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ppt/embeddings/Microsoft_Equation22.bin" ContentType="application/vnd.openxmlformats-officedocument.oleObject"/>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embeddings/Microsoft_Equation29.bin" ContentType="application/vnd.openxmlformats-officedocument.oleObject"/>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embeddings/Microsoft_Equation8.bin" ContentType="application/vnd.openxmlformats-officedocument.oleObject"/>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embeddings/Microsoft_Equation12.bin" ContentType="application/vnd.openxmlformats-officedocument.oleObject"/>
  <Override PartName="/ppt/embeddings/Microsoft_Equation20.bin" ContentType="application/vnd.openxmlformats-officedocument.oleObject"/>
  <Override PartName="/ppt/notesSlides/notesSlide4.xml" ContentType="application/vnd.openxmlformats-officedocument.presentationml.notesSlide+xml"/>
  <Override PartName="/ppt/embeddings/Microsoft_Equation11.bin" ContentType="application/vnd.openxmlformats-officedocument.oleObject"/>
  <Override PartName="/ppt/embeddings/Microsoft_Equation19.bin" ContentType="application/vnd.openxmlformats-officedocument.oleObject"/>
  <Override PartName="/ppt/embeddings/Microsoft_Equation4.bin" ContentType="application/vnd.openxmlformats-officedocument.oleObject"/>
  <Override PartName="/ppt/handoutMasters/handoutMaster1.xml" ContentType="application/vnd.openxmlformats-officedocument.presentationml.handoutMaster+xml"/>
  <Override PartName="/ppt/slides/slide13.xml" ContentType="application/vnd.openxmlformats-officedocument.presentationml.slide+xml"/>
  <Override PartName="/ppt/embeddings/Microsoft_Equation23.bin" ContentType="application/vnd.openxmlformats-officedocument.oleObject"/>
  <Override PartName="/ppt/notesSlides/notesSlide17.xml" ContentType="application/vnd.openxmlformats-officedocument.presentationml.notesSlide+xml"/>
  <Override PartName="/ppt/notesSlides/notesSlide23.xml" ContentType="application/vnd.openxmlformats-officedocument.presentationml.notesSlide+xml"/>
  <Override PartName="/ppt/embeddings/Microsoft_Equation5.bin" ContentType="application/vnd.openxmlformats-officedocument.oleObject"/>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Microsoft_Equation18.bin" ContentType="application/vnd.openxmlformats-officedocument.oleObject"/>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10.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docProps/core.xml" ContentType="application/vnd.openxmlformats-package.core-properties+xml"/>
  <Override PartName="/ppt/embeddings/Microsoft_Equation24.bin" ContentType="application/vnd.openxmlformats-officedocument.oleObject"/>
  <Override PartName="/ppt/embeddings/Microsoft_Equation30.bin" ContentType="application/vnd.openxmlformats-officedocument.oleObject"/>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embeddings/Microsoft_Equation3.bin" ContentType="application/vnd.openxmlformats-officedocument.oleObject"/>
  <Override PartName="/ppt/notesSlides/notesSlide24.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embeddings/Microsoft_Equation15.bin" ContentType="application/vnd.openxmlformats-officedocument.oleObject"/>
  <Override PartName="/ppt/notesSlides/notesSlide27.xml" ContentType="application/vnd.openxmlformats-officedocument.presentationml.notesSlide+xml"/>
  <Override PartName="/ppt/slides/slide2.xml" ContentType="application/vnd.openxmlformats-officedocument.presentationml.slide+xml"/>
  <Override PartName="/ppt/embeddings/Microsoft_Equation28.bin" ContentType="application/vnd.openxmlformats-officedocument.oleObject"/>
  <Override PartName="/ppt/notesSlides/notesSlide25.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embeddings/Microsoft_Equation25.bin" ContentType="application/vnd.openxmlformats-officedocument.oleObject"/>
  <Override PartName="/ppt/embeddings/Microsoft_Equation16.bin" ContentType="application/vnd.openxmlformats-officedocument.oleObject"/>
  <Override PartName="/ppt/notesSlides/notesSlide3.xml" ContentType="application/vnd.openxmlformats-officedocument.presentationml.notesSlide+xml"/>
  <Override PartName="/ppt/notesSlides/notesSlide29.xml" ContentType="application/vnd.openxmlformats-officedocument.presentationml.notesSlide+xml"/>
  <Default Extension="xml" ContentType="application/xml"/>
  <Override PartName="/ppt/embeddings/Microsoft_Equation14.bin" ContentType="application/vnd.openxmlformats-officedocument.oleObject"/>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embeddings/Microsoft_Equation33.bin" ContentType="application/vnd.openxmlformats-officedocument.oleObject"/>
  <Override PartName="/ppt/slides/slide25.xml" ContentType="application/vnd.openxmlformats-officedocument.presentationml.slide+xml"/>
  <Override PartName="/ppt/embeddings/Microsoft_Equation2.bin" ContentType="application/vnd.openxmlformats-officedocument.oleObject"/>
  <Override PartName="/ppt/embeddings/Microsoft_Equation26.bin" ContentType="application/vnd.openxmlformats-officedocument.oleObject"/>
  <Override PartName="/ppt/notesSlides/notesSlide19.xml" ContentType="application/vnd.openxmlformats-officedocument.presentationml.notesSlide+xml"/>
  <Override PartName="/ppt/slides/slide14.xml" ContentType="application/vnd.openxmlformats-officedocument.presentationml.slide+xml"/>
  <Override PartName="/ppt/embeddings/Microsoft_Equation10.bin" ContentType="application/vnd.openxmlformats-officedocument.oleObject"/>
  <Override PartName="/ppt/notesSlides/notesSlide26.xml" ContentType="application/vnd.openxmlformats-officedocument.presentationml.notesSlide+xml"/>
  <Override PartName="/ppt/notesSlides/notesSlide12.xml" ContentType="application/vnd.openxmlformats-officedocument.presentationml.notesSlide+xml"/>
  <Override PartName="/ppt/embeddings/Microsoft_Equation7.bin" ContentType="application/vnd.openxmlformats-officedocument.oleObject"/>
  <Override PartName="/ppt/notesSlides/notesSlide5.xml" ContentType="application/vnd.openxmlformats-officedocument.presentationml.notesSlide+xml"/>
  <Override PartName="/ppt/slideLayouts/slideLayout1.xml" ContentType="application/vnd.openxmlformats-officedocument.presentationml.slideLayout+xml"/>
  <Override PartName="/ppt/embeddings/Microsoft_Equation13.bin" ContentType="application/vnd.openxmlformats-officedocument.oleObject"/>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embeddings/Microsoft_Equation31.bin" ContentType="application/vnd.openxmlformats-officedocument.oleObject"/>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embeddings/Microsoft_Equation27.bin" ContentType="application/vnd.openxmlformats-officedocument.oleObject"/>
  <Override PartName="/ppt/slides/slide8.xml" ContentType="application/vnd.openxmlformats-officedocument.presentationml.slide+xml"/>
  <Override PartName="/ppt/embeddings/Microsoft_Equation9.bin" ContentType="application/vnd.openxmlformats-officedocument.oleObject"/>
  <Override PartName="/ppt/slides/slide15.xml" ContentType="application/vnd.openxmlformats-officedocument.presentationml.slide+xml"/>
  <Override PartName="/ppt/embeddings/Microsoft_Equation6.bin" ContentType="application/vnd.openxmlformats-officedocument.oleObject"/>
  <Override PartName="/ppt/embeddings/Microsoft_Equation32.bin" ContentType="application/vnd.openxmlformats-officedocument.oleObject"/>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embeddings/Microsoft_Equation17.bin" ContentType="application/vnd.openxmlformats-officedocument.oleObject"/>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embeddings/Microsoft_Equation21.bin" ContentType="application/vnd.openxmlformats-officedocument.oleObject"/>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9" r:id="rId1"/>
  </p:sldMasterIdLst>
  <p:notesMasterIdLst>
    <p:notesMasterId r:id="rId34"/>
  </p:notesMasterIdLst>
  <p:handoutMasterIdLst>
    <p:handoutMasterId r:id="rId35"/>
  </p:handoutMasterIdLst>
  <p:sldIdLst>
    <p:sldId id="330" r:id="rId2"/>
    <p:sldId id="413" r:id="rId3"/>
    <p:sldId id="381" r:id="rId4"/>
    <p:sldId id="382" r:id="rId5"/>
    <p:sldId id="530" r:id="rId6"/>
    <p:sldId id="534" r:id="rId7"/>
    <p:sldId id="384" r:id="rId8"/>
    <p:sldId id="517" r:id="rId9"/>
    <p:sldId id="386" r:id="rId10"/>
    <p:sldId id="388" r:id="rId11"/>
    <p:sldId id="389" r:id="rId12"/>
    <p:sldId id="391" r:id="rId13"/>
    <p:sldId id="411" r:id="rId14"/>
    <p:sldId id="393" r:id="rId15"/>
    <p:sldId id="529" r:id="rId16"/>
    <p:sldId id="414" r:id="rId17"/>
    <p:sldId id="505" r:id="rId18"/>
    <p:sldId id="356" r:id="rId19"/>
    <p:sldId id="400" r:id="rId20"/>
    <p:sldId id="417" r:id="rId21"/>
    <p:sldId id="535" r:id="rId22"/>
    <p:sldId id="418" r:id="rId23"/>
    <p:sldId id="420" r:id="rId24"/>
    <p:sldId id="430" r:id="rId25"/>
    <p:sldId id="536" r:id="rId26"/>
    <p:sldId id="532" r:id="rId27"/>
    <p:sldId id="367" r:id="rId28"/>
    <p:sldId id="368" r:id="rId29"/>
    <p:sldId id="370" r:id="rId30"/>
    <p:sldId id="533" r:id="rId31"/>
    <p:sldId id="537" r:id="rId32"/>
    <p:sldId id="376" r:id="rId33"/>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pitchFamily="-65" charset="0"/>
        <a:ea typeface="+mn-ea"/>
        <a:cs typeface="+mn-cs"/>
      </a:defRPr>
    </a:lvl1pPr>
    <a:lvl2pPr marL="457200" algn="l" rtl="0" fontAlgn="base">
      <a:spcBef>
        <a:spcPct val="0"/>
      </a:spcBef>
      <a:spcAft>
        <a:spcPct val="0"/>
      </a:spcAft>
      <a:defRPr b="1" kern="1200">
        <a:solidFill>
          <a:schemeClr val="tx1"/>
        </a:solidFill>
        <a:latin typeface="Arial" pitchFamily="-65" charset="0"/>
        <a:ea typeface="+mn-ea"/>
        <a:cs typeface="+mn-cs"/>
      </a:defRPr>
    </a:lvl2pPr>
    <a:lvl3pPr marL="914400" algn="l" rtl="0" fontAlgn="base">
      <a:spcBef>
        <a:spcPct val="0"/>
      </a:spcBef>
      <a:spcAft>
        <a:spcPct val="0"/>
      </a:spcAft>
      <a:defRPr b="1" kern="1200">
        <a:solidFill>
          <a:schemeClr val="tx1"/>
        </a:solidFill>
        <a:latin typeface="Arial" pitchFamily="-65" charset="0"/>
        <a:ea typeface="+mn-ea"/>
        <a:cs typeface="+mn-cs"/>
      </a:defRPr>
    </a:lvl3pPr>
    <a:lvl4pPr marL="1371600" algn="l" rtl="0" fontAlgn="base">
      <a:spcBef>
        <a:spcPct val="0"/>
      </a:spcBef>
      <a:spcAft>
        <a:spcPct val="0"/>
      </a:spcAft>
      <a:defRPr b="1" kern="1200">
        <a:solidFill>
          <a:schemeClr val="tx1"/>
        </a:solidFill>
        <a:latin typeface="Arial" pitchFamily="-65" charset="0"/>
        <a:ea typeface="+mn-ea"/>
        <a:cs typeface="+mn-cs"/>
      </a:defRPr>
    </a:lvl4pPr>
    <a:lvl5pPr marL="1828800" algn="l" rtl="0" fontAlgn="base">
      <a:spcBef>
        <a:spcPct val="0"/>
      </a:spcBef>
      <a:spcAft>
        <a:spcPct val="0"/>
      </a:spcAft>
      <a:defRPr b="1" kern="1200">
        <a:solidFill>
          <a:schemeClr val="tx1"/>
        </a:solidFill>
        <a:latin typeface="Arial" pitchFamily="-65" charset="0"/>
        <a:ea typeface="+mn-ea"/>
        <a:cs typeface="+mn-cs"/>
      </a:defRPr>
    </a:lvl5pPr>
    <a:lvl6pPr marL="2286000" algn="l" defTabSz="457200" rtl="0" eaLnBrk="1" latinLnBrk="0" hangingPunct="1">
      <a:defRPr b="1" kern="1200">
        <a:solidFill>
          <a:schemeClr val="tx1"/>
        </a:solidFill>
        <a:latin typeface="Arial" pitchFamily="-65" charset="0"/>
        <a:ea typeface="+mn-ea"/>
        <a:cs typeface="+mn-cs"/>
      </a:defRPr>
    </a:lvl6pPr>
    <a:lvl7pPr marL="2743200" algn="l" defTabSz="457200" rtl="0" eaLnBrk="1" latinLnBrk="0" hangingPunct="1">
      <a:defRPr b="1" kern="1200">
        <a:solidFill>
          <a:schemeClr val="tx1"/>
        </a:solidFill>
        <a:latin typeface="Arial" pitchFamily="-65" charset="0"/>
        <a:ea typeface="+mn-ea"/>
        <a:cs typeface="+mn-cs"/>
      </a:defRPr>
    </a:lvl7pPr>
    <a:lvl8pPr marL="3200400" algn="l" defTabSz="457200" rtl="0" eaLnBrk="1" latinLnBrk="0" hangingPunct="1">
      <a:defRPr b="1" kern="1200">
        <a:solidFill>
          <a:schemeClr val="tx1"/>
        </a:solidFill>
        <a:latin typeface="Arial" pitchFamily="-65" charset="0"/>
        <a:ea typeface="+mn-ea"/>
        <a:cs typeface="+mn-cs"/>
      </a:defRPr>
    </a:lvl8pPr>
    <a:lvl9pPr marL="3657600" algn="l" defTabSz="457200" rtl="0" eaLnBrk="1" latinLnBrk="0" hangingPunct="1">
      <a:defRPr b="1" kern="1200">
        <a:solidFill>
          <a:schemeClr val="tx1"/>
        </a:solidFill>
        <a:latin typeface="Arial"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frameSlides="1"/>
  <p:clrMru>
    <a:srgbClr val="9F0A10"/>
    <a:srgbClr val="F09438"/>
    <a:srgbClr val="E97D11"/>
    <a:srgbClr val="EAAE6C"/>
    <a:srgbClr val="DDDDDD"/>
    <a:srgbClr val="CCECFF"/>
    <a:srgbClr val="99FF99"/>
    <a:srgbClr val="599FA1"/>
    <a:srgbClr val="43777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21795" autoAdjust="0"/>
    <p:restoredTop sz="99339" autoAdjust="0"/>
  </p:normalViewPr>
  <p:slideViewPr>
    <p:cSldViewPr>
      <p:cViewPr>
        <p:scale>
          <a:sx n="100" d="100"/>
          <a:sy n="100" d="100"/>
        </p:scale>
        <p:origin x="-224"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handoutMaster" Target="handoutMasters/handoutMaster1.xml"/><Relationship Id="rId31" Type="http://schemas.openxmlformats.org/officeDocument/2006/relationships/slide" Target="slides/slide30.xml"/><Relationship Id="rId34" Type="http://schemas.openxmlformats.org/officeDocument/2006/relationships/notesMaster" Target="notesMasters/notesMaster1.xml"/><Relationship Id="rId39" Type="http://schemas.openxmlformats.org/officeDocument/2006/relationships/theme" Target="theme/theme1.xml"/><Relationship Id="rId40" Type="http://schemas.openxmlformats.org/officeDocument/2006/relationships/tableStyles" Target="tableStyles.xml"/><Relationship Id="rId7" Type="http://schemas.openxmlformats.org/officeDocument/2006/relationships/slide" Target="slides/slide6.xml"/><Relationship Id="rId36" Type="http://schemas.openxmlformats.org/officeDocument/2006/relationships/printerSettings" Target="printerSettings/printerSettings1.bin"/><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viewProps" Target="viewProps.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ict"/><Relationship Id="rId3" Type="http://schemas.openxmlformats.org/officeDocument/2006/relationships/image" Target="../media/image6.pict"/><Relationship Id="rId1" Type="http://schemas.openxmlformats.org/officeDocument/2006/relationships/image" Target="../media/image4.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pict"/></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6.pict"/><Relationship Id="rId1" Type="http://schemas.openxmlformats.org/officeDocument/2006/relationships/image" Target="../media/image65.pict"/></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0.pict"/><Relationship Id="rId3" Type="http://schemas.openxmlformats.org/officeDocument/2006/relationships/image" Target="../media/image71.pict"/><Relationship Id="rId1" Type="http://schemas.openxmlformats.org/officeDocument/2006/relationships/image" Target="../media/image69.pict"/></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8.pict"/><Relationship Id="rId3" Type="http://schemas.openxmlformats.org/officeDocument/2006/relationships/image" Target="../media/image79.pict"/><Relationship Id="rId1" Type="http://schemas.openxmlformats.org/officeDocument/2006/relationships/image" Target="../media/image77.pict"/></Relationships>
</file>

<file path=ppt/drawings/_rels/vmlDrawing14.vml.rels><?xml version="1.0" encoding="UTF-8" standalone="yes"?>
<Relationships xmlns="http://schemas.openxmlformats.org/package/2006/relationships"><Relationship Id="rId6" Type="http://schemas.openxmlformats.org/officeDocument/2006/relationships/image" Target="../media/image86.pict"/><Relationship Id="rId4" Type="http://schemas.openxmlformats.org/officeDocument/2006/relationships/image" Target="../media/image84.pict"/><Relationship Id="rId1" Type="http://schemas.openxmlformats.org/officeDocument/2006/relationships/image" Target="../media/image81.pict"/><Relationship Id="rId2" Type="http://schemas.openxmlformats.org/officeDocument/2006/relationships/image" Target="../media/image82.pict"/><Relationship Id="rId3" Type="http://schemas.openxmlformats.org/officeDocument/2006/relationships/image" Target="../media/image83.pict"/><Relationship Id="rId5" Type="http://schemas.openxmlformats.org/officeDocument/2006/relationships/image" Target="../media/image85.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ict"/><Relationship Id="rId1" Type="http://schemas.openxmlformats.org/officeDocument/2006/relationships/image" Target="../media/image5.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ict"/></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pict"/><Relationship Id="rId3" Type="http://schemas.openxmlformats.org/officeDocument/2006/relationships/image" Target="../media/image15.pict"/><Relationship Id="rId1" Type="http://schemas.openxmlformats.org/officeDocument/2006/relationships/image" Target="../media/image13.pict"/></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pict"/><Relationship Id="rId1" Type="http://schemas.openxmlformats.org/officeDocument/2006/relationships/image" Target="../media/image17.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pict"/></Relationships>
</file>

<file path=ppt/drawings/_rels/vmlDrawing8.vml.rels><?xml version="1.0" encoding="UTF-8" standalone="yes"?>
<Relationships xmlns="http://schemas.openxmlformats.org/package/2006/relationships"><Relationship Id="rId4" Type="http://schemas.openxmlformats.org/officeDocument/2006/relationships/image" Target="../media/image35.pict"/><Relationship Id="rId1" Type="http://schemas.openxmlformats.org/officeDocument/2006/relationships/image" Target="../media/image32.pict"/><Relationship Id="rId2" Type="http://schemas.openxmlformats.org/officeDocument/2006/relationships/image" Target="../media/image33.pict"/><Relationship Id="rId3" Type="http://schemas.openxmlformats.org/officeDocument/2006/relationships/image" Target="../media/image34.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4.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189E24-69CD-ED45-AE23-4DE918A96C6B}" type="datetimeFigureOut">
              <a:rPr lang="en-US" smtClean="0"/>
              <a:pPr/>
              <a:t>5/12/09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189C5A-1C11-2143-9F99-CA06177FBBB4}"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509917D7-E828-124A-B740-3C45F00CFBB3}"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65" charset="0"/>
        <a:ea typeface="+mn-ea"/>
        <a:cs typeface="+mn-cs"/>
      </a:defRPr>
    </a:lvl1pPr>
    <a:lvl2pPr marL="4572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7C305-39EC-1041-8D97-ECF61F8CC529}" type="slidenum">
              <a:rPr lang="en-US"/>
              <a:pPr/>
              <a:t>1</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4114800"/>
          </a:xfrm>
        </p:spPr>
        <p:txBody>
          <a:bodyPr/>
          <a:lstStyle/>
          <a:p>
            <a:endParaRPr lang="en-US" dirty="0">
              <a:latin typeface="Helvetica" pitchFamily="-65"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ED4BB2-E106-054C-BF6E-3CF9A02CBE8A}" type="slidenum">
              <a:rPr lang="en-US"/>
              <a:pPr/>
              <a:t>10</a:t>
            </a:fld>
            <a:endParaRPr lang="en-US"/>
          </a:p>
        </p:txBody>
      </p:sp>
      <p:sp>
        <p:nvSpPr>
          <p:cNvPr id="19128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12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So we’ve seen the waveguide and the high-power laser. In this section we’ll see how these were used in our electron acceleration experiments.</a:t>
            </a:r>
          </a:p>
          <a:p>
            <a:endParaRPr lang="en-US"/>
          </a:p>
          <a:p>
            <a:r>
              <a:rPr lang="en-US"/>
              <a:t>This is our experimental setup. The laser beam is focused onto the entrance of capillary discharge plasma by OAP, focal length of which is 2 m. Leakage light is used for monitoring input power and pointing. After the interaction, laser beam is sampled by an optical spectrometer, a photodiode, and mode-imaging CCD camera. The electrons are deflected by the magnetic field of a  electromagnet that allows the electron beam energy to be measured.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D831B-603F-3E4C-A288-0814738976B6}" type="slidenum">
              <a:rPr lang="en-US"/>
              <a:pPr/>
              <a:t>11</a:t>
            </a:fld>
            <a:endParaRPr lang="en-US"/>
          </a:p>
        </p:txBody>
      </p:sp>
      <p:sp>
        <p:nvSpPr>
          <p:cNvPr id="201933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1933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So we’ve seen the waveguide and the high-power laser. In this section we’ll see how these were used in our electron acceleration experiments.</a:t>
            </a:r>
          </a:p>
          <a:p>
            <a:endParaRPr lang="en-US"/>
          </a:p>
          <a:p>
            <a:r>
              <a:rPr lang="en-US"/>
              <a:t>This is our experimental setup. The laser beam is focused onto the entrance of capillary discharge plasma by OAP, focal length of which is 2 m. Leakage light is used for monitoring input power and pointing. After the interaction, laser beam is sampled by an optical spectrometer, a photodiode, and mode-imaging CCD camera. The electrons are deflected by the magnetic field of a  electromagnet that allows the electron beam energy to be measured.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E7C702-2D82-A547-A7CA-62A9EFD74CEF}" type="slidenum">
              <a:rPr lang="en-US"/>
              <a:pPr/>
              <a:t>12</a:t>
            </a:fld>
            <a:endParaRPr lang="en-US"/>
          </a:p>
        </p:txBody>
      </p:sp>
      <p:sp>
        <p:nvSpPr>
          <p:cNvPr id="1922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2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With 312 micron diameter, 33 mm length capillary, 1 GeV electron beam was generated. This is a spectrum. Input laser was 40 TW - 37 fs. Peak energy was 1 GeV, divergence was 2.0 mrad, energy spread was 2.5 %. Here, the resolution of the magnetic spectrometer was 2.4 %. This spread was clearly resolution limited, means might have been smaller. Charge was 30 pC.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E6164-61D7-E844-931E-6E75E1DCDB6D}" type="slidenum">
              <a:rPr lang="en-US" altLang="ja-JP"/>
              <a:pPr/>
              <a:t>13</a:t>
            </a:fld>
            <a:endParaRPr lang="en-US" altLang="ja-JP"/>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369B56-B038-7742-9D89-F926FE4D2E95}" type="slidenum">
              <a:rPr lang="en-US"/>
              <a:pPr/>
              <a:t>14</a:t>
            </a:fld>
            <a:endParaRPr lang="en-US"/>
          </a:p>
        </p:txBody>
      </p:sp>
      <p:sp>
        <p:nvSpPr>
          <p:cNvPr id="192409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409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With 225 micron diameter capillary, stable generation of half </a:t>
            </a:r>
            <a:r>
              <a:rPr lang="en-US" altLang="ja-JP">
                <a:cs typeface="ＭＳ Ｐゴシック" pitchFamily="-65" charset="-128"/>
              </a:rPr>
              <a:t>G</a:t>
            </a:r>
            <a:r>
              <a:rPr lang="en-US"/>
              <a:t>eV mono-energetic beams was found. This a processed image from the spectrometer. Horizontal axis is Energy in MeV, and vertical axis is divergence. Input laser parameter was about 11 TW 80 fs. For this particular shot, peak energy was 490 MeV, divergence was 1.6 mrad, energy spread was 5.6 %, and charge was around 50 pC.</a:t>
            </a:r>
          </a:p>
          <a:p>
            <a:endParaRPr lang="en-US"/>
          </a:p>
          <a:p>
            <a:r>
              <a:rPr lang="en-US"/>
              <a:t>Below is a selection of beams obtained in this regime. These, and another 7 shots correspond to a charge of ….energy…. And energy spread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41943-C50E-564A-AC4F-3A3F924E4A70}" type="slidenum">
              <a:rPr lang="en-US"/>
              <a:pPr/>
              <a:t>15</a:t>
            </a:fld>
            <a:endParaRPr lang="en-US"/>
          </a:p>
        </p:txBody>
      </p:sp>
      <p:sp>
        <p:nvSpPr>
          <p:cNvPr id="24279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279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139155-0658-E34C-8EA2-3229F541BC4C}" type="slidenum">
              <a:rPr lang="en-US"/>
              <a:pPr/>
              <a:t>16</a:t>
            </a:fld>
            <a:endParaRPr lang="en-US"/>
          </a:p>
        </p:txBody>
      </p:sp>
      <p:sp>
        <p:nvSpPr>
          <p:cNvPr id="1763330" name="Rectangle 2"/>
          <p:cNvSpPr>
            <a:spLocks noGrp="1" noRot="1" noChangeAspect="1" noChangeArrowheads="1"/>
          </p:cNvSpPr>
          <p:nvPr>
            <p:ph type="sldImg"/>
          </p:nvPr>
        </p:nvSpPr>
        <p:spPr bwMode="auto">
          <a:xfrm>
            <a:off x="1128713" y="690563"/>
            <a:ext cx="4603750" cy="3452812"/>
          </a:xfrm>
          <a:prstGeom prst="rect">
            <a:avLst/>
          </a:prstGeom>
          <a:solidFill>
            <a:srgbClr val="FFFFFF"/>
          </a:solidFill>
          <a:ln>
            <a:solidFill>
              <a:srgbClr val="000000"/>
            </a:solidFill>
            <a:miter lim="800000"/>
            <a:headEnd/>
            <a:tailEnd/>
          </a:ln>
        </p:spPr>
      </p:sp>
      <p:sp>
        <p:nvSpPr>
          <p:cNvPr id="1763331" name="Rectangle 3"/>
          <p:cNvSpPr>
            <a:spLocks noGrp="1" noChangeArrowheads="1"/>
          </p:cNvSpPr>
          <p:nvPr>
            <p:ph type="body" idx="1"/>
          </p:nvPr>
        </p:nvSpPr>
        <p:spPr bwMode="auto">
          <a:xfrm>
            <a:off x="903288" y="4373563"/>
            <a:ext cx="5051425" cy="4067175"/>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r>
              <a:rPr lang="en-US"/>
              <a:t>With 225 micron diameter and 33 mm length capillary,</a:t>
            </a:r>
          </a:p>
          <a:p>
            <a:r>
              <a:rPr lang="en-US"/>
              <a:t> stable generation of half </a:t>
            </a:r>
            <a:r>
              <a:rPr lang="en-US" altLang="ja-JP">
                <a:cs typeface="ＭＳ Ｐゴシック" pitchFamily="-65" charset="-128"/>
              </a:rPr>
              <a:t>G</a:t>
            </a:r>
            <a:r>
              <a:rPr lang="en-US"/>
              <a:t>eV mono-energetic beams was found. </a:t>
            </a:r>
          </a:p>
          <a:p>
            <a:r>
              <a:rPr lang="en-US"/>
              <a:t>This is a typical image from the spectrometer. </a:t>
            </a:r>
          </a:p>
          <a:p>
            <a:r>
              <a:rPr lang="en-US"/>
              <a:t>Horizontal axis is Energy in MeV, and vertical axis is space. </a:t>
            </a:r>
          </a:p>
          <a:p>
            <a:r>
              <a:rPr lang="en-US"/>
              <a:t>Input laser parameter was about 11 TW 75 fs. </a:t>
            </a:r>
          </a:p>
          <a:p>
            <a:r>
              <a:rPr lang="en-US"/>
              <a:t>For this particular shot, peak energy was 490 MeV, divergence was 1.6 mrad, </a:t>
            </a:r>
          </a:p>
          <a:p>
            <a:r>
              <a:rPr lang="en-US"/>
              <a:t>energy spread was 5.6 %, and charge was around 50 pC.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E38B7-B810-1A46-BEB7-73A452BB5DB2}" type="slidenum">
              <a:rPr lang="en-US"/>
              <a:pPr/>
              <a:t>17</a:t>
            </a:fld>
            <a:endParaRPr lang="en-US"/>
          </a:p>
        </p:txBody>
      </p:sp>
      <p:sp>
        <p:nvSpPr>
          <p:cNvPr id="2256898" name="Rectangle 2"/>
          <p:cNvSpPr>
            <a:spLocks noGrp="1" noRot="1" noChangeAspect="1" noChangeArrowheads="1"/>
          </p:cNvSpPr>
          <p:nvPr>
            <p:ph type="sldImg"/>
          </p:nvPr>
        </p:nvSpPr>
        <p:spPr bwMode="auto">
          <a:xfrm>
            <a:off x="1128713" y="690563"/>
            <a:ext cx="4603750" cy="3452812"/>
          </a:xfrm>
          <a:prstGeom prst="rect">
            <a:avLst/>
          </a:prstGeom>
          <a:solidFill>
            <a:srgbClr val="FFFFFF"/>
          </a:solidFill>
          <a:ln>
            <a:solidFill>
              <a:srgbClr val="000000"/>
            </a:solidFill>
            <a:miter lim="800000"/>
            <a:headEnd/>
            <a:tailEnd/>
          </a:ln>
        </p:spPr>
      </p:sp>
      <p:sp>
        <p:nvSpPr>
          <p:cNvPr id="2256899" name="Rectangle 3"/>
          <p:cNvSpPr>
            <a:spLocks noGrp="1" noChangeArrowheads="1"/>
          </p:cNvSpPr>
          <p:nvPr>
            <p:ph type="body" idx="1"/>
          </p:nvPr>
        </p:nvSpPr>
        <p:spPr bwMode="auto">
          <a:xfrm>
            <a:off x="904352" y="4373901"/>
            <a:ext cx="5049297" cy="4067320"/>
          </a:xfrm>
          <a:prstGeom prst="rect">
            <a:avLst/>
          </a:prstGeom>
          <a:solidFill>
            <a:srgbClr val="FFFFFF"/>
          </a:solidFill>
          <a:ln>
            <a:solidFill>
              <a:srgbClr val="000000"/>
            </a:solidFill>
            <a:miter lim="800000"/>
            <a:headEnd/>
            <a:tailEnd/>
          </a:ln>
        </p:spPr>
        <p:txBody>
          <a:bodyPr lIns="91426" tIns="45713" rIns="91426" bIns="45713">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25B067-8154-424A-88EA-4E7F74DBD22C}" type="slidenum">
              <a:rPr lang="en-US"/>
              <a:pPr/>
              <a:t>18</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DAF15-195E-4A49-8196-773F2490B1FA}" type="slidenum">
              <a:rPr lang="en-US"/>
              <a:pPr/>
              <a:t>19</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F707A0-077D-3349-AE3E-7C76C382D266}" type="slidenum">
              <a:rPr lang="en-US"/>
              <a:pPr/>
              <a:t>2</a:t>
            </a:fld>
            <a:endParaRPr lang="en-US"/>
          </a:p>
        </p:txBody>
      </p:sp>
      <p:sp>
        <p:nvSpPr>
          <p:cNvPr id="1701890" name="Rectangle 2"/>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1701891" name="Rectangle 3"/>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AEC5F9-C198-4049-830A-7D05F2EF2D97}" type="slidenum">
              <a:rPr lang="en-US"/>
              <a:pPr/>
              <a:t>20</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AEC5F9-C198-4049-830A-7D05F2EF2D97}" type="slidenum">
              <a:rPr lang="en-US"/>
              <a:pPr/>
              <a:t>21</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AEC5F9-C198-4049-830A-7D05F2EF2D97}" type="slidenum">
              <a:rPr lang="en-US"/>
              <a:pPr/>
              <a:t>22</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AEC5F9-C198-4049-830A-7D05F2EF2D97}" type="slidenum">
              <a:rPr lang="en-US"/>
              <a:pPr/>
              <a:t>23</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5804B7-B790-204C-80AF-09F251DCB702}" type="slidenum">
              <a:rPr lang="en-US"/>
              <a:pPr/>
              <a:t>25</a:t>
            </a:fld>
            <a:endParaRPr lang="en-US"/>
          </a:p>
        </p:txBody>
      </p:sp>
      <p:sp>
        <p:nvSpPr>
          <p:cNvPr id="2335746" name="Rectangle 2"/>
          <p:cNvSpPr>
            <a:spLocks noGrp="1" noRot="1" noChangeAspect="1" noChangeArrowheads="1"/>
          </p:cNvSpPr>
          <p:nvPr>
            <p:ph type="sldImg"/>
          </p:nvPr>
        </p:nvSpPr>
        <p:spPr bwMode="auto">
          <a:xfrm>
            <a:off x="1128713" y="690563"/>
            <a:ext cx="4603750" cy="3452812"/>
          </a:xfrm>
          <a:prstGeom prst="rect">
            <a:avLst/>
          </a:prstGeom>
          <a:solidFill>
            <a:srgbClr val="FFFFFF"/>
          </a:solidFill>
          <a:ln>
            <a:solidFill>
              <a:srgbClr val="000000"/>
            </a:solidFill>
            <a:miter lim="800000"/>
            <a:headEnd/>
            <a:tailEnd/>
          </a:ln>
        </p:spPr>
      </p:sp>
      <p:sp>
        <p:nvSpPr>
          <p:cNvPr id="2335747" name="Rectangle 3"/>
          <p:cNvSpPr>
            <a:spLocks noGrp="1" noChangeArrowheads="1"/>
          </p:cNvSpPr>
          <p:nvPr>
            <p:ph type="body" idx="1"/>
          </p:nvPr>
        </p:nvSpPr>
        <p:spPr bwMode="auto">
          <a:xfrm>
            <a:off x="903288" y="4373563"/>
            <a:ext cx="5051425" cy="4067175"/>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6C31D1-E8CD-D446-9011-504FDA310646}" type="slidenum">
              <a:rPr lang="en-US"/>
              <a:pPr/>
              <a:t>26</a:t>
            </a:fld>
            <a:endParaRPr lang="en-US"/>
          </a:p>
        </p:txBody>
      </p:sp>
      <p:sp>
        <p:nvSpPr>
          <p:cNvPr id="221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15939" name="Rectangle 3"/>
          <p:cNvSpPr>
            <a:spLocks noGrp="1" noChangeArrowheads="1"/>
          </p:cNvSpPr>
          <p:nvPr>
            <p:ph type="body" idx="1"/>
          </p:nvPr>
        </p:nvSpPr>
        <p:spPr bwMode="auto">
          <a:xfrm>
            <a:off x="686115" y="4344030"/>
            <a:ext cx="5485772" cy="411448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C03A2-C997-C249-B2D9-02B7C85DE494}" type="slidenum">
              <a:rPr lang="en-US"/>
              <a:pPr/>
              <a:t>27</a:t>
            </a:fld>
            <a:endParaRPr lang="en-US"/>
          </a:p>
        </p:txBody>
      </p:sp>
      <p:sp>
        <p:nvSpPr>
          <p:cNvPr id="2339842" name="Rectangle 2"/>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2339843" name="Rectangle 3"/>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95F74-2CAB-E841-94A1-71A9EF5A13E4}" type="slidenum">
              <a:rPr lang="en-US"/>
              <a:pPr/>
              <a:t>28</a:t>
            </a:fld>
            <a:endParaRPr lang="en-US"/>
          </a:p>
        </p:txBody>
      </p:sp>
      <p:sp>
        <p:nvSpPr>
          <p:cNvPr id="2341890" name="Rectangle 2"/>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2341891" name="Rectangle 3"/>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65FA8-5E09-C54C-B606-8092E0FFFA28}" type="slidenum">
              <a:rPr lang="en-US"/>
              <a:pPr/>
              <a:t>29</a:t>
            </a:fld>
            <a:endParaRPr lang="en-US"/>
          </a:p>
        </p:txBody>
      </p:sp>
      <p:sp>
        <p:nvSpPr>
          <p:cNvPr id="2348034" name="Rectangle 2"/>
          <p:cNvSpPr>
            <a:spLocks noGrp="1" noRot="1" noChangeAspect="1" noChangeArrowheads="1"/>
          </p:cNvSpPr>
          <p:nvPr>
            <p:ph type="sldImg"/>
          </p:nvPr>
        </p:nvSpPr>
        <p:spPr bwMode="auto">
          <a:xfrm>
            <a:off x="1128713" y="690563"/>
            <a:ext cx="4605337" cy="3454400"/>
          </a:xfrm>
          <a:prstGeom prst="rect">
            <a:avLst/>
          </a:prstGeom>
          <a:solidFill>
            <a:srgbClr val="FFFFFF"/>
          </a:solidFill>
          <a:ln>
            <a:solidFill>
              <a:srgbClr val="000000"/>
            </a:solidFill>
            <a:miter lim="800000"/>
            <a:headEnd/>
            <a:tailEnd/>
          </a:ln>
        </p:spPr>
      </p:sp>
      <p:sp>
        <p:nvSpPr>
          <p:cNvPr id="2348035" name="Rectangle 3"/>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65FA8-5E09-C54C-B606-8092E0FFFA28}" type="slidenum">
              <a:rPr lang="en-US"/>
              <a:pPr/>
              <a:t>30</a:t>
            </a:fld>
            <a:endParaRPr lang="en-US"/>
          </a:p>
        </p:txBody>
      </p:sp>
      <p:sp>
        <p:nvSpPr>
          <p:cNvPr id="2348034" name="Rectangle 2"/>
          <p:cNvSpPr>
            <a:spLocks noGrp="1" noRot="1" noChangeAspect="1" noChangeArrowheads="1"/>
          </p:cNvSpPr>
          <p:nvPr>
            <p:ph type="sldImg"/>
          </p:nvPr>
        </p:nvSpPr>
        <p:spPr bwMode="auto">
          <a:xfrm>
            <a:off x="1128713" y="690563"/>
            <a:ext cx="4605337" cy="3454400"/>
          </a:xfrm>
          <a:prstGeom prst="rect">
            <a:avLst/>
          </a:prstGeom>
          <a:solidFill>
            <a:srgbClr val="FFFFFF"/>
          </a:solidFill>
          <a:ln>
            <a:solidFill>
              <a:srgbClr val="000000"/>
            </a:solidFill>
            <a:miter lim="800000"/>
            <a:headEnd/>
            <a:tailEnd/>
          </a:ln>
        </p:spPr>
      </p:sp>
      <p:sp>
        <p:nvSpPr>
          <p:cNvPr id="2348035" name="Rectangle 3"/>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09976-41CC-8745-9D0B-AC57AAAF347F}" type="slidenum">
              <a:rPr lang="en-US"/>
              <a:pPr/>
              <a:t>3</a:t>
            </a:fld>
            <a:endParaRPr lang="en-US"/>
          </a:p>
        </p:txBody>
      </p:sp>
      <p:sp>
        <p:nvSpPr>
          <p:cNvPr id="2429954" name="Rectangle 2"/>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2429955" name="Rectangle 3"/>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pPr>
              <a:lnSpc>
                <a:spcPct val="160000"/>
              </a:lnSpc>
              <a:spcBef>
                <a:spcPct val="0"/>
              </a:spcBef>
            </a:pPr>
            <a:endParaRPr lang="en-US" sz="1800" dirty="0">
              <a:latin typeface="Helvetica" pitchFamily="-65"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F707A0-077D-3349-AE3E-7C76C382D266}" type="slidenum">
              <a:rPr lang="en-US"/>
              <a:pPr/>
              <a:t>31</a:t>
            </a:fld>
            <a:endParaRPr lang="en-US"/>
          </a:p>
        </p:txBody>
      </p:sp>
      <p:sp>
        <p:nvSpPr>
          <p:cNvPr id="1701890" name="Rectangle 2"/>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1701891" name="Rectangle 3"/>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F707A0-077D-3349-AE3E-7C76C382D266}" type="slidenum">
              <a:rPr lang="en-US"/>
              <a:pPr/>
              <a:t>32</a:t>
            </a:fld>
            <a:endParaRPr lang="en-US"/>
          </a:p>
        </p:txBody>
      </p:sp>
      <p:sp>
        <p:nvSpPr>
          <p:cNvPr id="1701890" name="Rectangle 2"/>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1701891" name="Rectangle 3"/>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22335F-92CA-2246-BD49-D25FE06DE5BE}" type="slidenum">
              <a:rPr lang="en-US"/>
              <a:pPr/>
              <a:t>4</a:t>
            </a:fld>
            <a:endParaRPr lang="en-US"/>
          </a:p>
        </p:txBody>
      </p:sp>
      <p:sp>
        <p:nvSpPr>
          <p:cNvPr id="2456578" name="Rectangle 1026"/>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2456579" name="Rectangle 1027"/>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pPr>
              <a:lnSpc>
                <a:spcPct val="160000"/>
              </a:lnSpc>
              <a:spcBef>
                <a:spcPct val="0"/>
              </a:spcBef>
            </a:pPr>
            <a:endParaRPr lang="en-US" sz="1800" dirty="0">
              <a:latin typeface="Helvetica" pitchFamily="-65"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22335F-92CA-2246-BD49-D25FE06DE5BE}" type="slidenum">
              <a:rPr lang="en-US"/>
              <a:pPr/>
              <a:t>5</a:t>
            </a:fld>
            <a:endParaRPr lang="en-US"/>
          </a:p>
        </p:txBody>
      </p:sp>
      <p:sp>
        <p:nvSpPr>
          <p:cNvPr id="2456578" name="Rectangle 1026"/>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2456579" name="Rectangle 1027"/>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pPr>
              <a:lnSpc>
                <a:spcPct val="160000"/>
              </a:lnSpc>
              <a:spcBef>
                <a:spcPct val="0"/>
              </a:spcBef>
            </a:pPr>
            <a:endParaRPr lang="en-US" sz="1800" dirty="0">
              <a:latin typeface="Helvetica" pitchFamily="-65"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22335F-92CA-2246-BD49-D25FE06DE5BE}" type="slidenum">
              <a:rPr lang="en-US"/>
              <a:pPr/>
              <a:t>6</a:t>
            </a:fld>
            <a:endParaRPr lang="en-US"/>
          </a:p>
        </p:txBody>
      </p:sp>
      <p:sp>
        <p:nvSpPr>
          <p:cNvPr id="2456578" name="Rectangle 1026"/>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2456579" name="Rectangle 1027"/>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pPr>
              <a:lnSpc>
                <a:spcPct val="160000"/>
              </a:lnSpc>
              <a:spcBef>
                <a:spcPct val="0"/>
              </a:spcBef>
            </a:pPr>
            <a:endParaRPr lang="en-US" sz="1800" dirty="0">
              <a:latin typeface="Helvetica" pitchFamily="-65"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0DE385-7518-094E-B099-8A2067D0FB90}" type="slidenum">
              <a:rPr lang="en-US"/>
              <a:pPr/>
              <a:t>7</a:t>
            </a:fld>
            <a:endParaRPr lang="en-US"/>
          </a:p>
        </p:txBody>
      </p:sp>
      <p:sp>
        <p:nvSpPr>
          <p:cNvPr id="2458626" name="Rectangle 1026"/>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2458627" name="Rectangle 1027"/>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pPr>
              <a:spcBef>
                <a:spcPct val="0"/>
              </a:spcBef>
            </a:pPr>
            <a:endParaRPr lang="en-US" sz="2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9F9FB1-65B8-1A44-823C-90141624A5AD}" type="slidenum">
              <a:rPr lang="en-US"/>
              <a:pPr/>
              <a:t>8</a:t>
            </a:fld>
            <a:endParaRPr lang="en-US"/>
          </a:p>
        </p:txBody>
      </p:sp>
      <p:sp>
        <p:nvSpPr>
          <p:cNvPr id="1433602" name="Rectangle 2"/>
          <p:cNvSpPr>
            <a:spLocks noGrp="1" noRot="1" noChangeAspect="1" noChangeArrowheads="1"/>
          </p:cNvSpPr>
          <p:nvPr>
            <p:ph type="sldImg"/>
          </p:nvPr>
        </p:nvSpPr>
        <p:spPr bwMode="auto">
          <a:xfrm>
            <a:off x="1127125" y="690563"/>
            <a:ext cx="4603750" cy="3454400"/>
          </a:xfrm>
          <a:prstGeom prst="rect">
            <a:avLst/>
          </a:prstGeom>
          <a:solidFill>
            <a:srgbClr val="FFFFFF"/>
          </a:solidFill>
          <a:ln>
            <a:solidFill>
              <a:srgbClr val="000000"/>
            </a:solidFill>
            <a:miter lim="800000"/>
            <a:headEnd/>
            <a:tailEnd/>
          </a:ln>
        </p:spPr>
      </p:sp>
      <p:sp>
        <p:nvSpPr>
          <p:cNvPr id="1433603" name="Rectangle 3"/>
          <p:cNvSpPr>
            <a:spLocks noGrp="1" noChangeArrowheads="1"/>
          </p:cNvSpPr>
          <p:nvPr>
            <p:ph type="body" idx="1"/>
          </p:nvPr>
        </p:nvSpPr>
        <p:spPr bwMode="auto">
          <a:xfrm>
            <a:off x="904352" y="4373901"/>
            <a:ext cx="5049297" cy="406732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A6BBBC-0D82-D646-8F4A-99F30C7914C5}" type="slidenum">
              <a:rPr lang="en-US"/>
              <a:pPr/>
              <a:t>9</a:t>
            </a:fld>
            <a:endParaRPr lang="en-US"/>
          </a:p>
        </p:txBody>
      </p:sp>
      <p:sp>
        <p:nvSpPr>
          <p:cNvPr id="1871874" name="Rectangle 2"/>
          <p:cNvSpPr>
            <a:spLocks noGrp="1" noRot="1" noChangeAspect="1" noChangeArrowheads="1"/>
          </p:cNvSpPr>
          <p:nvPr>
            <p:ph type="sldImg"/>
          </p:nvPr>
        </p:nvSpPr>
        <p:spPr bwMode="auto">
          <a:xfrm>
            <a:off x="1127125" y="690563"/>
            <a:ext cx="4603750" cy="3452812"/>
          </a:xfrm>
          <a:prstGeom prst="rect">
            <a:avLst/>
          </a:prstGeom>
          <a:solidFill>
            <a:srgbClr val="FFFFFF"/>
          </a:solidFill>
          <a:ln>
            <a:solidFill>
              <a:srgbClr val="000000"/>
            </a:solidFill>
            <a:miter lim="800000"/>
            <a:headEnd/>
            <a:tailEnd/>
          </a:ln>
        </p:spPr>
      </p:sp>
      <p:sp>
        <p:nvSpPr>
          <p:cNvPr id="1871875" name="Rectangle 3"/>
          <p:cNvSpPr>
            <a:spLocks noGrp="1" noChangeArrowheads="1"/>
          </p:cNvSpPr>
          <p:nvPr>
            <p:ph type="body" idx="1"/>
          </p:nvPr>
        </p:nvSpPr>
        <p:spPr bwMode="auto">
          <a:xfrm>
            <a:off x="904875" y="4373563"/>
            <a:ext cx="5048250" cy="4067175"/>
          </a:xfrm>
          <a:prstGeom prst="rect">
            <a:avLst/>
          </a:prstGeom>
          <a:solidFill>
            <a:srgbClr val="FFFFFF"/>
          </a:solidFill>
          <a:ln>
            <a:solidFill>
              <a:srgbClr val="000000"/>
            </a:solidFill>
            <a:miter lim="800000"/>
            <a:headEnd/>
            <a:tailEnd/>
          </a:ln>
        </p:spPr>
        <p:txBody>
          <a:bodyPr>
            <a:prstTxWarp prst="textNoShape">
              <a:avLst/>
            </a:prstTxWarp>
          </a:bodyPr>
          <a:lstStyle/>
          <a:p>
            <a:pPr>
              <a:lnSpc>
                <a:spcPct val="160000"/>
              </a:lnSpc>
              <a:spcBef>
                <a:spcPct val="0"/>
              </a:spcBef>
            </a:pPr>
            <a:r>
              <a:rPr lang="en-US" sz="1800">
                <a:latin typeface="Helvetica" pitchFamily="-65" charset="0"/>
              </a:rPr>
              <a:t>Laser =4TW:</a:t>
            </a:r>
          </a:p>
          <a:p>
            <a:pPr>
              <a:lnSpc>
                <a:spcPct val="160000"/>
              </a:lnSpc>
              <a:spcBef>
                <a:spcPct val="0"/>
              </a:spcBef>
            </a:pPr>
            <a:r>
              <a:rPr lang="en-US" sz="1800">
                <a:latin typeface="Helvetica" pitchFamily="-65" charset="0"/>
              </a:rPr>
              <a:t>Guiding over &gt; 10 ZR at intensity from ~0 to &gt; 1e18 W/cm</a:t>
            </a:r>
            <a:r>
              <a:rPr lang="en-US" sz="1800" baseline="30000">
                <a:latin typeface="Helvetica" pitchFamily="-65" charset="0"/>
              </a:rPr>
              <a:t>2</a:t>
            </a:r>
            <a:r>
              <a:rPr lang="en-US" sz="1800">
                <a:latin typeface="Helvetica" pitchFamily="-65" charset="0"/>
              </a:rPr>
              <a:t> or a</a:t>
            </a:r>
            <a:r>
              <a:rPr lang="en-US" sz="1800" baseline="-25000">
                <a:latin typeface="Helvetica" pitchFamily="-65" charset="0"/>
              </a:rPr>
              <a:t>out</a:t>
            </a:r>
            <a:r>
              <a:rPr lang="en-US" sz="1800">
                <a:latin typeface="Helvetica" pitchFamily="-65" charset="0"/>
              </a:rPr>
              <a:t> &gt;1 (a</a:t>
            </a:r>
            <a:r>
              <a:rPr lang="en-US" sz="1800" baseline="-25000">
                <a:latin typeface="Helvetica" pitchFamily="-65" charset="0"/>
              </a:rPr>
              <a:t>in</a:t>
            </a:r>
            <a:r>
              <a:rPr lang="en-US" sz="1800">
                <a:latin typeface="Helvetica" pitchFamily="-65" charset="0"/>
              </a:rPr>
              <a:t>&gt;2). </a:t>
            </a:r>
          </a:p>
          <a:p>
            <a:pPr>
              <a:lnSpc>
                <a:spcPct val="160000"/>
              </a:lnSpc>
              <a:spcBef>
                <a:spcPct val="0"/>
              </a:spcBef>
            </a:pPr>
            <a:r>
              <a:rPr lang="en-US" sz="1800">
                <a:latin typeface="Helvetica" pitchFamily="-65" charset="0"/>
              </a:rPr>
              <a:t>Controlled guiding -&gt; mode quality, long scale wake with/out trapping for staging</a:t>
            </a:r>
          </a:p>
          <a:p>
            <a:pPr>
              <a:lnSpc>
                <a:spcPct val="160000"/>
              </a:lnSpc>
              <a:spcBef>
                <a:spcPct val="0"/>
              </a:spcBef>
            </a:pPr>
            <a:r>
              <a:rPr lang="en-US" sz="1800">
                <a:latin typeface="Helvetica" pitchFamily="-65" charset="0"/>
              </a:rPr>
              <a:t>PIC Simulations reproduce depletion, indicate E</a:t>
            </a:r>
            <a:r>
              <a:rPr lang="en-US" sz="1800" baseline="-25000">
                <a:latin typeface="Helvetica" pitchFamily="-65" charset="0"/>
              </a:rPr>
              <a:t>dephase</a:t>
            </a:r>
            <a:r>
              <a:rPr lang="en-US" sz="1800">
                <a:latin typeface="Helvetica" pitchFamily="-65" charset="0"/>
              </a:rPr>
              <a:t> ~ 100MeV.</a:t>
            </a:r>
          </a:p>
          <a:p>
            <a:pPr>
              <a:lnSpc>
                <a:spcPct val="160000"/>
              </a:lnSpc>
              <a:spcBef>
                <a:spcPct val="0"/>
              </a:spcBef>
            </a:pPr>
            <a:endParaRPr lang="en-US" sz="1800">
              <a:latin typeface="Helvetica" pitchFamily="-65" charset="0"/>
            </a:endParaRPr>
          </a:p>
          <a:p>
            <a:pPr>
              <a:lnSpc>
                <a:spcPct val="90000"/>
              </a:lnSpc>
              <a:spcBef>
                <a:spcPct val="0"/>
              </a:spcBef>
            </a:pPr>
            <a:r>
              <a:rPr lang="en-US" sz="2000">
                <a:latin typeface="Helvetica" pitchFamily="-65" charset="0"/>
              </a:rPr>
              <a:t>Laser = 9TW, 55 fs, Z</a:t>
            </a:r>
            <a:r>
              <a:rPr lang="en-US" sz="2000" baseline="-25000">
                <a:latin typeface="Helvetica" pitchFamily="-65" charset="0"/>
              </a:rPr>
              <a:t>R</a:t>
            </a:r>
            <a:r>
              <a:rPr lang="en-US" sz="2000">
                <a:latin typeface="Helvetica" pitchFamily="-65" charset="0"/>
              </a:rPr>
              <a:t>=200</a:t>
            </a:r>
            <a:r>
              <a:rPr lang="en-US" altLang="ja-JP" sz="2000">
                <a:latin typeface="Helvetica" pitchFamily="-65" charset="0"/>
                <a:cs typeface="ＭＳ Ｐゴシック" pitchFamily="-65" charset="-128"/>
              </a:rPr>
              <a:t>µm</a:t>
            </a:r>
            <a:r>
              <a:rPr lang="en-US" sz="2000">
                <a:latin typeface="Helvetica" pitchFamily="-65" charset="0"/>
              </a:rPr>
              <a:t>	 	Plasma = 1.8e19cm</a:t>
            </a:r>
            <a:r>
              <a:rPr lang="en-US" sz="2000" baseline="30000">
                <a:latin typeface="Helvetica" pitchFamily="-65" charset="0"/>
              </a:rPr>
              <a:t>-3</a:t>
            </a:r>
            <a:r>
              <a:rPr lang="en-US" sz="2000">
                <a:latin typeface="Helvetica" pitchFamily="-65" charset="0"/>
              </a:rPr>
              <a:t>, 1.7mm</a:t>
            </a:r>
            <a:endParaRPr lang="en-US" sz="1800">
              <a:latin typeface="Helvetica" pitchFamily="-65" charset="0"/>
            </a:endParaRPr>
          </a:p>
          <a:p>
            <a:pPr>
              <a:lnSpc>
                <a:spcPct val="90000"/>
              </a:lnSpc>
              <a:spcBef>
                <a:spcPct val="0"/>
              </a:spcBef>
            </a:pPr>
            <a:r>
              <a:rPr lang="en-US" sz="2000">
                <a:latin typeface="Helvetica" pitchFamily="-65" charset="0"/>
              </a:rPr>
              <a:t>High quality, intense beams</a:t>
            </a:r>
          </a:p>
          <a:p>
            <a:pPr>
              <a:lnSpc>
                <a:spcPct val="90000"/>
              </a:lnSpc>
              <a:spcBef>
                <a:spcPct val="0"/>
              </a:spcBef>
            </a:pPr>
            <a:r>
              <a:rPr lang="en-US" sz="2000">
                <a:latin typeface="Helvetica" pitchFamily="-65" charset="0"/>
              </a:rPr>
              <a:t>       </a:t>
            </a:r>
            <a:r>
              <a:rPr lang="en-US" sz="1800">
                <a:latin typeface="Helvetica" pitchFamily="-65" charset="0"/>
              </a:rPr>
              <a:t>2e9 electrons		Divergence 3mrad 	 Energy Spread&lt;4MeV</a:t>
            </a:r>
          </a:p>
          <a:p>
            <a:pPr>
              <a:lnSpc>
                <a:spcPct val="90000"/>
              </a:lnSpc>
              <a:spcBef>
                <a:spcPct val="0"/>
              </a:spcBef>
            </a:pPr>
            <a:r>
              <a:rPr lang="en-US" sz="2000">
                <a:latin typeface="Helvetica" pitchFamily="-65" charset="0"/>
              </a:rPr>
              <a:t>Beams up to 3e9 @ 78MeV, and electrons up to 170 MeV</a:t>
            </a:r>
          </a:p>
          <a:p>
            <a:pPr>
              <a:lnSpc>
                <a:spcPct val="90000"/>
              </a:lnSpc>
              <a:spcBef>
                <a:spcPct val="0"/>
              </a:spcBef>
            </a:pPr>
            <a:endParaRPr lang="en-US" sz="2000">
              <a:latin typeface="Helvetica" pitchFamily="-65" charset="0"/>
            </a:endParaRPr>
          </a:p>
          <a:p>
            <a:pPr>
              <a:lnSpc>
                <a:spcPct val="90000"/>
              </a:lnSpc>
              <a:spcBef>
                <a:spcPct val="0"/>
              </a:spcBef>
            </a:pPr>
            <a:r>
              <a:rPr lang="en-US" sz="2000">
                <a:latin typeface="Helvetica" pitchFamily="-65" charset="0"/>
              </a:rPr>
              <a:t>Channeling enhanced stability</a:t>
            </a:r>
            <a:endParaRPr lang="en-US" sz="1800">
              <a:latin typeface="Helvetica" pitchFamily="-65" charset="0"/>
            </a:endParaRPr>
          </a:p>
          <a:p>
            <a:pPr>
              <a:lnSpc>
                <a:spcPct val="160000"/>
              </a:lnSpc>
              <a:spcBef>
                <a:spcPct val="0"/>
              </a:spcBef>
            </a:pPr>
            <a:endParaRPr lang="en-US" sz="1800">
              <a:latin typeface="Helvetica" pitchFamily="-65" charset="0"/>
            </a:endParaRPr>
          </a:p>
          <a:p>
            <a:pPr>
              <a:lnSpc>
                <a:spcPct val="90000"/>
              </a:lnSpc>
              <a:spcBef>
                <a:spcPct val="0"/>
              </a:spcBef>
            </a:pPr>
            <a:r>
              <a:rPr lang="en-US" sz="1600">
                <a:solidFill>
                  <a:srgbClr val="CC040E"/>
                </a:solidFill>
              </a:rPr>
              <a:t>Main beam</a:t>
            </a:r>
          </a:p>
          <a:p>
            <a:pPr>
              <a:lnSpc>
                <a:spcPct val="90000"/>
              </a:lnSpc>
              <a:spcBef>
                <a:spcPct val="0"/>
              </a:spcBef>
            </a:pPr>
            <a:r>
              <a:rPr lang="en-US" sz="1600">
                <a:solidFill>
                  <a:srgbClr val="CC040E"/>
                </a:solidFill>
              </a:rPr>
              <a:t>&lt;500mJ &gt;50fs</a:t>
            </a:r>
          </a:p>
          <a:p>
            <a:pPr>
              <a:lnSpc>
                <a:spcPct val="90000"/>
              </a:lnSpc>
              <a:spcBef>
                <a:spcPct val="0"/>
              </a:spcBef>
            </a:pPr>
            <a:endParaRPr lang="en-US" sz="800">
              <a:solidFill>
                <a:srgbClr val="CC040E"/>
              </a:solidFill>
            </a:endParaRPr>
          </a:p>
          <a:p>
            <a:pPr>
              <a:lnSpc>
                <a:spcPct val="90000"/>
              </a:lnSpc>
              <a:spcBef>
                <a:spcPct val="0"/>
              </a:spcBef>
            </a:pPr>
            <a:r>
              <a:rPr lang="en-US" sz="1600">
                <a:solidFill>
                  <a:srgbClr val="CC6C70"/>
                </a:solidFill>
              </a:rPr>
              <a:t>Pre-ionizing</a:t>
            </a:r>
          </a:p>
          <a:p>
            <a:pPr>
              <a:lnSpc>
                <a:spcPct val="90000"/>
              </a:lnSpc>
              <a:spcBef>
                <a:spcPct val="0"/>
              </a:spcBef>
            </a:pPr>
            <a:r>
              <a:rPr lang="en-US" sz="1600">
                <a:solidFill>
                  <a:srgbClr val="CC6C70"/>
                </a:solidFill>
              </a:rPr>
              <a:t>(ignitor)</a:t>
            </a:r>
          </a:p>
          <a:p>
            <a:pPr>
              <a:lnSpc>
                <a:spcPct val="90000"/>
              </a:lnSpc>
              <a:spcBef>
                <a:spcPct val="0"/>
              </a:spcBef>
            </a:pPr>
            <a:r>
              <a:rPr lang="en-US" sz="1600">
                <a:solidFill>
                  <a:srgbClr val="CC6C70"/>
                </a:solidFill>
              </a:rPr>
              <a:t>Beam 20mJ</a:t>
            </a:r>
          </a:p>
          <a:p>
            <a:pPr>
              <a:lnSpc>
                <a:spcPct val="90000"/>
              </a:lnSpc>
              <a:spcBef>
                <a:spcPct val="0"/>
              </a:spcBef>
            </a:pPr>
            <a:endParaRPr lang="en-US" sz="1600">
              <a:solidFill>
                <a:srgbClr val="CC6C70"/>
              </a:solidFill>
            </a:endParaRPr>
          </a:p>
          <a:p>
            <a:pPr>
              <a:lnSpc>
                <a:spcPct val="90000"/>
              </a:lnSpc>
              <a:spcBef>
                <a:spcPct val="0"/>
              </a:spcBef>
            </a:pPr>
            <a:r>
              <a:rPr lang="en-US" sz="1800">
                <a:solidFill>
                  <a:srgbClr val="FD8514"/>
                </a:solidFill>
              </a:rPr>
              <a:t>Heater beam</a:t>
            </a:r>
          </a:p>
          <a:p>
            <a:pPr>
              <a:lnSpc>
                <a:spcPct val="90000"/>
              </a:lnSpc>
              <a:spcBef>
                <a:spcPct val="0"/>
              </a:spcBef>
            </a:pPr>
            <a:r>
              <a:rPr lang="en-US" sz="1800">
                <a:solidFill>
                  <a:srgbClr val="FD8514"/>
                </a:solidFill>
              </a:rPr>
              <a:t>150mJ 250ps</a:t>
            </a:r>
            <a:endParaRPr lang="en-US" sz="1600">
              <a:solidFill>
                <a:srgbClr val="CC040E"/>
              </a:solidFill>
            </a:endParaRPr>
          </a:p>
          <a:p>
            <a:pPr>
              <a:lnSpc>
                <a:spcPct val="160000"/>
              </a:lnSpc>
              <a:spcBef>
                <a:spcPct val="0"/>
              </a:spcBef>
            </a:pPr>
            <a:endParaRPr lang="en-US" sz="1800">
              <a:latin typeface="Helvetica"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69BD219-0FE1-D747-82F8-D8DD32D45554}"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6651502-6C77-094F-A394-24BA89635A5B}"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04800"/>
            <a:ext cx="2095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134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D128BDB-ACDF-7A43-A8E5-EAB2FBB1E58E}"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67818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0767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0767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514600" y="6248400"/>
            <a:ext cx="41910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248400"/>
            <a:ext cx="1905000" cy="457200"/>
          </a:xfrm>
        </p:spPr>
        <p:txBody>
          <a:bodyPr/>
          <a:lstStyle>
            <a:lvl1pPr>
              <a:defRPr smtClean="0"/>
            </a:lvl1pPr>
          </a:lstStyle>
          <a:p>
            <a:fld id="{E2257AB0-5A99-9641-93DE-4F204B831440}"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267AABB-5BBC-A348-A5E1-5D6C1F50720C}"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0B29EDD9-5C01-3046-BC8E-7E4A50F3EC83}"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87DFE29-B883-A146-833D-DA1512AEFFBB}"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0A263D79-AE82-904B-972C-BF608220A5E5}"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B5482B65-4181-F44D-861C-DD2A49BF9E0C}"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B4125205-790E-4B4F-BF46-94F26BACCFAC}"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08149DF2-67AC-3242-BC21-22D7496C8809}"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C2AD6B4F-203A-2843-978C-27D15583BA04}"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s>
            <a:gs pos="100000">
              <a:srgbClr val="B2DDF9"/>
            </a:gs>
          </a:gsLst>
          <a:lin ang="27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057400" y="304800"/>
            <a:ext cx="6781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219200"/>
            <a:ext cx="8305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457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a:ea typeface="+mn-ea"/>
                <a:cs typeface="+mn-cs"/>
              </a:defRPr>
            </a:lvl1pPr>
          </a:lstStyle>
          <a:p>
            <a:endParaRPr lang="en-US"/>
          </a:p>
        </p:txBody>
      </p:sp>
      <p:sp>
        <p:nvSpPr>
          <p:cNvPr id="50181" name="Rectangle 5"/>
          <p:cNvSpPr>
            <a:spLocks noGrp="1" noChangeArrowheads="1"/>
          </p:cNvSpPr>
          <p:nvPr>
            <p:ph type="ftr" sz="quarter" idx="3"/>
          </p:nvPr>
        </p:nvSpPr>
        <p:spPr bwMode="auto">
          <a:xfrm>
            <a:off x="2514600" y="6248400"/>
            <a:ext cx="4191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ea typeface="+mn-ea"/>
                <a:cs typeface="+mn-cs"/>
              </a:defRPr>
            </a:lvl1pPr>
          </a:lstStyle>
          <a:p>
            <a:endParaRPr lang="en-US"/>
          </a:p>
        </p:txBody>
      </p:sp>
      <p:sp>
        <p:nvSpPr>
          <p:cNvPr id="50182"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ea typeface="+mn-ea"/>
                <a:cs typeface="+mn-cs"/>
              </a:defRPr>
            </a:lvl1pPr>
          </a:lstStyle>
          <a:p>
            <a:fld id="{9DED61B1-F435-AF45-AD33-AE52EF776F24}" type="slidenum">
              <a:rPr lang="en-US"/>
              <a:pPr/>
              <a:t>‹#›</a:t>
            </a:fld>
            <a:endParaRPr lang="en-US"/>
          </a:p>
        </p:txBody>
      </p:sp>
      <p:sp>
        <p:nvSpPr>
          <p:cNvPr id="50184" name="Line 8"/>
          <p:cNvSpPr>
            <a:spLocks noChangeShapeType="1"/>
          </p:cNvSpPr>
          <p:nvPr userDrawn="1"/>
        </p:nvSpPr>
        <p:spPr bwMode="auto">
          <a:xfrm flipV="1">
            <a:off x="1517650" y="954088"/>
            <a:ext cx="7415213" cy="0"/>
          </a:xfrm>
          <a:prstGeom prst="line">
            <a:avLst/>
          </a:prstGeom>
          <a:noFill/>
          <a:ln w="12700">
            <a:solidFill>
              <a:srgbClr val="599FA1"/>
            </a:solidFill>
            <a:round/>
            <a:headEnd/>
            <a:tailEnd/>
          </a:ln>
        </p:spPr>
        <p:txBody>
          <a:bodyPr wrap="none" anchor="ctr">
            <a:prstTxWarp prst="textNoShape">
              <a:avLst/>
            </a:prstTxWarp>
          </a:bodyPr>
          <a:lstStyle/>
          <a:p>
            <a:endParaRPr lang="en-US"/>
          </a:p>
        </p:txBody>
      </p:sp>
      <p:pic>
        <p:nvPicPr>
          <p:cNvPr id="50186" name="Picture 10" descr="LogoTransparent"/>
          <p:cNvPicPr>
            <a:picLocks noChangeAspect="1" noChangeArrowheads="1"/>
          </p:cNvPicPr>
          <p:nvPr userDrawn="1"/>
        </p:nvPicPr>
        <p:blipFill>
          <a:blip r:embed="rId14"/>
          <a:srcRect/>
          <a:stretch>
            <a:fillRect/>
          </a:stretch>
        </p:blipFill>
        <p:spPr bwMode="auto">
          <a:xfrm>
            <a:off x="136525" y="100013"/>
            <a:ext cx="1414463" cy="85725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hf hdr="0" ft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2pPr>
      <a:lvl3pPr algn="ctr" rtl="0" fontAlgn="base">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3pPr>
      <a:lvl4pPr algn="ctr" rtl="0" fontAlgn="base">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4pPr>
      <a:lvl5pPr algn="ctr" rtl="0" fontAlgn="base">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fontAlgn="base">
        <a:spcBef>
          <a:spcPct val="20000"/>
        </a:spcBef>
        <a:spcAft>
          <a:spcPct val="0"/>
        </a:spcAft>
        <a:buClr>
          <a:srgbClr val="9F0A10"/>
        </a:buClr>
        <a:buFont typeface="Wingdings" pitchFamily="-65" charset="2"/>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pitchFamily="-65" charset="2"/>
        <a:buChar char="§"/>
        <a:defRPr sz="2000">
          <a:solidFill>
            <a:schemeClr val="tx1"/>
          </a:solidFill>
          <a:latin typeface="+mn-lt"/>
          <a:ea typeface="+mn-ea"/>
        </a:defRPr>
      </a:lvl2pPr>
      <a:lvl3pPr marL="1143000" indent="-228600" algn="l" rtl="0" fontAlgn="base">
        <a:spcBef>
          <a:spcPct val="20000"/>
        </a:spcBef>
        <a:spcAft>
          <a:spcPct val="0"/>
        </a:spcAft>
        <a:buClr>
          <a:schemeClr val="hlink"/>
        </a:buClr>
        <a:buFont typeface="Wingdings" pitchFamily="-65" charset="2"/>
        <a:buChar char="§"/>
        <a:defRPr>
          <a:solidFill>
            <a:schemeClr val="tx1"/>
          </a:solidFill>
          <a:latin typeface="+mn-lt"/>
          <a:ea typeface="+mn-ea"/>
        </a:defRPr>
      </a:lvl3pPr>
      <a:lvl4pPr marL="1600200" indent="-228600" algn="l" rtl="0" fontAlgn="base">
        <a:spcBef>
          <a:spcPct val="20000"/>
        </a:spcBef>
        <a:spcAft>
          <a:spcPct val="0"/>
        </a:spcAft>
        <a:buClr>
          <a:schemeClr val="hlink"/>
        </a:buClr>
        <a:buFont typeface="Wingdings" pitchFamily="-65" charset="2"/>
        <a:buChar char="§"/>
        <a:defRPr sz="1600">
          <a:solidFill>
            <a:schemeClr val="tx1"/>
          </a:solidFill>
          <a:latin typeface="+mn-lt"/>
          <a:ea typeface="+mn-ea"/>
        </a:defRPr>
      </a:lvl4pPr>
      <a:lvl5pPr marL="2057400" indent="-228600" algn="l" rtl="0" fontAlgn="base">
        <a:spcBef>
          <a:spcPct val="20000"/>
        </a:spcBef>
        <a:spcAft>
          <a:spcPct val="0"/>
        </a:spcAft>
        <a:buClr>
          <a:schemeClr val="tx1"/>
        </a:buClr>
        <a:defRPr sz="1400">
          <a:solidFill>
            <a:schemeClr val="tx1"/>
          </a:solidFill>
          <a:latin typeface="+mn-lt"/>
          <a:ea typeface="+mn-ea"/>
        </a:defRPr>
      </a:lvl5pPr>
      <a:lvl6pPr marL="2514600" indent="-228600" algn="l" rtl="0" fontAlgn="base">
        <a:spcBef>
          <a:spcPct val="20000"/>
        </a:spcBef>
        <a:spcAft>
          <a:spcPct val="0"/>
        </a:spcAft>
        <a:buClr>
          <a:schemeClr val="tx1"/>
        </a:buClr>
        <a:defRPr sz="1400">
          <a:solidFill>
            <a:schemeClr val="tx1"/>
          </a:solidFill>
          <a:latin typeface="+mn-lt"/>
          <a:ea typeface="+mn-ea"/>
        </a:defRPr>
      </a:lvl6pPr>
      <a:lvl7pPr marL="2971800" indent="-228600" algn="l" rtl="0" fontAlgn="base">
        <a:spcBef>
          <a:spcPct val="20000"/>
        </a:spcBef>
        <a:spcAft>
          <a:spcPct val="0"/>
        </a:spcAft>
        <a:buClr>
          <a:schemeClr val="tx1"/>
        </a:buClr>
        <a:defRPr sz="1400">
          <a:solidFill>
            <a:schemeClr val="tx1"/>
          </a:solidFill>
          <a:latin typeface="+mn-lt"/>
          <a:ea typeface="+mn-ea"/>
        </a:defRPr>
      </a:lvl7pPr>
      <a:lvl8pPr marL="3429000" indent="-228600" algn="l" rtl="0" fontAlgn="base">
        <a:spcBef>
          <a:spcPct val="20000"/>
        </a:spcBef>
        <a:spcAft>
          <a:spcPct val="0"/>
        </a:spcAft>
        <a:buClr>
          <a:schemeClr val="tx1"/>
        </a:buClr>
        <a:defRPr sz="1400">
          <a:solidFill>
            <a:schemeClr val="tx1"/>
          </a:solidFill>
          <a:latin typeface="+mn-lt"/>
          <a:ea typeface="+mn-ea"/>
        </a:defRPr>
      </a:lvl8pPr>
      <a:lvl9pPr marL="3886200" indent="-228600" algn="l" rtl="0" fontAlgn="base">
        <a:spcBef>
          <a:spcPct val="20000"/>
        </a:spcBef>
        <a:spcAft>
          <a:spcPct val="0"/>
        </a:spcAft>
        <a:buClr>
          <a:schemeClr val="tx1"/>
        </a:buCl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Microsoft_Equation16.bin"/><Relationship Id="rId4" Type="http://schemas.openxmlformats.org/officeDocument/2006/relationships/image" Target="../media/image36.jpeg"/><Relationship Id="rId5" Type="http://schemas.openxmlformats.org/officeDocument/2006/relationships/image" Target="../media/image37.jpeg"/><Relationship Id="rId7" Type="http://schemas.openxmlformats.org/officeDocument/2006/relationships/oleObject" Target="../embeddings/Microsoft_Equation15.bin"/><Relationship Id="rId1" Type="http://schemas.openxmlformats.org/officeDocument/2006/relationships/vmlDrawing" Target="../drawings/vmlDrawing8.vml"/><Relationship Id="rId2" Type="http://schemas.openxmlformats.org/officeDocument/2006/relationships/slideLayout" Target="../slideLayouts/slideLayout4.xml"/><Relationship Id="rId9" Type="http://schemas.openxmlformats.org/officeDocument/2006/relationships/oleObject" Target="../embeddings/Microsoft_Equation17.bin"/><Relationship Id="rId3" Type="http://schemas.openxmlformats.org/officeDocument/2006/relationships/notesSlide" Target="../notesSlides/notesSlide10.xml"/><Relationship Id="rId6" Type="http://schemas.openxmlformats.org/officeDocument/2006/relationships/oleObject" Target="../embeddings/Microsoft_Equation14.bin"/></Relationships>
</file>

<file path=ppt/slides/_rels/slide11.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8.pdf"/></Relationships>
</file>

<file path=ppt/slides/_rels/slide12.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6" Type="http://schemas.openxmlformats.org/officeDocument/2006/relationships/image" Target="../media/image45.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2.png"/><Relationship Id="rId5"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4" Type="http://schemas.openxmlformats.org/officeDocument/2006/relationships/image" Target="../media/image47.png"/><Relationship Id="rId5" Type="http://schemas.openxmlformats.org/officeDocument/2006/relationships/image" Target="../media/image48.png"/><Relationship Id="rId7"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notesSlide" Target="../notesSlides/notesSlide14.xml"/><Relationship Id="rId9" Type="http://schemas.openxmlformats.org/officeDocument/2006/relationships/image" Target="../media/image52.png"/><Relationship Id="rId3" Type="http://schemas.openxmlformats.org/officeDocument/2006/relationships/image" Target="../media/image46.png"/><Relationship Id="rId6"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53.tif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6" Type="http://schemas.openxmlformats.org/officeDocument/2006/relationships/image" Target="../media/image56.png"/><Relationship Id="rId4" Type="http://schemas.openxmlformats.org/officeDocument/2006/relationships/image" Target="../media/image55.tiff"/><Relationship Id="rId1" Type="http://schemas.openxmlformats.org/officeDocument/2006/relationships/vmlDrawing" Target="../drawings/vmlDrawing9.vml"/><Relationship Id="rId2" Type="http://schemas.openxmlformats.org/officeDocument/2006/relationships/slideLayout" Target="../slideLayouts/slideLayout7.xml"/><Relationship Id="rId3" Type="http://schemas.openxmlformats.org/officeDocument/2006/relationships/notesSlide" Target="../notesSlides/notesSlide16.xml"/><Relationship Id="rId5" Type="http://schemas.openxmlformats.org/officeDocument/2006/relationships/oleObject" Target="../embeddings/Microsoft_Equation18.bin"/></Relationships>
</file>

<file path=ppt/slides/_rels/slide17.xml.rels><?xml version="1.0" encoding="UTF-8" standalone="yes"?>
<Relationships xmlns="http://schemas.openxmlformats.org/package/2006/relationships"><Relationship Id="rId8" Type="http://schemas.openxmlformats.org/officeDocument/2006/relationships/image" Target="../media/image62.tiff"/><Relationship Id="rId4" Type="http://schemas.openxmlformats.org/officeDocument/2006/relationships/image" Target="../media/image58.jpeg"/><Relationship Id="rId5" Type="http://schemas.openxmlformats.org/officeDocument/2006/relationships/image" Target="../media/image59.png"/><Relationship Id="rId7"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7.png"/><Relationship Id="rId6" Type="http://schemas.openxmlformats.org/officeDocument/2006/relationships/image" Target="../media/image60.png"/></Relationships>
</file>

<file path=ppt/slides/_rels/slide18.xml.rels><?xml version="1.0" encoding="UTF-8" standalone="yes"?>
<Relationships xmlns="http://schemas.openxmlformats.org/package/2006/relationships"><Relationship Id="rId4" Type="http://schemas.openxmlformats.org/officeDocument/2006/relationships/oleObject" Target="../embeddings/Microsoft_Equation19.bin"/><Relationship Id="rId1" Type="http://schemas.openxmlformats.org/officeDocument/2006/relationships/vmlDrawing" Target="../drawings/vmlDrawing10.vml"/><Relationship Id="rId2" Type="http://schemas.openxmlformats.org/officeDocument/2006/relationships/slideLayout" Target="../slideLayouts/slideLayout12.xml"/><Relationship Id="rId3" Type="http://schemas.openxmlformats.org/officeDocument/2006/relationships/notesSlide" Target="../notesSlides/notesSlide18.xml"/><Relationship Id="rId5" Type="http://schemas.openxmlformats.org/officeDocument/2006/relationships/image" Target="../media/image64.png"/></Relationships>
</file>

<file path=ppt/slides/_rels/slide19.xml.rels><?xml version="1.0" encoding="UTF-8" standalone="yes"?>
<Relationships xmlns="http://schemas.openxmlformats.org/package/2006/relationships"><Relationship Id="rId4" Type="http://schemas.openxmlformats.org/officeDocument/2006/relationships/oleObject" Target="../embeddings/Microsoft_Equation20.bin"/><Relationship Id="rId5" Type="http://schemas.openxmlformats.org/officeDocument/2006/relationships/image" Target="../media/image67.png"/><Relationship Id="rId7" Type="http://schemas.openxmlformats.org/officeDocument/2006/relationships/oleObject" Target="../embeddings/Microsoft_Equation21.bin"/><Relationship Id="rId1" Type="http://schemas.openxmlformats.org/officeDocument/2006/relationships/vmlDrawing" Target="../drawings/vmlDrawing11.vml"/><Relationship Id="rId2" Type="http://schemas.openxmlformats.org/officeDocument/2006/relationships/slideLayout" Target="../slideLayouts/slideLayout12.xml"/><Relationship Id="rId3" Type="http://schemas.openxmlformats.org/officeDocument/2006/relationships/notesSlide" Target="../notesSlides/notesSlide19.xml"/><Relationship Id="rId6" Type="http://schemas.openxmlformats.org/officeDocument/2006/relationships/image" Target="../media/image62.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6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Microsoft_Equation23.bin"/><Relationship Id="rId4" Type="http://schemas.openxmlformats.org/officeDocument/2006/relationships/image" Target="../media/image72.tiff"/><Relationship Id="rId5" Type="http://schemas.openxmlformats.org/officeDocument/2006/relationships/image" Target="../media/image73.tiff"/><Relationship Id="rId7" Type="http://schemas.openxmlformats.org/officeDocument/2006/relationships/oleObject" Target="../embeddings/Microsoft_Equation22.bin"/><Relationship Id="rId1" Type="http://schemas.openxmlformats.org/officeDocument/2006/relationships/vmlDrawing" Target="../drawings/vmlDrawing12.vml"/><Relationship Id="rId2" Type="http://schemas.openxmlformats.org/officeDocument/2006/relationships/slideLayout" Target="../slideLayouts/slideLayout2.xml"/><Relationship Id="rId9" Type="http://schemas.openxmlformats.org/officeDocument/2006/relationships/oleObject" Target="../embeddings/Microsoft_Equation24.bin"/><Relationship Id="rId3" Type="http://schemas.openxmlformats.org/officeDocument/2006/relationships/notesSlide" Target="../notesSlides/notesSlide21.xml"/><Relationship Id="rId6" Type="http://schemas.openxmlformats.org/officeDocument/2006/relationships/image" Target="../media/image74.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7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jpeg"/></Relationships>
</file>

<file path=ppt/slides/_rels/slide24.xml.rels><?xml version="1.0" encoding="UTF-8" standalone="yes"?>
<Relationships xmlns="http://schemas.openxmlformats.org/package/2006/relationships"><Relationship Id="rId6" Type="http://schemas.openxmlformats.org/officeDocument/2006/relationships/oleObject" Target="../embeddings/Microsoft_Equation27.bin"/><Relationship Id="rId4" Type="http://schemas.openxmlformats.org/officeDocument/2006/relationships/oleObject" Target="../embeddings/Microsoft_Equation25.bin"/><Relationship Id="rId1" Type="http://schemas.openxmlformats.org/officeDocument/2006/relationships/vmlDrawing" Target="../drawings/vmlDrawing13.vml"/><Relationship Id="rId2" Type="http://schemas.openxmlformats.org/officeDocument/2006/relationships/slideLayout" Target="../slideLayouts/slideLayout12.xml"/><Relationship Id="rId3" Type="http://schemas.openxmlformats.org/officeDocument/2006/relationships/image" Target="../media/image56.png"/><Relationship Id="rId5" Type="http://schemas.openxmlformats.org/officeDocument/2006/relationships/oleObject" Target="../embeddings/Microsoft_Equation26.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80.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4" Type="http://schemas.openxmlformats.org/officeDocument/2006/relationships/image" Target="../media/image91.png"/><Relationship Id="rId4" Type="http://schemas.openxmlformats.org/officeDocument/2006/relationships/oleObject" Target="../embeddings/Microsoft_Equation28.bin"/><Relationship Id="rId7" Type="http://schemas.openxmlformats.org/officeDocument/2006/relationships/oleObject" Target="../embeddings/Microsoft_Equation31.bin"/><Relationship Id="rId11" Type="http://schemas.openxmlformats.org/officeDocument/2006/relationships/image" Target="../media/image90.png"/><Relationship Id="rId1" Type="http://schemas.openxmlformats.org/officeDocument/2006/relationships/vmlDrawing" Target="../drawings/vmlDrawing14.vml"/><Relationship Id="rId6" Type="http://schemas.openxmlformats.org/officeDocument/2006/relationships/oleObject" Target="../embeddings/Microsoft_Equation30.bin"/><Relationship Id="rId8" Type="http://schemas.openxmlformats.org/officeDocument/2006/relationships/image" Target="../media/image87.pdf"/><Relationship Id="rId13" Type="http://schemas.openxmlformats.org/officeDocument/2006/relationships/oleObject" Target="../embeddings/Microsoft_Equation33.bin"/><Relationship Id="rId10" Type="http://schemas.openxmlformats.org/officeDocument/2006/relationships/image" Target="../media/image89.pdf"/><Relationship Id="rId5" Type="http://schemas.openxmlformats.org/officeDocument/2006/relationships/oleObject" Target="../embeddings/Microsoft_Equation29.bin"/><Relationship Id="rId12" Type="http://schemas.openxmlformats.org/officeDocument/2006/relationships/oleObject" Target="../embeddings/Microsoft_Equation32.bin"/><Relationship Id="rId2" Type="http://schemas.openxmlformats.org/officeDocument/2006/relationships/slideLayout" Target="../slideLayouts/slideLayout4.xml"/><Relationship Id="rId9" Type="http://schemas.openxmlformats.org/officeDocument/2006/relationships/image" Target="../media/image88.png"/><Relationship Id="rId3"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4" Type="http://schemas.openxmlformats.org/officeDocument/2006/relationships/image" Target="../media/image93.png"/><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92.png"/></Relationships>
</file>

<file path=ppt/slides/_rels/slide29.xml.rels><?xml version="1.0" encoding="UTF-8" standalone="yes"?>
<Relationships xmlns="http://schemas.openxmlformats.org/package/2006/relationships"><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94.pdf"/><Relationship Id="rId5" Type="http://schemas.openxmlformats.org/officeDocument/2006/relationships/image" Target="../media/image96.png"/></Relationships>
</file>

<file path=ppt/slides/_rels/slide3.xml.rels><?xml version="1.0" encoding="UTF-8" standalone="yes"?>
<Relationships xmlns="http://schemas.openxmlformats.org/package/2006/relationships"><Relationship Id="rId4" Type="http://schemas.openxmlformats.org/officeDocument/2006/relationships/image" Target="../media/image7.png"/><Relationship Id="rId5" Type="http://schemas.openxmlformats.org/officeDocument/2006/relationships/oleObject" Target="../embeddings/Microsoft_Equation1.bin"/><Relationship Id="rId7" Type="http://schemas.openxmlformats.org/officeDocument/2006/relationships/oleObject" Target="../embeddings/Microsoft_Equation3.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3.xml"/><Relationship Id="rId6" Type="http://schemas.openxmlformats.org/officeDocument/2006/relationships/oleObject" Target="../embeddings/Microsoft_Equation2.bin"/></Relationships>
</file>

<file path=ppt/slides/_rels/slide30.xml.rels><?xml version="1.0" encoding="UTF-8" standalone="yes"?>
<Relationships xmlns="http://schemas.openxmlformats.org/package/2006/relationships"><Relationship Id="rId4" Type="http://schemas.openxmlformats.org/officeDocument/2006/relationships/image" Target="../media/image97.tiff"/><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96.png"/><Relationship Id="rId5" Type="http://schemas.openxmlformats.org/officeDocument/2006/relationships/image" Target="../media/image98.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6" Type="http://schemas.openxmlformats.org/officeDocument/2006/relationships/oleObject" Target="../embeddings/Microsoft_Equation5.bin"/><Relationship Id="rId4" Type="http://schemas.openxmlformats.org/officeDocument/2006/relationships/image" Target="../media/image7.png"/><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4.xml"/><Relationship Id="rId5" Type="http://schemas.openxmlformats.org/officeDocument/2006/relationships/oleObject" Target="../embeddings/Microsoft_Equation4.bin"/></Relationships>
</file>

<file path=ppt/slides/_rels/slide5.xml.rels><?xml version="1.0" encoding="UTF-8" standalone="yes"?>
<Relationships xmlns="http://schemas.openxmlformats.org/package/2006/relationships"><Relationship Id="rId4" Type="http://schemas.openxmlformats.org/officeDocument/2006/relationships/image" Target="../media/image10.png"/><Relationship Id="rId5" Type="http://schemas.openxmlformats.org/officeDocument/2006/relationships/image" Target="../media/image11.pdf"/><Relationship Id="rId7" Type="http://schemas.openxmlformats.org/officeDocument/2006/relationships/oleObject" Target="../embeddings/Microsoft_Equation6.bin"/><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5.xml"/><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oleObject" Target="../embeddings/Microsoft_Equation7.bin"/><Relationship Id="rId5" Type="http://schemas.openxmlformats.org/officeDocument/2006/relationships/oleObject" Target="../embeddings/Microsoft_Equation8.bin"/><Relationship Id="rId7" Type="http://schemas.openxmlformats.org/officeDocument/2006/relationships/image" Target="../media/image16.tiff"/><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notesSlide" Target="../notesSlides/notesSlide6.xml"/><Relationship Id="rId6" Type="http://schemas.openxmlformats.org/officeDocument/2006/relationships/oleObject" Target="../embeddings/Microsoft_Equation9.bin"/></Relationships>
</file>

<file path=ppt/slides/_rels/slide7.xml.rels><?xml version="1.0" encoding="UTF-8" standalone="yes"?>
<Relationships xmlns="http://schemas.openxmlformats.org/package/2006/relationships"><Relationship Id="rId4" Type="http://schemas.openxmlformats.org/officeDocument/2006/relationships/oleObject" Target="../embeddings/Microsoft_Equation10.bin"/><Relationship Id="rId5" Type="http://schemas.openxmlformats.org/officeDocument/2006/relationships/oleObject" Target="../embeddings/Microsoft_Equation11.bin"/><Relationship Id="rId7" Type="http://schemas.openxmlformats.org/officeDocument/2006/relationships/image" Target="../media/image20.png"/><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notesSlide" Target="../notesSlides/notesSlide7.xml"/><Relationship Id="rId6" Type="http://schemas.openxmlformats.org/officeDocument/2006/relationships/image" Target="../media/image19.pdf"/></Relationships>
</file>

<file path=ppt/slides/_rels/slide8.xml.rels><?xml version="1.0" encoding="UTF-8" standalone="yes"?>
<Relationships xmlns="http://schemas.openxmlformats.org/package/2006/relationships"><Relationship Id="rId8" Type="http://schemas.openxmlformats.org/officeDocument/2006/relationships/oleObject" Target="../embeddings/Microsoft_Equation12.bin"/><Relationship Id="rId4" Type="http://schemas.openxmlformats.org/officeDocument/2006/relationships/image" Target="../media/image22.png"/><Relationship Id="rId5" Type="http://schemas.openxmlformats.org/officeDocument/2006/relationships/image" Target="../media/image23.tiff"/><Relationship Id="rId7" Type="http://schemas.openxmlformats.org/officeDocument/2006/relationships/image" Target="../media/image25.jpe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8.xml"/><Relationship Id="rId6" Type="http://schemas.openxmlformats.org/officeDocument/2006/relationships/image" Target="../media/image24.tiff"/></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4" Type="http://schemas.openxmlformats.org/officeDocument/2006/relationships/image" Target="../media/image27.png"/><Relationship Id="rId10" Type="http://schemas.openxmlformats.org/officeDocument/2006/relationships/oleObject" Target="../embeddings/Microsoft_Equation13.bin"/><Relationship Id="rId5" Type="http://schemas.openxmlformats.org/officeDocument/2006/relationships/image" Target="../media/image25.jpeg"/><Relationship Id="rId7" Type="http://schemas.openxmlformats.org/officeDocument/2006/relationships/image" Target="../media/image29.png"/><Relationship Id="rId1" Type="http://schemas.openxmlformats.org/officeDocument/2006/relationships/vmlDrawing" Target="../drawings/vmlDrawing7.vml"/><Relationship Id="rId2" Type="http://schemas.openxmlformats.org/officeDocument/2006/relationships/slideLayout" Target="../slideLayouts/slideLayout7.xml"/><Relationship Id="rId9" Type="http://schemas.openxmlformats.org/officeDocument/2006/relationships/image" Target="../media/image31.png"/><Relationship Id="rId3" Type="http://schemas.openxmlformats.org/officeDocument/2006/relationships/notesSlide" Target="../notesSlides/notesSlide9.xml"/><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4163" name="Picture 19"/>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134164" name="Rectangle 20"/>
          <p:cNvSpPr>
            <a:spLocks noChangeArrowheads="1"/>
          </p:cNvSpPr>
          <p:nvPr/>
        </p:nvSpPr>
        <p:spPr bwMode="auto">
          <a:xfrm>
            <a:off x="0" y="152400"/>
            <a:ext cx="9144000" cy="10414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US" sz="4000" dirty="0" smtClean="0">
                <a:solidFill>
                  <a:srgbClr val="000000"/>
                </a:solidFill>
                <a:ea typeface="ＭＳ Ｐゴシック" pitchFamily="-65" charset="-128"/>
                <a:cs typeface="ＭＳ Ｐゴシック" pitchFamily="-65" charset="-128"/>
              </a:rPr>
              <a:t>Laser-Plasma Accelerators: </a:t>
            </a:r>
            <a:r>
              <a:rPr lang="en-US" sz="4000" dirty="0" smtClean="0">
                <a:latin typeface="+mj-lt"/>
              </a:rPr>
              <a:t>Opportunities and Challenges</a:t>
            </a:r>
          </a:p>
        </p:txBody>
      </p:sp>
      <p:sp>
        <p:nvSpPr>
          <p:cNvPr id="134165" name="Rectangle 21"/>
          <p:cNvSpPr>
            <a:spLocks noChangeArrowheads="1"/>
          </p:cNvSpPr>
          <p:nvPr/>
        </p:nvSpPr>
        <p:spPr bwMode="auto">
          <a:xfrm>
            <a:off x="0" y="1524000"/>
            <a:ext cx="9144000" cy="2667000"/>
          </a:xfrm>
          <a:prstGeom prst="rect">
            <a:avLst/>
          </a:prstGeom>
          <a:noFill/>
          <a:ln w="12700">
            <a:noFill/>
            <a:miter lim="800000"/>
            <a:headEnd/>
            <a:tailEnd/>
          </a:ln>
          <a:effectLst/>
        </p:spPr>
        <p:txBody>
          <a:bodyPr lIns="90488" tIns="44450" rIns="90488" bIns="44450">
            <a:prstTxWarp prst="textNoShape">
              <a:avLst/>
            </a:prstTxWarp>
          </a:bodyPr>
          <a:lstStyle/>
          <a:p>
            <a:pPr marL="457200" indent="-457200" algn="ctr">
              <a:lnSpc>
                <a:spcPct val="130000"/>
              </a:lnSpc>
            </a:pPr>
            <a:endParaRPr lang="en-US" sz="2000" dirty="0" smtClean="0">
              <a:latin typeface="Lucida Grande" charset="0"/>
            </a:endParaRPr>
          </a:p>
          <a:p>
            <a:pPr marL="457200" indent="-457200" algn="ctr">
              <a:lnSpc>
                <a:spcPct val="130000"/>
              </a:lnSpc>
            </a:pPr>
            <a:r>
              <a:rPr lang="en-US" sz="2000" dirty="0" smtClean="0">
                <a:latin typeface="Lucida Grande" charset="0"/>
              </a:rPr>
              <a:t>Carl B. </a:t>
            </a:r>
            <a:r>
              <a:rPr lang="en-US" sz="2000" dirty="0" smtClean="0">
                <a:latin typeface="Lucida Grande"/>
                <a:cs typeface="Lucida Grande"/>
              </a:rPr>
              <a:t>Schroeder </a:t>
            </a:r>
          </a:p>
          <a:p>
            <a:pPr marL="457200" indent="-457200" algn="ctr">
              <a:lnSpc>
                <a:spcPct val="130000"/>
              </a:lnSpc>
            </a:pPr>
            <a:r>
              <a:rPr lang="en-US" sz="2000" i="1" dirty="0" smtClean="0">
                <a:latin typeface="Century" charset="0"/>
              </a:rPr>
              <a:t>Lawrence Berkeley National Laboratory</a:t>
            </a:r>
          </a:p>
          <a:p>
            <a:pPr marL="457200" indent="-457200" algn="ctr">
              <a:lnSpc>
                <a:spcPct val="130000"/>
              </a:lnSpc>
            </a:pPr>
            <a:endParaRPr lang="en-US" sz="2000" i="1" dirty="0" smtClean="0">
              <a:latin typeface="Century" charset="0"/>
            </a:endParaRPr>
          </a:p>
        </p:txBody>
      </p:sp>
      <p:sp>
        <p:nvSpPr>
          <p:cNvPr id="11" name="Text Box 10"/>
          <p:cNvSpPr txBox="1">
            <a:spLocks noChangeArrowheads="1"/>
          </p:cNvSpPr>
          <p:nvPr/>
        </p:nvSpPr>
        <p:spPr bwMode="auto">
          <a:xfrm>
            <a:off x="0" y="3657600"/>
            <a:ext cx="9144000" cy="1062855"/>
          </a:xfrm>
          <a:prstGeom prst="rect">
            <a:avLst/>
          </a:prstGeom>
          <a:noFill/>
          <a:ln w="9525">
            <a:noFill/>
            <a:miter lim="800000"/>
            <a:headEnd/>
            <a:tailEnd/>
          </a:ln>
          <a:effectLst/>
        </p:spPr>
        <p:txBody>
          <a:bodyPr wrap="square">
            <a:prstTxWarp prst="textNoShape">
              <a:avLst/>
            </a:prstTxWarp>
            <a:spAutoFit/>
          </a:bodyPr>
          <a:lstStyle/>
          <a:p>
            <a:pPr algn="ctr">
              <a:lnSpc>
                <a:spcPct val="110000"/>
              </a:lnSpc>
              <a:spcBef>
                <a:spcPct val="50000"/>
              </a:spcBef>
              <a:spcAft>
                <a:spcPts val="600"/>
              </a:spcAft>
            </a:pPr>
            <a:r>
              <a:rPr lang="en-US" sz="2400" dirty="0" smtClean="0">
                <a:solidFill>
                  <a:srgbClr val="000090"/>
                </a:solidFill>
                <a:latin typeface="Arial" charset="0"/>
              </a:rPr>
              <a:t>Future Directions for Accelerator R&amp;D at </a:t>
            </a:r>
            <a:r>
              <a:rPr lang="en-US" sz="2400" dirty="0" err="1" smtClean="0">
                <a:solidFill>
                  <a:srgbClr val="000090"/>
                </a:solidFill>
                <a:latin typeface="Arial" charset="0"/>
              </a:rPr>
              <a:t>Fermilab</a:t>
            </a:r>
            <a:endParaRPr lang="en-US" sz="2400" dirty="0" smtClean="0">
              <a:solidFill>
                <a:srgbClr val="000090"/>
              </a:solidFill>
              <a:latin typeface="Arial" charset="0"/>
            </a:endParaRPr>
          </a:p>
          <a:p>
            <a:pPr algn="ctr">
              <a:lnSpc>
                <a:spcPct val="110000"/>
              </a:lnSpc>
              <a:spcBef>
                <a:spcPct val="50000"/>
              </a:spcBef>
              <a:spcAft>
                <a:spcPts val="600"/>
              </a:spcAft>
            </a:pPr>
            <a:r>
              <a:rPr lang="en-US" sz="2000" baseline="0" dirty="0" smtClean="0">
                <a:solidFill>
                  <a:srgbClr val="000090"/>
                </a:solidFill>
                <a:latin typeface="Arial" charset="0"/>
              </a:rPr>
              <a:t>May 11-13, 2009 – Lake Geneva, WI</a:t>
            </a:r>
            <a:endParaRPr lang="en-US" sz="2000" baseline="0" dirty="0">
              <a:solidFill>
                <a:srgbClr val="000090"/>
              </a:solidFill>
              <a:latin typeface="Arial" charset="0"/>
            </a:endParaRPr>
          </a:p>
        </p:txBody>
      </p:sp>
      <p:grpSp>
        <p:nvGrpSpPr>
          <p:cNvPr id="14" name="Group 13"/>
          <p:cNvGrpSpPr/>
          <p:nvPr/>
        </p:nvGrpSpPr>
        <p:grpSpPr>
          <a:xfrm>
            <a:off x="0" y="5913437"/>
            <a:ext cx="9144000" cy="944563"/>
            <a:chOff x="0" y="0"/>
            <a:chExt cx="9144000" cy="944563"/>
          </a:xfrm>
        </p:grpSpPr>
        <p:pic>
          <p:nvPicPr>
            <p:cNvPr id="15" name="Picture 26" descr="PPT_Page_banner"/>
            <p:cNvPicPr>
              <a:picLocks noChangeAspect="1" noChangeArrowheads="1"/>
            </p:cNvPicPr>
            <p:nvPr/>
          </p:nvPicPr>
          <p:blipFill>
            <a:blip r:embed="rId4"/>
            <a:srcRect/>
            <a:stretch>
              <a:fillRect/>
            </a:stretch>
          </p:blipFill>
          <p:spPr bwMode="auto">
            <a:xfrm>
              <a:off x="0" y="0"/>
              <a:ext cx="9144000" cy="944563"/>
            </a:xfrm>
            <a:prstGeom prst="rect">
              <a:avLst/>
            </a:prstGeom>
            <a:noFill/>
            <a:ln w="9525">
              <a:noFill/>
              <a:miter lim="800000"/>
              <a:headEnd/>
              <a:tailEnd/>
            </a:ln>
          </p:spPr>
        </p:pic>
        <p:sp>
          <p:nvSpPr>
            <p:cNvPr id="16" name="TextBox 15"/>
            <p:cNvSpPr txBox="1"/>
            <p:nvPr/>
          </p:nvSpPr>
          <p:spPr>
            <a:xfrm>
              <a:off x="7620000" y="530423"/>
              <a:ext cx="1392942" cy="307777"/>
            </a:xfrm>
            <a:prstGeom prst="rect">
              <a:avLst/>
            </a:prstGeom>
            <a:noFill/>
          </p:spPr>
          <p:txBody>
            <a:bodyPr wrap="none" rtlCol="0">
              <a:spAutoFit/>
            </a:bodyPr>
            <a:lstStyle/>
            <a:p>
              <a:r>
                <a:rPr lang="en-US" sz="1400" dirty="0" smtClean="0">
                  <a:solidFill>
                    <a:schemeClr val="bg1"/>
                  </a:solidFill>
                </a:rPr>
                <a:t>Office of Science</a:t>
              </a:r>
              <a:endParaRPr lang="en-US" sz="1400" dirty="0">
                <a:solidFill>
                  <a:schemeClr val="bg1"/>
                </a:solidFill>
              </a:endParaRPr>
            </a:p>
          </p:txBody>
        </p:sp>
        <p:cxnSp>
          <p:nvCxnSpPr>
            <p:cNvPr id="17" name="Straight Connector 16"/>
            <p:cNvCxnSpPr/>
            <p:nvPr/>
          </p:nvCxnSpPr>
          <p:spPr>
            <a:xfrm>
              <a:off x="7848600" y="533400"/>
              <a:ext cx="990600" cy="1588"/>
            </a:xfrm>
            <a:prstGeom prst="line">
              <a:avLst/>
            </a:prstGeom>
            <a:ln w="317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1810" name="Rectangle 2"/>
          <p:cNvSpPr>
            <a:spLocks noGrp="1" noChangeArrowheads="1"/>
          </p:cNvSpPr>
          <p:nvPr>
            <p:ph type="title"/>
          </p:nvPr>
        </p:nvSpPr>
        <p:spPr bwMode="auto">
          <a:xfrm>
            <a:off x="1492250" y="266700"/>
            <a:ext cx="7346950" cy="495300"/>
          </a:xfrm>
          <a:noFill/>
          <a:ln>
            <a:miter lim="800000"/>
            <a:headEnd/>
            <a:tailEnd/>
          </a:ln>
        </p:spPr>
        <p:txBody>
          <a:bodyPr wrap="square" lIns="91440" tIns="45720" rIns="91440" bIns="45720" numCol="1" anchor="t" anchorCtr="0" compatLnSpc="1">
            <a:prstTxWarp prst="textNoShape">
              <a:avLst/>
            </a:prstTxWarp>
          </a:bodyPr>
          <a:lstStyle/>
          <a:p>
            <a:pPr algn="ctr"/>
            <a:r>
              <a:rPr lang="en-US" b="1" dirty="0">
                <a:solidFill>
                  <a:schemeClr val="tx1"/>
                </a:solidFill>
              </a:rPr>
              <a:t>Laser-plasma accelerator for </a:t>
            </a:r>
            <a:r>
              <a:rPr lang="en-US" b="1" dirty="0" err="1">
                <a:solidFill>
                  <a:schemeClr val="tx1"/>
                </a:solidFill>
              </a:rPr>
              <a:t>GeV</a:t>
            </a:r>
            <a:r>
              <a:rPr lang="en-US" b="1" dirty="0">
                <a:solidFill>
                  <a:schemeClr val="tx1"/>
                </a:solidFill>
              </a:rPr>
              <a:t> beams</a:t>
            </a:r>
          </a:p>
        </p:txBody>
      </p:sp>
      <p:pic>
        <p:nvPicPr>
          <p:cNvPr id="1911812"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660000">
            <a:off x="1033745" y="3502813"/>
            <a:ext cx="5189537" cy="3348038"/>
          </a:xfrm>
          <a:prstGeom prst="rect">
            <a:avLst/>
          </a:prstGeom>
          <a:noFill/>
        </p:spPr>
      </p:pic>
      <p:sp>
        <p:nvSpPr>
          <p:cNvPr id="1911813" name="Text Box 5"/>
          <p:cNvSpPr txBox="1">
            <a:spLocks noChangeArrowheads="1"/>
          </p:cNvSpPr>
          <p:nvPr/>
        </p:nvSpPr>
        <p:spPr bwMode="auto">
          <a:xfrm>
            <a:off x="1033745" y="3471063"/>
            <a:ext cx="666750" cy="366713"/>
          </a:xfrm>
          <a:prstGeom prst="rect">
            <a:avLst/>
          </a:prstGeom>
          <a:noFill/>
          <a:ln w="9525">
            <a:noFill/>
            <a:miter lim="800000"/>
            <a:headEnd/>
            <a:tailEnd/>
          </a:ln>
          <a:effectLst/>
        </p:spPr>
        <p:txBody>
          <a:bodyPr wrap="none" anchor="ctr">
            <a:prstTxWarp prst="textNoShape">
              <a:avLst/>
            </a:prstTxWarp>
            <a:spAutoFit/>
          </a:bodyPr>
          <a:lstStyle/>
          <a:p>
            <a:pPr algn="ctr">
              <a:spcBef>
                <a:spcPct val="50000"/>
              </a:spcBef>
            </a:pPr>
            <a:r>
              <a:rPr lang="en-US" sz="1800" b="0" baseline="0">
                <a:latin typeface="Helvetica" pitchFamily="-65" charset="0"/>
              </a:rPr>
              <a:t>OAP</a:t>
            </a:r>
          </a:p>
        </p:txBody>
      </p:sp>
      <p:sp>
        <p:nvSpPr>
          <p:cNvPr id="1911814" name="Text Box 6"/>
          <p:cNvSpPr txBox="1">
            <a:spLocks noChangeArrowheads="1"/>
          </p:cNvSpPr>
          <p:nvPr/>
        </p:nvSpPr>
        <p:spPr bwMode="auto">
          <a:xfrm>
            <a:off x="1892582" y="3882226"/>
            <a:ext cx="1136650" cy="366712"/>
          </a:xfrm>
          <a:prstGeom prst="rect">
            <a:avLst/>
          </a:prstGeom>
          <a:noFill/>
          <a:ln w="9525">
            <a:noFill/>
            <a:miter lim="800000"/>
            <a:headEnd/>
            <a:tailEnd/>
          </a:ln>
          <a:effectLst/>
        </p:spPr>
        <p:txBody>
          <a:bodyPr wrap="none" anchor="ctr">
            <a:prstTxWarp prst="textNoShape">
              <a:avLst/>
            </a:prstTxWarp>
            <a:spAutoFit/>
          </a:bodyPr>
          <a:lstStyle/>
          <a:p>
            <a:pPr algn="ctr">
              <a:spcBef>
                <a:spcPct val="50000"/>
              </a:spcBef>
            </a:pPr>
            <a:r>
              <a:rPr lang="en-US" sz="1800" b="0" baseline="0" dirty="0">
                <a:latin typeface="Helvetica" pitchFamily="-65" charset="0"/>
              </a:rPr>
              <a:t>Capillary </a:t>
            </a:r>
          </a:p>
        </p:txBody>
      </p:sp>
      <p:sp>
        <p:nvSpPr>
          <p:cNvPr id="1911815" name="Text Box 7"/>
          <p:cNvSpPr txBox="1">
            <a:spLocks noChangeArrowheads="1"/>
          </p:cNvSpPr>
          <p:nvPr/>
        </p:nvSpPr>
        <p:spPr bwMode="auto">
          <a:xfrm>
            <a:off x="1800225" y="4290213"/>
            <a:ext cx="1552575" cy="641350"/>
          </a:xfrm>
          <a:prstGeom prst="rect">
            <a:avLst/>
          </a:prstGeom>
          <a:noFill/>
          <a:ln w="9525">
            <a:noFill/>
            <a:miter lim="800000"/>
            <a:headEnd/>
            <a:tailEnd/>
          </a:ln>
          <a:effectLst/>
        </p:spPr>
        <p:txBody>
          <a:bodyPr anchor="ctr">
            <a:prstTxWarp prst="textNoShape">
              <a:avLst/>
            </a:prstTxWarp>
            <a:spAutoFit/>
          </a:bodyPr>
          <a:lstStyle/>
          <a:p>
            <a:pPr algn="ctr">
              <a:spcBef>
                <a:spcPct val="50000"/>
              </a:spcBef>
            </a:pPr>
            <a:r>
              <a:rPr lang="en-US" sz="1800" b="0" baseline="0" dirty="0">
                <a:latin typeface="Helvetica" pitchFamily="-65" charset="0"/>
              </a:rPr>
              <a:t>Dipole magnet</a:t>
            </a:r>
          </a:p>
        </p:txBody>
      </p:sp>
      <p:sp>
        <p:nvSpPr>
          <p:cNvPr id="1911816" name="Text Box 8"/>
          <p:cNvSpPr txBox="1">
            <a:spLocks noChangeArrowheads="1"/>
          </p:cNvSpPr>
          <p:nvPr/>
        </p:nvSpPr>
        <p:spPr bwMode="auto">
          <a:xfrm>
            <a:off x="4570695" y="4734713"/>
            <a:ext cx="552450" cy="366713"/>
          </a:xfrm>
          <a:prstGeom prst="rect">
            <a:avLst/>
          </a:prstGeom>
          <a:noFill/>
          <a:ln w="9525">
            <a:noFill/>
            <a:miter lim="800000"/>
            <a:headEnd/>
            <a:tailEnd/>
          </a:ln>
          <a:effectLst/>
        </p:spPr>
        <p:txBody>
          <a:bodyPr wrap="none" anchor="ctr">
            <a:prstTxWarp prst="textNoShape">
              <a:avLst/>
            </a:prstTxWarp>
            <a:spAutoFit/>
          </a:bodyPr>
          <a:lstStyle/>
          <a:p>
            <a:pPr algn="ctr">
              <a:spcBef>
                <a:spcPct val="50000"/>
              </a:spcBef>
            </a:pPr>
            <a:r>
              <a:rPr lang="en-US" sz="1800" b="0" baseline="0">
                <a:latin typeface="Helvetica" pitchFamily="-65" charset="0"/>
              </a:rPr>
              <a:t>ICT</a:t>
            </a:r>
          </a:p>
        </p:txBody>
      </p:sp>
      <p:sp>
        <p:nvSpPr>
          <p:cNvPr id="1911833" name="AutoShape 25"/>
          <p:cNvSpPr>
            <a:spLocks noChangeArrowheads="1"/>
          </p:cNvSpPr>
          <p:nvPr/>
        </p:nvSpPr>
        <p:spPr bwMode="auto">
          <a:xfrm>
            <a:off x="5937532" y="3869526"/>
            <a:ext cx="2170113" cy="1703387"/>
          </a:xfrm>
          <a:prstGeom prst="roundRect">
            <a:avLst>
              <a:gd name="adj" fmla="val 16667"/>
            </a:avLst>
          </a:prstGeom>
          <a:noFill/>
          <a:ln w="9525">
            <a:solidFill>
              <a:schemeClr val="tx1"/>
            </a:solidFill>
            <a:round/>
            <a:headEnd/>
            <a:tailEnd/>
          </a:ln>
          <a:effectLst/>
        </p:spPr>
        <p:txBody>
          <a:bodyPr wrap="none" anchor="ctr">
            <a:prstTxWarp prst="textNoShape">
              <a:avLst/>
            </a:prstTxWarp>
          </a:bodyPr>
          <a:lstStyle/>
          <a:p>
            <a:endParaRPr lang="en-US"/>
          </a:p>
        </p:txBody>
      </p:sp>
      <p:pic>
        <p:nvPicPr>
          <p:cNvPr id="1911834" name="Picture 26"/>
          <p:cNvPicPr>
            <a:picLocks noChangeAspect="1" noChangeArrowheads="1"/>
          </p:cNvPicPr>
          <p:nvPr/>
        </p:nvPicPr>
        <p:blipFill>
          <a:blip r:embed="rId5"/>
          <a:srcRect t="8755" r="7739" b="7181"/>
          <a:stretch>
            <a:fillRect/>
          </a:stretch>
        </p:blipFill>
        <p:spPr bwMode="auto">
          <a:xfrm>
            <a:off x="6008970" y="4090188"/>
            <a:ext cx="1978025" cy="1271588"/>
          </a:xfrm>
          <a:prstGeom prst="rect">
            <a:avLst/>
          </a:prstGeom>
          <a:noFill/>
          <a:ln w="57150">
            <a:noFill/>
            <a:miter lim="800000"/>
            <a:headEnd/>
            <a:tailEnd/>
          </a:ln>
        </p:spPr>
      </p:pic>
      <p:sp>
        <p:nvSpPr>
          <p:cNvPr id="1911837" name="Line 29"/>
          <p:cNvSpPr>
            <a:spLocks noChangeShapeType="1"/>
          </p:cNvSpPr>
          <p:nvPr/>
        </p:nvSpPr>
        <p:spPr bwMode="auto">
          <a:xfrm flipH="1" flipV="1">
            <a:off x="3848382" y="3882226"/>
            <a:ext cx="2095218" cy="537374"/>
          </a:xfrm>
          <a:prstGeom prst="line">
            <a:avLst/>
          </a:prstGeom>
          <a:noFill/>
          <a:ln w="28575">
            <a:solidFill>
              <a:schemeClr val="hlink"/>
            </a:solidFill>
            <a:round/>
            <a:headEnd/>
            <a:tailEnd type="triangle" w="med" len="med"/>
          </a:ln>
          <a:effectLst/>
        </p:spPr>
        <p:txBody>
          <a:bodyPr wrap="none" anchor="ctr">
            <a:prstTxWarp prst="textNoShape">
              <a:avLst/>
            </a:prstTxWarp>
          </a:bodyPr>
          <a:lstStyle/>
          <a:p>
            <a:endParaRPr lang="en-US"/>
          </a:p>
        </p:txBody>
      </p:sp>
      <p:sp>
        <p:nvSpPr>
          <p:cNvPr id="1911842" name="Text Box 34"/>
          <p:cNvSpPr txBox="1">
            <a:spLocks noChangeArrowheads="1"/>
          </p:cNvSpPr>
          <p:nvPr/>
        </p:nvSpPr>
        <p:spPr bwMode="auto">
          <a:xfrm>
            <a:off x="5995988" y="958850"/>
            <a:ext cx="3146425" cy="336550"/>
          </a:xfrm>
          <a:prstGeom prst="rect">
            <a:avLst/>
          </a:prstGeom>
          <a:noFill/>
          <a:ln w="9525">
            <a:noFill/>
            <a:miter lim="800000"/>
            <a:headEnd/>
            <a:tailEnd/>
          </a:ln>
          <a:effectLst/>
        </p:spPr>
        <p:txBody>
          <a:bodyPr wrap="none">
            <a:prstTxWarp prst="textNoShape">
              <a:avLst/>
            </a:prstTxWarp>
            <a:spAutoFit/>
          </a:bodyPr>
          <a:lstStyle/>
          <a:p>
            <a:r>
              <a:rPr lang="en-US" sz="1600" b="0" baseline="0">
                <a:latin typeface="Arial" pitchFamily="-65" charset="0"/>
              </a:rPr>
              <a:t>low density plasmas (~10</a:t>
            </a:r>
            <a:r>
              <a:rPr lang="en-US" sz="1600" b="0" baseline="30000">
                <a:latin typeface="Arial" pitchFamily="-65" charset="0"/>
              </a:rPr>
              <a:t>18</a:t>
            </a:r>
            <a:r>
              <a:rPr lang="en-US" sz="1600" b="0" baseline="0">
                <a:latin typeface="Arial" pitchFamily="-65" charset="0"/>
              </a:rPr>
              <a:t> cm</a:t>
            </a:r>
            <a:r>
              <a:rPr lang="en-US" sz="1600" b="0" baseline="30000">
                <a:latin typeface="Arial" pitchFamily="-65" charset="0"/>
              </a:rPr>
              <a:t>-3</a:t>
            </a:r>
            <a:r>
              <a:rPr lang="en-US" sz="1600" b="0" baseline="0">
                <a:latin typeface="Arial" pitchFamily="-65" charset="0"/>
              </a:rPr>
              <a:t>)</a:t>
            </a:r>
          </a:p>
        </p:txBody>
      </p:sp>
      <p:sp>
        <p:nvSpPr>
          <p:cNvPr id="1911843" name="Text Box 35"/>
          <p:cNvSpPr txBox="1">
            <a:spLocks noChangeArrowheads="1"/>
          </p:cNvSpPr>
          <p:nvPr/>
        </p:nvSpPr>
        <p:spPr bwMode="auto">
          <a:xfrm>
            <a:off x="6019800" y="1379538"/>
            <a:ext cx="2730500" cy="336550"/>
          </a:xfrm>
          <a:prstGeom prst="rect">
            <a:avLst/>
          </a:prstGeom>
          <a:noFill/>
          <a:ln w="9525">
            <a:noFill/>
            <a:miter lim="800000"/>
            <a:headEnd/>
            <a:tailEnd/>
          </a:ln>
          <a:effectLst/>
        </p:spPr>
        <p:txBody>
          <a:bodyPr wrap="none">
            <a:prstTxWarp prst="textNoShape">
              <a:avLst/>
            </a:prstTxWarp>
            <a:spAutoFit/>
          </a:bodyPr>
          <a:lstStyle/>
          <a:p>
            <a:r>
              <a:rPr lang="en-US" sz="1600" b="0" baseline="0" dirty="0">
                <a:latin typeface="Arial" pitchFamily="-65" charset="0"/>
              </a:rPr>
              <a:t>long plasma channels (~cm)</a:t>
            </a:r>
          </a:p>
        </p:txBody>
      </p:sp>
      <p:graphicFrame>
        <p:nvGraphicFramePr>
          <p:cNvPr id="1911845" name="Object 37"/>
          <p:cNvGraphicFramePr>
            <a:graphicFrameLocks noChangeAspect="1"/>
          </p:cNvGraphicFramePr>
          <p:nvPr/>
        </p:nvGraphicFramePr>
        <p:xfrm>
          <a:off x="2989263" y="1379538"/>
          <a:ext cx="2362200" cy="430212"/>
        </p:xfrm>
        <a:graphic>
          <a:graphicData uri="http://schemas.openxmlformats.org/presentationml/2006/ole">
            <p:oleObj spid="_x0000_s537602" name="Equation" r:id="rId6" imgW="1257300" imgH="228600" progId="Equation.3">
              <p:embed/>
            </p:oleObj>
          </a:graphicData>
        </a:graphic>
      </p:graphicFrame>
      <p:graphicFrame>
        <p:nvGraphicFramePr>
          <p:cNvPr id="1911846" name="Object 38"/>
          <p:cNvGraphicFramePr>
            <a:graphicFrameLocks noChangeAspect="1"/>
          </p:cNvGraphicFramePr>
          <p:nvPr/>
        </p:nvGraphicFramePr>
        <p:xfrm>
          <a:off x="2989263" y="957263"/>
          <a:ext cx="2608262" cy="438150"/>
        </p:xfrm>
        <a:graphic>
          <a:graphicData uri="http://schemas.openxmlformats.org/presentationml/2006/ole">
            <p:oleObj spid="_x0000_s537603" name="Equation" r:id="rId7" imgW="1511300" imgH="254000" progId="Equation.3">
              <p:embed/>
            </p:oleObj>
          </a:graphicData>
        </a:graphic>
      </p:graphicFrame>
      <p:sp>
        <p:nvSpPr>
          <p:cNvPr id="1911847" name="Text Box 39"/>
          <p:cNvSpPr txBox="1">
            <a:spLocks noChangeArrowheads="1"/>
          </p:cNvSpPr>
          <p:nvPr/>
        </p:nvSpPr>
        <p:spPr bwMode="auto">
          <a:xfrm>
            <a:off x="941388" y="1449388"/>
            <a:ext cx="27432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0" baseline="0">
                <a:solidFill>
                  <a:schemeClr val="accent2"/>
                </a:solidFill>
                <a:latin typeface="Arial" pitchFamily="-65" charset="0"/>
              </a:rPr>
              <a:t>Accelerator length:</a:t>
            </a:r>
          </a:p>
        </p:txBody>
      </p:sp>
      <p:sp>
        <p:nvSpPr>
          <p:cNvPr id="1911848" name="Text Box 40"/>
          <p:cNvSpPr txBox="1">
            <a:spLocks noChangeArrowheads="1"/>
          </p:cNvSpPr>
          <p:nvPr/>
        </p:nvSpPr>
        <p:spPr bwMode="auto">
          <a:xfrm>
            <a:off x="941388" y="968375"/>
            <a:ext cx="27432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0" baseline="0" dirty="0">
                <a:solidFill>
                  <a:schemeClr val="accent2"/>
                </a:solidFill>
                <a:latin typeface="Arial" pitchFamily="-65" charset="0"/>
              </a:rPr>
              <a:t>Energy gain:</a:t>
            </a:r>
          </a:p>
        </p:txBody>
      </p:sp>
      <p:sp>
        <p:nvSpPr>
          <p:cNvPr id="1911850" name="Text Box 42"/>
          <p:cNvSpPr txBox="1">
            <a:spLocks noChangeArrowheads="1"/>
          </p:cNvSpPr>
          <p:nvPr/>
        </p:nvSpPr>
        <p:spPr bwMode="auto">
          <a:xfrm>
            <a:off x="941388" y="2057400"/>
            <a:ext cx="2154237"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0" baseline="0">
                <a:solidFill>
                  <a:schemeClr val="accent2"/>
                </a:solidFill>
                <a:latin typeface="Arial" pitchFamily="-65" charset="0"/>
              </a:rPr>
              <a:t>Laser energy/power:</a:t>
            </a:r>
          </a:p>
        </p:txBody>
      </p:sp>
      <p:graphicFrame>
        <p:nvGraphicFramePr>
          <p:cNvPr id="1911851" name="Object 43"/>
          <p:cNvGraphicFramePr>
            <a:graphicFrameLocks noChangeAspect="1"/>
          </p:cNvGraphicFramePr>
          <p:nvPr/>
        </p:nvGraphicFramePr>
        <p:xfrm>
          <a:off x="3095625" y="1924050"/>
          <a:ext cx="1316038" cy="350838"/>
        </p:xfrm>
        <a:graphic>
          <a:graphicData uri="http://schemas.openxmlformats.org/presentationml/2006/ole">
            <p:oleObj spid="_x0000_s537604" name="Equation" r:id="rId8" imgW="762000" imgH="203200" progId="Equation.3">
              <p:embed/>
            </p:oleObj>
          </a:graphicData>
        </a:graphic>
      </p:graphicFrame>
      <p:sp>
        <p:nvSpPr>
          <p:cNvPr id="1911852" name="AutoShape 44"/>
          <p:cNvSpPr>
            <a:spLocks noChangeArrowheads="1"/>
          </p:cNvSpPr>
          <p:nvPr/>
        </p:nvSpPr>
        <p:spPr bwMode="auto">
          <a:xfrm>
            <a:off x="5719763" y="1028700"/>
            <a:ext cx="261937" cy="227013"/>
          </a:xfrm>
          <a:prstGeom prst="rightArrow">
            <a:avLst>
              <a:gd name="adj1" fmla="val 50000"/>
              <a:gd name="adj2" fmla="val 28846"/>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1853" name="AutoShape 45"/>
          <p:cNvSpPr>
            <a:spLocks noChangeArrowheads="1"/>
          </p:cNvSpPr>
          <p:nvPr/>
        </p:nvSpPr>
        <p:spPr bwMode="auto">
          <a:xfrm>
            <a:off x="5726113" y="1449388"/>
            <a:ext cx="261937" cy="227012"/>
          </a:xfrm>
          <a:prstGeom prst="rightArrow">
            <a:avLst>
              <a:gd name="adj1" fmla="val 50000"/>
              <a:gd name="adj2" fmla="val 28846"/>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1854" name="AutoShape 46"/>
          <p:cNvSpPr>
            <a:spLocks noChangeArrowheads="1"/>
          </p:cNvSpPr>
          <p:nvPr/>
        </p:nvSpPr>
        <p:spPr bwMode="auto">
          <a:xfrm>
            <a:off x="5741988" y="2119313"/>
            <a:ext cx="261937" cy="227012"/>
          </a:xfrm>
          <a:prstGeom prst="rightArrow">
            <a:avLst>
              <a:gd name="adj1" fmla="val 50000"/>
              <a:gd name="adj2" fmla="val 28846"/>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1855" name="Text Box 47"/>
          <p:cNvSpPr txBox="1">
            <a:spLocks noChangeArrowheads="1"/>
          </p:cNvSpPr>
          <p:nvPr/>
        </p:nvSpPr>
        <p:spPr bwMode="auto">
          <a:xfrm>
            <a:off x="6056313" y="2057400"/>
            <a:ext cx="2566987" cy="336550"/>
          </a:xfrm>
          <a:prstGeom prst="rect">
            <a:avLst/>
          </a:prstGeom>
          <a:noFill/>
          <a:ln w="9525">
            <a:noFill/>
            <a:miter lim="800000"/>
            <a:headEnd/>
            <a:tailEnd/>
          </a:ln>
          <a:effectLst/>
        </p:spPr>
        <p:txBody>
          <a:bodyPr wrap="none">
            <a:prstTxWarp prst="textNoShape">
              <a:avLst/>
            </a:prstTxWarp>
            <a:spAutoFit/>
          </a:bodyPr>
          <a:lstStyle/>
          <a:p>
            <a:r>
              <a:rPr lang="en-US" sz="1600" b="0" baseline="0">
                <a:latin typeface="Arial" pitchFamily="-65" charset="0"/>
              </a:rPr>
              <a:t>more laser energy (power)</a:t>
            </a:r>
          </a:p>
        </p:txBody>
      </p:sp>
      <p:graphicFrame>
        <p:nvGraphicFramePr>
          <p:cNvPr id="1911856" name="Object 48"/>
          <p:cNvGraphicFramePr>
            <a:graphicFrameLocks noChangeAspect="1"/>
          </p:cNvGraphicFramePr>
          <p:nvPr/>
        </p:nvGraphicFramePr>
        <p:xfrm>
          <a:off x="3095625" y="2274888"/>
          <a:ext cx="1096963" cy="350837"/>
        </p:xfrm>
        <a:graphic>
          <a:graphicData uri="http://schemas.openxmlformats.org/presentationml/2006/ole">
            <p:oleObj spid="_x0000_s537605" name="Equation" r:id="rId9" imgW="635000" imgH="203200" progId="Equation.3">
              <p:embed/>
            </p:oleObj>
          </a:graphicData>
        </a:graphic>
      </p:graphicFrame>
      <p:sp>
        <p:nvSpPr>
          <p:cNvPr id="1911857" name="Text Box 49"/>
          <p:cNvSpPr txBox="1">
            <a:spLocks noChangeArrowheads="1"/>
          </p:cNvSpPr>
          <p:nvPr/>
        </p:nvSpPr>
        <p:spPr bwMode="auto">
          <a:xfrm>
            <a:off x="5562600" y="3124200"/>
            <a:ext cx="2727043" cy="707886"/>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600" b="0" baseline="0" dirty="0" smtClean="0">
                <a:latin typeface="Arial" pitchFamily="-65" charset="0"/>
              </a:rPr>
              <a:t>LBNL Ti:Al</a:t>
            </a:r>
            <a:r>
              <a:rPr lang="en-US" sz="1600" b="0" baseline="-25000" dirty="0" smtClean="0">
                <a:latin typeface="Arial" pitchFamily="-65" charset="0"/>
              </a:rPr>
              <a:t>2</a:t>
            </a:r>
            <a:r>
              <a:rPr lang="en-US" sz="1600" b="0" baseline="0" dirty="0" smtClean="0">
                <a:latin typeface="Arial" pitchFamily="-65" charset="0"/>
              </a:rPr>
              <a:t>O</a:t>
            </a:r>
            <a:r>
              <a:rPr lang="en-US" sz="1600" b="0" baseline="-25000" dirty="0" smtClean="0">
                <a:latin typeface="Arial" pitchFamily="-65" charset="0"/>
              </a:rPr>
              <a:t>3</a:t>
            </a:r>
            <a:r>
              <a:rPr lang="en-US" sz="1600" b="0" baseline="0" dirty="0" smtClean="0">
                <a:latin typeface="Arial" pitchFamily="-65" charset="0"/>
              </a:rPr>
              <a:t> </a:t>
            </a:r>
            <a:r>
              <a:rPr lang="en-US" sz="1600" b="0" baseline="0" dirty="0">
                <a:latin typeface="Arial" pitchFamily="-65" charset="0"/>
              </a:rPr>
              <a:t>laser system: </a:t>
            </a:r>
          </a:p>
          <a:p>
            <a:pPr algn="ctr">
              <a:spcBef>
                <a:spcPct val="50000"/>
              </a:spcBef>
            </a:pPr>
            <a:r>
              <a:rPr lang="en-US" sz="1600" b="0" baseline="0" dirty="0">
                <a:latin typeface="Arial" pitchFamily="-65" charset="0"/>
              </a:rPr>
              <a:t>3J, 40 </a:t>
            </a:r>
            <a:r>
              <a:rPr lang="en-US" sz="1600" b="0" baseline="0" dirty="0" err="1">
                <a:latin typeface="Arial" pitchFamily="-65" charset="0"/>
              </a:rPr>
              <a:t>fs</a:t>
            </a:r>
            <a:r>
              <a:rPr lang="en-US" sz="1600" b="0" baseline="0" dirty="0">
                <a:latin typeface="Arial" pitchFamily="-65" charset="0"/>
              </a:rPr>
              <a:t>, 10 Hz</a:t>
            </a:r>
          </a:p>
        </p:txBody>
      </p:sp>
      <p:sp>
        <p:nvSpPr>
          <p:cNvPr id="25" name="Text Box 6"/>
          <p:cNvSpPr txBox="1">
            <a:spLocks noChangeArrowheads="1"/>
          </p:cNvSpPr>
          <p:nvPr/>
        </p:nvSpPr>
        <p:spPr bwMode="auto">
          <a:xfrm>
            <a:off x="2971800" y="5040868"/>
            <a:ext cx="813594" cy="369332"/>
          </a:xfrm>
          <a:prstGeom prst="rect">
            <a:avLst/>
          </a:prstGeom>
          <a:noFill/>
          <a:ln w="9525">
            <a:noFill/>
            <a:miter lim="800000"/>
            <a:headEnd/>
            <a:tailEnd/>
          </a:ln>
          <a:effectLst/>
        </p:spPr>
        <p:txBody>
          <a:bodyPr wrap="none" anchor="ctr">
            <a:prstTxWarp prst="textNoShape">
              <a:avLst/>
            </a:prstTxWarp>
            <a:spAutoFit/>
          </a:bodyPr>
          <a:lstStyle/>
          <a:p>
            <a:pPr algn="ctr">
              <a:spcBef>
                <a:spcPct val="50000"/>
              </a:spcBef>
            </a:pPr>
            <a:r>
              <a:rPr lang="en-US" sz="1800" b="0" baseline="0" dirty="0" err="1" smtClean="0">
                <a:latin typeface="Helvetica" pitchFamily="-65" charset="0"/>
              </a:rPr>
              <a:t>Lanex</a:t>
            </a:r>
            <a:r>
              <a:rPr lang="en-US" sz="1800" b="0" baseline="0" dirty="0" smtClean="0">
                <a:latin typeface="Helvetica" pitchFamily="-65" charset="0"/>
              </a:rPr>
              <a:t> </a:t>
            </a:r>
            <a:endParaRPr lang="en-US" sz="1800" b="0" baseline="0" dirty="0">
              <a:latin typeface="Helvetica" pitchFamily="-65" charset="0"/>
            </a:endParaRPr>
          </a:p>
        </p:txBody>
      </p:sp>
      <p:sp>
        <p:nvSpPr>
          <p:cNvPr id="26"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10</a:t>
            </a:fld>
            <a:endParaRPr lang="en-US" dirty="0"/>
          </a:p>
        </p:txBody>
      </p:sp>
      <p:sp>
        <p:nvSpPr>
          <p:cNvPr id="27" name="AutoShape 107"/>
          <p:cNvSpPr>
            <a:spLocks/>
          </p:cNvSpPr>
          <p:nvPr/>
        </p:nvSpPr>
        <p:spPr bwMode="auto">
          <a:xfrm>
            <a:off x="4572000" y="1981200"/>
            <a:ext cx="288925" cy="663575"/>
          </a:xfrm>
          <a:prstGeom prst="rightBrace">
            <a:avLst>
              <a:gd name="adj1" fmla="val 38736"/>
              <a:gd name="adj2" fmla="val 50000"/>
            </a:avLst>
          </a:prstGeom>
          <a:noFill/>
          <a:ln w="12700">
            <a:solidFill>
              <a:srgbClr val="0000FF"/>
            </a:solidFill>
            <a:round/>
            <a:headEnd/>
            <a:tailEnd/>
          </a:ln>
          <a:effectLst/>
        </p:spPr>
        <p:txBody>
          <a:bodyPr wrap="none" anchor="ctr">
            <a:prstTxWarp prst="textNoShape">
              <a:avLst/>
            </a:prstTxWarp>
          </a:bodyPr>
          <a:lstStyle/>
          <a:p>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18333" name="Picture 29"/>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5356225" y="850900"/>
            <a:ext cx="3787775" cy="2292350"/>
          </a:xfrm>
          <a:prstGeom prst="rect">
            <a:avLst/>
          </a:prstGeom>
          <a:noFill/>
          <a:ln w="9525">
            <a:noFill/>
            <a:miter lim="800000"/>
            <a:headEnd/>
            <a:tailEnd/>
          </a:ln>
          <a:effectLst/>
        </p:spPr>
      </p:pic>
      <p:sp>
        <p:nvSpPr>
          <p:cNvPr id="2018351" name="Text Box 47"/>
          <p:cNvSpPr txBox="1">
            <a:spLocks noChangeArrowheads="1"/>
          </p:cNvSpPr>
          <p:nvPr/>
        </p:nvSpPr>
        <p:spPr bwMode="auto">
          <a:xfrm>
            <a:off x="0" y="6400800"/>
            <a:ext cx="6248400" cy="307777"/>
          </a:xfrm>
          <a:prstGeom prst="rect">
            <a:avLst/>
          </a:prstGeom>
          <a:noFill/>
          <a:ln w="9525">
            <a:noFill/>
            <a:miter lim="800000"/>
            <a:headEnd/>
            <a:tailEnd/>
          </a:ln>
          <a:effectLst/>
        </p:spPr>
        <p:txBody>
          <a:bodyPr wrap="square">
            <a:prstTxWarp prst="textNoShape">
              <a:avLst/>
            </a:prstTxWarp>
            <a:spAutoFit/>
          </a:bodyPr>
          <a:lstStyle/>
          <a:p>
            <a:pPr eaLnBrk="1" hangingPunct="1"/>
            <a:r>
              <a:rPr lang="en-US" sz="1400" b="0" baseline="0" dirty="0"/>
              <a:t>Spence &amp; Hooker, Phys. Rev. E (2001); </a:t>
            </a:r>
            <a:r>
              <a:rPr lang="en-US" sz="1400" b="0" baseline="0" dirty="0" err="1"/>
              <a:t>Gonsalves</a:t>
            </a:r>
            <a:r>
              <a:rPr lang="en-US" sz="1400" b="0" baseline="0" dirty="0"/>
              <a:t> et al. PRL (2007)</a:t>
            </a:r>
          </a:p>
        </p:txBody>
      </p:sp>
      <p:grpSp>
        <p:nvGrpSpPr>
          <p:cNvPr id="2" name="Group 54"/>
          <p:cNvGrpSpPr>
            <a:grpSpLocks/>
          </p:cNvGrpSpPr>
          <p:nvPr/>
        </p:nvGrpSpPr>
        <p:grpSpPr bwMode="auto">
          <a:xfrm>
            <a:off x="622300" y="1012825"/>
            <a:ext cx="2725738" cy="1912938"/>
            <a:chOff x="431" y="629"/>
            <a:chExt cx="1717" cy="1205"/>
          </a:xfrm>
        </p:grpSpPr>
        <p:sp>
          <p:nvSpPr>
            <p:cNvPr id="2018334" name="Freeform 30"/>
            <p:cNvSpPr>
              <a:spLocks noChangeAspect="1"/>
            </p:cNvSpPr>
            <p:nvPr/>
          </p:nvSpPr>
          <p:spPr bwMode="auto">
            <a:xfrm>
              <a:off x="485" y="935"/>
              <a:ext cx="757" cy="332"/>
            </a:xfrm>
            <a:custGeom>
              <a:avLst/>
              <a:gdLst/>
              <a:ahLst/>
              <a:cxnLst>
                <a:cxn ang="0">
                  <a:pos x="0" y="881"/>
                </a:cxn>
                <a:cxn ang="0">
                  <a:pos x="213" y="881"/>
                </a:cxn>
                <a:cxn ang="0">
                  <a:pos x="1922" y="0"/>
                </a:cxn>
                <a:cxn ang="0">
                  <a:pos x="1818" y="0"/>
                </a:cxn>
                <a:cxn ang="0">
                  <a:pos x="0" y="881"/>
                </a:cxn>
              </a:cxnLst>
              <a:rect l="0" t="0" r="r" b="b"/>
              <a:pathLst>
                <a:path w="1922" h="881">
                  <a:moveTo>
                    <a:pt x="0" y="881"/>
                  </a:moveTo>
                  <a:lnTo>
                    <a:pt x="213" y="881"/>
                  </a:lnTo>
                  <a:lnTo>
                    <a:pt x="1922" y="0"/>
                  </a:lnTo>
                  <a:lnTo>
                    <a:pt x="1818" y="0"/>
                  </a:lnTo>
                  <a:lnTo>
                    <a:pt x="0" y="881"/>
                  </a:ln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35" name="Rectangle 31"/>
            <p:cNvSpPr>
              <a:spLocks noChangeAspect="1" noChangeArrowheads="1"/>
            </p:cNvSpPr>
            <p:nvPr/>
          </p:nvSpPr>
          <p:spPr bwMode="auto">
            <a:xfrm>
              <a:off x="520" y="1401"/>
              <a:ext cx="190" cy="217"/>
            </a:xfrm>
            <a:prstGeom prst="rect">
              <a:avLst/>
            </a:prstGeom>
            <a:solidFill>
              <a:srgbClr val="CCECFF"/>
            </a:solidFill>
            <a:ln w="12700">
              <a:solidFill>
                <a:schemeClr val="tx1"/>
              </a:solidFill>
              <a:miter lim="800000"/>
              <a:headEnd/>
              <a:tailEnd/>
            </a:ln>
            <a:effectLst/>
          </p:spPr>
          <p:txBody>
            <a:bodyPr anchor="ctr">
              <a:prstTxWarp prst="textNoShape">
                <a:avLst/>
              </a:prstTxWarp>
              <a:spAutoFit/>
            </a:bodyPr>
            <a:lstStyle/>
            <a:p>
              <a:endParaRPr lang="en-US"/>
            </a:p>
          </p:txBody>
        </p:sp>
        <p:sp>
          <p:nvSpPr>
            <p:cNvPr id="2018336" name="Freeform 32"/>
            <p:cNvSpPr>
              <a:spLocks noChangeAspect="1"/>
            </p:cNvSpPr>
            <p:nvPr/>
          </p:nvSpPr>
          <p:spPr bwMode="auto">
            <a:xfrm>
              <a:off x="563" y="935"/>
              <a:ext cx="676" cy="573"/>
            </a:xfrm>
            <a:custGeom>
              <a:avLst/>
              <a:gdLst/>
              <a:ahLst/>
              <a:cxnLst>
                <a:cxn ang="0">
                  <a:pos x="1702" y="0"/>
                </a:cxn>
                <a:cxn ang="0">
                  <a:pos x="1715" y="453"/>
                </a:cxn>
                <a:cxn ang="0">
                  <a:pos x="0" y="1521"/>
                </a:cxn>
                <a:cxn ang="0">
                  <a:pos x="13" y="881"/>
                </a:cxn>
                <a:cxn ang="0">
                  <a:pos x="1702" y="0"/>
                </a:cxn>
              </a:cxnLst>
              <a:rect l="0" t="0" r="r" b="b"/>
              <a:pathLst>
                <a:path w="1715" h="1521">
                  <a:moveTo>
                    <a:pt x="1702" y="0"/>
                  </a:moveTo>
                  <a:lnTo>
                    <a:pt x="1715" y="453"/>
                  </a:lnTo>
                  <a:lnTo>
                    <a:pt x="0" y="1521"/>
                  </a:lnTo>
                  <a:lnTo>
                    <a:pt x="13" y="881"/>
                  </a:lnTo>
                  <a:lnTo>
                    <a:pt x="1702" y="0"/>
                  </a:ln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37" name="Freeform 33"/>
            <p:cNvSpPr>
              <a:spLocks noChangeAspect="1"/>
            </p:cNvSpPr>
            <p:nvPr/>
          </p:nvSpPr>
          <p:spPr bwMode="auto">
            <a:xfrm>
              <a:off x="485" y="1270"/>
              <a:ext cx="91" cy="564"/>
            </a:xfrm>
            <a:custGeom>
              <a:avLst/>
              <a:gdLst/>
              <a:ahLst/>
              <a:cxnLst>
                <a:cxn ang="0">
                  <a:pos x="0" y="1497"/>
                </a:cxn>
                <a:cxn ang="0">
                  <a:pos x="226" y="1497"/>
                </a:cxn>
                <a:cxn ang="0">
                  <a:pos x="233" y="790"/>
                </a:cxn>
                <a:cxn ang="0">
                  <a:pos x="225" y="612"/>
                </a:cxn>
                <a:cxn ang="0">
                  <a:pos x="226" y="0"/>
                </a:cxn>
                <a:cxn ang="0">
                  <a:pos x="0" y="0"/>
                </a:cxn>
                <a:cxn ang="0">
                  <a:pos x="0" y="1497"/>
                </a:cxn>
              </a:cxnLst>
              <a:rect l="0" t="0" r="r" b="b"/>
              <a:pathLst>
                <a:path w="233" h="1497">
                  <a:moveTo>
                    <a:pt x="0" y="1497"/>
                  </a:moveTo>
                  <a:lnTo>
                    <a:pt x="226" y="1497"/>
                  </a:lnTo>
                  <a:cubicBezTo>
                    <a:pt x="226" y="1497"/>
                    <a:pt x="229" y="1143"/>
                    <a:pt x="233" y="790"/>
                  </a:cubicBezTo>
                  <a:cubicBezTo>
                    <a:pt x="133" y="719"/>
                    <a:pt x="225" y="612"/>
                    <a:pt x="225" y="612"/>
                  </a:cubicBezTo>
                  <a:cubicBezTo>
                    <a:pt x="225" y="306"/>
                    <a:pt x="226" y="0"/>
                    <a:pt x="226" y="0"/>
                  </a:cubicBezTo>
                  <a:lnTo>
                    <a:pt x="0" y="0"/>
                  </a:lnTo>
                  <a:lnTo>
                    <a:pt x="0" y="1497"/>
                  </a:ln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38" name="Freeform 34"/>
            <p:cNvSpPr>
              <a:spLocks noChangeAspect="1"/>
            </p:cNvSpPr>
            <p:nvPr/>
          </p:nvSpPr>
          <p:spPr bwMode="auto">
            <a:xfrm>
              <a:off x="645" y="1173"/>
              <a:ext cx="85" cy="584"/>
            </a:xfrm>
            <a:custGeom>
              <a:avLst/>
              <a:gdLst/>
              <a:ahLst/>
              <a:cxnLst>
                <a:cxn ang="0">
                  <a:pos x="78" y="112"/>
                </a:cxn>
                <a:cxn ang="0">
                  <a:pos x="72" y="707"/>
                </a:cxn>
                <a:cxn ang="0">
                  <a:pos x="78" y="843"/>
                </a:cxn>
                <a:cxn ang="0">
                  <a:pos x="78" y="1548"/>
                </a:cxn>
                <a:cxn ang="0">
                  <a:pos x="214" y="1445"/>
                </a:cxn>
                <a:cxn ang="0">
                  <a:pos x="214" y="34"/>
                </a:cxn>
                <a:cxn ang="0">
                  <a:pos x="78" y="112"/>
                </a:cxn>
              </a:cxnLst>
              <a:rect l="0" t="0" r="r" b="b"/>
              <a:pathLst>
                <a:path w="214" h="1548">
                  <a:moveTo>
                    <a:pt x="78" y="112"/>
                  </a:moveTo>
                  <a:cubicBezTo>
                    <a:pt x="78" y="429"/>
                    <a:pt x="72" y="468"/>
                    <a:pt x="72" y="707"/>
                  </a:cubicBezTo>
                  <a:cubicBezTo>
                    <a:pt x="52" y="772"/>
                    <a:pt x="39" y="791"/>
                    <a:pt x="78" y="843"/>
                  </a:cubicBezTo>
                  <a:cubicBezTo>
                    <a:pt x="79" y="983"/>
                    <a:pt x="55" y="1448"/>
                    <a:pt x="78" y="1548"/>
                  </a:cubicBezTo>
                  <a:cubicBezTo>
                    <a:pt x="0" y="1380"/>
                    <a:pt x="214" y="1445"/>
                    <a:pt x="214" y="1445"/>
                  </a:cubicBezTo>
                  <a:lnTo>
                    <a:pt x="214" y="34"/>
                  </a:lnTo>
                  <a:cubicBezTo>
                    <a:pt x="214" y="34"/>
                    <a:pt x="102" y="0"/>
                    <a:pt x="78" y="112"/>
                  </a:cubicBez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39" name="Freeform 35"/>
            <p:cNvSpPr>
              <a:spLocks noChangeAspect="1"/>
            </p:cNvSpPr>
            <p:nvPr/>
          </p:nvSpPr>
          <p:spPr bwMode="auto">
            <a:xfrm>
              <a:off x="568" y="1488"/>
              <a:ext cx="111" cy="346"/>
            </a:xfrm>
            <a:custGeom>
              <a:avLst/>
              <a:gdLst/>
              <a:ahLst/>
              <a:cxnLst>
                <a:cxn ang="0">
                  <a:pos x="7" y="187"/>
                </a:cxn>
                <a:cxn ang="0">
                  <a:pos x="279" y="0"/>
                </a:cxn>
                <a:cxn ang="0">
                  <a:pos x="266" y="705"/>
                </a:cxn>
                <a:cxn ang="0">
                  <a:pos x="0" y="919"/>
                </a:cxn>
                <a:cxn ang="0">
                  <a:pos x="7" y="187"/>
                </a:cxn>
              </a:cxnLst>
              <a:rect l="0" t="0" r="r" b="b"/>
              <a:pathLst>
                <a:path w="279" h="919">
                  <a:moveTo>
                    <a:pt x="7" y="187"/>
                  </a:moveTo>
                  <a:lnTo>
                    <a:pt x="279" y="0"/>
                  </a:lnTo>
                  <a:lnTo>
                    <a:pt x="266" y="705"/>
                  </a:lnTo>
                  <a:lnTo>
                    <a:pt x="0" y="919"/>
                  </a:lnTo>
                  <a:lnTo>
                    <a:pt x="7" y="187"/>
                  </a:ln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40" name="Freeform 36"/>
            <p:cNvSpPr>
              <a:spLocks noChangeAspect="1"/>
            </p:cNvSpPr>
            <p:nvPr/>
          </p:nvSpPr>
          <p:spPr bwMode="auto">
            <a:xfrm>
              <a:off x="1201" y="1150"/>
              <a:ext cx="41" cy="226"/>
            </a:xfrm>
            <a:custGeom>
              <a:avLst/>
              <a:gdLst/>
              <a:ahLst/>
              <a:cxnLst>
                <a:cxn ang="0">
                  <a:pos x="0" y="602"/>
                </a:cxn>
                <a:cxn ang="0">
                  <a:pos x="104" y="505"/>
                </a:cxn>
                <a:cxn ang="0">
                  <a:pos x="104" y="0"/>
                </a:cxn>
                <a:cxn ang="0">
                  <a:pos x="0" y="71"/>
                </a:cxn>
                <a:cxn ang="0">
                  <a:pos x="0" y="602"/>
                </a:cxn>
              </a:cxnLst>
              <a:rect l="0" t="0" r="r" b="b"/>
              <a:pathLst>
                <a:path w="104" h="602">
                  <a:moveTo>
                    <a:pt x="0" y="602"/>
                  </a:moveTo>
                  <a:lnTo>
                    <a:pt x="104" y="505"/>
                  </a:lnTo>
                  <a:lnTo>
                    <a:pt x="104" y="0"/>
                  </a:lnTo>
                  <a:lnTo>
                    <a:pt x="0" y="71"/>
                  </a:lnTo>
                  <a:lnTo>
                    <a:pt x="0" y="602"/>
                  </a:ln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41" name="Freeform 37"/>
            <p:cNvSpPr>
              <a:spLocks noChangeAspect="1"/>
            </p:cNvSpPr>
            <p:nvPr/>
          </p:nvSpPr>
          <p:spPr bwMode="auto">
            <a:xfrm>
              <a:off x="696" y="1144"/>
              <a:ext cx="477" cy="317"/>
            </a:xfrm>
            <a:custGeom>
              <a:avLst/>
              <a:gdLst/>
              <a:ahLst/>
              <a:cxnLst>
                <a:cxn ang="0">
                  <a:pos x="1204" y="0"/>
                </a:cxn>
                <a:cxn ang="0">
                  <a:pos x="1210" y="117"/>
                </a:cxn>
                <a:cxn ang="0">
                  <a:pos x="71" y="841"/>
                </a:cxn>
                <a:cxn ang="0">
                  <a:pos x="77" y="686"/>
                </a:cxn>
                <a:cxn ang="0">
                  <a:pos x="1204" y="0"/>
                </a:cxn>
              </a:cxnLst>
              <a:rect l="0" t="0" r="r" b="b"/>
              <a:pathLst>
                <a:path w="1210" h="841">
                  <a:moveTo>
                    <a:pt x="1204" y="0"/>
                  </a:moveTo>
                  <a:lnTo>
                    <a:pt x="1210" y="117"/>
                  </a:lnTo>
                  <a:lnTo>
                    <a:pt x="71" y="841"/>
                  </a:lnTo>
                  <a:cubicBezTo>
                    <a:pt x="71" y="841"/>
                    <a:pt x="0" y="796"/>
                    <a:pt x="77" y="686"/>
                  </a:cubicBezTo>
                  <a:cubicBezTo>
                    <a:pt x="640" y="343"/>
                    <a:pt x="1204" y="0"/>
                    <a:pt x="1204" y="0"/>
                  </a:cubicBez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42" name="Freeform 38"/>
            <p:cNvSpPr>
              <a:spLocks noChangeAspect="1"/>
            </p:cNvSpPr>
            <p:nvPr/>
          </p:nvSpPr>
          <p:spPr bwMode="auto">
            <a:xfrm>
              <a:off x="1156" y="938"/>
              <a:ext cx="45" cy="454"/>
            </a:xfrm>
            <a:custGeom>
              <a:avLst/>
              <a:gdLst/>
              <a:ahLst/>
              <a:cxnLst>
                <a:cxn ang="0">
                  <a:pos x="116" y="1163"/>
                </a:cxn>
                <a:cxn ang="0">
                  <a:pos x="116" y="43"/>
                </a:cxn>
                <a:cxn ang="0">
                  <a:pos x="45" y="82"/>
                </a:cxn>
                <a:cxn ang="0">
                  <a:pos x="45" y="535"/>
                </a:cxn>
                <a:cxn ang="0">
                  <a:pos x="39" y="677"/>
                </a:cxn>
                <a:cxn ang="0">
                  <a:pos x="45" y="1208"/>
                </a:cxn>
                <a:cxn ang="0">
                  <a:pos x="116" y="1163"/>
                </a:cxn>
              </a:cxnLst>
              <a:rect l="0" t="0" r="r" b="b"/>
              <a:pathLst>
                <a:path w="116" h="1208">
                  <a:moveTo>
                    <a:pt x="116" y="1163"/>
                  </a:moveTo>
                  <a:lnTo>
                    <a:pt x="116" y="43"/>
                  </a:lnTo>
                  <a:cubicBezTo>
                    <a:pt x="116" y="43"/>
                    <a:pt x="57" y="0"/>
                    <a:pt x="45" y="82"/>
                  </a:cubicBezTo>
                  <a:cubicBezTo>
                    <a:pt x="45" y="283"/>
                    <a:pt x="45" y="347"/>
                    <a:pt x="45" y="535"/>
                  </a:cubicBezTo>
                  <a:cubicBezTo>
                    <a:pt x="13" y="626"/>
                    <a:pt x="6" y="619"/>
                    <a:pt x="39" y="677"/>
                  </a:cubicBezTo>
                  <a:cubicBezTo>
                    <a:pt x="39" y="789"/>
                    <a:pt x="32" y="1127"/>
                    <a:pt x="45" y="1208"/>
                  </a:cubicBezTo>
                  <a:cubicBezTo>
                    <a:pt x="0" y="1098"/>
                    <a:pt x="116" y="1163"/>
                    <a:pt x="116" y="1163"/>
                  </a:cubicBez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43" name="Freeform 39"/>
            <p:cNvSpPr>
              <a:spLocks noChangeAspect="1"/>
            </p:cNvSpPr>
            <p:nvPr/>
          </p:nvSpPr>
          <p:spPr bwMode="auto">
            <a:xfrm>
              <a:off x="723" y="1194"/>
              <a:ext cx="450" cy="527"/>
            </a:xfrm>
            <a:custGeom>
              <a:avLst/>
              <a:gdLst/>
              <a:ahLst/>
              <a:cxnLst>
                <a:cxn ang="0">
                  <a:pos x="1139" y="538"/>
                </a:cxn>
                <a:cxn ang="0">
                  <a:pos x="1133" y="0"/>
                </a:cxn>
                <a:cxn ang="0">
                  <a:pos x="0" y="719"/>
                </a:cxn>
                <a:cxn ang="0">
                  <a:pos x="13" y="1405"/>
                </a:cxn>
                <a:cxn ang="0">
                  <a:pos x="1139" y="538"/>
                </a:cxn>
              </a:cxnLst>
              <a:rect l="0" t="0" r="r" b="b"/>
              <a:pathLst>
                <a:path w="1139" h="1405">
                  <a:moveTo>
                    <a:pt x="1139" y="538"/>
                  </a:moveTo>
                  <a:lnTo>
                    <a:pt x="1133" y="0"/>
                  </a:lnTo>
                  <a:lnTo>
                    <a:pt x="0" y="719"/>
                  </a:lnTo>
                  <a:lnTo>
                    <a:pt x="13" y="1405"/>
                  </a:lnTo>
                  <a:lnTo>
                    <a:pt x="1139" y="538"/>
                  </a:ln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44" name="Freeform 40"/>
            <p:cNvSpPr>
              <a:spLocks noChangeAspect="1"/>
            </p:cNvSpPr>
            <p:nvPr/>
          </p:nvSpPr>
          <p:spPr bwMode="auto">
            <a:xfrm>
              <a:off x="1187" y="1103"/>
              <a:ext cx="52" cy="73"/>
            </a:xfrm>
            <a:custGeom>
              <a:avLst/>
              <a:gdLst/>
              <a:ahLst/>
              <a:cxnLst>
                <a:cxn ang="0">
                  <a:pos x="33" y="58"/>
                </a:cxn>
                <a:cxn ang="0">
                  <a:pos x="136" y="0"/>
                </a:cxn>
                <a:cxn ang="0">
                  <a:pos x="136" y="136"/>
                </a:cxn>
                <a:cxn ang="0">
                  <a:pos x="33" y="194"/>
                </a:cxn>
                <a:cxn ang="0">
                  <a:pos x="33" y="58"/>
                </a:cxn>
              </a:cxnLst>
              <a:rect l="0" t="0" r="r" b="b"/>
              <a:pathLst>
                <a:path w="136" h="194">
                  <a:moveTo>
                    <a:pt x="33" y="58"/>
                  </a:moveTo>
                  <a:cubicBezTo>
                    <a:pt x="84" y="29"/>
                    <a:pt x="136" y="0"/>
                    <a:pt x="136" y="0"/>
                  </a:cubicBezTo>
                  <a:cubicBezTo>
                    <a:pt x="85" y="65"/>
                    <a:pt x="136" y="136"/>
                    <a:pt x="136" y="136"/>
                  </a:cubicBezTo>
                  <a:lnTo>
                    <a:pt x="33" y="194"/>
                  </a:lnTo>
                  <a:cubicBezTo>
                    <a:pt x="33" y="194"/>
                    <a:pt x="0" y="123"/>
                    <a:pt x="33" y="58"/>
                  </a:cubicBez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45" name="Freeform 41"/>
            <p:cNvSpPr>
              <a:spLocks noChangeAspect="1"/>
            </p:cNvSpPr>
            <p:nvPr/>
          </p:nvSpPr>
          <p:spPr bwMode="auto">
            <a:xfrm>
              <a:off x="1336" y="932"/>
              <a:ext cx="671" cy="902"/>
            </a:xfrm>
            <a:custGeom>
              <a:avLst/>
              <a:gdLst/>
              <a:ahLst/>
              <a:cxnLst>
                <a:cxn ang="0">
                  <a:pos x="7" y="880"/>
                </a:cxn>
                <a:cxn ang="0">
                  <a:pos x="0" y="2395"/>
                </a:cxn>
                <a:cxn ang="0">
                  <a:pos x="1702" y="1081"/>
                </a:cxn>
                <a:cxn ang="0">
                  <a:pos x="1696" y="0"/>
                </a:cxn>
                <a:cxn ang="0">
                  <a:pos x="7" y="880"/>
                </a:cxn>
              </a:cxnLst>
              <a:rect l="0" t="0" r="r" b="b"/>
              <a:pathLst>
                <a:path w="1702" h="2395">
                  <a:moveTo>
                    <a:pt x="7" y="880"/>
                  </a:moveTo>
                  <a:lnTo>
                    <a:pt x="0" y="2395"/>
                  </a:lnTo>
                  <a:lnTo>
                    <a:pt x="1702" y="1081"/>
                  </a:lnTo>
                  <a:lnTo>
                    <a:pt x="1696" y="0"/>
                  </a:lnTo>
                  <a:lnTo>
                    <a:pt x="7" y="880"/>
                  </a:ln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46" name="Freeform 42"/>
            <p:cNvSpPr>
              <a:spLocks noChangeAspect="1"/>
            </p:cNvSpPr>
            <p:nvPr/>
          </p:nvSpPr>
          <p:spPr bwMode="auto">
            <a:xfrm>
              <a:off x="1247" y="1264"/>
              <a:ext cx="92" cy="570"/>
            </a:xfrm>
            <a:custGeom>
              <a:avLst/>
              <a:gdLst/>
              <a:ahLst/>
              <a:cxnLst>
                <a:cxn ang="0">
                  <a:pos x="220" y="1515"/>
                </a:cxn>
                <a:cxn ang="0">
                  <a:pos x="6" y="1515"/>
                </a:cxn>
                <a:cxn ang="0">
                  <a:pos x="6" y="835"/>
                </a:cxn>
                <a:cxn ang="0">
                  <a:pos x="0" y="654"/>
                </a:cxn>
                <a:cxn ang="0">
                  <a:pos x="6" y="0"/>
                </a:cxn>
                <a:cxn ang="0">
                  <a:pos x="233" y="0"/>
                </a:cxn>
                <a:cxn ang="0">
                  <a:pos x="220" y="1515"/>
                </a:cxn>
              </a:cxnLst>
              <a:rect l="0" t="0" r="r" b="b"/>
              <a:pathLst>
                <a:path w="233" h="1515">
                  <a:moveTo>
                    <a:pt x="220" y="1515"/>
                  </a:moveTo>
                  <a:lnTo>
                    <a:pt x="6" y="1515"/>
                  </a:lnTo>
                  <a:lnTo>
                    <a:pt x="6" y="835"/>
                  </a:lnTo>
                  <a:cubicBezTo>
                    <a:pt x="6" y="835"/>
                    <a:pt x="97" y="731"/>
                    <a:pt x="0" y="654"/>
                  </a:cubicBezTo>
                  <a:cubicBezTo>
                    <a:pt x="3" y="327"/>
                    <a:pt x="6" y="0"/>
                    <a:pt x="6" y="0"/>
                  </a:cubicBezTo>
                  <a:lnTo>
                    <a:pt x="233" y="0"/>
                  </a:lnTo>
                  <a:lnTo>
                    <a:pt x="220" y="1515"/>
                  </a:ln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47" name="Freeform 43"/>
            <p:cNvSpPr>
              <a:spLocks noChangeAspect="1"/>
            </p:cNvSpPr>
            <p:nvPr/>
          </p:nvSpPr>
          <p:spPr bwMode="auto">
            <a:xfrm>
              <a:off x="1251" y="930"/>
              <a:ext cx="754" cy="332"/>
            </a:xfrm>
            <a:custGeom>
              <a:avLst/>
              <a:gdLst/>
              <a:ahLst/>
              <a:cxnLst>
                <a:cxn ang="0">
                  <a:pos x="0" y="880"/>
                </a:cxn>
                <a:cxn ang="0">
                  <a:pos x="226" y="880"/>
                </a:cxn>
                <a:cxn ang="0">
                  <a:pos x="1909" y="7"/>
                </a:cxn>
                <a:cxn ang="0">
                  <a:pos x="1773" y="0"/>
                </a:cxn>
                <a:cxn ang="0">
                  <a:pos x="1696" y="38"/>
                </a:cxn>
                <a:cxn ang="0">
                  <a:pos x="1598" y="97"/>
                </a:cxn>
                <a:cxn ang="0">
                  <a:pos x="330" y="718"/>
                </a:cxn>
                <a:cxn ang="0">
                  <a:pos x="226" y="777"/>
                </a:cxn>
                <a:cxn ang="0">
                  <a:pos x="0" y="880"/>
                </a:cxn>
              </a:cxnLst>
              <a:rect l="0" t="0" r="r" b="b"/>
              <a:pathLst>
                <a:path w="1909" h="880">
                  <a:moveTo>
                    <a:pt x="0" y="880"/>
                  </a:moveTo>
                  <a:lnTo>
                    <a:pt x="226" y="880"/>
                  </a:lnTo>
                  <a:lnTo>
                    <a:pt x="1909" y="7"/>
                  </a:lnTo>
                  <a:lnTo>
                    <a:pt x="1773" y="0"/>
                  </a:lnTo>
                  <a:cubicBezTo>
                    <a:pt x="1773" y="0"/>
                    <a:pt x="1734" y="19"/>
                    <a:pt x="1696" y="38"/>
                  </a:cubicBezTo>
                  <a:cubicBezTo>
                    <a:pt x="1683" y="103"/>
                    <a:pt x="1696" y="97"/>
                    <a:pt x="1598" y="97"/>
                  </a:cubicBezTo>
                  <a:cubicBezTo>
                    <a:pt x="964" y="407"/>
                    <a:pt x="330" y="718"/>
                    <a:pt x="330" y="718"/>
                  </a:cubicBezTo>
                  <a:cubicBezTo>
                    <a:pt x="330" y="718"/>
                    <a:pt x="389" y="802"/>
                    <a:pt x="226" y="777"/>
                  </a:cubicBezTo>
                  <a:cubicBezTo>
                    <a:pt x="113" y="828"/>
                    <a:pt x="0" y="880"/>
                    <a:pt x="0" y="880"/>
                  </a:cubicBezTo>
                  <a:close/>
                </a:path>
              </a:pathLst>
            </a:custGeom>
            <a:solidFill>
              <a:srgbClr val="CCECFF"/>
            </a:solidFill>
            <a:ln w="12700" cap="flat" cmpd="sng">
              <a:solidFill>
                <a:schemeClr val="tx1"/>
              </a:solidFill>
              <a:prstDash val="solid"/>
              <a:round/>
              <a:headEnd type="none" w="med" len="med"/>
              <a:tailEnd type="none" w="med" len="med"/>
            </a:ln>
            <a:effectLst/>
          </p:spPr>
          <p:txBody>
            <a:bodyPr>
              <a:prstTxWarp prst="textNoShape">
                <a:avLst/>
              </a:prstTxWarp>
              <a:spAutoFit/>
            </a:bodyPr>
            <a:lstStyle/>
            <a:p>
              <a:endParaRPr lang="en-US"/>
            </a:p>
          </p:txBody>
        </p:sp>
        <p:sp>
          <p:nvSpPr>
            <p:cNvPr id="2018348" name="Line 44"/>
            <p:cNvSpPr>
              <a:spLocks noChangeAspect="1" noChangeShapeType="1"/>
            </p:cNvSpPr>
            <p:nvPr/>
          </p:nvSpPr>
          <p:spPr bwMode="auto">
            <a:xfrm flipV="1">
              <a:off x="710" y="1757"/>
              <a:ext cx="1" cy="57"/>
            </a:xfrm>
            <a:prstGeom prst="line">
              <a:avLst/>
            </a:prstGeom>
            <a:noFill/>
            <a:ln w="6350">
              <a:solidFill>
                <a:schemeClr val="accent2"/>
              </a:solidFill>
              <a:round/>
              <a:headEnd/>
              <a:tailEnd type="triangle" w="med" len="med"/>
            </a:ln>
            <a:effectLst/>
          </p:spPr>
          <p:txBody>
            <a:bodyPr>
              <a:prstTxWarp prst="textNoShape">
                <a:avLst/>
              </a:prstTxWarp>
              <a:spAutoFit/>
            </a:bodyPr>
            <a:lstStyle/>
            <a:p>
              <a:endParaRPr lang="en-US"/>
            </a:p>
          </p:txBody>
        </p:sp>
        <p:sp>
          <p:nvSpPr>
            <p:cNvPr id="2018349" name="Line 45"/>
            <p:cNvSpPr>
              <a:spLocks noChangeAspect="1" noChangeShapeType="1"/>
            </p:cNvSpPr>
            <p:nvPr/>
          </p:nvSpPr>
          <p:spPr bwMode="auto">
            <a:xfrm flipV="1">
              <a:off x="1188" y="1376"/>
              <a:ext cx="2" cy="59"/>
            </a:xfrm>
            <a:prstGeom prst="line">
              <a:avLst/>
            </a:prstGeom>
            <a:noFill/>
            <a:ln w="6350">
              <a:solidFill>
                <a:schemeClr val="accent2"/>
              </a:solidFill>
              <a:round/>
              <a:headEnd/>
              <a:tailEnd type="triangle" w="med" len="med"/>
            </a:ln>
            <a:effectLst/>
          </p:spPr>
          <p:txBody>
            <a:bodyPr>
              <a:prstTxWarp prst="textNoShape">
                <a:avLst/>
              </a:prstTxWarp>
              <a:spAutoFit/>
            </a:bodyPr>
            <a:lstStyle/>
            <a:p>
              <a:endParaRPr lang="en-US"/>
            </a:p>
          </p:txBody>
        </p:sp>
        <p:sp>
          <p:nvSpPr>
            <p:cNvPr id="2018350" name="Line 46"/>
            <p:cNvSpPr>
              <a:spLocks noChangeAspect="1" noChangeShapeType="1"/>
            </p:cNvSpPr>
            <p:nvPr/>
          </p:nvSpPr>
          <p:spPr bwMode="auto">
            <a:xfrm flipH="1">
              <a:off x="431" y="1549"/>
              <a:ext cx="89" cy="69"/>
            </a:xfrm>
            <a:prstGeom prst="line">
              <a:avLst/>
            </a:prstGeom>
            <a:noFill/>
            <a:ln w="6350">
              <a:solidFill>
                <a:schemeClr val="accent2"/>
              </a:solidFill>
              <a:round/>
              <a:headEnd/>
              <a:tailEnd type="triangle" w="med" len="med"/>
            </a:ln>
            <a:effectLst/>
          </p:spPr>
          <p:txBody>
            <a:bodyPr>
              <a:prstTxWarp prst="textNoShape">
                <a:avLst/>
              </a:prstTxWarp>
              <a:spAutoFit/>
            </a:bodyPr>
            <a:lstStyle/>
            <a:p>
              <a:endParaRPr lang="en-US"/>
            </a:p>
          </p:txBody>
        </p:sp>
        <p:sp>
          <p:nvSpPr>
            <p:cNvPr id="2018352" name="Text Box 48"/>
            <p:cNvSpPr txBox="1">
              <a:spLocks noChangeArrowheads="1"/>
            </p:cNvSpPr>
            <p:nvPr/>
          </p:nvSpPr>
          <p:spPr bwMode="auto">
            <a:xfrm>
              <a:off x="457" y="629"/>
              <a:ext cx="716" cy="231"/>
            </a:xfrm>
            <a:prstGeom prst="rect">
              <a:avLst/>
            </a:prstGeom>
            <a:noFill/>
            <a:ln w="9525">
              <a:noFill/>
              <a:miter lim="800000"/>
              <a:headEnd/>
              <a:tailEnd/>
            </a:ln>
            <a:effectLst/>
          </p:spPr>
          <p:txBody>
            <a:bodyPr>
              <a:prstTxWarp prst="textNoShape">
                <a:avLst/>
              </a:prstTxWarp>
              <a:spAutoFit/>
            </a:bodyPr>
            <a:lstStyle/>
            <a:p>
              <a:pPr eaLnBrk="1" hangingPunct="1"/>
              <a:r>
                <a:rPr lang="en-US" sz="1800" b="0" baseline="0">
                  <a:latin typeface="Arial" pitchFamily="-65" charset="0"/>
                </a:rPr>
                <a:t>Gas slots</a:t>
              </a:r>
            </a:p>
          </p:txBody>
        </p:sp>
        <p:sp>
          <p:nvSpPr>
            <p:cNvPr id="2018353" name="Text Box 49"/>
            <p:cNvSpPr txBox="1">
              <a:spLocks noChangeArrowheads="1"/>
            </p:cNvSpPr>
            <p:nvPr/>
          </p:nvSpPr>
          <p:spPr bwMode="auto">
            <a:xfrm>
              <a:off x="1528" y="629"/>
              <a:ext cx="620"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b="0" baseline="0">
                  <a:latin typeface="Arial" pitchFamily="-65" charset="0"/>
                </a:rPr>
                <a:t>channel</a:t>
              </a:r>
            </a:p>
          </p:txBody>
        </p:sp>
        <p:sp>
          <p:nvSpPr>
            <p:cNvPr id="2018354" name="Line 50"/>
            <p:cNvSpPr>
              <a:spLocks noChangeShapeType="1"/>
            </p:cNvSpPr>
            <p:nvPr/>
          </p:nvSpPr>
          <p:spPr bwMode="auto">
            <a:xfrm flipH="1">
              <a:off x="727" y="821"/>
              <a:ext cx="144" cy="288"/>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018355" name="Line 51"/>
            <p:cNvSpPr>
              <a:spLocks noChangeShapeType="1"/>
            </p:cNvSpPr>
            <p:nvPr/>
          </p:nvSpPr>
          <p:spPr bwMode="auto">
            <a:xfrm>
              <a:off x="871" y="821"/>
              <a:ext cx="285" cy="109"/>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018356" name="Line 52"/>
            <p:cNvSpPr>
              <a:spLocks noChangeShapeType="1"/>
            </p:cNvSpPr>
            <p:nvPr/>
          </p:nvSpPr>
          <p:spPr bwMode="auto">
            <a:xfrm flipH="1">
              <a:off x="1251" y="821"/>
              <a:ext cx="384" cy="28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sp>
        <p:nvSpPr>
          <p:cNvPr id="2018357" name="Rectangle 53"/>
          <p:cNvSpPr>
            <a:spLocks noChangeArrowheads="1"/>
          </p:cNvSpPr>
          <p:nvPr/>
        </p:nvSpPr>
        <p:spPr bwMode="auto">
          <a:xfrm>
            <a:off x="849313" y="201613"/>
            <a:ext cx="8245475" cy="508000"/>
          </a:xfrm>
          <a:prstGeom prst="rect">
            <a:avLst/>
          </a:prstGeom>
          <a:noFill/>
          <a:ln w="9525">
            <a:noFill/>
            <a:miter lim="800000"/>
            <a:headEnd/>
            <a:tailEnd/>
          </a:ln>
          <a:effectLst/>
        </p:spPr>
        <p:txBody>
          <a:bodyPr anchor="b">
            <a:prstTxWarp prst="textNoShape">
              <a:avLst/>
            </a:prstTxWarp>
          </a:bodyPr>
          <a:lstStyle/>
          <a:p>
            <a:pPr algn="ctr" eaLnBrk="1" hangingPunct="1"/>
            <a:r>
              <a:rPr lang="en-US" sz="2800" baseline="0">
                <a:latin typeface="Arial" pitchFamily="-65" charset="0"/>
              </a:rPr>
              <a:t>Capillary discharge plasma waveguides</a:t>
            </a:r>
          </a:p>
        </p:txBody>
      </p:sp>
      <p:sp>
        <p:nvSpPr>
          <p:cNvPr id="2018359" name="Rectangle 55"/>
          <p:cNvSpPr>
            <a:spLocks noChangeArrowheads="1"/>
          </p:cNvSpPr>
          <p:nvPr/>
        </p:nvSpPr>
        <p:spPr bwMode="auto">
          <a:xfrm>
            <a:off x="65088" y="3360738"/>
            <a:ext cx="5516562" cy="2659062"/>
          </a:xfrm>
          <a:prstGeom prst="rect">
            <a:avLst/>
          </a:prstGeom>
          <a:noFill/>
          <a:ln w="12700">
            <a:noFill/>
            <a:miter lim="800000"/>
            <a:headEnd/>
            <a:tailEnd/>
          </a:ln>
          <a:effectLst/>
        </p:spPr>
        <p:txBody>
          <a:bodyPr lIns="90488" tIns="44450" rIns="90488" bIns="44450">
            <a:prstTxWarp prst="textNoShape">
              <a:avLst/>
            </a:prstTxWarp>
          </a:bodyPr>
          <a:lstStyle/>
          <a:p>
            <a:pPr marL="342900" indent="-342900" eaLnBrk="1" hangingPunct="1">
              <a:spcBef>
                <a:spcPct val="20000"/>
              </a:spcBef>
              <a:buClr>
                <a:srgbClr val="FF3400"/>
              </a:buClr>
              <a:buSzPct val="60000"/>
              <a:buFont typeface="Wingdings" pitchFamily="-65" charset="2"/>
              <a:buChar char="n"/>
            </a:pPr>
            <a:r>
              <a:rPr lang="en-US" sz="1800" b="0" baseline="0" dirty="0" smtClean="0">
                <a:latin typeface="Arial" pitchFamily="-65" charset="0"/>
              </a:rPr>
              <a:t>Ionized </a:t>
            </a:r>
            <a:r>
              <a:rPr lang="en-US" sz="1800" b="0" baseline="0" dirty="0">
                <a:latin typeface="Arial" pitchFamily="-65" charset="0"/>
              </a:rPr>
              <a:t>by pulse discharge (200-500A, ~100ns)</a:t>
            </a:r>
          </a:p>
          <a:p>
            <a:pPr marL="342900" indent="-342900" eaLnBrk="1" hangingPunct="1">
              <a:spcBef>
                <a:spcPct val="20000"/>
              </a:spcBef>
              <a:buClr>
                <a:srgbClr val="FF3400"/>
              </a:buClr>
              <a:buSzPct val="60000"/>
              <a:buFont typeface="Wingdings" pitchFamily="-65" charset="2"/>
              <a:buChar char="n"/>
            </a:pPr>
            <a:r>
              <a:rPr lang="en-US" sz="1800" b="0" baseline="0" dirty="0">
                <a:latin typeface="Arial" pitchFamily="-65" charset="0"/>
              </a:rPr>
              <a:t>Plasma fully ionized for </a:t>
            </a:r>
            <a:r>
              <a:rPr lang="en-US" sz="1800" b="0" baseline="0" dirty="0" err="1">
                <a:latin typeface="Arial" pitchFamily="-65" charset="0"/>
              </a:rPr>
              <a:t>t</a:t>
            </a:r>
            <a:r>
              <a:rPr lang="en-US" sz="1800" b="0" baseline="0" dirty="0">
                <a:latin typeface="Arial" pitchFamily="-65" charset="0"/>
              </a:rPr>
              <a:t> &gt; 50 ns</a:t>
            </a:r>
          </a:p>
          <a:p>
            <a:pPr marL="342900" indent="-342900" eaLnBrk="1" hangingPunct="1">
              <a:spcBef>
                <a:spcPct val="20000"/>
              </a:spcBef>
              <a:buClr>
                <a:srgbClr val="FF3400"/>
              </a:buClr>
              <a:buSzPct val="60000"/>
              <a:buFont typeface="Wingdings" pitchFamily="-65" charset="2"/>
              <a:buChar char="n"/>
            </a:pPr>
            <a:r>
              <a:rPr lang="en-US" sz="1800" b="0" baseline="0" dirty="0">
                <a:latin typeface="Arial" pitchFamily="-65" charset="0"/>
              </a:rPr>
              <a:t>After </a:t>
            </a:r>
            <a:r>
              <a:rPr lang="en-US" sz="1800" b="0" baseline="0" dirty="0" err="1">
                <a:latin typeface="Arial" pitchFamily="-65" charset="0"/>
              </a:rPr>
              <a:t>t</a:t>
            </a:r>
            <a:r>
              <a:rPr lang="en-US" sz="1800" b="0" baseline="0" dirty="0">
                <a:latin typeface="Arial" pitchFamily="-65" charset="0"/>
              </a:rPr>
              <a:t> ~ 80 ns plasma is in quasi-</a:t>
            </a:r>
            <a:r>
              <a:rPr lang="en-US" sz="1800" b="0" baseline="0" dirty="0" smtClean="0">
                <a:latin typeface="Arial" pitchFamily="-65" charset="0"/>
              </a:rPr>
              <a:t>equilibrium:</a:t>
            </a:r>
            <a:r>
              <a:rPr lang="en-US" sz="1800" b="0" dirty="0" smtClean="0">
                <a:latin typeface="Arial" pitchFamily="-65" charset="0"/>
              </a:rPr>
              <a:t> </a:t>
            </a:r>
            <a:r>
              <a:rPr lang="en-US" sz="1800" b="0" baseline="0" dirty="0" err="1" smtClean="0">
                <a:latin typeface="Arial" pitchFamily="-65" charset="0"/>
              </a:rPr>
              <a:t>Ohmic</a:t>
            </a:r>
            <a:r>
              <a:rPr lang="en-US" sz="1800" b="0" baseline="0" dirty="0" smtClean="0">
                <a:latin typeface="Arial" pitchFamily="-65" charset="0"/>
              </a:rPr>
              <a:t> </a:t>
            </a:r>
            <a:r>
              <a:rPr lang="en-US" sz="1800" b="0" baseline="0" dirty="0">
                <a:latin typeface="Arial" pitchFamily="-65" charset="0"/>
              </a:rPr>
              <a:t>heating is balanced by conduction of heat to wall</a:t>
            </a:r>
          </a:p>
          <a:p>
            <a:pPr marL="342900" indent="-342900" eaLnBrk="1" hangingPunct="1">
              <a:spcBef>
                <a:spcPct val="20000"/>
              </a:spcBef>
              <a:buClr>
                <a:srgbClr val="FF3400"/>
              </a:buClr>
              <a:buSzPct val="60000"/>
              <a:buFont typeface="Wingdings" pitchFamily="-65" charset="2"/>
              <a:buChar char="n"/>
            </a:pPr>
            <a:r>
              <a:rPr lang="en-US" sz="1800" b="0" baseline="0" dirty="0">
                <a:latin typeface="Arial" pitchFamily="-65" charset="0"/>
              </a:rPr>
              <a:t>Ablation rate </a:t>
            </a:r>
            <a:r>
              <a:rPr lang="en-US" sz="1800" b="0" baseline="0" dirty="0" smtClean="0">
                <a:latin typeface="Arial" pitchFamily="-65" charset="0"/>
              </a:rPr>
              <a:t>small</a:t>
            </a:r>
            <a:r>
              <a:rPr lang="en-US" b="0" dirty="0" smtClean="0"/>
              <a:t>:</a:t>
            </a:r>
            <a:r>
              <a:rPr lang="en-US" sz="1800" b="0" baseline="0" dirty="0" smtClean="0">
                <a:latin typeface="Arial" pitchFamily="-65" charset="0"/>
              </a:rPr>
              <a:t> </a:t>
            </a:r>
            <a:r>
              <a:rPr lang="en-US" sz="1800" b="0" baseline="0" dirty="0">
                <a:latin typeface="Arial" pitchFamily="-65" charset="0"/>
              </a:rPr>
              <a:t>cap. lasts for &gt;10</a:t>
            </a:r>
            <a:r>
              <a:rPr lang="en-US" sz="1800" b="0" baseline="30000" dirty="0">
                <a:latin typeface="Arial" pitchFamily="-65" charset="0"/>
              </a:rPr>
              <a:t>6</a:t>
            </a:r>
            <a:r>
              <a:rPr lang="en-US" sz="1800" b="0" baseline="0" dirty="0">
                <a:latin typeface="Arial" pitchFamily="-65" charset="0"/>
              </a:rPr>
              <a:t> shots</a:t>
            </a:r>
          </a:p>
          <a:p>
            <a:pPr marL="342900" indent="-342900" eaLnBrk="1" hangingPunct="1">
              <a:spcBef>
                <a:spcPct val="20000"/>
              </a:spcBef>
              <a:buClr>
                <a:srgbClr val="FF0000"/>
              </a:buClr>
              <a:buSzPct val="60000"/>
              <a:buFont typeface="Wingdings" pitchFamily="-65" charset="2"/>
              <a:buChar char="n"/>
            </a:pPr>
            <a:r>
              <a:rPr lang="en-US" sz="2000" b="0" i="1" baseline="0" dirty="0">
                <a:latin typeface="Arial" pitchFamily="-65" charset="0"/>
              </a:rPr>
              <a:t>n</a:t>
            </a:r>
            <a:r>
              <a:rPr lang="en-US" sz="2000" b="0" baseline="-25000" dirty="0">
                <a:latin typeface="Arial" pitchFamily="-65" charset="0"/>
              </a:rPr>
              <a:t>e</a:t>
            </a:r>
            <a:r>
              <a:rPr lang="en-US" sz="2000" b="0" dirty="0">
                <a:latin typeface="Arial" pitchFamily="-65" charset="0"/>
              </a:rPr>
              <a:t> </a:t>
            </a:r>
            <a:r>
              <a:rPr lang="en-US" sz="2000" b="0" baseline="0" dirty="0">
                <a:latin typeface="Arial" pitchFamily="-65" charset="0"/>
              </a:rPr>
              <a:t>~ 10</a:t>
            </a:r>
            <a:r>
              <a:rPr lang="en-US" sz="2000" b="0" baseline="30000" dirty="0">
                <a:latin typeface="Arial" pitchFamily="-65" charset="0"/>
              </a:rPr>
              <a:t>17</a:t>
            </a:r>
            <a:r>
              <a:rPr lang="en-US" sz="2000" b="0" baseline="0" dirty="0">
                <a:latin typeface="Arial" pitchFamily="-65" charset="0"/>
              </a:rPr>
              <a:t> - 10</a:t>
            </a:r>
            <a:r>
              <a:rPr lang="en-US" sz="2000" b="0" baseline="30000" dirty="0">
                <a:latin typeface="Arial" pitchFamily="-65" charset="0"/>
              </a:rPr>
              <a:t>19</a:t>
            </a:r>
            <a:r>
              <a:rPr lang="en-US" sz="2000" b="0" baseline="0" dirty="0">
                <a:latin typeface="Arial" pitchFamily="-65" charset="0"/>
              </a:rPr>
              <a:t> cm</a:t>
            </a:r>
            <a:r>
              <a:rPr lang="en-US" sz="2000" b="0" baseline="30000" dirty="0">
                <a:latin typeface="Arial" pitchFamily="-65" charset="0"/>
              </a:rPr>
              <a:t>-3</a:t>
            </a:r>
            <a:endParaRPr lang="en-US" sz="2000" b="0" baseline="0" dirty="0">
              <a:latin typeface="Arial" pitchFamily="-65" charset="0"/>
            </a:endParaRPr>
          </a:p>
          <a:p>
            <a:pPr marL="342900" indent="-342900" eaLnBrk="1" hangingPunct="1">
              <a:spcBef>
                <a:spcPct val="20000"/>
              </a:spcBef>
              <a:buClr>
                <a:srgbClr val="FF3400"/>
              </a:buClr>
              <a:buSzPct val="60000"/>
              <a:buFont typeface="Wingdings" pitchFamily="-65" charset="2"/>
              <a:buChar char="n"/>
            </a:pPr>
            <a:endParaRPr lang="en-US" sz="1800" b="0" baseline="0" dirty="0">
              <a:latin typeface="Arial" pitchFamily="-65" charset="0"/>
            </a:endParaRPr>
          </a:p>
        </p:txBody>
      </p:sp>
      <p:grpSp>
        <p:nvGrpSpPr>
          <p:cNvPr id="3" name="Group 57"/>
          <p:cNvGrpSpPr>
            <a:grpSpLocks/>
          </p:cNvGrpSpPr>
          <p:nvPr/>
        </p:nvGrpSpPr>
        <p:grpSpPr bwMode="auto">
          <a:xfrm>
            <a:off x="5997575" y="4054475"/>
            <a:ext cx="2503488" cy="2109788"/>
            <a:chOff x="1614" y="919"/>
            <a:chExt cx="2945" cy="2169"/>
          </a:xfrm>
        </p:grpSpPr>
        <p:sp>
          <p:nvSpPr>
            <p:cNvPr id="2018362" name="Line 58"/>
            <p:cNvSpPr>
              <a:spLocks noChangeShapeType="1"/>
            </p:cNvSpPr>
            <p:nvPr/>
          </p:nvSpPr>
          <p:spPr bwMode="auto">
            <a:xfrm>
              <a:off x="1692" y="3010"/>
              <a:ext cx="1" cy="4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63" name="Line 59"/>
            <p:cNvSpPr>
              <a:spLocks noChangeShapeType="1"/>
            </p:cNvSpPr>
            <p:nvPr/>
          </p:nvSpPr>
          <p:spPr bwMode="auto">
            <a:xfrm>
              <a:off x="1976" y="3010"/>
              <a:ext cx="1" cy="7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64" name="Line 60"/>
            <p:cNvSpPr>
              <a:spLocks noChangeShapeType="1"/>
            </p:cNvSpPr>
            <p:nvPr/>
          </p:nvSpPr>
          <p:spPr bwMode="auto">
            <a:xfrm>
              <a:off x="2261" y="3010"/>
              <a:ext cx="1" cy="4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65" name="Line 61"/>
            <p:cNvSpPr>
              <a:spLocks noChangeShapeType="1"/>
            </p:cNvSpPr>
            <p:nvPr/>
          </p:nvSpPr>
          <p:spPr bwMode="auto">
            <a:xfrm>
              <a:off x="2552" y="3010"/>
              <a:ext cx="1" cy="7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66" name="Line 62"/>
            <p:cNvSpPr>
              <a:spLocks noChangeShapeType="1"/>
            </p:cNvSpPr>
            <p:nvPr/>
          </p:nvSpPr>
          <p:spPr bwMode="auto">
            <a:xfrm>
              <a:off x="2837" y="3010"/>
              <a:ext cx="1" cy="4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67" name="Line 63"/>
            <p:cNvSpPr>
              <a:spLocks noChangeShapeType="1"/>
            </p:cNvSpPr>
            <p:nvPr/>
          </p:nvSpPr>
          <p:spPr bwMode="auto">
            <a:xfrm>
              <a:off x="3121" y="3010"/>
              <a:ext cx="1" cy="7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68" name="Line 64"/>
            <p:cNvSpPr>
              <a:spLocks noChangeShapeType="1"/>
            </p:cNvSpPr>
            <p:nvPr/>
          </p:nvSpPr>
          <p:spPr bwMode="auto">
            <a:xfrm>
              <a:off x="3413" y="3010"/>
              <a:ext cx="1" cy="4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69" name="Line 65"/>
            <p:cNvSpPr>
              <a:spLocks noChangeShapeType="1"/>
            </p:cNvSpPr>
            <p:nvPr/>
          </p:nvSpPr>
          <p:spPr bwMode="auto">
            <a:xfrm>
              <a:off x="3697" y="3010"/>
              <a:ext cx="1" cy="7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70" name="Line 66"/>
            <p:cNvSpPr>
              <a:spLocks noChangeShapeType="1"/>
            </p:cNvSpPr>
            <p:nvPr/>
          </p:nvSpPr>
          <p:spPr bwMode="auto">
            <a:xfrm>
              <a:off x="3982" y="3010"/>
              <a:ext cx="1" cy="4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71" name="Line 67"/>
            <p:cNvSpPr>
              <a:spLocks noChangeShapeType="1"/>
            </p:cNvSpPr>
            <p:nvPr/>
          </p:nvSpPr>
          <p:spPr bwMode="auto">
            <a:xfrm>
              <a:off x="4266" y="3010"/>
              <a:ext cx="1" cy="7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72" name="Line 68"/>
            <p:cNvSpPr>
              <a:spLocks noChangeShapeType="1"/>
            </p:cNvSpPr>
            <p:nvPr/>
          </p:nvSpPr>
          <p:spPr bwMode="auto">
            <a:xfrm>
              <a:off x="4558" y="3010"/>
              <a:ext cx="1" cy="4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73" name="Freeform 69"/>
            <p:cNvSpPr>
              <a:spLocks/>
            </p:cNvSpPr>
            <p:nvPr/>
          </p:nvSpPr>
          <p:spPr bwMode="auto">
            <a:xfrm>
              <a:off x="1614" y="3010"/>
              <a:ext cx="2944" cy="1"/>
            </a:xfrm>
            <a:custGeom>
              <a:avLst/>
              <a:gdLst/>
              <a:ahLst/>
              <a:cxnLst>
                <a:cxn ang="0">
                  <a:pos x="2944" y="0"/>
                </a:cxn>
                <a:cxn ang="0">
                  <a:pos x="78" y="0"/>
                </a:cxn>
                <a:cxn ang="0">
                  <a:pos x="0" y="0"/>
                </a:cxn>
              </a:cxnLst>
              <a:rect l="0" t="0" r="r" b="b"/>
              <a:pathLst>
                <a:path w="2944">
                  <a:moveTo>
                    <a:pt x="2944" y="0"/>
                  </a:moveTo>
                  <a:lnTo>
                    <a:pt x="78" y="0"/>
                  </a:lnTo>
                  <a:lnTo>
                    <a:pt x="0" y="0"/>
                  </a:lnTo>
                </a:path>
              </a:pathLst>
            </a:custGeom>
            <a:noFill/>
            <a:ln w="12700" cmpd="sng">
              <a:solidFill>
                <a:srgbClr val="000000"/>
              </a:solidFill>
              <a:prstDash val="solid"/>
              <a:round/>
              <a:headEnd/>
              <a:tailEnd/>
            </a:ln>
          </p:spPr>
          <p:txBody>
            <a:bodyPr>
              <a:prstTxWarp prst="textNoShape">
                <a:avLst/>
              </a:prstTxWarp>
            </a:bodyPr>
            <a:lstStyle/>
            <a:p>
              <a:endParaRPr lang="en-US"/>
            </a:p>
          </p:txBody>
        </p:sp>
        <p:sp>
          <p:nvSpPr>
            <p:cNvPr id="2018374" name="Line 70"/>
            <p:cNvSpPr>
              <a:spLocks noChangeShapeType="1"/>
            </p:cNvSpPr>
            <p:nvPr/>
          </p:nvSpPr>
          <p:spPr bwMode="auto">
            <a:xfrm flipH="1">
              <a:off x="1649" y="2960"/>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75" name="Line 71"/>
            <p:cNvSpPr>
              <a:spLocks noChangeShapeType="1"/>
            </p:cNvSpPr>
            <p:nvPr/>
          </p:nvSpPr>
          <p:spPr bwMode="auto">
            <a:xfrm flipH="1">
              <a:off x="1649" y="2910"/>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76" name="Line 72"/>
            <p:cNvSpPr>
              <a:spLocks noChangeShapeType="1"/>
            </p:cNvSpPr>
            <p:nvPr/>
          </p:nvSpPr>
          <p:spPr bwMode="auto">
            <a:xfrm flipH="1">
              <a:off x="1649" y="2853"/>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77" name="Line 73"/>
            <p:cNvSpPr>
              <a:spLocks noChangeShapeType="1"/>
            </p:cNvSpPr>
            <p:nvPr/>
          </p:nvSpPr>
          <p:spPr bwMode="auto">
            <a:xfrm flipH="1">
              <a:off x="1649" y="2804"/>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78" name="Line 74"/>
            <p:cNvSpPr>
              <a:spLocks noChangeShapeType="1"/>
            </p:cNvSpPr>
            <p:nvPr/>
          </p:nvSpPr>
          <p:spPr bwMode="auto">
            <a:xfrm flipH="1">
              <a:off x="1614" y="2754"/>
              <a:ext cx="7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79" name="Line 75"/>
            <p:cNvSpPr>
              <a:spLocks noChangeShapeType="1"/>
            </p:cNvSpPr>
            <p:nvPr/>
          </p:nvSpPr>
          <p:spPr bwMode="auto">
            <a:xfrm flipH="1">
              <a:off x="1649" y="2697"/>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0" name="Line 76"/>
            <p:cNvSpPr>
              <a:spLocks noChangeShapeType="1"/>
            </p:cNvSpPr>
            <p:nvPr/>
          </p:nvSpPr>
          <p:spPr bwMode="auto">
            <a:xfrm flipH="1">
              <a:off x="1649" y="2647"/>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1" name="Line 77"/>
            <p:cNvSpPr>
              <a:spLocks noChangeShapeType="1"/>
            </p:cNvSpPr>
            <p:nvPr/>
          </p:nvSpPr>
          <p:spPr bwMode="auto">
            <a:xfrm flipH="1">
              <a:off x="1649" y="2590"/>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2" name="Line 78"/>
            <p:cNvSpPr>
              <a:spLocks noChangeShapeType="1"/>
            </p:cNvSpPr>
            <p:nvPr/>
          </p:nvSpPr>
          <p:spPr bwMode="auto">
            <a:xfrm flipH="1">
              <a:off x="1649" y="2541"/>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3" name="Line 79"/>
            <p:cNvSpPr>
              <a:spLocks noChangeShapeType="1"/>
            </p:cNvSpPr>
            <p:nvPr/>
          </p:nvSpPr>
          <p:spPr bwMode="auto">
            <a:xfrm flipH="1">
              <a:off x="1614" y="2491"/>
              <a:ext cx="7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4" name="Line 80"/>
            <p:cNvSpPr>
              <a:spLocks noChangeShapeType="1"/>
            </p:cNvSpPr>
            <p:nvPr/>
          </p:nvSpPr>
          <p:spPr bwMode="auto">
            <a:xfrm flipH="1">
              <a:off x="1649" y="2434"/>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5" name="Line 81"/>
            <p:cNvSpPr>
              <a:spLocks noChangeShapeType="1"/>
            </p:cNvSpPr>
            <p:nvPr/>
          </p:nvSpPr>
          <p:spPr bwMode="auto">
            <a:xfrm flipH="1">
              <a:off x="1649" y="2384"/>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6" name="Line 82"/>
            <p:cNvSpPr>
              <a:spLocks noChangeShapeType="1"/>
            </p:cNvSpPr>
            <p:nvPr/>
          </p:nvSpPr>
          <p:spPr bwMode="auto">
            <a:xfrm flipH="1">
              <a:off x="1649" y="2334"/>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7" name="Line 83"/>
            <p:cNvSpPr>
              <a:spLocks noChangeShapeType="1"/>
            </p:cNvSpPr>
            <p:nvPr/>
          </p:nvSpPr>
          <p:spPr bwMode="auto">
            <a:xfrm flipH="1">
              <a:off x="1649" y="2277"/>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8" name="Line 84"/>
            <p:cNvSpPr>
              <a:spLocks noChangeShapeType="1"/>
            </p:cNvSpPr>
            <p:nvPr/>
          </p:nvSpPr>
          <p:spPr bwMode="auto">
            <a:xfrm flipH="1">
              <a:off x="1614" y="2228"/>
              <a:ext cx="7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89" name="Line 85"/>
            <p:cNvSpPr>
              <a:spLocks noChangeShapeType="1"/>
            </p:cNvSpPr>
            <p:nvPr/>
          </p:nvSpPr>
          <p:spPr bwMode="auto">
            <a:xfrm flipH="1">
              <a:off x="1649" y="2178"/>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0" name="Line 86"/>
            <p:cNvSpPr>
              <a:spLocks noChangeShapeType="1"/>
            </p:cNvSpPr>
            <p:nvPr/>
          </p:nvSpPr>
          <p:spPr bwMode="auto">
            <a:xfrm flipH="1">
              <a:off x="1649" y="2121"/>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1" name="Line 87"/>
            <p:cNvSpPr>
              <a:spLocks noChangeShapeType="1"/>
            </p:cNvSpPr>
            <p:nvPr/>
          </p:nvSpPr>
          <p:spPr bwMode="auto">
            <a:xfrm flipH="1">
              <a:off x="1649" y="2071"/>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2" name="Line 88"/>
            <p:cNvSpPr>
              <a:spLocks noChangeShapeType="1"/>
            </p:cNvSpPr>
            <p:nvPr/>
          </p:nvSpPr>
          <p:spPr bwMode="auto">
            <a:xfrm flipH="1">
              <a:off x="1649" y="2014"/>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3" name="Line 89"/>
            <p:cNvSpPr>
              <a:spLocks noChangeShapeType="1"/>
            </p:cNvSpPr>
            <p:nvPr/>
          </p:nvSpPr>
          <p:spPr bwMode="auto">
            <a:xfrm flipH="1">
              <a:off x="1614" y="1964"/>
              <a:ext cx="7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4" name="Line 90"/>
            <p:cNvSpPr>
              <a:spLocks noChangeShapeType="1"/>
            </p:cNvSpPr>
            <p:nvPr/>
          </p:nvSpPr>
          <p:spPr bwMode="auto">
            <a:xfrm flipH="1">
              <a:off x="1649" y="1915"/>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5" name="Line 91"/>
            <p:cNvSpPr>
              <a:spLocks noChangeShapeType="1"/>
            </p:cNvSpPr>
            <p:nvPr/>
          </p:nvSpPr>
          <p:spPr bwMode="auto">
            <a:xfrm flipH="1">
              <a:off x="1649" y="1858"/>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6" name="Line 92"/>
            <p:cNvSpPr>
              <a:spLocks noChangeShapeType="1"/>
            </p:cNvSpPr>
            <p:nvPr/>
          </p:nvSpPr>
          <p:spPr bwMode="auto">
            <a:xfrm flipH="1">
              <a:off x="1649" y="1808"/>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7" name="Line 93"/>
            <p:cNvSpPr>
              <a:spLocks noChangeShapeType="1"/>
            </p:cNvSpPr>
            <p:nvPr/>
          </p:nvSpPr>
          <p:spPr bwMode="auto">
            <a:xfrm flipH="1">
              <a:off x="1649" y="1751"/>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8" name="Line 94"/>
            <p:cNvSpPr>
              <a:spLocks noChangeShapeType="1"/>
            </p:cNvSpPr>
            <p:nvPr/>
          </p:nvSpPr>
          <p:spPr bwMode="auto">
            <a:xfrm flipH="1">
              <a:off x="1614" y="1701"/>
              <a:ext cx="7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399" name="Line 95"/>
            <p:cNvSpPr>
              <a:spLocks noChangeShapeType="1"/>
            </p:cNvSpPr>
            <p:nvPr/>
          </p:nvSpPr>
          <p:spPr bwMode="auto">
            <a:xfrm flipH="1">
              <a:off x="1649" y="1651"/>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0" name="Line 96"/>
            <p:cNvSpPr>
              <a:spLocks noChangeShapeType="1"/>
            </p:cNvSpPr>
            <p:nvPr/>
          </p:nvSpPr>
          <p:spPr bwMode="auto">
            <a:xfrm flipH="1">
              <a:off x="1649" y="1595"/>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1" name="Line 97"/>
            <p:cNvSpPr>
              <a:spLocks noChangeShapeType="1"/>
            </p:cNvSpPr>
            <p:nvPr/>
          </p:nvSpPr>
          <p:spPr bwMode="auto">
            <a:xfrm flipH="1">
              <a:off x="1649" y="1545"/>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2" name="Line 98"/>
            <p:cNvSpPr>
              <a:spLocks noChangeShapeType="1"/>
            </p:cNvSpPr>
            <p:nvPr/>
          </p:nvSpPr>
          <p:spPr bwMode="auto">
            <a:xfrm flipH="1">
              <a:off x="1649" y="1495"/>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3" name="Line 99"/>
            <p:cNvSpPr>
              <a:spLocks noChangeShapeType="1"/>
            </p:cNvSpPr>
            <p:nvPr/>
          </p:nvSpPr>
          <p:spPr bwMode="auto">
            <a:xfrm flipH="1">
              <a:off x="1614" y="1438"/>
              <a:ext cx="7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4" name="Line 100"/>
            <p:cNvSpPr>
              <a:spLocks noChangeShapeType="1"/>
            </p:cNvSpPr>
            <p:nvPr/>
          </p:nvSpPr>
          <p:spPr bwMode="auto">
            <a:xfrm flipH="1">
              <a:off x="1649" y="1388"/>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5" name="Line 101"/>
            <p:cNvSpPr>
              <a:spLocks noChangeShapeType="1"/>
            </p:cNvSpPr>
            <p:nvPr/>
          </p:nvSpPr>
          <p:spPr bwMode="auto">
            <a:xfrm flipH="1">
              <a:off x="1649" y="1339"/>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6" name="Line 102"/>
            <p:cNvSpPr>
              <a:spLocks noChangeShapeType="1"/>
            </p:cNvSpPr>
            <p:nvPr/>
          </p:nvSpPr>
          <p:spPr bwMode="auto">
            <a:xfrm flipH="1">
              <a:off x="1649" y="1282"/>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7" name="Line 103"/>
            <p:cNvSpPr>
              <a:spLocks noChangeShapeType="1"/>
            </p:cNvSpPr>
            <p:nvPr/>
          </p:nvSpPr>
          <p:spPr bwMode="auto">
            <a:xfrm flipH="1">
              <a:off x="1649" y="1232"/>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8" name="Line 104"/>
            <p:cNvSpPr>
              <a:spLocks noChangeShapeType="1"/>
            </p:cNvSpPr>
            <p:nvPr/>
          </p:nvSpPr>
          <p:spPr bwMode="auto">
            <a:xfrm flipH="1">
              <a:off x="1614" y="1175"/>
              <a:ext cx="7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09" name="Line 105"/>
            <p:cNvSpPr>
              <a:spLocks noChangeShapeType="1"/>
            </p:cNvSpPr>
            <p:nvPr/>
          </p:nvSpPr>
          <p:spPr bwMode="auto">
            <a:xfrm flipH="1">
              <a:off x="1649" y="1125"/>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10" name="Line 106"/>
            <p:cNvSpPr>
              <a:spLocks noChangeShapeType="1"/>
            </p:cNvSpPr>
            <p:nvPr/>
          </p:nvSpPr>
          <p:spPr bwMode="auto">
            <a:xfrm flipH="1">
              <a:off x="1649" y="1075"/>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11" name="Line 107"/>
            <p:cNvSpPr>
              <a:spLocks noChangeShapeType="1"/>
            </p:cNvSpPr>
            <p:nvPr/>
          </p:nvSpPr>
          <p:spPr bwMode="auto">
            <a:xfrm flipH="1">
              <a:off x="1649" y="1018"/>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12" name="Line 108"/>
            <p:cNvSpPr>
              <a:spLocks noChangeShapeType="1"/>
            </p:cNvSpPr>
            <p:nvPr/>
          </p:nvSpPr>
          <p:spPr bwMode="auto">
            <a:xfrm flipH="1">
              <a:off x="1649" y="969"/>
              <a:ext cx="43"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13" name="Line 109"/>
            <p:cNvSpPr>
              <a:spLocks noChangeShapeType="1"/>
            </p:cNvSpPr>
            <p:nvPr/>
          </p:nvSpPr>
          <p:spPr bwMode="auto">
            <a:xfrm flipH="1">
              <a:off x="1614" y="919"/>
              <a:ext cx="7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14" name="Line 110"/>
            <p:cNvSpPr>
              <a:spLocks noChangeShapeType="1"/>
            </p:cNvSpPr>
            <p:nvPr/>
          </p:nvSpPr>
          <p:spPr bwMode="auto">
            <a:xfrm>
              <a:off x="1692" y="919"/>
              <a:ext cx="1" cy="209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2018415" name="Rectangle 111"/>
            <p:cNvSpPr>
              <a:spLocks noChangeArrowheads="1"/>
            </p:cNvSpPr>
            <p:nvPr/>
          </p:nvSpPr>
          <p:spPr bwMode="auto">
            <a:xfrm>
              <a:off x="1770" y="1609"/>
              <a:ext cx="43"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16" name="Rectangle 112"/>
            <p:cNvSpPr>
              <a:spLocks noChangeArrowheads="1"/>
            </p:cNvSpPr>
            <p:nvPr/>
          </p:nvSpPr>
          <p:spPr bwMode="auto">
            <a:xfrm>
              <a:off x="1784" y="1609"/>
              <a:ext cx="43"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17" name="Rectangle 113"/>
            <p:cNvSpPr>
              <a:spLocks noChangeArrowheads="1"/>
            </p:cNvSpPr>
            <p:nvPr/>
          </p:nvSpPr>
          <p:spPr bwMode="auto">
            <a:xfrm>
              <a:off x="1799" y="1609"/>
              <a:ext cx="42"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18" name="Rectangle 114"/>
            <p:cNvSpPr>
              <a:spLocks noChangeArrowheads="1"/>
            </p:cNvSpPr>
            <p:nvPr/>
          </p:nvSpPr>
          <p:spPr bwMode="auto">
            <a:xfrm>
              <a:off x="1813" y="1616"/>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19" name="Rectangle 115"/>
            <p:cNvSpPr>
              <a:spLocks noChangeArrowheads="1"/>
            </p:cNvSpPr>
            <p:nvPr/>
          </p:nvSpPr>
          <p:spPr bwMode="auto">
            <a:xfrm>
              <a:off x="1827" y="1616"/>
              <a:ext cx="36"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0" name="Rectangle 116"/>
            <p:cNvSpPr>
              <a:spLocks noChangeArrowheads="1"/>
            </p:cNvSpPr>
            <p:nvPr/>
          </p:nvSpPr>
          <p:spPr bwMode="auto">
            <a:xfrm>
              <a:off x="1841" y="1609"/>
              <a:ext cx="36"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1" name="Rectangle 117"/>
            <p:cNvSpPr>
              <a:spLocks noChangeArrowheads="1"/>
            </p:cNvSpPr>
            <p:nvPr/>
          </p:nvSpPr>
          <p:spPr bwMode="auto">
            <a:xfrm>
              <a:off x="1848" y="1644"/>
              <a:ext cx="43"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2" name="Rectangle 118"/>
            <p:cNvSpPr>
              <a:spLocks noChangeArrowheads="1"/>
            </p:cNvSpPr>
            <p:nvPr/>
          </p:nvSpPr>
          <p:spPr bwMode="auto">
            <a:xfrm>
              <a:off x="1863" y="1701"/>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3" name="Rectangle 119"/>
            <p:cNvSpPr>
              <a:spLocks noChangeArrowheads="1"/>
            </p:cNvSpPr>
            <p:nvPr/>
          </p:nvSpPr>
          <p:spPr bwMode="auto">
            <a:xfrm>
              <a:off x="1877" y="1715"/>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4" name="Rectangle 120"/>
            <p:cNvSpPr>
              <a:spLocks noChangeArrowheads="1"/>
            </p:cNvSpPr>
            <p:nvPr/>
          </p:nvSpPr>
          <p:spPr bwMode="auto">
            <a:xfrm>
              <a:off x="1891" y="1708"/>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5" name="Rectangle 121"/>
            <p:cNvSpPr>
              <a:spLocks noChangeArrowheads="1"/>
            </p:cNvSpPr>
            <p:nvPr/>
          </p:nvSpPr>
          <p:spPr bwMode="auto">
            <a:xfrm>
              <a:off x="1905" y="1765"/>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6" name="Rectangle 122"/>
            <p:cNvSpPr>
              <a:spLocks noChangeArrowheads="1"/>
            </p:cNvSpPr>
            <p:nvPr/>
          </p:nvSpPr>
          <p:spPr bwMode="auto">
            <a:xfrm>
              <a:off x="1919" y="1829"/>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7" name="Rectangle 123"/>
            <p:cNvSpPr>
              <a:spLocks noChangeArrowheads="1"/>
            </p:cNvSpPr>
            <p:nvPr/>
          </p:nvSpPr>
          <p:spPr bwMode="auto">
            <a:xfrm>
              <a:off x="1934" y="1836"/>
              <a:ext cx="42"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8" name="Rectangle 124"/>
            <p:cNvSpPr>
              <a:spLocks noChangeArrowheads="1"/>
            </p:cNvSpPr>
            <p:nvPr/>
          </p:nvSpPr>
          <p:spPr bwMode="auto">
            <a:xfrm>
              <a:off x="1948" y="1836"/>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29" name="Rectangle 125"/>
            <p:cNvSpPr>
              <a:spLocks noChangeArrowheads="1"/>
            </p:cNvSpPr>
            <p:nvPr/>
          </p:nvSpPr>
          <p:spPr bwMode="auto">
            <a:xfrm>
              <a:off x="1962" y="1879"/>
              <a:ext cx="36"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0" name="Rectangle 126"/>
            <p:cNvSpPr>
              <a:spLocks noChangeArrowheads="1"/>
            </p:cNvSpPr>
            <p:nvPr/>
          </p:nvSpPr>
          <p:spPr bwMode="auto">
            <a:xfrm>
              <a:off x="1969" y="1915"/>
              <a:ext cx="43"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1" name="Rectangle 127"/>
            <p:cNvSpPr>
              <a:spLocks noChangeArrowheads="1"/>
            </p:cNvSpPr>
            <p:nvPr/>
          </p:nvSpPr>
          <p:spPr bwMode="auto">
            <a:xfrm>
              <a:off x="1983" y="1915"/>
              <a:ext cx="43"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2" name="Rectangle 128"/>
            <p:cNvSpPr>
              <a:spLocks noChangeArrowheads="1"/>
            </p:cNvSpPr>
            <p:nvPr/>
          </p:nvSpPr>
          <p:spPr bwMode="auto">
            <a:xfrm>
              <a:off x="1998" y="1915"/>
              <a:ext cx="42"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3" name="Rectangle 129"/>
            <p:cNvSpPr>
              <a:spLocks noChangeArrowheads="1"/>
            </p:cNvSpPr>
            <p:nvPr/>
          </p:nvSpPr>
          <p:spPr bwMode="auto">
            <a:xfrm>
              <a:off x="2012" y="1936"/>
              <a:ext cx="43"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4" name="Rectangle 130"/>
            <p:cNvSpPr>
              <a:spLocks noChangeArrowheads="1"/>
            </p:cNvSpPr>
            <p:nvPr/>
          </p:nvSpPr>
          <p:spPr bwMode="auto">
            <a:xfrm>
              <a:off x="2026" y="1943"/>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5" name="Rectangle 131"/>
            <p:cNvSpPr>
              <a:spLocks noChangeArrowheads="1"/>
            </p:cNvSpPr>
            <p:nvPr/>
          </p:nvSpPr>
          <p:spPr bwMode="auto">
            <a:xfrm>
              <a:off x="2040" y="1936"/>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6" name="Rectangle 132"/>
            <p:cNvSpPr>
              <a:spLocks noChangeArrowheads="1"/>
            </p:cNvSpPr>
            <p:nvPr/>
          </p:nvSpPr>
          <p:spPr bwMode="auto">
            <a:xfrm>
              <a:off x="2055" y="1936"/>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7" name="Rectangle 133"/>
            <p:cNvSpPr>
              <a:spLocks noChangeArrowheads="1"/>
            </p:cNvSpPr>
            <p:nvPr/>
          </p:nvSpPr>
          <p:spPr bwMode="auto">
            <a:xfrm>
              <a:off x="2069" y="1936"/>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8" name="Rectangle 134"/>
            <p:cNvSpPr>
              <a:spLocks noChangeArrowheads="1"/>
            </p:cNvSpPr>
            <p:nvPr/>
          </p:nvSpPr>
          <p:spPr bwMode="auto">
            <a:xfrm>
              <a:off x="2083" y="1936"/>
              <a:ext cx="36"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39" name="Rectangle 135"/>
            <p:cNvSpPr>
              <a:spLocks noChangeArrowheads="1"/>
            </p:cNvSpPr>
            <p:nvPr/>
          </p:nvSpPr>
          <p:spPr bwMode="auto">
            <a:xfrm>
              <a:off x="2097" y="1936"/>
              <a:ext cx="36"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0" name="Rectangle 136"/>
            <p:cNvSpPr>
              <a:spLocks noChangeArrowheads="1"/>
            </p:cNvSpPr>
            <p:nvPr/>
          </p:nvSpPr>
          <p:spPr bwMode="auto">
            <a:xfrm>
              <a:off x="2111" y="1936"/>
              <a:ext cx="36"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1" name="Rectangle 137"/>
            <p:cNvSpPr>
              <a:spLocks noChangeArrowheads="1"/>
            </p:cNvSpPr>
            <p:nvPr/>
          </p:nvSpPr>
          <p:spPr bwMode="auto">
            <a:xfrm>
              <a:off x="2119" y="1936"/>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2" name="Rectangle 138"/>
            <p:cNvSpPr>
              <a:spLocks noChangeArrowheads="1"/>
            </p:cNvSpPr>
            <p:nvPr/>
          </p:nvSpPr>
          <p:spPr bwMode="auto">
            <a:xfrm>
              <a:off x="2133" y="1929"/>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3" name="Rectangle 139"/>
            <p:cNvSpPr>
              <a:spLocks noChangeArrowheads="1"/>
            </p:cNvSpPr>
            <p:nvPr/>
          </p:nvSpPr>
          <p:spPr bwMode="auto">
            <a:xfrm>
              <a:off x="2147" y="1950"/>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4" name="Rectangle 140"/>
            <p:cNvSpPr>
              <a:spLocks noChangeArrowheads="1"/>
            </p:cNvSpPr>
            <p:nvPr/>
          </p:nvSpPr>
          <p:spPr bwMode="auto">
            <a:xfrm>
              <a:off x="2161" y="1993"/>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5" name="Rectangle 141"/>
            <p:cNvSpPr>
              <a:spLocks noChangeArrowheads="1"/>
            </p:cNvSpPr>
            <p:nvPr/>
          </p:nvSpPr>
          <p:spPr bwMode="auto">
            <a:xfrm>
              <a:off x="2175" y="2007"/>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6" name="Rectangle 142"/>
            <p:cNvSpPr>
              <a:spLocks noChangeArrowheads="1"/>
            </p:cNvSpPr>
            <p:nvPr/>
          </p:nvSpPr>
          <p:spPr bwMode="auto">
            <a:xfrm>
              <a:off x="2190" y="2000"/>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7" name="Rectangle 143"/>
            <p:cNvSpPr>
              <a:spLocks noChangeArrowheads="1"/>
            </p:cNvSpPr>
            <p:nvPr/>
          </p:nvSpPr>
          <p:spPr bwMode="auto">
            <a:xfrm>
              <a:off x="2204" y="2014"/>
              <a:ext cx="43"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8" name="Rectangle 144"/>
            <p:cNvSpPr>
              <a:spLocks noChangeArrowheads="1"/>
            </p:cNvSpPr>
            <p:nvPr/>
          </p:nvSpPr>
          <p:spPr bwMode="auto">
            <a:xfrm>
              <a:off x="2218" y="2028"/>
              <a:ext cx="36"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49" name="Rectangle 145"/>
            <p:cNvSpPr>
              <a:spLocks noChangeArrowheads="1"/>
            </p:cNvSpPr>
            <p:nvPr/>
          </p:nvSpPr>
          <p:spPr bwMode="auto">
            <a:xfrm>
              <a:off x="2232" y="2028"/>
              <a:ext cx="36"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0" name="Rectangle 146"/>
            <p:cNvSpPr>
              <a:spLocks noChangeArrowheads="1"/>
            </p:cNvSpPr>
            <p:nvPr/>
          </p:nvSpPr>
          <p:spPr bwMode="auto">
            <a:xfrm>
              <a:off x="2247" y="2028"/>
              <a:ext cx="35"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1" name="Rectangle 147"/>
            <p:cNvSpPr>
              <a:spLocks noChangeArrowheads="1"/>
            </p:cNvSpPr>
            <p:nvPr/>
          </p:nvSpPr>
          <p:spPr bwMode="auto">
            <a:xfrm>
              <a:off x="2254" y="2036"/>
              <a:ext cx="42"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2" name="Rectangle 148"/>
            <p:cNvSpPr>
              <a:spLocks noChangeArrowheads="1"/>
            </p:cNvSpPr>
            <p:nvPr/>
          </p:nvSpPr>
          <p:spPr bwMode="auto">
            <a:xfrm>
              <a:off x="2268" y="2043"/>
              <a:ext cx="43"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3" name="Rectangle 149"/>
            <p:cNvSpPr>
              <a:spLocks noChangeArrowheads="1"/>
            </p:cNvSpPr>
            <p:nvPr/>
          </p:nvSpPr>
          <p:spPr bwMode="auto">
            <a:xfrm>
              <a:off x="2282" y="2036"/>
              <a:ext cx="43"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4" name="Rectangle 150"/>
            <p:cNvSpPr>
              <a:spLocks noChangeArrowheads="1"/>
            </p:cNvSpPr>
            <p:nvPr/>
          </p:nvSpPr>
          <p:spPr bwMode="auto">
            <a:xfrm>
              <a:off x="2296" y="2043"/>
              <a:ext cx="43"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5" name="Rectangle 151"/>
            <p:cNvSpPr>
              <a:spLocks noChangeArrowheads="1"/>
            </p:cNvSpPr>
            <p:nvPr/>
          </p:nvSpPr>
          <p:spPr bwMode="auto">
            <a:xfrm>
              <a:off x="2311" y="2043"/>
              <a:ext cx="42"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6" name="Rectangle 152"/>
            <p:cNvSpPr>
              <a:spLocks noChangeArrowheads="1"/>
            </p:cNvSpPr>
            <p:nvPr/>
          </p:nvSpPr>
          <p:spPr bwMode="auto">
            <a:xfrm>
              <a:off x="2325" y="2050"/>
              <a:ext cx="42"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7" name="Rectangle 153"/>
            <p:cNvSpPr>
              <a:spLocks noChangeArrowheads="1"/>
            </p:cNvSpPr>
            <p:nvPr/>
          </p:nvSpPr>
          <p:spPr bwMode="auto">
            <a:xfrm>
              <a:off x="2339" y="2050"/>
              <a:ext cx="43"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8" name="Rectangle 154"/>
            <p:cNvSpPr>
              <a:spLocks noChangeArrowheads="1"/>
            </p:cNvSpPr>
            <p:nvPr/>
          </p:nvSpPr>
          <p:spPr bwMode="auto">
            <a:xfrm>
              <a:off x="2353" y="2043"/>
              <a:ext cx="43"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59" name="Rectangle 155"/>
            <p:cNvSpPr>
              <a:spLocks noChangeArrowheads="1"/>
            </p:cNvSpPr>
            <p:nvPr/>
          </p:nvSpPr>
          <p:spPr bwMode="auto">
            <a:xfrm>
              <a:off x="2367" y="2036"/>
              <a:ext cx="36"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0" name="Rectangle 156"/>
            <p:cNvSpPr>
              <a:spLocks noChangeArrowheads="1"/>
            </p:cNvSpPr>
            <p:nvPr/>
          </p:nvSpPr>
          <p:spPr bwMode="auto">
            <a:xfrm>
              <a:off x="2382" y="2043"/>
              <a:ext cx="35"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1" name="Rectangle 157"/>
            <p:cNvSpPr>
              <a:spLocks noChangeArrowheads="1"/>
            </p:cNvSpPr>
            <p:nvPr/>
          </p:nvSpPr>
          <p:spPr bwMode="auto">
            <a:xfrm>
              <a:off x="2396" y="2036"/>
              <a:ext cx="35"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2" name="Rectangle 158"/>
            <p:cNvSpPr>
              <a:spLocks noChangeArrowheads="1"/>
            </p:cNvSpPr>
            <p:nvPr/>
          </p:nvSpPr>
          <p:spPr bwMode="auto">
            <a:xfrm>
              <a:off x="2403" y="2028"/>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3" name="Rectangle 159"/>
            <p:cNvSpPr>
              <a:spLocks noChangeArrowheads="1"/>
            </p:cNvSpPr>
            <p:nvPr/>
          </p:nvSpPr>
          <p:spPr bwMode="auto">
            <a:xfrm>
              <a:off x="2417" y="2021"/>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4" name="Rectangle 160"/>
            <p:cNvSpPr>
              <a:spLocks noChangeArrowheads="1"/>
            </p:cNvSpPr>
            <p:nvPr/>
          </p:nvSpPr>
          <p:spPr bwMode="auto">
            <a:xfrm>
              <a:off x="2431" y="2021"/>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5" name="Rectangle 161"/>
            <p:cNvSpPr>
              <a:spLocks noChangeArrowheads="1"/>
            </p:cNvSpPr>
            <p:nvPr/>
          </p:nvSpPr>
          <p:spPr bwMode="auto">
            <a:xfrm>
              <a:off x="2446" y="2028"/>
              <a:ext cx="42"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6" name="Rectangle 162"/>
            <p:cNvSpPr>
              <a:spLocks noChangeArrowheads="1"/>
            </p:cNvSpPr>
            <p:nvPr/>
          </p:nvSpPr>
          <p:spPr bwMode="auto">
            <a:xfrm>
              <a:off x="2460" y="2028"/>
              <a:ext cx="43"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7" name="Rectangle 163"/>
            <p:cNvSpPr>
              <a:spLocks noChangeArrowheads="1"/>
            </p:cNvSpPr>
            <p:nvPr/>
          </p:nvSpPr>
          <p:spPr bwMode="auto">
            <a:xfrm>
              <a:off x="2474" y="2021"/>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8" name="Rectangle 164"/>
            <p:cNvSpPr>
              <a:spLocks noChangeArrowheads="1"/>
            </p:cNvSpPr>
            <p:nvPr/>
          </p:nvSpPr>
          <p:spPr bwMode="auto">
            <a:xfrm>
              <a:off x="2488" y="2028"/>
              <a:ext cx="43"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69" name="Rectangle 165"/>
            <p:cNvSpPr>
              <a:spLocks noChangeArrowheads="1"/>
            </p:cNvSpPr>
            <p:nvPr/>
          </p:nvSpPr>
          <p:spPr bwMode="auto">
            <a:xfrm>
              <a:off x="2503" y="2043"/>
              <a:ext cx="35"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0" name="Rectangle 166"/>
            <p:cNvSpPr>
              <a:spLocks noChangeArrowheads="1"/>
            </p:cNvSpPr>
            <p:nvPr/>
          </p:nvSpPr>
          <p:spPr bwMode="auto">
            <a:xfrm>
              <a:off x="2517" y="2057"/>
              <a:ext cx="35"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1" name="Rectangle 167"/>
            <p:cNvSpPr>
              <a:spLocks noChangeArrowheads="1"/>
            </p:cNvSpPr>
            <p:nvPr/>
          </p:nvSpPr>
          <p:spPr bwMode="auto">
            <a:xfrm>
              <a:off x="2524" y="2057"/>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2" name="Rectangle 168"/>
            <p:cNvSpPr>
              <a:spLocks noChangeArrowheads="1"/>
            </p:cNvSpPr>
            <p:nvPr/>
          </p:nvSpPr>
          <p:spPr bwMode="auto">
            <a:xfrm>
              <a:off x="2538" y="2057"/>
              <a:ext cx="43"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3" name="Rectangle 169"/>
            <p:cNvSpPr>
              <a:spLocks noChangeArrowheads="1"/>
            </p:cNvSpPr>
            <p:nvPr/>
          </p:nvSpPr>
          <p:spPr bwMode="auto">
            <a:xfrm>
              <a:off x="2552" y="2057"/>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4" name="Rectangle 170"/>
            <p:cNvSpPr>
              <a:spLocks noChangeArrowheads="1"/>
            </p:cNvSpPr>
            <p:nvPr/>
          </p:nvSpPr>
          <p:spPr bwMode="auto">
            <a:xfrm>
              <a:off x="2567" y="2064"/>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5" name="Rectangle 171"/>
            <p:cNvSpPr>
              <a:spLocks noChangeArrowheads="1"/>
            </p:cNvSpPr>
            <p:nvPr/>
          </p:nvSpPr>
          <p:spPr bwMode="auto">
            <a:xfrm>
              <a:off x="2581" y="2064"/>
              <a:ext cx="42"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6" name="Rectangle 172"/>
            <p:cNvSpPr>
              <a:spLocks noChangeArrowheads="1"/>
            </p:cNvSpPr>
            <p:nvPr/>
          </p:nvSpPr>
          <p:spPr bwMode="auto">
            <a:xfrm>
              <a:off x="2595" y="2064"/>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7" name="Rectangle 173"/>
            <p:cNvSpPr>
              <a:spLocks noChangeArrowheads="1"/>
            </p:cNvSpPr>
            <p:nvPr/>
          </p:nvSpPr>
          <p:spPr bwMode="auto">
            <a:xfrm>
              <a:off x="2609" y="2078"/>
              <a:ext cx="43"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8" name="Rectangle 174"/>
            <p:cNvSpPr>
              <a:spLocks noChangeArrowheads="1"/>
            </p:cNvSpPr>
            <p:nvPr/>
          </p:nvSpPr>
          <p:spPr bwMode="auto">
            <a:xfrm>
              <a:off x="2623" y="2078"/>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79" name="Rectangle 175"/>
            <p:cNvSpPr>
              <a:spLocks noChangeArrowheads="1"/>
            </p:cNvSpPr>
            <p:nvPr/>
          </p:nvSpPr>
          <p:spPr bwMode="auto">
            <a:xfrm>
              <a:off x="2638" y="2078"/>
              <a:ext cx="35"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0" name="Rectangle 176"/>
            <p:cNvSpPr>
              <a:spLocks noChangeArrowheads="1"/>
            </p:cNvSpPr>
            <p:nvPr/>
          </p:nvSpPr>
          <p:spPr bwMode="auto">
            <a:xfrm>
              <a:off x="2652" y="2078"/>
              <a:ext cx="35"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1" name="Rectangle 177"/>
            <p:cNvSpPr>
              <a:spLocks noChangeArrowheads="1"/>
            </p:cNvSpPr>
            <p:nvPr/>
          </p:nvSpPr>
          <p:spPr bwMode="auto">
            <a:xfrm>
              <a:off x="2659" y="2078"/>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2" name="Rectangle 178"/>
            <p:cNvSpPr>
              <a:spLocks noChangeArrowheads="1"/>
            </p:cNvSpPr>
            <p:nvPr/>
          </p:nvSpPr>
          <p:spPr bwMode="auto">
            <a:xfrm>
              <a:off x="2673" y="2078"/>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3" name="Rectangle 179"/>
            <p:cNvSpPr>
              <a:spLocks noChangeArrowheads="1"/>
            </p:cNvSpPr>
            <p:nvPr/>
          </p:nvSpPr>
          <p:spPr bwMode="auto">
            <a:xfrm>
              <a:off x="2687" y="2078"/>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4" name="Rectangle 180"/>
            <p:cNvSpPr>
              <a:spLocks noChangeArrowheads="1"/>
            </p:cNvSpPr>
            <p:nvPr/>
          </p:nvSpPr>
          <p:spPr bwMode="auto">
            <a:xfrm>
              <a:off x="2702" y="2085"/>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5" name="Rectangle 181"/>
            <p:cNvSpPr>
              <a:spLocks noChangeArrowheads="1"/>
            </p:cNvSpPr>
            <p:nvPr/>
          </p:nvSpPr>
          <p:spPr bwMode="auto">
            <a:xfrm>
              <a:off x="2716" y="2092"/>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6" name="Rectangle 182"/>
            <p:cNvSpPr>
              <a:spLocks noChangeArrowheads="1"/>
            </p:cNvSpPr>
            <p:nvPr/>
          </p:nvSpPr>
          <p:spPr bwMode="auto">
            <a:xfrm>
              <a:off x="2730" y="2092"/>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7" name="Rectangle 183"/>
            <p:cNvSpPr>
              <a:spLocks noChangeArrowheads="1"/>
            </p:cNvSpPr>
            <p:nvPr/>
          </p:nvSpPr>
          <p:spPr bwMode="auto">
            <a:xfrm>
              <a:off x="2744" y="2092"/>
              <a:ext cx="43"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8" name="Rectangle 184"/>
            <p:cNvSpPr>
              <a:spLocks noChangeArrowheads="1"/>
            </p:cNvSpPr>
            <p:nvPr/>
          </p:nvSpPr>
          <p:spPr bwMode="auto">
            <a:xfrm>
              <a:off x="2759" y="2085"/>
              <a:ext cx="35"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89" name="Rectangle 185"/>
            <p:cNvSpPr>
              <a:spLocks noChangeArrowheads="1"/>
            </p:cNvSpPr>
            <p:nvPr/>
          </p:nvSpPr>
          <p:spPr bwMode="auto">
            <a:xfrm>
              <a:off x="2773" y="2085"/>
              <a:ext cx="35"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0" name="Rectangle 186"/>
            <p:cNvSpPr>
              <a:spLocks noChangeArrowheads="1"/>
            </p:cNvSpPr>
            <p:nvPr/>
          </p:nvSpPr>
          <p:spPr bwMode="auto">
            <a:xfrm>
              <a:off x="2787" y="2085"/>
              <a:ext cx="36"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1" name="Rectangle 187"/>
            <p:cNvSpPr>
              <a:spLocks noChangeArrowheads="1"/>
            </p:cNvSpPr>
            <p:nvPr/>
          </p:nvSpPr>
          <p:spPr bwMode="auto">
            <a:xfrm>
              <a:off x="2794" y="2085"/>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2" name="Rectangle 188"/>
            <p:cNvSpPr>
              <a:spLocks noChangeArrowheads="1"/>
            </p:cNvSpPr>
            <p:nvPr/>
          </p:nvSpPr>
          <p:spPr bwMode="auto">
            <a:xfrm>
              <a:off x="2808" y="2085"/>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3" name="Rectangle 189"/>
            <p:cNvSpPr>
              <a:spLocks noChangeArrowheads="1"/>
            </p:cNvSpPr>
            <p:nvPr/>
          </p:nvSpPr>
          <p:spPr bwMode="auto">
            <a:xfrm>
              <a:off x="2823" y="2085"/>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4" name="Rectangle 190"/>
            <p:cNvSpPr>
              <a:spLocks noChangeArrowheads="1"/>
            </p:cNvSpPr>
            <p:nvPr/>
          </p:nvSpPr>
          <p:spPr bwMode="auto">
            <a:xfrm>
              <a:off x="2837" y="2085"/>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5" name="Rectangle 191"/>
            <p:cNvSpPr>
              <a:spLocks noChangeArrowheads="1"/>
            </p:cNvSpPr>
            <p:nvPr/>
          </p:nvSpPr>
          <p:spPr bwMode="auto">
            <a:xfrm>
              <a:off x="2851" y="2085"/>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6" name="Rectangle 192"/>
            <p:cNvSpPr>
              <a:spLocks noChangeArrowheads="1"/>
            </p:cNvSpPr>
            <p:nvPr/>
          </p:nvSpPr>
          <p:spPr bwMode="auto">
            <a:xfrm>
              <a:off x="2865" y="2085"/>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7" name="Rectangle 193"/>
            <p:cNvSpPr>
              <a:spLocks noChangeArrowheads="1"/>
            </p:cNvSpPr>
            <p:nvPr/>
          </p:nvSpPr>
          <p:spPr bwMode="auto">
            <a:xfrm>
              <a:off x="2880" y="2085"/>
              <a:ext cx="42"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8" name="Rectangle 194"/>
            <p:cNvSpPr>
              <a:spLocks noChangeArrowheads="1"/>
            </p:cNvSpPr>
            <p:nvPr/>
          </p:nvSpPr>
          <p:spPr bwMode="auto">
            <a:xfrm>
              <a:off x="2894" y="2092"/>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499" name="Rectangle 195"/>
            <p:cNvSpPr>
              <a:spLocks noChangeArrowheads="1"/>
            </p:cNvSpPr>
            <p:nvPr/>
          </p:nvSpPr>
          <p:spPr bwMode="auto">
            <a:xfrm>
              <a:off x="2908" y="2107"/>
              <a:ext cx="36"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0" name="Rectangle 196"/>
            <p:cNvSpPr>
              <a:spLocks noChangeArrowheads="1"/>
            </p:cNvSpPr>
            <p:nvPr/>
          </p:nvSpPr>
          <p:spPr bwMode="auto">
            <a:xfrm>
              <a:off x="2922" y="2107"/>
              <a:ext cx="36"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1" name="Rectangle 197"/>
            <p:cNvSpPr>
              <a:spLocks noChangeArrowheads="1"/>
            </p:cNvSpPr>
            <p:nvPr/>
          </p:nvSpPr>
          <p:spPr bwMode="auto">
            <a:xfrm>
              <a:off x="2936" y="2107"/>
              <a:ext cx="36"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2" name="Rectangle 198"/>
            <p:cNvSpPr>
              <a:spLocks noChangeArrowheads="1"/>
            </p:cNvSpPr>
            <p:nvPr/>
          </p:nvSpPr>
          <p:spPr bwMode="auto">
            <a:xfrm>
              <a:off x="2944" y="2114"/>
              <a:ext cx="42"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3" name="Rectangle 199"/>
            <p:cNvSpPr>
              <a:spLocks noChangeArrowheads="1"/>
            </p:cNvSpPr>
            <p:nvPr/>
          </p:nvSpPr>
          <p:spPr bwMode="auto">
            <a:xfrm>
              <a:off x="2958" y="2128"/>
              <a:ext cx="42" cy="36"/>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4" name="Rectangle 200"/>
            <p:cNvSpPr>
              <a:spLocks noChangeArrowheads="1"/>
            </p:cNvSpPr>
            <p:nvPr/>
          </p:nvSpPr>
          <p:spPr bwMode="auto">
            <a:xfrm>
              <a:off x="2972" y="2128"/>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5" name="Rectangle 201"/>
            <p:cNvSpPr>
              <a:spLocks noChangeArrowheads="1"/>
            </p:cNvSpPr>
            <p:nvPr/>
          </p:nvSpPr>
          <p:spPr bwMode="auto">
            <a:xfrm>
              <a:off x="2986" y="2121"/>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6" name="Rectangle 202"/>
            <p:cNvSpPr>
              <a:spLocks noChangeArrowheads="1"/>
            </p:cNvSpPr>
            <p:nvPr/>
          </p:nvSpPr>
          <p:spPr bwMode="auto">
            <a:xfrm>
              <a:off x="3000" y="2114"/>
              <a:ext cx="43"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7" name="Rectangle 203"/>
            <p:cNvSpPr>
              <a:spLocks noChangeArrowheads="1"/>
            </p:cNvSpPr>
            <p:nvPr/>
          </p:nvSpPr>
          <p:spPr bwMode="auto">
            <a:xfrm>
              <a:off x="3015" y="2107"/>
              <a:ext cx="42"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8" name="Rectangle 204"/>
            <p:cNvSpPr>
              <a:spLocks noChangeArrowheads="1"/>
            </p:cNvSpPr>
            <p:nvPr/>
          </p:nvSpPr>
          <p:spPr bwMode="auto">
            <a:xfrm>
              <a:off x="3029" y="2107"/>
              <a:ext cx="43" cy="42"/>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09" name="Rectangle 205"/>
            <p:cNvSpPr>
              <a:spLocks noChangeArrowheads="1"/>
            </p:cNvSpPr>
            <p:nvPr/>
          </p:nvSpPr>
          <p:spPr bwMode="auto">
            <a:xfrm>
              <a:off x="3043" y="2114"/>
              <a:ext cx="36" cy="35"/>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0" name="Rectangle 206"/>
            <p:cNvSpPr>
              <a:spLocks noChangeArrowheads="1"/>
            </p:cNvSpPr>
            <p:nvPr/>
          </p:nvSpPr>
          <p:spPr bwMode="auto">
            <a:xfrm>
              <a:off x="3057" y="2121"/>
              <a:ext cx="36"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1" name="Rectangle 207"/>
            <p:cNvSpPr>
              <a:spLocks noChangeArrowheads="1"/>
            </p:cNvSpPr>
            <p:nvPr/>
          </p:nvSpPr>
          <p:spPr bwMode="auto">
            <a:xfrm>
              <a:off x="3072" y="2121"/>
              <a:ext cx="35"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2" name="Rectangle 208"/>
            <p:cNvSpPr>
              <a:spLocks noChangeArrowheads="1"/>
            </p:cNvSpPr>
            <p:nvPr/>
          </p:nvSpPr>
          <p:spPr bwMode="auto">
            <a:xfrm>
              <a:off x="3079" y="2121"/>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3" name="Rectangle 209"/>
            <p:cNvSpPr>
              <a:spLocks noChangeArrowheads="1"/>
            </p:cNvSpPr>
            <p:nvPr/>
          </p:nvSpPr>
          <p:spPr bwMode="auto">
            <a:xfrm>
              <a:off x="3093" y="2121"/>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4" name="Rectangle 210"/>
            <p:cNvSpPr>
              <a:spLocks noChangeArrowheads="1"/>
            </p:cNvSpPr>
            <p:nvPr/>
          </p:nvSpPr>
          <p:spPr bwMode="auto">
            <a:xfrm>
              <a:off x="3107" y="2121"/>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5" name="Rectangle 211"/>
            <p:cNvSpPr>
              <a:spLocks noChangeArrowheads="1"/>
            </p:cNvSpPr>
            <p:nvPr/>
          </p:nvSpPr>
          <p:spPr bwMode="auto">
            <a:xfrm>
              <a:off x="3121" y="2121"/>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6" name="Rectangle 212"/>
            <p:cNvSpPr>
              <a:spLocks noChangeArrowheads="1"/>
            </p:cNvSpPr>
            <p:nvPr/>
          </p:nvSpPr>
          <p:spPr bwMode="auto">
            <a:xfrm>
              <a:off x="3136" y="2121"/>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7" name="Rectangle 213"/>
            <p:cNvSpPr>
              <a:spLocks noChangeArrowheads="1"/>
            </p:cNvSpPr>
            <p:nvPr/>
          </p:nvSpPr>
          <p:spPr bwMode="auto">
            <a:xfrm>
              <a:off x="3150" y="2128"/>
              <a:ext cx="42"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8" name="Rectangle 214"/>
            <p:cNvSpPr>
              <a:spLocks noChangeArrowheads="1"/>
            </p:cNvSpPr>
            <p:nvPr/>
          </p:nvSpPr>
          <p:spPr bwMode="auto">
            <a:xfrm>
              <a:off x="3164" y="2128"/>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sp>
          <p:nvSpPr>
            <p:cNvPr id="2018519" name="Rectangle 215"/>
            <p:cNvSpPr>
              <a:spLocks noChangeArrowheads="1"/>
            </p:cNvSpPr>
            <p:nvPr/>
          </p:nvSpPr>
          <p:spPr bwMode="auto">
            <a:xfrm>
              <a:off x="3178" y="2128"/>
              <a:ext cx="43" cy="43"/>
            </a:xfrm>
            <a:prstGeom prst="rect">
              <a:avLst/>
            </a:prstGeom>
            <a:noFill/>
            <a:ln w="12700">
              <a:solidFill>
                <a:srgbClr val="008000"/>
              </a:solidFill>
              <a:miter lim="800000"/>
              <a:headEnd/>
              <a:tailEnd/>
            </a:ln>
          </p:spPr>
          <p:txBody>
            <a:bodyPr>
              <a:prstTxWarp prst="textNoShape">
                <a:avLst/>
              </a:prstTxWarp>
            </a:bodyPr>
            <a:lstStyle/>
            <a:p>
              <a:endParaRPr lang="en-US"/>
            </a:p>
          </p:txBody>
        </p:sp>
      </p:grpSp>
      <p:grpSp>
        <p:nvGrpSpPr>
          <p:cNvPr id="4" name="Group 216"/>
          <p:cNvGrpSpPr>
            <a:grpSpLocks/>
          </p:cNvGrpSpPr>
          <p:nvPr/>
        </p:nvGrpSpPr>
        <p:grpSpPr bwMode="auto">
          <a:xfrm>
            <a:off x="6122988" y="4510088"/>
            <a:ext cx="2293937" cy="768350"/>
            <a:chOff x="1763" y="1388"/>
            <a:chExt cx="2695" cy="790"/>
          </a:xfrm>
        </p:grpSpPr>
        <p:sp>
          <p:nvSpPr>
            <p:cNvPr id="2018521" name="Rectangle 217"/>
            <p:cNvSpPr>
              <a:spLocks noChangeArrowheads="1"/>
            </p:cNvSpPr>
            <p:nvPr/>
          </p:nvSpPr>
          <p:spPr bwMode="auto">
            <a:xfrm>
              <a:off x="3192" y="2128"/>
              <a:ext cx="36"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22" name="Rectangle 218"/>
            <p:cNvSpPr>
              <a:spLocks noChangeArrowheads="1"/>
            </p:cNvSpPr>
            <p:nvPr/>
          </p:nvSpPr>
          <p:spPr bwMode="auto">
            <a:xfrm>
              <a:off x="3200" y="2128"/>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23" name="Rectangle 219"/>
            <p:cNvSpPr>
              <a:spLocks noChangeArrowheads="1"/>
            </p:cNvSpPr>
            <p:nvPr/>
          </p:nvSpPr>
          <p:spPr bwMode="auto">
            <a:xfrm>
              <a:off x="3214" y="2135"/>
              <a:ext cx="42" cy="36"/>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24" name="Rectangle 220"/>
            <p:cNvSpPr>
              <a:spLocks noChangeArrowheads="1"/>
            </p:cNvSpPr>
            <p:nvPr/>
          </p:nvSpPr>
          <p:spPr bwMode="auto">
            <a:xfrm>
              <a:off x="3228" y="2128"/>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25" name="Rectangle 221"/>
            <p:cNvSpPr>
              <a:spLocks noChangeArrowheads="1"/>
            </p:cNvSpPr>
            <p:nvPr/>
          </p:nvSpPr>
          <p:spPr bwMode="auto">
            <a:xfrm>
              <a:off x="3242" y="2121"/>
              <a:ext cx="43"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26" name="Rectangle 222"/>
            <p:cNvSpPr>
              <a:spLocks noChangeArrowheads="1"/>
            </p:cNvSpPr>
            <p:nvPr/>
          </p:nvSpPr>
          <p:spPr bwMode="auto">
            <a:xfrm>
              <a:off x="3256" y="2107"/>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27" name="Rectangle 223"/>
            <p:cNvSpPr>
              <a:spLocks noChangeArrowheads="1"/>
            </p:cNvSpPr>
            <p:nvPr/>
          </p:nvSpPr>
          <p:spPr bwMode="auto">
            <a:xfrm>
              <a:off x="3271" y="2107"/>
              <a:ext cx="42"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28" name="Rectangle 224"/>
            <p:cNvSpPr>
              <a:spLocks noChangeArrowheads="1"/>
            </p:cNvSpPr>
            <p:nvPr/>
          </p:nvSpPr>
          <p:spPr bwMode="auto">
            <a:xfrm>
              <a:off x="3285" y="2107"/>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29" name="Rectangle 225"/>
            <p:cNvSpPr>
              <a:spLocks noChangeArrowheads="1"/>
            </p:cNvSpPr>
            <p:nvPr/>
          </p:nvSpPr>
          <p:spPr bwMode="auto">
            <a:xfrm>
              <a:off x="3299" y="2100"/>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0" name="Rectangle 226"/>
            <p:cNvSpPr>
              <a:spLocks noChangeArrowheads="1"/>
            </p:cNvSpPr>
            <p:nvPr/>
          </p:nvSpPr>
          <p:spPr bwMode="auto">
            <a:xfrm>
              <a:off x="3313" y="2100"/>
              <a:ext cx="36"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1" name="Rectangle 227"/>
            <p:cNvSpPr>
              <a:spLocks noChangeArrowheads="1"/>
            </p:cNvSpPr>
            <p:nvPr/>
          </p:nvSpPr>
          <p:spPr bwMode="auto">
            <a:xfrm>
              <a:off x="3328" y="2100"/>
              <a:ext cx="35"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2" name="Rectangle 228"/>
            <p:cNvSpPr>
              <a:spLocks noChangeArrowheads="1"/>
            </p:cNvSpPr>
            <p:nvPr/>
          </p:nvSpPr>
          <p:spPr bwMode="auto">
            <a:xfrm>
              <a:off x="3335" y="2100"/>
              <a:ext cx="42"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3" name="Rectangle 229"/>
            <p:cNvSpPr>
              <a:spLocks noChangeArrowheads="1"/>
            </p:cNvSpPr>
            <p:nvPr/>
          </p:nvSpPr>
          <p:spPr bwMode="auto">
            <a:xfrm>
              <a:off x="3349" y="2092"/>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4" name="Rectangle 230"/>
            <p:cNvSpPr>
              <a:spLocks noChangeArrowheads="1"/>
            </p:cNvSpPr>
            <p:nvPr/>
          </p:nvSpPr>
          <p:spPr bwMode="auto">
            <a:xfrm>
              <a:off x="3363" y="2092"/>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5" name="Rectangle 231"/>
            <p:cNvSpPr>
              <a:spLocks noChangeArrowheads="1"/>
            </p:cNvSpPr>
            <p:nvPr/>
          </p:nvSpPr>
          <p:spPr bwMode="auto">
            <a:xfrm>
              <a:off x="3377" y="2092"/>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6" name="Rectangle 232"/>
            <p:cNvSpPr>
              <a:spLocks noChangeArrowheads="1"/>
            </p:cNvSpPr>
            <p:nvPr/>
          </p:nvSpPr>
          <p:spPr bwMode="auto">
            <a:xfrm>
              <a:off x="3392" y="2092"/>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7" name="Rectangle 233"/>
            <p:cNvSpPr>
              <a:spLocks noChangeArrowheads="1"/>
            </p:cNvSpPr>
            <p:nvPr/>
          </p:nvSpPr>
          <p:spPr bwMode="auto">
            <a:xfrm>
              <a:off x="3406" y="2092"/>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8" name="Rectangle 234"/>
            <p:cNvSpPr>
              <a:spLocks noChangeArrowheads="1"/>
            </p:cNvSpPr>
            <p:nvPr/>
          </p:nvSpPr>
          <p:spPr bwMode="auto">
            <a:xfrm>
              <a:off x="3420" y="2092"/>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39" name="Rectangle 235"/>
            <p:cNvSpPr>
              <a:spLocks noChangeArrowheads="1"/>
            </p:cNvSpPr>
            <p:nvPr/>
          </p:nvSpPr>
          <p:spPr bwMode="auto">
            <a:xfrm>
              <a:off x="3434" y="2092"/>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0" name="Rectangle 236"/>
            <p:cNvSpPr>
              <a:spLocks noChangeArrowheads="1"/>
            </p:cNvSpPr>
            <p:nvPr/>
          </p:nvSpPr>
          <p:spPr bwMode="auto">
            <a:xfrm>
              <a:off x="3448" y="2092"/>
              <a:ext cx="36"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1" name="Rectangle 237"/>
            <p:cNvSpPr>
              <a:spLocks noChangeArrowheads="1"/>
            </p:cNvSpPr>
            <p:nvPr/>
          </p:nvSpPr>
          <p:spPr bwMode="auto">
            <a:xfrm>
              <a:off x="3463" y="2092"/>
              <a:ext cx="35"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2" name="Rectangle 238"/>
            <p:cNvSpPr>
              <a:spLocks noChangeArrowheads="1"/>
            </p:cNvSpPr>
            <p:nvPr/>
          </p:nvSpPr>
          <p:spPr bwMode="auto">
            <a:xfrm>
              <a:off x="3477" y="2092"/>
              <a:ext cx="35"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3" name="Rectangle 239"/>
            <p:cNvSpPr>
              <a:spLocks noChangeArrowheads="1"/>
            </p:cNvSpPr>
            <p:nvPr/>
          </p:nvSpPr>
          <p:spPr bwMode="auto">
            <a:xfrm>
              <a:off x="3484" y="2092"/>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4" name="Rectangle 240"/>
            <p:cNvSpPr>
              <a:spLocks noChangeArrowheads="1"/>
            </p:cNvSpPr>
            <p:nvPr/>
          </p:nvSpPr>
          <p:spPr bwMode="auto">
            <a:xfrm>
              <a:off x="3498" y="2085"/>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5" name="Rectangle 241"/>
            <p:cNvSpPr>
              <a:spLocks noChangeArrowheads="1"/>
            </p:cNvSpPr>
            <p:nvPr/>
          </p:nvSpPr>
          <p:spPr bwMode="auto">
            <a:xfrm>
              <a:off x="3512" y="2078"/>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6" name="Rectangle 242"/>
            <p:cNvSpPr>
              <a:spLocks noChangeArrowheads="1"/>
            </p:cNvSpPr>
            <p:nvPr/>
          </p:nvSpPr>
          <p:spPr bwMode="auto">
            <a:xfrm>
              <a:off x="3527" y="2085"/>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7" name="Rectangle 243"/>
            <p:cNvSpPr>
              <a:spLocks noChangeArrowheads="1"/>
            </p:cNvSpPr>
            <p:nvPr/>
          </p:nvSpPr>
          <p:spPr bwMode="auto">
            <a:xfrm>
              <a:off x="3541" y="2107"/>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8" name="Rectangle 244"/>
            <p:cNvSpPr>
              <a:spLocks noChangeArrowheads="1"/>
            </p:cNvSpPr>
            <p:nvPr/>
          </p:nvSpPr>
          <p:spPr bwMode="auto">
            <a:xfrm>
              <a:off x="3555" y="2128"/>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49" name="Rectangle 245"/>
            <p:cNvSpPr>
              <a:spLocks noChangeArrowheads="1"/>
            </p:cNvSpPr>
            <p:nvPr/>
          </p:nvSpPr>
          <p:spPr bwMode="auto">
            <a:xfrm>
              <a:off x="3569" y="2135"/>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0" name="Rectangle 246"/>
            <p:cNvSpPr>
              <a:spLocks noChangeArrowheads="1"/>
            </p:cNvSpPr>
            <p:nvPr/>
          </p:nvSpPr>
          <p:spPr bwMode="auto">
            <a:xfrm>
              <a:off x="3584" y="2121"/>
              <a:ext cx="35"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1" name="Rectangle 247"/>
            <p:cNvSpPr>
              <a:spLocks noChangeArrowheads="1"/>
            </p:cNvSpPr>
            <p:nvPr/>
          </p:nvSpPr>
          <p:spPr bwMode="auto">
            <a:xfrm>
              <a:off x="3598" y="2092"/>
              <a:ext cx="35"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2" name="Rectangle 248"/>
            <p:cNvSpPr>
              <a:spLocks noChangeArrowheads="1"/>
            </p:cNvSpPr>
            <p:nvPr/>
          </p:nvSpPr>
          <p:spPr bwMode="auto">
            <a:xfrm>
              <a:off x="3612" y="2085"/>
              <a:ext cx="36" cy="36"/>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3" name="Rectangle 249"/>
            <p:cNvSpPr>
              <a:spLocks noChangeArrowheads="1"/>
            </p:cNvSpPr>
            <p:nvPr/>
          </p:nvSpPr>
          <p:spPr bwMode="auto">
            <a:xfrm>
              <a:off x="3619" y="2085"/>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4" name="Rectangle 250"/>
            <p:cNvSpPr>
              <a:spLocks noChangeArrowheads="1"/>
            </p:cNvSpPr>
            <p:nvPr/>
          </p:nvSpPr>
          <p:spPr bwMode="auto">
            <a:xfrm>
              <a:off x="3633" y="2085"/>
              <a:ext cx="43" cy="36"/>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5" name="Rectangle 251"/>
            <p:cNvSpPr>
              <a:spLocks noChangeArrowheads="1"/>
            </p:cNvSpPr>
            <p:nvPr/>
          </p:nvSpPr>
          <p:spPr bwMode="auto">
            <a:xfrm>
              <a:off x="3648" y="2078"/>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6" name="Rectangle 252"/>
            <p:cNvSpPr>
              <a:spLocks noChangeArrowheads="1"/>
            </p:cNvSpPr>
            <p:nvPr/>
          </p:nvSpPr>
          <p:spPr bwMode="auto">
            <a:xfrm>
              <a:off x="3662" y="2071"/>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7" name="Rectangle 253"/>
            <p:cNvSpPr>
              <a:spLocks noChangeArrowheads="1"/>
            </p:cNvSpPr>
            <p:nvPr/>
          </p:nvSpPr>
          <p:spPr bwMode="auto">
            <a:xfrm>
              <a:off x="3676" y="2078"/>
              <a:ext cx="43" cy="36"/>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8" name="Rectangle 254"/>
            <p:cNvSpPr>
              <a:spLocks noChangeArrowheads="1"/>
            </p:cNvSpPr>
            <p:nvPr/>
          </p:nvSpPr>
          <p:spPr bwMode="auto">
            <a:xfrm>
              <a:off x="3690" y="2078"/>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59" name="Rectangle 255"/>
            <p:cNvSpPr>
              <a:spLocks noChangeArrowheads="1"/>
            </p:cNvSpPr>
            <p:nvPr/>
          </p:nvSpPr>
          <p:spPr bwMode="auto">
            <a:xfrm>
              <a:off x="3704" y="2071"/>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0" name="Rectangle 256"/>
            <p:cNvSpPr>
              <a:spLocks noChangeArrowheads="1"/>
            </p:cNvSpPr>
            <p:nvPr/>
          </p:nvSpPr>
          <p:spPr bwMode="auto">
            <a:xfrm>
              <a:off x="3719" y="2071"/>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1" name="Rectangle 257"/>
            <p:cNvSpPr>
              <a:spLocks noChangeArrowheads="1"/>
            </p:cNvSpPr>
            <p:nvPr/>
          </p:nvSpPr>
          <p:spPr bwMode="auto">
            <a:xfrm>
              <a:off x="3733" y="2078"/>
              <a:ext cx="35"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2" name="Rectangle 258"/>
            <p:cNvSpPr>
              <a:spLocks noChangeArrowheads="1"/>
            </p:cNvSpPr>
            <p:nvPr/>
          </p:nvSpPr>
          <p:spPr bwMode="auto">
            <a:xfrm>
              <a:off x="3747" y="2100"/>
              <a:ext cx="36"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3" name="Rectangle 259"/>
            <p:cNvSpPr>
              <a:spLocks noChangeArrowheads="1"/>
            </p:cNvSpPr>
            <p:nvPr/>
          </p:nvSpPr>
          <p:spPr bwMode="auto">
            <a:xfrm>
              <a:off x="3761" y="2114"/>
              <a:ext cx="36"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4" name="Rectangle 260"/>
            <p:cNvSpPr>
              <a:spLocks noChangeArrowheads="1"/>
            </p:cNvSpPr>
            <p:nvPr/>
          </p:nvSpPr>
          <p:spPr bwMode="auto">
            <a:xfrm>
              <a:off x="3768" y="2107"/>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5" name="Rectangle 261"/>
            <p:cNvSpPr>
              <a:spLocks noChangeArrowheads="1"/>
            </p:cNvSpPr>
            <p:nvPr/>
          </p:nvSpPr>
          <p:spPr bwMode="auto">
            <a:xfrm>
              <a:off x="3783" y="2107"/>
              <a:ext cx="42"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6" name="Rectangle 262"/>
            <p:cNvSpPr>
              <a:spLocks noChangeArrowheads="1"/>
            </p:cNvSpPr>
            <p:nvPr/>
          </p:nvSpPr>
          <p:spPr bwMode="auto">
            <a:xfrm>
              <a:off x="3797" y="2114"/>
              <a:ext cx="43"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7" name="Rectangle 263"/>
            <p:cNvSpPr>
              <a:spLocks noChangeArrowheads="1"/>
            </p:cNvSpPr>
            <p:nvPr/>
          </p:nvSpPr>
          <p:spPr bwMode="auto">
            <a:xfrm>
              <a:off x="3811" y="2114"/>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8" name="Rectangle 264"/>
            <p:cNvSpPr>
              <a:spLocks noChangeArrowheads="1"/>
            </p:cNvSpPr>
            <p:nvPr/>
          </p:nvSpPr>
          <p:spPr bwMode="auto">
            <a:xfrm>
              <a:off x="3825" y="2114"/>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69" name="Rectangle 265"/>
            <p:cNvSpPr>
              <a:spLocks noChangeArrowheads="1"/>
            </p:cNvSpPr>
            <p:nvPr/>
          </p:nvSpPr>
          <p:spPr bwMode="auto">
            <a:xfrm>
              <a:off x="3840" y="2114"/>
              <a:ext cx="42"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0" name="Rectangle 266"/>
            <p:cNvSpPr>
              <a:spLocks noChangeArrowheads="1"/>
            </p:cNvSpPr>
            <p:nvPr/>
          </p:nvSpPr>
          <p:spPr bwMode="auto">
            <a:xfrm>
              <a:off x="3854" y="2114"/>
              <a:ext cx="42"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1" name="Rectangle 267"/>
            <p:cNvSpPr>
              <a:spLocks noChangeArrowheads="1"/>
            </p:cNvSpPr>
            <p:nvPr/>
          </p:nvSpPr>
          <p:spPr bwMode="auto">
            <a:xfrm>
              <a:off x="3868" y="2114"/>
              <a:ext cx="36"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2" name="Rectangle 268"/>
            <p:cNvSpPr>
              <a:spLocks noChangeArrowheads="1"/>
            </p:cNvSpPr>
            <p:nvPr/>
          </p:nvSpPr>
          <p:spPr bwMode="auto">
            <a:xfrm>
              <a:off x="3875" y="2114"/>
              <a:ext cx="43"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3" name="Rectangle 269"/>
            <p:cNvSpPr>
              <a:spLocks noChangeArrowheads="1"/>
            </p:cNvSpPr>
            <p:nvPr/>
          </p:nvSpPr>
          <p:spPr bwMode="auto">
            <a:xfrm>
              <a:off x="3889" y="2107"/>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4" name="Rectangle 270"/>
            <p:cNvSpPr>
              <a:spLocks noChangeArrowheads="1"/>
            </p:cNvSpPr>
            <p:nvPr/>
          </p:nvSpPr>
          <p:spPr bwMode="auto">
            <a:xfrm>
              <a:off x="3904" y="2107"/>
              <a:ext cx="42"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5" name="Rectangle 271"/>
            <p:cNvSpPr>
              <a:spLocks noChangeArrowheads="1"/>
            </p:cNvSpPr>
            <p:nvPr/>
          </p:nvSpPr>
          <p:spPr bwMode="auto">
            <a:xfrm>
              <a:off x="3918" y="2114"/>
              <a:ext cx="42"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6" name="Rectangle 272"/>
            <p:cNvSpPr>
              <a:spLocks noChangeArrowheads="1"/>
            </p:cNvSpPr>
            <p:nvPr/>
          </p:nvSpPr>
          <p:spPr bwMode="auto">
            <a:xfrm>
              <a:off x="3932" y="2085"/>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7" name="Rectangle 273"/>
            <p:cNvSpPr>
              <a:spLocks noChangeArrowheads="1"/>
            </p:cNvSpPr>
            <p:nvPr/>
          </p:nvSpPr>
          <p:spPr bwMode="auto">
            <a:xfrm>
              <a:off x="3946" y="2050"/>
              <a:ext cx="43"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8" name="Rectangle 274"/>
            <p:cNvSpPr>
              <a:spLocks noChangeArrowheads="1"/>
            </p:cNvSpPr>
            <p:nvPr/>
          </p:nvSpPr>
          <p:spPr bwMode="auto">
            <a:xfrm>
              <a:off x="3960" y="2036"/>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79" name="Rectangle 275"/>
            <p:cNvSpPr>
              <a:spLocks noChangeArrowheads="1"/>
            </p:cNvSpPr>
            <p:nvPr/>
          </p:nvSpPr>
          <p:spPr bwMode="auto">
            <a:xfrm>
              <a:off x="3975" y="2043"/>
              <a:ext cx="42"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0" name="Rectangle 276"/>
            <p:cNvSpPr>
              <a:spLocks noChangeArrowheads="1"/>
            </p:cNvSpPr>
            <p:nvPr/>
          </p:nvSpPr>
          <p:spPr bwMode="auto">
            <a:xfrm>
              <a:off x="3989" y="2036"/>
              <a:ext cx="36"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1" name="Rectangle 277"/>
            <p:cNvSpPr>
              <a:spLocks noChangeArrowheads="1"/>
            </p:cNvSpPr>
            <p:nvPr/>
          </p:nvSpPr>
          <p:spPr bwMode="auto">
            <a:xfrm>
              <a:off x="4003" y="2021"/>
              <a:ext cx="36"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2" name="Rectangle 278"/>
            <p:cNvSpPr>
              <a:spLocks noChangeArrowheads="1"/>
            </p:cNvSpPr>
            <p:nvPr/>
          </p:nvSpPr>
          <p:spPr bwMode="auto">
            <a:xfrm>
              <a:off x="4017" y="2028"/>
              <a:ext cx="36"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3" name="Rectangle 279"/>
            <p:cNvSpPr>
              <a:spLocks noChangeArrowheads="1"/>
            </p:cNvSpPr>
            <p:nvPr/>
          </p:nvSpPr>
          <p:spPr bwMode="auto">
            <a:xfrm>
              <a:off x="4025" y="2021"/>
              <a:ext cx="42" cy="36"/>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4" name="Rectangle 280"/>
            <p:cNvSpPr>
              <a:spLocks noChangeArrowheads="1"/>
            </p:cNvSpPr>
            <p:nvPr/>
          </p:nvSpPr>
          <p:spPr bwMode="auto">
            <a:xfrm>
              <a:off x="4039" y="1986"/>
              <a:ext cx="42"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5" name="Rectangle 281"/>
            <p:cNvSpPr>
              <a:spLocks noChangeArrowheads="1"/>
            </p:cNvSpPr>
            <p:nvPr/>
          </p:nvSpPr>
          <p:spPr bwMode="auto">
            <a:xfrm>
              <a:off x="4053" y="1972"/>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6" name="Rectangle 282"/>
            <p:cNvSpPr>
              <a:spLocks noChangeArrowheads="1"/>
            </p:cNvSpPr>
            <p:nvPr/>
          </p:nvSpPr>
          <p:spPr bwMode="auto">
            <a:xfrm>
              <a:off x="4067" y="1972"/>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7" name="Rectangle 283"/>
            <p:cNvSpPr>
              <a:spLocks noChangeArrowheads="1"/>
            </p:cNvSpPr>
            <p:nvPr/>
          </p:nvSpPr>
          <p:spPr bwMode="auto">
            <a:xfrm>
              <a:off x="4081" y="1972"/>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8" name="Rectangle 284"/>
            <p:cNvSpPr>
              <a:spLocks noChangeArrowheads="1"/>
            </p:cNvSpPr>
            <p:nvPr/>
          </p:nvSpPr>
          <p:spPr bwMode="auto">
            <a:xfrm>
              <a:off x="4096" y="1972"/>
              <a:ext cx="42"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89" name="Rectangle 285"/>
            <p:cNvSpPr>
              <a:spLocks noChangeArrowheads="1"/>
            </p:cNvSpPr>
            <p:nvPr/>
          </p:nvSpPr>
          <p:spPr bwMode="auto">
            <a:xfrm>
              <a:off x="4110" y="1972"/>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0" name="Rectangle 286"/>
            <p:cNvSpPr>
              <a:spLocks noChangeArrowheads="1"/>
            </p:cNvSpPr>
            <p:nvPr/>
          </p:nvSpPr>
          <p:spPr bwMode="auto">
            <a:xfrm>
              <a:off x="4124" y="1972"/>
              <a:ext cx="36"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1" name="Rectangle 287"/>
            <p:cNvSpPr>
              <a:spLocks noChangeArrowheads="1"/>
            </p:cNvSpPr>
            <p:nvPr/>
          </p:nvSpPr>
          <p:spPr bwMode="auto">
            <a:xfrm>
              <a:off x="4138" y="1943"/>
              <a:ext cx="36"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2" name="Rectangle 288"/>
            <p:cNvSpPr>
              <a:spLocks noChangeArrowheads="1"/>
            </p:cNvSpPr>
            <p:nvPr/>
          </p:nvSpPr>
          <p:spPr bwMode="auto">
            <a:xfrm>
              <a:off x="4153" y="1922"/>
              <a:ext cx="35"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3" name="Rectangle 289"/>
            <p:cNvSpPr>
              <a:spLocks noChangeArrowheads="1"/>
            </p:cNvSpPr>
            <p:nvPr/>
          </p:nvSpPr>
          <p:spPr bwMode="auto">
            <a:xfrm>
              <a:off x="4160" y="1929"/>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4" name="Rectangle 290"/>
            <p:cNvSpPr>
              <a:spLocks noChangeArrowheads="1"/>
            </p:cNvSpPr>
            <p:nvPr/>
          </p:nvSpPr>
          <p:spPr bwMode="auto">
            <a:xfrm>
              <a:off x="4174" y="1922"/>
              <a:ext cx="43"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5" name="Rectangle 291"/>
            <p:cNvSpPr>
              <a:spLocks noChangeArrowheads="1"/>
            </p:cNvSpPr>
            <p:nvPr/>
          </p:nvSpPr>
          <p:spPr bwMode="auto">
            <a:xfrm>
              <a:off x="4188" y="1893"/>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6" name="Rectangle 292"/>
            <p:cNvSpPr>
              <a:spLocks noChangeArrowheads="1"/>
            </p:cNvSpPr>
            <p:nvPr/>
          </p:nvSpPr>
          <p:spPr bwMode="auto">
            <a:xfrm>
              <a:off x="4202" y="1879"/>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7" name="Rectangle 293"/>
            <p:cNvSpPr>
              <a:spLocks noChangeArrowheads="1"/>
            </p:cNvSpPr>
            <p:nvPr/>
          </p:nvSpPr>
          <p:spPr bwMode="auto">
            <a:xfrm>
              <a:off x="4217" y="1886"/>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8" name="Rectangle 294"/>
            <p:cNvSpPr>
              <a:spLocks noChangeArrowheads="1"/>
            </p:cNvSpPr>
            <p:nvPr/>
          </p:nvSpPr>
          <p:spPr bwMode="auto">
            <a:xfrm>
              <a:off x="4231" y="1865"/>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599" name="Rectangle 295"/>
            <p:cNvSpPr>
              <a:spLocks noChangeArrowheads="1"/>
            </p:cNvSpPr>
            <p:nvPr/>
          </p:nvSpPr>
          <p:spPr bwMode="auto">
            <a:xfrm>
              <a:off x="4245" y="1836"/>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0" name="Rectangle 296"/>
            <p:cNvSpPr>
              <a:spLocks noChangeArrowheads="1"/>
            </p:cNvSpPr>
            <p:nvPr/>
          </p:nvSpPr>
          <p:spPr bwMode="auto">
            <a:xfrm>
              <a:off x="4259" y="1836"/>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1" name="Rectangle 297"/>
            <p:cNvSpPr>
              <a:spLocks noChangeArrowheads="1"/>
            </p:cNvSpPr>
            <p:nvPr/>
          </p:nvSpPr>
          <p:spPr bwMode="auto">
            <a:xfrm>
              <a:off x="4273" y="1829"/>
              <a:ext cx="36"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2" name="Rectangle 298"/>
            <p:cNvSpPr>
              <a:spLocks noChangeArrowheads="1"/>
            </p:cNvSpPr>
            <p:nvPr/>
          </p:nvSpPr>
          <p:spPr bwMode="auto">
            <a:xfrm>
              <a:off x="4288" y="1772"/>
              <a:ext cx="35"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3" name="Rectangle 299"/>
            <p:cNvSpPr>
              <a:spLocks noChangeArrowheads="1"/>
            </p:cNvSpPr>
            <p:nvPr/>
          </p:nvSpPr>
          <p:spPr bwMode="auto">
            <a:xfrm>
              <a:off x="4302" y="1730"/>
              <a:ext cx="35"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4" name="Rectangle 300"/>
            <p:cNvSpPr>
              <a:spLocks noChangeArrowheads="1"/>
            </p:cNvSpPr>
            <p:nvPr/>
          </p:nvSpPr>
          <p:spPr bwMode="auto">
            <a:xfrm>
              <a:off x="4309" y="1737"/>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5" name="Rectangle 301"/>
            <p:cNvSpPr>
              <a:spLocks noChangeArrowheads="1"/>
            </p:cNvSpPr>
            <p:nvPr/>
          </p:nvSpPr>
          <p:spPr bwMode="auto">
            <a:xfrm>
              <a:off x="4323" y="1708"/>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6" name="Rectangle 302"/>
            <p:cNvSpPr>
              <a:spLocks noChangeArrowheads="1"/>
            </p:cNvSpPr>
            <p:nvPr/>
          </p:nvSpPr>
          <p:spPr bwMode="auto">
            <a:xfrm>
              <a:off x="4337" y="1616"/>
              <a:ext cx="43" cy="35"/>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7" name="Rectangle 303"/>
            <p:cNvSpPr>
              <a:spLocks noChangeArrowheads="1"/>
            </p:cNvSpPr>
            <p:nvPr/>
          </p:nvSpPr>
          <p:spPr bwMode="auto">
            <a:xfrm>
              <a:off x="4352" y="1573"/>
              <a:ext cx="42"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8" name="Rectangle 304"/>
            <p:cNvSpPr>
              <a:spLocks noChangeArrowheads="1"/>
            </p:cNvSpPr>
            <p:nvPr/>
          </p:nvSpPr>
          <p:spPr bwMode="auto">
            <a:xfrm>
              <a:off x="4366" y="1580"/>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09" name="Rectangle 305"/>
            <p:cNvSpPr>
              <a:spLocks noChangeArrowheads="1"/>
            </p:cNvSpPr>
            <p:nvPr/>
          </p:nvSpPr>
          <p:spPr bwMode="auto">
            <a:xfrm>
              <a:off x="4380" y="1531"/>
              <a:ext cx="43"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10" name="Rectangle 306"/>
            <p:cNvSpPr>
              <a:spLocks noChangeArrowheads="1"/>
            </p:cNvSpPr>
            <p:nvPr/>
          </p:nvSpPr>
          <p:spPr bwMode="auto">
            <a:xfrm>
              <a:off x="4394" y="1424"/>
              <a:ext cx="43"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11" name="Rectangle 307"/>
            <p:cNvSpPr>
              <a:spLocks noChangeArrowheads="1"/>
            </p:cNvSpPr>
            <p:nvPr/>
          </p:nvSpPr>
          <p:spPr bwMode="auto">
            <a:xfrm>
              <a:off x="4409" y="1388"/>
              <a:ext cx="35" cy="43"/>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12" name="Rectangle 308"/>
            <p:cNvSpPr>
              <a:spLocks noChangeArrowheads="1"/>
            </p:cNvSpPr>
            <p:nvPr/>
          </p:nvSpPr>
          <p:spPr bwMode="auto">
            <a:xfrm>
              <a:off x="4423" y="1410"/>
              <a:ext cx="35" cy="42"/>
            </a:xfrm>
            <a:prstGeom prst="rect">
              <a:avLst/>
            </a:prstGeom>
            <a:noFill/>
            <a:ln w="0">
              <a:solidFill>
                <a:srgbClr val="008000"/>
              </a:solidFill>
              <a:miter lim="800000"/>
              <a:headEnd/>
              <a:tailEnd/>
            </a:ln>
          </p:spPr>
          <p:txBody>
            <a:bodyPr>
              <a:prstTxWarp prst="textNoShape">
                <a:avLst/>
              </a:prstTxWarp>
            </a:bodyPr>
            <a:lstStyle/>
            <a:p>
              <a:endParaRPr lang="en-US"/>
            </a:p>
          </p:txBody>
        </p:sp>
        <p:sp>
          <p:nvSpPr>
            <p:cNvPr id="2018613" name="Freeform 309"/>
            <p:cNvSpPr>
              <a:spLocks/>
            </p:cNvSpPr>
            <p:nvPr/>
          </p:nvSpPr>
          <p:spPr bwMode="auto">
            <a:xfrm>
              <a:off x="1763" y="1723"/>
              <a:ext cx="50" cy="42"/>
            </a:xfrm>
            <a:custGeom>
              <a:avLst/>
              <a:gdLst/>
              <a:ahLst/>
              <a:cxnLst>
                <a:cxn ang="0">
                  <a:pos x="50" y="21"/>
                </a:cxn>
                <a:cxn ang="0">
                  <a:pos x="43" y="35"/>
                </a:cxn>
                <a:cxn ang="0">
                  <a:pos x="28" y="42"/>
                </a:cxn>
                <a:cxn ang="0">
                  <a:pos x="7" y="35"/>
                </a:cxn>
                <a:cxn ang="0">
                  <a:pos x="0" y="21"/>
                </a:cxn>
                <a:cxn ang="0">
                  <a:pos x="7" y="7"/>
                </a:cxn>
                <a:cxn ang="0">
                  <a:pos x="28" y="0"/>
                </a:cxn>
                <a:cxn ang="0">
                  <a:pos x="43" y="7"/>
                </a:cxn>
                <a:cxn ang="0">
                  <a:pos x="50" y="21"/>
                </a:cxn>
                <a:cxn ang="0">
                  <a:pos x="50" y="21"/>
                </a:cxn>
              </a:cxnLst>
              <a:rect l="0" t="0" r="r" b="b"/>
              <a:pathLst>
                <a:path w="50" h="42">
                  <a:moveTo>
                    <a:pt x="50" y="21"/>
                  </a:moveTo>
                  <a:lnTo>
                    <a:pt x="43" y="35"/>
                  </a:lnTo>
                  <a:lnTo>
                    <a:pt x="28" y="42"/>
                  </a:lnTo>
                  <a:lnTo>
                    <a:pt x="7" y="35"/>
                  </a:lnTo>
                  <a:lnTo>
                    <a:pt x="0" y="21"/>
                  </a:lnTo>
                  <a:lnTo>
                    <a:pt x="7" y="7"/>
                  </a:lnTo>
                  <a:lnTo>
                    <a:pt x="28"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14" name="Freeform 310"/>
            <p:cNvSpPr>
              <a:spLocks/>
            </p:cNvSpPr>
            <p:nvPr/>
          </p:nvSpPr>
          <p:spPr bwMode="auto">
            <a:xfrm>
              <a:off x="1777" y="1715"/>
              <a:ext cx="50" cy="50"/>
            </a:xfrm>
            <a:custGeom>
              <a:avLst/>
              <a:gdLst/>
              <a:ahLst/>
              <a:cxnLst>
                <a:cxn ang="0">
                  <a:pos x="50" y="29"/>
                </a:cxn>
                <a:cxn ang="0">
                  <a:pos x="43" y="43"/>
                </a:cxn>
                <a:cxn ang="0">
                  <a:pos x="29" y="50"/>
                </a:cxn>
                <a:cxn ang="0">
                  <a:pos x="7" y="43"/>
                </a:cxn>
                <a:cxn ang="0">
                  <a:pos x="0" y="29"/>
                </a:cxn>
                <a:cxn ang="0">
                  <a:pos x="7" y="8"/>
                </a:cxn>
                <a:cxn ang="0">
                  <a:pos x="29" y="0"/>
                </a:cxn>
                <a:cxn ang="0">
                  <a:pos x="43" y="8"/>
                </a:cxn>
                <a:cxn ang="0">
                  <a:pos x="50" y="29"/>
                </a:cxn>
                <a:cxn ang="0">
                  <a:pos x="50" y="29"/>
                </a:cxn>
              </a:cxnLst>
              <a:rect l="0" t="0" r="r" b="b"/>
              <a:pathLst>
                <a:path w="50" h="50">
                  <a:moveTo>
                    <a:pt x="50" y="29"/>
                  </a:moveTo>
                  <a:lnTo>
                    <a:pt x="43" y="43"/>
                  </a:lnTo>
                  <a:lnTo>
                    <a:pt x="29" y="50"/>
                  </a:lnTo>
                  <a:lnTo>
                    <a:pt x="7" y="43"/>
                  </a:lnTo>
                  <a:lnTo>
                    <a:pt x="0" y="29"/>
                  </a:lnTo>
                  <a:lnTo>
                    <a:pt x="7" y="8"/>
                  </a:lnTo>
                  <a:lnTo>
                    <a:pt x="29" y="0"/>
                  </a:lnTo>
                  <a:lnTo>
                    <a:pt x="43" y="8"/>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15" name="Freeform 311"/>
            <p:cNvSpPr>
              <a:spLocks/>
            </p:cNvSpPr>
            <p:nvPr/>
          </p:nvSpPr>
          <p:spPr bwMode="auto">
            <a:xfrm>
              <a:off x="1791" y="1723"/>
              <a:ext cx="50" cy="42"/>
            </a:xfrm>
            <a:custGeom>
              <a:avLst/>
              <a:gdLst/>
              <a:ahLst/>
              <a:cxnLst>
                <a:cxn ang="0">
                  <a:pos x="50" y="21"/>
                </a:cxn>
                <a:cxn ang="0">
                  <a:pos x="43" y="35"/>
                </a:cxn>
                <a:cxn ang="0">
                  <a:pos x="29" y="42"/>
                </a:cxn>
                <a:cxn ang="0">
                  <a:pos x="8" y="35"/>
                </a:cxn>
                <a:cxn ang="0">
                  <a:pos x="0" y="21"/>
                </a:cxn>
                <a:cxn ang="0">
                  <a:pos x="8" y="7"/>
                </a:cxn>
                <a:cxn ang="0">
                  <a:pos x="29" y="0"/>
                </a:cxn>
                <a:cxn ang="0">
                  <a:pos x="43" y="7"/>
                </a:cxn>
                <a:cxn ang="0">
                  <a:pos x="50" y="21"/>
                </a:cxn>
                <a:cxn ang="0">
                  <a:pos x="50" y="21"/>
                </a:cxn>
              </a:cxnLst>
              <a:rect l="0" t="0" r="r" b="b"/>
              <a:pathLst>
                <a:path w="50" h="42">
                  <a:moveTo>
                    <a:pt x="50" y="21"/>
                  </a:moveTo>
                  <a:lnTo>
                    <a:pt x="43" y="35"/>
                  </a:lnTo>
                  <a:lnTo>
                    <a:pt x="29" y="42"/>
                  </a:lnTo>
                  <a:lnTo>
                    <a:pt x="8" y="35"/>
                  </a:lnTo>
                  <a:lnTo>
                    <a:pt x="0" y="21"/>
                  </a:lnTo>
                  <a:lnTo>
                    <a:pt x="8" y="7"/>
                  </a:lnTo>
                  <a:lnTo>
                    <a:pt x="29"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16" name="Freeform 312"/>
            <p:cNvSpPr>
              <a:spLocks/>
            </p:cNvSpPr>
            <p:nvPr/>
          </p:nvSpPr>
          <p:spPr bwMode="auto">
            <a:xfrm>
              <a:off x="1806" y="1723"/>
              <a:ext cx="49" cy="49"/>
            </a:xfrm>
            <a:custGeom>
              <a:avLst/>
              <a:gdLst/>
              <a:ahLst/>
              <a:cxnLst>
                <a:cxn ang="0">
                  <a:pos x="49" y="28"/>
                </a:cxn>
                <a:cxn ang="0">
                  <a:pos x="28" y="49"/>
                </a:cxn>
                <a:cxn ang="0">
                  <a:pos x="7" y="42"/>
                </a:cxn>
                <a:cxn ang="0">
                  <a:pos x="0" y="28"/>
                </a:cxn>
                <a:cxn ang="0">
                  <a:pos x="7" y="7"/>
                </a:cxn>
                <a:cxn ang="0">
                  <a:pos x="28" y="0"/>
                </a:cxn>
                <a:cxn ang="0">
                  <a:pos x="42" y="7"/>
                </a:cxn>
                <a:cxn ang="0">
                  <a:pos x="49" y="28"/>
                </a:cxn>
                <a:cxn ang="0">
                  <a:pos x="49" y="28"/>
                </a:cxn>
              </a:cxnLst>
              <a:rect l="0" t="0" r="r" b="b"/>
              <a:pathLst>
                <a:path w="49" h="49">
                  <a:moveTo>
                    <a:pt x="49" y="28"/>
                  </a:moveTo>
                  <a:lnTo>
                    <a:pt x="28" y="49"/>
                  </a:lnTo>
                  <a:lnTo>
                    <a:pt x="7" y="42"/>
                  </a:lnTo>
                  <a:lnTo>
                    <a:pt x="0" y="28"/>
                  </a:lnTo>
                  <a:lnTo>
                    <a:pt x="7" y="7"/>
                  </a:lnTo>
                  <a:lnTo>
                    <a:pt x="28"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17" name="Freeform 313"/>
            <p:cNvSpPr>
              <a:spLocks/>
            </p:cNvSpPr>
            <p:nvPr/>
          </p:nvSpPr>
          <p:spPr bwMode="auto">
            <a:xfrm>
              <a:off x="1820" y="1723"/>
              <a:ext cx="50" cy="49"/>
            </a:xfrm>
            <a:custGeom>
              <a:avLst/>
              <a:gdLst/>
              <a:ahLst/>
              <a:cxnLst>
                <a:cxn ang="0">
                  <a:pos x="50" y="28"/>
                </a:cxn>
                <a:cxn ang="0">
                  <a:pos x="43" y="42"/>
                </a:cxn>
                <a:cxn ang="0">
                  <a:pos x="21" y="49"/>
                </a:cxn>
                <a:cxn ang="0">
                  <a:pos x="7" y="42"/>
                </a:cxn>
                <a:cxn ang="0">
                  <a:pos x="0" y="28"/>
                </a:cxn>
                <a:cxn ang="0">
                  <a:pos x="7" y="7"/>
                </a:cxn>
                <a:cxn ang="0">
                  <a:pos x="21" y="0"/>
                </a:cxn>
                <a:cxn ang="0">
                  <a:pos x="43" y="7"/>
                </a:cxn>
                <a:cxn ang="0">
                  <a:pos x="50" y="28"/>
                </a:cxn>
                <a:cxn ang="0">
                  <a:pos x="50" y="28"/>
                </a:cxn>
              </a:cxnLst>
              <a:rect l="0" t="0" r="r" b="b"/>
              <a:pathLst>
                <a:path w="50" h="49">
                  <a:moveTo>
                    <a:pt x="50" y="28"/>
                  </a:moveTo>
                  <a:lnTo>
                    <a:pt x="43" y="42"/>
                  </a:lnTo>
                  <a:lnTo>
                    <a:pt x="21" y="49"/>
                  </a:lnTo>
                  <a:lnTo>
                    <a:pt x="7" y="42"/>
                  </a:lnTo>
                  <a:lnTo>
                    <a:pt x="0" y="28"/>
                  </a:lnTo>
                  <a:lnTo>
                    <a:pt x="7" y="7"/>
                  </a:lnTo>
                  <a:lnTo>
                    <a:pt x="21"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18" name="Freeform 314"/>
            <p:cNvSpPr>
              <a:spLocks/>
            </p:cNvSpPr>
            <p:nvPr/>
          </p:nvSpPr>
          <p:spPr bwMode="auto">
            <a:xfrm>
              <a:off x="1834" y="1730"/>
              <a:ext cx="50" cy="49"/>
            </a:xfrm>
            <a:custGeom>
              <a:avLst/>
              <a:gdLst/>
              <a:ahLst/>
              <a:cxnLst>
                <a:cxn ang="0">
                  <a:pos x="50" y="21"/>
                </a:cxn>
                <a:cxn ang="0">
                  <a:pos x="43" y="42"/>
                </a:cxn>
                <a:cxn ang="0">
                  <a:pos x="21" y="49"/>
                </a:cxn>
                <a:cxn ang="0">
                  <a:pos x="7" y="42"/>
                </a:cxn>
                <a:cxn ang="0">
                  <a:pos x="0" y="21"/>
                </a:cxn>
                <a:cxn ang="0">
                  <a:pos x="7" y="7"/>
                </a:cxn>
                <a:cxn ang="0">
                  <a:pos x="21" y="0"/>
                </a:cxn>
                <a:cxn ang="0">
                  <a:pos x="43" y="7"/>
                </a:cxn>
                <a:cxn ang="0">
                  <a:pos x="50" y="21"/>
                </a:cxn>
                <a:cxn ang="0">
                  <a:pos x="50" y="21"/>
                </a:cxn>
              </a:cxnLst>
              <a:rect l="0" t="0" r="r" b="b"/>
              <a:pathLst>
                <a:path w="50" h="49">
                  <a:moveTo>
                    <a:pt x="50" y="21"/>
                  </a:moveTo>
                  <a:lnTo>
                    <a:pt x="43" y="42"/>
                  </a:lnTo>
                  <a:lnTo>
                    <a:pt x="21" y="49"/>
                  </a:lnTo>
                  <a:lnTo>
                    <a:pt x="7" y="42"/>
                  </a:lnTo>
                  <a:lnTo>
                    <a:pt x="0" y="21"/>
                  </a:lnTo>
                  <a:lnTo>
                    <a:pt x="7" y="7"/>
                  </a:lnTo>
                  <a:lnTo>
                    <a:pt x="21"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19" name="Freeform 315"/>
            <p:cNvSpPr>
              <a:spLocks/>
            </p:cNvSpPr>
            <p:nvPr/>
          </p:nvSpPr>
          <p:spPr bwMode="auto">
            <a:xfrm>
              <a:off x="1848" y="1730"/>
              <a:ext cx="50" cy="49"/>
            </a:xfrm>
            <a:custGeom>
              <a:avLst/>
              <a:gdLst/>
              <a:ahLst/>
              <a:cxnLst>
                <a:cxn ang="0">
                  <a:pos x="50" y="21"/>
                </a:cxn>
                <a:cxn ang="0">
                  <a:pos x="43" y="42"/>
                </a:cxn>
                <a:cxn ang="0">
                  <a:pos x="22" y="49"/>
                </a:cxn>
                <a:cxn ang="0">
                  <a:pos x="7" y="42"/>
                </a:cxn>
                <a:cxn ang="0">
                  <a:pos x="0" y="21"/>
                </a:cxn>
                <a:cxn ang="0">
                  <a:pos x="7" y="7"/>
                </a:cxn>
                <a:cxn ang="0">
                  <a:pos x="22" y="0"/>
                </a:cxn>
                <a:cxn ang="0">
                  <a:pos x="43" y="7"/>
                </a:cxn>
                <a:cxn ang="0">
                  <a:pos x="50" y="21"/>
                </a:cxn>
                <a:cxn ang="0">
                  <a:pos x="50" y="21"/>
                </a:cxn>
              </a:cxnLst>
              <a:rect l="0" t="0" r="r" b="b"/>
              <a:pathLst>
                <a:path w="50" h="49">
                  <a:moveTo>
                    <a:pt x="50" y="21"/>
                  </a:moveTo>
                  <a:lnTo>
                    <a:pt x="43" y="42"/>
                  </a:lnTo>
                  <a:lnTo>
                    <a:pt x="22" y="49"/>
                  </a:lnTo>
                  <a:lnTo>
                    <a:pt x="7" y="42"/>
                  </a:lnTo>
                  <a:lnTo>
                    <a:pt x="0" y="21"/>
                  </a:lnTo>
                  <a:lnTo>
                    <a:pt x="7" y="7"/>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0" name="Freeform 316"/>
            <p:cNvSpPr>
              <a:spLocks/>
            </p:cNvSpPr>
            <p:nvPr/>
          </p:nvSpPr>
          <p:spPr bwMode="auto">
            <a:xfrm>
              <a:off x="1863" y="1730"/>
              <a:ext cx="49" cy="49"/>
            </a:xfrm>
            <a:custGeom>
              <a:avLst/>
              <a:gdLst/>
              <a:ahLst/>
              <a:cxnLst>
                <a:cxn ang="0">
                  <a:pos x="49" y="21"/>
                </a:cxn>
                <a:cxn ang="0">
                  <a:pos x="42" y="42"/>
                </a:cxn>
                <a:cxn ang="0">
                  <a:pos x="21" y="49"/>
                </a:cxn>
                <a:cxn ang="0">
                  <a:pos x="7" y="42"/>
                </a:cxn>
                <a:cxn ang="0">
                  <a:pos x="0" y="21"/>
                </a:cxn>
                <a:cxn ang="0">
                  <a:pos x="7" y="7"/>
                </a:cxn>
                <a:cxn ang="0">
                  <a:pos x="21" y="0"/>
                </a:cxn>
                <a:cxn ang="0">
                  <a:pos x="42" y="7"/>
                </a:cxn>
                <a:cxn ang="0">
                  <a:pos x="49" y="21"/>
                </a:cxn>
                <a:cxn ang="0">
                  <a:pos x="49" y="21"/>
                </a:cxn>
              </a:cxnLst>
              <a:rect l="0" t="0" r="r" b="b"/>
              <a:pathLst>
                <a:path w="49" h="49">
                  <a:moveTo>
                    <a:pt x="49" y="21"/>
                  </a:moveTo>
                  <a:lnTo>
                    <a:pt x="42" y="42"/>
                  </a:lnTo>
                  <a:lnTo>
                    <a:pt x="21" y="49"/>
                  </a:lnTo>
                  <a:lnTo>
                    <a:pt x="7" y="42"/>
                  </a:lnTo>
                  <a:lnTo>
                    <a:pt x="0" y="21"/>
                  </a:lnTo>
                  <a:lnTo>
                    <a:pt x="7" y="7"/>
                  </a:lnTo>
                  <a:lnTo>
                    <a:pt x="21"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1" name="Freeform 317"/>
            <p:cNvSpPr>
              <a:spLocks/>
            </p:cNvSpPr>
            <p:nvPr/>
          </p:nvSpPr>
          <p:spPr bwMode="auto">
            <a:xfrm>
              <a:off x="1877" y="1730"/>
              <a:ext cx="42" cy="49"/>
            </a:xfrm>
            <a:custGeom>
              <a:avLst/>
              <a:gdLst/>
              <a:ahLst/>
              <a:cxnLst>
                <a:cxn ang="0">
                  <a:pos x="42" y="21"/>
                </a:cxn>
                <a:cxn ang="0">
                  <a:pos x="35" y="42"/>
                </a:cxn>
                <a:cxn ang="0">
                  <a:pos x="21" y="49"/>
                </a:cxn>
                <a:cxn ang="0">
                  <a:pos x="7" y="42"/>
                </a:cxn>
                <a:cxn ang="0">
                  <a:pos x="0" y="21"/>
                </a:cxn>
                <a:cxn ang="0">
                  <a:pos x="7" y="7"/>
                </a:cxn>
                <a:cxn ang="0">
                  <a:pos x="21" y="0"/>
                </a:cxn>
                <a:cxn ang="0">
                  <a:pos x="35" y="7"/>
                </a:cxn>
                <a:cxn ang="0">
                  <a:pos x="42" y="21"/>
                </a:cxn>
                <a:cxn ang="0">
                  <a:pos x="42" y="21"/>
                </a:cxn>
              </a:cxnLst>
              <a:rect l="0" t="0" r="r" b="b"/>
              <a:pathLst>
                <a:path w="42" h="49">
                  <a:moveTo>
                    <a:pt x="42" y="21"/>
                  </a:moveTo>
                  <a:lnTo>
                    <a:pt x="35" y="42"/>
                  </a:lnTo>
                  <a:lnTo>
                    <a:pt x="21" y="49"/>
                  </a:lnTo>
                  <a:lnTo>
                    <a:pt x="7" y="42"/>
                  </a:lnTo>
                  <a:lnTo>
                    <a:pt x="0" y="21"/>
                  </a:lnTo>
                  <a:lnTo>
                    <a:pt x="7" y="7"/>
                  </a:lnTo>
                  <a:lnTo>
                    <a:pt x="21" y="0"/>
                  </a:lnTo>
                  <a:lnTo>
                    <a:pt x="35" y="7"/>
                  </a:lnTo>
                  <a:lnTo>
                    <a:pt x="42" y="21"/>
                  </a:lnTo>
                  <a:lnTo>
                    <a:pt x="42"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2" name="Freeform 318"/>
            <p:cNvSpPr>
              <a:spLocks/>
            </p:cNvSpPr>
            <p:nvPr/>
          </p:nvSpPr>
          <p:spPr bwMode="auto">
            <a:xfrm>
              <a:off x="1891" y="1730"/>
              <a:ext cx="43" cy="49"/>
            </a:xfrm>
            <a:custGeom>
              <a:avLst/>
              <a:gdLst/>
              <a:ahLst/>
              <a:cxnLst>
                <a:cxn ang="0">
                  <a:pos x="43" y="21"/>
                </a:cxn>
                <a:cxn ang="0">
                  <a:pos x="36" y="42"/>
                </a:cxn>
                <a:cxn ang="0">
                  <a:pos x="21" y="49"/>
                </a:cxn>
                <a:cxn ang="0">
                  <a:pos x="7" y="42"/>
                </a:cxn>
                <a:cxn ang="0">
                  <a:pos x="0" y="21"/>
                </a:cxn>
                <a:cxn ang="0">
                  <a:pos x="7" y="7"/>
                </a:cxn>
                <a:cxn ang="0">
                  <a:pos x="21" y="0"/>
                </a:cxn>
                <a:cxn ang="0">
                  <a:pos x="36" y="7"/>
                </a:cxn>
                <a:cxn ang="0">
                  <a:pos x="43" y="21"/>
                </a:cxn>
                <a:cxn ang="0">
                  <a:pos x="43" y="21"/>
                </a:cxn>
              </a:cxnLst>
              <a:rect l="0" t="0" r="r" b="b"/>
              <a:pathLst>
                <a:path w="43" h="49">
                  <a:moveTo>
                    <a:pt x="43" y="21"/>
                  </a:moveTo>
                  <a:lnTo>
                    <a:pt x="36" y="42"/>
                  </a:lnTo>
                  <a:lnTo>
                    <a:pt x="21" y="49"/>
                  </a:lnTo>
                  <a:lnTo>
                    <a:pt x="7" y="42"/>
                  </a:lnTo>
                  <a:lnTo>
                    <a:pt x="0" y="21"/>
                  </a:lnTo>
                  <a:lnTo>
                    <a:pt x="7" y="7"/>
                  </a:lnTo>
                  <a:lnTo>
                    <a:pt x="21"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3" name="Freeform 319"/>
            <p:cNvSpPr>
              <a:spLocks/>
            </p:cNvSpPr>
            <p:nvPr/>
          </p:nvSpPr>
          <p:spPr bwMode="auto">
            <a:xfrm>
              <a:off x="1905" y="1737"/>
              <a:ext cx="43" cy="42"/>
            </a:xfrm>
            <a:custGeom>
              <a:avLst/>
              <a:gdLst/>
              <a:ahLst/>
              <a:cxnLst>
                <a:cxn ang="0">
                  <a:pos x="43" y="21"/>
                </a:cxn>
                <a:cxn ang="0">
                  <a:pos x="36" y="35"/>
                </a:cxn>
                <a:cxn ang="0">
                  <a:pos x="22" y="42"/>
                </a:cxn>
                <a:cxn ang="0">
                  <a:pos x="7" y="35"/>
                </a:cxn>
                <a:cxn ang="0">
                  <a:pos x="0" y="21"/>
                </a:cxn>
                <a:cxn ang="0">
                  <a:pos x="7" y="7"/>
                </a:cxn>
                <a:cxn ang="0">
                  <a:pos x="22" y="0"/>
                </a:cxn>
                <a:cxn ang="0">
                  <a:pos x="36" y="7"/>
                </a:cxn>
                <a:cxn ang="0">
                  <a:pos x="43" y="21"/>
                </a:cxn>
                <a:cxn ang="0">
                  <a:pos x="43" y="21"/>
                </a:cxn>
              </a:cxnLst>
              <a:rect l="0" t="0" r="r" b="b"/>
              <a:pathLst>
                <a:path w="43" h="42">
                  <a:moveTo>
                    <a:pt x="43" y="21"/>
                  </a:moveTo>
                  <a:lnTo>
                    <a:pt x="36" y="35"/>
                  </a:lnTo>
                  <a:lnTo>
                    <a:pt x="22" y="42"/>
                  </a:lnTo>
                  <a:lnTo>
                    <a:pt x="7" y="35"/>
                  </a:lnTo>
                  <a:lnTo>
                    <a:pt x="0" y="21"/>
                  </a:lnTo>
                  <a:lnTo>
                    <a:pt x="7"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4" name="Freeform 320"/>
            <p:cNvSpPr>
              <a:spLocks/>
            </p:cNvSpPr>
            <p:nvPr/>
          </p:nvSpPr>
          <p:spPr bwMode="auto">
            <a:xfrm>
              <a:off x="1919" y="1751"/>
              <a:ext cx="43" cy="50"/>
            </a:xfrm>
            <a:custGeom>
              <a:avLst/>
              <a:gdLst/>
              <a:ahLst/>
              <a:cxnLst>
                <a:cxn ang="0">
                  <a:pos x="43" y="28"/>
                </a:cxn>
                <a:cxn ang="0">
                  <a:pos x="36" y="43"/>
                </a:cxn>
                <a:cxn ang="0">
                  <a:pos x="22" y="50"/>
                </a:cxn>
                <a:cxn ang="0">
                  <a:pos x="8" y="43"/>
                </a:cxn>
                <a:cxn ang="0">
                  <a:pos x="0" y="28"/>
                </a:cxn>
                <a:cxn ang="0">
                  <a:pos x="8" y="7"/>
                </a:cxn>
                <a:cxn ang="0">
                  <a:pos x="22" y="0"/>
                </a:cxn>
                <a:cxn ang="0">
                  <a:pos x="36" y="7"/>
                </a:cxn>
                <a:cxn ang="0">
                  <a:pos x="43" y="28"/>
                </a:cxn>
                <a:cxn ang="0">
                  <a:pos x="43" y="28"/>
                </a:cxn>
              </a:cxnLst>
              <a:rect l="0" t="0" r="r" b="b"/>
              <a:pathLst>
                <a:path w="43" h="50">
                  <a:moveTo>
                    <a:pt x="43" y="28"/>
                  </a:moveTo>
                  <a:lnTo>
                    <a:pt x="36" y="43"/>
                  </a:lnTo>
                  <a:lnTo>
                    <a:pt x="22" y="50"/>
                  </a:lnTo>
                  <a:lnTo>
                    <a:pt x="8" y="43"/>
                  </a:lnTo>
                  <a:lnTo>
                    <a:pt x="0" y="28"/>
                  </a:lnTo>
                  <a:lnTo>
                    <a:pt x="8" y="7"/>
                  </a:lnTo>
                  <a:lnTo>
                    <a:pt x="22" y="0"/>
                  </a:lnTo>
                  <a:lnTo>
                    <a:pt x="36" y="7"/>
                  </a:lnTo>
                  <a:lnTo>
                    <a:pt x="43" y="28"/>
                  </a:lnTo>
                  <a:lnTo>
                    <a:pt x="43"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5" name="Freeform 321"/>
            <p:cNvSpPr>
              <a:spLocks/>
            </p:cNvSpPr>
            <p:nvPr/>
          </p:nvSpPr>
          <p:spPr bwMode="auto">
            <a:xfrm>
              <a:off x="1927" y="1772"/>
              <a:ext cx="49" cy="50"/>
            </a:xfrm>
            <a:custGeom>
              <a:avLst/>
              <a:gdLst/>
              <a:ahLst/>
              <a:cxnLst>
                <a:cxn ang="0">
                  <a:pos x="49" y="29"/>
                </a:cxn>
                <a:cxn ang="0">
                  <a:pos x="42" y="43"/>
                </a:cxn>
                <a:cxn ang="0">
                  <a:pos x="28" y="50"/>
                </a:cxn>
                <a:cxn ang="0">
                  <a:pos x="7" y="43"/>
                </a:cxn>
                <a:cxn ang="0">
                  <a:pos x="0" y="29"/>
                </a:cxn>
                <a:cxn ang="0">
                  <a:pos x="7" y="7"/>
                </a:cxn>
                <a:cxn ang="0">
                  <a:pos x="28" y="0"/>
                </a:cxn>
                <a:cxn ang="0">
                  <a:pos x="42" y="7"/>
                </a:cxn>
                <a:cxn ang="0">
                  <a:pos x="49" y="29"/>
                </a:cxn>
                <a:cxn ang="0">
                  <a:pos x="49" y="29"/>
                </a:cxn>
              </a:cxnLst>
              <a:rect l="0" t="0" r="r" b="b"/>
              <a:pathLst>
                <a:path w="49" h="50">
                  <a:moveTo>
                    <a:pt x="49" y="29"/>
                  </a:moveTo>
                  <a:lnTo>
                    <a:pt x="42" y="43"/>
                  </a:lnTo>
                  <a:lnTo>
                    <a:pt x="28" y="50"/>
                  </a:lnTo>
                  <a:lnTo>
                    <a:pt x="7" y="43"/>
                  </a:lnTo>
                  <a:lnTo>
                    <a:pt x="0" y="29"/>
                  </a:lnTo>
                  <a:lnTo>
                    <a:pt x="7" y="7"/>
                  </a:lnTo>
                  <a:lnTo>
                    <a:pt x="28" y="0"/>
                  </a:lnTo>
                  <a:lnTo>
                    <a:pt x="42" y="7"/>
                  </a:lnTo>
                  <a:lnTo>
                    <a:pt x="49" y="29"/>
                  </a:lnTo>
                  <a:lnTo>
                    <a:pt x="49"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6" name="Freeform 322"/>
            <p:cNvSpPr>
              <a:spLocks/>
            </p:cNvSpPr>
            <p:nvPr/>
          </p:nvSpPr>
          <p:spPr bwMode="auto">
            <a:xfrm>
              <a:off x="1941" y="1794"/>
              <a:ext cx="50" cy="50"/>
            </a:xfrm>
            <a:custGeom>
              <a:avLst/>
              <a:gdLst/>
              <a:ahLst/>
              <a:cxnLst>
                <a:cxn ang="0">
                  <a:pos x="50" y="28"/>
                </a:cxn>
                <a:cxn ang="0">
                  <a:pos x="42" y="42"/>
                </a:cxn>
                <a:cxn ang="0">
                  <a:pos x="28" y="50"/>
                </a:cxn>
                <a:cxn ang="0">
                  <a:pos x="7" y="42"/>
                </a:cxn>
                <a:cxn ang="0">
                  <a:pos x="0" y="28"/>
                </a:cxn>
                <a:cxn ang="0">
                  <a:pos x="7" y="7"/>
                </a:cxn>
                <a:cxn ang="0">
                  <a:pos x="28" y="0"/>
                </a:cxn>
                <a:cxn ang="0">
                  <a:pos x="42" y="7"/>
                </a:cxn>
                <a:cxn ang="0">
                  <a:pos x="50" y="28"/>
                </a:cxn>
                <a:cxn ang="0">
                  <a:pos x="50" y="28"/>
                </a:cxn>
              </a:cxnLst>
              <a:rect l="0" t="0" r="r" b="b"/>
              <a:pathLst>
                <a:path w="50" h="50">
                  <a:moveTo>
                    <a:pt x="50" y="28"/>
                  </a:moveTo>
                  <a:lnTo>
                    <a:pt x="42" y="42"/>
                  </a:lnTo>
                  <a:lnTo>
                    <a:pt x="28" y="50"/>
                  </a:lnTo>
                  <a:lnTo>
                    <a:pt x="7" y="42"/>
                  </a:lnTo>
                  <a:lnTo>
                    <a:pt x="0" y="28"/>
                  </a:lnTo>
                  <a:lnTo>
                    <a:pt x="7" y="7"/>
                  </a:lnTo>
                  <a:lnTo>
                    <a:pt x="28" y="0"/>
                  </a:lnTo>
                  <a:lnTo>
                    <a:pt x="42"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7" name="Freeform 323"/>
            <p:cNvSpPr>
              <a:spLocks/>
            </p:cNvSpPr>
            <p:nvPr/>
          </p:nvSpPr>
          <p:spPr bwMode="auto">
            <a:xfrm>
              <a:off x="1955" y="1822"/>
              <a:ext cx="50" cy="50"/>
            </a:xfrm>
            <a:custGeom>
              <a:avLst/>
              <a:gdLst/>
              <a:ahLst/>
              <a:cxnLst>
                <a:cxn ang="0">
                  <a:pos x="50" y="29"/>
                </a:cxn>
                <a:cxn ang="0">
                  <a:pos x="43" y="43"/>
                </a:cxn>
                <a:cxn ang="0">
                  <a:pos x="21" y="50"/>
                </a:cxn>
                <a:cxn ang="0">
                  <a:pos x="7" y="43"/>
                </a:cxn>
                <a:cxn ang="0">
                  <a:pos x="0" y="29"/>
                </a:cxn>
                <a:cxn ang="0">
                  <a:pos x="7" y="7"/>
                </a:cxn>
                <a:cxn ang="0">
                  <a:pos x="21" y="0"/>
                </a:cxn>
                <a:cxn ang="0">
                  <a:pos x="43" y="7"/>
                </a:cxn>
                <a:cxn ang="0">
                  <a:pos x="50" y="29"/>
                </a:cxn>
                <a:cxn ang="0">
                  <a:pos x="50" y="29"/>
                </a:cxn>
              </a:cxnLst>
              <a:rect l="0" t="0" r="r" b="b"/>
              <a:pathLst>
                <a:path w="50" h="50">
                  <a:moveTo>
                    <a:pt x="50" y="29"/>
                  </a:moveTo>
                  <a:lnTo>
                    <a:pt x="43" y="43"/>
                  </a:lnTo>
                  <a:lnTo>
                    <a:pt x="21" y="50"/>
                  </a:lnTo>
                  <a:lnTo>
                    <a:pt x="7" y="43"/>
                  </a:lnTo>
                  <a:lnTo>
                    <a:pt x="0" y="29"/>
                  </a:lnTo>
                  <a:lnTo>
                    <a:pt x="7" y="7"/>
                  </a:lnTo>
                  <a:lnTo>
                    <a:pt x="21"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8" name="Freeform 324"/>
            <p:cNvSpPr>
              <a:spLocks/>
            </p:cNvSpPr>
            <p:nvPr/>
          </p:nvSpPr>
          <p:spPr bwMode="auto">
            <a:xfrm>
              <a:off x="1969" y="1851"/>
              <a:ext cx="50" cy="49"/>
            </a:xfrm>
            <a:custGeom>
              <a:avLst/>
              <a:gdLst/>
              <a:ahLst/>
              <a:cxnLst>
                <a:cxn ang="0">
                  <a:pos x="50" y="28"/>
                </a:cxn>
                <a:cxn ang="0">
                  <a:pos x="43" y="42"/>
                </a:cxn>
                <a:cxn ang="0">
                  <a:pos x="22" y="49"/>
                </a:cxn>
                <a:cxn ang="0">
                  <a:pos x="7" y="42"/>
                </a:cxn>
                <a:cxn ang="0">
                  <a:pos x="0" y="28"/>
                </a:cxn>
                <a:cxn ang="0">
                  <a:pos x="7" y="7"/>
                </a:cxn>
                <a:cxn ang="0">
                  <a:pos x="22" y="0"/>
                </a:cxn>
                <a:cxn ang="0">
                  <a:pos x="43" y="7"/>
                </a:cxn>
                <a:cxn ang="0">
                  <a:pos x="50" y="28"/>
                </a:cxn>
                <a:cxn ang="0">
                  <a:pos x="50" y="28"/>
                </a:cxn>
              </a:cxnLst>
              <a:rect l="0" t="0" r="r" b="b"/>
              <a:pathLst>
                <a:path w="50" h="49">
                  <a:moveTo>
                    <a:pt x="50" y="28"/>
                  </a:moveTo>
                  <a:lnTo>
                    <a:pt x="43" y="42"/>
                  </a:lnTo>
                  <a:lnTo>
                    <a:pt x="22" y="49"/>
                  </a:lnTo>
                  <a:lnTo>
                    <a:pt x="7" y="42"/>
                  </a:lnTo>
                  <a:lnTo>
                    <a:pt x="0" y="28"/>
                  </a:lnTo>
                  <a:lnTo>
                    <a:pt x="7" y="7"/>
                  </a:lnTo>
                  <a:lnTo>
                    <a:pt x="22"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29" name="Freeform 325"/>
            <p:cNvSpPr>
              <a:spLocks/>
            </p:cNvSpPr>
            <p:nvPr/>
          </p:nvSpPr>
          <p:spPr bwMode="auto">
            <a:xfrm>
              <a:off x="1983" y="1879"/>
              <a:ext cx="50" cy="50"/>
            </a:xfrm>
            <a:custGeom>
              <a:avLst/>
              <a:gdLst/>
              <a:ahLst/>
              <a:cxnLst>
                <a:cxn ang="0">
                  <a:pos x="50" y="21"/>
                </a:cxn>
                <a:cxn ang="0">
                  <a:pos x="43" y="43"/>
                </a:cxn>
                <a:cxn ang="0">
                  <a:pos x="22" y="50"/>
                </a:cxn>
                <a:cxn ang="0">
                  <a:pos x="8" y="43"/>
                </a:cxn>
                <a:cxn ang="0">
                  <a:pos x="0" y="21"/>
                </a:cxn>
                <a:cxn ang="0">
                  <a:pos x="8" y="7"/>
                </a:cxn>
                <a:cxn ang="0">
                  <a:pos x="22" y="0"/>
                </a:cxn>
                <a:cxn ang="0">
                  <a:pos x="43" y="7"/>
                </a:cxn>
                <a:cxn ang="0">
                  <a:pos x="50" y="21"/>
                </a:cxn>
                <a:cxn ang="0">
                  <a:pos x="50" y="21"/>
                </a:cxn>
              </a:cxnLst>
              <a:rect l="0" t="0" r="r" b="b"/>
              <a:pathLst>
                <a:path w="50" h="50">
                  <a:moveTo>
                    <a:pt x="50" y="21"/>
                  </a:moveTo>
                  <a:lnTo>
                    <a:pt x="43" y="43"/>
                  </a:lnTo>
                  <a:lnTo>
                    <a:pt x="22" y="50"/>
                  </a:lnTo>
                  <a:lnTo>
                    <a:pt x="8" y="43"/>
                  </a:lnTo>
                  <a:lnTo>
                    <a:pt x="0" y="21"/>
                  </a:lnTo>
                  <a:lnTo>
                    <a:pt x="8" y="7"/>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0" name="Freeform 326"/>
            <p:cNvSpPr>
              <a:spLocks/>
            </p:cNvSpPr>
            <p:nvPr/>
          </p:nvSpPr>
          <p:spPr bwMode="auto">
            <a:xfrm>
              <a:off x="1998" y="1893"/>
              <a:ext cx="42" cy="50"/>
            </a:xfrm>
            <a:custGeom>
              <a:avLst/>
              <a:gdLst/>
              <a:ahLst/>
              <a:cxnLst>
                <a:cxn ang="0">
                  <a:pos x="42" y="29"/>
                </a:cxn>
                <a:cxn ang="0">
                  <a:pos x="35" y="43"/>
                </a:cxn>
                <a:cxn ang="0">
                  <a:pos x="21" y="50"/>
                </a:cxn>
                <a:cxn ang="0">
                  <a:pos x="7" y="43"/>
                </a:cxn>
                <a:cxn ang="0">
                  <a:pos x="0" y="29"/>
                </a:cxn>
                <a:cxn ang="0">
                  <a:pos x="7" y="7"/>
                </a:cxn>
                <a:cxn ang="0">
                  <a:pos x="21" y="0"/>
                </a:cxn>
                <a:cxn ang="0">
                  <a:pos x="35" y="7"/>
                </a:cxn>
                <a:cxn ang="0">
                  <a:pos x="42" y="29"/>
                </a:cxn>
                <a:cxn ang="0">
                  <a:pos x="42" y="29"/>
                </a:cxn>
              </a:cxnLst>
              <a:rect l="0" t="0" r="r" b="b"/>
              <a:pathLst>
                <a:path w="42" h="50">
                  <a:moveTo>
                    <a:pt x="42" y="29"/>
                  </a:moveTo>
                  <a:lnTo>
                    <a:pt x="35" y="43"/>
                  </a:lnTo>
                  <a:lnTo>
                    <a:pt x="21" y="50"/>
                  </a:lnTo>
                  <a:lnTo>
                    <a:pt x="7" y="43"/>
                  </a:lnTo>
                  <a:lnTo>
                    <a:pt x="0" y="29"/>
                  </a:lnTo>
                  <a:lnTo>
                    <a:pt x="7" y="7"/>
                  </a:lnTo>
                  <a:lnTo>
                    <a:pt x="21" y="0"/>
                  </a:lnTo>
                  <a:lnTo>
                    <a:pt x="35" y="7"/>
                  </a:lnTo>
                  <a:lnTo>
                    <a:pt x="42" y="29"/>
                  </a:lnTo>
                  <a:lnTo>
                    <a:pt x="42"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1" name="Freeform 327"/>
            <p:cNvSpPr>
              <a:spLocks/>
            </p:cNvSpPr>
            <p:nvPr/>
          </p:nvSpPr>
          <p:spPr bwMode="auto">
            <a:xfrm>
              <a:off x="2012" y="1915"/>
              <a:ext cx="43" cy="49"/>
            </a:xfrm>
            <a:custGeom>
              <a:avLst/>
              <a:gdLst/>
              <a:ahLst/>
              <a:cxnLst>
                <a:cxn ang="0">
                  <a:pos x="43" y="28"/>
                </a:cxn>
                <a:cxn ang="0">
                  <a:pos x="35" y="42"/>
                </a:cxn>
                <a:cxn ang="0">
                  <a:pos x="21" y="49"/>
                </a:cxn>
                <a:cxn ang="0">
                  <a:pos x="7" y="42"/>
                </a:cxn>
                <a:cxn ang="0">
                  <a:pos x="0" y="28"/>
                </a:cxn>
                <a:cxn ang="0">
                  <a:pos x="7" y="7"/>
                </a:cxn>
                <a:cxn ang="0">
                  <a:pos x="21" y="0"/>
                </a:cxn>
                <a:cxn ang="0">
                  <a:pos x="35" y="7"/>
                </a:cxn>
                <a:cxn ang="0">
                  <a:pos x="43" y="28"/>
                </a:cxn>
                <a:cxn ang="0">
                  <a:pos x="43" y="28"/>
                </a:cxn>
              </a:cxnLst>
              <a:rect l="0" t="0" r="r" b="b"/>
              <a:pathLst>
                <a:path w="43" h="49">
                  <a:moveTo>
                    <a:pt x="43" y="28"/>
                  </a:moveTo>
                  <a:lnTo>
                    <a:pt x="35" y="42"/>
                  </a:lnTo>
                  <a:lnTo>
                    <a:pt x="21" y="49"/>
                  </a:lnTo>
                  <a:lnTo>
                    <a:pt x="7" y="42"/>
                  </a:lnTo>
                  <a:lnTo>
                    <a:pt x="0" y="28"/>
                  </a:lnTo>
                  <a:lnTo>
                    <a:pt x="7" y="7"/>
                  </a:lnTo>
                  <a:lnTo>
                    <a:pt x="21" y="0"/>
                  </a:lnTo>
                  <a:lnTo>
                    <a:pt x="35" y="7"/>
                  </a:lnTo>
                  <a:lnTo>
                    <a:pt x="43" y="28"/>
                  </a:lnTo>
                  <a:lnTo>
                    <a:pt x="43"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2" name="Freeform 328"/>
            <p:cNvSpPr>
              <a:spLocks/>
            </p:cNvSpPr>
            <p:nvPr/>
          </p:nvSpPr>
          <p:spPr bwMode="auto">
            <a:xfrm>
              <a:off x="2026" y="1936"/>
              <a:ext cx="43" cy="50"/>
            </a:xfrm>
            <a:custGeom>
              <a:avLst/>
              <a:gdLst/>
              <a:ahLst/>
              <a:cxnLst>
                <a:cxn ang="0">
                  <a:pos x="43" y="21"/>
                </a:cxn>
                <a:cxn ang="0">
                  <a:pos x="36" y="43"/>
                </a:cxn>
                <a:cxn ang="0">
                  <a:pos x="21" y="50"/>
                </a:cxn>
                <a:cxn ang="0">
                  <a:pos x="7" y="43"/>
                </a:cxn>
                <a:cxn ang="0">
                  <a:pos x="0" y="21"/>
                </a:cxn>
                <a:cxn ang="0">
                  <a:pos x="7" y="7"/>
                </a:cxn>
                <a:cxn ang="0">
                  <a:pos x="21" y="0"/>
                </a:cxn>
                <a:cxn ang="0">
                  <a:pos x="36" y="7"/>
                </a:cxn>
                <a:cxn ang="0">
                  <a:pos x="43" y="21"/>
                </a:cxn>
                <a:cxn ang="0">
                  <a:pos x="43" y="21"/>
                </a:cxn>
              </a:cxnLst>
              <a:rect l="0" t="0" r="r" b="b"/>
              <a:pathLst>
                <a:path w="43" h="50">
                  <a:moveTo>
                    <a:pt x="43" y="21"/>
                  </a:moveTo>
                  <a:lnTo>
                    <a:pt x="36" y="43"/>
                  </a:lnTo>
                  <a:lnTo>
                    <a:pt x="21" y="50"/>
                  </a:lnTo>
                  <a:lnTo>
                    <a:pt x="7" y="43"/>
                  </a:lnTo>
                  <a:lnTo>
                    <a:pt x="0" y="21"/>
                  </a:lnTo>
                  <a:lnTo>
                    <a:pt x="7" y="7"/>
                  </a:lnTo>
                  <a:lnTo>
                    <a:pt x="21"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3" name="Freeform 329"/>
            <p:cNvSpPr>
              <a:spLocks/>
            </p:cNvSpPr>
            <p:nvPr/>
          </p:nvSpPr>
          <p:spPr bwMode="auto">
            <a:xfrm>
              <a:off x="2033" y="1950"/>
              <a:ext cx="50" cy="43"/>
            </a:xfrm>
            <a:custGeom>
              <a:avLst/>
              <a:gdLst/>
              <a:ahLst/>
              <a:cxnLst>
                <a:cxn ang="0">
                  <a:pos x="50" y="22"/>
                </a:cxn>
                <a:cxn ang="0">
                  <a:pos x="43" y="36"/>
                </a:cxn>
                <a:cxn ang="0">
                  <a:pos x="29" y="43"/>
                </a:cxn>
                <a:cxn ang="0">
                  <a:pos x="7" y="36"/>
                </a:cxn>
                <a:cxn ang="0">
                  <a:pos x="0" y="22"/>
                </a:cxn>
                <a:cxn ang="0">
                  <a:pos x="7" y="7"/>
                </a:cxn>
                <a:cxn ang="0">
                  <a:pos x="29" y="0"/>
                </a:cxn>
                <a:cxn ang="0">
                  <a:pos x="43" y="7"/>
                </a:cxn>
                <a:cxn ang="0">
                  <a:pos x="50" y="22"/>
                </a:cxn>
                <a:cxn ang="0">
                  <a:pos x="50" y="22"/>
                </a:cxn>
              </a:cxnLst>
              <a:rect l="0" t="0" r="r" b="b"/>
              <a:pathLst>
                <a:path w="50" h="43">
                  <a:moveTo>
                    <a:pt x="50" y="22"/>
                  </a:moveTo>
                  <a:lnTo>
                    <a:pt x="43" y="36"/>
                  </a:lnTo>
                  <a:lnTo>
                    <a:pt x="29" y="43"/>
                  </a:lnTo>
                  <a:lnTo>
                    <a:pt x="7" y="36"/>
                  </a:lnTo>
                  <a:lnTo>
                    <a:pt x="0" y="22"/>
                  </a:lnTo>
                  <a:lnTo>
                    <a:pt x="7" y="7"/>
                  </a:lnTo>
                  <a:lnTo>
                    <a:pt x="29"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4" name="Freeform 330"/>
            <p:cNvSpPr>
              <a:spLocks/>
            </p:cNvSpPr>
            <p:nvPr/>
          </p:nvSpPr>
          <p:spPr bwMode="auto">
            <a:xfrm>
              <a:off x="2047" y="1957"/>
              <a:ext cx="50" cy="50"/>
            </a:xfrm>
            <a:custGeom>
              <a:avLst/>
              <a:gdLst/>
              <a:ahLst/>
              <a:cxnLst>
                <a:cxn ang="0">
                  <a:pos x="50" y="22"/>
                </a:cxn>
                <a:cxn ang="0">
                  <a:pos x="43" y="43"/>
                </a:cxn>
                <a:cxn ang="0">
                  <a:pos x="29" y="50"/>
                </a:cxn>
                <a:cxn ang="0">
                  <a:pos x="8" y="43"/>
                </a:cxn>
                <a:cxn ang="0">
                  <a:pos x="0" y="22"/>
                </a:cxn>
                <a:cxn ang="0">
                  <a:pos x="8" y="7"/>
                </a:cxn>
                <a:cxn ang="0">
                  <a:pos x="29" y="0"/>
                </a:cxn>
                <a:cxn ang="0">
                  <a:pos x="43" y="7"/>
                </a:cxn>
                <a:cxn ang="0">
                  <a:pos x="50" y="22"/>
                </a:cxn>
                <a:cxn ang="0">
                  <a:pos x="50" y="22"/>
                </a:cxn>
              </a:cxnLst>
              <a:rect l="0" t="0" r="r" b="b"/>
              <a:pathLst>
                <a:path w="50" h="50">
                  <a:moveTo>
                    <a:pt x="50" y="22"/>
                  </a:moveTo>
                  <a:lnTo>
                    <a:pt x="43" y="43"/>
                  </a:lnTo>
                  <a:lnTo>
                    <a:pt x="29" y="50"/>
                  </a:lnTo>
                  <a:lnTo>
                    <a:pt x="8" y="43"/>
                  </a:lnTo>
                  <a:lnTo>
                    <a:pt x="0" y="22"/>
                  </a:lnTo>
                  <a:lnTo>
                    <a:pt x="8" y="7"/>
                  </a:lnTo>
                  <a:lnTo>
                    <a:pt x="29"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5" name="Freeform 331"/>
            <p:cNvSpPr>
              <a:spLocks/>
            </p:cNvSpPr>
            <p:nvPr/>
          </p:nvSpPr>
          <p:spPr bwMode="auto">
            <a:xfrm>
              <a:off x="2062" y="1957"/>
              <a:ext cx="49" cy="50"/>
            </a:xfrm>
            <a:custGeom>
              <a:avLst/>
              <a:gdLst/>
              <a:ahLst/>
              <a:cxnLst>
                <a:cxn ang="0">
                  <a:pos x="49" y="22"/>
                </a:cxn>
                <a:cxn ang="0">
                  <a:pos x="42" y="43"/>
                </a:cxn>
                <a:cxn ang="0">
                  <a:pos x="28" y="50"/>
                </a:cxn>
                <a:cxn ang="0">
                  <a:pos x="7" y="43"/>
                </a:cxn>
                <a:cxn ang="0">
                  <a:pos x="0" y="22"/>
                </a:cxn>
                <a:cxn ang="0">
                  <a:pos x="7" y="7"/>
                </a:cxn>
                <a:cxn ang="0">
                  <a:pos x="28" y="0"/>
                </a:cxn>
                <a:cxn ang="0">
                  <a:pos x="42" y="7"/>
                </a:cxn>
                <a:cxn ang="0">
                  <a:pos x="49" y="22"/>
                </a:cxn>
                <a:cxn ang="0">
                  <a:pos x="49" y="22"/>
                </a:cxn>
              </a:cxnLst>
              <a:rect l="0" t="0" r="r" b="b"/>
              <a:pathLst>
                <a:path w="49" h="50">
                  <a:moveTo>
                    <a:pt x="49" y="22"/>
                  </a:moveTo>
                  <a:lnTo>
                    <a:pt x="42" y="43"/>
                  </a:lnTo>
                  <a:lnTo>
                    <a:pt x="28" y="50"/>
                  </a:lnTo>
                  <a:lnTo>
                    <a:pt x="7" y="43"/>
                  </a:lnTo>
                  <a:lnTo>
                    <a:pt x="0" y="22"/>
                  </a:lnTo>
                  <a:lnTo>
                    <a:pt x="7" y="7"/>
                  </a:lnTo>
                  <a:lnTo>
                    <a:pt x="28" y="0"/>
                  </a:lnTo>
                  <a:lnTo>
                    <a:pt x="42" y="7"/>
                  </a:lnTo>
                  <a:lnTo>
                    <a:pt x="49" y="22"/>
                  </a:lnTo>
                  <a:lnTo>
                    <a:pt x="49"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6" name="Freeform 332"/>
            <p:cNvSpPr>
              <a:spLocks/>
            </p:cNvSpPr>
            <p:nvPr/>
          </p:nvSpPr>
          <p:spPr bwMode="auto">
            <a:xfrm>
              <a:off x="2076" y="1957"/>
              <a:ext cx="50" cy="50"/>
            </a:xfrm>
            <a:custGeom>
              <a:avLst/>
              <a:gdLst/>
              <a:ahLst/>
              <a:cxnLst>
                <a:cxn ang="0">
                  <a:pos x="50" y="29"/>
                </a:cxn>
                <a:cxn ang="0">
                  <a:pos x="43" y="43"/>
                </a:cxn>
                <a:cxn ang="0">
                  <a:pos x="28" y="50"/>
                </a:cxn>
                <a:cxn ang="0">
                  <a:pos x="7" y="43"/>
                </a:cxn>
                <a:cxn ang="0">
                  <a:pos x="0" y="29"/>
                </a:cxn>
                <a:cxn ang="0">
                  <a:pos x="7" y="7"/>
                </a:cxn>
                <a:cxn ang="0">
                  <a:pos x="28" y="0"/>
                </a:cxn>
                <a:cxn ang="0">
                  <a:pos x="43" y="7"/>
                </a:cxn>
                <a:cxn ang="0">
                  <a:pos x="50" y="29"/>
                </a:cxn>
                <a:cxn ang="0">
                  <a:pos x="50" y="29"/>
                </a:cxn>
              </a:cxnLst>
              <a:rect l="0" t="0" r="r" b="b"/>
              <a:pathLst>
                <a:path w="50" h="50">
                  <a:moveTo>
                    <a:pt x="50" y="29"/>
                  </a:moveTo>
                  <a:lnTo>
                    <a:pt x="43" y="43"/>
                  </a:lnTo>
                  <a:lnTo>
                    <a:pt x="28" y="50"/>
                  </a:lnTo>
                  <a:lnTo>
                    <a:pt x="7" y="43"/>
                  </a:lnTo>
                  <a:lnTo>
                    <a:pt x="0" y="29"/>
                  </a:lnTo>
                  <a:lnTo>
                    <a:pt x="7" y="7"/>
                  </a:lnTo>
                  <a:lnTo>
                    <a:pt x="28"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7" name="Freeform 333"/>
            <p:cNvSpPr>
              <a:spLocks/>
            </p:cNvSpPr>
            <p:nvPr/>
          </p:nvSpPr>
          <p:spPr bwMode="auto">
            <a:xfrm>
              <a:off x="2090" y="1964"/>
              <a:ext cx="50" cy="43"/>
            </a:xfrm>
            <a:custGeom>
              <a:avLst/>
              <a:gdLst/>
              <a:ahLst/>
              <a:cxnLst>
                <a:cxn ang="0">
                  <a:pos x="50" y="22"/>
                </a:cxn>
                <a:cxn ang="0">
                  <a:pos x="43" y="36"/>
                </a:cxn>
                <a:cxn ang="0">
                  <a:pos x="29" y="43"/>
                </a:cxn>
                <a:cxn ang="0">
                  <a:pos x="7" y="36"/>
                </a:cxn>
                <a:cxn ang="0">
                  <a:pos x="0" y="22"/>
                </a:cxn>
                <a:cxn ang="0">
                  <a:pos x="7" y="8"/>
                </a:cxn>
                <a:cxn ang="0">
                  <a:pos x="29" y="0"/>
                </a:cxn>
                <a:cxn ang="0">
                  <a:pos x="43" y="8"/>
                </a:cxn>
                <a:cxn ang="0">
                  <a:pos x="50" y="22"/>
                </a:cxn>
                <a:cxn ang="0">
                  <a:pos x="50" y="22"/>
                </a:cxn>
              </a:cxnLst>
              <a:rect l="0" t="0" r="r" b="b"/>
              <a:pathLst>
                <a:path w="50" h="43">
                  <a:moveTo>
                    <a:pt x="50" y="22"/>
                  </a:moveTo>
                  <a:lnTo>
                    <a:pt x="43" y="36"/>
                  </a:lnTo>
                  <a:lnTo>
                    <a:pt x="29" y="43"/>
                  </a:lnTo>
                  <a:lnTo>
                    <a:pt x="7" y="36"/>
                  </a:lnTo>
                  <a:lnTo>
                    <a:pt x="0" y="22"/>
                  </a:lnTo>
                  <a:lnTo>
                    <a:pt x="7" y="8"/>
                  </a:lnTo>
                  <a:lnTo>
                    <a:pt x="29" y="0"/>
                  </a:lnTo>
                  <a:lnTo>
                    <a:pt x="43" y="8"/>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8" name="Freeform 334"/>
            <p:cNvSpPr>
              <a:spLocks/>
            </p:cNvSpPr>
            <p:nvPr/>
          </p:nvSpPr>
          <p:spPr bwMode="auto">
            <a:xfrm>
              <a:off x="2104" y="1964"/>
              <a:ext cx="50" cy="50"/>
            </a:xfrm>
            <a:custGeom>
              <a:avLst/>
              <a:gdLst/>
              <a:ahLst/>
              <a:cxnLst>
                <a:cxn ang="0">
                  <a:pos x="50" y="22"/>
                </a:cxn>
                <a:cxn ang="0">
                  <a:pos x="43" y="43"/>
                </a:cxn>
                <a:cxn ang="0">
                  <a:pos x="22" y="50"/>
                </a:cxn>
                <a:cxn ang="0">
                  <a:pos x="7" y="43"/>
                </a:cxn>
                <a:cxn ang="0">
                  <a:pos x="0" y="22"/>
                </a:cxn>
                <a:cxn ang="0">
                  <a:pos x="22" y="0"/>
                </a:cxn>
                <a:cxn ang="0">
                  <a:pos x="43" y="8"/>
                </a:cxn>
                <a:cxn ang="0">
                  <a:pos x="50" y="22"/>
                </a:cxn>
                <a:cxn ang="0">
                  <a:pos x="50" y="22"/>
                </a:cxn>
              </a:cxnLst>
              <a:rect l="0" t="0" r="r" b="b"/>
              <a:pathLst>
                <a:path w="50" h="50">
                  <a:moveTo>
                    <a:pt x="50" y="22"/>
                  </a:moveTo>
                  <a:lnTo>
                    <a:pt x="43" y="43"/>
                  </a:lnTo>
                  <a:lnTo>
                    <a:pt x="22" y="50"/>
                  </a:lnTo>
                  <a:lnTo>
                    <a:pt x="7" y="43"/>
                  </a:lnTo>
                  <a:lnTo>
                    <a:pt x="0" y="22"/>
                  </a:lnTo>
                  <a:lnTo>
                    <a:pt x="22" y="0"/>
                  </a:lnTo>
                  <a:lnTo>
                    <a:pt x="43" y="8"/>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39" name="Freeform 335"/>
            <p:cNvSpPr>
              <a:spLocks/>
            </p:cNvSpPr>
            <p:nvPr/>
          </p:nvSpPr>
          <p:spPr bwMode="auto">
            <a:xfrm>
              <a:off x="2119" y="1964"/>
              <a:ext cx="49" cy="50"/>
            </a:xfrm>
            <a:custGeom>
              <a:avLst/>
              <a:gdLst/>
              <a:ahLst/>
              <a:cxnLst>
                <a:cxn ang="0">
                  <a:pos x="49" y="29"/>
                </a:cxn>
                <a:cxn ang="0">
                  <a:pos x="42" y="43"/>
                </a:cxn>
                <a:cxn ang="0">
                  <a:pos x="21" y="50"/>
                </a:cxn>
                <a:cxn ang="0">
                  <a:pos x="7" y="43"/>
                </a:cxn>
                <a:cxn ang="0">
                  <a:pos x="0" y="29"/>
                </a:cxn>
                <a:cxn ang="0">
                  <a:pos x="7" y="8"/>
                </a:cxn>
                <a:cxn ang="0">
                  <a:pos x="21" y="0"/>
                </a:cxn>
                <a:cxn ang="0">
                  <a:pos x="42" y="8"/>
                </a:cxn>
                <a:cxn ang="0">
                  <a:pos x="49" y="29"/>
                </a:cxn>
                <a:cxn ang="0">
                  <a:pos x="49" y="29"/>
                </a:cxn>
              </a:cxnLst>
              <a:rect l="0" t="0" r="r" b="b"/>
              <a:pathLst>
                <a:path w="49" h="50">
                  <a:moveTo>
                    <a:pt x="49" y="29"/>
                  </a:moveTo>
                  <a:lnTo>
                    <a:pt x="42" y="43"/>
                  </a:lnTo>
                  <a:lnTo>
                    <a:pt x="21" y="50"/>
                  </a:lnTo>
                  <a:lnTo>
                    <a:pt x="7" y="43"/>
                  </a:lnTo>
                  <a:lnTo>
                    <a:pt x="0" y="29"/>
                  </a:lnTo>
                  <a:lnTo>
                    <a:pt x="7" y="8"/>
                  </a:lnTo>
                  <a:lnTo>
                    <a:pt x="21" y="0"/>
                  </a:lnTo>
                  <a:lnTo>
                    <a:pt x="42" y="8"/>
                  </a:lnTo>
                  <a:lnTo>
                    <a:pt x="49" y="29"/>
                  </a:lnTo>
                  <a:lnTo>
                    <a:pt x="49"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0" name="Freeform 336"/>
            <p:cNvSpPr>
              <a:spLocks/>
            </p:cNvSpPr>
            <p:nvPr/>
          </p:nvSpPr>
          <p:spPr bwMode="auto">
            <a:xfrm>
              <a:off x="2133" y="1972"/>
              <a:ext cx="50" cy="42"/>
            </a:xfrm>
            <a:custGeom>
              <a:avLst/>
              <a:gdLst/>
              <a:ahLst/>
              <a:cxnLst>
                <a:cxn ang="0">
                  <a:pos x="50" y="21"/>
                </a:cxn>
                <a:cxn ang="0">
                  <a:pos x="42" y="35"/>
                </a:cxn>
                <a:cxn ang="0">
                  <a:pos x="21" y="42"/>
                </a:cxn>
                <a:cxn ang="0">
                  <a:pos x="7" y="35"/>
                </a:cxn>
                <a:cxn ang="0">
                  <a:pos x="0" y="21"/>
                </a:cxn>
                <a:cxn ang="0">
                  <a:pos x="7" y="7"/>
                </a:cxn>
                <a:cxn ang="0">
                  <a:pos x="21" y="0"/>
                </a:cxn>
                <a:cxn ang="0">
                  <a:pos x="42" y="7"/>
                </a:cxn>
                <a:cxn ang="0">
                  <a:pos x="50" y="21"/>
                </a:cxn>
                <a:cxn ang="0">
                  <a:pos x="50" y="21"/>
                </a:cxn>
              </a:cxnLst>
              <a:rect l="0" t="0" r="r" b="b"/>
              <a:pathLst>
                <a:path w="50" h="42">
                  <a:moveTo>
                    <a:pt x="50" y="21"/>
                  </a:moveTo>
                  <a:lnTo>
                    <a:pt x="42" y="35"/>
                  </a:lnTo>
                  <a:lnTo>
                    <a:pt x="21" y="42"/>
                  </a:lnTo>
                  <a:lnTo>
                    <a:pt x="7" y="35"/>
                  </a:lnTo>
                  <a:lnTo>
                    <a:pt x="0" y="21"/>
                  </a:lnTo>
                  <a:lnTo>
                    <a:pt x="7" y="7"/>
                  </a:lnTo>
                  <a:lnTo>
                    <a:pt x="21" y="0"/>
                  </a:lnTo>
                  <a:lnTo>
                    <a:pt x="42"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1" name="Freeform 337"/>
            <p:cNvSpPr>
              <a:spLocks/>
            </p:cNvSpPr>
            <p:nvPr/>
          </p:nvSpPr>
          <p:spPr bwMode="auto">
            <a:xfrm>
              <a:off x="2147" y="1972"/>
              <a:ext cx="50" cy="49"/>
            </a:xfrm>
            <a:custGeom>
              <a:avLst/>
              <a:gdLst/>
              <a:ahLst/>
              <a:cxnLst>
                <a:cxn ang="0">
                  <a:pos x="50" y="28"/>
                </a:cxn>
                <a:cxn ang="0">
                  <a:pos x="43" y="42"/>
                </a:cxn>
                <a:cxn ang="0">
                  <a:pos x="21" y="49"/>
                </a:cxn>
                <a:cxn ang="0">
                  <a:pos x="7" y="42"/>
                </a:cxn>
                <a:cxn ang="0">
                  <a:pos x="0" y="28"/>
                </a:cxn>
                <a:cxn ang="0">
                  <a:pos x="7" y="7"/>
                </a:cxn>
                <a:cxn ang="0">
                  <a:pos x="21" y="0"/>
                </a:cxn>
                <a:cxn ang="0">
                  <a:pos x="43" y="7"/>
                </a:cxn>
                <a:cxn ang="0">
                  <a:pos x="50" y="28"/>
                </a:cxn>
                <a:cxn ang="0">
                  <a:pos x="50" y="28"/>
                </a:cxn>
              </a:cxnLst>
              <a:rect l="0" t="0" r="r" b="b"/>
              <a:pathLst>
                <a:path w="50" h="49">
                  <a:moveTo>
                    <a:pt x="50" y="28"/>
                  </a:moveTo>
                  <a:lnTo>
                    <a:pt x="43" y="42"/>
                  </a:lnTo>
                  <a:lnTo>
                    <a:pt x="21" y="49"/>
                  </a:lnTo>
                  <a:lnTo>
                    <a:pt x="7" y="42"/>
                  </a:lnTo>
                  <a:lnTo>
                    <a:pt x="0" y="28"/>
                  </a:lnTo>
                  <a:lnTo>
                    <a:pt x="7" y="7"/>
                  </a:lnTo>
                  <a:lnTo>
                    <a:pt x="21"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2" name="Freeform 338"/>
            <p:cNvSpPr>
              <a:spLocks/>
            </p:cNvSpPr>
            <p:nvPr/>
          </p:nvSpPr>
          <p:spPr bwMode="auto">
            <a:xfrm>
              <a:off x="2161" y="1979"/>
              <a:ext cx="43" cy="49"/>
            </a:xfrm>
            <a:custGeom>
              <a:avLst/>
              <a:gdLst/>
              <a:ahLst/>
              <a:cxnLst>
                <a:cxn ang="0">
                  <a:pos x="43" y="21"/>
                </a:cxn>
                <a:cxn ang="0">
                  <a:pos x="36" y="42"/>
                </a:cxn>
                <a:cxn ang="0">
                  <a:pos x="22" y="49"/>
                </a:cxn>
                <a:cxn ang="0">
                  <a:pos x="7" y="42"/>
                </a:cxn>
                <a:cxn ang="0">
                  <a:pos x="0" y="21"/>
                </a:cxn>
                <a:cxn ang="0">
                  <a:pos x="7" y="7"/>
                </a:cxn>
                <a:cxn ang="0">
                  <a:pos x="22" y="0"/>
                </a:cxn>
                <a:cxn ang="0">
                  <a:pos x="36" y="7"/>
                </a:cxn>
                <a:cxn ang="0">
                  <a:pos x="43" y="21"/>
                </a:cxn>
                <a:cxn ang="0">
                  <a:pos x="43" y="21"/>
                </a:cxn>
              </a:cxnLst>
              <a:rect l="0" t="0" r="r" b="b"/>
              <a:pathLst>
                <a:path w="43" h="49">
                  <a:moveTo>
                    <a:pt x="43" y="21"/>
                  </a:moveTo>
                  <a:lnTo>
                    <a:pt x="36" y="42"/>
                  </a:lnTo>
                  <a:lnTo>
                    <a:pt x="22" y="49"/>
                  </a:lnTo>
                  <a:lnTo>
                    <a:pt x="7" y="42"/>
                  </a:lnTo>
                  <a:lnTo>
                    <a:pt x="0" y="21"/>
                  </a:lnTo>
                  <a:lnTo>
                    <a:pt x="7"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3" name="Freeform 339"/>
            <p:cNvSpPr>
              <a:spLocks/>
            </p:cNvSpPr>
            <p:nvPr/>
          </p:nvSpPr>
          <p:spPr bwMode="auto">
            <a:xfrm>
              <a:off x="2175" y="1986"/>
              <a:ext cx="43" cy="42"/>
            </a:xfrm>
            <a:custGeom>
              <a:avLst/>
              <a:gdLst/>
              <a:ahLst/>
              <a:cxnLst>
                <a:cxn ang="0">
                  <a:pos x="43" y="21"/>
                </a:cxn>
                <a:cxn ang="0">
                  <a:pos x="36" y="35"/>
                </a:cxn>
                <a:cxn ang="0">
                  <a:pos x="22" y="42"/>
                </a:cxn>
                <a:cxn ang="0">
                  <a:pos x="8" y="35"/>
                </a:cxn>
                <a:cxn ang="0">
                  <a:pos x="0" y="21"/>
                </a:cxn>
                <a:cxn ang="0">
                  <a:pos x="8" y="7"/>
                </a:cxn>
                <a:cxn ang="0">
                  <a:pos x="22" y="0"/>
                </a:cxn>
                <a:cxn ang="0">
                  <a:pos x="36" y="7"/>
                </a:cxn>
                <a:cxn ang="0">
                  <a:pos x="43" y="21"/>
                </a:cxn>
                <a:cxn ang="0">
                  <a:pos x="43" y="21"/>
                </a:cxn>
              </a:cxnLst>
              <a:rect l="0" t="0" r="r" b="b"/>
              <a:pathLst>
                <a:path w="43" h="42">
                  <a:moveTo>
                    <a:pt x="43" y="21"/>
                  </a:moveTo>
                  <a:lnTo>
                    <a:pt x="36" y="35"/>
                  </a:lnTo>
                  <a:lnTo>
                    <a:pt x="22" y="42"/>
                  </a:lnTo>
                  <a:lnTo>
                    <a:pt x="8" y="35"/>
                  </a:lnTo>
                  <a:lnTo>
                    <a:pt x="0" y="21"/>
                  </a:lnTo>
                  <a:lnTo>
                    <a:pt x="8"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4" name="Freeform 340"/>
            <p:cNvSpPr>
              <a:spLocks/>
            </p:cNvSpPr>
            <p:nvPr/>
          </p:nvSpPr>
          <p:spPr bwMode="auto">
            <a:xfrm>
              <a:off x="2183" y="1986"/>
              <a:ext cx="49" cy="42"/>
            </a:xfrm>
            <a:custGeom>
              <a:avLst/>
              <a:gdLst/>
              <a:ahLst/>
              <a:cxnLst>
                <a:cxn ang="0">
                  <a:pos x="49" y="21"/>
                </a:cxn>
                <a:cxn ang="0">
                  <a:pos x="42" y="35"/>
                </a:cxn>
                <a:cxn ang="0">
                  <a:pos x="28" y="42"/>
                </a:cxn>
                <a:cxn ang="0">
                  <a:pos x="7" y="35"/>
                </a:cxn>
                <a:cxn ang="0">
                  <a:pos x="0" y="21"/>
                </a:cxn>
                <a:cxn ang="0">
                  <a:pos x="7" y="7"/>
                </a:cxn>
                <a:cxn ang="0">
                  <a:pos x="28" y="0"/>
                </a:cxn>
                <a:cxn ang="0">
                  <a:pos x="42" y="7"/>
                </a:cxn>
                <a:cxn ang="0">
                  <a:pos x="49" y="21"/>
                </a:cxn>
                <a:cxn ang="0">
                  <a:pos x="49" y="21"/>
                </a:cxn>
              </a:cxnLst>
              <a:rect l="0" t="0" r="r" b="b"/>
              <a:pathLst>
                <a:path w="49" h="42">
                  <a:moveTo>
                    <a:pt x="49" y="21"/>
                  </a:moveTo>
                  <a:lnTo>
                    <a:pt x="42" y="35"/>
                  </a:lnTo>
                  <a:lnTo>
                    <a:pt x="28" y="42"/>
                  </a:lnTo>
                  <a:lnTo>
                    <a:pt x="7" y="35"/>
                  </a:lnTo>
                  <a:lnTo>
                    <a:pt x="0" y="21"/>
                  </a:lnTo>
                  <a:lnTo>
                    <a:pt x="7" y="7"/>
                  </a:lnTo>
                  <a:lnTo>
                    <a:pt x="28"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5" name="Freeform 341"/>
            <p:cNvSpPr>
              <a:spLocks/>
            </p:cNvSpPr>
            <p:nvPr/>
          </p:nvSpPr>
          <p:spPr bwMode="auto">
            <a:xfrm>
              <a:off x="2197" y="1986"/>
              <a:ext cx="50" cy="42"/>
            </a:xfrm>
            <a:custGeom>
              <a:avLst/>
              <a:gdLst/>
              <a:ahLst/>
              <a:cxnLst>
                <a:cxn ang="0">
                  <a:pos x="50" y="21"/>
                </a:cxn>
                <a:cxn ang="0">
                  <a:pos x="42" y="35"/>
                </a:cxn>
                <a:cxn ang="0">
                  <a:pos x="28" y="42"/>
                </a:cxn>
                <a:cxn ang="0">
                  <a:pos x="7" y="35"/>
                </a:cxn>
                <a:cxn ang="0">
                  <a:pos x="0" y="21"/>
                </a:cxn>
                <a:cxn ang="0">
                  <a:pos x="7" y="7"/>
                </a:cxn>
                <a:cxn ang="0">
                  <a:pos x="28" y="0"/>
                </a:cxn>
                <a:cxn ang="0">
                  <a:pos x="42" y="7"/>
                </a:cxn>
                <a:cxn ang="0">
                  <a:pos x="50" y="21"/>
                </a:cxn>
                <a:cxn ang="0">
                  <a:pos x="50" y="21"/>
                </a:cxn>
              </a:cxnLst>
              <a:rect l="0" t="0" r="r" b="b"/>
              <a:pathLst>
                <a:path w="50" h="42">
                  <a:moveTo>
                    <a:pt x="50" y="21"/>
                  </a:moveTo>
                  <a:lnTo>
                    <a:pt x="42" y="35"/>
                  </a:lnTo>
                  <a:lnTo>
                    <a:pt x="28" y="42"/>
                  </a:lnTo>
                  <a:lnTo>
                    <a:pt x="7" y="35"/>
                  </a:lnTo>
                  <a:lnTo>
                    <a:pt x="0" y="21"/>
                  </a:lnTo>
                  <a:lnTo>
                    <a:pt x="7" y="7"/>
                  </a:lnTo>
                  <a:lnTo>
                    <a:pt x="28" y="0"/>
                  </a:lnTo>
                  <a:lnTo>
                    <a:pt x="42"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6" name="Freeform 342"/>
            <p:cNvSpPr>
              <a:spLocks/>
            </p:cNvSpPr>
            <p:nvPr/>
          </p:nvSpPr>
          <p:spPr bwMode="auto">
            <a:xfrm>
              <a:off x="2211" y="1986"/>
              <a:ext cx="50" cy="50"/>
            </a:xfrm>
            <a:custGeom>
              <a:avLst/>
              <a:gdLst/>
              <a:ahLst/>
              <a:cxnLst>
                <a:cxn ang="0">
                  <a:pos x="50" y="21"/>
                </a:cxn>
                <a:cxn ang="0">
                  <a:pos x="43" y="42"/>
                </a:cxn>
                <a:cxn ang="0">
                  <a:pos x="21" y="50"/>
                </a:cxn>
                <a:cxn ang="0">
                  <a:pos x="7" y="42"/>
                </a:cxn>
                <a:cxn ang="0">
                  <a:pos x="0" y="21"/>
                </a:cxn>
                <a:cxn ang="0">
                  <a:pos x="7" y="7"/>
                </a:cxn>
                <a:cxn ang="0">
                  <a:pos x="21" y="0"/>
                </a:cxn>
                <a:cxn ang="0">
                  <a:pos x="43" y="7"/>
                </a:cxn>
                <a:cxn ang="0">
                  <a:pos x="50" y="21"/>
                </a:cxn>
                <a:cxn ang="0">
                  <a:pos x="50" y="21"/>
                </a:cxn>
              </a:cxnLst>
              <a:rect l="0" t="0" r="r" b="b"/>
              <a:pathLst>
                <a:path w="50" h="50">
                  <a:moveTo>
                    <a:pt x="50" y="21"/>
                  </a:moveTo>
                  <a:lnTo>
                    <a:pt x="43" y="42"/>
                  </a:lnTo>
                  <a:lnTo>
                    <a:pt x="21" y="50"/>
                  </a:lnTo>
                  <a:lnTo>
                    <a:pt x="7" y="42"/>
                  </a:lnTo>
                  <a:lnTo>
                    <a:pt x="0" y="21"/>
                  </a:lnTo>
                  <a:lnTo>
                    <a:pt x="7" y="7"/>
                  </a:lnTo>
                  <a:lnTo>
                    <a:pt x="21"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7" name="Freeform 343"/>
            <p:cNvSpPr>
              <a:spLocks/>
            </p:cNvSpPr>
            <p:nvPr/>
          </p:nvSpPr>
          <p:spPr bwMode="auto">
            <a:xfrm>
              <a:off x="2225" y="1986"/>
              <a:ext cx="50" cy="50"/>
            </a:xfrm>
            <a:custGeom>
              <a:avLst/>
              <a:gdLst/>
              <a:ahLst/>
              <a:cxnLst>
                <a:cxn ang="0">
                  <a:pos x="50" y="28"/>
                </a:cxn>
                <a:cxn ang="0">
                  <a:pos x="43" y="42"/>
                </a:cxn>
                <a:cxn ang="0">
                  <a:pos x="22" y="50"/>
                </a:cxn>
                <a:cxn ang="0">
                  <a:pos x="0" y="28"/>
                </a:cxn>
                <a:cxn ang="0">
                  <a:pos x="7" y="7"/>
                </a:cxn>
                <a:cxn ang="0">
                  <a:pos x="22" y="0"/>
                </a:cxn>
                <a:cxn ang="0">
                  <a:pos x="43" y="7"/>
                </a:cxn>
                <a:cxn ang="0">
                  <a:pos x="50" y="28"/>
                </a:cxn>
                <a:cxn ang="0">
                  <a:pos x="50" y="28"/>
                </a:cxn>
              </a:cxnLst>
              <a:rect l="0" t="0" r="r" b="b"/>
              <a:pathLst>
                <a:path w="50" h="50">
                  <a:moveTo>
                    <a:pt x="50" y="28"/>
                  </a:moveTo>
                  <a:lnTo>
                    <a:pt x="43" y="42"/>
                  </a:lnTo>
                  <a:lnTo>
                    <a:pt x="22" y="50"/>
                  </a:lnTo>
                  <a:lnTo>
                    <a:pt x="0" y="28"/>
                  </a:lnTo>
                  <a:lnTo>
                    <a:pt x="7" y="7"/>
                  </a:lnTo>
                  <a:lnTo>
                    <a:pt x="22"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8" name="Freeform 344"/>
            <p:cNvSpPr>
              <a:spLocks/>
            </p:cNvSpPr>
            <p:nvPr/>
          </p:nvSpPr>
          <p:spPr bwMode="auto">
            <a:xfrm>
              <a:off x="2239" y="1993"/>
              <a:ext cx="50" cy="50"/>
            </a:xfrm>
            <a:custGeom>
              <a:avLst/>
              <a:gdLst/>
              <a:ahLst/>
              <a:cxnLst>
                <a:cxn ang="0">
                  <a:pos x="50" y="21"/>
                </a:cxn>
                <a:cxn ang="0">
                  <a:pos x="43" y="43"/>
                </a:cxn>
                <a:cxn ang="0">
                  <a:pos x="22" y="50"/>
                </a:cxn>
                <a:cxn ang="0">
                  <a:pos x="8" y="43"/>
                </a:cxn>
                <a:cxn ang="0">
                  <a:pos x="0" y="21"/>
                </a:cxn>
                <a:cxn ang="0">
                  <a:pos x="8" y="7"/>
                </a:cxn>
                <a:cxn ang="0">
                  <a:pos x="22" y="0"/>
                </a:cxn>
                <a:cxn ang="0">
                  <a:pos x="43" y="7"/>
                </a:cxn>
                <a:cxn ang="0">
                  <a:pos x="50" y="21"/>
                </a:cxn>
                <a:cxn ang="0">
                  <a:pos x="50" y="21"/>
                </a:cxn>
              </a:cxnLst>
              <a:rect l="0" t="0" r="r" b="b"/>
              <a:pathLst>
                <a:path w="50" h="50">
                  <a:moveTo>
                    <a:pt x="50" y="21"/>
                  </a:moveTo>
                  <a:lnTo>
                    <a:pt x="43" y="43"/>
                  </a:lnTo>
                  <a:lnTo>
                    <a:pt x="22" y="50"/>
                  </a:lnTo>
                  <a:lnTo>
                    <a:pt x="8" y="43"/>
                  </a:lnTo>
                  <a:lnTo>
                    <a:pt x="0" y="21"/>
                  </a:lnTo>
                  <a:lnTo>
                    <a:pt x="8" y="7"/>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49" name="Freeform 345"/>
            <p:cNvSpPr>
              <a:spLocks/>
            </p:cNvSpPr>
            <p:nvPr/>
          </p:nvSpPr>
          <p:spPr bwMode="auto">
            <a:xfrm>
              <a:off x="2254" y="1993"/>
              <a:ext cx="49" cy="50"/>
            </a:xfrm>
            <a:custGeom>
              <a:avLst/>
              <a:gdLst/>
              <a:ahLst/>
              <a:cxnLst>
                <a:cxn ang="0">
                  <a:pos x="49" y="21"/>
                </a:cxn>
                <a:cxn ang="0">
                  <a:pos x="42" y="43"/>
                </a:cxn>
                <a:cxn ang="0">
                  <a:pos x="21" y="50"/>
                </a:cxn>
                <a:cxn ang="0">
                  <a:pos x="7" y="43"/>
                </a:cxn>
                <a:cxn ang="0">
                  <a:pos x="0" y="21"/>
                </a:cxn>
                <a:cxn ang="0">
                  <a:pos x="7" y="7"/>
                </a:cxn>
                <a:cxn ang="0">
                  <a:pos x="21" y="0"/>
                </a:cxn>
                <a:cxn ang="0">
                  <a:pos x="42" y="7"/>
                </a:cxn>
                <a:cxn ang="0">
                  <a:pos x="49" y="21"/>
                </a:cxn>
                <a:cxn ang="0">
                  <a:pos x="49" y="21"/>
                </a:cxn>
              </a:cxnLst>
              <a:rect l="0" t="0" r="r" b="b"/>
              <a:pathLst>
                <a:path w="49" h="50">
                  <a:moveTo>
                    <a:pt x="49" y="21"/>
                  </a:moveTo>
                  <a:lnTo>
                    <a:pt x="42" y="43"/>
                  </a:lnTo>
                  <a:lnTo>
                    <a:pt x="21" y="50"/>
                  </a:lnTo>
                  <a:lnTo>
                    <a:pt x="7" y="43"/>
                  </a:lnTo>
                  <a:lnTo>
                    <a:pt x="0" y="21"/>
                  </a:lnTo>
                  <a:lnTo>
                    <a:pt x="7" y="7"/>
                  </a:lnTo>
                  <a:lnTo>
                    <a:pt x="21"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0" name="Freeform 346"/>
            <p:cNvSpPr>
              <a:spLocks/>
            </p:cNvSpPr>
            <p:nvPr/>
          </p:nvSpPr>
          <p:spPr bwMode="auto">
            <a:xfrm>
              <a:off x="2268" y="1993"/>
              <a:ext cx="50" cy="50"/>
            </a:xfrm>
            <a:custGeom>
              <a:avLst/>
              <a:gdLst/>
              <a:ahLst/>
              <a:cxnLst>
                <a:cxn ang="0">
                  <a:pos x="50" y="28"/>
                </a:cxn>
                <a:cxn ang="0">
                  <a:pos x="43" y="43"/>
                </a:cxn>
                <a:cxn ang="0">
                  <a:pos x="21" y="50"/>
                </a:cxn>
                <a:cxn ang="0">
                  <a:pos x="7" y="43"/>
                </a:cxn>
                <a:cxn ang="0">
                  <a:pos x="0" y="28"/>
                </a:cxn>
                <a:cxn ang="0">
                  <a:pos x="7" y="7"/>
                </a:cxn>
                <a:cxn ang="0">
                  <a:pos x="21" y="0"/>
                </a:cxn>
                <a:cxn ang="0">
                  <a:pos x="43" y="7"/>
                </a:cxn>
                <a:cxn ang="0">
                  <a:pos x="50" y="28"/>
                </a:cxn>
                <a:cxn ang="0">
                  <a:pos x="50" y="28"/>
                </a:cxn>
              </a:cxnLst>
              <a:rect l="0" t="0" r="r" b="b"/>
              <a:pathLst>
                <a:path w="50" h="50">
                  <a:moveTo>
                    <a:pt x="50" y="28"/>
                  </a:moveTo>
                  <a:lnTo>
                    <a:pt x="43" y="43"/>
                  </a:lnTo>
                  <a:lnTo>
                    <a:pt x="21" y="50"/>
                  </a:lnTo>
                  <a:lnTo>
                    <a:pt x="7" y="43"/>
                  </a:lnTo>
                  <a:lnTo>
                    <a:pt x="0" y="28"/>
                  </a:lnTo>
                  <a:lnTo>
                    <a:pt x="7" y="7"/>
                  </a:lnTo>
                  <a:lnTo>
                    <a:pt x="21"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1" name="Freeform 347"/>
            <p:cNvSpPr>
              <a:spLocks/>
            </p:cNvSpPr>
            <p:nvPr/>
          </p:nvSpPr>
          <p:spPr bwMode="auto">
            <a:xfrm>
              <a:off x="2282" y="1993"/>
              <a:ext cx="43" cy="50"/>
            </a:xfrm>
            <a:custGeom>
              <a:avLst/>
              <a:gdLst/>
              <a:ahLst/>
              <a:cxnLst>
                <a:cxn ang="0">
                  <a:pos x="43" y="28"/>
                </a:cxn>
                <a:cxn ang="0">
                  <a:pos x="36" y="43"/>
                </a:cxn>
                <a:cxn ang="0">
                  <a:pos x="21" y="50"/>
                </a:cxn>
                <a:cxn ang="0">
                  <a:pos x="7" y="43"/>
                </a:cxn>
                <a:cxn ang="0">
                  <a:pos x="0" y="28"/>
                </a:cxn>
                <a:cxn ang="0">
                  <a:pos x="7" y="7"/>
                </a:cxn>
                <a:cxn ang="0">
                  <a:pos x="21" y="0"/>
                </a:cxn>
                <a:cxn ang="0">
                  <a:pos x="36" y="7"/>
                </a:cxn>
                <a:cxn ang="0">
                  <a:pos x="43" y="28"/>
                </a:cxn>
                <a:cxn ang="0">
                  <a:pos x="43" y="28"/>
                </a:cxn>
              </a:cxnLst>
              <a:rect l="0" t="0" r="r" b="b"/>
              <a:pathLst>
                <a:path w="43" h="50">
                  <a:moveTo>
                    <a:pt x="43" y="28"/>
                  </a:moveTo>
                  <a:lnTo>
                    <a:pt x="36" y="43"/>
                  </a:lnTo>
                  <a:lnTo>
                    <a:pt x="21" y="50"/>
                  </a:lnTo>
                  <a:lnTo>
                    <a:pt x="7" y="43"/>
                  </a:lnTo>
                  <a:lnTo>
                    <a:pt x="0" y="28"/>
                  </a:lnTo>
                  <a:lnTo>
                    <a:pt x="7" y="7"/>
                  </a:lnTo>
                  <a:lnTo>
                    <a:pt x="21" y="0"/>
                  </a:lnTo>
                  <a:lnTo>
                    <a:pt x="36" y="7"/>
                  </a:lnTo>
                  <a:lnTo>
                    <a:pt x="43" y="28"/>
                  </a:lnTo>
                  <a:lnTo>
                    <a:pt x="43"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2" name="Freeform 348"/>
            <p:cNvSpPr>
              <a:spLocks/>
            </p:cNvSpPr>
            <p:nvPr/>
          </p:nvSpPr>
          <p:spPr bwMode="auto">
            <a:xfrm>
              <a:off x="2296" y="1993"/>
              <a:ext cx="43" cy="50"/>
            </a:xfrm>
            <a:custGeom>
              <a:avLst/>
              <a:gdLst/>
              <a:ahLst/>
              <a:cxnLst>
                <a:cxn ang="0">
                  <a:pos x="43" y="28"/>
                </a:cxn>
                <a:cxn ang="0">
                  <a:pos x="36" y="43"/>
                </a:cxn>
                <a:cxn ang="0">
                  <a:pos x="22" y="50"/>
                </a:cxn>
                <a:cxn ang="0">
                  <a:pos x="7" y="43"/>
                </a:cxn>
                <a:cxn ang="0">
                  <a:pos x="0" y="28"/>
                </a:cxn>
                <a:cxn ang="0">
                  <a:pos x="7" y="7"/>
                </a:cxn>
                <a:cxn ang="0">
                  <a:pos x="22" y="0"/>
                </a:cxn>
                <a:cxn ang="0">
                  <a:pos x="36" y="7"/>
                </a:cxn>
                <a:cxn ang="0">
                  <a:pos x="43" y="28"/>
                </a:cxn>
                <a:cxn ang="0">
                  <a:pos x="43" y="28"/>
                </a:cxn>
              </a:cxnLst>
              <a:rect l="0" t="0" r="r" b="b"/>
              <a:pathLst>
                <a:path w="43" h="50">
                  <a:moveTo>
                    <a:pt x="43" y="28"/>
                  </a:moveTo>
                  <a:lnTo>
                    <a:pt x="36" y="43"/>
                  </a:lnTo>
                  <a:lnTo>
                    <a:pt x="22" y="50"/>
                  </a:lnTo>
                  <a:lnTo>
                    <a:pt x="7" y="43"/>
                  </a:lnTo>
                  <a:lnTo>
                    <a:pt x="0" y="28"/>
                  </a:lnTo>
                  <a:lnTo>
                    <a:pt x="7" y="7"/>
                  </a:lnTo>
                  <a:lnTo>
                    <a:pt x="22" y="0"/>
                  </a:lnTo>
                  <a:lnTo>
                    <a:pt x="36" y="7"/>
                  </a:lnTo>
                  <a:lnTo>
                    <a:pt x="43" y="28"/>
                  </a:lnTo>
                  <a:lnTo>
                    <a:pt x="43"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3" name="Freeform 349"/>
            <p:cNvSpPr>
              <a:spLocks/>
            </p:cNvSpPr>
            <p:nvPr/>
          </p:nvSpPr>
          <p:spPr bwMode="auto">
            <a:xfrm>
              <a:off x="2311" y="1993"/>
              <a:ext cx="42" cy="50"/>
            </a:xfrm>
            <a:custGeom>
              <a:avLst/>
              <a:gdLst/>
              <a:ahLst/>
              <a:cxnLst>
                <a:cxn ang="0">
                  <a:pos x="42" y="28"/>
                </a:cxn>
                <a:cxn ang="0">
                  <a:pos x="35" y="43"/>
                </a:cxn>
                <a:cxn ang="0">
                  <a:pos x="21" y="50"/>
                </a:cxn>
                <a:cxn ang="0">
                  <a:pos x="7" y="43"/>
                </a:cxn>
                <a:cxn ang="0">
                  <a:pos x="0" y="28"/>
                </a:cxn>
                <a:cxn ang="0">
                  <a:pos x="7" y="7"/>
                </a:cxn>
                <a:cxn ang="0">
                  <a:pos x="21" y="0"/>
                </a:cxn>
                <a:cxn ang="0">
                  <a:pos x="35" y="7"/>
                </a:cxn>
                <a:cxn ang="0">
                  <a:pos x="42" y="28"/>
                </a:cxn>
                <a:cxn ang="0">
                  <a:pos x="42" y="28"/>
                </a:cxn>
              </a:cxnLst>
              <a:rect l="0" t="0" r="r" b="b"/>
              <a:pathLst>
                <a:path w="42" h="50">
                  <a:moveTo>
                    <a:pt x="42" y="28"/>
                  </a:moveTo>
                  <a:lnTo>
                    <a:pt x="35" y="43"/>
                  </a:lnTo>
                  <a:lnTo>
                    <a:pt x="21" y="50"/>
                  </a:lnTo>
                  <a:lnTo>
                    <a:pt x="7" y="43"/>
                  </a:lnTo>
                  <a:lnTo>
                    <a:pt x="0" y="28"/>
                  </a:lnTo>
                  <a:lnTo>
                    <a:pt x="7" y="7"/>
                  </a:lnTo>
                  <a:lnTo>
                    <a:pt x="21" y="0"/>
                  </a:lnTo>
                  <a:lnTo>
                    <a:pt x="35" y="7"/>
                  </a:lnTo>
                  <a:lnTo>
                    <a:pt x="42" y="28"/>
                  </a:lnTo>
                  <a:lnTo>
                    <a:pt x="42"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4" name="Freeform 350"/>
            <p:cNvSpPr>
              <a:spLocks/>
            </p:cNvSpPr>
            <p:nvPr/>
          </p:nvSpPr>
          <p:spPr bwMode="auto">
            <a:xfrm>
              <a:off x="2318" y="1993"/>
              <a:ext cx="49" cy="50"/>
            </a:xfrm>
            <a:custGeom>
              <a:avLst/>
              <a:gdLst/>
              <a:ahLst/>
              <a:cxnLst>
                <a:cxn ang="0">
                  <a:pos x="49" y="28"/>
                </a:cxn>
                <a:cxn ang="0">
                  <a:pos x="42" y="43"/>
                </a:cxn>
                <a:cxn ang="0">
                  <a:pos x="28" y="50"/>
                </a:cxn>
                <a:cxn ang="0">
                  <a:pos x="7" y="43"/>
                </a:cxn>
                <a:cxn ang="0">
                  <a:pos x="0" y="28"/>
                </a:cxn>
                <a:cxn ang="0">
                  <a:pos x="7" y="7"/>
                </a:cxn>
                <a:cxn ang="0">
                  <a:pos x="28" y="0"/>
                </a:cxn>
                <a:cxn ang="0">
                  <a:pos x="42" y="7"/>
                </a:cxn>
                <a:cxn ang="0">
                  <a:pos x="49" y="28"/>
                </a:cxn>
                <a:cxn ang="0">
                  <a:pos x="49" y="28"/>
                </a:cxn>
              </a:cxnLst>
              <a:rect l="0" t="0" r="r" b="b"/>
              <a:pathLst>
                <a:path w="49" h="50">
                  <a:moveTo>
                    <a:pt x="49" y="28"/>
                  </a:moveTo>
                  <a:lnTo>
                    <a:pt x="42" y="43"/>
                  </a:lnTo>
                  <a:lnTo>
                    <a:pt x="28" y="50"/>
                  </a:lnTo>
                  <a:lnTo>
                    <a:pt x="7" y="43"/>
                  </a:lnTo>
                  <a:lnTo>
                    <a:pt x="0" y="28"/>
                  </a:lnTo>
                  <a:lnTo>
                    <a:pt x="7" y="7"/>
                  </a:lnTo>
                  <a:lnTo>
                    <a:pt x="28"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5" name="Freeform 351"/>
            <p:cNvSpPr>
              <a:spLocks/>
            </p:cNvSpPr>
            <p:nvPr/>
          </p:nvSpPr>
          <p:spPr bwMode="auto">
            <a:xfrm>
              <a:off x="2332" y="1993"/>
              <a:ext cx="50" cy="50"/>
            </a:xfrm>
            <a:custGeom>
              <a:avLst/>
              <a:gdLst/>
              <a:ahLst/>
              <a:cxnLst>
                <a:cxn ang="0">
                  <a:pos x="50" y="28"/>
                </a:cxn>
                <a:cxn ang="0">
                  <a:pos x="43" y="43"/>
                </a:cxn>
                <a:cxn ang="0">
                  <a:pos x="28" y="50"/>
                </a:cxn>
                <a:cxn ang="0">
                  <a:pos x="7" y="43"/>
                </a:cxn>
                <a:cxn ang="0">
                  <a:pos x="0" y="28"/>
                </a:cxn>
                <a:cxn ang="0">
                  <a:pos x="7" y="7"/>
                </a:cxn>
                <a:cxn ang="0">
                  <a:pos x="28" y="0"/>
                </a:cxn>
                <a:cxn ang="0">
                  <a:pos x="43" y="7"/>
                </a:cxn>
                <a:cxn ang="0">
                  <a:pos x="50" y="28"/>
                </a:cxn>
                <a:cxn ang="0">
                  <a:pos x="50" y="28"/>
                </a:cxn>
              </a:cxnLst>
              <a:rect l="0" t="0" r="r" b="b"/>
              <a:pathLst>
                <a:path w="50" h="50">
                  <a:moveTo>
                    <a:pt x="50" y="28"/>
                  </a:moveTo>
                  <a:lnTo>
                    <a:pt x="43" y="43"/>
                  </a:lnTo>
                  <a:lnTo>
                    <a:pt x="28" y="50"/>
                  </a:lnTo>
                  <a:lnTo>
                    <a:pt x="7" y="43"/>
                  </a:lnTo>
                  <a:lnTo>
                    <a:pt x="0" y="28"/>
                  </a:lnTo>
                  <a:lnTo>
                    <a:pt x="7" y="7"/>
                  </a:lnTo>
                  <a:lnTo>
                    <a:pt x="28"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6" name="Freeform 352"/>
            <p:cNvSpPr>
              <a:spLocks/>
            </p:cNvSpPr>
            <p:nvPr/>
          </p:nvSpPr>
          <p:spPr bwMode="auto">
            <a:xfrm>
              <a:off x="2346" y="1993"/>
              <a:ext cx="50" cy="50"/>
            </a:xfrm>
            <a:custGeom>
              <a:avLst/>
              <a:gdLst/>
              <a:ahLst/>
              <a:cxnLst>
                <a:cxn ang="0">
                  <a:pos x="50" y="28"/>
                </a:cxn>
                <a:cxn ang="0">
                  <a:pos x="43" y="43"/>
                </a:cxn>
                <a:cxn ang="0">
                  <a:pos x="29" y="50"/>
                </a:cxn>
                <a:cxn ang="0">
                  <a:pos x="7" y="43"/>
                </a:cxn>
                <a:cxn ang="0">
                  <a:pos x="0" y="28"/>
                </a:cxn>
                <a:cxn ang="0">
                  <a:pos x="7" y="7"/>
                </a:cxn>
                <a:cxn ang="0">
                  <a:pos x="29" y="0"/>
                </a:cxn>
                <a:cxn ang="0">
                  <a:pos x="43" y="7"/>
                </a:cxn>
                <a:cxn ang="0">
                  <a:pos x="50" y="28"/>
                </a:cxn>
                <a:cxn ang="0">
                  <a:pos x="50" y="28"/>
                </a:cxn>
              </a:cxnLst>
              <a:rect l="0" t="0" r="r" b="b"/>
              <a:pathLst>
                <a:path w="50" h="50">
                  <a:moveTo>
                    <a:pt x="50" y="28"/>
                  </a:moveTo>
                  <a:lnTo>
                    <a:pt x="43" y="43"/>
                  </a:lnTo>
                  <a:lnTo>
                    <a:pt x="29" y="50"/>
                  </a:lnTo>
                  <a:lnTo>
                    <a:pt x="7" y="43"/>
                  </a:lnTo>
                  <a:lnTo>
                    <a:pt x="0" y="28"/>
                  </a:lnTo>
                  <a:lnTo>
                    <a:pt x="7" y="7"/>
                  </a:lnTo>
                  <a:lnTo>
                    <a:pt x="29"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7" name="Freeform 353"/>
            <p:cNvSpPr>
              <a:spLocks/>
            </p:cNvSpPr>
            <p:nvPr/>
          </p:nvSpPr>
          <p:spPr bwMode="auto">
            <a:xfrm>
              <a:off x="2360" y="1993"/>
              <a:ext cx="50" cy="50"/>
            </a:xfrm>
            <a:custGeom>
              <a:avLst/>
              <a:gdLst/>
              <a:ahLst/>
              <a:cxnLst>
                <a:cxn ang="0">
                  <a:pos x="50" y="28"/>
                </a:cxn>
                <a:cxn ang="0">
                  <a:pos x="29" y="50"/>
                </a:cxn>
                <a:cxn ang="0">
                  <a:pos x="7" y="43"/>
                </a:cxn>
                <a:cxn ang="0">
                  <a:pos x="0" y="28"/>
                </a:cxn>
                <a:cxn ang="0">
                  <a:pos x="7" y="7"/>
                </a:cxn>
                <a:cxn ang="0">
                  <a:pos x="29" y="0"/>
                </a:cxn>
                <a:cxn ang="0">
                  <a:pos x="43" y="7"/>
                </a:cxn>
                <a:cxn ang="0">
                  <a:pos x="50" y="28"/>
                </a:cxn>
                <a:cxn ang="0">
                  <a:pos x="50" y="28"/>
                </a:cxn>
              </a:cxnLst>
              <a:rect l="0" t="0" r="r" b="b"/>
              <a:pathLst>
                <a:path w="50" h="50">
                  <a:moveTo>
                    <a:pt x="50" y="28"/>
                  </a:moveTo>
                  <a:lnTo>
                    <a:pt x="29" y="50"/>
                  </a:lnTo>
                  <a:lnTo>
                    <a:pt x="7" y="43"/>
                  </a:lnTo>
                  <a:lnTo>
                    <a:pt x="0" y="28"/>
                  </a:lnTo>
                  <a:lnTo>
                    <a:pt x="7" y="7"/>
                  </a:lnTo>
                  <a:lnTo>
                    <a:pt x="29"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8" name="Freeform 354"/>
            <p:cNvSpPr>
              <a:spLocks/>
            </p:cNvSpPr>
            <p:nvPr/>
          </p:nvSpPr>
          <p:spPr bwMode="auto">
            <a:xfrm>
              <a:off x="2375" y="1993"/>
              <a:ext cx="49" cy="50"/>
            </a:xfrm>
            <a:custGeom>
              <a:avLst/>
              <a:gdLst/>
              <a:ahLst/>
              <a:cxnLst>
                <a:cxn ang="0">
                  <a:pos x="49" y="28"/>
                </a:cxn>
                <a:cxn ang="0">
                  <a:pos x="28" y="50"/>
                </a:cxn>
                <a:cxn ang="0">
                  <a:pos x="7" y="43"/>
                </a:cxn>
                <a:cxn ang="0">
                  <a:pos x="0" y="28"/>
                </a:cxn>
                <a:cxn ang="0">
                  <a:pos x="7" y="7"/>
                </a:cxn>
                <a:cxn ang="0">
                  <a:pos x="28" y="0"/>
                </a:cxn>
                <a:cxn ang="0">
                  <a:pos x="42" y="7"/>
                </a:cxn>
                <a:cxn ang="0">
                  <a:pos x="49" y="28"/>
                </a:cxn>
                <a:cxn ang="0">
                  <a:pos x="49" y="28"/>
                </a:cxn>
              </a:cxnLst>
              <a:rect l="0" t="0" r="r" b="b"/>
              <a:pathLst>
                <a:path w="49" h="50">
                  <a:moveTo>
                    <a:pt x="49" y="28"/>
                  </a:moveTo>
                  <a:lnTo>
                    <a:pt x="28" y="50"/>
                  </a:lnTo>
                  <a:lnTo>
                    <a:pt x="7" y="43"/>
                  </a:lnTo>
                  <a:lnTo>
                    <a:pt x="0" y="28"/>
                  </a:lnTo>
                  <a:lnTo>
                    <a:pt x="7" y="7"/>
                  </a:lnTo>
                  <a:lnTo>
                    <a:pt x="28"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59" name="Freeform 355"/>
            <p:cNvSpPr>
              <a:spLocks/>
            </p:cNvSpPr>
            <p:nvPr/>
          </p:nvSpPr>
          <p:spPr bwMode="auto">
            <a:xfrm>
              <a:off x="2389" y="1993"/>
              <a:ext cx="50" cy="50"/>
            </a:xfrm>
            <a:custGeom>
              <a:avLst/>
              <a:gdLst/>
              <a:ahLst/>
              <a:cxnLst>
                <a:cxn ang="0">
                  <a:pos x="50" y="28"/>
                </a:cxn>
                <a:cxn ang="0">
                  <a:pos x="42" y="43"/>
                </a:cxn>
                <a:cxn ang="0">
                  <a:pos x="21" y="50"/>
                </a:cxn>
                <a:cxn ang="0">
                  <a:pos x="0" y="28"/>
                </a:cxn>
                <a:cxn ang="0">
                  <a:pos x="7" y="7"/>
                </a:cxn>
                <a:cxn ang="0">
                  <a:pos x="21" y="0"/>
                </a:cxn>
                <a:cxn ang="0">
                  <a:pos x="42" y="7"/>
                </a:cxn>
                <a:cxn ang="0">
                  <a:pos x="50" y="28"/>
                </a:cxn>
                <a:cxn ang="0">
                  <a:pos x="50" y="28"/>
                </a:cxn>
              </a:cxnLst>
              <a:rect l="0" t="0" r="r" b="b"/>
              <a:pathLst>
                <a:path w="50" h="50">
                  <a:moveTo>
                    <a:pt x="50" y="28"/>
                  </a:moveTo>
                  <a:lnTo>
                    <a:pt x="42" y="43"/>
                  </a:lnTo>
                  <a:lnTo>
                    <a:pt x="21" y="50"/>
                  </a:lnTo>
                  <a:lnTo>
                    <a:pt x="0" y="28"/>
                  </a:lnTo>
                  <a:lnTo>
                    <a:pt x="7" y="7"/>
                  </a:lnTo>
                  <a:lnTo>
                    <a:pt x="21" y="0"/>
                  </a:lnTo>
                  <a:lnTo>
                    <a:pt x="42"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0" name="Freeform 356"/>
            <p:cNvSpPr>
              <a:spLocks/>
            </p:cNvSpPr>
            <p:nvPr/>
          </p:nvSpPr>
          <p:spPr bwMode="auto">
            <a:xfrm>
              <a:off x="2403" y="2000"/>
              <a:ext cx="43" cy="43"/>
            </a:xfrm>
            <a:custGeom>
              <a:avLst/>
              <a:gdLst/>
              <a:ahLst/>
              <a:cxnLst>
                <a:cxn ang="0">
                  <a:pos x="43" y="21"/>
                </a:cxn>
                <a:cxn ang="0">
                  <a:pos x="36" y="36"/>
                </a:cxn>
                <a:cxn ang="0">
                  <a:pos x="21" y="43"/>
                </a:cxn>
                <a:cxn ang="0">
                  <a:pos x="7" y="36"/>
                </a:cxn>
                <a:cxn ang="0">
                  <a:pos x="0" y="21"/>
                </a:cxn>
                <a:cxn ang="0">
                  <a:pos x="7" y="7"/>
                </a:cxn>
                <a:cxn ang="0">
                  <a:pos x="21" y="0"/>
                </a:cxn>
                <a:cxn ang="0">
                  <a:pos x="36" y="7"/>
                </a:cxn>
                <a:cxn ang="0">
                  <a:pos x="43" y="21"/>
                </a:cxn>
                <a:cxn ang="0">
                  <a:pos x="43" y="21"/>
                </a:cxn>
              </a:cxnLst>
              <a:rect l="0" t="0" r="r" b="b"/>
              <a:pathLst>
                <a:path w="43" h="43">
                  <a:moveTo>
                    <a:pt x="43" y="21"/>
                  </a:moveTo>
                  <a:lnTo>
                    <a:pt x="36" y="36"/>
                  </a:lnTo>
                  <a:lnTo>
                    <a:pt x="21" y="43"/>
                  </a:lnTo>
                  <a:lnTo>
                    <a:pt x="7" y="36"/>
                  </a:lnTo>
                  <a:lnTo>
                    <a:pt x="0" y="21"/>
                  </a:lnTo>
                  <a:lnTo>
                    <a:pt x="7" y="7"/>
                  </a:lnTo>
                  <a:lnTo>
                    <a:pt x="21"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1" name="Freeform 357"/>
            <p:cNvSpPr>
              <a:spLocks/>
            </p:cNvSpPr>
            <p:nvPr/>
          </p:nvSpPr>
          <p:spPr bwMode="auto">
            <a:xfrm>
              <a:off x="2417" y="2000"/>
              <a:ext cx="43" cy="43"/>
            </a:xfrm>
            <a:custGeom>
              <a:avLst/>
              <a:gdLst/>
              <a:ahLst/>
              <a:cxnLst>
                <a:cxn ang="0">
                  <a:pos x="43" y="21"/>
                </a:cxn>
                <a:cxn ang="0">
                  <a:pos x="36" y="36"/>
                </a:cxn>
                <a:cxn ang="0">
                  <a:pos x="22" y="43"/>
                </a:cxn>
                <a:cxn ang="0">
                  <a:pos x="7" y="36"/>
                </a:cxn>
                <a:cxn ang="0">
                  <a:pos x="0" y="21"/>
                </a:cxn>
                <a:cxn ang="0">
                  <a:pos x="7" y="7"/>
                </a:cxn>
                <a:cxn ang="0">
                  <a:pos x="22" y="0"/>
                </a:cxn>
                <a:cxn ang="0">
                  <a:pos x="36" y="7"/>
                </a:cxn>
                <a:cxn ang="0">
                  <a:pos x="43" y="21"/>
                </a:cxn>
                <a:cxn ang="0">
                  <a:pos x="43" y="21"/>
                </a:cxn>
              </a:cxnLst>
              <a:rect l="0" t="0" r="r" b="b"/>
              <a:pathLst>
                <a:path w="43" h="43">
                  <a:moveTo>
                    <a:pt x="43" y="21"/>
                  </a:moveTo>
                  <a:lnTo>
                    <a:pt x="36" y="36"/>
                  </a:lnTo>
                  <a:lnTo>
                    <a:pt x="22" y="43"/>
                  </a:lnTo>
                  <a:lnTo>
                    <a:pt x="7" y="36"/>
                  </a:lnTo>
                  <a:lnTo>
                    <a:pt x="0" y="21"/>
                  </a:lnTo>
                  <a:lnTo>
                    <a:pt x="7"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2" name="Freeform 358"/>
            <p:cNvSpPr>
              <a:spLocks/>
            </p:cNvSpPr>
            <p:nvPr/>
          </p:nvSpPr>
          <p:spPr bwMode="auto">
            <a:xfrm>
              <a:off x="2431" y="2000"/>
              <a:ext cx="43" cy="43"/>
            </a:xfrm>
            <a:custGeom>
              <a:avLst/>
              <a:gdLst/>
              <a:ahLst/>
              <a:cxnLst>
                <a:cxn ang="0">
                  <a:pos x="43" y="21"/>
                </a:cxn>
                <a:cxn ang="0">
                  <a:pos x="36" y="36"/>
                </a:cxn>
                <a:cxn ang="0">
                  <a:pos x="22" y="43"/>
                </a:cxn>
                <a:cxn ang="0">
                  <a:pos x="8" y="36"/>
                </a:cxn>
                <a:cxn ang="0">
                  <a:pos x="0" y="21"/>
                </a:cxn>
                <a:cxn ang="0">
                  <a:pos x="8" y="7"/>
                </a:cxn>
                <a:cxn ang="0">
                  <a:pos x="22" y="0"/>
                </a:cxn>
                <a:cxn ang="0">
                  <a:pos x="36" y="7"/>
                </a:cxn>
                <a:cxn ang="0">
                  <a:pos x="43" y="21"/>
                </a:cxn>
                <a:cxn ang="0">
                  <a:pos x="43" y="21"/>
                </a:cxn>
              </a:cxnLst>
              <a:rect l="0" t="0" r="r" b="b"/>
              <a:pathLst>
                <a:path w="43" h="43">
                  <a:moveTo>
                    <a:pt x="43" y="21"/>
                  </a:moveTo>
                  <a:lnTo>
                    <a:pt x="36" y="36"/>
                  </a:lnTo>
                  <a:lnTo>
                    <a:pt x="22" y="43"/>
                  </a:lnTo>
                  <a:lnTo>
                    <a:pt x="8" y="36"/>
                  </a:lnTo>
                  <a:lnTo>
                    <a:pt x="0" y="21"/>
                  </a:lnTo>
                  <a:lnTo>
                    <a:pt x="8"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3" name="Freeform 359"/>
            <p:cNvSpPr>
              <a:spLocks/>
            </p:cNvSpPr>
            <p:nvPr/>
          </p:nvSpPr>
          <p:spPr bwMode="auto">
            <a:xfrm>
              <a:off x="2439" y="2000"/>
              <a:ext cx="49" cy="50"/>
            </a:xfrm>
            <a:custGeom>
              <a:avLst/>
              <a:gdLst/>
              <a:ahLst/>
              <a:cxnLst>
                <a:cxn ang="0">
                  <a:pos x="49" y="28"/>
                </a:cxn>
                <a:cxn ang="0">
                  <a:pos x="42" y="43"/>
                </a:cxn>
                <a:cxn ang="0">
                  <a:pos x="28" y="50"/>
                </a:cxn>
                <a:cxn ang="0">
                  <a:pos x="7" y="43"/>
                </a:cxn>
                <a:cxn ang="0">
                  <a:pos x="0" y="28"/>
                </a:cxn>
                <a:cxn ang="0">
                  <a:pos x="7" y="7"/>
                </a:cxn>
                <a:cxn ang="0">
                  <a:pos x="28" y="0"/>
                </a:cxn>
                <a:cxn ang="0">
                  <a:pos x="42" y="7"/>
                </a:cxn>
                <a:cxn ang="0">
                  <a:pos x="49" y="28"/>
                </a:cxn>
                <a:cxn ang="0">
                  <a:pos x="49" y="28"/>
                </a:cxn>
              </a:cxnLst>
              <a:rect l="0" t="0" r="r" b="b"/>
              <a:pathLst>
                <a:path w="49" h="50">
                  <a:moveTo>
                    <a:pt x="49" y="28"/>
                  </a:moveTo>
                  <a:lnTo>
                    <a:pt x="42" y="43"/>
                  </a:lnTo>
                  <a:lnTo>
                    <a:pt x="28" y="50"/>
                  </a:lnTo>
                  <a:lnTo>
                    <a:pt x="7" y="43"/>
                  </a:lnTo>
                  <a:lnTo>
                    <a:pt x="0" y="28"/>
                  </a:lnTo>
                  <a:lnTo>
                    <a:pt x="7" y="7"/>
                  </a:lnTo>
                  <a:lnTo>
                    <a:pt x="28"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4" name="Freeform 360"/>
            <p:cNvSpPr>
              <a:spLocks/>
            </p:cNvSpPr>
            <p:nvPr/>
          </p:nvSpPr>
          <p:spPr bwMode="auto">
            <a:xfrm>
              <a:off x="2453" y="2007"/>
              <a:ext cx="50" cy="50"/>
            </a:xfrm>
            <a:custGeom>
              <a:avLst/>
              <a:gdLst/>
              <a:ahLst/>
              <a:cxnLst>
                <a:cxn ang="0">
                  <a:pos x="50" y="29"/>
                </a:cxn>
                <a:cxn ang="0">
                  <a:pos x="42" y="43"/>
                </a:cxn>
                <a:cxn ang="0">
                  <a:pos x="28" y="50"/>
                </a:cxn>
                <a:cxn ang="0">
                  <a:pos x="7" y="43"/>
                </a:cxn>
                <a:cxn ang="0">
                  <a:pos x="0" y="29"/>
                </a:cxn>
                <a:cxn ang="0">
                  <a:pos x="7" y="7"/>
                </a:cxn>
                <a:cxn ang="0">
                  <a:pos x="28" y="0"/>
                </a:cxn>
                <a:cxn ang="0">
                  <a:pos x="42" y="7"/>
                </a:cxn>
                <a:cxn ang="0">
                  <a:pos x="50" y="29"/>
                </a:cxn>
                <a:cxn ang="0">
                  <a:pos x="50" y="29"/>
                </a:cxn>
              </a:cxnLst>
              <a:rect l="0" t="0" r="r" b="b"/>
              <a:pathLst>
                <a:path w="50" h="50">
                  <a:moveTo>
                    <a:pt x="50" y="29"/>
                  </a:moveTo>
                  <a:lnTo>
                    <a:pt x="42" y="43"/>
                  </a:lnTo>
                  <a:lnTo>
                    <a:pt x="28" y="50"/>
                  </a:lnTo>
                  <a:lnTo>
                    <a:pt x="7" y="43"/>
                  </a:lnTo>
                  <a:lnTo>
                    <a:pt x="0" y="29"/>
                  </a:lnTo>
                  <a:lnTo>
                    <a:pt x="7" y="7"/>
                  </a:lnTo>
                  <a:lnTo>
                    <a:pt x="28" y="0"/>
                  </a:lnTo>
                  <a:lnTo>
                    <a:pt x="42"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5" name="Freeform 361"/>
            <p:cNvSpPr>
              <a:spLocks/>
            </p:cNvSpPr>
            <p:nvPr/>
          </p:nvSpPr>
          <p:spPr bwMode="auto">
            <a:xfrm>
              <a:off x="2467" y="2014"/>
              <a:ext cx="50" cy="50"/>
            </a:xfrm>
            <a:custGeom>
              <a:avLst/>
              <a:gdLst/>
              <a:ahLst/>
              <a:cxnLst>
                <a:cxn ang="0">
                  <a:pos x="50" y="29"/>
                </a:cxn>
                <a:cxn ang="0">
                  <a:pos x="43" y="43"/>
                </a:cxn>
                <a:cxn ang="0">
                  <a:pos x="28" y="50"/>
                </a:cxn>
                <a:cxn ang="0">
                  <a:pos x="7" y="43"/>
                </a:cxn>
                <a:cxn ang="0">
                  <a:pos x="0" y="29"/>
                </a:cxn>
                <a:cxn ang="0">
                  <a:pos x="7" y="7"/>
                </a:cxn>
                <a:cxn ang="0">
                  <a:pos x="28" y="0"/>
                </a:cxn>
                <a:cxn ang="0">
                  <a:pos x="43" y="7"/>
                </a:cxn>
                <a:cxn ang="0">
                  <a:pos x="50" y="29"/>
                </a:cxn>
                <a:cxn ang="0">
                  <a:pos x="50" y="29"/>
                </a:cxn>
              </a:cxnLst>
              <a:rect l="0" t="0" r="r" b="b"/>
              <a:pathLst>
                <a:path w="50" h="50">
                  <a:moveTo>
                    <a:pt x="50" y="29"/>
                  </a:moveTo>
                  <a:lnTo>
                    <a:pt x="43" y="43"/>
                  </a:lnTo>
                  <a:lnTo>
                    <a:pt x="28" y="50"/>
                  </a:lnTo>
                  <a:lnTo>
                    <a:pt x="7" y="43"/>
                  </a:lnTo>
                  <a:lnTo>
                    <a:pt x="0" y="29"/>
                  </a:lnTo>
                  <a:lnTo>
                    <a:pt x="7" y="7"/>
                  </a:lnTo>
                  <a:lnTo>
                    <a:pt x="28"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6" name="Freeform 362"/>
            <p:cNvSpPr>
              <a:spLocks/>
            </p:cNvSpPr>
            <p:nvPr/>
          </p:nvSpPr>
          <p:spPr bwMode="auto">
            <a:xfrm>
              <a:off x="2481" y="2021"/>
              <a:ext cx="50" cy="43"/>
            </a:xfrm>
            <a:custGeom>
              <a:avLst/>
              <a:gdLst/>
              <a:ahLst/>
              <a:cxnLst>
                <a:cxn ang="0">
                  <a:pos x="50" y="22"/>
                </a:cxn>
                <a:cxn ang="0">
                  <a:pos x="43" y="36"/>
                </a:cxn>
                <a:cxn ang="0">
                  <a:pos x="29" y="43"/>
                </a:cxn>
                <a:cxn ang="0">
                  <a:pos x="7" y="36"/>
                </a:cxn>
                <a:cxn ang="0">
                  <a:pos x="0" y="22"/>
                </a:cxn>
                <a:cxn ang="0">
                  <a:pos x="7" y="7"/>
                </a:cxn>
                <a:cxn ang="0">
                  <a:pos x="29" y="0"/>
                </a:cxn>
                <a:cxn ang="0">
                  <a:pos x="43" y="7"/>
                </a:cxn>
                <a:cxn ang="0">
                  <a:pos x="50" y="22"/>
                </a:cxn>
                <a:cxn ang="0">
                  <a:pos x="50" y="22"/>
                </a:cxn>
              </a:cxnLst>
              <a:rect l="0" t="0" r="r" b="b"/>
              <a:pathLst>
                <a:path w="50" h="43">
                  <a:moveTo>
                    <a:pt x="50" y="22"/>
                  </a:moveTo>
                  <a:lnTo>
                    <a:pt x="43" y="36"/>
                  </a:lnTo>
                  <a:lnTo>
                    <a:pt x="29" y="43"/>
                  </a:lnTo>
                  <a:lnTo>
                    <a:pt x="7" y="36"/>
                  </a:lnTo>
                  <a:lnTo>
                    <a:pt x="0" y="22"/>
                  </a:lnTo>
                  <a:lnTo>
                    <a:pt x="7" y="7"/>
                  </a:lnTo>
                  <a:lnTo>
                    <a:pt x="29"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7" name="Freeform 363"/>
            <p:cNvSpPr>
              <a:spLocks/>
            </p:cNvSpPr>
            <p:nvPr/>
          </p:nvSpPr>
          <p:spPr bwMode="auto">
            <a:xfrm>
              <a:off x="2495" y="2021"/>
              <a:ext cx="50" cy="50"/>
            </a:xfrm>
            <a:custGeom>
              <a:avLst/>
              <a:gdLst/>
              <a:ahLst/>
              <a:cxnLst>
                <a:cxn ang="0">
                  <a:pos x="50" y="22"/>
                </a:cxn>
                <a:cxn ang="0">
                  <a:pos x="43" y="43"/>
                </a:cxn>
                <a:cxn ang="0">
                  <a:pos x="22" y="50"/>
                </a:cxn>
                <a:cxn ang="0">
                  <a:pos x="8" y="43"/>
                </a:cxn>
                <a:cxn ang="0">
                  <a:pos x="0" y="22"/>
                </a:cxn>
                <a:cxn ang="0">
                  <a:pos x="22" y="0"/>
                </a:cxn>
                <a:cxn ang="0">
                  <a:pos x="43" y="7"/>
                </a:cxn>
                <a:cxn ang="0">
                  <a:pos x="50" y="22"/>
                </a:cxn>
                <a:cxn ang="0">
                  <a:pos x="50" y="22"/>
                </a:cxn>
              </a:cxnLst>
              <a:rect l="0" t="0" r="r" b="b"/>
              <a:pathLst>
                <a:path w="50" h="50">
                  <a:moveTo>
                    <a:pt x="50" y="22"/>
                  </a:moveTo>
                  <a:lnTo>
                    <a:pt x="43" y="43"/>
                  </a:lnTo>
                  <a:lnTo>
                    <a:pt x="22" y="50"/>
                  </a:lnTo>
                  <a:lnTo>
                    <a:pt x="8" y="43"/>
                  </a:lnTo>
                  <a:lnTo>
                    <a:pt x="0" y="22"/>
                  </a:lnTo>
                  <a:lnTo>
                    <a:pt x="22"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8" name="Freeform 364"/>
            <p:cNvSpPr>
              <a:spLocks/>
            </p:cNvSpPr>
            <p:nvPr/>
          </p:nvSpPr>
          <p:spPr bwMode="auto">
            <a:xfrm>
              <a:off x="2510" y="2021"/>
              <a:ext cx="49" cy="50"/>
            </a:xfrm>
            <a:custGeom>
              <a:avLst/>
              <a:gdLst/>
              <a:ahLst/>
              <a:cxnLst>
                <a:cxn ang="0">
                  <a:pos x="49" y="29"/>
                </a:cxn>
                <a:cxn ang="0">
                  <a:pos x="42" y="43"/>
                </a:cxn>
                <a:cxn ang="0">
                  <a:pos x="21" y="50"/>
                </a:cxn>
                <a:cxn ang="0">
                  <a:pos x="7" y="43"/>
                </a:cxn>
                <a:cxn ang="0">
                  <a:pos x="0" y="29"/>
                </a:cxn>
                <a:cxn ang="0">
                  <a:pos x="7" y="7"/>
                </a:cxn>
                <a:cxn ang="0">
                  <a:pos x="21" y="0"/>
                </a:cxn>
                <a:cxn ang="0">
                  <a:pos x="42" y="7"/>
                </a:cxn>
                <a:cxn ang="0">
                  <a:pos x="49" y="29"/>
                </a:cxn>
                <a:cxn ang="0">
                  <a:pos x="49" y="29"/>
                </a:cxn>
              </a:cxnLst>
              <a:rect l="0" t="0" r="r" b="b"/>
              <a:pathLst>
                <a:path w="49" h="50">
                  <a:moveTo>
                    <a:pt x="49" y="29"/>
                  </a:moveTo>
                  <a:lnTo>
                    <a:pt x="42" y="43"/>
                  </a:lnTo>
                  <a:lnTo>
                    <a:pt x="21" y="50"/>
                  </a:lnTo>
                  <a:lnTo>
                    <a:pt x="7" y="43"/>
                  </a:lnTo>
                  <a:lnTo>
                    <a:pt x="0" y="29"/>
                  </a:lnTo>
                  <a:lnTo>
                    <a:pt x="7" y="7"/>
                  </a:lnTo>
                  <a:lnTo>
                    <a:pt x="21" y="0"/>
                  </a:lnTo>
                  <a:lnTo>
                    <a:pt x="42" y="7"/>
                  </a:lnTo>
                  <a:lnTo>
                    <a:pt x="49" y="29"/>
                  </a:lnTo>
                  <a:lnTo>
                    <a:pt x="49"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69" name="Freeform 365"/>
            <p:cNvSpPr>
              <a:spLocks/>
            </p:cNvSpPr>
            <p:nvPr/>
          </p:nvSpPr>
          <p:spPr bwMode="auto">
            <a:xfrm>
              <a:off x="2524" y="2028"/>
              <a:ext cx="50" cy="43"/>
            </a:xfrm>
            <a:custGeom>
              <a:avLst/>
              <a:gdLst/>
              <a:ahLst/>
              <a:cxnLst>
                <a:cxn ang="0">
                  <a:pos x="50" y="22"/>
                </a:cxn>
                <a:cxn ang="0">
                  <a:pos x="43" y="36"/>
                </a:cxn>
                <a:cxn ang="0">
                  <a:pos x="21" y="43"/>
                </a:cxn>
                <a:cxn ang="0">
                  <a:pos x="7" y="36"/>
                </a:cxn>
                <a:cxn ang="0">
                  <a:pos x="0" y="22"/>
                </a:cxn>
                <a:cxn ang="0">
                  <a:pos x="7" y="8"/>
                </a:cxn>
                <a:cxn ang="0">
                  <a:pos x="21" y="0"/>
                </a:cxn>
                <a:cxn ang="0">
                  <a:pos x="43" y="8"/>
                </a:cxn>
                <a:cxn ang="0">
                  <a:pos x="50" y="22"/>
                </a:cxn>
                <a:cxn ang="0">
                  <a:pos x="50" y="22"/>
                </a:cxn>
              </a:cxnLst>
              <a:rect l="0" t="0" r="r" b="b"/>
              <a:pathLst>
                <a:path w="50" h="43">
                  <a:moveTo>
                    <a:pt x="50" y="22"/>
                  </a:moveTo>
                  <a:lnTo>
                    <a:pt x="43" y="36"/>
                  </a:lnTo>
                  <a:lnTo>
                    <a:pt x="21" y="43"/>
                  </a:lnTo>
                  <a:lnTo>
                    <a:pt x="7" y="36"/>
                  </a:lnTo>
                  <a:lnTo>
                    <a:pt x="0" y="22"/>
                  </a:lnTo>
                  <a:lnTo>
                    <a:pt x="7" y="8"/>
                  </a:lnTo>
                  <a:lnTo>
                    <a:pt x="21" y="0"/>
                  </a:lnTo>
                  <a:lnTo>
                    <a:pt x="43" y="8"/>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0" name="Freeform 366"/>
            <p:cNvSpPr>
              <a:spLocks/>
            </p:cNvSpPr>
            <p:nvPr/>
          </p:nvSpPr>
          <p:spPr bwMode="auto">
            <a:xfrm>
              <a:off x="2538" y="2028"/>
              <a:ext cx="50" cy="43"/>
            </a:xfrm>
            <a:custGeom>
              <a:avLst/>
              <a:gdLst/>
              <a:ahLst/>
              <a:cxnLst>
                <a:cxn ang="0">
                  <a:pos x="50" y="22"/>
                </a:cxn>
                <a:cxn ang="0">
                  <a:pos x="43" y="36"/>
                </a:cxn>
                <a:cxn ang="0">
                  <a:pos x="21" y="43"/>
                </a:cxn>
                <a:cxn ang="0">
                  <a:pos x="7" y="36"/>
                </a:cxn>
                <a:cxn ang="0">
                  <a:pos x="0" y="22"/>
                </a:cxn>
                <a:cxn ang="0">
                  <a:pos x="7" y="8"/>
                </a:cxn>
                <a:cxn ang="0">
                  <a:pos x="21" y="0"/>
                </a:cxn>
                <a:cxn ang="0">
                  <a:pos x="43" y="8"/>
                </a:cxn>
                <a:cxn ang="0">
                  <a:pos x="50" y="22"/>
                </a:cxn>
                <a:cxn ang="0">
                  <a:pos x="50" y="22"/>
                </a:cxn>
              </a:cxnLst>
              <a:rect l="0" t="0" r="r" b="b"/>
              <a:pathLst>
                <a:path w="50" h="43">
                  <a:moveTo>
                    <a:pt x="50" y="22"/>
                  </a:moveTo>
                  <a:lnTo>
                    <a:pt x="43" y="36"/>
                  </a:lnTo>
                  <a:lnTo>
                    <a:pt x="21" y="43"/>
                  </a:lnTo>
                  <a:lnTo>
                    <a:pt x="7" y="36"/>
                  </a:lnTo>
                  <a:lnTo>
                    <a:pt x="0" y="22"/>
                  </a:lnTo>
                  <a:lnTo>
                    <a:pt x="7" y="8"/>
                  </a:lnTo>
                  <a:lnTo>
                    <a:pt x="21" y="0"/>
                  </a:lnTo>
                  <a:lnTo>
                    <a:pt x="43" y="8"/>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1" name="Freeform 367"/>
            <p:cNvSpPr>
              <a:spLocks/>
            </p:cNvSpPr>
            <p:nvPr/>
          </p:nvSpPr>
          <p:spPr bwMode="auto">
            <a:xfrm>
              <a:off x="2552" y="2028"/>
              <a:ext cx="50" cy="43"/>
            </a:xfrm>
            <a:custGeom>
              <a:avLst/>
              <a:gdLst/>
              <a:ahLst/>
              <a:cxnLst>
                <a:cxn ang="0">
                  <a:pos x="50" y="22"/>
                </a:cxn>
                <a:cxn ang="0">
                  <a:pos x="43" y="36"/>
                </a:cxn>
                <a:cxn ang="0">
                  <a:pos x="22" y="43"/>
                </a:cxn>
                <a:cxn ang="0">
                  <a:pos x="7" y="36"/>
                </a:cxn>
                <a:cxn ang="0">
                  <a:pos x="0" y="22"/>
                </a:cxn>
                <a:cxn ang="0">
                  <a:pos x="7" y="8"/>
                </a:cxn>
                <a:cxn ang="0">
                  <a:pos x="22" y="0"/>
                </a:cxn>
                <a:cxn ang="0">
                  <a:pos x="43" y="8"/>
                </a:cxn>
                <a:cxn ang="0">
                  <a:pos x="50" y="22"/>
                </a:cxn>
                <a:cxn ang="0">
                  <a:pos x="50" y="22"/>
                </a:cxn>
              </a:cxnLst>
              <a:rect l="0" t="0" r="r" b="b"/>
              <a:pathLst>
                <a:path w="50" h="43">
                  <a:moveTo>
                    <a:pt x="50" y="22"/>
                  </a:moveTo>
                  <a:lnTo>
                    <a:pt x="43" y="36"/>
                  </a:lnTo>
                  <a:lnTo>
                    <a:pt x="22" y="43"/>
                  </a:lnTo>
                  <a:lnTo>
                    <a:pt x="7" y="36"/>
                  </a:lnTo>
                  <a:lnTo>
                    <a:pt x="0" y="22"/>
                  </a:lnTo>
                  <a:lnTo>
                    <a:pt x="7" y="8"/>
                  </a:lnTo>
                  <a:lnTo>
                    <a:pt x="22" y="0"/>
                  </a:lnTo>
                  <a:lnTo>
                    <a:pt x="43" y="8"/>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2" name="Freeform 368"/>
            <p:cNvSpPr>
              <a:spLocks/>
            </p:cNvSpPr>
            <p:nvPr/>
          </p:nvSpPr>
          <p:spPr bwMode="auto">
            <a:xfrm>
              <a:off x="2567" y="2028"/>
              <a:ext cx="42" cy="43"/>
            </a:xfrm>
            <a:custGeom>
              <a:avLst/>
              <a:gdLst/>
              <a:ahLst/>
              <a:cxnLst>
                <a:cxn ang="0">
                  <a:pos x="42" y="22"/>
                </a:cxn>
                <a:cxn ang="0">
                  <a:pos x="35" y="36"/>
                </a:cxn>
                <a:cxn ang="0">
                  <a:pos x="21" y="43"/>
                </a:cxn>
                <a:cxn ang="0">
                  <a:pos x="7" y="36"/>
                </a:cxn>
                <a:cxn ang="0">
                  <a:pos x="0" y="22"/>
                </a:cxn>
                <a:cxn ang="0">
                  <a:pos x="7" y="8"/>
                </a:cxn>
                <a:cxn ang="0">
                  <a:pos x="21" y="0"/>
                </a:cxn>
                <a:cxn ang="0">
                  <a:pos x="35" y="8"/>
                </a:cxn>
                <a:cxn ang="0">
                  <a:pos x="42" y="22"/>
                </a:cxn>
                <a:cxn ang="0">
                  <a:pos x="42" y="22"/>
                </a:cxn>
              </a:cxnLst>
              <a:rect l="0" t="0" r="r" b="b"/>
              <a:pathLst>
                <a:path w="42" h="43">
                  <a:moveTo>
                    <a:pt x="42" y="22"/>
                  </a:moveTo>
                  <a:lnTo>
                    <a:pt x="35" y="36"/>
                  </a:lnTo>
                  <a:lnTo>
                    <a:pt x="21" y="43"/>
                  </a:lnTo>
                  <a:lnTo>
                    <a:pt x="7" y="36"/>
                  </a:lnTo>
                  <a:lnTo>
                    <a:pt x="0" y="22"/>
                  </a:lnTo>
                  <a:lnTo>
                    <a:pt x="7" y="8"/>
                  </a:lnTo>
                  <a:lnTo>
                    <a:pt x="21" y="0"/>
                  </a:lnTo>
                  <a:lnTo>
                    <a:pt x="35" y="8"/>
                  </a:lnTo>
                  <a:lnTo>
                    <a:pt x="42" y="22"/>
                  </a:lnTo>
                  <a:lnTo>
                    <a:pt x="42"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3" name="Freeform 369"/>
            <p:cNvSpPr>
              <a:spLocks/>
            </p:cNvSpPr>
            <p:nvPr/>
          </p:nvSpPr>
          <p:spPr bwMode="auto">
            <a:xfrm>
              <a:off x="2581" y="2028"/>
              <a:ext cx="42" cy="43"/>
            </a:xfrm>
            <a:custGeom>
              <a:avLst/>
              <a:gdLst/>
              <a:ahLst/>
              <a:cxnLst>
                <a:cxn ang="0">
                  <a:pos x="42" y="22"/>
                </a:cxn>
                <a:cxn ang="0">
                  <a:pos x="35" y="36"/>
                </a:cxn>
                <a:cxn ang="0">
                  <a:pos x="21" y="43"/>
                </a:cxn>
                <a:cxn ang="0">
                  <a:pos x="7" y="36"/>
                </a:cxn>
                <a:cxn ang="0">
                  <a:pos x="0" y="22"/>
                </a:cxn>
                <a:cxn ang="0">
                  <a:pos x="7" y="8"/>
                </a:cxn>
                <a:cxn ang="0">
                  <a:pos x="21" y="0"/>
                </a:cxn>
                <a:cxn ang="0">
                  <a:pos x="35" y="8"/>
                </a:cxn>
                <a:cxn ang="0">
                  <a:pos x="42" y="22"/>
                </a:cxn>
                <a:cxn ang="0">
                  <a:pos x="42" y="22"/>
                </a:cxn>
              </a:cxnLst>
              <a:rect l="0" t="0" r="r" b="b"/>
              <a:pathLst>
                <a:path w="42" h="43">
                  <a:moveTo>
                    <a:pt x="42" y="22"/>
                  </a:moveTo>
                  <a:lnTo>
                    <a:pt x="35" y="36"/>
                  </a:lnTo>
                  <a:lnTo>
                    <a:pt x="21" y="43"/>
                  </a:lnTo>
                  <a:lnTo>
                    <a:pt x="7" y="36"/>
                  </a:lnTo>
                  <a:lnTo>
                    <a:pt x="0" y="22"/>
                  </a:lnTo>
                  <a:lnTo>
                    <a:pt x="7" y="8"/>
                  </a:lnTo>
                  <a:lnTo>
                    <a:pt x="21" y="0"/>
                  </a:lnTo>
                  <a:lnTo>
                    <a:pt x="35" y="8"/>
                  </a:lnTo>
                  <a:lnTo>
                    <a:pt x="42" y="22"/>
                  </a:lnTo>
                  <a:lnTo>
                    <a:pt x="42"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4" name="Freeform 370"/>
            <p:cNvSpPr>
              <a:spLocks/>
            </p:cNvSpPr>
            <p:nvPr/>
          </p:nvSpPr>
          <p:spPr bwMode="auto">
            <a:xfrm>
              <a:off x="2595" y="2021"/>
              <a:ext cx="43" cy="50"/>
            </a:xfrm>
            <a:custGeom>
              <a:avLst/>
              <a:gdLst/>
              <a:ahLst/>
              <a:cxnLst>
                <a:cxn ang="0">
                  <a:pos x="43" y="22"/>
                </a:cxn>
                <a:cxn ang="0">
                  <a:pos x="36" y="43"/>
                </a:cxn>
                <a:cxn ang="0">
                  <a:pos x="21" y="50"/>
                </a:cxn>
                <a:cxn ang="0">
                  <a:pos x="7" y="43"/>
                </a:cxn>
                <a:cxn ang="0">
                  <a:pos x="0" y="22"/>
                </a:cxn>
                <a:cxn ang="0">
                  <a:pos x="7" y="7"/>
                </a:cxn>
                <a:cxn ang="0">
                  <a:pos x="21" y="0"/>
                </a:cxn>
                <a:cxn ang="0">
                  <a:pos x="36" y="7"/>
                </a:cxn>
                <a:cxn ang="0">
                  <a:pos x="43" y="22"/>
                </a:cxn>
                <a:cxn ang="0">
                  <a:pos x="43" y="22"/>
                </a:cxn>
              </a:cxnLst>
              <a:rect l="0" t="0" r="r" b="b"/>
              <a:pathLst>
                <a:path w="43" h="50">
                  <a:moveTo>
                    <a:pt x="43" y="22"/>
                  </a:moveTo>
                  <a:lnTo>
                    <a:pt x="36" y="43"/>
                  </a:lnTo>
                  <a:lnTo>
                    <a:pt x="21" y="50"/>
                  </a:lnTo>
                  <a:lnTo>
                    <a:pt x="7" y="43"/>
                  </a:lnTo>
                  <a:lnTo>
                    <a:pt x="0" y="22"/>
                  </a:lnTo>
                  <a:lnTo>
                    <a:pt x="7" y="7"/>
                  </a:lnTo>
                  <a:lnTo>
                    <a:pt x="21" y="0"/>
                  </a:lnTo>
                  <a:lnTo>
                    <a:pt x="36" y="7"/>
                  </a:lnTo>
                  <a:lnTo>
                    <a:pt x="43" y="22"/>
                  </a:lnTo>
                  <a:lnTo>
                    <a:pt x="43"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5" name="Freeform 371"/>
            <p:cNvSpPr>
              <a:spLocks/>
            </p:cNvSpPr>
            <p:nvPr/>
          </p:nvSpPr>
          <p:spPr bwMode="auto">
            <a:xfrm>
              <a:off x="2602" y="2021"/>
              <a:ext cx="50" cy="50"/>
            </a:xfrm>
            <a:custGeom>
              <a:avLst/>
              <a:gdLst/>
              <a:ahLst/>
              <a:cxnLst>
                <a:cxn ang="0">
                  <a:pos x="50" y="22"/>
                </a:cxn>
                <a:cxn ang="0">
                  <a:pos x="43" y="43"/>
                </a:cxn>
                <a:cxn ang="0">
                  <a:pos x="29" y="50"/>
                </a:cxn>
                <a:cxn ang="0">
                  <a:pos x="7" y="43"/>
                </a:cxn>
                <a:cxn ang="0">
                  <a:pos x="0" y="22"/>
                </a:cxn>
                <a:cxn ang="0">
                  <a:pos x="7" y="7"/>
                </a:cxn>
                <a:cxn ang="0">
                  <a:pos x="29" y="0"/>
                </a:cxn>
                <a:cxn ang="0">
                  <a:pos x="43" y="7"/>
                </a:cxn>
                <a:cxn ang="0">
                  <a:pos x="50" y="22"/>
                </a:cxn>
                <a:cxn ang="0">
                  <a:pos x="50" y="22"/>
                </a:cxn>
              </a:cxnLst>
              <a:rect l="0" t="0" r="r" b="b"/>
              <a:pathLst>
                <a:path w="50" h="50">
                  <a:moveTo>
                    <a:pt x="50" y="22"/>
                  </a:moveTo>
                  <a:lnTo>
                    <a:pt x="43" y="43"/>
                  </a:lnTo>
                  <a:lnTo>
                    <a:pt x="29" y="50"/>
                  </a:lnTo>
                  <a:lnTo>
                    <a:pt x="7" y="43"/>
                  </a:lnTo>
                  <a:lnTo>
                    <a:pt x="0" y="22"/>
                  </a:lnTo>
                  <a:lnTo>
                    <a:pt x="7" y="7"/>
                  </a:lnTo>
                  <a:lnTo>
                    <a:pt x="29"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6" name="Freeform 372"/>
            <p:cNvSpPr>
              <a:spLocks/>
            </p:cNvSpPr>
            <p:nvPr/>
          </p:nvSpPr>
          <p:spPr bwMode="auto">
            <a:xfrm>
              <a:off x="2616" y="2021"/>
              <a:ext cx="50" cy="50"/>
            </a:xfrm>
            <a:custGeom>
              <a:avLst/>
              <a:gdLst/>
              <a:ahLst/>
              <a:cxnLst>
                <a:cxn ang="0">
                  <a:pos x="50" y="22"/>
                </a:cxn>
                <a:cxn ang="0">
                  <a:pos x="43" y="43"/>
                </a:cxn>
                <a:cxn ang="0">
                  <a:pos x="29" y="50"/>
                </a:cxn>
                <a:cxn ang="0">
                  <a:pos x="7" y="43"/>
                </a:cxn>
                <a:cxn ang="0">
                  <a:pos x="0" y="22"/>
                </a:cxn>
                <a:cxn ang="0">
                  <a:pos x="7" y="7"/>
                </a:cxn>
                <a:cxn ang="0">
                  <a:pos x="29" y="0"/>
                </a:cxn>
                <a:cxn ang="0">
                  <a:pos x="43" y="7"/>
                </a:cxn>
                <a:cxn ang="0">
                  <a:pos x="50" y="22"/>
                </a:cxn>
                <a:cxn ang="0">
                  <a:pos x="50" y="22"/>
                </a:cxn>
              </a:cxnLst>
              <a:rect l="0" t="0" r="r" b="b"/>
              <a:pathLst>
                <a:path w="50" h="50">
                  <a:moveTo>
                    <a:pt x="50" y="22"/>
                  </a:moveTo>
                  <a:lnTo>
                    <a:pt x="43" y="43"/>
                  </a:lnTo>
                  <a:lnTo>
                    <a:pt x="29" y="50"/>
                  </a:lnTo>
                  <a:lnTo>
                    <a:pt x="7" y="43"/>
                  </a:lnTo>
                  <a:lnTo>
                    <a:pt x="0" y="22"/>
                  </a:lnTo>
                  <a:lnTo>
                    <a:pt x="7" y="7"/>
                  </a:lnTo>
                  <a:lnTo>
                    <a:pt x="29"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7" name="Freeform 373"/>
            <p:cNvSpPr>
              <a:spLocks/>
            </p:cNvSpPr>
            <p:nvPr/>
          </p:nvSpPr>
          <p:spPr bwMode="auto">
            <a:xfrm>
              <a:off x="2631" y="2021"/>
              <a:ext cx="49" cy="43"/>
            </a:xfrm>
            <a:custGeom>
              <a:avLst/>
              <a:gdLst/>
              <a:ahLst/>
              <a:cxnLst>
                <a:cxn ang="0">
                  <a:pos x="49" y="22"/>
                </a:cxn>
                <a:cxn ang="0">
                  <a:pos x="42" y="36"/>
                </a:cxn>
                <a:cxn ang="0">
                  <a:pos x="21" y="43"/>
                </a:cxn>
                <a:cxn ang="0">
                  <a:pos x="7" y="36"/>
                </a:cxn>
                <a:cxn ang="0">
                  <a:pos x="0" y="22"/>
                </a:cxn>
                <a:cxn ang="0">
                  <a:pos x="7" y="7"/>
                </a:cxn>
                <a:cxn ang="0">
                  <a:pos x="21" y="0"/>
                </a:cxn>
                <a:cxn ang="0">
                  <a:pos x="42" y="7"/>
                </a:cxn>
                <a:cxn ang="0">
                  <a:pos x="49" y="22"/>
                </a:cxn>
                <a:cxn ang="0">
                  <a:pos x="49" y="22"/>
                </a:cxn>
              </a:cxnLst>
              <a:rect l="0" t="0" r="r" b="b"/>
              <a:pathLst>
                <a:path w="49" h="43">
                  <a:moveTo>
                    <a:pt x="49" y="22"/>
                  </a:moveTo>
                  <a:lnTo>
                    <a:pt x="42" y="36"/>
                  </a:lnTo>
                  <a:lnTo>
                    <a:pt x="21" y="43"/>
                  </a:lnTo>
                  <a:lnTo>
                    <a:pt x="7" y="36"/>
                  </a:lnTo>
                  <a:lnTo>
                    <a:pt x="0" y="22"/>
                  </a:lnTo>
                  <a:lnTo>
                    <a:pt x="7" y="7"/>
                  </a:lnTo>
                  <a:lnTo>
                    <a:pt x="21" y="0"/>
                  </a:lnTo>
                  <a:lnTo>
                    <a:pt x="42" y="7"/>
                  </a:lnTo>
                  <a:lnTo>
                    <a:pt x="49" y="22"/>
                  </a:lnTo>
                  <a:lnTo>
                    <a:pt x="49"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8" name="Freeform 374"/>
            <p:cNvSpPr>
              <a:spLocks/>
            </p:cNvSpPr>
            <p:nvPr/>
          </p:nvSpPr>
          <p:spPr bwMode="auto">
            <a:xfrm>
              <a:off x="2645" y="2021"/>
              <a:ext cx="50" cy="43"/>
            </a:xfrm>
            <a:custGeom>
              <a:avLst/>
              <a:gdLst/>
              <a:ahLst/>
              <a:cxnLst>
                <a:cxn ang="0">
                  <a:pos x="50" y="22"/>
                </a:cxn>
                <a:cxn ang="0">
                  <a:pos x="42" y="36"/>
                </a:cxn>
                <a:cxn ang="0">
                  <a:pos x="21" y="43"/>
                </a:cxn>
                <a:cxn ang="0">
                  <a:pos x="7" y="36"/>
                </a:cxn>
                <a:cxn ang="0">
                  <a:pos x="0" y="22"/>
                </a:cxn>
                <a:cxn ang="0">
                  <a:pos x="7" y="7"/>
                </a:cxn>
                <a:cxn ang="0">
                  <a:pos x="21" y="0"/>
                </a:cxn>
                <a:cxn ang="0">
                  <a:pos x="42" y="7"/>
                </a:cxn>
                <a:cxn ang="0">
                  <a:pos x="50" y="22"/>
                </a:cxn>
                <a:cxn ang="0">
                  <a:pos x="50" y="22"/>
                </a:cxn>
              </a:cxnLst>
              <a:rect l="0" t="0" r="r" b="b"/>
              <a:pathLst>
                <a:path w="50" h="43">
                  <a:moveTo>
                    <a:pt x="50" y="22"/>
                  </a:moveTo>
                  <a:lnTo>
                    <a:pt x="42" y="36"/>
                  </a:lnTo>
                  <a:lnTo>
                    <a:pt x="21" y="43"/>
                  </a:lnTo>
                  <a:lnTo>
                    <a:pt x="7" y="36"/>
                  </a:lnTo>
                  <a:lnTo>
                    <a:pt x="0" y="22"/>
                  </a:lnTo>
                  <a:lnTo>
                    <a:pt x="7" y="7"/>
                  </a:lnTo>
                  <a:lnTo>
                    <a:pt x="21" y="0"/>
                  </a:lnTo>
                  <a:lnTo>
                    <a:pt x="42"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79" name="Freeform 375"/>
            <p:cNvSpPr>
              <a:spLocks/>
            </p:cNvSpPr>
            <p:nvPr/>
          </p:nvSpPr>
          <p:spPr bwMode="auto">
            <a:xfrm>
              <a:off x="2659" y="2021"/>
              <a:ext cx="50" cy="50"/>
            </a:xfrm>
            <a:custGeom>
              <a:avLst/>
              <a:gdLst/>
              <a:ahLst/>
              <a:cxnLst>
                <a:cxn ang="0">
                  <a:pos x="50" y="29"/>
                </a:cxn>
                <a:cxn ang="0">
                  <a:pos x="43" y="43"/>
                </a:cxn>
                <a:cxn ang="0">
                  <a:pos x="21" y="50"/>
                </a:cxn>
                <a:cxn ang="0">
                  <a:pos x="7" y="43"/>
                </a:cxn>
                <a:cxn ang="0">
                  <a:pos x="0" y="29"/>
                </a:cxn>
                <a:cxn ang="0">
                  <a:pos x="7" y="7"/>
                </a:cxn>
                <a:cxn ang="0">
                  <a:pos x="21" y="0"/>
                </a:cxn>
                <a:cxn ang="0">
                  <a:pos x="43" y="7"/>
                </a:cxn>
                <a:cxn ang="0">
                  <a:pos x="50" y="29"/>
                </a:cxn>
                <a:cxn ang="0">
                  <a:pos x="50" y="29"/>
                </a:cxn>
              </a:cxnLst>
              <a:rect l="0" t="0" r="r" b="b"/>
              <a:pathLst>
                <a:path w="50" h="50">
                  <a:moveTo>
                    <a:pt x="50" y="29"/>
                  </a:moveTo>
                  <a:lnTo>
                    <a:pt x="43" y="43"/>
                  </a:lnTo>
                  <a:lnTo>
                    <a:pt x="21" y="50"/>
                  </a:lnTo>
                  <a:lnTo>
                    <a:pt x="7" y="43"/>
                  </a:lnTo>
                  <a:lnTo>
                    <a:pt x="0" y="29"/>
                  </a:lnTo>
                  <a:lnTo>
                    <a:pt x="7" y="7"/>
                  </a:lnTo>
                  <a:lnTo>
                    <a:pt x="21"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0" name="Freeform 376"/>
            <p:cNvSpPr>
              <a:spLocks/>
            </p:cNvSpPr>
            <p:nvPr/>
          </p:nvSpPr>
          <p:spPr bwMode="auto">
            <a:xfrm>
              <a:off x="2673" y="2028"/>
              <a:ext cx="43" cy="50"/>
            </a:xfrm>
            <a:custGeom>
              <a:avLst/>
              <a:gdLst/>
              <a:ahLst/>
              <a:cxnLst>
                <a:cxn ang="0">
                  <a:pos x="43" y="29"/>
                </a:cxn>
                <a:cxn ang="0">
                  <a:pos x="36" y="43"/>
                </a:cxn>
                <a:cxn ang="0">
                  <a:pos x="22" y="50"/>
                </a:cxn>
                <a:cxn ang="0">
                  <a:pos x="7" y="43"/>
                </a:cxn>
                <a:cxn ang="0">
                  <a:pos x="0" y="29"/>
                </a:cxn>
                <a:cxn ang="0">
                  <a:pos x="7" y="8"/>
                </a:cxn>
                <a:cxn ang="0">
                  <a:pos x="22" y="0"/>
                </a:cxn>
                <a:cxn ang="0">
                  <a:pos x="36" y="8"/>
                </a:cxn>
                <a:cxn ang="0">
                  <a:pos x="43" y="29"/>
                </a:cxn>
                <a:cxn ang="0">
                  <a:pos x="43" y="29"/>
                </a:cxn>
              </a:cxnLst>
              <a:rect l="0" t="0" r="r" b="b"/>
              <a:pathLst>
                <a:path w="43" h="50">
                  <a:moveTo>
                    <a:pt x="43" y="29"/>
                  </a:moveTo>
                  <a:lnTo>
                    <a:pt x="36" y="43"/>
                  </a:lnTo>
                  <a:lnTo>
                    <a:pt x="22" y="50"/>
                  </a:lnTo>
                  <a:lnTo>
                    <a:pt x="7" y="43"/>
                  </a:lnTo>
                  <a:lnTo>
                    <a:pt x="0" y="29"/>
                  </a:lnTo>
                  <a:lnTo>
                    <a:pt x="7" y="8"/>
                  </a:lnTo>
                  <a:lnTo>
                    <a:pt x="22" y="0"/>
                  </a:lnTo>
                  <a:lnTo>
                    <a:pt x="36" y="8"/>
                  </a:lnTo>
                  <a:lnTo>
                    <a:pt x="43" y="29"/>
                  </a:lnTo>
                  <a:lnTo>
                    <a:pt x="43"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1" name="Freeform 377"/>
            <p:cNvSpPr>
              <a:spLocks/>
            </p:cNvSpPr>
            <p:nvPr/>
          </p:nvSpPr>
          <p:spPr bwMode="auto">
            <a:xfrm>
              <a:off x="2687" y="2036"/>
              <a:ext cx="43" cy="42"/>
            </a:xfrm>
            <a:custGeom>
              <a:avLst/>
              <a:gdLst/>
              <a:ahLst/>
              <a:cxnLst>
                <a:cxn ang="0">
                  <a:pos x="43" y="21"/>
                </a:cxn>
                <a:cxn ang="0">
                  <a:pos x="36" y="35"/>
                </a:cxn>
                <a:cxn ang="0">
                  <a:pos x="22" y="42"/>
                </a:cxn>
                <a:cxn ang="0">
                  <a:pos x="8" y="35"/>
                </a:cxn>
                <a:cxn ang="0">
                  <a:pos x="0" y="21"/>
                </a:cxn>
                <a:cxn ang="0">
                  <a:pos x="8" y="7"/>
                </a:cxn>
                <a:cxn ang="0">
                  <a:pos x="22" y="0"/>
                </a:cxn>
                <a:cxn ang="0">
                  <a:pos x="36" y="7"/>
                </a:cxn>
                <a:cxn ang="0">
                  <a:pos x="43" y="21"/>
                </a:cxn>
                <a:cxn ang="0">
                  <a:pos x="43" y="21"/>
                </a:cxn>
              </a:cxnLst>
              <a:rect l="0" t="0" r="r" b="b"/>
              <a:pathLst>
                <a:path w="43" h="42">
                  <a:moveTo>
                    <a:pt x="43" y="21"/>
                  </a:moveTo>
                  <a:lnTo>
                    <a:pt x="36" y="35"/>
                  </a:lnTo>
                  <a:lnTo>
                    <a:pt x="22" y="42"/>
                  </a:lnTo>
                  <a:lnTo>
                    <a:pt x="8" y="35"/>
                  </a:lnTo>
                  <a:lnTo>
                    <a:pt x="0" y="21"/>
                  </a:lnTo>
                  <a:lnTo>
                    <a:pt x="8"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2" name="Freeform 378"/>
            <p:cNvSpPr>
              <a:spLocks/>
            </p:cNvSpPr>
            <p:nvPr/>
          </p:nvSpPr>
          <p:spPr bwMode="auto">
            <a:xfrm>
              <a:off x="2702" y="2036"/>
              <a:ext cx="42" cy="42"/>
            </a:xfrm>
            <a:custGeom>
              <a:avLst/>
              <a:gdLst/>
              <a:ahLst/>
              <a:cxnLst>
                <a:cxn ang="0">
                  <a:pos x="42" y="21"/>
                </a:cxn>
                <a:cxn ang="0">
                  <a:pos x="35" y="35"/>
                </a:cxn>
                <a:cxn ang="0">
                  <a:pos x="21" y="42"/>
                </a:cxn>
                <a:cxn ang="0">
                  <a:pos x="7" y="35"/>
                </a:cxn>
                <a:cxn ang="0">
                  <a:pos x="0" y="21"/>
                </a:cxn>
                <a:cxn ang="0">
                  <a:pos x="7" y="7"/>
                </a:cxn>
                <a:cxn ang="0">
                  <a:pos x="21" y="0"/>
                </a:cxn>
                <a:cxn ang="0">
                  <a:pos x="35" y="7"/>
                </a:cxn>
                <a:cxn ang="0">
                  <a:pos x="42" y="21"/>
                </a:cxn>
                <a:cxn ang="0">
                  <a:pos x="42" y="21"/>
                </a:cxn>
              </a:cxnLst>
              <a:rect l="0" t="0" r="r" b="b"/>
              <a:pathLst>
                <a:path w="42" h="42">
                  <a:moveTo>
                    <a:pt x="42" y="21"/>
                  </a:moveTo>
                  <a:lnTo>
                    <a:pt x="35" y="35"/>
                  </a:lnTo>
                  <a:lnTo>
                    <a:pt x="21" y="42"/>
                  </a:lnTo>
                  <a:lnTo>
                    <a:pt x="7" y="35"/>
                  </a:lnTo>
                  <a:lnTo>
                    <a:pt x="0" y="21"/>
                  </a:lnTo>
                  <a:lnTo>
                    <a:pt x="7" y="7"/>
                  </a:lnTo>
                  <a:lnTo>
                    <a:pt x="21" y="0"/>
                  </a:lnTo>
                  <a:lnTo>
                    <a:pt x="35" y="7"/>
                  </a:lnTo>
                  <a:lnTo>
                    <a:pt x="42" y="21"/>
                  </a:lnTo>
                  <a:lnTo>
                    <a:pt x="42"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3" name="Freeform 379"/>
            <p:cNvSpPr>
              <a:spLocks/>
            </p:cNvSpPr>
            <p:nvPr/>
          </p:nvSpPr>
          <p:spPr bwMode="auto">
            <a:xfrm>
              <a:off x="2716" y="2036"/>
              <a:ext cx="43" cy="42"/>
            </a:xfrm>
            <a:custGeom>
              <a:avLst/>
              <a:gdLst/>
              <a:ahLst/>
              <a:cxnLst>
                <a:cxn ang="0">
                  <a:pos x="43" y="21"/>
                </a:cxn>
                <a:cxn ang="0">
                  <a:pos x="35" y="35"/>
                </a:cxn>
                <a:cxn ang="0">
                  <a:pos x="21" y="42"/>
                </a:cxn>
                <a:cxn ang="0">
                  <a:pos x="7" y="35"/>
                </a:cxn>
                <a:cxn ang="0">
                  <a:pos x="0" y="21"/>
                </a:cxn>
                <a:cxn ang="0">
                  <a:pos x="7" y="7"/>
                </a:cxn>
                <a:cxn ang="0">
                  <a:pos x="21" y="0"/>
                </a:cxn>
                <a:cxn ang="0">
                  <a:pos x="35" y="7"/>
                </a:cxn>
                <a:cxn ang="0">
                  <a:pos x="43" y="21"/>
                </a:cxn>
                <a:cxn ang="0">
                  <a:pos x="43" y="21"/>
                </a:cxn>
              </a:cxnLst>
              <a:rect l="0" t="0" r="r" b="b"/>
              <a:pathLst>
                <a:path w="43" h="42">
                  <a:moveTo>
                    <a:pt x="43" y="21"/>
                  </a:moveTo>
                  <a:lnTo>
                    <a:pt x="35" y="35"/>
                  </a:lnTo>
                  <a:lnTo>
                    <a:pt x="21" y="42"/>
                  </a:lnTo>
                  <a:lnTo>
                    <a:pt x="7" y="35"/>
                  </a:lnTo>
                  <a:lnTo>
                    <a:pt x="0" y="21"/>
                  </a:lnTo>
                  <a:lnTo>
                    <a:pt x="7" y="7"/>
                  </a:lnTo>
                  <a:lnTo>
                    <a:pt x="21" y="0"/>
                  </a:lnTo>
                  <a:lnTo>
                    <a:pt x="35"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4" name="Freeform 380"/>
            <p:cNvSpPr>
              <a:spLocks/>
            </p:cNvSpPr>
            <p:nvPr/>
          </p:nvSpPr>
          <p:spPr bwMode="auto">
            <a:xfrm>
              <a:off x="2723" y="2036"/>
              <a:ext cx="50" cy="49"/>
            </a:xfrm>
            <a:custGeom>
              <a:avLst/>
              <a:gdLst/>
              <a:ahLst/>
              <a:cxnLst>
                <a:cxn ang="0">
                  <a:pos x="50" y="21"/>
                </a:cxn>
                <a:cxn ang="0">
                  <a:pos x="43" y="42"/>
                </a:cxn>
                <a:cxn ang="0">
                  <a:pos x="28" y="49"/>
                </a:cxn>
                <a:cxn ang="0">
                  <a:pos x="7" y="42"/>
                </a:cxn>
                <a:cxn ang="0">
                  <a:pos x="0" y="21"/>
                </a:cxn>
                <a:cxn ang="0">
                  <a:pos x="7" y="7"/>
                </a:cxn>
                <a:cxn ang="0">
                  <a:pos x="28" y="0"/>
                </a:cxn>
                <a:cxn ang="0">
                  <a:pos x="43" y="7"/>
                </a:cxn>
                <a:cxn ang="0">
                  <a:pos x="50" y="21"/>
                </a:cxn>
                <a:cxn ang="0">
                  <a:pos x="50" y="21"/>
                </a:cxn>
              </a:cxnLst>
              <a:rect l="0" t="0" r="r" b="b"/>
              <a:pathLst>
                <a:path w="50" h="49">
                  <a:moveTo>
                    <a:pt x="50" y="21"/>
                  </a:moveTo>
                  <a:lnTo>
                    <a:pt x="43" y="42"/>
                  </a:lnTo>
                  <a:lnTo>
                    <a:pt x="28" y="49"/>
                  </a:lnTo>
                  <a:lnTo>
                    <a:pt x="7" y="42"/>
                  </a:lnTo>
                  <a:lnTo>
                    <a:pt x="0" y="21"/>
                  </a:lnTo>
                  <a:lnTo>
                    <a:pt x="7" y="7"/>
                  </a:lnTo>
                  <a:lnTo>
                    <a:pt x="28"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5" name="Freeform 381"/>
            <p:cNvSpPr>
              <a:spLocks/>
            </p:cNvSpPr>
            <p:nvPr/>
          </p:nvSpPr>
          <p:spPr bwMode="auto">
            <a:xfrm>
              <a:off x="2737" y="2036"/>
              <a:ext cx="50" cy="49"/>
            </a:xfrm>
            <a:custGeom>
              <a:avLst/>
              <a:gdLst/>
              <a:ahLst/>
              <a:cxnLst>
                <a:cxn ang="0">
                  <a:pos x="50" y="21"/>
                </a:cxn>
                <a:cxn ang="0">
                  <a:pos x="43" y="42"/>
                </a:cxn>
                <a:cxn ang="0">
                  <a:pos x="29" y="49"/>
                </a:cxn>
                <a:cxn ang="0">
                  <a:pos x="7" y="42"/>
                </a:cxn>
                <a:cxn ang="0">
                  <a:pos x="0" y="21"/>
                </a:cxn>
                <a:cxn ang="0">
                  <a:pos x="7" y="7"/>
                </a:cxn>
                <a:cxn ang="0">
                  <a:pos x="29" y="0"/>
                </a:cxn>
                <a:cxn ang="0">
                  <a:pos x="43" y="7"/>
                </a:cxn>
                <a:cxn ang="0">
                  <a:pos x="50" y="21"/>
                </a:cxn>
                <a:cxn ang="0">
                  <a:pos x="50" y="21"/>
                </a:cxn>
              </a:cxnLst>
              <a:rect l="0" t="0" r="r" b="b"/>
              <a:pathLst>
                <a:path w="50" h="49">
                  <a:moveTo>
                    <a:pt x="50" y="21"/>
                  </a:moveTo>
                  <a:lnTo>
                    <a:pt x="43" y="42"/>
                  </a:lnTo>
                  <a:lnTo>
                    <a:pt x="29" y="49"/>
                  </a:lnTo>
                  <a:lnTo>
                    <a:pt x="7" y="42"/>
                  </a:lnTo>
                  <a:lnTo>
                    <a:pt x="0" y="21"/>
                  </a:lnTo>
                  <a:lnTo>
                    <a:pt x="7" y="7"/>
                  </a:lnTo>
                  <a:lnTo>
                    <a:pt x="29"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6" name="Freeform 382"/>
            <p:cNvSpPr>
              <a:spLocks/>
            </p:cNvSpPr>
            <p:nvPr/>
          </p:nvSpPr>
          <p:spPr bwMode="auto">
            <a:xfrm>
              <a:off x="2751" y="2036"/>
              <a:ext cx="50" cy="49"/>
            </a:xfrm>
            <a:custGeom>
              <a:avLst/>
              <a:gdLst/>
              <a:ahLst/>
              <a:cxnLst>
                <a:cxn ang="0">
                  <a:pos x="50" y="28"/>
                </a:cxn>
                <a:cxn ang="0">
                  <a:pos x="43" y="42"/>
                </a:cxn>
                <a:cxn ang="0">
                  <a:pos x="29" y="49"/>
                </a:cxn>
                <a:cxn ang="0">
                  <a:pos x="8" y="42"/>
                </a:cxn>
                <a:cxn ang="0">
                  <a:pos x="0" y="28"/>
                </a:cxn>
                <a:cxn ang="0">
                  <a:pos x="8" y="7"/>
                </a:cxn>
                <a:cxn ang="0">
                  <a:pos x="29" y="0"/>
                </a:cxn>
                <a:cxn ang="0">
                  <a:pos x="43" y="7"/>
                </a:cxn>
                <a:cxn ang="0">
                  <a:pos x="50" y="28"/>
                </a:cxn>
                <a:cxn ang="0">
                  <a:pos x="50" y="28"/>
                </a:cxn>
              </a:cxnLst>
              <a:rect l="0" t="0" r="r" b="b"/>
              <a:pathLst>
                <a:path w="50" h="49">
                  <a:moveTo>
                    <a:pt x="50" y="28"/>
                  </a:moveTo>
                  <a:lnTo>
                    <a:pt x="43" y="42"/>
                  </a:lnTo>
                  <a:lnTo>
                    <a:pt x="29" y="49"/>
                  </a:lnTo>
                  <a:lnTo>
                    <a:pt x="8" y="42"/>
                  </a:lnTo>
                  <a:lnTo>
                    <a:pt x="0" y="28"/>
                  </a:lnTo>
                  <a:lnTo>
                    <a:pt x="8" y="7"/>
                  </a:lnTo>
                  <a:lnTo>
                    <a:pt x="29"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7" name="Freeform 383"/>
            <p:cNvSpPr>
              <a:spLocks/>
            </p:cNvSpPr>
            <p:nvPr/>
          </p:nvSpPr>
          <p:spPr bwMode="auto">
            <a:xfrm>
              <a:off x="2766" y="2036"/>
              <a:ext cx="49" cy="49"/>
            </a:xfrm>
            <a:custGeom>
              <a:avLst/>
              <a:gdLst/>
              <a:ahLst/>
              <a:cxnLst>
                <a:cxn ang="0">
                  <a:pos x="49" y="28"/>
                </a:cxn>
                <a:cxn ang="0">
                  <a:pos x="42" y="42"/>
                </a:cxn>
                <a:cxn ang="0">
                  <a:pos x="28" y="49"/>
                </a:cxn>
                <a:cxn ang="0">
                  <a:pos x="7" y="42"/>
                </a:cxn>
                <a:cxn ang="0">
                  <a:pos x="0" y="28"/>
                </a:cxn>
                <a:cxn ang="0">
                  <a:pos x="7" y="7"/>
                </a:cxn>
                <a:cxn ang="0">
                  <a:pos x="28" y="0"/>
                </a:cxn>
                <a:cxn ang="0">
                  <a:pos x="42" y="7"/>
                </a:cxn>
                <a:cxn ang="0">
                  <a:pos x="49" y="28"/>
                </a:cxn>
                <a:cxn ang="0">
                  <a:pos x="49" y="28"/>
                </a:cxn>
              </a:cxnLst>
              <a:rect l="0" t="0" r="r" b="b"/>
              <a:pathLst>
                <a:path w="49" h="49">
                  <a:moveTo>
                    <a:pt x="49" y="28"/>
                  </a:moveTo>
                  <a:lnTo>
                    <a:pt x="42" y="42"/>
                  </a:lnTo>
                  <a:lnTo>
                    <a:pt x="28" y="49"/>
                  </a:lnTo>
                  <a:lnTo>
                    <a:pt x="7" y="42"/>
                  </a:lnTo>
                  <a:lnTo>
                    <a:pt x="0" y="28"/>
                  </a:lnTo>
                  <a:lnTo>
                    <a:pt x="7" y="7"/>
                  </a:lnTo>
                  <a:lnTo>
                    <a:pt x="28"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8" name="Freeform 384"/>
            <p:cNvSpPr>
              <a:spLocks/>
            </p:cNvSpPr>
            <p:nvPr/>
          </p:nvSpPr>
          <p:spPr bwMode="auto">
            <a:xfrm>
              <a:off x="2780" y="2036"/>
              <a:ext cx="50" cy="49"/>
            </a:xfrm>
            <a:custGeom>
              <a:avLst/>
              <a:gdLst/>
              <a:ahLst/>
              <a:cxnLst>
                <a:cxn ang="0">
                  <a:pos x="50" y="28"/>
                </a:cxn>
                <a:cxn ang="0">
                  <a:pos x="43" y="42"/>
                </a:cxn>
                <a:cxn ang="0">
                  <a:pos x="21" y="49"/>
                </a:cxn>
                <a:cxn ang="0">
                  <a:pos x="7" y="42"/>
                </a:cxn>
                <a:cxn ang="0">
                  <a:pos x="0" y="28"/>
                </a:cxn>
                <a:cxn ang="0">
                  <a:pos x="7" y="7"/>
                </a:cxn>
                <a:cxn ang="0">
                  <a:pos x="21" y="0"/>
                </a:cxn>
                <a:cxn ang="0">
                  <a:pos x="43" y="7"/>
                </a:cxn>
                <a:cxn ang="0">
                  <a:pos x="50" y="28"/>
                </a:cxn>
                <a:cxn ang="0">
                  <a:pos x="50" y="28"/>
                </a:cxn>
              </a:cxnLst>
              <a:rect l="0" t="0" r="r" b="b"/>
              <a:pathLst>
                <a:path w="50" h="49">
                  <a:moveTo>
                    <a:pt x="50" y="28"/>
                  </a:moveTo>
                  <a:lnTo>
                    <a:pt x="43" y="42"/>
                  </a:lnTo>
                  <a:lnTo>
                    <a:pt x="21" y="49"/>
                  </a:lnTo>
                  <a:lnTo>
                    <a:pt x="7" y="42"/>
                  </a:lnTo>
                  <a:lnTo>
                    <a:pt x="0" y="28"/>
                  </a:lnTo>
                  <a:lnTo>
                    <a:pt x="7" y="7"/>
                  </a:lnTo>
                  <a:lnTo>
                    <a:pt x="21"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89" name="Freeform 385"/>
            <p:cNvSpPr>
              <a:spLocks/>
            </p:cNvSpPr>
            <p:nvPr/>
          </p:nvSpPr>
          <p:spPr bwMode="auto">
            <a:xfrm>
              <a:off x="2794" y="2036"/>
              <a:ext cx="50" cy="49"/>
            </a:xfrm>
            <a:custGeom>
              <a:avLst/>
              <a:gdLst/>
              <a:ahLst/>
              <a:cxnLst>
                <a:cxn ang="0">
                  <a:pos x="50" y="28"/>
                </a:cxn>
                <a:cxn ang="0">
                  <a:pos x="43" y="42"/>
                </a:cxn>
                <a:cxn ang="0">
                  <a:pos x="21" y="49"/>
                </a:cxn>
                <a:cxn ang="0">
                  <a:pos x="7" y="42"/>
                </a:cxn>
                <a:cxn ang="0">
                  <a:pos x="0" y="28"/>
                </a:cxn>
                <a:cxn ang="0">
                  <a:pos x="7" y="7"/>
                </a:cxn>
                <a:cxn ang="0">
                  <a:pos x="21" y="0"/>
                </a:cxn>
                <a:cxn ang="0">
                  <a:pos x="43" y="7"/>
                </a:cxn>
                <a:cxn ang="0">
                  <a:pos x="50" y="28"/>
                </a:cxn>
                <a:cxn ang="0">
                  <a:pos x="50" y="28"/>
                </a:cxn>
              </a:cxnLst>
              <a:rect l="0" t="0" r="r" b="b"/>
              <a:pathLst>
                <a:path w="50" h="49">
                  <a:moveTo>
                    <a:pt x="50" y="28"/>
                  </a:moveTo>
                  <a:lnTo>
                    <a:pt x="43" y="42"/>
                  </a:lnTo>
                  <a:lnTo>
                    <a:pt x="21" y="49"/>
                  </a:lnTo>
                  <a:lnTo>
                    <a:pt x="7" y="42"/>
                  </a:lnTo>
                  <a:lnTo>
                    <a:pt x="0" y="28"/>
                  </a:lnTo>
                  <a:lnTo>
                    <a:pt x="7" y="7"/>
                  </a:lnTo>
                  <a:lnTo>
                    <a:pt x="21"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0" name="Freeform 386"/>
            <p:cNvSpPr>
              <a:spLocks/>
            </p:cNvSpPr>
            <p:nvPr/>
          </p:nvSpPr>
          <p:spPr bwMode="auto">
            <a:xfrm>
              <a:off x="2808" y="2036"/>
              <a:ext cx="50" cy="49"/>
            </a:xfrm>
            <a:custGeom>
              <a:avLst/>
              <a:gdLst/>
              <a:ahLst/>
              <a:cxnLst>
                <a:cxn ang="0">
                  <a:pos x="50" y="28"/>
                </a:cxn>
                <a:cxn ang="0">
                  <a:pos x="43" y="42"/>
                </a:cxn>
                <a:cxn ang="0">
                  <a:pos x="22" y="49"/>
                </a:cxn>
                <a:cxn ang="0">
                  <a:pos x="7" y="42"/>
                </a:cxn>
                <a:cxn ang="0">
                  <a:pos x="0" y="28"/>
                </a:cxn>
                <a:cxn ang="0">
                  <a:pos x="7" y="7"/>
                </a:cxn>
                <a:cxn ang="0">
                  <a:pos x="22" y="0"/>
                </a:cxn>
                <a:cxn ang="0">
                  <a:pos x="43" y="7"/>
                </a:cxn>
                <a:cxn ang="0">
                  <a:pos x="50" y="28"/>
                </a:cxn>
                <a:cxn ang="0">
                  <a:pos x="50" y="28"/>
                </a:cxn>
              </a:cxnLst>
              <a:rect l="0" t="0" r="r" b="b"/>
              <a:pathLst>
                <a:path w="50" h="49">
                  <a:moveTo>
                    <a:pt x="50" y="28"/>
                  </a:moveTo>
                  <a:lnTo>
                    <a:pt x="43" y="42"/>
                  </a:lnTo>
                  <a:lnTo>
                    <a:pt x="22" y="49"/>
                  </a:lnTo>
                  <a:lnTo>
                    <a:pt x="7" y="42"/>
                  </a:lnTo>
                  <a:lnTo>
                    <a:pt x="0" y="28"/>
                  </a:lnTo>
                  <a:lnTo>
                    <a:pt x="7" y="7"/>
                  </a:lnTo>
                  <a:lnTo>
                    <a:pt x="22"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1" name="Freeform 387"/>
            <p:cNvSpPr>
              <a:spLocks/>
            </p:cNvSpPr>
            <p:nvPr/>
          </p:nvSpPr>
          <p:spPr bwMode="auto">
            <a:xfrm>
              <a:off x="2823" y="2036"/>
              <a:ext cx="49" cy="49"/>
            </a:xfrm>
            <a:custGeom>
              <a:avLst/>
              <a:gdLst/>
              <a:ahLst/>
              <a:cxnLst>
                <a:cxn ang="0">
                  <a:pos x="49" y="28"/>
                </a:cxn>
                <a:cxn ang="0">
                  <a:pos x="42" y="42"/>
                </a:cxn>
                <a:cxn ang="0">
                  <a:pos x="21" y="49"/>
                </a:cxn>
                <a:cxn ang="0">
                  <a:pos x="7" y="42"/>
                </a:cxn>
                <a:cxn ang="0">
                  <a:pos x="0" y="28"/>
                </a:cxn>
                <a:cxn ang="0">
                  <a:pos x="7" y="7"/>
                </a:cxn>
                <a:cxn ang="0">
                  <a:pos x="21" y="0"/>
                </a:cxn>
                <a:cxn ang="0">
                  <a:pos x="42" y="7"/>
                </a:cxn>
                <a:cxn ang="0">
                  <a:pos x="49" y="28"/>
                </a:cxn>
                <a:cxn ang="0">
                  <a:pos x="49" y="28"/>
                </a:cxn>
              </a:cxnLst>
              <a:rect l="0" t="0" r="r" b="b"/>
              <a:pathLst>
                <a:path w="49" h="49">
                  <a:moveTo>
                    <a:pt x="49" y="28"/>
                  </a:moveTo>
                  <a:lnTo>
                    <a:pt x="42" y="42"/>
                  </a:lnTo>
                  <a:lnTo>
                    <a:pt x="21" y="49"/>
                  </a:lnTo>
                  <a:lnTo>
                    <a:pt x="7" y="42"/>
                  </a:lnTo>
                  <a:lnTo>
                    <a:pt x="0" y="28"/>
                  </a:lnTo>
                  <a:lnTo>
                    <a:pt x="7" y="7"/>
                  </a:lnTo>
                  <a:lnTo>
                    <a:pt x="21"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2" name="Freeform 388"/>
            <p:cNvSpPr>
              <a:spLocks/>
            </p:cNvSpPr>
            <p:nvPr/>
          </p:nvSpPr>
          <p:spPr bwMode="auto">
            <a:xfrm>
              <a:off x="2837" y="2036"/>
              <a:ext cx="50" cy="49"/>
            </a:xfrm>
            <a:custGeom>
              <a:avLst/>
              <a:gdLst/>
              <a:ahLst/>
              <a:cxnLst>
                <a:cxn ang="0">
                  <a:pos x="50" y="28"/>
                </a:cxn>
                <a:cxn ang="0">
                  <a:pos x="43" y="42"/>
                </a:cxn>
                <a:cxn ang="0">
                  <a:pos x="21" y="49"/>
                </a:cxn>
                <a:cxn ang="0">
                  <a:pos x="7" y="42"/>
                </a:cxn>
                <a:cxn ang="0">
                  <a:pos x="0" y="28"/>
                </a:cxn>
                <a:cxn ang="0">
                  <a:pos x="7" y="7"/>
                </a:cxn>
                <a:cxn ang="0">
                  <a:pos x="21" y="0"/>
                </a:cxn>
                <a:cxn ang="0">
                  <a:pos x="43" y="7"/>
                </a:cxn>
                <a:cxn ang="0">
                  <a:pos x="50" y="28"/>
                </a:cxn>
                <a:cxn ang="0">
                  <a:pos x="50" y="28"/>
                </a:cxn>
              </a:cxnLst>
              <a:rect l="0" t="0" r="r" b="b"/>
              <a:pathLst>
                <a:path w="50" h="49">
                  <a:moveTo>
                    <a:pt x="50" y="28"/>
                  </a:moveTo>
                  <a:lnTo>
                    <a:pt x="43" y="42"/>
                  </a:lnTo>
                  <a:lnTo>
                    <a:pt x="21" y="49"/>
                  </a:lnTo>
                  <a:lnTo>
                    <a:pt x="7" y="42"/>
                  </a:lnTo>
                  <a:lnTo>
                    <a:pt x="0" y="28"/>
                  </a:lnTo>
                  <a:lnTo>
                    <a:pt x="7" y="7"/>
                  </a:lnTo>
                  <a:lnTo>
                    <a:pt x="21"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3" name="Freeform 389"/>
            <p:cNvSpPr>
              <a:spLocks/>
            </p:cNvSpPr>
            <p:nvPr/>
          </p:nvSpPr>
          <p:spPr bwMode="auto">
            <a:xfrm>
              <a:off x="2851" y="2036"/>
              <a:ext cx="43" cy="49"/>
            </a:xfrm>
            <a:custGeom>
              <a:avLst/>
              <a:gdLst/>
              <a:ahLst/>
              <a:cxnLst>
                <a:cxn ang="0">
                  <a:pos x="43" y="21"/>
                </a:cxn>
                <a:cxn ang="0">
                  <a:pos x="36" y="42"/>
                </a:cxn>
                <a:cxn ang="0">
                  <a:pos x="21" y="49"/>
                </a:cxn>
                <a:cxn ang="0">
                  <a:pos x="7" y="42"/>
                </a:cxn>
                <a:cxn ang="0">
                  <a:pos x="0" y="21"/>
                </a:cxn>
                <a:cxn ang="0">
                  <a:pos x="7" y="7"/>
                </a:cxn>
                <a:cxn ang="0">
                  <a:pos x="21" y="0"/>
                </a:cxn>
                <a:cxn ang="0">
                  <a:pos x="36" y="7"/>
                </a:cxn>
                <a:cxn ang="0">
                  <a:pos x="43" y="21"/>
                </a:cxn>
                <a:cxn ang="0">
                  <a:pos x="43" y="21"/>
                </a:cxn>
              </a:cxnLst>
              <a:rect l="0" t="0" r="r" b="b"/>
              <a:pathLst>
                <a:path w="43" h="49">
                  <a:moveTo>
                    <a:pt x="43" y="21"/>
                  </a:moveTo>
                  <a:lnTo>
                    <a:pt x="36" y="42"/>
                  </a:lnTo>
                  <a:lnTo>
                    <a:pt x="21" y="49"/>
                  </a:lnTo>
                  <a:lnTo>
                    <a:pt x="7" y="42"/>
                  </a:lnTo>
                  <a:lnTo>
                    <a:pt x="0" y="21"/>
                  </a:lnTo>
                  <a:lnTo>
                    <a:pt x="7" y="7"/>
                  </a:lnTo>
                  <a:lnTo>
                    <a:pt x="21"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4" name="Freeform 390"/>
            <p:cNvSpPr>
              <a:spLocks/>
            </p:cNvSpPr>
            <p:nvPr/>
          </p:nvSpPr>
          <p:spPr bwMode="auto">
            <a:xfrm>
              <a:off x="2858" y="2036"/>
              <a:ext cx="50" cy="49"/>
            </a:xfrm>
            <a:custGeom>
              <a:avLst/>
              <a:gdLst/>
              <a:ahLst/>
              <a:cxnLst>
                <a:cxn ang="0">
                  <a:pos x="50" y="21"/>
                </a:cxn>
                <a:cxn ang="0">
                  <a:pos x="43" y="42"/>
                </a:cxn>
                <a:cxn ang="0">
                  <a:pos x="29" y="49"/>
                </a:cxn>
                <a:cxn ang="0">
                  <a:pos x="7" y="42"/>
                </a:cxn>
                <a:cxn ang="0">
                  <a:pos x="0" y="21"/>
                </a:cxn>
                <a:cxn ang="0">
                  <a:pos x="7" y="7"/>
                </a:cxn>
                <a:cxn ang="0">
                  <a:pos x="29" y="0"/>
                </a:cxn>
                <a:cxn ang="0">
                  <a:pos x="43" y="7"/>
                </a:cxn>
                <a:cxn ang="0">
                  <a:pos x="50" y="21"/>
                </a:cxn>
                <a:cxn ang="0">
                  <a:pos x="50" y="21"/>
                </a:cxn>
              </a:cxnLst>
              <a:rect l="0" t="0" r="r" b="b"/>
              <a:pathLst>
                <a:path w="50" h="49">
                  <a:moveTo>
                    <a:pt x="50" y="21"/>
                  </a:moveTo>
                  <a:lnTo>
                    <a:pt x="43" y="42"/>
                  </a:lnTo>
                  <a:lnTo>
                    <a:pt x="29" y="49"/>
                  </a:lnTo>
                  <a:lnTo>
                    <a:pt x="7" y="42"/>
                  </a:lnTo>
                  <a:lnTo>
                    <a:pt x="0" y="21"/>
                  </a:lnTo>
                  <a:lnTo>
                    <a:pt x="7" y="7"/>
                  </a:lnTo>
                  <a:lnTo>
                    <a:pt x="29"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5" name="Freeform 391"/>
            <p:cNvSpPr>
              <a:spLocks/>
            </p:cNvSpPr>
            <p:nvPr/>
          </p:nvSpPr>
          <p:spPr bwMode="auto">
            <a:xfrm>
              <a:off x="2872" y="2036"/>
              <a:ext cx="50" cy="49"/>
            </a:xfrm>
            <a:custGeom>
              <a:avLst/>
              <a:gdLst/>
              <a:ahLst/>
              <a:cxnLst>
                <a:cxn ang="0">
                  <a:pos x="50" y="21"/>
                </a:cxn>
                <a:cxn ang="0">
                  <a:pos x="43" y="42"/>
                </a:cxn>
                <a:cxn ang="0">
                  <a:pos x="29" y="49"/>
                </a:cxn>
                <a:cxn ang="0">
                  <a:pos x="8" y="42"/>
                </a:cxn>
                <a:cxn ang="0">
                  <a:pos x="0" y="21"/>
                </a:cxn>
                <a:cxn ang="0">
                  <a:pos x="8" y="7"/>
                </a:cxn>
                <a:cxn ang="0">
                  <a:pos x="29" y="0"/>
                </a:cxn>
                <a:cxn ang="0">
                  <a:pos x="50" y="21"/>
                </a:cxn>
                <a:cxn ang="0">
                  <a:pos x="50" y="21"/>
                </a:cxn>
              </a:cxnLst>
              <a:rect l="0" t="0" r="r" b="b"/>
              <a:pathLst>
                <a:path w="50" h="49">
                  <a:moveTo>
                    <a:pt x="50" y="21"/>
                  </a:moveTo>
                  <a:lnTo>
                    <a:pt x="43" y="42"/>
                  </a:lnTo>
                  <a:lnTo>
                    <a:pt x="29" y="49"/>
                  </a:lnTo>
                  <a:lnTo>
                    <a:pt x="8" y="42"/>
                  </a:lnTo>
                  <a:lnTo>
                    <a:pt x="0" y="21"/>
                  </a:lnTo>
                  <a:lnTo>
                    <a:pt x="8" y="7"/>
                  </a:lnTo>
                  <a:lnTo>
                    <a:pt x="29" y="0"/>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6" name="Freeform 392"/>
            <p:cNvSpPr>
              <a:spLocks/>
            </p:cNvSpPr>
            <p:nvPr/>
          </p:nvSpPr>
          <p:spPr bwMode="auto">
            <a:xfrm>
              <a:off x="2887" y="2036"/>
              <a:ext cx="49" cy="49"/>
            </a:xfrm>
            <a:custGeom>
              <a:avLst/>
              <a:gdLst/>
              <a:ahLst/>
              <a:cxnLst>
                <a:cxn ang="0">
                  <a:pos x="49" y="21"/>
                </a:cxn>
                <a:cxn ang="0">
                  <a:pos x="42" y="42"/>
                </a:cxn>
                <a:cxn ang="0">
                  <a:pos x="28" y="49"/>
                </a:cxn>
                <a:cxn ang="0">
                  <a:pos x="7" y="42"/>
                </a:cxn>
                <a:cxn ang="0">
                  <a:pos x="0" y="21"/>
                </a:cxn>
                <a:cxn ang="0">
                  <a:pos x="7" y="7"/>
                </a:cxn>
                <a:cxn ang="0">
                  <a:pos x="28" y="0"/>
                </a:cxn>
                <a:cxn ang="0">
                  <a:pos x="49" y="21"/>
                </a:cxn>
                <a:cxn ang="0">
                  <a:pos x="49" y="21"/>
                </a:cxn>
              </a:cxnLst>
              <a:rect l="0" t="0" r="r" b="b"/>
              <a:pathLst>
                <a:path w="49" h="49">
                  <a:moveTo>
                    <a:pt x="49" y="21"/>
                  </a:moveTo>
                  <a:lnTo>
                    <a:pt x="42" y="42"/>
                  </a:lnTo>
                  <a:lnTo>
                    <a:pt x="28" y="49"/>
                  </a:lnTo>
                  <a:lnTo>
                    <a:pt x="7" y="42"/>
                  </a:lnTo>
                  <a:lnTo>
                    <a:pt x="0" y="21"/>
                  </a:lnTo>
                  <a:lnTo>
                    <a:pt x="7" y="7"/>
                  </a:lnTo>
                  <a:lnTo>
                    <a:pt x="28" y="0"/>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7" name="Freeform 393"/>
            <p:cNvSpPr>
              <a:spLocks/>
            </p:cNvSpPr>
            <p:nvPr/>
          </p:nvSpPr>
          <p:spPr bwMode="auto">
            <a:xfrm>
              <a:off x="2901" y="2028"/>
              <a:ext cx="50" cy="50"/>
            </a:xfrm>
            <a:custGeom>
              <a:avLst/>
              <a:gdLst/>
              <a:ahLst/>
              <a:cxnLst>
                <a:cxn ang="0">
                  <a:pos x="50" y="29"/>
                </a:cxn>
                <a:cxn ang="0">
                  <a:pos x="43" y="43"/>
                </a:cxn>
                <a:cxn ang="0">
                  <a:pos x="21" y="50"/>
                </a:cxn>
                <a:cxn ang="0">
                  <a:pos x="7" y="43"/>
                </a:cxn>
                <a:cxn ang="0">
                  <a:pos x="0" y="29"/>
                </a:cxn>
                <a:cxn ang="0">
                  <a:pos x="7" y="8"/>
                </a:cxn>
                <a:cxn ang="0">
                  <a:pos x="21" y="0"/>
                </a:cxn>
                <a:cxn ang="0">
                  <a:pos x="43" y="8"/>
                </a:cxn>
                <a:cxn ang="0">
                  <a:pos x="50" y="29"/>
                </a:cxn>
                <a:cxn ang="0">
                  <a:pos x="50" y="29"/>
                </a:cxn>
              </a:cxnLst>
              <a:rect l="0" t="0" r="r" b="b"/>
              <a:pathLst>
                <a:path w="50" h="50">
                  <a:moveTo>
                    <a:pt x="50" y="29"/>
                  </a:moveTo>
                  <a:lnTo>
                    <a:pt x="43" y="43"/>
                  </a:lnTo>
                  <a:lnTo>
                    <a:pt x="21" y="50"/>
                  </a:lnTo>
                  <a:lnTo>
                    <a:pt x="7" y="43"/>
                  </a:lnTo>
                  <a:lnTo>
                    <a:pt x="0" y="29"/>
                  </a:lnTo>
                  <a:lnTo>
                    <a:pt x="7" y="8"/>
                  </a:lnTo>
                  <a:lnTo>
                    <a:pt x="21" y="0"/>
                  </a:lnTo>
                  <a:lnTo>
                    <a:pt x="43" y="8"/>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8" name="Freeform 394"/>
            <p:cNvSpPr>
              <a:spLocks/>
            </p:cNvSpPr>
            <p:nvPr/>
          </p:nvSpPr>
          <p:spPr bwMode="auto">
            <a:xfrm>
              <a:off x="2915" y="2028"/>
              <a:ext cx="50" cy="50"/>
            </a:xfrm>
            <a:custGeom>
              <a:avLst/>
              <a:gdLst/>
              <a:ahLst/>
              <a:cxnLst>
                <a:cxn ang="0">
                  <a:pos x="50" y="22"/>
                </a:cxn>
                <a:cxn ang="0">
                  <a:pos x="43" y="43"/>
                </a:cxn>
                <a:cxn ang="0">
                  <a:pos x="21" y="50"/>
                </a:cxn>
                <a:cxn ang="0">
                  <a:pos x="7" y="43"/>
                </a:cxn>
                <a:cxn ang="0">
                  <a:pos x="0" y="22"/>
                </a:cxn>
                <a:cxn ang="0">
                  <a:pos x="7" y="8"/>
                </a:cxn>
                <a:cxn ang="0">
                  <a:pos x="21" y="0"/>
                </a:cxn>
                <a:cxn ang="0">
                  <a:pos x="43" y="8"/>
                </a:cxn>
                <a:cxn ang="0">
                  <a:pos x="50" y="22"/>
                </a:cxn>
                <a:cxn ang="0">
                  <a:pos x="50" y="22"/>
                </a:cxn>
              </a:cxnLst>
              <a:rect l="0" t="0" r="r" b="b"/>
              <a:pathLst>
                <a:path w="50" h="50">
                  <a:moveTo>
                    <a:pt x="50" y="22"/>
                  </a:moveTo>
                  <a:lnTo>
                    <a:pt x="43" y="43"/>
                  </a:lnTo>
                  <a:lnTo>
                    <a:pt x="21" y="50"/>
                  </a:lnTo>
                  <a:lnTo>
                    <a:pt x="7" y="43"/>
                  </a:lnTo>
                  <a:lnTo>
                    <a:pt x="0" y="22"/>
                  </a:lnTo>
                  <a:lnTo>
                    <a:pt x="7" y="8"/>
                  </a:lnTo>
                  <a:lnTo>
                    <a:pt x="21" y="0"/>
                  </a:lnTo>
                  <a:lnTo>
                    <a:pt x="43" y="8"/>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699" name="Freeform 395"/>
            <p:cNvSpPr>
              <a:spLocks/>
            </p:cNvSpPr>
            <p:nvPr/>
          </p:nvSpPr>
          <p:spPr bwMode="auto">
            <a:xfrm>
              <a:off x="2929" y="2028"/>
              <a:ext cx="50" cy="50"/>
            </a:xfrm>
            <a:custGeom>
              <a:avLst/>
              <a:gdLst/>
              <a:ahLst/>
              <a:cxnLst>
                <a:cxn ang="0">
                  <a:pos x="50" y="22"/>
                </a:cxn>
                <a:cxn ang="0">
                  <a:pos x="43" y="43"/>
                </a:cxn>
                <a:cxn ang="0">
                  <a:pos x="22" y="50"/>
                </a:cxn>
                <a:cxn ang="0">
                  <a:pos x="7" y="43"/>
                </a:cxn>
                <a:cxn ang="0">
                  <a:pos x="0" y="22"/>
                </a:cxn>
                <a:cxn ang="0">
                  <a:pos x="7" y="8"/>
                </a:cxn>
                <a:cxn ang="0">
                  <a:pos x="22" y="0"/>
                </a:cxn>
                <a:cxn ang="0">
                  <a:pos x="43" y="8"/>
                </a:cxn>
                <a:cxn ang="0">
                  <a:pos x="50" y="22"/>
                </a:cxn>
                <a:cxn ang="0">
                  <a:pos x="50" y="22"/>
                </a:cxn>
              </a:cxnLst>
              <a:rect l="0" t="0" r="r" b="b"/>
              <a:pathLst>
                <a:path w="50" h="50">
                  <a:moveTo>
                    <a:pt x="50" y="22"/>
                  </a:moveTo>
                  <a:lnTo>
                    <a:pt x="43" y="43"/>
                  </a:lnTo>
                  <a:lnTo>
                    <a:pt x="22" y="50"/>
                  </a:lnTo>
                  <a:lnTo>
                    <a:pt x="7" y="43"/>
                  </a:lnTo>
                  <a:lnTo>
                    <a:pt x="0" y="22"/>
                  </a:lnTo>
                  <a:lnTo>
                    <a:pt x="7" y="8"/>
                  </a:lnTo>
                  <a:lnTo>
                    <a:pt x="22" y="0"/>
                  </a:lnTo>
                  <a:lnTo>
                    <a:pt x="43" y="8"/>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0" name="Freeform 396"/>
            <p:cNvSpPr>
              <a:spLocks/>
            </p:cNvSpPr>
            <p:nvPr/>
          </p:nvSpPr>
          <p:spPr bwMode="auto">
            <a:xfrm>
              <a:off x="2944" y="2028"/>
              <a:ext cx="49" cy="50"/>
            </a:xfrm>
            <a:custGeom>
              <a:avLst/>
              <a:gdLst/>
              <a:ahLst/>
              <a:cxnLst>
                <a:cxn ang="0">
                  <a:pos x="49" y="22"/>
                </a:cxn>
                <a:cxn ang="0">
                  <a:pos x="42" y="43"/>
                </a:cxn>
                <a:cxn ang="0">
                  <a:pos x="21" y="50"/>
                </a:cxn>
                <a:cxn ang="0">
                  <a:pos x="7" y="43"/>
                </a:cxn>
                <a:cxn ang="0">
                  <a:pos x="0" y="22"/>
                </a:cxn>
                <a:cxn ang="0">
                  <a:pos x="7" y="8"/>
                </a:cxn>
                <a:cxn ang="0">
                  <a:pos x="21" y="0"/>
                </a:cxn>
                <a:cxn ang="0">
                  <a:pos x="42" y="8"/>
                </a:cxn>
                <a:cxn ang="0">
                  <a:pos x="49" y="22"/>
                </a:cxn>
                <a:cxn ang="0">
                  <a:pos x="49" y="22"/>
                </a:cxn>
              </a:cxnLst>
              <a:rect l="0" t="0" r="r" b="b"/>
              <a:pathLst>
                <a:path w="49" h="50">
                  <a:moveTo>
                    <a:pt x="49" y="22"/>
                  </a:moveTo>
                  <a:lnTo>
                    <a:pt x="42" y="43"/>
                  </a:lnTo>
                  <a:lnTo>
                    <a:pt x="21" y="50"/>
                  </a:lnTo>
                  <a:lnTo>
                    <a:pt x="7" y="43"/>
                  </a:lnTo>
                  <a:lnTo>
                    <a:pt x="0" y="22"/>
                  </a:lnTo>
                  <a:lnTo>
                    <a:pt x="7" y="8"/>
                  </a:lnTo>
                  <a:lnTo>
                    <a:pt x="21" y="0"/>
                  </a:lnTo>
                  <a:lnTo>
                    <a:pt x="42" y="8"/>
                  </a:lnTo>
                  <a:lnTo>
                    <a:pt x="49" y="22"/>
                  </a:lnTo>
                  <a:lnTo>
                    <a:pt x="49"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1" name="Freeform 397"/>
            <p:cNvSpPr>
              <a:spLocks/>
            </p:cNvSpPr>
            <p:nvPr/>
          </p:nvSpPr>
          <p:spPr bwMode="auto">
            <a:xfrm>
              <a:off x="2958" y="2028"/>
              <a:ext cx="42" cy="50"/>
            </a:xfrm>
            <a:custGeom>
              <a:avLst/>
              <a:gdLst/>
              <a:ahLst/>
              <a:cxnLst>
                <a:cxn ang="0">
                  <a:pos x="42" y="22"/>
                </a:cxn>
                <a:cxn ang="0">
                  <a:pos x="35" y="43"/>
                </a:cxn>
                <a:cxn ang="0">
                  <a:pos x="21" y="50"/>
                </a:cxn>
                <a:cxn ang="0">
                  <a:pos x="7" y="43"/>
                </a:cxn>
                <a:cxn ang="0">
                  <a:pos x="0" y="22"/>
                </a:cxn>
                <a:cxn ang="0">
                  <a:pos x="7" y="8"/>
                </a:cxn>
                <a:cxn ang="0">
                  <a:pos x="21" y="0"/>
                </a:cxn>
                <a:cxn ang="0">
                  <a:pos x="35" y="8"/>
                </a:cxn>
                <a:cxn ang="0">
                  <a:pos x="42" y="22"/>
                </a:cxn>
                <a:cxn ang="0">
                  <a:pos x="42" y="22"/>
                </a:cxn>
              </a:cxnLst>
              <a:rect l="0" t="0" r="r" b="b"/>
              <a:pathLst>
                <a:path w="42" h="50">
                  <a:moveTo>
                    <a:pt x="42" y="22"/>
                  </a:moveTo>
                  <a:lnTo>
                    <a:pt x="35" y="43"/>
                  </a:lnTo>
                  <a:lnTo>
                    <a:pt x="21" y="50"/>
                  </a:lnTo>
                  <a:lnTo>
                    <a:pt x="7" y="43"/>
                  </a:lnTo>
                  <a:lnTo>
                    <a:pt x="0" y="22"/>
                  </a:lnTo>
                  <a:lnTo>
                    <a:pt x="7" y="8"/>
                  </a:lnTo>
                  <a:lnTo>
                    <a:pt x="21" y="0"/>
                  </a:lnTo>
                  <a:lnTo>
                    <a:pt x="35" y="8"/>
                  </a:lnTo>
                  <a:lnTo>
                    <a:pt x="42" y="22"/>
                  </a:lnTo>
                  <a:lnTo>
                    <a:pt x="42"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2" name="Freeform 398"/>
            <p:cNvSpPr>
              <a:spLocks/>
            </p:cNvSpPr>
            <p:nvPr/>
          </p:nvSpPr>
          <p:spPr bwMode="auto">
            <a:xfrm>
              <a:off x="2972" y="2028"/>
              <a:ext cx="43" cy="50"/>
            </a:xfrm>
            <a:custGeom>
              <a:avLst/>
              <a:gdLst/>
              <a:ahLst/>
              <a:cxnLst>
                <a:cxn ang="0">
                  <a:pos x="43" y="29"/>
                </a:cxn>
                <a:cxn ang="0">
                  <a:pos x="36" y="43"/>
                </a:cxn>
                <a:cxn ang="0">
                  <a:pos x="21" y="50"/>
                </a:cxn>
                <a:cxn ang="0">
                  <a:pos x="7" y="43"/>
                </a:cxn>
                <a:cxn ang="0">
                  <a:pos x="0" y="29"/>
                </a:cxn>
                <a:cxn ang="0">
                  <a:pos x="7" y="8"/>
                </a:cxn>
                <a:cxn ang="0">
                  <a:pos x="21" y="0"/>
                </a:cxn>
                <a:cxn ang="0">
                  <a:pos x="36" y="8"/>
                </a:cxn>
                <a:cxn ang="0">
                  <a:pos x="43" y="29"/>
                </a:cxn>
                <a:cxn ang="0">
                  <a:pos x="43" y="29"/>
                </a:cxn>
              </a:cxnLst>
              <a:rect l="0" t="0" r="r" b="b"/>
              <a:pathLst>
                <a:path w="43" h="50">
                  <a:moveTo>
                    <a:pt x="43" y="29"/>
                  </a:moveTo>
                  <a:lnTo>
                    <a:pt x="36" y="43"/>
                  </a:lnTo>
                  <a:lnTo>
                    <a:pt x="21" y="50"/>
                  </a:lnTo>
                  <a:lnTo>
                    <a:pt x="7" y="43"/>
                  </a:lnTo>
                  <a:lnTo>
                    <a:pt x="0" y="29"/>
                  </a:lnTo>
                  <a:lnTo>
                    <a:pt x="7" y="8"/>
                  </a:lnTo>
                  <a:lnTo>
                    <a:pt x="21" y="0"/>
                  </a:lnTo>
                  <a:lnTo>
                    <a:pt x="36" y="8"/>
                  </a:lnTo>
                  <a:lnTo>
                    <a:pt x="43" y="29"/>
                  </a:lnTo>
                  <a:lnTo>
                    <a:pt x="43"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3" name="Freeform 399"/>
            <p:cNvSpPr>
              <a:spLocks/>
            </p:cNvSpPr>
            <p:nvPr/>
          </p:nvSpPr>
          <p:spPr bwMode="auto">
            <a:xfrm>
              <a:off x="2986" y="2036"/>
              <a:ext cx="43" cy="42"/>
            </a:xfrm>
            <a:custGeom>
              <a:avLst/>
              <a:gdLst/>
              <a:ahLst/>
              <a:cxnLst>
                <a:cxn ang="0">
                  <a:pos x="43" y="21"/>
                </a:cxn>
                <a:cxn ang="0">
                  <a:pos x="36" y="35"/>
                </a:cxn>
                <a:cxn ang="0">
                  <a:pos x="22" y="42"/>
                </a:cxn>
                <a:cxn ang="0">
                  <a:pos x="7" y="35"/>
                </a:cxn>
                <a:cxn ang="0">
                  <a:pos x="0" y="21"/>
                </a:cxn>
                <a:cxn ang="0">
                  <a:pos x="7" y="7"/>
                </a:cxn>
                <a:cxn ang="0">
                  <a:pos x="22" y="0"/>
                </a:cxn>
                <a:cxn ang="0">
                  <a:pos x="36" y="7"/>
                </a:cxn>
                <a:cxn ang="0">
                  <a:pos x="43" y="21"/>
                </a:cxn>
                <a:cxn ang="0">
                  <a:pos x="43" y="21"/>
                </a:cxn>
              </a:cxnLst>
              <a:rect l="0" t="0" r="r" b="b"/>
              <a:pathLst>
                <a:path w="43" h="42">
                  <a:moveTo>
                    <a:pt x="43" y="21"/>
                  </a:moveTo>
                  <a:lnTo>
                    <a:pt x="36" y="35"/>
                  </a:lnTo>
                  <a:lnTo>
                    <a:pt x="22" y="42"/>
                  </a:lnTo>
                  <a:lnTo>
                    <a:pt x="7" y="35"/>
                  </a:lnTo>
                  <a:lnTo>
                    <a:pt x="0" y="21"/>
                  </a:lnTo>
                  <a:lnTo>
                    <a:pt x="7"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4" name="Freeform 400"/>
            <p:cNvSpPr>
              <a:spLocks/>
            </p:cNvSpPr>
            <p:nvPr/>
          </p:nvSpPr>
          <p:spPr bwMode="auto">
            <a:xfrm>
              <a:off x="3000" y="2036"/>
              <a:ext cx="43" cy="49"/>
            </a:xfrm>
            <a:custGeom>
              <a:avLst/>
              <a:gdLst/>
              <a:ahLst/>
              <a:cxnLst>
                <a:cxn ang="0">
                  <a:pos x="43" y="21"/>
                </a:cxn>
                <a:cxn ang="0">
                  <a:pos x="36" y="42"/>
                </a:cxn>
                <a:cxn ang="0">
                  <a:pos x="22" y="49"/>
                </a:cxn>
                <a:cxn ang="0">
                  <a:pos x="8" y="42"/>
                </a:cxn>
                <a:cxn ang="0">
                  <a:pos x="0" y="21"/>
                </a:cxn>
                <a:cxn ang="0">
                  <a:pos x="8" y="7"/>
                </a:cxn>
                <a:cxn ang="0">
                  <a:pos x="22" y="0"/>
                </a:cxn>
                <a:cxn ang="0">
                  <a:pos x="36" y="7"/>
                </a:cxn>
                <a:cxn ang="0">
                  <a:pos x="43" y="21"/>
                </a:cxn>
                <a:cxn ang="0">
                  <a:pos x="43" y="21"/>
                </a:cxn>
              </a:cxnLst>
              <a:rect l="0" t="0" r="r" b="b"/>
              <a:pathLst>
                <a:path w="43" h="49">
                  <a:moveTo>
                    <a:pt x="43" y="21"/>
                  </a:moveTo>
                  <a:lnTo>
                    <a:pt x="36" y="42"/>
                  </a:lnTo>
                  <a:lnTo>
                    <a:pt x="22" y="49"/>
                  </a:lnTo>
                  <a:lnTo>
                    <a:pt x="8" y="42"/>
                  </a:lnTo>
                  <a:lnTo>
                    <a:pt x="0" y="21"/>
                  </a:lnTo>
                  <a:lnTo>
                    <a:pt x="8"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5" name="Freeform 401"/>
            <p:cNvSpPr>
              <a:spLocks/>
            </p:cNvSpPr>
            <p:nvPr/>
          </p:nvSpPr>
          <p:spPr bwMode="auto">
            <a:xfrm>
              <a:off x="3008" y="2036"/>
              <a:ext cx="49" cy="49"/>
            </a:xfrm>
            <a:custGeom>
              <a:avLst/>
              <a:gdLst/>
              <a:ahLst/>
              <a:cxnLst>
                <a:cxn ang="0">
                  <a:pos x="49" y="21"/>
                </a:cxn>
                <a:cxn ang="0">
                  <a:pos x="42" y="42"/>
                </a:cxn>
                <a:cxn ang="0">
                  <a:pos x="28" y="49"/>
                </a:cxn>
                <a:cxn ang="0">
                  <a:pos x="7" y="42"/>
                </a:cxn>
                <a:cxn ang="0">
                  <a:pos x="0" y="21"/>
                </a:cxn>
                <a:cxn ang="0">
                  <a:pos x="7" y="7"/>
                </a:cxn>
                <a:cxn ang="0">
                  <a:pos x="28" y="0"/>
                </a:cxn>
                <a:cxn ang="0">
                  <a:pos x="42" y="7"/>
                </a:cxn>
                <a:cxn ang="0">
                  <a:pos x="49" y="21"/>
                </a:cxn>
                <a:cxn ang="0">
                  <a:pos x="49" y="21"/>
                </a:cxn>
              </a:cxnLst>
              <a:rect l="0" t="0" r="r" b="b"/>
              <a:pathLst>
                <a:path w="49" h="49">
                  <a:moveTo>
                    <a:pt x="49" y="21"/>
                  </a:moveTo>
                  <a:lnTo>
                    <a:pt x="42" y="42"/>
                  </a:lnTo>
                  <a:lnTo>
                    <a:pt x="28" y="49"/>
                  </a:lnTo>
                  <a:lnTo>
                    <a:pt x="7" y="42"/>
                  </a:lnTo>
                  <a:lnTo>
                    <a:pt x="0" y="21"/>
                  </a:lnTo>
                  <a:lnTo>
                    <a:pt x="7" y="7"/>
                  </a:lnTo>
                  <a:lnTo>
                    <a:pt x="28"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6" name="Freeform 402"/>
            <p:cNvSpPr>
              <a:spLocks/>
            </p:cNvSpPr>
            <p:nvPr/>
          </p:nvSpPr>
          <p:spPr bwMode="auto">
            <a:xfrm>
              <a:off x="3022" y="2036"/>
              <a:ext cx="50" cy="49"/>
            </a:xfrm>
            <a:custGeom>
              <a:avLst/>
              <a:gdLst/>
              <a:ahLst/>
              <a:cxnLst>
                <a:cxn ang="0">
                  <a:pos x="50" y="21"/>
                </a:cxn>
                <a:cxn ang="0">
                  <a:pos x="42" y="42"/>
                </a:cxn>
                <a:cxn ang="0">
                  <a:pos x="28" y="49"/>
                </a:cxn>
                <a:cxn ang="0">
                  <a:pos x="7" y="42"/>
                </a:cxn>
                <a:cxn ang="0">
                  <a:pos x="0" y="21"/>
                </a:cxn>
                <a:cxn ang="0">
                  <a:pos x="7" y="7"/>
                </a:cxn>
                <a:cxn ang="0">
                  <a:pos x="28" y="0"/>
                </a:cxn>
                <a:cxn ang="0">
                  <a:pos x="42" y="7"/>
                </a:cxn>
                <a:cxn ang="0">
                  <a:pos x="50" y="21"/>
                </a:cxn>
                <a:cxn ang="0">
                  <a:pos x="50" y="21"/>
                </a:cxn>
              </a:cxnLst>
              <a:rect l="0" t="0" r="r" b="b"/>
              <a:pathLst>
                <a:path w="50" h="49">
                  <a:moveTo>
                    <a:pt x="50" y="21"/>
                  </a:moveTo>
                  <a:lnTo>
                    <a:pt x="42" y="42"/>
                  </a:lnTo>
                  <a:lnTo>
                    <a:pt x="28" y="49"/>
                  </a:lnTo>
                  <a:lnTo>
                    <a:pt x="7" y="42"/>
                  </a:lnTo>
                  <a:lnTo>
                    <a:pt x="0" y="21"/>
                  </a:lnTo>
                  <a:lnTo>
                    <a:pt x="7" y="7"/>
                  </a:lnTo>
                  <a:lnTo>
                    <a:pt x="28" y="0"/>
                  </a:lnTo>
                  <a:lnTo>
                    <a:pt x="42"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7" name="Freeform 403"/>
            <p:cNvSpPr>
              <a:spLocks/>
            </p:cNvSpPr>
            <p:nvPr/>
          </p:nvSpPr>
          <p:spPr bwMode="auto">
            <a:xfrm>
              <a:off x="3036" y="2036"/>
              <a:ext cx="50" cy="49"/>
            </a:xfrm>
            <a:custGeom>
              <a:avLst/>
              <a:gdLst/>
              <a:ahLst/>
              <a:cxnLst>
                <a:cxn ang="0">
                  <a:pos x="50" y="28"/>
                </a:cxn>
                <a:cxn ang="0">
                  <a:pos x="43" y="42"/>
                </a:cxn>
                <a:cxn ang="0">
                  <a:pos x="28" y="49"/>
                </a:cxn>
                <a:cxn ang="0">
                  <a:pos x="7" y="42"/>
                </a:cxn>
                <a:cxn ang="0">
                  <a:pos x="0" y="28"/>
                </a:cxn>
                <a:cxn ang="0">
                  <a:pos x="7" y="7"/>
                </a:cxn>
                <a:cxn ang="0">
                  <a:pos x="28" y="0"/>
                </a:cxn>
                <a:cxn ang="0">
                  <a:pos x="43" y="7"/>
                </a:cxn>
                <a:cxn ang="0">
                  <a:pos x="50" y="28"/>
                </a:cxn>
                <a:cxn ang="0">
                  <a:pos x="50" y="28"/>
                </a:cxn>
              </a:cxnLst>
              <a:rect l="0" t="0" r="r" b="b"/>
              <a:pathLst>
                <a:path w="50" h="49">
                  <a:moveTo>
                    <a:pt x="50" y="28"/>
                  </a:moveTo>
                  <a:lnTo>
                    <a:pt x="43" y="42"/>
                  </a:lnTo>
                  <a:lnTo>
                    <a:pt x="28" y="49"/>
                  </a:lnTo>
                  <a:lnTo>
                    <a:pt x="7" y="42"/>
                  </a:lnTo>
                  <a:lnTo>
                    <a:pt x="0" y="28"/>
                  </a:lnTo>
                  <a:lnTo>
                    <a:pt x="7" y="7"/>
                  </a:lnTo>
                  <a:lnTo>
                    <a:pt x="28"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8" name="Freeform 404"/>
            <p:cNvSpPr>
              <a:spLocks/>
            </p:cNvSpPr>
            <p:nvPr/>
          </p:nvSpPr>
          <p:spPr bwMode="auto">
            <a:xfrm>
              <a:off x="3050" y="2043"/>
              <a:ext cx="50" cy="42"/>
            </a:xfrm>
            <a:custGeom>
              <a:avLst/>
              <a:gdLst/>
              <a:ahLst/>
              <a:cxnLst>
                <a:cxn ang="0">
                  <a:pos x="50" y="21"/>
                </a:cxn>
                <a:cxn ang="0">
                  <a:pos x="43" y="35"/>
                </a:cxn>
                <a:cxn ang="0">
                  <a:pos x="29" y="42"/>
                </a:cxn>
                <a:cxn ang="0">
                  <a:pos x="7" y="35"/>
                </a:cxn>
                <a:cxn ang="0">
                  <a:pos x="0" y="21"/>
                </a:cxn>
                <a:cxn ang="0">
                  <a:pos x="7" y="7"/>
                </a:cxn>
                <a:cxn ang="0">
                  <a:pos x="29" y="0"/>
                </a:cxn>
                <a:cxn ang="0">
                  <a:pos x="43" y="7"/>
                </a:cxn>
                <a:cxn ang="0">
                  <a:pos x="50" y="21"/>
                </a:cxn>
                <a:cxn ang="0">
                  <a:pos x="50" y="21"/>
                </a:cxn>
              </a:cxnLst>
              <a:rect l="0" t="0" r="r" b="b"/>
              <a:pathLst>
                <a:path w="50" h="42">
                  <a:moveTo>
                    <a:pt x="50" y="21"/>
                  </a:moveTo>
                  <a:lnTo>
                    <a:pt x="43" y="35"/>
                  </a:lnTo>
                  <a:lnTo>
                    <a:pt x="29" y="42"/>
                  </a:lnTo>
                  <a:lnTo>
                    <a:pt x="7" y="35"/>
                  </a:lnTo>
                  <a:lnTo>
                    <a:pt x="0" y="21"/>
                  </a:lnTo>
                  <a:lnTo>
                    <a:pt x="7" y="7"/>
                  </a:lnTo>
                  <a:lnTo>
                    <a:pt x="29"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09" name="Freeform 405"/>
            <p:cNvSpPr>
              <a:spLocks/>
            </p:cNvSpPr>
            <p:nvPr/>
          </p:nvSpPr>
          <p:spPr bwMode="auto">
            <a:xfrm>
              <a:off x="3064" y="2050"/>
              <a:ext cx="50" cy="42"/>
            </a:xfrm>
            <a:custGeom>
              <a:avLst/>
              <a:gdLst/>
              <a:ahLst/>
              <a:cxnLst>
                <a:cxn ang="0">
                  <a:pos x="50" y="21"/>
                </a:cxn>
                <a:cxn ang="0">
                  <a:pos x="43" y="35"/>
                </a:cxn>
                <a:cxn ang="0">
                  <a:pos x="22" y="42"/>
                </a:cxn>
                <a:cxn ang="0">
                  <a:pos x="8" y="35"/>
                </a:cxn>
                <a:cxn ang="0">
                  <a:pos x="0" y="21"/>
                </a:cxn>
                <a:cxn ang="0">
                  <a:pos x="8" y="7"/>
                </a:cxn>
                <a:cxn ang="0">
                  <a:pos x="22" y="0"/>
                </a:cxn>
                <a:cxn ang="0">
                  <a:pos x="43" y="7"/>
                </a:cxn>
                <a:cxn ang="0">
                  <a:pos x="50" y="21"/>
                </a:cxn>
                <a:cxn ang="0">
                  <a:pos x="50" y="21"/>
                </a:cxn>
              </a:cxnLst>
              <a:rect l="0" t="0" r="r" b="b"/>
              <a:pathLst>
                <a:path w="50" h="42">
                  <a:moveTo>
                    <a:pt x="50" y="21"/>
                  </a:moveTo>
                  <a:lnTo>
                    <a:pt x="43" y="35"/>
                  </a:lnTo>
                  <a:lnTo>
                    <a:pt x="22" y="42"/>
                  </a:lnTo>
                  <a:lnTo>
                    <a:pt x="8" y="35"/>
                  </a:lnTo>
                  <a:lnTo>
                    <a:pt x="0" y="21"/>
                  </a:lnTo>
                  <a:lnTo>
                    <a:pt x="8" y="7"/>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0" name="Freeform 406"/>
            <p:cNvSpPr>
              <a:spLocks/>
            </p:cNvSpPr>
            <p:nvPr/>
          </p:nvSpPr>
          <p:spPr bwMode="auto">
            <a:xfrm>
              <a:off x="3079" y="2050"/>
              <a:ext cx="49" cy="50"/>
            </a:xfrm>
            <a:custGeom>
              <a:avLst/>
              <a:gdLst/>
              <a:ahLst/>
              <a:cxnLst>
                <a:cxn ang="0">
                  <a:pos x="49" y="21"/>
                </a:cxn>
                <a:cxn ang="0">
                  <a:pos x="42" y="42"/>
                </a:cxn>
                <a:cxn ang="0">
                  <a:pos x="21" y="50"/>
                </a:cxn>
                <a:cxn ang="0">
                  <a:pos x="7" y="42"/>
                </a:cxn>
                <a:cxn ang="0">
                  <a:pos x="0" y="21"/>
                </a:cxn>
                <a:cxn ang="0">
                  <a:pos x="7" y="7"/>
                </a:cxn>
                <a:cxn ang="0">
                  <a:pos x="21" y="0"/>
                </a:cxn>
                <a:cxn ang="0">
                  <a:pos x="42" y="7"/>
                </a:cxn>
                <a:cxn ang="0">
                  <a:pos x="49" y="21"/>
                </a:cxn>
                <a:cxn ang="0">
                  <a:pos x="49" y="21"/>
                </a:cxn>
              </a:cxnLst>
              <a:rect l="0" t="0" r="r" b="b"/>
              <a:pathLst>
                <a:path w="49" h="50">
                  <a:moveTo>
                    <a:pt x="49" y="21"/>
                  </a:moveTo>
                  <a:lnTo>
                    <a:pt x="42" y="42"/>
                  </a:lnTo>
                  <a:lnTo>
                    <a:pt x="21" y="50"/>
                  </a:lnTo>
                  <a:lnTo>
                    <a:pt x="7" y="42"/>
                  </a:lnTo>
                  <a:lnTo>
                    <a:pt x="0" y="21"/>
                  </a:lnTo>
                  <a:lnTo>
                    <a:pt x="7" y="7"/>
                  </a:lnTo>
                  <a:lnTo>
                    <a:pt x="21"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1" name="Freeform 407"/>
            <p:cNvSpPr>
              <a:spLocks/>
            </p:cNvSpPr>
            <p:nvPr/>
          </p:nvSpPr>
          <p:spPr bwMode="auto">
            <a:xfrm>
              <a:off x="3093" y="2057"/>
              <a:ext cx="43" cy="43"/>
            </a:xfrm>
            <a:custGeom>
              <a:avLst/>
              <a:gdLst/>
              <a:ahLst/>
              <a:cxnLst>
                <a:cxn ang="0">
                  <a:pos x="43" y="21"/>
                </a:cxn>
                <a:cxn ang="0">
                  <a:pos x="35" y="35"/>
                </a:cxn>
                <a:cxn ang="0">
                  <a:pos x="21" y="43"/>
                </a:cxn>
                <a:cxn ang="0">
                  <a:pos x="7" y="35"/>
                </a:cxn>
                <a:cxn ang="0">
                  <a:pos x="0" y="21"/>
                </a:cxn>
                <a:cxn ang="0">
                  <a:pos x="7" y="7"/>
                </a:cxn>
                <a:cxn ang="0">
                  <a:pos x="21" y="0"/>
                </a:cxn>
                <a:cxn ang="0">
                  <a:pos x="35" y="7"/>
                </a:cxn>
                <a:cxn ang="0">
                  <a:pos x="43" y="21"/>
                </a:cxn>
                <a:cxn ang="0">
                  <a:pos x="43" y="21"/>
                </a:cxn>
              </a:cxnLst>
              <a:rect l="0" t="0" r="r" b="b"/>
              <a:pathLst>
                <a:path w="43" h="43">
                  <a:moveTo>
                    <a:pt x="43" y="21"/>
                  </a:moveTo>
                  <a:lnTo>
                    <a:pt x="35" y="35"/>
                  </a:lnTo>
                  <a:lnTo>
                    <a:pt x="21" y="43"/>
                  </a:lnTo>
                  <a:lnTo>
                    <a:pt x="7" y="35"/>
                  </a:lnTo>
                  <a:lnTo>
                    <a:pt x="0" y="21"/>
                  </a:lnTo>
                  <a:lnTo>
                    <a:pt x="7" y="7"/>
                  </a:lnTo>
                  <a:lnTo>
                    <a:pt x="21" y="0"/>
                  </a:lnTo>
                  <a:lnTo>
                    <a:pt x="35"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2" name="Freeform 408"/>
            <p:cNvSpPr>
              <a:spLocks/>
            </p:cNvSpPr>
            <p:nvPr/>
          </p:nvSpPr>
          <p:spPr bwMode="auto">
            <a:xfrm>
              <a:off x="3107" y="2057"/>
              <a:ext cx="43" cy="50"/>
            </a:xfrm>
            <a:custGeom>
              <a:avLst/>
              <a:gdLst/>
              <a:ahLst/>
              <a:cxnLst>
                <a:cxn ang="0">
                  <a:pos x="43" y="21"/>
                </a:cxn>
                <a:cxn ang="0">
                  <a:pos x="36" y="43"/>
                </a:cxn>
                <a:cxn ang="0">
                  <a:pos x="21" y="50"/>
                </a:cxn>
                <a:cxn ang="0">
                  <a:pos x="7" y="43"/>
                </a:cxn>
                <a:cxn ang="0">
                  <a:pos x="0" y="21"/>
                </a:cxn>
                <a:cxn ang="0">
                  <a:pos x="7" y="7"/>
                </a:cxn>
                <a:cxn ang="0">
                  <a:pos x="21" y="0"/>
                </a:cxn>
                <a:cxn ang="0">
                  <a:pos x="36" y="7"/>
                </a:cxn>
                <a:cxn ang="0">
                  <a:pos x="43" y="21"/>
                </a:cxn>
                <a:cxn ang="0">
                  <a:pos x="43" y="21"/>
                </a:cxn>
              </a:cxnLst>
              <a:rect l="0" t="0" r="r" b="b"/>
              <a:pathLst>
                <a:path w="43" h="50">
                  <a:moveTo>
                    <a:pt x="43" y="21"/>
                  </a:moveTo>
                  <a:lnTo>
                    <a:pt x="36" y="43"/>
                  </a:lnTo>
                  <a:lnTo>
                    <a:pt x="21" y="50"/>
                  </a:lnTo>
                  <a:lnTo>
                    <a:pt x="7" y="43"/>
                  </a:lnTo>
                  <a:lnTo>
                    <a:pt x="0" y="21"/>
                  </a:lnTo>
                  <a:lnTo>
                    <a:pt x="7" y="7"/>
                  </a:lnTo>
                  <a:lnTo>
                    <a:pt x="21"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3" name="Freeform 409"/>
            <p:cNvSpPr>
              <a:spLocks/>
            </p:cNvSpPr>
            <p:nvPr/>
          </p:nvSpPr>
          <p:spPr bwMode="auto">
            <a:xfrm>
              <a:off x="3114" y="2057"/>
              <a:ext cx="50" cy="50"/>
            </a:xfrm>
            <a:custGeom>
              <a:avLst/>
              <a:gdLst/>
              <a:ahLst/>
              <a:cxnLst>
                <a:cxn ang="0">
                  <a:pos x="50" y="28"/>
                </a:cxn>
                <a:cxn ang="0">
                  <a:pos x="43" y="43"/>
                </a:cxn>
                <a:cxn ang="0">
                  <a:pos x="29" y="50"/>
                </a:cxn>
                <a:cxn ang="0">
                  <a:pos x="7" y="43"/>
                </a:cxn>
                <a:cxn ang="0">
                  <a:pos x="0" y="28"/>
                </a:cxn>
                <a:cxn ang="0">
                  <a:pos x="7" y="7"/>
                </a:cxn>
                <a:cxn ang="0">
                  <a:pos x="29" y="0"/>
                </a:cxn>
                <a:cxn ang="0">
                  <a:pos x="43" y="7"/>
                </a:cxn>
                <a:cxn ang="0">
                  <a:pos x="50" y="28"/>
                </a:cxn>
                <a:cxn ang="0">
                  <a:pos x="50" y="28"/>
                </a:cxn>
              </a:cxnLst>
              <a:rect l="0" t="0" r="r" b="b"/>
              <a:pathLst>
                <a:path w="50" h="50">
                  <a:moveTo>
                    <a:pt x="50" y="28"/>
                  </a:moveTo>
                  <a:lnTo>
                    <a:pt x="43" y="43"/>
                  </a:lnTo>
                  <a:lnTo>
                    <a:pt x="29" y="50"/>
                  </a:lnTo>
                  <a:lnTo>
                    <a:pt x="7" y="43"/>
                  </a:lnTo>
                  <a:lnTo>
                    <a:pt x="0" y="28"/>
                  </a:lnTo>
                  <a:lnTo>
                    <a:pt x="7" y="7"/>
                  </a:lnTo>
                  <a:lnTo>
                    <a:pt x="29"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4" name="Freeform 410"/>
            <p:cNvSpPr>
              <a:spLocks/>
            </p:cNvSpPr>
            <p:nvPr/>
          </p:nvSpPr>
          <p:spPr bwMode="auto">
            <a:xfrm>
              <a:off x="3128" y="2057"/>
              <a:ext cx="50" cy="50"/>
            </a:xfrm>
            <a:custGeom>
              <a:avLst/>
              <a:gdLst/>
              <a:ahLst/>
              <a:cxnLst>
                <a:cxn ang="0">
                  <a:pos x="50" y="28"/>
                </a:cxn>
                <a:cxn ang="0">
                  <a:pos x="43" y="43"/>
                </a:cxn>
                <a:cxn ang="0">
                  <a:pos x="29" y="50"/>
                </a:cxn>
                <a:cxn ang="0">
                  <a:pos x="8" y="43"/>
                </a:cxn>
                <a:cxn ang="0">
                  <a:pos x="0" y="28"/>
                </a:cxn>
                <a:cxn ang="0">
                  <a:pos x="8" y="7"/>
                </a:cxn>
                <a:cxn ang="0">
                  <a:pos x="29" y="0"/>
                </a:cxn>
                <a:cxn ang="0">
                  <a:pos x="43" y="7"/>
                </a:cxn>
                <a:cxn ang="0">
                  <a:pos x="50" y="28"/>
                </a:cxn>
                <a:cxn ang="0">
                  <a:pos x="50" y="28"/>
                </a:cxn>
              </a:cxnLst>
              <a:rect l="0" t="0" r="r" b="b"/>
              <a:pathLst>
                <a:path w="50" h="50">
                  <a:moveTo>
                    <a:pt x="50" y="28"/>
                  </a:moveTo>
                  <a:lnTo>
                    <a:pt x="43" y="43"/>
                  </a:lnTo>
                  <a:lnTo>
                    <a:pt x="29" y="50"/>
                  </a:lnTo>
                  <a:lnTo>
                    <a:pt x="8" y="43"/>
                  </a:lnTo>
                  <a:lnTo>
                    <a:pt x="0" y="28"/>
                  </a:lnTo>
                  <a:lnTo>
                    <a:pt x="8" y="7"/>
                  </a:lnTo>
                  <a:lnTo>
                    <a:pt x="29"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5" name="Freeform 411"/>
            <p:cNvSpPr>
              <a:spLocks/>
            </p:cNvSpPr>
            <p:nvPr/>
          </p:nvSpPr>
          <p:spPr bwMode="auto">
            <a:xfrm>
              <a:off x="3143" y="2064"/>
              <a:ext cx="49" cy="43"/>
            </a:xfrm>
            <a:custGeom>
              <a:avLst/>
              <a:gdLst/>
              <a:ahLst/>
              <a:cxnLst>
                <a:cxn ang="0">
                  <a:pos x="49" y="21"/>
                </a:cxn>
                <a:cxn ang="0">
                  <a:pos x="42" y="36"/>
                </a:cxn>
                <a:cxn ang="0">
                  <a:pos x="28" y="43"/>
                </a:cxn>
                <a:cxn ang="0">
                  <a:pos x="7" y="36"/>
                </a:cxn>
                <a:cxn ang="0">
                  <a:pos x="0" y="21"/>
                </a:cxn>
                <a:cxn ang="0">
                  <a:pos x="7" y="7"/>
                </a:cxn>
                <a:cxn ang="0">
                  <a:pos x="28" y="0"/>
                </a:cxn>
                <a:cxn ang="0">
                  <a:pos x="42" y="7"/>
                </a:cxn>
                <a:cxn ang="0">
                  <a:pos x="49" y="21"/>
                </a:cxn>
                <a:cxn ang="0">
                  <a:pos x="49" y="21"/>
                </a:cxn>
              </a:cxnLst>
              <a:rect l="0" t="0" r="r" b="b"/>
              <a:pathLst>
                <a:path w="49" h="43">
                  <a:moveTo>
                    <a:pt x="49" y="21"/>
                  </a:moveTo>
                  <a:lnTo>
                    <a:pt x="42" y="36"/>
                  </a:lnTo>
                  <a:lnTo>
                    <a:pt x="28" y="43"/>
                  </a:lnTo>
                  <a:lnTo>
                    <a:pt x="7" y="36"/>
                  </a:lnTo>
                  <a:lnTo>
                    <a:pt x="0" y="21"/>
                  </a:lnTo>
                  <a:lnTo>
                    <a:pt x="7" y="7"/>
                  </a:lnTo>
                  <a:lnTo>
                    <a:pt x="28"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6" name="Freeform 412"/>
            <p:cNvSpPr>
              <a:spLocks/>
            </p:cNvSpPr>
            <p:nvPr/>
          </p:nvSpPr>
          <p:spPr bwMode="auto">
            <a:xfrm>
              <a:off x="3157" y="2064"/>
              <a:ext cx="50" cy="50"/>
            </a:xfrm>
            <a:custGeom>
              <a:avLst/>
              <a:gdLst/>
              <a:ahLst/>
              <a:cxnLst>
                <a:cxn ang="0">
                  <a:pos x="50" y="28"/>
                </a:cxn>
                <a:cxn ang="0">
                  <a:pos x="43" y="43"/>
                </a:cxn>
                <a:cxn ang="0">
                  <a:pos x="28" y="50"/>
                </a:cxn>
                <a:cxn ang="0">
                  <a:pos x="7" y="43"/>
                </a:cxn>
                <a:cxn ang="0">
                  <a:pos x="0" y="28"/>
                </a:cxn>
                <a:cxn ang="0">
                  <a:pos x="7" y="7"/>
                </a:cxn>
                <a:cxn ang="0">
                  <a:pos x="28" y="0"/>
                </a:cxn>
                <a:cxn ang="0">
                  <a:pos x="43" y="7"/>
                </a:cxn>
                <a:cxn ang="0">
                  <a:pos x="50" y="28"/>
                </a:cxn>
                <a:cxn ang="0">
                  <a:pos x="50" y="28"/>
                </a:cxn>
              </a:cxnLst>
              <a:rect l="0" t="0" r="r" b="b"/>
              <a:pathLst>
                <a:path w="50" h="50">
                  <a:moveTo>
                    <a:pt x="50" y="28"/>
                  </a:moveTo>
                  <a:lnTo>
                    <a:pt x="43" y="43"/>
                  </a:lnTo>
                  <a:lnTo>
                    <a:pt x="28" y="50"/>
                  </a:lnTo>
                  <a:lnTo>
                    <a:pt x="7" y="43"/>
                  </a:lnTo>
                  <a:lnTo>
                    <a:pt x="0" y="28"/>
                  </a:lnTo>
                  <a:lnTo>
                    <a:pt x="7" y="7"/>
                  </a:lnTo>
                  <a:lnTo>
                    <a:pt x="28"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7" name="Freeform 413"/>
            <p:cNvSpPr>
              <a:spLocks/>
            </p:cNvSpPr>
            <p:nvPr/>
          </p:nvSpPr>
          <p:spPr bwMode="auto">
            <a:xfrm>
              <a:off x="3171" y="2071"/>
              <a:ext cx="50" cy="50"/>
            </a:xfrm>
            <a:custGeom>
              <a:avLst/>
              <a:gdLst/>
              <a:ahLst/>
              <a:cxnLst>
                <a:cxn ang="0">
                  <a:pos x="50" y="29"/>
                </a:cxn>
                <a:cxn ang="0">
                  <a:pos x="43" y="43"/>
                </a:cxn>
                <a:cxn ang="0">
                  <a:pos x="29" y="50"/>
                </a:cxn>
                <a:cxn ang="0">
                  <a:pos x="7" y="43"/>
                </a:cxn>
                <a:cxn ang="0">
                  <a:pos x="0" y="29"/>
                </a:cxn>
                <a:cxn ang="0">
                  <a:pos x="7" y="7"/>
                </a:cxn>
                <a:cxn ang="0">
                  <a:pos x="29" y="0"/>
                </a:cxn>
                <a:cxn ang="0">
                  <a:pos x="43" y="7"/>
                </a:cxn>
                <a:cxn ang="0">
                  <a:pos x="50" y="29"/>
                </a:cxn>
                <a:cxn ang="0">
                  <a:pos x="50" y="29"/>
                </a:cxn>
              </a:cxnLst>
              <a:rect l="0" t="0" r="r" b="b"/>
              <a:pathLst>
                <a:path w="50" h="50">
                  <a:moveTo>
                    <a:pt x="50" y="29"/>
                  </a:moveTo>
                  <a:lnTo>
                    <a:pt x="43" y="43"/>
                  </a:lnTo>
                  <a:lnTo>
                    <a:pt x="29" y="50"/>
                  </a:lnTo>
                  <a:lnTo>
                    <a:pt x="7" y="43"/>
                  </a:lnTo>
                  <a:lnTo>
                    <a:pt x="0" y="29"/>
                  </a:lnTo>
                  <a:lnTo>
                    <a:pt x="7" y="7"/>
                  </a:lnTo>
                  <a:lnTo>
                    <a:pt x="29"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8" name="Freeform 414"/>
            <p:cNvSpPr>
              <a:spLocks/>
            </p:cNvSpPr>
            <p:nvPr/>
          </p:nvSpPr>
          <p:spPr bwMode="auto">
            <a:xfrm>
              <a:off x="3185" y="2078"/>
              <a:ext cx="50" cy="43"/>
            </a:xfrm>
            <a:custGeom>
              <a:avLst/>
              <a:gdLst/>
              <a:ahLst/>
              <a:cxnLst>
                <a:cxn ang="0">
                  <a:pos x="50" y="22"/>
                </a:cxn>
                <a:cxn ang="0">
                  <a:pos x="43" y="36"/>
                </a:cxn>
                <a:cxn ang="0">
                  <a:pos x="22" y="43"/>
                </a:cxn>
                <a:cxn ang="0">
                  <a:pos x="7" y="36"/>
                </a:cxn>
                <a:cxn ang="0">
                  <a:pos x="0" y="22"/>
                </a:cxn>
                <a:cxn ang="0">
                  <a:pos x="7" y="7"/>
                </a:cxn>
                <a:cxn ang="0">
                  <a:pos x="22" y="0"/>
                </a:cxn>
                <a:cxn ang="0">
                  <a:pos x="43" y="7"/>
                </a:cxn>
                <a:cxn ang="0">
                  <a:pos x="50" y="22"/>
                </a:cxn>
                <a:cxn ang="0">
                  <a:pos x="50" y="22"/>
                </a:cxn>
              </a:cxnLst>
              <a:rect l="0" t="0" r="r" b="b"/>
              <a:pathLst>
                <a:path w="50" h="43">
                  <a:moveTo>
                    <a:pt x="50" y="22"/>
                  </a:moveTo>
                  <a:lnTo>
                    <a:pt x="43" y="36"/>
                  </a:lnTo>
                  <a:lnTo>
                    <a:pt x="22" y="43"/>
                  </a:lnTo>
                  <a:lnTo>
                    <a:pt x="7" y="36"/>
                  </a:lnTo>
                  <a:lnTo>
                    <a:pt x="0" y="22"/>
                  </a:lnTo>
                  <a:lnTo>
                    <a:pt x="7" y="7"/>
                  </a:lnTo>
                  <a:lnTo>
                    <a:pt x="22"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19" name="Freeform 415"/>
            <p:cNvSpPr>
              <a:spLocks/>
            </p:cNvSpPr>
            <p:nvPr/>
          </p:nvSpPr>
          <p:spPr bwMode="auto">
            <a:xfrm>
              <a:off x="3200" y="2078"/>
              <a:ext cx="49" cy="43"/>
            </a:xfrm>
            <a:custGeom>
              <a:avLst/>
              <a:gdLst/>
              <a:ahLst/>
              <a:cxnLst>
                <a:cxn ang="0">
                  <a:pos x="49" y="22"/>
                </a:cxn>
                <a:cxn ang="0">
                  <a:pos x="42" y="36"/>
                </a:cxn>
                <a:cxn ang="0">
                  <a:pos x="21" y="43"/>
                </a:cxn>
                <a:cxn ang="0">
                  <a:pos x="7" y="36"/>
                </a:cxn>
                <a:cxn ang="0">
                  <a:pos x="0" y="22"/>
                </a:cxn>
                <a:cxn ang="0">
                  <a:pos x="7" y="7"/>
                </a:cxn>
                <a:cxn ang="0">
                  <a:pos x="21" y="0"/>
                </a:cxn>
                <a:cxn ang="0">
                  <a:pos x="42" y="7"/>
                </a:cxn>
                <a:cxn ang="0">
                  <a:pos x="49" y="22"/>
                </a:cxn>
                <a:cxn ang="0">
                  <a:pos x="49" y="22"/>
                </a:cxn>
              </a:cxnLst>
              <a:rect l="0" t="0" r="r" b="b"/>
              <a:pathLst>
                <a:path w="49" h="43">
                  <a:moveTo>
                    <a:pt x="49" y="22"/>
                  </a:moveTo>
                  <a:lnTo>
                    <a:pt x="42" y="36"/>
                  </a:lnTo>
                  <a:lnTo>
                    <a:pt x="21" y="43"/>
                  </a:lnTo>
                  <a:lnTo>
                    <a:pt x="7" y="36"/>
                  </a:lnTo>
                  <a:lnTo>
                    <a:pt x="0" y="22"/>
                  </a:lnTo>
                  <a:lnTo>
                    <a:pt x="7" y="7"/>
                  </a:lnTo>
                  <a:lnTo>
                    <a:pt x="21" y="0"/>
                  </a:lnTo>
                  <a:lnTo>
                    <a:pt x="42" y="7"/>
                  </a:lnTo>
                  <a:lnTo>
                    <a:pt x="49" y="22"/>
                  </a:lnTo>
                  <a:lnTo>
                    <a:pt x="49"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20" name="Freeform 416"/>
            <p:cNvSpPr>
              <a:spLocks/>
            </p:cNvSpPr>
            <p:nvPr/>
          </p:nvSpPr>
          <p:spPr bwMode="auto">
            <a:xfrm>
              <a:off x="3214" y="2078"/>
              <a:ext cx="50" cy="43"/>
            </a:xfrm>
            <a:custGeom>
              <a:avLst/>
              <a:gdLst/>
              <a:ahLst/>
              <a:cxnLst>
                <a:cxn ang="0">
                  <a:pos x="50" y="22"/>
                </a:cxn>
                <a:cxn ang="0">
                  <a:pos x="42" y="36"/>
                </a:cxn>
                <a:cxn ang="0">
                  <a:pos x="21" y="43"/>
                </a:cxn>
                <a:cxn ang="0">
                  <a:pos x="7" y="36"/>
                </a:cxn>
                <a:cxn ang="0">
                  <a:pos x="0" y="22"/>
                </a:cxn>
                <a:cxn ang="0">
                  <a:pos x="7" y="7"/>
                </a:cxn>
                <a:cxn ang="0">
                  <a:pos x="21" y="0"/>
                </a:cxn>
                <a:cxn ang="0">
                  <a:pos x="42" y="7"/>
                </a:cxn>
                <a:cxn ang="0">
                  <a:pos x="50" y="22"/>
                </a:cxn>
                <a:cxn ang="0">
                  <a:pos x="50" y="22"/>
                </a:cxn>
              </a:cxnLst>
              <a:rect l="0" t="0" r="r" b="b"/>
              <a:pathLst>
                <a:path w="50" h="43">
                  <a:moveTo>
                    <a:pt x="50" y="22"/>
                  </a:moveTo>
                  <a:lnTo>
                    <a:pt x="42" y="36"/>
                  </a:lnTo>
                  <a:lnTo>
                    <a:pt x="21" y="43"/>
                  </a:lnTo>
                  <a:lnTo>
                    <a:pt x="7" y="36"/>
                  </a:lnTo>
                  <a:lnTo>
                    <a:pt x="0" y="22"/>
                  </a:lnTo>
                  <a:lnTo>
                    <a:pt x="7" y="7"/>
                  </a:lnTo>
                  <a:lnTo>
                    <a:pt x="21" y="0"/>
                  </a:lnTo>
                  <a:lnTo>
                    <a:pt x="42"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grpSp>
      <p:grpSp>
        <p:nvGrpSpPr>
          <p:cNvPr id="5" name="Group 417"/>
          <p:cNvGrpSpPr>
            <a:grpSpLocks/>
          </p:cNvGrpSpPr>
          <p:nvPr/>
        </p:nvGrpSpPr>
        <p:grpSpPr bwMode="auto">
          <a:xfrm>
            <a:off x="6122988" y="4054475"/>
            <a:ext cx="2298700" cy="1223963"/>
            <a:chOff x="1763" y="919"/>
            <a:chExt cx="2702" cy="1259"/>
          </a:xfrm>
        </p:grpSpPr>
        <p:sp>
          <p:nvSpPr>
            <p:cNvPr id="2018722" name="Freeform 418"/>
            <p:cNvSpPr>
              <a:spLocks/>
            </p:cNvSpPr>
            <p:nvPr/>
          </p:nvSpPr>
          <p:spPr bwMode="auto">
            <a:xfrm>
              <a:off x="3228" y="2078"/>
              <a:ext cx="50" cy="43"/>
            </a:xfrm>
            <a:custGeom>
              <a:avLst/>
              <a:gdLst/>
              <a:ahLst/>
              <a:cxnLst>
                <a:cxn ang="0">
                  <a:pos x="50" y="22"/>
                </a:cxn>
                <a:cxn ang="0">
                  <a:pos x="43" y="36"/>
                </a:cxn>
                <a:cxn ang="0">
                  <a:pos x="21" y="43"/>
                </a:cxn>
                <a:cxn ang="0">
                  <a:pos x="7" y="36"/>
                </a:cxn>
                <a:cxn ang="0">
                  <a:pos x="0" y="22"/>
                </a:cxn>
                <a:cxn ang="0">
                  <a:pos x="7" y="7"/>
                </a:cxn>
                <a:cxn ang="0">
                  <a:pos x="21" y="0"/>
                </a:cxn>
                <a:cxn ang="0">
                  <a:pos x="43" y="7"/>
                </a:cxn>
                <a:cxn ang="0">
                  <a:pos x="50" y="22"/>
                </a:cxn>
                <a:cxn ang="0">
                  <a:pos x="50" y="22"/>
                </a:cxn>
              </a:cxnLst>
              <a:rect l="0" t="0" r="r" b="b"/>
              <a:pathLst>
                <a:path w="50" h="43">
                  <a:moveTo>
                    <a:pt x="50" y="22"/>
                  </a:moveTo>
                  <a:lnTo>
                    <a:pt x="43" y="36"/>
                  </a:lnTo>
                  <a:lnTo>
                    <a:pt x="21" y="43"/>
                  </a:lnTo>
                  <a:lnTo>
                    <a:pt x="7" y="36"/>
                  </a:lnTo>
                  <a:lnTo>
                    <a:pt x="0" y="22"/>
                  </a:lnTo>
                  <a:lnTo>
                    <a:pt x="7" y="7"/>
                  </a:lnTo>
                  <a:lnTo>
                    <a:pt x="21"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23" name="Freeform 419"/>
            <p:cNvSpPr>
              <a:spLocks/>
            </p:cNvSpPr>
            <p:nvPr/>
          </p:nvSpPr>
          <p:spPr bwMode="auto">
            <a:xfrm>
              <a:off x="3242" y="2078"/>
              <a:ext cx="43" cy="50"/>
            </a:xfrm>
            <a:custGeom>
              <a:avLst/>
              <a:gdLst/>
              <a:ahLst/>
              <a:cxnLst>
                <a:cxn ang="0">
                  <a:pos x="43" y="22"/>
                </a:cxn>
                <a:cxn ang="0">
                  <a:pos x="36" y="43"/>
                </a:cxn>
                <a:cxn ang="0">
                  <a:pos x="22" y="50"/>
                </a:cxn>
                <a:cxn ang="0">
                  <a:pos x="7" y="43"/>
                </a:cxn>
                <a:cxn ang="0">
                  <a:pos x="0" y="22"/>
                </a:cxn>
                <a:cxn ang="0">
                  <a:pos x="7" y="7"/>
                </a:cxn>
                <a:cxn ang="0">
                  <a:pos x="22" y="0"/>
                </a:cxn>
                <a:cxn ang="0">
                  <a:pos x="36" y="7"/>
                </a:cxn>
                <a:cxn ang="0">
                  <a:pos x="43" y="22"/>
                </a:cxn>
                <a:cxn ang="0">
                  <a:pos x="43" y="22"/>
                </a:cxn>
              </a:cxnLst>
              <a:rect l="0" t="0" r="r" b="b"/>
              <a:pathLst>
                <a:path w="43" h="50">
                  <a:moveTo>
                    <a:pt x="43" y="22"/>
                  </a:moveTo>
                  <a:lnTo>
                    <a:pt x="36" y="43"/>
                  </a:lnTo>
                  <a:lnTo>
                    <a:pt x="22" y="50"/>
                  </a:lnTo>
                  <a:lnTo>
                    <a:pt x="7" y="43"/>
                  </a:lnTo>
                  <a:lnTo>
                    <a:pt x="0" y="22"/>
                  </a:lnTo>
                  <a:lnTo>
                    <a:pt x="7" y="7"/>
                  </a:lnTo>
                  <a:lnTo>
                    <a:pt x="22" y="0"/>
                  </a:lnTo>
                  <a:lnTo>
                    <a:pt x="36" y="7"/>
                  </a:lnTo>
                  <a:lnTo>
                    <a:pt x="43" y="22"/>
                  </a:lnTo>
                  <a:lnTo>
                    <a:pt x="43"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24" name="Freeform 420"/>
            <p:cNvSpPr>
              <a:spLocks/>
            </p:cNvSpPr>
            <p:nvPr/>
          </p:nvSpPr>
          <p:spPr bwMode="auto">
            <a:xfrm>
              <a:off x="3256" y="2071"/>
              <a:ext cx="43" cy="50"/>
            </a:xfrm>
            <a:custGeom>
              <a:avLst/>
              <a:gdLst/>
              <a:ahLst/>
              <a:cxnLst>
                <a:cxn ang="0">
                  <a:pos x="43" y="29"/>
                </a:cxn>
                <a:cxn ang="0">
                  <a:pos x="36" y="43"/>
                </a:cxn>
                <a:cxn ang="0">
                  <a:pos x="22" y="50"/>
                </a:cxn>
                <a:cxn ang="0">
                  <a:pos x="8" y="43"/>
                </a:cxn>
                <a:cxn ang="0">
                  <a:pos x="0" y="29"/>
                </a:cxn>
                <a:cxn ang="0">
                  <a:pos x="8" y="7"/>
                </a:cxn>
                <a:cxn ang="0">
                  <a:pos x="22" y="0"/>
                </a:cxn>
                <a:cxn ang="0">
                  <a:pos x="36" y="7"/>
                </a:cxn>
                <a:cxn ang="0">
                  <a:pos x="43" y="29"/>
                </a:cxn>
                <a:cxn ang="0">
                  <a:pos x="43" y="29"/>
                </a:cxn>
              </a:cxnLst>
              <a:rect l="0" t="0" r="r" b="b"/>
              <a:pathLst>
                <a:path w="43" h="50">
                  <a:moveTo>
                    <a:pt x="43" y="29"/>
                  </a:moveTo>
                  <a:lnTo>
                    <a:pt x="36" y="43"/>
                  </a:lnTo>
                  <a:lnTo>
                    <a:pt x="22" y="50"/>
                  </a:lnTo>
                  <a:lnTo>
                    <a:pt x="8" y="43"/>
                  </a:lnTo>
                  <a:lnTo>
                    <a:pt x="0" y="29"/>
                  </a:lnTo>
                  <a:lnTo>
                    <a:pt x="8" y="7"/>
                  </a:lnTo>
                  <a:lnTo>
                    <a:pt x="22" y="0"/>
                  </a:lnTo>
                  <a:lnTo>
                    <a:pt x="36" y="7"/>
                  </a:lnTo>
                  <a:lnTo>
                    <a:pt x="43" y="29"/>
                  </a:lnTo>
                  <a:lnTo>
                    <a:pt x="43"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25" name="Freeform 421"/>
            <p:cNvSpPr>
              <a:spLocks/>
            </p:cNvSpPr>
            <p:nvPr/>
          </p:nvSpPr>
          <p:spPr bwMode="auto">
            <a:xfrm>
              <a:off x="3271" y="2071"/>
              <a:ext cx="42" cy="50"/>
            </a:xfrm>
            <a:custGeom>
              <a:avLst/>
              <a:gdLst/>
              <a:ahLst/>
              <a:cxnLst>
                <a:cxn ang="0">
                  <a:pos x="42" y="21"/>
                </a:cxn>
                <a:cxn ang="0">
                  <a:pos x="35" y="43"/>
                </a:cxn>
                <a:cxn ang="0">
                  <a:pos x="21" y="50"/>
                </a:cxn>
                <a:cxn ang="0">
                  <a:pos x="7" y="43"/>
                </a:cxn>
                <a:cxn ang="0">
                  <a:pos x="0" y="21"/>
                </a:cxn>
                <a:cxn ang="0">
                  <a:pos x="7" y="7"/>
                </a:cxn>
                <a:cxn ang="0">
                  <a:pos x="21" y="0"/>
                </a:cxn>
                <a:cxn ang="0">
                  <a:pos x="35" y="7"/>
                </a:cxn>
                <a:cxn ang="0">
                  <a:pos x="42" y="21"/>
                </a:cxn>
                <a:cxn ang="0">
                  <a:pos x="42" y="21"/>
                </a:cxn>
              </a:cxnLst>
              <a:rect l="0" t="0" r="r" b="b"/>
              <a:pathLst>
                <a:path w="42" h="50">
                  <a:moveTo>
                    <a:pt x="42" y="21"/>
                  </a:moveTo>
                  <a:lnTo>
                    <a:pt x="35" y="43"/>
                  </a:lnTo>
                  <a:lnTo>
                    <a:pt x="21" y="50"/>
                  </a:lnTo>
                  <a:lnTo>
                    <a:pt x="7" y="43"/>
                  </a:lnTo>
                  <a:lnTo>
                    <a:pt x="0" y="21"/>
                  </a:lnTo>
                  <a:lnTo>
                    <a:pt x="7" y="7"/>
                  </a:lnTo>
                  <a:lnTo>
                    <a:pt x="21" y="0"/>
                  </a:lnTo>
                  <a:lnTo>
                    <a:pt x="35" y="7"/>
                  </a:lnTo>
                  <a:lnTo>
                    <a:pt x="42" y="21"/>
                  </a:lnTo>
                  <a:lnTo>
                    <a:pt x="42"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26" name="Freeform 422"/>
            <p:cNvSpPr>
              <a:spLocks/>
            </p:cNvSpPr>
            <p:nvPr/>
          </p:nvSpPr>
          <p:spPr bwMode="auto">
            <a:xfrm>
              <a:off x="3285" y="2064"/>
              <a:ext cx="43" cy="50"/>
            </a:xfrm>
            <a:custGeom>
              <a:avLst/>
              <a:gdLst/>
              <a:ahLst/>
              <a:cxnLst>
                <a:cxn ang="0">
                  <a:pos x="43" y="28"/>
                </a:cxn>
                <a:cxn ang="0">
                  <a:pos x="35" y="43"/>
                </a:cxn>
                <a:cxn ang="0">
                  <a:pos x="21" y="50"/>
                </a:cxn>
                <a:cxn ang="0">
                  <a:pos x="7" y="43"/>
                </a:cxn>
                <a:cxn ang="0">
                  <a:pos x="0" y="28"/>
                </a:cxn>
                <a:cxn ang="0">
                  <a:pos x="7" y="7"/>
                </a:cxn>
                <a:cxn ang="0">
                  <a:pos x="21" y="0"/>
                </a:cxn>
                <a:cxn ang="0">
                  <a:pos x="35" y="7"/>
                </a:cxn>
                <a:cxn ang="0">
                  <a:pos x="43" y="28"/>
                </a:cxn>
                <a:cxn ang="0">
                  <a:pos x="43" y="28"/>
                </a:cxn>
              </a:cxnLst>
              <a:rect l="0" t="0" r="r" b="b"/>
              <a:pathLst>
                <a:path w="43" h="50">
                  <a:moveTo>
                    <a:pt x="43" y="28"/>
                  </a:moveTo>
                  <a:lnTo>
                    <a:pt x="35" y="43"/>
                  </a:lnTo>
                  <a:lnTo>
                    <a:pt x="21" y="50"/>
                  </a:lnTo>
                  <a:lnTo>
                    <a:pt x="7" y="43"/>
                  </a:lnTo>
                  <a:lnTo>
                    <a:pt x="0" y="28"/>
                  </a:lnTo>
                  <a:lnTo>
                    <a:pt x="7" y="7"/>
                  </a:lnTo>
                  <a:lnTo>
                    <a:pt x="21" y="0"/>
                  </a:lnTo>
                  <a:lnTo>
                    <a:pt x="35" y="7"/>
                  </a:lnTo>
                  <a:lnTo>
                    <a:pt x="43" y="28"/>
                  </a:lnTo>
                  <a:lnTo>
                    <a:pt x="43"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27" name="Freeform 423"/>
            <p:cNvSpPr>
              <a:spLocks/>
            </p:cNvSpPr>
            <p:nvPr/>
          </p:nvSpPr>
          <p:spPr bwMode="auto">
            <a:xfrm>
              <a:off x="3292" y="2064"/>
              <a:ext cx="50" cy="50"/>
            </a:xfrm>
            <a:custGeom>
              <a:avLst/>
              <a:gdLst/>
              <a:ahLst/>
              <a:cxnLst>
                <a:cxn ang="0">
                  <a:pos x="50" y="28"/>
                </a:cxn>
                <a:cxn ang="0">
                  <a:pos x="43" y="43"/>
                </a:cxn>
                <a:cxn ang="0">
                  <a:pos x="28" y="50"/>
                </a:cxn>
                <a:cxn ang="0">
                  <a:pos x="7" y="43"/>
                </a:cxn>
                <a:cxn ang="0">
                  <a:pos x="0" y="28"/>
                </a:cxn>
                <a:cxn ang="0">
                  <a:pos x="7" y="7"/>
                </a:cxn>
                <a:cxn ang="0">
                  <a:pos x="28" y="0"/>
                </a:cxn>
                <a:cxn ang="0">
                  <a:pos x="43" y="7"/>
                </a:cxn>
                <a:cxn ang="0">
                  <a:pos x="50" y="28"/>
                </a:cxn>
                <a:cxn ang="0">
                  <a:pos x="50" y="28"/>
                </a:cxn>
              </a:cxnLst>
              <a:rect l="0" t="0" r="r" b="b"/>
              <a:pathLst>
                <a:path w="50" h="50">
                  <a:moveTo>
                    <a:pt x="50" y="28"/>
                  </a:moveTo>
                  <a:lnTo>
                    <a:pt x="43" y="43"/>
                  </a:lnTo>
                  <a:lnTo>
                    <a:pt x="28" y="50"/>
                  </a:lnTo>
                  <a:lnTo>
                    <a:pt x="7" y="43"/>
                  </a:lnTo>
                  <a:lnTo>
                    <a:pt x="0" y="28"/>
                  </a:lnTo>
                  <a:lnTo>
                    <a:pt x="7" y="7"/>
                  </a:lnTo>
                  <a:lnTo>
                    <a:pt x="28"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28" name="Freeform 424"/>
            <p:cNvSpPr>
              <a:spLocks/>
            </p:cNvSpPr>
            <p:nvPr/>
          </p:nvSpPr>
          <p:spPr bwMode="auto">
            <a:xfrm>
              <a:off x="3306" y="2064"/>
              <a:ext cx="50" cy="50"/>
            </a:xfrm>
            <a:custGeom>
              <a:avLst/>
              <a:gdLst/>
              <a:ahLst/>
              <a:cxnLst>
                <a:cxn ang="0">
                  <a:pos x="50" y="28"/>
                </a:cxn>
                <a:cxn ang="0">
                  <a:pos x="43" y="43"/>
                </a:cxn>
                <a:cxn ang="0">
                  <a:pos x="22" y="50"/>
                </a:cxn>
                <a:cxn ang="0">
                  <a:pos x="0" y="28"/>
                </a:cxn>
                <a:cxn ang="0">
                  <a:pos x="7" y="7"/>
                </a:cxn>
                <a:cxn ang="0">
                  <a:pos x="22" y="0"/>
                </a:cxn>
                <a:cxn ang="0">
                  <a:pos x="43" y="7"/>
                </a:cxn>
                <a:cxn ang="0">
                  <a:pos x="50" y="28"/>
                </a:cxn>
                <a:cxn ang="0">
                  <a:pos x="50" y="28"/>
                </a:cxn>
              </a:cxnLst>
              <a:rect l="0" t="0" r="r" b="b"/>
              <a:pathLst>
                <a:path w="50" h="50">
                  <a:moveTo>
                    <a:pt x="50" y="28"/>
                  </a:moveTo>
                  <a:lnTo>
                    <a:pt x="43" y="43"/>
                  </a:lnTo>
                  <a:lnTo>
                    <a:pt x="22" y="50"/>
                  </a:lnTo>
                  <a:lnTo>
                    <a:pt x="0" y="28"/>
                  </a:lnTo>
                  <a:lnTo>
                    <a:pt x="7" y="7"/>
                  </a:lnTo>
                  <a:lnTo>
                    <a:pt x="22"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29" name="Freeform 425"/>
            <p:cNvSpPr>
              <a:spLocks/>
            </p:cNvSpPr>
            <p:nvPr/>
          </p:nvSpPr>
          <p:spPr bwMode="auto">
            <a:xfrm>
              <a:off x="3320" y="2064"/>
              <a:ext cx="50" cy="50"/>
            </a:xfrm>
            <a:custGeom>
              <a:avLst/>
              <a:gdLst/>
              <a:ahLst/>
              <a:cxnLst>
                <a:cxn ang="0">
                  <a:pos x="50" y="21"/>
                </a:cxn>
                <a:cxn ang="0">
                  <a:pos x="43" y="43"/>
                </a:cxn>
                <a:cxn ang="0">
                  <a:pos x="22" y="50"/>
                </a:cxn>
                <a:cxn ang="0">
                  <a:pos x="8" y="43"/>
                </a:cxn>
                <a:cxn ang="0">
                  <a:pos x="0" y="21"/>
                </a:cxn>
                <a:cxn ang="0">
                  <a:pos x="8" y="7"/>
                </a:cxn>
                <a:cxn ang="0">
                  <a:pos x="22" y="0"/>
                </a:cxn>
                <a:cxn ang="0">
                  <a:pos x="43" y="7"/>
                </a:cxn>
                <a:cxn ang="0">
                  <a:pos x="50" y="21"/>
                </a:cxn>
                <a:cxn ang="0">
                  <a:pos x="50" y="21"/>
                </a:cxn>
              </a:cxnLst>
              <a:rect l="0" t="0" r="r" b="b"/>
              <a:pathLst>
                <a:path w="50" h="50">
                  <a:moveTo>
                    <a:pt x="50" y="21"/>
                  </a:moveTo>
                  <a:lnTo>
                    <a:pt x="43" y="43"/>
                  </a:lnTo>
                  <a:lnTo>
                    <a:pt x="22" y="50"/>
                  </a:lnTo>
                  <a:lnTo>
                    <a:pt x="8" y="43"/>
                  </a:lnTo>
                  <a:lnTo>
                    <a:pt x="0" y="21"/>
                  </a:lnTo>
                  <a:lnTo>
                    <a:pt x="8" y="7"/>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0" name="Freeform 426"/>
            <p:cNvSpPr>
              <a:spLocks/>
            </p:cNvSpPr>
            <p:nvPr/>
          </p:nvSpPr>
          <p:spPr bwMode="auto">
            <a:xfrm>
              <a:off x="3335" y="2064"/>
              <a:ext cx="49" cy="43"/>
            </a:xfrm>
            <a:custGeom>
              <a:avLst/>
              <a:gdLst/>
              <a:ahLst/>
              <a:cxnLst>
                <a:cxn ang="0">
                  <a:pos x="49" y="21"/>
                </a:cxn>
                <a:cxn ang="0">
                  <a:pos x="42" y="36"/>
                </a:cxn>
                <a:cxn ang="0">
                  <a:pos x="21" y="43"/>
                </a:cxn>
                <a:cxn ang="0">
                  <a:pos x="7" y="36"/>
                </a:cxn>
                <a:cxn ang="0">
                  <a:pos x="0" y="21"/>
                </a:cxn>
                <a:cxn ang="0">
                  <a:pos x="7" y="7"/>
                </a:cxn>
                <a:cxn ang="0">
                  <a:pos x="21" y="0"/>
                </a:cxn>
                <a:cxn ang="0">
                  <a:pos x="42" y="7"/>
                </a:cxn>
                <a:cxn ang="0">
                  <a:pos x="49" y="21"/>
                </a:cxn>
                <a:cxn ang="0">
                  <a:pos x="49" y="21"/>
                </a:cxn>
              </a:cxnLst>
              <a:rect l="0" t="0" r="r" b="b"/>
              <a:pathLst>
                <a:path w="49" h="43">
                  <a:moveTo>
                    <a:pt x="49" y="21"/>
                  </a:moveTo>
                  <a:lnTo>
                    <a:pt x="42" y="36"/>
                  </a:lnTo>
                  <a:lnTo>
                    <a:pt x="21" y="43"/>
                  </a:lnTo>
                  <a:lnTo>
                    <a:pt x="7" y="36"/>
                  </a:lnTo>
                  <a:lnTo>
                    <a:pt x="0" y="21"/>
                  </a:lnTo>
                  <a:lnTo>
                    <a:pt x="7" y="7"/>
                  </a:lnTo>
                  <a:lnTo>
                    <a:pt x="21"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1" name="Freeform 427"/>
            <p:cNvSpPr>
              <a:spLocks/>
            </p:cNvSpPr>
            <p:nvPr/>
          </p:nvSpPr>
          <p:spPr bwMode="auto">
            <a:xfrm>
              <a:off x="3349" y="2064"/>
              <a:ext cx="50" cy="43"/>
            </a:xfrm>
            <a:custGeom>
              <a:avLst/>
              <a:gdLst/>
              <a:ahLst/>
              <a:cxnLst>
                <a:cxn ang="0">
                  <a:pos x="50" y="21"/>
                </a:cxn>
                <a:cxn ang="0">
                  <a:pos x="43" y="36"/>
                </a:cxn>
                <a:cxn ang="0">
                  <a:pos x="21" y="43"/>
                </a:cxn>
                <a:cxn ang="0">
                  <a:pos x="7" y="36"/>
                </a:cxn>
                <a:cxn ang="0">
                  <a:pos x="0" y="21"/>
                </a:cxn>
                <a:cxn ang="0">
                  <a:pos x="7" y="7"/>
                </a:cxn>
                <a:cxn ang="0">
                  <a:pos x="21" y="0"/>
                </a:cxn>
                <a:cxn ang="0">
                  <a:pos x="43" y="7"/>
                </a:cxn>
                <a:cxn ang="0">
                  <a:pos x="50" y="21"/>
                </a:cxn>
                <a:cxn ang="0">
                  <a:pos x="50" y="21"/>
                </a:cxn>
              </a:cxnLst>
              <a:rect l="0" t="0" r="r" b="b"/>
              <a:pathLst>
                <a:path w="50" h="43">
                  <a:moveTo>
                    <a:pt x="50" y="21"/>
                  </a:moveTo>
                  <a:lnTo>
                    <a:pt x="43" y="36"/>
                  </a:lnTo>
                  <a:lnTo>
                    <a:pt x="21" y="43"/>
                  </a:lnTo>
                  <a:lnTo>
                    <a:pt x="7" y="36"/>
                  </a:lnTo>
                  <a:lnTo>
                    <a:pt x="0" y="21"/>
                  </a:lnTo>
                  <a:lnTo>
                    <a:pt x="7" y="7"/>
                  </a:lnTo>
                  <a:lnTo>
                    <a:pt x="21"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2" name="Freeform 428"/>
            <p:cNvSpPr>
              <a:spLocks/>
            </p:cNvSpPr>
            <p:nvPr/>
          </p:nvSpPr>
          <p:spPr bwMode="auto">
            <a:xfrm>
              <a:off x="3363" y="2064"/>
              <a:ext cx="43" cy="43"/>
            </a:xfrm>
            <a:custGeom>
              <a:avLst/>
              <a:gdLst/>
              <a:ahLst/>
              <a:cxnLst>
                <a:cxn ang="0">
                  <a:pos x="43" y="21"/>
                </a:cxn>
                <a:cxn ang="0">
                  <a:pos x="36" y="36"/>
                </a:cxn>
                <a:cxn ang="0">
                  <a:pos x="21" y="43"/>
                </a:cxn>
                <a:cxn ang="0">
                  <a:pos x="7" y="36"/>
                </a:cxn>
                <a:cxn ang="0">
                  <a:pos x="0" y="21"/>
                </a:cxn>
                <a:cxn ang="0">
                  <a:pos x="7" y="7"/>
                </a:cxn>
                <a:cxn ang="0">
                  <a:pos x="21" y="0"/>
                </a:cxn>
                <a:cxn ang="0">
                  <a:pos x="36" y="7"/>
                </a:cxn>
                <a:cxn ang="0">
                  <a:pos x="43" y="21"/>
                </a:cxn>
                <a:cxn ang="0">
                  <a:pos x="43" y="21"/>
                </a:cxn>
              </a:cxnLst>
              <a:rect l="0" t="0" r="r" b="b"/>
              <a:pathLst>
                <a:path w="43" h="43">
                  <a:moveTo>
                    <a:pt x="43" y="21"/>
                  </a:moveTo>
                  <a:lnTo>
                    <a:pt x="36" y="36"/>
                  </a:lnTo>
                  <a:lnTo>
                    <a:pt x="21" y="43"/>
                  </a:lnTo>
                  <a:lnTo>
                    <a:pt x="7" y="36"/>
                  </a:lnTo>
                  <a:lnTo>
                    <a:pt x="0" y="21"/>
                  </a:lnTo>
                  <a:lnTo>
                    <a:pt x="7" y="7"/>
                  </a:lnTo>
                  <a:lnTo>
                    <a:pt x="21"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3" name="Freeform 429"/>
            <p:cNvSpPr>
              <a:spLocks/>
            </p:cNvSpPr>
            <p:nvPr/>
          </p:nvSpPr>
          <p:spPr bwMode="auto">
            <a:xfrm>
              <a:off x="3377" y="2064"/>
              <a:ext cx="43" cy="43"/>
            </a:xfrm>
            <a:custGeom>
              <a:avLst/>
              <a:gdLst/>
              <a:ahLst/>
              <a:cxnLst>
                <a:cxn ang="0">
                  <a:pos x="43" y="21"/>
                </a:cxn>
                <a:cxn ang="0">
                  <a:pos x="36" y="36"/>
                </a:cxn>
                <a:cxn ang="0">
                  <a:pos x="22" y="43"/>
                </a:cxn>
                <a:cxn ang="0">
                  <a:pos x="7" y="36"/>
                </a:cxn>
                <a:cxn ang="0">
                  <a:pos x="0" y="21"/>
                </a:cxn>
                <a:cxn ang="0">
                  <a:pos x="7" y="7"/>
                </a:cxn>
                <a:cxn ang="0">
                  <a:pos x="22" y="0"/>
                </a:cxn>
                <a:cxn ang="0">
                  <a:pos x="36" y="7"/>
                </a:cxn>
                <a:cxn ang="0">
                  <a:pos x="43" y="21"/>
                </a:cxn>
                <a:cxn ang="0">
                  <a:pos x="43" y="21"/>
                </a:cxn>
              </a:cxnLst>
              <a:rect l="0" t="0" r="r" b="b"/>
              <a:pathLst>
                <a:path w="43" h="43">
                  <a:moveTo>
                    <a:pt x="43" y="21"/>
                  </a:moveTo>
                  <a:lnTo>
                    <a:pt x="36" y="36"/>
                  </a:lnTo>
                  <a:lnTo>
                    <a:pt x="22" y="43"/>
                  </a:lnTo>
                  <a:lnTo>
                    <a:pt x="7" y="36"/>
                  </a:lnTo>
                  <a:lnTo>
                    <a:pt x="0" y="21"/>
                  </a:lnTo>
                  <a:lnTo>
                    <a:pt x="7"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4" name="Freeform 430"/>
            <p:cNvSpPr>
              <a:spLocks/>
            </p:cNvSpPr>
            <p:nvPr/>
          </p:nvSpPr>
          <p:spPr bwMode="auto">
            <a:xfrm>
              <a:off x="3392" y="2064"/>
              <a:ext cx="42" cy="43"/>
            </a:xfrm>
            <a:custGeom>
              <a:avLst/>
              <a:gdLst/>
              <a:ahLst/>
              <a:cxnLst>
                <a:cxn ang="0">
                  <a:pos x="42" y="21"/>
                </a:cxn>
                <a:cxn ang="0">
                  <a:pos x="35" y="36"/>
                </a:cxn>
                <a:cxn ang="0">
                  <a:pos x="21" y="43"/>
                </a:cxn>
                <a:cxn ang="0">
                  <a:pos x="7" y="36"/>
                </a:cxn>
                <a:cxn ang="0">
                  <a:pos x="0" y="21"/>
                </a:cxn>
                <a:cxn ang="0">
                  <a:pos x="7" y="7"/>
                </a:cxn>
                <a:cxn ang="0">
                  <a:pos x="21" y="0"/>
                </a:cxn>
                <a:cxn ang="0">
                  <a:pos x="35" y="7"/>
                </a:cxn>
                <a:cxn ang="0">
                  <a:pos x="42" y="21"/>
                </a:cxn>
                <a:cxn ang="0">
                  <a:pos x="42" y="21"/>
                </a:cxn>
              </a:cxnLst>
              <a:rect l="0" t="0" r="r" b="b"/>
              <a:pathLst>
                <a:path w="42" h="43">
                  <a:moveTo>
                    <a:pt x="42" y="21"/>
                  </a:moveTo>
                  <a:lnTo>
                    <a:pt x="35" y="36"/>
                  </a:lnTo>
                  <a:lnTo>
                    <a:pt x="21" y="43"/>
                  </a:lnTo>
                  <a:lnTo>
                    <a:pt x="7" y="36"/>
                  </a:lnTo>
                  <a:lnTo>
                    <a:pt x="0" y="21"/>
                  </a:lnTo>
                  <a:lnTo>
                    <a:pt x="7" y="7"/>
                  </a:lnTo>
                  <a:lnTo>
                    <a:pt x="21" y="0"/>
                  </a:lnTo>
                  <a:lnTo>
                    <a:pt x="35" y="7"/>
                  </a:lnTo>
                  <a:lnTo>
                    <a:pt x="42" y="21"/>
                  </a:lnTo>
                  <a:lnTo>
                    <a:pt x="42"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5" name="Freeform 431"/>
            <p:cNvSpPr>
              <a:spLocks/>
            </p:cNvSpPr>
            <p:nvPr/>
          </p:nvSpPr>
          <p:spPr bwMode="auto">
            <a:xfrm>
              <a:off x="3399" y="2064"/>
              <a:ext cx="49" cy="43"/>
            </a:xfrm>
            <a:custGeom>
              <a:avLst/>
              <a:gdLst/>
              <a:ahLst/>
              <a:cxnLst>
                <a:cxn ang="0">
                  <a:pos x="49" y="21"/>
                </a:cxn>
                <a:cxn ang="0">
                  <a:pos x="42" y="36"/>
                </a:cxn>
                <a:cxn ang="0">
                  <a:pos x="28" y="43"/>
                </a:cxn>
                <a:cxn ang="0">
                  <a:pos x="7" y="36"/>
                </a:cxn>
                <a:cxn ang="0">
                  <a:pos x="0" y="21"/>
                </a:cxn>
                <a:cxn ang="0">
                  <a:pos x="7" y="7"/>
                </a:cxn>
                <a:cxn ang="0">
                  <a:pos x="28" y="0"/>
                </a:cxn>
                <a:cxn ang="0">
                  <a:pos x="42" y="7"/>
                </a:cxn>
                <a:cxn ang="0">
                  <a:pos x="49" y="21"/>
                </a:cxn>
                <a:cxn ang="0">
                  <a:pos x="49" y="21"/>
                </a:cxn>
              </a:cxnLst>
              <a:rect l="0" t="0" r="r" b="b"/>
              <a:pathLst>
                <a:path w="49" h="43">
                  <a:moveTo>
                    <a:pt x="49" y="21"/>
                  </a:moveTo>
                  <a:lnTo>
                    <a:pt x="42" y="36"/>
                  </a:lnTo>
                  <a:lnTo>
                    <a:pt x="28" y="43"/>
                  </a:lnTo>
                  <a:lnTo>
                    <a:pt x="7" y="36"/>
                  </a:lnTo>
                  <a:lnTo>
                    <a:pt x="0" y="21"/>
                  </a:lnTo>
                  <a:lnTo>
                    <a:pt x="7" y="7"/>
                  </a:lnTo>
                  <a:lnTo>
                    <a:pt x="28"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6" name="Freeform 432"/>
            <p:cNvSpPr>
              <a:spLocks/>
            </p:cNvSpPr>
            <p:nvPr/>
          </p:nvSpPr>
          <p:spPr bwMode="auto">
            <a:xfrm>
              <a:off x="3413" y="2064"/>
              <a:ext cx="50" cy="43"/>
            </a:xfrm>
            <a:custGeom>
              <a:avLst/>
              <a:gdLst/>
              <a:ahLst/>
              <a:cxnLst>
                <a:cxn ang="0">
                  <a:pos x="50" y="21"/>
                </a:cxn>
                <a:cxn ang="0">
                  <a:pos x="43" y="36"/>
                </a:cxn>
                <a:cxn ang="0">
                  <a:pos x="28" y="43"/>
                </a:cxn>
                <a:cxn ang="0">
                  <a:pos x="7" y="36"/>
                </a:cxn>
                <a:cxn ang="0">
                  <a:pos x="0" y="21"/>
                </a:cxn>
                <a:cxn ang="0">
                  <a:pos x="7" y="7"/>
                </a:cxn>
                <a:cxn ang="0">
                  <a:pos x="28" y="0"/>
                </a:cxn>
                <a:cxn ang="0">
                  <a:pos x="43" y="7"/>
                </a:cxn>
                <a:cxn ang="0">
                  <a:pos x="50" y="21"/>
                </a:cxn>
                <a:cxn ang="0">
                  <a:pos x="50" y="21"/>
                </a:cxn>
              </a:cxnLst>
              <a:rect l="0" t="0" r="r" b="b"/>
              <a:pathLst>
                <a:path w="50" h="43">
                  <a:moveTo>
                    <a:pt x="50" y="21"/>
                  </a:moveTo>
                  <a:lnTo>
                    <a:pt x="43" y="36"/>
                  </a:lnTo>
                  <a:lnTo>
                    <a:pt x="28" y="43"/>
                  </a:lnTo>
                  <a:lnTo>
                    <a:pt x="7" y="36"/>
                  </a:lnTo>
                  <a:lnTo>
                    <a:pt x="0" y="21"/>
                  </a:lnTo>
                  <a:lnTo>
                    <a:pt x="7" y="7"/>
                  </a:lnTo>
                  <a:lnTo>
                    <a:pt x="28"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7" name="Freeform 433"/>
            <p:cNvSpPr>
              <a:spLocks/>
            </p:cNvSpPr>
            <p:nvPr/>
          </p:nvSpPr>
          <p:spPr bwMode="auto">
            <a:xfrm>
              <a:off x="3427" y="2064"/>
              <a:ext cx="50" cy="50"/>
            </a:xfrm>
            <a:custGeom>
              <a:avLst/>
              <a:gdLst/>
              <a:ahLst/>
              <a:cxnLst>
                <a:cxn ang="0">
                  <a:pos x="50" y="21"/>
                </a:cxn>
                <a:cxn ang="0">
                  <a:pos x="43" y="43"/>
                </a:cxn>
                <a:cxn ang="0">
                  <a:pos x="29" y="50"/>
                </a:cxn>
                <a:cxn ang="0">
                  <a:pos x="7" y="43"/>
                </a:cxn>
                <a:cxn ang="0">
                  <a:pos x="0" y="21"/>
                </a:cxn>
                <a:cxn ang="0">
                  <a:pos x="7" y="7"/>
                </a:cxn>
                <a:cxn ang="0">
                  <a:pos x="29" y="0"/>
                </a:cxn>
                <a:cxn ang="0">
                  <a:pos x="43" y="7"/>
                </a:cxn>
                <a:cxn ang="0">
                  <a:pos x="50" y="21"/>
                </a:cxn>
                <a:cxn ang="0">
                  <a:pos x="50" y="21"/>
                </a:cxn>
              </a:cxnLst>
              <a:rect l="0" t="0" r="r" b="b"/>
              <a:pathLst>
                <a:path w="50" h="50">
                  <a:moveTo>
                    <a:pt x="50" y="21"/>
                  </a:moveTo>
                  <a:lnTo>
                    <a:pt x="43" y="43"/>
                  </a:lnTo>
                  <a:lnTo>
                    <a:pt x="29" y="50"/>
                  </a:lnTo>
                  <a:lnTo>
                    <a:pt x="7" y="43"/>
                  </a:lnTo>
                  <a:lnTo>
                    <a:pt x="0" y="21"/>
                  </a:lnTo>
                  <a:lnTo>
                    <a:pt x="7" y="7"/>
                  </a:lnTo>
                  <a:lnTo>
                    <a:pt x="29"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8" name="Freeform 434"/>
            <p:cNvSpPr>
              <a:spLocks/>
            </p:cNvSpPr>
            <p:nvPr/>
          </p:nvSpPr>
          <p:spPr bwMode="auto">
            <a:xfrm>
              <a:off x="3441" y="2064"/>
              <a:ext cx="50" cy="50"/>
            </a:xfrm>
            <a:custGeom>
              <a:avLst/>
              <a:gdLst/>
              <a:ahLst/>
              <a:cxnLst>
                <a:cxn ang="0">
                  <a:pos x="50" y="21"/>
                </a:cxn>
                <a:cxn ang="0">
                  <a:pos x="43" y="43"/>
                </a:cxn>
                <a:cxn ang="0">
                  <a:pos x="29" y="50"/>
                </a:cxn>
                <a:cxn ang="0">
                  <a:pos x="7" y="43"/>
                </a:cxn>
                <a:cxn ang="0">
                  <a:pos x="0" y="21"/>
                </a:cxn>
                <a:cxn ang="0">
                  <a:pos x="7" y="7"/>
                </a:cxn>
                <a:cxn ang="0">
                  <a:pos x="29" y="0"/>
                </a:cxn>
                <a:cxn ang="0">
                  <a:pos x="43" y="7"/>
                </a:cxn>
                <a:cxn ang="0">
                  <a:pos x="50" y="21"/>
                </a:cxn>
                <a:cxn ang="0">
                  <a:pos x="50" y="21"/>
                </a:cxn>
              </a:cxnLst>
              <a:rect l="0" t="0" r="r" b="b"/>
              <a:pathLst>
                <a:path w="50" h="50">
                  <a:moveTo>
                    <a:pt x="50" y="21"/>
                  </a:moveTo>
                  <a:lnTo>
                    <a:pt x="43" y="43"/>
                  </a:lnTo>
                  <a:lnTo>
                    <a:pt x="29" y="50"/>
                  </a:lnTo>
                  <a:lnTo>
                    <a:pt x="7" y="43"/>
                  </a:lnTo>
                  <a:lnTo>
                    <a:pt x="0" y="21"/>
                  </a:lnTo>
                  <a:lnTo>
                    <a:pt x="7" y="7"/>
                  </a:lnTo>
                  <a:lnTo>
                    <a:pt x="29"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39" name="Freeform 435"/>
            <p:cNvSpPr>
              <a:spLocks/>
            </p:cNvSpPr>
            <p:nvPr/>
          </p:nvSpPr>
          <p:spPr bwMode="auto">
            <a:xfrm>
              <a:off x="3456" y="2064"/>
              <a:ext cx="49" cy="50"/>
            </a:xfrm>
            <a:custGeom>
              <a:avLst/>
              <a:gdLst/>
              <a:ahLst/>
              <a:cxnLst>
                <a:cxn ang="0">
                  <a:pos x="49" y="28"/>
                </a:cxn>
                <a:cxn ang="0">
                  <a:pos x="28" y="50"/>
                </a:cxn>
                <a:cxn ang="0">
                  <a:pos x="7" y="43"/>
                </a:cxn>
                <a:cxn ang="0">
                  <a:pos x="0" y="28"/>
                </a:cxn>
                <a:cxn ang="0">
                  <a:pos x="7" y="7"/>
                </a:cxn>
                <a:cxn ang="0">
                  <a:pos x="28" y="0"/>
                </a:cxn>
                <a:cxn ang="0">
                  <a:pos x="42" y="7"/>
                </a:cxn>
                <a:cxn ang="0">
                  <a:pos x="49" y="28"/>
                </a:cxn>
                <a:cxn ang="0">
                  <a:pos x="49" y="28"/>
                </a:cxn>
              </a:cxnLst>
              <a:rect l="0" t="0" r="r" b="b"/>
              <a:pathLst>
                <a:path w="49" h="50">
                  <a:moveTo>
                    <a:pt x="49" y="28"/>
                  </a:moveTo>
                  <a:lnTo>
                    <a:pt x="28" y="50"/>
                  </a:lnTo>
                  <a:lnTo>
                    <a:pt x="7" y="43"/>
                  </a:lnTo>
                  <a:lnTo>
                    <a:pt x="0" y="28"/>
                  </a:lnTo>
                  <a:lnTo>
                    <a:pt x="7" y="7"/>
                  </a:lnTo>
                  <a:lnTo>
                    <a:pt x="28"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0" name="Freeform 436"/>
            <p:cNvSpPr>
              <a:spLocks/>
            </p:cNvSpPr>
            <p:nvPr/>
          </p:nvSpPr>
          <p:spPr bwMode="auto">
            <a:xfrm>
              <a:off x="3470" y="2064"/>
              <a:ext cx="50" cy="50"/>
            </a:xfrm>
            <a:custGeom>
              <a:avLst/>
              <a:gdLst/>
              <a:ahLst/>
              <a:cxnLst>
                <a:cxn ang="0">
                  <a:pos x="50" y="28"/>
                </a:cxn>
                <a:cxn ang="0">
                  <a:pos x="42" y="43"/>
                </a:cxn>
                <a:cxn ang="0">
                  <a:pos x="21" y="50"/>
                </a:cxn>
                <a:cxn ang="0">
                  <a:pos x="7" y="43"/>
                </a:cxn>
                <a:cxn ang="0">
                  <a:pos x="0" y="28"/>
                </a:cxn>
                <a:cxn ang="0">
                  <a:pos x="7" y="7"/>
                </a:cxn>
                <a:cxn ang="0">
                  <a:pos x="21" y="0"/>
                </a:cxn>
                <a:cxn ang="0">
                  <a:pos x="42" y="7"/>
                </a:cxn>
                <a:cxn ang="0">
                  <a:pos x="50" y="28"/>
                </a:cxn>
                <a:cxn ang="0">
                  <a:pos x="50" y="28"/>
                </a:cxn>
              </a:cxnLst>
              <a:rect l="0" t="0" r="r" b="b"/>
              <a:pathLst>
                <a:path w="50" h="50">
                  <a:moveTo>
                    <a:pt x="50" y="28"/>
                  </a:moveTo>
                  <a:lnTo>
                    <a:pt x="42" y="43"/>
                  </a:lnTo>
                  <a:lnTo>
                    <a:pt x="21" y="50"/>
                  </a:lnTo>
                  <a:lnTo>
                    <a:pt x="7" y="43"/>
                  </a:lnTo>
                  <a:lnTo>
                    <a:pt x="0" y="28"/>
                  </a:lnTo>
                  <a:lnTo>
                    <a:pt x="7" y="7"/>
                  </a:lnTo>
                  <a:lnTo>
                    <a:pt x="21" y="0"/>
                  </a:lnTo>
                  <a:lnTo>
                    <a:pt x="42"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1" name="Freeform 437"/>
            <p:cNvSpPr>
              <a:spLocks/>
            </p:cNvSpPr>
            <p:nvPr/>
          </p:nvSpPr>
          <p:spPr bwMode="auto">
            <a:xfrm>
              <a:off x="3484" y="2071"/>
              <a:ext cx="50" cy="50"/>
            </a:xfrm>
            <a:custGeom>
              <a:avLst/>
              <a:gdLst/>
              <a:ahLst/>
              <a:cxnLst>
                <a:cxn ang="0">
                  <a:pos x="50" y="21"/>
                </a:cxn>
                <a:cxn ang="0">
                  <a:pos x="43" y="43"/>
                </a:cxn>
                <a:cxn ang="0">
                  <a:pos x="21" y="50"/>
                </a:cxn>
                <a:cxn ang="0">
                  <a:pos x="7" y="43"/>
                </a:cxn>
                <a:cxn ang="0">
                  <a:pos x="0" y="21"/>
                </a:cxn>
                <a:cxn ang="0">
                  <a:pos x="7" y="7"/>
                </a:cxn>
                <a:cxn ang="0">
                  <a:pos x="21" y="0"/>
                </a:cxn>
                <a:cxn ang="0">
                  <a:pos x="43" y="7"/>
                </a:cxn>
                <a:cxn ang="0">
                  <a:pos x="50" y="21"/>
                </a:cxn>
                <a:cxn ang="0">
                  <a:pos x="50" y="21"/>
                </a:cxn>
              </a:cxnLst>
              <a:rect l="0" t="0" r="r" b="b"/>
              <a:pathLst>
                <a:path w="50" h="50">
                  <a:moveTo>
                    <a:pt x="50" y="21"/>
                  </a:moveTo>
                  <a:lnTo>
                    <a:pt x="43" y="43"/>
                  </a:lnTo>
                  <a:lnTo>
                    <a:pt x="21" y="50"/>
                  </a:lnTo>
                  <a:lnTo>
                    <a:pt x="7" y="43"/>
                  </a:lnTo>
                  <a:lnTo>
                    <a:pt x="0" y="21"/>
                  </a:lnTo>
                  <a:lnTo>
                    <a:pt x="7" y="7"/>
                  </a:lnTo>
                  <a:lnTo>
                    <a:pt x="21"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2" name="Freeform 438"/>
            <p:cNvSpPr>
              <a:spLocks/>
            </p:cNvSpPr>
            <p:nvPr/>
          </p:nvSpPr>
          <p:spPr bwMode="auto">
            <a:xfrm>
              <a:off x="3498" y="2071"/>
              <a:ext cx="50" cy="50"/>
            </a:xfrm>
            <a:custGeom>
              <a:avLst/>
              <a:gdLst/>
              <a:ahLst/>
              <a:cxnLst>
                <a:cxn ang="0">
                  <a:pos x="50" y="21"/>
                </a:cxn>
                <a:cxn ang="0">
                  <a:pos x="43" y="43"/>
                </a:cxn>
                <a:cxn ang="0">
                  <a:pos x="22" y="50"/>
                </a:cxn>
                <a:cxn ang="0">
                  <a:pos x="7" y="43"/>
                </a:cxn>
                <a:cxn ang="0">
                  <a:pos x="0" y="21"/>
                </a:cxn>
                <a:cxn ang="0">
                  <a:pos x="7" y="7"/>
                </a:cxn>
                <a:cxn ang="0">
                  <a:pos x="22" y="0"/>
                </a:cxn>
                <a:cxn ang="0">
                  <a:pos x="43" y="7"/>
                </a:cxn>
                <a:cxn ang="0">
                  <a:pos x="50" y="21"/>
                </a:cxn>
                <a:cxn ang="0">
                  <a:pos x="50" y="21"/>
                </a:cxn>
              </a:cxnLst>
              <a:rect l="0" t="0" r="r" b="b"/>
              <a:pathLst>
                <a:path w="50" h="50">
                  <a:moveTo>
                    <a:pt x="50" y="21"/>
                  </a:moveTo>
                  <a:lnTo>
                    <a:pt x="43" y="43"/>
                  </a:lnTo>
                  <a:lnTo>
                    <a:pt x="22" y="50"/>
                  </a:lnTo>
                  <a:lnTo>
                    <a:pt x="7" y="43"/>
                  </a:lnTo>
                  <a:lnTo>
                    <a:pt x="0" y="21"/>
                  </a:lnTo>
                  <a:lnTo>
                    <a:pt x="7" y="7"/>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3" name="Freeform 439"/>
            <p:cNvSpPr>
              <a:spLocks/>
            </p:cNvSpPr>
            <p:nvPr/>
          </p:nvSpPr>
          <p:spPr bwMode="auto">
            <a:xfrm>
              <a:off x="3512" y="2071"/>
              <a:ext cx="50" cy="50"/>
            </a:xfrm>
            <a:custGeom>
              <a:avLst/>
              <a:gdLst/>
              <a:ahLst/>
              <a:cxnLst>
                <a:cxn ang="0">
                  <a:pos x="50" y="21"/>
                </a:cxn>
                <a:cxn ang="0">
                  <a:pos x="43" y="43"/>
                </a:cxn>
                <a:cxn ang="0">
                  <a:pos x="22" y="50"/>
                </a:cxn>
                <a:cxn ang="0">
                  <a:pos x="8" y="43"/>
                </a:cxn>
                <a:cxn ang="0">
                  <a:pos x="0" y="21"/>
                </a:cxn>
                <a:cxn ang="0">
                  <a:pos x="8" y="7"/>
                </a:cxn>
                <a:cxn ang="0">
                  <a:pos x="22" y="0"/>
                </a:cxn>
                <a:cxn ang="0">
                  <a:pos x="43" y="7"/>
                </a:cxn>
                <a:cxn ang="0">
                  <a:pos x="50" y="21"/>
                </a:cxn>
                <a:cxn ang="0">
                  <a:pos x="50" y="21"/>
                </a:cxn>
              </a:cxnLst>
              <a:rect l="0" t="0" r="r" b="b"/>
              <a:pathLst>
                <a:path w="50" h="50">
                  <a:moveTo>
                    <a:pt x="50" y="21"/>
                  </a:moveTo>
                  <a:lnTo>
                    <a:pt x="43" y="43"/>
                  </a:lnTo>
                  <a:lnTo>
                    <a:pt x="22" y="50"/>
                  </a:lnTo>
                  <a:lnTo>
                    <a:pt x="8" y="43"/>
                  </a:lnTo>
                  <a:lnTo>
                    <a:pt x="0" y="21"/>
                  </a:lnTo>
                  <a:lnTo>
                    <a:pt x="8" y="7"/>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4" name="Freeform 440"/>
            <p:cNvSpPr>
              <a:spLocks/>
            </p:cNvSpPr>
            <p:nvPr/>
          </p:nvSpPr>
          <p:spPr bwMode="auto">
            <a:xfrm>
              <a:off x="3527" y="2071"/>
              <a:ext cx="42" cy="50"/>
            </a:xfrm>
            <a:custGeom>
              <a:avLst/>
              <a:gdLst/>
              <a:ahLst/>
              <a:cxnLst>
                <a:cxn ang="0">
                  <a:pos x="42" y="21"/>
                </a:cxn>
                <a:cxn ang="0">
                  <a:pos x="35" y="43"/>
                </a:cxn>
                <a:cxn ang="0">
                  <a:pos x="21" y="50"/>
                </a:cxn>
                <a:cxn ang="0">
                  <a:pos x="7" y="43"/>
                </a:cxn>
                <a:cxn ang="0">
                  <a:pos x="0" y="21"/>
                </a:cxn>
                <a:cxn ang="0">
                  <a:pos x="7" y="7"/>
                </a:cxn>
                <a:cxn ang="0">
                  <a:pos x="21" y="0"/>
                </a:cxn>
                <a:cxn ang="0">
                  <a:pos x="35" y="7"/>
                </a:cxn>
                <a:cxn ang="0">
                  <a:pos x="42" y="21"/>
                </a:cxn>
                <a:cxn ang="0">
                  <a:pos x="42" y="21"/>
                </a:cxn>
              </a:cxnLst>
              <a:rect l="0" t="0" r="r" b="b"/>
              <a:pathLst>
                <a:path w="42" h="50">
                  <a:moveTo>
                    <a:pt x="42" y="21"/>
                  </a:moveTo>
                  <a:lnTo>
                    <a:pt x="35" y="43"/>
                  </a:lnTo>
                  <a:lnTo>
                    <a:pt x="21" y="50"/>
                  </a:lnTo>
                  <a:lnTo>
                    <a:pt x="7" y="43"/>
                  </a:lnTo>
                  <a:lnTo>
                    <a:pt x="0" y="21"/>
                  </a:lnTo>
                  <a:lnTo>
                    <a:pt x="7" y="7"/>
                  </a:lnTo>
                  <a:lnTo>
                    <a:pt x="21" y="0"/>
                  </a:lnTo>
                  <a:lnTo>
                    <a:pt x="35" y="7"/>
                  </a:lnTo>
                  <a:lnTo>
                    <a:pt x="42" y="21"/>
                  </a:lnTo>
                  <a:lnTo>
                    <a:pt x="42"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5" name="Freeform 441"/>
            <p:cNvSpPr>
              <a:spLocks/>
            </p:cNvSpPr>
            <p:nvPr/>
          </p:nvSpPr>
          <p:spPr bwMode="auto">
            <a:xfrm>
              <a:off x="3534" y="2071"/>
              <a:ext cx="50" cy="50"/>
            </a:xfrm>
            <a:custGeom>
              <a:avLst/>
              <a:gdLst/>
              <a:ahLst/>
              <a:cxnLst>
                <a:cxn ang="0">
                  <a:pos x="50" y="21"/>
                </a:cxn>
                <a:cxn ang="0">
                  <a:pos x="42" y="43"/>
                </a:cxn>
                <a:cxn ang="0">
                  <a:pos x="28" y="50"/>
                </a:cxn>
                <a:cxn ang="0">
                  <a:pos x="7" y="43"/>
                </a:cxn>
                <a:cxn ang="0">
                  <a:pos x="0" y="21"/>
                </a:cxn>
                <a:cxn ang="0">
                  <a:pos x="7" y="7"/>
                </a:cxn>
                <a:cxn ang="0">
                  <a:pos x="28" y="0"/>
                </a:cxn>
                <a:cxn ang="0">
                  <a:pos x="42" y="7"/>
                </a:cxn>
                <a:cxn ang="0">
                  <a:pos x="50" y="21"/>
                </a:cxn>
                <a:cxn ang="0">
                  <a:pos x="50" y="21"/>
                </a:cxn>
              </a:cxnLst>
              <a:rect l="0" t="0" r="r" b="b"/>
              <a:pathLst>
                <a:path w="50" h="50">
                  <a:moveTo>
                    <a:pt x="50" y="21"/>
                  </a:moveTo>
                  <a:lnTo>
                    <a:pt x="42" y="43"/>
                  </a:lnTo>
                  <a:lnTo>
                    <a:pt x="28" y="50"/>
                  </a:lnTo>
                  <a:lnTo>
                    <a:pt x="7" y="43"/>
                  </a:lnTo>
                  <a:lnTo>
                    <a:pt x="0" y="21"/>
                  </a:lnTo>
                  <a:lnTo>
                    <a:pt x="7" y="7"/>
                  </a:lnTo>
                  <a:lnTo>
                    <a:pt x="28" y="0"/>
                  </a:lnTo>
                  <a:lnTo>
                    <a:pt x="42"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6" name="Freeform 442"/>
            <p:cNvSpPr>
              <a:spLocks/>
            </p:cNvSpPr>
            <p:nvPr/>
          </p:nvSpPr>
          <p:spPr bwMode="auto">
            <a:xfrm>
              <a:off x="3548" y="2071"/>
              <a:ext cx="50" cy="50"/>
            </a:xfrm>
            <a:custGeom>
              <a:avLst/>
              <a:gdLst/>
              <a:ahLst/>
              <a:cxnLst>
                <a:cxn ang="0">
                  <a:pos x="50" y="21"/>
                </a:cxn>
                <a:cxn ang="0">
                  <a:pos x="43" y="43"/>
                </a:cxn>
                <a:cxn ang="0">
                  <a:pos x="28" y="50"/>
                </a:cxn>
                <a:cxn ang="0">
                  <a:pos x="7" y="43"/>
                </a:cxn>
                <a:cxn ang="0">
                  <a:pos x="0" y="21"/>
                </a:cxn>
                <a:cxn ang="0">
                  <a:pos x="7" y="7"/>
                </a:cxn>
                <a:cxn ang="0">
                  <a:pos x="28" y="0"/>
                </a:cxn>
                <a:cxn ang="0">
                  <a:pos x="43" y="7"/>
                </a:cxn>
                <a:cxn ang="0">
                  <a:pos x="50" y="21"/>
                </a:cxn>
                <a:cxn ang="0">
                  <a:pos x="50" y="21"/>
                </a:cxn>
              </a:cxnLst>
              <a:rect l="0" t="0" r="r" b="b"/>
              <a:pathLst>
                <a:path w="50" h="50">
                  <a:moveTo>
                    <a:pt x="50" y="21"/>
                  </a:moveTo>
                  <a:lnTo>
                    <a:pt x="43" y="43"/>
                  </a:lnTo>
                  <a:lnTo>
                    <a:pt x="28" y="50"/>
                  </a:lnTo>
                  <a:lnTo>
                    <a:pt x="7" y="43"/>
                  </a:lnTo>
                  <a:lnTo>
                    <a:pt x="0" y="21"/>
                  </a:lnTo>
                  <a:lnTo>
                    <a:pt x="7" y="7"/>
                  </a:lnTo>
                  <a:lnTo>
                    <a:pt x="28"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7" name="Freeform 443"/>
            <p:cNvSpPr>
              <a:spLocks/>
            </p:cNvSpPr>
            <p:nvPr/>
          </p:nvSpPr>
          <p:spPr bwMode="auto">
            <a:xfrm>
              <a:off x="3562" y="2071"/>
              <a:ext cx="50" cy="50"/>
            </a:xfrm>
            <a:custGeom>
              <a:avLst/>
              <a:gdLst/>
              <a:ahLst/>
              <a:cxnLst>
                <a:cxn ang="0">
                  <a:pos x="50" y="21"/>
                </a:cxn>
                <a:cxn ang="0">
                  <a:pos x="43" y="43"/>
                </a:cxn>
                <a:cxn ang="0">
                  <a:pos x="29" y="50"/>
                </a:cxn>
                <a:cxn ang="0">
                  <a:pos x="7" y="43"/>
                </a:cxn>
                <a:cxn ang="0">
                  <a:pos x="0" y="21"/>
                </a:cxn>
                <a:cxn ang="0">
                  <a:pos x="7" y="7"/>
                </a:cxn>
                <a:cxn ang="0">
                  <a:pos x="29" y="0"/>
                </a:cxn>
                <a:cxn ang="0">
                  <a:pos x="43" y="7"/>
                </a:cxn>
                <a:cxn ang="0">
                  <a:pos x="50" y="21"/>
                </a:cxn>
                <a:cxn ang="0">
                  <a:pos x="50" y="21"/>
                </a:cxn>
              </a:cxnLst>
              <a:rect l="0" t="0" r="r" b="b"/>
              <a:pathLst>
                <a:path w="50" h="50">
                  <a:moveTo>
                    <a:pt x="50" y="21"/>
                  </a:moveTo>
                  <a:lnTo>
                    <a:pt x="43" y="43"/>
                  </a:lnTo>
                  <a:lnTo>
                    <a:pt x="29" y="50"/>
                  </a:lnTo>
                  <a:lnTo>
                    <a:pt x="7" y="43"/>
                  </a:lnTo>
                  <a:lnTo>
                    <a:pt x="0" y="21"/>
                  </a:lnTo>
                  <a:lnTo>
                    <a:pt x="7" y="7"/>
                  </a:lnTo>
                  <a:lnTo>
                    <a:pt x="29"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8" name="Freeform 444"/>
            <p:cNvSpPr>
              <a:spLocks/>
            </p:cNvSpPr>
            <p:nvPr/>
          </p:nvSpPr>
          <p:spPr bwMode="auto">
            <a:xfrm>
              <a:off x="3576" y="2071"/>
              <a:ext cx="50" cy="50"/>
            </a:xfrm>
            <a:custGeom>
              <a:avLst/>
              <a:gdLst/>
              <a:ahLst/>
              <a:cxnLst>
                <a:cxn ang="0">
                  <a:pos x="50" y="21"/>
                </a:cxn>
                <a:cxn ang="0">
                  <a:pos x="43" y="43"/>
                </a:cxn>
                <a:cxn ang="0">
                  <a:pos x="22" y="50"/>
                </a:cxn>
                <a:cxn ang="0">
                  <a:pos x="8" y="43"/>
                </a:cxn>
                <a:cxn ang="0">
                  <a:pos x="0" y="21"/>
                </a:cxn>
                <a:cxn ang="0">
                  <a:pos x="22" y="0"/>
                </a:cxn>
                <a:cxn ang="0">
                  <a:pos x="43" y="7"/>
                </a:cxn>
                <a:cxn ang="0">
                  <a:pos x="50" y="21"/>
                </a:cxn>
                <a:cxn ang="0">
                  <a:pos x="50" y="21"/>
                </a:cxn>
              </a:cxnLst>
              <a:rect l="0" t="0" r="r" b="b"/>
              <a:pathLst>
                <a:path w="50" h="50">
                  <a:moveTo>
                    <a:pt x="50" y="21"/>
                  </a:moveTo>
                  <a:lnTo>
                    <a:pt x="43" y="43"/>
                  </a:lnTo>
                  <a:lnTo>
                    <a:pt x="22" y="50"/>
                  </a:lnTo>
                  <a:lnTo>
                    <a:pt x="8" y="43"/>
                  </a:lnTo>
                  <a:lnTo>
                    <a:pt x="0" y="21"/>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49" name="Freeform 445"/>
            <p:cNvSpPr>
              <a:spLocks/>
            </p:cNvSpPr>
            <p:nvPr/>
          </p:nvSpPr>
          <p:spPr bwMode="auto">
            <a:xfrm>
              <a:off x="3591" y="2064"/>
              <a:ext cx="49" cy="50"/>
            </a:xfrm>
            <a:custGeom>
              <a:avLst/>
              <a:gdLst/>
              <a:ahLst/>
              <a:cxnLst>
                <a:cxn ang="0">
                  <a:pos x="49" y="28"/>
                </a:cxn>
                <a:cxn ang="0">
                  <a:pos x="42" y="43"/>
                </a:cxn>
                <a:cxn ang="0">
                  <a:pos x="21" y="50"/>
                </a:cxn>
                <a:cxn ang="0">
                  <a:pos x="7" y="43"/>
                </a:cxn>
                <a:cxn ang="0">
                  <a:pos x="0" y="28"/>
                </a:cxn>
                <a:cxn ang="0">
                  <a:pos x="7" y="7"/>
                </a:cxn>
                <a:cxn ang="0">
                  <a:pos x="21" y="0"/>
                </a:cxn>
                <a:cxn ang="0">
                  <a:pos x="42" y="7"/>
                </a:cxn>
                <a:cxn ang="0">
                  <a:pos x="49" y="28"/>
                </a:cxn>
                <a:cxn ang="0">
                  <a:pos x="49" y="28"/>
                </a:cxn>
              </a:cxnLst>
              <a:rect l="0" t="0" r="r" b="b"/>
              <a:pathLst>
                <a:path w="49" h="50">
                  <a:moveTo>
                    <a:pt x="49" y="28"/>
                  </a:moveTo>
                  <a:lnTo>
                    <a:pt x="42" y="43"/>
                  </a:lnTo>
                  <a:lnTo>
                    <a:pt x="21" y="50"/>
                  </a:lnTo>
                  <a:lnTo>
                    <a:pt x="7" y="43"/>
                  </a:lnTo>
                  <a:lnTo>
                    <a:pt x="0" y="28"/>
                  </a:lnTo>
                  <a:lnTo>
                    <a:pt x="7" y="7"/>
                  </a:lnTo>
                  <a:lnTo>
                    <a:pt x="21"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0" name="Freeform 446"/>
            <p:cNvSpPr>
              <a:spLocks/>
            </p:cNvSpPr>
            <p:nvPr/>
          </p:nvSpPr>
          <p:spPr bwMode="auto">
            <a:xfrm>
              <a:off x="3605" y="2064"/>
              <a:ext cx="50" cy="50"/>
            </a:xfrm>
            <a:custGeom>
              <a:avLst/>
              <a:gdLst/>
              <a:ahLst/>
              <a:cxnLst>
                <a:cxn ang="0">
                  <a:pos x="50" y="21"/>
                </a:cxn>
                <a:cxn ang="0">
                  <a:pos x="43" y="43"/>
                </a:cxn>
                <a:cxn ang="0">
                  <a:pos x="21" y="50"/>
                </a:cxn>
                <a:cxn ang="0">
                  <a:pos x="7" y="43"/>
                </a:cxn>
                <a:cxn ang="0">
                  <a:pos x="0" y="21"/>
                </a:cxn>
                <a:cxn ang="0">
                  <a:pos x="7" y="7"/>
                </a:cxn>
                <a:cxn ang="0">
                  <a:pos x="21" y="0"/>
                </a:cxn>
                <a:cxn ang="0">
                  <a:pos x="43" y="7"/>
                </a:cxn>
                <a:cxn ang="0">
                  <a:pos x="50" y="21"/>
                </a:cxn>
                <a:cxn ang="0">
                  <a:pos x="50" y="21"/>
                </a:cxn>
              </a:cxnLst>
              <a:rect l="0" t="0" r="r" b="b"/>
              <a:pathLst>
                <a:path w="50" h="50">
                  <a:moveTo>
                    <a:pt x="50" y="21"/>
                  </a:moveTo>
                  <a:lnTo>
                    <a:pt x="43" y="43"/>
                  </a:lnTo>
                  <a:lnTo>
                    <a:pt x="21" y="50"/>
                  </a:lnTo>
                  <a:lnTo>
                    <a:pt x="7" y="43"/>
                  </a:lnTo>
                  <a:lnTo>
                    <a:pt x="0" y="21"/>
                  </a:lnTo>
                  <a:lnTo>
                    <a:pt x="7" y="7"/>
                  </a:lnTo>
                  <a:lnTo>
                    <a:pt x="21"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1" name="Freeform 447"/>
            <p:cNvSpPr>
              <a:spLocks/>
            </p:cNvSpPr>
            <p:nvPr/>
          </p:nvSpPr>
          <p:spPr bwMode="auto">
            <a:xfrm>
              <a:off x="3619" y="2057"/>
              <a:ext cx="50" cy="50"/>
            </a:xfrm>
            <a:custGeom>
              <a:avLst/>
              <a:gdLst/>
              <a:ahLst/>
              <a:cxnLst>
                <a:cxn ang="0">
                  <a:pos x="50" y="28"/>
                </a:cxn>
                <a:cxn ang="0">
                  <a:pos x="43" y="43"/>
                </a:cxn>
                <a:cxn ang="0">
                  <a:pos x="21" y="50"/>
                </a:cxn>
                <a:cxn ang="0">
                  <a:pos x="7" y="43"/>
                </a:cxn>
                <a:cxn ang="0">
                  <a:pos x="0" y="28"/>
                </a:cxn>
                <a:cxn ang="0">
                  <a:pos x="7" y="7"/>
                </a:cxn>
                <a:cxn ang="0">
                  <a:pos x="21" y="0"/>
                </a:cxn>
                <a:cxn ang="0">
                  <a:pos x="43" y="7"/>
                </a:cxn>
                <a:cxn ang="0">
                  <a:pos x="50" y="28"/>
                </a:cxn>
                <a:cxn ang="0">
                  <a:pos x="50" y="28"/>
                </a:cxn>
              </a:cxnLst>
              <a:rect l="0" t="0" r="r" b="b"/>
              <a:pathLst>
                <a:path w="50" h="50">
                  <a:moveTo>
                    <a:pt x="50" y="28"/>
                  </a:moveTo>
                  <a:lnTo>
                    <a:pt x="43" y="43"/>
                  </a:lnTo>
                  <a:lnTo>
                    <a:pt x="21" y="50"/>
                  </a:lnTo>
                  <a:lnTo>
                    <a:pt x="7" y="43"/>
                  </a:lnTo>
                  <a:lnTo>
                    <a:pt x="0" y="28"/>
                  </a:lnTo>
                  <a:lnTo>
                    <a:pt x="7" y="7"/>
                  </a:lnTo>
                  <a:lnTo>
                    <a:pt x="21"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2" name="Freeform 448"/>
            <p:cNvSpPr>
              <a:spLocks/>
            </p:cNvSpPr>
            <p:nvPr/>
          </p:nvSpPr>
          <p:spPr bwMode="auto">
            <a:xfrm>
              <a:off x="3633" y="2057"/>
              <a:ext cx="50" cy="50"/>
            </a:xfrm>
            <a:custGeom>
              <a:avLst/>
              <a:gdLst/>
              <a:ahLst/>
              <a:cxnLst>
                <a:cxn ang="0">
                  <a:pos x="50" y="21"/>
                </a:cxn>
                <a:cxn ang="0">
                  <a:pos x="43" y="43"/>
                </a:cxn>
                <a:cxn ang="0">
                  <a:pos x="22" y="50"/>
                </a:cxn>
                <a:cxn ang="0">
                  <a:pos x="7" y="43"/>
                </a:cxn>
                <a:cxn ang="0">
                  <a:pos x="0" y="21"/>
                </a:cxn>
                <a:cxn ang="0">
                  <a:pos x="7" y="7"/>
                </a:cxn>
                <a:cxn ang="0">
                  <a:pos x="22" y="0"/>
                </a:cxn>
                <a:cxn ang="0">
                  <a:pos x="43" y="7"/>
                </a:cxn>
                <a:cxn ang="0">
                  <a:pos x="50" y="21"/>
                </a:cxn>
                <a:cxn ang="0">
                  <a:pos x="50" y="21"/>
                </a:cxn>
              </a:cxnLst>
              <a:rect l="0" t="0" r="r" b="b"/>
              <a:pathLst>
                <a:path w="50" h="50">
                  <a:moveTo>
                    <a:pt x="50" y="21"/>
                  </a:moveTo>
                  <a:lnTo>
                    <a:pt x="43" y="43"/>
                  </a:lnTo>
                  <a:lnTo>
                    <a:pt x="22" y="50"/>
                  </a:lnTo>
                  <a:lnTo>
                    <a:pt x="7" y="43"/>
                  </a:lnTo>
                  <a:lnTo>
                    <a:pt x="0" y="21"/>
                  </a:lnTo>
                  <a:lnTo>
                    <a:pt x="7" y="7"/>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3" name="Freeform 449"/>
            <p:cNvSpPr>
              <a:spLocks/>
            </p:cNvSpPr>
            <p:nvPr/>
          </p:nvSpPr>
          <p:spPr bwMode="auto">
            <a:xfrm>
              <a:off x="3648" y="2050"/>
              <a:ext cx="42" cy="42"/>
            </a:xfrm>
            <a:custGeom>
              <a:avLst/>
              <a:gdLst/>
              <a:ahLst/>
              <a:cxnLst>
                <a:cxn ang="0">
                  <a:pos x="42" y="21"/>
                </a:cxn>
                <a:cxn ang="0">
                  <a:pos x="35" y="35"/>
                </a:cxn>
                <a:cxn ang="0">
                  <a:pos x="21" y="42"/>
                </a:cxn>
                <a:cxn ang="0">
                  <a:pos x="7" y="35"/>
                </a:cxn>
                <a:cxn ang="0">
                  <a:pos x="0" y="21"/>
                </a:cxn>
                <a:cxn ang="0">
                  <a:pos x="7" y="7"/>
                </a:cxn>
                <a:cxn ang="0">
                  <a:pos x="21" y="0"/>
                </a:cxn>
                <a:cxn ang="0">
                  <a:pos x="35" y="7"/>
                </a:cxn>
                <a:cxn ang="0">
                  <a:pos x="42" y="21"/>
                </a:cxn>
                <a:cxn ang="0">
                  <a:pos x="42" y="21"/>
                </a:cxn>
              </a:cxnLst>
              <a:rect l="0" t="0" r="r" b="b"/>
              <a:pathLst>
                <a:path w="42" h="42">
                  <a:moveTo>
                    <a:pt x="42" y="21"/>
                  </a:moveTo>
                  <a:lnTo>
                    <a:pt x="35" y="35"/>
                  </a:lnTo>
                  <a:lnTo>
                    <a:pt x="21" y="42"/>
                  </a:lnTo>
                  <a:lnTo>
                    <a:pt x="7" y="35"/>
                  </a:lnTo>
                  <a:lnTo>
                    <a:pt x="0" y="21"/>
                  </a:lnTo>
                  <a:lnTo>
                    <a:pt x="7" y="7"/>
                  </a:lnTo>
                  <a:lnTo>
                    <a:pt x="21" y="0"/>
                  </a:lnTo>
                  <a:lnTo>
                    <a:pt x="35" y="7"/>
                  </a:lnTo>
                  <a:lnTo>
                    <a:pt x="42" y="21"/>
                  </a:lnTo>
                  <a:lnTo>
                    <a:pt x="42"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4" name="Freeform 450"/>
            <p:cNvSpPr>
              <a:spLocks/>
            </p:cNvSpPr>
            <p:nvPr/>
          </p:nvSpPr>
          <p:spPr bwMode="auto">
            <a:xfrm>
              <a:off x="3662" y="2036"/>
              <a:ext cx="42" cy="49"/>
            </a:xfrm>
            <a:custGeom>
              <a:avLst/>
              <a:gdLst/>
              <a:ahLst/>
              <a:cxnLst>
                <a:cxn ang="0">
                  <a:pos x="42" y="28"/>
                </a:cxn>
                <a:cxn ang="0">
                  <a:pos x="35" y="42"/>
                </a:cxn>
                <a:cxn ang="0">
                  <a:pos x="21" y="49"/>
                </a:cxn>
                <a:cxn ang="0">
                  <a:pos x="7" y="42"/>
                </a:cxn>
                <a:cxn ang="0">
                  <a:pos x="0" y="28"/>
                </a:cxn>
                <a:cxn ang="0">
                  <a:pos x="7" y="7"/>
                </a:cxn>
                <a:cxn ang="0">
                  <a:pos x="21" y="0"/>
                </a:cxn>
                <a:cxn ang="0">
                  <a:pos x="35" y="7"/>
                </a:cxn>
                <a:cxn ang="0">
                  <a:pos x="42" y="28"/>
                </a:cxn>
                <a:cxn ang="0">
                  <a:pos x="42" y="28"/>
                </a:cxn>
              </a:cxnLst>
              <a:rect l="0" t="0" r="r" b="b"/>
              <a:pathLst>
                <a:path w="42" h="49">
                  <a:moveTo>
                    <a:pt x="42" y="28"/>
                  </a:moveTo>
                  <a:lnTo>
                    <a:pt x="35" y="42"/>
                  </a:lnTo>
                  <a:lnTo>
                    <a:pt x="21" y="49"/>
                  </a:lnTo>
                  <a:lnTo>
                    <a:pt x="7" y="42"/>
                  </a:lnTo>
                  <a:lnTo>
                    <a:pt x="0" y="28"/>
                  </a:lnTo>
                  <a:lnTo>
                    <a:pt x="7" y="7"/>
                  </a:lnTo>
                  <a:lnTo>
                    <a:pt x="21" y="0"/>
                  </a:lnTo>
                  <a:lnTo>
                    <a:pt x="35" y="7"/>
                  </a:lnTo>
                  <a:lnTo>
                    <a:pt x="42" y="28"/>
                  </a:lnTo>
                  <a:lnTo>
                    <a:pt x="42"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5" name="Freeform 451"/>
            <p:cNvSpPr>
              <a:spLocks/>
            </p:cNvSpPr>
            <p:nvPr/>
          </p:nvSpPr>
          <p:spPr bwMode="auto">
            <a:xfrm>
              <a:off x="3676" y="2036"/>
              <a:ext cx="43" cy="42"/>
            </a:xfrm>
            <a:custGeom>
              <a:avLst/>
              <a:gdLst/>
              <a:ahLst/>
              <a:cxnLst>
                <a:cxn ang="0">
                  <a:pos x="43" y="21"/>
                </a:cxn>
                <a:cxn ang="0">
                  <a:pos x="36" y="35"/>
                </a:cxn>
                <a:cxn ang="0">
                  <a:pos x="21" y="42"/>
                </a:cxn>
                <a:cxn ang="0">
                  <a:pos x="7" y="35"/>
                </a:cxn>
                <a:cxn ang="0">
                  <a:pos x="0" y="21"/>
                </a:cxn>
                <a:cxn ang="0">
                  <a:pos x="7" y="7"/>
                </a:cxn>
                <a:cxn ang="0">
                  <a:pos x="21" y="0"/>
                </a:cxn>
                <a:cxn ang="0">
                  <a:pos x="36" y="7"/>
                </a:cxn>
                <a:cxn ang="0">
                  <a:pos x="43" y="21"/>
                </a:cxn>
                <a:cxn ang="0">
                  <a:pos x="43" y="21"/>
                </a:cxn>
              </a:cxnLst>
              <a:rect l="0" t="0" r="r" b="b"/>
              <a:pathLst>
                <a:path w="43" h="42">
                  <a:moveTo>
                    <a:pt x="43" y="21"/>
                  </a:moveTo>
                  <a:lnTo>
                    <a:pt x="36" y="35"/>
                  </a:lnTo>
                  <a:lnTo>
                    <a:pt x="21" y="42"/>
                  </a:lnTo>
                  <a:lnTo>
                    <a:pt x="7" y="35"/>
                  </a:lnTo>
                  <a:lnTo>
                    <a:pt x="0" y="21"/>
                  </a:lnTo>
                  <a:lnTo>
                    <a:pt x="7" y="7"/>
                  </a:lnTo>
                  <a:lnTo>
                    <a:pt x="21"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6" name="Freeform 452"/>
            <p:cNvSpPr>
              <a:spLocks/>
            </p:cNvSpPr>
            <p:nvPr/>
          </p:nvSpPr>
          <p:spPr bwMode="auto">
            <a:xfrm>
              <a:off x="3683" y="2036"/>
              <a:ext cx="50" cy="42"/>
            </a:xfrm>
            <a:custGeom>
              <a:avLst/>
              <a:gdLst/>
              <a:ahLst/>
              <a:cxnLst>
                <a:cxn ang="0">
                  <a:pos x="50" y="21"/>
                </a:cxn>
                <a:cxn ang="0">
                  <a:pos x="43" y="35"/>
                </a:cxn>
                <a:cxn ang="0">
                  <a:pos x="29" y="42"/>
                </a:cxn>
                <a:cxn ang="0">
                  <a:pos x="7" y="35"/>
                </a:cxn>
                <a:cxn ang="0">
                  <a:pos x="0" y="21"/>
                </a:cxn>
                <a:cxn ang="0">
                  <a:pos x="7" y="7"/>
                </a:cxn>
                <a:cxn ang="0">
                  <a:pos x="29" y="0"/>
                </a:cxn>
                <a:cxn ang="0">
                  <a:pos x="43" y="7"/>
                </a:cxn>
                <a:cxn ang="0">
                  <a:pos x="50" y="21"/>
                </a:cxn>
                <a:cxn ang="0">
                  <a:pos x="50" y="21"/>
                </a:cxn>
              </a:cxnLst>
              <a:rect l="0" t="0" r="r" b="b"/>
              <a:pathLst>
                <a:path w="50" h="42">
                  <a:moveTo>
                    <a:pt x="50" y="21"/>
                  </a:moveTo>
                  <a:lnTo>
                    <a:pt x="43" y="35"/>
                  </a:lnTo>
                  <a:lnTo>
                    <a:pt x="29" y="42"/>
                  </a:lnTo>
                  <a:lnTo>
                    <a:pt x="7" y="35"/>
                  </a:lnTo>
                  <a:lnTo>
                    <a:pt x="0" y="21"/>
                  </a:lnTo>
                  <a:lnTo>
                    <a:pt x="7" y="7"/>
                  </a:lnTo>
                  <a:lnTo>
                    <a:pt x="29"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7" name="Freeform 453"/>
            <p:cNvSpPr>
              <a:spLocks/>
            </p:cNvSpPr>
            <p:nvPr/>
          </p:nvSpPr>
          <p:spPr bwMode="auto">
            <a:xfrm>
              <a:off x="3697" y="2028"/>
              <a:ext cx="50" cy="50"/>
            </a:xfrm>
            <a:custGeom>
              <a:avLst/>
              <a:gdLst/>
              <a:ahLst/>
              <a:cxnLst>
                <a:cxn ang="0">
                  <a:pos x="50" y="22"/>
                </a:cxn>
                <a:cxn ang="0">
                  <a:pos x="43" y="43"/>
                </a:cxn>
                <a:cxn ang="0">
                  <a:pos x="29" y="50"/>
                </a:cxn>
                <a:cxn ang="0">
                  <a:pos x="7" y="43"/>
                </a:cxn>
                <a:cxn ang="0">
                  <a:pos x="0" y="22"/>
                </a:cxn>
                <a:cxn ang="0">
                  <a:pos x="7" y="8"/>
                </a:cxn>
                <a:cxn ang="0">
                  <a:pos x="29" y="0"/>
                </a:cxn>
                <a:cxn ang="0">
                  <a:pos x="43" y="8"/>
                </a:cxn>
                <a:cxn ang="0">
                  <a:pos x="50" y="22"/>
                </a:cxn>
                <a:cxn ang="0">
                  <a:pos x="50" y="22"/>
                </a:cxn>
              </a:cxnLst>
              <a:rect l="0" t="0" r="r" b="b"/>
              <a:pathLst>
                <a:path w="50" h="50">
                  <a:moveTo>
                    <a:pt x="50" y="22"/>
                  </a:moveTo>
                  <a:lnTo>
                    <a:pt x="43" y="43"/>
                  </a:lnTo>
                  <a:lnTo>
                    <a:pt x="29" y="50"/>
                  </a:lnTo>
                  <a:lnTo>
                    <a:pt x="7" y="43"/>
                  </a:lnTo>
                  <a:lnTo>
                    <a:pt x="0" y="22"/>
                  </a:lnTo>
                  <a:lnTo>
                    <a:pt x="7" y="8"/>
                  </a:lnTo>
                  <a:lnTo>
                    <a:pt x="29" y="0"/>
                  </a:lnTo>
                  <a:lnTo>
                    <a:pt x="43" y="8"/>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8" name="Freeform 454"/>
            <p:cNvSpPr>
              <a:spLocks/>
            </p:cNvSpPr>
            <p:nvPr/>
          </p:nvSpPr>
          <p:spPr bwMode="auto">
            <a:xfrm>
              <a:off x="3712" y="2021"/>
              <a:ext cx="49" cy="50"/>
            </a:xfrm>
            <a:custGeom>
              <a:avLst/>
              <a:gdLst/>
              <a:ahLst/>
              <a:cxnLst>
                <a:cxn ang="0">
                  <a:pos x="49" y="22"/>
                </a:cxn>
                <a:cxn ang="0">
                  <a:pos x="42" y="43"/>
                </a:cxn>
                <a:cxn ang="0">
                  <a:pos x="28" y="50"/>
                </a:cxn>
                <a:cxn ang="0">
                  <a:pos x="7" y="43"/>
                </a:cxn>
                <a:cxn ang="0">
                  <a:pos x="0" y="22"/>
                </a:cxn>
                <a:cxn ang="0">
                  <a:pos x="7" y="7"/>
                </a:cxn>
                <a:cxn ang="0">
                  <a:pos x="28" y="0"/>
                </a:cxn>
                <a:cxn ang="0">
                  <a:pos x="42" y="7"/>
                </a:cxn>
                <a:cxn ang="0">
                  <a:pos x="49" y="22"/>
                </a:cxn>
                <a:cxn ang="0">
                  <a:pos x="49" y="22"/>
                </a:cxn>
              </a:cxnLst>
              <a:rect l="0" t="0" r="r" b="b"/>
              <a:pathLst>
                <a:path w="49" h="50">
                  <a:moveTo>
                    <a:pt x="49" y="22"/>
                  </a:moveTo>
                  <a:lnTo>
                    <a:pt x="42" y="43"/>
                  </a:lnTo>
                  <a:lnTo>
                    <a:pt x="28" y="50"/>
                  </a:lnTo>
                  <a:lnTo>
                    <a:pt x="7" y="43"/>
                  </a:lnTo>
                  <a:lnTo>
                    <a:pt x="0" y="22"/>
                  </a:lnTo>
                  <a:lnTo>
                    <a:pt x="7" y="7"/>
                  </a:lnTo>
                  <a:lnTo>
                    <a:pt x="28" y="0"/>
                  </a:lnTo>
                  <a:lnTo>
                    <a:pt x="42" y="7"/>
                  </a:lnTo>
                  <a:lnTo>
                    <a:pt x="49" y="22"/>
                  </a:lnTo>
                  <a:lnTo>
                    <a:pt x="49"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59" name="Freeform 455"/>
            <p:cNvSpPr>
              <a:spLocks/>
            </p:cNvSpPr>
            <p:nvPr/>
          </p:nvSpPr>
          <p:spPr bwMode="auto">
            <a:xfrm>
              <a:off x="3726" y="2014"/>
              <a:ext cx="50" cy="50"/>
            </a:xfrm>
            <a:custGeom>
              <a:avLst/>
              <a:gdLst/>
              <a:ahLst/>
              <a:cxnLst>
                <a:cxn ang="0">
                  <a:pos x="50" y="29"/>
                </a:cxn>
                <a:cxn ang="0">
                  <a:pos x="42" y="43"/>
                </a:cxn>
                <a:cxn ang="0">
                  <a:pos x="28" y="50"/>
                </a:cxn>
                <a:cxn ang="0">
                  <a:pos x="7" y="43"/>
                </a:cxn>
                <a:cxn ang="0">
                  <a:pos x="0" y="29"/>
                </a:cxn>
                <a:cxn ang="0">
                  <a:pos x="7" y="7"/>
                </a:cxn>
                <a:cxn ang="0">
                  <a:pos x="28" y="0"/>
                </a:cxn>
                <a:cxn ang="0">
                  <a:pos x="42" y="7"/>
                </a:cxn>
                <a:cxn ang="0">
                  <a:pos x="50" y="29"/>
                </a:cxn>
                <a:cxn ang="0">
                  <a:pos x="50" y="29"/>
                </a:cxn>
              </a:cxnLst>
              <a:rect l="0" t="0" r="r" b="b"/>
              <a:pathLst>
                <a:path w="50" h="50">
                  <a:moveTo>
                    <a:pt x="50" y="29"/>
                  </a:moveTo>
                  <a:lnTo>
                    <a:pt x="42" y="43"/>
                  </a:lnTo>
                  <a:lnTo>
                    <a:pt x="28" y="50"/>
                  </a:lnTo>
                  <a:lnTo>
                    <a:pt x="7" y="43"/>
                  </a:lnTo>
                  <a:lnTo>
                    <a:pt x="0" y="29"/>
                  </a:lnTo>
                  <a:lnTo>
                    <a:pt x="7" y="7"/>
                  </a:lnTo>
                  <a:lnTo>
                    <a:pt x="28" y="0"/>
                  </a:lnTo>
                  <a:lnTo>
                    <a:pt x="42"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0" name="Freeform 456"/>
            <p:cNvSpPr>
              <a:spLocks/>
            </p:cNvSpPr>
            <p:nvPr/>
          </p:nvSpPr>
          <p:spPr bwMode="auto">
            <a:xfrm>
              <a:off x="3740" y="2014"/>
              <a:ext cx="50" cy="50"/>
            </a:xfrm>
            <a:custGeom>
              <a:avLst/>
              <a:gdLst/>
              <a:ahLst/>
              <a:cxnLst>
                <a:cxn ang="0">
                  <a:pos x="50" y="29"/>
                </a:cxn>
                <a:cxn ang="0">
                  <a:pos x="43" y="43"/>
                </a:cxn>
                <a:cxn ang="0">
                  <a:pos x="28" y="50"/>
                </a:cxn>
                <a:cxn ang="0">
                  <a:pos x="7" y="43"/>
                </a:cxn>
                <a:cxn ang="0">
                  <a:pos x="0" y="29"/>
                </a:cxn>
                <a:cxn ang="0">
                  <a:pos x="7" y="7"/>
                </a:cxn>
                <a:cxn ang="0">
                  <a:pos x="28" y="0"/>
                </a:cxn>
                <a:cxn ang="0">
                  <a:pos x="43" y="7"/>
                </a:cxn>
                <a:cxn ang="0">
                  <a:pos x="50" y="29"/>
                </a:cxn>
                <a:cxn ang="0">
                  <a:pos x="50" y="29"/>
                </a:cxn>
              </a:cxnLst>
              <a:rect l="0" t="0" r="r" b="b"/>
              <a:pathLst>
                <a:path w="50" h="50">
                  <a:moveTo>
                    <a:pt x="50" y="29"/>
                  </a:moveTo>
                  <a:lnTo>
                    <a:pt x="43" y="43"/>
                  </a:lnTo>
                  <a:lnTo>
                    <a:pt x="28" y="50"/>
                  </a:lnTo>
                  <a:lnTo>
                    <a:pt x="7" y="43"/>
                  </a:lnTo>
                  <a:lnTo>
                    <a:pt x="0" y="29"/>
                  </a:lnTo>
                  <a:lnTo>
                    <a:pt x="7" y="7"/>
                  </a:lnTo>
                  <a:lnTo>
                    <a:pt x="28"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1" name="Freeform 457"/>
            <p:cNvSpPr>
              <a:spLocks/>
            </p:cNvSpPr>
            <p:nvPr/>
          </p:nvSpPr>
          <p:spPr bwMode="auto">
            <a:xfrm>
              <a:off x="3754" y="2014"/>
              <a:ext cx="50" cy="50"/>
            </a:xfrm>
            <a:custGeom>
              <a:avLst/>
              <a:gdLst/>
              <a:ahLst/>
              <a:cxnLst>
                <a:cxn ang="0">
                  <a:pos x="50" y="29"/>
                </a:cxn>
                <a:cxn ang="0">
                  <a:pos x="43" y="43"/>
                </a:cxn>
                <a:cxn ang="0">
                  <a:pos x="22" y="50"/>
                </a:cxn>
                <a:cxn ang="0">
                  <a:pos x="7" y="43"/>
                </a:cxn>
                <a:cxn ang="0">
                  <a:pos x="0" y="29"/>
                </a:cxn>
                <a:cxn ang="0">
                  <a:pos x="7" y="7"/>
                </a:cxn>
                <a:cxn ang="0">
                  <a:pos x="22" y="0"/>
                </a:cxn>
                <a:cxn ang="0">
                  <a:pos x="43" y="7"/>
                </a:cxn>
                <a:cxn ang="0">
                  <a:pos x="50" y="29"/>
                </a:cxn>
                <a:cxn ang="0">
                  <a:pos x="50" y="29"/>
                </a:cxn>
              </a:cxnLst>
              <a:rect l="0" t="0" r="r" b="b"/>
              <a:pathLst>
                <a:path w="50" h="50">
                  <a:moveTo>
                    <a:pt x="50" y="29"/>
                  </a:moveTo>
                  <a:lnTo>
                    <a:pt x="43" y="43"/>
                  </a:lnTo>
                  <a:lnTo>
                    <a:pt x="22" y="50"/>
                  </a:lnTo>
                  <a:lnTo>
                    <a:pt x="7" y="43"/>
                  </a:lnTo>
                  <a:lnTo>
                    <a:pt x="0" y="29"/>
                  </a:lnTo>
                  <a:lnTo>
                    <a:pt x="7" y="7"/>
                  </a:lnTo>
                  <a:lnTo>
                    <a:pt x="22"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2" name="Freeform 458"/>
            <p:cNvSpPr>
              <a:spLocks/>
            </p:cNvSpPr>
            <p:nvPr/>
          </p:nvSpPr>
          <p:spPr bwMode="auto">
            <a:xfrm>
              <a:off x="3768" y="2014"/>
              <a:ext cx="43" cy="50"/>
            </a:xfrm>
            <a:custGeom>
              <a:avLst/>
              <a:gdLst/>
              <a:ahLst/>
              <a:cxnLst>
                <a:cxn ang="0">
                  <a:pos x="43" y="22"/>
                </a:cxn>
                <a:cxn ang="0">
                  <a:pos x="36" y="43"/>
                </a:cxn>
                <a:cxn ang="0">
                  <a:pos x="22" y="50"/>
                </a:cxn>
                <a:cxn ang="0">
                  <a:pos x="8" y="43"/>
                </a:cxn>
                <a:cxn ang="0">
                  <a:pos x="0" y="22"/>
                </a:cxn>
                <a:cxn ang="0">
                  <a:pos x="8" y="7"/>
                </a:cxn>
                <a:cxn ang="0">
                  <a:pos x="22" y="0"/>
                </a:cxn>
                <a:cxn ang="0">
                  <a:pos x="36" y="7"/>
                </a:cxn>
                <a:cxn ang="0">
                  <a:pos x="43" y="22"/>
                </a:cxn>
                <a:cxn ang="0">
                  <a:pos x="43" y="22"/>
                </a:cxn>
              </a:cxnLst>
              <a:rect l="0" t="0" r="r" b="b"/>
              <a:pathLst>
                <a:path w="43" h="50">
                  <a:moveTo>
                    <a:pt x="43" y="22"/>
                  </a:moveTo>
                  <a:lnTo>
                    <a:pt x="36" y="43"/>
                  </a:lnTo>
                  <a:lnTo>
                    <a:pt x="22" y="50"/>
                  </a:lnTo>
                  <a:lnTo>
                    <a:pt x="8" y="43"/>
                  </a:lnTo>
                  <a:lnTo>
                    <a:pt x="0" y="22"/>
                  </a:lnTo>
                  <a:lnTo>
                    <a:pt x="8" y="7"/>
                  </a:lnTo>
                  <a:lnTo>
                    <a:pt x="22" y="0"/>
                  </a:lnTo>
                  <a:lnTo>
                    <a:pt x="36" y="7"/>
                  </a:lnTo>
                  <a:lnTo>
                    <a:pt x="43" y="22"/>
                  </a:lnTo>
                  <a:lnTo>
                    <a:pt x="43"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3" name="Freeform 459"/>
            <p:cNvSpPr>
              <a:spLocks/>
            </p:cNvSpPr>
            <p:nvPr/>
          </p:nvSpPr>
          <p:spPr bwMode="auto">
            <a:xfrm>
              <a:off x="3783" y="2014"/>
              <a:ext cx="42" cy="50"/>
            </a:xfrm>
            <a:custGeom>
              <a:avLst/>
              <a:gdLst/>
              <a:ahLst/>
              <a:cxnLst>
                <a:cxn ang="0">
                  <a:pos x="42" y="22"/>
                </a:cxn>
                <a:cxn ang="0">
                  <a:pos x="35" y="43"/>
                </a:cxn>
                <a:cxn ang="0">
                  <a:pos x="21" y="50"/>
                </a:cxn>
                <a:cxn ang="0">
                  <a:pos x="7" y="43"/>
                </a:cxn>
                <a:cxn ang="0">
                  <a:pos x="0" y="22"/>
                </a:cxn>
                <a:cxn ang="0">
                  <a:pos x="7" y="7"/>
                </a:cxn>
                <a:cxn ang="0">
                  <a:pos x="21" y="0"/>
                </a:cxn>
                <a:cxn ang="0">
                  <a:pos x="35" y="7"/>
                </a:cxn>
                <a:cxn ang="0">
                  <a:pos x="42" y="22"/>
                </a:cxn>
                <a:cxn ang="0">
                  <a:pos x="42" y="22"/>
                </a:cxn>
              </a:cxnLst>
              <a:rect l="0" t="0" r="r" b="b"/>
              <a:pathLst>
                <a:path w="42" h="50">
                  <a:moveTo>
                    <a:pt x="42" y="22"/>
                  </a:moveTo>
                  <a:lnTo>
                    <a:pt x="35" y="43"/>
                  </a:lnTo>
                  <a:lnTo>
                    <a:pt x="21" y="50"/>
                  </a:lnTo>
                  <a:lnTo>
                    <a:pt x="7" y="43"/>
                  </a:lnTo>
                  <a:lnTo>
                    <a:pt x="0" y="22"/>
                  </a:lnTo>
                  <a:lnTo>
                    <a:pt x="7" y="7"/>
                  </a:lnTo>
                  <a:lnTo>
                    <a:pt x="21" y="0"/>
                  </a:lnTo>
                  <a:lnTo>
                    <a:pt x="35" y="7"/>
                  </a:lnTo>
                  <a:lnTo>
                    <a:pt x="42" y="22"/>
                  </a:lnTo>
                  <a:lnTo>
                    <a:pt x="42"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4" name="Freeform 460"/>
            <p:cNvSpPr>
              <a:spLocks/>
            </p:cNvSpPr>
            <p:nvPr/>
          </p:nvSpPr>
          <p:spPr bwMode="auto">
            <a:xfrm>
              <a:off x="3797" y="2014"/>
              <a:ext cx="43" cy="50"/>
            </a:xfrm>
            <a:custGeom>
              <a:avLst/>
              <a:gdLst/>
              <a:ahLst/>
              <a:cxnLst>
                <a:cxn ang="0">
                  <a:pos x="43" y="22"/>
                </a:cxn>
                <a:cxn ang="0">
                  <a:pos x="35" y="43"/>
                </a:cxn>
                <a:cxn ang="0">
                  <a:pos x="21" y="50"/>
                </a:cxn>
                <a:cxn ang="0">
                  <a:pos x="7" y="43"/>
                </a:cxn>
                <a:cxn ang="0">
                  <a:pos x="0" y="22"/>
                </a:cxn>
                <a:cxn ang="0">
                  <a:pos x="7" y="7"/>
                </a:cxn>
                <a:cxn ang="0">
                  <a:pos x="21" y="0"/>
                </a:cxn>
                <a:cxn ang="0">
                  <a:pos x="35" y="7"/>
                </a:cxn>
                <a:cxn ang="0">
                  <a:pos x="43" y="22"/>
                </a:cxn>
                <a:cxn ang="0">
                  <a:pos x="43" y="22"/>
                </a:cxn>
              </a:cxnLst>
              <a:rect l="0" t="0" r="r" b="b"/>
              <a:pathLst>
                <a:path w="43" h="50">
                  <a:moveTo>
                    <a:pt x="43" y="22"/>
                  </a:moveTo>
                  <a:lnTo>
                    <a:pt x="35" y="43"/>
                  </a:lnTo>
                  <a:lnTo>
                    <a:pt x="21" y="50"/>
                  </a:lnTo>
                  <a:lnTo>
                    <a:pt x="7" y="43"/>
                  </a:lnTo>
                  <a:lnTo>
                    <a:pt x="0" y="22"/>
                  </a:lnTo>
                  <a:lnTo>
                    <a:pt x="7" y="7"/>
                  </a:lnTo>
                  <a:lnTo>
                    <a:pt x="21" y="0"/>
                  </a:lnTo>
                  <a:lnTo>
                    <a:pt x="35" y="7"/>
                  </a:lnTo>
                  <a:lnTo>
                    <a:pt x="43" y="22"/>
                  </a:lnTo>
                  <a:lnTo>
                    <a:pt x="43"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5" name="Freeform 461"/>
            <p:cNvSpPr>
              <a:spLocks/>
            </p:cNvSpPr>
            <p:nvPr/>
          </p:nvSpPr>
          <p:spPr bwMode="auto">
            <a:xfrm>
              <a:off x="3804" y="2014"/>
              <a:ext cx="50" cy="50"/>
            </a:xfrm>
            <a:custGeom>
              <a:avLst/>
              <a:gdLst/>
              <a:ahLst/>
              <a:cxnLst>
                <a:cxn ang="0">
                  <a:pos x="50" y="22"/>
                </a:cxn>
                <a:cxn ang="0">
                  <a:pos x="43" y="43"/>
                </a:cxn>
                <a:cxn ang="0">
                  <a:pos x="28" y="50"/>
                </a:cxn>
                <a:cxn ang="0">
                  <a:pos x="7" y="43"/>
                </a:cxn>
                <a:cxn ang="0">
                  <a:pos x="0" y="22"/>
                </a:cxn>
                <a:cxn ang="0">
                  <a:pos x="7" y="7"/>
                </a:cxn>
                <a:cxn ang="0">
                  <a:pos x="28" y="0"/>
                </a:cxn>
                <a:cxn ang="0">
                  <a:pos x="43" y="7"/>
                </a:cxn>
                <a:cxn ang="0">
                  <a:pos x="50" y="22"/>
                </a:cxn>
                <a:cxn ang="0">
                  <a:pos x="50" y="22"/>
                </a:cxn>
              </a:cxnLst>
              <a:rect l="0" t="0" r="r" b="b"/>
              <a:pathLst>
                <a:path w="50" h="50">
                  <a:moveTo>
                    <a:pt x="50" y="22"/>
                  </a:moveTo>
                  <a:lnTo>
                    <a:pt x="43" y="43"/>
                  </a:lnTo>
                  <a:lnTo>
                    <a:pt x="28" y="50"/>
                  </a:lnTo>
                  <a:lnTo>
                    <a:pt x="7" y="43"/>
                  </a:lnTo>
                  <a:lnTo>
                    <a:pt x="0" y="22"/>
                  </a:lnTo>
                  <a:lnTo>
                    <a:pt x="7" y="7"/>
                  </a:lnTo>
                  <a:lnTo>
                    <a:pt x="28"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6" name="Freeform 462"/>
            <p:cNvSpPr>
              <a:spLocks/>
            </p:cNvSpPr>
            <p:nvPr/>
          </p:nvSpPr>
          <p:spPr bwMode="auto">
            <a:xfrm>
              <a:off x="3818" y="2014"/>
              <a:ext cx="50" cy="50"/>
            </a:xfrm>
            <a:custGeom>
              <a:avLst/>
              <a:gdLst/>
              <a:ahLst/>
              <a:cxnLst>
                <a:cxn ang="0">
                  <a:pos x="50" y="22"/>
                </a:cxn>
                <a:cxn ang="0">
                  <a:pos x="43" y="43"/>
                </a:cxn>
                <a:cxn ang="0">
                  <a:pos x="29" y="50"/>
                </a:cxn>
                <a:cxn ang="0">
                  <a:pos x="7" y="43"/>
                </a:cxn>
                <a:cxn ang="0">
                  <a:pos x="0" y="22"/>
                </a:cxn>
                <a:cxn ang="0">
                  <a:pos x="7" y="7"/>
                </a:cxn>
                <a:cxn ang="0">
                  <a:pos x="29" y="0"/>
                </a:cxn>
                <a:cxn ang="0">
                  <a:pos x="43" y="7"/>
                </a:cxn>
                <a:cxn ang="0">
                  <a:pos x="50" y="22"/>
                </a:cxn>
                <a:cxn ang="0">
                  <a:pos x="50" y="22"/>
                </a:cxn>
              </a:cxnLst>
              <a:rect l="0" t="0" r="r" b="b"/>
              <a:pathLst>
                <a:path w="50" h="50">
                  <a:moveTo>
                    <a:pt x="50" y="22"/>
                  </a:moveTo>
                  <a:lnTo>
                    <a:pt x="43" y="43"/>
                  </a:lnTo>
                  <a:lnTo>
                    <a:pt x="29" y="50"/>
                  </a:lnTo>
                  <a:lnTo>
                    <a:pt x="7" y="43"/>
                  </a:lnTo>
                  <a:lnTo>
                    <a:pt x="0" y="22"/>
                  </a:lnTo>
                  <a:lnTo>
                    <a:pt x="7" y="7"/>
                  </a:lnTo>
                  <a:lnTo>
                    <a:pt x="29"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7" name="Freeform 463"/>
            <p:cNvSpPr>
              <a:spLocks/>
            </p:cNvSpPr>
            <p:nvPr/>
          </p:nvSpPr>
          <p:spPr bwMode="auto">
            <a:xfrm>
              <a:off x="3832" y="2014"/>
              <a:ext cx="50" cy="50"/>
            </a:xfrm>
            <a:custGeom>
              <a:avLst/>
              <a:gdLst/>
              <a:ahLst/>
              <a:cxnLst>
                <a:cxn ang="0">
                  <a:pos x="50" y="22"/>
                </a:cxn>
                <a:cxn ang="0">
                  <a:pos x="43" y="43"/>
                </a:cxn>
                <a:cxn ang="0">
                  <a:pos x="29" y="50"/>
                </a:cxn>
                <a:cxn ang="0">
                  <a:pos x="8" y="43"/>
                </a:cxn>
                <a:cxn ang="0">
                  <a:pos x="0" y="22"/>
                </a:cxn>
                <a:cxn ang="0">
                  <a:pos x="8" y="7"/>
                </a:cxn>
                <a:cxn ang="0">
                  <a:pos x="29" y="0"/>
                </a:cxn>
                <a:cxn ang="0">
                  <a:pos x="50" y="22"/>
                </a:cxn>
                <a:cxn ang="0">
                  <a:pos x="50" y="22"/>
                </a:cxn>
              </a:cxnLst>
              <a:rect l="0" t="0" r="r" b="b"/>
              <a:pathLst>
                <a:path w="50" h="50">
                  <a:moveTo>
                    <a:pt x="50" y="22"/>
                  </a:moveTo>
                  <a:lnTo>
                    <a:pt x="43" y="43"/>
                  </a:lnTo>
                  <a:lnTo>
                    <a:pt x="29" y="50"/>
                  </a:lnTo>
                  <a:lnTo>
                    <a:pt x="8" y="43"/>
                  </a:lnTo>
                  <a:lnTo>
                    <a:pt x="0" y="22"/>
                  </a:lnTo>
                  <a:lnTo>
                    <a:pt x="8" y="7"/>
                  </a:lnTo>
                  <a:lnTo>
                    <a:pt x="29" y="0"/>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8" name="Freeform 464"/>
            <p:cNvSpPr>
              <a:spLocks/>
            </p:cNvSpPr>
            <p:nvPr/>
          </p:nvSpPr>
          <p:spPr bwMode="auto">
            <a:xfrm>
              <a:off x="3847" y="2014"/>
              <a:ext cx="49" cy="50"/>
            </a:xfrm>
            <a:custGeom>
              <a:avLst/>
              <a:gdLst/>
              <a:ahLst/>
              <a:cxnLst>
                <a:cxn ang="0">
                  <a:pos x="49" y="22"/>
                </a:cxn>
                <a:cxn ang="0">
                  <a:pos x="42" y="43"/>
                </a:cxn>
                <a:cxn ang="0">
                  <a:pos x="28" y="50"/>
                </a:cxn>
                <a:cxn ang="0">
                  <a:pos x="7" y="43"/>
                </a:cxn>
                <a:cxn ang="0">
                  <a:pos x="0" y="22"/>
                </a:cxn>
                <a:cxn ang="0">
                  <a:pos x="7" y="7"/>
                </a:cxn>
                <a:cxn ang="0">
                  <a:pos x="28" y="0"/>
                </a:cxn>
                <a:cxn ang="0">
                  <a:pos x="42" y="7"/>
                </a:cxn>
                <a:cxn ang="0">
                  <a:pos x="49" y="22"/>
                </a:cxn>
                <a:cxn ang="0">
                  <a:pos x="49" y="22"/>
                </a:cxn>
              </a:cxnLst>
              <a:rect l="0" t="0" r="r" b="b"/>
              <a:pathLst>
                <a:path w="49" h="50">
                  <a:moveTo>
                    <a:pt x="49" y="22"/>
                  </a:moveTo>
                  <a:lnTo>
                    <a:pt x="42" y="43"/>
                  </a:lnTo>
                  <a:lnTo>
                    <a:pt x="28" y="50"/>
                  </a:lnTo>
                  <a:lnTo>
                    <a:pt x="7" y="43"/>
                  </a:lnTo>
                  <a:lnTo>
                    <a:pt x="0" y="22"/>
                  </a:lnTo>
                  <a:lnTo>
                    <a:pt x="7" y="7"/>
                  </a:lnTo>
                  <a:lnTo>
                    <a:pt x="28" y="0"/>
                  </a:lnTo>
                  <a:lnTo>
                    <a:pt x="42" y="7"/>
                  </a:lnTo>
                  <a:lnTo>
                    <a:pt x="49" y="22"/>
                  </a:lnTo>
                  <a:lnTo>
                    <a:pt x="49"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69" name="Freeform 465"/>
            <p:cNvSpPr>
              <a:spLocks/>
            </p:cNvSpPr>
            <p:nvPr/>
          </p:nvSpPr>
          <p:spPr bwMode="auto">
            <a:xfrm>
              <a:off x="3861" y="2007"/>
              <a:ext cx="50" cy="50"/>
            </a:xfrm>
            <a:custGeom>
              <a:avLst/>
              <a:gdLst/>
              <a:ahLst/>
              <a:cxnLst>
                <a:cxn ang="0">
                  <a:pos x="50" y="29"/>
                </a:cxn>
                <a:cxn ang="0">
                  <a:pos x="43" y="43"/>
                </a:cxn>
                <a:cxn ang="0">
                  <a:pos x="21" y="50"/>
                </a:cxn>
                <a:cxn ang="0">
                  <a:pos x="7" y="43"/>
                </a:cxn>
                <a:cxn ang="0">
                  <a:pos x="0" y="29"/>
                </a:cxn>
                <a:cxn ang="0">
                  <a:pos x="7" y="7"/>
                </a:cxn>
                <a:cxn ang="0">
                  <a:pos x="21" y="0"/>
                </a:cxn>
                <a:cxn ang="0">
                  <a:pos x="43" y="7"/>
                </a:cxn>
                <a:cxn ang="0">
                  <a:pos x="50" y="29"/>
                </a:cxn>
                <a:cxn ang="0">
                  <a:pos x="50" y="29"/>
                </a:cxn>
              </a:cxnLst>
              <a:rect l="0" t="0" r="r" b="b"/>
              <a:pathLst>
                <a:path w="50" h="50">
                  <a:moveTo>
                    <a:pt x="50" y="29"/>
                  </a:moveTo>
                  <a:lnTo>
                    <a:pt x="43" y="43"/>
                  </a:lnTo>
                  <a:lnTo>
                    <a:pt x="21" y="50"/>
                  </a:lnTo>
                  <a:lnTo>
                    <a:pt x="7" y="43"/>
                  </a:lnTo>
                  <a:lnTo>
                    <a:pt x="0" y="29"/>
                  </a:lnTo>
                  <a:lnTo>
                    <a:pt x="7" y="7"/>
                  </a:lnTo>
                  <a:lnTo>
                    <a:pt x="21"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0" name="Freeform 466"/>
            <p:cNvSpPr>
              <a:spLocks/>
            </p:cNvSpPr>
            <p:nvPr/>
          </p:nvSpPr>
          <p:spPr bwMode="auto">
            <a:xfrm>
              <a:off x="3875" y="2007"/>
              <a:ext cx="50" cy="50"/>
            </a:xfrm>
            <a:custGeom>
              <a:avLst/>
              <a:gdLst/>
              <a:ahLst/>
              <a:cxnLst>
                <a:cxn ang="0">
                  <a:pos x="50" y="29"/>
                </a:cxn>
                <a:cxn ang="0">
                  <a:pos x="43" y="43"/>
                </a:cxn>
                <a:cxn ang="0">
                  <a:pos x="21" y="50"/>
                </a:cxn>
                <a:cxn ang="0">
                  <a:pos x="0" y="29"/>
                </a:cxn>
                <a:cxn ang="0">
                  <a:pos x="7" y="7"/>
                </a:cxn>
                <a:cxn ang="0">
                  <a:pos x="21" y="0"/>
                </a:cxn>
                <a:cxn ang="0">
                  <a:pos x="43" y="7"/>
                </a:cxn>
                <a:cxn ang="0">
                  <a:pos x="50" y="29"/>
                </a:cxn>
                <a:cxn ang="0">
                  <a:pos x="50" y="29"/>
                </a:cxn>
              </a:cxnLst>
              <a:rect l="0" t="0" r="r" b="b"/>
              <a:pathLst>
                <a:path w="50" h="50">
                  <a:moveTo>
                    <a:pt x="50" y="29"/>
                  </a:moveTo>
                  <a:lnTo>
                    <a:pt x="43" y="43"/>
                  </a:lnTo>
                  <a:lnTo>
                    <a:pt x="21" y="50"/>
                  </a:lnTo>
                  <a:lnTo>
                    <a:pt x="0" y="29"/>
                  </a:lnTo>
                  <a:lnTo>
                    <a:pt x="7" y="7"/>
                  </a:lnTo>
                  <a:lnTo>
                    <a:pt x="21"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1" name="Freeform 467"/>
            <p:cNvSpPr>
              <a:spLocks/>
            </p:cNvSpPr>
            <p:nvPr/>
          </p:nvSpPr>
          <p:spPr bwMode="auto">
            <a:xfrm>
              <a:off x="3889" y="2000"/>
              <a:ext cx="50" cy="50"/>
            </a:xfrm>
            <a:custGeom>
              <a:avLst/>
              <a:gdLst/>
              <a:ahLst/>
              <a:cxnLst>
                <a:cxn ang="0">
                  <a:pos x="50" y="28"/>
                </a:cxn>
                <a:cxn ang="0">
                  <a:pos x="43" y="43"/>
                </a:cxn>
                <a:cxn ang="0">
                  <a:pos x="22" y="50"/>
                </a:cxn>
                <a:cxn ang="0">
                  <a:pos x="7" y="43"/>
                </a:cxn>
                <a:cxn ang="0">
                  <a:pos x="0" y="28"/>
                </a:cxn>
                <a:cxn ang="0">
                  <a:pos x="7" y="7"/>
                </a:cxn>
                <a:cxn ang="0">
                  <a:pos x="22" y="0"/>
                </a:cxn>
                <a:cxn ang="0">
                  <a:pos x="43" y="7"/>
                </a:cxn>
                <a:cxn ang="0">
                  <a:pos x="50" y="28"/>
                </a:cxn>
                <a:cxn ang="0">
                  <a:pos x="50" y="28"/>
                </a:cxn>
              </a:cxnLst>
              <a:rect l="0" t="0" r="r" b="b"/>
              <a:pathLst>
                <a:path w="50" h="50">
                  <a:moveTo>
                    <a:pt x="50" y="28"/>
                  </a:moveTo>
                  <a:lnTo>
                    <a:pt x="43" y="43"/>
                  </a:lnTo>
                  <a:lnTo>
                    <a:pt x="22" y="50"/>
                  </a:lnTo>
                  <a:lnTo>
                    <a:pt x="7" y="43"/>
                  </a:lnTo>
                  <a:lnTo>
                    <a:pt x="0" y="28"/>
                  </a:lnTo>
                  <a:lnTo>
                    <a:pt x="7" y="7"/>
                  </a:lnTo>
                  <a:lnTo>
                    <a:pt x="22"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2" name="Freeform 468"/>
            <p:cNvSpPr>
              <a:spLocks/>
            </p:cNvSpPr>
            <p:nvPr/>
          </p:nvSpPr>
          <p:spPr bwMode="auto">
            <a:xfrm>
              <a:off x="3904" y="2000"/>
              <a:ext cx="49" cy="50"/>
            </a:xfrm>
            <a:custGeom>
              <a:avLst/>
              <a:gdLst/>
              <a:ahLst/>
              <a:cxnLst>
                <a:cxn ang="0">
                  <a:pos x="49" y="28"/>
                </a:cxn>
                <a:cxn ang="0">
                  <a:pos x="42" y="43"/>
                </a:cxn>
                <a:cxn ang="0">
                  <a:pos x="21" y="50"/>
                </a:cxn>
                <a:cxn ang="0">
                  <a:pos x="7" y="43"/>
                </a:cxn>
                <a:cxn ang="0">
                  <a:pos x="0" y="28"/>
                </a:cxn>
                <a:cxn ang="0">
                  <a:pos x="7" y="7"/>
                </a:cxn>
                <a:cxn ang="0">
                  <a:pos x="21" y="0"/>
                </a:cxn>
                <a:cxn ang="0">
                  <a:pos x="42" y="7"/>
                </a:cxn>
                <a:cxn ang="0">
                  <a:pos x="49" y="28"/>
                </a:cxn>
                <a:cxn ang="0">
                  <a:pos x="49" y="28"/>
                </a:cxn>
              </a:cxnLst>
              <a:rect l="0" t="0" r="r" b="b"/>
              <a:pathLst>
                <a:path w="49" h="50">
                  <a:moveTo>
                    <a:pt x="49" y="28"/>
                  </a:moveTo>
                  <a:lnTo>
                    <a:pt x="42" y="43"/>
                  </a:lnTo>
                  <a:lnTo>
                    <a:pt x="21" y="50"/>
                  </a:lnTo>
                  <a:lnTo>
                    <a:pt x="7" y="43"/>
                  </a:lnTo>
                  <a:lnTo>
                    <a:pt x="0" y="28"/>
                  </a:lnTo>
                  <a:lnTo>
                    <a:pt x="7" y="7"/>
                  </a:lnTo>
                  <a:lnTo>
                    <a:pt x="21"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3" name="Freeform 469"/>
            <p:cNvSpPr>
              <a:spLocks/>
            </p:cNvSpPr>
            <p:nvPr/>
          </p:nvSpPr>
          <p:spPr bwMode="auto">
            <a:xfrm>
              <a:off x="3918" y="2000"/>
              <a:ext cx="50" cy="50"/>
            </a:xfrm>
            <a:custGeom>
              <a:avLst/>
              <a:gdLst/>
              <a:ahLst/>
              <a:cxnLst>
                <a:cxn ang="0">
                  <a:pos x="50" y="28"/>
                </a:cxn>
                <a:cxn ang="0">
                  <a:pos x="42" y="43"/>
                </a:cxn>
                <a:cxn ang="0">
                  <a:pos x="21" y="50"/>
                </a:cxn>
                <a:cxn ang="0">
                  <a:pos x="7" y="43"/>
                </a:cxn>
                <a:cxn ang="0">
                  <a:pos x="0" y="28"/>
                </a:cxn>
                <a:cxn ang="0">
                  <a:pos x="7" y="7"/>
                </a:cxn>
                <a:cxn ang="0">
                  <a:pos x="21" y="0"/>
                </a:cxn>
                <a:cxn ang="0">
                  <a:pos x="42" y="7"/>
                </a:cxn>
                <a:cxn ang="0">
                  <a:pos x="50" y="28"/>
                </a:cxn>
                <a:cxn ang="0">
                  <a:pos x="50" y="28"/>
                </a:cxn>
              </a:cxnLst>
              <a:rect l="0" t="0" r="r" b="b"/>
              <a:pathLst>
                <a:path w="50" h="50">
                  <a:moveTo>
                    <a:pt x="50" y="28"/>
                  </a:moveTo>
                  <a:lnTo>
                    <a:pt x="42" y="43"/>
                  </a:lnTo>
                  <a:lnTo>
                    <a:pt x="21" y="50"/>
                  </a:lnTo>
                  <a:lnTo>
                    <a:pt x="7" y="43"/>
                  </a:lnTo>
                  <a:lnTo>
                    <a:pt x="0" y="28"/>
                  </a:lnTo>
                  <a:lnTo>
                    <a:pt x="7" y="7"/>
                  </a:lnTo>
                  <a:lnTo>
                    <a:pt x="21" y="0"/>
                  </a:lnTo>
                  <a:lnTo>
                    <a:pt x="42"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4" name="Freeform 470"/>
            <p:cNvSpPr>
              <a:spLocks/>
            </p:cNvSpPr>
            <p:nvPr/>
          </p:nvSpPr>
          <p:spPr bwMode="auto">
            <a:xfrm>
              <a:off x="3932" y="2000"/>
              <a:ext cx="43" cy="50"/>
            </a:xfrm>
            <a:custGeom>
              <a:avLst/>
              <a:gdLst/>
              <a:ahLst/>
              <a:cxnLst>
                <a:cxn ang="0">
                  <a:pos x="43" y="21"/>
                </a:cxn>
                <a:cxn ang="0">
                  <a:pos x="36" y="43"/>
                </a:cxn>
                <a:cxn ang="0">
                  <a:pos x="21" y="50"/>
                </a:cxn>
                <a:cxn ang="0">
                  <a:pos x="7" y="43"/>
                </a:cxn>
                <a:cxn ang="0">
                  <a:pos x="0" y="21"/>
                </a:cxn>
                <a:cxn ang="0">
                  <a:pos x="7" y="7"/>
                </a:cxn>
                <a:cxn ang="0">
                  <a:pos x="21" y="0"/>
                </a:cxn>
                <a:cxn ang="0">
                  <a:pos x="36" y="7"/>
                </a:cxn>
                <a:cxn ang="0">
                  <a:pos x="43" y="21"/>
                </a:cxn>
                <a:cxn ang="0">
                  <a:pos x="43" y="21"/>
                </a:cxn>
              </a:cxnLst>
              <a:rect l="0" t="0" r="r" b="b"/>
              <a:pathLst>
                <a:path w="43" h="50">
                  <a:moveTo>
                    <a:pt x="43" y="21"/>
                  </a:moveTo>
                  <a:lnTo>
                    <a:pt x="36" y="43"/>
                  </a:lnTo>
                  <a:lnTo>
                    <a:pt x="21" y="50"/>
                  </a:lnTo>
                  <a:lnTo>
                    <a:pt x="7" y="43"/>
                  </a:lnTo>
                  <a:lnTo>
                    <a:pt x="0" y="21"/>
                  </a:lnTo>
                  <a:lnTo>
                    <a:pt x="7" y="7"/>
                  </a:lnTo>
                  <a:lnTo>
                    <a:pt x="21"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5" name="Freeform 471"/>
            <p:cNvSpPr>
              <a:spLocks/>
            </p:cNvSpPr>
            <p:nvPr/>
          </p:nvSpPr>
          <p:spPr bwMode="auto">
            <a:xfrm>
              <a:off x="3946" y="1993"/>
              <a:ext cx="43" cy="50"/>
            </a:xfrm>
            <a:custGeom>
              <a:avLst/>
              <a:gdLst/>
              <a:ahLst/>
              <a:cxnLst>
                <a:cxn ang="0">
                  <a:pos x="43" y="21"/>
                </a:cxn>
                <a:cxn ang="0">
                  <a:pos x="36" y="43"/>
                </a:cxn>
                <a:cxn ang="0">
                  <a:pos x="22" y="50"/>
                </a:cxn>
                <a:cxn ang="0">
                  <a:pos x="7" y="43"/>
                </a:cxn>
                <a:cxn ang="0">
                  <a:pos x="0" y="21"/>
                </a:cxn>
                <a:cxn ang="0">
                  <a:pos x="7" y="7"/>
                </a:cxn>
                <a:cxn ang="0">
                  <a:pos x="22" y="0"/>
                </a:cxn>
                <a:cxn ang="0">
                  <a:pos x="36" y="7"/>
                </a:cxn>
                <a:cxn ang="0">
                  <a:pos x="43" y="21"/>
                </a:cxn>
                <a:cxn ang="0">
                  <a:pos x="43" y="21"/>
                </a:cxn>
              </a:cxnLst>
              <a:rect l="0" t="0" r="r" b="b"/>
              <a:pathLst>
                <a:path w="43" h="50">
                  <a:moveTo>
                    <a:pt x="43" y="21"/>
                  </a:moveTo>
                  <a:lnTo>
                    <a:pt x="36" y="43"/>
                  </a:lnTo>
                  <a:lnTo>
                    <a:pt x="22" y="50"/>
                  </a:lnTo>
                  <a:lnTo>
                    <a:pt x="7" y="43"/>
                  </a:lnTo>
                  <a:lnTo>
                    <a:pt x="0" y="21"/>
                  </a:lnTo>
                  <a:lnTo>
                    <a:pt x="7"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6" name="Freeform 472"/>
            <p:cNvSpPr>
              <a:spLocks/>
            </p:cNvSpPr>
            <p:nvPr/>
          </p:nvSpPr>
          <p:spPr bwMode="auto">
            <a:xfrm>
              <a:off x="3960" y="1986"/>
              <a:ext cx="43" cy="50"/>
            </a:xfrm>
            <a:custGeom>
              <a:avLst/>
              <a:gdLst/>
              <a:ahLst/>
              <a:cxnLst>
                <a:cxn ang="0">
                  <a:pos x="43" y="21"/>
                </a:cxn>
                <a:cxn ang="0">
                  <a:pos x="36" y="42"/>
                </a:cxn>
                <a:cxn ang="0">
                  <a:pos x="22" y="50"/>
                </a:cxn>
                <a:cxn ang="0">
                  <a:pos x="8" y="42"/>
                </a:cxn>
                <a:cxn ang="0">
                  <a:pos x="0" y="21"/>
                </a:cxn>
                <a:cxn ang="0">
                  <a:pos x="8" y="7"/>
                </a:cxn>
                <a:cxn ang="0">
                  <a:pos x="22" y="0"/>
                </a:cxn>
                <a:cxn ang="0">
                  <a:pos x="36" y="7"/>
                </a:cxn>
                <a:cxn ang="0">
                  <a:pos x="43" y="21"/>
                </a:cxn>
                <a:cxn ang="0">
                  <a:pos x="43" y="21"/>
                </a:cxn>
              </a:cxnLst>
              <a:rect l="0" t="0" r="r" b="b"/>
              <a:pathLst>
                <a:path w="43" h="50">
                  <a:moveTo>
                    <a:pt x="43" y="21"/>
                  </a:moveTo>
                  <a:lnTo>
                    <a:pt x="36" y="42"/>
                  </a:lnTo>
                  <a:lnTo>
                    <a:pt x="22" y="50"/>
                  </a:lnTo>
                  <a:lnTo>
                    <a:pt x="8" y="42"/>
                  </a:lnTo>
                  <a:lnTo>
                    <a:pt x="0" y="21"/>
                  </a:lnTo>
                  <a:lnTo>
                    <a:pt x="8"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7" name="Freeform 473"/>
            <p:cNvSpPr>
              <a:spLocks/>
            </p:cNvSpPr>
            <p:nvPr/>
          </p:nvSpPr>
          <p:spPr bwMode="auto">
            <a:xfrm>
              <a:off x="3968" y="1979"/>
              <a:ext cx="49" cy="49"/>
            </a:xfrm>
            <a:custGeom>
              <a:avLst/>
              <a:gdLst/>
              <a:ahLst/>
              <a:cxnLst>
                <a:cxn ang="0">
                  <a:pos x="49" y="21"/>
                </a:cxn>
                <a:cxn ang="0">
                  <a:pos x="42" y="42"/>
                </a:cxn>
                <a:cxn ang="0">
                  <a:pos x="28" y="49"/>
                </a:cxn>
                <a:cxn ang="0">
                  <a:pos x="7" y="42"/>
                </a:cxn>
                <a:cxn ang="0">
                  <a:pos x="0" y="21"/>
                </a:cxn>
                <a:cxn ang="0">
                  <a:pos x="7" y="7"/>
                </a:cxn>
                <a:cxn ang="0">
                  <a:pos x="28" y="0"/>
                </a:cxn>
                <a:cxn ang="0">
                  <a:pos x="42" y="7"/>
                </a:cxn>
                <a:cxn ang="0">
                  <a:pos x="49" y="21"/>
                </a:cxn>
                <a:cxn ang="0">
                  <a:pos x="49" y="21"/>
                </a:cxn>
              </a:cxnLst>
              <a:rect l="0" t="0" r="r" b="b"/>
              <a:pathLst>
                <a:path w="49" h="49">
                  <a:moveTo>
                    <a:pt x="49" y="21"/>
                  </a:moveTo>
                  <a:lnTo>
                    <a:pt x="42" y="42"/>
                  </a:lnTo>
                  <a:lnTo>
                    <a:pt x="28" y="49"/>
                  </a:lnTo>
                  <a:lnTo>
                    <a:pt x="7" y="42"/>
                  </a:lnTo>
                  <a:lnTo>
                    <a:pt x="0" y="21"/>
                  </a:lnTo>
                  <a:lnTo>
                    <a:pt x="7" y="7"/>
                  </a:lnTo>
                  <a:lnTo>
                    <a:pt x="28"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8" name="Freeform 474"/>
            <p:cNvSpPr>
              <a:spLocks/>
            </p:cNvSpPr>
            <p:nvPr/>
          </p:nvSpPr>
          <p:spPr bwMode="auto">
            <a:xfrm>
              <a:off x="3982" y="1972"/>
              <a:ext cx="50" cy="49"/>
            </a:xfrm>
            <a:custGeom>
              <a:avLst/>
              <a:gdLst/>
              <a:ahLst/>
              <a:cxnLst>
                <a:cxn ang="0">
                  <a:pos x="50" y="21"/>
                </a:cxn>
                <a:cxn ang="0">
                  <a:pos x="43" y="42"/>
                </a:cxn>
                <a:cxn ang="0">
                  <a:pos x="21" y="49"/>
                </a:cxn>
                <a:cxn ang="0">
                  <a:pos x="7" y="42"/>
                </a:cxn>
                <a:cxn ang="0">
                  <a:pos x="0" y="21"/>
                </a:cxn>
                <a:cxn ang="0">
                  <a:pos x="21" y="0"/>
                </a:cxn>
                <a:cxn ang="0">
                  <a:pos x="43" y="7"/>
                </a:cxn>
                <a:cxn ang="0">
                  <a:pos x="50" y="21"/>
                </a:cxn>
                <a:cxn ang="0">
                  <a:pos x="50" y="21"/>
                </a:cxn>
              </a:cxnLst>
              <a:rect l="0" t="0" r="r" b="b"/>
              <a:pathLst>
                <a:path w="50" h="49">
                  <a:moveTo>
                    <a:pt x="50" y="21"/>
                  </a:moveTo>
                  <a:lnTo>
                    <a:pt x="43" y="42"/>
                  </a:lnTo>
                  <a:lnTo>
                    <a:pt x="21" y="49"/>
                  </a:lnTo>
                  <a:lnTo>
                    <a:pt x="7" y="42"/>
                  </a:lnTo>
                  <a:lnTo>
                    <a:pt x="0" y="21"/>
                  </a:lnTo>
                  <a:lnTo>
                    <a:pt x="21"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79" name="Freeform 475"/>
            <p:cNvSpPr>
              <a:spLocks/>
            </p:cNvSpPr>
            <p:nvPr/>
          </p:nvSpPr>
          <p:spPr bwMode="auto">
            <a:xfrm>
              <a:off x="3996" y="1964"/>
              <a:ext cx="50" cy="50"/>
            </a:xfrm>
            <a:custGeom>
              <a:avLst/>
              <a:gdLst/>
              <a:ahLst/>
              <a:cxnLst>
                <a:cxn ang="0">
                  <a:pos x="50" y="29"/>
                </a:cxn>
                <a:cxn ang="0">
                  <a:pos x="43" y="43"/>
                </a:cxn>
                <a:cxn ang="0">
                  <a:pos x="21" y="50"/>
                </a:cxn>
                <a:cxn ang="0">
                  <a:pos x="7" y="43"/>
                </a:cxn>
                <a:cxn ang="0">
                  <a:pos x="0" y="29"/>
                </a:cxn>
                <a:cxn ang="0">
                  <a:pos x="7" y="8"/>
                </a:cxn>
                <a:cxn ang="0">
                  <a:pos x="21" y="0"/>
                </a:cxn>
                <a:cxn ang="0">
                  <a:pos x="43" y="8"/>
                </a:cxn>
                <a:cxn ang="0">
                  <a:pos x="50" y="29"/>
                </a:cxn>
                <a:cxn ang="0">
                  <a:pos x="50" y="29"/>
                </a:cxn>
              </a:cxnLst>
              <a:rect l="0" t="0" r="r" b="b"/>
              <a:pathLst>
                <a:path w="50" h="50">
                  <a:moveTo>
                    <a:pt x="50" y="29"/>
                  </a:moveTo>
                  <a:lnTo>
                    <a:pt x="43" y="43"/>
                  </a:lnTo>
                  <a:lnTo>
                    <a:pt x="21" y="50"/>
                  </a:lnTo>
                  <a:lnTo>
                    <a:pt x="7" y="43"/>
                  </a:lnTo>
                  <a:lnTo>
                    <a:pt x="0" y="29"/>
                  </a:lnTo>
                  <a:lnTo>
                    <a:pt x="7" y="8"/>
                  </a:lnTo>
                  <a:lnTo>
                    <a:pt x="21" y="0"/>
                  </a:lnTo>
                  <a:lnTo>
                    <a:pt x="43" y="8"/>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0" name="Freeform 476"/>
            <p:cNvSpPr>
              <a:spLocks/>
            </p:cNvSpPr>
            <p:nvPr/>
          </p:nvSpPr>
          <p:spPr bwMode="auto">
            <a:xfrm>
              <a:off x="4010" y="1957"/>
              <a:ext cx="50" cy="50"/>
            </a:xfrm>
            <a:custGeom>
              <a:avLst/>
              <a:gdLst/>
              <a:ahLst/>
              <a:cxnLst>
                <a:cxn ang="0">
                  <a:pos x="50" y="22"/>
                </a:cxn>
                <a:cxn ang="0">
                  <a:pos x="43" y="43"/>
                </a:cxn>
                <a:cxn ang="0">
                  <a:pos x="22" y="50"/>
                </a:cxn>
                <a:cxn ang="0">
                  <a:pos x="7" y="43"/>
                </a:cxn>
                <a:cxn ang="0">
                  <a:pos x="0" y="22"/>
                </a:cxn>
                <a:cxn ang="0">
                  <a:pos x="7" y="7"/>
                </a:cxn>
                <a:cxn ang="0">
                  <a:pos x="22" y="0"/>
                </a:cxn>
                <a:cxn ang="0">
                  <a:pos x="43" y="7"/>
                </a:cxn>
                <a:cxn ang="0">
                  <a:pos x="50" y="22"/>
                </a:cxn>
                <a:cxn ang="0">
                  <a:pos x="50" y="22"/>
                </a:cxn>
              </a:cxnLst>
              <a:rect l="0" t="0" r="r" b="b"/>
              <a:pathLst>
                <a:path w="50" h="50">
                  <a:moveTo>
                    <a:pt x="50" y="22"/>
                  </a:moveTo>
                  <a:lnTo>
                    <a:pt x="43" y="43"/>
                  </a:lnTo>
                  <a:lnTo>
                    <a:pt x="22" y="50"/>
                  </a:lnTo>
                  <a:lnTo>
                    <a:pt x="7" y="43"/>
                  </a:lnTo>
                  <a:lnTo>
                    <a:pt x="0" y="22"/>
                  </a:lnTo>
                  <a:lnTo>
                    <a:pt x="7" y="7"/>
                  </a:lnTo>
                  <a:lnTo>
                    <a:pt x="22"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1" name="Freeform 477"/>
            <p:cNvSpPr>
              <a:spLocks/>
            </p:cNvSpPr>
            <p:nvPr/>
          </p:nvSpPr>
          <p:spPr bwMode="auto">
            <a:xfrm>
              <a:off x="4025" y="1950"/>
              <a:ext cx="49" cy="50"/>
            </a:xfrm>
            <a:custGeom>
              <a:avLst/>
              <a:gdLst/>
              <a:ahLst/>
              <a:cxnLst>
                <a:cxn ang="0">
                  <a:pos x="49" y="22"/>
                </a:cxn>
                <a:cxn ang="0">
                  <a:pos x="42" y="43"/>
                </a:cxn>
                <a:cxn ang="0">
                  <a:pos x="21" y="50"/>
                </a:cxn>
                <a:cxn ang="0">
                  <a:pos x="7" y="43"/>
                </a:cxn>
                <a:cxn ang="0">
                  <a:pos x="0" y="22"/>
                </a:cxn>
                <a:cxn ang="0">
                  <a:pos x="7" y="7"/>
                </a:cxn>
                <a:cxn ang="0">
                  <a:pos x="21" y="0"/>
                </a:cxn>
                <a:cxn ang="0">
                  <a:pos x="42" y="7"/>
                </a:cxn>
                <a:cxn ang="0">
                  <a:pos x="49" y="22"/>
                </a:cxn>
                <a:cxn ang="0">
                  <a:pos x="49" y="22"/>
                </a:cxn>
              </a:cxnLst>
              <a:rect l="0" t="0" r="r" b="b"/>
              <a:pathLst>
                <a:path w="49" h="50">
                  <a:moveTo>
                    <a:pt x="49" y="22"/>
                  </a:moveTo>
                  <a:lnTo>
                    <a:pt x="42" y="43"/>
                  </a:lnTo>
                  <a:lnTo>
                    <a:pt x="21" y="50"/>
                  </a:lnTo>
                  <a:lnTo>
                    <a:pt x="7" y="43"/>
                  </a:lnTo>
                  <a:lnTo>
                    <a:pt x="0" y="22"/>
                  </a:lnTo>
                  <a:lnTo>
                    <a:pt x="7" y="7"/>
                  </a:lnTo>
                  <a:lnTo>
                    <a:pt x="21" y="0"/>
                  </a:lnTo>
                  <a:lnTo>
                    <a:pt x="42" y="7"/>
                  </a:lnTo>
                  <a:lnTo>
                    <a:pt x="49" y="22"/>
                  </a:lnTo>
                  <a:lnTo>
                    <a:pt x="49"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2" name="Freeform 478"/>
            <p:cNvSpPr>
              <a:spLocks/>
            </p:cNvSpPr>
            <p:nvPr/>
          </p:nvSpPr>
          <p:spPr bwMode="auto">
            <a:xfrm>
              <a:off x="4039" y="1950"/>
              <a:ext cx="42" cy="43"/>
            </a:xfrm>
            <a:custGeom>
              <a:avLst/>
              <a:gdLst/>
              <a:ahLst/>
              <a:cxnLst>
                <a:cxn ang="0">
                  <a:pos x="42" y="22"/>
                </a:cxn>
                <a:cxn ang="0">
                  <a:pos x="35" y="36"/>
                </a:cxn>
                <a:cxn ang="0">
                  <a:pos x="21" y="43"/>
                </a:cxn>
                <a:cxn ang="0">
                  <a:pos x="7" y="36"/>
                </a:cxn>
                <a:cxn ang="0">
                  <a:pos x="0" y="22"/>
                </a:cxn>
                <a:cxn ang="0">
                  <a:pos x="7" y="7"/>
                </a:cxn>
                <a:cxn ang="0">
                  <a:pos x="21" y="0"/>
                </a:cxn>
                <a:cxn ang="0">
                  <a:pos x="35" y="7"/>
                </a:cxn>
                <a:cxn ang="0">
                  <a:pos x="42" y="22"/>
                </a:cxn>
                <a:cxn ang="0">
                  <a:pos x="42" y="22"/>
                </a:cxn>
              </a:cxnLst>
              <a:rect l="0" t="0" r="r" b="b"/>
              <a:pathLst>
                <a:path w="42" h="43">
                  <a:moveTo>
                    <a:pt x="42" y="22"/>
                  </a:moveTo>
                  <a:lnTo>
                    <a:pt x="35" y="36"/>
                  </a:lnTo>
                  <a:lnTo>
                    <a:pt x="21" y="43"/>
                  </a:lnTo>
                  <a:lnTo>
                    <a:pt x="7" y="36"/>
                  </a:lnTo>
                  <a:lnTo>
                    <a:pt x="0" y="22"/>
                  </a:lnTo>
                  <a:lnTo>
                    <a:pt x="7" y="7"/>
                  </a:lnTo>
                  <a:lnTo>
                    <a:pt x="21" y="0"/>
                  </a:lnTo>
                  <a:lnTo>
                    <a:pt x="35" y="7"/>
                  </a:lnTo>
                  <a:lnTo>
                    <a:pt x="42" y="22"/>
                  </a:lnTo>
                  <a:lnTo>
                    <a:pt x="42"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3" name="Freeform 479"/>
            <p:cNvSpPr>
              <a:spLocks/>
            </p:cNvSpPr>
            <p:nvPr/>
          </p:nvSpPr>
          <p:spPr bwMode="auto">
            <a:xfrm>
              <a:off x="4053" y="1950"/>
              <a:ext cx="43" cy="43"/>
            </a:xfrm>
            <a:custGeom>
              <a:avLst/>
              <a:gdLst/>
              <a:ahLst/>
              <a:cxnLst>
                <a:cxn ang="0">
                  <a:pos x="43" y="22"/>
                </a:cxn>
                <a:cxn ang="0">
                  <a:pos x="36" y="36"/>
                </a:cxn>
                <a:cxn ang="0">
                  <a:pos x="21" y="43"/>
                </a:cxn>
                <a:cxn ang="0">
                  <a:pos x="7" y="36"/>
                </a:cxn>
                <a:cxn ang="0">
                  <a:pos x="0" y="22"/>
                </a:cxn>
                <a:cxn ang="0">
                  <a:pos x="7" y="7"/>
                </a:cxn>
                <a:cxn ang="0">
                  <a:pos x="21" y="0"/>
                </a:cxn>
                <a:cxn ang="0">
                  <a:pos x="36" y="7"/>
                </a:cxn>
                <a:cxn ang="0">
                  <a:pos x="43" y="22"/>
                </a:cxn>
                <a:cxn ang="0">
                  <a:pos x="43" y="22"/>
                </a:cxn>
              </a:cxnLst>
              <a:rect l="0" t="0" r="r" b="b"/>
              <a:pathLst>
                <a:path w="43" h="43">
                  <a:moveTo>
                    <a:pt x="43" y="22"/>
                  </a:moveTo>
                  <a:lnTo>
                    <a:pt x="36" y="36"/>
                  </a:lnTo>
                  <a:lnTo>
                    <a:pt x="21" y="43"/>
                  </a:lnTo>
                  <a:lnTo>
                    <a:pt x="7" y="36"/>
                  </a:lnTo>
                  <a:lnTo>
                    <a:pt x="0" y="22"/>
                  </a:lnTo>
                  <a:lnTo>
                    <a:pt x="7" y="7"/>
                  </a:lnTo>
                  <a:lnTo>
                    <a:pt x="21" y="0"/>
                  </a:lnTo>
                  <a:lnTo>
                    <a:pt x="36" y="7"/>
                  </a:lnTo>
                  <a:lnTo>
                    <a:pt x="43" y="22"/>
                  </a:lnTo>
                  <a:lnTo>
                    <a:pt x="43"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4" name="Freeform 480"/>
            <p:cNvSpPr>
              <a:spLocks/>
            </p:cNvSpPr>
            <p:nvPr/>
          </p:nvSpPr>
          <p:spPr bwMode="auto">
            <a:xfrm>
              <a:off x="4067" y="1936"/>
              <a:ext cx="43" cy="50"/>
            </a:xfrm>
            <a:custGeom>
              <a:avLst/>
              <a:gdLst/>
              <a:ahLst/>
              <a:cxnLst>
                <a:cxn ang="0">
                  <a:pos x="43" y="21"/>
                </a:cxn>
                <a:cxn ang="0">
                  <a:pos x="36" y="43"/>
                </a:cxn>
                <a:cxn ang="0">
                  <a:pos x="22" y="50"/>
                </a:cxn>
                <a:cxn ang="0">
                  <a:pos x="7" y="43"/>
                </a:cxn>
                <a:cxn ang="0">
                  <a:pos x="0" y="21"/>
                </a:cxn>
                <a:cxn ang="0">
                  <a:pos x="7" y="7"/>
                </a:cxn>
                <a:cxn ang="0">
                  <a:pos x="22" y="0"/>
                </a:cxn>
                <a:cxn ang="0">
                  <a:pos x="36" y="7"/>
                </a:cxn>
                <a:cxn ang="0">
                  <a:pos x="43" y="21"/>
                </a:cxn>
                <a:cxn ang="0">
                  <a:pos x="43" y="21"/>
                </a:cxn>
              </a:cxnLst>
              <a:rect l="0" t="0" r="r" b="b"/>
              <a:pathLst>
                <a:path w="43" h="50">
                  <a:moveTo>
                    <a:pt x="43" y="21"/>
                  </a:moveTo>
                  <a:lnTo>
                    <a:pt x="36" y="43"/>
                  </a:lnTo>
                  <a:lnTo>
                    <a:pt x="22" y="50"/>
                  </a:lnTo>
                  <a:lnTo>
                    <a:pt x="7" y="43"/>
                  </a:lnTo>
                  <a:lnTo>
                    <a:pt x="0" y="21"/>
                  </a:lnTo>
                  <a:lnTo>
                    <a:pt x="7"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5" name="Freeform 481"/>
            <p:cNvSpPr>
              <a:spLocks/>
            </p:cNvSpPr>
            <p:nvPr/>
          </p:nvSpPr>
          <p:spPr bwMode="auto">
            <a:xfrm>
              <a:off x="4081" y="1922"/>
              <a:ext cx="43" cy="50"/>
            </a:xfrm>
            <a:custGeom>
              <a:avLst/>
              <a:gdLst/>
              <a:ahLst/>
              <a:cxnLst>
                <a:cxn ang="0">
                  <a:pos x="43" y="28"/>
                </a:cxn>
                <a:cxn ang="0">
                  <a:pos x="36" y="42"/>
                </a:cxn>
                <a:cxn ang="0">
                  <a:pos x="22" y="50"/>
                </a:cxn>
                <a:cxn ang="0">
                  <a:pos x="8" y="42"/>
                </a:cxn>
                <a:cxn ang="0">
                  <a:pos x="0" y="28"/>
                </a:cxn>
                <a:cxn ang="0">
                  <a:pos x="8" y="7"/>
                </a:cxn>
                <a:cxn ang="0">
                  <a:pos x="22" y="0"/>
                </a:cxn>
                <a:cxn ang="0">
                  <a:pos x="36" y="7"/>
                </a:cxn>
                <a:cxn ang="0">
                  <a:pos x="43" y="28"/>
                </a:cxn>
                <a:cxn ang="0">
                  <a:pos x="43" y="28"/>
                </a:cxn>
              </a:cxnLst>
              <a:rect l="0" t="0" r="r" b="b"/>
              <a:pathLst>
                <a:path w="43" h="50">
                  <a:moveTo>
                    <a:pt x="43" y="28"/>
                  </a:moveTo>
                  <a:lnTo>
                    <a:pt x="36" y="42"/>
                  </a:lnTo>
                  <a:lnTo>
                    <a:pt x="22" y="50"/>
                  </a:lnTo>
                  <a:lnTo>
                    <a:pt x="8" y="42"/>
                  </a:lnTo>
                  <a:lnTo>
                    <a:pt x="0" y="28"/>
                  </a:lnTo>
                  <a:lnTo>
                    <a:pt x="8" y="7"/>
                  </a:lnTo>
                  <a:lnTo>
                    <a:pt x="22" y="0"/>
                  </a:lnTo>
                  <a:lnTo>
                    <a:pt x="36" y="7"/>
                  </a:lnTo>
                  <a:lnTo>
                    <a:pt x="43" y="28"/>
                  </a:lnTo>
                  <a:lnTo>
                    <a:pt x="43"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6" name="Freeform 482"/>
            <p:cNvSpPr>
              <a:spLocks/>
            </p:cNvSpPr>
            <p:nvPr/>
          </p:nvSpPr>
          <p:spPr bwMode="auto">
            <a:xfrm>
              <a:off x="4089" y="1922"/>
              <a:ext cx="49" cy="42"/>
            </a:xfrm>
            <a:custGeom>
              <a:avLst/>
              <a:gdLst/>
              <a:ahLst/>
              <a:cxnLst>
                <a:cxn ang="0">
                  <a:pos x="49" y="21"/>
                </a:cxn>
                <a:cxn ang="0">
                  <a:pos x="42" y="35"/>
                </a:cxn>
                <a:cxn ang="0">
                  <a:pos x="28" y="42"/>
                </a:cxn>
                <a:cxn ang="0">
                  <a:pos x="7" y="35"/>
                </a:cxn>
                <a:cxn ang="0">
                  <a:pos x="0" y="21"/>
                </a:cxn>
                <a:cxn ang="0">
                  <a:pos x="7" y="7"/>
                </a:cxn>
                <a:cxn ang="0">
                  <a:pos x="28" y="0"/>
                </a:cxn>
                <a:cxn ang="0">
                  <a:pos x="42" y="7"/>
                </a:cxn>
                <a:cxn ang="0">
                  <a:pos x="49" y="21"/>
                </a:cxn>
                <a:cxn ang="0">
                  <a:pos x="49" y="21"/>
                </a:cxn>
              </a:cxnLst>
              <a:rect l="0" t="0" r="r" b="b"/>
              <a:pathLst>
                <a:path w="49" h="42">
                  <a:moveTo>
                    <a:pt x="49" y="21"/>
                  </a:moveTo>
                  <a:lnTo>
                    <a:pt x="42" y="35"/>
                  </a:lnTo>
                  <a:lnTo>
                    <a:pt x="28" y="42"/>
                  </a:lnTo>
                  <a:lnTo>
                    <a:pt x="7" y="35"/>
                  </a:lnTo>
                  <a:lnTo>
                    <a:pt x="0" y="21"/>
                  </a:lnTo>
                  <a:lnTo>
                    <a:pt x="7" y="7"/>
                  </a:lnTo>
                  <a:lnTo>
                    <a:pt x="28"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7" name="Freeform 483"/>
            <p:cNvSpPr>
              <a:spLocks/>
            </p:cNvSpPr>
            <p:nvPr/>
          </p:nvSpPr>
          <p:spPr bwMode="auto">
            <a:xfrm>
              <a:off x="4103" y="1915"/>
              <a:ext cx="50" cy="49"/>
            </a:xfrm>
            <a:custGeom>
              <a:avLst/>
              <a:gdLst/>
              <a:ahLst/>
              <a:cxnLst>
                <a:cxn ang="0">
                  <a:pos x="50" y="28"/>
                </a:cxn>
                <a:cxn ang="0">
                  <a:pos x="42" y="42"/>
                </a:cxn>
                <a:cxn ang="0">
                  <a:pos x="28" y="49"/>
                </a:cxn>
                <a:cxn ang="0">
                  <a:pos x="7" y="42"/>
                </a:cxn>
                <a:cxn ang="0">
                  <a:pos x="0" y="28"/>
                </a:cxn>
                <a:cxn ang="0">
                  <a:pos x="7" y="7"/>
                </a:cxn>
                <a:cxn ang="0">
                  <a:pos x="28" y="0"/>
                </a:cxn>
                <a:cxn ang="0">
                  <a:pos x="42" y="7"/>
                </a:cxn>
                <a:cxn ang="0">
                  <a:pos x="50" y="28"/>
                </a:cxn>
                <a:cxn ang="0">
                  <a:pos x="50" y="28"/>
                </a:cxn>
              </a:cxnLst>
              <a:rect l="0" t="0" r="r" b="b"/>
              <a:pathLst>
                <a:path w="50" h="49">
                  <a:moveTo>
                    <a:pt x="50" y="28"/>
                  </a:moveTo>
                  <a:lnTo>
                    <a:pt x="42" y="42"/>
                  </a:lnTo>
                  <a:lnTo>
                    <a:pt x="28" y="49"/>
                  </a:lnTo>
                  <a:lnTo>
                    <a:pt x="7" y="42"/>
                  </a:lnTo>
                  <a:lnTo>
                    <a:pt x="0" y="28"/>
                  </a:lnTo>
                  <a:lnTo>
                    <a:pt x="7" y="7"/>
                  </a:lnTo>
                  <a:lnTo>
                    <a:pt x="28" y="0"/>
                  </a:lnTo>
                  <a:lnTo>
                    <a:pt x="42"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8" name="Freeform 484"/>
            <p:cNvSpPr>
              <a:spLocks/>
            </p:cNvSpPr>
            <p:nvPr/>
          </p:nvSpPr>
          <p:spPr bwMode="auto">
            <a:xfrm>
              <a:off x="4117" y="1908"/>
              <a:ext cx="50" cy="42"/>
            </a:xfrm>
            <a:custGeom>
              <a:avLst/>
              <a:gdLst/>
              <a:ahLst/>
              <a:cxnLst>
                <a:cxn ang="0">
                  <a:pos x="50" y="21"/>
                </a:cxn>
                <a:cxn ang="0">
                  <a:pos x="43" y="35"/>
                </a:cxn>
                <a:cxn ang="0">
                  <a:pos x="28" y="42"/>
                </a:cxn>
                <a:cxn ang="0">
                  <a:pos x="7" y="35"/>
                </a:cxn>
                <a:cxn ang="0">
                  <a:pos x="0" y="21"/>
                </a:cxn>
                <a:cxn ang="0">
                  <a:pos x="7" y="7"/>
                </a:cxn>
                <a:cxn ang="0">
                  <a:pos x="28" y="0"/>
                </a:cxn>
                <a:cxn ang="0">
                  <a:pos x="43" y="7"/>
                </a:cxn>
                <a:cxn ang="0">
                  <a:pos x="50" y="21"/>
                </a:cxn>
                <a:cxn ang="0">
                  <a:pos x="50" y="21"/>
                </a:cxn>
              </a:cxnLst>
              <a:rect l="0" t="0" r="r" b="b"/>
              <a:pathLst>
                <a:path w="50" h="42">
                  <a:moveTo>
                    <a:pt x="50" y="21"/>
                  </a:moveTo>
                  <a:lnTo>
                    <a:pt x="43" y="35"/>
                  </a:lnTo>
                  <a:lnTo>
                    <a:pt x="28" y="42"/>
                  </a:lnTo>
                  <a:lnTo>
                    <a:pt x="7" y="35"/>
                  </a:lnTo>
                  <a:lnTo>
                    <a:pt x="0" y="21"/>
                  </a:lnTo>
                  <a:lnTo>
                    <a:pt x="7" y="7"/>
                  </a:lnTo>
                  <a:lnTo>
                    <a:pt x="28"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89" name="Freeform 485"/>
            <p:cNvSpPr>
              <a:spLocks/>
            </p:cNvSpPr>
            <p:nvPr/>
          </p:nvSpPr>
          <p:spPr bwMode="auto">
            <a:xfrm>
              <a:off x="4131" y="1893"/>
              <a:ext cx="50" cy="50"/>
            </a:xfrm>
            <a:custGeom>
              <a:avLst/>
              <a:gdLst/>
              <a:ahLst/>
              <a:cxnLst>
                <a:cxn ang="0">
                  <a:pos x="50" y="29"/>
                </a:cxn>
                <a:cxn ang="0">
                  <a:pos x="43" y="43"/>
                </a:cxn>
                <a:cxn ang="0">
                  <a:pos x="29" y="50"/>
                </a:cxn>
                <a:cxn ang="0">
                  <a:pos x="7" y="43"/>
                </a:cxn>
                <a:cxn ang="0">
                  <a:pos x="0" y="29"/>
                </a:cxn>
                <a:cxn ang="0">
                  <a:pos x="7" y="7"/>
                </a:cxn>
                <a:cxn ang="0">
                  <a:pos x="29" y="0"/>
                </a:cxn>
                <a:cxn ang="0">
                  <a:pos x="43" y="7"/>
                </a:cxn>
                <a:cxn ang="0">
                  <a:pos x="50" y="29"/>
                </a:cxn>
                <a:cxn ang="0">
                  <a:pos x="50" y="29"/>
                </a:cxn>
              </a:cxnLst>
              <a:rect l="0" t="0" r="r" b="b"/>
              <a:pathLst>
                <a:path w="50" h="50">
                  <a:moveTo>
                    <a:pt x="50" y="29"/>
                  </a:moveTo>
                  <a:lnTo>
                    <a:pt x="43" y="43"/>
                  </a:lnTo>
                  <a:lnTo>
                    <a:pt x="29" y="50"/>
                  </a:lnTo>
                  <a:lnTo>
                    <a:pt x="7" y="43"/>
                  </a:lnTo>
                  <a:lnTo>
                    <a:pt x="0" y="29"/>
                  </a:lnTo>
                  <a:lnTo>
                    <a:pt x="7" y="7"/>
                  </a:lnTo>
                  <a:lnTo>
                    <a:pt x="29"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0" name="Freeform 486"/>
            <p:cNvSpPr>
              <a:spLocks/>
            </p:cNvSpPr>
            <p:nvPr/>
          </p:nvSpPr>
          <p:spPr bwMode="auto">
            <a:xfrm>
              <a:off x="4145" y="1893"/>
              <a:ext cx="50" cy="50"/>
            </a:xfrm>
            <a:custGeom>
              <a:avLst/>
              <a:gdLst/>
              <a:ahLst/>
              <a:cxnLst>
                <a:cxn ang="0">
                  <a:pos x="50" y="22"/>
                </a:cxn>
                <a:cxn ang="0">
                  <a:pos x="43" y="43"/>
                </a:cxn>
                <a:cxn ang="0">
                  <a:pos x="22" y="50"/>
                </a:cxn>
                <a:cxn ang="0">
                  <a:pos x="8" y="43"/>
                </a:cxn>
                <a:cxn ang="0">
                  <a:pos x="0" y="22"/>
                </a:cxn>
                <a:cxn ang="0">
                  <a:pos x="8" y="7"/>
                </a:cxn>
                <a:cxn ang="0">
                  <a:pos x="22" y="0"/>
                </a:cxn>
                <a:cxn ang="0">
                  <a:pos x="43" y="7"/>
                </a:cxn>
                <a:cxn ang="0">
                  <a:pos x="50" y="22"/>
                </a:cxn>
                <a:cxn ang="0">
                  <a:pos x="50" y="22"/>
                </a:cxn>
              </a:cxnLst>
              <a:rect l="0" t="0" r="r" b="b"/>
              <a:pathLst>
                <a:path w="50" h="50">
                  <a:moveTo>
                    <a:pt x="50" y="22"/>
                  </a:moveTo>
                  <a:lnTo>
                    <a:pt x="43" y="43"/>
                  </a:lnTo>
                  <a:lnTo>
                    <a:pt x="22" y="50"/>
                  </a:lnTo>
                  <a:lnTo>
                    <a:pt x="8" y="43"/>
                  </a:lnTo>
                  <a:lnTo>
                    <a:pt x="0" y="22"/>
                  </a:lnTo>
                  <a:lnTo>
                    <a:pt x="8" y="7"/>
                  </a:lnTo>
                  <a:lnTo>
                    <a:pt x="22" y="0"/>
                  </a:lnTo>
                  <a:lnTo>
                    <a:pt x="43" y="7"/>
                  </a:lnTo>
                  <a:lnTo>
                    <a:pt x="50" y="22"/>
                  </a:lnTo>
                  <a:lnTo>
                    <a:pt x="50"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1" name="Freeform 487"/>
            <p:cNvSpPr>
              <a:spLocks/>
            </p:cNvSpPr>
            <p:nvPr/>
          </p:nvSpPr>
          <p:spPr bwMode="auto">
            <a:xfrm>
              <a:off x="4160" y="1886"/>
              <a:ext cx="49" cy="50"/>
            </a:xfrm>
            <a:custGeom>
              <a:avLst/>
              <a:gdLst/>
              <a:ahLst/>
              <a:cxnLst>
                <a:cxn ang="0">
                  <a:pos x="49" y="29"/>
                </a:cxn>
                <a:cxn ang="0">
                  <a:pos x="42" y="43"/>
                </a:cxn>
                <a:cxn ang="0">
                  <a:pos x="21" y="50"/>
                </a:cxn>
                <a:cxn ang="0">
                  <a:pos x="0" y="29"/>
                </a:cxn>
                <a:cxn ang="0">
                  <a:pos x="7" y="7"/>
                </a:cxn>
                <a:cxn ang="0">
                  <a:pos x="21" y="0"/>
                </a:cxn>
                <a:cxn ang="0">
                  <a:pos x="42" y="7"/>
                </a:cxn>
                <a:cxn ang="0">
                  <a:pos x="49" y="29"/>
                </a:cxn>
                <a:cxn ang="0">
                  <a:pos x="49" y="29"/>
                </a:cxn>
              </a:cxnLst>
              <a:rect l="0" t="0" r="r" b="b"/>
              <a:pathLst>
                <a:path w="49" h="50">
                  <a:moveTo>
                    <a:pt x="49" y="29"/>
                  </a:moveTo>
                  <a:lnTo>
                    <a:pt x="42" y="43"/>
                  </a:lnTo>
                  <a:lnTo>
                    <a:pt x="21" y="50"/>
                  </a:lnTo>
                  <a:lnTo>
                    <a:pt x="0" y="29"/>
                  </a:lnTo>
                  <a:lnTo>
                    <a:pt x="7" y="7"/>
                  </a:lnTo>
                  <a:lnTo>
                    <a:pt x="21" y="0"/>
                  </a:lnTo>
                  <a:lnTo>
                    <a:pt x="42" y="7"/>
                  </a:lnTo>
                  <a:lnTo>
                    <a:pt x="49" y="29"/>
                  </a:lnTo>
                  <a:lnTo>
                    <a:pt x="49"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2" name="Freeform 488"/>
            <p:cNvSpPr>
              <a:spLocks/>
            </p:cNvSpPr>
            <p:nvPr/>
          </p:nvSpPr>
          <p:spPr bwMode="auto">
            <a:xfrm>
              <a:off x="4174" y="1879"/>
              <a:ext cx="50" cy="50"/>
            </a:xfrm>
            <a:custGeom>
              <a:avLst/>
              <a:gdLst/>
              <a:ahLst/>
              <a:cxnLst>
                <a:cxn ang="0">
                  <a:pos x="50" y="29"/>
                </a:cxn>
                <a:cxn ang="0">
                  <a:pos x="43" y="43"/>
                </a:cxn>
                <a:cxn ang="0">
                  <a:pos x="21" y="50"/>
                </a:cxn>
                <a:cxn ang="0">
                  <a:pos x="7" y="43"/>
                </a:cxn>
                <a:cxn ang="0">
                  <a:pos x="0" y="29"/>
                </a:cxn>
                <a:cxn ang="0">
                  <a:pos x="7" y="7"/>
                </a:cxn>
                <a:cxn ang="0">
                  <a:pos x="21" y="0"/>
                </a:cxn>
                <a:cxn ang="0">
                  <a:pos x="43" y="7"/>
                </a:cxn>
                <a:cxn ang="0">
                  <a:pos x="50" y="29"/>
                </a:cxn>
                <a:cxn ang="0">
                  <a:pos x="50" y="29"/>
                </a:cxn>
              </a:cxnLst>
              <a:rect l="0" t="0" r="r" b="b"/>
              <a:pathLst>
                <a:path w="50" h="50">
                  <a:moveTo>
                    <a:pt x="50" y="29"/>
                  </a:moveTo>
                  <a:lnTo>
                    <a:pt x="43" y="43"/>
                  </a:lnTo>
                  <a:lnTo>
                    <a:pt x="21" y="50"/>
                  </a:lnTo>
                  <a:lnTo>
                    <a:pt x="7" y="43"/>
                  </a:lnTo>
                  <a:lnTo>
                    <a:pt x="0" y="29"/>
                  </a:lnTo>
                  <a:lnTo>
                    <a:pt x="7" y="7"/>
                  </a:lnTo>
                  <a:lnTo>
                    <a:pt x="21"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3" name="Freeform 489"/>
            <p:cNvSpPr>
              <a:spLocks/>
            </p:cNvSpPr>
            <p:nvPr/>
          </p:nvSpPr>
          <p:spPr bwMode="auto">
            <a:xfrm>
              <a:off x="4188" y="1872"/>
              <a:ext cx="50" cy="50"/>
            </a:xfrm>
            <a:custGeom>
              <a:avLst/>
              <a:gdLst/>
              <a:ahLst/>
              <a:cxnLst>
                <a:cxn ang="0">
                  <a:pos x="50" y="28"/>
                </a:cxn>
                <a:cxn ang="0">
                  <a:pos x="43" y="43"/>
                </a:cxn>
                <a:cxn ang="0">
                  <a:pos x="21" y="50"/>
                </a:cxn>
                <a:cxn ang="0">
                  <a:pos x="7" y="43"/>
                </a:cxn>
                <a:cxn ang="0">
                  <a:pos x="0" y="28"/>
                </a:cxn>
                <a:cxn ang="0">
                  <a:pos x="7" y="7"/>
                </a:cxn>
                <a:cxn ang="0">
                  <a:pos x="21" y="0"/>
                </a:cxn>
                <a:cxn ang="0">
                  <a:pos x="43" y="7"/>
                </a:cxn>
                <a:cxn ang="0">
                  <a:pos x="50" y="28"/>
                </a:cxn>
                <a:cxn ang="0">
                  <a:pos x="50" y="28"/>
                </a:cxn>
              </a:cxnLst>
              <a:rect l="0" t="0" r="r" b="b"/>
              <a:pathLst>
                <a:path w="50" h="50">
                  <a:moveTo>
                    <a:pt x="50" y="28"/>
                  </a:moveTo>
                  <a:lnTo>
                    <a:pt x="43" y="43"/>
                  </a:lnTo>
                  <a:lnTo>
                    <a:pt x="21" y="50"/>
                  </a:lnTo>
                  <a:lnTo>
                    <a:pt x="7" y="43"/>
                  </a:lnTo>
                  <a:lnTo>
                    <a:pt x="0" y="28"/>
                  </a:lnTo>
                  <a:lnTo>
                    <a:pt x="7" y="7"/>
                  </a:lnTo>
                  <a:lnTo>
                    <a:pt x="21"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4" name="Freeform 490"/>
            <p:cNvSpPr>
              <a:spLocks/>
            </p:cNvSpPr>
            <p:nvPr/>
          </p:nvSpPr>
          <p:spPr bwMode="auto">
            <a:xfrm>
              <a:off x="4202" y="1872"/>
              <a:ext cx="50" cy="50"/>
            </a:xfrm>
            <a:custGeom>
              <a:avLst/>
              <a:gdLst/>
              <a:ahLst/>
              <a:cxnLst>
                <a:cxn ang="0">
                  <a:pos x="50" y="21"/>
                </a:cxn>
                <a:cxn ang="0">
                  <a:pos x="43" y="43"/>
                </a:cxn>
                <a:cxn ang="0">
                  <a:pos x="22" y="50"/>
                </a:cxn>
                <a:cxn ang="0">
                  <a:pos x="7" y="43"/>
                </a:cxn>
                <a:cxn ang="0">
                  <a:pos x="0" y="21"/>
                </a:cxn>
                <a:cxn ang="0">
                  <a:pos x="7" y="7"/>
                </a:cxn>
                <a:cxn ang="0">
                  <a:pos x="22" y="0"/>
                </a:cxn>
                <a:cxn ang="0">
                  <a:pos x="43" y="7"/>
                </a:cxn>
                <a:cxn ang="0">
                  <a:pos x="50" y="21"/>
                </a:cxn>
                <a:cxn ang="0">
                  <a:pos x="50" y="21"/>
                </a:cxn>
              </a:cxnLst>
              <a:rect l="0" t="0" r="r" b="b"/>
              <a:pathLst>
                <a:path w="50" h="50">
                  <a:moveTo>
                    <a:pt x="50" y="21"/>
                  </a:moveTo>
                  <a:lnTo>
                    <a:pt x="43" y="43"/>
                  </a:lnTo>
                  <a:lnTo>
                    <a:pt x="22" y="50"/>
                  </a:lnTo>
                  <a:lnTo>
                    <a:pt x="7" y="43"/>
                  </a:lnTo>
                  <a:lnTo>
                    <a:pt x="0" y="21"/>
                  </a:lnTo>
                  <a:lnTo>
                    <a:pt x="7" y="7"/>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5" name="Freeform 491"/>
            <p:cNvSpPr>
              <a:spLocks/>
            </p:cNvSpPr>
            <p:nvPr/>
          </p:nvSpPr>
          <p:spPr bwMode="auto">
            <a:xfrm>
              <a:off x="4209" y="1865"/>
              <a:ext cx="50" cy="43"/>
            </a:xfrm>
            <a:custGeom>
              <a:avLst/>
              <a:gdLst/>
              <a:ahLst/>
              <a:cxnLst>
                <a:cxn ang="0">
                  <a:pos x="50" y="21"/>
                </a:cxn>
                <a:cxn ang="0">
                  <a:pos x="43" y="35"/>
                </a:cxn>
                <a:cxn ang="0">
                  <a:pos x="29" y="43"/>
                </a:cxn>
                <a:cxn ang="0">
                  <a:pos x="8" y="35"/>
                </a:cxn>
                <a:cxn ang="0">
                  <a:pos x="0" y="21"/>
                </a:cxn>
                <a:cxn ang="0">
                  <a:pos x="8" y="7"/>
                </a:cxn>
                <a:cxn ang="0">
                  <a:pos x="29" y="0"/>
                </a:cxn>
                <a:cxn ang="0">
                  <a:pos x="43" y="7"/>
                </a:cxn>
                <a:cxn ang="0">
                  <a:pos x="50" y="21"/>
                </a:cxn>
                <a:cxn ang="0">
                  <a:pos x="50" y="21"/>
                </a:cxn>
              </a:cxnLst>
              <a:rect l="0" t="0" r="r" b="b"/>
              <a:pathLst>
                <a:path w="50" h="43">
                  <a:moveTo>
                    <a:pt x="50" y="21"/>
                  </a:moveTo>
                  <a:lnTo>
                    <a:pt x="43" y="35"/>
                  </a:lnTo>
                  <a:lnTo>
                    <a:pt x="29" y="43"/>
                  </a:lnTo>
                  <a:lnTo>
                    <a:pt x="8" y="35"/>
                  </a:lnTo>
                  <a:lnTo>
                    <a:pt x="0" y="21"/>
                  </a:lnTo>
                  <a:lnTo>
                    <a:pt x="8" y="7"/>
                  </a:lnTo>
                  <a:lnTo>
                    <a:pt x="29"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6" name="Freeform 492"/>
            <p:cNvSpPr>
              <a:spLocks/>
            </p:cNvSpPr>
            <p:nvPr/>
          </p:nvSpPr>
          <p:spPr bwMode="auto">
            <a:xfrm>
              <a:off x="4224" y="1844"/>
              <a:ext cx="49" cy="49"/>
            </a:xfrm>
            <a:custGeom>
              <a:avLst/>
              <a:gdLst/>
              <a:ahLst/>
              <a:cxnLst>
                <a:cxn ang="0">
                  <a:pos x="49" y="28"/>
                </a:cxn>
                <a:cxn ang="0">
                  <a:pos x="42" y="42"/>
                </a:cxn>
                <a:cxn ang="0">
                  <a:pos x="28" y="49"/>
                </a:cxn>
                <a:cxn ang="0">
                  <a:pos x="7" y="42"/>
                </a:cxn>
                <a:cxn ang="0">
                  <a:pos x="0" y="28"/>
                </a:cxn>
                <a:cxn ang="0">
                  <a:pos x="7" y="7"/>
                </a:cxn>
                <a:cxn ang="0">
                  <a:pos x="28" y="0"/>
                </a:cxn>
                <a:cxn ang="0">
                  <a:pos x="42" y="7"/>
                </a:cxn>
                <a:cxn ang="0">
                  <a:pos x="49" y="28"/>
                </a:cxn>
                <a:cxn ang="0">
                  <a:pos x="49" y="28"/>
                </a:cxn>
              </a:cxnLst>
              <a:rect l="0" t="0" r="r" b="b"/>
              <a:pathLst>
                <a:path w="49" h="49">
                  <a:moveTo>
                    <a:pt x="49" y="28"/>
                  </a:moveTo>
                  <a:lnTo>
                    <a:pt x="42" y="42"/>
                  </a:lnTo>
                  <a:lnTo>
                    <a:pt x="28" y="49"/>
                  </a:lnTo>
                  <a:lnTo>
                    <a:pt x="7" y="42"/>
                  </a:lnTo>
                  <a:lnTo>
                    <a:pt x="0" y="28"/>
                  </a:lnTo>
                  <a:lnTo>
                    <a:pt x="7" y="7"/>
                  </a:lnTo>
                  <a:lnTo>
                    <a:pt x="28" y="0"/>
                  </a:lnTo>
                  <a:lnTo>
                    <a:pt x="42" y="7"/>
                  </a:lnTo>
                  <a:lnTo>
                    <a:pt x="49" y="28"/>
                  </a:lnTo>
                  <a:lnTo>
                    <a:pt x="49"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7" name="Freeform 493"/>
            <p:cNvSpPr>
              <a:spLocks/>
            </p:cNvSpPr>
            <p:nvPr/>
          </p:nvSpPr>
          <p:spPr bwMode="auto">
            <a:xfrm>
              <a:off x="4238" y="1829"/>
              <a:ext cx="50" cy="50"/>
            </a:xfrm>
            <a:custGeom>
              <a:avLst/>
              <a:gdLst/>
              <a:ahLst/>
              <a:cxnLst>
                <a:cxn ang="0">
                  <a:pos x="50" y="29"/>
                </a:cxn>
                <a:cxn ang="0">
                  <a:pos x="28" y="50"/>
                </a:cxn>
                <a:cxn ang="0">
                  <a:pos x="7" y="43"/>
                </a:cxn>
                <a:cxn ang="0">
                  <a:pos x="0" y="29"/>
                </a:cxn>
                <a:cxn ang="0">
                  <a:pos x="7" y="7"/>
                </a:cxn>
                <a:cxn ang="0">
                  <a:pos x="28" y="0"/>
                </a:cxn>
                <a:cxn ang="0">
                  <a:pos x="43" y="7"/>
                </a:cxn>
                <a:cxn ang="0">
                  <a:pos x="50" y="29"/>
                </a:cxn>
                <a:cxn ang="0">
                  <a:pos x="50" y="29"/>
                </a:cxn>
              </a:cxnLst>
              <a:rect l="0" t="0" r="r" b="b"/>
              <a:pathLst>
                <a:path w="50" h="50">
                  <a:moveTo>
                    <a:pt x="50" y="29"/>
                  </a:moveTo>
                  <a:lnTo>
                    <a:pt x="28" y="50"/>
                  </a:lnTo>
                  <a:lnTo>
                    <a:pt x="7" y="43"/>
                  </a:lnTo>
                  <a:lnTo>
                    <a:pt x="0" y="29"/>
                  </a:lnTo>
                  <a:lnTo>
                    <a:pt x="7" y="7"/>
                  </a:lnTo>
                  <a:lnTo>
                    <a:pt x="28"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8" name="Freeform 494"/>
            <p:cNvSpPr>
              <a:spLocks/>
            </p:cNvSpPr>
            <p:nvPr/>
          </p:nvSpPr>
          <p:spPr bwMode="auto">
            <a:xfrm>
              <a:off x="4252" y="1815"/>
              <a:ext cx="50" cy="50"/>
            </a:xfrm>
            <a:custGeom>
              <a:avLst/>
              <a:gdLst/>
              <a:ahLst/>
              <a:cxnLst>
                <a:cxn ang="0">
                  <a:pos x="50" y="29"/>
                </a:cxn>
                <a:cxn ang="0">
                  <a:pos x="29" y="50"/>
                </a:cxn>
                <a:cxn ang="0">
                  <a:pos x="7" y="43"/>
                </a:cxn>
                <a:cxn ang="0">
                  <a:pos x="0" y="29"/>
                </a:cxn>
                <a:cxn ang="0">
                  <a:pos x="7" y="7"/>
                </a:cxn>
                <a:cxn ang="0">
                  <a:pos x="29" y="0"/>
                </a:cxn>
                <a:cxn ang="0">
                  <a:pos x="43" y="7"/>
                </a:cxn>
                <a:cxn ang="0">
                  <a:pos x="50" y="29"/>
                </a:cxn>
                <a:cxn ang="0">
                  <a:pos x="50" y="29"/>
                </a:cxn>
              </a:cxnLst>
              <a:rect l="0" t="0" r="r" b="b"/>
              <a:pathLst>
                <a:path w="50" h="50">
                  <a:moveTo>
                    <a:pt x="50" y="29"/>
                  </a:moveTo>
                  <a:lnTo>
                    <a:pt x="29" y="50"/>
                  </a:lnTo>
                  <a:lnTo>
                    <a:pt x="7" y="43"/>
                  </a:lnTo>
                  <a:lnTo>
                    <a:pt x="0" y="29"/>
                  </a:lnTo>
                  <a:lnTo>
                    <a:pt x="7" y="7"/>
                  </a:lnTo>
                  <a:lnTo>
                    <a:pt x="29" y="0"/>
                  </a:lnTo>
                  <a:lnTo>
                    <a:pt x="43" y="7"/>
                  </a:lnTo>
                  <a:lnTo>
                    <a:pt x="50" y="29"/>
                  </a:lnTo>
                  <a:lnTo>
                    <a:pt x="50" y="29"/>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799" name="Freeform 495"/>
            <p:cNvSpPr>
              <a:spLocks/>
            </p:cNvSpPr>
            <p:nvPr/>
          </p:nvSpPr>
          <p:spPr bwMode="auto">
            <a:xfrm>
              <a:off x="4266" y="1794"/>
              <a:ext cx="50" cy="50"/>
            </a:xfrm>
            <a:custGeom>
              <a:avLst/>
              <a:gdLst/>
              <a:ahLst/>
              <a:cxnLst>
                <a:cxn ang="0">
                  <a:pos x="50" y="21"/>
                </a:cxn>
                <a:cxn ang="0">
                  <a:pos x="43" y="42"/>
                </a:cxn>
                <a:cxn ang="0">
                  <a:pos x="22" y="50"/>
                </a:cxn>
                <a:cxn ang="0">
                  <a:pos x="7" y="42"/>
                </a:cxn>
                <a:cxn ang="0">
                  <a:pos x="0" y="21"/>
                </a:cxn>
                <a:cxn ang="0">
                  <a:pos x="22" y="0"/>
                </a:cxn>
                <a:cxn ang="0">
                  <a:pos x="43" y="7"/>
                </a:cxn>
                <a:cxn ang="0">
                  <a:pos x="50" y="21"/>
                </a:cxn>
                <a:cxn ang="0">
                  <a:pos x="50" y="21"/>
                </a:cxn>
              </a:cxnLst>
              <a:rect l="0" t="0" r="r" b="b"/>
              <a:pathLst>
                <a:path w="50" h="50">
                  <a:moveTo>
                    <a:pt x="50" y="21"/>
                  </a:moveTo>
                  <a:lnTo>
                    <a:pt x="43" y="42"/>
                  </a:lnTo>
                  <a:lnTo>
                    <a:pt x="22" y="50"/>
                  </a:lnTo>
                  <a:lnTo>
                    <a:pt x="7" y="42"/>
                  </a:lnTo>
                  <a:lnTo>
                    <a:pt x="0" y="21"/>
                  </a:lnTo>
                  <a:lnTo>
                    <a:pt x="22"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0" name="Freeform 496"/>
            <p:cNvSpPr>
              <a:spLocks/>
            </p:cNvSpPr>
            <p:nvPr/>
          </p:nvSpPr>
          <p:spPr bwMode="auto">
            <a:xfrm>
              <a:off x="4281" y="1772"/>
              <a:ext cx="49" cy="43"/>
            </a:xfrm>
            <a:custGeom>
              <a:avLst/>
              <a:gdLst/>
              <a:ahLst/>
              <a:cxnLst>
                <a:cxn ang="0">
                  <a:pos x="49" y="22"/>
                </a:cxn>
                <a:cxn ang="0">
                  <a:pos x="42" y="36"/>
                </a:cxn>
                <a:cxn ang="0">
                  <a:pos x="21" y="43"/>
                </a:cxn>
                <a:cxn ang="0">
                  <a:pos x="7" y="36"/>
                </a:cxn>
                <a:cxn ang="0">
                  <a:pos x="0" y="22"/>
                </a:cxn>
                <a:cxn ang="0">
                  <a:pos x="7" y="7"/>
                </a:cxn>
                <a:cxn ang="0">
                  <a:pos x="21" y="0"/>
                </a:cxn>
                <a:cxn ang="0">
                  <a:pos x="42" y="7"/>
                </a:cxn>
                <a:cxn ang="0">
                  <a:pos x="49" y="22"/>
                </a:cxn>
                <a:cxn ang="0">
                  <a:pos x="49" y="22"/>
                </a:cxn>
              </a:cxnLst>
              <a:rect l="0" t="0" r="r" b="b"/>
              <a:pathLst>
                <a:path w="49" h="43">
                  <a:moveTo>
                    <a:pt x="49" y="22"/>
                  </a:moveTo>
                  <a:lnTo>
                    <a:pt x="42" y="36"/>
                  </a:lnTo>
                  <a:lnTo>
                    <a:pt x="21" y="43"/>
                  </a:lnTo>
                  <a:lnTo>
                    <a:pt x="7" y="36"/>
                  </a:lnTo>
                  <a:lnTo>
                    <a:pt x="0" y="22"/>
                  </a:lnTo>
                  <a:lnTo>
                    <a:pt x="7" y="7"/>
                  </a:lnTo>
                  <a:lnTo>
                    <a:pt x="21" y="0"/>
                  </a:lnTo>
                  <a:lnTo>
                    <a:pt x="42" y="7"/>
                  </a:lnTo>
                  <a:lnTo>
                    <a:pt x="49" y="22"/>
                  </a:lnTo>
                  <a:lnTo>
                    <a:pt x="49"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1" name="Freeform 497"/>
            <p:cNvSpPr>
              <a:spLocks/>
            </p:cNvSpPr>
            <p:nvPr/>
          </p:nvSpPr>
          <p:spPr bwMode="auto">
            <a:xfrm>
              <a:off x="4295" y="1751"/>
              <a:ext cx="50" cy="50"/>
            </a:xfrm>
            <a:custGeom>
              <a:avLst/>
              <a:gdLst/>
              <a:ahLst/>
              <a:cxnLst>
                <a:cxn ang="0">
                  <a:pos x="50" y="21"/>
                </a:cxn>
                <a:cxn ang="0">
                  <a:pos x="42" y="43"/>
                </a:cxn>
                <a:cxn ang="0">
                  <a:pos x="21" y="50"/>
                </a:cxn>
                <a:cxn ang="0">
                  <a:pos x="7" y="43"/>
                </a:cxn>
                <a:cxn ang="0">
                  <a:pos x="0" y="21"/>
                </a:cxn>
                <a:cxn ang="0">
                  <a:pos x="7" y="7"/>
                </a:cxn>
                <a:cxn ang="0">
                  <a:pos x="21" y="0"/>
                </a:cxn>
                <a:cxn ang="0">
                  <a:pos x="42" y="7"/>
                </a:cxn>
                <a:cxn ang="0">
                  <a:pos x="50" y="21"/>
                </a:cxn>
                <a:cxn ang="0">
                  <a:pos x="50" y="21"/>
                </a:cxn>
              </a:cxnLst>
              <a:rect l="0" t="0" r="r" b="b"/>
              <a:pathLst>
                <a:path w="50" h="50">
                  <a:moveTo>
                    <a:pt x="50" y="21"/>
                  </a:moveTo>
                  <a:lnTo>
                    <a:pt x="42" y="43"/>
                  </a:lnTo>
                  <a:lnTo>
                    <a:pt x="21" y="50"/>
                  </a:lnTo>
                  <a:lnTo>
                    <a:pt x="7" y="43"/>
                  </a:lnTo>
                  <a:lnTo>
                    <a:pt x="0" y="21"/>
                  </a:lnTo>
                  <a:lnTo>
                    <a:pt x="7" y="7"/>
                  </a:lnTo>
                  <a:lnTo>
                    <a:pt x="21" y="0"/>
                  </a:lnTo>
                  <a:lnTo>
                    <a:pt x="42"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2" name="Freeform 498"/>
            <p:cNvSpPr>
              <a:spLocks/>
            </p:cNvSpPr>
            <p:nvPr/>
          </p:nvSpPr>
          <p:spPr bwMode="auto">
            <a:xfrm>
              <a:off x="4309" y="1737"/>
              <a:ext cx="50" cy="50"/>
            </a:xfrm>
            <a:custGeom>
              <a:avLst/>
              <a:gdLst/>
              <a:ahLst/>
              <a:cxnLst>
                <a:cxn ang="0">
                  <a:pos x="50" y="28"/>
                </a:cxn>
                <a:cxn ang="0">
                  <a:pos x="43" y="42"/>
                </a:cxn>
                <a:cxn ang="0">
                  <a:pos x="21" y="50"/>
                </a:cxn>
                <a:cxn ang="0">
                  <a:pos x="7" y="42"/>
                </a:cxn>
                <a:cxn ang="0">
                  <a:pos x="0" y="28"/>
                </a:cxn>
                <a:cxn ang="0">
                  <a:pos x="7" y="7"/>
                </a:cxn>
                <a:cxn ang="0">
                  <a:pos x="21" y="0"/>
                </a:cxn>
                <a:cxn ang="0">
                  <a:pos x="43" y="7"/>
                </a:cxn>
                <a:cxn ang="0">
                  <a:pos x="50" y="28"/>
                </a:cxn>
                <a:cxn ang="0">
                  <a:pos x="50" y="28"/>
                </a:cxn>
              </a:cxnLst>
              <a:rect l="0" t="0" r="r" b="b"/>
              <a:pathLst>
                <a:path w="50" h="50">
                  <a:moveTo>
                    <a:pt x="50" y="28"/>
                  </a:moveTo>
                  <a:lnTo>
                    <a:pt x="43" y="42"/>
                  </a:lnTo>
                  <a:lnTo>
                    <a:pt x="21" y="50"/>
                  </a:lnTo>
                  <a:lnTo>
                    <a:pt x="7" y="42"/>
                  </a:lnTo>
                  <a:lnTo>
                    <a:pt x="0" y="28"/>
                  </a:lnTo>
                  <a:lnTo>
                    <a:pt x="7" y="7"/>
                  </a:lnTo>
                  <a:lnTo>
                    <a:pt x="21"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3" name="Freeform 499"/>
            <p:cNvSpPr>
              <a:spLocks/>
            </p:cNvSpPr>
            <p:nvPr/>
          </p:nvSpPr>
          <p:spPr bwMode="auto">
            <a:xfrm>
              <a:off x="4323" y="1715"/>
              <a:ext cx="43" cy="50"/>
            </a:xfrm>
            <a:custGeom>
              <a:avLst/>
              <a:gdLst/>
              <a:ahLst/>
              <a:cxnLst>
                <a:cxn ang="0">
                  <a:pos x="43" y="22"/>
                </a:cxn>
                <a:cxn ang="0">
                  <a:pos x="36" y="43"/>
                </a:cxn>
                <a:cxn ang="0">
                  <a:pos x="22" y="50"/>
                </a:cxn>
                <a:cxn ang="0">
                  <a:pos x="7" y="43"/>
                </a:cxn>
                <a:cxn ang="0">
                  <a:pos x="0" y="22"/>
                </a:cxn>
                <a:cxn ang="0">
                  <a:pos x="7" y="8"/>
                </a:cxn>
                <a:cxn ang="0">
                  <a:pos x="22" y="0"/>
                </a:cxn>
                <a:cxn ang="0">
                  <a:pos x="36" y="8"/>
                </a:cxn>
                <a:cxn ang="0">
                  <a:pos x="43" y="22"/>
                </a:cxn>
                <a:cxn ang="0">
                  <a:pos x="43" y="22"/>
                </a:cxn>
              </a:cxnLst>
              <a:rect l="0" t="0" r="r" b="b"/>
              <a:pathLst>
                <a:path w="43" h="50">
                  <a:moveTo>
                    <a:pt x="43" y="22"/>
                  </a:moveTo>
                  <a:lnTo>
                    <a:pt x="36" y="43"/>
                  </a:lnTo>
                  <a:lnTo>
                    <a:pt x="22" y="50"/>
                  </a:lnTo>
                  <a:lnTo>
                    <a:pt x="7" y="43"/>
                  </a:lnTo>
                  <a:lnTo>
                    <a:pt x="0" y="22"/>
                  </a:lnTo>
                  <a:lnTo>
                    <a:pt x="7" y="8"/>
                  </a:lnTo>
                  <a:lnTo>
                    <a:pt x="22" y="0"/>
                  </a:lnTo>
                  <a:lnTo>
                    <a:pt x="36" y="8"/>
                  </a:lnTo>
                  <a:lnTo>
                    <a:pt x="43" y="22"/>
                  </a:lnTo>
                  <a:lnTo>
                    <a:pt x="43" y="22"/>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4" name="Freeform 500"/>
            <p:cNvSpPr>
              <a:spLocks/>
            </p:cNvSpPr>
            <p:nvPr/>
          </p:nvSpPr>
          <p:spPr bwMode="auto">
            <a:xfrm>
              <a:off x="4337" y="1687"/>
              <a:ext cx="43" cy="50"/>
            </a:xfrm>
            <a:custGeom>
              <a:avLst/>
              <a:gdLst/>
              <a:ahLst/>
              <a:cxnLst>
                <a:cxn ang="0">
                  <a:pos x="43" y="21"/>
                </a:cxn>
                <a:cxn ang="0">
                  <a:pos x="36" y="43"/>
                </a:cxn>
                <a:cxn ang="0">
                  <a:pos x="22" y="50"/>
                </a:cxn>
                <a:cxn ang="0">
                  <a:pos x="8" y="43"/>
                </a:cxn>
                <a:cxn ang="0">
                  <a:pos x="0" y="21"/>
                </a:cxn>
                <a:cxn ang="0">
                  <a:pos x="8" y="7"/>
                </a:cxn>
                <a:cxn ang="0">
                  <a:pos x="22" y="0"/>
                </a:cxn>
                <a:cxn ang="0">
                  <a:pos x="36" y="7"/>
                </a:cxn>
                <a:cxn ang="0">
                  <a:pos x="43" y="21"/>
                </a:cxn>
                <a:cxn ang="0">
                  <a:pos x="43" y="21"/>
                </a:cxn>
              </a:cxnLst>
              <a:rect l="0" t="0" r="r" b="b"/>
              <a:pathLst>
                <a:path w="43" h="50">
                  <a:moveTo>
                    <a:pt x="43" y="21"/>
                  </a:moveTo>
                  <a:lnTo>
                    <a:pt x="36" y="43"/>
                  </a:lnTo>
                  <a:lnTo>
                    <a:pt x="22" y="50"/>
                  </a:lnTo>
                  <a:lnTo>
                    <a:pt x="8" y="43"/>
                  </a:lnTo>
                  <a:lnTo>
                    <a:pt x="0" y="21"/>
                  </a:lnTo>
                  <a:lnTo>
                    <a:pt x="8" y="7"/>
                  </a:lnTo>
                  <a:lnTo>
                    <a:pt x="22" y="0"/>
                  </a:lnTo>
                  <a:lnTo>
                    <a:pt x="36"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5" name="Freeform 501"/>
            <p:cNvSpPr>
              <a:spLocks/>
            </p:cNvSpPr>
            <p:nvPr/>
          </p:nvSpPr>
          <p:spPr bwMode="auto">
            <a:xfrm>
              <a:off x="4352" y="1680"/>
              <a:ext cx="42" cy="50"/>
            </a:xfrm>
            <a:custGeom>
              <a:avLst/>
              <a:gdLst/>
              <a:ahLst/>
              <a:cxnLst>
                <a:cxn ang="0">
                  <a:pos x="42" y="21"/>
                </a:cxn>
                <a:cxn ang="0">
                  <a:pos x="35" y="43"/>
                </a:cxn>
                <a:cxn ang="0">
                  <a:pos x="21" y="50"/>
                </a:cxn>
                <a:cxn ang="0">
                  <a:pos x="7" y="43"/>
                </a:cxn>
                <a:cxn ang="0">
                  <a:pos x="0" y="21"/>
                </a:cxn>
                <a:cxn ang="0">
                  <a:pos x="7" y="7"/>
                </a:cxn>
                <a:cxn ang="0">
                  <a:pos x="21" y="0"/>
                </a:cxn>
                <a:cxn ang="0">
                  <a:pos x="35" y="7"/>
                </a:cxn>
                <a:cxn ang="0">
                  <a:pos x="42" y="21"/>
                </a:cxn>
                <a:cxn ang="0">
                  <a:pos x="42" y="21"/>
                </a:cxn>
              </a:cxnLst>
              <a:rect l="0" t="0" r="r" b="b"/>
              <a:pathLst>
                <a:path w="42" h="50">
                  <a:moveTo>
                    <a:pt x="42" y="21"/>
                  </a:moveTo>
                  <a:lnTo>
                    <a:pt x="35" y="43"/>
                  </a:lnTo>
                  <a:lnTo>
                    <a:pt x="21" y="50"/>
                  </a:lnTo>
                  <a:lnTo>
                    <a:pt x="7" y="43"/>
                  </a:lnTo>
                  <a:lnTo>
                    <a:pt x="0" y="21"/>
                  </a:lnTo>
                  <a:lnTo>
                    <a:pt x="7" y="7"/>
                  </a:lnTo>
                  <a:lnTo>
                    <a:pt x="21" y="0"/>
                  </a:lnTo>
                  <a:lnTo>
                    <a:pt x="35" y="7"/>
                  </a:lnTo>
                  <a:lnTo>
                    <a:pt x="42" y="21"/>
                  </a:lnTo>
                  <a:lnTo>
                    <a:pt x="42"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6" name="Freeform 502"/>
            <p:cNvSpPr>
              <a:spLocks/>
            </p:cNvSpPr>
            <p:nvPr/>
          </p:nvSpPr>
          <p:spPr bwMode="auto">
            <a:xfrm>
              <a:off x="4366" y="1680"/>
              <a:ext cx="43" cy="43"/>
            </a:xfrm>
            <a:custGeom>
              <a:avLst/>
              <a:gdLst/>
              <a:ahLst/>
              <a:cxnLst>
                <a:cxn ang="0">
                  <a:pos x="43" y="21"/>
                </a:cxn>
                <a:cxn ang="0">
                  <a:pos x="35" y="35"/>
                </a:cxn>
                <a:cxn ang="0">
                  <a:pos x="21" y="43"/>
                </a:cxn>
                <a:cxn ang="0">
                  <a:pos x="7" y="35"/>
                </a:cxn>
                <a:cxn ang="0">
                  <a:pos x="0" y="21"/>
                </a:cxn>
                <a:cxn ang="0">
                  <a:pos x="7" y="7"/>
                </a:cxn>
                <a:cxn ang="0">
                  <a:pos x="21" y="0"/>
                </a:cxn>
                <a:cxn ang="0">
                  <a:pos x="35" y="7"/>
                </a:cxn>
                <a:cxn ang="0">
                  <a:pos x="43" y="21"/>
                </a:cxn>
                <a:cxn ang="0">
                  <a:pos x="43" y="21"/>
                </a:cxn>
              </a:cxnLst>
              <a:rect l="0" t="0" r="r" b="b"/>
              <a:pathLst>
                <a:path w="43" h="43">
                  <a:moveTo>
                    <a:pt x="43" y="21"/>
                  </a:moveTo>
                  <a:lnTo>
                    <a:pt x="35" y="35"/>
                  </a:lnTo>
                  <a:lnTo>
                    <a:pt x="21" y="43"/>
                  </a:lnTo>
                  <a:lnTo>
                    <a:pt x="7" y="35"/>
                  </a:lnTo>
                  <a:lnTo>
                    <a:pt x="0" y="21"/>
                  </a:lnTo>
                  <a:lnTo>
                    <a:pt x="7" y="7"/>
                  </a:lnTo>
                  <a:lnTo>
                    <a:pt x="21" y="0"/>
                  </a:lnTo>
                  <a:lnTo>
                    <a:pt x="35" y="7"/>
                  </a:lnTo>
                  <a:lnTo>
                    <a:pt x="43" y="21"/>
                  </a:lnTo>
                  <a:lnTo>
                    <a:pt x="43"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7" name="Freeform 503"/>
            <p:cNvSpPr>
              <a:spLocks/>
            </p:cNvSpPr>
            <p:nvPr/>
          </p:nvSpPr>
          <p:spPr bwMode="auto">
            <a:xfrm>
              <a:off x="4373" y="1659"/>
              <a:ext cx="50" cy="42"/>
            </a:xfrm>
            <a:custGeom>
              <a:avLst/>
              <a:gdLst/>
              <a:ahLst/>
              <a:cxnLst>
                <a:cxn ang="0">
                  <a:pos x="50" y="21"/>
                </a:cxn>
                <a:cxn ang="0">
                  <a:pos x="43" y="35"/>
                </a:cxn>
                <a:cxn ang="0">
                  <a:pos x="28" y="42"/>
                </a:cxn>
                <a:cxn ang="0">
                  <a:pos x="7" y="35"/>
                </a:cxn>
                <a:cxn ang="0">
                  <a:pos x="0" y="21"/>
                </a:cxn>
                <a:cxn ang="0">
                  <a:pos x="7" y="7"/>
                </a:cxn>
                <a:cxn ang="0">
                  <a:pos x="28" y="0"/>
                </a:cxn>
                <a:cxn ang="0">
                  <a:pos x="43" y="7"/>
                </a:cxn>
                <a:cxn ang="0">
                  <a:pos x="50" y="21"/>
                </a:cxn>
                <a:cxn ang="0">
                  <a:pos x="50" y="21"/>
                </a:cxn>
              </a:cxnLst>
              <a:rect l="0" t="0" r="r" b="b"/>
              <a:pathLst>
                <a:path w="50" h="42">
                  <a:moveTo>
                    <a:pt x="50" y="21"/>
                  </a:moveTo>
                  <a:lnTo>
                    <a:pt x="43" y="35"/>
                  </a:lnTo>
                  <a:lnTo>
                    <a:pt x="28" y="42"/>
                  </a:lnTo>
                  <a:lnTo>
                    <a:pt x="7" y="35"/>
                  </a:lnTo>
                  <a:lnTo>
                    <a:pt x="0" y="21"/>
                  </a:lnTo>
                  <a:lnTo>
                    <a:pt x="7" y="7"/>
                  </a:lnTo>
                  <a:lnTo>
                    <a:pt x="28" y="0"/>
                  </a:lnTo>
                  <a:lnTo>
                    <a:pt x="43" y="7"/>
                  </a:lnTo>
                  <a:lnTo>
                    <a:pt x="50" y="21"/>
                  </a:lnTo>
                  <a:lnTo>
                    <a:pt x="50"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8" name="Freeform 504"/>
            <p:cNvSpPr>
              <a:spLocks/>
            </p:cNvSpPr>
            <p:nvPr/>
          </p:nvSpPr>
          <p:spPr bwMode="auto">
            <a:xfrm>
              <a:off x="4387" y="1623"/>
              <a:ext cx="50" cy="50"/>
            </a:xfrm>
            <a:custGeom>
              <a:avLst/>
              <a:gdLst/>
              <a:ahLst/>
              <a:cxnLst>
                <a:cxn ang="0">
                  <a:pos x="50" y="28"/>
                </a:cxn>
                <a:cxn ang="0">
                  <a:pos x="43" y="43"/>
                </a:cxn>
                <a:cxn ang="0">
                  <a:pos x="29" y="50"/>
                </a:cxn>
                <a:cxn ang="0">
                  <a:pos x="7" y="43"/>
                </a:cxn>
                <a:cxn ang="0">
                  <a:pos x="0" y="28"/>
                </a:cxn>
                <a:cxn ang="0">
                  <a:pos x="7" y="7"/>
                </a:cxn>
                <a:cxn ang="0">
                  <a:pos x="29" y="0"/>
                </a:cxn>
                <a:cxn ang="0">
                  <a:pos x="43" y="7"/>
                </a:cxn>
                <a:cxn ang="0">
                  <a:pos x="50" y="28"/>
                </a:cxn>
                <a:cxn ang="0">
                  <a:pos x="50" y="28"/>
                </a:cxn>
              </a:cxnLst>
              <a:rect l="0" t="0" r="r" b="b"/>
              <a:pathLst>
                <a:path w="50" h="50">
                  <a:moveTo>
                    <a:pt x="50" y="28"/>
                  </a:moveTo>
                  <a:lnTo>
                    <a:pt x="43" y="43"/>
                  </a:lnTo>
                  <a:lnTo>
                    <a:pt x="29" y="50"/>
                  </a:lnTo>
                  <a:lnTo>
                    <a:pt x="7" y="43"/>
                  </a:lnTo>
                  <a:lnTo>
                    <a:pt x="0" y="28"/>
                  </a:lnTo>
                  <a:lnTo>
                    <a:pt x="7" y="7"/>
                  </a:lnTo>
                  <a:lnTo>
                    <a:pt x="29"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09" name="Freeform 505"/>
            <p:cNvSpPr>
              <a:spLocks/>
            </p:cNvSpPr>
            <p:nvPr/>
          </p:nvSpPr>
          <p:spPr bwMode="auto">
            <a:xfrm>
              <a:off x="4401" y="1609"/>
              <a:ext cx="50" cy="50"/>
            </a:xfrm>
            <a:custGeom>
              <a:avLst/>
              <a:gdLst/>
              <a:ahLst/>
              <a:cxnLst>
                <a:cxn ang="0">
                  <a:pos x="50" y="28"/>
                </a:cxn>
                <a:cxn ang="0">
                  <a:pos x="29" y="50"/>
                </a:cxn>
                <a:cxn ang="0">
                  <a:pos x="8" y="42"/>
                </a:cxn>
                <a:cxn ang="0">
                  <a:pos x="0" y="28"/>
                </a:cxn>
                <a:cxn ang="0">
                  <a:pos x="8" y="7"/>
                </a:cxn>
                <a:cxn ang="0">
                  <a:pos x="29" y="0"/>
                </a:cxn>
                <a:cxn ang="0">
                  <a:pos x="43" y="7"/>
                </a:cxn>
                <a:cxn ang="0">
                  <a:pos x="50" y="28"/>
                </a:cxn>
                <a:cxn ang="0">
                  <a:pos x="50" y="28"/>
                </a:cxn>
              </a:cxnLst>
              <a:rect l="0" t="0" r="r" b="b"/>
              <a:pathLst>
                <a:path w="50" h="50">
                  <a:moveTo>
                    <a:pt x="50" y="28"/>
                  </a:moveTo>
                  <a:lnTo>
                    <a:pt x="29" y="50"/>
                  </a:lnTo>
                  <a:lnTo>
                    <a:pt x="8" y="42"/>
                  </a:lnTo>
                  <a:lnTo>
                    <a:pt x="0" y="28"/>
                  </a:lnTo>
                  <a:lnTo>
                    <a:pt x="8" y="7"/>
                  </a:lnTo>
                  <a:lnTo>
                    <a:pt x="29" y="0"/>
                  </a:lnTo>
                  <a:lnTo>
                    <a:pt x="43" y="7"/>
                  </a:lnTo>
                  <a:lnTo>
                    <a:pt x="50" y="28"/>
                  </a:lnTo>
                  <a:lnTo>
                    <a:pt x="50" y="28"/>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10" name="Freeform 506"/>
            <p:cNvSpPr>
              <a:spLocks/>
            </p:cNvSpPr>
            <p:nvPr/>
          </p:nvSpPr>
          <p:spPr bwMode="auto">
            <a:xfrm>
              <a:off x="4416" y="1609"/>
              <a:ext cx="49" cy="42"/>
            </a:xfrm>
            <a:custGeom>
              <a:avLst/>
              <a:gdLst/>
              <a:ahLst/>
              <a:cxnLst>
                <a:cxn ang="0">
                  <a:pos x="49" y="21"/>
                </a:cxn>
                <a:cxn ang="0">
                  <a:pos x="42" y="35"/>
                </a:cxn>
                <a:cxn ang="0">
                  <a:pos x="28" y="42"/>
                </a:cxn>
                <a:cxn ang="0">
                  <a:pos x="7" y="35"/>
                </a:cxn>
                <a:cxn ang="0">
                  <a:pos x="0" y="21"/>
                </a:cxn>
                <a:cxn ang="0">
                  <a:pos x="7" y="7"/>
                </a:cxn>
                <a:cxn ang="0">
                  <a:pos x="28" y="0"/>
                </a:cxn>
                <a:cxn ang="0">
                  <a:pos x="42" y="7"/>
                </a:cxn>
                <a:cxn ang="0">
                  <a:pos x="49" y="21"/>
                </a:cxn>
                <a:cxn ang="0">
                  <a:pos x="49" y="21"/>
                </a:cxn>
              </a:cxnLst>
              <a:rect l="0" t="0" r="r" b="b"/>
              <a:pathLst>
                <a:path w="49" h="42">
                  <a:moveTo>
                    <a:pt x="49" y="21"/>
                  </a:moveTo>
                  <a:lnTo>
                    <a:pt x="42" y="35"/>
                  </a:lnTo>
                  <a:lnTo>
                    <a:pt x="28" y="42"/>
                  </a:lnTo>
                  <a:lnTo>
                    <a:pt x="7" y="35"/>
                  </a:lnTo>
                  <a:lnTo>
                    <a:pt x="0" y="21"/>
                  </a:lnTo>
                  <a:lnTo>
                    <a:pt x="7" y="7"/>
                  </a:lnTo>
                  <a:lnTo>
                    <a:pt x="28" y="0"/>
                  </a:lnTo>
                  <a:lnTo>
                    <a:pt x="42" y="7"/>
                  </a:lnTo>
                  <a:lnTo>
                    <a:pt x="49" y="21"/>
                  </a:lnTo>
                  <a:lnTo>
                    <a:pt x="49" y="21"/>
                  </a:lnTo>
                  <a:close/>
                </a:path>
              </a:pathLst>
            </a:custGeom>
            <a:noFill/>
            <a:ln w="0" cmpd="sng">
              <a:solidFill>
                <a:srgbClr val="800000"/>
              </a:solidFill>
              <a:prstDash val="solid"/>
              <a:round/>
              <a:headEnd/>
              <a:tailEnd/>
            </a:ln>
          </p:spPr>
          <p:txBody>
            <a:bodyPr>
              <a:prstTxWarp prst="textNoShape">
                <a:avLst/>
              </a:prstTxWarp>
            </a:bodyPr>
            <a:lstStyle/>
            <a:p>
              <a:endParaRPr lang="en-US"/>
            </a:p>
          </p:txBody>
        </p:sp>
        <p:sp>
          <p:nvSpPr>
            <p:cNvPr id="2018811" name="Freeform 507"/>
            <p:cNvSpPr>
              <a:spLocks/>
            </p:cNvSpPr>
            <p:nvPr/>
          </p:nvSpPr>
          <p:spPr bwMode="auto">
            <a:xfrm>
              <a:off x="1763" y="1616"/>
              <a:ext cx="50" cy="57"/>
            </a:xfrm>
            <a:custGeom>
              <a:avLst/>
              <a:gdLst/>
              <a:ahLst/>
              <a:cxnLst>
                <a:cxn ang="0">
                  <a:pos x="50" y="28"/>
                </a:cxn>
                <a:cxn ang="0">
                  <a:pos x="43" y="50"/>
                </a:cxn>
                <a:cxn ang="0">
                  <a:pos x="28" y="57"/>
                </a:cxn>
                <a:cxn ang="0">
                  <a:pos x="7" y="50"/>
                </a:cxn>
                <a:cxn ang="0">
                  <a:pos x="0" y="28"/>
                </a:cxn>
                <a:cxn ang="0">
                  <a:pos x="7" y="7"/>
                </a:cxn>
                <a:cxn ang="0">
                  <a:pos x="28" y="0"/>
                </a:cxn>
                <a:cxn ang="0">
                  <a:pos x="43" y="7"/>
                </a:cxn>
                <a:cxn ang="0">
                  <a:pos x="50" y="28"/>
                </a:cxn>
                <a:cxn ang="0">
                  <a:pos x="50" y="28"/>
                </a:cxn>
              </a:cxnLst>
              <a:rect l="0" t="0" r="r" b="b"/>
              <a:pathLst>
                <a:path w="50" h="57">
                  <a:moveTo>
                    <a:pt x="50" y="28"/>
                  </a:moveTo>
                  <a:lnTo>
                    <a:pt x="43" y="50"/>
                  </a:lnTo>
                  <a:lnTo>
                    <a:pt x="28" y="57"/>
                  </a:lnTo>
                  <a:lnTo>
                    <a:pt x="7" y="50"/>
                  </a:lnTo>
                  <a:lnTo>
                    <a:pt x="0" y="28"/>
                  </a:lnTo>
                  <a:lnTo>
                    <a:pt x="7" y="7"/>
                  </a:lnTo>
                  <a:lnTo>
                    <a:pt x="28"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12" name="Freeform 508"/>
            <p:cNvSpPr>
              <a:spLocks/>
            </p:cNvSpPr>
            <p:nvPr/>
          </p:nvSpPr>
          <p:spPr bwMode="auto">
            <a:xfrm>
              <a:off x="1777" y="1118"/>
              <a:ext cx="50" cy="50"/>
            </a:xfrm>
            <a:custGeom>
              <a:avLst/>
              <a:gdLst/>
              <a:ahLst/>
              <a:cxnLst>
                <a:cxn ang="0">
                  <a:pos x="50" y="21"/>
                </a:cxn>
                <a:cxn ang="0">
                  <a:pos x="43" y="43"/>
                </a:cxn>
                <a:cxn ang="0">
                  <a:pos x="29" y="50"/>
                </a:cxn>
                <a:cxn ang="0">
                  <a:pos x="7" y="43"/>
                </a:cxn>
                <a:cxn ang="0">
                  <a:pos x="0" y="21"/>
                </a:cxn>
                <a:cxn ang="0">
                  <a:pos x="7" y="7"/>
                </a:cxn>
                <a:cxn ang="0">
                  <a:pos x="29" y="0"/>
                </a:cxn>
                <a:cxn ang="0">
                  <a:pos x="43" y="7"/>
                </a:cxn>
                <a:cxn ang="0">
                  <a:pos x="50" y="21"/>
                </a:cxn>
                <a:cxn ang="0">
                  <a:pos x="50" y="21"/>
                </a:cxn>
              </a:cxnLst>
              <a:rect l="0" t="0" r="r" b="b"/>
              <a:pathLst>
                <a:path w="50" h="50">
                  <a:moveTo>
                    <a:pt x="50" y="21"/>
                  </a:moveTo>
                  <a:lnTo>
                    <a:pt x="43" y="43"/>
                  </a:lnTo>
                  <a:lnTo>
                    <a:pt x="29" y="50"/>
                  </a:lnTo>
                  <a:lnTo>
                    <a:pt x="7" y="43"/>
                  </a:lnTo>
                  <a:lnTo>
                    <a:pt x="0" y="21"/>
                  </a:lnTo>
                  <a:lnTo>
                    <a:pt x="7" y="7"/>
                  </a:lnTo>
                  <a:lnTo>
                    <a:pt x="29"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13" name="Freeform 509"/>
            <p:cNvSpPr>
              <a:spLocks/>
            </p:cNvSpPr>
            <p:nvPr/>
          </p:nvSpPr>
          <p:spPr bwMode="auto">
            <a:xfrm>
              <a:off x="1791" y="919"/>
              <a:ext cx="50" cy="50"/>
            </a:xfrm>
            <a:custGeom>
              <a:avLst/>
              <a:gdLst/>
              <a:ahLst/>
              <a:cxnLst>
                <a:cxn ang="0">
                  <a:pos x="50" y="28"/>
                </a:cxn>
                <a:cxn ang="0">
                  <a:pos x="43" y="43"/>
                </a:cxn>
                <a:cxn ang="0">
                  <a:pos x="29" y="50"/>
                </a:cxn>
                <a:cxn ang="0">
                  <a:pos x="8" y="43"/>
                </a:cxn>
                <a:cxn ang="0">
                  <a:pos x="0" y="28"/>
                </a:cxn>
                <a:cxn ang="0">
                  <a:pos x="8" y="7"/>
                </a:cxn>
                <a:cxn ang="0">
                  <a:pos x="29" y="0"/>
                </a:cxn>
                <a:cxn ang="0">
                  <a:pos x="43" y="7"/>
                </a:cxn>
                <a:cxn ang="0">
                  <a:pos x="50" y="28"/>
                </a:cxn>
                <a:cxn ang="0">
                  <a:pos x="50" y="28"/>
                </a:cxn>
              </a:cxnLst>
              <a:rect l="0" t="0" r="r" b="b"/>
              <a:pathLst>
                <a:path w="50" h="50">
                  <a:moveTo>
                    <a:pt x="50" y="28"/>
                  </a:moveTo>
                  <a:lnTo>
                    <a:pt x="43" y="43"/>
                  </a:lnTo>
                  <a:lnTo>
                    <a:pt x="29" y="50"/>
                  </a:lnTo>
                  <a:lnTo>
                    <a:pt x="8" y="43"/>
                  </a:lnTo>
                  <a:lnTo>
                    <a:pt x="0" y="28"/>
                  </a:lnTo>
                  <a:lnTo>
                    <a:pt x="8"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14" name="Freeform 510"/>
            <p:cNvSpPr>
              <a:spLocks/>
            </p:cNvSpPr>
            <p:nvPr/>
          </p:nvSpPr>
          <p:spPr bwMode="auto">
            <a:xfrm>
              <a:off x="1806" y="947"/>
              <a:ext cx="49" cy="50"/>
            </a:xfrm>
            <a:custGeom>
              <a:avLst/>
              <a:gdLst/>
              <a:ahLst/>
              <a:cxnLst>
                <a:cxn ang="0">
                  <a:pos x="49" y="22"/>
                </a:cxn>
                <a:cxn ang="0">
                  <a:pos x="42" y="43"/>
                </a:cxn>
                <a:cxn ang="0">
                  <a:pos x="28" y="50"/>
                </a:cxn>
                <a:cxn ang="0">
                  <a:pos x="7" y="43"/>
                </a:cxn>
                <a:cxn ang="0">
                  <a:pos x="0" y="22"/>
                </a:cxn>
                <a:cxn ang="0">
                  <a:pos x="7" y="7"/>
                </a:cxn>
                <a:cxn ang="0">
                  <a:pos x="28" y="0"/>
                </a:cxn>
                <a:cxn ang="0">
                  <a:pos x="42" y="7"/>
                </a:cxn>
                <a:cxn ang="0">
                  <a:pos x="49" y="22"/>
                </a:cxn>
                <a:cxn ang="0">
                  <a:pos x="49" y="22"/>
                </a:cxn>
              </a:cxnLst>
              <a:rect l="0" t="0" r="r" b="b"/>
              <a:pathLst>
                <a:path w="49" h="50">
                  <a:moveTo>
                    <a:pt x="49" y="22"/>
                  </a:moveTo>
                  <a:lnTo>
                    <a:pt x="42" y="43"/>
                  </a:lnTo>
                  <a:lnTo>
                    <a:pt x="28" y="50"/>
                  </a:lnTo>
                  <a:lnTo>
                    <a:pt x="7" y="43"/>
                  </a:lnTo>
                  <a:lnTo>
                    <a:pt x="0" y="22"/>
                  </a:lnTo>
                  <a:lnTo>
                    <a:pt x="7" y="7"/>
                  </a:lnTo>
                  <a:lnTo>
                    <a:pt x="28" y="0"/>
                  </a:lnTo>
                  <a:lnTo>
                    <a:pt x="42" y="7"/>
                  </a:lnTo>
                  <a:lnTo>
                    <a:pt x="49" y="22"/>
                  </a:lnTo>
                  <a:lnTo>
                    <a:pt x="49"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15" name="Freeform 511"/>
            <p:cNvSpPr>
              <a:spLocks/>
            </p:cNvSpPr>
            <p:nvPr/>
          </p:nvSpPr>
          <p:spPr bwMode="auto">
            <a:xfrm>
              <a:off x="1820" y="1104"/>
              <a:ext cx="50" cy="57"/>
            </a:xfrm>
            <a:custGeom>
              <a:avLst/>
              <a:gdLst/>
              <a:ahLst/>
              <a:cxnLst>
                <a:cxn ang="0">
                  <a:pos x="50" y="28"/>
                </a:cxn>
                <a:cxn ang="0">
                  <a:pos x="43" y="50"/>
                </a:cxn>
                <a:cxn ang="0">
                  <a:pos x="21" y="57"/>
                </a:cxn>
                <a:cxn ang="0">
                  <a:pos x="7" y="50"/>
                </a:cxn>
                <a:cxn ang="0">
                  <a:pos x="0" y="28"/>
                </a:cxn>
                <a:cxn ang="0">
                  <a:pos x="7" y="7"/>
                </a:cxn>
                <a:cxn ang="0">
                  <a:pos x="21" y="0"/>
                </a:cxn>
                <a:cxn ang="0">
                  <a:pos x="43" y="7"/>
                </a:cxn>
                <a:cxn ang="0">
                  <a:pos x="50" y="28"/>
                </a:cxn>
                <a:cxn ang="0">
                  <a:pos x="50" y="28"/>
                </a:cxn>
              </a:cxnLst>
              <a:rect l="0" t="0" r="r" b="b"/>
              <a:pathLst>
                <a:path w="50" h="57">
                  <a:moveTo>
                    <a:pt x="50" y="28"/>
                  </a:moveTo>
                  <a:lnTo>
                    <a:pt x="43" y="50"/>
                  </a:lnTo>
                  <a:lnTo>
                    <a:pt x="21" y="57"/>
                  </a:lnTo>
                  <a:lnTo>
                    <a:pt x="7" y="50"/>
                  </a:lnTo>
                  <a:lnTo>
                    <a:pt x="0" y="28"/>
                  </a:lnTo>
                  <a:lnTo>
                    <a:pt x="7" y="7"/>
                  </a:lnTo>
                  <a:lnTo>
                    <a:pt x="21"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16" name="Freeform 512"/>
            <p:cNvSpPr>
              <a:spLocks/>
            </p:cNvSpPr>
            <p:nvPr/>
          </p:nvSpPr>
          <p:spPr bwMode="auto">
            <a:xfrm>
              <a:off x="1834" y="1239"/>
              <a:ext cx="50" cy="57"/>
            </a:xfrm>
            <a:custGeom>
              <a:avLst/>
              <a:gdLst/>
              <a:ahLst/>
              <a:cxnLst>
                <a:cxn ang="0">
                  <a:pos x="50" y="28"/>
                </a:cxn>
                <a:cxn ang="0">
                  <a:pos x="43" y="50"/>
                </a:cxn>
                <a:cxn ang="0">
                  <a:pos x="21" y="57"/>
                </a:cxn>
                <a:cxn ang="0">
                  <a:pos x="7" y="50"/>
                </a:cxn>
                <a:cxn ang="0">
                  <a:pos x="0" y="28"/>
                </a:cxn>
                <a:cxn ang="0">
                  <a:pos x="7" y="7"/>
                </a:cxn>
                <a:cxn ang="0">
                  <a:pos x="21" y="0"/>
                </a:cxn>
                <a:cxn ang="0">
                  <a:pos x="43" y="7"/>
                </a:cxn>
                <a:cxn ang="0">
                  <a:pos x="50" y="28"/>
                </a:cxn>
                <a:cxn ang="0">
                  <a:pos x="50" y="28"/>
                </a:cxn>
              </a:cxnLst>
              <a:rect l="0" t="0" r="r" b="b"/>
              <a:pathLst>
                <a:path w="50" h="57">
                  <a:moveTo>
                    <a:pt x="50" y="28"/>
                  </a:moveTo>
                  <a:lnTo>
                    <a:pt x="43" y="50"/>
                  </a:lnTo>
                  <a:lnTo>
                    <a:pt x="21" y="57"/>
                  </a:lnTo>
                  <a:lnTo>
                    <a:pt x="7" y="50"/>
                  </a:lnTo>
                  <a:lnTo>
                    <a:pt x="0" y="28"/>
                  </a:lnTo>
                  <a:lnTo>
                    <a:pt x="7" y="7"/>
                  </a:lnTo>
                  <a:lnTo>
                    <a:pt x="21"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17" name="Freeform 513"/>
            <p:cNvSpPr>
              <a:spLocks/>
            </p:cNvSpPr>
            <p:nvPr/>
          </p:nvSpPr>
          <p:spPr bwMode="auto">
            <a:xfrm>
              <a:off x="1848" y="1346"/>
              <a:ext cx="50" cy="57"/>
            </a:xfrm>
            <a:custGeom>
              <a:avLst/>
              <a:gdLst/>
              <a:ahLst/>
              <a:cxnLst>
                <a:cxn ang="0">
                  <a:pos x="50" y="28"/>
                </a:cxn>
                <a:cxn ang="0">
                  <a:pos x="43" y="49"/>
                </a:cxn>
                <a:cxn ang="0">
                  <a:pos x="22" y="57"/>
                </a:cxn>
                <a:cxn ang="0">
                  <a:pos x="7" y="49"/>
                </a:cxn>
                <a:cxn ang="0">
                  <a:pos x="0" y="28"/>
                </a:cxn>
                <a:cxn ang="0">
                  <a:pos x="7" y="7"/>
                </a:cxn>
                <a:cxn ang="0">
                  <a:pos x="22" y="0"/>
                </a:cxn>
                <a:cxn ang="0">
                  <a:pos x="43" y="7"/>
                </a:cxn>
                <a:cxn ang="0">
                  <a:pos x="50" y="28"/>
                </a:cxn>
                <a:cxn ang="0">
                  <a:pos x="50" y="28"/>
                </a:cxn>
              </a:cxnLst>
              <a:rect l="0" t="0" r="r" b="b"/>
              <a:pathLst>
                <a:path w="50" h="57">
                  <a:moveTo>
                    <a:pt x="50" y="28"/>
                  </a:moveTo>
                  <a:lnTo>
                    <a:pt x="43" y="49"/>
                  </a:lnTo>
                  <a:lnTo>
                    <a:pt x="22" y="57"/>
                  </a:lnTo>
                  <a:lnTo>
                    <a:pt x="7" y="49"/>
                  </a:lnTo>
                  <a:lnTo>
                    <a:pt x="0" y="28"/>
                  </a:lnTo>
                  <a:lnTo>
                    <a:pt x="7"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18" name="Freeform 514"/>
            <p:cNvSpPr>
              <a:spLocks/>
            </p:cNvSpPr>
            <p:nvPr/>
          </p:nvSpPr>
          <p:spPr bwMode="auto">
            <a:xfrm>
              <a:off x="1863" y="1431"/>
              <a:ext cx="49" cy="57"/>
            </a:xfrm>
            <a:custGeom>
              <a:avLst/>
              <a:gdLst/>
              <a:ahLst/>
              <a:cxnLst>
                <a:cxn ang="0">
                  <a:pos x="49" y="28"/>
                </a:cxn>
                <a:cxn ang="0">
                  <a:pos x="42" y="50"/>
                </a:cxn>
                <a:cxn ang="0">
                  <a:pos x="21" y="57"/>
                </a:cxn>
                <a:cxn ang="0">
                  <a:pos x="7" y="50"/>
                </a:cxn>
                <a:cxn ang="0">
                  <a:pos x="0" y="28"/>
                </a:cxn>
                <a:cxn ang="0">
                  <a:pos x="7" y="7"/>
                </a:cxn>
                <a:cxn ang="0">
                  <a:pos x="21" y="0"/>
                </a:cxn>
                <a:cxn ang="0">
                  <a:pos x="42" y="7"/>
                </a:cxn>
                <a:cxn ang="0">
                  <a:pos x="49" y="28"/>
                </a:cxn>
                <a:cxn ang="0">
                  <a:pos x="49" y="28"/>
                </a:cxn>
              </a:cxnLst>
              <a:rect l="0" t="0" r="r" b="b"/>
              <a:pathLst>
                <a:path w="49" h="57">
                  <a:moveTo>
                    <a:pt x="49" y="28"/>
                  </a:moveTo>
                  <a:lnTo>
                    <a:pt x="42" y="50"/>
                  </a:lnTo>
                  <a:lnTo>
                    <a:pt x="21" y="57"/>
                  </a:lnTo>
                  <a:lnTo>
                    <a:pt x="7" y="50"/>
                  </a:lnTo>
                  <a:lnTo>
                    <a:pt x="0" y="28"/>
                  </a:lnTo>
                  <a:lnTo>
                    <a:pt x="7" y="7"/>
                  </a:lnTo>
                  <a:lnTo>
                    <a:pt x="21"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19" name="Freeform 515"/>
            <p:cNvSpPr>
              <a:spLocks/>
            </p:cNvSpPr>
            <p:nvPr/>
          </p:nvSpPr>
          <p:spPr bwMode="auto">
            <a:xfrm>
              <a:off x="1870" y="1474"/>
              <a:ext cx="57" cy="57"/>
            </a:xfrm>
            <a:custGeom>
              <a:avLst/>
              <a:gdLst/>
              <a:ahLst/>
              <a:cxnLst>
                <a:cxn ang="0">
                  <a:pos x="57" y="28"/>
                </a:cxn>
                <a:cxn ang="0">
                  <a:pos x="49" y="49"/>
                </a:cxn>
                <a:cxn ang="0">
                  <a:pos x="28" y="57"/>
                </a:cxn>
                <a:cxn ang="0">
                  <a:pos x="7" y="49"/>
                </a:cxn>
                <a:cxn ang="0">
                  <a:pos x="0" y="28"/>
                </a:cxn>
                <a:cxn ang="0">
                  <a:pos x="7" y="7"/>
                </a:cxn>
                <a:cxn ang="0">
                  <a:pos x="28" y="0"/>
                </a:cxn>
                <a:cxn ang="0">
                  <a:pos x="49" y="7"/>
                </a:cxn>
                <a:cxn ang="0">
                  <a:pos x="57" y="28"/>
                </a:cxn>
                <a:cxn ang="0">
                  <a:pos x="57" y="28"/>
                </a:cxn>
              </a:cxnLst>
              <a:rect l="0" t="0" r="r" b="b"/>
              <a:pathLst>
                <a:path w="57" h="57">
                  <a:moveTo>
                    <a:pt x="57" y="28"/>
                  </a:moveTo>
                  <a:lnTo>
                    <a:pt x="49" y="49"/>
                  </a:lnTo>
                  <a:lnTo>
                    <a:pt x="28" y="57"/>
                  </a:lnTo>
                  <a:lnTo>
                    <a:pt x="7" y="49"/>
                  </a:lnTo>
                  <a:lnTo>
                    <a:pt x="0" y="28"/>
                  </a:lnTo>
                  <a:lnTo>
                    <a:pt x="7" y="7"/>
                  </a:lnTo>
                  <a:lnTo>
                    <a:pt x="28" y="0"/>
                  </a:lnTo>
                  <a:lnTo>
                    <a:pt x="49"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0" name="Freeform 516"/>
            <p:cNvSpPr>
              <a:spLocks/>
            </p:cNvSpPr>
            <p:nvPr/>
          </p:nvSpPr>
          <p:spPr bwMode="auto">
            <a:xfrm>
              <a:off x="1884" y="1538"/>
              <a:ext cx="57" cy="49"/>
            </a:xfrm>
            <a:custGeom>
              <a:avLst/>
              <a:gdLst/>
              <a:ahLst/>
              <a:cxnLst>
                <a:cxn ang="0">
                  <a:pos x="57" y="21"/>
                </a:cxn>
                <a:cxn ang="0">
                  <a:pos x="50" y="42"/>
                </a:cxn>
                <a:cxn ang="0">
                  <a:pos x="28" y="49"/>
                </a:cxn>
                <a:cxn ang="0">
                  <a:pos x="7" y="42"/>
                </a:cxn>
                <a:cxn ang="0">
                  <a:pos x="0" y="21"/>
                </a:cxn>
                <a:cxn ang="0">
                  <a:pos x="7" y="7"/>
                </a:cxn>
                <a:cxn ang="0">
                  <a:pos x="28" y="0"/>
                </a:cxn>
                <a:cxn ang="0">
                  <a:pos x="50" y="7"/>
                </a:cxn>
                <a:cxn ang="0">
                  <a:pos x="57" y="21"/>
                </a:cxn>
                <a:cxn ang="0">
                  <a:pos x="57" y="21"/>
                </a:cxn>
              </a:cxnLst>
              <a:rect l="0" t="0" r="r" b="b"/>
              <a:pathLst>
                <a:path w="57" h="49">
                  <a:moveTo>
                    <a:pt x="57" y="21"/>
                  </a:moveTo>
                  <a:lnTo>
                    <a:pt x="50" y="42"/>
                  </a:lnTo>
                  <a:lnTo>
                    <a:pt x="28" y="49"/>
                  </a:lnTo>
                  <a:lnTo>
                    <a:pt x="7" y="42"/>
                  </a:lnTo>
                  <a:lnTo>
                    <a:pt x="0" y="21"/>
                  </a:lnTo>
                  <a:lnTo>
                    <a:pt x="7" y="7"/>
                  </a:lnTo>
                  <a:lnTo>
                    <a:pt x="28" y="0"/>
                  </a:lnTo>
                  <a:lnTo>
                    <a:pt x="50"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1" name="Freeform 517"/>
            <p:cNvSpPr>
              <a:spLocks/>
            </p:cNvSpPr>
            <p:nvPr/>
          </p:nvSpPr>
          <p:spPr bwMode="auto">
            <a:xfrm>
              <a:off x="1898" y="1587"/>
              <a:ext cx="57" cy="50"/>
            </a:xfrm>
            <a:custGeom>
              <a:avLst/>
              <a:gdLst/>
              <a:ahLst/>
              <a:cxnLst>
                <a:cxn ang="0">
                  <a:pos x="57" y="29"/>
                </a:cxn>
                <a:cxn ang="0">
                  <a:pos x="50" y="43"/>
                </a:cxn>
                <a:cxn ang="0">
                  <a:pos x="29" y="50"/>
                </a:cxn>
                <a:cxn ang="0">
                  <a:pos x="7" y="43"/>
                </a:cxn>
                <a:cxn ang="0">
                  <a:pos x="0" y="29"/>
                </a:cxn>
                <a:cxn ang="0">
                  <a:pos x="7" y="8"/>
                </a:cxn>
                <a:cxn ang="0">
                  <a:pos x="29" y="0"/>
                </a:cxn>
                <a:cxn ang="0">
                  <a:pos x="50" y="8"/>
                </a:cxn>
                <a:cxn ang="0">
                  <a:pos x="57" y="29"/>
                </a:cxn>
                <a:cxn ang="0">
                  <a:pos x="57" y="29"/>
                </a:cxn>
              </a:cxnLst>
              <a:rect l="0" t="0" r="r" b="b"/>
              <a:pathLst>
                <a:path w="57" h="50">
                  <a:moveTo>
                    <a:pt x="57" y="29"/>
                  </a:moveTo>
                  <a:lnTo>
                    <a:pt x="50" y="43"/>
                  </a:lnTo>
                  <a:lnTo>
                    <a:pt x="29" y="50"/>
                  </a:lnTo>
                  <a:lnTo>
                    <a:pt x="7" y="43"/>
                  </a:lnTo>
                  <a:lnTo>
                    <a:pt x="0" y="29"/>
                  </a:lnTo>
                  <a:lnTo>
                    <a:pt x="7" y="8"/>
                  </a:lnTo>
                  <a:lnTo>
                    <a:pt x="29" y="0"/>
                  </a:lnTo>
                  <a:lnTo>
                    <a:pt x="50" y="8"/>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2" name="Freeform 518"/>
            <p:cNvSpPr>
              <a:spLocks/>
            </p:cNvSpPr>
            <p:nvPr/>
          </p:nvSpPr>
          <p:spPr bwMode="auto">
            <a:xfrm>
              <a:off x="1912" y="1630"/>
              <a:ext cx="57" cy="57"/>
            </a:xfrm>
            <a:custGeom>
              <a:avLst/>
              <a:gdLst/>
              <a:ahLst/>
              <a:cxnLst>
                <a:cxn ang="0">
                  <a:pos x="57" y="29"/>
                </a:cxn>
                <a:cxn ang="0">
                  <a:pos x="50" y="50"/>
                </a:cxn>
                <a:cxn ang="0">
                  <a:pos x="29" y="57"/>
                </a:cxn>
                <a:cxn ang="0">
                  <a:pos x="7" y="50"/>
                </a:cxn>
                <a:cxn ang="0">
                  <a:pos x="0" y="29"/>
                </a:cxn>
                <a:cxn ang="0">
                  <a:pos x="7" y="7"/>
                </a:cxn>
                <a:cxn ang="0">
                  <a:pos x="29" y="0"/>
                </a:cxn>
                <a:cxn ang="0">
                  <a:pos x="50" y="7"/>
                </a:cxn>
                <a:cxn ang="0">
                  <a:pos x="57" y="29"/>
                </a:cxn>
                <a:cxn ang="0">
                  <a:pos x="57" y="29"/>
                </a:cxn>
              </a:cxnLst>
              <a:rect l="0" t="0" r="r" b="b"/>
              <a:pathLst>
                <a:path w="57" h="57">
                  <a:moveTo>
                    <a:pt x="57" y="29"/>
                  </a:moveTo>
                  <a:lnTo>
                    <a:pt x="50" y="50"/>
                  </a:lnTo>
                  <a:lnTo>
                    <a:pt x="29" y="57"/>
                  </a:lnTo>
                  <a:lnTo>
                    <a:pt x="7" y="50"/>
                  </a:lnTo>
                  <a:lnTo>
                    <a:pt x="0" y="29"/>
                  </a:lnTo>
                  <a:lnTo>
                    <a:pt x="7"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3" name="Freeform 519"/>
            <p:cNvSpPr>
              <a:spLocks/>
            </p:cNvSpPr>
            <p:nvPr/>
          </p:nvSpPr>
          <p:spPr bwMode="auto">
            <a:xfrm>
              <a:off x="1927" y="1659"/>
              <a:ext cx="49" cy="49"/>
            </a:xfrm>
            <a:custGeom>
              <a:avLst/>
              <a:gdLst/>
              <a:ahLst/>
              <a:cxnLst>
                <a:cxn ang="0">
                  <a:pos x="49" y="21"/>
                </a:cxn>
                <a:cxn ang="0">
                  <a:pos x="42" y="42"/>
                </a:cxn>
                <a:cxn ang="0">
                  <a:pos x="28" y="49"/>
                </a:cxn>
                <a:cxn ang="0">
                  <a:pos x="7" y="42"/>
                </a:cxn>
                <a:cxn ang="0">
                  <a:pos x="0" y="21"/>
                </a:cxn>
                <a:cxn ang="0">
                  <a:pos x="7" y="7"/>
                </a:cxn>
                <a:cxn ang="0">
                  <a:pos x="28" y="0"/>
                </a:cxn>
                <a:cxn ang="0">
                  <a:pos x="42" y="7"/>
                </a:cxn>
                <a:cxn ang="0">
                  <a:pos x="49" y="21"/>
                </a:cxn>
                <a:cxn ang="0">
                  <a:pos x="49" y="21"/>
                </a:cxn>
              </a:cxnLst>
              <a:rect l="0" t="0" r="r" b="b"/>
              <a:pathLst>
                <a:path w="49" h="49">
                  <a:moveTo>
                    <a:pt x="49" y="21"/>
                  </a:moveTo>
                  <a:lnTo>
                    <a:pt x="42" y="42"/>
                  </a:lnTo>
                  <a:lnTo>
                    <a:pt x="28" y="49"/>
                  </a:lnTo>
                  <a:lnTo>
                    <a:pt x="7" y="42"/>
                  </a:lnTo>
                  <a:lnTo>
                    <a:pt x="0" y="21"/>
                  </a:lnTo>
                  <a:lnTo>
                    <a:pt x="7" y="7"/>
                  </a:lnTo>
                  <a:lnTo>
                    <a:pt x="28" y="0"/>
                  </a:lnTo>
                  <a:lnTo>
                    <a:pt x="42" y="7"/>
                  </a:lnTo>
                  <a:lnTo>
                    <a:pt x="49" y="21"/>
                  </a:lnTo>
                  <a:lnTo>
                    <a:pt x="49"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4" name="Freeform 520"/>
            <p:cNvSpPr>
              <a:spLocks/>
            </p:cNvSpPr>
            <p:nvPr/>
          </p:nvSpPr>
          <p:spPr bwMode="auto">
            <a:xfrm>
              <a:off x="1941" y="1694"/>
              <a:ext cx="50" cy="50"/>
            </a:xfrm>
            <a:custGeom>
              <a:avLst/>
              <a:gdLst/>
              <a:ahLst/>
              <a:cxnLst>
                <a:cxn ang="0">
                  <a:pos x="50" y="21"/>
                </a:cxn>
                <a:cxn ang="0">
                  <a:pos x="42" y="43"/>
                </a:cxn>
                <a:cxn ang="0">
                  <a:pos x="28" y="50"/>
                </a:cxn>
                <a:cxn ang="0">
                  <a:pos x="7" y="43"/>
                </a:cxn>
                <a:cxn ang="0">
                  <a:pos x="0" y="21"/>
                </a:cxn>
                <a:cxn ang="0">
                  <a:pos x="7" y="7"/>
                </a:cxn>
                <a:cxn ang="0">
                  <a:pos x="28" y="0"/>
                </a:cxn>
                <a:cxn ang="0">
                  <a:pos x="42" y="7"/>
                </a:cxn>
                <a:cxn ang="0">
                  <a:pos x="50" y="21"/>
                </a:cxn>
                <a:cxn ang="0">
                  <a:pos x="50" y="21"/>
                </a:cxn>
              </a:cxnLst>
              <a:rect l="0" t="0" r="r" b="b"/>
              <a:pathLst>
                <a:path w="50" h="50">
                  <a:moveTo>
                    <a:pt x="50" y="21"/>
                  </a:moveTo>
                  <a:lnTo>
                    <a:pt x="42" y="43"/>
                  </a:lnTo>
                  <a:lnTo>
                    <a:pt x="28" y="50"/>
                  </a:lnTo>
                  <a:lnTo>
                    <a:pt x="7" y="43"/>
                  </a:lnTo>
                  <a:lnTo>
                    <a:pt x="0" y="21"/>
                  </a:lnTo>
                  <a:lnTo>
                    <a:pt x="7" y="7"/>
                  </a:lnTo>
                  <a:lnTo>
                    <a:pt x="28" y="0"/>
                  </a:lnTo>
                  <a:lnTo>
                    <a:pt x="42"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5" name="Freeform 521"/>
            <p:cNvSpPr>
              <a:spLocks/>
            </p:cNvSpPr>
            <p:nvPr/>
          </p:nvSpPr>
          <p:spPr bwMode="auto">
            <a:xfrm>
              <a:off x="1955" y="1715"/>
              <a:ext cx="50" cy="50"/>
            </a:xfrm>
            <a:custGeom>
              <a:avLst/>
              <a:gdLst/>
              <a:ahLst/>
              <a:cxnLst>
                <a:cxn ang="0">
                  <a:pos x="50" y="22"/>
                </a:cxn>
                <a:cxn ang="0">
                  <a:pos x="43" y="43"/>
                </a:cxn>
                <a:cxn ang="0">
                  <a:pos x="21" y="50"/>
                </a:cxn>
                <a:cxn ang="0">
                  <a:pos x="7" y="43"/>
                </a:cxn>
                <a:cxn ang="0">
                  <a:pos x="0" y="22"/>
                </a:cxn>
                <a:cxn ang="0">
                  <a:pos x="7" y="8"/>
                </a:cxn>
                <a:cxn ang="0">
                  <a:pos x="21" y="0"/>
                </a:cxn>
                <a:cxn ang="0">
                  <a:pos x="43" y="8"/>
                </a:cxn>
                <a:cxn ang="0">
                  <a:pos x="50" y="22"/>
                </a:cxn>
                <a:cxn ang="0">
                  <a:pos x="50" y="22"/>
                </a:cxn>
              </a:cxnLst>
              <a:rect l="0" t="0" r="r" b="b"/>
              <a:pathLst>
                <a:path w="50" h="50">
                  <a:moveTo>
                    <a:pt x="50" y="22"/>
                  </a:moveTo>
                  <a:lnTo>
                    <a:pt x="43" y="43"/>
                  </a:lnTo>
                  <a:lnTo>
                    <a:pt x="21" y="50"/>
                  </a:lnTo>
                  <a:lnTo>
                    <a:pt x="7" y="43"/>
                  </a:lnTo>
                  <a:lnTo>
                    <a:pt x="0" y="22"/>
                  </a:lnTo>
                  <a:lnTo>
                    <a:pt x="7" y="8"/>
                  </a:lnTo>
                  <a:lnTo>
                    <a:pt x="21" y="0"/>
                  </a:lnTo>
                  <a:lnTo>
                    <a:pt x="43" y="8"/>
                  </a:lnTo>
                  <a:lnTo>
                    <a:pt x="50" y="22"/>
                  </a:lnTo>
                  <a:lnTo>
                    <a:pt x="50"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6" name="Freeform 522"/>
            <p:cNvSpPr>
              <a:spLocks/>
            </p:cNvSpPr>
            <p:nvPr/>
          </p:nvSpPr>
          <p:spPr bwMode="auto">
            <a:xfrm>
              <a:off x="1969" y="1744"/>
              <a:ext cx="50" cy="50"/>
            </a:xfrm>
            <a:custGeom>
              <a:avLst/>
              <a:gdLst/>
              <a:ahLst/>
              <a:cxnLst>
                <a:cxn ang="0">
                  <a:pos x="50" y="21"/>
                </a:cxn>
                <a:cxn ang="0">
                  <a:pos x="43" y="43"/>
                </a:cxn>
                <a:cxn ang="0">
                  <a:pos x="22" y="50"/>
                </a:cxn>
                <a:cxn ang="0">
                  <a:pos x="7" y="43"/>
                </a:cxn>
                <a:cxn ang="0">
                  <a:pos x="0" y="21"/>
                </a:cxn>
                <a:cxn ang="0">
                  <a:pos x="7" y="7"/>
                </a:cxn>
                <a:cxn ang="0">
                  <a:pos x="22" y="0"/>
                </a:cxn>
                <a:cxn ang="0">
                  <a:pos x="43" y="7"/>
                </a:cxn>
                <a:cxn ang="0">
                  <a:pos x="50" y="21"/>
                </a:cxn>
                <a:cxn ang="0">
                  <a:pos x="50" y="21"/>
                </a:cxn>
              </a:cxnLst>
              <a:rect l="0" t="0" r="r" b="b"/>
              <a:pathLst>
                <a:path w="50" h="50">
                  <a:moveTo>
                    <a:pt x="50" y="21"/>
                  </a:moveTo>
                  <a:lnTo>
                    <a:pt x="43" y="43"/>
                  </a:lnTo>
                  <a:lnTo>
                    <a:pt x="22" y="50"/>
                  </a:lnTo>
                  <a:lnTo>
                    <a:pt x="7" y="43"/>
                  </a:lnTo>
                  <a:lnTo>
                    <a:pt x="0" y="21"/>
                  </a:lnTo>
                  <a:lnTo>
                    <a:pt x="7" y="7"/>
                  </a:lnTo>
                  <a:lnTo>
                    <a:pt x="22"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7" name="Freeform 523"/>
            <p:cNvSpPr>
              <a:spLocks/>
            </p:cNvSpPr>
            <p:nvPr/>
          </p:nvSpPr>
          <p:spPr bwMode="auto">
            <a:xfrm>
              <a:off x="1976" y="1772"/>
              <a:ext cx="57" cy="50"/>
            </a:xfrm>
            <a:custGeom>
              <a:avLst/>
              <a:gdLst/>
              <a:ahLst/>
              <a:cxnLst>
                <a:cxn ang="0">
                  <a:pos x="57" y="29"/>
                </a:cxn>
                <a:cxn ang="0">
                  <a:pos x="50" y="43"/>
                </a:cxn>
                <a:cxn ang="0">
                  <a:pos x="29" y="50"/>
                </a:cxn>
                <a:cxn ang="0">
                  <a:pos x="7" y="43"/>
                </a:cxn>
                <a:cxn ang="0">
                  <a:pos x="0" y="29"/>
                </a:cxn>
                <a:cxn ang="0">
                  <a:pos x="7" y="7"/>
                </a:cxn>
                <a:cxn ang="0">
                  <a:pos x="29" y="0"/>
                </a:cxn>
                <a:cxn ang="0">
                  <a:pos x="50" y="7"/>
                </a:cxn>
                <a:cxn ang="0">
                  <a:pos x="57" y="29"/>
                </a:cxn>
                <a:cxn ang="0">
                  <a:pos x="57" y="29"/>
                </a:cxn>
              </a:cxnLst>
              <a:rect l="0" t="0" r="r" b="b"/>
              <a:pathLst>
                <a:path w="57" h="50">
                  <a:moveTo>
                    <a:pt x="57" y="29"/>
                  </a:moveTo>
                  <a:lnTo>
                    <a:pt x="50" y="43"/>
                  </a:lnTo>
                  <a:lnTo>
                    <a:pt x="29" y="50"/>
                  </a:lnTo>
                  <a:lnTo>
                    <a:pt x="7" y="43"/>
                  </a:lnTo>
                  <a:lnTo>
                    <a:pt x="0" y="29"/>
                  </a:lnTo>
                  <a:lnTo>
                    <a:pt x="7"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8" name="Freeform 524"/>
            <p:cNvSpPr>
              <a:spLocks/>
            </p:cNvSpPr>
            <p:nvPr/>
          </p:nvSpPr>
          <p:spPr bwMode="auto">
            <a:xfrm>
              <a:off x="1991" y="1787"/>
              <a:ext cx="56" cy="49"/>
            </a:xfrm>
            <a:custGeom>
              <a:avLst/>
              <a:gdLst/>
              <a:ahLst/>
              <a:cxnLst>
                <a:cxn ang="0">
                  <a:pos x="56" y="21"/>
                </a:cxn>
                <a:cxn ang="0">
                  <a:pos x="49" y="42"/>
                </a:cxn>
                <a:cxn ang="0">
                  <a:pos x="28" y="49"/>
                </a:cxn>
                <a:cxn ang="0">
                  <a:pos x="7" y="42"/>
                </a:cxn>
                <a:cxn ang="0">
                  <a:pos x="0" y="21"/>
                </a:cxn>
                <a:cxn ang="0">
                  <a:pos x="7" y="7"/>
                </a:cxn>
                <a:cxn ang="0">
                  <a:pos x="28" y="0"/>
                </a:cxn>
                <a:cxn ang="0">
                  <a:pos x="49" y="7"/>
                </a:cxn>
                <a:cxn ang="0">
                  <a:pos x="56" y="21"/>
                </a:cxn>
                <a:cxn ang="0">
                  <a:pos x="56" y="21"/>
                </a:cxn>
              </a:cxnLst>
              <a:rect l="0" t="0" r="r" b="b"/>
              <a:pathLst>
                <a:path w="56" h="49">
                  <a:moveTo>
                    <a:pt x="56" y="21"/>
                  </a:moveTo>
                  <a:lnTo>
                    <a:pt x="49" y="42"/>
                  </a:lnTo>
                  <a:lnTo>
                    <a:pt x="28" y="49"/>
                  </a:lnTo>
                  <a:lnTo>
                    <a:pt x="7" y="42"/>
                  </a:lnTo>
                  <a:lnTo>
                    <a:pt x="0" y="21"/>
                  </a:lnTo>
                  <a:lnTo>
                    <a:pt x="7" y="7"/>
                  </a:lnTo>
                  <a:lnTo>
                    <a:pt x="28" y="0"/>
                  </a:lnTo>
                  <a:lnTo>
                    <a:pt x="49" y="7"/>
                  </a:lnTo>
                  <a:lnTo>
                    <a:pt x="56" y="21"/>
                  </a:lnTo>
                  <a:lnTo>
                    <a:pt x="56"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29" name="Freeform 525"/>
            <p:cNvSpPr>
              <a:spLocks/>
            </p:cNvSpPr>
            <p:nvPr/>
          </p:nvSpPr>
          <p:spPr bwMode="auto">
            <a:xfrm>
              <a:off x="2005" y="1808"/>
              <a:ext cx="57" cy="50"/>
            </a:xfrm>
            <a:custGeom>
              <a:avLst/>
              <a:gdLst/>
              <a:ahLst/>
              <a:cxnLst>
                <a:cxn ang="0">
                  <a:pos x="57" y="28"/>
                </a:cxn>
                <a:cxn ang="0">
                  <a:pos x="50" y="43"/>
                </a:cxn>
                <a:cxn ang="0">
                  <a:pos x="28" y="50"/>
                </a:cxn>
                <a:cxn ang="0">
                  <a:pos x="7" y="43"/>
                </a:cxn>
                <a:cxn ang="0">
                  <a:pos x="0" y="28"/>
                </a:cxn>
                <a:cxn ang="0">
                  <a:pos x="7" y="7"/>
                </a:cxn>
                <a:cxn ang="0">
                  <a:pos x="28" y="0"/>
                </a:cxn>
                <a:cxn ang="0">
                  <a:pos x="50" y="7"/>
                </a:cxn>
                <a:cxn ang="0">
                  <a:pos x="57" y="28"/>
                </a:cxn>
                <a:cxn ang="0">
                  <a:pos x="57" y="28"/>
                </a:cxn>
              </a:cxnLst>
              <a:rect l="0" t="0" r="r" b="b"/>
              <a:pathLst>
                <a:path w="57" h="50">
                  <a:moveTo>
                    <a:pt x="57" y="28"/>
                  </a:moveTo>
                  <a:lnTo>
                    <a:pt x="50" y="43"/>
                  </a:lnTo>
                  <a:lnTo>
                    <a:pt x="28" y="50"/>
                  </a:lnTo>
                  <a:lnTo>
                    <a:pt x="7" y="43"/>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0" name="Freeform 526"/>
            <p:cNvSpPr>
              <a:spLocks/>
            </p:cNvSpPr>
            <p:nvPr/>
          </p:nvSpPr>
          <p:spPr bwMode="auto">
            <a:xfrm>
              <a:off x="2019" y="1822"/>
              <a:ext cx="57" cy="50"/>
            </a:xfrm>
            <a:custGeom>
              <a:avLst/>
              <a:gdLst/>
              <a:ahLst/>
              <a:cxnLst>
                <a:cxn ang="0">
                  <a:pos x="57" y="22"/>
                </a:cxn>
                <a:cxn ang="0">
                  <a:pos x="50" y="43"/>
                </a:cxn>
                <a:cxn ang="0">
                  <a:pos x="28" y="50"/>
                </a:cxn>
                <a:cxn ang="0">
                  <a:pos x="7" y="43"/>
                </a:cxn>
                <a:cxn ang="0">
                  <a:pos x="0" y="22"/>
                </a:cxn>
                <a:cxn ang="0">
                  <a:pos x="7" y="7"/>
                </a:cxn>
                <a:cxn ang="0">
                  <a:pos x="28" y="0"/>
                </a:cxn>
                <a:cxn ang="0">
                  <a:pos x="50" y="7"/>
                </a:cxn>
                <a:cxn ang="0">
                  <a:pos x="57" y="22"/>
                </a:cxn>
                <a:cxn ang="0">
                  <a:pos x="57" y="22"/>
                </a:cxn>
              </a:cxnLst>
              <a:rect l="0" t="0" r="r" b="b"/>
              <a:pathLst>
                <a:path w="57" h="50">
                  <a:moveTo>
                    <a:pt x="57" y="22"/>
                  </a:moveTo>
                  <a:lnTo>
                    <a:pt x="50" y="43"/>
                  </a:lnTo>
                  <a:lnTo>
                    <a:pt x="28" y="50"/>
                  </a:lnTo>
                  <a:lnTo>
                    <a:pt x="7" y="43"/>
                  </a:lnTo>
                  <a:lnTo>
                    <a:pt x="0" y="22"/>
                  </a:lnTo>
                  <a:lnTo>
                    <a:pt x="7" y="7"/>
                  </a:lnTo>
                  <a:lnTo>
                    <a:pt x="28" y="0"/>
                  </a:lnTo>
                  <a:lnTo>
                    <a:pt x="50" y="7"/>
                  </a:lnTo>
                  <a:lnTo>
                    <a:pt x="57" y="22"/>
                  </a:lnTo>
                  <a:lnTo>
                    <a:pt x="57"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1" name="Freeform 527"/>
            <p:cNvSpPr>
              <a:spLocks/>
            </p:cNvSpPr>
            <p:nvPr/>
          </p:nvSpPr>
          <p:spPr bwMode="auto">
            <a:xfrm>
              <a:off x="2033" y="1844"/>
              <a:ext cx="57" cy="49"/>
            </a:xfrm>
            <a:custGeom>
              <a:avLst/>
              <a:gdLst/>
              <a:ahLst/>
              <a:cxnLst>
                <a:cxn ang="0">
                  <a:pos x="57" y="21"/>
                </a:cxn>
                <a:cxn ang="0">
                  <a:pos x="50" y="42"/>
                </a:cxn>
                <a:cxn ang="0">
                  <a:pos x="29" y="49"/>
                </a:cxn>
                <a:cxn ang="0">
                  <a:pos x="7" y="42"/>
                </a:cxn>
                <a:cxn ang="0">
                  <a:pos x="0" y="21"/>
                </a:cxn>
                <a:cxn ang="0">
                  <a:pos x="7" y="7"/>
                </a:cxn>
                <a:cxn ang="0">
                  <a:pos x="29" y="0"/>
                </a:cxn>
                <a:cxn ang="0">
                  <a:pos x="50" y="7"/>
                </a:cxn>
                <a:cxn ang="0">
                  <a:pos x="57" y="21"/>
                </a:cxn>
                <a:cxn ang="0">
                  <a:pos x="57" y="21"/>
                </a:cxn>
              </a:cxnLst>
              <a:rect l="0" t="0" r="r" b="b"/>
              <a:pathLst>
                <a:path w="57" h="49">
                  <a:moveTo>
                    <a:pt x="57" y="21"/>
                  </a:moveTo>
                  <a:lnTo>
                    <a:pt x="50" y="42"/>
                  </a:lnTo>
                  <a:lnTo>
                    <a:pt x="29" y="49"/>
                  </a:lnTo>
                  <a:lnTo>
                    <a:pt x="7" y="42"/>
                  </a:lnTo>
                  <a:lnTo>
                    <a:pt x="0" y="21"/>
                  </a:lnTo>
                  <a:lnTo>
                    <a:pt x="7" y="7"/>
                  </a:lnTo>
                  <a:lnTo>
                    <a:pt x="29" y="0"/>
                  </a:lnTo>
                  <a:lnTo>
                    <a:pt x="50"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2" name="Freeform 528"/>
            <p:cNvSpPr>
              <a:spLocks/>
            </p:cNvSpPr>
            <p:nvPr/>
          </p:nvSpPr>
          <p:spPr bwMode="auto">
            <a:xfrm>
              <a:off x="2047" y="1851"/>
              <a:ext cx="50" cy="49"/>
            </a:xfrm>
            <a:custGeom>
              <a:avLst/>
              <a:gdLst/>
              <a:ahLst/>
              <a:cxnLst>
                <a:cxn ang="0">
                  <a:pos x="50" y="28"/>
                </a:cxn>
                <a:cxn ang="0">
                  <a:pos x="43" y="42"/>
                </a:cxn>
                <a:cxn ang="0">
                  <a:pos x="29" y="49"/>
                </a:cxn>
                <a:cxn ang="0">
                  <a:pos x="8" y="42"/>
                </a:cxn>
                <a:cxn ang="0">
                  <a:pos x="0" y="28"/>
                </a:cxn>
                <a:cxn ang="0">
                  <a:pos x="8" y="7"/>
                </a:cxn>
                <a:cxn ang="0">
                  <a:pos x="29" y="0"/>
                </a:cxn>
                <a:cxn ang="0">
                  <a:pos x="43" y="7"/>
                </a:cxn>
                <a:cxn ang="0">
                  <a:pos x="50" y="28"/>
                </a:cxn>
                <a:cxn ang="0">
                  <a:pos x="50" y="28"/>
                </a:cxn>
              </a:cxnLst>
              <a:rect l="0" t="0" r="r" b="b"/>
              <a:pathLst>
                <a:path w="50" h="49">
                  <a:moveTo>
                    <a:pt x="50" y="28"/>
                  </a:moveTo>
                  <a:lnTo>
                    <a:pt x="43" y="42"/>
                  </a:lnTo>
                  <a:lnTo>
                    <a:pt x="29" y="49"/>
                  </a:lnTo>
                  <a:lnTo>
                    <a:pt x="8" y="42"/>
                  </a:lnTo>
                  <a:lnTo>
                    <a:pt x="0" y="28"/>
                  </a:lnTo>
                  <a:lnTo>
                    <a:pt x="8"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3" name="Freeform 529"/>
            <p:cNvSpPr>
              <a:spLocks/>
            </p:cNvSpPr>
            <p:nvPr/>
          </p:nvSpPr>
          <p:spPr bwMode="auto">
            <a:xfrm>
              <a:off x="2062" y="1872"/>
              <a:ext cx="49" cy="50"/>
            </a:xfrm>
            <a:custGeom>
              <a:avLst/>
              <a:gdLst/>
              <a:ahLst/>
              <a:cxnLst>
                <a:cxn ang="0">
                  <a:pos x="49" y="21"/>
                </a:cxn>
                <a:cxn ang="0">
                  <a:pos x="42" y="43"/>
                </a:cxn>
                <a:cxn ang="0">
                  <a:pos x="28" y="50"/>
                </a:cxn>
                <a:cxn ang="0">
                  <a:pos x="7" y="43"/>
                </a:cxn>
                <a:cxn ang="0">
                  <a:pos x="0" y="21"/>
                </a:cxn>
                <a:cxn ang="0">
                  <a:pos x="7" y="7"/>
                </a:cxn>
                <a:cxn ang="0">
                  <a:pos x="28" y="0"/>
                </a:cxn>
                <a:cxn ang="0">
                  <a:pos x="42" y="7"/>
                </a:cxn>
                <a:cxn ang="0">
                  <a:pos x="49" y="21"/>
                </a:cxn>
                <a:cxn ang="0">
                  <a:pos x="49" y="21"/>
                </a:cxn>
              </a:cxnLst>
              <a:rect l="0" t="0" r="r" b="b"/>
              <a:pathLst>
                <a:path w="49" h="50">
                  <a:moveTo>
                    <a:pt x="49" y="21"/>
                  </a:moveTo>
                  <a:lnTo>
                    <a:pt x="42" y="43"/>
                  </a:lnTo>
                  <a:lnTo>
                    <a:pt x="28" y="50"/>
                  </a:lnTo>
                  <a:lnTo>
                    <a:pt x="7" y="43"/>
                  </a:lnTo>
                  <a:lnTo>
                    <a:pt x="0" y="21"/>
                  </a:lnTo>
                  <a:lnTo>
                    <a:pt x="7" y="7"/>
                  </a:lnTo>
                  <a:lnTo>
                    <a:pt x="28" y="0"/>
                  </a:lnTo>
                  <a:lnTo>
                    <a:pt x="42" y="7"/>
                  </a:lnTo>
                  <a:lnTo>
                    <a:pt x="49" y="21"/>
                  </a:lnTo>
                  <a:lnTo>
                    <a:pt x="49"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4" name="Freeform 530"/>
            <p:cNvSpPr>
              <a:spLocks/>
            </p:cNvSpPr>
            <p:nvPr/>
          </p:nvSpPr>
          <p:spPr bwMode="auto">
            <a:xfrm>
              <a:off x="2076" y="1879"/>
              <a:ext cx="50" cy="50"/>
            </a:xfrm>
            <a:custGeom>
              <a:avLst/>
              <a:gdLst/>
              <a:ahLst/>
              <a:cxnLst>
                <a:cxn ang="0">
                  <a:pos x="50" y="29"/>
                </a:cxn>
                <a:cxn ang="0">
                  <a:pos x="43" y="43"/>
                </a:cxn>
                <a:cxn ang="0">
                  <a:pos x="28" y="50"/>
                </a:cxn>
                <a:cxn ang="0">
                  <a:pos x="7" y="43"/>
                </a:cxn>
                <a:cxn ang="0">
                  <a:pos x="0" y="29"/>
                </a:cxn>
                <a:cxn ang="0">
                  <a:pos x="7" y="7"/>
                </a:cxn>
                <a:cxn ang="0">
                  <a:pos x="28" y="0"/>
                </a:cxn>
                <a:cxn ang="0">
                  <a:pos x="43" y="7"/>
                </a:cxn>
                <a:cxn ang="0">
                  <a:pos x="50" y="29"/>
                </a:cxn>
                <a:cxn ang="0">
                  <a:pos x="50" y="29"/>
                </a:cxn>
              </a:cxnLst>
              <a:rect l="0" t="0" r="r" b="b"/>
              <a:pathLst>
                <a:path w="50" h="50">
                  <a:moveTo>
                    <a:pt x="50" y="29"/>
                  </a:moveTo>
                  <a:lnTo>
                    <a:pt x="43" y="43"/>
                  </a:lnTo>
                  <a:lnTo>
                    <a:pt x="28" y="50"/>
                  </a:lnTo>
                  <a:lnTo>
                    <a:pt x="7" y="43"/>
                  </a:lnTo>
                  <a:lnTo>
                    <a:pt x="0" y="29"/>
                  </a:lnTo>
                  <a:lnTo>
                    <a:pt x="7" y="7"/>
                  </a:lnTo>
                  <a:lnTo>
                    <a:pt x="28"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5" name="Freeform 531"/>
            <p:cNvSpPr>
              <a:spLocks/>
            </p:cNvSpPr>
            <p:nvPr/>
          </p:nvSpPr>
          <p:spPr bwMode="auto">
            <a:xfrm>
              <a:off x="2090" y="1893"/>
              <a:ext cx="50" cy="57"/>
            </a:xfrm>
            <a:custGeom>
              <a:avLst/>
              <a:gdLst/>
              <a:ahLst/>
              <a:cxnLst>
                <a:cxn ang="0">
                  <a:pos x="50" y="29"/>
                </a:cxn>
                <a:cxn ang="0">
                  <a:pos x="43" y="50"/>
                </a:cxn>
                <a:cxn ang="0">
                  <a:pos x="29" y="57"/>
                </a:cxn>
                <a:cxn ang="0">
                  <a:pos x="7" y="50"/>
                </a:cxn>
                <a:cxn ang="0">
                  <a:pos x="0" y="29"/>
                </a:cxn>
                <a:cxn ang="0">
                  <a:pos x="7" y="7"/>
                </a:cxn>
                <a:cxn ang="0">
                  <a:pos x="29" y="0"/>
                </a:cxn>
                <a:cxn ang="0">
                  <a:pos x="43" y="7"/>
                </a:cxn>
                <a:cxn ang="0">
                  <a:pos x="50" y="29"/>
                </a:cxn>
                <a:cxn ang="0">
                  <a:pos x="50" y="29"/>
                </a:cxn>
              </a:cxnLst>
              <a:rect l="0" t="0" r="r" b="b"/>
              <a:pathLst>
                <a:path w="50" h="57">
                  <a:moveTo>
                    <a:pt x="50" y="29"/>
                  </a:moveTo>
                  <a:lnTo>
                    <a:pt x="43" y="50"/>
                  </a:lnTo>
                  <a:lnTo>
                    <a:pt x="29" y="57"/>
                  </a:lnTo>
                  <a:lnTo>
                    <a:pt x="7" y="50"/>
                  </a:lnTo>
                  <a:lnTo>
                    <a:pt x="0" y="29"/>
                  </a:lnTo>
                  <a:lnTo>
                    <a:pt x="7" y="7"/>
                  </a:lnTo>
                  <a:lnTo>
                    <a:pt x="29"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6" name="Freeform 532"/>
            <p:cNvSpPr>
              <a:spLocks/>
            </p:cNvSpPr>
            <p:nvPr/>
          </p:nvSpPr>
          <p:spPr bwMode="auto">
            <a:xfrm>
              <a:off x="2104" y="1900"/>
              <a:ext cx="50" cy="57"/>
            </a:xfrm>
            <a:custGeom>
              <a:avLst/>
              <a:gdLst/>
              <a:ahLst/>
              <a:cxnLst>
                <a:cxn ang="0">
                  <a:pos x="50" y="29"/>
                </a:cxn>
                <a:cxn ang="0">
                  <a:pos x="43" y="50"/>
                </a:cxn>
                <a:cxn ang="0">
                  <a:pos x="22" y="57"/>
                </a:cxn>
                <a:cxn ang="0">
                  <a:pos x="7" y="50"/>
                </a:cxn>
                <a:cxn ang="0">
                  <a:pos x="0" y="29"/>
                </a:cxn>
                <a:cxn ang="0">
                  <a:pos x="7" y="8"/>
                </a:cxn>
                <a:cxn ang="0">
                  <a:pos x="22" y="0"/>
                </a:cxn>
                <a:cxn ang="0">
                  <a:pos x="43" y="8"/>
                </a:cxn>
                <a:cxn ang="0">
                  <a:pos x="50" y="29"/>
                </a:cxn>
                <a:cxn ang="0">
                  <a:pos x="50" y="29"/>
                </a:cxn>
              </a:cxnLst>
              <a:rect l="0" t="0" r="r" b="b"/>
              <a:pathLst>
                <a:path w="50" h="57">
                  <a:moveTo>
                    <a:pt x="50" y="29"/>
                  </a:moveTo>
                  <a:lnTo>
                    <a:pt x="43" y="50"/>
                  </a:lnTo>
                  <a:lnTo>
                    <a:pt x="22" y="57"/>
                  </a:lnTo>
                  <a:lnTo>
                    <a:pt x="7" y="50"/>
                  </a:lnTo>
                  <a:lnTo>
                    <a:pt x="0" y="29"/>
                  </a:lnTo>
                  <a:lnTo>
                    <a:pt x="7" y="8"/>
                  </a:lnTo>
                  <a:lnTo>
                    <a:pt x="22" y="0"/>
                  </a:lnTo>
                  <a:lnTo>
                    <a:pt x="43" y="8"/>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7" name="Freeform 533"/>
            <p:cNvSpPr>
              <a:spLocks/>
            </p:cNvSpPr>
            <p:nvPr/>
          </p:nvSpPr>
          <p:spPr bwMode="auto">
            <a:xfrm>
              <a:off x="2119" y="1908"/>
              <a:ext cx="49" cy="56"/>
            </a:xfrm>
            <a:custGeom>
              <a:avLst/>
              <a:gdLst/>
              <a:ahLst/>
              <a:cxnLst>
                <a:cxn ang="0">
                  <a:pos x="49" y="28"/>
                </a:cxn>
                <a:cxn ang="0">
                  <a:pos x="42" y="49"/>
                </a:cxn>
                <a:cxn ang="0">
                  <a:pos x="21" y="56"/>
                </a:cxn>
                <a:cxn ang="0">
                  <a:pos x="7" y="49"/>
                </a:cxn>
                <a:cxn ang="0">
                  <a:pos x="0" y="28"/>
                </a:cxn>
                <a:cxn ang="0">
                  <a:pos x="7" y="7"/>
                </a:cxn>
                <a:cxn ang="0">
                  <a:pos x="21" y="0"/>
                </a:cxn>
                <a:cxn ang="0">
                  <a:pos x="42" y="7"/>
                </a:cxn>
                <a:cxn ang="0">
                  <a:pos x="49" y="28"/>
                </a:cxn>
                <a:cxn ang="0">
                  <a:pos x="49" y="28"/>
                </a:cxn>
              </a:cxnLst>
              <a:rect l="0" t="0" r="r" b="b"/>
              <a:pathLst>
                <a:path w="49" h="56">
                  <a:moveTo>
                    <a:pt x="49" y="28"/>
                  </a:moveTo>
                  <a:lnTo>
                    <a:pt x="42" y="49"/>
                  </a:lnTo>
                  <a:lnTo>
                    <a:pt x="21" y="56"/>
                  </a:lnTo>
                  <a:lnTo>
                    <a:pt x="7" y="49"/>
                  </a:lnTo>
                  <a:lnTo>
                    <a:pt x="0" y="28"/>
                  </a:lnTo>
                  <a:lnTo>
                    <a:pt x="7" y="7"/>
                  </a:lnTo>
                  <a:lnTo>
                    <a:pt x="21"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8" name="Freeform 534"/>
            <p:cNvSpPr>
              <a:spLocks/>
            </p:cNvSpPr>
            <p:nvPr/>
          </p:nvSpPr>
          <p:spPr bwMode="auto">
            <a:xfrm>
              <a:off x="2133" y="1922"/>
              <a:ext cx="50" cy="57"/>
            </a:xfrm>
            <a:custGeom>
              <a:avLst/>
              <a:gdLst/>
              <a:ahLst/>
              <a:cxnLst>
                <a:cxn ang="0">
                  <a:pos x="50" y="28"/>
                </a:cxn>
                <a:cxn ang="0">
                  <a:pos x="42" y="50"/>
                </a:cxn>
                <a:cxn ang="0">
                  <a:pos x="21" y="57"/>
                </a:cxn>
                <a:cxn ang="0">
                  <a:pos x="7" y="50"/>
                </a:cxn>
                <a:cxn ang="0">
                  <a:pos x="0" y="28"/>
                </a:cxn>
                <a:cxn ang="0">
                  <a:pos x="7" y="7"/>
                </a:cxn>
                <a:cxn ang="0">
                  <a:pos x="21" y="0"/>
                </a:cxn>
                <a:cxn ang="0">
                  <a:pos x="42" y="7"/>
                </a:cxn>
                <a:cxn ang="0">
                  <a:pos x="50" y="28"/>
                </a:cxn>
                <a:cxn ang="0">
                  <a:pos x="50" y="28"/>
                </a:cxn>
              </a:cxnLst>
              <a:rect l="0" t="0" r="r" b="b"/>
              <a:pathLst>
                <a:path w="50" h="57">
                  <a:moveTo>
                    <a:pt x="50" y="28"/>
                  </a:moveTo>
                  <a:lnTo>
                    <a:pt x="42" y="50"/>
                  </a:lnTo>
                  <a:lnTo>
                    <a:pt x="21" y="57"/>
                  </a:lnTo>
                  <a:lnTo>
                    <a:pt x="7" y="50"/>
                  </a:lnTo>
                  <a:lnTo>
                    <a:pt x="0" y="28"/>
                  </a:lnTo>
                  <a:lnTo>
                    <a:pt x="7" y="7"/>
                  </a:lnTo>
                  <a:lnTo>
                    <a:pt x="21" y="0"/>
                  </a:lnTo>
                  <a:lnTo>
                    <a:pt x="42"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39" name="Freeform 535"/>
            <p:cNvSpPr>
              <a:spLocks/>
            </p:cNvSpPr>
            <p:nvPr/>
          </p:nvSpPr>
          <p:spPr bwMode="auto">
            <a:xfrm>
              <a:off x="2147" y="1929"/>
              <a:ext cx="50" cy="57"/>
            </a:xfrm>
            <a:custGeom>
              <a:avLst/>
              <a:gdLst/>
              <a:ahLst/>
              <a:cxnLst>
                <a:cxn ang="0">
                  <a:pos x="50" y="28"/>
                </a:cxn>
                <a:cxn ang="0">
                  <a:pos x="43" y="50"/>
                </a:cxn>
                <a:cxn ang="0">
                  <a:pos x="21" y="57"/>
                </a:cxn>
                <a:cxn ang="0">
                  <a:pos x="7" y="50"/>
                </a:cxn>
                <a:cxn ang="0">
                  <a:pos x="0" y="28"/>
                </a:cxn>
                <a:cxn ang="0">
                  <a:pos x="7" y="7"/>
                </a:cxn>
                <a:cxn ang="0">
                  <a:pos x="21" y="0"/>
                </a:cxn>
                <a:cxn ang="0">
                  <a:pos x="43" y="7"/>
                </a:cxn>
                <a:cxn ang="0">
                  <a:pos x="50" y="28"/>
                </a:cxn>
                <a:cxn ang="0">
                  <a:pos x="50" y="28"/>
                </a:cxn>
              </a:cxnLst>
              <a:rect l="0" t="0" r="r" b="b"/>
              <a:pathLst>
                <a:path w="50" h="57">
                  <a:moveTo>
                    <a:pt x="50" y="28"/>
                  </a:moveTo>
                  <a:lnTo>
                    <a:pt x="43" y="50"/>
                  </a:lnTo>
                  <a:lnTo>
                    <a:pt x="21" y="57"/>
                  </a:lnTo>
                  <a:lnTo>
                    <a:pt x="7" y="50"/>
                  </a:lnTo>
                  <a:lnTo>
                    <a:pt x="0" y="28"/>
                  </a:lnTo>
                  <a:lnTo>
                    <a:pt x="7" y="7"/>
                  </a:lnTo>
                  <a:lnTo>
                    <a:pt x="21"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0" name="Freeform 536"/>
            <p:cNvSpPr>
              <a:spLocks/>
            </p:cNvSpPr>
            <p:nvPr/>
          </p:nvSpPr>
          <p:spPr bwMode="auto">
            <a:xfrm>
              <a:off x="2154" y="1943"/>
              <a:ext cx="57" cy="57"/>
            </a:xfrm>
            <a:custGeom>
              <a:avLst/>
              <a:gdLst/>
              <a:ahLst/>
              <a:cxnLst>
                <a:cxn ang="0">
                  <a:pos x="57" y="29"/>
                </a:cxn>
                <a:cxn ang="0">
                  <a:pos x="50" y="50"/>
                </a:cxn>
                <a:cxn ang="0">
                  <a:pos x="29" y="57"/>
                </a:cxn>
                <a:cxn ang="0">
                  <a:pos x="7" y="50"/>
                </a:cxn>
                <a:cxn ang="0">
                  <a:pos x="0" y="29"/>
                </a:cxn>
                <a:cxn ang="0">
                  <a:pos x="7" y="7"/>
                </a:cxn>
                <a:cxn ang="0">
                  <a:pos x="29" y="0"/>
                </a:cxn>
                <a:cxn ang="0">
                  <a:pos x="50" y="7"/>
                </a:cxn>
                <a:cxn ang="0">
                  <a:pos x="57" y="29"/>
                </a:cxn>
                <a:cxn ang="0">
                  <a:pos x="57" y="29"/>
                </a:cxn>
              </a:cxnLst>
              <a:rect l="0" t="0" r="r" b="b"/>
              <a:pathLst>
                <a:path w="57" h="57">
                  <a:moveTo>
                    <a:pt x="57" y="29"/>
                  </a:moveTo>
                  <a:lnTo>
                    <a:pt x="50" y="50"/>
                  </a:lnTo>
                  <a:lnTo>
                    <a:pt x="29" y="57"/>
                  </a:lnTo>
                  <a:lnTo>
                    <a:pt x="7" y="50"/>
                  </a:lnTo>
                  <a:lnTo>
                    <a:pt x="0" y="29"/>
                  </a:lnTo>
                  <a:lnTo>
                    <a:pt x="7"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1" name="Freeform 537"/>
            <p:cNvSpPr>
              <a:spLocks/>
            </p:cNvSpPr>
            <p:nvPr/>
          </p:nvSpPr>
          <p:spPr bwMode="auto">
            <a:xfrm>
              <a:off x="2168" y="1950"/>
              <a:ext cx="57" cy="57"/>
            </a:xfrm>
            <a:custGeom>
              <a:avLst/>
              <a:gdLst/>
              <a:ahLst/>
              <a:cxnLst>
                <a:cxn ang="0">
                  <a:pos x="57" y="29"/>
                </a:cxn>
                <a:cxn ang="0">
                  <a:pos x="50" y="50"/>
                </a:cxn>
                <a:cxn ang="0">
                  <a:pos x="29" y="57"/>
                </a:cxn>
                <a:cxn ang="0">
                  <a:pos x="7" y="50"/>
                </a:cxn>
                <a:cxn ang="0">
                  <a:pos x="0" y="29"/>
                </a:cxn>
                <a:cxn ang="0">
                  <a:pos x="7" y="7"/>
                </a:cxn>
                <a:cxn ang="0">
                  <a:pos x="29" y="0"/>
                </a:cxn>
                <a:cxn ang="0">
                  <a:pos x="50" y="7"/>
                </a:cxn>
                <a:cxn ang="0">
                  <a:pos x="57" y="29"/>
                </a:cxn>
                <a:cxn ang="0">
                  <a:pos x="57" y="29"/>
                </a:cxn>
              </a:cxnLst>
              <a:rect l="0" t="0" r="r" b="b"/>
              <a:pathLst>
                <a:path w="57" h="57">
                  <a:moveTo>
                    <a:pt x="57" y="29"/>
                  </a:moveTo>
                  <a:lnTo>
                    <a:pt x="50" y="50"/>
                  </a:lnTo>
                  <a:lnTo>
                    <a:pt x="29" y="57"/>
                  </a:lnTo>
                  <a:lnTo>
                    <a:pt x="7" y="50"/>
                  </a:lnTo>
                  <a:lnTo>
                    <a:pt x="0" y="29"/>
                  </a:lnTo>
                  <a:lnTo>
                    <a:pt x="7"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2" name="Freeform 538"/>
            <p:cNvSpPr>
              <a:spLocks/>
            </p:cNvSpPr>
            <p:nvPr/>
          </p:nvSpPr>
          <p:spPr bwMode="auto">
            <a:xfrm>
              <a:off x="2183" y="1957"/>
              <a:ext cx="49" cy="50"/>
            </a:xfrm>
            <a:custGeom>
              <a:avLst/>
              <a:gdLst/>
              <a:ahLst/>
              <a:cxnLst>
                <a:cxn ang="0">
                  <a:pos x="49" y="22"/>
                </a:cxn>
                <a:cxn ang="0">
                  <a:pos x="42" y="43"/>
                </a:cxn>
                <a:cxn ang="0">
                  <a:pos x="28" y="50"/>
                </a:cxn>
                <a:cxn ang="0">
                  <a:pos x="7" y="43"/>
                </a:cxn>
                <a:cxn ang="0">
                  <a:pos x="0" y="22"/>
                </a:cxn>
                <a:cxn ang="0">
                  <a:pos x="7" y="7"/>
                </a:cxn>
                <a:cxn ang="0">
                  <a:pos x="28" y="0"/>
                </a:cxn>
                <a:cxn ang="0">
                  <a:pos x="42" y="7"/>
                </a:cxn>
                <a:cxn ang="0">
                  <a:pos x="49" y="22"/>
                </a:cxn>
                <a:cxn ang="0">
                  <a:pos x="49" y="22"/>
                </a:cxn>
              </a:cxnLst>
              <a:rect l="0" t="0" r="r" b="b"/>
              <a:pathLst>
                <a:path w="49" h="50">
                  <a:moveTo>
                    <a:pt x="49" y="22"/>
                  </a:moveTo>
                  <a:lnTo>
                    <a:pt x="42" y="43"/>
                  </a:lnTo>
                  <a:lnTo>
                    <a:pt x="28" y="50"/>
                  </a:lnTo>
                  <a:lnTo>
                    <a:pt x="7" y="43"/>
                  </a:lnTo>
                  <a:lnTo>
                    <a:pt x="0" y="22"/>
                  </a:lnTo>
                  <a:lnTo>
                    <a:pt x="7" y="7"/>
                  </a:lnTo>
                  <a:lnTo>
                    <a:pt x="28" y="0"/>
                  </a:lnTo>
                  <a:lnTo>
                    <a:pt x="42" y="7"/>
                  </a:lnTo>
                  <a:lnTo>
                    <a:pt x="49" y="22"/>
                  </a:lnTo>
                  <a:lnTo>
                    <a:pt x="49"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3" name="Freeform 539"/>
            <p:cNvSpPr>
              <a:spLocks/>
            </p:cNvSpPr>
            <p:nvPr/>
          </p:nvSpPr>
          <p:spPr bwMode="auto">
            <a:xfrm>
              <a:off x="2197" y="1964"/>
              <a:ext cx="50" cy="57"/>
            </a:xfrm>
            <a:custGeom>
              <a:avLst/>
              <a:gdLst/>
              <a:ahLst/>
              <a:cxnLst>
                <a:cxn ang="0">
                  <a:pos x="50" y="29"/>
                </a:cxn>
                <a:cxn ang="0">
                  <a:pos x="42" y="50"/>
                </a:cxn>
                <a:cxn ang="0">
                  <a:pos x="28" y="57"/>
                </a:cxn>
                <a:cxn ang="0">
                  <a:pos x="7" y="50"/>
                </a:cxn>
                <a:cxn ang="0">
                  <a:pos x="0" y="29"/>
                </a:cxn>
                <a:cxn ang="0">
                  <a:pos x="7" y="8"/>
                </a:cxn>
                <a:cxn ang="0">
                  <a:pos x="28" y="0"/>
                </a:cxn>
                <a:cxn ang="0">
                  <a:pos x="42" y="8"/>
                </a:cxn>
                <a:cxn ang="0">
                  <a:pos x="50" y="29"/>
                </a:cxn>
                <a:cxn ang="0">
                  <a:pos x="50" y="29"/>
                </a:cxn>
              </a:cxnLst>
              <a:rect l="0" t="0" r="r" b="b"/>
              <a:pathLst>
                <a:path w="50" h="57">
                  <a:moveTo>
                    <a:pt x="50" y="29"/>
                  </a:moveTo>
                  <a:lnTo>
                    <a:pt x="42" y="50"/>
                  </a:lnTo>
                  <a:lnTo>
                    <a:pt x="28" y="57"/>
                  </a:lnTo>
                  <a:lnTo>
                    <a:pt x="7" y="50"/>
                  </a:lnTo>
                  <a:lnTo>
                    <a:pt x="0" y="29"/>
                  </a:lnTo>
                  <a:lnTo>
                    <a:pt x="7" y="8"/>
                  </a:lnTo>
                  <a:lnTo>
                    <a:pt x="28" y="0"/>
                  </a:lnTo>
                  <a:lnTo>
                    <a:pt x="42" y="8"/>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4" name="Freeform 540"/>
            <p:cNvSpPr>
              <a:spLocks/>
            </p:cNvSpPr>
            <p:nvPr/>
          </p:nvSpPr>
          <p:spPr bwMode="auto">
            <a:xfrm>
              <a:off x="2211" y="1972"/>
              <a:ext cx="50" cy="56"/>
            </a:xfrm>
            <a:custGeom>
              <a:avLst/>
              <a:gdLst/>
              <a:ahLst/>
              <a:cxnLst>
                <a:cxn ang="0">
                  <a:pos x="50" y="28"/>
                </a:cxn>
                <a:cxn ang="0">
                  <a:pos x="43" y="49"/>
                </a:cxn>
                <a:cxn ang="0">
                  <a:pos x="21" y="56"/>
                </a:cxn>
                <a:cxn ang="0">
                  <a:pos x="7" y="49"/>
                </a:cxn>
                <a:cxn ang="0">
                  <a:pos x="0" y="28"/>
                </a:cxn>
                <a:cxn ang="0">
                  <a:pos x="7" y="7"/>
                </a:cxn>
                <a:cxn ang="0">
                  <a:pos x="21" y="0"/>
                </a:cxn>
                <a:cxn ang="0">
                  <a:pos x="43" y="7"/>
                </a:cxn>
                <a:cxn ang="0">
                  <a:pos x="50" y="28"/>
                </a:cxn>
                <a:cxn ang="0">
                  <a:pos x="50" y="28"/>
                </a:cxn>
              </a:cxnLst>
              <a:rect l="0" t="0" r="r" b="b"/>
              <a:pathLst>
                <a:path w="50" h="56">
                  <a:moveTo>
                    <a:pt x="50" y="28"/>
                  </a:moveTo>
                  <a:lnTo>
                    <a:pt x="43" y="49"/>
                  </a:lnTo>
                  <a:lnTo>
                    <a:pt x="21" y="56"/>
                  </a:lnTo>
                  <a:lnTo>
                    <a:pt x="7" y="49"/>
                  </a:lnTo>
                  <a:lnTo>
                    <a:pt x="0" y="28"/>
                  </a:lnTo>
                  <a:lnTo>
                    <a:pt x="7" y="7"/>
                  </a:lnTo>
                  <a:lnTo>
                    <a:pt x="21"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5" name="Freeform 541"/>
            <p:cNvSpPr>
              <a:spLocks/>
            </p:cNvSpPr>
            <p:nvPr/>
          </p:nvSpPr>
          <p:spPr bwMode="auto">
            <a:xfrm>
              <a:off x="2225" y="1979"/>
              <a:ext cx="50" cy="49"/>
            </a:xfrm>
            <a:custGeom>
              <a:avLst/>
              <a:gdLst/>
              <a:ahLst/>
              <a:cxnLst>
                <a:cxn ang="0">
                  <a:pos x="50" y="28"/>
                </a:cxn>
                <a:cxn ang="0">
                  <a:pos x="43" y="42"/>
                </a:cxn>
                <a:cxn ang="0">
                  <a:pos x="22" y="49"/>
                </a:cxn>
                <a:cxn ang="0">
                  <a:pos x="7" y="42"/>
                </a:cxn>
                <a:cxn ang="0">
                  <a:pos x="0" y="28"/>
                </a:cxn>
                <a:cxn ang="0">
                  <a:pos x="7" y="7"/>
                </a:cxn>
                <a:cxn ang="0">
                  <a:pos x="22" y="0"/>
                </a:cxn>
                <a:cxn ang="0">
                  <a:pos x="43" y="7"/>
                </a:cxn>
                <a:cxn ang="0">
                  <a:pos x="50" y="28"/>
                </a:cxn>
                <a:cxn ang="0">
                  <a:pos x="50" y="28"/>
                </a:cxn>
              </a:cxnLst>
              <a:rect l="0" t="0" r="r" b="b"/>
              <a:pathLst>
                <a:path w="50" h="49">
                  <a:moveTo>
                    <a:pt x="50" y="28"/>
                  </a:moveTo>
                  <a:lnTo>
                    <a:pt x="43" y="42"/>
                  </a:lnTo>
                  <a:lnTo>
                    <a:pt x="22" y="49"/>
                  </a:lnTo>
                  <a:lnTo>
                    <a:pt x="7" y="42"/>
                  </a:lnTo>
                  <a:lnTo>
                    <a:pt x="0" y="28"/>
                  </a:lnTo>
                  <a:lnTo>
                    <a:pt x="7"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6" name="Freeform 542"/>
            <p:cNvSpPr>
              <a:spLocks/>
            </p:cNvSpPr>
            <p:nvPr/>
          </p:nvSpPr>
          <p:spPr bwMode="auto">
            <a:xfrm>
              <a:off x="2239" y="1986"/>
              <a:ext cx="50" cy="57"/>
            </a:xfrm>
            <a:custGeom>
              <a:avLst/>
              <a:gdLst/>
              <a:ahLst/>
              <a:cxnLst>
                <a:cxn ang="0">
                  <a:pos x="50" y="28"/>
                </a:cxn>
                <a:cxn ang="0">
                  <a:pos x="43" y="50"/>
                </a:cxn>
                <a:cxn ang="0">
                  <a:pos x="22" y="57"/>
                </a:cxn>
                <a:cxn ang="0">
                  <a:pos x="8" y="50"/>
                </a:cxn>
                <a:cxn ang="0">
                  <a:pos x="0" y="28"/>
                </a:cxn>
                <a:cxn ang="0">
                  <a:pos x="8" y="7"/>
                </a:cxn>
                <a:cxn ang="0">
                  <a:pos x="22" y="0"/>
                </a:cxn>
                <a:cxn ang="0">
                  <a:pos x="43" y="7"/>
                </a:cxn>
                <a:cxn ang="0">
                  <a:pos x="50" y="28"/>
                </a:cxn>
                <a:cxn ang="0">
                  <a:pos x="50" y="28"/>
                </a:cxn>
              </a:cxnLst>
              <a:rect l="0" t="0" r="r" b="b"/>
              <a:pathLst>
                <a:path w="50" h="57">
                  <a:moveTo>
                    <a:pt x="50" y="28"/>
                  </a:moveTo>
                  <a:lnTo>
                    <a:pt x="43" y="50"/>
                  </a:lnTo>
                  <a:lnTo>
                    <a:pt x="22" y="57"/>
                  </a:lnTo>
                  <a:lnTo>
                    <a:pt x="8" y="50"/>
                  </a:lnTo>
                  <a:lnTo>
                    <a:pt x="0" y="28"/>
                  </a:lnTo>
                  <a:lnTo>
                    <a:pt x="8"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7" name="Freeform 543"/>
            <p:cNvSpPr>
              <a:spLocks/>
            </p:cNvSpPr>
            <p:nvPr/>
          </p:nvSpPr>
          <p:spPr bwMode="auto">
            <a:xfrm>
              <a:off x="2254" y="1993"/>
              <a:ext cx="49" cy="50"/>
            </a:xfrm>
            <a:custGeom>
              <a:avLst/>
              <a:gdLst/>
              <a:ahLst/>
              <a:cxnLst>
                <a:cxn ang="0">
                  <a:pos x="49" y="28"/>
                </a:cxn>
                <a:cxn ang="0">
                  <a:pos x="42" y="43"/>
                </a:cxn>
                <a:cxn ang="0">
                  <a:pos x="21" y="50"/>
                </a:cxn>
                <a:cxn ang="0">
                  <a:pos x="7" y="43"/>
                </a:cxn>
                <a:cxn ang="0">
                  <a:pos x="0" y="28"/>
                </a:cxn>
                <a:cxn ang="0">
                  <a:pos x="7" y="7"/>
                </a:cxn>
                <a:cxn ang="0">
                  <a:pos x="21" y="0"/>
                </a:cxn>
                <a:cxn ang="0">
                  <a:pos x="42" y="7"/>
                </a:cxn>
                <a:cxn ang="0">
                  <a:pos x="49" y="28"/>
                </a:cxn>
                <a:cxn ang="0">
                  <a:pos x="49" y="28"/>
                </a:cxn>
              </a:cxnLst>
              <a:rect l="0" t="0" r="r" b="b"/>
              <a:pathLst>
                <a:path w="49" h="50">
                  <a:moveTo>
                    <a:pt x="49" y="28"/>
                  </a:moveTo>
                  <a:lnTo>
                    <a:pt x="42" y="43"/>
                  </a:lnTo>
                  <a:lnTo>
                    <a:pt x="21" y="50"/>
                  </a:lnTo>
                  <a:lnTo>
                    <a:pt x="7" y="43"/>
                  </a:lnTo>
                  <a:lnTo>
                    <a:pt x="0" y="28"/>
                  </a:lnTo>
                  <a:lnTo>
                    <a:pt x="7" y="7"/>
                  </a:lnTo>
                  <a:lnTo>
                    <a:pt x="21"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8" name="Freeform 544"/>
            <p:cNvSpPr>
              <a:spLocks/>
            </p:cNvSpPr>
            <p:nvPr/>
          </p:nvSpPr>
          <p:spPr bwMode="auto">
            <a:xfrm>
              <a:off x="2261" y="2000"/>
              <a:ext cx="57" cy="50"/>
            </a:xfrm>
            <a:custGeom>
              <a:avLst/>
              <a:gdLst/>
              <a:ahLst/>
              <a:cxnLst>
                <a:cxn ang="0">
                  <a:pos x="57" y="21"/>
                </a:cxn>
                <a:cxn ang="0">
                  <a:pos x="50" y="43"/>
                </a:cxn>
                <a:cxn ang="0">
                  <a:pos x="28" y="50"/>
                </a:cxn>
                <a:cxn ang="0">
                  <a:pos x="7" y="43"/>
                </a:cxn>
                <a:cxn ang="0">
                  <a:pos x="0" y="21"/>
                </a:cxn>
                <a:cxn ang="0">
                  <a:pos x="7" y="7"/>
                </a:cxn>
                <a:cxn ang="0">
                  <a:pos x="28" y="0"/>
                </a:cxn>
                <a:cxn ang="0">
                  <a:pos x="50" y="7"/>
                </a:cxn>
                <a:cxn ang="0">
                  <a:pos x="57" y="21"/>
                </a:cxn>
                <a:cxn ang="0">
                  <a:pos x="57" y="21"/>
                </a:cxn>
              </a:cxnLst>
              <a:rect l="0" t="0" r="r" b="b"/>
              <a:pathLst>
                <a:path w="57" h="50">
                  <a:moveTo>
                    <a:pt x="57" y="21"/>
                  </a:moveTo>
                  <a:lnTo>
                    <a:pt x="50" y="43"/>
                  </a:lnTo>
                  <a:lnTo>
                    <a:pt x="28" y="50"/>
                  </a:lnTo>
                  <a:lnTo>
                    <a:pt x="7" y="43"/>
                  </a:lnTo>
                  <a:lnTo>
                    <a:pt x="0" y="21"/>
                  </a:lnTo>
                  <a:lnTo>
                    <a:pt x="7" y="7"/>
                  </a:lnTo>
                  <a:lnTo>
                    <a:pt x="28" y="0"/>
                  </a:lnTo>
                  <a:lnTo>
                    <a:pt x="50"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49" name="Freeform 545"/>
            <p:cNvSpPr>
              <a:spLocks/>
            </p:cNvSpPr>
            <p:nvPr/>
          </p:nvSpPr>
          <p:spPr bwMode="auto">
            <a:xfrm>
              <a:off x="2275" y="2007"/>
              <a:ext cx="57" cy="50"/>
            </a:xfrm>
            <a:custGeom>
              <a:avLst/>
              <a:gdLst/>
              <a:ahLst/>
              <a:cxnLst>
                <a:cxn ang="0">
                  <a:pos x="57" y="29"/>
                </a:cxn>
                <a:cxn ang="0">
                  <a:pos x="50" y="43"/>
                </a:cxn>
                <a:cxn ang="0">
                  <a:pos x="28" y="50"/>
                </a:cxn>
                <a:cxn ang="0">
                  <a:pos x="7" y="43"/>
                </a:cxn>
                <a:cxn ang="0">
                  <a:pos x="0" y="29"/>
                </a:cxn>
                <a:cxn ang="0">
                  <a:pos x="7" y="7"/>
                </a:cxn>
                <a:cxn ang="0">
                  <a:pos x="28" y="0"/>
                </a:cxn>
                <a:cxn ang="0">
                  <a:pos x="50" y="7"/>
                </a:cxn>
                <a:cxn ang="0">
                  <a:pos x="57" y="29"/>
                </a:cxn>
                <a:cxn ang="0">
                  <a:pos x="57" y="29"/>
                </a:cxn>
              </a:cxnLst>
              <a:rect l="0" t="0" r="r" b="b"/>
              <a:pathLst>
                <a:path w="57" h="50">
                  <a:moveTo>
                    <a:pt x="57" y="29"/>
                  </a:moveTo>
                  <a:lnTo>
                    <a:pt x="50" y="43"/>
                  </a:lnTo>
                  <a:lnTo>
                    <a:pt x="28" y="50"/>
                  </a:lnTo>
                  <a:lnTo>
                    <a:pt x="7" y="43"/>
                  </a:lnTo>
                  <a:lnTo>
                    <a:pt x="0" y="29"/>
                  </a:lnTo>
                  <a:lnTo>
                    <a:pt x="7" y="7"/>
                  </a:lnTo>
                  <a:lnTo>
                    <a:pt x="28"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0" name="Freeform 546"/>
            <p:cNvSpPr>
              <a:spLocks/>
            </p:cNvSpPr>
            <p:nvPr/>
          </p:nvSpPr>
          <p:spPr bwMode="auto">
            <a:xfrm>
              <a:off x="2289" y="2007"/>
              <a:ext cx="57" cy="57"/>
            </a:xfrm>
            <a:custGeom>
              <a:avLst/>
              <a:gdLst/>
              <a:ahLst/>
              <a:cxnLst>
                <a:cxn ang="0">
                  <a:pos x="57" y="29"/>
                </a:cxn>
                <a:cxn ang="0">
                  <a:pos x="50" y="50"/>
                </a:cxn>
                <a:cxn ang="0">
                  <a:pos x="29" y="57"/>
                </a:cxn>
                <a:cxn ang="0">
                  <a:pos x="7" y="50"/>
                </a:cxn>
                <a:cxn ang="0">
                  <a:pos x="0" y="29"/>
                </a:cxn>
                <a:cxn ang="0">
                  <a:pos x="7" y="7"/>
                </a:cxn>
                <a:cxn ang="0">
                  <a:pos x="29" y="0"/>
                </a:cxn>
                <a:cxn ang="0">
                  <a:pos x="50" y="7"/>
                </a:cxn>
                <a:cxn ang="0">
                  <a:pos x="57" y="29"/>
                </a:cxn>
                <a:cxn ang="0">
                  <a:pos x="57" y="29"/>
                </a:cxn>
              </a:cxnLst>
              <a:rect l="0" t="0" r="r" b="b"/>
              <a:pathLst>
                <a:path w="57" h="57">
                  <a:moveTo>
                    <a:pt x="57" y="29"/>
                  </a:moveTo>
                  <a:lnTo>
                    <a:pt x="50" y="50"/>
                  </a:lnTo>
                  <a:lnTo>
                    <a:pt x="29" y="57"/>
                  </a:lnTo>
                  <a:lnTo>
                    <a:pt x="7" y="50"/>
                  </a:lnTo>
                  <a:lnTo>
                    <a:pt x="0" y="29"/>
                  </a:lnTo>
                  <a:lnTo>
                    <a:pt x="7"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1" name="Freeform 547"/>
            <p:cNvSpPr>
              <a:spLocks/>
            </p:cNvSpPr>
            <p:nvPr/>
          </p:nvSpPr>
          <p:spPr bwMode="auto">
            <a:xfrm>
              <a:off x="2303" y="2014"/>
              <a:ext cx="57" cy="50"/>
            </a:xfrm>
            <a:custGeom>
              <a:avLst/>
              <a:gdLst/>
              <a:ahLst/>
              <a:cxnLst>
                <a:cxn ang="0">
                  <a:pos x="57" y="29"/>
                </a:cxn>
                <a:cxn ang="0">
                  <a:pos x="50" y="43"/>
                </a:cxn>
                <a:cxn ang="0">
                  <a:pos x="29" y="50"/>
                </a:cxn>
                <a:cxn ang="0">
                  <a:pos x="8" y="43"/>
                </a:cxn>
                <a:cxn ang="0">
                  <a:pos x="0" y="29"/>
                </a:cxn>
                <a:cxn ang="0">
                  <a:pos x="8" y="7"/>
                </a:cxn>
                <a:cxn ang="0">
                  <a:pos x="29" y="0"/>
                </a:cxn>
                <a:cxn ang="0">
                  <a:pos x="50" y="7"/>
                </a:cxn>
                <a:cxn ang="0">
                  <a:pos x="57" y="29"/>
                </a:cxn>
                <a:cxn ang="0">
                  <a:pos x="57" y="29"/>
                </a:cxn>
              </a:cxnLst>
              <a:rect l="0" t="0" r="r" b="b"/>
              <a:pathLst>
                <a:path w="57" h="50">
                  <a:moveTo>
                    <a:pt x="57" y="29"/>
                  </a:moveTo>
                  <a:lnTo>
                    <a:pt x="50" y="43"/>
                  </a:lnTo>
                  <a:lnTo>
                    <a:pt x="29" y="50"/>
                  </a:lnTo>
                  <a:lnTo>
                    <a:pt x="8" y="43"/>
                  </a:lnTo>
                  <a:lnTo>
                    <a:pt x="0" y="29"/>
                  </a:lnTo>
                  <a:lnTo>
                    <a:pt x="8"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2" name="Freeform 548"/>
            <p:cNvSpPr>
              <a:spLocks/>
            </p:cNvSpPr>
            <p:nvPr/>
          </p:nvSpPr>
          <p:spPr bwMode="auto">
            <a:xfrm>
              <a:off x="2318" y="2021"/>
              <a:ext cx="57" cy="50"/>
            </a:xfrm>
            <a:custGeom>
              <a:avLst/>
              <a:gdLst/>
              <a:ahLst/>
              <a:cxnLst>
                <a:cxn ang="0">
                  <a:pos x="57" y="29"/>
                </a:cxn>
                <a:cxn ang="0">
                  <a:pos x="49" y="43"/>
                </a:cxn>
                <a:cxn ang="0">
                  <a:pos x="28" y="50"/>
                </a:cxn>
                <a:cxn ang="0">
                  <a:pos x="7" y="43"/>
                </a:cxn>
                <a:cxn ang="0">
                  <a:pos x="0" y="29"/>
                </a:cxn>
                <a:cxn ang="0">
                  <a:pos x="7" y="7"/>
                </a:cxn>
                <a:cxn ang="0">
                  <a:pos x="28" y="0"/>
                </a:cxn>
                <a:cxn ang="0">
                  <a:pos x="49" y="7"/>
                </a:cxn>
                <a:cxn ang="0">
                  <a:pos x="57" y="29"/>
                </a:cxn>
                <a:cxn ang="0">
                  <a:pos x="57" y="29"/>
                </a:cxn>
              </a:cxnLst>
              <a:rect l="0" t="0" r="r" b="b"/>
              <a:pathLst>
                <a:path w="57" h="50">
                  <a:moveTo>
                    <a:pt x="57" y="29"/>
                  </a:moveTo>
                  <a:lnTo>
                    <a:pt x="49" y="43"/>
                  </a:lnTo>
                  <a:lnTo>
                    <a:pt x="28" y="50"/>
                  </a:lnTo>
                  <a:lnTo>
                    <a:pt x="7" y="43"/>
                  </a:lnTo>
                  <a:lnTo>
                    <a:pt x="0" y="29"/>
                  </a:lnTo>
                  <a:lnTo>
                    <a:pt x="7" y="7"/>
                  </a:lnTo>
                  <a:lnTo>
                    <a:pt x="28" y="0"/>
                  </a:lnTo>
                  <a:lnTo>
                    <a:pt x="49"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3" name="Freeform 549"/>
            <p:cNvSpPr>
              <a:spLocks/>
            </p:cNvSpPr>
            <p:nvPr/>
          </p:nvSpPr>
          <p:spPr bwMode="auto">
            <a:xfrm>
              <a:off x="2332" y="2021"/>
              <a:ext cx="50" cy="57"/>
            </a:xfrm>
            <a:custGeom>
              <a:avLst/>
              <a:gdLst/>
              <a:ahLst/>
              <a:cxnLst>
                <a:cxn ang="0">
                  <a:pos x="50" y="29"/>
                </a:cxn>
                <a:cxn ang="0">
                  <a:pos x="43" y="50"/>
                </a:cxn>
                <a:cxn ang="0">
                  <a:pos x="28" y="57"/>
                </a:cxn>
                <a:cxn ang="0">
                  <a:pos x="7" y="50"/>
                </a:cxn>
                <a:cxn ang="0">
                  <a:pos x="0" y="29"/>
                </a:cxn>
                <a:cxn ang="0">
                  <a:pos x="7" y="7"/>
                </a:cxn>
                <a:cxn ang="0">
                  <a:pos x="28" y="0"/>
                </a:cxn>
                <a:cxn ang="0">
                  <a:pos x="43" y="7"/>
                </a:cxn>
                <a:cxn ang="0">
                  <a:pos x="50" y="29"/>
                </a:cxn>
                <a:cxn ang="0">
                  <a:pos x="50" y="29"/>
                </a:cxn>
              </a:cxnLst>
              <a:rect l="0" t="0" r="r" b="b"/>
              <a:pathLst>
                <a:path w="50" h="57">
                  <a:moveTo>
                    <a:pt x="50" y="29"/>
                  </a:moveTo>
                  <a:lnTo>
                    <a:pt x="43" y="50"/>
                  </a:lnTo>
                  <a:lnTo>
                    <a:pt x="28" y="57"/>
                  </a:lnTo>
                  <a:lnTo>
                    <a:pt x="7" y="50"/>
                  </a:lnTo>
                  <a:lnTo>
                    <a:pt x="0" y="29"/>
                  </a:lnTo>
                  <a:lnTo>
                    <a:pt x="7" y="7"/>
                  </a:lnTo>
                  <a:lnTo>
                    <a:pt x="28"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4" name="Freeform 550"/>
            <p:cNvSpPr>
              <a:spLocks/>
            </p:cNvSpPr>
            <p:nvPr/>
          </p:nvSpPr>
          <p:spPr bwMode="auto">
            <a:xfrm>
              <a:off x="2346" y="2028"/>
              <a:ext cx="50" cy="50"/>
            </a:xfrm>
            <a:custGeom>
              <a:avLst/>
              <a:gdLst/>
              <a:ahLst/>
              <a:cxnLst>
                <a:cxn ang="0">
                  <a:pos x="50" y="29"/>
                </a:cxn>
                <a:cxn ang="0">
                  <a:pos x="43" y="43"/>
                </a:cxn>
                <a:cxn ang="0">
                  <a:pos x="29" y="50"/>
                </a:cxn>
                <a:cxn ang="0">
                  <a:pos x="7" y="43"/>
                </a:cxn>
                <a:cxn ang="0">
                  <a:pos x="0" y="29"/>
                </a:cxn>
                <a:cxn ang="0">
                  <a:pos x="7" y="8"/>
                </a:cxn>
                <a:cxn ang="0">
                  <a:pos x="29" y="0"/>
                </a:cxn>
                <a:cxn ang="0">
                  <a:pos x="43" y="8"/>
                </a:cxn>
                <a:cxn ang="0">
                  <a:pos x="50" y="29"/>
                </a:cxn>
                <a:cxn ang="0">
                  <a:pos x="50" y="29"/>
                </a:cxn>
              </a:cxnLst>
              <a:rect l="0" t="0" r="r" b="b"/>
              <a:pathLst>
                <a:path w="50" h="50">
                  <a:moveTo>
                    <a:pt x="50" y="29"/>
                  </a:moveTo>
                  <a:lnTo>
                    <a:pt x="43" y="43"/>
                  </a:lnTo>
                  <a:lnTo>
                    <a:pt x="29" y="50"/>
                  </a:lnTo>
                  <a:lnTo>
                    <a:pt x="7" y="43"/>
                  </a:lnTo>
                  <a:lnTo>
                    <a:pt x="0" y="29"/>
                  </a:lnTo>
                  <a:lnTo>
                    <a:pt x="7" y="8"/>
                  </a:lnTo>
                  <a:lnTo>
                    <a:pt x="29" y="0"/>
                  </a:lnTo>
                  <a:lnTo>
                    <a:pt x="43" y="8"/>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5" name="Freeform 551"/>
            <p:cNvSpPr>
              <a:spLocks/>
            </p:cNvSpPr>
            <p:nvPr/>
          </p:nvSpPr>
          <p:spPr bwMode="auto">
            <a:xfrm>
              <a:off x="2360" y="2036"/>
              <a:ext cx="50" cy="49"/>
            </a:xfrm>
            <a:custGeom>
              <a:avLst/>
              <a:gdLst/>
              <a:ahLst/>
              <a:cxnLst>
                <a:cxn ang="0">
                  <a:pos x="50" y="28"/>
                </a:cxn>
                <a:cxn ang="0">
                  <a:pos x="43" y="42"/>
                </a:cxn>
                <a:cxn ang="0">
                  <a:pos x="29" y="49"/>
                </a:cxn>
                <a:cxn ang="0">
                  <a:pos x="7" y="42"/>
                </a:cxn>
                <a:cxn ang="0">
                  <a:pos x="0" y="28"/>
                </a:cxn>
                <a:cxn ang="0">
                  <a:pos x="7" y="7"/>
                </a:cxn>
                <a:cxn ang="0">
                  <a:pos x="29" y="0"/>
                </a:cxn>
                <a:cxn ang="0">
                  <a:pos x="43" y="7"/>
                </a:cxn>
                <a:cxn ang="0">
                  <a:pos x="50" y="28"/>
                </a:cxn>
                <a:cxn ang="0">
                  <a:pos x="50" y="28"/>
                </a:cxn>
              </a:cxnLst>
              <a:rect l="0" t="0" r="r" b="b"/>
              <a:pathLst>
                <a:path w="50" h="49">
                  <a:moveTo>
                    <a:pt x="50" y="28"/>
                  </a:moveTo>
                  <a:lnTo>
                    <a:pt x="43" y="42"/>
                  </a:lnTo>
                  <a:lnTo>
                    <a:pt x="29" y="49"/>
                  </a:lnTo>
                  <a:lnTo>
                    <a:pt x="7" y="42"/>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6" name="Freeform 552"/>
            <p:cNvSpPr>
              <a:spLocks/>
            </p:cNvSpPr>
            <p:nvPr/>
          </p:nvSpPr>
          <p:spPr bwMode="auto">
            <a:xfrm>
              <a:off x="2375" y="2036"/>
              <a:ext cx="49" cy="56"/>
            </a:xfrm>
            <a:custGeom>
              <a:avLst/>
              <a:gdLst/>
              <a:ahLst/>
              <a:cxnLst>
                <a:cxn ang="0">
                  <a:pos x="49" y="28"/>
                </a:cxn>
                <a:cxn ang="0">
                  <a:pos x="42" y="49"/>
                </a:cxn>
                <a:cxn ang="0">
                  <a:pos x="28" y="56"/>
                </a:cxn>
                <a:cxn ang="0">
                  <a:pos x="7" y="49"/>
                </a:cxn>
                <a:cxn ang="0">
                  <a:pos x="0" y="28"/>
                </a:cxn>
                <a:cxn ang="0">
                  <a:pos x="7" y="7"/>
                </a:cxn>
                <a:cxn ang="0">
                  <a:pos x="28" y="0"/>
                </a:cxn>
                <a:cxn ang="0">
                  <a:pos x="42" y="7"/>
                </a:cxn>
                <a:cxn ang="0">
                  <a:pos x="49" y="28"/>
                </a:cxn>
                <a:cxn ang="0">
                  <a:pos x="49" y="28"/>
                </a:cxn>
              </a:cxnLst>
              <a:rect l="0" t="0" r="r" b="b"/>
              <a:pathLst>
                <a:path w="49" h="56">
                  <a:moveTo>
                    <a:pt x="49" y="28"/>
                  </a:moveTo>
                  <a:lnTo>
                    <a:pt x="42" y="49"/>
                  </a:lnTo>
                  <a:lnTo>
                    <a:pt x="28" y="56"/>
                  </a:lnTo>
                  <a:lnTo>
                    <a:pt x="7" y="49"/>
                  </a:lnTo>
                  <a:lnTo>
                    <a:pt x="0" y="28"/>
                  </a:lnTo>
                  <a:lnTo>
                    <a:pt x="7" y="7"/>
                  </a:lnTo>
                  <a:lnTo>
                    <a:pt x="28"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7" name="Freeform 553"/>
            <p:cNvSpPr>
              <a:spLocks/>
            </p:cNvSpPr>
            <p:nvPr/>
          </p:nvSpPr>
          <p:spPr bwMode="auto">
            <a:xfrm>
              <a:off x="2389" y="2043"/>
              <a:ext cx="50" cy="49"/>
            </a:xfrm>
            <a:custGeom>
              <a:avLst/>
              <a:gdLst/>
              <a:ahLst/>
              <a:cxnLst>
                <a:cxn ang="0">
                  <a:pos x="50" y="28"/>
                </a:cxn>
                <a:cxn ang="0">
                  <a:pos x="42" y="42"/>
                </a:cxn>
                <a:cxn ang="0">
                  <a:pos x="21" y="49"/>
                </a:cxn>
                <a:cxn ang="0">
                  <a:pos x="7" y="42"/>
                </a:cxn>
                <a:cxn ang="0">
                  <a:pos x="0" y="28"/>
                </a:cxn>
                <a:cxn ang="0">
                  <a:pos x="7" y="7"/>
                </a:cxn>
                <a:cxn ang="0">
                  <a:pos x="21" y="0"/>
                </a:cxn>
                <a:cxn ang="0">
                  <a:pos x="42" y="7"/>
                </a:cxn>
                <a:cxn ang="0">
                  <a:pos x="50" y="28"/>
                </a:cxn>
                <a:cxn ang="0">
                  <a:pos x="50" y="28"/>
                </a:cxn>
              </a:cxnLst>
              <a:rect l="0" t="0" r="r" b="b"/>
              <a:pathLst>
                <a:path w="50" h="49">
                  <a:moveTo>
                    <a:pt x="50" y="28"/>
                  </a:moveTo>
                  <a:lnTo>
                    <a:pt x="42" y="42"/>
                  </a:lnTo>
                  <a:lnTo>
                    <a:pt x="21" y="49"/>
                  </a:lnTo>
                  <a:lnTo>
                    <a:pt x="7" y="42"/>
                  </a:lnTo>
                  <a:lnTo>
                    <a:pt x="0" y="28"/>
                  </a:lnTo>
                  <a:lnTo>
                    <a:pt x="7" y="7"/>
                  </a:lnTo>
                  <a:lnTo>
                    <a:pt x="21" y="0"/>
                  </a:lnTo>
                  <a:lnTo>
                    <a:pt x="42"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8" name="Freeform 554"/>
            <p:cNvSpPr>
              <a:spLocks/>
            </p:cNvSpPr>
            <p:nvPr/>
          </p:nvSpPr>
          <p:spPr bwMode="auto">
            <a:xfrm>
              <a:off x="2396" y="2043"/>
              <a:ext cx="57" cy="57"/>
            </a:xfrm>
            <a:custGeom>
              <a:avLst/>
              <a:gdLst/>
              <a:ahLst/>
              <a:cxnLst>
                <a:cxn ang="0">
                  <a:pos x="57" y="28"/>
                </a:cxn>
                <a:cxn ang="0">
                  <a:pos x="50" y="49"/>
                </a:cxn>
                <a:cxn ang="0">
                  <a:pos x="28" y="57"/>
                </a:cxn>
                <a:cxn ang="0">
                  <a:pos x="7" y="49"/>
                </a:cxn>
                <a:cxn ang="0">
                  <a:pos x="0" y="28"/>
                </a:cxn>
                <a:cxn ang="0">
                  <a:pos x="7" y="7"/>
                </a:cxn>
                <a:cxn ang="0">
                  <a:pos x="28" y="0"/>
                </a:cxn>
                <a:cxn ang="0">
                  <a:pos x="50" y="7"/>
                </a:cxn>
                <a:cxn ang="0">
                  <a:pos x="57" y="28"/>
                </a:cxn>
                <a:cxn ang="0">
                  <a:pos x="57" y="28"/>
                </a:cxn>
              </a:cxnLst>
              <a:rect l="0" t="0" r="r" b="b"/>
              <a:pathLst>
                <a:path w="57" h="57">
                  <a:moveTo>
                    <a:pt x="57" y="28"/>
                  </a:moveTo>
                  <a:lnTo>
                    <a:pt x="50" y="49"/>
                  </a:lnTo>
                  <a:lnTo>
                    <a:pt x="28" y="57"/>
                  </a:lnTo>
                  <a:lnTo>
                    <a:pt x="7" y="49"/>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59" name="Freeform 555"/>
            <p:cNvSpPr>
              <a:spLocks/>
            </p:cNvSpPr>
            <p:nvPr/>
          </p:nvSpPr>
          <p:spPr bwMode="auto">
            <a:xfrm>
              <a:off x="2410" y="2050"/>
              <a:ext cx="57" cy="57"/>
            </a:xfrm>
            <a:custGeom>
              <a:avLst/>
              <a:gdLst/>
              <a:ahLst/>
              <a:cxnLst>
                <a:cxn ang="0">
                  <a:pos x="57" y="28"/>
                </a:cxn>
                <a:cxn ang="0">
                  <a:pos x="50" y="50"/>
                </a:cxn>
                <a:cxn ang="0">
                  <a:pos x="29" y="57"/>
                </a:cxn>
                <a:cxn ang="0">
                  <a:pos x="7" y="50"/>
                </a:cxn>
                <a:cxn ang="0">
                  <a:pos x="0" y="28"/>
                </a:cxn>
                <a:cxn ang="0">
                  <a:pos x="7" y="7"/>
                </a:cxn>
                <a:cxn ang="0">
                  <a:pos x="29" y="0"/>
                </a:cxn>
                <a:cxn ang="0">
                  <a:pos x="50" y="7"/>
                </a:cxn>
                <a:cxn ang="0">
                  <a:pos x="57" y="28"/>
                </a:cxn>
                <a:cxn ang="0">
                  <a:pos x="57" y="28"/>
                </a:cxn>
              </a:cxnLst>
              <a:rect l="0" t="0" r="r" b="b"/>
              <a:pathLst>
                <a:path w="57" h="57">
                  <a:moveTo>
                    <a:pt x="57" y="28"/>
                  </a:moveTo>
                  <a:lnTo>
                    <a:pt x="50" y="50"/>
                  </a:lnTo>
                  <a:lnTo>
                    <a:pt x="29" y="57"/>
                  </a:lnTo>
                  <a:lnTo>
                    <a:pt x="7" y="50"/>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0" name="Freeform 556"/>
            <p:cNvSpPr>
              <a:spLocks/>
            </p:cNvSpPr>
            <p:nvPr/>
          </p:nvSpPr>
          <p:spPr bwMode="auto">
            <a:xfrm>
              <a:off x="2424" y="2057"/>
              <a:ext cx="57" cy="50"/>
            </a:xfrm>
            <a:custGeom>
              <a:avLst/>
              <a:gdLst/>
              <a:ahLst/>
              <a:cxnLst>
                <a:cxn ang="0">
                  <a:pos x="57" y="21"/>
                </a:cxn>
                <a:cxn ang="0">
                  <a:pos x="50" y="43"/>
                </a:cxn>
                <a:cxn ang="0">
                  <a:pos x="29" y="50"/>
                </a:cxn>
                <a:cxn ang="0">
                  <a:pos x="7" y="43"/>
                </a:cxn>
                <a:cxn ang="0">
                  <a:pos x="0" y="21"/>
                </a:cxn>
                <a:cxn ang="0">
                  <a:pos x="7" y="7"/>
                </a:cxn>
                <a:cxn ang="0">
                  <a:pos x="29" y="0"/>
                </a:cxn>
                <a:cxn ang="0">
                  <a:pos x="50" y="7"/>
                </a:cxn>
                <a:cxn ang="0">
                  <a:pos x="57" y="21"/>
                </a:cxn>
                <a:cxn ang="0">
                  <a:pos x="57" y="21"/>
                </a:cxn>
              </a:cxnLst>
              <a:rect l="0" t="0" r="r" b="b"/>
              <a:pathLst>
                <a:path w="57" h="50">
                  <a:moveTo>
                    <a:pt x="57" y="21"/>
                  </a:moveTo>
                  <a:lnTo>
                    <a:pt x="50" y="43"/>
                  </a:lnTo>
                  <a:lnTo>
                    <a:pt x="29" y="50"/>
                  </a:lnTo>
                  <a:lnTo>
                    <a:pt x="7" y="43"/>
                  </a:lnTo>
                  <a:lnTo>
                    <a:pt x="0" y="21"/>
                  </a:lnTo>
                  <a:lnTo>
                    <a:pt x="7" y="7"/>
                  </a:lnTo>
                  <a:lnTo>
                    <a:pt x="29" y="0"/>
                  </a:lnTo>
                  <a:lnTo>
                    <a:pt x="50"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1" name="Freeform 557"/>
            <p:cNvSpPr>
              <a:spLocks/>
            </p:cNvSpPr>
            <p:nvPr/>
          </p:nvSpPr>
          <p:spPr bwMode="auto">
            <a:xfrm>
              <a:off x="2439" y="2057"/>
              <a:ext cx="49" cy="50"/>
            </a:xfrm>
            <a:custGeom>
              <a:avLst/>
              <a:gdLst/>
              <a:ahLst/>
              <a:cxnLst>
                <a:cxn ang="0">
                  <a:pos x="49" y="28"/>
                </a:cxn>
                <a:cxn ang="0">
                  <a:pos x="42" y="43"/>
                </a:cxn>
                <a:cxn ang="0">
                  <a:pos x="28" y="50"/>
                </a:cxn>
                <a:cxn ang="0">
                  <a:pos x="7" y="43"/>
                </a:cxn>
                <a:cxn ang="0">
                  <a:pos x="0" y="28"/>
                </a:cxn>
                <a:cxn ang="0">
                  <a:pos x="7" y="7"/>
                </a:cxn>
                <a:cxn ang="0">
                  <a:pos x="28" y="0"/>
                </a:cxn>
                <a:cxn ang="0">
                  <a:pos x="42" y="7"/>
                </a:cxn>
                <a:cxn ang="0">
                  <a:pos x="49" y="28"/>
                </a:cxn>
                <a:cxn ang="0">
                  <a:pos x="49" y="28"/>
                </a:cxn>
              </a:cxnLst>
              <a:rect l="0" t="0" r="r" b="b"/>
              <a:pathLst>
                <a:path w="49" h="50">
                  <a:moveTo>
                    <a:pt x="49" y="28"/>
                  </a:moveTo>
                  <a:lnTo>
                    <a:pt x="42" y="43"/>
                  </a:lnTo>
                  <a:lnTo>
                    <a:pt x="28" y="50"/>
                  </a:lnTo>
                  <a:lnTo>
                    <a:pt x="7" y="43"/>
                  </a:lnTo>
                  <a:lnTo>
                    <a:pt x="0" y="28"/>
                  </a:lnTo>
                  <a:lnTo>
                    <a:pt x="7" y="7"/>
                  </a:lnTo>
                  <a:lnTo>
                    <a:pt x="28"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2" name="Freeform 558"/>
            <p:cNvSpPr>
              <a:spLocks/>
            </p:cNvSpPr>
            <p:nvPr/>
          </p:nvSpPr>
          <p:spPr bwMode="auto">
            <a:xfrm>
              <a:off x="2453" y="2064"/>
              <a:ext cx="50" cy="50"/>
            </a:xfrm>
            <a:custGeom>
              <a:avLst/>
              <a:gdLst/>
              <a:ahLst/>
              <a:cxnLst>
                <a:cxn ang="0">
                  <a:pos x="50" y="28"/>
                </a:cxn>
                <a:cxn ang="0">
                  <a:pos x="42" y="43"/>
                </a:cxn>
                <a:cxn ang="0">
                  <a:pos x="28" y="50"/>
                </a:cxn>
                <a:cxn ang="0">
                  <a:pos x="7" y="43"/>
                </a:cxn>
                <a:cxn ang="0">
                  <a:pos x="0" y="28"/>
                </a:cxn>
                <a:cxn ang="0">
                  <a:pos x="7" y="7"/>
                </a:cxn>
                <a:cxn ang="0">
                  <a:pos x="28" y="0"/>
                </a:cxn>
                <a:cxn ang="0">
                  <a:pos x="42" y="7"/>
                </a:cxn>
                <a:cxn ang="0">
                  <a:pos x="50" y="28"/>
                </a:cxn>
                <a:cxn ang="0">
                  <a:pos x="50" y="28"/>
                </a:cxn>
              </a:cxnLst>
              <a:rect l="0" t="0" r="r" b="b"/>
              <a:pathLst>
                <a:path w="50" h="50">
                  <a:moveTo>
                    <a:pt x="50" y="28"/>
                  </a:moveTo>
                  <a:lnTo>
                    <a:pt x="42" y="43"/>
                  </a:lnTo>
                  <a:lnTo>
                    <a:pt x="28" y="50"/>
                  </a:lnTo>
                  <a:lnTo>
                    <a:pt x="7" y="43"/>
                  </a:lnTo>
                  <a:lnTo>
                    <a:pt x="0" y="28"/>
                  </a:lnTo>
                  <a:lnTo>
                    <a:pt x="7" y="7"/>
                  </a:lnTo>
                  <a:lnTo>
                    <a:pt x="28" y="0"/>
                  </a:lnTo>
                  <a:lnTo>
                    <a:pt x="42"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3" name="Freeform 559"/>
            <p:cNvSpPr>
              <a:spLocks/>
            </p:cNvSpPr>
            <p:nvPr/>
          </p:nvSpPr>
          <p:spPr bwMode="auto">
            <a:xfrm>
              <a:off x="2467" y="2064"/>
              <a:ext cx="50" cy="50"/>
            </a:xfrm>
            <a:custGeom>
              <a:avLst/>
              <a:gdLst/>
              <a:ahLst/>
              <a:cxnLst>
                <a:cxn ang="0">
                  <a:pos x="50" y="28"/>
                </a:cxn>
                <a:cxn ang="0">
                  <a:pos x="43" y="43"/>
                </a:cxn>
                <a:cxn ang="0">
                  <a:pos x="28" y="50"/>
                </a:cxn>
                <a:cxn ang="0">
                  <a:pos x="7" y="43"/>
                </a:cxn>
                <a:cxn ang="0">
                  <a:pos x="0" y="28"/>
                </a:cxn>
                <a:cxn ang="0">
                  <a:pos x="7" y="7"/>
                </a:cxn>
                <a:cxn ang="0">
                  <a:pos x="28" y="0"/>
                </a:cxn>
                <a:cxn ang="0">
                  <a:pos x="43" y="7"/>
                </a:cxn>
                <a:cxn ang="0">
                  <a:pos x="50" y="28"/>
                </a:cxn>
                <a:cxn ang="0">
                  <a:pos x="50" y="28"/>
                </a:cxn>
              </a:cxnLst>
              <a:rect l="0" t="0" r="r" b="b"/>
              <a:pathLst>
                <a:path w="50" h="50">
                  <a:moveTo>
                    <a:pt x="50" y="28"/>
                  </a:moveTo>
                  <a:lnTo>
                    <a:pt x="43" y="43"/>
                  </a:lnTo>
                  <a:lnTo>
                    <a:pt x="28" y="50"/>
                  </a:lnTo>
                  <a:lnTo>
                    <a:pt x="7" y="43"/>
                  </a:lnTo>
                  <a:lnTo>
                    <a:pt x="0" y="28"/>
                  </a:lnTo>
                  <a:lnTo>
                    <a:pt x="7" y="7"/>
                  </a:lnTo>
                  <a:lnTo>
                    <a:pt x="28"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4" name="Freeform 560"/>
            <p:cNvSpPr>
              <a:spLocks/>
            </p:cNvSpPr>
            <p:nvPr/>
          </p:nvSpPr>
          <p:spPr bwMode="auto">
            <a:xfrm>
              <a:off x="2481" y="2064"/>
              <a:ext cx="50" cy="57"/>
            </a:xfrm>
            <a:custGeom>
              <a:avLst/>
              <a:gdLst/>
              <a:ahLst/>
              <a:cxnLst>
                <a:cxn ang="0">
                  <a:pos x="50" y="28"/>
                </a:cxn>
                <a:cxn ang="0">
                  <a:pos x="43" y="50"/>
                </a:cxn>
                <a:cxn ang="0">
                  <a:pos x="29" y="57"/>
                </a:cxn>
                <a:cxn ang="0">
                  <a:pos x="7" y="50"/>
                </a:cxn>
                <a:cxn ang="0">
                  <a:pos x="0" y="28"/>
                </a:cxn>
                <a:cxn ang="0">
                  <a:pos x="7" y="7"/>
                </a:cxn>
                <a:cxn ang="0">
                  <a:pos x="29" y="0"/>
                </a:cxn>
                <a:cxn ang="0">
                  <a:pos x="43" y="7"/>
                </a:cxn>
                <a:cxn ang="0">
                  <a:pos x="50" y="28"/>
                </a:cxn>
                <a:cxn ang="0">
                  <a:pos x="50" y="28"/>
                </a:cxn>
              </a:cxnLst>
              <a:rect l="0" t="0" r="r" b="b"/>
              <a:pathLst>
                <a:path w="50" h="57">
                  <a:moveTo>
                    <a:pt x="50" y="28"/>
                  </a:moveTo>
                  <a:lnTo>
                    <a:pt x="43" y="50"/>
                  </a:lnTo>
                  <a:lnTo>
                    <a:pt x="29" y="57"/>
                  </a:lnTo>
                  <a:lnTo>
                    <a:pt x="7" y="50"/>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5" name="Freeform 561"/>
            <p:cNvSpPr>
              <a:spLocks/>
            </p:cNvSpPr>
            <p:nvPr/>
          </p:nvSpPr>
          <p:spPr bwMode="auto">
            <a:xfrm>
              <a:off x="2495" y="2071"/>
              <a:ext cx="50" cy="50"/>
            </a:xfrm>
            <a:custGeom>
              <a:avLst/>
              <a:gdLst/>
              <a:ahLst/>
              <a:cxnLst>
                <a:cxn ang="0">
                  <a:pos x="50" y="21"/>
                </a:cxn>
                <a:cxn ang="0">
                  <a:pos x="43" y="43"/>
                </a:cxn>
                <a:cxn ang="0">
                  <a:pos x="22" y="50"/>
                </a:cxn>
                <a:cxn ang="0">
                  <a:pos x="8" y="43"/>
                </a:cxn>
                <a:cxn ang="0">
                  <a:pos x="0" y="21"/>
                </a:cxn>
                <a:cxn ang="0">
                  <a:pos x="8" y="7"/>
                </a:cxn>
                <a:cxn ang="0">
                  <a:pos x="22" y="0"/>
                </a:cxn>
                <a:cxn ang="0">
                  <a:pos x="43" y="7"/>
                </a:cxn>
                <a:cxn ang="0">
                  <a:pos x="50" y="21"/>
                </a:cxn>
                <a:cxn ang="0">
                  <a:pos x="50" y="21"/>
                </a:cxn>
              </a:cxnLst>
              <a:rect l="0" t="0" r="r" b="b"/>
              <a:pathLst>
                <a:path w="50" h="50">
                  <a:moveTo>
                    <a:pt x="50" y="21"/>
                  </a:moveTo>
                  <a:lnTo>
                    <a:pt x="43" y="43"/>
                  </a:lnTo>
                  <a:lnTo>
                    <a:pt x="22" y="50"/>
                  </a:lnTo>
                  <a:lnTo>
                    <a:pt x="8" y="43"/>
                  </a:lnTo>
                  <a:lnTo>
                    <a:pt x="0" y="21"/>
                  </a:lnTo>
                  <a:lnTo>
                    <a:pt x="8" y="7"/>
                  </a:lnTo>
                  <a:lnTo>
                    <a:pt x="22"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6" name="Freeform 562"/>
            <p:cNvSpPr>
              <a:spLocks/>
            </p:cNvSpPr>
            <p:nvPr/>
          </p:nvSpPr>
          <p:spPr bwMode="auto">
            <a:xfrm>
              <a:off x="2510" y="2071"/>
              <a:ext cx="49" cy="57"/>
            </a:xfrm>
            <a:custGeom>
              <a:avLst/>
              <a:gdLst/>
              <a:ahLst/>
              <a:cxnLst>
                <a:cxn ang="0">
                  <a:pos x="49" y="29"/>
                </a:cxn>
                <a:cxn ang="0">
                  <a:pos x="42" y="50"/>
                </a:cxn>
                <a:cxn ang="0">
                  <a:pos x="21" y="57"/>
                </a:cxn>
                <a:cxn ang="0">
                  <a:pos x="7" y="50"/>
                </a:cxn>
                <a:cxn ang="0">
                  <a:pos x="0" y="29"/>
                </a:cxn>
                <a:cxn ang="0">
                  <a:pos x="7" y="7"/>
                </a:cxn>
                <a:cxn ang="0">
                  <a:pos x="21" y="0"/>
                </a:cxn>
                <a:cxn ang="0">
                  <a:pos x="42" y="7"/>
                </a:cxn>
                <a:cxn ang="0">
                  <a:pos x="49" y="29"/>
                </a:cxn>
                <a:cxn ang="0">
                  <a:pos x="49" y="29"/>
                </a:cxn>
              </a:cxnLst>
              <a:rect l="0" t="0" r="r" b="b"/>
              <a:pathLst>
                <a:path w="49" h="57">
                  <a:moveTo>
                    <a:pt x="49" y="29"/>
                  </a:moveTo>
                  <a:lnTo>
                    <a:pt x="42" y="50"/>
                  </a:lnTo>
                  <a:lnTo>
                    <a:pt x="21" y="57"/>
                  </a:lnTo>
                  <a:lnTo>
                    <a:pt x="7" y="50"/>
                  </a:lnTo>
                  <a:lnTo>
                    <a:pt x="0" y="29"/>
                  </a:lnTo>
                  <a:lnTo>
                    <a:pt x="7" y="7"/>
                  </a:lnTo>
                  <a:lnTo>
                    <a:pt x="21" y="0"/>
                  </a:lnTo>
                  <a:lnTo>
                    <a:pt x="42" y="7"/>
                  </a:lnTo>
                  <a:lnTo>
                    <a:pt x="49" y="29"/>
                  </a:lnTo>
                  <a:lnTo>
                    <a:pt x="49"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7" name="Freeform 563"/>
            <p:cNvSpPr>
              <a:spLocks/>
            </p:cNvSpPr>
            <p:nvPr/>
          </p:nvSpPr>
          <p:spPr bwMode="auto">
            <a:xfrm>
              <a:off x="2524" y="2078"/>
              <a:ext cx="50" cy="50"/>
            </a:xfrm>
            <a:custGeom>
              <a:avLst/>
              <a:gdLst/>
              <a:ahLst/>
              <a:cxnLst>
                <a:cxn ang="0">
                  <a:pos x="50" y="22"/>
                </a:cxn>
                <a:cxn ang="0">
                  <a:pos x="43" y="43"/>
                </a:cxn>
                <a:cxn ang="0">
                  <a:pos x="21" y="50"/>
                </a:cxn>
                <a:cxn ang="0">
                  <a:pos x="7" y="43"/>
                </a:cxn>
                <a:cxn ang="0">
                  <a:pos x="0" y="22"/>
                </a:cxn>
                <a:cxn ang="0">
                  <a:pos x="7" y="7"/>
                </a:cxn>
                <a:cxn ang="0">
                  <a:pos x="21" y="0"/>
                </a:cxn>
                <a:cxn ang="0">
                  <a:pos x="43" y="7"/>
                </a:cxn>
                <a:cxn ang="0">
                  <a:pos x="50" y="22"/>
                </a:cxn>
                <a:cxn ang="0">
                  <a:pos x="50" y="22"/>
                </a:cxn>
              </a:cxnLst>
              <a:rect l="0" t="0" r="r" b="b"/>
              <a:pathLst>
                <a:path w="50" h="50">
                  <a:moveTo>
                    <a:pt x="50" y="22"/>
                  </a:moveTo>
                  <a:lnTo>
                    <a:pt x="43" y="43"/>
                  </a:lnTo>
                  <a:lnTo>
                    <a:pt x="21" y="50"/>
                  </a:lnTo>
                  <a:lnTo>
                    <a:pt x="7" y="43"/>
                  </a:lnTo>
                  <a:lnTo>
                    <a:pt x="0" y="22"/>
                  </a:lnTo>
                  <a:lnTo>
                    <a:pt x="7" y="7"/>
                  </a:lnTo>
                  <a:lnTo>
                    <a:pt x="21" y="0"/>
                  </a:lnTo>
                  <a:lnTo>
                    <a:pt x="43" y="7"/>
                  </a:lnTo>
                  <a:lnTo>
                    <a:pt x="50" y="22"/>
                  </a:lnTo>
                  <a:lnTo>
                    <a:pt x="50"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8" name="Freeform 564"/>
            <p:cNvSpPr>
              <a:spLocks/>
            </p:cNvSpPr>
            <p:nvPr/>
          </p:nvSpPr>
          <p:spPr bwMode="auto">
            <a:xfrm>
              <a:off x="2538" y="2078"/>
              <a:ext cx="50" cy="50"/>
            </a:xfrm>
            <a:custGeom>
              <a:avLst/>
              <a:gdLst/>
              <a:ahLst/>
              <a:cxnLst>
                <a:cxn ang="0">
                  <a:pos x="50" y="22"/>
                </a:cxn>
                <a:cxn ang="0">
                  <a:pos x="43" y="43"/>
                </a:cxn>
                <a:cxn ang="0">
                  <a:pos x="21" y="50"/>
                </a:cxn>
                <a:cxn ang="0">
                  <a:pos x="7" y="43"/>
                </a:cxn>
                <a:cxn ang="0">
                  <a:pos x="0" y="22"/>
                </a:cxn>
                <a:cxn ang="0">
                  <a:pos x="7" y="7"/>
                </a:cxn>
                <a:cxn ang="0">
                  <a:pos x="21" y="0"/>
                </a:cxn>
                <a:cxn ang="0">
                  <a:pos x="43" y="7"/>
                </a:cxn>
                <a:cxn ang="0">
                  <a:pos x="50" y="22"/>
                </a:cxn>
                <a:cxn ang="0">
                  <a:pos x="50" y="22"/>
                </a:cxn>
              </a:cxnLst>
              <a:rect l="0" t="0" r="r" b="b"/>
              <a:pathLst>
                <a:path w="50" h="50">
                  <a:moveTo>
                    <a:pt x="50" y="22"/>
                  </a:moveTo>
                  <a:lnTo>
                    <a:pt x="43" y="43"/>
                  </a:lnTo>
                  <a:lnTo>
                    <a:pt x="21" y="50"/>
                  </a:lnTo>
                  <a:lnTo>
                    <a:pt x="7" y="43"/>
                  </a:lnTo>
                  <a:lnTo>
                    <a:pt x="0" y="22"/>
                  </a:lnTo>
                  <a:lnTo>
                    <a:pt x="7" y="7"/>
                  </a:lnTo>
                  <a:lnTo>
                    <a:pt x="21" y="0"/>
                  </a:lnTo>
                  <a:lnTo>
                    <a:pt x="43" y="7"/>
                  </a:lnTo>
                  <a:lnTo>
                    <a:pt x="50" y="22"/>
                  </a:lnTo>
                  <a:lnTo>
                    <a:pt x="50"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69" name="Freeform 565"/>
            <p:cNvSpPr>
              <a:spLocks/>
            </p:cNvSpPr>
            <p:nvPr/>
          </p:nvSpPr>
          <p:spPr bwMode="auto">
            <a:xfrm>
              <a:off x="2545" y="2078"/>
              <a:ext cx="57" cy="50"/>
            </a:xfrm>
            <a:custGeom>
              <a:avLst/>
              <a:gdLst/>
              <a:ahLst/>
              <a:cxnLst>
                <a:cxn ang="0">
                  <a:pos x="57" y="29"/>
                </a:cxn>
                <a:cxn ang="0">
                  <a:pos x="50" y="43"/>
                </a:cxn>
                <a:cxn ang="0">
                  <a:pos x="29" y="50"/>
                </a:cxn>
                <a:cxn ang="0">
                  <a:pos x="7" y="43"/>
                </a:cxn>
                <a:cxn ang="0">
                  <a:pos x="0" y="29"/>
                </a:cxn>
                <a:cxn ang="0">
                  <a:pos x="7" y="7"/>
                </a:cxn>
                <a:cxn ang="0">
                  <a:pos x="29" y="0"/>
                </a:cxn>
                <a:cxn ang="0">
                  <a:pos x="50" y="7"/>
                </a:cxn>
                <a:cxn ang="0">
                  <a:pos x="57" y="29"/>
                </a:cxn>
                <a:cxn ang="0">
                  <a:pos x="57" y="29"/>
                </a:cxn>
              </a:cxnLst>
              <a:rect l="0" t="0" r="r" b="b"/>
              <a:pathLst>
                <a:path w="57" h="50">
                  <a:moveTo>
                    <a:pt x="57" y="29"/>
                  </a:moveTo>
                  <a:lnTo>
                    <a:pt x="50" y="43"/>
                  </a:lnTo>
                  <a:lnTo>
                    <a:pt x="29" y="50"/>
                  </a:lnTo>
                  <a:lnTo>
                    <a:pt x="7" y="43"/>
                  </a:lnTo>
                  <a:lnTo>
                    <a:pt x="0" y="29"/>
                  </a:lnTo>
                  <a:lnTo>
                    <a:pt x="7"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0" name="Freeform 566"/>
            <p:cNvSpPr>
              <a:spLocks/>
            </p:cNvSpPr>
            <p:nvPr/>
          </p:nvSpPr>
          <p:spPr bwMode="auto">
            <a:xfrm>
              <a:off x="2559" y="2085"/>
              <a:ext cx="57" cy="50"/>
            </a:xfrm>
            <a:custGeom>
              <a:avLst/>
              <a:gdLst/>
              <a:ahLst/>
              <a:cxnLst>
                <a:cxn ang="0">
                  <a:pos x="57" y="22"/>
                </a:cxn>
                <a:cxn ang="0">
                  <a:pos x="50" y="43"/>
                </a:cxn>
                <a:cxn ang="0">
                  <a:pos x="29" y="50"/>
                </a:cxn>
                <a:cxn ang="0">
                  <a:pos x="8" y="43"/>
                </a:cxn>
                <a:cxn ang="0">
                  <a:pos x="0" y="22"/>
                </a:cxn>
                <a:cxn ang="0">
                  <a:pos x="8" y="7"/>
                </a:cxn>
                <a:cxn ang="0">
                  <a:pos x="29" y="0"/>
                </a:cxn>
                <a:cxn ang="0">
                  <a:pos x="50" y="7"/>
                </a:cxn>
                <a:cxn ang="0">
                  <a:pos x="57" y="22"/>
                </a:cxn>
                <a:cxn ang="0">
                  <a:pos x="57" y="22"/>
                </a:cxn>
              </a:cxnLst>
              <a:rect l="0" t="0" r="r" b="b"/>
              <a:pathLst>
                <a:path w="57" h="50">
                  <a:moveTo>
                    <a:pt x="57" y="22"/>
                  </a:moveTo>
                  <a:lnTo>
                    <a:pt x="50" y="43"/>
                  </a:lnTo>
                  <a:lnTo>
                    <a:pt x="29" y="50"/>
                  </a:lnTo>
                  <a:lnTo>
                    <a:pt x="8" y="43"/>
                  </a:lnTo>
                  <a:lnTo>
                    <a:pt x="0" y="22"/>
                  </a:lnTo>
                  <a:lnTo>
                    <a:pt x="8" y="7"/>
                  </a:lnTo>
                  <a:lnTo>
                    <a:pt x="29" y="0"/>
                  </a:lnTo>
                  <a:lnTo>
                    <a:pt x="50" y="7"/>
                  </a:lnTo>
                  <a:lnTo>
                    <a:pt x="57" y="22"/>
                  </a:lnTo>
                  <a:lnTo>
                    <a:pt x="57"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1" name="Freeform 567"/>
            <p:cNvSpPr>
              <a:spLocks/>
            </p:cNvSpPr>
            <p:nvPr/>
          </p:nvSpPr>
          <p:spPr bwMode="auto">
            <a:xfrm>
              <a:off x="2574" y="2085"/>
              <a:ext cx="57" cy="50"/>
            </a:xfrm>
            <a:custGeom>
              <a:avLst/>
              <a:gdLst/>
              <a:ahLst/>
              <a:cxnLst>
                <a:cxn ang="0">
                  <a:pos x="57" y="29"/>
                </a:cxn>
                <a:cxn ang="0">
                  <a:pos x="49" y="43"/>
                </a:cxn>
                <a:cxn ang="0">
                  <a:pos x="28" y="50"/>
                </a:cxn>
                <a:cxn ang="0">
                  <a:pos x="7" y="43"/>
                </a:cxn>
                <a:cxn ang="0">
                  <a:pos x="0" y="29"/>
                </a:cxn>
                <a:cxn ang="0">
                  <a:pos x="7" y="7"/>
                </a:cxn>
                <a:cxn ang="0">
                  <a:pos x="28" y="0"/>
                </a:cxn>
                <a:cxn ang="0">
                  <a:pos x="49" y="7"/>
                </a:cxn>
                <a:cxn ang="0">
                  <a:pos x="57" y="29"/>
                </a:cxn>
                <a:cxn ang="0">
                  <a:pos x="57" y="29"/>
                </a:cxn>
              </a:cxnLst>
              <a:rect l="0" t="0" r="r" b="b"/>
              <a:pathLst>
                <a:path w="57" h="50">
                  <a:moveTo>
                    <a:pt x="57" y="29"/>
                  </a:moveTo>
                  <a:lnTo>
                    <a:pt x="49" y="43"/>
                  </a:lnTo>
                  <a:lnTo>
                    <a:pt x="28" y="50"/>
                  </a:lnTo>
                  <a:lnTo>
                    <a:pt x="7" y="43"/>
                  </a:lnTo>
                  <a:lnTo>
                    <a:pt x="0" y="29"/>
                  </a:lnTo>
                  <a:lnTo>
                    <a:pt x="7" y="7"/>
                  </a:lnTo>
                  <a:lnTo>
                    <a:pt x="28" y="0"/>
                  </a:lnTo>
                  <a:lnTo>
                    <a:pt x="49"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2" name="Freeform 568"/>
            <p:cNvSpPr>
              <a:spLocks/>
            </p:cNvSpPr>
            <p:nvPr/>
          </p:nvSpPr>
          <p:spPr bwMode="auto">
            <a:xfrm>
              <a:off x="2588" y="2085"/>
              <a:ext cx="57" cy="57"/>
            </a:xfrm>
            <a:custGeom>
              <a:avLst/>
              <a:gdLst/>
              <a:ahLst/>
              <a:cxnLst>
                <a:cxn ang="0">
                  <a:pos x="57" y="29"/>
                </a:cxn>
                <a:cxn ang="0">
                  <a:pos x="50" y="50"/>
                </a:cxn>
                <a:cxn ang="0">
                  <a:pos x="28" y="57"/>
                </a:cxn>
                <a:cxn ang="0">
                  <a:pos x="7" y="50"/>
                </a:cxn>
                <a:cxn ang="0">
                  <a:pos x="0" y="29"/>
                </a:cxn>
                <a:cxn ang="0">
                  <a:pos x="7" y="7"/>
                </a:cxn>
                <a:cxn ang="0">
                  <a:pos x="28" y="0"/>
                </a:cxn>
                <a:cxn ang="0">
                  <a:pos x="50" y="7"/>
                </a:cxn>
                <a:cxn ang="0">
                  <a:pos x="57" y="29"/>
                </a:cxn>
                <a:cxn ang="0">
                  <a:pos x="57" y="29"/>
                </a:cxn>
              </a:cxnLst>
              <a:rect l="0" t="0" r="r" b="b"/>
              <a:pathLst>
                <a:path w="57" h="57">
                  <a:moveTo>
                    <a:pt x="57" y="29"/>
                  </a:moveTo>
                  <a:lnTo>
                    <a:pt x="50" y="50"/>
                  </a:lnTo>
                  <a:lnTo>
                    <a:pt x="28" y="57"/>
                  </a:lnTo>
                  <a:lnTo>
                    <a:pt x="7" y="50"/>
                  </a:lnTo>
                  <a:lnTo>
                    <a:pt x="0" y="29"/>
                  </a:lnTo>
                  <a:lnTo>
                    <a:pt x="7" y="7"/>
                  </a:lnTo>
                  <a:lnTo>
                    <a:pt x="28"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3" name="Freeform 569"/>
            <p:cNvSpPr>
              <a:spLocks/>
            </p:cNvSpPr>
            <p:nvPr/>
          </p:nvSpPr>
          <p:spPr bwMode="auto">
            <a:xfrm>
              <a:off x="2602" y="2085"/>
              <a:ext cx="57" cy="57"/>
            </a:xfrm>
            <a:custGeom>
              <a:avLst/>
              <a:gdLst/>
              <a:ahLst/>
              <a:cxnLst>
                <a:cxn ang="0">
                  <a:pos x="57" y="29"/>
                </a:cxn>
                <a:cxn ang="0">
                  <a:pos x="50" y="50"/>
                </a:cxn>
                <a:cxn ang="0">
                  <a:pos x="29" y="57"/>
                </a:cxn>
                <a:cxn ang="0">
                  <a:pos x="7" y="50"/>
                </a:cxn>
                <a:cxn ang="0">
                  <a:pos x="0" y="29"/>
                </a:cxn>
                <a:cxn ang="0">
                  <a:pos x="7" y="7"/>
                </a:cxn>
                <a:cxn ang="0">
                  <a:pos x="29" y="0"/>
                </a:cxn>
                <a:cxn ang="0">
                  <a:pos x="50" y="7"/>
                </a:cxn>
                <a:cxn ang="0">
                  <a:pos x="57" y="29"/>
                </a:cxn>
                <a:cxn ang="0">
                  <a:pos x="57" y="29"/>
                </a:cxn>
              </a:cxnLst>
              <a:rect l="0" t="0" r="r" b="b"/>
              <a:pathLst>
                <a:path w="57" h="57">
                  <a:moveTo>
                    <a:pt x="57" y="29"/>
                  </a:moveTo>
                  <a:lnTo>
                    <a:pt x="50" y="50"/>
                  </a:lnTo>
                  <a:lnTo>
                    <a:pt x="29" y="57"/>
                  </a:lnTo>
                  <a:lnTo>
                    <a:pt x="7" y="50"/>
                  </a:lnTo>
                  <a:lnTo>
                    <a:pt x="0" y="29"/>
                  </a:lnTo>
                  <a:lnTo>
                    <a:pt x="7"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4" name="Freeform 570"/>
            <p:cNvSpPr>
              <a:spLocks/>
            </p:cNvSpPr>
            <p:nvPr/>
          </p:nvSpPr>
          <p:spPr bwMode="auto">
            <a:xfrm>
              <a:off x="2616" y="2092"/>
              <a:ext cx="50" cy="50"/>
            </a:xfrm>
            <a:custGeom>
              <a:avLst/>
              <a:gdLst/>
              <a:ahLst/>
              <a:cxnLst>
                <a:cxn ang="0">
                  <a:pos x="50" y="22"/>
                </a:cxn>
                <a:cxn ang="0">
                  <a:pos x="43" y="43"/>
                </a:cxn>
                <a:cxn ang="0">
                  <a:pos x="29" y="50"/>
                </a:cxn>
                <a:cxn ang="0">
                  <a:pos x="7" y="43"/>
                </a:cxn>
                <a:cxn ang="0">
                  <a:pos x="0" y="22"/>
                </a:cxn>
                <a:cxn ang="0">
                  <a:pos x="7" y="8"/>
                </a:cxn>
                <a:cxn ang="0">
                  <a:pos x="29" y="0"/>
                </a:cxn>
                <a:cxn ang="0">
                  <a:pos x="43" y="8"/>
                </a:cxn>
                <a:cxn ang="0">
                  <a:pos x="50" y="22"/>
                </a:cxn>
                <a:cxn ang="0">
                  <a:pos x="50" y="22"/>
                </a:cxn>
              </a:cxnLst>
              <a:rect l="0" t="0" r="r" b="b"/>
              <a:pathLst>
                <a:path w="50" h="50">
                  <a:moveTo>
                    <a:pt x="50" y="22"/>
                  </a:moveTo>
                  <a:lnTo>
                    <a:pt x="43" y="43"/>
                  </a:lnTo>
                  <a:lnTo>
                    <a:pt x="29" y="50"/>
                  </a:lnTo>
                  <a:lnTo>
                    <a:pt x="7" y="43"/>
                  </a:lnTo>
                  <a:lnTo>
                    <a:pt x="0" y="22"/>
                  </a:lnTo>
                  <a:lnTo>
                    <a:pt x="7" y="8"/>
                  </a:lnTo>
                  <a:lnTo>
                    <a:pt x="29" y="0"/>
                  </a:lnTo>
                  <a:lnTo>
                    <a:pt x="43" y="8"/>
                  </a:lnTo>
                  <a:lnTo>
                    <a:pt x="50" y="22"/>
                  </a:lnTo>
                  <a:lnTo>
                    <a:pt x="50"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5" name="Freeform 571"/>
            <p:cNvSpPr>
              <a:spLocks/>
            </p:cNvSpPr>
            <p:nvPr/>
          </p:nvSpPr>
          <p:spPr bwMode="auto">
            <a:xfrm>
              <a:off x="2631" y="2092"/>
              <a:ext cx="49" cy="57"/>
            </a:xfrm>
            <a:custGeom>
              <a:avLst/>
              <a:gdLst/>
              <a:ahLst/>
              <a:cxnLst>
                <a:cxn ang="0">
                  <a:pos x="49" y="29"/>
                </a:cxn>
                <a:cxn ang="0">
                  <a:pos x="42" y="50"/>
                </a:cxn>
                <a:cxn ang="0">
                  <a:pos x="21" y="57"/>
                </a:cxn>
                <a:cxn ang="0">
                  <a:pos x="7" y="50"/>
                </a:cxn>
                <a:cxn ang="0">
                  <a:pos x="0" y="29"/>
                </a:cxn>
                <a:cxn ang="0">
                  <a:pos x="7" y="8"/>
                </a:cxn>
                <a:cxn ang="0">
                  <a:pos x="21" y="0"/>
                </a:cxn>
                <a:cxn ang="0">
                  <a:pos x="42" y="8"/>
                </a:cxn>
                <a:cxn ang="0">
                  <a:pos x="49" y="29"/>
                </a:cxn>
                <a:cxn ang="0">
                  <a:pos x="49" y="29"/>
                </a:cxn>
              </a:cxnLst>
              <a:rect l="0" t="0" r="r" b="b"/>
              <a:pathLst>
                <a:path w="49" h="57">
                  <a:moveTo>
                    <a:pt x="49" y="29"/>
                  </a:moveTo>
                  <a:lnTo>
                    <a:pt x="42" y="50"/>
                  </a:lnTo>
                  <a:lnTo>
                    <a:pt x="21" y="57"/>
                  </a:lnTo>
                  <a:lnTo>
                    <a:pt x="7" y="50"/>
                  </a:lnTo>
                  <a:lnTo>
                    <a:pt x="0" y="29"/>
                  </a:lnTo>
                  <a:lnTo>
                    <a:pt x="7" y="8"/>
                  </a:lnTo>
                  <a:lnTo>
                    <a:pt x="21" y="0"/>
                  </a:lnTo>
                  <a:lnTo>
                    <a:pt x="42" y="8"/>
                  </a:lnTo>
                  <a:lnTo>
                    <a:pt x="49" y="29"/>
                  </a:lnTo>
                  <a:lnTo>
                    <a:pt x="49"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6" name="Freeform 572"/>
            <p:cNvSpPr>
              <a:spLocks/>
            </p:cNvSpPr>
            <p:nvPr/>
          </p:nvSpPr>
          <p:spPr bwMode="auto">
            <a:xfrm>
              <a:off x="2645" y="2092"/>
              <a:ext cx="50" cy="57"/>
            </a:xfrm>
            <a:custGeom>
              <a:avLst/>
              <a:gdLst/>
              <a:ahLst/>
              <a:cxnLst>
                <a:cxn ang="0">
                  <a:pos x="50" y="29"/>
                </a:cxn>
                <a:cxn ang="0">
                  <a:pos x="42" y="50"/>
                </a:cxn>
                <a:cxn ang="0">
                  <a:pos x="21" y="57"/>
                </a:cxn>
                <a:cxn ang="0">
                  <a:pos x="7" y="50"/>
                </a:cxn>
                <a:cxn ang="0">
                  <a:pos x="0" y="29"/>
                </a:cxn>
                <a:cxn ang="0">
                  <a:pos x="7" y="8"/>
                </a:cxn>
                <a:cxn ang="0">
                  <a:pos x="21" y="0"/>
                </a:cxn>
                <a:cxn ang="0">
                  <a:pos x="42" y="8"/>
                </a:cxn>
                <a:cxn ang="0">
                  <a:pos x="50" y="29"/>
                </a:cxn>
                <a:cxn ang="0">
                  <a:pos x="50" y="29"/>
                </a:cxn>
              </a:cxnLst>
              <a:rect l="0" t="0" r="r" b="b"/>
              <a:pathLst>
                <a:path w="50" h="57">
                  <a:moveTo>
                    <a:pt x="50" y="29"/>
                  </a:moveTo>
                  <a:lnTo>
                    <a:pt x="42" y="50"/>
                  </a:lnTo>
                  <a:lnTo>
                    <a:pt x="21" y="57"/>
                  </a:lnTo>
                  <a:lnTo>
                    <a:pt x="7" y="50"/>
                  </a:lnTo>
                  <a:lnTo>
                    <a:pt x="0" y="29"/>
                  </a:lnTo>
                  <a:lnTo>
                    <a:pt x="7" y="8"/>
                  </a:lnTo>
                  <a:lnTo>
                    <a:pt x="21" y="0"/>
                  </a:lnTo>
                  <a:lnTo>
                    <a:pt x="42" y="8"/>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7" name="Freeform 573"/>
            <p:cNvSpPr>
              <a:spLocks/>
            </p:cNvSpPr>
            <p:nvPr/>
          </p:nvSpPr>
          <p:spPr bwMode="auto">
            <a:xfrm>
              <a:off x="2659" y="2100"/>
              <a:ext cx="50" cy="49"/>
            </a:xfrm>
            <a:custGeom>
              <a:avLst/>
              <a:gdLst/>
              <a:ahLst/>
              <a:cxnLst>
                <a:cxn ang="0">
                  <a:pos x="50" y="21"/>
                </a:cxn>
                <a:cxn ang="0">
                  <a:pos x="43" y="42"/>
                </a:cxn>
                <a:cxn ang="0">
                  <a:pos x="21" y="49"/>
                </a:cxn>
                <a:cxn ang="0">
                  <a:pos x="7" y="42"/>
                </a:cxn>
                <a:cxn ang="0">
                  <a:pos x="0" y="21"/>
                </a:cxn>
                <a:cxn ang="0">
                  <a:pos x="7" y="7"/>
                </a:cxn>
                <a:cxn ang="0">
                  <a:pos x="21" y="0"/>
                </a:cxn>
                <a:cxn ang="0">
                  <a:pos x="43" y="7"/>
                </a:cxn>
                <a:cxn ang="0">
                  <a:pos x="50" y="21"/>
                </a:cxn>
                <a:cxn ang="0">
                  <a:pos x="50" y="21"/>
                </a:cxn>
              </a:cxnLst>
              <a:rect l="0" t="0" r="r" b="b"/>
              <a:pathLst>
                <a:path w="50" h="49">
                  <a:moveTo>
                    <a:pt x="50" y="21"/>
                  </a:moveTo>
                  <a:lnTo>
                    <a:pt x="43" y="42"/>
                  </a:lnTo>
                  <a:lnTo>
                    <a:pt x="21" y="49"/>
                  </a:lnTo>
                  <a:lnTo>
                    <a:pt x="7" y="42"/>
                  </a:lnTo>
                  <a:lnTo>
                    <a:pt x="0" y="21"/>
                  </a:lnTo>
                  <a:lnTo>
                    <a:pt x="7" y="7"/>
                  </a:lnTo>
                  <a:lnTo>
                    <a:pt x="21"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8" name="Freeform 574"/>
            <p:cNvSpPr>
              <a:spLocks/>
            </p:cNvSpPr>
            <p:nvPr/>
          </p:nvSpPr>
          <p:spPr bwMode="auto">
            <a:xfrm>
              <a:off x="2666" y="2100"/>
              <a:ext cx="57" cy="49"/>
            </a:xfrm>
            <a:custGeom>
              <a:avLst/>
              <a:gdLst/>
              <a:ahLst/>
              <a:cxnLst>
                <a:cxn ang="0">
                  <a:pos x="57" y="28"/>
                </a:cxn>
                <a:cxn ang="0">
                  <a:pos x="50" y="42"/>
                </a:cxn>
                <a:cxn ang="0">
                  <a:pos x="29" y="49"/>
                </a:cxn>
                <a:cxn ang="0">
                  <a:pos x="7" y="42"/>
                </a:cxn>
                <a:cxn ang="0">
                  <a:pos x="0" y="28"/>
                </a:cxn>
                <a:cxn ang="0">
                  <a:pos x="7" y="7"/>
                </a:cxn>
                <a:cxn ang="0">
                  <a:pos x="29" y="0"/>
                </a:cxn>
                <a:cxn ang="0">
                  <a:pos x="50" y="7"/>
                </a:cxn>
                <a:cxn ang="0">
                  <a:pos x="57" y="28"/>
                </a:cxn>
                <a:cxn ang="0">
                  <a:pos x="57" y="28"/>
                </a:cxn>
              </a:cxnLst>
              <a:rect l="0" t="0" r="r" b="b"/>
              <a:pathLst>
                <a:path w="57" h="49">
                  <a:moveTo>
                    <a:pt x="57" y="28"/>
                  </a:moveTo>
                  <a:lnTo>
                    <a:pt x="50" y="42"/>
                  </a:lnTo>
                  <a:lnTo>
                    <a:pt x="29" y="49"/>
                  </a:lnTo>
                  <a:lnTo>
                    <a:pt x="7" y="42"/>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79" name="Freeform 575"/>
            <p:cNvSpPr>
              <a:spLocks/>
            </p:cNvSpPr>
            <p:nvPr/>
          </p:nvSpPr>
          <p:spPr bwMode="auto">
            <a:xfrm>
              <a:off x="2680" y="2100"/>
              <a:ext cx="57" cy="56"/>
            </a:xfrm>
            <a:custGeom>
              <a:avLst/>
              <a:gdLst/>
              <a:ahLst/>
              <a:cxnLst>
                <a:cxn ang="0">
                  <a:pos x="57" y="28"/>
                </a:cxn>
                <a:cxn ang="0">
                  <a:pos x="50" y="49"/>
                </a:cxn>
                <a:cxn ang="0">
                  <a:pos x="29" y="56"/>
                </a:cxn>
                <a:cxn ang="0">
                  <a:pos x="7" y="49"/>
                </a:cxn>
                <a:cxn ang="0">
                  <a:pos x="0" y="28"/>
                </a:cxn>
                <a:cxn ang="0">
                  <a:pos x="7" y="7"/>
                </a:cxn>
                <a:cxn ang="0">
                  <a:pos x="29" y="0"/>
                </a:cxn>
                <a:cxn ang="0">
                  <a:pos x="50" y="7"/>
                </a:cxn>
                <a:cxn ang="0">
                  <a:pos x="57" y="28"/>
                </a:cxn>
                <a:cxn ang="0">
                  <a:pos x="57" y="28"/>
                </a:cxn>
              </a:cxnLst>
              <a:rect l="0" t="0" r="r" b="b"/>
              <a:pathLst>
                <a:path w="57" h="56">
                  <a:moveTo>
                    <a:pt x="57" y="28"/>
                  </a:moveTo>
                  <a:lnTo>
                    <a:pt x="50" y="49"/>
                  </a:lnTo>
                  <a:lnTo>
                    <a:pt x="29" y="56"/>
                  </a:lnTo>
                  <a:lnTo>
                    <a:pt x="7" y="49"/>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0" name="Freeform 576"/>
            <p:cNvSpPr>
              <a:spLocks/>
            </p:cNvSpPr>
            <p:nvPr/>
          </p:nvSpPr>
          <p:spPr bwMode="auto">
            <a:xfrm>
              <a:off x="2695" y="2100"/>
              <a:ext cx="56" cy="56"/>
            </a:xfrm>
            <a:custGeom>
              <a:avLst/>
              <a:gdLst/>
              <a:ahLst/>
              <a:cxnLst>
                <a:cxn ang="0">
                  <a:pos x="56" y="28"/>
                </a:cxn>
                <a:cxn ang="0">
                  <a:pos x="49" y="49"/>
                </a:cxn>
                <a:cxn ang="0">
                  <a:pos x="28" y="56"/>
                </a:cxn>
                <a:cxn ang="0">
                  <a:pos x="7" y="49"/>
                </a:cxn>
                <a:cxn ang="0">
                  <a:pos x="0" y="28"/>
                </a:cxn>
                <a:cxn ang="0">
                  <a:pos x="7" y="7"/>
                </a:cxn>
                <a:cxn ang="0">
                  <a:pos x="28" y="0"/>
                </a:cxn>
                <a:cxn ang="0">
                  <a:pos x="49" y="7"/>
                </a:cxn>
                <a:cxn ang="0">
                  <a:pos x="56" y="28"/>
                </a:cxn>
                <a:cxn ang="0">
                  <a:pos x="56" y="28"/>
                </a:cxn>
              </a:cxnLst>
              <a:rect l="0" t="0" r="r" b="b"/>
              <a:pathLst>
                <a:path w="56" h="56">
                  <a:moveTo>
                    <a:pt x="56" y="28"/>
                  </a:moveTo>
                  <a:lnTo>
                    <a:pt x="49" y="49"/>
                  </a:lnTo>
                  <a:lnTo>
                    <a:pt x="28" y="56"/>
                  </a:lnTo>
                  <a:lnTo>
                    <a:pt x="7" y="49"/>
                  </a:lnTo>
                  <a:lnTo>
                    <a:pt x="0" y="28"/>
                  </a:lnTo>
                  <a:lnTo>
                    <a:pt x="7" y="7"/>
                  </a:lnTo>
                  <a:lnTo>
                    <a:pt x="28" y="0"/>
                  </a:lnTo>
                  <a:lnTo>
                    <a:pt x="49" y="7"/>
                  </a:lnTo>
                  <a:lnTo>
                    <a:pt x="56" y="28"/>
                  </a:lnTo>
                  <a:lnTo>
                    <a:pt x="56"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1" name="Freeform 577"/>
            <p:cNvSpPr>
              <a:spLocks/>
            </p:cNvSpPr>
            <p:nvPr/>
          </p:nvSpPr>
          <p:spPr bwMode="auto">
            <a:xfrm>
              <a:off x="2709" y="2107"/>
              <a:ext cx="57" cy="49"/>
            </a:xfrm>
            <a:custGeom>
              <a:avLst/>
              <a:gdLst/>
              <a:ahLst/>
              <a:cxnLst>
                <a:cxn ang="0">
                  <a:pos x="57" y="21"/>
                </a:cxn>
                <a:cxn ang="0">
                  <a:pos x="50" y="42"/>
                </a:cxn>
                <a:cxn ang="0">
                  <a:pos x="28" y="49"/>
                </a:cxn>
                <a:cxn ang="0">
                  <a:pos x="7" y="42"/>
                </a:cxn>
                <a:cxn ang="0">
                  <a:pos x="0" y="21"/>
                </a:cxn>
                <a:cxn ang="0">
                  <a:pos x="7" y="7"/>
                </a:cxn>
                <a:cxn ang="0">
                  <a:pos x="28" y="0"/>
                </a:cxn>
                <a:cxn ang="0">
                  <a:pos x="50" y="7"/>
                </a:cxn>
                <a:cxn ang="0">
                  <a:pos x="57" y="21"/>
                </a:cxn>
                <a:cxn ang="0">
                  <a:pos x="57" y="21"/>
                </a:cxn>
              </a:cxnLst>
              <a:rect l="0" t="0" r="r" b="b"/>
              <a:pathLst>
                <a:path w="57" h="49">
                  <a:moveTo>
                    <a:pt x="57" y="21"/>
                  </a:moveTo>
                  <a:lnTo>
                    <a:pt x="50" y="42"/>
                  </a:lnTo>
                  <a:lnTo>
                    <a:pt x="28" y="49"/>
                  </a:lnTo>
                  <a:lnTo>
                    <a:pt x="7" y="42"/>
                  </a:lnTo>
                  <a:lnTo>
                    <a:pt x="0" y="21"/>
                  </a:lnTo>
                  <a:lnTo>
                    <a:pt x="7" y="7"/>
                  </a:lnTo>
                  <a:lnTo>
                    <a:pt x="28" y="0"/>
                  </a:lnTo>
                  <a:lnTo>
                    <a:pt x="50"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2" name="Freeform 578"/>
            <p:cNvSpPr>
              <a:spLocks/>
            </p:cNvSpPr>
            <p:nvPr/>
          </p:nvSpPr>
          <p:spPr bwMode="auto">
            <a:xfrm>
              <a:off x="2723" y="2107"/>
              <a:ext cx="50" cy="49"/>
            </a:xfrm>
            <a:custGeom>
              <a:avLst/>
              <a:gdLst/>
              <a:ahLst/>
              <a:cxnLst>
                <a:cxn ang="0">
                  <a:pos x="50" y="21"/>
                </a:cxn>
                <a:cxn ang="0">
                  <a:pos x="43" y="42"/>
                </a:cxn>
                <a:cxn ang="0">
                  <a:pos x="28" y="49"/>
                </a:cxn>
                <a:cxn ang="0">
                  <a:pos x="7" y="42"/>
                </a:cxn>
                <a:cxn ang="0">
                  <a:pos x="0" y="21"/>
                </a:cxn>
                <a:cxn ang="0">
                  <a:pos x="7" y="7"/>
                </a:cxn>
                <a:cxn ang="0">
                  <a:pos x="28" y="0"/>
                </a:cxn>
                <a:cxn ang="0">
                  <a:pos x="43" y="7"/>
                </a:cxn>
                <a:cxn ang="0">
                  <a:pos x="50" y="21"/>
                </a:cxn>
                <a:cxn ang="0">
                  <a:pos x="50" y="21"/>
                </a:cxn>
              </a:cxnLst>
              <a:rect l="0" t="0" r="r" b="b"/>
              <a:pathLst>
                <a:path w="50" h="49">
                  <a:moveTo>
                    <a:pt x="50" y="21"/>
                  </a:moveTo>
                  <a:lnTo>
                    <a:pt x="43" y="42"/>
                  </a:lnTo>
                  <a:lnTo>
                    <a:pt x="28" y="49"/>
                  </a:lnTo>
                  <a:lnTo>
                    <a:pt x="7" y="42"/>
                  </a:lnTo>
                  <a:lnTo>
                    <a:pt x="0" y="21"/>
                  </a:lnTo>
                  <a:lnTo>
                    <a:pt x="7" y="7"/>
                  </a:lnTo>
                  <a:lnTo>
                    <a:pt x="28"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3" name="Freeform 579"/>
            <p:cNvSpPr>
              <a:spLocks/>
            </p:cNvSpPr>
            <p:nvPr/>
          </p:nvSpPr>
          <p:spPr bwMode="auto">
            <a:xfrm>
              <a:off x="2737" y="2107"/>
              <a:ext cx="50" cy="49"/>
            </a:xfrm>
            <a:custGeom>
              <a:avLst/>
              <a:gdLst/>
              <a:ahLst/>
              <a:cxnLst>
                <a:cxn ang="0">
                  <a:pos x="50" y="28"/>
                </a:cxn>
                <a:cxn ang="0">
                  <a:pos x="43" y="42"/>
                </a:cxn>
                <a:cxn ang="0">
                  <a:pos x="29" y="49"/>
                </a:cxn>
                <a:cxn ang="0">
                  <a:pos x="7" y="42"/>
                </a:cxn>
                <a:cxn ang="0">
                  <a:pos x="0" y="28"/>
                </a:cxn>
                <a:cxn ang="0">
                  <a:pos x="7" y="7"/>
                </a:cxn>
                <a:cxn ang="0">
                  <a:pos x="29" y="0"/>
                </a:cxn>
                <a:cxn ang="0">
                  <a:pos x="43" y="7"/>
                </a:cxn>
                <a:cxn ang="0">
                  <a:pos x="50" y="28"/>
                </a:cxn>
                <a:cxn ang="0">
                  <a:pos x="50" y="28"/>
                </a:cxn>
              </a:cxnLst>
              <a:rect l="0" t="0" r="r" b="b"/>
              <a:pathLst>
                <a:path w="50" h="49">
                  <a:moveTo>
                    <a:pt x="50" y="28"/>
                  </a:moveTo>
                  <a:lnTo>
                    <a:pt x="43" y="42"/>
                  </a:lnTo>
                  <a:lnTo>
                    <a:pt x="29" y="49"/>
                  </a:lnTo>
                  <a:lnTo>
                    <a:pt x="7" y="42"/>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4" name="Freeform 580"/>
            <p:cNvSpPr>
              <a:spLocks/>
            </p:cNvSpPr>
            <p:nvPr/>
          </p:nvSpPr>
          <p:spPr bwMode="auto">
            <a:xfrm>
              <a:off x="2751" y="2107"/>
              <a:ext cx="50" cy="57"/>
            </a:xfrm>
            <a:custGeom>
              <a:avLst/>
              <a:gdLst/>
              <a:ahLst/>
              <a:cxnLst>
                <a:cxn ang="0">
                  <a:pos x="50" y="28"/>
                </a:cxn>
                <a:cxn ang="0">
                  <a:pos x="43" y="49"/>
                </a:cxn>
                <a:cxn ang="0">
                  <a:pos x="29" y="57"/>
                </a:cxn>
                <a:cxn ang="0">
                  <a:pos x="8" y="49"/>
                </a:cxn>
                <a:cxn ang="0">
                  <a:pos x="0" y="28"/>
                </a:cxn>
                <a:cxn ang="0">
                  <a:pos x="8" y="7"/>
                </a:cxn>
                <a:cxn ang="0">
                  <a:pos x="29" y="0"/>
                </a:cxn>
                <a:cxn ang="0">
                  <a:pos x="43" y="7"/>
                </a:cxn>
                <a:cxn ang="0">
                  <a:pos x="50" y="28"/>
                </a:cxn>
                <a:cxn ang="0">
                  <a:pos x="50" y="28"/>
                </a:cxn>
              </a:cxnLst>
              <a:rect l="0" t="0" r="r" b="b"/>
              <a:pathLst>
                <a:path w="50" h="57">
                  <a:moveTo>
                    <a:pt x="50" y="28"/>
                  </a:moveTo>
                  <a:lnTo>
                    <a:pt x="43" y="49"/>
                  </a:lnTo>
                  <a:lnTo>
                    <a:pt x="29" y="57"/>
                  </a:lnTo>
                  <a:lnTo>
                    <a:pt x="8" y="49"/>
                  </a:lnTo>
                  <a:lnTo>
                    <a:pt x="0" y="28"/>
                  </a:lnTo>
                  <a:lnTo>
                    <a:pt x="8"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5" name="Freeform 581"/>
            <p:cNvSpPr>
              <a:spLocks/>
            </p:cNvSpPr>
            <p:nvPr/>
          </p:nvSpPr>
          <p:spPr bwMode="auto">
            <a:xfrm>
              <a:off x="2766" y="2107"/>
              <a:ext cx="49" cy="57"/>
            </a:xfrm>
            <a:custGeom>
              <a:avLst/>
              <a:gdLst/>
              <a:ahLst/>
              <a:cxnLst>
                <a:cxn ang="0">
                  <a:pos x="49" y="28"/>
                </a:cxn>
                <a:cxn ang="0">
                  <a:pos x="42" y="49"/>
                </a:cxn>
                <a:cxn ang="0">
                  <a:pos x="28" y="57"/>
                </a:cxn>
                <a:cxn ang="0">
                  <a:pos x="7" y="49"/>
                </a:cxn>
                <a:cxn ang="0">
                  <a:pos x="0" y="28"/>
                </a:cxn>
                <a:cxn ang="0">
                  <a:pos x="7" y="7"/>
                </a:cxn>
                <a:cxn ang="0">
                  <a:pos x="28" y="0"/>
                </a:cxn>
                <a:cxn ang="0">
                  <a:pos x="42" y="7"/>
                </a:cxn>
                <a:cxn ang="0">
                  <a:pos x="49" y="28"/>
                </a:cxn>
                <a:cxn ang="0">
                  <a:pos x="49" y="28"/>
                </a:cxn>
              </a:cxnLst>
              <a:rect l="0" t="0" r="r" b="b"/>
              <a:pathLst>
                <a:path w="49" h="57">
                  <a:moveTo>
                    <a:pt x="49" y="28"/>
                  </a:moveTo>
                  <a:lnTo>
                    <a:pt x="42" y="49"/>
                  </a:lnTo>
                  <a:lnTo>
                    <a:pt x="28" y="57"/>
                  </a:lnTo>
                  <a:lnTo>
                    <a:pt x="7" y="49"/>
                  </a:lnTo>
                  <a:lnTo>
                    <a:pt x="0" y="28"/>
                  </a:lnTo>
                  <a:lnTo>
                    <a:pt x="7" y="7"/>
                  </a:lnTo>
                  <a:lnTo>
                    <a:pt x="28"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6" name="Freeform 582"/>
            <p:cNvSpPr>
              <a:spLocks/>
            </p:cNvSpPr>
            <p:nvPr/>
          </p:nvSpPr>
          <p:spPr bwMode="auto">
            <a:xfrm>
              <a:off x="2780" y="2114"/>
              <a:ext cx="50" cy="50"/>
            </a:xfrm>
            <a:custGeom>
              <a:avLst/>
              <a:gdLst/>
              <a:ahLst/>
              <a:cxnLst>
                <a:cxn ang="0">
                  <a:pos x="50" y="21"/>
                </a:cxn>
                <a:cxn ang="0">
                  <a:pos x="43" y="42"/>
                </a:cxn>
                <a:cxn ang="0">
                  <a:pos x="21" y="50"/>
                </a:cxn>
                <a:cxn ang="0">
                  <a:pos x="7" y="42"/>
                </a:cxn>
                <a:cxn ang="0">
                  <a:pos x="0" y="21"/>
                </a:cxn>
                <a:cxn ang="0">
                  <a:pos x="7" y="7"/>
                </a:cxn>
                <a:cxn ang="0">
                  <a:pos x="21" y="0"/>
                </a:cxn>
                <a:cxn ang="0">
                  <a:pos x="43" y="7"/>
                </a:cxn>
                <a:cxn ang="0">
                  <a:pos x="50" y="21"/>
                </a:cxn>
                <a:cxn ang="0">
                  <a:pos x="50" y="21"/>
                </a:cxn>
              </a:cxnLst>
              <a:rect l="0" t="0" r="r" b="b"/>
              <a:pathLst>
                <a:path w="50" h="50">
                  <a:moveTo>
                    <a:pt x="50" y="21"/>
                  </a:moveTo>
                  <a:lnTo>
                    <a:pt x="43" y="42"/>
                  </a:lnTo>
                  <a:lnTo>
                    <a:pt x="21" y="50"/>
                  </a:lnTo>
                  <a:lnTo>
                    <a:pt x="7" y="42"/>
                  </a:lnTo>
                  <a:lnTo>
                    <a:pt x="0" y="21"/>
                  </a:lnTo>
                  <a:lnTo>
                    <a:pt x="7" y="7"/>
                  </a:lnTo>
                  <a:lnTo>
                    <a:pt x="21"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7" name="Freeform 583"/>
            <p:cNvSpPr>
              <a:spLocks/>
            </p:cNvSpPr>
            <p:nvPr/>
          </p:nvSpPr>
          <p:spPr bwMode="auto">
            <a:xfrm>
              <a:off x="2794" y="2114"/>
              <a:ext cx="50" cy="50"/>
            </a:xfrm>
            <a:custGeom>
              <a:avLst/>
              <a:gdLst/>
              <a:ahLst/>
              <a:cxnLst>
                <a:cxn ang="0">
                  <a:pos x="50" y="21"/>
                </a:cxn>
                <a:cxn ang="0">
                  <a:pos x="43" y="42"/>
                </a:cxn>
                <a:cxn ang="0">
                  <a:pos x="21" y="50"/>
                </a:cxn>
                <a:cxn ang="0">
                  <a:pos x="7" y="42"/>
                </a:cxn>
                <a:cxn ang="0">
                  <a:pos x="0" y="21"/>
                </a:cxn>
                <a:cxn ang="0">
                  <a:pos x="7" y="7"/>
                </a:cxn>
                <a:cxn ang="0">
                  <a:pos x="21" y="0"/>
                </a:cxn>
                <a:cxn ang="0">
                  <a:pos x="43" y="7"/>
                </a:cxn>
                <a:cxn ang="0">
                  <a:pos x="50" y="21"/>
                </a:cxn>
                <a:cxn ang="0">
                  <a:pos x="50" y="21"/>
                </a:cxn>
              </a:cxnLst>
              <a:rect l="0" t="0" r="r" b="b"/>
              <a:pathLst>
                <a:path w="50" h="50">
                  <a:moveTo>
                    <a:pt x="50" y="21"/>
                  </a:moveTo>
                  <a:lnTo>
                    <a:pt x="43" y="42"/>
                  </a:lnTo>
                  <a:lnTo>
                    <a:pt x="21" y="50"/>
                  </a:lnTo>
                  <a:lnTo>
                    <a:pt x="7" y="42"/>
                  </a:lnTo>
                  <a:lnTo>
                    <a:pt x="0" y="21"/>
                  </a:lnTo>
                  <a:lnTo>
                    <a:pt x="7" y="7"/>
                  </a:lnTo>
                  <a:lnTo>
                    <a:pt x="21"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8" name="Freeform 584"/>
            <p:cNvSpPr>
              <a:spLocks/>
            </p:cNvSpPr>
            <p:nvPr/>
          </p:nvSpPr>
          <p:spPr bwMode="auto">
            <a:xfrm>
              <a:off x="2808" y="2114"/>
              <a:ext cx="50" cy="50"/>
            </a:xfrm>
            <a:custGeom>
              <a:avLst/>
              <a:gdLst/>
              <a:ahLst/>
              <a:cxnLst>
                <a:cxn ang="0">
                  <a:pos x="50" y="21"/>
                </a:cxn>
                <a:cxn ang="0">
                  <a:pos x="43" y="42"/>
                </a:cxn>
                <a:cxn ang="0">
                  <a:pos x="22" y="50"/>
                </a:cxn>
                <a:cxn ang="0">
                  <a:pos x="7" y="42"/>
                </a:cxn>
                <a:cxn ang="0">
                  <a:pos x="0" y="21"/>
                </a:cxn>
                <a:cxn ang="0">
                  <a:pos x="7" y="7"/>
                </a:cxn>
                <a:cxn ang="0">
                  <a:pos x="22" y="0"/>
                </a:cxn>
                <a:cxn ang="0">
                  <a:pos x="43" y="7"/>
                </a:cxn>
                <a:cxn ang="0">
                  <a:pos x="50" y="21"/>
                </a:cxn>
                <a:cxn ang="0">
                  <a:pos x="50" y="21"/>
                </a:cxn>
              </a:cxnLst>
              <a:rect l="0" t="0" r="r" b="b"/>
              <a:pathLst>
                <a:path w="50" h="50">
                  <a:moveTo>
                    <a:pt x="50" y="21"/>
                  </a:moveTo>
                  <a:lnTo>
                    <a:pt x="43" y="42"/>
                  </a:lnTo>
                  <a:lnTo>
                    <a:pt x="22" y="50"/>
                  </a:lnTo>
                  <a:lnTo>
                    <a:pt x="7" y="42"/>
                  </a:lnTo>
                  <a:lnTo>
                    <a:pt x="0" y="21"/>
                  </a:lnTo>
                  <a:lnTo>
                    <a:pt x="7" y="7"/>
                  </a:lnTo>
                  <a:lnTo>
                    <a:pt x="22"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89" name="Freeform 585"/>
            <p:cNvSpPr>
              <a:spLocks/>
            </p:cNvSpPr>
            <p:nvPr/>
          </p:nvSpPr>
          <p:spPr bwMode="auto">
            <a:xfrm>
              <a:off x="2823" y="2114"/>
              <a:ext cx="49" cy="50"/>
            </a:xfrm>
            <a:custGeom>
              <a:avLst/>
              <a:gdLst/>
              <a:ahLst/>
              <a:cxnLst>
                <a:cxn ang="0">
                  <a:pos x="49" y="28"/>
                </a:cxn>
                <a:cxn ang="0">
                  <a:pos x="42" y="42"/>
                </a:cxn>
                <a:cxn ang="0">
                  <a:pos x="21" y="50"/>
                </a:cxn>
                <a:cxn ang="0">
                  <a:pos x="7" y="42"/>
                </a:cxn>
                <a:cxn ang="0">
                  <a:pos x="0" y="28"/>
                </a:cxn>
                <a:cxn ang="0">
                  <a:pos x="7" y="7"/>
                </a:cxn>
                <a:cxn ang="0">
                  <a:pos x="21" y="0"/>
                </a:cxn>
                <a:cxn ang="0">
                  <a:pos x="42" y="7"/>
                </a:cxn>
                <a:cxn ang="0">
                  <a:pos x="49" y="28"/>
                </a:cxn>
                <a:cxn ang="0">
                  <a:pos x="49" y="28"/>
                </a:cxn>
              </a:cxnLst>
              <a:rect l="0" t="0" r="r" b="b"/>
              <a:pathLst>
                <a:path w="49" h="50">
                  <a:moveTo>
                    <a:pt x="49" y="28"/>
                  </a:moveTo>
                  <a:lnTo>
                    <a:pt x="42" y="42"/>
                  </a:lnTo>
                  <a:lnTo>
                    <a:pt x="21" y="50"/>
                  </a:lnTo>
                  <a:lnTo>
                    <a:pt x="7" y="42"/>
                  </a:lnTo>
                  <a:lnTo>
                    <a:pt x="0" y="28"/>
                  </a:lnTo>
                  <a:lnTo>
                    <a:pt x="7" y="7"/>
                  </a:lnTo>
                  <a:lnTo>
                    <a:pt x="21"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0" name="Freeform 586"/>
            <p:cNvSpPr>
              <a:spLocks/>
            </p:cNvSpPr>
            <p:nvPr/>
          </p:nvSpPr>
          <p:spPr bwMode="auto">
            <a:xfrm>
              <a:off x="2830" y="2114"/>
              <a:ext cx="57" cy="57"/>
            </a:xfrm>
            <a:custGeom>
              <a:avLst/>
              <a:gdLst/>
              <a:ahLst/>
              <a:cxnLst>
                <a:cxn ang="0">
                  <a:pos x="57" y="28"/>
                </a:cxn>
                <a:cxn ang="0">
                  <a:pos x="50" y="50"/>
                </a:cxn>
                <a:cxn ang="0">
                  <a:pos x="28" y="57"/>
                </a:cxn>
                <a:cxn ang="0">
                  <a:pos x="7" y="50"/>
                </a:cxn>
                <a:cxn ang="0">
                  <a:pos x="0" y="28"/>
                </a:cxn>
                <a:cxn ang="0">
                  <a:pos x="7" y="7"/>
                </a:cxn>
                <a:cxn ang="0">
                  <a:pos x="28" y="0"/>
                </a:cxn>
                <a:cxn ang="0">
                  <a:pos x="50" y="7"/>
                </a:cxn>
                <a:cxn ang="0">
                  <a:pos x="57" y="28"/>
                </a:cxn>
                <a:cxn ang="0">
                  <a:pos x="57" y="28"/>
                </a:cxn>
              </a:cxnLst>
              <a:rect l="0" t="0" r="r" b="b"/>
              <a:pathLst>
                <a:path w="57" h="57">
                  <a:moveTo>
                    <a:pt x="57" y="28"/>
                  </a:moveTo>
                  <a:lnTo>
                    <a:pt x="50" y="50"/>
                  </a:lnTo>
                  <a:lnTo>
                    <a:pt x="28" y="57"/>
                  </a:lnTo>
                  <a:lnTo>
                    <a:pt x="7" y="50"/>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1" name="Freeform 587"/>
            <p:cNvSpPr>
              <a:spLocks/>
            </p:cNvSpPr>
            <p:nvPr/>
          </p:nvSpPr>
          <p:spPr bwMode="auto">
            <a:xfrm>
              <a:off x="2844" y="2114"/>
              <a:ext cx="57" cy="57"/>
            </a:xfrm>
            <a:custGeom>
              <a:avLst/>
              <a:gdLst/>
              <a:ahLst/>
              <a:cxnLst>
                <a:cxn ang="0">
                  <a:pos x="57" y="28"/>
                </a:cxn>
                <a:cxn ang="0">
                  <a:pos x="50" y="50"/>
                </a:cxn>
                <a:cxn ang="0">
                  <a:pos x="28" y="57"/>
                </a:cxn>
                <a:cxn ang="0">
                  <a:pos x="7" y="50"/>
                </a:cxn>
                <a:cxn ang="0">
                  <a:pos x="0" y="28"/>
                </a:cxn>
                <a:cxn ang="0">
                  <a:pos x="7" y="7"/>
                </a:cxn>
                <a:cxn ang="0">
                  <a:pos x="28" y="0"/>
                </a:cxn>
                <a:cxn ang="0">
                  <a:pos x="50" y="7"/>
                </a:cxn>
                <a:cxn ang="0">
                  <a:pos x="57" y="28"/>
                </a:cxn>
                <a:cxn ang="0">
                  <a:pos x="57" y="28"/>
                </a:cxn>
              </a:cxnLst>
              <a:rect l="0" t="0" r="r" b="b"/>
              <a:pathLst>
                <a:path w="57" h="57">
                  <a:moveTo>
                    <a:pt x="57" y="28"/>
                  </a:moveTo>
                  <a:lnTo>
                    <a:pt x="50" y="50"/>
                  </a:lnTo>
                  <a:lnTo>
                    <a:pt x="28" y="57"/>
                  </a:lnTo>
                  <a:lnTo>
                    <a:pt x="7" y="50"/>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2" name="Freeform 588"/>
            <p:cNvSpPr>
              <a:spLocks/>
            </p:cNvSpPr>
            <p:nvPr/>
          </p:nvSpPr>
          <p:spPr bwMode="auto">
            <a:xfrm>
              <a:off x="2858" y="2114"/>
              <a:ext cx="50" cy="57"/>
            </a:xfrm>
            <a:custGeom>
              <a:avLst/>
              <a:gdLst/>
              <a:ahLst/>
              <a:cxnLst>
                <a:cxn ang="0">
                  <a:pos x="50" y="28"/>
                </a:cxn>
                <a:cxn ang="0">
                  <a:pos x="43" y="50"/>
                </a:cxn>
                <a:cxn ang="0">
                  <a:pos x="29" y="57"/>
                </a:cxn>
                <a:cxn ang="0">
                  <a:pos x="7" y="50"/>
                </a:cxn>
                <a:cxn ang="0">
                  <a:pos x="0" y="28"/>
                </a:cxn>
                <a:cxn ang="0">
                  <a:pos x="7" y="7"/>
                </a:cxn>
                <a:cxn ang="0">
                  <a:pos x="29" y="0"/>
                </a:cxn>
                <a:cxn ang="0">
                  <a:pos x="43" y="7"/>
                </a:cxn>
                <a:cxn ang="0">
                  <a:pos x="50" y="28"/>
                </a:cxn>
                <a:cxn ang="0">
                  <a:pos x="50" y="28"/>
                </a:cxn>
              </a:cxnLst>
              <a:rect l="0" t="0" r="r" b="b"/>
              <a:pathLst>
                <a:path w="50" h="57">
                  <a:moveTo>
                    <a:pt x="50" y="28"/>
                  </a:moveTo>
                  <a:lnTo>
                    <a:pt x="43" y="50"/>
                  </a:lnTo>
                  <a:lnTo>
                    <a:pt x="29" y="57"/>
                  </a:lnTo>
                  <a:lnTo>
                    <a:pt x="7" y="50"/>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3" name="Freeform 589"/>
            <p:cNvSpPr>
              <a:spLocks/>
            </p:cNvSpPr>
            <p:nvPr/>
          </p:nvSpPr>
          <p:spPr bwMode="auto">
            <a:xfrm>
              <a:off x="2872" y="2114"/>
              <a:ext cx="50" cy="57"/>
            </a:xfrm>
            <a:custGeom>
              <a:avLst/>
              <a:gdLst/>
              <a:ahLst/>
              <a:cxnLst>
                <a:cxn ang="0">
                  <a:pos x="50" y="28"/>
                </a:cxn>
                <a:cxn ang="0">
                  <a:pos x="43" y="50"/>
                </a:cxn>
                <a:cxn ang="0">
                  <a:pos x="29" y="57"/>
                </a:cxn>
                <a:cxn ang="0">
                  <a:pos x="8" y="50"/>
                </a:cxn>
                <a:cxn ang="0">
                  <a:pos x="0" y="28"/>
                </a:cxn>
                <a:cxn ang="0">
                  <a:pos x="8" y="7"/>
                </a:cxn>
                <a:cxn ang="0">
                  <a:pos x="29" y="0"/>
                </a:cxn>
                <a:cxn ang="0">
                  <a:pos x="43" y="7"/>
                </a:cxn>
                <a:cxn ang="0">
                  <a:pos x="50" y="28"/>
                </a:cxn>
                <a:cxn ang="0">
                  <a:pos x="50" y="28"/>
                </a:cxn>
              </a:cxnLst>
              <a:rect l="0" t="0" r="r" b="b"/>
              <a:pathLst>
                <a:path w="50" h="57">
                  <a:moveTo>
                    <a:pt x="50" y="28"/>
                  </a:moveTo>
                  <a:lnTo>
                    <a:pt x="43" y="50"/>
                  </a:lnTo>
                  <a:lnTo>
                    <a:pt x="29" y="57"/>
                  </a:lnTo>
                  <a:lnTo>
                    <a:pt x="8" y="50"/>
                  </a:lnTo>
                  <a:lnTo>
                    <a:pt x="0" y="28"/>
                  </a:lnTo>
                  <a:lnTo>
                    <a:pt x="8"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4" name="Freeform 590"/>
            <p:cNvSpPr>
              <a:spLocks/>
            </p:cNvSpPr>
            <p:nvPr/>
          </p:nvSpPr>
          <p:spPr bwMode="auto">
            <a:xfrm>
              <a:off x="2887" y="2121"/>
              <a:ext cx="49" cy="50"/>
            </a:xfrm>
            <a:custGeom>
              <a:avLst/>
              <a:gdLst/>
              <a:ahLst/>
              <a:cxnLst>
                <a:cxn ang="0">
                  <a:pos x="49" y="21"/>
                </a:cxn>
                <a:cxn ang="0">
                  <a:pos x="42" y="43"/>
                </a:cxn>
                <a:cxn ang="0">
                  <a:pos x="28" y="50"/>
                </a:cxn>
                <a:cxn ang="0">
                  <a:pos x="7" y="43"/>
                </a:cxn>
                <a:cxn ang="0">
                  <a:pos x="0" y="21"/>
                </a:cxn>
                <a:cxn ang="0">
                  <a:pos x="7" y="7"/>
                </a:cxn>
                <a:cxn ang="0">
                  <a:pos x="28" y="0"/>
                </a:cxn>
                <a:cxn ang="0">
                  <a:pos x="42" y="7"/>
                </a:cxn>
                <a:cxn ang="0">
                  <a:pos x="49" y="21"/>
                </a:cxn>
                <a:cxn ang="0">
                  <a:pos x="49" y="21"/>
                </a:cxn>
              </a:cxnLst>
              <a:rect l="0" t="0" r="r" b="b"/>
              <a:pathLst>
                <a:path w="49" h="50">
                  <a:moveTo>
                    <a:pt x="49" y="21"/>
                  </a:moveTo>
                  <a:lnTo>
                    <a:pt x="42" y="43"/>
                  </a:lnTo>
                  <a:lnTo>
                    <a:pt x="28" y="50"/>
                  </a:lnTo>
                  <a:lnTo>
                    <a:pt x="7" y="43"/>
                  </a:lnTo>
                  <a:lnTo>
                    <a:pt x="0" y="21"/>
                  </a:lnTo>
                  <a:lnTo>
                    <a:pt x="7" y="7"/>
                  </a:lnTo>
                  <a:lnTo>
                    <a:pt x="28" y="0"/>
                  </a:lnTo>
                  <a:lnTo>
                    <a:pt x="42" y="7"/>
                  </a:lnTo>
                  <a:lnTo>
                    <a:pt x="49" y="21"/>
                  </a:lnTo>
                  <a:lnTo>
                    <a:pt x="49"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5" name="Freeform 591"/>
            <p:cNvSpPr>
              <a:spLocks/>
            </p:cNvSpPr>
            <p:nvPr/>
          </p:nvSpPr>
          <p:spPr bwMode="auto">
            <a:xfrm>
              <a:off x="2901" y="2121"/>
              <a:ext cx="50" cy="50"/>
            </a:xfrm>
            <a:custGeom>
              <a:avLst/>
              <a:gdLst/>
              <a:ahLst/>
              <a:cxnLst>
                <a:cxn ang="0">
                  <a:pos x="50" y="21"/>
                </a:cxn>
                <a:cxn ang="0">
                  <a:pos x="43" y="43"/>
                </a:cxn>
                <a:cxn ang="0">
                  <a:pos x="21" y="50"/>
                </a:cxn>
                <a:cxn ang="0">
                  <a:pos x="7" y="43"/>
                </a:cxn>
                <a:cxn ang="0">
                  <a:pos x="0" y="21"/>
                </a:cxn>
                <a:cxn ang="0">
                  <a:pos x="7" y="7"/>
                </a:cxn>
                <a:cxn ang="0">
                  <a:pos x="21" y="0"/>
                </a:cxn>
                <a:cxn ang="0">
                  <a:pos x="43" y="7"/>
                </a:cxn>
                <a:cxn ang="0">
                  <a:pos x="50" y="21"/>
                </a:cxn>
                <a:cxn ang="0">
                  <a:pos x="50" y="21"/>
                </a:cxn>
              </a:cxnLst>
              <a:rect l="0" t="0" r="r" b="b"/>
              <a:pathLst>
                <a:path w="50" h="50">
                  <a:moveTo>
                    <a:pt x="50" y="21"/>
                  </a:moveTo>
                  <a:lnTo>
                    <a:pt x="43" y="43"/>
                  </a:lnTo>
                  <a:lnTo>
                    <a:pt x="21" y="50"/>
                  </a:lnTo>
                  <a:lnTo>
                    <a:pt x="7" y="43"/>
                  </a:lnTo>
                  <a:lnTo>
                    <a:pt x="0" y="21"/>
                  </a:lnTo>
                  <a:lnTo>
                    <a:pt x="7" y="7"/>
                  </a:lnTo>
                  <a:lnTo>
                    <a:pt x="21"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6" name="Freeform 592"/>
            <p:cNvSpPr>
              <a:spLocks/>
            </p:cNvSpPr>
            <p:nvPr/>
          </p:nvSpPr>
          <p:spPr bwMode="auto">
            <a:xfrm>
              <a:off x="2915" y="2121"/>
              <a:ext cx="50" cy="50"/>
            </a:xfrm>
            <a:custGeom>
              <a:avLst/>
              <a:gdLst/>
              <a:ahLst/>
              <a:cxnLst>
                <a:cxn ang="0">
                  <a:pos x="50" y="21"/>
                </a:cxn>
                <a:cxn ang="0">
                  <a:pos x="43" y="43"/>
                </a:cxn>
                <a:cxn ang="0">
                  <a:pos x="21" y="50"/>
                </a:cxn>
                <a:cxn ang="0">
                  <a:pos x="7" y="43"/>
                </a:cxn>
                <a:cxn ang="0">
                  <a:pos x="0" y="21"/>
                </a:cxn>
                <a:cxn ang="0">
                  <a:pos x="7" y="7"/>
                </a:cxn>
                <a:cxn ang="0">
                  <a:pos x="21" y="0"/>
                </a:cxn>
                <a:cxn ang="0">
                  <a:pos x="43" y="7"/>
                </a:cxn>
                <a:cxn ang="0">
                  <a:pos x="50" y="21"/>
                </a:cxn>
                <a:cxn ang="0">
                  <a:pos x="50" y="21"/>
                </a:cxn>
              </a:cxnLst>
              <a:rect l="0" t="0" r="r" b="b"/>
              <a:pathLst>
                <a:path w="50" h="50">
                  <a:moveTo>
                    <a:pt x="50" y="21"/>
                  </a:moveTo>
                  <a:lnTo>
                    <a:pt x="43" y="43"/>
                  </a:lnTo>
                  <a:lnTo>
                    <a:pt x="21" y="50"/>
                  </a:lnTo>
                  <a:lnTo>
                    <a:pt x="7" y="43"/>
                  </a:lnTo>
                  <a:lnTo>
                    <a:pt x="0" y="21"/>
                  </a:lnTo>
                  <a:lnTo>
                    <a:pt x="7" y="7"/>
                  </a:lnTo>
                  <a:lnTo>
                    <a:pt x="21"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7" name="Freeform 593"/>
            <p:cNvSpPr>
              <a:spLocks/>
            </p:cNvSpPr>
            <p:nvPr/>
          </p:nvSpPr>
          <p:spPr bwMode="auto">
            <a:xfrm>
              <a:off x="2929" y="2121"/>
              <a:ext cx="50" cy="50"/>
            </a:xfrm>
            <a:custGeom>
              <a:avLst/>
              <a:gdLst/>
              <a:ahLst/>
              <a:cxnLst>
                <a:cxn ang="0">
                  <a:pos x="50" y="28"/>
                </a:cxn>
                <a:cxn ang="0">
                  <a:pos x="43" y="43"/>
                </a:cxn>
                <a:cxn ang="0">
                  <a:pos x="22" y="50"/>
                </a:cxn>
                <a:cxn ang="0">
                  <a:pos x="7" y="43"/>
                </a:cxn>
                <a:cxn ang="0">
                  <a:pos x="0" y="28"/>
                </a:cxn>
                <a:cxn ang="0">
                  <a:pos x="7" y="7"/>
                </a:cxn>
                <a:cxn ang="0">
                  <a:pos x="22" y="0"/>
                </a:cxn>
                <a:cxn ang="0">
                  <a:pos x="43" y="7"/>
                </a:cxn>
                <a:cxn ang="0">
                  <a:pos x="50" y="28"/>
                </a:cxn>
                <a:cxn ang="0">
                  <a:pos x="50" y="28"/>
                </a:cxn>
              </a:cxnLst>
              <a:rect l="0" t="0" r="r" b="b"/>
              <a:pathLst>
                <a:path w="50" h="50">
                  <a:moveTo>
                    <a:pt x="50" y="28"/>
                  </a:moveTo>
                  <a:lnTo>
                    <a:pt x="43" y="43"/>
                  </a:lnTo>
                  <a:lnTo>
                    <a:pt x="22" y="50"/>
                  </a:lnTo>
                  <a:lnTo>
                    <a:pt x="7" y="43"/>
                  </a:lnTo>
                  <a:lnTo>
                    <a:pt x="0" y="28"/>
                  </a:lnTo>
                  <a:lnTo>
                    <a:pt x="7"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8" name="Freeform 594"/>
            <p:cNvSpPr>
              <a:spLocks/>
            </p:cNvSpPr>
            <p:nvPr/>
          </p:nvSpPr>
          <p:spPr bwMode="auto">
            <a:xfrm>
              <a:off x="2944" y="2121"/>
              <a:ext cx="49" cy="50"/>
            </a:xfrm>
            <a:custGeom>
              <a:avLst/>
              <a:gdLst/>
              <a:ahLst/>
              <a:cxnLst>
                <a:cxn ang="0">
                  <a:pos x="49" y="28"/>
                </a:cxn>
                <a:cxn ang="0">
                  <a:pos x="42" y="43"/>
                </a:cxn>
                <a:cxn ang="0">
                  <a:pos x="21" y="50"/>
                </a:cxn>
                <a:cxn ang="0">
                  <a:pos x="7" y="43"/>
                </a:cxn>
                <a:cxn ang="0">
                  <a:pos x="0" y="28"/>
                </a:cxn>
                <a:cxn ang="0">
                  <a:pos x="7" y="7"/>
                </a:cxn>
                <a:cxn ang="0">
                  <a:pos x="21" y="0"/>
                </a:cxn>
                <a:cxn ang="0">
                  <a:pos x="42" y="7"/>
                </a:cxn>
                <a:cxn ang="0">
                  <a:pos x="49" y="28"/>
                </a:cxn>
                <a:cxn ang="0">
                  <a:pos x="49" y="28"/>
                </a:cxn>
              </a:cxnLst>
              <a:rect l="0" t="0" r="r" b="b"/>
              <a:pathLst>
                <a:path w="49" h="50">
                  <a:moveTo>
                    <a:pt x="49" y="28"/>
                  </a:moveTo>
                  <a:lnTo>
                    <a:pt x="42" y="43"/>
                  </a:lnTo>
                  <a:lnTo>
                    <a:pt x="21" y="50"/>
                  </a:lnTo>
                  <a:lnTo>
                    <a:pt x="7" y="43"/>
                  </a:lnTo>
                  <a:lnTo>
                    <a:pt x="0" y="28"/>
                  </a:lnTo>
                  <a:lnTo>
                    <a:pt x="7" y="7"/>
                  </a:lnTo>
                  <a:lnTo>
                    <a:pt x="21"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899" name="Freeform 595"/>
            <p:cNvSpPr>
              <a:spLocks/>
            </p:cNvSpPr>
            <p:nvPr/>
          </p:nvSpPr>
          <p:spPr bwMode="auto">
            <a:xfrm>
              <a:off x="2951" y="2121"/>
              <a:ext cx="57" cy="50"/>
            </a:xfrm>
            <a:custGeom>
              <a:avLst/>
              <a:gdLst/>
              <a:ahLst/>
              <a:cxnLst>
                <a:cxn ang="0">
                  <a:pos x="57" y="28"/>
                </a:cxn>
                <a:cxn ang="0">
                  <a:pos x="49" y="43"/>
                </a:cxn>
                <a:cxn ang="0">
                  <a:pos x="28" y="50"/>
                </a:cxn>
                <a:cxn ang="0">
                  <a:pos x="7" y="43"/>
                </a:cxn>
                <a:cxn ang="0">
                  <a:pos x="0" y="28"/>
                </a:cxn>
                <a:cxn ang="0">
                  <a:pos x="7" y="7"/>
                </a:cxn>
                <a:cxn ang="0">
                  <a:pos x="28" y="0"/>
                </a:cxn>
                <a:cxn ang="0">
                  <a:pos x="49" y="7"/>
                </a:cxn>
                <a:cxn ang="0">
                  <a:pos x="57" y="28"/>
                </a:cxn>
                <a:cxn ang="0">
                  <a:pos x="57" y="28"/>
                </a:cxn>
              </a:cxnLst>
              <a:rect l="0" t="0" r="r" b="b"/>
              <a:pathLst>
                <a:path w="57" h="50">
                  <a:moveTo>
                    <a:pt x="57" y="28"/>
                  </a:moveTo>
                  <a:lnTo>
                    <a:pt x="49" y="43"/>
                  </a:lnTo>
                  <a:lnTo>
                    <a:pt x="28" y="50"/>
                  </a:lnTo>
                  <a:lnTo>
                    <a:pt x="7" y="43"/>
                  </a:lnTo>
                  <a:lnTo>
                    <a:pt x="0" y="28"/>
                  </a:lnTo>
                  <a:lnTo>
                    <a:pt x="7" y="7"/>
                  </a:lnTo>
                  <a:lnTo>
                    <a:pt x="28" y="0"/>
                  </a:lnTo>
                  <a:lnTo>
                    <a:pt x="49"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0" name="Freeform 596"/>
            <p:cNvSpPr>
              <a:spLocks/>
            </p:cNvSpPr>
            <p:nvPr/>
          </p:nvSpPr>
          <p:spPr bwMode="auto">
            <a:xfrm>
              <a:off x="2965" y="2121"/>
              <a:ext cx="57" cy="50"/>
            </a:xfrm>
            <a:custGeom>
              <a:avLst/>
              <a:gdLst/>
              <a:ahLst/>
              <a:cxnLst>
                <a:cxn ang="0">
                  <a:pos x="57" y="28"/>
                </a:cxn>
                <a:cxn ang="0">
                  <a:pos x="50" y="43"/>
                </a:cxn>
                <a:cxn ang="0">
                  <a:pos x="28" y="50"/>
                </a:cxn>
                <a:cxn ang="0">
                  <a:pos x="7" y="43"/>
                </a:cxn>
                <a:cxn ang="0">
                  <a:pos x="0" y="28"/>
                </a:cxn>
                <a:cxn ang="0">
                  <a:pos x="7" y="7"/>
                </a:cxn>
                <a:cxn ang="0">
                  <a:pos x="28" y="0"/>
                </a:cxn>
                <a:cxn ang="0">
                  <a:pos x="50" y="7"/>
                </a:cxn>
                <a:cxn ang="0">
                  <a:pos x="57" y="28"/>
                </a:cxn>
                <a:cxn ang="0">
                  <a:pos x="57" y="28"/>
                </a:cxn>
              </a:cxnLst>
              <a:rect l="0" t="0" r="r" b="b"/>
              <a:pathLst>
                <a:path w="57" h="50">
                  <a:moveTo>
                    <a:pt x="57" y="28"/>
                  </a:moveTo>
                  <a:lnTo>
                    <a:pt x="50" y="43"/>
                  </a:lnTo>
                  <a:lnTo>
                    <a:pt x="28" y="50"/>
                  </a:lnTo>
                  <a:lnTo>
                    <a:pt x="7" y="43"/>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1" name="Freeform 597"/>
            <p:cNvSpPr>
              <a:spLocks/>
            </p:cNvSpPr>
            <p:nvPr/>
          </p:nvSpPr>
          <p:spPr bwMode="auto">
            <a:xfrm>
              <a:off x="2979" y="2121"/>
              <a:ext cx="57" cy="57"/>
            </a:xfrm>
            <a:custGeom>
              <a:avLst/>
              <a:gdLst/>
              <a:ahLst/>
              <a:cxnLst>
                <a:cxn ang="0">
                  <a:pos x="57" y="28"/>
                </a:cxn>
                <a:cxn ang="0">
                  <a:pos x="50" y="50"/>
                </a:cxn>
                <a:cxn ang="0">
                  <a:pos x="29" y="57"/>
                </a:cxn>
                <a:cxn ang="0">
                  <a:pos x="7" y="50"/>
                </a:cxn>
                <a:cxn ang="0">
                  <a:pos x="0" y="28"/>
                </a:cxn>
                <a:cxn ang="0">
                  <a:pos x="7" y="7"/>
                </a:cxn>
                <a:cxn ang="0">
                  <a:pos x="29" y="0"/>
                </a:cxn>
                <a:cxn ang="0">
                  <a:pos x="50" y="7"/>
                </a:cxn>
                <a:cxn ang="0">
                  <a:pos x="57" y="28"/>
                </a:cxn>
                <a:cxn ang="0">
                  <a:pos x="57" y="28"/>
                </a:cxn>
              </a:cxnLst>
              <a:rect l="0" t="0" r="r" b="b"/>
              <a:pathLst>
                <a:path w="57" h="57">
                  <a:moveTo>
                    <a:pt x="57" y="28"/>
                  </a:moveTo>
                  <a:lnTo>
                    <a:pt x="50" y="50"/>
                  </a:lnTo>
                  <a:lnTo>
                    <a:pt x="29" y="57"/>
                  </a:lnTo>
                  <a:lnTo>
                    <a:pt x="7" y="50"/>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2" name="Freeform 598"/>
            <p:cNvSpPr>
              <a:spLocks/>
            </p:cNvSpPr>
            <p:nvPr/>
          </p:nvSpPr>
          <p:spPr bwMode="auto">
            <a:xfrm>
              <a:off x="2993" y="2121"/>
              <a:ext cx="57" cy="57"/>
            </a:xfrm>
            <a:custGeom>
              <a:avLst/>
              <a:gdLst/>
              <a:ahLst/>
              <a:cxnLst>
                <a:cxn ang="0">
                  <a:pos x="57" y="28"/>
                </a:cxn>
                <a:cxn ang="0">
                  <a:pos x="50" y="50"/>
                </a:cxn>
                <a:cxn ang="0">
                  <a:pos x="29" y="57"/>
                </a:cxn>
                <a:cxn ang="0">
                  <a:pos x="7" y="50"/>
                </a:cxn>
                <a:cxn ang="0">
                  <a:pos x="0" y="28"/>
                </a:cxn>
                <a:cxn ang="0">
                  <a:pos x="7" y="7"/>
                </a:cxn>
                <a:cxn ang="0">
                  <a:pos x="29" y="0"/>
                </a:cxn>
                <a:cxn ang="0">
                  <a:pos x="50" y="7"/>
                </a:cxn>
                <a:cxn ang="0">
                  <a:pos x="57" y="28"/>
                </a:cxn>
                <a:cxn ang="0">
                  <a:pos x="57" y="28"/>
                </a:cxn>
              </a:cxnLst>
              <a:rect l="0" t="0" r="r" b="b"/>
              <a:pathLst>
                <a:path w="57" h="57">
                  <a:moveTo>
                    <a:pt x="57" y="28"/>
                  </a:moveTo>
                  <a:lnTo>
                    <a:pt x="50" y="50"/>
                  </a:lnTo>
                  <a:lnTo>
                    <a:pt x="29" y="57"/>
                  </a:lnTo>
                  <a:lnTo>
                    <a:pt x="7" y="50"/>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3" name="Freeform 599"/>
            <p:cNvSpPr>
              <a:spLocks/>
            </p:cNvSpPr>
            <p:nvPr/>
          </p:nvSpPr>
          <p:spPr bwMode="auto">
            <a:xfrm>
              <a:off x="3008" y="2121"/>
              <a:ext cx="49" cy="57"/>
            </a:xfrm>
            <a:custGeom>
              <a:avLst/>
              <a:gdLst/>
              <a:ahLst/>
              <a:cxnLst>
                <a:cxn ang="0">
                  <a:pos x="49" y="28"/>
                </a:cxn>
                <a:cxn ang="0">
                  <a:pos x="42" y="50"/>
                </a:cxn>
                <a:cxn ang="0">
                  <a:pos x="28" y="57"/>
                </a:cxn>
                <a:cxn ang="0">
                  <a:pos x="7" y="50"/>
                </a:cxn>
                <a:cxn ang="0">
                  <a:pos x="0" y="28"/>
                </a:cxn>
                <a:cxn ang="0">
                  <a:pos x="7" y="7"/>
                </a:cxn>
                <a:cxn ang="0">
                  <a:pos x="28" y="0"/>
                </a:cxn>
                <a:cxn ang="0">
                  <a:pos x="42" y="7"/>
                </a:cxn>
                <a:cxn ang="0">
                  <a:pos x="49" y="28"/>
                </a:cxn>
                <a:cxn ang="0">
                  <a:pos x="49" y="28"/>
                </a:cxn>
              </a:cxnLst>
              <a:rect l="0" t="0" r="r" b="b"/>
              <a:pathLst>
                <a:path w="49" h="57">
                  <a:moveTo>
                    <a:pt x="49" y="28"/>
                  </a:moveTo>
                  <a:lnTo>
                    <a:pt x="42" y="50"/>
                  </a:lnTo>
                  <a:lnTo>
                    <a:pt x="28" y="57"/>
                  </a:lnTo>
                  <a:lnTo>
                    <a:pt x="7" y="50"/>
                  </a:lnTo>
                  <a:lnTo>
                    <a:pt x="0" y="28"/>
                  </a:lnTo>
                  <a:lnTo>
                    <a:pt x="7" y="7"/>
                  </a:lnTo>
                  <a:lnTo>
                    <a:pt x="28"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4" name="Freeform 600"/>
            <p:cNvSpPr>
              <a:spLocks/>
            </p:cNvSpPr>
            <p:nvPr/>
          </p:nvSpPr>
          <p:spPr bwMode="auto">
            <a:xfrm>
              <a:off x="3022" y="2121"/>
              <a:ext cx="50" cy="57"/>
            </a:xfrm>
            <a:custGeom>
              <a:avLst/>
              <a:gdLst/>
              <a:ahLst/>
              <a:cxnLst>
                <a:cxn ang="0">
                  <a:pos x="50" y="28"/>
                </a:cxn>
                <a:cxn ang="0">
                  <a:pos x="42" y="50"/>
                </a:cxn>
                <a:cxn ang="0">
                  <a:pos x="28" y="57"/>
                </a:cxn>
                <a:cxn ang="0">
                  <a:pos x="7" y="50"/>
                </a:cxn>
                <a:cxn ang="0">
                  <a:pos x="0" y="28"/>
                </a:cxn>
                <a:cxn ang="0">
                  <a:pos x="7" y="7"/>
                </a:cxn>
                <a:cxn ang="0">
                  <a:pos x="28" y="0"/>
                </a:cxn>
                <a:cxn ang="0">
                  <a:pos x="42" y="7"/>
                </a:cxn>
                <a:cxn ang="0">
                  <a:pos x="50" y="28"/>
                </a:cxn>
                <a:cxn ang="0">
                  <a:pos x="50" y="28"/>
                </a:cxn>
              </a:cxnLst>
              <a:rect l="0" t="0" r="r" b="b"/>
              <a:pathLst>
                <a:path w="50" h="57">
                  <a:moveTo>
                    <a:pt x="50" y="28"/>
                  </a:moveTo>
                  <a:lnTo>
                    <a:pt x="42" y="50"/>
                  </a:lnTo>
                  <a:lnTo>
                    <a:pt x="28" y="57"/>
                  </a:lnTo>
                  <a:lnTo>
                    <a:pt x="7" y="50"/>
                  </a:lnTo>
                  <a:lnTo>
                    <a:pt x="0" y="28"/>
                  </a:lnTo>
                  <a:lnTo>
                    <a:pt x="7" y="7"/>
                  </a:lnTo>
                  <a:lnTo>
                    <a:pt x="28" y="0"/>
                  </a:lnTo>
                  <a:lnTo>
                    <a:pt x="42"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5" name="Freeform 601"/>
            <p:cNvSpPr>
              <a:spLocks/>
            </p:cNvSpPr>
            <p:nvPr/>
          </p:nvSpPr>
          <p:spPr bwMode="auto">
            <a:xfrm>
              <a:off x="3036" y="2121"/>
              <a:ext cx="50" cy="57"/>
            </a:xfrm>
            <a:custGeom>
              <a:avLst/>
              <a:gdLst/>
              <a:ahLst/>
              <a:cxnLst>
                <a:cxn ang="0">
                  <a:pos x="50" y="28"/>
                </a:cxn>
                <a:cxn ang="0">
                  <a:pos x="43" y="50"/>
                </a:cxn>
                <a:cxn ang="0">
                  <a:pos x="28" y="57"/>
                </a:cxn>
                <a:cxn ang="0">
                  <a:pos x="7" y="50"/>
                </a:cxn>
                <a:cxn ang="0">
                  <a:pos x="0" y="28"/>
                </a:cxn>
                <a:cxn ang="0">
                  <a:pos x="7" y="7"/>
                </a:cxn>
                <a:cxn ang="0">
                  <a:pos x="28" y="0"/>
                </a:cxn>
                <a:cxn ang="0">
                  <a:pos x="43" y="7"/>
                </a:cxn>
                <a:cxn ang="0">
                  <a:pos x="50" y="28"/>
                </a:cxn>
                <a:cxn ang="0">
                  <a:pos x="50" y="28"/>
                </a:cxn>
              </a:cxnLst>
              <a:rect l="0" t="0" r="r" b="b"/>
              <a:pathLst>
                <a:path w="50" h="57">
                  <a:moveTo>
                    <a:pt x="50" y="28"/>
                  </a:moveTo>
                  <a:lnTo>
                    <a:pt x="43" y="50"/>
                  </a:lnTo>
                  <a:lnTo>
                    <a:pt x="28" y="57"/>
                  </a:lnTo>
                  <a:lnTo>
                    <a:pt x="7" y="50"/>
                  </a:lnTo>
                  <a:lnTo>
                    <a:pt x="0" y="28"/>
                  </a:lnTo>
                  <a:lnTo>
                    <a:pt x="7" y="7"/>
                  </a:lnTo>
                  <a:lnTo>
                    <a:pt x="28"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6" name="Freeform 602"/>
            <p:cNvSpPr>
              <a:spLocks/>
            </p:cNvSpPr>
            <p:nvPr/>
          </p:nvSpPr>
          <p:spPr bwMode="auto">
            <a:xfrm>
              <a:off x="3050" y="2121"/>
              <a:ext cx="50" cy="57"/>
            </a:xfrm>
            <a:custGeom>
              <a:avLst/>
              <a:gdLst/>
              <a:ahLst/>
              <a:cxnLst>
                <a:cxn ang="0">
                  <a:pos x="50" y="28"/>
                </a:cxn>
                <a:cxn ang="0">
                  <a:pos x="43" y="50"/>
                </a:cxn>
                <a:cxn ang="0">
                  <a:pos x="29" y="57"/>
                </a:cxn>
                <a:cxn ang="0">
                  <a:pos x="7" y="50"/>
                </a:cxn>
                <a:cxn ang="0">
                  <a:pos x="0" y="28"/>
                </a:cxn>
                <a:cxn ang="0">
                  <a:pos x="7" y="7"/>
                </a:cxn>
                <a:cxn ang="0">
                  <a:pos x="29" y="0"/>
                </a:cxn>
                <a:cxn ang="0">
                  <a:pos x="43" y="7"/>
                </a:cxn>
                <a:cxn ang="0">
                  <a:pos x="50" y="28"/>
                </a:cxn>
                <a:cxn ang="0">
                  <a:pos x="50" y="28"/>
                </a:cxn>
              </a:cxnLst>
              <a:rect l="0" t="0" r="r" b="b"/>
              <a:pathLst>
                <a:path w="50" h="57">
                  <a:moveTo>
                    <a:pt x="50" y="28"/>
                  </a:moveTo>
                  <a:lnTo>
                    <a:pt x="43" y="50"/>
                  </a:lnTo>
                  <a:lnTo>
                    <a:pt x="29" y="57"/>
                  </a:lnTo>
                  <a:lnTo>
                    <a:pt x="7" y="50"/>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7" name="Freeform 603"/>
            <p:cNvSpPr>
              <a:spLocks/>
            </p:cNvSpPr>
            <p:nvPr/>
          </p:nvSpPr>
          <p:spPr bwMode="auto">
            <a:xfrm>
              <a:off x="3064" y="2121"/>
              <a:ext cx="50" cy="57"/>
            </a:xfrm>
            <a:custGeom>
              <a:avLst/>
              <a:gdLst/>
              <a:ahLst/>
              <a:cxnLst>
                <a:cxn ang="0">
                  <a:pos x="50" y="28"/>
                </a:cxn>
                <a:cxn ang="0">
                  <a:pos x="43" y="50"/>
                </a:cxn>
                <a:cxn ang="0">
                  <a:pos x="22" y="57"/>
                </a:cxn>
                <a:cxn ang="0">
                  <a:pos x="8" y="50"/>
                </a:cxn>
                <a:cxn ang="0">
                  <a:pos x="0" y="28"/>
                </a:cxn>
                <a:cxn ang="0">
                  <a:pos x="8" y="7"/>
                </a:cxn>
                <a:cxn ang="0">
                  <a:pos x="22" y="0"/>
                </a:cxn>
                <a:cxn ang="0">
                  <a:pos x="43" y="7"/>
                </a:cxn>
                <a:cxn ang="0">
                  <a:pos x="50" y="28"/>
                </a:cxn>
                <a:cxn ang="0">
                  <a:pos x="50" y="28"/>
                </a:cxn>
              </a:cxnLst>
              <a:rect l="0" t="0" r="r" b="b"/>
              <a:pathLst>
                <a:path w="50" h="57">
                  <a:moveTo>
                    <a:pt x="50" y="28"/>
                  </a:moveTo>
                  <a:lnTo>
                    <a:pt x="43" y="50"/>
                  </a:lnTo>
                  <a:lnTo>
                    <a:pt x="22" y="57"/>
                  </a:lnTo>
                  <a:lnTo>
                    <a:pt x="8" y="50"/>
                  </a:lnTo>
                  <a:lnTo>
                    <a:pt x="0" y="28"/>
                  </a:lnTo>
                  <a:lnTo>
                    <a:pt x="8"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8" name="Freeform 604"/>
            <p:cNvSpPr>
              <a:spLocks/>
            </p:cNvSpPr>
            <p:nvPr/>
          </p:nvSpPr>
          <p:spPr bwMode="auto">
            <a:xfrm>
              <a:off x="3079" y="2121"/>
              <a:ext cx="49" cy="57"/>
            </a:xfrm>
            <a:custGeom>
              <a:avLst/>
              <a:gdLst/>
              <a:ahLst/>
              <a:cxnLst>
                <a:cxn ang="0">
                  <a:pos x="49" y="28"/>
                </a:cxn>
                <a:cxn ang="0">
                  <a:pos x="42" y="50"/>
                </a:cxn>
                <a:cxn ang="0">
                  <a:pos x="21" y="57"/>
                </a:cxn>
                <a:cxn ang="0">
                  <a:pos x="7" y="50"/>
                </a:cxn>
                <a:cxn ang="0">
                  <a:pos x="0" y="28"/>
                </a:cxn>
                <a:cxn ang="0">
                  <a:pos x="7" y="7"/>
                </a:cxn>
                <a:cxn ang="0">
                  <a:pos x="21" y="0"/>
                </a:cxn>
                <a:cxn ang="0">
                  <a:pos x="42" y="7"/>
                </a:cxn>
                <a:cxn ang="0">
                  <a:pos x="49" y="28"/>
                </a:cxn>
                <a:cxn ang="0">
                  <a:pos x="49" y="28"/>
                </a:cxn>
              </a:cxnLst>
              <a:rect l="0" t="0" r="r" b="b"/>
              <a:pathLst>
                <a:path w="49" h="57">
                  <a:moveTo>
                    <a:pt x="49" y="28"/>
                  </a:moveTo>
                  <a:lnTo>
                    <a:pt x="42" y="50"/>
                  </a:lnTo>
                  <a:lnTo>
                    <a:pt x="21" y="57"/>
                  </a:lnTo>
                  <a:lnTo>
                    <a:pt x="7" y="50"/>
                  </a:lnTo>
                  <a:lnTo>
                    <a:pt x="0" y="28"/>
                  </a:lnTo>
                  <a:lnTo>
                    <a:pt x="7" y="7"/>
                  </a:lnTo>
                  <a:lnTo>
                    <a:pt x="21"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09" name="Freeform 605"/>
            <p:cNvSpPr>
              <a:spLocks/>
            </p:cNvSpPr>
            <p:nvPr/>
          </p:nvSpPr>
          <p:spPr bwMode="auto">
            <a:xfrm>
              <a:off x="3086" y="2121"/>
              <a:ext cx="57" cy="57"/>
            </a:xfrm>
            <a:custGeom>
              <a:avLst/>
              <a:gdLst/>
              <a:ahLst/>
              <a:cxnLst>
                <a:cxn ang="0">
                  <a:pos x="57" y="28"/>
                </a:cxn>
                <a:cxn ang="0">
                  <a:pos x="50" y="50"/>
                </a:cxn>
                <a:cxn ang="0">
                  <a:pos x="28" y="57"/>
                </a:cxn>
                <a:cxn ang="0">
                  <a:pos x="7" y="50"/>
                </a:cxn>
                <a:cxn ang="0">
                  <a:pos x="0" y="28"/>
                </a:cxn>
                <a:cxn ang="0">
                  <a:pos x="7" y="7"/>
                </a:cxn>
                <a:cxn ang="0">
                  <a:pos x="28" y="0"/>
                </a:cxn>
                <a:cxn ang="0">
                  <a:pos x="50" y="7"/>
                </a:cxn>
                <a:cxn ang="0">
                  <a:pos x="57" y="28"/>
                </a:cxn>
                <a:cxn ang="0">
                  <a:pos x="57" y="28"/>
                </a:cxn>
              </a:cxnLst>
              <a:rect l="0" t="0" r="r" b="b"/>
              <a:pathLst>
                <a:path w="57" h="57">
                  <a:moveTo>
                    <a:pt x="57" y="28"/>
                  </a:moveTo>
                  <a:lnTo>
                    <a:pt x="50" y="50"/>
                  </a:lnTo>
                  <a:lnTo>
                    <a:pt x="28" y="57"/>
                  </a:lnTo>
                  <a:lnTo>
                    <a:pt x="7" y="50"/>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0" name="Freeform 606"/>
            <p:cNvSpPr>
              <a:spLocks/>
            </p:cNvSpPr>
            <p:nvPr/>
          </p:nvSpPr>
          <p:spPr bwMode="auto">
            <a:xfrm>
              <a:off x="3100" y="2121"/>
              <a:ext cx="57" cy="57"/>
            </a:xfrm>
            <a:custGeom>
              <a:avLst/>
              <a:gdLst/>
              <a:ahLst/>
              <a:cxnLst>
                <a:cxn ang="0">
                  <a:pos x="57" y="28"/>
                </a:cxn>
                <a:cxn ang="0">
                  <a:pos x="50" y="50"/>
                </a:cxn>
                <a:cxn ang="0">
                  <a:pos x="28" y="57"/>
                </a:cxn>
                <a:cxn ang="0">
                  <a:pos x="7" y="50"/>
                </a:cxn>
                <a:cxn ang="0">
                  <a:pos x="0" y="28"/>
                </a:cxn>
                <a:cxn ang="0">
                  <a:pos x="7" y="7"/>
                </a:cxn>
                <a:cxn ang="0">
                  <a:pos x="28" y="0"/>
                </a:cxn>
                <a:cxn ang="0">
                  <a:pos x="50" y="7"/>
                </a:cxn>
                <a:cxn ang="0">
                  <a:pos x="57" y="28"/>
                </a:cxn>
                <a:cxn ang="0">
                  <a:pos x="57" y="28"/>
                </a:cxn>
              </a:cxnLst>
              <a:rect l="0" t="0" r="r" b="b"/>
              <a:pathLst>
                <a:path w="57" h="57">
                  <a:moveTo>
                    <a:pt x="57" y="28"/>
                  </a:moveTo>
                  <a:lnTo>
                    <a:pt x="50" y="50"/>
                  </a:lnTo>
                  <a:lnTo>
                    <a:pt x="28" y="57"/>
                  </a:lnTo>
                  <a:lnTo>
                    <a:pt x="7" y="50"/>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1" name="Freeform 607"/>
            <p:cNvSpPr>
              <a:spLocks/>
            </p:cNvSpPr>
            <p:nvPr/>
          </p:nvSpPr>
          <p:spPr bwMode="auto">
            <a:xfrm>
              <a:off x="3114" y="2121"/>
              <a:ext cx="57" cy="57"/>
            </a:xfrm>
            <a:custGeom>
              <a:avLst/>
              <a:gdLst/>
              <a:ahLst/>
              <a:cxnLst>
                <a:cxn ang="0">
                  <a:pos x="57" y="28"/>
                </a:cxn>
                <a:cxn ang="0">
                  <a:pos x="50" y="50"/>
                </a:cxn>
                <a:cxn ang="0">
                  <a:pos x="29" y="57"/>
                </a:cxn>
                <a:cxn ang="0">
                  <a:pos x="7" y="50"/>
                </a:cxn>
                <a:cxn ang="0">
                  <a:pos x="0" y="28"/>
                </a:cxn>
                <a:cxn ang="0">
                  <a:pos x="7" y="7"/>
                </a:cxn>
                <a:cxn ang="0">
                  <a:pos x="29" y="0"/>
                </a:cxn>
                <a:cxn ang="0">
                  <a:pos x="50" y="7"/>
                </a:cxn>
                <a:cxn ang="0">
                  <a:pos x="57" y="28"/>
                </a:cxn>
                <a:cxn ang="0">
                  <a:pos x="57" y="28"/>
                </a:cxn>
              </a:cxnLst>
              <a:rect l="0" t="0" r="r" b="b"/>
              <a:pathLst>
                <a:path w="57" h="57">
                  <a:moveTo>
                    <a:pt x="57" y="28"/>
                  </a:moveTo>
                  <a:lnTo>
                    <a:pt x="50" y="50"/>
                  </a:lnTo>
                  <a:lnTo>
                    <a:pt x="29" y="57"/>
                  </a:lnTo>
                  <a:lnTo>
                    <a:pt x="7" y="50"/>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2" name="Freeform 608"/>
            <p:cNvSpPr>
              <a:spLocks/>
            </p:cNvSpPr>
            <p:nvPr/>
          </p:nvSpPr>
          <p:spPr bwMode="auto">
            <a:xfrm>
              <a:off x="3128" y="2121"/>
              <a:ext cx="50" cy="57"/>
            </a:xfrm>
            <a:custGeom>
              <a:avLst/>
              <a:gdLst/>
              <a:ahLst/>
              <a:cxnLst>
                <a:cxn ang="0">
                  <a:pos x="50" y="28"/>
                </a:cxn>
                <a:cxn ang="0">
                  <a:pos x="43" y="50"/>
                </a:cxn>
                <a:cxn ang="0">
                  <a:pos x="29" y="57"/>
                </a:cxn>
                <a:cxn ang="0">
                  <a:pos x="8" y="50"/>
                </a:cxn>
                <a:cxn ang="0">
                  <a:pos x="0" y="28"/>
                </a:cxn>
                <a:cxn ang="0">
                  <a:pos x="8" y="7"/>
                </a:cxn>
                <a:cxn ang="0">
                  <a:pos x="29" y="0"/>
                </a:cxn>
                <a:cxn ang="0">
                  <a:pos x="43" y="7"/>
                </a:cxn>
                <a:cxn ang="0">
                  <a:pos x="50" y="28"/>
                </a:cxn>
                <a:cxn ang="0">
                  <a:pos x="50" y="28"/>
                </a:cxn>
              </a:cxnLst>
              <a:rect l="0" t="0" r="r" b="b"/>
              <a:pathLst>
                <a:path w="50" h="57">
                  <a:moveTo>
                    <a:pt x="50" y="28"/>
                  </a:moveTo>
                  <a:lnTo>
                    <a:pt x="43" y="50"/>
                  </a:lnTo>
                  <a:lnTo>
                    <a:pt x="29" y="57"/>
                  </a:lnTo>
                  <a:lnTo>
                    <a:pt x="8" y="50"/>
                  </a:lnTo>
                  <a:lnTo>
                    <a:pt x="0" y="28"/>
                  </a:lnTo>
                  <a:lnTo>
                    <a:pt x="8"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3" name="Freeform 609"/>
            <p:cNvSpPr>
              <a:spLocks/>
            </p:cNvSpPr>
            <p:nvPr/>
          </p:nvSpPr>
          <p:spPr bwMode="auto">
            <a:xfrm>
              <a:off x="3143" y="2121"/>
              <a:ext cx="49" cy="57"/>
            </a:xfrm>
            <a:custGeom>
              <a:avLst/>
              <a:gdLst/>
              <a:ahLst/>
              <a:cxnLst>
                <a:cxn ang="0">
                  <a:pos x="49" y="28"/>
                </a:cxn>
                <a:cxn ang="0">
                  <a:pos x="42" y="50"/>
                </a:cxn>
                <a:cxn ang="0">
                  <a:pos x="28" y="57"/>
                </a:cxn>
                <a:cxn ang="0">
                  <a:pos x="7" y="50"/>
                </a:cxn>
                <a:cxn ang="0">
                  <a:pos x="0" y="28"/>
                </a:cxn>
                <a:cxn ang="0">
                  <a:pos x="7" y="7"/>
                </a:cxn>
                <a:cxn ang="0">
                  <a:pos x="28" y="0"/>
                </a:cxn>
                <a:cxn ang="0">
                  <a:pos x="42" y="7"/>
                </a:cxn>
                <a:cxn ang="0">
                  <a:pos x="49" y="28"/>
                </a:cxn>
                <a:cxn ang="0">
                  <a:pos x="49" y="28"/>
                </a:cxn>
              </a:cxnLst>
              <a:rect l="0" t="0" r="r" b="b"/>
              <a:pathLst>
                <a:path w="49" h="57">
                  <a:moveTo>
                    <a:pt x="49" y="28"/>
                  </a:moveTo>
                  <a:lnTo>
                    <a:pt x="42" y="50"/>
                  </a:lnTo>
                  <a:lnTo>
                    <a:pt x="28" y="57"/>
                  </a:lnTo>
                  <a:lnTo>
                    <a:pt x="7" y="50"/>
                  </a:lnTo>
                  <a:lnTo>
                    <a:pt x="0" y="28"/>
                  </a:lnTo>
                  <a:lnTo>
                    <a:pt x="7" y="7"/>
                  </a:lnTo>
                  <a:lnTo>
                    <a:pt x="28"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4" name="Freeform 610"/>
            <p:cNvSpPr>
              <a:spLocks/>
            </p:cNvSpPr>
            <p:nvPr/>
          </p:nvSpPr>
          <p:spPr bwMode="auto">
            <a:xfrm>
              <a:off x="3157" y="2121"/>
              <a:ext cx="50" cy="57"/>
            </a:xfrm>
            <a:custGeom>
              <a:avLst/>
              <a:gdLst/>
              <a:ahLst/>
              <a:cxnLst>
                <a:cxn ang="0">
                  <a:pos x="50" y="28"/>
                </a:cxn>
                <a:cxn ang="0">
                  <a:pos x="43" y="50"/>
                </a:cxn>
                <a:cxn ang="0">
                  <a:pos x="28" y="57"/>
                </a:cxn>
                <a:cxn ang="0">
                  <a:pos x="7" y="50"/>
                </a:cxn>
                <a:cxn ang="0">
                  <a:pos x="0" y="28"/>
                </a:cxn>
                <a:cxn ang="0">
                  <a:pos x="7" y="7"/>
                </a:cxn>
                <a:cxn ang="0">
                  <a:pos x="28" y="0"/>
                </a:cxn>
                <a:cxn ang="0">
                  <a:pos x="43" y="7"/>
                </a:cxn>
                <a:cxn ang="0">
                  <a:pos x="50" y="28"/>
                </a:cxn>
                <a:cxn ang="0">
                  <a:pos x="50" y="28"/>
                </a:cxn>
              </a:cxnLst>
              <a:rect l="0" t="0" r="r" b="b"/>
              <a:pathLst>
                <a:path w="50" h="57">
                  <a:moveTo>
                    <a:pt x="50" y="28"/>
                  </a:moveTo>
                  <a:lnTo>
                    <a:pt x="43" y="50"/>
                  </a:lnTo>
                  <a:lnTo>
                    <a:pt x="28" y="57"/>
                  </a:lnTo>
                  <a:lnTo>
                    <a:pt x="7" y="50"/>
                  </a:lnTo>
                  <a:lnTo>
                    <a:pt x="0" y="28"/>
                  </a:lnTo>
                  <a:lnTo>
                    <a:pt x="7" y="7"/>
                  </a:lnTo>
                  <a:lnTo>
                    <a:pt x="28"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5" name="Freeform 611"/>
            <p:cNvSpPr>
              <a:spLocks/>
            </p:cNvSpPr>
            <p:nvPr/>
          </p:nvSpPr>
          <p:spPr bwMode="auto">
            <a:xfrm>
              <a:off x="3171" y="2121"/>
              <a:ext cx="50" cy="57"/>
            </a:xfrm>
            <a:custGeom>
              <a:avLst/>
              <a:gdLst/>
              <a:ahLst/>
              <a:cxnLst>
                <a:cxn ang="0">
                  <a:pos x="50" y="28"/>
                </a:cxn>
                <a:cxn ang="0">
                  <a:pos x="43" y="50"/>
                </a:cxn>
                <a:cxn ang="0">
                  <a:pos x="29" y="57"/>
                </a:cxn>
                <a:cxn ang="0">
                  <a:pos x="7" y="50"/>
                </a:cxn>
                <a:cxn ang="0">
                  <a:pos x="0" y="28"/>
                </a:cxn>
                <a:cxn ang="0">
                  <a:pos x="7" y="7"/>
                </a:cxn>
                <a:cxn ang="0">
                  <a:pos x="29" y="0"/>
                </a:cxn>
                <a:cxn ang="0">
                  <a:pos x="43" y="7"/>
                </a:cxn>
                <a:cxn ang="0">
                  <a:pos x="50" y="28"/>
                </a:cxn>
                <a:cxn ang="0">
                  <a:pos x="50" y="28"/>
                </a:cxn>
              </a:cxnLst>
              <a:rect l="0" t="0" r="r" b="b"/>
              <a:pathLst>
                <a:path w="50" h="57">
                  <a:moveTo>
                    <a:pt x="50" y="28"/>
                  </a:moveTo>
                  <a:lnTo>
                    <a:pt x="43" y="50"/>
                  </a:lnTo>
                  <a:lnTo>
                    <a:pt x="29" y="57"/>
                  </a:lnTo>
                  <a:lnTo>
                    <a:pt x="7" y="50"/>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6" name="Freeform 612"/>
            <p:cNvSpPr>
              <a:spLocks/>
            </p:cNvSpPr>
            <p:nvPr/>
          </p:nvSpPr>
          <p:spPr bwMode="auto">
            <a:xfrm>
              <a:off x="3185" y="2121"/>
              <a:ext cx="50" cy="57"/>
            </a:xfrm>
            <a:custGeom>
              <a:avLst/>
              <a:gdLst/>
              <a:ahLst/>
              <a:cxnLst>
                <a:cxn ang="0">
                  <a:pos x="50" y="28"/>
                </a:cxn>
                <a:cxn ang="0">
                  <a:pos x="43" y="50"/>
                </a:cxn>
                <a:cxn ang="0">
                  <a:pos x="22" y="57"/>
                </a:cxn>
                <a:cxn ang="0">
                  <a:pos x="7" y="50"/>
                </a:cxn>
                <a:cxn ang="0">
                  <a:pos x="0" y="28"/>
                </a:cxn>
                <a:cxn ang="0">
                  <a:pos x="7" y="7"/>
                </a:cxn>
                <a:cxn ang="0">
                  <a:pos x="22" y="0"/>
                </a:cxn>
                <a:cxn ang="0">
                  <a:pos x="43" y="7"/>
                </a:cxn>
                <a:cxn ang="0">
                  <a:pos x="50" y="28"/>
                </a:cxn>
                <a:cxn ang="0">
                  <a:pos x="50" y="28"/>
                </a:cxn>
              </a:cxnLst>
              <a:rect l="0" t="0" r="r" b="b"/>
              <a:pathLst>
                <a:path w="50" h="57">
                  <a:moveTo>
                    <a:pt x="50" y="28"/>
                  </a:moveTo>
                  <a:lnTo>
                    <a:pt x="43" y="50"/>
                  </a:lnTo>
                  <a:lnTo>
                    <a:pt x="22" y="57"/>
                  </a:lnTo>
                  <a:lnTo>
                    <a:pt x="7" y="50"/>
                  </a:lnTo>
                  <a:lnTo>
                    <a:pt x="0" y="28"/>
                  </a:lnTo>
                  <a:lnTo>
                    <a:pt x="7"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7" name="Freeform 613"/>
            <p:cNvSpPr>
              <a:spLocks/>
            </p:cNvSpPr>
            <p:nvPr/>
          </p:nvSpPr>
          <p:spPr bwMode="auto">
            <a:xfrm>
              <a:off x="3200" y="2121"/>
              <a:ext cx="49" cy="57"/>
            </a:xfrm>
            <a:custGeom>
              <a:avLst/>
              <a:gdLst/>
              <a:ahLst/>
              <a:cxnLst>
                <a:cxn ang="0">
                  <a:pos x="49" y="28"/>
                </a:cxn>
                <a:cxn ang="0">
                  <a:pos x="42" y="50"/>
                </a:cxn>
                <a:cxn ang="0">
                  <a:pos x="21" y="57"/>
                </a:cxn>
                <a:cxn ang="0">
                  <a:pos x="7" y="50"/>
                </a:cxn>
                <a:cxn ang="0">
                  <a:pos x="0" y="28"/>
                </a:cxn>
                <a:cxn ang="0">
                  <a:pos x="7" y="7"/>
                </a:cxn>
                <a:cxn ang="0">
                  <a:pos x="21" y="0"/>
                </a:cxn>
                <a:cxn ang="0">
                  <a:pos x="42" y="7"/>
                </a:cxn>
                <a:cxn ang="0">
                  <a:pos x="49" y="28"/>
                </a:cxn>
                <a:cxn ang="0">
                  <a:pos x="49" y="28"/>
                </a:cxn>
              </a:cxnLst>
              <a:rect l="0" t="0" r="r" b="b"/>
              <a:pathLst>
                <a:path w="49" h="57">
                  <a:moveTo>
                    <a:pt x="49" y="28"/>
                  </a:moveTo>
                  <a:lnTo>
                    <a:pt x="42" y="50"/>
                  </a:lnTo>
                  <a:lnTo>
                    <a:pt x="21" y="57"/>
                  </a:lnTo>
                  <a:lnTo>
                    <a:pt x="7" y="50"/>
                  </a:lnTo>
                  <a:lnTo>
                    <a:pt x="0" y="28"/>
                  </a:lnTo>
                  <a:lnTo>
                    <a:pt x="7" y="7"/>
                  </a:lnTo>
                  <a:lnTo>
                    <a:pt x="21"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8" name="Freeform 614"/>
            <p:cNvSpPr>
              <a:spLocks/>
            </p:cNvSpPr>
            <p:nvPr/>
          </p:nvSpPr>
          <p:spPr bwMode="auto">
            <a:xfrm>
              <a:off x="3214" y="2121"/>
              <a:ext cx="50" cy="50"/>
            </a:xfrm>
            <a:custGeom>
              <a:avLst/>
              <a:gdLst/>
              <a:ahLst/>
              <a:cxnLst>
                <a:cxn ang="0">
                  <a:pos x="50" y="28"/>
                </a:cxn>
                <a:cxn ang="0">
                  <a:pos x="42" y="43"/>
                </a:cxn>
                <a:cxn ang="0">
                  <a:pos x="21" y="50"/>
                </a:cxn>
                <a:cxn ang="0">
                  <a:pos x="7" y="43"/>
                </a:cxn>
                <a:cxn ang="0">
                  <a:pos x="0" y="28"/>
                </a:cxn>
                <a:cxn ang="0">
                  <a:pos x="7" y="7"/>
                </a:cxn>
                <a:cxn ang="0">
                  <a:pos x="21" y="0"/>
                </a:cxn>
                <a:cxn ang="0">
                  <a:pos x="42" y="7"/>
                </a:cxn>
                <a:cxn ang="0">
                  <a:pos x="50" y="28"/>
                </a:cxn>
                <a:cxn ang="0">
                  <a:pos x="50" y="28"/>
                </a:cxn>
              </a:cxnLst>
              <a:rect l="0" t="0" r="r" b="b"/>
              <a:pathLst>
                <a:path w="50" h="50">
                  <a:moveTo>
                    <a:pt x="50" y="28"/>
                  </a:moveTo>
                  <a:lnTo>
                    <a:pt x="42" y="43"/>
                  </a:lnTo>
                  <a:lnTo>
                    <a:pt x="21" y="50"/>
                  </a:lnTo>
                  <a:lnTo>
                    <a:pt x="7" y="43"/>
                  </a:lnTo>
                  <a:lnTo>
                    <a:pt x="0" y="28"/>
                  </a:lnTo>
                  <a:lnTo>
                    <a:pt x="7" y="7"/>
                  </a:lnTo>
                  <a:lnTo>
                    <a:pt x="21" y="0"/>
                  </a:lnTo>
                  <a:lnTo>
                    <a:pt x="42"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19" name="Freeform 615"/>
            <p:cNvSpPr>
              <a:spLocks/>
            </p:cNvSpPr>
            <p:nvPr/>
          </p:nvSpPr>
          <p:spPr bwMode="auto">
            <a:xfrm>
              <a:off x="3228" y="2121"/>
              <a:ext cx="50" cy="50"/>
            </a:xfrm>
            <a:custGeom>
              <a:avLst/>
              <a:gdLst/>
              <a:ahLst/>
              <a:cxnLst>
                <a:cxn ang="0">
                  <a:pos x="50" y="28"/>
                </a:cxn>
                <a:cxn ang="0">
                  <a:pos x="43" y="43"/>
                </a:cxn>
                <a:cxn ang="0">
                  <a:pos x="21" y="50"/>
                </a:cxn>
                <a:cxn ang="0">
                  <a:pos x="7" y="43"/>
                </a:cxn>
                <a:cxn ang="0">
                  <a:pos x="0" y="28"/>
                </a:cxn>
                <a:cxn ang="0">
                  <a:pos x="7" y="7"/>
                </a:cxn>
                <a:cxn ang="0">
                  <a:pos x="21" y="0"/>
                </a:cxn>
                <a:cxn ang="0">
                  <a:pos x="43" y="7"/>
                </a:cxn>
                <a:cxn ang="0">
                  <a:pos x="50" y="28"/>
                </a:cxn>
                <a:cxn ang="0">
                  <a:pos x="50" y="28"/>
                </a:cxn>
              </a:cxnLst>
              <a:rect l="0" t="0" r="r" b="b"/>
              <a:pathLst>
                <a:path w="50" h="50">
                  <a:moveTo>
                    <a:pt x="50" y="28"/>
                  </a:moveTo>
                  <a:lnTo>
                    <a:pt x="43" y="43"/>
                  </a:lnTo>
                  <a:lnTo>
                    <a:pt x="21" y="50"/>
                  </a:lnTo>
                  <a:lnTo>
                    <a:pt x="7" y="43"/>
                  </a:lnTo>
                  <a:lnTo>
                    <a:pt x="0" y="28"/>
                  </a:lnTo>
                  <a:lnTo>
                    <a:pt x="7" y="7"/>
                  </a:lnTo>
                  <a:lnTo>
                    <a:pt x="21"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20" name="Freeform 616"/>
            <p:cNvSpPr>
              <a:spLocks/>
            </p:cNvSpPr>
            <p:nvPr/>
          </p:nvSpPr>
          <p:spPr bwMode="auto">
            <a:xfrm>
              <a:off x="3235" y="2121"/>
              <a:ext cx="57" cy="50"/>
            </a:xfrm>
            <a:custGeom>
              <a:avLst/>
              <a:gdLst/>
              <a:ahLst/>
              <a:cxnLst>
                <a:cxn ang="0">
                  <a:pos x="57" y="28"/>
                </a:cxn>
                <a:cxn ang="0">
                  <a:pos x="50" y="43"/>
                </a:cxn>
                <a:cxn ang="0">
                  <a:pos x="29" y="50"/>
                </a:cxn>
                <a:cxn ang="0">
                  <a:pos x="7" y="43"/>
                </a:cxn>
                <a:cxn ang="0">
                  <a:pos x="0" y="28"/>
                </a:cxn>
                <a:cxn ang="0">
                  <a:pos x="7" y="7"/>
                </a:cxn>
                <a:cxn ang="0">
                  <a:pos x="29" y="0"/>
                </a:cxn>
                <a:cxn ang="0">
                  <a:pos x="50" y="7"/>
                </a:cxn>
                <a:cxn ang="0">
                  <a:pos x="57" y="28"/>
                </a:cxn>
                <a:cxn ang="0">
                  <a:pos x="57" y="28"/>
                </a:cxn>
              </a:cxnLst>
              <a:rect l="0" t="0" r="r" b="b"/>
              <a:pathLst>
                <a:path w="57" h="50">
                  <a:moveTo>
                    <a:pt x="57" y="28"/>
                  </a:moveTo>
                  <a:lnTo>
                    <a:pt x="50" y="43"/>
                  </a:lnTo>
                  <a:lnTo>
                    <a:pt x="29" y="50"/>
                  </a:lnTo>
                  <a:lnTo>
                    <a:pt x="7" y="43"/>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21" name="Freeform 617"/>
            <p:cNvSpPr>
              <a:spLocks/>
            </p:cNvSpPr>
            <p:nvPr/>
          </p:nvSpPr>
          <p:spPr bwMode="auto">
            <a:xfrm>
              <a:off x="3249" y="2121"/>
              <a:ext cx="57" cy="50"/>
            </a:xfrm>
            <a:custGeom>
              <a:avLst/>
              <a:gdLst/>
              <a:ahLst/>
              <a:cxnLst>
                <a:cxn ang="0">
                  <a:pos x="57" y="28"/>
                </a:cxn>
                <a:cxn ang="0">
                  <a:pos x="50" y="43"/>
                </a:cxn>
                <a:cxn ang="0">
                  <a:pos x="29" y="50"/>
                </a:cxn>
                <a:cxn ang="0">
                  <a:pos x="7" y="43"/>
                </a:cxn>
                <a:cxn ang="0">
                  <a:pos x="0" y="28"/>
                </a:cxn>
                <a:cxn ang="0">
                  <a:pos x="7" y="7"/>
                </a:cxn>
                <a:cxn ang="0">
                  <a:pos x="29" y="0"/>
                </a:cxn>
                <a:cxn ang="0">
                  <a:pos x="50" y="7"/>
                </a:cxn>
                <a:cxn ang="0">
                  <a:pos x="57" y="28"/>
                </a:cxn>
                <a:cxn ang="0">
                  <a:pos x="57" y="28"/>
                </a:cxn>
              </a:cxnLst>
              <a:rect l="0" t="0" r="r" b="b"/>
              <a:pathLst>
                <a:path w="57" h="50">
                  <a:moveTo>
                    <a:pt x="57" y="28"/>
                  </a:moveTo>
                  <a:lnTo>
                    <a:pt x="50" y="43"/>
                  </a:lnTo>
                  <a:lnTo>
                    <a:pt x="29" y="50"/>
                  </a:lnTo>
                  <a:lnTo>
                    <a:pt x="7" y="43"/>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grpSp>
      <p:sp>
        <p:nvSpPr>
          <p:cNvPr id="2018922" name="Freeform 618"/>
          <p:cNvSpPr>
            <a:spLocks/>
          </p:cNvSpPr>
          <p:nvPr/>
        </p:nvSpPr>
        <p:spPr bwMode="auto">
          <a:xfrm>
            <a:off x="7399338" y="5222875"/>
            <a:ext cx="47625" cy="49213"/>
          </a:xfrm>
          <a:custGeom>
            <a:avLst/>
            <a:gdLst/>
            <a:ahLst/>
            <a:cxnLst>
              <a:cxn ang="0">
                <a:pos x="56" y="21"/>
              </a:cxn>
              <a:cxn ang="0">
                <a:pos x="49" y="43"/>
              </a:cxn>
              <a:cxn ang="0">
                <a:pos x="28" y="50"/>
              </a:cxn>
              <a:cxn ang="0">
                <a:pos x="7" y="43"/>
              </a:cxn>
              <a:cxn ang="0">
                <a:pos x="0" y="21"/>
              </a:cxn>
              <a:cxn ang="0">
                <a:pos x="7" y="7"/>
              </a:cxn>
              <a:cxn ang="0">
                <a:pos x="28" y="0"/>
              </a:cxn>
              <a:cxn ang="0">
                <a:pos x="49" y="7"/>
              </a:cxn>
              <a:cxn ang="0">
                <a:pos x="56" y="21"/>
              </a:cxn>
              <a:cxn ang="0">
                <a:pos x="56" y="21"/>
              </a:cxn>
            </a:cxnLst>
            <a:rect l="0" t="0" r="r" b="b"/>
            <a:pathLst>
              <a:path w="56" h="50">
                <a:moveTo>
                  <a:pt x="56" y="21"/>
                </a:moveTo>
                <a:lnTo>
                  <a:pt x="49" y="43"/>
                </a:lnTo>
                <a:lnTo>
                  <a:pt x="28" y="50"/>
                </a:lnTo>
                <a:lnTo>
                  <a:pt x="7" y="43"/>
                </a:lnTo>
                <a:lnTo>
                  <a:pt x="0" y="21"/>
                </a:lnTo>
                <a:lnTo>
                  <a:pt x="7" y="7"/>
                </a:lnTo>
                <a:lnTo>
                  <a:pt x="28" y="0"/>
                </a:lnTo>
                <a:lnTo>
                  <a:pt x="49" y="7"/>
                </a:lnTo>
                <a:lnTo>
                  <a:pt x="56" y="21"/>
                </a:lnTo>
                <a:lnTo>
                  <a:pt x="56"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23" name="Freeform 619"/>
          <p:cNvSpPr>
            <a:spLocks/>
          </p:cNvSpPr>
          <p:nvPr/>
        </p:nvSpPr>
        <p:spPr bwMode="auto">
          <a:xfrm>
            <a:off x="7412038" y="5222875"/>
            <a:ext cx="49212" cy="49213"/>
          </a:xfrm>
          <a:custGeom>
            <a:avLst/>
            <a:gdLst/>
            <a:ahLst/>
            <a:cxnLst>
              <a:cxn ang="0">
                <a:pos x="57" y="21"/>
              </a:cxn>
              <a:cxn ang="0">
                <a:pos x="50" y="43"/>
              </a:cxn>
              <a:cxn ang="0">
                <a:pos x="28" y="50"/>
              </a:cxn>
              <a:cxn ang="0">
                <a:pos x="7" y="43"/>
              </a:cxn>
              <a:cxn ang="0">
                <a:pos x="0" y="21"/>
              </a:cxn>
              <a:cxn ang="0">
                <a:pos x="7" y="7"/>
              </a:cxn>
              <a:cxn ang="0">
                <a:pos x="28" y="0"/>
              </a:cxn>
              <a:cxn ang="0">
                <a:pos x="50" y="7"/>
              </a:cxn>
              <a:cxn ang="0">
                <a:pos x="57" y="21"/>
              </a:cxn>
              <a:cxn ang="0">
                <a:pos x="57" y="21"/>
              </a:cxn>
            </a:cxnLst>
            <a:rect l="0" t="0" r="r" b="b"/>
            <a:pathLst>
              <a:path w="57" h="50">
                <a:moveTo>
                  <a:pt x="57" y="21"/>
                </a:moveTo>
                <a:lnTo>
                  <a:pt x="50" y="43"/>
                </a:lnTo>
                <a:lnTo>
                  <a:pt x="28" y="50"/>
                </a:lnTo>
                <a:lnTo>
                  <a:pt x="7" y="43"/>
                </a:lnTo>
                <a:lnTo>
                  <a:pt x="0" y="21"/>
                </a:lnTo>
                <a:lnTo>
                  <a:pt x="7" y="7"/>
                </a:lnTo>
                <a:lnTo>
                  <a:pt x="28" y="0"/>
                </a:lnTo>
                <a:lnTo>
                  <a:pt x="50"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24" name="Freeform 620"/>
          <p:cNvSpPr>
            <a:spLocks/>
          </p:cNvSpPr>
          <p:nvPr/>
        </p:nvSpPr>
        <p:spPr bwMode="auto">
          <a:xfrm>
            <a:off x="7424738" y="5222875"/>
            <a:ext cx="41275" cy="49213"/>
          </a:xfrm>
          <a:custGeom>
            <a:avLst/>
            <a:gdLst/>
            <a:ahLst/>
            <a:cxnLst>
              <a:cxn ang="0">
                <a:pos x="50" y="21"/>
              </a:cxn>
              <a:cxn ang="0">
                <a:pos x="43" y="43"/>
              </a:cxn>
              <a:cxn ang="0">
                <a:pos x="28" y="50"/>
              </a:cxn>
              <a:cxn ang="0">
                <a:pos x="7" y="43"/>
              </a:cxn>
              <a:cxn ang="0">
                <a:pos x="0" y="21"/>
              </a:cxn>
              <a:cxn ang="0">
                <a:pos x="7" y="7"/>
              </a:cxn>
              <a:cxn ang="0">
                <a:pos x="28" y="0"/>
              </a:cxn>
              <a:cxn ang="0">
                <a:pos x="43" y="7"/>
              </a:cxn>
              <a:cxn ang="0">
                <a:pos x="50" y="21"/>
              </a:cxn>
              <a:cxn ang="0">
                <a:pos x="50" y="21"/>
              </a:cxn>
            </a:cxnLst>
            <a:rect l="0" t="0" r="r" b="b"/>
            <a:pathLst>
              <a:path w="50" h="50">
                <a:moveTo>
                  <a:pt x="50" y="21"/>
                </a:moveTo>
                <a:lnTo>
                  <a:pt x="43" y="43"/>
                </a:lnTo>
                <a:lnTo>
                  <a:pt x="28" y="50"/>
                </a:lnTo>
                <a:lnTo>
                  <a:pt x="7" y="43"/>
                </a:lnTo>
                <a:lnTo>
                  <a:pt x="0" y="21"/>
                </a:lnTo>
                <a:lnTo>
                  <a:pt x="7" y="7"/>
                </a:lnTo>
                <a:lnTo>
                  <a:pt x="28"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25" name="Freeform 621"/>
          <p:cNvSpPr>
            <a:spLocks/>
          </p:cNvSpPr>
          <p:nvPr/>
        </p:nvSpPr>
        <p:spPr bwMode="auto">
          <a:xfrm>
            <a:off x="7435850" y="5214938"/>
            <a:ext cx="42863" cy="57150"/>
          </a:xfrm>
          <a:custGeom>
            <a:avLst/>
            <a:gdLst/>
            <a:ahLst/>
            <a:cxnLst>
              <a:cxn ang="0">
                <a:pos x="50" y="28"/>
              </a:cxn>
              <a:cxn ang="0">
                <a:pos x="43" y="50"/>
              </a:cxn>
              <a:cxn ang="0">
                <a:pos x="22" y="57"/>
              </a:cxn>
              <a:cxn ang="0">
                <a:pos x="7" y="50"/>
              </a:cxn>
              <a:cxn ang="0">
                <a:pos x="0" y="28"/>
              </a:cxn>
              <a:cxn ang="0">
                <a:pos x="7" y="7"/>
              </a:cxn>
              <a:cxn ang="0">
                <a:pos x="22" y="0"/>
              </a:cxn>
              <a:cxn ang="0">
                <a:pos x="43" y="7"/>
              </a:cxn>
              <a:cxn ang="0">
                <a:pos x="50" y="28"/>
              </a:cxn>
              <a:cxn ang="0">
                <a:pos x="50" y="28"/>
              </a:cxn>
            </a:cxnLst>
            <a:rect l="0" t="0" r="r" b="b"/>
            <a:pathLst>
              <a:path w="50" h="57">
                <a:moveTo>
                  <a:pt x="50" y="28"/>
                </a:moveTo>
                <a:lnTo>
                  <a:pt x="43" y="50"/>
                </a:lnTo>
                <a:lnTo>
                  <a:pt x="22" y="57"/>
                </a:lnTo>
                <a:lnTo>
                  <a:pt x="7" y="50"/>
                </a:lnTo>
                <a:lnTo>
                  <a:pt x="0" y="28"/>
                </a:lnTo>
                <a:lnTo>
                  <a:pt x="7"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26" name="Freeform 622"/>
          <p:cNvSpPr>
            <a:spLocks/>
          </p:cNvSpPr>
          <p:nvPr/>
        </p:nvSpPr>
        <p:spPr bwMode="auto">
          <a:xfrm>
            <a:off x="7446963" y="5214938"/>
            <a:ext cx="42862" cy="57150"/>
          </a:xfrm>
          <a:custGeom>
            <a:avLst/>
            <a:gdLst/>
            <a:ahLst/>
            <a:cxnLst>
              <a:cxn ang="0">
                <a:pos x="50" y="28"/>
              </a:cxn>
              <a:cxn ang="0">
                <a:pos x="43" y="50"/>
              </a:cxn>
              <a:cxn ang="0">
                <a:pos x="22" y="57"/>
              </a:cxn>
              <a:cxn ang="0">
                <a:pos x="8" y="50"/>
              </a:cxn>
              <a:cxn ang="0">
                <a:pos x="0" y="28"/>
              </a:cxn>
              <a:cxn ang="0">
                <a:pos x="8" y="7"/>
              </a:cxn>
              <a:cxn ang="0">
                <a:pos x="22" y="0"/>
              </a:cxn>
              <a:cxn ang="0">
                <a:pos x="43" y="7"/>
              </a:cxn>
              <a:cxn ang="0">
                <a:pos x="50" y="28"/>
              </a:cxn>
              <a:cxn ang="0">
                <a:pos x="50" y="28"/>
              </a:cxn>
            </a:cxnLst>
            <a:rect l="0" t="0" r="r" b="b"/>
            <a:pathLst>
              <a:path w="50" h="57">
                <a:moveTo>
                  <a:pt x="50" y="28"/>
                </a:moveTo>
                <a:lnTo>
                  <a:pt x="43" y="50"/>
                </a:lnTo>
                <a:lnTo>
                  <a:pt x="22" y="57"/>
                </a:lnTo>
                <a:lnTo>
                  <a:pt x="8" y="50"/>
                </a:lnTo>
                <a:lnTo>
                  <a:pt x="0" y="28"/>
                </a:lnTo>
                <a:lnTo>
                  <a:pt x="8"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27" name="Freeform 623"/>
          <p:cNvSpPr>
            <a:spLocks/>
          </p:cNvSpPr>
          <p:nvPr/>
        </p:nvSpPr>
        <p:spPr bwMode="auto">
          <a:xfrm>
            <a:off x="7461250" y="5214938"/>
            <a:ext cx="41275" cy="57150"/>
          </a:xfrm>
          <a:custGeom>
            <a:avLst/>
            <a:gdLst/>
            <a:ahLst/>
            <a:cxnLst>
              <a:cxn ang="0">
                <a:pos x="49" y="28"/>
              </a:cxn>
              <a:cxn ang="0">
                <a:pos x="42" y="50"/>
              </a:cxn>
              <a:cxn ang="0">
                <a:pos x="21" y="57"/>
              </a:cxn>
              <a:cxn ang="0">
                <a:pos x="7" y="50"/>
              </a:cxn>
              <a:cxn ang="0">
                <a:pos x="0" y="28"/>
              </a:cxn>
              <a:cxn ang="0">
                <a:pos x="7" y="7"/>
              </a:cxn>
              <a:cxn ang="0">
                <a:pos x="21" y="0"/>
              </a:cxn>
              <a:cxn ang="0">
                <a:pos x="42" y="7"/>
              </a:cxn>
              <a:cxn ang="0">
                <a:pos x="49" y="28"/>
              </a:cxn>
              <a:cxn ang="0">
                <a:pos x="49" y="28"/>
              </a:cxn>
            </a:cxnLst>
            <a:rect l="0" t="0" r="r" b="b"/>
            <a:pathLst>
              <a:path w="49" h="57">
                <a:moveTo>
                  <a:pt x="49" y="28"/>
                </a:moveTo>
                <a:lnTo>
                  <a:pt x="42" y="50"/>
                </a:lnTo>
                <a:lnTo>
                  <a:pt x="21" y="57"/>
                </a:lnTo>
                <a:lnTo>
                  <a:pt x="7" y="50"/>
                </a:lnTo>
                <a:lnTo>
                  <a:pt x="0" y="28"/>
                </a:lnTo>
                <a:lnTo>
                  <a:pt x="7" y="7"/>
                </a:lnTo>
                <a:lnTo>
                  <a:pt x="21"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28" name="Freeform 624"/>
          <p:cNvSpPr>
            <a:spLocks/>
          </p:cNvSpPr>
          <p:nvPr/>
        </p:nvSpPr>
        <p:spPr bwMode="auto">
          <a:xfrm>
            <a:off x="7466013" y="5214938"/>
            <a:ext cx="49212" cy="57150"/>
          </a:xfrm>
          <a:custGeom>
            <a:avLst/>
            <a:gdLst/>
            <a:ahLst/>
            <a:cxnLst>
              <a:cxn ang="0">
                <a:pos x="57" y="28"/>
              </a:cxn>
              <a:cxn ang="0">
                <a:pos x="50" y="50"/>
              </a:cxn>
              <a:cxn ang="0">
                <a:pos x="28" y="57"/>
              </a:cxn>
              <a:cxn ang="0">
                <a:pos x="7" y="50"/>
              </a:cxn>
              <a:cxn ang="0">
                <a:pos x="0" y="28"/>
              </a:cxn>
              <a:cxn ang="0">
                <a:pos x="7" y="7"/>
              </a:cxn>
              <a:cxn ang="0">
                <a:pos x="28" y="0"/>
              </a:cxn>
              <a:cxn ang="0">
                <a:pos x="50" y="7"/>
              </a:cxn>
              <a:cxn ang="0">
                <a:pos x="57" y="28"/>
              </a:cxn>
              <a:cxn ang="0">
                <a:pos x="57" y="28"/>
              </a:cxn>
            </a:cxnLst>
            <a:rect l="0" t="0" r="r" b="b"/>
            <a:pathLst>
              <a:path w="57" h="57">
                <a:moveTo>
                  <a:pt x="57" y="28"/>
                </a:moveTo>
                <a:lnTo>
                  <a:pt x="50" y="50"/>
                </a:lnTo>
                <a:lnTo>
                  <a:pt x="28" y="57"/>
                </a:lnTo>
                <a:lnTo>
                  <a:pt x="7" y="50"/>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29" name="Freeform 625"/>
          <p:cNvSpPr>
            <a:spLocks/>
          </p:cNvSpPr>
          <p:nvPr/>
        </p:nvSpPr>
        <p:spPr bwMode="auto">
          <a:xfrm>
            <a:off x="7478713" y="5214938"/>
            <a:ext cx="47625" cy="50800"/>
          </a:xfrm>
          <a:custGeom>
            <a:avLst/>
            <a:gdLst/>
            <a:ahLst/>
            <a:cxnLst>
              <a:cxn ang="0">
                <a:pos x="57" y="28"/>
              </a:cxn>
              <a:cxn ang="0">
                <a:pos x="50" y="42"/>
              </a:cxn>
              <a:cxn ang="0">
                <a:pos x="28" y="50"/>
              </a:cxn>
              <a:cxn ang="0">
                <a:pos x="7" y="42"/>
              </a:cxn>
              <a:cxn ang="0">
                <a:pos x="0" y="28"/>
              </a:cxn>
              <a:cxn ang="0">
                <a:pos x="7" y="7"/>
              </a:cxn>
              <a:cxn ang="0">
                <a:pos x="28" y="0"/>
              </a:cxn>
              <a:cxn ang="0">
                <a:pos x="50" y="7"/>
              </a:cxn>
              <a:cxn ang="0">
                <a:pos x="57" y="28"/>
              </a:cxn>
              <a:cxn ang="0">
                <a:pos x="57" y="28"/>
              </a:cxn>
            </a:cxnLst>
            <a:rect l="0" t="0" r="r" b="b"/>
            <a:pathLst>
              <a:path w="57" h="50">
                <a:moveTo>
                  <a:pt x="57" y="28"/>
                </a:moveTo>
                <a:lnTo>
                  <a:pt x="50" y="42"/>
                </a:lnTo>
                <a:lnTo>
                  <a:pt x="28" y="50"/>
                </a:lnTo>
                <a:lnTo>
                  <a:pt x="7" y="42"/>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0" name="Freeform 626"/>
          <p:cNvSpPr>
            <a:spLocks/>
          </p:cNvSpPr>
          <p:nvPr/>
        </p:nvSpPr>
        <p:spPr bwMode="auto">
          <a:xfrm>
            <a:off x="7489825" y="5214938"/>
            <a:ext cx="49213" cy="50800"/>
          </a:xfrm>
          <a:custGeom>
            <a:avLst/>
            <a:gdLst/>
            <a:ahLst/>
            <a:cxnLst>
              <a:cxn ang="0">
                <a:pos x="57" y="21"/>
              </a:cxn>
              <a:cxn ang="0">
                <a:pos x="50" y="42"/>
              </a:cxn>
              <a:cxn ang="0">
                <a:pos x="29" y="50"/>
              </a:cxn>
              <a:cxn ang="0">
                <a:pos x="7" y="42"/>
              </a:cxn>
              <a:cxn ang="0">
                <a:pos x="0" y="21"/>
              </a:cxn>
              <a:cxn ang="0">
                <a:pos x="7" y="7"/>
              </a:cxn>
              <a:cxn ang="0">
                <a:pos x="29" y="0"/>
              </a:cxn>
              <a:cxn ang="0">
                <a:pos x="50" y="7"/>
              </a:cxn>
              <a:cxn ang="0">
                <a:pos x="57" y="21"/>
              </a:cxn>
              <a:cxn ang="0">
                <a:pos x="57" y="21"/>
              </a:cxn>
            </a:cxnLst>
            <a:rect l="0" t="0" r="r" b="b"/>
            <a:pathLst>
              <a:path w="57" h="50">
                <a:moveTo>
                  <a:pt x="57" y="21"/>
                </a:moveTo>
                <a:lnTo>
                  <a:pt x="50" y="42"/>
                </a:lnTo>
                <a:lnTo>
                  <a:pt x="29" y="50"/>
                </a:lnTo>
                <a:lnTo>
                  <a:pt x="7" y="42"/>
                </a:lnTo>
                <a:lnTo>
                  <a:pt x="0" y="21"/>
                </a:lnTo>
                <a:lnTo>
                  <a:pt x="7" y="7"/>
                </a:lnTo>
                <a:lnTo>
                  <a:pt x="29" y="0"/>
                </a:lnTo>
                <a:lnTo>
                  <a:pt x="50"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1" name="Freeform 627"/>
          <p:cNvSpPr>
            <a:spLocks/>
          </p:cNvSpPr>
          <p:nvPr/>
        </p:nvSpPr>
        <p:spPr bwMode="auto">
          <a:xfrm>
            <a:off x="7502525" y="5214938"/>
            <a:ext cx="47625" cy="50800"/>
          </a:xfrm>
          <a:custGeom>
            <a:avLst/>
            <a:gdLst/>
            <a:ahLst/>
            <a:cxnLst>
              <a:cxn ang="0">
                <a:pos x="57" y="21"/>
              </a:cxn>
              <a:cxn ang="0">
                <a:pos x="50" y="42"/>
              </a:cxn>
              <a:cxn ang="0">
                <a:pos x="29" y="50"/>
              </a:cxn>
              <a:cxn ang="0">
                <a:pos x="8" y="42"/>
              </a:cxn>
              <a:cxn ang="0">
                <a:pos x="0" y="21"/>
              </a:cxn>
              <a:cxn ang="0">
                <a:pos x="8" y="7"/>
              </a:cxn>
              <a:cxn ang="0">
                <a:pos x="29" y="0"/>
              </a:cxn>
              <a:cxn ang="0">
                <a:pos x="50" y="7"/>
              </a:cxn>
              <a:cxn ang="0">
                <a:pos x="57" y="21"/>
              </a:cxn>
              <a:cxn ang="0">
                <a:pos x="57" y="21"/>
              </a:cxn>
            </a:cxnLst>
            <a:rect l="0" t="0" r="r" b="b"/>
            <a:pathLst>
              <a:path w="57" h="50">
                <a:moveTo>
                  <a:pt x="57" y="21"/>
                </a:moveTo>
                <a:lnTo>
                  <a:pt x="50" y="42"/>
                </a:lnTo>
                <a:lnTo>
                  <a:pt x="29" y="50"/>
                </a:lnTo>
                <a:lnTo>
                  <a:pt x="8" y="42"/>
                </a:lnTo>
                <a:lnTo>
                  <a:pt x="0" y="21"/>
                </a:lnTo>
                <a:lnTo>
                  <a:pt x="8" y="7"/>
                </a:lnTo>
                <a:lnTo>
                  <a:pt x="29" y="0"/>
                </a:lnTo>
                <a:lnTo>
                  <a:pt x="50"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2" name="Freeform 628"/>
          <p:cNvSpPr>
            <a:spLocks/>
          </p:cNvSpPr>
          <p:nvPr/>
        </p:nvSpPr>
        <p:spPr bwMode="auto">
          <a:xfrm>
            <a:off x="7515225" y="5214938"/>
            <a:ext cx="49213" cy="50800"/>
          </a:xfrm>
          <a:custGeom>
            <a:avLst/>
            <a:gdLst/>
            <a:ahLst/>
            <a:cxnLst>
              <a:cxn ang="0">
                <a:pos x="57" y="21"/>
              </a:cxn>
              <a:cxn ang="0">
                <a:pos x="49" y="42"/>
              </a:cxn>
              <a:cxn ang="0">
                <a:pos x="28" y="50"/>
              </a:cxn>
              <a:cxn ang="0">
                <a:pos x="7" y="42"/>
              </a:cxn>
              <a:cxn ang="0">
                <a:pos x="0" y="21"/>
              </a:cxn>
              <a:cxn ang="0">
                <a:pos x="7" y="7"/>
              </a:cxn>
              <a:cxn ang="0">
                <a:pos x="28" y="0"/>
              </a:cxn>
              <a:cxn ang="0">
                <a:pos x="49" y="7"/>
              </a:cxn>
              <a:cxn ang="0">
                <a:pos x="57" y="21"/>
              </a:cxn>
              <a:cxn ang="0">
                <a:pos x="57" y="21"/>
              </a:cxn>
            </a:cxnLst>
            <a:rect l="0" t="0" r="r" b="b"/>
            <a:pathLst>
              <a:path w="57" h="50">
                <a:moveTo>
                  <a:pt x="57" y="21"/>
                </a:moveTo>
                <a:lnTo>
                  <a:pt x="49" y="42"/>
                </a:lnTo>
                <a:lnTo>
                  <a:pt x="28" y="50"/>
                </a:lnTo>
                <a:lnTo>
                  <a:pt x="7" y="42"/>
                </a:lnTo>
                <a:lnTo>
                  <a:pt x="0" y="21"/>
                </a:lnTo>
                <a:lnTo>
                  <a:pt x="7" y="7"/>
                </a:lnTo>
                <a:lnTo>
                  <a:pt x="28" y="0"/>
                </a:lnTo>
                <a:lnTo>
                  <a:pt x="49"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3" name="Freeform 629"/>
          <p:cNvSpPr>
            <a:spLocks/>
          </p:cNvSpPr>
          <p:nvPr/>
        </p:nvSpPr>
        <p:spPr bwMode="auto">
          <a:xfrm>
            <a:off x="7526338" y="5210175"/>
            <a:ext cx="42862" cy="55563"/>
          </a:xfrm>
          <a:custGeom>
            <a:avLst/>
            <a:gdLst/>
            <a:ahLst/>
            <a:cxnLst>
              <a:cxn ang="0">
                <a:pos x="50" y="28"/>
              </a:cxn>
              <a:cxn ang="0">
                <a:pos x="43" y="49"/>
              </a:cxn>
              <a:cxn ang="0">
                <a:pos x="28" y="57"/>
              </a:cxn>
              <a:cxn ang="0">
                <a:pos x="7" y="49"/>
              </a:cxn>
              <a:cxn ang="0">
                <a:pos x="0" y="28"/>
              </a:cxn>
              <a:cxn ang="0">
                <a:pos x="7" y="7"/>
              </a:cxn>
              <a:cxn ang="0">
                <a:pos x="28" y="0"/>
              </a:cxn>
              <a:cxn ang="0">
                <a:pos x="43" y="7"/>
              </a:cxn>
              <a:cxn ang="0">
                <a:pos x="50" y="28"/>
              </a:cxn>
              <a:cxn ang="0">
                <a:pos x="50" y="28"/>
              </a:cxn>
            </a:cxnLst>
            <a:rect l="0" t="0" r="r" b="b"/>
            <a:pathLst>
              <a:path w="50" h="57">
                <a:moveTo>
                  <a:pt x="50" y="28"/>
                </a:moveTo>
                <a:lnTo>
                  <a:pt x="43" y="49"/>
                </a:lnTo>
                <a:lnTo>
                  <a:pt x="28" y="57"/>
                </a:lnTo>
                <a:lnTo>
                  <a:pt x="7" y="49"/>
                </a:lnTo>
                <a:lnTo>
                  <a:pt x="0" y="28"/>
                </a:lnTo>
                <a:lnTo>
                  <a:pt x="7" y="7"/>
                </a:lnTo>
                <a:lnTo>
                  <a:pt x="28"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4" name="Freeform 630"/>
          <p:cNvSpPr>
            <a:spLocks/>
          </p:cNvSpPr>
          <p:nvPr/>
        </p:nvSpPr>
        <p:spPr bwMode="auto">
          <a:xfrm>
            <a:off x="7539038" y="5210175"/>
            <a:ext cx="42862" cy="55563"/>
          </a:xfrm>
          <a:custGeom>
            <a:avLst/>
            <a:gdLst/>
            <a:ahLst/>
            <a:cxnLst>
              <a:cxn ang="0">
                <a:pos x="50" y="28"/>
              </a:cxn>
              <a:cxn ang="0">
                <a:pos x="43" y="49"/>
              </a:cxn>
              <a:cxn ang="0">
                <a:pos x="29" y="57"/>
              </a:cxn>
              <a:cxn ang="0">
                <a:pos x="7" y="49"/>
              </a:cxn>
              <a:cxn ang="0">
                <a:pos x="0" y="28"/>
              </a:cxn>
              <a:cxn ang="0">
                <a:pos x="7" y="7"/>
              </a:cxn>
              <a:cxn ang="0">
                <a:pos x="29" y="0"/>
              </a:cxn>
              <a:cxn ang="0">
                <a:pos x="43" y="7"/>
              </a:cxn>
              <a:cxn ang="0">
                <a:pos x="50" y="28"/>
              </a:cxn>
              <a:cxn ang="0">
                <a:pos x="50" y="28"/>
              </a:cxn>
            </a:cxnLst>
            <a:rect l="0" t="0" r="r" b="b"/>
            <a:pathLst>
              <a:path w="50" h="57">
                <a:moveTo>
                  <a:pt x="50" y="28"/>
                </a:moveTo>
                <a:lnTo>
                  <a:pt x="43" y="49"/>
                </a:lnTo>
                <a:lnTo>
                  <a:pt x="29" y="57"/>
                </a:lnTo>
                <a:lnTo>
                  <a:pt x="7" y="49"/>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5" name="Freeform 631"/>
          <p:cNvSpPr>
            <a:spLocks/>
          </p:cNvSpPr>
          <p:nvPr/>
        </p:nvSpPr>
        <p:spPr bwMode="auto">
          <a:xfrm>
            <a:off x="7550150" y="5210175"/>
            <a:ext cx="42863" cy="47625"/>
          </a:xfrm>
          <a:custGeom>
            <a:avLst/>
            <a:gdLst/>
            <a:ahLst/>
            <a:cxnLst>
              <a:cxn ang="0">
                <a:pos x="50" y="28"/>
              </a:cxn>
              <a:cxn ang="0">
                <a:pos x="43" y="42"/>
              </a:cxn>
              <a:cxn ang="0">
                <a:pos x="29" y="49"/>
              </a:cxn>
              <a:cxn ang="0">
                <a:pos x="7" y="42"/>
              </a:cxn>
              <a:cxn ang="0">
                <a:pos x="0" y="28"/>
              </a:cxn>
              <a:cxn ang="0">
                <a:pos x="7" y="7"/>
              </a:cxn>
              <a:cxn ang="0">
                <a:pos x="29" y="0"/>
              </a:cxn>
              <a:cxn ang="0">
                <a:pos x="43" y="7"/>
              </a:cxn>
              <a:cxn ang="0">
                <a:pos x="50" y="28"/>
              </a:cxn>
              <a:cxn ang="0">
                <a:pos x="50" y="28"/>
              </a:cxn>
            </a:cxnLst>
            <a:rect l="0" t="0" r="r" b="b"/>
            <a:pathLst>
              <a:path w="50" h="49">
                <a:moveTo>
                  <a:pt x="50" y="28"/>
                </a:moveTo>
                <a:lnTo>
                  <a:pt x="43" y="42"/>
                </a:lnTo>
                <a:lnTo>
                  <a:pt x="29" y="49"/>
                </a:lnTo>
                <a:lnTo>
                  <a:pt x="7" y="42"/>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6" name="Freeform 632"/>
          <p:cNvSpPr>
            <a:spLocks/>
          </p:cNvSpPr>
          <p:nvPr/>
        </p:nvSpPr>
        <p:spPr bwMode="auto">
          <a:xfrm>
            <a:off x="7564438" y="5210175"/>
            <a:ext cx="41275" cy="47625"/>
          </a:xfrm>
          <a:custGeom>
            <a:avLst/>
            <a:gdLst/>
            <a:ahLst/>
            <a:cxnLst>
              <a:cxn ang="0">
                <a:pos x="49" y="21"/>
              </a:cxn>
              <a:cxn ang="0">
                <a:pos x="42" y="42"/>
              </a:cxn>
              <a:cxn ang="0">
                <a:pos x="28" y="49"/>
              </a:cxn>
              <a:cxn ang="0">
                <a:pos x="7" y="42"/>
              </a:cxn>
              <a:cxn ang="0">
                <a:pos x="0" y="21"/>
              </a:cxn>
              <a:cxn ang="0">
                <a:pos x="7" y="7"/>
              </a:cxn>
              <a:cxn ang="0">
                <a:pos x="28" y="0"/>
              </a:cxn>
              <a:cxn ang="0">
                <a:pos x="42" y="7"/>
              </a:cxn>
              <a:cxn ang="0">
                <a:pos x="49" y="21"/>
              </a:cxn>
              <a:cxn ang="0">
                <a:pos x="49" y="21"/>
              </a:cxn>
            </a:cxnLst>
            <a:rect l="0" t="0" r="r" b="b"/>
            <a:pathLst>
              <a:path w="49" h="49">
                <a:moveTo>
                  <a:pt x="49" y="21"/>
                </a:moveTo>
                <a:lnTo>
                  <a:pt x="42" y="42"/>
                </a:lnTo>
                <a:lnTo>
                  <a:pt x="28" y="49"/>
                </a:lnTo>
                <a:lnTo>
                  <a:pt x="7" y="42"/>
                </a:lnTo>
                <a:lnTo>
                  <a:pt x="0" y="21"/>
                </a:lnTo>
                <a:lnTo>
                  <a:pt x="7" y="7"/>
                </a:lnTo>
                <a:lnTo>
                  <a:pt x="28" y="0"/>
                </a:lnTo>
                <a:lnTo>
                  <a:pt x="42" y="7"/>
                </a:lnTo>
                <a:lnTo>
                  <a:pt x="49" y="21"/>
                </a:lnTo>
                <a:lnTo>
                  <a:pt x="49"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7" name="Freeform 633"/>
          <p:cNvSpPr>
            <a:spLocks/>
          </p:cNvSpPr>
          <p:nvPr/>
        </p:nvSpPr>
        <p:spPr bwMode="auto">
          <a:xfrm>
            <a:off x="7575550" y="5210175"/>
            <a:ext cx="42863" cy="47625"/>
          </a:xfrm>
          <a:custGeom>
            <a:avLst/>
            <a:gdLst/>
            <a:ahLst/>
            <a:cxnLst>
              <a:cxn ang="0">
                <a:pos x="50" y="21"/>
              </a:cxn>
              <a:cxn ang="0">
                <a:pos x="42" y="42"/>
              </a:cxn>
              <a:cxn ang="0">
                <a:pos x="21" y="49"/>
              </a:cxn>
              <a:cxn ang="0">
                <a:pos x="7" y="42"/>
              </a:cxn>
              <a:cxn ang="0">
                <a:pos x="0" y="21"/>
              </a:cxn>
              <a:cxn ang="0">
                <a:pos x="7" y="7"/>
              </a:cxn>
              <a:cxn ang="0">
                <a:pos x="21" y="0"/>
              </a:cxn>
              <a:cxn ang="0">
                <a:pos x="42" y="7"/>
              </a:cxn>
              <a:cxn ang="0">
                <a:pos x="50" y="21"/>
              </a:cxn>
              <a:cxn ang="0">
                <a:pos x="50" y="21"/>
              </a:cxn>
            </a:cxnLst>
            <a:rect l="0" t="0" r="r" b="b"/>
            <a:pathLst>
              <a:path w="50" h="49">
                <a:moveTo>
                  <a:pt x="50" y="21"/>
                </a:moveTo>
                <a:lnTo>
                  <a:pt x="42" y="42"/>
                </a:lnTo>
                <a:lnTo>
                  <a:pt x="21" y="49"/>
                </a:lnTo>
                <a:lnTo>
                  <a:pt x="7" y="42"/>
                </a:lnTo>
                <a:lnTo>
                  <a:pt x="0" y="21"/>
                </a:lnTo>
                <a:lnTo>
                  <a:pt x="7" y="7"/>
                </a:lnTo>
                <a:lnTo>
                  <a:pt x="21" y="0"/>
                </a:lnTo>
                <a:lnTo>
                  <a:pt x="42"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8" name="Freeform 634"/>
          <p:cNvSpPr>
            <a:spLocks/>
          </p:cNvSpPr>
          <p:nvPr/>
        </p:nvSpPr>
        <p:spPr bwMode="auto">
          <a:xfrm>
            <a:off x="7586663" y="5203825"/>
            <a:ext cx="42862" cy="53975"/>
          </a:xfrm>
          <a:custGeom>
            <a:avLst/>
            <a:gdLst/>
            <a:ahLst/>
            <a:cxnLst>
              <a:cxn ang="0">
                <a:pos x="50" y="28"/>
              </a:cxn>
              <a:cxn ang="0">
                <a:pos x="43" y="49"/>
              </a:cxn>
              <a:cxn ang="0">
                <a:pos x="21" y="56"/>
              </a:cxn>
              <a:cxn ang="0">
                <a:pos x="7" y="49"/>
              </a:cxn>
              <a:cxn ang="0">
                <a:pos x="0" y="28"/>
              </a:cxn>
              <a:cxn ang="0">
                <a:pos x="7" y="7"/>
              </a:cxn>
              <a:cxn ang="0">
                <a:pos x="21" y="0"/>
              </a:cxn>
              <a:cxn ang="0">
                <a:pos x="43" y="7"/>
              </a:cxn>
              <a:cxn ang="0">
                <a:pos x="50" y="28"/>
              </a:cxn>
              <a:cxn ang="0">
                <a:pos x="50" y="28"/>
              </a:cxn>
            </a:cxnLst>
            <a:rect l="0" t="0" r="r" b="b"/>
            <a:pathLst>
              <a:path w="50" h="56">
                <a:moveTo>
                  <a:pt x="50" y="28"/>
                </a:moveTo>
                <a:lnTo>
                  <a:pt x="43" y="49"/>
                </a:lnTo>
                <a:lnTo>
                  <a:pt x="21" y="56"/>
                </a:lnTo>
                <a:lnTo>
                  <a:pt x="7" y="49"/>
                </a:lnTo>
                <a:lnTo>
                  <a:pt x="0" y="28"/>
                </a:lnTo>
                <a:lnTo>
                  <a:pt x="7" y="7"/>
                </a:lnTo>
                <a:lnTo>
                  <a:pt x="21"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39" name="Freeform 635"/>
          <p:cNvSpPr>
            <a:spLocks/>
          </p:cNvSpPr>
          <p:nvPr/>
        </p:nvSpPr>
        <p:spPr bwMode="auto">
          <a:xfrm>
            <a:off x="7599363" y="5203825"/>
            <a:ext cx="42862" cy="53975"/>
          </a:xfrm>
          <a:custGeom>
            <a:avLst/>
            <a:gdLst/>
            <a:ahLst/>
            <a:cxnLst>
              <a:cxn ang="0">
                <a:pos x="50" y="28"/>
              </a:cxn>
              <a:cxn ang="0">
                <a:pos x="43" y="49"/>
              </a:cxn>
              <a:cxn ang="0">
                <a:pos x="22" y="56"/>
              </a:cxn>
              <a:cxn ang="0">
                <a:pos x="7" y="49"/>
              </a:cxn>
              <a:cxn ang="0">
                <a:pos x="0" y="28"/>
              </a:cxn>
              <a:cxn ang="0">
                <a:pos x="7" y="7"/>
              </a:cxn>
              <a:cxn ang="0">
                <a:pos x="22" y="0"/>
              </a:cxn>
              <a:cxn ang="0">
                <a:pos x="43" y="7"/>
              </a:cxn>
              <a:cxn ang="0">
                <a:pos x="50" y="28"/>
              </a:cxn>
              <a:cxn ang="0">
                <a:pos x="50" y="28"/>
              </a:cxn>
            </a:cxnLst>
            <a:rect l="0" t="0" r="r" b="b"/>
            <a:pathLst>
              <a:path w="50" h="56">
                <a:moveTo>
                  <a:pt x="50" y="28"/>
                </a:moveTo>
                <a:lnTo>
                  <a:pt x="43" y="49"/>
                </a:lnTo>
                <a:lnTo>
                  <a:pt x="22" y="56"/>
                </a:lnTo>
                <a:lnTo>
                  <a:pt x="7" y="49"/>
                </a:lnTo>
                <a:lnTo>
                  <a:pt x="0" y="28"/>
                </a:lnTo>
                <a:lnTo>
                  <a:pt x="7"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0" name="Freeform 636"/>
          <p:cNvSpPr>
            <a:spLocks/>
          </p:cNvSpPr>
          <p:nvPr/>
        </p:nvSpPr>
        <p:spPr bwMode="auto">
          <a:xfrm>
            <a:off x="7610475" y="5203825"/>
            <a:ext cx="42863" cy="46038"/>
          </a:xfrm>
          <a:custGeom>
            <a:avLst/>
            <a:gdLst/>
            <a:ahLst/>
            <a:cxnLst>
              <a:cxn ang="0">
                <a:pos x="50" y="28"/>
              </a:cxn>
              <a:cxn ang="0">
                <a:pos x="43" y="42"/>
              </a:cxn>
              <a:cxn ang="0">
                <a:pos x="22" y="49"/>
              </a:cxn>
              <a:cxn ang="0">
                <a:pos x="8" y="42"/>
              </a:cxn>
              <a:cxn ang="0">
                <a:pos x="0" y="28"/>
              </a:cxn>
              <a:cxn ang="0">
                <a:pos x="8" y="7"/>
              </a:cxn>
              <a:cxn ang="0">
                <a:pos x="22" y="0"/>
              </a:cxn>
              <a:cxn ang="0">
                <a:pos x="43" y="7"/>
              </a:cxn>
              <a:cxn ang="0">
                <a:pos x="50" y="28"/>
              </a:cxn>
              <a:cxn ang="0">
                <a:pos x="50" y="28"/>
              </a:cxn>
            </a:cxnLst>
            <a:rect l="0" t="0" r="r" b="b"/>
            <a:pathLst>
              <a:path w="50" h="49">
                <a:moveTo>
                  <a:pt x="50" y="28"/>
                </a:moveTo>
                <a:lnTo>
                  <a:pt x="43" y="42"/>
                </a:lnTo>
                <a:lnTo>
                  <a:pt x="22" y="49"/>
                </a:lnTo>
                <a:lnTo>
                  <a:pt x="8" y="42"/>
                </a:lnTo>
                <a:lnTo>
                  <a:pt x="0" y="28"/>
                </a:lnTo>
                <a:lnTo>
                  <a:pt x="8" y="7"/>
                </a:lnTo>
                <a:lnTo>
                  <a:pt x="22"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1" name="Freeform 637"/>
          <p:cNvSpPr>
            <a:spLocks/>
          </p:cNvSpPr>
          <p:nvPr/>
        </p:nvSpPr>
        <p:spPr bwMode="auto">
          <a:xfrm>
            <a:off x="7618413" y="5203825"/>
            <a:ext cx="47625" cy="46038"/>
          </a:xfrm>
          <a:custGeom>
            <a:avLst/>
            <a:gdLst/>
            <a:ahLst/>
            <a:cxnLst>
              <a:cxn ang="0">
                <a:pos x="56" y="21"/>
              </a:cxn>
              <a:cxn ang="0">
                <a:pos x="49" y="42"/>
              </a:cxn>
              <a:cxn ang="0">
                <a:pos x="28" y="49"/>
              </a:cxn>
              <a:cxn ang="0">
                <a:pos x="7" y="42"/>
              </a:cxn>
              <a:cxn ang="0">
                <a:pos x="0" y="21"/>
              </a:cxn>
              <a:cxn ang="0">
                <a:pos x="7" y="7"/>
              </a:cxn>
              <a:cxn ang="0">
                <a:pos x="28" y="0"/>
              </a:cxn>
              <a:cxn ang="0">
                <a:pos x="49" y="7"/>
              </a:cxn>
              <a:cxn ang="0">
                <a:pos x="56" y="21"/>
              </a:cxn>
              <a:cxn ang="0">
                <a:pos x="56" y="21"/>
              </a:cxn>
            </a:cxnLst>
            <a:rect l="0" t="0" r="r" b="b"/>
            <a:pathLst>
              <a:path w="56" h="49">
                <a:moveTo>
                  <a:pt x="56" y="21"/>
                </a:moveTo>
                <a:lnTo>
                  <a:pt x="49" y="42"/>
                </a:lnTo>
                <a:lnTo>
                  <a:pt x="28" y="49"/>
                </a:lnTo>
                <a:lnTo>
                  <a:pt x="7" y="42"/>
                </a:lnTo>
                <a:lnTo>
                  <a:pt x="0" y="21"/>
                </a:lnTo>
                <a:lnTo>
                  <a:pt x="7" y="7"/>
                </a:lnTo>
                <a:lnTo>
                  <a:pt x="28" y="0"/>
                </a:lnTo>
                <a:lnTo>
                  <a:pt x="49" y="7"/>
                </a:lnTo>
                <a:lnTo>
                  <a:pt x="56" y="21"/>
                </a:lnTo>
                <a:lnTo>
                  <a:pt x="56"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2" name="Freeform 638"/>
          <p:cNvSpPr>
            <a:spLocks/>
          </p:cNvSpPr>
          <p:nvPr/>
        </p:nvSpPr>
        <p:spPr bwMode="auto">
          <a:xfrm>
            <a:off x="7629525" y="5194300"/>
            <a:ext cx="42863" cy="55563"/>
          </a:xfrm>
          <a:custGeom>
            <a:avLst/>
            <a:gdLst/>
            <a:ahLst/>
            <a:cxnLst>
              <a:cxn ang="0">
                <a:pos x="50" y="29"/>
              </a:cxn>
              <a:cxn ang="0">
                <a:pos x="42" y="50"/>
              </a:cxn>
              <a:cxn ang="0">
                <a:pos x="28" y="57"/>
              </a:cxn>
              <a:cxn ang="0">
                <a:pos x="7" y="50"/>
              </a:cxn>
              <a:cxn ang="0">
                <a:pos x="0" y="29"/>
              </a:cxn>
              <a:cxn ang="0">
                <a:pos x="7" y="8"/>
              </a:cxn>
              <a:cxn ang="0">
                <a:pos x="28" y="0"/>
              </a:cxn>
              <a:cxn ang="0">
                <a:pos x="42" y="8"/>
              </a:cxn>
              <a:cxn ang="0">
                <a:pos x="50" y="29"/>
              </a:cxn>
              <a:cxn ang="0">
                <a:pos x="50" y="29"/>
              </a:cxn>
            </a:cxnLst>
            <a:rect l="0" t="0" r="r" b="b"/>
            <a:pathLst>
              <a:path w="50" h="57">
                <a:moveTo>
                  <a:pt x="50" y="29"/>
                </a:moveTo>
                <a:lnTo>
                  <a:pt x="42" y="50"/>
                </a:lnTo>
                <a:lnTo>
                  <a:pt x="28" y="57"/>
                </a:lnTo>
                <a:lnTo>
                  <a:pt x="7" y="50"/>
                </a:lnTo>
                <a:lnTo>
                  <a:pt x="0" y="29"/>
                </a:lnTo>
                <a:lnTo>
                  <a:pt x="7" y="8"/>
                </a:lnTo>
                <a:lnTo>
                  <a:pt x="28" y="0"/>
                </a:lnTo>
                <a:lnTo>
                  <a:pt x="42" y="8"/>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3" name="Freeform 639"/>
          <p:cNvSpPr>
            <a:spLocks/>
          </p:cNvSpPr>
          <p:nvPr/>
        </p:nvSpPr>
        <p:spPr bwMode="auto">
          <a:xfrm>
            <a:off x="7642225" y="5194300"/>
            <a:ext cx="42863" cy="55563"/>
          </a:xfrm>
          <a:custGeom>
            <a:avLst/>
            <a:gdLst/>
            <a:ahLst/>
            <a:cxnLst>
              <a:cxn ang="0">
                <a:pos x="50" y="29"/>
              </a:cxn>
              <a:cxn ang="0">
                <a:pos x="43" y="50"/>
              </a:cxn>
              <a:cxn ang="0">
                <a:pos x="28" y="57"/>
              </a:cxn>
              <a:cxn ang="0">
                <a:pos x="7" y="50"/>
              </a:cxn>
              <a:cxn ang="0">
                <a:pos x="0" y="29"/>
              </a:cxn>
              <a:cxn ang="0">
                <a:pos x="7" y="8"/>
              </a:cxn>
              <a:cxn ang="0">
                <a:pos x="28" y="0"/>
              </a:cxn>
              <a:cxn ang="0">
                <a:pos x="43" y="8"/>
              </a:cxn>
              <a:cxn ang="0">
                <a:pos x="50" y="29"/>
              </a:cxn>
              <a:cxn ang="0">
                <a:pos x="50" y="29"/>
              </a:cxn>
            </a:cxnLst>
            <a:rect l="0" t="0" r="r" b="b"/>
            <a:pathLst>
              <a:path w="50" h="57">
                <a:moveTo>
                  <a:pt x="50" y="29"/>
                </a:moveTo>
                <a:lnTo>
                  <a:pt x="43" y="50"/>
                </a:lnTo>
                <a:lnTo>
                  <a:pt x="28" y="57"/>
                </a:lnTo>
                <a:lnTo>
                  <a:pt x="7" y="50"/>
                </a:lnTo>
                <a:lnTo>
                  <a:pt x="0" y="29"/>
                </a:lnTo>
                <a:lnTo>
                  <a:pt x="7" y="8"/>
                </a:lnTo>
                <a:lnTo>
                  <a:pt x="28" y="0"/>
                </a:lnTo>
                <a:lnTo>
                  <a:pt x="43" y="8"/>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4" name="Freeform 640"/>
          <p:cNvSpPr>
            <a:spLocks/>
          </p:cNvSpPr>
          <p:nvPr/>
        </p:nvSpPr>
        <p:spPr bwMode="auto">
          <a:xfrm>
            <a:off x="7653338" y="5194300"/>
            <a:ext cx="42862" cy="49213"/>
          </a:xfrm>
          <a:custGeom>
            <a:avLst/>
            <a:gdLst/>
            <a:ahLst/>
            <a:cxnLst>
              <a:cxn ang="0">
                <a:pos x="50" y="22"/>
              </a:cxn>
              <a:cxn ang="0">
                <a:pos x="43" y="43"/>
              </a:cxn>
              <a:cxn ang="0">
                <a:pos x="29" y="50"/>
              </a:cxn>
              <a:cxn ang="0">
                <a:pos x="7" y="43"/>
              </a:cxn>
              <a:cxn ang="0">
                <a:pos x="0" y="22"/>
              </a:cxn>
              <a:cxn ang="0">
                <a:pos x="7" y="8"/>
              </a:cxn>
              <a:cxn ang="0">
                <a:pos x="29" y="0"/>
              </a:cxn>
              <a:cxn ang="0">
                <a:pos x="43" y="8"/>
              </a:cxn>
              <a:cxn ang="0">
                <a:pos x="50" y="22"/>
              </a:cxn>
              <a:cxn ang="0">
                <a:pos x="50" y="22"/>
              </a:cxn>
            </a:cxnLst>
            <a:rect l="0" t="0" r="r" b="b"/>
            <a:pathLst>
              <a:path w="50" h="50">
                <a:moveTo>
                  <a:pt x="50" y="22"/>
                </a:moveTo>
                <a:lnTo>
                  <a:pt x="43" y="43"/>
                </a:lnTo>
                <a:lnTo>
                  <a:pt x="29" y="50"/>
                </a:lnTo>
                <a:lnTo>
                  <a:pt x="7" y="43"/>
                </a:lnTo>
                <a:lnTo>
                  <a:pt x="0" y="22"/>
                </a:lnTo>
                <a:lnTo>
                  <a:pt x="7" y="8"/>
                </a:lnTo>
                <a:lnTo>
                  <a:pt x="29" y="0"/>
                </a:lnTo>
                <a:lnTo>
                  <a:pt x="43" y="8"/>
                </a:lnTo>
                <a:lnTo>
                  <a:pt x="50" y="22"/>
                </a:lnTo>
                <a:lnTo>
                  <a:pt x="50"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5" name="Freeform 641"/>
          <p:cNvSpPr>
            <a:spLocks/>
          </p:cNvSpPr>
          <p:nvPr/>
        </p:nvSpPr>
        <p:spPr bwMode="auto">
          <a:xfrm>
            <a:off x="7666038" y="5187950"/>
            <a:ext cx="42862" cy="55563"/>
          </a:xfrm>
          <a:custGeom>
            <a:avLst/>
            <a:gdLst/>
            <a:ahLst/>
            <a:cxnLst>
              <a:cxn ang="0">
                <a:pos x="50" y="29"/>
              </a:cxn>
              <a:cxn ang="0">
                <a:pos x="43" y="50"/>
              </a:cxn>
              <a:cxn ang="0">
                <a:pos x="22" y="57"/>
              </a:cxn>
              <a:cxn ang="0">
                <a:pos x="8" y="50"/>
              </a:cxn>
              <a:cxn ang="0">
                <a:pos x="0" y="29"/>
              </a:cxn>
              <a:cxn ang="0">
                <a:pos x="8" y="7"/>
              </a:cxn>
              <a:cxn ang="0">
                <a:pos x="22" y="0"/>
              </a:cxn>
              <a:cxn ang="0">
                <a:pos x="43" y="7"/>
              </a:cxn>
              <a:cxn ang="0">
                <a:pos x="50" y="29"/>
              </a:cxn>
              <a:cxn ang="0">
                <a:pos x="50" y="29"/>
              </a:cxn>
            </a:cxnLst>
            <a:rect l="0" t="0" r="r" b="b"/>
            <a:pathLst>
              <a:path w="50" h="57">
                <a:moveTo>
                  <a:pt x="50" y="29"/>
                </a:moveTo>
                <a:lnTo>
                  <a:pt x="43" y="50"/>
                </a:lnTo>
                <a:lnTo>
                  <a:pt x="22" y="57"/>
                </a:lnTo>
                <a:lnTo>
                  <a:pt x="8" y="50"/>
                </a:lnTo>
                <a:lnTo>
                  <a:pt x="0" y="29"/>
                </a:lnTo>
                <a:lnTo>
                  <a:pt x="8" y="7"/>
                </a:lnTo>
                <a:lnTo>
                  <a:pt x="22"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6" name="Freeform 642"/>
          <p:cNvSpPr>
            <a:spLocks/>
          </p:cNvSpPr>
          <p:nvPr/>
        </p:nvSpPr>
        <p:spPr bwMode="auto">
          <a:xfrm>
            <a:off x="7678738" y="5187950"/>
            <a:ext cx="41275" cy="55563"/>
          </a:xfrm>
          <a:custGeom>
            <a:avLst/>
            <a:gdLst/>
            <a:ahLst/>
            <a:cxnLst>
              <a:cxn ang="0">
                <a:pos x="49" y="29"/>
              </a:cxn>
              <a:cxn ang="0">
                <a:pos x="42" y="50"/>
              </a:cxn>
              <a:cxn ang="0">
                <a:pos x="21" y="57"/>
              </a:cxn>
              <a:cxn ang="0">
                <a:pos x="7" y="50"/>
              </a:cxn>
              <a:cxn ang="0">
                <a:pos x="0" y="29"/>
              </a:cxn>
              <a:cxn ang="0">
                <a:pos x="7" y="7"/>
              </a:cxn>
              <a:cxn ang="0">
                <a:pos x="21" y="0"/>
              </a:cxn>
              <a:cxn ang="0">
                <a:pos x="42" y="7"/>
              </a:cxn>
              <a:cxn ang="0">
                <a:pos x="49" y="29"/>
              </a:cxn>
              <a:cxn ang="0">
                <a:pos x="49" y="29"/>
              </a:cxn>
            </a:cxnLst>
            <a:rect l="0" t="0" r="r" b="b"/>
            <a:pathLst>
              <a:path w="49" h="57">
                <a:moveTo>
                  <a:pt x="49" y="29"/>
                </a:moveTo>
                <a:lnTo>
                  <a:pt x="42" y="50"/>
                </a:lnTo>
                <a:lnTo>
                  <a:pt x="21" y="57"/>
                </a:lnTo>
                <a:lnTo>
                  <a:pt x="7" y="50"/>
                </a:lnTo>
                <a:lnTo>
                  <a:pt x="0" y="29"/>
                </a:lnTo>
                <a:lnTo>
                  <a:pt x="7" y="7"/>
                </a:lnTo>
                <a:lnTo>
                  <a:pt x="21" y="0"/>
                </a:lnTo>
                <a:lnTo>
                  <a:pt x="42" y="7"/>
                </a:lnTo>
                <a:lnTo>
                  <a:pt x="49" y="29"/>
                </a:lnTo>
                <a:lnTo>
                  <a:pt x="49"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7" name="Freeform 643"/>
          <p:cNvSpPr>
            <a:spLocks/>
          </p:cNvSpPr>
          <p:nvPr/>
        </p:nvSpPr>
        <p:spPr bwMode="auto">
          <a:xfrm>
            <a:off x="7689850" y="5187950"/>
            <a:ext cx="42863" cy="47625"/>
          </a:xfrm>
          <a:custGeom>
            <a:avLst/>
            <a:gdLst/>
            <a:ahLst/>
            <a:cxnLst>
              <a:cxn ang="0">
                <a:pos x="50" y="29"/>
              </a:cxn>
              <a:cxn ang="0">
                <a:pos x="43" y="43"/>
              </a:cxn>
              <a:cxn ang="0">
                <a:pos x="21" y="50"/>
              </a:cxn>
              <a:cxn ang="0">
                <a:pos x="7" y="43"/>
              </a:cxn>
              <a:cxn ang="0">
                <a:pos x="0" y="29"/>
              </a:cxn>
              <a:cxn ang="0">
                <a:pos x="7" y="7"/>
              </a:cxn>
              <a:cxn ang="0">
                <a:pos x="21" y="0"/>
              </a:cxn>
              <a:cxn ang="0">
                <a:pos x="43" y="7"/>
              </a:cxn>
              <a:cxn ang="0">
                <a:pos x="50" y="29"/>
              </a:cxn>
              <a:cxn ang="0">
                <a:pos x="50" y="29"/>
              </a:cxn>
            </a:cxnLst>
            <a:rect l="0" t="0" r="r" b="b"/>
            <a:pathLst>
              <a:path w="50" h="50">
                <a:moveTo>
                  <a:pt x="50" y="29"/>
                </a:moveTo>
                <a:lnTo>
                  <a:pt x="43" y="43"/>
                </a:lnTo>
                <a:lnTo>
                  <a:pt x="21" y="50"/>
                </a:lnTo>
                <a:lnTo>
                  <a:pt x="7" y="43"/>
                </a:lnTo>
                <a:lnTo>
                  <a:pt x="0" y="29"/>
                </a:lnTo>
                <a:lnTo>
                  <a:pt x="7" y="7"/>
                </a:lnTo>
                <a:lnTo>
                  <a:pt x="21"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8" name="Freeform 644"/>
          <p:cNvSpPr>
            <a:spLocks/>
          </p:cNvSpPr>
          <p:nvPr/>
        </p:nvSpPr>
        <p:spPr bwMode="auto">
          <a:xfrm>
            <a:off x="7702550" y="5187950"/>
            <a:ext cx="41275" cy="47625"/>
          </a:xfrm>
          <a:custGeom>
            <a:avLst/>
            <a:gdLst/>
            <a:ahLst/>
            <a:cxnLst>
              <a:cxn ang="0">
                <a:pos x="50" y="22"/>
              </a:cxn>
              <a:cxn ang="0">
                <a:pos x="43" y="43"/>
              </a:cxn>
              <a:cxn ang="0">
                <a:pos x="21" y="50"/>
              </a:cxn>
              <a:cxn ang="0">
                <a:pos x="7" y="43"/>
              </a:cxn>
              <a:cxn ang="0">
                <a:pos x="0" y="22"/>
              </a:cxn>
              <a:cxn ang="0">
                <a:pos x="7" y="7"/>
              </a:cxn>
              <a:cxn ang="0">
                <a:pos x="21" y="0"/>
              </a:cxn>
              <a:cxn ang="0">
                <a:pos x="43" y="7"/>
              </a:cxn>
              <a:cxn ang="0">
                <a:pos x="50" y="22"/>
              </a:cxn>
              <a:cxn ang="0">
                <a:pos x="50" y="22"/>
              </a:cxn>
            </a:cxnLst>
            <a:rect l="0" t="0" r="r" b="b"/>
            <a:pathLst>
              <a:path w="50" h="50">
                <a:moveTo>
                  <a:pt x="50" y="22"/>
                </a:moveTo>
                <a:lnTo>
                  <a:pt x="43" y="43"/>
                </a:lnTo>
                <a:lnTo>
                  <a:pt x="21" y="50"/>
                </a:lnTo>
                <a:lnTo>
                  <a:pt x="7" y="43"/>
                </a:lnTo>
                <a:lnTo>
                  <a:pt x="0" y="22"/>
                </a:lnTo>
                <a:lnTo>
                  <a:pt x="7" y="7"/>
                </a:lnTo>
                <a:lnTo>
                  <a:pt x="21" y="0"/>
                </a:lnTo>
                <a:lnTo>
                  <a:pt x="43" y="7"/>
                </a:lnTo>
                <a:lnTo>
                  <a:pt x="50" y="22"/>
                </a:lnTo>
                <a:lnTo>
                  <a:pt x="50"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49" name="Freeform 645"/>
          <p:cNvSpPr>
            <a:spLocks/>
          </p:cNvSpPr>
          <p:nvPr/>
        </p:nvSpPr>
        <p:spPr bwMode="auto">
          <a:xfrm>
            <a:off x="7708900" y="5181600"/>
            <a:ext cx="47625" cy="47625"/>
          </a:xfrm>
          <a:custGeom>
            <a:avLst/>
            <a:gdLst/>
            <a:ahLst/>
            <a:cxnLst>
              <a:cxn ang="0">
                <a:pos x="57" y="29"/>
              </a:cxn>
              <a:cxn ang="0">
                <a:pos x="50" y="43"/>
              </a:cxn>
              <a:cxn ang="0">
                <a:pos x="29" y="50"/>
              </a:cxn>
              <a:cxn ang="0">
                <a:pos x="7" y="43"/>
              </a:cxn>
              <a:cxn ang="0">
                <a:pos x="0" y="29"/>
              </a:cxn>
              <a:cxn ang="0">
                <a:pos x="7" y="7"/>
              </a:cxn>
              <a:cxn ang="0">
                <a:pos x="29" y="0"/>
              </a:cxn>
              <a:cxn ang="0">
                <a:pos x="50" y="7"/>
              </a:cxn>
              <a:cxn ang="0">
                <a:pos x="57" y="29"/>
              </a:cxn>
              <a:cxn ang="0">
                <a:pos x="57" y="29"/>
              </a:cxn>
            </a:cxnLst>
            <a:rect l="0" t="0" r="r" b="b"/>
            <a:pathLst>
              <a:path w="57" h="50">
                <a:moveTo>
                  <a:pt x="57" y="29"/>
                </a:moveTo>
                <a:lnTo>
                  <a:pt x="50" y="43"/>
                </a:lnTo>
                <a:lnTo>
                  <a:pt x="29" y="50"/>
                </a:lnTo>
                <a:lnTo>
                  <a:pt x="7" y="43"/>
                </a:lnTo>
                <a:lnTo>
                  <a:pt x="0" y="29"/>
                </a:lnTo>
                <a:lnTo>
                  <a:pt x="7"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0" name="Freeform 646"/>
          <p:cNvSpPr>
            <a:spLocks/>
          </p:cNvSpPr>
          <p:nvPr/>
        </p:nvSpPr>
        <p:spPr bwMode="auto">
          <a:xfrm>
            <a:off x="7720013" y="5181600"/>
            <a:ext cx="47625" cy="47625"/>
          </a:xfrm>
          <a:custGeom>
            <a:avLst/>
            <a:gdLst/>
            <a:ahLst/>
            <a:cxnLst>
              <a:cxn ang="0">
                <a:pos x="57" y="22"/>
              </a:cxn>
              <a:cxn ang="0">
                <a:pos x="50" y="43"/>
              </a:cxn>
              <a:cxn ang="0">
                <a:pos x="29" y="50"/>
              </a:cxn>
              <a:cxn ang="0">
                <a:pos x="8" y="43"/>
              </a:cxn>
              <a:cxn ang="0">
                <a:pos x="0" y="22"/>
              </a:cxn>
              <a:cxn ang="0">
                <a:pos x="8" y="7"/>
              </a:cxn>
              <a:cxn ang="0">
                <a:pos x="29" y="0"/>
              </a:cxn>
              <a:cxn ang="0">
                <a:pos x="50" y="7"/>
              </a:cxn>
              <a:cxn ang="0">
                <a:pos x="57" y="22"/>
              </a:cxn>
              <a:cxn ang="0">
                <a:pos x="57" y="22"/>
              </a:cxn>
            </a:cxnLst>
            <a:rect l="0" t="0" r="r" b="b"/>
            <a:pathLst>
              <a:path w="57" h="50">
                <a:moveTo>
                  <a:pt x="57" y="22"/>
                </a:moveTo>
                <a:lnTo>
                  <a:pt x="50" y="43"/>
                </a:lnTo>
                <a:lnTo>
                  <a:pt x="29" y="50"/>
                </a:lnTo>
                <a:lnTo>
                  <a:pt x="8" y="43"/>
                </a:lnTo>
                <a:lnTo>
                  <a:pt x="0" y="22"/>
                </a:lnTo>
                <a:lnTo>
                  <a:pt x="8" y="7"/>
                </a:lnTo>
                <a:lnTo>
                  <a:pt x="29" y="0"/>
                </a:lnTo>
                <a:lnTo>
                  <a:pt x="50" y="7"/>
                </a:lnTo>
                <a:lnTo>
                  <a:pt x="57" y="22"/>
                </a:lnTo>
                <a:lnTo>
                  <a:pt x="57"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1" name="Freeform 647"/>
          <p:cNvSpPr>
            <a:spLocks/>
          </p:cNvSpPr>
          <p:nvPr/>
        </p:nvSpPr>
        <p:spPr bwMode="auto">
          <a:xfrm>
            <a:off x="7732713" y="5181600"/>
            <a:ext cx="47625" cy="47625"/>
          </a:xfrm>
          <a:custGeom>
            <a:avLst/>
            <a:gdLst/>
            <a:ahLst/>
            <a:cxnLst>
              <a:cxn ang="0">
                <a:pos x="57" y="22"/>
              </a:cxn>
              <a:cxn ang="0">
                <a:pos x="49" y="43"/>
              </a:cxn>
              <a:cxn ang="0">
                <a:pos x="28" y="50"/>
              </a:cxn>
              <a:cxn ang="0">
                <a:pos x="7" y="43"/>
              </a:cxn>
              <a:cxn ang="0">
                <a:pos x="0" y="22"/>
              </a:cxn>
              <a:cxn ang="0">
                <a:pos x="7" y="7"/>
              </a:cxn>
              <a:cxn ang="0">
                <a:pos x="28" y="0"/>
              </a:cxn>
              <a:cxn ang="0">
                <a:pos x="49" y="7"/>
              </a:cxn>
              <a:cxn ang="0">
                <a:pos x="57" y="22"/>
              </a:cxn>
              <a:cxn ang="0">
                <a:pos x="57" y="22"/>
              </a:cxn>
            </a:cxnLst>
            <a:rect l="0" t="0" r="r" b="b"/>
            <a:pathLst>
              <a:path w="57" h="50">
                <a:moveTo>
                  <a:pt x="57" y="22"/>
                </a:moveTo>
                <a:lnTo>
                  <a:pt x="49" y="43"/>
                </a:lnTo>
                <a:lnTo>
                  <a:pt x="28" y="50"/>
                </a:lnTo>
                <a:lnTo>
                  <a:pt x="7" y="43"/>
                </a:lnTo>
                <a:lnTo>
                  <a:pt x="0" y="22"/>
                </a:lnTo>
                <a:lnTo>
                  <a:pt x="7" y="7"/>
                </a:lnTo>
                <a:lnTo>
                  <a:pt x="28" y="0"/>
                </a:lnTo>
                <a:lnTo>
                  <a:pt x="49" y="7"/>
                </a:lnTo>
                <a:lnTo>
                  <a:pt x="57" y="22"/>
                </a:lnTo>
                <a:lnTo>
                  <a:pt x="57"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2" name="Freeform 648"/>
          <p:cNvSpPr>
            <a:spLocks/>
          </p:cNvSpPr>
          <p:nvPr/>
        </p:nvSpPr>
        <p:spPr bwMode="auto">
          <a:xfrm>
            <a:off x="7743825" y="5173663"/>
            <a:ext cx="49213" cy="55562"/>
          </a:xfrm>
          <a:custGeom>
            <a:avLst/>
            <a:gdLst/>
            <a:ahLst/>
            <a:cxnLst>
              <a:cxn ang="0">
                <a:pos x="57" y="29"/>
              </a:cxn>
              <a:cxn ang="0">
                <a:pos x="50" y="50"/>
              </a:cxn>
              <a:cxn ang="0">
                <a:pos x="28" y="57"/>
              </a:cxn>
              <a:cxn ang="0">
                <a:pos x="7" y="50"/>
              </a:cxn>
              <a:cxn ang="0">
                <a:pos x="0" y="29"/>
              </a:cxn>
              <a:cxn ang="0">
                <a:pos x="7" y="7"/>
              </a:cxn>
              <a:cxn ang="0">
                <a:pos x="28" y="0"/>
              </a:cxn>
              <a:cxn ang="0">
                <a:pos x="50" y="7"/>
              </a:cxn>
              <a:cxn ang="0">
                <a:pos x="57" y="29"/>
              </a:cxn>
              <a:cxn ang="0">
                <a:pos x="57" y="29"/>
              </a:cxn>
            </a:cxnLst>
            <a:rect l="0" t="0" r="r" b="b"/>
            <a:pathLst>
              <a:path w="57" h="57">
                <a:moveTo>
                  <a:pt x="57" y="29"/>
                </a:moveTo>
                <a:lnTo>
                  <a:pt x="50" y="50"/>
                </a:lnTo>
                <a:lnTo>
                  <a:pt x="28" y="57"/>
                </a:lnTo>
                <a:lnTo>
                  <a:pt x="7" y="50"/>
                </a:lnTo>
                <a:lnTo>
                  <a:pt x="0" y="29"/>
                </a:lnTo>
                <a:lnTo>
                  <a:pt x="7" y="7"/>
                </a:lnTo>
                <a:lnTo>
                  <a:pt x="28"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3" name="Freeform 649"/>
          <p:cNvSpPr>
            <a:spLocks/>
          </p:cNvSpPr>
          <p:nvPr/>
        </p:nvSpPr>
        <p:spPr bwMode="auto">
          <a:xfrm>
            <a:off x="7756525" y="5173663"/>
            <a:ext cx="49213" cy="49212"/>
          </a:xfrm>
          <a:custGeom>
            <a:avLst/>
            <a:gdLst/>
            <a:ahLst/>
            <a:cxnLst>
              <a:cxn ang="0">
                <a:pos x="57" y="21"/>
              </a:cxn>
              <a:cxn ang="0">
                <a:pos x="50" y="43"/>
              </a:cxn>
              <a:cxn ang="0">
                <a:pos x="29" y="50"/>
              </a:cxn>
              <a:cxn ang="0">
                <a:pos x="7" y="43"/>
              </a:cxn>
              <a:cxn ang="0">
                <a:pos x="0" y="21"/>
              </a:cxn>
              <a:cxn ang="0">
                <a:pos x="7" y="7"/>
              </a:cxn>
              <a:cxn ang="0">
                <a:pos x="29" y="0"/>
              </a:cxn>
              <a:cxn ang="0">
                <a:pos x="50" y="7"/>
              </a:cxn>
              <a:cxn ang="0">
                <a:pos x="57" y="21"/>
              </a:cxn>
              <a:cxn ang="0">
                <a:pos x="57" y="21"/>
              </a:cxn>
            </a:cxnLst>
            <a:rect l="0" t="0" r="r" b="b"/>
            <a:pathLst>
              <a:path w="57" h="50">
                <a:moveTo>
                  <a:pt x="57" y="21"/>
                </a:moveTo>
                <a:lnTo>
                  <a:pt x="50" y="43"/>
                </a:lnTo>
                <a:lnTo>
                  <a:pt x="29" y="50"/>
                </a:lnTo>
                <a:lnTo>
                  <a:pt x="7" y="43"/>
                </a:lnTo>
                <a:lnTo>
                  <a:pt x="0" y="21"/>
                </a:lnTo>
                <a:lnTo>
                  <a:pt x="7" y="7"/>
                </a:lnTo>
                <a:lnTo>
                  <a:pt x="29" y="0"/>
                </a:lnTo>
                <a:lnTo>
                  <a:pt x="50"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4" name="Freeform 650"/>
          <p:cNvSpPr>
            <a:spLocks/>
          </p:cNvSpPr>
          <p:nvPr/>
        </p:nvSpPr>
        <p:spPr bwMode="auto">
          <a:xfrm>
            <a:off x="7767638" y="5167313"/>
            <a:ext cx="42862" cy="55562"/>
          </a:xfrm>
          <a:custGeom>
            <a:avLst/>
            <a:gdLst/>
            <a:ahLst/>
            <a:cxnLst>
              <a:cxn ang="0">
                <a:pos x="50" y="28"/>
              </a:cxn>
              <a:cxn ang="0">
                <a:pos x="43" y="50"/>
              </a:cxn>
              <a:cxn ang="0">
                <a:pos x="29" y="57"/>
              </a:cxn>
              <a:cxn ang="0">
                <a:pos x="7" y="50"/>
              </a:cxn>
              <a:cxn ang="0">
                <a:pos x="0" y="28"/>
              </a:cxn>
              <a:cxn ang="0">
                <a:pos x="7" y="7"/>
              </a:cxn>
              <a:cxn ang="0">
                <a:pos x="29" y="0"/>
              </a:cxn>
              <a:cxn ang="0">
                <a:pos x="43" y="7"/>
              </a:cxn>
              <a:cxn ang="0">
                <a:pos x="50" y="28"/>
              </a:cxn>
              <a:cxn ang="0">
                <a:pos x="50" y="28"/>
              </a:cxn>
            </a:cxnLst>
            <a:rect l="0" t="0" r="r" b="b"/>
            <a:pathLst>
              <a:path w="50" h="57">
                <a:moveTo>
                  <a:pt x="50" y="28"/>
                </a:moveTo>
                <a:lnTo>
                  <a:pt x="43" y="50"/>
                </a:lnTo>
                <a:lnTo>
                  <a:pt x="29" y="57"/>
                </a:lnTo>
                <a:lnTo>
                  <a:pt x="7" y="50"/>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5" name="Freeform 651"/>
          <p:cNvSpPr>
            <a:spLocks/>
          </p:cNvSpPr>
          <p:nvPr/>
        </p:nvSpPr>
        <p:spPr bwMode="auto">
          <a:xfrm>
            <a:off x="7780338" y="5167313"/>
            <a:ext cx="42862" cy="47625"/>
          </a:xfrm>
          <a:custGeom>
            <a:avLst/>
            <a:gdLst/>
            <a:ahLst/>
            <a:cxnLst>
              <a:cxn ang="0">
                <a:pos x="49" y="28"/>
              </a:cxn>
              <a:cxn ang="0">
                <a:pos x="42" y="43"/>
              </a:cxn>
              <a:cxn ang="0">
                <a:pos x="28" y="50"/>
              </a:cxn>
              <a:cxn ang="0">
                <a:pos x="7" y="43"/>
              </a:cxn>
              <a:cxn ang="0">
                <a:pos x="0" y="28"/>
              </a:cxn>
              <a:cxn ang="0">
                <a:pos x="7" y="7"/>
              </a:cxn>
              <a:cxn ang="0">
                <a:pos x="28" y="0"/>
              </a:cxn>
              <a:cxn ang="0">
                <a:pos x="42" y="7"/>
              </a:cxn>
              <a:cxn ang="0">
                <a:pos x="49" y="28"/>
              </a:cxn>
              <a:cxn ang="0">
                <a:pos x="49" y="28"/>
              </a:cxn>
            </a:cxnLst>
            <a:rect l="0" t="0" r="r" b="b"/>
            <a:pathLst>
              <a:path w="49" h="50">
                <a:moveTo>
                  <a:pt x="49" y="28"/>
                </a:moveTo>
                <a:lnTo>
                  <a:pt x="42" y="43"/>
                </a:lnTo>
                <a:lnTo>
                  <a:pt x="28" y="50"/>
                </a:lnTo>
                <a:lnTo>
                  <a:pt x="7" y="43"/>
                </a:lnTo>
                <a:lnTo>
                  <a:pt x="0" y="28"/>
                </a:lnTo>
                <a:lnTo>
                  <a:pt x="7" y="7"/>
                </a:lnTo>
                <a:lnTo>
                  <a:pt x="28"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6" name="Freeform 652"/>
          <p:cNvSpPr>
            <a:spLocks/>
          </p:cNvSpPr>
          <p:nvPr/>
        </p:nvSpPr>
        <p:spPr bwMode="auto">
          <a:xfrm>
            <a:off x="7793038" y="5167313"/>
            <a:ext cx="42862" cy="47625"/>
          </a:xfrm>
          <a:custGeom>
            <a:avLst/>
            <a:gdLst/>
            <a:ahLst/>
            <a:cxnLst>
              <a:cxn ang="0">
                <a:pos x="50" y="28"/>
              </a:cxn>
              <a:cxn ang="0">
                <a:pos x="42" y="43"/>
              </a:cxn>
              <a:cxn ang="0">
                <a:pos x="28" y="50"/>
              </a:cxn>
              <a:cxn ang="0">
                <a:pos x="7" y="43"/>
              </a:cxn>
              <a:cxn ang="0">
                <a:pos x="0" y="28"/>
              </a:cxn>
              <a:cxn ang="0">
                <a:pos x="7" y="7"/>
              </a:cxn>
              <a:cxn ang="0">
                <a:pos x="28" y="0"/>
              </a:cxn>
              <a:cxn ang="0">
                <a:pos x="42" y="7"/>
              </a:cxn>
              <a:cxn ang="0">
                <a:pos x="50" y="28"/>
              </a:cxn>
              <a:cxn ang="0">
                <a:pos x="50" y="28"/>
              </a:cxn>
            </a:cxnLst>
            <a:rect l="0" t="0" r="r" b="b"/>
            <a:pathLst>
              <a:path w="50" h="50">
                <a:moveTo>
                  <a:pt x="50" y="28"/>
                </a:moveTo>
                <a:lnTo>
                  <a:pt x="42" y="43"/>
                </a:lnTo>
                <a:lnTo>
                  <a:pt x="28" y="50"/>
                </a:lnTo>
                <a:lnTo>
                  <a:pt x="7" y="43"/>
                </a:lnTo>
                <a:lnTo>
                  <a:pt x="0" y="28"/>
                </a:lnTo>
                <a:lnTo>
                  <a:pt x="7" y="7"/>
                </a:lnTo>
                <a:lnTo>
                  <a:pt x="28" y="0"/>
                </a:lnTo>
                <a:lnTo>
                  <a:pt x="42"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7" name="Freeform 653"/>
          <p:cNvSpPr>
            <a:spLocks/>
          </p:cNvSpPr>
          <p:nvPr/>
        </p:nvSpPr>
        <p:spPr bwMode="auto">
          <a:xfrm>
            <a:off x="7805738" y="5160963"/>
            <a:ext cx="41275" cy="49212"/>
          </a:xfrm>
          <a:custGeom>
            <a:avLst/>
            <a:gdLst/>
            <a:ahLst/>
            <a:cxnLst>
              <a:cxn ang="0">
                <a:pos x="50" y="28"/>
              </a:cxn>
              <a:cxn ang="0">
                <a:pos x="43" y="43"/>
              </a:cxn>
              <a:cxn ang="0">
                <a:pos x="28" y="50"/>
              </a:cxn>
              <a:cxn ang="0">
                <a:pos x="7" y="43"/>
              </a:cxn>
              <a:cxn ang="0">
                <a:pos x="0" y="28"/>
              </a:cxn>
              <a:cxn ang="0">
                <a:pos x="7" y="7"/>
              </a:cxn>
              <a:cxn ang="0">
                <a:pos x="28" y="0"/>
              </a:cxn>
              <a:cxn ang="0">
                <a:pos x="43" y="7"/>
              </a:cxn>
              <a:cxn ang="0">
                <a:pos x="50" y="28"/>
              </a:cxn>
              <a:cxn ang="0">
                <a:pos x="50" y="28"/>
              </a:cxn>
            </a:cxnLst>
            <a:rect l="0" t="0" r="r" b="b"/>
            <a:pathLst>
              <a:path w="50" h="50">
                <a:moveTo>
                  <a:pt x="50" y="28"/>
                </a:moveTo>
                <a:lnTo>
                  <a:pt x="43" y="43"/>
                </a:lnTo>
                <a:lnTo>
                  <a:pt x="28" y="50"/>
                </a:lnTo>
                <a:lnTo>
                  <a:pt x="7" y="43"/>
                </a:lnTo>
                <a:lnTo>
                  <a:pt x="0" y="28"/>
                </a:lnTo>
                <a:lnTo>
                  <a:pt x="7" y="7"/>
                </a:lnTo>
                <a:lnTo>
                  <a:pt x="28"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8" name="Freeform 654"/>
          <p:cNvSpPr>
            <a:spLocks/>
          </p:cNvSpPr>
          <p:nvPr/>
        </p:nvSpPr>
        <p:spPr bwMode="auto">
          <a:xfrm>
            <a:off x="7816850" y="5160963"/>
            <a:ext cx="42863" cy="49212"/>
          </a:xfrm>
          <a:custGeom>
            <a:avLst/>
            <a:gdLst/>
            <a:ahLst/>
            <a:cxnLst>
              <a:cxn ang="0">
                <a:pos x="50" y="21"/>
              </a:cxn>
              <a:cxn ang="0">
                <a:pos x="43" y="43"/>
              </a:cxn>
              <a:cxn ang="0">
                <a:pos x="22" y="50"/>
              </a:cxn>
              <a:cxn ang="0">
                <a:pos x="7" y="43"/>
              </a:cxn>
              <a:cxn ang="0">
                <a:pos x="0" y="21"/>
              </a:cxn>
              <a:cxn ang="0">
                <a:pos x="7" y="7"/>
              </a:cxn>
              <a:cxn ang="0">
                <a:pos x="22" y="0"/>
              </a:cxn>
              <a:cxn ang="0">
                <a:pos x="43" y="7"/>
              </a:cxn>
              <a:cxn ang="0">
                <a:pos x="50" y="21"/>
              </a:cxn>
              <a:cxn ang="0">
                <a:pos x="50" y="21"/>
              </a:cxn>
            </a:cxnLst>
            <a:rect l="0" t="0" r="r" b="b"/>
            <a:pathLst>
              <a:path w="50" h="50">
                <a:moveTo>
                  <a:pt x="50" y="21"/>
                </a:moveTo>
                <a:lnTo>
                  <a:pt x="43" y="43"/>
                </a:lnTo>
                <a:lnTo>
                  <a:pt x="22" y="50"/>
                </a:lnTo>
                <a:lnTo>
                  <a:pt x="7" y="43"/>
                </a:lnTo>
                <a:lnTo>
                  <a:pt x="0" y="21"/>
                </a:lnTo>
                <a:lnTo>
                  <a:pt x="7" y="7"/>
                </a:lnTo>
                <a:lnTo>
                  <a:pt x="22"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59" name="Freeform 655"/>
          <p:cNvSpPr>
            <a:spLocks/>
          </p:cNvSpPr>
          <p:nvPr/>
        </p:nvSpPr>
        <p:spPr bwMode="auto">
          <a:xfrm>
            <a:off x="7823200" y="5153025"/>
            <a:ext cx="47625" cy="57150"/>
          </a:xfrm>
          <a:custGeom>
            <a:avLst/>
            <a:gdLst/>
            <a:ahLst/>
            <a:cxnLst>
              <a:cxn ang="0">
                <a:pos x="57" y="28"/>
              </a:cxn>
              <a:cxn ang="0">
                <a:pos x="50" y="50"/>
              </a:cxn>
              <a:cxn ang="0">
                <a:pos x="29" y="57"/>
              </a:cxn>
              <a:cxn ang="0">
                <a:pos x="7" y="50"/>
              </a:cxn>
              <a:cxn ang="0">
                <a:pos x="0" y="28"/>
              </a:cxn>
              <a:cxn ang="0">
                <a:pos x="7" y="7"/>
              </a:cxn>
              <a:cxn ang="0">
                <a:pos x="29" y="0"/>
              </a:cxn>
              <a:cxn ang="0">
                <a:pos x="50" y="7"/>
              </a:cxn>
              <a:cxn ang="0">
                <a:pos x="57" y="28"/>
              </a:cxn>
              <a:cxn ang="0">
                <a:pos x="57" y="28"/>
              </a:cxn>
            </a:cxnLst>
            <a:rect l="0" t="0" r="r" b="b"/>
            <a:pathLst>
              <a:path w="57" h="57">
                <a:moveTo>
                  <a:pt x="57" y="28"/>
                </a:moveTo>
                <a:lnTo>
                  <a:pt x="50" y="50"/>
                </a:lnTo>
                <a:lnTo>
                  <a:pt x="29" y="57"/>
                </a:lnTo>
                <a:lnTo>
                  <a:pt x="7" y="50"/>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0" name="Freeform 656"/>
          <p:cNvSpPr>
            <a:spLocks/>
          </p:cNvSpPr>
          <p:nvPr/>
        </p:nvSpPr>
        <p:spPr bwMode="auto">
          <a:xfrm>
            <a:off x="7835900" y="5148263"/>
            <a:ext cx="47625" cy="55562"/>
          </a:xfrm>
          <a:custGeom>
            <a:avLst/>
            <a:gdLst/>
            <a:ahLst/>
            <a:cxnLst>
              <a:cxn ang="0">
                <a:pos x="56" y="28"/>
              </a:cxn>
              <a:cxn ang="0">
                <a:pos x="49" y="49"/>
              </a:cxn>
              <a:cxn ang="0">
                <a:pos x="28" y="57"/>
              </a:cxn>
              <a:cxn ang="0">
                <a:pos x="7" y="49"/>
              </a:cxn>
              <a:cxn ang="0">
                <a:pos x="0" y="28"/>
              </a:cxn>
              <a:cxn ang="0">
                <a:pos x="7" y="7"/>
              </a:cxn>
              <a:cxn ang="0">
                <a:pos x="28" y="0"/>
              </a:cxn>
              <a:cxn ang="0">
                <a:pos x="49" y="7"/>
              </a:cxn>
              <a:cxn ang="0">
                <a:pos x="56" y="28"/>
              </a:cxn>
              <a:cxn ang="0">
                <a:pos x="56" y="28"/>
              </a:cxn>
            </a:cxnLst>
            <a:rect l="0" t="0" r="r" b="b"/>
            <a:pathLst>
              <a:path w="56" h="57">
                <a:moveTo>
                  <a:pt x="56" y="28"/>
                </a:moveTo>
                <a:lnTo>
                  <a:pt x="49" y="49"/>
                </a:lnTo>
                <a:lnTo>
                  <a:pt x="28" y="57"/>
                </a:lnTo>
                <a:lnTo>
                  <a:pt x="7" y="49"/>
                </a:lnTo>
                <a:lnTo>
                  <a:pt x="0" y="28"/>
                </a:lnTo>
                <a:lnTo>
                  <a:pt x="7" y="7"/>
                </a:lnTo>
                <a:lnTo>
                  <a:pt x="28" y="0"/>
                </a:lnTo>
                <a:lnTo>
                  <a:pt x="49" y="7"/>
                </a:lnTo>
                <a:lnTo>
                  <a:pt x="56" y="28"/>
                </a:lnTo>
                <a:lnTo>
                  <a:pt x="56"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1" name="Freeform 657"/>
          <p:cNvSpPr>
            <a:spLocks/>
          </p:cNvSpPr>
          <p:nvPr/>
        </p:nvSpPr>
        <p:spPr bwMode="auto">
          <a:xfrm>
            <a:off x="7847013" y="5148263"/>
            <a:ext cx="49212" cy="46037"/>
          </a:xfrm>
          <a:custGeom>
            <a:avLst/>
            <a:gdLst/>
            <a:ahLst/>
            <a:cxnLst>
              <a:cxn ang="0">
                <a:pos x="57" y="28"/>
              </a:cxn>
              <a:cxn ang="0">
                <a:pos x="50" y="42"/>
              </a:cxn>
              <a:cxn ang="0">
                <a:pos x="28" y="49"/>
              </a:cxn>
              <a:cxn ang="0">
                <a:pos x="7" y="42"/>
              </a:cxn>
              <a:cxn ang="0">
                <a:pos x="0" y="28"/>
              </a:cxn>
              <a:cxn ang="0">
                <a:pos x="7" y="7"/>
              </a:cxn>
              <a:cxn ang="0">
                <a:pos x="28" y="0"/>
              </a:cxn>
              <a:cxn ang="0">
                <a:pos x="50" y="7"/>
              </a:cxn>
              <a:cxn ang="0">
                <a:pos x="57" y="28"/>
              </a:cxn>
              <a:cxn ang="0">
                <a:pos x="57" y="28"/>
              </a:cxn>
            </a:cxnLst>
            <a:rect l="0" t="0" r="r" b="b"/>
            <a:pathLst>
              <a:path w="57" h="49">
                <a:moveTo>
                  <a:pt x="57" y="28"/>
                </a:moveTo>
                <a:lnTo>
                  <a:pt x="50" y="42"/>
                </a:lnTo>
                <a:lnTo>
                  <a:pt x="28" y="49"/>
                </a:lnTo>
                <a:lnTo>
                  <a:pt x="7" y="42"/>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2" name="Freeform 658"/>
          <p:cNvSpPr>
            <a:spLocks/>
          </p:cNvSpPr>
          <p:nvPr/>
        </p:nvSpPr>
        <p:spPr bwMode="auto">
          <a:xfrm>
            <a:off x="7859713" y="5140325"/>
            <a:ext cx="42862" cy="53975"/>
          </a:xfrm>
          <a:custGeom>
            <a:avLst/>
            <a:gdLst/>
            <a:ahLst/>
            <a:cxnLst>
              <a:cxn ang="0">
                <a:pos x="50" y="28"/>
              </a:cxn>
              <a:cxn ang="0">
                <a:pos x="43" y="49"/>
              </a:cxn>
              <a:cxn ang="0">
                <a:pos x="28" y="56"/>
              </a:cxn>
              <a:cxn ang="0">
                <a:pos x="7" y="49"/>
              </a:cxn>
              <a:cxn ang="0">
                <a:pos x="0" y="28"/>
              </a:cxn>
              <a:cxn ang="0">
                <a:pos x="7" y="7"/>
              </a:cxn>
              <a:cxn ang="0">
                <a:pos x="28" y="0"/>
              </a:cxn>
              <a:cxn ang="0">
                <a:pos x="43" y="7"/>
              </a:cxn>
              <a:cxn ang="0">
                <a:pos x="50" y="28"/>
              </a:cxn>
              <a:cxn ang="0">
                <a:pos x="50" y="28"/>
              </a:cxn>
            </a:cxnLst>
            <a:rect l="0" t="0" r="r" b="b"/>
            <a:pathLst>
              <a:path w="50" h="56">
                <a:moveTo>
                  <a:pt x="50" y="28"/>
                </a:moveTo>
                <a:lnTo>
                  <a:pt x="43" y="49"/>
                </a:lnTo>
                <a:lnTo>
                  <a:pt x="28" y="56"/>
                </a:lnTo>
                <a:lnTo>
                  <a:pt x="7" y="49"/>
                </a:lnTo>
                <a:lnTo>
                  <a:pt x="0" y="28"/>
                </a:lnTo>
                <a:lnTo>
                  <a:pt x="7" y="7"/>
                </a:lnTo>
                <a:lnTo>
                  <a:pt x="28"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3" name="Freeform 659"/>
          <p:cNvSpPr>
            <a:spLocks/>
          </p:cNvSpPr>
          <p:nvPr/>
        </p:nvSpPr>
        <p:spPr bwMode="auto">
          <a:xfrm>
            <a:off x="7870825" y="5140325"/>
            <a:ext cx="42863" cy="47625"/>
          </a:xfrm>
          <a:custGeom>
            <a:avLst/>
            <a:gdLst/>
            <a:ahLst/>
            <a:cxnLst>
              <a:cxn ang="0">
                <a:pos x="50" y="28"/>
              </a:cxn>
              <a:cxn ang="0">
                <a:pos x="43" y="42"/>
              </a:cxn>
              <a:cxn ang="0">
                <a:pos x="29" y="49"/>
              </a:cxn>
              <a:cxn ang="0">
                <a:pos x="7" y="42"/>
              </a:cxn>
              <a:cxn ang="0">
                <a:pos x="0" y="28"/>
              </a:cxn>
              <a:cxn ang="0">
                <a:pos x="7" y="7"/>
              </a:cxn>
              <a:cxn ang="0">
                <a:pos x="29" y="0"/>
              </a:cxn>
              <a:cxn ang="0">
                <a:pos x="43" y="7"/>
              </a:cxn>
              <a:cxn ang="0">
                <a:pos x="50" y="28"/>
              </a:cxn>
              <a:cxn ang="0">
                <a:pos x="50" y="28"/>
              </a:cxn>
            </a:cxnLst>
            <a:rect l="0" t="0" r="r" b="b"/>
            <a:pathLst>
              <a:path w="50" h="49">
                <a:moveTo>
                  <a:pt x="50" y="28"/>
                </a:moveTo>
                <a:lnTo>
                  <a:pt x="43" y="42"/>
                </a:lnTo>
                <a:lnTo>
                  <a:pt x="29" y="49"/>
                </a:lnTo>
                <a:lnTo>
                  <a:pt x="7" y="42"/>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4" name="Freeform 660"/>
          <p:cNvSpPr>
            <a:spLocks/>
          </p:cNvSpPr>
          <p:nvPr/>
        </p:nvSpPr>
        <p:spPr bwMode="auto">
          <a:xfrm>
            <a:off x="7883525" y="5132388"/>
            <a:ext cx="41275" cy="49212"/>
          </a:xfrm>
          <a:custGeom>
            <a:avLst/>
            <a:gdLst/>
            <a:ahLst/>
            <a:cxnLst>
              <a:cxn ang="0">
                <a:pos x="50" y="29"/>
              </a:cxn>
              <a:cxn ang="0">
                <a:pos x="43" y="43"/>
              </a:cxn>
              <a:cxn ang="0">
                <a:pos x="29" y="50"/>
              </a:cxn>
              <a:cxn ang="0">
                <a:pos x="8" y="43"/>
              </a:cxn>
              <a:cxn ang="0">
                <a:pos x="0" y="29"/>
              </a:cxn>
              <a:cxn ang="0">
                <a:pos x="8" y="8"/>
              </a:cxn>
              <a:cxn ang="0">
                <a:pos x="29" y="0"/>
              </a:cxn>
              <a:cxn ang="0">
                <a:pos x="43" y="8"/>
              </a:cxn>
              <a:cxn ang="0">
                <a:pos x="50" y="29"/>
              </a:cxn>
              <a:cxn ang="0">
                <a:pos x="50" y="29"/>
              </a:cxn>
            </a:cxnLst>
            <a:rect l="0" t="0" r="r" b="b"/>
            <a:pathLst>
              <a:path w="50" h="50">
                <a:moveTo>
                  <a:pt x="50" y="29"/>
                </a:moveTo>
                <a:lnTo>
                  <a:pt x="43" y="43"/>
                </a:lnTo>
                <a:lnTo>
                  <a:pt x="29" y="50"/>
                </a:lnTo>
                <a:lnTo>
                  <a:pt x="8" y="43"/>
                </a:lnTo>
                <a:lnTo>
                  <a:pt x="0" y="29"/>
                </a:lnTo>
                <a:lnTo>
                  <a:pt x="8" y="8"/>
                </a:lnTo>
                <a:lnTo>
                  <a:pt x="29" y="0"/>
                </a:lnTo>
                <a:lnTo>
                  <a:pt x="43" y="8"/>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5" name="Freeform 661"/>
          <p:cNvSpPr>
            <a:spLocks/>
          </p:cNvSpPr>
          <p:nvPr/>
        </p:nvSpPr>
        <p:spPr bwMode="auto">
          <a:xfrm>
            <a:off x="7896225" y="5126038"/>
            <a:ext cx="41275" cy="55562"/>
          </a:xfrm>
          <a:custGeom>
            <a:avLst/>
            <a:gdLst/>
            <a:ahLst/>
            <a:cxnLst>
              <a:cxn ang="0">
                <a:pos x="49" y="29"/>
              </a:cxn>
              <a:cxn ang="0">
                <a:pos x="42" y="50"/>
              </a:cxn>
              <a:cxn ang="0">
                <a:pos x="28" y="57"/>
              </a:cxn>
              <a:cxn ang="0">
                <a:pos x="7" y="50"/>
              </a:cxn>
              <a:cxn ang="0">
                <a:pos x="0" y="29"/>
              </a:cxn>
              <a:cxn ang="0">
                <a:pos x="7" y="7"/>
              </a:cxn>
              <a:cxn ang="0">
                <a:pos x="28" y="0"/>
              </a:cxn>
              <a:cxn ang="0">
                <a:pos x="42" y="7"/>
              </a:cxn>
              <a:cxn ang="0">
                <a:pos x="49" y="29"/>
              </a:cxn>
              <a:cxn ang="0">
                <a:pos x="49" y="29"/>
              </a:cxn>
            </a:cxnLst>
            <a:rect l="0" t="0" r="r" b="b"/>
            <a:pathLst>
              <a:path w="49" h="57">
                <a:moveTo>
                  <a:pt x="49" y="29"/>
                </a:moveTo>
                <a:lnTo>
                  <a:pt x="42" y="50"/>
                </a:lnTo>
                <a:lnTo>
                  <a:pt x="28" y="57"/>
                </a:lnTo>
                <a:lnTo>
                  <a:pt x="7" y="50"/>
                </a:lnTo>
                <a:lnTo>
                  <a:pt x="0" y="29"/>
                </a:lnTo>
                <a:lnTo>
                  <a:pt x="7" y="7"/>
                </a:lnTo>
                <a:lnTo>
                  <a:pt x="28" y="0"/>
                </a:lnTo>
                <a:lnTo>
                  <a:pt x="42" y="7"/>
                </a:lnTo>
                <a:lnTo>
                  <a:pt x="49" y="29"/>
                </a:lnTo>
                <a:lnTo>
                  <a:pt x="49"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6" name="Freeform 662"/>
          <p:cNvSpPr>
            <a:spLocks/>
          </p:cNvSpPr>
          <p:nvPr/>
        </p:nvSpPr>
        <p:spPr bwMode="auto">
          <a:xfrm>
            <a:off x="7907338" y="5126038"/>
            <a:ext cx="42862" cy="47625"/>
          </a:xfrm>
          <a:custGeom>
            <a:avLst/>
            <a:gdLst/>
            <a:ahLst/>
            <a:cxnLst>
              <a:cxn ang="0">
                <a:pos x="50" y="29"/>
              </a:cxn>
              <a:cxn ang="0">
                <a:pos x="43" y="43"/>
              </a:cxn>
              <a:cxn ang="0">
                <a:pos x="21" y="50"/>
              </a:cxn>
              <a:cxn ang="0">
                <a:pos x="7" y="43"/>
              </a:cxn>
              <a:cxn ang="0">
                <a:pos x="0" y="29"/>
              </a:cxn>
              <a:cxn ang="0">
                <a:pos x="7" y="7"/>
              </a:cxn>
              <a:cxn ang="0">
                <a:pos x="21" y="0"/>
              </a:cxn>
              <a:cxn ang="0">
                <a:pos x="43" y="7"/>
              </a:cxn>
              <a:cxn ang="0">
                <a:pos x="50" y="29"/>
              </a:cxn>
              <a:cxn ang="0">
                <a:pos x="50" y="29"/>
              </a:cxn>
            </a:cxnLst>
            <a:rect l="0" t="0" r="r" b="b"/>
            <a:pathLst>
              <a:path w="50" h="50">
                <a:moveTo>
                  <a:pt x="50" y="29"/>
                </a:moveTo>
                <a:lnTo>
                  <a:pt x="43" y="43"/>
                </a:lnTo>
                <a:lnTo>
                  <a:pt x="21" y="50"/>
                </a:lnTo>
                <a:lnTo>
                  <a:pt x="7" y="43"/>
                </a:lnTo>
                <a:lnTo>
                  <a:pt x="0" y="29"/>
                </a:lnTo>
                <a:lnTo>
                  <a:pt x="7" y="7"/>
                </a:lnTo>
                <a:lnTo>
                  <a:pt x="21"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7" name="Freeform 663"/>
          <p:cNvSpPr>
            <a:spLocks/>
          </p:cNvSpPr>
          <p:nvPr/>
        </p:nvSpPr>
        <p:spPr bwMode="auto">
          <a:xfrm>
            <a:off x="7920038" y="5118100"/>
            <a:ext cx="42862" cy="49213"/>
          </a:xfrm>
          <a:custGeom>
            <a:avLst/>
            <a:gdLst/>
            <a:ahLst/>
            <a:cxnLst>
              <a:cxn ang="0">
                <a:pos x="50" y="29"/>
              </a:cxn>
              <a:cxn ang="0">
                <a:pos x="43" y="43"/>
              </a:cxn>
              <a:cxn ang="0">
                <a:pos x="21" y="50"/>
              </a:cxn>
              <a:cxn ang="0">
                <a:pos x="7" y="43"/>
              </a:cxn>
              <a:cxn ang="0">
                <a:pos x="0" y="29"/>
              </a:cxn>
              <a:cxn ang="0">
                <a:pos x="7" y="7"/>
              </a:cxn>
              <a:cxn ang="0">
                <a:pos x="21" y="0"/>
              </a:cxn>
              <a:cxn ang="0">
                <a:pos x="43" y="7"/>
              </a:cxn>
              <a:cxn ang="0">
                <a:pos x="50" y="29"/>
              </a:cxn>
              <a:cxn ang="0">
                <a:pos x="50" y="29"/>
              </a:cxn>
            </a:cxnLst>
            <a:rect l="0" t="0" r="r" b="b"/>
            <a:pathLst>
              <a:path w="50" h="50">
                <a:moveTo>
                  <a:pt x="50" y="29"/>
                </a:moveTo>
                <a:lnTo>
                  <a:pt x="43" y="43"/>
                </a:lnTo>
                <a:lnTo>
                  <a:pt x="21" y="50"/>
                </a:lnTo>
                <a:lnTo>
                  <a:pt x="7" y="43"/>
                </a:lnTo>
                <a:lnTo>
                  <a:pt x="0" y="29"/>
                </a:lnTo>
                <a:lnTo>
                  <a:pt x="7" y="7"/>
                </a:lnTo>
                <a:lnTo>
                  <a:pt x="21"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8" name="Freeform 664"/>
          <p:cNvSpPr>
            <a:spLocks/>
          </p:cNvSpPr>
          <p:nvPr/>
        </p:nvSpPr>
        <p:spPr bwMode="auto">
          <a:xfrm>
            <a:off x="7932738" y="5111750"/>
            <a:ext cx="41275" cy="55563"/>
          </a:xfrm>
          <a:custGeom>
            <a:avLst/>
            <a:gdLst/>
            <a:ahLst/>
            <a:cxnLst>
              <a:cxn ang="0">
                <a:pos x="50" y="29"/>
              </a:cxn>
              <a:cxn ang="0">
                <a:pos x="43" y="50"/>
              </a:cxn>
              <a:cxn ang="0">
                <a:pos x="22" y="57"/>
              </a:cxn>
              <a:cxn ang="0">
                <a:pos x="7" y="50"/>
              </a:cxn>
              <a:cxn ang="0">
                <a:pos x="0" y="29"/>
              </a:cxn>
              <a:cxn ang="0">
                <a:pos x="7" y="7"/>
              </a:cxn>
              <a:cxn ang="0">
                <a:pos x="22" y="0"/>
              </a:cxn>
              <a:cxn ang="0">
                <a:pos x="43" y="7"/>
              </a:cxn>
              <a:cxn ang="0">
                <a:pos x="50" y="29"/>
              </a:cxn>
              <a:cxn ang="0">
                <a:pos x="50" y="29"/>
              </a:cxn>
            </a:cxnLst>
            <a:rect l="0" t="0" r="r" b="b"/>
            <a:pathLst>
              <a:path w="50" h="57">
                <a:moveTo>
                  <a:pt x="50" y="29"/>
                </a:moveTo>
                <a:lnTo>
                  <a:pt x="43" y="50"/>
                </a:lnTo>
                <a:lnTo>
                  <a:pt x="22" y="57"/>
                </a:lnTo>
                <a:lnTo>
                  <a:pt x="7" y="50"/>
                </a:lnTo>
                <a:lnTo>
                  <a:pt x="0" y="29"/>
                </a:lnTo>
                <a:lnTo>
                  <a:pt x="7" y="7"/>
                </a:lnTo>
                <a:lnTo>
                  <a:pt x="22"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69" name="Freeform 665"/>
          <p:cNvSpPr>
            <a:spLocks/>
          </p:cNvSpPr>
          <p:nvPr/>
        </p:nvSpPr>
        <p:spPr bwMode="auto">
          <a:xfrm>
            <a:off x="7943850" y="5111750"/>
            <a:ext cx="42863" cy="49213"/>
          </a:xfrm>
          <a:custGeom>
            <a:avLst/>
            <a:gdLst/>
            <a:ahLst/>
            <a:cxnLst>
              <a:cxn ang="0">
                <a:pos x="49" y="29"/>
              </a:cxn>
              <a:cxn ang="0">
                <a:pos x="42" y="43"/>
              </a:cxn>
              <a:cxn ang="0">
                <a:pos x="21" y="50"/>
              </a:cxn>
              <a:cxn ang="0">
                <a:pos x="7" y="43"/>
              </a:cxn>
              <a:cxn ang="0">
                <a:pos x="0" y="29"/>
              </a:cxn>
              <a:cxn ang="0">
                <a:pos x="7" y="7"/>
              </a:cxn>
              <a:cxn ang="0">
                <a:pos x="21" y="0"/>
              </a:cxn>
              <a:cxn ang="0">
                <a:pos x="42" y="7"/>
              </a:cxn>
              <a:cxn ang="0">
                <a:pos x="49" y="29"/>
              </a:cxn>
              <a:cxn ang="0">
                <a:pos x="49" y="29"/>
              </a:cxn>
            </a:cxnLst>
            <a:rect l="0" t="0" r="r" b="b"/>
            <a:pathLst>
              <a:path w="49" h="50">
                <a:moveTo>
                  <a:pt x="49" y="29"/>
                </a:moveTo>
                <a:lnTo>
                  <a:pt x="42" y="43"/>
                </a:lnTo>
                <a:lnTo>
                  <a:pt x="21" y="50"/>
                </a:lnTo>
                <a:lnTo>
                  <a:pt x="7" y="43"/>
                </a:lnTo>
                <a:lnTo>
                  <a:pt x="0" y="29"/>
                </a:lnTo>
                <a:lnTo>
                  <a:pt x="7" y="7"/>
                </a:lnTo>
                <a:lnTo>
                  <a:pt x="21" y="0"/>
                </a:lnTo>
                <a:lnTo>
                  <a:pt x="42" y="7"/>
                </a:lnTo>
                <a:lnTo>
                  <a:pt x="49" y="29"/>
                </a:lnTo>
                <a:lnTo>
                  <a:pt x="49"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0" name="Freeform 666"/>
          <p:cNvSpPr>
            <a:spLocks/>
          </p:cNvSpPr>
          <p:nvPr/>
        </p:nvSpPr>
        <p:spPr bwMode="auto">
          <a:xfrm>
            <a:off x="7950200" y="5105400"/>
            <a:ext cx="49213" cy="47625"/>
          </a:xfrm>
          <a:custGeom>
            <a:avLst/>
            <a:gdLst/>
            <a:ahLst/>
            <a:cxnLst>
              <a:cxn ang="0">
                <a:pos x="57" y="21"/>
              </a:cxn>
              <a:cxn ang="0">
                <a:pos x="49" y="43"/>
              </a:cxn>
              <a:cxn ang="0">
                <a:pos x="28" y="50"/>
              </a:cxn>
              <a:cxn ang="0">
                <a:pos x="7" y="43"/>
              </a:cxn>
              <a:cxn ang="0">
                <a:pos x="0" y="21"/>
              </a:cxn>
              <a:cxn ang="0">
                <a:pos x="7" y="7"/>
              </a:cxn>
              <a:cxn ang="0">
                <a:pos x="28" y="0"/>
              </a:cxn>
              <a:cxn ang="0">
                <a:pos x="49" y="7"/>
              </a:cxn>
              <a:cxn ang="0">
                <a:pos x="57" y="21"/>
              </a:cxn>
              <a:cxn ang="0">
                <a:pos x="57" y="21"/>
              </a:cxn>
            </a:cxnLst>
            <a:rect l="0" t="0" r="r" b="b"/>
            <a:pathLst>
              <a:path w="57" h="50">
                <a:moveTo>
                  <a:pt x="57" y="21"/>
                </a:moveTo>
                <a:lnTo>
                  <a:pt x="49" y="43"/>
                </a:lnTo>
                <a:lnTo>
                  <a:pt x="28" y="50"/>
                </a:lnTo>
                <a:lnTo>
                  <a:pt x="7" y="43"/>
                </a:lnTo>
                <a:lnTo>
                  <a:pt x="0" y="21"/>
                </a:lnTo>
                <a:lnTo>
                  <a:pt x="7" y="7"/>
                </a:lnTo>
                <a:lnTo>
                  <a:pt x="28" y="0"/>
                </a:lnTo>
                <a:lnTo>
                  <a:pt x="49" y="7"/>
                </a:lnTo>
                <a:lnTo>
                  <a:pt x="57" y="21"/>
                </a:lnTo>
                <a:lnTo>
                  <a:pt x="57"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1" name="Freeform 667"/>
          <p:cNvSpPr>
            <a:spLocks/>
          </p:cNvSpPr>
          <p:nvPr/>
        </p:nvSpPr>
        <p:spPr bwMode="auto">
          <a:xfrm>
            <a:off x="7962900" y="5097463"/>
            <a:ext cx="47625" cy="50800"/>
          </a:xfrm>
          <a:custGeom>
            <a:avLst/>
            <a:gdLst/>
            <a:ahLst/>
            <a:cxnLst>
              <a:cxn ang="0">
                <a:pos x="57" y="28"/>
              </a:cxn>
              <a:cxn ang="0">
                <a:pos x="50" y="43"/>
              </a:cxn>
              <a:cxn ang="0">
                <a:pos x="28" y="50"/>
              </a:cxn>
              <a:cxn ang="0">
                <a:pos x="7" y="43"/>
              </a:cxn>
              <a:cxn ang="0">
                <a:pos x="0" y="28"/>
              </a:cxn>
              <a:cxn ang="0">
                <a:pos x="7" y="7"/>
              </a:cxn>
              <a:cxn ang="0">
                <a:pos x="28" y="0"/>
              </a:cxn>
              <a:cxn ang="0">
                <a:pos x="50" y="7"/>
              </a:cxn>
              <a:cxn ang="0">
                <a:pos x="57" y="28"/>
              </a:cxn>
              <a:cxn ang="0">
                <a:pos x="57" y="28"/>
              </a:cxn>
            </a:cxnLst>
            <a:rect l="0" t="0" r="r" b="b"/>
            <a:pathLst>
              <a:path w="57" h="50">
                <a:moveTo>
                  <a:pt x="57" y="28"/>
                </a:moveTo>
                <a:lnTo>
                  <a:pt x="50" y="43"/>
                </a:lnTo>
                <a:lnTo>
                  <a:pt x="28" y="50"/>
                </a:lnTo>
                <a:lnTo>
                  <a:pt x="7" y="43"/>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2" name="Freeform 668"/>
          <p:cNvSpPr>
            <a:spLocks/>
          </p:cNvSpPr>
          <p:nvPr/>
        </p:nvSpPr>
        <p:spPr bwMode="auto">
          <a:xfrm>
            <a:off x="7974013" y="5092700"/>
            <a:ext cx="49212" cy="55563"/>
          </a:xfrm>
          <a:custGeom>
            <a:avLst/>
            <a:gdLst/>
            <a:ahLst/>
            <a:cxnLst>
              <a:cxn ang="0">
                <a:pos x="57" y="28"/>
              </a:cxn>
              <a:cxn ang="0">
                <a:pos x="50" y="50"/>
              </a:cxn>
              <a:cxn ang="0">
                <a:pos x="29" y="57"/>
              </a:cxn>
              <a:cxn ang="0">
                <a:pos x="7" y="50"/>
              </a:cxn>
              <a:cxn ang="0">
                <a:pos x="0" y="28"/>
              </a:cxn>
              <a:cxn ang="0">
                <a:pos x="7" y="7"/>
              </a:cxn>
              <a:cxn ang="0">
                <a:pos x="29" y="0"/>
              </a:cxn>
              <a:cxn ang="0">
                <a:pos x="50" y="7"/>
              </a:cxn>
              <a:cxn ang="0">
                <a:pos x="57" y="28"/>
              </a:cxn>
              <a:cxn ang="0">
                <a:pos x="57" y="28"/>
              </a:cxn>
            </a:cxnLst>
            <a:rect l="0" t="0" r="r" b="b"/>
            <a:pathLst>
              <a:path w="57" h="57">
                <a:moveTo>
                  <a:pt x="57" y="28"/>
                </a:moveTo>
                <a:lnTo>
                  <a:pt x="50" y="50"/>
                </a:lnTo>
                <a:lnTo>
                  <a:pt x="29" y="57"/>
                </a:lnTo>
                <a:lnTo>
                  <a:pt x="7" y="50"/>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3" name="Freeform 669"/>
          <p:cNvSpPr>
            <a:spLocks/>
          </p:cNvSpPr>
          <p:nvPr/>
        </p:nvSpPr>
        <p:spPr bwMode="auto">
          <a:xfrm>
            <a:off x="7986713" y="5084763"/>
            <a:ext cx="47625" cy="47625"/>
          </a:xfrm>
          <a:custGeom>
            <a:avLst/>
            <a:gdLst/>
            <a:ahLst/>
            <a:cxnLst>
              <a:cxn ang="0">
                <a:pos x="57" y="28"/>
              </a:cxn>
              <a:cxn ang="0">
                <a:pos x="50" y="42"/>
              </a:cxn>
              <a:cxn ang="0">
                <a:pos x="29" y="49"/>
              </a:cxn>
              <a:cxn ang="0">
                <a:pos x="7" y="42"/>
              </a:cxn>
              <a:cxn ang="0">
                <a:pos x="0" y="28"/>
              </a:cxn>
              <a:cxn ang="0">
                <a:pos x="7" y="7"/>
              </a:cxn>
              <a:cxn ang="0">
                <a:pos x="29" y="0"/>
              </a:cxn>
              <a:cxn ang="0">
                <a:pos x="50" y="7"/>
              </a:cxn>
              <a:cxn ang="0">
                <a:pos x="57" y="28"/>
              </a:cxn>
              <a:cxn ang="0">
                <a:pos x="57" y="28"/>
              </a:cxn>
            </a:cxnLst>
            <a:rect l="0" t="0" r="r" b="b"/>
            <a:pathLst>
              <a:path w="57" h="49">
                <a:moveTo>
                  <a:pt x="57" y="28"/>
                </a:moveTo>
                <a:lnTo>
                  <a:pt x="50" y="42"/>
                </a:lnTo>
                <a:lnTo>
                  <a:pt x="29" y="49"/>
                </a:lnTo>
                <a:lnTo>
                  <a:pt x="7" y="42"/>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4" name="Freeform 670"/>
          <p:cNvSpPr>
            <a:spLocks/>
          </p:cNvSpPr>
          <p:nvPr/>
        </p:nvSpPr>
        <p:spPr bwMode="auto">
          <a:xfrm>
            <a:off x="7999413" y="5078413"/>
            <a:ext cx="47625" cy="53975"/>
          </a:xfrm>
          <a:custGeom>
            <a:avLst/>
            <a:gdLst/>
            <a:ahLst/>
            <a:cxnLst>
              <a:cxn ang="0">
                <a:pos x="57" y="28"/>
              </a:cxn>
              <a:cxn ang="0">
                <a:pos x="49" y="49"/>
              </a:cxn>
              <a:cxn ang="0">
                <a:pos x="28" y="56"/>
              </a:cxn>
              <a:cxn ang="0">
                <a:pos x="7" y="49"/>
              </a:cxn>
              <a:cxn ang="0">
                <a:pos x="0" y="28"/>
              </a:cxn>
              <a:cxn ang="0">
                <a:pos x="7" y="7"/>
              </a:cxn>
              <a:cxn ang="0">
                <a:pos x="28" y="0"/>
              </a:cxn>
              <a:cxn ang="0">
                <a:pos x="49" y="7"/>
              </a:cxn>
              <a:cxn ang="0">
                <a:pos x="57" y="28"/>
              </a:cxn>
              <a:cxn ang="0">
                <a:pos x="57" y="28"/>
              </a:cxn>
            </a:cxnLst>
            <a:rect l="0" t="0" r="r" b="b"/>
            <a:pathLst>
              <a:path w="57" h="56">
                <a:moveTo>
                  <a:pt x="57" y="28"/>
                </a:moveTo>
                <a:lnTo>
                  <a:pt x="49" y="49"/>
                </a:lnTo>
                <a:lnTo>
                  <a:pt x="28" y="56"/>
                </a:lnTo>
                <a:lnTo>
                  <a:pt x="7" y="49"/>
                </a:lnTo>
                <a:lnTo>
                  <a:pt x="0" y="28"/>
                </a:lnTo>
                <a:lnTo>
                  <a:pt x="7" y="7"/>
                </a:lnTo>
                <a:lnTo>
                  <a:pt x="28" y="0"/>
                </a:lnTo>
                <a:lnTo>
                  <a:pt x="49"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5" name="Freeform 671"/>
          <p:cNvSpPr>
            <a:spLocks/>
          </p:cNvSpPr>
          <p:nvPr/>
        </p:nvSpPr>
        <p:spPr bwMode="auto">
          <a:xfrm>
            <a:off x="8010525" y="5070475"/>
            <a:ext cx="42863" cy="55563"/>
          </a:xfrm>
          <a:custGeom>
            <a:avLst/>
            <a:gdLst/>
            <a:ahLst/>
            <a:cxnLst>
              <a:cxn ang="0">
                <a:pos x="50" y="29"/>
              </a:cxn>
              <a:cxn ang="0">
                <a:pos x="43" y="50"/>
              </a:cxn>
              <a:cxn ang="0">
                <a:pos x="21" y="57"/>
              </a:cxn>
              <a:cxn ang="0">
                <a:pos x="7" y="50"/>
              </a:cxn>
              <a:cxn ang="0">
                <a:pos x="0" y="29"/>
              </a:cxn>
              <a:cxn ang="0">
                <a:pos x="7" y="8"/>
              </a:cxn>
              <a:cxn ang="0">
                <a:pos x="21" y="0"/>
              </a:cxn>
              <a:cxn ang="0">
                <a:pos x="43" y="8"/>
              </a:cxn>
              <a:cxn ang="0">
                <a:pos x="50" y="29"/>
              </a:cxn>
              <a:cxn ang="0">
                <a:pos x="50" y="29"/>
              </a:cxn>
            </a:cxnLst>
            <a:rect l="0" t="0" r="r" b="b"/>
            <a:pathLst>
              <a:path w="50" h="57">
                <a:moveTo>
                  <a:pt x="50" y="29"/>
                </a:moveTo>
                <a:lnTo>
                  <a:pt x="43" y="50"/>
                </a:lnTo>
                <a:lnTo>
                  <a:pt x="21" y="57"/>
                </a:lnTo>
                <a:lnTo>
                  <a:pt x="7" y="50"/>
                </a:lnTo>
                <a:lnTo>
                  <a:pt x="0" y="29"/>
                </a:lnTo>
                <a:lnTo>
                  <a:pt x="7" y="8"/>
                </a:lnTo>
                <a:lnTo>
                  <a:pt x="21" y="0"/>
                </a:lnTo>
                <a:lnTo>
                  <a:pt x="43" y="8"/>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6" name="Freeform 672"/>
          <p:cNvSpPr>
            <a:spLocks/>
          </p:cNvSpPr>
          <p:nvPr/>
        </p:nvSpPr>
        <p:spPr bwMode="auto">
          <a:xfrm>
            <a:off x="8023225" y="5062538"/>
            <a:ext cx="41275" cy="49212"/>
          </a:xfrm>
          <a:custGeom>
            <a:avLst/>
            <a:gdLst/>
            <a:ahLst/>
            <a:cxnLst>
              <a:cxn ang="0">
                <a:pos x="50" y="22"/>
              </a:cxn>
              <a:cxn ang="0">
                <a:pos x="43" y="43"/>
              </a:cxn>
              <a:cxn ang="0">
                <a:pos x="21" y="50"/>
              </a:cxn>
              <a:cxn ang="0">
                <a:pos x="7" y="43"/>
              </a:cxn>
              <a:cxn ang="0">
                <a:pos x="0" y="22"/>
              </a:cxn>
              <a:cxn ang="0">
                <a:pos x="7" y="7"/>
              </a:cxn>
              <a:cxn ang="0">
                <a:pos x="21" y="0"/>
              </a:cxn>
              <a:cxn ang="0">
                <a:pos x="43" y="7"/>
              </a:cxn>
              <a:cxn ang="0">
                <a:pos x="50" y="22"/>
              </a:cxn>
              <a:cxn ang="0">
                <a:pos x="50" y="22"/>
              </a:cxn>
            </a:cxnLst>
            <a:rect l="0" t="0" r="r" b="b"/>
            <a:pathLst>
              <a:path w="50" h="50">
                <a:moveTo>
                  <a:pt x="50" y="22"/>
                </a:moveTo>
                <a:lnTo>
                  <a:pt x="43" y="43"/>
                </a:lnTo>
                <a:lnTo>
                  <a:pt x="21" y="50"/>
                </a:lnTo>
                <a:lnTo>
                  <a:pt x="7" y="43"/>
                </a:lnTo>
                <a:lnTo>
                  <a:pt x="0" y="22"/>
                </a:lnTo>
                <a:lnTo>
                  <a:pt x="7" y="7"/>
                </a:lnTo>
                <a:lnTo>
                  <a:pt x="21" y="0"/>
                </a:lnTo>
                <a:lnTo>
                  <a:pt x="43" y="7"/>
                </a:lnTo>
                <a:lnTo>
                  <a:pt x="50" y="22"/>
                </a:lnTo>
                <a:lnTo>
                  <a:pt x="50"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7" name="Freeform 673"/>
          <p:cNvSpPr>
            <a:spLocks/>
          </p:cNvSpPr>
          <p:nvPr/>
        </p:nvSpPr>
        <p:spPr bwMode="auto">
          <a:xfrm>
            <a:off x="8034338" y="5056188"/>
            <a:ext cx="42862" cy="55562"/>
          </a:xfrm>
          <a:custGeom>
            <a:avLst/>
            <a:gdLst/>
            <a:ahLst/>
            <a:cxnLst>
              <a:cxn ang="0">
                <a:pos x="50" y="29"/>
              </a:cxn>
              <a:cxn ang="0">
                <a:pos x="43" y="50"/>
              </a:cxn>
              <a:cxn ang="0">
                <a:pos x="22" y="57"/>
              </a:cxn>
              <a:cxn ang="0">
                <a:pos x="7" y="50"/>
              </a:cxn>
              <a:cxn ang="0">
                <a:pos x="0" y="29"/>
              </a:cxn>
              <a:cxn ang="0">
                <a:pos x="7" y="7"/>
              </a:cxn>
              <a:cxn ang="0">
                <a:pos x="22" y="0"/>
              </a:cxn>
              <a:cxn ang="0">
                <a:pos x="43" y="7"/>
              </a:cxn>
              <a:cxn ang="0">
                <a:pos x="50" y="29"/>
              </a:cxn>
              <a:cxn ang="0">
                <a:pos x="50" y="29"/>
              </a:cxn>
            </a:cxnLst>
            <a:rect l="0" t="0" r="r" b="b"/>
            <a:pathLst>
              <a:path w="50" h="57">
                <a:moveTo>
                  <a:pt x="50" y="29"/>
                </a:moveTo>
                <a:lnTo>
                  <a:pt x="43" y="50"/>
                </a:lnTo>
                <a:lnTo>
                  <a:pt x="22" y="57"/>
                </a:lnTo>
                <a:lnTo>
                  <a:pt x="7" y="50"/>
                </a:lnTo>
                <a:lnTo>
                  <a:pt x="0" y="29"/>
                </a:lnTo>
                <a:lnTo>
                  <a:pt x="7" y="7"/>
                </a:lnTo>
                <a:lnTo>
                  <a:pt x="22"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8" name="Freeform 674"/>
          <p:cNvSpPr>
            <a:spLocks/>
          </p:cNvSpPr>
          <p:nvPr/>
        </p:nvSpPr>
        <p:spPr bwMode="auto">
          <a:xfrm>
            <a:off x="8047038" y="5049838"/>
            <a:ext cx="42862" cy="55562"/>
          </a:xfrm>
          <a:custGeom>
            <a:avLst/>
            <a:gdLst/>
            <a:ahLst/>
            <a:cxnLst>
              <a:cxn ang="0">
                <a:pos x="49" y="29"/>
              </a:cxn>
              <a:cxn ang="0">
                <a:pos x="42" y="50"/>
              </a:cxn>
              <a:cxn ang="0">
                <a:pos x="21" y="57"/>
              </a:cxn>
              <a:cxn ang="0">
                <a:pos x="7" y="50"/>
              </a:cxn>
              <a:cxn ang="0">
                <a:pos x="0" y="29"/>
              </a:cxn>
              <a:cxn ang="0">
                <a:pos x="7" y="7"/>
              </a:cxn>
              <a:cxn ang="0">
                <a:pos x="21" y="0"/>
              </a:cxn>
              <a:cxn ang="0">
                <a:pos x="42" y="7"/>
              </a:cxn>
              <a:cxn ang="0">
                <a:pos x="49" y="29"/>
              </a:cxn>
              <a:cxn ang="0">
                <a:pos x="49" y="29"/>
              </a:cxn>
            </a:cxnLst>
            <a:rect l="0" t="0" r="r" b="b"/>
            <a:pathLst>
              <a:path w="49" h="57">
                <a:moveTo>
                  <a:pt x="49" y="29"/>
                </a:moveTo>
                <a:lnTo>
                  <a:pt x="42" y="50"/>
                </a:lnTo>
                <a:lnTo>
                  <a:pt x="21" y="57"/>
                </a:lnTo>
                <a:lnTo>
                  <a:pt x="7" y="50"/>
                </a:lnTo>
                <a:lnTo>
                  <a:pt x="0" y="29"/>
                </a:lnTo>
                <a:lnTo>
                  <a:pt x="7" y="7"/>
                </a:lnTo>
                <a:lnTo>
                  <a:pt x="21" y="0"/>
                </a:lnTo>
                <a:lnTo>
                  <a:pt x="42" y="7"/>
                </a:lnTo>
                <a:lnTo>
                  <a:pt x="49" y="29"/>
                </a:lnTo>
                <a:lnTo>
                  <a:pt x="49"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79" name="Freeform 675"/>
          <p:cNvSpPr>
            <a:spLocks/>
          </p:cNvSpPr>
          <p:nvPr/>
        </p:nvSpPr>
        <p:spPr bwMode="auto">
          <a:xfrm>
            <a:off x="8053388" y="5035550"/>
            <a:ext cx="47625" cy="57150"/>
          </a:xfrm>
          <a:custGeom>
            <a:avLst/>
            <a:gdLst/>
            <a:ahLst/>
            <a:cxnLst>
              <a:cxn ang="0">
                <a:pos x="57" y="28"/>
              </a:cxn>
              <a:cxn ang="0">
                <a:pos x="49" y="50"/>
              </a:cxn>
              <a:cxn ang="0">
                <a:pos x="28" y="57"/>
              </a:cxn>
              <a:cxn ang="0">
                <a:pos x="7" y="50"/>
              </a:cxn>
              <a:cxn ang="0">
                <a:pos x="0" y="28"/>
              </a:cxn>
              <a:cxn ang="0">
                <a:pos x="7" y="7"/>
              </a:cxn>
              <a:cxn ang="0">
                <a:pos x="28" y="0"/>
              </a:cxn>
              <a:cxn ang="0">
                <a:pos x="49" y="7"/>
              </a:cxn>
              <a:cxn ang="0">
                <a:pos x="57" y="28"/>
              </a:cxn>
              <a:cxn ang="0">
                <a:pos x="57" y="28"/>
              </a:cxn>
            </a:cxnLst>
            <a:rect l="0" t="0" r="r" b="b"/>
            <a:pathLst>
              <a:path w="57" h="57">
                <a:moveTo>
                  <a:pt x="57" y="28"/>
                </a:moveTo>
                <a:lnTo>
                  <a:pt x="49" y="50"/>
                </a:lnTo>
                <a:lnTo>
                  <a:pt x="28" y="57"/>
                </a:lnTo>
                <a:lnTo>
                  <a:pt x="7" y="50"/>
                </a:lnTo>
                <a:lnTo>
                  <a:pt x="0" y="28"/>
                </a:lnTo>
                <a:lnTo>
                  <a:pt x="7" y="7"/>
                </a:lnTo>
                <a:lnTo>
                  <a:pt x="28" y="0"/>
                </a:lnTo>
                <a:lnTo>
                  <a:pt x="49"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0" name="Freeform 676"/>
          <p:cNvSpPr>
            <a:spLocks/>
          </p:cNvSpPr>
          <p:nvPr/>
        </p:nvSpPr>
        <p:spPr bwMode="auto">
          <a:xfrm>
            <a:off x="8064500" y="5030788"/>
            <a:ext cx="49213" cy="53975"/>
          </a:xfrm>
          <a:custGeom>
            <a:avLst/>
            <a:gdLst/>
            <a:ahLst/>
            <a:cxnLst>
              <a:cxn ang="0">
                <a:pos x="57" y="28"/>
              </a:cxn>
              <a:cxn ang="0">
                <a:pos x="50" y="50"/>
              </a:cxn>
              <a:cxn ang="0">
                <a:pos x="28" y="57"/>
              </a:cxn>
              <a:cxn ang="0">
                <a:pos x="7" y="50"/>
              </a:cxn>
              <a:cxn ang="0">
                <a:pos x="0" y="28"/>
              </a:cxn>
              <a:cxn ang="0">
                <a:pos x="7" y="7"/>
              </a:cxn>
              <a:cxn ang="0">
                <a:pos x="28" y="0"/>
              </a:cxn>
              <a:cxn ang="0">
                <a:pos x="50" y="7"/>
              </a:cxn>
              <a:cxn ang="0">
                <a:pos x="57" y="28"/>
              </a:cxn>
              <a:cxn ang="0">
                <a:pos x="57" y="28"/>
              </a:cxn>
            </a:cxnLst>
            <a:rect l="0" t="0" r="r" b="b"/>
            <a:pathLst>
              <a:path w="57" h="57">
                <a:moveTo>
                  <a:pt x="57" y="28"/>
                </a:moveTo>
                <a:lnTo>
                  <a:pt x="50" y="50"/>
                </a:lnTo>
                <a:lnTo>
                  <a:pt x="28" y="57"/>
                </a:lnTo>
                <a:lnTo>
                  <a:pt x="7" y="50"/>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1" name="Freeform 677"/>
          <p:cNvSpPr>
            <a:spLocks/>
          </p:cNvSpPr>
          <p:nvPr/>
        </p:nvSpPr>
        <p:spPr bwMode="auto">
          <a:xfrm>
            <a:off x="8077200" y="5016500"/>
            <a:ext cx="49213" cy="53975"/>
          </a:xfrm>
          <a:custGeom>
            <a:avLst/>
            <a:gdLst/>
            <a:ahLst/>
            <a:cxnLst>
              <a:cxn ang="0">
                <a:pos x="57" y="28"/>
              </a:cxn>
              <a:cxn ang="0">
                <a:pos x="50" y="49"/>
              </a:cxn>
              <a:cxn ang="0">
                <a:pos x="29" y="56"/>
              </a:cxn>
              <a:cxn ang="0">
                <a:pos x="7" y="49"/>
              </a:cxn>
              <a:cxn ang="0">
                <a:pos x="0" y="28"/>
              </a:cxn>
              <a:cxn ang="0">
                <a:pos x="7" y="7"/>
              </a:cxn>
              <a:cxn ang="0">
                <a:pos x="29" y="0"/>
              </a:cxn>
              <a:cxn ang="0">
                <a:pos x="50" y="7"/>
              </a:cxn>
              <a:cxn ang="0">
                <a:pos x="57" y="28"/>
              </a:cxn>
              <a:cxn ang="0">
                <a:pos x="57" y="28"/>
              </a:cxn>
            </a:cxnLst>
            <a:rect l="0" t="0" r="r" b="b"/>
            <a:pathLst>
              <a:path w="57" h="56">
                <a:moveTo>
                  <a:pt x="57" y="28"/>
                </a:moveTo>
                <a:lnTo>
                  <a:pt x="50" y="49"/>
                </a:lnTo>
                <a:lnTo>
                  <a:pt x="29" y="56"/>
                </a:lnTo>
                <a:lnTo>
                  <a:pt x="7" y="49"/>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2" name="Freeform 678"/>
          <p:cNvSpPr>
            <a:spLocks/>
          </p:cNvSpPr>
          <p:nvPr/>
        </p:nvSpPr>
        <p:spPr bwMode="auto">
          <a:xfrm>
            <a:off x="8089900" y="5008563"/>
            <a:ext cx="47625" cy="53975"/>
          </a:xfrm>
          <a:custGeom>
            <a:avLst/>
            <a:gdLst/>
            <a:ahLst/>
            <a:cxnLst>
              <a:cxn ang="0">
                <a:pos x="57" y="29"/>
              </a:cxn>
              <a:cxn ang="0">
                <a:pos x="50" y="50"/>
              </a:cxn>
              <a:cxn ang="0">
                <a:pos x="29" y="57"/>
              </a:cxn>
              <a:cxn ang="0">
                <a:pos x="7" y="50"/>
              </a:cxn>
              <a:cxn ang="0">
                <a:pos x="0" y="29"/>
              </a:cxn>
              <a:cxn ang="0">
                <a:pos x="7" y="8"/>
              </a:cxn>
              <a:cxn ang="0">
                <a:pos x="29" y="0"/>
              </a:cxn>
              <a:cxn ang="0">
                <a:pos x="50" y="8"/>
              </a:cxn>
              <a:cxn ang="0">
                <a:pos x="57" y="29"/>
              </a:cxn>
              <a:cxn ang="0">
                <a:pos x="57" y="29"/>
              </a:cxn>
            </a:cxnLst>
            <a:rect l="0" t="0" r="r" b="b"/>
            <a:pathLst>
              <a:path w="57" h="57">
                <a:moveTo>
                  <a:pt x="57" y="29"/>
                </a:moveTo>
                <a:lnTo>
                  <a:pt x="50" y="50"/>
                </a:lnTo>
                <a:lnTo>
                  <a:pt x="29" y="57"/>
                </a:lnTo>
                <a:lnTo>
                  <a:pt x="7" y="50"/>
                </a:lnTo>
                <a:lnTo>
                  <a:pt x="0" y="29"/>
                </a:lnTo>
                <a:lnTo>
                  <a:pt x="7" y="8"/>
                </a:lnTo>
                <a:lnTo>
                  <a:pt x="29" y="0"/>
                </a:lnTo>
                <a:lnTo>
                  <a:pt x="50" y="8"/>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3" name="Freeform 679"/>
          <p:cNvSpPr>
            <a:spLocks/>
          </p:cNvSpPr>
          <p:nvPr/>
        </p:nvSpPr>
        <p:spPr bwMode="auto">
          <a:xfrm>
            <a:off x="8101013" y="5000625"/>
            <a:ext cx="42862" cy="55563"/>
          </a:xfrm>
          <a:custGeom>
            <a:avLst/>
            <a:gdLst/>
            <a:ahLst/>
            <a:cxnLst>
              <a:cxn ang="0">
                <a:pos x="49" y="29"/>
              </a:cxn>
              <a:cxn ang="0">
                <a:pos x="42" y="50"/>
              </a:cxn>
              <a:cxn ang="0">
                <a:pos x="28" y="57"/>
              </a:cxn>
              <a:cxn ang="0">
                <a:pos x="7" y="50"/>
              </a:cxn>
              <a:cxn ang="0">
                <a:pos x="0" y="29"/>
              </a:cxn>
              <a:cxn ang="0">
                <a:pos x="7" y="7"/>
              </a:cxn>
              <a:cxn ang="0">
                <a:pos x="28" y="0"/>
              </a:cxn>
              <a:cxn ang="0">
                <a:pos x="42" y="7"/>
              </a:cxn>
              <a:cxn ang="0">
                <a:pos x="49" y="29"/>
              </a:cxn>
              <a:cxn ang="0">
                <a:pos x="49" y="29"/>
              </a:cxn>
            </a:cxnLst>
            <a:rect l="0" t="0" r="r" b="b"/>
            <a:pathLst>
              <a:path w="49" h="57">
                <a:moveTo>
                  <a:pt x="49" y="29"/>
                </a:moveTo>
                <a:lnTo>
                  <a:pt x="42" y="50"/>
                </a:lnTo>
                <a:lnTo>
                  <a:pt x="28" y="57"/>
                </a:lnTo>
                <a:lnTo>
                  <a:pt x="7" y="50"/>
                </a:lnTo>
                <a:lnTo>
                  <a:pt x="0" y="29"/>
                </a:lnTo>
                <a:lnTo>
                  <a:pt x="7" y="7"/>
                </a:lnTo>
                <a:lnTo>
                  <a:pt x="28" y="0"/>
                </a:lnTo>
                <a:lnTo>
                  <a:pt x="42" y="7"/>
                </a:lnTo>
                <a:lnTo>
                  <a:pt x="49" y="29"/>
                </a:lnTo>
                <a:lnTo>
                  <a:pt x="49"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4" name="Freeform 680"/>
          <p:cNvSpPr>
            <a:spLocks/>
          </p:cNvSpPr>
          <p:nvPr/>
        </p:nvSpPr>
        <p:spPr bwMode="auto">
          <a:xfrm>
            <a:off x="8113713" y="4987925"/>
            <a:ext cx="42862" cy="47625"/>
          </a:xfrm>
          <a:custGeom>
            <a:avLst/>
            <a:gdLst/>
            <a:ahLst/>
            <a:cxnLst>
              <a:cxn ang="0">
                <a:pos x="50" y="29"/>
              </a:cxn>
              <a:cxn ang="0">
                <a:pos x="42" y="43"/>
              </a:cxn>
              <a:cxn ang="0">
                <a:pos x="28" y="50"/>
              </a:cxn>
              <a:cxn ang="0">
                <a:pos x="7" y="43"/>
              </a:cxn>
              <a:cxn ang="0">
                <a:pos x="0" y="29"/>
              </a:cxn>
              <a:cxn ang="0">
                <a:pos x="7" y="7"/>
              </a:cxn>
              <a:cxn ang="0">
                <a:pos x="28" y="0"/>
              </a:cxn>
              <a:cxn ang="0">
                <a:pos x="42" y="7"/>
              </a:cxn>
              <a:cxn ang="0">
                <a:pos x="50" y="29"/>
              </a:cxn>
              <a:cxn ang="0">
                <a:pos x="50" y="29"/>
              </a:cxn>
            </a:cxnLst>
            <a:rect l="0" t="0" r="r" b="b"/>
            <a:pathLst>
              <a:path w="50" h="50">
                <a:moveTo>
                  <a:pt x="50" y="29"/>
                </a:moveTo>
                <a:lnTo>
                  <a:pt x="42" y="43"/>
                </a:lnTo>
                <a:lnTo>
                  <a:pt x="28" y="50"/>
                </a:lnTo>
                <a:lnTo>
                  <a:pt x="7" y="43"/>
                </a:lnTo>
                <a:lnTo>
                  <a:pt x="0" y="29"/>
                </a:lnTo>
                <a:lnTo>
                  <a:pt x="7" y="7"/>
                </a:lnTo>
                <a:lnTo>
                  <a:pt x="28" y="0"/>
                </a:lnTo>
                <a:lnTo>
                  <a:pt x="42"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5" name="Freeform 681"/>
          <p:cNvSpPr>
            <a:spLocks/>
          </p:cNvSpPr>
          <p:nvPr/>
        </p:nvSpPr>
        <p:spPr bwMode="auto">
          <a:xfrm>
            <a:off x="8126413" y="4979988"/>
            <a:ext cx="41275" cy="50800"/>
          </a:xfrm>
          <a:custGeom>
            <a:avLst/>
            <a:gdLst/>
            <a:ahLst/>
            <a:cxnLst>
              <a:cxn ang="0">
                <a:pos x="50" y="21"/>
              </a:cxn>
              <a:cxn ang="0">
                <a:pos x="43" y="43"/>
              </a:cxn>
              <a:cxn ang="0">
                <a:pos x="28" y="50"/>
              </a:cxn>
              <a:cxn ang="0">
                <a:pos x="7" y="43"/>
              </a:cxn>
              <a:cxn ang="0">
                <a:pos x="0" y="21"/>
              </a:cxn>
              <a:cxn ang="0">
                <a:pos x="7" y="7"/>
              </a:cxn>
              <a:cxn ang="0">
                <a:pos x="28" y="0"/>
              </a:cxn>
              <a:cxn ang="0">
                <a:pos x="43" y="7"/>
              </a:cxn>
              <a:cxn ang="0">
                <a:pos x="50" y="21"/>
              </a:cxn>
              <a:cxn ang="0">
                <a:pos x="50" y="21"/>
              </a:cxn>
            </a:cxnLst>
            <a:rect l="0" t="0" r="r" b="b"/>
            <a:pathLst>
              <a:path w="50" h="50">
                <a:moveTo>
                  <a:pt x="50" y="21"/>
                </a:moveTo>
                <a:lnTo>
                  <a:pt x="43" y="43"/>
                </a:lnTo>
                <a:lnTo>
                  <a:pt x="28" y="50"/>
                </a:lnTo>
                <a:lnTo>
                  <a:pt x="7" y="43"/>
                </a:lnTo>
                <a:lnTo>
                  <a:pt x="0" y="21"/>
                </a:lnTo>
                <a:lnTo>
                  <a:pt x="7" y="7"/>
                </a:lnTo>
                <a:lnTo>
                  <a:pt x="28"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6" name="Freeform 682"/>
          <p:cNvSpPr>
            <a:spLocks/>
          </p:cNvSpPr>
          <p:nvPr/>
        </p:nvSpPr>
        <p:spPr bwMode="auto">
          <a:xfrm>
            <a:off x="8137525" y="4960938"/>
            <a:ext cx="42863" cy="47625"/>
          </a:xfrm>
          <a:custGeom>
            <a:avLst/>
            <a:gdLst/>
            <a:ahLst/>
            <a:cxnLst>
              <a:cxn ang="0">
                <a:pos x="50" y="28"/>
              </a:cxn>
              <a:cxn ang="0">
                <a:pos x="43" y="42"/>
              </a:cxn>
              <a:cxn ang="0">
                <a:pos x="29" y="49"/>
              </a:cxn>
              <a:cxn ang="0">
                <a:pos x="7" y="42"/>
              </a:cxn>
              <a:cxn ang="0">
                <a:pos x="0" y="28"/>
              </a:cxn>
              <a:cxn ang="0">
                <a:pos x="7" y="7"/>
              </a:cxn>
              <a:cxn ang="0">
                <a:pos x="29" y="0"/>
              </a:cxn>
              <a:cxn ang="0">
                <a:pos x="43" y="7"/>
              </a:cxn>
              <a:cxn ang="0">
                <a:pos x="50" y="28"/>
              </a:cxn>
              <a:cxn ang="0">
                <a:pos x="50" y="28"/>
              </a:cxn>
            </a:cxnLst>
            <a:rect l="0" t="0" r="r" b="b"/>
            <a:pathLst>
              <a:path w="50" h="49">
                <a:moveTo>
                  <a:pt x="50" y="28"/>
                </a:moveTo>
                <a:lnTo>
                  <a:pt x="43" y="42"/>
                </a:lnTo>
                <a:lnTo>
                  <a:pt x="29" y="49"/>
                </a:lnTo>
                <a:lnTo>
                  <a:pt x="7" y="42"/>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7" name="Freeform 683"/>
          <p:cNvSpPr>
            <a:spLocks/>
          </p:cNvSpPr>
          <p:nvPr/>
        </p:nvSpPr>
        <p:spPr bwMode="auto">
          <a:xfrm>
            <a:off x="8148638" y="4954588"/>
            <a:ext cx="44450" cy="46037"/>
          </a:xfrm>
          <a:custGeom>
            <a:avLst/>
            <a:gdLst/>
            <a:ahLst/>
            <a:cxnLst>
              <a:cxn ang="0">
                <a:pos x="50" y="21"/>
              </a:cxn>
              <a:cxn ang="0">
                <a:pos x="43" y="42"/>
              </a:cxn>
              <a:cxn ang="0">
                <a:pos x="22" y="49"/>
              </a:cxn>
              <a:cxn ang="0">
                <a:pos x="8" y="42"/>
              </a:cxn>
              <a:cxn ang="0">
                <a:pos x="0" y="21"/>
              </a:cxn>
              <a:cxn ang="0">
                <a:pos x="8" y="7"/>
              </a:cxn>
              <a:cxn ang="0">
                <a:pos x="22" y="0"/>
              </a:cxn>
              <a:cxn ang="0">
                <a:pos x="43" y="7"/>
              </a:cxn>
              <a:cxn ang="0">
                <a:pos x="50" y="21"/>
              </a:cxn>
              <a:cxn ang="0">
                <a:pos x="50" y="21"/>
              </a:cxn>
            </a:cxnLst>
            <a:rect l="0" t="0" r="r" b="b"/>
            <a:pathLst>
              <a:path w="50" h="49">
                <a:moveTo>
                  <a:pt x="50" y="21"/>
                </a:moveTo>
                <a:lnTo>
                  <a:pt x="43" y="42"/>
                </a:lnTo>
                <a:lnTo>
                  <a:pt x="22" y="49"/>
                </a:lnTo>
                <a:lnTo>
                  <a:pt x="8" y="42"/>
                </a:lnTo>
                <a:lnTo>
                  <a:pt x="0" y="21"/>
                </a:lnTo>
                <a:lnTo>
                  <a:pt x="8" y="7"/>
                </a:lnTo>
                <a:lnTo>
                  <a:pt x="22"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8" name="Freeform 684"/>
          <p:cNvSpPr>
            <a:spLocks/>
          </p:cNvSpPr>
          <p:nvPr/>
        </p:nvSpPr>
        <p:spPr bwMode="auto">
          <a:xfrm>
            <a:off x="8162925" y="4932363"/>
            <a:ext cx="41275" cy="47625"/>
          </a:xfrm>
          <a:custGeom>
            <a:avLst/>
            <a:gdLst/>
            <a:ahLst/>
            <a:cxnLst>
              <a:cxn ang="0">
                <a:pos x="49" y="22"/>
              </a:cxn>
              <a:cxn ang="0">
                <a:pos x="42" y="43"/>
              </a:cxn>
              <a:cxn ang="0">
                <a:pos x="21" y="50"/>
              </a:cxn>
              <a:cxn ang="0">
                <a:pos x="7" y="43"/>
              </a:cxn>
              <a:cxn ang="0">
                <a:pos x="0" y="22"/>
              </a:cxn>
              <a:cxn ang="0">
                <a:pos x="7" y="7"/>
              </a:cxn>
              <a:cxn ang="0">
                <a:pos x="21" y="0"/>
              </a:cxn>
              <a:cxn ang="0">
                <a:pos x="42" y="7"/>
              </a:cxn>
              <a:cxn ang="0">
                <a:pos x="49" y="22"/>
              </a:cxn>
              <a:cxn ang="0">
                <a:pos x="49" y="22"/>
              </a:cxn>
            </a:cxnLst>
            <a:rect l="0" t="0" r="r" b="b"/>
            <a:pathLst>
              <a:path w="49" h="50">
                <a:moveTo>
                  <a:pt x="49" y="22"/>
                </a:moveTo>
                <a:lnTo>
                  <a:pt x="42" y="43"/>
                </a:lnTo>
                <a:lnTo>
                  <a:pt x="21" y="50"/>
                </a:lnTo>
                <a:lnTo>
                  <a:pt x="7" y="43"/>
                </a:lnTo>
                <a:lnTo>
                  <a:pt x="0" y="22"/>
                </a:lnTo>
                <a:lnTo>
                  <a:pt x="7" y="7"/>
                </a:lnTo>
                <a:lnTo>
                  <a:pt x="21" y="0"/>
                </a:lnTo>
                <a:lnTo>
                  <a:pt x="42" y="7"/>
                </a:lnTo>
                <a:lnTo>
                  <a:pt x="49" y="22"/>
                </a:lnTo>
                <a:lnTo>
                  <a:pt x="49"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89" name="Freeform 685"/>
          <p:cNvSpPr>
            <a:spLocks/>
          </p:cNvSpPr>
          <p:nvPr/>
        </p:nvSpPr>
        <p:spPr bwMode="auto">
          <a:xfrm>
            <a:off x="8174038" y="4918075"/>
            <a:ext cx="42862" cy="49213"/>
          </a:xfrm>
          <a:custGeom>
            <a:avLst/>
            <a:gdLst/>
            <a:ahLst/>
            <a:cxnLst>
              <a:cxn ang="0">
                <a:pos x="50" y="28"/>
              </a:cxn>
              <a:cxn ang="0">
                <a:pos x="43" y="43"/>
              </a:cxn>
              <a:cxn ang="0">
                <a:pos x="21" y="50"/>
              </a:cxn>
              <a:cxn ang="0">
                <a:pos x="7" y="43"/>
              </a:cxn>
              <a:cxn ang="0">
                <a:pos x="0" y="28"/>
              </a:cxn>
              <a:cxn ang="0">
                <a:pos x="7" y="7"/>
              </a:cxn>
              <a:cxn ang="0">
                <a:pos x="21" y="0"/>
              </a:cxn>
              <a:cxn ang="0">
                <a:pos x="43" y="7"/>
              </a:cxn>
              <a:cxn ang="0">
                <a:pos x="50" y="28"/>
              </a:cxn>
              <a:cxn ang="0">
                <a:pos x="50" y="28"/>
              </a:cxn>
            </a:cxnLst>
            <a:rect l="0" t="0" r="r" b="b"/>
            <a:pathLst>
              <a:path w="50" h="50">
                <a:moveTo>
                  <a:pt x="50" y="28"/>
                </a:moveTo>
                <a:lnTo>
                  <a:pt x="43" y="43"/>
                </a:lnTo>
                <a:lnTo>
                  <a:pt x="21" y="50"/>
                </a:lnTo>
                <a:lnTo>
                  <a:pt x="7" y="43"/>
                </a:lnTo>
                <a:lnTo>
                  <a:pt x="0" y="28"/>
                </a:lnTo>
                <a:lnTo>
                  <a:pt x="7" y="7"/>
                </a:lnTo>
                <a:lnTo>
                  <a:pt x="21"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0" name="Freeform 686"/>
          <p:cNvSpPr>
            <a:spLocks/>
          </p:cNvSpPr>
          <p:nvPr/>
        </p:nvSpPr>
        <p:spPr bwMode="auto">
          <a:xfrm>
            <a:off x="8185150" y="4899025"/>
            <a:ext cx="44450" cy="46038"/>
          </a:xfrm>
          <a:custGeom>
            <a:avLst/>
            <a:gdLst/>
            <a:ahLst/>
            <a:cxnLst>
              <a:cxn ang="0">
                <a:pos x="50" y="21"/>
              </a:cxn>
              <a:cxn ang="0">
                <a:pos x="43" y="42"/>
              </a:cxn>
              <a:cxn ang="0">
                <a:pos x="21" y="49"/>
              </a:cxn>
              <a:cxn ang="0">
                <a:pos x="7" y="42"/>
              </a:cxn>
              <a:cxn ang="0">
                <a:pos x="0" y="21"/>
              </a:cxn>
              <a:cxn ang="0">
                <a:pos x="7" y="7"/>
              </a:cxn>
              <a:cxn ang="0">
                <a:pos x="21" y="0"/>
              </a:cxn>
              <a:cxn ang="0">
                <a:pos x="43" y="7"/>
              </a:cxn>
              <a:cxn ang="0">
                <a:pos x="50" y="21"/>
              </a:cxn>
              <a:cxn ang="0">
                <a:pos x="50" y="21"/>
              </a:cxn>
            </a:cxnLst>
            <a:rect l="0" t="0" r="r" b="b"/>
            <a:pathLst>
              <a:path w="50" h="49">
                <a:moveTo>
                  <a:pt x="50" y="21"/>
                </a:moveTo>
                <a:lnTo>
                  <a:pt x="43" y="42"/>
                </a:lnTo>
                <a:lnTo>
                  <a:pt x="21" y="49"/>
                </a:lnTo>
                <a:lnTo>
                  <a:pt x="7" y="42"/>
                </a:lnTo>
                <a:lnTo>
                  <a:pt x="0" y="21"/>
                </a:lnTo>
                <a:lnTo>
                  <a:pt x="7" y="7"/>
                </a:lnTo>
                <a:lnTo>
                  <a:pt x="21"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1" name="Freeform 687"/>
          <p:cNvSpPr>
            <a:spLocks/>
          </p:cNvSpPr>
          <p:nvPr/>
        </p:nvSpPr>
        <p:spPr bwMode="auto">
          <a:xfrm>
            <a:off x="8193088" y="4883150"/>
            <a:ext cx="47625" cy="49213"/>
          </a:xfrm>
          <a:custGeom>
            <a:avLst/>
            <a:gdLst/>
            <a:ahLst/>
            <a:cxnLst>
              <a:cxn ang="0">
                <a:pos x="57" y="29"/>
              </a:cxn>
              <a:cxn ang="0">
                <a:pos x="50" y="43"/>
              </a:cxn>
              <a:cxn ang="0">
                <a:pos x="29" y="50"/>
              </a:cxn>
              <a:cxn ang="0">
                <a:pos x="7" y="43"/>
              </a:cxn>
              <a:cxn ang="0">
                <a:pos x="0" y="29"/>
              </a:cxn>
              <a:cxn ang="0">
                <a:pos x="7" y="7"/>
              </a:cxn>
              <a:cxn ang="0">
                <a:pos x="29" y="0"/>
              </a:cxn>
              <a:cxn ang="0">
                <a:pos x="50" y="7"/>
              </a:cxn>
              <a:cxn ang="0">
                <a:pos x="57" y="29"/>
              </a:cxn>
              <a:cxn ang="0">
                <a:pos x="57" y="29"/>
              </a:cxn>
            </a:cxnLst>
            <a:rect l="0" t="0" r="r" b="b"/>
            <a:pathLst>
              <a:path w="57" h="50">
                <a:moveTo>
                  <a:pt x="57" y="29"/>
                </a:moveTo>
                <a:lnTo>
                  <a:pt x="50" y="43"/>
                </a:lnTo>
                <a:lnTo>
                  <a:pt x="29" y="50"/>
                </a:lnTo>
                <a:lnTo>
                  <a:pt x="7" y="43"/>
                </a:lnTo>
                <a:lnTo>
                  <a:pt x="0" y="29"/>
                </a:lnTo>
                <a:lnTo>
                  <a:pt x="7" y="7"/>
                </a:lnTo>
                <a:lnTo>
                  <a:pt x="29" y="0"/>
                </a:lnTo>
                <a:lnTo>
                  <a:pt x="50" y="7"/>
                </a:lnTo>
                <a:lnTo>
                  <a:pt x="57" y="29"/>
                </a:lnTo>
                <a:lnTo>
                  <a:pt x="57"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2" name="Freeform 688"/>
          <p:cNvSpPr>
            <a:spLocks/>
          </p:cNvSpPr>
          <p:nvPr/>
        </p:nvSpPr>
        <p:spPr bwMode="auto">
          <a:xfrm>
            <a:off x="8204200" y="4856163"/>
            <a:ext cx="42863" cy="49212"/>
          </a:xfrm>
          <a:custGeom>
            <a:avLst/>
            <a:gdLst/>
            <a:ahLst/>
            <a:cxnLst>
              <a:cxn ang="0">
                <a:pos x="50" y="21"/>
              </a:cxn>
              <a:cxn ang="0">
                <a:pos x="43" y="43"/>
              </a:cxn>
              <a:cxn ang="0">
                <a:pos x="29" y="50"/>
              </a:cxn>
              <a:cxn ang="0">
                <a:pos x="8" y="43"/>
              </a:cxn>
              <a:cxn ang="0">
                <a:pos x="0" y="21"/>
              </a:cxn>
              <a:cxn ang="0">
                <a:pos x="8" y="7"/>
              </a:cxn>
              <a:cxn ang="0">
                <a:pos x="29" y="0"/>
              </a:cxn>
              <a:cxn ang="0">
                <a:pos x="43" y="7"/>
              </a:cxn>
              <a:cxn ang="0">
                <a:pos x="50" y="21"/>
              </a:cxn>
              <a:cxn ang="0">
                <a:pos x="50" y="21"/>
              </a:cxn>
            </a:cxnLst>
            <a:rect l="0" t="0" r="r" b="b"/>
            <a:pathLst>
              <a:path w="50" h="50">
                <a:moveTo>
                  <a:pt x="50" y="21"/>
                </a:moveTo>
                <a:lnTo>
                  <a:pt x="43" y="43"/>
                </a:lnTo>
                <a:lnTo>
                  <a:pt x="29" y="50"/>
                </a:lnTo>
                <a:lnTo>
                  <a:pt x="8" y="43"/>
                </a:lnTo>
                <a:lnTo>
                  <a:pt x="0" y="21"/>
                </a:lnTo>
                <a:lnTo>
                  <a:pt x="8" y="7"/>
                </a:lnTo>
                <a:lnTo>
                  <a:pt x="29"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3" name="Freeform 689"/>
          <p:cNvSpPr>
            <a:spLocks/>
          </p:cNvSpPr>
          <p:nvPr/>
        </p:nvSpPr>
        <p:spPr bwMode="auto">
          <a:xfrm>
            <a:off x="8216900" y="4827588"/>
            <a:ext cx="42863" cy="49212"/>
          </a:xfrm>
          <a:custGeom>
            <a:avLst/>
            <a:gdLst/>
            <a:ahLst/>
            <a:cxnLst>
              <a:cxn ang="0">
                <a:pos x="49" y="22"/>
              </a:cxn>
              <a:cxn ang="0">
                <a:pos x="42" y="43"/>
              </a:cxn>
              <a:cxn ang="0">
                <a:pos x="28" y="50"/>
              </a:cxn>
              <a:cxn ang="0">
                <a:pos x="7" y="43"/>
              </a:cxn>
              <a:cxn ang="0">
                <a:pos x="0" y="22"/>
              </a:cxn>
              <a:cxn ang="0">
                <a:pos x="7" y="8"/>
              </a:cxn>
              <a:cxn ang="0">
                <a:pos x="28" y="0"/>
              </a:cxn>
              <a:cxn ang="0">
                <a:pos x="42" y="8"/>
              </a:cxn>
              <a:cxn ang="0">
                <a:pos x="49" y="22"/>
              </a:cxn>
              <a:cxn ang="0">
                <a:pos x="49" y="22"/>
              </a:cxn>
            </a:cxnLst>
            <a:rect l="0" t="0" r="r" b="b"/>
            <a:pathLst>
              <a:path w="49" h="50">
                <a:moveTo>
                  <a:pt x="49" y="22"/>
                </a:moveTo>
                <a:lnTo>
                  <a:pt x="42" y="43"/>
                </a:lnTo>
                <a:lnTo>
                  <a:pt x="28" y="50"/>
                </a:lnTo>
                <a:lnTo>
                  <a:pt x="7" y="43"/>
                </a:lnTo>
                <a:lnTo>
                  <a:pt x="0" y="22"/>
                </a:lnTo>
                <a:lnTo>
                  <a:pt x="7" y="8"/>
                </a:lnTo>
                <a:lnTo>
                  <a:pt x="28" y="0"/>
                </a:lnTo>
                <a:lnTo>
                  <a:pt x="42" y="8"/>
                </a:lnTo>
                <a:lnTo>
                  <a:pt x="49" y="22"/>
                </a:lnTo>
                <a:lnTo>
                  <a:pt x="49"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4" name="Freeform 690"/>
          <p:cNvSpPr>
            <a:spLocks/>
          </p:cNvSpPr>
          <p:nvPr/>
        </p:nvSpPr>
        <p:spPr bwMode="auto">
          <a:xfrm>
            <a:off x="8229600" y="4806950"/>
            <a:ext cx="41275" cy="49213"/>
          </a:xfrm>
          <a:custGeom>
            <a:avLst/>
            <a:gdLst/>
            <a:ahLst/>
            <a:cxnLst>
              <a:cxn ang="0">
                <a:pos x="50" y="21"/>
              </a:cxn>
              <a:cxn ang="0">
                <a:pos x="43" y="43"/>
              </a:cxn>
              <a:cxn ang="0">
                <a:pos x="28" y="50"/>
              </a:cxn>
              <a:cxn ang="0">
                <a:pos x="7" y="43"/>
              </a:cxn>
              <a:cxn ang="0">
                <a:pos x="0" y="21"/>
              </a:cxn>
              <a:cxn ang="0">
                <a:pos x="7" y="7"/>
              </a:cxn>
              <a:cxn ang="0">
                <a:pos x="28" y="0"/>
              </a:cxn>
              <a:cxn ang="0">
                <a:pos x="43" y="7"/>
              </a:cxn>
              <a:cxn ang="0">
                <a:pos x="50" y="21"/>
              </a:cxn>
              <a:cxn ang="0">
                <a:pos x="50" y="21"/>
              </a:cxn>
            </a:cxnLst>
            <a:rect l="0" t="0" r="r" b="b"/>
            <a:pathLst>
              <a:path w="50" h="50">
                <a:moveTo>
                  <a:pt x="50" y="21"/>
                </a:moveTo>
                <a:lnTo>
                  <a:pt x="43" y="43"/>
                </a:lnTo>
                <a:lnTo>
                  <a:pt x="28" y="50"/>
                </a:lnTo>
                <a:lnTo>
                  <a:pt x="7" y="43"/>
                </a:lnTo>
                <a:lnTo>
                  <a:pt x="0" y="21"/>
                </a:lnTo>
                <a:lnTo>
                  <a:pt x="7" y="7"/>
                </a:lnTo>
                <a:lnTo>
                  <a:pt x="28"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5" name="Freeform 691"/>
          <p:cNvSpPr>
            <a:spLocks/>
          </p:cNvSpPr>
          <p:nvPr/>
        </p:nvSpPr>
        <p:spPr bwMode="auto">
          <a:xfrm>
            <a:off x="8240713" y="4773613"/>
            <a:ext cx="42862" cy="47625"/>
          </a:xfrm>
          <a:custGeom>
            <a:avLst/>
            <a:gdLst/>
            <a:ahLst/>
            <a:cxnLst>
              <a:cxn ang="0">
                <a:pos x="50" y="21"/>
              </a:cxn>
              <a:cxn ang="0">
                <a:pos x="43" y="42"/>
              </a:cxn>
              <a:cxn ang="0">
                <a:pos x="29" y="49"/>
              </a:cxn>
              <a:cxn ang="0">
                <a:pos x="7" y="42"/>
              </a:cxn>
              <a:cxn ang="0">
                <a:pos x="0" y="21"/>
              </a:cxn>
              <a:cxn ang="0">
                <a:pos x="7" y="7"/>
              </a:cxn>
              <a:cxn ang="0">
                <a:pos x="29" y="0"/>
              </a:cxn>
              <a:cxn ang="0">
                <a:pos x="43" y="7"/>
              </a:cxn>
              <a:cxn ang="0">
                <a:pos x="50" y="21"/>
              </a:cxn>
              <a:cxn ang="0">
                <a:pos x="50" y="21"/>
              </a:cxn>
            </a:cxnLst>
            <a:rect l="0" t="0" r="r" b="b"/>
            <a:pathLst>
              <a:path w="50" h="49">
                <a:moveTo>
                  <a:pt x="50" y="21"/>
                </a:moveTo>
                <a:lnTo>
                  <a:pt x="43" y="42"/>
                </a:lnTo>
                <a:lnTo>
                  <a:pt x="29" y="49"/>
                </a:lnTo>
                <a:lnTo>
                  <a:pt x="7" y="42"/>
                </a:lnTo>
                <a:lnTo>
                  <a:pt x="0" y="21"/>
                </a:lnTo>
                <a:lnTo>
                  <a:pt x="7" y="7"/>
                </a:lnTo>
                <a:lnTo>
                  <a:pt x="29"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6" name="Freeform 692"/>
          <p:cNvSpPr>
            <a:spLocks/>
          </p:cNvSpPr>
          <p:nvPr/>
        </p:nvSpPr>
        <p:spPr bwMode="auto">
          <a:xfrm>
            <a:off x="8251825" y="4745038"/>
            <a:ext cx="44450" cy="55562"/>
          </a:xfrm>
          <a:custGeom>
            <a:avLst/>
            <a:gdLst/>
            <a:ahLst/>
            <a:cxnLst>
              <a:cxn ang="0">
                <a:pos x="50" y="29"/>
              </a:cxn>
              <a:cxn ang="0">
                <a:pos x="43" y="50"/>
              </a:cxn>
              <a:cxn ang="0">
                <a:pos x="22" y="57"/>
              </a:cxn>
              <a:cxn ang="0">
                <a:pos x="7" y="50"/>
              </a:cxn>
              <a:cxn ang="0">
                <a:pos x="0" y="29"/>
              </a:cxn>
              <a:cxn ang="0">
                <a:pos x="7" y="7"/>
              </a:cxn>
              <a:cxn ang="0">
                <a:pos x="22" y="0"/>
              </a:cxn>
              <a:cxn ang="0">
                <a:pos x="43" y="7"/>
              </a:cxn>
              <a:cxn ang="0">
                <a:pos x="50" y="29"/>
              </a:cxn>
              <a:cxn ang="0">
                <a:pos x="50" y="29"/>
              </a:cxn>
            </a:cxnLst>
            <a:rect l="0" t="0" r="r" b="b"/>
            <a:pathLst>
              <a:path w="50" h="57">
                <a:moveTo>
                  <a:pt x="50" y="29"/>
                </a:moveTo>
                <a:lnTo>
                  <a:pt x="43" y="50"/>
                </a:lnTo>
                <a:lnTo>
                  <a:pt x="22" y="57"/>
                </a:lnTo>
                <a:lnTo>
                  <a:pt x="7" y="50"/>
                </a:lnTo>
                <a:lnTo>
                  <a:pt x="0" y="29"/>
                </a:lnTo>
                <a:lnTo>
                  <a:pt x="7" y="7"/>
                </a:lnTo>
                <a:lnTo>
                  <a:pt x="22" y="0"/>
                </a:lnTo>
                <a:lnTo>
                  <a:pt x="43" y="7"/>
                </a:lnTo>
                <a:lnTo>
                  <a:pt x="50" y="29"/>
                </a:lnTo>
                <a:lnTo>
                  <a:pt x="50"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7" name="Freeform 693"/>
          <p:cNvSpPr>
            <a:spLocks/>
          </p:cNvSpPr>
          <p:nvPr/>
        </p:nvSpPr>
        <p:spPr bwMode="auto">
          <a:xfrm>
            <a:off x="8266113" y="4703763"/>
            <a:ext cx="39687" cy="47625"/>
          </a:xfrm>
          <a:custGeom>
            <a:avLst/>
            <a:gdLst/>
            <a:ahLst/>
            <a:cxnLst>
              <a:cxn ang="0">
                <a:pos x="49" y="29"/>
              </a:cxn>
              <a:cxn ang="0">
                <a:pos x="42" y="43"/>
              </a:cxn>
              <a:cxn ang="0">
                <a:pos x="21" y="50"/>
              </a:cxn>
              <a:cxn ang="0">
                <a:pos x="7" y="43"/>
              </a:cxn>
              <a:cxn ang="0">
                <a:pos x="0" y="29"/>
              </a:cxn>
              <a:cxn ang="0">
                <a:pos x="7" y="8"/>
              </a:cxn>
              <a:cxn ang="0">
                <a:pos x="21" y="0"/>
              </a:cxn>
              <a:cxn ang="0">
                <a:pos x="42" y="8"/>
              </a:cxn>
              <a:cxn ang="0">
                <a:pos x="49" y="29"/>
              </a:cxn>
              <a:cxn ang="0">
                <a:pos x="49" y="29"/>
              </a:cxn>
            </a:cxnLst>
            <a:rect l="0" t="0" r="r" b="b"/>
            <a:pathLst>
              <a:path w="49" h="50">
                <a:moveTo>
                  <a:pt x="49" y="29"/>
                </a:moveTo>
                <a:lnTo>
                  <a:pt x="42" y="43"/>
                </a:lnTo>
                <a:lnTo>
                  <a:pt x="21" y="50"/>
                </a:lnTo>
                <a:lnTo>
                  <a:pt x="7" y="43"/>
                </a:lnTo>
                <a:lnTo>
                  <a:pt x="0" y="29"/>
                </a:lnTo>
                <a:lnTo>
                  <a:pt x="7" y="8"/>
                </a:lnTo>
                <a:lnTo>
                  <a:pt x="21" y="0"/>
                </a:lnTo>
                <a:lnTo>
                  <a:pt x="42" y="8"/>
                </a:lnTo>
                <a:lnTo>
                  <a:pt x="49" y="29"/>
                </a:lnTo>
                <a:lnTo>
                  <a:pt x="49" y="29"/>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8" name="Freeform 694"/>
          <p:cNvSpPr>
            <a:spLocks/>
          </p:cNvSpPr>
          <p:nvPr/>
        </p:nvSpPr>
        <p:spPr bwMode="auto">
          <a:xfrm>
            <a:off x="8277225" y="4656138"/>
            <a:ext cx="42863" cy="47625"/>
          </a:xfrm>
          <a:custGeom>
            <a:avLst/>
            <a:gdLst/>
            <a:ahLst/>
            <a:cxnLst>
              <a:cxn ang="0">
                <a:pos x="50" y="21"/>
              </a:cxn>
              <a:cxn ang="0">
                <a:pos x="42" y="42"/>
              </a:cxn>
              <a:cxn ang="0">
                <a:pos x="21" y="49"/>
              </a:cxn>
              <a:cxn ang="0">
                <a:pos x="7" y="42"/>
              </a:cxn>
              <a:cxn ang="0">
                <a:pos x="0" y="21"/>
              </a:cxn>
              <a:cxn ang="0">
                <a:pos x="7" y="7"/>
              </a:cxn>
              <a:cxn ang="0">
                <a:pos x="21" y="0"/>
              </a:cxn>
              <a:cxn ang="0">
                <a:pos x="42" y="7"/>
              </a:cxn>
              <a:cxn ang="0">
                <a:pos x="50" y="21"/>
              </a:cxn>
              <a:cxn ang="0">
                <a:pos x="50" y="21"/>
              </a:cxn>
            </a:cxnLst>
            <a:rect l="0" t="0" r="r" b="b"/>
            <a:pathLst>
              <a:path w="50" h="49">
                <a:moveTo>
                  <a:pt x="50" y="21"/>
                </a:moveTo>
                <a:lnTo>
                  <a:pt x="42" y="42"/>
                </a:lnTo>
                <a:lnTo>
                  <a:pt x="21" y="49"/>
                </a:lnTo>
                <a:lnTo>
                  <a:pt x="7" y="42"/>
                </a:lnTo>
                <a:lnTo>
                  <a:pt x="0" y="21"/>
                </a:lnTo>
                <a:lnTo>
                  <a:pt x="7" y="7"/>
                </a:lnTo>
                <a:lnTo>
                  <a:pt x="21" y="0"/>
                </a:lnTo>
                <a:lnTo>
                  <a:pt x="42"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8999" name="Freeform 695"/>
          <p:cNvSpPr>
            <a:spLocks/>
          </p:cNvSpPr>
          <p:nvPr/>
        </p:nvSpPr>
        <p:spPr bwMode="auto">
          <a:xfrm>
            <a:off x="8288338" y="4594225"/>
            <a:ext cx="42862" cy="55563"/>
          </a:xfrm>
          <a:custGeom>
            <a:avLst/>
            <a:gdLst/>
            <a:ahLst/>
            <a:cxnLst>
              <a:cxn ang="0">
                <a:pos x="50" y="28"/>
              </a:cxn>
              <a:cxn ang="0">
                <a:pos x="43" y="49"/>
              </a:cxn>
              <a:cxn ang="0">
                <a:pos x="21" y="57"/>
              </a:cxn>
              <a:cxn ang="0">
                <a:pos x="7" y="49"/>
              </a:cxn>
              <a:cxn ang="0">
                <a:pos x="0" y="28"/>
              </a:cxn>
              <a:cxn ang="0">
                <a:pos x="7" y="7"/>
              </a:cxn>
              <a:cxn ang="0">
                <a:pos x="21" y="0"/>
              </a:cxn>
              <a:cxn ang="0">
                <a:pos x="43" y="7"/>
              </a:cxn>
              <a:cxn ang="0">
                <a:pos x="50" y="28"/>
              </a:cxn>
              <a:cxn ang="0">
                <a:pos x="50" y="28"/>
              </a:cxn>
            </a:cxnLst>
            <a:rect l="0" t="0" r="r" b="b"/>
            <a:pathLst>
              <a:path w="50" h="57">
                <a:moveTo>
                  <a:pt x="50" y="28"/>
                </a:moveTo>
                <a:lnTo>
                  <a:pt x="43" y="49"/>
                </a:lnTo>
                <a:lnTo>
                  <a:pt x="21" y="57"/>
                </a:lnTo>
                <a:lnTo>
                  <a:pt x="7" y="49"/>
                </a:lnTo>
                <a:lnTo>
                  <a:pt x="0" y="28"/>
                </a:lnTo>
                <a:lnTo>
                  <a:pt x="7" y="7"/>
                </a:lnTo>
                <a:lnTo>
                  <a:pt x="21"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9000" name="Freeform 696"/>
          <p:cNvSpPr>
            <a:spLocks/>
          </p:cNvSpPr>
          <p:nvPr/>
        </p:nvSpPr>
        <p:spPr bwMode="auto">
          <a:xfrm>
            <a:off x="8296275" y="4551363"/>
            <a:ext cx="46038" cy="55562"/>
          </a:xfrm>
          <a:custGeom>
            <a:avLst/>
            <a:gdLst/>
            <a:ahLst/>
            <a:cxnLst>
              <a:cxn ang="0">
                <a:pos x="57" y="28"/>
              </a:cxn>
              <a:cxn ang="0">
                <a:pos x="50" y="50"/>
              </a:cxn>
              <a:cxn ang="0">
                <a:pos x="29" y="57"/>
              </a:cxn>
              <a:cxn ang="0">
                <a:pos x="7" y="50"/>
              </a:cxn>
              <a:cxn ang="0">
                <a:pos x="0" y="28"/>
              </a:cxn>
              <a:cxn ang="0">
                <a:pos x="7" y="7"/>
              </a:cxn>
              <a:cxn ang="0">
                <a:pos x="29" y="0"/>
              </a:cxn>
              <a:cxn ang="0">
                <a:pos x="50" y="7"/>
              </a:cxn>
              <a:cxn ang="0">
                <a:pos x="57" y="28"/>
              </a:cxn>
              <a:cxn ang="0">
                <a:pos x="57" y="28"/>
              </a:cxn>
            </a:cxnLst>
            <a:rect l="0" t="0" r="r" b="b"/>
            <a:pathLst>
              <a:path w="57" h="57">
                <a:moveTo>
                  <a:pt x="57" y="28"/>
                </a:moveTo>
                <a:lnTo>
                  <a:pt x="50" y="50"/>
                </a:lnTo>
                <a:lnTo>
                  <a:pt x="29" y="57"/>
                </a:lnTo>
                <a:lnTo>
                  <a:pt x="7" y="50"/>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9001" name="Freeform 697"/>
          <p:cNvSpPr>
            <a:spLocks/>
          </p:cNvSpPr>
          <p:nvPr/>
        </p:nvSpPr>
        <p:spPr bwMode="auto">
          <a:xfrm>
            <a:off x="8305800" y="4468813"/>
            <a:ext cx="49213" cy="55562"/>
          </a:xfrm>
          <a:custGeom>
            <a:avLst/>
            <a:gdLst/>
            <a:ahLst/>
            <a:cxnLst>
              <a:cxn ang="0">
                <a:pos x="57" y="28"/>
              </a:cxn>
              <a:cxn ang="0">
                <a:pos x="50" y="49"/>
              </a:cxn>
              <a:cxn ang="0">
                <a:pos x="29" y="57"/>
              </a:cxn>
              <a:cxn ang="0">
                <a:pos x="7" y="49"/>
              </a:cxn>
              <a:cxn ang="0">
                <a:pos x="0" y="28"/>
              </a:cxn>
              <a:cxn ang="0">
                <a:pos x="7" y="7"/>
              </a:cxn>
              <a:cxn ang="0">
                <a:pos x="29" y="0"/>
              </a:cxn>
              <a:cxn ang="0">
                <a:pos x="50" y="7"/>
              </a:cxn>
              <a:cxn ang="0">
                <a:pos x="57" y="28"/>
              </a:cxn>
              <a:cxn ang="0">
                <a:pos x="57" y="28"/>
              </a:cxn>
            </a:cxnLst>
            <a:rect l="0" t="0" r="r" b="b"/>
            <a:pathLst>
              <a:path w="57" h="57">
                <a:moveTo>
                  <a:pt x="57" y="28"/>
                </a:moveTo>
                <a:lnTo>
                  <a:pt x="50" y="49"/>
                </a:lnTo>
                <a:lnTo>
                  <a:pt x="29" y="57"/>
                </a:lnTo>
                <a:lnTo>
                  <a:pt x="7" y="49"/>
                </a:lnTo>
                <a:lnTo>
                  <a:pt x="0" y="28"/>
                </a:lnTo>
                <a:lnTo>
                  <a:pt x="7" y="7"/>
                </a:lnTo>
                <a:lnTo>
                  <a:pt x="29"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9002" name="Freeform 698"/>
          <p:cNvSpPr>
            <a:spLocks/>
          </p:cNvSpPr>
          <p:nvPr/>
        </p:nvSpPr>
        <p:spPr bwMode="auto">
          <a:xfrm>
            <a:off x="8320088" y="4364038"/>
            <a:ext cx="47625" cy="57150"/>
          </a:xfrm>
          <a:custGeom>
            <a:avLst/>
            <a:gdLst/>
            <a:ahLst/>
            <a:cxnLst>
              <a:cxn ang="0">
                <a:pos x="56" y="28"/>
              </a:cxn>
              <a:cxn ang="0">
                <a:pos x="49" y="50"/>
              </a:cxn>
              <a:cxn ang="0">
                <a:pos x="28" y="57"/>
              </a:cxn>
              <a:cxn ang="0">
                <a:pos x="7" y="50"/>
              </a:cxn>
              <a:cxn ang="0">
                <a:pos x="0" y="28"/>
              </a:cxn>
              <a:cxn ang="0">
                <a:pos x="7" y="7"/>
              </a:cxn>
              <a:cxn ang="0">
                <a:pos x="28" y="0"/>
              </a:cxn>
              <a:cxn ang="0">
                <a:pos x="49" y="7"/>
              </a:cxn>
              <a:cxn ang="0">
                <a:pos x="56" y="28"/>
              </a:cxn>
              <a:cxn ang="0">
                <a:pos x="56" y="28"/>
              </a:cxn>
            </a:cxnLst>
            <a:rect l="0" t="0" r="r" b="b"/>
            <a:pathLst>
              <a:path w="56" h="57">
                <a:moveTo>
                  <a:pt x="56" y="28"/>
                </a:moveTo>
                <a:lnTo>
                  <a:pt x="49" y="50"/>
                </a:lnTo>
                <a:lnTo>
                  <a:pt x="28" y="57"/>
                </a:lnTo>
                <a:lnTo>
                  <a:pt x="7" y="50"/>
                </a:lnTo>
                <a:lnTo>
                  <a:pt x="0" y="28"/>
                </a:lnTo>
                <a:lnTo>
                  <a:pt x="7" y="7"/>
                </a:lnTo>
                <a:lnTo>
                  <a:pt x="28" y="0"/>
                </a:lnTo>
                <a:lnTo>
                  <a:pt x="49" y="7"/>
                </a:lnTo>
                <a:lnTo>
                  <a:pt x="56" y="28"/>
                </a:lnTo>
                <a:lnTo>
                  <a:pt x="56"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9003" name="Freeform 699"/>
          <p:cNvSpPr>
            <a:spLocks/>
          </p:cNvSpPr>
          <p:nvPr/>
        </p:nvSpPr>
        <p:spPr bwMode="auto">
          <a:xfrm>
            <a:off x="8331200" y="4233863"/>
            <a:ext cx="49213" cy="55562"/>
          </a:xfrm>
          <a:custGeom>
            <a:avLst/>
            <a:gdLst/>
            <a:ahLst/>
            <a:cxnLst>
              <a:cxn ang="0">
                <a:pos x="57" y="28"/>
              </a:cxn>
              <a:cxn ang="0">
                <a:pos x="50" y="50"/>
              </a:cxn>
              <a:cxn ang="0">
                <a:pos x="28" y="57"/>
              </a:cxn>
              <a:cxn ang="0">
                <a:pos x="7" y="50"/>
              </a:cxn>
              <a:cxn ang="0">
                <a:pos x="0" y="28"/>
              </a:cxn>
              <a:cxn ang="0">
                <a:pos x="7" y="7"/>
              </a:cxn>
              <a:cxn ang="0">
                <a:pos x="28" y="0"/>
              </a:cxn>
              <a:cxn ang="0">
                <a:pos x="50" y="7"/>
              </a:cxn>
              <a:cxn ang="0">
                <a:pos x="57" y="28"/>
              </a:cxn>
              <a:cxn ang="0">
                <a:pos x="57" y="28"/>
              </a:cxn>
            </a:cxnLst>
            <a:rect l="0" t="0" r="r" b="b"/>
            <a:pathLst>
              <a:path w="57" h="57">
                <a:moveTo>
                  <a:pt x="57" y="28"/>
                </a:moveTo>
                <a:lnTo>
                  <a:pt x="50" y="50"/>
                </a:lnTo>
                <a:lnTo>
                  <a:pt x="28" y="57"/>
                </a:lnTo>
                <a:lnTo>
                  <a:pt x="7" y="50"/>
                </a:lnTo>
                <a:lnTo>
                  <a:pt x="0" y="28"/>
                </a:lnTo>
                <a:lnTo>
                  <a:pt x="7" y="7"/>
                </a:lnTo>
                <a:lnTo>
                  <a:pt x="28" y="0"/>
                </a:lnTo>
                <a:lnTo>
                  <a:pt x="50" y="7"/>
                </a:lnTo>
                <a:lnTo>
                  <a:pt x="57" y="28"/>
                </a:lnTo>
                <a:lnTo>
                  <a:pt x="57"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9004" name="Freeform 700"/>
          <p:cNvSpPr>
            <a:spLocks/>
          </p:cNvSpPr>
          <p:nvPr/>
        </p:nvSpPr>
        <p:spPr bwMode="auto">
          <a:xfrm>
            <a:off x="8342313" y="4079875"/>
            <a:ext cx="44450" cy="49213"/>
          </a:xfrm>
          <a:custGeom>
            <a:avLst/>
            <a:gdLst/>
            <a:ahLst/>
            <a:cxnLst>
              <a:cxn ang="0">
                <a:pos x="50" y="22"/>
              </a:cxn>
              <a:cxn ang="0">
                <a:pos x="43" y="43"/>
              </a:cxn>
              <a:cxn ang="0">
                <a:pos x="28" y="50"/>
              </a:cxn>
              <a:cxn ang="0">
                <a:pos x="7" y="43"/>
              </a:cxn>
              <a:cxn ang="0">
                <a:pos x="0" y="22"/>
              </a:cxn>
              <a:cxn ang="0">
                <a:pos x="7" y="7"/>
              </a:cxn>
              <a:cxn ang="0">
                <a:pos x="28" y="0"/>
              </a:cxn>
              <a:cxn ang="0">
                <a:pos x="43" y="7"/>
              </a:cxn>
              <a:cxn ang="0">
                <a:pos x="50" y="22"/>
              </a:cxn>
              <a:cxn ang="0">
                <a:pos x="50" y="22"/>
              </a:cxn>
            </a:cxnLst>
            <a:rect l="0" t="0" r="r" b="b"/>
            <a:pathLst>
              <a:path w="50" h="50">
                <a:moveTo>
                  <a:pt x="50" y="22"/>
                </a:moveTo>
                <a:lnTo>
                  <a:pt x="43" y="43"/>
                </a:lnTo>
                <a:lnTo>
                  <a:pt x="28" y="50"/>
                </a:lnTo>
                <a:lnTo>
                  <a:pt x="7" y="43"/>
                </a:lnTo>
                <a:lnTo>
                  <a:pt x="0" y="22"/>
                </a:lnTo>
                <a:lnTo>
                  <a:pt x="7" y="7"/>
                </a:lnTo>
                <a:lnTo>
                  <a:pt x="28" y="0"/>
                </a:lnTo>
                <a:lnTo>
                  <a:pt x="43" y="7"/>
                </a:lnTo>
                <a:lnTo>
                  <a:pt x="50" y="22"/>
                </a:lnTo>
                <a:lnTo>
                  <a:pt x="50" y="22"/>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9005" name="Freeform 701"/>
          <p:cNvSpPr>
            <a:spLocks/>
          </p:cNvSpPr>
          <p:nvPr/>
        </p:nvSpPr>
        <p:spPr bwMode="auto">
          <a:xfrm>
            <a:off x="8355013" y="4054475"/>
            <a:ext cx="42862" cy="47625"/>
          </a:xfrm>
          <a:custGeom>
            <a:avLst/>
            <a:gdLst/>
            <a:ahLst/>
            <a:cxnLst>
              <a:cxn ang="0">
                <a:pos x="50" y="28"/>
              </a:cxn>
              <a:cxn ang="0">
                <a:pos x="43" y="43"/>
              </a:cxn>
              <a:cxn ang="0">
                <a:pos x="29" y="50"/>
              </a:cxn>
              <a:cxn ang="0">
                <a:pos x="7" y="43"/>
              </a:cxn>
              <a:cxn ang="0">
                <a:pos x="0" y="28"/>
              </a:cxn>
              <a:cxn ang="0">
                <a:pos x="7" y="7"/>
              </a:cxn>
              <a:cxn ang="0">
                <a:pos x="29" y="0"/>
              </a:cxn>
              <a:cxn ang="0">
                <a:pos x="43" y="7"/>
              </a:cxn>
              <a:cxn ang="0">
                <a:pos x="50" y="28"/>
              </a:cxn>
              <a:cxn ang="0">
                <a:pos x="50" y="28"/>
              </a:cxn>
            </a:cxnLst>
            <a:rect l="0" t="0" r="r" b="b"/>
            <a:pathLst>
              <a:path w="50" h="50">
                <a:moveTo>
                  <a:pt x="50" y="28"/>
                </a:moveTo>
                <a:lnTo>
                  <a:pt x="43" y="43"/>
                </a:lnTo>
                <a:lnTo>
                  <a:pt x="29" y="50"/>
                </a:lnTo>
                <a:lnTo>
                  <a:pt x="7" y="43"/>
                </a:lnTo>
                <a:lnTo>
                  <a:pt x="0" y="28"/>
                </a:lnTo>
                <a:lnTo>
                  <a:pt x="7" y="7"/>
                </a:lnTo>
                <a:lnTo>
                  <a:pt x="29" y="0"/>
                </a:lnTo>
                <a:lnTo>
                  <a:pt x="43" y="7"/>
                </a:lnTo>
                <a:lnTo>
                  <a:pt x="50" y="28"/>
                </a:lnTo>
                <a:lnTo>
                  <a:pt x="50"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9006" name="Freeform 702"/>
          <p:cNvSpPr>
            <a:spLocks/>
          </p:cNvSpPr>
          <p:nvPr/>
        </p:nvSpPr>
        <p:spPr bwMode="auto">
          <a:xfrm>
            <a:off x="8367713" y="4246563"/>
            <a:ext cx="41275" cy="49212"/>
          </a:xfrm>
          <a:custGeom>
            <a:avLst/>
            <a:gdLst/>
            <a:ahLst/>
            <a:cxnLst>
              <a:cxn ang="0">
                <a:pos x="50" y="21"/>
              </a:cxn>
              <a:cxn ang="0">
                <a:pos x="43" y="43"/>
              </a:cxn>
              <a:cxn ang="0">
                <a:pos x="29" y="50"/>
              </a:cxn>
              <a:cxn ang="0">
                <a:pos x="8" y="43"/>
              </a:cxn>
              <a:cxn ang="0">
                <a:pos x="0" y="21"/>
              </a:cxn>
              <a:cxn ang="0">
                <a:pos x="8" y="7"/>
              </a:cxn>
              <a:cxn ang="0">
                <a:pos x="29" y="0"/>
              </a:cxn>
              <a:cxn ang="0">
                <a:pos x="43" y="7"/>
              </a:cxn>
              <a:cxn ang="0">
                <a:pos x="50" y="21"/>
              </a:cxn>
              <a:cxn ang="0">
                <a:pos x="50" y="21"/>
              </a:cxn>
            </a:cxnLst>
            <a:rect l="0" t="0" r="r" b="b"/>
            <a:pathLst>
              <a:path w="50" h="50">
                <a:moveTo>
                  <a:pt x="50" y="21"/>
                </a:moveTo>
                <a:lnTo>
                  <a:pt x="43" y="43"/>
                </a:lnTo>
                <a:lnTo>
                  <a:pt x="29" y="50"/>
                </a:lnTo>
                <a:lnTo>
                  <a:pt x="8" y="43"/>
                </a:lnTo>
                <a:lnTo>
                  <a:pt x="0" y="21"/>
                </a:lnTo>
                <a:lnTo>
                  <a:pt x="8" y="7"/>
                </a:lnTo>
                <a:lnTo>
                  <a:pt x="29" y="0"/>
                </a:lnTo>
                <a:lnTo>
                  <a:pt x="43" y="7"/>
                </a:lnTo>
                <a:lnTo>
                  <a:pt x="50" y="21"/>
                </a:lnTo>
                <a:lnTo>
                  <a:pt x="50" y="21"/>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9007" name="Freeform 703"/>
          <p:cNvSpPr>
            <a:spLocks/>
          </p:cNvSpPr>
          <p:nvPr/>
        </p:nvSpPr>
        <p:spPr bwMode="auto">
          <a:xfrm>
            <a:off x="8380413" y="4730750"/>
            <a:ext cx="41275" cy="57150"/>
          </a:xfrm>
          <a:custGeom>
            <a:avLst/>
            <a:gdLst/>
            <a:ahLst/>
            <a:cxnLst>
              <a:cxn ang="0">
                <a:pos x="49" y="28"/>
              </a:cxn>
              <a:cxn ang="0">
                <a:pos x="42" y="50"/>
              </a:cxn>
              <a:cxn ang="0">
                <a:pos x="28" y="57"/>
              </a:cxn>
              <a:cxn ang="0">
                <a:pos x="7" y="50"/>
              </a:cxn>
              <a:cxn ang="0">
                <a:pos x="0" y="28"/>
              </a:cxn>
              <a:cxn ang="0">
                <a:pos x="7" y="7"/>
              </a:cxn>
              <a:cxn ang="0">
                <a:pos x="28" y="0"/>
              </a:cxn>
              <a:cxn ang="0">
                <a:pos x="42" y="7"/>
              </a:cxn>
              <a:cxn ang="0">
                <a:pos x="49" y="28"/>
              </a:cxn>
              <a:cxn ang="0">
                <a:pos x="49" y="28"/>
              </a:cxn>
            </a:cxnLst>
            <a:rect l="0" t="0" r="r" b="b"/>
            <a:pathLst>
              <a:path w="49" h="57">
                <a:moveTo>
                  <a:pt x="49" y="28"/>
                </a:moveTo>
                <a:lnTo>
                  <a:pt x="42" y="50"/>
                </a:lnTo>
                <a:lnTo>
                  <a:pt x="28" y="57"/>
                </a:lnTo>
                <a:lnTo>
                  <a:pt x="7" y="50"/>
                </a:lnTo>
                <a:lnTo>
                  <a:pt x="0" y="28"/>
                </a:lnTo>
                <a:lnTo>
                  <a:pt x="7" y="7"/>
                </a:lnTo>
                <a:lnTo>
                  <a:pt x="28" y="0"/>
                </a:lnTo>
                <a:lnTo>
                  <a:pt x="42" y="7"/>
                </a:lnTo>
                <a:lnTo>
                  <a:pt x="49" y="28"/>
                </a:lnTo>
                <a:lnTo>
                  <a:pt x="49" y="28"/>
                </a:lnTo>
                <a:close/>
              </a:path>
            </a:pathLst>
          </a:custGeom>
          <a:solidFill>
            <a:srgbClr val="0000FF"/>
          </a:solidFill>
          <a:ln w="0" cmpd="sng">
            <a:solidFill>
              <a:srgbClr val="0000FF"/>
            </a:solidFill>
            <a:prstDash val="solid"/>
            <a:round/>
            <a:headEnd/>
            <a:tailEnd/>
          </a:ln>
        </p:spPr>
        <p:txBody>
          <a:bodyPr>
            <a:prstTxWarp prst="textNoShape">
              <a:avLst/>
            </a:prstTxWarp>
          </a:bodyPr>
          <a:lstStyle/>
          <a:p>
            <a:endParaRPr lang="en-US"/>
          </a:p>
        </p:txBody>
      </p:sp>
      <p:sp>
        <p:nvSpPr>
          <p:cNvPr id="2019008" name="Text Box 704"/>
          <p:cNvSpPr txBox="1">
            <a:spLocks noChangeArrowheads="1"/>
          </p:cNvSpPr>
          <p:nvPr/>
        </p:nvSpPr>
        <p:spPr bwMode="auto">
          <a:xfrm>
            <a:off x="7005638" y="6465888"/>
            <a:ext cx="873125" cy="396875"/>
          </a:xfrm>
          <a:prstGeom prst="rect">
            <a:avLst/>
          </a:prstGeom>
          <a:noFill/>
          <a:ln w="9525">
            <a:noFill/>
            <a:miter lim="800000"/>
            <a:headEnd/>
            <a:tailEnd/>
          </a:ln>
          <a:effectLst/>
        </p:spPr>
        <p:txBody>
          <a:bodyPr wrap="none">
            <a:prstTxWarp prst="textNoShape">
              <a:avLst/>
            </a:prstTxWarp>
            <a:spAutoFit/>
          </a:bodyPr>
          <a:lstStyle/>
          <a:p>
            <a:r>
              <a:rPr lang="en-US" sz="2000" b="0" i="1" baseline="0">
                <a:latin typeface="Times" pitchFamily="-65" charset="0"/>
              </a:rPr>
              <a:t>y</a:t>
            </a:r>
            <a:r>
              <a:rPr lang="en-US" sz="2000" b="0" baseline="0">
                <a:latin typeface="Times" pitchFamily="-65" charset="0"/>
              </a:rPr>
              <a:t> (</a:t>
            </a:r>
            <a:r>
              <a:rPr lang="en-US" sz="2000" b="0" baseline="0">
                <a:latin typeface="Symbol" pitchFamily="-65" charset="2"/>
              </a:rPr>
              <a:t>m</a:t>
            </a:r>
            <a:r>
              <a:rPr lang="en-US" sz="2000" b="0" baseline="0">
                <a:latin typeface="Times" pitchFamily="-65" charset="0"/>
              </a:rPr>
              <a:t>m)</a:t>
            </a:r>
          </a:p>
        </p:txBody>
      </p:sp>
      <p:sp>
        <p:nvSpPr>
          <p:cNvPr id="2019009" name="Text Box 705"/>
          <p:cNvSpPr txBox="1">
            <a:spLocks noChangeArrowheads="1"/>
          </p:cNvSpPr>
          <p:nvPr/>
        </p:nvSpPr>
        <p:spPr bwMode="auto">
          <a:xfrm>
            <a:off x="6472238" y="6180138"/>
            <a:ext cx="649287"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-100</a:t>
            </a:r>
          </a:p>
        </p:txBody>
      </p:sp>
      <p:sp>
        <p:nvSpPr>
          <p:cNvPr id="2019010" name="Text Box 706"/>
          <p:cNvSpPr txBox="1">
            <a:spLocks noChangeArrowheads="1"/>
          </p:cNvSpPr>
          <p:nvPr/>
        </p:nvSpPr>
        <p:spPr bwMode="auto">
          <a:xfrm>
            <a:off x="5980113" y="6180138"/>
            <a:ext cx="649287"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-200</a:t>
            </a:r>
          </a:p>
        </p:txBody>
      </p:sp>
      <p:sp>
        <p:nvSpPr>
          <p:cNvPr id="2019011" name="Text Box 707"/>
          <p:cNvSpPr txBox="1">
            <a:spLocks noChangeArrowheads="1"/>
          </p:cNvSpPr>
          <p:nvPr/>
        </p:nvSpPr>
        <p:spPr bwMode="auto">
          <a:xfrm>
            <a:off x="7123113" y="6180138"/>
            <a:ext cx="311150"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0</a:t>
            </a:r>
          </a:p>
        </p:txBody>
      </p:sp>
      <p:sp>
        <p:nvSpPr>
          <p:cNvPr id="2019012" name="Text Box 708"/>
          <p:cNvSpPr txBox="1">
            <a:spLocks noChangeArrowheads="1"/>
          </p:cNvSpPr>
          <p:nvPr/>
        </p:nvSpPr>
        <p:spPr bwMode="auto">
          <a:xfrm>
            <a:off x="7488238" y="6180138"/>
            <a:ext cx="565150"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100</a:t>
            </a:r>
          </a:p>
        </p:txBody>
      </p:sp>
      <p:sp>
        <p:nvSpPr>
          <p:cNvPr id="2019013" name="Text Box 709"/>
          <p:cNvSpPr txBox="1">
            <a:spLocks noChangeArrowheads="1"/>
          </p:cNvSpPr>
          <p:nvPr/>
        </p:nvSpPr>
        <p:spPr bwMode="auto">
          <a:xfrm>
            <a:off x="7967663" y="6180138"/>
            <a:ext cx="565150"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200</a:t>
            </a:r>
          </a:p>
        </p:txBody>
      </p:sp>
      <p:sp>
        <p:nvSpPr>
          <p:cNvPr id="2019014" name="Text Box 710"/>
          <p:cNvSpPr txBox="1">
            <a:spLocks noChangeArrowheads="1"/>
          </p:cNvSpPr>
          <p:nvPr/>
        </p:nvSpPr>
        <p:spPr bwMode="auto">
          <a:xfrm>
            <a:off x="5724525" y="4383088"/>
            <a:ext cx="311150"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3</a:t>
            </a:r>
          </a:p>
        </p:txBody>
      </p:sp>
      <p:sp>
        <p:nvSpPr>
          <p:cNvPr id="2019015" name="Text Box 711"/>
          <p:cNvSpPr txBox="1">
            <a:spLocks noChangeArrowheads="1"/>
          </p:cNvSpPr>
          <p:nvPr/>
        </p:nvSpPr>
        <p:spPr bwMode="auto">
          <a:xfrm>
            <a:off x="5724525" y="4903788"/>
            <a:ext cx="311150"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2</a:t>
            </a:r>
          </a:p>
        </p:txBody>
      </p:sp>
      <p:sp>
        <p:nvSpPr>
          <p:cNvPr id="2019016" name="Text Box 712"/>
          <p:cNvSpPr txBox="1">
            <a:spLocks noChangeArrowheads="1"/>
          </p:cNvSpPr>
          <p:nvPr/>
        </p:nvSpPr>
        <p:spPr bwMode="auto">
          <a:xfrm>
            <a:off x="5724525" y="5908675"/>
            <a:ext cx="311150"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0</a:t>
            </a:r>
          </a:p>
        </p:txBody>
      </p:sp>
      <p:sp>
        <p:nvSpPr>
          <p:cNvPr id="2019017" name="Text Box 713"/>
          <p:cNvSpPr txBox="1">
            <a:spLocks noChangeArrowheads="1"/>
          </p:cNvSpPr>
          <p:nvPr/>
        </p:nvSpPr>
        <p:spPr bwMode="auto">
          <a:xfrm>
            <a:off x="5724525" y="5416550"/>
            <a:ext cx="311150"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1</a:t>
            </a:r>
          </a:p>
        </p:txBody>
      </p:sp>
      <p:sp>
        <p:nvSpPr>
          <p:cNvPr id="2019018" name="Text Box 714"/>
          <p:cNvSpPr txBox="1">
            <a:spLocks noChangeArrowheads="1"/>
          </p:cNvSpPr>
          <p:nvPr/>
        </p:nvSpPr>
        <p:spPr bwMode="auto">
          <a:xfrm>
            <a:off x="5724525" y="3879850"/>
            <a:ext cx="311150" cy="396875"/>
          </a:xfrm>
          <a:prstGeom prst="rect">
            <a:avLst/>
          </a:prstGeom>
          <a:noFill/>
          <a:ln w="9525">
            <a:noFill/>
            <a:miter lim="800000"/>
            <a:headEnd/>
            <a:tailEnd/>
          </a:ln>
          <a:effectLst/>
        </p:spPr>
        <p:txBody>
          <a:bodyPr wrap="none">
            <a:prstTxWarp prst="textNoShape">
              <a:avLst/>
            </a:prstTxWarp>
            <a:spAutoFit/>
          </a:bodyPr>
          <a:lstStyle/>
          <a:p>
            <a:pPr algn="ctr"/>
            <a:r>
              <a:rPr lang="en-US" sz="2000" b="0" baseline="0">
                <a:latin typeface="Times" pitchFamily="-65" charset="0"/>
              </a:rPr>
              <a:t>4</a:t>
            </a:r>
          </a:p>
        </p:txBody>
      </p:sp>
      <p:sp>
        <p:nvSpPr>
          <p:cNvPr id="2019019" name="Text Box 715"/>
          <p:cNvSpPr txBox="1">
            <a:spLocks noChangeArrowheads="1"/>
          </p:cNvSpPr>
          <p:nvPr/>
        </p:nvSpPr>
        <p:spPr bwMode="auto">
          <a:xfrm rot="-5400000">
            <a:off x="5095875" y="4699000"/>
            <a:ext cx="1025525" cy="396875"/>
          </a:xfrm>
          <a:prstGeom prst="rect">
            <a:avLst/>
          </a:prstGeom>
          <a:noFill/>
          <a:ln w="9525">
            <a:noFill/>
            <a:miter lim="800000"/>
            <a:headEnd/>
            <a:tailEnd/>
          </a:ln>
          <a:effectLst/>
        </p:spPr>
        <p:txBody>
          <a:bodyPr wrap="none">
            <a:prstTxWarp prst="textNoShape">
              <a:avLst/>
            </a:prstTxWarp>
            <a:spAutoFit/>
          </a:bodyPr>
          <a:lstStyle/>
          <a:p>
            <a:r>
              <a:rPr lang="en-US" sz="2000" b="0" baseline="0" dirty="0">
                <a:latin typeface="Symbol" pitchFamily="-65" charset="2"/>
              </a:rPr>
              <a:t>F</a:t>
            </a:r>
            <a:r>
              <a:rPr lang="en-US" sz="2000" b="0" dirty="0">
                <a:latin typeface="Symbol" pitchFamily="-65" charset="2"/>
              </a:rPr>
              <a:t>l</a:t>
            </a:r>
            <a:r>
              <a:rPr lang="en-US" sz="2000" b="0" baseline="0" dirty="0">
                <a:latin typeface="Times" pitchFamily="-65" charset="0"/>
              </a:rPr>
              <a:t> (</a:t>
            </a:r>
            <a:r>
              <a:rPr lang="en-US" sz="2000" b="0" baseline="0" dirty="0" err="1">
                <a:latin typeface="Times" pitchFamily="-65" charset="0"/>
              </a:rPr>
              <a:t>rad</a:t>
            </a:r>
            <a:r>
              <a:rPr lang="en-US" sz="2000" b="0" baseline="0" dirty="0">
                <a:latin typeface="Times" pitchFamily="-65" charset="0"/>
              </a:rPr>
              <a:t>)</a:t>
            </a:r>
          </a:p>
        </p:txBody>
      </p:sp>
      <p:sp>
        <p:nvSpPr>
          <p:cNvPr id="2019021" name="Text Box 717"/>
          <p:cNvSpPr txBox="1">
            <a:spLocks noChangeArrowheads="1"/>
          </p:cNvSpPr>
          <p:nvPr/>
        </p:nvSpPr>
        <p:spPr bwMode="auto">
          <a:xfrm>
            <a:off x="6173788" y="5603875"/>
            <a:ext cx="1298575" cy="396875"/>
          </a:xfrm>
          <a:prstGeom prst="rect">
            <a:avLst/>
          </a:prstGeom>
          <a:noFill/>
          <a:ln w="9525">
            <a:noFill/>
            <a:miter lim="800000"/>
            <a:headEnd/>
            <a:tailEnd/>
          </a:ln>
          <a:effectLst/>
        </p:spPr>
        <p:txBody>
          <a:bodyPr wrap="none">
            <a:prstTxWarp prst="textNoShape">
              <a:avLst/>
            </a:prstTxWarp>
            <a:spAutoFit/>
          </a:bodyPr>
          <a:lstStyle/>
          <a:p>
            <a:r>
              <a:rPr lang="en-US" sz="2000" b="0" baseline="0">
                <a:solidFill>
                  <a:srgbClr val="0008C7"/>
                </a:solidFill>
                <a:latin typeface="Times" pitchFamily="-65" charset="0"/>
              </a:rPr>
              <a:t>Simulation</a:t>
            </a:r>
            <a:endParaRPr lang="en-US" sz="2000" b="0" baseline="0">
              <a:latin typeface="Times" pitchFamily="-65" charset="0"/>
            </a:endParaRPr>
          </a:p>
        </p:txBody>
      </p:sp>
      <p:sp>
        <p:nvSpPr>
          <p:cNvPr id="2019024" name="Line 720"/>
          <p:cNvSpPr>
            <a:spLocks noChangeShapeType="1"/>
          </p:cNvSpPr>
          <p:nvPr/>
        </p:nvSpPr>
        <p:spPr bwMode="auto">
          <a:xfrm flipV="1">
            <a:off x="6664325" y="5294313"/>
            <a:ext cx="434975" cy="34925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019028" name="Line 724"/>
          <p:cNvSpPr>
            <a:spLocks noChangeShapeType="1"/>
          </p:cNvSpPr>
          <p:nvPr/>
        </p:nvSpPr>
        <p:spPr bwMode="auto">
          <a:xfrm flipH="1">
            <a:off x="2778125" y="2030413"/>
            <a:ext cx="931863" cy="773112"/>
          </a:xfrm>
          <a:prstGeom prst="line">
            <a:avLst/>
          </a:prstGeom>
          <a:noFill/>
          <a:ln w="127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2019029" name="Rectangle 725"/>
          <p:cNvSpPr>
            <a:spLocks noChangeArrowheads="1"/>
          </p:cNvSpPr>
          <p:nvPr/>
        </p:nvSpPr>
        <p:spPr bwMode="auto">
          <a:xfrm>
            <a:off x="3240088" y="2333625"/>
            <a:ext cx="622300" cy="366713"/>
          </a:xfrm>
          <a:prstGeom prst="rect">
            <a:avLst/>
          </a:prstGeom>
          <a:noFill/>
          <a:ln w="9525">
            <a:noFill/>
            <a:miter lim="800000"/>
            <a:headEnd/>
            <a:tailEnd/>
          </a:ln>
          <a:effectLst/>
        </p:spPr>
        <p:txBody>
          <a:bodyPr wrap="none">
            <a:prstTxWarp prst="textNoShape">
              <a:avLst/>
            </a:prstTxWarp>
            <a:spAutoFit/>
          </a:bodyPr>
          <a:lstStyle/>
          <a:p>
            <a:r>
              <a:rPr lang="en-US" sz="1800" b="0" baseline="0">
                <a:latin typeface="Arial" pitchFamily="-65" charset="0"/>
              </a:rPr>
              <a:t>~cm</a:t>
            </a:r>
          </a:p>
        </p:txBody>
      </p:sp>
      <p:sp>
        <p:nvSpPr>
          <p:cNvPr id="694"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11</a:t>
            </a:fld>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1028" name="Rectangle 1028"/>
          <p:cNvSpPr>
            <a:spLocks noGrp="1" noChangeArrowheads="1"/>
          </p:cNvSpPr>
          <p:nvPr>
            <p:ph type="title"/>
          </p:nvPr>
        </p:nvSpPr>
        <p:spPr bwMode="auto">
          <a:xfrm>
            <a:off x="1523999" y="-19050"/>
            <a:ext cx="7620001" cy="628650"/>
          </a:xfrm>
          <a:noFill/>
          <a:ln>
            <a:miter lim="800000"/>
            <a:headEnd/>
            <a:tailEnd/>
          </a:ln>
        </p:spPr>
        <p:txBody>
          <a:bodyPr wrap="square" lIns="91440" tIns="45720" rIns="91440" bIns="45720" numCol="1" anchor="t" anchorCtr="0" compatLnSpc="1">
            <a:prstTxWarp prst="textNoShape">
              <a:avLst/>
            </a:prstTxWarp>
          </a:bodyPr>
          <a:lstStyle/>
          <a:p>
            <a:r>
              <a:rPr lang="en-US" sz="2800" b="1" dirty="0" err="1">
                <a:solidFill>
                  <a:schemeClr val="tx1"/>
                </a:solidFill>
              </a:rPr>
              <a:t>GeV</a:t>
            </a:r>
            <a:r>
              <a:rPr lang="en-US" sz="2800" b="1" dirty="0">
                <a:solidFill>
                  <a:schemeClr val="tx1"/>
                </a:solidFill>
              </a:rPr>
              <a:t> electron beam from</a:t>
            </a:r>
            <a:r>
              <a:rPr lang="en-US" sz="2800" b="1" dirty="0" smtClean="0">
                <a:solidFill>
                  <a:schemeClr val="tx1"/>
                </a:solidFill>
              </a:rPr>
              <a:t> </a:t>
            </a:r>
            <a:r>
              <a:rPr lang="en-US" b="1" dirty="0" smtClean="0">
                <a:solidFill>
                  <a:schemeClr val="tx1"/>
                </a:solidFill>
              </a:rPr>
              <a:t>laser-plasma accelerator demonstrated</a:t>
            </a:r>
            <a:endParaRPr lang="en-US" sz="2800" b="1" dirty="0">
              <a:solidFill>
                <a:schemeClr val="tx1"/>
              </a:solidFill>
            </a:endParaRPr>
          </a:p>
        </p:txBody>
      </p:sp>
      <p:sp>
        <p:nvSpPr>
          <p:cNvPr id="1921029" name="Rectangle 1029"/>
          <p:cNvSpPr>
            <a:spLocks noGrp="1" noChangeArrowheads="1"/>
          </p:cNvSpPr>
          <p:nvPr>
            <p:ph type="body" sz="half" idx="1"/>
          </p:nvPr>
        </p:nvSpPr>
        <p:spPr bwMode="auto">
          <a:xfrm>
            <a:off x="152400" y="2133600"/>
            <a:ext cx="3605213" cy="1277938"/>
          </a:xfrm>
          <a:noFill/>
          <a:ln>
            <a:miter lim="800000"/>
            <a:headEnd/>
            <a:tailEnd/>
          </a:ln>
        </p:spPr>
        <p:txBody>
          <a:bodyPr wrap="square" lIns="91440" tIns="45720" rIns="91440" bIns="45720" numCol="1" anchor="t" anchorCtr="0" compatLnSpc="1">
            <a:prstTxWarp prst="textNoShape">
              <a:avLst/>
            </a:prstTxWarp>
          </a:bodyPr>
          <a:lstStyle/>
          <a:p>
            <a:pPr marL="177800" indent="-177800">
              <a:lnSpc>
                <a:spcPct val="90000"/>
              </a:lnSpc>
            </a:pPr>
            <a:r>
              <a:rPr lang="en-US" sz="1800" dirty="0"/>
              <a:t>a</a:t>
            </a:r>
            <a:r>
              <a:rPr lang="en-US" sz="1800" baseline="-25000" dirty="0"/>
              <a:t>0</a:t>
            </a:r>
            <a:r>
              <a:rPr lang="en-US" sz="1800" dirty="0"/>
              <a:t> ~ 1.46 (40 TW, 37 </a:t>
            </a:r>
            <a:r>
              <a:rPr lang="en-US" sz="1800" dirty="0" err="1"/>
              <a:t>fs</a:t>
            </a:r>
            <a:r>
              <a:rPr lang="en-US" sz="1800" dirty="0"/>
              <a:t>)</a:t>
            </a:r>
          </a:p>
          <a:p>
            <a:pPr marL="177800" indent="-177800">
              <a:lnSpc>
                <a:spcPct val="90000"/>
              </a:lnSpc>
            </a:pPr>
            <a:r>
              <a:rPr lang="en-US" sz="1800" i="1" dirty="0"/>
              <a:t>n</a:t>
            </a:r>
            <a:r>
              <a:rPr lang="en-US" sz="1800" baseline="-25000" dirty="0"/>
              <a:t>e</a:t>
            </a:r>
            <a:r>
              <a:rPr lang="en-US" sz="1800" dirty="0"/>
              <a:t> ~ 4x10</a:t>
            </a:r>
            <a:r>
              <a:rPr lang="en-US" sz="1800" baseline="30000" dirty="0"/>
              <a:t>18 </a:t>
            </a:r>
            <a:r>
              <a:rPr lang="en-US" sz="1800" dirty="0"/>
              <a:t>cm</a:t>
            </a:r>
            <a:r>
              <a:rPr lang="en-US" sz="1800" baseline="30000" dirty="0"/>
              <a:t>-</a:t>
            </a:r>
            <a:r>
              <a:rPr lang="en-US" sz="1800" baseline="30000" dirty="0" smtClean="0"/>
              <a:t>3</a:t>
            </a:r>
            <a:endParaRPr lang="en-US" sz="1800" dirty="0" smtClean="0"/>
          </a:p>
          <a:p>
            <a:pPr marL="177800" indent="-177800">
              <a:lnSpc>
                <a:spcPct val="90000"/>
              </a:lnSpc>
            </a:pPr>
            <a:r>
              <a:rPr lang="en-US" sz="2000" dirty="0"/>
              <a:t>capillary:</a:t>
            </a:r>
            <a:r>
              <a:rPr lang="en-US" sz="2000" dirty="0" smtClean="0"/>
              <a:t> 33 </a:t>
            </a:r>
            <a:r>
              <a:rPr lang="en-US" sz="2000" dirty="0"/>
              <a:t>mm length</a:t>
            </a:r>
          </a:p>
        </p:txBody>
      </p:sp>
      <p:sp>
        <p:nvSpPr>
          <p:cNvPr id="1921039" name="Rectangle 1039"/>
          <p:cNvSpPr>
            <a:spLocks noChangeArrowheads="1"/>
          </p:cNvSpPr>
          <p:nvPr/>
        </p:nvSpPr>
        <p:spPr bwMode="auto">
          <a:xfrm>
            <a:off x="0" y="5867400"/>
            <a:ext cx="4067175" cy="533400"/>
          </a:xfrm>
          <a:prstGeom prst="rect">
            <a:avLst/>
          </a:prstGeom>
          <a:noFill/>
          <a:ln w="9525">
            <a:noFill/>
            <a:miter lim="800000"/>
            <a:headEnd/>
            <a:tailEnd/>
          </a:ln>
        </p:spPr>
        <p:txBody>
          <a:bodyPr>
            <a:prstTxWarp prst="textNoShape">
              <a:avLst/>
            </a:prstTxWarp>
          </a:bodyPr>
          <a:lstStyle/>
          <a:p>
            <a:pPr marL="177800" indent="-177800" eaLnBrk="1" hangingPunct="1">
              <a:lnSpc>
                <a:spcPct val="90000"/>
              </a:lnSpc>
              <a:spcBef>
                <a:spcPct val="20000"/>
              </a:spcBef>
              <a:buClr>
                <a:schemeClr val="folHlink"/>
              </a:buClr>
              <a:buSzPct val="60000"/>
              <a:buFont typeface="Wingdings" pitchFamily="-65" charset="2"/>
              <a:buNone/>
            </a:pPr>
            <a:r>
              <a:rPr lang="en-US" sz="1600" b="0" baseline="0" dirty="0" err="1">
                <a:latin typeface="Arial" pitchFamily="-65" charset="0"/>
              </a:rPr>
              <a:t>Leemans</a:t>
            </a:r>
            <a:r>
              <a:rPr lang="en-US" sz="1600" b="0" baseline="0" dirty="0">
                <a:latin typeface="Arial" pitchFamily="-65" charset="0"/>
              </a:rPr>
              <a:t> et al., Nature Physics (2006</a:t>
            </a:r>
            <a:r>
              <a:rPr lang="en-US" sz="1600" b="0" baseline="0" dirty="0" smtClean="0">
                <a:latin typeface="Arial" pitchFamily="-65" charset="0"/>
              </a:rPr>
              <a:t>)</a:t>
            </a:r>
          </a:p>
        </p:txBody>
      </p:sp>
      <p:grpSp>
        <p:nvGrpSpPr>
          <p:cNvPr id="14" name="Group 13"/>
          <p:cNvGrpSpPr/>
          <p:nvPr/>
        </p:nvGrpSpPr>
        <p:grpSpPr>
          <a:xfrm>
            <a:off x="4440237" y="1143000"/>
            <a:ext cx="4398963" cy="2733675"/>
            <a:chOff x="4743450" y="793750"/>
            <a:chExt cx="4398963" cy="2733675"/>
          </a:xfrm>
        </p:grpSpPr>
        <p:pic>
          <p:nvPicPr>
            <p:cNvPr id="1921048" name="Picture 1048" descr="layout"/>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743450" y="793750"/>
              <a:ext cx="4398963" cy="2733675"/>
            </a:xfrm>
            <a:prstGeom prst="rect">
              <a:avLst/>
            </a:prstGeom>
            <a:noFill/>
          </p:spPr>
        </p:pic>
        <p:sp>
          <p:nvSpPr>
            <p:cNvPr id="1921049" name="Rectangle 1049"/>
            <p:cNvSpPr>
              <a:spLocks noChangeArrowheads="1"/>
            </p:cNvSpPr>
            <p:nvPr/>
          </p:nvSpPr>
          <p:spPr bwMode="auto">
            <a:xfrm>
              <a:off x="4743450" y="1049338"/>
              <a:ext cx="735013" cy="396875"/>
            </a:xfrm>
            <a:prstGeom prst="rect">
              <a:avLst/>
            </a:prstGeom>
            <a:noFill/>
            <a:ln w="9525">
              <a:noFill/>
              <a:miter lim="800000"/>
              <a:headEnd/>
              <a:tailEnd/>
            </a:ln>
            <a:effectLst/>
          </p:spPr>
          <p:txBody>
            <a:bodyPr wrap="none">
              <a:prstTxWarp prst="textNoShape">
                <a:avLst/>
              </a:prstTxWarp>
              <a:spAutoFit/>
            </a:bodyPr>
            <a:lstStyle/>
            <a:p>
              <a:r>
                <a:rPr lang="en-US" sz="2000" b="0" baseline="0">
                  <a:latin typeface="Arial" pitchFamily="-65" charset="0"/>
                </a:rPr>
                <a:t>laser</a:t>
              </a:r>
            </a:p>
          </p:txBody>
        </p:sp>
        <p:sp>
          <p:nvSpPr>
            <p:cNvPr id="1921050" name="AutoShape 1050"/>
            <p:cNvSpPr>
              <a:spLocks noChangeArrowheads="1"/>
            </p:cNvSpPr>
            <p:nvPr/>
          </p:nvSpPr>
          <p:spPr bwMode="auto">
            <a:xfrm>
              <a:off x="5049838" y="941388"/>
              <a:ext cx="279400" cy="152400"/>
            </a:xfrm>
            <a:prstGeom prst="rightArrow">
              <a:avLst>
                <a:gd name="adj1" fmla="val 50000"/>
                <a:gd name="adj2" fmla="val 45833"/>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21051" name="Rectangle 1051"/>
            <p:cNvSpPr>
              <a:spLocks noChangeArrowheads="1"/>
            </p:cNvSpPr>
            <p:nvPr/>
          </p:nvSpPr>
          <p:spPr bwMode="auto">
            <a:xfrm>
              <a:off x="6059488" y="2257425"/>
              <a:ext cx="1022350" cy="366713"/>
            </a:xfrm>
            <a:prstGeom prst="rect">
              <a:avLst/>
            </a:prstGeom>
            <a:noFill/>
            <a:ln w="9525">
              <a:noFill/>
              <a:miter lim="800000"/>
              <a:headEnd/>
              <a:tailEnd/>
            </a:ln>
            <a:effectLst/>
          </p:spPr>
          <p:txBody>
            <a:bodyPr wrap="none">
              <a:prstTxWarp prst="textNoShape">
                <a:avLst/>
              </a:prstTxWarp>
              <a:spAutoFit/>
            </a:bodyPr>
            <a:lstStyle/>
            <a:p>
              <a:r>
                <a:rPr lang="en-US" sz="1800" b="0" baseline="0">
                  <a:latin typeface="Arial" pitchFamily="-65" charset="0"/>
                </a:rPr>
                <a:t>capillary</a:t>
              </a:r>
            </a:p>
          </p:txBody>
        </p:sp>
        <p:sp>
          <p:nvSpPr>
            <p:cNvPr id="1921052" name="Rectangle 1052"/>
            <p:cNvSpPr>
              <a:spLocks noChangeArrowheads="1"/>
            </p:cNvSpPr>
            <p:nvPr/>
          </p:nvSpPr>
          <p:spPr bwMode="auto">
            <a:xfrm>
              <a:off x="7519988" y="1398588"/>
              <a:ext cx="1517650" cy="366712"/>
            </a:xfrm>
            <a:prstGeom prst="rect">
              <a:avLst/>
            </a:prstGeom>
            <a:noFill/>
            <a:ln w="9525">
              <a:noFill/>
              <a:miter lim="800000"/>
              <a:headEnd/>
              <a:tailEnd/>
            </a:ln>
            <a:effectLst/>
          </p:spPr>
          <p:txBody>
            <a:bodyPr wrap="none">
              <a:prstTxWarp prst="textNoShape">
                <a:avLst/>
              </a:prstTxWarp>
              <a:spAutoFit/>
            </a:bodyPr>
            <a:lstStyle/>
            <a:p>
              <a:r>
                <a:rPr lang="en-US" sz="1800" b="0" baseline="0">
                  <a:latin typeface="Arial" pitchFamily="-65" charset="0"/>
                </a:rPr>
                <a:t>spectrometer</a:t>
              </a:r>
            </a:p>
          </p:txBody>
        </p:sp>
      </p:grpSp>
      <p:sp>
        <p:nvSpPr>
          <p:cNvPr id="15"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12</a:t>
            </a:fld>
            <a:endParaRPr lang="en-US" dirty="0"/>
          </a:p>
        </p:txBody>
      </p:sp>
      <p:pic>
        <p:nvPicPr>
          <p:cNvPr id="16" name="Picture 1051" descr="GeV"/>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52400" y="3886200"/>
            <a:ext cx="7772400" cy="1763183"/>
          </a:xfrm>
          <a:prstGeom prst="rect">
            <a:avLst/>
          </a:prstGeom>
          <a:noFill/>
        </p:spPr>
      </p:pic>
      <p:sp>
        <p:nvSpPr>
          <p:cNvPr id="17" name="Rectangle 1050"/>
          <p:cNvSpPr>
            <a:spLocks noChangeArrowheads="1"/>
          </p:cNvSpPr>
          <p:nvPr/>
        </p:nvSpPr>
        <p:spPr bwMode="auto">
          <a:xfrm>
            <a:off x="1766887" y="4087284"/>
            <a:ext cx="2852063" cy="954107"/>
          </a:xfrm>
          <a:prstGeom prst="rect">
            <a:avLst/>
          </a:prstGeom>
          <a:noFill/>
          <a:ln w="9525">
            <a:noFill/>
            <a:miter lim="800000"/>
            <a:headEnd/>
            <a:tailEnd/>
          </a:ln>
          <a:effectLst/>
        </p:spPr>
        <p:txBody>
          <a:bodyPr wrap="none">
            <a:prstTxWarp prst="textNoShape">
              <a:avLst/>
            </a:prstTxWarp>
            <a:spAutoFit/>
          </a:bodyPr>
          <a:lstStyle/>
          <a:p>
            <a:r>
              <a:rPr lang="en-US" sz="1400" b="0" dirty="0">
                <a:solidFill>
                  <a:schemeClr val="bg1"/>
                </a:solidFill>
              </a:rPr>
              <a:t>Peak energy: 1000(+70/-62) </a:t>
            </a:r>
            <a:r>
              <a:rPr lang="en-US" sz="1400" b="0" dirty="0" err="1">
                <a:solidFill>
                  <a:schemeClr val="bg1"/>
                </a:solidFill>
              </a:rPr>
              <a:t>MeV</a:t>
            </a:r>
            <a:endParaRPr lang="en-US" sz="1400" b="0" dirty="0">
              <a:solidFill>
                <a:schemeClr val="bg1"/>
              </a:solidFill>
            </a:endParaRPr>
          </a:p>
          <a:p>
            <a:r>
              <a:rPr lang="en-US" sz="1400" b="0" dirty="0" smtClean="0">
                <a:solidFill>
                  <a:schemeClr val="bg1"/>
                </a:solidFill>
              </a:rPr>
              <a:t>Divergence (</a:t>
            </a:r>
            <a:r>
              <a:rPr lang="en-US" sz="1400" b="0" dirty="0" err="1">
                <a:solidFill>
                  <a:schemeClr val="bg1"/>
                </a:solidFill>
              </a:rPr>
              <a:t>rms</a:t>
            </a:r>
            <a:r>
              <a:rPr lang="en-US" sz="1400" b="0" dirty="0">
                <a:solidFill>
                  <a:schemeClr val="bg1"/>
                </a:solidFill>
              </a:rPr>
              <a:t>): 1.6 </a:t>
            </a:r>
            <a:r>
              <a:rPr lang="en-US" sz="1400" b="0" dirty="0" err="1">
                <a:solidFill>
                  <a:schemeClr val="bg1"/>
                </a:solidFill>
              </a:rPr>
              <a:t>mrad</a:t>
            </a:r>
            <a:endParaRPr lang="en-US" sz="1400" b="0" dirty="0">
              <a:solidFill>
                <a:schemeClr val="bg1"/>
              </a:solidFill>
            </a:endParaRPr>
          </a:p>
          <a:p>
            <a:r>
              <a:rPr lang="en-US" sz="1400" b="0" dirty="0">
                <a:solidFill>
                  <a:schemeClr val="bg1"/>
                </a:solidFill>
              </a:rPr>
              <a:t>Energy spread (</a:t>
            </a:r>
            <a:r>
              <a:rPr lang="en-US" sz="1400" b="0" dirty="0" err="1">
                <a:solidFill>
                  <a:schemeClr val="bg1"/>
                </a:solidFill>
              </a:rPr>
              <a:t>rms</a:t>
            </a:r>
            <a:r>
              <a:rPr lang="en-US" sz="1400" b="0" dirty="0">
                <a:solidFill>
                  <a:schemeClr val="bg1"/>
                </a:solidFill>
              </a:rPr>
              <a:t>): +/-2.8%</a:t>
            </a:r>
          </a:p>
          <a:p>
            <a:r>
              <a:rPr lang="en-US" sz="1400" b="0" dirty="0">
                <a:solidFill>
                  <a:schemeClr val="bg1"/>
                </a:solidFill>
              </a:rPr>
              <a:t>Resolution: 2.6%</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5458" name="Text Box 2"/>
          <p:cNvSpPr txBox="1">
            <a:spLocks noChangeArrowheads="1"/>
          </p:cNvSpPr>
          <p:nvPr/>
        </p:nvSpPr>
        <p:spPr bwMode="auto">
          <a:xfrm>
            <a:off x="1752600" y="76200"/>
            <a:ext cx="6400800" cy="954107"/>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altLang="ja-JP" sz="2800" b="1" dirty="0" err="1" smtClean="0"/>
              <a:t>GeV</a:t>
            </a:r>
            <a:r>
              <a:rPr lang="en-US" altLang="ja-JP" sz="2800" b="1" dirty="0" smtClean="0"/>
              <a:t> </a:t>
            </a:r>
            <a:r>
              <a:rPr lang="en-US" altLang="ja-JP" sz="2800" dirty="0" smtClean="0"/>
              <a:t>b</a:t>
            </a:r>
            <a:r>
              <a:rPr lang="en-US" altLang="ja-JP" sz="2800" b="1" dirty="0" smtClean="0"/>
              <a:t>eam stability: sensitive to laser-plasma parameters</a:t>
            </a:r>
            <a:endParaRPr lang="en-US" altLang="ja-JP" sz="2800" b="1" dirty="0"/>
          </a:p>
        </p:txBody>
      </p:sp>
      <p:pic>
        <p:nvPicPr>
          <p:cNvPr id="275459" name="Picture 3" descr="Sc44Sh5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572000" y="2590800"/>
            <a:ext cx="4572000" cy="1143916"/>
          </a:xfrm>
          <a:prstGeom prst="rect">
            <a:avLst/>
          </a:prstGeom>
          <a:noFill/>
        </p:spPr>
      </p:pic>
      <p:pic>
        <p:nvPicPr>
          <p:cNvPr id="275460" name="Picture 4" descr="Sc44Sh50"/>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572000" y="3656928"/>
            <a:ext cx="4572000" cy="1144588"/>
          </a:xfrm>
          <a:prstGeom prst="rect">
            <a:avLst/>
          </a:prstGeom>
          <a:noFill/>
        </p:spPr>
      </p:pic>
      <p:pic>
        <p:nvPicPr>
          <p:cNvPr id="275461" name="Picture 5" descr="Sc44Sh3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0" y="3680741"/>
            <a:ext cx="4572000" cy="1144588"/>
          </a:xfrm>
          <a:prstGeom prst="rect">
            <a:avLst/>
          </a:prstGeom>
          <a:noFill/>
        </p:spPr>
      </p:pic>
      <p:pic>
        <p:nvPicPr>
          <p:cNvPr id="275462" name="Picture 6" descr="Sc44Sh3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0" y="2613941"/>
            <a:ext cx="4572000" cy="1144588"/>
          </a:xfrm>
          <a:prstGeom prst="rect">
            <a:avLst/>
          </a:prstGeom>
          <a:noFill/>
        </p:spPr>
      </p:pic>
      <p:sp>
        <p:nvSpPr>
          <p:cNvPr id="10" name="Rectangle 9"/>
          <p:cNvSpPr/>
          <p:nvPr/>
        </p:nvSpPr>
        <p:spPr>
          <a:xfrm>
            <a:off x="152400" y="1143000"/>
            <a:ext cx="4495800" cy="1297278"/>
          </a:xfrm>
          <a:prstGeom prst="rect">
            <a:avLst/>
          </a:prstGeom>
        </p:spPr>
        <p:txBody>
          <a:bodyPr wrap="square">
            <a:spAutoFit/>
          </a:bodyPr>
          <a:lstStyle/>
          <a:p>
            <a:pPr marL="457200" indent="-457200">
              <a:lnSpc>
                <a:spcPct val="70000"/>
              </a:lnSpc>
              <a:spcBef>
                <a:spcPct val="50000"/>
              </a:spcBef>
              <a:buFont typeface="Arial"/>
              <a:buChar char="•"/>
            </a:pPr>
            <a:r>
              <a:rPr lang="en-US" altLang="ja-JP" b="0" dirty="0" smtClean="0"/>
              <a:t>Discharge delay against laser arrival</a:t>
            </a:r>
          </a:p>
          <a:p>
            <a:pPr marL="457200" indent="-457200">
              <a:lnSpc>
                <a:spcPct val="70000"/>
              </a:lnSpc>
              <a:spcBef>
                <a:spcPct val="50000"/>
              </a:spcBef>
              <a:buFont typeface="Arial"/>
              <a:buChar char="•"/>
            </a:pPr>
            <a:r>
              <a:rPr lang="en-US" altLang="ja-JP" b="0" dirty="0" smtClean="0"/>
              <a:t>H</a:t>
            </a:r>
            <a:r>
              <a:rPr lang="en-US" altLang="ja-JP" b="0" baseline="-25000" dirty="0" smtClean="0"/>
              <a:t>2</a:t>
            </a:r>
            <a:r>
              <a:rPr lang="en-US" altLang="ja-JP" b="0" dirty="0" smtClean="0"/>
              <a:t> gas pressure (density)</a:t>
            </a:r>
          </a:p>
          <a:p>
            <a:pPr marL="457200" indent="-457200">
              <a:lnSpc>
                <a:spcPct val="70000"/>
              </a:lnSpc>
              <a:spcBef>
                <a:spcPct val="50000"/>
              </a:spcBef>
              <a:buFont typeface="Arial"/>
              <a:buChar char="•"/>
            </a:pPr>
            <a:r>
              <a:rPr lang="en-US" altLang="ja-JP" b="0" dirty="0" smtClean="0"/>
              <a:t>Capillary diameter</a:t>
            </a:r>
          </a:p>
          <a:p>
            <a:pPr marL="457200" indent="-457200">
              <a:lnSpc>
                <a:spcPct val="70000"/>
              </a:lnSpc>
              <a:spcBef>
                <a:spcPct val="50000"/>
              </a:spcBef>
              <a:buFont typeface="Arial"/>
              <a:buChar char="•"/>
            </a:pPr>
            <a:r>
              <a:rPr lang="en-US" altLang="ja-JP" b="0" dirty="0" smtClean="0"/>
              <a:t>Laser energy, pulse duration, pointing</a:t>
            </a:r>
            <a:endParaRPr lang="en-US" altLang="ja-JP" b="0" dirty="0"/>
          </a:p>
        </p:txBody>
      </p:sp>
      <p:sp>
        <p:nvSpPr>
          <p:cNvPr id="11" name="Rectangle 10"/>
          <p:cNvSpPr/>
          <p:nvPr/>
        </p:nvSpPr>
        <p:spPr>
          <a:xfrm>
            <a:off x="4953000" y="1379446"/>
            <a:ext cx="4114800" cy="687881"/>
          </a:xfrm>
          <a:prstGeom prst="rect">
            <a:avLst/>
          </a:prstGeom>
        </p:spPr>
        <p:txBody>
          <a:bodyPr wrap="square">
            <a:spAutoFit/>
          </a:bodyPr>
          <a:lstStyle/>
          <a:p>
            <a:pPr marL="457200" indent="-457200">
              <a:lnSpc>
                <a:spcPct val="70000"/>
              </a:lnSpc>
              <a:spcBef>
                <a:spcPct val="50000"/>
              </a:spcBef>
              <a:spcAft>
                <a:spcPts val="0"/>
              </a:spcAft>
              <a:buFont typeface="Wingdings" charset="2"/>
              <a:buChar char="§"/>
            </a:pPr>
            <a:r>
              <a:rPr lang="en-US" altLang="ja-JP" b="0" dirty="0" smtClean="0"/>
              <a:t>Fluctuations in bunch charge, energy, energy spread, divergence</a:t>
            </a:r>
            <a:endParaRPr lang="en-US" altLang="ja-JP" b="0" dirty="0"/>
          </a:p>
        </p:txBody>
      </p:sp>
      <p:sp>
        <p:nvSpPr>
          <p:cNvPr id="12" name="Right Brace 11"/>
          <p:cNvSpPr/>
          <p:nvPr/>
        </p:nvSpPr>
        <p:spPr bwMode="auto">
          <a:xfrm>
            <a:off x="4648200" y="1066800"/>
            <a:ext cx="228600" cy="144780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
        <p:nvSpPr>
          <p:cNvPr id="13" name="Text Box 120"/>
          <p:cNvSpPr txBox="1">
            <a:spLocks noChangeArrowheads="1"/>
          </p:cNvSpPr>
          <p:nvPr/>
        </p:nvSpPr>
        <p:spPr bwMode="auto">
          <a:xfrm>
            <a:off x="533400" y="4953000"/>
            <a:ext cx="8458200" cy="400110"/>
          </a:xfrm>
          <a:prstGeom prst="rect">
            <a:avLst/>
          </a:prstGeom>
          <a:noFill/>
          <a:ln w="9525">
            <a:noFill/>
            <a:miter lim="800000"/>
            <a:headEnd/>
            <a:tailEnd/>
          </a:ln>
          <a:effectLst/>
        </p:spPr>
        <p:txBody>
          <a:bodyPr wrap="square">
            <a:prstTxWarp prst="textNoShape">
              <a:avLst/>
            </a:prstTxWarp>
            <a:spAutoFit/>
          </a:bodyPr>
          <a:lstStyle/>
          <a:p>
            <a:r>
              <a:rPr lang="en-US" sz="2000" b="0" dirty="0" smtClean="0">
                <a:latin typeface="+mn-lt"/>
              </a:rPr>
              <a:t>operates near self-trapping threshold </a:t>
            </a:r>
            <a:r>
              <a:rPr lang="en-US" sz="2000" b="0" dirty="0" smtClean="0"/>
              <a:t> </a:t>
            </a:r>
            <a:r>
              <a:rPr lang="en-US" sz="2000" b="0" dirty="0" err="1" smtClean="0">
                <a:sym typeface="Symbol" pitchFamily="-65" charset="2"/>
              </a:rPr>
              <a:t></a:t>
            </a:r>
            <a:r>
              <a:rPr lang="en-US" sz="2000" b="0" dirty="0" smtClean="0"/>
              <a:t>  shot-to-shot fluctuations</a:t>
            </a:r>
            <a:r>
              <a:rPr lang="en-US" sz="2000" b="0" dirty="0" smtClean="0">
                <a:latin typeface="+mn-lt"/>
              </a:rPr>
              <a:t> </a:t>
            </a:r>
            <a:endParaRPr lang="en-US" sz="2000" b="0" baseline="0" dirty="0">
              <a:latin typeface="+mn-lt"/>
            </a:endParaRPr>
          </a:p>
        </p:txBody>
      </p:sp>
      <p:sp>
        <p:nvSpPr>
          <p:cNvPr id="14" name="Rectangle 13"/>
          <p:cNvSpPr/>
          <p:nvPr/>
        </p:nvSpPr>
        <p:spPr>
          <a:xfrm>
            <a:off x="4876800" y="2744116"/>
            <a:ext cx="2286000" cy="707886"/>
          </a:xfrm>
          <a:prstGeom prst="rect">
            <a:avLst/>
          </a:prstGeom>
        </p:spPr>
        <p:txBody>
          <a:bodyPr wrap="square">
            <a:spAutoFit/>
          </a:bodyPr>
          <a:lstStyle/>
          <a:p>
            <a:r>
              <a:rPr lang="en-US" sz="1000" b="0" dirty="0" smtClean="0">
                <a:solidFill>
                  <a:srgbClr val="FFFF00"/>
                </a:solidFill>
              </a:rPr>
              <a:t>peak energy: 1012 </a:t>
            </a:r>
            <a:r>
              <a:rPr lang="en-US" sz="1000" b="0" dirty="0" err="1" smtClean="0">
                <a:solidFill>
                  <a:srgbClr val="FFFF00"/>
                </a:solidFill>
              </a:rPr>
              <a:t>MeV</a:t>
            </a:r>
            <a:endParaRPr lang="en-US" sz="1000" b="0" dirty="0" smtClean="0">
              <a:solidFill>
                <a:srgbClr val="FFFF00"/>
              </a:solidFill>
            </a:endParaRPr>
          </a:p>
          <a:p>
            <a:r>
              <a:rPr lang="en-US" sz="1000" b="0" dirty="0" smtClean="0">
                <a:solidFill>
                  <a:srgbClr val="FFFF00"/>
                </a:solidFill>
              </a:rPr>
              <a:t>beam divergence: 1.7 </a:t>
            </a:r>
            <a:r>
              <a:rPr lang="en-US" sz="1000" b="0" dirty="0" err="1" smtClean="0">
                <a:solidFill>
                  <a:srgbClr val="FFFF00"/>
                </a:solidFill>
              </a:rPr>
              <a:t>mrad</a:t>
            </a:r>
            <a:endParaRPr lang="en-US" sz="1000" b="0" dirty="0" smtClean="0">
              <a:solidFill>
                <a:srgbClr val="FFFF00"/>
              </a:solidFill>
            </a:endParaRPr>
          </a:p>
          <a:p>
            <a:r>
              <a:rPr lang="en-US" sz="1000" b="0" dirty="0" smtClean="0">
                <a:solidFill>
                  <a:srgbClr val="FFFF00"/>
                </a:solidFill>
              </a:rPr>
              <a:t>energy spread (</a:t>
            </a:r>
            <a:r>
              <a:rPr lang="en-US" sz="1000" b="0" dirty="0" err="1" smtClean="0">
                <a:solidFill>
                  <a:srgbClr val="FFFF00"/>
                </a:solidFill>
              </a:rPr>
              <a:t>rms</a:t>
            </a:r>
            <a:r>
              <a:rPr lang="en-US" sz="1000" b="0" dirty="0" smtClean="0">
                <a:solidFill>
                  <a:srgbClr val="FFFF00"/>
                </a:solidFill>
              </a:rPr>
              <a:t>): 2.9 %</a:t>
            </a:r>
          </a:p>
          <a:p>
            <a:r>
              <a:rPr lang="en-US" sz="1000" b="0" dirty="0" smtClean="0">
                <a:solidFill>
                  <a:srgbClr val="FFFF00"/>
                </a:solidFill>
              </a:rPr>
              <a:t>resolution: 2.6 %</a:t>
            </a:r>
          </a:p>
        </p:txBody>
      </p:sp>
      <p:sp>
        <p:nvSpPr>
          <p:cNvPr id="15" name="Rectangle 14"/>
          <p:cNvSpPr/>
          <p:nvPr/>
        </p:nvSpPr>
        <p:spPr>
          <a:xfrm>
            <a:off x="4876800" y="3806153"/>
            <a:ext cx="2286000" cy="707886"/>
          </a:xfrm>
          <a:prstGeom prst="rect">
            <a:avLst/>
          </a:prstGeom>
        </p:spPr>
        <p:txBody>
          <a:bodyPr wrap="square">
            <a:spAutoFit/>
          </a:bodyPr>
          <a:lstStyle/>
          <a:p>
            <a:r>
              <a:rPr lang="en-US" sz="1000" b="0" dirty="0" smtClean="0">
                <a:solidFill>
                  <a:srgbClr val="FFFF00"/>
                </a:solidFill>
              </a:rPr>
              <a:t>peak energy: 922 </a:t>
            </a:r>
            <a:r>
              <a:rPr lang="en-US" sz="1000" b="0" dirty="0" err="1" smtClean="0">
                <a:solidFill>
                  <a:srgbClr val="FFFF00"/>
                </a:solidFill>
              </a:rPr>
              <a:t>MeV</a:t>
            </a:r>
            <a:endParaRPr lang="en-US" sz="1000" b="0" dirty="0" smtClean="0">
              <a:solidFill>
                <a:srgbClr val="FFFF00"/>
              </a:solidFill>
            </a:endParaRPr>
          </a:p>
          <a:p>
            <a:r>
              <a:rPr lang="en-US" sz="1000" b="0" dirty="0" smtClean="0">
                <a:solidFill>
                  <a:srgbClr val="FFFF00"/>
                </a:solidFill>
              </a:rPr>
              <a:t>beam divergence: 1.0 </a:t>
            </a:r>
            <a:r>
              <a:rPr lang="en-US" sz="1000" b="0" dirty="0" err="1" smtClean="0">
                <a:solidFill>
                  <a:srgbClr val="FFFF00"/>
                </a:solidFill>
              </a:rPr>
              <a:t>mrad</a:t>
            </a:r>
            <a:endParaRPr lang="en-US" sz="1000" b="0" dirty="0" smtClean="0">
              <a:solidFill>
                <a:srgbClr val="FFFF00"/>
              </a:solidFill>
            </a:endParaRPr>
          </a:p>
          <a:p>
            <a:r>
              <a:rPr lang="en-US" sz="1000" b="0" dirty="0" smtClean="0">
                <a:solidFill>
                  <a:srgbClr val="FFFF00"/>
                </a:solidFill>
              </a:rPr>
              <a:t>energy spread (</a:t>
            </a:r>
            <a:r>
              <a:rPr lang="en-US" sz="1000" b="0" dirty="0" err="1" smtClean="0">
                <a:solidFill>
                  <a:srgbClr val="FFFF00"/>
                </a:solidFill>
              </a:rPr>
              <a:t>rms</a:t>
            </a:r>
            <a:r>
              <a:rPr lang="en-US" sz="1000" b="0" dirty="0" smtClean="0">
                <a:solidFill>
                  <a:srgbClr val="FFFF00"/>
                </a:solidFill>
              </a:rPr>
              <a:t>): 4.5 %</a:t>
            </a:r>
          </a:p>
          <a:p>
            <a:r>
              <a:rPr lang="en-US" sz="1000" b="0" dirty="0" smtClean="0">
                <a:solidFill>
                  <a:srgbClr val="FFFF00"/>
                </a:solidFill>
              </a:rPr>
              <a:t>resolution: 1.3 %</a:t>
            </a:r>
          </a:p>
        </p:txBody>
      </p:sp>
      <p:sp>
        <p:nvSpPr>
          <p:cNvPr id="16" name="Rectangle 15"/>
          <p:cNvSpPr/>
          <p:nvPr/>
        </p:nvSpPr>
        <p:spPr>
          <a:xfrm>
            <a:off x="304800" y="2766341"/>
            <a:ext cx="2286000" cy="707886"/>
          </a:xfrm>
          <a:prstGeom prst="rect">
            <a:avLst/>
          </a:prstGeom>
        </p:spPr>
        <p:txBody>
          <a:bodyPr wrap="square">
            <a:spAutoFit/>
          </a:bodyPr>
          <a:lstStyle/>
          <a:p>
            <a:r>
              <a:rPr lang="en-US" sz="1000" b="0" dirty="0" smtClean="0">
                <a:solidFill>
                  <a:srgbClr val="FFFF00"/>
                </a:solidFill>
              </a:rPr>
              <a:t>peak energy: 976 </a:t>
            </a:r>
            <a:r>
              <a:rPr lang="en-US" sz="1000" b="0" dirty="0" err="1" smtClean="0">
                <a:solidFill>
                  <a:srgbClr val="FFFF00"/>
                </a:solidFill>
              </a:rPr>
              <a:t>MeV</a:t>
            </a:r>
            <a:endParaRPr lang="en-US" sz="1000" b="0" dirty="0" smtClean="0">
              <a:solidFill>
                <a:srgbClr val="FFFF00"/>
              </a:solidFill>
            </a:endParaRPr>
          </a:p>
          <a:p>
            <a:r>
              <a:rPr lang="en-US" sz="1000" b="0" dirty="0" smtClean="0">
                <a:solidFill>
                  <a:srgbClr val="FFFF00"/>
                </a:solidFill>
              </a:rPr>
              <a:t>beam divergence: 0.7 </a:t>
            </a:r>
            <a:r>
              <a:rPr lang="en-US" sz="1000" b="0" dirty="0" err="1" smtClean="0">
                <a:solidFill>
                  <a:srgbClr val="FFFF00"/>
                </a:solidFill>
              </a:rPr>
              <a:t>mrad</a:t>
            </a:r>
            <a:endParaRPr lang="en-US" sz="1000" b="0" dirty="0" smtClean="0">
              <a:solidFill>
                <a:srgbClr val="FFFF00"/>
              </a:solidFill>
            </a:endParaRPr>
          </a:p>
          <a:p>
            <a:r>
              <a:rPr lang="en-US" sz="1000" b="0" dirty="0" smtClean="0">
                <a:solidFill>
                  <a:srgbClr val="FFFF00"/>
                </a:solidFill>
              </a:rPr>
              <a:t>energy spread (</a:t>
            </a:r>
            <a:r>
              <a:rPr lang="en-US" sz="1000" b="0" dirty="0" err="1" smtClean="0">
                <a:solidFill>
                  <a:srgbClr val="FFFF00"/>
                </a:solidFill>
              </a:rPr>
              <a:t>rms</a:t>
            </a:r>
            <a:r>
              <a:rPr lang="en-US" sz="1000" b="0" dirty="0" smtClean="0">
                <a:solidFill>
                  <a:srgbClr val="FFFF00"/>
                </a:solidFill>
              </a:rPr>
              <a:t>): 1.0 %</a:t>
            </a:r>
          </a:p>
          <a:p>
            <a:r>
              <a:rPr lang="en-US" sz="1000" b="0" dirty="0" smtClean="0">
                <a:solidFill>
                  <a:srgbClr val="FFFF00"/>
                </a:solidFill>
              </a:rPr>
              <a:t>resolution: 0.8 %</a:t>
            </a:r>
          </a:p>
        </p:txBody>
      </p:sp>
      <p:sp>
        <p:nvSpPr>
          <p:cNvPr id="17" name="Rectangle 16"/>
          <p:cNvSpPr/>
          <p:nvPr/>
        </p:nvSpPr>
        <p:spPr>
          <a:xfrm>
            <a:off x="304800" y="3840344"/>
            <a:ext cx="2286000" cy="707886"/>
          </a:xfrm>
          <a:prstGeom prst="rect">
            <a:avLst/>
          </a:prstGeom>
        </p:spPr>
        <p:txBody>
          <a:bodyPr wrap="square">
            <a:spAutoFit/>
          </a:bodyPr>
          <a:lstStyle/>
          <a:p>
            <a:r>
              <a:rPr lang="en-US" sz="1000" b="0" dirty="0" smtClean="0">
                <a:solidFill>
                  <a:srgbClr val="FFFF00"/>
                </a:solidFill>
              </a:rPr>
              <a:t>peak energy: 900 </a:t>
            </a:r>
            <a:r>
              <a:rPr lang="en-US" sz="1000" b="0" dirty="0" err="1" smtClean="0">
                <a:solidFill>
                  <a:srgbClr val="FFFF00"/>
                </a:solidFill>
              </a:rPr>
              <a:t>MeV</a:t>
            </a:r>
            <a:endParaRPr lang="en-US" sz="1000" b="0" dirty="0" smtClean="0">
              <a:solidFill>
                <a:srgbClr val="FFFF00"/>
              </a:solidFill>
            </a:endParaRPr>
          </a:p>
          <a:p>
            <a:r>
              <a:rPr lang="en-US" sz="1000" b="0" dirty="0" smtClean="0">
                <a:solidFill>
                  <a:srgbClr val="FFFF00"/>
                </a:solidFill>
              </a:rPr>
              <a:t>beam divergence: 1.7 </a:t>
            </a:r>
            <a:r>
              <a:rPr lang="en-US" sz="1000" b="0" dirty="0" err="1" smtClean="0">
                <a:solidFill>
                  <a:srgbClr val="FFFF00"/>
                </a:solidFill>
              </a:rPr>
              <a:t>mrad</a:t>
            </a:r>
            <a:endParaRPr lang="en-US" sz="1000" b="0" dirty="0" smtClean="0">
              <a:solidFill>
                <a:srgbClr val="FFFF00"/>
              </a:solidFill>
            </a:endParaRPr>
          </a:p>
          <a:p>
            <a:r>
              <a:rPr lang="en-US" sz="1000" b="0" dirty="0" smtClean="0">
                <a:solidFill>
                  <a:srgbClr val="FFFF00"/>
                </a:solidFill>
              </a:rPr>
              <a:t>energy spread (</a:t>
            </a:r>
            <a:r>
              <a:rPr lang="en-US" sz="1000" b="0" dirty="0" err="1" smtClean="0">
                <a:solidFill>
                  <a:srgbClr val="FFFF00"/>
                </a:solidFill>
              </a:rPr>
              <a:t>rms</a:t>
            </a:r>
            <a:r>
              <a:rPr lang="en-US" sz="1000" b="0" dirty="0" smtClean="0">
                <a:solidFill>
                  <a:srgbClr val="FFFF00"/>
                </a:solidFill>
              </a:rPr>
              <a:t>): 2.2 %</a:t>
            </a:r>
          </a:p>
          <a:p>
            <a:r>
              <a:rPr lang="en-US" sz="1000" b="0" dirty="0" smtClean="0">
                <a:solidFill>
                  <a:srgbClr val="FFFF00"/>
                </a:solidFill>
              </a:rPr>
              <a:t>resolution: 2.2 %</a:t>
            </a:r>
          </a:p>
        </p:txBody>
      </p:sp>
      <p:sp>
        <p:nvSpPr>
          <p:cNvPr id="18" name="Rectangle 1039"/>
          <p:cNvSpPr>
            <a:spLocks noChangeArrowheads="1"/>
          </p:cNvSpPr>
          <p:nvPr/>
        </p:nvSpPr>
        <p:spPr bwMode="auto">
          <a:xfrm>
            <a:off x="0" y="5943600"/>
            <a:ext cx="8153400" cy="914400"/>
          </a:xfrm>
          <a:prstGeom prst="rect">
            <a:avLst/>
          </a:prstGeom>
          <a:noFill/>
          <a:ln w="9525">
            <a:noFill/>
            <a:miter lim="800000"/>
            <a:headEnd/>
            <a:tailEnd/>
          </a:ln>
        </p:spPr>
        <p:txBody>
          <a:bodyPr>
            <a:prstTxWarp prst="textNoShape">
              <a:avLst/>
            </a:prstTxWarp>
          </a:bodyPr>
          <a:lstStyle/>
          <a:p>
            <a:pPr marL="177800" indent="-177800" eaLnBrk="1" hangingPunct="1">
              <a:lnSpc>
                <a:spcPct val="90000"/>
              </a:lnSpc>
              <a:spcBef>
                <a:spcPct val="20000"/>
              </a:spcBef>
              <a:buClr>
                <a:schemeClr val="folHlink"/>
              </a:buClr>
              <a:buSzPct val="60000"/>
              <a:buFont typeface="Wingdings" pitchFamily="-65" charset="2"/>
              <a:buNone/>
            </a:pPr>
            <a:r>
              <a:rPr lang="en-US" sz="1600" b="0" baseline="0" dirty="0" err="1" smtClean="0">
                <a:latin typeface="Arial" pitchFamily="-65" charset="0"/>
              </a:rPr>
              <a:t>GeV</a:t>
            </a:r>
            <a:r>
              <a:rPr lang="en-US" sz="1600" b="0" baseline="0" dirty="0" smtClean="0">
                <a:latin typeface="Arial" pitchFamily="-65" charset="0"/>
              </a:rPr>
              <a:t> </a:t>
            </a:r>
            <a:r>
              <a:rPr lang="en-US" sz="1600" b="0" dirty="0" smtClean="0"/>
              <a:t>beams independently demonstrated: </a:t>
            </a:r>
          </a:p>
          <a:p>
            <a:pPr marL="177800" indent="-177800" eaLnBrk="1" hangingPunct="1">
              <a:lnSpc>
                <a:spcPct val="90000"/>
              </a:lnSpc>
              <a:spcBef>
                <a:spcPct val="20000"/>
              </a:spcBef>
              <a:buClr>
                <a:schemeClr val="folHlink"/>
              </a:buClr>
              <a:buSzPct val="60000"/>
              <a:buFont typeface="Wingdings" pitchFamily="-65" charset="2"/>
              <a:buNone/>
            </a:pPr>
            <a:r>
              <a:rPr lang="en-US" sz="1600" b="0" dirty="0" smtClean="0"/>
              <a:t>		MPQ (Germany):  </a:t>
            </a:r>
            <a:r>
              <a:rPr lang="en-US" sz="1600" b="0" dirty="0" err="1" smtClean="0"/>
              <a:t>Karsch</a:t>
            </a:r>
            <a:r>
              <a:rPr lang="en-US" sz="1600" b="0" dirty="0" smtClean="0"/>
              <a:t> et al., New J. Physics (2007)</a:t>
            </a:r>
          </a:p>
          <a:p>
            <a:pPr marL="177800" indent="-177800" eaLnBrk="1" hangingPunct="1">
              <a:lnSpc>
                <a:spcPct val="90000"/>
              </a:lnSpc>
              <a:spcBef>
                <a:spcPct val="20000"/>
              </a:spcBef>
              <a:buClr>
                <a:schemeClr val="folHlink"/>
              </a:buClr>
              <a:buSzPct val="60000"/>
              <a:buFont typeface="Wingdings" pitchFamily="-65" charset="2"/>
              <a:buNone/>
            </a:pPr>
            <a:r>
              <a:rPr lang="en-US" sz="1600" b="0" dirty="0" smtClean="0"/>
              <a:t>		APRI (Korea): </a:t>
            </a:r>
            <a:r>
              <a:rPr lang="en-US" sz="1600" b="0" dirty="0" err="1" smtClean="0"/>
              <a:t>Hafz</a:t>
            </a:r>
            <a:r>
              <a:rPr lang="en-US" sz="1600" b="0" dirty="0" smtClean="0"/>
              <a:t> et al., Nature Photonics (2008)</a:t>
            </a:r>
          </a:p>
          <a:p>
            <a:pPr marL="177800" indent="-177800" eaLnBrk="1" hangingPunct="1">
              <a:lnSpc>
                <a:spcPct val="90000"/>
              </a:lnSpc>
              <a:spcBef>
                <a:spcPct val="20000"/>
              </a:spcBef>
              <a:buClr>
                <a:schemeClr val="folHlink"/>
              </a:buClr>
              <a:buSzPct val="60000"/>
              <a:buFont typeface="Wingdings" pitchFamily="-65" charset="2"/>
              <a:buNone/>
            </a:pPr>
            <a:endParaRPr lang="en-US" sz="1600" b="0" dirty="0" smtClean="0"/>
          </a:p>
          <a:p>
            <a:pPr marL="177800" indent="-177800" eaLnBrk="1" hangingPunct="1">
              <a:lnSpc>
                <a:spcPct val="90000"/>
              </a:lnSpc>
              <a:spcBef>
                <a:spcPct val="20000"/>
              </a:spcBef>
              <a:buClr>
                <a:schemeClr val="folHlink"/>
              </a:buClr>
              <a:buSzPct val="60000"/>
              <a:buFont typeface="Wingdings" pitchFamily="-65" charset="2"/>
              <a:buNone/>
            </a:pPr>
            <a:endParaRPr lang="en-US" sz="1600" b="0" baseline="0" dirty="0">
              <a:latin typeface="Arial" pitchFamily="-65" charset="0"/>
            </a:endParaRPr>
          </a:p>
        </p:txBody>
      </p:sp>
      <p:sp>
        <p:nvSpPr>
          <p:cNvPr id="19"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3074" name="Rectangle 2"/>
          <p:cNvSpPr>
            <a:spLocks noGrp="1" noChangeArrowheads="1"/>
          </p:cNvSpPr>
          <p:nvPr>
            <p:ph type="title"/>
          </p:nvPr>
        </p:nvSpPr>
        <p:spPr bwMode="auto">
          <a:xfrm>
            <a:off x="1143000" y="228600"/>
            <a:ext cx="7772400" cy="585787"/>
          </a:xfrm>
          <a:noFill/>
          <a:ln>
            <a:miter lim="800000"/>
            <a:headEnd/>
            <a:tailEnd/>
          </a:ln>
        </p:spPr>
        <p:txBody>
          <a:bodyPr wrap="square" lIns="91440" tIns="45720" rIns="91440" bIns="45720" numCol="1" anchor="t" anchorCtr="0" compatLnSpc="1">
            <a:prstTxWarp prst="textNoShape">
              <a:avLst/>
            </a:prstTxWarp>
          </a:bodyPr>
          <a:lstStyle/>
          <a:p>
            <a:pPr algn="ctr"/>
            <a:r>
              <a:rPr lang="en-US" sz="2800" b="1" dirty="0">
                <a:solidFill>
                  <a:schemeClr val="tx1"/>
                </a:solidFill>
              </a:rPr>
              <a:t>Stable regime for</a:t>
            </a:r>
            <a:r>
              <a:rPr lang="en-US" sz="2800" b="1" dirty="0" smtClean="0">
                <a:solidFill>
                  <a:schemeClr val="tx1"/>
                </a:solidFill>
              </a:rPr>
              <a:t> 0.5 </a:t>
            </a:r>
            <a:r>
              <a:rPr lang="en-US" b="1" dirty="0" err="1" smtClean="0">
                <a:solidFill>
                  <a:schemeClr val="tx1"/>
                </a:solidFill>
              </a:rPr>
              <a:t>G</a:t>
            </a:r>
            <a:r>
              <a:rPr lang="en-US" sz="2800" b="1" dirty="0" err="1" smtClean="0">
                <a:solidFill>
                  <a:schemeClr val="tx1"/>
                </a:solidFill>
              </a:rPr>
              <a:t>eV</a:t>
            </a:r>
            <a:r>
              <a:rPr lang="en-US" sz="2800" b="1" dirty="0" smtClean="0">
                <a:solidFill>
                  <a:schemeClr val="tx1"/>
                </a:solidFill>
              </a:rPr>
              <a:t> </a:t>
            </a:r>
            <a:r>
              <a:rPr lang="en-US" sz="2800" b="1" dirty="0">
                <a:solidFill>
                  <a:schemeClr val="tx1"/>
                </a:solidFill>
              </a:rPr>
              <a:t>beams</a:t>
            </a:r>
          </a:p>
        </p:txBody>
      </p:sp>
      <p:sp>
        <p:nvSpPr>
          <p:cNvPr id="1923075" name="Rectangle 3"/>
          <p:cNvSpPr>
            <a:spLocks noChangeArrowheads="1"/>
          </p:cNvSpPr>
          <p:nvPr/>
        </p:nvSpPr>
        <p:spPr bwMode="auto">
          <a:xfrm>
            <a:off x="0" y="914400"/>
            <a:ext cx="5824538" cy="1101725"/>
          </a:xfrm>
          <a:prstGeom prst="rect">
            <a:avLst/>
          </a:prstGeom>
          <a:noFill/>
          <a:ln w="12700">
            <a:noFill/>
            <a:miter lim="800000"/>
            <a:headEnd/>
            <a:tailEnd/>
          </a:ln>
          <a:effectLst/>
        </p:spPr>
        <p:txBody>
          <a:bodyPr lIns="90488" tIns="44450" rIns="90488" bIns="44450">
            <a:prstTxWarp prst="textNoShape">
              <a:avLst/>
            </a:prstTxWarp>
          </a:bodyPr>
          <a:lstStyle/>
          <a:p>
            <a:pPr marL="342900" indent="-342900" eaLnBrk="1" hangingPunct="1">
              <a:lnSpc>
                <a:spcPct val="90000"/>
              </a:lnSpc>
              <a:spcBef>
                <a:spcPct val="20000"/>
              </a:spcBef>
              <a:buSzPct val="60000"/>
              <a:buFont typeface="Wingdings" pitchFamily="-65" charset="2"/>
              <a:buChar char="n"/>
            </a:pPr>
            <a:r>
              <a:rPr lang="en-US" b="0" baseline="0" dirty="0">
                <a:latin typeface="Arial" pitchFamily="-65" charset="0"/>
              </a:rPr>
              <a:t>Laser: a</a:t>
            </a:r>
            <a:r>
              <a:rPr lang="en-US" b="0" baseline="-25000" dirty="0">
                <a:latin typeface="Arial" pitchFamily="-65" charset="0"/>
              </a:rPr>
              <a:t>0</a:t>
            </a:r>
            <a:r>
              <a:rPr lang="en-US" b="0" baseline="0" dirty="0">
                <a:latin typeface="Arial" pitchFamily="-65" charset="0"/>
              </a:rPr>
              <a:t> &gt; </a:t>
            </a:r>
            <a:r>
              <a:rPr lang="en-US" b="0" baseline="0" dirty="0" smtClean="0">
                <a:latin typeface="Arial" pitchFamily="-65" charset="0"/>
              </a:rPr>
              <a:t>0.6 </a:t>
            </a:r>
            <a:r>
              <a:rPr lang="en-US" b="0" baseline="0" dirty="0">
                <a:latin typeface="Arial" pitchFamily="-65" charset="0"/>
              </a:rPr>
              <a:t>(12 TW,</a:t>
            </a:r>
            <a:r>
              <a:rPr lang="en-US" b="0" baseline="0" dirty="0" smtClean="0">
                <a:latin typeface="Arial" pitchFamily="-65" charset="0"/>
              </a:rPr>
              <a:t> 1 J, 80 </a:t>
            </a:r>
            <a:r>
              <a:rPr lang="en-US" b="0" baseline="0" dirty="0" err="1">
                <a:latin typeface="Arial" pitchFamily="-65" charset="0"/>
              </a:rPr>
              <a:t>fs</a:t>
            </a:r>
            <a:r>
              <a:rPr lang="en-US" b="0" baseline="0" dirty="0">
                <a:latin typeface="Arial" pitchFamily="-65" charset="0"/>
              </a:rPr>
              <a:t>)</a:t>
            </a:r>
          </a:p>
          <a:p>
            <a:pPr marL="342900" indent="-342900" eaLnBrk="1" hangingPunct="1">
              <a:lnSpc>
                <a:spcPct val="90000"/>
              </a:lnSpc>
              <a:spcBef>
                <a:spcPct val="20000"/>
              </a:spcBef>
              <a:buSzPct val="60000"/>
              <a:buFont typeface="Wingdings" pitchFamily="-65" charset="2"/>
              <a:buChar char="n"/>
            </a:pPr>
            <a:r>
              <a:rPr lang="en-US" b="0" baseline="0" dirty="0">
                <a:latin typeface="Arial" pitchFamily="-65" charset="0"/>
              </a:rPr>
              <a:t>Capillary: 225 </a:t>
            </a:r>
            <a:r>
              <a:rPr lang="en-US" b="0" baseline="0" dirty="0">
                <a:latin typeface="Symbol" pitchFamily="-65" charset="2"/>
              </a:rPr>
              <a:t>m</a:t>
            </a:r>
            <a:r>
              <a:rPr lang="en-US" b="0" baseline="0" dirty="0">
                <a:latin typeface="Arial" pitchFamily="-65" charset="0"/>
              </a:rPr>
              <a:t>m diameter and 33 mm </a:t>
            </a:r>
            <a:r>
              <a:rPr lang="en-US" b="0" baseline="0" dirty="0" smtClean="0">
                <a:latin typeface="Arial" pitchFamily="-65" charset="0"/>
              </a:rPr>
              <a:t>length</a:t>
            </a:r>
          </a:p>
        </p:txBody>
      </p:sp>
      <p:sp>
        <p:nvSpPr>
          <p:cNvPr id="1923079" name="Text Box 7"/>
          <p:cNvSpPr txBox="1">
            <a:spLocks noChangeArrowheads="1"/>
          </p:cNvSpPr>
          <p:nvPr/>
        </p:nvSpPr>
        <p:spPr bwMode="auto">
          <a:xfrm>
            <a:off x="1182688" y="5510212"/>
            <a:ext cx="7013575" cy="369332"/>
          </a:xfrm>
          <a:prstGeom prst="rect">
            <a:avLst/>
          </a:prstGeom>
          <a:noFill/>
          <a:ln w="9525">
            <a:noFill/>
            <a:miter lim="800000"/>
            <a:headEnd/>
            <a:tailEnd/>
          </a:ln>
          <a:effectLst/>
        </p:spPr>
        <p:txBody>
          <a:bodyPr>
            <a:prstTxWarp prst="textNoShape">
              <a:avLst/>
            </a:prstTxWarp>
            <a:spAutoFit/>
          </a:bodyPr>
          <a:lstStyle/>
          <a:p>
            <a:r>
              <a:rPr lang="en-US" b="0" baseline="0" dirty="0" smtClean="0">
                <a:latin typeface="Times" pitchFamily="-65" charset="0"/>
              </a:rPr>
              <a:t>Charge = 32 ± 14 </a:t>
            </a:r>
            <a:r>
              <a:rPr lang="en-US" b="0" baseline="0" dirty="0" err="1" smtClean="0">
                <a:latin typeface="Times" pitchFamily="-65" charset="0"/>
              </a:rPr>
              <a:t>pC</a:t>
            </a:r>
            <a:r>
              <a:rPr lang="en-US" b="0" baseline="0" dirty="0">
                <a:latin typeface="Times" pitchFamily="-65" charset="0"/>
              </a:rPr>
              <a:t>, </a:t>
            </a:r>
            <a:r>
              <a:rPr lang="en-US" b="0" baseline="0" dirty="0" smtClean="0">
                <a:latin typeface="Times" pitchFamily="-65" charset="0"/>
              </a:rPr>
              <a:t>Energy = 456 ± 45 </a:t>
            </a:r>
            <a:r>
              <a:rPr lang="en-US" b="0" baseline="0" dirty="0" err="1" smtClean="0">
                <a:latin typeface="Times" pitchFamily="-65" charset="0"/>
              </a:rPr>
              <a:t>MeV</a:t>
            </a:r>
            <a:r>
              <a:rPr lang="en-US" b="0" baseline="0" dirty="0">
                <a:latin typeface="Times" pitchFamily="-65" charset="0"/>
              </a:rPr>
              <a:t>, </a:t>
            </a:r>
            <a:r>
              <a:rPr lang="en-US" b="0" baseline="0" dirty="0" err="1">
                <a:latin typeface="Times" pitchFamily="-65" charset="0"/>
              </a:rPr>
              <a:t>dE</a:t>
            </a:r>
            <a:r>
              <a:rPr lang="en-US" b="0" baseline="0" dirty="0">
                <a:latin typeface="Times" pitchFamily="-65" charset="0"/>
              </a:rPr>
              <a:t>/</a:t>
            </a:r>
            <a:r>
              <a:rPr lang="en-US" b="0" baseline="0" dirty="0" smtClean="0">
                <a:latin typeface="Times" pitchFamily="-65" charset="0"/>
              </a:rPr>
              <a:t>E = 6 ± 3%</a:t>
            </a:r>
            <a:endParaRPr lang="en-US" b="0" baseline="0" dirty="0">
              <a:latin typeface="Times" pitchFamily="-65" charset="0"/>
            </a:endParaRPr>
          </a:p>
        </p:txBody>
      </p:sp>
      <p:pic>
        <p:nvPicPr>
          <p:cNvPr id="1923080" name="Picture 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199" y="1727842"/>
            <a:ext cx="7467601" cy="1734495"/>
          </a:xfrm>
          <a:prstGeom prst="rect">
            <a:avLst/>
          </a:prstGeom>
          <a:noFill/>
        </p:spPr>
      </p:pic>
      <p:pic>
        <p:nvPicPr>
          <p:cNvPr id="1923081" name="Picture 9"/>
          <p:cNvPicPr>
            <a:picLocks noChangeAspect="1" noChangeArrowheads="1"/>
          </p:cNvPicPr>
          <p:nvPr/>
        </p:nvPicPr>
        <p:blipFill>
          <a:blip r:embed="rId4"/>
          <a:srcRect b="1782"/>
          <a:stretch>
            <a:fillRect/>
          </a:stretch>
        </p:blipFill>
        <p:spPr bwMode="auto">
          <a:xfrm>
            <a:off x="169863" y="3603625"/>
            <a:ext cx="4383087" cy="657225"/>
          </a:xfrm>
          <a:prstGeom prst="rect">
            <a:avLst/>
          </a:prstGeom>
          <a:noFill/>
        </p:spPr>
      </p:pic>
      <p:pic>
        <p:nvPicPr>
          <p:cNvPr id="1923082" name="Picture 10"/>
          <p:cNvPicPr>
            <a:picLocks noChangeAspect="1" noChangeArrowheads="1"/>
          </p:cNvPicPr>
          <p:nvPr/>
        </p:nvPicPr>
        <p:blipFill>
          <a:blip r:embed="rId5"/>
          <a:srcRect b="1770"/>
          <a:stretch>
            <a:fillRect/>
          </a:stretch>
        </p:blipFill>
        <p:spPr bwMode="auto">
          <a:xfrm>
            <a:off x="169863" y="4254500"/>
            <a:ext cx="4383087" cy="661987"/>
          </a:xfrm>
          <a:prstGeom prst="rect">
            <a:avLst/>
          </a:prstGeom>
          <a:noFill/>
        </p:spPr>
      </p:pic>
      <p:pic>
        <p:nvPicPr>
          <p:cNvPr id="1923083" name="Picture 11"/>
          <p:cNvPicPr>
            <a:picLocks noChangeAspect="1" noChangeArrowheads="1"/>
          </p:cNvPicPr>
          <p:nvPr/>
        </p:nvPicPr>
        <p:blipFill>
          <a:blip r:embed="rId6"/>
          <a:srcRect/>
          <a:stretch>
            <a:fillRect/>
          </a:stretch>
        </p:blipFill>
        <p:spPr bwMode="auto">
          <a:xfrm>
            <a:off x="4583113" y="4881562"/>
            <a:ext cx="4383087" cy="681038"/>
          </a:xfrm>
          <a:prstGeom prst="rect">
            <a:avLst/>
          </a:prstGeom>
          <a:noFill/>
        </p:spPr>
      </p:pic>
      <p:pic>
        <p:nvPicPr>
          <p:cNvPr id="1923084" name="Picture 12"/>
          <p:cNvPicPr>
            <a:picLocks noChangeAspect="1" noChangeArrowheads="1"/>
          </p:cNvPicPr>
          <p:nvPr/>
        </p:nvPicPr>
        <p:blipFill>
          <a:blip r:embed="rId7"/>
          <a:srcRect/>
          <a:stretch>
            <a:fillRect/>
          </a:stretch>
        </p:blipFill>
        <p:spPr bwMode="auto">
          <a:xfrm>
            <a:off x="4583113" y="3592512"/>
            <a:ext cx="4383087" cy="666750"/>
          </a:xfrm>
          <a:prstGeom prst="rect">
            <a:avLst/>
          </a:prstGeom>
          <a:noFill/>
        </p:spPr>
      </p:pic>
      <p:pic>
        <p:nvPicPr>
          <p:cNvPr id="1923085" name="Picture 13"/>
          <p:cNvPicPr>
            <a:picLocks noChangeAspect="1" noChangeArrowheads="1"/>
          </p:cNvPicPr>
          <p:nvPr/>
        </p:nvPicPr>
        <p:blipFill>
          <a:blip r:embed="rId8"/>
          <a:srcRect/>
          <a:stretch>
            <a:fillRect/>
          </a:stretch>
        </p:blipFill>
        <p:spPr bwMode="auto">
          <a:xfrm>
            <a:off x="169863" y="4892675"/>
            <a:ext cx="4383087" cy="666750"/>
          </a:xfrm>
          <a:prstGeom prst="rect">
            <a:avLst/>
          </a:prstGeom>
          <a:noFill/>
        </p:spPr>
      </p:pic>
      <p:pic>
        <p:nvPicPr>
          <p:cNvPr id="1923086" name="Picture 14"/>
          <p:cNvPicPr>
            <a:picLocks noChangeAspect="1" noChangeArrowheads="1"/>
          </p:cNvPicPr>
          <p:nvPr/>
        </p:nvPicPr>
        <p:blipFill>
          <a:blip r:embed="rId9"/>
          <a:srcRect b="3572"/>
          <a:stretch>
            <a:fillRect/>
          </a:stretch>
        </p:blipFill>
        <p:spPr bwMode="auto">
          <a:xfrm>
            <a:off x="4583113" y="4241800"/>
            <a:ext cx="4383087" cy="644525"/>
          </a:xfrm>
          <a:prstGeom prst="rect">
            <a:avLst/>
          </a:prstGeom>
          <a:noFill/>
        </p:spPr>
      </p:pic>
      <p:sp>
        <p:nvSpPr>
          <p:cNvPr id="1923090" name="Text Box 18"/>
          <p:cNvSpPr txBox="1">
            <a:spLocks noChangeArrowheads="1"/>
          </p:cNvSpPr>
          <p:nvPr/>
        </p:nvSpPr>
        <p:spPr bwMode="auto">
          <a:xfrm>
            <a:off x="169863" y="3233737"/>
            <a:ext cx="2395537"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b="0" baseline="0">
                <a:latin typeface="Arial" pitchFamily="-65" charset="0"/>
              </a:rPr>
              <a:t>Representative shots:</a:t>
            </a:r>
          </a:p>
        </p:txBody>
      </p:sp>
      <p:sp>
        <p:nvSpPr>
          <p:cNvPr id="16" name="Slide Number Placeholder 6"/>
          <p:cNvSpPr>
            <a:spLocks noGrp="1"/>
          </p:cNvSpPr>
          <p:nvPr>
            <p:ph type="sldNum" sz="quarter" idx="12"/>
          </p:nvPr>
        </p:nvSpPr>
        <p:spPr>
          <a:xfrm>
            <a:off x="7086600" y="6248400"/>
            <a:ext cx="1905000" cy="457200"/>
          </a:xfrm>
        </p:spPr>
        <p:txBody>
          <a:bodyPr/>
          <a:lstStyle/>
          <a:p>
            <a:fld id="{484FF5A8-8163-2540-8146-3BF1C9E6CE6C}" type="slidenum">
              <a:rPr lang="en-US"/>
              <a:pPr/>
              <a:t>14</a:t>
            </a:fld>
            <a:endParaRPr lang="en-US" dirty="0"/>
          </a:p>
        </p:txBody>
      </p:sp>
      <p:sp>
        <p:nvSpPr>
          <p:cNvPr id="1923078" name="Rectangle 6"/>
          <p:cNvSpPr>
            <a:spLocks noChangeArrowheads="1"/>
          </p:cNvSpPr>
          <p:nvPr/>
        </p:nvSpPr>
        <p:spPr bwMode="auto">
          <a:xfrm>
            <a:off x="3810000" y="2014537"/>
            <a:ext cx="3351213" cy="1397000"/>
          </a:xfrm>
          <a:prstGeom prst="rect">
            <a:avLst/>
          </a:prstGeom>
          <a:noFill/>
          <a:ln w="12700">
            <a:noFill/>
            <a:miter lim="800000"/>
            <a:headEnd/>
            <a:tailEnd/>
          </a:ln>
          <a:effectLst/>
        </p:spPr>
        <p:txBody>
          <a:bodyPr lIns="90488" tIns="44450" rIns="90488" bIns="44450">
            <a:prstTxWarp prst="textNoShape">
              <a:avLst/>
            </a:prstTxWarp>
          </a:bodyPr>
          <a:lstStyle/>
          <a:p>
            <a:pPr marL="742950" lvl="1" indent="-285750" eaLnBrk="1" hangingPunct="1">
              <a:spcBef>
                <a:spcPct val="20000"/>
              </a:spcBef>
              <a:buClr>
                <a:schemeClr val="hlink"/>
              </a:buClr>
              <a:buSzPct val="55000"/>
            </a:pPr>
            <a:r>
              <a:rPr lang="en-US" sz="1400" b="0" baseline="0" dirty="0" smtClean="0">
                <a:solidFill>
                  <a:schemeClr val="accent3"/>
                </a:solidFill>
                <a:latin typeface="Arial" pitchFamily="-65" charset="0"/>
                <a:ea typeface="ＭＳ Ｐゴシック" pitchFamily="-65" charset="-128"/>
              </a:rPr>
              <a:t>Divergence (</a:t>
            </a:r>
            <a:r>
              <a:rPr lang="en-US" sz="1400" b="0" baseline="0" dirty="0" err="1">
                <a:solidFill>
                  <a:schemeClr val="accent3"/>
                </a:solidFill>
                <a:latin typeface="Arial" pitchFamily="-65" charset="0"/>
                <a:ea typeface="ＭＳ Ｐゴシック" pitchFamily="-65" charset="-128"/>
              </a:rPr>
              <a:t>rms</a:t>
            </a:r>
            <a:r>
              <a:rPr lang="en-US" sz="1400" b="0" baseline="0" dirty="0">
                <a:solidFill>
                  <a:schemeClr val="accent3"/>
                </a:solidFill>
                <a:latin typeface="Arial" pitchFamily="-65" charset="0"/>
                <a:ea typeface="ＭＳ Ｐゴシック" pitchFamily="-65" charset="-128"/>
              </a:rPr>
              <a:t>): 1.6 </a:t>
            </a:r>
            <a:r>
              <a:rPr lang="en-US" sz="1400" b="0" baseline="0" dirty="0" err="1">
                <a:solidFill>
                  <a:schemeClr val="accent3"/>
                </a:solidFill>
                <a:latin typeface="Arial" pitchFamily="-65" charset="0"/>
                <a:ea typeface="ＭＳ Ｐゴシック" pitchFamily="-65" charset="-128"/>
              </a:rPr>
              <a:t>mrad</a:t>
            </a:r>
            <a:endParaRPr lang="en-US" sz="1400" b="0" baseline="0" dirty="0">
              <a:solidFill>
                <a:schemeClr val="accent3"/>
              </a:solidFill>
              <a:latin typeface="Arial" pitchFamily="-65" charset="0"/>
              <a:ea typeface="ＭＳ Ｐゴシック" pitchFamily="-65" charset="-128"/>
            </a:endParaRPr>
          </a:p>
          <a:p>
            <a:pPr marL="742950" lvl="1" indent="-285750" eaLnBrk="1" hangingPunct="1">
              <a:spcBef>
                <a:spcPct val="20000"/>
              </a:spcBef>
              <a:buClr>
                <a:schemeClr val="hlink"/>
              </a:buClr>
              <a:buSzPct val="55000"/>
            </a:pPr>
            <a:r>
              <a:rPr lang="en-US" sz="1400" b="0" baseline="0" dirty="0">
                <a:solidFill>
                  <a:schemeClr val="accent3"/>
                </a:solidFill>
                <a:latin typeface="Arial" pitchFamily="-65" charset="0"/>
                <a:ea typeface="ＭＳ Ｐゴシック" pitchFamily="-65" charset="-128"/>
              </a:rPr>
              <a:t>Energy spread (</a:t>
            </a:r>
            <a:r>
              <a:rPr lang="en-US" sz="1400" b="0" baseline="0" dirty="0" err="1">
                <a:solidFill>
                  <a:schemeClr val="accent3"/>
                </a:solidFill>
                <a:latin typeface="Arial" pitchFamily="-65" charset="0"/>
                <a:ea typeface="ＭＳ Ｐゴシック" pitchFamily="-65" charset="-128"/>
              </a:rPr>
              <a:t>rms</a:t>
            </a:r>
            <a:r>
              <a:rPr lang="en-US" sz="1400" b="0" baseline="0" dirty="0">
                <a:solidFill>
                  <a:schemeClr val="accent3"/>
                </a:solidFill>
                <a:latin typeface="Arial" pitchFamily="-65" charset="0"/>
                <a:ea typeface="ＭＳ Ｐゴシック" pitchFamily="-65" charset="-128"/>
              </a:rPr>
              <a:t>): 5.6%</a:t>
            </a:r>
          </a:p>
          <a:p>
            <a:pPr marL="742950" lvl="1" indent="-285750" eaLnBrk="1" hangingPunct="1">
              <a:spcBef>
                <a:spcPct val="20000"/>
              </a:spcBef>
              <a:buClr>
                <a:schemeClr val="hlink"/>
              </a:buClr>
              <a:buSzPct val="55000"/>
            </a:pPr>
            <a:r>
              <a:rPr lang="en-US" sz="1400" b="0" baseline="0" dirty="0">
                <a:solidFill>
                  <a:schemeClr val="accent3"/>
                </a:solidFill>
                <a:latin typeface="Arial" pitchFamily="-65" charset="0"/>
                <a:ea typeface="ＭＳ Ｐゴシック" pitchFamily="-65" charset="-128"/>
              </a:rPr>
              <a:t>Resolution: 1.1%</a:t>
            </a:r>
          </a:p>
          <a:p>
            <a:pPr marL="742950" lvl="1" indent="-285750" eaLnBrk="1" hangingPunct="1">
              <a:spcBef>
                <a:spcPct val="20000"/>
              </a:spcBef>
              <a:buClr>
                <a:schemeClr val="hlink"/>
              </a:buClr>
              <a:buSzPct val="55000"/>
            </a:pPr>
            <a:r>
              <a:rPr lang="en-US" sz="1400" b="0" baseline="0" dirty="0">
                <a:solidFill>
                  <a:schemeClr val="accent3"/>
                </a:solidFill>
                <a:latin typeface="Arial" pitchFamily="-65" charset="0"/>
                <a:ea typeface="ＭＳ Ｐゴシック" pitchFamily="-65" charset="-128"/>
              </a:rPr>
              <a:t>Charge: 50 </a:t>
            </a:r>
            <a:r>
              <a:rPr lang="en-US" sz="1400" b="0" baseline="0" dirty="0" err="1">
                <a:solidFill>
                  <a:schemeClr val="accent3"/>
                </a:solidFill>
                <a:latin typeface="Arial" pitchFamily="-65" charset="0"/>
                <a:ea typeface="ＭＳ Ｐゴシック" pitchFamily="-65" charset="-128"/>
              </a:rPr>
              <a:t>pC</a:t>
            </a:r>
            <a:endParaRPr lang="en-US" sz="1400" b="0" baseline="0" dirty="0">
              <a:solidFill>
                <a:schemeClr val="accent3"/>
              </a:solidFill>
              <a:latin typeface="Arial" pitchFamily="-65" charset="0"/>
              <a:ea typeface="ＭＳ Ｐゴシック" pitchFamily="-65" charset="-128"/>
            </a:endParaRPr>
          </a:p>
        </p:txBody>
      </p:sp>
      <p:sp>
        <p:nvSpPr>
          <p:cNvPr id="18" name="Rectangle 1039"/>
          <p:cNvSpPr>
            <a:spLocks noChangeArrowheads="1"/>
          </p:cNvSpPr>
          <p:nvPr/>
        </p:nvSpPr>
        <p:spPr bwMode="auto">
          <a:xfrm>
            <a:off x="0" y="6172200"/>
            <a:ext cx="8153400" cy="609600"/>
          </a:xfrm>
          <a:prstGeom prst="rect">
            <a:avLst/>
          </a:prstGeom>
          <a:noFill/>
          <a:ln w="9525">
            <a:noFill/>
            <a:miter lim="800000"/>
            <a:headEnd/>
            <a:tailEnd/>
          </a:ln>
        </p:spPr>
        <p:txBody>
          <a:bodyPr>
            <a:prstTxWarp prst="textNoShape">
              <a:avLst/>
            </a:prstTxWarp>
          </a:bodyPr>
          <a:lstStyle/>
          <a:p>
            <a:pPr marL="177800" indent="-177800" eaLnBrk="1" hangingPunct="1">
              <a:lnSpc>
                <a:spcPct val="90000"/>
              </a:lnSpc>
              <a:spcBef>
                <a:spcPct val="20000"/>
              </a:spcBef>
              <a:buClr>
                <a:schemeClr val="folHlink"/>
              </a:buClr>
              <a:buSzPct val="60000"/>
              <a:buFont typeface="Wingdings" pitchFamily="-65" charset="2"/>
              <a:buNone/>
            </a:pPr>
            <a:r>
              <a:rPr lang="en-US" sz="1600" b="0" dirty="0" smtClean="0"/>
              <a:t>Stable</a:t>
            </a:r>
            <a:r>
              <a:rPr lang="en-US" sz="1600" b="0" baseline="0" dirty="0" smtClean="0">
                <a:latin typeface="Arial" pitchFamily="-65" charset="0"/>
              </a:rPr>
              <a:t> (~200 </a:t>
            </a:r>
            <a:r>
              <a:rPr lang="en-US" sz="1600" b="0" baseline="0" dirty="0" err="1" smtClean="0">
                <a:latin typeface="Arial" pitchFamily="-65" charset="0"/>
              </a:rPr>
              <a:t>MeV</a:t>
            </a:r>
            <a:r>
              <a:rPr lang="en-US" sz="1600" b="0" baseline="0" dirty="0" smtClean="0">
                <a:latin typeface="Arial" pitchFamily="-65" charset="0"/>
              </a:rPr>
              <a:t>) electron </a:t>
            </a:r>
            <a:r>
              <a:rPr lang="en-US" sz="1600" b="0" dirty="0" smtClean="0"/>
              <a:t>beams independently demonstrated: </a:t>
            </a:r>
          </a:p>
          <a:p>
            <a:pPr marL="177800" indent="-177800" eaLnBrk="1" hangingPunct="1">
              <a:lnSpc>
                <a:spcPct val="90000"/>
              </a:lnSpc>
              <a:spcBef>
                <a:spcPct val="20000"/>
              </a:spcBef>
              <a:buClr>
                <a:schemeClr val="folHlink"/>
              </a:buClr>
              <a:buSzPct val="60000"/>
              <a:buFont typeface="Wingdings" pitchFamily="-65" charset="2"/>
              <a:buNone/>
            </a:pPr>
            <a:r>
              <a:rPr lang="en-US" sz="1600" b="0" dirty="0" smtClean="0"/>
              <a:t>		MPQ (Germany):  </a:t>
            </a:r>
            <a:r>
              <a:rPr lang="en-US" sz="1600" b="0" dirty="0" err="1" smtClean="0"/>
              <a:t>Osterhoff</a:t>
            </a:r>
            <a:r>
              <a:rPr lang="en-US" sz="1600" b="0" dirty="0" smtClean="0"/>
              <a:t> et al., PRL (2008)</a:t>
            </a:r>
          </a:p>
          <a:p>
            <a:pPr marL="177800" indent="-177800" eaLnBrk="1" hangingPunct="1">
              <a:lnSpc>
                <a:spcPct val="90000"/>
              </a:lnSpc>
              <a:spcBef>
                <a:spcPct val="20000"/>
              </a:spcBef>
              <a:buClr>
                <a:schemeClr val="folHlink"/>
              </a:buClr>
              <a:buSzPct val="60000"/>
              <a:buFont typeface="Wingdings" pitchFamily="-65" charset="2"/>
              <a:buNone/>
            </a:pPr>
            <a:endParaRPr lang="en-US" sz="1600" b="0" dirty="0" smtClean="0"/>
          </a:p>
          <a:p>
            <a:pPr marL="177800" indent="-177800" eaLnBrk="1" hangingPunct="1">
              <a:lnSpc>
                <a:spcPct val="90000"/>
              </a:lnSpc>
              <a:spcBef>
                <a:spcPct val="20000"/>
              </a:spcBef>
              <a:buClr>
                <a:schemeClr val="folHlink"/>
              </a:buClr>
              <a:buSzPct val="60000"/>
              <a:buFont typeface="Wingdings" pitchFamily="-65" charset="2"/>
              <a:buNone/>
            </a:pPr>
            <a:endParaRPr lang="en-US" sz="1600" b="0" baseline="0" dirty="0">
              <a:latin typeface="Arial" pitchFamily="-65" charset="0"/>
            </a:endParaRPr>
          </a:p>
        </p:txBody>
      </p:sp>
      <p:sp>
        <p:nvSpPr>
          <p:cNvPr id="17" name="Rectangle 16"/>
          <p:cNvSpPr/>
          <p:nvPr/>
        </p:nvSpPr>
        <p:spPr>
          <a:xfrm>
            <a:off x="5599354" y="1053564"/>
            <a:ext cx="3697046" cy="318036"/>
          </a:xfrm>
          <a:prstGeom prst="rect">
            <a:avLst/>
          </a:prstGeom>
        </p:spPr>
        <p:txBody>
          <a:bodyPr wrap="none">
            <a:spAutoFit/>
          </a:bodyPr>
          <a:lstStyle/>
          <a:p>
            <a:pPr marL="177800" indent="-177800" eaLnBrk="1" hangingPunct="1">
              <a:lnSpc>
                <a:spcPct val="90000"/>
              </a:lnSpc>
              <a:spcBef>
                <a:spcPct val="20000"/>
              </a:spcBef>
              <a:buClr>
                <a:schemeClr val="folHlink"/>
              </a:buClr>
              <a:buSzPct val="60000"/>
              <a:buFont typeface="Wingdings" pitchFamily="-65" charset="2"/>
              <a:buNone/>
            </a:pPr>
            <a:r>
              <a:rPr lang="en-US" sz="1600" b="0" dirty="0" smtClean="0"/>
              <a:t>Nakamura et al. Phys. Plasmas (2007)</a:t>
            </a:r>
            <a:endParaRPr lang="en-US" sz="1600" b="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882" name="Rectangle 1026"/>
          <p:cNvSpPr>
            <a:spLocks noGrp="1" noChangeArrowheads="1"/>
          </p:cNvSpPr>
          <p:nvPr>
            <p:ph type="title"/>
          </p:nvPr>
        </p:nvSpPr>
        <p:spPr bwMode="auto">
          <a:xfrm>
            <a:off x="1947863" y="66675"/>
            <a:ext cx="6646862" cy="847725"/>
          </a:xfrm>
          <a:noFill/>
          <a:ln>
            <a:miter lim="800000"/>
            <a:headEnd/>
            <a:tailEnd/>
          </a:ln>
        </p:spPr>
        <p:txBody>
          <a:bodyPr wrap="square" lIns="91440" tIns="45720" rIns="91440" bIns="45720" numCol="1" anchor="t" anchorCtr="0" compatLnSpc="1">
            <a:prstTxWarp prst="textNoShape">
              <a:avLst/>
            </a:prstTxWarp>
          </a:bodyPr>
          <a:lstStyle/>
          <a:p>
            <a:r>
              <a:rPr lang="en-US" b="1" dirty="0" smtClean="0">
                <a:solidFill>
                  <a:schemeClr val="tx1"/>
                </a:solidFill>
              </a:rPr>
              <a:t>Free-electron laser driven by </a:t>
            </a:r>
            <a:br>
              <a:rPr lang="en-US" b="1" dirty="0" smtClean="0">
                <a:solidFill>
                  <a:schemeClr val="tx1"/>
                </a:solidFill>
              </a:rPr>
            </a:br>
            <a:r>
              <a:rPr lang="en-US" b="1" dirty="0" smtClean="0">
                <a:solidFill>
                  <a:schemeClr val="tx1"/>
                </a:solidFill>
              </a:rPr>
              <a:t>l</a:t>
            </a:r>
            <a:r>
              <a:rPr lang="en-US" sz="2800" b="1" dirty="0" smtClean="0">
                <a:solidFill>
                  <a:schemeClr val="tx1"/>
                </a:solidFill>
              </a:rPr>
              <a:t>aser-plasma accelerated beam</a:t>
            </a:r>
            <a:endParaRPr lang="en-US" sz="2800" b="1" dirty="0">
              <a:solidFill>
                <a:schemeClr val="tx1"/>
              </a:solidFill>
            </a:endParaRPr>
          </a:p>
        </p:txBody>
      </p:sp>
      <p:sp>
        <p:nvSpPr>
          <p:cNvPr id="34" name="Slide Number Placeholder 6"/>
          <p:cNvSpPr>
            <a:spLocks noGrp="1"/>
          </p:cNvSpPr>
          <p:nvPr>
            <p:ph type="sldNum" sz="quarter" idx="12"/>
          </p:nvPr>
        </p:nvSpPr>
        <p:spPr>
          <a:xfrm>
            <a:off x="7239000" y="6248400"/>
            <a:ext cx="1905000" cy="457200"/>
          </a:xfrm>
        </p:spPr>
        <p:txBody>
          <a:bodyPr/>
          <a:lstStyle/>
          <a:p>
            <a:fld id="{484FF5A8-8163-2540-8146-3BF1C9E6CE6C}" type="slidenum">
              <a:rPr lang="en-US"/>
              <a:pPr/>
              <a:t>15</a:t>
            </a:fld>
            <a:endParaRPr lang="en-US" dirty="0"/>
          </a:p>
        </p:txBody>
      </p:sp>
      <p:pic>
        <p:nvPicPr>
          <p:cNvPr id="35" name="Picture 34" descr="fel.tiff"/>
          <p:cNvPicPr>
            <a:picLocks noChangeAspect="1"/>
          </p:cNvPicPr>
          <p:nvPr/>
        </p:nvPicPr>
        <p:blipFill>
          <a:blip r:embed="rId3">
            <a:clrChange>
              <a:clrFrom>
                <a:srgbClr val="BF7483"/>
              </a:clrFrom>
              <a:clrTo>
                <a:srgbClr val="BF7483">
                  <a:alpha val="0"/>
                </a:srgbClr>
              </a:clrTo>
            </a:clrChange>
          </a:blip>
          <a:stretch>
            <a:fillRect/>
          </a:stretch>
        </p:blipFill>
        <p:spPr>
          <a:xfrm>
            <a:off x="304800" y="1460500"/>
            <a:ext cx="8534400" cy="5016500"/>
          </a:xfrm>
          <a:prstGeom prst="rect">
            <a:avLst/>
          </a:prstGeom>
        </p:spPr>
      </p:pic>
      <p:sp>
        <p:nvSpPr>
          <p:cNvPr id="5" name="TextBox 4"/>
          <p:cNvSpPr txBox="1"/>
          <p:nvPr/>
        </p:nvSpPr>
        <p:spPr>
          <a:xfrm>
            <a:off x="1295400" y="990600"/>
            <a:ext cx="3733800" cy="369332"/>
          </a:xfrm>
          <a:prstGeom prst="rect">
            <a:avLst/>
          </a:prstGeom>
          <a:noFill/>
        </p:spPr>
        <p:txBody>
          <a:bodyPr wrap="square" rtlCol="0">
            <a:spAutoFit/>
          </a:bodyPr>
          <a:lstStyle/>
          <a:p>
            <a:r>
              <a:rPr lang="en-US" b="0" dirty="0" smtClean="0"/>
              <a:t>Nakajima Nature Phys. (2008)</a:t>
            </a:r>
            <a:endParaRPr lang="en-US" b="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2306" name="Text Box 2"/>
          <p:cNvSpPr txBox="1">
            <a:spLocks noChangeArrowheads="1"/>
          </p:cNvSpPr>
          <p:nvPr/>
        </p:nvSpPr>
        <p:spPr bwMode="auto">
          <a:xfrm>
            <a:off x="1404938" y="228600"/>
            <a:ext cx="7739062" cy="5191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tLang="ja-JP" sz="2800" baseline="0" dirty="0" smtClean="0">
                <a:latin typeface="Arial" pitchFamily="-65" charset="0"/>
              </a:rPr>
              <a:t>Ultra-high beam </a:t>
            </a:r>
            <a:r>
              <a:rPr lang="en-US" altLang="ja-JP" sz="2800" dirty="0" smtClean="0"/>
              <a:t>current allows compact FEL</a:t>
            </a:r>
            <a:endParaRPr lang="en-US" altLang="ja-JP" sz="2800" baseline="0" dirty="0">
              <a:latin typeface="Arial" pitchFamily="-65" charset="0"/>
            </a:endParaRPr>
          </a:p>
        </p:txBody>
      </p:sp>
      <p:sp>
        <p:nvSpPr>
          <p:cNvPr id="1762319" name="Rectangle 15"/>
          <p:cNvSpPr>
            <a:spLocks noChangeArrowheads="1"/>
          </p:cNvSpPr>
          <p:nvPr/>
        </p:nvSpPr>
        <p:spPr bwMode="auto">
          <a:xfrm rot="16200000">
            <a:off x="-823396" y="4410670"/>
            <a:ext cx="2743200"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0" dirty="0" smtClean="0"/>
              <a:t>Saturation Length (</a:t>
            </a:r>
            <a:r>
              <a:rPr lang="en-US" b="0" dirty="0" err="1" smtClean="0"/>
              <a:t>m</a:t>
            </a:r>
            <a:r>
              <a:rPr lang="en-US" b="0" dirty="0" smtClean="0"/>
              <a:t>)</a:t>
            </a:r>
            <a:endParaRPr lang="en-US" sz="1800" b="0" baseline="0" dirty="0">
              <a:latin typeface="Arial" pitchFamily="-65" charset="0"/>
            </a:endParaRPr>
          </a:p>
        </p:txBody>
      </p:sp>
      <p:pic>
        <p:nvPicPr>
          <p:cNvPr id="11" name="Picture 10" descr="SatLength.tiff"/>
          <p:cNvPicPr>
            <a:picLocks noChangeAspect="1"/>
          </p:cNvPicPr>
          <p:nvPr/>
        </p:nvPicPr>
        <p:blipFill>
          <a:blip r:embed="rId4">
            <a:clrChange>
              <a:clrFrom>
                <a:srgbClr val="FFFFFF"/>
              </a:clrFrom>
              <a:clrTo>
                <a:srgbClr val="FFFFFF">
                  <a:alpha val="0"/>
                </a:srgbClr>
              </a:clrTo>
            </a:clrChange>
          </a:blip>
          <a:stretch>
            <a:fillRect/>
          </a:stretch>
        </p:blipFill>
        <p:spPr>
          <a:xfrm>
            <a:off x="896938" y="2918936"/>
            <a:ext cx="5503862" cy="3532884"/>
          </a:xfrm>
          <a:prstGeom prst="rect">
            <a:avLst/>
          </a:prstGeom>
        </p:spPr>
      </p:pic>
      <p:sp>
        <p:nvSpPr>
          <p:cNvPr id="12" name="Rectangle 15"/>
          <p:cNvSpPr>
            <a:spLocks noChangeArrowheads="1"/>
          </p:cNvSpPr>
          <p:nvPr/>
        </p:nvSpPr>
        <p:spPr bwMode="auto">
          <a:xfrm>
            <a:off x="2801938" y="6488668"/>
            <a:ext cx="2209800"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0" dirty="0" smtClean="0"/>
              <a:t>Peak current (kA)</a:t>
            </a:r>
            <a:endParaRPr lang="en-US" sz="1800" b="0" baseline="0" dirty="0">
              <a:latin typeface="Arial" pitchFamily="-65" charset="0"/>
            </a:endParaRPr>
          </a:p>
        </p:txBody>
      </p:sp>
      <p:cxnSp>
        <p:nvCxnSpPr>
          <p:cNvPr id="14" name="Straight Arrow Connector 13"/>
          <p:cNvCxnSpPr/>
          <p:nvPr/>
        </p:nvCxnSpPr>
        <p:spPr bwMode="auto">
          <a:xfrm rot="10800000" flipV="1">
            <a:off x="1143000" y="3288268"/>
            <a:ext cx="609600" cy="87868"/>
          </a:xfrm>
          <a:prstGeom prst="straightConnector1">
            <a:avLst/>
          </a:prstGeom>
          <a:solidFill>
            <a:schemeClr val="accent1"/>
          </a:solidFill>
          <a:ln w="19050" cap="flat" cmpd="sng" algn="ctr">
            <a:solidFill>
              <a:srgbClr val="FF0000"/>
            </a:solidFill>
            <a:prstDash val="solid"/>
            <a:round/>
            <a:headEnd type="none" w="med" len="med"/>
            <a:tailEnd type="arrow" w="med" len="med"/>
          </a:ln>
          <a:effectLst/>
        </p:spPr>
      </p:cxnSp>
      <p:cxnSp>
        <p:nvCxnSpPr>
          <p:cNvPr id="18" name="Straight Arrow Connector 17"/>
          <p:cNvCxnSpPr/>
          <p:nvPr/>
        </p:nvCxnSpPr>
        <p:spPr bwMode="auto">
          <a:xfrm rot="10800000" flipV="1">
            <a:off x="2192338" y="5281136"/>
            <a:ext cx="990600" cy="457200"/>
          </a:xfrm>
          <a:prstGeom prst="straightConnector1">
            <a:avLst/>
          </a:prstGeom>
          <a:solidFill>
            <a:schemeClr val="accent1"/>
          </a:solidFill>
          <a:ln w="19050" cap="flat" cmpd="sng" algn="ctr">
            <a:solidFill>
              <a:srgbClr val="0000FF"/>
            </a:solidFill>
            <a:prstDash val="solid"/>
            <a:round/>
            <a:headEnd type="none" w="med" len="med"/>
            <a:tailEnd type="arrow" w="med" len="med"/>
          </a:ln>
          <a:effectLst/>
        </p:spPr>
      </p:cxnSp>
      <p:sp>
        <p:nvSpPr>
          <p:cNvPr id="19" name="Rectangle 18"/>
          <p:cNvSpPr>
            <a:spLocks noChangeArrowheads="1"/>
          </p:cNvSpPr>
          <p:nvPr/>
        </p:nvSpPr>
        <p:spPr bwMode="auto">
          <a:xfrm>
            <a:off x="3182938" y="4976336"/>
            <a:ext cx="3048000" cy="954107"/>
          </a:xfrm>
          <a:prstGeom prst="rect">
            <a:avLst/>
          </a:prstGeom>
          <a:noFill/>
          <a:ln w="9525">
            <a:noFill/>
            <a:miter lim="800000"/>
            <a:headEnd/>
            <a:tailEnd/>
          </a:ln>
          <a:effectLst/>
        </p:spPr>
        <p:txBody>
          <a:bodyPr wrap="square">
            <a:prstTxWarp prst="textNoShape">
              <a:avLst/>
            </a:prstTxWarp>
            <a:spAutoFit/>
          </a:bodyPr>
          <a:lstStyle/>
          <a:p>
            <a:pPr>
              <a:spcBef>
                <a:spcPct val="50000"/>
              </a:spcBef>
              <a:spcAft>
                <a:spcPts val="0"/>
              </a:spcAft>
            </a:pPr>
            <a:r>
              <a:rPr lang="en-US" sz="1400" b="0" dirty="0" smtClean="0"/>
              <a:t>LBNL laser-plasma-accelerator FEL: </a:t>
            </a:r>
          </a:p>
          <a:p>
            <a:pPr>
              <a:spcBef>
                <a:spcPct val="50000"/>
              </a:spcBef>
              <a:spcAft>
                <a:spcPts val="0"/>
              </a:spcAft>
            </a:pPr>
            <a:r>
              <a:rPr lang="en-US" sz="1400" b="0" dirty="0" smtClean="0">
                <a:solidFill>
                  <a:srgbClr val="0000FF"/>
                </a:solidFill>
              </a:rPr>
              <a:t>10 kA</a:t>
            </a:r>
            <a:r>
              <a:rPr lang="en-US" sz="1400" b="0" dirty="0" smtClean="0"/>
              <a:t>, </a:t>
            </a:r>
            <a:r>
              <a:rPr lang="en-US" sz="1400" b="0" dirty="0" err="1" smtClean="0"/>
              <a:t>λ</a:t>
            </a:r>
            <a:r>
              <a:rPr lang="en-US" sz="1400" b="0" baseline="-25000" dirty="0" err="1" smtClean="0"/>
              <a:t>u</a:t>
            </a:r>
            <a:r>
              <a:rPr lang="en-US" sz="1400" b="0" dirty="0" smtClean="0"/>
              <a:t> =2.18 cm, K=1.85, </a:t>
            </a:r>
          </a:p>
          <a:p>
            <a:pPr>
              <a:spcBef>
                <a:spcPct val="50000"/>
              </a:spcBef>
              <a:spcAft>
                <a:spcPts val="0"/>
              </a:spcAft>
            </a:pPr>
            <a:r>
              <a:rPr lang="en-US" sz="1400" b="0" dirty="0" smtClean="0"/>
              <a:t>plasma accelerator length ~ 3 cm </a:t>
            </a:r>
            <a:endParaRPr lang="en-US" sz="1400" b="0" baseline="0" dirty="0">
              <a:latin typeface="Arial" pitchFamily="-65" charset="0"/>
            </a:endParaRPr>
          </a:p>
        </p:txBody>
      </p:sp>
      <p:graphicFrame>
        <p:nvGraphicFramePr>
          <p:cNvPr id="640002" name="Object 2"/>
          <p:cNvGraphicFramePr>
            <a:graphicFrameLocks noChangeAspect="1"/>
          </p:cNvGraphicFramePr>
          <p:nvPr/>
        </p:nvGraphicFramePr>
        <p:xfrm>
          <a:off x="4630738" y="4038600"/>
          <a:ext cx="1560513" cy="446088"/>
        </p:xfrm>
        <a:graphic>
          <a:graphicData uri="http://schemas.openxmlformats.org/presentationml/2006/ole">
            <p:oleObj spid="_x0000_s640002" name="Equation" r:id="rId5" imgW="889000" imgH="241300" progId="Equation.3">
              <p:embed/>
            </p:oleObj>
          </a:graphicData>
        </a:graphic>
      </p:graphicFrame>
      <p:sp>
        <p:nvSpPr>
          <p:cNvPr id="26"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16</a:t>
            </a:fld>
            <a:endParaRPr lang="en-US" dirty="0"/>
          </a:p>
        </p:txBody>
      </p:sp>
      <p:sp>
        <p:nvSpPr>
          <p:cNvPr id="13" name="Rectangle 17"/>
          <p:cNvSpPr>
            <a:spLocks noChangeArrowheads="1"/>
          </p:cNvSpPr>
          <p:nvPr/>
        </p:nvSpPr>
        <p:spPr bwMode="auto">
          <a:xfrm>
            <a:off x="6553200" y="4114800"/>
            <a:ext cx="2819400" cy="15240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SzPct val="60000"/>
              <a:buFont typeface="Wingdings" pitchFamily="-65" charset="2"/>
              <a:buChar char="n"/>
            </a:pPr>
            <a:r>
              <a:rPr lang="en-US" sz="1800" b="0" baseline="0" dirty="0" smtClean="0">
                <a:latin typeface="Helvetica" pitchFamily="-65" charset="0"/>
              </a:rPr>
              <a:t>Ultra-</a:t>
            </a:r>
            <a:r>
              <a:rPr lang="en-US" b="0" dirty="0" smtClean="0">
                <a:latin typeface="Helvetica" pitchFamily="-65" charset="0"/>
              </a:rPr>
              <a:t>high peak current</a:t>
            </a:r>
            <a:r>
              <a:rPr lang="en-US" b="0" dirty="0" smtClean="0"/>
              <a:t> </a:t>
            </a:r>
            <a:r>
              <a:rPr lang="en-US" b="0" dirty="0" err="1" smtClean="0">
                <a:sym typeface="Symbol" pitchFamily="-65" charset="2"/>
              </a:rPr>
              <a:t></a:t>
            </a:r>
            <a:r>
              <a:rPr lang="en-US" b="0" dirty="0" smtClean="0"/>
              <a:t> reduced </a:t>
            </a:r>
            <a:r>
              <a:rPr lang="en-US" b="0" dirty="0" err="1" smtClean="0"/>
              <a:t>undulator</a:t>
            </a:r>
            <a:r>
              <a:rPr lang="en-US" b="0" dirty="0" smtClean="0"/>
              <a:t> length for saturation</a:t>
            </a:r>
            <a:endParaRPr lang="en-US" sz="1800" b="0" baseline="0" dirty="0">
              <a:latin typeface="Arial" pitchFamily="-65" charset="0"/>
            </a:endParaRPr>
          </a:p>
        </p:txBody>
      </p:sp>
      <p:sp>
        <p:nvSpPr>
          <p:cNvPr id="20" name="Rectangle 19"/>
          <p:cNvSpPr>
            <a:spLocks noChangeArrowheads="1"/>
          </p:cNvSpPr>
          <p:nvPr/>
        </p:nvSpPr>
        <p:spPr bwMode="auto">
          <a:xfrm>
            <a:off x="1735138" y="3114526"/>
            <a:ext cx="3048000" cy="630942"/>
          </a:xfrm>
          <a:prstGeom prst="rect">
            <a:avLst/>
          </a:prstGeom>
          <a:noFill/>
          <a:ln w="9525">
            <a:noFill/>
            <a:miter lim="800000"/>
            <a:headEnd/>
            <a:tailEnd/>
          </a:ln>
          <a:effectLst/>
        </p:spPr>
        <p:txBody>
          <a:bodyPr wrap="square">
            <a:prstTxWarp prst="textNoShape">
              <a:avLst/>
            </a:prstTxWarp>
            <a:spAutoFit/>
          </a:bodyPr>
          <a:lstStyle/>
          <a:p>
            <a:pPr>
              <a:spcBef>
                <a:spcPct val="50000"/>
              </a:spcBef>
              <a:spcAft>
                <a:spcPts val="0"/>
              </a:spcAft>
            </a:pPr>
            <a:r>
              <a:rPr lang="en-US" sz="1400" b="0" dirty="0" smtClean="0"/>
              <a:t>Conventional </a:t>
            </a:r>
            <a:r>
              <a:rPr lang="en-US" sz="1400" b="0" dirty="0" err="1" smtClean="0"/>
              <a:t>accleerator</a:t>
            </a:r>
            <a:r>
              <a:rPr lang="en-US" sz="1400" b="0" dirty="0" smtClean="0">
                <a:solidFill>
                  <a:srgbClr val="FF0000"/>
                </a:solidFill>
              </a:rPr>
              <a:t>: ~1 kA</a:t>
            </a:r>
            <a:r>
              <a:rPr lang="en-US" sz="1400" b="0" dirty="0" smtClean="0"/>
              <a:t>, </a:t>
            </a:r>
          </a:p>
          <a:p>
            <a:pPr>
              <a:spcBef>
                <a:spcPct val="50000"/>
              </a:spcBef>
              <a:spcAft>
                <a:spcPts val="0"/>
              </a:spcAft>
            </a:pPr>
            <a:r>
              <a:rPr lang="en-US" sz="1400" b="0" dirty="0" smtClean="0"/>
              <a:t>accelerator length ~ 100 </a:t>
            </a:r>
            <a:r>
              <a:rPr lang="en-US" sz="1400" b="0" dirty="0" err="1" smtClean="0"/>
              <a:t>m</a:t>
            </a:r>
            <a:r>
              <a:rPr lang="en-US" sz="1400" b="0" dirty="0" smtClean="0"/>
              <a:t> </a:t>
            </a:r>
            <a:endParaRPr lang="en-US" sz="1400" b="0" baseline="0" dirty="0">
              <a:latin typeface="Arial" pitchFamily="-65" charset="0"/>
            </a:endParaRPr>
          </a:p>
        </p:txBody>
      </p:sp>
      <p:sp>
        <p:nvSpPr>
          <p:cNvPr id="16" name="Rectangle 15"/>
          <p:cNvSpPr/>
          <p:nvPr/>
        </p:nvSpPr>
        <p:spPr>
          <a:xfrm>
            <a:off x="304800" y="1501170"/>
            <a:ext cx="4572000" cy="784830"/>
          </a:xfrm>
          <a:prstGeom prst="rect">
            <a:avLst/>
          </a:prstGeom>
        </p:spPr>
        <p:txBody>
          <a:bodyPr>
            <a:spAutoFit/>
          </a:bodyPr>
          <a:lstStyle/>
          <a:p>
            <a:pPr>
              <a:spcBef>
                <a:spcPct val="50000"/>
              </a:spcBef>
            </a:pPr>
            <a:r>
              <a:rPr lang="en-US" b="0" dirty="0" smtClean="0"/>
              <a:t>• Bunch duration &lt;&lt; λ</a:t>
            </a:r>
            <a:r>
              <a:rPr lang="en-US" b="0" baseline="-25000" dirty="0" smtClean="0"/>
              <a:t>p</a:t>
            </a:r>
            <a:r>
              <a:rPr lang="en-US" b="0" dirty="0" smtClean="0"/>
              <a:t>/2  </a:t>
            </a:r>
          </a:p>
          <a:p>
            <a:pPr>
              <a:spcBef>
                <a:spcPct val="50000"/>
              </a:spcBef>
            </a:pPr>
            <a:r>
              <a:rPr lang="en-US" b="0" dirty="0" smtClean="0"/>
              <a:t>• Simulations indicate ~ 5 </a:t>
            </a:r>
            <a:r>
              <a:rPr lang="en-US" b="0" dirty="0" err="1" smtClean="0"/>
              <a:t>fs</a:t>
            </a:r>
            <a:endParaRPr lang="en-US" dirty="0">
              <a:solidFill>
                <a:srgbClr val="FF0000"/>
              </a:solidFill>
            </a:endParaRPr>
          </a:p>
        </p:txBody>
      </p:sp>
      <p:sp>
        <p:nvSpPr>
          <p:cNvPr id="17" name="Rectangle 16"/>
          <p:cNvSpPr/>
          <p:nvPr/>
        </p:nvSpPr>
        <p:spPr>
          <a:xfrm>
            <a:off x="3810000" y="1752600"/>
            <a:ext cx="1415772" cy="369332"/>
          </a:xfrm>
          <a:prstGeom prst="rect">
            <a:avLst/>
          </a:prstGeom>
        </p:spPr>
        <p:txBody>
          <a:bodyPr wrap="none">
            <a:spAutoFit/>
          </a:bodyPr>
          <a:lstStyle/>
          <a:p>
            <a:pPr>
              <a:spcBef>
                <a:spcPct val="50000"/>
              </a:spcBef>
            </a:pPr>
            <a:r>
              <a:rPr lang="en-US" dirty="0" err="1" smtClean="0">
                <a:solidFill>
                  <a:srgbClr val="0000FF"/>
                </a:solidFill>
              </a:rPr>
              <a:t>I</a:t>
            </a:r>
            <a:r>
              <a:rPr lang="en-US" baseline="-25000" dirty="0" err="1" smtClean="0">
                <a:solidFill>
                  <a:srgbClr val="0000FF"/>
                </a:solidFill>
              </a:rPr>
              <a:t>peak</a:t>
            </a:r>
            <a:r>
              <a:rPr lang="en-US" dirty="0" smtClean="0">
                <a:solidFill>
                  <a:srgbClr val="0000FF"/>
                </a:solidFill>
              </a:rPr>
              <a:t> &gt;10 kA</a:t>
            </a:r>
            <a:endParaRPr lang="en-US" dirty="0">
              <a:solidFill>
                <a:srgbClr val="0000FF"/>
              </a:solidFill>
            </a:endParaRPr>
          </a:p>
        </p:txBody>
      </p:sp>
      <p:sp>
        <p:nvSpPr>
          <p:cNvPr id="21" name="Right Brace 20"/>
          <p:cNvSpPr/>
          <p:nvPr/>
        </p:nvSpPr>
        <p:spPr bwMode="auto">
          <a:xfrm>
            <a:off x="3200400" y="1447800"/>
            <a:ext cx="381000" cy="10668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pic>
        <p:nvPicPr>
          <p:cNvPr id="23" name="Picture 16" descr="wake"/>
          <p:cNvPicPr>
            <a:picLocks noChangeAspect="1" noChangeArrowheads="1"/>
          </p:cNvPicPr>
          <p:nvPr/>
        </p:nvPicPr>
        <p:blipFill>
          <a:blip r:embed="rId6"/>
          <a:srcRect/>
          <a:stretch>
            <a:fillRect/>
          </a:stretch>
        </p:blipFill>
        <p:spPr bwMode="auto">
          <a:xfrm>
            <a:off x="6324600" y="1371600"/>
            <a:ext cx="2379662" cy="1520825"/>
          </a:xfrm>
          <a:prstGeom prst="rect">
            <a:avLst/>
          </a:prstGeom>
          <a:noFill/>
        </p:spPr>
      </p:pic>
      <p:sp>
        <p:nvSpPr>
          <p:cNvPr id="24" name="Oval 17"/>
          <p:cNvSpPr>
            <a:spLocks noChangeArrowheads="1"/>
          </p:cNvSpPr>
          <p:nvPr/>
        </p:nvSpPr>
        <p:spPr bwMode="auto">
          <a:xfrm>
            <a:off x="8101012" y="1765300"/>
            <a:ext cx="263525" cy="685800"/>
          </a:xfrm>
          <a:prstGeom prst="ellips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25" name="Rectangle 18"/>
          <p:cNvSpPr>
            <a:spLocks noChangeArrowheads="1"/>
          </p:cNvSpPr>
          <p:nvPr/>
        </p:nvSpPr>
        <p:spPr bwMode="auto">
          <a:xfrm>
            <a:off x="7924800" y="2438400"/>
            <a:ext cx="735012" cy="396875"/>
          </a:xfrm>
          <a:prstGeom prst="rect">
            <a:avLst/>
          </a:prstGeom>
          <a:noFill/>
          <a:ln w="9525">
            <a:noFill/>
            <a:miter lim="800000"/>
            <a:headEnd/>
            <a:tailEnd/>
          </a:ln>
          <a:effectLst/>
        </p:spPr>
        <p:txBody>
          <a:bodyPr wrap="none">
            <a:prstTxWarp prst="textNoShape">
              <a:avLst/>
            </a:prstTxWarp>
            <a:spAutoFit/>
          </a:bodyPr>
          <a:lstStyle/>
          <a:p>
            <a:r>
              <a:rPr lang="en-US" sz="2000" b="0" baseline="0" dirty="0">
                <a:latin typeface="Helvetica" pitchFamily="-65" charset="0"/>
              </a:rPr>
              <a:t>laser</a:t>
            </a:r>
          </a:p>
        </p:txBody>
      </p:sp>
      <p:sp>
        <p:nvSpPr>
          <p:cNvPr id="27" name="Line 24"/>
          <p:cNvSpPr>
            <a:spLocks noChangeShapeType="1"/>
          </p:cNvSpPr>
          <p:nvPr/>
        </p:nvSpPr>
        <p:spPr bwMode="auto">
          <a:xfrm>
            <a:off x="7381875" y="1835150"/>
            <a:ext cx="501650" cy="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28" name="Rectangle 25"/>
          <p:cNvSpPr>
            <a:spLocks noChangeArrowheads="1"/>
          </p:cNvSpPr>
          <p:nvPr/>
        </p:nvSpPr>
        <p:spPr bwMode="auto">
          <a:xfrm>
            <a:off x="7467600" y="1447800"/>
            <a:ext cx="415925" cy="396875"/>
          </a:xfrm>
          <a:prstGeom prst="rect">
            <a:avLst/>
          </a:prstGeom>
          <a:noFill/>
          <a:ln w="9525">
            <a:noFill/>
            <a:miter lim="800000"/>
            <a:headEnd/>
            <a:tailEnd/>
          </a:ln>
          <a:effectLst/>
        </p:spPr>
        <p:txBody>
          <a:bodyPr wrap="none">
            <a:prstTxWarp prst="textNoShape">
              <a:avLst/>
            </a:prstTxWarp>
            <a:spAutoFit/>
          </a:bodyPr>
          <a:lstStyle/>
          <a:p>
            <a:r>
              <a:rPr lang="en-US" sz="2000" b="0" baseline="0">
                <a:latin typeface="Symbol" pitchFamily="-65" charset="2"/>
                <a:sym typeface="Symbol" pitchFamily="-65" charset="2"/>
              </a:rPr>
              <a:t></a:t>
            </a:r>
            <a:r>
              <a:rPr lang="en-US" sz="2000" b="0">
                <a:latin typeface="Helvetica" pitchFamily="-65" charset="0"/>
              </a:rPr>
              <a:t>p</a:t>
            </a:r>
          </a:p>
        </p:txBody>
      </p:sp>
      <p:sp>
        <p:nvSpPr>
          <p:cNvPr id="29" name="Rectangle 16"/>
          <p:cNvSpPr>
            <a:spLocks noChangeArrowheads="1"/>
          </p:cNvSpPr>
          <p:nvPr/>
        </p:nvSpPr>
        <p:spPr bwMode="auto">
          <a:xfrm>
            <a:off x="0" y="990600"/>
            <a:ext cx="9144000" cy="400110"/>
          </a:xfrm>
          <a:prstGeom prst="rect">
            <a:avLst/>
          </a:prstGeom>
          <a:noFill/>
          <a:ln w="9525">
            <a:noFill/>
            <a:miter lim="800000"/>
            <a:headEnd/>
            <a:tailEnd/>
          </a:ln>
        </p:spPr>
        <p:txBody>
          <a:bodyPr wrap="square">
            <a:prstTxWarp prst="textNoShape">
              <a:avLst/>
            </a:prstTxWarp>
            <a:spAutoFit/>
          </a:bodyPr>
          <a:lstStyle/>
          <a:p>
            <a:pPr>
              <a:buClr>
                <a:srgbClr val="FF0000"/>
              </a:buClr>
              <a:buFont typeface="Arial"/>
              <a:buChar char="•"/>
            </a:pPr>
            <a:r>
              <a:rPr lang="en-US" sz="2000" b="0" dirty="0" smtClean="0"/>
              <a:t> plasma-based accelerators are intrinsically sources of </a:t>
            </a:r>
            <a:r>
              <a:rPr lang="en-US" sz="2000" b="0" dirty="0" err="1" smtClean="0"/>
              <a:t>femtosecond</a:t>
            </a:r>
            <a:r>
              <a:rPr lang="en-US" sz="2000" b="0" dirty="0" smtClean="0"/>
              <a:t> beams:</a:t>
            </a:r>
            <a:endParaRPr lang="en-US" sz="2000" b="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5874" name="Text Box 2"/>
          <p:cNvSpPr txBox="1">
            <a:spLocks noChangeArrowheads="1"/>
          </p:cNvSpPr>
          <p:nvPr/>
        </p:nvSpPr>
        <p:spPr bwMode="auto">
          <a:xfrm>
            <a:off x="0" y="914400"/>
            <a:ext cx="5867400" cy="546303"/>
          </a:xfrm>
          <a:prstGeom prst="rect">
            <a:avLst/>
          </a:prstGeom>
          <a:noFill/>
          <a:ln w="9525">
            <a:noFill/>
            <a:miter lim="800000"/>
            <a:headEnd/>
            <a:tailEnd/>
          </a:ln>
          <a:effectLst/>
        </p:spPr>
        <p:txBody>
          <a:bodyPr wrap="square">
            <a:prstTxWarp prst="textNoShape">
              <a:avLst/>
            </a:prstTxWarp>
            <a:spAutoFit/>
          </a:bodyPr>
          <a:lstStyle/>
          <a:p>
            <a:pPr eaLnBrk="0" hangingPunct="0">
              <a:spcBef>
                <a:spcPct val="50000"/>
              </a:spcBef>
            </a:pPr>
            <a:r>
              <a:rPr lang="en-US" sz="1600" b="1" i="0" dirty="0">
                <a:solidFill>
                  <a:schemeClr val="tx2"/>
                </a:solidFill>
                <a:latin typeface="Times New Roman" pitchFamily="-65" charset="0"/>
              </a:rPr>
              <a:t>Schematic of </a:t>
            </a:r>
            <a:r>
              <a:rPr lang="en-US" sz="1600" b="1" i="0" dirty="0" smtClean="0">
                <a:solidFill>
                  <a:schemeClr val="tx2"/>
                </a:solidFill>
                <a:latin typeface="Times New Roman" pitchFamily="-65" charset="0"/>
              </a:rPr>
              <a:t>LBNL laser-plasma-accelerator-</a:t>
            </a:r>
            <a:r>
              <a:rPr lang="en-US" sz="1600" b="1" i="0" dirty="0">
                <a:solidFill>
                  <a:schemeClr val="tx2"/>
                </a:solidFill>
                <a:latin typeface="Times New Roman" pitchFamily="-65" charset="0"/>
              </a:rPr>
              <a:t>driven FEL:</a:t>
            </a:r>
          </a:p>
          <a:p>
            <a:pPr eaLnBrk="0" hangingPunct="0">
              <a:spcBef>
                <a:spcPct val="50000"/>
              </a:spcBef>
            </a:pPr>
            <a:r>
              <a:rPr lang="en-US" sz="900" i="0" dirty="0">
                <a:solidFill>
                  <a:schemeClr val="tx1"/>
                </a:solidFill>
                <a:latin typeface="Helvetica" pitchFamily="-65" charset="0"/>
              </a:rPr>
              <a:t>C. B. Schroeder et al., in Proc. of FEL06</a:t>
            </a:r>
            <a:r>
              <a:rPr lang="en-US" sz="900" i="0" dirty="0" smtClean="0">
                <a:solidFill>
                  <a:schemeClr val="tx1"/>
                </a:solidFill>
                <a:latin typeface="Helvetica" pitchFamily="-65" charset="0"/>
              </a:rPr>
              <a:t>  (</a:t>
            </a:r>
            <a:r>
              <a:rPr lang="en-US" sz="900" i="0" dirty="0">
                <a:solidFill>
                  <a:schemeClr val="tx1"/>
                </a:solidFill>
                <a:latin typeface="Helvetica" pitchFamily="-65" charset="0"/>
              </a:rPr>
              <a:t>2006).</a:t>
            </a:r>
            <a:endParaRPr lang="en-US" sz="1600" b="1" i="0" dirty="0">
              <a:solidFill>
                <a:schemeClr val="tx2"/>
              </a:solidFill>
              <a:latin typeface="Times New Roman" pitchFamily="-65" charset="0"/>
            </a:endParaRPr>
          </a:p>
        </p:txBody>
      </p:sp>
      <p:sp>
        <p:nvSpPr>
          <p:cNvPr id="2255875" name="Rectangle 3" descr="Dark vertical"/>
          <p:cNvSpPr>
            <a:spLocks noChangeAspect="1" noChangeArrowheads="1"/>
          </p:cNvSpPr>
          <p:nvPr/>
        </p:nvSpPr>
        <p:spPr bwMode="auto">
          <a:xfrm>
            <a:off x="4683125" y="2068513"/>
            <a:ext cx="1809750" cy="138112"/>
          </a:xfrm>
          <a:prstGeom prst="rect">
            <a:avLst/>
          </a:prstGeom>
          <a:pattFill prst="dkVert">
            <a:fgClr>
              <a:schemeClr val="tx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
        <p:nvSpPr>
          <p:cNvPr id="2255876" name="Text Box 4"/>
          <p:cNvSpPr txBox="1">
            <a:spLocks noChangeAspect="1" noChangeArrowheads="1"/>
          </p:cNvSpPr>
          <p:nvPr/>
        </p:nvSpPr>
        <p:spPr bwMode="auto">
          <a:xfrm>
            <a:off x="4956175" y="1524000"/>
            <a:ext cx="1336675" cy="51752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i="0">
                <a:solidFill>
                  <a:schemeClr val="tx1"/>
                </a:solidFill>
                <a:latin typeface="Times New Roman" pitchFamily="-65" charset="0"/>
              </a:rPr>
              <a:t> single-pass, high-gain FEL</a:t>
            </a:r>
          </a:p>
        </p:txBody>
      </p:sp>
      <p:sp>
        <p:nvSpPr>
          <p:cNvPr id="2255877" name="Text Box 5"/>
          <p:cNvSpPr txBox="1">
            <a:spLocks noChangeAspect="1" noChangeArrowheads="1"/>
          </p:cNvSpPr>
          <p:nvPr/>
        </p:nvSpPr>
        <p:spPr bwMode="auto">
          <a:xfrm>
            <a:off x="4540250" y="2165350"/>
            <a:ext cx="1327150" cy="347663"/>
          </a:xfrm>
          <a:prstGeom prst="rect">
            <a:avLst/>
          </a:prstGeom>
          <a:noFill/>
          <a:ln w="9525">
            <a:noFill/>
            <a:miter lim="800000"/>
            <a:headEnd/>
            <a:tailEnd/>
          </a:ln>
          <a:effectLst/>
        </p:spPr>
        <p:txBody>
          <a:bodyPr>
            <a:prstTxWarp prst="textNoShape">
              <a:avLst/>
            </a:prstTxWarp>
            <a:spAutoFit/>
          </a:bodyPr>
          <a:lstStyle/>
          <a:p>
            <a:pPr algn="ctr">
              <a:lnSpc>
                <a:spcPct val="120000"/>
              </a:lnSpc>
              <a:spcBef>
                <a:spcPct val="50000"/>
              </a:spcBef>
            </a:pPr>
            <a:r>
              <a:rPr lang="en-US" sz="1400">
                <a:solidFill>
                  <a:schemeClr val="tx1"/>
                </a:solidFill>
                <a:latin typeface="Times New Roman" pitchFamily="-65" charset="0"/>
              </a:rPr>
              <a:t> Undulator </a:t>
            </a:r>
          </a:p>
        </p:txBody>
      </p:sp>
      <p:sp>
        <p:nvSpPr>
          <p:cNvPr id="2255878" name="Freeform 6"/>
          <p:cNvSpPr>
            <a:spLocks noChangeAspect="1"/>
          </p:cNvSpPr>
          <p:nvPr/>
        </p:nvSpPr>
        <p:spPr bwMode="auto">
          <a:xfrm>
            <a:off x="6538913" y="2274888"/>
            <a:ext cx="701675" cy="174625"/>
          </a:xfrm>
          <a:custGeom>
            <a:avLst/>
            <a:gdLst/>
            <a:ahLst/>
            <a:cxnLst>
              <a:cxn ang="0">
                <a:pos x="11" y="18"/>
              </a:cxn>
              <a:cxn ang="0">
                <a:pos x="16" y="3"/>
              </a:cxn>
              <a:cxn ang="0">
                <a:pos x="18" y="0"/>
              </a:cxn>
              <a:cxn ang="0">
                <a:pos x="19" y="0"/>
              </a:cxn>
              <a:cxn ang="0">
                <a:pos x="20" y="0"/>
              </a:cxn>
              <a:cxn ang="0">
                <a:pos x="22" y="2"/>
              </a:cxn>
              <a:cxn ang="0">
                <a:pos x="28" y="22"/>
              </a:cxn>
              <a:cxn ang="0">
                <a:pos x="48" y="141"/>
              </a:cxn>
              <a:cxn ang="0">
                <a:pos x="55" y="165"/>
              </a:cxn>
              <a:cxn ang="0">
                <a:pos x="56" y="167"/>
              </a:cxn>
              <a:cxn ang="0">
                <a:pos x="58" y="168"/>
              </a:cxn>
              <a:cxn ang="0">
                <a:pos x="59" y="168"/>
              </a:cxn>
              <a:cxn ang="0">
                <a:pos x="61" y="166"/>
              </a:cxn>
              <a:cxn ang="0">
                <a:pos x="67" y="148"/>
              </a:cxn>
              <a:cxn ang="0">
                <a:pos x="87" y="27"/>
              </a:cxn>
              <a:cxn ang="0">
                <a:pos x="93" y="3"/>
              </a:cxn>
              <a:cxn ang="0">
                <a:pos x="95" y="1"/>
              </a:cxn>
              <a:cxn ang="0">
                <a:pos x="97" y="0"/>
              </a:cxn>
              <a:cxn ang="0">
                <a:pos x="98" y="0"/>
              </a:cxn>
              <a:cxn ang="0">
                <a:pos x="99" y="1"/>
              </a:cxn>
              <a:cxn ang="0">
                <a:pos x="106" y="20"/>
              </a:cxn>
              <a:cxn ang="0">
                <a:pos x="123" y="129"/>
              </a:cxn>
              <a:cxn ang="0">
                <a:pos x="131" y="160"/>
              </a:cxn>
              <a:cxn ang="0">
                <a:pos x="134" y="167"/>
              </a:cxn>
              <a:cxn ang="0">
                <a:pos x="136" y="168"/>
              </a:cxn>
              <a:cxn ang="0">
                <a:pos x="137" y="168"/>
              </a:cxn>
              <a:cxn ang="0">
                <a:pos x="139" y="166"/>
              </a:cxn>
              <a:cxn ang="0">
                <a:pos x="146" y="142"/>
              </a:cxn>
              <a:cxn ang="0">
                <a:pos x="166" y="21"/>
              </a:cxn>
              <a:cxn ang="0">
                <a:pos x="172" y="3"/>
              </a:cxn>
              <a:cxn ang="0">
                <a:pos x="174" y="0"/>
              </a:cxn>
              <a:cxn ang="0">
                <a:pos x="175" y="0"/>
              </a:cxn>
              <a:cxn ang="0">
                <a:pos x="176" y="0"/>
              </a:cxn>
              <a:cxn ang="0">
                <a:pos x="179" y="3"/>
              </a:cxn>
              <a:cxn ang="0">
                <a:pos x="186" y="32"/>
              </a:cxn>
              <a:cxn ang="0">
                <a:pos x="206" y="151"/>
              </a:cxn>
              <a:cxn ang="0">
                <a:pos x="211" y="166"/>
              </a:cxn>
              <a:cxn ang="0">
                <a:pos x="213" y="168"/>
              </a:cxn>
              <a:cxn ang="0">
                <a:pos x="214" y="168"/>
              </a:cxn>
              <a:cxn ang="0">
                <a:pos x="215" y="168"/>
              </a:cxn>
              <a:cxn ang="0">
                <a:pos x="219" y="162"/>
              </a:cxn>
              <a:cxn ang="0">
                <a:pos x="238" y="56"/>
              </a:cxn>
              <a:cxn ang="0">
                <a:pos x="246" y="11"/>
              </a:cxn>
              <a:cxn ang="0">
                <a:pos x="250" y="2"/>
              </a:cxn>
              <a:cxn ang="0">
                <a:pos x="252" y="0"/>
              </a:cxn>
              <a:cxn ang="0">
                <a:pos x="253" y="0"/>
              </a:cxn>
              <a:cxn ang="0">
                <a:pos x="254" y="0"/>
              </a:cxn>
              <a:cxn ang="0">
                <a:pos x="256" y="3"/>
              </a:cxn>
              <a:cxn ang="0">
                <a:pos x="263" y="24"/>
              </a:cxn>
            </a:cxnLst>
            <a:rect l="0" t="0" r="r" b="b"/>
            <a:pathLst>
              <a:path w="272" h="168">
                <a:moveTo>
                  <a:pt x="0" y="84"/>
                </a:moveTo>
                <a:lnTo>
                  <a:pt x="5" y="49"/>
                </a:lnTo>
                <a:lnTo>
                  <a:pt x="8" y="33"/>
                </a:lnTo>
                <a:lnTo>
                  <a:pt x="11" y="18"/>
                </a:lnTo>
                <a:lnTo>
                  <a:pt x="12" y="12"/>
                </a:lnTo>
                <a:lnTo>
                  <a:pt x="14" y="8"/>
                </a:lnTo>
                <a:lnTo>
                  <a:pt x="15" y="4"/>
                </a:lnTo>
                <a:lnTo>
                  <a:pt x="16" y="3"/>
                </a:lnTo>
                <a:lnTo>
                  <a:pt x="16" y="2"/>
                </a:lnTo>
                <a:lnTo>
                  <a:pt x="17" y="1"/>
                </a:lnTo>
                <a:lnTo>
                  <a:pt x="18" y="0"/>
                </a:lnTo>
                <a:lnTo>
                  <a:pt x="18" y="0"/>
                </a:lnTo>
                <a:lnTo>
                  <a:pt x="18" y="0"/>
                </a:lnTo>
                <a:lnTo>
                  <a:pt x="19" y="0"/>
                </a:lnTo>
                <a:lnTo>
                  <a:pt x="19" y="0"/>
                </a:lnTo>
                <a:lnTo>
                  <a:pt x="19" y="0"/>
                </a:lnTo>
                <a:lnTo>
                  <a:pt x="20" y="0"/>
                </a:lnTo>
                <a:lnTo>
                  <a:pt x="20" y="0"/>
                </a:lnTo>
                <a:lnTo>
                  <a:pt x="20" y="0"/>
                </a:lnTo>
                <a:lnTo>
                  <a:pt x="20" y="0"/>
                </a:lnTo>
                <a:lnTo>
                  <a:pt x="20" y="0"/>
                </a:lnTo>
                <a:lnTo>
                  <a:pt x="21" y="0"/>
                </a:lnTo>
                <a:lnTo>
                  <a:pt x="21" y="1"/>
                </a:lnTo>
                <a:lnTo>
                  <a:pt x="22" y="2"/>
                </a:lnTo>
                <a:lnTo>
                  <a:pt x="23" y="3"/>
                </a:lnTo>
                <a:lnTo>
                  <a:pt x="24" y="7"/>
                </a:lnTo>
                <a:lnTo>
                  <a:pt x="26" y="11"/>
                </a:lnTo>
                <a:lnTo>
                  <a:pt x="28" y="22"/>
                </a:lnTo>
                <a:lnTo>
                  <a:pt x="34" y="51"/>
                </a:lnTo>
                <a:lnTo>
                  <a:pt x="40" y="91"/>
                </a:lnTo>
                <a:lnTo>
                  <a:pt x="45" y="126"/>
                </a:lnTo>
                <a:lnTo>
                  <a:pt x="48" y="141"/>
                </a:lnTo>
                <a:lnTo>
                  <a:pt x="50" y="152"/>
                </a:lnTo>
                <a:lnTo>
                  <a:pt x="52" y="158"/>
                </a:lnTo>
                <a:lnTo>
                  <a:pt x="53" y="161"/>
                </a:lnTo>
                <a:lnTo>
                  <a:pt x="55" y="165"/>
                </a:lnTo>
                <a:lnTo>
                  <a:pt x="55" y="166"/>
                </a:lnTo>
                <a:lnTo>
                  <a:pt x="56" y="167"/>
                </a:lnTo>
                <a:lnTo>
                  <a:pt x="56" y="167"/>
                </a:lnTo>
                <a:lnTo>
                  <a:pt x="56" y="167"/>
                </a:lnTo>
                <a:lnTo>
                  <a:pt x="57" y="168"/>
                </a:lnTo>
                <a:lnTo>
                  <a:pt x="57" y="168"/>
                </a:lnTo>
                <a:lnTo>
                  <a:pt x="57" y="168"/>
                </a:lnTo>
                <a:lnTo>
                  <a:pt x="58" y="168"/>
                </a:lnTo>
                <a:lnTo>
                  <a:pt x="58" y="168"/>
                </a:lnTo>
                <a:lnTo>
                  <a:pt x="58" y="168"/>
                </a:lnTo>
                <a:lnTo>
                  <a:pt x="59" y="168"/>
                </a:lnTo>
                <a:lnTo>
                  <a:pt x="59" y="168"/>
                </a:lnTo>
                <a:lnTo>
                  <a:pt x="59" y="168"/>
                </a:lnTo>
                <a:lnTo>
                  <a:pt x="60" y="168"/>
                </a:lnTo>
                <a:lnTo>
                  <a:pt x="60" y="167"/>
                </a:lnTo>
                <a:lnTo>
                  <a:pt x="61" y="166"/>
                </a:lnTo>
                <a:lnTo>
                  <a:pt x="62" y="165"/>
                </a:lnTo>
                <a:lnTo>
                  <a:pt x="63" y="161"/>
                </a:lnTo>
                <a:lnTo>
                  <a:pt x="64" y="157"/>
                </a:lnTo>
                <a:lnTo>
                  <a:pt x="67" y="148"/>
                </a:lnTo>
                <a:lnTo>
                  <a:pt x="73" y="116"/>
                </a:lnTo>
                <a:lnTo>
                  <a:pt x="78" y="81"/>
                </a:lnTo>
                <a:lnTo>
                  <a:pt x="84" y="43"/>
                </a:lnTo>
                <a:lnTo>
                  <a:pt x="87" y="27"/>
                </a:lnTo>
                <a:lnTo>
                  <a:pt x="89" y="16"/>
                </a:lnTo>
                <a:lnTo>
                  <a:pt x="91" y="11"/>
                </a:lnTo>
                <a:lnTo>
                  <a:pt x="92" y="7"/>
                </a:lnTo>
                <a:lnTo>
                  <a:pt x="93" y="3"/>
                </a:lnTo>
                <a:lnTo>
                  <a:pt x="94" y="2"/>
                </a:lnTo>
                <a:lnTo>
                  <a:pt x="95" y="1"/>
                </a:lnTo>
                <a:lnTo>
                  <a:pt x="95" y="1"/>
                </a:lnTo>
                <a:lnTo>
                  <a:pt x="95" y="1"/>
                </a:lnTo>
                <a:lnTo>
                  <a:pt x="96" y="0"/>
                </a:lnTo>
                <a:lnTo>
                  <a:pt x="96" y="0"/>
                </a:lnTo>
                <a:lnTo>
                  <a:pt x="96" y="0"/>
                </a:lnTo>
                <a:lnTo>
                  <a:pt x="97" y="0"/>
                </a:lnTo>
                <a:lnTo>
                  <a:pt x="97" y="0"/>
                </a:lnTo>
                <a:lnTo>
                  <a:pt x="97" y="0"/>
                </a:lnTo>
                <a:lnTo>
                  <a:pt x="97" y="0"/>
                </a:lnTo>
                <a:lnTo>
                  <a:pt x="98" y="0"/>
                </a:lnTo>
                <a:lnTo>
                  <a:pt x="98" y="0"/>
                </a:lnTo>
                <a:lnTo>
                  <a:pt x="98" y="0"/>
                </a:lnTo>
                <a:lnTo>
                  <a:pt x="99" y="1"/>
                </a:lnTo>
                <a:lnTo>
                  <a:pt x="99" y="1"/>
                </a:lnTo>
                <a:lnTo>
                  <a:pt x="100" y="2"/>
                </a:lnTo>
                <a:lnTo>
                  <a:pt x="102" y="6"/>
                </a:lnTo>
                <a:lnTo>
                  <a:pt x="103" y="10"/>
                </a:lnTo>
                <a:lnTo>
                  <a:pt x="106" y="20"/>
                </a:lnTo>
                <a:lnTo>
                  <a:pt x="109" y="34"/>
                </a:lnTo>
                <a:lnTo>
                  <a:pt x="112" y="52"/>
                </a:lnTo>
                <a:lnTo>
                  <a:pt x="117" y="89"/>
                </a:lnTo>
                <a:lnTo>
                  <a:pt x="123" y="129"/>
                </a:lnTo>
                <a:lnTo>
                  <a:pt x="126" y="143"/>
                </a:lnTo>
                <a:lnTo>
                  <a:pt x="128" y="150"/>
                </a:lnTo>
                <a:lnTo>
                  <a:pt x="129" y="156"/>
                </a:lnTo>
                <a:lnTo>
                  <a:pt x="131" y="160"/>
                </a:lnTo>
                <a:lnTo>
                  <a:pt x="132" y="164"/>
                </a:lnTo>
                <a:lnTo>
                  <a:pt x="133" y="165"/>
                </a:lnTo>
                <a:lnTo>
                  <a:pt x="133" y="166"/>
                </a:lnTo>
                <a:lnTo>
                  <a:pt x="134" y="167"/>
                </a:lnTo>
                <a:lnTo>
                  <a:pt x="135" y="168"/>
                </a:lnTo>
                <a:lnTo>
                  <a:pt x="135" y="168"/>
                </a:lnTo>
                <a:lnTo>
                  <a:pt x="135" y="168"/>
                </a:lnTo>
                <a:lnTo>
                  <a:pt x="136" y="168"/>
                </a:lnTo>
                <a:lnTo>
                  <a:pt x="136" y="168"/>
                </a:lnTo>
                <a:lnTo>
                  <a:pt x="136" y="168"/>
                </a:lnTo>
                <a:lnTo>
                  <a:pt x="136" y="168"/>
                </a:lnTo>
                <a:lnTo>
                  <a:pt x="137" y="168"/>
                </a:lnTo>
                <a:lnTo>
                  <a:pt x="137" y="168"/>
                </a:lnTo>
                <a:lnTo>
                  <a:pt x="138" y="168"/>
                </a:lnTo>
                <a:lnTo>
                  <a:pt x="138" y="167"/>
                </a:lnTo>
                <a:lnTo>
                  <a:pt x="139" y="166"/>
                </a:lnTo>
                <a:lnTo>
                  <a:pt x="140" y="164"/>
                </a:lnTo>
                <a:lnTo>
                  <a:pt x="142" y="160"/>
                </a:lnTo>
                <a:lnTo>
                  <a:pt x="143" y="154"/>
                </a:lnTo>
                <a:lnTo>
                  <a:pt x="146" y="142"/>
                </a:lnTo>
                <a:lnTo>
                  <a:pt x="152" y="108"/>
                </a:lnTo>
                <a:lnTo>
                  <a:pt x="158" y="68"/>
                </a:lnTo>
                <a:lnTo>
                  <a:pt x="164" y="33"/>
                </a:lnTo>
                <a:lnTo>
                  <a:pt x="166" y="21"/>
                </a:lnTo>
                <a:lnTo>
                  <a:pt x="169" y="10"/>
                </a:lnTo>
                <a:lnTo>
                  <a:pt x="170" y="6"/>
                </a:lnTo>
                <a:lnTo>
                  <a:pt x="171" y="4"/>
                </a:lnTo>
                <a:lnTo>
                  <a:pt x="172" y="3"/>
                </a:lnTo>
                <a:lnTo>
                  <a:pt x="172" y="2"/>
                </a:lnTo>
                <a:lnTo>
                  <a:pt x="173" y="1"/>
                </a:lnTo>
                <a:lnTo>
                  <a:pt x="173" y="0"/>
                </a:lnTo>
                <a:lnTo>
                  <a:pt x="174" y="0"/>
                </a:lnTo>
                <a:lnTo>
                  <a:pt x="174" y="0"/>
                </a:lnTo>
                <a:lnTo>
                  <a:pt x="174" y="0"/>
                </a:lnTo>
                <a:lnTo>
                  <a:pt x="175" y="0"/>
                </a:lnTo>
                <a:lnTo>
                  <a:pt x="175" y="0"/>
                </a:lnTo>
                <a:lnTo>
                  <a:pt x="175" y="0"/>
                </a:lnTo>
                <a:lnTo>
                  <a:pt x="175" y="0"/>
                </a:lnTo>
                <a:lnTo>
                  <a:pt x="176" y="0"/>
                </a:lnTo>
                <a:lnTo>
                  <a:pt x="176" y="0"/>
                </a:lnTo>
                <a:lnTo>
                  <a:pt x="177" y="0"/>
                </a:lnTo>
                <a:lnTo>
                  <a:pt x="177" y="1"/>
                </a:lnTo>
                <a:lnTo>
                  <a:pt x="178" y="2"/>
                </a:lnTo>
                <a:lnTo>
                  <a:pt x="179" y="3"/>
                </a:lnTo>
                <a:lnTo>
                  <a:pt x="180" y="7"/>
                </a:lnTo>
                <a:lnTo>
                  <a:pt x="182" y="12"/>
                </a:lnTo>
                <a:lnTo>
                  <a:pt x="183" y="18"/>
                </a:lnTo>
                <a:lnTo>
                  <a:pt x="186" y="32"/>
                </a:lnTo>
                <a:lnTo>
                  <a:pt x="191" y="64"/>
                </a:lnTo>
                <a:lnTo>
                  <a:pt x="198" y="105"/>
                </a:lnTo>
                <a:lnTo>
                  <a:pt x="203" y="138"/>
                </a:lnTo>
                <a:lnTo>
                  <a:pt x="206" y="151"/>
                </a:lnTo>
                <a:lnTo>
                  <a:pt x="207" y="157"/>
                </a:lnTo>
                <a:lnTo>
                  <a:pt x="209" y="161"/>
                </a:lnTo>
                <a:lnTo>
                  <a:pt x="210" y="165"/>
                </a:lnTo>
                <a:lnTo>
                  <a:pt x="211" y="166"/>
                </a:lnTo>
                <a:lnTo>
                  <a:pt x="212" y="167"/>
                </a:lnTo>
                <a:lnTo>
                  <a:pt x="212" y="167"/>
                </a:lnTo>
                <a:lnTo>
                  <a:pt x="212" y="168"/>
                </a:lnTo>
                <a:lnTo>
                  <a:pt x="213" y="168"/>
                </a:lnTo>
                <a:lnTo>
                  <a:pt x="213" y="168"/>
                </a:lnTo>
                <a:lnTo>
                  <a:pt x="213" y="168"/>
                </a:lnTo>
                <a:lnTo>
                  <a:pt x="214" y="168"/>
                </a:lnTo>
                <a:lnTo>
                  <a:pt x="214" y="168"/>
                </a:lnTo>
                <a:lnTo>
                  <a:pt x="214" y="168"/>
                </a:lnTo>
                <a:lnTo>
                  <a:pt x="215" y="168"/>
                </a:lnTo>
                <a:lnTo>
                  <a:pt x="215" y="168"/>
                </a:lnTo>
                <a:lnTo>
                  <a:pt x="215" y="168"/>
                </a:lnTo>
                <a:lnTo>
                  <a:pt x="216" y="167"/>
                </a:lnTo>
                <a:lnTo>
                  <a:pt x="217" y="166"/>
                </a:lnTo>
                <a:lnTo>
                  <a:pt x="217" y="165"/>
                </a:lnTo>
                <a:lnTo>
                  <a:pt x="219" y="162"/>
                </a:lnTo>
                <a:lnTo>
                  <a:pt x="220" y="159"/>
                </a:lnTo>
                <a:lnTo>
                  <a:pt x="223" y="148"/>
                </a:lnTo>
                <a:lnTo>
                  <a:pt x="226" y="132"/>
                </a:lnTo>
                <a:lnTo>
                  <a:pt x="238" y="56"/>
                </a:lnTo>
                <a:lnTo>
                  <a:pt x="240" y="39"/>
                </a:lnTo>
                <a:lnTo>
                  <a:pt x="243" y="23"/>
                </a:lnTo>
                <a:lnTo>
                  <a:pt x="245" y="17"/>
                </a:lnTo>
                <a:lnTo>
                  <a:pt x="246" y="11"/>
                </a:lnTo>
                <a:lnTo>
                  <a:pt x="248" y="7"/>
                </a:lnTo>
                <a:lnTo>
                  <a:pt x="249" y="4"/>
                </a:lnTo>
                <a:lnTo>
                  <a:pt x="250" y="3"/>
                </a:lnTo>
                <a:lnTo>
                  <a:pt x="250" y="2"/>
                </a:lnTo>
                <a:lnTo>
                  <a:pt x="251" y="1"/>
                </a:lnTo>
                <a:lnTo>
                  <a:pt x="251" y="1"/>
                </a:lnTo>
                <a:lnTo>
                  <a:pt x="251" y="0"/>
                </a:lnTo>
                <a:lnTo>
                  <a:pt x="252" y="0"/>
                </a:lnTo>
                <a:lnTo>
                  <a:pt x="252" y="0"/>
                </a:lnTo>
                <a:lnTo>
                  <a:pt x="252" y="0"/>
                </a:lnTo>
                <a:lnTo>
                  <a:pt x="253" y="0"/>
                </a:lnTo>
                <a:lnTo>
                  <a:pt x="253" y="0"/>
                </a:lnTo>
                <a:lnTo>
                  <a:pt x="253" y="0"/>
                </a:lnTo>
                <a:lnTo>
                  <a:pt x="253" y="0"/>
                </a:lnTo>
                <a:lnTo>
                  <a:pt x="254" y="0"/>
                </a:lnTo>
                <a:lnTo>
                  <a:pt x="254" y="0"/>
                </a:lnTo>
                <a:lnTo>
                  <a:pt x="254" y="0"/>
                </a:lnTo>
                <a:lnTo>
                  <a:pt x="255" y="1"/>
                </a:lnTo>
                <a:lnTo>
                  <a:pt x="255" y="1"/>
                </a:lnTo>
                <a:lnTo>
                  <a:pt x="256" y="3"/>
                </a:lnTo>
                <a:lnTo>
                  <a:pt x="257" y="4"/>
                </a:lnTo>
                <a:lnTo>
                  <a:pt x="258" y="8"/>
                </a:lnTo>
                <a:lnTo>
                  <a:pt x="260" y="12"/>
                </a:lnTo>
                <a:lnTo>
                  <a:pt x="263" y="24"/>
                </a:lnTo>
                <a:lnTo>
                  <a:pt x="265" y="39"/>
                </a:lnTo>
                <a:lnTo>
                  <a:pt x="271" y="73"/>
                </a:lnTo>
                <a:lnTo>
                  <a:pt x="272" y="84"/>
                </a:lnTo>
              </a:path>
            </a:pathLst>
          </a:custGeom>
          <a:noFill/>
          <a:ln w="19050" cmpd="sng">
            <a:solidFill>
              <a:srgbClr val="000000"/>
            </a:solidFill>
            <a:prstDash val="solid"/>
            <a:round/>
            <a:headEnd/>
            <a:tailEnd/>
          </a:ln>
        </p:spPr>
        <p:txBody>
          <a:bodyPr>
            <a:prstTxWarp prst="textNoShape">
              <a:avLst/>
            </a:prstTxWarp>
          </a:bodyPr>
          <a:lstStyle/>
          <a:p>
            <a:endParaRPr lang="en-US"/>
          </a:p>
        </p:txBody>
      </p:sp>
      <p:sp>
        <p:nvSpPr>
          <p:cNvPr id="2255879" name="Line 7"/>
          <p:cNvSpPr>
            <a:spLocks noChangeAspect="1" noChangeShapeType="1"/>
          </p:cNvSpPr>
          <p:nvPr/>
        </p:nvSpPr>
        <p:spPr bwMode="auto">
          <a:xfrm flipV="1">
            <a:off x="7240588" y="2355850"/>
            <a:ext cx="173037" cy="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2255880" name="Text Box 8"/>
          <p:cNvSpPr txBox="1">
            <a:spLocks noChangeAspect="1" noChangeArrowheads="1"/>
          </p:cNvSpPr>
          <p:nvPr/>
        </p:nvSpPr>
        <p:spPr bwMode="auto">
          <a:xfrm>
            <a:off x="6723063" y="2424113"/>
            <a:ext cx="1049337" cy="45720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200" i="0" dirty="0">
                <a:solidFill>
                  <a:schemeClr val="tx1"/>
                </a:solidFill>
              </a:rPr>
              <a:t>XUV radiation</a:t>
            </a:r>
          </a:p>
        </p:txBody>
      </p:sp>
      <p:sp>
        <p:nvSpPr>
          <p:cNvPr id="2255881" name="Text Box 9"/>
          <p:cNvSpPr txBox="1">
            <a:spLocks noChangeAspect="1" noChangeArrowheads="1"/>
          </p:cNvSpPr>
          <p:nvPr/>
        </p:nvSpPr>
        <p:spPr bwMode="auto">
          <a:xfrm>
            <a:off x="990600" y="2549525"/>
            <a:ext cx="989013" cy="274638"/>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i="0">
                <a:solidFill>
                  <a:schemeClr val="tx1"/>
                </a:solidFill>
              </a:rPr>
              <a:t>Laser beam</a:t>
            </a:r>
          </a:p>
        </p:txBody>
      </p:sp>
      <p:sp>
        <p:nvSpPr>
          <p:cNvPr id="2255882" name="AutoShape 10"/>
          <p:cNvSpPr>
            <a:spLocks noChangeAspect="1" noChangeArrowheads="1"/>
          </p:cNvSpPr>
          <p:nvPr/>
        </p:nvSpPr>
        <p:spPr bwMode="auto">
          <a:xfrm>
            <a:off x="1296988" y="2209800"/>
            <a:ext cx="454025" cy="3206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FF0000"/>
            </a:solidFill>
            <a:miter lim="800000"/>
            <a:headEnd/>
            <a:tailEnd/>
          </a:ln>
          <a:effectLst/>
        </p:spPr>
        <p:txBody>
          <a:bodyPr wrap="none" anchor="ctr">
            <a:prstTxWarp prst="textNoShape">
              <a:avLst/>
            </a:prstTxWarp>
          </a:bodyPr>
          <a:lstStyle/>
          <a:p>
            <a:endParaRPr lang="en-US"/>
          </a:p>
        </p:txBody>
      </p:sp>
      <p:sp>
        <p:nvSpPr>
          <p:cNvPr id="2255883" name="Text Box 11"/>
          <p:cNvSpPr txBox="1">
            <a:spLocks noChangeAspect="1" noChangeArrowheads="1"/>
          </p:cNvSpPr>
          <p:nvPr/>
        </p:nvSpPr>
        <p:spPr bwMode="auto">
          <a:xfrm>
            <a:off x="3473450" y="2438400"/>
            <a:ext cx="1295400" cy="427809"/>
          </a:xfrm>
          <a:prstGeom prst="rect">
            <a:avLst/>
          </a:prstGeom>
          <a:noFill/>
          <a:ln w="9525">
            <a:noFill/>
            <a:miter lim="800000"/>
            <a:headEnd/>
            <a:tailEnd/>
          </a:ln>
          <a:effectLst/>
        </p:spPr>
        <p:txBody>
          <a:bodyPr>
            <a:prstTxWarp prst="textNoShape">
              <a:avLst/>
            </a:prstTxWarp>
            <a:spAutoFit/>
          </a:bodyPr>
          <a:lstStyle/>
          <a:p>
            <a:pPr algn="ctr" eaLnBrk="0" hangingPunct="0">
              <a:lnSpc>
                <a:spcPct val="90000"/>
              </a:lnSpc>
            </a:pPr>
            <a:r>
              <a:rPr lang="en-US" sz="1200" i="0" dirty="0">
                <a:solidFill>
                  <a:schemeClr val="tx1"/>
                </a:solidFill>
              </a:rPr>
              <a:t>0.5 </a:t>
            </a:r>
            <a:r>
              <a:rPr lang="en-US" sz="1200" i="0" dirty="0" err="1">
                <a:solidFill>
                  <a:schemeClr val="tx1"/>
                </a:solidFill>
              </a:rPr>
              <a:t>GeV</a:t>
            </a:r>
            <a:r>
              <a:rPr lang="en-US" sz="1200" i="0" dirty="0">
                <a:solidFill>
                  <a:schemeClr val="tx1"/>
                </a:solidFill>
              </a:rPr>
              <a:t>, </a:t>
            </a:r>
            <a:endParaRPr lang="en-US" sz="1200" i="0" dirty="0" smtClean="0">
              <a:solidFill>
                <a:schemeClr val="tx1"/>
              </a:solidFill>
            </a:endParaRPr>
          </a:p>
          <a:p>
            <a:pPr algn="ctr" eaLnBrk="0" hangingPunct="0">
              <a:lnSpc>
                <a:spcPct val="90000"/>
              </a:lnSpc>
            </a:pPr>
            <a:r>
              <a:rPr lang="en-US" sz="1200" i="0" dirty="0" smtClean="0">
                <a:solidFill>
                  <a:schemeClr val="tx1"/>
                </a:solidFill>
              </a:rPr>
              <a:t>electron </a:t>
            </a:r>
            <a:r>
              <a:rPr lang="en-US" sz="1200" i="0" dirty="0">
                <a:solidFill>
                  <a:schemeClr val="tx1"/>
                </a:solidFill>
              </a:rPr>
              <a:t>beam</a:t>
            </a:r>
          </a:p>
        </p:txBody>
      </p:sp>
      <p:grpSp>
        <p:nvGrpSpPr>
          <p:cNvPr id="2" name="Group 12"/>
          <p:cNvGrpSpPr>
            <a:grpSpLocks noChangeAspect="1"/>
          </p:cNvGrpSpPr>
          <p:nvPr/>
        </p:nvGrpSpPr>
        <p:grpSpPr bwMode="auto">
          <a:xfrm>
            <a:off x="2219325" y="2135188"/>
            <a:ext cx="676275" cy="346075"/>
            <a:chOff x="1360" y="3348"/>
            <a:chExt cx="789" cy="160"/>
          </a:xfrm>
        </p:grpSpPr>
        <p:sp>
          <p:nvSpPr>
            <p:cNvPr id="2255885" name="Rectangle 13"/>
            <p:cNvSpPr>
              <a:spLocks noChangeAspect="1" noChangeArrowheads="1"/>
            </p:cNvSpPr>
            <p:nvPr/>
          </p:nvSpPr>
          <p:spPr bwMode="auto">
            <a:xfrm>
              <a:off x="1360" y="3348"/>
              <a:ext cx="789" cy="160"/>
            </a:xfrm>
            <a:prstGeom prst="rect">
              <a:avLst/>
            </a:prstGeom>
            <a:solidFill>
              <a:srgbClr val="6677DD"/>
            </a:solidFill>
            <a:ln w="38100">
              <a:noFill/>
              <a:miter lim="800000"/>
              <a:headEnd/>
              <a:tailEnd/>
            </a:ln>
            <a:effectLst/>
          </p:spPr>
          <p:txBody>
            <a:bodyPr wrap="none" anchor="ctr">
              <a:prstTxWarp prst="textNoShape">
                <a:avLst/>
              </a:prstTxWarp>
            </a:bodyPr>
            <a:lstStyle/>
            <a:p>
              <a:endParaRPr lang="en-US"/>
            </a:p>
          </p:txBody>
        </p:sp>
        <p:sp>
          <p:nvSpPr>
            <p:cNvPr id="2255886" name="Rectangle 14"/>
            <p:cNvSpPr>
              <a:spLocks noChangeAspect="1" noChangeArrowheads="1"/>
            </p:cNvSpPr>
            <p:nvPr/>
          </p:nvSpPr>
          <p:spPr bwMode="auto">
            <a:xfrm>
              <a:off x="1360" y="3397"/>
              <a:ext cx="789" cy="75"/>
            </a:xfrm>
            <a:prstGeom prst="rect">
              <a:avLst/>
            </a:prstGeom>
            <a:solidFill>
              <a:schemeClr val="accent1"/>
            </a:solidFill>
            <a:ln w="38100">
              <a:noFill/>
              <a:miter lim="800000"/>
              <a:headEnd/>
              <a:tailEnd/>
            </a:ln>
            <a:effectLst/>
          </p:spPr>
          <p:txBody>
            <a:bodyPr wrap="none" anchor="ctr">
              <a:prstTxWarp prst="textNoShape">
                <a:avLst/>
              </a:prstTxWarp>
            </a:bodyPr>
            <a:lstStyle/>
            <a:p>
              <a:endParaRPr lang="en-US"/>
            </a:p>
          </p:txBody>
        </p:sp>
        <p:sp>
          <p:nvSpPr>
            <p:cNvPr id="2255887" name="Rectangle 15"/>
            <p:cNvSpPr>
              <a:spLocks noChangeAspect="1" noChangeArrowheads="1"/>
            </p:cNvSpPr>
            <p:nvPr/>
          </p:nvSpPr>
          <p:spPr bwMode="auto">
            <a:xfrm>
              <a:off x="1365" y="3419"/>
              <a:ext cx="779" cy="27"/>
            </a:xfrm>
            <a:prstGeom prst="rect">
              <a:avLst/>
            </a:prstGeom>
            <a:solidFill>
              <a:srgbClr val="53A4E9"/>
            </a:solidFill>
            <a:ln w="38100">
              <a:noFill/>
              <a:miter lim="800000"/>
              <a:headEnd/>
              <a:tailEnd/>
            </a:ln>
            <a:effectLst/>
          </p:spPr>
          <p:txBody>
            <a:bodyPr wrap="none" anchor="ctr">
              <a:prstTxWarp prst="textNoShape">
                <a:avLst/>
              </a:prstTxWarp>
            </a:bodyPr>
            <a:lstStyle/>
            <a:p>
              <a:endParaRPr lang="en-US"/>
            </a:p>
          </p:txBody>
        </p:sp>
      </p:grpSp>
      <p:sp>
        <p:nvSpPr>
          <p:cNvPr id="2255889" name="Text Box 17"/>
          <p:cNvSpPr txBox="1">
            <a:spLocks noChangeAspect="1" noChangeArrowheads="1"/>
          </p:cNvSpPr>
          <p:nvPr/>
        </p:nvSpPr>
        <p:spPr bwMode="auto">
          <a:xfrm>
            <a:off x="6886575" y="1557338"/>
            <a:ext cx="1647825" cy="623887"/>
          </a:xfrm>
          <a:prstGeom prst="rect">
            <a:avLst/>
          </a:prstGeom>
          <a:noFill/>
          <a:ln w="38100">
            <a:noFill/>
            <a:miter lim="800000"/>
            <a:headEnd/>
            <a:tailEnd/>
          </a:ln>
          <a:effectLst/>
        </p:spPr>
        <p:txBody>
          <a:bodyPr wrap="none">
            <a:prstTxWarp prst="textNoShape">
              <a:avLst/>
            </a:prstTxWarp>
            <a:spAutoFit/>
          </a:bodyPr>
          <a:lstStyle/>
          <a:p>
            <a:pPr>
              <a:lnSpc>
                <a:spcPct val="50000"/>
              </a:lnSpc>
              <a:spcBef>
                <a:spcPct val="50000"/>
              </a:spcBef>
            </a:pPr>
            <a:r>
              <a:rPr lang="en-US" sz="1400" i="0">
                <a:solidFill>
                  <a:schemeClr val="tx1"/>
                </a:solidFill>
              </a:rPr>
              <a:t>FEL output:</a:t>
            </a:r>
          </a:p>
          <a:p>
            <a:pPr>
              <a:lnSpc>
                <a:spcPct val="50000"/>
              </a:lnSpc>
              <a:spcBef>
                <a:spcPct val="50000"/>
              </a:spcBef>
            </a:pPr>
            <a:r>
              <a:rPr lang="en-US" sz="1400" i="0">
                <a:solidFill>
                  <a:schemeClr val="tx1"/>
                </a:solidFill>
                <a:latin typeface="Symbol" pitchFamily="-65" charset="2"/>
                <a:sym typeface="Symbol" pitchFamily="-65" charset="2"/>
              </a:rPr>
              <a:t></a:t>
            </a:r>
            <a:r>
              <a:rPr lang="en-US" sz="1400" i="0">
                <a:solidFill>
                  <a:schemeClr val="tx1"/>
                </a:solidFill>
              </a:rPr>
              <a:t>=31 nm</a:t>
            </a:r>
          </a:p>
          <a:p>
            <a:pPr>
              <a:lnSpc>
                <a:spcPct val="50000"/>
              </a:lnSpc>
              <a:spcBef>
                <a:spcPct val="50000"/>
              </a:spcBef>
            </a:pPr>
            <a:r>
              <a:rPr lang="en-US" sz="1400" i="0">
                <a:solidFill>
                  <a:schemeClr val="tx1"/>
                </a:solidFill>
              </a:rPr>
              <a:t>10</a:t>
            </a:r>
            <a:r>
              <a:rPr lang="en-US" sz="1400" i="0" baseline="30000">
                <a:solidFill>
                  <a:schemeClr val="tx1"/>
                </a:solidFill>
              </a:rPr>
              <a:t>13 </a:t>
            </a:r>
            <a:r>
              <a:rPr lang="en-US" sz="1400" i="0">
                <a:solidFill>
                  <a:schemeClr val="tx1"/>
                </a:solidFill>
              </a:rPr>
              <a:t>photons/pulse</a:t>
            </a:r>
          </a:p>
        </p:txBody>
      </p:sp>
      <p:sp>
        <p:nvSpPr>
          <p:cNvPr id="2255890" name="Text Box 18"/>
          <p:cNvSpPr txBox="1">
            <a:spLocks noChangeAspect="1" noChangeArrowheads="1"/>
          </p:cNvSpPr>
          <p:nvPr/>
        </p:nvSpPr>
        <p:spPr bwMode="auto">
          <a:xfrm>
            <a:off x="4714228" y="2667000"/>
            <a:ext cx="1762772" cy="261610"/>
          </a:xfrm>
          <a:prstGeom prst="rect">
            <a:avLst/>
          </a:prstGeom>
          <a:noFill/>
          <a:ln w="38100">
            <a:noFill/>
            <a:miter lim="800000"/>
            <a:headEnd/>
            <a:tailEnd/>
          </a:ln>
          <a:effectLst/>
        </p:spPr>
        <p:txBody>
          <a:bodyPr wrap="none">
            <a:prstTxWarp prst="textNoShape">
              <a:avLst/>
            </a:prstTxWarp>
            <a:spAutoFit/>
          </a:bodyPr>
          <a:lstStyle/>
          <a:p>
            <a:pPr>
              <a:lnSpc>
                <a:spcPct val="90000"/>
              </a:lnSpc>
              <a:spcBef>
                <a:spcPct val="50000"/>
              </a:spcBef>
            </a:pPr>
            <a:r>
              <a:rPr lang="en-US" sz="1200" i="0" dirty="0" smtClean="0">
                <a:solidFill>
                  <a:schemeClr val="tx1"/>
                </a:solidFill>
              </a:rPr>
              <a:t>2.18 </a:t>
            </a:r>
            <a:r>
              <a:rPr lang="en-US" sz="1200" i="0" dirty="0">
                <a:solidFill>
                  <a:schemeClr val="tx1"/>
                </a:solidFill>
              </a:rPr>
              <a:t>cm period, K=1.8</a:t>
            </a:r>
          </a:p>
        </p:txBody>
      </p:sp>
      <p:sp>
        <p:nvSpPr>
          <p:cNvPr id="2255891" name="Rectangle 19" descr="Dark vertical"/>
          <p:cNvSpPr>
            <a:spLocks noChangeAspect="1" noChangeArrowheads="1"/>
          </p:cNvSpPr>
          <p:nvPr/>
        </p:nvSpPr>
        <p:spPr bwMode="auto">
          <a:xfrm>
            <a:off x="4692650" y="2514600"/>
            <a:ext cx="1809750" cy="138113"/>
          </a:xfrm>
          <a:prstGeom prst="rect">
            <a:avLst/>
          </a:prstGeom>
          <a:pattFill prst="dkVert">
            <a:fgClr>
              <a:schemeClr val="tx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
        <p:nvSpPr>
          <p:cNvPr id="2255892" name="Text Box 20"/>
          <p:cNvSpPr txBox="1">
            <a:spLocks noChangeAspect="1" noChangeArrowheads="1"/>
          </p:cNvSpPr>
          <p:nvPr/>
        </p:nvSpPr>
        <p:spPr bwMode="auto">
          <a:xfrm>
            <a:off x="2178050" y="1981200"/>
            <a:ext cx="673100" cy="198438"/>
          </a:xfrm>
          <a:prstGeom prst="rect">
            <a:avLst/>
          </a:prstGeom>
          <a:noFill/>
          <a:ln w="38100">
            <a:noFill/>
            <a:miter lim="800000"/>
            <a:headEnd/>
            <a:tailEnd/>
          </a:ln>
          <a:effectLst/>
        </p:spPr>
        <p:txBody>
          <a:bodyPr wrap="none">
            <a:prstTxWarp prst="textNoShape">
              <a:avLst/>
            </a:prstTxWarp>
            <a:spAutoFit/>
          </a:bodyPr>
          <a:lstStyle/>
          <a:p>
            <a:pPr>
              <a:lnSpc>
                <a:spcPct val="50000"/>
              </a:lnSpc>
              <a:spcBef>
                <a:spcPct val="50000"/>
              </a:spcBef>
            </a:pPr>
            <a:r>
              <a:rPr lang="en-US" sz="1400" i="0">
                <a:solidFill>
                  <a:schemeClr val="tx1"/>
                </a:solidFill>
              </a:rPr>
              <a:t>~3 cm</a:t>
            </a:r>
          </a:p>
        </p:txBody>
      </p:sp>
      <p:sp>
        <p:nvSpPr>
          <p:cNvPr id="2255895" name="Text Box 23"/>
          <p:cNvSpPr txBox="1">
            <a:spLocks noChangeAspect="1" noChangeArrowheads="1"/>
          </p:cNvSpPr>
          <p:nvPr/>
        </p:nvSpPr>
        <p:spPr bwMode="auto">
          <a:xfrm>
            <a:off x="1949450" y="2438400"/>
            <a:ext cx="1066800" cy="639763"/>
          </a:xfrm>
          <a:prstGeom prst="rect">
            <a:avLst/>
          </a:prstGeom>
          <a:noFill/>
          <a:ln w="9525">
            <a:noFill/>
            <a:miter lim="800000"/>
            <a:headEnd/>
            <a:tailEnd/>
          </a:ln>
          <a:effectLst/>
        </p:spPr>
        <p:txBody>
          <a:bodyPr>
            <a:prstTxWarp prst="textNoShape">
              <a:avLst/>
            </a:prstTxWarp>
            <a:spAutoFit/>
          </a:bodyPr>
          <a:lstStyle/>
          <a:p>
            <a:pPr algn="ctr" eaLnBrk="0" hangingPunct="0"/>
            <a:r>
              <a:rPr lang="en-US" sz="1200" i="0">
                <a:solidFill>
                  <a:schemeClr val="tx1"/>
                </a:solidFill>
              </a:rPr>
              <a:t>plasma channel</a:t>
            </a:r>
          </a:p>
          <a:p>
            <a:pPr algn="ctr" eaLnBrk="0" hangingPunct="0"/>
            <a:r>
              <a:rPr lang="en-US" sz="1200" i="0">
                <a:solidFill>
                  <a:schemeClr val="tx1"/>
                </a:solidFill>
              </a:rPr>
              <a:t>10</a:t>
            </a:r>
            <a:r>
              <a:rPr lang="en-US" sz="1200" i="0" baseline="30000">
                <a:solidFill>
                  <a:schemeClr val="tx1"/>
                </a:solidFill>
              </a:rPr>
              <a:t>18</a:t>
            </a:r>
            <a:r>
              <a:rPr lang="en-US" sz="1200" i="0">
                <a:solidFill>
                  <a:schemeClr val="tx1"/>
                </a:solidFill>
              </a:rPr>
              <a:t> cm</a:t>
            </a:r>
            <a:r>
              <a:rPr lang="en-US" sz="1200" i="0" baseline="30000">
                <a:solidFill>
                  <a:schemeClr val="tx1"/>
                </a:solidFill>
              </a:rPr>
              <a:t>-3</a:t>
            </a:r>
          </a:p>
        </p:txBody>
      </p:sp>
      <p:sp>
        <p:nvSpPr>
          <p:cNvPr id="2255896" name="Text Box 24"/>
          <p:cNvSpPr txBox="1">
            <a:spLocks noChangeAspect="1" noChangeArrowheads="1"/>
          </p:cNvSpPr>
          <p:nvPr/>
        </p:nvSpPr>
        <p:spPr bwMode="auto">
          <a:xfrm>
            <a:off x="152400" y="1981200"/>
            <a:ext cx="1092200" cy="646331"/>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1200" i="0" dirty="0">
                <a:solidFill>
                  <a:schemeClr val="tx1"/>
                </a:solidFill>
              </a:rPr>
              <a:t>30TW, 40fs,</a:t>
            </a:r>
          </a:p>
          <a:p>
            <a:pPr algn="ctr" eaLnBrk="0" hangingPunct="0"/>
            <a:r>
              <a:rPr lang="en-US" sz="1200" i="0" dirty="0">
                <a:solidFill>
                  <a:schemeClr val="tx1"/>
                </a:solidFill>
              </a:rPr>
              <a:t>10</a:t>
            </a:r>
            <a:r>
              <a:rPr lang="en-US" sz="1200" i="0" baseline="30000" dirty="0">
                <a:solidFill>
                  <a:schemeClr val="tx1"/>
                </a:solidFill>
              </a:rPr>
              <a:t>18 </a:t>
            </a:r>
            <a:r>
              <a:rPr lang="en-US" sz="1200" i="0" dirty="0">
                <a:solidFill>
                  <a:schemeClr val="tx1"/>
                </a:solidFill>
              </a:rPr>
              <a:t>W/cm</a:t>
            </a:r>
            <a:r>
              <a:rPr lang="en-US" sz="1200" i="0" baseline="30000" dirty="0">
                <a:solidFill>
                  <a:schemeClr val="tx1"/>
                </a:solidFill>
              </a:rPr>
              <a:t>2</a:t>
            </a:r>
          </a:p>
          <a:p>
            <a:pPr algn="ctr" eaLnBrk="0" hangingPunct="0"/>
            <a:r>
              <a:rPr lang="en-US" sz="1200" i="0" dirty="0">
                <a:solidFill>
                  <a:schemeClr val="tx1"/>
                </a:solidFill>
              </a:rPr>
              <a:t>10 Hz</a:t>
            </a:r>
          </a:p>
        </p:txBody>
      </p:sp>
      <p:pic>
        <p:nvPicPr>
          <p:cNvPr id="2255897" name="Picture 25"/>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0" y="4445000"/>
            <a:ext cx="1614407" cy="1270000"/>
          </a:xfrm>
          <a:prstGeom prst="rect">
            <a:avLst/>
          </a:prstGeom>
          <a:noFill/>
        </p:spPr>
      </p:pic>
      <p:pic>
        <p:nvPicPr>
          <p:cNvPr id="2255898" name="Picture 26" descr="DSCN2877"/>
          <p:cNvPicPr>
            <a:picLocks noChangeAspect="1" noChangeArrowheads="1"/>
          </p:cNvPicPr>
          <p:nvPr/>
        </p:nvPicPr>
        <p:blipFill>
          <a:blip r:embed="rId4"/>
          <a:srcRect/>
          <a:stretch>
            <a:fillRect/>
          </a:stretch>
        </p:blipFill>
        <p:spPr bwMode="auto">
          <a:xfrm>
            <a:off x="990600" y="3352800"/>
            <a:ext cx="1403350" cy="1054500"/>
          </a:xfrm>
          <a:prstGeom prst="rect">
            <a:avLst/>
          </a:prstGeom>
          <a:noFill/>
          <a:ln w="9525">
            <a:noFill/>
            <a:miter lim="800000"/>
            <a:headEnd/>
            <a:tailEnd/>
          </a:ln>
        </p:spPr>
      </p:pic>
      <p:pic>
        <p:nvPicPr>
          <p:cNvPr id="2255899" name="Picture 27" descr="Kem 3"/>
          <p:cNvPicPr>
            <a:picLocks noChangeAspect="1" noChangeArrowheads="1"/>
          </p:cNvPicPr>
          <p:nvPr/>
        </p:nvPicPr>
        <p:blipFill>
          <a:blip r:embed="rId5"/>
          <a:srcRect l="8302" t="-73" r="95" b="3600"/>
          <a:stretch>
            <a:fillRect/>
          </a:stretch>
        </p:blipFill>
        <p:spPr bwMode="auto">
          <a:xfrm rot="16200000">
            <a:off x="3101678" y="4549477"/>
            <a:ext cx="1950046" cy="2667000"/>
          </a:xfrm>
          <a:prstGeom prst="rect">
            <a:avLst/>
          </a:prstGeom>
          <a:noFill/>
        </p:spPr>
      </p:pic>
      <p:pic>
        <p:nvPicPr>
          <p:cNvPr id="2255900" name="Picture 28" descr="Picture clippi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257425" y="3276600"/>
            <a:ext cx="1400175" cy="1524000"/>
          </a:xfrm>
          <a:prstGeom prst="rect">
            <a:avLst/>
          </a:prstGeom>
          <a:noFill/>
        </p:spPr>
      </p:pic>
      <p:sp>
        <p:nvSpPr>
          <p:cNvPr id="2255901" name="Text Box 29"/>
          <p:cNvSpPr txBox="1">
            <a:spLocks noChangeArrowheads="1"/>
          </p:cNvSpPr>
          <p:nvPr/>
        </p:nvSpPr>
        <p:spPr bwMode="auto">
          <a:xfrm>
            <a:off x="3581400" y="3352800"/>
            <a:ext cx="1905000" cy="1049338"/>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1400" i="0" dirty="0" err="1">
                <a:solidFill>
                  <a:schemeClr val="tx1"/>
                </a:solidFill>
              </a:rPr>
              <a:t>GeV</a:t>
            </a:r>
            <a:r>
              <a:rPr lang="en-US" sz="1400" i="0" dirty="0">
                <a:solidFill>
                  <a:schemeClr val="tx1"/>
                </a:solidFill>
              </a:rPr>
              <a:t>-class beams demonstrated </a:t>
            </a:r>
          </a:p>
          <a:p>
            <a:pPr eaLnBrk="0" hangingPunct="0">
              <a:spcBef>
                <a:spcPct val="50000"/>
              </a:spcBef>
            </a:pPr>
            <a:r>
              <a:rPr lang="en-US" sz="1400" i="0" dirty="0" err="1">
                <a:solidFill>
                  <a:schemeClr val="tx1"/>
                </a:solidFill>
              </a:rPr>
              <a:t>Leemans</a:t>
            </a:r>
            <a:r>
              <a:rPr lang="en-US" sz="1400" i="0" dirty="0">
                <a:solidFill>
                  <a:schemeClr val="tx1"/>
                </a:solidFill>
              </a:rPr>
              <a:t> et al., Nature Phys. (2006)</a:t>
            </a:r>
          </a:p>
        </p:txBody>
      </p:sp>
      <p:sp>
        <p:nvSpPr>
          <p:cNvPr id="2255902" name="Text Box 30"/>
          <p:cNvSpPr txBox="1">
            <a:spLocks noChangeArrowheads="1"/>
          </p:cNvSpPr>
          <p:nvPr/>
        </p:nvSpPr>
        <p:spPr bwMode="auto">
          <a:xfrm>
            <a:off x="1143000" y="5562600"/>
            <a:ext cx="1752600" cy="1277273"/>
          </a:xfrm>
          <a:prstGeom prst="rect">
            <a:avLst/>
          </a:prstGeom>
          <a:noFill/>
          <a:ln w="9525">
            <a:noFill/>
            <a:miter lim="800000"/>
            <a:headEnd/>
            <a:tailEnd/>
          </a:ln>
          <a:effectLst/>
        </p:spPr>
        <p:txBody>
          <a:bodyPr wrap="square">
            <a:prstTxWarp prst="textNoShape">
              <a:avLst/>
            </a:prstTxWarp>
            <a:spAutoFit/>
          </a:bodyPr>
          <a:lstStyle/>
          <a:p>
            <a:pPr eaLnBrk="0" hangingPunct="0">
              <a:spcBef>
                <a:spcPct val="50000"/>
              </a:spcBef>
            </a:pPr>
            <a:r>
              <a:rPr lang="en-US" sz="1400" dirty="0" smtClean="0"/>
              <a:t>c</a:t>
            </a:r>
            <a:r>
              <a:rPr lang="en-US" sz="1400" i="0" dirty="0" smtClean="0">
                <a:solidFill>
                  <a:schemeClr val="tx1"/>
                </a:solidFill>
              </a:rPr>
              <a:t>onventional </a:t>
            </a:r>
            <a:r>
              <a:rPr lang="en-US" sz="1400" i="0" dirty="0" err="1" smtClean="0">
                <a:solidFill>
                  <a:schemeClr val="tx1"/>
                </a:solidFill>
              </a:rPr>
              <a:t>undulator</a:t>
            </a:r>
            <a:r>
              <a:rPr lang="en-US" sz="1400" i="0" dirty="0" smtClean="0">
                <a:solidFill>
                  <a:schemeClr val="tx1"/>
                </a:solidFill>
              </a:rPr>
              <a:t> </a:t>
            </a:r>
            <a:r>
              <a:rPr lang="en-US" sz="1400" i="0" dirty="0">
                <a:solidFill>
                  <a:schemeClr val="tx1"/>
                </a:solidFill>
              </a:rPr>
              <a:t>(THUNDER)</a:t>
            </a:r>
          </a:p>
          <a:p>
            <a:pPr eaLnBrk="0" hangingPunct="0">
              <a:spcBef>
                <a:spcPct val="50000"/>
              </a:spcBef>
            </a:pPr>
            <a:r>
              <a:rPr lang="en-US" sz="1400" i="0" dirty="0">
                <a:solidFill>
                  <a:schemeClr val="tx1"/>
                </a:solidFill>
              </a:rPr>
              <a:t>K. Robinson et al., IEEE QE (1987)</a:t>
            </a:r>
          </a:p>
        </p:txBody>
      </p:sp>
      <p:sp>
        <p:nvSpPr>
          <p:cNvPr id="2255903" name="Text Box 31"/>
          <p:cNvSpPr txBox="1">
            <a:spLocks noChangeArrowheads="1"/>
          </p:cNvSpPr>
          <p:nvPr/>
        </p:nvSpPr>
        <p:spPr bwMode="auto">
          <a:xfrm>
            <a:off x="0" y="3810000"/>
            <a:ext cx="1143000" cy="738664"/>
          </a:xfrm>
          <a:prstGeom prst="rect">
            <a:avLst/>
          </a:prstGeom>
          <a:noFill/>
          <a:ln w="9525">
            <a:noFill/>
            <a:miter lim="800000"/>
            <a:headEnd/>
            <a:tailEnd/>
          </a:ln>
          <a:effectLst/>
        </p:spPr>
        <p:txBody>
          <a:bodyPr wrap="square">
            <a:prstTxWarp prst="textNoShape">
              <a:avLst/>
            </a:prstTxWarp>
            <a:spAutoFit/>
          </a:bodyPr>
          <a:lstStyle/>
          <a:p>
            <a:pPr eaLnBrk="0" hangingPunct="0">
              <a:spcBef>
                <a:spcPct val="50000"/>
              </a:spcBef>
            </a:pPr>
            <a:r>
              <a:rPr lang="en-US" sz="1400" i="0" dirty="0" smtClean="0">
                <a:solidFill>
                  <a:schemeClr val="tx1"/>
                </a:solidFill>
              </a:rPr>
              <a:t>Ti:Al</a:t>
            </a:r>
            <a:r>
              <a:rPr lang="en-US" sz="1400" i="0" baseline="-25000" dirty="0" smtClean="0">
                <a:solidFill>
                  <a:schemeClr val="tx1"/>
                </a:solidFill>
              </a:rPr>
              <a:t>2</a:t>
            </a:r>
            <a:r>
              <a:rPr lang="en-US" sz="1400" dirty="0" smtClean="0"/>
              <a:t>O</a:t>
            </a:r>
            <a:r>
              <a:rPr lang="en-US" sz="1400" baseline="-25000" dirty="0" smtClean="0"/>
              <a:t>3</a:t>
            </a:r>
            <a:r>
              <a:rPr lang="en-US" sz="1400" i="0" dirty="0" smtClean="0">
                <a:solidFill>
                  <a:schemeClr val="tx1"/>
                </a:solidFill>
              </a:rPr>
              <a:t> </a:t>
            </a:r>
            <a:r>
              <a:rPr lang="en-US" sz="1400" i="0" dirty="0">
                <a:solidFill>
                  <a:schemeClr val="tx1"/>
                </a:solidFill>
              </a:rPr>
              <a:t>laser system</a:t>
            </a:r>
          </a:p>
        </p:txBody>
      </p:sp>
      <p:sp>
        <p:nvSpPr>
          <p:cNvPr id="2255904" name="Text Box 32"/>
          <p:cNvSpPr txBox="1">
            <a:spLocks noChangeArrowheads="1"/>
          </p:cNvSpPr>
          <p:nvPr/>
        </p:nvSpPr>
        <p:spPr bwMode="auto">
          <a:xfrm>
            <a:off x="1600200" y="4419600"/>
            <a:ext cx="1447800" cy="738664"/>
          </a:xfrm>
          <a:prstGeom prst="rect">
            <a:avLst/>
          </a:prstGeom>
          <a:noFill/>
          <a:ln w="9525">
            <a:noFill/>
            <a:miter lim="800000"/>
            <a:headEnd/>
            <a:tailEnd/>
          </a:ln>
          <a:effectLst/>
        </p:spPr>
        <p:txBody>
          <a:bodyPr wrap="square">
            <a:prstTxWarp prst="textNoShape">
              <a:avLst/>
            </a:prstTxWarp>
            <a:spAutoFit/>
          </a:bodyPr>
          <a:lstStyle/>
          <a:p>
            <a:pPr eaLnBrk="0" hangingPunct="0">
              <a:spcBef>
                <a:spcPct val="50000"/>
              </a:spcBef>
            </a:pPr>
            <a:r>
              <a:rPr lang="en-US" sz="1400" i="0" dirty="0">
                <a:solidFill>
                  <a:schemeClr val="tx1"/>
                </a:solidFill>
              </a:rPr>
              <a:t>Plasma capillary technology</a:t>
            </a:r>
          </a:p>
        </p:txBody>
      </p:sp>
      <p:sp>
        <p:nvSpPr>
          <p:cNvPr id="2255905" name="Rectangle 33"/>
          <p:cNvSpPr>
            <a:spLocks noChangeArrowheads="1"/>
          </p:cNvSpPr>
          <p:nvPr/>
        </p:nvSpPr>
        <p:spPr bwMode="auto">
          <a:xfrm>
            <a:off x="5638800" y="2257425"/>
            <a:ext cx="569913" cy="257175"/>
          </a:xfrm>
          <a:prstGeom prst="rect">
            <a:avLst/>
          </a:prstGeom>
          <a:noFill/>
          <a:ln w="9525">
            <a:noFill/>
            <a:miter lim="800000"/>
            <a:headEnd/>
            <a:tailEnd/>
          </a:ln>
          <a:effectLst/>
        </p:spPr>
        <p:txBody>
          <a:bodyPr wrap="none">
            <a:prstTxWarp prst="textNoShape">
              <a:avLst/>
            </a:prstTxWarp>
            <a:spAutoFit/>
          </a:bodyPr>
          <a:lstStyle/>
          <a:p>
            <a:pPr>
              <a:lnSpc>
                <a:spcPct val="90000"/>
              </a:lnSpc>
              <a:spcBef>
                <a:spcPct val="50000"/>
              </a:spcBef>
            </a:pPr>
            <a:r>
              <a:rPr lang="en-US" sz="1200" i="0" dirty="0">
                <a:solidFill>
                  <a:schemeClr val="tx1"/>
                </a:solidFill>
              </a:rPr>
              <a:t>~ 5 </a:t>
            </a:r>
            <a:r>
              <a:rPr lang="en-US" sz="1200" i="0" dirty="0" err="1">
                <a:solidFill>
                  <a:schemeClr val="tx1"/>
                </a:solidFill>
              </a:rPr>
              <a:t>m</a:t>
            </a:r>
            <a:endParaRPr lang="en-US" sz="1200" i="0" dirty="0">
              <a:solidFill>
                <a:schemeClr val="tx1"/>
              </a:solidFill>
            </a:endParaRPr>
          </a:p>
        </p:txBody>
      </p:sp>
      <p:sp>
        <p:nvSpPr>
          <p:cNvPr id="2255906" name="AutoShape 34"/>
          <p:cNvSpPr>
            <a:spLocks noChangeArrowheads="1"/>
          </p:cNvSpPr>
          <p:nvPr/>
        </p:nvSpPr>
        <p:spPr bwMode="auto">
          <a:xfrm>
            <a:off x="152400" y="1439863"/>
            <a:ext cx="8839200" cy="1633537"/>
          </a:xfrm>
          <a:prstGeom prst="roundRect">
            <a:avLst>
              <a:gd name="adj" fmla="val 16667"/>
            </a:avLst>
          </a:prstGeom>
          <a:noFill/>
          <a:ln w="12700">
            <a:solidFill>
              <a:schemeClr val="accent2"/>
            </a:solidFill>
            <a:round/>
            <a:headEnd/>
            <a:tailEnd/>
          </a:ln>
          <a:effectLst/>
        </p:spPr>
        <p:txBody>
          <a:bodyPr wrap="none" anchor="ctr">
            <a:prstTxWarp prst="textNoShape">
              <a:avLst/>
            </a:prstTxWarp>
          </a:bodyPr>
          <a:lstStyle/>
          <a:p>
            <a:endParaRPr lang="en-US"/>
          </a:p>
        </p:txBody>
      </p:sp>
      <p:sp>
        <p:nvSpPr>
          <p:cNvPr id="36" name="Title 57"/>
          <p:cNvSpPr txBox="1">
            <a:spLocks/>
          </p:cNvSpPr>
          <p:nvPr/>
        </p:nvSpPr>
        <p:spPr bwMode="auto">
          <a:xfrm>
            <a:off x="1981200" y="228600"/>
            <a:ext cx="6324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Laser-plasma accelerator driven XUV FEL</a:t>
            </a:r>
            <a:endParaRPr kumimoji="0" lang="en-US" sz="2800" b="1" i="0" u="none" strike="noStrike" kern="0" cap="none" spc="0" normalizeH="0" baseline="0" noProof="0" dirty="0">
              <a:ln>
                <a:noFill/>
              </a:ln>
              <a:solidFill>
                <a:schemeClr val="tx2"/>
              </a:solidFill>
              <a:effectLst/>
              <a:uLnTx/>
              <a:uFillTx/>
              <a:latin typeface="+mj-lt"/>
              <a:ea typeface="+mj-ea"/>
              <a:cs typeface="+mj-cs"/>
            </a:endParaRPr>
          </a:p>
        </p:txBody>
      </p:sp>
      <p:sp>
        <p:nvSpPr>
          <p:cNvPr id="37" name="Rectangle 17"/>
          <p:cNvSpPr>
            <a:spLocks noChangeArrowheads="1"/>
          </p:cNvSpPr>
          <p:nvPr/>
        </p:nvSpPr>
        <p:spPr bwMode="auto">
          <a:xfrm>
            <a:off x="5334001" y="3200400"/>
            <a:ext cx="3810000" cy="36576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38" name="Slide Number Placeholder 11"/>
          <p:cNvSpPr>
            <a:spLocks noGrp="1"/>
          </p:cNvSpPr>
          <p:nvPr>
            <p:ph type="sldNum" sz="quarter" idx="12"/>
          </p:nvPr>
        </p:nvSpPr>
        <p:spPr>
          <a:xfrm>
            <a:off x="6797675" y="6248400"/>
            <a:ext cx="1905000" cy="457200"/>
          </a:xfrm>
        </p:spPr>
        <p:txBody>
          <a:bodyPr/>
          <a:lstStyle/>
          <a:p>
            <a:fld id="{2267AABB-5BBC-A348-A5E1-5D6C1F50720C}" type="slidenum">
              <a:rPr lang="en-US" smtClean="0"/>
              <a:pPr/>
              <a:t>17</a:t>
            </a:fld>
            <a:endParaRPr lang="en-US"/>
          </a:p>
        </p:txBody>
      </p:sp>
      <p:pic>
        <p:nvPicPr>
          <p:cNvPr id="39" name="Picture 2" descr="sase7-1-d-7"/>
          <p:cNvPicPr>
            <a:picLocks noChangeAspect="1" noChangeArrowheads="1"/>
          </p:cNvPicPr>
          <p:nvPr/>
        </p:nvPicPr>
        <p:blipFill>
          <a:blip r:embed="rId7"/>
          <a:srcRect/>
          <a:stretch>
            <a:fillRect/>
          </a:stretch>
        </p:blipFill>
        <p:spPr bwMode="auto">
          <a:xfrm>
            <a:off x="5333999" y="3200400"/>
            <a:ext cx="3749675" cy="3657600"/>
          </a:xfrm>
          <a:prstGeom prst="rect">
            <a:avLst/>
          </a:prstGeom>
          <a:noFill/>
        </p:spPr>
      </p:pic>
      <p:sp>
        <p:nvSpPr>
          <p:cNvPr id="40" name="Rectangle 8"/>
          <p:cNvSpPr>
            <a:spLocks noChangeArrowheads="1"/>
          </p:cNvSpPr>
          <p:nvPr/>
        </p:nvSpPr>
        <p:spPr bwMode="auto">
          <a:xfrm>
            <a:off x="5867400" y="3330375"/>
            <a:ext cx="2743200" cy="2003625"/>
          </a:xfrm>
          <a:prstGeom prst="rect">
            <a:avLst/>
          </a:prstGeom>
          <a:noFill/>
          <a:ln w="9525">
            <a:noFill/>
            <a:miter lim="800000"/>
            <a:headEnd/>
            <a:tailEnd/>
          </a:ln>
          <a:effectLst/>
        </p:spPr>
        <p:txBody>
          <a:bodyPr wrap="square">
            <a:prstTxWarp prst="textNoShape">
              <a:avLst/>
            </a:prstTxWarp>
            <a:spAutoFit/>
          </a:bodyPr>
          <a:lstStyle/>
          <a:p>
            <a:pPr eaLnBrk="1" hangingPunct="1">
              <a:lnSpc>
                <a:spcPct val="70000"/>
              </a:lnSpc>
              <a:spcBef>
                <a:spcPct val="50000"/>
              </a:spcBef>
            </a:pPr>
            <a:r>
              <a:rPr lang="en-US" sz="1200" i="1" baseline="0" dirty="0">
                <a:solidFill>
                  <a:srgbClr val="FF0000"/>
                </a:solidFill>
                <a:ea typeface="Times New Roman" charset="0"/>
                <a:cs typeface="Times New Roman" charset="0"/>
              </a:rPr>
              <a:t>Radiation:</a:t>
            </a:r>
          </a:p>
          <a:p>
            <a:pPr eaLnBrk="1" hangingPunct="1">
              <a:lnSpc>
                <a:spcPct val="70000"/>
              </a:lnSpc>
              <a:spcBef>
                <a:spcPct val="50000"/>
              </a:spcBef>
            </a:pPr>
            <a:r>
              <a:rPr lang="en-US" sz="1200" b="0" baseline="0" dirty="0">
                <a:ea typeface="Times New Roman" charset="0"/>
                <a:cs typeface="Times New Roman" charset="0"/>
              </a:rPr>
              <a:t>Resonant wavelength   </a:t>
            </a:r>
            <a:r>
              <a:rPr lang="en-US" sz="1200" b="0" baseline="0" dirty="0" smtClean="0">
                <a:ea typeface="Times New Roman" charset="0"/>
                <a:cs typeface="Times New Roman" charset="0"/>
              </a:rPr>
              <a:t> 31 </a:t>
            </a:r>
            <a:r>
              <a:rPr lang="en-US" sz="1200" b="0" baseline="0" dirty="0">
                <a:ea typeface="Times New Roman" charset="0"/>
                <a:cs typeface="Times New Roman" charset="0"/>
              </a:rPr>
              <a:t>nm</a:t>
            </a:r>
          </a:p>
          <a:p>
            <a:pPr eaLnBrk="1" hangingPunct="1">
              <a:lnSpc>
                <a:spcPct val="70000"/>
              </a:lnSpc>
              <a:spcBef>
                <a:spcPct val="50000"/>
              </a:spcBef>
            </a:pPr>
            <a:r>
              <a:rPr lang="en-US" sz="1200" b="0" baseline="0" dirty="0">
                <a:ea typeface="Times New Roman" charset="0"/>
                <a:cs typeface="Times New Roman" charset="0"/>
              </a:rPr>
              <a:t>Photon </a:t>
            </a:r>
            <a:r>
              <a:rPr lang="en-US" sz="1200" b="0" baseline="0" dirty="0" smtClean="0">
                <a:ea typeface="Times New Roman" charset="0"/>
                <a:cs typeface="Times New Roman" charset="0"/>
              </a:rPr>
              <a:t>energy               </a:t>
            </a:r>
            <a:r>
              <a:rPr lang="en-US" sz="1200" b="0" baseline="0" dirty="0">
                <a:ea typeface="Times New Roman" charset="0"/>
                <a:cs typeface="Times New Roman" charset="0"/>
              </a:rPr>
              <a:t>40 </a:t>
            </a:r>
            <a:r>
              <a:rPr lang="en-US" sz="1200" b="0" baseline="0" dirty="0" err="1">
                <a:ea typeface="Times New Roman" charset="0"/>
                <a:cs typeface="Times New Roman" charset="0"/>
              </a:rPr>
              <a:t>eV</a:t>
            </a:r>
            <a:endParaRPr lang="en-US" sz="1200" b="0" baseline="0" dirty="0" smtClean="0">
              <a:ea typeface="Times New Roman" charset="0"/>
              <a:cs typeface="Times New Roman" charset="0"/>
            </a:endParaRPr>
          </a:p>
          <a:p>
            <a:pPr eaLnBrk="1" hangingPunct="1">
              <a:lnSpc>
                <a:spcPct val="70000"/>
              </a:lnSpc>
              <a:spcBef>
                <a:spcPct val="50000"/>
              </a:spcBef>
            </a:pPr>
            <a:r>
              <a:rPr lang="en-US" sz="1200" b="0" dirty="0" smtClean="0">
                <a:ea typeface="Times New Roman" charset="0"/>
                <a:cs typeface="Times New Roman" charset="0"/>
              </a:rPr>
              <a:t>FEL</a:t>
            </a:r>
            <a:r>
              <a:rPr lang="en-US" sz="1200" b="0" baseline="0" dirty="0" smtClean="0">
                <a:ea typeface="Times New Roman" charset="0"/>
                <a:cs typeface="Times New Roman" charset="0"/>
              </a:rPr>
              <a:t> parameter               7x10</a:t>
            </a:r>
            <a:r>
              <a:rPr lang="en-US" sz="1200" b="0" baseline="30000" dirty="0">
                <a:ea typeface="Times New Roman" charset="0"/>
                <a:cs typeface="Times New Roman" charset="0"/>
              </a:rPr>
              <a:t>-3</a:t>
            </a:r>
          </a:p>
          <a:p>
            <a:pPr eaLnBrk="1" hangingPunct="1">
              <a:lnSpc>
                <a:spcPct val="70000"/>
              </a:lnSpc>
              <a:spcBef>
                <a:spcPct val="50000"/>
              </a:spcBef>
            </a:pPr>
            <a:r>
              <a:rPr lang="en-US" sz="1200" b="0" baseline="0" dirty="0">
                <a:ea typeface="Times New Roman" charset="0"/>
                <a:cs typeface="Times New Roman" charset="0"/>
              </a:rPr>
              <a:t>1D gain length              </a:t>
            </a:r>
            <a:r>
              <a:rPr lang="en-US" sz="1200" b="0" baseline="0" dirty="0" smtClean="0">
                <a:ea typeface="Times New Roman" charset="0"/>
                <a:cs typeface="Times New Roman" charset="0"/>
              </a:rPr>
              <a:t> 0.15 </a:t>
            </a:r>
            <a:r>
              <a:rPr lang="en-US" sz="1200" b="0" baseline="0" dirty="0" err="1">
                <a:ea typeface="Times New Roman" charset="0"/>
                <a:cs typeface="Times New Roman" charset="0"/>
              </a:rPr>
              <a:t>m</a:t>
            </a:r>
            <a:endParaRPr lang="en-US" sz="1200" b="0" dirty="0">
              <a:ea typeface="Times New Roman" charset="0"/>
              <a:cs typeface="Times New Roman" charset="0"/>
            </a:endParaRPr>
          </a:p>
          <a:p>
            <a:pPr eaLnBrk="1" hangingPunct="1">
              <a:lnSpc>
                <a:spcPct val="70000"/>
              </a:lnSpc>
              <a:spcBef>
                <a:spcPct val="50000"/>
              </a:spcBef>
            </a:pPr>
            <a:r>
              <a:rPr lang="en-US" sz="1200" b="0" baseline="0" dirty="0">
                <a:ea typeface="Times New Roman" charset="0"/>
                <a:cs typeface="Times New Roman" charset="0"/>
              </a:rPr>
              <a:t>3D gain length</a:t>
            </a:r>
            <a:r>
              <a:rPr lang="en-US" sz="1200" b="0" dirty="0">
                <a:ea typeface="Times New Roman" charset="0"/>
                <a:cs typeface="Times New Roman" charset="0"/>
              </a:rPr>
              <a:t>              </a:t>
            </a:r>
            <a:r>
              <a:rPr lang="en-US" sz="1200" b="0" dirty="0" smtClean="0">
                <a:ea typeface="Times New Roman" charset="0"/>
                <a:cs typeface="Times New Roman" charset="0"/>
              </a:rPr>
              <a:t> </a:t>
            </a:r>
            <a:r>
              <a:rPr lang="en-US" sz="1200" b="0" baseline="0" dirty="0" smtClean="0">
                <a:ea typeface="Times New Roman" charset="0"/>
                <a:cs typeface="Times New Roman" charset="0"/>
              </a:rPr>
              <a:t>0.21 </a:t>
            </a:r>
            <a:r>
              <a:rPr lang="en-US" sz="1200" b="0" baseline="0" dirty="0" err="1">
                <a:ea typeface="Times New Roman" charset="0"/>
                <a:cs typeface="Times New Roman" charset="0"/>
              </a:rPr>
              <a:t>m</a:t>
            </a:r>
            <a:endParaRPr lang="en-US" sz="1200" b="0" baseline="0" dirty="0" smtClean="0">
              <a:ea typeface="Times New Roman" charset="0"/>
              <a:cs typeface="Times New Roman" charset="0"/>
            </a:endParaRPr>
          </a:p>
          <a:p>
            <a:pPr eaLnBrk="1" hangingPunct="1">
              <a:lnSpc>
                <a:spcPct val="70000"/>
              </a:lnSpc>
              <a:spcBef>
                <a:spcPct val="50000"/>
              </a:spcBef>
            </a:pPr>
            <a:r>
              <a:rPr lang="en-US" sz="1200" b="0" baseline="0" dirty="0" err="1" smtClean="0">
                <a:ea typeface="Times New Roman" charset="0"/>
                <a:cs typeface="Times New Roman" charset="0"/>
              </a:rPr>
              <a:t>Spont</a:t>
            </a:r>
            <a:r>
              <a:rPr lang="en-US" sz="1200" b="0" baseline="0" dirty="0" smtClean="0">
                <a:ea typeface="Times New Roman" charset="0"/>
                <a:cs typeface="Times New Roman" charset="0"/>
              </a:rPr>
              <a:t>. </a:t>
            </a:r>
            <a:r>
              <a:rPr lang="en-US" sz="1200" b="0" baseline="0" dirty="0">
                <a:ea typeface="Times New Roman" charset="0"/>
                <a:cs typeface="Times New Roman" charset="0"/>
              </a:rPr>
              <a:t>rad.</a:t>
            </a:r>
            <a:r>
              <a:rPr lang="en-US" sz="1200" b="0" baseline="0" dirty="0" smtClean="0">
                <a:ea typeface="Times New Roman" charset="0"/>
                <a:cs typeface="Times New Roman" charset="0"/>
              </a:rPr>
              <a:t> power         8 </a:t>
            </a:r>
            <a:r>
              <a:rPr lang="en-US" sz="1200" b="0" baseline="0" dirty="0">
                <a:ea typeface="Times New Roman" charset="0"/>
                <a:cs typeface="Times New Roman" charset="0"/>
              </a:rPr>
              <a:t>kW</a:t>
            </a:r>
          </a:p>
          <a:p>
            <a:pPr eaLnBrk="1" hangingPunct="1">
              <a:lnSpc>
                <a:spcPct val="70000"/>
              </a:lnSpc>
              <a:spcBef>
                <a:spcPct val="50000"/>
              </a:spcBef>
            </a:pPr>
            <a:r>
              <a:rPr lang="en-US" sz="1200" b="0" baseline="0" dirty="0">
                <a:ea typeface="Times New Roman" charset="0"/>
                <a:cs typeface="Times New Roman" charset="0"/>
              </a:rPr>
              <a:t>Slippage length           </a:t>
            </a:r>
            <a:r>
              <a:rPr lang="en-US" sz="1200" b="0" baseline="0" dirty="0" smtClean="0">
                <a:ea typeface="Times New Roman" charset="0"/>
                <a:cs typeface="Times New Roman" charset="0"/>
              </a:rPr>
              <a:t>  5 </a:t>
            </a:r>
            <a:r>
              <a:rPr lang="en-US" sz="1200" b="0" baseline="0" dirty="0" err="1">
                <a:ea typeface="Times New Roman" charset="0"/>
                <a:cs typeface="Times New Roman" charset="0"/>
                <a:sym typeface="Symbol" charset="2"/>
              </a:rPr>
              <a:t>m</a:t>
            </a:r>
            <a:endParaRPr lang="en-US" sz="1200" b="0" baseline="0" dirty="0">
              <a:ea typeface="Times New Roman" charset="0"/>
              <a:cs typeface="Times New Roman" charset="0"/>
              <a:sym typeface="Symbol" charset="2"/>
            </a:endParaRPr>
          </a:p>
          <a:p>
            <a:pPr eaLnBrk="1" hangingPunct="1">
              <a:lnSpc>
                <a:spcPct val="70000"/>
              </a:lnSpc>
              <a:spcBef>
                <a:spcPct val="50000"/>
              </a:spcBef>
            </a:pPr>
            <a:r>
              <a:rPr lang="en-US" sz="1200" b="0" baseline="0" dirty="0">
                <a:ea typeface="Times New Roman" charset="0"/>
                <a:cs typeface="Times New Roman" charset="0"/>
                <a:sym typeface="Symbol" charset="2"/>
              </a:rPr>
              <a:t>Energy/</a:t>
            </a:r>
            <a:r>
              <a:rPr lang="en-US" sz="1200" b="0" baseline="0" dirty="0" smtClean="0">
                <a:ea typeface="Times New Roman" charset="0"/>
                <a:cs typeface="Times New Roman" charset="0"/>
                <a:sym typeface="Symbol" charset="2"/>
              </a:rPr>
              <a:t>pulse</a:t>
            </a:r>
            <a:r>
              <a:rPr lang="en-US" sz="1200" b="0" dirty="0" smtClean="0">
                <a:ea typeface="Times New Roman" charset="0"/>
                <a:cs typeface="Times New Roman" charset="0"/>
                <a:sym typeface="Symbol" charset="2"/>
              </a:rPr>
              <a:t>               </a:t>
            </a:r>
            <a:r>
              <a:rPr lang="en-US" sz="1200" b="0" baseline="0" dirty="0" smtClean="0">
                <a:ea typeface="Times New Roman" charset="0"/>
                <a:cs typeface="Times New Roman" charset="0"/>
                <a:sym typeface="Symbol" charset="2"/>
              </a:rPr>
              <a:t>0.2 </a:t>
            </a:r>
            <a:r>
              <a:rPr lang="en-US" sz="1200" b="0" baseline="0" dirty="0" err="1">
                <a:ea typeface="Times New Roman" charset="0"/>
                <a:cs typeface="Times New Roman" charset="0"/>
                <a:sym typeface="Symbol" charset="2"/>
              </a:rPr>
              <a:t>mJ</a:t>
            </a:r>
            <a:endParaRPr lang="en-US" sz="1200" b="0" baseline="0" dirty="0">
              <a:ea typeface="Times New Roman" charset="0"/>
              <a:cs typeface="Times New Roman" charset="0"/>
              <a:sym typeface="Symbol" charset="2"/>
            </a:endParaRPr>
          </a:p>
        </p:txBody>
      </p:sp>
      <p:sp>
        <p:nvSpPr>
          <p:cNvPr id="41" name="TextBox 40"/>
          <p:cNvSpPr txBox="1"/>
          <p:nvPr/>
        </p:nvSpPr>
        <p:spPr>
          <a:xfrm>
            <a:off x="6858000" y="6096000"/>
            <a:ext cx="2057400" cy="338554"/>
          </a:xfrm>
          <a:prstGeom prst="rect">
            <a:avLst/>
          </a:prstGeom>
          <a:noFill/>
        </p:spPr>
        <p:txBody>
          <a:bodyPr wrap="square" rtlCol="0">
            <a:spAutoFit/>
          </a:bodyPr>
          <a:lstStyle/>
          <a:p>
            <a:r>
              <a:rPr lang="en-US" sz="1600" b="0" i="1" dirty="0" smtClean="0"/>
              <a:t>GINGER simulation</a:t>
            </a:r>
            <a:endParaRPr lang="en-US" sz="1600" b="0" i="1" dirty="0"/>
          </a:p>
        </p:txBody>
      </p:sp>
      <p:pic>
        <p:nvPicPr>
          <p:cNvPr id="42" name="Picture 41" descr="mag.tiff"/>
          <p:cNvPicPr>
            <a:picLocks noChangeAspect="1"/>
          </p:cNvPicPr>
          <p:nvPr/>
        </p:nvPicPr>
        <p:blipFill>
          <a:blip r:embed="rId8">
            <a:clrChange>
              <a:clrFrom>
                <a:srgbClr val="FFFFFF"/>
              </a:clrFrom>
              <a:clrTo>
                <a:srgbClr val="FFFFFF">
                  <a:alpha val="0"/>
                </a:srgbClr>
              </a:clrTo>
            </a:clrChange>
          </a:blip>
          <a:stretch>
            <a:fillRect/>
          </a:stretch>
        </p:blipFill>
        <p:spPr>
          <a:xfrm>
            <a:off x="2895600" y="2057400"/>
            <a:ext cx="1905000" cy="571500"/>
          </a:xfrm>
          <a:prstGeom prst="rect">
            <a:avLst/>
          </a:prstGeom>
        </p:spPr>
      </p:pic>
      <p:sp>
        <p:nvSpPr>
          <p:cNvPr id="43" name="Text Box 39"/>
          <p:cNvSpPr txBox="1">
            <a:spLocks noChangeAspect="1" noChangeArrowheads="1"/>
          </p:cNvSpPr>
          <p:nvPr/>
        </p:nvSpPr>
        <p:spPr bwMode="auto">
          <a:xfrm>
            <a:off x="3503612" y="1939925"/>
            <a:ext cx="915988" cy="422275"/>
          </a:xfrm>
          <a:prstGeom prst="rect">
            <a:avLst/>
          </a:prstGeom>
          <a:noFill/>
          <a:ln w="9525">
            <a:noFill/>
            <a:miter lim="800000"/>
            <a:headEnd/>
            <a:tailEnd/>
          </a:ln>
          <a:effectLst/>
        </p:spPr>
        <p:txBody>
          <a:bodyPr>
            <a:prstTxWarp prst="textNoShape">
              <a:avLst/>
            </a:prstTxWarp>
            <a:spAutoFit/>
          </a:bodyPr>
          <a:lstStyle/>
          <a:p>
            <a:pPr algn="ctr">
              <a:lnSpc>
                <a:spcPct val="90000"/>
              </a:lnSpc>
            </a:pPr>
            <a:r>
              <a:rPr lang="en-US" sz="1200" b="0" baseline="0" dirty="0">
                <a:latin typeface="Arial" charset="0"/>
              </a:rPr>
              <a:t>focusing optics</a:t>
            </a:r>
          </a:p>
        </p:txBody>
      </p:sp>
      <p:sp>
        <p:nvSpPr>
          <p:cNvPr id="46" name="Line 32"/>
          <p:cNvSpPr>
            <a:spLocks noChangeShapeType="1"/>
          </p:cNvSpPr>
          <p:nvPr/>
        </p:nvSpPr>
        <p:spPr bwMode="auto">
          <a:xfrm flipV="1">
            <a:off x="4314825" y="6172200"/>
            <a:ext cx="727075" cy="46355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47" name="Text Box 33"/>
          <p:cNvSpPr txBox="1">
            <a:spLocks noChangeArrowheads="1"/>
          </p:cNvSpPr>
          <p:nvPr/>
        </p:nvSpPr>
        <p:spPr bwMode="auto">
          <a:xfrm>
            <a:off x="4619625" y="6330950"/>
            <a:ext cx="485775"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0" baseline="0"/>
              <a:t>5 m</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 name="Rectangle 15"/>
          <p:cNvSpPr>
            <a:spLocks noChangeArrowheads="1"/>
          </p:cNvSpPr>
          <p:nvPr/>
        </p:nvSpPr>
        <p:spPr bwMode="auto">
          <a:xfrm>
            <a:off x="3962400" y="3733800"/>
            <a:ext cx="4572000" cy="31242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7698" name="Rectangle 2"/>
          <p:cNvSpPr>
            <a:spLocks noGrp="1" noChangeArrowheads="1"/>
          </p:cNvSpPr>
          <p:nvPr>
            <p:ph type="title"/>
          </p:nvPr>
        </p:nvSpPr>
        <p:spPr>
          <a:xfrm>
            <a:off x="1828800" y="152400"/>
            <a:ext cx="6248400" cy="609600"/>
          </a:xfrm>
        </p:spPr>
        <p:txBody>
          <a:bodyPr/>
          <a:lstStyle/>
          <a:p>
            <a:r>
              <a:rPr lang="en-US" b="1" dirty="0"/>
              <a:t>High harmonic generation (HHG)</a:t>
            </a:r>
            <a:r>
              <a:rPr lang="en-US" b="1" dirty="0" smtClean="0"/>
              <a:t> FEL seeding</a:t>
            </a:r>
            <a:endParaRPr lang="en-US" dirty="0"/>
          </a:p>
        </p:txBody>
      </p:sp>
      <p:sp>
        <p:nvSpPr>
          <p:cNvPr id="157710" name="Rectangle 14"/>
          <p:cNvSpPr>
            <a:spLocks noChangeAspect="1" noChangeArrowheads="1"/>
          </p:cNvSpPr>
          <p:nvPr/>
        </p:nvSpPr>
        <p:spPr bwMode="auto">
          <a:xfrm>
            <a:off x="1450975" y="2203450"/>
            <a:ext cx="896937" cy="311150"/>
          </a:xfrm>
          <a:prstGeom prst="rect">
            <a:avLst/>
          </a:prstGeom>
          <a:solidFill>
            <a:schemeClr val="tx2"/>
          </a:solidFill>
          <a:ln w="38100">
            <a:noFill/>
            <a:miter lim="800000"/>
            <a:headEnd/>
            <a:tailEnd/>
          </a:ln>
          <a:effectLst/>
        </p:spPr>
        <p:txBody>
          <a:bodyPr wrap="none" anchor="ctr">
            <a:prstTxWarp prst="textNoShape">
              <a:avLst/>
            </a:prstTxWarp>
          </a:bodyPr>
          <a:lstStyle/>
          <a:p>
            <a:endParaRPr lang="en-US"/>
          </a:p>
        </p:txBody>
      </p:sp>
      <p:sp>
        <p:nvSpPr>
          <p:cNvPr id="157711" name="Rectangle 15"/>
          <p:cNvSpPr>
            <a:spLocks noChangeAspect="1" noChangeArrowheads="1"/>
          </p:cNvSpPr>
          <p:nvPr/>
        </p:nvSpPr>
        <p:spPr bwMode="auto">
          <a:xfrm>
            <a:off x="1450975" y="2306638"/>
            <a:ext cx="896937" cy="103187"/>
          </a:xfrm>
          <a:prstGeom prst="rect">
            <a:avLst/>
          </a:prstGeom>
          <a:solidFill>
            <a:schemeClr val="bg1"/>
          </a:solidFill>
          <a:ln w="38100">
            <a:noFill/>
            <a:miter lim="800000"/>
            <a:headEnd/>
            <a:tailEnd/>
          </a:ln>
          <a:effectLst/>
        </p:spPr>
        <p:txBody>
          <a:bodyPr wrap="none" anchor="ctr">
            <a:prstTxWarp prst="textNoShape">
              <a:avLst/>
            </a:prstTxWarp>
          </a:bodyPr>
          <a:lstStyle/>
          <a:p>
            <a:endParaRPr lang="en-US"/>
          </a:p>
        </p:txBody>
      </p:sp>
      <p:sp>
        <p:nvSpPr>
          <p:cNvPr id="157712" name="Rectangle 16" descr="Dark vertical"/>
          <p:cNvSpPr>
            <a:spLocks noChangeAspect="1" noChangeArrowheads="1"/>
          </p:cNvSpPr>
          <p:nvPr/>
        </p:nvSpPr>
        <p:spPr bwMode="auto">
          <a:xfrm>
            <a:off x="3790950" y="2678113"/>
            <a:ext cx="1809750" cy="138112"/>
          </a:xfrm>
          <a:prstGeom prst="rect">
            <a:avLst/>
          </a:prstGeom>
          <a:pattFill prst="dkVert">
            <a:fgClr>
              <a:schemeClr val="tx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
        <p:nvSpPr>
          <p:cNvPr id="157713" name="Text Box 17"/>
          <p:cNvSpPr txBox="1">
            <a:spLocks noChangeAspect="1" noChangeArrowheads="1"/>
          </p:cNvSpPr>
          <p:nvPr/>
        </p:nvSpPr>
        <p:spPr bwMode="auto">
          <a:xfrm>
            <a:off x="4068762" y="2122488"/>
            <a:ext cx="1336675" cy="51752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a:latin typeface="Times New Roman" charset="0"/>
              </a:rPr>
              <a:t> single-pass, high-gain FEL</a:t>
            </a:r>
          </a:p>
        </p:txBody>
      </p:sp>
      <p:sp>
        <p:nvSpPr>
          <p:cNvPr id="157714" name="Text Box 18"/>
          <p:cNvSpPr txBox="1">
            <a:spLocks noChangeAspect="1" noChangeArrowheads="1"/>
          </p:cNvSpPr>
          <p:nvPr/>
        </p:nvSpPr>
        <p:spPr bwMode="auto">
          <a:xfrm>
            <a:off x="3648075" y="2774950"/>
            <a:ext cx="2135187" cy="347663"/>
          </a:xfrm>
          <a:prstGeom prst="rect">
            <a:avLst/>
          </a:prstGeom>
          <a:noFill/>
          <a:ln w="9525">
            <a:noFill/>
            <a:miter lim="800000"/>
            <a:headEnd/>
            <a:tailEnd/>
          </a:ln>
          <a:effectLst/>
        </p:spPr>
        <p:txBody>
          <a:bodyPr>
            <a:prstTxWarp prst="textNoShape">
              <a:avLst/>
            </a:prstTxWarp>
            <a:spAutoFit/>
          </a:bodyPr>
          <a:lstStyle/>
          <a:p>
            <a:pPr algn="ctr">
              <a:lnSpc>
                <a:spcPct val="120000"/>
              </a:lnSpc>
              <a:spcBef>
                <a:spcPct val="50000"/>
              </a:spcBef>
            </a:pPr>
            <a:r>
              <a:rPr lang="en-US" sz="1400" b="0" i="1">
                <a:latin typeface="Times New Roman" charset="0"/>
              </a:rPr>
              <a:t> Undulator </a:t>
            </a:r>
          </a:p>
        </p:txBody>
      </p:sp>
      <p:sp>
        <p:nvSpPr>
          <p:cNvPr id="157715" name="Freeform 19"/>
          <p:cNvSpPr>
            <a:spLocks noChangeAspect="1"/>
          </p:cNvSpPr>
          <p:nvPr/>
        </p:nvSpPr>
        <p:spPr bwMode="auto">
          <a:xfrm>
            <a:off x="5646737" y="2884488"/>
            <a:ext cx="701675" cy="174625"/>
          </a:xfrm>
          <a:custGeom>
            <a:avLst/>
            <a:gdLst/>
            <a:ahLst/>
            <a:cxnLst>
              <a:cxn ang="0">
                <a:pos x="11" y="18"/>
              </a:cxn>
              <a:cxn ang="0">
                <a:pos x="16" y="3"/>
              </a:cxn>
              <a:cxn ang="0">
                <a:pos x="18" y="0"/>
              </a:cxn>
              <a:cxn ang="0">
                <a:pos x="19" y="0"/>
              </a:cxn>
              <a:cxn ang="0">
                <a:pos x="20" y="0"/>
              </a:cxn>
              <a:cxn ang="0">
                <a:pos x="22" y="2"/>
              </a:cxn>
              <a:cxn ang="0">
                <a:pos x="28" y="22"/>
              </a:cxn>
              <a:cxn ang="0">
                <a:pos x="48" y="141"/>
              </a:cxn>
              <a:cxn ang="0">
                <a:pos x="55" y="165"/>
              </a:cxn>
              <a:cxn ang="0">
                <a:pos x="56" y="167"/>
              </a:cxn>
              <a:cxn ang="0">
                <a:pos x="58" y="168"/>
              </a:cxn>
              <a:cxn ang="0">
                <a:pos x="59" y="168"/>
              </a:cxn>
              <a:cxn ang="0">
                <a:pos x="61" y="166"/>
              </a:cxn>
              <a:cxn ang="0">
                <a:pos x="67" y="148"/>
              </a:cxn>
              <a:cxn ang="0">
                <a:pos x="87" y="27"/>
              </a:cxn>
              <a:cxn ang="0">
                <a:pos x="93" y="3"/>
              </a:cxn>
              <a:cxn ang="0">
                <a:pos x="95" y="1"/>
              </a:cxn>
              <a:cxn ang="0">
                <a:pos x="97" y="0"/>
              </a:cxn>
              <a:cxn ang="0">
                <a:pos x="98" y="0"/>
              </a:cxn>
              <a:cxn ang="0">
                <a:pos x="99" y="1"/>
              </a:cxn>
              <a:cxn ang="0">
                <a:pos x="106" y="20"/>
              </a:cxn>
              <a:cxn ang="0">
                <a:pos x="123" y="129"/>
              </a:cxn>
              <a:cxn ang="0">
                <a:pos x="131" y="160"/>
              </a:cxn>
              <a:cxn ang="0">
                <a:pos x="134" y="167"/>
              </a:cxn>
              <a:cxn ang="0">
                <a:pos x="136" y="168"/>
              </a:cxn>
              <a:cxn ang="0">
                <a:pos x="137" y="168"/>
              </a:cxn>
              <a:cxn ang="0">
                <a:pos x="139" y="166"/>
              </a:cxn>
              <a:cxn ang="0">
                <a:pos x="146" y="142"/>
              </a:cxn>
              <a:cxn ang="0">
                <a:pos x="166" y="21"/>
              </a:cxn>
              <a:cxn ang="0">
                <a:pos x="172" y="3"/>
              </a:cxn>
              <a:cxn ang="0">
                <a:pos x="174" y="0"/>
              </a:cxn>
              <a:cxn ang="0">
                <a:pos x="175" y="0"/>
              </a:cxn>
              <a:cxn ang="0">
                <a:pos x="176" y="0"/>
              </a:cxn>
              <a:cxn ang="0">
                <a:pos x="179" y="3"/>
              </a:cxn>
              <a:cxn ang="0">
                <a:pos x="186" y="32"/>
              </a:cxn>
              <a:cxn ang="0">
                <a:pos x="206" y="151"/>
              </a:cxn>
              <a:cxn ang="0">
                <a:pos x="211" y="166"/>
              </a:cxn>
              <a:cxn ang="0">
                <a:pos x="213" y="168"/>
              </a:cxn>
              <a:cxn ang="0">
                <a:pos x="214" y="168"/>
              </a:cxn>
              <a:cxn ang="0">
                <a:pos x="215" y="168"/>
              </a:cxn>
              <a:cxn ang="0">
                <a:pos x="219" y="162"/>
              </a:cxn>
              <a:cxn ang="0">
                <a:pos x="238" y="56"/>
              </a:cxn>
              <a:cxn ang="0">
                <a:pos x="246" y="11"/>
              </a:cxn>
              <a:cxn ang="0">
                <a:pos x="250" y="2"/>
              </a:cxn>
              <a:cxn ang="0">
                <a:pos x="252" y="0"/>
              </a:cxn>
              <a:cxn ang="0">
                <a:pos x="253" y="0"/>
              </a:cxn>
              <a:cxn ang="0">
                <a:pos x="254" y="0"/>
              </a:cxn>
              <a:cxn ang="0">
                <a:pos x="256" y="3"/>
              </a:cxn>
              <a:cxn ang="0">
                <a:pos x="263" y="24"/>
              </a:cxn>
            </a:cxnLst>
            <a:rect l="0" t="0" r="r" b="b"/>
            <a:pathLst>
              <a:path w="272" h="168">
                <a:moveTo>
                  <a:pt x="0" y="84"/>
                </a:moveTo>
                <a:lnTo>
                  <a:pt x="5" y="49"/>
                </a:lnTo>
                <a:lnTo>
                  <a:pt x="8" y="33"/>
                </a:lnTo>
                <a:lnTo>
                  <a:pt x="11" y="18"/>
                </a:lnTo>
                <a:lnTo>
                  <a:pt x="12" y="12"/>
                </a:lnTo>
                <a:lnTo>
                  <a:pt x="14" y="8"/>
                </a:lnTo>
                <a:lnTo>
                  <a:pt x="15" y="4"/>
                </a:lnTo>
                <a:lnTo>
                  <a:pt x="16" y="3"/>
                </a:lnTo>
                <a:lnTo>
                  <a:pt x="16" y="2"/>
                </a:lnTo>
                <a:lnTo>
                  <a:pt x="17" y="1"/>
                </a:lnTo>
                <a:lnTo>
                  <a:pt x="18" y="0"/>
                </a:lnTo>
                <a:lnTo>
                  <a:pt x="18" y="0"/>
                </a:lnTo>
                <a:lnTo>
                  <a:pt x="18" y="0"/>
                </a:lnTo>
                <a:lnTo>
                  <a:pt x="19" y="0"/>
                </a:lnTo>
                <a:lnTo>
                  <a:pt x="19" y="0"/>
                </a:lnTo>
                <a:lnTo>
                  <a:pt x="19" y="0"/>
                </a:lnTo>
                <a:lnTo>
                  <a:pt x="20" y="0"/>
                </a:lnTo>
                <a:lnTo>
                  <a:pt x="20" y="0"/>
                </a:lnTo>
                <a:lnTo>
                  <a:pt x="20" y="0"/>
                </a:lnTo>
                <a:lnTo>
                  <a:pt x="20" y="0"/>
                </a:lnTo>
                <a:lnTo>
                  <a:pt x="20" y="0"/>
                </a:lnTo>
                <a:lnTo>
                  <a:pt x="21" y="0"/>
                </a:lnTo>
                <a:lnTo>
                  <a:pt x="21" y="1"/>
                </a:lnTo>
                <a:lnTo>
                  <a:pt x="22" y="2"/>
                </a:lnTo>
                <a:lnTo>
                  <a:pt x="23" y="3"/>
                </a:lnTo>
                <a:lnTo>
                  <a:pt x="24" y="7"/>
                </a:lnTo>
                <a:lnTo>
                  <a:pt x="26" y="11"/>
                </a:lnTo>
                <a:lnTo>
                  <a:pt x="28" y="22"/>
                </a:lnTo>
                <a:lnTo>
                  <a:pt x="34" y="51"/>
                </a:lnTo>
                <a:lnTo>
                  <a:pt x="40" y="91"/>
                </a:lnTo>
                <a:lnTo>
                  <a:pt x="45" y="126"/>
                </a:lnTo>
                <a:lnTo>
                  <a:pt x="48" y="141"/>
                </a:lnTo>
                <a:lnTo>
                  <a:pt x="50" y="152"/>
                </a:lnTo>
                <a:lnTo>
                  <a:pt x="52" y="158"/>
                </a:lnTo>
                <a:lnTo>
                  <a:pt x="53" y="161"/>
                </a:lnTo>
                <a:lnTo>
                  <a:pt x="55" y="165"/>
                </a:lnTo>
                <a:lnTo>
                  <a:pt x="55" y="166"/>
                </a:lnTo>
                <a:lnTo>
                  <a:pt x="56" y="167"/>
                </a:lnTo>
                <a:lnTo>
                  <a:pt x="56" y="167"/>
                </a:lnTo>
                <a:lnTo>
                  <a:pt x="56" y="167"/>
                </a:lnTo>
                <a:lnTo>
                  <a:pt x="57" y="168"/>
                </a:lnTo>
                <a:lnTo>
                  <a:pt x="57" y="168"/>
                </a:lnTo>
                <a:lnTo>
                  <a:pt x="57" y="168"/>
                </a:lnTo>
                <a:lnTo>
                  <a:pt x="58" y="168"/>
                </a:lnTo>
                <a:lnTo>
                  <a:pt x="58" y="168"/>
                </a:lnTo>
                <a:lnTo>
                  <a:pt x="58" y="168"/>
                </a:lnTo>
                <a:lnTo>
                  <a:pt x="59" y="168"/>
                </a:lnTo>
                <a:lnTo>
                  <a:pt x="59" y="168"/>
                </a:lnTo>
                <a:lnTo>
                  <a:pt x="59" y="168"/>
                </a:lnTo>
                <a:lnTo>
                  <a:pt x="60" y="168"/>
                </a:lnTo>
                <a:lnTo>
                  <a:pt x="60" y="167"/>
                </a:lnTo>
                <a:lnTo>
                  <a:pt x="61" y="166"/>
                </a:lnTo>
                <a:lnTo>
                  <a:pt x="62" y="165"/>
                </a:lnTo>
                <a:lnTo>
                  <a:pt x="63" y="161"/>
                </a:lnTo>
                <a:lnTo>
                  <a:pt x="64" y="157"/>
                </a:lnTo>
                <a:lnTo>
                  <a:pt x="67" y="148"/>
                </a:lnTo>
                <a:lnTo>
                  <a:pt x="73" y="116"/>
                </a:lnTo>
                <a:lnTo>
                  <a:pt x="78" y="81"/>
                </a:lnTo>
                <a:lnTo>
                  <a:pt x="84" y="43"/>
                </a:lnTo>
                <a:lnTo>
                  <a:pt x="87" y="27"/>
                </a:lnTo>
                <a:lnTo>
                  <a:pt x="89" y="16"/>
                </a:lnTo>
                <a:lnTo>
                  <a:pt x="91" y="11"/>
                </a:lnTo>
                <a:lnTo>
                  <a:pt x="92" y="7"/>
                </a:lnTo>
                <a:lnTo>
                  <a:pt x="93" y="3"/>
                </a:lnTo>
                <a:lnTo>
                  <a:pt x="94" y="2"/>
                </a:lnTo>
                <a:lnTo>
                  <a:pt x="95" y="1"/>
                </a:lnTo>
                <a:lnTo>
                  <a:pt x="95" y="1"/>
                </a:lnTo>
                <a:lnTo>
                  <a:pt x="95" y="1"/>
                </a:lnTo>
                <a:lnTo>
                  <a:pt x="96" y="0"/>
                </a:lnTo>
                <a:lnTo>
                  <a:pt x="96" y="0"/>
                </a:lnTo>
                <a:lnTo>
                  <a:pt x="96" y="0"/>
                </a:lnTo>
                <a:lnTo>
                  <a:pt x="97" y="0"/>
                </a:lnTo>
                <a:lnTo>
                  <a:pt x="97" y="0"/>
                </a:lnTo>
                <a:lnTo>
                  <a:pt x="97" y="0"/>
                </a:lnTo>
                <a:lnTo>
                  <a:pt x="97" y="0"/>
                </a:lnTo>
                <a:lnTo>
                  <a:pt x="98" y="0"/>
                </a:lnTo>
                <a:lnTo>
                  <a:pt x="98" y="0"/>
                </a:lnTo>
                <a:lnTo>
                  <a:pt x="98" y="0"/>
                </a:lnTo>
                <a:lnTo>
                  <a:pt x="99" y="1"/>
                </a:lnTo>
                <a:lnTo>
                  <a:pt x="99" y="1"/>
                </a:lnTo>
                <a:lnTo>
                  <a:pt x="100" y="2"/>
                </a:lnTo>
                <a:lnTo>
                  <a:pt x="102" y="6"/>
                </a:lnTo>
                <a:lnTo>
                  <a:pt x="103" y="10"/>
                </a:lnTo>
                <a:lnTo>
                  <a:pt x="106" y="20"/>
                </a:lnTo>
                <a:lnTo>
                  <a:pt x="109" y="34"/>
                </a:lnTo>
                <a:lnTo>
                  <a:pt x="112" y="52"/>
                </a:lnTo>
                <a:lnTo>
                  <a:pt x="117" y="89"/>
                </a:lnTo>
                <a:lnTo>
                  <a:pt x="123" y="129"/>
                </a:lnTo>
                <a:lnTo>
                  <a:pt x="126" y="143"/>
                </a:lnTo>
                <a:lnTo>
                  <a:pt x="128" y="150"/>
                </a:lnTo>
                <a:lnTo>
                  <a:pt x="129" y="156"/>
                </a:lnTo>
                <a:lnTo>
                  <a:pt x="131" y="160"/>
                </a:lnTo>
                <a:lnTo>
                  <a:pt x="132" y="164"/>
                </a:lnTo>
                <a:lnTo>
                  <a:pt x="133" y="165"/>
                </a:lnTo>
                <a:lnTo>
                  <a:pt x="133" y="166"/>
                </a:lnTo>
                <a:lnTo>
                  <a:pt x="134" y="167"/>
                </a:lnTo>
                <a:lnTo>
                  <a:pt x="135" y="168"/>
                </a:lnTo>
                <a:lnTo>
                  <a:pt x="135" y="168"/>
                </a:lnTo>
                <a:lnTo>
                  <a:pt x="135" y="168"/>
                </a:lnTo>
                <a:lnTo>
                  <a:pt x="136" y="168"/>
                </a:lnTo>
                <a:lnTo>
                  <a:pt x="136" y="168"/>
                </a:lnTo>
                <a:lnTo>
                  <a:pt x="136" y="168"/>
                </a:lnTo>
                <a:lnTo>
                  <a:pt x="136" y="168"/>
                </a:lnTo>
                <a:lnTo>
                  <a:pt x="137" y="168"/>
                </a:lnTo>
                <a:lnTo>
                  <a:pt x="137" y="168"/>
                </a:lnTo>
                <a:lnTo>
                  <a:pt x="138" y="168"/>
                </a:lnTo>
                <a:lnTo>
                  <a:pt x="138" y="167"/>
                </a:lnTo>
                <a:lnTo>
                  <a:pt x="139" y="166"/>
                </a:lnTo>
                <a:lnTo>
                  <a:pt x="140" y="164"/>
                </a:lnTo>
                <a:lnTo>
                  <a:pt x="142" y="160"/>
                </a:lnTo>
                <a:lnTo>
                  <a:pt x="143" y="154"/>
                </a:lnTo>
                <a:lnTo>
                  <a:pt x="146" y="142"/>
                </a:lnTo>
                <a:lnTo>
                  <a:pt x="152" y="108"/>
                </a:lnTo>
                <a:lnTo>
                  <a:pt x="158" y="68"/>
                </a:lnTo>
                <a:lnTo>
                  <a:pt x="164" y="33"/>
                </a:lnTo>
                <a:lnTo>
                  <a:pt x="166" y="21"/>
                </a:lnTo>
                <a:lnTo>
                  <a:pt x="169" y="10"/>
                </a:lnTo>
                <a:lnTo>
                  <a:pt x="170" y="6"/>
                </a:lnTo>
                <a:lnTo>
                  <a:pt x="171" y="4"/>
                </a:lnTo>
                <a:lnTo>
                  <a:pt x="172" y="3"/>
                </a:lnTo>
                <a:lnTo>
                  <a:pt x="172" y="2"/>
                </a:lnTo>
                <a:lnTo>
                  <a:pt x="173" y="1"/>
                </a:lnTo>
                <a:lnTo>
                  <a:pt x="173" y="0"/>
                </a:lnTo>
                <a:lnTo>
                  <a:pt x="174" y="0"/>
                </a:lnTo>
                <a:lnTo>
                  <a:pt x="174" y="0"/>
                </a:lnTo>
                <a:lnTo>
                  <a:pt x="174" y="0"/>
                </a:lnTo>
                <a:lnTo>
                  <a:pt x="175" y="0"/>
                </a:lnTo>
                <a:lnTo>
                  <a:pt x="175" y="0"/>
                </a:lnTo>
                <a:lnTo>
                  <a:pt x="175" y="0"/>
                </a:lnTo>
                <a:lnTo>
                  <a:pt x="175" y="0"/>
                </a:lnTo>
                <a:lnTo>
                  <a:pt x="176" y="0"/>
                </a:lnTo>
                <a:lnTo>
                  <a:pt x="176" y="0"/>
                </a:lnTo>
                <a:lnTo>
                  <a:pt x="177" y="0"/>
                </a:lnTo>
                <a:lnTo>
                  <a:pt x="177" y="1"/>
                </a:lnTo>
                <a:lnTo>
                  <a:pt x="178" y="2"/>
                </a:lnTo>
                <a:lnTo>
                  <a:pt x="179" y="3"/>
                </a:lnTo>
                <a:lnTo>
                  <a:pt x="180" y="7"/>
                </a:lnTo>
                <a:lnTo>
                  <a:pt x="182" y="12"/>
                </a:lnTo>
                <a:lnTo>
                  <a:pt x="183" y="18"/>
                </a:lnTo>
                <a:lnTo>
                  <a:pt x="186" y="32"/>
                </a:lnTo>
                <a:lnTo>
                  <a:pt x="191" y="64"/>
                </a:lnTo>
                <a:lnTo>
                  <a:pt x="198" y="105"/>
                </a:lnTo>
                <a:lnTo>
                  <a:pt x="203" y="138"/>
                </a:lnTo>
                <a:lnTo>
                  <a:pt x="206" y="151"/>
                </a:lnTo>
                <a:lnTo>
                  <a:pt x="207" y="157"/>
                </a:lnTo>
                <a:lnTo>
                  <a:pt x="209" y="161"/>
                </a:lnTo>
                <a:lnTo>
                  <a:pt x="210" y="165"/>
                </a:lnTo>
                <a:lnTo>
                  <a:pt x="211" y="166"/>
                </a:lnTo>
                <a:lnTo>
                  <a:pt x="212" y="167"/>
                </a:lnTo>
                <a:lnTo>
                  <a:pt x="212" y="167"/>
                </a:lnTo>
                <a:lnTo>
                  <a:pt x="212" y="168"/>
                </a:lnTo>
                <a:lnTo>
                  <a:pt x="213" y="168"/>
                </a:lnTo>
                <a:lnTo>
                  <a:pt x="213" y="168"/>
                </a:lnTo>
                <a:lnTo>
                  <a:pt x="213" y="168"/>
                </a:lnTo>
                <a:lnTo>
                  <a:pt x="214" y="168"/>
                </a:lnTo>
                <a:lnTo>
                  <a:pt x="214" y="168"/>
                </a:lnTo>
                <a:lnTo>
                  <a:pt x="214" y="168"/>
                </a:lnTo>
                <a:lnTo>
                  <a:pt x="215" y="168"/>
                </a:lnTo>
                <a:lnTo>
                  <a:pt x="215" y="168"/>
                </a:lnTo>
                <a:lnTo>
                  <a:pt x="215" y="168"/>
                </a:lnTo>
                <a:lnTo>
                  <a:pt x="216" y="167"/>
                </a:lnTo>
                <a:lnTo>
                  <a:pt x="217" y="166"/>
                </a:lnTo>
                <a:lnTo>
                  <a:pt x="217" y="165"/>
                </a:lnTo>
                <a:lnTo>
                  <a:pt x="219" y="162"/>
                </a:lnTo>
                <a:lnTo>
                  <a:pt x="220" y="159"/>
                </a:lnTo>
                <a:lnTo>
                  <a:pt x="223" y="148"/>
                </a:lnTo>
                <a:lnTo>
                  <a:pt x="226" y="132"/>
                </a:lnTo>
                <a:lnTo>
                  <a:pt x="238" y="56"/>
                </a:lnTo>
                <a:lnTo>
                  <a:pt x="240" y="39"/>
                </a:lnTo>
                <a:lnTo>
                  <a:pt x="243" y="23"/>
                </a:lnTo>
                <a:lnTo>
                  <a:pt x="245" y="17"/>
                </a:lnTo>
                <a:lnTo>
                  <a:pt x="246" y="11"/>
                </a:lnTo>
                <a:lnTo>
                  <a:pt x="248" y="7"/>
                </a:lnTo>
                <a:lnTo>
                  <a:pt x="249" y="4"/>
                </a:lnTo>
                <a:lnTo>
                  <a:pt x="250" y="3"/>
                </a:lnTo>
                <a:lnTo>
                  <a:pt x="250" y="2"/>
                </a:lnTo>
                <a:lnTo>
                  <a:pt x="251" y="1"/>
                </a:lnTo>
                <a:lnTo>
                  <a:pt x="251" y="1"/>
                </a:lnTo>
                <a:lnTo>
                  <a:pt x="251" y="0"/>
                </a:lnTo>
                <a:lnTo>
                  <a:pt x="252" y="0"/>
                </a:lnTo>
                <a:lnTo>
                  <a:pt x="252" y="0"/>
                </a:lnTo>
                <a:lnTo>
                  <a:pt x="252" y="0"/>
                </a:lnTo>
                <a:lnTo>
                  <a:pt x="253" y="0"/>
                </a:lnTo>
                <a:lnTo>
                  <a:pt x="253" y="0"/>
                </a:lnTo>
                <a:lnTo>
                  <a:pt x="253" y="0"/>
                </a:lnTo>
                <a:lnTo>
                  <a:pt x="253" y="0"/>
                </a:lnTo>
                <a:lnTo>
                  <a:pt x="254" y="0"/>
                </a:lnTo>
                <a:lnTo>
                  <a:pt x="254" y="0"/>
                </a:lnTo>
                <a:lnTo>
                  <a:pt x="254" y="0"/>
                </a:lnTo>
                <a:lnTo>
                  <a:pt x="255" y="1"/>
                </a:lnTo>
                <a:lnTo>
                  <a:pt x="255" y="1"/>
                </a:lnTo>
                <a:lnTo>
                  <a:pt x="256" y="3"/>
                </a:lnTo>
                <a:lnTo>
                  <a:pt x="257" y="4"/>
                </a:lnTo>
                <a:lnTo>
                  <a:pt x="258" y="8"/>
                </a:lnTo>
                <a:lnTo>
                  <a:pt x="260" y="12"/>
                </a:lnTo>
                <a:lnTo>
                  <a:pt x="263" y="24"/>
                </a:lnTo>
                <a:lnTo>
                  <a:pt x="265" y="39"/>
                </a:lnTo>
                <a:lnTo>
                  <a:pt x="271" y="73"/>
                </a:lnTo>
                <a:lnTo>
                  <a:pt x="272" y="84"/>
                </a:lnTo>
              </a:path>
            </a:pathLst>
          </a:custGeom>
          <a:noFill/>
          <a:ln w="19050" cmpd="sng">
            <a:solidFill>
              <a:srgbClr val="000000"/>
            </a:solidFill>
            <a:prstDash val="solid"/>
            <a:round/>
            <a:headEnd/>
            <a:tailEnd/>
          </a:ln>
        </p:spPr>
        <p:txBody>
          <a:bodyPr>
            <a:prstTxWarp prst="textNoShape">
              <a:avLst/>
            </a:prstTxWarp>
          </a:bodyPr>
          <a:lstStyle/>
          <a:p>
            <a:endParaRPr lang="en-US"/>
          </a:p>
        </p:txBody>
      </p:sp>
      <p:sp>
        <p:nvSpPr>
          <p:cNvPr id="157716" name="Line 20"/>
          <p:cNvSpPr>
            <a:spLocks noChangeAspect="1" noChangeShapeType="1"/>
          </p:cNvSpPr>
          <p:nvPr/>
        </p:nvSpPr>
        <p:spPr bwMode="auto">
          <a:xfrm flipV="1">
            <a:off x="6348412" y="2965450"/>
            <a:ext cx="173038" cy="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57717" name="Text Box 21"/>
          <p:cNvSpPr txBox="1">
            <a:spLocks noChangeAspect="1" noChangeArrowheads="1"/>
          </p:cNvSpPr>
          <p:nvPr/>
        </p:nvSpPr>
        <p:spPr bwMode="auto">
          <a:xfrm>
            <a:off x="5557837" y="2590800"/>
            <a:ext cx="14478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0">
                <a:latin typeface="Times New Roman" charset="0"/>
              </a:rPr>
              <a:t>VUV radiation</a:t>
            </a:r>
          </a:p>
        </p:txBody>
      </p:sp>
      <p:sp>
        <p:nvSpPr>
          <p:cNvPr id="157718" name="Text Box 22"/>
          <p:cNvSpPr txBox="1">
            <a:spLocks noChangeAspect="1" noChangeArrowheads="1"/>
          </p:cNvSpPr>
          <p:nvPr/>
        </p:nvSpPr>
        <p:spPr bwMode="auto">
          <a:xfrm>
            <a:off x="96837" y="1831975"/>
            <a:ext cx="1008063" cy="304800"/>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b="0">
                <a:latin typeface="Times New Roman" charset="0"/>
              </a:rPr>
              <a:t>Laser beam</a:t>
            </a:r>
          </a:p>
        </p:txBody>
      </p:sp>
      <p:sp>
        <p:nvSpPr>
          <p:cNvPr id="157719" name="AutoShape 23"/>
          <p:cNvSpPr>
            <a:spLocks noChangeAspect="1" noChangeArrowheads="1"/>
          </p:cNvSpPr>
          <p:nvPr/>
        </p:nvSpPr>
        <p:spPr bwMode="auto">
          <a:xfrm>
            <a:off x="430212" y="2166938"/>
            <a:ext cx="452438" cy="3190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FF0000"/>
            </a:solidFill>
            <a:miter lim="800000"/>
            <a:headEnd/>
            <a:tailEnd/>
          </a:ln>
          <a:effectLst/>
        </p:spPr>
        <p:txBody>
          <a:bodyPr wrap="none" anchor="ctr">
            <a:prstTxWarp prst="textNoShape">
              <a:avLst/>
            </a:prstTxWarp>
          </a:bodyPr>
          <a:lstStyle/>
          <a:p>
            <a:endParaRPr lang="en-US"/>
          </a:p>
        </p:txBody>
      </p:sp>
      <p:sp>
        <p:nvSpPr>
          <p:cNvPr id="157720" name="Line 24"/>
          <p:cNvSpPr>
            <a:spLocks noChangeAspect="1" noChangeShapeType="1"/>
          </p:cNvSpPr>
          <p:nvPr/>
        </p:nvSpPr>
        <p:spPr bwMode="auto">
          <a:xfrm>
            <a:off x="852487" y="2254250"/>
            <a:ext cx="1522413" cy="142875"/>
          </a:xfrm>
          <a:prstGeom prst="line">
            <a:avLst/>
          </a:prstGeom>
          <a:noFill/>
          <a:ln w="12700">
            <a:solidFill>
              <a:srgbClr val="FF0000"/>
            </a:solidFill>
            <a:round/>
            <a:headEnd/>
            <a:tailEnd/>
          </a:ln>
          <a:effectLst/>
        </p:spPr>
        <p:txBody>
          <a:bodyPr wrap="none" anchor="ctr">
            <a:prstTxWarp prst="textNoShape">
              <a:avLst/>
            </a:prstTxWarp>
          </a:bodyPr>
          <a:lstStyle/>
          <a:p>
            <a:endParaRPr lang="en-US"/>
          </a:p>
        </p:txBody>
      </p:sp>
      <p:sp>
        <p:nvSpPr>
          <p:cNvPr id="157721" name="Line 25"/>
          <p:cNvSpPr>
            <a:spLocks noChangeAspect="1" noChangeShapeType="1"/>
          </p:cNvSpPr>
          <p:nvPr/>
        </p:nvSpPr>
        <p:spPr bwMode="auto">
          <a:xfrm flipV="1">
            <a:off x="931862" y="2292350"/>
            <a:ext cx="1639888" cy="141288"/>
          </a:xfrm>
          <a:prstGeom prst="line">
            <a:avLst/>
          </a:prstGeom>
          <a:noFill/>
          <a:ln w="12700">
            <a:solidFill>
              <a:srgbClr val="FF0000"/>
            </a:solidFill>
            <a:round/>
            <a:headEnd/>
            <a:tailEnd/>
          </a:ln>
          <a:effectLst/>
        </p:spPr>
        <p:txBody>
          <a:bodyPr wrap="none" anchor="ctr">
            <a:prstTxWarp prst="textNoShape">
              <a:avLst/>
            </a:prstTxWarp>
          </a:bodyPr>
          <a:lstStyle/>
          <a:p>
            <a:endParaRPr lang="en-US"/>
          </a:p>
        </p:txBody>
      </p:sp>
      <p:sp>
        <p:nvSpPr>
          <p:cNvPr id="157722" name="Text Box 26"/>
          <p:cNvSpPr txBox="1">
            <a:spLocks noChangeAspect="1" noChangeArrowheads="1"/>
          </p:cNvSpPr>
          <p:nvPr/>
        </p:nvSpPr>
        <p:spPr bwMode="auto">
          <a:xfrm>
            <a:off x="304800" y="1438275"/>
            <a:ext cx="1037376" cy="307777"/>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dirty="0">
                <a:latin typeface="Times New Roman" charset="0"/>
              </a:rPr>
              <a:t>HHG </a:t>
            </a:r>
            <a:r>
              <a:rPr lang="en-US" sz="1400" dirty="0" smtClean="0">
                <a:latin typeface="Times New Roman" charset="0"/>
              </a:rPr>
              <a:t>seed:</a:t>
            </a:r>
            <a:endParaRPr lang="en-US" sz="1400" dirty="0">
              <a:latin typeface="Times New Roman" charset="0"/>
            </a:endParaRPr>
          </a:p>
        </p:txBody>
      </p:sp>
      <p:sp>
        <p:nvSpPr>
          <p:cNvPr id="157723" name="Line 27"/>
          <p:cNvSpPr>
            <a:spLocks noChangeAspect="1" noChangeShapeType="1"/>
          </p:cNvSpPr>
          <p:nvPr/>
        </p:nvSpPr>
        <p:spPr bwMode="auto">
          <a:xfrm flipV="1">
            <a:off x="2955925" y="2973388"/>
            <a:ext cx="869950" cy="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57724" name="Text Box 28"/>
          <p:cNvSpPr txBox="1">
            <a:spLocks noChangeAspect="1" noChangeArrowheads="1"/>
          </p:cNvSpPr>
          <p:nvPr/>
        </p:nvSpPr>
        <p:spPr bwMode="auto">
          <a:xfrm>
            <a:off x="960437" y="3073400"/>
            <a:ext cx="1066800" cy="431800"/>
          </a:xfrm>
          <a:prstGeom prst="rect">
            <a:avLst/>
          </a:prstGeom>
          <a:noFill/>
          <a:ln w="9525">
            <a:noFill/>
            <a:miter lim="800000"/>
            <a:headEnd/>
            <a:tailEnd/>
          </a:ln>
          <a:effectLst/>
        </p:spPr>
        <p:txBody>
          <a:bodyPr>
            <a:prstTxWarp prst="textNoShape">
              <a:avLst/>
            </a:prstTxWarp>
            <a:spAutoFit/>
          </a:bodyPr>
          <a:lstStyle/>
          <a:p>
            <a:pPr algn="ctr" eaLnBrk="0" hangingPunct="0">
              <a:lnSpc>
                <a:spcPct val="80000"/>
              </a:lnSpc>
            </a:pPr>
            <a:r>
              <a:rPr lang="en-US" sz="1400" b="0">
                <a:latin typeface="Times New Roman" charset="0"/>
              </a:rPr>
              <a:t>plasma channel</a:t>
            </a:r>
          </a:p>
        </p:txBody>
      </p:sp>
      <p:sp>
        <p:nvSpPr>
          <p:cNvPr id="157725" name="Text Box 29"/>
          <p:cNvSpPr txBox="1">
            <a:spLocks noChangeAspect="1" noChangeArrowheads="1"/>
          </p:cNvSpPr>
          <p:nvPr/>
        </p:nvSpPr>
        <p:spPr bwMode="auto">
          <a:xfrm>
            <a:off x="0" y="3165475"/>
            <a:ext cx="1008062" cy="304800"/>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b="0">
                <a:latin typeface="Times New Roman" charset="0"/>
              </a:rPr>
              <a:t>Laser beam</a:t>
            </a:r>
          </a:p>
        </p:txBody>
      </p:sp>
      <p:sp>
        <p:nvSpPr>
          <p:cNvPr id="157727" name="Text Box 31"/>
          <p:cNvSpPr txBox="1">
            <a:spLocks noChangeAspect="1" noChangeArrowheads="1"/>
          </p:cNvSpPr>
          <p:nvPr/>
        </p:nvSpPr>
        <p:spPr bwMode="auto">
          <a:xfrm>
            <a:off x="2039937" y="3003550"/>
            <a:ext cx="939800" cy="539750"/>
          </a:xfrm>
          <a:prstGeom prst="rect">
            <a:avLst/>
          </a:prstGeom>
          <a:noFill/>
          <a:ln w="9525">
            <a:noFill/>
            <a:miter lim="800000"/>
            <a:headEnd/>
            <a:tailEnd/>
          </a:ln>
          <a:effectLst/>
        </p:spPr>
        <p:txBody>
          <a:bodyPr>
            <a:prstTxWarp prst="textNoShape">
              <a:avLst/>
            </a:prstTxWarp>
            <a:spAutoFit/>
          </a:bodyPr>
          <a:lstStyle/>
          <a:p>
            <a:pPr algn="ctr" eaLnBrk="0" hangingPunct="0">
              <a:lnSpc>
                <a:spcPct val="70000"/>
              </a:lnSpc>
            </a:pPr>
            <a:r>
              <a:rPr lang="en-US" sz="1400" b="0">
                <a:latin typeface="Times New Roman" charset="0"/>
              </a:rPr>
              <a:t>0.5 GeV electron beam</a:t>
            </a:r>
          </a:p>
        </p:txBody>
      </p:sp>
      <p:grpSp>
        <p:nvGrpSpPr>
          <p:cNvPr id="2" name="Group 32"/>
          <p:cNvGrpSpPr>
            <a:grpSpLocks noChangeAspect="1"/>
          </p:cNvGrpSpPr>
          <p:nvPr/>
        </p:nvGrpSpPr>
        <p:grpSpPr bwMode="auto">
          <a:xfrm>
            <a:off x="1049337" y="2774950"/>
            <a:ext cx="992188" cy="346075"/>
            <a:chOff x="1360" y="3348"/>
            <a:chExt cx="789" cy="160"/>
          </a:xfrm>
        </p:grpSpPr>
        <p:sp>
          <p:nvSpPr>
            <p:cNvPr id="157729" name="Rectangle 33"/>
            <p:cNvSpPr>
              <a:spLocks noChangeAspect="1" noChangeArrowheads="1"/>
            </p:cNvSpPr>
            <p:nvPr/>
          </p:nvSpPr>
          <p:spPr bwMode="auto">
            <a:xfrm>
              <a:off x="1360" y="3348"/>
              <a:ext cx="789" cy="160"/>
            </a:xfrm>
            <a:prstGeom prst="rect">
              <a:avLst/>
            </a:prstGeom>
            <a:solidFill>
              <a:srgbClr val="6677DD"/>
            </a:solidFill>
            <a:ln w="38100">
              <a:noFill/>
              <a:miter lim="800000"/>
              <a:headEnd/>
              <a:tailEnd/>
            </a:ln>
            <a:effectLst/>
          </p:spPr>
          <p:txBody>
            <a:bodyPr wrap="none" anchor="ctr">
              <a:prstTxWarp prst="textNoShape">
                <a:avLst/>
              </a:prstTxWarp>
            </a:bodyPr>
            <a:lstStyle/>
            <a:p>
              <a:endParaRPr lang="en-US"/>
            </a:p>
          </p:txBody>
        </p:sp>
        <p:sp>
          <p:nvSpPr>
            <p:cNvPr id="157730" name="Rectangle 34"/>
            <p:cNvSpPr>
              <a:spLocks noChangeAspect="1" noChangeArrowheads="1"/>
            </p:cNvSpPr>
            <p:nvPr/>
          </p:nvSpPr>
          <p:spPr bwMode="auto">
            <a:xfrm>
              <a:off x="1360" y="3397"/>
              <a:ext cx="789" cy="75"/>
            </a:xfrm>
            <a:prstGeom prst="rect">
              <a:avLst/>
            </a:prstGeom>
            <a:solidFill>
              <a:schemeClr val="accent1"/>
            </a:solidFill>
            <a:ln w="38100">
              <a:noFill/>
              <a:miter lim="800000"/>
              <a:headEnd/>
              <a:tailEnd/>
            </a:ln>
            <a:effectLst/>
          </p:spPr>
          <p:txBody>
            <a:bodyPr wrap="none" anchor="ctr">
              <a:prstTxWarp prst="textNoShape">
                <a:avLst/>
              </a:prstTxWarp>
            </a:bodyPr>
            <a:lstStyle/>
            <a:p>
              <a:endParaRPr lang="en-US"/>
            </a:p>
          </p:txBody>
        </p:sp>
        <p:sp>
          <p:nvSpPr>
            <p:cNvPr id="157731" name="Rectangle 35"/>
            <p:cNvSpPr>
              <a:spLocks noChangeAspect="1" noChangeArrowheads="1"/>
            </p:cNvSpPr>
            <p:nvPr/>
          </p:nvSpPr>
          <p:spPr bwMode="auto">
            <a:xfrm>
              <a:off x="1365" y="3419"/>
              <a:ext cx="779" cy="27"/>
            </a:xfrm>
            <a:prstGeom prst="rect">
              <a:avLst/>
            </a:prstGeom>
            <a:solidFill>
              <a:srgbClr val="53A4E9"/>
            </a:solidFill>
            <a:ln w="38100">
              <a:noFill/>
              <a:miter lim="800000"/>
              <a:headEnd/>
              <a:tailEnd/>
            </a:ln>
            <a:effectLst/>
          </p:spPr>
          <p:txBody>
            <a:bodyPr wrap="none" anchor="ctr">
              <a:prstTxWarp prst="textNoShape">
                <a:avLst/>
              </a:prstTxWarp>
            </a:bodyPr>
            <a:lstStyle/>
            <a:p>
              <a:endParaRPr lang="en-US"/>
            </a:p>
          </p:txBody>
        </p:sp>
      </p:grpSp>
      <p:sp>
        <p:nvSpPr>
          <p:cNvPr id="157732" name="Line 36"/>
          <p:cNvSpPr>
            <a:spLocks noChangeAspect="1" noChangeShapeType="1"/>
          </p:cNvSpPr>
          <p:nvPr/>
        </p:nvSpPr>
        <p:spPr bwMode="auto">
          <a:xfrm>
            <a:off x="2090737" y="2965450"/>
            <a:ext cx="1663700" cy="0"/>
          </a:xfrm>
          <a:prstGeom prst="line">
            <a:avLst/>
          </a:prstGeom>
          <a:noFill/>
          <a:ln w="28575">
            <a:solidFill>
              <a:schemeClr val="accent2"/>
            </a:solidFill>
            <a:round/>
            <a:headEnd/>
            <a:tailEnd type="triangle" w="med" len="med"/>
          </a:ln>
          <a:effectLst/>
        </p:spPr>
        <p:txBody>
          <a:bodyPr wrap="none" anchor="ctr">
            <a:prstTxWarp prst="textNoShape">
              <a:avLst/>
            </a:prstTxWarp>
          </a:bodyPr>
          <a:lstStyle/>
          <a:p>
            <a:endParaRPr lang="en-US"/>
          </a:p>
        </p:txBody>
      </p:sp>
      <p:sp>
        <p:nvSpPr>
          <p:cNvPr id="157733" name="Text Box 37"/>
          <p:cNvSpPr txBox="1">
            <a:spLocks noChangeAspect="1" noChangeArrowheads="1"/>
          </p:cNvSpPr>
          <p:nvPr/>
        </p:nvSpPr>
        <p:spPr bwMode="auto">
          <a:xfrm>
            <a:off x="6881812" y="2590800"/>
            <a:ext cx="1647825" cy="411163"/>
          </a:xfrm>
          <a:prstGeom prst="rect">
            <a:avLst/>
          </a:prstGeom>
          <a:noFill/>
          <a:ln w="38100">
            <a:noFill/>
            <a:miter lim="800000"/>
            <a:headEnd/>
            <a:tailEnd/>
          </a:ln>
          <a:effectLst/>
        </p:spPr>
        <p:txBody>
          <a:bodyPr wrap="none">
            <a:prstTxWarp prst="textNoShape">
              <a:avLst/>
            </a:prstTxWarp>
            <a:spAutoFit/>
          </a:bodyPr>
          <a:lstStyle/>
          <a:p>
            <a:pPr>
              <a:lnSpc>
                <a:spcPct val="50000"/>
              </a:lnSpc>
              <a:spcBef>
                <a:spcPct val="50000"/>
              </a:spcBef>
            </a:pPr>
            <a:r>
              <a:rPr lang="en-US" sz="1400" b="0">
                <a:latin typeface="Symbol" charset="2"/>
                <a:sym typeface="Symbol" charset="2"/>
              </a:rPr>
              <a:t></a:t>
            </a:r>
            <a:r>
              <a:rPr lang="en-US" sz="1400" b="0"/>
              <a:t>=31 nm</a:t>
            </a:r>
          </a:p>
          <a:p>
            <a:pPr>
              <a:lnSpc>
                <a:spcPct val="50000"/>
              </a:lnSpc>
              <a:spcBef>
                <a:spcPct val="50000"/>
              </a:spcBef>
            </a:pPr>
            <a:r>
              <a:rPr lang="en-US" sz="1400" b="0"/>
              <a:t>10</a:t>
            </a:r>
            <a:r>
              <a:rPr lang="en-US" sz="1400" b="0" baseline="30000"/>
              <a:t>13 </a:t>
            </a:r>
            <a:r>
              <a:rPr lang="en-US" sz="1400" b="0"/>
              <a:t>photons/pulse</a:t>
            </a:r>
          </a:p>
        </p:txBody>
      </p:sp>
      <p:sp>
        <p:nvSpPr>
          <p:cNvPr id="157734" name="Text Box 38"/>
          <p:cNvSpPr txBox="1">
            <a:spLocks noChangeAspect="1" noChangeArrowheads="1"/>
          </p:cNvSpPr>
          <p:nvPr/>
        </p:nvSpPr>
        <p:spPr bwMode="auto">
          <a:xfrm>
            <a:off x="4495800" y="3292475"/>
            <a:ext cx="584200" cy="284163"/>
          </a:xfrm>
          <a:prstGeom prst="rect">
            <a:avLst/>
          </a:prstGeom>
          <a:noFill/>
          <a:ln w="38100">
            <a:noFill/>
            <a:miter lim="800000"/>
            <a:headEnd/>
            <a:tailEnd/>
          </a:ln>
          <a:effectLst/>
        </p:spPr>
        <p:txBody>
          <a:bodyPr wrap="none">
            <a:prstTxWarp prst="textNoShape">
              <a:avLst/>
            </a:prstTxWarp>
            <a:spAutoFit/>
          </a:bodyPr>
          <a:lstStyle/>
          <a:p>
            <a:pPr>
              <a:lnSpc>
                <a:spcPct val="90000"/>
              </a:lnSpc>
              <a:spcBef>
                <a:spcPct val="50000"/>
              </a:spcBef>
            </a:pPr>
            <a:r>
              <a:rPr lang="en-US" sz="1400" b="0"/>
              <a:t>~3 m</a:t>
            </a:r>
          </a:p>
        </p:txBody>
      </p:sp>
      <p:sp>
        <p:nvSpPr>
          <p:cNvPr id="157735" name="Text Box 39"/>
          <p:cNvSpPr txBox="1">
            <a:spLocks noChangeAspect="1" noChangeArrowheads="1"/>
          </p:cNvSpPr>
          <p:nvPr/>
        </p:nvSpPr>
        <p:spPr bwMode="auto">
          <a:xfrm>
            <a:off x="2725737" y="1646238"/>
            <a:ext cx="746125" cy="704850"/>
          </a:xfrm>
          <a:prstGeom prst="rect">
            <a:avLst/>
          </a:prstGeom>
          <a:noFill/>
          <a:ln w="38100">
            <a:noFill/>
            <a:miter lim="800000"/>
            <a:headEnd/>
            <a:tailEnd/>
          </a:ln>
          <a:effectLst/>
        </p:spPr>
        <p:txBody>
          <a:bodyPr wrap="none" tIns="64008" bIns="64008">
            <a:prstTxWarp prst="textNoShape">
              <a:avLst/>
            </a:prstTxWarp>
          </a:bodyPr>
          <a:lstStyle/>
          <a:p>
            <a:pPr>
              <a:lnSpc>
                <a:spcPct val="50000"/>
              </a:lnSpc>
              <a:spcBef>
                <a:spcPct val="50000"/>
              </a:spcBef>
            </a:pPr>
            <a:r>
              <a:rPr lang="en-US" sz="1400" b="0">
                <a:latin typeface="Symbol" charset="2"/>
                <a:sym typeface="Symbol" charset="2"/>
              </a:rPr>
              <a:t></a:t>
            </a:r>
            <a:r>
              <a:rPr lang="en-US" sz="1400" b="0"/>
              <a:t>=31 nm</a:t>
            </a:r>
          </a:p>
          <a:p>
            <a:pPr>
              <a:lnSpc>
                <a:spcPct val="50000"/>
              </a:lnSpc>
              <a:spcBef>
                <a:spcPct val="50000"/>
              </a:spcBef>
            </a:pPr>
            <a:r>
              <a:rPr lang="en-US" sz="1400" b="0"/>
              <a:t>P~15 MW</a:t>
            </a:r>
          </a:p>
          <a:p>
            <a:pPr>
              <a:lnSpc>
                <a:spcPct val="50000"/>
              </a:lnSpc>
              <a:spcBef>
                <a:spcPct val="50000"/>
              </a:spcBef>
            </a:pPr>
            <a:r>
              <a:rPr lang="en-US" sz="1400" b="0"/>
              <a:t>~20 fs</a:t>
            </a:r>
          </a:p>
        </p:txBody>
      </p:sp>
      <p:sp>
        <p:nvSpPr>
          <p:cNvPr id="157736" name="Rectangle 40" descr="Dark vertical"/>
          <p:cNvSpPr>
            <a:spLocks noChangeAspect="1" noChangeArrowheads="1"/>
          </p:cNvSpPr>
          <p:nvPr/>
        </p:nvSpPr>
        <p:spPr bwMode="auto">
          <a:xfrm>
            <a:off x="3800475" y="3124200"/>
            <a:ext cx="1809750" cy="138113"/>
          </a:xfrm>
          <a:prstGeom prst="rect">
            <a:avLst/>
          </a:prstGeom>
          <a:pattFill prst="dkVert">
            <a:fgClr>
              <a:schemeClr val="tx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
        <p:nvSpPr>
          <p:cNvPr id="157737" name="Text Box 41"/>
          <p:cNvSpPr txBox="1">
            <a:spLocks noChangeAspect="1" noChangeArrowheads="1"/>
          </p:cNvSpPr>
          <p:nvPr/>
        </p:nvSpPr>
        <p:spPr bwMode="auto">
          <a:xfrm>
            <a:off x="1257300" y="2849563"/>
            <a:ext cx="673100" cy="198437"/>
          </a:xfrm>
          <a:prstGeom prst="rect">
            <a:avLst/>
          </a:prstGeom>
          <a:noFill/>
          <a:ln w="38100">
            <a:noFill/>
            <a:miter lim="800000"/>
            <a:headEnd/>
            <a:tailEnd/>
          </a:ln>
          <a:effectLst/>
        </p:spPr>
        <p:txBody>
          <a:bodyPr wrap="none">
            <a:prstTxWarp prst="textNoShape">
              <a:avLst/>
            </a:prstTxWarp>
            <a:spAutoFit/>
          </a:bodyPr>
          <a:lstStyle/>
          <a:p>
            <a:pPr>
              <a:lnSpc>
                <a:spcPct val="50000"/>
              </a:lnSpc>
              <a:spcBef>
                <a:spcPct val="50000"/>
              </a:spcBef>
            </a:pPr>
            <a:r>
              <a:rPr lang="en-US" sz="1400" b="0"/>
              <a:t>~3 cm</a:t>
            </a:r>
          </a:p>
        </p:txBody>
      </p:sp>
      <p:sp>
        <p:nvSpPr>
          <p:cNvPr id="157738" name="Text Box 42"/>
          <p:cNvSpPr txBox="1">
            <a:spLocks noChangeAspect="1" noChangeArrowheads="1"/>
          </p:cNvSpPr>
          <p:nvPr/>
        </p:nvSpPr>
        <p:spPr bwMode="auto">
          <a:xfrm>
            <a:off x="993775" y="1706563"/>
            <a:ext cx="1795462" cy="431800"/>
          </a:xfrm>
          <a:prstGeom prst="rect">
            <a:avLst/>
          </a:prstGeom>
          <a:noFill/>
          <a:ln w="9525">
            <a:noFill/>
            <a:miter lim="800000"/>
            <a:headEnd/>
            <a:tailEnd/>
          </a:ln>
          <a:effectLst/>
        </p:spPr>
        <p:txBody>
          <a:bodyPr>
            <a:prstTxWarp prst="textNoShape">
              <a:avLst/>
            </a:prstTxWarp>
            <a:spAutoFit/>
          </a:bodyPr>
          <a:lstStyle/>
          <a:p>
            <a:pPr algn="ctr" eaLnBrk="0" hangingPunct="0">
              <a:lnSpc>
                <a:spcPct val="80000"/>
              </a:lnSpc>
            </a:pPr>
            <a:r>
              <a:rPr lang="en-US" sz="1400" b="0">
                <a:latin typeface="Times New Roman" charset="0"/>
              </a:rPr>
              <a:t>hollow gas-filled waveguide</a:t>
            </a:r>
          </a:p>
        </p:txBody>
      </p:sp>
      <p:sp>
        <p:nvSpPr>
          <p:cNvPr id="157739" name="Line 43"/>
          <p:cNvSpPr>
            <a:spLocks noChangeShapeType="1"/>
          </p:cNvSpPr>
          <p:nvPr/>
        </p:nvSpPr>
        <p:spPr bwMode="auto">
          <a:xfrm>
            <a:off x="2532062" y="2197100"/>
            <a:ext cx="263525" cy="317500"/>
          </a:xfrm>
          <a:prstGeom prst="line">
            <a:avLst/>
          </a:prstGeom>
          <a:noFill/>
          <a:ln w="76200">
            <a:solidFill>
              <a:schemeClr val="bg2"/>
            </a:solidFill>
            <a:round/>
            <a:headEnd/>
            <a:tailEnd/>
          </a:ln>
          <a:effectLst/>
        </p:spPr>
        <p:txBody>
          <a:bodyPr wrap="none" anchor="ctr">
            <a:prstTxWarp prst="textNoShape">
              <a:avLst/>
            </a:prstTxWarp>
          </a:bodyPr>
          <a:lstStyle/>
          <a:p>
            <a:endParaRPr lang="en-US"/>
          </a:p>
        </p:txBody>
      </p:sp>
      <p:sp>
        <p:nvSpPr>
          <p:cNvPr id="157740" name="Line 44"/>
          <p:cNvSpPr>
            <a:spLocks noChangeShapeType="1"/>
          </p:cNvSpPr>
          <p:nvPr/>
        </p:nvSpPr>
        <p:spPr bwMode="auto">
          <a:xfrm>
            <a:off x="2822575" y="2843213"/>
            <a:ext cx="263525" cy="317500"/>
          </a:xfrm>
          <a:prstGeom prst="line">
            <a:avLst/>
          </a:prstGeom>
          <a:noFill/>
          <a:ln w="76200">
            <a:solidFill>
              <a:schemeClr val="bg2"/>
            </a:solidFill>
            <a:round/>
            <a:headEnd/>
            <a:tailEnd/>
          </a:ln>
          <a:effectLst/>
        </p:spPr>
        <p:txBody>
          <a:bodyPr wrap="none" anchor="ctr">
            <a:prstTxWarp prst="textNoShape">
              <a:avLst/>
            </a:prstTxWarp>
          </a:bodyPr>
          <a:lstStyle/>
          <a:p>
            <a:endParaRPr lang="en-US"/>
          </a:p>
        </p:txBody>
      </p:sp>
      <p:sp>
        <p:nvSpPr>
          <p:cNvPr id="157741" name="Line 45"/>
          <p:cNvSpPr>
            <a:spLocks noChangeShapeType="1"/>
          </p:cNvSpPr>
          <p:nvPr/>
        </p:nvSpPr>
        <p:spPr bwMode="auto">
          <a:xfrm>
            <a:off x="2374900" y="2351088"/>
            <a:ext cx="300037"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57742" name="Line 46"/>
          <p:cNvSpPr>
            <a:spLocks noChangeShapeType="1"/>
          </p:cNvSpPr>
          <p:nvPr/>
        </p:nvSpPr>
        <p:spPr bwMode="auto">
          <a:xfrm>
            <a:off x="2674937" y="2371725"/>
            <a:ext cx="280988" cy="593725"/>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57743" name="Text Box 47"/>
          <p:cNvSpPr txBox="1">
            <a:spLocks noChangeAspect="1" noChangeArrowheads="1"/>
          </p:cNvSpPr>
          <p:nvPr/>
        </p:nvSpPr>
        <p:spPr bwMode="auto">
          <a:xfrm>
            <a:off x="452437" y="3495675"/>
            <a:ext cx="2123974" cy="307777"/>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dirty="0" smtClean="0">
                <a:latin typeface="Times New Roman" charset="0"/>
              </a:rPr>
              <a:t>Laser-plasma accelerator</a:t>
            </a:r>
            <a:endParaRPr lang="en-US" sz="1400" dirty="0">
              <a:latin typeface="Times New Roman" charset="0"/>
            </a:endParaRPr>
          </a:p>
        </p:txBody>
      </p:sp>
      <p:sp>
        <p:nvSpPr>
          <p:cNvPr id="157748" name="Rectangle 52"/>
          <p:cNvSpPr>
            <a:spLocks noGrp="1" noChangeArrowheads="1"/>
          </p:cNvSpPr>
          <p:nvPr>
            <p:ph type="body" sz="half" idx="1"/>
          </p:nvPr>
        </p:nvSpPr>
        <p:spPr>
          <a:xfrm>
            <a:off x="0" y="4648200"/>
            <a:ext cx="4076700" cy="1981200"/>
          </a:xfrm>
          <a:noFill/>
          <a:ln/>
        </p:spPr>
        <p:txBody>
          <a:bodyPr/>
          <a:lstStyle/>
          <a:p>
            <a:r>
              <a:rPr lang="en-US" sz="1800" dirty="0"/>
              <a:t>Reduced </a:t>
            </a:r>
            <a:r>
              <a:rPr lang="en-US" sz="1800" dirty="0" err="1"/>
              <a:t>undulator</a:t>
            </a:r>
            <a:r>
              <a:rPr lang="en-US" sz="1800" dirty="0"/>
              <a:t> length</a:t>
            </a:r>
          </a:p>
          <a:p>
            <a:r>
              <a:rPr lang="en-US" sz="1800" dirty="0"/>
              <a:t>Reduced power fluctuations</a:t>
            </a:r>
          </a:p>
          <a:p>
            <a:r>
              <a:rPr lang="en-US" sz="1800" dirty="0"/>
              <a:t>Improved </a:t>
            </a:r>
            <a:r>
              <a:rPr lang="en-US" sz="1800" dirty="0" smtClean="0"/>
              <a:t>coherence</a:t>
            </a:r>
          </a:p>
          <a:p>
            <a:r>
              <a:rPr lang="en-US" sz="1800" dirty="0"/>
              <a:t>Intrinsic </a:t>
            </a:r>
            <a:r>
              <a:rPr lang="en-US" sz="1800" dirty="0" smtClean="0"/>
              <a:t>synchronization (laser, harmonics, electron beam)</a:t>
            </a:r>
            <a:endParaRPr lang="en-US" sz="1800" dirty="0"/>
          </a:p>
        </p:txBody>
      </p:sp>
      <p:sp>
        <p:nvSpPr>
          <p:cNvPr id="157749" name="AutoShape 53"/>
          <p:cNvSpPr>
            <a:spLocks noChangeAspect="1" noChangeArrowheads="1"/>
          </p:cNvSpPr>
          <p:nvPr/>
        </p:nvSpPr>
        <p:spPr bwMode="auto">
          <a:xfrm>
            <a:off x="381000" y="2728913"/>
            <a:ext cx="452437" cy="3190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FF0000"/>
            </a:solidFill>
            <a:miter lim="800000"/>
            <a:headEnd/>
            <a:tailEnd/>
          </a:ln>
          <a:effectLst/>
        </p:spPr>
        <p:txBody>
          <a:bodyPr wrap="none" anchor="ctr">
            <a:prstTxWarp prst="textNoShape">
              <a:avLst/>
            </a:prstTxWarp>
          </a:bodyPr>
          <a:lstStyle/>
          <a:p>
            <a:endParaRPr lang="en-US"/>
          </a:p>
        </p:txBody>
      </p:sp>
      <p:graphicFrame>
        <p:nvGraphicFramePr>
          <p:cNvPr id="50" name="Object 74"/>
          <p:cNvGraphicFramePr>
            <a:graphicFrameLocks noChangeAspect="1"/>
          </p:cNvGraphicFramePr>
          <p:nvPr/>
        </p:nvGraphicFramePr>
        <p:xfrm>
          <a:off x="1295400" y="1447800"/>
          <a:ext cx="817562" cy="266700"/>
        </p:xfrm>
        <a:graphic>
          <a:graphicData uri="http://schemas.openxmlformats.org/presentationml/2006/ole">
            <p:oleObj spid="_x0000_s496642" name="Equation" r:id="rId4" imgW="495300" imgH="177800" progId="Equation.3">
              <p:embed/>
            </p:oleObj>
          </a:graphicData>
        </a:graphic>
      </p:graphicFrame>
      <p:pic>
        <p:nvPicPr>
          <p:cNvPr id="52" name="Picture 11" descr="oasis-FEL06-10kA-energy-vs-z"/>
          <p:cNvPicPr>
            <a:picLocks noChangeAspect="1" noChangeArrowheads="1"/>
          </p:cNvPicPr>
          <p:nvPr/>
        </p:nvPicPr>
        <p:blipFill>
          <a:blip r:embed="rId5"/>
          <a:srcRect t="9944" r="3886" b="3999"/>
          <a:stretch>
            <a:fillRect/>
          </a:stretch>
        </p:blipFill>
        <p:spPr bwMode="auto">
          <a:xfrm>
            <a:off x="3962400" y="3738563"/>
            <a:ext cx="4519612" cy="3119437"/>
          </a:xfrm>
          <a:prstGeom prst="rect">
            <a:avLst/>
          </a:prstGeom>
          <a:noFill/>
        </p:spPr>
      </p:pic>
      <p:sp>
        <p:nvSpPr>
          <p:cNvPr id="54"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18</a:t>
            </a:fld>
            <a:endParaRPr lang="en-US" dirty="0"/>
          </a:p>
        </p:txBody>
      </p:sp>
      <p:sp>
        <p:nvSpPr>
          <p:cNvPr id="55" name="Rectangle 1039"/>
          <p:cNvSpPr>
            <a:spLocks noChangeArrowheads="1"/>
          </p:cNvSpPr>
          <p:nvPr/>
        </p:nvSpPr>
        <p:spPr bwMode="auto">
          <a:xfrm>
            <a:off x="3581400" y="1066800"/>
            <a:ext cx="5562600" cy="609600"/>
          </a:xfrm>
          <a:prstGeom prst="rect">
            <a:avLst/>
          </a:prstGeom>
          <a:noFill/>
          <a:ln w="9525">
            <a:noFill/>
            <a:miter lim="800000"/>
            <a:headEnd/>
            <a:tailEnd/>
          </a:ln>
        </p:spPr>
        <p:txBody>
          <a:bodyPr>
            <a:prstTxWarp prst="textNoShape">
              <a:avLst/>
            </a:prstTxWarp>
          </a:bodyPr>
          <a:lstStyle/>
          <a:p>
            <a:pPr marL="177800" indent="-177800" eaLnBrk="1" hangingPunct="1">
              <a:lnSpc>
                <a:spcPct val="90000"/>
              </a:lnSpc>
              <a:spcBef>
                <a:spcPct val="20000"/>
              </a:spcBef>
              <a:buClr>
                <a:schemeClr val="folHlink"/>
              </a:buClr>
              <a:buSzPct val="60000"/>
              <a:buFont typeface="Wingdings" pitchFamily="-65" charset="2"/>
              <a:buNone/>
            </a:pPr>
            <a:r>
              <a:rPr lang="en-US" sz="1600" b="0" dirty="0" smtClean="0"/>
              <a:t>HHG seeding demonstrated with conventional accelerator technology: Lambert et al., Nature Phys. (2008)</a:t>
            </a:r>
          </a:p>
          <a:p>
            <a:pPr marL="177800" indent="-177800" eaLnBrk="1" hangingPunct="1">
              <a:lnSpc>
                <a:spcPct val="90000"/>
              </a:lnSpc>
              <a:spcBef>
                <a:spcPct val="20000"/>
              </a:spcBef>
              <a:buClr>
                <a:schemeClr val="folHlink"/>
              </a:buClr>
              <a:buSzPct val="60000"/>
              <a:buFont typeface="Wingdings" pitchFamily="-65" charset="2"/>
              <a:buNone/>
            </a:pPr>
            <a:endParaRPr lang="en-US" sz="1600" b="0" dirty="0" smtClean="0"/>
          </a:p>
          <a:p>
            <a:pPr marL="177800" indent="-177800" eaLnBrk="1" hangingPunct="1">
              <a:lnSpc>
                <a:spcPct val="90000"/>
              </a:lnSpc>
              <a:spcBef>
                <a:spcPct val="20000"/>
              </a:spcBef>
              <a:buClr>
                <a:schemeClr val="folHlink"/>
              </a:buClr>
              <a:buSzPct val="60000"/>
              <a:buFont typeface="Wingdings" pitchFamily="-65" charset="2"/>
              <a:buNone/>
            </a:pPr>
            <a:endParaRPr lang="en-US" sz="1600" b="0" baseline="0" dirty="0">
              <a:latin typeface="Arial" pitchFamily="-65"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Slide Number Placeholder 6"/>
          <p:cNvSpPr>
            <a:spLocks noGrp="1"/>
          </p:cNvSpPr>
          <p:nvPr>
            <p:ph type="sldNum" sz="quarter" idx="12"/>
          </p:nvPr>
        </p:nvSpPr>
        <p:spPr/>
        <p:txBody>
          <a:bodyPr/>
          <a:lstStyle/>
          <a:p>
            <a:fld id="{252F7BBF-E650-974E-AF0C-58A3764F481D}" type="slidenum">
              <a:rPr lang="en-US"/>
              <a:pPr/>
              <a:t>19</a:t>
            </a:fld>
            <a:endParaRPr lang="en-US" dirty="0"/>
          </a:p>
        </p:txBody>
      </p:sp>
      <p:sp>
        <p:nvSpPr>
          <p:cNvPr id="165890" name="Rectangle 2"/>
          <p:cNvSpPr>
            <a:spLocks noGrp="1" noChangeArrowheads="1"/>
          </p:cNvSpPr>
          <p:nvPr>
            <p:ph type="title"/>
          </p:nvPr>
        </p:nvSpPr>
        <p:spPr>
          <a:xfrm>
            <a:off x="1371600" y="152400"/>
            <a:ext cx="7467600" cy="457200"/>
          </a:xfrm>
        </p:spPr>
        <p:txBody>
          <a:bodyPr/>
          <a:lstStyle/>
          <a:p>
            <a:r>
              <a:rPr lang="en-US" b="1" dirty="0" smtClean="0"/>
              <a:t/>
            </a:r>
            <a:br>
              <a:rPr lang="en-US" b="1" dirty="0" smtClean="0"/>
            </a:br>
            <a:r>
              <a:rPr lang="en-US" b="1" dirty="0" smtClean="0"/>
              <a:t>Compact gamma</a:t>
            </a:r>
            <a:r>
              <a:rPr lang="en-US" b="1" dirty="0"/>
              <a:t>-ray source</a:t>
            </a:r>
            <a:endParaRPr lang="en-US" dirty="0"/>
          </a:p>
        </p:txBody>
      </p:sp>
      <p:sp>
        <p:nvSpPr>
          <p:cNvPr id="165896" name="Text Box 8"/>
          <p:cNvSpPr txBox="1">
            <a:spLocks noChangeArrowheads="1"/>
          </p:cNvSpPr>
          <p:nvPr/>
        </p:nvSpPr>
        <p:spPr bwMode="auto">
          <a:xfrm rot="-5400000">
            <a:off x="1917700" y="3998913"/>
            <a:ext cx="2054225" cy="3048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400" b="0">
                <a:ea typeface="ＭＳ Ｐゴシック" pitchFamily="-65" charset="-128"/>
                <a:cs typeface="ＭＳ Ｐゴシック" pitchFamily="-65" charset="-128"/>
              </a:rPr>
              <a:t>Photon energy [MeV]</a:t>
            </a:r>
          </a:p>
        </p:txBody>
      </p:sp>
      <p:sp>
        <p:nvSpPr>
          <p:cNvPr id="165897" name="Text Box 9"/>
          <p:cNvSpPr txBox="1">
            <a:spLocks noChangeArrowheads="1"/>
          </p:cNvSpPr>
          <p:nvPr/>
        </p:nvSpPr>
        <p:spPr bwMode="auto">
          <a:xfrm>
            <a:off x="4168775" y="5418138"/>
            <a:ext cx="2667000" cy="3048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400" b="0">
                <a:ea typeface="ＭＳ Ｐゴシック" pitchFamily="-65" charset="-128"/>
                <a:cs typeface="ＭＳ Ｐゴシック" pitchFamily="-65" charset="-128"/>
              </a:rPr>
              <a:t>Electron beam energy [GeV]</a:t>
            </a:r>
          </a:p>
        </p:txBody>
      </p:sp>
      <p:sp>
        <p:nvSpPr>
          <p:cNvPr id="165899" name="AutoShape 11"/>
          <p:cNvSpPr>
            <a:spLocks/>
          </p:cNvSpPr>
          <p:nvPr/>
        </p:nvSpPr>
        <p:spPr bwMode="auto">
          <a:xfrm>
            <a:off x="2009775" y="3284538"/>
            <a:ext cx="228600" cy="1981200"/>
          </a:xfrm>
          <a:prstGeom prst="leftBrace">
            <a:avLst>
              <a:gd name="adj1" fmla="val 72222"/>
              <a:gd name="adj2" fmla="val 50000"/>
            </a:avLst>
          </a:prstGeom>
          <a:noFill/>
          <a:ln w="12700">
            <a:solidFill>
              <a:schemeClr val="tx1"/>
            </a:solidFill>
            <a:round/>
            <a:headEnd/>
            <a:tailEnd/>
          </a:ln>
          <a:effectLst/>
        </p:spPr>
        <p:txBody>
          <a:bodyPr wrap="none" anchor="ctr">
            <a:prstTxWarp prst="textNoShape">
              <a:avLst/>
            </a:prstTxWarp>
          </a:bodyPr>
          <a:lstStyle/>
          <a:p>
            <a:endParaRPr lang="en-US"/>
          </a:p>
        </p:txBody>
      </p:sp>
      <p:graphicFrame>
        <p:nvGraphicFramePr>
          <p:cNvPr id="165901" name="Object 13"/>
          <p:cNvGraphicFramePr>
            <a:graphicFrameLocks noChangeAspect="1"/>
          </p:cNvGraphicFramePr>
          <p:nvPr/>
        </p:nvGraphicFramePr>
        <p:xfrm>
          <a:off x="3854450" y="3590925"/>
          <a:ext cx="1219200" cy="334963"/>
        </p:xfrm>
        <a:graphic>
          <a:graphicData uri="http://schemas.openxmlformats.org/presentationml/2006/ole">
            <p:oleObj spid="_x0000_s611330" name="Equation" r:id="rId4" imgW="736600" imgH="203200" progId="Equation.3">
              <p:embed/>
            </p:oleObj>
          </a:graphicData>
        </a:graphic>
      </p:graphicFrame>
      <p:sp>
        <p:nvSpPr>
          <p:cNvPr id="165906" name="Text Box 18"/>
          <p:cNvSpPr txBox="1">
            <a:spLocks noChangeArrowheads="1"/>
          </p:cNvSpPr>
          <p:nvPr/>
        </p:nvSpPr>
        <p:spPr bwMode="auto">
          <a:xfrm>
            <a:off x="4419600" y="914400"/>
            <a:ext cx="17526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b="0" dirty="0" smtClean="0">
                <a:ea typeface="ＭＳ Ｐゴシック" pitchFamily="-65" charset="-128"/>
                <a:cs typeface="ＭＳ Ｐゴシック" pitchFamily="-65" charset="-128"/>
              </a:rPr>
              <a:t>Thomson scattering</a:t>
            </a:r>
            <a:endParaRPr lang="en-US" b="0" dirty="0">
              <a:ea typeface="ＭＳ Ｐゴシック" pitchFamily="-65" charset="-128"/>
              <a:cs typeface="ＭＳ Ｐゴシック" pitchFamily="-65" charset="-128"/>
            </a:endParaRPr>
          </a:p>
        </p:txBody>
      </p:sp>
      <p:grpSp>
        <p:nvGrpSpPr>
          <p:cNvPr id="2" name="Group 42"/>
          <p:cNvGrpSpPr>
            <a:grpSpLocks/>
          </p:cNvGrpSpPr>
          <p:nvPr/>
        </p:nvGrpSpPr>
        <p:grpSpPr bwMode="auto">
          <a:xfrm>
            <a:off x="5686425" y="2089150"/>
            <a:ext cx="874712" cy="174625"/>
            <a:chOff x="3629" y="986"/>
            <a:chExt cx="551" cy="110"/>
          </a:xfrm>
        </p:grpSpPr>
        <p:sp>
          <p:nvSpPr>
            <p:cNvPr id="165908" name="Freeform 20"/>
            <p:cNvSpPr>
              <a:spLocks noChangeAspect="1"/>
            </p:cNvSpPr>
            <p:nvPr/>
          </p:nvSpPr>
          <p:spPr bwMode="auto">
            <a:xfrm>
              <a:off x="3629" y="986"/>
              <a:ext cx="442" cy="110"/>
            </a:xfrm>
            <a:custGeom>
              <a:avLst/>
              <a:gdLst/>
              <a:ahLst/>
              <a:cxnLst>
                <a:cxn ang="0">
                  <a:pos x="11" y="18"/>
                </a:cxn>
                <a:cxn ang="0">
                  <a:pos x="16" y="3"/>
                </a:cxn>
                <a:cxn ang="0">
                  <a:pos x="18" y="0"/>
                </a:cxn>
                <a:cxn ang="0">
                  <a:pos x="19" y="0"/>
                </a:cxn>
                <a:cxn ang="0">
                  <a:pos x="20" y="0"/>
                </a:cxn>
                <a:cxn ang="0">
                  <a:pos x="22" y="2"/>
                </a:cxn>
                <a:cxn ang="0">
                  <a:pos x="28" y="22"/>
                </a:cxn>
                <a:cxn ang="0">
                  <a:pos x="48" y="141"/>
                </a:cxn>
                <a:cxn ang="0">
                  <a:pos x="55" y="165"/>
                </a:cxn>
                <a:cxn ang="0">
                  <a:pos x="56" y="167"/>
                </a:cxn>
                <a:cxn ang="0">
                  <a:pos x="58" y="168"/>
                </a:cxn>
                <a:cxn ang="0">
                  <a:pos x="59" y="168"/>
                </a:cxn>
                <a:cxn ang="0">
                  <a:pos x="61" y="166"/>
                </a:cxn>
                <a:cxn ang="0">
                  <a:pos x="67" y="148"/>
                </a:cxn>
                <a:cxn ang="0">
                  <a:pos x="87" y="27"/>
                </a:cxn>
                <a:cxn ang="0">
                  <a:pos x="93" y="3"/>
                </a:cxn>
                <a:cxn ang="0">
                  <a:pos x="95" y="1"/>
                </a:cxn>
                <a:cxn ang="0">
                  <a:pos x="97" y="0"/>
                </a:cxn>
                <a:cxn ang="0">
                  <a:pos x="98" y="0"/>
                </a:cxn>
                <a:cxn ang="0">
                  <a:pos x="99" y="1"/>
                </a:cxn>
                <a:cxn ang="0">
                  <a:pos x="106" y="20"/>
                </a:cxn>
                <a:cxn ang="0">
                  <a:pos x="123" y="129"/>
                </a:cxn>
                <a:cxn ang="0">
                  <a:pos x="131" y="160"/>
                </a:cxn>
                <a:cxn ang="0">
                  <a:pos x="134" y="167"/>
                </a:cxn>
                <a:cxn ang="0">
                  <a:pos x="136" y="168"/>
                </a:cxn>
                <a:cxn ang="0">
                  <a:pos x="137" y="168"/>
                </a:cxn>
                <a:cxn ang="0">
                  <a:pos x="139" y="166"/>
                </a:cxn>
                <a:cxn ang="0">
                  <a:pos x="146" y="142"/>
                </a:cxn>
                <a:cxn ang="0">
                  <a:pos x="166" y="21"/>
                </a:cxn>
                <a:cxn ang="0">
                  <a:pos x="172" y="3"/>
                </a:cxn>
                <a:cxn ang="0">
                  <a:pos x="174" y="0"/>
                </a:cxn>
                <a:cxn ang="0">
                  <a:pos x="175" y="0"/>
                </a:cxn>
                <a:cxn ang="0">
                  <a:pos x="176" y="0"/>
                </a:cxn>
                <a:cxn ang="0">
                  <a:pos x="179" y="3"/>
                </a:cxn>
                <a:cxn ang="0">
                  <a:pos x="186" y="32"/>
                </a:cxn>
                <a:cxn ang="0">
                  <a:pos x="206" y="151"/>
                </a:cxn>
                <a:cxn ang="0">
                  <a:pos x="211" y="166"/>
                </a:cxn>
                <a:cxn ang="0">
                  <a:pos x="213" y="168"/>
                </a:cxn>
                <a:cxn ang="0">
                  <a:pos x="214" y="168"/>
                </a:cxn>
                <a:cxn ang="0">
                  <a:pos x="215" y="168"/>
                </a:cxn>
                <a:cxn ang="0">
                  <a:pos x="219" y="162"/>
                </a:cxn>
                <a:cxn ang="0">
                  <a:pos x="238" y="56"/>
                </a:cxn>
                <a:cxn ang="0">
                  <a:pos x="246" y="11"/>
                </a:cxn>
                <a:cxn ang="0">
                  <a:pos x="250" y="2"/>
                </a:cxn>
                <a:cxn ang="0">
                  <a:pos x="252" y="0"/>
                </a:cxn>
                <a:cxn ang="0">
                  <a:pos x="253" y="0"/>
                </a:cxn>
                <a:cxn ang="0">
                  <a:pos x="254" y="0"/>
                </a:cxn>
                <a:cxn ang="0">
                  <a:pos x="256" y="3"/>
                </a:cxn>
                <a:cxn ang="0">
                  <a:pos x="263" y="24"/>
                </a:cxn>
              </a:cxnLst>
              <a:rect l="0" t="0" r="r" b="b"/>
              <a:pathLst>
                <a:path w="272" h="168">
                  <a:moveTo>
                    <a:pt x="0" y="84"/>
                  </a:moveTo>
                  <a:lnTo>
                    <a:pt x="5" y="49"/>
                  </a:lnTo>
                  <a:lnTo>
                    <a:pt x="8" y="33"/>
                  </a:lnTo>
                  <a:lnTo>
                    <a:pt x="11" y="18"/>
                  </a:lnTo>
                  <a:lnTo>
                    <a:pt x="12" y="12"/>
                  </a:lnTo>
                  <a:lnTo>
                    <a:pt x="14" y="8"/>
                  </a:lnTo>
                  <a:lnTo>
                    <a:pt x="15" y="4"/>
                  </a:lnTo>
                  <a:lnTo>
                    <a:pt x="16" y="3"/>
                  </a:lnTo>
                  <a:lnTo>
                    <a:pt x="16" y="2"/>
                  </a:lnTo>
                  <a:lnTo>
                    <a:pt x="17" y="1"/>
                  </a:lnTo>
                  <a:lnTo>
                    <a:pt x="18" y="0"/>
                  </a:lnTo>
                  <a:lnTo>
                    <a:pt x="18" y="0"/>
                  </a:lnTo>
                  <a:lnTo>
                    <a:pt x="18" y="0"/>
                  </a:lnTo>
                  <a:lnTo>
                    <a:pt x="19" y="0"/>
                  </a:lnTo>
                  <a:lnTo>
                    <a:pt x="19" y="0"/>
                  </a:lnTo>
                  <a:lnTo>
                    <a:pt x="19" y="0"/>
                  </a:lnTo>
                  <a:lnTo>
                    <a:pt x="20" y="0"/>
                  </a:lnTo>
                  <a:lnTo>
                    <a:pt x="20" y="0"/>
                  </a:lnTo>
                  <a:lnTo>
                    <a:pt x="20" y="0"/>
                  </a:lnTo>
                  <a:lnTo>
                    <a:pt x="20" y="0"/>
                  </a:lnTo>
                  <a:lnTo>
                    <a:pt x="20" y="0"/>
                  </a:lnTo>
                  <a:lnTo>
                    <a:pt x="21" y="0"/>
                  </a:lnTo>
                  <a:lnTo>
                    <a:pt x="21" y="1"/>
                  </a:lnTo>
                  <a:lnTo>
                    <a:pt x="22" y="2"/>
                  </a:lnTo>
                  <a:lnTo>
                    <a:pt x="23" y="3"/>
                  </a:lnTo>
                  <a:lnTo>
                    <a:pt x="24" y="7"/>
                  </a:lnTo>
                  <a:lnTo>
                    <a:pt x="26" y="11"/>
                  </a:lnTo>
                  <a:lnTo>
                    <a:pt x="28" y="22"/>
                  </a:lnTo>
                  <a:lnTo>
                    <a:pt x="34" y="51"/>
                  </a:lnTo>
                  <a:lnTo>
                    <a:pt x="40" y="91"/>
                  </a:lnTo>
                  <a:lnTo>
                    <a:pt x="45" y="126"/>
                  </a:lnTo>
                  <a:lnTo>
                    <a:pt x="48" y="141"/>
                  </a:lnTo>
                  <a:lnTo>
                    <a:pt x="50" y="152"/>
                  </a:lnTo>
                  <a:lnTo>
                    <a:pt x="52" y="158"/>
                  </a:lnTo>
                  <a:lnTo>
                    <a:pt x="53" y="161"/>
                  </a:lnTo>
                  <a:lnTo>
                    <a:pt x="55" y="165"/>
                  </a:lnTo>
                  <a:lnTo>
                    <a:pt x="55" y="166"/>
                  </a:lnTo>
                  <a:lnTo>
                    <a:pt x="56" y="167"/>
                  </a:lnTo>
                  <a:lnTo>
                    <a:pt x="56" y="167"/>
                  </a:lnTo>
                  <a:lnTo>
                    <a:pt x="56" y="167"/>
                  </a:lnTo>
                  <a:lnTo>
                    <a:pt x="57" y="168"/>
                  </a:lnTo>
                  <a:lnTo>
                    <a:pt x="57" y="168"/>
                  </a:lnTo>
                  <a:lnTo>
                    <a:pt x="57" y="168"/>
                  </a:lnTo>
                  <a:lnTo>
                    <a:pt x="58" y="168"/>
                  </a:lnTo>
                  <a:lnTo>
                    <a:pt x="58" y="168"/>
                  </a:lnTo>
                  <a:lnTo>
                    <a:pt x="58" y="168"/>
                  </a:lnTo>
                  <a:lnTo>
                    <a:pt x="59" y="168"/>
                  </a:lnTo>
                  <a:lnTo>
                    <a:pt x="59" y="168"/>
                  </a:lnTo>
                  <a:lnTo>
                    <a:pt x="59" y="168"/>
                  </a:lnTo>
                  <a:lnTo>
                    <a:pt x="60" y="168"/>
                  </a:lnTo>
                  <a:lnTo>
                    <a:pt x="60" y="167"/>
                  </a:lnTo>
                  <a:lnTo>
                    <a:pt x="61" y="166"/>
                  </a:lnTo>
                  <a:lnTo>
                    <a:pt x="62" y="165"/>
                  </a:lnTo>
                  <a:lnTo>
                    <a:pt x="63" y="161"/>
                  </a:lnTo>
                  <a:lnTo>
                    <a:pt x="64" y="157"/>
                  </a:lnTo>
                  <a:lnTo>
                    <a:pt x="67" y="148"/>
                  </a:lnTo>
                  <a:lnTo>
                    <a:pt x="73" y="116"/>
                  </a:lnTo>
                  <a:lnTo>
                    <a:pt x="78" y="81"/>
                  </a:lnTo>
                  <a:lnTo>
                    <a:pt x="84" y="43"/>
                  </a:lnTo>
                  <a:lnTo>
                    <a:pt x="87" y="27"/>
                  </a:lnTo>
                  <a:lnTo>
                    <a:pt x="89" y="16"/>
                  </a:lnTo>
                  <a:lnTo>
                    <a:pt x="91" y="11"/>
                  </a:lnTo>
                  <a:lnTo>
                    <a:pt x="92" y="7"/>
                  </a:lnTo>
                  <a:lnTo>
                    <a:pt x="93" y="3"/>
                  </a:lnTo>
                  <a:lnTo>
                    <a:pt x="94" y="2"/>
                  </a:lnTo>
                  <a:lnTo>
                    <a:pt x="95" y="1"/>
                  </a:lnTo>
                  <a:lnTo>
                    <a:pt x="95" y="1"/>
                  </a:lnTo>
                  <a:lnTo>
                    <a:pt x="95" y="1"/>
                  </a:lnTo>
                  <a:lnTo>
                    <a:pt x="96" y="0"/>
                  </a:lnTo>
                  <a:lnTo>
                    <a:pt x="96" y="0"/>
                  </a:lnTo>
                  <a:lnTo>
                    <a:pt x="96" y="0"/>
                  </a:lnTo>
                  <a:lnTo>
                    <a:pt x="97" y="0"/>
                  </a:lnTo>
                  <a:lnTo>
                    <a:pt x="97" y="0"/>
                  </a:lnTo>
                  <a:lnTo>
                    <a:pt x="97" y="0"/>
                  </a:lnTo>
                  <a:lnTo>
                    <a:pt x="97" y="0"/>
                  </a:lnTo>
                  <a:lnTo>
                    <a:pt x="98" y="0"/>
                  </a:lnTo>
                  <a:lnTo>
                    <a:pt x="98" y="0"/>
                  </a:lnTo>
                  <a:lnTo>
                    <a:pt x="98" y="0"/>
                  </a:lnTo>
                  <a:lnTo>
                    <a:pt x="99" y="1"/>
                  </a:lnTo>
                  <a:lnTo>
                    <a:pt x="99" y="1"/>
                  </a:lnTo>
                  <a:lnTo>
                    <a:pt x="100" y="2"/>
                  </a:lnTo>
                  <a:lnTo>
                    <a:pt x="102" y="6"/>
                  </a:lnTo>
                  <a:lnTo>
                    <a:pt x="103" y="10"/>
                  </a:lnTo>
                  <a:lnTo>
                    <a:pt x="106" y="20"/>
                  </a:lnTo>
                  <a:lnTo>
                    <a:pt x="109" y="34"/>
                  </a:lnTo>
                  <a:lnTo>
                    <a:pt x="112" y="52"/>
                  </a:lnTo>
                  <a:lnTo>
                    <a:pt x="117" y="89"/>
                  </a:lnTo>
                  <a:lnTo>
                    <a:pt x="123" y="129"/>
                  </a:lnTo>
                  <a:lnTo>
                    <a:pt x="126" y="143"/>
                  </a:lnTo>
                  <a:lnTo>
                    <a:pt x="128" y="150"/>
                  </a:lnTo>
                  <a:lnTo>
                    <a:pt x="129" y="156"/>
                  </a:lnTo>
                  <a:lnTo>
                    <a:pt x="131" y="160"/>
                  </a:lnTo>
                  <a:lnTo>
                    <a:pt x="132" y="164"/>
                  </a:lnTo>
                  <a:lnTo>
                    <a:pt x="133" y="165"/>
                  </a:lnTo>
                  <a:lnTo>
                    <a:pt x="133" y="166"/>
                  </a:lnTo>
                  <a:lnTo>
                    <a:pt x="134" y="167"/>
                  </a:lnTo>
                  <a:lnTo>
                    <a:pt x="135" y="168"/>
                  </a:lnTo>
                  <a:lnTo>
                    <a:pt x="135" y="168"/>
                  </a:lnTo>
                  <a:lnTo>
                    <a:pt x="135" y="168"/>
                  </a:lnTo>
                  <a:lnTo>
                    <a:pt x="136" y="168"/>
                  </a:lnTo>
                  <a:lnTo>
                    <a:pt x="136" y="168"/>
                  </a:lnTo>
                  <a:lnTo>
                    <a:pt x="136" y="168"/>
                  </a:lnTo>
                  <a:lnTo>
                    <a:pt x="136" y="168"/>
                  </a:lnTo>
                  <a:lnTo>
                    <a:pt x="137" y="168"/>
                  </a:lnTo>
                  <a:lnTo>
                    <a:pt x="137" y="168"/>
                  </a:lnTo>
                  <a:lnTo>
                    <a:pt x="138" y="168"/>
                  </a:lnTo>
                  <a:lnTo>
                    <a:pt x="138" y="167"/>
                  </a:lnTo>
                  <a:lnTo>
                    <a:pt x="139" y="166"/>
                  </a:lnTo>
                  <a:lnTo>
                    <a:pt x="140" y="164"/>
                  </a:lnTo>
                  <a:lnTo>
                    <a:pt x="142" y="160"/>
                  </a:lnTo>
                  <a:lnTo>
                    <a:pt x="143" y="154"/>
                  </a:lnTo>
                  <a:lnTo>
                    <a:pt x="146" y="142"/>
                  </a:lnTo>
                  <a:lnTo>
                    <a:pt x="152" y="108"/>
                  </a:lnTo>
                  <a:lnTo>
                    <a:pt x="158" y="68"/>
                  </a:lnTo>
                  <a:lnTo>
                    <a:pt x="164" y="33"/>
                  </a:lnTo>
                  <a:lnTo>
                    <a:pt x="166" y="21"/>
                  </a:lnTo>
                  <a:lnTo>
                    <a:pt x="169" y="10"/>
                  </a:lnTo>
                  <a:lnTo>
                    <a:pt x="170" y="6"/>
                  </a:lnTo>
                  <a:lnTo>
                    <a:pt x="171" y="4"/>
                  </a:lnTo>
                  <a:lnTo>
                    <a:pt x="172" y="3"/>
                  </a:lnTo>
                  <a:lnTo>
                    <a:pt x="172" y="2"/>
                  </a:lnTo>
                  <a:lnTo>
                    <a:pt x="173" y="1"/>
                  </a:lnTo>
                  <a:lnTo>
                    <a:pt x="173" y="0"/>
                  </a:lnTo>
                  <a:lnTo>
                    <a:pt x="174" y="0"/>
                  </a:lnTo>
                  <a:lnTo>
                    <a:pt x="174" y="0"/>
                  </a:lnTo>
                  <a:lnTo>
                    <a:pt x="174" y="0"/>
                  </a:lnTo>
                  <a:lnTo>
                    <a:pt x="175" y="0"/>
                  </a:lnTo>
                  <a:lnTo>
                    <a:pt x="175" y="0"/>
                  </a:lnTo>
                  <a:lnTo>
                    <a:pt x="175" y="0"/>
                  </a:lnTo>
                  <a:lnTo>
                    <a:pt x="175" y="0"/>
                  </a:lnTo>
                  <a:lnTo>
                    <a:pt x="176" y="0"/>
                  </a:lnTo>
                  <a:lnTo>
                    <a:pt x="176" y="0"/>
                  </a:lnTo>
                  <a:lnTo>
                    <a:pt x="177" y="0"/>
                  </a:lnTo>
                  <a:lnTo>
                    <a:pt x="177" y="1"/>
                  </a:lnTo>
                  <a:lnTo>
                    <a:pt x="178" y="2"/>
                  </a:lnTo>
                  <a:lnTo>
                    <a:pt x="179" y="3"/>
                  </a:lnTo>
                  <a:lnTo>
                    <a:pt x="180" y="7"/>
                  </a:lnTo>
                  <a:lnTo>
                    <a:pt x="182" y="12"/>
                  </a:lnTo>
                  <a:lnTo>
                    <a:pt x="183" y="18"/>
                  </a:lnTo>
                  <a:lnTo>
                    <a:pt x="186" y="32"/>
                  </a:lnTo>
                  <a:lnTo>
                    <a:pt x="191" y="64"/>
                  </a:lnTo>
                  <a:lnTo>
                    <a:pt x="198" y="105"/>
                  </a:lnTo>
                  <a:lnTo>
                    <a:pt x="203" y="138"/>
                  </a:lnTo>
                  <a:lnTo>
                    <a:pt x="206" y="151"/>
                  </a:lnTo>
                  <a:lnTo>
                    <a:pt x="207" y="157"/>
                  </a:lnTo>
                  <a:lnTo>
                    <a:pt x="209" y="161"/>
                  </a:lnTo>
                  <a:lnTo>
                    <a:pt x="210" y="165"/>
                  </a:lnTo>
                  <a:lnTo>
                    <a:pt x="211" y="166"/>
                  </a:lnTo>
                  <a:lnTo>
                    <a:pt x="212" y="167"/>
                  </a:lnTo>
                  <a:lnTo>
                    <a:pt x="212" y="167"/>
                  </a:lnTo>
                  <a:lnTo>
                    <a:pt x="212" y="168"/>
                  </a:lnTo>
                  <a:lnTo>
                    <a:pt x="213" y="168"/>
                  </a:lnTo>
                  <a:lnTo>
                    <a:pt x="213" y="168"/>
                  </a:lnTo>
                  <a:lnTo>
                    <a:pt x="213" y="168"/>
                  </a:lnTo>
                  <a:lnTo>
                    <a:pt x="214" y="168"/>
                  </a:lnTo>
                  <a:lnTo>
                    <a:pt x="214" y="168"/>
                  </a:lnTo>
                  <a:lnTo>
                    <a:pt x="214" y="168"/>
                  </a:lnTo>
                  <a:lnTo>
                    <a:pt x="215" y="168"/>
                  </a:lnTo>
                  <a:lnTo>
                    <a:pt x="215" y="168"/>
                  </a:lnTo>
                  <a:lnTo>
                    <a:pt x="215" y="168"/>
                  </a:lnTo>
                  <a:lnTo>
                    <a:pt x="216" y="167"/>
                  </a:lnTo>
                  <a:lnTo>
                    <a:pt x="217" y="166"/>
                  </a:lnTo>
                  <a:lnTo>
                    <a:pt x="217" y="165"/>
                  </a:lnTo>
                  <a:lnTo>
                    <a:pt x="219" y="162"/>
                  </a:lnTo>
                  <a:lnTo>
                    <a:pt x="220" y="159"/>
                  </a:lnTo>
                  <a:lnTo>
                    <a:pt x="223" y="148"/>
                  </a:lnTo>
                  <a:lnTo>
                    <a:pt x="226" y="132"/>
                  </a:lnTo>
                  <a:lnTo>
                    <a:pt x="238" y="56"/>
                  </a:lnTo>
                  <a:lnTo>
                    <a:pt x="240" y="39"/>
                  </a:lnTo>
                  <a:lnTo>
                    <a:pt x="243" y="23"/>
                  </a:lnTo>
                  <a:lnTo>
                    <a:pt x="245" y="17"/>
                  </a:lnTo>
                  <a:lnTo>
                    <a:pt x="246" y="11"/>
                  </a:lnTo>
                  <a:lnTo>
                    <a:pt x="248" y="7"/>
                  </a:lnTo>
                  <a:lnTo>
                    <a:pt x="249" y="4"/>
                  </a:lnTo>
                  <a:lnTo>
                    <a:pt x="250" y="3"/>
                  </a:lnTo>
                  <a:lnTo>
                    <a:pt x="250" y="2"/>
                  </a:lnTo>
                  <a:lnTo>
                    <a:pt x="251" y="1"/>
                  </a:lnTo>
                  <a:lnTo>
                    <a:pt x="251" y="1"/>
                  </a:lnTo>
                  <a:lnTo>
                    <a:pt x="251" y="0"/>
                  </a:lnTo>
                  <a:lnTo>
                    <a:pt x="252" y="0"/>
                  </a:lnTo>
                  <a:lnTo>
                    <a:pt x="252" y="0"/>
                  </a:lnTo>
                  <a:lnTo>
                    <a:pt x="252" y="0"/>
                  </a:lnTo>
                  <a:lnTo>
                    <a:pt x="253" y="0"/>
                  </a:lnTo>
                  <a:lnTo>
                    <a:pt x="253" y="0"/>
                  </a:lnTo>
                  <a:lnTo>
                    <a:pt x="253" y="0"/>
                  </a:lnTo>
                  <a:lnTo>
                    <a:pt x="253" y="0"/>
                  </a:lnTo>
                  <a:lnTo>
                    <a:pt x="254" y="0"/>
                  </a:lnTo>
                  <a:lnTo>
                    <a:pt x="254" y="0"/>
                  </a:lnTo>
                  <a:lnTo>
                    <a:pt x="254" y="0"/>
                  </a:lnTo>
                  <a:lnTo>
                    <a:pt x="255" y="1"/>
                  </a:lnTo>
                  <a:lnTo>
                    <a:pt x="255" y="1"/>
                  </a:lnTo>
                  <a:lnTo>
                    <a:pt x="256" y="3"/>
                  </a:lnTo>
                  <a:lnTo>
                    <a:pt x="257" y="4"/>
                  </a:lnTo>
                  <a:lnTo>
                    <a:pt x="258" y="8"/>
                  </a:lnTo>
                  <a:lnTo>
                    <a:pt x="260" y="12"/>
                  </a:lnTo>
                  <a:lnTo>
                    <a:pt x="263" y="24"/>
                  </a:lnTo>
                  <a:lnTo>
                    <a:pt x="265" y="39"/>
                  </a:lnTo>
                  <a:lnTo>
                    <a:pt x="271" y="73"/>
                  </a:lnTo>
                  <a:lnTo>
                    <a:pt x="272" y="84"/>
                  </a:lnTo>
                </a:path>
              </a:pathLst>
            </a:custGeom>
            <a:noFill/>
            <a:ln w="19050" cmpd="sng">
              <a:solidFill>
                <a:srgbClr val="000000"/>
              </a:solidFill>
              <a:prstDash val="solid"/>
              <a:round/>
              <a:headEnd/>
              <a:tailEnd/>
            </a:ln>
          </p:spPr>
          <p:txBody>
            <a:bodyPr>
              <a:prstTxWarp prst="textNoShape">
                <a:avLst/>
              </a:prstTxWarp>
            </a:bodyPr>
            <a:lstStyle/>
            <a:p>
              <a:endParaRPr lang="en-US"/>
            </a:p>
          </p:txBody>
        </p:sp>
        <p:sp>
          <p:nvSpPr>
            <p:cNvPr id="165909" name="Line 21"/>
            <p:cNvSpPr>
              <a:spLocks noChangeAspect="1" noChangeShapeType="1"/>
            </p:cNvSpPr>
            <p:nvPr/>
          </p:nvSpPr>
          <p:spPr bwMode="auto">
            <a:xfrm flipV="1">
              <a:off x="4071" y="1037"/>
              <a:ext cx="109" cy="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grpSp>
      <p:sp>
        <p:nvSpPr>
          <p:cNvPr id="165910" name="Text Box 22"/>
          <p:cNvSpPr txBox="1">
            <a:spLocks noChangeAspect="1" noChangeArrowheads="1"/>
          </p:cNvSpPr>
          <p:nvPr/>
        </p:nvSpPr>
        <p:spPr bwMode="auto">
          <a:xfrm>
            <a:off x="228600" y="1600200"/>
            <a:ext cx="1289050" cy="549275"/>
          </a:xfrm>
          <a:prstGeom prst="rect">
            <a:avLst/>
          </a:prstGeom>
          <a:noFill/>
          <a:ln w="9525">
            <a:noFill/>
            <a:miter lim="800000"/>
            <a:headEnd/>
            <a:tailEnd/>
          </a:ln>
          <a:effectLst/>
        </p:spPr>
        <p:txBody>
          <a:bodyPr>
            <a:prstTxWarp prst="textNoShape">
              <a:avLst/>
            </a:prstTxWarp>
            <a:spAutoFit/>
          </a:bodyPr>
          <a:lstStyle/>
          <a:p>
            <a:pPr eaLnBrk="0" hangingPunct="0"/>
            <a:r>
              <a:rPr lang="en-US" sz="1600" dirty="0" smtClean="0"/>
              <a:t>laser</a:t>
            </a:r>
            <a:r>
              <a:rPr lang="en-US" sz="1400" b="0" dirty="0"/>
              <a:t>:</a:t>
            </a:r>
            <a:r>
              <a:rPr lang="en-US" sz="1400" b="0" dirty="0" smtClean="0"/>
              <a:t> </a:t>
            </a:r>
          </a:p>
          <a:p>
            <a:pPr eaLnBrk="0" hangingPunct="0"/>
            <a:r>
              <a:rPr lang="en-US" sz="1400" b="0" dirty="0" smtClean="0"/>
              <a:t>1-2 </a:t>
            </a:r>
            <a:r>
              <a:rPr lang="en-US" sz="1400" b="0" dirty="0"/>
              <a:t>J,</a:t>
            </a:r>
            <a:r>
              <a:rPr lang="en-US" sz="1400" b="0" dirty="0" smtClean="0"/>
              <a:t> ~40 </a:t>
            </a:r>
            <a:r>
              <a:rPr lang="en-US" sz="1400" b="0" dirty="0" err="1" smtClean="0"/>
              <a:t>fs</a:t>
            </a:r>
            <a:endParaRPr lang="en-US" sz="1400" b="0" dirty="0"/>
          </a:p>
        </p:txBody>
      </p:sp>
      <p:sp>
        <p:nvSpPr>
          <p:cNvPr id="165911" name="AutoShape 23"/>
          <p:cNvSpPr>
            <a:spLocks noChangeAspect="1" noChangeArrowheads="1"/>
          </p:cNvSpPr>
          <p:nvPr/>
        </p:nvSpPr>
        <p:spPr bwMode="auto">
          <a:xfrm>
            <a:off x="1533525" y="1825625"/>
            <a:ext cx="454025" cy="3206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FF0000"/>
            </a:solidFill>
            <a:miter lim="800000"/>
            <a:headEnd/>
            <a:tailEnd/>
          </a:ln>
          <a:effectLst/>
        </p:spPr>
        <p:txBody>
          <a:bodyPr wrap="none" anchor="ctr">
            <a:prstTxWarp prst="textNoShape">
              <a:avLst/>
            </a:prstTxWarp>
          </a:bodyPr>
          <a:lstStyle/>
          <a:p>
            <a:endParaRPr lang="en-US"/>
          </a:p>
        </p:txBody>
      </p:sp>
      <p:sp>
        <p:nvSpPr>
          <p:cNvPr id="165912" name="Text Box 24"/>
          <p:cNvSpPr txBox="1">
            <a:spLocks noChangeAspect="1" noChangeArrowheads="1"/>
          </p:cNvSpPr>
          <p:nvPr/>
        </p:nvSpPr>
        <p:spPr bwMode="auto">
          <a:xfrm>
            <a:off x="2819400" y="2133600"/>
            <a:ext cx="1076325" cy="677621"/>
          </a:xfrm>
          <a:prstGeom prst="rect">
            <a:avLst/>
          </a:prstGeom>
          <a:noFill/>
          <a:ln w="9525">
            <a:noFill/>
            <a:miter lim="800000"/>
            <a:headEnd/>
            <a:tailEnd/>
          </a:ln>
          <a:effectLst/>
        </p:spPr>
        <p:txBody>
          <a:bodyPr>
            <a:prstTxWarp prst="textNoShape">
              <a:avLst/>
            </a:prstTxWarp>
            <a:spAutoFit/>
          </a:bodyPr>
          <a:lstStyle/>
          <a:p>
            <a:pPr algn="ctr" eaLnBrk="0" hangingPunct="0">
              <a:lnSpc>
                <a:spcPct val="90000"/>
              </a:lnSpc>
            </a:pPr>
            <a:r>
              <a:rPr lang="en-US" sz="1400" b="0" dirty="0" smtClean="0"/>
              <a:t>0.2-1 </a:t>
            </a:r>
            <a:r>
              <a:rPr lang="en-US" sz="1400" b="0" dirty="0" err="1" smtClean="0"/>
              <a:t>GeV</a:t>
            </a:r>
            <a:r>
              <a:rPr lang="en-US" sz="1400" b="0" dirty="0" smtClean="0"/>
              <a:t> </a:t>
            </a:r>
            <a:r>
              <a:rPr lang="en-US" sz="1400" b="0" dirty="0"/>
              <a:t>electron beam</a:t>
            </a:r>
          </a:p>
        </p:txBody>
      </p:sp>
      <p:grpSp>
        <p:nvGrpSpPr>
          <p:cNvPr id="3" name="Group 25"/>
          <p:cNvGrpSpPr>
            <a:grpSpLocks noChangeAspect="1"/>
          </p:cNvGrpSpPr>
          <p:nvPr/>
        </p:nvGrpSpPr>
        <p:grpSpPr bwMode="auto">
          <a:xfrm>
            <a:off x="2179638" y="1800225"/>
            <a:ext cx="674687" cy="346075"/>
            <a:chOff x="1360" y="3348"/>
            <a:chExt cx="789" cy="160"/>
          </a:xfrm>
        </p:grpSpPr>
        <p:sp>
          <p:nvSpPr>
            <p:cNvPr id="165914" name="Rectangle 26"/>
            <p:cNvSpPr>
              <a:spLocks noChangeAspect="1" noChangeArrowheads="1"/>
            </p:cNvSpPr>
            <p:nvPr/>
          </p:nvSpPr>
          <p:spPr bwMode="auto">
            <a:xfrm>
              <a:off x="1360" y="3348"/>
              <a:ext cx="789" cy="160"/>
            </a:xfrm>
            <a:prstGeom prst="rect">
              <a:avLst/>
            </a:prstGeom>
            <a:solidFill>
              <a:srgbClr val="6677DD"/>
            </a:solidFill>
            <a:ln w="38100">
              <a:noFill/>
              <a:miter lim="800000"/>
              <a:headEnd/>
              <a:tailEnd/>
            </a:ln>
            <a:effectLst/>
          </p:spPr>
          <p:txBody>
            <a:bodyPr wrap="none" anchor="ctr">
              <a:prstTxWarp prst="textNoShape">
                <a:avLst/>
              </a:prstTxWarp>
            </a:bodyPr>
            <a:lstStyle/>
            <a:p>
              <a:endParaRPr lang="en-US"/>
            </a:p>
          </p:txBody>
        </p:sp>
        <p:sp>
          <p:nvSpPr>
            <p:cNvPr id="165915" name="Rectangle 27"/>
            <p:cNvSpPr>
              <a:spLocks noChangeAspect="1" noChangeArrowheads="1"/>
            </p:cNvSpPr>
            <p:nvPr/>
          </p:nvSpPr>
          <p:spPr bwMode="auto">
            <a:xfrm>
              <a:off x="1360" y="3397"/>
              <a:ext cx="789" cy="75"/>
            </a:xfrm>
            <a:prstGeom prst="rect">
              <a:avLst/>
            </a:prstGeom>
            <a:solidFill>
              <a:schemeClr val="accent1"/>
            </a:solidFill>
            <a:ln w="38100">
              <a:noFill/>
              <a:miter lim="800000"/>
              <a:headEnd/>
              <a:tailEnd/>
            </a:ln>
            <a:effectLst/>
          </p:spPr>
          <p:txBody>
            <a:bodyPr wrap="none" anchor="ctr">
              <a:prstTxWarp prst="textNoShape">
                <a:avLst/>
              </a:prstTxWarp>
            </a:bodyPr>
            <a:lstStyle/>
            <a:p>
              <a:endParaRPr lang="en-US"/>
            </a:p>
          </p:txBody>
        </p:sp>
        <p:sp>
          <p:nvSpPr>
            <p:cNvPr id="165916" name="Rectangle 28"/>
            <p:cNvSpPr>
              <a:spLocks noChangeAspect="1" noChangeArrowheads="1"/>
            </p:cNvSpPr>
            <p:nvPr/>
          </p:nvSpPr>
          <p:spPr bwMode="auto">
            <a:xfrm>
              <a:off x="1365" y="3419"/>
              <a:ext cx="779" cy="27"/>
            </a:xfrm>
            <a:prstGeom prst="rect">
              <a:avLst/>
            </a:prstGeom>
            <a:solidFill>
              <a:srgbClr val="53A4E9"/>
            </a:solidFill>
            <a:ln w="38100">
              <a:noFill/>
              <a:miter lim="800000"/>
              <a:headEnd/>
              <a:tailEnd/>
            </a:ln>
            <a:effectLst/>
          </p:spPr>
          <p:txBody>
            <a:bodyPr wrap="none" anchor="ctr">
              <a:prstTxWarp prst="textNoShape">
                <a:avLst/>
              </a:prstTxWarp>
            </a:bodyPr>
            <a:lstStyle/>
            <a:p>
              <a:endParaRPr lang="en-US"/>
            </a:p>
          </p:txBody>
        </p:sp>
      </p:grpSp>
      <p:sp>
        <p:nvSpPr>
          <p:cNvPr id="165918" name="Text Box 30"/>
          <p:cNvSpPr txBox="1">
            <a:spLocks noChangeAspect="1" noChangeArrowheads="1"/>
          </p:cNvSpPr>
          <p:nvPr/>
        </p:nvSpPr>
        <p:spPr bwMode="auto">
          <a:xfrm>
            <a:off x="2212975" y="1901825"/>
            <a:ext cx="574675" cy="198438"/>
          </a:xfrm>
          <a:prstGeom prst="rect">
            <a:avLst/>
          </a:prstGeom>
          <a:noFill/>
          <a:ln w="38100">
            <a:noFill/>
            <a:miter lim="800000"/>
            <a:headEnd/>
            <a:tailEnd/>
          </a:ln>
          <a:effectLst/>
        </p:spPr>
        <p:txBody>
          <a:bodyPr wrap="none">
            <a:prstTxWarp prst="textNoShape">
              <a:avLst/>
            </a:prstTxWarp>
            <a:spAutoFit/>
          </a:bodyPr>
          <a:lstStyle/>
          <a:p>
            <a:pPr>
              <a:lnSpc>
                <a:spcPct val="50000"/>
              </a:lnSpc>
              <a:spcBef>
                <a:spcPct val="50000"/>
              </a:spcBef>
            </a:pPr>
            <a:r>
              <a:rPr lang="en-US" sz="1400" b="0"/>
              <a:t>~ cm</a:t>
            </a:r>
          </a:p>
        </p:txBody>
      </p:sp>
      <p:sp>
        <p:nvSpPr>
          <p:cNvPr id="165919" name="Text Box 31"/>
          <p:cNvSpPr txBox="1">
            <a:spLocks noChangeAspect="1" noChangeArrowheads="1"/>
          </p:cNvSpPr>
          <p:nvPr/>
        </p:nvSpPr>
        <p:spPr bwMode="auto">
          <a:xfrm>
            <a:off x="1752600" y="1219200"/>
            <a:ext cx="748923" cy="338554"/>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dirty="0" smtClean="0"/>
              <a:t>LWFA</a:t>
            </a:r>
            <a:endParaRPr lang="en-US" sz="1600" dirty="0"/>
          </a:p>
        </p:txBody>
      </p:sp>
      <p:sp>
        <p:nvSpPr>
          <p:cNvPr id="165920" name="Text Box 32"/>
          <p:cNvSpPr txBox="1">
            <a:spLocks noChangeAspect="1" noChangeArrowheads="1"/>
          </p:cNvSpPr>
          <p:nvPr/>
        </p:nvSpPr>
        <p:spPr bwMode="auto">
          <a:xfrm>
            <a:off x="1828800" y="2133600"/>
            <a:ext cx="1143000" cy="738664"/>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1400" b="0" dirty="0"/>
              <a:t>plasma channel</a:t>
            </a:r>
            <a:endParaRPr lang="en-US" sz="1400" b="0" dirty="0" smtClean="0"/>
          </a:p>
          <a:p>
            <a:pPr algn="ctr" eaLnBrk="0" hangingPunct="0"/>
            <a:r>
              <a:rPr lang="en-US" sz="1400" b="0" dirty="0" smtClean="0"/>
              <a:t>~10</a:t>
            </a:r>
            <a:r>
              <a:rPr lang="en-US" sz="1400" b="0" baseline="30000" dirty="0" smtClean="0"/>
              <a:t>18</a:t>
            </a:r>
            <a:r>
              <a:rPr lang="en-US" sz="1400" b="0" dirty="0" smtClean="0"/>
              <a:t> </a:t>
            </a:r>
            <a:r>
              <a:rPr lang="en-US" sz="1400" b="0" dirty="0"/>
              <a:t>cm</a:t>
            </a:r>
            <a:r>
              <a:rPr lang="en-US" sz="1400" b="0" baseline="30000" dirty="0"/>
              <a:t>-3</a:t>
            </a:r>
          </a:p>
        </p:txBody>
      </p:sp>
      <p:sp>
        <p:nvSpPr>
          <p:cNvPr id="165921" name="Line 33"/>
          <p:cNvSpPr>
            <a:spLocks noChangeShapeType="1"/>
          </p:cNvSpPr>
          <p:nvPr/>
        </p:nvSpPr>
        <p:spPr bwMode="auto">
          <a:xfrm>
            <a:off x="3130550" y="1978025"/>
            <a:ext cx="533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65922" name="AutoShape 34"/>
          <p:cNvSpPr>
            <a:spLocks noChangeAspect="1" noChangeArrowheads="1"/>
          </p:cNvSpPr>
          <p:nvPr/>
        </p:nvSpPr>
        <p:spPr bwMode="auto">
          <a:xfrm flipH="1">
            <a:off x="5638800" y="1555750"/>
            <a:ext cx="768350" cy="5429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FF0000"/>
            </a:solidFill>
            <a:miter lim="800000"/>
            <a:headEnd/>
            <a:tailEnd/>
          </a:ln>
          <a:effectLst/>
        </p:spPr>
        <p:txBody>
          <a:bodyPr wrap="none" anchor="ctr">
            <a:prstTxWarp prst="textNoShape">
              <a:avLst/>
            </a:prstTxWarp>
          </a:bodyPr>
          <a:lstStyle/>
          <a:p>
            <a:endParaRPr lang="en-US"/>
          </a:p>
        </p:txBody>
      </p:sp>
      <p:sp>
        <p:nvSpPr>
          <p:cNvPr id="165926" name="Text Box 38"/>
          <p:cNvSpPr txBox="1">
            <a:spLocks noChangeAspect="1" noChangeArrowheads="1"/>
          </p:cNvSpPr>
          <p:nvPr/>
        </p:nvSpPr>
        <p:spPr bwMode="auto">
          <a:xfrm>
            <a:off x="3503612" y="1143000"/>
            <a:ext cx="915988" cy="587375"/>
          </a:xfrm>
          <a:prstGeom prst="rect">
            <a:avLst/>
          </a:prstGeom>
          <a:noFill/>
          <a:ln w="9525">
            <a:noFill/>
            <a:miter lim="800000"/>
            <a:headEnd/>
            <a:tailEnd/>
          </a:ln>
          <a:effectLst/>
        </p:spPr>
        <p:txBody>
          <a:bodyPr>
            <a:prstTxWarp prst="textNoShape">
              <a:avLst/>
            </a:prstTxWarp>
            <a:spAutoFit/>
          </a:bodyPr>
          <a:lstStyle/>
          <a:p>
            <a:pPr algn="ctr" eaLnBrk="0" hangingPunct="0">
              <a:lnSpc>
                <a:spcPct val="90000"/>
              </a:lnSpc>
            </a:pPr>
            <a:r>
              <a:rPr lang="en-US" sz="1200" b="0" dirty="0"/>
              <a:t>Beam focusing optics</a:t>
            </a:r>
          </a:p>
        </p:txBody>
      </p:sp>
      <p:sp>
        <p:nvSpPr>
          <p:cNvPr id="165927" name="Text Box 39"/>
          <p:cNvSpPr txBox="1">
            <a:spLocks noChangeAspect="1" noChangeArrowheads="1"/>
          </p:cNvSpPr>
          <p:nvPr/>
        </p:nvSpPr>
        <p:spPr bwMode="auto">
          <a:xfrm>
            <a:off x="6688137" y="1568450"/>
            <a:ext cx="1524000" cy="549275"/>
          </a:xfrm>
          <a:prstGeom prst="rect">
            <a:avLst/>
          </a:prstGeom>
          <a:noFill/>
          <a:ln w="9525">
            <a:noFill/>
            <a:miter lim="800000"/>
            <a:headEnd/>
            <a:tailEnd/>
          </a:ln>
          <a:effectLst/>
        </p:spPr>
        <p:txBody>
          <a:bodyPr>
            <a:prstTxWarp prst="textNoShape">
              <a:avLst/>
            </a:prstTxWarp>
            <a:spAutoFit/>
          </a:bodyPr>
          <a:lstStyle/>
          <a:p>
            <a:pPr eaLnBrk="0" hangingPunct="0"/>
            <a:r>
              <a:rPr lang="en-US" sz="1600" dirty="0" smtClean="0"/>
              <a:t>laser</a:t>
            </a:r>
            <a:r>
              <a:rPr lang="en-US" sz="1400" b="0" dirty="0"/>
              <a:t>:</a:t>
            </a:r>
          </a:p>
          <a:p>
            <a:pPr eaLnBrk="0" hangingPunct="0"/>
            <a:r>
              <a:rPr lang="en-US" sz="1400" b="0" dirty="0"/>
              <a:t>40 J,  0.8 micron</a:t>
            </a:r>
          </a:p>
        </p:txBody>
      </p:sp>
      <p:sp>
        <p:nvSpPr>
          <p:cNvPr id="165931" name="Text Box 43"/>
          <p:cNvSpPr txBox="1">
            <a:spLocks noChangeArrowheads="1"/>
          </p:cNvSpPr>
          <p:nvPr/>
        </p:nvSpPr>
        <p:spPr bwMode="auto">
          <a:xfrm>
            <a:off x="6080125" y="2165350"/>
            <a:ext cx="2030412" cy="369332"/>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b="0" dirty="0" err="1" smtClean="0">
                <a:ea typeface="ＭＳ Ｐゴシック" pitchFamily="-65" charset="-128"/>
                <a:cs typeface="ＭＳ Ｐゴシック" pitchFamily="-65" charset="-128"/>
              </a:rPr>
              <a:t>MeV</a:t>
            </a:r>
            <a:r>
              <a:rPr lang="en-US" b="0" dirty="0" smtClean="0">
                <a:ea typeface="ＭＳ Ｐゴシック" pitchFamily="-65" charset="-128"/>
                <a:cs typeface="ＭＳ Ｐゴシック" pitchFamily="-65" charset="-128"/>
              </a:rPr>
              <a:t> gamma </a:t>
            </a:r>
            <a:r>
              <a:rPr lang="en-US" b="0" dirty="0">
                <a:ea typeface="ＭＳ Ｐゴシック" pitchFamily="-65" charset="-128"/>
                <a:cs typeface="ＭＳ Ｐゴシック" pitchFamily="-65" charset="-128"/>
              </a:rPr>
              <a:t>rays</a:t>
            </a:r>
          </a:p>
        </p:txBody>
      </p:sp>
      <p:sp>
        <p:nvSpPr>
          <p:cNvPr id="37" name="Rectangle 36"/>
          <p:cNvSpPr/>
          <p:nvPr/>
        </p:nvSpPr>
        <p:spPr>
          <a:xfrm>
            <a:off x="228600" y="3741738"/>
            <a:ext cx="1828800" cy="923330"/>
          </a:xfrm>
          <a:prstGeom prst="rect">
            <a:avLst/>
          </a:prstGeom>
        </p:spPr>
        <p:txBody>
          <a:bodyPr wrap="square">
            <a:spAutoFit/>
          </a:bodyPr>
          <a:lstStyle/>
          <a:p>
            <a:pPr algn="ctr" eaLnBrk="0" hangingPunct="0">
              <a:spcBef>
                <a:spcPct val="50000"/>
              </a:spcBef>
            </a:pPr>
            <a:r>
              <a:rPr lang="en-US" dirty="0" smtClean="0"/>
              <a:t>compact gamma-ray source</a:t>
            </a:r>
            <a:r>
              <a:rPr lang="en-US" b="0" dirty="0" smtClean="0"/>
              <a:t> </a:t>
            </a:r>
            <a:endParaRPr lang="en-US" b="0" dirty="0"/>
          </a:p>
        </p:txBody>
      </p:sp>
      <p:pic>
        <p:nvPicPr>
          <p:cNvPr id="36" name="Picture 38" descr="asdf"/>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109439" y="3124200"/>
            <a:ext cx="3974317" cy="2362200"/>
          </a:xfrm>
          <a:prstGeom prst="rect">
            <a:avLst/>
          </a:prstGeom>
          <a:noFill/>
        </p:spPr>
      </p:pic>
      <p:grpSp>
        <p:nvGrpSpPr>
          <p:cNvPr id="45" name="Group 44"/>
          <p:cNvGrpSpPr/>
          <p:nvPr/>
        </p:nvGrpSpPr>
        <p:grpSpPr>
          <a:xfrm>
            <a:off x="76200" y="3810000"/>
            <a:ext cx="8763000" cy="2856131"/>
            <a:chOff x="76200" y="3810000"/>
            <a:chExt cx="8763000" cy="2856131"/>
          </a:xfrm>
        </p:grpSpPr>
        <p:sp>
          <p:nvSpPr>
            <p:cNvPr id="34" name="Rectangle 19"/>
            <p:cNvSpPr>
              <a:spLocks noChangeArrowheads="1"/>
            </p:cNvSpPr>
            <p:nvPr/>
          </p:nvSpPr>
          <p:spPr bwMode="auto">
            <a:xfrm>
              <a:off x="76200" y="6019800"/>
              <a:ext cx="8763000" cy="646331"/>
            </a:xfrm>
            <a:prstGeom prst="rect">
              <a:avLst/>
            </a:prstGeom>
            <a:noFill/>
            <a:ln w="9525">
              <a:noFill/>
              <a:miter lim="800000"/>
              <a:headEnd/>
              <a:tailEnd/>
            </a:ln>
            <a:effectLst/>
          </p:spPr>
          <p:txBody>
            <a:bodyPr wrap="square">
              <a:prstTxWarp prst="textNoShape">
                <a:avLst/>
              </a:prstTxWarp>
              <a:spAutoFit/>
            </a:bodyPr>
            <a:lstStyle/>
            <a:p>
              <a:r>
                <a:rPr lang="en-US" dirty="0" smtClean="0">
                  <a:solidFill>
                    <a:srgbClr val="0000FF"/>
                  </a:solidFill>
                  <a:latin typeface="+mn-lt"/>
                </a:rPr>
                <a:t> </a:t>
              </a:r>
              <a:r>
                <a:rPr lang="en-US" dirty="0" err="1" smtClean="0">
                  <a:solidFill>
                    <a:srgbClr val="0000FF"/>
                  </a:solidFill>
                  <a:latin typeface="+mn-lt"/>
                  <a:sym typeface="Symbol" pitchFamily="-65" charset="2"/>
                </a:rPr>
                <a:t></a:t>
              </a:r>
              <a:r>
                <a:rPr lang="en-US" dirty="0" smtClean="0">
                  <a:solidFill>
                    <a:srgbClr val="0000FF"/>
                  </a:solidFill>
                  <a:latin typeface="+mn-lt"/>
                </a:rPr>
                <a:t> Compact source of t</a:t>
              </a:r>
              <a:r>
                <a:rPr lang="en-US" baseline="0" dirty="0" smtClean="0">
                  <a:solidFill>
                    <a:srgbClr val="0000FF"/>
                  </a:solidFill>
                  <a:latin typeface="+mn-lt"/>
                </a:rPr>
                <a:t>unable, narrow energy spread,</a:t>
              </a:r>
              <a:r>
                <a:rPr lang="en-US" dirty="0" smtClean="0">
                  <a:solidFill>
                    <a:srgbClr val="0000FF"/>
                  </a:solidFill>
                  <a:latin typeface="+mn-lt"/>
                </a:rPr>
                <a:t> </a:t>
              </a:r>
              <a:r>
                <a:rPr lang="en-US" baseline="0" dirty="0" smtClean="0">
                  <a:solidFill>
                    <a:srgbClr val="0000FF"/>
                  </a:solidFill>
                  <a:latin typeface="+mn-lt"/>
                </a:rPr>
                <a:t>small divergence, </a:t>
              </a:r>
              <a:r>
                <a:rPr lang="en-US" dirty="0" err="1" smtClean="0">
                  <a:solidFill>
                    <a:srgbClr val="0000FF"/>
                  </a:solidFill>
                  <a:latin typeface="+mn-lt"/>
                </a:rPr>
                <a:t>MeV</a:t>
              </a:r>
              <a:r>
                <a:rPr lang="en-US" dirty="0" smtClean="0">
                  <a:solidFill>
                    <a:srgbClr val="0000FF"/>
                  </a:solidFill>
                  <a:latin typeface="+mn-lt"/>
                </a:rPr>
                <a:t> photons: </a:t>
              </a:r>
              <a:r>
                <a:rPr lang="en-US" dirty="0" smtClean="0">
                  <a:solidFill>
                    <a:srgbClr val="0000FF"/>
                  </a:solidFill>
                  <a:latin typeface="+mn-lt"/>
                  <a:ea typeface="ＭＳ Ｐゴシック" charset="-128"/>
                  <a:cs typeface="ＭＳ Ｐゴシック" charset="-128"/>
                </a:rPr>
                <a:t>active stand-off interrogation</a:t>
              </a:r>
              <a:r>
                <a:rPr lang="en-US" dirty="0" smtClean="0">
                  <a:solidFill>
                    <a:srgbClr val="0000FF"/>
                  </a:solidFill>
                  <a:latin typeface="+mn-lt"/>
                </a:rPr>
                <a:t> of special nuclear material (SNM)</a:t>
              </a:r>
              <a:endParaRPr lang="en-US" baseline="0" dirty="0">
                <a:solidFill>
                  <a:srgbClr val="0000FF"/>
                </a:solidFill>
                <a:latin typeface="+mn-lt"/>
              </a:endParaRPr>
            </a:p>
          </p:txBody>
        </p:sp>
        <p:sp>
          <p:nvSpPr>
            <p:cNvPr id="39" name="Rectangle 67"/>
            <p:cNvSpPr>
              <a:spLocks noChangeArrowheads="1"/>
            </p:cNvSpPr>
            <p:nvPr/>
          </p:nvSpPr>
          <p:spPr bwMode="auto">
            <a:xfrm>
              <a:off x="5257800" y="4343400"/>
              <a:ext cx="1553480" cy="400110"/>
            </a:xfrm>
            <a:prstGeom prst="rect">
              <a:avLst/>
            </a:prstGeom>
            <a:noFill/>
            <a:ln w="63500">
              <a:noFill/>
              <a:miter lim="800000"/>
              <a:headEnd/>
              <a:tailEnd/>
            </a:ln>
            <a:effectLst/>
          </p:spPr>
          <p:txBody>
            <a:bodyPr wrap="none">
              <a:prstTxWarp prst="textNoShape">
                <a:avLst/>
              </a:prstTxWarp>
              <a:spAutoFit/>
            </a:bodyPr>
            <a:lstStyle/>
            <a:p>
              <a:r>
                <a:rPr lang="en-US" sz="2000" b="0" dirty="0" err="1" smtClean="0">
                  <a:solidFill>
                    <a:srgbClr val="BB2121"/>
                  </a:solidFill>
                </a:rPr>
                <a:t>photofission</a:t>
              </a:r>
              <a:endParaRPr lang="en-US" sz="2000" b="0" dirty="0">
                <a:solidFill>
                  <a:srgbClr val="BB2121"/>
                </a:solidFill>
              </a:endParaRPr>
            </a:p>
          </p:txBody>
        </p:sp>
        <p:sp>
          <p:nvSpPr>
            <p:cNvPr id="40" name="Freeform 68"/>
            <p:cNvSpPr>
              <a:spLocks/>
            </p:cNvSpPr>
            <p:nvPr/>
          </p:nvSpPr>
          <p:spPr bwMode="auto">
            <a:xfrm>
              <a:off x="4648201" y="3810000"/>
              <a:ext cx="1600199" cy="936625"/>
            </a:xfrm>
            <a:custGeom>
              <a:avLst/>
              <a:gdLst/>
              <a:ahLst/>
              <a:cxnLst>
                <a:cxn ang="0">
                  <a:pos x="0" y="622"/>
                </a:cxn>
                <a:cxn ang="0">
                  <a:pos x="474" y="382"/>
                </a:cxn>
                <a:cxn ang="0">
                  <a:pos x="1070" y="0"/>
                </a:cxn>
              </a:cxnLst>
              <a:rect l="0" t="0" r="r" b="b"/>
              <a:pathLst>
                <a:path w="1070" h="622">
                  <a:moveTo>
                    <a:pt x="0" y="622"/>
                  </a:moveTo>
                  <a:cubicBezTo>
                    <a:pt x="148" y="554"/>
                    <a:pt x="296" y="486"/>
                    <a:pt x="474" y="382"/>
                  </a:cubicBezTo>
                  <a:cubicBezTo>
                    <a:pt x="652" y="278"/>
                    <a:pt x="861" y="139"/>
                    <a:pt x="1070" y="0"/>
                  </a:cubicBezTo>
                </a:path>
              </a:pathLst>
            </a:custGeom>
            <a:noFill/>
            <a:ln w="63500" cap="flat" cmpd="sng">
              <a:solidFill>
                <a:srgbClr val="BB2121"/>
              </a:solidFill>
              <a:prstDash val="solid"/>
              <a:round/>
              <a:headEnd type="none" w="med" len="med"/>
              <a:tailEnd type="none" w="med" len="med"/>
            </a:ln>
            <a:effectLst/>
          </p:spPr>
          <p:txBody>
            <a:bodyPr wrap="none" anchor="ctr">
              <a:prstTxWarp prst="textNoShape">
                <a:avLst/>
              </a:prstTxWarp>
            </a:bodyPr>
            <a:lstStyle/>
            <a:p>
              <a:endParaRPr lang="en-US"/>
            </a:p>
          </p:txBody>
        </p:sp>
        <p:sp>
          <p:nvSpPr>
            <p:cNvPr id="43" name="Oval 42"/>
            <p:cNvSpPr/>
            <p:nvPr/>
          </p:nvSpPr>
          <p:spPr bwMode="auto">
            <a:xfrm>
              <a:off x="3771900" y="4965700"/>
              <a:ext cx="127000" cy="127000"/>
            </a:xfrm>
            <a:prstGeom prst="ellipse">
              <a:avLst/>
            </a:prstGeom>
            <a:solidFill>
              <a:srgbClr val="3333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
          <p:nvSpPr>
            <p:cNvPr id="44" name="Rectangle 67"/>
            <p:cNvSpPr>
              <a:spLocks noChangeArrowheads="1"/>
            </p:cNvSpPr>
            <p:nvPr/>
          </p:nvSpPr>
          <p:spPr bwMode="auto">
            <a:xfrm>
              <a:off x="3352800" y="4495800"/>
              <a:ext cx="1146656" cy="369332"/>
            </a:xfrm>
            <a:prstGeom prst="rect">
              <a:avLst/>
            </a:prstGeom>
            <a:noFill/>
            <a:ln w="63500">
              <a:noFill/>
              <a:miter lim="800000"/>
              <a:headEnd/>
              <a:tailEnd/>
            </a:ln>
            <a:effectLst/>
          </p:spPr>
          <p:txBody>
            <a:bodyPr wrap="none">
              <a:prstTxWarp prst="textNoShape">
                <a:avLst/>
              </a:prstTxWarp>
              <a:spAutoFit/>
            </a:bodyPr>
            <a:lstStyle/>
            <a:p>
              <a:r>
                <a:rPr lang="en-US" b="0" baseline="30000" dirty="0" smtClean="0">
                  <a:solidFill>
                    <a:srgbClr val="000090"/>
                  </a:solidFill>
                </a:rPr>
                <a:t>235</a:t>
              </a:r>
              <a:r>
                <a:rPr lang="en-US" b="0" dirty="0" smtClean="0">
                  <a:solidFill>
                    <a:srgbClr val="000090"/>
                  </a:solidFill>
                </a:rPr>
                <a:t>U NRF</a:t>
              </a:r>
              <a:endParaRPr lang="en-US" b="0" dirty="0">
                <a:solidFill>
                  <a:srgbClr val="000090"/>
                </a:solidFill>
              </a:endParaRPr>
            </a:p>
          </p:txBody>
        </p:sp>
      </p:grpSp>
      <p:pic>
        <p:nvPicPr>
          <p:cNvPr id="41" name="Picture 40" descr="mag.tiff"/>
          <p:cNvPicPr>
            <a:picLocks noChangeAspect="1"/>
          </p:cNvPicPr>
          <p:nvPr/>
        </p:nvPicPr>
        <p:blipFill>
          <a:blip r:embed="rId6">
            <a:clrChange>
              <a:clrFrom>
                <a:srgbClr val="FFFFFF"/>
              </a:clrFrom>
              <a:clrTo>
                <a:srgbClr val="FFFFFF">
                  <a:alpha val="0"/>
                </a:srgbClr>
              </a:clrTo>
            </a:clrChange>
          </a:blip>
          <a:stretch>
            <a:fillRect/>
          </a:stretch>
        </p:blipFill>
        <p:spPr>
          <a:xfrm>
            <a:off x="3733800" y="1676400"/>
            <a:ext cx="1295400" cy="571500"/>
          </a:xfrm>
          <a:prstGeom prst="rect">
            <a:avLst/>
          </a:prstGeom>
        </p:spPr>
      </p:pic>
      <p:graphicFrame>
        <p:nvGraphicFramePr>
          <p:cNvPr id="42" name="Object 11"/>
          <p:cNvGraphicFramePr>
            <a:graphicFrameLocks noChangeAspect="1"/>
          </p:cNvGraphicFramePr>
          <p:nvPr/>
        </p:nvGraphicFramePr>
        <p:xfrm>
          <a:off x="4114800" y="2514600"/>
          <a:ext cx="2982913" cy="606425"/>
        </p:xfrm>
        <a:graphic>
          <a:graphicData uri="http://schemas.openxmlformats.org/presentationml/2006/ole">
            <p:oleObj spid="_x0000_s611334" name="Equation" r:id="rId7" imgW="1803400" imgH="368300" progId="Equation.3">
              <p:embed/>
            </p:oleObj>
          </a:graphicData>
        </a:graphic>
      </p:graphicFrame>
      <p:sp>
        <p:nvSpPr>
          <p:cNvPr id="46" name="Rectangle 45"/>
          <p:cNvSpPr/>
          <p:nvPr/>
        </p:nvSpPr>
        <p:spPr>
          <a:xfrm>
            <a:off x="7086600" y="2616200"/>
            <a:ext cx="1057388" cy="369332"/>
          </a:xfrm>
          <a:prstGeom prst="rect">
            <a:avLst/>
          </a:prstGeom>
        </p:spPr>
        <p:txBody>
          <a:bodyPr wrap="none">
            <a:spAutoFit/>
          </a:bodyPr>
          <a:lstStyle/>
          <a:p>
            <a:r>
              <a:rPr lang="en-US" b="0" dirty="0" smtClean="0">
                <a:ea typeface="ＭＳ Ｐゴシック" pitchFamily="-65" charset="-128"/>
                <a:cs typeface="ＭＳ Ｐゴシック" pitchFamily="-65" charset="-128"/>
              </a:rPr>
              <a:t>ph/pulse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00869" name="Text Box 5"/>
          <p:cNvSpPr txBox="1">
            <a:spLocks noChangeArrowheads="1"/>
          </p:cNvSpPr>
          <p:nvPr/>
        </p:nvSpPr>
        <p:spPr bwMode="auto">
          <a:xfrm>
            <a:off x="0" y="838200"/>
            <a:ext cx="9144000" cy="6017032"/>
          </a:xfrm>
          <a:prstGeom prst="rect">
            <a:avLst/>
          </a:prstGeom>
          <a:noFill/>
          <a:ln w="9525">
            <a:noFill/>
            <a:miter lim="800000"/>
            <a:headEnd/>
            <a:tailEnd/>
          </a:ln>
          <a:effectLst/>
        </p:spPr>
        <p:txBody>
          <a:bodyPr wrap="square">
            <a:prstTxWarp prst="textNoShape">
              <a:avLst/>
            </a:prstTxWarp>
            <a:spAutoFit/>
          </a:bodyPr>
          <a:lstStyle/>
          <a:p>
            <a:pPr eaLnBrk="1" hangingPunct="1">
              <a:lnSpc>
                <a:spcPct val="130000"/>
              </a:lnSpc>
              <a:spcBef>
                <a:spcPct val="20000"/>
              </a:spcBef>
              <a:buClr>
                <a:srgbClr val="800000"/>
              </a:buClr>
              <a:buSzPct val="60000"/>
              <a:buFont typeface="Wingdings" charset="2"/>
              <a:buChar char="§"/>
            </a:pPr>
            <a:r>
              <a:rPr lang="en-US" sz="2000" b="0" dirty="0" smtClean="0">
                <a:latin typeface="+mn-lt"/>
              </a:rPr>
              <a:t>  Progress:</a:t>
            </a:r>
          </a:p>
          <a:p>
            <a:pPr lvl="1">
              <a:lnSpc>
                <a:spcPct val="130000"/>
              </a:lnSpc>
              <a:spcBef>
                <a:spcPct val="20000"/>
              </a:spcBef>
              <a:buClr>
                <a:srgbClr val="800000"/>
              </a:buClr>
              <a:buSzPct val="60000"/>
              <a:buFont typeface="Wingdings" charset="2"/>
              <a:buChar char="§"/>
            </a:pPr>
            <a:r>
              <a:rPr lang="en-US" sz="2000" b="0" dirty="0" smtClean="0">
                <a:latin typeface="+mn-lt"/>
              </a:rPr>
              <a:t> Physics of laser-driven plasma accelerators</a:t>
            </a:r>
          </a:p>
          <a:p>
            <a:pPr lvl="2">
              <a:lnSpc>
                <a:spcPct val="130000"/>
              </a:lnSpc>
              <a:spcBef>
                <a:spcPct val="20000"/>
              </a:spcBef>
              <a:buClr>
                <a:srgbClr val="800000"/>
              </a:buClr>
              <a:buSzPct val="60000"/>
              <a:buFont typeface="Wingdings" charset="2"/>
              <a:buChar char="§"/>
            </a:pPr>
            <a:r>
              <a:rPr lang="en-US" sz="2000" b="0" dirty="0" smtClean="0">
                <a:latin typeface="+mn-lt"/>
              </a:rPr>
              <a:t> Ultra-high field gradients – compact accelerators</a:t>
            </a:r>
          </a:p>
          <a:p>
            <a:pPr lvl="2">
              <a:lnSpc>
                <a:spcPct val="130000"/>
              </a:lnSpc>
              <a:spcBef>
                <a:spcPct val="20000"/>
              </a:spcBef>
              <a:buClr>
                <a:srgbClr val="800000"/>
              </a:buClr>
              <a:buSzPct val="60000"/>
              <a:buFont typeface="Wingdings" charset="2"/>
              <a:buChar char="§"/>
            </a:pPr>
            <a:r>
              <a:rPr lang="en-US" sz="2000" b="0" dirty="0" smtClean="0">
                <a:latin typeface="+mn-lt"/>
              </a:rPr>
              <a:t> Ultra-short bunch durations – fraction of plasma wavelength</a:t>
            </a:r>
          </a:p>
          <a:p>
            <a:pPr lvl="1">
              <a:lnSpc>
                <a:spcPct val="130000"/>
              </a:lnSpc>
              <a:spcBef>
                <a:spcPct val="20000"/>
              </a:spcBef>
              <a:buClr>
                <a:srgbClr val="800000"/>
              </a:buClr>
              <a:buSzPct val="60000"/>
              <a:buFont typeface="Wingdings" charset="2"/>
              <a:buChar char="§"/>
            </a:pPr>
            <a:r>
              <a:rPr lang="en-US" sz="2000" b="0" dirty="0" smtClean="0">
                <a:latin typeface="+mn-lt"/>
              </a:rPr>
              <a:t> </a:t>
            </a:r>
            <a:r>
              <a:rPr lang="en-US" sz="2000" b="0" dirty="0" err="1" smtClean="0">
                <a:latin typeface="+mn-lt"/>
              </a:rPr>
              <a:t>GeV</a:t>
            </a:r>
            <a:r>
              <a:rPr lang="en-US" sz="2000" b="0" dirty="0" smtClean="0">
                <a:latin typeface="+mn-lt"/>
              </a:rPr>
              <a:t> electron beams generated in cm-scale plasmas</a:t>
            </a:r>
          </a:p>
          <a:p>
            <a:pPr>
              <a:lnSpc>
                <a:spcPct val="130000"/>
              </a:lnSpc>
              <a:spcBef>
                <a:spcPct val="20000"/>
              </a:spcBef>
              <a:buClr>
                <a:srgbClr val="800000"/>
              </a:buClr>
              <a:buSzPct val="60000"/>
              <a:buFont typeface="Wingdings" charset="2"/>
              <a:buChar char="§"/>
            </a:pPr>
            <a:r>
              <a:rPr lang="en-US" sz="2000" b="0" dirty="0" smtClean="0">
                <a:latin typeface="+mn-lt"/>
              </a:rPr>
              <a:t> Opportunities:</a:t>
            </a:r>
          </a:p>
          <a:p>
            <a:pPr lvl="1">
              <a:lnSpc>
                <a:spcPct val="130000"/>
              </a:lnSpc>
              <a:spcBef>
                <a:spcPct val="20000"/>
              </a:spcBef>
              <a:buClr>
                <a:srgbClr val="800000"/>
              </a:buClr>
              <a:buSzPct val="60000"/>
              <a:buFont typeface="Wingdings" charset="2"/>
              <a:buChar char="§"/>
            </a:pPr>
            <a:r>
              <a:rPr lang="en-US" sz="2000" b="0" dirty="0" smtClean="0">
                <a:latin typeface="+mn-lt"/>
              </a:rPr>
              <a:t> Light sources</a:t>
            </a:r>
          </a:p>
          <a:p>
            <a:pPr lvl="2">
              <a:lnSpc>
                <a:spcPct val="130000"/>
              </a:lnSpc>
              <a:spcBef>
                <a:spcPct val="20000"/>
              </a:spcBef>
              <a:buClr>
                <a:srgbClr val="800000"/>
              </a:buClr>
              <a:buSzPct val="60000"/>
              <a:buFont typeface="Wingdings" charset="2"/>
              <a:buChar char="§"/>
            </a:pPr>
            <a:r>
              <a:rPr lang="en-US" sz="2000" b="0" dirty="0" smtClean="0">
                <a:latin typeface="+mn-lt"/>
              </a:rPr>
              <a:t> Driver for free-electron laser</a:t>
            </a:r>
          </a:p>
          <a:p>
            <a:pPr lvl="2">
              <a:lnSpc>
                <a:spcPct val="130000"/>
              </a:lnSpc>
              <a:spcBef>
                <a:spcPct val="20000"/>
              </a:spcBef>
              <a:buClr>
                <a:srgbClr val="800000"/>
              </a:buClr>
              <a:buSzPct val="60000"/>
              <a:buFont typeface="Wingdings" charset="2"/>
              <a:buChar char="§"/>
            </a:pPr>
            <a:r>
              <a:rPr lang="en-US" sz="2000" b="0" dirty="0" smtClean="0">
                <a:latin typeface="+mn-lt"/>
              </a:rPr>
              <a:t> Compact gamma ray source</a:t>
            </a:r>
          </a:p>
          <a:p>
            <a:pPr lvl="1">
              <a:lnSpc>
                <a:spcPct val="130000"/>
              </a:lnSpc>
              <a:spcBef>
                <a:spcPct val="20000"/>
              </a:spcBef>
              <a:buClr>
                <a:srgbClr val="800000"/>
              </a:buClr>
              <a:buSzPct val="60000"/>
              <a:buFont typeface="Wingdings" charset="2"/>
              <a:buChar char="§"/>
            </a:pPr>
            <a:r>
              <a:rPr lang="en-US" sz="2000" b="0" dirty="0" smtClean="0">
                <a:latin typeface="+mn-lt"/>
              </a:rPr>
              <a:t> Laser-plasma-accelerator-based linear collider</a:t>
            </a:r>
          </a:p>
          <a:p>
            <a:pPr>
              <a:lnSpc>
                <a:spcPct val="130000"/>
              </a:lnSpc>
              <a:spcBef>
                <a:spcPct val="20000"/>
              </a:spcBef>
              <a:buClr>
                <a:srgbClr val="800000"/>
              </a:buClr>
              <a:buSzPct val="60000"/>
              <a:buFont typeface="Wingdings" charset="2"/>
              <a:buChar char="§"/>
            </a:pPr>
            <a:r>
              <a:rPr lang="en-US" sz="2000" b="0" dirty="0" smtClean="0"/>
              <a:t>  Challenges: </a:t>
            </a:r>
          </a:p>
          <a:p>
            <a:pPr lvl="1">
              <a:lnSpc>
                <a:spcPct val="130000"/>
              </a:lnSpc>
              <a:spcBef>
                <a:spcPct val="20000"/>
              </a:spcBef>
              <a:buClr>
                <a:srgbClr val="800000"/>
              </a:buClr>
              <a:buSzPct val="60000"/>
              <a:buFont typeface="Wingdings" charset="2"/>
              <a:buChar char="§"/>
            </a:pPr>
            <a:r>
              <a:rPr lang="en-US" sz="2000" b="0" dirty="0" smtClean="0"/>
              <a:t>  Improved beam quality and stability: triggered injection</a:t>
            </a:r>
          </a:p>
          <a:p>
            <a:pPr lvl="1">
              <a:lnSpc>
                <a:spcPct val="130000"/>
              </a:lnSpc>
              <a:spcBef>
                <a:spcPct val="20000"/>
              </a:spcBef>
              <a:buClr>
                <a:srgbClr val="800000"/>
              </a:buClr>
              <a:buSzPct val="60000"/>
              <a:buFont typeface="Wingdings" charset="2"/>
              <a:buChar char="§"/>
            </a:pPr>
            <a:r>
              <a:rPr lang="en-US" sz="2000" b="0" dirty="0" smtClean="0"/>
              <a:t>  Higher energy beams: staging laser-plasma accelerators</a:t>
            </a:r>
            <a:endParaRPr lang="en-US" sz="2000" b="0" dirty="0" smtClean="0">
              <a:latin typeface="+mn-lt"/>
            </a:endParaRPr>
          </a:p>
        </p:txBody>
      </p:sp>
      <p:sp>
        <p:nvSpPr>
          <p:cNvPr id="1700871" name="Rectangle 7"/>
          <p:cNvSpPr>
            <a:spLocks noChangeArrowheads="1"/>
          </p:cNvSpPr>
          <p:nvPr/>
        </p:nvSpPr>
        <p:spPr bwMode="auto">
          <a:xfrm>
            <a:off x="2744788" y="39688"/>
            <a:ext cx="184150" cy="33655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5"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2</a:t>
            </a:fld>
            <a:endParaRPr lang="en-US" dirty="0"/>
          </a:p>
        </p:txBody>
      </p:sp>
      <p:sp>
        <p:nvSpPr>
          <p:cNvPr id="6" name="Rectangle 2"/>
          <p:cNvSpPr txBox="1">
            <a:spLocks noChangeArrowheads="1"/>
          </p:cNvSpPr>
          <p:nvPr/>
        </p:nvSpPr>
        <p:spPr bwMode="auto">
          <a:xfrm>
            <a:off x="1219200" y="228600"/>
            <a:ext cx="6781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Outline</a:t>
            </a:r>
            <a:endParaRPr kumimoji="0" lang="en-US" sz="28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100" name="Rectangle 4"/>
          <p:cNvSpPr>
            <a:spLocks noChangeArrowheads="1"/>
          </p:cNvSpPr>
          <p:nvPr/>
        </p:nvSpPr>
        <p:spPr bwMode="auto">
          <a:xfrm>
            <a:off x="1676400" y="238125"/>
            <a:ext cx="6400800" cy="609600"/>
          </a:xfrm>
          <a:prstGeom prst="rect">
            <a:avLst/>
          </a:prstGeom>
          <a:noFill/>
          <a:ln w="9525">
            <a:noFill/>
            <a:miter lim="800000"/>
            <a:headEnd/>
            <a:tailEnd/>
          </a:ln>
        </p:spPr>
        <p:txBody>
          <a:bodyPr anchor="ctr">
            <a:prstTxWarp prst="textNoShape">
              <a:avLst/>
            </a:prstTxWarp>
          </a:bodyPr>
          <a:lstStyle/>
          <a:p>
            <a:pPr algn="ctr"/>
            <a:r>
              <a:rPr lang="en-US" sz="2800" dirty="0" smtClean="0">
                <a:solidFill>
                  <a:schemeClr val="tx2"/>
                </a:solidFill>
                <a:ea typeface="ＭＳ Ｐゴシック" pitchFamily="-65" charset="-128"/>
                <a:cs typeface="ＭＳ Ｐゴシック" pitchFamily="-65" charset="-128"/>
              </a:rPr>
              <a:t>Laser-plasma-accelerator-based linear collider</a:t>
            </a:r>
            <a:endParaRPr lang="en-US" sz="2800" dirty="0">
              <a:solidFill>
                <a:schemeClr val="tx2"/>
              </a:solidFill>
              <a:ea typeface="ＭＳ Ｐゴシック" pitchFamily="-65" charset="-128"/>
              <a:cs typeface="ＭＳ Ｐゴシック" pitchFamily="-65" charset="-128"/>
            </a:endParaRPr>
          </a:p>
        </p:txBody>
      </p:sp>
      <p:pic>
        <p:nvPicPr>
          <p:cNvPr id="26" name="Picture 25" descr="collider.tiff"/>
          <p:cNvPicPr>
            <a:picLocks noChangeAspect="1"/>
          </p:cNvPicPr>
          <p:nvPr/>
        </p:nvPicPr>
        <p:blipFill>
          <a:blip r:embed="rId3">
            <a:clrChange>
              <a:clrFrom>
                <a:srgbClr val="D5EDFB"/>
              </a:clrFrom>
              <a:clrTo>
                <a:srgbClr val="D5EDFB">
                  <a:alpha val="0"/>
                </a:srgbClr>
              </a:clrTo>
            </a:clrChange>
          </a:blip>
          <a:stretch>
            <a:fillRect/>
          </a:stretch>
        </p:blipFill>
        <p:spPr>
          <a:xfrm>
            <a:off x="0" y="1600200"/>
            <a:ext cx="8742066" cy="4419600"/>
          </a:xfrm>
          <a:prstGeom prst="rect">
            <a:avLst/>
          </a:prstGeom>
        </p:spPr>
      </p:pic>
      <p:sp>
        <p:nvSpPr>
          <p:cNvPr id="27" name="Slide Number Placeholder 6"/>
          <p:cNvSpPr>
            <a:spLocks noGrp="1"/>
          </p:cNvSpPr>
          <p:nvPr>
            <p:ph type="sldNum" sz="quarter" idx="12"/>
          </p:nvPr>
        </p:nvSpPr>
        <p:spPr>
          <a:xfrm>
            <a:off x="6858000" y="6248400"/>
            <a:ext cx="1905000" cy="457200"/>
          </a:xfrm>
        </p:spPr>
        <p:txBody>
          <a:bodyPr/>
          <a:lstStyle/>
          <a:p>
            <a:fld id="{252F7BBF-E650-974E-AF0C-58A3764F481D}" type="slidenum">
              <a:rPr lang="en-US"/>
              <a:pPr/>
              <a:t>20</a:t>
            </a:fld>
            <a:endParaRPr lang="en-US" dirty="0"/>
          </a:p>
        </p:txBody>
      </p:sp>
      <p:sp>
        <p:nvSpPr>
          <p:cNvPr id="28" name="Rectangle 27"/>
          <p:cNvSpPr/>
          <p:nvPr/>
        </p:nvSpPr>
        <p:spPr>
          <a:xfrm>
            <a:off x="2332259" y="1261646"/>
            <a:ext cx="4601941" cy="338554"/>
          </a:xfrm>
          <a:prstGeom prst="rect">
            <a:avLst/>
          </a:prstGeom>
        </p:spPr>
        <p:txBody>
          <a:bodyPr wrap="none">
            <a:spAutoFit/>
          </a:bodyPr>
          <a:lstStyle/>
          <a:p>
            <a:r>
              <a:rPr lang="en-US" sz="1600" b="0" dirty="0" err="1" smtClean="0"/>
              <a:t>Leemans</a:t>
            </a:r>
            <a:r>
              <a:rPr lang="en-US" sz="1600" b="0" dirty="0" smtClean="0"/>
              <a:t> &amp; </a:t>
            </a:r>
            <a:r>
              <a:rPr lang="en-US" sz="1600" b="0" dirty="0" err="1" smtClean="0"/>
              <a:t>Esarey</a:t>
            </a:r>
            <a:r>
              <a:rPr lang="en-US" sz="1600" b="0" dirty="0" smtClean="0"/>
              <a:t>, Physics Today (March 2009)</a:t>
            </a:r>
            <a:endParaRPr lang="en-US" sz="1600" dirty="0"/>
          </a:p>
        </p:txBody>
      </p:sp>
      <p:sp>
        <p:nvSpPr>
          <p:cNvPr id="6" name="Oval 5"/>
          <p:cNvSpPr/>
          <p:nvPr/>
        </p:nvSpPr>
        <p:spPr bwMode="auto">
          <a:xfrm rot="2012766">
            <a:off x="394628" y="2607825"/>
            <a:ext cx="1524000" cy="6858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 name="Picture 34" descr="scalings-stageenergy.tiff"/>
          <p:cNvPicPr>
            <a:picLocks noChangeAspect="1"/>
          </p:cNvPicPr>
          <p:nvPr/>
        </p:nvPicPr>
        <p:blipFill>
          <a:blip r:embed="rId4">
            <a:clrChange>
              <a:clrFrom>
                <a:srgbClr val="FFFFFF"/>
              </a:clrFrom>
              <a:clrTo>
                <a:srgbClr val="FFFFFF">
                  <a:alpha val="0"/>
                </a:srgbClr>
              </a:clrTo>
            </a:clrChange>
          </a:blip>
          <a:stretch>
            <a:fillRect/>
          </a:stretch>
        </p:blipFill>
        <p:spPr>
          <a:xfrm>
            <a:off x="2852012" y="4114800"/>
            <a:ext cx="3624988" cy="2446867"/>
          </a:xfrm>
          <a:prstGeom prst="rect">
            <a:avLst/>
          </a:prstGeom>
        </p:spPr>
      </p:pic>
      <p:pic>
        <p:nvPicPr>
          <p:cNvPr id="32" name="Picture 31" descr="scalings-length2.tiff"/>
          <p:cNvPicPr>
            <a:picLocks noChangeAspect="1"/>
          </p:cNvPicPr>
          <p:nvPr/>
        </p:nvPicPr>
        <p:blipFill>
          <a:blip r:embed="rId5">
            <a:clrChange>
              <a:clrFrom>
                <a:srgbClr val="FFFFFF"/>
              </a:clrFrom>
              <a:clrTo>
                <a:srgbClr val="FFFFFF">
                  <a:alpha val="0"/>
                </a:srgbClr>
              </a:clrTo>
            </a:clrChange>
          </a:blip>
          <a:stretch>
            <a:fillRect/>
          </a:stretch>
        </p:blipFill>
        <p:spPr>
          <a:xfrm>
            <a:off x="5181600" y="1292423"/>
            <a:ext cx="3539265" cy="2320185"/>
          </a:xfrm>
          <a:prstGeom prst="rect">
            <a:avLst/>
          </a:prstGeom>
        </p:spPr>
      </p:pic>
      <p:pic>
        <p:nvPicPr>
          <p:cNvPr id="29" name="Picture 28" descr="scalings-energy.tiff"/>
          <p:cNvPicPr>
            <a:picLocks noChangeAspect="1"/>
          </p:cNvPicPr>
          <p:nvPr/>
        </p:nvPicPr>
        <p:blipFill>
          <a:blip r:embed="rId6">
            <a:clrChange>
              <a:clrFrom>
                <a:srgbClr val="FFFFFF"/>
              </a:clrFrom>
              <a:clrTo>
                <a:srgbClr val="FFFFFF">
                  <a:alpha val="0"/>
                </a:srgbClr>
              </a:clrTo>
            </a:clrChange>
          </a:blip>
          <a:stretch>
            <a:fillRect/>
          </a:stretch>
        </p:blipFill>
        <p:spPr>
          <a:xfrm>
            <a:off x="618063" y="1269999"/>
            <a:ext cx="3612445" cy="2438400"/>
          </a:xfrm>
          <a:prstGeom prst="rect">
            <a:avLst/>
          </a:prstGeom>
        </p:spPr>
      </p:pic>
      <p:sp>
        <p:nvSpPr>
          <p:cNvPr id="132100" name="Rectangle 4"/>
          <p:cNvSpPr>
            <a:spLocks noChangeArrowheads="1"/>
          </p:cNvSpPr>
          <p:nvPr/>
        </p:nvSpPr>
        <p:spPr bwMode="auto">
          <a:xfrm>
            <a:off x="1676400" y="238125"/>
            <a:ext cx="6781800" cy="609600"/>
          </a:xfrm>
          <a:prstGeom prst="rect">
            <a:avLst/>
          </a:prstGeom>
          <a:noFill/>
          <a:ln w="9525">
            <a:noFill/>
            <a:miter lim="800000"/>
            <a:headEnd/>
            <a:tailEnd/>
          </a:ln>
        </p:spPr>
        <p:txBody>
          <a:bodyPr anchor="ctr">
            <a:prstTxWarp prst="textNoShape">
              <a:avLst/>
            </a:prstTxWarp>
          </a:bodyPr>
          <a:lstStyle/>
          <a:p>
            <a:pPr algn="ctr"/>
            <a:r>
              <a:rPr lang="en-US" sz="2800" dirty="0" smtClean="0">
                <a:solidFill>
                  <a:schemeClr val="tx2"/>
                </a:solidFill>
                <a:ea typeface="ＭＳ Ｐゴシック" pitchFamily="-65" charset="-128"/>
                <a:cs typeface="ＭＳ Ｐゴシック" pitchFamily="-65" charset="-128"/>
              </a:rPr>
              <a:t>Single-Stage Density </a:t>
            </a:r>
            <a:r>
              <a:rPr lang="en-US" sz="2800" dirty="0" err="1" smtClean="0">
                <a:solidFill>
                  <a:schemeClr val="tx2"/>
                </a:solidFill>
                <a:ea typeface="ＭＳ Ｐゴシック" pitchFamily="-65" charset="-128"/>
                <a:cs typeface="ＭＳ Ｐゴシック" pitchFamily="-65" charset="-128"/>
              </a:rPr>
              <a:t>Scalings</a:t>
            </a:r>
            <a:endParaRPr lang="en-US" sz="2800" dirty="0">
              <a:solidFill>
                <a:schemeClr val="tx2"/>
              </a:solidFill>
              <a:ea typeface="ＭＳ Ｐゴシック" pitchFamily="-65" charset="-128"/>
              <a:cs typeface="ＭＳ Ｐゴシック" pitchFamily="-65" charset="-128"/>
            </a:endParaRPr>
          </a:p>
        </p:txBody>
      </p:sp>
      <p:graphicFrame>
        <p:nvGraphicFramePr>
          <p:cNvPr id="142338" name="Object 2"/>
          <p:cNvGraphicFramePr>
            <a:graphicFrameLocks noChangeAspect="1"/>
          </p:cNvGraphicFramePr>
          <p:nvPr/>
        </p:nvGraphicFramePr>
        <p:xfrm>
          <a:off x="1010686" y="1676400"/>
          <a:ext cx="1000125" cy="357188"/>
        </p:xfrm>
        <a:graphic>
          <a:graphicData uri="http://schemas.openxmlformats.org/presentationml/2006/ole">
            <p:oleObj spid="_x0000_s1197058" name="Equation" r:id="rId7" imgW="571500" imgH="203200" progId="Equation.3">
              <p:embed/>
            </p:oleObj>
          </a:graphicData>
        </a:graphic>
      </p:graphicFrame>
      <p:sp>
        <p:nvSpPr>
          <p:cNvPr id="8" name="Rectangle 7"/>
          <p:cNvSpPr/>
          <p:nvPr/>
        </p:nvSpPr>
        <p:spPr>
          <a:xfrm rot="16200000">
            <a:off x="-97061" y="2141264"/>
            <a:ext cx="999271" cy="307777"/>
          </a:xfrm>
          <a:prstGeom prst="rect">
            <a:avLst/>
          </a:prstGeom>
        </p:spPr>
        <p:txBody>
          <a:bodyPr wrap="none">
            <a:spAutoFit/>
          </a:bodyPr>
          <a:lstStyle/>
          <a:p>
            <a:r>
              <a:rPr lang="en-US" sz="1400" b="0" dirty="0" smtClean="0"/>
              <a:t>E</a:t>
            </a:r>
            <a:r>
              <a:rPr lang="en-US" sz="1400" b="0" baseline="-25000" dirty="0" smtClean="0"/>
              <a:t>0</a:t>
            </a:r>
            <a:r>
              <a:rPr lang="en-US" sz="1400" b="0" dirty="0" smtClean="0"/>
              <a:t> (GV/</a:t>
            </a:r>
            <a:r>
              <a:rPr lang="en-US" sz="1400" b="0" dirty="0" err="1" smtClean="0"/>
              <a:t>m</a:t>
            </a:r>
            <a:r>
              <a:rPr lang="en-US" sz="1400" b="0" dirty="0" smtClean="0"/>
              <a:t>)</a:t>
            </a:r>
            <a:endParaRPr lang="en-US" sz="1400" b="0" dirty="0"/>
          </a:p>
        </p:txBody>
      </p:sp>
      <p:sp>
        <p:nvSpPr>
          <p:cNvPr id="9" name="Rectangle 8"/>
          <p:cNvSpPr/>
          <p:nvPr/>
        </p:nvSpPr>
        <p:spPr>
          <a:xfrm>
            <a:off x="2001286" y="3581400"/>
            <a:ext cx="799718" cy="307777"/>
          </a:xfrm>
          <a:prstGeom prst="rect">
            <a:avLst/>
          </a:prstGeom>
        </p:spPr>
        <p:txBody>
          <a:bodyPr wrap="none">
            <a:spAutoFit/>
          </a:bodyPr>
          <a:lstStyle/>
          <a:p>
            <a:r>
              <a:rPr lang="en-US" sz="1400" b="0" dirty="0" err="1" smtClean="0"/>
              <a:t>n</a:t>
            </a:r>
            <a:r>
              <a:rPr lang="en-US" sz="1400" b="0" dirty="0" smtClean="0"/>
              <a:t> (cm</a:t>
            </a:r>
            <a:r>
              <a:rPr lang="en-US" sz="1400" b="0" baseline="30000" dirty="0" smtClean="0"/>
              <a:t>-3</a:t>
            </a:r>
            <a:r>
              <a:rPr lang="en-US" sz="1400" b="0" dirty="0" smtClean="0"/>
              <a:t>)</a:t>
            </a:r>
            <a:endParaRPr lang="en-US" sz="1400" b="0" dirty="0"/>
          </a:p>
        </p:txBody>
      </p:sp>
      <p:sp>
        <p:nvSpPr>
          <p:cNvPr id="10" name="Rectangle 9"/>
          <p:cNvSpPr/>
          <p:nvPr/>
        </p:nvSpPr>
        <p:spPr>
          <a:xfrm>
            <a:off x="4419600" y="6550223"/>
            <a:ext cx="799718" cy="307777"/>
          </a:xfrm>
          <a:prstGeom prst="rect">
            <a:avLst/>
          </a:prstGeom>
        </p:spPr>
        <p:txBody>
          <a:bodyPr wrap="none">
            <a:spAutoFit/>
          </a:bodyPr>
          <a:lstStyle/>
          <a:p>
            <a:r>
              <a:rPr lang="en-US" sz="1400" b="0" dirty="0" err="1" smtClean="0"/>
              <a:t>n</a:t>
            </a:r>
            <a:r>
              <a:rPr lang="en-US" sz="1400" b="0" dirty="0" smtClean="0"/>
              <a:t> (cm</a:t>
            </a:r>
            <a:r>
              <a:rPr lang="en-US" sz="1400" b="0" baseline="30000" dirty="0" smtClean="0"/>
              <a:t>-3</a:t>
            </a:r>
            <a:r>
              <a:rPr lang="en-US" sz="1400" b="0" dirty="0" smtClean="0"/>
              <a:t>)</a:t>
            </a:r>
            <a:endParaRPr lang="en-US" sz="1400" b="0" dirty="0"/>
          </a:p>
        </p:txBody>
      </p:sp>
      <p:sp>
        <p:nvSpPr>
          <p:cNvPr id="11" name="Rectangle 10"/>
          <p:cNvSpPr/>
          <p:nvPr/>
        </p:nvSpPr>
        <p:spPr>
          <a:xfrm>
            <a:off x="6629400" y="3578423"/>
            <a:ext cx="799718" cy="307777"/>
          </a:xfrm>
          <a:prstGeom prst="rect">
            <a:avLst/>
          </a:prstGeom>
        </p:spPr>
        <p:txBody>
          <a:bodyPr wrap="none">
            <a:spAutoFit/>
          </a:bodyPr>
          <a:lstStyle/>
          <a:p>
            <a:r>
              <a:rPr lang="en-US" sz="1400" b="0" dirty="0" err="1" smtClean="0"/>
              <a:t>n</a:t>
            </a:r>
            <a:r>
              <a:rPr lang="en-US" sz="1400" b="0" dirty="0" smtClean="0"/>
              <a:t> (cm</a:t>
            </a:r>
            <a:r>
              <a:rPr lang="en-US" sz="1400" b="0" baseline="30000" dirty="0" smtClean="0"/>
              <a:t>-3</a:t>
            </a:r>
            <a:r>
              <a:rPr lang="en-US" sz="1400" b="0" dirty="0" smtClean="0"/>
              <a:t>)</a:t>
            </a:r>
            <a:endParaRPr lang="en-US" sz="1400" b="0" dirty="0"/>
          </a:p>
        </p:txBody>
      </p:sp>
      <p:graphicFrame>
        <p:nvGraphicFramePr>
          <p:cNvPr id="142339" name="Object 3"/>
          <p:cNvGraphicFramePr>
            <a:graphicFrameLocks noChangeAspect="1"/>
          </p:cNvGraphicFramePr>
          <p:nvPr/>
        </p:nvGraphicFramePr>
        <p:xfrm>
          <a:off x="4972050" y="4495800"/>
          <a:ext cx="1200150" cy="401638"/>
        </p:xfrm>
        <a:graphic>
          <a:graphicData uri="http://schemas.openxmlformats.org/presentationml/2006/ole">
            <p:oleObj spid="_x0000_s1197059" name="Equation" r:id="rId8" imgW="685800" imgH="228600" progId="Equation.3">
              <p:embed/>
            </p:oleObj>
          </a:graphicData>
        </a:graphic>
      </p:graphicFrame>
      <p:sp>
        <p:nvSpPr>
          <p:cNvPr id="13" name="Rectangle 12"/>
          <p:cNvSpPr/>
          <p:nvPr/>
        </p:nvSpPr>
        <p:spPr>
          <a:xfrm rot="16200000">
            <a:off x="2303276" y="5240524"/>
            <a:ext cx="882824" cy="307777"/>
          </a:xfrm>
          <a:prstGeom prst="rect">
            <a:avLst/>
          </a:prstGeom>
        </p:spPr>
        <p:txBody>
          <a:bodyPr wrap="none">
            <a:spAutoFit/>
          </a:bodyPr>
          <a:lstStyle/>
          <a:p>
            <a:r>
              <a:rPr lang="en-US" sz="1400" b="0" dirty="0" smtClean="0"/>
              <a:t>W (</a:t>
            </a:r>
            <a:r>
              <a:rPr lang="en-US" sz="1400" b="0" dirty="0" err="1" smtClean="0"/>
              <a:t>GeV</a:t>
            </a:r>
            <a:r>
              <a:rPr lang="en-US" sz="1400" b="0" dirty="0" smtClean="0"/>
              <a:t>)</a:t>
            </a:r>
            <a:endParaRPr lang="en-US" sz="1400" b="0" dirty="0"/>
          </a:p>
        </p:txBody>
      </p:sp>
      <p:graphicFrame>
        <p:nvGraphicFramePr>
          <p:cNvPr id="142340" name="Object 4"/>
          <p:cNvGraphicFramePr>
            <a:graphicFrameLocks noChangeAspect="1"/>
          </p:cNvGraphicFramePr>
          <p:nvPr/>
        </p:nvGraphicFramePr>
        <p:xfrm>
          <a:off x="7162800" y="1825823"/>
          <a:ext cx="1222375" cy="401638"/>
        </p:xfrm>
        <a:graphic>
          <a:graphicData uri="http://schemas.openxmlformats.org/presentationml/2006/ole">
            <p:oleObj spid="_x0000_s1197060" name="Equation" r:id="rId9" imgW="698500" imgH="228600" progId="Equation.3">
              <p:embed/>
            </p:oleObj>
          </a:graphicData>
        </a:graphic>
      </p:graphicFrame>
      <p:sp>
        <p:nvSpPr>
          <p:cNvPr id="15" name="Rectangle 14"/>
          <p:cNvSpPr/>
          <p:nvPr/>
        </p:nvSpPr>
        <p:spPr>
          <a:xfrm rot="16200000">
            <a:off x="4808457" y="2275166"/>
            <a:ext cx="596863" cy="307777"/>
          </a:xfrm>
          <a:prstGeom prst="rect">
            <a:avLst/>
          </a:prstGeom>
        </p:spPr>
        <p:txBody>
          <a:bodyPr wrap="none">
            <a:spAutoFit/>
          </a:bodyPr>
          <a:lstStyle/>
          <a:p>
            <a:r>
              <a:rPr lang="en-US" sz="1400" b="0" dirty="0" smtClean="0"/>
              <a:t>L (</a:t>
            </a:r>
            <a:r>
              <a:rPr lang="en-US" sz="1400" b="0" dirty="0" err="1" smtClean="0"/>
              <a:t>m</a:t>
            </a:r>
            <a:r>
              <a:rPr lang="en-US" sz="1400" b="0" dirty="0" smtClean="0"/>
              <a:t>)</a:t>
            </a:r>
            <a:endParaRPr lang="en-US" sz="1400" b="0" dirty="0"/>
          </a:p>
        </p:txBody>
      </p:sp>
      <p:sp>
        <p:nvSpPr>
          <p:cNvPr id="16" name="Rectangle 15"/>
          <p:cNvSpPr/>
          <p:nvPr/>
        </p:nvSpPr>
        <p:spPr>
          <a:xfrm>
            <a:off x="1259716" y="1066800"/>
            <a:ext cx="2169284" cy="338554"/>
          </a:xfrm>
          <a:prstGeom prst="rect">
            <a:avLst/>
          </a:prstGeom>
        </p:spPr>
        <p:txBody>
          <a:bodyPr wrap="none">
            <a:spAutoFit/>
          </a:bodyPr>
          <a:lstStyle/>
          <a:p>
            <a:pPr marL="342900" lvl="0" indent="-342900">
              <a:spcBef>
                <a:spcPct val="20000"/>
              </a:spcBef>
              <a:buClr>
                <a:srgbClr val="9F0A10"/>
              </a:buClr>
              <a:defRPr/>
            </a:pPr>
            <a:r>
              <a:rPr lang="en-US" sz="1600" b="0" kern="0" dirty="0" smtClean="0"/>
              <a:t>Accelerating gradient</a:t>
            </a:r>
            <a:endParaRPr lang="en-US" sz="1600" b="0" kern="0" dirty="0"/>
          </a:p>
        </p:txBody>
      </p:sp>
      <p:sp>
        <p:nvSpPr>
          <p:cNvPr id="17" name="Rectangle 16"/>
          <p:cNvSpPr/>
          <p:nvPr/>
        </p:nvSpPr>
        <p:spPr>
          <a:xfrm>
            <a:off x="3429000" y="3886200"/>
            <a:ext cx="2443297" cy="338554"/>
          </a:xfrm>
          <a:prstGeom prst="rect">
            <a:avLst/>
          </a:prstGeom>
        </p:spPr>
        <p:txBody>
          <a:bodyPr wrap="none">
            <a:spAutoFit/>
          </a:bodyPr>
          <a:lstStyle/>
          <a:p>
            <a:pPr marL="342900" lvl="0" indent="-342900">
              <a:spcBef>
                <a:spcPct val="20000"/>
              </a:spcBef>
              <a:buClr>
                <a:srgbClr val="9F0A10"/>
              </a:buClr>
              <a:defRPr/>
            </a:pPr>
            <a:r>
              <a:rPr lang="en-US" sz="1600" b="0" kern="0" dirty="0" smtClean="0"/>
              <a:t>Single-stage energy gain</a:t>
            </a:r>
            <a:endParaRPr lang="en-US" sz="1600" b="0" kern="0" dirty="0"/>
          </a:p>
        </p:txBody>
      </p:sp>
      <p:sp>
        <p:nvSpPr>
          <p:cNvPr id="18" name="Rectangle 17"/>
          <p:cNvSpPr/>
          <p:nvPr/>
        </p:nvSpPr>
        <p:spPr>
          <a:xfrm>
            <a:off x="5943600" y="1063823"/>
            <a:ext cx="1941357" cy="338554"/>
          </a:xfrm>
          <a:prstGeom prst="rect">
            <a:avLst/>
          </a:prstGeom>
        </p:spPr>
        <p:txBody>
          <a:bodyPr wrap="none">
            <a:spAutoFit/>
          </a:bodyPr>
          <a:lstStyle/>
          <a:p>
            <a:pPr marL="342900" lvl="0" indent="-342900">
              <a:spcBef>
                <a:spcPct val="20000"/>
              </a:spcBef>
              <a:buClr>
                <a:srgbClr val="9F0A10"/>
              </a:buClr>
              <a:defRPr/>
            </a:pPr>
            <a:r>
              <a:rPr lang="en-US" sz="1600" b="0" kern="0" dirty="0" smtClean="0"/>
              <a:t>Single-stage length</a:t>
            </a:r>
            <a:endParaRPr lang="en-US" sz="1600" b="0" kern="0" dirty="0"/>
          </a:p>
        </p:txBody>
      </p:sp>
      <p:cxnSp>
        <p:nvCxnSpPr>
          <p:cNvPr id="22" name="Straight Connector 21"/>
          <p:cNvCxnSpPr/>
          <p:nvPr/>
        </p:nvCxnSpPr>
        <p:spPr bwMode="auto">
          <a:xfrm rot="5400000">
            <a:off x="1562894" y="2475706"/>
            <a:ext cx="1904206" cy="79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4" name="Straight Connector 23"/>
          <p:cNvCxnSpPr/>
          <p:nvPr/>
        </p:nvCxnSpPr>
        <p:spPr bwMode="auto">
          <a:xfrm rot="5400000">
            <a:off x="3798094" y="5371306"/>
            <a:ext cx="1904206" cy="79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5" name="Straight Connector 24"/>
          <p:cNvCxnSpPr/>
          <p:nvPr/>
        </p:nvCxnSpPr>
        <p:spPr bwMode="auto">
          <a:xfrm rot="5400000">
            <a:off x="6147594" y="2472729"/>
            <a:ext cx="1904206" cy="79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3" name="Straight Connector 22"/>
          <p:cNvCxnSpPr/>
          <p:nvPr/>
        </p:nvCxnSpPr>
        <p:spPr bwMode="auto">
          <a:xfrm rot="10800000" flipV="1">
            <a:off x="872068" y="2468031"/>
            <a:ext cx="1638301" cy="423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p:cNvCxnSpPr/>
          <p:nvPr/>
        </p:nvCxnSpPr>
        <p:spPr bwMode="auto">
          <a:xfrm rot="10800000">
            <a:off x="3115735" y="5266267"/>
            <a:ext cx="1540932" cy="127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3" name="Straight Connector 32"/>
          <p:cNvCxnSpPr/>
          <p:nvPr/>
        </p:nvCxnSpPr>
        <p:spPr bwMode="auto">
          <a:xfrm rot="10800000">
            <a:off x="5554133" y="2400689"/>
            <a:ext cx="1549402" cy="12699"/>
          </a:xfrm>
          <a:prstGeom prst="line">
            <a:avLst/>
          </a:prstGeom>
          <a:solidFill>
            <a:schemeClr val="accent1"/>
          </a:solidFill>
          <a:ln w="9525" cap="flat" cmpd="sng" algn="ctr">
            <a:solidFill>
              <a:schemeClr val="tx1"/>
            </a:solidFill>
            <a:prstDash val="dash"/>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100" name="Rectangle 4"/>
          <p:cNvSpPr>
            <a:spLocks noChangeArrowheads="1"/>
          </p:cNvSpPr>
          <p:nvPr/>
        </p:nvSpPr>
        <p:spPr bwMode="auto">
          <a:xfrm>
            <a:off x="1524000" y="152400"/>
            <a:ext cx="6781800" cy="609600"/>
          </a:xfrm>
          <a:prstGeom prst="rect">
            <a:avLst/>
          </a:prstGeom>
          <a:noFill/>
          <a:ln w="9525">
            <a:noFill/>
            <a:miter lim="800000"/>
            <a:headEnd/>
            <a:tailEnd/>
          </a:ln>
        </p:spPr>
        <p:txBody>
          <a:bodyPr anchor="ctr">
            <a:prstTxWarp prst="textNoShape">
              <a:avLst/>
            </a:prstTxWarp>
          </a:bodyPr>
          <a:lstStyle/>
          <a:p>
            <a:pPr algn="ctr"/>
            <a:r>
              <a:rPr lang="en-US" sz="2800" dirty="0" smtClean="0">
                <a:solidFill>
                  <a:schemeClr val="tx2"/>
                </a:solidFill>
                <a:ea typeface="ＭＳ Ｐゴシック" pitchFamily="-65" charset="-128"/>
                <a:cs typeface="ＭＳ Ｐゴシック" pitchFamily="-65" charset="-128"/>
              </a:rPr>
              <a:t>Proper choice of plasma density and staging minimizes main </a:t>
            </a:r>
            <a:r>
              <a:rPr lang="en-US" sz="2800" dirty="0" err="1" smtClean="0">
                <a:solidFill>
                  <a:schemeClr val="tx2"/>
                </a:solidFill>
                <a:ea typeface="ＭＳ Ｐゴシック" pitchFamily="-65" charset="-128"/>
                <a:cs typeface="ＭＳ Ｐゴシック" pitchFamily="-65" charset="-128"/>
              </a:rPr>
              <a:t>linac</a:t>
            </a:r>
            <a:r>
              <a:rPr lang="en-US" sz="2800" dirty="0" smtClean="0">
                <a:solidFill>
                  <a:schemeClr val="tx2"/>
                </a:solidFill>
                <a:ea typeface="ＭＳ Ｐゴシック" pitchFamily="-65" charset="-128"/>
                <a:cs typeface="ＭＳ Ｐゴシック" pitchFamily="-65" charset="-128"/>
              </a:rPr>
              <a:t> length</a:t>
            </a:r>
            <a:endParaRPr lang="en-US" sz="2800" dirty="0">
              <a:solidFill>
                <a:schemeClr val="tx2"/>
              </a:solidFill>
              <a:ea typeface="ＭＳ Ｐゴシック" pitchFamily="-65" charset="-128"/>
              <a:cs typeface="ＭＳ Ｐゴシック" pitchFamily="-65" charset="-128"/>
            </a:endParaRPr>
          </a:p>
        </p:txBody>
      </p:sp>
      <p:sp>
        <p:nvSpPr>
          <p:cNvPr id="5" name="Content Placeholder 4"/>
          <p:cNvSpPr>
            <a:spLocks noGrp="1"/>
          </p:cNvSpPr>
          <p:nvPr>
            <p:ph idx="1"/>
          </p:nvPr>
        </p:nvSpPr>
        <p:spPr>
          <a:xfrm>
            <a:off x="4876800" y="1002268"/>
            <a:ext cx="4419600" cy="1219200"/>
          </a:xfrm>
        </p:spPr>
        <p:txBody>
          <a:bodyPr/>
          <a:lstStyle/>
          <a:p>
            <a:r>
              <a:rPr lang="en-US" sz="1800" dirty="0" smtClean="0"/>
              <a:t>Accelerator length will be determined by staging technology</a:t>
            </a:r>
            <a:endParaRPr lang="en-US" sz="1800" dirty="0"/>
          </a:p>
        </p:txBody>
      </p:sp>
      <p:sp>
        <p:nvSpPr>
          <p:cNvPr id="9" name="Rectangle 8"/>
          <p:cNvSpPr/>
          <p:nvPr/>
        </p:nvSpPr>
        <p:spPr bwMode="auto">
          <a:xfrm>
            <a:off x="7086600" y="2133600"/>
            <a:ext cx="1219200" cy="533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
        <p:nvSpPr>
          <p:cNvPr id="12" name="Left Brace 11"/>
          <p:cNvSpPr/>
          <p:nvPr/>
        </p:nvSpPr>
        <p:spPr bwMode="auto">
          <a:xfrm rot="16200000">
            <a:off x="7048500" y="2324101"/>
            <a:ext cx="228600" cy="2286000"/>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
        <p:nvSpPr>
          <p:cNvPr id="13" name="Rectangle 12"/>
          <p:cNvSpPr/>
          <p:nvPr/>
        </p:nvSpPr>
        <p:spPr>
          <a:xfrm>
            <a:off x="6858000" y="3429000"/>
            <a:ext cx="689499" cy="369332"/>
          </a:xfrm>
          <a:prstGeom prst="rect">
            <a:avLst/>
          </a:prstGeom>
        </p:spPr>
        <p:txBody>
          <a:bodyPr wrap="none">
            <a:spAutoFit/>
          </a:bodyPr>
          <a:lstStyle/>
          <a:p>
            <a:r>
              <a:rPr lang="en-US" b="0" dirty="0" err="1" smtClean="0"/>
              <a:t>L</a:t>
            </a:r>
            <a:r>
              <a:rPr lang="en-US" b="0" baseline="-25000" dirty="0" err="1" smtClean="0"/>
              <a:t>stage</a:t>
            </a:r>
            <a:endParaRPr lang="en-US" b="0" dirty="0"/>
          </a:p>
        </p:txBody>
      </p:sp>
      <p:sp>
        <p:nvSpPr>
          <p:cNvPr id="14" name="Rectangle 13"/>
          <p:cNvSpPr/>
          <p:nvPr/>
        </p:nvSpPr>
        <p:spPr>
          <a:xfrm>
            <a:off x="7315200" y="2209800"/>
            <a:ext cx="825867" cy="369332"/>
          </a:xfrm>
          <a:prstGeom prst="rect">
            <a:avLst/>
          </a:prstGeom>
        </p:spPr>
        <p:txBody>
          <a:bodyPr wrap="none">
            <a:spAutoFit/>
          </a:bodyPr>
          <a:lstStyle/>
          <a:p>
            <a:r>
              <a:rPr lang="en-US" dirty="0" smtClean="0"/>
              <a:t>LWFA</a:t>
            </a:r>
            <a:endParaRPr lang="en-US" dirty="0"/>
          </a:p>
        </p:txBody>
      </p:sp>
      <p:grpSp>
        <p:nvGrpSpPr>
          <p:cNvPr id="2" name="Group 19"/>
          <p:cNvGrpSpPr/>
          <p:nvPr/>
        </p:nvGrpSpPr>
        <p:grpSpPr>
          <a:xfrm>
            <a:off x="6172200" y="2133600"/>
            <a:ext cx="2382" cy="608806"/>
            <a:chOff x="6704806" y="4801394"/>
            <a:chExt cx="2382" cy="608806"/>
          </a:xfrm>
          <a:scene3d>
            <a:camera prst="orthographicFront">
              <a:rot lat="0" lon="0" rev="2700000"/>
            </a:camera>
            <a:lightRig rig="threePt" dir="t"/>
          </a:scene3d>
        </p:grpSpPr>
        <p:cxnSp>
          <p:nvCxnSpPr>
            <p:cNvPr id="18" name="Straight Connector 17"/>
            <p:cNvCxnSpPr/>
            <p:nvPr/>
          </p:nvCxnSpPr>
          <p:spPr bwMode="auto">
            <a:xfrm rot="5400000">
              <a:off x="6591300" y="4914900"/>
              <a:ext cx="228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5400000">
              <a:off x="6592094" y="5295106"/>
              <a:ext cx="228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cxnSp>
        <p:nvCxnSpPr>
          <p:cNvPr id="22" name="Straight Arrow Connector 21"/>
          <p:cNvCxnSpPr/>
          <p:nvPr/>
        </p:nvCxnSpPr>
        <p:spPr bwMode="auto">
          <a:xfrm>
            <a:off x="5943600" y="2438400"/>
            <a:ext cx="2514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5400000">
            <a:off x="5982494" y="2018506"/>
            <a:ext cx="533400" cy="1588"/>
          </a:xfrm>
          <a:prstGeom prst="straightConnector1">
            <a:avLst/>
          </a:prstGeom>
          <a:solidFill>
            <a:schemeClr val="accent1"/>
          </a:solidFill>
          <a:ln w="28575" cap="flat" cmpd="sng" algn="ctr">
            <a:solidFill>
              <a:srgbClr val="800000"/>
            </a:solidFill>
            <a:prstDash val="solid"/>
            <a:round/>
            <a:headEnd type="none" w="med" len="med"/>
            <a:tailEnd type="arrow" w="med" len="med"/>
          </a:ln>
          <a:effectLst/>
        </p:spPr>
      </p:cxnSp>
      <p:cxnSp>
        <p:nvCxnSpPr>
          <p:cNvPr id="31" name="Straight Arrow Connector 30"/>
          <p:cNvCxnSpPr/>
          <p:nvPr/>
        </p:nvCxnSpPr>
        <p:spPr bwMode="auto">
          <a:xfrm>
            <a:off x="6400800" y="2438400"/>
            <a:ext cx="379412" cy="1588"/>
          </a:xfrm>
          <a:prstGeom prst="straightConnector1">
            <a:avLst/>
          </a:prstGeom>
          <a:solidFill>
            <a:schemeClr val="accent1"/>
          </a:solidFill>
          <a:ln w="28575" cap="flat" cmpd="sng" algn="ctr">
            <a:solidFill>
              <a:srgbClr val="800000"/>
            </a:solidFill>
            <a:prstDash val="solid"/>
            <a:round/>
            <a:headEnd type="none" w="med" len="med"/>
            <a:tailEnd type="arrow" w="med" len="med"/>
          </a:ln>
          <a:effectLst/>
        </p:spPr>
      </p:cxnSp>
      <p:sp>
        <p:nvSpPr>
          <p:cNvPr id="33" name="Rectangle 32"/>
          <p:cNvSpPr/>
          <p:nvPr/>
        </p:nvSpPr>
        <p:spPr>
          <a:xfrm>
            <a:off x="6324600" y="1676400"/>
            <a:ext cx="762085" cy="369332"/>
          </a:xfrm>
          <a:prstGeom prst="rect">
            <a:avLst/>
          </a:prstGeom>
        </p:spPr>
        <p:txBody>
          <a:bodyPr wrap="none">
            <a:spAutoFit/>
          </a:bodyPr>
          <a:lstStyle/>
          <a:p>
            <a:r>
              <a:rPr lang="en-US" b="0" dirty="0" smtClean="0">
                <a:solidFill>
                  <a:srgbClr val="800000"/>
                </a:solidFill>
              </a:rPr>
              <a:t>Laser</a:t>
            </a:r>
            <a:endParaRPr lang="en-US" b="0" dirty="0">
              <a:solidFill>
                <a:srgbClr val="800000"/>
              </a:solidFill>
            </a:endParaRPr>
          </a:p>
        </p:txBody>
      </p:sp>
      <p:sp>
        <p:nvSpPr>
          <p:cNvPr id="35" name="Left Brace 34"/>
          <p:cNvSpPr/>
          <p:nvPr/>
        </p:nvSpPr>
        <p:spPr bwMode="auto">
          <a:xfrm rot="16200000">
            <a:off x="7581900" y="2411968"/>
            <a:ext cx="228600" cy="1219200"/>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
        <p:nvSpPr>
          <p:cNvPr id="36" name="Rectangle 35"/>
          <p:cNvSpPr/>
          <p:nvPr/>
        </p:nvSpPr>
        <p:spPr>
          <a:xfrm>
            <a:off x="7391400" y="3048000"/>
            <a:ext cx="552518" cy="369332"/>
          </a:xfrm>
          <a:prstGeom prst="rect">
            <a:avLst/>
          </a:prstGeom>
        </p:spPr>
        <p:txBody>
          <a:bodyPr wrap="none">
            <a:spAutoFit/>
          </a:bodyPr>
          <a:lstStyle/>
          <a:p>
            <a:r>
              <a:rPr lang="en-US" b="0" dirty="0" err="1" smtClean="0"/>
              <a:t>L</a:t>
            </a:r>
            <a:r>
              <a:rPr lang="en-US" b="0" baseline="-25000" dirty="0" err="1" smtClean="0"/>
              <a:t>acc</a:t>
            </a:r>
            <a:endParaRPr lang="en-US" b="0" dirty="0"/>
          </a:p>
        </p:txBody>
      </p:sp>
      <p:sp>
        <p:nvSpPr>
          <p:cNvPr id="37" name="Rectangle 36"/>
          <p:cNvSpPr/>
          <p:nvPr/>
        </p:nvSpPr>
        <p:spPr>
          <a:xfrm>
            <a:off x="6172200" y="3048000"/>
            <a:ext cx="389988" cy="369332"/>
          </a:xfrm>
          <a:prstGeom prst="rect">
            <a:avLst/>
          </a:prstGeom>
        </p:spPr>
        <p:txBody>
          <a:bodyPr wrap="none">
            <a:spAutoFit/>
          </a:bodyPr>
          <a:lstStyle/>
          <a:p>
            <a:r>
              <a:rPr lang="en-US" b="0" dirty="0" err="1" smtClean="0"/>
              <a:t>L</a:t>
            </a:r>
            <a:r>
              <a:rPr lang="en-US" b="0" baseline="-25000" dirty="0" err="1" smtClean="0"/>
              <a:t>c</a:t>
            </a:r>
            <a:endParaRPr lang="en-US" b="0" dirty="0"/>
          </a:p>
        </p:txBody>
      </p:sp>
      <p:sp>
        <p:nvSpPr>
          <p:cNvPr id="38" name="Left Brace 37"/>
          <p:cNvSpPr/>
          <p:nvPr/>
        </p:nvSpPr>
        <p:spPr bwMode="auto">
          <a:xfrm rot="16200000">
            <a:off x="6362700" y="2476500"/>
            <a:ext cx="228600" cy="1066800"/>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
        <p:nvSpPr>
          <p:cNvPr id="40" name="Rectangle 39"/>
          <p:cNvSpPr/>
          <p:nvPr/>
        </p:nvSpPr>
        <p:spPr bwMode="auto">
          <a:xfrm>
            <a:off x="5791200" y="1688068"/>
            <a:ext cx="2667000" cy="11430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pic>
        <p:nvPicPr>
          <p:cNvPr id="52" name="Picture 51" descr="stage.tiff"/>
          <p:cNvPicPr>
            <a:picLocks noChangeAspect="1"/>
          </p:cNvPicPr>
          <p:nvPr/>
        </p:nvPicPr>
        <p:blipFill>
          <a:blip r:embed="rId3">
            <a:clrChange>
              <a:clrFrom>
                <a:srgbClr val="D2EBFC"/>
              </a:clrFrom>
              <a:clrTo>
                <a:srgbClr val="D2EBFC">
                  <a:alpha val="0"/>
                </a:srgbClr>
              </a:clrTo>
            </a:clrChange>
          </a:blip>
          <a:stretch>
            <a:fillRect/>
          </a:stretch>
        </p:blipFill>
        <p:spPr>
          <a:xfrm>
            <a:off x="66061" y="2971800"/>
            <a:ext cx="5648939" cy="3810000"/>
          </a:xfrm>
          <a:prstGeom prst="rect">
            <a:avLst/>
          </a:prstGeom>
        </p:spPr>
      </p:pic>
      <p:sp>
        <p:nvSpPr>
          <p:cNvPr id="23" name="Rectangle 22"/>
          <p:cNvSpPr/>
          <p:nvPr/>
        </p:nvSpPr>
        <p:spPr bwMode="auto">
          <a:xfrm>
            <a:off x="76200" y="2971800"/>
            <a:ext cx="5638800" cy="3810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100" name="Rectangle 4"/>
          <p:cNvSpPr>
            <a:spLocks noChangeArrowheads="1"/>
          </p:cNvSpPr>
          <p:nvPr/>
        </p:nvSpPr>
        <p:spPr bwMode="auto">
          <a:xfrm>
            <a:off x="1447800" y="152400"/>
            <a:ext cx="7696200" cy="609600"/>
          </a:xfrm>
          <a:prstGeom prst="rect">
            <a:avLst/>
          </a:prstGeom>
          <a:noFill/>
          <a:ln w="9525">
            <a:noFill/>
            <a:miter lim="800000"/>
            <a:headEnd/>
            <a:tailEnd/>
          </a:ln>
        </p:spPr>
        <p:txBody>
          <a:bodyPr anchor="ctr">
            <a:prstTxWarp prst="textNoShape">
              <a:avLst/>
            </a:prstTxWarp>
          </a:bodyPr>
          <a:lstStyle/>
          <a:p>
            <a:pPr algn="ctr"/>
            <a:r>
              <a:rPr lang="en-US" sz="2800" dirty="0" smtClean="0">
                <a:solidFill>
                  <a:schemeClr val="tx2"/>
                </a:solidFill>
                <a:ea typeface="ＭＳ Ｐゴシック" pitchFamily="-65" charset="-128"/>
                <a:cs typeface="ＭＳ Ｐゴシック" pitchFamily="-65" charset="-128"/>
              </a:rPr>
              <a:t>Novel approaches to staging technology</a:t>
            </a:r>
            <a:endParaRPr lang="en-US" sz="2800" dirty="0">
              <a:solidFill>
                <a:schemeClr val="tx2"/>
              </a:solidFill>
              <a:ea typeface="ＭＳ Ｐゴシック" pitchFamily="-65" charset="-128"/>
              <a:cs typeface="ＭＳ Ｐゴシック" pitchFamily="-65" charset="-128"/>
            </a:endParaRPr>
          </a:p>
        </p:txBody>
      </p:sp>
      <p:grpSp>
        <p:nvGrpSpPr>
          <p:cNvPr id="4" name="Group 43"/>
          <p:cNvGrpSpPr/>
          <p:nvPr/>
        </p:nvGrpSpPr>
        <p:grpSpPr>
          <a:xfrm>
            <a:off x="76200" y="990600"/>
            <a:ext cx="8610600" cy="1635125"/>
            <a:chOff x="76200" y="990600"/>
            <a:chExt cx="8610600" cy="1635125"/>
          </a:xfrm>
        </p:grpSpPr>
        <p:sp>
          <p:nvSpPr>
            <p:cNvPr id="65" name="Rectangle 3"/>
            <p:cNvSpPr txBox="1">
              <a:spLocks noChangeArrowheads="1"/>
            </p:cNvSpPr>
            <p:nvPr/>
          </p:nvSpPr>
          <p:spPr bwMode="auto">
            <a:xfrm>
              <a:off x="76200" y="990600"/>
              <a:ext cx="8610600" cy="6096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9F0A10"/>
                </a:buClr>
                <a:buSzTx/>
                <a:buFont typeface="Wingdings" pitchFamily="-65" charset="2"/>
                <a:buChar char="§"/>
                <a:tabLst/>
                <a:defRPr/>
              </a:pPr>
              <a:r>
                <a:rPr kumimoji="0" lang="en-US" b="0" i="0" u="none" strike="noStrike" kern="0" cap="none" spc="0" normalizeH="0" baseline="0" noProof="0" dirty="0" smtClean="0">
                  <a:ln>
                    <a:noFill/>
                  </a:ln>
                  <a:solidFill>
                    <a:schemeClr val="tx1"/>
                  </a:solidFill>
                  <a:effectLst/>
                  <a:uLnTx/>
                  <a:uFillTx/>
                  <a:latin typeface="+mn-lt"/>
                  <a:ea typeface="+mn-ea"/>
                </a:rPr>
                <a:t>Conventional approach: stage length</a:t>
              </a:r>
              <a:r>
                <a:rPr kumimoji="0" lang="en-US" b="0" i="0" u="none" strike="noStrike" kern="0" cap="none" spc="0" normalizeH="0" noProof="0" dirty="0" smtClean="0">
                  <a:ln>
                    <a:noFill/>
                  </a:ln>
                  <a:solidFill>
                    <a:schemeClr val="tx1"/>
                  </a:solidFill>
                  <a:effectLst/>
                  <a:uLnTx/>
                  <a:uFillTx/>
                  <a:latin typeface="+mn-lt"/>
                  <a:ea typeface="+mn-ea"/>
                </a:rPr>
                <a:t> determined by damage on conventional final focus laser optic</a:t>
              </a:r>
              <a:endParaRPr kumimoji="0" lang="en-US" b="0" i="0" u="none" strike="noStrike" kern="0" cap="none" spc="0" normalizeH="0" baseline="0" noProof="0" dirty="0">
                <a:ln>
                  <a:noFill/>
                </a:ln>
                <a:solidFill>
                  <a:schemeClr val="tx1"/>
                </a:solidFill>
                <a:effectLst/>
                <a:uLnTx/>
                <a:uFillTx/>
                <a:latin typeface="+mn-lt"/>
                <a:ea typeface="+mn-ea"/>
              </a:endParaRPr>
            </a:p>
          </p:txBody>
        </p:sp>
        <p:sp>
          <p:nvSpPr>
            <p:cNvPr id="68" name="Freeform 12"/>
            <p:cNvSpPr>
              <a:spLocks/>
            </p:cNvSpPr>
            <p:nvPr/>
          </p:nvSpPr>
          <p:spPr bwMode="auto">
            <a:xfrm>
              <a:off x="2106612" y="2057399"/>
              <a:ext cx="533400" cy="441325"/>
            </a:xfrm>
            <a:custGeom>
              <a:avLst/>
              <a:gdLst/>
              <a:ahLst/>
              <a:cxnLst>
                <a:cxn ang="0">
                  <a:pos x="9" y="67"/>
                </a:cxn>
                <a:cxn ang="0">
                  <a:pos x="12" y="47"/>
                </a:cxn>
                <a:cxn ang="0">
                  <a:pos x="14" y="73"/>
                </a:cxn>
                <a:cxn ang="0">
                  <a:pos x="16" y="72"/>
                </a:cxn>
                <a:cxn ang="0">
                  <a:pos x="19" y="39"/>
                </a:cxn>
                <a:cxn ang="0">
                  <a:pos x="22" y="81"/>
                </a:cxn>
                <a:cxn ang="0">
                  <a:pos x="25" y="44"/>
                </a:cxn>
                <a:cxn ang="0">
                  <a:pos x="27" y="34"/>
                </a:cxn>
                <a:cxn ang="0">
                  <a:pos x="30" y="92"/>
                </a:cxn>
                <a:cxn ang="0">
                  <a:pos x="33" y="34"/>
                </a:cxn>
                <a:cxn ang="0">
                  <a:pos x="35" y="35"/>
                </a:cxn>
                <a:cxn ang="0">
                  <a:pos x="38" y="98"/>
                </a:cxn>
                <a:cxn ang="0">
                  <a:pos x="40" y="22"/>
                </a:cxn>
                <a:cxn ang="0">
                  <a:pos x="43" y="52"/>
                </a:cxn>
                <a:cxn ang="0">
                  <a:pos x="45" y="104"/>
                </a:cxn>
                <a:cxn ang="0">
                  <a:pos x="48" y="19"/>
                </a:cxn>
                <a:cxn ang="0">
                  <a:pos x="51" y="86"/>
                </a:cxn>
                <a:cxn ang="0">
                  <a:pos x="53" y="93"/>
                </a:cxn>
                <a:cxn ang="0">
                  <a:pos x="56" y="15"/>
                </a:cxn>
                <a:cxn ang="0">
                  <a:pos x="60" y="113"/>
                </a:cxn>
                <a:cxn ang="0">
                  <a:pos x="63" y="8"/>
                </a:cxn>
                <a:cxn ang="0">
                  <a:pos x="65" y="76"/>
                </a:cxn>
                <a:cxn ang="0">
                  <a:pos x="67" y="114"/>
                </a:cxn>
                <a:cxn ang="0">
                  <a:pos x="70" y="4"/>
                </a:cxn>
                <a:cxn ang="0">
                  <a:pos x="73" y="82"/>
                </a:cxn>
                <a:cxn ang="0">
                  <a:pos x="75" y="113"/>
                </a:cxn>
                <a:cxn ang="0">
                  <a:pos x="78" y="0"/>
                </a:cxn>
                <a:cxn ang="0">
                  <a:pos x="81" y="108"/>
                </a:cxn>
                <a:cxn ang="0">
                  <a:pos x="82" y="109"/>
                </a:cxn>
                <a:cxn ang="0">
                  <a:pos x="86" y="2"/>
                </a:cxn>
                <a:cxn ang="0">
                  <a:pos x="89" y="116"/>
                </a:cxn>
                <a:cxn ang="0">
                  <a:pos x="92" y="18"/>
                </a:cxn>
                <a:cxn ang="0">
                  <a:pos x="94" y="54"/>
                </a:cxn>
                <a:cxn ang="0">
                  <a:pos x="97" y="109"/>
                </a:cxn>
                <a:cxn ang="0">
                  <a:pos x="100" y="3"/>
                </a:cxn>
                <a:cxn ang="0">
                  <a:pos x="103" y="94"/>
                </a:cxn>
                <a:cxn ang="0">
                  <a:pos x="104" y="107"/>
                </a:cxn>
                <a:cxn ang="0">
                  <a:pos x="107" y="6"/>
                </a:cxn>
                <a:cxn ang="0">
                  <a:pos x="111" y="109"/>
                </a:cxn>
                <a:cxn ang="0">
                  <a:pos x="114" y="16"/>
                </a:cxn>
                <a:cxn ang="0">
                  <a:pos x="117" y="74"/>
                </a:cxn>
                <a:cxn ang="0">
                  <a:pos x="119" y="103"/>
                </a:cxn>
                <a:cxn ang="0">
                  <a:pos x="122" y="16"/>
                </a:cxn>
                <a:cxn ang="0">
                  <a:pos x="125" y="82"/>
                </a:cxn>
                <a:cxn ang="0">
                  <a:pos x="127" y="93"/>
                </a:cxn>
                <a:cxn ang="0">
                  <a:pos x="130" y="22"/>
                </a:cxn>
                <a:cxn ang="0">
                  <a:pos x="133" y="94"/>
                </a:cxn>
                <a:cxn ang="0">
                  <a:pos x="136" y="35"/>
                </a:cxn>
                <a:cxn ang="0">
                  <a:pos x="139" y="53"/>
                </a:cxn>
                <a:cxn ang="0">
                  <a:pos x="141" y="84"/>
                </a:cxn>
                <a:cxn ang="0">
                  <a:pos x="144" y="35"/>
                </a:cxn>
                <a:cxn ang="0">
                  <a:pos x="147" y="79"/>
                </a:cxn>
                <a:cxn ang="0">
                  <a:pos x="150" y="52"/>
                </a:cxn>
                <a:cxn ang="0">
                  <a:pos x="152" y="45"/>
                </a:cxn>
                <a:cxn ang="0">
                  <a:pos x="155" y="72"/>
                </a:cxn>
                <a:cxn ang="0">
                  <a:pos x="159" y="52"/>
                </a:cxn>
                <a:cxn ang="0">
                  <a:pos x="161" y="62"/>
                </a:cxn>
                <a:cxn ang="0">
                  <a:pos x="164" y="61"/>
                </a:cxn>
                <a:cxn ang="0">
                  <a:pos x="166" y="59"/>
                </a:cxn>
              </a:cxnLst>
              <a:rect l="0" t="0" r="r" b="b"/>
              <a:pathLst>
                <a:path w="166" h="120">
                  <a:moveTo>
                    <a:pt x="0" y="60"/>
                  </a:moveTo>
                  <a:lnTo>
                    <a:pt x="7" y="66"/>
                  </a:lnTo>
                  <a:lnTo>
                    <a:pt x="7" y="67"/>
                  </a:lnTo>
                  <a:lnTo>
                    <a:pt x="8" y="68"/>
                  </a:lnTo>
                  <a:lnTo>
                    <a:pt x="8" y="68"/>
                  </a:lnTo>
                  <a:lnTo>
                    <a:pt x="8" y="68"/>
                  </a:lnTo>
                  <a:lnTo>
                    <a:pt x="8" y="68"/>
                  </a:lnTo>
                  <a:lnTo>
                    <a:pt x="8" y="68"/>
                  </a:lnTo>
                  <a:lnTo>
                    <a:pt x="8" y="67"/>
                  </a:lnTo>
                  <a:lnTo>
                    <a:pt x="9" y="67"/>
                  </a:lnTo>
                  <a:lnTo>
                    <a:pt x="9" y="66"/>
                  </a:lnTo>
                  <a:lnTo>
                    <a:pt x="9" y="62"/>
                  </a:lnTo>
                  <a:lnTo>
                    <a:pt x="10" y="58"/>
                  </a:lnTo>
                  <a:lnTo>
                    <a:pt x="10" y="55"/>
                  </a:lnTo>
                  <a:lnTo>
                    <a:pt x="11" y="51"/>
                  </a:lnTo>
                  <a:lnTo>
                    <a:pt x="11" y="49"/>
                  </a:lnTo>
                  <a:lnTo>
                    <a:pt x="11" y="48"/>
                  </a:lnTo>
                  <a:lnTo>
                    <a:pt x="11" y="48"/>
                  </a:lnTo>
                  <a:lnTo>
                    <a:pt x="11" y="47"/>
                  </a:lnTo>
                  <a:lnTo>
                    <a:pt x="12" y="47"/>
                  </a:lnTo>
                  <a:lnTo>
                    <a:pt x="12" y="47"/>
                  </a:lnTo>
                  <a:lnTo>
                    <a:pt x="12" y="48"/>
                  </a:lnTo>
                  <a:lnTo>
                    <a:pt x="12" y="48"/>
                  </a:lnTo>
                  <a:lnTo>
                    <a:pt x="12" y="49"/>
                  </a:lnTo>
                  <a:lnTo>
                    <a:pt x="12" y="50"/>
                  </a:lnTo>
                  <a:lnTo>
                    <a:pt x="13" y="52"/>
                  </a:lnTo>
                  <a:lnTo>
                    <a:pt x="14" y="63"/>
                  </a:lnTo>
                  <a:lnTo>
                    <a:pt x="14" y="68"/>
                  </a:lnTo>
                  <a:lnTo>
                    <a:pt x="14" y="71"/>
                  </a:lnTo>
                  <a:lnTo>
                    <a:pt x="14" y="73"/>
                  </a:lnTo>
                  <a:lnTo>
                    <a:pt x="15" y="75"/>
                  </a:lnTo>
                  <a:lnTo>
                    <a:pt x="15" y="76"/>
                  </a:lnTo>
                  <a:lnTo>
                    <a:pt x="15" y="76"/>
                  </a:lnTo>
                  <a:lnTo>
                    <a:pt x="15" y="76"/>
                  </a:lnTo>
                  <a:lnTo>
                    <a:pt x="15" y="76"/>
                  </a:lnTo>
                  <a:lnTo>
                    <a:pt x="15" y="76"/>
                  </a:lnTo>
                  <a:lnTo>
                    <a:pt x="16" y="76"/>
                  </a:lnTo>
                  <a:lnTo>
                    <a:pt x="16" y="74"/>
                  </a:lnTo>
                  <a:lnTo>
                    <a:pt x="16" y="73"/>
                  </a:lnTo>
                  <a:lnTo>
                    <a:pt x="16" y="72"/>
                  </a:lnTo>
                  <a:lnTo>
                    <a:pt x="16" y="69"/>
                  </a:lnTo>
                  <a:lnTo>
                    <a:pt x="17" y="56"/>
                  </a:lnTo>
                  <a:lnTo>
                    <a:pt x="18" y="50"/>
                  </a:lnTo>
                  <a:lnTo>
                    <a:pt x="18" y="47"/>
                  </a:lnTo>
                  <a:lnTo>
                    <a:pt x="18" y="44"/>
                  </a:lnTo>
                  <a:lnTo>
                    <a:pt x="18" y="42"/>
                  </a:lnTo>
                  <a:lnTo>
                    <a:pt x="18" y="41"/>
                  </a:lnTo>
                  <a:lnTo>
                    <a:pt x="19" y="40"/>
                  </a:lnTo>
                  <a:lnTo>
                    <a:pt x="19" y="39"/>
                  </a:lnTo>
                  <a:lnTo>
                    <a:pt x="19" y="39"/>
                  </a:lnTo>
                  <a:lnTo>
                    <a:pt x="19" y="40"/>
                  </a:lnTo>
                  <a:lnTo>
                    <a:pt x="19" y="41"/>
                  </a:lnTo>
                  <a:lnTo>
                    <a:pt x="20" y="43"/>
                  </a:lnTo>
                  <a:lnTo>
                    <a:pt x="20" y="46"/>
                  </a:lnTo>
                  <a:lnTo>
                    <a:pt x="20" y="50"/>
                  </a:lnTo>
                  <a:lnTo>
                    <a:pt x="21" y="57"/>
                  </a:lnTo>
                  <a:lnTo>
                    <a:pt x="21" y="73"/>
                  </a:lnTo>
                  <a:lnTo>
                    <a:pt x="22" y="79"/>
                  </a:lnTo>
                  <a:lnTo>
                    <a:pt x="22" y="80"/>
                  </a:lnTo>
                  <a:lnTo>
                    <a:pt x="22" y="81"/>
                  </a:lnTo>
                  <a:lnTo>
                    <a:pt x="22" y="83"/>
                  </a:lnTo>
                  <a:lnTo>
                    <a:pt x="22" y="84"/>
                  </a:lnTo>
                  <a:lnTo>
                    <a:pt x="23" y="84"/>
                  </a:lnTo>
                  <a:lnTo>
                    <a:pt x="23" y="84"/>
                  </a:lnTo>
                  <a:lnTo>
                    <a:pt x="23" y="82"/>
                  </a:lnTo>
                  <a:lnTo>
                    <a:pt x="23" y="80"/>
                  </a:lnTo>
                  <a:lnTo>
                    <a:pt x="23" y="77"/>
                  </a:lnTo>
                  <a:lnTo>
                    <a:pt x="24" y="70"/>
                  </a:lnTo>
                  <a:lnTo>
                    <a:pt x="25" y="49"/>
                  </a:lnTo>
                  <a:lnTo>
                    <a:pt x="25" y="44"/>
                  </a:lnTo>
                  <a:lnTo>
                    <a:pt x="25" y="40"/>
                  </a:lnTo>
                  <a:lnTo>
                    <a:pt x="26" y="36"/>
                  </a:lnTo>
                  <a:lnTo>
                    <a:pt x="26" y="34"/>
                  </a:lnTo>
                  <a:lnTo>
                    <a:pt x="26" y="33"/>
                  </a:lnTo>
                  <a:lnTo>
                    <a:pt x="26" y="32"/>
                  </a:lnTo>
                  <a:lnTo>
                    <a:pt x="26" y="32"/>
                  </a:lnTo>
                  <a:lnTo>
                    <a:pt x="26" y="32"/>
                  </a:lnTo>
                  <a:lnTo>
                    <a:pt x="27" y="32"/>
                  </a:lnTo>
                  <a:lnTo>
                    <a:pt x="27" y="33"/>
                  </a:lnTo>
                  <a:lnTo>
                    <a:pt x="27" y="34"/>
                  </a:lnTo>
                  <a:lnTo>
                    <a:pt x="27" y="37"/>
                  </a:lnTo>
                  <a:lnTo>
                    <a:pt x="27" y="40"/>
                  </a:lnTo>
                  <a:lnTo>
                    <a:pt x="28" y="50"/>
                  </a:lnTo>
                  <a:lnTo>
                    <a:pt x="29" y="72"/>
                  </a:lnTo>
                  <a:lnTo>
                    <a:pt x="29" y="81"/>
                  </a:lnTo>
                  <a:lnTo>
                    <a:pt x="29" y="85"/>
                  </a:lnTo>
                  <a:lnTo>
                    <a:pt x="29" y="88"/>
                  </a:lnTo>
                  <a:lnTo>
                    <a:pt x="30" y="90"/>
                  </a:lnTo>
                  <a:lnTo>
                    <a:pt x="30" y="91"/>
                  </a:lnTo>
                  <a:lnTo>
                    <a:pt x="30" y="92"/>
                  </a:lnTo>
                  <a:lnTo>
                    <a:pt x="30" y="91"/>
                  </a:lnTo>
                  <a:lnTo>
                    <a:pt x="30" y="91"/>
                  </a:lnTo>
                  <a:lnTo>
                    <a:pt x="30" y="89"/>
                  </a:lnTo>
                  <a:lnTo>
                    <a:pt x="31" y="86"/>
                  </a:lnTo>
                  <a:lnTo>
                    <a:pt x="31" y="82"/>
                  </a:lnTo>
                  <a:lnTo>
                    <a:pt x="31" y="78"/>
                  </a:lnTo>
                  <a:lnTo>
                    <a:pt x="32" y="57"/>
                  </a:lnTo>
                  <a:lnTo>
                    <a:pt x="32" y="45"/>
                  </a:lnTo>
                  <a:lnTo>
                    <a:pt x="33" y="39"/>
                  </a:lnTo>
                  <a:lnTo>
                    <a:pt x="33" y="34"/>
                  </a:lnTo>
                  <a:lnTo>
                    <a:pt x="33" y="30"/>
                  </a:lnTo>
                  <a:lnTo>
                    <a:pt x="33" y="27"/>
                  </a:lnTo>
                  <a:lnTo>
                    <a:pt x="33" y="25"/>
                  </a:lnTo>
                  <a:lnTo>
                    <a:pt x="34" y="25"/>
                  </a:lnTo>
                  <a:lnTo>
                    <a:pt x="34" y="25"/>
                  </a:lnTo>
                  <a:lnTo>
                    <a:pt x="34" y="25"/>
                  </a:lnTo>
                  <a:lnTo>
                    <a:pt x="34" y="27"/>
                  </a:lnTo>
                  <a:lnTo>
                    <a:pt x="34" y="28"/>
                  </a:lnTo>
                  <a:lnTo>
                    <a:pt x="34" y="30"/>
                  </a:lnTo>
                  <a:lnTo>
                    <a:pt x="35" y="35"/>
                  </a:lnTo>
                  <a:lnTo>
                    <a:pt x="35" y="46"/>
                  </a:lnTo>
                  <a:lnTo>
                    <a:pt x="35" y="61"/>
                  </a:lnTo>
                  <a:lnTo>
                    <a:pt x="36" y="84"/>
                  </a:lnTo>
                  <a:lnTo>
                    <a:pt x="37" y="89"/>
                  </a:lnTo>
                  <a:lnTo>
                    <a:pt x="37" y="93"/>
                  </a:lnTo>
                  <a:lnTo>
                    <a:pt x="37" y="96"/>
                  </a:lnTo>
                  <a:lnTo>
                    <a:pt x="37" y="98"/>
                  </a:lnTo>
                  <a:lnTo>
                    <a:pt x="37" y="98"/>
                  </a:lnTo>
                  <a:lnTo>
                    <a:pt x="37" y="98"/>
                  </a:lnTo>
                  <a:lnTo>
                    <a:pt x="38" y="98"/>
                  </a:lnTo>
                  <a:lnTo>
                    <a:pt x="38" y="97"/>
                  </a:lnTo>
                  <a:lnTo>
                    <a:pt x="38" y="95"/>
                  </a:lnTo>
                  <a:lnTo>
                    <a:pt x="38" y="93"/>
                  </a:lnTo>
                  <a:lnTo>
                    <a:pt x="38" y="91"/>
                  </a:lnTo>
                  <a:lnTo>
                    <a:pt x="39" y="80"/>
                  </a:lnTo>
                  <a:lnTo>
                    <a:pt x="39" y="66"/>
                  </a:lnTo>
                  <a:lnTo>
                    <a:pt x="40" y="38"/>
                  </a:lnTo>
                  <a:lnTo>
                    <a:pt x="40" y="31"/>
                  </a:lnTo>
                  <a:lnTo>
                    <a:pt x="40" y="26"/>
                  </a:lnTo>
                  <a:lnTo>
                    <a:pt x="40" y="22"/>
                  </a:lnTo>
                  <a:lnTo>
                    <a:pt x="41" y="19"/>
                  </a:lnTo>
                  <a:lnTo>
                    <a:pt x="41" y="19"/>
                  </a:lnTo>
                  <a:lnTo>
                    <a:pt x="41" y="18"/>
                  </a:lnTo>
                  <a:lnTo>
                    <a:pt x="41" y="18"/>
                  </a:lnTo>
                  <a:lnTo>
                    <a:pt x="41" y="19"/>
                  </a:lnTo>
                  <a:lnTo>
                    <a:pt x="41" y="21"/>
                  </a:lnTo>
                  <a:lnTo>
                    <a:pt x="42" y="23"/>
                  </a:lnTo>
                  <a:lnTo>
                    <a:pt x="42" y="25"/>
                  </a:lnTo>
                  <a:lnTo>
                    <a:pt x="42" y="37"/>
                  </a:lnTo>
                  <a:lnTo>
                    <a:pt x="43" y="52"/>
                  </a:lnTo>
                  <a:lnTo>
                    <a:pt x="43" y="68"/>
                  </a:lnTo>
                  <a:lnTo>
                    <a:pt x="43" y="83"/>
                  </a:lnTo>
                  <a:lnTo>
                    <a:pt x="44" y="89"/>
                  </a:lnTo>
                  <a:lnTo>
                    <a:pt x="44" y="95"/>
                  </a:lnTo>
                  <a:lnTo>
                    <a:pt x="44" y="99"/>
                  </a:lnTo>
                  <a:lnTo>
                    <a:pt x="44" y="102"/>
                  </a:lnTo>
                  <a:lnTo>
                    <a:pt x="44" y="103"/>
                  </a:lnTo>
                  <a:lnTo>
                    <a:pt x="45" y="104"/>
                  </a:lnTo>
                  <a:lnTo>
                    <a:pt x="45" y="104"/>
                  </a:lnTo>
                  <a:lnTo>
                    <a:pt x="45" y="104"/>
                  </a:lnTo>
                  <a:lnTo>
                    <a:pt x="45" y="103"/>
                  </a:lnTo>
                  <a:lnTo>
                    <a:pt x="45" y="101"/>
                  </a:lnTo>
                  <a:lnTo>
                    <a:pt x="45" y="100"/>
                  </a:lnTo>
                  <a:lnTo>
                    <a:pt x="45" y="96"/>
                  </a:lnTo>
                  <a:lnTo>
                    <a:pt x="46" y="90"/>
                  </a:lnTo>
                  <a:lnTo>
                    <a:pt x="46" y="76"/>
                  </a:lnTo>
                  <a:lnTo>
                    <a:pt x="47" y="45"/>
                  </a:lnTo>
                  <a:lnTo>
                    <a:pt x="47" y="30"/>
                  </a:lnTo>
                  <a:lnTo>
                    <a:pt x="48" y="24"/>
                  </a:lnTo>
                  <a:lnTo>
                    <a:pt x="48" y="19"/>
                  </a:lnTo>
                  <a:lnTo>
                    <a:pt x="48" y="16"/>
                  </a:lnTo>
                  <a:lnTo>
                    <a:pt x="48" y="14"/>
                  </a:lnTo>
                  <a:lnTo>
                    <a:pt x="48" y="12"/>
                  </a:lnTo>
                  <a:lnTo>
                    <a:pt x="49" y="13"/>
                  </a:lnTo>
                  <a:lnTo>
                    <a:pt x="49" y="15"/>
                  </a:lnTo>
                  <a:lnTo>
                    <a:pt x="49" y="18"/>
                  </a:lnTo>
                  <a:lnTo>
                    <a:pt x="49" y="22"/>
                  </a:lnTo>
                  <a:lnTo>
                    <a:pt x="49" y="26"/>
                  </a:lnTo>
                  <a:lnTo>
                    <a:pt x="50" y="56"/>
                  </a:lnTo>
                  <a:lnTo>
                    <a:pt x="51" y="86"/>
                  </a:lnTo>
                  <a:lnTo>
                    <a:pt x="51" y="99"/>
                  </a:lnTo>
                  <a:lnTo>
                    <a:pt x="51" y="102"/>
                  </a:lnTo>
                  <a:lnTo>
                    <a:pt x="52" y="105"/>
                  </a:lnTo>
                  <a:lnTo>
                    <a:pt x="52" y="108"/>
                  </a:lnTo>
                  <a:lnTo>
                    <a:pt x="52" y="109"/>
                  </a:lnTo>
                  <a:lnTo>
                    <a:pt x="52" y="109"/>
                  </a:lnTo>
                  <a:lnTo>
                    <a:pt x="52" y="108"/>
                  </a:lnTo>
                  <a:lnTo>
                    <a:pt x="53" y="105"/>
                  </a:lnTo>
                  <a:lnTo>
                    <a:pt x="53" y="100"/>
                  </a:lnTo>
                  <a:lnTo>
                    <a:pt x="53" y="93"/>
                  </a:lnTo>
                  <a:lnTo>
                    <a:pt x="54" y="75"/>
                  </a:lnTo>
                  <a:lnTo>
                    <a:pt x="54" y="37"/>
                  </a:lnTo>
                  <a:lnTo>
                    <a:pt x="55" y="22"/>
                  </a:lnTo>
                  <a:lnTo>
                    <a:pt x="55" y="15"/>
                  </a:lnTo>
                  <a:lnTo>
                    <a:pt x="55" y="11"/>
                  </a:lnTo>
                  <a:lnTo>
                    <a:pt x="56" y="9"/>
                  </a:lnTo>
                  <a:lnTo>
                    <a:pt x="56" y="8"/>
                  </a:lnTo>
                  <a:lnTo>
                    <a:pt x="56" y="9"/>
                  </a:lnTo>
                  <a:lnTo>
                    <a:pt x="56" y="11"/>
                  </a:lnTo>
                  <a:lnTo>
                    <a:pt x="56" y="15"/>
                  </a:lnTo>
                  <a:lnTo>
                    <a:pt x="57" y="21"/>
                  </a:lnTo>
                  <a:lnTo>
                    <a:pt x="57" y="34"/>
                  </a:lnTo>
                  <a:lnTo>
                    <a:pt x="58" y="72"/>
                  </a:lnTo>
                  <a:lnTo>
                    <a:pt x="58" y="88"/>
                  </a:lnTo>
                  <a:lnTo>
                    <a:pt x="59" y="101"/>
                  </a:lnTo>
                  <a:lnTo>
                    <a:pt x="59" y="107"/>
                  </a:lnTo>
                  <a:lnTo>
                    <a:pt x="59" y="111"/>
                  </a:lnTo>
                  <a:lnTo>
                    <a:pt x="59" y="113"/>
                  </a:lnTo>
                  <a:lnTo>
                    <a:pt x="59" y="114"/>
                  </a:lnTo>
                  <a:lnTo>
                    <a:pt x="60" y="113"/>
                  </a:lnTo>
                  <a:lnTo>
                    <a:pt x="60" y="110"/>
                  </a:lnTo>
                  <a:lnTo>
                    <a:pt x="60" y="108"/>
                  </a:lnTo>
                  <a:lnTo>
                    <a:pt x="60" y="105"/>
                  </a:lnTo>
                  <a:lnTo>
                    <a:pt x="60" y="98"/>
                  </a:lnTo>
                  <a:lnTo>
                    <a:pt x="61" y="64"/>
                  </a:lnTo>
                  <a:lnTo>
                    <a:pt x="62" y="43"/>
                  </a:lnTo>
                  <a:lnTo>
                    <a:pt x="62" y="22"/>
                  </a:lnTo>
                  <a:lnTo>
                    <a:pt x="62" y="16"/>
                  </a:lnTo>
                  <a:lnTo>
                    <a:pt x="63" y="10"/>
                  </a:lnTo>
                  <a:lnTo>
                    <a:pt x="63" y="8"/>
                  </a:lnTo>
                  <a:lnTo>
                    <a:pt x="63" y="6"/>
                  </a:lnTo>
                  <a:lnTo>
                    <a:pt x="63" y="4"/>
                  </a:lnTo>
                  <a:lnTo>
                    <a:pt x="63" y="4"/>
                  </a:lnTo>
                  <a:lnTo>
                    <a:pt x="63" y="6"/>
                  </a:lnTo>
                  <a:lnTo>
                    <a:pt x="64" y="10"/>
                  </a:lnTo>
                  <a:lnTo>
                    <a:pt x="64" y="13"/>
                  </a:lnTo>
                  <a:lnTo>
                    <a:pt x="64" y="16"/>
                  </a:lnTo>
                  <a:lnTo>
                    <a:pt x="64" y="33"/>
                  </a:lnTo>
                  <a:lnTo>
                    <a:pt x="65" y="53"/>
                  </a:lnTo>
                  <a:lnTo>
                    <a:pt x="65" y="76"/>
                  </a:lnTo>
                  <a:lnTo>
                    <a:pt x="66" y="88"/>
                  </a:lnTo>
                  <a:lnTo>
                    <a:pt x="66" y="98"/>
                  </a:lnTo>
                  <a:lnTo>
                    <a:pt x="66" y="105"/>
                  </a:lnTo>
                  <a:lnTo>
                    <a:pt x="66" y="111"/>
                  </a:lnTo>
                  <a:lnTo>
                    <a:pt x="66" y="113"/>
                  </a:lnTo>
                  <a:lnTo>
                    <a:pt x="67" y="115"/>
                  </a:lnTo>
                  <a:lnTo>
                    <a:pt x="67" y="116"/>
                  </a:lnTo>
                  <a:lnTo>
                    <a:pt x="67" y="117"/>
                  </a:lnTo>
                  <a:lnTo>
                    <a:pt x="67" y="116"/>
                  </a:lnTo>
                  <a:lnTo>
                    <a:pt x="67" y="114"/>
                  </a:lnTo>
                  <a:lnTo>
                    <a:pt x="67" y="112"/>
                  </a:lnTo>
                  <a:lnTo>
                    <a:pt x="67" y="110"/>
                  </a:lnTo>
                  <a:lnTo>
                    <a:pt x="68" y="104"/>
                  </a:lnTo>
                  <a:lnTo>
                    <a:pt x="68" y="88"/>
                  </a:lnTo>
                  <a:lnTo>
                    <a:pt x="68" y="70"/>
                  </a:lnTo>
                  <a:lnTo>
                    <a:pt x="69" y="29"/>
                  </a:lnTo>
                  <a:lnTo>
                    <a:pt x="70" y="19"/>
                  </a:lnTo>
                  <a:lnTo>
                    <a:pt x="70" y="11"/>
                  </a:lnTo>
                  <a:lnTo>
                    <a:pt x="70" y="6"/>
                  </a:lnTo>
                  <a:lnTo>
                    <a:pt x="70" y="4"/>
                  </a:lnTo>
                  <a:lnTo>
                    <a:pt x="70" y="3"/>
                  </a:lnTo>
                  <a:lnTo>
                    <a:pt x="70" y="2"/>
                  </a:lnTo>
                  <a:lnTo>
                    <a:pt x="71" y="2"/>
                  </a:lnTo>
                  <a:lnTo>
                    <a:pt x="71" y="4"/>
                  </a:lnTo>
                  <a:lnTo>
                    <a:pt x="71" y="9"/>
                  </a:lnTo>
                  <a:lnTo>
                    <a:pt x="71" y="12"/>
                  </a:lnTo>
                  <a:lnTo>
                    <a:pt x="71" y="15"/>
                  </a:lnTo>
                  <a:lnTo>
                    <a:pt x="72" y="23"/>
                  </a:lnTo>
                  <a:lnTo>
                    <a:pt x="72" y="41"/>
                  </a:lnTo>
                  <a:lnTo>
                    <a:pt x="73" y="82"/>
                  </a:lnTo>
                  <a:lnTo>
                    <a:pt x="73" y="98"/>
                  </a:lnTo>
                  <a:lnTo>
                    <a:pt x="73" y="104"/>
                  </a:lnTo>
                  <a:lnTo>
                    <a:pt x="74" y="110"/>
                  </a:lnTo>
                  <a:lnTo>
                    <a:pt x="74" y="113"/>
                  </a:lnTo>
                  <a:lnTo>
                    <a:pt x="74" y="116"/>
                  </a:lnTo>
                  <a:lnTo>
                    <a:pt x="74" y="118"/>
                  </a:lnTo>
                  <a:lnTo>
                    <a:pt x="74" y="119"/>
                  </a:lnTo>
                  <a:lnTo>
                    <a:pt x="74" y="117"/>
                  </a:lnTo>
                  <a:lnTo>
                    <a:pt x="75" y="116"/>
                  </a:lnTo>
                  <a:lnTo>
                    <a:pt x="75" y="113"/>
                  </a:lnTo>
                  <a:lnTo>
                    <a:pt x="75" y="108"/>
                  </a:lnTo>
                  <a:lnTo>
                    <a:pt x="75" y="100"/>
                  </a:lnTo>
                  <a:lnTo>
                    <a:pt x="75" y="89"/>
                  </a:lnTo>
                  <a:lnTo>
                    <a:pt x="76" y="45"/>
                  </a:lnTo>
                  <a:lnTo>
                    <a:pt x="77" y="25"/>
                  </a:lnTo>
                  <a:lnTo>
                    <a:pt x="77" y="18"/>
                  </a:lnTo>
                  <a:lnTo>
                    <a:pt x="77" y="11"/>
                  </a:lnTo>
                  <a:lnTo>
                    <a:pt x="77" y="6"/>
                  </a:lnTo>
                  <a:lnTo>
                    <a:pt x="78" y="2"/>
                  </a:lnTo>
                  <a:lnTo>
                    <a:pt x="78" y="0"/>
                  </a:lnTo>
                  <a:lnTo>
                    <a:pt x="78" y="0"/>
                  </a:lnTo>
                  <a:lnTo>
                    <a:pt x="78" y="2"/>
                  </a:lnTo>
                  <a:lnTo>
                    <a:pt x="78" y="6"/>
                  </a:lnTo>
                  <a:lnTo>
                    <a:pt x="79" y="11"/>
                  </a:lnTo>
                  <a:lnTo>
                    <a:pt x="79" y="18"/>
                  </a:lnTo>
                  <a:lnTo>
                    <a:pt x="80" y="57"/>
                  </a:lnTo>
                  <a:lnTo>
                    <a:pt x="80" y="81"/>
                  </a:lnTo>
                  <a:lnTo>
                    <a:pt x="80" y="92"/>
                  </a:lnTo>
                  <a:lnTo>
                    <a:pt x="81" y="101"/>
                  </a:lnTo>
                  <a:lnTo>
                    <a:pt x="81" y="108"/>
                  </a:lnTo>
                  <a:lnTo>
                    <a:pt x="81" y="114"/>
                  </a:lnTo>
                  <a:lnTo>
                    <a:pt x="81" y="117"/>
                  </a:lnTo>
                  <a:lnTo>
                    <a:pt x="81" y="118"/>
                  </a:lnTo>
                  <a:lnTo>
                    <a:pt x="81" y="119"/>
                  </a:lnTo>
                  <a:lnTo>
                    <a:pt x="82" y="120"/>
                  </a:lnTo>
                  <a:lnTo>
                    <a:pt x="82" y="120"/>
                  </a:lnTo>
                  <a:lnTo>
                    <a:pt x="82" y="119"/>
                  </a:lnTo>
                  <a:lnTo>
                    <a:pt x="82" y="117"/>
                  </a:lnTo>
                  <a:lnTo>
                    <a:pt x="82" y="115"/>
                  </a:lnTo>
                  <a:lnTo>
                    <a:pt x="82" y="109"/>
                  </a:lnTo>
                  <a:lnTo>
                    <a:pt x="83" y="101"/>
                  </a:lnTo>
                  <a:lnTo>
                    <a:pt x="83" y="59"/>
                  </a:lnTo>
                  <a:lnTo>
                    <a:pt x="84" y="37"/>
                  </a:lnTo>
                  <a:lnTo>
                    <a:pt x="84" y="20"/>
                  </a:lnTo>
                  <a:lnTo>
                    <a:pt x="84" y="13"/>
                  </a:lnTo>
                  <a:lnTo>
                    <a:pt x="85" y="7"/>
                  </a:lnTo>
                  <a:lnTo>
                    <a:pt x="85" y="3"/>
                  </a:lnTo>
                  <a:lnTo>
                    <a:pt x="85" y="0"/>
                  </a:lnTo>
                  <a:lnTo>
                    <a:pt x="85" y="0"/>
                  </a:lnTo>
                  <a:lnTo>
                    <a:pt x="86" y="2"/>
                  </a:lnTo>
                  <a:lnTo>
                    <a:pt x="86" y="5"/>
                  </a:lnTo>
                  <a:lnTo>
                    <a:pt x="86" y="9"/>
                  </a:lnTo>
                  <a:lnTo>
                    <a:pt x="86" y="17"/>
                  </a:lnTo>
                  <a:lnTo>
                    <a:pt x="86" y="25"/>
                  </a:lnTo>
                  <a:lnTo>
                    <a:pt x="87" y="47"/>
                  </a:lnTo>
                  <a:lnTo>
                    <a:pt x="87" y="69"/>
                  </a:lnTo>
                  <a:lnTo>
                    <a:pt x="88" y="89"/>
                  </a:lnTo>
                  <a:lnTo>
                    <a:pt x="88" y="105"/>
                  </a:lnTo>
                  <a:lnTo>
                    <a:pt x="88" y="111"/>
                  </a:lnTo>
                  <a:lnTo>
                    <a:pt x="89" y="116"/>
                  </a:lnTo>
                  <a:lnTo>
                    <a:pt x="89" y="118"/>
                  </a:lnTo>
                  <a:lnTo>
                    <a:pt x="89" y="119"/>
                  </a:lnTo>
                  <a:lnTo>
                    <a:pt x="89" y="119"/>
                  </a:lnTo>
                  <a:lnTo>
                    <a:pt x="89" y="117"/>
                  </a:lnTo>
                  <a:lnTo>
                    <a:pt x="89" y="114"/>
                  </a:lnTo>
                  <a:lnTo>
                    <a:pt x="90" y="108"/>
                  </a:lnTo>
                  <a:lnTo>
                    <a:pt x="90" y="95"/>
                  </a:lnTo>
                  <a:lnTo>
                    <a:pt x="91" y="54"/>
                  </a:lnTo>
                  <a:lnTo>
                    <a:pt x="91" y="35"/>
                  </a:lnTo>
                  <a:lnTo>
                    <a:pt x="92" y="18"/>
                  </a:lnTo>
                  <a:lnTo>
                    <a:pt x="92" y="11"/>
                  </a:lnTo>
                  <a:lnTo>
                    <a:pt x="92" y="5"/>
                  </a:lnTo>
                  <a:lnTo>
                    <a:pt x="92" y="2"/>
                  </a:lnTo>
                  <a:lnTo>
                    <a:pt x="93" y="1"/>
                  </a:lnTo>
                  <a:lnTo>
                    <a:pt x="93" y="1"/>
                  </a:lnTo>
                  <a:lnTo>
                    <a:pt x="93" y="4"/>
                  </a:lnTo>
                  <a:lnTo>
                    <a:pt x="93" y="8"/>
                  </a:lnTo>
                  <a:lnTo>
                    <a:pt x="93" y="14"/>
                  </a:lnTo>
                  <a:lnTo>
                    <a:pt x="94" y="33"/>
                  </a:lnTo>
                  <a:lnTo>
                    <a:pt x="94" y="54"/>
                  </a:lnTo>
                  <a:lnTo>
                    <a:pt x="95" y="90"/>
                  </a:lnTo>
                  <a:lnTo>
                    <a:pt x="96" y="104"/>
                  </a:lnTo>
                  <a:lnTo>
                    <a:pt x="96" y="110"/>
                  </a:lnTo>
                  <a:lnTo>
                    <a:pt x="96" y="115"/>
                  </a:lnTo>
                  <a:lnTo>
                    <a:pt x="96" y="117"/>
                  </a:lnTo>
                  <a:lnTo>
                    <a:pt x="96" y="118"/>
                  </a:lnTo>
                  <a:lnTo>
                    <a:pt x="96" y="118"/>
                  </a:lnTo>
                  <a:lnTo>
                    <a:pt x="97" y="117"/>
                  </a:lnTo>
                  <a:lnTo>
                    <a:pt x="97" y="114"/>
                  </a:lnTo>
                  <a:lnTo>
                    <a:pt x="97" y="109"/>
                  </a:lnTo>
                  <a:lnTo>
                    <a:pt x="97" y="103"/>
                  </a:lnTo>
                  <a:lnTo>
                    <a:pt x="98" y="88"/>
                  </a:lnTo>
                  <a:lnTo>
                    <a:pt x="98" y="46"/>
                  </a:lnTo>
                  <a:lnTo>
                    <a:pt x="99" y="25"/>
                  </a:lnTo>
                  <a:lnTo>
                    <a:pt x="99" y="17"/>
                  </a:lnTo>
                  <a:lnTo>
                    <a:pt x="99" y="11"/>
                  </a:lnTo>
                  <a:lnTo>
                    <a:pt x="99" y="8"/>
                  </a:lnTo>
                  <a:lnTo>
                    <a:pt x="100" y="6"/>
                  </a:lnTo>
                  <a:lnTo>
                    <a:pt x="100" y="4"/>
                  </a:lnTo>
                  <a:lnTo>
                    <a:pt x="100" y="3"/>
                  </a:lnTo>
                  <a:lnTo>
                    <a:pt x="100" y="3"/>
                  </a:lnTo>
                  <a:lnTo>
                    <a:pt x="100" y="3"/>
                  </a:lnTo>
                  <a:lnTo>
                    <a:pt x="100" y="4"/>
                  </a:lnTo>
                  <a:lnTo>
                    <a:pt x="100" y="6"/>
                  </a:lnTo>
                  <a:lnTo>
                    <a:pt x="101" y="8"/>
                  </a:lnTo>
                  <a:lnTo>
                    <a:pt x="101" y="10"/>
                  </a:lnTo>
                  <a:lnTo>
                    <a:pt x="101" y="17"/>
                  </a:lnTo>
                  <a:lnTo>
                    <a:pt x="101" y="35"/>
                  </a:lnTo>
                  <a:lnTo>
                    <a:pt x="102" y="76"/>
                  </a:lnTo>
                  <a:lnTo>
                    <a:pt x="103" y="94"/>
                  </a:lnTo>
                  <a:lnTo>
                    <a:pt x="103" y="101"/>
                  </a:lnTo>
                  <a:lnTo>
                    <a:pt x="103" y="107"/>
                  </a:lnTo>
                  <a:lnTo>
                    <a:pt x="103" y="111"/>
                  </a:lnTo>
                  <a:lnTo>
                    <a:pt x="103" y="114"/>
                  </a:lnTo>
                  <a:lnTo>
                    <a:pt x="104" y="115"/>
                  </a:lnTo>
                  <a:lnTo>
                    <a:pt x="104" y="115"/>
                  </a:lnTo>
                  <a:lnTo>
                    <a:pt x="104" y="115"/>
                  </a:lnTo>
                  <a:lnTo>
                    <a:pt x="104" y="113"/>
                  </a:lnTo>
                  <a:lnTo>
                    <a:pt x="104" y="112"/>
                  </a:lnTo>
                  <a:lnTo>
                    <a:pt x="104" y="107"/>
                  </a:lnTo>
                  <a:lnTo>
                    <a:pt x="105" y="100"/>
                  </a:lnTo>
                  <a:lnTo>
                    <a:pt x="105" y="91"/>
                  </a:lnTo>
                  <a:lnTo>
                    <a:pt x="106" y="54"/>
                  </a:lnTo>
                  <a:lnTo>
                    <a:pt x="106" y="34"/>
                  </a:lnTo>
                  <a:lnTo>
                    <a:pt x="106" y="25"/>
                  </a:lnTo>
                  <a:lnTo>
                    <a:pt x="107" y="19"/>
                  </a:lnTo>
                  <a:lnTo>
                    <a:pt x="107" y="13"/>
                  </a:lnTo>
                  <a:lnTo>
                    <a:pt x="107" y="9"/>
                  </a:lnTo>
                  <a:lnTo>
                    <a:pt x="107" y="7"/>
                  </a:lnTo>
                  <a:lnTo>
                    <a:pt x="107" y="6"/>
                  </a:lnTo>
                  <a:lnTo>
                    <a:pt x="108" y="7"/>
                  </a:lnTo>
                  <a:lnTo>
                    <a:pt x="108" y="9"/>
                  </a:lnTo>
                  <a:lnTo>
                    <a:pt x="108" y="13"/>
                  </a:lnTo>
                  <a:lnTo>
                    <a:pt x="108" y="17"/>
                  </a:lnTo>
                  <a:lnTo>
                    <a:pt x="109" y="52"/>
                  </a:lnTo>
                  <a:lnTo>
                    <a:pt x="110" y="74"/>
                  </a:lnTo>
                  <a:lnTo>
                    <a:pt x="110" y="93"/>
                  </a:lnTo>
                  <a:lnTo>
                    <a:pt x="110" y="99"/>
                  </a:lnTo>
                  <a:lnTo>
                    <a:pt x="110" y="104"/>
                  </a:lnTo>
                  <a:lnTo>
                    <a:pt x="111" y="109"/>
                  </a:lnTo>
                  <a:lnTo>
                    <a:pt x="111" y="111"/>
                  </a:lnTo>
                  <a:lnTo>
                    <a:pt x="111" y="112"/>
                  </a:lnTo>
                  <a:lnTo>
                    <a:pt x="111" y="111"/>
                  </a:lnTo>
                  <a:lnTo>
                    <a:pt x="112" y="108"/>
                  </a:lnTo>
                  <a:lnTo>
                    <a:pt x="112" y="105"/>
                  </a:lnTo>
                  <a:lnTo>
                    <a:pt x="112" y="103"/>
                  </a:lnTo>
                  <a:lnTo>
                    <a:pt x="113" y="41"/>
                  </a:lnTo>
                  <a:lnTo>
                    <a:pt x="114" y="25"/>
                  </a:lnTo>
                  <a:lnTo>
                    <a:pt x="114" y="19"/>
                  </a:lnTo>
                  <a:lnTo>
                    <a:pt x="114" y="16"/>
                  </a:lnTo>
                  <a:lnTo>
                    <a:pt x="114" y="14"/>
                  </a:lnTo>
                  <a:lnTo>
                    <a:pt x="114" y="11"/>
                  </a:lnTo>
                  <a:lnTo>
                    <a:pt x="115" y="10"/>
                  </a:lnTo>
                  <a:lnTo>
                    <a:pt x="115" y="10"/>
                  </a:lnTo>
                  <a:lnTo>
                    <a:pt x="115" y="12"/>
                  </a:lnTo>
                  <a:lnTo>
                    <a:pt x="115" y="16"/>
                  </a:lnTo>
                  <a:lnTo>
                    <a:pt x="115" y="18"/>
                  </a:lnTo>
                  <a:lnTo>
                    <a:pt x="116" y="22"/>
                  </a:lnTo>
                  <a:lnTo>
                    <a:pt x="116" y="35"/>
                  </a:lnTo>
                  <a:lnTo>
                    <a:pt x="117" y="74"/>
                  </a:lnTo>
                  <a:lnTo>
                    <a:pt x="117" y="90"/>
                  </a:lnTo>
                  <a:lnTo>
                    <a:pt x="118" y="96"/>
                  </a:lnTo>
                  <a:lnTo>
                    <a:pt x="118" y="99"/>
                  </a:lnTo>
                  <a:lnTo>
                    <a:pt x="118" y="102"/>
                  </a:lnTo>
                  <a:lnTo>
                    <a:pt x="118" y="105"/>
                  </a:lnTo>
                  <a:lnTo>
                    <a:pt x="118" y="106"/>
                  </a:lnTo>
                  <a:lnTo>
                    <a:pt x="118" y="107"/>
                  </a:lnTo>
                  <a:lnTo>
                    <a:pt x="119" y="107"/>
                  </a:lnTo>
                  <a:lnTo>
                    <a:pt x="119" y="106"/>
                  </a:lnTo>
                  <a:lnTo>
                    <a:pt x="119" y="103"/>
                  </a:lnTo>
                  <a:lnTo>
                    <a:pt x="119" y="99"/>
                  </a:lnTo>
                  <a:lnTo>
                    <a:pt x="119" y="94"/>
                  </a:lnTo>
                  <a:lnTo>
                    <a:pt x="120" y="87"/>
                  </a:lnTo>
                  <a:lnTo>
                    <a:pt x="120" y="53"/>
                  </a:lnTo>
                  <a:lnTo>
                    <a:pt x="121" y="38"/>
                  </a:lnTo>
                  <a:lnTo>
                    <a:pt x="121" y="31"/>
                  </a:lnTo>
                  <a:lnTo>
                    <a:pt x="121" y="26"/>
                  </a:lnTo>
                  <a:lnTo>
                    <a:pt x="122" y="21"/>
                  </a:lnTo>
                  <a:lnTo>
                    <a:pt x="122" y="18"/>
                  </a:lnTo>
                  <a:lnTo>
                    <a:pt x="122" y="16"/>
                  </a:lnTo>
                  <a:lnTo>
                    <a:pt x="122" y="15"/>
                  </a:lnTo>
                  <a:lnTo>
                    <a:pt x="122" y="16"/>
                  </a:lnTo>
                  <a:lnTo>
                    <a:pt x="122" y="17"/>
                  </a:lnTo>
                  <a:lnTo>
                    <a:pt x="123" y="18"/>
                  </a:lnTo>
                  <a:lnTo>
                    <a:pt x="123" y="22"/>
                  </a:lnTo>
                  <a:lnTo>
                    <a:pt x="123" y="26"/>
                  </a:lnTo>
                  <a:lnTo>
                    <a:pt x="123" y="40"/>
                  </a:lnTo>
                  <a:lnTo>
                    <a:pt x="124" y="58"/>
                  </a:lnTo>
                  <a:lnTo>
                    <a:pt x="124" y="75"/>
                  </a:lnTo>
                  <a:lnTo>
                    <a:pt x="125" y="82"/>
                  </a:lnTo>
                  <a:lnTo>
                    <a:pt x="125" y="88"/>
                  </a:lnTo>
                  <a:lnTo>
                    <a:pt x="125" y="93"/>
                  </a:lnTo>
                  <a:lnTo>
                    <a:pt x="125" y="97"/>
                  </a:lnTo>
                  <a:lnTo>
                    <a:pt x="125" y="100"/>
                  </a:lnTo>
                  <a:lnTo>
                    <a:pt x="126" y="101"/>
                  </a:lnTo>
                  <a:lnTo>
                    <a:pt x="126" y="101"/>
                  </a:lnTo>
                  <a:lnTo>
                    <a:pt x="126" y="100"/>
                  </a:lnTo>
                  <a:lnTo>
                    <a:pt x="126" y="98"/>
                  </a:lnTo>
                  <a:lnTo>
                    <a:pt x="126" y="96"/>
                  </a:lnTo>
                  <a:lnTo>
                    <a:pt x="127" y="93"/>
                  </a:lnTo>
                  <a:lnTo>
                    <a:pt x="127" y="81"/>
                  </a:lnTo>
                  <a:lnTo>
                    <a:pt x="127" y="67"/>
                  </a:lnTo>
                  <a:lnTo>
                    <a:pt x="128" y="41"/>
                  </a:lnTo>
                  <a:lnTo>
                    <a:pt x="129" y="31"/>
                  </a:lnTo>
                  <a:lnTo>
                    <a:pt x="129" y="27"/>
                  </a:lnTo>
                  <a:lnTo>
                    <a:pt x="129" y="24"/>
                  </a:lnTo>
                  <a:lnTo>
                    <a:pt x="129" y="22"/>
                  </a:lnTo>
                  <a:lnTo>
                    <a:pt x="130" y="21"/>
                  </a:lnTo>
                  <a:lnTo>
                    <a:pt x="130" y="21"/>
                  </a:lnTo>
                  <a:lnTo>
                    <a:pt x="130" y="22"/>
                  </a:lnTo>
                  <a:lnTo>
                    <a:pt x="130" y="24"/>
                  </a:lnTo>
                  <a:lnTo>
                    <a:pt x="130" y="28"/>
                  </a:lnTo>
                  <a:lnTo>
                    <a:pt x="130" y="32"/>
                  </a:lnTo>
                  <a:lnTo>
                    <a:pt x="131" y="43"/>
                  </a:lnTo>
                  <a:lnTo>
                    <a:pt x="131" y="58"/>
                  </a:lnTo>
                  <a:lnTo>
                    <a:pt x="132" y="73"/>
                  </a:lnTo>
                  <a:lnTo>
                    <a:pt x="132" y="84"/>
                  </a:lnTo>
                  <a:lnTo>
                    <a:pt x="133" y="89"/>
                  </a:lnTo>
                  <a:lnTo>
                    <a:pt x="133" y="92"/>
                  </a:lnTo>
                  <a:lnTo>
                    <a:pt x="133" y="94"/>
                  </a:lnTo>
                  <a:lnTo>
                    <a:pt x="133" y="95"/>
                  </a:lnTo>
                  <a:lnTo>
                    <a:pt x="133" y="95"/>
                  </a:lnTo>
                  <a:lnTo>
                    <a:pt x="134" y="94"/>
                  </a:lnTo>
                  <a:lnTo>
                    <a:pt x="134" y="91"/>
                  </a:lnTo>
                  <a:lnTo>
                    <a:pt x="134" y="88"/>
                  </a:lnTo>
                  <a:lnTo>
                    <a:pt x="134" y="79"/>
                  </a:lnTo>
                  <a:lnTo>
                    <a:pt x="135" y="54"/>
                  </a:lnTo>
                  <a:lnTo>
                    <a:pt x="136" y="43"/>
                  </a:lnTo>
                  <a:lnTo>
                    <a:pt x="136" y="38"/>
                  </a:lnTo>
                  <a:lnTo>
                    <a:pt x="136" y="35"/>
                  </a:lnTo>
                  <a:lnTo>
                    <a:pt x="136" y="32"/>
                  </a:lnTo>
                  <a:lnTo>
                    <a:pt x="136" y="30"/>
                  </a:lnTo>
                  <a:lnTo>
                    <a:pt x="137" y="28"/>
                  </a:lnTo>
                  <a:lnTo>
                    <a:pt x="137" y="28"/>
                  </a:lnTo>
                  <a:lnTo>
                    <a:pt x="137" y="28"/>
                  </a:lnTo>
                  <a:lnTo>
                    <a:pt x="137" y="30"/>
                  </a:lnTo>
                  <a:lnTo>
                    <a:pt x="137" y="31"/>
                  </a:lnTo>
                  <a:lnTo>
                    <a:pt x="138" y="34"/>
                  </a:lnTo>
                  <a:lnTo>
                    <a:pt x="138" y="42"/>
                  </a:lnTo>
                  <a:lnTo>
                    <a:pt x="139" y="53"/>
                  </a:lnTo>
                  <a:lnTo>
                    <a:pt x="139" y="73"/>
                  </a:lnTo>
                  <a:lnTo>
                    <a:pt x="140" y="77"/>
                  </a:lnTo>
                  <a:lnTo>
                    <a:pt x="140" y="81"/>
                  </a:lnTo>
                  <a:lnTo>
                    <a:pt x="140" y="84"/>
                  </a:lnTo>
                  <a:lnTo>
                    <a:pt x="140" y="86"/>
                  </a:lnTo>
                  <a:lnTo>
                    <a:pt x="140" y="88"/>
                  </a:lnTo>
                  <a:lnTo>
                    <a:pt x="141" y="88"/>
                  </a:lnTo>
                  <a:lnTo>
                    <a:pt x="141" y="88"/>
                  </a:lnTo>
                  <a:lnTo>
                    <a:pt x="141" y="86"/>
                  </a:lnTo>
                  <a:lnTo>
                    <a:pt x="141" y="84"/>
                  </a:lnTo>
                  <a:lnTo>
                    <a:pt x="141" y="81"/>
                  </a:lnTo>
                  <a:lnTo>
                    <a:pt x="142" y="74"/>
                  </a:lnTo>
                  <a:lnTo>
                    <a:pt x="143" y="54"/>
                  </a:lnTo>
                  <a:lnTo>
                    <a:pt x="143" y="46"/>
                  </a:lnTo>
                  <a:lnTo>
                    <a:pt x="143" y="43"/>
                  </a:lnTo>
                  <a:lnTo>
                    <a:pt x="144" y="40"/>
                  </a:lnTo>
                  <a:lnTo>
                    <a:pt x="144" y="38"/>
                  </a:lnTo>
                  <a:lnTo>
                    <a:pt x="144" y="36"/>
                  </a:lnTo>
                  <a:lnTo>
                    <a:pt x="144" y="36"/>
                  </a:lnTo>
                  <a:lnTo>
                    <a:pt x="144" y="35"/>
                  </a:lnTo>
                  <a:lnTo>
                    <a:pt x="144" y="36"/>
                  </a:lnTo>
                  <a:lnTo>
                    <a:pt x="145" y="37"/>
                  </a:lnTo>
                  <a:lnTo>
                    <a:pt x="145" y="38"/>
                  </a:lnTo>
                  <a:lnTo>
                    <a:pt x="145" y="41"/>
                  </a:lnTo>
                  <a:lnTo>
                    <a:pt x="146" y="48"/>
                  </a:lnTo>
                  <a:lnTo>
                    <a:pt x="146" y="56"/>
                  </a:lnTo>
                  <a:lnTo>
                    <a:pt x="147" y="71"/>
                  </a:lnTo>
                  <a:lnTo>
                    <a:pt x="147" y="74"/>
                  </a:lnTo>
                  <a:lnTo>
                    <a:pt x="147" y="77"/>
                  </a:lnTo>
                  <a:lnTo>
                    <a:pt x="147" y="79"/>
                  </a:lnTo>
                  <a:lnTo>
                    <a:pt x="148" y="80"/>
                  </a:lnTo>
                  <a:lnTo>
                    <a:pt x="148" y="80"/>
                  </a:lnTo>
                  <a:lnTo>
                    <a:pt x="148" y="80"/>
                  </a:lnTo>
                  <a:lnTo>
                    <a:pt x="148" y="79"/>
                  </a:lnTo>
                  <a:lnTo>
                    <a:pt x="148" y="78"/>
                  </a:lnTo>
                  <a:lnTo>
                    <a:pt x="149" y="76"/>
                  </a:lnTo>
                  <a:lnTo>
                    <a:pt x="149" y="74"/>
                  </a:lnTo>
                  <a:lnTo>
                    <a:pt x="149" y="69"/>
                  </a:lnTo>
                  <a:lnTo>
                    <a:pt x="150" y="55"/>
                  </a:lnTo>
                  <a:lnTo>
                    <a:pt x="150" y="52"/>
                  </a:lnTo>
                  <a:lnTo>
                    <a:pt x="151" y="49"/>
                  </a:lnTo>
                  <a:lnTo>
                    <a:pt x="151" y="46"/>
                  </a:lnTo>
                  <a:lnTo>
                    <a:pt x="151" y="45"/>
                  </a:lnTo>
                  <a:lnTo>
                    <a:pt x="151" y="45"/>
                  </a:lnTo>
                  <a:lnTo>
                    <a:pt x="151" y="44"/>
                  </a:lnTo>
                  <a:lnTo>
                    <a:pt x="152" y="43"/>
                  </a:lnTo>
                  <a:lnTo>
                    <a:pt x="152" y="43"/>
                  </a:lnTo>
                  <a:lnTo>
                    <a:pt x="152" y="44"/>
                  </a:lnTo>
                  <a:lnTo>
                    <a:pt x="152" y="44"/>
                  </a:lnTo>
                  <a:lnTo>
                    <a:pt x="152" y="45"/>
                  </a:lnTo>
                  <a:lnTo>
                    <a:pt x="152" y="47"/>
                  </a:lnTo>
                  <a:lnTo>
                    <a:pt x="153" y="52"/>
                  </a:lnTo>
                  <a:lnTo>
                    <a:pt x="154" y="62"/>
                  </a:lnTo>
                  <a:lnTo>
                    <a:pt x="154" y="67"/>
                  </a:lnTo>
                  <a:lnTo>
                    <a:pt x="154" y="69"/>
                  </a:lnTo>
                  <a:lnTo>
                    <a:pt x="155" y="70"/>
                  </a:lnTo>
                  <a:lnTo>
                    <a:pt x="155" y="71"/>
                  </a:lnTo>
                  <a:lnTo>
                    <a:pt x="155" y="72"/>
                  </a:lnTo>
                  <a:lnTo>
                    <a:pt x="155" y="72"/>
                  </a:lnTo>
                  <a:lnTo>
                    <a:pt x="155" y="72"/>
                  </a:lnTo>
                  <a:lnTo>
                    <a:pt x="156" y="72"/>
                  </a:lnTo>
                  <a:lnTo>
                    <a:pt x="156" y="71"/>
                  </a:lnTo>
                  <a:lnTo>
                    <a:pt x="156" y="70"/>
                  </a:lnTo>
                  <a:lnTo>
                    <a:pt x="156" y="68"/>
                  </a:lnTo>
                  <a:lnTo>
                    <a:pt x="157" y="61"/>
                  </a:lnTo>
                  <a:lnTo>
                    <a:pt x="158" y="57"/>
                  </a:lnTo>
                  <a:lnTo>
                    <a:pt x="158" y="55"/>
                  </a:lnTo>
                  <a:lnTo>
                    <a:pt x="158" y="53"/>
                  </a:lnTo>
                  <a:lnTo>
                    <a:pt x="158" y="52"/>
                  </a:lnTo>
                  <a:lnTo>
                    <a:pt x="159" y="52"/>
                  </a:lnTo>
                  <a:lnTo>
                    <a:pt x="159" y="51"/>
                  </a:lnTo>
                  <a:lnTo>
                    <a:pt x="159" y="51"/>
                  </a:lnTo>
                  <a:lnTo>
                    <a:pt x="159" y="51"/>
                  </a:lnTo>
                  <a:lnTo>
                    <a:pt x="159" y="52"/>
                  </a:lnTo>
                  <a:lnTo>
                    <a:pt x="159" y="52"/>
                  </a:lnTo>
                  <a:lnTo>
                    <a:pt x="160" y="53"/>
                  </a:lnTo>
                  <a:lnTo>
                    <a:pt x="160" y="54"/>
                  </a:lnTo>
                  <a:lnTo>
                    <a:pt x="161" y="59"/>
                  </a:lnTo>
                  <a:lnTo>
                    <a:pt x="161" y="61"/>
                  </a:lnTo>
                  <a:lnTo>
                    <a:pt x="161" y="62"/>
                  </a:lnTo>
                  <a:lnTo>
                    <a:pt x="162" y="63"/>
                  </a:lnTo>
                  <a:lnTo>
                    <a:pt x="162" y="64"/>
                  </a:lnTo>
                  <a:lnTo>
                    <a:pt x="162" y="64"/>
                  </a:lnTo>
                  <a:lnTo>
                    <a:pt x="162" y="64"/>
                  </a:lnTo>
                  <a:lnTo>
                    <a:pt x="162" y="64"/>
                  </a:lnTo>
                  <a:lnTo>
                    <a:pt x="163" y="64"/>
                  </a:lnTo>
                  <a:lnTo>
                    <a:pt x="163" y="64"/>
                  </a:lnTo>
                  <a:lnTo>
                    <a:pt x="163" y="64"/>
                  </a:lnTo>
                  <a:lnTo>
                    <a:pt x="163" y="63"/>
                  </a:lnTo>
                  <a:lnTo>
                    <a:pt x="164" y="61"/>
                  </a:lnTo>
                  <a:lnTo>
                    <a:pt x="164" y="60"/>
                  </a:lnTo>
                  <a:lnTo>
                    <a:pt x="165" y="60"/>
                  </a:lnTo>
                  <a:lnTo>
                    <a:pt x="165" y="59"/>
                  </a:lnTo>
                  <a:lnTo>
                    <a:pt x="165" y="59"/>
                  </a:lnTo>
                  <a:lnTo>
                    <a:pt x="165" y="59"/>
                  </a:lnTo>
                  <a:lnTo>
                    <a:pt x="165" y="59"/>
                  </a:lnTo>
                  <a:lnTo>
                    <a:pt x="165" y="59"/>
                  </a:lnTo>
                  <a:lnTo>
                    <a:pt x="166" y="59"/>
                  </a:lnTo>
                  <a:lnTo>
                    <a:pt x="166" y="59"/>
                  </a:lnTo>
                  <a:lnTo>
                    <a:pt x="166" y="59"/>
                  </a:lnTo>
                  <a:lnTo>
                    <a:pt x="166" y="60"/>
                  </a:lnTo>
                </a:path>
              </a:pathLst>
            </a:custGeom>
            <a:noFill/>
            <a:ln w="0">
              <a:solidFill>
                <a:srgbClr val="E31704"/>
              </a:solidFill>
              <a:prstDash val="solid"/>
              <a:round/>
              <a:headEnd/>
              <a:tailEnd/>
            </a:ln>
          </p:spPr>
          <p:txBody>
            <a:bodyPr>
              <a:prstTxWarp prst="textNoShape">
                <a:avLst/>
              </a:prstTxWarp>
            </a:bodyPr>
            <a:lstStyle/>
            <a:p>
              <a:endParaRPr lang="en-US"/>
            </a:p>
          </p:txBody>
        </p:sp>
        <p:sp>
          <p:nvSpPr>
            <p:cNvPr id="69" name="Text Box 13"/>
            <p:cNvSpPr txBox="1">
              <a:spLocks noChangeArrowheads="1"/>
            </p:cNvSpPr>
            <p:nvPr/>
          </p:nvSpPr>
          <p:spPr bwMode="auto">
            <a:xfrm>
              <a:off x="1371600" y="2057400"/>
              <a:ext cx="7556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0" dirty="0"/>
                <a:t>Laser</a:t>
              </a:r>
            </a:p>
          </p:txBody>
        </p:sp>
        <p:pic>
          <p:nvPicPr>
            <p:cNvPr id="70" name="Picture 15" descr="DSCN2877"/>
            <p:cNvPicPr>
              <a:picLocks noChangeAspect="1" noChangeArrowheads="1"/>
            </p:cNvPicPr>
            <p:nvPr/>
          </p:nvPicPr>
          <p:blipFill>
            <a:blip r:embed="rId3"/>
            <a:srcRect l="50034" t="41739" r="28030" b="26956"/>
            <a:stretch>
              <a:fillRect/>
            </a:stretch>
          </p:blipFill>
          <p:spPr bwMode="auto">
            <a:xfrm>
              <a:off x="2865437" y="1941512"/>
              <a:ext cx="619125" cy="684213"/>
            </a:xfrm>
            <a:prstGeom prst="rect">
              <a:avLst/>
            </a:prstGeom>
            <a:noFill/>
            <a:ln w="9525">
              <a:noFill/>
              <a:miter lim="800000"/>
              <a:headEnd/>
              <a:tailEnd/>
            </a:ln>
          </p:spPr>
        </p:pic>
        <p:pic>
          <p:nvPicPr>
            <p:cNvPr id="71" name="Picture 16" descr="DSCN2877"/>
            <p:cNvPicPr>
              <a:picLocks noChangeAspect="1" noChangeArrowheads="1"/>
            </p:cNvPicPr>
            <p:nvPr/>
          </p:nvPicPr>
          <p:blipFill>
            <a:blip r:embed="rId3"/>
            <a:srcRect l="50034" t="41739" r="28030" b="26956"/>
            <a:stretch>
              <a:fillRect/>
            </a:stretch>
          </p:blipFill>
          <p:spPr bwMode="auto">
            <a:xfrm>
              <a:off x="7381875" y="1939924"/>
              <a:ext cx="619125" cy="684213"/>
            </a:xfrm>
            <a:prstGeom prst="rect">
              <a:avLst/>
            </a:prstGeom>
            <a:noFill/>
            <a:ln w="9525">
              <a:noFill/>
              <a:miter lim="800000"/>
              <a:headEnd/>
              <a:tailEnd/>
            </a:ln>
          </p:spPr>
        </p:pic>
        <p:sp>
          <p:nvSpPr>
            <p:cNvPr id="72" name="Line 18"/>
            <p:cNvSpPr>
              <a:spLocks noChangeShapeType="1"/>
            </p:cNvSpPr>
            <p:nvPr/>
          </p:nvSpPr>
          <p:spPr bwMode="auto">
            <a:xfrm>
              <a:off x="3435350" y="2268537"/>
              <a:ext cx="3997325" cy="0"/>
            </a:xfrm>
            <a:prstGeom prst="line">
              <a:avLst/>
            </a:prstGeom>
            <a:noFill/>
            <a:ln w="25400">
              <a:solidFill>
                <a:schemeClr val="accent2"/>
              </a:solidFill>
              <a:round/>
              <a:headEnd/>
              <a:tailEnd/>
            </a:ln>
            <a:effectLst/>
          </p:spPr>
          <p:txBody>
            <a:bodyPr wrap="none" anchor="ctr">
              <a:prstTxWarp prst="textNoShape">
                <a:avLst/>
              </a:prstTxWarp>
            </a:bodyPr>
            <a:lstStyle/>
            <a:p>
              <a:endParaRPr lang="en-US"/>
            </a:p>
          </p:txBody>
        </p:sp>
        <p:sp>
          <p:nvSpPr>
            <p:cNvPr id="73" name="Oval 20"/>
            <p:cNvSpPr>
              <a:spLocks noChangeArrowheads="1"/>
            </p:cNvSpPr>
            <p:nvPr/>
          </p:nvSpPr>
          <p:spPr bwMode="auto">
            <a:xfrm>
              <a:off x="6643688" y="1971674"/>
              <a:ext cx="112713" cy="635000"/>
            </a:xfrm>
            <a:prstGeom prst="ellipse">
              <a:avLst/>
            </a:prstGeom>
            <a:solidFill>
              <a:schemeClr val="bg1"/>
            </a:solidFill>
            <a:ln w="25400">
              <a:solidFill>
                <a:schemeClr val="tx1"/>
              </a:solidFill>
              <a:round/>
              <a:headEnd/>
              <a:tailEnd/>
            </a:ln>
            <a:effectLst/>
          </p:spPr>
          <p:txBody>
            <a:bodyPr wrap="none" anchor="ctr">
              <a:prstTxWarp prst="textNoShape">
                <a:avLst/>
              </a:prstTxWarp>
            </a:bodyPr>
            <a:lstStyle/>
            <a:p>
              <a:endParaRPr lang="en-US"/>
            </a:p>
          </p:txBody>
        </p:sp>
        <p:sp>
          <p:nvSpPr>
            <p:cNvPr id="74" name="AutoShape 21"/>
            <p:cNvSpPr>
              <a:spLocks noChangeArrowheads="1"/>
            </p:cNvSpPr>
            <p:nvPr/>
          </p:nvSpPr>
          <p:spPr bwMode="auto">
            <a:xfrm>
              <a:off x="6840538" y="2005012"/>
              <a:ext cx="187325" cy="555625"/>
            </a:xfrm>
            <a:prstGeom prst="flowChartCollate">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75" name="AutoShape 22"/>
            <p:cNvSpPr>
              <a:spLocks noChangeArrowheads="1"/>
            </p:cNvSpPr>
            <p:nvPr/>
          </p:nvSpPr>
          <p:spPr bwMode="auto">
            <a:xfrm>
              <a:off x="3575050" y="2054224"/>
              <a:ext cx="439738" cy="419100"/>
            </a:xfrm>
            <a:prstGeom prst="rtTriangle">
              <a:avLst/>
            </a:prstGeom>
            <a:solidFill>
              <a:schemeClr val="tx2"/>
            </a:solidFill>
            <a:ln w="22225">
              <a:solidFill>
                <a:schemeClr val="accent2"/>
              </a:solidFill>
              <a:miter lim="800000"/>
              <a:headEnd/>
              <a:tailEnd/>
            </a:ln>
            <a:effectLst/>
          </p:spPr>
          <p:txBody>
            <a:bodyPr wrap="none" anchor="ctr">
              <a:prstTxWarp prst="textNoShape">
                <a:avLst/>
              </a:prstTxWarp>
            </a:bodyPr>
            <a:lstStyle/>
            <a:p>
              <a:endParaRPr lang="en-US"/>
            </a:p>
          </p:txBody>
        </p:sp>
        <p:sp>
          <p:nvSpPr>
            <p:cNvPr id="76" name="Line 23"/>
            <p:cNvSpPr>
              <a:spLocks noChangeShapeType="1"/>
            </p:cNvSpPr>
            <p:nvPr/>
          </p:nvSpPr>
          <p:spPr bwMode="auto">
            <a:xfrm>
              <a:off x="3654425" y="1512887"/>
              <a:ext cx="0" cy="604838"/>
            </a:xfrm>
            <a:prstGeom prst="line">
              <a:avLst/>
            </a:prstGeom>
            <a:noFill/>
            <a:ln w="12700">
              <a:solidFill>
                <a:srgbClr val="E91F1F"/>
              </a:solidFill>
              <a:round/>
              <a:headEnd/>
              <a:tailEnd/>
            </a:ln>
            <a:effectLst/>
          </p:spPr>
          <p:txBody>
            <a:bodyPr wrap="none" anchor="ctr">
              <a:prstTxWarp prst="textNoShape">
                <a:avLst/>
              </a:prstTxWarp>
            </a:bodyPr>
            <a:lstStyle/>
            <a:p>
              <a:endParaRPr lang="en-US"/>
            </a:p>
          </p:txBody>
        </p:sp>
        <p:sp>
          <p:nvSpPr>
            <p:cNvPr id="77" name="Line 24"/>
            <p:cNvSpPr>
              <a:spLocks noChangeShapeType="1"/>
            </p:cNvSpPr>
            <p:nvPr/>
          </p:nvSpPr>
          <p:spPr bwMode="auto">
            <a:xfrm>
              <a:off x="3968750" y="1531937"/>
              <a:ext cx="0" cy="869950"/>
            </a:xfrm>
            <a:prstGeom prst="line">
              <a:avLst/>
            </a:prstGeom>
            <a:noFill/>
            <a:ln w="12700">
              <a:solidFill>
                <a:srgbClr val="E91F1F"/>
              </a:solidFill>
              <a:round/>
              <a:headEnd/>
              <a:tailEnd/>
            </a:ln>
            <a:effectLst/>
          </p:spPr>
          <p:txBody>
            <a:bodyPr wrap="none" anchor="ctr">
              <a:prstTxWarp prst="textNoShape">
                <a:avLst/>
              </a:prstTxWarp>
            </a:bodyPr>
            <a:lstStyle/>
            <a:p>
              <a:endParaRPr lang="en-US"/>
            </a:p>
          </p:txBody>
        </p:sp>
        <p:sp>
          <p:nvSpPr>
            <p:cNvPr id="78" name="Line 25"/>
            <p:cNvSpPr>
              <a:spLocks noChangeShapeType="1"/>
            </p:cNvSpPr>
            <p:nvPr/>
          </p:nvSpPr>
          <p:spPr bwMode="auto">
            <a:xfrm>
              <a:off x="3649663" y="2124074"/>
              <a:ext cx="3687763" cy="122238"/>
            </a:xfrm>
            <a:prstGeom prst="line">
              <a:avLst/>
            </a:prstGeom>
            <a:noFill/>
            <a:ln w="12700">
              <a:solidFill>
                <a:srgbClr val="E91F1F"/>
              </a:solidFill>
              <a:round/>
              <a:headEnd/>
              <a:tailEnd/>
            </a:ln>
            <a:effectLst/>
          </p:spPr>
          <p:txBody>
            <a:bodyPr wrap="none" anchor="ctr">
              <a:prstTxWarp prst="textNoShape">
                <a:avLst/>
              </a:prstTxWarp>
            </a:bodyPr>
            <a:lstStyle/>
            <a:p>
              <a:endParaRPr lang="en-US"/>
            </a:p>
          </p:txBody>
        </p:sp>
        <p:sp>
          <p:nvSpPr>
            <p:cNvPr id="79" name="Line 26"/>
            <p:cNvSpPr>
              <a:spLocks noChangeShapeType="1"/>
            </p:cNvSpPr>
            <p:nvPr/>
          </p:nvSpPr>
          <p:spPr bwMode="auto">
            <a:xfrm flipV="1">
              <a:off x="3986213" y="2276474"/>
              <a:ext cx="3381375" cy="152400"/>
            </a:xfrm>
            <a:prstGeom prst="line">
              <a:avLst/>
            </a:prstGeom>
            <a:noFill/>
            <a:ln w="12700">
              <a:solidFill>
                <a:srgbClr val="E91F1F"/>
              </a:solidFill>
              <a:round/>
              <a:headEnd/>
              <a:tailEnd/>
            </a:ln>
            <a:effectLst/>
          </p:spPr>
          <p:txBody>
            <a:bodyPr wrap="none" anchor="ctr">
              <a:prstTxWarp prst="textNoShape">
                <a:avLst/>
              </a:prstTxWarp>
            </a:bodyPr>
            <a:lstStyle/>
            <a:p>
              <a:endParaRPr lang="en-US"/>
            </a:p>
          </p:txBody>
        </p:sp>
        <p:cxnSp>
          <p:nvCxnSpPr>
            <p:cNvPr id="80" name="Straight Arrow Connector 79"/>
            <p:cNvCxnSpPr>
              <a:endCxn id="70" idx="1"/>
            </p:cNvCxnSpPr>
            <p:nvPr/>
          </p:nvCxnSpPr>
          <p:spPr bwMode="auto">
            <a:xfrm flipV="1">
              <a:off x="2640012" y="2283619"/>
              <a:ext cx="225425" cy="2380"/>
            </a:xfrm>
            <a:prstGeom prst="straightConnector1">
              <a:avLst/>
            </a:prstGeom>
            <a:solidFill>
              <a:schemeClr val="accent1"/>
            </a:solidFill>
            <a:ln w="38100" cap="flat" cmpd="sng" algn="ctr">
              <a:solidFill>
                <a:srgbClr val="FF0000"/>
              </a:solidFill>
              <a:prstDash val="solid"/>
              <a:round/>
              <a:headEnd type="none" w="med" len="med"/>
              <a:tailEnd type="triangle" w="med" len="med"/>
            </a:ln>
            <a:effectLst/>
          </p:spPr>
        </p:cxnSp>
        <p:sp>
          <p:nvSpPr>
            <p:cNvPr id="81" name="Freeform 12"/>
            <p:cNvSpPr>
              <a:spLocks/>
            </p:cNvSpPr>
            <p:nvPr/>
          </p:nvSpPr>
          <p:spPr bwMode="auto">
            <a:xfrm rot="5400000">
              <a:off x="3524249" y="1341437"/>
              <a:ext cx="533400" cy="441325"/>
            </a:xfrm>
            <a:custGeom>
              <a:avLst/>
              <a:gdLst/>
              <a:ahLst/>
              <a:cxnLst>
                <a:cxn ang="0">
                  <a:pos x="9" y="67"/>
                </a:cxn>
                <a:cxn ang="0">
                  <a:pos x="12" y="47"/>
                </a:cxn>
                <a:cxn ang="0">
                  <a:pos x="14" y="73"/>
                </a:cxn>
                <a:cxn ang="0">
                  <a:pos x="16" y="72"/>
                </a:cxn>
                <a:cxn ang="0">
                  <a:pos x="19" y="39"/>
                </a:cxn>
                <a:cxn ang="0">
                  <a:pos x="22" y="81"/>
                </a:cxn>
                <a:cxn ang="0">
                  <a:pos x="25" y="44"/>
                </a:cxn>
                <a:cxn ang="0">
                  <a:pos x="27" y="34"/>
                </a:cxn>
                <a:cxn ang="0">
                  <a:pos x="30" y="92"/>
                </a:cxn>
                <a:cxn ang="0">
                  <a:pos x="33" y="34"/>
                </a:cxn>
                <a:cxn ang="0">
                  <a:pos x="35" y="35"/>
                </a:cxn>
                <a:cxn ang="0">
                  <a:pos x="38" y="98"/>
                </a:cxn>
                <a:cxn ang="0">
                  <a:pos x="40" y="22"/>
                </a:cxn>
                <a:cxn ang="0">
                  <a:pos x="43" y="52"/>
                </a:cxn>
                <a:cxn ang="0">
                  <a:pos x="45" y="104"/>
                </a:cxn>
                <a:cxn ang="0">
                  <a:pos x="48" y="19"/>
                </a:cxn>
                <a:cxn ang="0">
                  <a:pos x="51" y="86"/>
                </a:cxn>
                <a:cxn ang="0">
                  <a:pos x="53" y="93"/>
                </a:cxn>
                <a:cxn ang="0">
                  <a:pos x="56" y="15"/>
                </a:cxn>
                <a:cxn ang="0">
                  <a:pos x="60" y="113"/>
                </a:cxn>
                <a:cxn ang="0">
                  <a:pos x="63" y="8"/>
                </a:cxn>
                <a:cxn ang="0">
                  <a:pos x="65" y="76"/>
                </a:cxn>
                <a:cxn ang="0">
                  <a:pos x="67" y="114"/>
                </a:cxn>
                <a:cxn ang="0">
                  <a:pos x="70" y="4"/>
                </a:cxn>
                <a:cxn ang="0">
                  <a:pos x="73" y="82"/>
                </a:cxn>
                <a:cxn ang="0">
                  <a:pos x="75" y="113"/>
                </a:cxn>
                <a:cxn ang="0">
                  <a:pos x="78" y="0"/>
                </a:cxn>
                <a:cxn ang="0">
                  <a:pos x="81" y="108"/>
                </a:cxn>
                <a:cxn ang="0">
                  <a:pos x="82" y="109"/>
                </a:cxn>
                <a:cxn ang="0">
                  <a:pos x="86" y="2"/>
                </a:cxn>
                <a:cxn ang="0">
                  <a:pos x="89" y="116"/>
                </a:cxn>
                <a:cxn ang="0">
                  <a:pos x="92" y="18"/>
                </a:cxn>
                <a:cxn ang="0">
                  <a:pos x="94" y="54"/>
                </a:cxn>
                <a:cxn ang="0">
                  <a:pos x="97" y="109"/>
                </a:cxn>
                <a:cxn ang="0">
                  <a:pos x="100" y="3"/>
                </a:cxn>
                <a:cxn ang="0">
                  <a:pos x="103" y="94"/>
                </a:cxn>
                <a:cxn ang="0">
                  <a:pos x="104" y="107"/>
                </a:cxn>
                <a:cxn ang="0">
                  <a:pos x="107" y="6"/>
                </a:cxn>
                <a:cxn ang="0">
                  <a:pos x="111" y="109"/>
                </a:cxn>
                <a:cxn ang="0">
                  <a:pos x="114" y="16"/>
                </a:cxn>
                <a:cxn ang="0">
                  <a:pos x="117" y="74"/>
                </a:cxn>
                <a:cxn ang="0">
                  <a:pos x="119" y="103"/>
                </a:cxn>
                <a:cxn ang="0">
                  <a:pos x="122" y="16"/>
                </a:cxn>
                <a:cxn ang="0">
                  <a:pos x="125" y="82"/>
                </a:cxn>
                <a:cxn ang="0">
                  <a:pos x="127" y="93"/>
                </a:cxn>
                <a:cxn ang="0">
                  <a:pos x="130" y="22"/>
                </a:cxn>
                <a:cxn ang="0">
                  <a:pos x="133" y="94"/>
                </a:cxn>
                <a:cxn ang="0">
                  <a:pos x="136" y="35"/>
                </a:cxn>
                <a:cxn ang="0">
                  <a:pos x="139" y="53"/>
                </a:cxn>
                <a:cxn ang="0">
                  <a:pos x="141" y="84"/>
                </a:cxn>
                <a:cxn ang="0">
                  <a:pos x="144" y="35"/>
                </a:cxn>
                <a:cxn ang="0">
                  <a:pos x="147" y="79"/>
                </a:cxn>
                <a:cxn ang="0">
                  <a:pos x="150" y="52"/>
                </a:cxn>
                <a:cxn ang="0">
                  <a:pos x="152" y="45"/>
                </a:cxn>
                <a:cxn ang="0">
                  <a:pos x="155" y="72"/>
                </a:cxn>
                <a:cxn ang="0">
                  <a:pos x="159" y="52"/>
                </a:cxn>
                <a:cxn ang="0">
                  <a:pos x="161" y="62"/>
                </a:cxn>
                <a:cxn ang="0">
                  <a:pos x="164" y="61"/>
                </a:cxn>
                <a:cxn ang="0">
                  <a:pos x="166" y="59"/>
                </a:cxn>
              </a:cxnLst>
              <a:rect l="0" t="0" r="r" b="b"/>
              <a:pathLst>
                <a:path w="166" h="120">
                  <a:moveTo>
                    <a:pt x="0" y="60"/>
                  </a:moveTo>
                  <a:lnTo>
                    <a:pt x="7" y="66"/>
                  </a:lnTo>
                  <a:lnTo>
                    <a:pt x="7" y="67"/>
                  </a:lnTo>
                  <a:lnTo>
                    <a:pt x="8" y="68"/>
                  </a:lnTo>
                  <a:lnTo>
                    <a:pt x="8" y="68"/>
                  </a:lnTo>
                  <a:lnTo>
                    <a:pt x="8" y="68"/>
                  </a:lnTo>
                  <a:lnTo>
                    <a:pt x="8" y="68"/>
                  </a:lnTo>
                  <a:lnTo>
                    <a:pt x="8" y="68"/>
                  </a:lnTo>
                  <a:lnTo>
                    <a:pt x="8" y="67"/>
                  </a:lnTo>
                  <a:lnTo>
                    <a:pt x="9" y="67"/>
                  </a:lnTo>
                  <a:lnTo>
                    <a:pt x="9" y="66"/>
                  </a:lnTo>
                  <a:lnTo>
                    <a:pt x="9" y="62"/>
                  </a:lnTo>
                  <a:lnTo>
                    <a:pt x="10" y="58"/>
                  </a:lnTo>
                  <a:lnTo>
                    <a:pt x="10" y="55"/>
                  </a:lnTo>
                  <a:lnTo>
                    <a:pt x="11" y="51"/>
                  </a:lnTo>
                  <a:lnTo>
                    <a:pt x="11" y="49"/>
                  </a:lnTo>
                  <a:lnTo>
                    <a:pt x="11" y="48"/>
                  </a:lnTo>
                  <a:lnTo>
                    <a:pt x="11" y="48"/>
                  </a:lnTo>
                  <a:lnTo>
                    <a:pt x="11" y="47"/>
                  </a:lnTo>
                  <a:lnTo>
                    <a:pt x="12" y="47"/>
                  </a:lnTo>
                  <a:lnTo>
                    <a:pt x="12" y="47"/>
                  </a:lnTo>
                  <a:lnTo>
                    <a:pt x="12" y="48"/>
                  </a:lnTo>
                  <a:lnTo>
                    <a:pt x="12" y="48"/>
                  </a:lnTo>
                  <a:lnTo>
                    <a:pt x="12" y="49"/>
                  </a:lnTo>
                  <a:lnTo>
                    <a:pt x="12" y="50"/>
                  </a:lnTo>
                  <a:lnTo>
                    <a:pt x="13" y="52"/>
                  </a:lnTo>
                  <a:lnTo>
                    <a:pt x="14" y="63"/>
                  </a:lnTo>
                  <a:lnTo>
                    <a:pt x="14" y="68"/>
                  </a:lnTo>
                  <a:lnTo>
                    <a:pt x="14" y="71"/>
                  </a:lnTo>
                  <a:lnTo>
                    <a:pt x="14" y="73"/>
                  </a:lnTo>
                  <a:lnTo>
                    <a:pt x="15" y="75"/>
                  </a:lnTo>
                  <a:lnTo>
                    <a:pt x="15" y="76"/>
                  </a:lnTo>
                  <a:lnTo>
                    <a:pt x="15" y="76"/>
                  </a:lnTo>
                  <a:lnTo>
                    <a:pt x="15" y="76"/>
                  </a:lnTo>
                  <a:lnTo>
                    <a:pt x="15" y="76"/>
                  </a:lnTo>
                  <a:lnTo>
                    <a:pt x="15" y="76"/>
                  </a:lnTo>
                  <a:lnTo>
                    <a:pt x="16" y="76"/>
                  </a:lnTo>
                  <a:lnTo>
                    <a:pt x="16" y="74"/>
                  </a:lnTo>
                  <a:lnTo>
                    <a:pt x="16" y="73"/>
                  </a:lnTo>
                  <a:lnTo>
                    <a:pt x="16" y="72"/>
                  </a:lnTo>
                  <a:lnTo>
                    <a:pt x="16" y="69"/>
                  </a:lnTo>
                  <a:lnTo>
                    <a:pt x="17" y="56"/>
                  </a:lnTo>
                  <a:lnTo>
                    <a:pt x="18" y="50"/>
                  </a:lnTo>
                  <a:lnTo>
                    <a:pt x="18" y="47"/>
                  </a:lnTo>
                  <a:lnTo>
                    <a:pt x="18" y="44"/>
                  </a:lnTo>
                  <a:lnTo>
                    <a:pt x="18" y="42"/>
                  </a:lnTo>
                  <a:lnTo>
                    <a:pt x="18" y="41"/>
                  </a:lnTo>
                  <a:lnTo>
                    <a:pt x="19" y="40"/>
                  </a:lnTo>
                  <a:lnTo>
                    <a:pt x="19" y="39"/>
                  </a:lnTo>
                  <a:lnTo>
                    <a:pt x="19" y="39"/>
                  </a:lnTo>
                  <a:lnTo>
                    <a:pt x="19" y="40"/>
                  </a:lnTo>
                  <a:lnTo>
                    <a:pt x="19" y="41"/>
                  </a:lnTo>
                  <a:lnTo>
                    <a:pt x="20" y="43"/>
                  </a:lnTo>
                  <a:lnTo>
                    <a:pt x="20" y="46"/>
                  </a:lnTo>
                  <a:lnTo>
                    <a:pt x="20" y="50"/>
                  </a:lnTo>
                  <a:lnTo>
                    <a:pt x="21" y="57"/>
                  </a:lnTo>
                  <a:lnTo>
                    <a:pt x="21" y="73"/>
                  </a:lnTo>
                  <a:lnTo>
                    <a:pt x="22" y="79"/>
                  </a:lnTo>
                  <a:lnTo>
                    <a:pt x="22" y="80"/>
                  </a:lnTo>
                  <a:lnTo>
                    <a:pt x="22" y="81"/>
                  </a:lnTo>
                  <a:lnTo>
                    <a:pt x="22" y="83"/>
                  </a:lnTo>
                  <a:lnTo>
                    <a:pt x="22" y="84"/>
                  </a:lnTo>
                  <a:lnTo>
                    <a:pt x="23" y="84"/>
                  </a:lnTo>
                  <a:lnTo>
                    <a:pt x="23" y="84"/>
                  </a:lnTo>
                  <a:lnTo>
                    <a:pt x="23" y="82"/>
                  </a:lnTo>
                  <a:lnTo>
                    <a:pt x="23" y="80"/>
                  </a:lnTo>
                  <a:lnTo>
                    <a:pt x="23" y="77"/>
                  </a:lnTo>
                  <a:lnTo>
                    <a:pt x="24" y="70"/>
                  </a:lnTo>
                  <a:lnTo>
                    <a:pt x="25" y="49"/>
                  </a:lnTo>
                  <a:lnTo>
                    <a:pt x="25" y="44"/>
                  </a:lnTo>
                  <a:lnTo>
                    <a:pt x="25" y="40"/>
                  </a:lnTo>
                  <a:lnTo>
                    <a:pt x="26" y="36"/>
                  </a:lnTo>
                  <a:lnTo>
                    <a:pt x="26" y="34"/>
                  </a:lnTo>
                  <a:lnTo>
                    <a:pt x="26" y="33"/>
                  </a:lnTo>
                  <a:lnTo>
                    <a:pt x="26" y="32"/>
                  </a:lnTo>
                  <a:lnTo>
                    <a:pt x="26" y="32"/>
                  </a:lnTo>
                  <a:lnTo>
                    <a:pt x="26" y="32"/>
                  </a:lnTo>
                  <a:lnTo>
                    <a:pt x="27" y="32"/>
                  </a:lnTo>
                  <a:lnTo>
                    <a:pt x="27" y="33"/>
                  </a:lnTo>
                  <a:lnTo>
                    <a:pt x="27" y="34"/>
                  </a:lnTo>
                  <a:lnTo>
                    <a:pt x="27" y="37"/>
                  </a:lnTo>
                  <a:lnTo>
                    <a:pt x="27" y="40"/>
                  </a:lnTo>
                  <a:lnTo>
                    <a:pt x="28" y="50"/>
                  </a:lnTo>
                  <a:lnTo>
                    <a:pt x="29" y="72"/>
                  </a:lnTo>
                  <a:lnTo>
                    <a:pt x="29" y="81"/>
                  </a:lnTo>
                  <a:lnTo>
                    <a:pt x="29" y="85"/>
                  </a:lnTo>
                  <a:lnTo>
                    <a:pt x="29" y="88"/>
                  </a:lnTo>
                  <a:lnTo>
                    <a:pt x="30" y="90"/>
                  </a:lnTo>
                  <a:lnTo>
                    <a:pt x="30" y="91"/>
                  </a:lnTo>
                  <a:lnTo>
                    <a:pt x="30" y="92"/>
                  </a:lnTo>
                  <a:lnTo>
                    <a:pt x="30" y="91"/>
                  </a:lnTo>
                  <a:lnTo>
                    <a:pt x="30" y="91"/>
                  </a:lnTo>
                  <a:lnTo>
                    <a:pt x="30" y="89"/>
                  </a:lnTo>
                  <a:lnTo>
                    <a:pt x="31" y="86"/>
                  </a:lnTo>
                  <a:lnTo>
                    <a:pt x="31" y="82"/>
                  </a:lnTo>
                  <a:lnTo>
                    <a:pt x="31" y="78"/>
                  </a:lnTo>
                  <a:lnTo>
                    <a:pt x="32" y="57"/>
                  </a:lnTo>
                  <a:lnTo>
                    <a:pt x="32" y="45"/>
                  </a:lnTo>
                  <a:lnTo>
                    <a:pt x="33" y="39"/>
                  </a:lnTo>
                  <a:lnTo>
                    <a:pt x="33" y="34"/>
                  </a:lnTo>
                  <a:lnTo>
                    <a:pt x="33" y="30"/>
                  </a:lnTo>
                  <a:lnTo>
                    <a:pt x="33" y="27"/>
                  </a:lnTo>
                  <a:lnTo>
                    <a:pt x="33" y="25"/>
                  </a:lnTo>
                  <a:lnTo>
                    <a:pt x="34" y="25"/>
                  </a:lnTo>
                  <a:lnTo>
                    <a:pt x="34" y="25"/>
                  </a:lnTo>
                  <a:lnTo>
                    <a:pt x="34" y="25"/>
                  </a:lnTo>
                  <a:lnTo>
                    <a:pt x="34" y="27"/>
                  </a:lnTo>
                  <a:lnTo>
                    <a:pt x="34" y="28"/>
                  </a:lnTo>
                  <a:lnTo>
                    <a:pt x="34" y="30"/>
                  </a:lnTo>
                  <a:lnTo>
                    <a:pt x="35" y="35"/>
                  </a:lnTo>
                  <a:lnTo>
                    <a:pt x="35" y="46"/>
                  </a:lnTo>
                  <a:lnTo>
                    <a:pt x="35" y="61"/>
                  </a:lnTo>
                  <a:lnTo>
                    <a:pt x="36" y="84"/>
                  </a:lnTo>
                  <a:lnTo>
                    <a:pt x="37" y="89"/>
                  </a:lnTo>
                  <a:lnTo>
                    <a:pt x="37" y="93"/>
                  </a:lnTo>
                  <a:lnTo>
                    <a:pt x="37" y="96"/>
                  </a:lnTo>
                  <a:lnTo>
                    <a:pt x="37" y="98"/>
                  </a:lnTo>
                  <a:lnTo>
                    <a:pt x="37" y="98"/>
                  </a:lnTo>
                  <a:lnTo>
                    <a:pt x="37" y="98"/>
                  </a:lnTo>
                  <a:lnTo>
                    <a:pt x="38" y="98"/>
                  </a:lnTo>
                  <a:lnTo>
                    <a:pt x="38" y="97"/>
                  </a:lnTo>
                  <a:lnTo>
                    <a:pt x="38" y="95"/>
                  </a:lnTo>
                  <a:lnTo>
                    <a:pt x="38" y="93"/>
                  </a:lnTo>
                  <a:lnTo>
                    <a:pt x="38" y="91"/>
                  </a:lnTo>
                  <a:lnTo>
                    <a:pt x="39" y="80"/>
                  </a:lnTo>
                  <a:lnTo>
                    <a:pt x="39" y="66"/>
                  </a:lnTo>
                  <a:lnTo>
                    <a:pt x="40" y="38"/>
                  </a:lnTo>
                  <a:lnTo>
                    <a:pt x="40" y="31"/>
                  </a:lnTo>
                  <a:lnTo>
                    <a:pt x="40" y="26"/>
                  </a:lnTo>
                  <a:lnTo>
                    <a:pt x="40" y="22"/>
                  </a:lnTo>
                  <a:lnTo>
                    <a:pt x="41" y="19"/>
                  </a:lnTo>
                  <a:lnTo>
                    <a:pt x="41" y="19"/>
                  </a:lnTo>
                  <a:lnTo>
                    <a:pt x="41" y="18"/>
                  </a:lnTo>
                  <a:lnTo>
                    <a:pt x="41" y="18"/>
                  </a:lnTo>
                  <a:lnTo>
                    <a:pt x="41" y="19"/>
                  </a:lnTo>
                  <a:lnTo>
                    <a:pt x="41" y="21"/>
                  </a:lnTo>
                  <a:lnTo>
                    <a:pt x="42" y="23"/>
                  </a:lnTo>
                  <a:lnTo>
                    <a:pt x="42" y="25"/>
                  </a:lnTo>
                  <a:lnTo>
                    <a:pt x="42" y="37"/>
                  </a:lnTo>
                  <a:lnTo>
                    <a:pt x="43" y="52"/>
                  </a:lnTo>
                  <a:lnTo>
                    <a:pt x="43" y="68"/>
                  </a:lnTo>
                  <a:lnTo>
                    <a:pt x="43" y="83"/>
                  </a:lnTo>
                  <a:lnTo>
                    <a:pt x="44" y="89"/>
                  </a:lnTo>
                  <a:lnTo>
                    <a:pt x="44" y="95"/>
                  </a:lnTo>
                  <a:lnTo>
                    <a:pt x="44" y="99"/>
                  </a:lnTo>
                  <a:lnTo>
                    <a:pt x="44" y="102"/>
                  </a:lnTo>
                  <a:lnTo>
                    <a:pt x="44" y="103"/>
                  </a:lnTo>
                  <a:lnTo>
                    <a:pt x="45" y="104"/>
                  </a:lnTo>
                  <a:lnTo>
                    <a:pt x="45" y="104"/>
                  </a:lnTo>
                  <a:lnTo>
                    <a:pt x="45" y="104"/>
                  </a:lnTo>
                  <a:lnTo>
                    <a:pt x="45" y="103"/>
                  </a:lnTo>
                  <a:lnTo>
                    <a:pt x="45" y="101"/>
                  </a:lnTo>
                  <a:lnTo>
                    <a:pt x="45" y="100"/>
                  </a:lnTo>
                  <a:lnTo>
                    <a:pt x="45" y="96"/>
                  </a:lnTo>
                  <a:lnTo>
                    <a:pt x="46" y="90"/>
                  </a:lnTo>
                  <a:lnTo>
                    <a:pt x="46" y="76"/>
                  </a:lnTo>
                  <a:lnTo>
                    <a:pt x="47" y="45"/>
                  </a:lnTo>
                  <a:lnTo>
                    <a:pt x="47" y="30"/>
                  </a:lnTo>
                  <a:lnTo>
                    <a:pt x="48" y="24"/>
                  </a:lnTo>
                  <a:lnTo>
                    <a:pt x="48" y="19"/>
                  </a:lnTo>
                  <a:lnTo>
                    <a:pt x="48" y="16"/>
                  </a:lnTo>
                  <a:lnTo>
                    <a:pt x="48" y="14"/>
                  </a:lnTo>
                  <a:lnTo>
                    <a:pt x="48" y="12"/>
                  </a:lnTo>
                  <a:lnTo>
                    <a:pt x="49" y="13"/>
                  </a:lnTo>
                  <a:lnTo>
                    <a:pt x="49" y="15"/>
                  </a:lnTo>
                  <a:lnTo>
                    <a:pt x="49" y="18"/>
                  </a:lnTo>
                  <a:lnTo>
                    <a:pt x="49" y="22"/>
                  </a:lnTo>
                  <a:lnTo>
                    <a:pt x="49" y="26"/>
                  </a:lnTo>
                  <a:lnTo>
                    <a:pt x="50" y="56"/>
                  </a:lnTo>
                  <a:lnTo>
                    <a:pt x="51" y="86"/>
                  </a:lnTo>
                  <a:lnTo>
                    <a:pt x="51" y="99"/>
                  </a:lnTo>
                  <a:lnTo>
                    <a:pt x="51" y="102"/>
                  </a:lnTo>
                  <a:lnTo>
                    <a:pt x="52" y="105"/>
                  </a:lnTo>
                  <a:lnTo>
                    <a:pt x="52" y="108"/>
                  </a:lnTo>
                  <a:lnTo>
                    <a:pt x="52" y="109"/>
                  </a:lnTo>
                  <a:lnTo>
                    <a:pt x="52" y="109"/>
                  </a:lnTo>
                  <a:lnTo>
                    <a:pt x="52" y="108"/>
                  </a:lnTo>
                  <a:lnTo>
                    <a:pt x="53" y="105"/>
                  </a:lnTo>
                  <a:lnTo>
                    <a:pt x="53" y="100"/>
                  </a:lnTo>
                  <a:lnTo>
                    <a:pt x="53" y="93"/>
                  </a:lnTo>
                  <a:lnTo>
                    <a:pt x="54" y="75"/>
                  </a:lnTo>
                  <a:lnTo>
                    <a:pt x="54" y="37"/>
                  </a:lnTo>
                  <a:lnTo>
                    <a:pt x="55" y="22"/>
                  </a:lnTo>
                  <a:lnTo>
                    <a:pt x="55" y="15"/>
                  </a:lnTo>
                  <a:lnTo>
                    <a:pt x="55" y="11"/>
                  </a:lnTo>
                  <a:lnTo>
                    <a:pt x="56" y="9"/>
                  </a:lnTo>
                  <a:lnTo>
                    <a:pt x="56" y="8"/>
                  </a:lnTo>
                  <a:lnTo>
                    <a:pt x="56" y="9"/>
                  </a:lnTo>
                  <a:lnTo>
                    <a:pt x="56" y="11"/>
                  </a:lnTo>
                  <a:lnTo>
                    <a:pt x="56" y="15"/>
                  </a:lnTo>
                  <a:lnTo>
                    <a:pt x="57" y="21"/>
                  </a:lnTo>
                  <a:lnTo>
                    <a:pt x="57" y="34"/>
                  </a:lnTo>
                  <a:lnTo>
                    <a:pt x="58" y="72"/>
                  </a:lnTo>
                  <a:lnTo>
                    <a:pt x="58" y="88"/>
                  </a:lnTo>
                  <a:lnTo>
                    <a:pt x="59" y="101"/>
                  </a:lnTo>
                  <a:lnTo>
                    <a:pt x="59" y="107"/>
                  </a:lnTo>
                  <a:lnTo>
                    <a:pt x="59" y="111"/>
                  </a:lnTo>
                  <a:lnTo>
                    <a:pt x="59" y="113"/>
                  </a:lnTo>
                  <a:lnTo>
                    <a:pt x="59" y="114"/>
                  </a:lnTo>
                  <a:lnTo>
                    <a:pt x="60" y="113"/>
                  </a:lnTo>
                  <a:lnTo>
                    <a:pt x="60" y="110"/>
                  </a:lnTo>
                  <a:lnTo>
                    <a:pt x="60" y="108"/>
                  </a:lnTo>
                  <a:lnTo>
                    <a:pt x="60" y="105"/>
                  </a:lnTo>
                  <a:lnTo>
                    <a:pt x="60" y="98"/>
                  </a:lnTo>
                  <a:lnTo>
                    <a:pt x="61" y="64"/>
                  </a:lnTo>
                  <a:lnTo>
                    <a:pt x="62" y="43"/>
                  </a:lnTo>
                  <a:lnTo>
                    <a:pt x="62" y="22"/>
                  </a:lnTo>
                  <a:lnTo>
                    <a:pt x="62" y="16"/>
                  </a:lnTo>
                  <a:lnTo>
                    <a:pt x="63" y="10"/>
                  </a:lnTo>
                  <a:lnTo>
                    <a:pt x="63" y="8"/>
                  </a:lnTo>
                  <a:lnTo>
                    <a:pt x="63" y="6"/>
                  </a:lnTo>
                  <a:lnTo>
                    <a:pt x="63" y="4"/>
                  </a:lnTo>
                  <a:lnTo>
                    <a:pt x="63" y="4"/>
                  </a:lnTo>
                  <a:lnTo>
                    <a:pt x="63" y="6"/>
                  </a:lnTo>
                  <a:lnTo>
                    <a:pt x="64" y="10"/>
                  </a:lnTo>
                  <a:lnTo>
                    <a:pt x="64" y="13"/>
                  </a:lnTo>
                  <a:lnTo>
                    <a:pt x="64" y="16"/>
                  </a:lnTo>
                  <a:lnTo>
                    <a:pt x="64" y="33"/>
                  </a:lnTo>
                  <a:lnTo>
                    <a:pt x="65" y="53"/>
                  </a:lnTo>
                  <a:lnTo>
                    <a:pt x="65" y="76"/>
                  </a:lnTo>
                  <a:lnTo>
                    <a:pt x="66" y="88"/>
                  </a:lnTo>
                  <a:lnTo>
                    <a:pt x="66" y="98"/>
                  </a:lnTo>
                  <a:lnTo>
                    <a:pt x="66" y="105"/>
                  </a:lnTo>
                  <a:lnTo>
                    <a:pt x="66" y="111"/>
                  </a:lnTo>
                  <a:lnTo>
                    <a:pt x="66" y="113"/>
                  </a:lnTo>
                  <a:lnTo>
                    <a:pt x="67" y="115"/>
                  </a:lnTo>
                  <a:lnTo>
                    <a:pt x="67" y="116"/>
                  </a:lnTo>
                  <a:lnTo>
                    <a:pt x="67" y="117"/>
                  </a:lnTo>
                  <a:lnTo>
                    <a:pt x="67" y="116"/>
                  </a:lnTo>
                  <a:lnTo>
                    <a:pt x="67" y="114"/>
                  </a:lnTo>
                  <a:lnTo>
                    <a:pt x="67" y="112"/>
                  </a:lnTo>
                  <a:lnTo>
                    <a:pt x="67" y="110"/>
                  </a:lnTo>
                  <a:lnTo>
                    <a:pt x="68" y="104"/>
                  </a:lnTo>
                  <a:lnTo>
                    <a:pt x="68" y="88"/>
                  </a:lnTo>
                  <a:lnTo>
                    <a:pt x="68" y="70"/>
                  </a:lnTo>
                  <a:lnTo>
                    <a:pt x="69" y="29"/>
                  </a:lnTo>
                  <a:lnTo>
                    <a:pt x="70" y="19"/>
                  </a:lnTo>
                  <a:lnTo>
                    <a:pt x="70" y="11"/>
                  </a:lnTo>
                  <a:lnTo>
                    <a:pt x="70" y="6"/>
                  </a:lnTo>
                  <a:lnTo>
                    <a:pt x="70" y="4"/>
                  </a:lnTo>
                  <a:lnTo>
                    <a:pt x="70" y="3"/>
                  </a:lnTo>
                  <a:lnTo>
                    <a:pt x="70" y="2"/>
                  </a:lnTo>
                  <a:lnTo>
                    <a:pt x="71" y="2"/>
                  </a:lnTo>
                  <a:lnTo>
                    <a:pt x="71" y="4"/>
                  </a:lnTo>
                  <a:lnTo>
                    <a:pt x="71" y="9"/>
                  </a:lnTo>
                  <a:lnTo>
                    <a:pt x="71" y="12"/>
                  </a:lnTo>
                  <a:lnTo>
                    <a:pt x="71" y="15"/>
                  </a:lnTo>
                  <a:lnTo>
                    <a:pt x="72" y="23"/>
                  </a:lnTo>
                  <a:lnTo>
                    <a:pt x="72" y="41"/>
                  </a:lnTo>
                  <a:lnTo>
                    <a:pt x="73" y="82"/>
                  </a:lnTo>
                  <a:lnTo>
                    <a:pt x="73" y="98"/>
                  </a:lnTo>
                  <a:lnTo>
                    <a:pt x="73" y="104"/>
                  </a:lnTo>
                  <a:lnTo>
                    <a:pt x="74" y="110"/>
                  </a:lnTo>
                  <a:lnTo>
                    <a:pt x="74" y="113"/>
                  </a:lnTo>
                  <a:lnTo>
                    <a:pt x="74" y="116"/>
                  </a:lnTo>
                  <a:lnTo>
                    <a:pt x="74" y="118"/>
                  </a:lnTo>
                  <a:lnTo>
                    <a:pt x="74" y="119"/>
                  </a:lnTo>
                  <a:lnTo>
                    <a:pt x="74" y="117"/>
                  </a:lnTo>
                  <a:lnTo>
                    <a:pt x="75" y="116"/>
                  </a:lnTo>
                  <a:lnTo>
                    <a:pt x="75" y="113"/>
                  </a:lnTo>
                  <a:lnTo>
                    <a:pt x="75" y="108"/>
                  </a:lnTo>
                  <a:lnTo>
                    <a:pt x="75" y="100"/>
                  </a:lnTo>
                  <a:lnTo>
                    <a:pt x="75" y="89"/>
                  </a:lnTo>
                  <a:lnTo>
                    <a:pt x="76" y="45"/>
                  </a:lnTo>
                  <a:lnTo>
                    <a:pt x="77" y="25"/>
                  </a:lnTo>
                  <a:lnTo>
                    <a:pt x="77" y="18"/>
                  </a:lnTo>
                  <a:lnTo>
                    <a:pt x="77" y="11"/>
                  </a:lnTo>
                  <a:lnTo>
                    <a:pt x="77" y="6"/>
                  </a:lnTo>
                  <a:lnTo>
                    <a:pt x="78" y="2"/>
                  </a:lnTo>
                  <a:lnTo>
                    <a:pt x="78" y="0"/>
                  </a:lnTo>
                  <a:lnTo>
                    <a:pt x="78" y="0"/>
                  </a:lnTo>
                  <a:lnTo>
                    <a:pt x="78" y="2"/>
                  </a:lnTo>
                  <a:lnTo>
                    <a:pt x="78" y="6"/>
                  </a:lnTo>
                  <a:lnTo>
                    <a:pt x="79" y="11"/>
                  </a:lnTo>
                  <a:lnTo>
                    <a:pt x="79" y="18"/>
                  </a:lnTo>
                  <a:lnTo>
                    <a:pt x="80" y="57"/>
                  </a:lnTo>
                  <a:lnTo>
                    <a:pt x="80" y="81"/>
                  </a:lnTo>
                  <a:lnTo>
                    <a:pt x="80" y="92"/>
                  </a:lnTo>
                  <a:lnTo>
                    <a:pt x="81" y="101"/>
                  </a:lnTo>
                  <a:lnTo>
                    <a:pt x="81" y="108"/>
                  </a:lnTo>
                  <a:lnTo>
                    <a:pt x="81" y="114"/>
                  </a:lnTo>
                  <a:lnTo>
                    <a:pt x="81" y="117"/>
                  </a:lnTo>
                  <a:lnTo>
                    <a:pt x="81" y="118"/>
                  </a:lnTo>
                  <a:lnTo>
                    <a:pt x="81" y="119"/>
                  </a:lnTo>
                  <a:lnTo>
                    <a:pt x="82" y="120"/>
                  </a:lnTo>
                  <a:lnTo>
                    <a:pt x="82" y="120"/>
                  </a:lnTo>
                  <a:lnTo>
                    <a:pt x="82" y="119"/>
                  </a:lnTo>
                  <a:lnTo>
                    <a:pt x="82" y="117"/>
                  </a:lnTo>
                  <a:lnTo>
                    <a:pt x="82" y="115"/>
                  </a:lnTo>
                  <a:lnTo>
                    <a:pt x="82" y="109"/>
                  </a:lnTo>
                  <a:lnTo>
                    <a:pt x="83" y="101"/>
                  </a:lnTo>
                  <a:lnTo>
                    <a:pt x="83" y="59"/>
                  </a:lnTo>
                  <a:lnTo>
                    <a:pt x="84" y="37"/>
                  </a:lnTo>
                  <a:lnTo>
                    <a:pt x="84" y="20"/>
                  </a:lnTo>
                  <a:lnTo>
                    <a:pt x="84" y="13"/>
                  </a:lnTo>
                  <a:lnTo>
                    <a:pt x="85" y="7"/>
                  </a:lnTo>
                  <a:lnTo>
                    <a:pt x="85" y="3"/>
                  </a:lnTo>
                  <a:lnTo>
                    <a:pt x="85" y="0"/>
                  </a:lnTo>
                  <a:lnTo>
                    <a:pt x="85" y="0"/>
                  </a:lnTo>
                  <a:lnTo>
                    <a:pt x="86" y="2"/>
                  </a:lnTo>
                  <a:lnTo>
                    <a:pt x="86" y="5"/>
                  </a:lnTo>
                  <a:lnTo>
                    <a:pt x="86" y="9"/>
                  </a:lnTo>
                  <a:lnTo>
                    <a:pt x="86" y="17"/>
                  </a:lnTo>
                  <a:lnTo>
                    <a:pt x="86" y="25"/>
                  </a:lnTo>
                  <a:lnTo>
                    <a:pt x="87" y="47"/>
                  </a:lnTo>
                  <a:lnTo>
                    <a:pt x="87" y="69"/>
                  </a:lnTo>
                  <a:lnTo>
                    <a:pt x="88" y="89"/>
                  </a:lnTo>
                  <a:lnTo>
                    <a:pt x="88" y="105"/>
                  </a:lnTo>
                  <a:lnTo>
                    <a:pt x="88" y="111"/>
                  </a:lnTo>
                  <a:lnTo>
                    <a:pt x="89" y="116"/>
                  </a:lnTo>
                  <a:lnTo>
                    <a:pt x="89" y="118"/>
                  </a:lnTo>
                  <a:lnTo>
                    <a:pt x="89" y="119"/>
                  </a:lnTo>
                  <a:lnTo>
                    <a:pt x="89" y="119"/>
                  </a:lnTo>
                  <a:lnTo>
                    <a:pt x="89" y="117"/>
                  </a:lnTo>
                  <a:lnTo>
                    <a:pt x="89" y="114"/>
                  </a:lnTo>
                  <a:lnTo>
                    <a:pt x="90" y="108"/>
                  </a:lnTo>
                  <a:lnTo>
                    <a:pt x="90" y="95"/>
                  </a:lnTo>
                  <a:lnTo>
                    <a:pt x="91" y="54"/>
                  </a:lnTo>
                  <a:lnTo>
                    <a:pt x="91" y="35"/>
                  </a:lnTo>
                  <a:lnTo>
                    <a:pt x="92" y="18"/>
                  </a:lnTo>
                  <a:lnTo>
                    <a:pt x="92" y="11"/>
                  </a:lnTo>
                  <a:lnTo>
                    <a:pt x="92" y="5"/>
                  </a:lnTo>
                  <a:lnTo>
                    <a:pt x="92" y="2"/>
                  </a:lnTo>
                  <a:lnTo>
                    <a:pt x="93" y="1"/>
                  </a:lnTo>
                  <a:lnTo>
                    <a:pt x="93" y="1"/>
                  </a:lnTo>
                  <a:lnTo>
                    <a:pt x="93" y="4"/>
                  </a:lnTo>
                  <a:lnTo>
                    <a:pt x="93" y="8"/>
                  </a:lnTo>
                  <a:lnTo>
                    <a:pt x="93" y="14"/>
                  </a:lnTo>
                  <a:lnTo>
                    <a:pt x="94" y="33"/>
                  </a:lnTo>
                  <a:lnTo>
                    <a:pt x="94" y="54"/>
                  </a:lnTo>
                  <a:lnTo>
                    <a:pt x="95" y="90"/>
                  </a:lnTo>
                  <a:lnTo>
                    <a:pt x="96" y="104"/>
                  </a:lnTo>
                  <a:lnTo>
                    <a:pt x="96" y="110"/>
                  </a:lnTo>
                  <a:lnTo>
                    <a:pt x="96" y="115"/>
                  </a:lnTo>
                  <a:lnTo>
                    <a:pt x="96" y="117"/>
                  </a:lnTo>
                  <a:lnTo>
                    <a:pt x="96" y="118"/>
                  </a:lnTo>
                  <a:lnTo>
                    <a:pt x="96" y="118"/>
                  </a:lnTo>
                  <a:lnTo>
                    <a:pt x="97" y="117"/>
                  </a:lnTo>
                  <a:lnTo>
                    <a:pt x="97" y="114"/>
                  </a:lnTo>
                  <a:lnTo>
                    <a:pt x="97" y="109"/>
                  </a:lnTo>
                  <a:lnTo>
                    <a:pt x="97" y="103"/>
                  </a:lnTo>
                  <a:lnTo>
                    <a:pt x="98" y="88"/>
                  </a:lnTo>
                  <a:lnTo>
                    <a:pt x="98" y="46"/>
                  </a:lnTo>
                  <a:lnTo>
                    <a:pt x="99" y="25"/>
                  </a:lnTo>
                  <a:lnTo>
                    <a:pt x="99" y="17"/>
                  </a:lnTo>
                  <a:lnTo>
                    <a:pt x="99" y="11"/>
                  </a:lnTo>
                  <a:lnTo>
                    <a:pt x="99" y="8"/>
                  </a:lnTo>
                  <a:lnTo>
                    <a:pt x="100" y="6"/>
                  </a:lnTo>
                  <a:lnTo>
                    <a:pt x="100" y="4"/>
                  </a:lnTo>
                  <a:lnTo>
                    <a:pt x="100" y="3"/>
                  </a:lnTo>
                  <a:lnTo>
                    <a:pt x="100" y="3"/>
                  </a:lnTo>
                  <a:lnTo>
                    <a:pt x="100" y="3"/>
                  </a:lnTo>
                  <a:lnTo>
                    <a:pt x="100" y="4"/>
                  </a:lnTo>
                  <a:lnTo>
                    <a:pt x="100" y="6"/>
                  </a:lnTo>
                  <a:lnTo>
                    <a:pt x="101" y="8"/>
                  </a:lnTo>
                  <a:lnTo>
                    <a:pt x="101" y="10"/>
                  </a:lnTo>
                  <a:lnTo>
                    <a:pt x="101" y="17"/>
                  </a:lnTo>
                  <a:lnTo>
                    <a:pt x="101" y="35"/>
                  </a:lnTo>
                  <a:lnTo>
                    <a:pt x="102" y="76"/>
                  </a:lnTo>
                  <a:lnTo>
                    <a:pt x="103" y="94"/>
                  </a:lnTo>
                  <a:lnTo>
                    <a:pt x="103" y="101"/>
                  </a:lnTo>
                  <a:lnTo>
                    <a:pt x="103" y="107"/>
                  </a:lnTo>
                  <a:lnTo>
                    <a:pt x="103" y="111"/>
                  </a:lnTo>
                  <a:lnTo>
                    <a:pt x="103" y="114"/>
                  </a:lnTo>
                  <a:lnTo>
                    <a:pt x="104" y="115"/>
                  </a:lnTo>
                  <a:lnTo>
                    <a:pt x="104" y="115"/>
                  </a:lnTo>
                  <a:lnTo>
                    <a:pt x="104" y="115"/>
                  </a:lnTo>
                  <a:lnTo>
                    <a:pt x="104" y="113"/>
                  </a:lnTo>
                  <a:lnTo>
                    <a:pt x="104" y="112"/>
                  </a:lnTo>
                  <a:lnTo>
                    <a:pt x="104" y="107"/>
                  </a:lnTo>
                  <a:lnTo>
                    <a:pt x="105" y="100"/>
                  </a:lnTo>
                  <a:lnTo>
                    <a:pt x="105" y="91"/>
                  </a:lnTo>
                  <a:lnTo>
                    <a:pt x="106" y="54"/>
                  </a:lnTo>
                  <a:lnTo>
                    <a:pt x="106" y="34"/>
                  </a:lnTo>
                  <a:lnTo>
                    <a:pt x="106" y="25"/>
                  </a:lnTo>
                  <a:lnTo>
                    <a:pt x="107" y="19"/>
                  </a:lnTo>
                  <a:lnTo>
                    <a:pt x="107" y="13"/>
                  </a:lnTo>
                  <a:lnTo>
                    <a:pt x="107" y="9"/>
                  </a:lnTo>
                  <a:lnTo>
                    <a:pt x="107" y="7"/>
                  </a:lnTo>
                  <a:lnTo>
                    <a:pt x="107" y="6"/>
                  </a:lnTo>
                  <a:lnTo>
                    <a:pt x="108" y="7"/>
                  </a:lnTo>
                  <a:lnTo>
                    <a:pt x="108" y="9"/>
                  </a:lnTo>
                  <a:lnTo>
                    <a:pt x="108" y="13"/>
                  </a:lnTo>
                  <a:lnTo>
                    <a:pt x="108" y="17"/>
                  </a:lnTo>
                  <a:lnTo>
                    <a:pt x="109" y="52"/>
                  </a:lnTo>
                  <a:lnTo>
                    <a:pt x="110" y="74"/>
                  </a:lnTo>
                  <a:lnTo>
                    <a:pt x="110" y="93"/>
                  </a:lnTo>
                  <a:lnTo>
                    <a:pt x="110" y="99"/>
                  </a:lnTo>
                  <a:lnTo>
                    <a:pt x="110" y="104"/>
                  </a:lnTo>
                  <a:lnTo>
                    <a:pt x="111" y="109"/>
                  </a:lnTo>
                  <a:lnTo>
                    <a:pt x="111" y="111"/>
                  </a:lnTo>
                  <a:lnTo>
                    <a:pt x="111" y="112"/>
                  </a:lnTo>
                  <a:lnTo>
                    <a:pt x="111" y="111"/>
                  </a:lnTo>
                  <a:lnTo>
                    <a:pt x="112" y="108"/>
                  </a:lnTo>
                  <a:lnTo>
                    <a:pt x="112" y="105"/>
                  </a:lnTo>
                  <a:lnTo>
                    <a:pt x="112" y="103"/>
                  </a:lnTo>
                  <a:lnTo>
                    <a:pt x="113" y="41"/>
                  </a:lnTo>
                  <a:lnTo>
                    <a:pt x="114" y="25"/>
                  </a:lnTo>
                  <a:lnTo>
                    <a:pt x="114" y="19"/>
                  </a:lnTo>
                  <a:lnTo>
                    <a:pt x="114" y="16"/>
                  </a:lnTo>
                  <a:lnTo>
                    <a:pt x="114" y="14"/>
                  </a:lnTo>
                  <a:lnTo>
                    <a:pt x="114" y="11"/>
                  </a:lnTo>
                  <a:lnTo>
                    <a:pt x="115" y="10"/>
                  </a:lnTo>
                  <a:lnTo>
                    <a:pt x="115" y="10"/>
                  </a:lnTo>
                  <a:lnTo>
                    <a:pt x="115" y="12"/>
                  </a:lnTo>
                  <a:lnTo>
                    <a:pt x="115" y="16"/>
                  </a:lnTo>
                  <a:lnTo>
                    <a:pt x="115" y="18"/>
                  </a:lnTo>
                  <a:lnTo>
                    <a:pt x="116" y="22"/>
                  </a:lnTo>
                  <a:lnTo>
                    <a:pt x="116" y="35"/>
                  </a:lnTo>
                  <a:lnTo>
                    <a:pt x="117" y="74"/>
                  </a:lnTo>
                  <a:lnTo>
                    <a:pt x="117" y="90"/>
                  </a:lnTo>
                  <a:lnTo>
                    <a:pt x="118" y="96"/>
                  </a:lnTo>
                  <a:lnTo>
                    <a:pt x="118" y="99"/>
                  </a:lnTo>
                  <a:lnTo>
                    <a:pt x="118" y="102"/>
                  </a:lnTo>
                  <a:lnTo>
                    <a:pt x="118" y="105"/>
                  </a:lnTo>
                  <a:lnTo>
                    <a:pt x="118" y="106"/>
                  </a:lnTo>
                  <a:lnTo>
                    <a:pt x="118" y="107"/>
                  </a:lnTo>
                  <a:lnTo>
                    <a:pt x="119" y="107"/>
                  </a:lnTo>
                  <a:lnTo>
                    <a:pt x="119" y="106"/>
                  </a:lnTo>
                  <a:lnTo>
                    <a:pt x="119" y="103"/>
                  </a:lnTo>
                  <a:lnTo>
                    <a:pt x="119" y="99"/>
                  </a:lnTo>
                  <a:lnTo>
                    <a:pt x="119" y="94"/>
                  </a:lnTo>
                  <a:lnTo>
                    <a:pt x="120" y="87"/>
                  </a:lnTo>
                  <a:lnTo>
                    <a:pt x="120" y="53"/>
                  </a:lnTo>
                  <a:lnTo>
                    <a:pt x="121" y="38"/>
                  </a:lnTo>
                  <a:lnTo>
                    <a:pt x="121" y="31"/>
                  </a:lnTo>
                  <a:lnTo>
                    <a:pt x="121" y="26"/>
                  </a:lnTo>
                  <a:lnTo>
                    <a:pt x="122" y="21"/>
                  </a:lnTo>
                  <a:lnTo>
                    <a:pt x="122" y="18"/>
                  </a:lnTo>
                  <a:lnTo>
                    <a:pt x="122" y="16"/>
                  </a:lnTo>
                  <a:lnTo>
                    <a:pt x="122" y="15"/>
                  </a:lnTo>
                  <a:lnTo>
                    <a:pt x="122" y="16"/>
                  </a:lnTo>
                  <a:lnTo>
                    <a:pt x="122" y="17"/>
                  </a:lnTo>
                  <a:lnTo>
                    <a:pt x="123" y="18"/>
                  </a:lnTo>
                  <a:lnTo>
                    <a:pt x="123" y="22"/>
                  </a:lnTo>
                  <a:lnTo>
                    <a:pt x="123" y="26"/>
                  </a:lnTo>
                  <a:lnTo>
                    <a:pt x="123" y="40"/>
                  </a:lnTo>
                  <a:lnTo>
                    <a:pt x="124" y="58"/>
                  </a:lnTo>
                  <a:lnTo>
                    <a:pt x="124" y="75"/>
                  </a:lnTo>
                  <a:lnTo>
                    <a:pt x="125" y="82"/>
                  </a:lnTo>
                  <a:lnTo>
                    <a:pt x="125" y="88"/>
                  </a:lnTo>
                  <a:lnTo>
                    <a:pt x="125" y="93"/>
                  </a:lnTo>
                  <a:lnTo>
                    <a:pt x="125" y="97"/>
                  </a:lnTo>
                  <a:lnTo>
                    <a:pt x="125" y="100"/>
                  </a:lnTo>
                  <a:lnTo>
                    <a:pt x="126" y="101"/>
                  </a:lnTo>
                  <a:lnTo>
                    <a:pt x="126" y="101"/>
                  </a:lnTo>
                  <a:lnTo>
                    <a:pt x="126" y="100"/>
                  </a:lnTo>
                  <a:lnTo>
                    <a:pt x="126" y="98"/>
                  </a:lnTo>
                  <a:lnTo>
                    <a:pt x="126" y="96"/>
                  </a:lnTo>
                  <a:lnTo>
                    <a:pt x="127" y="93"/>
                  </a:lnTo>
                  <a:lnTo>
                    <a:pt x="127" y="81"/>
                  </a:lnTo>
                  <a:lnTo>
                    <a:pt x="127" y="67"/>
                  </a:lnTo>
                  <a:lnTo>
                    <a:pt x="128" y="41"/>
                  </a:lnTo>
                  <a:lnTo>
                    <a:pt x="129" y="31"/>
                  </a:lnTo>
                  <a:lnTo>
                    <a:pt x="129" y="27"/>
                  </a:lnTo>
                  <a:lnTo>
                    <a:pt x="129" y="24"/>
                  </a:lnTo>
                  <a:lnTo>
                    <a:pt x="129" y="22"/>
                  </a:lnTo>
                  <a:lnTo>
                    <a:pt x="130" y="21"/>
                  </a:lnTo>
                  <a:lnTo>
                    <a:pt x="130" y="21"/>
                  </a:lnTo>
                  <a:lnTo>
                    <a:pt x="130" y="22"/>
                  </a:lnTo>
                  <a:lnTo>
                    <a:pt x="130" y="24"/>
                  </a:lnTo>
                  <a:lnTo>
                    <a:pt x="130" y="28"/>
                  </a:lnTo>
                  <a:lnTo>
                    <a:pt x="130" y="32"/>
                  </a:lnTo>
                  <a:lnTo>
                    <a:pt x="131" y="43"/>
                  </a:lnTo>
                  <a:lnTo>
                    <a:pt x="131" y="58"/>
                  </a:lnTo>
                  <a:lnTo>
                    <a:pt x="132" y="73"/>
                  </a:lnTo>
                  <a:lnTo>
                    <a:pt x="132" y="84"/>
                  </a:lnTo>
                  <a:lnTo>
                    <a:pt x="133" y="89"/>
                  </a:lnTo>
                  <a:lnTo>
                    <a:pt x="133" y="92"/>
                  </a:lnTo>
                  <a:lnTo>
                    <a:pt x="133" y="94"/>
                  </a:lnTo>
                  <a:lnTo>
                    <a:pt x="133" y="95"/>
                  </a:lnTo>
                  <a:lnTo>
                    <a:pt x="133" y="95"/>
                  </a:lnTo>
                  <a:lnTo>
                    <a:pt x="134" y="94"/>
                  </a:lnTo>
                  <a:lnTo>
                    <a:pt x="134" y="91"/>
                  </a:lnTo>
                  <a:lnTo>
                    <a:pt x="134" y="88"/>
                  </a:lnTo>
                  <a:lnTo>
                    <a:pt x="134" y="79"/>
                  </a:lnTo>
                  <a:lnTo>
                    <a:pt x="135" y="54"/>
                  </a:lnTo>
                  <a:lnTo>
                    <a:pt x="136" y="43"/>
                  </a:lnTo>
                  <a:lnTo>
                    <a:pt x="136" y="38"/>
                  </a:lnTo>
                  <a:lnTo>
                    <a:pt x="136" y="35"/>
                  </a:lnTo>
                  <a:lnTo>
                    <a:pt x="136" y="32"/>
                  </a:lnTo>
                  <a:lnTo>
                    <a:pt x="136" y="30"/>
                  </a:lnTo>
                  <a:lnTo>
                    <a:pt x="137" y="28"/>
                  </a:lnTo>
                  <a:lnTo>
                    <a:pt x="137" y="28"/>
                  </a:lnTo>
                  <a:lnTo>
                    <a:pt x="137" y="28"/>
                  </a:lnTo>
                  <a:lnTo>
                    <a:pt x="137" y="30"/>
                  </a:lnTo>
                  <a:lnTo>
                    <a:pt x="137" y="31"/>
                  </a:lnTo>
                  <a:lnTo>
                    <a:pt x="138" y="34"/>
                  </a:lnTo>
                  <a:lnTo>
                    <a:pt x="138" y="42"/>
                  </a:lnTo>
                  <a:lnTo>
                    <a:pt x="139" y="53"/>
                  </a:lnTo>
                  <a:lnTo>
                    <a:pt x="139" y="73"/>
                  </a:lnTo>
                  <a:lnTo>
                    <a:pt x="140" y="77"/>
                  </a:lnTo>
                  <a:lnTo>
                    <a:pt x="140" y="81"/>
                  </a:lnTo>
                  <a:lnTo>
                    <a:pt x="140" y="84"/>
                  </a:lnTo>
                  <a:lnTo>
                    <a:pt x="140" y="86"/>
                  </a:lnTo>
                  <a:lnTo>
                    <a:pt x="140" y="88"/>
                  </a:lnTo>
                  <a:lnTo>
                    <a:pt x="141" y="88"/>
                  </a:lnTo>
                  <a:lnTo>
                    <a:pt x="141" y="88"/>
                  </a:lnTo>
                  <a:lnTo>
                    <a:pt x="141" y="86"/>
                  </a:lnTo>
                  <a:lnTo>
                    <a:pt x="141" y="84"/>
                  </a:lnTo>
                  <a:lnTo>
                    <a:pt x="141" y="81"/>
                  </a:lnTo>
                  <a:lnTo>
                    <a:pt x="142" y="74"/>
                  </a:lnTo>
                  <a:lnTo>
                    <a:pt x="143" y="54"/>
                  </a:lnTo>
                  <a:lnTo>
                    <a:pt x="143" y="46"/>
                  </a:lnTo>
                  <a:lnTo>
                    <a:pt x="143" y="43"/>
                  </a:lnTo>
                  <a:lnTo>
                    <a:pt x="144" y="40"/>
                  </a:lnTo>
                  <a:lnTo>
                    <a:pt x="144" y="38"/>
                  </a:lnTo>
                  <a:lnTo>
                    <a:pt x="144" y="36"/>
                  </a:lnTo>
                  <a:lnTo>
                    <a:pt x="144" y="36"/>
                  </a:lnTo>
                  <a:lnTo>
                    <a:pt x="144" y="35"/>
                  </a:lnTo>
                  <a:lnTo>
                    <a:pt x="144" y="36"/>
                  </a:lnTo>
                  <a:lnTo>
                    <a:pt x="145" y="37"/>
                  </a:lnTo>
                  <a:lnTo>
                    <a:pt x="145" y="38"/>
                  </a:lnTo>
                  <a:lnTo>
                    <a:pt x="145" y="41"/>
                  </a:lnTo>
                  <a:lnTo>
                    <a:pt x="146" y="48"/>
                  </a:lnTo>
                  <a:lnTo>
                    <a:pt x="146" y="56"/>
                  </a:lnTo>
                  <a:lnTo>
                    <a:pt x="147" y="71"/>
                  </a:lnTo>
                  <a:lnTo>
                    <a:pt x="147" y="74"/>
                  </a:lnTo>
                  <a:lnTo>
                    <a:pt x="147" y="77"/>
                  </a:lnTo>
                  <a:lnTo>
                    <a:pt x="147" y="79"/>
                  </a:lnTo>
                  <a:lnTo>
                    <a:pt x="148" y="80"/>
                  </a:lnTo>
                  <a:lnTo>
                    <a:pt x="148" y="80"/>
                  </a:lnTo>
                  <a:lnTo>
                    <a:pt x="148" y="80"/>
                  </a:lnTo>
                  <a:lnTo>
                    <a:pt x="148" y="79"/>
                  </a:lnTo>
                  <a:lnTo>
                    <a:pt x="148" y="78"/>
                  </a:lnTo>
                  <a:lnTo>
                    <a:pt x="149" y="76"/>
                  </a:lnTo>
                  <a:lnTo>
                    <a:pt x="149" y="74"/>
                  </a:lnTo>
                  <a:lnTo>
                    <a:pt x="149" y="69"/>
                  </a:lnTo>
                  <a:lnTo>
                    <a:pt x="150" y="55"/>
                  </a:lnTo>
                  <a:lnTo>
                    <a:pt x="150" y="52"/>
                  </a:lnTo>
                  <a:lnTo>
                    <a:pt x="151" y="49"/>
                  </a:lnTo>
                  <a:lnTo>
                    <a:pt x="151" y="46"/>
                  </a:lnTo>
                  <a:lnTo>
                    <a:pt x="151" y="45"/>
                  </a:lnTo>
                  <a:lnTo>
                    <a:pt x="151" y="45"/>
                  </a:lnTo>
                  <a:lnTo>
                    <a:pt x="151" y="44"/>
                  </a:lnTo>
                  <a:lnTo>
                    <a:pt x="152" y="43"/>
                  </a:lnTo>
                  <a:lnTo>
                    <a:pt x="152" y="43"/>
                  </a:lnTo>
                  <a:lnTo>
                    <a:pt x="152" y="44"/>
                  </a:lnTo>
                  <a:lnTo>
                    <a:pt x="152" y="44"/>
                  </a:lnTo>
                  <a:lnTo>
                    <a:pt x="152" y="45"/>
                  </a:lnTo>
                  <a:lnTo>
                    <a:pt x="152" y="47"/>
                  </a:lnTo>
                  <a:lnTo>
                    <a:pt x="153" y="52"/>
                  </a:lnTo>
                  <a:lnTo>
                    <a:pt x="154" y="62"/>
                  </a:lnTo>
                  <a:lnTo>
                    <a:pt x="154" y="67"/>
                  </a:lnTo>
                  <a:lnTo>
                    <a:pt x="154" y="69"/>
                  </a:lnTo>
                  <a:lnTo>
                    <a:pt x="155" y="70"/>
                  </a:lnTo>
                  <a:lnTo>
                    <a:pt x="155" y="71"/>
                  </a:lnTo>
                  <a:lnTo>
                    <a:pt x="155" y="72"/>
                  </a:lnTo>
                  <a:lnTo>
                    <a:pt x="155" y="72"/>
                  </a:lnTo>
                  <a:lnTo>
                    <a:pt x="155" y="72"/>
                  </a:lnTo>
                  <a:lnTo>
                    <a:pt x="156" y="72"/>
                  </a:lnTo>
                  <a:lnTo>
                    <a:pt x="156" y="71"/>
                  </a:lnTo>
                  <a:lnTo>
                    <a:pt x="156" y="70"/>
                  </a:lnTo>
                  <a:lnTo>
                    <a:pt x="156" y="68"/>
                  </a:lnTo>
                  <a:lnTo>
                    <a:pt x="157" y="61"/>
                  </a:lnTo>
                  <a:lnTo>
                    <a:pt x="158" y="57"/>
                  </a:lnTo>
                  <a:lnTo>
                    <a:pt x="158" y="55"/>
                  </a:lnTo>
                  <a:lnTo>
                    <a:pt x="158" y="53"/>
                  </a:lnTo>
                  <a:lnTo>
                    <a:pt x="158" y="52"/>
                  </a:lnTo>
                  <a:lnTo>
                    <a:pt x="159" y="52"/>
                  </a:lnTo>
                  <a:lnTo>
                    <a:pt x="159" y="51"/>
                  </a:lnTo>
                  <a:lnTo>
                    <a:pt x="159" y="51"/>
                  </a:lnTo>
                  <a:lnTo>
                    <a:pt x="159" y="51"/>
                  </a:lnTo>
                  <a:lnTo>
                    <a:pt x="159" y="52"/>
                  </a:lnTo>
                  <a:lnTo>
                    <a:pt x="159" y="52"/>
                  </a:lnTo>
                  <a:lnTo>
                    <a:pt x="160" y="53"/>
                  </a:lnTo>
                  <a:lnTo>
                    <a:pt x="160" y="54"/>
                  </a:lnTo>
                  <a:lnTo>
                    <a:pt x="161" y="59"/>
                  </a:lnTo>
                  <a:lnTo>
                    <a:pt x="161" y="61"/>
                  </a:lnTo>
                  <a:lnTo>
                    <a:pt x="161" y="62"/>
                  </a:lnTo>
                  <a:lnTo>
                    <a:pt x="162" y="63"/>
                  </a:lnTo>
                  <a:lnTo>
                    <a:pt x="162" y="64"/>
                  </a:lnTo>
                  <a:lnTo>
                    <a:pt x="162" y="64"/>
                  </a:lnTo>
                  <a:lnTo>
                    <a:pt x="162" y="64"/>
                  </a:lnTo>
                  <a:lnTo>
                    <a:pt x="162" y="64"/>
                  </a:lnTo>
                  <a:lnTo>
                    <a:pt x="163" y="64"/>
                  </a:lnTo>
                  <a:lnTo>
                    <a:pt x="163" y="64"/>
                  </a:lnTo>
                  <a:lnTo>
                    <a:pt x="163" y="64"/>
                  </a:lnTo>
                  <a:lnTo>
                    <a:pt x="163" y="63"/>
                  </a:lnTo>
                  <a:lnTo>
                    <a:pt x="164" y="61"/>
                  </a:lnTo>
                  <a:lnTo>
                    <a:pt x="164" y="60"/>
                  </a:lnTo>
                  <a:lnTo>
                    <a:pt x="165" y="60"/>
                  </a:lnTo>
                  <a:lnTo>
                    <a:pt x="165" y="59"/>
                  </a:lnTo>
                  <a:lnTo>
                    <a:pt x="165" y="59"/>
                  </a:lnTo>
                  <a:lnTo>
                    <a:pt x="165" y="59"/>
                  </a:lnTo>
                  <a:lnTo>
                    <a:pt x="165" y="59"/>
                  </a:lnTo>
                  <a:lnTo>
                    <a:pt x="165" y="59"/>
                  </a:lnTo>
                  <a:lnTo>
                    <a:pt x="166" y="59"/>
                  </a:lnTo>
                  <a:lnTo>
                    <a:pt x="166" y="59"/>
                  </a:lnTo>
                  <a:lnTo>
                    <a:pt x="166" y="59"/>
                  </a:lnTo>
                  <a:lnTo>
                    <a:pt x="166" y="60"/>
                  </a:lnTo>
                </a:path>
              </a:pathLst>
            </a:custGeom>
            <a:noFill/>
            <a:ln w="0">
              <a:solidFill>
                <a:srgbClr val="E31704"/>
              </a:solidFill>
              <a:prstDash val="solid"/>
              <a:round/>
              <a:headEnd/>
              <a:tailEnd/>
            </a:ln>
          </p:spPr>
          <p:txBody>
            <a:bodyPr>
              <a:prstTxWarp prst="textNoShape">
                <a:avLst/>
              </a:prstTxWarp>
            </a:bodyPr>
            <a:lstStyle/>
            <a:p>
              <a:endParaRPr lang="en-US"/>
            </a:p>
          </p:txBody>
        </p:sp>
        <p:sp>
          <p:nvSpPr>
            <p:cNvPr id="82" name="Text Box 13"/>
            <p:cNvSpPr txBox="1">
              <a:spLocks noChangeArrowheads="1"/>
            </p:cNvSpPr>
            <p:nvPr/>
          </p:nvSpPr>
          <p:spPr bwMode="auto">
            <a:xfrm>
              <a:off x="2978150" y="1538287"/>
              <a:ext cx="7556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0" dirty="0"/>
                <a:t>Laser</a:t>
              </a:r>
            </a:p>
          </p:txBody>
        </p:sp>
        <p:sp>
          <p:nvSpPr>
            <p:cNvPr id="39" name="Right Brace 38"/>
            <p:cNvSpPr/>
            <p:nvPr/>
          </p:nvSpPr>
          <p:spPr bwMode="auto">
            <a:xfrm rot="16200000" flipV="1">
              <a:off x="5619750" y="133350"/>
              <a:ext cx="266700" cy="3124200"/>
            </a:xfrm>
            <a:prstGeom prst="rightBrace">
              <a:avLst>
                <a:gd name="adj1" fmla="val 24206"/>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
          <p:nvSpPr>
            <p:cNvPr id="40" name="TextBox 39"/>
            <p:cNvSpPr txBox="1"/>
            <p:nvPr/>
          </p:nvSpPr>
          <p:spPr>
            <a:xfrm>
              <a:off x="5334000" y="1295400"/>
              <a:ext cx="990600" cy="338554"/>
            </a:xfrm>
            <a:prstGeom prst="rect">
              <a:avLst/>
            </a:prstGeom>
            <a:noFill/>
          </p:spPr>
          <p:txBody>
            <a:bodyPr wrap="square" rtlCol="0">
              <a:spAutoFit/>
            </a:bodyPr>
            <a:lstStyle/>
            <a:p>
              <a:r>
                <a:rPr lang="en-US" sz="1600" b="0" dirty="0" smtClean="0"/>
                <a:t>~10 </a:t>
              </a:r>
              <a:r>
                <a:rPr lang="en-US" sz="1600" b="0" dirty="0" err="1" smtClean="0"/>
                <a:t>m</a:t>
              </a:r>
              <a:endParaRPr lang="en-US" sz="1600" b="0" dirty="0"/>
            </a:p>
          </p:txBody>
        </p:sp>
      </p:grpSp>
      <p:grpSp>
        <p:nvGrpSpPr>
          <p:cNvPr id="5" name="Group 59"/>
          <p:cNvGrpSpPr/>
          <p:nvPr/>
        </p:nvGrpSpPr>
        <p:grpSpPr>
          <a:xfrm>
            <a:off x="76200" y="3059668"/>
            <a:ext cx="9067800" cy="2198132"/>
            <a:chOff x="76200" y="2743200"/>
            <a:chExt cx="9067800" cy="2198132"/>
          </a:xfrm>
        </p:grpSpPr>
        <p:pic>
          <p:nvPicPr>
            <p:cNvPr id="12" name="Picture 4" descr="waterjet"/>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562600" y="2743200"/>
              <a:ext cx="3581400" cy="1706187"/>
            </a:xfrm>
            <a:prstGeom prst="rect">
              <a:avLst/>
            </a:prstGeom>
            <a:noFill/>
          </p:spPr>
        </p:pic>
        <p:sp>
          <p:nvSpPr>
            <p:cNvPr id="42" name="Rectangle 3"/>
            <p:cNvSpPr txBox="1">
              <a:spLocks noChangeArrowheads="1"/>
            </p:cNvSpPr>
            <p:nvPr/>
          </p:nvSpPr>
          <p:spPr bwMode="auto">
            <a:xfrm>
              <a:off x="76200" y="2895600"/>
              <a:ext cx="6096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spcAft>
                  <a:spcPts val="0"/>
                </a:spcAft>
                <a:buClr>
                  <a:srgbClr val="9F0A10"/>
                </a:buClr>
                <a:buFont typeface="Wingdings" pitchFamily="-65" charset="2"/>
                <a:buChar char="§"/>
                <a:defRPr/>
              </a:pPr>
              <a:r>
                <a:rPr lang="en-US" b="0" kern="0" dirty="0" smtClean="0"/>
                <a:t>Plasma mirror in-coupling:</a:t>
              </a:r>
            </a:p>
            <a:p>
              <a:pPr marL="635000" lvl="1" indent="-177800">
                <a:lnSpc>
                  <a:spcPct val="90000"/>
                </a:lnSpc>
                <a:spcBef>
                  <a:spcPct val="20000"/>
                </a:spcBef>
                <a:buClr>
                  <a:srgbClr val="000090"/>
                </a:buClr>
                <a:buFont typeface="Wingdings" pitchFamily="-65" charset="2"/>
                <a:buChar char="§"/>
                <a:defRPr/>
              </a:pPr>
              <a:r>
                <a:rPr lang="en-US" b="0" kern="0" dirty="0" smtClean="0"/>
                <a:t>“Renewable” mirror for high laser intensity</a:t>
              </a:r>
              <a:r>
                <a:rPr lang="en-US" b="0" kern="0" noProof="0" dirty="0" smtClean="0">
                  <a:latin typeface="+mn-lt"/>
                </a:rPr>
                <a:t> </a:t>
              </a:r>
            </a:p>
            <a:p>
              <a:pPr marL="635000" lvl="1" indent="-177800">
                <a:lnSpc>
                  <a:spcPct val="90000"/>
                </a:lnSpc>
                <a:spcBef>
                  <a:spcPct val="20000"/>
                </a:spcBef>
                <a:buClr>
                  <a:srgbClr val="000090"/>
                </a:buClr>
                <a:buFont typeface="Wingdings" pitchFamily="-65" charset="2"/>
                <a:buChar char="§"/>
                <a:defRPr/>
              </a:pPr>
              <a:r>
                <a:rPr lang="en-US" b="0" kern="0" dirty="0" smtClean="0"/>
                <a:t>Relies on critical density plasma production</a:t>
              </a:r>
            </a:p>
            <a:p>
              <a:pPr marL="635000" lvl="1" indent="-177800">
                <a:lnSpc>
                  <a:spcPct val="90000"/>
                </a:lnSpc>
                <a:spcBef>
                  <a:spcPct val="20000"/>
                </a:spcBef>
                <a:buClr>
                  <a:srgbClr val="000090"/>
                </a:buClr>
                <a:buFont typeface="Wingdings" pitchFamily="-65" charset="2"/>
                <a:buChar char="§"/>
                <a:defRPr/>
              </a:pPr>
              <a:r>
                <a:rPr lang="en-US" b="0" kern="0" dirty="0" smtClean="0"/>
                <a:t>Thin liquid jet or foil (tape)</a:t>
              </a:r>
            </a:p>
            <a:p>
              <a:pPr marL="635000" lvl="1" indent="-177800">
                <a:lnSpc>
                  <a:spcPct val="90000"/>
                </a:lnSpc>
                <a:spcBef>
                  <a:spcPct val="20000"/>
                </a:spcBef>
                <a:buClr>
                  <a:srgbClr val="000090"/>
                </a:buClr>
                <a:buFont typeface="Wingdings" pitchFamily="-65" charset="2"/>
                <a:buChar char="§"/>
                <a:defRPr/>
              </a:pPr>
              <a:r>
                <a:rPr lang="en-US" b="0" kern="0" dirty="0" smtClean="0"/>
                <a:t>Laser contrast crucial (&gt;10</a:t>
              </a:r>
              <a:r>
                <a:rPr lang="en-US" b="0" kern="0" baseline="30000" dirty="0" smtClean="0"/>
                <a:t>10</a:t>
              </a:r>
              <a:r>
                <a:rPr lang="en-US" b="0" kern="0" dirty="0" smtClean="0"/>
                <a:t>)</a:t>
              </a:r>
              <a:endParaRPr lang="en-US" b="0" kern="0" noProof="0" dirty="0" smtClean="0">
                <a:latin typeface="+mn-lt"/>
              </a:endParaRPr>
            </a:p>
          </p:txBody>
        </p:sp>
        <p:sp>
          <p:nvSpPr>
            <p:cNvPr id="57" name="Left Brace 56"/>
            <p:cNvSpPr/>
            <p:nvPr/>
          </p:nvSpPr>
          <p:spPr bwMode="auto">
            <a:xfrm rot="16200000">
              <a:off x="7162800" y="4191000"/>
              <a:ext cx="152400" cy="91440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
          <p:nvSpPr>
            <p:cNvPr id="58" name="Rectangle 57"/>
            <p:cNvSpPr/>
            <p:nvPr/>
          </p:nvSpPr>
          <p:spPr>
            <a:xfrm>
              <a:off x="6858000" y="4572000"/>
              <a:ext cx="948059" cy="369332"/>
            </a:xfrm>
            <a:prstGeom prst="rect">
              <a:avLst/>
            </a:prstGeom>
          </p:spPr>
          <p:txBody>
            <a:bodyPr wrap="none">
              <a:spAutoFit/>
            </a:bodyPr>
            <a:lstStyle/>
            <a:p>
              <a:r>
                <a:rPr lang="en-US" b="0" dirty="0" smtClean="0"/>
                <a:t>~10 cm</a:t>
              </a:r>
              <a:endParaRPr lang="en-US" b="0" dirty="0"/>
            </a:p>
          </p:txBody>
        </p:sp>
      </p:grpSp>
      <p:sp>
        <p:nvSpPr>
          <p:cNvPr id="27" name="Content Placeholder 4"/>
          <p:cNvSpPr txBox="1">
            <a:spLocks/>
          </p:cNvSpPr>
          <p:nvPr/>
        </p:nvSpPr>
        <p:spPr bwMode="auto">
          <a:xfrm>
            <a:off x="0" y="5486400"/>
            <a:ext cx="8839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9F0A10"/>
              </a:buClr>
              <a:buSzTx/>
              <a:buFont typeface="Wingdings" pitchFamily="-65" charset="2"/>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Advantage</a:t>
            </a:r>
            <a:r>
              <a:rPr kumimoji="0" lang="en-US" sz="1800" b="0" i="0" u="none" strike="noStrike" kern="0" cap="none" spc="0" normalizeH="0" noProof="0" dirty="0" smtClean="0">
                <a:ln>
                  <a:noFill/>
                </a:ln>
                <a:solidFill>
                  <a:schemeClr val="tx1"/>
                </a:solidFill>
                <a:effectLst/>
                <a:uLnTx/>
                <a:uFillTx/>
                <a:latin typeface="+mn-lt"/>
                <a:ea typeface="+mn-ea"/>
                <a:cs typeface="+mn-cs"/>
              </a:rPr>
              <a:t> of laser-driven plasma waves: short in-coupling distance for plasma wave driver (high average gradient)</a:t>
            </a:r>
          </a:p>
          <a:p>
            <a:pPr marL="342900" marR="0" lvl="0" indent="-342900" algn="l" defTabSz="914400" rtl="0" eaLnBrk="1" fontAlgn="base" latinLnBrk="0" hangingPunct="1">
              <a:lnSpc>
                <a:spcPct val="100000"/>
              </a:lnSpc>
              <a:spcBef>
                <a:spcPct val="20000"/>
              </a:spcBef>
              <a:spcAft>
                <a:spcPct val="0"/>
              </a:spcAft>
              <a:buClr>
                <a:srgbClr val="9F0A10"/>
              </a:buClr>
              <a:buSzTx/>
              <a:tabLst/>
              <a:defRPr/>
            </a:pPr>
            <a:endParaRPr kumimoji="0" lang="en-US" sz="1800" b="0" i="0" u="none" strike="noStrike" kern="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9F0A10"/>
              </a:buClr>
              <a:buSzTx/>
              <a:buFont typeface="Wingdings" pitchFamily="-65" charset="2"/>
              <a:buChar char="§"/>
              <a:tabLst/>
              <a:defRPr/>
            </a:pPr>
            <a:r>
              <a:rPr lang="en-US" b="0" kern="0" baseline="0" dirty="0" smtClean="0">
                <a:latin typeface="+mn-lt"/>
              </a:rPr>
              <a:t>Development of staging </a:t>
            </a:r>
            <a:r>
              <a:rPr lang="en-US" b="0" kern="0" dirty="0" smtClean="0">
                <a:latin typeface="+mn-lt"/>
              </a:rPr>
              <a:t>technology critical to collider application</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914400" y="76200"/>
            <a:ext cx="8458200" cy="609600"/>
          </a:xfrm>
        </p:spPr>
        <p:txBody>
          <a:bodyPr/>
          <a:lstStyle/>
          <a:p>
            <a:r>
              <a:rPr lang="en-US" b="1" dirty="0" smtClean="0"/>
              <a:t>Quasi-linear plasma wake: symmetric </a:t>
            </a:r>
            <a:br>
              <a:rPr lang="en-US" b="1" dirty="0" smtClean="0"/>
            </a:br>
            <a:r>
              <a:rPr lang="en-US" b="1" dirty="0" smtClean="0"/>
              <a:t>properties for </a:t>
            </a:r>
            <a:r>
              <a:rPr lang="en-US" b="1" dirty="0" err="1" smtClean="0"/>
              <a:t>e</a:t>
            </a:r>
            <a:r>
              <a:rPr lang="en-US" b="1" dirty="0" smtClean="0"/>
              <a:t>+ &amp; </a:t>
            </a:r>
            <a:r>
              <a:rPr lang="en-US" b="1" dirty="0" err="1" smtClean="0"/>
              <a:t>e</a:t>
            </a:r>
            <a:r>
              <a:rPr lang="en-US" b="1" dirty="0" smtClean="0"/>
              <a:t>- acceleration</a:t>
            </a:r>
          </a:p>
        </p:txBody>
      </p:sp>
      <p:sp>
        <p:nvSpPr>
          <p:cNvPr id="28675" name="Text Placeholder 2"/>
          <p:cNvSpPr>
            <a:spLocks noGrp="1"/>
          </p:cNvSpPr>
          <p:nvPr>
            <p:ph type="body" sz="half" idx="1"/>
          </p:nvPr>
        </p:nvSpPr>
        <p:spPr>
          <a:xfrm>
            <a:off x="0" y="990600"/>
            <a:ext cx="5791200" cy="3276600"/>
          </a:xfrm>
        </p:spPr>
        <p:txBody>
          <a:bodyPr/>
          <a:lstStyle/>
          <a:p>
            <a:r>
              <a:rPr lang="en-US" sz="1800" dirty="0" smtClean="0"/>
              <a:t>Quasi-linear regime: </a:t>
            </a:r>
          </a:p>
          <a:p>
            <a:pPr lvl="1"/>
            <a:r>
              <a:rPr lang="en-US" sz="1800" dirty="0" smtClean="0"/>
              <a:t>Nearly symmetric for positron and electron focusing and accelerating phase regions</a:t>
            </a:r>
          </a:p>
          <a:p>
            <a:pPr lvl="1"/>
            <a:r>
              <a:rPr lang="en-US" sz="1800" dirty="0" smtClean="0"/>
              <a:t>Expected to be more stable</a:t>
            </a:r>
          </a:p>
          <a:p>
            <a:pPr lvl="1"/>
            <a:r>
              <a:rPr lang="en-US" sz="1800" dirty="0" smtClean="0"/>
              <a:t>Allows for controlled injection of bunch (dark-current-free structures): production of high-quality beams</a:t>
            </a:r>
          </a:p>
          <a:p>
            <a:pPr lvl="1"/>
            <a:r>
              <a:rPr lang="en-US" sz="1800" dirty="0" smtClean="0"/>
              <a:t>Control of focusing forces (laser pulse tailoring)</a:t>
            </a:r>
          </a:p>
        </p:txBody>
      </p:sp>
      <p:pic>
        <p:nvPicPr>
          <p:cNvPr id="28677" name="Picture 16" descr="wake"/>
          <p:cNvPicPr>
            <a:picLocks noChangeAspect="1" noChangeArrowheads="1"/>
          </p:cNvPicPr>
          <p:nvPr/>
        </p:nvPicPr>
        <p:blipFill>
          <a:blip r:embed="rId3"/>
          <a:srcRect/>
          <a:stretch>
            <a:fillRect/>
          </a:stretch>
        </p:blipFill>
        <p:spPr bwMode="auto">
          <a:xfrm>
            <a:off x="6096000" y="1371600"/>
            <a:ext cx="2760663" cy="1763713"/>
          </a:xfrm>
          <a:prstGeom prst="rect">
            <a:avLst/>
          </a:prstGeom>
          <a:noFill/>
          <a:ln w="9525">
            <a:noFill/>
            <a:miter lim="800000"/>
            <a:headEnd/>
            <a:tailEnd/>
          </a:ln>
        </p:spPr>
      </p:pic>
      <p:sp>
        <p:nvSpPr>
          <p:cNvPr id="28678" name="Oval 17"/>
          <p:cNvSpPr>
            <a:spLocks noChangeArrowheads="1"/>
          </p:cNvSpPr>
          <p:nvPr/>
        </p:nvSpPr>
        <p:spPr bwMode="auto">
          <a:xfrm>
            <a:off x="8153400" y="1905000"/>
            <a:ext cx="263525" cy="685800"/>
          </a:xfrm>
          <a:prstGeom prst="ellipse">
            <a:avLst/>
          </a:prstGeom>
          <a:noFill/>
          <a:ln w="12700">
            <a:solidFill>
              <a:schemeClr val="tx1"/>
            </a:solidFill>
            <a:prstDash val="dash"/>
            <a:round/>
            <a:headEnd/>
            <a:tailEnd/>
          </a:ln>
        </p:spPr>
        <p:txBody>
          <a:bodyPr wrap="none" anchor="ctr">
            <a:prstTxWarp prst="textNoShape">
              <a:avLst/>
            </a:prstTxWarp>
          </a:bodyPr>
          <a:lstStyle/>
          <a:p>
            <a:endParaRPr lang="en-US"/>
          </a:p>
        </p:txBody>
      </p:sp>
      <p:sp>
        <p:nvSpPr>
          <p:cNvPr id="28679" name="Rectangle 18"/>
          <p:cNvSpPr>
            <a:spLocks noChangeArrowheads="1"/>
          </p:cNvSpPr>
          <p:nvPr/>
        </p:nvSpPr>
        <p:spPr bwMode="auto">
          <a:xfrm>
            <a:off x="8001000" y="1524000"/>
            <a:ext cx="628650" cy="338138"/>
          </a:xfrm>
          <a:prstGeom prst="rect">
            <a:avLst/>
          </a:prstGeom>
          <a:noFill/>
          <a:ln w="9525">
            <a:noFill/>
            <a:miter lim="800000"/>
            <a:headEnd/>
            <a:tailEnd/>
          </a:ln>
        </p:spPr>
        <p:txBody>
          <a:bodyPr wrap="none">
            <a:prstTxWarp prst="textNoShape">
              <a:avLst/>
            </a:prstTxWarp>
            <a:spAutoFit/>
          </a:bodyPr>
          <a:lstStyle/>
          <a:p>
            <a:r>
              <a:rPr lang="en-US" sz="1600" b="0">
                <a:latin typeface="Helvetica" pitchFamily="-65" charset="0"/>
              </a:rPr>
              <a:t>laser</a:t>
            </a:r>
          </a:p>
        </p:txBody>
      </p:sp>
      <p:sp>
        <p:nvSpPr>
          <p:cNvPr id="28681" name="Rectangle 9"/>
          <p:cNvSpPr>
            <a:spLocks noChangeArrowheads="1"/>
          </p:cNvSpPr>
          <p:nvPr/>
        </p:nvSpPr>
        <p:spPr bwMode="auto">
          <a:xfrm>
            <a:off x="6934200" y="1001713"/>
            <a:ext cx="1428750" cy="369887"/>
          </a:xfrm>
          <a:prstGeom prst="rect">
            <a:avLst/>
          </a:prstGeom>
          <a:noFill/>
          <a:ln w="9525">
            <a:noFill/>
            <a:miter lim="800000"/>
            <a:headEnd/>
            <a:tailEnd/>
          </a:ln>
        </p:spPr>
        <p:txBody>
          <a:bodyPr wrap="none">
            <a:prstTxWarp prst="textNoShape">
              <a:avLst/>
            </a:prstTxWarp>
            <a:spAutoFit/>
          </a:bodyPr>
          <a:lstStyle/>
          <a:p>
            <a:r>
              <a:rPr lang="en-US" b="0"/>
              <a:t>Quasi-linear</a:t>
            </a:r>
            <a:r>
              <a:rPr lang="en-US"/>
              <a:t> </a:t>
            </a:r>
            <a:endParaRPr lang="en-US" b="0"/>
          </a:p>
        </p:txBody>
      </p:sp>
      <p:grpSp>
        <p:nvGrpSpPr>
          <p:cNvPr id="2" name="Group 21"/>
          <p:cNvGrpSpPr/>
          <p:nvPr/>
        </p:nvGrpSpPr>
        <p:grpSpPr>
          <a:xfrm>
            <a:off x="76200" y="3657600"/>
            <a:ext cx="4267200" cy="3124200"/>
            <a:chOff x="76200" y="3657600"/>
            <a:chExt cx="4267200" cy="3124200"/>
          </a:xfrm>
        </p:grpSpPr>
        <p:sp>
          <p:nvSpPr>
            <p:cNvPr id="16" name="Rectangle 15"/>
            <p:cNvSpPr/>
            <p:nvPr/>
          </p:nvSpPr>
          <p:spPr>
            <a:xfrm>
              <a:off x="381000" y="4953000"/>
              <a:ext cx="3886200" cy="1754327"/>
            </a:xfrm>
            <a:prstGeom prst="rect">
              <a:avLst/>
            </a:prstGeom>
          </p:spPr>
          <p:txBody>
            <a:bodyPr wrap="square">
              <a:spAutoFit/>
            </a:bodyPr>
            <a:lstStyle/>
            <a:p>
              <a:pPr>
                <a:buFont typeface="Arial"/>
                <a:buChar char="•"/>
              </a:pPr>
              <a:r>
                <a:rPr lang="en-US" b="0" dirty="0" smtClean="0"/>
                <a:t> Small matched beam radius:</a:t>
              </a:r>
            </a:p>
            <a:p>
              <a:pPr>
                <a:buFont typeface="Arial"/>
                <a:buChar char="•"/>
              </a:pPr>
              <a:endParaRPr lang="en-US" b="0" dirty="0" smtClean="0"/>
            </a:p>
            <a:p>
              <a:pPr>
                <a:buFont typeface="Arial"/>
                <a:buChar char="•"/>
              </a:pPr>
              <a:endParaRPr lang="en-US" b="0" dirty="0" smtClean="0"/>
            </a:p>
            <a:p>
              <a:pPr>
                <a:buFont typeface="Arial"/>
                <a:buChar char="•"/>
              </a:pPr>
              <a:endParaRPr lang="en-US" b="0" dirty="0" smtClean="0"/>
            </a:p>
            <a:p>
              <a:r>
                <a:rPr lang="en-US" b="0" dirty="0" smtClean="0"/>
                <a:t> </a:t>
              </a:r>
            </a:p>
            <a:p>
              <a:pPr>
                <a:buFont typeface="Arial"/>
                <a:buChar char="•"/>
              </a:pPr>
              <a:r>
                <a:rPr lang="en-US" b="0" dirty="0" smtClean="0"/>
                <a:t> Stringent alignment tolerances </a:t>
              </a:r>
              <a:endParaRPr lang="en-US" dirty="0"/>
            </a:p>
          </p:txBody>
        </p:sp>
        <p:sp>
          <p:nvSpPr>
            <p:cNvPr id="11" name="Rectangle 10"/>
            <p:cNvSpPr/>
            <p:nvPr/>
          </p:nvSpPr>
          <p:spPr>
            <a:xfrm>
              <a:off x="304800" y="3733800"/>
              <a:ext cx="4021015" cy="646331"/>
            </a:xfrm>
            <a:prstGeom prst="rect">
              <a:avLst/>
            </a:prstGeom>
          </p:spPr>
          <p:txBody>
            <a:bodyPr wrap="none">
              <a:spAutoFit/>
            </a:bodyPr>
            <a:lstStyle/>
            <a:p>
              <a:r>
                <a:rPr lang="en-US" b="0" dirty="0" smtClean="0">
                  <a:solidFill>
                    <a:srgbClr val="0000FF"/>
                  </a:solidFill>
                </a:rPr>
                <a:t>Nonlinear regime</a:t>
              </a:r>
              <a:r>
                <a:rPr lang="en-US" b="0" dirty="0" smtClean="0"/>
                <a:t>: </a:t>
              </a:r>
            </a:p>
            <a:p>
              <a:r>
                <a:rPr lang="en-US" b="0" dirty="0" smtClean="0"/>
                <a:t>Focusing force determined by density</a:t>
              </a:r>
              <a:endParaRPr lang="en-US" dirty="0"/>
            </a:p>
          </p:txBody>
        </p:sp>
        <p:graphicFrame>
          <p:nvGraphicFramePr>
            <p:cNvPr id="410626" name="Object 2"/>
            <p:cNvGraphicFramePr>
              <a:graphicFrameLocks noChangeAspect="1"/>
            </p:cNvGraphicFramePr>
            <p:nvPr/>
          </p:nvGraphicFramePr>
          <p:xfrm>
            <a:off x="914400" y="4495800"/>
            <a:ext cx="1898650" cy="355600"/>
          </p:xfrm>
          <a:graphic>
            <a:graphicData uri="http://schemas.openxmlformats.org/presentationml/2006/ole">
              <p:oleObj spid="_x0000_s690178" name="Equation" r:id="rId4" imgW="1079500" imgH="203200" progId="Equation.3">
                <p:embed/>
              </p:oleObj>
            </a:graphicData>
          </a:graphic>
        </p:graphicFrame>
        <p:graphicFrame>
          <p:nvGraphicFramePr>
            <p:cNvPr id="15" name="Object 2"/>
            <p:cNvGraphicFramePr>
              <a:graphicFrameLocks noChangeAspect="1"/>
            </p:cNvGraphicFramePr>
            <p:nvPr/>
          </p:nvGraphicFramePr>
          <p:xfrm>
            <a:off x="152400" y="5334000"/>
            <a:ext cx="1989137" cy="777875"/>
          </p:xfrm>
          <a:graphic>
            <a:graphicData uri="http://schemas.openxmlformats.org/presentationml/2006/ole">
              <p:oleObj spid="_x0000_s690180" name="Equation" r:id="rId5" imgW="1130300" imgH="444500" progId="Equation.3">
                <p:embed/>
              </p:oleObj>
            </a:graphicData>
          </a:graphic>
        </p:graphicFrame>
        <p:sp>
          <p:nvSpPr>
            <p:cNvPr id="17" name="Right Brace 16"/>
            <p:cNvSpPr/>
            <p:nvPr/>
          </p:nvSpPr>
          <p:spPr bwMode="auto">
            <a:xfrm flipH="1">
              <a:off x="2514600" y="5257800"/>
              <a:ext cx="228600" cy="106680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sp>
          <p:nvSpPr>
            <p:cNvPr id="18" name="TextBox 17"/>
            <p:cNvSpPr txBox="1"/>
            <p:nvPr/>
          </p:nvSpPr>
          <p:spPr>
            <a:xfrm>
              <a:off x="2590800" y="5257800"/>
              <a:ext cx="1752600" cy="1077218"/>
            </a:xfrm>
            <a:prstGeom prst="rect">
              <a:avLst/>
            </a:prstGeom>
            <a:noFill/>
          </p:spPr>
          <p:txBody>
            <a:bodyPr wrap="square" rtlCol="0">
              <a:spAutoFit/>
            </a:bodyPr>
            <a:lstStyle/>
            <a:p>
              <a:r>
                <a:rPr lang="en-US" sz="1600" b="0" dirty="0" smtClean="0"/>
                <a:t> </a:t>
              </a:r>
              <a:r>
                <a:rPr lang="en-US" sz="1600" b="0" dirty="0" err="1" smtClean="0"/>
                <a:t>σ</a:t>
              </a:r>
              <a:r>
                <a:rPr lang="en-US" sz="1600" b="0" baseline="-25000" dirty="0" err="1" smtClean="0"/>
                <a:t>r</a:t>
              </a:r>
              <a:r>
                <a:rPr lang="en-US" sz="1600" b="0" baseline="-25000" dirty="0" smtClean="0"/>
                <a:t> </a:t>
              </a:r>
              <a:r>
                <a:rPr lang="en-US" sz="1600" b="0" dirty="0" smtClean="0"/>
                <a:t>= 0.1 micron</a:t>
              </a:r>
            </a:p>
            <a:p>
              <a:r>
                <a:rPr lang="en-US" sz="1600" b="0" dirty="0" smtClean="0"/>
                <a:t>for </a:t>
              </a:r>
              <a:r>
                <a:rPr lang="en-US" sz="1600" b="0" dirty="0" err="1" smtClean="0"/>
                <a:t>ε</a:t>
              </a:r>
              <a:r>
                <a:rPr lang="en-US" sz="1600" b="0" baseline="-25000" dirty="0" err="1" smtClean="0"/>
                <a:t>x</a:t>
              </a:r>
              <a:r>
                <a:rPr lang="en-US" sz="1600" b="0" dirty="0" smtClean="0"/>
                <a:t>= 10</a:t>
              </a:r>
              <a:r>
                <a:rPr lang="en-US" sz="1600" b="0" baseline="30000" dirty="0" smtClean="0"/>
                <a:t>-7</a:t>
              </a:r>
              <a:r>
                <a:rPr lang="en-US" sz="1600" b="0" dirty="0" smtClean="0"/>
                <a:t> </a:t>
              </a:r>
              <a:r>
                <a:rPr lang="en-US" sz="1600" b="0" dirty="0" err="1" smtClean="0"/>
                <a:t>m</a:t>
              </a:r>
              <a:r>
                <a:rPr lang="en-US" sz="1600" b="0" dirty="0" smtClean="0"/>
                <a:t>, </a:t>
              </a:r>
            </a:p>
            <a:p>
              <a:r>
                <a:rPr lang="en-US" sz="1600" b="0" dirty="0" smtClean="0"/>
                <a:t>10 </a:t>
              </a:r>
              <a:r>
                <a:rPr lang="en-US" sz="1600" b="0" dirty="0" err="1" smtClean="0"/>
                <a:t>GeV</a:t>
              </a:r>
              <a:r>
                <a:rPr lang="en-US" sz="1600" b="0" dirty="0" smtClean="0"/>
                <a:t>, </a:t>
              </a:r>
            </a:p>
            <a:p>
              <a:r>
                <a:rPr lang="en-US" sz="1600" b="0" dirty="0" err="1" smtClean="0"/>
                <a:t>n</a:t>
              </a:r>
              <a:r>
                <a:rPr lang="en-US" sz="1600" b="0" dirty="0" smtClean="0"/>
                <a:t>=10</a:t>
              </a:r>
              <a:r>
                <a:rPr lang="en-US" sz="1600" b="0" baseline="30000" dirty="0" smtClean="0"/>
                <a:t>17 </a:t>
              </a:r>
              <a:r>
                <a:rPr lang="en-US" sz="1600" b="0" dirty="0" smtClean="0"/>
                <a:t>cm</a:t>
              </a:r>
              <a:r>
                <a:rPr lang="en-US" sz="1600" b="0" baseline="30000" dirty="0" smtClean="0"/>
                <a:t>-3</a:t>
              </a:r>
              <a:endParaRPr lang="en-US" sz="1600" b="0" dirty="0"/>
            </a:p>
          </p:txBody>
        </p:sp>
        <p:sp>
          <p:nvSpPr>
            <p:cNvPr id="19" name="Rectangle 18"/>
            <p:cNvSpPr/>
            <p:nvPr/>
          </p:nvSpPr>
          <p:spPr bwMode="auto">
            <a:xfrm>
              <a:off x="76200" y="3657600"/>
              <a:ext cx="4267200" cy="3124200"/>
            </a:xfrm>
            <a:prstGeom prst="rect">
              <a:avLst/>
            </a:prstGeom>
            <a:noFill/>
            <a:ln w="9525" cap="flat" cmpd="sng" algn="ctr">
              <a:solidFill>
                <a:srgbClr val="66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grpSp>
      <p:grpSp>
        <p:nvGrpSpPr>
          <p:cNvPr id="3" name="Group 23"/>
          <p:cNvGrpSpPr/>
          <p:nvPr/>
        </p:nvGrpSpPr>
        <p:grpSpPr>
          <a:xfrm>
            <a:off x="4419600" y="3657600"/>
            <a:ext cx="4343400" cy="3124200"/>
            <a:chOff x="4419600" y="3657600"/>
            <a:chExt cx="4343400" cy="3124200"/>
          </a:xfrm>
        </p:grpSpPr>
        <p:sp>
          <p:nvSpPr>
            <p:cNvPr id="12" name="Rectangle 11"/>
            <p:cNvSpPr/>
            <p:nvPr/>
          </p:nvSpPr>
          <p:spPr>
            <a:xfrm>
              <a:off x="4419600" y="3733800"/>
              <a:ext cx="4343400" cy="2585323"/>
            </a:xfrm>
            <a:prstGeom prst="rect">
              <a:avLst/>
            </a:prstGeom>
          </p:spPr>
          <p:txBody>
            <a:bodyPr wrap="square">
              <a:spAutoFit/>
            </a:bodyPr>
            <a:lstStyle/>
            <a:p>
              <a:r>
                <a:rPr lang="en-US" b="0" dirty="0" smtClean="0">
                  <a:solidFill>
                    <a:srgbClr val="0000FF"/>
                  </a:solidFill>
                </a:rPr>
                <a:t>Linear regime</a:t>
              </a:r>
              <a:r>
                <a:rPr lang="en-US" b="0" dirty="0" smtClean="0"/>
                <a:t>: </a:t>
              </a:r>
            </a:p>
            <a:p>
              <a:r>
                <a:rPr lang="en-US" b="0" dirty="0" smtClean="0"/>
                <a:t>Focusing force determined by density and transverse laser intensity gradient</a:t>
              </a:r>
            </a:p>
            <a:p>
              <a:endParaRPr lang="en-US" b="0" dirty="0" smtClean="0"/>
            </a:p>
            <a:p>
              <a:endParaRPr lang="en-US" b="0" dirty="0" smtClean="0"/>
            </a:p>
            <a:p>
              <a:pPr>
                <a:buFont typeface="Arial"/>
                <a:buChar char="•"/>
              </a:pPr>
              <a:r>
                <a:rPr lang="en-US" b="0" dirty="0" smtClean="0"/>
                <a:t> Flexibility via laser tailoring:</a:t>
              </a:r>
            </a:p>
            <a:p>
              <a:pPr lvl="1">
                <a:buFont typeface="Arial"/>
                <a:buChar char="•"/>
              </a:pPr>
              <a:r>
                <a:rPr lang="en-US" b="0" dirty="0" smtClean="0"/>
                <a:t> Allows for choice of focusing strength</a:t>
              </a:r>
            </a:p>
            <a:p>
              <a:pPr lvl="1">
                <a:buFont typeface="Arial"/>
                <a:buChar char="•"/>
              </a:pPr>
              <a:r>
                <a:rPr lang="en-US" b="0" dirty="0" smtClean="0"/>
                <a:t> Allows for asymmetric focusing </a:t>
              </a:r>
              <a:endParaRPr lang="en-US" dirty="0"/>
            </a:p>
          </p:txBody>
        </p:sp>
        <p:grpSp>
          <p:nvGrpSpPr>
            <p:cNvPr id="4" name="Group 22"/>
            <p:cNvGrpSpPr/>
            <p:nvPr/>
          </p:nvGrpSpPr>
          <p:grpSpPr>
            <a:xfrm>
              <a:off x="4419600" y="3657600"/>
              <a:ext cx="4267200" cy="3124200"/>
              <a:chOff x="4419600" y="3657600"/>
              <a:chExt cx="4267200" cy="3124200"/>
            </a:xfrm>
          </p:grpSpPr>
          <p:graphicFrame>
            <p:nvGraphicFramePr>
              <p:cNvPr id="14" name="Object 2"/>
              <p:cNvGraphicFramePr>
                <a:graphicFrameLocks noChangeAspect="1"/>
              </p:cNvGraphicFramePr>
              <p:nvPr/>
            </p:nvGraphicFramePr>
            <p:xfrm>
              <a:off x="5334000" y="4724399"/>
              <a:ext cx="1697037" cy="355600"/>
            </p:xfrm>
            <a:graphic>
              <a:graphicData uri="http://schemas.openxmlformats.org/presentationml/2006/ole">
                <p:oleObj spid="_x0000_s690179" name="Equation" r:id="rId6" imgW="965200" imgH="203200" progId="Equation.3">
                  <p:embed/>
                </p:oleObj>
              </a:graphicData>
            </a:graphic>
          </p:graphicFrame>
          <p:sp>
            <p:nvSpPr>
              <p:cNvPr id="20" name="Rectangle 19"/>
              <p:cNvSpPr/>
              <p:nvPr/>
            </p:nvSpPr>
            <p:spPr bwMode="auto">
              <a:xfrm>
                <a:off x="4419600" y="3657600"/>
                <a:ext cx="4267200" cy="3124200"/>
              </a:xfrm>
              <a:prstGeom prst="rect">
                <a:avLst/>
              </a:prstGeom>
              <a:noFill/>
              <a:ln w="9525" cap="flat" cmpd="sng" algn="ctr">
                <a:solidFill>
                  <a:srgbClr val="66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65"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4722" name="Text Box 2"/>
          <p:cNvSpPr txBox="1">
            <a:spLocks noChangeArrowheads="1"/>
          </p:cNvSpPr>
          <p:nvPr/>
        </p:nvSpPr>
        <p:spPr bwMode="auto">
          <a:xfrm>
            <a:off x="1373187" y="76200"/>
            <a:ext cx="7770813" cy="875111"/>
          </a:xfrm>
          <a:prstGeom prst="rect">
            <a:avLst/>
          </a:prstGeom>
          <a:noFill/>
          <a:ln w="9525">
            <a:noFill/>
            <a:miter lim="800000"/>
            <a:headEnd/>
            <a:tailEnd/>
          </a:ln>
          <a:effectLst/>
        </p:spPr>
        <p:txBody>
          <a:bodyPr>
            <a:prstTxWarp prst="textNoShape">
              <a:avLst/>
            </a:prstTxWarp>
            <a:spAutoFit/>
          </a:bodyPr>
          <a:lstStyle/>
          <a:p>
            <a:pPr algn="ctr">
              <a:lnSpc>
                <a:spcPct val="90000"/>
              </a:lnSpc>
            </a:pPr>
            <a:r>
              <a:rPr lang="en-US" sz="2800" baseline="0" dirty="0" smtClean="0">
                <a:latin typeface="Arial" charset="0"/>
              </a:rPr>
              <a:t>Challenge:</a:t>
            </a:r>
            <a:r>
              <a:rPr lang="en-US" sz="2800" dirty="0" smtClean="0">
                <a:latin typeface="Arial" charset="0"/>
              </a:rPr>
              <a:t> </a:t>
            </a:r>
            <a:r>
              <a:rPr lang="en-US" sz="2800" baseline="0" dirty="0" smtClean="0">
                <a:latin typeface="Arial" charset="0"/>
              </a:rPr>
              <a:t>Controlled injection for improved beam quality and stability</a:t>
            </a:r>
            <a:endParaRPr lang="en-US" sz="2800" baseline="0" dirty="0">
              <a:latin typeface="Arial" charset="0"/>
            </a:endParaRPr>
          </a:p>
        </p:txBody>
      </p:sp>
      <p:sp>
        <p:nvSpPr>
          <p:cNvPr id="2334727" name="Rectangle 7"/>
          <p:cNvSpPr>
            <a:spLocks noChangeArrowheads="1"/>
          </p:cNvSpPr>
          <p:nvPr/>
        </p:nvSpPr>
        <p:spPr bwMode="auto">
          <a:xfrm>
            <a:off x="0" y="990600"/>
            <a:ext cx="9144000" cy="5324535"/>
          </a:xfrm>
          <a:prstGeom prst="rect">
            <a:avLst/>
          </a:prstGeom>
          <a:noFill/>
          <a:ln w="9525">
            <a:noFill/>
            <a:miter lim="800000"/>
            <a:headEnd/>
            <a:tailEnd/>
          </a:ln>
          <a:effectLst/>
        </p:spPr>
        <p:txBody>
          <a:bodyPr wrap="square">
            <a:prstTxWarp prst="textNoShape">
              <a:avLst/>
            </a:prstTxWarp>
            <a:spAutoFit/>
          </a:bodyPr>
          <a:lstStyle/>
          <a:p>
            <a:pPr>
              <a:buClr>
                <a:srgbClr val="FF0000"/>
              </a:buClr>
              <a:buFont typeface="Arial"/>
              <a:buChar char="•"/>
            </a:pPr>
            <a:r>
              <a:rPr lang="en-US" sz="2000" b="0" dirty="0" smtClean="0">
                <a:latin typeface="Helvetica" charset="0"/>
                <a:ea typeface="ヒラギノ角ゴ Pro W3" charset="-128"/>
                <a:cs typeface="ヒラギノ角ゴ Pro W3" charset="-128"/>
              </a:rPr>
              <a:t>  </a:t>
            </a:r>
            <a:r>
              <a:rPr lang="en-US" sz="2000" b="0" dirty="0" smtClean="0">
                <a:latin typeface="Arial" charset="0"/>
              </a:rPr>
              <a:t>In regime of beam self-trapped from background plasma, beam quality determined by self-trapping physics</a:t>
            </a:r>
            <a:r>
              <a:rPr lang="en-US" sz="2000" b="0" dirty="0" smtClean="0">
                <a:latin typeface="Helvetica" charset="0"/>
              </a:rPr>
              <a:t>.</a:t>
            </a:r>
          </a:p>
          <a:p>
            <a:pPr marL="1143000" lvl="2" indent="-228600">
              <a:buClr>
                <a:srgbClr val="9F0A10"/>
              </a:buClr>
            </a:pPr>
            <a:endParaRPr lang="en-US" sz="2000" b="0" dirty="0" smtClean="0">
              <a:latin typeface="Arial" charset="0"/>
            </a:endParaRPr>
          </a:p>
          <a:p>
            <a:pPr marL="228600" indent="-228600">
              <a:buClr>
                <a:srgbClr val="FF0000"/>
              </a:buClr>
              <a:buFont typeface="Arial"/>
              <a:buChar char="•"/>
            </a:pPr>
            <a:r>
              <a:rPr lang="en-US" sz="2000" b="0" dirty="0" smtClean="0">
                <a:latin typeface="Arial" charset="0"/>
              </a:rPr>
              <a:t>Controlled injection (charge and location) of electrons into plasma wave to improve beam stability and quality</a:t>
            </a:r>
          </a:p>
          <a:p>
            <a:pPr marL="228600" indent="-228600">
              <a:buClr>
                <a:srgbClr val="FF0000"/>
              </a:buClr>
            </a:pPr>
            <a:endParaRPr lang="en-US" sz="2000" b="0" dirty="0" smtClean="0">
              <a:latin typeface="Arial" charset="0"/>
            </a:endParaRPr>
          </a:p>
          <a:p>
            <a:pPr lvl="1">
              <a:buClr>
                <a:schemeClr val="accent2"/>
              </a:buClr>
              <a:buFontTx/>
              <a:buChar char="•"/>
            </a:pPr>
            <a:r>
              <a:rPr lang="en-US" sz="2000" b="0" dirty="0" smtClean="0">
                <a:latin typeface="Arial" charset="0"/>
              </a:rPr>
              <a:t> External injection (from conventional RF gun)	</a:t>
            </a:r>
          </a:p>
          <a:p>
            <a:pPr lvl="2">
              <a:buFontTx/>
              <a:buChar char="•"/>
            </a:pPr>
            <a:r>
              <a:rPr lang="en-US" sz="2000" b="0" dirty="0" smtClean="0">
                <a:latin typeface="Arial" charset="0"/>
              </a:rPr>
              <a:t> problematic: coupling to plasma-wavelength-scale and synchronization</a:t>
            </a:r>
          </a:p>
          <a:p>
            <a:pPr lvl="2">
              <a:buFontTx/>
              <a:buChar char="•"/>
            </a:pPr>
            <a:endParaRPr lang="en-US" sz="2000" b="0" dirty="0" smtClean="0">
              <a:latin typeface="Arial" charset="0"/>
            </a:endParaRPr>
          </a:p>
          <a:p>
            <a:pPr lvl="1">
              <a:buClr>
                <a:schemeClr val="accent2"/>
              </a:buClr>
              <a:buFont typeface="Arial"/>
              <a:buChar char="•"/>
            </a:pPr>
            <a:r>
              <a:rPr lang="en-US" sz="2000" b="0" dirty="0" smtClean="0">
                <a:latin typeface="Helvetica" charset="0"/>
                <a:ea typeface="ヒラギノ角ゴ Pro W3" charset="-128"/>
                <a:cs typeface="ヒラギノ角ゴ Pro W3" charset="-128"/>
              </a:rPr>
              <a:t> Triggered trapping (injection) of plasma electrons:</a:t>
            </a:r>
          </a:p>
          <a:p>
            <a:pPr marL="1371600" lvl="2" indent="-457200">
              <a:buClr>
                <a:schemeClr val="accent2"/>
              </a:buClr>
              <a:buAutoNum type="arabicPeriod"/>
            </a:pPr>
            <a:r>
              <a:rPr lang="en-US" sz="2000" b="0" dirty="0" smtClean="0">
                <a:solidFill>
                  <a:schemeClr val="accent2"/>
                </a:solidFill>
              </a:rPr>
              <a:t>Laser-triggered injection (colliding pulse injection)</a:t>
            </a:r>
          </a:p>
          <a:p>
            <a:pPr marL="1371600" lvl="2" indent="-457200">
              <a:buClr>
                <a:schemeClr val="accent2"/>
              </a:buClr>
              <a:buFont typeface="Arial"/>
              <a:buAutoNum type="arabicPeriod"/>
            </a:pPr>
            <a:r>
              <a:rPr lang="en-US" sz="2000" b="0" dirty="0" smtClean="0">
                <a:solidFill>
                  <a:schemeClr val="accent2"/>
                </a:solidFill>
              </a:rPr>
              <a:t>Plasma density gradient injection </a:t>
            </a:r>
          </a:p>
          <a:p>
            <a:pPr lvl="2"/>
            <a:endParaRPr lang="en-US" sz="2000" b="0" dirty="0" smtClean="0"/>
          </a:p>
          <a:p>
            <a:pPr>
              <a:spcAft>
                <a:spcPts val="1200"/>
              </a:spcAft>
              <a:buClr>
                <a:srgbClr val="FF0000"/>
              </a:buClr>
              <a:buFont typeface="Arial"/>
              <a:buChar char="•"/>
            </a:pPr>
            <a:r>
              <a:rPr lang="en-US" sz="2000" b="0" dirty="0" smtClean="0"/>
              <a:t>  In principle, triggered injection in a plasma wave could achieve beam quality (low </a:t>
            </a:r>
            <a:r>
              <a:rPr lang="en-US" sz="2000" b="0" dirty="0" err="1" smtClean="0"/>
              <a:t>emittance</a:t>
            </a:r>
            <a:r>
              <a:rPr lang="en-US" sz="2000" b="0" dirty="0" smtClean="0"/>
              <a:t>) beyond state-of-the-art </a:t>
            </a:r>
            <a:r>
              <a:rPr lang="en-US" sz="2000" b="0" dirty="0" err="1" smtClean="0"/>
              <a:t>photocathodes</a:t>
            </a:r>
            <a:r>
              <a:rPr lang="en-US" sz="2000" b="0" dirty="0" smtClean="0"/>
              <a:t> (space-charge shielding provided by ions, rapid acceleration)</a:t>
            </a:r>
            <a:endParaRPr lang="en-US" sz="2000" b="0" dirty="0" smtClean="0">
              <a:latin typeface="Arial" charset="0"/>
            </a:endParaRPr>
          </a:p>
        </p:txBody>
      </p:sp>
      <p:sp>
        <p:nvSpPr>
          <p:cNvPr id="8" name="Slide Number Placeholder 6"/>
          <p:cNvSpPr>
            <a:spLocks noGrp="1"/>
          </p:cNvSpPr>
          <p:nvPr>
            <p:ph type="sldNum" sz="quarter" idx="12"/>
          </p:nvPr>
        </p:nvSpPr>
        <p:spPr>
          <a:xfrm>
            <a:off x="7086600" y="6477000"/>
            <a:ext cx="1905000" cy="457200"/>
          </a:xfrm>
        </p:spPr>
        <p:txBody>
          <a:bodyPr/>
          <a:lstStyle/>
          <a:p>
            <a:fld id="{E8D23142-8F62-C146-9C7D-95858A074F92}" type="slidenum">
              <a:rPr lang="en-US"/>
              <a:pPr/>
              <a:t>25</a:t>
            </a:fld>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Slide Number Placeholder 6"/>
          <p:cNvSpPr>
            <a:spLocks noGrp="1"/>
          </p:cNvSpPr>
          <p:nvPr>
            <p:ph type="sldNum" sz="quarter" idx="12"/>
          </p:nvPr>
        </p:nvSpPr>
        <p:spPr>
          <a:xfrm>
            <a:off x="7239000" y="6400800"/>
            <a:ext cx="1905000" cy="457200"/>
          </a:xfrm>
        </p:spPr>
        <p:txBody>
          <a:bodyPr/>
          <a:lstStyle/>
          <a:p>
            <a:fld id="{E8D23142-8F62-C146-9C7D-95858A074F92}" type="slidenum">
              <a:rPr lang="en-US"/>
              <a:pPr/>
              <a:t>26</a:t>
            </a:fld>
            <a:endParaRPr lang="en-US" dirty="0"/>
          </a:p>
        </p:txBody>
      </p:sp>
      <p:sp>
        <p:nvSpPr>
          <p:cNvPr id="30" name="Line 19"/>
          <p:cNvSpPr>
            <a:spLocks noChangeShapeType="1"/>
          </p:cNvSpPr>
          <p:nvPr/>
        </p:nvSpPr>
        <p:spPr bwMode="auto">
          <a:xfrm flipH="1">
            <a:off x="2667000" y="1295400"/>
            <a:ext cx="547" cy="15240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1" name="Line 20"/>
          <p:cNvSpPr>
            <a:spLocks noChangeShapeType="1"/>
          </p:cNvSpPr>
          <p:nvPr/>
        </p:nvSpPr>
        <p:spPr bwMode="auto">
          <a:xfrm rot="5400000">
            <a:off x="3444717" y="2042229"/>
            <a:ext cx="0" cy="1554341"/>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2" name="Oval 21"/>
          <p:cNvSpPr>
            <a:spLocks noChangeArrowheads="1"/>
          </p:cNvSpPr>
          <p:nvPr/>
        </p:nvSpPr>
        <p:spPr bwMode="auto">
          <a:xfrm>
            <a:off x="2739349" y="1219200"/>
            <a:ext cx="1099287" cy="972641"/>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 name="Arc 22"/>
          <p:cNvSpPr>
            <a:spLocks/>
          </p:cNvSpPr>
          <p:nvPr/>
        </p:nvSpPr>
        <p:spPr bwMode="auto">
          <a:xfrm rot="2818647" flipH="1" flipV="1">
            <a:off x="2846338" y="1992587"/>
            <a:ext cx="341630" cy="26587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34" name="Rectangle 24"/>
          <p:cNvSpPr>
            <a:spLocks noChangeArrowheads="1"/>
          </p:cNvSpPr>
          <p:nvPr/>
        </p:nvSpPr>
        <p:spPr bwMode="auto">
          <a:xfrm>
            <a:off x="2286000" y="1375948"/>
            <a:ext cx="269283" cy="335601"/>
          </a:xfrm>
          <a:prstGeom prst="rect">
            <a:avLst/>
          </a:prstGeom>
          <a:noFill/>
          <a:ln w="9525">
            <a:noFill/>
            <a:miter lim="800000"/>
            <a:headEnd/>
            <a:tailEnd/>
          </a:ln>
          <a:effectLst/>
        </p:spPr>
        <p:txBody>
          <a:bodyPr wrap="none">
            <a:prstTxWarp prst="textNoShape">
              <a:avLst/>
            </a:prstTxWarp>
            <a:spAutoFit/>
          </a:bodyPr>
          <a:lstStyle/>
          <a:p>
            <a:r>
              <a:rPr lang="en-US" sz="1600" b="0" baseline="0">
                <a:latin typeface="Arial" charset="0"/>
                <a:sym typeface="Symbol" charset="2"/>
              </a:rPr>
              <a:t></a:t>
            </a:r>
            <a:endParaRPr lang="en-US" sz="1600" b="0" baseline="0">
              <a:latin typeface="Arial" charset="0"/>
            </a:endParaRPr>
          </a:p>
        </p:txBody>
      </p:sp>
      <p:sp>
        <p:nvSpPr>
          <p:cNvPr id="35" name="Rectangle 25"/>
          <p:cNvSpPr>
            <a:spLocks noChangeArrowheads="1"/>
          </p:cNvSpPr>
          <p:nvPr/>
        </p:nvSpPr>
        <p:spPr bwMode="auto">
          <a:xfrm>
            <a:off x="2933421" y="2744149"/>
            <a:ext cx="882838" cy="335601"/>
          </a:xfrm>
          <a:prstGeom prst="rect">
            <a:avLst/>
          </a:prstGeom>
          <a:noFill/>
          <a:ln w="9525">
            <a:noFill/>
            <a:miter lim="800000"/>
            <a:headEnd/>
            <a:tailEnd/>
          </a:ln>
          <a:effectLst/>
        </p:spPr>
        <p:txBody>
          <a:bodyPr wrap="none">
            <a:prstTxWarp prst="textNoShape">
              <a:avLst/>
            </a:prstTxWarp>
            <a:spAutoFit/>
          </a:bodyPr>
          <a:lstStyle/>
          <a:p>
            <a:r>
              <a:rPr lang="en-US" sz="1600" b="0" baseline="0" dirty="0" err="1">
                <a:latin typeface="Arial" charset="0"/>
                <a:sym typeface="Symbol" charset="2"/>
              </a:rPr>
              <a:t>k</a:t>
            </a:r>
            <a:r>
              <a:rPr lang="en-US" sz="1600" b="0" baseline="-25000" dirty="0" err="1">
                <a:latin typeface="Arial" charset="0"/>
                <a:sym typeface="Symbol" charset="2"/>
              </a:rPr>
              <a:t>p</a:t>
            </a:r>
            <a:r>
              <a:rPr lang="en-US" sz="1600" b="0" baseline="0" dirty="0">
                <a:latin typeface="Arial" charset="0"/>
                <a:sym typeface="Symbol" charset="2"/>
              </a:rPr>
              <a:t> (</a:t>
            </a:r>
            <a:r>
              <a:rPr lang="en-US" sz="1600" b="0" baseline="0" dirty="0" err="1">
                <a:latin typeface="Arial" charset="0"/>
                <a:sym typeface="Symbol" charset="2"/>
              </a:rPr>
              <a:t>z</a:t>
            </a:r>
            <a:r>
              <a:rPr lang="en-US" sz="1600" b="0" baseline="0" dirty="0">
                <a:latin typeface="Arial" charset="0"/>
                <a:sym typeface="Symbol" charset="2"/>
              </a:rPr>
              <a:t>-ct)</a:t>
            </a:r>
            <a:endParaRPr lang="en-US" sz="1600" b="0" baseline="0" dirty="0">
              <a:latin typeface="Arial" charset="0"/>
            </a:endParaRPr>
          </a:p>
        </p:txBody>
      </p:sp>
      <p:sp>
        <p:nvSpPr>
          <p:cNvPr id="36" name="AutoShape 27"/>
          <p:cNvSpPr>
            <a:spLocks noChangeArrowheads="1"/>
          </p:cNvSpPr>
          <p:nvPr/>
        </p:nvSpPr>
        <p:spPr bwMode="auto">
          <a:xfrm rot="16200000">
            <a:off x="2291475" y="2065446"/>
            <a:ext cx="508426" cy="881134"/>
          </a:xfrm>
          <a:custGeom>
            <a:avLst/>
            <a:gdLst>
              <a:gd name="G0" fmla="+- 9720 0 0"/>
              <a:gd name="G1" fmla="+- 21600 0 9720"/>
              <a:gd name="G2" fmla="*/ 9720 1 2"/>
              <a:gd name="G3" fmla="+- 21600 0 G2"/>
              <a:gd name="G4" fmla="+/ 9720 21600 2"/>
              <a:gd name="G5" fmla="+/ G1 0 2"/>
              <a:gd name="G6" fmla="*/ 21600 21600 9720"/>
              <a:gd name="G7" fmla="*/ G6 1 2"/>
              <a:gd name="G8" fmla="+- 21600 0 G7"/>
              <a:gd name="G9" fmla="*/ 21600 1 2"/>
              <a:gd name="G10" fmla="+- 9720 0 G9"/>
              <a:gd name="G11" fmla="?: G10 G8 0"/>
              <a:gd name="G12" fmla="?: G10 G7 21600"/>
              <a:gd name="T0" fmla="*/ 16740 w 21600"/>
              <a:gd name="T1" fmla="*/ 10800 h 21600"/>
              <a:gd name="T2" fmla="*/ 10800 w 21600"/>
              <a:gd name="T3" fmla="*/ 21600 h 21600"/>
              <a:gd name="T4" fmla="*/ 4860 w 21600"/>
              <a:gd name="T5" fmla="*/ 10800 h 21600"/>
              <a:gd name="T6" fmla="*/ 10800 w 21600"/>
              <a:gd name="T7" fmla="*/ 0 h 21600"/>
              <a:gd name="T8" fmla="*/ 6660 w 21600"/>
              <a:gd name="T9" fmla="*/ 6660 h 21600"/>
              <a:gd name="T10" fmla="*/ 14940 w 21600"/>
              <a:gd name="T11" fmla="*/ 14940 h 21600"/>
            </a:gdLst>
            <a:ahLst/>
            <a:cxnLst>
              <a:cxn ang="0">
                <a:pos x="T0" y="T1"/>
              </a:cxn>
              <a:cxn ang="0">
                <a:pos x="T2" y="T3"/>
              </a:cxn>
              <a:cxn ang="0">
                <a:pos x="T4" y="T5"/>
              </a:cxn>
              <a:cxn ang="0">
                <a:pos x="T6" y="T7"/>
              </a:cxn>
            </a:cxnLst>
            <a:rect l="T8" t="T9" r="T10" b="T11"/>
            <a:pathLst>
              <a:path w="21600" h="21600">
                <a:moveTo>
                  <a:pt x="0" y="0"/>
                </a:moveTo>
                <a:lnTo>
                  <a:pt x="9720" y="21600"/>
                </a:lnTo>
                <a:lnTo>
                  <a:pt x="11880" y="21600"/>
                </a:lnTo>
                <a:lnTo>
                  <a:pt x="21600" y="0"/>
                </a:lnTo>
                <a:close/>
              </a:path>
            </a:pathLst>
          </a:custGeom>
          <a:gradFill rotWithShape="0">
            <a:gsLst>
              <a:gs pos="0">
                <a:srgbClr val="EC9B9B"/>
              </a:gs>
              <a:gs pos="100000">
                <a:srgbClr val="FF0000"/>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37" name="Text Box 28"/>
          <p:cNvSpPr txBox="1">
            <a:spLocks noChangeArrowheads="1"/>
          </p:cNvSpPr>
          <p:nvPr/>
        </p:nvSpPr>
        <p:spPr bwMode="auto">
          <a:xfrm>
            <a:off x="2057400" y="2329389"/>
            <a:ext cx="623782" cy="337611"/>
          </a:xfrm>
          <a:prstGeom prst="rect">
            <a:avLst/>
          </a:prstGeom>
          <a:noFill/>
          <a:ln w="9525">
            <a:noFill/>
            <a:miter lim="800000"/>
            <a:headEnd/>
            <a:tailEnd/>
          </a:ln>
          <a:effectLst/>
        </p:spPr>
        <p:txBody>
          <a:bodyPr wrap="none">
            <a:prstTxWarp prst="textNoShape">
              <a:avLst/>
            </a:prstTxWarp>
            <a:spAutoFit/>
          </a:bodyPr>
          <a:lstStyle/>
          <a:p>
            <a:r>
              <a:rPr lang="en-US" sz="1600" b="0" baseline="0" dirty="0">
                <a:latin typeface="Helvetica" charset="0"/>
              </a:rPr>
              <a:t>laser</a:t>
            </a:r>
          </a:p>
        </p:txBody>
      </p:sp>
      <p:sp>
        <p:nvSpPr>
          <p:cNvPr id="38" name="Rectangle 29"/>
          <p:cNvSpPr>
            <a:spLocks noChangeArrowheads="1"/>
          </p:cNvSpPr>
          <p:nvPr/>
        </p:nvSpPr>
        <p:spPr bwMode="auto">
          <a:xfrm>
            <a:off x="2590800" y="2026599"/>
            <a:ext cx="391994" cy="335601"/>
          </a:xfrm>
          <a:prstGeom prst="rect">
            <a:avLst/>
          </a:prstGeom>
          <a:noFill/>
          <a:ln w="9525">
            <a:noFill/>
            <a:miter lim="800000"/>
            <a:headEnd/>
            <a:tailEnd/>
          </a:ln>
          <a:effectLst/>
        </p:spPr>
        <p:txBody>
          <a:bodyPr wrap="none">
            <a:prstTxWarp prst="textNoShape">
              <a:avLst/>
            </a:prstTxWarp>
            <a:spAutoFit/>
          </a:bodyPr>
          <a:lstStyle/>
          <a:p>
            <a:r>
              <a:rPr lang="en-US" sz="1600" b="0" baseline="0" dirty="0" err="1">
                <a:latin typeface="Arial" charset="0"/>
                <a:sym typeface="Symbol" charset="2"/>
              </a:rPr>
              <a:t></a:t>
            </a:r>
            <a:endParaRPr lang="en-US" sz="1600" b="0" baseline="0" dirty="0">
              <a:latin typeface="Arial" charset="0"/>
            </a:endParaRPr>
          </a:p>
        </p:txBody>
      </p:sp>
      <p:sp>
        <p:nvSpPr>
          <p:cNvPr id="39" name="Text Box 30"/>
          <p:cNvSpPr txBox="1">
            <a:spLocks noChangeArrowheads="1"/>
          </p:cNvSpPr>
          <p:nvPr/>
        </p:nvSpPr>
        <p:spPr bwMode="auto">
          <a:xfrm>
            <a:off x="2890108" y="1284037"/>
            <a:ext cx="1054975" cy="580771"/>
          </a:xfrm>
          <a:prstGeom prst="rect">
            <a:avLst/>
          </a:prstGeom>
          <a:noFill/>
          <a:ln w="9525">
            <a:noFill/>
            <a:miter lim="800000"/>
            <a:headEnd/>
            <a:tailEnd/>
          </a:ln>
          <a:effectLst/>
        </p:spPr>
        <p:txBody>
          <a:bodyPr>
            <a:prstTxWarp prst="textNoShape">
              <a:avLst/>
            </a:prstTxWarp>
            <a:spAutoFit/>
          </a:bodyPr>
          <a:lstStyle/>
          <a:p>
            <a:r>
              <a:rPr lang="en-US" sz="1600" b="0" baseline="0" dirty="0"/>
              <a:t>trapped orbits</a:t>
            </a:r>
          </a:p>
        </p:txBody>
      </p:sp>
      <p:sp>
        <p:nvSpPr>
          <p:cNvPr id="40" name="Text Box 31"/>
          <p:cNvSpPr txBox="1">
            <a:spLocks noChangeArrowheads="1"/>
          </p:cNvSpPr>
          <p:nvPr/>
        </p:nvSpPr>
        <p:spPr bwMode="auto">
          <a:xfrm>
            <a:off x="3657600" y="1701224"/>
            <a:ext cx="1295400" cy="584776"/>
          </a:xfrm>
          <a:prstGeom prst="rect">
            <a:avLst/>
          </a:prstGeom>
          <a:noFill/>
          <a:ln w="9525">
            <a:noFill/>
            <a:miter lim="800000"/>
            <a:headEnd/>
            <a:tailEnd/>
          </a:ln>
          <a:effectLst/>
        </p:spPr>
        <p:txBody>
          <a:bodyPr wrap="square">
            <a:prstTxWarp prst="textNoShape">
              <a:avLst/>
            </a:prstTxWarp>
            <a:spAutoFit/>
          </a:bodyPr>
          <a:lstStyle/>
          <a:p>
            <a:pPr algn="ctr"/>
            <a:r>
              <a:rPr lang="en-US" sz="1600" b="0" baseline="0" dirty="0" err="1"/>
              <a:t>untrapped</a:t>
            </a:r>
            <a:r>
              <a:rPr lang="en-US" sz="1600" b="0" baseline="0" dirty="0"/>
              <a:t> orbits</a:t>
            </a:r>
          </a:p>
        </p:txBody>
      </p:sp>
      <p:sp>
        <p:nvSpPr>
          <p:cNvPr id="41" name="AutoShape 27"/>
          <p:cNvSpPr>
            <a:spLocks noChangeArrowheads="1"/>
          </p:cNvSpPr>
          <p:nvPr/>
        </p:nvSpPr>
        <p:spPr bwMode="auto">
          <a:xfrm rot="5400000" flipH="1">
            <a:off x="3267620" y="2048420"/>
            <a:ext cx="508426" cy="881134"/>
          </a:xfrm>
          <a:custGeom>
            <a:avLst/>
            <a:gdLst>
              <a:gd name="G0" fmla="+- 9720 0 0"/>
              <a:gd name="G1" fmla="+- 21600 0 9720"/>
              <a:gd name="G2" fmla="*/ 9720 1 2"/>
              <a:gd name="G3" fmla="+- 21600 0 G2"/>
              <a:gd name="G4" fmla="+/ 9720 21600 2"/>
              <a:gd name="G5" fmla="+/ G1 0 2"/>
              <a:gd name="G6" fmla="*/ 21600 21600 9720"/>
              <a:gd name="G7" fmla="*/ G6 1 2"/>
              <a:gd name="G8" fmla="+- 21600 0 G7"/>
              <a:gd name="G9" fmla="*/ 21600 1 2"/>
              <a:gd name="G10" fmla="+- 9720 0 G9"/>
              <a:gd name="G11" fmla="?: G10 G8 0"/>
              <a:gd name="G12" fmla="?: G10 G7 21600"/>
              <a:gd name="T0" fmla="*/ 16740 w 21600"/>
              <a:gd name="T1" fmla="*/ 10800 h 21600"/>
              <a:gd name="T2" fmla="*/ 10800 w 21600"/>
              <a:gd name="T3" fmla="*/ 21600 h 21600"/>
              <a:gd name="T4" fmla="*/ 4860 w 21600"/>
              <a:gd name="T5" fmla="*/ 10800 h 21600"/>
              <a:gd name="T6" fmla="*/ 10800 w 21600"/>
              <a:gd name="T7" fmla="*/ 0 h 21600"/>
              <a:gd name="T8" fmla="*/ 6660 w 21600"/>
              <a:gd name="T9" fmla="*/ 6660 h 21600"/>
              <a:gd name="T10" fmla="*/ 14940 w 21600"/>
              <a:gd name="T11" fmla="*/ 14940 h 21600"/>
            </a:gdLst>
            <a:ahLst/>
            <a:cxnLst>
              <a:cxn ang="0">
                <a:pos x="T0" y="T1"/>
              </a:cxn>
              <a:cxn ang="0">
                <a:pos x="T2" y="T3"/>
              </a:cxn>
              <a:cxn ang="0">
                <a:pos x="T4" y="T5"/>
              </a:cxn>
              <a:cxn ang="0">
                <a:pos x="T6" y="T7"/>
              </a:cxn>
            </a:cxnLst>
            <a:rect l="T8" t="T9" r="T10" b="T11"/>
            <a:pathLst>
              <a:path w="21600" h="21600">
                <a:moveTo>
                  <a:pt x="0" y="0"/>
                </a:moveTo>
                <a:lnTo>
                  <a:pt x="9720" y="21600"/>
                </a:lnTo>
                <a:lnTo>
                  <a:pt x="11880" y="21600"/>
                </a:lnTo>
                <a:lnTo>
                  <a:pt x="21600" y="0"/>
                </a:lnTo>
                <a:close/>
              </a:path>
            </a:pathLst>
          </a:custGeom>
          <a:gradFill rotWithShape="0">
            <a:gsLst>
              <a:gs pos="0">
                <a:srgbClr val="EC9B9B"/>
              </a:gs>
              <a:gs pos="100000">
                <a:srgbClr val="FF0000"/>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42" name="Text Box 28"/>
          <p:cNvSpPr txBox="1">
            <a:spLocks noChangeArrowheads="1"/>
          </p:cNvSpPr>
          <p:nvPr/>
        </p:nvSpPr>
        <p:spPr bwMode="auto">
          <a:xfrm>
            <a:off x="3338618" y="2286000"/>
            <a:ext cx="623782" cy="337611"/>
          </a:xfrm>
          <a:prstGeom prst="rect">
            <a:avLst/>
          </a:prstGeom>
          <a:noFill/>
          <a:ln w="9525">
            <a:noFill/>
            <a:miter lim="800000"/>
            <a:headEnd/>
            <a:tailEnd/>
          </a:ln>
          <a:effectLst/>
        </p:spPr>
        <p:txBody>
          <a:bodyPr wrap="none">
            <a:prstTxWarp prst="textNoShape">
              <a:avLst/>
            </a:prstTxWarp>
            <a:spAutoFit/>
          </a:bodyPr>
          <a:lstStyle/>
          <a:p>
            <a:r>
              <a:rPr lang="en-US" sz="1600" b="0" baseline="0" dirty="0">
                <a:latin typeface="Helvetica" charset="0"/>
              </a:rPr>
              <a:t>laser</a:t>
            </a:r>
          </a:p>
        </p:txBody>
      </p:sp>
      <p:sp>
        <p:nvSpPr>
          <p:cNvPr id="43" name="Text Box 2"/>
          <p:cNvSpPr txBox="1">
            <a:spLocks noChangeArrowheads="1"/>
          </p:cNvSpPr>
          <p:nvPr/>
        </p:nvSpPr>
        <p:spPr bwMode="auto">
          <a:xfrm>
            <a:off x="2039937" y="0"/>
            <a:ext cx="6189663" cy="875111"/>
          </a:xfrm>
          <a:prstGeom prst="rect">
            <a:avLst/>
          </a:prstGeom>
          <a:noFill/>
          <a:ln w="9525">
            <a:noFill/>
            <a:miter lim="800000"/>
            <a:headEnd/>
            <a:tailEnd/>
          </a:ln>
          <a:effectLst/>
        </p:spPr>
        <p:txBody>
          <a:bodyPr>
            <a:prstTxWarp prst="textNoShape">
              <a:avLst/>
            </a:prstTxWarp>
            <a:spAutoFit/>
          </a:bodyPr>
          <a:lstStyle/>
          <a:p>
            <a:pPr algn="ctr">
              <a:lnSpc>
                <a:spcPct val="90000"/>
              </a:lnSpc>
            </a:pPr>
            <a:r>
              <a:rPr lang="en-US" sz="2800" baseline="0" dirty="0" smtClean="0">
                <a:latin typeface="Arial" charset="0"/>
              </a:rPr>
              <a:t>Controlled</a:t>
            </a:r>
            <a:r>
              <a:rPr lang="en-US" sz="2800" dirty="0" smtClean="0">
                <a:latin typeface="Arial" charset="0"/>
              </a:rPr>
              <a:t> </a:t>
            </a:r>
            <a:r>
              <a:rPr lang="en-US" sz="2800" baseline="0" dirty="0" smtClean="0">
                <a:latin typeface="Arial" charset="0"/>
              </a:rPr>
              <a:t>injection via colliding laser pulses</a:t>
            </a:r>
            <a:r>
              <a:rPr lang="en-US" sz="2800" dirty="0" smtClean="0">
                <a:latin typeface="Arial" charset="0"/>
              </a:rPr>
              <a:t> improves beam quality</a:t>
            </a:r>
            <a:endParaRPr lang="en-US" sz="2800" baseline="0" dirty="0">
              <a:latin typeface="Arial" charset="0"/>
            </a:endParaRPr>
          </a:p>
        </p:txBody>
      </p:sp>
      <p:sp>
        <p:nvSpPr>
          <p:cNvPr id="44" name="Rectangle 43"/>
          <p:cNvSpPr/>
          <p:nvPr/>
        </p:nvSpPr>
        <p:spPr>
          <a:xfrm>
            <a:off x="5410200" y="1676400"/>
            <a:ext cx="3124200" cy="830997"/>
          </a:xfrm>
          <a:prstGeom prst="rect">
            <a:avLst/>
          </a:prstGeom>
        </p:spPr>
        <p:txBody>
          <a:bodyPr wrap="square">
            <a:spAutoFit/>
          </a:bodyPr>
          <a:lstStyle/>
          <a:p>
            <a:r>
              <a:rPr lang="en-US" sz="1600" b="0" dirty="0" err="1" smtClean="0">
                <a:latin typeface="Helvetica" charset="0"/>
              </a:rPr>
              <a:t>Esarey</a:t>
            </a:r>
            <a:r>
              <a:rPr lang="en-US" sz="1600" b="0" dirty="0" smtClean="0">
                <a:latin typeface="Helvetica" charset="0"/>
              </a:rPr>
              <a:t> et al. PRL (1997); Schroeder et al. PRE (1999); </a:t>
            </a:r>
            <a:r>
              <a:rPr lang="en-US" sz="1600" b="0" dirty="0" err="1" smtClean="0">
                <a:latin typeface="Helvetica" charset="0"/>
              </a:rPr>
              <a:t>Fubiani</a:t>
            </a:r>
            <a:r>
              <a:rPr lang="en-US" sz="1600" b="0" dirty="0" smtClean="0">
                <a:latin typeface="Helvetica" charset="0"/>
              </a:rPr>
              <a:t> et al. PRE (2004)</a:t>
            </a:r>
            <a:endParaRPr lang="en-US" sz="1600" b="0" dirty="0">
              <a:latin typeface="Helvetica" charset="0"/>
            </a:endParaRPr>
          </a:p>
        </p:txBody>
      </p:sp>
      <p:sp>
        <p:nvSpPr>
          <p:cNvPr id="45" name="Rectangle 44"/>
          <p:cNvSpPr/>
          <p:nvPr/>
        </p:nvSpPr>
        <p:spPr>
          <a:xfrm>
            <a:off x="152400" y="990600"/>
            <a:ext cx="2286000" cy="646331"/>
          </a:xfrm>
          <a:prstGeom prst="rect">
            <a:avLst/>
          </a:prstGeom>
        </p:spPr>
        <p:txBody>
          <a:bodyPr wrap="square">
            <a:spAutoFit/>
          </a:bodyPr>
          <a:lstStyle/>
          <a:p>
            <a:r>
              <a:rPr lang="en-US" b="0" dirty="0" smtClean="0">
                <a:solidFill>
                  <a:srgbClr val="0000FF"/>
                </a:solidFill>
                <a:latin typeface="Arial" charset="0"/>
              </a:rPr>
              <a:t>Theoretical development:</a:t>
            </a:r>
            <a:endParaRPr lang="en-US" dirty="0">
              <a:solidFill>
                <a:srgbClr val="0000FF"/>
              </a:solidFill>
            </a:endParaRPr>
          </a:p>
        </p:txBody>
      </p:sp>
      <p:sp>
        <p:nvSpPr>
          <p:cNvPr id="46" name="Rectangle 45"/>
          <p:cNvSpPr/>
          <p:nvPr/>
        </p:nvSpPr>
        <p:spPr>
          <a:xfrm>
            <a:off x="4343400" y="1066800"/>
            <a:ext cx="2928957" cy="369332"/>
          </a:xfrm>
          <a:prstGeom prst="rect">
            <a:avLst/>
          </a:prstGeom>
        </p:spPr>
        <p:txBody>
          <a:bodyPr wrap="none">
            <a:spAutoFit/>
          </a:bodyPr>
          <a:lstStyle/>
          <a:p>
            <a:r>
              <a:rPr lang="en-US" dirty="0" smtClean="0">
                <a:solidFill>
                  <a:schemeClr val="accent2"/>
                </a:solidFill>
                <a:latin typeface="Arial" charset="0"/>
              </a:rPr>
              <a:t>Colliding pulse injection:</a:t>
            </a:r>
            <a:endParaRPr lang="en-US" dirty="0">
              <a:solidFill>
                <a:schemeClr val="accent2"/>
              </a:solidFill>
            </a:endParaRPr>
          </a:p>
        </p:txBody>
      </p:sp>
      <p:grpSp>
        <p:nvGrpSpPr>
          <p:cNvPr id="49" name="Group 48"/>
          <p:cNvGrpSpPr/>
          <p:nvPr/>
        </p:nvGrpSpPr>
        <p:grpSpPr>
          <a:xfrm>
            <a:off x="152400" y="3200400"/>
            <a:ext cx="8763000" cy="3581400"/>
            <a:chOff x="152400" y="3200400"/>
            <a:chExt cx="8763000" cy="3581400"/>
          </a:xfrm>
        </p:grpSpPr>
        <p:grpSp>
          <p:nvGrpSpPr>
            <p:cNvPr id="48" name="Group 47"/>
            <p:cNvGrpSpPr/>
            <p:nvPr/>
          </p:nvGrpSpPr>
          <p:grpSpPr>
            <a:xfrm>
              <a:off x="152400" y="3200400"/>
              <a:ext cx="8763000" cy="3581400"/>
              <a:chOff x="76200" y="3276600"/>
              <a:chExt cx="8763000" cy="3581400"/>
            </a:xfrm>
          </p:grpSpPr>
          <p:pic>
            <p:nvPicPr>
              <p:cNvPr id="5" name="Picture 4" descr="cpi.tiff"/>
              <p:cNvPicPr>
                <a:picLocks noChangeAspect="1"/>
              </p:cNvPicPr>
              <p:nvPr/>
            </p:nvPicPr>
            <p:blipFill>
              <a:blip r:embed="rId3">
                <a:clrChange>
                  <a:clrFrom>
                    <a:srgbClr val="FFFFFF"/>
                  </a:clrFrom>
                  <a:clrTo>
                    <a:srgbClr val="FFFFFF">
                      <a:alpha val="0"/>
                    </a:srgbClr>
                  </a:clrTo>
                </a:clrChange>
              </a:blip>
              <a:stretch>
                <a:fillRect/>
              </a:stretch>
            </p:blipFill>
            <p:spPr>
              <a:xfrm>
                <a:off x="4391186" y="3733800"/>
                <a:ext cx="4448014" cy="3124200"/>
              </a:xfrm>
              <a:prstGeom prst="rect">
                <a:avLst/>
              </a:prstGeom>
            </p:spPr>
          </p:pic>
          <p:sp>
            <p:nvSpPr>
              <p:cNvPr id="7" name="AutoShape 4"/>
              <p:cNvSpPr>
                <a:spLocks noChangeArrowheads="1"/>
              </p:cNvSpPr>
              <p:nvPr/>
            </p:nvSpPr>
            <p:spPr bwMode="auto">
              <a:xfrm>
                <a:off x="1824037" y="4776787"/>
                <a:ext cx="612775" cy="8794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chemeClr val="tx1">
                      <a:gamma/>
                      <a:tint val="47059"/>
                      <a:invGamma/>
                    </a:schemeClr>
                  </a:gs>
                  <a:gs pos="100000">
                    <a:schemeClr val="tx1"/>
                  </a:gs>
                </a:gsLst>
                <a:lin ang="540000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8" name="AutoShape 5"/>
              <p:cNvSpPr>
                <a:spLocks noChangeArrowheads="1"/>
              </p:cNvSpPr>
              <p:nvPr/>
            </p:nvSpPr>
            <p:spPr bwMode="auto">
              <a:xfrm rot="5400000" flipH="1">
                <a:off x="2228849" y="4862512"/>
                <a:ext cx="358775" cy="820738"/>
              </a:xfrm>
              <a:custGeom>
                <a:avLst/>
                <a:gdLst>
                  <a:gd name="G0" fmla="+- 9720 0 0"/>
                  <a:gd name="G1" fmla="+- 21600 0 9720"/>
                  <a:gd name="G2" fmla="*/ 9720 1 2"/>
                  <a:gd name="G3" fmla="+- 21600 0 G2"/>
                  <a:gd name="G4" fmla="+/ 9720 21600 2"/>
                  <a:gd name="G5" fmla="+/ G1 0 2"/>
                  <a:gd name="G6" fmla="*/ 21600 21600 9720"/>
                  <a:gd name="G7" fmla="*/ G6 1 2"/>
                  <a:gd name="G8" fmla="+- 21600 0 G7"/>
                  <a:gd name="G9" fmla="*/ 21600 1 2"/>
                  <a:gd name="G10" fmla="+- 9720 0 G9"/>
                  <a:gd name="G11" fmla="?: G10 G8 0"/>
                  <a:gd name="G12" fmla="?: G10 G7 21600"/>
                  <a:gd name="T0" fmla="*/ 16740 w 21600"/>
                  <a:gd name="T1" fmla="*/ 10800 h 21600"/>
                  <a:gd name="T2" fmla="*/ 10800 w 21600"/>
                  <a:gd name="T3" fmla="*/ 21600 h 21600"/>
                  <a:gd name="T4" fmla="*/ 4860 w 21600"/>
                  <a:gd name="T5" fmla="*/ 10800 h 21600"/>
                  <a:gd name="T6" fmla="*/ 10800 w 21600"/>
                  <a:gd name="T7" fmla="*/ 0 h 21600"/>
                  <a:gd name="T8" fmla="*/ 6660 w 21600"/>
                  <a:gd name="T9" fmla="*/ 6660 h 21600"/>
                  <a:gd name="T10" fmla="*/ 14940 w 21600"/>
                  <a:gd name="T11" fmla="*/ 14940 h 21600"/>
                </a:gdLst>
                <a:ahLst/>
                <a:cxnLst>
                  <a:cxn ang="0">
                    <a:pos x="T0" y="T1"/>
                  </a:cxn>
                  <a:cxn ang="0">
                    <a:pos x="T2" y="T3"/>
                  </a:cxn>
                  <a:cxn ang="0">
                    <a:pos x="T4" y="T5"/>
                  </a:cxn>
                  <a:cxn ang="0">
                    <a:pos x="T6" y="T7"/>
                  </a:cxn>
                </a:cxnLst>
                <a:rect l="T8" t="T9" r="T10" b="T11"/>
                <a:pathLst>
                  <a:path w="21600" h="21600">
                    <a:moveTo>
                      <a:pt x="0" y="0"/>
                    </a:moveTo>
                    <a:lnTo>
                      <a:pt x="9720" y="21600"/>
                    </a:lnTo>
                    <a:lnTo>
                      <a:pt x="11880" y="21600"/>
                    </a:lnTo>
                    <a:lnTo>
                      <a:pt x="21600" y="0"/>
                    </a:lnTo>
                    <a:close/>
                  </a:path>
                </a:pathLst>
              </a:cu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9" name="AutoShape 6"/>
              <p:cNvSpPr>
                <a:spLocks noChangeArrowheads="1"/>
              </p:cNvSpPr>
              <p:nvPr/>
            </p:nvSpPr>
            <p:spPr bwMode="auto">
              <a:xfrm rot="16200000">
                <a:off x="1377949" y="4864100"/>
                <a:ext cx="401637" cy="820738"/>
              </a:xfrm>
              <a:custGeom>
                <a:avLst/>
                <a:gdLst>
                  <a:gd name="G0" fmla="+- 9720 0 0"/>
                  <a:gd name="G1" fmla="+- 21600 0 9720"/>
                  <a:gd name="G2" fmla="*/ 9720 1 2"/>
                  <a:gd name="G3" fmla="+- 21600 0 G2"/>
                  <a:gd name="G4" fmla="+/ 9720 21600 2"/>
                  <a:gd name="G5" fmla="+/ G1 0 2"/>
                  <a:gd name="G6" fmla="*/ 21600 21600 9720"/>
                  <a:gd name="G7" fmla="*/ G6 1 2"/>
                  <a:gd name="G8" fmla="+- 21600 0 G7"/>
                  <a:gd name="G9" fmla="*/ 21600 1 2"/>
                  <a:gd name="G10" fmla="+- 9720 0 G9"/>
                  <a:gd name="G11" fmla="?: G10 G8 0"/>
                  <a:gd name="G12" fmla="?: G10 G7 21600"/>
                  <a:gd name="T0" fmla="*/ 16740 w 21600"/>
                  <a:gd name="T1" fmla="*/ 10800 h 21600"/>
                  <a:gd name="T2" fmla="*/ 10800 w 21600"/>
                  <a:gd name="T3" fmla="*/ 21600 h 21600"/>
                  <a:gd name="T4" fmla="*/ 4860 w 21600"/>
                  <a:gd name="T5" fmla="*/ 10800 h 21600"/>
                  <a:gd name="T6" fmla="*/ 10800 w 21600"/>
                  <a:gd name="T7" fmla="*/ 0 h 21600"/>
                  <a:gd name="T8" fmla="*/ 6660 w 21600"/>
                  <a:gd name="T9" fmla="*/ 6660 h 21600"/>
                  <a:gd name="T10" fmla="*/ 14940 w 21600"/>
                  <a:gd name="T11" fmla="*/ 14940 h 21600"/>
                </a:gdLst>
                <a:ahLst/>
                <a:cxnLst>
                  <a:cxn ang="0">
                    <a:pos x="T0" y="T1"/>
                  </a:cxn>
                  <a:cxn ang="0">
                    <a:pos x="T2" y="T3"/>
                  </a:cxn>
                  <a:cxn ang="0">
                    <a:pos x="T4" y="T5"/>
                  </a:cxn>
                  <a:cxn ang="0">
                    <a:pos x="T6" y="T7"/>
                  </a:cxn>
                </a:cxnLst>
                <a:rect l="T8" t="T9" r="T10" b="T11"/>
                <a:pathLst>
                  <a:path w="21600" h="21600">
                    <a:moveTo>
                      <a:pt x="0" y="0"/>
                    </a:moveTo>
                    <a:lnTo>
                      <a:pt x="9720" y="21600"/>
                    </a:lnTo>
                    <a:lnTo>
                      <a:pt x="11880" y="21600"/>
                    </a:lnTo>
                    <a:lnTo>
                      <a:pt x="21600" y="0"/>
                    </a:lnTo>
                    <a:close/>
                  </a:path>
                </a:pathLst>
              </a:custGeom>
              <a:gradFill rotWithShape="0">
                <a:gsLst>
                  <a:gs pos="0">
                    <a:srgbClr val="EC9B9B"/>
                  </a:gs>
                  <a:gs pos="100000">
                    <a:srgbClr val="FF0000"/>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0" name="Text Box 7"/>
              <p:cNvSpPr txBox="1">
                <a:spLocks noChangeArrowheads="1"/>
              </p:cNvSpPr>
              <p:nvPr/>
            </p:nvSpPr>
            <p:spPr bwMode="auto">
              <a:xfrm>
                <a:off x="1128712" y="5091112"/>
                <a:ext cx="623888" cy="336550"/>
              </a:xfrm>
              <a:prstGeom prst="rect">
                <a:avLst/>
              </a:prstGeom>
              <a:noFill/>
              <a:ln w="9525">
                <a:noFill/>
                <a:miter lim="800000"/>
                <a:headEnd/>
                <a:tailEnd/>
              </a:ln>
              <a:effectLst/>
            </p:spPr>
            <p:txBody>
              <a:bodyPr wrap="none">
                <a:prstTxWarp prst="textNoShape">
                  <a:avLst/>
                </a:prstTxWarp>
                <a:spAutoFit/>
              </a:bodyPr>
              <a:lstStyle/>
              <a:p>
                <a:r>
                  <a:rPr lang="en-US" sz="1600" b="0" baseline="0">
                    <a:latin typeface="Helvetica" charset="0"/>
                  </a:rPr>
                  <a:t>laser</a:t>
                </a:r>
              </a:p>
            </p:txBody>
          </p:sp>
          <p:sp>
            <p:nvSpPr>
              <p:cNvPr id="11" name="Text Box 8"/>
              <p:cNvSpPr txBox="1">
                <a:spLocks noChangeArrowheads="1"/>
              </p:cNvSpPr>
              <p:nvPr/>
            </p:nvSpPr>
            <p:spPr bwMode="auto">
              <a:xfrm>
                <a:off x="2284412" y="5105400"/>
                <a:ext cx="623888" cy="336550"/>
              </a:xfrm>
              <a:prstGeom prst="rect">
                <a:avLst/>
              </a:prstGeom>
              <a:noFill/>
              <a:ln w="9525">
                <a:noFill/>
                <a:miter lim="800000"/>
                <a:headEnd/>
                <a:tailEnd/>
              </a:ln>
              <a:effectLst/>
            </p:spPr>
            <p:txBody>
              <a:bodyPr wrap="none">
                <a:prstTxWarp prst="textNoShape">
                  <a:avLst/>
                </a:prstTxWarp>
                <a:spAutoFit/>
              </a:bodyPr>
              <a:lstStyle/>
              <a:p>
                <a:r>
                  <a:rPr lang="en-US" sz="1600" b="0" baseline="0" dirty="0">
                    <a:latin typeface="Helvetica" charset="0"/>
                  </a:rPr>
                  <a:t>laser</a:t>
                </a:r>
              </a:p>
            </p:txBody>
          </p:sp>
          <p:sp>
            <p:nvSpPr>
              <p:cNvPr id="12" name="Rectangle 9"/>
              <p:cNvSpPr>
                <a:spLocks noChangeArrowheads="1"/>
              </p:cNvSpPr>
              <p:nvPr/>
            </p:nvSpPr>
            <p:spPr bwMode="auto">
              <a:xfrm>
                <a:off x="2331895" y="4800600"/>
                <a:ext cx="866917" cy="338554"/>
              </a:xfrm>
              <a:prstGeom prst="rect">
                <a:avLst/>
              </a:prstGeom>
              <a:noFill/>
              <a:ln w="9525">
                <a:noFill/>
                <a:miter lim="800000"/>
                <a:headEnd/>
                <a:tailEnd/>
              </a:ln>
              <a:effectLst/>
            </p:spPr>
            <p:txBody>
              <a:bodyPr wrap="none">
                <a:prstTxWarp prst="textNoShape">
                  <a:avLst/>
                </a:prstTxWarp>
                <a:spAutoFit/>
              </a:bodyPr>
              <a:lstStyle/>
              <a:p>
                <a:r>
                  <a:rPr lang="en-US" sz="1600" b="0" i="1" baseline="0" dirty="0"/>
                  <a:t>a=</a:t>
                </a:r>
                <a:r>
                  <a:rPr lang="en-US" sz="1600" b="0" i="1" baseline="0" dirty="0" smtClean="0"/>
                  <a:t>0.35</a:t>
                </a:r>
                <a:endParaRPr lang="en-US" sz="1600" b="0" i="1" baseline="0" dirty="0"/>
              </a:p>
            </p:txBody>
          </p:sp>
          <p:sp>
            <p:nvSpPr>
              <p:cNvPr id="13" name="Rectangle 10"/>
              <p:cNvSpPr>
                <a:spLocks noChangeArrowheads="1"/>
              </p:cNvSpPr>
              <p:nvPr/>
            </p:nvSpPr>
            <p:spPr bwMode="auto">
              <a:xfrm>
                <a:off x="1022349" y="4746625"/>
                <a:ext cx="676275" cy="336550"/>
              </a:xfrm>
              <a:prstGeom prst="rect">
                <a:avLst/>
              </a:prstGeom>
              <a:noFill/>
              <a:ln w="9525">
                <a:noFill/>
                <a:miter lim="800000"/>
                <a:headEnd/>
                <a:tailEnd/>
              </a:ln>
              <a:effectLst/>
            </p:spPr>
            <p:txBody>
              <a:bodyPr wrap="none">
                <a:prstTxWarp prst="textNoShape">
                  <a:avLst/>
                </a:prstTxWarp>
                <a:spAutoFit/>
              </a:bodyPr>
              <a:lstStyle/>
              <a:p>
                <a:r>
                  <a:rPr lang="en-US" sz="1600" b="0" i="1" baseline="0"/>
                  <a:t>a=1.2</a:t>
                </a:r>
              </a:p>
            </p:txBody>
          </p:sp>
          <p:sp>
            <p:nvSpPr>
              <p:cNvPr id="14" name="Text Box 11"/>
              <p:cNvSpPr txBox="1">
                <a:spLocks noChangeArrowheads="1"/>
              </p:cNvSpPr>
              <p:nvPr/>
            </p:nvSpPr>
            <p:spPr bwMode="auto">
              <a:xfrm>
                <a:off x="1141412" y="6138446"/>
                <a:ext cx="2286000" cy="338554"/>
              </a:xfrm>
              <a:prstGeom prst="rect">
                <a:avLst/>
              </a:prstGeom>
              <a:noFill/>
              <a:ln w="9525">
                <a:noFill/>
                <a:miter lim="800000"/>
                <a:headEnd/>
                <a:tailEnd/>
              </a:ln>
              <a:effectLst/>
            </p:spPr>
            <p:txBody>
              <a:bodyPr wrap="square">
                <a:prstTxWarp prst="textNoShape">
                  <a:avLst/>
                </a:prstTxWarp>
                <a:spAutoFit/>
              </a:bodyPr>
              <a:lstStyle/>
              <a:p>
                <a:r>
                  <a:rPr lang="en-US" sz="1600" b="0" baseline="0" dirty="0">
                    <a:latin typeface="Helvetica" charset="0"/>
                  </a:rPr>
                  <a:t>Gas jet</a:t>
                </a:r>
                <a:r>
                  <a:rPr lang="en-US" sz="1600" b="0" baseline="0" dirty="0" smtClean="0">
                    <a:latin typeface="Helvetica" charset="0"/>
                  </a:rPr>
                  <a:t>:</a:t>
                </a:r>
                <a:r>
                  <a:rPr lang="en-US" sz="1600" b="0" dirty="0" smtClean="0">
                    <a:latin typeface="Helvetica" charset="0"/>
                  </a:rPr>
                  <a:t> </a:t>
                </a:r>
                <a:r>
                  <a:rPr lang="en-US" sz="1600" b="0" baseline="0" dirty="0" smtClean="0">
                    <a:latin typeface="Helvetica" charset="0"/>
                  </a:rPr>
                  <a:t>7x10</a:t>
                </a:r>
                <a:r>
                  <a:rPr lang="en-US" sz="1600" b="0" baseline="30000" dirty="0" smtClean="0">
                    <a:latin typeface="Helvetica" charset="0"/>
                  </a:rPr>
                  <a:t>18 </a:t>
                </a:r>
                <a:r>
                  <a:rPr lang="en-US" sz="1600" b="0" baseline="0" dirty="0">
                    <a:latin typeface="Helvetica" charset="0"/>
                  </a:rPr>
                  <a:t>cm</a:t>
                </a:r>
                <a:r>
                  <a:rPr lang="en-US" sz="1600" b="0" baseline="30000" dirty="0">
                    <a:latin typeface="Helvetica" charset="0"/>
                  </a:rPr>
                  <a:t>-3</a:t>
                </a:r>
                <a:endParaRPr lang="en-US" sz="1600" b="0" baseline="0" dirty="0">
                  <a:latin typeface="Helvetica" charset="0"/>
                </a:endParaRPr>
              </a:p>
            </p:txBody>
          </p:sp>
          <p:sp>
            <p:nvSpPr>
              <p:cNvPr id="15" name="Text Box 12"/>
              <p:cNvSpPr txBox="1">
                <a:spLocks noChangeArrowheads="1"/>
              </p:cNvSpPr>
              <p:nvPr/>
            </p:nvSpPr>
            <p:spPr bwMode="auto">
              <a:xfrm>
                <a:off x="531812" y="4267200"/>
                <a:ext cx="1752600" cy="584776"/>
              </a:xfrm>
              <a:prstGeom prst="rect">
                <a:avLst/>
              </a:prstGeom>
              <a:noFill/>
              <a:ln w="9525">
                <a:noFill/>
                <a:miter lim="800000"/>
                <a:headEnd/>
                <a:tailEnd/>
              </a:ln>
              <a:effectLst/>
            </p:spPr>
            <p:txBody>
              <a:bodyPr wrap="square">
                <a:prstTxWarp prst="textNoShape">
                  <a:avLst/>
                </a:prstTxWarp>
                <a:spAutoFit/>
              </a:bodyPr>
              <a:lstStyle/>
              <a:p>
                <a:r>
                  <a:rPr lang="en-US" sz="1600" b="0" baseline="0" dirty="0" smtClean="0">
                    <a:latin typeface="Helvetica" charset="0"/>
                  </a:rPr>
                  <a:t>Pump laser </a:t>
                </a:r>
                <a:r>
                  <a:rPr lang="en-US" sz="1600" b="0" baseline="0" dirty="0">
                    <a:latin typeface="Helvetica" charset="0"/>
                  </a:rPr>
                  <a:t>(drives wake)</a:t>
                </a:r>
              </a:p>
            </p:txBody>
          </p:sp>
          <p:sp>
            <p:nvSpPr>
              <p:cNvPr id="16" name="Text Box 13"/>
              <p:cNvSpPr txBox="1">
                <a:spLocks noChangeArrowheads="1"/>
              </p:cNvSpPr>
              <p:nvPr/>
            </p:nvSpPr>
            <p:spPr bwMode="auto">
              <a:xfrm>
                <a:off x="2436812" y="4419600"/>
                <a:ext cx="1373188" cy="494494"/>
              </a:xfrm>
              <a:prstGeom prst="rect">
                <a:avLst/>
              </a:prstGeom>
              <a:noFill/>
              <a:ln w="9525">
                <a:noFill/>
                <a:miter lim="800000"/>
                <a:headEnd/>
                <a:tailEnd/>
              </a:ln>
              <a:effectLst/>
            </p:spPr>
            <p:txBody>
              <a:bodyPr wrap="square">
                <a:prstTxWarp prst="textNoShape">
                  <a:avLst/>
                </a:prstTxWarp>
                <a:spAutoFit/>
              </a:bodyPr>
              <a:lstStyle/>
              <a:p>
                <a:pPr>
                  <a:lnSpc>
                    <a:spcPct val="80000"/>
                  </a:lnSpc>
                </a:pPr>
                <a:r>
                  <a:rPr lang="en-US" sz="1600" b="0" baseline="0" dirty="0">
                    <a:latin typeface="Helvetica" charset="0"/>
                  </a:rPr>
                  <a:t>Colliding</a:t>
                </a:r>
                <a:r>
                  <a:rPr lang="en-US" sz="1600" b="0" baseline="0" dirty="0" smtClean="0">
                    <a:latin typeface="Helvetica" charset="0"/>
                  </a:rPr>
                  <a:t> laser pulse</a:t>
                </a:r>
                <a:endParaRPr lang="en-US" sz="1600" b="0" baseline="0" dirty="0">
                  <a:latin typeface="Helvetica" charset="0"/>
                </a:endParaRPr>
              </a:p>
            </p:txBody>
          </p:sp>
          <p:sp>
            <p:nvSpPr>
              <p:cNvPr id="17" name="Line 14"/>
              <p:cNvSpPr>
                <a:spLocks noChangeShapeType="1"/>
              </p:cNvSpPr>
              <p:nvPr/>
            </p:nvSpPr>
            <p:spPr bwMode="auto">
              <a:xfrm>
                <a:off x="708024" y="5257800"/>
                <a:ext cx="357188" cy="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en-US"/>
              </a:p>
            </p:txBody>
          </p:sp>
          <p:sp>
            <p:nvSpPr>
              <p:cNvPr id="22" name="Line 14"/>
              <p:cNvSpPr>
                <a:spLocks noChangeShapeType="1"/>
              </p:cNvSpPr>
              <p:nvPr/>
            </p:nvSpPr>
            <p:spPr bwMode="auto">
              <a:xfrm>
                <a:off x="2894012" y="5257800"/>
                <a:ext cx="357188" cy="0"/>
              </a:xfrm>
              <a:prstGeom prst="line">
                <a:avLst/>
              </a:prstGeom>
              <a:noFill/>
              <a:ln w="19050">
                <a:solidFill>
                  <a:schemeClr val="tx1"/>
                </a:solidFill>
                <a:round/>
                <a:headEnd type="triangle"/>
                <a:tailEnd type="none" w="med" len="med"/>
              </a:ln>
              <a:effectLst/>
            </p:spPr>
            <p:txBody>
              <a:bodyPr wrap="none" anchor="ctr">
                <a:prstTxWarp prst="textNoShape">
                  <a:avLst/>
                </a:prstTxWarp>
              </a:bodyPr>
              <a:lstStyle/>
              <a:p>
                <a:endParaRPr lang="en-US"/>
              </a:p>
            </p:txBody>
          </p:sp>
          <p:sp>
            <p:nvSpPr>
              <p:cNvPr id="23" name="Line 14"/>
              <p:cNvSpPr>
                <a:spLocks noChangeShapeType="1"/>
              </p:cNvSpPr>
              <p:nvPr/>
            </p:nvSpPr>
            <p:spPr bwMode="auto">
              <a:xfrm>
                <a:off x="1927224" y="5791200"/>
                <a:ext cx="357188" cy="0"/>
              </a:xfrm>
              <a:prstGeom prst="line">
                <a:avLst/>
              </a:prstGeom>
              <a:noFill/>
              <a:ln w="19050">
                <a:solidFill>
                  <a:schemeClr val="tx1"/>
                </a:solidFill>
                <a:round/>
                <a:headEnd type="arrow"/>
                <a:tailEnd type="arrow" w="med" len="med"/>
              </a:ln>
              <a:effectLst/>
            </p:spPr>
            <p:txBody>
              <a:bodyPr wrap="none" anchor="ctr">
                <a:prstTxWarp prst="textNoShape">
                  <a:avLst/>
                </a:prstTxWarp>
              </a:bodyPr>
              <a:lstStyle/>
              <a:p>
                <a:endParaRPr lang="en-US"/>
              </a:p>
            </p:txBody>
          </p:sp>
          <p:sp>
            <p:nvSpPr>
              <p:cNvPr id="24" name="Rectangle 9"/>
              <p:cNvSpPr>
                <a:spLocks noChangeArrowheads="1"/>
              </p:cNvSpPr>
              <p:nvPr/>
            </p:nvSpPr>
            <p:spPr bwMode="auto">
              <a:xfrm>
                <a:off x="1766421" y="5791200"/>
                <a:ext cx="697627" cy="338554"/>
              </a:xfrm>
              <a:prstGeom prst="rect">
                <a:avLst/>
              </a:prstGeom>
              <a:noFill/>
              <a:ln w="9525">
                <a:noFill/>
                <a:miter lim="800000"/>
                <a:headEnd/>
                <a:tailEnd/>
              </a:ln>
              <a:effectLst/>
            </p:spPr>
            <p:txBody>
              <a:bodyPr wrap="none">
                <a:prstTxWarp prst="textNoShape">
                  <a:avLst/>
                </a:prstTxWarp>
                <a:spAutoFit/>
              </a:bodyPr>
              <a:lstStyle/>
              <a:p>
                <a:r>
                  <a:rPr lang="en-US" sz="1600" b="0" baseline="0" dirty="0" smtClean="0"/>
                  <a:t>3</a:t>
                </a:r>
                <a:r>
                  <a:rPr lang="en-US" sz="1600" b="0" dirty="0" smtClean="0"/>
                  <a:t> mm</a:t>
                </a:r>
                <a:endParaRPr lang="en-US" sz="1600" b="0" baseline="0" dirty="0"/>
              </a:p>
            </p:txBody>
          </p:sp>
          <p:sp>
            <p:nvSpPr>
              <p:cNvPr id="25" name="Text Box 11"/>
              <p:cNvSpPr txBox="1">
                <a:spLocks noChangeArrowheads="1"/>
              </p:cNvSpPr>
              <p:nvPr/>
            </p:nvSpPr>
            <p:spPr bwMode="auto">
              <a:xfrm>
                <a:off x="5029200" y="3505200"/>
                <a:ext cx="3733800" cy="338554"/>
              </a:xfrm>
              <a:prstGeom prst="rect">
                <a:avLst/>
              </a:prstGeom>
              <a:noFill/>
              <a:ln w="9525">
                <a:noFill/>
                <a:miter lim="800000"/>
                <a:headEnd/>
                <a:tailEnd/>
              </a:ln>
              <a:effectLst/>
            </p:spPr>
            <p:txBody>
              <a:bodyPr wrap="square">
                <a:prstTxWarp prst="textNoShape">
                  <a:avLst/>
                </a:prstTxWarp>
                <a:spAutoFit/>
              </a:bodyPr>
              <a:lstStyle/>
              <a:p>
                <a:r>
                  <a:rPr lang="en-US" sz="1600" b="0" baseline="0" dirty="0" err="1" smtClean="0">
                    <a:latin typeface="Helvetica" charset="0"/>
                  </a:rPr>
                  <a:t>Rechatin</a:t>
                </a:r>
                <a:r>
                  <a:rPr lang="en-US" sz="1600" b="0" dirty="0" smtClean="0">
                    <a:latin typeface="Helvetica" charset="0"/>
                  </a:rPr>
                  <a:t> et al. Phys. Rev. </a:t>
                </a:r>
                <a:r>
                  <a:rPr lang="en-US" sz="1600" b="0" dirty="0" err="1" smtClean="0">
                    <a:latin typeface="Helvetica" charset="0"/>
                  </a:rPr>
                  <a:t>Lett</a:t>
                </a:r>
                <a:r>
                  <a:rPr lang="en-US" sz="1600" b="0" dirty="0" smtClean="0">
                    <a:latin typeface="Helvetica" charset="0"/>
                  </a:rPr>
                  <a:t>. (2009)</a:t>
                </a:r>
                <a:endParaRPr lang="en-US" sz="1600" b="0" baseline="0" dirty="0">
                  <a:latin typeface="Helvetica" charset="0"/>
                </a:endParaRPr>
              </a:p>
            </p:txBody>
          </p:sp>
          <p:sp>
            <p:nvSpPr>
              <p:cNvPr id="26" name="Text Box 11"/>
              <p:cNvSpPr txBox="1">
                <a:spLocks noChangeArrowheads="1"/>
              </p:cNvSpPr>
              <p:nvPr/>
            </p:nvSpPr>
            <p:spPr bwMode="auto">
              <a:xfrm>
                <a:off x="76200" y="3886200"/>
                <a:ext cx="4114800" cy="338554"/>
              </a:xfrm>
              <a:prstGeom prst="rect">
                <a:avLst/>
              </a:prstGeom>
              <a:noFill/>
              <a:ln w="9525">
                <a:noFill/>
                <a:miter lim="800000"/>
                <a:headEnd/>
                <a:tailEnd/>
              </a:ln>
              <a:effectLst/>
            </p:spPr>
            <p:txBody>
              <a:bodyPr wrap="square">
                <a:prstTxWarp prst="textNoShape">
                  <a:avLst/>
                </a:prstTxWarp>
                <a:spAutoFit/>
              </a:bodyPr>
              <a:lstStyle/>
              <a:p>
                <a:r>
                  <a:rPr lang="en-US" sz="1600" b="0" dirty="0" smtClean="0">
                    <a:latin typeface="Helvetica" charset="0"/>
                  </a:rPr>
                  <a:t>LOA (France): Faure et al., Nature (2006)</a:t>
                </a:r>
                <a:endParaRPr lang="en-US" sz="1600" b="0" baseline="0" dirty="0">
                  <a:latin typeface="Helvetica" charset="0"/>
                </a:endParaRPr>
              </a:p>
            </p:txBody>
          </p:sp>
          <p:sp>
            <p:nvSpPr>
              <p:cNvPr id="28" name="Rectangle 27"/>
              <p:cNvSpPr/>
              <p:nvPr/>
            </p:nvSpPr>
            <p:spPr>
              <a:xfrm>
                <a:off x="76200" y="3276600"/>
                <a:ext cx="2514600" cy="646331"/>
              </a:xfrm>
              <a:prstGeom prst="rect">
                <a:avLst/>
              </a:prstGeom>
            </p:spPr>
            <p:txBody>
              <a:bodyPr wrap="square">
                <a:spAutoFit/>
              </a:bodyPr>
              <a:lstStyle/>
              <a:p>
                <a:r>
                  <a:rPr lang="en-US" b="0" dirty="0" smtClean="0">
                    <a:solidFill>
                      <a:srgbClr val="0000FF"/>
                    </a:solidFill>
                    <a:latin typeface="Arial" charset="0"/>
                  </a:rPr>
                  <a:t>Experimental demonstration:</a:t>
                </a:r>
                <a:endParaRPr lang="en-US" dirty="0">
                  <a:solidFill>
                    <a:srgbClr val="0000FF"/>
                  </a:solidFill>
                </a:endParaRPr>
              </a:p>
            </p:txBody>
          </p:sp>
        </p:grpSp>
        <p:sp>
          <p:nvSpPr>
            <p:cNvPr id="47" name="Rectangle 46"/>
            <p:cNvSpPr/>
            <p:nvPr/>
          </p:nvSpPr>
          <p:spPr>
            <a:xfrm>
              <a:off x="7010400" y="5257800"/>
              <a:ext cx="1828800" cy="646331"/>
            </a:xfrm>
            <a:prstGeom prst="rect">
              <a:avLst/>
            </a:prstGeom>
          </p:spPr>
          <p:txBody>
            <a:bodyPr wrap="square">
              <a:spAutoFit/>
            </a:bodyPr>
            <a:lstStyle/>
            <a:p>
              <a:pPr algn="ctr"/>
              <a:r>
                <a:rPr lang="en-US" b="0" dirty="0" smtClean="0">
                  <a:solidFill>
                    <a:srgbClr val="0000FF"/>
                  </a:solidFill>
                  <a:latin typeface="Chalkboard"/>
                  <a:cs typeface="Chalkboard"/>
                </a:rPr>
                <a:t>1% FWHM energy spread</a:t>
              </a:r>
              <a:endParaRPr lang="en-US" dirty="0">
                <a:solidFill>
                  <a:srgbClr val="0000FF"/>
                </a:solidFill>
                <a:latin typeface="Chalkboard"/>
                <a:cs typeface="Chalkboard"/>
              </a:endParaRPr>
            </a:p>
          </p:txBody>
        </p:sp>
      </p:grpSp>
      <p:sp>
        <p:nvSpPr>
          <p:cNvPr id="50" name="Rectangle 29"/>
          <p:cNvSpPr>
            <a:spLocks noChangeArrowheads="1"/>
          </p:cNvSpPr>
          <p:nvPr/>
        </p:nvSpPr>
        <p:spPr bwMode="auto">
          <a:xfrm>
            <a:off x="2971800" y="2133600"/>
            <a:ext cx="344332" cy="338554"/>
          </a:xfrm>
          <a:prstGeom prst="rect">
            <a:avLst/>
          </a:prstGeom>
          <a:noFill/>
          <a:ln w="9525">
            <a:noFill/>
            <a:miter lim="800000"/>
            <a:headEnd/>
            <a:tailEnd/>
          </a:ln>
          <a:effectLst/>
        </p:spPr>
        <p:txBody>
          <a:bodyPr wrap="none">
            <a:prstTxWarp prst="textNoShape">
              <a:avLst/>
            </a:prstTxWarp>
            <a:spAutoFit/>
          </a:bodyPr>
          <a:lstStyle/>
          <a:p>
            <a:r>
              <a:rPr lang="en-US" sz="1600" b="0" dirty="0" err="1" smtClean="0">
                <a:latin typeface="Arial" charset="0"/>
                <a:sym typeface="Symbol" charset="2"/>
              </a:rPr>
              <a:t>e</a:t>
            </a:r>
            <a:r>
              <a:rPr lang="en-US" sz="1600" b="0" baseline="30000" dirty="0" smtClean="0">
                <a:latin typeface="Arial" charset="0"/>
                <a:sym typeface="Symbol" charset="2"/>
              </a:rPr>
              <a:t>-</a:t>
            </a:r>
            <a:endParaRPr lang="en-US" sz="1600" b="0" baseline="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8818" name="Rectangle 2"/>
          <p:cNvSpPr>
            <a:spLocks noGrp="1" noChangeArrowheads="1"/>
          </p:cNvSpPr>
          <p:nvPr>
            <p:ph type="title"/>
          </p:nvPr>
        </p:nvSpPr>
        <p:spPr bwMode="auto">
          <a:xfrm>
            <a:off x="603250" y="0"/>
            <a:ext cx="8539163" cy="730250"/>
          </a:xfrm>
          <a:noFill/>
          <a:ln>
            <a:miter lim="800000"/>
            <a:headEnd/>
            <a:tailEnd/>
          </a:ln>
        </p:spPr>
        <p:txBody>
          <a:bodyPr wrap="square" lIns="91440" tIns="45720" rIns="91440" bIns="45720" numCol="1" anchor="t" anchorCtr="0" compatLnSpc="1">
            <a:prstTxWarp prst="textNoShape">
              <a:avLst/>
            </a:prstTxWarp>
          </a:bodyPr>
          <a:lstStyle/>
          <a:p>
            <a:pPr algn="ctr"/>
            <a:r>
              <a:rPr lang="en-US" sz="2800" b="1" dirty="0">
                <a:solidFill>
                  <a:schemeClr val="tx1"/>
                </a:solidFill>
              </a:rPr>
              <a:t>Triggered trapping via</a:t>
            </a:r>
            <a:r>
              <a:rPr lang="en-US" sz="2800" b="1" dirty="0" smtClean="0">
                <a:solidFill>
                  <a:schemeClr val="tx1"/>
                </a:solidFill>
              </a:rPr>
              <a:t> </a:t>
            </a:r>
            <a:br>
              <a:rPr lang="en-US" sz="2800" b="1" dirty="0" smtClean="0">
                <a:solidFill>
                  <a:schemeClr val="tx1"/>
                </a:solidFill>
              </a:rPr>
            </a:br>
            <a:r>
              <a:rPr lang="en-US" sz="2800" b="1" dirty="0" smtClean="0">
                <a:solidFill>
                  <a:schemeClr val="tx1"/>
                </a:solidFill>
              </a:rPr>
              <a:t>plasma density </a:t>
            </a:r>
            <a:r>
              <a:rPr lang="en-US" sz="2800" b="1" dirty="0">
                <a:solidFill>
                  <a:schemeClr val="tx1"/>
                </a:solidFill>
              </a:rPr>
              <a:t>gradient</a:t>
            </a:r>
          </a:p>
        </p:txBody>
      </p:sp>
      <p:graphicFrame>
        <p:nvGraphicFramePr>
          <p:cNvPr id="2338819" name="Object 3"/>
          <p:cNvGraphicFramePr>
            <a:graphicFrameLocks noChangeAspect="1"/>
          </p:cNvGraphicFramePr>
          <p:nvPr/>
        </p:nvGraphicFramePr>
        <p:xfrm>
          <a:off x="1304925" y="2667000"/>
          <a:ext cx="3170238" cy="550862"/>
        </p:xfrm>
        <a:graphic>
          <a:graphicData uri="http://schemas.openxmlformats.org/presentationml/2006/ole">
            <p:oleObj spid="_x0000_s482306" name="Equation" r:id="rId4" imgW="1460500" imgH="254000" progId="Equation.3">
              <p:embed/>
            </p:oleObj>
          </a:graphicData>
        </a:graphic>
      </p:graphicFrame>
      <p:graphicFrame>
        <p:nvGraphicFramePr>
          <p:cNvPr id="2338820" name="Object 4"/>
          <p:cNvGraphicFramePr>
            <a:graphicFrameLocks noChangeAspect="1"/>
          </p:cNvGraphicFramePr>
          <p:nvPr/>
        </p:nvGraphicFramePr>
        <p:xfrm>
          <a:off x="1309688" y="3619500"/>
          <a:ext cx="3333750" cy="1231900"/>
        </p:xfrm>
        <a:graphic>
          <a:graphicData uri="http://schemas.openxmlformats.org/presentationml/2006/ole">
            <p:oleObj spid="_x0000_s482307" name="Equation" r:id="rId5" imgW="1854200" imgH="685800" progId="Equation.3">
              <p:embed/>
            </p:oleObj>
          </a:graphicData>
        </a:graphic>
      </p:graphicFrame>
      <p:graphicFrame>
        <p:nvGraphicFramePr>
          <p:cNvPr id="2338821" name="Object 5"/>
          <p:cNvGraphicFramePr>
            <a:graphicFrameLocks noChangeAspect="1"/>
          </p:cNvGraphicFramePr>
          <p:nvPr/>
        </p:nvGraphicFramePr>
        <p:xfrm>
          <a:off x="6081713" y="5640388"/>
          <a:ext cx="882650" cy="371475"/>
        </p:xfrm>
        <a:graphic>
          <a:graphicData uri="http://schemas.openxmlformats.org/presentationml/2006/ole">
            <p:oleObj spid="_x0000_s482308" name="Equation" r:id="rId6" imgW="482600" imgH="203200" progId="Equation.3">
              <p:embed/>
            </p:oleObj>
          </a:graphicData>
        </a:graphic>
      </p:graphicFrame>
      <p:sp>
        <p:nvSpPr>
          <p:cNvPr id="2338822" name="Text Box 6"/>
          <p:cNvSpPr txBox="1">
            <a:spLocks noChangeArrowheads="1"/>
          </p:cNvSpPr>
          <p:nvPr/>
        </p:nvSpPr>
        <p:spPr bwMode="auto">
          <a:xfrm>
            <a:off x="0" y="1037272"/>
            <a:ext cx="5883275" cy="1477328"/>
          </a:xfrm>
          <a:prstGeom prst="rect">
            <a:avLst/>
          </a:prstGeom>
          <a:noFill/>
          <a:ln w="9525">
            <a:noFill/>
            <a:miter lim="800000"/>
            <a:headEnd/>
            <a:tailEnd/>
          </a:ln>
          <a:effectLst/>
        </p:spPr>
        <p:txBody>
          <a:bodyPr>
            <a:prstTxWarp prst="textNoShape">
              <a:avLst/>
            </a:prstTxWarp>
            <a:spAutoFit/>
          </a:bodyPr>
          <a:lstStyle/>
          <a:p>
            <a:pPr marL="228600" indent="-228600">
              <a:buClr>
                <a:srgbClr val="9F0A10"/>
              </a:buClr>
              <a:buFont typeface="Wingdings" charset="2"/>
              <a:buChar char="§"/>
            </a:pPr>
            <a:r>
              <a:rPr lang="en-US" b="0" baseline="0" dirty="0">
                <a:solidFill>
                  <a:srgbClr val="3366FF"/>
                </a:solidFill>
                <a:latin typeface="Helvetica" charset="0"/>
              </a:rPr>
              <a:t>Triggered trapping via plasma density </a:t>
            </a:r>
            <a:r>
              <a:rPr lang="en-US" b="0" baseline="0" dirty="0" smtClean="0">
                <a:solidFill>
                  <a:srgbClr val="3366FF"/>
                </a:solidFill>
                <a:latin typeface="Helvetica" charset="0"/>
              </a:rPr>
              <a:t>gradient</a:t>
            </a:r>
            <a:r>
              <a:rPr lang="en-US" b="0" dirty="0" smtClean="0">
                <a:solidFill>
                  <a:srgbClr val="3366FF"/>
                </a:solidFill>
                <a:latin typeface="Helvetica" charset="0"/>
              </a:rPr>
              <a:t> </a:t>
            </a:r>
            <a:r>
              <a:rPr lang="en-US" b="0" baseline="0" dirty="0" smtClean="0">
                <a:latin typeface="Helvetica" charset="0"/>
              </a:rPr>
              <a:t>[</a:t>
            </a:r>
            <a:r>
              <a:rPr lang="en-US" b="0" baseline="0" dirty="0" err="1">
                <a:latin typeface="Helvetica" charset="0"/>
              </a:rPr>
              <a:t>Bulanov</a:t>
            </a:r>
            <a:r>
              <a:rPr lang="en-US" b="0" baseline="0" dirty="0">
                <a:latin typeface="Helvetica" charset="0"/>
              </a:rPr>
              <a:t> et al. PRE (1998)</a:t>
            </a:r>
            <a:r>
              <a:rPr lang="en-US" b="0" baseline="0" dirty="0" smtClean="0">
                <a:latin typeface="Helvetica" charset="0"/>
              </a:rPr>
              <a:t>]:</a:t>
            </a:r>
            <a:r>
              <a:rPr lang="en-US" b="0" dirty="0" smtClean="0">
                <a:latin typeface="Helvetica" charset="0"/>
              </a:rPr>
              <a:t> Plasma wave phase velocity is reduced to allow trapping of background plasma electrons.</a:t>
            </a:r>
            <a:endParaRPr lang="en-US" b="0" baseline="0" dirty="0" smtClean="0">
              <a:latin typeface="Helvetica" charset="0"/>
            </a:endParaRPr>
          </a:p>
          <a:p>
            <a:pPr marL="228600" indent="-228600">
              <a:buClr>
                <a:srgbClr val="9F0A10"/>
              </a:buClr>
              <a:buFont typeface="Wingdings" charset="2"/>
              <a:buNone/>
            </a:pPr>
            <a:endParaRPr lang="en-US" b="0" baseline="0" dirty="0">
              <a:latin typeface="Helvetica" charset="0"/>
            </a:endParaRPr>
          </a:p>
        </p:txBody>
      </p:sp>
      <p:graphicFrame>
        <p:nvGraphicFramePr>
          <p:cNvPr id="2338824" name="Object 8"/>
          <p:cNvGraphicFramePr>
            <a:graphicFrameLocks noChangeAspect="1"/>
          </p:cNvGraphicFramePr>
          <p:nvPr/>
        </p:nvGraphicFramePr>
        <p:xfrm>
          <a:off x="6081713" y="3829050"/>
          <a:ext cx="2449512" cy="469900"/>
        </p:xfrm>
        <a:graphic>
          <a:graphicData uri="http://schemas.openxmlformats.org/presentationml/2006/ole">
            <p:oleObj spid="_x0000_s482309" name="Equation" r:id="rId7" imgW="1460500" imgH="279400" progId="Equation.3">
              <p:embed/>
            </p:oleObj>
          </a:graphicData>
        </a:graphic>
      </p:graphicFrame>
      <p:sp>
        <p:nvSpPr>
          <p:cNvPr id="2338825" name="Text Box 9"/>
          <p:cNvSpPr txBox="1">
            <a:spLocks noChangeArrowheads="1"/>
          </p:cNvSpPr>
          <p:nvPr/>
        </p:nvSpPr>
        <p:spPr bwMode="auto">
          <a:xfrm>
            <a:off x="1550988" y="2219325"/>
            <a:ext cx="4160837" cy="396875"/>
          </a:xfrm>
          <a:prstGeom prst="rect">
            <a:avLst/>
          </a:prstGeom>
          <a:noFill/>
          <a:ln w="9525">
            <a:noFill/>
            <a:miter lim="800000"/>
            <a:headEnd/>
            <a:tailEnd/>
          </a:ln>
          <a:effectLst/>
        </p:spPr>
        <p:txBody>
          <a:bodyPr>
            <a:prstTxWarp prst="textNoShape">
              <a:avLst/>
            </a:prstTxWarp>
            <a:spAutoFit/>
          </a:bodyPr>
          <a:lstStyle/>
          <a:p>
            <a:pPr marL="228600" indent="-228600">
              <a:buClr>
                <a:srgbClr val="9F0A10"/>
              </a:buClr>
              <a:buFont typeface="Wingdings" charset="2"/>
              <a:buChar char="§"/>
            </a:pPr>
            <a:r>
              <a:rPr lang="en-US" sz="2000" b="0" baseline="0">
                <a:latin typeface="Helvetica" charset="0"/>
              </a:rPr>
              <a:t>Plasma wave phase:</a:t>
            </a:r>
          </a:p>
        </p:txBody>
      </p:sp>
      <p:sp>
        <p:nvSpPr>
          <p:cNvPr id="2338826" name="Line 10"/>
          <p:cNvSpPr>
            <a:spLocks noChangeShapeType="1"/>
          </p:cNvSpPr>
          <p:nvPr/>
        </p:nvSpPr>
        <p:spPr bwMode="auto">
          <a:xfrm flipV="1">
            <a:off x="6056313" y="1054100"/>
            <a:ext cx="0" cy="1216025"/>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338827" name="Line 11"/>
          <p:cNvSpPr>
            <a:spLocks noChangeShapeType="1"/>
          </p:cNvSpPr>
          <p:nvPr/>
        </p:nvSpPr>
        <p:spPr bwMode="auto">
          <a:xfrm rot="-5400000">
            <a:off x="7296944" y="996156"/>
            <a:ext cx="33338" cy="2514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338828" name="Line 12"/>
          <p:cNvSpPr>
            <a:spLocks noChangeShapeType="1"/>
          </p:cNvSpPr>
          <p:nvPr/>
        </p:nvSpPr>
        <p:spPr bwMode="auto">
          <a:xfrm>
            <a:off x="6056313" y="1401762"/>
            <a:ext cx="2352675" cy="835025"/>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338829" name="Rectangle 13"/>
          <p:cNvSpPr>
            <a:spLocks noChangeArrowheads="1"/>
          </p:cNvSpPr>
          <p:nvPr/>
        </p:nvSpPr>
        <p:spPr bwMode="auto">
          <a:xfrm>
            <a:off x="6265863" y="1004887"/>
            <a:ext cx="728662" cy="396875"/>
          </a:xfrm>
          <a:prstGeom prst="rect">
            <a:avLst/>
          </a:prstGeom>
          <a:noFill/>
          <a:ln w="9525">
            <a:noFill/>
            <a:miter lim="800000"/>
            <a:headEnd/>
            <a:tailEnd/>
          </a:ln>
          <a:effectLst/>
        </p:spPr>
        <p:txBody>
          <a:bodyPr>
            <a:prstTxWarp prst="textNoShape">
              <a:avLst/>
            </a:prstTxWarp>
            <a:spAutoFit/>
          </a:bodyPr>
          <a:lstStyle/>
          <a:p>
            <a:r>
              <a:rPr lang="en-US" sz="2000" b="0" baseline="0">
                <a:latin typeface="Helvetica" charset="0"/>
              </a:rPr>
              <a:t>n(z)</a:t>
            </a:r>
          </a:p>
        </p:txBody>
      </p:sp>
      <p:sp>
        <p:nvSpPr>
          <p:cNvPr id="2338831" name="Rectangle 15"/>
          <p:cNvSpPr>
            <a:spLocks noChangeArrowheads="1"/>
          </p:cNvSpPr>
          <p:nvPr/>
        </p:nvSpPr>
        <p:spPr bwMode="auto">
          <a:xfrm>
            <a:off x="7683500" y="2270125"/>
            <a:ext cx="403225" cy="396875"/>
          </a:xfrm>
          <a:prstGeom prst="rect">
            <a:avLst/>
          </a:prstGeom>
          <a:noFill/>
          <a:ln w="9525">
            <a:noFill/>
            <a:miter lim="800000"/>
            <a:headEnd/>
            <a:tailEnd/>
          </a:ln>
          <a:effectLst/>
        </p:spPr>
        <p:txBody>
          <a:bodyPr>
            <a:prstTxWarp prst="textNoShape">
              <a:avLst/>
            </a:prstTxWarp>
            <a:spAutoFit/>
          </a:bodyPr>
          <a:lstStyle/>
          <a:p>
            <a:r>
              <a:rPr lang="en-US" sz="2000" b="0" baseline="0">
                <a:latin typeface="Helvetica" charset="0"/>
              </a:rPr>
              <a:t>z</a:t>
            </a:r>
          </a:p>
        </p:txBody>
      </p:sp>
      <p:sp>
        <p:nvSpPr>
          <p:cNvPr id="2338832" name="Text Box 16"/>
          <p:cNvSpPr txBox="1">
            <a:spLocks noChangeArrowheads="1"/>
          </p:cNvSpPr>
          <p:nvPr/>
        </p:nvSpPr>
        <p:spPr bwMode="auto">
          <a:xfrm>
            <a:off x="1550988" y="3192463"/>
            <a:ext cx="4160837" cy="396875"/>
          </a:xfrm>
          <a:prstGeom prst="rect">
            <a:avLst/>
          </a:prstGeom>
          <a:noFill/>
          <a:ln w="9525">
            <a:noFill/>
            <a:miter lim="800000"/>
            <a:headEnd/>
            <a:tailEnd/>
          </a:ln>
          <a:effectLst/>
        </p:spPr>
        <p:txBody>
          <a:bodyPr>
            <a:prstTxWarp prst="textNoShape">
              <a:avLst/>
            </a:prstTxWarp>
            <a:spAutoFit/>
          </a:bodyPr>
          <a:lstStyle/>
          <a:p>
            <a:pPr marL="228600" indent="-228600">
              <a:buClr>
                <a:srgbClr val="9F0A10"/>
              </a:buClr>
              <a:buFont typeface="Wingdings" charset="2"/>
              <a:buChar char="§"/>
            </a:pPr>
            <a:r>
              <a:rPr lang="en-US" sz="2000" b="0" baseline="0">
                <a:latin typeface="Helvetica" charset="0"/>
              </a:rPr>
              <a:t>Plasma wave phase velocity:</a:t>
            </a:r>
          </a:p>
        </p:txBody>
      </p:sp>
      <p:sp>
        <p:nvSpPr>
          <p:cNvPr id="2338833" name="Text Box 17"/>
          <p:cNvSpPr txBox="1">
            <a:spLocks noChangeArrowheads="1"/>
          </p:cNvSpPr>
          <p:nvPr/>
        </p:nvSpPr>
        <p:spPr bwMode="auto">
          <a:xfrm>
            <a:off x="2706688" y="5310188"/>
            <a:ext cx="3349625" cy="1631216"/>
          </a:xfrm>
          <a:prstGeom prst="rect">
            <a:avLst/>
          </a:prstGeom>
          <a:noFill/>
          <a:ln w="9525">
            <a:noFill/>
            <a:miter lim="800000"/>
            <a:headEnd/>
            <a:tailEnd/>
          </a:ln>
          <a:effectLst/>
        </p:spPr>
        <p:txBody>
          <a:bodyPr>
            <a:prstTxWarp prst="textNoShape">
              <a:avLst/>
            </a:prstTxWarp>
            <a:spAutoFit/>
          </a:bodyPr>
          <a:lstStyle/>
          <a:p>
            <a:pPr marL="228600" indent="-228600">
              <a:buClr>
                <a:srgbClr val="9F0A10"/>
              </a:buClr>
              <a:buFont typeface="Wingdings" charset="2"/>
              <a:buChar char="§"/>
            </a:pPr>
            <a:r>
              <a:rPr lang="en-US" sz="2000" b="0" baseline="0" dirty="0">
                <a:latin typeface="Helvetica" charset="0"/>
              </a:rPr>
              <a:t>Trapping of background plasma </a:t>
            </a:r>
            <a:r>
              <a:rPr lang="en-US" sz="2000" b="0" baseline="0" dirty="0" smtClean="0">
                <a:latin typeface="Helvetica" charset="0"/>
              </a:rPr>
              <a:t>electrons controlled</a:t>
            </a:r>
            <a:r>
              <a:rPr lang="en-US" sz="2000" b="0" dirty="0" smtClean="0">
                <a:latin typeface="Helvetica" charset="0"/>
              </a:rPr>
              <a:t> by ramp</a:t>
            </a:r>
            <a:r>
              <a:rPr lang="en-US" sz="2000" b="0" baseline="0" dirty="0" smtClean="0">
                <a:latin typeface="Helvetica" charset="0"/>
              </a:rPr>
              <a:t>:</a:t>
            </a:r>
            <a:endParaRPr lang="en-US" sz="2000" b="0" baseline="0" dirty="0">
              <a:latin typeface="Helvetica" charset="0"/>
            </a:endParaRPr>
          </a:p>
          <a:p>
            <a:pPr lvl="1">
              <a:buFont typeface="Wingdings" charset="2"/>
              <a:buChar char="§"/>
            </a:pPr>
            <a:r>
              <a:rPr lang="en-US" sz="2000" b="0" baseline="0" dirty="0">
                <a:latin typeface="Helvetica" charset="0"/>
              </a:rPr>
              <a:t> gradient</a:t>
            </a:r>
          </a:p>
          <a:p>
            <a:pPr lvl="1">
              <a:buFont typeface="Wingdings" charset="2"/>
              <a:buChar char="§"/>
            </a:pPr>
            <a:r>
              <a:rPr lang="en-US" sz="2000" b="0" baseline="0" dirty="0">
                <a:latin typeface="Helvetica" charset="0"/>
              </a:rPr>
              <a:t> length</a:t>
            </a:r>
          </a:p>
        </p:txBody>
      </p:sp>
      <p:pic>
        <p:nvPicPr>
          <p:cNvPr id="2338837" name="Picture 21"/>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6081713" y="4938713"/>
            <a:ext cx="2582862" cy="1587500"/>
          </a:xfrm>
          <a:prstGeom prst="rect">
            <a:avLst/>
          </a:prstGeom>
          <a:noFill/>
          <a:ln w="9525">
            <a:noFill/>
            <a:miter lim="800000"/>
            <a:headEnd/>
            <a:tailEnd/>
          </a:ln>
          <a:effectLst/>
        </p:spPr>
      </p:pic>
      <p:pic>
        <p:nvPicPr>
          <p:cNvPr id="2338838" name="Picture 22"/>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6091238" y="2619375"/>
            <a:ext cx="2573337" cy="1090613"/>
          </a:xfrm>
          <a:prstGeom prst="rect">
            <a:avLst/>
          </a:prstGeom>
          <a:noFill/>
          <a:ln w="9525">
            <a:noFill/>
            <a:miter lim="800000"/>
            <a:headEnd/>
            <a:tailEnd/>
          </a:ln>
          <a:effectLst/>
        </p:spPr>
      </p:pic>
      <p:sp>
        <p:nvSpPr>
          <p:cNvPr id="2338839" name="Line 23"/>
          <p:cNvSpPr>
            <a:spLocks noChangeShapeType="1"/>
          </p:cNvSpPr>
          <p:nvPr/>
        </p:nvSpPr>
        <p:spPr bwMode="auto">
          <a:xfrm>
            <a:off x="6081713" y="6319838"/>
            <a:ext cx="2549525" cy="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graphicFrame>
        <p:nvGraphicFramePr>
          <p:cNvPr id="2338840" name="Object 24"/>
          <p:cNvGraphicFramePr>
            <a:graphicFrameLocks noChangeAspect="1"/>
          </p:cNvGraphicFramePr>
          <p:nvPr/>
        </p:nvGraphicFramePr>
        <p:xfrm>
          <a:off x="8272463" y="5948363"/>
          <a:ext cx="323850" cy="371475"/>
        </p:xfrm>
        <a:graphic>
          <a:graphicData uri="http://schemas.openxmlformats.org/presentationml/2006/ole">
            <p:oleObj spid="_x0000_s482310" name="Equation" r:id="rId12" imgW="177800" imgH="203200" progId="Equation.3">
              <p:embed/>
            </p:oleObj>
          </a:graphicData>
        </a:graphic>
      </p:graphicFrame>
      <p:graphicFrame>
        <p:nvGraphicFramePr>
          <p:cNvPr id="2338841" name="Object 25"/>
          <p:cNvGraphicFramePr>
            <a:graphicFrameLocks noChangeAspect="1"/>
          </p:cNvGraphicFramePr>
          <p:nvPr/>
        </p:nvGraphicFramePr>
        <p:xfrm>
          <a:off x="7585075" y="5148263"/>
          <a:ext cx="325438" cy="371475"/>
        </p:xfrm>
        <a:graphic>
          <a:graphicData uri="http://schemas.openxmlformats.org/presentationml/2006/ole">
            <p:oleObj spid="_x0000_s482311" name="Equation" r:id="rId13" imgW="177800" imgH="203200" progId="Equation.3">
              <p:embed/>
            </p:oleObj>
          </a:graphicData>
        </a:graphic>
      </p:graphicFrame>
      <p:sp>
        <p:nvSpPr>
          <p:cNvPr id="2338842" name="Arc 26"/>
          <p:cNvSpPr>
            <a:spLocks/>
          </p:cNvSpPr>
          <p:nvPr/>
        </p:nvSpPr>
        <p:spPr bwMode="auto">
          <a:xfrm rot="19112260" flipH="1">
            <a:off x="6464300" y="5948363"/>
            <a:ext cx="192088" cy="2492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chemeClr val="tx1"/>
            </a:solidFill>
            <a:round/>
            <a:headEnd/>
            <a:tailEnd type="triangle" w="med" len="med"/>
          </a:ln>
          <a:effectLst/>
        </p:spPr>
        <p:txBody>
          <a:bodyPr wrap="none" anchor="ctr">
            <a:prstTxWarp prst="textNoShape">
              <a:avLst/>
            </a:prstTxWarp>
          </a:bodyPr>
          <a:lstStyle/>
          <a:p>
            <a:endParaRPr lang="en-US"/>
          </a:p>
        </p:txBody>
      </p:sp>
      <p:pic>
        <p:nvPicPr>
          <p:cNvPr id="2338843" name="Picture 27"/>
          <p:cNvPicPr>
            <a:picLocks noChangeAspect="1" noChangeArrowheads="1"/>
          </p:cNvPicPr>
          <p:nvPr/>
        </p:nvPicPr>
        <p:blipFill>
          <a:blip r:embed="rId14">
            <a:lum bright="30000" contrast="24000"/>
          </a:blip>
          <a:srcRect l="7468" t="6709" r="2342" b="6651"/>
          <a:stretch>
            <a:fillRect/>
          </a:stretch>
        </p:blipFill>
        <p:spPr bwMode="auto">
          <a:xfrm>
            <a:off x="171450" y="4479925"/>
            <a:ext cx="2362200" cy="2333625"/>
          </a:xfrm>
          <a:prstGeom prst="rect">
            <a:avLst/>
          </a:prstGeom>
          <a:noFill/>
          <a:ln w="9525">
            <a:noFill/>
            <a:miter lim="800000"/>
            <a:headEnd/>
            <a:tailEnd/>
          </a:ln>
          <a:effectLst/>
        </p:spPr>
      </p:pic>
      <p:sp>
        <p:nvSpPr>
          <p:cNvPr id="24" name="Slide Number Placeholder 6"/>
          <p:cNvSpPr>
            <a:spLocks noGrp="1"/>
          </p:cNvSpPr>
          <p:nvPr>
            <p:ph type="sldNum" sz="quarter" idx="12"/>
          </p:nvPr>
        </p:nvSpPr>
        <p:spPr>
          <a:xfrm>
            <a:off x="6858000" y="6553200"/>
            <a:ext cx="1905000" cy="457200"/>
          </a:xfrm>
        </p:spPr>
        <p:txBody>
          <a:bodyPr/>
          <a:lstStyle/>
          <a:p>
            <a:fld id="{E8D23142-8F62-C146-9C7D-95858A074F92}" type="slidenum">
              <a:rPr lang="en-US"/>
              <a:pPr/>
              <a:t>27</a:t>
            </a:fld>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0866" name="AutoShape 2"/>
          <p:cNvSpPr>
            <a:spLocks noChangeArrowheads="1"/>
          </p:cNvSpPr>
          <p:nvPr/>
        </p:nvSpPr>
        <p:spPr bwMode="auto">
          <a:xfrm>
            <a:off x="230188" y="1312863"/>
            <a:ext cx="5011737" cy="2379662"/>
          </a:xfrm>
          <a:prstGeom prst="roundRect">
            <a:avLst>
              <a:gd name="adj" fmla="val 16667"/>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340867" name="Rectangle 3"/>
          <p:cNvSpPr>
            <a:spLocks noGrp="1" noChangeArrowheads="1"/>
          </p:cNvSpPr>
          <p:nvPr>
            <p:ph type="title"/>
          </p:nvPr>
        </p:nvSpPr>
        <p:spPr bwMode="auto">
          <a:xfrm>
            <a:off x="1036638" y="0"/>
            <a:ext cx="8107362" cy="534987"/>
          </a:xfrm>
          <a:noFill/>
          <a:ln>
            <a:miter lim="800000"/>
            <a:headEnd/>
            <a:tailEnd/>
          </a:ln>
        </p:spPr>
        <p:txBody>
          <a:bodyPr wrap="square" lIns="91440" tIns="45720" rIns="91440" bIns="45720" numCol="1" anchor="t" anchorCtr="0" compatLnSpc="1">
            <a:prstTxWarp prst="textNoShape">
              <a:avLst/>
            </a:prstTxWarp>
          </a:bodyPr>
          <a:lstStyle/>
          <a:p>
            <a:pPr algn="ctr"/>
            <a:r>
              <a:rPr lang="en-US" b="1" dirty="0" smtClean="0">
                <a:solidFill>
                  <a:schemeClr val="tx1"/>
                </a:solidFill>
              </a:rPr>
              <a:t>Stable beam generation using </a:t>
            </a:r>
            <a:r>
              <a:rPr lang="en-US" sz="2800" b="1" dirty="0" smtClean="0">
                <a:solidFill>
                  <a:schemeClr val="tx1"/>
                </a:solidFill>
              </a:rPr>
              <a:t> </a:t>
            </a:r>
            <a:br>
              <a:rPr lang="en-US" sz="2800" b="1" dirty="0" smtClean="0">
                <a:solidFill>
                  <a:schemeClr val="tx1"/>
                </a:solidFill>
              </a:rPr>
            </a:br>
            <a:r>
              <a:rPr lang="en-US" sz="2800" b="1" dirty="0" smtClean="0">
                <a:solidFill>
                  <a:schemeClr val="tx1"/>
                </a:solidFill>
              </a:rPr>
              <a:t>negative density gradient demonstrated</a:t>
            </a:r>
            <a:endParaRPr lang="en-US" sz="2800" b="1" dirty="0">
              <a:solidFill>
                <a:schemeClr val="tx1"/>
              </a:solidFill>
            </a:endParaRPr>
          </a:p>
        </p:txBody>
      </p:sp>
      <p:sp>
        <p:nvSpPr>
          <p:cNvPr id="2340871" name="Rectangle 7"/>
          <p:cNvSpPr>
            <a:spLocks noChangeArrowheads="1"/>
          </p:cNvSpPr>
          <p:nvPr/>
        </p:nvSpPr>
        <p:spPr bwMode="auto">
          <a:xfrm>
            <a:off x="0" y="6570663"/>
            <a:ext cx="3959225" cy="211137"/>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Clr>
                <a:schemeClr val="folHlink"/>
              </a:buClr>
              <a:buSzPct val="60000"/>
              <a:buFont typeface="Wingdings" charset="2"/>
              <a:buNone/>
            </a:pPr>
            <a:r>
              <a:rPr lang="en-US" sz="1600" b="0" baseline="0" dirty="0">
                <a:latin typeface="Arial" charset="0"/>
              </a:rPr>
              <a:t>Geddes </a:t>
            </a:r>
            <a:r>
              <a:rPr lang="en-US" sz="1600" b="0" i="1" baseline="0" dirty="0">
                <a:latin typeface="Arial" charset="0"/>
              </a:rPr>
              <a:t>et al</a:t>
            </a:r>
            <a:r>
              <a:rPr lang="en-US" sz="1600" b="0" baseline="0" dirty="0">
                <a:latin typeface="Arial" charset="0"/>
              </a:rPr>
              <a:t>.,</a:t>
            </a:r>
            <a:r>
              <a:rPr lang="en-US" sz="1600" b="0" baseline="0" dirty="0" smtClean="0">
                <a:latin typeface="Arial" charset="0"/>
              </a:rPr>
              <a:t> </a:t>
            </a:r>
            <a:r>
              <a:rPr lang="en-US" sz="1600" b="0" i="1" baseline="0" dirty="0" smtClean="0">
                <a:latin typeface="Arial" charset="0"/>
              </a:rPr>
              <a:t>Phys. Rev. </a:t>
            </a:r>
            <a:r>
              <a:rPr lang="en-US" sz="1600" b="0" i="1" baseline="0" dirty="0" err="1" smtClean="0">
                <a:latin typeface="Arial" charset="0"/>
              </a:rPr>
              <a:t>Lett</a:t>
            </a:r>
            <a:r>
              <a:rPr lang="en-US" sz="1600" b="0" i="1" baseline="0" dirty="0" smtClean="0">
                <a:latin typeface="Arial" charset="0"/>
              </a:rPr>
              <a:t>. (2008)</a:t>
            </a:r>
            <a:endParaRPr lang="en-US" sz="1600" b="0" baseline="0" dirty="0">
              <a:latin typeface="Arial" charset="0"/>
            </a:endParaRPr>
          </a:p>
        </p:txBody>
      </p:sp>
      <p:sp>
        <p:nvSpPr>
          <p:cNvPr id="2340879" name="AutoShape 15"/>
          <p:cNvSpPr>
            <a:spLocks noChangeArrowheads="1"/>
          </p:cNvSpPr>
          <p:nvPr/>
        </p:nvSpPr>
        <p:spPr bwMode="auto">
          <a:xfrm>
            <a:off x="1408113" y="2974975"/>
            <a:ext cx="592137" cy="346075"/>
          </a:xfrm>
          <a:prstGeom prst="can">
            <a:avLst>
              <a:gd name="adj" fmla="val 25000"/>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2340880" name="AutoShape 16"/>
          <p:cNvSpPr>
            <a:spLocks noChangeArrowheads="1"/>
          </p:cNvSpPr>
          <p:nvPr/>
        </p:nvSpPr>
        <p:spPr bwMode="auto">
          <a:xfrm>
            <a:off x="1474788" y="2122488"/>
            <a:ext cx="412750" cy="7778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6FC4BA">
                  <a:alpha val="58000"/>
                </a:srgbClr>
              </a:gs>
              <a:gs pos="50000">
                <a:srgbClr val="487671">
                  <a:alpha val="83000"/>
                </a:srgbClr>
              </a:gs>
              <a:gs pos="100000">
                <a:srgbClr val="6FC4BA">
                  <a:alpha val="58000"/>
                </a:srgbClr>
              </a:gs>
            </a:gsLst>
            <a:lin ang="0" scaled="1"/>
          </a:gradFill>
          <a:ln w="9525">
            <a:noFill/>
            <a:miter lim="800000"/>
            <a:headEnd/>
            <a:tailEnd/>
          </a:ln>
          <a:effectLst/>
        </p:spPr>
        <p:txBody>
          <a:bodyPr wrap="none" anchor="ctr">
            <a:prstTxWarp prst="textNoShape">
              <a:avLst/>
            </a:prstTxWarp>
          </a:bodyPr>
          <a:lstStyle/>
          <a:p>
            <a:endParaRPr lang="en-US"/>
          </a:p>
        </p:txBody>
      </p:sp>
      <p:sp>
        <p:nvSpPr>
          <p:cNvPr id="2340881" name="AutoShape 17"/>
          <p:cNvSpPr>
            <a:spLocks noChangeArrowheads="1"/>
          </p:cNvSpPr>
          <p:nvPr/>
        </p:nvSpPr>
        <p:spPr bwMode="auto">
          <a:xfrm rot="5400000">
            <a:off x="688182" y="1761331"/>
            <a:ext cx="914400" cy="1652587"/>
          </a:xfrm>
          <a:prstGeom prst="triangle">
            <a:avLst>
              <a:gd name="adj" fmla="val 50000"/>
            </a:avLst>
          </a:prstGeom>
          <a:gradFill rotWithShape="0">
            <a:gsLst>
              <a:gs pos="0">
                <a:srgbClr val="F0B6B6">
                  <a:alpha val="28000"/>
                </a:srgbClr>
              </a:gs>
              <a:gs pos="100000">
                <a:srgbClr val="FF2533"/>
              </a:gs>
            </a:gsLst>
            <a:lin ang="0" scaled="1"/>
          </a:gradFill>
          <a:ln w="9525">
            <a:noFill/>
            <a:miter lim="800000"/>
            <a:headEnd/>
            <a:tailEnd/>
          </a:ln>
          <a:effectLst/>
        </p:spPr>
        <p:txBody>
          <a:bodyPr rot="10800000" vert="eaVert" wrap="none" anchor="ctr">
            <a:prstTxWarp prst="textNoShape">
              <a:avLst/>
            </a:prstTxWarp>
          </a:bodyPr>
          <a:lstStyle/>
          <a:p>
            <a:pPr algn="ctr" eaLnBrk="1" hangingPunct="1"/>
            <a:r>
              <a:rPr lang="en-US" sz="1800" baseline="0" dirty="0">
                <a:latin typeface="Arial" charset="0"/>
              </a:rPr>
              <a:t>Laser</a:t>
            </a:r>
          </a:p>
          <a:p>
            <a:pPr algn="ctr" eaLnBrk="1" hangingPunct="1"/>
            <a:r>
              <a:rPr lang="en-US" sz="1600" b="0" baseline="0" dirty="0">
                <a:latin typeface="Arial" charset="0"/>
              </a:rPr>
              <a:t>10TW, 47 </a:t>
            </a:r>
            <a:r>
              <a:rPr lang="en-US" sz="1600" b="0" baseline="0" dirty="0" err="1">
                <a:latin typeface="Arial" charset="0"/>
              </a:rPr>
              <a:t>fs</a:t>
            </a:r>
            <a:endParaRPr lang="en-US" sz="1800" baseline="0" dirty="0">
              <a:latin typeface="Arial" charset="0"/>
            </a:endParaRPr>
          </a:p>
        </p:txBody>
      </p:sp>
      <p:sp>
        <p:nvSpPr>
          <p:cNvPr id="2340882" name="Oval 18" descr="Large confetti"/>
          <p:cNvSpPr>
            <a:spLocks noChangeArrowheads="1"/>
          </p:cNvSpPr>
          <p:nvPr/>
        </p:nvSpPr>
        <p:spPr bwMode="auto">
          <a:xfrm>
            <a:off x="1982788" y="2532063"/>
            <a:ext cx="312737" cy="109537"/>
          </a:xfrm>
          <a:prstGeom prst="ellipse">
            <a:avLst/>
          </a:prstGeom>
          <a:pattFill prst="lgConfetti">
            <a:fgClr>
              <a:schemeClr val="accent2"/>
            </a:fgClr>
            <a:bgClr>
              <a:srgbClr val="FFFFFF"/>
            </a:bgClr>
          </a:pattFill>
          <a:ln w="9525">
            <a:noFill/>
            <a:round/>
            <a:headEnd/>
            <a:tailEnd/>
          </a:ln>
          <a:effectLst/>
        </p:spPr>
        <p:txBody>
          <a:bodyPr wrap="none" anchor="ctr">
            <a:prstTxWarp prst="textNoShape">
              <a:avLst/>
            </a:prstTxWarp>
          </a:bodyPr>
          <a:lstStyle/>
          <a:p>
            <a:pPr algn="ctr"/>
            <a:endParaRPr lang="en-US" sz="2000" b="0" baseline="0">
              <a:latin typeface="Helvetica" charset="0"/>
            </a:endParaRPr>
          </a:p>
        </p:txBody>
      </p:sp>
      <p:sp>
        <p:nvSpPr>
          <p:cNvPr id="2340883" name="Text Box 19"/>
          <p:cNvSpPr txBox="1">
            <a:spLocks noChangeArrowheads="1"/>
          </p:cNvSpPr>
          <p:nvPr/>
        </p:nvSpPr>
        <p:spPr bwMode="auto">
          <a:xfrm>
            <a:off x="2133600" y="2193925"/>
            <a:ext cx="381000" cy="396875"/>
          </a:xfrm>
          <a:prstGeom prst="rect">
            <a:avLst/>
          </a:prstGeom>
          <a:noFill/>
          <a:ln w="9525">
            <a:noFill/>
            <a:miter lim="800000"/>
            <a:headEnd/>
            <a:tailEnd/>
          </a:ln>
          <a:effectLst/>
        </p:spPr>
        <p:txBody>
          <a:bodyPr wrap="none">
            <a:prstTxWarp prst="textNoShape">
              <a:avLst/>
            </a:prstTxWarp>
            <a:spAutoFit/>
          </a:bodyPr>
          <a:lstStyle/>
          <a:p>
            <a:r>
              <a:rPr lang="en-US" sz="2000" b="0" baseline="0" dirty="0" err="1">
                <a:solidFill>
                  <a:srgbClr val="0000FF"/>
                </a:solidFill>
                <a:latin typeface="Helvetica" charset="0"/>
              </a:rPr>
              <a:t>e</a:t>
            </a:r>
            <a:r>
              <a:rPr lang="en-US" sz="2000" b="0" baseline="30000" dirty="0">
                <a:solidFill>
                  <a:srgbClr val="0000FF"/>
                </a:solidFill>
                <a:latin typeface="Helvetica" charset="0"/>
              </a:rPr>
              <a:t>-</a:t>
            </a:r>
            <a:endParaRPr lang="en-US" sz="2000" b="0" baseline="0" dirty="0">
              <a:solidFill>
                <a:srgbClr val="0000FF"/>
              </a:solidFill>
              <a:latin typeface="Helvetica" charset="0"/>
            </a:endParaRPr>
          </a:p>
        </p:txBody>
      </p:sp>
      <p:sp>
        <p:nvSpPr>
          <p:cNvPr id="2340884" name="Line 20"/>
          <p:cNvSpPr>
            <a:spLocks noChangeShapeType="1"/>
          </p:cNvSpPr>
          <p:nvPr/>
        </p:nvSpPr>
        <p:spPr bwMode="auto">
          <a:xfrm>
            <a:off x="4875213" y="2527300"/>
            <a:ext cx="47625" cy="0"/>
          </a:xfrm>
          <a:prstGeom prst="line">
            <a:avLst/>
          </a:prstGeom>
          <a:noFill/>
          <a:ln w="12700">
            <a:solidFill>
              <a:schemeClr val="accent2"/>
            </a:solidFill>
            <a:round/>
            <a:headEnd/>
            <a:tailEnd/>
          </a:ln>
          <a:effectLst/>
        </p:spPr>
        <p:txBody>
          <a:bodyPr wrap="none" anchor="ctr">
            <a:prstTxWarp prst="textNoShape">
              <a:avLst/>
            </a:prstTxWarp>
          </a:bodyPr>
          <a:lstStyle/>
          <a:p>
            <a:endParaRPr lang="en-US"/>
          </a:p>
        </p:txBody>
      </p:sp>
      <p:sp>
        <p:nvSpPr>
          <p:cNvPr id="2340885" name="Rectangle 21"/>
          <p:cNvSpPr>
            <a:spLocks noChangeArrowheads="1"/>
          </p:cNvSpPr>
          <p:nvPr/>
        </p:nvSpPr>
        <p:spPr bwMode="auto">
          <a:xfrm>
            <a:off x="1408113" y="3382963"/>
            <a:ext cx="514350" cy="366712"/>
          </a:xfrm>
          <a:prstGeom prst="rect">
            <a:avLst/>
          </a:prstGeom>
          <a:noFill/>
          <a:ln w="9525">
            <a:noFill/>
            <a:miter lim="800000"/>
            <a:headEnd/>
            <a:tailEnd/>
          </a:ln>
          <a:effectLst/>
        </p:spPr>
        <p:txBody>
          <a:bodyPr wrap="none">
            <a:prstTxWarp prst="textNoShape">
              <a:avLst/>
            </a:prstTxWarp>
            <a:spAutoFit/>
          </a:bodyPr>
          <a:lstStyle/>
          <a:p>
            <a:r>
              <a:rPr lang="en-US" sz="1800" baseline="0">
                <a:latin typeface="Arial" charset="0"/>
              </a:rPr>
              <a:t>Jet</a:t>
            </a:r>
            <a:endParaRPr lang="en-US" sz="2000" b="0" baseline="0">
              <a:latin typeface="Helvetica" charset="0"/>
            </a:endParaRPr>
          </a:p>
        </p:txBody>
      </p:sp>
      <p:sp>
        <p:nvSpPr>
          <p:cNvPr id="2340886" name="AutoShape 22"/>
          <p:cNvSpPr>
            <a:spLocks noChangeArrowheads="1"/>
          </p:cNvSpPr>
          <p:nvPr/>
        </p:nvSpPr>
        <p:spPr bwMode="auto">
          <a:xfrm>
            <a:off x="1449388" y="2843213"/>
            <a:ext cx="276225" cy="207962"/>
          </a:xfrm>
          <a:prstGeom prst="triangle">
            <a:avLst>
              <a:gd name="adj" fmla="val 50000"/>
            </a:avLst>
          </a:prstGeom>
          <a:solidFill>
            <a:schemeClr val="accent1"/>
          </a:solidFill>
          <a:ln w="9525">
            <a:miter lim="800000"/>
            <a:headEnd/>
            <a:tailEnd/>
          </a:ln>
          <a:effectLst/>
          <a:scene3d>
            <a:camera prst="legacyObliqueTopRight">
              <a:rot lat="0" lon="1200000" rev="0"/>
            </a:camera>
            <a:lightRig rig="legacyFlat3" dir="b"/>
          </a:scene3d>
          <a:sp3d extrusionH="227000" prstMaterial="legacyMatte">
            <a:bevelT w="13500" h="13500" prst="angle"/>
            <a:bevelB w="13500" h="13500" prst="angle"/>
            <a:extrusionClr>
              <a:schemeClr val="bg2"/>
            </a:extrusionClr>
          </a:sp3d>
        </p:spPr>
        <p:txBody>
          <a:bodyPr wrap="none" anchor="ctr">
            <a:prstTxWarp prst="textNoShape">
              <a:avLst/>
            </a:prstTxWarp>
            <a:flatTx/>
          </a:bodyPr>
          <a:lstStyle/>
          <a:p>
            <a:endParaRPr lang="en-US"/>
          </a:p>
        </p:txBody>
      </p:sp>
      <p:grpSp>
        <p:nvGrpSpPr>
          <p:cNvPr id="2" name="Group 23"/>
          <p:cNvGrpSpPr>
            <a:grpSpLocks/>
          </p:cNvGrpSpPr>
          <p:nvPr/>
        </p:nvGrpSpPr>
        <p:grpSpPr bwMode="auto">
          <a:xfrm>
            <a:off x="3125788" y="2098675"/>
            <a:ext cx="1998662" cy="1276350"/>
            <a:chOff x="2245" y="1773"/>
            <a:chExt cx="1259" cy="804"/>
          </a:xfrm>
        </p:grpSpPr>
        <p:sp>
          <p:nvSpPr>
            <p:cNvPr id="2340888" name="Freeform 24"/>
            <p:cNvSpPr>
              <a:spLocks/>
            </p:cNvSpPr>
            <p:nvPr/>
          </p:nvSpPr>
          <p:spPr bwMode="auto">
            <a:xfrm>
              <a:off x="2873" y="1773"/>
              <a:ext cx="631" cy="803"/>
            </a:xfrm>
            <a:custGeom>
              <a:avLst/>
              <a:gdLst/>
              <a:ahLst/>
              <a:cxnLst>
                <a:cxn ang="0">
                  <a:pos x="631" y="803"/>
                </a:cxn>
                <a:cxn ang="0">
                  <a:pos x="439" y="755"/>
                </a:cxn>
                <a:cxn ang="0">
                  <a:pos x="295" y="515"/>
                </a:cxn>
                <a:cxn ang="0">
                  <a:pos x="103" y="83"/>
                </a:cxn>
                <a:cxn ang="0">
                  <a:pos x="0" y="16"/>
                </a:cxn>
              </a:cxnLst>
              <a:rect l="0" t="0" r="r" b="b"/>
              <a:pathLst>
                <a:path w="631" h="803">
                  <a:moveTo>
                    <a:pt x="631" y="803"/>
                  </a:moveTo>
                  <a:cubicBezTo>
                    <a:pt x="563" y="803"/>
                    <a:pt x="495" y="803"/>
                    <a:pt x="439" y="755"/>
                  </a:cubicBezTo>
                  <a:cubicBezTo>
                    <a:pt x="383" y="707"/>
                    <a:pt x="351" y="627"/>
                    <a:pt x="295" y="515"/>
                  </a:cubicBezTo>
                  <a:cubicBezTo>
                    <a:pt x="239" y="403"/>
                    <a:pt x="152" y="166"/>
                    <a:pt x="103" y="83"/>
                  </a:cubicBezTo>
                  <a:cubicBezTo>
                    <a:pt x="54" y="0"/>
                    <a:pt x="21" y="30"/>
                    <a:pt x="0" y="16"/>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2340889" name="Freeform 25"/>
            <p:cNvSpPr>
              <a:spLocks/>
            </p:cNvSpPr>
            <p:nvPr/>
          </p:nvSpPr>
          <p:spPr bwMode="auto">
            <a:xfrm flipH="1">
              <a:off x="2245" y="1774"/>
              <a:ext cx="631" cy="803"/>
            </a:xfrm>
            <a:custGeom>
              <a:avLst/>
              <a:gdLst/>
              <a:ahLst/>
              <a:cxnLst>
                <a:cxn ang="0">
                  <a:pos x="631" y="803"/>
                </a:cxn>
                <a:cxn ang="0">
                  <a:pos x="439" y="755"/>
                </a:cxn>
                <a:cxn ang="0">
                  <a:pos x="295" y="515"/>
                </a:cxn>
                <a:cxn ang="0">
                  <a:pos x="103" y="83"/>
                </a:cxn>
                <a:cxn ang="0">
                  <a:pos x="0" y="16"/>
                </a:cxn>
              </a:cxnLst>
              <a:rect l="0" t="0" r="r" b="b"/>
              <a:pathLst>
                <a:path w="631" h="803">
                  <a:moveTo>
                    <a:pt x="631" y="803"/>
                  </a:moveTo>
                  <a:cubicBezTo>
                    <a:pt x="563" y="803"/>
                    <a:pt x="495" y="803"/>
                    <a:pt x="439" y="755"/>
                  </a:cubicBezTo>
                  <a:cubicBezTo>
                    <a:pt x="383" y="707"/>
                    <a:pt x="351" y="627"/>
                    <a:pt x="295" y="515"/>
                  </a:cubicBezTo>
                  <a:cubicBezTo>
                    <a:pt x="239" y="403"/>
                    <a:pt x="152" y="166"/>
                    <a:pt x="103" y="83"/>
                  </a:cubicBezTo>
                  <a:cubicBezTo>
                    <a:pt x="54" y="0"/>
                    <a:pt x="21" y="30"/>
                    <a:pt x="0" y="16"/>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grpSp>
      <p:sp>
        <p:nvSpPr>
          <p:cNvPr id="2340890" name="AutoShape 26"/>
          <p:cNvSpPr>
            <a:spLocks noChangeArrowheads="1"/>
          </p:cNvSpPr>
          <p:nvPr/>
        </p:nvSpPr>
        <p:spPr bwMode="auto">
          <a:xfrm rot="5400000">
            <a:off x="3234532" y="1901031"/>
            <a:ext cx="914400" cy="1652587"/>
          </a:xfrm>
          <a:prstGeom prst="triangle">
            <a:avLst>
              <a:gd name="adj" fmla="val 50000"/>
            </a:avLst>
          </a:prstGeom>
          <a:gradFill rotWithShape="0">
            <a:gsLst>
              <a:gs pos="0">
                <a:srgbClr val="F0B6B6">
                  <a:alpha val="28000"/>
                </a:srgbClr>
              </a:gs>
              <a:gs pos="100000">
                <a:srgbClr val="FF2533"/>
              </a:gs>
            </a:gsLst>
            <a:lin ang="0" scaled="1"/>
          </a:gradFill>
          <a:ln w="9525">
            <a:noFill/>
            <a:miter lim="800000"/>
            <a:headEnd/>
            <a:tailEnd/>
          </a:ln>
          <a:effectLst/>
        </p:spPr>
        <p:txBody>
          <a:bodyPr rot="10800000" vert="eaVert" wrap="none" anchor="ctr">
            <a:prstTxWarp prst="textNoShape">
              <a:avLst/>
            </a:prstTxWarp>
          </a:bodyPr>
          <a:lstStyle/>
          <a:p>
            <a:pPr algn="ctr" eaLnBrk="1" hangingPunct="1"/>
            <a:r>
              <a:rPr lang="en-US" sz="1800" baseline="0">
                <a:latin typeface="Arial" charset="0"/>
              </a:rPr>
              <a:t>Laser</a:t>
            </a:r>
          </a:p>
          <a:p>
            <a:pPr algn="ctr" eaLnBrk="1" hangingPunct="1"/>
            <a:r>
              <a:rPr lang="en-US" sz="1800" baseline="0">
                <a:latin typeface="Arial" charset="0"/>
              </a:rPr>
              <a:t>10TW</a:t>
            </a:r>
          </a:p>
        </p:txBody>
      </p:sp>
      <p:sp>
        <p:nvSpPr>
          <p:cNvPr id="2340891" name="Text Box 27"/>
          <p:cNvSpPr txBox="1">
            <a:spLocks noChangeArrowheads="1"/>
          </p:cNvSpPr>
          <p:nvPr/>
        </p:nvSpPr>
        <p:spPr bwMode="auto">
          <a:xfrm>
            <a:off x="1017588" y="1312863"/>
            <a:ext cx="3427412" cy="641350"/>
          </a:xfrm>
          <a:prstGeom prst="rect">
            <a:avLst/>
          </a:prstGeom>
          <a:noFill/>
          <a:ln w="9525">
            <a:noFill/>
            <a:miter lim="800000"/>
            <a:headEnd/>
            <a:tailEnd/>
          </a:ln>
          <a:effectLst/>
        </p:spPr>
        <p:txBody>
          <a:bodyPr>
            <a:prstTxWarp prst="textNoShape">
              <a:avLst/>
            </a:prstTxWarp>
            <a:spAutoFit/>
          </a:bodyPr>
          <a:lstStyle/>
          <a:p>
            <a:pPr algn="ctr" eaLnBrk="1" hangingPunct="1"/>
            <a:r>
              <a:rPr lang="en-US" sz="1800" baseline="0">
                <a:latin typeface="Arial" charset="0"/>
              </a:rPr>
              <a:t>Laser focused on downramp of gas jet density profile</a:t>
            </a:r>
          </a:p>
        </p:txBody>
      </p:sp>
      <p:sp>
        <p:nvSpPr>
          <p:cNvPr id="2340892" name="Line 28"/>
          <p:cNvSpPr>
            <a:spLocks noChangeShapeType="1"/>
          </p:cNvSpPr>
          <p:nvPr/>
        </p:nvSpPr>
        <p:spPr bwMode="auto">
          <a:xfrm>
            <a:off x="2058988" y="2587625"/>
            <a:ext cx="236537" cy="0"/>
          </a:xfrm>
          <a:prstGeom prst="line">
            <a:avLst/>
          </a:prstGeom>
          <a:noFill/>
          <a:ln w="12700">
            <a:solidFill>
              <a:schemeClr val="folHlink"/>
            </a:solidFill>
            <a:round/>
            <a:headEnd/>
            <a:tailEnd type="triangle" w="med" len="med"/>
          </a:ln>
          <a:effectLst/>
        </p:spPr>
        <p:txBody>
          <a:bodyPr wrap="none" anchor="ctr">
            <a:prstTxWarp prst="textNoShape">
              <a:avLst/>
            </a:prstTxWarp>
          </a:bodyPr>
          <a:lstStyle/>
          <a:p>
            <a:endParaRPr lang="en-US"/>
          </a:p>
        </p:txBody>
      </p:sp>
      <p:sp>
        <p:nvSpPr>
          <p:cNvPr id="2340893" name="Line 29"/>
          <p:cNvSpPr>
            <a:spLocks noChangeShapeType="1"/>
          </p:cNvSpPr>
          <p:nvPr/>
        </p:nvSpPr>
        <p:spPr bwMode="auto">
          <a:xfrm flipV="1">
            <a:off x="3290888" y="3530600"/>
            <a:ext cx="1584325" cy="1905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340894" name="Line 30"/>
          <p:cNvSpPr>
            <a:spLocks noChangeShapeType="1"/>
          </p:cNvSpPr>
          <p:nvPr/>
        </p:nvSpPr>
        <p:spPr bwMode="auto">
          <a:xfrm rot="16200000" flipV="1">
            <a:off x="4389438" y="2565400"/>
            <a:ext cx="952500" cy="1905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340895" name="Rectangle 31"/>
          <p:cNvSpPr>
            <a:spLocks noChangeArrowheads="1"/>
          </p:cNvSpPr>
          <p:nvPr/>
        </p:nvSpPr>
        <p:spPr bwMode="auto">
          <a:xfrm>
            <a:off x="3922713" y="3241675"/>
            <a:ext cx="400050" cy="211138"/>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Clr>
                <a:schemeClr val="folHlink"/>
              </a:buClr>
              <a:buSzPct val="60000"/>
              <a:buFont typeface="Wingdings" charset="2"/>
              <a:buNone/>
            </a:pPr>
            <a:r>
              <a:rPr lang="en-US" sz="1800" b="0" baseline="0">
                <a:latin typeface="Arial" charset="0"/>
              </a:rPr>
              <a:t>z</a:t>
            </a:r>
          </a:p>
        </p:txBody>
      </p:sp>
      <p:sp>
        <p:nvSpPr>
          <p:cNvPr id="2340896" name="Rectangle 32"/>
          <p:cNvSpPr>
            <a:spLocks noChangeArrowheads="1"/>
          </p:cNvSpPr>
          <p:nvPr/>
        </p:nvSpPr>
        <p:spPr bwMode="auto">
          <a:xfrm>
            <a:off x="4518025" y="2270125"/>
            <a:ext cx="400050" cy="211138"/>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Clr>
                <a:schemeClr val="folHlink"/>
              </a:buClr>
              <a:buSzPct val="60000"/>
              <a:buFont typeface="Wingdings" charset="2"/>
              <a:buNone/>
            </a:pPr>
            <a:r>
              <a:rPr lang="en-US" sz="1800" b="0" baseline="0">
                <a:latin typeface="Arial" charset="0"/>
              </a:rPr>
              <a:t>n</a:t>
            </a:r>
          </a:p>
        </p:txBody>
      </p:sp>
      <p:sp>
        <p:nvSpPr>
          <p:cNvPr id="2340897" name="Rectangle 33"/>
          <p:cNvSpPr>
            <a:spLocks noChangeArrowheads="1"/>
          </p:cNvSpPr>
          <p:nvPr/>
        </p:nvSpPr>
        <p:spPr bwMode="auto">
          <a:xfrm>
            <a:off x="4127500" y="1793875"/>
            <a:ext cx="1084263" cy="304800"/>
          </a:xfrm>
          <a:prstGeom prst="rect">
            <a:avLst/>
          </a:prstGeom>
          <a:noFill/>
          <a:ln w="9525">
            <a:noFill/>
            <a:miter lim="800000"/>
            <a:headEnd/>
            <a:tailEnd/>
          </a:ln>
          <a:effectLst/>
        </p:spPr>
        <p:txBody>
          <a:bodyPr wrap="none">
            <a:prstTxWarp prst="textNoShape">
              <a:avLst/>
            </a:prstTxWarp>
            <a:spAutoFit/>
          </a:bodyPr>
          <a:lstStyle/>
          <a:p>
            <a:r>
              <a:rPr lang="en-US" sz="1400" b="0" baseline="0">
                <a:latin typeface="Arial" charset="0"/>
              </a:rPr>
              <a:t>2x10</a:t>
            </a:r>
            <a:r>
              <a:rPr lang="en-US" sz="1400" b="0" baseline="30000">
                <a:latin typeface="Arial" charset="0"/>
              </a:rPr>
              <a:t>19</a:t>
            </a:r>
            <a:r>
              <a:rPr lang="en-US" sz="1400" b="0" baseline="0">
                <a:latin typeface="Arial" charset="0"/>
              </a:rPr>
              <a:t> cm</a:t>
            </a:r>
            <a:r>
              <a:rPr lang="en-US" sz="1400" b="0" baseline="30000">
                <a:latin typeface="Arial" charset="0"/>
              </a:rPr>
              <a:t>-3</a:t>
            </a:r>
            <a:endParaRPr lang="en-US" sz="1400" b="0" baseline="0">
              <a:latin typeface="Arial" charset="0"/>
            </a:endParaRPr>
          </a:p>
        </p:txBody>
      </p:sp>
      <p:sp>
        <p:nvSpPr>
          <p:cNvPr id="2340901" name="Rectangle 37"/>
          <p:cNvSpPr>
            <a:spLocks noChangeArrowheads="1"/>
          </p:cNvSpPr>
          <p:nvPr/>
        </p:nvSpPr>
        <p:spPr bwMode="auto">
          <a:xfrm>
            <a:off x="5486400" y="1000780"/>
            <a:ext cx="3352800" cy="523220"/>
          </a:xfrm>
          <a:prstGeom prst="rect">
            <a:avLst/>
          </a:prstGeom>
          <a:noFill/>
          <a:ln w="9525">
            <a:noFill/>
            <a:miter lim="800000"/>
            <a:headEnd/>
            <a:tailEnd/>
          </a:ln>
          <a:effectLst/>
        </p:spPr>
        <p:txBody>
          <a:bodyPr wrap="square">
            <a:prstTxWarp prst="textNoShape">
              <a:avLst/>
            </a:prstTxWarp>
            <a:spAutoFit/>
          </a:bodyPr>
          <a:lstStyle/>
          <a:p>
            <a:r>
              <a:rPr lang="en-US" sz="1400" b="0" baseline="0" dirty="0">
                <a:latin typeface="Arial" charset="0"/>
              </a:rPr>
              <a:t>Focusing on negative plasma gradient yields stable high-quality beams</a:t>
            </a:r>
          </a:p>
        </p:txBody>
      </p:sp>
      <p:sp>
        <p:nvSpPr>
          <p:cNvPr id="2340902" name="Rectangle 38"/>
          <p:cNvSpPr>
            <a:spLocks noChangeArrowheads="1"/>
          </p:cNvSpPr>
          <p:nvPr/>
        </p:nvSpPr>
        <p:spPr bwMode="auto">
          <a:xfrm>
            <a:off x="319088" y="3017838"/>
            <a:ext cx="1088046" cy="307777"/>
          </a:xfrm>
          <a:prstGeom prst="rect">
            <a:avLst/>
          </a:prstGeom>
          <a:noFill/>
          <a:ln w="9525">
            <a:noFill/>
            <a:miter lim="800000"/>
            <a:headEnd/>
            <a:tailEnd/>
          </a:ln>
          <a:effectLst/>
        </p:spPr>
        <p:txBody>
          <a:bodyPr wrap="none">
            <a:prstTxWarp prst="textNoShape">
              <a:avLst/>
            </a:prstTxWarp>
            <a:spAutoFit/>
          </a:bodyPr>
          <a:lstStyle/>
          <a:p>
            <a:r>
              <a:rPr lang="en-US" sz="1400" b="0" baseline="0" dirty="0">
                <a:latin typeface="Arial" charset="0"/>
              </a:rPr>
              <a:t>Z</a:t>
            </a:r>
            <a:r>
              <a:rPr lang="en-US" sz="1400" b="0" baseline="-25000" dirty="0">
                <a:latin typeface="Arial" charset="0"/>
              </a:rPr>
              <a:t>R</a:t>
            </a:r>
            <a:r>
              <a:rPr lang="en-US" sz="1400" b="0" baseline="0" dirty="0">
                <a:latin typeface="Arial" charset="0"/>
              </a:rPr>
              <a:t>~200 </a:t>
            </a:r>
            <a:r>
              <a:rPr lang="en-US" sz="1400" b="0" baseline="0" dirty="0" err="1">
                <a:latin typeface="Arial" charset="0"/>
                <a:sym typeface="Symbol" charset="2"/>
              </a:rPr>
              <a:t></a:t>
            </a:r>
            <a:r>
              <a:rPr lang="en-US" sz="1400" b="0" baseline="0" dirty="0" err="1">
                <a:latin typeface="Arial" charset="0"/>
              </a:rPr>
              <a:t>m</a:t>
            </a:r>
            <a:endParaRPr lang="en-US" sz="1400" b="0" baseline="0" dirty="0">
              <a:latin typeface="Arial" charset="0"/>
            </a:endParaRPr>
          </a:p>
        </p:txBody>
      </p:sp>
      <p:sp>
        <p:nvSpPr>
          <p:cNvPr id="38" name="Slide Number Placeholder 6"/>
          <p:cNvSpPr>
            <a:spLocks noGrp="1"/>
          </p:cNvSpPr>
          <p:nvPr>
            <p:ph type="sldNum" sz="quarter" idx="12"/>
          </p:nvPr>
        </p:nvSpPr>
        <p:spPr>
          <a:xfrm>
            <a:off x="6858000" y="6248400"/>
            <a:ext cx="1905000" cy="457200"/>
          </a:xfrm>
        </p:spPr>
        <p:txBody>
          <a:bodyPr/>
          <a:lstStyle/>
          <a:p>
            <a:fld id="{E8D23142-8F62-C146-9C7D-95858A074F92}" type="slidenum">
              <a:rPr lang="en-US"/>
              <a:pPr/>
              <a:t>28</a:t>
            </a:fld>
            <a:endParaRPr lang="en-US" dirty="0"/>
          </a:p>
        </p:txBody>
      </p:sp>
      <p:sp>
        <p:nvSpPr>
          <p:cNvPr id="39" name="Rectangle 6"/>
          <p:cNvSpPr txBox="1">
            <a:spLocks noChangeArrowheads="1"/>
          </p:cNvSpPr>
          <p:nvPr/>
        </p:nvSpPr>
        <p:spPr bwMode="auto">
          <a:xfrm>
            <a:off x="0" y="3886200"/>
            <a:ext cx="5921375"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9F0A10"/>
              </a:buClr>
              <a:buSzTx/>
              <a:buFont typeface="Wingdings" pitchFamily="-65"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Stable </a:t>
            </a:r>
            <a:r>
              <a:rPr kumimoji="0" lang="en-US" sz="1600" b="0" i="0" u="none" strike="noStrike" kern="0" cap="none" spc="0" normalizeH="0" baseline="0" noProof="0" dirty="0" err="1" smtClean="0">
                <a:ln>
                  <a:noFill/>
                </a:ln>
                <a:solidFill>
                  <a:schemeClr val="tx1"/>
                </a:solidFill>
                <a:effectLst/>
                <a:uLnTx/>
                <a:uFillTx/>
                <a:latin typeface="+mn-lt"/>
                <a:ea typeface="+mn-ea"/>
                <a:cs typeface="+mn-cs"/>
              </a:rPr>
              <a:t>MeV</a:t>
            </a:r>
            <a:r>
              <a:rPr kumimoji="0" lang="en-US" sz="1600" b="0" i="0" u="none" strike="noStrike" kern="0" cap="none" spc="0" normalizeH="0" baseline="0" noProof="0" dirty="0" smtClean="0">
                <a:ln>
                  <a:noFill/>
                </a:ln>
                <a:solidFill>
                  <a:schemeClr val="tx1"/>
                </a:solidFill>
                <a:effectLst/>
                <a:uLnTx/>
                <a:uFillTx/>
                <a:latin typeface="+mn-lt"/>
                <a:ea typeface="+mn-ea"/>
                <a:cs typeface="+mn-cs"/>
              </a:rPr>
              <a:t> beam produced:</a:t>
            </a:r>
            <a:endParaRPr lang="en-US" sz="1600" b="0" kern="0" dirty="0" smtClean="0">
              <a:latin typeface="+mn-lt"/>
            </a:endParaRPr>
          </a:p>
          <a:p>
            <a:pPr marL="742950" lvl="1" indent="-285750">
              <a:spcBef>
                <a:spcPct val="20000"/>
              </a:spcBef>
              <a:buClr>
                <a:schemeClr val="accent2"/>
              </a:buClr>
              <a:buFont typeface="Wingdings" pitchFamily="-65" charset="2"/>
              <a:buChar char="§"/>
              <a:defRPr/>
            </a:pPr>
            <a:r>
              <a:rPr lang="en-US" sz="1600" b="0" kern="0" dirty="0" smtClean="0"/>
              <a:t>Charge ~ 300 </a:t>
            </a:r>
            <a:r>
              <a:rPr lang="en-US" sz="1600" b="0" kern="0" dirty="0" err="1" smtClean="0"/>
              <a:t>pC</a:t>
            </a:r>
            <a:endParaRPr lang="en-US" sz="1600" b="0" kern="0" dirty="0" smtClean="0"/>
          </a:p>
          <a:p>
            <a:pPr marL="742950" marR="0" lvl="1" indent="-285750" algn="l" defTabSz="914400" rtl="0" eaLnBrk="1" fontAlgn="base" latinLnBrk="0" hangingPunct="1">
              <a:lnSpc>
                <a:spcPct val="100000"/>
              </a:lnSpc>
              <a:spcBef>
                <a:spcPct val="20000"/>
              </a:spcBef>
              <a:spcAft>
                <a:spcPct val="0"/>
              </a:spcAft>
              <a:buClr>
                <a:schemeClr val="accent2"/>
              </a:buClr>
              <a:buSzTx/>
              <a:buFont typeface="Wingdings" pitchFamily="-65"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rPr>
              <a:t>Low absolute momentum spread (170 </a:t>
            </a:r>
            <a:r>
              <a:rPr kumimoji="0" lang="en-US" sz="1600" b="0" i="0" u="none" strike="noStrike" kern="0" cap="none" spc="0" normalizeH="0" baseline="0" noProof="0" dirty="0" err="1" smtClean="0">
                <a:ln>
                  <a:noFill/>
                </a:ln>
                <a:solidFill>
                  <a:schemeClr val="tx1"/>
                </a:solidFill>
                <a:effectLst/>
                <a:uLnTx/>
                <a:uFillTx/>
                <a:latin typeface="+mn-lt"/>
                <a:ea typeface="+mn-ea"/>
              </a:rPr>
              <a:t>keV/c</a:t>
            </a:r>
            <a:r>
              <a:rPr kumimoji="0" lang="en-US" sz="1600" b="0" i="0" u="none" strike="noStrike" kern="0" cap="none" spc="0" normalizeH="0" baseline="0" noProof="0" dirty="0" smtClean="0">
                <a:ln>
                  <a:noFill/>
                </a:ln>
                <a:solidFill>
                  <a:schemeClr val="tx1"/>
                </a:solidFill>
                <a:effectLst/>
                <a:uLnTx/>
                <a:uFillTx/>
                <a:latin typeface="+mn-lt"/>
                <a:ea typeface="+mn-ea"/>
              </a:rPr>
              <a:t>)</a:t>
            </a:r>
          </a:p>
          <a:p>
            <a:pPr marL="742950" marR="0" lvl="1" indent="-285750" algn="l" defTabSz="914400" rtl="0" eaLnBrk="1" fontAlgn="base" latinLnBrk="0" hangingPunct="1">
              <a:lnSpc>
                <a:spcPct val="100000"/>
              </a:lnSpc>
              <a:spcBef>
                <a:spcPct val="20000"/>
              </a:spcBef>
              <a:spcAft>
                <a:spcPct val="0"/>
              </a:spcAft>
              <a:buClr>
                <a:schemeClr val="accent2"/>
              </a:buClr>
              <a:buSzTx/>
              <a:buFont typeface="Wingdings" pitchFamily="-65"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rPr>
              <a:t>Low divergence (20 </a:t>
            </a:r>
            <a:r>
              <a:rPr kumimoji="0" lang="en-US" sz="1600" b="0" i="0" u="none" strike="noStrike" kern="0" cap="none" spc="0" normalizeH="0" baseline="0" noProof="0" dirty="0" err="1" smtClean="0">
                <a:ln>
                  <a:noFill/>
                </a:ln>
                <a:solidFill>
                  <a:schemeClr val="tx1"/>
                </a:solidFill>
                <a:effectLst/>
                <a:uLnTx/>
                <a:uFillTx/>
                <a:latin typeface="+mn-lt"/>
                <a:ea typeface="+mn-ea"/>
              </a:rPr>
              <a:t>mrad</a:t>
            </a:r>
            <a:r>
              <a:rPr kumimoji="0" lang="en-US" sz="1600" b="0" i="0" u="none" strike="noStrike" kern="0" cap="none" spc="0" normalizeH="0" baseline="0" noProof="0" dirty="0" smtClean="0">
                <a:ln>
                  <a:noFill/>
                </a:ln>
                <a:solidFill>
                  <a:schemeClr val="tx1"/>
                </a:solidFill>
                <a:effectLst/>
                <a:uLnTx/>
                <a:uFillTx/>
                <a:latin typeface="+mn-lt"/>
                <a:ea typeface="+mn-ea"/>
              </a:rPr>
              <a:t>; </a:t>
            </a:r>
            <a:r>
              <a:rPr kumimoji="0" lang="en-US" sz="1600" b="0" i="0" u="none" strike="noStrike" kern="0" cap="none" spc="0" normalizeH="0" baseline="0" noProof="0" dirty="0" err="1" smtClean="0">
                <a:ln>
                  <a:noFill/>
                </a:ln>
                <a:solidFill>
                  <a:schemeClr val="tx1"/>
                </a:solidFill>
                <a:effectLst/>
                <a:uLnTx/>
                <a:uFillTx/>
                <a:latin typeface="+mn-lt"/>
                <a:ea typeface="+mn-ea"/>
              </a:rPr>
              <a:t>p</a:t>
            </a:r>
            <a:r>
              <a:rPr kumimoji="0" lang="en-US" sz="1600" b="0" i="0" u="none" strike="noStrike" kern="0" cap="none" spc="0" normalizeH="0" baseline="-25000" noProof="0" dirty="0" err="1" smtClean="0">
                <a:ln>
                  <a:noFill/>
                </a:ln>
                <a:solidFill>
                  <a:schemeClr val="tx1"/>
                </a:solidFill>
                <a:effectLst/>
                <a:uLnTx/>
                <a:uFillTx/>
                <a:latin typeface="+mn-lt"/>
                <a:ea typeface="+mn-ea"/>
              </a:rPr>
              <a:t>y</a:t>
            </a:r>
            <a:r>
              <a:rPr kumimoji="0" lang="en-US" sz="1600" b="0" i="0" u="none" strike="noStrike" kern="0" cap="none" spc="0" normalizeH="0" baseline="0" noProof="0" dirty="0" smtClean="0">
                <a:ln>
                  <a:noFill/>
                </a:ln>
                <a:solidFill>
                  <a:schemeClr val="tx1"/>
                </a:solidFill>
                <a:effectLst/>
                <a:uLnTx/>
                <a:uFillTx/>
                <a:latin typeface="+mn-lt"/>
                <a:ea typeface="+mn-ea"/>
              </a:rPr>
              <a:t> ~ 20 </a:t>
            </a:r>
            <a:r>
              <a:rPr kumimoji="0" lang="en-US" sz="1600" b="0" i="0" u="none" strike="noStrike" kern="0" cap="none" spc="0" normalizeH="0" baseline="0" noProof="0" dirty="0" err="1" smtClean="0">
                <a:ln>
                  <a:noFill/>
                </a:ln>
                <a:solidFill>
                  <a:schemeClr val="tx1"/>
                </a:solidFill>
                <a:effectLst/>
                <a:uLnTx/>
                <a:uFillTx/>
                <a:latin typeface="+mn-lt"/>
                <a:ea typeface="+mn-ea"/>
              </a:rPr>
              <a:t>keV/c</a:t>
            </a:r>
            <a:r>
              <a:rPr kumimoji="0" lang="en-US" sz="1600" b="0" i="0" u="none" strike="noStrike" kern="0" cap="none" spc="0" normalizeH="0" baseline="0" noProof="0" dirty="0" smtClean="0">
                <a:ln>
                  <a:noFill/>
                </a:ln>
                <a:solidFill>
                  <a:schemeClr val="tx1"/>
                </a:solidFill>
                <a:effectLst/>
                <a:uLnTx/>
                <a:uFillTx/>
                <a:latin typeface="+mn-lt"/>
                <a:ea typeface="+mn-ea"/>
              </a:rPr>
              <a:t>)</a:t>
            </a:r>
          </a:p>
          <a:p>
            <a:pPr marL="742950" marR="0" lvl="1" indent="-285750" algn="l" defTabSz="914400" rtl="0" eaLnBrk="1" fontAlgn="base" latinLnBrk="0" hangingPunct="1">
              <a:lnSpc>
                <a:spcPct val="100000"/>
              </a:lnSpc>
              <a:spcBef>
                <a:spcPct val="20000"/>
              </a:spcBef>
              <a:spcAft>
                <a:spcPct val="0"/>
              </a:spcAft>
              <a:buClr>
                <a:schemeClr val="accent2"/>
              </a:buClr>
              <a:buSzTx/>
              <a:buFont typeface="Wingdings" pitchFamily="-65"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rPr>
              <a:t>Good stability</a:t>
            </a:r>
          </a:p>
        </p:txBody>
      </p:sp>
      <p:pic>
        <p:nvPicPr>
          <p:cNvPr id="40"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27738" y="4267200"/>
            <a:ext cx="2125662" cy="2514600"/>
          </a:xfrm>
          <a:prstGeom prst="rect">
            <a:avLst/>
          </a:prstGeom>
          <a:noFill/>
          <a:ln w="9525">
            <a:noFill/>
            <a:miter lim="800000"/>
            <a:headEnd/>
            <a:tailEnd/>
          </a:ln>
          <a:effectLst/>
        </p:spPr>
      </p:pic>
      <p:pic>
        <p:nvPicPr>
          <p:cNvPr id="41"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019800" y="1524000"/>
            <a:ext cx="2362200" cy="2681660"/>
          </a:xfrm>
          <a:prstGeom prst="rect">
            <a:avLst/>
          </a:prstGeom>
          <a:noFill/>
          <a:ln w="9525">
            <a:noFill/>
            <a:miter lim="800000"/>
            <a:headEnd/>
            <a:tailEnd/>
          </a:ln>
          <a:effectLst/>
        </p:spPr>
      </p:pic>
      <p:sp>
        <p:nvSpPr>
          <p:cNvPr id="2340873" name="Text Box 9"/>
          <p:cNvSpPr txBox="1">
            <a:spLocks noChangeArrowheads="1"/>
          </p:cNvSpPr>
          <p:nvPr/>
        </p:nvSpPr>
        <p:spPr bwMode="auto">
          <a:xfrm>
            <a:off x="6363499" y="1600200"/>
            <a:ext cx="2018501" cy="307777"/>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baseline="0" dirty="0">
                <a:latin typeface="Arial" charset="0"/>
              </a:rPr>
              <a:t>Electron Beam Image</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7010" name="Rectangle 2"/>
          <p:cNvSpPr>
            <a:spLocks noChangeArrowheads="1"/>
          </p:cNvSpPr>
          <p:nvPr/>
        </p:nvSpPr>
        <p:spPr bwMode="auto">
          <a:xfrm>
            <a:off x="146050" y="762000"/>
            <a:ext cx="4348163" cy="465138"/>
          </a:xfrm>
          <a:prstGeom prst="rect">
            <a:avLst/>
          </a:prstGeom>
          <a:noFill/>
          <a:ln w="38100">
            <a:noFill/>
            <a:miter lim="800000"/>
            <a:headEnd/>
            <a:tailEnd/>
          </a:ln>
          <a:effectLst/>
        </p:spPr>
        <p:txBody>
          <a:bodyPr wrap="none">
            <a:prstTxWarp prst="textNoShape">
              <a:avLst/>
            </a:prstTxWarp>
          </a:bodyPr>
          <a:lstStyle/>
          <a:p>
            <a:pPr marL="342900" indent="-342900" eaLnBrk="1" hangingPunct="1">
              <a:lnSpc>
                <a:spcPct val="180000"/>
              </a:lnSpc>
              <a:spcBef>
                <a:spcPct val="20000"/>
              </a:spcBef>
              <a:buClr>
                <a:srgbClr val="800000"/>
              </a:buClr>
              <a:buSzPct val="60000"/>
              <a:buFont typeface="Wingdings" charset="2"/>
              <a:buChar char="n"/>
            </a:pPr>
            <a:r>
              <a:rPr lang="en-US" sz="1800" b="0" baseline="0" dirty="0">
                <a:latin typeface="Arial" charset="0"/>
              </a:rPr>
              <a:t>Couple (plasma density gradient) injector to (long, low density) plasma channel:  </a:t>
            </a:r>
          </a:p>
        </p:txBody>
      </p:sp>
      <p:sp>
        <p:nvSpPr>
          <p:cNvPr id="2347011" name="Text Box 3"/>
          <p:cNvSpPr txBox="1">
            <a:spLocks noChangeArrowheads="1"/>
          </p:cNvSpPr>
          <p:nvPr/>
        </p:nvSpPr>
        <p:spPr bwMode="auto">
          <a:xfrm>
            <a:off x="1858963" y="288925"/>
            <a:ext cx="184150" cy="457200"/>
          </a:xfrm>
          <a:prstGeom prst="rect">
            <a:avLst/>
          </a:prstGeom>
          <a:noFill/>
          <a:ln w="9525">
            <a:noFill/>
            <a:miter lim="800000"/>
            <a:headEnd/>
            <a:tailEnd/>
          </a:ln>
          <a:effectLst/>
        </p:spPr>
        <p:txBody>
          <a:bodyPr wrap="none">
            <a:prstTxWarp prst="textNoShape">
              <a:avLst/>
            </a:prstTxWarp>
            <a:spAutoFit/>
          </a:bodyPr>
          <a:lstStyle/>
          <a:p>
            <a:endParaRPr lang="en-US" b="0" baseline="0">
              <a:latin typeface="Times" charset="0"/>
            </a:endParaRPr>
          </a:p>
        </p:txBody>
      </p:sp>
      <p:sp>
        <p:nvSpPr>
          <p:cNvPr id="2347012" name="Rectangle 4"/>
          <p:cNvSpPr>
            <a:spLocks noGrp="1" noChangeArrowheads="1"/>
          </p:cNvSpPr>
          <p:nvPr>
            <p:ph type="title" idx="4294967295"/>
          </p:nvPr>
        </p:nvSpPr>
        <p:spPr bwMode="auto">
          <a:xfrm>
            <a:off x="1263650" y="-39688"/>
            <a:ext cx="7556500" cy="954088"/>
          </a:xfrm>
          <a:prstGeom prst="rect">
            <a:avLst/>
          </a:prstGeom>
          <a:noFill/>
          <a:ln>
            <a:miter lim="800000"/>
            <a:headEnd/>
            <a:tailEnd/>
          </a:ln>
        </p:spPr>
        <p:txBody>
          <a:bodyPr>
            <a:prstTxWarp prst="textNoShape">
              <a:avLst/>
            </a:prstTxWarp>
          </a:bodyPr>
          <a:lstStyle/>
          <a:p>
            <a:pPr algn="ctr">
              <a:lnSpc>
                <a:spcPct val="90000"/>
              </a:lnSpc>
            </a:pPr>
            <a:r>
              <a:rPr lang="en-US" sz="2800" b="1">
                <a:solidFill>
                  <a:schemeClr val="tx1"/>
                </a:solidFill>
              </a:rPr>
              <a:t>Integrated injector and capillary for stability, improved beam quality</a:t>
            </a:r>
          </a:p>
        </p:txBody>
      </p:sp>
      <p:sp>
        <p:nvSpPr>
          <p:cNvPr id="2347013" name="Line 5"/>
          <p:cNvSpPr>
            <a:spLocks noChangeShapeType="1"/>
          </p:cNvSpPr>
          <p:nvPr/>
        </p:nvSpPr>
        <p:spPr bwMode="auto">
          <a:xfrm>
            <a:off x="5680075" y="2428875"/>
            <a:ext cx="457200" cy="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en-US"/>
          </a:p>
        </p:txBody>
      </p:sp>
      <p:sp>
        <p:nvSpPr>
          <p:cNvPr id="2347014" name="Text Box 6"/>
          <p:cNvSpPr txBox="1">
            <a:spLocks noChangeArrowheads="1"/>
          </p:cNvSpPr>
          <p:nvPr/>
        </p:nvSpPr>
        <p:spPr bwMode="auto">
          <a:xfrm>
            <a:off x="5026025" y="2182813"/>
            <a:ext cx="862013" cy="639762"/>
          </a:xfrm>
          <a:prstGeom prst="rect">
            <a:avLst/>
          </a:prstGeom>
          <a:noFill/>
          <a:ln w="9525">
            <a:noFill/>
            <a:miter lim="800000"/>
            <a:headEnd/>
            <a:tailEnd/>
          </a:ln>
          <a:effectLst/>
        </p:spPr>
        <p:txBody>
          <a:bodyPr>
            <a:prstTxWarp prst="textNoShape">
              <a:avLst/>
            </a:prstTxWarp>
            <a:spAutoFit/>
          </a:bodyPr>
          <a:lstStyle/>
          <a:p>
            <a:r>
              <a:rPr lang="en-US" sz="1200" baseline="0">
                <a:latin typeface="Arial" charset="0"/>
              </a:rPr>
              <a:t> GeV</a:t>
            </a:r>
          </a:p>
          <a:p>
            <a:r>
              <a:rPr lang="en-US" sz="1200" baseline="0">
                <a:latin typeface="Arial" charset="0"/>
              </a:rPr>
              <a:t>electron</a:t>
            </a:r>
            <a:r>
              <a:rPr lang="en-US" sz="1200" baseline="30000">
                <a:latin typeface="Arial" charset="0"/>
              </a:rPr>
              <a:t> </a:t>
            </a:r>
            <a:r>
              <a:rPr lang="en-US" sz="1200" baseline="0">
                <a:latin typeface="Arial" charset="0"/>
              </a:rPr>
              <a:t>beam</a:t>
            </a:r>
          </a:p>
        </p:txBody>
      </p:sp>
      <p:sp>
        <p:nvSpPr>
          <p:cNvPr id="2347015" name="Text Box 7"/>
          <p:cNvSpPr txBox="1">
            <a:spLocks noChangeArrowheads="1"/>
          </p:cNvSpPr>
          <p:nvPr/>
        </p:nvSpPr>
        <p:spPr bwMode="auto">
          <a:xfrm>
            <a:off x="3257550" y="3640138"/>
            <a:ext cx="3435350" cy="366712"/>
          </a:xfrm>
          <a:prstGeom prst="rect">
            <a:avLst/>
          </a:prstGeom>
          <a:noFill/>
          <a:ln w="9525">
            <a:noFill/>
            <a:miter lim="800000"/>
            <a:headEnd/>
            <a:tailEnd/>
          </a:ln>
          <a:effectLst/>
        </p:spPr>
        <p:txBody>
          <a:bodyPr>
            <a:prstTxWarp prst="textNoShape">
              <a:avLst/>
            </a:prstTxWarp>
            <a:spAutoFit/>
          </a:bodyPr>
          <a:lstStyle/>
          <a:p>
            <a:r>
              <a:rPr lang="en-US" sz="1800" b="0" baseline="0" dirty="0">
                <a:solidFill>
                  <a:srgbClr val="0000FF"/>
                </a:solidFill>
                <a:latin typeface="Arial" charset="0"/>
              </a:rPr>
              <a:t>accelerator: ~cm, n~10</a:t>
            </a:r>
            <a:r>
              <a:rPr lang="en-US" sz="1800" b="0" baseline="30000" dirty="0">
                <a:solidFill>
                  <a:srgbClr val="0000FF"/>
                </a:solidFill>
                <a:latin typeface="Arial" charset="0"/>
              </a:rPr>
              <a:t>18 </a:t>
            </a:r>
            <a:r>
              <a:rPr lang="en-US" sz="1800" b="0" baseline="0" dirty="0">
                <a:solidFill>
                  <a:srgbClr val="0000FF"/>
                </a:solidFill>
                <a:latin typeface="Arial" charset="0"/>
              </a:rPr>
              <a:t>cm</a:t>
            </a:r>
            <a:r>
              <a:rPr lang="en-US" sz="1800" b="0" baseline="30000" dirty="0">
                <a:solidFill>
                  <a:srgbClr val="0000FF"/>
                </a:solidFill>
                <a:latin typeface="Arial" charset="0"/>
              </a:rPr>
              <a:t>-3</a:t>
            </a:r>
            <a:endParaRPr lang="en-US" sz="1800" b="0" baseline="0" dirty="0">
              <a:solidFill>
                <a:srgbClr val="0000FF"/>
              </a:solidFill>
              <a:latin typeface="Arial" charset="0"/>
            </a:endParaRPr>
          </a:p>
        </p:txBody>
      </p:sp>
      <p:sp>
        <p:nvSpPr>
          <p:cNvPr id="2347016" name="Freeform 8"/>
          <p:cNvSpPr>
            <a:spLocks/>
          </p:cNvSpPr>
          <p:nvPr/>
        </p:nvSpPr>
        <p:spPr bwMode="auto">
          <a:xfrm>
            <a:off x="2989263" y="1474788"/>
            <a:ext cx="2019300" cy="1768475"/>
          </a:xfrm>
          <a:custGeom>
            <a:avLst/>
            <a:gdLst/>
            <a:ahLst/>
            <a:cxnLst>
              <a:cxn ang="0">
                <a:pos x="0" y="579"/>
              </a:cxn>
              <a:cxn ang="0">
                <a:pos x="112" y="27"/>
              </a:cxn>
              <a:cxn ang="0">
                <a:pos x="224" y="419"/>
              </a:cxn>
              <a:cxn ang="0">
                <a:pos x="440" y="451"/>
              </a:cxn>
              <a:cxn ang="0">
                <a:pos x="1272" y="451"/>
              </a:cxn>
            </a:cxnLst>
            <a:rect l="0" t="0" r="r" b="b"/>
            <a:pathLst>
              <a:path w="1272" h="579">
                <a:moveTo>
                  <a:pt x="0" y="579"/>
                </a:moveTo>
                <a:cubicBezTo>
                  <a:pt x="37" y="316"/>
                  <a:pt x="75" y="54"/>
                  <a:pt x="112" y="27"/>
                </a:cubicBezTo>
                <a:cubicBezTo>
                  <a:pt x="149" y="0"/>
                  <a:pt x="169" y="348"/>
                  <a:pt x="224" y="419"/>
                </a:cubicBezTo>
                <a:cubicBezTo>
                  <a:pt x="279" y="490"/>
                  <a:pt x="265" y="446"/>
                  <a:pt x="440" y="451"/>
                </a:cubicBezTo>
                <a:cubicBezTo>
                  <a:pt x="615" y="456"/>
                  <a:pt x="1129" y="451"/>
                  <a:pt x="1272" y="451"/>
                </a:cubicBezTo>
              </a:path>
            </a:pathLst>
          </a:custGeom>
          <a:noFill/>
          <a:ln w="28575" cmpd="sng">
            <a:solidFill>
              <a:srgbClr val="000090"/>
            </a:solidFill>
            <a:round/>
            <a:headEnd/>
            <a:tailEnd/>
          </a:ln>
          <a:effectLst/>
        </p:spPr>
        <p:txBody>
          <a:bodyPr wrap="none" anchor="ctr">
            <a:prstTxWarp prst="textNoShape">
              <a:avLst/>
            </a:prstTxWarp>
          </a:bodyPr>
          <a:lstStyle/>
          <a:p>
            <a:endParaRPr lang="en-US"/>
          </a:p>
        </p:txBody>
      </p:sp>
      <p:sp>
        <p:nvSpPr>
          <p:cNvPr id="2347017" name="Line 9"/>
          <p:cNvSpPr>
            <a:spLocks noChangeShapeType="1"/>
          </p:cNvSpPr>
          <p:nvPr/>
        </p:nvSpPr>
        <p:spPr bwMode="auto">
          <a:xfrm>
            <a:off x="2735263" y="1263650"/>
            <a:ext cx="1587" cy="2003425"/>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2347018" name="Line 10"/>
          <p:cNvSpPr>
            <a:spLocks noChangeShapeType="1"/>
          </p:cNvSpPr>
          <p:nvPr/>
        </p:nvSpPr>
        <p:spPr bwMode="auto">
          <a:xfrm flipH="1">
            <a:off x="2735263" y="3267075"/>
            <a:ext cx="2438400" cy="3175"/>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2347019" name="AutoShape 11"/>
          <p:cNvSpPr>
            <a:spLocks noChangeArrowheads="1"/>
          </p:cNvSpPr>
          <p:nvPr/>
        </p:nvSpPr>
        <p:spPr bwMode="auto">
          <a:xfrm rot="5400000">
            <a:off x="2413001" y="2054225"/>
            <a:ext cx="1166812" cy="954087"/>
          </a:xfrm>
          <a:prstGeom prst="triangle">
            <a:avLst>
              <a:gd name="adj" fmla="val 50000"/>
            </a:avLst>
          </a:prstGeom>
          <a:gradFill rotWithShape="0">
            <a:gsLst>
              <a:gs pos="0">
                <a:srgbClr val="FF0000">
                  <a:alpha val="69000"/>
                </a:srgbClr>
              </a:gs>
              <a:gs pos="100000">
                <a:srgbClr val="FF0000">
                  <a:gamma/>
                  <a:tint val="82353"/>
                  <a:invGamma/>
                  <a:alpha val="66000"/>
                </a:srgbClr>
              </a:gs>
            </a:gsLst>
            <a:lin ang="5400000" scaled="1"/>
          </a:gradFill>
          <a:ln w="9525">
            <a:noFill/>
            <a:miter lim="800000"/>
            <a:headEnd/>
            <a:tailEnd/>
          </a:ln>
          <a:effectLst/>
        </p:spPr>
        <p:txBody>
          <a:bodyPr rot="10800000" vert="eaVert" wrap="none" anchor="ctr">
            <a:prstTxWarp prst="textNoShape">
              <a:avLst/>
            </a:prstTxWarp>
          </a:bodyPr>
          <a:lstStyle/>
          <a:p>
            <a:pPr algn="ctr"/>
            <a:endParaRPr lang="en-US" sz="2000" b="0" baseline="0">
              <a:latin typeface="Times" charset="0"/>
            </a:endParaRPr>
          </a:p>
        </p:txBody>
      </p:sp>
      <p:sp>
        <p:nvSpPr>
          <p:cNvPr id="2347020" name="Text Box 12"/>
          <p:cNvSpPr txBox="1">
            <a:spLocks noChangeArrowheads="1"/>
          </p:cNvSpPr>
          <p:nvPr/>
        </p:nvSpPr>
        <p:spPr bwMode="auto">
          <a:xfrm>
            <a:off x="2490788" y="2176463"/>
            <a:ext cx="623887" cy="336550"/>
          </a:xfrm>
          <a:prstGeom prst="rect">
            <a:avLst/>
          </a:prstGeom>
          <a:noFill/>
          <a:ln w="9525">
            <a:noFill/>
            <a:miter lim="800000"/>
            <a:headEnd/>
            <a:tailEnd/>
          </a:ln>
          <a:effectLst/>
        </p:spPr>
        <p:txBody>
          <a:bodyPr wrap="none">
            <a:prstTxWarp prst="textNoShape">
              <a:avLst/>
            </a:prstTxWarp>
            <a:spAutoFit/>
          </a:bodyPr>
          <a:lstStyle/>
          <a:p>
            <a:r>
              <a:rPr lang="en-US" sz="1600" b="0" baseline="0">
                <a:solidFill>
                  <a:schemeClr val="bg1"/>
                </a:solidFill>
                <a:latin typeface="Helvetica" charset="0"/>
              </a:rPr>
              <a:t>laser</a:t>
            </a:r>
          </a:p>
        </p:txBody>
      </p:sp>
      <p:sp>
        <p:nvSpPr>
          <p:cNvPr id="2347021" name="Line 13"/>
          <p:cNvSpPr>
            <a:spLocks noChangeShapeType="1"/>
          </p:cNvSpPr>
          <p:nvPr/>
        </p:nvSpPr>
        <p:spPr bwMode="auto">
          <a:xfrm flipV="1">
            <a:off x="3281363" y="2533650"/>
            <a:ext cx="1651000" cy="3175"/>
          </a:xfrm>
          <a:prstGeom prst="line">
            <a:avLst/>
          </a:prstGeom>
          <a:noFill/>
          <a:ln w="38100">
            <a:solidFill>
              <a:srgbClr val="FF7373"/>
            </a:solidFill>
            <a:round/>
            <a:headEnd/>
            <a:tailEnd/>
          </a:ln>
          <a:effectLst/>
        </p:spPr>
        <p:txBody>
          <a:bodyPr wrap="none" anchor="ctr">
            <a:prstTxWarp prst="textNoShape">
              <a:avLst/>
            </a:prstTxWarp>
          </a:bodyPr>
          <a:lstStyle/>
          <a:p>
            <a:endParaRPr lang="en-US"/>
          </a:p>
        </p:txBody>
      </p:sp>
      <p:sp>
        <p:nvSpPr>
          <p:cNvPr id="2347022" name="Rectangle 14"/>
          <p:cNvSpPr>
            <a:spLocks noChangeArrowheads="1"/>
          </p:cNvSpPr>
          <p:nvPr/>
        </p:nvSpPr>
        <p:spPr bwMode="auto">
          <a:xfrm>
            <a:off x="5156200" y="2936875"/>
            <a:ext cx="285750" cy="336550"/>
          </a:xfrm>
          <a:prstGeom prst="rect">
            <a:avLst/>
          </a:prstGeom>
          <a:noFill/>
          <a:ln w="9525">
            <a:noFill/>
            <a:miter lim="800000"/>
            <a:headEnd/>
            <a:tailEnd/>
          </a:ln>
          <a:effectLst/>
        </p:spPr>
        <p:txBody>
          <a:bodyPr wrap="none">
            <a:prstTxWarp prst="textNoShape">
              <a:avLst/>
            </a:prstTxWarp>
            <a:spAutoFit/>
          </a:bodyPr>
          <a:lstStyle/>
          <a:p>
            <a:r>
              <a:rPr lang="en-US" sz="1600" b="0" baseline="0">
                <a:latin typeface="Helvetica" charset="0"/>
              </a:rPr>
              <a:t>x</a:t>
            </a:r>
          </a:p>
        </p:txBody>
      </p:sp>
      <p:sp>
        <p:nvSpPr>
          <p:cNvPr id="2347025" name="Line 17"/>
          <p:cNvSpPr>
            <a:spLocks noChangeShapeType="1"/>
          </p:cNvSpPr>
          <p:nvPr/>
        </p:nvSpPr>
        <p:spPr bwMode="auto">
          <a:xfrm flipH="1">
            <a:off x="3308350" y="1711325"/>
            <a:ext cx="533400" cy="214313"/>
          </a:xfrm>
          <a:prstGeom prst="line">
            <a:avLst/>
          </a:prstGeom>
          <a:noFill/>
          <a:ln w="9525">
            <a:solidFill>
              <a:srgbClr val="06A620"/>
            </a:solidFill>
            <a:prstDash val="dash"/>
            <a:round/>
            <a:headEnd/>
            <a:tailEnd type="triangle" w="med" len="med"/>
          </a:ln>
          <a:effectLst/>
        </p:spPr>
        <p:txBody>
          <a:bodyPr wrap="none" anchor="ctr">
            <a:prstTxWarp prst="textNoShape">
              <a:avLst/>
            </a:prstTxWarp>
          </a:bodyPr>
          <a:lstStyle/>
          <a:p>
            <a:endParaRPr lang="en-US"/>
          </a:p>
        </p:txBody>
      </p:sp>
      <p:sp>
        <p:nvSpPr>
          <p:cNvPr id="2347026" name="Rectangle 18"/>
          <p:cNvSpPr>
            <a:spLocks noChangeArrowheads="1"/>
          </p:cNvSpPr>
          <p:nvPr/>
        </p:nvSpPr>
        <p:spPr bwMode="auto">
          <a:xfrm>
            <a:off x="3451225" y="1374775"/>
            <a:ext cx="2487187" cy="400110"/>
          </a:xfrm>
          <a:prstGeom prst="rect">
            <a:avLst/>
          </a:prstGeom>
          <a:noFill/>
          <a:ln w="9525">
            <a:noFill/>
            <a:miter lim="800000"/>
            <a:headEnd/>
            <a:tailEnd/>
          </a:ln>
          <a:effectLst/>
        </p:spPr>
        <p:txBody>
          <a:bodyPr wrap="none">
            <a:prstTxWarp prst="textNoShape">
              <a:avLst/>
            </a:prstTxWarp>
            <a:spAutoFit/>
          </a:bodyPr>
          <a:lstStyle/>
          <a:p>
            <a:r>
              <a:rPr lang="en-US" sz="2000" b="0" baseline="0" dirty="0" smtClean="0">
                <a:solidFill>
                  <a:srgbClr val="06A620"/>
                </a:solidFill>
                <a:latin typeface="Arial" charset="0"/>
              </a:rPr>
              <a:t>Injector,</a:t>
            </a:r>
            <a:r>
              <a:rPr lang="en-US" sz="2000" b="0" dirty="0" smtClean="0">
                <a:solidFill>
                  <a:srgbClr val="06A620"/>
                </a:solidFill>
                <a:latin typeface="Arial" charset="0"/>
              </a:rPr>
              <a:t> n~10</a:t>
            </a:r>
            <a:r>
              <a:rPr lang="en-US" sz="2000" b="0" baseline="30000" dirty="0" smtClean="0">
                <a:solidFill>
                  <a:srgbClr val="06A620"/>
                </a:solidFill>
                <a:latin typeface="Arial" charset="0"/>
              </a:rPr>
              <a:t>19</a:t>
            </a:r>
            <a:r>
              <a:rPr lang="en-US" sz="2000" b="0" dirty="0" smtClean="0">
                <a:solidFill>
                  <a:srgbClr val="06A620"/>
                </a:solidFill>
                <a:latin typeface="Arial" charset="0"/>
              </a:rPr>
              <a:t> cm</a:t>
            </a:r>
            <a:r>
              <a:rPr lang="en-US" sz="2000" b="0" baseline="30000" dirty="0" smtClean="0">
                <a:solidFill>
                  <a:srgbClr val="06A620"/>
                </a:solidFill>
                <a:latin typeface="Arial" charset="0"/>
              </a:rPr>
              <a:t>-3</a:t>
            </a:r>
            <a:endParaRPr lang="en-US" sz="2000" b="0" baseline="0" dirty="0">
              <a:solidFill>
                <a:srgbClr val="06A620"/>
              </a:solidFill>
              <a:latin typeface="Arial" charset="0"/>
            </a:endParaRPr>
          </a:p>
        </p:txBody>
      </p:sp>
      <p:sp>
        <p:nvSpPr>
          <p:cNvPr id="2347028" name="Rectangle 20"/>
          <p:cNvSpPr>
            <a:spLocks noChangeArrowheads="1"/>
          </p:cNvSpPr>
          <p:nvPr/>
        </p:nvSpPr>
        <p:spPr bwMode="auto">
          <a:xfrm>
            <a:off x="2438400" y="1374775"/>
            <a:ext cx="296863" cy="336550"/>
          </a:xfrm>
          <a:prstGeom prst="rect">
            <a:avLst/>
          </a:prstGeom>
          <a:noFill/>
          <a:ln w="9525">
            <a:noFill/>
            <a:miter lim="800000"/>
            <a:headEnd/>
            <a:tailEnd/>
          </a:ln>
          <a:effectLst/>
        </p:spPr>
        <p:txBody>
          <a:bodyPr wrap="none">
            <a:prstTxWarp prst="textNoShape">
              <a:avLst/>
            </a:prstTxWarp>
            <a:spAutoFit/>
          </a:bodyPr>
          <a:lstStyle/>
          <a:p>
            <a:r>
              <a:rPr lang="en-US" sz="1600" b="0" baseline="0">
                <a:latin typeface="Helvetica" charset="0"/>
              </a:rPr>
              <a:t>n</a:t>
            </a:r>
          </a:p>
        </p:txBody>
      </p:sp>
      <p:sp>
        <p:nvSpPr>
          <p:cNvPr id="2347029" name="AutoShape 21"/>
          <p:cNvSpPr>
            <a:spLocks/>
          </p:cNvSpPr>
          <p:nvPr/>
        </p:nvSpPr>
        <p:spPr bwMode="auto">
          <a:xfrm rot="5400000">
            <a:off x="4129088" y="2836863"/>
            <a:ext cx="203200" cy="1403350"/>
          </a:xfrm>
          <a:prstGeom prst="rightBrace">
            <a:avLst>
              <a:gd name="adj1" fmla="val 57552"/>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5" name="Slide Number Placeholder 6"/>
          <p:cNvSpPr>
            <a:spLocks noGrp="1"/>
          </p:cNvSpPr>
          <p:nvPr>
            <p:ph type="sldNum" sz="quarter" idx="12"/>
          </p:nvPr>
        </p:nvSpPr>
        <p:spPr>
          <a:xfrm>
            <a:off x="6858000" y="6248400"/>
            <a:ext cx="1905000" cy="457200"/>
          </a:xfrm>
        </p:spPr>
        <p:txBody>
          <a:bodyPr/>
          <a:lstStyle/>
          <a:p>
            <a:fld id="{E8D23142-8F62-C146-9C7D-95858A074F92}" type="slidenum">
              <a:rPr lang="en-US"/>
              <a:pPr/>
              <a:t>29</a:t>
            </a:fld>
            <a:endParaRPr lang="en-US" dirty="0"/>
          </a:p>
        </p:txBody>
      </p:sp>
      <p:sp>
        <p:nvSpPr>
          <p:cNvPr id="2347030" name="Rectangle 22"/>
          <p:cNvSpPr>
            <a:spLocks noChangeArrowheads="1"/>
          </p:cNvSpPr>
          <p:nvPr/>
        </p:nvSpPr>
        <p:spPr bwMode="auto">
          <a:xfrm>
            <a:off x="157163" y="4229100"/>
            <a:ext cx="6243637" cy="690563"/>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Clr>
                <a:srgbClr val="800000"/>
              </a:buClr>
              <a:buSzPct val="60000"/>
              <a:buFont typeface="Wingdings" charset="2"/>
              <a:buChar char="n"/>
            </a:pPr>
            <a:r>
              <a:rPr lang="en-US" sz="1800" b="0" baseline="0" dirty="0">
                <a:latin typeface="Arial" charset="0"/>
              </a:rPr>
              <a:t>Experimental implementation of plasma density profile</a:t>
            </a:r>
            <a:r>
              <a:rPr lang="en-US" sz="1800" b="0" baseline="0" dirty="0" smtClean="0">
                <a:latin typeface="Arial" charset="0"/>
              </a:rPr>
              <a:t>:</a:t>
            </a:r>
            <a:endParaRPr lang="en-US" sz="1800" b="0" baseline="0" dirty="0">
              <a:latin typeface="Arial" charset="0"/>
            </a:endParaRPr>
          </a:p>
        </p:txBody>
      </p:sp>
      <p:sp>
        <p:nvSpPr>
          <p:cNvPr id="2347033" name="AutoShape 25"/>
          <p:cNvSpPr>
            <a:spLocks noChangeArrowheads="1"/>
          </p:cNvSpPr>
          <p:nvPr/>
        </p:nvSpPr>
        <p:spPr bwMode="auto">
          <a:xfrm rot="16200000">
            <a:off x="1031875" y="4894263"/>
            <a:ext cx="401638" cy="820737"/>
          </a:xfrm>
          <a:custGeom>
            <a:avLst/>
            <a:gdLst>
              <a:gd name="G0" fmla="+- 9720 0 0"/>
              <a:gd name="G1" fmla="+- 21600 0 9720"/>
              <a:gd name="G2" fmla="*/ 9720 1 2"/>
              <a:gd name="G3" fmla="+- 21600 0 G2"/>
              <a:gd name="G4" fmla="+/ 9720 21600 2"/>
              <a:gd name="G5" fmla="+/ G1 0 2"/>
              <a:gd name="G6" fmla="*/ 21600 21600 9720"/>
              <a:gd name="G7" fmla="*/ G6 1 2"/>
              <a:gd name="G8" fmla="+- 21600 0 G7"/>
              <a:gd name="G9" fmla="*/ 21600 1 2"/>
              <a:gd name="G10" fmla="+- 9720 0 G9"/>
              <a:gd name="G11" fmla="?: G10 G8 0"/>
              <a:gd name="G12" fmla="?: G10 G7 21600"/>
              <a:gd name="T0" fmla="*/ 16740 w 21600"/>
              <a:gd name="T1" fmla="*/ 10800 h 21600"/>
              <a:gd name="T2" fmla="*/ 10800 w 21600"/>
              <a:gd name="T3" fmla="*/ 21600 h 21600"/>
              <a:gd name="T4" fmla="*/ 4860 w 21600"/>
              <a:gd name="T5" fmla="*/ 10800 h 21600"/>
              <a:gd name="T6" fmla="*/ 10800 w 21600"/>
              <a:gd name="T7" fmla="*/ 0 h 21600"/>
              <a:gd name="T8" fmla="*/ 6660 w 21600"/>
              <a:gd name="T9" fmla="*/ 6660 h 21600"/>
              <a:gd name="T10" fmla="*/ 14940 w 21600"/>
              <a:gd name="T11" fmla="*/ 14940 h 21600"/>
            </a:gdLst>
            <a:ahLst/>
            <a:cxnLst>
              <a:cxn ang="0">
                <a:pos x="T0" y="T1"/>
              </a:cxn>
              <a:cxn ang="0">
                <a:pos x="T2" y="T3"/>
              </a:cxn>
              <a:cxn ang="0">
                <a:pos x="T4" y="T5"/>
              </a:cxn>
              <a:cxn ang="0">
                <a:pos x="T6" y="T7"/>
              </a:cxn>
            </a:cxnLst>
            <a:rect l="T8" t="T9" r="T10" b="T11"/>
            <a:pathLst>
              <a:path w="21600" h="21600">
                <a:moveTo>
                  <a:pt x="0" y="0"/>
                </a:moveTo>
                <a:lnTo>
                  <a:pt x="9720" y="21600"/>
                </a:lnTo>
                <a:lnTo>
                  <a:pt x="11880" y="21600"/>
                </a:lnTo>
                <a:lnTo>
                  <a:pt x="21600" y="0"/>
                </a:lnTo>
                <a:close/>
              </a:path>
            </a:pathLst>
          </a:custGeom>
          <a:gradFill rotWithShape="0">
            <a:gsLst>
              <a:gs pos="0">
                <a:srgbClr val="EC9B9B"/>
              </a:gs>
              <a:gs pos="100000">
                <a:srgbClr val="FF0000"/>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2347035" name="Rectangle 27"/>
          <p:cNvSpPr>
            <a:spLocks noChangeArrowheads="1"/>
          </p:cNvSpPr>
          <p:nvPr/>
        </p:nvSpPr>
        <p:spPr bwMode="auto">
          <a:xfrm>
            <a:off x="1712913" y="5475288"/>
            <a:ext cx="1706562" cy="84138"/>
          </a:xfrm>
          <a:prstGeom prst="rect">
            <a:avLst/>
          </a:prstGeom>
          <a:solidFill>
            <a:srgbClr val="383838"/>
          </a:solidFill>
          <a:ln w="9525">
            <a:solidFill>
              <a:schemeClr val="tx1"/>
            </a:solidFill>
            <a:miter lim="800000"/>
            <a:headEnd/>
            <a:tailEnd/>
          </a:ln>
          <a:effectLst/>
        </p:spPr>
        <p:txBody>
          <a:bodyPr wrap="none" anchor="ctr">
            <a:prstTxWarp prst="textNoShape">
              <a:avLst/>
            </a:prstTxWarp>
          </a:bodyPr>
          <a:lstStyle/>
          <a:p>
            <a:endParaRPr lang="en-US"/>
          </a:p>
        </p:txBody>
      </p:sp>
      <p:sp>
        <p:nvSpPr>
          <p:cNvPr id="2347036" name="Rectangle 28"/>
          <p:cNvSpPr>
            <a:spLocks noChangeArrowheads="1"/>
          </p:cNvSpPr>
          <p:nvPr/>
        </p:nvSpPr>
        <p:spPr bwMode="auto">
          <a:xfrm>
            <a:off x="1712913" y="5038725"/>
            <a:ext cx="1706562" cy="82550"/>
          </a:xfrm>
          <a:prstGeom prst="rect">
            <a:avLst/>
          </a:prstGeom>
          <a:solidFill>
            <a:srgbClr val="383838"/>
          </a:solidFill>
          <a:ln w="9525">
            <a:solidFill>
              <a:schemeClr val="tx1"/>
            </a:solidFill>
            <a:miter lim="800000"/>
            <a:headEnd/>
            <a:tailEnd/>
          </a:ln>
          <a:effectLst/>
        </p:spPr>
        <p:txBody>
          <a:bodyPr wrap="none" anchor="ctr">
            <a:prstTxWarp prst="textNoShape">
              <a:avLst/>
            </a:prstTxWarp>
          </a:bodyPr>
          <a:lstStyle/>
          <a:p>
            <a:endParaRPr lang="en-US"/>
          </a:p>
        </p:txBody>
      </p:sp>
      <p:sp>
        <p:nvSpPr>
          <p:cNvPr id="2347037" name="Rectangle 29"/>
          <p:cNvSpPr>
            <a:spLocks noChangeArrowheads="1"/>
          </p:cNvSpPr>
          <p:nvPr/>
        </p:nvSpPr>
        <p:spPr bwMode="auto">
          <a:xfrm>
            <a:off x="1712913" y="5121275"/>
            <a:ext cx="1706562" cy="354013"/>
          </a:xfrm>
          <a:prstGeom prst="rect">
            <a:avLst/>
          </a:prstGeom>
          <a:gradFill rotWithShape="0">
            <a:gsLst>
              <a:gs pos="0">
                <a:schemeClr val="folHlink">
                  <a:gamma/>
                  <a:shade val="32549"/>
                  <a:invGamma/>
                </a:schemeClr>
              </a:gs>
              <a:gs pos="50000">
                <a:schemeClr val="folHlink"/>
              </a:gs>
              <a:gs pos="100000">
                <a:schemeClr val="folHlink">
                  <a:gamma/>
                  <a:shade val="32549"/>
                  <a:invGamma/>
                </a:schemeClr>
              </a:gs>
            </a:gsLst>
            <a:lin ang="5400000" scaled="1"/>
          </a:gradFill>
          <a:ln w="9525">
            <a:solidFill>
              <a:schemeClr val="tx1"/>
            </a:solidFill>
            <a:miter lim="800000"/>
            <a:headEnd/>
            <a:tailEnd/>
          </a:ln>
          <a:effectLst/>
        </p:spPr>
        <p:txBody>
          <a:bodyPr wrap="none" anchor="ctr">
            <a:prstTxWarp prst="textNoShape">
              <a:avLst/>
            </a:prstTxWarp>
          </a:bodyPr>
          <a:lstStyle/>
          <a:p>
            <a:endParaRPr lang="en-US"/>
          </a:p>
        </p:txBody>
      </p:sp>
      <p:pic>
        <p:nvPicPr>
          <p:cNvPr id="2347038" name="Picture 30"/>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809750" y="5527675"/>
            <a:ext cx="98425" cy="92075"/>
          </a:xfrm>
          <a:prstGeom prst="rect">
            <a:avLst/>
          </a:prstGeom>
          <a:noFill/>
          <a:ln w="9525">
            <a:noFill/>
            <a:miter lim="800000"/>
            <a:headEnd/>
            <a:tailEnd/>
          </a:ln>
          <a:effectLst/>
        </p:spPr>
      </p:pic>
      <p:sp>
        <p:nvSpPr>
          <p:cNvPr id="2347040" name="Text Box 32"/>
          <p:cNvSpPr txBox="1">
            <a:spLocks noChangeArrowheads="1"/>
          </p:cNvSpPr>
          <p:nvPr/>
        </p:nvSpPr>
        <p:spPr bwMode="auto">
          <a:xfrm>
            <a:off x="782638" y="5146675"/>
            <a:ext cx="569912" cy="304800"/>
          </a:xfrm>
          <a:prstGeom prst="rect">
            <a:avLst/>
          </a:prstGeom>
          <a:noFill/>
          <a:ln w="9525">
            <a:noFill/>
            <a:miter lim="800000"/>
            <a:headEnd/>
            <a:tailEnd/>
          </a:ln>
          <a:effectLst/>
        </p:spPr>
        <p:txBody>
          <a:bodyPr wrap="none">
            <a:prstTxWarp prst="textNoShape">
              <a:avLst/>
            </a:prstTxWarp>
            <a:spAutoFit/>
          </a:bodyPr>
          <a:lstStyle/>
          <a:p>
            <a:r>
              <a:rPr lang="en-US" sz="1400" b="0" baseline="0" dirty="0">
                <a:latin typeface="Helvetica" charset="0"/>
              </a:rPr>
              <a:t>laser</a:t>
            </a:r>
          </a:p>
        </p:txBody>
      </p:sp>
      <p:sp>
        <p:nvSpPr>
          <p:cNvPr id="2347041" name="Rectangle 33"/>
          <p:cNvSpPr>
            <a:spLocks noChangeArrowheads="1"/>
          </p:cNvSpPr>
          <p:nvPr/>
        </p:nvSpPr>
        <p:spPr bwMode="auto">
          <a:xfrm>
            <a:off x="0" y="5964237"/>
            <a:ext cx="2398712" cy="641350"/>
          </a:xfrm>
          <a:prstGeom prst="rect">
            <a:avLst/>
          </a:prstGeom>
          <a:noFill/>
          <a:ln w="9525">
            <a:noFill/>
            <a:miter lim="800000"/>
            <a:headEnd/>
            <a:tailEnd/>
          </a:ln>
          <a:effectLst/>
        </p:spPr>
        <p:txBody>
          <a:bodyPr>
            <a:prstTxWarp prst="textNoShape">
              <a:avLst/>
            </a:prstTxWarp>
            <a:spAutoFit/>
          </a:bodyPr>
          <a:lstStyle/>
          <a:p>
            <a:pPr algn="ctr"/>
            <a:r>
              <a:rPr lang="en-US" sz="1800" b="0" baseline="0" dirty="0">
                <a:latin typeface="Arial" charset="0"/>
              </a:rPr>
              <a:t>High density plasma gradient: gas jet</a:t>
            </a:r>
          </a:p>
        </p:txBody>
      </p:sp>
      <p:sp>
        <p:nvSpPr>
          <p:cNvPr id="2347042" name="Rectangle 34"/>
          <p:cNvSpPr>
            <a:spLocks noChangeArrowheads="1"/>
          </p:cNvSpPr>
          <p:nvPr/>
        </p:nvSpPr>
        <p:spPr bwMode="auto">
          <a:xfrm>
            <a:off x="2484438" y="5826125"/>
            <a:ext cx="2228850" cy="641350"/>
          </a:xfrm>
          <a:prstGeom prst="rect">
            <a:avLst/>
          </a:prstGeom>
          <a:noFill/>
          <a:ln w="9525">
            <a:noFill/>
            <a:miter lim="800000"/>
            <a:headEnd/>
            <a:tailEnd/>
          </a:ln>
          <a:effectLst/>
        </p:spPr>
        <p:txBody>
          <a:bodyPr>
            <a:prstTxWarp prst="textNoShape">
              <a:avLst/>
            </a:prstTxWarp>
            <a:spAutoFit/>
          </a:bodyPr>
          <a:lstStyle/>
          <a:p>
            <a:r>
              <a:rPr lang="en-US" sz="1800" b="0" baseline="0">
                <a:latin typeface="Arial" charset="0"/>
              </a:rPr>
              <a:t>Plasma channel: discharge capillary</a:t>
            </a:r>
          </a:p>
        </p:txBody>
      </p:sp>
      <p:sp>
        <p:nvSpPr>
          <p:cNvPr id="2347043" name="AutoShape 35"/>
          <p:cNvSpPr>
            <a:spLocks/>
          </p:cNvSpPr>
          <p:nvPr/>
        </p:nvSpPr>
        <p:spPr bwMode="auto">
          <a:xfrm rot="5400000">
            <a:off x="2544763" y="4951412"/>
            <a:ext cx="139700" cy="1609725"/>
          </a:xfrm>
          <a:prstGeom prst="rightBrace">
            <a:avLst>
              <a:gd name="adj1" fmla="val 96023"/>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347044" name="Line 36"/>
          <p:cNvSpPr>
            <a:spLocks noChangeShapeType="1"/>
          </p:cNvSpPr>
          <p:nvPr/>
        </p:nvSpPr>
        <p:spPr bwMode="auto">
          <a:xfrm flipV="1">
            <a:off x="1352550" y="5826125"/>
            <a:ext cx="119062" cy="250825"/>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grpSp>
        <p:nvGrpSpPr>
          <p:cNvPr id="36" name="Group 15"/>
          <p:cNvGrpSpPr>
            <a:grpSpLocks/>
          </p:cNvGrpSpPr>
          <p:nvPr/>
        </p:nvGrpSpPr>
        <p:grpSpPr bwMode="auto">
          <a:xfrm>
            <a:off x="5424487" y="4160838"/>
            <a:ext cx="2728913" cy="2620962"/>
            <a:chOff x="3068" y="640"/>
            <a:chExt cx="2448" cy="2448"/>
          </a:xfrm>
        </p:grpSpPr>
        <p:pic>
          <p:nvPicPr>
            <p:cNvPr id="37" name="Picture 16"/>
            <p:cNvPicPr>
              <a:picLocks noChangeAspect="1" noChangeArrowheads="1"/>
            </p:cNvPicPr>
            <p:nvPr/>
          </p:nvPicPr>
          <p:blipFill>
            <a:blip r:embed="rId5">
              <a:clrChange>
                <a:clrFrom>
                  <a:srgbClr val="FFFFFF"/>
                </a:clrFrom>
                <a:clrTo>
                  <a:srgbClr val="FFFFFF">
                    <a:alpha val="0"/>
                  </a:srgbClr>
                </a:clrTo>
              </a:clrChange>
            </a:blip>
            <a:srcRect l="7742" t="1671" r="26451" b="13153"/>
            <a:stretch>
              <a:fillRect/>
            </a:stretch>
          </p:blipFill>
          <p:spPr bwMode="auto">
            <a:xfrm>
              <a:off x="3068" y="640"/>
              <a:ext cx="2448" cy="2448"/>
            </a:xfrm>
            <a:prstGeom prst="rect">
              <a:avLst/>
            </a:prstGeom>
            <a:noFill/>
            <a:ln w="9525">
              <a:noFill/>
              <a:miter lim="800000"/>
              <a:headEnd/>
              <a:tailEnd/>
            </a:ln>
            <a:effectLst/>
          </p:spPr>
        </p:pic>
        <p:sp>
          <p:nvSpPr>
            <p:cNvPr id="38" name="AutoShape 17"/>
            <p:cNvSpPr>
              <a:spLocks noChangeArrowheads="1"/>
            </p:cNvSpPr>
            <p:nvPr/>
          </p:nvSpPr>
          <p:spPr bwMode="auto">
            <a:xfrm>
              <a:off x="4137" y="2004"/>
              <a:ext cx="51" cy="38"/>
            </a:xfrm>
            <a:prstGeom prst="octagon">
              <a:avLst>
                <a:gd name="adj" fmla="val 29287"/>
              </a:avLst>
            </a:prstGeom>
            <a:solidFill>
              <a:srgbClr val="FFFF00">
                <a:alpha val="60001"/>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39" name="AutoShape 18"/>
            <p:cNvSpPr>
              <a:spLocks noChangeArrowheads="1"/>
            </p:cNvSpPr>
            <p:nvPr/>
          </p:nvSpPr>
          <p:spPr bwMode="auto">
            <a:xfrm rot="-1651145">
              <a:off x="4194" y="1922"/>
              <a:ext cx="240" cy="56"/>
            </a:xfrm>
            <a:prstGeom prst="rightArrow">
              <a:avLst>
                <a:gd name="adj1" fmla="val 50000"/>
                <a:gd name="adj2" fmla="val 107143"/>
              </a:avLst>
            </a:prstGeom>
            <a:solidFill>
              <a:srgbClr val="FFFF00">
                <a:alpha val="60001"/>
              </a:srgbClr>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40" name="Text Box 19"/>
          <p:cNvSpPr txBox="1">
            <a:spLocks noChangeArrowheads="1"/>
          </p:cNvSpPr>
          <p:nvPr/>
        </p:nvSpPr>
        <p:spPr bwMode="auto">
          <a:xfrm>
            <a:off x="6781800" y="6256338"/>
            <a:ext cx="51435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baseline="0">
                <a:solidFill>
                  <a:srgbClr val="008000"/>
                </a:solidFill>
                <a:latin typeface="Arial" pitchFamily="-65" charset="0"/>
              </a:rPr>
              <a:t>Jet</a:t>
            </a:r>
            <a:endParaRPr lang="en-US" sz="1800" baseline="0">
              <a:latin typeface="Arial" pitchFamily="-65" charset="0"/>
            </a:endParaRPr>
          </a:p>
        </p:txBody>
      </p:sp>
      <p:sp>
        <p:nvSpPr>
          <p:cNvPr id="41" name="Text Box 20"/>
          <p:cNvSpPr txBox="1">
            <a:spLocks noChangeArrowheads="1"/>
          </p:cNvSpPr>
          <p:nvPr/>
        </p:nvSpPr>
        <p:spPr bwMode="auto">
          <a:xfrm>
            <a:off x="7467600" y="6491288"/>
            <a:ext cx="114935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baseline="0" dirty="0">
                <a:solidFill>
                  <a:srgbClr val="0080FF"/>
                </a:solidFill>
                <a:latin typeface="Arial" pitchFamily="-65" charset="0"/>
              </a:rPr>
              <a:t>Capillary</a:t>
            </a:r>
          </a:p>
        </p:txBody>
      </p:sp>
      <p:sp>
        <p:nvSpPr>
          <p:cNvPr id="42" name="Line 21"/>
          <p:cNvSpPr>
            <a:spLocks noChangeShapeType="1"/>
          </p:cNvSpPr>
          <p:nvPr/>
        </p:nvSpPr>
        <p:spPr bwMode="auto">
          <a:xfrm>
            <a:off x="7064375" y="5499100"/>
            <a:ext cx="1087437" cy="1006475"/>
          </a:xfrm>
          <a:prstGeom prst="line">
            <a:avLst/>
          </a:prstGeom>
          <a:noFill/>
          <a:ln w="9525">
            <a:solidFill>
              <a:srgbClr val="0080FF"/>
            </a:solidFill>
            <a:round/>
            <a:headEnd/>
            <a:tailEnd/>
          </a:ln>
          <a:effectLst/>
        </p:spPr>
        <p:txBody>
          <a:bodyPr wrap="none" anchor="ctr">
            <a:prstTxWarp prst="textNoShape">
              <a:avLst/>
            </a:prstTxWarp>
          </a:bodyPr>
          <a:lstStyle/>
          <a:p>
            <a:endParaRPr lang="en-US"/>
          </a:p>
        </p:txBody>
      </p:sp>
      <p:sp>
        <p:nvSpPr>
          <p:cNvPr id="2347032" name="AutoShape 24"/>
          <p:cNvSpPr>
            <a:spLocks noChangeArrowheads="1"/>
          </p:cNvSpPr>
          <p:nvPr/>
        </p:nvSpPr>
        <p:spPr bwMode="auto">
          <a:xfrm>
            <a:off x="1558925" y="4800600"/>
            <a:ext cx="269875" cy="8858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chemeClr val="tx1">
                  <a:gamma/>
                  <a:tint val="47059"/>
                  <a:invGamma/>
                </a:schemeClr>
              </a:gs>
              <a:gs pos="100000">
                <a:schemeClr val="tx1"/>
              </a:gs>
            </a:gsLst>
            <a:lin ang="540000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2347034" name="Oval 26" descr="Large confetti"/>
          <p:cNvSpPr>
            <a:spLocks noChangeArrowheads="1"/>
          </p:cNvSpPr>
          <p:nvPr/>
        </p:nvSpPr>
        <p:spPr bwMode="auto">
          <a:xfrm>
            <a:off x="1471613" y="5245100"/>
            <a:ext cx="158750" cy="125413"/>
          </a:xfrm>
          <a:prstGeom prst="ellipse">
            <a:avLst/>
          </a:prstGeom>
          <a:pattFill prst="lgConfetti">
            <a:fgClr>
              <a:srgbClr val="0008C7"/>
            </a:fgClr>
            <a:bgClr>
              <a:srgbClr val="FFD7AB"/>
            </a:bgClr>
          </a:pattFill>
          <a:ln w="9525">
            <a:noFill/>
            <a:round/>
            <a:headEnd/>
            <a:tailEnd/>
          </a:ln>
          <a:effectLst/>
        </p:spPr>
        <p:txBody>
          <a:bodyPr wrap="none" anchor="ctr">
            <a:prstTxWarp prst="textNoShape">
              <a:avLst/>
            </a:prstTxWarp>
          </a:bodyPr>
          <a:lstStyle/>
          <a:p>
            <a:endParaRPr lang="en-US"/>
          </a:p>
        </p:txBody>
      </p:sp>
      <p:sp>
        <p:nvSpPr>
          <p:cNvPr id="2347039" name="AutoShape 31"/>
          <p:cNvSpPr>
            <a:spLocks noChangeArrowheads="1"/>
          </p:cNvSpPr>
          <p:nvPr/>
        </p:nvSpPr>
        <p:spPr bwMode="auto">
          <a:xfrm>
            <a:off x="1649413" y="5254625"/>
            <a:ext cx="246062" cy="115888"/>
          </a:xfrm>
          <a:prstGeom prst="rightArrow">
            <a:avLst>
              <a:gd name="adj1" fmla="val 50000"/>
              <a:gd name="adj2" fmla="val 53082"/>
            </a:avLst>
          </a:prstGeom>
          <a:solidFill>
            <a:srgbClr val="063EF9"/>
          </a:solidFill>
          <a:ln w="9525">
            <a:solidFill>
              <a:schemeClr val="tx1"/>
            </a:solidFill>
            <a:miter lim="800000"/>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8930" name="Rectangle 2"/>
          <p:cNvSpPr>
            <a:spLocks noChangeArrowheads="1"/>
          </p:cNvSpPr>
          <p:nvPr/>
        </p:nvSpPr>
        <p:spPr bwMode="auto">
          <a:xfrm>
            <a:off x="1590675" y="71438"/>
            <a:ext cx="7239000" cy="736600"/>
          </a:xfrm>
          <a:prstGeom prst="rect">
            <a:avLst/>
          </a:prstGeom>
          <a:noFill/>
          <a:ln w="12700">
            <a:noFill/>
            <a:miter lim="800000"/>
            <a:headEnd/>
            <a:tailEnd/>
          </a:ln>
          <a:effectLst/>
        </p:spPr>
        <p:txBody>
          <a:bodyPr lIns="90487" tIns="44450" rIns="90487" bIns="44450" anchor="ctr">
            <a:prstTxWarp prst="textNoShape">
              <a:avLst/>
            </a:prstTxWarp>
          </a:bodyPr>
          <a:lstStyle/>
          <a:p>
            <a:endParaRPr lang="en-US" sz="2600" b="0" baseline="0">
              <a:latin typeface="Times" pitchFamily="-65" charset="0"/>
            </a:endParaRPr>
          </a:p>
        </p:txBody>
      </p:sp>
      <p:sp>
        <p:nvSpPr>
          <p:cNvPr id="2428931" name="Rectangle 3"/>
          <p:cNvSpPr>
            <a:spLocks noGrp="1" noChangeArrowheads="1"/>
          </p:cNvSpPr>
          <p:nvPr>
            <p:ph type="title" idx="4294967295"/>
          </p:nvPr>
        </p:nvSpPr>
        <p:spPr bwMode="auto">
          <a:xfrm>
            <a:off x="1600200" y="228600"/>
            <a:ext cx="7162800" cy="563563"/>
          </a:xfrm>
          <a:prstGeom prst="rect">
            <a:avLst/>
          </a:prstGeom>
          <a:noFill/>
          <a:ln>
            <a:miter lim="800000"/>
            <a:headEnd/>
            <a:tailEnd/>
          </a:ln>
        </p:spPr>
        <p:txBody>
          <a:bodyPr>
            <a:prstTxWarp prst="textNoShape">
              <a:avLst/>
            </a:prstTxWarp>
          </a:bodyPr>
          <a:lstStyle/>
          <a:p>
            <a:pPr algn="ctr"/>
            <a:r>
              <a:rPr lang="en-US" b="1" dirty="0" smtClean="0">
                <a:solidFill>
                  <a:schemeClr val="tx1"/>
                </a:solidFill>
              </a:rPr>
              <a:t>Short-pulse laser</a:t>
            </a:r>
            <a:r>
              <a:rPr lang="en-US" b="1" dirty="0">
                <a:solidFill>
                  <a:schemeClr val="tx1"/>
                </a:solidFill>
              </a:rPr>
              <a:t>-excited plasma waves</a:t>
            </a:r>
          </a:p>
        </p:txBody>
      </p:sp>
      <p:pic>
        <p:nvPicPr>
          <p:cNvPr id="2428999" name="Picture 7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95400" y="4327525"/>
            <a:ext cx="5374212" cy="2378075"/>
          </a:xfrm>
          <a:prstGeom prst="rect">
            <a:avLst/>
          </a:prstGeom>
          <a:noFill/>
        </p:spPr>
      </p:pic>
      <p:sp>
        <p:nvSpPr>
          <p:cNvPr id="2429000" name="Oval 72"/>
          <p:cNvSpPr>
            <a:spLocks noChangeArrowheads="1"/>
          </p:cNvSpPr>
          <p:nvPr/>
        </p:nvSpPr>
        <p:spPr bwMode="auto">
          <a:xfrm rot="-1317393">
            <a:off x="5205413" y="4516438"/>
            <a:ext cx="628650" cy="1590675"/>
          </a:xfrm>
          <a:prstGeom prst="ellipse">
            <a:avLst/>
          </a:prstGeom>
          <a:noFill/>
          <a:ln w="28575">
            <a:solidFill>
              <a:srgbClr val="FF0000"/>
            </a:solidFill>
            <a:prstDash val="dash"/>
            <a:round/>
            <a:headEnd/>
            <a:tailEnd/>
          </a:ln>
          <a:effectLst/>
        </p:spPr>
        <p:txBody>
          <a:bodyPr wrap="none" anchor="ctr">
            <a:prstTxWarp prst="textNoShape">
              <a:avLst/>
            </a:prstTxWarp>
          </a:bodyPr>
          <a:lstStyle/>
          <a:p>
            <a:endParaRPr lang="en-US"/>
          </a:p>
        </p:txBody>
      </p:sp>
      <p:sp>
        <p:nvSpPr>
          <p:cNvPr id="2429001" name="Line 73"/>
          <p:cNvSpPr>
            <a:spLocks noChangeShapeType="1"/>
          </p:cNvSpPr>
          <p:nvPr/>
        </p:nvSpPr>
        <p:spPr bwMode="auto">
          <a:xfrm>
            <a:off x="5834063" y="5257800"/>
            <a:ext cx="989012" cy="0"/>
          </a:xfrm>
          <a:prstGeom prst="line">
            <a:avLst/>
          </a:prstGeom>
          <a:noFill/>
          <a:ln w="19050">
            <a:solidFill>
              <a:srgbClr val="FF0000"/>
            </a:solidFill>
            <a:round/>
            <a:headEnd/>
            <a:tailEnd type="arrow" w="med" len="med"/>
          </a:ln>
          <a:effectLst/>
        </p:spPr>
        <p:txBody>
          <a:bodyPr wrap="none" anchor="ctr">
            <a:prstTxWarp prst="textNoShape">
              <a:avLst/>
            </a:prstTxWarp>
          </a:bodyPr>
          <a:lstStyle/>
          <a:p>
            <a:endParaRPr lang="en-US"/>
          </a:p>
        </p:txBody>
      </p:sp>
      <p:sp>
        <p:nvSpPr>
          <p:cNvPr id="2429002" name="Text Box 74"/>
          <p:cNvSpPr txBox="1">
            <a:spLocks noChangeArrowheads="1"/>
          </p:cNvSpPr>
          <p:nvPr/>
        </p:nvSpPr>
        <p:spPr bwMode="auto">
          <a:xfrm>
            <a:off x="6705600" y="4495800"/>
            <a:ext cx="1828800" cy="646331"/>
          </a:xfrm>
          <a:prstGeom prst="rect">
            <a:avLst/>
          </a:prstGeom>
          <a:noFill/>
          <a:ln w="9525">
            <a:noFill/>
            <a:miter lim="800000"/>
            <a:headEnd/>
            <a:tailEnd/>
          </a:ln>
          <a:effectLst/>
        </p:spPr>
        <p:txBody>
          <a:bodyPr wrap="square">
            <a:prstTxWarp prst="textNoShape">
              <a:avLst/>
            </a:prstTxWarp>
            <a:spAutoFit/>
          </a:bodyPr>
          <a:lstStyle/>
          <a:p>
            <a:r>
              <a:rPr lang="en-US" b="0" baseline="0" dirty="0" err="1" smtClean="0">
                <a:solidFill>
                  <a:srgbClr val="FF0000"/>
                </a:solidFill>
                <a:latin typeface="Times" pitchFamily="-65" charset="0"/>
              </a:rPr>
              <a:t>Ti:Sapphire</a:t>
            </a:r>
            <a:r>
              <a:rPr lang="en-US" b="0" baseline="0" dirty="0" smtClean="0">
                <a:solidFill>
                  <a:srgbClr val="FF0000"/>
                </a:solidFill>
                <a:latin typeface="Times" pitchFamily="-65" charset="0"/>
              </a:rPr>
              <a:t> </a:t>
            </a:r>
            <a:r>
              <a:rPr lang="en-US" b="0" baseline="0" dirty="0" err="1" smtClean="0">
                <a:solidFill>
                  <a:srgbClr val="FF0000"/>
                </a:solidFill>
                <a:latin typeface="Times" pitchFamily="-65" charset="0"/>
              </a:rPr>
              <a:t>l</a:t>
            </a:r>
            <a:r>
              <a:rPr lang="nl-NL" b="0" baseline="0" dirty="0" err="1" smtClean="0">
                <a:solidFill>
                  <a:srgbClr val="FF0000"/>
                </a:solidFill>
                <a:latin typeface="Times" pitchFamily="-65" charset="0"/>
              </a:rPr>
              <a:t>aser</a:t>
            </a:r>
            <a:r>
              <a:rPr lang="nl-NL" b="0" baseline="0" dirty="0" smtClean="0">
                <a:solidFill>
                  <a:srgbClr val="FF0000"/>
                </a:solidFill>
                <a:latin typeface="Times" pitchFamily="-65" charset="0"/>
              </a:rPr>
              <a:t>:  I~10</a:t>
            </a:r>
            <a:r>
              <a:rPr lang="nl-NL" b="0" baseline="30000" dirty="0" smtClean="0">
                <a:solidFill>
                  <a:srgbClr val="FF0000"/>
                </a:solidFill>
                <a:latin typeface="Times" pitchFamily="-65" charset="0"/>
              </a:rPr>
              <a:t>18</a:t>
            </a:r>
            <a:r>
              <a:rPr lang="nl-NL" b="0" dirty="0" smtClean="0">
                <a:solidFill>
                  <a:srgbClr val="FF0000"/>
                </a:solidFill>
                <a:latin typeface="Times" pitchFamily="-65" charset="0"/>
              </a:rPr>
              <a:t> W/cm</a:t>
            </a:r>
            <a:r>
              <a:rPr lang="nl-NL" b="0" baseline="30000" dirty="0" smtClean="0">
                <a:solidFill>
                  <a:srgbClr val="FF0000"/>
                </a:solidFill>
                <a:latin typeface="Times" pitchFamily="-65" charset="0"/>
              </a:rPr>
              <a:t>2</a:t>
            </a:r>
            <a:endParaRPr lang="nl-NL" b="0" baseline="0" dirty="0">
              <a:solidFill>
                <a:srgbClr val="FF0000"/>
              </a:solidFill>
              <a:latin typeface="Times" pitchFamily="-65" charset="0"/>
            </a:endParaRPr>
          </a:p>
        </p:txBody>
      </p:sp>
      <p:sp>
        <p:nvSpPr>
          <p:cNvPr id="2429033" name="Text Box 105"/>
          <p:cNvSpPr txBox="1">
            <a:spLocks noChangeArrowheads="1"/>
          </p:cNvSpPr>
          <p:nvPr/>
        </p:nvSpPr>
        <p:spPr bwMode="auto">
          <a:xfrm>
            <a:off x="0" y="1004888"/>
            <a:ext cx="9144000" cy="307777"/>
          </a:xfrm>
          <a:prstGeom prst="rect">
            <a:avLst/>
          </a:prstGeom>
          <a:noFill/>
          <a:ln w="63500">
            <a:noFill/>
            <a:miter lim="800000"/>
            <a:headEnd/>
            <a:tailEnd/>
          </a:ln>
          <a:effectLst/>
        </p:spPr>
        <p:txBody>
          <a:bodyPr wrap="square">
            <a:prstTxWarp prst="textNoShape">
              <a:avLst/>
            </a:prstTxWarp>
            <a:spAutoFit/>
          </a:bodyPr>
          <a:lstStyle/>
          <a:p>
            <a:pPr eaLnBrk="1" hangingPunct="1"/>
            <a:r>
              <a:rPr lang="en-US" sz="1400" b="0" i="1" baseline="0" dirty="0">
                <a:latin typeface="Arial" pitchFamily="-65" charset="0"/>
              </a:rPr>
              <a:t>Tajima &amp; Dawson, Phys. Rev. </a:t>
            </a:r>
            <a:r>
              <a:rPr lang="en-US" sz="1400" b="0" i="1" baseline="0" dirty="0" err="1">
                <a:latin typeface="Arial" pitchFamily="-65" charset="0"/>
              </a:rPr>
              <a:t>Lett</a:t>
            </a:r>
            <a:r>
              <a:rPr lang="en-US" sz="1400" b="0" i="1" baseline="0" dirty="0">
                <a:latin typeface="Arial" pitchFamily="-65" charset="0"/>
              </a:rPr>
              <a:t>. (1979</a:t>
            </a:r>
            <a:r>
              <a:rPr lang="en-US" sz="1400" b="0" i="1" baseline="0" dirty="0" smtClean="0">
                <a:latin typeface="Arial" pitchFamily="-65" charset="0"/>
              </a:rPr>
              <a:t>); </a:t>
            </a:r>
            <a:r>
              <a:rPr lang="en-US" sz="1400" b="0" i="1" baseline="0" dirty="0" err="1" smtClean="0">
                <a:latin typeface="Arial" pitchFamily="-65" charset="0"/>
              </a:rPr>
              <a:t>Esarey</a:t>
            </a:r>
            <a:r>
              <a:rPr lang="en-US" sz="1400" b="0" i="1" baseline="0" dirty="0" smtClean="0">
                <a:latin typeface="Arial" pitchFamily="-65" charset="0"/>
              </a:rPr>
              <a:t>, Schroeder, </a:t>
            </a:r>
            <a:r>
              <a:rPr lang="en-US" sz="1400" b="0" i="1" baseline="0" dirty="0" err="1" smtClean="0">
                <a:latin typeface="Arial" pitchFamily="-65" charset="0"/>
              </a:rPr>
              <a:t>Leemans</a:t>
            </a:r>
            <a:r>
              <a:rPr lang="en-US" sz="1400" b="0" i="1" dirty="0" smtClean="0"/>
              <a:t>, Rev. Mod. Phys. (2009) </a:t>
            </a:r>
            <a:endParaRPr lang="en-US" sz="1400" b="0" i="1" baseline="0" dirty="0">
              <a:latin typeface="Arial" pitchFamily="-65" charset="0"/>
            </a:endParaRPr>
          </a:p>
        </p:txBody>
      </p:sp>
      <p:graphicFrame>
        <p:nvGraphicFramePr>
          <p:cNvPr id="2429034" name="Object 106"/>
          <p:cNvGraphicFramePr>
            <a:graphicFrameLocks noChangeAspect="1"/>
          </p:cNvGraphicFramePr>
          <p:nvPr/>
        </p:nvGraphicFramePr>
        <p:xfrm>
          <a:off x="2921000" y="1524000"/>
          <a:ext cx="3324225" cy="708025"/>
        </p:xfrm>
        <a:graphic>
          <a:graphicData uri="http://schemas.openxmlformats.org/presentationml/2006/ole">
            <p:oleObj spid="_x0000_s523266" name="Equation" r:id="rId5" imgW="2019300" imgH="457200" progId="Equation.3">
              <p:embed/>
            </p:oleObj>
          </a:graphicData>
        </a:graphic>
      </p:graphicFrame>
      <p:sp>
        <p:nvSpPr>
          <p:cNvPr id="2429035" name="AutoShape 107"/>
          <p:cNvSpPr>
            <a:spLocks/>
          </p:cNvSpPr>
          <p:nvPr/>
        </p:nvSpPr>
        <p:spPr bwMode="auto">
          <a:xfrm rot="5400000">
            <a:off x="3478213" y="1698625"/>
            <a:ext cx="288925" cy="1343025"/>
          </a:xfrm>
          <a:prstGeom prst="rightBrace">
            <a:avLst>
              <a:gd name="adj1" fmla="val 38736"/>
              <a:gd name="adj2" fmla="val 50000"/>
            </a:avLst>
          </a:prstGeom>
          <a:noFill/>
          <a:ln w="12700">
            <a:solidFill>
              <a:srgbClr val="0000FF"/>
            </a:solidFill>
            <a:round/>
            <a:headEnd/>
            <a:tailEnd/>
          </a:ln>
          <a:effectLst/>
        </p:spPr>
        <p:txBody>
          <a:bodyPr wrap="none" anchor="ctr">
            <a:prstTxWarp prst="textNoShape">
              <a:avLst/>
            </a:prstTxWarp>
          </a:bodyPr>
          <a:lstStyle/>
          <a:p>
            <a:endParaRPr lang="en-US" dirty="0">
              <a:solidFill>
                <a:srgbClr val="FF0000"/>
              </a:solidFill>
            </a:endParaRPr>
          </a:p>
        </p:txBody>
      </p:sp>
      <p:sp>
        <p:nvSpPr>
          <p:cNvPr id="2429036" name="AutoShape 108"/>
          <p:cNvSpPr>
            <a:spLocks/>
          </p:cNvSpPr>
          <p:nvPr/>
        </p:nvSpPr>
        <p:spPr bwMode="auto">
          <a:xfrm rot="5400000">
            <a:off x="5357018" y="1699418"/>
            <a:ext cx="288925" cy="1341438"/>
          </a:xfrm>
          <a:prstGeom prst="rightBrace">
            <a:avLst>
              <a:gd name="adj1" fmla="val 38690"/>
              <a:gd name="adj2" fmla="val 50000"/>
            </a:avLst>
          </a:prstGeom>
          <a:noFill/>
          <a:ln w="12700">
            <a:solidFill>
              <a:srgbClr val="0000FF"/>
            </a:solidFill>
            <a:round/>
            <a:headEnd/>
            <a:tailEnd/>
          </a:ln>
          <a:effectLst/>
        </p:spPr>
        <p:txBody>
          <a:bodyPr wrap="none" anchor="ctr">
            <a:prstTxWarp prst="textNoShape">
              <a:avLst/>
            </a:prstTxWarp>
          </a:bodyPr>
          <a:lstStyle/>
          <a:p>
            <a:endParaRPr lang="en-US"/>
          </a:p>
        </p:txBody>
      </p:sp>
      <p:sp>
        <p:nvSpPr>
          <p:cNvPr id="2429037" name="Text Box 109"/>
          <p:cNvSpPr txBox="1">
            <a:spLocks noChangeArrowheads="1"/>
          </p:cNvSpPr>
          <p:nvPr/>
        </p:nvSpPr>
        <p:spPr bwMode="auto">
          <a:xfrm>
            <a:off x="1812925" y="2468563"/>
            <a:ext cx="2776538" cy="581025"/>
          </a:xfrm>
          <a:prstGeom prst="rect">
            <a:avLst/>
          </a:prstGeom>
          <a:noFill/>
          <a:ln w="63500">
            <a:noFill/>
            <a:miter lim="800000"/>
            <a:headEnd/>
            <a:tailEnd/>
          </a:ln>
          <a:effectLst/>
        </p:spPr>
        <p:txBody>
          <a:bodyPr>
            <a:prstTxWarp prst="textNoShape">
              <a:avLst/>
            </a:prstTxWarp>
            <a:spAutoFit/>
          </a:bodyPr>
          <a:lstStyle/>
          <a:p>
            <a:pPr algn="ctr" eaLnBrk="1" hangingPunct="1"/>
            <a:r>
              <a:rPr lang="en-US" sz="1600" b="0" baseline="0">
                <a:latin typeface="Arial" pitchFamily="-65" charset="0"/>
              </a:rPr>
              <a:t>Plasma wave: electron density perturbation</a:t>
            </a:r>
          </a:p>
        </p:txBody>
      </p:sp>
      <p:sp>
        <p:nvSpPr>
          <p:cNvPr id="2429038" name="Text Box 110"/>
          <p:cNvSpPr txBox="1">
            <a:spLocks noChangeArrowheads="1"/>
          </p:cNvSpPr>
          <p:nvPr/>
        </p:nvSpPr>
        <p:spPr bwMode="auto">
          <a:xfrm>
            <a:off x="4621213" y="2468563"/>
            <a:ext cx="2776537" cy="581025"/>
          </a:xfrm>
          <a:prstGeom prst="rect">
            <a:avLst/>
          </a:prstGeom>
          <a:noFill/>
          <a:ln w="63500">
            <a:noFill/>
            <a:miter lim="800000"/>
            <a:headEnd/>
            <a:tailEnd/>
          </a:ln>
          <a:effectLst/>
        </p:spPr>
        <p:txBody>
          <a:bodyPr>
            <a:prstTxWarp prst="textNoShape">
              <a:avLst/>
            </a:prstTxWarp>
            <a:spAutoFit/>
          </a:bodyPr>
          <a:lstStyle/>
          <a:p>
            <a:pPr algn="ctr" eaLnBrk="1" hangingPunct="1"/>
            <a:r>
              <a:rPr lang="en-US" sz="1600" b="0" baseline="0">
                <a:latin typeface="Arial" pitchFamily="-65" charset="0"/>
              </a:rPr>
              <a:t>Laser ponderomotive force (radiation pressure)</a:t>
            </a:r>
          </a:p>
        </p:txBody>
      </p:sp>
      <p:graphicFrame>
        <p:nvGraphicFramePr>
          <p:cNvPr id="2429039" name="Object 111"/>
          <p:cNvGraphicFramePr>
            <a:graphicFrameLocks noChangeAspect="1"/>
          </p:cNvGraphicFramePr>
          <p:nvPr/>
        </p:nvGraphicFramePr>
        <p:xfrm>
          <a:off x="2209800" y="6248400"/>
          <a:ext cx="496887" cy="330200"/>
        </p:xfrm>
        <a:graphic>
          <a:graphicData uri="http://schemas.openxmlformats.org/presentationml/2006/ole">
            <p:oleObj spid="_x0000_s523267" name="Equation" r:id="rId6" imgW="317500" imgH="177800" progId="Equation.3">
              <p:embed/>
            </p:oleObj>
          </a:graphicData>
        </a:graphic>
      </p:graphicFrame>
      <p:sp>
        <p:nvSpPr>
          <p:cNvPr id="2429044" name="Line 116"/>
          <p:cNvSpPr>
            <a:spLocks noChangeShapeType="1"/>
          </p:cNvSpPr>
          <p:nvPr/>
        </p:nvSpPr>
        <p:spPr bwMode="auto">
          <a:xfrm>
            <a:off x="5365750" y="6297613"/>
            <a:ext cx="749300" cy="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2429045" name="Text Box 117"/>
          <p:cNvSpPr txBox="1">
            <a:spLocks noChangeArrowheads="1"/>
          </p:cNvSpPr>
          <p:nvPr/>
        </p:nvSpPr>
        <p:spPr bwMode="auto">
          <a:xfrm>
            <a:off x="5205413" y="6465888"/>
            <a:ext cx="354012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0" baseline="0" dirty="0">
                <a:latin typeface="Arial" pitchFamily="-65" charset="0"/>
                <a:sym typeface="Symbol" pitchFamily="-65" charset="2"/>
              </a:rPr>
              <a:t>Laser pulse duration ~ </a:t>
            </a:r>
            <a:r>
              <a:rPr lang="en-US" sz="1600" b="0" baseline="0" dirty="0" err="1">
                <a:latin typeface="Arial" pitchFamily="-65" charset="0"/>
                <a:sym typeface="Symbol" pitchFamily="-65" charset="2"/>
              </a:rPr>
              <a:t></a:t>
            </a:r>
            <a:r>
              <a:rPr lang="en-US" sz="1600" b="0" baseline="-25000" dirty="0" err="1">
                <a:latin typeface="Arial" pitchFamily="-65" charset="0"/>
                <a:sym typeface="Symbol" pitchFamily="-65" charset="2"/>
              </a:rPr>
              <a:t>p</a:t>
            </a:r>
            <a:r>
              <a:rPr lang="en-US" sz="1600" b="0" baseline="0" dirty="0" err="1">
                <a:latin typeface="Arial" pitchFamily="-65" charset="0"/>
                <a:sym typeface="Symbol" pitchFamily="-65" charset="2"/>
              </a:rPr>
              <a:t>/c</a:t>
            </a:r>
            <a:r>
              <a:rPr lang="en-US" sz="1600" b="0" baseline="0" dirty="0">
                <a:latin typeface="Arial" pitchFamily="-65" charset="0"/>
                <a:sym typeface="Symbol" pitchFamily="-65" charset="2"/>
              </a:rPr>
              <a:t> ~ tens </a:t>
            </a:r>
            <a:r>
              <a:rPr lang="en-US" sz="1600" b="0" baseline="0" dirty="0" err="1">
                <a:latin typeface="Arial" pitchFamily="-65" charset="0"/>
                <a:sym typeface="Symbol" pitchFamily="-65" charset="2"/>
              </a:rPr>
              <a:t>fs</a:t>
            </a:r>
            <a:endParaRPr lang="en-US" sz="1600" b="0" baseline="0" dirty="0">
              <a:latin typeface="Arial" pitchFamily="-65" charset="0"/>
              <a:sym typeface="Symbol" pitchFamily="-65" charset="2"/>
            </a:endParaRPr>
          </a:p>
        </p:txBody>
      </p:sp>
      <p:sp>
        <p:nvSpPr>
          <p:cNvPr id="21"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3</a:t>
            </a:fld>
            <a:endParaRPr lang="en-US" dirty="0"/>
          </a:p>
        </p:txBody>
      </p:sp>
      <p:sp>
        <p:nvSpPr>
          <p:cNvPr id="22" name="Line 24"/>
          <p:cNvSpPr>
            <a:spLocks noChangeShapeType="1"/>
          </p:cNvSpPr>
          <p:nvPr/>
        </p:nvSpPr>
        <p:spPr bwMode="auto">
          <a:xfrm>
            <a:off x="4222750" y="4425950"/>
            <a:ext cx="455613" cy="0"/>
          </a:xfrm>
          <a:prstGeom prst="line">
            <a:avLst/>
          </a:prstGeom>
          <a:noFill/>
          <a:ln w="28575">
            <a:solidFill>
              <a:srgbClr val="FF0000"/>
            </a:solidFill>
            <a:round/>
            <a:headEnd/>
            <a:tailEnd type="arrow" w="med" len="med"/>
          </a:ln>
          <a:effectLst/>
        </p:spPr>
        <p:txBody>
          <a:bodyPr wrap="none" anchor="ctr">
            <a:prstTxWarp prst="textNoShape">
              <a:avLst/>
            </a:prstTxWarp>
          </a:bodyPr>
          <a:lstStyle/>
          <a:p>
            <a:endParaRPr lang="en-US"/>
          </a:p>
        </p:txBody>
      </p:sp>
      <p:graphicFrame>
        <p:nvGraphicFramePr>
          <p:cNvPr id="23" name="Object 27"/>
          <p:cNvGraphicFramePr>
            <a:graphicFrameLocks noChangeAspect="1"/>
          </p:cNvGraphicFramePr>
          <p:nvPr/>
        </p:nvGraphicFramePr>
        <p:xfrm>
          <a:off x="3657600" y="4038600"/>
          <a:ext cx="1219200" cy="355600"/>
        </p:xfrm>
        <a:graphic>
          <a:graphicData uri="http://schemas.openxmlformats.org/presentationml/2006/ole">
            <p:oleObj spid="_x0000_s523271" name="Equation" r:id="rId7" imgW="825500" imgH="203200" progId="Equation.3">
              <p:embed/>
            </p:oleObj>
          </a:graphicData>
        </a:graphic>
      </p:graphicFrame>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8" name="Group 15"/>
          <p:cNvGrpSpPr>
            <a:grpSpLocks/>
          </p:cNvGrpSpPr>
          <p:nvPr/>
        </p:nvGrpSpPr>
        <p:grpSpPr bwMode="auto">
          <a:xfrm>
            <a:off x="471487" y="1066800"/>
            <a:ext cx="2728913" cy="2620962"/>
            <a:chOff x="3068" y="640"/>
            <a:chExt cx="2448" cy="2448"/>
          </a:xfrm>
        </p:grpSpPr>
        <p:pic>
          <p:nvPicPr>
            <p:cNvPr id="9" name="Picture 16"/>
            <p:cNvPicPr>
              <a:picLocks noChangeAspect="1" noChangeArrowheads="1"/>
            </p:cNvPicPr>
            <p:nvPr/>
          </p:nvPicPr>
          <p:blipFill>
            <a:blip r:embed="rId3">
              <a:clrChange>
                <a:clrFrom>
                  <a:srgbClr val="FFFFFF"/>
                </a:clrFrom>
                <a:clrTo>
                  <a:srgbClr val="FFFFFF">
                    <a:alpha val="0"/>
                  </a:srgbClr>
                </a:clrTo>
              </a:clrChange>
            </a:blip>
            <a:srcRect l="7742" t="1671" r="26451" b="13153"/>
            <a:stretch>
              <a:fillRect/>
            </a:stretch>
          </p:blipFill>
          <p:spPr bwMode="auto">
            <a:xfrm>
              <a:off x="3068" y="640"/>
              <a:ext cx="2448" cy="2448"/>
            </a:xfrm>
            <a:prstGeom prst="rect">
              <a:avLst/>
            </a:prstGeom>
            <a:noFill/>
            <a:ln w="9525">
              <a:noFill/>
              <a:miter lim="800000"/>
              <a:headEnd/>
              <a:tailEnd/>
            </a:ln>
            <a:effectLst/>
          </p:spPr>
        </p:pic>
        <p:sp>
          <p:nvSpPr>
            <p:cNvPr id="10" name="AutoShape 17"/>
            <p:cNvSpPr>
              <a:spLocks noChangeArrowheads="1"/>
            </p:cNvSpPr>
            <p:nvPr/>
          </p:nvSpPr>
          <p:spPr bwMode="auto">
            <a:xfrm>
              <a:off x="4137" y="2004"/>
              <a:ext cx="51" cy="38"/>
            </a:xfrm>
            <a:prstGeom prst="octagon">
              <a:avLst>
                <a:gd name="adj" fmla="val 29287"/>
              </a:avLst>
            </a:prstGeom>
            <a:solidFill>
              <a:srgbClr val="FFFF00">
                <a:alpha val="60001"/>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 name="AutoShape 18"/>
            <p:cNvSpPr>
              <a:spLocks noChangeArrowheads="1"/>
            </p:cNvSpPr>
            <p:nvPr/>
          </p:nvSpPr>
          <p:spPr bwMode="auto">
            <a:xfrm rot="-1651145">
              <a:off x="4194" y="1922"/>
              <a:ext cx="240" cy="56"/>
            </a:xfrm>
            <a:prstGeom prst="rightArrow">
              <a:avLst>
                <a:gd name="adj1" fmla="val 50000"/>
                <a:gd name="adj2" fmla="val 107143"/>
              </a:avLst>
            </a:prstGeom>
            <a:solidFill>
              <a:srgbClr val="FFFF00">
                <a:alpha val="60001"/>
              </a:srgbClr>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2347011" name="Text Box 3"/>
          <p:cNvSpPr txBox="1">
            <a:spLocks noChangeArrowheads="1"/>
          </p:cNvSpPr>
          <p:nvPr/>
        </p:nvSpPr>
        <p:spPr bwMode="auto">
          <a:xfrm>
            <a:off x="1858963" y="288925"/>
            <a:ext cx="184150" cy="457200"/>
          </a:xfrm>
          <a:prstGeom prst="rect">
            <a:avLst/>
          </a:prstGeom>
          <a:noFill/>
          <a:ln w="9525">
            <a:noFill/>
            <a:miter lim="800000"/>
            <a:headEnd/>
            <a:tailEnd/>
          </a:ln>
          <a:effectLst/>
        </p:spPr>
        <p:txBody>
          <a:bodyPr wrap="none">
            <a:prstTxWarp prst="textNoShape">
              <a:avLst/>
            </a:prstTxWarp>
            <a:spAutoFit/>
          </a:bodyPr>
          <a:lstStyle/>
          <a:p>
            <a:endParaRPr lang="en-US" b="0" baseline="0">
              <a:latin typeface="Times" charset="0"/>
            </a:endParaRPr>
          </a:p>
        </p:txBody>
      </p:sp>
      <p:sp>
        <p:nvSpPr>
          <p:cNvPr id="2347012" name="Rectangle 4"/>
          <p:cNvSpPr>
            <a:spLocks noGrp="1" noChangeArrowheads="1"/>
          </p:cNvSpPr>
          <p:nvPr>
            <p:ph type="title" idx="4294967295"/>
          </p:nvPr>
        </p:nvSpPr>
        <p:spPr bwMode="auto">
          <a:xfrm>
            <a:off x="1263650" y="-39688"/>
            <a:ext cx="7556500" cy="954088"/>
          </a:xfrm>
          <a:prstGeom prst="rect">
            <a:avLst/>
          </a:prstGeom>
          <a:noFill/>
          <a:ln>
            <a:miter lim="800000"/>
            <a:headEnd/>
            <a:tailEnd/>
          </a:ln>
        </p:spPr>
        <p:txBody>
          <a:bodyPr>
            <a:prstTxWarp prst="textNoShape">
              <a:avLst/>
            </a:prstTxWarp>
          </a:bodyPr>
          <a:lstStyle/>
          <a:p>
            <a:pPr algn="ctr">
              <a:lnSpc>
                <a:spcPct val="90000"/>
              </a:lnSpc>
            </a:pPr>
            <a:r>
              <a:rPr lang="en-US" sz="2800" b="1" dirty="0">
                <a:solidFill>
                  <a:schemeClr val="tx1"/>
                </a:solidFill>
              </a:rPr>
              <a:t>Integrated injector and capillary for</a:t>
            </a:r>
            <a:r>
              <a:rPr lang="en-US" sz="2800" b="1" dirty="0" smtClean="0">
                <a:solidFill>
                  <a:schemeClr val="tx1"/>
                </a:solidFill>
              </a:rPr>
              <a:t> improved </a:t>
            </a:r>
            <a:r>
              <a:rPr lang="en-US" sz="2800" b="1" dirty="0">
                <a:solidFill>
                  <a:schemeClr val="tx1"/>
                </a:solidFill>
              </a:rPr>
              <a:t>beam</a:t>
            </a:r>
            <a:r>
              <a:rPr lang="en-US" sz="2800" b="1" dirty="0" smtClean="0">
                <a:solidFill>
                  <a:schemeClr val="tx1"/>
                </a:solidFill>
              </a:rPr>
              <a:t> stability</a:t>
            </a:r>
            <a:endParaRPr lang="en-US" sz="2800" b="1" dirty="0">
              <a:solidFill>
                <a:schemeClr val="tx1"/>
              </a:solidFill>
            </a:endParaRPr>
          </a:p>
        </p:txBody>
      </p:sp>
      <p:sp>
        <p:nvSpPr>
          <p:cNvPr id="35" name="Slide Number Placeholder 6"/>
          <p:cNvSpPr>
            <a:spLocks noGrp="1"/>
          </p:cNvSpPr>
          <p:nvPr>
            <p:ph type="sldNum" sz="quarter" idx="12"/>
          </p:nvPr>
        </p:nvSpPr>
        <p:spPr>
          <a:xfrm>
            <a:off x="6858000" y="6248400"/>
            <a:ext cx="1905000" cy="457200"/>
          </a:xfrm>
        </p:spPr>
        <p:txBody>
          <a:bodyPr/>
          <a:lstStyle/>
          <a:p>
            <a:fld id="{E8D23142-8F62-C146-9C7D-95858A074F92}" type="slidenum">
              <a:rPr lang="en-US"/>
              <a:pPr/>
              <a:t>30</a:t>
            </a:fld>
            <a:endParaRPr lang="en-US" dirty="0"/>
          </a:p>
        </p:txBody>
      </p:sp>
      <p:pic>
        <p:nvPicPr>
          <p:cNvPr id="43" name="Picture 42" descr="jetspect.tiff"/>
          <p:cNvPicPr>
            <a:picLocks noChangeAspect="1"/>
          </p:cNvPicPr>
          <p:nvPr/>
        </p:nvPicPr>
        <p:blipFill>
          <a:blip r:embed="rId4">
            <a:clrChange>
              <a:clrFrom>
                <a:srgbClr val="FFFFFF"/>
              </a:clrFrom>
              <a:clrTo>
                <a:srgbClr val="FFFFFF">
                  <a:alpha val="0"/>
                </a:srgbClr>
              </a:clrTo>
            </a:clrChange>
          </a:blip>
          <a:stretch>
            <a:fillRect/>
          </a:stretch>
        </p:blipFill>
        <p:spPr>
          <a:xfrm>
            <a:off x="3441492" y="1143000"/>
            <a:ext cx="5702508" cy="2010711"/>
          </a:xfrm>
          <a:prstGeom prst="rect">
            <a:avLst/>
          </a:prstGeom>
        </p:spPr>
      </p:pic>
      <p:pic>
        <p:nvPicPr>
          <p:cNvPr id="44" name="Picture 43" descr="jet.tiff"/>
          <p:cNvPicPr>
            <a:picLocks noChangeAspect="1"/>
          </p:cNvPicPr>
          <p:nvPr/>
        </p:nvPicPr>
        <p:blipFill>
          <a:blip r:embed="rId5">
            <a:clrChange>
              <a:clrFrom>
                <a:srgbClr val="FFFFFF"/>
              </a:clrFrom>
              <a:clrTo>
                <a:srgbClr val="FFFFFF">
                  <a:alpha val="0"/>
                </a:srgbClr>
              </a:clrTo>
            </a:clrChange>
          </a:blip>
          <a:stretch>
            <a:fillRect/>
          </a:stretch>
        </p:blipFill>
        <p:spPr>
          <a:xfrm>
            <a:off x="2209800" y="3341716"/>
            <a:ext cx="4114800" cy="3516284"/>
          </a:xfrm>
          <a:prstGeom prst="rect">
            <a:avLst/>
          </a:prstGeom>
        </p:spPr>
      </p:pic>
      <p:sp>
        <p:nvSpPr>
          <p:cNvPr id="7" name="Rectangle 6"/>
          <p:cNvSpPr/>
          <p:nvPr/>
        </p:nvSpPr>
        <p:spPr>
          <a:xfrm>
            <a:off x="4800600" y="3505200"/>
            <a:ext cx="1676400" cy="923330"/>
          </a:xfrm>
          <a:prstGeom prst="rect">
            <a:avLst/>
          </a:prstGeom>
        </p:spPr>
        <p:txBody>
          <a:bodyPr wrap="square">
            <a:spAutoFit/>
          </a:bodyPr>
          <a:lstStyle/>
          <a:p>
            <a:r>
              <a:rPr lang="en-US" b="0" dirty="0" smtClean="0">
                <a:solidFill>
                  <a:schemeClr val="bg2"/>
                </a:solidFill>
                <a:latin typeface="Arial" charset="0"/>
              </a:rPr>
              <a:t>Grey = </a:t>
            </a:r>
            <a:r>
              <a:rPr lang="en-US" b="0" dirty="0" err="1" smtClean="0">
                <a:latin typeface="Arial" charset="0"/>
              </a:rPr>
              <a:t>rms</a:t>
            </a:r>
            <a:r>
              <a:rPr lang="en-US" b="0" dirty="0" smtClean="0">
                <a:latin typeface="Arial" charset="0"/>
              </a:rPr>
              <a:t> shot-to-shot fluctuations</a:t>
            </a:r>
            <a:endParaRPr lang="en-US" dirty="0">
              <a:solidFill>
                <a:schemeClr val="bg2"/>
              </a:solidFill>
            </a:endParaRPr>
          </a:p>
        </p:txBody>
      </p:sp>
      <p:sp>
        <p:nvSpPr>
          <p:cNvPr id="12" name="Rectangle 11"/>
          <p:cNvSpPr/>
          <p:nvPr/>
        </p:nvSpPr>
        <p:spPr>
          <a:xfrm>
            <a:off x="0" y="4267200"/>
            <a:ext cx="1752600" cy="923330"/>
          </a:xfrm>
          <a:prstGeom prst="rect">
            <a:avLst/>
          </a:prstGeom>
        </p:spPr>
        <p:txBody>
          <a:bodyPr wrap="square">
            <a:spAutoFit/>
          </a:bodyPr>
          <a:lstStyle/>
          <a:p>
            <a:r>
              <a:rPr lang="en-US" b="0" dirty="0" smtClean="0">
                <a:latin typeface="Arial" charset="0"/>
              </a:rPr>
              <a:t>Laser: </a:t>
            </a:r>
          </a:p>
          <a:p>
            <a:r>
              <a:rPr lang="en-US" b="0" dirty="0" smtClean="0">
                <a:latin typeface="Arial" charset="0"/>
              </a:rPr>
              <a:t>44 TW, 40 </a:t>
            </a:r>
            <a:r>
              <a:rPr lang="en-US" b="0" dirty="0" err="1" smtClean="0">
                <a:latin typeface="Arial" charset="0"/>
              </a:rPr>
              <a:t>fs</a:t>
            </a:r>
            <a:r>
              <a:rPr lang="en-US" b="0" dirty="0" smtClean="0">
                <a:latin typeface="Arial" charset="0"/>
              </a:rPr>
              <a:t>, 25 micron spot</a:t>
            </a:r>
          </a:p>
        </p:txBody>
      </p:sp>
      <p:sp>
        <p:nvSpPr>
          <p:cNvPr id="13" name="Rectangle 12"/>
          <p:cNvSpPr/>
          <p:nvPr/>
        </p:nvSpPr>
        <p:spPr>
          <a:xfrm>
            <a:off x="0" y="6488668"/>
            <a:ext cx="2635344" cy="369332"/>
          </a:xfrm>
          <a:prstGeom prst="rect">
            <a:avLst/>
          </a:prstGeom>
        </p:spPr>
        <p:txBody>
          <a:bodyPr wrap="none">
            <a:spAutoFit/>
          </a:bodyPr>
          <a:lstStyle/>
          <a:p>
            <a:r>
              <a:rPr lang="en-US" b="0" dirty="0" err="1" smtClean="0"/>
              <a:t>Gonsalves</a:t>
            </a:r>
            <a:r>
              <a:rPr lang="en-US" b="0" dirty="0" smtClean="0"/>
              <a:t> et al. (2009)</a:t>
            </a:r>
            <a:endParaRPr lang="en-US" b="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00869" name="Text Box 5"/>
          <p:cNvSpPr txBox="1">
            <a:spLocks noChangeArrowheads="1"/>
          </p:cNvSpPr>
          <p:nvPr/>
        </p:nvSpPr>
        <p:spPr bwMode="auto">
          <a:xfrm>
            <a:off x="0" y="1066800"/>
            <a:ext cx="9144000" cy="5673861"/>
          </a:xfrm>
          <a:prstGeom prst="rect">
            <a:avLst/>
          </a:prstGeom>
          <a:noFill/>
          <a:ln w="9525">
            <a:noFill/>
            <a:miter lim="800000"/>
            <a:headEnd/>
            <a:tailEnd/>
          </a:ln>
          <a:effectLst/>
        </p:spPr>
        <p:txBody>
          <a:bodyPr wrap="square">
            <a:prstTxWarp prst="textNoShape">
              <a:avLst/>
            </a:prstTxWarp>
            <a:spAutoFit/>
          </a:bodyPr>
          <a:lstStyle/>
          <a:p>
            <a:pPr>
              <a:lnSpc>
                <a:spcPct val="130000"/>
              </a:lnSpc>
              <a:spcBef>
                <a:spcPct val="20000"/>
              </a:spcBef>
              <a:buClr>
                <a:srgbClr val="800000"/>
              </a:buClr>
              <a:buSzPct val="60000"/>
              <a:buFont typeface="Wingdings" charset="2"/>
              <a:buChar char="§"/>
            </a:pPr>
            <a:r>
              <a:rPr lang="en-US" b="0" dirty="0" smtClean="0">
                <a:latin typeface="+mn-lt"/>
              </a:rPr>
              <a:t>  Rapid experimental progress:</a:t>
            </a:r>
          </a:p>
          <a:p>
            <a:pPr lvl="1">
              <a:lnSpc>
                <a:spcPct val="130000"/>
              </a:lnSpc>
              <a:spcBef>
                <a:spcPct val="20000"/>
              </a:spcBef>
              <a:buClr>
                <a:srgbClr val="800000"/>
              </a:buClr>
              <a:buSzPct val="60000"/>
              <a:buFont typeface="Wingdings" charset="2"/>
              <a:buChar char="§"/>
            </a:pPr>
            <a:r>
              <a:rPr lang="en-US" b="0" dirty="0" smtClean="0">
                <a:latin typeface="+mn-lt"/>
              </a:rPr>
              <a:t> Demonstration of guiding intense laser pulses (~100 </a:t>
            </a:r>
            <a:r>
              <a:rPr lang="en-US" b="0" dirty="0" err="1" smtClean="0">
                <a:latin typeface="+mn-lt"/>
              </a:rPr>
              <a:t>MeV</a:t>
            </a:r>
            <a:r>
              <a:rPr lang="en-US" b="0" dirty="0" smtClean="0">
                <a:latin typeface="+mn-lt"/>
              </a:rPr>
              <a:t> beams in ~mm)</a:t>
            </a:r>
          </a:p>
          <a:p>
            <a:pPr lvl="1">
              <a:lnSpc>
                <a:spcPct val="130000"/>
              </a:lnSpc>
              <a:spcBef>
                <a:spcPct val="20000"/>
              </a:spcBef>
              <a:buClr>
                <a:srgbClr val="800000"/>
              </a:buClr>
              <a:buSzPct val="60000"/>
              <a:buFont typeface="Wingdings" charset="2"/>
              <a:buChar char="§"/>
            </a:pPr>
            <a:r>
              <a:rPr lang="en-US" b="0" dirty="0" smtClean="0">
                <a:latin typeface="+mn-lt"/>
              </a:rPr>
              <a:t> Demonstration of 1 </a:t>
            </a:r>
            <a:r>
              <a:rPr lang="en-US" b="0" dirty="0" err="1" smtClean="0">
                <a:latin typeface="+mn-lt"/>
              </a:rPr>
              <a:t>GeV</a:t>
            </a:r>
            <a:r>
              <a:rPr lang="en-US" b="0" dirty="0" smtClean="0">
                <a:latin typeface="+mn-lt"/>
              </a:rPr>
              <a:t> electron beam in ~cm</a:t>
            </a:r>
          </a:p>
          <a:p>
            <a:pPr lvl="1">
              <a:lnSpc>
                <a:spcPct val="130000"/>
              </a:lnSpc>
              <a:spcBef>
                <a:spcPct val="20000"/>
              </a:spcBef>
              <a:buClr>
                <a:srgbClr val="800000"/>
              </a:buClr>
              <a:buSzPct val="60000"/>
              <a:buFont typeface="Wingdings" charset="2"/>
              <a:buChar char="§"/>
            </a:pPr>
            <a:r>
              <a:rPr lang="en-US" b="0" dirty="0" smtClean="0">
                <a:latin typeface="+mn-lt"/>
              </a:rPr>
              <a:t> Demonstration of triggered injection methods</a:t>
            </a:r>
          </a:p>
          <a:p>
            <a:pPr lvl="1">
              <a:lnSpc>
                <a:spcPct val="130000"/>
              </a:lnSpc>
              <a:spcBef>
                <a:spcPct val="20000"/>
              </a:spcBef>
              <a:buClr>
                <a:srgbClr val="800000"/>
              </a:buClr>
              <a:buSzPct val="60000"/>
              <a:buFont typeface="Wingdings" charset="2"/>
              <a:buChar char="§"/>
            </a:pPr>
            <a:endParaRPr lang="en-US" b="0" dirty="0" smtClean="0">
              <a:latin typeface="+mn-lt"/>
            </a:endParaRPr>
          </a:p>
          <a:p>
            <a:pPr>
              <a:lnSpc>
                <a:spcPct val="130000"/>
              </a:lnSpc>
              <a:spcBef>
                <a:spcPct val="20000"/>
              </a:spcBef>
              <a:buClr>
                <a:srgbClr val="800000"/>
              </a:buClr>
              <a:buSzPct val="60000"/>
              <a:buFont typeface="Wingdings" charset="2"/>
              <a:buChar char="§"/>
            </a:pPr>
            <a:r>
              <a:rPr lang="en-US" b="0" dirty="0" smtClean="0">
                <a:latin typeface="+mn-lt"/>
              </a:rPr>
              <a:t>  World-wide interest in laser-plasma accelerators – many new groups emerging to contribute to the field</a:t>
            </a:r>
          </a:p>
          <a:p>
            <a:pPr lvl="1">
              <a:lnSpc>
                <a:spcPct val="130000"/>
              </a:lnSpc>
              <a:spcBef>
                <a:spcPct val="20000"/>
              </a:spcBef>
              <a:buClr>
                <a:srgbClr val="800000"/>
              </a:buClr>
              <a:buSzPct val="60000"/>
              <a:buFont typeface="Wingdings" charset="2"/>
              <a:buChar char="§"/>
            </a:pPr>
            <a:r>
              <a:rPr lang="en-US" dirty="0" smtClean="0"/>
              <a:t> </a:t>
            </a:r>
            <a:r>
              <a:rPr lang="en-US" b="0" dirty="0" smtClean="0"/>
              <a:t>The possibility of compact multi-</a:t>
            </a:r>
            <a:r>
              <a:rPr lang="en-US" b="0" dirty="0" err="1" smtClean="0"/>
              <a:t>GeV</a:t>
            </a:r>
            <a:r>
              <a:rPr lang="en-US" b="0" dirty="0" smtClean="0"/>
              <a:t> linear accelerators producing, ultra-short (</a:t>
            </a:r>
            <a:r>
              <a:rPr lang="en-US" b="0" dirty="0" err="1" smtClean="0"/>
              <a:t>fs</a:t>
            </a:r>
            <a:r>
              <a:rPr lang="en-US" b="0" dirty="0" smtClean="0"/>
              <a:t>) bunches, located at universities and national laboratories for a wide variety of applications in basic science</a:t>
            </a:r>
          </a:p>
          <a:p>
            <a:pPr lvl="1">
              <a:lnSpc>
                <a:spcPct val="130000"/>
              </a:lnSpc>
              <a:spcBef>
                <a:spcPct val="20000"/>
              </a:spcBef>
              <a:buClr>
                <a:srgbClr val="800000"/>
              </a:buClr>
              <a:buSzPct val="60000"/>
            </a:pPr>
            <a:endParaRPr lang="en-US" b="0" dirty="0" smtClean="0">
              <a:latin typeface="+mn-lt"/>
            </a:endParaRPr>
          </a:p>
          <a:p>
            <a:pPr>
              <a:lnSpc>
                <a:spcPct val="130000"/>
              </a:lnSpc>
              <a:spcBef>
                <a:spcPct val="20000"/>
              </a:spcBef>
              <a:buClr>
                <a:srgbClr val="800000"/>
              </a:buClr>
              <a:buSzPct val="60000"/>
              <a:buFont typeface="Wingdings" charset="2"/>
              <a:buChar char="§"/>
            </a:pPr>
            <a:r>
              <a:rPr lang="en-US" b="0" dirty="0" smtClean="0">
                <a:latin typeface="+mn-lt"/>
              </a:rPr>
              <a:t>  Quality and stability are improving with controlled injection methods:</a:t>
            </a:r>
          </a:p>
          <a:p>
            <a:pPr lvl="1">
              <a:lnSpc>
                <a:spcPct val="130000"/>
              </a:lnSpc>
              <a:spcBef>
                <a:spcPct val="20000"/>
              </a:spcBef>
              <a:buClr>
                <a:srgbClr val="800000"/>
              </a:buClr>
              <a:buSzPct val="60000"/>
              <a:buFont typeface="Wingdings" charset="2"/>
              <a:buChar char="§"/>
            </a:pPr>
            <a:r>
              <a:rPr lang="en-US" b="0" dirty="0" smtClean="0">
                <a:latin typeface="+mn-lt"/>
              </a:rPr>
              <a:t>  Laser-triggered injection</a:t>
            </a:r>
          </a:p>
          <a:p>
            <a:pPr lvl="1">
              <a:lnSpc>
                <a:spcPct val="130000"/>
              </a:lnSpc>
              <a:spcBef>
                <a:spcPct val="20000"/>
              </a:spcBef>
              <a:buClr>
                <a:srgbClr val="800000"/>
              </a:buClr>
              <a:buSzPct val="60000"/>
              <a:buFont typeface="Wingdings" charset="2"/>
              <a:buChar char="§"/>
            </a:pPr>
            <a:r>
              <a:rPr lang="en-US" b="0" dirty="0" smtClean="0">
                <a:latin typeface="+mn-lt"/>
              </a:rPr>
              <a:t>  Plasma density gradient injection</a:t>
            </a:r>
          </a:p>
        </p:txBody>
      </p:sp>
      <p:sp>
        <p:nvSpPr>
          <p:cNvPr id="1700871" name="Rectangle 7"/>
          <p:cNvSpPr>
            <a:spLocks noChangeArrowheads="1"/>
          </p:cNvSpPr>
          <p:nvPr/>
        </p:nvSpPr>
        <p:spPr bwMode="auto">
          <a:xfrm>
            <a:off x="2744788" y="39688"/>
            <a:ext cx="184150" cy="33655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5"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31</a:t>
            </a:fld>
            <a:endParaRPr lang="en-US" dirty="0"/>
          </a:p>
        </p:txBody>
      </p:sp>
      <p:sp>
        <p:nvSpPr>
          <p:cNvPr id="6" name="Rectangle 2"/>
          <p:cNvSpPr txBox="1">
            <a:spLocks noChangeArrowheads="1"/>
          </p:cNvSpPr>
          <p:nvPr/>
        </p:nvSpPr>
        <p:spPr bwMode="auto">
          <a:xfrm>
            <a:off x="1524000" y="228600"/>
            <a:ext cx="6781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Summary</a:t>
            </a:r>
            <a:endParaRPr kumimoji="0" lang="en-US" sz="28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00869" name="Text Box 5"/>
          <p:cNvSpPr txBox="1">
            <a:spLocks noChangeArrowheads="1"/>
          </p:cNvSpPr>
          <p:nvPr/>
        </p:nvSpPr>
        <p:spPr bwMode="auto">
          <a:xfrm>
            <a:off x="0" y="838200"/>
            <a:ext cx="9144000" cy="5729261"/>
          </a:xfrm>
          <a:prstGeom prst="rect">
            <a:avLst/>
          </a:prstGeom>
          <a:noFill/>
          <a:ln w="9525">
            <a:noFill/>
            <a:miter lim="800000"/>
            <a:headEnd/>
            <a:tailEnd/>
          </a:ln>
          <a:effectLst/>
        </p:spPr>
        <p:txBody>
          <a:bodyPr wrap="square">
            <a:prstTxWarp prst="textNoShape">
              <a:avLst/>
            </a:prstTxWarp>
            <a:spAutoFit/>
          </a:bodyPr>
          <a:lstStyle/>
          <a:p>
            <a:pPr>
              <a:lnSpc>
                <a:spcPct val="130000"/>
              </a:lnSpc>
              <a:spcBef>
                <a:spcPct val="20000"/>
              </a:spcBef>
              <a:buClr>
                <a:srgbClr val="800000"/>
              </a:buClr>
              <a:buSzPct val="60000"/>
            </a:pPr>
            <a:endParaRPr lang="en-US" b="0" dirty="0" smtClean="0">
              <a:latin typeface="+mn-lt"/>
            </a:endParaRPr>
          </a:p>
          <a:p>
            <a:pPr>
              <a:lnSpc>
                <a:spcPct val="130000"/>
              </a:lnSpc>
              <a:spcBef>
                <a:spcPct val="20000"/>
              </a:spcBef>
              <a:buClr>
                <a:srgbClr val="800000"/>
              </a:buClr>
              <a:buSzPct val="60000"/>
              <a:buFont typeface="Wingdings" charset="2"/>
              <a:buChar char="§"/>
            </a:pPr>
            <a:r>
              <a:rPr lang="en-US" b="0" dirty="0" smtClean="0">
                <a:latin typeface="+mn-lt"/>
              </a:rPr>
              <a:t> Challenges: </a:t>
            </a:r>
          </a:p>
          <a:p>
            <a:pPr lvl="1">
              <a:lnSpc>
                <a:spcPct val="130000"/>
              </a:lnSpc>
              <a:spcBef>
                <a:spcPct val="20000"/>
              </a:spcBef>
              <a:buClr>
                <a:srgbClr val="800000"/>
              </a:buClr>
              <a:buSzPct val="60000"/>
              <a:buFont typeface="Wingdings" charset="2"/>
              <a:buChar char="§"/>
            </a:pPr>
            <a:r>
              <a:rPr lang="en-US" b="0" dirty="0" smtClean="0">
                <a:latin typeface="+mn-lt"/>
              </a:rPr>
              <a:t> Continued improvement in stability and quality</a:t>
            </a:r>
          </a:p>
          <a:p>
            <a:pPr lvl="1">
              <a:lnSpc>
                <a:spcPct val="130000"/>
              </a:lnSpc>
              <a:spcBef>
                <a:spcPct val="20000"/>
              </a:spcBef>
              <a:buClr>
                <a:srgbClr val="800000"/>
              </a:buClr>
              <a:buSzPct val="60000"/>
              <a:buFont typeface="Wingdings" charset="2"/>
              <a:buChar char="§"/>
            </a:pPr>
            <a:r>
              <a:rPr lang="en-US" b="0" dirty="0" smtClean="0">
                <a:latin typeface="+mn-lt"/>
              </a:rPr>
              <a:t> Demonstrate staging of laser-plasma accelerators</a:t>
            </a:r>
          </a:p>
          <a:p>
            <a:pPr>
              <a:lnSpc>
                <a:spcPct val="130000"/>
              </a:lnSpc>
              <a:spcBef>
                <a:spcPct val="20000"/>
              </a:spcBef>
              <a:buClr>
                <a:srgbClr val="800000"/>
              </a:buClr>
              <a:buSzPct val="60000"/>
              <a:buFont typeface="Wingdings" charset="2"/>
              <a:buChar char="§"/>
            </a:pPr>
            <a:endParaRPr lang="en-US" b="0" dirty="0" smtClean="0">
              <a:latin typeface="+mn-lt"/>
            </a:endParaRPr>
          </a:p>
          <a:p>
            <a:pPr>
              <a:lnSpc>
                <a:spcPct val="130000"/>
              </a:lnSpc>
              <a:spcBef>
                <a:spcPct val="20000"/>
              </a:spcBef>
              <a:buClr>
                <a:srgbClr val="800000"/>
              </a:buClr>
              <a:buSzPct val="60000"/>
              <a:buFont typeface="Wingdings" charset="2"/>
              <a:buChar char="§"/>
            </a:pPr>
            <a:r>
              <a:rPr lang="en-US" b="0" dirty="0" smtClean="0">
                <a:latin typeface="+mn-lt"/>
              </a:rPr>
              <a:t>  Near future (1-5 years)</a:t>
            </a:r>
          </a:p>
          <a:p>
            <a:pPr lvl="1">
              <a:lnSpc>
                <a:spcPct val="130000"/>
              </a:lnSpc>
              <a:spcBef>
                <a:spcPct val="20000"/>
              </a:spcBef>
              <a:buClr>
                <a:srgbClr val="800000"/>
              </a:buClr>
              <a:buSzPct val="60000"/>
              <a:buFont typeface="Wingdings" charset="2"/>
              <a:buChar char="§"/>
            </a:pPr>
            <a:r>
              <a:rPr lang="en-US" b="0" dirty="0" smtClean="0">
                <a:latin typeface="+mn-lt"/>
              </a:rPr>
              <a:t>  Free-electron lasers (VUV, soft-x-ray) driven by laser-plasma accelerators</a:t>
            </a:r>
          </a:p>
          <a:p>
            <a:pPr lvl="1">
              <a:lnSpc>
                <a:spcPct val="130000"/>
              </a:lnSpc>
              <a:spcBef>
                <a:spcPct val="20000"/>
              </a:spcBef>
              <a:buClr>
                <a:srgbClr val="800000"/>
              </a:buClr>
              <a:buSzPct val="60000"/>
              <a:buFont typeface="Wingdings" charset="2"/>
              <a:buChar char="§"/>
            </a:pPr>
            <a:r>
              <a:rPr lang="en-US" b="0" dirty="0" smtClean="0">
                <a:latin typeface="+mn-lt"/>
              </a:rPr>
              <a:t>  New laser systems will yield plasma accelerator developments</a:t>
            </a:r>
          </a:p>
          <a:p>
            <a:pPr lvl="2">
              <a:lnSpc>
                <a:spcPct val="130000"/>
              </a:lnSpc>
              <a:spcBef>
                <a:spcPct val="20000"/>
              </a:spcBef>
              <a:buClr>
                <a:srgbClr val="800000"/>
              </a:buClr>
              <a:buSzPct val="60000"/>
              <a:buFont typeface="Wingdings" charset="2"/>
              <a:buChar char="§"/>
            </a:pPr>
            <a:r>
              <a:rPr lang="en-US" b="0" dirty="0" smtClean="0">
                <a:latin typeface="+mn-lt"/>
              </a:rPr>
              <a:t> At LBNL: </a:t>
            </a:r>
            <a:r>
              <a:rPr lang="en-US" dirty="0" smtClean="0">
                <a:latin typeface="+mn-lt"/>
              </a:rPr>
              <a:t>BELLA</a:t>
            </a:r>
            <a:r>
              <a:rPr lang="en-US" b="0" dirty="0" smtClean="0">
                <a:latin typeface="+mn-lt"/>
              </a:rPr>
              <a:t> (Berkeley Lab Laser Accelerator: 40 J, 40 </a:t>
            </a:r>
            <a:r>
              <a:rPr lang="en-US" b="0" dirty="0" err="1" smtClean="0">
                <a:latin typeface="+mn-lt"/>
              </a:rPr>
              <a:t>fs</a:t>
            </a:r>
            <a:r>
              <a:rPr lang="en-US" b="0" dirty="0" smtClean="0">
                <a:latin typeface="+mn-lt"/>
              </a:rPr>
              <a:t>, 1 Hz) laser system planned: </a:t>
            </a:r>
          </a:p>
          <a:p>
            <a:pPr lvl="3">
              <a:lnSpc>
                <a:spcPct val="130000"/>
              </a:lnSpc>
              <a:spcBef>
                <a:spcPct val="20000"/>
              </a:spcBef>
              <a:buClr>
                <a:srgbClr val="800000"/>
              </a:buClr>
              <a:buSzPct val="60000"/>
              <a:buFont typeface="Wingdings" charset="2"/>
              <a:buChar char="§"/>
            </a:pPr>
            <a:r>
              <a:rPr lang="en-US" b="0" dirty="0" smtClean="0">
                <a:latin typeface="+mn-lt"/>
              </a:rPr>
              <a:t> 10 </a:t>
            </a:r>
            <a:r>
              <a:rPr lang="en-US" b="0" dirty="0" err="1" smtClean="0">
                <a:latin typeface="+mn-lt"/>
              </a:rPr>
              <a:t>GeV</a:t>
            </a:r>
            <a:r>
              <a:rPr lang="en-US" b="0" dirty="0" smtClean="0">
                <a:latin typeface="+mn-lt"/>
              </a:rPr>
              <a:t> electron beam in 1 </a:t>
            </a:r>
            <a:r>
              <a:rPr lang="en-US" b="0" dirty="0" err="1" smtClean="0">
                <a:latin typeface="+mn-lt"/>
              </a:rPr>
              <a:t>m</a:t>
            </a:r>
            <a:r>
              <a:rPr lang="en-US" b="0" dirty="0" smtClean="0">
                <a:latin typeface="+mn-lt"/>
              </a:rPr>
              <a:t> plasma (</a:t>
            </a:r>
            <a:r>
              <a:rPr lang="en-US" b="0" dirty="0" err="1" smtClean="0">
                <a:latin typeface="+mn-lt"/>
              </a:rPr>
              <a:t>n</a:t>
            </a:r>
            <a:r>
              <a:rPr lang="en-US" b="0" dirty="0" smtClean="0">
                <a:latin typeface="+mn-lt"/>
              </a:rPr>
              <a:t>=10</a:t>
            </a:r>
            <a:r>
              <a:rPr lang="en-US" b="0" baseline="30000" dirty="0" smtClean="0">
                <a:latin typeface="+mn-lt"/>
              </a:rPr>
              <a:t>17 </a:t>
            </a:r>
            <a:r>
              <a:rPr lang="en-US" b="0" dirty="0" smtClean="0">
                <a:latin typeface="+mn-lt"/>
              </a:rPr>
              <a:t>cm</a:t>
            </a:r>
            <a:r>
              <a:rPr lang="en-US" b="0" baseline="30000" dirty="0" smtClean="0">
                <a:latin typeface="+mn-lt"/>
              </a:rPr>
              <a:t>-3</a:t>
            </a:r>
            <a:r>
              <a:rPr lang="en-US" b="0" dirty="0" smtClean="0">
                <a:latin typeface="+mn-lt"/>
              </a:rPr>
              <a:t>, single collider stage).</a:t>
            </a:r>
          </a:p>
          <a:p>
            <a:pPr lvl="3">
              <a:lnSpc>
                <a:spcPct val="130000"/>
              </a:lnSpc>
              <a:spcBef>
                <a:spcPct val="20000"/>
              </a:spcBef>
              <a:buClr>
                <a:srgbClr val="800000"/>
              </a:buClr>
              <a:buSzPct val="60000"/>
              <a:buFont typeface="Wingdings" charset="2"/>
              <a:buChar char="§"/>
            </a:pPr>
            <a:endParaRPr lang="en-US" b="0" dirty="0" smtClean="0">
              <a:latin typeface="+mn-lt"/>
            </a:endParaRPr>
          </a:p>
          <a:p>
            <a:pPr>
              <a:lnSpc>
                <a:spcPct val="130000"/>
              </a:lnSpc>
              <a:spcBef>
                <a:spcPct val="20000"/>
              </a:spcBef>
              <a:buClr>
                <a:srgbClr val="800000"/>
              </a:buClr>
              <a:buSzPct val="60000"/>
              <a:buFont typeface="Wingdings" charset="2"/>
              <a:buChar char="§"/>
            </a:pPr>
            <a:r>
              <a:rPr lang="en-US" b="0" dirty="0" smtClean="0">
                <a:latin typeface="+mn-lt"/>
              </a:rPr>
              <a:t> Additional advances in laser technology (high average power, high efficiency) will enable future frontier physics applications </a:t>
            </a:r>
          </a:p>
        </p:txBody>
      </p:sp>
      <p:sp>
        <p:nvSpPr>
          <p:cNvPr id="1700871" name="Rectangle 7"/>
          <p:cNvSpPr>
            <a:spLocks noChangeArrowheads="1"/>
          </p:cNvSpPr>
          <p:nvPr/>
        </p:nvSpPr>
        <p:spPr bwMode="auto">
          <a:xfrm>
            <a:off x="2744788" y="39688"/>
            <a:ext cx="184150" cy="33655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5"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32</a:t>
            </a:fld>
            <a:endParaRPr lang="en-US" dirty="0"/>
          </a:p>
        </p:txBody>
      </p:sp>
      <p:sp>
        <p:nvSpPr>
          <p:cNvPr id="6" name="Rectangle 2"/>
          <p:cNvSpPr txBox="1">
            <a:spLocks noChangeArrowheads="1"/>
          </p:cNvSpPr>
          <p:nvPr/>
        </p:nvSpPr>
        <p:spPr bwMode="auto">
          <a:xfrm>
            <a:off x="1524000" y="228600"/>
            <a:ext cx="6781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kern="0" dirty="0" smtClean="0">
                <a:solidFill>
                  <a:schemeClr val="tx2"/>
                </a:solidFill>
                <a:latin typeface="+mj-lt"/>
                <a:ea typeface="+mj-ea"/>
                <a:cs typeface="+mj-cs"/>
              </a:rPr>
              <a:t>Conclusions</a:t>
            </a:r>
            <a:endParaRPr kumimoji="0" lang="en-US" sz="28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5554" name="Rectangle 2"/>
          <p:cNvSpPr>
            <a:spLocks noChangeArrowheads="1"/>
          </p:cNvSpPr>
          <p:nvPr/>
        </p:nvSpPr>
        <p:spPr bwMode="auto">
          <a:xfrm>
            <a:off x="1590675" y="71438"/>
            <a:ext cx="7239000" cy="736600"/>
          </a:xfrm>
          <a:prstGeom prst="rect">
            <a:avLst/>
          </a:prstGeom>
          <a:noFill/>
          <a:ln w="12700">
            <a:noFill/>
            <a:miter lim="800000"/>
            <a:headEnd/>
            <a:tailEnd/>
          </a:ln>
          <a:effectLst/>
        </p:spPr>
        <p:txBody>
          <a:bodyPr lIns="90487" tIns="44450" rIns="90487" bIns="44450" anchor="ctr">
            <a:prstTxWarp prst="textNoShape">
              <a:avLst/>
            </a:prstTxWarp>
          </a:bodyPr>
          <a:lstStyle/>
          <a:p>
            <a:endParaRPr lang="en-US" sz="2600" b="0" baseline="0">
              <a:latin typeface="Times" pitchFamily="-65" charset="0"/>
            </a:endParaRPr>
          </a:p>
        </p:txBody>
      </p:sp>
      <p:sp>
        <p:nvSpPr>
          <p:cNvPr id="2455555" name="Rectangle 3"/>
          <p:cNvSpPr>
            <a:spLocks noGrp="1" noChangeArrowheads="1"/>
          </p:cNvSpPr>
          <p:nvPr>
            <p:ph type="title" idx="4294967295"/>
          </p:nvPr>
        </p:nvSpPr>
        <p:spPr bwMode="auto">
          <a:xfrm>
            <a:off x="1697038" y="123825"/>
            <a:ext cx="6456362" cy="563563"/>
          </a:xfrm>
          <a:prstGeom prst="rect">
            <a:avLst/>
          </a:prstGeom>
          <a:noFill/>
          <a:ln>
            <a:miter lim="800000"/>
            <a:headEnd/>
            <a:tailEnd/>
          </a:ln>
        </p:spPr>
        <p:txBody>
          <a:bodyPr>
            <a:prstTxWarp prst="textNoShape">
              <a:avLst/>
            </a:prstTxWarp>
          </a:bodyPr>
          <a:lstStyle/>
          <a:p>
            <a:pPr algn="ctr"/>
            <a:r>
              <a:rPr lang="en-US" b="1" dirty="0">
                <a:solidFill>
                  <a:schemeClr val="tx1"/>
                </a:solidFill>
              </a:rPr>
              <a:t>Laser-plasma </a:t>
            </a:r>
            <a:r>
              <a:rPr lang="en-US" b="1" dirty="0" smtClean="0">
                <a:solidFill>
                  <a:schemeClr val="tx1"/>
                </a:solidFill>
              </a:rPr>
              <a:t>accelerators: </a:t>
            </a:r>
            <a:br>
              <a:rPr lang="en-US" b="1" dirty="0" smtClean="0">
                <a:solidFill>
                  <a:schemeClr val="tx1"/>
                </a:solidFill>
              </a:rPr>
            </a:br>
            <a:r>
              <a:rPr lang="en-US" b="1" dirty="0" smtClean="0">
                <a:solidFill>
                  <a:schemeClr val="tx1"/>
                </a:solidFill>
              </a:rPr>
              <a:t>&gt;10 GV/</a:t>
            </a:r>
            <a:r>
              <a:rPr lang="en-US" b="1" dirty="0" err="1" smtClean="0">
                <a:solidFill>
                  <a:schemeClr val="tx1"/>
                </a:solidFill>
              </a:rPr>
              <a:t>m</a:t>
            </a:r>
            <a:r>
              <a:rPr lang="en-US" b="1" dirty="0" smtClean="0">
                <a:solidFill>
                  <a:schemeClr val="tx1"/>
                </a:solidFill>
              </a:rPr>
              <a:t> accelerating gradient</a:t>
            </a:r>
            <a:endParaRPr lang="en-US" b="1" dirty="0">
              <a:solidFill>
                <a:schemeClr val="tx1"/>
              </a:solidFill>
            </a:endParaRPr>
          </a:p>
        </p:txBody>
      </p:sp>
      <p:pic>
        <p:nvPicPr>
          <p:cNvPr id="2455557"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130300" y="3124200"/>
            <a:ext cx="5575300" cy="2467056"/>
          </a:xfrm>
          <a:prstGeom prst="rect">
            <a:avLst/>
          </a:prstGeom>
          <a:noFill/>
        </p:spPr>
      </p:pic>
      <p:sp>
        <p:nvSpPr>
          <p:cNvPr id="2455558" name="Oval 6"/>
          <p:cNvSpPr>
            <a:spLocks noChangeArrowheads="1"/>
          </p:cNvSpPr>
          <p:nvPr/>
        </p:nvSpPr>
        <p:spPr bwMode="auto">
          <a:xfrm rot="-1317393">
            <a:off x="5192769" y="3275013"/>
            <a:ext cx="628650" cy="1590675"/>
          </a:xfrm>
          <a:prstGeom prst="ellipse">
            <a:avLst/>
          </a:prstGeom>
          <a:noFill/>
          <a:ln w="28575">
            <a:solidFill>
              <a:srgbClr val="FF0000"/>
            </a:solidFill>
            <a:prstDash val="dash"/>
            <a:round/>
            <a:headEnd/>
            <a:tailEnd/>
          </a:ln>
          <a:effectLst/>
        </p:spPr>
        <p:txBody>
          <a:bodyPr wrap="none" anchor="ctr">
            <a:prstTxWarp prst="textNoShape">
              <a:avLst/>
            </a:prstTxWarp>
          </a:bodyPr>
          <a:lstStyle/>
          <a:p>
            <a:endParaRPr lang="en-US"/>
          </a:p>
        </p:txBody>
      </p:sp>
      <p:sp>
        <p:nvSpPr>
          <p:cNvPr id="2455559" name="Line 7"/>
          <p:cNvSpPr>
            <a:spLocks noChangeShapeType="1"/>
          </p:cNvSpPr>
          <p:nvPr/>
        </p:nvSpPr>
        <p:spPr bwMode="auto">
          <a:xfrm>
            <a:off x="5748338" y="3970338"/>
            <a:ext cx="989012" cy="0"/>
          </a:xfrm>
          <a:prstGeom prst="line">
            <a:avLst/>
          </a:prstGeom>
          <a:noFill/>
          <a:ln w="28575">
            <a:solidFill>
              <a:srgbClr val="FF0000"/>
            </a:solidFill>
            <a:round/>
            <a:headEnd/>
            <a:tailEnd type="arrow" w="med" len="med"/>
          </a:ln>
          <a:effectLst/>
        </p:spPr>
        <p:txBody>
          <a:bodyPr wrap="none" anchor="ctr">
            <a:prstTxWarp prst="textNoShape">
              <a:avLst/>
            </a:prstTxWarp>
          </a:bodyPr>
          <a:lstStyle/>
          <a:p>
            <a:endParaRPr lang="en-US"/>
          </a:p>
        </p:txBody>
      </p:sp>
      <p:sp>
        <p:nvSpPr>
          <p:cNvPr id="2455560" name="Text Box 8"/>
          <p:cNvSpPr txBox="1">
            <a:spLocks noChangeArrowheads="1"/>
          </p:cNvSpPr>
          <p:nvPr/>
        </p:nvSpPr>
        <p:spPr bwMode="auto">
          <a:xfrm>
            <a:off x="5359400" y="3144838"/>
            <a:ext cx="758825" cy="457200"/>
          </a:xfrm>
          <a:prstGeom prst="rect">
            <a:avLst/>
          </a:prstGeom>
          <a:noFill/>
          <a:ln w="9525">
            <a:noFill/>
            <a:miter lim="800000"/>
            <a:headEnd/>
            <a:tailEnd/>
          </a:ln>
          <a:effectLst/>
        </p:spPr>
        <p:txBody>
          <a:bodyPr wrap="none">
            <a:prstTxWarp prst="textNoShape">
              <a:avLst/>
            </a:prstTxWarp>
            <a:spAutoFit/>
          </a:bodyPr>
          <a:lstStyle/>
          <a:p>
            <a:r>
              <a:rPr lang="nl-NL" b="0" baseline="0">
                <a:solidFill>
                  <a:srgbClr val="FF0000"/>
                </a:solidFill>
                <a:latin typeface="Times" pitchFamily="-65" charset="0"/>
              </a:rPr>
              <a:t>laser</a:t>
            </a:r>
          </a:p>
        </p:txBody>
      </p:sp>
      <p:graphicFrame>
        <p:nvGraphicFramePr>
          <p:cNvPr id="2455567" name="Object 15"/>
          <p:cNvGraphicFramePr>
            <a:graphicFrameLocks noChangeAspect="1"/>
          </p:cNvGraphicFramePr>
          <p:nvPr/>
        </p:nvGraphicFramePr>
        <p:xfrm>
          <a:off x="2249488" y="5056188"/>
          <a:ext cx="496887" cy="330200"/>
        </p:xfrm>
        <a:graphic>
          <a:graphicData uri="http://schemas.openxmlformats.org/presentationml/2006/ole">
            <p:oleObj spid="_x0000_s525314" name="Equation" r:id="rId5" imgW="317500" imgH="177800" progId="Equation.3">
              <p:embed/>
            </p:oleObj>
          </a:graphicData>
        </a:graphic>
      </p:graphicFrame>
      <p:graphicFrame>
        <p:nvGraphicFramePr>
          <p:cNvPr id="2455574" name="Object 22"/>
          <p:cNvGraphicFramePr>
            <a:graphicFrameLocks noChangeAspect="1"/>
          </p:cNvGraphicFramePr>
          <p:nvPr/>
        </p:nvGraphicFramePr>
        <p:xfrm>
          <a:off x="2743200" y="1066800"/>
          <a:ext cx="2944812" cy="666750"/>
        </p:xfrm>
        <a:graphic>
          <a:graphicData uri="http://schemas.openxmlformats.org/presentationml/2006/ole">
            <p:oleObj spid="_x0000_s525316" name="Equation" r:id="rId6" imgW="1993900" imgH="381000" progId="Equation.3">
              <p:embed/>
            </p:oleObj>
          </a:graphicData>
        </a:graphic>
      </p:graphicFrame>
      <p:sp>
        <p:nvSpPr>
          <p:cNvPr id="2455580" name="Text Box 28"/>
          <p:cNvSpPr txBox="1">
            <a:spLocks noChangeAspect="1" noChangeArrowheads="1"/>
          </p:cNvSpPr>
          <p:nvPr/>
        </p:nvSpPr>
        <p:spPr bwMode="auto">
          <a:xfrm>
            <a:off x="231775" y="1820863"/>
            <a:ext cx="8437563" cy="779462"/>
          </a:xfrm>
          <a:prstGeom prst="rect">
            <a:avLst/>
          </a:prstGeom>
          <a:noFill/>
          <a:ln w="38100">
            <a:noFill/>
            <a:miter lim="800000"/>
            <a:headEnd/>
            <a:tailEnd/>
          </a:ln>
          <a:effectLst/>
        </p:spPr>
        <p:txBody>
          <a:bodyPr>
            <a:prstTxWarp prst="textNoShape">
              <a:avLst/>
            </a:prstTxWarp>
            <a:spAutoFit/>
          </a:bodyPr>
          <a:lstStyle/>
          <a:p>
            <a:pPr algn="ctr" eaLnBrk="1" hangingPunct="1">
              <a:spcBef>
                <a:spcPct val="50000"/>
              </a:spcBef>
            </a:pPr>
            <a:r>
              <a:rPr lang="en-US" sz="1800" b="0" baseline="0" dirty="0">
                <a:latin typeface="Arial" pitchFamily="-65" charset="0"/>
              </a:rPr>
              <a:t>plasma wave (</a:t>
            </a:r>
            <a:r>
              <a:rPr lang="en-US" sz="1800" b="0" baseline="0" dirty="0" err="1">
                <a:latin typeface="Arial" pitchFamily="-65" charset="0"/>
              </a:rPr>
              <a:t>wakefield</a:t>
            </a:r>
            <a:r>
              <a:rPr lang="en-US" sz="1800" b="0" baseline="0" dirty="0">
                <a:latin typeface="Arial" pitchFamily="-65" charset="0"/>
              </a:rPr>
              <a:t>)  E ~100 GV/</a:t>
            </a:r>
            <a:r>
              <a:rPr lang="en-US" sz="1800" b="0" baseline="0" dirty="0" err="1">
                <a:latin typeface="Arial" pitchFamily="-65" charset="0"/>
              </a:rPr>
              <a:t>m</a:t>
            </a:r>
            <a:r>
              <a:rPr lang="en-US" sz="1800" b="0" baseline="0" dirty="0">
                <a:latin typeface="Arial" pitchFamily="-65" charset="0"/>
              </a:rPr>
              <a:t>  (for n~10</a:t>
            </a:r>
            <a:r>
              <a:rPr lang="en-US" sz="1800" b="0" baseline="30000" dirty="0">
                <a:latin typeface="Arial" pitchFamily="-65" charset="0"/>
              </a:rPr>
              <a:t>18</a:t>
            </a:r>
            <a:r>
              <a:rPr lang="en-US" sz="1800" b="0" baseline="0" dirty="0">
                <a:latin typeface="Arial" pitchFamily="-65" charset="0"/>
              </a:rPr>
              <a:t> cm</a:t>
            </a:r>
            <a:r>
              <a:rPr lang="en-US" sz="1800" b="0" baseline="30000" dirty="0">
                <a:latin typeface="Arial" pitchFamily="-65" charset="0"/>
              </a:rPr>
              <a:t>-3</a:t>
            </a:r>
            <a:r>
              <a:rPr lang="en-US" sz="1800" b="0" baseline="0" dirty="0">
                <a:latin typeface="Arial" pitchFamily="-65" charset="0"/>
              </a:rPr>
              <a:t>)</a:t>
            </a:r>
          </a:p>
          <a:p>
            <a:pPr algn="ctr" eaLnBrk="1" hangingPunct="1">
              <a:spcBef>
                <a:spcPct val="50000"/>
              </a:spcBef>
            </a:pPr>
            <a:r>
              <a:rPr lang="en-US" sz="1800" b="0" baseline="0" dirty="0">
                <a:solidFill>
                  <a:srgbClr val="FF0000"/>
                </a:solidFill>
                <a:latin typeface="Arial" pitchFamily="-65" charset="0"/>
              </a:rPr>
              <a:t>(&gt;10</a:t>
            </a:r>
            <a:r>
              <a:rPr lang="en-US" sz="1800" b="0" baseline="30000" dirty="0">
                <a:solidFill>
                  <a:srgbClr val="FF0000"/>
                </a:solidFill>
                <a:latin typeface="Arial" pitchFamily="-65" charset="0"/>
              </a:rPr>
              <a:t>3</a:t>
            </a:r>
            <a:r>
              <a:rPr lang="en-US" sz="1800" b="0" baseline="0" dirty="0">
                <a:solidFill>
                  <a:srgbClr val="FF0000"/>
                </a:solidFill>
                <a:latin typeface="Arial" pitchFamily="-65" charset="0"/>
              </a:rPr>
              <a:t> larger than conventional RF </a:t>
            </a:r>
            <a:r>
              <a:rPr lang="en-US" sz="1800" b="0" baseline="0" dirty="0" smtClean="0">
                <a:solidFill>
                  <a:srgbClr val="FF0000"/>
                </a:solidFill>
                <a:latin typeface="Arial" pitchFamily="-65" charset="0"/>
              </a:rPr>
              <a:t>accelerators)</a:t>
            </a:r>
            <a:endParaRPr lang="en-US" sz="1800" b="0" baseline="0" dirty="0">
              <a:latin typeface="Arial" pitchFamily="-65" charset="0"/>
            </a:endParaRPr>
          </a:p>
        </p:txBody>
      </p:sp>
      <p:sp>
        <p:nvSpPr>
          <p:cNvPr id="21"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4</a:t>
            </a:fld>
            <a:endParaRPr lang="en-US" dirty="0"/>
          </a:p>
        </p:txBody>
      </p:sp>
      <p:sp>
        <p:nvSpPr>
          <p:cNvPr id="22" name="Text Box 30"/>
          <p:cNvSpPr txBox="1">
            <a:spLocks noChangeArrowheads="1"/>
          </p:cNvSpPr>
          <p:nvPr/>
        </p:nvSpPr>
        <p:spPr bwMode="auto">
          <a:xfrm>
            <a:off x="152400" y="5791200"/>
            <a:ext cx="8610600" cy="338554"/>
          </a:xfrm>
          <a:prstGeom prst="rect">
            <a:avLst/>
          </a:prstGeom>
          <a:noFill/>
          <a:ln w="63500">
            <a:noFill/>
            <a:miter lim="800000"/>
            <a:headEnd/>
            <a:tailEnd/>
          </a:ln>
          <a:effectLst/>
        </p:spPr>
        <p:txBody>
          <a:bodyPr wrap="square">
            <a:prstTxWarp prst="textNoShape">
              <a:avLst/>
            </a:prstTxWarp>
            <a:spAutoFit/>
          </a:bodyPr>
          <a:lstStyle/>
          <a:p>
            <a:pPr algn="ctr" eaLnBrk="1" hangingPunct="1"/>
            <a:r>
              <a:rPr lang="en-US" sz="1600" b="0" baseline="0" dirty="0" smtClean="0">
                <a:latin typeface="Arial" pitchFamily="-65" charset="0"/>
              </a:rPr>
              <a:t>For</a:t>
            </a:r>
            <a:r>
              <a:rPr lang="en-US" sz="1600" b="0" dirty="0" smtClean="0">
                <a:latin typeface="Arial" pitchFamily="-65" charset="0"/>
              </a:rPr>
              <a:t> high energy gain, the fields must act </a:t>
            </a:r>
            <a:r>
              <a:rPr lang="en-US" sz="1600" b="0" dirty="0" smtClean="0"/>
              <a:t>on the charged particles over extended distances.</a:t>
            </a:r>
            <a:endParaRPr lang="en-US" sz="1600" b="0" baseline="0" dirty="0">
              <a:latin typeface="Arial" pitchFamily="-65" charset="0"/>
            </a:endParaRPr>
          </a:p>
        </p:txBody>
      </p:sp>
      <p:sp>
        <p:nvSpPr>
          <p:cNvPr id="23" name="Line 113"/>
          <p:cNvSpPr>
            <a:spLocks noChangeShapeType="1"/>
          </p:cNvSpPr>
          <p:nvPr/>
        </p:nvSpPr>
        <p:spPr bwMode="auto">
          <a:xfrm>
            <a:off x="2438400" y="3200400"/>
            <a:ext cx="749300" cy="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24" name="Text Box 114"/>
          <p:cNvSpPr txBox="1">
            <a:spLocks noChangeArrowheads="1"/>
          </p:cNvSpPr>
          <p:nvPr/>
        </p:nvSpPr>
        <p:spPr bwMode="auto">
          <a:xfrm>
            <a:off x="228600" y="2819400"/>
            <a:ext cx="354012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0" baseline="0" dirty="0" err="1">
                <a:latin typeface="Arial" pitchFamily="-65" charset="0"/>
                <a:sym typeface="Symbol" pitchFamily="-65" charset="2"/>
              </a:rPr>
              <a:t></a:t>
            </a:r>
            <a:r>
              <a:rPr lang="en-US" sz="1600" b="0" baseline="-25000" dirty="0" err="1">
                <a:latin typeface="Arial" pitchFamily="-65" charset="0"/>
                <a:sym typeface="Symbol" pitchFamily="-65" charset="2"/>
              </a:rPr>
              <a:t>p</a:t>
            </a:r>
            <a:r>
              <a:rPr lang="en-US" sz="1600" b="0" baseline="0" dirty="0">
                <a:latin typeface="Arial" pitchFamily="-65" charset="0"/>
                <a:sym typeface="Symbol" pitchFamily="-65" charset="2"/>
              </a:rPr>
              <a:t> =2c/</a:t>
            </a:r>
            <a:r>
              <a:rPr lang="en-US" sz="1600" b="0" baseline="-25000" dirty="0">
                <a:latin typeface="Arial" pitchFamily="-65" charset="0"/>
                <a:sym typeface="Symbol" pitchFamily="-65" charset="2"/>
              </a:rPr>
              <a:t>p</a:t>
            </a:r>
            <a:r>
              <a:rPr lang="en-US" sz="1600" b="0" baseline="0" dirty="0">
                <a:latin typeface="Arial" pitchFamily="-65" charset="0"/>
                <a:sym typeface="Symbol" pitchFamily="-65" charset="2"/>
              </a:rPr>
              <a:t>= (r</a:t>
            </a:r>
            <a:r>
              <a:rPr lang="en-US" sz="1600" b="0" baseline="-25000" dirty="0">
                <a:latin typeface="Arial" pitchFamily="-65" charset="0"/>
                <a:sym typeface="Symbol" pitchFamily="-65" charset="2"/>
              </a:rPr>
              <a:t>e</a:t>
            </a:r>
            <a:r>
              <a:rPr lang="en-US" sz="1600" b="0" baseline="30000" dirty="0">
                <a:latin typeface="Arial" pitchFamily="-65" charset="0"/>
                <a:sym typeface="Symbol" pitchFamily="-65" charset="2"/>
              </a:rPr>
              <a:t>-1/2 </a:t>
            </a:r>
            <a:r>
              <a:rPr lang="en-US" sz="1600" b="0" baseline="0" dirty="0">
                <a:latin typeface="Arial" pitchFamily="-65" charset="0"/>
                <a:sym typeface="Symbol" pitchFamily="-65" charset="2"/>
              </a:rPr>
              <a:t>) n</a:t>
            </a:r>
            <a:r>
              <a:rPr lang="en-US" sz="1600" b="0" baseline="-25000" dirty="0">
                <a:latin typeface="Arial" pitchFamily="-65" charset="0"/>
                <a:sym typeface="Symbol" pitchFamily="-65" charset="2"/>
              </a:rPr>
              <a:t>p</a:t>
            </a:r>
            <a:r>
              <a:rPr lang="en-US" sz="1600" b="0" baseline="30000" dirty="0">
                <a:latin typeface="Arial" pitchFamily="-65" charset="0"/>
                <a:sym typeface="Symbol" pitchFamily="-65" charset="2"/>
              </a:rPr>
              <a:t>-1/2</a:t>
            </a:r>
            <a:r>
              <a:rPr lang="en-US" sz="1600" b="0" baseline="0" dirty="0">
                <a:latin typeface="Arial" pitchFamily="-65" charset="0"/>
                <a:sym typeface="Symbol" pitchFamily="-65" charset="2"/>
              </a:rPr>
              <a:t> ~10 </a:t>
            </a:r>
            <a:r>
              <a:rPr lang="en-US" sz="1600" b="0" baseline="0" dirty="0" err="1">
                <a:latin typeface="Arial" pitchFamily="-65" charset="0"/>
                <a:sym typeface="Symbol" pitchFamily="-65" charset="2"/>
              </a:rPr>
              <a:t></a:t>
            </a:r>
            <a:r>
              <a:rPr lang="en-US" sz="1600" b="0" baseline="0" dirty="0" err="1">
                <a:latin typeface="Arial" pitchFamily="-65" charset="0"/>
              </a:rPr>
              <a:t>m</a:t>
            </a:r>
            <a:endParaRPr lang="en-US" sz="1600" b="0" baseline="0" dirty="0">
              <a:latin typeface="Arial" pitchFamily="-65" charset="0"/>
              <a:sym typeface="Symbol" pitchFamily="-65" charset="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Text Box 5"/>
          <p:cNvSpPr txBox="1">
            <a:spLocks noChangeArrowheads="1"/>
          </p:cNvSpPr>
          <p:nvPr/>
        </p:nvSpPr>
        <p:spPr bwMode="auto">
          <a:xfrm>
            <a:off x="0" y="914400"/>
            <a:ext cx="9144000" cy="6038577"/>
          </a:xfrm>
          <a:prstGeom prst="rect">
            <a:avLst/>
          </a:prstGeom>
          <a:noFill/>
          <a:ln w="9525">
            <a:noFill/>
            <a:miter lim="800000"/>
            <a:headEnd/>
            <a:tailEnd/>
          </a:ln>
          <a:effectLst/>
        </p:spPr>
        <p:txBody>
          <a:bodyPr wrap="square">
            <a:prstTxWarp prst="textNoShape">
              <a:avLst/>
            </a:prstTxWarp>
            <a:spAutoFit/>
          </a:bodyPr>
          <a:lstStyle/>
          <a:p>
            <a:pPr>
              <a:lnSpc>
                <a:spcPct val="180000"/>
              </a:lnSpc>
              <a:spcAft>
                <a:spcPts val="0"/>
              </a:spcAft>
              <a:buFont typeface="Arial"/>
              <a:buChar char="•"/>
            </a:pPr>
            <a:r>
              <a:rPr lang="en-US" sz="1800" b="0" baseline="0" dirty="0" smtClean="0">
                <a:latin typeface="Helvetica" pitchFamily="-65" charset="0"/>
              </a:rPr>
              <a:t> </a:t>
            </a:r>
            <a:r>
              <a:rPr lang="en-US" sz="1800" b="0" baseline="0" dirty="0" smtClean="0">
                <a:solidFill>
                  <a:srgbClr val="0000FF"/>
                </a:solidFill>
                <a:latin typeface="Helvetica" pitchFamily="-65" charset="0"/>
              </a:rPr>
              <a:t>Laser Diffraction</a:t>
            </a:r>
            <a:r>
              <a:rPr lang="en-US" sz="1800" b="0" baseline="0" dirty="0" smtClean="0">
                <a:latin typeface="Helvetica" pitchFamily="-65" charset="0"/>
              </a:rPr>
              <a:t>:  </a:t>
            </a:r>
          </a:p>
          <a:p>
            <a:pPr lvl="1">
              <a:lnSpc>
                <a:spcPct val="180000"/>
              </a:lnSpc>
              <a:spcAft>
                <a:spcPts val="0"/>
              </a:spcAft>
              <a:buFont typeface="Arial"/>
              <a:buChar char="•"/>
            </a:pPr>
            <a:r>
              <a:rPr lang="en-US" b="0" dirty="0" smtClean="0">
                <a:latin typeface="Helvetica" pitchFamily="-65" charset="0"/>
              </a:rPr>
              <a:t> </a:t>
            </a:r>
            <a:r>
              <a:rPr lang="en-US" b="0" baseline="0" dirty="0" smtClean="0">
                <a:latin typeface="Helvetica" pitchFamily="-65" charset="0"/>
              </a:rPr>
              <a:t>limits interaction</a:t>
            </a:r>
            <a:r>
              <a:rPr lang="en-US" b="0" dirty="0" smtClean="0">
                <a:latin typeface="Helvetica" pitchFamily="-65" charset="0"/>
              </a:rPr>
              <a:t> ~ Rayleigh range</a:t>
            </a:r>
          </a:p>
          <a:p>
            <a:pPr lvl="1">
              <a:lnSpc>
                <a:spcPct val="180000"/>
              </a:lnSpc>
              <a:spcAft>
                <a:spcPts val="0"/>
              </a:spcAft>
              <a:buFont typeface="Arial"/>
              <a:buChar char="•"/>
            </a:pPr>
            <a:r>
              <a:rPr lang="en-US" b="0" baseline="0" dirty="0" smtClean="0">
                <a:latin typeface="Helvetica" pitchFamily="-65" charset="0"/>
              </a:rPr>
              <a:t> most severe limitation </a:t>
            </a:r>
            <a:r>
              <a:rPr lang="en-US" b="0" dirty="0" smtClean="0">
                <a:latin typeface="Helvetica" pitchFamily="-65" charset="0"/>
              </a:rPr>
              <a:t>(Z</a:t>
            </a:r>
            <a:r>
              <a:rPr lang="en-US" b="0" baseline="-25000" dirty="0" smtClean="0">
                <a:latin typeface="Helvetica" pitchFamily="-65" charset="0"/>
              </a:rPr>
              <a:t>R</a:t>
            </a:r>
            <a:r>
              <a:rPr lang="en-US" b="0" dirty="0" smtClean="0">
                <a:latin typeface="Helvetica" pitchFamily="-65" charset="0"/>
              </a:rPr>
              <a:t> &lt;&lt; L</a:t>
            </a:r>
            <a:r>
              <a:rPr lang="en-US" b="0" baseline="-25000" dirty="0" smtClean="0">
                <a:latin typeface="Helvetica" pitchFamily="-65" charset="0"/>
              </a:rPr>
              <a:t>int</a:t>
            </a:r>
            <a:r>
              <a:rPr lang="en-US" b="0" dirty="0" smtClean="0">
                <a:latin typeface="Helvetica" pitchFamily="-65" charset="0"/>
              </a:rPr>
              <a:t>)</a:t>
            </a:r>
            <a:endParaRPr lang="en-US" b="0" baseline="0" dirty="0" smtClean="0">
              <a:latin typeface="Helvetica" pitchFamily="-65" charset="0"/>
            </a:endParaRPr>
          </a:p>
          <a:p>
            <a:pPr lvl="1">
              <a:lnSpc>
                <a:spcPct val="180000"/>
              </a:lnSpc>
              <a:spcAft>
                <a:spcPts val="0"/>
              </a:spcAft>
              <a:buFont typeface="Arial"/>
              <a:buChar char="•"/>
            </a:pPr>
            <a:r>
              <a:rPr lang="en-US" b="0" dirty="0" smtClean="0">
                <a:latin typeface="Helvetica" pitchFamily="-65" charset="0"/>
              </a:rPr>
              <a:t> solutions:</a:t>
            </a:r>
          </a:p>
          <a:p>
            <a:pPr marL="1257300" lvl="2" indent="-342900">
              <a:lnSpc>
                <a:spcPct val="180000"/>
              </a:lnSpc>
              <a:spcAft>
                <a:spcPts val="0"/>
              </a:spcAft>
              <a:buAutoNum type="arabicPeriod"/>
            </a:pPr>
            <a:r>
              <a:rPr lang="en-US" b="0" dirty="0" smtClean="0">
                <a:latin typeface="Helvetica" pitchFamily="-65" charset="0"/>
              </a:rPr>
              <a:t>Use relativistic self-guiding of </a:t>
            </a:r>
            <a:r>
              <a:rPr lang="en-US" b="0" dirty="0" err="1" smtClean="0">
                <a:latin typeface="Helvetica" pitchFamily="-65" charset="0"/>
              </a:rPr>
              <a:t>ponderomotive</a:t>
            </a:r>
            <a:r>
              <a:rPr lang="en-US" b="0" dirty="0" smtClean="0">
                <a:latin typeface="Helvetica" pitchFamily="-65" charset="0"/>
              </a:rPr>
              <a:t> self-channeling to guide laser pulse (requires increased laser energy and power)</a:t>
            </a:r>
          </a:p>
          <a:p>
            <a:pPr marL="1257300" lvl="2" indent="-342900">
              <a:lnSpc>
                <a:spcPct val="180000"/>
              </a:lnSpc>
              <a:spcAft>
                <a:spcPts val="0"/>
              </a:spcAft>
              <a:buFont typeface="Arial"/>
              <a:buAutoNum type="arabicPeriod"/>
            </a:pPr>
            <a:r>
              <a:rPr lang="en-US" b="0" baseline="0" dirty="0" smtClean="0">
                <a:latin typeface="Helvetica" pitchFamily="-65" charset="0"/>
              </a:rPr>
              <a:t>Tailoring </a:t>
            </a:r>
            <a:r>
              <a:rPr lang="en-US" b="0" dirty="0" smtClean="0">
                <a:latin typeface="Helvetica" pitchFamily="-65" charset="0"/>
              </a:rPr>
              <a:t>plasma density to form plasma channel (optical guiding – analogous to optical fiber)</a:t>
            </a:r>
            <a:endParaRPr lang="en-US" b="0" baseline="0" dirty="0" smtClean="0">
              <a:latin typeface="Helvetica" pitchFamily="-65" charset="0"/>
            </a:endParaRPr>
          </a:p>
          <a:p>
            <a:pPr>
              <a:lnSpc>
                <a:spcPct val="180000"/>
              </a:lnSpc>
            </a:pPr>
            <a:r>
              <a:rPr lang="en-US" b="0" dirty="0" smtClean="0">
                <a:latin typeface="Helvetica" pitchFamily="-65" charset="0"/>
              </a:rPr>
              <a:t>	</a:t>
            </a:r>
            <a:endParaRPr lang="en-US" sz="1800" b="0" baseline="0" dirty="0" smtClean="0">
              <a:latin typeface="Helvetica" pitchFamily="-65" charset="0"/>
            </a:endParaRPr>
          </a:p>
          <a:p>
            <a:pPr>
              <a:lnSpc>
                <a:spcPct val="180000"/>
              </a:lnSpc>
            </a:pPr>
            <a:endParaRPr lang="en-US" sz="1800" b="0" baseline="0" dirty="0" smtClean="0">
              <a:latin typeface="Helvetica" pitchFamily="-65" charset="0"/>
            </a:endParaRPr>
          </a:p>
          <a:p>
            <a:pPr>
              <a:lnSpc>
                <a:spcPct val="180000"/>
              </a:lnSpc>
            </a:pPr>
            <a:endParaRPr lang="en-US" sz="1800" b="0" baseline="0" dirty="0" smtClean="0">
              <a:latin typeface="Helvetica" pitchFamily="-65" charset="0"/>
            </a:endParaRPr>
          </a:p>
          <a:p>
            <a:pPr>
              <a:lnSpc>
                <a:spcPct val="180000"/>
              </a:lnSpc>
            </a:pPr>
            <a:endParaRPr lang="en-US" sz="1800" b="0" baseline="0" dirty="0" smtClean="0">
              <a:latin typeface="Helvetica" pitchFamily="-65" charset="0"/>
            </a:endParaRPr>
          </a:p>
        </p:txBody>
      </p:sp>
      <p:sp>
        <p:nvSpPr>
          <p:cNvPr id="2455554" name="Rectangle 2"/>
          <p:cNvSpPr>
            <a:spLocks noChangeArrowheads="1"/>
          </p:cNvSpPr>
          <p:nvPr/>
        </p:nvSpPr>
        <p:spPr bwMode="auto">
          <a:xfrm>
            <a:off x="1590675" y="71438"/>
            <a:ext cx="7239000" cy="736600"/>
          </a:xfrm>
          <a:prstGeom prst="rect">
            <a:avLst/>
          </a:prstGeom>
          <a:noFill/>
          <a:ln w="12700">
            <a:noFill/>
            <a:miter lim="800000"/>
            <a:headEnd/>
            <a:tailEnd/>
          </a:ln>
          <a:effectLst/>
        </p:spPr>
        <p:txBody>
          <a:bodyPr lIns="90487" tIns="44450" rIns="90487" bIns="44450" anchor="ctr">
            <a:prstTxWarp prst="textNoShape">
              <a:avLst/>
            </a:prstTxWarp>
          </a:bodyPr>
          <a:lstStyle/>
          <a:p>
            <a:endParaRPr lang="en-US" sz="2600" b="0" baseline="0">
              <a:latin typeface="Times" pitchFamily="-65" charset="0"/>
            </a:endParaRPr>
          </a:p>
        </p:txBody>
      </p:sp>
      <p:sp>
        <p:nvSpPr>
          <p:cNvPr id="2455555" name="Rectangle 3"/>
          <p:cNvSpPr>
            <a:spLocks noGrp="1" noChangeArrowheads="1"/>
          </p:cNvSpPr>
          <p:nvPr>
            <p:ph type="title" idx="4294967295"/>
          </p:nvPr>
        </p:nvSpPr>
        <p:spPr bwMode="auto">
          <a:xfrm>
            <a:off x="1697038" y="123825"/>
            <a:ext cx="6456362" cy="563563"/>
          </a:xfrm>
          <a:prstGeom prst="rect">
            <a:avLst/>
          </a:prstGeom>
          <a:noFill/>
          <a:ln>
            <a:miter lim="800000"/>
            <a:headEnd/>
            <a:tailEnd/>
          </a:ln>
        </p:spPr>
        <p:txBody>
          <a:bodyPr>
            <a:prstTxWarp prst="textNoShape">
              <a:avLst/>
            </a:prstTxWarp>
          </a:bodyPr>
          <a:lstStyle/>
          <a:p>
            <a:pPr algn="ctr"/>
            <a:r>
              <a:rPr lang="en-US" b="1" dirty="0" smtClean="0">
                <a:solidFill>
                  <a:schemeClr val="tx1"/>
                </a:solidFill>
              </a:rPr>
              <a:t>Limits to single-stage energy gain: Laser Diffraction</a:t>
            </a:r>
            <a:endParaRPr lang="en-US" b="1" dirty="0">
              <a:solidFill>
                <a:schemeClr val="tx1"/>
              </a:solidFill>
            </a:endParaRPr>
          </a:p>
        </p:txBody>
      </p:sp>
      <p:sp>
        <p:nvSpPr>
          <p:cNvPr id="21"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5</a:t>
            </a:fld>
            <a:endParaRPr lang="en-US" dirty="0"/>
          </a:p>
        </p:txBody>
      </p:sp>
      <p:grpSp>
        <p:nvGrpSpPr>
          <p:cNvPr id="60" name="Group 59"/>
          <p:cNvGrpSpPr/>
          <p:nvPr/>
        </p:nvGrpSpPr>
        <p:grpSpPr>
          <a:xfrm>
            <a:off x="6063415" y="1523529"/>
            <a:ext cx="2697997" cy="686617"/>
            <a:chOff x="6063415" y="1523529"/>
            <a:chExt cx="2697997" cy="686617"/>
          </a:xfrm>
        </p:grpSpPr>
        <p:sp>
          <p:nvSpPr>
            <p:cNvPr id="18" name="Rectangle 121"/>
            <p:cNvSpPr>
              <a:spLocks noChangeAspect="1" noChangeArrowheads="1"/>
            </p:cNvSpPr>
            <p:nvPr/>
          </p:nvSpPr>
          <p:spPr bwMode="auto">
            <a:xfrm>
              <a:off x="6139615" y="2029270"/>
              <a:ext cx="1734201" cy="76159"/>
            </a:xfrm>
            <a:prstGeom prst="rect">
              <a:avLst/>
            </a:prstGeom>
            <a:solidFill>
              <a:srgbClr val="383838"/>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 name="Rectangle 122"/>
            <p:cNvSpPr>
              <a:spLocks noChangeAspect="1" noChangeArrowheads="1"/>
            </p:cNvSpPr>
            <p:nvPr/>
          </p:nvSpPr>
          <p:spPr bwMode="auto">
            <a:xfrm>
              <a:off x="6139615" y="1629437"/>
              <a:ext cx="1734201" cy="76159"/>
            </a:xfrm>
            <a:prstGeom prst="rect">
              <a:avLst/>
            </a:prstGeom>
            <a:solidFill>
              <a:srgbClr val="383838"/>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 name="Rectangle 123"/>
            <p:cNvSpPr>
              <a:spLocks noChangeAspect="1" noChangeArrowheads="1"/>
            </p:cNvSpPr>
            <p:nvPr/>
          </p:nvSpPr>
          <p:spPr bwMode="auto">
            <a:xfrm>
              <a:off x="6139615" y="1705595"/>
              <a:ext cx="1734201" cy="323674"/>
            </a:xfrm>
            <a:prstGeom prst="rect">
              <a:avLst/>
            </a:prstGeom>
            <a:gradFill rotWithShape="0">
              <a:gsLst>
                <a:gs pos="0">
                  <a:schemeClr val="folHlink">
                    <a:gamma/>
                    <a:shade val="32549"/>
                    <a:invGamma/>
                  </a:schemeClr>
                </a:gs>
                <a:gs pos="50000">
                  <a:schemeClr val="folHlink"/>
                </a:gs>
                <a:gs pos="100000">
                  <a:schemeClr val="folHlink">
                    <a:gamma/>
                    <a:shade val="32549"/>
                    <a:invGamma/>
                  </a:schemeClr>
                </a:gs>
              </a:gsLst>
              <a:lin ang="5400000" scaled="1"/>
            </a:gradFill>
            <a:ln w="9525">
              <a:solidFill>
                <a:schemeClr val="tx1"/>
              </a:solidFill>
              <a:miter lim="800000"/>
              <a:headEnd/>
              <a:tailEnd/>
            </a:ln>
            <a:effectLst/>
          </p:spPr>
          <p:txBody>
            <a:bodyPr wrap="none" anchor="ctr">
              <a:prstTxWarp prst="textNoShape">
                <a:avLst/>
              </a:prstTxWarp>
            </a:bodyPr>
            <a:lstStyle/>
            <a:p>
              <a:endParaRPr lang="en-US"/>
            </a:p>
          </p:txBody>
        </p:sp>
        <p:pic>
          <p:nvPicPr>
            <p:cNvPr id="39" name="Picture 128"/>
            <p:cNvPicPr>
              <a:picLocks noChangeAspect="1" noChangeArrowheads="1"/>
            </p:cNvPicPr>
            <p:nvPr/>
          </p:nvPicPr>
          <p:blipFill>
            <a:blip r:embed="rId4">
              <a:clrChange>
                <a:clrFrom>
                  <a:srgbClr val="FFFFFF"/>
                </a:clrFrom>
                <a:clrTo>
                  <a:srgbClr val="FFFFFF">
                    <a:alpha val="0"/>
                  </a:srgbClr>
                </a:clrTo>
              </a:clrChange>
            </a:blip>
            <a:srcRect l="13361" t="28867" r="3212" b="37605"/>
            <a:stretch>
              <a:fillRect/>
            </a:stretch>
          </p:blipFill>
          <p:spPr bwMode="auto">
            <a:xfrm>
              <a:off x="6063415" y="1752600"/>
              <a:ext cx="1727895" cy="233831"/>
            </a:xfrm>
            <a:prstGeom prst="rect">
              <a:avLst/>
            </a:prstGeom>
            <a:noFill/>
          </p:spPr>
        </p:pic>
        <p:sp>
          <p:nvSpPr>
            <p:cNvPr id="40" name="Line 129"/>
            <p:cNvSpPr>
              <a:spLocks noChangeAspect="1" noChangeShapeType="1"/>
            </p:cNvSpPr>
            <p:nvPr/>
          </p:nvSpPr>
          <p:spPr bwMode="auto">
            <a:xfrm>
              <a:off x="6158533" y="1738915"/>
              <a:ext cx="1734201" cy="0"/>
            </a:xfrm>
            <a:prstGeom prst="line">
              <a:avLst/>
            </a:prstGeom>
            <a:noFill/>
            <a:ln w="38100">
              <a:solidFill>
                <a:srgbClr val="FF0000"/>
              </a:solidFill>
              <a:prstDash val="dash"/>
              <a:round/>
              <a:headEnd/>
              <a:tailEnd/>
            </a:ln>
            <a:effectLst/>
          </p:spPr>
          <p:txBody>
            <a:bodyPr wrap="none" anchor="ctr">
              <a:prstTxWarp prst="textNoShape">
                <a:avLst/>
              </a:prstTxWarp>
            </a:bodyPr>
            <a:lstStyle/>
            <a:p>
              <a:endParaRPr lang="en-US"/>
            </a:p>
          </p:txBody>
        </p:sp>
        <p:sp>
          <p:nvSpPr>
            <p:cNvPr id="41" name="Line 130"/>
            <p:cNvSpPr>
              <a:spLocks noChangeAspect="1" noChangeShapeType="1"/>
            </p:cNvSpPr>
            <p:nvPr/>
          </p:nvSpPr>
          <p:spPr bwMode="auto">
            <a:xfrm>
              <a:off x="6158533" y="1995950"/>
              <a:ext cx="1734201" cy="0"/>
            </a:xfrm>
            <a:prstGeom prst="line">
              <a:avLst/>
            </a:prstGeom>
            <a:noFill/>
            <a:ln w="38100">
              <a:solidFill>
                <a:srgbClr val="FF0000"/>
              </a:solidFill>
              <a:prstDash val="dash"/>
              <a:round/>
              <a:headEnd/>
              <a:tailEnd/>
            </a:ln>
            <a:effectLst/>
          </p:spPr>
          <p:txBody>
            <a:bodyPr wrap="none" anchor="ctr">
              <a:prstTxWarp prst="textNoShape">
                <a:avLst/>
              </a:prstTxWarp>
            </a:bodyPr>
            <a:lstStyle/>
            <a:p>
              <a:endParaRPr lang="en-US"/>
            </a:p>
          </p:txBody>
        </p:sp>
        <p:sp>
          <p:nvSpPr>
            <p:cNvPr id="42" name="Freeform 131"/>
            <p:cNvSpPr>
              <a:spLocks noChangeAspect="1"/>
            </p:cNvSpPr>
            <p:nvPr/>
          </p:nvSpPr>
          <p:spPr bwMode="auto">
            <a:xfrm>
              <a:off x="7886429" y="1523529"/>
              <a:ext cx="862371" cy="215386"/>
            </a:xfrm>
            <a:custGeom>
              <a:avLst/>
              <a:gdLst/>
              <a:ahLst/>
              <a:cxnLst>
                <a:cxn ang="0">
                  <a:pos x="0" y="362"/>
                </a:cxn>
                <a:cxn ang="0">
                  <a:pos x="432" y="274"/>
                </a:cxn>
                <a:cxn ang="0">
                  <a:pos x="1094" y="0"/>
                </a:cxn>
              </a:cxnLst>
              <a:rect l="0" t="0" r="r" b="b"/>
              <a:pathLst>
                <a:path w="1094" h="362">
                  <a:moveTo>
                    <a:pt x="0" y="362"/>
                  </a:moveTo>
                  <a:cubicBezTo>
                    <a:pt x="72" y="347"/>
                    <a:pt x="250" y="334"/>
                    <a:pt x="432" y="274"/>
                  </a:cubicBezTo>
                  <a:cubicBezTo>
                    <a:pt x="614" y="214"/>
                    <a:pt x="956" y="57"/>
                    <a:pt x="1094" y="0"/>
                  </a:cubicBezTo>
                </a:path>
              </a:pathLst>
            </a:custGeom>
            <a:noFill/>
            <a:ln w="38100" cap="flat" cmpd="sng">
              <a:solidFill>
                <a:srgbClr val="FF0000"/>
              </a:solidFill>
              <a:prstDash val="dash"/>
              <a:round/>
              <a:headEnd type="none" w="med" len="med"/>
              <a:tailEnd type="arrow" w="med" len="med"/>
            </a:ln>
            <a:effectLst/>
          </p:spPr>
          <p:txBody>
            <a:bodyPr>
              <a:prstTxWarp prst="textNoShape">
                <a:avLst/>
              </a:prstTxWarp>
              <a:spAutoFit/>
            </a:bodyPr>
            <a:lstStyle/>
            <a:p>
              <a:endParaRPr lang="en-US"/>
            </a:p>
          </p:txBody>
        </p:sp>
        <p:sp>
          <p:nvSpPr>
            <p:cNvPr id="43" name="Freeform 132"/>
            <p:cNvSpPr>
              <a:spLocks noChangeAspect="1"/>
            </p:cNvSpPr>
            <p:nvPr/>
          </p:nvSpPr>
          <p:spPr bwMode="auto">
            <a:xfrm flipV="1">
              <a:off x="7899041" y="1994760"/>
              <a:ext cx="862371" cy="215386"/>
            </a:xfrm>
            <a:custGeom>
              <a:avLst/>
              <a:gdLst/>
              <a:ahLst/>
              <a:cxnLst>
                <a:cxn ang="0">
                  <a:pos x="0" y="362"/>
                </a:cxn>
                <a:cxn ang="0">
                  <a:pos x="432" y="274"/>
                </a:cxn>
                <a:cxn ang="0">
                  <a:pos x="1094" y="0"/>
                </a:cxn>
              </a:cxnLst>
              <a:rect l="0" t="0" r="r" b="b"/>
              <a:pathLst>
                <a:path w="1094" h="362">
                  <a:moveTo>
                    <a:pt x="0" y="362"/>
                  </a:moveTo>
                  <a:cubicBezTo>
                    <a:pt x="72" y="347"/>
                    <a:pt x="250" y="334"/>
                    <a:pt x="432" y="274"/>
                  </a:cubicBezTo>
                  <a:cubicBezTo>
                    <a:pt x="614" y="214"/>
                    <a:pt x="956" y="57"/>
                    <a:pt x="1094" y="0"/>
                  </a:cubicBezTo>
                </a:path>
              </a:pathLst>
            </a:custGeom>
            <a:noFill/>
            <a:ln w="38100" cap="flat" cmpd="sng">
              <a:solidFill>
                <a:srgbClr val="FF0000"/>
              </a:solidFill>
              <a:prstDash val="dash"/>
              <a:round/>
              <a:headEnd type="none" w="med" len="med"/>
              <a:tailEnd type="arrow" w="med" len="med"/>
            </a:ln>
            <a:effectLst/>
          </p:spPr>
          <p:txBody>
            <a:bodyPr>
              <a:prstTxWarp prst="textNoShape">
                <a:avLst/>
              </a:prstTxWarp>
              <a:spAutoFit/>
            </a:bodyPr>
            <a:lstStyle/>
            <a:p>
              <a:endParaRPr lang="en-US"/>
            </a:p>
          </p:txBody>
        </p:sp>
        <p:sp>
          <p:nvSpPr>
            <p:cNvPr id="44" name="Oval 133"/>
            <p:cNvSpPr>
              <a:spLocks noChangeAspect="1" noChangeArrowheads="1"/>
            </p:cNvSpPr>
            <p:nvPr/>
          </p:nvSpPr>
          <p:spPr bwMode="auto">
            <a:xfrm>
              <a:off x="7135992" y="1805554"/>
              <a:ext cx="50449" cy="33319"/>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45" name="Line 134"/>
            <p:cNvSpPr>
              <a:spLocks noChangeAspect="1" noChangeShapeType="1"/>
            </p:cNvSpPr>
            <p:nvPr/>
          </p:nvSpPr>
          <p:spPr bwMode="auto">
            <a:xfrm>
              <a:off x="7161217" y="1819833"/>
              <a:ext cx="94593"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59" name="Group 58"/>
          <p:cNvGrpSpPr/>
          <p:nvPr/>
        </p:nvGrpSpPr>
        <p:grpSpPr>
          <a:xfrm>
            <a:off x="5105400" y="1066800"/>
            <a:ext cx="1858749" cy="1170716"/>
            <a:chOff x="5105400" y="1066800"/>
            <a:chExt cx="1858749" cy="1170716"/>
          </a:xfrm>
        </p:grpSpPr>
        <p:sp>
          <p:nvSpPr>
            <p:cNvPr id="28" name="Freeform 124"/>
            <p:cNvSpPr>
              <a:spLocks noChangeAspect="1"/>
            </p:cNvSpPr>
            <p:nvPr/>
          </p:nvSpPr>
          <p:spPr bwMode="auto">
            <a:xfrm>
              <a:off x="5176345" y="1523529"/>
              <a:ext cx="1787804" cy="215981"/>
            </a:xfrm>
            <a:custGeom>
              <a:avLst/>
              <a:gdLst/>
              <a:ahLst/>
              <a:cxnLst>
                <a:cxn ang="0">
                  <a:pos x="0" y="0"/>
                </a:cxn>
                <a:cxn ang="0">
                  <a:pos x="1134" y="363"/>
                </a:cxn>
                <a:cxn ang="0">
                  <a:pos x="2268" y="0"/>
                </a:cxn>
              </a:cxnLst>
              <a:rect l="0" t="0" r="r" b="b"/>
              <a:pathLst>
                <a:path w="2268" h="363">
                  <a:moveTo>
                    <a:pt x="0" y="0"/>
                  </a:moveTo>
                  <a:cubicBezTo>
                    <a:pt x="378" y="181"/>
                    <a:pt x="756" y="363"/>
                    <a:pt x="1134" y="363"/>
                  </a:cubicBezTo>
                  <a:cubicBezTo>
                    <a:pt x="1512" y="363"/>
                    <a:pt x="1890" y="181"/>
                    <a:pt x="2268" y="0"/>
                  </a:cubicBezTo>
                </a:path>
              </a:pathLst>
            </a:custGeom>
            <a:noFill/>
            <a:ln w="38100" cap="flat" cmpd="sng">
              <a:solidFill>
                <a:srgbClr val="FF0000"/>
              </a:solidFill>
              <a:prstDash val="sysDot"/>
              <a:round/>
              <a:headEnd type="none" w="med" len="med"/>
              <a:tailEnd type="arrow" w="med" len="med"/>
            </a:ln>
            <a:effectLst/>
          </p:spPr>
          <p:txBody>
            <a:bodyPr>
              <a:prstTxWarp prst="textNoShape">
                <a:avLst/>
              </a:prstTxWarp>
              <a:spAutoFit/>
            </a:bodyPr>
            <a:lstStyle/>
            <a:p>
              <a:endParaRPr lang="en-US"/>
            </a:p>
          </p:txBody>
        </p:sp>
        <p:sp>
          <p:nvSpPr>
            <p:cNvPr id="36" name="Freeform 125"/>
            <p:cNvSpPr>
              <a:spLocks noChangeAspect="1"/>
            </p:cNvSpPr>
            <p:nvPr/>
          </p:nvSpPr>
          <p:spPr bwMode="auto">
            <a:xfrm flipV="1">
              <a:off x="5176345" y="1994760"/>
              <a:ext cx="1787804" cy="215981"/>
            </a:xfrm>
            <a:custGeom>
              <a:avLst/>
              <a:gdLst/>
              <a:ahLst/>
              <a:cxnLst>
                <a:cxn ang="0">
                  <a:pos x="0" y="0"/>
                </a:cxn>
                <a:cxn ang="0">
                  <a:pos x="1134" y="363"/>
                </a:cxn>
                <a:cxn ang="0">
                  <a:pos x="2268" y="0"/>
                </a:cxn>
              </a:cxnLst>
              <a:rect l="0" t="0" r="r" b="b"/>
              <a:pathLst>
                <a:path w="2268" h="363">
                  <a:moveTo>
                    <a:pt x="0" y="0"/>
                  </a:moveTo>
                  <a:cubicBezTo>
                    <a:pt x="378" y="181"/>
                    <a:pt x="756" y="363"/>
                    <a:pt x="1134" y="363"/>
                  </a:cubicBezTo>
                  <a:cubicBezTo>
                    <a:pt x="1512" y="363"/>
                    <a:pt x="1890" y="181"/>
                    <a:pt x="2268" y="0"/>
                  </a:cubicBezTo>
                </a:path>
              </a:pathLst>
            </a:custGeom>
            <a:noFill/>
            <a:ln w="38100" cap="flat" cmpd="sng">
              <a:solidFill>
                <a:srgbClr val="FF0000"/>
              </a:solidFill>
              <a:prstDash val="sysDot"/>
              <a:round/>
              <a:headEnd type="none" w="med" len="med"/>
              <a:tailEnd type="arrow" w="med" len="med"/>
            </a:ln>
            <a:effectLst/>
          </p:spPr>
          <p:txBody>
            <a:bodyPr>
              <a:prstTxWarp prst="textNoShape">
                <a:avLst/>
              </a:prstTxWarp>
              <a:spAutoFit/>
            </a:bodyPr>
            <a:lstStyle/>
            <a:p>
              <a:endParaRPr lang="en-US"/>
            </a:p>
          </p:txBody>
        </p:sp>
        <p:pic>
          <p:nvPicPr>
            <p:cNvPr id="37" name="Picture 126"/>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6213712" y="2075679"/>
              <a:ext cx="100899" cy="85678"/>
            </a:xfrm>
            <a:prstGeom prst="rect">
              <a:avLst/>
            </a:prstGeom>
            <a:noFill/>
            <a:ln w="9525">
              <a:noFill/>
              <a:miter lim="800000"/>
              <a:headEnd/>
              <a:tailEnd/>
            </a:ln>
            <a:effectLst/>
          </p:spPr>
        </p:pic>
        <p:sp>
          <p:nvSpPr>
            <p:cNvPr id="38" name="Oval 127"/>
            <p:cNvSpPr>
              <a:spLocks noChangeAspect="1" noChangeArrowheads="1"/>
            </p:cNvSpPr>
            <p:nvPr/>
          </p:nvSpPr>
          <p:spPr bwMode="auto">
            <a:xfrm>
              <a:off x="5105400" y="1505679"/>
              <a:ext cx="151348" cy="731837"/>
            </a:xfrm>
            <a:prstGeom prst="ellipse">
              <a:avLst/>
            </a:prstGeom>
            <a:solidFill>
              <a:srgbClr val="660066"/>
            </a:solidFill>
            <a:ln w="12700">
              <a:noFill/>
              <a:round/>
              <a:headEnd/>
              <a:tailEnd/>
            </a:ln>
            <a:effectLst/>
          </p:spPr>
          <p:txBody>
            <a:bodyPr anchor="ctr">
              <a:prstTxWarp prst="textNoShape">
                <a:avLst/>
              </a:prstTxWarp>
              <a:spAutoFit/>
            </a:bodyPr>
            <a:lstStyle/>
            <a:p>
              <a:endParaRPr lang="en-US"/>
            </a:p>
          </p:txBody>
        </p:sp>
        <p:sp>
          <p:nvSpPr>
            <p:cNvPr id="46" name="Line 135"/>
            <p:cNvSpPr>
              <a:spLocks noChangeShapeType="1"/>
            </p:cNvSpPr>
            <p:nvPr/>
          </p:nvSpPr>
          <p:spPr bwMode="auto">
            <a:xfrm>
              <a:off x="5530850" y="1494566"/>
              <a:ext cx="990600" cy="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47" name="Rectangle 136"/>
            <p:cNvSpPr>
              <a:spLocks noChangeArrowheads="1"/>
            </p:cNvSpPr>
            <p:nvPr/>
          </p:nvSpPr>
          <p:spPr bwMode="auto">
            <a:xfrm>
              <a:off x="5682415" y="1066800"/>
              <a:ext cx="433387" cy="366713"/>
            </a:xfrm>
            <a:prstGeom prst="rect">
              <a:avLst/>
            </a:prstGeom>
            <a:noFill/>
            <a:ln w="9525">
              <a:noFill/>
              <a:miter lim="800000"/>
              <a:headEnd/>
              <a:tailEnd/>
            </a:ln>
            <a:effectLst/>
          </p:spPr>
          <p:txBody>
            <a:bodyPr wrap="none">
              <a:prstTxWarp prst="textNoShape">
                <a:avLst/>
              </a:prstTxWarp>
              <a:spAutoFit/>
            </a:bodyPr>
            <a:lstStyle/>
            <a:p>
              <a:r>
                <a:rPr lang="en-US" sz="1800" b="0" baseline="0" dirty="0">
                  <a:latin typeface="Helvetica" pitchFamily="-65" charset="0"/>
                </a:rPr>
                <a:t>Z</a:t>
              </a:r>
              <a:r>
                <a:rPr lang="en-US" sz="1800" b="0" baseline="-25000" dirty="0">
                  <a:latin typeface="Helvetica" pitchFamily="-65" charset="0"/>
                </a:rPr>
                <a:t>R</a:t>
              </a:r>
            </a:p>
          </p:txBody>
        </p:sp>
      </p:grpSp>
      <p:grpSp>
        <p:nvGrpSpPr>
          <p:cNvPr id="57" name="Group 56"/>
          <p:cNvGrpSpPr/>
          <p:nvPr/>
        </p:nvGrpSpPr>
        <p:grpSpPr>
          <a:xfrm>
            <a:off x="990600" y="5260975"/>
            <a:ext cx="1800225" cy="1444625"/>
            <a:chOff x="-2251075" y="3290887"/>
            <a:chExt cx="1800225" cy="1444625"/>
          </a:xfrm>
        </p:grpSpPr>
        <p:sp>
          <p:nvSpPr>
            <p:cNvPr id="48" name="Arc 137"/>
            <p:cNvSpPr>
              <a:spLocks/>
            </p:cNvSpPr>
            <p:nvPr/>
          </p:nvSpPr>
          <p:spPr bwMode="auto">
            <a:xfrm flipV="1">
              <a:off x="-1981200" y="3657600"/>
              <a:ext cx="1127125" cy="711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chemeClr val="tx1"/>
              </a:solidFill>
              <a:round/>
              <a:headEnd/>
              <a:tailEnd/>
            </a:ln>
            <a:effectLst/>
          </p:spPr>
          <p:txBody>
            <a:bodyPr wrap="none" anchor="ctr">
              <a:prstTxWarp prst="textNoShape">
                <a:avLst/>
              </a:prstTxWarp>
            </a:bodyPr>
            <a:lstStyle/>
            <a:p>
              <a:endParaRPr lang="en-US"/>
            </a:p>
          </p:txBody>
        </p:sp>
        <p:sp>
          <p:nvSpPr>
            <p:cNvPr id="49" name="Line 138"/>
            <p:cNvSpPr>
              <a:spLocks noChangeShapeType="1"/>
            </p:cNvSpPr>
            <p:nvPr/>
          </p:nvSpPr>
          <p:spPr bwMode="auto">
            <a:xfrm flipV="1">
              <a:off x="-1981200" y="3657600"/>
              <a:ext cx="0" cy="1000125"/>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0" name="Line 139"/>
            <p:cNvSpPr>
              <a:spLocks noChangeShapeType="1"/>
            </p:cNvSpPr>
            <p:nvPr/>
          </p:nvSpPr>
          <p:spPr bwMode="auto">
            <a:xfrm>
              <a:off x="-2132012" y="4368800"/>
              <a:ext cx="1681162"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1" name="Rectangle 140"/>
            <p:cNvSpPr>
              <a:spLocks noChangeArrowheads="1"/>
            </p:cNvSpPr>
            <p:nvPr/>
          </p:nvSpPr>
          <p:spPr bwMode="auto">
            <a:xfrm>
              <a:off x="-1273175" y="4368800"/>
              <a:ext cx="260350" cy="366712"/>
            </a:xfrm>
            <a:prstGeom prst="rect">
              <a:avLst/>
            </a:prstGeom>
            <a:noFill/>
            <a:ln w="9525">
              <a:noFill/>
              <a:miter lim="800000"/>
              <a:headEnd/>
              <a:tailEnd/>
            </a:ln>
            <a:effectLst/>
          </p:spPr>
          <p:txBody>
            <a:bodyPr wrap="none">
              <a:prstTxWarp prst="textNoShape">
                <a:avLst/>
              </a:prstTxWarp>
              <a:spAutoFit/>
            </a:bodyPr>
            <a:lstStyle/>
            <a:p>
              <a:r>
                <a:rPr lang="en-US" sz="1800" b="0" baseline="0">
                  <a:latin typeface="Helvetica" pitchFamily="-65" charset="0"/>
                </a:rPr>
                <a:t>r</a:t>
              </a:r>
              <a:endParaRPr lang="en-US" sz="1800" b="0">
                <a:latin typeface="Helvetica" pitchFamily="-65" charset="0"/>
              </a:endParaRPr>
            </a:p>
          </p:txBody>
        </p:sp>
        <p:sp>
          <p:nvSpPr>
            <p:cNvPr id="52" name="Rectangle 141"/>
            <p:cNvSpPr>
              <a:spLocks noChangeArrowheads="1"/>
            </p:cNvSpPr>
            <p:nvPr/>
          </p:nvSpPr>
          <p:spPr bwMode="auto">
            <a:xfrm>
              <a:off x="-2251075" y="3290887"/>
              <a:ext cx="539750" cy="366713"/>
            </a:xfrm>
            <a:prstGeom prst="rect">
              <a:avLst/>
            </a:prstGeom>
            <a:noFill/>
            <a:ln w="9525">
              <a:noFill/>
              <a:miter lim="800000"/>
              <a:headEnd/>
              <a:tailEnd/>
            </a:ln>
            <a:effectLst/>
          </p:spPr>
          <p:txBody>
            <a:bodyPr wrap="none">
              <a:prstTxWarp prst="textNoShape">
                <a:avLst/>
              </a:prstTxWarp>
              <a:spAutoFit/>
            </a:bodyPr>
            <a:lstStyle/>
            <a:p>
              <a:r>
                <a:rPr lang="en-US" sz="1800" b="0" baseline="0">
                  <a:latin typeface="Helvetica" pitchFamily="-65" charset="0"/>
                </a:rPr>
                <a:t>n(r)</a:t>
              </a:r>
              <a:endParaRPr lang="en-US" sz="1800" b="0">
                <a:latin typeface="Helvetica" pitchFamily="-65" charset="0"/>
              </a:endParaRPr>
            </a:p>
          </p:txBody>
        </p:sp>
      </p:grpSp>
      <p:graphicFrame>
        <p:nvGraphicFramePr>
          <p:cNvPr id="53" name="Object 142"/>
          <p:cNvGraphicFramePr>
            <a:graphicFrameLocks noChangeAspect="1"/>
          </p:cNvGraphicFramePr>
          <p:nvPr/>
        </p:nvGraphicFramePr>
        <p:xfrm>
          <a:off x="5715000" y="5413375"/>
          <a:ext cx="2552700" cy="908050"/>
        </p:xfrm>
        <a:graphic>
          <a:graphicData uri="http://schemas.openxmlformats.org/presentationml/2006/ole">
            <p:oleObj spid="_x0000_s1096716" name="Equation" r:id="rId7" imgW="1358900" imgH="482600" progId="Equation.3">
              <p:embed/>
            </p:oleObj>
          </a:graphicData>
        </a:graphic>
      </p:graphicFrame>
      <p:sp>
        <p:nvSpPr>
          <p:cNvPr id="54" name="AutoShape 143"/>
          <p:cNvSpPr>
            <a:spLocks noChangeArrowheads="1"/>
          </p:cNvSpPr>
          <p:nvPr/>
        </p:nvSpPr>
        <p:spPr bwMode="auto">
          <a:xfrm>
            <a:off x="3581400" y="5630863"/>
            <a:ext cx="452438" cy="312737"/>
          </a:xfrm>
          <a:prstGeom prst="rightArrow">
            <a:avLst>
              <a:gd name="adj1" fmla="val 50000"/>
              <a:gd name="adj2" fmla="val 36168"/>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55" name="Rectangle 144"/>
          <p:cNvSpPr>
            <a:spLocks noChangeArrowheads="1"/>
          </p:cNvSpPr>
          <p:nvPr/>
        </p:nvSpPr>
        <p:spPr bwMode="auto">
          <a:xfrm>
            <a:off x="4191000" y="5565775"/>
            <a:ext cx="1044427" cy="369332"/>
          </a:xfrm>
          <a:prstGeom prst="rect">
            <a:avLst/>
          </a:prstGeom>
          <a:noFill/>
          <a:ln w="9525">
            <a:noFill/>
            <a:miter lim="800000"/>
            <a:headEnd/>
            <a:tailEnd/>
          </a:ln>
          <a:effectLst/>
        </p:spPr>
        <p:txBody>
          <a:bodyPr wrap="none">
            <a:prstTxWarp prst="textNoShape">
              <a:avLst/>
            </a:prstTxWarp>
            <a:spAutoFit/>
          </a:bodyPr>
          <a:lstStyle/>
          <a:p>
            <a:r>
              <a:rPr lang="en-US" sz="1800" b="0" baseline="0" dirty="0" smtClean="0">
                <a:latin typeface="Helvetica" pitchFamily="-65" charset="0"/>
                <a:sym typeface="Symbol" pitchFamily="-65" charset="2"/>
              </a:rPr>
              <a:t>Guiding:</a:t>
            </a:r>
            <a:r>
              <a:rPr lang="en-US" sz="1800" b="0" baseline="0" dirty="0" smtClean="0">
                <a:latin typeface="Helvetica" pitchFamily="-65" charset="0"/>
              </a:rPr>
              <a:t> </a:t>
            </a:r>
            <a:endParaRPr lang="en-US" sz="1800" b="0" baseline="0" dirty="0">
              <a:latin typeface="Helvetica" pitchFamily="-65"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5554" name="Rectangle 2"/>
          <p:cNvSpPr>
            <a:spLocks noChangeArrowheads="1"/>
          </p:cNvSpPr>
          <p:nvPr/>
        </p:nvSpPr>
        <p:spPr bwMode="auto">
          <a:xfrm>
            <a:off x="1590675" y="71438"/>
            <a:ext cx="7239000" cy="736600"/>
          </a:xfrm>
          <a:prstGeom prst="rect">
            <a:avLst/>
          </a:prstGeom>
          <a:noFill/>
          <a:ln w="12700">
            <a:noFill/>
            <a:miter lim="800000"/>
            <a:headEnd/>
            <a:tailEnd/>
          </a:ln>
          <a:effectLst/>
        </p:spPr>
        <p:txBody>
          <a:bodyPr lIns="90487" tIns="44450" rIns="90487" bIns="44450" anchor="ctr">
            <a:prstTxWarp prst="textNoShape">
              <a:avLst/>
            </a:prstTxWarp>
          </a:bodyPr>
          <a:lstStyle/>
          <a:p>
            <a:endParaRPr lang="en-US" sz="2600" b="0" baseline="0">
              <a:latin typeface="Times" pitchFamily="-65" charset="0"/>
            </a:endParaRPr>
          </a:p>
        </p:txBody>
      </p:sp>
      <p:sp>
        <p:nvSpPr>
          <p:cNvPr id="2455555" name="Rectangle 3"/>
          <p:cNvSpPr>
            <a:spLocks noGrp="1" noChangeArrowheads="1"/>
          </p:cNvSpPr>
          <p:nvPr>
            <p:ph type="title" idx="4294967295"/>
          </p:nvPr>
        </p:nvSpPr>
        <p:spPr bwMode="auto">
          <a:xfrm>
            <a:off x="1697038" y="123825"/>
            <a:ext cx="6456362" cy="563563"/>
          </a:xfrm>
          <a:prstGeom prst="rect">
            <a:avLst/>
          </a:prstGeom>
          <a:noFill/>
          <a:ln>
            <a:miter lim="800000"/>
            <a:headEnd/>
            <a:tailEnd/>
          </a:ln>
        </p:spPr>
        <p:txBody>
          <a:bodyPr>
            <a:prstTxWarp prst="textNoShape">
              <a:avLst/>
            </a:prstTxWarp>
          </a:bodyPr>
          <a:lstStyle/>
          <a:p>
            <a:pPr algn="ctr"/>
            <a:r>
              <a:rPr lang="en-US" b="1" dirty="0" smtClean="0">
                <a:solidFill>
                  <a:schemeClr val="tx1"/>
                </a:solidFill>
              </a:rPr>
              <a:t>Limits to single-stage energy gain: </a:t>
            </a:r>
            <a:r>
              <a:rPr lang="en-US" b="1" dirty="0" err="1" smtClean="0">
                <a:solidFill>
                  <a:schemeClr val="tx1"/>
                </a:solidFill>
              </a:rPr>
              <a:t>Dephasing</a:t>
            </a:r>
            <a:r>
              <a:rPr lang="en-US" b="1" dirty="0" smtClean="0">
                <a:solidFill>
                  <a:schemeClr val="tx1"/>
                </a:solidFill>
              </a:rPr>
              <a:t> and Depletion</a:t>
            </a:r>
            <a:endParaRPr lang="en-US" b="1" dirty="0">
              <a:solidFill>
                <a:schemeClr val="tx1"/>
              </a:solidFill>
            </a:endParaRPr>
          </a:p>
        </p:txBody>
      </p:sp>
      <p:sp>
        <p:nvSpPr>
          <p:cNvPr id="21"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6</a:t>
            </a:fld>
            <a:endParaRPr lang="en-US" dirty="0"/>
          </a:p>
        </p:txBody>
      </p:sp>
      <p:sp>
        <p:nvSpPr>
          <p:cNvPr id="22" name="Text Box 5"/>
          <p:cNvSpPr txBox="1">
            <a:spLocks noChangeArrowheads="1"/>
          </p:cNvSpPr>
          <p:nvPr/>
        </p:nvSpPr>
        <p:spPr bwMode="auto">
          <a:xfrm>
            <a:off x="0" y="914400"/>
            <a:ext cx="9144000" cy="2548390"/>
          </a:xfrm>
          <a:prstGeom prst="rect">
            <a:avLst/>
          </a:prstGeom>
          <a:noFill/>
          <a:ln w="9525">
            <a:noFill/>
            <a:miter lim="800000"/>
            <a:headEnd/>
            <a:tailEnd/>
          </a:ln>
          <a:effectLst/>
        </p:spPr>
        <p:txBody>
          <a:bodyPr wrap="square">
            <a:prstTxWarp prst="textNoShape">
              <a:avLst/>
            </a:prstTxWarp>
            <a:spAutoFit/>
          </a:bodyPr>
          <a:lstStyle/>
          <a:p>
            <a:pPr>
              <a:lnSpc>
                <a:spcPct val="180000"/>
              </a:lnSpc>
            </a:pPr>
            <a:r>
              <a:rPr lang="en-US" sz="1800" b="0" baseline="0" dirty="0">
                <a:latin typeface="Helvetica" pitchFamily="-65" charset="0"/>
              </a:rPr>
              <a:t>•</a:t>
            </a:r>
            <a:r>
              <a:rPr lang="en-US" sz="1800" b="0" baseline="0" dirty="0" smtClean="0">
                <a:latin typeface="Helvetica" pitchFamily="-65" charset="0"/>
              </a:rPr>
              <a:t> </a:t>
            </a:r>
            <a:r>
              <a:rPr lang="en-US" b="0" dirty="0" smtClean="0">
                <a:solidFill>
                  <a:srgbClr val="0000FF"/>
                </a:solidFill>
                <a:latin typeface="Helvetica" pitchFamily="-65" charset="0"/>
              </a:rPr>
              <a:t>Laser-electron beam </a:t>
            </a:r>
            <a:r>
              <a:rPr lang="en-US" b="0" dirty="0" err="1" smtClean="0">
                <a:solidFill>
                  <a:srgbClr val="0000FF"/>
                </a:solidFill>
                <a:latin typeface="Helvetica" pitchFamily="-65" charset="0"/>
              </a:rPr>
              <a:t>d</a:t>
            </a:r>
            <a:r>
              <a:rPr lang="en-US" sz="1800" b="0" baseline="0" dirty="0" err="1" smtClean="0">
                <a:solidFill>
                  <a:srgbClr val="0000FF"/>
                </a:solidFill>
                <a:latin typeface="Helvetica" pitchFamily="-65" charset="0"/>
              </a:rPr>
              <a:t>ephasing</a:t>
            </a:r>
            <a:r>
              <a:rPr lang="en-US" sz="1800" b="0" baseline="0" dirty="0" smtClean="0">
                <a:latin typeface="Helvetica" pitchFamily="-65" charset="0"/>
              </a:rPr>
              <a:t>:  </a:t>
            </a:r>
          </a:p>
          <a:p>
            <a:pPr>
              <a:lnSpc>
                <a:spcPct val="180000"/>
              </a:lnSpc>
            </a:pPr>
            <a:r>
              <a:rPr lang="en-US" b="0" dirty="0" smtClean="0">
                <a:latin typeface="Helvetica" pitchFamily="-65" charset="0"/>
              </a:rPr>
              <a:t>	• slippage</a:t>
            </a:r>
            <a:r>
              <a:rPr lang="en-US" sz="1800" b="0" dirty="0" smtClean="0">
                <a:latin typeface="Helvetica" pitchFamily="-65" charset="0"/>
              </a:rPr>
              <a:t> between beam and </a:t>
            </a:r>
            <a:r>
              <a:rPr lang="en-US" b="0" dirty="0" smtClean="0">
                <a:latin typeface="Helvetica" pitchFamily="-65" charset="0"/>
              </a:rPr>
              <a:t>plasma wave</a:t>
            </a:r>
          </a:p>
          <a:p>
            <a:pPr>
              <a:lnSpc>
                <a:spcPct val="180000"/>
              </a:lnSpc>
            </a:pPr>
            <a:r>
              <a:rPr lang="en-US" b="0" dirty="0" smtClean="0">
                <a:latin typeface="Helvetica" pitchFamily="-65" charset="0"/>
              </a:rPr>
              <a:t>	• overcome be tailoring plasma density (longitudinal increase)  </a:t>
            </a:r>
            <a:endParaRPr lang="en-US" sz="1800" b="0" baseline="0" dirty="0" smtClean="0">
              <a:latin typeface="Helvetica" pitchFamily="-65" charset="0"/>
            </a:endParaRPr>
          </a:p>
          <a:p>
            <a:pPr>
              <a:lnSpc>
                <a:spcPct val="180000"/>
              </a:lnSpc>
            </a:pPr>
            <a:r>
              <a:rPr lang="en-US" b="0" dirty="0" smtClean="0">
                <a:latin typeface="Helvetica" pitchFamily="-65" charset="0"/>
              </a:rPr>
              <a:t>	</a:t>
            </a:r>
            <a:endParaRPr lang="en-US" sz="1800" b="0" baseline="0" dirty="0" smtClean="0">
              <a:latin typeface="Helvetica" pitchFamily="-65" charset="0"/>
            </a:endParaRPr>
          </a:p>
          <a:p>
            <a:pPr>
              <a:lnSpc>
                <a:spcPct val="180000"/>
              </a:lnSpc>
            </a:pPr>
            <a:endParaRPr lang="en-US" sz="1800" b="0" baseline="0" dirty="0" smtClean="0">
              <a:latin typeface="Helvetica" pitchFamily="-65" charset="0"/>
            </a:endParaRPr>
          </a:p>
        </p:txBody>
      </p:sp>
      <p:sp>
        <p:nvSpPr>
          <p:cNvPr id="29" name="Freeform 12"/>
          <p:cNvSpPr>
            <a:spLocks/>
          </p:cNvSpPr>
          <p:nvPr/>
        </p:nvSpPr>
        <p:spPr bwMode="auto">
          <a:xfrm flipH="1">
            <a:off x="3352800" y="3048000"/>
            <a:ext cx="1958975" cy="804863"/>
          </a:xfrm>
          <a:custGeom>
            <a:avLst/>
            <a:gdLst/>
            <a:ahLst/>
            <a:cxnLst>
              <a:cxn ang="0">
                <a:pos x="31" y="255"/>
              </a:cxn>
              <a:cxn ang="0">
                <a:pos x="67" y="255"/>
              </a:cxn>
              <a:cxn ang="0">
                <a:pos x="98" y="251"/>
              </a:cxn>
              <a:cxn ang="0">
                <a:pos x="129" y="237"/>
              </a:cxn>
              <a:cxn ang="0">
                <a:pos x="155" y="218"/>
              </a:cxn>
              <a:cxn ang="0">
                <a:pos x="175" y="195"/>
              </a:cxn>
              <a:cxn ang="0">
                <a:pos x="196" y="172"/>
              </a:cxn>
              <a:cxn ang="0">
                <a:pos x="212" y="149"/>
              </a:cxn>
              <a:cxn ang="0">
                <a:pos x="232" y="135"/>
              </a:cxn>
              <a:cxn ang="0">
                <a:pos x="253" y="121"/>
              </a:cxn>
              <a:cxn ang="0">
                <a:pos x="289" y="121"/>
              </a:cxn>
              <a:cxn ang="0">
                <a:pos x="315" y="149"/>
              </a:cxn>
              <a:cxn ang="0">
                <a:pos x="335" y="181"/>
              </a:cxn>
              <a:cxn ang="0">
                <a:pos x="351" y="218"/>
              </a:cxn>
              <a:cxn ang="0">
                <a:pos x="366" y="265"/>
              </a:cxn>
              <a:cxn ang="0">
                <a:pos x="387" y="311"/>
              </a:cxn>
              <a:cxn ang="0">
                <a:pos x="402" y="357"/>
              </a:cxn>
              <a:cxn ang="0">
                <a:pos x="418" y="399"/>
              </a:cxn>
              <a:cxn ang="0">
                <a:pos x="439" y="436"/>
              </a:cxn>
              <a:cxn ang="0">
                <a:pos x="454" y="469"/>
              </a:cxn>
              <a:cxn ang="0">
                <a:pos x="475" y="492"/>
              </a:cxn>
              <a:cxn ang="0">
                <a:pos x="500" y="506"/>
              </a:cxn>
              <a:cxn ang="0">
                <a:pos x="526" y="487"/>
              </a:cxn>
              <a:cxn ang="0">
                <a:pos x="547" y="455"/>
              </a:cxn>
              <a:cxn ang="0">
                <a:pos x="562" y="422"/>
              </a:cxn>
              <a:cxn ang="0">
                <a:pos x="583" y="376"/>
              </a:cxn>
              <a:cxn ang="0">
                <a:pos x="598" y="325"/>
              </a:cxn>
              <a:cxn ang="0">
                <a:pos x="614" y="274"/>
              </a:cxn>
              <a:cxn ang="0">
                <a:pos x="629" y="218"/>
              </a:cxn>
              <a:cxn ang="0">
                <a:pos x="650" y="167"/>
              </a:cxn>
              <a:cxn ang="0">
                <a:pos x="666" y="116"/>
              </a:cxn>
              <a:cxn ang="0">
                <a:pos x="681" y="74"/>
              </a:cxn>
              <a:cxn ang="0">
                <a:pos x="702" y="42"/>
              </a:cxn>
              <a:cxn ang="0">
                <a:pos x="717" y="14"/>
              </a:cxn>
              <a:cxn ang="0">
                <a:pos x="738" y="0"/>
              </a:cxn>
              <a:cxn ang="0">
                <a:pos x="769" y="14"/>
              </a:cxn>
              <a:cxn ang="0">
                <a:pos x="789" y="37"/>
              </a:cxn>
              <a:cxn ang="0">
                <a:pos x="805" y="70"/>
              </a:cxn>
              <a:cxn ang="0">
                <a:pos x="820" y="107"/>
              </a:cxn>
              <a:cxn ang="0">
                <a:pos x="841" y="153"/>
              </a:cxn>
              <a:cxn ang="0">
                <a:pos x="856" y="200"/>
              </a:cxn>
              <a:cxn ang="0">
                <a:pos x="872" y="251"/>
              </a:cxn>
              <a:cxn ang="0">
                <a:pos x="893" y="302"/>
              </a:cxn>
              <a:cxn ang="0">
                <a:pos x="908" y="353"/>
              </a:cxn>
              <a:cxn ang="0">
                <a:pos x="923" y="399"/>
              </a:cxn>
              <a:cxn ang="0">
                <a:pos x="939" y="436"/>
              </a:cxn>
              <a:cxn ang="0">
                <a:pos x="960" y="469"/>
              </a:cxn>
              <a:cxn ang="0">
                <a:pos x="980" y="497"/>
              </a:cxn>
              <a:cxn ang="0">
                <a:pos x="1011" y="506"/>
              </a:cxn>
              <a:cxn ang="0">
                <a:pos x="1032" y="492"/>
              </a:cxn>
              <a:cxn ang="0">
                <a:pos x="1047" y="469"/>
              </a:cxn>
              <a:cxn ang="0">
                <a:pos x="1063" y="436"/>
              </a:cxn>
              <a:cxn ang="0">
                <a:pos x="1083" y="395"/>
              </a:cxn>
              <a:cxn ang="0">
                <a:pos x="1099" y="344"/>
              </a:cxn>
              <a:cxn ang="0">
                <a:pos x="1114" y="292"/>
              </a:cxn>
              <a:cxn ang="0">
                <a:pos x="1130" y="237"/>
              </a:cxn>
              <a:cxn ang="0">
                <a:pos x="1150" y="186"/>
              </a:cxn>
              <a:cxn ang="0">
                <a:pos x="1166" y="135"/>
              </a:cxn>
              <a:cxn ang="0">
                <a:pos x="1181" y="88"/>
              </a:cxn>
              <a:cxn ang="0">
                <a:pos x="1197" y="51"/>
              </a:cxn>
              <a:cxn ang="0">
                <a:pos x="1218" y="23"/>
              </a:cxn>
            </a:cxnLst>
            <a:rect l="0" t="0" r="r" b="b"/>
            <a:pathLst>
              <a:path w="1234" h="507">
                <a:moveTo>
                  <a:pt x="0" y="255"/>
                </a:moveTo>
                <a:lnTo>
                  <a:pt x="5" y="255"/>
                </a:lnTo>
                <a:lnTo>
                  <a:pt x="10" y="255"/>
                </a:lnTo>
                <a:lnTo>
                  <a:pt x="15" y="255"/>
                </a:lnTo>
                <a:lnTo>
                  <a:pt x="21" y="255"/>
                </a:lnTo>
                <a:lnTo>
                  <a:pt x="26" y="255"/>
                </a:lnTo>
                <a:lnTo>
                  <a:pt x="31" y="255"/>
                </a:lnTo>
                <a:lnTo>
                  <a:pt x="36" y="255"/>
                </a:lnTo>
                <a:lnTo>
                  <a:pt x="41" y="255"/>
                </a:lnTo>
                <a:lnTo>
                  <a:pt x="46" y="255"/>
                </a:lnTo>
                <a:lnTo>
                  <a:pt x="52" y="255"/>
                </a:lnTo>
                <a:lnTo>
                  <a:pt x="57" y="255"/>
                </a:lnTo>
                <a:lnTo>
                  <a:pt x="62" y="255"/>
                </a:lnTo>
                <a:lnTo>
                  <a:pt x="67" y="255"/>
                </a:lnTo>
                <a:lnTo>
                  <a:pt x="67" y="251"/>
                </a:lnTo>
                <a:lnTo>
                  <a:pt x="72" y="251"/>
                </a:lnTo>
                <a:lnTo>
                  <a:pt x="77" y="251"/>
                </a:lnTo>
                <a:lnTo>
                  <a:pt x="83" y="251"/>
                </a:lnTo>
                <a:lnTo>
                  <a:pt x="88" y="251"/>
                </a:lnTo>
                <a:lnTo>
                  <a:pt x="93" y="251"/>
                </a:lnTo>
                <a:lnTo>
                  <a:pt x="98" y="251"/>
                </a:lnTo>
                <a:lnTo>
                  <a:pt x="103" y="251"/>
                </a:lnTo>
                <a:lnTo>
                  <a:pt x="103" y="246"/>
                </a:lnTo>
                <a:lnTo>
                  <a:pt x="108" y="246"/>
                </a:lnTo>
                <a:lnTo>
                  <a:pt x="113" y="246"/>
                </a:lnTo>
                <a:lnTo>
                  <a:pt x="119" y="241"/>
                </a:lnTo>
                <a:lnTo>
                  <a:pt x="124" y="241"/>
                </a:lnTo>
                <a:lnTo>
                  <a:pt x="129" y="237"/>
                </a:lnTo>
                <a:lnTo>
                  <a:pt x="134" y="237"/>
                </a:lnTo>
                <a:lnTo>
                  <a:pt x="134" y="232"/>
                </a:lnTo>
                <a:lnTo>
                  <a:pt x="139" y="232"/>
                </a:lnTo>
                <a:lnTo>
                  <a:pt x="139" y="227"/>
                </a:lnTo>
                <a:lnTo>
                  <a:pt x="144" y="227"/>
                </a:lnTo>
                <a:lnTo>
                  <a:pt x="150" y="223"/>
                </a:lnTo>
                <a:lnTo>
                  <a:pt x="155" y="218"/>
                </a:lnTo>
                <a:lnTo>
                  <a:pt x="160" y="214"/>
                </a:lnTo>
                <a:lnTo>
                  <a:pt x="165" y="209"/>
                </a:lnTo>
                <a:lnTo>
                  <a:pt x="165" y="204"/>
                </a:lnTo>
                <a:lnTo>
                  <a:pt x="170" y="204"/>
                </a:lnTo>
                <a:lnTo>
                  <a:pt x="170" y="200"/>
                </a:lnTo>
                <a:lnTo>
                  <a:pt x="175" y="200"/>
                </a:lnTo>
                <a:lnTo>
                  <a:pt x="175" y="195"/>
                </a:lnTo>
                <a:lnTo>
                  <a:pt x="175" y="190"/>
                </a:lnTo>
                <a:lnTo>
                  <a:pt x="181" y="190"/>
                </a:lnTo>
                <a:lnTo>
                  <a:pt x="181" y="186"/>
                </a:lnTo>
                <a:lnTo>
                  <a:pt x="186" y="186"/>
                </a:lnTo>
                <a:lnTo>
                  <a:pt x="186" y="181"/>
                </a:lnTo>
                <a:lnTo>
                  <a:pt x="191" y="176"/>
                </a:lnTo>
                <a:lnTo>
                  <a:pt x="196" y="172"/>
                </a:lnTo>
                <a:lnTo>
                  <a:pt x="196" y="167"/>
                </a:lnTo>
                <a:lnTo>
                  <a:pt x="201" y="167"/>
                </a:lnTo>
                <a:lnTo>
                  <a:pt x="201" y="162"/>
                </a:lnTo>
                <a:lnTo>
                  <a:pt x="206" y="162"/>
                </a:lnTo>
                <a:lnTo>
                  <a:pt x="206" y="158"/>
                </a:lnTo>
                <a:lnTo>
                  <a:pt x="212" y="153"/>
                </a:lnTo>
                <a:lnTo>
                  <a:pt x="212" y="149"/>
                </a:lnTo>
                <a:lnTo>
                  <a:pt x="217" y="149"/>
                </a:lnTo>
                <a:lnTo>
                  <a:pt x="217" y="144"/>
                </a:lnTo>
                <a:lnTo>
                  <a:pt x="222" y="144"/>
                </a:lnTo>
                <a:lnTo>
                  <a:pt x="222" y="139"/>
                </a:lnTo>
                <a:lnTo>
                  <a:pt x="227" y="139"/>
                </a:lnTo>
                <a:lnTo>
                  <a:pt x="227" y="135"/>
                </a:lnTo>
                <a:lnTo>
                  <a:pt x="232" y="135"/>
                </a:lnTo>
                <a:lnTo>
                  <a:pt x="232" y="130"/>
                </a:lnTo>
                <a:lnTo>
                  <a:pt x="237" y="130"/>
                </a:lnTo>
                <a:lnTo>
                  <a:pt x="237" y="125"/>
                </a:lnTo>
                <a:lnTo>
                  <a:pt x="242" y="125"/>
                </a:lnTo>
                <a:lnTo>
                  <a:pt x="248" y="125"/>
                </a:lnTo>
                <a:lnTo>
                  <a:pt x="248" y="121"/>
                </a:lnTo>
                <a:lnTo>
                  <a:pt x="253" y="121"/>
                </a:lnTo>
                <a:lnTo>
                  <a:pt x="258" y="116"/>
                </a:lnTo>
                <a:lnTo>
                  <a:pt x="263" y="116"/>
                </a:lnTo>
                <a:lnTo>
                  <a:pt x="268" y="116"/>
                </a:lnTo>
                <a:lnTo>
                  <a:pt x="273" y="116"/>
                </a:lnTo>
                <a:lnTo>
                  <a:pt x="279" y="116"/>
                </a:lnTo>
                <a:lnTo>
                  <a:pt x="284" y="121"/>
                </a:lnTo>
                <a:lnTo>
                  <a:pt x="289" y="121"/>
                </a:lnTo>
                <a:lnTo>
                  <a:pt x="289" y="125"/>
                </a:lnTo>
                <a:lnTo>
                  <a:pt x="294" y="125"/>
                </a:lnTo>
                <a:lnTo>
                  <a:pt x="299" y="130"/>
                </a:lnTo>
                <a:lnTo>
                  <a:pt x="304" y="135"/>
                </a:lnTo>
                <a:lnTo>
                  <a:pt x="310" y="139"/>
                </a:lnTo>
                <a:lnTo>
                  <a:pt x="315" y="144"/>
                </a:lnTo>
                <a:lnTo>
                  <a:pt x="315" y="149"/>
                </a:lnTo>
                <a:lnTo>
                  <a:pt x="320" y="153"/>
                </a:lnTo>
                <a:lnTo>
                  <a:pt x="325" y="158"/>
                </a:lnTo>
                <a:lnTo>
                  <a:pt x="325" y="162"/>
                </a:lnTo>
                <a:lnTo>
                  <a:pt x="325" y="167"/>
                </a:lnTo>
                <a:lnTo>
                  <a:pt x="330" y="172"/>
                </a:lnTo>
                <a:lnTo>
                  <a:pt x="330" y="176"/>
                </a:lnTo>
                <a:lnTo>
                  <a:pt x="335" y="181"/>
                </a:lnTo>
                <a:lnTo>
                  <a:pt x="335" y="186"/>
                </a:lnTo>
                <a:lnTo>
                  <a:pt x="340" y="190"/>
                </a:lnTo>
                <a:lnTo>
                  <a:pt x="340" y="195"/>
                </a:lnTo>
                <a:lnTo>
                  <a:pt x="346" y="204"/>
                </a:lnTo>
                <a:lnTo>
                  <a:pt x="346" y="209"/>
                </a:lnTo>
                <a:lnTo>
                  <a:pt x="351" y="214"/>
                </a:lnTo>
                <a:lnTo>
                  <a:pt x="351" y="218"/>
                </a:lnTo>
                <a:lnTo>
                  <a:pt x="356" y="223"/>
                </a:lnTo>
                <a:lnTo>
                  <a:pt x="356" y="232"/>
                </a:lnTo>
                <a:lnTo>
                  <a:pt x="361" y="237"/>
                </a:lnTo>
                <a:lnTo>
                  <a:pt x="361" y="241"/>
                </a:lnTo>
                <a:lnTo>
                  <a:pt x="361" y="251"/>
                </a:lnTo>
                <a:lnTo>
                  <a:pt x="366" y="255"/>
                </a:lnTo>
                <a:lnTo>
                  <a:pt x="366" y="265"/>
                </a:lnTo>
                <a:lnTo>
                  <a:pt x="371" y="269"/>
                </a:lnTo>
                <a:lnTo>
                  <a:pt x="371" y="274"/>
                </a:lnTo>
                <a:lnTo>
                  <a:pt x="377" y="283"/>
                </a:lnTo>
                <a:lnTo>
                  <a:pt x="377" y="288"/>
                </a:lnTo>
                <a:lnTo>
                  <a:pt x="382" y="297"/>
                </a:lnTo>
                <a:lnTo>
                  <a:pt x="382" y="302"/>
                </a:lnTo>
                <a:lnTo>
                  <a:pt x="387" y="311"/>
                </a:lnTo>
                <a:lnTo>
                  <a:pt x="387" y="316"/>
                </a:lnTo>
                <a:lnTo>
                  <a:pt x="392" y="325"/>
                </a:lnTo>
                <a:lnTo>
                  <a:pt x="392" y="330"/>
                </a:lnTo>
                <a:lnTo>
                  <a:pt x="397" y="334"/>
                </a:lnTo>
                <a:lnTo>
                  <a:pt x="397" y="344"/>
                </a:lnTo>
                <a:lnTo>
                  <a:pt x="402" y="348"/>
                </a:lnTo>
                <a:lnTo>
                  <a:pt x="402" y="357"/>
                </a:lnTo>
                <a:lnTo>
                  <a:pt x="402" y="362"/>
                </a:lnTo>
                <a:lnTo>
                  <a:pt x="408" y="371"/>
                </a:lnTo>
                <a:lnTo>
                  <a:pt x="408" y="376"/>
                </a:lnTo>
                <a:lnTo>
                  <a:pt x="413" y="381"/>
                </a:lnTo>
                <a:lnTo>
                  <a:pt x="413" y="390"/>
                </a:lnTo>
                <a:lnTo>
                  <a:pt x="418" y="395"/>
                </a:lnTo>
                <a:lnTo>
                  <a:pt x="418" y="399"/>
                </a:lnTo>
                <a:lnTo>
                  <a:pt x="423" y="404"/>
                </a:lnTo>
                <a:lnTo>
                  <a:pt x="423" y="413"/>
                </a:lnTo>
                <a:lnTo>
                  <a:pt x="428" y="418"/>
                </a:lnTo>
                <a:lnTo>
                  <a:pt x="428" y="422"/>
                </a:lnTo>
                <a:lnTo>
                  <a:pt x="433" y="427"/>
                </a:lnTo>
                <a:lnTo>
                  <a:pt x="433" y="432"/>
                </a:lnTo>
                <a:lnTo>
                  <a:pt x="439" y="436"/>
                </a:lnTo>
                <a:lnTo>
                  <a:pt x="439" y="446"/>
                </a:lnTo>
                <a:lnTo>
                  <a:pt x="439" y="450"/>
                </a:lnTo>
                <a:lnTo>
                  <a:pt x="444" y="455"/>
                </a:lnTo>
                <a:lnTo>
                  <a:pt x="444" y="460"/>
                </a:lnTo>
                <a:lnTo>
                  <a:pt x="449" y="460"/>
                </a:lnTo>
                <a:lnTo>
                  <a:pt x="449" y="464"/>
                </a:lnTo>
                <a:lnTo>
                  <a:pt x="454" y="469"/>
                </a:lnTo>
                <a:lnTo>
                  <a:pt x="454" y="474"/>
                </a:lnTo>
                <a:lnTo>
                  <a:pt x="459" y="478"/>
                </a:lnTo>
                <a:lnTo>
                  <a:pt x="464" y="483"/>
                </a:lnTo>
                <a:lnTo>
                  <a:pt x="464" y="487"/>
                </a:lnTo>
                <a:lnTo>
                  <a:pt x="469" y="487"/>
                </a:lnTo>
                <a:lnTo>
                  <a:pt x="469" y="492"/>
                </a:lnTo>
                <a:lnTo>
                  <a:pt x="475" y="492"/>
                </a:lnTo>
                <a:lnTo>
                  <a:pt x="475" y="497"/>
                </a:lnTo>
                <a:lnTo>
                  <a:pt x="480" y="497"/>
                </a:lnTo>
                <a:lnTo>
                  <a:pt x="480" y="501"/>
                </a:lnTo>
                <a:lnTo>
                  <a:pt x="485" y="501"/>
                </a:lnTo>
                <a:lnTo>
                  <a:pt x="490" y="506"/>
                </a:lnTo>
                <a:lnTo>
                  <a:pt x="495" y="506"/>
                </a:lnTo>
                <a:lnTo>
                  <a:pt x="500" y="506"/>
                </a:lnTo>
                <a:lnTo>
                  <a:pt x="506" y="506"/>
                </a:lnTo>
                <a:lnTo>
                  <a:pt x="511" y="501"/>
                </a:lnTo>
                <a:lnTo>
                  <a:pt x="516" y="501"/>
                </a:lnTo>
                <a:lnTo>
                  <a:pt x="516" y="497"/>
                </a:lnTo>
                <a:lnTo>
                  <a:pt x="521" y="497"/>
                </a:lnTo>
                <a:lnTo>
                  <a:pt x="521" y="492"/>
                </a:lnTo>
                <a:lnTo>
                  <a:pt x="526" y="487"/>
                </a:lnTo>
                <a:lnTo>
                  <a:pt x="531" y="483"/>
                </a:lnTo>
                <a:lnTo>
                  <a:pt x="537" y="478"/>
                </a:lnTo>
                <a:lnTo>
                  <a:pt x="537" y="474"/>
                </a:lnTo>
                <a:lnTo>
                  <a:pt x="542" y="469"/>
                </a:lnTo>
                <a:lnTo>
                  <a:pt x="542" y="464"/>
                </a:lnTo>
                <a:lnTo>
                  <a:pt x="547" y="460"/>
                </a:lnTo>
                <a:lnTo>
                  <a:pt x="547" y="455"/>
                </a:lnTo>
                <a:lnTo>
                  <a:pt x="552" y="450"/>
                </a:lnTo>
                <a:lnTo>
                  <a:pt x="552" y="446"/>
                </a:lnTo>
                <a:lnTo>
                  <a:pt x="552" y="441"/>
                </a:lnTo>
                <a:lnTo>
                  <a:pt x="557" y="436"/>
                </a:lnTo>
                <a:lnTo>
                  <a:pt x="557" y="432"/>
                </a:lnTo>
                <a:lnTo>
                  <a:pt x="562" y="427"/>
                </a:lnTo>
                <a:lnTo>
                  <a:pt x="562" y="422"/>
                </a:lnTo>
                <a:lnTo>
                  <a:pt x="567" y="413"/>
                </a:lnTo>
                <a:lnTo>
                  <a:pt x="567" y="409"/>
                </a:lnTo>
                <a:lnTo>
                  <a:pt x="573" y="404"/>
                </a:lnTo>
                <a:lnTo>
                  <a:pt x="573" y="395"/>
                </a:lnTo>
                <a:lnTo>
                  <a:pt x="578" y="390"/>
                </a:lnTo>
                <a:lnTo>
                  <a:pt x="578" y="385"/>
                </a:lnTo>
                <a:lnTo>
                  <a:pt x="583" y="376"/>
                </a:lnTo>
                <a:lnTo>
                  <a:pt x="583" y="371"/>
                </a:lnTo>
                <a:lnTo>
                  <a:pt x="588" y="362"/>
                </a:lnTo>
                <a:lnTo>
                  <a:pt x="588" y="357"/>
                </a:lnTo>
                <a:lnTo>
                  <a:pt x="593" y="348"/>
                </a:lnTo>
                <a:lnTo>
                  <a:pt x="593" y="339"/>
                </a:lnTo>
                <a:lnTo>
                  <a:pt x="593" y="334"/>
                </a:lnTo>
                <a:lnTo>
                  <a:pt x="598" y="325"/>
                </a:lnTo>
                <a:lnTo>
                  <a:pt x="598" y="320"/>
                </a:lnTo>
                <a:lnTo>
                  <a:pt x="604" y="311"/>
                </a:lnTo>
                <a:lnTo>
                  <a:pt x="604" y="302"/>
                </a:lnTo>
                <a:lnTo>
                  <a:pt x="609" y="297"/>
                </a:lnTo>
                <a:lnTo>
                  <a:pt x="609" y="288"/>
                </a:lnTo>
                <a:lnTo>
                  <a:pt x="614" y="279"/>
                </a:lnTo>
                <a:lnTo>
                  <a:pt x="614" y="274"/>
                </a:lnTo>
                <a:lnTo>
                  <a:pt x="619" y="265"/>
                </a:lnTo>
                <a:lnTo>
                  <a:pt x="619" y="255"/>
                </a:lnTo>
                <a:lnTo>
                  <a:pt x="624" y="251"/>
                </a:lnTo>
                <a:lnTo>
                  <a:pt x="624" y="241"/>
                </a:lnTo>
                <a:lnTo>
                  <a:pt x="629" y="232"/>
                </a:lnTo>
                <a:lnTo>
                  <a:pt x="629" y="227"/>
                </a:lnTo>
                <a:lnTo>
                  <a:pt x="629" y="218"/>
                </a:lnTo>
                <a:lnTo>
                  <a:pt x="635" y="209"/>
                </a:lnTo>
                <a:lnTo>
                  <a:pt x="635" y="204"/>
                </a:lnTo>
                <a:lnTo>
                  <a:pt x="640" y="195"/>
                </a:lnTo>
                <a:lnTo>
                  <a:pt x="640" y="186"/>
                </a:lnTo>
                <a:lnTo>
                  <a:pt x="645" y="181"/>
                </a:lnTo>
                <a:lnTo>
                  <a:pt x="645" y="172"/>
                </a:lnTo>
                <a:lnTo>
                  <a:pt x="650" y="167"/>
                </a:lnTo>
                <a:lnTo>
                  <a:pt x="650" y="158"/>
                </a:lnTo>
                <a:lnTo>
                  <a:pt x="655" y="149"/>
                </a:lnTo>
                <a:lnTo>
                  <a:pt x="655" y="144"/>
                </a:lnTo>
                <a:lnTo>
                  <a:pt x="660" y="135"/>
                </a:lnTo>
                <a:lnTo>
                  <a:pt x="660" y="130"/>
                </a:lnTo>
                <a:lnTo>
                  <a:pt x="666" y="125"/>
                </a:lnTo>
                <a:lnTo>
                  <a:pt x="666" y="116"/>
                </a:lnTo>
                <a:lnTo>
                  <a:pt x="666" y="111"/>
                </a:lnTo>
                <a:lnTo>
                  <a:pt x="671" y="102"/>
                </a:lnTo>
                <a:lnTo>
                  <a:pt x="671" y="97"/>
                </a:lnTo>
                <a:lnTo>
                  <a:pt x="676" y="93"/>
                </a:lnTo>
                <a:lnTo>
                  <a:pt x="676" y="84"/>
                </a:lnTo>
                <a:lnTo>
                  <a:pt x="681" y="79"/>
                </a:lnTo>
                <a:lnTo>
                  <a:pt x="681" y="74"/>
                </a:lnTo>
                <a:lnTo>
                  <a:pt x="686" y="70"/>
                </a:lnTo>
                <a:lnTo>
                  <a:pt x="686" y="65"/>
                </a:lnTo>
                <a:lnTo>
                  <a:pt x="691" y="60"/>
                </a:lnTo>
                <a:lnTo>
                  <a:pt x="691" y="56"/>
                </a:lnTo>
                <a:lnTo>
                  <a:pt x="696" y="51"/>
                </a:lnTo>
                <a:lnTo>
                  <a:pt x="696" y="46"/>
                </a:lnTo>
                <a:lnTo>
                  <a:pt x="702" y="42"/>
                </a:lnTo>
                <a:lnTo>
                  <a:pt x="702" y="37"/>
                </a:lnTo>
                <a:lnTo>
                  <a:pt x="707" y="32"/>
                </a:lnTo>
                <a:lnTo>
                  <a:pt x="707" y="28"/>
                </a:lnTo>
                <a:lnTo>
                  <a:pt x="712" y="23"/>
                </a:lnTo>
                <a:lnTo>
                  <a:pt x="712" y="19"/>
                </a:lnTo>
                <a:lnTo>
                  <a:pt x="717" y="19"/>
                </a:lnTo>
                <a:lnTo>
                  <a:pt x="717" y="14"/>
                </a:lnTo>
                <a:lnTo>
                  <a:pt x="722" y="14"/>
                </a:lnTo>
                <a:lnTo>
                  <a:pt x="722" y="9"/>
                </a:lnTo>
                <a:lnTo>
                  <a:pt x="727" y="9"/>
                </a:lnTo>
                <a:lnTo>
                  <a:pt x="727" y="5"/>
                </a:lnTo>
                <a:lnTo>
                  <a:pt x="733" y="5"/>
                </a:lnTo>
                <a:lnTo>
                  <a:pt x="738" y="5"/>
                </a:lnTo>
                <a:lnTo>
                  <a:pt x="738" y="0"/>
                </a:lnTo>
                <a:lnTo>
                  <a:pt x="743" y="0"/>
                </a:lnTo>
                <a:lnTo>
                  <a:pt x="748" y="0"/>
                </a:lnTo>
                <a:lnTo>
                  <a:pt x="753" y="5"/>
                </a:lnTo>
                <a:lnTo>
                  <a:pt x="758" y="5"/>
                </a:lnTo>
                <a:lnTo>
                  <a:pt x="764" y="9"/>
                </a:lnTo>
                <a:lnTo>
                  <a:pt x="769" y="9"/>
                </a:lnTo>
                <a:lnTo>
                  <a:pt x="769" y="14"/>
                </a:lnTo>
                <a:lnTo>
                  <a:pt x="774" y="14"/>
                </a:lnTo>
                <a:lnTo>
                  <a:pt x="774" y="19"/>
                </a:lnTo>
                <a:lnTo>
                  <a:pt x="779" y="19"/>
                </a:lnTo>
                <a:lnTo>
                  <a:pt x="779" y="23"/>
                </a:lnTo>
                <a:lnTo>
                  <a:pt x="779" y="28"/>
                </a:lnTo>
                <a:lnTo>
                  <a:pt x="784" y="32"/>
                </a:lnTo>
                <a:lnTo>
                  <a:pt x="789" y="37"/>
                </a:lnTo>
                <a:lnTo>
                  <a:pt x="789" y="42"/>
                </a:lnTo>
                <a:lnTo>
                  <a:pt x="794" y="46"/>
                </a:lnTo>
                <a:lnTo>
                  <a:pt x="794" y="51"/>
                </a:lnTo>
                <a:lnTo>
                  <a:pt x="800" y="56"/>
                </a:lnTo>
                <a:lnTo>
                  <a:pt x="800" y="60"/>
                </a:lnTo>
                <a:lnTo>
                  <a:pt x="805" y="65"/>
                </a:lnTo>
                <a:lnTo>
                  <a:pt x="805" y="70"/>
                </a:lnTo>
                <a:lnTo>
                  <a:pt x="810" y="74"/>
                </a:lnTo>
                <a:lnTo>
                  <a:pt x="810" y="79"/>
                </a:lnTo>
                <a:lnTo>
                  <a:pt x="815" y="84"/>
                </a:lnTo>
                <a:lnTo>
                  <a:pt x="815" y="88"/>
                </a:lnTo>
                <a:lnTo>
                  <a:pt x="820" y="97"/>
                </a:lnTo>
                <a:lnTo>
                  <a:pt x="820" y="102"/>
                </a:lnTo>
                <a:lnTo>
                  <a:pt x="820" y="107"/>
                </a:lnTo>
                <a:lnTo>
                  <a:pt x="825" y="111"/>
                </a:lnTo>
                <a:lnTo>
                  <a:pt x="825" y="121"/>
                </a:lnTo>
                <a:lnTo>
                  <a:pt x="831" y="125"/>
                </a:lnTo>
                <a:lnTo>
                  <a:pt x="831" y="135"/>
                </a:lnTo>
                <a:lnTo>
                  <a:pt x="836" y="139"/>
                </a:lnTo>
                <a:lnTo>
                  <a:pt x="836" y="144"/>
                </a:lnTo>
                <a:lnTo>
                  <a:pt x="841" y="153"/>
                </a:lnTo>
                <a:lnTo>
                  <a:pt x="841" y="158"/>
                </a:lnTo>
                <a:lnTo>
                  <a:pt x="846" y="167"/>
                </a:lnTo>
                <a:lnTo>
                  <a:pt x="846" y="172"/>
                </a:lnTo>
                <a:lnTo>
                  <a:pt x="851" y="181"/>
                </a:lnTo>
                <a:lnTo>
                  <a:pt x="851" y="186"/>
                </a:lnTo>
                <a:lnTo>
                  <a:pt x="856" y="195"/>
                </a:lnTo>
                <a:lnTo>
                  <a:pt x="856" y="200"/>
                </a:lnTo>
                <a:lnTo>
                  <a:pt x="856" y="209"/>
                </a:lnTo>
                <a:lnTo>
                  <a:pt x="862" y="214"/>
                </a:lnTo>
                <a:lnTo>
                  <a:pt x="862" y="223"/>
                </a:lnTo>
                <a:lnTo>
                  <a:pt x="867" y="232"/>
                </a:lnTo>
                <a:lnTo>
                  <a:pt x="867" y="237"/>
                </a:lnTo>
                <a:lnTo>
                  <a:pt x="872" y="246"/>
                </a:lnTo>
                <a:lnTo>
                  <a:pt x="872" y="251"/>
                </a:lnTo>
                <a:lnTo>
                  <a:pt x="877" y="260"/>
                </a:lnTo>
                <a:lnTo>
                  <a:pt x="877" y="265"/>
                </a:lnTo>
                <a:lnTo>
                  <a:pt x="882" y="274"/>
                </a:lnTo>
                <a:lnTo>
                  <a:pt x="882" y="283"/>
                </a:lnTo>
                <a:lnTo>
                  <a:pt x="887" y="288"/>
                </a:lnTo>
                <a:lnTo>
                  <a:pt x="887" y="297"/>
                </a:lnTo>
                <a:lnTo>
                  <a:pt x="893" y="302"/>
                </a:lnTo>
                <a:lnTo>
                  <a:pt x="893" y="311"/>
                </a:lnTo>
                <a:lnTo>
                  <a:pt x="893" y="316"/>
                </a:lnTo>
                <a:lnTo>
                  <a:pt x="898" y="325"/>
                </a:lnTo>
                <a:lnTo>
                  <a:pt x="898" y="330"/>
                </a:lnTo>
                <a:lnTo>
                  <a:pt x="903" y="339"/>
                </a:lnTo>
                <a:lnTo>
                  <a:pt x="903" y="344"/>
                </a:lnTo>
                <a:lnTo>
                  <a:pt x="908" y="353"/>
                </a:lnTo>
                <a:lnTo>
                  <a:pt x="908" y="357"/>
                </a:lnTo>
                <a:lnTo>
                  <a:pt x="913" y="367"/>
                </a:lnTo>
                <a:lnTo>
                  <a:pt x="913" y="371"/>
                </a:lnTo>
                <a:lnTo>
                  <a:pt x="918" y="376"/>
                </a:lnTo>
                <a:lnTo>
                  <a:pt x="918" y="385"/>
                </a:lnTo>
                <a:lnTo>
                  <a:pt x="923" y="390"/>
                </a:lnTo>
                <a:lnTo>
                  <a:pt x="923" y="399"/>
                </a:lnTo>
                <a:lnTo>
                  <a:pt x="929" y="404"/>
                </a:lnTo>
                <a:lnTo>
                  <a:pt x="929" y="409"/>
                </a:lnTo>
                <a:lnTo>
                  <a:pt x="934" y="413"/>
                </a:lnTo>
                <a:lnTo>
                  <a:pt x="934" y="422"/>
                </a:lnTo>
                <a:lnTo>
                  <a:pt x="934" y="427"/>
                </a:lnTo>
                <a:lnTo>
                  <a:pt x="939" y="432"/>
                </a:lnTo>
                <a:lnTo>
                  <a:pt x="939" y="436"/>
                </a:lnTo>
                <a:lnTo>
                  <a:pt x="944" y="441"/>
                </a:lnTo>
                <a:lnTo>
                  <a:pt x="944" y="446"/>
                </a:lnTo>
                <a:lnTo>
                  <a:pt x="949" y="450"/>
                </a:lnTo>
                <a:lnTo>
                  <a:pt x="949" y="455"/>
                </a:lnTo>
                <a:lnTo>
                  <a:pt x="954" y="460"/>
                </a:lnTo>
                <a:lnTo>
                  <a:pt x="954" y="464"/>
                </a:lnTo>
                <a:lnTo>
                  <a:pt x="960" y="469"/>
                </a:lnTo>
                <a:lnTo>
                  <a:pt x="960" y="474"/>
                </a:lnTo>
                <a:lnTo>
                  <a:pt x="965" y="474"/>
                </a:lnTo>
                <a:lnTo>
                  <a:pt x="965" y="478"/>
                </a:lnTo>
                <a:lnTo>
                  <a:pt x="970" y="483"/>
                </a:lnTo>
                <a:lnTo>
                  <a:pt x="970" y="487"/>
                </a:lnTo>
                <a:lnTo>
                  <a:pt x="975" y="492"/>
                </a:lnTo>
                <a:lnTo>
                  <a:pt x="980" y="497"/>
                </a:lnTo>
                <a:lnTo>
                  <a:pt x="985" y="497"/>
                </a:lnTo>
                <a:lnTo>
                  <a:pt x="985" y="501"/>
                </a:lnTo>
                <a:lnTo>
                  <a:pt x="991" y="501"/>
                </a:lnTo>
                <a:lnTo>
                  <a:pt x="996" y="506"/>
                </a:lnTo>
                <a:lnTo>
                  <a:pt x="1001" y="506"/>
                </a:lnTo>
                <a:lnTo>
                  <a:pt x="1006" y="506"/>
                </a:lnTo>
                <a:lnTo>
                  <a:pt x="1011" y="506"/>
                </a:lnTo>
                <a:lnTo>
                  <a:pt x="1011" y="501"/>
                </a:lnTo>
                <a:lnTo>
                  <a:pt x="1016" y="501"/>
                </a:lnTo>
                <a:lnTo>
                  <a:pt x="1021" y="501"/>
                </a:lnTo>
                <a:lnTo>
                  <a:pt x="1021" y="497"/>
                </a:lnTo>
                <a:lnTo>
                  <a:pt x="1027" y="497"/>
                </a:lnTo>
                <a:lnTo>
                  <a:pt x="1027" y="492"/>
                </a:lnTo>
                <a:lnTo>
                  <a:pt x="1032" y="492"/>
                </a:lnTo>
                <a:lnTo>
                  <a:pt x="1032" y="487"/>
                </a:lnTo>
                <a:lnTo>
                  <a:pt x="1037" y="487"/>
                </a:lnTo>
                <a:lnTo>
                  <a:pt x="1037" y="483"/>
                </a:lnTo>
                <a:lnTo>
                  <a:pt x="1042" y="478"/>
                </a:lnTo>
                <a:lnTo>
                  <a:pt x="1042" y="474"/>
                </a:lnTo>
                <a:lnTo>
                  <a:pt x="1047" y="474"/>
                </a:lnTo>
                <a:lnTo>
                  <a:pt x="1047" y="469"/>
                </a:lnTo>
                <a:lnTo>
                  <a:pt x="1047" y="464"/>
                </a:lnTo>
                <a:lnTo>
                  <a:pt x="1052" y="460"/>
                </a:lnTo>
                <a:lnTo>
                  <a:pt x="1052" y="455"/>
                </a:lnTo>
                <a:lnTo>
                  <a:pt x="1058" y="450"/>
                </a:lnTo>
                <a:lnTo>
                  <a:pt x="1058" y="446"/>
                </a:lnTo>
                <a:lnTo>
                  <a:pt x="1063" y="441"/>
                </a:lnTo>
                <a:lnTo>
                  <a:pt x="1063" y="436"/>
                </a:lnTo>
                <a:lnTo>
                  <a:pt x="1068" y="427"/>
                </a:lnTo>
                <a:lnTo>
                  <a:pt x="1068" y="422"/>
                </a:lnTo>
                <a:lnTo>
                  <a:pt x="1073" y="418"/>
                </a:lnTo>
                <a:lnTo>
                  <a:pt x="1073" y="413"/>
                </a:lnTo>
                <a:lnTo>
                  <a:pt x="1078" y="404"/>
                </a:lnTo>
                <a:lnTo>
                  <a:pt x="1078" y="399"/>
                </a:lnTo>
                <a:lnTo>
                  <a:pt x="1083" y="395"/>
                </a:lnTo>
                <a:lnTo>
                  <a:pt x="1083" y="385"/>
                </a:lnTo>
                <a:lnTo>
                  <a:pt x="1083" y="381"/>
                </a:lnTo>
                <a:lnTo>
                  <a:pt x="1089" y="371"/>
                </a:lnTo>
                <a:lnTo>
                  <a:pt x="1089" y="367"/>
                </a:lnTo>
                <a:lnTo>
                  <a:pt x="1094" y="357"/>
                </a:lnTo>
                <a:lnTo>
                  <a:pt x="1094" y="353"/>
                </a:lnTo>
                <a:lnTo>
                  <a:pt x="1099" y="344"/>
                </a:lnTo>
                <a:lnTo>
                  <a:pt x="1099" y="339"/>
                </a:lnTo>
                <a:lnTo>
                  <a:pt x="1104" y="330"/>
                </a:lnTo>
                <a:lnTo>
                  <a:pt x="1104" y="320"/>
                </a:lnTo>
                <a:lnTo>
                  <a:pt x="1109" y="316"/>
                </a:lnTo>
                <a:lnTo>
                  <a:pt x="1109" y="306"/>
                </a:lnTo>
                <a:lnTo>
                  <a:pt x="1114" y="302"/>
                </a:lnTo>
                <a:lnTo>
                  <a:pt x="1114" y="292"/>
                </a:lnTo>
                <a:lnTo>
                  <a:pt x="1120" y="283"/>
                </a:lnTo>
                <a:lnTo>
                  <a:pt x="1120" y="279"/>
                </a:lnTo>
                <a:lnTo>
                  <a:pt x="1120" y="269"/>
                </a:lnTo>
                <a:lnTo>
                  <a:pt x="1125" y="260"/>
                </a:lnTo>
                <a:lnTo>
                  <a:pt x="1125" y="251"/>
                </a:lnTo>
                <a:lnTo>
                  <a:pt x="1130" y="246"/>
                </a:lnTo>
                <a:lnTo>
                  <a:pt x="1130" y="237"/>
                </a:lnTo>
                <a:lnTo>
                  <a:pt x="1135" y="227"/>
                </a:lnTo>
                <a:lnTo>
                  <a:pt x="1135" y="223"/>
                </a:lnTo>
                <a:lnTo>
                  <a:pt x="1140" y="214"/>
                </a:lnTo>
                <a:lnTo>
                  <a:pt x="1140" y="204"/>
                </a:lnTo>
                <a:lnTo>
                  <a:pt x="1145" y="200"/>
                </a:lnTo>
                <a:lnTo>
                  <a:pt x="1145" y="190"/>
                </a:lnTo>
                <a:lnTo>
                  <a:pt x="1150" y="186"/>
                </a:lnTo>
                <a:lnTo>
                  <a:pt x="1150" y="176"/>
                </a:lnTo>
                <a:lnTo>
                  <a:pt x="1156" y="167"/>
                </a:lnTo>
                <a:lnTo>
                  <a:pt x="1156" y="162"/>
                </a:lnTo>
                <a:lnTo>
                  <a:pt x="1161" y="153"/>
                </a:lnTo>
                <a:lnTo>
                  <a:pt x="1161" y="149"/>
                </a:lnTo>
                <a:lnTo>
                  <a:pt x="1161" y="139"/>
                </a:lnTo>
                <a:lnTo>
                  <a:pt x="1166" y="135"/>
                </a:lnTo>
                <a:lnTo>
                  <a:pt x="1166" y="125"/>
                </a:lnTo>
                <a:lnTo>
                  <a:pt x="1171" y="121"/>
                </a:lnTo>
                <a:lnTo>
                  <a:pt x="1171" y="111"/>
                </a:lnTo>
                <a:lnTo>
                  <a:pt x="1176" y="107"/>
                </a:lnTo>
                <a:lnTo>
                  <a:pt x="1176" y="102"/>
                </a:lnTo>
                <a:lnTo>
                  <a:pt x="1181" y="93"/>
                </a:lnTo>
                <a:lnTo>
                  <a:pt x="1181" y="88"/>
                </a:lnTo>
                <a:lnTo>
                  <a:pt x="1187" y="84"/>
                </a:lnTo>
                <a:lnTo>
                  <a:pt x="1187" y="79"/>
                </a:lnTo>
                <a:lnTo>
                  <a:pt x="1192" y="70"/>
                </a:lnTo>
                <a:lnTo>
                  <a:pt x="1192" y="65"/>
                </a:lnTo>
                <a:lnTo>
                  <a:pt x="1197" y="60"/>
                </a:lnTo>
                <a:lnTo>
                  <a:pt x="1197" y="56"/>
                </a:lnTo>
                <a:lnTo>
                  <a:pt x="1197" y="51"/>
                </a:lnTo>
                <a:lnTo>
                  <a:pt x="1202" y="46"/>
                </a:lnTo>
                <a:lnTo>
                  <a:pt x="1202" y="42"/>
                </a:lnTo>
                <a:lnTo>
                  <a:pt x="1207" y="37"/>
                </a:lnTo>
                <a:lnTo>
                  <a:pt x="1207" y="32"/>
                </a:lnTo>
                <a:lnTo>
                  <a:pt x="1212" y="32"/>
                </a:lnTo>
                <a:lnTo>
                  <a:pt x="1212" y="28"/>
                </a:lnTo>
                <a:lnTo>
                  <a:pt x="1218" y="23"/>
                </a:lnTo>
                <a:lnTo>
                  <a:pt x="1223" y="19"/>
                </a:lnTo>
                <a:lnTo>
                  <a:pt x="1223" y="14"/>
                </a:lnTo>
                <a:lnTo>
                  <a:pt x="1228" y="14"/>
                </a:lnTo>
                <a:lnTo>
                  <a:pt x="1228" y="9"/>
                </a:lnTo>
                <a:lnTo>
                  <a:pt x="1233" y="9"/>
                </a:lnTo>
              </a:path>
            </a:pathLst>
          </a:custGeom>
          <a:noFill/>
          <a:ln w="25400" cap="rnd" cmpd="sng">
            <a:solidFill>
              <a:srgbClr val="0000FF"/>
            </a:solidFill>
            <a:prstDash val="solid"/>
            <a:round/>
            <a:headEnd type="none" w="med" len="med"/>
            <a:tailEnd type="none" w="med" len="med"/>
          </a:ln>
          <a:effectLst/>
        </p:spPr>
        <p:txBody>
          <a:bodyPr>
            <a:prstTxWarp prst="textNoShape">
              <a:avLst/>
            </a:prstTxWarp>
          </a:bodyPr>
          <a:lstStyle/>
          <a:p>
            <a:endParaRPr lang="en-US"/>
          </a:p>
        </p:txBody>
      </p:sp>
      <p:sp>
        <p:nvSpPr>
          <p:cNvPr id="30" name="Line 13"/>
          <p:cNvSpPr>
            <a:spLocks noChangeShapeType="1"/>
          </p:cNvSpPr>
          <p:nvPr/>
        </p:nvSpPr>
        <p:spPr bwMode="auto">
          <a:xfrm>
            <a:off x="4114800" y="3048000"/>
            <a:ext cx="533400" cy="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en-US"/>
          </a:p>
        </p:txBody>
      </p:sp>
      <p:sp>
        <p:nvSpPr>
          <p:cNvPr id="31" name="Line 14"/>
          <p:cNvSpPr>
            <a:spLocks noChangeShapeType="1"/>
          </p:cNvSpPr>
          <p:nvPr/>
        </p:nvSpPr>
        <p:spPr bwMode="auto">
          <a:xfrm>
            <a:off x="4114800" y="2895600"/>
            <a:ext cx="685800" cy="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en-US"/>
          </a:p>
        </p:txBody>
      </p:sp>
      <p:sp>
        <p:nvSpPr>
          <p:cNvPr id="32" name="Oval 15"/>
          <p:cNvSpPr>
            <a:spLocks noChangeArrowheads="1"/>
          </p:cNvSpPr>
          <p:nvPr/>
        </p:nvSpPr>
        <p:spPr bwMode="auto">
          <a:xfrm>
            <a:off x="4038600" y="2819400"/>
            <a:ext cx="152400" cy="1524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33" name="Text Box 16"/>
          <p:cNvSpPr txBox="1">
            <a:spLocks noChangeArrowheads="1"/>
          </p:cNvSpPr>
          <p:nvPr/>
        </p:nvSpPr>
        <p:spPr bwMode="auto">
          <a:xfrm>
            <a:off x="4419600" y="2590800"/>
            <a:ext cx="287120" cy="369332"/>
          </a:xfrm>
          <a:prstGeom prst="rect">
            <a:avLst/>
          </a:prstGeom>
          <a:noFill/>
          <a:ln w="9525">
            <a:noFill/>
            <a:miter lim="800000"/>
            <a:headEnd/>
            <a:tailEnd/>
          </a:ln>
          <a:effectLst/>
        </p:spPr>
        <p:txBody>
          <a:bodyPr wrap="none">
            <a:prstTxWarp prst="textNoShape">
              <a:avLst/>
            </a:prstTxWarp>
            <a:spAutoFit/>
          </a:bodyPr>
          <a:lstStyle/>
          <a:p>
            <a:pPr eaLnBrk="0" hangingPunct="0"/>
            <a:r>
              <a:rPr lang="en-US" b="1" i="0" dirty="0" err="1">
                <a:latin typeface="Times" pitchFamily="-65" charset="0"/>
              </a:rPr>
              <a:t>c</a:t>
            </a:r>
            <a:endParaRPr lang="en-US" b="1" i="0" dirty="0">
              <a:latin typeface="Times" pitchFamily="-65" charset="0"/>
            </a:endParaRPr>
          </a:p>
        </p:txBody>
      </p:sp>
      <p:sp>
        <p:nvSpPr>
          <p:cNvPr id="34" name="Text Box 17"/>
          <p:cNvSpPr txBox="1">
            <a:spLocks noChangeArrowheads="1"/>
          </p:cNvSpPr>
          <p:nvPr/>
        </p:nvSpPr>
        <p:spPr bwMode="auto">
          <a:xfrm>
            <a:off x="4267200" y="2971800"/>
            <a:ext cx="496613" cy="369332"/>
          </a:xfrm>
          <a:prstGeom prst="rect">
            <a:avLst/>
          </a:prstGeom>
          <a:noFill/>
          <a:ln w="9525">
            <a:noFill/>
            <a:miter lim="800000"/>
            <a:headEnd/>
            <a:tailEnd/>
          </a:ln>
          <a:effectLst/>
        </p:spPr>
        <p:txBody>
          <a:bodyPr wrap="none">
            <a:prstTxWarp prst="textNoShape">
              <a:avLst/>
            </a:prstTxWarp>
            <a:spAutoFit/>
          </a:bodyPr>
          <a:lstStyle/>
          <a:p>
            <a:pPr eaLnBrk="0" hangingPunct="0"/>
            <a:r>
              <a:rPr lang="en-US" b="1" i="0" dirty="0" err="1">
                <a:latin typeface="Times" pitchFamily="-65" charset="0"/>
              </a:rPr>
              <a:t>V</a:t>
            </a:r>
            <a:r>
              <a:rPr lang="en-US" b="1" i="0" baseline="-25000" dirty="0" err="1">
                <a:latin typeface="Times" pitchFamily="-65" charset="0"/>
              </a:rPr>
              <a:t>gr</a:t>
            </a:r>
            <a:endParaRPr lang="en-US" b="1" i="0" dirty="0">
              <a:latin typeface="Times" pitchFamily="-65" charset="0"/>
            </a:endParaRPr>
          </a:p>
        </p:txBody>
      </p:sp>
      <p:sp>
        <p:nvSpPr>
          <p:cNvPr id="56" name="Line 14"/>
          <p:cNvSpPr>
            <a:spLocks noChangeShapeType="1"/>
          </p:cNvSpPr>
          <p:nvPr/>
        </p:nvSpPr>
        <p:spPr bwMode="auto">
          <a:xfrm>
            <a:off x="4038600" y="3962400"/>
            <a:ext cx="1066800" cy="0"/>
          </a:xfrm>
          <a:prstGeom prst="line">
            <a:avLst/>
          </a:prstGeom>
          <a:noFill/>
          <a:ln w="19050" cap="flat" cmpd="sng" algn="ctr">
            <a:solidFill>
              <a:schemeClr val="tx1"/>
            </a:solidFill>
            <a:prstDash val="lgDash"/>
            <a:round/>
            <a:headEnd type="triangle" w="med" len="med"/>
            <a:tailEnd type="triangle" w="med" len="med"/>
          </a:ln>
          <a:effectLst/>
        </p:spPr>
        <p:txBody>
          <a:bodyPr wrap="none" anchor="ctr">
            <a:prstTxWarp prst="textNoShape">
              <a:avLst/>
            </a:prstTxWarp>
          </a:bodyPr>
          <a:lstStyle/>
          <a:p>
            <a:endParaRPr lang="en-US"/>
          </a:p>
        </p:txBody>
      </p:sp>
      <p:graphicFrame>
        <p:nvGraphicFramePr>
          <p:cNvPr id="1195011" name="Object 3"/>
          <p:cNvGraphicFramePr>
            <a:graphicFrameLocks noChangeAspect="1"/>
          </p:cNvGraphicFramePr>
          <p:nvPr/>
        </p:nvGraphicFramePr>
        <p:xfrm>
          <a:off x="4038600" y="4114800"/>
          <a:ext cx="1168400" cy="430213"/>
        </p:xfrm>
        <a:graphic>
          <a:graphicData uri="http://schemas.openxmlformats.org/presentationml/2006/ole">
            <p:oleObj spid="_x0000_s1195011" name="Equation" r:id="rId4" imgW="622300" imgH="228600" progId="Equation.3">
              <p:embed/>
            </p:oleObj>
          </a:graphicData>
        </a:graphic>
      </p:graphicFrame>
      <p:sp>
        <p:nvSpPr>
          <p:cNvPr id="58" name="Text Box 5"/>
          <p:cNvSpPr txBox="1">
            <a:spLocks noChangeArrowheads="1"/>
          </p:cNvSpPr>
          <p:nvPr/>
        </p:nvSpPr>
        <p:spPr bwMode="auto">
          <a:xfrm>
            <a:off x="76200" y="4766810"/>
            <a:ext cx="9144000" cy="2049792"/>
          </a:xfrm>
          <a:prstGeom prst="rect">
            <a:avLst/>
          </a:prstGeom>
          <a:noFill/>
          <a:ln w="9525">
            <a:noFill/>
            <a:miter lim="800000"/>
            <a:headEnd/>
            <a:tailEnd/>
          </a:ln>
          <a:effectLst/>
        </p:spPr>
        <p:txBody>
          <a:bodyPr wrap="square">
            <a:prstTxWarp prst="textNoShape">
              <a:avLst/>
            </a:prstTxWarp>
            <a:spAutoFit/>
          </a:bodyPr>
          <a:lstStyle/>
          <a:p>
            <a:pPr>
              <a:lnSpc>
                <a:spcPct val="180000"/>
              </a:lnSpc>
            </a:pPr>
            <a:r>
              <a:rPr lang="en-US" sz="1800" b="0" baseline="0" dirty="0">
                <a:latin typeface="Helvetica" pitchFamily="-65" charset="0"/>
              </a:rPr>
              <a:t>•</a:t>
            </a:r>
            <a:r>
              <a:rPr lang="en-US" sz="1800" b="0" baseline="0" dirty="0" smtClean="0">
                <a:latin typeface="Helvetica" pitchFamily="-65" charset="0"/>
              </a:rPr>
              <a:t> </a:t>
            </a:r>
            <a:r>
              <a:rPr lang="en-US" b="0" dirty="0" smtClean="0">
                <a:solidFill>
                  <a:srgbClr val="0000FF"/>
                </a:solidFill>
                <a:latin typeface="Helvetica" pitchFamily="-65" charset="0"/>
              </a:rPr>
              <a:t>Laser depletion</a:t>
            </a:r>
            <a:r>
              <a:rPr lang="en-US" sz="1800" b="0" baseline="0" dirty="0" smtClean="0">
                <a:latin typeface="Helvetica" pitchFamily="-65" charset="0"/>
              </a:rPr>
              <a:t>:  length</a:t>
            </a:r>
            <a:r>
              <a:rPr lang="en-US" sz="1800" b="0" dirty="0" smtClean="0">
                <a:latin typeface="Helvetica" pitchFamily="-65" charset="0"/>
              </a:rPr>
              <a:t> scale for deposition of laser </a:t>
            </a:r>
            <a:r>
              <a:rPr lang="en-US" b="0" dirty="0" smtClean="0">
                <a:latin typeface="Helvetica" pitchFamily="-65" charset="0"/>
              </a:rPr>
              <a:t>energy into plasma wave</a:t>
            </a:r>
            <a:endParaRPr lang="en-US" sz="1800" b="0" baseline="0" dirty="0" smtClean="0">
              <a:latin typeface="Helvetica" pitchFamily="-65" charset="0"/>
            </a:endParaRPr>
          </a:p>
          <a:p>
            <a:pPr>
              <a:lnSpc>
                <a:spcPct val="180000"/>
              </a:lnSpc>
            </a:pPr>
            <a:r>
              <a:rPr lang="en-US" b="0" dirty="0" smtClean="0">
                <a:latin typeface="Helvetica" pitchFamily="-65" charset="0"/>
              </a:rPr>
              <a:t>	• For non-relativistic laser intensities (a&lt;&lt;1):</a:t>
            </a:r>
          </a:p>
          <a:p>
            <a:pPr>
              <a:lnSpc>
                <a:spcPct val="180000"/>
              </a:lnSpc>
            </a:pPr>
            <a:r>
              <a:rPr lang="en-US" b="0" dirty="0" smtClean="0">
                <a:latin typeface="Helvetica" pitchFamily="-65" charset="0"/>
              </a:rPr>
              <a:t>	• For relativistic intensities (a&gt;1):</a:t>
            </a:r>
            <a:endParaRPr lang="en-US" sz="1800" b="0" baseline="0" dirty="0" smtClean="0">
              <a:latin typeface="Helvetica" pitchFamily="-65" charset="0"/>
            </a:endParaRPr>
          </a:p>
          <a:p>
            <a:pPr>
              <a:lnSpc>
                <a:spcPct val="180000"/>
              </a:lnSpc>
            </a:pPr>
            <a:endParaRPr lang="en-US" sz="1800" b="0" baseline="0" dirty="0" smtClean="0">
              <a:latin typeface="Helvetica" pitchFamily="-65" charset="0"/>
            </a:endParaRPr>
          </a:p>
        </p:txBody>
      </p:sp>
      <p:graphicFrame>
        <p:nvGraphicFramePr>
          <p:cNvPr id="1195016" name="Object 8"/>
          <p:cNvGraphicFramePr>
            <a:graphicFrameLocks noChangeAspect="1"/>
          </p:cNvGraphicFramePr>
          <p:nvPr/>
        </p:nvGraphicFramePr>
        <p:xfrm>
          <a:off x="5638800" y="5486400"/>
          <a:ext cx="1884363" cy="382588"/>
        </p:xfrm>
        <a:graphic>
          <a:graphicData uri="http://schemas.openxmlformats.org/presentationml/2006/ole">
            <p:oleObj spid="_x0000_s1195016" name="Equation" r:id="rId5" imgW="1003300" imgH="203200" progId="Equation.3">
              <p:embed/>
            </p:oleObj>
          </a:graphicData>
        </a:graphic>
      </p:graphicFrame>
      <p:graphicFrame>
        <p:nvGraphicFramePr>
          <p:cNvPr id="1195017" name="Object 9"/>
          <p:cNvGraphicFramePr>
            <a:graphicFrameLocks noChangeAspect="1"/>
          </p:cNvGraphicFramePr>
          <p:nvPr/>
        </p:nvGraphicFramePr>
        <p:xfrm>
          <a:off x="4495800" y="5943600"/>
          <a:ext cx="1741488" cy="382588"/>
        </p:xfrm>
        <a:graphic>
          <a:graphicData uri="http://schemas.openxmlformats.org/presentationml/2006/ole">
            <p:oleObj spid="_x0000_s1195017" name="Equation" r:id="rId6" imgW="927100" imgH="203200" progId="Equation.3">
              <p:embed/>
            </p:oleObj>
          </a:graphicData>
        </a:graphic>
      </p:graphicFrame>
      <p:pic>
        <p:nvPicPr>
          <p:cNvPr id="18" name="Picture 17" descr="gau.tiff"/>
          <p:cNvPicPr>
            <a:picLocks noChangeAspect="1"/>
          </p:cNvPicPr>
          <p:nvPr/>
        </p:nvPicPr>
        <p:blipFill>
          <a:blip r:embed="rId7">
            <a:clrChange>
              <a:clrFrom>
                <a:srgbClr val="FFFFFF"/>
              </a:clrFrom>
              <a:clrTo>
                <a:srgbClr val="FFFFFF">
                  <a:alpha val="0"/>
                </a:srgbClr>
              </a:clrTo>
            </a:clrChange>
          </a:blip>
          <a:stretch>
            <a:fillRect/>
          </a:stretch>
        </p:blipFill>
        <p:spPr>
          <a:xfrm>
            <a:off x="4527550" y="2971800"/>
            <a:ext cx="866775" cy="5334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57200" y="1219200"/>
            <a:ext cx="5503862" cy="1701800"/>
            <a:chOff x="75" y="678"/>
            <a:chExt cx="3467" cy="1072"/>
          </a:xfrm>
        </p:grpSpPr>
        <p:grpSp>
          <p:nvGrpSpPr>
            <p:cNvPr id="3" name="Group 8"/>
            <p:cNvGrpSpPr>
              <a:grpSpLocks/>
            </p:cNvGrpSpPr>
            <p:nvPr/>
          </p:nvGrpSpPr>
          <p:grpSpPr bwMode="auto">
            <a:xfrm>
              <a:off x="1423" y="1029"/>
              <a:ext cx="520" cy="434"/>
              <a:chOff x="1872" y="2448"/>
              <a:chExt cx="649" cy="534"/>
            </a:xfrm>
          </p:grpSpPr>
          <p:sp>
            <p:nvSpPr>
              <p:cNvPr id="2457609" name="Oval 9"/>
              <p:cNvSpPr>
                <a:spLocks noChangeArrowheads="1"/>
              </p:cNvSpPr>
              <p:nvPr/>
            </p:nvSpPr>
            <p:spPr bwMode="auto">
              <a:xfrm>
                <a:off x="1989" y="2448"/>
                <a:ext cx="281" cy="311"/>
              </a:xfrm>
              <a:prstGeom prst="ellipse">
                <a:avLst/>
              </a:prstGeom>
              <a:solidFill>
                <a:srgbClr val="C0C0C0">
                  <a:alpha val="50000"/>
                </a:srgbClr>
              </a:solidFill>
              <a:ln w="9525">
                <a:solidFill>
                  <a:schemeClr val="tx1"/>
                </a:solidFill>
                <a:round/>
                <a:headEnd/>
                <a:tailEnd/>
              </a:ln>
              <a:effectLst/>
            </p:spPr>
            <p:txBody>
              <a:bodyPr wrap="none" anchor="ctr">
                <a:prstTxWarp prst="textNoShape">
                  <a:avLst/>
                </a:prstTxWarp>
              </a:bodyPr>
              <a:lstStyle/>
              <a:p>
                <a:endParaRPr lang="en-US"/>
              </a:p>
            </p:txBody>
          </p:sp>
          <p:sp>
            <p:nvSpPr>
              <p:cNvPr id="2457610" name="Oval 10"/>
              <p:cNvSpPr>
                <a:spLocks noChangeArrowheads="1"/>
              </p:cNvSpPr>
              <p:nvPr/>
            </p:nvSpPr>
            <p:spPr bwMode="auto">
              <a:xfrm>
                <a:off x="2081" y="2577"/>
                <a:ext cx="94" cy="78"/>
              </a:xfrm>
              <a:prstGeom prst="ellipse">
                <a:avLst/>
              </a:prstGeom>
              <a:solidFill>
                <a:srgbClr val="808080">
                  <a:alpha val="50000"/>
                </a:srgbClr>
              </a:solidFill>
              <a:ln w="9525">
                <a:solidFill>
                  <a:schemeClr val="bg2"/>
                </a:solidFill>
                <a:round/>
                <a:headEnd/>
                <a:tailEnd/>
              </a:ln>
              <a:effectLst/>
            </p:spPr>
            <p:txBody>
              <a:bodyPr wrap="none" anchor="ctr">
                <a:prstTxWarp prst="textNoShape">
                  <a:avLst/>
                </a:prstTxWarp>
              </a:bodyPr>
              <a:lstStyle/>
              <a:p>
                <a:endParaRPr lang="en-US"/>
              </a:p>
            </p:txBody>
          </p:sp>
          <p:sp>
            <p:nvSpPr>
              <p:cNvPr id="2457611" name="Text Box 11"/>
              <p:cNvSpPr txBox="1">
                <a:spLocks noChangeArrowheads="1"/>
              </p:cNvSpPr>
              <p:nvPr/>
            </p:nvSpPr>
            <p:spPr bwMode="auto">
              <a:xfrm>
                <a:off x="1872" y="2698"/>
                <a:ext cx="649" cy="284"/>
              </a:xfrm>
              <a:prstGeom prst="rect">
                <a:avLst/>
              </a:prstGeom>
              <a:noFill/>
              <a:ln w="9525">
                <a:noFill/>
                <a:miter lim="800000"/>
                <a:headEnd/>
                <a:tailEnd/>
              </a:ln>
              <a:effectLst/>
            </p:spPr>
            <p:txBody>
              <a:bodyPr wrap="none">
                <a:prstTxWarp prst="textNoShape">
                  <a:avLst/>
                </a:prstTxWarp>
                <a:spAutoFit/>
              </a:bodyPr>
              <a:lstStyle/>
              <a:p>
                <a:r>
                  <a:rPr lang="en-US" sz="1800" b="0" baseline="0" dirty="0"/>
                  <a:t>Gas jet</a:t>
                </a:r>
              </a:p>
            </p:txBody>
          </p:sp>
        </p:grpSp>
        <p:grpSp>
          <p:nvGrpSpPr>
            <p:cNvPr id="4" name="Group 12"/>
            <p:cNvGrpSpPr>
              <a:grpSpLocks/>
            </p:cNvGrpSpPr>
            <p:nvPr/>
          </p:nvGrpSpPr>
          <p:grpSpPr bwMode="auto">
            <a:xfrm>
              <a:off x="75" y="678"/>
              <a:ext cx="1147" cy="278"/>
              <a:chOff x="192" y="2016"/>
              <a:chExt cx="1430" cy="342"/>
            </a:xfrm>
          </p:grpSpPr>
          <p:sp>
            <p:nvSpPr>
              <p:cNvPr id="2457613" name="Text Box 13"/>
              <p:cNvSpPr txBox="1">
                <a:spLocks noChangeArrowheads="1"/>
              </p:cNvSpPr>
              <p:nvPr/>
            </p:nvSpPr>
            <p:spPr bwMode="auto">
              <a:xfrm>
                <a:off x="192" y="2016"/>
                <a:ext cx="792" cy="236"/>
              </a:xfrm>
              <a:prstGeom prst="rect">
                <a:avLst/>
              </a:prstGeom>
              <a:noFill/>
              <a:ln w="9525">
                <a:noFill/>
                <a:miter lim="800000"/>
                <a:headEnd/>
                <a:tailEnd/>
              </a:ln>
              <a:effectLst/>
            </p:spPr>
            <p:txBody>
              <a:bodyPr wrap="none">
                <a:prstTxWarp prst="textNoShape">
                  <a:avLst/>
                </a:prstTxWarp>
                <a:spAutoFit/>
              </a:bodyPr>
              <a:lstStyle/>
              <a:p>
                <a:r>
                  <a:rPr lang="en-US" sz="1400" b="0" baseline="0"/>
                  <a:t>Laser beam</a:t>
                </a:r>
              </a:p>
            </p:txBody>
          </p:sp>
          <p:sp>
            <p:nvSpPr>
              <p:cNvPr id="2457614" name="Line 14"/>
              <p:cNvSpPr>
                <a:spLocks noChangeShapeType="1"/>
              </p:cNvSpPr>
              <p:nvPr/>
            </p:nvSpPr>
            <p:spPr bwMode="auto">
              <a:xfrm>
                <a:off x="846" y="2175"/>
                <a:ext cx="635"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57615" name="Line 15"/>
              <p:cNvSpPr>
                <a:spLocks noChangeShapeType="1"/>
              </p:cNvSpPr>
              <p:nvPr/>
            </p:nvSpPr>
            <p:spPr bwMode="auto">
              <a:xfrm>
                <a:off x="846" y="2357"/>
                <a:ext cx="776" cy="1"/>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57616" name="AutoShape 16"/>
              <p:cNvSpPr>
                <a:spLocks noChangeArrowheads="1"/>
              </p:cNvSpPr>
              <p:nvPr/>
            </p:nvSpPr>
            <p:spPr bwMode="auto">
              <a:xfrm>
                <a:off x="336" y="2160"/>
                <a:ext cx="364" cy="18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FF0000"/>
                </a:solidFill>
                <a:miter lim="800000"/>
                <a:headEnd/>
                <a:tailEnd/>
              </a:ln>
              <a:effectLst/>
            </p:spPr>
            <p:txBody>
              <a:bodyPr wrap="none" anchor="ctr">
                <a:prstTxWarp prst="textNoShape">
                  <a:avLst/>
                </a:prstTxWarp>
              </a:bodyPr>
              <a:lstStyle/>
              <a:p>
                <a:endParaRPr lang="en-US"/>
              </a:p>
            </p:txBody>
          </p:sp>
        </p:grpSp>
        <p:sp>
          <p:nvSpPr>
            <p:cNvPr id="2457617" name="Line 17"/>
            <p:cNvSpPr>
              <a:spLocks noChangeShapeType="1"/>
            </p:cNvSpPr>
            <p:nvPr/>
          </p:nvSpPr>
          <p:spPr bwMode="auto">
            <a:xfrm>
              <a:off x="1016" y="1124"/>
              <a:ext cx="977" cy="66"/>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57618" name="Line 18"/>
            <p:cNvSpPr>
              <a:spLocks noChangeShapeType="1"/>
            </p:cNvSpPr>
            <p:nvPr/>
          </p:nvSpPr>
          <p:spPr bwMode="auto">
            <a:xfrm flipV="1">
              <a:off x="940" y="1143"/>
              <a:ext cx="1053" cy="65"/>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57619" name="Line 19"/>
            <p:cNvSpPr>
              <a:spLocks noChangeShapeType="1"/>
            </p:cNvSpPr>
            <p:nvPr/>
          </p:nvSpPr>
          <p:spPr bwMode="auto">
            <a:xfrm rot="3046005">
              <a:off x="1031" y="896"/>
              <a:ext cx="316" cy="0"/>
            </a:xfrm>
            <a:prstGeom prst="line">
              <a:avLst/>
            </a:prstGeom>
            <a:noFill/>
            <a:ln w="76200">
              <a:solidFill>
                <a:schemeClr val="tx1"/>
              </a:solidFill>
              <a:round/>
              <a:headEnd/>
              <a:tailEnd/>
            </a:ln>
            <a:effectLst/>
          </p:spPr>
          <p:txBody>
            <a:bodyPr wrap="none" anchor="ctr">
              <a:prstTxWarp prst="textNoShape">
                <a:avLst/>
              </a:prstTxWarp>
            </a:bodyPr>
            <a:lstStyle/>
            <a:p>
              <a:endParaRPr lang="en-US"/>
            </a:p>
          </p:txBody>
        </p:sp>
        <p:sp>
          <p:nvSpPr>
            <p:cNvPr id="2457620" name="Freeform 20"/>
            <p:cNvSpPr>
              <a:spLocks/>
            </p:cNvSpPr>
            <p:nvPr/>
          </p:nvSpPr>
          <p:spPr bwMode="auto">
            <a:xfrm>
              <a:off x="1038" y="1455"/>
              <a:ext cx="282" cy="190"/>
            </a:xfrm>
            <a:custGeom>
              <a:avLst/>
              <a:gdLst/>
              <a:ahLst/>
              <a:cxnLst>
                <a:cxn ang="0">
                  <a:pos x="0" y="432"/>
                </a:cxn>
                <a:cxn ang="0">
                  <a:pos x="624" y="384"/>
                </a:cxn>
                <a:cxn ang="0">
                  <a:pos x="960" y="0"/>
                </a:cxn>
              </a:cxnLst>
              <a:rect l="0" t="0" r="r" b="b"/>
              <a:pathLst>
                <a:path w="960" h="455">
                  <a:moveTo>
                    <a:pt x="0" y="432"/>
                  </a:moveTo>
                  <a:cubicBezTo>
                    <a:pt x="232" y="443"/>
                    <a:pt x="464" y="455"/>
                    <a:pt x="624" y="384"/>
                  </a:cubicBezTo>
                  <a:cubicBezTo>
                    <a:pt x="783" y="312"/>
                    <a:pt x="871" y="156"/>
                    <a:pt x="960" y="0"/>
                  </a:cubicBezTo>
                </a:path>
              </a:pathLst>
            </a:custGeom>
            <a:noFill/>
            <a:ln w="76200" cmpd="sng">
              <a:solidFill>
                <a:schemeClr val="tx1"/>
              </a:solidFill>
              <a:round/>
              <a:headEnd/>
              <a:tailEnd/>
            </a:ln>
            <a:effectLst/>
          </p:spPr>
          <p:txBody>
            <a:bodyPr wrap="none" anchor="ctr">
              <a:prstTxWarp prst="textNoShape">
                <a:avLst/>
              </a:prstTxWarp>
            </a:bodyPr>
            <a:lstStyle/>
            <a:p>
              <a:endParaRPr lang="en-US"/>
            </a:p>
          </p:txBody>
        </p:sp>
        <p:sp>
          <p:nvSpPr>
            <p:cNvPr id="2457621" name="Line 21"/>
            <p:cNvSpPr>
              <a:spLocks noChangeShapeType="1"/>
            </p:cNvSpPr>
            <p:nvPr/>
          </p:nvSpPr>
          <p:spPr bwMode="auto">
            <a:xfrm rot="21095767" flipH="1">
              <a:off x="925" y="1096"/>
              <a:ext cx="151" cy="148"/>
            </a:xfrm>
            <a:prstGeom prst="line">
              <a:avLst/>
            </a:prstGeom>
            <a:noFill/>
            <a:ln w="76200">
              <a:solidFill>
                <a:schemeClr val="tx1"/>
              </a:solidFill>
              <a:round/>
              <a:headEnd/>
              <a:tailEnd/>
            </a:ln>
            <a:effectLst/>
          </p:spPr>
          <p:txBody>
            <a:bodyPr wrap="none" anchor="ctr">
              <a:prstTxWarp prst="textNoShape">
                <a:avLst/>
              </a:prstTxWarp>
            </a:bodyPr>
            <a:lstStyle/>
            <a:p>
              <a:endParaRPr lang="en-US"/>
            </a:p>
          </p:txBody>
        </p:sp>
        <p:sp>
          <p:nvSpPr>
            <p:cNvPr id="2457622" name="Line 22"/>
            <p:cNvSpPr>
              <a:spLocks noChangeShapeType="1"/>
            </p:cNvSpPr>
            <p:nvPr/>
          </p:nvSpPr>
          <p:spPr bwMode="auto">
            <a:xfrm>
              <a:off x="963" y="1222"/>
              <a:ext cx="75"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457623" name="Text Box 23"/>
            <p:cNvSpPr txBox="1">
              <a:spLocks noChangeArrowheads="1"/>
            </p:cNvSpPr>
            <p:nvPr/>
          </p:nvSpPr>
          <p:spPr bwMode="auto">
            <a:xfrm>
              <a:off x="444" y="1424"/>
              <a:ext cx="567" cy="326"/>
            </a:xfrm>
            <a:prstGeom prst="rect">
              <a:avLst/>
            </a:prstGeom>
            <a:noFill/>
            <a:ln w="9525">
              <a:noFill/>
              <a:miter lim="800000"/>
              <a:headEnd/>
              <a:tailEnd/>
            </a:ln>
            <a:effectLst/>
          </p:spPr>
          <p:txBody>
            <a:bodyPr wrap="none">
              <a:prstTxWarp prst="textNoShape">
                <a:avLst/>
              </a:prstTxWarp>
              <a:spAutoFit/>
            </a:bodyPr>
            <a:lstStyle/>
            <a:p>
              <a:pPr algn="ctr"/>
              <a:r>
                <a:rPr lang="en-US" sz="1400" b="0" baseline="0"/>
                <a:t>Parabolic </a:t>
              </a:r>
            </a:p>
            <a:p>
              <a:pPr algn="ctr"/>
              <a:r>
                <a:rPr lang="en-US" sz="1400" b="0" baseline="0"/>
                <a:t>mirror</a:t>
              </a:r>
            </a:p>
          </p:txBody>
        </p:sp>
        <p:sp>
          <p:nvSpPr>
            <p:cNvPr id="2457624" name="Line 24"/>
            <p:cNvSpPr>
              <a:spLocks noChangeShapeType="1"/>
            </p:cNvSpPr>
            <p:nvPr/>
          </p:nvSpPr>
          <p:spPr bwMode="auto">
            <a:xfrm rot="396290">
              <a:off x="1016" y="1124"/>
              <a:ext cx="75"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457625" name="Line 25"/>
            <p:cNvSpPr>
              <a:spLocks noChangeShapeType="1"/>
            </p:cNvSpPr>
            <p:nvPr/>
          </p:nvSpPr>
          <p:spPr bwMode="auto">
            <a:xfrm>
              <a:off x="1109" y="807"/>
              <a:ext cx="0" cy="823"/>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57626" name="Line 26"/>
            <p:cNvSpPr>
              <a:spLocks noChangeShapeType="1"/>
            </p:cNvSpPr>
            <p:nvPr/>
          </p:nvSpPr>
          <p:spPr bwMode="auto">
            <a:xfrm flipH="1" flipV="1">
              <a:off x="940" y="1208"/>
              <a:ext cx="169" cy="422"/>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57627" name="Line 27"/>
            <p:cNvSpPr>
              <a:spLocks noChangeShapeType="1"/>
            </p:cNvSpPr>
            <p:nvPr/>
          </p:nvSpPr>
          <p:spPr bwMode="auto">
            <a:xfrm>
              <a:off x="1222" y="955"/>
              <a:ext cx="0" cy="612"/>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57628" name="Line 28"/>
            <p:cNvSpPr>
              <a:spLocks noChangeShapeType="1"/>
            </p:cNvSpPr>
            <p:nvPr/>
          </p:nvSpPr>
          <p:spPr bwMode="auto">
            <a:xfrm>
              <a:off x="1016" y="807"/>
              <a:ext cx="36"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457629" name="Line 29"/>
            <p:cNvSpPr>
              <a:spLocks noChangeShapeType="1"/>
            </p:cNvSpPr>
            <p:nvPr/>
          </p:nvSpPr>
          <p:spPr bwMode="auto">
            <a:xfrm>
              <a:off x="1016" y="955"/>
              <a:ext cx="36"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457630" name="Line 30"/>
            <p:cNvSpPr>
              <a:spLocks noChangeShapeType="1"/>
            </p:cNvSpPr>
            <p:nvPr/>
          </p:nvSpPr>
          <p:spPr bwMode="auto">
            <a:xfrm>
              <a:off x="1109" y="1271"/>
              <a:ext cx="0" cy="42"/>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457631" name="Line 31"/>
            <p:cNvSpPr>
              <a:spLocks noChangeShapeType="1"/>
            </p:cNvSpPr>
            <p:nvPr/>
          </p:nvSpPr>
          <p:spPr bwMode="auto">
            <a:xfrm>
              <a:off x="1222" y="1271"/>
              <a:ext cx="0" cy="42"/>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457632" name="Line 32"/>
            <p:cNvSpPr>
              <a:spLocks noChangeShapeType="1"/>
            </p:cNvSpPr>
            <p:nvPr/>
          </p:nvSpPr>
          <p:spPr bwMode="auto">
            <a:xfrm>
              <a:off x="1016" y="1124"/>
              <a:ext cx="206" cy="443"/>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57633" name="Text Box 33"/>
            <p:cNvSpPr txBox="1">
              <a:spLocks noChangeArrowheads="1"/>
            </p:cNvSpPr>
            <p:nvPr/>
          </p:nvSpPr>
          <p:spPr bwMode="auto">
            <a:xfrm>
              <a:off x="1170" y="746"/>
              <a:ext cx="415" cy="192"/>
            </a:xfrm>
            <a:prstGeom prst="rect">
              <a:avLst/>
            </a:prstGeom>
            <a:noFill/>
            <a:ln w="9525">
              <a:noFill/>
              <a:miter lim="800000"/>
              <a:headEnd/>
              <a:tailEnd/>
            </a:ln>
            <a:effectLst/>
          </p:spPr>
          <p:txBody>
            <a:bodyPr wrap="none">
              <a:prstTxWarp prst="textNoShape">
                <a:avLst/>
              </a:prstTxWarp>
              <a:spAutoFit/>
            </a:bodyPr>
            <a:lstStyle/>
            <a:p>
              <a:r>
                <a:rPr lang="en-US" sz="1400" b="0" baseline="0">
                  <a:latin typeface="Times" pitchFamily="-65" charset="0"/>
                </a:rPr>
                <a:t>Mirror</a:t>
              </a:r>
              <a:endParaRPr lang="en-US" b="0" baseline="0">
                <a:latin typeface="Times" pitchFamily="-65" charset="0"/>
              </a:endParaRPr>
            </a:p>
          </p:txBody>
        </p:sp>
        <p:sp>
          <p:nvSpPr>
            <p:cNvPr id="2457634" name="AutoShape 34"/>
            <p:cNvSpPr>
              <a:spLocks noChangeArrowheads="1"/>
            </p:cNvSpPr>
            <p:nvPr/>
          </p:nvSpPr>
          <p:spPr bwMode="auto">
            <a:xfrm rot="-5400000">
              <a:off x="3312" y="1051"/>
              <a:ext cx="232" cy="228"/>
            </a:xfrm>
            <a:prstGeom prst="can">
              <a:avLst>
                <a:gd name="adj" fmla="val 25000"/>
              </a:avLst>
            </a:prstGeom>
            <a:solidFill>
              <a:schemeClr val="folHlink"/>
            </a:solidFill>
            <a:ln w="9525">
              <a:solidFill>
                <a:srgbClr val="000000"/>
              </a:solidFill>
              <a:round/>
              <a:headEnd/>
              <a:tailEnd/>
            </a:ln>
            <a:effectLst/>
          </p:spPr>
          <p:txBody>
            <a:bodyPr wrap="none" anchor="ctr">
              <a:prstTxWarp prst="textNoShape">
                <a:avLst/>
              </a:prstTxWarp>
            </a:bodyPr>
            <a:lstStyle/>
            <a:p>
              <a:endParaRPr lang="en-US"/>
            </a:p>
          </p:txBody>
        </p:sp>
        <p:sp>
          <p:nvSpPr>
            <p:cNvPr id="2457635" name="Text Box 35"/>
            <p:cNvSpPr txBox="1">
              <a:spLocks noChangeArrowheads="1"/>
            </p:cNvSpPr>
            <p:nvPr/>
          </p:nvSpPr>
          <p:spPr bwMode="auto">
            <a:xfrm>
              <a:off x="2877" y="979"/>
              <a:ext cx="116" cy="212"/>
            </a:xfrm>
            <a:prstGeom prst="rect">
              <a:avLst/>
            </a:prstGeom>
            <a:noFill/>
            <a:ln w="9525">
              <a:noFill/>
              <a:miter lim="800000"/>
              <a:headEnd/>
              <a:tailEnd/>
            </a:ln>
            <a:effectLst/>
          </p:spPr>
          <p:txBody>
            <a:bodyPr wrap="none">
              <a:prstTxWarp prst="textNoShape">
                <a:avLst/>
              </a:prstTxWarp>
              <a:spAutoFit/>
            </a:bodyPr>
            <a:lstStyle/>
            <a:p>
              <a:endParaRPr lang="en-US" sz="1600" b="0" baseline="0">
                <a:latin typeface="Times" pitchFamily="-65" charset="0"/>
              </a:endParaRPr>
            </a:p>
          </p:txBody>
        </p:sp>
        <p:sp>
          <p:nvSpPr>
            <p:cNvPr id="2457636" name="AutoShape 36"/>
            <p:cNvSpPr>
              <a:spLocks noChangeArrowheads="1"/>
            </p:cNvSpPr>
            <p:nvPr/>
          </p:nvSpPr>
          <p:spPr bwMode="auto">
            <a:xfrm rot="-5400000">
              <a:off x="2475" y="312"/>
              <a:ext cx="62" cy="1709"/>
            </a:xfrm>
            <a:prstGeom prst="triangle">
              <a:avLst>
                <a:gd name="adj" fmla="val 50000"/>
              </a:avLst>
            </a:prstGeom>
            <a:solidFill>
              <a:srgbClr val="00FF00">
                <a:alpha val="50000"/>
              </a:srgbClr>
            </a:solidFill>
            <a:ln w="9525">
              <a:solidFill>
                <a:srgbClr val="000000"/>
              </a:solidFill>
              <a:miter lim="800000"/>
              <a:headEnd/>
              <a:tailEnd/>
            </a:ln>
            <a:effectLst/>
          </p:spPr>
          <p:txBody>
            <a:bodyPr wrap="none" anchor="ctr">
              <a:prstTxWarp prst="textNoShape">
                <a:avLst/>
              </a:prstTxWarp>
            </a:bodyPr>
            <a:lstStyle/>
            <a:p>
              <a:endParaRPr lang="en-US"/>
            </a:p>
          </p:txBody>
        </p:sp>
        <p:sp>
          <p:nvSpPr>
            <p:cNvPr id="2457637" name="Text Box 37"/>
            <p:cNvSpPr txBox="1">
              <a:spLocks noChangeArrowheads="1"/>
            </p:cNvSpPr>
            <p:nvPr/>
          </p:nvSpPr>
          <p:spPr bwMode="auto">
            <a:xfrm>
              <a:off x="2160" y="1200"/>
              <a:ext cx="560" cy="231"/>
            </a:xfrm>
            <a:prstGeom prst="rect">
              <a:avLst/>
            </a:prstGeom>
            <a:noFill/>
            <a:ln w="9525">
              <a:noFill/>
              <a:miter lim="800000"/>
              <a:headEnd/>
              <a:tailEnd/>
            </a:ln>
            <a:effectLst/>
          </p:spPr>
          <p:txBody>
            <a:bodyPr wrap="none">
              <a:prstTxWarp prst="textNoShape">
                <a:avLst/>
              </a:prstTxWarp>
              <a:spAutoFit/>
            </a:bodyPr>
            <a:lstStyle/>
            <a:p>
              <a:r>
                <a:rPr lang="en-US" sz="1800" b="0" baseline="0"/>
                <a:t>e</a:t>
              </a:r>
              <a:r>
                <a:rPr lang="en-US" sz="1800" b="0" baseline="30000"/>
                <a:t>-</a:t>
              </a:r>
              <a:r>
                <a:rPr lang="en-US" sz="1800" b="0" baseline="0"/>
                <a:t> beam</a:t>
              </a:r>
            </a:p>
          </p:txBody>
        </p:sp>
      </p:grpSp>
      <p:grpSp>
        <p:nvGrpSpPr>
          <p:cNvPr id="5" name="Group 122"/>
          <p:cNvGrpSpPr>
            <a:grpSpLocks/>
          </p:cNvGrpSpPr>
          <p:nvPr/>
        </p:nvGrpSpPr>
        <p:grpSpPr bwMode="auto">
          <a:xfrm>
            <a:off x="1411288" y="3482975"/>
            <a:ext cx="3413125" cy="2254250"/>
            <a:chOff x="3600" y="1747"/>
            <a:chExt cx="2150" cy="1420"/>
          </a:xfrm>
        </p:grpSpPr>
        <p:sp>
          <p:nvSpPr>
            <p:cNvPr id="2457644" name="Line 44"/>
            <p:cNvSpPr>
              <a:spLocks noChangeShapeType="1"/>
            </p:cNvSpPr>
            <p:nvPr/>
          </p:nvSpPr>
          <p:spPr bwMode="auto">
            <a:xfrm>
              <a:off x="5030" y="1912"/>
              <a:ext cx="288"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graphicFrame>
          <p:nvGraphicFramePr>
            <p:cNvPr id="2457645" name="Object 45"/>
            <p:cNvGraphicFramePr>
              <a:graphicFrameLocks noChangeAspect="1"/>
            </p:cNvGraphicFramePr>
            <p:nvPr/>
          </p:nvGraphicFramePr>
          <p:xfrm>
            <a:off x="4555" y="3015"/>
            <a:ext cx="446" cy="152"/>
          </p:xfrm>
          <a:graphic>
            <a:graphicData uri="http://schemas.openxmlformats.org/presentationml/2006/ole">
              <p:oleObj spid="_x0000_s529410" name="Equation" r:id="rId4" imgW="596900" imgH="203200" progId="Equation.3">
                <p:embed/>
              </p:oleObj>
            </a:graphicData>
          </a:graphic>
        </p:graphicFrame>
        <p:graphicFrame>
          <p:nvGraphicFramePr>
            <p:cNvPr id="2457646" name="Object 46"/>
            <p:cNvGraphicFramePr>
              <a:graphicFrameLocks noChangeAspect="1"/>
            </p:cNvGraphicFramePr>
            <p:nvPr/>
          </p:nvGraphicFramePr>
          <p:xfrm>
            <a:off x="4809" y="1813"/>
            <a:ext cx="123" cy="144"/>
          </p:xfrm>
          <a:graphic>
            <a:graphicData uri="http://schemas.openxmlformats.org/presentationml/2006/ole">
              <p:oleObj spid="_x0000_s529411" name="Equation" r:id="rId5" imgW="152400" imgH="177800" progId="Equation.3">
                <p:embed/>
              </p:oleObj>
            </a:graphicData>
          </a:graphic>
        </p:graphicFrame>
        <p:sp>
          <p:nvSpPr>
            <p:cNvPr id="2457648" name="Text Box 48"/>
            <p:cNvSpPr txBox="1">
              <a:spLocks noChangeArrowheads="1"/>
            </p:cNvSpPr>
            <p:nvPr/>
          </p:nvSpPr>
          <p:spPr bwMode="auto">
            <a:xfrm>
              <a:off x="4881" y="2034"/>
              <a:ext cx="672" cy="17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0" baseline="0">
                  <a:solidFill>
                    <a:srgbClr val="FF0000"/>
                  </a:solidFill>
                  <a:latin typeface="Arial" pitchFamily="-65" charset="0"/>
                </a:rPr>
                <a:t>laser pulse</a:t>
              </a:r>
            </a:p>
          </p:txBody>
        </p:sp>
        <p:sp>
          <p:nvSpPr>
            <p:cNvPr id="2457649" name="Text Box 49"/>
            <p:cNvSpPr txBox="1">
              <a:spLocks noChangeArrowheads="1"/>
            </p:cNvSpPr>
            <p:nvPr/>
          </p:nvSpPr>
          <p:spPr bwMode="auto">
            <a:xfrm>
              <a:off x="4503" y="2602"/>
              <a:ext cx="1171" cy="17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0" baseline="0">
                  <a:solidFill>
                    <a:srgbClr val="004080"/>
                  </a:solidFill>
                  <a:latin typeface="Arial" pitchFamily="-65" charset="0"/>
                </a:rPr>
                <a:t>Plasma density wave</a:t>
              </a:r>
            </a:p>
          </p:txBody>
        </p:sp>
        <p:sp>
          <p:nvSpPr>
            <p:cNvPr id="2457650" name="Freeform 50"/>
            <p:cNvSpPr>
              <a:spLocks/>
            </p:cNvSpPr>
            <p:nvPr/>
          </p:nvSpPr>
          <p:spPr bwMode="auto">
            <a:xfrm>
              <a:off x="3786" y="1829"/>
              <a:ext cx="1923" cy="495"/>
            </a:xfrm>
            <a:custGeom>
              <a:avLst/>
              <a:gdLst/>
              <a:ahLst/>
              <a:cxnLst>
                <a:cxn ang="0">
                  <a:pos x="33" y="490"/>
                </a:cxn>
                <a:cxn ang="0">
                  <a:pos x="75" y="476"/>
                </a:cxn>
                <a:cxn ang="0">
                  <a:pos x="117" y="490"/>
                </a:cxn>
                <a:cxn ang="0">
                  <a:pos x="159" y="490"/>
                </a:cxn>
                <a:cxn ang="0">
                  <a:pos x="201" y="490"/>
                </a:cxn>
                <a:cxn ang="0">
                  <a:pos x="243" y="462"/>
                </a:cxn>
                <a:cxn ang="0">
                  <a:pos x="285" y="481"/>
                </a:cxn>
                <a:cxn ang="0">
                  <a:pos x="327" y="486"/>
                </a:cxn>
                <a:cxn ang="0">
                  <a:pos x="369" y="486"/>
                </a:cxn>
                <a:cxn ang="0">
                  <a:pos x="411" y="434"/>
                </a:cxn>
                <a:cxn ang="0">
                  <a:pos x="453" y="453"/>
                </a:cxn>
                <a:cxn ang="0">
                  <a:pos x="495" y="472"/>
                </a:cxn>
                <a:cxn ang="0">
                  <a:pos x="537" y="467"/>
                </a:cxn>
                <a:cxn ang="0">
                  <a:pos x="579" y="378"/>
                </a:cxn>
                <a:cxn ang="0">
                  <a:pos x="621" y="378"/>
                </a:cxn>
                <a:cxn ang="0">
                  <a:pos x="663" y="439"/>
                </a:cxn>
                <a:cxn ang="0">
                  <a:pos x="705" y="439"/>
                </a:cxn>
                <a:cxn ang="0">
                  <a:pos x="747" y="327"/>
                </a:cxn>
                <a:cxn ang="0">
                  <a:pos x="789" y="215"/>
                </a:cxn>
                <a:cxn ang="0">
                  <a:pos x="831" y="374"/>
                </a:cxn>
                <a:cxn ang="0">
                  <a:pos x="873" y="397"/>
                </a:cxn>
                <a:cxn ang="0">
                  <a:pos x="915" y="308"/>
                </a:cxn>
                <a:cxn ang="0">
                  <a:pos x="957" y="28"/>
                </a:cxn>
                <a:cxn ang="0">
                  <a:pos x="999" y="266"/>
                </a:cxn>
                <a:cxn ang="0">
                  <a:pos x="1041" y="332"/>
                </a:cxn>
                <a:cxn ang="0">
                  <a:pos x="1083" y="285"/>
                </a:cxn>
                <a:cxn ang="0">
                  <a:pos x="1125" y="94"/>
                </a:cxn>
                <a:cxn ang="0">
                  <a:pos x="1167" y="182"/>
                </a:cxn>
                <a:cxn ang="0">
                  <a:pos x="1209" y="313"/>
                </a:cxn>
                <a:cxn ang="0">
                  <a:pos x="1251" y="406"/>
                </a:cxn>
                <a:cxn ang="0">
                  <a:pos x="1293" y="472"/>
                </a:cxn>
                <a:cxn ang="0">
                  <a:pos x="1335" y="490"/>
                </a:cxn>
                <a:cxn ang="0">
                  <a:pos x="1377" y="490"/>
                </a:cxn>
                <a:cxn ang="0">
                  <a:pos x="1419" y="490"/>
                </a:cxn>
                <a:cxn ang="0">
                  <a:pos x="1461" y="490"/>
                </a:cxn>
                <a:cxn ang="0">
                  <a:pos x="1503" y="490"/>
                </a:cxn>
                <a:cxn ang="0">
                  <a:pos x="1545" y="490"/>
                </a:cxn>
                <a:cxn ang="0">
                  <a:pos x="1587" y="490"/>
                </a:cxn>
                <a:cxn ang="0">
                  <a:pos x="1629" y="490"/>
                </a:cxn>
                <a:cxn ang="0">
                  <a:pos x="1671" y="490"/>
                </a:cxn>
                <a:cxn ang="0">
                  <a:pos x="1713" y="490"/>
                </a:cxn>
                <a:cxn ang="0">
                  <a:pos x="1755" y="490"/>
                </a:cxn>
                <a:cxn ang="0">
                  <a:pos x="1797" y="490"/>
                </a:cxn>
                <a:cxn ang="0">
                  <a:pos x="1839" y="490"/>
                </a:cxn>
                <a:cxn ang="0">
                  <a:pos x="1881" y="490"/>
                </a:cxn>
                <a:cxn ang="0">
                  <a:pos x="1923" y="490"/>
                </a:cxn>
                <a:cxn ang="0">
                  <a:pos x="1965" y="490"/>
                </a:cxn>
                <a:cxn ang="0">
                  <a:pos x="2007" y="490"/>
                </a:cxn>
                <a:cxn ang="0">
                  <a:pos x="2049" y="490"/>
                </a:cxn>
                <a:cxn ang="0">
                  <a:pos x="2091" y="490"/>
                </a:cxn>
                <a:cxn ang="0">
                  <a:pos x="2133" y="490"/>
                </a:cxn>
                <a:cxn ang="0">
                  <a:pos x="2175" y="490"/>
                </a:cxn>
                <a:cxn ang="0">
                  <a:pos x="2217" y="490"/>
                </a:cxn>
              </a:cxnLst>
              <a:rect l="0" t="0" r="r" b="b"/>
              <a:pathLst>
                <a:path w="2240" h="495">
                  <a:moveTo>
                    <a:pt x="0" y="495"/>
                  </a:moveTo>
                  <a:lnTo>
                    <a:pt x="5" y="495"/>
                  </a:lnTo>
                  <a:lnTo>
                    <a:pt x="14" y="495"/>
                  </a:lnTo>
                  <a:lnTo>
                    <a:pt x="19" y="495"/>
                  </a:lnTo>
                  <a:lnTo>
                    <a:pt x="28" y="490"/>
                  </a:lnTo>
                  <a:lnTo>
                    <a:pt x="33" y="490"/>
                  </a:lnTo>
                  <a:lnTo>
                    <a:pt x="42" y="490"/>
                  </a:lnTo>
                  <a:lnTo>
                    <a:pt x="47" y="486"/>
                  </a:lnTo>
                  <a:lnTo>
                    <a:pt x="56" y="481"/>
                  </a:lnTo>
                  <a:lnTo>
                    <a:pt x="61" y="476"/>
                  </a:lnTo>
                  <a:lnTo>
                    <a:pt x="70" y="476"/>
                  </a:lnTo>
                  <a:lnTo>
                    <a:pt x="75" y="476"/>
                  </a:lnTo>
                  <a:lnTo>
                    <a:pt x="84" y="481"/>
                  </a:lnTo>
                  <a:lnTo>
                    <a:pt x="89" y="481"/>
                  </a:lnTo>
                  <a:lnTo>
                    <a:pt x="98" y="486"/>
                  </a:lnTo>
                  <a:lnTo>
                    <a:pt x="103" y="486"/>
                  </a:lnTo>
                  <a:lnTo>
                    <a:pt x="112" y="490"/>
                  </a:lnTo>
                  <a:lnTo>
                    <a:pt x="117" y="490"/>
                  </a:lnTo>
                  <a:lnTo>
                    <a:pt x="126" y="490"/>
                  </a:lnTo>
                  <a:lnTo>
                    <a:pt x="131" y="490"/>
                  </a:lnTo>
                  <a:lnTo>
                    <a:pt x="140" y="490"/>
                  </a:lnTo>
                  <a:lnTo>
                    <a:pt x="145" y="490"/>
                  </a:lnTo>
                  <a:lnTo>
                    <a:pt x="154" y="490"/>
                  </a:lnTo>
                  <a:lnTo>
                    <a:pt x="159" y="490"/>
                  </a:lnTo>
                  <a:lnTo>
                    <a:pt x="168" y="490"/>
                  </a:lnTo>
                  <a:lnTo>
                    <a:pt x="173" y="490"/>
                  </a:lnTo>
                  <a:lnTo>
                    <a:pt x="182" y="490"/>
                  </a:lnTo>
                  <a:lnTo>
                    <a:pt x="187" y="490"/>
                  </a:lnTo>
                  <a:lnTo>
                    <a:pt x="196" y="490"/>
                  </a:lnTo>
                  <a:lnTo>
                    <a:pt x="201" y="490"/>
                  </a:lnTo>
                  <a:lnTo>
                    <a:pt x="210" y="490"/>
                  </a:lnTo>
                  <a:lnTo>
                    <a:pt x="215" y="486"/>
                  </a:lnTo>
                  <a:lnTo>
                    <a:pt x="224" y="481"/>
                  </a:lnTo>
                  <a:lnTo>
                    <a:pt x="229" y="472"/>
                  </a:lnTo>
                  <a:lnTo>
                    <a:pt x="238" y="467"/>
                  </a:lnTo>
                  <a:lnTo>
                    <a:pt x="243" y="462"/>
                  </a:lnTo>
                  <a:lnTo>
                    <a:pt x="252" y="462"/>
                  </a:lnTo>
                  <a:lnTo>
                    <a:pt x="257" y="467"/>
                  </a:lnTo>
                  <a:lnTo>
                    <a:pt x="266" y="472"/>
                  </a:lnTo>
                  <a:lnTo>
                    <a:pt x="271" y="476"/>
                  </a:lnTo>
                  <a:lnTo>
                    <a:pt x="280" y="481"/>
                  </a:lnTo>
                  <a:lnTo>
                    <a:pt x="285" y="481"/>
                  </a:lnTo>
                  <a:lnTo>
                    <a:pt x="294" y="486"/>
                  </a:lnTo>
                  <a:lnTo>
                    <a:pt x="299" y="486"/>
                  </a:lnTo>
                  <a:lnTo>
                    <a:pt x="308" y="486"/>
                  </a:lnTo>
                  <a:lnTo>
                    <a:pt x="313" y="486"/>
                  </a:lnTo>
                  <a:lnTo>
                    <a:pt x="322" y="486"/>
                  </a:lnTo>
                  <a:lnTo>
                    <a:pt x="327" y="486"/>
                  </a:lnTo>
                  <a:lnTo>
                    <a:pt x="336" y="486"/>
                  </a:lnTo>
                  <a:lnTo>
                    <a:pt x="341" y="486"/>
                  </a:lnTo>
                  <a:lnTo>
                    <a:pt x="350" y="486"/>
                  </a:lnTo>
                  <a:lnTo>
                    <a:pt x="355" y="486"/>
                  </a:lnTo>
                  <a:lnTo>
                    <a:pt x="364" y="486"/>
                  </a:lnTo>
                  <a:lnTo>
                    <a:pt x="369" y="486"/>
                  </a:lnTo>
                  <a:lnTo>
                    <a:pt x="378" y="481"/>
                  </a:lnTo>
                  <a:lnTo>
                    <a:pt x="383" y="481"/>
                  </a:lnTo>
                  <a:lnTo>
                    <a:pt x="392" y="476"/>
                  </a:lnTo>
                  <a:lnTo>
                    <a:pt x="397" y="462"/>
                  </a:lnTo>
                  <a:lnTo>
                    <a:pt x="406" y="448"/>
                  </a:lnTo>
                  <a:lnTo>
                    <a:pt x="411" y="434"/>
                  </a:lnTo>
                  <a:lnTo>
                    <a:pt x="420" y="420"/>
                  </a:lnTo>
                  <a:lnTo>
                    <a:pt x="425" y="420"/>
                  </a:lnTo>
                  <a:lnTo>
                    <a:pt x="434" y="425"/>
                  </a:lnTo>
                  <a:lnTo>
                    <a:pt x="439" y="434"/>
                  </a:lnTo>
                  <a:lnTo>
                    <a:pt x="448" y="444"/>
                  </a:lnTo>
                  <a:lnTo>
                    <a:pt x="453" y="453"/>
                  </a:lnTo>
                  <a:lnTo>
                    <a:pt x="462" y="462"/>
                  </a:lnTo>
                  <a:lnTo>
                    <a:pt x="467" y="462"/>
                  </a:lnTo>
                  <a:lnTo>
                    <a:pt x="476" y="467"/>
                  </a:lnTo>
                  <a:lnTo>
                    <a:pt x="481" y="467"/>
                  </a:lnTo>
                  <a:lnTo>
                    <a:pt x="490" y="472"/>
                  </a:lnTo>
                  <a:lnTo>
                    <a:pt x="495" y="472"/>
                  </a:lnTo>
                  <a:lnTo>
                    <a:pt x="504" y="472"/>
                  </a:lnTo>
                  <a:lnTo>
                    <a:pt x="509" y="472"/>
                  </a:lnTo>
                  <a:lnTo>
                    <a:pt x="518" y="472"/>
                  </a:lnTo>
                  <a:lnTo>
                    <a:pt x="523" y="472"/>
                  </a:lnTo>
                  <a:lnTo>
                    <a:pt x="532" y="472"/>
                  </a:lnTo>
                  <a:lnTo>
                    <a:pt x="537" y="467"/>
                  </a:lnTo>
                  <a:lnTo>
                    <a:pt x="546" y="467"/>
                  </a:lnTo>
                  <a:lnTo>
                    <a:pt x="551" y="462"/>
                  </a:lnTo>
                  <a:lnTo>
                    <a:pt x="560" y="458"/>
                  </a:lnTo>
                  <a:lnTo>
                    <a:pt x="565" y="444"/>
                  </a:lnTo>
                  <a:lnTo>
                    <a:pt x="574" y="420"/>
                  </a:lnTo>
                  <a:lnTo>
                    <a:pt x="579" y="378"/>
                  </a:lnTo>
                  <a:lnTo>
                    <a:pt x="588" y="346"/>
                  </a:lnTo>
                  <a:lnTo>
                    <a:pt x="593" y="322"/>
                  </a:lnTo>
                  <a:lnTo>
                    <a:pt x="602" y="318"/>
                  </a:lnTo>
                  <a:lnTo>
                    <a:pt x="607" y="332"/>
                  </a:lnTo>
                  <a:lnTo>
                    <a:pt x="616" y="355"/>
                  </a:lnTo>
                  <a:lnTo>
                    <a:pt x="621" y="378"/>
                  </a:lnTo>
                  <a:lnTo>
                    <a:pt x="630" y="397"/>
                  </a:lnTo>
                  <a:lnTo>
                    <a:pt x="635" y="411"/>
                  </a:lnTo>
                  <a:lnTo>
                    <a:pt x="644" y="420"/>
                  </a:lnTo>
                  <a:lnTo>
                    <a:pt x="649" y="430"/>
                  </a:lnTo>
                  <a:lnTo>
                    <a:pt x="658" y="434"/>
                  </a:lnTo>
                  <a:lnTo>
                    <a:pt x="663" y="439"/>
                  </a:lnTo>
                  <a:lnTo>
                    <a:pt x="672" y="439"/>
                  </a:lnTo>
                  <a:lnTo>
                    <a:pt x="677" y="444"/>
                  </a:lnTo>
                  <a:lnTo>
                    <a:pt x="686" y="444"/>
                  </a:lnTo>
                  <a:lnTo>
                    <a:pt x="691" y="444"/>
                  </a:lnTo>
                  <a:lnTo>
                    <a:pt x="700" y="444"/>
                  </a:lnTo>
                  <a:lnTo>
                    <a:pt x="705" y="439"/>
                  </a:lnTo>
                  <a:lnTo>
                    <a:pt x="714" y="439"/>
                  </a:lnTo>
                  <a:lnTo>
                    <a:pt x="719" y="434"/>
                  </a:lnTo>
                  <a:lnTo>
                    <a:pt x="728" y="425"/>
                  </a:lnTo>
                  <a:lnTo>
                    <a:pt x="733" y="416"/>
                  </a:lnTo>
                  <a:lnTo>
                    <a:pt x="742" y="392"/>
                  </a:lnTo>
                  <a:lnTo>
                    <a:pt x="747" y="327"/>
                  </a:lnTo>
                  <a:lnTo>
                    <a:pt x="756" y="248"/>
                  </a:lnTo>
                  <a:lnTo>
                    <a:pt x="761" y="187"/>
                  </a:lnTo>
                  <a:lnTo>
                    <a:pt x="770" y="145"/>
                  </a:lnTo>
                  <a:lnTo>
                    <a:pt x="775" y="140"/>
                  </a:lnTo>
                  <a:lnTo>
                    <a:pt x="784" y="168"/>
                  </a:lnTo>
                  <a:lnTo>
                    <a:pt x="789" y="215"/>
                  </a:lnTo>
                  <a:lnTo>
                    <a:pt x="798" y="257"/>
                  </a:lnTo>
                  <a:lnTo>
                    <a:pt x="803" y="299"/>
                  </a:lnTo>
                  <a:lnTo>
                    <a:pt x="812" y="327"/>
                  </a:lnTo>
                  <a:lnTo>
                    <a:pt x="817" y="350"/>
                  </a:lnTo>
                  <a:lnTo>
                    <a:pt x="826" y="364"/>
                  </a:lnTo>
                  <a:lnTo>
                    <a:pt x="831" y="374"/>
                  </a:lnTo>
                  <a:lnTo>
                    <a:pt x="840" y="383"/>
                  </a:lnTo>
                  <a:lnTo>
                    <a:pt x="845" y="388"/>
                  </a:lnTo>
                  <a:lnTo>
                    <a:pt x="854" y="392"/>
                  </a:lnTo>
                  <a:lnTo>
                    <a:pt x="859" y="397"/>
                  </a:lnTo>
                  <a:lnTo>
                    <a:pt x="868" y="397"/>
                  </a:lnTo>
                  <a:lnTo>
                    <a:pt x="873" y="397"/>
                  </a:lnTo>
                  <a:lnTo>
                    <a:pt x="882" y="392"/>
                  </a:lnTo>
                  <a:lnTo>
                    <a:pt x="887" y="388"/>
                  </a:lnTo>
                  <a:lnTo>
                    <a:pt x="896" y="383"/>
                  </a:lnTo>
                  <a:lnTo>
                    <a:pt x="901" y="369"/>
                  </a:lnTo>
                  <a:lnTo>
                    <a:pt x="910" y="350"/>
                  </a:lnTo>
                  <a:lnTo>
                    <a:pt x="915" y="308"/>
                  </a:lnTo>
                  <a:lnTo>
                    <a:pt x="924" y="224"/>
                  </a:lnTo>
                  <a:lnTo>
                    <a:pt x="929" y="126"/>
                  </a:lnTo>
                  <a:lnTo>
                    <a:pt x="938" y="47"/>
                  </a:lnTo>
                  <a:lnTo>
                    <a:pt x="943" y="0"/>
                  </a:lnTo>
                  <a:lnTo>
                    <a:pt x="952" y="0"/>
                  </a:lnTo>
                  <a:lnTo>
                    <a:pt x="957" y="28"/>
                  </a:lnTo>
                  <a:lnTo>
                    <a:pt x="966" y="70"/>
                  </a:lnTo>
                  <a:lnTo>
                    <a:pt x="971" y="122"/>
                  </a:lnTo>
                  <a:lnTo>
                    <a:pt x="980" y="168"/>
                  </a:lnTo>
                  <a:lnTo>
                    <a:pt x="985" y="206"/>
                  </a:lnTo>
                  <a:lnTo>
                    <a:pt x="994" y="238"/>
                  </a:lnTo>
                  <a:lnTo>
                    <a:pt x="999" y="266"/>
                  </a:lnTo>
                  <a:lnTo>
                    <a:pt x="1008" y="285"/>
                  </a:lnTo>
                  <a:lnTo>
                    <a:pt x="1013" y="304"/>
                  </a:lnTo>
                  <a:lnTo>
                    <a:pt x="1022" y="313"/>
                  </a:lnTo>
                  <a:lnTo>
                    <a:pt x="1027" y="322"/>
                  </a:lnTo>
                  <a:lnTo>
                    <a:pt x="1036" y="327"/>
                  </a:lnTo>
                  <a:lnTo>
                    <a:pt x="1041" y="332"/>
                  </a:lnTo>
                  <a:lnTo>
                    <a:pt x="1050" y="332"/>
                  </a:lnTo>
                  <a:lnTo>
                    <a:pt x="1055" y="332"/>
                  </a:lnTo>
                  <a:lnTo>
                    <a:pt x="1064" y="327"/>
                  </a:lnTo>
                  <a:lnTo>
                    <a:pt x="1069" y="318"/>
                  </a:lnTo>
                  <a:lnTo>
                    <a:pt x="1078" y="304"/>
                  </a:lnTo>
                  <a:lnTo>
                    <a:pt x="1083" y="285"/>
                  </a:lnTo>
                  <a:lnTo>
                    <a:pt x="1092" y="257"/>
                  </a:lnTo>
                  <a:lnTo>
                    <a:pt x="1097" y="224"/>
                  </a:lnTo>
                  <a:lnTo>
                    <a:pt x="1106" y="182"/>
                  </a:lnTo>
                  <a:lnTo>
                    <a:pt x="1111" y="140"/>
                  </a:lnTo>
                  <a:lnTo>
                    <a:pt x="1120" y="112"/>
                  </a:lnTo>
                  <a:lnTo>
                    <a:pt x="1125" y="94"/>
                  </a:lnTo>
                  <a:lnTo>
                    <a:pt x="1134" y="89"/>
                  </a:lnTo>
                  <a:lnTo>
                    <a:pt x="1139" y="98"/>
                  </a:lnTo>
                  <a:lnTo>
                    <a:pt x="1148" y="112"/>
                  </a:lnTo>
                  <a:lnTo>
                    <a:pt x="1153" y="136"/>
                  </a:lnTo>
                  <a:lnTo>
                    <a:pt x="1162" y="159"/>
                  </a:lnTo>
                  <a:lnTo>
                    <a:pt x="1167" y="182"/>
                  </a:lnTo>
                  <a:lnTo>
                    <a:pt x="1176" y="206"/>
                  </a:lnTo>
                  <a:lnTo>
                    <a:pt x="1181" y="234"/>
                  </a:lnTo>
                  <a:lnTo>
                    <a:pt x="1190" y="252"/>
                  </a:lnTo>
                  <a:lnTo>
                    <a:pt x="1195" y="276"/>
                  </a:lnTo>
                  <a:lnTo>
                    <a:pt x="1204" y="294"/>
                  </a:lnTo>
                  <a:lnTo>
                    <a:pt x="1209" y="313"/>
                  </a:lnTo>
                  <a:lnTo>
                    <a:pt x="1218" y="332"/>
                  </a:lnTo>
                  <a:lnTo>
                    <a:pt x="1223" y="350"/>
                  </a:lnTo>
                  <a:lnTo>
                    <a:pt x="1232" y="364"/>
                  </a:lnTo>
                  <a:lnTo>
                    <a:pt x="1237" y="378"/>
                  </a:lnTo>
                  <a:lnTo>
                    <a:pt x="1246" y="392"/>
                  </a:lnTo>
                  <a:lnTo>
                    <a:pt x="1251" y="406"/>
                  </a:lnTo>
                  <a:lnTo>
                    <a:pt x="1260" y="420"/>
                  </a:lnTo>
                  <a:lnTo>
                    <a:pt x="1265" y="434"/>
                  </a:lnTo>
                  <a:lnTo>
                    <a:pt x="1274" y="444"/>
                  </a:lnTo>
                  <a:lnTo>
                    <a:pt x="1279" y="453"/>
                  </a:lnTo>
                  <a:lnTo>
                    <a:pt x="1288" y="462"/>
                  </a:lnTo>
                  <a:lnTo>
                    <a:pt x="1293" y="472"/>
                  </a:lnTo>
                  <a:lnTo>
                    <a:pt x="1302" y="476"/>
                  </a:lnTo>
                  <a:lnTo>
                    <a:pt x="1307" y="481"/>
                  </a:lnTo>
                  <a:lnTo>
                    <a:pt x="1316" y="486"/>
                  </a:lnTo>
                  <a:lnTo>
                    <a:pt x="1321" y="486"/>
                  </a:lnTo>
                  <a:lnTo>
                    <a:pt x="1330" y="490"/>
                  </a:lnTo>
                  <a:lnTo>
                    <a:pt x="1335" y="490"/>
                  </a:lnTo>
                  <a:lnTo>
                    <a:pt x="1344" y="490"/>
                  </a:lnTo>
                  <a:lnTo>
                    <a:pt x="1349" y="490"/>
                  </a:lnTo>
                  <a:lnTo>
                    <a:pt x="1358" y="490"/>
                  </a:lnTo>
                  <a:lnTo>
                    <a:pt x="1363" y="490"/>
                  </a:lnTo>
                  <a:lnTo>
                    <a:pt x="1372" y="490"/>
                  </a:lnTo>
                  <a:lnTo>
                    <a:pt x="1377" y="490"/>
                  </a:lnTo>
                  <a:lnTo>
                    <a:pt x="1386" y="490"/>
                  </a:lnTo>
                  <a:lnTo>
                    <a:pt x="1391" y="490"/>
                  </a:lnTo>
                  <a:lnTo>
                    <a:pt x="1400" y="490"/>
                  </a:lnTo>
                  <a:lnTo>
                    <a:pt x="1405" y="490"/>
                  </a:lnTo>
                  <a:lnTo>
                    <a:pt x="1414" y="490"/>
                  </a:lnTo>
                  <a:lnTo>
                    <a:pt x="1419" y="490"/>
                  </a:lnTo>
                  <a:lnTo>
                    <a:pt x="1428" y="490"/>
                  </a:lnTo>
                  <a:lnTo>
                    <a:pt x="1433" y="490"/>
                  </a:lnTo>
                  <a:lnTo>
                    <a:pt x="1442" y="490"/>
                  </a:lnTo>
                  <a:lnTo>
                    <a:pt x="1447" y="490"/>
                  </a:lnTo>
                  <a:lnTo>
                    <a:pt x="1456" y="490"/>
                  </a:lnTo>
                  <a:lnTo>
                    <a:pt x="1461" y="490"/>
                  </a:lnTo>
                  <a:lnTo>
                    <a:pt x="1470" y="490"/>
                  </a:lnTo>
                  <a:lnTo>
                    <a:pt x="1475" y="490"/>
                  </a:lnTo>
                  <a:lnTo>
                    <a:pt x="1484" y="490"/>
                  </a:lnTo>
                  <a:lnTo>
                    <a:pt x="1489" y="490"/>
                  </a:lnTo>
                  <a:lnTo>
                    <a:pt x="1498" y="490"/>
                  </a:lnTo>
                  <a:lnTo>
                    <a:pt x="1503" y="490"/>
                  </a:lnTo>
                  <a:lnTo>
                    <a:pt x="1512" y="490"/>
                  </a:lnTo>
                  <a:lnTo>
                    <a:pt x="1517" y="490"/>
                  </a:lnTo>
                  <a:lnTo>
                    <a:pt x="1526" y="490"/>
                  </a:lnTo>
                  <a:lnTo>
                    <a:pt x="1531" y="490"/>
                  </a:lnTo>
                  <a:lnTo>
                    <a:pt x="1540" y="490"/>
                  </a:lnTo>
                  <a:lnTo>
                    <a:pt x="1545" y="490"/>
                  </a:lnTo>
                  <a:lnTo>
                    <a:pt x="1554" y="490"/>
                  </a:lnTo>
                  <a:lnTo>
                    <a:pt x="1559" y="490"/>
                  </a:lnTo>
                  <a:lnTo>
                    <a:pt x="1568" y="490"/>
                  </a:lnTo>
                  <a:lnTo>
                    <a:pt x="1573" y="490"/>
                  </a:lnTo>
                  <a:lnTo>
                    <a:pt x="1582" y="490"/>
                  </a:lnTo>
                  <a:lnTo>
                    <a:pt x="1587" y="490"/>
                  </a:lnTo>
                  <a:lnTo>
                    <a:pt x="1596" y="490"/>
                  </a:lnTo>
                  <a:lnTo>
                    <a:pt x="1601" y="490"/>
                  </a:lnTo>
                  <a:lnTo>
                    <a:pt x="1610" y="490"/>
                  </a:lnTo>
                  <a:lnTo>
                    <a:pt x="1615" y="490"/>
                  </a:lnTo>
                  <a:lnTo>
                    <a:pt x="1624" y="490"/>
                  </a:lnTo>
                  <a:lnTo>
                    <a:pt x="1629" y="490"/>
                  </a:lnTo>
                  <a:lnTo>
                    <a:pt x="1638" y="490"/>
                  </a:lnTo>
                  <a:lnTo>
                    <a:pt x="1643" y="490"/>
                  </a:lnTo>
                  <a:lnTo>
                    <a:pt x="1652" y="490"/>
                  </a:lnTo>
                  <a:lnTo>
                    <a:pt x="1657" y="490"/>
                  </a:lnTo>
                  <a:lnTo>
                    <a:pt x="1666" y="490"/>
                  </a:lnTo>
                  <a:lnTo>
                    <a:pt x="1671" y="490"/>
                  </a:lnTo>
                  <a:lnTo>
                    <a:pt x="1680" y="490"/>
                  </a:lnTo>
                  <a:lnTo>
                    <a:pt x="1685" y="490"/>
                  </a:lnTo>
                  <a:lnTo>
                    <a:pt x="1694" y="490"/>
                  </a:lnTo>
                  <a:lnTo>
                    <a:pt x="1699" y="490"/>
                  </a:lnTo>
                  <a:lnTo>
                    <a:pt x="1708" y="490"/>
                  </a:lnTo>
                  <a:lnTo>
                    <a:pt x="1713" y="490"/>
                  </a:lnTo>
                  <a:lnTo>
                    <a:pt x="1722" y="490"/>
                  </a:lnTo>
                  <a:lnTo>
                    <a:pt x="1727" y="490"/>
                  </a:lnTo>
                  <a:lnTo>
                    <a:pt x="1736" y="490"/>
                  </a:lnTo>
                  <a:lnTo>
                    <a:pt x="1741" y="490"/>
                  </a:lnTo>
                  <a:lnTo>
                    <a:pt x="1750" y="490"/>
                  </a:lnTo>
                  <a:lnTo>
                    <a:pt x="1755" y="490"/>
                  </a:lnTo>
                  <a:lnTo>
                    <a:pt x="1764" y="490"/>
                  </a:lnTo>
                  <a:lnTo>
                    <a:pt x="1769" y="490"/>
                  </a:lnTo>
                  <a:lnTo>
                    <a:pt x="1778" y="490"/>
                  </a:lnTo>
                  <a:lnTo>
                    <a:pt x="1783" y="490"/>
                  </a:lnTo>
                  <a:lnTo>
                    <a:pt x="1792" y="490"/>
                  </a:lnTo>
                  <a:lnTo>
                    <a:pt x="1797" y="490"/>
                  </a:lnTo>
                  <a:lnTo>
                    <a:pt x="1806" y="490"/>
                  </a:lnTo>
                  <a:lnTo>
                    <a:pt x="1811" y="490"/>
                  </a:lnTo>
                  <a:lnTo>
                    <a:pt x="1820" y="490"/>
                  </a:lnTo>
                  <a:lnTo>
                    <a:pt x="1825" y="490"/>
                  </a:lnTo>
                  <a:lnTo>
                    <a:pt x="1834" y="490"/>
                  </a:lnTo>
                  <a:lnTo>
                    <a:pt x="1839" y="490"/>
                  </a:lnTo>
                  <a:lnTo>
                    <a:pt x="1848" y="490"/>
                  </a:lnTo>
                  <a:lnTo>
                    <a:pt x="1853" y="490"/>
                  </a:lnTo>
                  <a:lnTo>
                    <a:pt x="1862" y="490"/>
                  </a:lnTo>
                  <a:lnTo>
                    <a:pt x="1867" y="490"/>
                  </a:lnTo>
                  <a:lnTo>
                    <a:pt x="1876" y="490"/>
                  </a:lnTo>
                  <a:lnTo>
                    <a:pt x="1881" y="490"/>
                  </a:lnTo>
                  <a:lnTo>
                    <a:pt x="1890" y="490"/>
                  </a:lnTo>
                  <a:lnTo>
                    <a:pt x="1895" y="490"/>
                  </a:lnTo>
                  <a:lnTo>
                    <a:pt x="1904" y="490"/>
                  </a:lnTo>
                  <a:lnTo>
                    <a:pt x="1909" y="490"/>
                  </a:lnTo>
                  <a:lnTo>
                    <a:pt x="1918" y="490"/>
                  </a:lnTo>
                  <a:lnTo>
                    <a:pt x="1923" y="490"/>
                  </a:lnTo>
                  <a:lnTo>
                    <a:pt x="1932" y="490"/>
                  </a:lnTo>
                  <a:lnTo>
                    <a:pt x="1937" y="490"/>
                  </a:lnTo>
                  <a:lnTo>
                    <a:pt x="1946" y="490"/>
                  </a:lnTo>
                  <a:lnTo>
                    <a:pt x="1951" y="490"/>
                  </a:lnTo>
                  <a:lnTo>
                    <a:pt x="1960" y="490"/>
                  </a:lnTo>
                  <a:lnTo>
                    <a:pt x="1965" y="490"/>
                  </a:lnTo>
                  <a:lnTo>
                    <a:pt x="1974" y="490"/>
                  </a:lnTo>
                  <a:lnTo>
                    <a:pt x="1979" y="490"/>
                  </a:lnTo>
                  <a:lnTo>
                    <a:pt x="1988" y="490"/>
                  </a:lnTo>
                  <a:lnTo>
                    <a:pt x="1993" y="490"/>
                  </a:lnTo>
                  <a:lnTo>
                    <a:pt x="2002" y="490"/>
                  </a:lnTo>
                  <a:lnTo>
                    <a:pt x="2007" y="490"/>
                  </a:lnTo>
                  <a:lnTo>
                    <a:pt x="2016" y="490"/>
                  </a:lnTo>
                  <a:lnTo>
                    <a:pt x="2021" y="490"/>
                  </a:lnTo>
                  <a:lnTo>
                    <a:pt x="2030" y="490"/>
                  </a:lnTo>
                  <a:lnTo>
                    <a:pt x="2035" y="490"/>
                  </a:lnTo>
                  <a:lnTo>
                    <a:pt x="2044" y="490"/>
                  </a:lnTo>
                  <a:lnTo>
                    <a:pt x="2049" y="490"/>
                  </a:lnTo>
                  <a:lnTo>
                    <a:pt x="2058" y="490"/>
                  </a:lnTo>
                  <a:lnTo>
                    <a:pt x="2063" y="490"/>
                  </a:lnTo>
                  <a:lnTo>
                    <a:pt x="2072" y="490"/>
                  </a:lnTo>
                  <a:lnTo>
                    <a:pt x="2077" y="490"/>
                  </a:lnTo>
                  <a:lnTo>
                    <a:pt x="2086" y="490"/>
                  </a:lnTo>
                  <a:lnTo>
                    <a:pt x="2091" y="490"/>
                  </a:lnTo>
                  <a:lnTo>
                    <a:pt x="2100" y="490"/>
                  </a:lnTo>
                  <a:lnTo>
                    <a:pt x="2105" y="490"/>
                  </a:lnTo>
                  <a:lnTo>
                    <a:pt x="2114" y="490"/>
                  </a:lnTo>
                  <a:lnTo>
                    <a:pt x="2119" y="490"/>
                  </a:lnTo>
                  <a:lnTo>
                    <a:pt x="2128" y="490"/>
                  </a:lnTo>
                  <a:lnTo>
                    <a:pt x="2133" y="490"/>
                  </a:lnTo>
                  <a:lnTo>
                    <a:pt x="2142" y="490"/>
                  </a:lnTo>
                  <a:lnTo>
                    <a:pt x="2147" y="490"/>
                  </a:lnTo>
                  <a:lnTo>
                    <a:pt x="2156" y="490"/>
                  </a:lnTo>
                  <a:lnTo>
                    <a:pt x="2161" y="490"/>
                  </a:lnTo>
                  <a:lnTo>
                    <a:pt x="2170" y="490"/>
                  </a:lnTo>
                  <a:lnTo>
                    <a:pt x="2175" y="490"/>
                  </a:lnTo>
                  <a:lnTo>
                    <a:pt x="2184" y="490"/>
                  </a:lnTo>
                  <a:lnTo>
                    <a:pt x="2189" y="490"/>
                  </a:lnTo>
                  <a:lnTo>
                    <a:pt x="2198" y="490"/>
                  </a:lnTo>
                  <a:lnTo>
                    <a:pt x="2203" y="490"/>
                  </a:lnTo>
                  <a:lnTo>
                    <a:pt x="2212" y="490"/>
                  </a:lnTo>
                  <a:lnTo>
                    <a:pt x="2217" y="490"/>
                  </a:lnTo>
                  <a:lnTo>
                    <a:pt x="2226" y="490"/>
                  </a:lnTo>
                  <a:lnTo>
                    <a:pt x="2231" y="490"/>
                  </a:lnTo>
                  <a:lnTo>
                    <a:pt x="2240" y="490"/>
                  </a:lnTo>
                </a:path>
              </a:pathLst>
            </a:custGeom>
            <a:noFill/>
            <a:ln w="7938">
              <a:solidFill>
                <a:srgbClr val="FF0000"/>
              </a:solidFill>
              <a:prstDash val="solid"/>
              <a:round/>
              <a:headEnd/>
              <a:tailEnd/>
            </a:ln>
          </p:spPr>
          <p:txBody>
            <a:bodyPr>
              <a:prstTxWarp prst="textNoShape">
                <a:avLst/>
              </a:prstTxWarp>
            </a:bodyPr>
            <a:lstStyle/>
            <a:p>
              <a:endParaRPr lang="en-US"/>
            </a:p>
          </p:txBody>
        </p:sp>
        <p:sp>
          <p:nvSpPr>
            <p:cNvPr id="2457651" name="Freeform 51"/>
            <p:cNvSpPr>
              <a:spLocks/>
            </p:cNvSpPr>
            <p:nvPr/>
          </p:nvSpPr>
          <p:spPr bwMode="auto">
            <a:xfrm>
              <a:off x="3786" y="1865"/>
              <a:ext cx="1923" cy="915"/>
            </a:xfrm>
            <a:custGeom>
              <a:avLst/>
              <a:gdLst/>
              <a:ahLst/>
              <a:cxnLst>
                <a:cxn ang="0">
                  <a:pos x="33" y="915"/>
                </a:cxn>
                <a:cxn ang="0">
                  <a:pos x="75" y="476"/>
                </a:cxn>
                <a:cxn ang="0">
                  <a:pos x="117" y="0"/>
                </a:cxn>
                <a:cxn ang="0">
                  <a:pos x="159" y="369"/>
                </a:cxn>
                <a:cxn ang="0">
                  <a:pos x="201" y="897"/>
                </a:cxn>
                <a:cxn ang="0">
                  <a:pos x="243" y="607"/>
                </a:cxn>
                <a:cxn ang="0">
                  <a:pos x="285" y="33"/>
                </a:cxn>
                <a:cxn ang="0">
                  <a:pos x="327" y="248"/>
                </a:cxn>
                <a:cxn ang="0">
                  <a:pos x="369" y="845"/>
                </a:cxn>
                <a:cxn ang="0">
                  <a:pos x="411" y="719"/>
                </a:cxn>
                <a:cxn ang="0">
                  <a:pos x="453" y="108"/>
                </a:cxn>
                <a:cxn ang="0">
                  <a:pos x="495" y="145"/>
                </a:cxn>
                <a:cxn ang="0">
                  <a:pos x="537" y="761"/>
                </a:cxn>
                <a:cxn ang="0">
                  <a:pos x="579" y="813"/>
                </a:cxn>
                <a:cxn ang="0">
                  <a:pos x="621" y="220"/>
                </a:cxn>
                <a:cxn ang="0">
                  <a:pos x="663" y="89"/>
                </a:cxn>
                <a:cxn ang="0">
                  <a:pos x="705" y="645"/>
                </a:cxn>
                <a:cxn ang="0">
                  <a:pos x="747" y="855"/>
                </a:cxn>
                <a:cxn ang="0">
                  <a:pos x="789" y="383"/>
                </a:cxn>
                <a:cxn ang="0">
                  <a:pos x="831" y="136"/>
                </a:cxn>
                <a:cxn ang="0">
                  <a:pos x="873" y="509"/>
                </a:cxn>
                <a:cxn ang="0">
                  <a:pos x="915" y="794"/>
                </a:cxn>
                <a:cxn ang="0">
                  <a:pos x="957" y="551"/>
                </a:cxn>
                <a:cxn ang="0">
                  <a:pos x="999" y="350"/>
                </a:cxn>
                <a:cxn ang="0">
                  <a:pos x="1041" y="430"/>
                </a:cxn>
                <a:cxn ang="0">
                  <a:pos x="1083" y="598"/>
                </a:cxn>
                <a:cxn ang="0">
                  <a:pos x="1125" y="575"/>
                </a:cxn>
                <a:cxn ang="0">
                  <a:pos x="1167" y="500"/>
                </a:cxn>
                <a:cxn ang="0">
                  <a:pos x="1209" y="467"/>
                </a:cxn>
                <a:cxn ang="0">
                  <a:pos x="1251" y="458"/>
                </a:cxn>
                <a:cxn ang="0">
                  <a:pos x="1293" y="458"/>
                </a:cxn>
                <a:cxn ang="0">
                  <a:pos x="1335" y="458"/>
                </a:cxn>
                <a:cxn ang="0">
                  <a:pos x="1377" y="458"/>
                </a:cxn>
                <a:cxn ang="0">
                  <a:pos x="1419" y="458"/>
                </a:cxn>
                <a:cxn ang="0">
                  <a:pos x="1461" y="458"/>
                </a:cxn>
                <a:cxn ang="0">
                  <a:pos x="1503" y="458"/>
                </a:cxn>
                <a:cxn ang="0">
                  <a:pos x="1545" y="458"/>
                </a:cxn>
                <a:cxn ang="0">
                  <a:pos x="1587" y="458"/>
                </a:cxn>
                <a:cxn ang="0">
                  <a:pos x="1629" y="458"/>
                </a:cxn>
                <a:cxn ang="0">
                  <a:pos x="1671" y="458"/>
                </a:cxn>
                <a:cxn ang="0">
                  <a:pos x="1713" y="458"/>
                </a:cxn>
                <a:cxn ang="0">
                  <a:pos x="1755" y="458"/>
                </a:cxn>
                <a:cxn ang="0">
                  <a:pos x="1797" y="458"/>
                </a:cxn>
                <a:cxn ang="0">
                  <a:pos x="1839" y="458"/>
                </a:cxn>
                <a:cxn ang="0">
                  <a:pos x="1881" y="458"/>
                </a:cxn>
                <a:cxn ang="0">
                  <a:pos x="1923" y="458"/>
                </a:cxn>
                <a:cxn ang="0">
                  <a:pos x="1965" y="458"/>
                </a:cxn>
                <a:cxn ang="0">
                  <a:pos x="2007" y="458"/>
                </a:cxn>
                <a:cxn ang="0">
                  <a:pos x="2049" y="458"/>
                </a:cxn>
                <a:cxn ang="0">
                  <a:pos x="2091" y="458"/>
                </a:cxn>
                <a:cxn ang="0">
                  <a:pos x="2133" y="458"/>
                </a:cxn>
                <a:cxn ang="0">
                  <a:pos x="2175" y="458"/>
                </a:cxn>
                <a:cxn ang="0">
                  <a:pos x="2217" y="458"/>
                </a:cxn>
              </a:cxnLst>
              <a:rect l="0" t="0" r="r" b="b"/>
              <a:pathLst>
                <a:path w="2240" h="915">
                  <a:moveTo>
                    <a:pt x="0" y="612"/>
                  </a:moveTo>
                  <a:lnTo>
                    <a:pt x="5" y="710"/>
                  </a:lnTo>
                  <a:lnTo>
                    <a:pt x="14" y="799"/>
                  </a:lnTo>
                  <a:lnTo>
                    <a:pt x="19" y="864"/>
                  </a:lnTo>
                  <a:lnTo>
                    <a:pt x="28" y="901"/>
                  </a:lnTo>
                  <a:lnTo>
                    <a:pt x="33" y="915"/>
                  </a:lnTo>
                  <a:lnTo>
                    <a:pt x="42" y="897"/>
                  </a:lnTo>
                  <a:lnTo>
                    <a:pt x="47" y="855"/>
                  </a:lnTo>
                  <a:lnTo>
                    <a:pt x="56" y="785"/>
                  </a:lnTo>
                  <a:lnTo>
                    <a:pt x="61" y="696"/>
                  </a:lnTo>
                  <a:lnTo>
                    <a:pt x="70" y="589"/>
                  </a:lnTo>
                  <a:lnTo>
                    <a:pt x="75" y="476"/>
                  </a:lnTo>
                  <a:lnTo>
                    <a:pt x="84" y="364"/>
                  </a:lnTo>
                  <a:lnTo>
                    <a:pt x="89" y="257"/>
                  </a:lnTo>
                  <a:lnTo>
                    <a:pt x="98" y="159"/>
                  </a:lnTo>
                  <a:lnTo>
                    <a:pt x="103" y="84"/>
                  </a:lnTo>
                  <a:lnTo>
                    <a:pt x="112" y="28"/>
                  </a:lnTo>
                  <a:lnTo>
                    <a:pt x="117" y="0"/>
                  </a:lnTo>
                  <a:lnTo>
                    <a:pt x="126" y="0"/>
                  </a:lnTo>
                  <a:lnTo>
                    <a:pt x="131" y="28"/>
                  </a:lnTo>
                  <a:lnTo>
                    <a:pt x="140" y="84"/>
                  </a:lnTo>
                  <a:lnTo>
                    <a:pt x="145" y="164"/>
                  </a:lnTo>
                  <a:lnTo>
                    <a:pt x="154" y="262"/>
                  </a:lnTo>
                  <a:lnTo>
                    <a:pt x="159" y="369"/>
                  </a:lnTo>
                  <a:lnTo>
                    <a:pt x="168" y="481"/>
                  </a:lnTo>
                  <a:lnTo>
                    <a:pt x="173" y="593"/>
                  </a:lnTo>
                  <a:lnTo>
                    <a:pt x="182" y="701"/>
                  </a:lnTo>
                  <a:lnTo>
                    <a:pt x="187" y="789"/>
                  </a:lnTo>
                  <a:lnTo>
                    <a:pt x="196" y="855"/>
                  </a:lnTo>
                  <a:lnTo>
                    <a:pt x="201" y="897"/>
                  </a:lnTo>
                  <a:lnTo>
                    <a:pt x="210" y="915"/>
                  </a:lnTo>
                  <a:lnTo>
                    <a:pt x="215" y="901"/>
                  </a:lnTo>
                  <a:lnTo>
                    <a:pt x="224" y="859"/>
                  </a:lnTo>
                  <a:lnTo>
                    <a:pt x="229" y="794"/>
                  </a:lnTo>
                  <a:lnTo>
                    <a:pt x="238" y="705"/>
                  </a:lnTo>
                  <a:lnTo>
                    <a:pt x="243" y="607"/>
                  </a:lnTo>
                  <a:lnTo>
                    <a:pt x="252" y="495"/>
                  </a:lnTo>
                  <a:lnTo>
                    <a:pt x="257" y="378"/>
                  </a:lnTo>
                  <a:lnTo>
                    <a:pt x="266" y="271"/>
                  </a:lnTo>
                  <a:lnTo>
                    <a:pt x="271" y="173"/>
                  </a:lnTo>
                  <a:lnTo>
                    <a:pt x="280" y="94"/>
                  </a:lnTo>
                  <a:lnTo>
                    <a:pt x="285" y="33"/>
                  </a:lnTo>
                  <a:lnTo>
                    <a:pt x="294" y="5"/>
                  </a:lnTo>
                  <a:lnTo>
                    <a:pt x="299" y="0"/>
                  </a:lnTo>
                  <a:lnTo>
                    <a:pt x="308" y="24"/>
                  </a:lnTo>
                  <a:lnTo>
                    <a:pt x="313" y="75"/>
                  </a:lnTo>
                  <a:lnTo>
                    <a:pt x="322" y="154"/>
                  </a:lnTo>
                  <a:lnTo>
                    <a:pt x="327" y="248"/>
                  </a:lnTo>
                  <a:lnTo>
                    <a:pt x="336" y="355"/>
                  </a:lnTo>
                  <a:lnTo>
                    <a:pt x="341" y="467"/>
                  </a:lnTo>
                  <a:lnTo>
                    <a:pt x="350" y="579"/>
                  </a:lnTo>
                  <a:lnTo>
                    <a:pt x="355" y="687"/>
                  </a:lnTo>
                  <a:lnTo>
                    <a:pt x="364" y="775"/>
                  </a:lnTo>
                  <a:lnTo>
                    <a:pt x="369" y="845"/>
                  </a:lnTo>
                  <a:lnTo>
                    <a:pt x="378" y="892"/>
                  </a:lnTo>
                  <a:lnTo>
                    <a:pt x="383" y="911"/>
                  </a:lnTo>
                  <a:lnTo>
                    <a:pt x="392" y="901"/>
                  </a:lnTo>
                  <a:lnTo>
                    <a:pt x="397" y="869"/>
                  </a:lnTo>
                  <a:lnTo>
                    <a:pt x="406" y="803"/>
                  </a:lnTo>
                  <a:lnTo>
                    <a:pt x="411" y="719"/>
                  </a:lnTo>
                  <a:lnTo>
                    <a:pt x="420" y="621"/>
                  </a:lnTo>
                  <a:lnTo>
                    <a:pt x="425" y="509"/>
                  </a:lnTo>
                  <a:lnTo>
                    <a:pt x="434" y="397"/>
                  </a:lnTo>
                  <a:lnTo>
                    <a:pt x="439" y="285"/>
                  </a:lnTo>
                  <a:lnTo>
                    <a:pt x="448" y="187"/>
                  </a:lnTo>
                  <a:lnTo>
                    <a:pt x="453" y="108"/>
                  </a:lnTo>
                  <a:lnTo>
                    <a:pt x="462" y="47"/>
                  </a:lnTo>
                  <a:lnTo>
                    <a:pt x="467" y="10"/>
                  </a:lnTo>
                  <a:lnTo>
                    <a:pt x="476" y="5"/>
                  </a:lnTo>
                  <a:lnTo>
                    <a:pt x="481" y="24"/>
                  </a:lnTo>
                  <a:lnTo>
                    <a:pt x="490" y="75"/>
                  </a:lnTo>
                  <a:lnTo>
                    <a:pt x="495" y="145"/>
                  </a:lnTo>
                  <a:lnTo>
                    <a:pt x="504" y="234"/>
                  </a:lnTo>
                  <a:lnTo>
                    <a:pt x="509" y="341"/>
                  </a:lnTo>
                  <a:lnTo>
                    <a:pt x="518" y="453"/>
                  </a:lnTo>
                  <a:lnTo>
                    <a:pt x="523" y="565"/>
                  </a:lnTo>
                  <a:lnTo>
                    <a:pt x="532" y="673"/>
                  </a:lnTo>
                  <a:lnTo>
                    <a:pt x="537" y="761"/>
                  </a:lnTo>
                  <a:lnTo>
                    <a:pt x="546" y="836"/>
                  </a:lnTo>
                  <a:lnTo>
                    <a:pt x="551" y="887"/>
                  </a:lnTo>
                  <a:lnTo>
                    <a:pt x="560" y="906"/>
                  </a:lnTo>
                  <a:lnTo>
                    <a:pt x="565" y="901"/>
                  </a:lnTo>
                  <a:lnTo>
                    <a:pt x="574" y="869"/>
                  </a:lnTo>
                  <a:lnTo>
                    <a:pt x="579" y="813"/>
                  </a:lnTo>
                  <a:lnTo>
                    <a:pt x="588" y="733"/>
                  </a:lnTo>
                  <a:lnTo>
                    <a:pt x="593" y="635"/>
                  </a:lnTo>
                  <a:lnTo>
                    <a:pt x="602" y="528"/>
                  </a:lnTo>
                  <a:lnTo>
                    <a:pt x="607" y="420"/>
                  </a:lnTo>
                  <a:lnTo>
                    <a:pt x="616" y="313"/>
                  </a:lnTo>
                  <a:lnTo>
                    <a:pt x="621" y="220"/>
                  </a:lnTo>
                  <a:lnTo>
                    <a:pt x="630" y="136"/>
                  </a:lnTo>
                  <a:lnTo>
                    <a:pt x="635" y="75"/>
                  </a:lnTo>
                  <a:lnTo>
                    <a:pt x="644" y="38"/>
                  </a:lnTo>
                  <a:lnTo>
                    <a:pt x="649" y="28"/>
                  </a:lnTo>
                  <a:lnTo>
                    <a:pt x="658" y="47"/>
                  </a:lnTo>
                  <a:lnTo>
                    <a:pt x="663" y="89"/>
                  </a:lnTo>
                  <a:lnTo>
                    <a:pt x="672" y="150"/>
                  </a:lnTo>
                  <a:lnTo>
                    <a:pt x="677" y="234"/>
                  </a:lnTo>
                  <a:lnTo>
                    <a:pt x="686" y="332"/>
                  </a:lnTo>
                  <a:lnTo>
                    <a:pt x="691" y="439"/>
                  </a:lnTo>
                  <a:lnTo>
                    <a:pt x="700" y="546"/>
                  </a:lnTo>
                  <a:lnTo>
                    <a:pt x="705" y="645"/>
                  </a:lnTo>
                  <a:lnTo>
                    <a:pt x="714" y="738"/>
                  </a:lnTo>
                  <a:lnTo>
                    <a:pt x="719" y="808"/>
                  </a:lnTo>
                  <a:lnTo>
                    <a:pt x="728" y="859"/>
                  </a:lnTo>
                  <a:lnTo>
                    <a:pt x="733" y="883"/>
                  </a:lnTo>
                  <a:lnTo>
                    <a:pt x="742" y="883"/>
                  </a:lnTo>
                  <a:lnTo>
                    <a:pt x="747" y="855"/>
                  </a:lnTo>
                  <a:lnTo>
                    <a:pt x="756" y="808"/>
                  </a:lnTo>
                  <a:lnTo>
                    <a:pt x="761" y="738"/>
                  </a:lnTo>
                  <a:lnTo>
                    <a:pt x="770" y="654"/>
                  </a:lnTo>
                  <a:lnTo>
                    <a:pt x="775" y="561"/>
                  </a:lnTo>
                  <a:lnTo>
                    <a:pt x="784" y="472"/>
                  </a:lnTo>
                  <a:lnTo>
                    <a:pt x="789" y="383"/>
                  </a:lnTo>
                  <a:lnTo>
                    <a:pt x="798" y="304"/>
                  </a:lnTo>
                  <a:lnTo>
                    <a:pt x="803" y="234"/>
                  </a:lnTo>
                  <a:lnTo>
                    <a:pt x="812" y="182"/>
                  </a:lnTo>
                  <a:lnTo>
                    <a:pt x="817" y="145"/>
                  </a:lnTo>
                  <a:lnTo>
                    <a:pt x="826" y="131"/>
                  </a:lnTo>
                  <a:lnTo>
                    <a:pt x="831" y="136"/>
                  </a:lnTo>
                  <a:lnTo>
                    <a:pt x="840" y="164"/>
                  </a:lnTo>
                  <a:lnTo>
                    <a:pt x="845" y="210"/>
                  </a:lnTo>
                  <a:lnTo>
                    <a:pt x="854" y="271"/>
                  </a:lnTo>
                  <a:lnTo>
                    <a:pt x="859" y="346"/>
                  </a:lnTo>
                  <a:lnTo>
                    <a:pt x="868" y="425"/>
                  </a:lnTo>
                  <a:lnTo>
                    <a:pt x="873" y="509"/>
                  </a:lnTo>
                  <a:lnTo>
                    <a:pt x="882" y="589"/>
                  </a:lnTo>
                  <a:lnTo>
                    <a:pt x="887" y="659"/>
                  </a:lnTo>
                  <a:lnTo>
                    <a:pt x="896" y="719"/>
                  </a:lnTo>
                  <a:lnTo>
                    <a:pt x="901" y="766"/>
                  </a:lnTo>
                  <a:lnTo>
                    <a:pt x="910" y="789"/>
                  </a:lnTo>
                  <a:lnTo>
                    <a:pt x="915" y="794"/>
                  </a:lnTo>
                  <a:lnTo>
                    <a:pt x="924" y="780"/>
                  </a:lnTo>
                  <a:lnTo>
                    <a:pt x="929" y="752"/>
                  </a:lnTo>
                  <a:lnTo>
                    <a:pt x="938" y="705"/>
                  </a:lnTo>
                  <a:lnTo>
                    <a:pt x="943" y="659"/>
                  </a:lnTo>
                  <a:lnTo>
                    <a:pt x="952" y="603"/>
                  </a:lnTo>
                  <a:lnTo>
                    <a:pt x="957" y="551"/>
                  </a:lnTo>
                  <a:lnTo>
                    <a:pt x="966" y="504"/>
                  </a:lnTo>
                  <a:lnTo>
                    <a:pt x="971" y="458"/>
                  </a:lnTo>
                  <a:lnTo>
                    <a:pt x="980" y="420"/>
                  </a:lnTo>
                  <a:lnTo>
                    <a:pt x="985" y="388"/>
                  </a:lnTo>
                  <a:lnTo>
                    <a:pt x="994" y="364"/>
                  </a:lnTo>
                  <a:lnTo>
                    <a:pt x="999" y="350"/>
                  </a:lnTo>
                  <a:lnTo>
                    <a:pt x="1008" y="341"/>
                  </a:lnTo>
                  <a:lnTo>
                    <a:pt x="1013" y="346"/>
                  </a:lnTo>
                  <a:lnTo>
                    <a:pt x="1022" y="355"/>
                  </a:lnTo>
                  <a:lnTo>
                    <a:pt x="1027" y="374"/>
                  </a:lnTo>
                  <a:lnTo>
                    <a:pt x="1036" y="397"/>
                  </a:lnTo>
                  <a:lnTo>
                    <a:pt x="1041" y="430"/>
                  </a:lnTo>
                  <a:lnTo>
                    <a:pt x="1050" y="458"/>
                  </a:lnTo>
                  <a:lnTo>
                    <a:pt x="1055" y="495"/>
                  </a:lnTo>
                  <a:lnTo>
                    <a:pt x="1064" y="523"/>
                  </a:lnTo>
                  <a:lnTo>
                    <a:pt x="1069" y="556"/>
                  </a:lnTo>
                  <a:lnTo>
                    <a:pt x="1078" y="579"/>
                  </a:lnTo>
                  <a:lnTo>
                    <a:pt x="1083" y="598"/>
                  </a:lnTo>
                  <a:lnTo>
                    <a:pt x="1092" y="607"/>
                  </a:lnTo>
                  <a:lnTo>
                    <a:pt x="1097" y="612"/>
                  </a:lnTo>
                  <a:lnTo>
                    <a:pt x="1106" y="607"/>
                  </a:lnTo>
                  <a:lnTo>
                    <a:pt x="1111" y="603"/>
                  </a:lnTo>
                  <a:lnTo>
                    <a:pt x="1120" y="589"/>
                  </a:lnTo>
                  <a:lnTo>
                    <a:pt x="1125" y="575"/>
                  </a:lnTo>
                  <a:lnTo>
                    <a:pt x="1134" y="561"/>
                  </a:lnTo>
                  <a:lnTo>
                    <a:pt x="1139" y="546"/>
                  </a:lnTo>
                  <a:lnTo>
                    <a:pt x="1148" y="532"/>
                  </a:lnTo>
                  <a:lnTo>
                    <a:pt x="1153" y="523"/>
                  </a:lnTo>
                  <a:lnTo>
                    <a:pt x="1162" y="509"/>
                  </a:lnTo>
                  <a:lnTo>
                    <a:pt x="1167" y="500"/>
                  </a:lnTo>
                  <a:lnTo>
                    <a:pt x="1176" y="495"/>
                  </a:lnTo>
                  <a:lnTo>
                    <a:pt x="1181" y="486"/>
                  </a:lnTo>
                  <a:lnTo>
                    <a:pt x="1190" y="481"/>
                  </a:lnTo>
                  <a:lnTo>
                    <a:pt x="1195" y="476"/>
                  </a:lnTo>
                  <a:lnTo>
                    <a:pt x="1204" y="472"/>
                  </a:lnTo>
                  <a:lnTo>
                    <a:pt x="1209" y="467"/>
                  </a:lnTo>
                  <a:lnTo>
                    <a:pt x="1218" y="462"/>
                  </a:lnTo>
                  <a:lnTo>
                    <a:pt x="1223" y="462"/>
                  </a:lnTo>
                  <a:lnTo>
                    <a:pt x="1232" y="462"/>
                  </a:lnTo>
                  <a:lnTo>
                    <a:pt x="1237" y="458"/>
                  </a:lnTo>
                  <a:lnTo>
                    <a:pt x="1246" y="458"/>
                  </a:lnTo>
                  <a:lnTo>
                    <a:pt x="1251" y="458"/>
                  </a:lnTo>
                  <a:lnTo>
                    <a:pt x="1260" y="458"/>
                  </a:lnTo>
                  <a:lnTo>
                    <a:pt x="1265" y="458"/>
                  </a:lnTo>
                  <a:lnTo>
                    <a:pt x="1274" y="458"/>
                  </a:lnTo>
                  <a:lnTo>
                    <a:pt x="1279" y="458"/>
                  </a:lnTo>
                  <a:lnTo>
                    <a:pt x="1288" y="458"/>
                  </a:lnTo>
                  <a:lnTo>
                    <a:pt x="1293" y="458"/>
                  </a:lnTo>
                  <a:lnTo>
                    <a:pt x="1302" y="458"/>
                  </a:lnTo>
                  <a:lnTo>
                    <a:pt x="1307" y="458"/>
                  </a:lnTo>
                  <a:lnTo>
                    <a:pt x="1316" y="458"/>
                  </a:lnTo>
                  <a:lnTo>
                    <a:pt x="1321" y="458"/>
                  </a:lnTo>
                  <a:lnTo>
                    <a:pt x="1330" y="458"/>
                  </a:lnTo>
                  <a:lnTo>
                    <a:pt x="1335" y="458"/>
                  </a:lnTo>
                  <a:lnTo>
                    <a:pt x="1344" y="458"/>
                  </a:lnTo>
                  <a:lnTo>
                    <a:pt x="1349" y="458"/>
                  </a:lnTo>
                  <a:lnTo>
                    <a:pt x="1358" y="458"/>
                  </a:lnTo>
                  <a:lnTo>
                    <a:pt x="1363" y="458"/>
                  </a:lnTo>
                  <a:lnTo>
                    <a:pt x="1372" y="458"/>
                  </a:lnTo>
                  <a:lnTo>
                    <a:pt x="1377" y="458"/>
                  </a:lnTo>
                  <a:lnTo>
                    <a:pt x="1386" y="458"/>
                  </a:lnTo>
                  <a:lnTo>
                    <a:pt x="1391" y="458"/>
                  </a:lnTo>
                  <a:lnTo>
                    <a:pt x="1400" y="458"/>
                  </a:lnTo>
                  <a:lnTo>
                    <a:pt x="1405" y="458"/>
                  </a:lnTo>
                  <a:lnTo>
                    <a:pt x="1414" y="458"/>
                  </a:lnTo>
                  <a:lnTo>
                    <a:pt x="1419" y="458"/>
                  </a:lnTo>
                  <a:lnTo>
                    <a:pt x="1428" y="458"/>
                  </a:lnTo>
                  <a:lnTo>
                    <a:pt x="1433" y="458"/>
                  </a:lnTo>
                  <a:lnTo>
                    <a:pt x="1442" y="458"/>
                  </a:lnTo>
                  <a:lnTo>
                    <a:pt x="1447" y="458"/>
                  </a:lnTo>
                  <a:lnTo>
                    <a:pt x="1456" y="458"/>
                  </a:lnTo>
                  <a:lnTo>
                    <a:pt x="1461" y="458"/>
                  </a:lnTo>
                  <a:lnTo>
                    <a:pt x="1470" y="458"/>
                  </a:lnTo>
                  <a:lnTo>
                    <a:pt x="1475" y="458"/>
                  </a:lnTo>
                  <a:lnTo>
                    <a:pt x="1484" y="458"/>
                  </a:lnTo>
                  <a:lnTo>
                    <a:pt x="1489" y="458"/>
                  </a:lnTo>
                  <a:lnTo>
                    <a:pt x="1498" y="458"/>
                  </a:lnTo>
                  <a:lnTo>
                    <a:pt x="1503" y="458"/>
                  </a:lnTo>
                  <a:lnTo>
                    <a:pt x="1512" y="458"/>
                  </a:lnTo>
                  <a:lnTo>
                    <a:pt x="1517" y="458"/>
                  </a:lnTo>
                  <a:lnTo>
                    <a:pt x="1526" y="458"/>
                  </a:lnTo>
                  <a:lnTo>
                    <a:pt x="1531" y="458"/>
                  </a:lnTo>
                  <a:lnTo>
                    <a:pt x="1540" y="458"/>
                  </a:lnTo>
                  <a:lnTo>
                    <a:pt x="1545" y="458"/>
                  </a:lnTo>
                  <a:lnTo>
                    <a:pt x="1554" y="458"/>
                  </a:lnTo>
                  <a:lnTo>
                    <a:pt x="1559" y="458"/>
                  </a:lnTo>
                  <a:lnTo>
                    <a:pt x="1568" y="458"/>
                  </a:lnTo>
                  <a:lnTo>
                    <a:pt x="1573" y="458"/>
                  </a:lnTo>
                  <a:lnTo>
                    <a:pt x="1582" y="458"/>
                  </a:lnTo>
                  <a:lnTo>
                    <a:pt x="1587" y="458"/>
                  </a:lnTo>
                  <a:lnTo>
                    <a:pt x="1596" y="458"/>
                  </a:lnTo>
                  <a:lnTo>
                    <a:pt x="1601" y="458"/>
                  </a:lnTo>
                  <a:lnTo>
                    <a:pt x="1610" y="458"/>
                  </a:lnTo>
                  <a:lnTo>
                    <a:pt x="1615" y="458"/>
                  </a:lnTo>
                  <a:lnTo>
                    <a:pt x="1624" y="458"/>
                  </a:lnTo>
                  <a:lnTo>
                    <a:pt x="1629" y="458"/>
                  </a:lnTo>
                  <a:lnTo>
                    <a:pt x="1638" y="458"/>
                  </a:lnTo>
                  <a:lnTo>
                    <a:pt x="1643" y="458"/>
                  </a:lnTo>
                  <a:lnTo>
                    <a:pt x="1652" y="458"/>
                  </a:lnTo>
                  <a:lnTo>
                    <a:pt x="1657" y="458"/>
                  </a:lnTo>
                  <a:lnTo>
                    <a:pt x="1666" y="458"/>
                  </a:lnTo>
                  <a:lnTo>
                    <a:pt x="1671" y="458"/>
                  </a:lnTo>
                  <a:lnTo>
                    <a:pt x="1680" y="458"/>
                  </a:lnTo>
                  <a:lnTo>
                    <a:pt x="1685" y="458"/>
                  </a:lnTo>
                  <a:lnTo>
                    <a:pt x="1694" y="458"/>
                  </a:lnTo>
                  <a:lnTo>
                    <a:pt x="1699" y="458"/>
                  </a:lnTo>
                  <a:lnTo>
                    <a:pt x="1708" y="458"/>
                  </a:lnTo>
                  <a:lnTo>
                    <a:pt x="1713" y="458"/>
                  </a:lnTo>
                  <a:lnTo>
                    <a:pt x="1722" y="458"/>
                  </a:lnTo>
                  <a:lnTo>
                    <a:pt x="1727" y="458"/>
                  </a:lnTo>
                  <a:lnTo>
                    <a:pt x="1736" y="458"/>
                  </a:lnTo>
                  <a:lnTo>
                    <a:pt x="1741" y="458"/>
                  </a:lnTo>
                  <a:lnTo>
                    <a:pt x="1750" y="458"/>
                  </a:lnTo>
                  <a:lnTo>
                    <a:pt x="1755" y="458"/>
                  </a:lnTo>
                  <a:lnTo>
                    <a:pt x="1764" y="458"/>
                  </a:lnTo>
                  <a:lnTo>
                    <a:pt x="1769" y="458"/>
                  </a:lnTo>
                  <a:lnTo>
                    <a:pt x="1778" y="458"/>
                  </a:lnTo>
                  <a:lnTo>
                    <a:pt x="1783" y="458"/>
                  </a:lnTo>
                  <a:lnTo>
                    <a:pt x="1792" y="458"/>
                  </a:lnTo>
                  <a:lnTo>
                    <a:pt x="1797" y="458"/>
                  </a:lnTo>
                  <a:lnTo>
                    <a:pt x="1806" y="458"/>
                  </a:lnTo>
                  <a:lnTo>
                    <a:pt x="1811" y="458"/>
                  </a:lnTo>
                  <a:lnTo>
                    <a:pt x="1820" y="458"/>
                  </a:lnTo>
                  <a:lnTo>
                    <a:pt x="1825" y="458"/>
                  </a:lnTo>
                  <a:lnTo>
                    <a:pt x="1834" y="458"/>
                  </a:lnTo>
                  <a:lnTo>
                    <a:pt x="1839" y="458"/>
                  </a:lnTo>
                  <a:lnTo>
                    <a:pt x="1848" y="458"/>
                  </a:lnTo>
                  <a:lnTo>
                    <a:pt x="1853" y="458"/>
                  </a:lnTo>
                  <a:lnTo>
                    <a:pt x="1862" y="458"/>
                  </a:lnTo>
                  <a:lnTo>
                    <a:pt x="1867" y="458"/>
                  </a:lnTo>
                  <a:lnTo>
                    <a:pt x="1876" y="458"/>
                  </a:lnTo>
                  <a:lnTo>
                    <a:pt x="1881" y="458"/>
                  </a:lnTo>
                  <a:lnTo>
                    <a:pt x="1890" y="458"/>
                  </a:lnTo>
                  <a:lnTo>
                    <a:pt x="1895" y="458"/>
                  </a:lnTo>
                  <a:lnTo>
                    <a:pt x="1904" y="458"/>
                  </a:lnTo>
                  <a:lnTo>
                    <a:pt x="1909" y="458"/>
                  </a:lnTo>
                  <a:lnTo>
                    <a:pt x="1918" y="458"/>
                  </a:lnTo>
                  <a:lnTo>
                    <a:pt x="1923" y="458"/>
                  </a:lnTo>
                  <a:lnTo>
                    <a:pt x="1932" y="458"/>
                  </a:lnTo>
                  <a:lnTo>
                    <a:pt x="1937" y="458"/>
                  </a:lnTo>
                  <a:lnTo>
                    <a:pt x="1946" y="458"/>
                  </a:lnTo>
                  <a:lnTo>
                    <a:pt x="1951" y="458"/>
                  </a:lnTo>
                  <a:lnTo>
                    <a:pt x="1960" y="458"/>
                  </a:lnTo>
                  <a:lnTo>
                    <a:pt x="1965" y="458"/>
                  </a:lnTo>
                  <a:lnTo>
                    <a:pt x="1974" y="458"/>
                  </a:lnTo>
                  <a:lnTo>
                    <a:pt x="1979" y="458"/>
                  </a:lnTo>
                  <a:lnTo>
                    <a:pt x="1988" y="458"/>
                  </a:lnTo>
                  <a:lnTo>
                    <a:pt x="1993" y="458"/>
                  </a:lnTo>
                  <a:lnTo>
                    <a:pt x="2002" y="458"/>
                  </a:lnTo>
                  <a:lnTo>
                    <a:pt x="2007" y="458"/>
                  </a:lnTo>
                  <a:lnTo>
                    <a:pt x="2016" y="458"/>
                  </a:lnTo>
                  <a:lnTo>
                    <a:pt x="2021" y="458"/>
                  </a:lnTo>
                  <a:lnTo>
                    <a:pt x="2030" y="458"/>
                  </a:lnTo>
                  <a:lnTo>
                    <a:pt x="2035" y="458"/>
                  </a:lnTo>
                  <a:lnTo>
                    <a:pt x="2044" y="458"/>
                  </a:lnTo>
                  <a:lnTo>
                    <a:pt x="2049" y="458"/>
                  </a:lnTo>
                  <a:lnTo>
                    <a:pt x="2058" y="458"/>
                  </a:lnTo>
                  <a:lnTo>
                    <a:pt x="2063" y="458"/>
                  </a:lnTo>
                  <a:lnTo>
                    <a:pt x="2072" y="458"/>
                  </a:lnTo>
                  <a:lnTo>
                    <a:pt x="2077" y="458"/>
                  </a:lnTo>
                  <a:lnTo>
                    <a:pt x="2086" y="458"/>
                  </a:lnTo>
                  <a:lnTo>
                    <a:pt x="2091" y="458"/>
                  </a:lnTo>
                  <a:lnTo>
                    <a:pt x="2100" y="458"/>
                  </a:lnTo>
                  <a:lnTo>
                    <a:pt x="2105" y="458"/>
                  </a:lnTo>
                  <a:lnTo>
                    <a:pt x="2114" y="458"/>
                  </a:lnTo>
                  <a:lnTo>
                    <a:pt x="2119" y="458"/>
                  </a:lnTo>
                  <a:lnTo>
                    <a:pt x="2128" y="458"/>
                  </a:lnTo>
                  <a:lnTo>
                    <a:pt x="2133" y="458"/>
                  </a:lnTo>
                  <a:lnTo>
                    <a:pt x="2142" y="458"/>
                  </a:lnTo>
                  <a:lnTo>
                    <a:pt x="2147" y="458"/>
                  </a:lnTo>
                  <a:lnTo>
                    <a:pt x="2156" y="458"/>
                  </a:lnTo>
                  <a:lnTo>
                    <a:pt x="2161" y="458"/>
                  </a:lnTo>
                  <a:lnTo>
                    <a:pt x="2170" y="458"/>
                  </a:lnTo>
                  <a:lnTo>
                    <a:pt x="2175" y="458"/>
                  </a:lnTo>
                  <a:lnTo>
                    <a:pt x="2184" y="458"/>
                  </a:lnTo>
                  <a:lnTo>
                    <a:pt x="2189" y="458"/>
                  </a:lnTo>
                  <a:lnTo>
                    <a:pt x="2198" y="458"/>
                  </a:lnTo>
                  <a:lnTo>
                    <a:pt x="2203" y="458"/>
                  </a:lnTo>
                  <a:lnTo>
                    <a:pt x="2212" y="458"/>
                  </a:lnTo>
                  <a:lnTo>
                    <a:pt x="2217" y="458"/>
                  </a:lnTo>
                  <a:lnTo>
                    <a:pt x="2226" y="458"/>
                  </a:lnTo>
                  <a:lnTo>
                    <a:pt x="2231" y="458"/>
                  </a:lnTo>
                  <a:lnTo>
                    <a:pt x="2240" y="458"/>
                  </a:lnTo>
                </a:path>
              </a:pathLst>
            </a:custGeom>
            <a:noFill/>
            <a:ln w="7938">
              <a:solidFill>
                <a:srgbClr val="004080"/>
              </a:solidFill>
              <a:prstDash val="solid"/>
              <a:round/>
              <a:headEnd/>
              <a:tailEnd/>
            </a:ln>
          </p:spPr>
          <p:txBody>
            <a:bodyPr>
              <a:prstTxWarp prst="textNoShape">
                <a:avLst/>
              </a:prstTxWarp>
            </a:bodyPr>
            <a:lstStyle/>
            <a:p>
              <a:endParaRPr lang="en-US"/>
            </a:p>
          </p:txBody>
        </p:sp>
        <p:sp>
          <p:nvSpPr>
            <p:cNvPr id="2457652" name="Rectangle 52"/>
            <p:cNvSpPr>
              <a:spLocks noChangeArrowheads="1"/>
            </p:cNvSpPr>
            <p:nvPr/>
          </p:nvSpPr>
          <p:spPr bwMode="auto">
            <a:xfrm>
              <a:off x="3786" y="1769"/>
              <a:ext cx="1923" cy="1120"/>
            </a:xfrm>
            <a:prstGeom prst="rect">
              <a:avLst/>
            </a:prstGeom>
            <a:noFill/>
            <a:ln w="7938">
              <a:solidFill>
                <a:srgbClr val="000000"/>
              </a:solidFill>
              <a:miter lim="800000"/>
              <a:headEnd/>
              <a:tailEnd/>
            </a:ln>
          </p:spPr>
          <p:txBody>
            <a:bodyPr>
              <a:prstTxWarp prst="textNoShape">
                <a:avLst/>
              </a:prstTxWarp>
            </a:bodyPr>
            <a:lstStyle/>
            <a:p>
              <a:endParaRPr lang="en-US"/>
            </a:p>
          </p:txBody>
        </p:sp>
        <p:sp>
          <p:nvSpPr>
            <p:cNvPr id="2457653" name="Freeform 53"/>
            <p:cNvSpPr>
              <a:spLocks/>
            </p:cNvSpPr>
            <p:nvPr/>
          </p:nvSpPr>
          <p:spPr bwMode="auto">
            <a:xfrm>
              <a:off x="3786" y="2889"/>
              <a:ext cx="1923" cy="37"/>
            </a:xfrm>
            <a:custGeom>
              <a:avLst/>
              <a:gdLst/>
              <a:ahLst/>
              <a:cxnLst>
                <a:cxn ang="0">
                  <a:pos x="2240" y="0"/>
                </a:cxn>
                <a:cxn ang="0">
                  <a:pos x="0" y="0"/>
                </a:cxn>
                <a:cxn ang="0">
                  <a:pos x="0" y="37"/>
                </a:cxn>
              </a:cxnLst>
              <a:rect l="0" t="0" r="r" b="b"/>
              <a:pathLst>
                <a:path w="2240" h="37">
                  <a:moveTo>
                    <a:pt x="2240" y="0"/>
                  </a:moveTo>
                  <a:lnTo>
                    <a:pt x="0" y="0"/>
                  </a:lnTo>
                  <a:lnTo>
                    <a:pt x="0" y="37"/>
                  </a:lnTo>
                </a:path>
              </a:pathLst>
            </a:custGeom>
            <a:noFill/>
            <a:ln w="7938">
              <a:solidFill>
                <a:srgbClr val="000000"/>
              </a:solidFill>
              <a:prstDash val="solid"/>
              <a:round/>
              <a:headEnd/>
              <a:tailEnd/>
            </a:ln>
          </p:spPr>
          <p:txBody>
            <a:bodyPr>
              <a:prstTxWarp prst="textNoShape">
                <a:avLst/>
              </a:prstTxWarp>
            </a:bodyPr>
            <a:lstStyle/>
            <a:p>
              <a:endParaRPr lang="en-US"/>
            </a:p>
          </p:txBody>
        </p:sp>
        <p:sp>
          <p:nvSpPr>
            <p:cNvPr id="2457654" name="Line 54"/>
            <p:cNvSpPr>
              <a:spLocks noChangeShapeType="1"/>
            </p:cNvSpPr>
            <p:nvPr/>
          </p:nvSpPr>
          <p:spPr bwMode="auto">
            <a:xfrm>
              <a:off x="3906"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55" name="Line 55"/>
            <p:cNvSpPr>
              <a:spLocks noChangeShapeType="1"/>
            </p:cNvSpPr>
            <p:nvPr/>
          </p:nvSpPr>
          <p:spPr bwMode="auto">
            <a:xfrm>
              <a:off x="4027"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56" name="Line 56"/>
            <p:cNvSpPr>
              <a:spLocks noChangeShapeType="1"/>
            </p:cNvSpPr>
            <p:nvPr/>
          </p:nvSpPr>
          <p:spPr bwMode="auto">
            <a:xfrm>
              <a:off x="4147"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57" name="Line 57"/>
            <p:cNvSpPr>
              <a:spLocks noChangeShapeType="1"/>
            </p:cNvSpPr>
            <p:nvPr/>
          </p:nvSpPr>
          <p:spPr bwMode="auto">
            <a:xfrm>
              <a:off x="4267" y="2889"/>
              <a:ext cx="1" cy="37"/>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58" name="Line 58"/>
            <p:cNvSpPr>
              <a:spLocks noChangeShapeType="1"/>
            </p:cNvSpPr>
            <p:nvPr/>
          </p:nvSpPr>
          <p:spPr bwMode="auto">
            <a:xfrm>
              <a:off x="4388"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59" name="Line 59"/>
            <p:cNvSpPr>
              <a:spLocks noChangeShapeType="1"/>
            </p:cNvSpPr>
            <p:nvPr/>
          </p:nvSpPr>
          <p:spPr bwMode="auto">
            <a:xfrm>
              <a:off x="4508"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0" name="Line 60"/>
            <p:cNvSpPr>
              <a:spLocks noChangeShapeType="1"/>
            </p:cNvSpPr>
            <p:nvPr/>
          </p:nvSpPr>
          <p:spPr bwMode="auto">
            <a:xfrm>
              <a:off x="4627"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1" name="Line 61"/>
            <p:cNvSpPr>
              <a:spLocks noChangeShapeType="1"/>
            </p:cNvSpPr>
            <p:nvPr/>
          </p:nvSpPr>
          <p:spPr bwMode="auto">
            <a:xfrm>
              <a:off x="4748" y="2889"/>
              <a:ext cx="1" cy="37"/>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2" name="Line 62"/>
            <p:cNvSpPr>
              <a:spLocks noChangeShapeType="1"/>
            </p:cNvSpPr>
            <p:nvPr/>
          </p:nvSpPr>
          <p:spPr bwMode="auto">
            <a:xfrm>
              <a:off x="4868"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3" name="Line 63"/>
            <p:cNvSpPr>
              <a:spLocks noChangeShapeType="1"/>
            </p:cNvSpPr>
            <p:nvPr/>
          </p:nvSpPr>
          <p:spPr bwMode="auto">
            <a:xfrm>
              <a:off x="4988"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4" name="Line 64"/>
            <p:cNvSpPr>
              <a:spLocks noChangeShapeType="1"/>
            </p:cNvSpPr>
            <p:nvPr/>
          </p:nvSpPr>
          <p:spPr bwMode="auto">
            <a:xfrm>
              <a:off x="5109"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5" name="Line 65"/>
            <p:cNvSpPr>
              <a:spLocks noChangeShapeType="1"/>
            </p:cNvSpPr>
            <p:nvPr/>
          </p:nvSpPr>
          <p:spPr bwMode="auto">
            <a:xfrm>
              <a:off x="5229" y="2889"/>
              <a:ext cx="1" cy="37"/>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6" name="Line 66"/>
            <p:cNvSpPr>
              <a:spLocks noChangeShapeType="1"/>
            </p:cNvSpPr>
            <p:nvPr/>
          </p:nvSpPr>
          <p:spPr bwMode="auto">
            <a:xfrm>
              <a:off x="5349" y="2889"/>
              <a:ext cx="1"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7" name="Line 67"/>
            <p:cNvSpPr>
              <a:spLocks noChangeShapeType="1"/>
            </p:cNvSpPr>
            <p:nvPr/>
          </p:nvSpPr>
          <p:spPr bwMode="auto">
            <a:xfrm>
              <a:off x="5470" y="2889"/>
              <a:ext cx="0"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8" name="Line 68"/>
            <p:cNvSpPr>
              <a:spLocks noChangeShapeType="1"/>
            </p:cNvSpPr>
            <p:nvPr/>
          </p:nvSpPr>
          <p:spPr bwMode="auto">
            <a:xfrm>
              <a:off x="5590" y="2889"/>
              <a:ext cx="0" cy="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69" name="Line 69"/>
            <p:cNvSpPr>
              <a:spLocks noChangeShapeType="1"/>
            </p:cNvSpPr>
            <p:nvPr/>
          </p:nvSpPr>
          <p:spPr bwMode="auto">
            <a:xfrm>
              <a:off x="5709" y="2889"/>
              <a:ext cx="1" cy="37"/>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70" name="Rectangle 70"/>
            <p:cNvSpPr>
              <a:spLocks noChangeArrowheads="1"/>
            </p:cNvSpPr>
            <p:nvPr/>
          </p:nvSpPr>
          <p:spPr bwMode="auto">
            <a:xfrm>
              <a:off x="3748" y="2947"/>
              <a:ext cx="101"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-40</a:t>
              </a:r>
              <a:endParaRPr lang="en-US" b="0" baseline="0"/>
            </a:p>
          </p:txBody>
        </p:sp>
        <p:sp>
          <p:nvSpPr>
            <p:cNvPr id="2457671" name="Rectangle 71"/>
            <p:cNvSpPr>
              <a:spLocks noChangeArrowheads="1"/>
            </p:cNvSpPr>
            <p:nvPr/>
          </p:nvSpPr>
          <p:spPr bwMode="auto">
            <a:xfrm>
              <a:off x="4228" y="2947"/>
              <a:ext cx="101"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-20</a:t>
              </a:r>
              <a:endParaRPr lang="en-US" b="0" baseline="0"/>
            </a:p>
          </p:txBody>
        </p:sp>
        <p:sp>
          <p:nvSpPr>
            <p:cNvPr id="2457672" name="Rectangle 72"/>
            <p:cNvSpPr>
              <a:spLocks noChangeArrowheads="1"/>
            </p:cNvSpPr>
            <p:nvPr/>
          </p:nvSpPr>
          <p:spPr bwMode="auto">
            <a:xfrm>
              <a:off x="4737" y="2947"/>
              <a:ext cx="34"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0</a:t>
              </a:r>
              <a:endParaRPr lang="en-US" b="0" baseline="0"/>
            </a:p>
          </p:txBody>
        </p:sp>
        <p:sp>
          <p:nvSpPr>
            <p:cNvPr id="2457673" name="Rectangle 73"/>
            <p:cNvSpPr>
              <a:spLocks noChangeArrowheads="1"/>
            </p:cNvSpPr>
            <p:nvPr/>
          </p:nvSpPr>
          <p:spPr bwMode="auto">
            <a:xfrm>
              <a:off x="5202" y="2947"/>
              <a:ext cx="67"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20</a:t>
              </a:r>
              <a:endParaRPr lang="en-US" b="0" baseline="0"/>
            </a:p>
          </p:txBody>
        </p:sp>
        <p:sp>
          <p:nvSpPr>
            <p:cNvPr id="2457674" name="Rectangle 74"/>
            <p:cNvSpPr>
              <a:spLocks noChangeArrowheads="1"/>
            </p:cNvSpPr>
            <p:nvPr/>
          </p:nvSpPr>
          <p:spPr bwMode="auto">
            <a:xfrm>
              <a:off x="5683" y="2947"/>
              <a:ext cx="67"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40</a:t>
              </a:r>
              <a:endParaRPr lang="en-US" b="0" baseline="0"/>
            </a:p>
          </p:txBody>
        </p:sp>
        <p:sp>
          <p:nvSpPr>
            <p:cNvPr id="2457675" name="Freeform 75"/>
            <p:cNvSpPr>
              <a:spLocks/>
            </p:cNvSpPr>
            <p:nvPr/>
          </p:nvSpPr>
          <p:spPr bwMode="auto">
            <a:xfrm>
              <a:off x="3755" y="1769"/>
              <a:ext cx="31" cy="1120"/>
            </a:xfrm>
            <a:custGeom>
              <a:avLst/>
              <a:gdLst/>
              <a:ahLst/>
              <a:cxnLst>
                <a:cxn ang="0">
                  <a:pos x="37" y="0"/>
                </a:cxn>
                <a:cxn ang="0">
                  <a:pos x="37" y="1120"/>
                </a:cxn>
                <a:cxn ang="0">
                  <a:pos x="0" y="1120"/>
                </a:cxn>
              </a:cxnLst>
              <a:rect l="0" t="0" r="r" b="b"/>
              <a:pathLst>
                <a:path w="37" h="1120">
                  <a:moveTo>
                    <a:pt x="37" y="0"/>
                  </a:moveTo>
                  <a:lnTo>
                    <a:pt x="37" y="1120"/>
                  </a:lnTo>
                  <a:lnTo>
                    <a:pt x="0" y="1120"/>
                  </a:lnTo>
                </a:path>
              </a:pathLst>
            </a:custGeom>
            <a:noFill/>
            <a:ln w="7938">
              <a:solidFill>
                <a:srgbClr val="000000"/>
              </a:solidFill>
              <a:prstDash val="solid"/>
              <a:round/>
              <a:headEnd/>
              <a:tailEnd/>
            </a:ln>
          </p:spPr>
          <p:txBody>
            <a:bodyPr>
              <a:prstTxWarp prst="textNoShape">
                <a:avLst/>
              </a:prstTxWarp>
            </a:bodyPr>
            <a:lstStyle/>
            <a:p>
              <a:endParaRPr lang="en-US"/>
            </a:p>
          </p:txBody>
        </p:sp>
        <p:sp>
          <p:nvSpPr>
            <p:cNvPr id="2457676" name="Line 76"/>
            <p:cNvSpPr>
              <a:spLocks noChangeShapeType="1"/>
            </p:cNvSpPr>
            <p:nvPr/>
          </p:nvSpPr>
          <p:spPr bwMode="auto">
            <a:xfrm flipH="1">
              <a:off x="3770" y="2852"/>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77" name="Line 77"/>
            <p:cNvSpPr>
              <a:spLocks noChangeShapeType="1"/>
            </p:cNvSpPr>
            <p:nvPr/>
          </p:nvSpPr>
          <p:spPr bwMode="auto">
            <a:xfrm flipH="1">
              <a:off x="3770" y="2814"/>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78" name="Line 78"/>
            <p:cNvSpPr>
              <a:spLocks noChangeShapeType="1"/>
            </p:cNvSpPr>
            <p:nvPr/>
          </p:nvSpPr>
          <p:spPr bwMode="auto">
            <a:xfrm flipH="1">
              <a:off x="3770" y="2777"/>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79" name="Line 79"/>
            <p:cNvSpPr>
              <a:spLocks noChangeShapeType="1"/>
            </p:cNvSpPr>
            <p:nvPr/>
          </p:nvSpPr>
          <p:spPr bwMode="auto">
            <a:xfrm flipH="1">
              <a:off x="3770" y="2740"/>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0" name="Line 80"/>
            <p:cNvSpPr>
              <a:spLocks noChangeShapeType="1"/>
            </p:cNvSpPr>
            <p:nvPr/>
          </p:nvSpPr>
          <p:spPr bwMode="auto">
            <a:xfrm flipH="1">
              <a:off x="3755" y="2702"/>
              <a:ext cx="31"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1" name="Line 81"/>
            <p:cNvSpPr>
              <a:spLocks noChangeShapeType="1"/>
            </p:cNvSpPr>
            <p:nvPr/>
          </p:nvSpPr>
          <p:spPr bwMode="auto">
            <a:xfrm flipH="1">
              <a:off x="3770" y="2665"/>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2" name="Line 82"/>
            <p:cNvSpPr>
              <a:spLocks noChangeShapeType="1"/>
            </p:cNvSpPr>
            <p:nvPr/>
          </p:nvSpPr>
          <p:spPr bwMode="auto">
            <a:xfrm flipH="1">
              <a:off x="3770" y="2628"/>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3" name="Line 83"/>
            <p:cNvSpPr>
              <a:spLocks noChangeShapeType="1"/>
            </p:cNvSpPr>
            <p:nvPr/>
          </p:nvSpPr>
          <p:spPr bwMode="auto">
            <a:xfrm flipH="1">
              <a:off x="3770" y="2590"/>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4" name="Line 84"/>
            <p:cNvSpPr>
              <a:spLocks noChangeShapeType="1"/>
            </p:cNvSpPr>
            <p:nvPr/>
          </p:nvSpPr>
          <p:spPr bwMode="auto">
            <a:xfrm flipH="1">
              <a:off x="3770" y="2553"/>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5" name="Line 85"/>
            <p:cNvSpPr>
              <a:spLocks noChangeShapeType="1"/>
            </p:cNvSpPr>
            <p:nvPr/>
          </p:nvSpPr>
          <p:spPr bwMode="auto">
            <a:xfrm flipH="1">
              <a:off x="3755" y="2516"/>
              <a:ext cx="31"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6" name="Line 86"/>
            <p:cNvSpPr>
              <a:spLocks noChangeShapeType="1"/>
            </p:cNvSpPr>
            <p:nvPr/>
          </p:nvSpPr>
          <p:spPr bwMode="auto">
            <a:xfrm flipH="1">
              <a:off x="3770" y="2478"/>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7" name="Line 87"/>
            <p:cNvSpPr>
              <a:spLocks noChangeShapeType="1"/>
            </p:cNvSpPr>
            <p:nvPr/>
          </p:nvSpPr>
          <p:spPr bwMode="auto">
            <a:xfrm flipH="1">
              <a:off x="3770" y="2441"/>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8" name="Line 88"/>
            <p:cNvSpPr>
              <a:spLocks noChangeShapeType="1"/>
            </p:cNvSpPr>
            <p:nvPr/>
          </p:nvSpPr>
          <p:spPr bwMode="auto">
            <a:xfrm flipH="1">
              <a:off x="3770" y="2403"/>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89" name="Line 89"/>
            <p:cNvSpPr>
              <a:spLocks noChangeShapeType="1"/>
            </p:cNvSpPr>
            <p:nvPr/>
          </p:nvSpPr>
          <p:spPr bwMode="auto">
            <a:xfrm flipH="1">
              <a:off x="3770" y="2366"/>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0" name="Line 90"/>
            <p:cNvSpPr>
              <a:spLocks noChangeShapeType="1"/>
            </p:cNvSpPr>
            <p:nvPr/>
          </p:nvSpPr>
          <p:spPr bwMode="auto">
            <a:xfrm flipH="1">
              <a:off x="3755" y="2329"/>
              <a:ext cx="31"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1" name="Line 91"/>
            <p:cNvSpPr>
              <a:spLocks noChangeShapeType="1"/>
            </p:cNvSpPr>
            <p:nvPr/>
          </p:nvSpPr>
          <p:spPr bwMode="auto">
            <a:xfrm flipH="1">
              <a:off x="3770" y="2291"/>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2" name="Line 92"/>
            <p:cNvSpPr>
              <a:spLocks noChangeShapeType="1"/>
            </p:cNvSpPr>
            <p:nvPr/>
          </p:nvSpPr>
          <p:spPr bwMode="auto">
            <a:xfrm flipH="1">
              <a:off x="3770" y="2254"/>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3" name="Line 93"/>
            <p:cNvSpPr>
              <a:spLocks noChangeShapeType="1"/>
            </p:cNvSpPr>
            <p:nvPr/>
          </p:nvSpPr>
          <p:spPr bwMode="auto">
            <a:xfrm flipH="1">
              <a:off x="3770" y="2217"/>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4" name="Line 94"/>
            <p:cNvSpPr>
              <a:spLocks noChangeShapeType="1"/>
            </p:cNvSpPr>
            <p:nvPr/>
          </p:nvSpPr>
          <p:spPr bwMode="auto">
            <a:xfrm flipH="1">
              <a:off x="3770" y="2179"/>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5" name="Line 95"/>
            <p:cNvSpPr>
              <a:spLocks noChangeShapeType="1"/>
            </p:cNvSpPr>
            <p:nvPr/>
          </p:nvSpPr>
          <p:spPr bwMode="auto">
            <a:xfrm flipH="1">
              <a:off x="3755" y="2142"/>
              <a:ext cx="31"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6" name="Line 96"/>
            <p:cNvSpPr>
              <a:spLocks noChangeShapeType="1"/>
            </p:cNvSpPr>
            <p:nvPr/>
          </p:nvSpPr>
          <p:spPr bwMode="auto">
            <a:xfrm flipH="1">
              <a:off x="3770" y="2105"/>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7" name="Line 97"/>
            <p:cNvSpPr>
              <a:spLocks noChangeShapeType="1"/>
            </p:cNvSpPr>
            <p:nvPr/>
          </p:nvSpPr>
          <p:spPr bwMode="auto">
            <a:xfrm flipH="1">
              <a:off x="3770" y="2067"/>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8" name="Line 98"/>
            <p:cNvSpPr>
              <a:spLocks noChangeShapeType="1"/>
            </p:cNvSpPr>
            <p:nvPr/>
          </p:nvSpPr>
          <p:spPr bwMode="auto">
            <a:xfrm flipH="1">
              <a:off x="3770" y="2030"/>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699" name="Line 99"/>
            <p:cNvSpPr>
              <a:spLocks noChangeShapeType="1"/>
            </p:cNvSpPr>
            <p:nvPr/>
          </p:nvSpPr>
          <p:spPr bwMode="auto">
            <a:xfrm flipH="1">
              <a:off x="3770" y="1993"/>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700" name="Line 100"/>
            <p:cNvSpPr>
              <a:spLocks noChangeShapeType="1"/>
            </p:cNvSpPr>
            <p:nvPr/>
          </p:nvSpPr>
          <p:spPr bwMode="auto">
            <a:xfrm flipH="1">
              <a:off x="3755" y="1955"/>
              <a:ext cx="31"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701" name="Line 101"/>
            <p:cNvSpPr>
              <a:spLocks noChangeShapeType="1"/>
            </p:cNvSpPr>
            <p:nvPr/>
          </p:nvSpPr>
          <p:spPr bwMode="auto">
            <a:xfrm flipH="1">
              <a:off x="3770" y="1918"/>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702" name="Line 102"/>
            <p:cNvSpPr>
              <a:spLocks noChangeShapeType="1"/>
            </p:cNvSpPr>
            <p:nvPr/>
          </p:nvSpPr>
          <p:spPr bwMode="auto">
            <a:xfrm flipH="1">
              <a:off x="3770" y="1881"/>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703" name="Line 103"/>
            <p:cNvSpPr>
              <a:spLocks noChangeShapeType="1"/>
            </p:cNvSpPr>
            <p:nvPr/>
          </p:nvSpPr>
          <p:spPr bwMode="auto">
            <a:xfrm flipH="1">
              <a:off x="3770" y="1843"/>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704" name="Line 104"/>
            <p:cNvSpPr>
              <a:spLocks noChangeShapeType="1"/>
            </p:cNvSpPr>
            <p:nvPr/>
          </p:nvSpPr>
          <p:spPr bwMode="auto">
            <a:xfrm flipH="1">
              <a:off x="3770" y="1806"/>
              <a:ext cx="16"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705" name="Line 105"/>
            <p:cNvSpPr>
              <a:spLocks noChangeShapeType="1"/>
            </p:cNvSpPr>
            <p:nvPr/>
          </p:nvSpPr>
          <p:spPr bwMode="auto">
            <a:xfrm flipH="1">
              <a:off x="3755" y="1769"/>
              <a:ext cx="31"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457706" name="Rectangle 106"/>
            <p:cNvSpPr>
              <a:spLocks noChangeArrowheads="1"/>
            </p:cNvSpPr>
            <p:nvPr/>
          </p:nvSpPr>
          <p:spPr bwMode="auto">
            <a:xfrm>
              <a:off x="3600" y="2867"/>
              <a:ext cx="168"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-0.75</a:t>
              </a:r>
              <a:endParaRPr lang="en-US" b="0" baseline="0"/>
            </a:p>
          </p:txBody>
        </p:sp>
        <p:sp>
          <p:nvSpPr>
            <p:cNvPr id="2457707" name="Rectangle 107"/>
            <p:cNvSpPr>
              <a:spLocks noChangeArrowheads="1"/>
            </p:cNvSpPr>
            <p:nvPr/>
          </p:nvSpPr>
          <p:spPr bwMode="auto">
            <a:xfrm>
              <a:off x="3600" y="2681"/>
              <a:ext cx="168"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-0.50</a:t>
              </a:r>
              <a:endParaRPr lang="en-US" b="0" baseline="0"/>
            </a:p>
          </p:txBody>
        </p:sp>
        <p:sp>
          <p:nvSpPr>
            <p:cNvPr id="2457708" name="Rectangle 108"/>
            <p:cNvSpPr>
              <a:spLocks noChangeArrowheads="1"/>
            </p:cNvSpPr>
            <p:nvPr/>
          </p:nvSpPr>
          <p:spPr bwMode="auto">
            <a:xfrm>
              <a:off x="3600" y="2494"/>
              <a:ext cx="168"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-0.25</a:t>
              </a:r>
              <a:endParaRPr lang="en-US" b="0" baseline="0"/>
            </a:p>
          </p:txBody>
        </p:sp>
        <p:sp>
          <p:nvSpPr>
            <p:cNvPr id="2457709" name="Rectangle 109"/>
            <p:cNvSpPr>
              <a:spLocks noChangeArrowheads="1"/>
            </p:cNvSpPr>
            <p:nvPr/>
          </p:nvSpPr>
          <p:spPr bwMode="auto">
            <a:xfrm>
              <a:off x="3628" y="2307"/>
              <a:ext cx="134"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0.00</a:t>
              </a:r>
              <a:endParaRPr lang="en-US" b="0" baseline="0"/>
            </a:p>
          </p:txBody>
        </p:sp>
        <p:sp>
          <p:nvSpPr>
            <p:cNvPr id="2457710" name="Rectangle 110"/>
            <p:cNvSpPr>
              <a:spLocks noChangeArrowheads="1"/>
            </p:cNvSpPr>
            <p:nvPr/>
          </p:nvSpPr>
          <p:spPr bwMode="auto">
            <a:xfrm>
              <a:off x="3628" y="2121"/>
              <a:ext cx="134"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0.25</a:t>
              </a:r>
              <a:endParaRPr lang="en-US" b="0" baseline="0"/>
            </a:p>
          </p:txBody>
        </p:sp>
        <p:sp>
          <p:nvSpPr>
            <p:cNvPr id="2457711" name="Rectangle 111"/>
            <p:cNvSpPr>
              <a:spLocks noChangeArrowheads="1"/>
            </p:cNvSpPr>
            <p:nvPr/>
          </p:nvSpPr>
          <p:spPr bwMode="auto">
            <a:xfrm>
              <a:off x="3628" y="1934"/>
              <a:ext cx="134"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0.50</a:t>
              </a:r>
              <a:endParaRPr lang="en-US" b="0" baseline="0"/>
            </a:p>
          </p:txBody>
        </p:sp>
        <p:sp>
          <p:nvSpPr>
            <p:cNvPr id="2457712" name="Rectangle 112"/>
            <p:cNvSpPr>
              <a:spLocks noChangeArrowheads="1"/>
            </p:cNvSpPr>
            <p:nvPr/>
          </p:nvSpPr>
          <p:spPr bwMode="auto">
            <a:xfrm>
              <a:off x="3628" y="1747"/>
              <a:ext cx="134" cy="67"/>
            </a:xfrm>
            <a:prstGeom prst="rect">
              <a:avLst/>
            </a:prstGeom>
            <a:noFill/>
            <a:ln w="9525">
              <a:noFill/>
              <a:miter lim="800000"/>
              <a:headEnd/>
              <a:tailEnd/>
            </a:ln>
          </p:spPr>
          <p:txBody>
            <a:bodyPr wrap="none" lIns="0" tIns="0" rIns="0" bIns="0">
              <a:prstTxWarp prst="textNoShape">
                <a:avLst/>
              </a:prstTxWarp>
              <a:spAutoFit/>
            </a:bodyPr>
            <a:lstStyle/>
            <a:p>
              <a:r>
                <a:rPr lang="en-US" sz="700" b="0" baseline="0">
                  <a:solidFill>
                    <a:srgbClr val="000000"/>
                  </a:solidFill>
                  <a:latin typeface="Courier" pitchFamily="-65" charset="0"/>
                </a:rPr>
                <a:t>0.75</a:t>
              </a:r>
              <a:endParaRPr lang="en-US" b="0" baseline="0"/>
            </a:p>
          </p:txBody>
        </p:sp>
      </p:grpSp>
      <p:sp>
        <p:nvSpPr>
          <p:cNvPr id="2457714" name="Text Box 114"/>
          <p:cNvSpPr txBox="1">
            <a:spLocks noChangeArrowheads="1"/>
          </p:cNvSpPr>
          <p:nvPr/>
        </p:nvSpPr>
        <p:spPr bwMode="auto">
          <a:xfrm>
            <a:off x="147638" y="2979738"/>
            <a:ext cx="5013325" cy="5175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0" baseline="0">
                <a:latin typeface="Arial" pitchFamily="-65" charset="0"/>
                <a:sym typeface="Symbol" pitchFamily="-65" charset="2"/>
              </a:rPr>
              <a:t> </a:t>
            </a:r>
            <a:r>
              <a:rPr lang="en-US" sz="1400" b="0" baseline="0">
                <a:latin typeface="Arial" pitchFamily="-65" charset="0"/>
              </a:rPr>
              <a:t>Plasma wave generated via Raman scattering instability (modulation of a long laser pulse)</a:t>
            </a:r>
          </a:p>
        </p:txBody>
      </p:sp>
      <p:pic>
        <p:nvPicPr>
          <p:cNvPr id="2457639" name="Picture 39"/>
          <p:cNvPicPr>
            <a:picLocks noChangeAspect="1" noChangeArrowheads="1"/>
          </p:cNvPicPr>
          <p:nvPr/>
        </p:nvPicPr>
        <mc:AlternateContent>
          <mc:Choice xmlns:ma="http://schemas.microsoft.com/office/mac/drawingml/2008/main" Requires="ma">
            <p:blipFill>
              <a:blip r:embed="rId6"/>
              <a:srcRect t="17200"/>
              <a:stretch>
                <a:fillRect/>
              </a:stretch>
            </p:blipFill>
          </mc:Choice>
          <mc:Fallback>
            <p:blipFill>
              <a:blip r:embed="rId7"/>
              <a:srcRect t="17200"/>
              <a:stretch>
                <a:fillRect/>
              </a:stretch>
            </p:blipFill>
          </mc:Fallback>
        </mc:AlternateContent>
        <p:spPr bwMode="auto">
          <a:xfrm>
            <a:off x="5575300" y="3017335"/>
            <a:ext cx="3154363" cy="3091365"/>
          </a:xfrm>
          <a:prstGeom prst="rect">
            <a:avLst/>
          </a:prstGeom>
          <a:noFill/>
          <a:ln w="9525">
            <a:noFill/>
            <a:miter lim="800000"/>
            <a:headEnd/>
            <a:tailEnd/>
          </a:ln>
          <a:effectLst/>
        </p:spPr>
      </p:pic>
      <p:sp>
        <p:nvSpPr>
          <p:cNvPr id="2457640" name="Rectangle 40"/>
          <p:cNvSpPr>
            <a:spLocks noChangeArrowheads="1"/>
          </p:cNvSpPr>
          <p:nvPr/>
        </p:nvSpPr>
        <p:spPr bwMode="auto">
          <a:xfrm>
            <a:off x="6380669" y="2871788"/>
            <a:ext cx="1751958" cy="366901"/>
          </a:xfrm>
          <a:prstGeom prst="rect">
            <a:avLst/>
          </a:prstGeom>
          <a:noFill/>
          <a:ln w="9525">
            <a:noFill/>
            <a:miter lim="800000"/>
            <a:headEnd/>
            <a:tailEnd/>
          </a:ln>
          <a:effectLst/>
        </p:spPr>
        <p:txBody>
          <a:bodyPr wrap="none">
            <a:prstTxWarp prst="textNoShape">
              <a:avLst/>
            </a:prstTxWarp>
            <a:spAutoFit/>
          </a:bodyPr>
          <a:lstStyle/>
          <a:p>
            <a:r>
              <a:rPr lang="en-US" sz="1800" b="0" i="1" baseline="0"/>
              <a:t>e-beam spectrum</a:t>
            </a:r>
          </a:p>
        </p:txBody>
      </p:sp>
      <p:sp>
        <p:nvSpPr>
          <p:cNvPr id="2457641" name="Text Box 41"/>
          <p:cNvSpPr txBox="1">
            <a:spLocks noChangeArrowheads="1"/>
          </p:cNvSpPr>
          <p:nvPr/>
        </p:nvSpPr>
        <p:spPr bwMode="auto">
          <a:xfrm>
            <a:off x="6173734" y="3285688"/>
            <a:ext cx="2274889" cy="304740"/>
          </a:xfrm>
          <a:prstGeom prst="rect">
            <a:avLst/>
          </a:prstGeom>
          <a:noFill/>
          <a:ln w="9525">
            <a:noFill/>
            <a:miter lim="800000"/>
            <a:headEnd/>
            <a:tailEnd/>
          </a:ln>
          <a:effectLst/>
        </p:spPr>
        <p:txBody>
          <a:bodyPr>
            <a:prstTxWarp prst="textNoShape">
              <a:avLst/>
            </a:prstTxWarp>
            <a:spAutoFit/>
          </a:bodyPr>
          <a:lstStyle/>
          <a:p>
            <a:r>
              <a:rPr lang="en-US" sz="1400" b="0" baseline="0">
                <a:solidFill>
                  <a:srgbClr val="FF0000"/>
                </a:solidFill>
                <a:latin typeface="Arial" pitchFamily="-65" charset="0"/>
              </a:rPr>
              <a:t>Energy spectrum</a:t>
            </a:r>
          </a:p>
        </p:txBody>
      </p:sp>
      <p:sp>
        <p:nvSpPr>
          <p:cNvPr id="2457724" name="Text Box 124"/>
          <p:cNvSpPr txBox="1">
            <a:spLocks noChangeArrowheads="1"/>
          </p:cNvSpPr>
          <p:nvPr/>
        </p:nvSpPr>
        <p:spPr bwMode="auto">
          <a:xfrm>
            <a:off x="98425" y="5780782"/>
            <a:ext cx="8589963" cy="107721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0" baseline="0" dirty="0">
                <a:latin typeface="Arial" pitchFamily="-65" charset="0"/>
              </a:rPr>
              <a:t>Exponential distribution: </a:t>
            </a:r>
          </a:p>
          <a:p>
            <a:pPr>
              <a:spcBef>
                <a:spcPct val="50000"/>
              </a:spcBef>
            </a:pPr>
            <a:r>
              <a:rPr lang="en-US" sz="1600" b="0" baseline="0" dirty="0">
                <a:latin typeface="Arial" pitchFamily="-65" charset="0"/>
              </a:rPr>
              <a:t>(1)</a:t>
            </a:r>
            <a:r>
              <a:rPr lang="en-US" sz="1600" b="0" baseline="0" dirty="0" smtClean="0">
                <a:latin typeface="Arial" pitchFamily="-65" charset="0"/>
              </a:rPr>
              <a:t> Raman</a:t>
            </a:r>
            <a:r>
              <a:rPr lang="en-US" sz="1600" b="0" dirty="0" smtClean="0">
                <a:latin typeface="Arial" pitchFamily="-65" charset="0"/>
              </a:rPr>
              <a:t> i</a:t>
            </a:r>
            <a:r>
              <a:rPr lang="en-US" sz="1600" b="0" baseline="0" dirty="0" smtClean="0">
                <a:latin typeface="Arial" pitchFamily="-65" charset="0"/>
              </a:rPr>
              <a:t>nstability </a:t>
            </a:r>
            <a:r>
              <a:rPr lang="en-US" sz="1600" b="0" baseline="0" dirty="0">
                <a:latin typeface="Arial" pitchFamily="-65" charset="0"/>
              </a:rPr>
              <a:t>results in continued electron trapping</a:t>
            </a:r>
          </a:p>
          <a:p>
            <a:pPr>
              <a:spcBef>
                <a:spcPct val="50000"/>
              </a:spcBef>
            </a:pPr>
            <a:r>
              <a:rPr lang="en-US" sz="1600" b="0" baseline="0" dirty="0">
                <a:latin typeface="Arial" pitchFamily="-65" charset="0"/>
              </a:rPr>
              <a:t>(2) High density  </a:t>
            </a:r>
            <a:r>
              <a:rPr lang="en-US" sz="1600" b="0" baseline="0" dirty="0" err="1">
                <a:latin typeface="Arial" pitchFamily="-65" charset="0"/>
                <a:sym typeface="Symbol" pitchFamily="-65" charset="2"/>
              </a:rPr>
              <a:t></a:t>
            </a:r>
            <a:r>
              <a:rPr lang="en-US" sz="1600" b="0" baseline="0" dirty="0">
                <a:latin typeface="Arial" pitchFamily="-65" charset="0"/>
              </a:rPr>
              <a:t>   </a:t>
            </a:r>
            <a:r>
              <a:rPr lang="en-US" sz="1600" b="0" baseline="0" dirty="0" err="1">
                <a:latin typeface="Arial" pitchFamily="-65" charset="0"/>
              </a:rPr>
              <a:t>L</a:t>
            </a:r>
            <a:r>
              <a:rPr lang="en-US" sz="1600" b="0" baseline="-25000" dirty="0" err="1">
                <a:latin typeface="Arial" pitchFamily="-65" charset="0"/>
              </a:rPr>
              <a:t>dephase</a:t>
            </a:r>
            <a:r>
              <a:rPr lang="en-US" sz="1600" b="0" baseline="0" dirty="0" smtClean="0">
                <a:latin typeface="Arial" pitchFamily="-65" charset="0"/>
              </a:rPr>
              <a:t> &lt;&lt; </a:t>
            </a:r>
            <a:r>
              <a:rPr lang="en-US" sz="1600" b="0" baseline="0" dirty="0" err="1">
                <a:latin typeface="Arial" pitchFamily="-65" charset="0"/>
              </a:rPr>
              <a:t>L</a:t>
            </a:r>
            <a:r>
              <a:rPr lang="en-US" sz="1600" b="0" baseline="-25000" dirty="0" err="1">
                <a:latin typeface="Arial" pitchFamily="-65" charset="0"/>
              </a:rPr>
              <a:t>gas</a:t>
            </a:r>
            <a:r>
              <a:rPr lang="en-US" sz="1600" b="0" baseline="-25000" dirty="0">
                <a:latin typeface="Arial" pitchFamily="-65" charset="0"/>
              </a:rPr>
              <a:t>-jet </a:t>
            </a:r>
            <a:r>
              <a:rPr lang="en-US" sz="1600" b="0" baseline="0" dirty="0" err="1">
                <a:latin typeface="Arial" pitchFamily="-65" charset="0"/>
                <a:sym typeface="Symbol" pitchFamily="-65" charset="2"/>
              </a:rPr>
              <a:t></a:t>
            </a:r>
            <a:r>
              <a:rPr lang="en-US" sz="1600" b="0" baseline="0" dirty="0">
                <a:latin typeface="Arial" pitchFamily="-65" charset="0"/>
                <a:sym typeface="Symbol" pitchFamily="-65" charset="2"/>
              </a:rPr>
              <a:t> electrons accelerated and </a:t>
            </a:r>
            <a:r>
              <a:rPr lang="en-US" sz="1600" b="0" baseline="0" dirty="0" err="1" smtClean="0">
                <a:latin typeface="Arial" pitchFamily="-65" charset="0"/>
                <a:sym typeface="Symbol" pitchFamily="-65" charset="2"/>
              </a:rPr>
              <a:t>deccelerated</a:t>
            </a:r>
            <a:endParaRPr lang="en-US" sz="1600" b="0" baseline="0" dirty="0">
              <a:latin typeface="Arial" pitchFamily="-65" charset="0"/>
              <a:sym typeface="Symbol" pitchFamily="-65" charset="2"/>
            </a:endParaRPr>
          </a:p>
        </p:txBody>
      </p:sp>
      <p:sp>
        <p:nvSpPr>
          <p:cNvPr id="2457716" name="Text Box 116"/>
          <p:cNvSpPr txBox="1">
            <a:spLocks noChangeAspect="1" noChangeArrowheads="1"/>
          </p:cNvSpPr>
          <p:nvPr/>
        </p:nvSpPr>
        <p:spPr bwMode="auto">
          <a:xfrm>
            <a:off x="6781800" y="3721100"/>
            <a:ext cx="1447800" cy="457200"/>
          </a:xfrm>
          <a:prstGeom prst="rect">
            <a:avLst/>
          </a:prstGeom>
          <a:noFill/>
          <a:ln w="38100">
            <a:noFill/>
            <a:miter lim="800000"/>
            <a:headEnd/>
            <a:tailEnd/>
          </a:ln>
          <a:effectLst/>
        </p:spPr>
        <p:txBody>
          <a:bodyPr>
            <a:prstTxWarp prst="textNoShape">
              <a:avLst/>
            </a:prstTxWarp>
            <a:spAutoFit/>
          </a:bodyPr>
          <a:lstStyle/>
          <a:p>
            <a:pPr eaLnBrk="1" hangingPunct="1">
              <a:spcBef>
                <a:spcPct val="50000"/>
              </a:spcBef>
            </a:pPr>
            <a:r>
              <a:rPr lang="en-US" sz="1200" b="0" baseline="0" dirty="0" err="1">
                <a:latin typeface="Arial" pitchFamily="-65" charset="0"/>
              </a:rPr>
              <a:t>Leemans</a:t>
            </a:r>
            <a:r>
              <a:rPr lang="en-US" sz="1200" b="0" baseline="0" dirty="0">
                <a:latin typeface="Arial" pitchFamily="-65" charset="0"/>
              </a:rPr>
              <a:t> </a:t>
            </a:r>
            <a:r>
              <a:rPr lang="en-US" sz="1200" b="0" i="1" baseline="0" dirty="0">
                <a:latin typeface="Arial" pitchFamily="-65" charset="0"/>
              </a:rPr>
              <a:t>et al</a:t>
            </a:r>
            <a:r>
              <a:rPr lang="en-US" sz="1200" b="0" baseline="0" dirty="0">
                <a:latin typeface="Arial" pitchFamily="-65" charset="0"/>
              </a:rPr>
              <a:t>., </a:t>
            </a:r>
            <a:r>
              <a:rPr lang="en-US" sz="1200" b="0" i="1" baseline="0" dirty="0">
                <a:latin typeface="Arial" pitchFamily="-65" charset="0"/>
              </a:rPr>
              <a:t>PRL</a:t>
            </a:r>
            <a:r>
              <a:rPr lang="en-US" sz="1200" b="0" baseline="0" dirty="0">
                <a:latin typeface="Arial" pitchFamily="-65" charset="0"/>
              </a:rPr>
              <a:t> (2002)</a:t>
            </a:r>
          </a:p>
        </p:txBody>
      </p:sp>
      <p:sp>
        <p:nvSpPr>
          <p:cNvPr id="2457718" name="Text Box 118"/>
          <p:cNvSpPr txBox="1">
            <a:spLocks noChangeArrowheads="1"/>
          </p:cNvSpPr>
          <p:nvPr/>
        </p:nvSpPr>
        <p:spPr bwMode="auto">
          <a:xfrm>
            <a:off x="482600" y="1652587"/>
            <a:ext cx="855662" cy="336550"/>
          </a:xfrm>
          <a:prstGeom prst="rect">
            <a:avLst/>
          </a:prstGeom>
          <a:noFill/>
          <a:ln w="9525">
            <a:noFill/>
            <a:miter lim="800000"/>
            <a:headEnd/>
            <a:tailEnd/>
          </a:ln>
          <a:effectLst/>
        </p:spPr>
        <p:txBody>
          <a:bodyPr wrap="none">
            <a:prstTxWarp prst="textNoShape">
              <a:avLst/>
            </a:prstTxWarp>
            <a:spAutoFit/>
          </a:bodyPr>
          <a:lstStyle/>
          <a:p>
            <a:r>
              <a:rPr lang="en-US" sz="1600" b="0" baseline="0">
                <a:solidFill>
                  <a:srgbClr val="0000FF"/>
                </a:solidFill>
                <a:latin typeface="Times" pitchFamily="-65" charset="0"/>
              </a:rPr>
              <a:t>few TW</a:t>
            </a:r>
          </a:p>
        </p:txBody>
      </p:sp>
      <p:sp>
        <p:nvSpPr>
          <p:cNvPr id="2457719" name="Text Box 119"/>
          <p:cNvSpPr txBox="1">
            <a:spLocks noChangeArrowheads="1"/>
          </p:cNvSpPr>
          <p:nvPr/>
        </p:nvSpPr>
        <p:spPr bwMode="auto">
          <a:xfrm>
            <a:off x="2625725" y="2403475"/>
            <a:ext cx="1209675" cy="336550"/>
          </a:xfrm>
          <a:prstGeom prst="rect">
            <a:avLst/>
          </a:prstGeom>
          <a:noFill/>
          <a:ln w="9525">
            <a:noFill/>
            <a:miter lim="800000"/>
            <a:headEnd/>
            <a:tailEnd/>
          </a:ln>
          <a:effectLst/>
        </p:spPr>
        <p:txBody>
          <a:bodyPr wrap="none">
            <a:prstTxWarp prst="textNoShape">
              <a:avLst/>
            </a:prstTxWarp>
            <a:spAutoFit/>
          </a:bodyPr>
          <a:lstStyle/>
          <a:p>
            <a:r>
              <a:rPr lang="en-US" sz="1600" b="0" baseline="0">
                <a:solidFill>
                  <a:srgbClr val="0000FF"/>
                </a:solidFill>
                <a:latin typeface="Times" pitchFamily="-65" charset="0"/>
              </a:rPr>
              <a:t>n &gt;10</a:t>
            </a:r>
            <a:r>
              <a:rPr lang="en-US" sz="1600" b="0" baseline="30000">
                <a:solidFill>
                  <a:srgbClr val="0000FF"/>
                </a:solidFill>
                <a:latin typeface="Times" pitchFamily="-65" charset="0"/>
              </a:rPr>
              <a:t>19</a:t>
            </a:r>
            <a:r>
              <a:rPr lang="en-US" sz="1600" b="0" baseline="0">
                <a:solidFill>
                  <a:srgbClr val="0000FF"/>
                </a:solidFill>
                <a:latin typeface="Times" pitchFamily="-65" charset="0"/>
              </a:rPr>
              <a:t> cm</a:t>
            </a:r>
            <a:r>
              <a:rPr lang="en-US" sz="1600" b="0" baseline="30000">
                <a:solidFill>
                  <a:srgbClr val="0000FF"/>
                </a:solidFill>
                <a:latin typeface="Times" pitchFamily="-65" charset="0"/>
              </a:rPr>
              <a:t>-3</a:t>
            </a:r>
            <a:endParaRPr lang="en-US" sz="1600" b="0" baseline="0">
              <a:latin typeface="Times" pitchFamily="-65" charset="0"/>
            </a:endParaRPr>
          </a:p>
        </p:txBody>
      </p:sp>
      <p:sp>
        <p:nvSpPr>
          <p:cNvPr id="2457720" name="Text Box 120"/>
          <p:cNvSpPr txBox="1">
            <a:spLocks noChangeArrowheads="1"/>
          </p:cNvSpPr>
          <p:nvPr/>
        </p:nvSpPr>
        <p:spPr bwMode="auto">
          <a:xfrm>
            <a:off x="3947837" y="1360487"/>
            <a:ext cx="5196163" cy="338554"/>
          </a:xfrm>
          <a:prstGeom prst="rect">
            <a:avLst/>
          </a:prstGeom>
          <a:noFill/>
          <a:ln w="9525">
            <a:noFill/>
            <a:miter lim="800000"/>
            <a:headEnd/>
            <a:tailEnd/>
          </a:ln>
          <a:effectLst/>
        </p:spPr>
        <p:txBody>
          <a:bodyPr wrap="square">
            <a:prstTxWarp prst="textNoShape">
              <a:avLst/>
            </a:prstTxWarp>
            <a:spAutoFit/>
          </a:bodyPr>
          <a:lstStyle/>
          <a:p>
            <a:r>
              <a:rPr lang="en-US" sz="1600" b="0" dirty="0" smtClean="0">
                <a:solidFill>
                  <a:srgbClr val="0000FF"/>
                </a:solidFill>
                <a:latin typeface="Times" pitchFamily="-65" charset="0"/>
              </a:rPr>
              <a:t>ultra-short</a:t>
            </a:r>
            <a:r>
              <a:rPr lang="en-US" sz="1600" b="0" baseline="0" dirty="0" smtClean="0">
                <a:solidFill>
                  <a:srgbClr val="0000FF"/>
                </a:solidFill>
                <a:latin typeface="Times" pitchFamily="-65" charset="0"/>
              </a:rPr>
              <a:t> </a:t>
            </a:r>
            <a:r>
              <a:rPr lang="en-US" sz="1600" b="0" baseline="0" dirty="0">
                <a:solidFill>
                  <a:srgbClr val="0000FF"/>
                </a:solidFill>
                <a:latin typeface="Times" pitchFamily="-65" charset="0"/>
              </a:rPr>
              <a:t>~</a:t>
            </a:r>
            <a:r>
              <a:rPr lang="en-US" sz="1600" b="0" baseline="0" dirty="0" smtClean="0">
                <a:solidFill>
                  <a:srgbClr val="0000FF"/>
                </a:solidFill>
                <a:latin typeface="Times" pitchFamily="-65" charset="0"/>
              </a:rPr>
              <a:t> </a:t>
            </a:r>
            <a:r>
              <a:rPr lang="en-US" sz="1600" b="0" dirty="0" smtClean="0">
                <a:solidFill>
                  <a:srgbClr val="0000FF"/>
                </a:solidFill>
                <a:latin typeface="Times" pitchFamily="-65" charset="0"/>
              </a:rPr>
              <a:t>50 </a:t>
            </a:r>
            <a:r>
              <a:rPr lang="en-US" sz="1600" b="0" dirty="0" err="1" smtClean="0">
                <a:solidFill>
                  <a:srgbClr val="0000FF"/>
                </a:solidFill>
                <a:latin typeface="Times" pitchFamily="-65" charset="0"/>
              </a:rPr>
              <a:t>fs</a:t>
            </a:r>
            <a:r>
              <a:rPr lang="en-US" sz="1600" b="0" dirty="0" smtClean="0">
                <a:solidFill>
                  <a:srgbClr val="0000FF"/>
                </a:solidFill>
                <a:latin typeface="Times" pitchFamily="-65" charset="0"/>
              </a:rPr>
              <a:t> (measured CTR THz)</a:t>
            </a:r>
            <a:endParaRPr lang="en-US" sz="1600" b="0" baseline="0" dirty="0">
              <a:latin typeface="Times" pitchFamily="-65" charset="0"/>
            </a:endParaRPr>
          </a:p>
        </p:txBody>
      </p:sp>
      <p:sp>
        <p:nvSpPr>
          <p:cNvPr id="2457723" name="Rectangle 123"/>
          <p:cNvSpPr>
            <a:spLocks noChangeArrowheads="1"/>
          </p:cNvSpPr>
          <p:nvPr/>
        </p:nvSpPr>
        <p:spPr bwMode="auto">
          <a:xfrm>
            <a:off x="1600200" y="76200"/>
            <a:ext cx="7343775" cy="444500"/>
          </a:xfrm>
          <a:prstGeom prst="rect">
            <a:avLst/>
          </a:prstGeom>
          <a:noFill/>
          <a:ln w="9525">
            <a:noFill/>
            <a:miter lim="800000"/>
            <a:headEnd/>
            <a:tailEnd/>
          </a:ln>
        </p:spPr>
        <p:txBody>
          <a:bodyPr>
            <a:prstTxWarp prst="textNoShape">
              <a:avLst/>
            </a:prstTxWarp>
          </a:bodyPr>
          <a:lstStyle/>
          <a:p>
            <a:pPr algn="ctr" eaLnBrk="1" hangingPunct="1"/>
            <a:r>
              <a:rPr lang="en-US" sz="2800" dirty="0" smtClean="0">
                <a:latin typeface="+mj-lt"/>
              </a:rPr>
              <a:t>Prior to 2004: Self-modulated l</a:t>
            </a:r>
            <a:r>
              <a:rPr lang="en-US" sz="2800" baseline="0" dirty="0" smtClean="0">
                <a:latin typeface="+mj-lt"/>
              </a:rPr>
              <a:t>aser</a:t>
            </a:r>
            <a:r>
              <a:rPr lang="en-US" sz="2800" baseline="0" dirty="0">
                <a:latin typeface="+mj-lt"/>
              </a:rPr>
              <a:t>-plasma accelerator </a:t>
            </a:r>
            <a:r>
              <a:rPr lang="en-US" sz="2800" baseline="0" dirty="0" smtClean="0">
                <a:latin typeface="+mj-lt"/>
              </a:rPr>
              <a:t>experiments</a:t>
            </a:r>
            <a:endParaRPr lang="en-US" sz="2800" baseline="0" dirty="0">
              <a:latin typeface="+mj-lt"/>
            </a:endParaRPr>
          </a:p>
        </p:txBody>
      </p:sp>
      <p:sp>
        <p:nvSpPr>
          <p:cNvPr id="2457725" name="Text Box 125"/>
          <p:cNvSpPr txBox="1">
            <a:spLocks noChangeArrowheads="1"/>
          </p:cNvSpPr>
          <p:nvPr/>
        </p:nvSpPr>
        <p:spPr bwMode="auto">
          <a:xfrm>
            <a:off x="2879725" y="1355725"/>
            <a:ext cx="660400" cy="336550"/>
          </a:xfrm>
          <a:prstGeom prst="rect">
            <a:avLst/>
          </a:prstGeom>
          <a:noFill/>
          <a:ln w="9525">
            <a:noFill/>
            <a:miter lim="800000"/>
            <a:headEnd/>
            <a:tailEnd/>
          </a:ln>
          <a:effectLst/>
        </p:spPr>
        <p:txBody>
          <a:bodyPr wrap="none">
            <a:prstTxWarp prst="textNoShape">
              <a:avLst/>
            </a:prstTxWarp>
            <a:spAutoFit/>
          </a:bodyPr>
          <a:lstStyle/>
          <a:p>
            <a:r>
              <a:rPr lang="en-US" sz="1600" b="0" baseline="0">
                <a:solidFill>
                  <a:srgbClr val="0000FF"/>
                </a:solidFill>
                <a:latin typeface="Times" pitchFamily="-65" charset="0"/>
              </a:rPr>
              <a:t>~ mm</a:t>
            </a:r>
          </a:p>
        </p:txBody>
      </p:sp>
      <p:sp>
        <p:nvSpPr>
          <p:cNvPr id="2457726" name="Line 126"/>
          <p:cNvSpPr>
            <a:spLocks noChangeShapeType="1"/>
          </p:cNvSpPr>
          <p:nvPr/>
        </p:nvSpPr>
        <p:spPr bwMode="auto">
          <a:xfrm>
            <a:off x="2833687" y="1660525"/>
            <a:ext cx="350838" cy="0"/>
          </a:xfrm>
          <a:prstGeom prst="line">
            <a:avLst/>
          </a:prstGeom>
          <a:noFill/>
          <a:ln w="9525">
            <a:solidFill>
              <a:srgbClr val="0000FF"/>
            </a:solidFill>
            <a:round/>
            <a:headEnd type="triangle" w="med" len="med"/>
            <a:tailEnd type="triangle" w="med" len="med"/>
          </a:ln>
          <a:effectLst/>
        </p:spPr>
        <p:txBody>
          <a:bodyPr wrap="none" anchor="ctr">
            <a:prstTxWarp prst="textNoShape">
              <a:avLst/>
            </a:prstTxWarp>
          </a:bodyPr>
          <a:lstStyle/>
          <a:p>
            <a:endParaRPr lang="en-US"/>
          </a:p>
        </p:txBody>
      </p:sp>
      <p:sp>
        <p:nvSpPr>
          <p:cNvPr id="118" name="Text Box 120"/>
          <p:cNvSpPr txBox="1">
            <a:spLocks noChangeArrowheads="1"/>
          </p:cNvSpPr>
          <p:nvPr/>
        </p:nvSpPr>
        <p:spPr bwMode="auto">
          <a:xfrm>
            <a:off x="3955775" y="1023937"/>
            <a:ext cx="1174750" cy="336550"/>
          </a:xfrm>
          <a:prstGeom prst="rect">
            <a:avLst/>
          </a:prstGeom>
          <a:noFill/>
          <a:ln w="9525">
            <a:noFill/>
            <a:miter lim="800000"/>
            <a:headEnd/>
            <a:tailEnd/>
          </a:ln>
          <a:effectLst/>
        </p:spPr>
        <p:txBody>
          <a:bodyPr wrap="none">
            <a:prstTxWarp prst="textNoShape">
              <a:avLst/>
            </a:prstTxWarp>
            <a:spAutoFit/>
          </a:bodyPr>
          <a:lstStyle/>
          <a:p>
            <a:r>
              <a:rPr lang="en-US" sz="1600" b="0" baseline="0" dirty="0">
                <a:solidFill>
                  <a:srgbClr val="0000FF"/>
                </a:solidFill>
                <a:latin typeface="Times" pitchFamily="-65" charset="0"/>
              </a:rPr>
              <a:t>charge ~ </a:t>
            </a:r>
            <a:r>
              <a:rPr lang="en-US" sz="1600" b="0" baseline="0" dirty="0" err="1">
                <a:solidFill>
                  <a:srgbClr val="0000FF"/>
                </a:solidFill>
                <a:latin typeface="Times" pitchFamily="-65" charset="0"/>
              </a:rPr>
              <a:t>nC</a:t>
            </a:r>
            <a:endParaRPr lang="en-US" sz="1600" b="0" baseline="0" dirty="0">
              <a:latin typeface="Times" pitchFamily="-65" charset="0"/>
            </a:endParaRPr>
          </a:p>
        </p:txBody>
      </p:sp>
      <p:sp>
        <p:nvSpPr>
          <p:cNvPr id="120"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7</a:t>
            </a:fld>
            <a:endParaRPr lang="en-US" dirty="0"/>
          </a:p>
        </p:txBody>
      </p:sp>
      <p:sp>
        <p:nvSpPr>
          <p:cNvPr id="122" name="Text Box 116"/>
          <p:cNvSpPr txBox="1">
            <a:spLocks noChangeAspect="1" noChangeArrowheads="1"/>
          </p:cNvSpPr>
          <p:nvPr/>
        </p:nvSpPr>
        <p:spPr bwMode="auto">
          <a:xfrm>
            <a:off x="0" y="4114800"/>
            <a:ext cx="1447800" cy="646331"/>
          </a:xfrm>
          <a:prstGeom prst="rect">
            <a:avLst/>
          </a:prstGeom>
          <a:noFill/>
          <a:ln w="38100">
            <a:noFill/>
            <a:miter lim="800000"/>
            <a:headEnd/>
            <a:tailEnd/>
          </a:ln>
          <a:effectLst/>
        </p:spPr>
        <p:txBody>
          <a:bodyPr>
            <a:prstTxWarp prst="textNoShape">
              <a:avLst/>
            </a:prstTxWarp>
            <a:spAutoFit/>
          </a:bodyPr>
          <a:lstStyle/>
          <a:p>
            <a:pPr eaLnBrk="1" hangingPunct="1">
              <a:spcBef>
                <a:spcPct val="50000"/>
              </a:spcBef>
            </a:pPr>
            <a:r>
              <a:rPr lang="en-US" sz="1200" b="0" dirty="0" smtClean="0"/>
              <a:t>Schroeder</a:t>
            </a:r>
            <a:r>
              <a:rPr lang="en-US" sz="1200" b="0" baseline="0" dirty="0" smtClean="0">
                <a:latin typeface="Arial" pitchFamily="-65" charset="0"/>
              </a:rPr>
              <a:t> </a:t>
            </a:r>
            <a:r>
              <a:rPr lang="en-US" sz="1200" b="0" i="1" baseline="0" dirty="0">
                <a:latin typeface="Arial" pitchFamily="-65" charset="0"/>
              </a:rPr>
              <a:t>et al</a:t>
            </a:r>
            <a:r>
              <a:rPr lang="en-US" sz="1200" b="0" baseline="0" dirty="0">
                <a:latin typeface="Arial" pitchFamily="-65" charset="0"/>
              </a:rPr>
              <a:t>., </a:t>
            </a:r>
            <a:r>
              <a:rPr lang="en-US" sz="1200" b="0" i="1" baseline="0" dirty="0" smtClean="0">
                <a:latin typeface="Arial" pitchFamily="-65" charset="0"/>
              </a:rPr>
              <a:t>Phys.</a:t>
            </a:r>
            <a:r>
              <a:rPr lang="en-US" sz="1200" b="0" i="1" dirty="0" smtClean="0">
                <a:latin typeface="Arial" pitchFamily="-65" charset="0"/>
              </a:rPr>
              <a:t> Plasmas</a:t>
            </a:r>
            <a:r>
              <a:rPr lang="en-US" sz="1200" b="0" baseline="0" dirty="0" smtClean="0">
                <a:latin typeface="Arial" pitchFamily="-65" charset="0"/>
              </a:rPr>
              <a:t> </a:t>
            </a:r>
            <a:r>
              <a:rPr lang="en-US" sz="1200" b="0" baseline="0" dirty="0">
                <a:latin typeface="Arial" pitchFamily="-65" charset="0"/>
              </a:rPr>
              <a:t>(</a:t>
            </a:r>
            <a:r>
              <a:rPr lang="en-US" sz="1200" b="0" baseline="0" dirty="0" smtClean="0">
                <a:latin typeface="Arial" pitchFamily="-65" charset="0"/>
              </a:rPr>
              <a:t>2003)</a:t>
            </a:r>
            <a:endParaRPr lang="en-US" sz="1200" b="0" baseline="0" dirty="0">
              <a:latin typeface="Arial" pitchFamily="-65"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2583" name="Text Box 7"/>
          <p:cNvSpPr txBox="1">
            <a:spLocks noChangeArrowheads="1"/>
          </p:cNvSpPr>
          <p:nvPr/>
        </p:nvSpPr>
        <p:spPr bwMode="auto">
          <a:xfrm>
            <a:off x="-76200" y="1566446"/>
            <a:ext cx="9144000" cy="720197"/>
          </a:xfrm>
          <a:prstGeom prst="rect">
            <a:avLst/>
          </a:prstGeom>
          <a:noFill/>
          <a:ln w="9525">
            <a:noFill/>
            <a:miter lim="800000"/>
            <a:headEnd/>
            <a:tailEnd/>
          </a:ln>
          <a:effectLst/>
        </p:spPr>
        <p:txBody>
          <a:bodyPr wrap="square">
            <a:prstTxWarp prst="textNoShape">
              <a:avLst/>
            </a:prstTxWarp>
            <a:spAutoFit/>
          </a:bodyPr>
          <a:lstStyle/>
          <a:p>
            <a:pPr>
              <a:lnSpc>
                <a:spcPct val="130000"/>
              </a:lnSpc>
              <a:buClr>
                <a:srgbClr val="FF0000"/>
              </a:buClr>
              <a:buFont typeface="Arial"/>
              <a:buChar char="•"/>
            </a:pPr>
            <a:r>
              <a:rPr lang="en-US" sz="1600" b="0" dirty="0">
                <a:solidFill>
                  <a:srgbClr val="000000"/>
                </a:solidFill>
                <a:latin typeface="Helvetica" pitchFamily="-65" charset="0"/>
                <a:ea typeface="Arial" pitchFamily="-65" charset="0"/>
                <a:cs typeface="Arial" pitchFamily="-65" charset="0"/>
              </a:rPr>
              <a:t> </a:t>
            </a:r>
            <a:r>
              <a:rPr lang="en-US" sz="1600" b="0" i="0" dirty="0" smtClean="0">
                <a:solidFill>
                  <a:srgbClr val="000000"/>
                </a:solidFill>
                <a:latin typeface="Helvetica" pitchFamily="-65" charset="0"/>
                <a:ea typeface="Arial" pitchFamily="-65" charset="0"/>
                <a:cs typeface="Arial" pitchFamily="-65" charset="0"/>
              </a:rPr>
              <a:t>Approach </a:t>
            </a:r>
            <a:r>
              <a:rPr lang="en-US" sz="1600" b="0" i="0" dirty="0">
                <a:solidFill>
                  <a:srgbClr val="000000"/>
                </a:solidFill>
                <a:latin typeface="Helvetica" pitchFamily="-65" charset="0"/>
                <a:ea typeface="Arial" pitchFamily="-65" charset="0"/>
                <a:cs typeface="Arial" pitchFamily="-65" charset="0"/>
              </a:rPr>
              <a:t>1:</a:t>
            </a:r>
            <a:r>
              <a:rPr lang="en-US" sz="1600" b="0" i="0" dirty="0" smtClean="0">
                <a:solidFill>
                  <a:srgbClr val="000000"/>
                </a:solidFill>
                <a:latin typeface="Helvetica" pitchFamily="-65" charset="0"/>
                <a:ea typeface="Arial" pitchFamily="-65" charset="0"/>
                <a:cs typeface="Arial" pitchFamily="-65" charset="0"/>
              </a:rPr>
              <a:t>  bigger laser spot (more laser </a:t>
            </a:r>
            <a:r>
              <a:rPr lang="en-US" sz="1600" b="0" dirty="0" smtClean="0">
                <a:solidFill>
                  <a:srgbClr val="000000"/>
                </a:solidFill>
                <a:latin typeface="Helvetica" pitchFamily="-65" charset="0"/>
                <a:ea typeface="Arial" pitchFamily="-65" charset="0"/>
                <a:cs typeface="Arial" pitchFamily="-65" charset="0"/>
              </a:rPr>
              <a:t>energy)</a:t>
            </a:r>
            <a:endParaRPr lang="en-US" sz="1600" b="0" i="0" dirty="0" smtClean="0">
              <a:solidFill>
                <a:srgbClr val="000000"/>
              </a:solidFill>
              <a:latin typeface="Helvetica" pitchFamily="-65" charset="0"/>
              <a:ea typeface="Arial" pitchFamily="-65" charset="0"/>
              <a:cs typeface="Arial" pitchFamily="-65" charset="0"/>
            </a:endParaRPr>
          </a:p>
          <a:p>
            <a:pPr>
              <a:lnSpc>
                <a:spcPct val="130000"/>
              </a:lnSpc>
            </a:pPr>
            <a:endParaRPr lang="en-US" sz="1600" b="0" i="0" dirty="0" smtClean="0">
              <a:solidFill>
                <a:srgbClr val="000000"/>
              </a:solidFill>
              <a:latin typeface="Helvetica" pitchFamily="-65" charset="0"/>
              <a:ea typeface="Arial" pitchFamily="-65" charset="0"/>
              <a:cs typeface="Arial" pitchFamily="-65" charset="0"/>
            </a:endParaRPr>
          </a:p>
        </p:txBody>
      </p:sp>
      <p:pic>
        <p:nvPicPr>
          <p:cNvPr id="1432585" name="Picture 9"/>
          <p:cNvPicPr>
            <a:picLocks noChangeAspect="1" noChangeArrowheads="1"/>
          </p:cNvPicPr>
          <p:nvPr/>
        </p:nvPicPr>
        <p:blipFill>
          <a:blip r:embed="rId4"/>
          <a:srcRect/>
          <a:stretch>
            <a:fillRect/>
          </a:stretch>
        </p:blipFill>
        <p:spPr bwMode="auto">
          <a:xfrm>
            <a:off x="6172200" y="4343400"/>
            <a:ext cx="1963737" cy="2514600"/>
          </a:xfrm>
          <a:prstGeom prst="rect">
            <a:avLst/>
          </a:prstGeom>
          <a:noFill/>
        </p:spPr>
      </p:pic>
      <p:sp>
        <p:nvSpPr>
          <p:cNvPr id="9" name="Rectangle 3"/>
          <p:cNvSpPr>
            <a:spLocks noGrp="1" noChangeArrowheads="1"/>
          </p:cNvSpPr>
          <p:nvPr>
            <p:ph type="title" idx="4294967295"/>
          </p:nvPr>
        </p:nvSpPr>
        <p:spPr bwMode="auto">
          <a:xfrm>
            <a:off x="1112838" y="12700"/>
            <a:ext cx="8040687" cy="808038"/>
          </a:xfrm>
          <a:prstGeom prst="rect">
            <a:avLst/>
          </a:prstGeom>
          <a:noFill/>
          <a:ln>
            <a:miter lim="800000"/>
            <a:headEnd/>
            <a:tailEnd/>
          </a:ln>
        </p:spPr>
        <p:txBody>
          <a:bodyPr>
            <a:prstTxWarp prst="textNoShape">
              <a:avLst/>
            </a:prstTxWarp>
          </a:bodyPr>
          <a:lstStyle/>
          <a:p>
            <a:r>
              <a:rPr lang="en-US" sz="2400" b="1" dirty="0">
                <a:solidFill>
                  <a:schemeClr val="tx1"/>
                </a:solidFill>
              </a:rPr>
              <a:t>2004</a:t>
            </a:r>
            <a:r>
              <a:rPr lang="en-US" sz="2400" b="1" dirty="0" smtClean="0">
                <a:solidFill>
                  <a:schemeClr val="tx1"/>
                </a:solidFill>
              </a:rPr>
              <a:t> Experimental Results: </a:t>
            </a:r>
            <a:br>
              <a:rPr lang="en-US" sz="2400" b="1" dirty="0" smtClean="0">
                <a:solidFill>
                  <a:schemeClr val="tx1"/>
                </a:solidFill>
              </a:rPr>
            </a:br>
            <a:r>
              <a:rPr lang="en-US" sz="2400" b="1" dirty="0" smtClean="0">
                <a:solidFill>
                  <a:schemeClr val="tx1"/>
                </a:solidFill>
              </a:rPr>
              <a:t>High-quality 100 </a:t>
            </a:r>
            <a:r>
              <a:rPr lang="en-US" sz="2400" b="1" dirty="0" err="1" smtClean="0">
                <a:solidFill>
                  <a:schemeClr val="tx1"/>
                </a:solidFill>
              </a:rPr>
              <a:t>MeV</a:t>
            </a:r>
            <a:r>
              <a:rPr lang="en-US" sz="2400" b="1" dirty="0" smtClean="0">
                <a:solidFill>
                  <a:schemeClr val="tx1"/>
                </a:solidFill>
              </a:rPr>
              <a:t> beams</a:t>
            </a:r>
            <a:endParaRPr lang="en-US" sz="2400" b="1" dirty="0">
              <a:solidFill>
                <a:schemeClr val="tx1"/>
              </a:solidFill>
            </a:endParaRPr>
          </a:p>
        </p:txBody>
      </p:sp>
      <p:pic>
        <p:nvPicPr>
          <p:cNvPr id="10" name="Picture 9" descr="loa.tiff"/>
          <p:cNvPicPr>
            <a:picLocks noChangeAspect="1"/>
          </p:cNvPicPr>
          <p:nvPr/>
        </p:nvPicPr>
        <p:blipFill>
          <a:blip r:embed="rId5">
            <a:clrChange>
              <a:clrFrom>
                <a:srgbClr val="FFFFFF"/>
              </a:clrFrom>
              <a:clrTo>
                <a:srgbClr val="FFFFFF">
                  <a:alpha val="0"/>
                </a:srgbClr>
              </a:clrTo>
            </a:clrChange>
          </a:blip>
          <a:stretch>
            <a:fillRect/>
          </a:stretch>
        </p:blipFill>
        <p:spPr>
          <a:xfrm>
            <a:off x="6096000" y="1929319"/>
            <a:ext cx="3048000" cy="2151530"/>
          </a:xfrm>
          <a:prstGeom prst="rect">
            <a:avLst/>
          </a:prstGeom>
        </p:spPr>
      </p:pic>
      <p:sp>
        <p:nvSpPr>
          <p:cNvPr id="11" name="Rectangle 10"/>
          <p:cNvSpPr/>
          <p:nvPr/>
        </p:nvSpPr>
        <p:spPr>
          <a:xfrm>
            <a:off x="1447800" y="914400"/>
            <a:ext cx="7391400" cy="646331"/>
          </a:xfrm>
          <a:prstGeom prst="rect">
            <a:avLst/>
          </a:prstGeom>
        </p:spPr>
        <p:txBody>
          <a:bodyPr wrap="square">
            <a:spAutoFit/>
          </a:bodyPr>
          <a:lstStyle/>
          <a:p>
            <a:r>
              <a:rPr lang="en-US" dirty="0" smtClean="0">
                <a:solidFill>
                  <a:srgbClr val="333399"/>
                </a:solidFill>
                <a:latin typeface="Helvetica" pitchFamily="-65" charset="0"/>
                <a:ea typeface="Arial" pitchFamily="-65" charset="0"/>
                <a:cs typeface="Arial" pitchFamily="-65" charset="0"/>
              </a:rPr>
              <a:t>Extend interaction length and lower plasma density to match interaction length to </a:t>
            </a:r>
            <a:r>
              <a:rPr lang="en-US" dirty="0" err="1" smtClean="0">
                <a:solidFill>
                  <a:srgbClr val="333399"/>
                </a:solidFill>
                <a:latin typeface="Helvetica" pitchFamily="-65" charset="0"/>
                <a:ea typeface="Arial" pitchFamily="-65" charset="0"/>
                <a:cs typeface="Arial" pitchFamily="-65" charset="0"/>
              </a:rPr>
              <a:t>dephasing</a:t>
            </a:r>
            <a:r>
              <a:rPr lang="en-US" dirty="0" smtClean="0">
                <a:solidFill>
                  <a:srgbClr val="333399"/>
                </a:solidFill>
                <a:latin typeface="Helvetica" pitchFamily="-65" charset="0"/>
                <a:ea typeface="Arial" pitchFamily="-65" charset="0"/>
                <a:cs typeface="Arial" pitchFamily="-65" charset="0"/>
              </a:rPr>
              <a:t> length:  </a:t>
            </a:r>
            <a:endParaRPr lang="en-US" dirty="0">
              <a:solidFill>
                <a:srgbClr val="333399"/>
              </a:solidFill>
            </a:endParaRPr>
          </a:p>
        </p:txBody>
      </p:sp>
      <p:pic>
        <p:nvPicPr>
          <p:cNvPr id="12" name="Picture 11" descr="ral.tiff"/>
          <p:cNvPicPr>
            <a:picLocks noChangeAspect="1"/>
          </p:cNvPicPr>
          <p:nvPr/>
        </p:nvPicPr>
        <p:blipFill>
          <a:blip r:embed="rId6">
            <a:clrChange>
              <a:clrFrom>
                <a:srgbClr val="FFFFFF"/>
              </a:clrFrom>
              <a:clrTo>
                <a:srgbClr val="FFFFFF">
                  <a:alpha val="0"/>
                </a:srgbClr>
              </a:clrTo>
            </a:clrChange>
          </a:blip>
          <a:stretch>
            <a:fillRect/>
          </a:stretch>
        </p:blipFill>
        <p:spPr>
          <a:xfrm>
            <a:off x="1295400" y="2005519"/>
            <a:ext cx="3457696" cy="2106617"/>
          </a:xfrm>
          <a:prstGeom prst="rect">
            <a:avLst/>
          </a:prstGeom>
        </p:spPr>
      </p:pic>
      <p:sp>
        <p:nvSpPr>
          <p:cNvPr id="13" name="Rectangle 12"/>
          <p:cNvSpPr/>
          <p:nvPr/>
        </p:nvSpPr>
        <p:spPr>
          <a:xfrm>
            <a:off x="0" y="2362200"/>
            <a:ext cx="1905000" cy="830997"/>
          </a:xfrm>
          <a:prstGeom prst="rect">
            <a:avLst/>
          </a:prstGeom>
        </p:spPr>
        <p:txBody>
          <a:bodyPr wrap="square">
            <a:spAutoFit/>
          </a:bodyPr>
          <a:lstStyle/>
          <a:p>
            <a:r>
              <a:rPr lang="en-US" sz="1600" b="0" dirty="0" smtClean="0">
                <a:solidFill>
                  <a:srgbClr val="000000"/>
                </a:solidFill>
                <a:latin typeface="Helvetica" pitchFamily="-65" charset="0"/>
                <a:ea typeface="Arial" pitchFamily="-65" charset="0"/>
                <a:cs typeface="Arial" pitchFamily="-65" charset="0"/>
              </a:rPr>
              <a:t>RAL (UK):  Mangles et al, Nature (2004)</a:t>
            </a:r>
            <a:endParaRPr lang="en-US" sz="1600" b="0" dirty="0"/>
          </a:p>
        </p:txBody>
      </p:sp>
      <p:sp>
        <p:nvSpPr>
          <p:cNvPr id="14" name="Rectangle 13"/>
          <p:cNvSpPr/>
          <p:nvPr/>
        </p:nvSpPr>
        <p:spPr>
          <a:xfrm>
            <a:off x="4800600" y="2438400"/>
            <a:ext cx="1828800" cy="830997"/>
          </a:xfrm>
          <a:prstGeom prst="rect">
            <a:avLst/>
          </a:prstGeom>
        </p:spPr>
        <p:txBody>
          <a:bodyPr wrap="square">
            <a:spAutoFit/>
          </a:bodyPr>
          <a:lstStyle/>
          <a:p>
            <a:r>
              <a:rPr lang="en-US" sz="1600" b="0" dirty="0" smtClean="0">
                <a:solidFill>
                  <a:srgbClr val="000000"/>
                </a:solidFill>
                <a:latin typeface="Helvetica" pitchFamily="-65" charset="0"/>
                <a:ea typeface="Arial" pitchFamily="-65" charset="0"/>
                <a:cs typeface="Arial" pitchFamily="-65" charset="0"/>
              </a:rPr>
              <a:t>LOA (France):  Faure et al, Nature (2004)</a:t>
            </a:r>
            <a:endParaRPr lang="en-US" sz="1600" b="0" dirty="0"/>
          </a:p>
        </p:txBody>
      </p:sp>
      <p:sp>
        <p:nvSpPr>
          <p:cNvPr id="15" name="Rectangle 14"/>
          <p:cNvSpPr/>
          <p:nvPr/>
        </p:nvSpPr>
        <p:spPr>
          <a:xfrm>
            <a:off x="0" y="4419600"/>
            <a:ext cx="5334000" cy="338554"/>
          </a:xfrm>
          <a:prstGeom prst="rect">
            <a:avLst/>
          </a:prstGeom>
        </p:spPr>
        <p:txBody>
          <a:bodyPr wrap="square">
            <a:spAutoFit/>
          </a:bodyPr>
          <a:lstStyle/>
          <a:p>
            <a:pPr>
              <a:buClr>
                <a:srgbClr val="FF0000"/>
              </a:buClr>
              <a:buFont typeface="Arial"/>
              <a:buChar char="•"/>
            </a:pPr>
            <a:r>
              <a:rPr lang="en-US" sz="1600" b="0" dirty="0" smtClean="0">
                <a:solidFill>
                  <a:srgbClr val="000000"/>
                </a:solidFill>
                <a:latin typeface="Helvetica" pitchFamily="-65" charset="0"/>
                <a:ea typeface="Arial" pitchFamily="-65" charset="0"/>
                <a:cs typeface="Arial" pitchFamily="-65" charset="0"/>
              </a:rPr>
              <a:t> Approach 2:  preformed channel guided: LBNL expt. </a:t>
            </a:r>
            <a:endParaRPr lang="en-US" sz="1600" b="0" dirty="0"/>
          </a:p>
        </p:txBody>
      </p:sp>
      <p:pic>
        <p:nvPicPr>
          <p:cNvPr id="16" name="Picture 66"/>
          <p:cNvPicPr>
            <a:picLocks noChangeAspect="1" noChangeArrowheads="1"/>
          </p:cNvPicPr>
          <p:nvPr/>
        </p:nvPicPr>
        <p:blipFill>
          <a:blip r:embed="rId7">
            <a:clrChange>
              <a:clrFrom>
                <a:srgbClr val="FFFFFF"/>
              </a:clrFrom>
              <a:clrTo>
                <a:srgbClr val="FFFFFF">
                  <a:alpha val="0"/>
                </a:srgbClr>
              </a:clrTo>
            </a:clrChange>
          </a:blip>
          <a:srcRect b="4297"/>
          <a:stretch>
            <a:fillRect/>
          </a:stretch>
        </p:blipFill>
        <p:spPr bwMode="auto">
          <a:xfrm>
            <a:off x="457200" y="4879975"/>
            <a:ext cx="3379788" cy="1597025"/>
          </a:xfrm>
          <a:prstGeom prst="rect">
            <a:avLst/>
          </a:prstGeom>
          <a:noFill/>
        </p:spPr>
      </p:pic>
      <p:sp>
        <p:nvSpPr>
          <p:cNvPr id="17" name="Rectangle 16"/>
          <p:cNvSpPr/>
          <p:nvPr/>
        </p:nvSpPr>
        <p:spPr>
          <a:xfrm>
            <a:off x="381000" y="6488668"/>
            <a:ext cx="3127479" cy="338554"/>
          </a:xfrm>
          <a:prstGeom prst="rect">
            <a:avLst/>
          </a:prstGeom>
        </p:spPr>
        <p:txBody>
          <a:bodyPr wrap="none">
            <a:spAutoFit/>
          </a:bodyPr>
          <a:lstStyle/>
          <a:p>
            <a:r>
              <a:rPr lang="en-US" sz="1600" b="0" dirty="0" smtClean="0">
                <a:solidFill>
                  <a:srgbClr val="000000"/>
                </a:solidFill>
                <a:latin typeface="Helvetica" pitchFamily="-65" charset="0"/>
                <a:ea typeface="Arial" pitchFamily="-65" charset="0"/>
                <a:cs typeface="Arial" pitchFamily="-65" charset="0"/>
              </a:rPr>
              <a:t>Geddes et al, Nature 431 (2004) </a:t>
            </a:r>
            <a:endParaRPr lang="en-US" sz="1600" dirty="0"/>
          </a:p>
        </p:txBody>
      </p:sp>
      <p:graphicFrame>
        <p:nvGraphicFramePr>
          <p:cNvPr id="1103874" name="Object 2"/>
          <p:cNvGraphicFramePr>
            <a:graphicFrameLocks noChangeAspect="1"/>
          </p:cNvGraphicFramePr>
          <p:nvPr/>
        </p:nvGraphicFramePr>
        <p:xfrm>
          <a:off x="5791200" y="1219200"/>
          <a:ext cx="2432050" cy="382587"/>
        </p:xfrm>
        <a:graphic>
          <a:graphicData uri="http://schemas.openxmlformats.org/presentationml/2006/ole">
            <p:oleObj spid="_x0000_s1103874" name="Equation" r:id="rId8" imgW="1295400" imgH="203200" progId="Equation.3">
              <p:embed/>
            </p:oleObj>
          </a:graphicData>
        </a:graphic>
      </p:graphicFrame>
      <p:sp>
        <p:nvSpPr>
          <p:cNvPr id="19" name="AutoShape 143"/>
          <p:cNvSpPr>
            <a:spLocks noChangeArrowheads="1"/>
          </p:cNvSpPr>
          <p:nvPr/>
        </p:nvSpPr>
        <p:spPr bwMode="auto">
          <a:xfrm>
            <a:off x="4267200" y="5334000"/>
            <a:ext cx="1447800" cy="312737"/>
          </a:xfrm>
          <a:prstGeom prst="rightArrow">
            <a:avLst>
              <a:gd name="adj1" fmla="val 50000"/>
              <a:gd name="adj2" fmla="val 36168"/>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 name="Rectangle 19"/>
          <p:cNvSpPr/>
          <p:nvPr/>
        </p:nvSpPr>
        <p:spPr>
          <a:xfrm>
            <a:off x="3962400" y="5638800"/>
            <a:ext cx="1828800" cy="584776"/>
          </a:xfrm>
          <a:prstGeom prst="rect">
            <a:avLst/>
          </a:prstGeom>
        </p:spPr>
        <p:txBody>
          <a:bodyPr wrap="square">
            <a:spAutoFit/>
          </a:bodyPr>
          <a:lstStyle/>
          <a:p>
            <a:pPr algn="ctr"/>
            <a:r>
              <a:rPr lang="en-US" sz="1600" b="0" dirty="0" smtClean="0">
                <a:solidFill>
                  <a:srgbClr val="000000"/>
                </a:solidFill>
                <a:latin typeface="Helvetica" pitchFamily="-65" charset="0"/>
                <a:ea typeface="Arial" pitchFamily="-65" charset="0"/>
                <a:cs typeface="Arial" pitchFamily="-65" charset="0"/>
              </a:rPr>
              <a:t>PIC Simulation of LBNL Expt.</a:t>
            </a:r>
            <a:endParaRPr lang="en-US" sz="1600" dirty="0"/>
          </a:p>
        </p:txBody>
      </p:sp>
      <p:sp>
        <p:nvSpPr>
          <p:cNvPr id="21"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8</a:t>
            </a:fld>
            <a:endParaRPr lang="en-US" dirty="0"/>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0850" name="Rectangle 2"/>
          <p:cNvSpPr>
            <a:spLocks noChangeArrowheads="1"/>
          </p:cNvSpPr>
          <p:nvPr/>
        </p:nvSpPr>
        <p:spPr bwMode="auto">
          <a:xfrm>
            <a:off x="1590675" y="71438"/>
            <a:ext cx="7239000" cy="736600"/>
          </a:xfrm>
          <a:prstGeom prst="rect">
            <a:avLst/>
          </a:prstGeom>
          <a:noFill/>
          <a:ln w="12700">
            <a:noFill/>
            <a:miter lim="800000"/>
            <a:headEnd/>
            <a:tailEnd/>
          </a:ln>
          <a:effectLst/>
        </p:spPr>
        <p:txBody>
          <a:bodyPr lIns="90487" tIns="44450" rIns="90487" bIns="44450" anchor="ctr">
            <a:prstTxWarp prst="textNoShape">
              <a:avLst/>
            </a:prstTxWarp>
          </a:bodyPr>
          <a:lstStyle/>
          <a:p>
            <a:endParaRPr lang="en-US" sz="2600" b="0" baseline="0">
              <a:latin typeface="Times" pitchFamily="-65" charset="0"/>
            </a:endParaRPr>
          </a:p>
        </p:txBody>
      </p:sp>
      <p:sp>
        <p:nvSpPr>
          <p:cNvPr id="1870851" name="Rectangle 3"/>
          <p:cNvSpPr>
            <a:spLocks noGrp="1" noChangeArrowheads="1"/>
          </p:cNvSpPr>
          <p:nvPr>
            <p:ph type="title" idx="4294967295"/>
          </p:nvPr>
        </p:nvSpPr>
        <p:spPr bwMode="auto">
          <a:xfrm>
            <a:off x="1143000" y="12700"/>
            <a:ext cx="8040687" cy="808038"/>
          </a:xfrm>
          <a:prstGeom prst="rect">
            <a:avLst/>
          </a:prstGeom>
          <a:noFill/>
          <a:ln>
            <a:miter lim="800000"/>
            <a:headEnd/>
            <a:tailEnd/>
          </a:ln>
        </p:spPr>
        <p:txBody>
          <a:bodyPr>
            <a:prstTxWarp prst="textNoShape">
              <a:avLst/>
            </a:prstTxWarp>
          </a:bodyPr>
          <a:lstStyle/>
          <a:p>
            <a:r>
              <a:rPr lang="en-US" sz="2400" b="1" dirty="0">
                <a:solidFill>
                  <a:schemeClr val="tx1"/>
                </a:solidFill>
              </a:rPr>
              <a:t>2004 LBNL </a:t>
            </a:r>
            <a:r>
              <a:rPr lang="en-US" sz="2400" b="1" dirty="0" err="1">
                <a:solidFill>
                  <a:schemeClr val="tx1"/>
                </a:solidFill>
              </a:rPr>
              <a:t>Expts</a:t>
            </a:r>
            <a:r>
              <a:rPr lang="en-US" sz="2400" b="1" dirty="0">
                <a:solidFill>
                  <a:schemeClr val="tx1"/>
                </a:solidFill>
              </a:rPr>
              <a:t>: Plasma channels produce high quality </a:t>
            </a:r>
            <a:r>
              <a:rPr lang="en-US" sz="2400" b="1" dirty="0" err="1">
                <a:solidFill>
                  <a:schemeClr val="tx1"/>
                </a:solidFill>
              </a:rPr>
              <a:t>e</a:t>
            </a:r>
            <a:r>
              <a:rPr lang="en-US" sz="2400" b="1" dirty="0">
                <a:solidFill>
                  <a:schemeClr val="tx1"/>
                </a:solidFill>
              </a:rPr>
              <a:t>-beams by guiding relativistic intensities</a:t>
            </a:r>
          </a:p>
        </p:txBody>
      </p:sp>
      <p:sp>
        <p:nvSpPr>
          <p:cNvPr id="1870853" name="Oval 5"/>
          <p:cNvSpPr>
            <a:spLocks noChangeArrowheads="1"/>
          </p:cNvSpPr>
          <p:nvPr/>
        </p:nvSpPr>
        <p:spPr bwMode="auto">
          <a:xfrm>
            <a:off x="2857500" y="1620838"/>
            <a:ext cx="438150" cy="449262"/>
          </a:xfrm>
          <a:prstGeom prst="ellipse">
            <a:avLst/>
          </a:prstGeom>
          <a:gradFill rotWithShape="0">
            <a:gsLst>
              <a:gs pos="0">
                <a:schemeClr val="folHlink">
                  <a:gamma/>
                  <a:shade val="46275"/>
                  <a:invGamma/>
                </a:schemeClr>
              </a:gs>
              <a:gs pos="100000">
                <a:schemeClr val="folHlink"/>
              </a:gs>
            </a:gsLst>
            <a:path path="shape">
              <a:fillToRect l="50000" t="50000" r="50000" b="50000"/>
            </a:path>
          </a:gradFill>
          <a:ln w="9525">
            <a:noFill/>
            <a:round/>
            <a:headEnd/>
            <a:tailEnd/>
          </a:ln>
          <a:effectLst/>
        </p:spPr>
        <p:txBody>
          <a:bodyPr wrap="none" anchor="ctr">
            <a:prstTxWarp prst="textNoShape">
              <a:avLst/>
            </a:prstTxWarp>
          </a:bodyPr>
          <a:lstStyle/>
          <a:p>
            <a:endParaRPr lang="en-US"/>
          </a:p>
        </p:txBody>
      </p:sp>
      <p:sp>
        <p:nvSpPr>
          <p:cNvPr id="1870854" name="AutoShape 6"/>
          <p:cNvSpPr>
            <a:spLocks noChangeArrowheads="1"/>
          </p:cNvSpPr>
          <p:nvPr/>
        </p:nvSpPr>
        <p:spPr bwMode="auto">
          <a:xfrm rot="5400000">
            <a:off x="1624807" y="1026319"/>
            <a:ext cx="914400" cy="1652587"/>
          </a:xfrm>
          <a:prstGeom prst="triangle">
            <a:avLst>
              <a:gd name="adj" fmla="val 50000"/>
            </a:avLst>
          </a:prstGeom>
          <a:solidFill>
            <a:srgbClr val="CC040E"/>
          </a:solidFill>
          <a:ln w="9525">
            <a:noFill/>
            <a:miter lim="800000"/>
            <a:headEnd/>
            <a:tailEnd/>
          </a:ln>
          <a:effectLst/>
        </p:spPr>
        <p:txBody>
          <a:bodyPr wrap="none" anchor="ctr">
            <a:prstTxWarp prst="textNoShape">
              <a:avLst/>
            </a:prstTxWarp>
          </a:bodyPr>
          <a:lstStyle/>
          <a:p>
            <a:endParaRPr lang="en-US"/>
          </a:p>
        </p:txBody>
      </p:sp>
      <p:sp>
        <p:nvSpPr>
          <p:cNvPr id="1870855" name="AutoShape 7"/>
          <p:cNvSpPr>
            <a:spLocks noChangeArrowheads="1"/>
          </p:cNvSpPr>
          <p:nvPr/>
        </p:nvSpPr>
        <p:spPr bwMode="auto">
          <a:xfrm rot="5400000">
            <a:off x="2111375" y="838200"/>
            <a:ext cx="327025" cy="2035175"/>
          </a:xfrm>
          <a:prstGeom prst="triangle">
            <a:avLst>
              <a:gd name="adj" fmla="val 50000"/>
            </a:avLst>
          </a:prstGeom>
          <a:solidFill>
            <a:srgbClr val="FFFFFF">
              <a:alpha val="48000"/>
            </a:srgbClr>
          </a:solidFill>
          <a:ln w="9525">
            <a:noFill/>
            <a:miter lim="800000"/>
            <a:headEnd/>
            <a:tailEnd/>
          </a:ln>
          <a:effectLst/>
        </p:spPr>
        <p:txBody>
          <a:bodyPr wrap="none" anchor="ctr">
            <a:prstTxWarp prst="textNoShape">
              <a:avLst/>
            </a:prstTxWarp>
          </a:bodyPr>
          <a:lstStyle/>
          <a:p>
            <a:endParaRPr lang="en-US"/>
          </a:p>
        </p:txBody>
      </p:sp>
      <p:sp>
        <p:nvSpPr>
          <p:cNvPr id="1870856" name="AutoShape 8"/>
          <p:cNvSpPr>
            <a:spLocks noChangeArrowheads="1"/>
          </p:cNvSpPr>
          <p:nvPr/>
        </p:nvSpPr>
        <p:spPr bwMode="auto">
          <a:xfrm>
            <a:off x="1244600" y="1279525"/>
            <a:ext cx="1366838" cy="1187450"/>
          </a:xfrm>
          <a:prstGeom prst="parallelogram">
            <a:avLst>
              <a:gd name="adj" fmla="val 85296"/>
            </a:avLst>
          </a:prstGeom>
          <a:gradFill rotWithShape="0">
            <a:gsLst>
              <a:gs pos="0">
                <a:srgbClr val="FD8514">
                  <a:gamma/>
                  <a:shade val="87843"/>
                  <a:invGamma/>
                  <a:alpha val="45000"/>
                </a:srgbClr>
              </a:gs>
              <a:gs pos="50000">
                <a:srgbClr val="FD8514"/>
              </a:gs>
              <a:gs pos="100000">
                <a:srgbClr val="FD8514">
                  <a:gamma/>
                  <a:shade val="87843"/>
                  <a:invGamma/>
                  <a:alpha val="45000"/>
                </a:srgbClr>
              </a:gs>
            </a:gsLst>
            <a:lin ang="2700000" scaled="1"/>
          </a:gradFill>
          <a:ln w="9525">
            <a:noFill/>
            <a:miter lim="800000"/>
            <a:headEnd/>
            <a:tailEnd/>
          </a:ln>
          <a:effectLst/>
        </p:spPr>
        <p:txBody>
          <a:bodyPr wrap="none" anchor="ctr">
            <a:prstTxWarp prst="textNoShape">
              <a:avLst/>
            </a:prstTxWarp>
          </a:bodyPr>
          <a:lstStyle/>
          <a:p>
            <a:endParaRPr lang="en-US"/>
          </a:p>
        </p:txBody>
      </p:sp>
      <p:sp>
        <p:nvSpPr>
          <p:cNvPr id="1870857" name="AutoShape 9"/>
          <p:cNvSpPr>
            <a:spLocks noChangeArrowheads="1"/>
          </p:cNvSpPr>
          <p:nvPr/>
        </p:nvSpPr>
        <p:spPr bwMode="auto">
          <a:xfrm flipH="1">
            <a:off x="2198688" y="1198563"/>
            <a:ext cx="1120775" cy="642937"/>
          </a:xfrm>
          <a:prstGeom prst="parallelogram">
            <a:avLst>
              <a:gd name="adj" fmla="val 114810"/>
            </a:avLst>
          </a:prstGeom>
          <a:solidFill>
            <a:srgbClr val="FD8514">
              <a:alpha val="83000"/>
            </a:srgbClr>
          </a:solidFill>
          <a:ln w="9525">
            <a:noFill/>
            <a:miter lim="800000"/>
            <a:headEnd/>
            <a:tailEnd/>
          </a:ln>
          <a:effectLst/>
        </p:spPr>
        <p:txBody>
          <a:bodyPr wrap="none" anchor="ctr">
            <a:prstTxWarp prst="textNoShape">
              <a:avLst/>
            </a:prstTxWarp>
          </a:bodyPr>
          <a:lstStyle/>
          <a:p>
            <a:endParaRPr lang="en-US"/>
          </a:p>
        </p:txBody>
      </p:sp>
      <p:sp>
        <p:nvSpPr>
          <p:cNvPr id="1870858" name="Rectangle 10"/>
          <p:cNvSpPr>
            <a:spLocks noChangeArrowheads="1"/>
          </p:cNvSpPr>
          <p:nvPr/>
        </p:nvSpPr>
        <p:spPr bwMode="auto">
          <a:xfrm>
            <a:off x="2058988" y="1182688"/>
            <a:ext cx="790575" cy="8255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70859" name="Line 11"/>
          <p:cNvSpPr>
            <a:spLocks noChangeShapeType="1"/>
          </p:cNvSpPr>
          <p:nvPr/>
        </p:nvSpPr>
        <p:spPr bwMode="auto">
          <a:xfrm>
            <a:off x="2832100" y="1854200"/>
            <a:ext cx="477838" cy="0"/>
          </a:xfrm>
          <a:prstGeom prst="line">
            <a:avLst/>
          </a:prstGeom>
          <a:noFill/>
          <a:ln w="28575">
            <a:solidFill>
              <a:srgbClr val="CC040E"/>
            </a:solidFill>
            <a:round/>
            <a:headEnd/>
            <a:tailEnd/>
          </a:ln>
          <a:effectLst/>
        </p:spPr>
        <p:txBody>
          <a:bodyPr wrap="none" anchor="ctr">
            <a:prstTxWarp prst="textNoShape">
              <a:avLst/>
            </a:prstTxWarp>
          </a:bodyPr>
          <a:lstStyle/>
          <a:p>
            <a:endParaRPr lang="en-US"/>
          </a:p>
        </p:txBody>
      </p:sp>
      <p:sp>
        <p:nvSpPr>
          <p:cNvPr id="1870860" name="Line 12"/>
          <p:cNvSpPr>
            <a:spLocks noChangeShapeType="1"/>
          </p:cNvSpPr>
          <p:nvPr/>
        </p:nvSpPr>
        <p:spPr bwMode="auto">
          <a:xfrm flipV="1">
            <a:off x="3297238" y="1581150"/>
            <a:ext cx="955675" cy="258763"/>
          </a:xfrm>
          <a:prstGeom prst="line">
            <a:avLst/>
          </a:prstGeom>
          <a:noFill/>
          <a:ln w="9525">
            <a:solidFill>
              <a:srgbClr val="CC040E"/>
            </a:solidFill>
            <a:round/>
            <a:headEnd/>
            <a:tailEnd/>
          </a:ln>
          <a:effectLst/>
        </p:spPr>
        <p:txBody>
          <a:bodyPr wrap="none" anchor="ctr">
            <a:prstTxWarp prst="textNoShape">
              <a:avLst/>
            </a:prstTxWarp>
          </a:bodyPr>
          <a:lstStyle/>
          <a:p>
            <a:endParaRPr lang="en-US"/>
          </a:p>
        </p:txBody>
      </p:sp>
      <p:sp>
        <p:nvSpPr>
          <p:cNvPr id="1870861" name="Line 13"/>
          <p:cNvSpPr>
            <a:spLocks noChangeShapeType="1"/>
          </p:cNvSpPr>
          <p:nvPr/>
        </p:nvSpPr>
        <p:spPr bwMode="auto">
          <a:xfrm>
            <a:off x="3282950" y="1839913"/>
            <a:ext cx="1422400" cy="287337"/>
          </a:xfrm>
          <a:prstGeom prst="line">
            <a:avLst/>
          </a:prstGeom>
          <a:noFill/>
          <a:ln w="9525">
            <a:solidFill>
              <a:srgbClr val="CC040E"/>
            </a:solidFill>
            <a:round/>
            <a:headEnd/>
            <a:tailEnd/>
          </a:ln>
          <a:effectLst/>
        </p:spPr>
        <p:txBody>
          <a:bodyPr wrap="none" anchor="ctr">
            <a:prstTxWarp prst="textNoShape">
              <a:avLst/>
            </a:prstTxWarp>
          </a:bodyPr>
          <a:lstStyle/>
          <a:p>
            <a:endParaRPr lang="en-US"/>
          </a:p>
        </p:txBody>
      </p:sp>
      <p:sp>
        <p:nvSpPr>
          <p:cNvPr id="1870862" name="Oval 14"/>
          <p:cNvSpPr>
            <a:spLocks noChangeArrowheads="1"/>
          </p:cNvSpPr>
          <p:nvPr/>
        </p:nvSpPr>
        <p:spPr bwMode="auto">
          <a:xfrm>
            <a:off x="3992563" y="2195513"/>
            <a:ext cx="779462" cy="8255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870863" name="Line 15"/>
          <p:cNvSpPr>
            <a:spLocks noChangeShapeType="1"/>
          </p:cNvSpPr>
          <p:nvPr/>
        </p:nvSpPr>
        <p:spPr bwMode="auto">
          <a:xfrm>
            <a:off x="4143375" y="1484313"/>
            <a:ext cx="627063" cy="7239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870864" name="Line 16"/>
          <p:cNvSpPr>
            <a:spLocks noChangeShapeType="1"/>
          </p:cNvSpPr>
          <p:nvPr/>
        </p:nvSpPr>
        <p:spPr bwMode="auto">
          <a:xfrm flipH="1">
            <a:off x="4102100" y="1595438"/>
            <a:ext cx="136525" cy="600075"/>
          </a:xfrm>
          <a:prstGeom prst="line">
            <a:avLst/>
          </a:prstGeom>
          <a:noFill/>
          <a:ln w="9525">
            <a:solidFill>
              <a:srgbClr val="CC040E"/>
            </a:solidFill>
            <a:round/>
            <a:headEnd/>
            <a:tailEnd/>
          </a:ln>
          <a:effectLst/>
        </p:spPr>
        <p:txBody>
          <a:bodyPr wrap="none" anchor="ctr">
            <a:prstTxWarp prst="textNoShape">
              <a:avLst/>
            </a:prstTxWarp>
          </a:bodyPr>
          <a:lstStyle/>
          <a:p>
            <a:endParaRPr lang="en-US"/>
          </a:p>
        </p:txBody>
      </p:sp>
      <p:sp>
        <p:nvSpPr>
          <p:cNvPr id="1870865" name="Line 17"/>
          <p:cNvSpPr>
            <a:spLocks noChangeShapeType="1"/>
          </p:cNvSpPr>
          <p:nvPr/>
        </p:nvSpPr>
        <p:spPr bwMode="auto">
          <a:xfrm>
            <a:off x="4075113" y="2263775"/>
            <a:ext cx="341312" cy="409575"/>
          </a:xfrm>
          <a:prstGeom prst="line">
            <a:avLst/>
          </a:prstGeom>
          <a:noFill/>
          <a:ln w="9525">
            <a:solidFill>
              <a:srgbClr val="CC040E"/>
            </a:solidFill>
            <a:round/>
            <a:headEnd/>
            <a:tailEnd/>
          </a:ln>
          <a:effectLst/>
        </p:spPr>
        <p:txBody>
          <a:bodyPr wrap="none" anchor="ctr">
            <a:prstTxWarp prst="textNoShape">
              <a:avLst/>
            </a:prstTxWarp>
          </a:bodyPr>
          <a:lstStyle/>
          <a:p>
            <a:endParaRPr lang="en-US"/>
          </a:p>
        </p:txBody>
      </p:sp>
      <p:sp>
        <p:nvSpPr>
          <p:cNvPr id="1870866" name="Line 18"/>
          <p:cNvSpPr>
            <a:spLocks noChangeShapeType="1"/>
          </p:cNvSpPr>
          <p:nvPr/>
        </p:nvSpPr>
        <p:spPr bwMode="auto">
          <a:xfrm flipV="1">
            <a:off x="4414838" y="2263775"/>
            <a:ext cx="273050" cy="409575"/>
          </a:xfrm>
          <a:prstGeom prst="line">
            <a:avLst/>
          </a:prstGeom>
          <a:noFill/>
          <a:ln w="9525">
            <a:solidFill>
              <a:srgbClr val="CC040E"/>
            </a:solidFill>
            <a:round/>
            <a:headEnd/>
            <a:tailEnd/>
          </a:ln>
          <a:effectLst/>
        </p:spPr>
        <p:txBody>
          <a:bodyPr wrap="none" anchor="ctr">
            <a:prstTxWarp prst="textNoShape">
              <a:avLst/>
            </a:prstTxWarp>
          </a:bodyPr>
          <a:lstStyle/>
          <a:p>
            <a:endParaRPr lang="en-US"/>
          </a:p>
        </p:txBody>
      </p:sp>
      <p:sp>
        <p:nvSpPr>
          <p:cNvPr id="1870867" name="Text Box 19"/>
          <p:cNvSpPr txBox="1">
            <a:spLocks noChangeArrowheads="1"/>
          </p:cNvSpPr>
          <p:nvPr/>
        </p:nvSpPr>
        <p:spPr bwMode="auto">
          <a:xfrm>
            <a:off x="4221163" y="2636838"/>
            <a:ext cx="569912" cy="304800"/>
          </a:xfrm>
          <a:prstGeom prst="rect">
            <a:avLst/>
          </a:prstGeom>
          <a:noFill/>
          <a:ln w="9525">
            <a:noFill/>
            <a:miter lim="800000"/>
            <a:headEnd/>
            <a:tailEnd/>
          </a:ln>
          <a:effectLst/>
        </p:spPr>
        <p:txBody>
          <a:bodyPr wrap="none">
            <a:prstTxWarp prst="textNoShape">
              <a:avLst/>
            </a:prstTxWarp>
            <a:spAutoFit/>
          </a:bodyPr>
          <a:lstStyle/>
          <a:p>
            <a:pPr algn="ctr"/>
            <a:r>
              <a:rPr lang="en-US" sz="1400" b="0" baseline="0">
                <a:latin typeface="Arial" pitchFamily="-65" charset="0"/>
              </a:rPr>
              <a:t>CCD</a:t>
            </a:r>
          </a:p>
        </p:txBody>
      </p:sp>
      <p:sp>
        <p:nvSpPr>
          <p:cNvPr id="1870868" name="Text Box 20"/>
          <p:cNvSpPr txBox="1">
            <a:spLocks noChangeArrowheads="1"/>
          </p:cNvSpPr>
          <p:nvPr/>
        </p:nvSpPr>
        <p:spPr bwMode="auto">
          <a:xfrm>
            <a:off x="2492375" y="2609850"/>
            <a:ext cx="1300163" cy="304800"/>
          </a:xfrm>
          <a:prstGeom prst="rect">
            <a:avLst/>
          </a:prstGeom>
          <a:noFill/>
          <a:ln w="9525">
            <a:noFill/>
            <a:miter lim="800000"/>
            <a:headEnd/>
            <a:tailEnd/>
          </a:ln>
          <a:effectLst/>
        </p:spPr>
        <p:txBody>
          <a:bodyPr wrap="none">
            <a:prstTxWarp prst="textNoShape">
              <a:avLst/>
            </a:prstTxWarp>
            <a:spAutoFit/>
          </a:bodyPr>
          <a:lstStyle/>
          <a:p>
            <a:pPr algn="ctr"/>
            <a:r>
              <a:rPr lang="en-US" sz="1400" b="0" baseline="0">
                <a:latin typeface="Arial" pitchFamily="-65" charset="0"/>
              </a:rPr>
              <a:t>Interferometer</a:t>
            </a:r>
          </a:p>
        </p:txBody>
      </p:sp>
      <p:sp>
        <p:nvSpPr>
          <p:cNvPr id="1870869" name="AutoShape 21"/>
          <p:cNvSpPr>
            <a:spLocks noChangeArrowheads="1"/>
          </p:cNvSpPr>
          <p:nvPr/>
        </p:nvSpPr>
        <p:spPr bwMode="auto">
          <a:xfrm>
            <a:off x="2779713" y="1020763"/>
            <a:ext cx="595312" cy="1673225"/>
          </a:xfrm>
          <a:prstGeom prst="downArrow">
            <a:avLst>
              <a:gd name="adj1" fmla="val 50000"/>
              <a:gd name="adj2" fmla="val 70267"/>
            </a:avLst>
          </a:prstGeom>
          <a:gradFill rotWithShape="0">
            <a:gsLst>
              <a:gs pos="0">
                <a:srgbClr val="96ABFF">
                  <a:alpha val="62000"/>
                </a:srgbClr>
              </a:gs>
              <a:gs pos="50000">
                <a:srgbClr val="96ABFF">
                  <a:gamma/>
                  <a:shade val="79608"/>
                  <a:invGamma/>
                  <a:alpha val="35001"/>
                </a:srgbClr>
              </a:gs>
              <a:gs pos="100000">
                <a:srgbClr val="96ABFF">
                  <a:alpha val="62000"/>
                </a:srgbClr>
              </a:gs>
            </a:gsLst>
            <a:lin ang="0" scaled="1"/>
          </a:gradFill>
          <a:ln w="9525">
            <a:noFill/>
            <a:miter lim="800000"/>
            <a:headEnd/>
            <a:tailEnd/>
          </a:ln>
          <a:effectLst/>
        </p:spPr>
        <p:txBody>
          <a:bodyPr wrap="none" anchor="ctr">
            <a:prstTxWarp prst="textNoShape">
              <a:avLst/>
            </a:prstTxWarp>
          </a:bodyPr>
          <a:lstStyle/>
          <a:p>
            <a:endParaRPr lang="en-US"/>
          </a:p>
        </p:txBody>
      </p:sp>
      <p:sp>
        <p:nvSpPr>
          <p:cNvPr id="1870870" name="Oval 22" descr="Large confetti"/>
          <p:cNvSpPr>
            <a:spLocks noChangeArrowheads="1"/>
          </p:cNvSpPr>
          <p:nvPr/>
        </p:nvSpPr>
        <p:spPr bwMode="auto">
          <a:xfrm>
            <a:off x="3611563" y="1774825"/>
            <a:ext cx="436562" cy="109538"/>
          </a:xfrm>
          <a:prstGeom prst="ellipse">
            <a:avLst/>
          </a:prstGeom>
          <a:pattFill prst="lgConfetti">
            <a:fgClr>
              <a:schemeClr val="accent2"/>
            </a:fgClr>
            <a:bgClr>
              <a:srgbClr val="FFFFFF"/>
            </a:bgClr>
          </a:pattFill>
          <a:ln w="9525">
            <a:noFill/>
            <a:round/>
            <a:headEnd/>
            <a:tailEnd/>
          </a:ln>
          <a:effectLst/>
        </p:spPr>
        <p:txBody>
          <a:bodyPr wrap="none" anchor="ctr">
            <a:prstTxWarp prst="textNoShape">
              <a:avLst/>
            </a:prstTxWarp>
          </a:bodyPr>
          <a:lstStyle/>
          <a:p>
            <a:pPr algn="ctr"/>
            <a:endParaRPr lang="en-US" sz="1800" b="0" baseline="0">
              <a:latin typeface="Times" pitchFamily="-65" charset="0"/>
            </a:endParaRPr>
          </a:p>
        </p:txBody>
      </p:sp>
      <p:sp>
        <p:nvSpPr>
          <p:cNvPr id="1870871" name="Line 23"/>
          <p:cNvSpPr>
            <a:spLocks noChangeShapeType="1"/>
          </p:cNvSpPr>
          <p:nvPr/>
        </p:nvSpPr>
        <p:spPr bwMode="auto">
          <a:xfrm>
            <a:off x="1330325" y="1855788"/>
            <a:ext cx="246063"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870872" name="Line 24"/>
          <p:cNvSpPr>
            <a:spLocks noChangeShapeType="1"/>
          </p:cNvSpPr>
          <p:nvPr/>
        </p:nvSpPr>
        <p:spPr bwMode="auto">
          <a:xfrm flipV="1">
            <a:off x="1493838" y="2197100"/>
            <a:ext cx="165100" cy="192088"/>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870873" name="Text Box 25"/>
          <p:cNvSpPr txBox="1">
            <a:spLocks noChangeArrowheads="1"/>
          </p:cNvSpPr>
          <p:nvPr/>
        </p:nvSpPr>
        <p:spPr bwMode="auto">
          <a:xfrm>
            <a:off x="849313" y="2425700"/>
            <a:ext cx="1211262" cy="304800"/>
          </a:xfrm>
          <a:prstGeom prst="rect">
            <a:avLst/>
          </a:prstGeom>
          <a:noFill/>
          <a:ln w="9525">
            <a:noFill/>
            <a:miter lim="800000"/>
            <a:headEnd/>
            <a:tailEnd/>
          </a:ln>
          <a:effectLst/>
        </p:spPr>
        <p:txBody>
          <a:bodyPr wrap="none">
            <a:prstTxWarp prst="textNoShape">
              <a:avLst/>
            </a:prstTxWarp>
            <a:spAutoFit/>
          </a:bodyPr>
          <a:lstStyle/>
          <a:p>
            <a:r>
              <a:rPr lang="en-US" sz="1400" b="0" baseline="0">
                <a:solidFill>
                  <a:srgbClr val="FD8514"/>
                </a:solidFill>
                <a:latin typeface="Arial" pitchFamily="-65" charset="0"/>
              </a:rPr>
              <a:t>Heater beam</a:t>
            </a:r>
          </a:p>
        </p:txBody>
      </p:sp>
      <p:sp>
        <p:nvSpPr>
          <p:cNvPr id="1870874" name="Line 26"/>
          <p:cNvSpPr>
            <a:spLocks noChangeShapeType="1"/>
          </p:cNvSpPr>
          <p:nvPr/>
        </p:nvSpPr>
        <p:spPr bwMode="auto">
          <a:xfrm flipH="1">
            <a:off x="3251200" y="1384300"/>
            <a:ext cx="271463" cy="300038"/>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870875" name="Text Box 27"/>
          <p:cNvSpPr txBox="1">
            <a:spLocks noChangeArrowheads="1"/>
          </p:cNvSpPr>
          <p:nvPr/>
        </p:nvSpPr>
        <p:spPr bwMode="auto">
          <a:xfrm>
            <a:off x="3884613" y="1541463"/>
            <a:ext cx="336550" cy="366712"/>
          </a:xfrm>
          <a:prstGeom prst="rect">
            <a:avLst/>
          </a:prstGeom>
          <a:noFill/>
          <a:ln w="9525">
            <a:noFill/>
            <a:miter lim="800000"/>
            <a:headEnd/>
            <a:tailEnd/>
          </a:ln>
          <a:effectLst/>
        </p:spPr>
        <p:txBody>
          <a:bodyPr wrap="none">
            <a:prstTxWarp prst="textNoShape">
              <a:avLst/>
            </a:prstTxWarp>
            <a:spAutoFit/>
          </a:bodyPr>
          <a:lstStyle/>
          <a:p>
            <a:r>
              <a:rPr lang="en-US" sz="1800" b="0" baseline="0">
                <a:latin typeface="Times" pitchFamily="-65" charset="0"/>
              </a:rPr>
              <a:t>e</a:t>
            </a:r>
            <a:r>
              <a:rPr lang="en-US" sz="1800" b="0" baseline="30000">
                <a:latin typeface="Times" pitchFamily="-65" charset="0"/>
              </a:rPr>
              <a:t>-</a:t>
            </a:r>
            <a:endParaRPr lang="en-US" sz="1800" b="0" baseline="0">
              <a:latin typeface="Times" pitchFamily="-65" charset="0"/>
            </a:endParaRPr>
          </a:p>
        </p:txBody>
      </p:sp>
      <p:sp>
        <p:nvSpPr>
          <p:cNvPr id="1870876" name="Text Box 28"/>
          <p:cNvSpPr txBox="1">
            <a:spLocks noChangeArrowheads="1"/>
          </p:cNvSpPr>
          <p:nvPr/>
        </p:nvSpPr>
        <p:spPr bwMode="auto">
          <a:xfrm>
            <a:off x="3444875" y="1106488"/>
            <a:ext cx="994383" cy="338554"/>
          </a:xfrm>
          <a:prstGeom prst="rect">
            <a:avLst/>
          </a:prstGeom>
          <a:noFill/>
          <a:ln w="9525">
            <a:noFill/>
            <a:miter lim="800000"/>
            <a:headEnd/>
            <a:tailEnd/>
          </a:ln>
          <a:effectLst/>
        </p:spPr>
        <p:txBody>
          <a:bodyPr wrap="none">
            <a:prstTxWarp prst="textNoShape">
              <a:avLst/>
            </a:prstTxWarp>
            <a:spAutoFit/>
          </a:bodyPr>
          <a:lstStyle/>
          <a:p>
            <a:r>
              <a:rPr lang="en-US" sz="1600" b="0" baseline="0" dirty="0" smtClean="0">
                <a:latin typeface="Arial" pitchFamily="-65" charset="0"/>
              </a:rPr>
              <a:t>H </a:t>
            </a:r>
            <a:r>
              <a:rPr lang="en-US" sz="1600" b="0" baseline="0" dirty="0">
                <a:latin typeface="Arial" pitchFamily="-65" charset="0"/>
              </a:rPr>
              <a:t>gas jet</a:t>
            </a:r>
          </a:p>
        </p:txBody>
      </p:sp>
      <p:sp>
        <p:nvSpPr>
          <p:cNvPr id="1870877" name="Text Box 29"/>
          <p:cNvSpPr txBox="1">
            <a:spLocks noChangeArrowheads="1"/>
          </p:cNvSpPr>
          <p:nvPr/>
        </p:nvSpPr>
        <p:spPr bwMode="auto">
          <a:xfrm>
            <a:off x="-28575" y="1133475"/>
            <a:ext cx="1690688" cy="836613"/>
          </a:xfrm>
          <a:prstGeom prst="rect">
            <a:avLst/>
          </a:prstGeom>
          <a:noFill/>
          <a:ln w="9525">
            <a:noFill/>
            <a:miter lim="800000"/>
            <a:headEnd/>
            <a:tailEnd/>
          </a:ln>
          <a:effectLst/>
        </p:spPr>
        <p:txBody>
          <a:bodyPr wrap="none">
            <a:prstTxWarp prst="textNoShape">
              <a:avLst/>
            </a:prstTxWarp>
            <a:spAutoFit/>
          </a:bodyPr>
          <a:lstStyle/>
          <a:p>
            <a:r>
              <a:rPr lang="en-US" sz="1400" b="0" baseline="0">
                <a:solidFill>
                  <a:srgbClr val="CC040E"/>
                </a:solidFill>
                <a:latin typeface="Arial" pitchFamily="-65" charset="0"/>
              </a:rPr>
              <a:t>Main beam ~10TW</a:t>
            </a:r>
          </a:p>
          <a:p>
            <a:endParaRPr lang="en-US" sz="1400" b="0" baseline="0">
              <a:solidFill>
                <a:srgbClr val="CC040E"/>
              </a:solidFill>
              <a:latin typeface="Arial" pitchFamily="-65" charset="0"/>
            </a:endParaRPr>
          </a:p>
          <a:p>
            <a:endParaRPr lang="en-US" sz="700" b="0" baseline="0">
              <a:solidFill>
                <a:srgbClr val="CC040E"/>
              </a:solidFill>
              <a:latin typeface="Arial" pitchFamily="-65" charset="0"/>
            </a:endParaRPr>
          </a:p>
          <a:p>
            <a:r>
              <a:rPr lang="en-US" sz="1400" b="0" baseline="0">
                <a:solidFill>
                  <a:srgbClr val="CC6C70"/>
                </a:solidFill>
                <a:latin typeface="Arial" pitchFamily="-65" charset="0"/>
              </a:rPr>
              <a:t>Ionizing beam</a:t>
            </a:r>
            <a:endParaRPr lang="en-US" sz="1400" b="0" baseline="0">
              <a:solidFill>
                <a:srgbClr val="CC040E"/>
              </a:solidFill>
              <a:latin typeface="Arial" pitchFamily="-65" charset="0"/>
            </a:endParaRPr>
          </a:p>
        </p:txBody>
      </p:sp>
      <p:sp>
        <p:nvSpPr>
          <p:cNvPr id="1870878" name="AutoShape 30"/>
          <p:cNvSpPr>
            <a:spLocks noChangeArrowheads="1"/>
          </p:cNvSpPr>
          <p:nvPr/>
        </p:nvSpPr>
        <p:spPr bwMode="auto">
          <a:xfrm>
            <a:off x="4673600" y="1409700"/>
            <a:ext cx="889000" cy="812800"/>
          </a:xfrm>
          <a:prstGeom prst="octagon">
            <a:avLst>
              <a:gd name="adj" fmla="val 29287"/>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1200" b="0" baseline="0">
                <a:latin typeface="Arial" pitchFamily="-65" charset="0"/>
              </a:rPr>
              <a:t>magnetic</a:t>
            </a:r>
          </a:p>
          <a:p>
            <a:pPr algn="ctr"/>
            <a:r>
              <a:rPr lang="en-US" sz="1200" b="0" baseline="0">
                <a:latin typeface="Arial" pitchFamily="-65" charset="0"/>
              </a:rPr>
              <a:t>spectrometer</a:t>
            </a:r>
          </a:p>
        </p:txBody>
      </p:sp>
      <p:grpSp>
        <p:nvGrpSpPr>
          <p:cNvPr id="2" name="Group 77"/>
          <p:cNvGrpSpPr>
            <a:grpSpLocks/>
          </p:cNvGrpSpPr>
          <p:nvPr/>
        </p:nvGrpSpPr>
        <p:grpSpPr bwMode="auto">
          <a:xfrm>
            <a:off x="47625" y="2982913"/>
            <a:ext cx="3221038" cy="3532187"/>
            <a:chOff x="30" y="1879"/>
            <a:chExt cx="2029" cy="2225"/>
          </a:xfrm>
        </p:grpSpPr>
        <p:sp>
          <p:nvSpPr>
            <p:cNvPr id="1870885" name="AutoShape 37"/>
            <p:cNvSpPr>
              <a:spLocks noChangeArrowheads="1"/>
            </p:cNvSpPr>
            <p:nvPr/>
          </p:nvSpPr>
          <p:spPr bwMode="auto">
            <a:xfrm rot="1399772">
              <a:off x="1634" y="1879"/>
              <a:ext cx="375" cy="388"/>
            </a:xfrm>
            <a:prstGeom prst="downArrow">
              <a:avLst>
                <a:gd name="adj1" fmla="val 50000"/>
                <a:gd name="adj2" fmla="val 25867"/>
              </a:avLst>
            </a:prstGeom>
            <a:solidFill>
              <a:schemeClr val="accent2">
                <a:alpha val="62000"/>
              </a:schemeClr>
            </a:solidFill>
            <a:ln w="9525">
              <a:noFill/>
              <a:miter lim="800000"/>
              <a:headEnd/>
              <a:tailEnd/>
            </a:ln>
            <a:effectLst/>
          </p:spPr>
          <p:txBody>
            <a:bodyPr wrap="none" anchor="ctr">
              <a:prstTxWarp prst="textNoShape">
                <a:avLst/>
              </a:prstTxWarp>
            </a:bodyPr>
            <a:lstStyle/>
            <a:p>
              <a:endParaRPr lang="en-US"/>
            </a:p>
          </p:txBody>
        </p:sp>
        <p:grpSp>
          <p:nvGrpSpPr>
            <p:cNvPr id="3" name="Group 70"/>
            <p:cNvGrpSpPr>
              <a:grpSpLocks/>
            </p:cNvGrpSpPr>
            <p:nvPr/>
          </p:nvGrpSpPr>
          <p:grpSpPr bwMode="auto">
            <a:xfrm>
              <a:off x="30" y="2267"/>
              <a:ext cx="2029" cy="1837"/>
              <a:chOff x="30" y="2281"/>
              <a:chExt cx="2029" cy="1837"/>
            </a:xfrm>
          </p:grpSpPr>
          <p:sp>
            <p:nvSpPr>
              <p:cNvPr id="1870880" name="AutoShape 32"/>
              <p:cNvSpPr>
                <a:spLocks noChangeArrowheads="1"/>
              </p:cNvSpPr>
              <p:nvPr/>
            </p:nvSpPr>
            <p:spPr bwMode="auto">
              <a:xfrm>
                <a:off x="30" y="2310"/>
                <a:ext cx="2029" cy="1808"/>
              </a:xfrm>
              <a:prstGeom prst="roundRect">
                <a:avLst>
                  <a:gd name="adj" fmla="val 7190"/>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grpSp>
            <p:nvGrpSpPr>
              <p:cNvPr id="4" name="Group 33"/>
              <p:cNvGrpSpPr>
                <a:grpSpLocks/>
              </p:cNvGrpSpPr>
              <p:nvPr/>
            </p:nvGrpSpPr>
            <p:grpSpPr bwMode="auto">
              <a:xfrm>
                <a:off x="60" y="2460"/>
                <a:ext cx="1926" cy="1268"/>
                <a:chOff x="166" y="1638"/>
                <a:chExt cx="3160" cy="1085"/>
              </a:xfrm>
            </p:grpSpPr>
            <p:pic>
              <p:nvPicPr>
                <p:cNvPr id="1870882" name="Picture 34"/>
                <p:cNvPicPr>
                  <a:picLocks noChangeAspect="1" noChangeArrowheads="1"/>
                </p:cNvPicPr>
                <p:nvPr/>
              </p:nvPicPr>
              <p:blipFill>
                <a:blip r:embed="rId4"/>
                <a:srcRect/>
                <a:stretch>
                  <a:fillRect/>
                </a:stretch>
              </p:blipFill>
              <p:spPr bwMode="auto">
                <a:xfrm>
                  <a:off x="166" y="1638"/>
                  <a:ext cx="3160" cy="1085"/>
                </a:xfrm>
                <a:prstGeom prst="rect">
                  <a:avLst/>
                </a:prstGeom>
                <a:noFill/>
                <a:ln w="9525">
                  <a:noFill/>
                  <a:miter lim="800000"/>
                  <a:headEnd/>
                  <a:tailEnd/>
                </a:ln>
                <a:effectLst/>
              </p:spPr>
            </p:pic>
            <p:sp>
              <p:nvSpPr>
                <p:cNvPr id="1870883" name="Rectangle 35"/>
                <p:cNvSpPr>
                  <a:spLocks noChangeArrowheads="1"/>
                </p:cNvSpPr>
                <p:nvPr/>
              </p:nvSpPr>
              <p:spPr bwMode="auto">
                <a:xfrm>
                  <a:off x="547" y="1727"/>
                  <a:ext cx="193" cy="213"/>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grpSp>
          <p:sp>
            <p:nvSpPr>
              <p:cNvPr id="1870884" name="Text Box 36"/>
              <p:cNvSpPr txBox="1">
                <a:spLocks noChangeArrowheads="1"/>
              </p:cNvSpPr>
              <p:nvPr/>
            </p:nvSpPr>
            <p:spPr bwMode="auto">
              <a:xfrm>
                <a:off x="462" y="2281"/>
                <a:ext cx="1149" cy="231"/>
              </a:xfrm>
              <a:prstGeom prst="rect">
                <a:avLst/>
              </a:prstGeom>
              <a:noFill/>
              <a:ln w="9525">
                <a:noFill/>
                <a:miter lim="800000"/>
                <a:headEnd/>
                <a:tailEnd/>
              </a:ln>
              <a:effectLst/>
            </p:spPr>
            <p:txBody>
              <a:bodyPr wrap="none">
                <a:prstTxWarp prst="textNoShape">
                  <a:avLst/>
                </a:prstTxWarp>
                <a:spAutoFit/>
              </a:bodyPr>
              <a:lstStyle/>
              <a:p>
                <a:r>
                  <a:rPr lang="en-US" sz="1800" b="0" u="sng" baseline="0">
                    <a:latin typeface="Helvetica" pitchFamily="-65" charset="0"/>
                  </a:rPr>
                  <a:t>Channel density</a:t>
                </a:r>
              </a:p>
            </p:txBody>
          </p:sp>
          <p:sp>
            <p:nvSpPr>
              <p:cNvPr id="1870886" name="Rectangle 38"/>
              <p:cNvSpPr>
                <a:spLocks noChangeArrowheads="1"/>
              </p:cNvSpPr>
              <p:nvPr/>
            </p:nvSpPr>
            <p:spPr bwMode="auto">
              <a:xfrm>
                <a:off x="217" y="3777"/>
                <a:ext cx="1624" cy="212"/>
              </a:xfrm>
              <a:prstGeom prst="rect">
                <a:avLst/>
              </a:prstGeom>
              <a:noFill/>
              <a:ln w="9525">
                <a:noFill/>
                <a:miter lim="800000"/>
                <a:headEnd/>
                <a:tailEnd/>
              </a:ln>
              <a:effectLst/>
            </p:spPr>
            <p:txBody>
              <a:bodyPr wrap="none">
                <a:prstTxWarp prst="textNoShape">
                  <a:avLst/>
                </a:prstTxWarp>
                <a:spAutoFit/>
              </a:bodyPr>
              <a:lstStyle/>
              <a:p>
                <a:r>
                  <a:rPr lang="en-US" sz="1600" b="0" baseline="0" dirty="0">
                    <a:latin typeface="Helvetica" pitchFamily="-65" charset="0"/>
                  </a:rPr>
                  <a:t>variation of </a:t>
                </a:r>
                <a:r>
                  <a:rPr lang="en-US" sz="1600" b="0" i="1" baseline="0" dirty="0">
                    <a:latin typeface="Helvetica" pitchFamily="-65" charset="0"/>
                  </a:rPr>
                  <a:t>n</a:t>
                </a:r>
                <a:r>
                  <a:rPr lang="en-US" sz="1600" b="0" i="1" baseline="-25000" dirty="0">
                    <a:latin typeface="Helvetica" pitchFamily="-65" charset="0"/>
                  </a:rPr>
                  <a:t>e</a:t>
                </a:r>
                <a:r>
                  <a:rPr lang="en-US" sz="1600" b="0" baseline="0" dirty="0">
                    <a:latin typeface="Helvetica" pitchFamily="-65" charset="0"/>
                  </a:rPr>
                  <a:t> guides laser</a:t>
                </a:r>
                <a:endParaRPr lang="en-US" sz="1600" b="0" baseline="0" dirty="0">
                  <a:latin typeface="Symbol" pitchFamily="-65" charset="2"/>
                  <a:sym typeface="Symbol" pitchFamily="-65" charset="2"/>
                </a:endParaRPr>
              </a:p>
            </p:txBody>
          </p:sp>
          <p:sp>
            <p:nvSpPr>
              <p:cNvPr id="1870887" name="Line 39"/>
              <p:cNvSpPr>
                <a:spLocks noChangeShapeType="1"/>
              </p:cNvSpPr>
              <p:nvPr/>
            </p:nvSpPr>
            <p:spPr bwMode="auto">
              <a:xfrm rot="5400000">
                <a:off x="794" y="2655"/>
                <a:ext cx="0" cy="481"/>
              </a:xfrm>
              <a:prstGeom prst="line">
                <a:avLst/>
              </a:prstGeom>
              <a:noFill/>
              <a:ln w="28575">
                <a:solidFill>
                  <a:schemeClr val="tx1"/>
                </a:solidFill>
                <a:round/>
                <a:headEnd type="triangle" w="med" len="med"/>
                <a:tailEnd/>
              </a:ln>
              <a:effectLst/>
            </p:spPr>
            <p:txBody>
              <a:bodyPr wrap="none" anchor="ctr">
                <a:prstTxWarp prst="textNoShape">
                  <a:avLst/>
                </a:prstTxWarp>
              </a:bodyPr>
              <a:lstStyle/>
              <a:p>
                <a:endParaRPr lang="en-US"/>
              </a:p>
            </p:txBody>
          </p:sp>
          <p:sp>
            <p:nvSpPr>
              <p:cNvPr id="1870888" name="Rectangle 40"/>
              <p:cNvSpPr>
                <a:spLocks noChangeArrowheads="1"/>
              </p:cNvSpPr>
              <p:nvPr/>
            </p:nvSpPr>
            <p:spPr bwMode="auto">
              <a:xfrm>
                <a:off x="750" y="2960"/>
                <a:ext cx="430" cy="192"/>
              </a:xfrm>
              <a:prstGeom prst="rect">
                <a:avLst/>
              </a:prstGeom>
              <a:noFill/>
              <a:ln w="9525">
                <a:noFill/>
                <a:miter lim="800000"/>
                <a:headEnd/>
                <a:tailEnd/>
              </a:ln>
              <a:effectLst/>
            </p:spPr>
            <p:txBody>
              <a:bodyPr wrap="none">
                <a:prstTxWarp prst="textNoShape">
                  <a:avLst/>
                </a:prstTxWarp>
                <a:spAutoFit/>
              </a:bodyPr>
              <a:lstStyle/>
              <a:p>
                <a:r>
                  <a:rPr lang="en-US" sz="1400" b="0" baseline="0">
                    <a:latin typeface="Helvetica" pitchFamily="-65" charset="0"/>
                  </a:rPr>
                  <a:t>low v</a:t>
                </a:r>
                <a:r>
                  <a:rPr lang="en-US" sz="1400" b="0" baseline="0">
                    <a:latin typeface="Symbol" pitchFamily="-65" charset="2"/>
                    <a:sym typeface="Symbol" pitchFamily="-65" charset="2"/>
                  </a:rPr>
                  <a:t></a:t>
                </a:r>
                <a:endParaRPr lang="en-US" sz="1400" b="0" baseline="0">
                  <a:latin typeface="Helvetica" pitchFamily="-65" charset="0"/>
                </a:endParaRPr>
              </a:p>
            </p:txBody>
          </p:sp>
          <p:sp>
            <p:nvSpPr>
              <p:cNvPr id="1870889" name="Rectangle 41"/>
              <p:cNvSpPr>
                <a:spLocks noChangeArrowheads="1"/>
              </p:cNvSpPr>
              <p:nvPr/>
            </p:nvSpPr>
            <p:spPr bwMode="auto">
              <a:xfrm>
                <a:off x="979" y="2816"/>
                <a:ext cx="473" cy="192"/>
              </a:xfrm>
              <a:prstGeom prst="rect">
                <a:avLst/>
              </a:prstGeom>
              <a:noFill/>
              <a:ln w="9525">
                <a:noFill/>
                <a:miter lim="800000"/>
                <a:headEnd/>
                <a:tailEnd/>
              </a:ln>
              <a:effectLst/>
            </p:spPr>
            <p:txBody>
              <a:bodyPr wrap="none">
                <a:prstTxWarp prst="textNoShape">
                  <a:avLst/>
                </a:prstTxWarp>
                <a:spAutoFit/>
              </a:bodyPr>
              <a:lstStyle/>
              <a:p>
                <a:r>
                  <a:rPr lang="en-US" sz="1400" b="0" baseline="0">
                    <a:latin typeface="Helvetica" pitchFamily="-65" charset="0"/>
                  </a:rPr>
                  <a:t>high v</a:t>
                </a:r>
                <a:r>
                  <a:rPr lang="en-US" sz="1400" b="0" baseline="0">
                    <a:latin typeface="Symbol" pitchFamily="-65" charset="2"/>
                    <a:sym typeface="Symbol" pitchFamily="-65" charset="2"/>
                  </a:rPr>
                  <a:t></a:t>
                </a:r>
                <a:endParaRPr lang="en-US" sz="1400" b="0" baseline="0">
                  <a:latin typeface="Helvetica" pitchFamily="-65" charset="0"/>
                </a:endParaRPr>
              </a:p>
            </p:txBody>
          </p:sp>
          <p:sp>
            <p:nvSpPr>
              <p:cNvPr id="1870890" name="Line 42"/>
              <p:cNvSpPr>
                <a:spLocks noChangeShapeType="1"/>
              </p:cNvSpPr>
              <p:nvPr/>
            </p:nvSpPr>
            <p:spPr bwMode="auto">
              <a:xfrm rot="5400000">
                <a:off x="663" y="2933"/>
                <a:ext cx="0" cy="218"/>
              </a:xfrm>
              <a:prstGeom prst="line">
                <a:avLst/>
              </a:prstGeom>
              <a:noFill/>
              <a:ln w="28575">
                <a:solidFill>
                  <a:schemeClr val="tx1"/>
                </a:solidFill>
                <a:round/>
                <a:headEnd type="triangle" w="med" len="med"/>
                <a:tailEnd/>
              </a:ln>
              <a:effectLst/>
            </p:spPr>
            <p:txBody>
              <a:bodyPr wrap="none" anchor="ctr">
                <a:prstTxWarp prst="textNoShape">
                  <a:avLst/>
                </a:prstTxWarp>
              </a:bodyPr>
              <a:lstStyle/>
              <a:p>
                <a:endParaRPr lang="en-US"/>
              </a:p>
            </p:txBody>
          </p:sp>
        </p:grpSp>
      </p:grpSp>
      <p:grpSp>
        <p:nvGrpSpPr>
          <p:cNvPr id="74" name="Group 73"/>
          <p:cNvGrpSpPr/>
          <p:nvPr/>
        </p:nvGrpSpPr>
        <p:grpSpPr>
          <a:xfrm>
            <a:off x="5317332" y="965200"/>
            <a:ext cx="3779043" cy="2920802"/>
            <a:chOff x="5317332" y="965200"/>
            <a:chExt cx="3779043" cy="2920802"/>
          </a:xfrm>
        </p:grpSpPr>
        <p:sp>
          <p:nvSpPr>
            <p:cNvPr id="1870852" name="Text Box 4"/>
            <p:cNvSpPr txBox="1">
              <a:spLocks noChangeArrowheads="1"/>
            </p:cNvSpPr>
            <p:nvPr/>
          </p:nvSpPr>
          <p:spPr bwMode="auto">
            <a:xfrm>
              <a:off x="6737350" y="3578225"/>
              <a:ext cx="2340504" cy="307777"/>
            </a:xfrm>
            <a:prstGeom prst="rect">
              <a:avLst/>
            </a:prstGeom>
            <a:noFill/>
            <a:ln w="9525">
              <a:noFill/>
              <a:miter lim="800000"/>
              <a:headEnd/>
              <a:tailEnd/>
            </a:ln>
            <a:effectLst/>
          </p:spPr>
          <p:txBody>
            <a:bodyPr wrap="none">
              <a:prstTxWarp prst="textNoShape">
                <a:avLst/>
              </a:prstTxWarp>
              <a:spAutoFit/>
            </a:bodyPr>
            <a:lstStyle/>
            <a:p>
              <a:r>
                <a:rPr lang="en-US" sz="1400" b="0" baseline="0" dirty="0">
                  <a:latin typeface="Helvetica" pitchFamily="-65" charset="0"/>
                </a:rPr>
                <a:t>Geddes</a:t>
              </a:r>
              <a:r>
                <a:rPr lang="en-US" sz="1400" b="0" i="1" baseline="0" dirty="0">
                  <a:latin typeface="Helvetica" pitchFamily="-65" charset="0"/>
                </a:rPr>
                <a:t> et </a:t>
              </a:r>
              <a:r>
                <a:rPr lang="en-US" sz="1400" b="0" i="1" baseline="0" dirty="0" smtClean="0">
                  <a:latin typeface="Helvetica" pitchFamily="-65" charset="0"/>
                </a:rPr>
                <a:t>al.</a:t>
              </a:r>
              <a:r>
                <a:rPr lang="en-US" sz="1400" b="0" baseline="0" dirty="0" smtClean="0">
                  <a:latin typeface="Helvetica" pitchFamily="-65" charset="0"/>
                </a:rPr>
                <a:t>, </a:t>
              </a:r>
              <a:r>
                <a:rPr lang="en-US" sz="1400" b="0" baseline="0" dirty="0">
                  <a:latin typeface="Helvetica" pitchFamily="-65" charset="0"/>
                </a:rPr>
                <a:t>Nature 2004</a:t>
              </a:r>
            </a:p>
          </p:txBody>
        </p:sp>
        <p:sp>
          <p:nvSpPr>
            <p:cNvPr id="1870913" name="AutoShape 65"/>
            <p:cNvSpPr>
              <a:spLocks noChangeArrowheads="1"/>
            </p:cNvSpPr>
            <p:nvPr/>
          </p:nvSpPr>
          <p:spPr bwMode="auto">
            <a:xfrm>
              <a:off x="5591175" y="965200"/>
              <a:ext cx="3505200" cy="2511425"/>
            </a:xfrm>
            <a:prstGeom prst="roundRect">
              <a:avLst>
                <a:gd name="adj" fmla="val 7190"/>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pic>
          <p:nvPicPr>
            <p:cNvPr id="1870914" name="Picture 66"/>
            <p:cNvPicPr>
              <a:picLocks noChangeAspect="1" noChangeArrowheads="1"/>
            </p:cNvPicPr>
            <p:nvPr/>
          </p:nvPicPr>
          <p:blipFill>
            <a:blip r:embed="rId5"/>
            <a:srcRect b="4297"/>
            <a:stretch>
              <a:fillRect/>
            </a:stretch>
          </p:blipFill>
          <p:spPr bwMode="auto">
            <a:xfrm>
              <a:off x="5688012" y="1709738"/>
              <a:ext cx="3379788" cy="1597025"/>
            </a:xfrm>
            <a:prstGeom prst="rect">
              <a:avLst/>
            </a:prstGeom>
            <a:noFill/>
          </p:spPr>
        </p:pic>
        <p:sp>
          <p:nvSpPr>
            <p:cNvPr id="1870915" name="Rectangle 67"/>
            <p:cNvSpPr>
              <a:spLocks noChangeArrowheads="1"/>
            </p:cNvSpPr>
            <p:nvPr/>
          </p:nvSpPr>
          <p:spPr bwMode="auto">
            <a:xfrm>
              <a:off x="5773738" y="1009650"/>
              <a:ext cx="3233738" cy="611188"/>
            </a:xfrm>
            <a:prstGeom prst="rect">
              <a:avLst/>
            </a:prstGeom>
            <a:noFill/>
            <a:ln w="9525">
              <a:noFill/>
              <a:miter lim="800000"/>
              <a:headEnd/>
              <a:tailEnd/>
            </a:ln>
            <a:effectLst/>
          </p:spPr>
          <p:txBody>
            <a:bodyPr wrap="none">
              <a:prstTxWarp prst="textNoShape">
                <a:avLst/>
              </a:prstTxWarp>
              <a:spAutoFit/>
            </a:bodyPr>
            <a:lstStyle/>
            <a:p>
              <a:pPr algn="ctr"/>
              <a:r>
                <a:rPr lang="en-US" sz="1800" b="0" u="sng" baseline="0">
                  <a:latin typeface="Helvetica" pitchFamily="-65" charset="0"/>
                </a:rPr>
                <a:t>9TW: high-quality e-bunches</a:t>
              </a:r>
            </a:p>
            <a:p>
              <a:pPr algn="ctr"/>
              <a:r>
                <a:rPr lang="en-US" sz="1600" b="0" baseline="0">
                  <a:latin typeface="Helvetica" pitchFamily="-65" charset="0"/>
                </a:rPr>
                <a:t>hundreds of pC, 2% </a:t>
              </a:r>
              <a:r>
                <a:rPr lang="en-US" sz="1600" b="0" baseline="0">
                  <a:latin typeface="Symbol" pitchFamily="-65" charset="2"/>
                  <a:sym typeface="Symbol" pitchFamily="-65" charset="2"/>
                </a:rPr>
                <a:t></a:t>
              </a:r>
              <a:r>
                <a:rPr lang="en-US" sz="1600" b="0" baseline="0">
                  <a:latin typeface="Helvetica" pitchFamily="-65" charset="0"/>
                </a:rPr>
                <a:t>E/E, 3 mrad</a:t>
              </a:r>
              <a:endParaRPr lang="en-US" sz="1800" b="0" baseline="0">
                <a:latin typeface="Helvetica" pitchFamily="-65" charset="0"/>
              </a:endParaRPr>
            </a:p>
          </p:txBody>
        </p:sp>
        <p:sp>
          <p:nvSpPr>
            <p:cNvPr id="1870917" name="AutoShape 69"/>
            <p:cNvSpPr>
              <a:spLocks noChangeArrowheads="1"/>
            </p:cNvSpPr>
            <p:nvPr/>
          </p:nvSpPr>
          <p:spPr bwMode="auto">
            <a:xfrm rot="18097466">
              <a:off x="5202238" y="2284413"/>
              <a:ext cx="595313" cy="365125"/>
            </a:xfrm>
            <a:prstGeom prst="downArrow">
              <a:avLst>
                <a:gd name="adj1" fmla="val 50000"/>
                <a:gd name="adj2" fmla="val 25000"/>
              </a:avLst>
            </a:prstGeom>
            <a:solidFill>
              <a:schemeClr val="accent2">
                <a:alpha val="62000"/>
              </a:schemeClr>
            </a:solidFill>
            <a:ln w="9525">
              <a:noFill/>
              <a:miter lim="800000"/>
              <a:headEnd/>
              <a:tailEnd/>
            </a:ln>
            <a:effectLst/>
          </p:spPr>
          <p:txBody>
            <a:bodyPr wrap="none" anchor="ctr">
              <a:prstTxWarp prst="textNoShape">
                <a:avLst/>
              </a:prstTxWarp>
            </a:bodyPr>
            <a:lstStyle/>
            <a:p>
              <a:endParaRPr lang="en-US"/>
            </a:p>
          </p:txBody>
        </p:sp>
      </p:grpSp>
      <p:sp>
        <p:nvSpPr>
          <p:cNvPr id="1870922" name="Line 74"/>
          <p:cNvSpPr>
            <a:spLocks noChangeShapeType="1"/>
          </p:cNvSpPr>
          <p:nvPr/>
        </p:nvSpPr>
        <p:spPr bwMode="auto">
          <a:xfrm>
            <a:off x="3586163" y="1839913"/>
            <a:ext cx="29845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grpSp>
        <p:nvGrpSpPr>
          <p:cNvPr id="6" name="Group 78"/>
          <p:cNvGrpSpPr>
            <a:grpSpLocks/>
          </p:cNvGrpSpPr>
          <p:nvPr/>
        </p:nvGrpSpPr>
        <p:grpSpPr bwMode="auto">
          <a:xfrm>
            <a:off x="3481388" y="3021013"/>
            <a:ext cx="2919412" cy="3494087"/>
            <a:chOff x="2193" y="1903"/>
            <a:chExt cx="1839" cy="2201"/>
          </a:xfrm>
        </p:grpSpPr>
        <p:sp>
          <p:nvSpPr>
            <p:cNvPr id="1870908" name="AutoShape 60"/>
            <p:cNvSpPr>
              <a:spLocks noChangeArrowheads="1"/>
            </p:cNvSpPr>
            <p:nvPr/>
          </p:nvSpPr>
          <p:spPr bwMode="auto">
            <a:xfrm rot="-1523721">
              <a:off x="2730" y="1903"/>
              <a:ext cx="375" cy="372"/>
            </a:xfrm>
            <a:prstGeom prst="downArrow">
              <a:avLst>
                <a:gd name="adj1" fmla="val 50000"/>
                <a:gd name="adj2" fmla="val 25000"/>
              </a:avLst>
            </a:prstGeom>
            <a:solidFill>
              <a:schemeClr val="accent2">
                <a:alpha val="62000"/>
              </a:schemeClr>
            </a:solidFill>
            <a:ln w="9525">
              <a:noFill/>
              <a:miter lim="800000"/>
              <a:headEnd/>
              <a:tailEnd/>
            </a:ln>
            <a:effectLst/>
          </p:spPr>
          <p:txBody>
            <a:bodyPr wrap="none" anchor="ctr">
              <a:prstTxWarp prst="textNoShape">
                <a:avLst/>
              </a:prstTxWarp>
            </a:bodyPr>
            <a:lstStyle/>
            <a:p>
              <a:endParaRPr lang="en-US"/>
            </a:p>
          </p:txBody>
        </p:sp>
        <p:grpSp>
          <p:nvGrpSpPr>
            <p:cNvPr id="7" name="Group 71"/>
            <p:cNvGrpSpPr>
              <a:grpSpLocks/>
            </p:cNvGrpSpPr>
            <p:nvPr/>
          </p:nvGrpSpPr>
          <p:grpSpPr bwMode="auto">
            <a:xfrm>
              <a:off x="2193" y="2286"/>
              <a:ext cx="1839" cy="1818"/>
              <a:chOff x="2193" y="2300"/>
              <a:chExt cx="1839" cy="1818"/>
            </a:xfrm>
          </p:grpSpPr>
          <p:sp>
            <p:nvSpPr>
              <p:cNvPr id="1870892" name="AutoShape 44"/>
              <p:cNvSpPr>
                <a:spLocks noChangeArrowheads="1"/>
              </p:cNvSpPr>
              <p:nvPr/>
            </p:nvSpPr>
            <p:spPr bwMode="auto">
              <a:xfrm>
                <a:off x="2193" y="2310"/>
                <a:ext cx="1839" cy="1808"/>
              </a:xfrm>
              <a:prstGeom prst="roundRect">
                <a:avLst>
                  <a:gd name="adj" fmla="val 7190"/>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870893" name="Text Box 45"/>
              <p:cNvSpPr txBox="1">
                <a:spLocks noChangeArrowheads="1"/>
              </p:cNvSpPr>
              <p:nvPr/>
            </p:nvSpPr>
            <p:spPr bwMode="auto">
              <a:xfrm>
                <a:off x="2408" y="2682"/>
                <a:ext cx="540" cy="154"/>
              </a:xfrm>
              <a:prstGeom prst="rect">
                <a:avLst/>
              </a:prstGeom>
              <a:noFill/>
              <a:ln w="9525">
                <a:noFill/>
                <a:miter lim="800000"/>
                <a:headEnd/>
                <a:tailEnd/>
              </a:ln>
              <a:effectLst/>
            </p:spPr>
            <p:txBody>
              <a:bodyPr wrap="none">
                <a:prstTxWarp prst="textNoShape">
                  <a:avLst/>
                </a:prstTxWarp>
                <a:spAutoFit/>
              </a:bodyPr>
              <a:lstStyle/>
              <a:p>
                <a:r>
                  <a:rPr lang="en-US" sz="1000" b="0" baseline="0"/>
                  <a:t>11/19/03gv 1</a:t>
                </a:r>
              </a:p>
            </p:txBody>
          </p:sp>
          <p:pic>
            <p:nvPicPr>
              <p:cNvPr id="1870894" name="Picture 46"/>
              <p:cNvPicPr>
                <a:picLocks noChangeAspect="1" noChangeArrowheads="1"/>
              </p:cNvPicPr>
              <p:nvPr/>
            </p:nvPicPr>
            <p:blipFill>
              <a:blip r:embed="rId6"/>
              <a:srcRect/>
              <a:stretch>
                <a:fillRect/>
              </a:stretch>
            </p:blipFill>
            <p:spPr bwMode="auto">
              <a:xfrm>
                <a:off x="2315" y="2499"/>
                <a:ext cx="736" cy="610"/>
              </a:xfrm>
              <a:prstGeom prst="rect">
                <a:avLst/>
              </a:prstGeom>
              <a:noFill/>
              <a:ln w="9525">
                <a:noFill/>
                <a:miter lim="800000"/>
                <a:headEnd/>
                <a:tailEnd/>
              </a:ln>
              <a:effectLst/>
            </p:spPr>
          </p:pic>
          <p:sp>
            <p:nvSpPr>
              <p:cNvPr id="1870895" name="Rectangle 47"/>
              <p:cNvSpPr>
                <a:spLocks noChangeArrowheads="1"/>
              </p:cNvSpPr>
              <p:nvPr/>
            </p:nvSpPr>
            <p:spPr bwMode="auto">
              <a:xfrm>
                <a:off x="2376" y="2576"/>
                <a:ext cx="103" cy="95"/>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
            <p:nvSpPr>
              <p:cNvPr id="1870896" name="Text Box 48"/>
              <p:cNvSpPr txBox="1">
                <a:spLocks noChangeArrowheads="1"/>
              </p:cNvSpPr>
              <p:nvPr/>
            </p:nvSpPr>
            <p:spPr bwMode="auto">
              <a:xfrm>
                <a:off x="2492" y="2487"/>
                <a:ext cx="330" cy="173"/>
              </a:xfrm>
              <a:prstGeom prst="rect">
                <a:avLst/>
              </a:prstGeom>
              <a:noFill/>
              <a:ln w="9525">
                <a:noFill/>
                <a:miter lim="800000"/>
                <a:headEnd/>
                <a:tailEnd/>
              </a:ln>
              <a:effectLst/>
            </p:spPr>
            <p:txBody>
              <a:bodyPr wrap="none">
                <a:prstTxWarp prst="textNoShape">
                  <a:avLst/>
                </a:prstTxWarp>
                <a:spAutoFit/>
              </a:bodyPr>
              <a:lstStyle/>
              <a:p>
                <a:r>
                  <a:rPr lang="en-US" sz="1200" b="0" baseline="0">
                    <a:latin typeface="Helvetica" pitchFamily="-65" charset="0"/>
                  </a:rPr>
                  <a:t>Input</a:t>
                </a:r>
              </a:p>
            </p:txBody>
          </p:sp>
          <p:pic>
            <p:nvPicPr>
              <p:cNvPr id="1870897" name="Picture 49"/>
              <p:cNvPicPr>
                <a:picLocks noChangeAspect="1" noChangeArrowheads="1"/>
              </p:cNvPicPr>
              <p:nvPr/>
            </p:nvPicPr>
            <p:blipFill>
              <a:blip r:embed="rId7"/>
              <a:srcRect/>
              <a:stretch>
                <a:fillRect/>
              </a:stretch>
            </p:blipFill>
            <p:spPr bwMode="auto">
              <a:xfrm>
                <a:off x="3081" y="3111"/>
                <a:ext cx="736" cy="610"/>
              </a:xfrm>
              <a:prstGeom prst="rect">
                <a:avLst/>
              </a:prstGeom>
              <a:noFill/>
              <a:ln w="9525">
                <a:noFill/>
                <a:miter lim="800000"/>
                <a:headEnd/>
                <a:tailEnd/>
              </a:ln>
              <a:effectLst/>
            </p:spPr>
          </p:pic>
          <p:pic>
            <p:nvPicPr>
              <p:cNvPr id="1870898" name="Picture 50"/>
              <p:cNvPicPr>
                <a:picLocks noChangeAspect="1" noChangeArrowheads="1"/>
              </p:cNvPicPr>
              <p:nvPr/>
            </p:nvPicPr>
            <p:blipFill>
              <a:blip r:embed="rId8"/>
              <a:srcRect/>
              <a:stretch>
                <a:fillRect/>
              </a:stretch>
            </p:blipFill>
            <p:spPr bwMode="auto">
              <a:xfrm>
                <a:off x="2320" y="3111"/>
                <a:ext cx="736" cy="609"/>
              </a:xfrm>
              <a:prstGeom prst="rect">
                <a:avLst/>
              </a:prstGeom>
              <a:noFill/>
              <a:ln w="9525">
                <a:noFill/>
                <a:miter lim="800000"/>
                <a:headEnd/>
                <a:tailEnd/>
              </a:ln>
              <a:effectLst/>
            </p:spPr>
          </p:pic>
          <p:sp>
            <p:nvSpPr>
              <p:cNvPr id="1870899" name="Rectangle 51"/>
              <p:cNvSpPr>
                <a:spLocks noChangeArrowheads="1"/>
              </p:cNvSpPr>
              <p:nvPr/>
            </p:nvSpPr>
            <p:spPr bwMode="auto">
              <a:xfrm>
                <a:off x="2381" y="3170"/>
                <a:ext cx="103" cy="94"/>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
            <p:nvSpPr>
              <p:cNvPr id="1870900" name="Rectangle 52" descr="Large confetti"/>
              <p:cNvSpPr>
                <a:spLocks noChangeArrowheads="1"/>
              </p:cNvSpPr>
              <p:nvPr/>
            </p:nvSpPr>
            <p:spPr bwMode="auto">
              <a:xfrm>
                <a:off x="3106" y="3142"/>
                <a:ext cx="160" cy="149"/>
              </a:xfrm>
              <a:prstGeom prst="rect">
                <a:avLst/>
              </a:prstGeom>
              <a:pattFill prst="lgConfetti">
                <a:fgClr>
                  <a:srgbClr val="FFDE10"/>
                </a:fgClr>
                <a:bgClr>
                  <a:srgbClr val="FF851A"/>
                </a:bgClr>
              </a:pattFill>
              <a:ln w="9525">
                <a:noFill/>
                <a:miter lim="800000"/>
                <a:headEnd/>
                <a:tailEnd/>
              </a:ln>
              <a:effectLst/>
            </p:spPr>
            <p:txBody>
              <a:bodyPr wrap="none" anchor="ctr">
                <a:prstTxWarp prst="textNoShape">
                  <a:avLst/>
                </a:prstTxWarp>
              </a:bodyPr>
              <a:lstStyle/>
              <a:p>
                <a:endParaRPr lang="en-US"/>
              </a:p>
            </p:txBody>
          </p:sp>
          <p:sp>
            <p:nvSpPr>
              <p:cNvPr id="1870901" name="Text Box 53"/>
              <p:cNvSpPr txBox="1">
                <a:spLocks noChangeArrowheads="1"/>
              </p:cNvSpPr>
              <p:nvPr/>
            </p:nvSpPr>
            <p:spPr bwMode="auto">
              <a:xfrm>
                <a:off x="2358" y="3091"/>
                <a:ext cx="672" cy="154"/>
              </a:xfrm>
              <a:prstGeom prst="rect">
                <a:avLst/>
              </a:prstGeom>
              <a:noFill/>
              <a:ln w="9525">
                <a:noFill/>
                <a:miter lim="800000"/>
                <a:headEnd/>
                <a:tailEnd/>
              </a:ln>
              <a:effectLst/>
            </p:spPr>
            <p:txBody>
              <a:bodyPr wrap="none">
                <a:prstTxWarp prst="textNoShape">
                  <a:avLst/>
                </a:prstTxWarp>
                <a:spAutoFit/>
              </a:bodyPr>
              <a:lstStyle/>
              <a:p>
                <a:r>
                  <a:rPr lang="en-US" sz="1000" b="0" baseline="0">
                    <a:latin typeface="Helvetica" pitchFamily="-65" charset="0"/>
                  </a:rPr>
                  <a:t>Vacuum Output</a:t>
                </a:r>
              </a:p>
            </p:txBody>
          </p:sp>
          <p:sp>
            <p:nvSpPr>
              <p:cNvPr id="1870902" name="Rectangle 54"/>
              <p:cNvSpPr>
                <a:spLocks noChangeArrowheads="1"/>
              </p:cNvSpPr>
              <p:nvPr/>
            </p:nvSpPr>
            <p:spPr bwMode="auto">
              <a:xfrm>
                <a:off x="3094" y="3104"/>
                <a:ext cx="721" cy="154"/>
              </a:xfrm>
              <a:prstGeom prst="rect">
                <a:avLst/>
              </a:prstGeom>
              <a:noFill/>
              <a:ln w="9525">
                <a:noFill/>
                <a:miter lim="800000"/>
                <a:headEnd/>
                <a:tailEnd/>
              </a:ln>
              <a:effectLst/>
            </p:spPr>
            <p:txBody>
              <a:bodyPr wrap="none">
                <a:prstTxWarp prst="textNoShape">
                  <a:avLst/>
                </a:prstTxWarp>
                <a:spAutoFit/>
              </a:bodyPr>
              <a:lstStyle/>
              <a:p>
                <a:r>
                  <a:rPr lang="en-US" sz="1000" b="0" baseline="0">
                    <a:latin typeface="Helvetica" pitchFamily="-65" charset="0"/>
                  </a:rPr>
                  <a:t>Unguided Output</a:t>
                </a:r>
              </a:p>
            </p:txBody>
          </p:sp>
          <p:sp>
            <p:nvSpPr>
              <p:cNvPr id="1870903" name="Text Box 55"/>
              <p:cNvSpPr txBox="1">
                <a:spLocks noChangeArrowheads="1"/>
              </p:cNvSpPr>
              <p:nvPr/>
            </p:nvSpPr>
            <p:spPr bwMode="auto">
              <a:xfrm>
                <a:off x="3180" y="2625"/>
                <a:ext cx="400" cy="250"/>
              </a:xfrm>
              <a:prstGeom prst="rect">
                <a:avLst/>
              </a:prstGeom>
              <a:noFill/>
              <a:ln w="9525">
                <a:noFill/>
                <a:miter lim="800000"/>
                <a:headEnd/>
                <a:tailEnd/>
              </a:ln>
              <a:effectLst/>
            </p:spPr>
            <p:txBody>
              <a:bodyPr wrap="none">
                <a:prstTxWarp prst="textNoShape">
                  <a:avLst/>
                </a:prstTxWarp>
                <a:spAutoFit/>
              </a:bodyPr>
              <a:lstStyle/>
              <a:p>
                <a:r>
                  <a:rPr lang="en-US" sz="1000" b="0" baseline="0"/>
                  <a:t>11/19/03</a:t>
                </a:r>
              </a:p>
              <a:p>
                <a:r>
                  <a:rPr lang="en-US" sz="1000" b="0" baseline="0"/>
                  <a:t>Gi 2</a:t>
                </a:r>
              </a:p>
            </p:txBody>
          </p:sp>
          <p:pic>
            <p:nvPicPr>
              <p:cNvPr id="1870904" name="Picture 56"/>
              <p:cNvPicPr>
                <a:picLocks noChangeAspect="1" noChangeArrowheads="1"/>
              </p:cNvPicPr>
              <p:nvPr/>
            </p:nvPicPr>
            <p:blipFill>
              <a:blip r:embed="rId9"/>
              <a:srcRect/>
              <a:stretch>
                <a:fillRect/>
              </a:stretch>
            </p:blipFill>
            <p:spPr bwMode="auto">
              <a:xfrm>
                <a:off x="3100" y="2499"/>
                <a:ext cx="736" cy="610"/>
              </a:xfrm>
              <a:prstGeom prst="rect">
                <a:avLst/>
              </a:prstGeom>
              <a:noFill/>
              <a:ln w="9525">
                <a:noFill/>
                <a:miter lim="800000"/>
                <a:headEnd/>
                <a:tailEnd/>
              </a:ln>
              <a:effectLst/>
            </p:spPr>
          </p:pic>
          <p:sp>
            <p:nvSpPr>
              <p:cNvPr id="1870905" name="Rectangle 57"/>
              <p:cNvSpPr>
                <a:spLocks noChangeArrowheads="1"/>
              </p:cNvSpPr>
              <p:nvPr/>
            </p:nvSpPr>
            <p:spPr bwMode="auto">
              <a:xfrm>
                <a:off x="3148" y="2550"/>
                <a:ext cx="103" cy="94"/>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
            <p:nvSpPr>
              <p:cNvPr id="1870906" name="Rectangle 58"/>
              <p:cNvSpPr>
                <a:spLocks noChangeArrowheads="1"/>
              </p:cNvSpPr>
              <p:nvPr/>
            </p:nvSpPr>
            <p:spPr bwMode="auto">
              <a:xfrm>
                <a:off x="3199" y="2597"/>
                <a:ext cx="103" cy="94"/>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
            <p:nvSpPr>
              <p:cNvPr id="1870907" name="Rectangle 59"/>
              <p:cNvSpPr>
                <a:spLocks noChangeArrowheads="1"/>
              </p:cNvSpPr>
              <p:nvPr/>
            </p:nvSpPr>
            <p:spPr bwMode="auto">
              <a:xfrm>
                <a:off x="3082" y="2494"/>
                <a:ext cx="740" cy="173"/>
              </a:xfrm>
              <a:prstGeom prst="rect">
                <a:avLst/>
              </a:prstGeom>
              <a:noFill/>
              <a:ln w="9525">
                <a:noFill/>
                <a:miter lim="800000"/>
                <a:headEnd/>
                <a:tailEnd/>
              </a:ln>
              <a:effectLst/>
            </p:spPr>
            <p:txBody>
              <a:bodyPr wrap="none">
                <a:prstTxWarp prst="textNoShape">
                  <a:avLst/>
                </a:prstTxWarp>
                <a:spAutoFit/>
              </a:bodyPr>
              <a:lstStyle/>
              <a:p>
                <a:r>
                  <a:rPr lang="en-US" sz="1200" b="0" baseline="0">
                    <a:latin typeface="Helvetica" pitchFamily="-65" charset="0"/>
                  </a:rPr>
                  <a:t>Guided Output</a:t>
                </a:r>
              </a:p>
            </p:txBody>
          </p:sp>
          <p:sp>
            <p:nvSpPr>
              <p:cNvPr id="1870909" name="Text Box 61"/>
              <p:cNvSpPr txBox="1">
                <a:spLocks noChangeArrowheads="1"/>
              </p:cNvSpPr>
              <p:nvPr/>
            </p:nvSpPr>
            <p:spPr bwMode="auto">
              <a:xfrm>
                <a:off x="2203" y="2300"/>
                <a:ext cx="1745" cy="231"/>
              </a:xfrm>
              <a:prstGeom prst="rect">
                <a:avLst/>
              </a:prstGeom>
              <a:noFill/>
              <a:ln w="9525">
                <a:noFill/>
                <a:miter lim="800000"/>
                <a:headEnd/>
                <a:tailEnd/>
              </a:ln>
              <a:effectLst/>
            </p:spPr>
            <p:txBody>
              <a:bodyPr wrap="none">
                <a:prstTxWarp prst="textNoShape">
                  <a:avLst/>
                </a:prstTxWarp>
                <a:spAutoFit/>
              </a:bodyPr>
              <a:lstStyle/>
              <a:p>
                <a:pPr algn="ctr"/>
                <a:r>
                  <a:rPr lang="en-US" sz="1800" b="0" u="sng" baseline="0">
                    <a:latin typeface="Helvetica" pitchFamily="-65" charset="0"/>
                  </a:rPr>
                  <a:t>4TW: Guiding at P &gt; Pcrit</a:t>
                </a:r>
              </a:p>
            </p:txBody>
          </p:sp>
          <p:sp>
            <p:nvSpPr>
              <p:cNvPr id="1870910" name="Rectangle 62"/>
              <p:cNvSpPr>
                <a:spLocks noChangeArrowheads="1"/>
              </p:cNvSpPr>
              <p:nvPr/>
            </p:nvSpPr>
            <p:spPr bwMode="auto">
              <a:xfrm>
                <a:off x="2259" y="3732"/>
                <a:ext cx="1717" cy="366"/>
              </a:xfrm>
              <a:prstGeom prst="rect">
                <a:avLst/>
              </a:prstGeom>
              <a:noFill/>
              <a:ln w="9525">
                <a:noFill/>
                <a:miter lim="800000"/>
                <a:headEnd/>
                <a:tailEnd/>
              </a:ln>
              <a:effectLst/>
            </p:spPr>
            <p:txBody>
              <a:bodyPr wrap="none">
                <a:prstTxWarp prst="textNoShape">
                  <a:avLst/>
                </a:prstTxWarp>
                <a:spAutoFit/>
              </a:bodyPr>
              <a:lstStyle/>
              <a:p>
                <a:pPr algn="ctr"/>
                <a:r>
                  <a:rPr lang="en-US" sz="1600" b="0" baseline="0">
                    <a:latin typeface="Helvetica" pitchFamily="-65" charset="0"/>
                  </a:rPr>
                  <a:t>Density profile tuned to </a:t>
                </a:r>
              </a:p>
              <a:p>
                <a:pPr algn="ctr"/>
                <a:r>
                  <a:rPr lang="en-US" sz="1600" b="0" baseline="0">
                    <a:latin typeface="Helvetica" pitchFamily="-65" charset="0"/>
                  </a:rPr>
                  <a:t>compensate for self guiding </a:t>
                </a:r>
              </a:p>
            </p:txBody>
          </p:sp>
        </p:grpSp>
        <p:graphicFrame>
          <p:nvGraphicFramePr>
            <p:cNvPr id="1870923" name="Object 75"/>
            <p:cNvGraphicFramePr>
              <a:graphicFrameLocks noChangeAspect="1"/>
            </p:cNvGraphicFramePr>
            <p:nvPr/>
          </p:nvGraphicFramePr>
          <p:xfrm>
            <a:off x="2201" y="2076"/>
            <a:ext cx="581" cy="191"/>
          </p:xfrm>
          <a:graphic>
            <a:graphicData uri="http://schemas.openxmlformats.org/presentationml/2006/ole">
              <p:oleObj spid="_x0000_s533506" name="Equation" r:id="rId10" imgW="571500" imgH="177800" progId="Equation.3">
                <p:embed/>
              </p:oleObj>
            </a:graphicData>
          </a:graphic>
        </p:graphicFrame>
      </p:grpSp>
      <p:sp>
        <p:nvSpPr>
          <p:cNvPr id="73" name="Slide Number Placeholder 6"/>
          <p:cNvSpPr>
            <a:spLocks noGrp="1"/>
          </p:cNvSpPr>
          <p:nvPr>
            <p:ph type="sldNum" sz="quarter" idx="12"/>
          </p:nvPr>
        </p:nvSpPr>
        <p:spPr>
          <a:xfrm>
            <a:off x="7162800" y="6248400"/>
            <a:ext cx="1905000" cy="457200"/>
          </a:xfrm>
        </p:spPr>
        <p:txBody>
          <a:bodyPr/>
          <a:lstStyle/>
          <a:p>
            <a:fld id="{484FF5A8-8163-2540-8146-3BF1C9E6CE6C}" type="slidenum">
              <a:rPr lang="en-US"/>
              <a:pPr/>
              <a:t>9</a:t>
            </a:fld>
            <a:endParaRPr lang="en-US" dirty="0"/>
          </a:p>
        </p:txBody>
      </p:sp>
      <p:sp>
        <p:nvSpPr>
          <p:cNvPr id="75" name="Rectangle 74"/>
          <p:cNvSpPr/>
          <p:nvPr/>
        </p:nvSpPr>
        <p:spPr>
          <a:xfrm>
            <a:off x="0" y="2844224"/>
            <a:ext cx="3124199" cy="584776"/>
          </a:xfrm>
          <a:prstGeom prst="rect">
            <a:avLst/>
          </a:prstGeom>
        </p:spPr>
        <p:txBody>
          <a:bodyPr wrap="square">
            <a:spAutoFit/>
          </a:bodyPr>
          <a:lstStyle/>
          <a:p>
            <a:r>
              <a:rPr lang="en-US" sz="1600" b="0" dirty="0" smtClean="0"/>
              <a:t>Channel creation via inverse </a:t>
            </a:r>
            <a:r>
              <a:rPr lang="en-US" sz="1600" b="0" dirty="0" err="1" smtClean="0"/>
              <a:t>bremsstrahlung</a:t>
            </a:r>
            <a:r>
              <a:rPr lang="en-US" sz="1600" b="0" dirty="0" smtClean="0"/>
              <a:t> heating </a:t>
            </a:r>
            <a:endParaRPr lang="en-US"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12964</TotalTime>
  <Words>3617</Words>
  <Application>Microsoft Office PowerPoint</Application>
  <PresentationFormat>On-screen Show (4:3)</PresentationFormat>
  <Paragraphs>580</Paragraphs>
  <Slides>32</Slides>
  <Notes>31</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Blank Presentation</vt:lpstr>
      <vt:lpstr>Equation</vt:lpstr>
      <vt:lpstr>Slide 1</vt:lpstr>
      <vt:lpstr>Slide 2</vt:lpstr>
      <vt:lpstr>Short-pulse laser-excited plasma waves</vt:lpstr>
      <vt:lpstr>Laser-plasma accelerators:  &gt;10 GV/m accelerating gradient</vt:lpstr>
      <vt:lpstr>Limits to single-stage energy gain: Laser Diffraction</vt:lpstr>
      <vt:lpstr>Limits to single-stage energy gain: Dephasing and Depletion</vt:lpstr>
      <vt:lpstr>Slide 7</vt:lpstr>
      <vt:lpstr>2004 Experimental Results:  High-quality 100 MeV beams</vt:lpstr>
      <vt:lpstr>2004 LBNL Expts: Plasma channels produce high quality e-beams by guiding relativistic intensities</vt:lpstr>
      <vt:lpstr>Laser-plasma accelerator for GeV beams</vt:lpstr>
      <vt:lpstr>Slide 11</vt:lpstr>
      <vt:lpstr>GeV electron beam from laser-plasma accelerator demonstrated</vt:lpstr>
      <vt:lpstr>Slide 13</vt:lpstr>
      <vt:lpstr>Stable regime for 0.5 GeV beams</vt:lpstr>
      <vt:lpstr>Free-electron laser driven by  laser-plasma accelerated beam</vt:lpstr>
      <vt:lpstr>Slide 16</vt:lpstr>
      <vt:lpstr>Slide 17</vt:lpstr>
      <vt:lpstr>High harmonic generation (HHG) FEL seeding</vt:lpstr>
      <vt:lpstr> Compact gamma-ray source</vt:lpstr>
      <vt:lpstr>Slide 20</vt:lpstr>
      <vt:lpstr>Slide 21</vt:lpstr>
      <vt:lpstr>Slide 22</vt:lpstr>
      <vt:lpstr>Slide 23</vt:lpstr>
      <vt:lpstr>Quasi-linear plasma wake: symmetric  properties for e+ &amp; e- acceleration</vt:lpstr>
      <vt:lpstr>Slide 25</vt:lpstr>
      <vt:lpstr>Slide 26</vt:lpstr>
      <vt:lpstr>Triggered trapping via  plasma density gradient</vt:lpstr>
      <vt:lpstr>Stable beam generation using   negative density gradient demonstrated</vt:lpstr>
      <vt:lpstr>Integrated injector and capillary for stability, improved beam quality</vt:lpstr>
      <vt:lpstr>Integrated injector and capillary for improved beam stability</vt:lpstr>
      <vt:lpstr>Slide 31</vt:lpstr>
      <vt:lpstr>Slide 32</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
  <cp:keywords/>
  <dc:description/>
  <cp:lastModifiedBy>Carl</cp:lastModifiedBy>
  <cp:revision>1344</cp:revision>
  <cp:lastPrinted>2008-08-11T23:53:24Z</cp:lastPrinted>
  <dcterms:created xsi:type="dcterms:W3CDTF">2009-05-12T19:31:45Z</dcterms:created>
  <dcterms:modified xsi:type="dcterms:W3CDTF">2009-05-12T20:39:46Z</dcterms:modified>
  <cp:category/>
</cp:coreProperties>
</file>