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1"/>
  </p:notesMasterIdLst>
  <p:handoutMasterIdLst>
    <p:handoutMasterId r:id="rId22"/>
  </p:handoutMasterIdLst>
  <p:sldIdLst>
    <p:sldId id="841" r:id="rId2"/>
    <p:sldId id="706" r:id="rId3"/>
    <p:sldId id="890" r:id="rId4"/>
    <p:sldId id="892" r:id="rId5"/>
    <p:sldId id="894" r:id="rId6"/>
    <p:sldId id="729" r:id="rId7"/>
    <p:sldId id="888" r:id="rId8"/>
    <p:sldId id="880" r:id="rId9"/>
    <p:sldId id="913" r:id="rId10"/>
    <p:sldId id="920" r:id="rId11"/>
    <p:sldId id="919" r:id="rId12"/>
    <p:sldId id="889" r:id="rId13"/>
    <p:sldId id="870" r:id="rId14"/>
    <p:sldId id="901" r:id="rId15"/>
    <p:sldId id="840" r:id="rId16"/>
    <p:sldId id="895" r:id="rId17"/>
    <p:sldId id="906" r:id="rId18"/>
    <p:sldId id="927" r:id="rId19"/>
    <p:sldId id="926" r:id="rId2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00FF00"/>
    <a:srgbClr val="33CC33"/>
    <a:srgbClr val="0000BF"/>
    <a:srgbClr val="FF3300"/>
    <a:srgbClr val="990000"/>
    <a:srgbClr val="00B050"/>
    <a:srgbClr val="99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4" autoAdjust="0"/>
    <p:restoredTop sz="93992" autoAdjust="0"/>
  </p:normalViewPr>
  <p:slideViewPr>
    <p:cSldViewPr snapToGrid="0" snapToObjects="1">
      <p:cViewPr>
        <p:scale>
          <a:sx n="40" d="100"/>
          <a:sy n="40" d="100"/>
        </p:scale>
        <p:origin x="-874" y="-264"/>
      </p:cViewPr>
      <p:guideLst>
        <p:guide orient="horz" pos="2442"/>
        <p:guide pos="2880"/>
      </p:guideLst>
    </p:cSldViewPr>
  </p:slideViewPr>
  <p:outlineViewPr>
    <p:cViewPr>
      <p:scale>
        <a:sx n="33" d="100"/>
        <a:sy n="33" d="100"/>
      </p:scale>
      <p:origin x="0" y="13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39" d="100"/>
          <a:sy n="39" d="100"/>
        </p:scale>
        <p:origin x="-1502" y="-67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CB67B-0E6A-4D29-A16C-E1791CDDB45B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2B50D24F-41FD-4CA4-9962-ACCF336F7ADA}">
      <dgm:prSet phldrT="[Text]" custT="1"/>
      <dgm:spPr/>
      <dgm:t>
        <a:bodyPr/>
        <a:lstStyle/>
        <a:p>
          <a:r>
            <a:rPr lang="en-US" sz="1600" b="1" dirty="0" err="1" smtClean="0"/>
            <a:t>NuM</a:t>
          </a:r>
          <a:r>
            <a:rPr lang="en-US" sz="1400" b="1" dirty="0" err="1" smtClean="0"/>
            <a:t>I</a:t>
          </a:r>
          <a:r>
            <a:rPr lang="en-US" sz="1400" b="1" dirty="0" smtClean="0"/>
            <a:t>          (120 </a:t>
          </a:r>
          <a:r>
            <a:rPr lang="en-US" sz="1400" b="1" dirty="0" err="1" smtClean="0"/>
            <a:t>GeV</a:t>
          </a:r>
          <a:r>
            <a:rPr lang="en-US" sz="1400" b="1" dirty="0" smtClean="0"/>
            <a:t>)</a:t>
          </a:r>
          <a:r>
            <a:rPr lang="en-US" sz="1400" dirty="0" smtClean="0"/>
            <a:t>: </a:t>
          </a:r>
        </a:p>
        <a:p>
          <a:r>
            <a:rPr lang="en-US" sz="1400" dirty="0" smtClean="0"/>
            <a:t>350 kW</a:t>
          </a:r>
        </a:p>
        <a:p>
          <a:r>
            <a:rPr lang="en-US" sz="1600" b="1" dirty="0" smtClean="0"/>
            <a:t>Booster </a:t>
          </a:r>
          <a:r>
            <a:rPr lang="en-US" sz="1400" b="1" dirty="0" smtClean="0"/>
            <a:t>(8GeV): </a:t>
          </a:r>
          <a:r>
            <a:rPr lang="en-US" sz="1400" dirty="0" smtClean="0"/>
            <a:t>35 kW</a:t>
          </a:r>
          <a:endParaRPr lang="en-US" sz="1400" dirty="0"/>
        </a:p>
      </dgm:t>
    </dgm:pt>
    <dgm:pt modelId="{C0D9CD76-331C-4583-8BCB-123D0D9CC99F}" type="parTrans" cxnId="{8D7CD207-562A-43DF-B11D-6E46E71D732C}">
      <dgm:prSet/>
      <dgm:spPr/>
      <dgm:t>
        <a:bodyPr/>
        <a:lstStyle/>
        <a:p>
          <a:endParaRPr lang="en-US"/>
        </a:p>
      </dgm:t>
    </dgm:pt>
    <dgm:pt modelId="{92CA1293-CC9A-4E75-A46A-912A6145F457}" type="sibTrans" cxnId="{8D7CD207-562A-43DF-B11D-6E46E71D732C}">
      <dgm:prSet/>
      <dgm:spPr/>
      <dgm:t>
        <a:bodyPr/>
        <a:lstStyle/>
        <a:p>
          <a:endParaRPr lang="en-US"/>
        </a:p>
      </dgm:t>
    </dgm:pt>
    <dgm:pt modelId="{5F3ADFE9-E54E-4E48-BCE7-A813FEEF1814}">
      <dgm:prSet phldrT="[Text]" custT="1"/>
      <dgm:spPr/>
      <dgm:t>
        <a:bodyPr/>
        <a:lstStyle/>
        <a:p>
          <a:r>
            <a:rPr lang="en-US" sz="1600" b="1" dirty="0" err="1" smtClean="0"/>
            <a:t>NuMI</a:t>
          </a:r>
          <a:r>
            <a:rPr lang="en-US" sz="1600" b="1" dirty="0" smtClean="0"/>
            <a:t> </a:t>
          </a:r>
          <a:r>
            <a:rPr lang="en-US" sz="1400" b="1" dirty="0" smtClean="0"/>
            <a:t>(120GeV):</a:t>
          </a:r>
          <a:endParaRPr lang="en-US" sz="1400" dirty="0" smtClean="0"/>
        </a:p>
        <a:p>
          <a:r>
            <a:rPr lang="en-US" sz="1400" dirty="0" smtClean="0"/>
            <a:t>700 kW</a:t>
          </a:r>
        </a:p>
        <a:p>
          <a:r>
            <a:rPr lang="en-US" sz="1600" b="1" dirty="0" smtClean="0"/>
            <a:t>Booster </a:t>
          </a:r>
          <a:r>
            <a:rPr lang="en-US" sz="1400" b="1" dirty="0" smtClean="0"/>
            <a:t>(8GeV)</a:t>
          </a:r>
          <a:r>
            <a:rPr lang="en-US" sz="1400" dirty="0" smtClean="0"/>
            <a:t>: 80 kW</a:t>
          </a:r>
          <a:endParaRPr lang="en-US" sz="1400" dirty="0"/>
        </a:p>
      </dgm:t>
    </dgm:pt>
    <dgm:pt modelId="{6F2752B1-AD61-44A5-8C11-720DC17F3385}" type="parTrans" cxnId="{4A1DED07-55F9-49D5-A060-375744C8226C}">
      <dgm:prSet/>
      <dgm:spPr/>
      <dgm:t>
        <a:bodyPr/>
        <a:lstStyle/>
        <a:p>
          <a:endParaRPr lang="en-US"/>
        </a:p>
      </dgm:t>
    </dgm:pt>
    <dgm:pt modelId="{0FFE54D6-8179-46A7-AE03-25217F76DA9F}" type="sibTrans" cxnId="{4A1DED07-55F9-49D5-A060-375744C8226C}">
      <dgm:prSet/>
      <dgm:spPr/>
      <dgm:t>
        <a:bodyPr/>
        <a:lstStyle/>
        <a:p>
          <a:endParaRPr lang="en-US"/>
        </a:p>
      </dgm:t>
    </dgm:pt>
    <dgm:pt modelId="{24F6CEC7-060E-410C-A9EF-8D95FEED0505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Project-X</a:t>
          </a:r>
          <a:r>
            <a:rPr lang="en-US" sz="1400" dirty="0" smtClean="0">
              <a:solidFill>
                <a:srgbClr val="FFFF00"/>
              </a:solidFill>
            </a:rPr>
            <a:t>: </a:t>
          </a:r>
        </a:p>
        <a:p>
          <a:r>
            <a:rPr lang="en-US" sz="1600" dirty="0" smtClean="0">
              <a:solidFill>
                <a:srgbClr val="FFFF00"/>
              </a:solidFill>
            </a:rPr>
            <a:t>&gt;2MW @ 120 </a:t>
          </a:r>
          <a:r>
            <a:rPr lang="en-US" sz="1600" dirty="0" err="1" smtClean="0">
              <a:solidFill>
                <a:srgbClr val="FFFF00"/>
              </a:solidFill>
            </a:rPr>
            <a:t>GeV</a:t>
          </a:r>
          <a:endParaRPr lang="en-US" sz="1600" dirty="0" smtClean="0">
            <a:solidFill>
              <a:srgbClr val="FFFF00"/>
            </a:solidFill>
          </a:endParaRPr>
        </a:p>
        <a:p>
          <a:r>
            <a:rPr lang="en-US" sz="1600" dirty="0" smtClean="0">
              <a:solidFill>
                <a:srgbClr val="FFFF00"/>
              </a:solidFill>
            </a:rPr>
            <a:t>3MW @ 3 </a:t>
          </a:r>
          <a:r>
            <a:rPr lang="en-US" sz="1600" dirty="0" err="1" smtClean="0">
              <a:solidFill>
                <a:srgbClr val="FFFF00"/>
              </a:solidFill>
            </a:rPr>
            <a:t>GeV</a:t>
          </a:r>
          <a:endParaRPr lang="en-US" sz="1600" dirty="0" smtClean="0">
            <a:solidFill>
              <a:srgbClr val="FFFF00"/>
            </a:solidFill>
          </a:endParaRPr>
        </a:p>
        <a:p>
          <a:r>
            <a:rPr lang="en-US" sz="1600" dirty="0" smtClean="0">
              <a:solidFill>
                <a:srgbClr val="FFFF00"/>
              </a:solidFill>
            </a:rPr>
            <a:t>150 kW @ 8 </a:t>
          </a:r>
          <a:r>
            <a:rPr lang="en-US" sz="1600" dirty="0" err="1" smtClean="0">
              <a:solidFill>
                <a:srgbClr val="FFFF00"/>
              </a:solidFill>
            </a:rPr>
            <a:t>GeV</a:t>
          </a:r>
          <a:endParaRPr lang="en-US" sz="1600" dirty="0">
            <a:solidFill>
              <a:srgbClr val="FFFF00"/>
            </a:solidFill>
          </a:endParaRPr>
        </a:p>
      </dgm:t>
    </dgm:pt>
    <dgm:pt modelId="{F99059BB-E065-4E54-83D4-67BE93CE4B4C}" type="parTrans" cxnId="{5275EE4E-6B77-4BCE-9DA8-88B4E590C00D}">
      <dgm:prSet/>
      <dgm:spPr/>
      <dgm:t>
        <a:bodyPr/>
        <a:lstStyle/>
        <a:p>
          <a:endParaRPr lang="en-US"/>
        </a:p>
      </dgm:t>
    </dgm:pt>
    <dgm:pt modelId="{52B8343F-4525-48FE-82BE-4BC8D8883460}" type="sibTrans" cxnId="{5275EE4E-6B77-4BCE-9DA8-88B4E590C00D}">
      <dgm:prSet/>
      <dgm:spPr/>
      <dgm:t>
        <a:bodyPr/>
        <a:lstStyle/>
        <a:p>
          <a:endParaRPr lang="en-US"/>
        </a:p>
      </dgm:t>
    </dgm:pt>
    <dgm:pt modelId="{01407CDA-8609-43F9-9FB9-9FE00FD015D1}">
      <dgm:prSet custT="1"/>
      <dgm:spPr/>
      <dgm:t>
        <a:bodyPr/>
        <a:lstStyle/>
        <a:p>
          <a:r>
            <a:rPr lang="en-US" sz="1600" b="1" dirty="0" smtClean="0"/>
            <a:t>Neutrino Factory</a:t>
          </a:r>
          <a:endParaRPr lang="en-US" sz="1600" b="1" dirty="0"/>
        </a:p>
      </dgm:t>
    </dgm:pt>
    <dgm:pt modelId="{36ED9FD5-F794-40E8-B400-7F7C679C87B4}" type="parTrans" cxnId="{0A66657E-CF33-41F0-81FC-AB4F2894939F}">
      <dgm:prSet/>
      <dgm:spPr/>
      <dgm:t>
        <a:bodyPr/>
        <a:lstStyle/>
        <a:p>
          <a:endParaRPr lang="en-US"/>
        </a:p>
      </dgm:t>
    </dgm:pt>
    <dgm:pt modelId="{B33CA062-758F-4FDB-8DB9-A73AC69031F1}" type="sibTrans" cxnId="{0A66657E-CF33-41F0-81FC-AB4F2894939F}">
      <dgm:prSet/>
      <dgm:spPr/>
      <dgm:t>
        <a:bodyPr/>
        <a:lstStyle/>
        <a:p>
          <a:endParaRPr lang="en-US"/>
        </a:p>
      </dgm:t>
    </dgm:pt>
    <dgm:pt modelId="{7C220F94-A03B-46E9-BFBC-4256E607E96E}" type="pres">
      <dgm:prSet presAssocID="{3E8CB67B-0E6A-4D29-A16C-E1791CDDB45B}" presName="Name0" presStyleCnt="0">
        <dgm:presLayoutVars>
          <dgm:dir/>
          <dgm:resizeHandles val="exact"/>
        </dgm:presLayoutVars>
      </dgm:prSet>
      <dgm:spPr/>
    </dgm:pt>
    <dgm:pt modelId="{56DD7827-C8CC-4D2E-ABB4-ABDDE59C62C4}" type="pres">
      <dgm:prSet presAssocID="{2B50D24F-41FD-4CA4-9962-ACCF336F7ADA}" presName="node" presStyleLbl="node1" presStyleIdx="0" presStyleCnt="4" custScaleY="119443" custLinFactNeighborY="-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6DC3E-3A28-4D03-842F-E2FEB9DDEF5A}" type="pres">
      <dgm:prSet presAssocID="{92CA1293-CC9A-4E75-A46A-912A6145F4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CAEDDA-AC50-41A7-9844-77516647A2D9}" type="pres">
      <dgm:prSet presAssocID="{92CA1293-CC9A-4E75-A46A-912A6145F4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2E13AA-AF0A-4129-B8DF-5128543C2DC3}" type="pres">
      <dgm:prSet presAssocID="{5F3ADFE9-E54E-4E48-BCE7-A813FEEF1814}" presName="node" presStyleLbl="node1" presStyleIdx="1" presStyleCnt="4" custScaleY="117726" custLinFactNeighborX="10511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94AA9-D127-4AD0-92BC-CA7C94FF5BE6}" type="pres">
      <dgm:prSet presAssocID="{0FFE54D6-8179-46A7-AE03-25217F76DA9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F6D5D08-A595-495C-9286-9499D1A72CDF}" type="pres">
      <dgm:prSet presAssocID="{0FFE54D6-8179-46A7-AE03-25217F76DA9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2BA1465-CAE6-474E-9604-951656CA5AF0}" type="pres">
      <dgm:prSet presAssocID="{24F6CEC7-060E-410C-A9EF-8D95FEED0505}" presName="node" presStyleLbl="node1" presStyleIdx="2" presStyleCnt="4" custScaleX="165485" custScaleY="117726" custLinFactNeighborY="-3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05376-0E15-490F-8ADC-7CF14BCB9A85}" type="pres">
      <dgm:prSet presAssocID="{52B8343F-4525-48FE-82BE-4BC8D88834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B1F1CD-CE35-4ADC-B4C1-4A08DCE85AA2}" type="pres">
      <dgm:prSet presAssocID="{52B8343F-4525-48FE-82BE-4BC8D88834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A7B0ED-FE80-41A1-A13B-8138581A9043}" type="pres">
      <dgm:prSet presAssocID="{01407CDA-8609-43F9-9FB9-9FE00FD015D1}" presName="node" presStyleLbl="node1" presStyleIdx="3" presStyleCnt="4" custScaleY="117726" custLinFactNeighborY="-4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DED07-55F9-49D5-A060-375744C8226C}" srcId="{3E8CB67B-0E6A-4D29-A16C-E1791CDDB45B}" destId="{5F3ADFE9-E54E-4E48-BCE7-A813FEEF1814}" srcOrd="1" destOrd="0" parTransId="{6F2752B1-AD61-44A5-8C11-720DC17F3385}" sibTransId="{0FFE54D6-8179-46A7-AE03-25217F76DA9F}"/>
    <dgm:cxn modelId="{80299B90-2145-4E84-A183-CA557C7D2BA1}" type="presOf" srcId="{52B8343F-4525-48FE-82BE-4BC8D8883460}" destId="{59B1F1CD-CE35-4ADC-B4C1-4A08DCE85AA2}" srcOrd="1" destOrd="0" presId="urn:microsoft.com/office/officeart/2005/8/layout/process1"/>
    <dgm:cxn modelId="{73619468-5B6D-476A-87F2-F74A9B3BB91C}" type="presOf" srcId="{2B50D24F-41FD-4CA4-9962-ACCF336F7ADA}" destId="{56DD7827-C8CC-4D2E-ABB4-ABDDE59C62C4}" srcOrd="0" destOrd="0" presId="urn:microsoft.com/office/officeart/2005/8/layout/process1"/>
    <dgm:cxn modelId="{13A69AF1-71A4-4111-A53C-33DE1CDB378B}" type="presOf" srcId="{3E8CB67B-0E6A-4D29-A16C-E1791CDDB45B}" destId="{7C220F94-A03B-46E9-BFBC-4256E607E96E}" srcOrd="0" destOrd="0" presId="urn:microsoft.com/office/officeart/2005/8/layout/process1"/>
    <dgm:cxn modelId="{5275EE4E-6B77-4BCE-9DA8-88B4E590C00D}" srcId="{3E8CB67B-0E6A-4D29-A16C-E1791CDDB45B}" destId="{24F6CEC7-060E-410C-A9EF-8D95FEED0505}" srcOrd="2" destOrd="0" parTransId="{F99059BB-E065-4E54-83D4-67BE93CE4B4C}" sibTransId="{52B8343F-4525-48FE-82BE-4BC8D8883460}"/>
    <dgm:cxn modelId="{AD64DA46-4646-4B4B-AE9B-B2F613D0E777}" type="presOf" srcId="{92CA1293-CC9A-4E75-A46A-912A6145F457}" destId="{2DF6DC3E-3A28-4D03-842F-E2FEB9DDEF5A}" srcOrd="0" destOrd="0" presId="urn:microsoft.com/office/officeart/2005/8/layout/process1"/>
    <dgm:cxn modelId="{2DC229D1-FDD4-4E13-9304-1FB254B9AC82}" type="presOf" srcId="{0FFE54D6-8179-46A7-AE03-25217F76DA9F}" destId="{2F6D5D08-A595-495C-9286-9499D1A72CDF}" srcOrd="1" destOrd="0" presId="urn:microsoft.com/office/officeart/2005/8/layout/process1"/>
    <dgm:cxn modelId="{8D7CD207-562A-43DF-B11D-6E46E71D732C}" srcId="{3E8CB67B-0E6A-4D29-A16C-E1791CDDB45B}" destId="{2B50D24F-41FD-4CA4-9962-ACCF336F7ADA}" srcOrd="0" destOrd="0" parTransId="{C0D9CD76-331C-4583-8BCB-123D0D9CC99F}" sibTransId="{92CA1293-CC9A-4E75-A46A-912A6145F457}"/>
    <dgm:cxn modelId="{8FCFCC6E-CA34-4F62-A494-B553A1E94A7A}" type="presOf" srcId="{92CA1293-CC9A-4E75-A46A-912A6145F457}" destId="{21CAEDDA-AC50-41A7-9844-77516647A2D9}" srcOrd="1" destOrd="0" presId="urn:microsoft.com/office/officeart/2005/8/layout/process1"/>
    <dgm:cxn modelId="{AC7A57EF-29AE-4E86-A9A7-1F8E768A9961}" type="presOf" srcId="{01407CDA-8609-43F9-9FB9-9FE00FD015D1}" destId="{9FA7B0ED-FE80-41A1-A13B-8138581A9043}" srcOrd="0" destOrd="0" presId="urn:microsoft.com/office/officeart/2005/8/layout/process1"/>
    <dgm:cxn modelId="{0A66657E-CF33-41F0-81FC-AB4F2894939F}" srcId="{3E8CB67B-0E6A-4D29-A16C-E1791CDDB45B}" destId="{01407CDA-8609-43F9-9FB9-9FE00FD015D1}" srcOrd="3" destOrd="0" parTransId="{36ED9FD5-F794-40E8-B400-7F7C679C87B4}" sibTransId="{B33CA062-758F-4FDB-8DB9-A73AC69031F1}"/>
    <dgm:cxn modelId="{57EA1FF7-D146-40AE-9785-E576FC6F5914}" type="presOf" srcId="{0FFE54D6-8179-46A7-AE03-25217F76DA9F}" destId="{D7994AA9-D127-4AD0-92BC-CA7C94FF5BE6}" srcOrd="0" destOrd="0" presId="urn:microsoft.com/office/officeart/2005/8/layout/process1"/>
    <dgm:cxn modelId="{F0ECB684-9814-4A55-AB94-F39DB51A9036}" type="presOf" srcId="{52B8343F-4525-48FE-82BE-4BC8D8883460}" destId="{E9705376-0E15-490F-8ADC-7CF14BCB9A85}" srcOrd="0" destOrd="0" presId="urn:microsoft.com/office/officeart/2005/8/layout/process1"/>
    <dgm:cxn modelId="{20342119-9DE9-45F2-9A3E-1059042DDEFF}" type="presOf" srcId="{5F3ADFE9-E54E-4E48-BCE7-A813FEEF1814}" destId="{A42E13AA-AF0A-4129-B8DF-5128543C2DC3}" srcOrd="0" destOrd="0" presId="urn:microsoft.com/office/officeart/2005/8/layout/process1"/>
    <dgm:cxn modelId="{D69BB87D-31DB-402C-8FD8-EBD5A2B4123C}" type="presOf" srcId="{24F6CEC7-060E-410C-A9EF-8D95FEED0505}" destId="{32BA1465-CAE6-474E-9604-951656CA5AF0}" srcOrd="0" destOrd="0" presId="urn:microsoft.com/office/officeart/2005/8/layout/process1"/>
    <dgm:cxn modelId="{0CE0B066-7CDD-4213-8E8C-0B10741233A6}" type="presParOf" srcId="{7C220F94-A03B-46E9-BFBC-4256E607E96E}" destId="{56DD7827-C8CC-4D2E-ABB4-ABDDE59C62C4}" srcOrd="0" destOrd="0" presId="urn:microsoft.com/office/officeart/2005/8/layout/process1"/>
    <dgm:cxn modelId="{B7404880-BEF3-4136-A43A-4889CEF26B60}" type="presParOf" srcId="{7C220F94-A03B-46E9-BFBC-4256E607E96E}" destId="{2DF6DC3E-3A28-4D03-842F-E2FEB9DDEF5A}" srcOrd="1" destOrd="0" presId="urn:microsoft.com/office/officeart/2005/8/layout/process1"/>
    <dgm:cxn modelId="{F3F6D17E-0457-4A80-A464-0B3D9B51269C}" type="presParOf" srcId="{2DF6DC3E-3A28-4D03-842F-E2FEB9DDEF5A}" destId="{21CAEDDA-AC50-41A7-9844-77516647A2D9}" srcOrd="0" destOrd="0" presId="urn:microsoft.com/office/officeart/2005/8/layout/process1"/>
    <dgm:cxn modelId="{CC4E2BC2-F53D-418F-842E-AD152E2569D4}" type="presParOf" srcId="{7C220F94-A03B-46E9-BFBC-4256E607E96E}" destId="{A42E13AA-AF0A-4129-B8DF-5128543C2DC3}" srcOrd="2" destOrd="0" presId="urn:microsoft.com/office/officeart/2005/8/layout/process1"/>
    <dgm:cxn modelId="{650C9C08-2436-44E0-B570-607BA52D7C91}" type="presParOf" srcId="{7C220F94-A03B-46E9-BFBC-4256E607E96E}" destId="{D7994AA9-D127-4AD0-92BC-CA7C94FF5BE6}" srcOrd="3" destOrd="0" presId="urn:microsoft.com/office/officeart/2005/8/layout/process1"/>
    <dgm:cxn modelId="{D7DA490A-0CAF-4F25-90E2-4DACB02F9EC9}" type="presParOf" srcId="{D7994AA9-D127-4AD0-92BC-CA7C94FF5BE6}" destId="{2F6D5D08-A595-495C-9286-9499D1A72CDF}" srcOrd="0" destOrd="0" presId="urn:microsoft.com/office/officeart/2005/8/layout/process1"/>
    <dgm:cxn modelId="{8B004252-F904-4D81-9422-5B85FA8ABC97}" type="presParOf" srcId="{7C220F94-A03B-46E9-BFBC-4256E607E96E}" destId="{32BA1465-CAE6-474E-9604-951656CA5AF0}" srcOrd="4" destOrd="0" presId="urn:microsoft.com/office/officeart/2005/8/layout/process1"/>
    <dgm:cxn modelId="{02EE6680-EE94-485E-BB30-BB11D0C0B11D}" type="presParOf" srcId="{7C220F94-A03B-46E9-BFBC-4256E607E96E}" destId="{E9705376-0E15-490F-8ADC-7CF14BCB9A85}" srcOrd="5" destOrd="0" presId="urn:microsoft.com/office/officeart/2005/8/layout/process1"/>
    <dgm:cxn modelId="{B50EE061-B12F-4027-BF85-07FA74FC0C6D}" type="presParOf" srcId="{E9705376-0E15-490F-8ADC-7CF14BCB9A85}" destId="{59B1F1CD-CE35-4ADC-B4C1-4A08DCE85AA2}" srcOrd="0" destOrd="0" presId="urn:microsoft.com/office/officeart/2005/8/layout/process1"/>
    <dgm:cxn modelId="{9DF822BC-9874-4C22-89CB-91ED53FA4C5A}" type="presParOf" srcId="{7C220F94-A03B-46E9-BFBC-4256E607E96E}" destId="{9FA7B0ED-FE80-41A1-A13B-8138581A90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CB67B-0E6A-4D29-A16C-E1791CDDB45B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2B50D24F-41FD-4CA4-9962-ACCF336F7ADA}">
      <dgm:prSet phldrT="[Text]" custT="1"/>
      <dgm:spPr/>
      <dgm:t>
        <a:bodyPr/>
        <a:lstStyle/>
        <a:p>
          <a:r>
            <a:rPr lang="en-US" sz="1400" dirty="0" smtClean="0"/>
            <a:t>MINOS</a:t>
          </a:r>
        </a:p>
        <a:p>
          <a:r>
            <a:rPr lang="en-US" sz="1400" dirty="0" err="1" smtClean="0"/>
            <a:t>MiniBooNE</a:t>
          </a:r>
          <a:endParaRPr lang="en-US" sz="1400" dirty="0" smtClean="0"/>
        </a:p>
        <a:p>
          <a:r>
            <a:rPr lang="en-US" sz="1400" dirty="0" smtClean="0"/>
            <a:t>SciBooNE</a:t>
          </a:r>
          <a:endParaRPr lang="en-US" sz="1400" dirty="0"/>
        </a:p>
      </dgm:t>
    </dgm:pt>
    <dgm:pt modelId="{C0D9CD76-331C-4583-8BCB-123D0D9CC99F}" type="parTrans" cxnId="{8D7CD207-562A-43DF-B11D-6E46E71D732C}">
      <dgm:prSet/>
      <dgm:spPr/>
      <dgm:t>
        <a:bodyPr/>
        <a:lstStyle/>
        <a:p>
          <a:endParaRPr lang="en-US"/>
        </a:p>
      </dgm:t>
    </dgm:pt>
    <dgm:pt modelId="{92CA1293-CC9A-4E75-A46A-912A6145F457}" type="sibTrans" cxnId="{8D7CD207-562A-43DF-B11D-6E46E71D732C}">
      <dgm:prSet/>
      <dgm:spPr/>
      <dgm:t>
        <a:bodyPr/>
        <a:lstStyle/>
        <a:p>
          <a:endParaRPr lang="en-US"/>
        </a:p>
      </dgm:t>
    </dgm:pt>
    <dgm:pt modelId="{5F3ADFE9-E54E-4E48-BCE7-A813FEEF1814}">
      <dgm:prSet phldrT="[Text]" custT="1"/>
      <dgm:spPr/>
      <dgm:t>
        <a:bodyPr/>
        <a:lstStyle/>
        <a:p>
          <a:endParaRPr lang="en-US" sz="800" b="0" dirty="0"/>
        </a:p>
      </dgm:t>
    </dgm:pt>
    <dgm:pt modelId="{6F2752B1-AD61-44A5-8C11-720DC17F3385}" type="parTrans" cxnId="{4A1DED07-55F9-49D5-A060-375744C8226C}">
      <dgm:prSet/>
      <dgm:spPr/>
      <dgm:t>
        <a:bodyPr/>
        <a:lstStyle/>
        <a:p>
          <a:endParaRPr lang="en-US"/>
        </a:p>
      </dgm:t>
    </dgm:pt>
    <dgm:pt modelId="{0FFE54D6-8179-46A7-AE03-25217F76DA9F}" type="sibTrans" cxnId="{4A1DED07-55F9-49D5-A060-375744C8226C}">
      <dgm:prSet/>
      <dgm:spPr/>
      <dgm:t>
        <a:bodyPr/>
        <a:lstStyle/>
        <a:p>
          <a:endParaRPr lang="en-US"/>
        </a:p>
      </dgm:t>
    </dgm:pt>
    <dgm:pt modelId="{24F6CEC7-060E-410C-A9EF-8D95FEED0505}">
      <dgm:prSet phldrT="[Text]" custT="1"/>
      <dgm:spPr/>
      <dgm:t>
        <a:bodyPr/>
        <a:lstStyle/>
        <a:p>
          <a:r>
            <a:rPr lang="en-US" sz="1300" b="0" dirty="0" smtClean="0">
              <a:solidFill>
                <a:srgbClr val="FFFF00"/>
              </a:solidFill>
            </a:rPr>
            <a:t>LBNE + other </a:t>
          </a:r>
          <a:r>
            <a:rPr lang="en-US" sz="1300" b="0" dirty="0" smtClean="0">
              <a:solidFill>
                <a:srgbClr val="FFFF00"/>
              </a:solidFill>
              <a:latin typeface="Symbol" pitchFamily="18" charset="2"/>
            </a:rPr>
            <a:t>n</a:t>
          </a:r>
          <a:r>
            <a:rPr lang="en-US" sz="1300" b="0" dirty="0" smtClean="0">
              <a:solidFill>
                <a:srgbClr val="FFFF00"/>
              </a:solidFill>
            </a:rPr>
            <a:t>’s</a:t>
          </a:r>
        </a:p>
        <a:p>
          <a:r>
            <a:rPr lang="en-US" sz="1300" b="0" dirty="0" err="1" smtClean="0">
              <a:solidFill>
                <a:srgbClr val="FFFF00"/>
              </a:solidFill>
            </a:rPr>
            <a:t>Muon</a:t>
          </a:r>
          <a:r>
            <a:rPr lang="en-US" sz="1300" b="0" dirty="0" smtClean="0">
              <a:solidFill>
                <a:srgbClr val="FFFF00"/>
              </a:solidFill>
            </a:rPr>
            <a:t> program</a:t>
          </a:r>
        </a:p>
        <a:p>
          <a:r>
            <a:rPr lang="en-US" sz="1300" b="0" dirty="0" err="1" smtClean="0">
              <a:solidFill>
                <a:srgbClr val="FFFF00"/>
              </a:solidFill>
            </a:rPr>
            <a:t>Kaon</a:t>
          </a:r>
          <a:r>
            <a:rPr lang="en-US" sz="1300" b="0" dirty="0" smtClean="0">
              <a:solidFill>
                <a:srgbClr val="FFFF00"/>
              </a:solidFill>
            </a:rPr>
            <a:t> program</a:t>
          </a:r>
        </a:p>
        <a:p>
          <a:r>
            <a:rPr lang="en-US" sz="1300" b="0" dirty="0" smtClean="0">
              <a:solidFill>
                <a:srgbClr val="FFFF00"/>
              </a:solidFill>
            </a:rPr>
            <a:t>New physics with nuclei</a:t>
          </a:r>
        </a:p>
        <a:p>
          <a:r>
            <a:rPr lang="en-US" sz="1300" b="0" dirty="0" smtClean="0">
              <a:solidFill>
                <a:srgbClr val="FFFF00"/>
              </a:solidFill>
            </a:rPr>
            <a:t>Energy Applications</a:t>
          </a:r>
        </a:p>
      </dgm:t>
    </dgm:pt>
    <dgm:pt modelId="{F99059BB-E065-4E54-83D4-67BE93CE4B4C}" type="parTrans" cxnId="{5275EE4E-6B77-4BCE-9DA8-88B4E590C00D}">
      <dgm:prSet/>
      <dgm:spPr/>
      <dgm:t>
        <a:bodyPr/>
        <a:lstStyle/>
        <a:p>
          <a:endParaRPr lang="en-US"/>
        </a:p>
      </dgm:t>
    </dgm:pt>
    <dgm:pt modelId="{52B8343F-4525-48FE-82BE-4BC8D8883460}" type="sibTrans" cxnId="{5275EE4E-6B77-4BCE-9DA8-88B4E590C00D}">
      <dgm:prSet/>
      <dgm:spPr/>
      <dgm:t>
        <a:bodyPr/>
        <a:lstStyle/>
        <a:p>
          <a:endParaRPr lang="en-US"/>
        </a:p>
      </dgm:t>
    </dgm:pt>
    <dgm:pt modelId="{01407CDA-8609-43F9-9FB9-9FE00FD015D1}">
      <dgm:prSet custT="1"/>
      <dgm:spPr/>
      <dgm:t>
        <a:bodyPr/>
        <a:lstStyle/>
        <a:p>
          <a:r>
            <a:rPr lang="en-US" sz="1600" b="1" dirty="0" smtClean="0"/>
            <a:t>Neutrino Factory</a:t>
          </a:r>
          <a:endParaRPr lang="en-US" sz="1600" b="1" dirty="0"/>
        </a:p>
      </dgm:t>
    </dgm:pt>
    <dgm:pt modelId="{36ED9FD5-F794-40E8-B400-7F7C679C87B4}" type="parTrans" cxnId="{0A66657E-CF33-41F0-81FC-AB4F2894939F}">
      <dgm:prSet/>
      <dgm:spPr/>
      <dgm:t>
        <a:bodyPr/>
        <a:lstStyle/>
        <a:p>
          <a:endParaRPr lang="en-US"/>
        </a:p>
      </dgm:t>
    </dgm:pt>
    <dgm:pt modelId="{B33CA062-758F-4FDB-8DB9-A73AC69031F1}" type="sibTrans" cxnId="{0A66657E-CF33-41F0-81FC-AB4F2894939F}">
      <dgm:prSet/>
      <dgm:spPr/>
      <dgm:t>
        <a:bodyPr/>
        <a:lstStyle/>
        <a:p>
          <a:endParaRPr lang="en-US"/>
        </a:p>
      </dgm:t>
    </dgm:pt>
    <dgm:pt modelId="{7C220F94-A03B-46E9-BFBC-4256E607E96E}" type="pres">
      <dgm:prSet presAssocID="{3E8CB67B-0E6A-4D29-A16C-E1791CDDB45B}" presName="Name0" presStyleCnt="0">
        <dgm:presLayoutVars>
          <dgm:dir/>
          <dgm:resizeHandles val="exact"/>
        </dgm:presLayoutVars>
      </dgm:prSet>
      <dgm:spPr/>
    </dgm:pt>
    <dgm:pt modelId="{56DD7827-C8CC-4D2E-ABB4-ABDDE59C62C4}" type="pres">
      <dgm:prSet presAssocID="{2B50D24F-41FD-4CA4-9962-ACCF336F7ADA}" presName="node" presStyleLbl="node1" presStyleIdx="0" presStyleCnt="4" custScaleY="119443" custLinFactNeighborY="-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6DC3E-3A28-4D03-842F-E2FEB9DDEF5A}" type="pres">
      <dgm:prSet presAssocID="{92CA1293-CC9A-4E75-A46A-912A6145F4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CAEDDA-AC50-41A7-9844-77516647A2D9}" type="pres">
      <dgm:prSet presAssocID="{92CA1293-CC9A-4E75-A46A-912A6145F4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2E13AA-AF0A-4129-B8DF-5128543C2DC3}" type="pres">
      <dgm:prSet presAssocID="{5F3ADFE9-E54E-4E48-BCE7-A813FEEF1814}" presName="node" presStyleLbl="node1" presStyleIdx="1" presStyleCnt="4" custScaleY="117726" custLinFactNeighborX="10511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94AA9-D127-4AD0-92BC-CA7C94FF5BE6}" type="pres">
      <dgm:prSet presAssocID="{0FFE54D6-8179-46A7-AE03-25217F76DA9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F6D5D08-A595-495C-9286-9499D1A72CDF}" type="pres">
      <dgm:prSet presAssocID="{0FFE54D6-8179-46A7-AE03-25217F76DA9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2BA1465-CAE6-474E-9604-951656CA5AF0}" type="pres">
      <dgm:prSet presAssocID="{24F6CEC7-060E-410C-A9EF-8D95FEED0505}" presName="node" presStyleLbl="node1" presStyleIdx="2" presStyleCnt="4" custScaleX="165485" custScaleY="117726" custLinFactNeighborY="-3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05376-0E15-490F-8ADC-7CF14BCB9A85}" type="pres">
      <dgm:prSet presAssocID="{52B8343F-4525-48FE-82BE-4BC8D88834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B1F1CD-CE35-4ADC-B4C1-4A08DCE85AA2}" type="pres">
      <dgm:prSet presAssocID="{52B8343F-4525-48FE-82BE-4BC8D88834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A7B0ED-FE80-41A1-A13B-8138581A9043}" type="pres">
      <dgm:prSet presAssocID="{01407CDA-8609-43F9-9FB9-9FE00FD015D1}" presName="node" presStyleLbl="node1" presStyleIdx="3" presStyleCnt="4" custScaleY="117726" custLinFactNeighborY="-4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DED07-55F9-49D5-A060-375744C8226C}" srcId="{3E8CB67B-0E6A-4D29-A16C-E1791CDDB45B}" destId="{5F3ADFE9-E54E-4E48-BCE7-A813FEEF1814}" srcOrd="1" destOrd="0" parTransId="{6F2752B1-AD61-44A5-8C11-720DC17F3385}" sibTransId="{0FFE54D6-8179-46A7-AE03-25217F76DA9F}"/>
    <dgm:cxn modelId="{1A841DD7-AF15-4187-AE3C-3AA47899FAE5}" type="presOf" srcId="{5F3ADFE9-E54E-4E48-BCE7-A813FEEF1814}" destId="{A42E13AA-AF0A-4129-B8DF-5128543C2DC3}" srcOrd="0" destOrd="0" presId="urn:microsoft.com/office/officeart/2005/8/layout/process1"/>
    <dgm:cxn modelId="{CA000552-732A-45A9-B6BD-A629D2AC99C2}" type="presOf" srcId="{92CA1293-CC9A-4E75-A46A-912A6145F457}" destId="{2DF6DC3E-3A28-4D03-842F-E2FEB9DDEF5A}" srcOrd="0" destOrd="0" presId="urn:microsoft.com/office/officeart/2005/8/layout/process1"/>
    <dgm:cxn modelId="{A4F03725-20BD-4488-BB75-414D1708CF96}" type="presOf" srcId="{3E8CB67B-0E6A-4D29-A16C-E1791CDDB45B}" destId="{7C220F94-A03B-46E9-BFBC-4256E607E96E}" srcOrd="0" destOrd="0" presId="urn:microsoft.com/office/officeart/2005/8/layout/process1"/>
    <dgm:cxn modelId="{E56C3D20-6683-4F0E-8078-7DA44B143872}" type="presOf" srcId="{01407CDA-8609-43F9-9FB9-9FE00FD015D1}" destId="{9FA7B0ED-FE80-41A1-A13B-8138581A9043}" srcOrd="0" destOrd="0" presId="urn:microsoft.com/office/officeart/2005/8/layout/process1"/>
    <dgm:cxn modelId="{5275EE4E-6B77-4BCE-9DA8-88B4E590C00D}" srcId="{3E8CB67B-0E6A-4D29-A16C-E1791CDDB45B}" destId="{24F6CEC7-060E-410C-A9EF-8D95FEED0505}" srcOrd="2" destOrd="0" parTransId="{F99059BB-E065-4E54-83D4-67BE93CE4B4C}" sibTransId="{52B8343F-4525-48FE-82BE-4BC8D8883460}"/>
    <dgm:cxn modelId="{308382DE-887A-4ACE-B042-3E158990F00C}" type="presOf" srcId="{52B8343F-4525-48FE-82BE-4BC8D8883460}" destId="{E9705376-0E15-490F-8ADC-7CF14BCB9A85}" srcOrd="0" destOrd="0" presId="urn:microsoft.com/office/officeart/2005/8/layout/process1"/>
    <dgm:cxn modelId="{55CEC967-4ACA-4549-AE67-9E178755AF4F}" type="presOf" srcId="{52B8343F-4525-48FE-82BE-4BC8D8883460}" destId="{59B1F1CD-CE35-4ADC-B4C1-4A08DCE85AA2}" srcOrd="1" destOrd="0" presId="urn:microsoft.com/office/officeart/2005/8/layout/process1"/>
    <dgm:cxn modelId="{DAB25DCE-EEFD-496A-888D-7660B9A4229F}" type="presOf" srcId="{0FFE54D6-8179-46A7-AE03-25217F76DA9F}" destId="{2F6D5D08-A595-495C-9286-9499D1A72CDF}" srcOrd="1" destOrd="0" presId="urn:microsoft.com/office/officeart/2005/8/layout/process1"/>
    <dgm:cxn modelId="{196A63A7-D3AD-4603-B890-4AF5D8997634}" type="presOf" srcId="{92CA1293-CC9A-4E75-A46A-912A6145F457}" destId="{21CAEDDA-AC50-41A7-9844-77516647A2D9}" srcOrd="1" destOrd="0" presId="urn:microsoft.com/office/officeart/2005/8/layout/process1"/>
    <dgm:cxn modelId="{6F7FFA05-52E4-4A32-B03B-44114A2F497C}" type="presOf" srcId="{0FFE54D6-8179-46A7-AE03-25217F76DA9F}" destId="{D7994AA9-D127-4AD0-92BC-CA7C94FF5BE6}" srcOrd="0" destOrd="0" presId="urn:microsoft.com/office/officeart/2005/8/layout/process1"/>
    <dgm:cxn modelId="{8D7CD207-562A-43DF-B11D-6E46E71D732C}" srcId="{3E8CB67B-0E6A-4D29-A16C-E1791CDDB45B}" destId="{2B50D24F-41FD-4CA4-9962-ACCF336F7ADA}" srcOrd="0" destOrd="0" parTransId="{C0D9CD76-331C-4583-8BCB-123D0D9CC99F}" sibTransId="{92CA1293-CC9A-4E75-A46A-912A6145F457}"/>
    <dgm:cxn modelId="{F655DD25-F6B4-4C0B-87FF-AB33472D8CB7}" type="presOf" srcId="{2B50D24F-41FD-4CA4-9962-ACCF336F7ADA}" destId="{56DD7827-C8CC-4D2E-ABB4-ABDDE59C62C4}" srcOrd="0" destOrd="0" presId="urn:microsoft.com/office/officeart/2005/8/layout/process1"/>
    <dgm:cxn modelId="{0A66657E-CF33-41F0-81FC-AB4F2894939F}" srcId="{3E8CB67B-0E6A-4D29-A16C-E1791CDDB45B}" destId="{01407CDA-8609-43F9-9FB9-9FE00FD015D1}" srcOrd="3" destOrd="0" parTransId="{36ED9FD5-F794-40E8-B400-7F7C679C87B4}" sibTransId="{B33CA062-758F-4FDB-8DB9-A73AC69031F1}"/>
    <dgm:cxn modelId="{56B20313-BB59-4D7D-9B5F-E921F46D962D}" type="presOf" srcId="{24F6CEC7-060E-410C-A9EF-8D95FEED0505}" destId="{32BA1465-CAE6-474E-9604-951656CA5AF0}" srcOrd="0" destOrd="0" presId="urn:microsoft.com/office/officeart/2005/8/layout/process1"/>
    <dgm:cxn modelId="{022F010E-BEEF-4834-9BA9-D7C3DD40ABB1}" type="presParOf" srcId="{7C220F94-A03B-46E9-BFBC-4256E607E96E}" destId="{56DD7827-C8CC-4D2E-ABB4-ABDDE59C62C4}" srcOrd="0" destOrd="0" presId="urn:microsoft.com/office/officeart/2005/8/layout/process1"/>
    <dgm:cxn modelId="{270251DA-B106-40D8-A0D7-C547F74DFF4F}" type="presParOf" srcId="{7C220F94-A03B-46E9-BFBC-4256E607E96E}" destId="{2DF6DC3E-3A28-4D03-842F-E2FEB9DDEF5A}" srcOrd="1" destOrd="0" presId="urn:microsoft.com/office/officeart/2005/8/layout/process1"/>
    <dgm:cxn modelId="{4F529AFD-900D-46FD-A178-EE7F7FAE1FEB}" type="presParOf" srcId="{2DF6DC3E-3A28-4D03-842F-E2FEB9DDEF5A}" destId="{21CAEDDA-AC50-41A7-9844-77516647A2D9}" srcOrd="0" destOrd="0" presId="urn:microsoft.com/office/officeart/2005/8/layout/process1"/>
    <dgm:cxn modelId="{50116541-C958-4204-B85B-121380D0F44F}" type="presParOf" srcId="{7C220F94-A03B-46E9-BFBC-4256E607E96E}" destId="{A42E13AA-AF0A-4129-B8DF-5128543C2DC3}" srcOrd="2" destOrd="0" presId="urn:microsoft.com/office/officeart/2005/8/layout/process1"/>
    <dgm:cxn modelId="{78C07A44-7048-4685-8854-4AB65D1BF685}" type="presParOf" srcId="{7C220F94-A03B-46E9-BFBC-4256E607E96E}" destId="{D7994AA9-D127-4AD0-92BC-CA7C94FF5BE6}" srcOrd="3" destOrd="0" presId="urn:microsoft.com/office/officeart/2005/8/layout/process1"/>
    <dgm:cxn modelId="{56DBB1CD-8C6E-4F06-A490-ECA787DAD140}" type="presParOf" srcId="{D7994AA9-D127-4AD0-92BC-CA7C94FF5BE6}" destId="{2F6D5D08-A595-495C-9286-9499D1A72CDF}" srcOrd="0" destOrd="0" presId="urn:microsoft.com/office/officeart/2005/8/layout/process1"/>
    <dgm:cxn modelId="{370ED25F-BDB4-4E99-8724-18A06DF95D06}" type="presParOf" srcId="{7C220F94-A03B-46E9-BFBC-4256E607E96E}" destId="{32BA1465-CAE6-474E-9604-951656CA5AF0}" srcOrd="4" destOrd="0" presId="urn:microsoft.com/office/officeart/2005/8/layout/process1"/>
    <dgm:cxn modelId="{D45FC6A3-E737-4EC6-BBE9-98179F5CBCC6}" type="presParOf" srcId="{7C220F94-A03B-46E9-BFBC-4256E607E96E}" destId="{E9705376-0E15-490F-8ADC-7CF14BCB9A85}" srcOrd="5" destOrd="0" presId="urn:microsoft.com/office/officeart/2005/8/layout/process1"/>
    <dgm:cxn modelId="{FFA6C3FA-085B-4891-9FE7-A1BEA60A67CE}" type="presParOf" srcId="{E9705376-0E15-490F-8ADC-7CF14BCB9A85}" destId="{59B1F1CD-CE35-4ADC-B4C1-4A08DCE85AA2}" srcOrd="0" destOrd="0" presId="urn:microsoft.com/office/officeart/2005/8/layout/process1"/>
    <dgm:cxn modelId="{51EFAEFB-77CF-454F-87E2-C6983DD20211}" type="presParOf" srcId="{7C220F94-A03B-46E9-BFBC-4256E607E96E}" destId="{9FA7B0ED-FE80-41A1-A13B-8138581A90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7827-C8CC-4D2E-ABB4-ABDDE59C62C4}">
      <dsp:nvSpPr>
        <dsp:cNvPr id="0" name=""/>
        <dsp:cNvSpPr/>
      </dsp:nvSpPr>
      <dsp:spPr>
        <a:xfrm>
          <a:off x="7560" y="1124014"/>
          <a:ext cx="1416036" cy="1606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NuM</a:t>
          </a:r>
          <a:r>
            <a:rPr lang="en-US" sz="1400" b="1" kern="1200" dirty="0" err="1" smtClean="0"/>
            <a:t>I</a:t>
          </a:r>
          <a:r>
            <a:rPr lang="en-US" sz="1400" b="1" kern="1200" dirty="0" smtClean="0"/>
            <a:t>          (120 </a:t>
          </a:r>
          <a:r>
            <a:rPr lang="en-US" sz="1400" b="1" kern="1200" dirty="0" err="1" smtClean="0"/>
            <a:t>GeV</a:t>
          </a:r>
          <a:r>
            <a:rPr lang="en-US" sz="1400" b="1" kern="1200" dirty="0" smtClean="0"/>
            <a:t>)</a:t>
          </a:r>
          <a:r>
            <a:rPr lang="en-US" sz="1400" kern="1200" dirty="0" smtClean="0"/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350 kW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Booster </a:t>
          </a:r>
          <a:r>
            <a:rPr lang="en-US" sz="1400" b="1" kern="1200" dirty="0" smtClean="0"/>
            <a:t>(8GeV): </a:t>
          </a:r>
          <a:r>
            <a:rPr lang="en-US" sz="1400" kern="1200" dirty="0" smtClean="0"/>
            <a:t>35 kW</a:t>
          </a:r>
          <a:endParaRPr lang="en-US" sz="1400" kern="1200" dirty="0"/>
        </a:p>
      </dsp:txBody>
      <dsp:txXfrm>
        <a:off x="49034" y="1165488"/>
        <a:ext cx="1333088" cy="1523535"/>
      </dsp:txXfrm>
    </dsp:sp>
    <dsp:sp modelId="{2DF6DC3E-3A28-4D03-842F-E2FEB9DDEF5A}">
      <dsp:nvSpPr>
        <dsp:cNvPr id="0" name=""/>
        <dsp:cNvSpPr/>
      </dsp:nvSpPr>
      <dsp:spPr>
        <a:xfrm rot="21571267">
          <a:off x="1580078" y="1743055"/>
          <a:ext cx="331765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80080" y="1813706"/>
        <a:ext cx="232236" cy="210706"/>
      </dsp:txXfrm>
    </dsp:sp>
    <dsp:sp modelId="{A42E13AA-AF0A-4129-B8DF-5128543C2DC3}">
      <dsp:nvSpPr>
        <dsp:cNvPr id="0" name=""/>
        <dsp:cNvSpPr/>
      </dsp:nvSpPr>
      <dsp:spPr>
        <a:xfrm>
          <a:off x="2049546" y="1118493"/>
          <a:ext cx="1416036" cy="1583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NuMI</a:t>
          </a:r>
          <a:r>
            <a:rPr lang="en-US" sz="1600" b="1" kern="1200" dirty="0" smtClean="0"/>
            <a:t> </a:t>
          </a:r>
          <a:r>
            <a:rPr lang="en-US" sz="1400" b="1" kern="1200" dirty="0" smtClean="0"/>
            <a:t>(120GeV):</a:t>
          </a:r>
          <a:endParaRPr lang="en-US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700 kW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Booster </a:t>
          </a:r>
          <a:r>
            <a:rPr lang="en-US" sz="1400" b="1" kern="1200" dirty="0" smtClean="0"/>
            <a:t>(8GeV)</a:t>
          </a:r>
          <a:r>
            <a:rPr lang="en-US" sz="1400" kern="1200" dirty="0" smtClean="0"/>
            <a:t>: 80 kW</a:t>
          </a:r>
          <a:endParaRPr lang="en-US" sz="1400" kern="1200" dirty="0"/>
        </a:p>
      </dsp:txBody>
      <dsp:txXfrm>
        <a:off x="2091020" y="1159967"/>
        <a:ext cx="1333088" cy="1500442"/>
      </dsp:txXfrm>
    </dsp:sp>
    <dsp:sp modelId="{D7994AA9-D127-4AD0-92BC-CA7C94FF5BE6}">
      <dsp:nvSpPr>
        <dsp:cNvPr id="0" name=""/>
        <dsp:cNvSpPr/>
      </dsp:nvSpPr>
      <dsp:spPr>
        <a:xfrm rot="21574175">
          <a:off x="3592298" y="1727319"/>
          <a:ext cx="268653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92299" y="1797857"/>
        <a:ext cx="188057" cy="210706"/>
      </dsp:txXfrm>
    </dsp:sp>
    <dsp:sp modelId="{32BA1465-CAE6-474E-9604-951656CA5AF0}">
      <dsp:nvSpPr>
        <dsp:cNvPr id="0" name=""/>
        <dsp:cNvSpPr/>
      </dsp:nvSpPr>
      <dsp:spPr>
        <a:xfrm>
          <a:off x="3972461" y="1100564"/>
          <a:ext cx="2343327" cy="1583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Project-X</a:t>
          </a:r>
          <a:r>
            <a:rPr lang="en-US" sz="1400" kern="1200" dirty="0" smtClean="0">
              <a:solidFill>
                <a:srgbClr val="FFFF00"/>
              </a:solidFill>
            </a:rPr>
            <a:t>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&gt;2MW @ 120 </a:t>
          </a:r>
          <a:r>
            <a:rPr lang="en-US" sz="1600" kern="1200" dirty="0" err="1" smtClean="0">
              <a:solidFill>
                <a:srgbClr val="FFFF00"/>
              </a:solidFill>
            </a:rPr>
            <a:t>GeV</a:t>
          </a:r>
          <a:endParaRPr lang="en-US" sz="1600" kern="1200" dirty="0" smtClean="0">
            <a:solidFill>
              <a:srgbClr val="FFFF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3MW @ 3 </a:t>
          </a:r>
          <a:r>
            <a:rPr lang="en-US" sz="1600" kern="1200" dirty="0" err="1" smtClean="0">
              <a:solidFill>
                <a:srgbClr val="FFFF00"/>
              </a:solidFill>
            </a:rPr>
            <a:t>GeV</a:t>
          </a:r>
          <a:endParaRPr lang="en-US" sz="1600" kern="1200" dirty="0" smtClean="0">
            <a:solidFill>
              <a:srgbClr val="FFFF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150 kW @ 8 </a:t>
          </a:r>
          <a:r>
            <a:rPr lang="en-US" sz="1600" kern="1200" dirty="0" err="1" smtClean="0">
              <a:solidFill>
                <a:srgbClr val="FFFF00"/>
              </a:solidFill>
            </a:rPr>
            <a:t>GeV</a:t>
          </a:r>
          <a:endParaRPr lang="en-US" sz="1600" kern="1200" dirty="0">
            <a:solidFill>
              <a:srgbClr val="FFFF00"/>
            </a:solidFill>
          </a:endParaRPr>
        </a:p>
      </dsp:txBody>
      <dsp:txXfrm>
        <a:off x="4018837" y="1146940"/>
        <a:ext cx="2250575" cy="1490638"/>
      </dsp:txXfrm>
    </dsp:sp>
    <dsp:sp modelId="{E9705376-0E15-490F-8ADC-7CF14BCB9A85}">
      <dsp:nvSpPr>
        <dsp:cNvPr id="0" name=""/>
        <dsp:cNvSpPr/>
      </dsp:nvSpPr>
      <dsp:spPr>
        <a:xfrm rot="21588092">
          <a:off x="6457391" y="1711602"/>
          <a:ext cx="300201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7391" y="1781993"/>
        <a:ext cx="210141" cy="210706"/>
      </dsp:txXfrm>
    </dsp:sp>
    <dsp:sp modelId="{9FA7B0ED-FE80-41A1-A13B-8138581A9043}">
      <dsp:nvSpPr>
        <dsp:cNvPr id="0" name=""/>
        <dsp:cNvSpPr/>
      </dsp:nvSpPr>
      <dsp:spPr>
        <a:xfrm>
          <a:off x="6882203" y="1092091"/>
          <a:ext cx="1416036" cy="1583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Neutrino Factory</a:t>
          </a:r>
          <a:endParaRPr lang="en-US" sz="1600" b="1" kern="1200" dirty="0"/>
        </a:p>
      </dsp:txBody>
      <dsp:txXfrm>
        <a:off x="6923677" y="1133565"/>
        <a:ext cx="1333088" cy="1500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7827-C8CC-4D2E-ABB4-ABDDE59C62C4}">
      <dsp:nvSpPr>
        <dsp:cNvPr id="0" name=""/>
        <dsp:cNvSpPr/>
      </dsp:nvSpPr>
      <dsp:spPr>
        <a:xfrm>
          <a:off x="7560" y="1095982"/>
          <a:ext cx="1416036" cy="1661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MiniBooNE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SciBooNE</a:t>
          </a:r>
          <a:endParaRPr lang="en-US" sz="1400" kern="1200" dirty="0"/>
        </a:p>
      </dsp:txBody>
      <dsp:txXfrm>
        <a:off x="49034" y="1137456"/>
        <a:ext cx="1333088" cy="1578514"/>
      </dsp:txXfrm>
    </dsp:sp>
    <dsp:sp modelId="{2DF6DC3E-3A28-4D03-842F-E2FEB9DDEF5A}">
      <dsp:nvSpPr>
        <dsp:cNvPr id="0" name=""/>
        <dsp:cNvSpPr/>
      </dsp:nvSpPr>
      <dsp:spPr>
        <a:xfrm rot="21570283">
          <a:off x="1580077" y="1742218"/>
          <a:ext cx="331766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80079" y="1812883"/>
        <a:ext cx="232236" cy="210706"/>
      </dsp:txXfrm>
    </dsp:sp>
    <dsp:sp modelId="{A42E13AA-AF0A-4129-B8DF-5128543C2DC3}">
      <dsp:nvSpPr>
        <dsp:cNvPr id="0" name=""/>
        <dsp:cNvSpPr/>
      </dsp:nvSpPr>
      <dsp:spPr>
        <a:xfrm>
          <a:off x="2049546" y="1090272"/>
          <a:ext cx="1416036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 dirty="0"/>
        </a:p>
      </dsp:txBody>
      <dsp:txXfrm>
        <a:off x="2091020" y="1131746"/>
        <a:ext cx="1333088" cy="1554631"/>
      </dsp:txXfrm>
    </dsp:sp>
    <dsp:sp modelId="{D7994AA9-D127-4AD0-92BC-CA7C94FF5BE6}">
      <dsp:nvSpPr>
        <dsp:cNvPr id="0" name=""/>
        <dsp:cNvSpPr/>
      </dsp:nvSpPr>
      <dsp:spPr>
        <a:xfrm rot="21573291">
          <a:off x="3592298" y="1725944"/>
          <a:ext cx="268653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92299" y="1796492"/>
        <a:ext cx="188057" cy="210706"/>
      </dsp:txXfrm>
    </dsp:sp>
    <dsp:sp modelId="{32BA1465-CAE6-474E-9604-951656CA5AF0}">
      <dsp:nvSpPr>
        <dsp:cNvPr id="0" name=""/>
        <dsp:cNvSpPr/>
      </dsp:nvSpPr>
      <dsp:spPr>
        <a:xfrm>
          <a:off x="3972461" y="1071730"/>
          <a:ext cx="2343327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00"/>
              </a:solidFill>
            </a:rPr>
            <a:t>LBNE + other </a:t>
          </a:r>
          <a:r>
            <a:rPr lang="en-US" sz="1300" b="0" kern="1200" dirty="0" smtClean="0">
              <a:solidFill>
                <a:srgbClr val="FFFF00"/>
              </a:solidFill>
              <a:latin typeface="Symbol" pitchFamily="18" charset="2"/>
            </a:rPr>
            <a:t>n</a:t>
          </a:r>
          <a:r>
            <a:rPr lang="en-US" sz="1300" b="0" kern="1200" dirty="0" smtClean="0">
              <a:solidFill>
                <a:srgbClr val="FFFF00"/>
              </a:solidFill>
            </a:rPr>
            <a:t>’s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>
              <a:solidFill>
                <a:srgbClr val="FFFF00"/>
              </a:solidFill>
            </a:rPr>
            <a:t>Muon</a:t>
          </a:r>
          <a:r>
            <a:rPr lang="en-US" sz="1300" b="0" kern="1200" dirty="0" smtClean="0">
              <a:solidFill>
                <a:srgbClr val="FFFF00"/>
              </a:solidFill>
            </a:rPr>
            <a:t> 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>
              <a:solidFill>
                <a:srgbClr val="FFFF00"/>
              </a:solidFill>
            </a:rPr>
            <a:t>Kaon</a:t>
          </a:r>
          <a:r>
            <a:rPr lang="en-US" sz="1300" b="0" kern="1200" dirty="0" smtClean="0">
              <a:solidFill>
                <a:srgbClr val="FFFF00"/>
              </a:solidFill>
            </a:rPr>
            <a:t> 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00"/>
              </a:solidFill>
            </a:rPr>
            <a:t>New physics with nuclei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00"/>
              </a:solidFill>
            </a:rPr>
            <a:t>Energy Applications</a:t>
          </a:r>
        </a:p>
      </dsp:txBody>
      <dsp:txXfrm>
        <a:off x="4020424" y="1119693"/>
        <a:ext cx="2247401" cy="1541653"/>
      </dsp:txXfrm>
    </dsp:sp>
    <dsp:sp modelId="{E9705376-0E15-490F-8ADC-7CF14BCB9A85}">
      <dsp:nvSpPr>
        <dsp:cNvPr id="0" name=""/>
        <dsp:cNvSpPr/>
      </dsp:nvSpPr>
      <dsp:spPr>
        <a:xfrm rot="21587684">
          <a:off x="6457391" y="1709688"/>
          <a:ext cx="300201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7391" y="1780084"/>
        <a:ext cx="210141" cy="210706"/>
      </dsp:txXfrm>
    </dsp:sp>
    <dsp:sp modelId="{9FA7B0ED-FE80-41A1-A13B-8138581A9043}">
      <dsp:nvSpPr>
        <dsp:cNvPr id="0" name=""/>
        <dsp:cNvSpPr/>
      </dsp:nvSpPr>
      <dsp:spPr>
        <a:xfrm>
          <a:off x="6882203" y="1062966"/>
          <a:ext cx="1416036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Neutrino Factory</a:t>
          </a:r>
          <a:endParaRPr lang="en-US" sz="1600" b="1" kern="1200" dirty="0"/>
        </a:p>
      </dsp:txBody>
      <dsp:txXfrm>
        <a:off x="6923677" y="1104440"/>
        <a:ext cx="1333088" cy="1554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713A8-BD80-408B-9D30-7DD919B03528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F1543-7570-42CA-A5BE-69C12C36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3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A63D670-C841-461E-B38E-D81B5C00E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3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4CA1EB-A010-4DD5-ACF6-CB2745484D2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0166734314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0870" indent="-2849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9800" indent="-2279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5719" indent="-2279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1639" indent="-2279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755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347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939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531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F5E2D2-1B3E-4B4A-B4FF-87349C06BC33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0794" indent="-2849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9684" indent="-2279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5556" indent="-2279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1428" indent="-2279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7302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3175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9049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4922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AD3623-E960-40DE-B727-92E7ABDF554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962516" y="8818090"/>
            <a:ext cx="3033603" cy="4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1" tIns="46490" rIns="92981" bIns="46490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0639F2-B56F-4CBD-BB73-11F82F045158}" type="slidenum">
              <a:rPr lang="en-US" sz="1200">
                <a:cs typeface="Arial" pitchFamily="34" charset="0"/>
              </a:rPr>
              <a:pPr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3438" cy="3482975"/>
          </a:xfrm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37" y="4410630"/>
            <a:ext cx="5595628" cy="41778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1" tIns="46490" rIns="92981" bIns="4649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EE62-ED88-4173-8B27-8F4EB9CE5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203200"/>
            <a:ext cx="1724025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7338" y="203200"/>
            <a:ext cx="5024437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0157E-72B2-4F55-BBC8-AFB56B89D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338" y="2032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530350"/>
            <a:ext cx="3352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30350"/>
            <a:ext cx="3352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3337-FA56-4E85-9020-E185317CA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5B24-A5D2-4BBF-9E7F-0C9CC4A20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8E96C-89C8-4115-B502-E8A273FC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3035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3035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8D854-33E8-4529-AFFE-ECD716F5A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6DA6-91F6-426D-A145-7504F1276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7CE8-6CCD-40BE-BE5B-35486880A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305550"/>
            <a:ext cx="63967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63935-E45B-46A4-BFD3-287CB7A07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EAC21-27E2-441C-BD22-211A29FDE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108CD-BAB9-4798-B14D-0F76E02C4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Fermi_Blue_subpa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305550"/>
            <a:ext cx="63967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718B7D7-3FFB-4269-A6DA-DD16FBE07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57338" y="2032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3035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Relationship Id="rId9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33500" y="819150"/>
            <a:ext cx="7772400" cy="3642360"/>
          </a:xfrm>
        </p:spPr>
        <p:txBody>
          <a:bodyPr/>
          <a:lstStyle/>
          <a:p>
            <a:r>
              <a:rPr lang="en-US" sz="3200" dirty="0" smtClean="0"/>
              <a:t>A Plan for Discovery</a:t>
            </a:r>
            <a:br>
              <a:rPr lang="en-US" sz="3200" dirty="0" smtClean="0"/>
            </a:br>
            <a:r>
              <a:rPr lang="en-US" sz="2000" dirty="0" smtClean="0"/>
              <a:t>“</a:t>
            </a:r>
            <a:r>
              <a:rPr lang="en-US" sz="2000" dirty="0" err="1" smtClean="0"/>
              <a:t>Fermilab’s</a:t>
            </a:r>
            <a:r>
              <a:rPr lang="en-US" sz="2000" dirty="0" smtClean="0"/>
              <a:t> twenty-year plan”</a:t>
            </a:r>
            <a:br>
              <a:rPr lang="en-US" sz="2000" dirty="0" smtClean="0"/>
            </a:br>
            <a:r>
              <a:rPr lang="en-US" sz="2000" dirty="0" smtClean="0"/>
              <a:t>(2011 – 2030)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600" i="1" dirty="0" smtClean="0"/>
              <a:t>Young-Kee Kim</a:t>
            </a:r>
            <a:br>
              <a:rPr lang="en-US" sz="1600" i="1" dirty="0" smtClean="0"/>
            </a:br>
            <a:r>
              <a:rPr lang="en-US" sz="1600" i="1" dirty="0" smtClean="0"/>
              <a:t>FRA Board Meeting</a:t>
            </a:r>
            <a:br>
              <a:rPr lang="en-US" sz="1600" i="1" dirty="0" smtClean="0"/>
            </a:br>
            <a:r>
              <a:rPr lang="en-US" sz="1600" i="1" dirty="0" smtClean="0"/>
              <a:t>October 14, 2011</a:t>
            </a:r>
            <a:endParaRPr lang="en-US" sz="2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05550"/>
            <a:ext cx="1905000" cy="457200"/>
          </a:xfrm>
        </p:spPr>
        <p:txBody>
          <a:bodyPr/>
          <a:lstStyle/>
          <a:p>
            <a:pPr>
              <a:defRPr/>
            </a:pPr>
            <a:fld id="{4EE63935-E45B-46A4-BFD3-287CB7A07C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24"/>
    </mc:Choice>
    <mc:Fallback>
      <p:transition spd="slow" advTm="172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4C_All_Accelerators.jpg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76217" y="1350340"/>
            <a:ext cx="1176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9900"/>
                </a:solidFill>
              </a:rPr>
              <a:t>Neutrino beams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52" y="2072351"/>
            <a:ext cx="12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Testbeam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734" y="266997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Proton beam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468" y="4575870"/>
            <a:ext cx="11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Tevatron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241" y="949877"/>
            <a:ext cx="4979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SCRF Test Facility</a:t>
            </a:r>
          </a:p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(Integrated program for Project X and ILC)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908" y="3360122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Muon</a:t>
            </a:r>
            <a:r>
              <a:rPr lang="en-US" sz="2000" dirty="0" smtClean="0">
                <a:solidFill>
                  <a:srgbClr val="33CC33"/>
                </a:solidFill>
              </a:rPr>
              <a:t> Test Facility</a:t>
            </a:r>
            <a:endParaRPr lang="en-US" sz="2000" dirty="0">
              <a:solidFill>
                <a:srgbClr val="33CC33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3141" y="3743230"/>
            <a:ext cx="0" cy="287750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16345" y="5001053"/>
            <a:ext cx="1707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Main Injector,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Recycler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468" y="3975705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Neutron cancer </a:t>
            </a:r>
            <a:r>
              <a:rPr lang="en-US" sz="2000" dirty="0" smtClean="0"/>
              <a:t>center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346855" y="4041140"/>
            <a:ext cx="339613" cy="13462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44285" y="3753237"/>
            <a:ext cx="166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Accumulator,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Debuncher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077064" y="4178300"/>
            <a:ext cx="877344" cy="2427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41177" y="288391"/>
            <a:ext cx="5595052" cy="5323210"/>
            <a:chOff x="341177" y="288391"/>
            <a:chExt cx="5595052" cy="5323210"/>
          </a:xfrm>
        </p:grpSpPr>
        <p:grpSp>
          <p:nvGrpSpPr>
            <p:cNvPr id="32" name="Group 31"/>
            <p:cNvGrpSpPr/>
            <p:nvPr/>
          </p:nvGrpSpPr>
          <p:grpSpPr>
            <a:xfrm>
              <a:off x="1531250" y="3878469"/>
              <a:ext cx="4404979" cy="1733132"/>
              <a:chOff x="1531250" y="3878469"/>
              <a:chExt cx="4404979" cy="173313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501412" y="4672656"/>
                <a:ext cx="1434817" cy="209550"/>
                <a:chOff x="2368550" y="-63500"/>
                <a:chExt cx="1434817" cy="209550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2387600" y="-635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 flipH="1">
                  <a:off x="2368550" y="-635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531250" y="5402051"/>
                <a:ext cx="1434817" cy="209550"/>
                <a:chOff x="2482850" y="-241300"/>
                <a:chExt cx="1434817" cy="209550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2501900" y="-2413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 flipH="1">
                  <a:off x="2482850" y="-2413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1606828" y="3878469"/>
                <a:ext cx="1434817" cy="522074"/>
                <a:chOff x="2330450" y="-30588"/>
                <a:chExt cx="1434817" cy="209550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2349500" y="-30588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 flipH="1">
                  <a:off x="2330450" y="-30588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" name="TextBox 4"/>
            <p:cNvSpPr txBox="1"/>
            <p:nvPr/>
          </p:nvSpPr>
          <p:spPr>
            <a:xfrm>
              <a:off x="341177" y="288391"/>
              <a:ext cx="3879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Intensity Frontier: Now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8600" y="1182651"/>
            <a:ext cx="8058150" cy="5499004"/>
            <a:chOff x="228600" y="1182651"/>
            <a:chExt cx="8058150" cy="549900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73" b="8335"/>
            <a:stretch/>
          </p:blipFill>
          <p:spPr>
            <a:xfrm>
              <a:off x="228600" y="4906013"/>
              <a:ext cx="2038350" cy="1775642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228600" y="5249042"/>
              <a:ext cx="9989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Mini</a:t>
              </a:r>
            </a:p>
            <a:p>
              <a:r>
                <a:rPr lang="en-US" sz="2000" dirty="0" err="1" smtClean="0">
                  <a:solidFill>
                    <a:srgbClr val="000000"/>
                  </a:solidFill>
                </a:rPr>
                <a:t>BooNE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93"/>
            <a:stretch/>
          </p:blipFill>
          <p:spPr>
            <a:xfrm>
              <a:off x="228600" y="2910694"/>
              <a:ext cx="2038350" cy="192267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217" y="2369015"/>
              <a:ext cx="2409533" cy="126789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71802" y="3825778"/>
              <a:ext cx="131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</a:rPr>
                <a:t>MINERvA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182651"/>
              <a:ext cx="2038350" cy="168132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23906" y="3173602"/>
              <a:ext cx="1324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B0F0"/>
                  </a:solidFill>
                </a:rPr>
                <a:t>SeaQuest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5171" y="2028932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MINOS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5143143"/>
      </p:ext>
    </p:extLst>
  </p:cSld>
  <p:clrMapOvr>
    <a:masterClrMapping/>
  </p:clrMapOvr>
  <p:transition advTm="58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4C_All_Accelerators.jpg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76217" y="1350340"/>
            <a:ext cx="1176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9900"/>
                </a:solidFill>
              </a:rPr>
              <a:t>Neutrino beams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52" y="2072351"/>
            <a:ext cx="12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Testbeam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734" y="266997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Proton beam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468" y="4575870"/>
            <a:ext cx="11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Tevatron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241" y="949877"/>
            <a:ext cx="4979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SCRF Test Facility</a:t>
            </a:r>
          </a:p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(Integrated program for Project X and ILC)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908" y="3360122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Muon</a:t>
            </a:r>
            <a:r>
              <a:rPr lang="en-US" sz="2000" dirty="0" smtClean="0">
                <a:solidFill>
                  <a:srgbClr val="33CC33"/>
                </a:solidFill>
              </a:rPr>
              <a:t> Test Facility</a:t>
            </a:r>
            <a:endParaRPr lang="en-US" sz="2000" dirty="0">
              <a:solidFill>
                <a:srgbClr val="33CC33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3141" y="3743230"/>
            <a:ext cx="0" cy="287750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16345" y="5001053"/>
            <a:ext cx="1707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Main Injector,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Recycler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468" y="3975705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Neutron cancer </a:t>
            </a:r>
            <a:r>
              <a:rPr lang="en-US" sz="2000" dirty="0" smtClean="0"/>
              <a:t>center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346855" y="4041140"/>
            <a:ext cx="339613" cy="13462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44285" y="3753237"/>
            <a:ext cx="166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Accumulator,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Debuncher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077064" y="4178300"/>
            <a:ext cx="877344" cy="2427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1606828" y="3878469"/>
            <a:ext cx="4329401" cy="1003737"/>
            <a:chOff x="1606828" y="3878469"/>
            <a:chExt cx="4329401" cy="1003737"/>
          </a:xfrm>
        </p:grpSpPr>
        <p:grpSp>
          <p:nvGrpSpPr>
            <p:cNvPr id="33" name="Group 32"/>
            <p:cNvGrpSpPr/>
            <p:nvPr/>
          </p:nvGrpSpPr>
          <p:grpSpPr>
            <a:xfrm>
              <a:off x="4501412" y="4672656"/>
              <a:ext cx="1434817" cy="209550"/>
              <a:chOff x="2368550" y="-63500"/>
              <a:chExt cx="1434817" cy="209550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>
                <a:off x="2387600" y="-63500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2368550" y="-63500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 34"/>
            <p:cNvGrpSpPr/>
            <p:nvPr/>
          </p:nvGrpSpPr>
          <p:grpSpPr>
            <a:xfrm>
              <a:off x="1606828" y="3878469"/>
              <a:ext cx="1434817" cy="522074"/>
              <a:chOff x="2330450" y="-30588"/>
              <a:chExt cx="1434817" cy="209550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>
                <a:off x="2349500" y="-30588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H="1">
                <a:off x="2330450" y="-30588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6" name="TextBox 25"/>
          <p:cNvSpPr txBox="1"/>
          <p:nvPr/>
        </p:nvSpPr>
        <p:spPr>
          <a:xfrm>
            <a:off x="341177" y="288391"/>
            <a:ext cx="592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Intensity Frontier: </a:t>
            </a:r>
            <a:r>
              <a:rPr lang="en-US" dirty="0" err="1" smtClean="0"/>
              <a:t>NOvA</a:t>
            </a:r>
            <a:r>
              <a:rPr lang="en-US" dirty="0" smtClean="0"/>
              <a:t> era (2013 ~ 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28600" y="1182631"/>
            <a:ext cx="8058150" cy="5499024"/>
            <a:chOff x="228600" y="1182631"/>
            <a:chExt cx="8058150" cy="5499024"/>
          </a:xfrm>
        </p:grpSpPr>
        <p:grpSp>
          <p:nvGrpSpPr>
            <p:cNvPr id="50" name="Group 49"/>
            <p:cNvGrpSpPr/>
            <p:nvPr/>
          </p:nvGrpSpPr>
          <p:grpSpPr>
            <a:xfrm>
              <a:off x="228600" y="1182651"/>
              <a:ext cx="8058150" cy="5499004"/>
              <a:chOff x="228600" y="1182651"/>
              <a:chExt cx="8058150" cy="5499004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73" b="8335"/>
              <a:stretch/>
            </p:blipFill>
            <p:spPr>
              <a:xfrm>
                <a:off x="228600" y="4906013"/>
                <a:ext cx="2038350" cy="1775642"/>
              </a:xfrm>
              <a:prstGeom prst="rect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228600" y="5249042"/>
                <a:ext cx="99899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Mini</a:t>
                </a:r>
              </a:p>
              <a:p>
                <a:r>
                  <a:rPr lang="en-US" sz="2000" dirty="0" err="1" smtClean="0">
                    <a:solidFill>
                      <a:srgbClr val="000000"/>
                    </a:solidFill>
                  </a:rPr>
                  <a:t>BooNE</a:t>
                </a:r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(TBD)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93"/>
              <a:stretch/>
            </p:blipFill>
            <p:spPr>
              <a:xfrm>
                <a:off x="228600" y="2910694"/>
                <a:ext cx="2038350" cy="1922677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7217" y="2369015"/>
                <a:ext cx="2409533" cy="1267899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571802" y="3825778"/>
                <a:ext cx="13115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FFFF"/>
                    </a:solidFill>
                  </a:rPr>
                  <a:t>MINERvA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1182651"/>
                <a:ext cx="2038350" cy="1681328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723906" y="3173602"/>
                <a:ext cx="1324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err="1" smtClean="0">
                    <a:solidFill>
                      <a:srgbClr val="00B0F0"/>
                    </a:solidFill>
                  </a:rPr>
                  <a:t>SeaQuest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30631" y="2028932"/>
                <a:ext cx="11737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FFFF"/>
                    </a:solidFill>
                  </a:rPr>
                  <a:t>MINOS+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" name="Group 19"/>
            <p:cNvGrpSpPr>
              <a:grpSpLocks/>
            </p:cNvGrpSpPr>
            <p:nvPr/>
          </p:nvGrpSpPr>
          <p:grpSpPr bwMode="auto">
            <a:xfrm>
              <a:off x="2337174" y="1182631"/>
              <a:ext cx="2119976" cy="1681348"/>
              <a:chOff x="1403" y="147"/>
              <a:chExt cx="1530" cy="1199"/>
            </a:xfrm>
          </p:grpSpPr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6" y="149"/>
                <a:ext cx="1507" cy="1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 Box 3"/>
              <p:cNvSpPr txBox="1">
                <a:spLocks noChangeArrowheads="1"/>
              </p:cNvSpPr>
              <p:nvPr/>
            </p:nvSpPr>
            <p:spPr bwMode="auto">
              <a:xfrm>
                <a:off x="1403" y="147"/>
                <a:ext cx="5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000" b="1" dirty="0" err="1">
                    <a:solidFill>
                      <a:srgbClr val="000000"/>
                    </a:solidFill>
                    <a:cs typeface="Arial" pitchFamily="34" charset="0"/>
                  </a:rPr>
                  <a:t>NOvA</a:t>
                </a:r>
                <a:endParaRPr lang="en-US" sz="20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5"/>
            <a:stretch/>
          </p:blipFill>
          <p:spPr>
            <a:xfrm>
              <a:off x="2358390" y="4906012"/>
              <a:ext cx="2134382" cy="1772783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</p:pic>
        <p:sp>
          <p:nvSpPr>
            <p:cNvPr id="53" name="TextBox 52"/>
            <p:cNvSpPr txBox="1"/>
            <p:nvPr/>
          </p:nvSpPr>
          <p:spPr bwMode="auto">
            <a:xfrm rot="-360000">
              <a:off x="2614543" y="5118519"/>
              <a:ext cx="1706562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MicroBooNE</a:t>
              </a:r>
              <a:endParaRPr lang="en-US" sz="2000" dirty="0" smtClean="0">
                <a:solidFill>
                  <a:srgbClr val="000000"/>
                </a:solidFill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5143143"/>
      </p:ext>
    </p:extLst>
  </p:cSld>
  <p:clrMapOvr>
    <a:masterClrMapping/>
  </p:clrMapOvr>
  <p:transition advTm="61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4C_All_Accelerators.jpg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76217" y="1350340"/>
            <a:ext cx="1176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9900"/>
                </a:solidFill>
              </a:rPr>
              <a:t>Neutrino beams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52" y="2072351"/>
            <a:ext cx="12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Testbeam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734" y="266997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Proton beam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468" y="4575870"/>
            <a:ext cx="11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Tevatron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241" y="949877"/>
            <a:ext cx="4979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SCRF Test Facility</a:t>
            </a:r>
          </a:p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(Integrated program for Project X and ILC)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908" y="3360122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Muon</a:t>
            </a:r>
            <a:r>
              <a:rPr lang="en-US" sz="2000" dirty="0" smtClean="0">
                <a:solidFill>
                  <a:srgbClr val="33CC33"/>
                </a:solidFill>
              </a:rPr>
              <a:t> Test Facility</a:t>
            </a:r>
            <a:endParaRPr lang="en-US" sz="2000" dirty="0">
              <a:solidFill>
                <a:srgbClr val="33CC33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3141" y="3743230"/>
            <a:ext cx="0" cy="287750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16345" y="5001053"/>
            <a:ext cx="1707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Main Injector,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Recycler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468" y="3975705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Neutron cancer </a:t>
            </a:r>
            <a:r>
              <a:rPr lang="en-US" sz="2000" dirty="0" smtClean="0"/>
              <a:t>center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346855" y="4041140"/>
            <a:ext cx="339613" cy="13462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44285" y="3753237"/>
            <a:ext cx="166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Accumulator,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Debuncher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077064" y="4178300"/>
            <a:ext cx="877344" cy="2427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4501412" y="4672656"/>
            <a:ext cx="1434817" cy="209550"/>
            <a:chOff x="2368550" y="-63500"/>
            <a:chExt cx="1434817" cy="209550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2387600" y="-63500"/>
              <a:ext cx="1415767" cy="20955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2368550" y="-63500"/>
              <a:ext cx="1415767" cy="20955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341177" y="288391"/>
            <a:ext cx="784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Intensity Frontier: adding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programs (2010s +)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0163" y="877802"/>
            <a:ext cx="8972550" cy="5808748"/>
            <a:chOff x="30163" y="877802"/>
            <a:chExt cx="8972550" cy="5808748"/>
          </a:xfrm>
        </p:grpSpPr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4476750" y="3627438"/>
              <a:ext cx="4525963" cy="3059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" name="Picture 4" descr="full_meco_apparat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013" y="3736975"/>
              <a:ext cx="4411662" cy="252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9"/>
            <p:cNvSpPr txBox="1">
              <a:spLocks noChangeArrowheads="1"/>
            </p:cNvSpPr>
            <p:nvPr/>
          </p:nvSpPr>
          <p:spPr bwMode="auto">
            <a:xfrm>
              <a:off x="7669213" y="6059488"/>
              <a:ext cx="9556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Mu2e</a:t>
              </a:r>
            </a:p>
          </p:txBody>
        </p:sp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30163" y="3627438"/>
              <a:ext cx="3551237" cy="3059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en-US"/>
            </a:p>
          </p:txBody>
        </p:sp>
        <p:pic>
          <p:nvPicPr>
            <p:cNvPr id="45" name="Picture 4" descr="g2magnet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3" y="4160838"/>
              <a:ext cx="3359150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8"/>
            <p:cNvSpPr txBox="1">
              <a:spLocks noChangeArrowheads="1"/>
            </p:cNvSpPr>
            <p:nvPr/>
          </p:nvSpPr>
          <p:spPr bwMode="auto">
            <a:xfrm>
              <a:off x="1086485" y="3641725"/>
              <a:ext cx="1486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rgbClr val="000000"/>
                  </a:solidFill>
                  <a:cs typeface="Arial" pitchFamily="34" charset="0"/>
                </a:rPr>
                <a:t>Muon</a:t>
              </a:r>
              <a:r>
                <a:rPr lang="en-US" sz="2400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cs typeface="Arial" pitchFamily="34" charset="0"/>
                </a:rPr>
                <a:t>g-2</a:t>
              </a:r>
              <a:endParaRPr lang="en-US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461290" y="877802"/>
              <a:ext cx="6167446" cy="2459123"/>
              <a:chOff x="1838325" y="1428750"/>
              <a:chExt cx="6134099" cy="459105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1838325" y="1428750"/>
                <a:ext cx="1609725" cy="4562475"/>
              </a:xfrm>
              <a:prstGeom prst="rect">
                <a:avLst/>
              </a:prstGeom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5400000" sx="1000" sy="1000" algn="ctr" rotWithShape="0">
                  <a:srgbClr val="000000"/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47900" y="3514725"/>
                <a:ext cx="695450" cy="767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LHC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133600" y="1762125"/>
                <a:ext cx="1026243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nothing</a:t>
                </a:r>
                <a:endParaRPr lang="en-US" sz="2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86000" y="5162550"/>
                <a:ext cx="668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Lots</a:t>
                </a:r>
                <a:endParaRPr lang="en-US" sz="2000" dirty="0"/>
              </a:p>
            </p:txBody>
          </p:sp>
          <p:sp>
            <p:nvSpPr>
              <p:cNvPr id="52" name="Right Arrow 51"/>
              <p:cNvSpPr/>
              <p:nvPr/>
            </p:nvSpPr>
            <p:spPr bwMode="auto">
              <a:xfrm>
                <a:off x="3476626" y="1807505"/>
                <a:ext cx="2000250" cy="54431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5486399" y="1447800"/>
                <a:ext cx="2486025" cy="4572000"/>
              </a:xfrm>
              <a:prstGeom prst="rect">
                <a:avLst/>
              </a:prstGeom>
              <a:solidFill>
                <a:srgbClr val="3366F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724433" y="3257549"/>
                <a:ext cx="2247969" cy="650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Rare Processes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705475" y="1666875"/>
                <a:ext cx="21852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Only handle on the </a:t>
                </a:r>
              </a:p>
              <a:p>
                <a:r>
                  <a:rPr lang="en-US" sz="1800" dirty="0" smtClean="0"/>
                  <a:t>next energy scale</a:t>
                </a:r>
                <a:endParaRPr lang="en-US" sz="1800" dirty="0"/>
              </a:p>
            </p:txBody>
          </p:sp>
          <p:sp>
            <p:nvSpPr>
              <p:cNvPr id="56" name="Left-Right Arrow 55"/>
              <p:cNvSpPr/>
              <p:nvPr/>
            </p:nvSpPr>
            <p:spPr bwMode="auto">
              <a:xfrm>
                <a:off x="3457575" y="4961139"/>
                <a:ext cx="2028825" cy="544310"/>
              </a:xfrm>
              <a:prstGeom prst="leftRightArrow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867400" y="4743449"/>
                <a:ext cx="1854534" cy="1240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Determine/verify</a:t>
                </a:r>
              </a:p>
              <a:p>
                <a:r>
                  <a:rPr lang="en-US" sz="1800" dirty="0" smtClean="0"/>
                  <a:t>structure</a:t>
                </a:r>
                <a:endParaRPr lang="en-US" sz="1800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3156515"/>
      </p:ext>
    </p:extLst>
  </p:cSld>
  <p:clrMapOvr>
    <a:masterClrMapping/>
  </p:clrMapOvr>
  <p:transition advTm="542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A8D854-33E8-4529-AFFE-ECD716F5A4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2366" y="1490364"/>
            <a:ext cx="744947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2020s +</a:t>
            </a:r>
            <a:endParaRPr lang="en-US" sz="3200" dirty="0" smtClean="0"/>
          </a:p>
          <a:p>
            <a:pPr algn="ctr"/>
            <a:r>
              <a:rPr lang="en-US" sz="3200" dirty="0" smtClean="0"/>
              <a:t>proton-accelerator program: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LBNE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Project X: accelerators and experiments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R&amp;D</a:t>
            </a:r>
          </a:p>
          <a:p>
            <a:pPr algn="ctr"/>
            <a:r>
              <a:rPr lang="en-US" sz="3200" dirty="0" smtClean="0"/>
              <a:t>construction </a:t>
            </a:r>
          </a:p>
          <a:p>
            <a:pPr algn="ctr"/>
            <a:r>
              <a:rPr lang="en-US" sz="3200" dirty="0" smtClean="0"/>
              <a:t>in this decade</a:t>
            </a:r>
            <a:endParaRPr lang="en-US" sz="32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305550"/>
            <a:ext cx="6396789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Young-Kee Kim, FRA Board Meeting, October 14,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623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24"/>
    </mc:Choice>
    <mc:Fallback>
      <p:transition spd="slow" advTm="348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2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Oval 10"/>
          <p:cNvSpPr>
            <a:spLocks noChangeArrowheads="1"/>
          </p:cNvSpPr>
          <p:nvPr/>
        </p:nvSpPr>
        <p:spPr bwMode="auto">
          <a:xfrm>
            <a:off x="7985125" y="4746625"/>
            <a:ext cx="88900" cy="88900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F6600"/>
              </a:solidFill>
            </a:endParaRPr>
          </a:p>
        </p:txBody>
      </p:sp>
      <p:sp>
        <p:nvSpPr>
          <p:cNvPr id="50186" name="AutoShape 14"/>
          <p:cNvSpPr>
            <a:spLocks noChangeArrowheads="1"/>
          </p:cNvSpPr>
          <p:nvPr/>
        </p:nvSpPr>
        <p:spPr bwMode="auto">
          <a:xfrm rot="-9875207">
            <a:off x="6229350" y="4470400"/>
            <a:ext cx="1828800" cy="144463"/>
          </a:xfrm>
          <a:prstGeom prst="rightArrow">
            <a:avLst>
              <a:gd name="adj1" fmla="val 50000"/>
              <a:gd name="adj2" fmla="val 31648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197" name="Straight Connector 115"/>
          <p:cNvCxnSpPr>
            <a:cxnSpLocks noChangeShapeType="1"/>
          </p:cNvCxnSpPr>
          <p:nvPr/>
        </p:nvCxnSpPr>
        <p:spPr bwMode="auto">
          <a:xfrm>
            <a:off x="6048375" y="3211513"/>
            <a:ext cx="117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2" name="Text Box 14"/>
          <p:cNvSpPr txBox="1">
            <a:spLocks noChangeArrowheads="1"/>
          </p:cNvSpPr>
          <p:nvPr/>
        </p:nvSpPr>
        <p:spPr bwMode="auto">
          <a:xfrm>
            <a:off x="4138027" y="3376863"/>
            <a:ext cx="1401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BF"/>
                </a:solidFill>
                <a:cs typeface="Arial" pitchFamily="34" charset="0"/>
              </a:rPr>
              <a:t>1300 km</a:t>
            </a:r>
            <a:endParaRPr lang="en-US" dirty="0">
              <a:solidFill>
                <a:srgbClr val="0000BF"/>
              </a:solidFill>
              <a:cs typeface="Arial" pitchFamily="34" charset="0"/>
            </a:endParaRPr>
          </a:p>
        </p:txBody>
      </p:sp>
      <p:pic>
        <p:nvPicPr>
          <p:cNvPr id="16" name="Picture 3" descr="dusel_h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1311"/>
            <a:ext cx="2573952" cy="161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 descr="Spitz_ArgoNeuT_01_04_10_Page_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16060" r="17268" b="49812"/>
          <a:stretch>
            <a:fillRect/>
          </a:stretch>
        </p:blipFill>
        <p:spPr bwMode="auto">
          <a:xfrm>
            <a:off x="1347788" y="3988032"/>
            <a:ext cx="2371140" cy="17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126639" y="4750653"/>
            <a:ext cx="1334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ICARUS</a:t>
            </a:r>
          </a:p>
          <a:p>
            <a:pPr algn="ctr" eaLnBrk="1" hangingPunct="1"/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ArgoNeuT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  <a:p>
            <a:pPr algn="ctr" eaLnBrk="1" hangingPunct="1"/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MicroBooNE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2286000" y="4419600"/>
            <a:ext cx="990600" cy="381000"/>
          </a:xfrm>
          <a:prstGeom prst="rect">
            <a:avLst/>
          </a:prstGeom>
          <a:solidFill>
            <a:srgbClr val="009B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582557" y="4312503"/>
            <a:ext cx="2295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~34 </a:t>
            </a:r>
            <a:r>
              <a:rPr lang="en-US" sz="1600" dirty="0" err="1">
                <a:solidFill>
                  <a:schemeClr val="bg1"/>
                </a:solidFill>
                <a:cs typeface="Arial" pitchFamily="34" charset="0"/>
              </a:rPr>
              <a:t>kton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 Liquid </a:t>
            </a:r>
            <a:r>
              <a:rPr lang="en-US" sz="1600" dirty="0" err="1">
                <a:solidFill>
                  <a:schemeClr val="bg1"/>
                </a:solidFill>
                <a:cs typeface="Arial" pitchFamily="34" charset="0"/>
              </a:rPr>
              <a:t>Ar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 TPC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9335" y="-6440"/>
            <a:ext cx="9183335" cy="120032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LBNE (Long Baseline Neutrino Experiment):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318 </a:t>
            </a: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members from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58 </a:t>
            </a: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institutions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from India</a:t>
            </a: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, Italy, Japan, UK,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US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Continue to grow!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4"/>
          <a:stretch/>
        </p:blipFill>
        <p:spPr bwMode="auto">
          <a:xfrm>
            <a:off x="0" y="3992563"/>
            <a:ext cx="1687369" cy="17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-39335" y="4338935"/>
            <a:ext cx="1726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cs typeface="Arial" pitchFamily="34" charset="0"/>
              </a:rPr>
              <a:t>~200 </a:t>
            </a:r>
            <a:r>
              <a:rPr lang="en-US" sz="1600" dirty="0" err="1">
                <a:cs typeface="Arial" pitchFamily="34" charset="0"/>
              </a:rPr>
              <a:t>kton</a:t>
            </a:r>
            <a:endParaRPr lang="en-US" sz="1600" dirty="0">
              <a:cs typeface="Arial" pitchFamily="34" charset="0"/>
            </a:endParaRPr>
          </a:p>
          <a:p>
            <a:pPr algn="ctr" eaLnBrk="1" hangingPunct="1"/>
            <a:r>
              <a:rPr lang="en-US" sz="1600" dirty="0">
                <a:cs typeface="Arial" pitchFamily="34" charset="0"/>
              </a:rPr>
              <a:t>Water Cerenkov</a:t>
            </a:r>
          </a:p>
          <a:p>
            <a:pPr algn="ctr" eaLnBrk="1" hangingPunct="1"/>
            <a:r>
              <a:rPr lang="en-US" sz="1600" dirty="0">
                <a:cs typeface="Arial" pitchFamily="34" charset="0"/>
              </a:rPr>
              <a:t>(Super K)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0" y="5670550"/>
            <a:ext cx="9144000" cy="1200329"/>
          </a:xfrm>
          <a:prstGeom prst="rect">
            <a:avLst/>
          </a:prstGeom>
          <a:solidFill>
            <a:schemeClr val="tx1">
              <a:lumMod val="1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Matter – Antimatter Asymmetry with Neutrinos</a:t>
            </a:r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Proton Decay</a:t>
            </a: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Supernovae Neutrinos</a:t>
            </a:r>
            <a:endParaRPr lang="en-US" sz="2400" dirty="0">
              <a:solidFill>
                <a:srgbClr val="FFFFFF"/>
              </a:solidFill>
              <a:cs typeface="Arial" pitchFamily="34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889075"/>
      </p:ext>
    </p:extLst>
  </p:cSld>
  <p:clrMapOvr>
    <a:masterClrMapping/>
  </p:clrMapOvr>
  <p:transition advTm="3441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7338" y="-82550"/>
            <a:ext cx="6858000" cy="1143000"/>
          </a:xfrm>
        </p:spPr>
        <p:txBody>
          <a:bodyPr/>
          <a:lstStyle/>
          <a:p>
            <a:pPr algn="ctr"/>
            <a:r>
              <a:rPr lang="en-US" i="1" dirty="0"/>
              <a:t>Project X</a:t>
            </a:r>
            <a:r>
              <a:rPr lang="en-US" dirty="0"/>
              <a:t>: </a:t>
            </a:r>
            <a:r>
              <a:rPr lang="en-US" dirty="0" smtClean="0"/>
              <a:t>5 MW Proton Accelerator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63935-E45B-46A4-BFD3-287CB7A07C9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2841" r="4063" b="31544"/>
          <a:stretch/>
        </p:blipFill>
        <p:spPr>
          <a:xfrm>
            <a:off x="871552" y="1748366"/>
            <a:ext cx="4622801" cy="450003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636520" y="1022350"/>
            <a:ext cx="6278868" cy="2842682"/>
            <a:chOff x="2286000" y="1079500"/>
            <a:chExt cx="6278868" cy="28426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6" t="74222" r="4502" b="4584"/>
            <a:stretch/>
          </p:blipFill>
          <p:spPr>
            <a:xfrm>
              <a:off x="3867282" y="1079500"/>
              <a:ext cx="4697586" cy="225425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cxnSp>
          <p:nvCxnSpPr>
            <p:cNvPr id="27" name="Straight Connector 26"/>
            <p:cNvCxnSpPr/>
            <p:nvPr/>
          </p:nvCxnSpPr>
          <p:spPr bwMode="auto">
            <a:xfrm flipV="1">
              <a:off x="2286000" y="3333750"/>
              <a:ext cx="1581282" cy="58843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248150" y="3333750"/>
              <a:ext cx="4316718" cy="58843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60960" y="32766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LBNE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436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FRA Board Meeting, October 14, 2011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5494353" y="4017433"/>
            <a:ext cx="351089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Neutrino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FFFF00"/>
                </a:solidFill>
              </a:rPr>
              <a:t>Muon</a:t>
            </a:r>
            <a:r>
              <a:rPr lang="en-US" sz="2200" dirty="0" smtClean="0">
                <a:solidFill>
                  <a:srgbClr val="FFFF00"/>
                </a:solidFill>
              </a:rPr>
              <a:t>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FFFF00"/>
                </a:solidFill>
              </a:rPr>
              <a:t>Kaon</a:t>
            </a:r>
            <a:r>
              <a:rPr lang="en-US" sz="2200" dirty="0" smtClean="0">
                <a:solidFill>
                  <a:srgbClr val="FFFF00"/>
                </a:solidFill>
              </a:rPr>
              <a:t>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New physics with nuclei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Energy applications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2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76"/>
    </mc:Choice>
    <mc:Fallback>
      <p:transition spd="slow" advTm="2057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B467D0-9B05-4DFA-ADB8-70887ED12B34}" type="slidenum">
              <a:rPr lang="en-US" sz="1200" smtClean="0">
                <a:solidFill>
                  <a:srgbClr val="FFFFFF"/>
                </a:solidFill>
              </a:rPr>
              <a:pPr eaLnBrk="1" hangingPunct="1"/>
              <a:t>16</a:t>
            </a:fld>
            <a:endParaRPr lang="en-US" sz="1200" smtClean="0">
              <a:solidFill>
                <a:srgbClr val="FFFF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10029442"/>
              </p:ext>
            </p:extLst>
          </p:nvPr>
        </p:nvGraphicFramePr>
        <p:xfrm>
          <a:off x="381000" y="12742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>
          <a:xfrm>
            <a:off x="457200" y="5754688"/>
            <a:ext cx="8305800" cy="7762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Data Analysis + Technology Research and Development</a:t>
            </a:r>
            <a:endParaRPr lang="en-US" sz="2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2667915">
            <a:off x="6730467" y="2644997"/>
            <a:ext cx="638182" cy="295600"/>
          </a:xfrm>
          <a:custGeom>
            <a:avLst/>
            <a:gdLst>
              <a:gd name="connsiteX0" fmla="*/ 0 w 453398"/>
              <a:gd name="connsiteY0" fmla="*/ 106613 h 533063"/>
              <a:gd name="connsiteX1" fmla="*/ 226699 w 453398"/>
              <a:gd name="connsiteY1" fmla="*/ 106613 h 533063"/>
              <a:gd name="connsiteX2" fmla="*/ 226699 w 453398"/>
              <a:gd name="connsiteY2" fmla="*/ 0 h 533063"/>
              <a:gd name="connsiteX3" fmla="*/ 453398 w 453398"/>
              <a:gd name="connsiteY3" fmla="*/ 266532 h 533063"/>
              <a:gd name="connsiteX4" fmla="*/ 226699 w 453398"/>
              <a:gd name="connsiteY4" fmla="*/ 533063 h 533063"/>
              <a:gd name="connsiteX5" fmla="*/ 226699 w 453398"/>
              <a:gd name="connsiteY5" fmla="*/ 426450 h 533063"/>
              <a:gd name="connsiteX6" fmla="*/ 0 w 453398"/>
              <a:gd name="connsiteY6" fmla="*/ 426450 h 533063"/>
              <a:gd name="connsiteX7" fmla="*/ 0 w 453398"/>
              <a:gd name="connsiteY7" fmla="*/ 106613 h 5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98" h="533063">
                <a:moveTo>
                  <a:pt x="0" y="106613"/>
                </a:moveTo>
                <a:lnTo>
                  <a:pt x="226699" y="106613"/>
                </a:lnTo>
                <a:lnTo>
                  <a:pt x="226699" y="0"/>
                </a:lnTo>
                <a:lnTo>
                  <a:pt x="453398" y="266532"/>
                </a:lnTo>
                <a:lnTo>
                  <a:pt x="226699" y="533063"/>
                </a:lnTo>
                <a:lnTo>
                  <a:pt x="226699" y="426450"/>
                </a:lnTo>
                <a:lnTo>
                  <a:pt x="0" y="426450"/>
                </a:lnTo>
                <a:lnTo>
                  <a:pt x="0" y="10661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106612" rIns="136019" bIns="106613" spcCol="1270" anchor="ctr"/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/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87350" y="3033713"/>
            <a:ext cx="8299450" cy="1296987"/>
            <a:chOff x="536732" y="4417282"/>
            <a:chExt cx="8299133" cy="1297718"/>
          </a:xfrm>
        </p:grpSpPr>
        <p:grpSp>
          <p:nvGrpSpPr>
            <p:cNvPr id="9230" name="Group 12"/>
            <p:cNvGrpSpPr>
              <a:grpSpLocks/>
            </p:cNvGrpSpPr>
            <p:nvPr/>
          </p:nvGrpSpPr>
          <p:grpSpPr bwMode="auto">
            <a:xfrm>
              <a:off x="536732" y="4417282"/>
              <a:ext cx="8299133" cy="1297718"/>
              <a:chOff x="536732" y="4606368"/>
              <a:chExt cx="8299133" cy="129771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36732" y="4607944"/>
                <a:ext cx="1404321" cy="1288301"/>
              </a:xfrm>
              <a:custGeom>
                <a:avLst/>
                <a:gdLst>
                  <a:gd name="connsiteX0" fmla="*/ 0 w 1404321"/>
                  <a:gd name="connsiteY0" fmla="*/ 128967 h 1289670"/>
                  <a:gd name="connsiteX1" fmla="*/ 128967 w 1404321"/>
                  <a:gd name="connsiteY1" fmla="*/ 0 h 1289670"/>
                  <a:gd name="connsiteX2" fmla="*/ 1275354 w 1404321"/>
                  <a:gd name="connsiteY2" fmla="*/ 0 h 1289670"/>
                  <a:gd name="connsiteX3" fmla="*/ 1404321 w 1404321"/>
                  <a:gd name="connsiteY3" fmla="*/ 128967 h 1289670"/>
                  <a:gd name="connsiteX4" fmla="*/ 1404321 w 1404321"/>
                  <a:gd name="connsiteY4" fmla="*/ 1160703 h 1289670"/>
                  <a:gd name="connsiteX5" fmla="*/ 1275354 w 1404321"/>
                  <a:gd name="connsiteY5" fmla="*/ 1289670 h 1289670"/>
                  <a:gd name="connsiteX6" fmla="*/ 128967 w 1404321"/>
                  <a:gd name="connsiteY6" fmla="*/ 1289670 h 1289670"/>
                  <a:gd name="connsiteX7" fmla="*/ 0 w 1404321"/>
                  <a:gd name="connsiteY7" fmla="*/ 1160703 h 1289670"/>
                  <a:gd name="connsiteX8" fmla="*/ 0 w 1404321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321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1275354" y="0"/>
                    </a:lnTo>
                    <a:cubicBezTo>
                      <a:pt x="1346581" y="0"/>
                      <a:pt x="1404321" y="57740"/>
                      <a:pt x="1404321" y="128967"/>
                    </a:cubicBezTo>
                    <a:lnTo>
                      <a:pt x="1404321" y="1160703"/>
                    </a:lnTo>
                    <a:cubicBezTo>
                      <a:pt x="1404321" y="1231930"/>
                      <a:pt x="1346581" y="1289670"/>
                      <a:pt x="1275354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err="1"/>
                  <a:t>Tevatron</a:t>
                </a:r>
                <a:endParaRPr lang="en-US" sz="1800" b="1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80891" y="4608686"/>
                <a:ext cx="4287993" cy="1295400"/>
              </a:xfrm>
              <a:custGeom>
                <a:avLst/>
                <a:gdLst>
                  <a:gd name="connsiteX0" fmla="*/ 0 w 4095820"/>
                  <a:gd name="connsiteY0" fmla="*/ 128967 h 1289670"/>
                  <a:gd name="connsiteX1" fmla="*/ 128967 w 4095820"/>
                  <a:gd name="connsiteY1" fmla="*/ 0 h 1289670"/>
                  <a:gd name="connsiteX2" fmla="*/ 3966853 w 4095820"/>
                  <a:gd name="connsiteY2" fmla="*/ 0 h 1289670"/>
                  <a:gd name="connsiteX3" fmla="*/ 4095820 w 4095820"/>
                  <a:gd name="connsiteY3" fmla="*/ 128967 h 1289670"/>
                  <a:gd name="connsiteX4" fmla="*/ 4095820 w 4095820"/>
                  <a:gd name="connsiteY4" fmla="*/ 1160703 h 1289670"/>
                  <a:gd name="connsiteX5" fmla="*/ 3966853 w 4095820"/>
                  <a:gd name="connsiteY5" fmla="*/ 1289670 h 1289670"/>
                  <a:gd name="connsiteX6" fmla="*/ 128967 w 4095820"/>
                  <a:gd name="connsiteY6" fmla="*/ 1289670 h 1289670"/>
                  <a:gd name="connsiteX7" fmla="*/ 0 w 4095820"/>
                  <a:gd name="connsiteY7" fmla="*/ 1160703 h 1289670"/>
                  <a:gd name="connsiteX8" fmla="*/ 0 w 4095820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820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3966853" y="0"/>
                    </a:lnTo>
                    <a:cubicBezTo>
                      <a:pt x="4038080" y="0"/>
                      <a:pt x="4095820" y="57740"/>
                      <a:pt x="4095820" y="128967"/>
                    </a:cubicBezTo>
                    <a:lnTo>
                      <a:pt x="4095820" y="1160703"/>
                    </a:lnTo>
                    <a:cubicBezTo>
                      <a:pt x="4095820" y="1231930"/>
                      <a:pt x="4038080" y="1289670"/>
                      <a:pt x="3966853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Upgrades </a:t>
                </a:r>
                <a:r>
                  <a:rPr lang="en-US" sz="1800" dirty="0"/>
                  <a:t>in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dirty="0"/>
                  <a:t>luminosity and energy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017207" y="5043108"/>
                <a:ext cx="363305" cy="320903"/>
              </a:xfrm>
              <a:custGeom>
                <a:avLst/>
                <a:gdLst>
                  <a:gd name="connsiteX0" fmla="*/ 0 w 453398"/>
                  <a:gd name="connsiteY0" fmla="*/ 106613 h 533063"/>
                  <a:gd name="connsiteX1" fmla="*/ 226699 w 453398"/>
                  <a:gd name="connsiteY1" fmla="*/ 106613 h 533063"/>
                  <a:gd name="connsiteX2" fmla="*/ 226699 w 453398"/>
                  <a:gd name="connsiteY2" fmla="*/ 0 h 533063"/>
                  <a:gd name="connsiteX3" fmla="*/ 453398 w 453398"/>
                  <a:gd name="connsiteY3" fmla="*/ 266532 h 533063"/>
                  <a:gd name="connsiteX4" fmla="*/ 226699 w 453398"/>
                  <a:gd name="connsiteY4" fmla="*/ 533063 h 533063"/>
                  <a:gd name="connsiteX5" fmla="*/ 226699 w 453398"/>
                  <a:gd name="connsiteY5" fmla="*/ 426450 h 533063"/>
                  <a:gd name="connsiteX6" fmla="*/ 0 w 453398"/>
                  <a:gd name="connsiteY6" fmla="*/ 426450 h 533063"/>
                  <a:gd name="connsiteX7" fmla="*/ 0 w 453398"/>
                  <a:gd name="connsiteY7" fmla="*/ 106613 h 5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398" h="533063">
                    <a:moveTo>
                      <a:pt x="0" y="106613"/>
                    </a:moveTo>
                    <a:lnTo>
                      <a:pt x="226699" y="106613"/>
                    </a:lnTo>
                    <a:lnTo>
                      <a:pt x="226699" y="0"/>
                    </a:lnTo>
                    <a:lnTo>
                      <a:pt x="453398" y="266532"/>
                    </a:lnTo>
                    <a:lnTo>
                      <a:pt x="226699" y="533063"/>
                    </a:lnTo>
                    <a:lnTo>
                      <a:pt x="226699" y="426450"/>
                    </a:lnTo>
                    <a:lnTo>
                      <a:pt x="0" y="426450"/>
                    </a:lnTo>
                    <a:lnTo>
                      <a:pt x="0" y="106613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6612" rIns="136019" bIns="106613" spcCol="1270" anchor="ctr"/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489370" y="4606368"/>
                <a:ext cx="1346495" cy="1273224"/>
              </a:xfrm>
              <a:custGeom>
                <a:avLst/>
                <a:gdLst>
                  <a:gd name="connsiteX0" fmla="*/ 0 w 1079432"/>
                  <a:gd name="connsiteY0" fmla="*/ 107943 h 1289670"/>
                  <a:gd name="connsiteX1" fmla="*/ 107943 w 1079432"/>
                  <a:gd name="connsiteY1" fmla="*/ 0 h 1289670"/>
                  <a:gd name="connsiteX2" fmla="*/ 971489 w 1079432"/>
                  <a:gd name="connsiteY2" fmla="*/ 0 h 1289670"/>
                  <a:gd name="connsiteX3" fmla="*/ 1079432 w 1079432"/>
                  <a:gd name="connsiteY3" fmla="*/ 107943 h 1289670"/>
                  <a:gd name="connsiteX4" fmla="*/ 1079432 w 1079432"/>
                  <a:gd name="connsiteY4" fmla="*/ 1181727 h 1289670"/>
                  <a:gd name="connsiteX5" fmla="*/ 971489 w 1079432"/>
                  <a:gd name="connsiteY5" fmla="*/ 1289670 h 1289670"/>
                  <a:gd name="connsiteX6" fmla="*/ 107943 w 1079432"/>
                  <a:gd name="connsiteY6" fmla="*/ 1289670 h 1289670"/>
                  <a:gd name="connsiteX7" fmla="*/ 0 w 1079432"/>
                  <a:gd name="connsiteY7" fmla="*/ 1181727 h 1289670"/>
                  <a:gd name="connsiteX8" fmla="*/ 0 w 1079432"/>
                  <a:gd name="connsiteY8" fmla="*/ 107943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32" h="1289670">
                    <a:moveTo>
                      <a:pt x="0" y="107943"/>
                    </a:moveTo>
                    <a:cubicBezTo>
                      <a:pt x="0" y="48328"/>
                      <a:pt x="48328" y="0"/>
                      <a:pt x="107943" y="0"/>
                    </a:cubicBezTo>
                    <a:lnTo>
                      <a:pt x="971489" y="0"/>
                    </a:lnTo>
                    <a:cubicBezTo>
                      <a:pt x="1031104" y="0"/>
                      <a:pt x="1079432" y="48328"/>
                      <a:pt x="1079432" y="107943"/>
                    </a:cubicBezTo>
                    <a:lnTo>
                      <a:pt x="1079432" y="1181727"/>
                    </a:lnTo>
                    <a:cubicBezTo>
                      <a:pt x="1079432" y="1241342"/>
                      <a:pt x="1031104" y="1289670"/>
                      <a:pt x="971489" y="1289670"/>
                    </a:cubicBezTo>
                    <a:lnTo>
                      <a:pt x="107943" y="1289670"/>
                    </a:lnTo>
                    <a:cubicBezTo>
                      <a:pt x="48328" y="1289670"/>
                      <a:pt x="0" y="1241342"/>
                      <a:pt x="0" y="1181727"/>
                    </a:cubicBezTo>
                    <a:lnTo>
                      <a:pt x="0" y="107943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4005" tIns="104005" rIns="104005" bIns="104005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Lepton Colliders</a:t>
                </a: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99407" y="4860697"/>
              <a:ext cx="363305" cy="320903"/>
            </a:xfrm>
            <a:custGeom>
              <a:avLst/>
              <a:gdLst>
                <a:gd name="connsiteX0" fmla="*/ 0 w 453398"/>
                <a:gd name="connsiteY0" fmla="*/ 106613 h 533063"/>
                <a:gd name="connsiteX1" fmla="*/ 226699 w 453398"/>
                <a:gd name="connsiteY1" fmla="*/ 106613 h 533063"/>
                <a:gd name="connsiteX2" fmla="*/ 226699 w 453398"/>
                <a:gd name="connsiteY2" fmla="*/ 0 h 533063"/>
                <a:gd name="connsiteX3" fmla="*/ 453398 w 453398"/>
                <a:gd name="connsiteY3" fmla="*/ 266532 h 533063"/>
                <a:gd name="connsiteX4" fmla="*/ 226699 w 453398"/>
                <a:gd name="connsiteY4" fmla="*/ 533063 h 533063"/>
                <a:gd name="connsiteX5" fmla="*/ 226699 w 453398"/>
                <a:gd name="connsiteY5" fmla="*/ 426450 h 533063"/>
                <a:gd name="connsiteX6" fmla="*/ 0 w 453398"/>
                <a:gd name="connsiteY6" fmla="*/ 426450 h 533063"/>
                <a:gd name="connsiteX7" fmla="*/ 0 w 453398"/>
                <a:gd name="connsiteY7" fmla="*/ 106613 h 5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398" h="533063">
                  <a:moveTo>
                    <a:pt x="0" y="106613"/>
                  </a:moveTo>
                  <a:lnTo>
                    <a:pt x="226699" y="106613"/>
                  </a:lnTo>
                  <a:lnTo>
                    <a:pt x="226699" y="0"/>
                  </a:lnTo>
                  <a:lnTo>
                    <a:pt x="453398" y="266532"/>
                  </a:lnTo>
                  <a:lnTo>
                    <a:pt x="226699" y="533063"/>
                  </a:lnTo>
                  <a:lnTo>
                    <a:pt x="226699" y="426450"/>
                  </a:lnTo>
                  <a:lnTo>
                    <a:pt x="0" y="426450"/>
                  </a:lnTo>
                  <a:lnTo>
                    <a:pt x="0" y="106613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6612" rIns="136019" bIns="106613" spcCol="1270" anchor="ctr"/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9229" name="Title 1"/>
          <p:cNvSpPr txBox="1">
            <a:spLocks/>
          </p:cNvSpPr>
          <p:nvPr/>
        </p:nvSpPr>
        <p:spPr bwMode="auto">
          <a:xfrm>
            <a:off x="0" y="889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FFFF"/>
                </a:solidFill>
              </a:rPr>
              <a:t>Fermilab’s</a:t>
            </a:r>
            <a:r>
              <a:rPr lang="en-US" sz="2800" dirty="0" smtClean="0">
                <a:solidFill>
                  <a:srgbClr val="FFFFFF"/>
                </a:solidFill>
              </a:rPr>
              <a:t> Scientific Plan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18001" y="622300"/>
            <a:ext cx="2146299" cy="5132388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2020s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1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DM </a:t>
            </a: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(~ton scale)</a:t>
            </a:r>
            <a:endParaRPr lang="en-US" sz="1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1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DE </a:t>
            </a: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(LSST)</a:t>
            </a:r>
            <a:endParaRPr lang="en-US" sz="1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New initiatives</a:t>
            </a:r>
            <a:endParaRPr lang="en-US" sz="1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950085" y="622300"/>
            <a:ext cx="2139315" cy="5132388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2010s 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 smtClean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sz="1200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DM (~100kg)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</a:rPr>
              <a:t>DE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</a:rPr>
              <a:t> (DES)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  <a:lumOff val="90000"/>
                </a:schemeClr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Cosmic Particles </a:t>
            </a:r>
            <a:r>
              <a:rPr lang="en-US" sz="18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Holometer</a:t>
            </a: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, 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  <a:lumOff val="90000"/>
                </a:schemeClr>
              </a:solidFill>
              <a:effectLst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67500" y="622300"/>
            <a:ext cx="2146299" cy="5132388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Beyond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sz="600" dirty="0" smtClean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To be determined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  <a:lumOff val="90000"/>
                </a:schemeClr>
              </a:solidFill>
              <a:effectLst/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309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FRA Board Meeting, October 14, 2011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76311356"/>
      </p:ext>
    </p:extLst>
  </p:cSld>
  <p:clrMapOvr>
    <a:masterClrMapping/>
  </p:clrMapOvr>
  <p:transition spd="slow" advTm="68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B467D0-9B05-4DFA-ADB8-70887ED12B34}" type="slidenum">
              <a:rPr lang="en-US" sz="1200" smtClean="0">
                <a:solidFill>
                  <a:srgbClr val="FFFFFF"/>
                </a:solidFill>
              </a:rPr>
              <a:pPr eaLnBrk="1" hangingPunct="1"/>
              <a:t>17</a:t>
            </a:fld>
            <a:endParaRPr lang="en-US" sz="1200" smtClean="0">
              <a:solidFill>
                <a:srgbClr val="FFFF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49189611"/>
              </p:ext>
            </p:extLst>
          </p:nvPr>
        </p:nvGraphicFramePr>
        <p:xfrm>
          <a:off x="381000" y="12742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>
          <a:xfrm>
            <a:off x="457200" y="5754688"/>
            <a:ext cx="8305800" cy="7762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Data Analysis + Technology Research and Development</a:t>
            </a:r>
            <a:endParaRPr lang="en-US" sz="2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2667915">
            <a:off x="6730467" y="2644997"/>
            <a:ext cx="638182" cy="295600"/>
          </a:xfrm>
          <a:custGeom>
            <a:avLst/>
            <a:gdLst>
              <a:gd name="connsiteX0" fmla="*/ 0 w 453398"/>
              <a:gd name="connsiteY0" fmla="*/ 106613 h 533063"/>
              <a:gd name="connsiteX1" fmla="*/ 226699 w 453398"/>
              <a:gd name="connsiteY1" fmla="*/ 106613 h 533063"/>
              <a:gd name="connsiteX2" fmla="*/ 226699 w 453398"/>
              <a:gd name="connsiteY2" fmla="*/ 0 h 533063"/>
              <a:gd name="connsiteX3" fmla="*/ 453398 w 453398"/>
              <a:gd name="connsiteY3" fmla="*/ 266532 h 533063"/>
              <a:gd name="connsiteX4" fmla="*/ 226699 w 453398"/>
              <a:gd name="connsiteY4" fmla="*/ 533063 h 533063"/>
              <a:gd name="connsiteX5" fmla="*/ 226699 w 453398"/>
              <a:gd name="connsiteY5" fmla="*/ 426450 h 533063"/>
              <a:gd name="connsiteX6" fmla="*/ 0 w 453398"/>
              <a:gd name="connsiteY6" fmla="*/ 426450 h 533063"/>
              <a:gd name="connsiteX7" fmla="*/ 0 w 453398"/>
              <a:gd name="connsiteY7" fmla="*/ 106613 h 5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98" h="533063">
                <a:moveTo>
                  <a:pt x="0" y="106613"/>
                </a:moveTo>
                <a:lnTo>
                  <a:pt x="226699" y="106613"/>
                </a:lnTo>
                <a:lnTo>
                  <a:pt x="226699" y="0"/>
                </a:lnTo>
                <a:lnTo>
                  <a:pt x="453398" y="266532"/>
                </a:lnTo>
                <a:lnTo>
                  <a:pt x="226699" y="533063"/>
                </a:lnTo>
                <a:lnTo>
                  <a:pt x="226699" y="426450"/>
                </a:lnTo>
                <a:lnTo>
                  <a:pt x="0" y="426450"/>
                </a:lnTo>
                <a:lnTo>
                  <a:pt x="0" y="10661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106612" rIns="136019" bIns="106613" spcCol="1270" anchor="ctr"/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/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87350" y="3033713"/>
            <a:ext cx="8299450" cy="1296987"/>
            <a:chOff x="536732" y="4417282"/>
            <a:chExt cx="8299133" cy="1297718"/>
          </a:xfrm>
        </p:grpSpPr>
        <p:grpSp>
          <p:nvGrpSpPr>
            <p:cNvPr id="9230" name="Group 12"/>
            <p:cNvGrpSpPr>
              <a:grpSpLocks/>
            </p:cNvGrpSpPr>
            <p:nvPr/>
          </p:nvGrpSpPr>
          <p:grpSpPr bwMode="auto">
            <a:xfrm>
              <a:off x="536732" y="4417282"/>
              <a:ext cx="8299133" cy="1297718"/>
              <a:chOff x="536732" y="4606368"/>
              <a:chExt cx="8299133" cy="129771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36732" y="4607944"/>
                <a:ext cx="1404321" cy="1288301"/>
              </a:xfrm>
              <a:custGeom>
                <a:avLst/>
                <a:gdLst>
                  <a:gd name="connsiteX0" fmla="*/ 0 w 1404321"/>
                  <a:gd name="connsiteY0" fmla="*/ 128967 h 1289670"/>
                  <a:gd name="connsiteX1" fmla="*/ 128967 w 1404321"/>
                  <a:gd name="connsiteY1" fmla="*/ 0 h 1289670"/>
                  <a:gd name="connsiteX2" fmla="*/ 1275354 w 1404321"/>
                  <a:gd name="connsiteY2" fmla="*/ 0 h 1289670"/>
                  <a:gd name="connsiteX3" fmla="*/ 1404321 w 1404321"/>
                  <a:gd name="connsiteY3" fmla="*/ 128967 h 1289670"/>
                  <a:gd name="connsiteX4" fmla="*/ 1404321 w 1404321"/>
                  <a:gd name="connsiteY4" fmla="*/ 1160703 h 1289670"/>
                  <a:gd name="connsiteX5" fmla="*/ 1275354 w 1404321"/>
                  <a:gd name="connsiteY5" fmla="*/ 1289670 h 1289670"/>
                  <a:gd name="connsiteX6" fmla="*/ 128967 w 1404321"/>
                  <a:gd name="connsiteY6" fmla="*/ 1289670 h 1289670"/>
                  <a:gd name="connsiteX7" fmla="*/ 0 w 1404321"/>
                  <a:gd name="connsiteY7" fmla="*/ 1160703 h 1289670"/>
                  <a:gd name="connsiteX8" fmla="*/ 0 w 1404321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321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1275354" y="0"/>
                    </a:lnTo>
                    <a:cubicBezTo>
                      <a:pt x="1346581" y="0"/>
                      <a:pt x="1404321" y="57740"/>
                      <a:pt x="1404321" y="128967"/>
                    </a:cubicBezTo>
                    <a:lnTo>
                      <a:pt x="1404321" y="1160703"/>
                    </a:lnTo>
                    <a:cubicBezTo>
                      <a:pt x="1404321" y="1231930"/>
                      <a:pt x="1346581" y="1289670"/>
                      <a:pt x="1275354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err="1"/>
                  <a:t>Tevatron</a:t>
                </a:r>
                <a:endParaRPr lang="en-US" sz="1800" b="1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80891" y="4608686"/>
                <a:ext cx="4287993" cy="1295400"/>
              </a:xfrm>
              <a:custGeom>
                <a:avLst/>
                <a:gdLst>
                  <a:gd name="connsiteX0" fmla="*/ 0 w 4095820"/>
                  <a:gd name="connsiteY0" fmla="*/ 128967 h 1289670"/>
                  <a:gd name="connsiteX1" fmla="*/ 128967 w 4095820"/>
                  <a:gd name="connsiteY1" fmla="*/ 0 h 1289670"/>
                  <a:gd name="connsiteX2" fmla="*/ 3966853 w 4095820"/>
                  <a:gd name="connsiteY2" fmla="*/ 0 h 1289670"/>
                  <a:gd name="connsiteX3" fmla="*/ 4095820 w 4095820"/>
                  <a:gd name="connsiteY3" fmla="*/ 128967 h 1289670"/>
                  <a:gd name="connsiteX4" fmla="*/ 4095820 w 4095820"/>
                  <a:gd name="connsiteY4" fmla="*/ 1160703 h 1289670"/>
                  <a:gd name="connsiteX5" fmla="*/ 3966853 w 4095820"/>
                  <a:gd name="connsiteY5" fmla="*/ 1289670 h 1289670"/>
                  <a:gd name="connsiteX6" fmla="*/ 128967 w 4095820"/>
                  <a:gd name="connsiteY6" fmla="*/ 1289670 h 1289670"/>
                  <a:gd name="connsiteX7" fmla="*/ 0 w 4095820"/>
                  <a:gd name="connsiteY7" fmla="*/ 1160703 h 1289670"/>
                  <a:gd name="connsiteX8" fmla="*/ 0 w 4095820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820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3966853" y="0"/>
                    </a:lnTo>
                    <a:cubicBezTo>
                      <a:pt x="4038080" y="0"/>
                      <a:pt x="4095820" y="57740"/>
                      <a:pt x="4095820" y="128967"/>
                    </a:cubicBezTo>
                    <a:lnTo>
                      <a:pt x="4095820" y="1160703"/>
                    </a:lnTo>
                    <a:cubicBezTo>
                      <a:pt x="4095820" y="1231930"/>
                      <a:pt x="4038080" y="1289670"/>
                      <a:pt x="3966853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Upgrades </a:t>
                </a:r>
                <a:r>
                  <a:rPr lang="en-US" sz="1800" dirty="0"/>
                  <a:t>in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dirty="0"/>
                  <a:t>luminosity and energy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017207" y="5043108"/>
                <a:ext cx="363305" cy="320903"/>
              </a:xfrm>
              <a:custGeom>
                <a:avLst/>
                <a:gdLst>
                  <a:gd name="connsiteX0" fmla="*/ 0 w 453398"/>
                  <a:gd name="connsiteY0" fmla="*/ 106613 h 533063"/>
                  <a:gd name="connsiteX1" fmla="*/ 226699 w 453398"/>
                  <a:gd name="connsiteY1" fmla="*/ 106613 h 533063"/>
                  <a:gd name="connsiteX2" fmla="*/ 226699 w 453398"/>
                  <a:gd name="connsiteY2" fmla="*/ 0 h 533063"/>
                  <a:gd name="connsiteX3" fmla="*/ 453398 w 453398"/>
                  <a:gd name="connsiteY3" fmla="*/ 266532 h 533063"/>
                  <a:gd name="connsiteX4" fmla="*/ 226699 w 453398"/>
                  <a:gd name="connsiteY4" fmla="*/ 533063 h 533063"/>
                  <a:gd name="connsiteX5" fmla="*/ 226699 w 453398"/>
                  <a:gd name="connsiteY5" fmla="*/ 426450 h 533063"/>
                  <a:gd name="connsiteX6" fmla="*/ 0 w 453398"/>
                  <a:gd name="connsiteY6" fmla="*/ 426450 h 533063"/>
                  <a:gd name="connsiteX7" fmla="*/ 0 w 453398"/>
                  <a:gd name="connsiteY7" fmla="*/ 106613 h 5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398" h="533063">
                    <a:moveTo>
                      <a:pt x="0" y="106613"/>
                    </a:moveTo>
                    <a:lnTo>
                      <a:pt x="226699" y="106613"/>
                    </a:lnTo>
                    <a:lnTo>
                      <a:pt x="226699" y="0"/>
                    </a:lnTo>
                    <a:lnTo>
                      <a:pt x="453398" y="266532"/>
                    </a:lnTo>
                    <a:lnTo>
                      <a:pt x="226699" y="533063"/>
                    </a:lnTo>
                    <a:lnTo>
                      <a:pt x="226699" y="426450"/>
                    </a:lnTo>
                    <a:lnTo>
                      <a:pt x="0" y="426450"/>
                    </a:lnTo>
                    <a:lnTo>
                      <a:pt x="0" y="106613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6612" rIns="136019" bIns="106613" spcCol="1270" anchor="ctr"/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489370" y="4606368"/>
                <a:ext cx="1346495" cy="1273224"/>
              </a:xfrm>
              <a:custGeom>
                <a:avLst/>
                <a:gdLst>
                  <a:gd name="connsiteX0" fmla="*/ 0 w 1079432"/>
                  <a:gd name="connsiteY0" fmla="*/ 107943 h 1289670"/>
                  <a:gd name="connsiteX1" fmla="*/ 107943 w 1079432"/>
                  <a:gd name="connsiteY1" fmla="*/ 0 h 1289670"/>
                  <a:gd name="connsiteX2" fmla="*/ 971489 w 1079432"/>
                  <a:gd name="connsiteY2" fmla="*/ 0 h 1289670"/>
                  <a:gd name="connsiteX3" fmla="*/ 1079432 w 1079432"/>
                  <a:gd name="connsiteY3" fmla="*/ 107943 h 1289670"/>
                  <a:gd name="connsiteX4" fmla="*/ 1079432 w 1079432"/>
                  <a:gd name="connsiteY4" fmla="*/ 1181727 h 1289670"/>
                  <a:gd name="connsiteX5" fmla="*/ 971489 w 1079432"/>
                  <a:gd name="connsiteY5" fmla="*/ 1289670 h 1289670"/>
                  <a:gd name="connsiteX6" fmla="*/ 107943 w 1079432"/>
                  <a:gd name="connsiteY6" fmla="*/ 1289670 h 1289670"/>
                  <a:gd name="connsiteX7" fmla="*/ 0 w 1079432"/>
                  <a:gd name="connsiteY7" fmla="*/ 1181727 h 1289670"/>
                  <a:gd name="connsiteX8" fmla="*/ 0 w 1079432"/>
                  <a:gd name="connsiteY8" fmla="*/ 107943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32" h="1289670">
                    <a:moveTo>
                      <a:pt x="0" y="107943"/>
                    </a:moveTo>
                    <a:cubicBezTo>
                      <a:pt x="0" y="48328"/>
                      <a:pt x="48328" y="0"/>
                      <a:pt x="107943" y="0"/>
                    </a:cubicBezTo>
                    <a:lnTo>
                      <a:pt x="971489" y="0"/>
                    </a:lnTo>
                    <a:cubicBezTo>
                      <a:pt x="1031104" y="0"/>
                      <a:pt x="1079432" y="48328"/>
                      <a:pt x="1079432" y="107943"/>
                    </a:cubicBezTo>
                    <a:lnTo>
                      <a:pt x="1079432" y="1181727"/>
                    </a:lnTo>
                    <a:cubicBezTo>
                      <a:pt x="1079432" y="1241342"/>
                      <a:pt x="1031104" y="1289670"/>
                      <a:pt x="971489" y="1289670"/>
                    </a:cubicBezTo>
                    <a:lnTo>
                      <a:pt x="107943" y="1289670"/>
                    </a:lnTo>
                    <a:cubicBezTo>
                      <a:pt x="48328" y="1289670"/>
                      <a:pt x="0" y="1241342"/>
                      <a:pt x="0" y="1181727"/>
                    </a:cubicBezTo>
                    <a:lnTo>
                      <a:pt x="0" y="107943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4005" tIns="104005" rIns="104005" bIns="104005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Lepton Colliders</a:t>
                </a: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99407" y="4860697"/>
              <a:ext cx="363305" cy="320903"/>
            </a:xfrm>
            <a:custGeom>
              <a:avLst/>
              <a:gdLst>
                <a:gd name="connsiteX0" fmla="*/ 0 w 453398"/>
                <a:gd name="connsiteY0" fmla="*/ 106613 h 533063"/>
                <a:gd name="connsiteX1" fmla="*/ 226699 w 453398"/>
                <a:gd name="connsiteY1" fmla="*/ 106613 h 533063"/>
                <a:gd name="connsiteX2" fmla="*/ 226699 w 453398"/>
                <a:gd name="connsiteY2" fmla="*/ 0 h 533063"/>
                <a:gd name="connsiteX3" fmla="*/ 453398 w 453398"/>
                <a:gd name="connsiteY3" fmla="*/ 266532 h 533063"/>
                <a:gd name="connsiteX4" fmla="*/ 226699 w 453398"/>
                <a:gd name="connsiteY4" fmla="*/ 533063 h 533063"/>
                <a:gd name="connsiteX5" fmla="*/ 226699 w 453398"/>
                <a:gd name="connsiteY5" fmla="*/ 426450 h 533063"/>
                <a:gd name="connsiteX6" fmla="*/ 0 w 453398"/>
                <a:gd name="connsiteY6" fmla="*/ 426450 h 533063"/>
                <a:gd name="connsiteX7" fmla="*/ 0 w 453398"/>
                <a:gd name="connsiteY7" fmla="*/ 106613 h 5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398" h="533063">
                  <a:moveTo>
                    <a:pt x="0" y="106613"/>
                  </a:moveTo>
                  <a:lnTo>
                    <a:pt x="226699" y="106613"/>
                  </a:lnTo>
                  <a:lnTo>
                    <a:pt x="226699" y="0"/>
                  </a:lnTo>
                  <a:lnTo>
                    <a:pt x="453398" y="266532"/>
                  </a:lnTo>
                  <a:lnTo>
                    <a:pt x="226699" y="533063"/>
                  </a:lnTo>
                  <a:lnTo>
                    <a:pt x="226699" y="426450"/>
                  </a:lnTo>
                  <a:lnTo>
                    <a:pt x="0" y="426450"/>
                  </a:lnTo>
                  <a:lnTo>
                    <a:pt x="0" y="106613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6612" rIns="136019" bIns="106613" spcCol="1270" anchor="ctr"/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9229" name="Title 1"/>
          <p:cNvSpPr txBox="1">
            <a:spLocks/>
          </p:cNvSpPr>
          <p:nvPr/>
        </p:nvSpPr>
        <p:spPr bwMode="auto">
          <a:xfrm>
            <a:off x="0" y="889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FFFFFF"/>
                </a:solidFill>
              </a:rPr>
              <a:t>Fermilab’s</a:t>
            </a:r>
            <a:r>
              <a:rPr lang="en-US" sz="2800" dirty="0" smtClean="0">
                <a:solidFill>
                  <a:srgbClr val="FFFFFF"/>
                </a:solidFill>
              </a:rPr>
              <a:t> Scientific Plan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309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FRA Board Meeting, October 14, 2011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2606040" y="1230836"/>
            <a:ext cx="10454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MINOS+</a:t>
            </a:r>
          </a:p>
          <a:p>
            <a:pPr algn="ctr"/>
            <a:r>
              <a:rPr lang="en-US" sz="1200" dirty="0" err="1" smtClean="0"/>
              <a:t>NOvA</a:t>
            </a:r>
            <a:endParaRPr lang="en-US" sz="1200" dirty="0" smtClean="0"/>
          </a:p>
          <a:p>
            <a:pPr algn="ctr"/>
            <a:r>
              <a:rPr lang="en-US" sz="1200" dirty="0" err="1" smtClean="0"/>
              <a:t>MINERvA</a:t>
            </a:r>
            <a:endParaRPr lang="en-US" sz="1200" dirty="0" smtClean="0"/>
          </a:p>
          <a:p>
            <a:pPr algn="ctr"/>
            <a:r>
              <a:rPr lang="en-US" sz="1200" dirty="0" err="1" smtClean="0"/>
              <a:t>MicroBooNE</a:t>
            </a:r>
            <a:endParaRPr lang="en-US" sz="1200" dirty="0" smtClean="0"/>
          </a:p>
          <a:p>
            <a:pPr algn="ctr"/>
            <a:endParaRPr lang="en-US" sz="800" dirty="0" smtClean="0"/>
          </a:p>
          <a:p>
            <a:pPr algn="ctr"/>
            <a:r>
              <a:rPr lang="en-US" sz="1200" dirty="0" smtClean="0"/>
              <a:t>Mu2e</a:t>
            </a:r>
          </a:p>
          <a:p>
            <a:pPr algn="ctr"/>
            <a:r>
              <a:rPr lang="en-US" sz="1200" dirty="0" err="1" smtClean="0"/>
              <a:t>Muon</a:t>
            </a:r>
            <a:r>
              <a:rPr lang="en-US" sz="1200" dirty="0" smtClean="0"/>
              <a:t> </a:t>
            </a:r>
            <a:r>
              <a:rPr lang="en-US" sz="1200" dirty="0" smtClean="0"/>
              <a:t>g-2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200" dirty="0" err="1" smtClean="0"/>
              <a:t>SeaQuest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4318001" y="622300"/>
            <a:ext cx="2146299" cy="5132388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2020s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1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DM </a:t>
            </a: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(~ton scale)</a:t>
            </a:r>
            <a:endParaRPr lang="en-US" sz="1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1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DE </a:t>
            </a: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(LSST)</a:t>
            </a:r>
            <a:endParaRPr lang="en-US" sz="1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algn="ctr">
              <a:spcBef>
                <a:spcPct val="20000"/>
              </a:spcBef>
              <a:buClr>
                <a:srgbClr val="FFFF00"/>
              </a:buClr>
              <a:buSzPct val="80000"/>
            </a:pP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New initiatives</a:t>
            </a:r>
            <a:endParaRPr lang="en-US" sz="18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667500" y="622300"/>
            <a:ext cx="2146299" cy="5132388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Beyond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sz="600" dirty="0" smtClean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To be determined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  <a:lumOff val="90000"/>
                </a:schemeClr>
              </a:solidFill>
              <a:effectLst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950085" y="622300"/>
            <a:ext cx="2139315" cy="5132388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2010s 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 smtClean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sz="1200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DM (~100kg)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</a:rPr>
              <a:t>DE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2">
                    <a:lumMod val="10000"/>
                    <a:lumOff val="90000"/>
                  </a:schemeClr>
                </a:solidFill>
                <a:effectLst/>
              </a:rPr>
              <a:t> (DES)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  <a:lumOff val="90000"/>
                </a:schemeClr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Cosmic Particles </a:t>
            </a:r>
            <a:r>
              <a:rPr lang="en-US" sz="18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Holometer</a:t>
            </a:r>
            <a:r>
              <a:rPr lang="en-US" sz="1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, 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  <a:lumOff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529772"/>
      </p:ext>
    </p:extLst>
  </p:cSld>
  <p:clrMapOvr>
    <a:masterClrMapping/>
  </p:clrMapOvr>
  <p:transition spd="slow" advTm="30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our vision with staff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00200" y="1530350"/>
            <a:ext cx="7543800" cy="4114800"/>
          </a:xfrm>
        </p:spPr>
        <p:txBody>
          <a:bodyPr/>
          <a:lstStyle/>
          <a:p>
            <a:pPr lvl="0"/>
            <a:r>
              <a:rPr lang="en-US" sz="2000" dirty="0"/>
              <a:t>September</a:t>
            </a:r>
          </a:p>
          <a:p>
            <a:pPr lvl="1"/>
            <a:r>
              <a:rPr lang="en-US" sz="1800" dirty="0"/>
              <a:t>03:30 – 05:00 pm, Friday, September 2 for Scientists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000" dirty="0" smtClean="0"/>
              <a:t>October</a:t>
            </a:r>
            <a:endParaRPr lang="en-US" sz="2000" dirty="0"/>
          </a:p>
          <a:p>
            <a:pPr lvl="1"/>
            <a:r>
              <a:rPr lang="en-US" sz="1800" dirty="0"/>
              <a:t>10:30 – 12:00 pm, Wednesday, October 12 for IT Professionals</a:t>
            </a:r>
          </a:p>
          <a:p>
            <a:pPr lvl="1"/>
            <a:r>
              <a:rPr lang="en-US" sz="1800" dirty="0"/>
              <a:t>10:00 – 11:30 am, Thursday, October 13 for Engineers</a:t>
            </a:r>
          </a:p>
          <a:p>
            <a:pPr lvl="0"/>
            <a:endParaRPr lang="en-US" sz="1000" dirty="0" smtClean="0"/>
          </a:p>
          <a:p>
            <a:pPr lvl="0"/>
            <a:r>
              <a:rPr lang="en-US" sz="2000" dirty="0" smtClean="0"/>
              <a:t>November</a:t>
            </a:r>
            <a:endParaRPr lang="en-US" sz="2000" dirty="0"/>
          </a:p>
          <a:p>
            <a:pPr lvl="1"/>
            <a:r>
              <a:rPr lang="en-US" sz="1800" dirty="0"/>
              <a:t>01:00 – 02:30 pm, </a:t>
            </a:r>
            <a:r>
              <a:rPr lang="en-US" sz="1800" dirty="0" smtClean="0"/>
              <a:t>Thurs., </a:t>
            </a:r>
            <a:r>
              <a:rPr lang="en-US" sz="1800" dirty="0"/>
              <a:t>November 17 for Technical staff</a:t>
            </a:r>
          </a:p>
          <a:p>
            <a:pPr lvl="1"/>
            <a:r>
              <a:rPr lang="en-US" sz="1800" dirty="0"/>
              <a:t>02:30 – 04:00 pm, </a:t>
            </a:r>
            <a:r>
              <a:rPr lang="en-US" sz="1800" dirty="0" smtClean="0"/>
              <a:t>Thurs., </a:t>
            </a:r>
            <a:r>
              <a:rPr lang="en-US" sz="1800" dirty="0"/>
              <a:t>November </a:t>
            </a:r>
            <a:r>
              <a:rPr lang="en-US" sz="1800" dirty="0" smtClean="0"/>
              <a:t>17 for </a:t>
            </a:r>
            <a:r>
              <a:rPr lang="en-US" sz="1800" dirty="0"/>
              <a:t>Administrative staff</a:t>
            </a:r>
          </a:p>
          <a:p>
            <a:pPr lvl="1"/>
            <a:r>
              <a:rPr lang="en-US" sz="1800" dirty="0"/>
              <a:t>09:00 – 10:30 am, Friday, November 18 for Technical staff</a:t>
            </a:r>
          </a:p>
          <a:p>
            <a:pPr lvl="1"/>
            <a:r>
              <a:rPr lang="en-US" sz="1800" dirty="0"/>
              <a:t>10:30 – 12:00 pm, Friday, November 18 for Administrative </a:t>
            </a:r>
            <a:r>
              <a:rPr lang="en-US" sz="1800" dirty="0" smtClean="0"/>
              <a:t>staff</a:t>
            </a:r>
          </a:p>
          <a:p>
            <a:pPr lvl="1"/>
            <a:endParaRPr lang="en-US" sz="1200" dirty="0"/>
          </a:p>
          <a:p>
            <a:r>
              <a:rPr lang="en-US" sz="2200" dirty="0">
                <a:solidFill>
                  <a:srgbClr val="FFFF00"/>
                </a:solidFill>
              </a:rPr>
              <a:t>https://indico.fnal.gov/categoryDisplay.py?categId=4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A8D854-33E8-4529-AFFE-ECD716F5A45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3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83"/>
    </mc:Choice>
    <mc:Fallback>
      <p:transition spd="slow" advTm="3828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Plan for Discovery (DRAFT)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00200" y="1244600"/>
            <a:ext cx="3352800" cy="41148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Inside </a:t>
            </a:r>
            <a:r>
              <a:rPr lang="en-US" sz="2400" dirty="0"/>
              <a:t>the lab</a:t>
            </a:r>
          </a:p>
          <a:p>
            <a:pPr lvl="1"/>
            <a:r>
              <a:rPr lang="en-US" sz="1400" dirty="0"/>
              <a:t>All scientists including postdocs</a:t>
            </a:r>
          </a:p>
          <a:p>
            <a:pPr lvl="1"/>
            <a:r>
              <a:rPr lang="en-US" sz="1400" dirty="0"/>
              <a:t>All engineers</a:t>
            </a:r>
          </a:p>
          <a:p>
            <a:pPr lvl="1"/>
            <a:r>
              <a:rPr lang="en-US" sz="1400" dirty="0"/>
              <a:t>All IT professionals</a:t>
            </a:r>
          </a:p>
          <a:p>
            <a:pPr lvl="1"/>
            <a:r>
              <a:rPr lang="en-US" sz="1400" dirty="0" smtClean="0"/>
              <a:t>Employee advisory group</a:t>
            </a:r>
            <a:endParaRPr lang="en-US" sz="1400" dirty="0"/>
          </a:p>
          <a:p>
            <a:pPr lvl="1"/>
            <a:r>
              <a:rPr lang="en-US" sz="1400" dirty="0"/>
              <a:t>Senior </a:t>
            </a:r>
            <a:r>
              <a:rPr lang="en-US" sz="1400" dirty="0" smtClean="0"/>
              <a:t>management team</a:t>
            </a:r>
          </a:p>
          <a:p>
            <a:pPr lvl="1"/>
            <a:r>
              <a:rPr lang="en-US" sz="1400" dirty="0" smtClean="0"/>
              <a:t>Division/section/center heads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1244600"/>
            <a:ext cx="3671812" cy="41148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Outside </a:t>
            </a:r>
            <a:r>
              <a:rPr lang="en-US" sz="2400" dirty="0"/>
              <a:t>the lab</a:t>
            </a:r>
          </a:p>
          <a:p>
            <a:pPr lvl="1"/>
            <a:r>
              <a:rPr lang="en-US" sz="1400" dirty="0"/>
              <a:t>FRA board</a:t>
            </a:r>
          </a:p>
          <a:p>
            <a:pPr lvl="1"/>
            <a:r>
              <a:rPr lang="en-US" sz="1400" dirty="0"/>
              <a:t>FSO</a:t>
            </a:r>
          </a:p>
          <a:p>
            <a:pPr lvl="1"/>
            <a:r>
              <a:rPr lang="en-US" sz="1400" dirty="0"/>
              <a:t>PAC</a:t>
            </a:r>
          </a:p>
          <a:p>
            <a:pPr lvl="1"/>
            <a:r>
              <a:rPr lang="en-US" sz="1400" dirty="0"/>
              <a:t>AAC</a:t>
            </a:r>
          </a:p>
          <a:p>
            <a:pPr lvl="1"/>
            <a:r>
              <a:rPr lang="en-US" sz="1400"/>
              <a:t>HEPAP </a:t>
            </a:r>
            <a:r>
              <a:rPr lang="en-US" sz="1400" smtClean="0"/>
              <a:t>Chair / deputy Chair</a:t>
            </a:r>
            <a:endParaRPr lang="en-US" sz="1400" dirty="0"/>
          </a:p>
          <a:p>
            <a:pPr lvl="1"/>
            <a:r>
              <a:rPr lang="en-US" sz="1400" dirty="0"/>
              <a:t>DPF </a:t>
            </a:r>
            <a:r>
              <a:rPr lang="en-US" sz="1400" dirty="0" smtClean="0"/>
              <a:t>Chairs</a:t>
            </a:r>
          </a:p>
          <a:p>
            <a:pPr lvl="1"/>
            <a:r>
              <a:rPr lang="en-US" sz="1400" dirty="0" smtClean="0"/>
              <a:t>DOE </a:t>
            </a:r>
            <a:r>
              <a:rPr lang="en-US" sz="1400" dirty="0"/>
              <a:t>OHEP</a:t>
            </a:r>
          </a:p>
          <a:p>
            <a:pPr lvl="1"/>
            <a:r>
              <a:rPr lang="en-US" sz="1400" dirty="0" smtClean="0">
                <a:solidFill>
                  <a:srgbClr val="FFFFFF"/>
                </a:solidFill>
              </a:rPr>
              <a:t>NSF EPP</a:t>
            </a:r>
            <a:endParaRPr lang="en-US" sz="1400" dirty="0">
              <a:solidFill>
                <a:srgbClr val="FFFFFF"/>
              </a:solidFill>
            </a:endParaRPr>
          </a:p>
          <a:p>
            <a:pPr lvl="1"/>
            <a:r>
              <a:rPr lang="en-US" sz="1400" dirty="0"/>
              <a:t>OSTP (Jerry Blazey)</a:t>
            </a:r>
          </a:p>
          <a:p>
            <a:pPr lvl="1"/>
            <a:r>
              <a:rPr lang="en-US" sz="1400" dirty="0"/>
              <a:t>Carole </a:t>
            </a:r>
            <a:r>
              <a:rPr lang="en-US" sz="1400" dirty="0" smtClean="0"/>
              <a:t>McGuire, April Burke, Matthew Greenwald</a:t>
            </a:r>
            <a:endParaRPr lang="en-US" sz="1400" dirty="0"/>
          </a:p>
          <a:p>
            <a:pPr lvl="1"/>
            <a:r>
              <a:rPr lang="en-US" sz="1400" dirty="0" smtClean="0"/>
              <a:t>UEC</a:t>
            </a:r>
            <a:endParaRPr lang="en-US" sz="1400" dirty="0" smtClean="0"/>
          </a:p>
          <a:p>
            <a:pPr lvl="1"/>
            <a:r>
              <a:rPr lang="en-US" sz="1400" dirty="0" smtClean="0"/>
              <a:t>APS news (Mike </a:t>
            </a:r>
            <a:r>
              <a:rPr lang="en-US" sz="1400" dirty="0" err="1" smtClean="0"/>
              <a:t>Lucibella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Lab representatives (ANL, BNL, LANL, LBNL, SLAC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….</a:t>
            </a:r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77CE8-6CCD-40BE-BE5B-35486880A51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95438" y="1115367"/>
            <a:ext cx="718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Distributed the draft to the community for their input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305550"/>
            <a:ext cx="6396789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Young-Kee Kim, FRA Board Meeting, October 14,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793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94"/>
    </mc:Choice>
    <mc:Fallback>
      <p:transition spd="slow" advTm="3729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4350" y="203200"/>
            <a:ext cx="8629650" cy="1143000"/>
          </a:xfrm>
        </p:spPr>
        <p:txBody>
          <a:bodyPr/>
          <a:lstStyle/>
          <a:p>
            <a:r>
              <a:rPr lang="en-US" dirty="0" smtClean="0"/>
              <a:t>Fermilab program expressed in three frontiers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63935-E45B-46A4-BFD3-287CB7A07C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933" y="1231900"/>
            <a:ext cx="5593281" cy="509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182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FRA Board Meeting, October 14, 2011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0"/>
    </mc:Choice>
    <mc:Fallback>
      <p:transition spd="slow" advTm="78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Cosmic Frontier: Dark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90700"/>
            <a:ext cx="4324350" cy="4114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Last decade (2000s): SDSS </a:t>
            </a:r>
            <a:r>
              <a:rPr lang="en-US" sz="2000" dirty="0" smtClean="0">
                <a:solidFill>
                  <a:srgbClr val="FFFFFF"/>
                </a:solidFill>
              </a:rPr>
              <a:t>2.5m telescope, New Mexico, US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This decade (2010s): DES</a:t>
            </a:r>
            <a:r>
              <a:rPr lang="en-US" dirty="0" smtClean="0"/>
              <a:t> </a:t>
            </a:r>
            <a:r>
              <a:rPr lang="en-US" sz="2000" dirty="0" smtClean="0"/>
              <a:t>being installed in the Blanco 4m telescope, Cerro </a:t>
            </a:r>
            <a:r>
              <a:rPr lang="en-US" sz="2000" dirty="0" err="1" smtClean="0"/>
              <a:t>Tololo</a:t>
            </a:r>
            <a:r>
              <a:rPr lang="en-US" sz="2000" dirty="0" smtClean="0"/>
              <a:t>, Chile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Next decade (2020s): LSST</a:t>
            </a:r>
            <a:r>
              <a:rPr lang="en-US" dirty="0" smtClean="0"/>
              <a:t> </a:t>
            </a:r>
            <a:r>
              <a:rPr lang="en-US" sz="2000" dirty="0" smtClean="0"/>
              <a:t>8m telescope, </a:t>
            </a:r>
            <a:r>
              <a:rPr lang="en-US" sz="2000" dirty="0"/>
              <a:t>El </a:t>
            </a:r>
            <a:r>
              <a:rPr lang="en-US" sz="2000" dirty="0" err="1"/>
              <a:t>Peñón</a:t>
            </a:r>
            <a:r>
              <a:rPr lang="en-US" sz="2000" dirty="0" smtClean="0"/>
              <a:t>, Chile. In process of approval</a:t>
            </a:r>
            <a:r>
              <a:rPr lang="en-US" sz="2000" dirty="0"/>
              <a:t>.</a:t>
            </a:r>
            <a:endParaRPr lang="en-US" sz="7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Young-Kee Kim, FRA Board Meeting, October 14, 2011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335B24-A5D2-4BBF-9E7F-0C9CC4A20C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070600" y="1511300"/>
            <a:ext cx="2565400" cy="4254500"/>
            <a:chOff x="337456" y="2685289"/>
            <a:chExt cx="1673450" cy="3115132"/>
          </a:xfrm>
        </p:grpSpPr>
        <p:grpSp>
          <p:nvGrpSpPr>
            <p:cNvPr id="12" name="Group 11"/>
            <p:cNvGrpSpPr/>
            <p:nvPr/>
          </p:nvGrpSpPr>
          <p:grpSpPr>
            <a:xfrm>
              <a:off x="337456" y="2685289"/>
              <a:ext cx="1637030" cy="3115132"/>
              <a:chOff x="337456" y="3017301"/>
              <a:chExt cx="1637030" cy="3115132"/>
            </a:xfrm>
          </p:grpSpPr>
          <p:pic>
            <p:nvPicPr>
              <p:cNvPr id="6" name="Picture 3" descr="galaxy_zoom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52" b="8183"/>
              <a:stretch/>
            </p:blipFill>
            <p:spPr bwMode="auto">
              <a:xfrm>
                <a:off x="337457" y="3017301"/>
                <a:ext cx="1637029" cy="89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7" descr="Telescope_Aug_2010-470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737"/>
              <a:stretch/>
            </p:blipFill>
            <p:spPr bwMode="auto">
              <a:xfrm>
                <a:off x="337456" y="5148911"/>
                <a:ext cx="1626143" cy="983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09" r="18022" b="24501"/>
              <a:stretch/>
            </p:blipFill>
            <p:spPr>
              <a:xfrm>
                <a:off x="337456" y="4012102"/>
                <a:ext cx="1637029" cy="999181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536969" y="2706380"/>
              <a:ext cx="473937" cy="282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SDSS</a:t>
              </a:r>
            </a:p>
            <a:p>
              <a:pPr algn="r"/>
              <a:endParaRPr lang="en-US" sz="1400" dirty="0"/>
            </a:p>
            <a:p>
              <a:pPr algn="r"/>
              <a:endParaRPr lang="en-US" sz="1400" dirty="0" smtClean="0"/>
            </a:p>
            <a:p>
              <a:pPr algn="r"/>
              <a:endParaRPr lang="en-US" sz="1400" dirty="0" smtClean="0"/>
            </a:p>
            <a:p>
              <a:pPr algn="r"/>
              <a:endParaRPr lang="en-US" sz="1400" dirty="0" smtClean="0"/>
            </a:p>
            <a:p>
              <a:pPr algn="r"/>
              <a:endParaRPr lang="en-US" sz="1400" dirty="0"/>
            </a:p>
            <a:p>
              <a:pPr algn="r"/>
              <a:endParaRPr lang="en-US" sz="1200" dirty="0" smtClean="0"/>
            </a:p>
            <a:p>
              <a:pPr algn="r"/>
              <a:r>
                <a:rPr lang="en-US" sz="1400" dirty="0" smtClean="0">
                  <a:solidFill>
                    <a:srgbClr val="000000"/>
                  </a:solidFill>
                </a:rPr>
                <a:t>DES</a:t>
              </a:r>
            </a:p>
            <a:p>
              <a:pPr algn="r"/>
              <a:endParaRPr lang="en-US" sz="1400" dirty="0"/>
            </a:p>
            <a:p>
              <a:pPr algn="r"/>
              <a:endParaRPr lang="en-US" sz="1400" dirty="0" smtClean="0"/>
            </a:p>
            <a:p>
              <a:pPr algn="r"/>
              <a:endParaRPr lang="en-US" sz="1400" dirty="0" smtClean="0"/>
            </a:p>
            <a:p>
              <a:pPr algn="r"/>
              <a:endParaRPr lang="en-US" sz="1400" dirty="0"/>
            </a:p>
            <a:p>
              <a:pPr algn="r"/>
              <a:endParaRPr lang="en-US" sz="1400" dirty="0"/>
            </a:p>
            <a:p>
              <a:pPr algn="r"/>
              <a:endParaRPr lang="en-US" sz="1200" dirty="0" smtClean="0"/>
            </a:p>
            <a:p>
              <a:pPr algn="r"/>
              <a:r>
                <a:rPr lang="en-US" sz="1300" dirty="0" smtClean="0"/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LSST</a:t>
              </a:r>
            </a:p>
            <a:p>
              <a:pPr algn="r"/>
              <a:endParaRPr lang="en-US" sz="1400" dirty="0">
                <a:solidFill>
                  <a:srgbClr val="000000"/>
                </a:solidFill>
              </a:endParaRPr>
            </a:p>
            <a:p>
              <a:pPr algn="r"/>
              <a:endParaRPr lang="en-US" sz="1400" dirty="0" smtClean="0">
                <a:solidFill>
                  <a:srgbClr val="000000"/>
                </a:solidFill>
              </a:endParaRPr>
            </a:p>
            <a:p>
              <a:pPr algn="r"/>
              <a:endParaRPr lang="en-US" sz="1050" dirty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789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52"/>
    </mc:Choice>
    <mc:Fallback>
      <p:transition spd="slow" advTm="412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Cosmic </a:t>
            </a:r>
            <a:r>
              <a:rPr lang="en-US" dirty="0"/>
              <a:t>F</a:t>
            </a:r>
            <a:r>
              <a:rPr lang="en-US" dirty="0" smtClean="0"/>
              <a:t>rontier: Dark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39850"/>
            <a:ext cx="7543800" cy="5080000"/>
          </a:xfrm>
        </p:spPr>
        <p:txBody>
          <a:bodyPr/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CDMS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sz="1200" dirty="0" smtClean="0">
              <a:solidFill>
                <a:srgbClr val="FFFFFF"/>
              </a:solidFill>
            </a:endParaRPr>
          </a:p>
          <a:p>
            <a:pPr lvl="1"/>
            <a:r>
              <a:rPr lang="en-US" sz="1800" dirty="0" err="1" smtClean="0">
                <a:solidFill>
                  <a:srgbClr val="FFFFFF"/>
                </a:solidFill>
              </a:rPr>
              <a:t>Ge</a:t>
            </a:r>
            <a:r>
              <a:rPr lang="en-US" sz="1800" dirty="0" smtClean="0">
                <a:solidFill>
                  <a:srgbClr val="FFFFFF"/>
                </a:solidFill>
              </a:rPr>
              <a:t> bolometers 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Soudan/</a:t>
            </a:r>
            <a:r>
              <a:rPr lang="en-US" sz="1800" dirty="0" err="1" smtClean="0">
                <a:solidFill>
                  <a:srgbClr val="FFFFFF"/>
                </a:solidFill>
              </a:rPr>
              <a:t>SNOLab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/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COUPP</a:t>
            </a:r>
          </a:p>
          <a:p>
            <a:pPr lvl="1"/>
            <a:endParaRPr lang="en-US" sz="1200" dirty="0">
              <a:solidFill>
                <a:srgbClr val="FFFFFF"/>
              </a:solidFill>
            </a:endParaRP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bubble chamber</a:t>
            </a:r>
          </a:p>
          <a:p>
            <a:pPr lvl="1"/>
            <a:r>
              <a:rPr lang="en-US" sz="1800" dirty="0" err="1">
                <a:solidFill>
                  <a:srgbClr val="FFFFFF"/>
                </a:solidFill>
              </a:rPr>
              <a:t>SNOLab</a:t>
            </a:r>
            <a:endParaRPr lang="en-US" sz="1800" dirty="0">
              <a:solidFill>
                <a:srgbClr val="FFFFFF"/>
              </a:solidFill>
            </a:endParaRPr>
          </a:p>
          <a:p>
            <a:pPr lvl="1"/>
            <a:endParaRPr lang="en-US" sz="1400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DarkSide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sz="1200" dirty="0" smtClean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depleted </a:t>
            </a:r>
            <a:r>
              <a:rPr lang="en-US" sz="1800" dirty="0" err="1" smtClean="0">
                <a:solidFill>
                  <a:srgbClr val="FFFFFF"/>
                </a:solidFill>
              </a:rPr>
              <a:t>LAr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Gran </a:t>
            </a:r>
            <a:r>
              <a:rPr lang="en-US" sz="1800" dirty="0" err="1" smtClean="0">
                <a:solidFill>
                  <a:srgbClr val="FFFFFF"/>
                </a:solidFill>
              </a:rPr>
              <a:t>Sasso</a:t>
            </a:r>
            <a:endParaRPr lang="en-US" sz="1800" dirty="0" smtClean="0">
              <a:solidFill>
                <a:srgbClr val="FFFFFF"/>
              </a:solidFill>
            </a:endParaRPr>
          </a:p>
          <a:p>
            <a:endParaRPr lang="en-US" sz="14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14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pPr lvl="1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335B24-A5D2-4BBF-9E7F-0C9CC4A20C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61756" y="1802952"/>
            <a:ext cx="1435644" cy="3788937"/>
            <a:chOff x="355600" y="2108200"/>
            <a:chExt cx="1435644" cy="3788937"/>
          </a:xfrm>
        </p:grpSpPr>
        <p:pic>
          <p:nvPicPr>
            <p:cNvPr id="20" name="Picture 26" descr="COUPP 4 kg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186" t="36618" r="21902" b="33361"/>
            <a:stretch/>
          </p:blipFill>
          <p:spPr bwMode="auto">
            <a:xfrm>
              <a:off x="355600" y="3556000"/>
              <a:ext cx="1435644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 descr="CDMS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2" t="59641" r="10599" b="14372"/>
            <a:stretch/>
          </p:blipFill>
          <p:spPr bwMode="auto">
            <a:xfrm>
              <a:off x="521244" y="2108200"/>
              <a:ext cx="12700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2" t="5245" r="10599" b="51554"/>
            <a:stretch/>
          </p:blipFill>
          <p:spPr>
            <a:xfrm>
              <a:off x="521244" y="5122436"/>
              <a:ext cx="1270000" cy="77470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813300" y="1821486"/>
            <a:ext cx="4102100" cy="4330393"/>
            <a:chOff x="2425700" y="1587806"/>
            <a:chExt cx="4102100" cy="433039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425700" y="1587806"/>
              <a:ext cx="4102100" cy="433039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normal_wimp_sensitivities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0" y="1838960"/>
              <a:ext cx="4005580" cy="39573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538156" y="2722622"/>
              <a:ext cx="2499402" cy="2092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Current gen. (~10kg)</a:t>
              </a:r>
            </a:p>
            <a:p>
              <a:pPr algn="ctr"/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2010s</a:t>
              </a:r>
              <a:endParaRPr lang="en-US" sz="18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Generation II (~100kg)</a:t>
              </a:r>
            </a:p>
            <a:p>
              <a:pPr algn="ctr"/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2020s</a:t>
              </a:r>
              <a:endParaRPr lang="en-US" sz="18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Generation III (~1 ton)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51501" y="1587807"/>
              <a:ext cx="346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Dark Matter Search Sensitivities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85906" y="1109017"/>
            <a:ext cx="4822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Efforts towards “zero background”</a:t>
            </a:r>
            <a:endParaRPr lang="en-US" dirty="0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305550"/>
            <a:ext cx="6396789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Young-Kee Kim, FRA Board Meeting, October 14, 2011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60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900"/>
    </mc:Choice>
    <mc:Fallback>
      <p:transition spd="slow" advTm="459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gerbe"/>
          <p:cNvPicPr>
            <a:picLocks noChangeAspect="1" noChangeArrowheads="1"/>
          </p:cNvPicPr>
          <p:nvPr/>
        </p:nvPicPr>
        <p:blipFill>
          <a:blip r:embed="rId3"/>
          <a:srcRect l="3539" r="3326"/>
          <a:stretch>
            <a:fillRect/>
          </a:stretch>
        </p:blipFill>
        <p:spPr bwMode="auto">
          <a:xfrm>
            <a:off x="5917471" y="1679574"/>
            <a:ext cx="2976456" cy="3101975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249" name="Title 17"/>
          <p:cNvSpPr>
            <a:spLocks noGrp="1"/>
          </p:cNvSpPr>
          <p:nvPr>
            <p:ph type="title"/>
          </p:nvPr>
        </p:nvSpPr>
        <p:spPr>
          <a:xfrm>
            <a:off x="1557337" y="203200"/>
            <a:ext cx="7336589" cy="1143000"/>
          </a:xfrm>
        </p:spPr>
        <p:txBody>
          <a:bodyPr/>
          <a:lstStyle/>
          <a:p>
            <a:r>
              <a:rPr lang="en-US" dirty="0" smtClean="0"/>
              <a:t>The Cosmic Frontier: Other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30350"/>
            <a:ext cx="69723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High Energy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    Cosmic Particles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Pierre Auger Observatory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in Argentina (</a:t>
            </a:r>
            <a:r>
              <a:rPr lang="en-US" dirty="0" smtClean="0">
                <a:solidFill>
                  <a:srgbClr val="FFFF00"/>
                </a:solidFill>
              </a:rPr>
              <a:t>2010s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Quantum </a:t>
            </a:r>
            <a:r>
              <a:rPr lang="en-US" dirty="0" err="1" smtClean="0">
                <a:solidFill>
                  <a:srgbClr val="FFFFFF"/>
                </a:solidFill>
              </a:rPr>
              <a:t>Spacetime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Holometer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to study Planck-scale physics (</a:t>
            </a:r>
            <a:r>
              <a:rPr lang="en-US" dirty="0" smtClean="0">
                <a:solidFill>
                  <a:srgbClr val="FFFF00"/>
                </a:solidFill>
              </a:rPr>
              <a:t>2010s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Young-Kee Kim, FRA Board Meeting, October 14, 2011</a:t>
            </a:r>
            <a:endParaRPr lang="en-US" sz="1200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335B24-A5D2-4BBF-9E7F-0C9CC4A20C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97813"/>
      </p:ext>
    </p:extLst>
  </p:cSld>
  <p:clrMapOvr>
    <a:masterClrMapping/>
  </p:clrMapOvr>
  <p:transition advTm="1446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335B24-A5D2-4BBF-9E7F-0C9CC4A20C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530350"/>
            <a:ext cx="6858000" cy="4114800"/>
          </a:xfrm>
        </p:spPr>
        <p:txBody>
          <a:bodyPr/>
          <a:lstStyle/>
          <a:p>
            <a:r>
              <a:rPr lang="en-US" sz="2000" dirty="0" smtClean="0"/>
              <a:t>We just shut down the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down at ~2:30 pm, Friday, September 30, 2011; the analysis will continue for several years</a:t>
            </a:r>
            <a:endParaRPr lang="en-US" sz="14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0"/>
            <a:ext cx="10279958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93700" y="690342"/>
            <a:ext cx="452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Energy Frontier: The </a:t>
            </a:r>
            <a:r>
              <a:rPr lang="en-US" sz="3200" dirty="0" err="1" smtClean="0"/>
              <a:t>Tevatron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876550" y="2487035"/>
            <a:ext cx="6555598" cy="4370965"/>
            <a:chOff x="3067741" y="1846488"/>
            <a:chExt cx="6555598" cy="43709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741" y="1846488"/>
              <a:ext cx="6555598" cy="4370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295142" y="5195103"/>
              <a:ext cx="5948395" cy="95410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shut down at ~2:30 pm, Sept. 30</a:t>
              </a:r>
              <a:r>
                <a:rPr lang="en-US" sz="2800" baseline="30000" dirty="0" smtClean="0"/>
                <a:t>th</a:t>
              </a:r>
              <a:r>
                <a:rPr lang="en-US" sz="2800" dirty="0" smtClean="0"/>
                <a:t> after 28 years of operations.</a:t>
              </a:r>
              <a:endParaRPr lang="en-US" sz="28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227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98"/>
    </mc:Choice>
    <mc:Fallback>
      <p:transition spd="slow" advTm="27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at low mass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Direct searches: LEP, </a:t>
            </a:r>
            <a:r>
              <a:rPr lang="en-US" dirty="0" err="1">
                <a:sym typeface="Wingdings" pitchFamily="2" charset="2"/>
              </a:rPr>
              <a:t>Tevatron</a:t>
            </a:r>
            <a:r>
              <a:rPr lang="en-US" dirty="0">
                <a:sym typeface="Wingdings" pitchFamily="2" charset="2"/>
              </a:rPr>
              <a:t>, LHC</a:t>
            </a:r>
          </a:p>
          <a:p>
            <a:pPr lvl="1"/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114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GeV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/c</a:t>
            </a:r>
            <a:r>
              <a:rPr lang="en-US" baseline="30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– ~140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GeV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/c</a:t>
            </a:r>
            <a:r>
              <a:rPr lang="en-US" baseline="30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FFFF00"/>
                </a:solidFill>
                <a:sym typeface="Wingdings" pitchFamily="2" charset="2"/>
              </a:rPr>
              <a:t>not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excluded</a:t>
            </a:r>
            <a:endParaRPr lang="en-US" dirty="0">
              <a:solidFill>
                <a:srgbClr val="FFFF00"/>
              </a:solidFill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This is the mass range favored by the top quark and W boson mass measurements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Search strategy (now)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Tevatron</a:t>
            </a:r>
            <a:r>
              <a:rPr lang="en-US" dirty="0" smtClean="0">
                <a:sym typeface="Wingdings" pitchFamily="2" charset="2"/>
              </a:rPr>
              <a:t>: dominated by H  bb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LHC: dominated by H  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gg</a:t>
            </a:r>
            <a:endParaRPr lang="en-US" dirty="0">
              <a:latin typeface="Symbol" pitchFamily="18" charset="2"/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Data analysis by this winter will be able to exclude this region if Higgs is not there!</a:t>
            </a:r>
          </a:p>
          <a:p>
            <a:pPr lvl="1"/>
            <a:endParaRPr lang="en-US" dirty="0">
              <a:sym typeface="Wingdings" pitchFamily="2" charset="2"/>
            </a:endParaRPr>
          </a:p>
        </p:txBody>
      </p:sp>
      <p:sp>
        <p:nvSpPr>
          <p:cNvPr id="4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Young-Kee Kim, FRA Board Meeting, October 14, 2011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77CE8-6CCD-40BE-BE5B-35486880A51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0250" y="41846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08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26"/>
    </mc:Choice>
    <mc:Fallback>
      <p:transition spd="slow" advTm="8312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world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85913"/>
            <a:ext cx="8534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4000" y="2122483"/>
            <a:ext cx="3452813" cy="2713941"/>
            <a:chOff x="254000" y="2122483"/>
            <a:chExt cx="3452813" cy="2713941"/>
          </a:xfrm>
        </p:grpSpPr>
        <p:grpSp>
          <p:nvGrpSpPr>
            <p:cNvPr id="47127" name="Group 16"/>
            <p:cNvGrpSpPr>
              <a:grpSpLocks/>
            </p:cNvGrpSpPr>
            <p:nvPr/>
          </p:nvGrpSpPr>
          <p:grpSpPr bwMode="auto">
            <a:xfrm>
              <a:off x="1226488" y="2122483"/>
              <a:ext cx="1302400" cy="400110"/>
              <a:chOff x="1226163" y="2771195"/>
              <a:chExt cx="1302400" cy="400110"/>
            </a:xfrm>
          </p:grpSpPr>
          <p:sp>
            <p:nvSpPr>
              <p:cNvPr id="30" name="AutoShape 4"/>
              <p:cNvSpPr>
                <a:spLocks noChangeArrowheads="1"/>
              </p:cNvSpPr>
              <p:nvPr/>
            </p:nvSpPr>
            <p:spPr bwMode="auto">
              <a:xfrm>
                <a:off x="2353938" y="2845812"/>
                <a:ext cx="174625" cy="231775"/>
              </a:xfrm>
              <a:prstGeom prst="star5">
                <a:avLst/>
              </a:prstGeom>
              <a:solidFill>
                <a:srgbClr val="99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>
                  <a:solidFill>
                    <a:srgbClr val="990000"/>
                  </a:solidFill>
                  <a:latin typeface="+mn-lt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1226163" y="2771195"/>
                <a:ext cx="1183337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r>
                  <a:rPr lang="en-US" sz="2000" dirty="0" err="1">
                    <a:solidFill>
                      <a:srgbClr val="990000"/>
                    </a:solidFill>
                    <a:latin typeface="+mn-lt"/>
                  </a:rPr>
                  <a:t>Fermilab</a:t>
                </a:r>
                <a:endParaRPr lang="en-US" sz="2000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  <p:grpSp>
          <p:nvGrpSpPr>
            <p:cNvPr id="47128" name="Group 43"/>
            <p:cNvGrpSpPr>
              <a:grpSpLocks/>
            </p:cNvGrpSpPr>
            <p:nvPr/>
          </p:nvGrpSpPr>
          <p:grpSpPr bwMode="auto">
            <a:xfrm>
              <a:off x="254000" y="2682875"/>
              <a:ext cx="3452813" cy="2153549"/>
              <a:chOff x="254000" y="2698525"/>
              <a:chExt cx="3453488" cy="2152840"/>
            </a:xfrm>
          </p:grpSpPr>
          <p:pic>
            <p:nvPicPr>
              <p:cNvPr id="47129" name="Picture 16" descr="01_Young-Kee_Aerial_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25"/>
              <a:stretch>
                <a:fillRect/>
              </a:stretch>
            </p:blipFill>
            <p:spPr bwMode="auto">
              <a:xfrm>
                <a:off x="254000" y="2698525"/>
                <a:ext cx="2677968" cy="173280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130" name="TextBox 45"/>
              <p:cNvSpPr txBox="1">
                <a:spLocks noChangeArrowheads="1"/>
              </p:cNvSpPr>
              <p:nvPr/>
            </p:nvSpPr>
            <p:spPr bwMode="auto">
              <a:xfrm>
                <a:off x="798033" y="4389699"/>
                <a:ext cx="2527069" cy="46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300" dirty="0" err="1">
                    <a:solidFill>
                      <a:srgbClr val="FFFF00"/>
                    </a:solidFill>
                  </a:rPr>
                  <a:t>Tevatron</a:t>
                </a:r>
                <a:endParaRPr lang="en-US" sz="23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647777" y="4829836"/>
                <a:ext cx="3059711" cy="1586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196975" y="2178004"/>
            <a:ext cx="5056188" cy="3077590"/>
            <a:chOff x="1196975" y="2177962"/>
            <a:chExt cx="5056188" cy="3076984"/>
          </a:xfrm>
        </p:grpSpPr>
        <p:grpSp>
          <p:nvGrpSpPr>
            <p:cNvPr id="47118" name="Group 17"/>
            <p:cNvGrpSpPr>
              <a:grpSpLocks/>
            </p:cNvGrpSpPr>
            <p:nvPr/>
          </p:nvGrpSpPr>
          <p:grpSpPr bwMode="auto">
            <a:xfrm>
              <a:off x="4341811" y="2177962"/>
              <a:ext cx="1001345" cy="400030"/>
              <a:chOff x="4341545" y="2876462"/>
              <a:chExt cx="1001756" cy="400030"/>
            </a:xfrm>
          </p:grpSpPr>
          <p:sp>
            <p:nvSpPr>
              <p:cNvPr id="34" name="AutoShape 6"/>
              <p:cNvSpPr>
                <a:spLocks noChangeArrowheads="1"/>
              </p:cNvSpPr>
              <p:nvPr/>
            </p:nvSpPr>
            <p:spPr bwMode="auto">
              <a:xfrm>
                <a:off x="4341545" y="2935224"/>
                <a:ext cx="174697" cy="231729"/>
              </a:xfrm>
              <a:prstGeom prst="star5">
                <a:avLst/>
              </a:prstGeom>
              <a:solidFill>
                <a:srgbClr val="99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>
                  <a:solidFill>
                    <a:srgbClr val="990000"/>
                  </a:solidFill>
                  <a:latin typeface="+mn-lt"/>
                </a:endParaRPr>
              </a:p>
            </p:txBody>
          </p:sp>
          <p:sp>
            <p:nvSpPr>
              <p:cNvPr id="36" name="Text Box 8"/>
              <p:cNvSpPr txBox="1">
                <a:spLocks noChangeArrowheads="1"/>
              </p:cNvSpPr>
              <p:nvPr/>
            </p:nvSpPr>
            <p:spPr bwMode="auto">
              <a:xfrm>
                <a:off x="4428893" y="2876462"/>
                <a:ext cx="914408" cy="4000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r>
                  <a:rPr lang="en-US" sz="2000" dirty="0">
                    <a:solidFill>
                      <a:srgbClr val="990000"/>
                    </a:solidFill>
                    <a:latin typeface="+mn-lt"/>
                  </a:rPr>
                  <a:t>CERN</a:t>
                </a:r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  <p:grpSp>
          <p:nvGrpSpPr>
            <p:cNvPr id="47119" name="Group 49"/>
            <p:cNvGrpSpPr>
              <a:grpSpLocks/>
            </p:cNvGrpSpPr>
            <p:nvPr/>
          </p:nvGrpSpPr>
          <p:grpSpPr bwMode="auto">
            <a:xfrm>
              <a:off x="1196975" y="2673331"/>
              <a:ext cx="5056188" cy="2581615"/>
              <a:chOff x="1197033" y="2688403"/>
              <a:chExt cx="5056855" cy="2582161"/>
            </a:xfrm>
          </p:grpSpPr>
          <p:grpSp>
            <p:nvGrpSpPr>
              <p:cNvPr id="47120" name="Group 42"/>
              <p:cNvGrpSpPr>
                <a:grpSpLocks/>
              </p:cNvGrpSpPr>
              <p:nvPr/>
            </p:nvGrpSpPr>
            <p:grpSpPr bwMode="auto">
              <a:xfrm>
                <a:off x="3194371" y="2688403"/>
                <a:ext cx="3059517" cy="2582161"/>
                <a:chOff x="3194371" y="2688403"/>
                <a:chExt cx="3059517" cy="2582161"/>
              </a:xfrm>
            </p:grpSpPr>
            <p:pic>
              <p:nvPicPr>
                <p:cNvPr id="47122" name="Picture 20" descr="cern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09"/>
                <a:stretch>
                  <a:fillRect/>
                </a:stretch>
              </p:blipFill>
              <p:spPr bwMode="auto">
                <a:xfrm>
                  <a:off x="3255962" y="2688403"/>
                  <a:ext cx="2730501" cy="172129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3194371" y="5266412"/>
                  <a:ext cx="3059517" cy="1588"/>
                </a:xfrm>
                <a:prstGeom prst="straightConnector1">
                  <a:avLst/>
                </a:prstGeom>
                <a:ln w="5715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124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3361124" y="4839671"/>
                  <a:ext cx="2527070" cy="430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dirty="0">
                      <a:solidFill>
                        <a:srgbClr val="FFFF00"/>
                      </a:solidFill>
                    </a:rPr>
                    <a:t>LHC</a:t>
                  </a:r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1197033" y="5263236"/>
                <a:ext cx="2011628" cy="1588"/>
              </a:xfrm>
              <a:prstGeom prst="line">
                <a:avLst/>
              </a:prstGeom>
              <a:ln w="57150">
                <a:solidFill>
                  <a:srgbClr val="FF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673475" y="5265730"/>
            <a:ext cx="5060950" cy="430887"/>
            <a:chOff x="3674225" y="5624617"/>
            <a:chExt cx="5059563" cy="430630"/>
          </a:xfrm>
        </p:grpSpPr>
        <p:grpSp>
          <p:nvGrpSpPr>
            <p:cNvPr id="47114" name="Group 43"/>
            <p:cNvGrpSpPr>
              <a:grpSpLocks/>
            </p:cNvGrpSpPr>
            <p:nvPr/>
          </p:nvGrpSpPr>
          <p:grpSpPr bwMode="auto">
            <a:xfrm>
              <a:off x="3894773" y="5624617"/>
              <a:ext cx="4839015" cy="430630"/>
              <a:chOff x="3894773" y="5624617"/>
              <a:chExt cx="4839015" cy="43063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5673927" y="6035535"/>
                <a:ext cx="3059861" cy="1587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17" name="TextBox 59"/>
              <p:cNvSpPr txBox="1">
                <a:spLocks noChangeArrowheads="1"/>
              </p:cNvSpPr>
              <p:nvPr/>
            </p:nvSpPr>
            <p:spPr bwMode="auto">
              <a:xfrm>
                <a:off x="3894773" y="5624617"/>
                <a:ext cx="4442029" cy="430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2200" dirty="0">
                    <a:solidFill>
                      <a:srgbClr val="FFFF00"/>
                    </a:solidFill>
                  </a:rPr>
                  <a:t> Lepton Collider</a:t>
                </a: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3674225" y="6029188"/>
              <a:ext cx="2064772" cy="4760"/>
            </a:xfrm>
            <a:prstGeom prst="line">
              <a:avLst/>
            </a:prstGeom>
            <a:ln w="57150">
              <a:solidFill>
                <a:srgbClr val="FF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592263" y="5489558"/>
            <a:ext cx="7227887" cy="927100"/>
            <a:chOff x="1592317" y="6022987"/>
            <a:chExt cx="7227812" cy="926200"/>
          </a:xfrm>
        </p:grpSpPr>
        <p:sp>
          <p:nvSpPr>
            <p:cNvPr id="29" name="5-Point Star 28"/>
            <p:cNvSpPr/>
            <p:nvPr/>
          </p:nvSpPr>
          <p:spPr>
            <a:xfrm>
              <a:off x="4067203" y="6022987"/>
              <a:ext cx="331785" cy="31560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13" name="TextBox 59"/>
            <p:cNvSpPr txBox="1">
              <a:spLocks noChangeArrowheads="1"/>
            </p:cNvSpPr>
            <p:nvPr/>
          </p:nvSpPr>
          <p:spPr bwMode="auto">
            <a:xfrm>
              <a:off x="1592317" y="6133745"/>
              <a:ext cx="7227812" cy="81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sz="500" dirty="0">
                <a:solidFill>
                  <a:srgbClr val="FFC000"/>
                </a:solidFill>
              </a:endParaRPr>
            </a:p>
            <a:p>
              <a:pPr algn="ctr" eaLnBrk="1" hangingPunct="1"/>
              <a:r>
                <a:rPr lang="en-US" sz="2100" dirty="0">
                  <a:solidFill>
                    <a:srgbClr val="FFC000"/>
                  </a:solidFill>
                </a:rPr>
                <a:t>(energy to be determined)</a:t>
              </a:r>
            </a:p>
            <a:p>
              <a:pPr algn="ctr" eaLnBrk="1" hangingPunct="1"/>
              <a:r>
                <a:rPr lang="en-US" sz="2100" dirty="0">
                  <a:solidFill>
                    <a:srgbClr val="FFC000"/>
                  </a:solidFill>
                </a:rPr>
                <a:t>		             (technology, site to be determined)</a:t>
              </a:r>
            </a:p>
          </p:txBody>
        </p:sp>
      </p:grp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6F51BB-FCDB-4737-9259-C73524B6476F}" type="slidenum">
              <a:rPr lang="en-US" sz="1200" smtClean="0">
                <a:solidFill>
                  <a:srgbClr val="FFFFFF"/>
                </a:solidFill>
              </a:rPr>
              <a:pPr eaLnBrk="1" hangingPunct="1"/>
              <a:t>8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0" y="330895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/>
              <a:t>Fermilab and LHC: Accelerators and Experiments</a:t>
            </a:r>
          </a:p>
          <a:p>
            <a:pPr algn="ctr" eaLnBrk="1" hangingPunct="1"/>
            <a:endParaRPr lang="en-US" sz="1100" dirty="0" smtClean="0"/>
          </a:p>
          <a:p>
            <a:pPr algn="ctr" eaLnBrk="1" hangingPunct="1"/>
            <a:r>
              <a:rPr lang="en-US" sz="2000" dirty="0" smtClean="0"/>
              <a:t>CMS </a:t>
            </a:r>
            <a:r>
              <a:rPr lang="en-US" sz="2000" dirty="0"/>
              <a:t>Tier-1 Computing Center, LHC Physics Center, Remote Operation Center</a:t>
            </a: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</a:rPr>
              <a:t>Supporting the US </a:t>
            </a:r>
            <a:r>
              <a:rPr lang="en-US" sz="2000" dirty="0" smtClean="0">
                <a:solidFill>
                  <a:srgbClr val="FFFFFF"/>
                </a:solidFill>
              </a:rPr>
              <a:t>Community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smtClean="0"/>
              <a:t>Young-Kee Kim, FRA Board Meeting, October 14, 2011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999422"/>
      </p:ext>
    </p:extLst>
  </p:cSld>
  <p:clrMapOvr>
    <a:masterClrMapping/>
  </p:clrMapOvr>
  <p:transition advTm="4176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Intensity Frontier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2" y="2164542"/>
            <a:ext cx="4509655" cy="4027516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Young-Kee Kim, FRA Board Meeting, October 14, 2011</a:t>
            </a:r>
            <a:endParaRPr lang="en-US" sz="12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32507795-C29F-4606-8B22-0F6EB7CBDD7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973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4487" y="1250142"/>
            <a:ext cx="7364989" cy="4530725"/>
          </a:xfrm>
        </p:spPr>
        <p:txBody>
          <a:bodyPr/>
          <a:lstStyle/>
          <a:p>
            <a:r>
              <a:rPr lang="en-US" sz="2000" dirty="0"/>
              <a:t>The present theory is a remarkable intellectual </a:t>
            </a:r>
            <a:r>
              <a:rPr lang="en-US" sz="2000" dirty="0" smtClean="0"/>
              <a:t>construction</a:t>
            </a:r>
            <a:endParaRPr lang="en-US" sz="2000" dirty="0"/>
          </a:p>
          <a:p>
            <a:r>
              <a:rPr lang="en-US" sz="2000" dirty="0" smtClean="0"/>
              <a:t>But is not complete; can not answer many deep questions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75911" y="4972050"/>
            <a:ext cx="2739139" cy="470807"/>
            <a:chOff x="3375911" y="4972050"/>
            <a:chExt cx="2739139" cy="470807"/>
          </a:xfrm>
        </p:grpSpPr>
        <p:sp>
          <p:nvSpPr>
            <p:cNvPr id="4" name="Rectangle 3"/>
            <p:cNvSpPr/>
            <p:nvPr/>
          </p:nvSpPr>
          <p:spPr bwMode="auto">
            <a:xfrm>
              <a:off x="4705350" y="4972050"/>
              <a:ext cx="1409700" cy="470807"/>
            </a:xfrm>
            <a:prstGeom prst="rect">
              <a:avLst/>
            </a:prstGeom>
            <a:solidFill>
              <a:schemeClr val="accent5">
                <a:lumMod val="50000"/>
                <a:alpha val="50196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Left Brace 6"/>
            <p:cNvSpPr/>
            <p:nvPr/>
          </p:nvSpPr>
          <p:spPr bwMode="auto">
            <a:xfrm>
              <a:off x="4076700" y="4972050"/>
              <a:ext cx="236756" cy="470807"/>
            </a:xfrm>
            <a:prstGeom prst="leftBrac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5911" y="4981192"/>
              <a:ext cx="75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now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13844" y="4095750"/>
            <a:ext cx="3460335" cy="1347107"/>
            <a:chOff x="2213844" y="4095750"/>
            <a:chExt cx="3460335" cy="1347107"/>
          </a:xfrm>
        </p:grpSpPr>
        <p:sp>
          <p:nvSpPr>
            <p:cNvPr id="8" name="Rectangle 7"/>
            <p:cNvSpPr/>
            <p:nvPr/>
          </p:nvSpPr>
          <p:spPr bwMode="auto">
            <a:xfrm>
              <a:off x="4705346" y="4449518"/>
              <a:ext cx="968833" cy="470807"/>
            </a:xfrm>
            <a:prstGeom prst="rect">
              <a:avLst/>
            </a:prstGeom>
            <a:solidFill>
              <a:schemeClr val="accent5">
                <a:lumMod val="50000"/>
                <a:alpha val="50196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eft Brace 15"/>
            <p:cNvSpPr/>
            <p:nvPr/>
          </p:nvSpPr>
          <p:spPr bwMode="auto">
            <a:xfrm>
              <a:off x="3181333" y="4095750"/>
              <a:ext cx="236756" cy="1347107"/>
            </a:xfrm>
            <a:prstGeom prst="leftBrac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13844" y="4519527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2010s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081" y="2759475"/>
            <a:ext cx="4608098" cy="2683383"/>
            <a:chOff x="1066081" y="2759475"/>
            <a:chExt cx="4608098" cy="2683383"/>
          </a:xfrm>
        </p:grpSpPr>
        <p:grpSp>
          <p:nvGrpSpPr>
            <p:cNvPr id="5" name="Group 4"/>
            <p:cNvGrpSpPr/>
            <p:nvPr/>
          </p:nvGrpSpPr>
          <p:grpSpPr>
            <a:xfrm>
              <a:off x="4694456" y="2759475"/>
              <a:ext cx="979723" cy="985158"/>
              <a:chOff x="4865906" y="2378475"/>
              <a:chExt cx="979723" cy="985158"/>
            </a:xfrm>
            <a:solidFill>
              <a:srgbClr val="D16105">
                <a:alpha val="50196"/>
              </a:srgbClr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4865906" y="2892826"/>
                <a:ext cx="979723" cy="470807"/>
              </a:xfrm>
              <a:prstGeom prst="rect">
                <a:avLst/>
              </a:prstGeom>
              <a:grpFill/>
              <a:ln w="285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865906" y="2378475"/>
                <a:ext cx="489861" cy="470807"/>
              </a:xfrm>
              <a:prstGeom prst="rect">
                <a:avLst/>
              </a:prstGeom>
              <a:grpFill/>
              <a:ln w="285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Left Brace 17"/>
            <p:cNvSpPr/>
            <p:nvPr/>
          </p:nvSpPr>
          <p:spPr bwMode="auto">
            <a:xfrm>
              <a:off x="2057382" y="2759476"/>
              <a:ext cx="251711" cy="2683382"/>
            </a:xfrm>
            <a:prstGeom prst="leftBrac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081" y="3870334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2020s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430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26"/>
    </mc:Choice>
    <mc:Fallback>
      <p:transition spd="slow" advTm="77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1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|5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8|1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5|3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34154</TotalTime>
  <Words>1093</Words>
  <Application>Microsoft Office PowerPoint</Application>
  <PresentationFormat>On-screen Show (4:3)</PresentationFormat>
  <Paragraphs>372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Factory</vt:lpstr>
      <vt:lpstr>A Plan for Discovery “Fermilab’s twenty-year plan” (2011 – 2030)     Young-Kee Kim FRA Board Meeting October 14, 2011</vt:lpstr>
      <vt:lpstr>Fermilab program expressed in three frontiers</vt:lpstr>
      <vt:lpstr>The Cosmic Frontier: Dark Energy</vt:lpstr>
      <vt:lpstr>The Cosmic Frontier: Dark Matter</vt:lpstr>
      <vt:lpstr>The Cosmic Frontier: Other Programs</vt:lpstr>
      <vt:lpstr>PowerPoint Presentation</vt:lpstr>
      <vt:lpstr>Higgs at low mass</vt:lpstr>
      <vt:lpstr>PowerPoint Presentation</vt:lpstr>
      <vt:lpstr>The Intensity Frontier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X: 5 MW Proton Accelerator</vt:lpstr>
      <vt:lpstr>PowerPoint Presentation</vt:lpstr>
      <vt:lpstr>PowerPoint Presentation</vt:lpstr>
      <vt:lpstr>Communicating our vision with staff</vt:lpstr>
      <vt:lpstr>A Plan for Discovery (DRAFT)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Young-Kee Kim</cp:lastModifiedBy>
  <cp:revision>932</cp:revision>
  <cp:lastPrinted>2011-05-27T14:50:23Z</cp:lastPrinted>
  <dcterms:created xsi:type="dcterms:W3CDTF">2008-08-01T20:03:26Z</dcterms:created>
  <dcterms:modified xsi:type="dcterms:W3CDTF">2011-10-14T10:04:26Z</dcterms:modified>
</cp:coreProperties>
</file>