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48"/>
  </p:notesMasterIdLst>
  <p:handoutMasterIdLst>
    <p:handoutMasterId r:id="rId49"/>
  </p:handoutMasterIdLst>
  <p:sldIdLst>
    <p:sldId id="841" r:id="rId2"/>
    <p:sldId id="960" r:id="rId3"/>
    <p:sldId id="729" r:id="rId4"/>
    <p:sldId id="930" r:id="rId5"/>
    <p:sldId id="931" r:id="rId6"/>
    <p:sldId id="935" r:id="rId7"/>
    <p:sldId id="936" r:id="rId8"/>
    <p:sldId id="937" r:id="rId9"/>
    <p:sldId id="938" r:id="rId10"/>
    <p:sldId id="939" r:id="rId11"/>
    <p:sldId id="940" r:id="rId12"/>
    <p:sldId id="941" r:id="rId13"/>
    <p:sldId id="944" r:id="rId14"/>
    <p:sldId id="927" r:id="rId15"/>
    <p:sldId id="928" r:id="rId16"/>
    <p:sldId id="934" r:id="rId17"/>
    <p:sldId id="706" r:id="rId18"/>
    <p:sldId id="890" r:id="rId19"/>
    <p:sldId id="892" r:id="rId20"/>
    <p:sldId id="894" r:id="rId21"/>
    <p:sldId id="880" r:id="rId22"/>
    <p:sldId id="933" r:id="rId23"/>
    <p:sldId id="913" r:id="rId24"/>
    <p:sldId id="920" r:id="rId25"/>
    <p:sldId id="945" r:id="rId26"/>
    <p:sldId id="889" r:id="rId27"/>
    <p:sldId id="870" r:id="rId28"/>
    <p:sldId id="901" r:id="rId29"/>
    <p:sldId id="840" r:id="rId30"/>
    <p:sldId id="895" r:id="rId31"/>
    <p:sldId id="906" r:id="rId32"/>
    <p:sldId id="961" r:id="rId33"/>
    <p:sldId id="946" r:id="rId34"/>
    <p:sldId id="955" r:id="rId35"/>
    <p:sldId id="956" r:id="rId36"/>
    <p:sldId id="957" r:id="rId37"/>
    <p:sldId id="958" r:id="rId38"/>
    <p:sldId id="959" r:id="rId39"/>
    <p:sldId id="954" r:id="rId40"/>
    <p:sldId id="953" r:id="rId41"/>
    <p:sldId id="947" r:id="rId42"/>
    <p:sldId id="949" r:id="rId43"/>
    <p:sldId id="950" r:id="rId44"/>
    <p:sldId id="951" r:id="rId45"/>
    <p:sldId id="952" r:id="rId46"/>
    <p:sldId id="948" r:id="rId47"/>
  </p:sldIdLst>
  <p:sldSz cx="9144000" cy="6858000" type="screen4x3"/>
  <p:notesSz cx="6997700" cy="92837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CCFF"/>
    <a:srgbClr val="FF6600"/>
    <a:srgbClr val="FFFFFF"/>
    <a:srgbClr val="000000"/>
    <a:srgbClr val="FF99CC"/>
    <a:srgbClr val="FFFF00"/>
    <a:srgbClr val="00FF00"/>
    <a:srgbClr val="33CC33"/>
    <a:srgbClr val="0000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44" autoAdjust="0"/>
    <p:restoredTop sz="93992" autoAdjust="0"/>
  </p:normalViewPr>
  <p:slideViewPr>
    <p:cSldViewPr snapToGrid="0" snapToObjects="1">
      <p:cViewPr>
        <p:scale>
          <a:sx n="40" d="100"/>
          <a:sy n="40" d="100"/>
        </p:scale>
        <p:origin x="-864" y="-264"/>
      </p:cViewPr>
      <p:guideLst>
        <p:guide orient="horz" pos="2442"/>
        <p:guide pos="2880"/>
      </p:guideLst>
    </p:cSldViewPr>
  </p:slideViewPr>
  <p:outlineViewPr>
    <p:cViewPr>
      <p:scale>
        <a:sx n="33" d="100"/>
        <a:sy n="33" d="100"/>
      </p:scale>
      <p:origin x="0" y="13674"/>
    </p:cViewPr>
  </p:outlineViewPr>
  <p:notesTextViewPr>
    <p:cViewPr>
      <p:scale>
        <a:sx n="100" d="100"/>
        <a:sy n="100" d="100"/>
      </p:scale>
      <p:origin x="0" y="0"/>
    </p:cViewPr>
  </p:notesTextViewPr>
  <p:sorterViewPr>
    <p:cViewPr>
      <p:scale>
        <a:sx n="40" d="100"/>
        <a:sy n="40" d="100"/>
      </p:scale>
      <p:origin x="0" y="1526"/>
    </p:cViewPr>
  </p:sorterViewPr>
  <p:notesViewPr>
    <p:cSldViewPr snapToGrid="0" snapToObjects="1">
      <p:cViewPr varScale="1">
        <p:scale>
          <a:sx n="39" d="100"/>
          <a:sy n="39" d="100"/>
        </p:scale>
        <p:origin x="-1502" y="-67"/>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Chart%20in%2011AugustIIP_Report_FESHCOM.pp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8135723166183201E-2"/>
          <c:y val="5.0925925925925902E-2"/>
          <c:w val="0.74967820140903396"/>
          <c:h val="0.82317949839603399"/>
        </c:manualLayout>
      </c:layout>
      <c:barChart>
        <c:barDir val="col"/>
        <c:grouping val="clustered"/>
        <c:varyColors val="0"/>
        <c:ser>
          <c:idx val="0"/>
          <c:order val="0"/>
          <c:tx>
            <c:strRef>
              <c:f>'[Chart in 11AugustIIP_Report_FESHCOM.ppt]Sheet1'!$A$2</c:f>
              <c:strCache>
                <c:ptCount val="1"/>
                <c:pt idx="0">
                  <c:v>DART</c:v>
                </c:pt>
              </c:strCache>
            </c:strRef>
          </c:tx>
          <c:spPr>
            <a:solidFill>
              <a:srgbClr val="FF6600"/>
            </a:solidFill>
          </c:spPr>
          <c:invertIfNegative val="0"/>
          <c:cat>
            <c:strRef>
              <c:f>'[Chart in 11AugustIIP_Report_FESHCOM.ppt]Sheet1'!$B$1:$L$1</c:f>
              <c:strCache>
                <c:ptCount val="11"/>
                <c:pt idx="0">
                  <c:v>FY01</c:v>
                </c:pt>
                <c:pt idx="1">
                  <c:v>FY02</c:v>
                </c:pt>
                <c:pt idx="2">
                  <c:v>FY03</c:v>
                </c:pt>
                <c:pt idx="3">
                  <c:v>FY04</c:v>
                </c:pt>
                <c:pt idx="4">
                  <c:v>FY05</c:v>
                </c:pt>
                <c:pt idx="5">
                  <c:v>FY06</c:v>
                </c:pt>
                <c:pt idx="6">
                  <c:v>FY07</c:v>
                </c:pt>
                <c:pt idx="7">
                  <c:v>FY08</c:v>
                </c:pt>
                <c:pt idx="8">
                  <c:v>FY09</c:v>
                </c:pt>
                <c:pt idx="9">
                  <c:v>FY10</c:v>
                </c:pt>
                <c:pt idx="10">
                  <c:v>FY11</c:v>
                </c:pt>
              </c:strCache>
            </c:strRef>
          </c:cat>
          <c:val>
            <c:numRef>
              <c:f>'[Chart in 11AugustIIP_Report_FESHCOM.ppt]Sheet1'!$B$2:$L$2</c:f>
              <c:numCache>
                <c:formatCode>General</c:formatCode>
                <c:ptCount val="11"/>
                <c:pt idx="0">
                  <c:v>38</c:v>
                </c:pt>
                <c:pt idx="1">
                  <c:v>54</c:v>
                </c:pt>
                <c:pt idx="2">
                  <c:v>12</c:v>
                </c:pt>
                <c:pt idx="3">
                  <c:v>11</c:v>
                </c:pt>
                <c:pt idx="4">
                  <c:v>11</c:v>
                </c:pt>
                <c:pt idx="5">
                  <c:v>7</c:v>
                </c:pt>
                <c:pt idx="6">
                  <c:v>12</c:v>
                </c:pt>
                <c:pt idx="7">
                  <c:v>3</c:v>
                </c:pt>
                <c:pt idx="8">
                  <c:v>12</c:v>
                </c:pt>
                <c:pt idx="9">
                  <c:v>6</c:v>
                </c:pt>
                <c:pt idx="10">
                  <c:v>6</c:v>
                </c:pt>
              </c:numCache>
            </c:numRef>
          </c:val>
        </c:ser>
        <c:ser>
          <c:idx val="1"/>
          <c:order val="1"/>
          <c:tx>
            <c:strRef>
              <c:f>'[Chart in 11AugustIIP_Report_FESHCOM.ppt]Sheet1'!$A$3</c:f>
              <c:strCache>
                <c:ptCount val="1"/>
                <c:pt idx="0">
                  <c:v>TRC</c:v>
                </c:pt>
              </c:strCache>
            </c:strRef>
          </c:tx>
          <c:spPr>
            <a:solidFill>
              <a:srgbClr val="3366FF"/>
            </a:solidFill>
          </c:spPr>
          <c:invertIfNegative val="0"/>
          <c:cat>
            <c:strRef>
              <c:f>'[Chart in 11AugustIIP_Report_FESHCOM.ppt]Sheet1'!$B$1:$L$1</c:f>
              <c:strCache>
                <c:ptCount val="11"/>
                <c:pt idx="0">
                  <c:v>FY01</c:v>
                </c:pt>
                <c:pt idx="1">
                  <c:v>FY02</c:v>
                </c:pt>
                <c:pt idx="2">
                  <c:v>FY03</c:v>
                </c:pt>
                <c:pt idx="3">
                  <c:v>FY04</c:v>
                </c:pt>
                <c:pt idx="4">
                  <c:v>FY05</c:v>
                </c:pt>
                <c:pt idx="5">
                  <c:v>FY06</c:v>
                </c:pt>
                <c:pt idx="6">
                  <c:v>FY07</c:v>
                </c:pt>
                <c:pt idx="7">
                  <c:v>FY08</c:v>
                </c:pt>
                <c:pt idx="8">
                  <c:v>FY09</c:v>
                </c:pt>
                <c:pt idx="9">
                  <c:v>FY10</c:v>
                </c:pt>
                <c:pt idx="10">
                  <c:v>FY11</c:v>
                </c:pt>
              </c:strCache>
            </c:strRef>
          </c:cat>
          <c:val>
            <c:numRef>
              <c:f>'[Chart in 11AugustIIP_Report_FESHCOM.ppt]Sheet1'!$B$3:$L$3</c:f>
              <c:numCache>
                <c:formatCode>General</c:formatCode>
                <c:ptCount val="11"/>
                <c:pt idx="0">
                  <c:v>96</c:v>
                </c:pt>
                <c:pt idx="1">
                  <c:v>90</c:v>
                </c:pt>
                <c:pt idx="2">
                  <c:v>34</c:v>
                </c:pt>
                <c:pt idx="3">
                  <c:v>32</c:v>
                </c:pt>
                <c:pt idx="4">
                  <c:v>28</c:v>
                </c:pt>
                <c:pt idx="5">
                  <c:v>29</c:v>
                </c:pt>
                <c:pt idx="6">
                  <c:v>31</c:v>
                </c:pt>
                <c:pt idx="7">
                  <c:v>12</c:v>
                </c:pt>
                <c:pt idx="8">
                  <c:v>26</c:v>
                </c:pt>
                <c:pt idx="9">
                  <c:v>29</c:v>
                </c:pt>
                <c:pt idx="10">
                  <c:v>20</c:v>
                </c:pt>
              </c:numCache>
            </c:numRef>
          </c:val>
        </c:ser>
        <c:dLbls>
          <c:showLegendKey val="0"/>
          <c:showVal val="0"/>
          <c:showCatName val="0"/>
          <c:showSerName val="0"/>
          <c:showPercent val="0"/>
          <c:showBubbleSize val="0"/>
        </c:dLbls>
        <c:gapWidth val="150"/>
        <c:axId val="126955520"/>
        <c:axId val="139770112"/>
      </c:barChart>
      <c:catAx>
        <c:axId val="126955520"/>
        <c:scaling>
          <c:orientation val="minMax"/>
        </c:scaling>
        <c:delete val="0"/>
        <c:axPos val="b"/>
        <c:majorTickMark val="out"/>
        <c:minorTickMark val="none"/>
        <c:tickLblPos val="nextTo"/>
        <c:crossAx val="139770112"/>
        <c:crosses val="autoZero"/>
        <c:auto val="1"/>
        <c:lblAlgn val="ctr"/>
        <c:lblOffset val="100"/>
        <c:noMultiLvlLbl val="0"/>
      </c:catAx>
      <c:valAx>
        <c:axId val="139770112"/>
        <c:scaling>
          <c:orientation val="minMax"/>
          <c:max val="100"/>
        </c:scaling>
        <c:delete val="0"/>
        <c:axPos val="l"/>
        <c:majorGridlines/>
        <c:numFmt formatCode="General" sourceLinked="1"/>
        <c:majorTickMark val="out"/>
        <c:minorTickMark val="in"/>
        <c:tickLblPos val="nextTo"/>
        <c:crossAx val="126955520"/>
        <c:crosses val="autoZero"/>
        <c:crossBetween val="between"/>
      </c:valAx>
    </c:plotArea>
    <c:legend>
      <c:legendPos val="r"/>
      <c:layout>
        <c:manualLayout>
          <c:xMode val="edge"/>
          <c:yMode val="edge"/>
          <c:x val="0.50400766680480702"/>
          <c:y val="8.7579104695246393E-2"/>
          <c:w val="0.33030791545793597"/>
          <c:h val="0.18595290172061801"/>
        </c:manualLayout>
      </c:layout>
      <c:overlay val="0"/>
    </c:legend>
    <c:plotVisOnly val="1"/>
    <c:dispBlanksAs val="gap"/>
    <c:showDLblsOverMax val="0"/>
  </c:chart>
  <c:spPr>
    <a:noFill/>
  </c:spPr>
  <c:txPr>
    <a:bodyPr/>
    <a:lstStyle/>
    <a:p>
      <a:pPr>
        <a:defRPr>
          <a:solidFill>
            <a:srgbClr val="FFFFFF"/>
          </a:solidFill>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8CB67B-0E6A-4D29-A16C-E1791CDDB45B}" type="doc">
      <dgm:prSet loTypeId="urn:microsoft.com/office/officeart/2005/8/layout/process1" loCatId="process" qsTypeId="urn:microsoft.com/office/officeart/2005/8/quickstyle/simple5" qsCatId="simple" csTypeId="urn:microsoft.com/office/officeart/2005/8/colors/accent2_2" csCatId="accent2" phldr="1"/>
      <dgm:spPr/>
    </dgm:pt>
    <dgm:pt modelId="{2B50D24F-41FD-4CA4-9962-ACCF336F7ADA}">
      <dgm:prSet phldrT="[Text]" custT="1"/>
      <dgm:spPr/>
      <dgm:t>
        <a:bodyPr/>
        <a:lstStyle/>
        <a:p>
          <a:r>
            <a:rPr lang="en-US" sz="1600" b="1" dirty="0" err="1" smtClean="0"/>
            <a:t>NuM</a:t>
          </a:r>
          <a:r>
            <a:rPr lang="en-US" sz="1400" b="1" dirty="0" err="1" smtClean="0"/>
            <a:t>I</a:t>
          </a:r>
          <a:r>
            <a:rPr lang="en-US" sz="1400" b="1" dirty="0" smtClean="0"/>
            <a:t>          (120 </a:t>
          </a:r>
          <a:r>
            <a:rPr lang="en-US" sz="1400" b="1" dirty="0" err="1" smtClean="0"/>
            <a:t>GeV</a:t>
          </a:r>
          <a:r>
            <a:rPr lang="en-US" sz="1400" b="1" dirty="0" smtClean="0"/>
            <a:t>)</a:t>
          </a:r>
          <a:r>
            <a:rPr lang="en-US" sz="1400" dirty="0" smtClean="0"/>
            <a:t>: </a:t>
          </a:r>
        </a:p>
        <a:p>
          <a:r>
            <a:rPr lang="en-US" sz="1400" dirty="0" smtClean="0"/>
            <a:t>350 kW</a:t>
          </a:r>
        </a:p>
        <a:p>
          <a:r>
            <a:rPr lang="en-US" sz="1600" b="1" dirty="0" smtClean="0"/>
            <a:t>Booster </a:t>
          </a:r>
          <a:r>
            <a:rPr lang="en-US" sz="1400" b="1" dirty="0" smtClean="0"/>
            <a:t>(8GeV): </a:t>
          </a:r>
          <a:r>
            <a:rPr lang="en-US" sz="1400" dirty="0" smtClean="0"/>
            <a:t>35 kW</a:t>
          </a:r>
          <a:endParaRPr lang="en-US" sz="1400" dirty="0"/>
        </a:p>
      </dgm:t>
    </dgm:pt>
    <dgm:pt modelId="{C0D9CD76-331C-4583-8BCB-123D0D9CC99F}" type="parTrans" cxnId="{8D7CD207-562A-43DF-B11D-6E46E71D732C}">
      <dgm:prSet/>
      <dgm:spPr/>
      <dgm:t>
        <a:bodyPr/>
        <a:lstStyle/>
        <a:p>
          <a:endParaRPr lang="en-US"/>
        </a:p>
      </dgm:t>
    </dgm:pt>
    <dgm:pt modelId="{92CA1293-CC9A-4E75-A46A-912A6145F457}" type="sibTrans" cxnId="{8D7CD207-562A-43DF-B11D-6E46E71D732C}">
      <dgm:prSet/>
      <dgm:spPr/>
      <dgm:t>
        <a:bodyPr/>
        <a:lstStyle/>
        <a:p>
          <a:endParaRPr lang="en-US"/>
        </a:p>
      </dgm:t>
    </dgm:pt>
    <dgm:pt modelId="{5F3ADFE9-E54E-4E48-BCE7-A813FEEF1814}">
      <dgm:prSet phldrT="[Text]" custT="1"/>
      <dgm:spPr/>
      <dgm:t>
        <a:bodyPr/>
        <a:lstStyle/>
        <a:p>
          <a:r>
            <a:rPr lang="en-US" sz="1600" b="1" dirty="0" err="1" smtClean="0"/>
            <a:t>NuMI</a:t>
          </a:r>
          <a:r>
            <a:rPr lang="en-US" sz="1600" b="1" dirty="0" smtClean="0"/>
            <a:t> </a:t>
          </a:r>
          <a:r>
            <a:rPr lang="en-US" sz="1400" b="1" dirty="0" smtClean="0"/>
            <a:t>(120GeV):</a:t>
          </a:r>
          <a:endParaRPr lang="en-US" sz="1400" dirty="0" smtClean="0"/>
        </a:p>
        <a:p>
          <a:r>
            <a:rPr lang="en-US" sz="1400" dirty="0" smtClean="0"/>
            <a:t>700 kW</a:t>
          </a:r>
        </a:p>
        <a:p>
          <a:r>
            <a:rPr lang="en-US" sz="1600" b="1" dirty="0" smtClean="0"/>
            <a:t>Booster </a:t>
          </a:r>
          <a:r>
            <a:rPr lang="en-US" sz="1400" b="1" dirty="0" smtClean="0"/>
            <a:t>(8GeV)</a:t>
          </a:r>
          <a:r>
            <a:rPr lang="en-US" sz="1400" dirty="0" smtClean="0"/>
            <a:t>: 80 kW</a:t>
          </a:r>
          <a:endParaRPr lang="en-US" sz="1400" dirty="0"/>
        </a:p>
      </dgm:t>
    </dgm:pt>
    <dgm:pt modelId="{6F2752B1-AD61-44A5-8C11-720DC17F3385}" type="parTrans" cxnId="{4A1DED07-55F9-49D5-A060-375744C8226C}">
      <dgm:prSet/>
      <dgm:spPr/>
      <dgm:t>
        <a:bodyPr/>
        <a:lstStyle/>
        <a:p>
          <a:endParaRPr lang="en-US"/>
        </a:p>
      </dgm:t>
    </dgm:pt>
    <dgm:pt modelId="{0FFE54D6-8179-46A7-AE03-25217F76DA9F}" type="sibTrans" cxnId="{4A1DED07-55F9-49D5-A060-375744C8226C}">
      <dgm:prSet/>
      <dgm:spPr/>
      <dgm:t>
        <a:bodyPr/>
        <a:lstStyle/>
        <a:p>
          <a:endParaRPr lang="en-US"/>
        </a:p>
      </dgm:t>
    </dgm:pt>
    <dgm:pt modelId="{24F6CEC7-060E-410C-A9EF-8D95FEED0505}">
      <dgm:prSet phldrT="[Text]" custT="1"/>
      <dgm:spPr/>
      <dgm:t>
        <a:bodyPr/>
        <a:lstStyle/>
        <a:p>
          <a:r>
            <a:rPr lang="en-US" sz="1800" b="1" dirty="0" smtClean="0">
              <a:solidFill>
                <a:srgbClr val="FFFF00"/>
              </a:solidFill>
            </a:rPr>
            <a:t>Project-X</a:t>
          </a:r>
          <a:r>
            <a:rPr lang="en-US" sz="1400" dirty="0" smtClean="0">
              <a:solidFill>
                <a:srgbClr val="FFFF00"/>
              </a:solidFill>
            </a:rPr>
            <a:t>: </a:t>
          </a:r>
        </a:p>
        <a:p>
          <a:r>
            <a:rPr lang="en-US" sz="1600" dirty="0" smtClean="0">
              <a:solidFill>
                <a:srgbClr val="FFFF00"/>
              </a:solidFill>
            </a:rPr>
            <a:t>&gt;2MW @ 120 </a:t>
          </a:r>
          <a:r>
            <a:rPr lang="en-US" sz="1600" dirty="0" err="1" smtClean="0">
              <a:solidFill>
                <a:srgbClr val="FFFF00"/>
              </a:solidFill>
            </a:rPr>
            <a:t>GeV</a:t>
          </a:r>
          <a:endParaRPr lang="en-US" sz="1600" dirty="0" smtClean="0">
            <a:solidFill>
              <a:srgbClr val="FFFF00"/>
            </a:solidFill>
          </a:endParaRPr>
        </a:p>
        <a:p>
          <a:r>
            <a:rPr lang="en-US" sz="1600" dirty="0" smtClean="0">
              <a:solidFill>
                <a:srgbClr val="FFFF00"/>
              </a:solidFill>
            </a:rPr>
            <a:t>3MW @ 3 </a:t>
          </a:r>
          <a:r>
            <a:rPr lang="en-US" sz="1600" dirty="0" err="1" smtClean="0">
              <a:solidFill>
                <a:srgbClr val="FFFF00"/>
              </a:solidFill>
            </a:rPr>
            <a:t>GeV</a:t>
          </a:r>
          <a:endParaRPr lang="en-US" sz="1600" dirty="0" smtClean="0">
            <a:solidFill>
              <a:srgbClr val="FFFF00"/>
            </a:solidFill>
          </a:endParaRPr>
        </a:p>
        <a:p>
          <a:r>
            <a:rPr lang="en-US" sz="1600" dirty="0" smtClean="0">
              <a:solidFill>
                <a:srgbClr val="FFFF00"/>
              </a:solidFill>
            </a:rPr>
            <a:t>150 kW @ 8 </a:t>
          </a:r>
          <a:r>
            <a:rPr lang="en-US" sz="1600" dirty="0" err="1" smtClean="0">
              <a:solidFill>
                <a:srgbClr val="FFFF00"/>
              </a:solidFill>
            </a:rPr>
            <a:t>GeV</a:t>
          </a:r>
          <a:endParaRPr lang="en-US" sz="1600" dirty="0">
            <a:solidFill>
              <a:srgbClr val="FFFF00"/>
            </a:solidFill>
          </a:endParaRPr>
        </a:p>
      </dgm:t>
    </dgm:pt>
    <dgm:pt modelId="{F99059BB-E065-4E54-83D4-67BE93CE4B4C}" type="parTrans" cxnId="{5275EE4E-6B77-4BCE-9DA8-88B4E590C00D}">
      <dgm:prSet/>
      <dgm:spPr/>
      <dgm:t>
        <a:bodyPr/>
        <a:lstStyle/>
        <a:p>
          <a:endParaRPr lang="en-US"/>
        </a:p>
      </dgm:t>
    </dgm:pt>
    <dgm:pt modelId="{52B8343F-4525-48FE-82BE-4BC8D8883460}" type="sibTrans" cxnId="{5275EE4E-6B77-4BCE-9DA8-88B4E590C00D}">
      <dgm:prSet/>
      <dgm:spPr/>
      <dgm:t>
        <a:bodyPr/>
        <a:lstStyle/>
        <a:p>
          <a:endParaRPr lang="en-US"/>
        </a:p>
      </dgm:t>
    </dgm:pt>
    <dgm:pt modelId="{01407CDA-8609-43F9-9FB9-9FE00FD015D1}">
      <dgm:prSet custT="1"/>
      <dgm:spPr/>
      <dgm:t>
        <a:bodyPr/>
        <a:lstStyle/>
        <a:p>
          <a:r>
            <a:rPr lang="en-US" sz="1600" b="1" dirty="0" smtClean="0"/>
            <a:t>Neutrino Factory</a:t>
          </a:r>
          <a:endParaRPr lang="en-US" sz="1600" b="1" dirty="0"/>
        </a:p>
      </dgm:t>
    </dgm:pt>
    <dgm:pt modelId="{36ED9FD5-F794-40E8-B400-7F7C679C87B4}" type="parTrans" cxnId="{0A66657E-CF33-41F0-81FC-AB4F2894939F}">
      <dgm:prSet/>
      <dgm:spPr/>
      <dgm:t>
        <a:bodyPr/>
        <a:lstStyle/>
        <a:p>
          <a:endParaRPr lang="en-US"/>
        </a:p>
      </dgm:t>
    </dgm:pt>
    <dgm:pt modelId="{B33CA062-758F-4FDB-8DB9-A73AC69031F1}" type="sibTrans" cxnId="{0A66657E-CF33-41F0-81FC-AB4F2894939F}">
      <dgm:prSet/>
      <dgm:spPr/>
      <dgm:t>
        <a:bodyPr/>
        <a:lstStyle/>
        <a:p>
          <a:endParaRPr lang="en-US"/>
        </a:p>
      </dgm:t>
    </dgm:pt>
    <dgm:pt modelId="{7C220F94-A03B-46E9-BFBC-4256E607E96E}" type="pres">
      <dgm:prSet presAssocID="{3E8CB67B-0E6A-4D29-A16C-E1791CDDB45B}" presName="Name0" presStyleCnt="0">
        <dgm:presLayoutVars>
          <dgm:dir/>
          <dgm:resizeHandles val="exact"/>
        </dgm:presLayoutVars>
      </dgm:prSet>
      <dgm:spPr/>
    </dgm:pt>
    <dgm:pt modelId="{56DD7827-C8CC-4D2E-ABB4-ABDDE59C62C4}" type="pres">
      <dgm:prSet presAssocID="{2B50D24F-41FD-4CA4-9962-ACCF336F7ADA}" presName="node" presStyleLbl="node1" presStyleIdx="0" presStyleCnt="4" custScaleY="119443" custLinFactNeighborY="-1178">
        <dgm:presLayoutVars>
          <dgm:bulletEnabled val="1"/>
        </dgm:presLayoutVars>
      </dgm:prSet>
      <dgm:spPr/>
      <dgm:t>
        <a:bodyPr/>
        <a:lstStyle/>
        <a:p>
          <a:endParaRPr lang="en-US"/>
        </a:p>
      </dgm:t>
    </dgm:pt>
    <dgm:pt modelId="{2DF6DC3E-3A28-4D03-842F-E2FEB9DDEF5A}" type="pres">
      <dgm:prSet presAssocID="{92CA1293-CC9A-4E75-A46A-912A6145F457}" presName="sibTrans" presStyleLbl="sibTrans2D1" presStyleIdx="0" presStyleCnt="3"/>
      <dgm:spPr/>
      <dgm:t>
        <a:bodyPr/>
        <a:lstStyle/>
        <a:p>
          <a:endParaRPr lang="en-US"/>
        </a:p>
      </dgm:t>
    </dgm:pt>
    <dgm:pt modelId="{21CAEDDA-AC50-41A7-9844-77516647A2D9}" type="pres">
      <dgm:prSet presAssocID="{92CA1293-CC9A-4E75-A46A-912A6145F457}" presName="connectorText" presStyleLbl="sibTrans2D1" presStyleIdx="0" presStyleCnt="3"/>
      <dgm:spPr/>
      <dgm:t>
        <a:bodyPr/>
        <a:lstStyle/>
        <a:p>
          <a:endParaRPr lang="en-US"/>
        </a:p>
      </dgm:t>
    </dgm:pt>
    <dgm:pt modelId="{A42E13AA-AF0A-4129-B8DF-5128543C2DC3}" type="pres">
      <dgm:prSet presAssocID="{5F3ADFE9-E54E-4E48-BCE7-A813FEEF1814}" presName="node" presStyleLbl="node1" presStyleIdx="1" presStyleCnt="4" custScaleY="117726" custLinFactNeighborX="10511" custLinFactNeighborY="-2447">
        <dgm:presLayoutVars>
          <dgm:bulletEnabled val="1"/>
        </dgm:presLayoutVars>
      </dgm:prSet>
      <dgm:spPr/>
      <dgm:t>
        <a:bodyPr/>
        <a:lstStyle/>
        <a:p>
          <a:endParaRPr lang="en-US"/>
        </a:p>
      </dgm:t>
    </dgm:pt>
    <dgm:pt modelId="{D7994AA9-D127-4AD0-92BC-CA7C94FF5BE6}" type="pres">
      <dgm:prSet presAssocID="{0FFE54D6-8179-46A7-AE03-25217F76DA9F}" presName="sibTrans" presStyleLbl="sibTrans2D1" presStyleIdx="1" presStyleCnt="3"/>
      <dgm:spPr/>
      <dgm:t>
        <a:bodyPr/>
        <a:lstStyle/>
        <a:p>
          <a:endParaRPr lang="en-US"/>
        </a:p>
      </dgm:t>
    </dgm:pt>
    <dgm:pt modelId="{2F6D5D08-A595-495C-9286-9499D1A72CDF}" type="pres">
      <dgm:prSet presAssocID="{0FFE54D6-8179-46A7-AE03-25217F76DA9F}" presName="connectorText" presStyleLbl="sibTrans2D1" presStyleIdx="1" presStyleCnt="3"/>
      <dgm:spPr/>
      <dgm:t>
        <a:bodyPr/>
        <a:lstStyle/>
        <a:p>
          <a:endParaRPr lang="en-US"/>
        </a:p>
      </dgm:t>
    </dgm:pt>
    <dgm:pt modelId="{32BA1465-CAE6-474E-9604-951656CA5AF0}" type="pres">
      <dgm:prSet presAssocID="{24F6CEC7-060E-410C-A9EF-8D95FEED0505}" presName="node" presStyleLbl="node1" presStyleIdx="2" presStyleCnt="4" custScaleX="165485" custScaleY="117726" custLinFactNeighborY="-3780">
        <dgm:presLayoutVars>
          <dgm:bulletEnabled val="1"/>
        </dgm:presLayoutVars>
      </dgm:prSet>
      <dgm:spPr/>
      <dgm:t>
        <a:bodyPr/>
        <a:lstStyle/>
        <a:p>
          <a:endParaRPr lang="en-US"/>
        </a:p>
      </dgm:t>
    </dgm:pt>
    <dgm:pt modelId="{E9705376-0E15-490F-8ADC-7CF14BCB9A85}" type="pres">
      <dgm:prSet presAssocID="{52B8343F-4525-48FE-82BE-4BC8D8883460}" presName="sibTrans" presStyleLbl="sibTrans2D1" presStyleIdx="2" presStyleCnt="3"/>
      <dgm:spPr/>
      <dgm:t>
        <a:bodyPr/>
        <a:lstStyle/>
        <a:p>
          <a:endParaRPr lang="en-US"/>
        </a:p>
      </dgm:t>
    </dgm:pt>
    <dgm:pt modelId="{59B1F1CD-CE35-4ADC-B4C1-4A08DCE85AA2}" type="pres">
      <dgm:prSet presAssocID="{52B8343F-4525-48FE-82BE-4BC8D8883460}" presName="connectorText" presStyleLbl="sibTrans2D1" presStyleIdx="2" presStyleCnt="3"/>
      <dgm:spPr/>
      <dgm:t>
        <a:bodyPr/>
        <a:lstStyle/>
        <a:p>
          <a:endParaRPr lang="en-US"/>
        </a:p>
      </dgm:t>
    </dgm:pt>
    <dgm:pt modelId="{9FA7B0ED-FE80-41A1-A13B-8138581A9043}" type="pres">
      <dgm:prSet presAssocID="{01407CDA-8609-43F9-9FB9-9FE00FD015D1}" presName="node" presStyleLbl="node1" presStyleIdx="3" presStyleCnt="4" custScaleY="117726" custLinFactNeighborY="-4410">
        <dgm:presLayoutVars>
          <dgm:bulletEnabled val="1"/>
        </dgm:presLayoutVars>
      </dgm:prSet>
      <dgm:spPr/>
      <dgm:t>
        <a:bodyPr/>
        <a:lstStyle/>
        <a:p>
          <a:endParaRPr lang="en-US"/>
        </a:p>
      </dgm:t>
    </dgm:pt>
  </dgm:ptLst>
  <dgm:cxnLst>
    <dgm:cxn modelId="{4A1DED07-55F9-49D5-A060-375744C8226C}" srcId="{3E8CB67B-0E6A-4D29-A16C-E1791CDDB45B}" destId="{5F3ADFE9-E54E-4E48-BCE7-A813FEEF1814}" srcOrd="1" destOrd="0" parTransId="{6F2752B1-AD61-44A5-8C11-720DC17F3385}" sibTransId="{0FFE54D6-8179-46A7-AE03-25217F76DA9F}"/>
    <dgm:cxn modelId="{80299B90-2145-4E84-A183-CA557C7D2BA1}" type="presOf" srcId="{52B8343F-4525-48FE-82BE-4BC8D8883460}" destId="{59B1F1CD-CE35-4ADC-B4C1-4A08DCE85AA2}" srcOrd="1" destOrd="0" presId="urn:microsoft.com/office/officeart/2005/8/layout/process1"/>
    <dgm:cxn modelId="{73619468-5B6D-476A-87F2-F74A9B3BB91C}" type="presOf" srcId="{2B50D24F-41FD-4CA4-9962-ACCF336F7ADA}" destId="{56DD7827-C8CC-4D2E-ABB4-ABDDE59C62C4}" srcOrd="0" destOrd="0" presId="urn:microsoft.com/office/officeart/2005/8/layout/process1"/>
    <dgm:cxn modelId="{13A69AF1-71A4-4111-A53C-33DE1CDB378B}" type="presOf" srcId="{3E8CB67B-0E6A-4D29-A16C-E1791CDDB45B}" destId="{7C220F94-A03B-46E9-BFBC-4256E607E96E}" srcOrd="0" destOrd="0" presId="urn:microsoft.com/office/officeart/2005/8/layout/process1"/>
    <dgm:cxn modelId="{5275EE4E-6B77-4BCE-9DA8-88B4E590C00D}" srcId="{3E8CB67B-0E6A-4D29-A16C-E1791CDDB45B}" destId="{24F6CEC7-060E-410C-A9EF-8D95FEED0505}" srcOrd="2" destOrd="0" parTransId="{F99059BB-E065-4E54-83D4-67BE93CE4B4C}" sibTransId="{52B8343F-4525-48FE-82BE-4BC8D8883460}"/>
    <dgm:cxn modelId="{AD64DA46-4646-4B4B-AE9B-B2F613D0E777}" type="presOf" srcId="{92CA1293-CC9A-4E75-A46A-912A6145F457}" destId="{2DF6DC3E-3A28-4D03-842F-E2FEB9DDEF5A}" srcOrd="0" destOrd="0" presId="urn:microsoft.com/office/officeart/2005/8/layout/process1"/>
    <dgm:cxn modelId="{2DC229D1-FDD4-4E13-9304-1FB254B9AC82}" type="presOf" srcId="{0FFE54D6-8179-46A7-AE03-25217F76DA9F}" destId="{2F6D5D08-A595-495C-9286-9499D1A72CDF}" srcOrd="1" destOrd="0" presId="urn:microsoft.com/office/officeart/2005/8/layout/process1"/>
    <dgm:cxn modelId="{8D7CD207-562A-43DF-B11D-6E46E71D732C}" srcId="{3E8CB67B-0E6A-4D29-A16C-E1791CDDB45B}" destId="{2B50D24F-41FD-4CA4-9962-ACCF336F7ADA}" srcOrd="0" destOrd="0" parTransId="{C0D9CD76-331C-4583-8BCB-123D0D9CC99F}" sibTransId="{92CA1293-CC9A-4E75-A46A-912A6145F457}"/>
    <dgm:cxn modelId="{8FCFCC6E-CA34-4F62-A494-B553A1E94A7A}" type="presOf" srcId="{92CA1293-CC9A-4E75-A46A-912A6145F457}" destId="{21CAEDDA-AC50-41A7-9844-77516647A2D9}" srcOrd="1" destOrd="0" presId="urn:microsoft.com/office/officeart/2005/8/layout/process1"/>
    <dgm:cxn modelId="{AC7A57EF-29AE-4E86-A9A7-1F8E768A9961}" type="presOf" srcId="{01407CDA-8609-43F9-9FB9-9FE00FD015D1}" destId="{9FA7B0ED-FE80-41A1-A13B-8138581A9043}" srcOrd="0" destOrd="0" presId="urn:microsoft.com/office/officeart/2005/8/layout/process1"/>
    <dgm:cxn modelId="{0A66657E-CF33-41F0-81FC-AB4F2894939F}" srcId="{3E8CB67B-0E6A-4D29-A16C-E1791CDDB45B}" destId="{01407CDA-8609-43F9-9FB9-9FE00FD015D1}" srcOrd="3" destOrd="0" parTransId="{36ED9FD5-F794-40E8-B400-7F7C679C87B4}" sibTransId="{B33CA062-758F-4FDB-8DB9-A73AC69031F1}"/>
    <dgm:cxn modelId="{57EA1FF7-D146-40AE-9785-E576FC6F5914}" type="presOf" srcId="{0FFE54D6-8179-46A7-AE03-25217F76DA9F}" destId="{D7994AA9-D127-4AD0-92BC-CA7C94FF5BE6}" srcOrd="0" destOrd="0" presId="urn:microsoft.com/office/officeart/2005/8/layout/process1"/>
    <dgm:cxn modelId="{F0ECB684-9814-4A55-AB94-F39DB51A9036}" type="presOf" srcId="{52B8343F-4525-48FE-82BE-4BC8D8883460}" destId="{E9705376-0E15-490F-8ADC-7CF14BCB9A85}" srcOrd="0" destOrd="0" presId="urn:microsoft.com/office/officeart/2005/8/layout/process1"/>
    <dgm:cxn modelId="{20342119-9DE9-45F2-9A3E-1059042DDEFF}" type="presOf" srcId="{5F3ADFE9-E54E-4E48-BCE7-A813FEEF1814}" destId="{A42E13AA-AF0A-4129-B8DF-5128543C2DC3}" srcOrd="0" destOrd="0" presId="urn:microsoft.com/office/officeart/2005/8/layout/process1"/>
    <dgm:cxn modelId="{D69BB87D-31DB-402C-8FD8-EBD5A2B4123C}" type="presOf" srcId="{24F6CEC7-060E-410C-A9EF-8D95FEED0505}" destId="{32BA1465-CAE6-474E-9604-951656CA5AF0}" srcOrd="0" destOrd="0" presId="urn:microsoft.com/office/officeart/2005/8/layout/process1"/>
    <dgm:cxn modelId="{0CE0B066-7CDD-4213-8E8C-0B10741233A6}" type="presParOf" srcId="{7C220F94-A03B-46E9-BFBC-4256E607E96E}" destId="{56DD7827-C8CC-4D2E-ABB4-ABDDE59C62C4}" srcOrd="0" destOrd="0" presId="urn:microsoft.com/office/officeart/2005/8/layout/process1"/>
    <dgm:cxn modelId="{B7404880-BEF3-4136-A43A-4889CEF26B60}" type="presParOf" srcId="{7C220F94-A03B-46E9-BFBC-4256E607E96E}" destId="{2DF6DC3E-3A28-4D03-842F-E2FEB9DDEF5A}" srcOrd="1" destOrd="0" presId="urn:microsoft.com/office/officeart/2005/8/layout/process1"/>
    <dgm:cxn modelId="{F3F6D17E-0457-4A80-A464-0B3D9B51269C}" type="presParOf" srcId="{2DF6DC3E-3A28-4D03-842F-E2FEB9DDEF5A}" destId="{21CAEDDA-AC50-41A7-9844-77516647A2D9}" srcOrd="0" destOrd="0" presId="urn:microsoft.com/office/officeart/2005/8/layout/process1"/>
    <dgm:cxn modelId="{CC4E2BC2-F53D-418F-842E-AD152E2569D4}" type="presParOf" srcId="{7C220F94-A03B-46E9-BFBC-4256E607E96E}" destId="{A42E13AA-AF0A-4129-B8DF-5128543C2DC3}" srcOrd="2" destOrd="0" presId="urn:microsoft.com/office/officeart/2005/8/layout/process1"/>
    <dgm:cxn modelId="{650C9C08-2436-44E0-B570-607BA52D7C91}" type="presParOf" srcId="{7C220F94-A03B-46E9-BFBC-4256E607E96E}" destId="{D7994AA9-D127-4AD0-92BC-CA7C94FF5BE6}" srcOrd="3" destOrd="0" presId="urn:microsoft.com/office/officeart/2005/8/layout/process1"/>
    <dgm:cxn modelId="{D7DA490A-0CAF-4F25-90E2-4DACB02F9EC9}" type="presParOf" srcId="{D7994AA9-D127-4AD0-92BC-CA7C94FF5BE6}" destId="{2F6D5D08-A595-495C-9286-9499D1A72CDF}" srcOrd="0" destOrd="0" presId="urn:microsoft.com/office/officeart/2005/8/layout/process1"/>
    <dgm:cxn modelId="{8B004252-F904-4D81-9422-5B85FA8ABC97}" type="presParOf" srcId="{7C220F94-A03B-46E9-BFBC-4256E607E96E}" destId="{32BA1465-CAE6-474E-9604-951656CA5AF0}" srcOrd="4" destOrd="0" presId="urn:microsoft.com/office/officeart/2005/8/layout/process1"/>
    <dgm:cxn modelId="{02EE6680-EE94-485E-BB30-BB11D0C0B11D}" type="presParOf" srcId="{7C220F94-A03B-46E9-BFBC-4256E607E96E}" destId="{E9705376-0E15-490F-8ADC-7CF14BCB9A85}" srcOrd="5" destOrd="0" presId="urn:microsoft.com/office/officeart/2005/8/layout/process1"/>
    <dgm:cxn modelId="{B50EE061-B12F-4027-BF85-07FA74FC0C6D}" type="presParOf" srcId="{E9705376-0E15-490F-8ADC-7CF14BCB9A85}" destId="{59B1F1CD-CE35-4ADC-B4C1-4A08DCE85AA2}" srcOrd="0" destOrd="0" presId="urn:microsoft.com/office/officeart/2005/8/layout/process1"/>
    <dgm:cxn modelId="{9DF822BC-9874-4C22-89CB-91ED53FA4C5A}" type="presParOf" srcId="{7C220F94-A03B-46E9-BFBC-4256E607E96E}" destId="{9FA7B0ED-FE80-41A1-A13B-8138581A904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8CB67B-0E6A-4D29-A16C-E1791CDDB45B}" type="doc">
      <dgm:prSet loTypeId="urn:microsoft.com/office/officeart/2005/8/layout/process1" loCatId="process" qsTypeId="urn:microsoft.com/office/officeart/2005/8/quickstyle/simple5" qsCatId="simple" csTypeId="urn:microsoft.com/office/officeart/2005/8/colors/accent2_2" csCatId="accent2" phldr="1"/>
      <dgm:spPr/>
    </dgm:pt>
    <dgm:pt modelId="{2B50D24F-41FD-4CA4-9962-ACCF336F7ADA}">
      <dgm:prSet phldrT="[Text]" custT="1"/>
      <dgm:spPr/>
      <dgm:t>
        <a:bodyPr/>
        <a:lstStyle/>
        <a:p>
          <a:r>
            <a:rPr lang="en-US" sz="1400" dirty="0" smtClean="0"/>
            <a:t>MINOS</a:t>
          </a:r>
        </a:p>
        <a:p>
          <a:r>
            <a:rPr lang="en-US" sz="1400" dirty="0" err="1" smtClean="0"/>
            <a:t>MiniBooNE</a:t>
          </a:r>
          <a:endParaRPr lang="en-US" sz="1400" dirty="0" smtClean="0"/>
        </a:p>
        <a:p>
          <a:r>
            <a:rPr lang="en-US" sz="1400" dirty="0" smtClean="0"/>
            <a:t>SciBooNE</a:t>
          </a:r>
          <a:endParaRPr lang="en-US" sz="1400" dirty="0"/>
        </a:p>
      </dgm:t>
    </dgm:pt>
    <dgm:pt modelId="{C0D9CD76-331C-4583-8BCB-123D0D9CC99F}" type="parTrans" cxnId="{8D7CD207-562A-43DF-B11D-6E46E71D732C}">
      <dgm:prSet/>
      <dgm:spPr/>
      <dgm:t>
        <a:bodyPr/>
        <a:lstStyle/>
        <a:p>
          <a:endParaRPr lang="en-US"/>
        </a:p>
      </dgm:t>
    </dgm:pt>
    <dgm:pt modelId="{92CA1293-CC9A-4E75-A46A-912A6145F457}" type="sibTrans" cxnId="{8D7CD207-562A-43DF-B11D-6E46E71D732C}">
      <dgm:prSet/>
      <dgm:spPr/>
      <dgm:t>
        <a:bodyPr/>
        <a:lstStyle/>
        <a:p>
          <a:endParaRPr lang="en-US"/>
        </a:p>
      </dgm:t>
    </dgm:pt>
    <dgm:pt modelId="{5F3ADFE9-E54E-4E48-BCE7-A813FEEF1814}">
      <dgm:prSet phldrT="[Text]" custT="1"/>
      <dgm:spPr/>
      <dgm:t>
        <a:bodyPr/>
        <a:lstStyle/>
        <a:p>
          <a:endParaRPr lang="en-US" sz="800" b="0" dirty="0"/>
        </a:p>
      </dgm:t>
    </dgm:pt>
    <dgm:pt modelId="{6F2752B1-AD61-44A5-8C11-720DC17F3385}" type="parTrans" cxnId="{4A1DED07-55F9-49D5-A060-375744C8226C}">
      <dgm:prSet/>
      <dgm:spPr/>
      <dgm:t>
        <a:bodyPr/>
        <a:lstStyle/>
        <a:p>
          <a:endParaRPr lang="en-US"/>
        </a:p>
      </dgm:t>
    </dgm:pt>
    <dgm:pt modelId="{0FFE54D6-8179-46A7-AE03-25217F76DA9F}" type="sibTrans" cxnId="{4A1DED07-55F9-49D5-A060-375744C8226C}">
      <dgm:prSet/>
      <dgm:spPr/>
      <dgm:t>
        <a:bodyPr/>
        <a:lstStyle/>
        <a:p>
          <a:endParaRPr lang="en-US"/>
        </a:p>
      </dgm:t>
    </dgm:pt>
    <dgm:pt modelId="{24F6CEC7-060E-410C-A9EF-8D95FEED0505}">
      <dgm:prSet phldrT="[Text]" custT="1"/>
      <dgm:spPr/>
      <dgm:t>
        <a:bodyPr/>
        <a:lstStyle/>
        <a:p>
          <a:r>
            <a:rPr lang="en-US" sz="1300" b="0" dirty="0" smtClean="0">
              <a:solidFill>
                <a:srgbClr val="FFFF00"/>
              </a:solidFill>
            </a:rPr>
            <a:t>LBNE + other </a:t>
          </a:r>
          <a:r>
            <a:rPr lang="en-US" sz="1300" b="0" dirty="0" smtClean="0">
              <a:solidFill>
                <a:srgbClr val="FFFF00"/>
              </a:solidFill>
              <a:latin typeface="Symbol" pitchFamily="18" charset="2"/>
            </a:rPr>
            <a:t>n</a:t>
          </a:r>
          <a:r>
            <a:rPr lang="en-US" sz="1300" b="0" dirty="0" smtClean="0">
              <a:solidFill>
                <a:srgbClr val="FFFF00"/>
              </a:solidFill>
            </a:rPr>
            <a:t>’s</a:t>
          </a:r>
        </a:p>
        <a:p>
          <a:r>
            <a:rPr lang="en-US" sz="1300" b="0" dirty="0" err="1" smtClean="0">
              <a:solidFill>
                <a:srgbClr val="FFFF00"/>
              </a:solidFill>
            </a:rPr>
            <a:t>Muon</a:t>
          </a:r>
          <a:r>
            <a:rPr lang="en-US" sz="1300" b="0" dirty="0" smtClean="0">
              <a:solidFill>
                <a:srgbClr val="FFFF00"/>
              </a:solidFill>
            </a:rPr>
            <a:t> program</a:t>
          </a:r>
        </a:p>
        <a:p>
          <a:r>
            <a:rPr lang="en-US" sz="1300" b="0" dirty="0" err="1" smtClean="0">
              <a:solidFill>
                <a:srgbClr val="FFFF00"/>
              </a:solidFill>
            </a:rPr>
            <a:t>Kaon</a:t>
          </a:r>
          <a:r>
            <a:rPr lang="en-US" sz="1300" b="0" dirty="0" smtClean="0">
              <a:solidFill>
                <a:srgbClr val="FFFF00"/>
              </a:solidFill>
            </a:rPr>
            <a:t> program</a:t>
          </a:r>
        </a:p>
        <a:p>
          <a:r>
            <a:rPr lang="en-US" sz="1300" b="0" dirty="0" smtClean="0">
              <a:solidFill>
                <a:srgbClr val="FFFF00"/>
              </a:solidFill>
            </a:rPr>
            <a:t>New physics with nuclei</a:t>
          </a:r>
        </a:p>
        <a:p>
          <a:r>
            <a:rPr lang="en-US" sz="1300" b="0" dirty="0" smtClean="0">
              <a:solidFill>
                <a:srgbClr val="FFFF00"/>
              </a:solidFill>
            </a:rPr>
            <a:t>Energy Applications</a:t>
          </a:r>
        </a:p>
      </dgm:t>
    </dgm:pt>
    <dgm:pt modelId="{F99059BB-E065-4E54-83D4-67BE93CE4B4C}" type="parTrans" cxnId="{5275EE4E-6B77-4BCE-9DA8-88B4E590C00D}">
      <dgm:prSet/>
      <dgm:spPr/>
      <dgm:t>
        <a:bodyPr/>
        <a:lstStyle/>
        <a:p>
          <a:endParaRPr lang="en-US"/>
        </a:p>
      </dgm:t>
    </dgm:pt>
    <dgm:pt modelId="{52B8343F-4525-48FE-82BE-4BC8D8883460}" type="sibTrans" cxnId="{5275EE4E-6B77-4BCE-9DA8-88B4E590C00D}">
      <dgm:prSet/>
      <dgm:spPr/>
      <dgm:t>
        <a:bodyPr/>
        <a:lstStyle/>
        <a:p>
          <a:endParaRPr lang="en-US"/>
        </a:p>
      </dgm:t>
    </dgm:pt>
    <dgm:pt modelId="{01407CDA-8609-43F9-9FB9-9FE00FD015D1}">
      <dgm:prSet custT="1"/>
      <dgm:spPr/>
      <dgm:t>
        <a:bodyPr/>
        <a:lstStyle/>
        <a:p>
          <a:r>
            <a:rPr lang="en-US" sz="1600" b="1" dirty="0" smtClean="0"/>
            <a:t>Neutrino Factory</a:t>
          </a:r>
          <a:endParaRPr lang="en-US" sz="1600" b="1" dirty="0"/>
        </a:p>
      </dgm:t>
    </dgm:pt>
    <dgm:pt modelId="{36ED9FD5-F794-40E8-B400-7F7C679C87B4}" type="parTrans" cxnId="{0A66657E-CF33-41F0-81FC-AB4F2894939F}">
      <dgm:prSet/>
      <dgm:spPr/>
      <dgm:t>
        <a:bodyPr/>
        <a:lstStyle/>
        <a:p>
          <a:endParaRPr lang="en-US"/>
        </a:p>
      </dgm:t>
    </dgm:pt>
    <dgm:pt modelId="{B33CA062-758F-4FDB-8DB9-A73AC69031F1}" type="sibTrans" cxnId="{0A66657E-CF33-41F0-81FC-AB4F2894939F}">
      <dgm:prSet/>
      <dgm:spPr/>
      <dgm:t>
        <a:bodyPr/>
        <a:lstStyle/>
        <a:p>
          <a:endParaRPr lang="en-US"/>
        </a:p>
      </dgm:t>
    </dgm:pt>
    <dgm:pt modelId="{7C220F94-A03B-46E9-BFBC-4256E607E96E}" type="pres">
      <dgm:prSet presAssocID="{3E8CB67B-0E6A-4D29-A16C-E1791CDDB45B}" presName="Name0" presStyleCnt="0">
        <dgm:presLayoutVars>
          <dgm:dir/>
          <dgm:resizeHandles val="exact"/>
        </dgm:presLayoutVars>
      </dgm:prSet>
      <dgm:spPr/>
    </dgm:pt>
    <dgm:pt modelId="{56DD7827-C8CC-4D2E-ABB4-ABDDE59C62C4}" type="pres">
      <dgm:prSet presAssocID="{2B50D24F-41FD-4CA4-9962-ACCF336F7ADA}" presName="node" presStyleLbl="node1" presStyleIdx="0" presStyleCnt="4" custScaleY="119443" custLinFactNeighborY="-1178">
        <dgm:presLayoutVars>
          <dgm:bulletEnabled val="1"/>
        </dgm:presLayoutVars>
      </dgm:prSet>
      <dgm:spPr/>
      <dgm:t>
        <a:bodyPr/>
        <a:lstStyle/>
        <a:p>
          <a:endParaRPr lang="en-US"/>
        </a:p>
      </dgm:t>
    </dgm:pt>
    <dgm:pt modelId="{2DF6DC3E-3A28-4D03-842F-E2FEB9DDEF5A}" type="pres">
      <dgm:prSet presAssocID="{92CA1293-CC9A-4E75-A46A-912A6145F457}" presName="sibTrans" presStyleLbl="sibTrans2D1" presStyleIdx="0" presStyleCnt="3"/>
      <dgm:spPr/>
      <dgm:t>
        <a:bodyPr/>
        <a:lstStyle/>
        <a:p>
          <a:endParaRPr lang="en-US"/>
        </a:p>
      </dgm:t>
    </dgm:pt>
    <dgm:pt modelId="{21CAEDDA-AC50-41A7-9844-77516647A2D9}" type="pres">
      <dgm:prSet presAssocID="{92CA1293-CC9A-4E75-A46A-912A6145F457}" presName="connectorText" presStyleLbl="sibTrans2D1" presStyleIdx="0" presStyleCnt="3"/>
      <dgm:spPr/>
      <dgm:t>
        <a:bodyPr/>
        <a:lstStyle/>
        <a:p>
          <a:endParaRPr lang="en-US"/>
        </a:p>
      </dgm:t>
    </dgm:pt>
    <dgm:pt modelId="{A42E13AA-AF0A-4129-B8DF-5128543C2DC3}" type="pres">
      <dgm:prSet presAssocID="{5F3ADFE9-E54E-4E48-BCE7-A813FEEF1814}" presName="node" presStyleLbl="node1" presStyleIdx="1" presStyleCnt="4" custScaleY="117726" custLinFactNeighborX="10511" custLinFactNeighborY="-2447">
        <dgm:presLayoutVars>
          <dgm:bulletEnabled val="1"/>
        </dgm:presLayoutVars>
      </dgm:prSet>
      <dgm:spPr/>
      <dgm:t>
        <a:bodyPr/>
        <a:lstStyle/>
        <a:p>
          <a:endParaRPr lang="en-US"/>
        </a:p>
      </dgm:t>
    </dgm:pt>
    <dgm:pt modelId="{D7994AA9-D127-4AD0-92BC-CA7C94FF5BE6}" type="pres">
      <dgm:prSet presAssocID="{0FFE54D6-8179-46A7-AE03-25217F76DA9F}" presName="sibTrans" presStyleLbl="sibTrans2D1" presStyleIdx="1" presStyleCnt="3"/>
      <dgm:spPr/>
      <dgm:t>
        <a:bodyPr/>
        <a:lstStyle/>
        <a:p>
          <a:endParaRPr lang="en-US"/>
        </a:p>
      </dgm:t>
    </dgm:pt>
    <dgm:pt modelId="{2F6D5D08-A595-495C-9286-9499D1A72CDF}" type="pres">
      <dgm:prSet presAssocID="{0FFE54D6-8179-46A7-AE03-25217F76DA9F}" presName="connectorText" presStyleLbl="sibTrans2D1" presStyleIdx="1" presStyleCnt="3"/>
      <dgm:spPr/>
      <dgm:t>
        <a:bodyPr/>
        <a:lstStyle/>
        <a:p>
          <a:endParaRPr lang="en-US"/>
        </a:p>
      </dgm:t>
    </dgm:pt>
    <dgm:pt modelId="{32BA1465-CAE6-474E-9604-951656CA5AF0}" type="pres">
      <dgm:prSet presAssocID="{24F6CEC7-060E-410C-A9EF-8D95FEED0505}" presName="node" presStyleLbl="node1" presStyleIdx="2" presStyleCnt="4" custScaleX="165485" custScaleY="117726" custLinFactNeighborY="-3780">
        <dgm:presLayoutVars>
          <dgm:bulletEnabled val="1"/>
        </dgm:presLayoutVars>
      </dgm:prSet>
      <dgm:spPr/>
      <dgm:t>
        <a:bodyPr/>
        <a:lstStyle/>
        <a:p>
          <a:endParaRPr lang="en-US"/>
        </a:p>
      </dgm:t>
    </dgm:pt>
    <dgm:pt modelId="{E9705376-0E15-490F-8ADC-7CF14BCB9A85}" type="pres">
      <dgm:prSet presAssocID="{52B8343F-4525-48FE-82BE-4BC8D8883460}" presName="sibTrans" presStyleLbl="sibTrans2D1" presStyleIdx="2" presStyleCnt="3"/>
      <dgm:spPr/>
      <dgm:t>
        <a:bodyPr/>
        <a:lstStyle/>
        <a:p>
          <a:endParaRPr lang="en-US"/>
        </a:p>
      </dgm:t>
    </dgm:pt>
    <dgm:pt modelId="{59B1F1CD-CE35-4ADC-B4C1-4A08DCE85AA2}" type="pres">
      <dgm:prSet presAssocID="{52B8343F-4525-48FE-82BE-4BC8D8883460}" presName="connectorText" presStyleLbl="sibTrans2D1" presStyleIdx="2" presStyleCnt="3"/>
      <dgm:spPr/>
      <dgm:t>
        <a:bodyPr/>
        <a:lstStyle/>
        <a:p>
          <a:endParaRPr lang="en-US"/>
        </a:p>
      </dgm:t>
    </dgm:pt>
    <dgm:pt modelId="{9FA7B0ED-FE80-41A1-A13B-8138581A9043}" type="pres">
      <dgm:prSet presAssocID="{01407CDA-8609-43F9-9FB9-9FE00FD015D1}" presName="node" presStyleLbl="node1" presStyleIdx="3" presStyleCnt="4" custScaleY="117726" custLinFactNeighborY="-4410">
        <dgm:presLayoutVars>
          <dgm:bulletEnabled val="1"/>
        </dgm:presLayoutVars>
      </dgm:prSet>
      <dgm:spPr/>
      <dgm:t>
        <a:bodyPr/>
        <a:lstStyle/>
        <a:p>
          <a:endParaRPr lang="en-US"/>
        </a:p>
      </dgm:t>
    </dgm:pt>
  </dgm:ptLst>
  <dgm:cxnLst>
    <dgm:cxn modelId="{4A1DED07-55F9-49D5-A060-375744C8226C}" srcId="{3E8CB67B-0E6A-4D29-A16C-E1791CDDB45B}" destId="{5F3ADFE9-E54E-4E48-BCE7-A813FEEF1814}" srcOrd="1" destOrd="0" parTransId="{6F2752B1-AD61-44A5-8C11-720DC17F3385}" sibTransId="{0FFE54D6-8179-46A7-AE03-25217F76DA9F}"/>
    <dgm:cxn modelId="{1A841DD7-AF15-4187-AE3C-3AA47899FAE5}" type="presOf" srcId="{5F3ADFE9-E54E-4E48-BCE7-A813FEEF1814}" destId="{A42E13AA-AF0A-4129-B8DF-5128543C2DC3}" srcOrd="0" destOrd="0" presId="urn:microsoft.com/office/officeart/2005/8/layout/process1"/>
    <dgm:cxn modelId="{CA000552-732A-45A9-B6BD-A629D2AC99C2}" type="presOf" srcId="{92CA1293-CC9A-4E75-A46A-912A6145F457}" destId="{2DF6DC3E-3A28-4D03-842F-E2FEB9DDEF5A}" srcOrd="0" destOrd="0" presId="urn:microsoft.com/office/officeart/2005/8/layout/process1"/>
    <dgm:cxn modelId="{A4F03725-20BD-4488-BB75-414D1708CF96}" type="presOf" srcId="{3E8CB67B-0E6A-4D29-A16C-E1791CDDB45B}" destId="{7C220F94-A03B-46E9-BFBC-4256E607E96E}" srcOrd="0" destOrd="0" presId="urn:microsoft.com/office/officeart/2005/8/layout/process1"/>
    <dgm:cxn modelId="{E56C3D20-6683-4F0E-8078-7DA44B143872}" type="presOf" srcId="{01407CDA-8609-43F9-9FB9-9FE00FD015D1}" destId="{9FA7B0ED-FE80-41A1-A13B-8138581A9043}" srcOrd="0" destOrd="0" presId="urn:microsoft.com/office/officeart/2005/8/layout/process1"/>
    <dgm:cxn modelId="{5275EE4E-6B77-4BCE-9DA8-88B4E590C00D}" srcId="{3E8CB67B-0E6A-4D29-A16C-E1791CDDB45B}" destId="{24F6CEC7-060E-410C-A9EF-8D95FEED0505}" srcOrd="2" destOrd="0" parTransId="{F99059BB-E065-4E54-83D4-67BE93CE4B4C}" sibTransId="{52B8343F-4525-48FE-82BE-4BC8D8883460}"/>
    <dgm:cxn modelId="{308382DE-887A-4ACE-B042-3E158990F00C}" type="presOf" srcId="{52B8343F-4525-48FE-82BE-4BC8D8883460}" destId="{E9705376-0E15-490F-8ADC-7CF14BCB9A85}" srcOrd="0" destOrd="0" presId="urn:microsoft.com/office/officeart/2005/8/layout/process1"/>
    <dgm:cxn modelId="{55CEC967-4ACA-4549-AE67-9E178755AF4F}" type="presOf" srcId="{52B8343F-4525-48FE-82BE-4BC8D8883460}" destId="{59B1F1CD-CE35-4ADC-B4C1-4A08DCE85AA2}" srcOrd="1" destOrd="0" presId="urn:microsoft.com/office/officeart/2005/8/layout/process1"/>
    <dgm:cxn modelId="{DAB25DCE-EEFD-496A-888D-7660B9A4229F}" type="presOf" srcId="{0FFE54D6-8179-46A7-AE03-25217F76DA9F}" destId="{2F6D5D08-A595-495C-9286-9499D1A72CDF}" srcOrd="1" destOrd="0" presId="urn:microsoft.com/office/officeart/2005/8/layout/process1"/>
    <dgm:cxn modelId="{196A63A7-D3AD-4603-B890-4AF5D8997634}" type="presOf" srcId="{92CA1293-CC9A-4E75-A46A-912A6145F457}" destId="{21CAEDDA-AC50-41A7-9844-77516647A2D9}" srcOrd="1" destOrd="0" presId="urn:microsoft.com/office/officeart/2005/8/layout/process1"/>
    <dgm:cxn modelId="{6F7FFA05-52E4-4A32-B03B-44114A2F497C}" type="presOf" srcId="{0FFE54D6-8179-46A7-AE03-25217F76DA9F}" destId="{D7994AA9-D127-4AD0-92BC-CA7C94FF5BE6}" srcOrd="0" destOrd="0" presId="urn:microsoft.com/office/officeart/2005/8/layout/process1"/>
    <dgm:cxn modelId="{8D7CD207-562A-43DF-B11D-6E46E71D732C}" srcId="{3E8CB67B-0E6A-4D29-A16C-E1791CDDB45B}" destId="{2B50D24F-41FD-4CA4-9962-ACCF336F7ADA}" srcOrd="0" destOrd="0" parTransId="{C0D9CD76-331C-4583-8BCB-123D0D9CC99F}" sibTransId="{92CA1293-CC9A-4E75-A46A-912A6145F457}"/>
    <dgm:cxn modelId="{F655DD25-F6B4-4C0B-87FF-AB33472D8CB7}" type="presOf" srcId="{2B50D24F-41FD-4CA4-9962-ACCF336F7ADA}" destId="{56DD7827-C8CC-4D2E-ABB4-ABDDE59C62C4}" srcOrd="0" destOrd="0" presId="urn:microsoft.com/office/officeart/2005/8/layout/process1"/>
    <dgm:cxn modelId="{0A66657E-CF33-41F0-81FC-AB4F2894939F}" srcId="{3E8CB67B-0E6A-4D29-A16C-E1791CDDB45B}" destId="{01407CDA-8609-43F9-9FB9-9FE00FD015D1}" srcOrd="3" destOrd="0" parTransId="{36ED9FD5-F794-40E8-B400-7F7C679C87B4}" sibTransId="{B33CA062-758F-4FDB-8DB9-A73AC69031F1}"/>
    <dgm:cxn modelId="{56B20313-BB59-4D7D-9B5F-E921F46D962D}" type="presOf" srcId="{24F6CEC7-060E-410C-A9EF-8D95FEED0505}" destId="{32BA1465-CAE6-474E-9604-951656CA5AF0}" srcOrd="0" destOrd="0" presId="urn:microsoft.com/office/officeart/2005/8/layout/process1"/>
    <dgm:cxn modelId="{022F010E-BEEF-4834-9BA9-D7C3DD40ABB1}" type="presParOf" srcId="{7C220F94-A03B-46E9-BFBC-4256E607E96E}" destId="{56DD7827-C8CC-4D2E-ABB4-ABDDE59C62C4}" srcOrd="0" destOrd="0" presId="urn:microsoft.com/office/officeart/2005/8/layout/process1"/>
    <dgm:cxn modelId="{270251DA-B106-40D8-A0D7-C547F74DFF4F}" type="presParOf" srcId="{7C220F94-A03B-46E9-BFBC-4256E607E96E}" destId="{2DF6DC3E-3A28-4D03-842F-E2FEB9DDEF5A}" srcOrd="1" destOrd="0" presId="urn:microsoft.com/office/officeart/2005/8/layout/process1"/>
    <dgm:cxn modelId="{4F529AFD-900D-46FD-A178-EE7F7FAE1FEB}" type="presParOf" srcId="{2DF6DC3E-3A28-4D03-842F-E2FEB9DDEF5A}" destId="{21CAEDDA-AC50-41A7-9844-77516647A2D9}" srcOrd="0" destOrd="0" presId="urn:microsoft.com/office/officeart/2005/8/layout/process1"/>
    <dgm:cxn modelId="{50116541-C958-4204-B85B-121380D0F44F}" type="presParOf" srcId="{7C220F94-A03B-46E9-BFBC-4256E607E96E}" destId="{A42E13AA-AF0A-4129-B8DF-5128543C2DC3}" srcOrd="2" destOrd="0" presId="urn:microsoft.com/office/officeart/2005/8/layout/process1"/>
    <dgm:cxn modelId="{78C07A44-7048-4685-8854-4AB65D1BF685}" type="presParOf" srcId="{7C220F94-A03B-46E9-BFBC-4256E607E96E}" destId="{D7994AA9-D127-4AD0-92BC-CA7C94FF5BE6}" srcOrd="3" destOrd="0" presId="urn:microsoft.com/office/officeart/2005/8/layout/process1"/>
    <dgm:cxn modelId="{56DBB1CD-8C6E-4F06-A490-ECA787DAD140}" type="presParOf" srcId="{D7994AA9-D127-4AD0-92BC-CA7C94FF5BE6}" destId="{2F6D5D08-A595-495C-9286-9499D1A72CDF}" srcOrd="0" destOrd="0" presId="urn:microsoft.com/office/officeart/2005/8/layout/process1"/>
    <dgm:cxn modelId="{370ED25F-BDB4-4E99-8724-18A06DF95D06}" type="presParOf" srcId="{7C220F94-A03B-46E9-BFBC-4256E607E96E}" destId="{32BA1465-CAE6-474E-9604-951656CA5AF0}" srcOrd="4" destOrd="0" presId="urn:microsoft.com/office/officeart/2005/8/layout/process1"/>
    <dgm:cxn modelId="{D45FC6A3-E737-4EC6-BBE9-98179F5CBCC6}" type="presParOf" srcId="{7C220F94-A03B-46E9-BFBC-4256E607E96E}" destId="{E9705376-0E15-490F-8ADC-7CF14BCB9A85}" srcOrd="5" destOrd="0" presId="urn:microsoft.com/office/officeart/2005/8/layout/process1"/>
    <dgm:cxn modelId="{FFA6C3FA-085B-4891-9FE7-A1BEA60A67CE}" type="presParOf" srcId="{E9705376-0E15-490F-8ADC-7CF14BCB9A85}" destId="{59B1F1CD-CE35-4ADC-B4C1-4A08DCE85AA2}" srcOrd="0" destOrd="0" presId="urn:microsoft.com/office/officeart/2005/8/layout/process1"/>
    <dgm:cxn modelId="{51EFAEFB-77CF-454F-87E2-C6983DD20211}" type="presParOf" srcId="{7C220F94-A03B-46E9-BFBC-4256E607E96E}" destId="{9FA7B0ED-FE80-41A1-A13B-8138581A904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D7827-C8CC-4D2E-ABB4-ABDDE59C62C4}">
      <dsp:nvSpPr>
        <dsp:cNvPr id="0" name=""/>
        <dsp:cNvSpPr/>
      </dsp:nvSpPr>
      <dsp:spPr>
        <a:xfrm>
          <a:off x="7560" y="1124014"/>
          <a:ext cx="1416036" cy="160648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NuM</a:t>
          </a:r>
          <a:r>
            <a:rPr lang="en-US" sz="1400" b="1" kern="1200" dirty="0" err="1" smtClean="0"/>
            <a:t>I</a:t>
          </a:r>
          <a:r>
            <a:rPr lang="en-US" sz="1400" b="1" kern="1200" dirty="0" smtClean="0"/>
            <a:t>          (120 </a:t>
          </a:r>
          <a:r>
            <a:rPr lang="en-US" sz="1400" b="1" kern="1200" dirty="0" err="1" smtClean="0"/>
            <a:t>GeV</a:t>
          </a:r>
          <a:r>
            <a:rPr lang="en-US" sz="1400" b="1" kern="1200" dirty="0" smtClean="0"/>
            <a:t>)</a:t>
          </a:r>
          <a:r>
            <a:rPr lang="en-US" sz="1400" kern="1200" dirty="0" smtClean="0"/>
            <a:t>: </a:t>
          </a:r>
        </a:p>
        <a:p>
          <a:pPr lvl="0" algn="ctr" defTabSz="711200">
            <a:lnSpc>
              <a:spcPct val="90000"/>
            </a:lnSpc>
            <a:spcBef>
              <a:spcPct val="0"/>
            </a:spcBef>
            <a:spcAft>
              <a:spcPct val="35000"/>
            </a:spcAft>
          </a:pPr>
          <a:r>
            <a:rPr lang="en-US" sz="1400" kern="1200" dirty="0" smtClean="0"/>
            <a:t>350 kW</a:t>
          </a:r>
        </a:p>
        <a:p>
          <a:pPr lvl="0" algn="ctr" defTabSz="711200">
            <a:lnSpc>
              <a:spcPct val="90000"/>
            </a:lnSpc>
            <a:spcBef>
              <a:spcPct val="0"/>
            </a:spcBef>
            <a:spcAft>
              <a:spcPct val="35000"/>
            </a:spcAft>
          </a:pPr>
          <a:r>
            <a:rPr lang="en-US" sz="1600" b="1" kern="1200" dirty="0" smtClean="0"/>
            <a:t>Booster </a:t>
          </a:r>
          <a:r>
            <a:rPr lang="en-US" sz="1400" b="1" kern="1200" dirty="0" smtClean="0"/>
            <a:t>(8GeV): </a:t>
          </a:r>
          <a:r>
            <a:rPr lang="en-US" sz="1400" kern="1200" dirty="0" smtClean="0"/>
            <a:t>35 kW</a:t>
          </a:r>
          <a:endParaRPr lang="en-US" sz="1400" kern="1200" dirty="0"/>
        </a:p>
      </dsp:txBody>
      <dsp:txXfrm>
        <a:off x="49034" y="1165488"/>
        <a:ext cx="1333088" cy="1523535"/>
      </dsp:txXfrm>
    </dsp:sp>
    <dsp:sp modelId="{2DF6DC3E-3A28-4D03-842F-E2FEB9DDEF5A}">
      <dsp:nvSpPr>
        <dsp:cNvPr id="0" name=""/>
        <dsp:cNvSpPr/>
      </dsp:nvSpPr>
      <dsp:spPr>
        <a:xfrm rot="21571267">
          <a:off x="1580078" y="1743055"/>
          <a:ext cx="331765" cy="351176"/>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580080" y="1813706"/>
        <a:ext cx="232236" cy="210706"/>
      </dsp:txXfrm>
    </dsp:sp>
    <dsp:sp modelId="{A42E13AA-AF0A-4129-B8DF-5128543C2DC3}">
      <dsp:nvSpPr>
        <dsp:cNvPr id="0" name=""/>
        <dsp:cNvSpPr/>
      </dsp:nvSpPr>
      <dsp:spPr>
        <a:xfrm>
          <a:off x="2049546" y="1118493"/>
          <a:ext cx="1416036" cy="158339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NuMI</a:t>
          </a:r>
          <a:r>
            <a:rPr lang="en-US" sz="1600" b="1" kern="1200" dirty="0" smtClean="0"/>
            <a:t> </a:t>
          </a:r>
          <a:r>
            <a:rPr lang="en-US" sz="1400" b="1" kern="1200" dirty="0" smtClean="0"/>
            <a:t>(120GeV):</a:t>
          </a:r>
          <a:endParaRPr lang="en-US" sz="1400" kern="1200" dirty="0" smtClean="0"/>
        </a:p>
        <a:p>
          <a:pPr lvl="0" algn="ctr" defTabSz="711200">
            <a:lnSpc>
              <a:spcPct val="90000"/>
            </a:lnSpc>
            <a:spcBef>
              <a:spcPct val="0"/>
            </a:spcBef>
            <a:spcAft>
              <a:spcPct val="35000"/>
            </a:spcAft>
          </a:pPr>
          <a:r>
            <a:rPr lang="en-US" sz="1400" kern="1200" dirty="0" smtClean="0"/>
            <a:t>700 kW</a:t>
          </a:r>
        </a:p>
        <a:p>
          <a:pPr lvl="0" algn="ctr" defTabSz="711200">
            <a:lnSpc>
              <a:spcPct val="90000"/>
            </a:lnSpc>
            <a:spcBef>
              <a:spcPct val="0"/>
            </a:spcBef>
            <a:spcAft>
              <a:spcPct val="35000"/>
            </a:spcAft>
          </a:pPr>
          <a:r>
            <a:rPr lang="en-US" sz="1600" b="1" kern="1200" dirty="0" smtClean="0"/>
            <a:t>Booster </a:t>
          </a:r>
          <a:r>
            <a:rPr lang="en-US" sz="1400" b="1" kern="1200" dirty="0" smtClean="0"/>
            <a:t>(8GeV)</a:t>
          </a:r>
          <a:r>
            <a:rPr lang="en-US" sz="1400" kern="1200" dirty="0" smtClean="0"/>
            <a:t>: 80 kW</a:t>
          </a:r>
          <a:endParaRPr lang="en-US" sz="1400" kern="1200" dirty="0"/>
        </a:p>
      </dsp:txBody>
      <dsp:txXfrm>
        <a:off x="2091020" y="1159967"/>
        <a:ext cx="1333088" cy="1500442"/>
      </dsp:txXfrm>
    </dsp:sp>
    <dsp:sp modelId="{D7994AA9-D127-4AD0-92BC-CA7C94FF5BE6}">
      <dsp:nvSpPr>
        <dsp:cNvPr id="0" name=""/>
        <dsp:cNvSpPr/>
      </dsp:nvSpPr>
      <dsp:spPr>
        <a:xfrm rot="21574175">
          <a:off x="3592298" y="1727319"/>
          <a:ext cx="268653" cy="351176"/>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592299" y="1797857"/>
        <a:ext cx="188057" cy="210706"/>
      </dsp:txXfrm>
    </dsp:sp>
    <dsp:sp modelId="{32BA1465-CAE6-474E-9604-951656CA5AF0}">
      <dsp:nvSpPr>
        <dsp:cNvPr id="0" name=""/>
        <dsp:cNvSpPr/>
      </dsp:nvSpPr>
      <dsp:spPr>
        <a:xfrm>
          <a:off x="3972461" y="1100564"/>
          <a:ext cx="2343327" cy="158339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FF00"/>
              </a:solidFill>
            </a:rPr>
            <a:t>Project-X</a:t>
          </a:r>
          <a:r>
            <a:rPr lang="en-US" sz="1400" kern="1200" dirty="0" smtClean="0">
              <a:solidFill>
                <a:srgbClr val="FFFF00"/>
              </a:solidFill>
            </a:rPr>
            <a:t>: </a:t>
          </a:r>
        </a:p>
        <a:p>
          <a:pPr lvl="0" algn="ctr" defTabSz="800100">
            <a:lnSpc>
              <a:spcPct val="90000"/>
            </a:lnSpc>
            <a:spcBef>
              <a:spcPct val="0"/>
            </a:spcBef>
            <a:spcAft>
              <a:spcPct val="35000"/>
            </a:spcAft>
          </a:pPr>
          <a:r>
            <a:rPr lang="en-US" sz="1600" kern="1200" dirty="0" smtClean="0">
              <a:solidFill>
                <a:srgbClr val="FFFF00"/>
              </a:solidFill>
            </a:rPr>
            <a:t>&gt;2MW @ 120 </a:t>
          </a:r>
          <a:r>
            <a:rPr lang="en-US" sz="1600" kern="1200" dirty="0" err="1" smtClean="0">
              <a:solidFill>
                <a:srgbClr val="FFFF00"/>
              </a:solidFill>
            </a:rPr>
            <a:t>GeV</a:t>
          </a:r>
          <a:endParaRPr lang="en-US" sz="1600" kern="1200" dirty="0" smtClean="0">
            <a:solidFill>
              <a:srgbClr val="FFFF00"/>
            </a:solidFill>
          </a:endParaRPr>
        </a:p>
        <a:p>
          <a:pPr lvl="0" algn="ctr" defTabSz="800100">
            <a:lnSpc>
              <a:spcPct val="90000"/>
            </a:lnSpc>
            <a:spcBef>
              <a:spcPct val="0"/>
            </a:spcBef>
            <a:spcAft>
              <a:spcPct val="35000"/>
            </a:spcAft>
          </a:pPr>
          <a:r>
            <a:rPr lang="en-US" sz="1600" kern="1200" dirty="0" smtClean="0">
              <a:solidFill>
                <a:srgbClr val="FFFF00"/>
              </a:solidFill>
            </a:rPr>
            <a:t>3MW @ 3 </a:t>
          </a:r>
          <a:r>
            <a:rPr lang="en-US" sz="1600" kern="1200" dirty="0" err="1" smtClean="0">
              <a:solidFill>
                <a:srgbClr val="FFFF00"/>
              </a:solidFill>
            </a:rPr>
            <a:t>GeV</a:t>
          </a:r>
          <a:endParaRPr lang="en-US" sz="1600" kern="1200" dirty="0" smtClean="0">
            <a:solidFill>
              <a:srgbClr val="FFFF00"/>
            </a:solidFill>
          </a:endParaRPr>
        </a:p>
        <a:p>
          <a:pPr lvl="0" algn="ctr" defTabSz="800100">
            <a:lnSpc>
              <a:spcPct val="90000"/>
            </a:lnSpc>
            <a:spcBef>
              <a:spcPct val="0"/>
            </a:spcBef>
            <a:spcAft>
              <a:spcPct val="35000"/>
            </a:spcAft>
          </a:pPr>
          <a:r>
            <a:rPr lang="en-US" sz="1600" kern="1200" dirty="0" smtClean="0">
              <a:solidFill>
                <a:srgbClr val="FFFF00"/>
              </a:solidFill>
            </a:rPr>
            <a:t>150 kW @ 8 </a:t>
          </a:r>
          <a:r>
            <a:rPr lang="en-US" sz="1600" kern="1200" dirty="0" err="1" smtClean="0">
              <a:solidFill>
                <a:srgbClr val="FFFF00"/>
              </a:solidFill>
            </a:rPr>
            <a:t>GeV</a:t>
          </a:r>
          <a:endParaRPr lang="en-US" sz="1600" kern="1200" dirty="0">
            <a:solidFill>
              <a:srgbClr val="FFFF00"/>
            </a:solidFill>
          </a:endParaRPr>
        </a:p>
      </dsp:txBody>
      <dsp:txXfrm>
        <a:off x="4018837" y="1146940"/>
        <a:ext cx="2250575" cy="1490638"/>
      </dsp:txXfrm>
    </dsp:sp>
    <dsp:sp modelId="{E9705376-0E15-490F-8ADC-7CF14BCB9A85}">
      <dsp:nvSpPr>
        <dsp:cNvPr id="0" name=""/>
        <dsp:cNvSpPr/>
      </dsp:nvSpPr>
      <dsp:spPr>
        <a:xfrm rot="21588092">
          <a:off x="6457391" y="1711602"/>
          <a:ext cx="300201" cy="351176"/>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457391" y="1781993"/>
        <a:ext cx="210141" cy="210706"/>
      </dsp:txXfrm>
    </dsp:sp>
    <dsp:sp modelId="{9FA7B0ED-FE80-41A1-A13B-8138581A9043}">
      <dsp:nvSpPr>
        <dsp:cNvPr id="0" name=""/>
        <dsp:cNvSpPr/>
      </dsp:nvSpPr>
      <dsp:spPr>
        <a:xfrm>
          <a:off x="6882203" y="1092091"/>
          <a:ext cx="1416036" cy="158339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Neutrino Factory</a:t>
          </a:r>
          <a:endParaRPr lang="en-US" sz="1600" b="1" kern="1200" dirty="0"/>
        </a:p>
      </dsp:txBody>
      <dsp:txXfrm>
        <a:off x="6923677" y="1133565"/>
        <a:ext cx="1333088" cy="15004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D7827-C8CC-4D2E-ABB4-ABDDE59C62C4}">
      <dsp:nvSpPr>
        <dsp:cNvPr id="0" name=""/>
        <dsp:cNvSpPr/>
      </dsp:nvSpPr>
      <dsp:spPr>
        <a:xfrm>
          <a:off x="7560" y="1095982"/>
          <a:ext cx="1416036" cy="166146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MINOS</a:t>
          </a:r>
        </a:p>
        <a:p>
          <a:pPr lvl="0" algn="ctr" defTabSz="622300">
            <a:lnSpc>
              <a:spcPct val="90000"/>
            </a:lnSpc>
            <a:spcBef>
              <a:spcPct val="0"/>
            </a:spcBef>
            <a:spcAft>
              <a:spcPct val="35000"/>
            </a:spcAft>
          </a:pPr>
          <a:r>
            <a:rPr lang="en-US" sz="1400" kern="1200" dirty="0" err="1" smtClean="0"/>
            <a:t>MiniBooNE</a:t>
          </a:r>
          <a:endParaRPr lang="en-US" sz="1400" kern="1200" dirty="0" smtClean="0"/>
        </a:p>
        <a:p>
          <a:pPr lvl="0" algn="ctr" defTabSz="622300">
            <a:lnSpc>
              <a:spcPct val="90000"/>
            </a:lnSpc>
            <a:spcBef>
              <a:spcPct val="0"/>
            </a:spcBef>
            <a:spcAft>
              <a:spcPct val="35000"/>
            </a:spcAft>
          </a:pPr>
          <a:r>
            <a:rPr lang="en-US" sz="1400" kern="1200" dirty="0" smtClean="0"/>
            <a:t>SciBooNE</a:t>
          </a:r>
          <a:endParaRPr lang="en-US" sz="1400" kern="1200" dirty="0"/>
        </a:p>
      </dsp:txBody>
      <dsp:txXfrm>
        <a:off x="49034" y="1137456"/>
        <a:ext cx="1333088" cy="1578514"/>
      </dsp:txXfrm>
    </dsp:sp>
    <dsp:sp modelId="{2DF6DC3E-3A28-4D03-842F-E2FEB9DDEF5A}">
      <dsp:nvSpPr>
        <dsp:cNvPr id="0" name=""/>
        <dsp:cNvSpPr/>
      </dsp:nvSpPr>
      <dsp:spPr>
        <a:xfrm rot="21570283">
          <a:off x="1580077" y="1742218"/>
          <a:ext cx="331766" cy="351176"/>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580079" y="1812883"/>
        <a:ext cx="232236" cy="210706"/>
      </dsp:txXfrm>
    </dsp:sp>
    <dsp:sp modelId="{A42E13AA-AF0A-4129-B8DF-5128543C2DC3}">
      <dsp:nvSpPr>
        <dsp:cNvPr id="0" name=""/>
        <dsp:cNvSpPr/>
      </dsp:nvSpPr>
      <dsp:spPr>
        <a:xfrm>
          <a:off x="2049546" y="1090272"/>
          <a:ext cx="1416036" cy="163757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US" sz="800" b="0" kern="1200" dirty="0"/>
        </a:p>
      </dsp:txBody>
      <dsp:txXfrm>
        <a:off x="2091020" y="1131746"/>
        <a:ext cx="1333088" cy="1554631"/>
      </dsp:txXfrm>
    </dsp:sp>
    <dsp:sp modelId="{D7994AA9-D127-4AD0-92BC-CA7C94FF5BE6}">
      <dsp:nvSpPr>
        <dsp:cNvPr id="0" name=""/>
        <dsp:cNvSpPr/>
      </dsp:nvSpPr>
      <dsp:spPr>
        <a:xfrm rot="21573291">
          <a:off x="3592298" y="1725944"/>
          <a:ext cx="268653" cy="351176"/>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592299" y="1796492"/>
        <a:ext cx="188057" cy="210706"/>
      </dsp:txXfrm>
    </dsp:sp>
    <dsp:sp modelId="{32BA1465-CAE6-474E-9604-951656CA5AF0}">
      <dsp:nvSpPr>
        <dsp:cNvPr id="0" name=""/>
        <dsp:cNvSpPr/>
      </dsp:nvSpPr>
      <dsp:spPr>
        <a:xfrm>
          <a:off x="3972461" y="1071730"/>
          <a:ext cx="2343327" cy="163757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solidFill>
                <a:srgbClr val="FFFF00"/>
              </a:solidFill>
            </a:rPr>
            <a:t>LBNE + other </a:t>
          </a:r>
          <a:r>
            <a:rPr lang="en-US" sz="1300" b="0" kern="1200" dirty="0" smtClean="0">
              <a:solidFill>
                <a:srgbClr val="FFFF00"/>
              </a:solidFill>
              <a:latin typeface="Symbol" pitchFamily="18" charset="2"/>
            </a:rPr>
            <a:t>n</a:t>
          </a:r>
          <a:r>
            <a:rPr lang="en-US" sz="1300" b="0" kern="1200" dirty="0" smtClean="0">
              <a:solidFill>
                <a:srgbClr val="FFFF00"/>
              </a:solidFill>
            </a:rPr>
            <a:t>’s</a:t>
          </a:r>
        </a:p>
        <a:p>
          <a:pPr lvl="0" algn="ctr" defTabSz="577850">
            <a:lnSpc>
              <a:spcPct val="90000"/>
            </a:lnSpc>
            <a:spcBef>
              <a:spcPct val="0"/>
            </a:spcBef>
            <a:spcAft>
              <a:spcPct val="35000"/>
            </a:spcAft>
          </a:pPr>
          <a:r>
            <a:rPr lang="en-US" sz="1300" b="0" kern="1200" dirty="0" err="1" smtClean="0">
              <a:solidFill>
                <a:srgbClr val="FFFF00"/>
              </a:solidFill>
            </a:rPr>
            <a:t>Muon</a:t>
          </a:r>
          <a:r>
            <a:rPr lang="en-US" sz="1300" b="0" kern="1200" dirty="0" smtClean="0">
              <a:solidFill>
                <a:srgbClr val="FFFF00"/>
              </a:solidFill>
            </a:rPr>
            <a:t> program</a:t>
          </a:r>
        </a:p>
        <a:p>
          <a:pPr lvl="0" algn="ctr" defTabSz="577850">
            <a:lnSpc>
              <a:spcPct val="90000"/>
            </a:lnSpc>
            <a:spcBef>
              <a:spcPct val="0"/>
            </a:spcBef>
            <a:spcAft>
              <a:spcPct val="35000"/>
            </a:spcAft>
          </a:pPr>
          <a:r>
            <a:rPr lang="en-US" sz="1300" b="0" kern="1200" dirty="0" err="1" smtClean="0">
              <a:solidFill>
                <a:srgbClr val="FFFF00"/>
              </a:solidFill>
            </a:rPr>
            <a:t>Kaon</a:t>
          </a:r>
          <a:r>
            <a:rPr lang="en-US" sz="1300" b="0" kern="1200" dirty="0" smtClean="0">
              <a:solidFill>
                <a:srgbClr val="FFFF00"/>
              </a:solidFill>
            </a:rPr>
            <a:t> program</a:t>
          </a:r>
        </a:p>
        <a:p>
          <a:pPr lvl="0" algn="ctr" defTabSz="577850">
            <a:lnSpc>
              <a:spcPct val="90000"/>
            </a:lnSpc>
            <a:spcBef>
              <a:spcPct val="0"/>
            </a:spcBef>
            <a:spcAft>
              <a:spcPct val="35000"/>
            </a:spcAft>
          </a:pPr>
          <a:r>
            <a:rPr lang="en-US" sz="1300" b="0" kern="1200" dirty="0" smtClean="0">
              <a:solidFill>
                <a:srgbClr val="FFFF00"/>
              </a:solidFill>
            </a:rPr>
            <a:t>New physics with nuclei</a:t>
          </a:r>
        </a:p>
        <a:p>
          <a:pPr lvl="0" algn="ctr" defTabSz="577850">
            <a:lnSpc>
              <a:spcPct val="90000"/>
            </a:lnSpc>
            <a:spcBef>
              <a:spcPct val="0"/>
            </a:spcBef>
            <a:spcAft>
              <a:spcPct val="35000"/>
            </a:spcAft>
          </a:pPr>
          <a:r>
            <a:rPr lang="en-US" sz="1300" b="0" kern="1200" dirty="0" smtClean="0">
              <a:solidFill>
                <a:srgbClr val="FFFF00"/>
              </a:solidFill>
            </a:rPr>
            <a:t>Energy Applications</a:t>
          </a:r>
        </a:p>
      </dsp:txBody>
      <dsp:txXfrm>
        <a:off x="4020424" y="1119693"/>
        <a:ext cx="2247401" cy="1541653"/>
      </dsp:txXfrm>
    </dsp:sp>
    <dsp:sp modelId="{E9705376-0E15-490F-8ADC-7CF14BCB9A85}">
      <dsp:nvSpPr>
        <dsp:cNvPr id="0" name=""/>
        <dsp:cNvSpPr/>
      </dsp:nvSpPr>
      <dsp:spPr>
        <a:xfrm rot="21587684">
          <a:off x="6457391" y="1709688"/>
          <a:ext cx="300201" cy="351176"/>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457391" y="1780084"/>
        <a:ext cx="210141" cy="210706"/>
      </dsp:txXfrm>
    </dsp:sp>
    <dsp:sp modelId="{9FA7B0ED-FE80-41A1-A13B-8138581A9043}">
      <dsp:nvSpPr>
        <dsp:cNvPr id="0" name=""/>
        <dsp:cNvSpPr/>
      </dsp:nvSpPr>
      <dsp:spPr>
        <a:xfrm>
          <a:off x="6882203" y="1062966"/>
          <a:ext cx="1416036" cy="163757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Neutrino Factory</a:t>
          </a:r>
          <a:endParaRPr lang="en-US" sz="1600" b="1" kern="1200" dirty="0"/>
        </a:p>
      </dsp:txBody>
      <dsp:txXfrm>
        <a:off x="6923677" y="1104440"/>
        <a:ext cx="1333088" cy="15546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0.55263</cdr:x>
      <cdr:y>0.20258</cdr:y>
    </cdr:from>
    <cdr:to>
      <cdr:x>0.80526</cdr:x>
      <cdr:y>0.28592</cdr:y>
    </cdr:to>
    <cdr:sp macro="" textlink="">
      <cdr:nvSpPr>
        <cdr:cNvPr id="2" name="TextBox 1"/>
        <cdr:cNvSpPr txBox="1"/>
      </cdr:nvSpPr>
      <cdr:spPr>
        <a:xfrm xmlns:a="http://schemas.openxmlformats.org/drawingml/2006/main">
          <a:off x="2667000" y="555724"/>
          <a:ext cx="12192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solidFill>
                <a:srgbClr val="FFFFFF"/>
              </a:solidFill>
            </a:rPr>
            <a:t>goal &lt;5,    goal&lt;12</a:t>
          </a:r>
          <a:endParaRPr lang="en-US" sz="140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E13713A8-BD80-408B-9D30-7DD919B03528}" type="datetimeFigureOut">
              <a:rPr lang="en-US" smtClean="0"/>
              <a:t>10/30/2011</a:t>
            </a:fld>
            <a:endParaRPr lang="en-US"/>
          </a:p>
        </p:txBody>
      </p:sp>
      <p:sp>
        <p:nvSpPr>
          <p:cNvPr id="4" name="Footer Placeholder 3"/>
          <p:cNvSpPr>
            <a:spLocks noGrp="1"/>
          </p:cNvSpPr>
          <p:nvPr>
            <p:ph type="ftr" sz="quarter" idx="2"/>
          </p:nvPr>
        </p:nvSpPr>
        <p:spPr>
          <a:xfrm>
            <a:off x="0" y="8818563"/>
            <a:ext cx="303212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18563"/>
            <a:ext cx="3032125" cy="463550"/>
          </a:xfrm>
          <a:prstGeom prst="rect">
            <a:avLst/>
          </a:prstGeom>
        </p:spPr>
        <p:txBody>
          <a:bodyPr vert="horz" lIns="91440" tIns="45720" rIns="91440" bIns="45720" rtlCol="0" anchor="b"/>
          <a:lstStyle>
            <a:lvl1pPr algn="r">
              <a:defRPr sz="1200"/>
            </a:lvl1pPr>
          </a:lstStyle>
          <a:p>
            <a:fld id="{7FBF1543-7570-42CA-A5BE-69C12C3677C4}" type="slidenum">
              <a:rPr lang="en-US" smtClean="0"/>
              <a:t>‹#›</a:t>
            </a:fld>
            <a:endParaRPr lang="en-US"/>
          </a:p>
        </p:txBody>
      </p:sp>
    </p:spTree>
    <p:extLst>
      <p:ext uri="{BB962C8B-B14F-4D97-AF65-F5344CB8AC3E}">
        <p14:creationId xmlns:p14="http://schemas.microsoft.com/office/powerpoint/2010/main" val="4120043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7298" name="Rectangle 2"/>
          <p:cNvSpPr>
            <a:spLocks noGrp="1" noChangeArrowheads="1"/>
          </p:cNvSpPr>
          <p:nvPr>
            <p:ph type="hdr" sz="quarter"/>
          </p:nvPr>
        </p:nvSpPr>
        <p:spPr bwMode="auto">
          <a:xfrm>
            <a:off x="0"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l">
              <a:spcBef>
                <a:spcPct val="20000"/>
              </a:spcBef>
              <a:buClr>
                <a:srgbClr val="FFFF00"/>
              </a:buClr>
              <a:buSzPct val="80000"/>
              <a:buFont typeface="Wingdings" pitchFamily="2" charset="2"/>
              <a:buNone/>
              <a:defRPr sz="1200">
                <a:latin typeface="Arial" charset="0"/>
              </a:defRPr>
            </a:lvl1pPr>
          </a:lstStyle>
          <a:p>
            <a:pPr>
              <a:defRPr/>
            </a:pPr>
            <a:endParaRPr lang="en-US" dirty="0"/>
          </a:p>
        </p:txBody>
      </p:sp>
      <p:sp>
        <p:nvSpPr>
          <p:cNvPr id="567299" name="Rectangle 3"/>
          <p:cNvSpPr>
            <a:spLocks noGrp="1" noChangeArrowheads="1"/>
          </p:cNvSpPr>
          <p:nvPr>
            <p:ph type="dt" idx="1"/>
          </p:nvPr>
        </p:nvSpPr>
        <p:spPr bwMode="auto">
          <a:xfrm>
            <a:off x="3965363"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spcBef>
                <a:spcPct val="20000"/>
              </a:spcBef>
              <a:buClr>
                <a:srgbClr val="FFFF00"/>
              </a:buClr>
              <a:buSzPct val="80000"/>
              <a:buFont typeface="Wingdings" pitchFamily="2" charset="2"/>
              <a:buNone/>
              <a:defRPr sz="1200">
                <a:latin typeface="Arial" charset="0"/>
              </a:defRPr>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567301" name="Rectangle 5"/>
          <p:cNvSpPr>
            <a:spLocks noGrp="1" noChangeArrowheads="1"/>
          </p:cNvSpPr>
          <p:nvPr>
            <p:ph type="body" sz="quarter" idx="3"/>
          </p:nvPr>
        </p:nvSpPr>
        <p:spPr bwMode="auto">
          <a:xfrm>
            <a:off x="933027" y="4409758"/>
            <a:ext cx="5131647" cy="417766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7302" name="Rectangle 6"/>
          <p:cNvSpPr>
            <a:spLocks noGrp="1" noChangeArrowheads="1"/>
          </p:cNvSpPr>
          <p:nvPr>
            <p:ph type="ftr" sz="quarter" idx="4"/>
          </p:nvPr>
        </p:nvSpPr>
        <p:spPr bwMode="auto">
          <a:xfrm>
            <a:off x="0" y="8819515"/>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l">
              <a:spcBef>
                <a:spcPct val="20000"/>
              </a:spcBef>
              <a:buClr>
                <a:srgbClr val="FFFF00"/>
              </a:buClr>
              <a:buSzPct val="80000"/>
              <a:buFont typeface="Wingdings" pitchFamily="2" charset="2"/>
              <a:buNone/>
              <a:defRPr sz="1200">
                <a:latin typeface="Arial" charset="0"/>
              </a:defRPr>
            </a:lvl1pPr>
          </a:lstStyle>
          <a:p>
            <a:pPr>
              <a:defRPr/>
            </a:pPr>
            <a:endParaRPr lang="en-US" dirty="0"/>
          </a:p>
        </p:txBody>
      </p:sp>
      <p:sp>
        <p:nvSpPr>
          <p:cNvPr id="567303" name="Rectangle 7"/>
          <p:cNvSpPr>
            <a:spLocks noGrp="1" noChangeArrowheads="1"/>
          </p:cNvSpPr>
          <p:nvPr>
            <p:ph type="sldNum" sz="quarter" idx="5"/>
          </p:nvPr>
        </p:nvSpPr>
        <p:spPr bwMode="auto">
          <a:xfrm>
            <a:off x="3965363" y="8819515"/>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spcBef>
                <a:spcPct val="20000"/>
              </a:spcBef>
              <a:buClr>
                <a:srgbClr val="FFFF00"/>
              </a:buClr>
              <a:buSzPct val="80000"/>
              <a:buFont typeface="Wingdings" pitchFamily="2" charset="2"/>
              <a:buNone/>
              <a:defRPr sz="1200">
                <a:latin typeface="Arial" charset="0"/>
              </a:defRPr>
            </a:lvl1pPr>
          </a:lstStyle>
          <a:p>
            <a:pPr>
              <a:defRPr/>
            </a:pPr>
            <a:fld id="{DA63D670-C841-461E-B38E-D81B5C00E991}" type="slidenum">
              <a:rPr lang="en-US"/>
              <a:pPr>
                <a:defRPr/>
              </a:pPr>
              <a:t>‹#›</a:t>
            </a:fld>
            <a:endParaRPr lang="en-US" dirty="0"/>
          </a:p>
        </p:txBody>
      </p:sp>
    </p:spTree>
    <p:extLst>
      <p:ext uri="{BB962C8B-B14F-4D97-AF65-F5344CB8AC3E}">
        <p14:creationId xmlns:p14="http://schemas.microsoft.com/office/powerpoint/2010/main" val="9714302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494CA1EB-A010-4DD5-ACF6-CB2745484D28}" type="slidenum">
              <a:rPr lang="en-US" smtClean="0"/>
              <a:pPr>
                <a:defRPr/>
              </a:pPr>
              <a:t>20</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0166734314</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870" indent="-284950" eaLnBrk="0" hangingPunct="0">
              <a:defRPr>
                <a:solidFill>
                  <a:schemeClr val="tx1"/>
                </a:solidFill>
                <a:latin typeface="Arial" pitchFamily="34" charset="0"/>
              </a:defRPr>
            </a:lvl2pPr>
            <a:lvl3pPr marL="1139800" indent="-227960" eaLnBrk="0" hangingPunct="0">
              <a:defRPr>
                <a:solidFill>
                  <a:schemeClr val="tx1"/>
                </a:solidFill>
                <a:latin typeface="Arial" pitchFamily="34" charset="0"/>
              </a:defRPr>
            </a:lvl3pPr>
            <a:lvl4pPr marL="1595719" indent="-227960" eaLnBrk="0" hangingPunct="0">
              <a:defRPr>
                <a:solidFill>
                  <a:schemeClr val="tx1"/>
                </a:solidFill>
                <a:latin typeface="Arial" pitchFamily="34" charset="0"/>
              </a:defRPr>
            </a:lvl4pPr>
            <a:lvl5pPr marL="2051639" indent="-227960" eaLnBrk="0" hangingPunct="0">
              <a:defRPr>
                <a:solidFill>
                  <a:schemeClr val="tx1"/>
                </a:solidFill>
                <a:latin typeface="Arial" pitchFamily="34" charset="0"/>
              </a:defRPr>
            </a:lvl5pPr>
            <a:lvl6pPr marL="2507559" indent="-227960" eaLnBrk="0" fontAlgn="base" hangingPunct="0">
              <a:spcBef>
                <a:spcPct val="0"/>
              </a:spcBef>
              <a:spcAft>
                <a:spcPct val="0"/>
              </a:spcAft>
              <a:defRPr>
                <a:solidFill>
                  <a:schemeClr val="tx1"/>
                </a:solidFill>
                <a:latin typeface="Arial" pitchFamily="34" charset="0"/>
              </a:defRPr>
            </a:lvl6pPr>
            <a:lvl7pPr marL="2963479" indent="-227960" eaLnBrk="0" fontAlgn="base" hangingPunct="0">
              <a:spcBef>
                <a:spcPct val="0"/>
              </a:spcBef>
              <a:spcAft>
                <a:spcPct val="0"/>
              </a:spcAft>
              <a:defRPr>
                <a:solidFill>
                  <a:schemeClr val="tx1"/>
                </a:solidFill>
                <a:latin typeface="Arial" pitchFamily="34" charset="0"/>
              </a:defRPr>
            </a:lvl7pPr>
            <a:lvl8pPr marL="3419399" indent="-227960" eaLnBrk="0" fontAlgn="base" hangingPunct="0">
              <a:spcBef>
                <a:spcPct val="0"/>
              </a:spcBef>
              <a:spcAft>
                <a:spcPct val="0"/>
              </a:spcAft>
              <a:defRPr>
                <a:solidFill>
                  <a:schemeClr val="tx1"/>
                </a:solidFill>
                <a:latin typeface="Arial" pitchFamily="34" charset="0"/>
              </a:defRPr>
            </a:lvl8pPr>
            <a:lvl9pPr marL="3875319" indent="-227960" eaLnBrk="0" fontAlgn="base" hangingPunct="0">
              <a:spcBef>
                <a:spcPct val="0"/>
              </a:spcBef>
              <a:spcAft>
                <a:spcPct val="0"/>
              </a:spcAft>
              <a:defRPr>
                <a:solidFill>
                  <a:schemeClr val="tx1"/>
                </a:solidFill>
                <a:latin typeface="Arial" pitchFamily="34" charset="0"/>
              </a:defRPr>
            </a:lvl9pPr>
          </a:lstStyle>
          <a:p>
            <a:pPr eaLnBrk="1" hangingPunct="1"/>
            <a:fld id="{9FF5E2D2-1B3E-4B4A-B4FF-87349C06BC33}" type="slidenum">
              <a:rPr lang="en-US" smtClean="0"/>
              <a:pPr eaLnBrk="1" hangingPunct="1"/>
              <a:t>21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0794" indent="-284920" eaLnBrk="0" hangingPunct="0">
              <a:defRPr>
                <a:solidFill>
                  <a:schemeClr val="tx1"/>
                </a:solidFill>
                <a:latin typeface="Arial" pitchFamily="34" charset="0"/>
              </a:defRPr>
            </a:lvl2pPr>
            <a:lvl3pPr marL="1139684" indent="-227937" eaLnBrk="0" hangingPunct="0">
              <a:defRPr>
                <a:solidFill>
                  <a:schemeClr val="tx1"/>
                </a:solidFill>
                <a:latin typeface="Arial" pitchFamily="34" charset="0"/>
              </a:defRPr>
            </a:lvl3pPr>
            <a:lvl4pPr marL="1595556" indent="-227937" eaLnBrk="0" hangingPunct="0">
              <a:defRPr>
                <a:solidFill>
                  <a:schemeClr val="tx1"/>
                </a:solidFill>
                <a:latin typeface="Arial" pitchFamily="34" charset="0"/>
              </a:defRPr>
            </a:lvl4pPr>
            <a:lvl5pPr marL="2051428" indent="-227937" eaLnBrk="0" hangingPunct="0">
              <a:defRPr>
                <a:solidFill>
                  <a:schemeClr val="tx1"/>
                </a:solidFill>
                <a:latin typeface="Arial" pitchFamily="34" charset="0"/>
              </a:defRPr>
            </a:lvl5pPr>
            <a:lvl6pPr marL="2507302" indent="-227937" eaLnBrk="0" fontAlgn="base" hangingPunct="0">
              <a:spcBef>
                <a:spcPct val="0"/>
              </a:spcBef>
              <a:spcAft>
                <a:spcPct val="0"/>
              </a:spcAft>
              <a:defRPr>
                <a:solidFill>
                  <a:schemeClr val="tx1"/>
                </a:solidFill>
                <a:latin typeface="Arial" pitchFamily="34" charset="0"/>
              </a:defRPr>
            </a:lvl6pPr>
            <a:lvl7pPr marL="2963175" indent="-227937" eaLnBrk="0" fontAlgn="base" hangingPunct="0">
              <a:spcBef>
                <a:spcPct val="0"/>
              </a:spcBef>
              <a:spcAft>
                <a:spcPct val="0"/>
              </a:spcAft>
              <a:defRPr>
                <a:solidFill>
                  <a:schemeClr val="tx1"/>
                </a:solidFill>
                <a:latin typeface="Arial" pitchFamily="34" charset="0"/>
              </a:defRPr>
            </a:lvl7pPr>
            <a:lvl8pPr marL="3419049" indent="-227937" eaLnBrk="0" fontAlgn="base" hangingPunct="0">
              <a:spcBef>
                <a:spcPct val="0"/>
              </a:spcBef>
              <a:spcAft>
                <a:spcPct val="0"/>
              </a:spcAft>
              <a:defRPr>
                <a:solidFill>
                  <a:schemeClr val="tx1"/>
                </a:solidFill>
                <a:latin typeface="Arial" pitchFamily="34" charset="0"/>
              </a:defRPr>
            </a:lvl8pPr>
            <a:lvl9pPr marL="3874922" indent="-227937" eaLnBrk="0" fontAlgn="base" hangingPunct="0">
              <a:spcBef>
                <a:spcPct val="0"/>
              </a:spcBef>
              <a:spcAft>
                <a:spcPct val="0"/>
              </a:spcAft>
              <a:defRPr>
                <a:solidFill>
                  <a:schemeClr val="tx1"/>
                </a:solidFill>
                <a:latin typeface="Arial" pitchFamily="34" charset="0"/>
              </a:defRPr>
            </a:lvl9pPr>
          </a:lstStyle>
          <a:p>
            <a:pPr eaLnBrk="1" hangingPunct="1"/>
            <a:fld id="{B4AD3623-E960-40DE-B727-92E7ABDF554A}" type="slidenum">
              <a:rPr lang="en-US" smtClean="0"/>
              <a:pPr eaLnBrk="1" hangingPunct="1"/>
              <a:t>28</a:t>
            </a:fld>
            <a:endParaRPr lang="en-US" smtClean="0"/>
          </a:p>
        </p:txBody>
      </p:sp>
      <p:sp>
        <p:nvSpPr>
          <p:cNvPr id="101379" name="Rectangle 7"/>
          <p:cNvSpPr txBox="1">
            <a:spLocks noGrp="1" noChangeArrowheads="1"/>
          </p:cNvSpPr>
          <p:nvPr/>
        </p:nvSpPr>
        <p:spPr bwMode="auto">
          <a:xfrm>
            <a:off x="3962516" y="8818090"/>
            <a:ext cx="3033603" cy="46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81" tIns="46490" rIns="92981" bIns="46490" anchor="b"/>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fld id="{BA0639F2-B56F-4CBD-BB73-11F82F045158}" type="slidenum">
              <a:rPr lang="en-US" sz="1200">
                <a:cs typeface="Arial" pitchFamily="34" charset="0"/>
              </a:rPr>
              <a:pPr eaLnBrk="1" hangingPunct="1"/>
              <a:t>28</a:t>
            </a:fld>
            <a:endParaRPr lang="en-US" sz="1200">
              <a:cs typeface="Arial" pitchFamily="34" charset="0"/>
            </a:endParaRPr>
          </a:p>
        </p:txBody>
      </p:sp>
      <p:sp>
        <p:nvSpPr>
          <p:cNvPr id="101380" name="Rectangle 2"/>
          <p:cNvSpPr>
            <a:spLocks noGrp="1" noRot="1" noChangeAspect="1" noChangeArrowheads="1" noTextEdit="1"/>
          </p:cNvSpPr>
          <p:nvPr>
            <p:ph type="sldImg"/>
          </p:nvPr>
        </p:nvSpPr>
        <p:spPr>
          <a:xfrm>
            <a:off x="1177925" y="696913"/>
            <a:ext cx="4643438" cy="3482975"/>
          </a:xfrm>
          <a:ln/>
        </p:spPr>
      </p:sp>
      <p:sp>
        <p:nvSpPr>
          <p:cNvPr id="101381" name="Rectangle 3"/>
          <p:cNvSpPr>
            <a:spLocks noGrp="1" noChangeArrowheads="1"/>
          </p:cNvSpPr>
          <p:nvPr>
            <p:ph type="body" idx="1"/>
          </p:nvPr>
        </p:nvSpPr>
        <p:spPr>
          <a:xfrm>
            <a:off x="701037" y="4410630"/>
            <a:ext cx="5595628" cy="41778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81" tIns="46490" rIns="92981" bIns="46490"/>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pic>
        <p:nvPicPr>
          <p:cNvPr id="3" name="Picture 25"/>
          <p:cNvPicPr>
            <a:picLocks noChangeAspect="1" noChangeArrowheads="1"/>
          </p:cNvPicPr>
          <p:nvPr/>
        </p:nvPicPr>
        <p:blipFill>
          <a:blip r:embed="rId2" cstate="print"/>
          <a:srcRect/>
          <a:stretch>
            <a:fillRect/>
          </a:stretch>
        </p:blipFill>
        <p:spPr bwMode="auto">
          <a:xfrm>
            <a:off x="0" y="19050"/>
            <a:ext cx="9144000" cy="6858000"/>
          </a:xfrm>
          <a:prstGeom prst="rect">
            <a:avLst/>
          </a:prstGeom>
          <a:noFill/>
          <a:ln w="9525">
            <a:noFill/>
            <a:miter lim="800000"/>
            <a:headEnd/>
            <a:tailEnd/>
          </a:ln>
        </p:spPr>
      </p:pic>
      <p:sp>
        <p:nvSpPr>
          <p:cNvPr id="4" name="Text Box 23"/>
          <p:cNvSpPr txBox="1">
            <a:spLocks noChangeArrowheads="1"/>
          </p:cNvSpPr>
          <p:nvPr/>
        </p:nvSpPr>
        <p:spPr bwMode="auto">
          <a:xfrm>
            <a:off x="3505200" y="3048000"/>
            <a:ext cx="5410200" cy="457200"/>
          </a:xfrm>
          <a:prstGeom prst="rect">
            <a:avLst/>
          </a:prstGeom>
          <a:noFill/>
          <a:ln w="9525">
            <a:noFill/>
            <a:miter lim="800000"/>
            <a:headEnd/>
            <a:tailEnd/>
          </a:ln>
          <a:effectLst/>
        </p:spPr>
        <p:txBody>
          <a:bodyPr>
            <a:spAutoFit/>
          </a:bodyPr>
          <a:lstStyle/>
          <a:p>
            <a:pPr>
              <a:defRPr/>
            </a:pPr>
            <a:endParaRPr lang="en-US" dirty="0">
              <a:latin typeface="Arial Narrow" pitchFamily="34" charset="0"/>
            </a:endParaRPr>
          </a:p>
        </p:txBody>
      </p:sp>
      <p:sp>
        <p:nvSpPr>
          <p:cNvPr id="537614" name="Rectangle 14"/>
          <p:cNvSpPr>
            <a:spLocks noGrp="1" noChangeArrowheads="1"/>
          </p:cNvSpPr>
          <p:nvPr>
            <p:ph type="ctrTitle"/>
          </p:nvPr>
        </p:nvSpPr>
        <p:spPr>
          <a:xfrm>
            <a:off x="1219200" y="1600200"/>
            <a:ext cx="7772400" cy="1143000"/>
          </a:xfrm>
        </p:spPr>
        <p:txBody>
          <a:bodyPr anchor="b"/>
          <a:lstStyle>
            <a:lvl1pPr algn="r">
              <a:defRPr sz="4400"/>
            </a:lvl1pPr>
          </a:lstStyle>
          <a:p>
            <a:r>
              <a:rPr lang="en-US"/>
              <a:t>Click to edit Master 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sz="1200" smtClean="0"/>
              <a:t>Young-Kee Kim, URA Board of Trustees, November 1, 2011</a:t>
            </a:r>
            <a:endParaRPr lang="en-US" sz="1200" dirty="0"/>
          </a:p>
        </p:txBody>
      </p:sp>
      <p:sp>
        <p:nvSpPr>
          <p:cNvPr id="5" name="Rectangle 17"/>
          <p:cNvSpPr>
            <a:spLocks noGrp="1" noChangeArrowheads="1"/>
          </p:cNvSpPr>
          <p:nvPr>
            <p:ph type="sldNum" sz="quarter" idx="11"/>
          </p:nvPr>
        </p:nvSpPr>
        <p:spPr>
          <a:ln/>
        </p:spPr>
        <p:txBody>
          <a:bodyPr/>
          <a:lstStyle>
            <a:lvl1pPr>
              <a:defRPr/>
            </a:lvl1pPr>
          </a:lstStyle>
          <a:p>
            <a:pPr>
              <a:defRPr/>
            </a:pPr>
            <a:fld id="{F345EE62-ED88-4173-8B27-8F4EB9CE5AB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4175" y="203200"/>
            <a:ext cx="1724025" cy="5441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57338" y="203200"/>
            <a:ext cx="5024437" cy="5441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sz="1200" smtClean="0"/>
              <a:t>Young-Kee Kim, URA Board of Trustees, November 1, 2011</a:t>
            </a:r>
            <a:endParaRPr lang="en-US" sz="1200" dirty="0"/>
          </a:p>
        </p:txBody>
      </p:sp>
      <p:sp>
        <p:nvSpPr>
          <p:cNvPr id="5" name="Rectangle 17"/>
          <p:cNvSpPr>
            <a:spLocks noGrp="1" noChangeArrowheads="1"/>
          </p:cNvSpPr>
          <p:nvPr>
            <p:ph type="sldNum" sz="quarter" idx="11"/>
          </p:nvPr>
        </p:nvSpPr>
        <p:spPr>
          <a:ln/>
        </p:spPr>
        <p:txBody>
          <a:bodyPr/>
          <a:lstStyle>
            <a:lvl1pPr>
              <a:defRPr/>
            </a:lvl1pPr>
          </a:lstStyle>
          <a:p>
            <a:pPr>
              <a:defRPr/>
            </a:pPr>
            <a:fld id="{E810157E-72B2-4F55-BBC8-AFB56B89D14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7338" y="203200"/>
            <a:ext cx="6858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00200" y="1530350"/>
            <a:ext cx="3352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530350"/>
            <a:ext cx="3352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sz="1200" smtClean="0"/>
              <a:t>Young-Kee Kim, URA Board of Trustees, November 1, 2011</a:t>
            </a:r>
            <a:endParaRPr lang="en-US" sz="1200" dirty="0"/>
          </a:p>
        </p:txBody>
      </p:sp>
      <p:sp>
        <p:nvSpPr>
          <p:cNvPr id="6" name="Rectangle 17"/>
          <p:cNvSpPr>
            <a:spLocks noGrp="1" noChangeArrowheads="1"/>
          </p:cNvSpPr>
          <p:nvPr>
            <p:ph type="sldNum" sz="quarter" idx="11"/>
          </p:nvPr>
        </p:nvSpPr>
        <p:spPr>
          <a:ln/>
        </p:spPr>
        <p:txBody>
          <a:bodyPr/>
          <a:lstStyle>
            <a:lvl1pPr>
              <a:defRPr/>
            </a:lvl1pPr>
          </a:lstStyle>
          <a:p>
            <a:pPr>
              <a:defRPr/>
            </a:pPr>
            <a:fld id="{5B4F3337-FA56-4E85-9020-E185317CAF2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p:txBody>
          <a:bodyPr/>
          <a:lstStyle>
            <a:lvl1pPr>
              <a:defRPr/>
            </a:lvl1pPr>
          </a:lstStyle>
          <a:p>
            <a:pPr>
              <a:defRPr/>
            </a:pPr>
            <a:r>
              <a:rPr lang="en-US" sz="1200" smtClean="0"/>
              <a:t>Young-Kee Kim, URA Board of Trustees, November 1, 2011</a:t>
            </a:r>
            <a:endParaRPr lang="en-US" sz="1200" dirty="0"/>
          </a:p>
        </p:txBody>
      </p:sp>
      <p:sp>
        <p:nvSpPr>
          <p:cNvPr id="5" name="Rectangle 17"/>
          <p:cNvSpPr>
            <a:spLocks noGrp="1" noChangeArrowheads="1"/>
          </p:cNvSpPr>
          <p:nvPr>
            <p:ph type="sldNum" sz="quarter" idx="11"/>
          </p:nvPr>
        </p:nvSpPr>
        <p:spPr/>
        <p:txBody>
          <a:bodyPr/>
          <a:lstStyle>
            <a:lvl1pPr>
              <a:defRPr/>
            </a:lvl1pPr>
          </a:lstStyle>
          <a:p>
            <a:pPr>
              <a:defRPr/>
            </a:pPr>
            <a:fld id="{DD335B24-A5D2-4BBF-9E7F-0C9CC4A20CB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US" sz="1200" smtClean="0"/>
              <a:t>Young-Kee Kim, URA Board of Trustees, November 1, 2011</a:t>
            </a:r>
            <a:endParaRPr lang="en-US" sz="1200" dirty="0"/>
          </a:p>
        </p:txBody>
      </p:sp>
      <p:sp>
        <p:nvSpPr>
          <p:cNvPr id="5" name="Rectangle 17"/>
          <p:cNvSpPr>
            <a:spLocks noGrp="1" noChangeArrowheads="1"/>
          </p:cNvSpPr>
          <p:nvPr>
            <p:ph type="sldNum" sz="quarter" idx="11"/>
          </p:nvPr>
        </p:nvSpPr>
        <p:spPr>
          <a:ln/>
        </p:spPr>
        <p:txBody>
          <a:bodyPr/>
          <a:lstStyle>
            <a:lvl1pPr>
              <a:defRPr/>
            </a:lvl1pPr>
          </a:lstStyle>
          <a:p>
            <a:pPr>
              <a:defRPr/>
            </a:pPr>
            <a:fld id="{D2D8E96C-89C8-4115-B502-E8A273FC030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53035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53035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sz="1200" smtClean="0"/>
              <a:t>Young-Kee Kim, URA Board of Trustees, November 1, 2011</a:t>
            </a:r>
            <a:endParaRPr lang="en-US" sz="1200" dirty="0"/>
          </a:p>
        </p:txBody>
      </p:sp>
      <p:sp>
        <p:nvSpPr>
          <p:cNvPr id="6" name="Rectangle 17"/>
          <p:cNvSpPr>
            <a:spLocks noGrp="1" noChangeArrowheads="1"/>
          </p:cNvSpPr>
          <p:nvPr>
            <p:ph type="sldNum" sz="quarter" idx="11"/>
          </p:nvPr>
        </p:nvSpPr>
        <p:spPr>
          <a:ln/>
        </p:spPr>
        <p:txBody>
          <a:bodyPr/>
          <a:lstStyle>
            <a:lvl1pPr>
              <a:defRPr/>
            </a:lvl1pPr>
          </a:lstStyle>
          <a:p>
            <a:pPr>
              <a:defRPr/>
            </a:pPr>
            <a:fld id="{57A8D854-33E8-4529-AFFE-ECD716F5A45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US" sz="1200" smtClean="0"/>
              <a:t>Young-Kee Kim, URA Board of Trustees, November 1, 2011</a:t>
            </a:r>
            <a:endParaRPr lang="en-US" sz="1200" dirty="0"/>
          </a:p>
        </p:txBody>
      </p:sp>
      <p:sp>
        <p:nvSpPr>
          <p:cNvPr id="8" name="Rectangle 17"/>
          <p:cNvSpPr>
            <a:spLocks noGrp="1" noChangeArrowheads="1"/>
          </p:cNvSpPr>
          <p:nvPr>
            <p:ph type="sldNum" sz="quarter" idx="11"/>
          </p:nvPr>
        </p:nvSpPr>
        <p:spPr>
          <a:ln/>
        </p:spPr>
        <p:txBody>
          <a:bodyPr/>
          <a:lstStyle>
            <a:lvl1pPr>
              <a:defRPr/>
            </a:lvl1pPr>
          </a:lstStyle>
          <a:p>
            <a:pPr>
              <a:defRPr/>
            </a:pPr>
            <a:fld id="{5BFC6DA6-91F6-426D-A145-7504F12760F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35B77CE8-6CCD-40BE-BE5B-35486880A513}" type="slidenum">
              <a:rPr lang="en-US"/>
              <a:pPr>
                <a:defRPr/>
              </a:pPr>
              <a:t>‹#›</a:t>
            </a:fld>
            <a:endParaRPr lang="en-US" dirty="0"/>
          </a:p>
        </p:txBody>
      </p:sp>
      <p:sp>
        <p:nvSpPr>
          <p:cNvPr id="5" name="Rectangle 16"/>
          <p:cNvSpPr>
            <a:spLocks noGrp="1" noChangeArrowheads="1"/>
          </p:cNvSpPr>
          <p:nvPr>
            <p:ph type="ftr" sz="quarter" idx="3"/>
          </p:nvPr>
        </p:nvSpPr>
        <p:spPr bwMode="auto">
          <a:xfrm>
            <a:off x="1143000" y="6305550"/>
            <a:ext cx="6396789"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400">
                <a:solidFill>
                  <a:srgbClr val="FFFFFF"/>
                </a:solidFill>
                <a:latin typeface="Arial" charset="0"/>
              </a:defRPr>
            </a:lvl1pPr>
          </a:lstStyle>
          <a:p>
            <a:pPr>
              <a:defRPr/>
            </a:pPr>
            <a:r>
              <a:rPr lang="en-US" sz="1200" smtClean="0"/>
              <a:t>Young-Kee Kim, URA Board of Trustees, November 1, 2011</a:t>
            </a:r>
            <a:endParaRPr lang="en-US" sz="12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sz="1200" smtClean="0"/>
              <a:t>Young-Kee Kim, URA Board of Trustees, November 1, 2011</a:t>
            </a:r>
            <a:endParaRPr lang="en-US" sz="1200" dirty="0"/>
          </a:p>
        </p:txBody>
      </p:sp>
      <p:sp>
        <p:nvSpPr>
          <p:cNvPr id="3" name="Rectangle 17"/>
          <p:cNvSpPr>
            <a:spLocks noGrp="1" noChangeArrowheads="1"/>
          </p:cNvSpPr>
          <p:nvPr>
            <p:ph type="sldNum" sz="quarter" idx="11"/>
          </p:nvPr>
        </p:nvSpPr>
        <p:spPr>
          <a:ln/>
        </p:spPr>
        <p:txBody>
          <a:bodyPr/>
          <a:lstStyle>
            <a:lvl1pPr>
              <a:defRPr/>
            </a:lvl1pPr>
          </a:lstStyle>
          <a:p>
            <a:pPr>
              <a:defRPr/>
            </a:pPr>
            <a:fld id="{4EE63935-E45B-46A4-BFD3-287CB7A07C9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sz="1200" smtClean="0"/>
              <a:t>Young-Kee Kim, URA Board of Trustees, November 1, 2011</a:t>
            </a:r>
            <a:endParaRPr lang="en-US" sz="1200" dirty="0"/>
          </a:p>
        </p:txBody>
      </p:sp>
      <p:sp>
        <p:nvSpPr>
          <p:cNvPr id="6" name="Rectangle 17"/>
          <p:cNvSpPr>
            <a:spLocks noGrp="1" noChangeArrowheads="1"/>
          </p:cNvSpPr>
          <p:nvPr>
            <p:ph type="sldNum" sz="quarter" idx="11"/>
          </p:nvPr>
        </p:nvSpPr>
        <p:spPr>
          <a:ln/>
        </p:spPr>
        <p:txBody>
          <a:bodyPr/>
          <a:lstStyle>
            <a:lvl1pPr>
              <a:defRPr/>
            </a:lvl1pPr>
          </a:lstStyle>
          <a:p>
            <a:pPr>
              <a:defRPr/>
            </a:pPr>
            <a:fld id="{EA1EAC21-27E2-441C-BD22-211A29FDE63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sz="1200" smtClean="0"/>
              <a:t>Young-Kee Kim, URA Board of Trustees, November 1, 2011</a:t>
            </a:r>
            <a:endParaRPr lang="en-US" sz="1200" dirty="0"/>
          </a:p>
        </p:txBody>
      </p:sp>
      <p:sp>
        <p:nvSpPr>
          <p:cNvPr id="6" name="Rectangle 17"/>
          <p:cNvSpPr>
            <a:spLocks noGrp="1" noChangeArrowheads="1"/>
          </p:cNvSpPr>
          <p:nvPr>
            <p:ph type="sldNum" sz="quarter" idx="11"/>
          </p:nvPr>
        </p:nvSpPr>
        <p:spPr>
          <a:ln/>
        </p:spPr>
        <p:txBody>
          <a:bodyPr/>
          <a:lstStyle>
            <a:lvl1pPr>
              <a:defRPr/>
            </a:lvl1pPr>
          </a:lstStyle>
          <a:p>
            <a:pPr>
              <a:defRPr/>
            </a:pPr>
            <a:fld id="{3AD108CD-BAB9-4798-B14D-0F76E02C4BC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pic>
        <p:nvPicPr>
          <p:cNvPr id="2050" name="Picture 24" descr="Fermi_Blue_subpage"/>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536592" name="Rectangle 16"/>
          <p:cNvSpPr>
            <a:spLocks noGrp="1" noChangeArrowheads="1"/>
          </p:cNvSpPr>
          <p:nvPr>
            <p:ph type="ftr" sz="quarter" idx="3"/>
          </p:nvPr>
        </p:nvSpPr>
        <p:spPr bwMode="auto">
          <a:xfrm>
            <a:off x="1143000" y="6305550"/>
            <a:ext cx="6396789"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400">
                <a:solidFill>
                  <a:srgbClr val="FFFFFF"/>
                </a:solidFill>
                <a:latin typeface="Arial" charset="0"/>
              </a:defRPr>
            </a:lvl1pPr>
          </a:lstStyle>
          <a:p>
            <a:pPr>
              <a:defRPr/>
            </a:pPr>
            <a:r>
              <a:rPr lang="en-US" sz="1200" smtClean="0"/>
              <a:t>Young-Kee Kim, URA Board of Trustees, November 1, 2011</a:t>
            </a:r>
            <a:endParaRPr lang="en-US" sz="1200" dirty="0"/>
          </a:p>
        </p:txBody>
      </p:sp>
      <p:sp>
        <p:nvSpPr>
          <p:cNvPr id="536593" name="Rectangle 17"/>
          <p:cNvSpPr>
            <a:spLocks noGrp="1" noChangeArrowheads="1"/>
          </p:cNvSpPr>
          <p:nvPr>
            <p:ph type="sldNum" sz="quarter" idx="4"/>
          </p:nvPr>
        </p:nvSpPr>
        <p:spPr bwMode="auto">
          <a:xfrm>
            <a:off x="381000" y="63055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solidFill>
                  <a:srgbClr val="FFFFFF"/>
                </a:solidFill>
                <a:latin typeface="Arial" charset="0"/>
              </a:defRPr>
            </a:lvl1pPr>
          </a:lstStyle>
          <a:p>
            <a:pPr>
              <a:defRPr/>
            </a:pPr>
            <a:fld id="{8718B7D7-3FFB-4269-A6DA-DD16FBE07F8E}" type="slidenum">
              <a:rPr lang="en-US"/>
              <a:pPr>
                <a:defRPr/>
              </a:pPr>
              <a:t>‹#›</a:t>
            </a:fld>
            <a:endParaRPr lang="en-US" dirty="0"/>
          </a:p>
        </p:txBody>
      </p:sp>
      <p:sp>
        <p:nvSpPr>
          <p:cNvPr id="2053" name="Rectangle 25"/>
          <p:cNvSpPr>
            <a:spLocks noGrp="1" noChangeArrowheads="1"/>
          </p:cNvSpPr>
          <p:nvPr>
            <p:ph type="title"/>
          </p:nvPr>
        </p:nvSpPr>
        <p:spPr bwMode="auto">
          <a:xfrm>
            <a:off x="1557338" y="20320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26"/>
          <p:cNvSpPr>
            <a:spLocks noGrp="1" noChangeArrowheads="1"/>
          </p:cNvSpPr>
          <p:nvPr>
            <p:ph type="body" idx="1"/>
          </p:nvPr>
        </p:nvSpPr>
        <p:spPr bwMode="auto">
          <a:xfrm>
            <a:off x="1600200" y="1530350"/>
            <a:ext cx="6858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Laksdjfalkjfds</a:t>
            </a:r>
          </a:p>
          <a:p>
            <a:pPr lvl="1"/>
            <a:r>
              <a:rPr lang="en-US" smtClean="0"/>
              <a:t>;slkjfda;slkjfd</a:t>
            </a:r>
          </a:p>
          <a:p>
            <a:pPr lvl="3"/>
            <a:r>
              <a:rPr lang="en-US" smtClean="0"/>
              <a:t>A;slkjfda;slkjfd</a:t>
            </a:r>
          </a:p>
          <a:p>
            <a:pPr lvl="3"/>
            <a:r>
              <a:rPr lang="en-US" smtClean="0"/>
              <a:t>	a;lksdjf;lsakjfd</a:t>
            </a:r>
          </a:p>
          <a:p>
            <a:pPr lvl="4"/>
            <a:r>
              <a:rPr lang="en-US" smtClean="0"/>
              <a:t>slkdflsdkjflsdkjflsdkjf</a:t>
            </a:r>
          </a:p>
        </p:txBody>
      </p:sp>
    </p:spTree>
  </p:cSld>
  <p:clrMap bg1="dk2" tx1="lt1" bg2="dk1" tx2="lt2" accent1="accent1" accent2="accent2" accent3="accent3" accent4="accent4" accent5="accent5" accent6="accent6" hlink="hlink" folHlink="folHlink"/>
  <p:sldLayoutIdLst>
    <p:sldLayoutId id="2147483934" r:id="rId1"/>
    <p:sldLayoutId id="2147483935"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timing>
    <p:tnLst>
      <p:par>
        <p:cTn id="1" dur="indefinite" restart="never" nodeType="tmRoot"/>
      </p:par>
    </p:tnLst>
  </p:timing>
  <p:hf hdr="0" dt="0"/>
  <p:txStyles>
    <p:titleStyle>
      <a:lvl1pPr algn="l" rtl="0" eaLnBrk="0" fontAlgn="base" hangingPunct="0">
        <a:spcBef>
          <a:spcPct val="0"/>
        </a:spcBef>
        <a:spcAft>
          <a:spcPct val="0"/>
        </a:spcAft>
        <a:defRPr sz="3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Arial" charset="0"/>
        </a:defRPr>
      </a:lvl2pPr>
      <a:lvl3pPr algn="l" rtl="0" eaLnBrk="0" fontAlgn="base" hangingPunct="0">
        <a:spcBef>
          <a:spcPct val="0"/>
        </a:spcBef>
        <a:spcAft>
          <a:spcPct val="0"/>
        </a:spcAft>
        <a:defRPr sz="3200">
          <a:solidFill>
            <a:srgbClr val="FFFFFF"/>
          </a:solidFill>
          <a:latin typeface="Arial" charset="0"/>
        </a:defRPr>
      </a:lvl3pPr>
      <a:lvl4pPr algn="l" rtl="0" eaLnBrk="0" fontAlgn="base" hangingPunct="0">
        <a:spcBef>
          <a:spcPct val="0"/>
        </a:spcBef>
        <a:spcAft>
          <a:spcPct val="0"/>
        </a:spcAft>
        <a:defRPr sz="3200">
          <a:solidFill>
            <a:srgbClr val="FFFFFF"/>
          </a:solidFill>
          <a:latin typeface="Arial" charset="0"/>
        </a:defRPr>
      </a:lvl4pPr>
      <a:lvl5pPr algn="l" rtl="0" eaLnBrk="0" fontAlgn="base" hangingPunct="0">
        <a:spcBef>
          <a:spcPct val="0"/>
        </a:spcBef>
        <a:spcAft>
          <a:spcPct val="0"/>
        </a:spcAft>
        <a:defRPr sz="3200">
          <a:solidFill>
            <a:srgbClr val="FFFFFF"/>
          </a:solidFill>
          <a:latin typeface="Arial" charset="0"/>
        </a:defRPr>
      </a:lvl5pPr>
      <a:lvl6pPr marL="457200" algn="l" rtl="0" fontAlgn="base">
        <a:spcBef>
          <a:spcPct val="0"/>
        </a:spcBef>
        <a:spcAft>
          <a:spcPct val="0"/>
        </a:spcAft>
        <a:defRPr sz="3200">
          <a:solidFill>
            <a:srgbClr val="FFFFFF"/>
          </a:solidFill>
          <a:latin typeface="Arial" charset="0"/>
        </a:defRPr>
      </a:lvl6pPr>
      <a:lvl7pPr marL="914400" algn="l" rtl="0" fontAlgn="base">
        <a:spcBef>
          <a:spcPct val="0"/>
        </a:spcBef>
        <a:spcAft>
          <a:spcPct val="0"/>
        </a:spcAft>
        <a:defRPr sz="3200">
          <a:solidFill>
            <a:srgbClr val="FFFFFF"/>
          </a:solidFill>
          <a:latin typeface="Arial" charset="0"/>
        </a:defRPr>
      </a:lvl7pPr>
      <a:lvl8pPr marL="1371600" algn="l" rtl="0" fontAlgn="base">
        <a:spcBef>
          <a:spcPct val="0"/>
        </a:spcBef>
        <a:spcAft>
          <a:spcPct val="0"/>
        </a:spcAft>
        <a:defRPr sz="3200">
          <a:solidFill>
            <a:srgbClr val="FFFFFF"/>
          </a:solidFill>
          <a:latin typeface="Arial" charset="0"/>
        </a:defRPr>
      </a:lvl8pPr>
      <a:lvl9pPr marL="1828800" algn="l" rtl="0" fontAlgn="base">
        <a:spcBef>
          <a:spcPct val="0"/>
        </a:spcBef>
        <a:spcAft>
          <a:spcPct val="0"/>
        </a:spcAft>
        <a:defRPr sz="3200">
          <a:solidFill>
            <a:srgbClr val="FFFFFF"/>
          </a:solidFill>
          <a:latin typeface="Arial" charset="0"/>
        </a:defRPr>
      </a:lvl9pPr>
    </p:titleStyle>
    <p:body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3.jp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7.emf"/><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gif"/></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gif"/><Relationship Id="rId9"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42.pn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6.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hyperlink" Target="http://www.fnal.gov/pub/today/archive_2011/today11-10-31.html" TargetMode="Externa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gi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333500" y="1162050"/>
            <a:ext cx="7486650" cy="3642360"/>
          </a:xfrm>
        </p:spPr>
        <p:txBody>
          <a:bodyPr/>
          <a:lstStyle/>
          <a:p>
            <a:r>
              <a:rPr lang="en-US" sz="4800" dirty="0"/>
              <a:t>Fermilab Briefing</a:t>
            </a:r>
            <a:r>
              <a:rPr lang="en-US" sz="5400" dirty="0"/>
              <a:t/>
            </a:r>
            <a:br>
              <a:rPr lang="en-US" sz="5400" dirty="0"/>
            </a:br>
            <a:r>
              <a:rPr lang="en-US" sz="5400" dirty="0" smtClean="0"/>
              <a:t/>
            </a:r>
            <a:br>
              <a:rPr lang="en-US" sz="5400" dirty="0" smtClean="0"/>
            </a:br>
            <a:r>
              <a:rPr lang="en-US" sz="3200" dirty="0" smtClean="0"/>
              <a:t>  </a:t>
            </a:r>
            <a:br>
              <a:rPr lang="en-US" sz="3200" dirty="0" smtClean="0"/>
            </a:br>
            <a:r>
              <a:rPr lang="en-US" sz="2000" i="1" dirty="0" smtClean="0"/>
              <a:t>Young-Kee Kim</a:t>
            </a:r>
            <a:br>
              <a:rPr lang="en-US" sz="2000" i="1" dirty="0" smtClean="0"/>
            </a:br>
            <a:r>
              <a:rPr lang="en-US" sz="2000" i="1" dirty="0"/>
              <a:t/>
            </a:r>
            <a:br>
              <a:rPr lang="en-US" sz="2000" i="1" dirty="0"/>
            </a:br>
            <a:r>
              <a:rPr lang="en-US" sz="2000" i="1" dirty="0" smtClean="0"/>
              <a:t>URA </a:t>
            </a:r>
            <a:r>
              <a:rPr lang="en-US" sz="2000" i="1" dirty="0"/>
              <a:t>Board of </a:t>
            </a:r>
            <a:r>
              <a:rPr lang="en-US" sz="2000" i="1" dirty="0" smtClean="0"/>
              <a:t>Trustees</a:t>
            </a:r>
            <a:br>
              <a:rPr lang="en-US" sz="2000" i="1" dirty="0" smtClean="0"/>
            </a:br>
            <a:r>
              <a:rPr lang="en-US" sz="2000" i="1" dirty="0" smtClean="0"/>
              <a:t>November 1, </a:t>
            </a:r>
            <a:r>
              <a:rPr lang="en-US" sz="2000" i="1" dirty="0"/>
              <a:t>2011 </a:t>
            </a:r>
            <a:endParaRPr lang="en-US" sz="1800" i="1" dirty="0"/>
          </a:p>
        </p:txBody>
      </p:sp>
      <p:sp>
        <p:nvSpPr>
          <p:cNvPr id="3" name="Slide Number Placeholder 2"/>
          <p:cNvSpPr>
            <a:spLocks noGrp="1"/>
          </p:cNvSpPr>
          <p:nvPr>
            <p:ph type="sldNum" sz="quarter" idx="4294967295"/>
          </p:nvPr>
        </p:nvSpPr>
        <p:spPr>
          <a:xfrm>
            <a:off x="0" y="6305550"/>
            <a:ext cx="1905000" cy="457200"/>
          </a:xfrm>
        </p:spPr>
        <p:txBody>
          <a:bodyPr/>
          <a:lstStyle/>
          <a:p>
            <a:pPr>
              <a:defRPr/>
            </a:pPr>
            <a:fld id="{4EE63935-E45B-46A4-BFD3-287CB7A07C9F}" type="slidenum">
              <a:rPr lang="en-US" smtClean="0"/>
              <a:pPr>
                <a:defRPr/>
              </a:pPr>
              <a:t>1</a:t>
            </a:fld>
            <a:endParaRPr lang="en-US" dirty="0"/>
          </a:p>
        </p:txBody>
      </p:sp>
    </p:spTree>
    <p:extLst>
      <p:ext uri="{BB962C8B-B14F-4D97-AF65-F5344CB8AC3E}">
        <p14:creationId xmlns:p14="http://schemas.microsoft.com/office/powerpoint/2010/main" val="3985403586"/>
      </p:ext>
    </p:extLst>
  </p:cSld>
  <p:clrMapOvr>
    <a:masterClrMapping/>
  </p:clrMapOvr>
  <mc:AlternateContent xmlns:mc="http://schemas.openxmlformats.org/markup-compatibility/2006" xmlns:p14="http://schemas.microsoft.com/office/powerpoint/2010/main">
    <mc:Choice Requires="p14">
      <p:transition spd="slow" p14:dur="2000" advTm="17224"/>
    </mc:Choice>
    <mc:Fallback xmlns="">
      <p:transition spd="slow" advTm="1722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Young-Kee Kim, US HEP Energy Frontier Program, Nov. 2, 2011</a:t>
            </a:r>
            <a:endParaRPr lang="en-US" sz="1200"/>
          </a:p>
        </p:txBody>
      </p:sp>
      <p:sp>
        <p:nvSpPr>
          <p:cNvPr id="3" name="Slide Number Placeholder 2"/>
          <p:cNvSpPr>
            <a:spLocks noGrp="1"/>
          </p:cNvSpPr>
          <p:nvPr>
            <p:ph type="sldNum" sz="quarter" idx="11"/>
          </p:nvPr>
        </p:nvSpPr>
        <p:spPr/>
        <p:txBody>
          <a:bodyPr/>
          <a:lstStyle/>
          <a:p>
            <a:pPr>
              <a:defRPr/>
            </a:pPr>
            <a:fld id="{A216D338-29F8-4F41-A385-43AAA9A70A6E}" type="slidenum">
              <a:rPr lang="en-US" smtClean="0"/>
              <a:pPr>
                <a:defRPr/>
              </a:pPr>
              <a:t>10</a:t>
            </a:fld>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500"/>
          <a:stretch/>
        </p:blipFill>
        <p:spPr>
          <a:xfrm>
            <a:off x="-1" y="-1"/>
            <a:ext cx="9144001" cy="6860679"/>
          </a:xfrm>
          <a:prstGeom prst="rect">
            <a:avLst/>
          </a:prstGeom>
        </p:spPr>
      </p:pic>
    </p:spTree>
    <p:extLst>
      <p:ext uri="{BB962C8B-B14F-4D97-AF65-F5344CB8AC3E}">
        <p14:creationId xmlns:p14="http://schemas.microsoft.com/office/powerpoint/2010/main" val="3535324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28650" y="7938"/>
            <a:ext cx="8186738" cy="1143000"/>
          </a:xfrm>
        </p:spPr>
        <p:txBody>
          <a:bodyPr/>
          <a:lstStyle/>
          <a:p>
            <a:r>
              <a:rPr lang="en-US" b="1" dirty="0" smtClean="0"/>
              <a:t>Completion of an era: </a:t>
            </a:r>
            <a:r>
              <a:rPr lang="en-US" b="1" dirty="0" err="1" smtClean="0"/>
              <a:t>Tevatron</a:t>
            </a:r>
            <a:r>
              <a:rPr lang="en-US" b="1" dirty="0" smtClean="0"/>
              <a:t> </a:t>
            </a:r>
            <a:r>
              <a:rPr lang="en-US" b="1" dirty="0" smtClean="0"/>
              <a:t>Collider</a:t>
            </a:r>
            <a:endParaRPr lang="en-US" b="1" dirty="0" smtClean="0"/>
          </a:p>
        </p:txBody>
      </p:sp>
      <p:grpSp>
        <p:nvGrpSpPr>
          <p:cNvPr id="6147" name="Group 2"/>
          <p:cNvGrpSpPr>
            <a:grpSpLocks/>
          </p:cNvGrpSpPr>
          <p:nvPr/>
        </p:nvGrpSpPr>
        <p:grpSpPr bwMode="auto">
          <a:xfrm>
            <a:off x="228600" y="881063"/>
            <a:ext cx="8763000" cy="5494337"/>
            <a:chOff x="228599" y="990600"/>
            <a:chExt cx="8763000" cy="5493652"/>
          </a:xfrm>
        </p:grpSpPr>
        <p:sp>
          <p:nvSpPr>
            <p:cNvPr id="6" name="Freeform 5"/>
            <p:cNvSpPr/>
            <p:nvPr/>
          </p:nvSpPr>
          <p:spPr>
            <a:xfrm>
              <a:off x="228599" y="998536"/>
              <a:ext cx="1711325" cy="5485716"/>
            </a:xfrm>
            <a:custGeom>
              <a:avLst/>
              <a:gdLst>
                <a:gd name="connsiteX0" fmla="*/ 0 w 1711523"/>
                <a:gd name="connsiteY0" fmla="*/ 171152 h 5486400"/>
                <a:gd name="connsiteX1" fmla="*/ 171152 w 1711523"/>
                <a:gd name="connsiteY1" fmla="*/ 0 h 5486400"/>
                <a:gd name="connsiteX2" fmla="*/ 1540371 w 1711523"/>
                <a:gd name="connsiteY2" fmla="*/ 0 h 5486400"/>
                <a:gd name="connsiteX3" fmla="*/ 1711523 w 1711523"/>
                <a:gd name="connsiteY3" fmla="*/ 171152 h 5486400"/>
                <a:gd name="connsiteX4" fmla="*/ 1711523 w 1711523"/>
                <a:gd name="connsiteY4" fmla="*/ 5315248 h 5486400"/>
                <a:gd name="connsiteX5" fmla="*/ 1540371 w 1711523"/>
                <a:gd name="connsiteY5" fmla="*/ 5486400 h 5486400"/>
                <a:gd name="connsiteX6" fmla="*/ 171152 w 1711523"/>
                <a:gd name="connsiteY6" fmla="*/ 5486400 h 5486400"/>
                <a:gd name="connsiteX7" fmla="*/ 0 w 1711523"/>
                <a:gd name="connsiteY7" fmla="*/ 5315248 h 5486400"/>
                <a:gd name="connsiteX8" fmla="*/ 0 w 1711523"/>
                <a:gd name="connsiteY8" fmla="*/ 171152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523" h="5486400">
                  <a:moveTo>
                    <a:pt x="0" y="171152"/>
                  </a:moveTo>
                  <a:cubicBezTo>
                    <a:pt x="0" y="76627"/>
                    <a:pt x="76627" y="0"/>
                    <a:pt x="171152" y="0"/>
                  </a:cubicBezTo>
                  <a:lnTo>
                    <a:pt x="1540371" y="0"/>
                  </a:lnTo>
                  <a:cubicBezTo>
                    <a:pt x="1634896" y="0"/>
                    <a:pt x="1711523" y="76627"/>
                    <a:pt x="1711523" y="171152"/>
                  </a:cubicBezTo>
                  <a:lnTo>
                    <a:pt x="1711523" y="5315248"/>
                  </a:lnTo>
                  <a:cubicBezTo>
                    <a:pt x="1711523" y="5409773"/>
                    <a:pt x="1634896" y="5486400"/>
                    <a:pt x="1540371" y="5486400"/>
                  </a:cubicBezTo>
                  <a:lnTo>
                    <a:pt x="171152" y="5486400"/>
                  </a:lnTo>
                  <a:cubicBezTo>
                    <a:pt x="76627" y="5486400"/>
                    <a:pt x="0" y="5409773"/>
                    <a:pt x="0" y="5315248"/>
                  </a:cubicBezTo>
                  <a:lnTo>
                    <a:pt x="0" y="17115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28016" tIns="2322576" rIns="128016" bIns="1225296" anchorCtr="1"/>
            <a:lstStyle/>
            <a:p>
              <a:pPr defTabSz="800100">
                <a:lnSpc>
                  <a:spcPct val="90000"/>
                </a:lnSpc>
                <a:spcAft>
                  <a:spcPct val="35000"/>
                </a:spcAft>
              </a:pPr>
              <a:r>
                <a:rPr lang="en-US" sz="1800" b="1">
                  <a:solidFill>
                    <a:srgbClr val="EAEAEA"/>
                  </a:solidFill>
                  <a:cs typeface="Arial" charset="0"/>
                </a:rPr>
                <a:t>Accelerator Innovations</a:t>
              </a:r>
            </a:p>
            <a:p>
              <a:pPr marL="114300" lvl="1" indent="-114300" defTabSz="800100">
                <a:lnSpc>
                  <a:spcPct val="90000"/>
                </a:lnSpc>
                <a:spcAft>
                  <a:spcPct val="15000"/>
                </a:spcAft>
                <a:buFontTx/>
                <a:buChar char="•"/>
              </a:pPr>
              <a:r>
                <a:rPr lang="en-US" sz="1400">
                  <a:solidFill>
                    <a:srgbClr val="EAEAEA"/>
                  </a:solidFill>
                  <a:cs typeface="Arial" charset="0"/>
                </a:rPr>
                <a:t>First major SC synchrotron</a:t>
              </a:r>
            </a:p>
            <a:p>
              <a:pPr marL="114300" lvl="1" indent="-114300" defTabSz="800100">
                <a:lnSpc>
                  <a:spcPct val="90000"/>
                </a:lnSpc>
                <a:spcAft>
                  <a:spcPct val="15000"/>
                </a:spcAft>
                <a:buFontTx/>
                <a:buChar char="•"/>
              </a:pPr>
              <a:r>
                <a:rPr lang="en-US" sz="1400">
                  <a:solidFill>
                    <a:srgbClr val="EAEAEA"/>
                  </a:solidFill>
                  <a:cs typeface="Arial" charset="0"/>
                </a:rPr>
                <a:t>Industrial production of SC cable (MRI)</a:t>
              </a:r>
            </a:p>
            <a:p>
              <a:pPr marL="114300" lvl="1" indent="-114300" defTabSz="800100">
                <a:lnSpc>
                  <a:spcPct val="90000"/>
                </a:lnSpc>
                <a:spcAft>
                  <a:spcPct val="15000"/>
                </a:spcAft>
                <a:buFontTx/>
                <a:buChar char="•"/>
              </a:pPr>
              <a:r>
                <a:rPr lang="en-US" sz="1400">
                  <a:solidFill>
                    <a:srgbClr val="EAEAEA"/>
                  </a:solidFill>
                  <a:cs typeface="Arial" charset="0"/>
                </a:rPr>
                <a:t>Electron cooling</a:t>
              </a:r>
            </a:p>
            <a:p>
              <a:pPr marL="114300" lvl="1" indent="-114300" defTabSz="800100">
                <a:lnSpc>
                  <a:spcPct val="90000"/>
                </a:lnSpc>
                <a:spcAft>
                  <a:spcPct val="15000"/>
                </a:spcAft>
                <a:buFontTx/>
                <a:buChar char="•"/>
              </a:pPr>
              <a:r>
                <a:rPr lang="en-US" sz="1400">
                  <a:solidFill>
                    <a:srgbClr val="EAEAEA"/>
                  </a:solidFill>
                  <a:cs typeface="Arial" charset="0"/>
                </a:rPr>
                <a:t>New RF manipulation techniques</a:t>
              </a:r>
            </a:p>
          </p:txBody>
        </p:sp>
        <p:sp>
          <p:nvSpPr>
            <p:cNvPr id="9" name="Freeform 8"/>
            <p:cNvSpPr/>
            <p:nvPr/>
          </p:nvSpPr>
          <p:spPr>
            <a:xfrm>
              <a:off x="1990724" y="990600"/>
              <a:ext cx="1712913" cy="5485716"/>
            </a:xfrm>
            <a:custGeom>
              <a:avLst/>
              <a:gdLst>
                <a:gd name="connsiteX0" fmla="*/ 0 w 1711523"/>
                <a:gd name="connsiteY0" fmla="*/ 171152 h 5486400"/>
                <a:gd name="connsiteX1" fmla="*/ 171152 w 1711523"/>
                <a:gd name="connsiteY1" fmla="*/ 0 h 5486400"/>
                <a:gd name="connsiteX2" fmla="*/ 1540371 w 1711523"/>
                <a:gd name="connsiteY2" fmla="*/ 0 h 5486400"/>
                <a:gd name="connsiteX3" fmla="*/ 1711523 w 1711523"/>
                <a:gd name="connsiteY3" fmla="*/ 171152 h 5486400"/>
                <a:gd name="connsiteX4" fmla="*/ 1711523 w 1711523"/>
                <a:gd name="connsiteY4" fmla="*/ 5315248 h 5486400"/>
                <a:gd name="connsiteX5" fmla="*/ 1540371 w 1711523"/>
                <a:gd name="connsiteY5" fmla="*/ 5486400 h 5486400"/>
                <a:gd name="connsiteX6" fmla="*/ 171152 w 1711523"/>
                <a:gd name="connsiteY6" fmla="*/ 5486400 h 5486400"/>
                <a:gd name="connsiteX7" fmla="*/ 0 w 1711523"/>
                <a:gd name="connsiteY7" fmla="*/ 5315248 h 5486400"/>
                <a:gd name="connsiteX8" fmla="*/ 0 w 1711523"/>
                <a:gd name="connsiteY8" fmla="*/ 171152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523" h="5486400">
                  <a:moveTo>
                    <a:pt x="0" y="171152"/>
                  </a:moveTo>
                  <a:cubicBezTo>
                    <a:pt x="0" y="76627"/>
                    <a:pt x="76627" y="0"/>
                    <a:pt x="171152" y="0"/>
                  </a:cubicBezTo>
                  <a:lnTo>
                    <a:pt x="1540371" y="0"/>
                  </a:lnTo>
                  <a:cubicBezTo>
                    <a:pt x="1634896" y="0"/>
                    <a:pt x="1711523" y="76627"/>
                    <a:pt x="1711523" y="171152"/>
                  </a:cubicBezTo>
                  <a:lnTo>
                    <a:pt x="1711523" y="5315248"/>
                  </a:lnTo>
                  <a:cubicBezTo>
                    <a:pt x="1711523" y="5409773"/>
                    <a:pt x="1634896" y="5486400"/>
                    <a:pt x="1540371" y="5486400"/>
                  </a:cubicBezTo>
                  <a:lnTo>
                    <a:pt x="171152" y="5486400"/>
                  </a:lnTo>
                  <a:cubicBezTo>
                    <a:pt x="76627" y="5486400"/>
                    <a:pt x="0" y="5409773"/>
                    <a:pt x="0" y="5315248"/>
                  </a:cubicBezTo>
                  <a:lnTo>
                    <a:pt x="0" y="171152"/>
                  </a:lnTo>
                  <a:close/>
                </a:path>
              </a:pathLst>
            </a:custGeom>
          </p:spPr>
          <p:style>
            <a:lnRef idx="2">
              <a:schemeClr val="lt1">
                <a:hueOff val="0"/>
                <a:satOff val="0"/>
                <a:lumOff val="0"/>
                <a:alphaOff val="0"/>
              </a:schemeClr>
            </a:lnRef>
            <a:fillRef idx="1">
              <a:schemeClr val="accent2">
                <a:hueOff val="61385"/>
                <a:satOff val="-5397"/>
                <a:lumOff val="5000"/>
                <a:alphaOff val="0"/>
              </a:schemeClr>
            </a:fillRef>
            <a:effectRef idx="0">
              <a:schemeClr val="accent2">
                <a:hueOff val="61385"/>
                <a:satOff val="-5397"/>
                <a:lumOff val="5000"/>
                <a:alphaOff val="0"/>
              </a:schemeClr>
            </a:effectRef>
            <a:fontRef idx="minor">
              <a:schemeClr val="lt1"/>
            </a:fontRef>
          </p:style>
          <p:txBody>
            <a:bodyPr lIns="128016" tIns="2322576" rIns="128016" bIns="1225296" anchorCtr="1"/>
            <a:lstStyle/>
            <a:p>
              <a:pPr defTabSz="800100">
                <a:lnSpc>
                  <a:spcPct val="90000"/>
                </a:lnSpc>
                <a:spcAft>
                  <a:spcPct val="35000"/>
                </a:spcAft>
              </a:pPr>
              <a:r>
                <a:rPr lang="en-US" sz="1800" b="1">
                  <a:solidFill>
                    <a:srgbClr val="EAEAEA"/>
                  </a:solidFill>
                  <a:cs typeface="Arial" charset="0"/>
                </a:rPr>
                <a:t>Detector innovations</a:t>
              </a:r>
            </a:p>
            <a:p>
              <a:pPr marL="114300" lvl="1" indent="-114300" defTabSz="800100">
                <a:lnSpc>
                  <a:spcPct val="90000"/>
                </a:lnSpc>
                <a:spcAft>
                  <a:spcPct val="15000"/>
                </a:spcAft>
                <a:buFontTx/>
                <a:buChar char="•"/>
              </a:pPr>
              <a:r>
                <a:rPr lang="en-US" sz="1400">
                  <a:solidFill>
                    <a:srgbClr val="EAEAEA"/>
                  </a:solidFill>
                  <a:cs typeface="Arial" charset="0"/>
                </a:rPr>
                <a:t>Silicon vertex detectors in hadron environment</a:t>
              </a:r>
            </a:p>
            <a:p>
              <a:pPr marL="114300" lvl="1" indent="-114300" defTabSz="800100">
                <a:lnSpc>
                  <a:spcPct val="90000"/>
                </a:lnSpc>
                <a:spcAft>
                  <a:spcPct val="15000"/>
                </a:spcAft>
                <a:buFontTx/>
                <a:buChar char="•"/>
              </a:pPr>
              <a:r>
                <a:rPr lang="en-US" sz="1400">
                  <a:solidFill>
                    <a:srgbClr val="EAEAEA"/>
                  </a:solidFill>
                  <a:cs typeface="Arial" charset="0"/>
                </a:rPr>
                <a:t>LAr-U238 hadron calorimetry</a:t>
              </a:r>
            </a:p>
            <a:p>
              <a:pPr marL="114300" lvl="1" indent="-114300" defTabSz="800100">
                <a:lnSpc>
                  <a:spcPct val="90000"/>
                </a:lnSpc>
                <a:spcAft>
                  <a:spcPct val="15000"/>
                </a:spcAft>
                <a:buFontTx/>
                <a:buChar char="•"/>
              </a:pPr>
              <a:r>
                <a:rPr lang="en-US" sz="1400">
                  <a:solidFill>
                    <a:srgbClr val="EAEAEA"/>
                  </a:solidFill>
                  <a:cs typeface="Arial" charset="0"/>
                </a:rPr>
                <a:t>Advanced triggering</a:t>
              </a:r>
              <a:endParaRPr lang="en-US" sz="1300">
                <a:solidFill>
                  <a:srgbClr val="EAEAEA"/>
                </a:solidFill>
                <a:cs typeface="Arial" charset="0"/>
              </a:endParaRPr>
            </a:p>
          </p:txBody>
        </p:sp>
        <p:sp>
          <p:nvSpPr>
            <p:cNvPr id="11" name="Freeform 10"/>
            <p:cNvSpPr/>
            <p:nvPr/>
          </p:nvSpPr>
          <p:spPr>
            <a:xfrm>
              <a:off x="3754437" y="990600"/>
              <a:ext cx="1711325" cy="5485716"/>
            </a:xfrm>
            <a:custGeom>
              <a:avLst/>
              <a:gdLst>
                <a:gd name="connsiteX0" fmla="*/ 0 w 1711523"/>
                <a:gd name="connsiteY0" fmla="*/ 171152 h 5486400"/>
                <a:gd name="connsiteX1" fmla="*/ 171152 w 1711523"/>
                <a:gd name="connsiteY1" fmla="*/ 0 h 5486400"/>
                <a:gd name="connsiteX2" fmla="*/ 1540371 w 1711523"/>
                <a:gd name="connsiteY2" fmla="*/ 0 h 5486400"/>
                <a:gd name="connsiteX3" fmla="*/ 1711523 w 1711523"/>
                <a:gd name="connsiteY3" fmla="*/ 171152 h 5486400"/>
                <a:gd name="connsiteX4" fmla="*/ 1711523 w 1711523"/>
                <a:gd name="connsiteY4" fmla="*/ 5315248 h 5486400"/>
                <a:gd name="connsiteX5" fmla="*/ 1540371 w 1711523"/>
                <a:gd name="connsiteY5" fmla="*/ 5486400 h 5486400"/>
                <a:gd name="connsiteX6" fmla="*/ 171152 w 1711523"/>
                <a:gd name="connsiteY6" fmla="*/ 5486400 h 5486400"/>
                <a:gd name="connsiteX7" fmla="*/ 0 w 1711523"/>
                <a:gd name="connsiteY7" fmla="*/ 5315248 h 5486400"/>
                <a:gd name="connsiteX8" fmla="*/ 0 w 1711523"/>
                <a:gd name="connsiteY8" fmla="*/ 171152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523" h="5486400">
                  <a:moveTo>
                    <a:pt x="0" y="171152"/>
                  </a:moveTo>
                  <a:cubicBezTo>
                    <a:pt x="0" y="76627"/>
                    <a:pt x="76627" y="0"/>
                    <a:pt x="171152" y="0"/>
                  </a:cubicBezTo>
                  <a:lnTo>
                    <a:pt x="1540371" y="0"/>
                  </a:lnTo>
                  <a:cubicBezTo>
                    <a:pt x="1634896" y="0"/>
                    <a:pt x="1711523" y="76627"/>
                    <a:pt x="1711523" y="171152"/>
                  </a:cubicBezTo>
                  <a:lnTo>
                    <a:pt x="1711523" y="5315248"/>
                  </a:lnTo>
                  <a:cubicBezTo>
                    <a:pt x="1711523" y="5409773"/>
                    <a:pt x="1634896" y="5486400"/>
                    <a:pt x="1540371" y="5486400"/>
                  </a:cubicBezTo>
                  <a:lnTo>
                    <a:pt x="171152" y="5486400"/>
                  </a:lnTo>
                  <a:cubicBezTo>
                    <a:pt x="76627" y="5486400"/>
                    <a:pt x="0" y="5409773"/>
                    <a:pt x="0" y="5315248"/>
                  </a:cubicBezTo>
                  <a:lnTo>
                    <a:pt x="0" y="171152"/>
                  </a:lnTo>
                  <a:close/>
                </a:path>
              </a:pathLst>
            </a:custGeom>
          </p:spPr>
          <p:style>
            <a:lnRef idx="2">
              <a:schemeClr val="lt1">
                <a:hueOff val="0"/>
                <a:satOff val="0"/>
                <a:lumOff val="0"/>
                <a:alphaOff val="0"/>
              </a:schemeClr>
            </a:lnRef>
            <a:fillRef idx="1">
              <a:schemeClr val="accent2">
                <a:hueOff val="122771"/>
                <a:satOff val="-10794"/>
                <a:lumOff val="10000"/>
                <a:alphaOff val="0"/>
              </a:schemeClr>
            </a:fillRef>
            <a:effectRef idx="0">
              <a:schemeClr val="accent2">
                <a:hueOff val="122771"/>
                <a:satOff val="-10794"/>
                <a:lumOff val="10000"/>
                <a:alphaOff val="0"/>
              </a:schemeClr>
            </a:effectRef>
            <a:fontRef idx="minor">
              <a:schemeClr val="lt1"/>
            </a:fontRef>
          </p:style>
          <p:txBody>
            <a:bodyPr lIns="128016" tIns="2322576" rIns="128016" bIns="1225296" anchorCtr="1"/>
            <a:lstStyle/>
            <a:p>
              <a:pPr defTabSz="800100">
                <a:lnSpc>
                  <a:spcPct val="90000"/>
                </a:lnSpc>
                <a:spcAft>
                  <a:spcPct val="35000"/>
                </a:spcAft>
              </a:pPr>
              <a:r>
                <a:rPr lang="en-US" sz="1800" b="1">
                  <a:solidFill>
                    <a:srgbClr val="EAEAEA"/>
                  </a:solidFill>
                  <a:cs typeface="Arial" charset="0"/>
                </a:rPr>
                <a:t>Analysis Innovations</a:t>
              </a:r>
            </a:p>
            <a:p>
              <a:pPr marL="114300" lvl="1" indent="-114300" defTabSz="800100">
                <a:lnSpc>
                  <a:spcPct val="90000"/>
                </a:lnSpc>
                <a:spcAft>
                  <a:spcPct val="15000"/>
                </a:spcAft>
                <a:buFontTx/>
                <a:buChar char="•"/>
              </a:pPr>
              <a:r>
                <a:rPr lang="en-US" sz="1400">
                  <a:solidFill>
                    <a:srgbClr val="EAEAEA"/>
                  </a:solidFill>
                  <a:cs typeface="Arial" charset="0"/>
                </a:rPr>
                <a:t>Data mining from Petabytes of data</a:t>
              </a:r>
            </a:p>
            <a:p>
              <a:pPr marL="114300" lvl="1" indent="-114300" defTabSz="800100">
                <a:lnSpc>
                  <a:spcPct val="90000"/>
                </a:lnSpc>
                <a:spcAft>
                  <a:spcPct val="15000"/>
                </a:spcAft>
                <a:buFontTx/>
                <a:buChar char="•"/>
              </a:pPr>
              <a:r>
                <a:rPr lang="en-US" sz="1400">
                  <a:solidFill>
                    <a:srgbClr val="EAEAEA"/>
                  </a:solidFill>
                  <a:cs typeface="Arial" charset="0"/>
                </a:rPr>
                <a:t>Use of neural networks, boosted decision trees</a:t>
              </a:r>
            </a:p>
            <a:p>
              <a:pPr marL="114300" lvl="1" indent="-114300" defTabSz="800100">
                <a:lnSpc>
                  <a:spcPct val="90000"/>
                </a:lnSpc>
                <a:spcAft>
                  <a:spcPct val="15000"/>
                </a:spcAft>
                <a:buFontTx/>
                <a:buChar char="•"/>
              </a:pPr>
              <a:r>
                <a:rPr lang="en-US" sz="1400">
                  <a:solidFill>
                    <a:srgbClr val="EAEAEA"/>
                  </a:solidFill>
                  <a:cs typeface="Arial" charset="0"/>
                </a:rPr>
                <a:t>Major impact on LHC planning and developing</a:t>
              </a:r>
            </a:p>
            <a:p>
              <a:pPr marL="114300" lvl="1" indent="-114300" defTabSz="800100">
                <a:lnSpc>
                  <a:spcPct val="90000"/>
                </a:lnSpc>
                <a:spcAft>
                  <a:spcPct val="15000"/>
                </a:spcAft>
                <a:buFontTx/>
                <a:buChar char="•"/>
              </a:pPr>
              <a:r>
                <a:rPr lang="en-US" sz="1400">
                  <a:solidFill>
                    <a:srgbClr val="EAEAEA"/>
                  </a:solidFill>
                  <a:cs typeface="Arial" charset="0"/>
                </a:rPr>
                <a:t>GRID pioneers</a:t>
              </a:r>
            </a:p>
          </p:txBody>
        </p:sp>
        <p:sp>
          <p:nvSpPr>
            <p:cNvPr id="13" name="Freeform 12"/>
            <p:cNvSpPr/>
            <p:nvPr/>
          </p:nvSpPr>
          <p:spPr>
            <a:xfrm>
              <a:off x="5516562" y="990600"/>
              <a:ext cx="1712912" cy="5485716"/>
            </a:xfrm>
            <a:custGeom>
              <a:avLst/>
              <a:gdLst>
                <a:gd name="connsiteX0" fmla="*/ 0 w 1711523"/>
                <a:gd name="connsiteY0" fmla="*/ 171152 h 5486400"/>
                <a:gd name="connsiteX1" fmla="*/ 171152 w 1711523"/>
                <a:gd name="connsiteY1" fmla="*/ 0 h 5486400"/>
                <a:gd name="connsiteX2" fmla="*/ 1540371 w 1711523"/>
                <a:gd name="connsiteY2" fmla="*/ 0 h 5486400"/>
                <a:gd name="connsiteX3" fmla="*/ 1711523 w 1711523"/>
                <a:gd name="connsiteY3" fmla="*/ 171152 h 5486400"/>
                <a:gd name="connsiteX4" fmla="*/ 1711523 w 1711523"/>
                <a:gd name="connsiteY4" fmla="*/ 5315248 h 5486400"/>
                <a:gd name="connsiteX5" fmla="*/ 1540371 w 1711523"/>
                <a:gd name="connsiteY5" fmla="*/ 5486400 h 5486400"/>
                <a:gd name="connsiteX6" fmla="*/ 171152 w 1711523"/>
                <a:gd name="connsiteY6" fmla="*/ 5486400 h 5486400"/>
                <a:gd name="connsiteX7" fmla="*/ 0 w 1711523"/>
                <a:gd name="connsiteY7" fmla="*/ 5315248 h 5486400"/>
                <a:gd name="connsiteX8" fmla="*/ 0 w 1711523"/>
                <a:gd name="connsiteY8" fmla="*/ 171152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523" h="5486400">
                  <a:moveTo>
                    <a:pt x="0" y="171152"/>
                  </a:moveTo>
                  <a:cubicBezTo>
                    <a:pt x="0" y="76627"/>
                    <a:pt x="76627" y="0"/>
                    <a:pt x="171152" y="0"/>
                  </a:cubicBezTo>
                  <a:lnTo>
                    <a:pt x="1540371" y="0"/>
                  </a:lnTo>
                  <a:cubicBezTo>
                    <a:pt x="1634896" y="0"/>
                    <a:pt x="1711523" y="76627"/>
                    <a:pt x="1711523" y="171152"/>
                  </a:cubicBezTo>
                  <a:lnTo>
                    <a:pt x="1711523" y="5315248"/>
                  </a:lnTo>
                  <a:cubicBezTo>
                    <a:pt x="1711523" y="5409773"/>
                    <a:pt x="1634896" y="5486400"/>
                    <a:pt x="1540371" y="5486400"/>
                  </a:cubicBezTo>
                  <a:lnTo>
                    <a:pt x="171152" y="5486400"/>
                  </a:lnTo>
                  <a:cubicBezTo>
                    <a:pt x="76627" y="5486400"/>
                    <a:pt x="0" y="5409773"/>
                    <a:pt x="0" y="5315248"/>
                  </a:cubicBezTo>
                  <a:lnTo>
                    <a:pt x="0" y="171152"/>
                  </a:lnTo>
                  <a:close/>
                </a:path>
              </a:pathLst>
            </a:custGeom>
            <a:effectLst/>
          </p:spPr>
          <p:style>
            <a:lnRef idx="2">
              <a:schemeClr val="lt1">
                <a:hueOff val="0"/>
                <a:satOff val="0"/>
                <a:lumOff val="0"/>
                <a:alphaOff val="0"/>
              </a:schemeClr>
            </a:lnRef>
            <a:fillRef idx="1">
              <a:schemeClr val="accent2">
                <a:hueOff val="184156"/>
                <a:satOff val="-16191"/>
                <a:lumOff val="15000"/>
                <a:alphaOff val="0"/>
              </a:schemeClr>
            </a:fillRef>
            <a:effectRef idx="0">
              <a:schemeClr val="accent2">
                <a:hueOff val="184156"/>
                <a:satOff val="-16191"/>
                <a:lumOff val="15000"/>
                <a:alphaOff val="0"/>
              </a:schemeClr>
            </a:effectRef>
            <a:fontRef idx="minor">
              <a:schemeClr val="lt1"/>
            </a:fontRef>
          </p:style>
          <p:txBody>
            <a:bodyPr lIns="128016" tIns="2322576" rIns="128016" bIns="1225296" anchorCtr="1"/>
            <a:lstStyle/>
            <a:p>
              <a:pPr defTabSz="800100">
                <a:lnSpc>
                  <a:spcPct val="90000"/>
                </a:lnSpc>
                <a:spcAft>
                  <a:spcPct val="35000"/>
                </a:spcAft>
              </a:pPr>
              <a:r>
                <a:rPr lang="en-US" sz="1800" b="1">
                  <a:solidFill>
                    <a:srgbClr val="EAEAEA"/>
                  </a:solidFill>
                  <a:cs typeface="Arial" charset="0"/>
                </a:rPr>
                <a:t>Major discoveries</a:t>
              </a:r>
            </a:p>
            <a:p>
              <a:pPr marL="114300" lvl="1" indent="-114300" defTabSz="800100">
                <a:lnSpc>
                  <a:spcPct val="90000"/>
                </a:lnSpc>
                <a:spcAft>
                  <a:spcPct val="15000"/>
                </a:spcAft>
                <a:buFontTx/>
                <a:buChar char="•"/>
              </a:pPr>
              <a:r>
                <a:rPr lang="en-US" sz="1400">
                  <a:solidFill>
                    <a:srgbClr val="EAEAEA"/>
                  </a:solidFill>
                  <a:cs typeface="Arial" charset="0"/>
                </a:rPr>
                <a:t>Top quark</a:t>
              </a:r>
            </a:p>
            <a:p>
              <a:pPr marL="114300" lvl="1" indent="-114300" defTabSz="800100">
                <a:lnSpc>
                  <a:spcPct val="90000"/>
                </a:lnSpc>
                <a:spcAft>
                  <a:spcPct val="15000"/>
                </a:spcAft>
                <a:buFontTx/>
                <a:buChar char="•"/>
              </a:pPr>
              <a:r>
                <a:rPr lang="en-US" sz="1400">
                  <a:solidFill>
                    <a:srgbClr val="EAEAEA"/>
                  </a:solidFill>
                  <a:cs typeface="Arial" charset="0"/>
                </a:rPr>
                <a:t>B</a:t>
              </a:r>
              <a:r>
                <a:rPr lang="en-US" sz="1400" baseline="-25000">
                  <a:solidFill>
                    <a:srgbClr val="EAEAEA"/>
                  </a:solidFill>
                  <a:cs typeface="Arial" charset="0"/>
                </a:rPr>
                <a:t>s</a:t>
              </a:r>
              <a:r>
                <a:rPr lang="en-US" sz="1400">
                  <a:solidFill>
                    <a:srgbClr val="EAEAEA"/>
                  </a:solidFill>
                  <a:cs typeface="Arial" charset="0"/>
                </a:rPr>
                <a:t> mixing</a:t>
              </a:r>
            </a:p>
            <a:p>
              <a:pPr marL="114300" lvl="1" indent="-114300" defTabSz="800100">
                <a:lnSpc>
                  <a:spcPct val="90000"/>
                </a:lnSpc>
                <a:spcAft>
                  <a:spcPct val="15000"/>
                </a:spcAft>
                <a:buFontTx/>
                <a:buChar char="•"/>
              </a:pPr>
              <a:r>
                <a:rPr lang="en-US" sz="1400">
                  <a:solidFill>
                    <a:srgbClr val="EAEAEA"/>
                  </a:solidFill>
                  <a:cs typeface="Arial" charset="0"/>
                </a:rPr>
                <a:t>Precision W and Top mass </a:t>
              </a:r>
              <a:r>
                <a:rPr lang="en-US" sz="1400">
                  <a:solidFill>
                    <a:srgbClr val="EAEAEA"/>
                  </a:solidFill>
                  <a:cs typeface="Arial" charset="0"/>
                  <a:sym typeface="Wingdings" pitchFamily="2" charset="2"/>
                </a:rPr>
                <a:t> Higgs mass prediction</a:t>
              </a:r>
            </a:p>
            <a:p>
              <a:pPr marL="114300" lvl="1" indent="-114300" defTabSz="800100">
                <a:lnSpc>
                  <a:spcPct val="90000"/>
                </a:lnSpc>
                <a:spcAft>
                  <a:spcPct val="15000"/>
                </a:spcAft>
                <a:buFontTx/>
                <a:buChar char="•"/>
              </a:pPr>
              <a:r>
                <a:rPr lang="en-US" sz="1400">
                  <a:solidFill>
                    <a:srgbClr val="EAEAEA"/>
                  </a:solidFill>
                  <a:cs typeface="Arial" charset="0"/>
                  <a:sym typeface="Wingdings" pitchFamily="2" charset="2"/>
                </a:rPr>
                <a:t>Direct Higgs searches</a:t>
              </a:r>
            </a:p>
            <a:p>
              <a:pPr marL="114300" lvl="1" indent="-114300" defTabSz="800100">
                <a:lnSpc>
                  <a:spcPct val="90000"/>
                </a:lnSpc>
                <a:spcAft>
                  <a:spcPct val="15000"/>
                </a:spcAft>
                <a:buFontTx/>
                <a:buChar char="•"/>
              </a:pPr>
              <a:r>
                <a:rPr lang="en-US" sz="1400">
                  <a:solidFill>
                    <a:srgbClr val="EAEAEA"/>
                  </a:solidFill>
                  <a:cs typeface="Arial" charset="0"/>
                  <a:sym typeface="Wingdings" pitchFamily="2" charset="2"/>
                </a:rPr>
                <a:t>Ruled out many exotica</a:t>
              </a:r>
            </a:p>
          </p:txBody>
        </p:sp>
        <p:sp>
          <p:nvSpPr>
            <p:cNvPr id="15" name="Freeform 14"/>
            <p:cNvSpPr/>
            <p:nvPr/>
          </p:nvSpPr>
          <p:spPr>
            <a:xfrm>
              <a:off x="7280274" y="990600"/>
              <a:ext cx="1711325" cy="5485716"/>
            </a:xfrm>
            <a:custGeom>
              <a:avLst/>
              <a:gdLst>
                <a:gd name="connsiteX0" fmla="*/ 0 w 1711523"/>
                <a:gd name="connsiteY0" fmla="*/ 171152 h 5486400"/>
                <a:gd name="connsiteX1" fmla="*/ 171152 w 1711523"/>
                <a:gd name="connsiteY1" fmla="*/ 0 h 5486400"/>
                <a:gd name="connsiteX2" fmla="*/ 1540371 w 1711523"/>
                <a:gd name="connsiteY2" fmla="*/ 0 h 5486400"/>
                <a:gd name="connsiteX3" fmla="*/ 1711523 w 1711523"/>
                <a:gd name="connsiteY3" fmla="*/ 171152 h 5486400"/>
                <a:gd name="connsiteX4" fmla="*/ 1711523 w 1711523"/>
                <a:gd name="connsiteY4" fmla="*/ 5315248 h 5486400"/>
                <a:gd name="connsiteX5" fmla="*/ 1540371 w 1711523"/>
                <a:gd name="connsiteY5" fmla="*/ 5486400 h 5486400"/>
                <a:gd name="connsiteX6" fmla="*/ 171152 w 1711523"/>
                <a:gd name="connsiteY6" fmla="*/ 5486400 h 5486400"/>
                <a:gd name="connsiteX7" fmla="*/ 0 w 1711523"/>
                <a:gd name="connsiteY7" fmla="*/ 5315248 h 5486400"/>
                <a:gd name="connsiteX8" fmla="*/ 0 w 1711523"/>
                <a:gd name="connsiteY8" fmla="*/ 171152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523" h="5486400">
                  <a:moveTo>
                    <a:pt x="0" y="171152"/>
                  </a:moveTo>
                  <a:cubicBezTo>
                    <a:pt x="0" y="76627"/>
                    <a:pt x="76627" y="0"/>
                    <a:pt x="171152" y="0"/>
                  </a:cubicBezTo>
                  <a:lnTo>
                    <a:pt x="1540371" y="0"/>
                  </a:lnTo>
                  <a:cubicBezTo>
                    <a:pt x="1634896" y="0"/>
                    <a:pt x="1711523" y="76627"/>
                    <a:pt x="1711523" y="171152"/>
                  </a:cubicBezTo>
                  <a:lnTo>
                    <a:pt x="1711523" y="5315248"/>
                  </a:lnTo>
                  <a:cubicBezTo>
                    <a:pt x="1711523" y="5409773"/>
                    <a:pt x="1634896" y="5486400"/>
                    <a:pt x="1540371" y="5486400"/>
                  </a:cubicBezTo>
                  <a:lnTo>
                    <a:pt x="171152" y="5486400"/>
                  </a:lnTo>
                  <a:cubicBezTo>
                    <a:pt x="76627" y="5486400"/>
                    <a:pt x="0" y="5409773"/>
                    <a:pt x="0" y="5315248"/>
                  </a:cubicBezTo>
                  <a:lnTo>
                    <a:pt x="0" y="171152"/>
                  </a:lnTo>
                  <a:close/>
                </a:path>
              </a:pathLst>
            </a:custGeom>
          </p:spPr>
          <p:style>
            <a:lnRef idx="2">
              <a:schemeClr val="lt1">
                <a:hueOff val="0"/>
                <a:satOff val="0"/>
                <a:lumOff val="0"/>
                <a:alphaOff val="0"/>
              </a:schemeClr>
            </a:lnRef>
            <a:fillRef idx="1">
              <a:schemeClr val="accent2">
                <a:hueOff val="245542"/>
                <a:satOff val="-21588"/>
                <a:lumOff val="20000"/>
                <a:alphaOff val="0"/>
              </a:schemeClr>
            </a:fillRef>
            <a:effectRef idx="0">
              <a:schemeClr val="accent2">
                <a:hueOff val="245542"/>
                <a:satOff val="-21588"/>
                <a:lumOff val="20000"/>
                <a:alphaOff val="0"/>
              </a:schemeClr>
            </a:effectRef>
            <a:fontRef idx="minor">
              <a:schemeClr val="lt1"/>
            </a:fontRef>
          </p:style>
          <p:txBody>
            <a:bodyPr lIns="128016" tIns="2322576" rIns="128016" bIns="1225296" anchorCtr="1"/>
            <a:lstStyle/>
            <a:p>
              <a:pPr defTabSz="800100">
                <a:lnSpc>
                  <a:spcPct val="90000"/>
                </a:lnSpc>
                <a:spcAft>
                  <a:spcPct val="35000"/>
                </a:spcAft>
              </a:pPr>
              <a:r>
                <a:rPr lang="en-US" sz="1800" b="1">
                  <a:solidFill>
                    <a:srgbClr val="EAEAEA"/>
                  </a:solidFill>
                  <a:cs typeface="Arial" charset="0"/>
                </a:rPr>
                <a:t>The next generation</a:t>
              </a:r>
            </a:p>
            <a:p>
              <a:pPr marL="114300" lvl="1" indent="-114300" defTabSz="800100">
                <a:lnSpc>
                  <a:spcPct val="90000"/>
                </a:lnSpc>
                <a:spcAft>
                  <a:spcPct val="15000"/>
                </a:spcAft>
                <a:buFontTx/>
                <a:buChar char="•"/>
              </a:pPr>
              <a:r>
                <a:rPr lang="en-US" sz="1400">
                  <a:solidFill>
                    <a:srgbClr val="EAEAEA"/>
                  </a:solidFill>
                  <a:cs typeface="Arial" charset="0"/>
                </a:rPr>
                <a:t>Fantastic training ground for next generation</a:t>
              </a:r>
            </a:p>
            <a:p>
              <a:pPr marL="114300" lvl="1" indent="-114300" defTabSz="800100">
                <a:lnSpc>
                  <a:spcPct val="90000"/>
                </a:lnSpc>
                <a:spcAft>
                  <a:spcPct val="15000"/>
                </a:spcAft>
                <a:buFontTx/>
                <a:buChar char="•"/>
              </a:pPr>
              <a:r>
                <a:rPr lang="en-US" sz="1400">
                  <a:solidFill>
                    <a:srgbClr val="EAEAEA"/>
                  </a:solidFill>
                  <a:cs typeface="Arial" charset="0"/>
                </a:rPr>
                <a:t>More than 500 Ph.D.s</a:t>
              </a:r>
            </a:p>
            <a:p>
              <a:pPr marL="114300" lvl="1" indent="-114300" defTabSz="800100">
                <a:lnSpc>
                  <a:spcPct val="90000"/>
                </a:lnSpc>
                <a:spcAft>
                  <a:spcPct val="15000"/>
                </a:spcAft>
                <a:buFontTx/>
                <a:buChar char="•"/>
              </a:pPr>
              <a:r>
                <a:rPr lang="en-US" sz="1400">
                  <a:solidFill>
                    <a:srgbClr val="EAEAEA"/>
                  </a:solidFill>
                  <a:cs typeface="Arial" charset="0"/>
                </a:rPr>
                <a:t>Produced critical personnel for the next steps, especially LHC</a:t>
              </a:r>
            </a:p>
          </p:txBody>
        </p:sp>
      </p:gr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103" y="1137355"/>
            <a:ext cx="1554480" cy="1554480"/>
          </a:xfrm>
          <a:prstGeom prst="ellipse">
            <a:avLst/>
          </a:prstGeom>
          <a:ln w="28575" cap="rnd">
            <a:solidFill>
              <a:srgbClr val="FFFFFF"/>
            </a:solidFill>
          </a:ln>
          <a:effectLst/>
          <a:scene3d>
            <a:camera prst="orthographicFront"/>
            <a:lightRig rig="contrasting" dir="t">
              <a:rot lat="0" lon="0" rev="3000000"/>
            </a:lightRig>
          </a:scene3d>
          <a:sp3d contourW="7620">
            <a:bevelT w="95250" h="31750"/>
            <a:contourClr>
              <a:srgbClr val="333333"/>
            </a:contourClr>
          </a:sp3d>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3452" y="1139058"/>
            <a:ext cx="1554480" cy="1554480"/>
          </a:xfrm>
          <a:prstGeom prst="ellipse">
            <a:avLst/>
          </a:prstGeom>
          <a:ln w="28575" cap="rnd">
            <a:solidFill>
              <a:srgbClr val="FFFFFF"/>
            </a:solidFill>
          </a:ln>
          <a:effectLst/>
          <a:scene3d>
            <a:camera prst="orthographicFront"/>
            <a:lightRig rig="contrasting" dir="t">
              <a:rot lat="0" lon="0" rev="3000000"/>
            </a:lightRig>
          </a:scene3d>
          <a:sp3d contourW="7620">
            <a:bevelT w="95250" h="31750"/>
            <a:contourClr>
              <a:srgbClr val="333333"/>
            </a:contourClr>
          </a:sp3d>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5936" y="1137124"/>
            <a:ext cx="1554480" cy="1554480"/>
          </a:xfrm>
          <a:prstGeom prst="ellipse">
            <a:avLst/>
          </a:prstGeom>
          <a:ln w="28575" cap="rnd">
            <a:solidFill>
              <a:srgbClr val="FFFFFF"/>
            </a:solidFill>
          </a:ln>
          <a:effectLst/>
          <a:scene3d>
            <a:camera prst="orthographicFront"/>
            <a:lightRig rig="contrasting" dir="t">
              <a:rot lat="0" lon="0" rev="3000000"/>
            </a:lightRig>
          </a:scene3d>
          <a:sp3d contourW="7620">
            <a:bevelT w="95250" h="31750"/>
            <a:contourClr>
              <a:srgbClr val="333333"/>
            </a:contourClr>
          </a:sp3d>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0643" y="1116527"/>
            <a:ext cx="1554480" cy="1554480"/>
          </a:xfrm>
          <a:prstGeom prst="ellipse">
            <a:avLst/>
          </a:prstGeom>
          <a:ln w="28575" cap="rnd">
            <a:solidFill>
              <a:srgbClr val="FFFFFF"/>
            </a:solidFill>
          </a:ln>
          <a:effectLst/>
          <a:scene3d>
            <a:camera prst="orthographicFront"/>
            <a:lightRig rig="contrasting" dir="t">
              <a:rot lat="0" lon="0" rev="3000000"/>
            </a:lightRig>
          </a:scene3d>
          <a:sp3d contourW="7620">
            <a:bevelT w="95250" h="31750"/>
            <a:contourClr>
              <a:srgbClr val="333333"/>
            </a:contourClr>
          </a:sp3d>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0153" y="1107574"/>
            <a:ext cx="1554480" cy="1554480"/>
          </a:xfrm>
          <a:prstGeom prst="ellipse">
            <a:avLst/>
          </a:prstGeom>
          <a:ln w="28575" cap="rnd">
            <a:solidFill>
              <a:srgbClr val="FFFFFF"/>
            </a:solidFill>
          </a:ln>
          <a:effectLst/>
          <a:scene3d>
            <a:camera prst="orthographicFront"/>
            <a:lightRig rig="contrasting" dir="t">
              <a:rot lat="0" lon="0" rev="3000000"/>
            </a:lightRig>
          </a:scene3d>
          <a:sp3d contourW="7620">
            <a:bevelT w="95250" h="31750"/>
            <a:contourClr>
              <a:srgbClr val="333333"/>
            </a:contourClr>
          </a:sp3d>
        </p:spPr>
      </p:pic>
      <p:sp>
        <p:nvSpPr>
          <p:cNvPr id="17" name="Slide Number Placeholder 2"/>
          <p:cNvSpPr>
            <a:spLocks noGrp="1"/>
          </p:cNvSpPr>
          <p:nvPr>
            <p:ph type="sldNum" sz="quarter" idx="11"/>
          </p:nvPr>
        </p:nvSpPr>
        <p:spPr>
          <a:xfrm>
            <a:off x="381000" y="6305550"/>
            <a:ext cx="1905000" cy="457200"/>
          </a:xfrm>
        </p:spPr>
        <p:txBody>
          <a:bodyPr/>
          <a:lstStyle/>
          <a:p>
            <a:pPr>
              <a:defRPr/>
            </a:pPr>
            <a:fld id="{D3299661-CC38-4ECF-B05A-FCBB9A9CAB20}" type="slidenum">
              <a:rPr lang="en-US" smtClean="0"/>
              <a:pPr>
                <a:defRPr/>
              </a:pPr>
              <a:t>11</a:t>
            </a:fld>
            <a:endParaRPr lang="en-US" dirty="0"/>
          </a:p>
        </p:txBody>
      </p:sp>
      <p:sp>
        <p:nvSpPr>
          <p:cNvPr id="20"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extLst>
      <p:ext uri="{BB962C8B-B14F-4D97-AF65-F5344CB8AC3E}">
        <p14:creationId xmlns:p14="http://schemas.microsoft.com/office/powerpoint/2010/main" val="990259009"/>
      </p:ext>
    </p:extLst>
  </p:cSld>
  <p:clrMapOvr>
    <a:masterClrMapping/>
  </p:clrMapOvr>
  <p:transition spd="slow" advTm="5106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4"/>
          <p:cNvSpPr>
            <a:spLocks noGrp="1"/>
          </p:cNvSpPr>
          <p:nvPr>
            <p:ph type="title"/>
          </p:nvPr>
        </p:nvSpPr>
        <p:spPr/>
        <p:txBody>
          <a:bodyPr/>
          <a:lstStyle/>
          <a:p>
            <a:r>
              <a:rPr lang="en-US" smtClean="0"/>
              <a:t>Data Analysis at the Tevatron</a:t>
            </a:r>
          </a:p>
        </p:txBody>
      </p:sp>
      <p:sp>
        <p:nvSpPr>
          <p:cNvPr id="7171" name="Text Placeholder 15"/>
          <p:cNvSpPr>
            <a:spLocks noGrp="1"/>
          </p:cNvSpPr>
          <p:nvPr>
            <p:ph idx="1"/>
          </p:nvPr>
        </p:nvSpPr>
        <p:spPr>
          <a:xfrm>
            <a:off x="1600200" y="1530350"/>
            <a:ext cx="7116763" cy="4114800"/>
          </a:xfrm>
        </p:spPr>
        <p:txBody>
          <a:bodyPr/>
          <a:lstStyle/>
          <a:p>
            <a:r>
              <a:rPr lang="en-US" smtClean="0">
                <a:sym typeface="Wingdings" pitchFamily="2" charset="2"/>
              </a:rPr>
              <a:t>Low mass Higgs</a:t>
            </a:r>
          </a:p>
          <a:p>
            <a:pPr lvl="1"/>
            <a:endParaRPr lang="en-US" smtClean="0">
              <a:sym typeface="Wingdings" pitchFamily="2" charset="2"/>
            </a:endParaRPr>
          </a:p>
          <a:p>
            <a:pPr lvl="1"/>
            <a:r>
              <a:rPr lang="en-US" smtClean="0">
                <a:sym typeface="Wingdings" pitchFamily="2" charset="2"/>
              </a:rPr>
              <a:t>Direct searches: LEP, Tevatron, LHC</a:t>
            </a:r>
          </a:p>
          <a:p>
            <a:pPr lvl="2"/>
            <a:r>
              <a:rPr lang="en-US" sz="2000" smtClean="0">
                <a:solidFill>
                  <a:srgbClr val="FFFF00"/>
                </a:solidFill>
                <a:sym typeface="Wingdings" pitchFamily="2" charset="2"/>
              </a:rPr>
              <a:t>114 GeV/c</a:t>
            </a:r>
            <a:r>
              <a:rPr lang="en-US" sz="2000" baseline="30000" smtClean="0">
                <a:solidFill>
                  <a:srgbClr val="FFFF00"/>
                </a:solidFill>
                <a:sym typeface="Wingdings" pitchFamily="2" charset="2"/>
              </a:rPr>
              <a:t>2</a:t>
            </a:r>
            <a:r>
              <a:rPr lang="en-US" sz="2000" smtClean="0">
                <a:solidFill>
                  <a:srgbClr val="FFFF00"/>
                </a:solidFill>
                <a:sym typeface="Wingdings" pitchFamily="2" charset="2"/>
              </a:rPr>
              <a:t> – ~140 GeV/c</a:t>
            </a:r>
            <a:r>
              <a:rPr lang="en-US" sz="2000" baseline="30000" smtClean="0">
                <a:solidFill>
                  <a:srgbClr val="FFFF00"/>
                </a:solidFill>
                <a:sym typeface="Wingdings" pitchFamily="2" charset="2"/>
              </a:rPr>
              <a:t>2</a:t>
            </a:r>
            <a:r>
              <a:rPr lang="en-US" sz="2000" smtClean="0">
                <a:solidFill>
                  <a:srgbClr val="FFFF00"/>
                </a:solidFill>
                <a:sym typeface="Wingdings" pitchFamily="2" charset="2"/>
              </a:rPr>
              <a:t> not excluded (95% CL)</a:t>
            </a:r>
          </a:p>
          <a:p>
            <a:pPr lvl="1"/>
            <a:endParaRPr lang="en-US" sz="1000" smtClean="0">
              <a:sym typeface="Wingdings" pitchFamily="2" charset="2"/>
            </a:endParaRPr>
          </a:p>
          <a:p>
            <a:pPr lvl="1"/>
            <a:r>
              <a:rPr lang="en-US" smtClean="0">
                <a:sym typeface="Wingdings" pitchFamily="2" charset="2"/>
              </a:rPr>
              <a:t>This is the mass range favored by the top quark and  W boson mass measurements</a:t>
            </a:r>
          </a:p>
          <a:p>
            <a:pPr lvl="1"/>
            <a:endParaRPr lang="en-US" sz="1000" smtClean="0">
              <a:sym typeface="Wingdings" pitchFamily="2" charset="2"/>
            </a:endParaRPr>
          </a:p>
          <a:p>
            <a:pPr lvl="1"/>
            <a:r>
              <a:rPr lang="en-US" smtClean="0">
                <a:sym typeface="Wingdings" pitchFamily="2" charset="2"/>
              </a:rPr>
              <a:t>Search strategy (now)</a:t>
            </a:r>
          </a:p>
          <a:p>
            <a:pPr lvl="2"/>
            <a:r>
              <a:rPr lang="en-US" sz="2000" smtClean="0">
                <a:sym typeface="Wingdings" pitchFamily="2" charset="2"/>
              </a:rPr>
              <a:t>Tevatron: dominated by H  bb</a:t>
            </a:r>
          </a:p>
          <a:p>
            <a:pPr lvl="2"/>
            <a:r>
              <a:rPr lang="en-US" sz="2000" smtClean="0">
                <a:sym typeface="Wingdings" pitchFamily="2" charset="2"/>
              </a:rPr>
              <a:t>LHC: dominated by H  </a:t>
            </a:r>
            <a:r>
              <a:rPr lang="en-US" sz="2000" smtClean="0">
                <a:latin typeface="Symbol" pitchFamily="18" charset="2"/>
                <a:sym typeface="Wingdings" pitchFamily="2" charset="2"/>
              </a:rPr>
              <a:t>gg</a:t>
            </a:r>
          </a:p>
          <a:p>
            <a:pPr lvl="2"/>
            <a:r>
              <a:rPr lang="en-US" sz="2000" smtClean="0">
                <a:sym typeface="Wingdings" pitchFamily="2" charset="2"/>
              </a:rPr>
              <a:t>Data analysis by this winter will be able to exclude this region if Higgs is not there!</a:t>
            </a:r>
          </a:p>
          <a:p>
            <a:pPr lvl="1"/>
            <a:endParaRPr lang="en-US" smtClean="0">
              <a:sym typeface="Wingdings" pitchFamily="2" charset="2"/>
            </a:endParaRPr>
          </a:p>
        </p:txBody>
      </p:sp>
      <p:sp>
        <p:nvSpPr>
          <p:cNvPr id="7172" name="TextBox 7"/>
          <p:cNvSpPr txBox="1">
            <a:spLocks noChangeArrowheads="1"/>
          </p:cNvSpPr>
          <p:nvPr/>
        </p:nvSpPr>
        <p:spPr bwMode="auto">
          <a:xfrm>
            <a:off x="6207125" y="4184650"/>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sz="2000"/>
              <a:t>_</a:t>
            </a:r>
          </a:p>
        </p:txBody>
      </p:sp>
      <p:sp>
        <p:nvSpPr>
          <p:cNvPr id="9" name="Slide Number Placeholder 2"/>
          <p:cNvSpPr>
            <a:spLocks noGrp="1"/>
          </p:cNvSpPr>
          <p:nvPr>
            <p:ph type="sldNum" sz="quarter" idx="11"/>
          </p:nvPr>
        </p:nvSpPr>
        <p:spPr/>
        <p:txBody>
          <a:bodyPr/>
          <a:lstStyle/>
          <a:p>
            <a:pPr>
              <a:defRPr/>
            </a:pPr>
            <a:fld id="{D3299661-CC38-4ECF-B05A-FCBB9A9CAB20}" type="slidenum">
              <a:rPr lang="en-US" smtClean="0"/>
              <a:pPr>
                <a:defRPr/>
              </a:pPr>
              <a:t>12</a:t>
            </a:fld>
            <a:endParaRPr lang="en-US" dirty="0"/>
          </a:p>
        </p:txBody>
      </p:sp>
      <p:sp>
        <p:nvSpPr>
          <p:cNvPr id="7"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custDataLst>
      <p:tags r:id="rId1"/>
    </p:custDataLst>
    <p:extLst>
      <p:ext uri="{BB962C8B-B14F-4D97-AF65-F5344CB8AC3E}">
        <p14:creationId xmlns:p14="http://schemas.microsoft.com/office/powerpoint/2010/main" val="2361329121"/>
      </p:ext>
    </p:extLst>
  </p:cSld>
  <p:clrMapOvr>
    <a:masterClrMapping/>
  </p:clrMapOvr>
  <p:transition spd="slow" advTm="8045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338" y="2508250"/>
            <a:ext cx="6858000" cy="1143000"/>
          </a:xfrm>
        </p:spPr>
        <p:txBody>
          <a:bodyPr/>
          <a:lstStyle/>
          <a:p>
            <a:pPr algn="r"/>
            <a:r>
              <a:rPr lang="en-US" sz="4400" dirty="0" err="1" smtClean="0"/>
              <a:t>Fermilab’s</a:t>
            </a:r>
            <a:r>
              <a:rPr lang="en-US" sz="4400" dirty="0" smtClean="0"/>
              <a:t> Plan</a:t>
            </a:r>
            <a:br>
              <a:rPr lang="en-US" sz="4400" dirty="0" smtClean="0"/>
            </a:br>
            <a:r>
              <a:rPr lang="en-US" sz="3600" dirty="0" smtClean="0"/>
              <a:t>(2011 – 2030)</a:t>
            </a:r>
            <a:endParaRPr lang="en-US" sz="3600" dirty="0"/>
          </a:p>
        </p:txBody>
      </p:sp>
      <p:sp>
        <p:nvSpPr>
          <p:cNvPr id="3" name="Slide Number Placeholder 2"/>
          <p:cNvSpPr>
            <a:spLocks noGrp="1"/>
          </p:cNvSpPr>
          <p:nvPr>
            <p:ph type="sldNum" sz="quarter" idx="11"/>
          </p:nvPr>
        </p:nvSpPr>
        <p:spPr/>
        <p:txBody>
          <a:bodyPr/>
          <a:lstStyle/>
          <a:p>
            <a:pPr>
              <a:defRPr/>
            </a:pPr>
            <a:fld id="{35B77CE8-6CCD-40BE-BE5B-35486880A513}" type="slidenum">
              <a:rPr lang="en-US" smtClean="0"/>
              <a:pPr>
                <a:defRPr/>
              </a:pPr>
              <a:t>13</a:t>
            </a:fld>
            <a:endParaRPr lang="en-US" dirty="0"/>
          </a:p>
        </p:txBody>
      </p:sp>
      <p:sp>
        <p:nvSpPr>
          <p:cNvPr id="4" name="Footer Placeholder 3"/>
          <p:cNvSpPr>
            <a:spLocks noGrp="1"/>
          </p:cNvSpPr>
          <p:nvPr>
            <p:ph type="ftr" sz="quarter" idx="3"/>
          </p:nvPr>
        </p:nvSpPr>
        <p:spPr/>
        <p:txBody>
          <a:bodyPr/>
          <a:lstStyle/>
          <a:p>
            <a:pPr>
              <a:defRPr/>
            </a:pPr>
            <a:r>
              <a:rPr lang="en-US" sz="1200" smtClean="0"/>
              <a:t>Young-Kee Kim, URA Board of Trustees, November 1, 2011</a:t>
            </a:r>
            <a:endParaRPr lang="en-US" sz="1200" dirty="0"/>
          </a:p>
        </p:txBody>
      </p:sp>
    </p:spTree>
    <p:extLst>
      <p:ext uri="{BB962C8B-B14F-4D97-AF65-F5344CB8AC3E}">
        <p14:creationId xmlns:p14="http://schemas.microsoft.com/office/powerpoint/2010/main" val="417020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Communicating our </a:t>
            </a:r>
            <a:r>
              <a:rPr lang="en-US" dirty="0" smtClean="0"/>
              <a:t>future with </a:t>
            </a:r>
            <a:r>
              <a:rPr lang="en-US" dirty="0" smtClean="0"/>
              <a:t>staff</a:t>
            </a:r>
            <a:endParaRPr lang="en-US" dirty="0"/>
          </a:p>
        </p:txBody>
      </p:sp>
      <p:sp>
        <p:nvSpPr>
          <p:cNvPr id="8" name="Content Placeholder 7"/>
          <p:cNvSpPr>
            <a:spLocks noGrp="1"/>
          </p:cNvSpPr>
          <p:nvPr>
            <p:ph idx="1"/>
          </p:nvPr>
        </p:nvSpPr>
        <p:spPr>
          <a:xfrm>
            <a:off x="1600200" y="1530350"/>
            <a:ext cx="7543800" cy="4114800"/>
          </a:xfrm>
        </p:spPr>
        <p:txBody>
          <a:bodyPr/>
          <a:lstStyle/>
          <a:p>
            <a:pPr lvl="0"/>
            <a:r>
              <a:rPr lang="en-US" sz="2000" dirty="0"/>
              <a:t>September</a:t>
            </a:r>
          </a:p>
          <a:p>
            <a:pPr lvl="1"/>
            <a:r>
              <a:rPr lang="en-US" sz="1800" dirty="0"/>
              <a:t>03:30 – 05:00 pm, Friday, September 2 for Scientists</a:t>
            </a:r>
          </a:p>
          <a:p>
            <a:pPr lvl="0"/>
            <a:endParaRPr lang="en-US" sz="1000" dirty="0" smtClean="0"/>
          </a:p>
          <a:p>
            <a:pPr lvl="0"/>
            <a:r>
              <a:rPr lang="en-US" sz="2000" dirty="0" smtClean="0"/>
              <a:t>October</a:t>
            </a:r>
            <a:endParaRPr lang="en-US" sz="2000" dirty="0"/>
          </a:p>
          <a:p>
            <a:pPr lvl="1"/>
            <a:r>
              <a:rPr lang="en-US" sz="1800" dirty="0"/>
              <a:t>10:30 – 12:00 pm, Wednesday, October 12 for IT Professionals</a:t>
            </a:r>
          </a:p>
          <a:p>
            <a:pPr lvl="1"/>
            <a:r>
              <a:rPr lang="en-US" sz="1800" dirty="0"/>
              <a:t>10:00 – 11:30 am, Thursday, October 13 for Engineers</a:t>
            </a:r>
          </a:p>
          <a:p>
            <a:pPr lvl="0"/>
            <a:endParaRPr lang="en-US" sz="1000" dirty="0" smtClean="0"/>
          </a:p>
          <a:p>
            <a:pPr lvl="0"/>
            <a:r>
              <a:rPr lang="en-US" sz="2000" dirty="0" smtClean="0"/>
              <a:t>November</a:t>
            </a:r>
            <a:endParaRPr lang="en-US" sz="2000" dirty="0"/>
          </a:p>
          <a:p>
            <a:pPr lvl="1"/>
            <a:r>
              <a:rPr lang="en-US" sz="1800" dirty="0"/>
              <a:t>01:00 – 02:30 pm, </a:t>
            </a:r>
            <a:r>
              <a:rPr lang="en-US" sz="1800" dirty="0" smtClean="0"/>
              <a:t>Thurs., </a:t>
            </a:r>
            <a:r>
              <a:rPr lang="en-US" sz="1800" dirty="0"/>
              <a:t>November 17 for Technical staff</a:t>
            </a:r>
          </a:p>
          <a:p>
            <a:pPr lvl="1"/>
            <a:r>
              <a:rPr lang="en-US" sz="1800" dirty="0"/>
              <a:t>02:30 – 04:00 pm, </a:t>
            </a:r>
            <a:r>
              <a:rPr lang="en-US" sz="1800" dirty="0" smtClean="0"/>
              <a:t>Thurs., </a:t>
            </a:r>
            <a:r>
              <a:rPr lang="en-US" sz="1800" dirty="0"/>
              <a:t>November </a:t>
            </a:r>
            <a:r>
              <a:rPr lang="en-US" sz="1800" dirty="0" smtClean="0"/>
              <a:t>17 for </a:t>
            </a:r>
            <a:r>
              <a:rPr lang="en-US" sz="1800" dirty="0"/>
              <a:t>Administrative staff</a:t>
            </a:r>
          </a:p>
          <a:p>
            <a:pPr lvl="1"/>
            <a:r>
              <a:rPr lang="en-US" sz="1800" dirty="0"/>
              <a:t>09:00 – 10:30 am, Friday, November 18 for Technical staff</a:t>
            </a:r>
          </a:p>
          <a:p>
            <a:pPr lvl="1"/>
            <a:r>
              <a:rPr lang="en-US" sz="1800" dirty="0"/>
              <a:t>10:30 – 12:00 pm, Friday, November 18 for Administrative </a:t>
            </a:r>
            <a:r>
              <a:rPr lang="en-US" sz="1800" dirty="0" smtClean="0"/>
              <a:t>staff</a:t>
            </a:r>
          </a:p>
          <a:p>
            <a:pPr lvl="1"/>
            <a:endParaRPr lang="en-US" sz="1200" dirty="0"/>
          </a:p>
          <a:p>
            <a:r>
              <a:rPr lang="en-US" sz="2200" dirty="0">
                <a:solidFill>
                  <a:srgbClr val="FFFF00"/>
                </a:solidFill>
              </a:rPr>
              <a:t>https://indico.fnal.gov/categoryDisplay.py?categId=4</a:t>
            </a:r>
          </a:p>
        </p:txBody>
      </p:sp>
      <p:sp>
        <p:nvSpPr>
          <p:cNvPr id="6" name="Slide Number Placeholder 5"/>
          <p:cNvSpPr>
            <a:spLocks noGrp="1"/>
          </p:cNvSpPr>
          <p:nvPr>
            <p:ph type="sldNum" sz="quarter" idx="11"/>
          </p:nvPr>
        </p:nvSpPr>
        <p:spPr/>
        <p:txBody>
          <a:bodyPr/>
          <a:lstStyle/>
          <a:p>
            <a:pPr>
              <a:defRPr/>
            </a:pPr>
            <a:fld id="{57A8D854-33E8-4529-AFFE-ECD716F5A45B}" type="slidenum">
              <a:rPr lang="en-US" smtClean="0"/>
              <a:pPr>
                <a:defRPr/>
              </a:pPr>
              <a:t>14</a:t>
            </a:fld>
            <a:endParaRPr lang="en-US" dirty="0"/>
          </a:p>
        </p:txBody>
      </p:sp>
      <p:sp>
        <p:nvSpPr>
          <p:cNvPr id="9"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extLst>
      <p:ext uri="{BB962C8B-B14F-4D97-AF65-F5344CB8AC3E}">
        <p14:creationId xmlns:p14="http://schemas.microsoft.com/office/powerpoint/2010/main" val="1906935415"/>
      </p:ext>
    </p:extLst>
  </p:cSld>
  <p:clrMapOvr>
    <a:masterClrMapping/>
  </p:clrMapOvr>
  <mc:AlternateContent xmlns:mc="http://schemas.openxmlformats.org/markup-compatibility/2006" xmlns:p14="http://schemas.microsoft.com/office/powerpoint/2010/main">
    <mc:Choice Requires="p14">
      <p:transition spd="slow" p14:dur="2000" advTm="38283"/>
    </mc:Choice>
    <mc:Fallback xmlns="">
      <p:transition spd="slow" advTm="3828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“Fermilab Plan” Documents</a:t>
            </a:r>
            <a:endParaRPr lang="en-US" dirty="0"/>
          </a:p>
        </p:txBody>
      </p:sp>
      <p:sp>
        <p:nvSpPr>
          <p:cNvPr id="3" name="Content Placeholder 2"/>
          <p:cNvSpPr>
            <a:spLocks noGrp="1"/>
          </p:cNvSpPr>
          <p:nvPr>
            <p:ph idx="1"/>
          </p:nvPr>
        </p:nvSpPr>
        <p:spPr>
          <a:xfrm>
            <a:off x="1600200" y="1530350"/>
            <a:ext cx="7410450" cy="4114800"/>
          </a:xfrm>
        </p:spPr>
        <p:txBody>
          <a:bodyPr/>
          <a:lstStyle/>
          <a:p>
            <a:r>
              <a:rPr lang="en-US" dirty="0" smtClean="0"/>
              <a:t>Finalize two documents 							by the end of 2011</a:t>
            </a:r>
          </a:p>
          <a:p>
            <a:pPr marL="914400" lvl="1" indent="-457200">
              <a:buFont typeface="+mj-lt"/>
              <a:buAutoNum type="arabicPeriod"/>
            </a:pPr>
            <a:endParaRPr lang="en-US" sz="1000" dirty="0" smtClean="0"/>
          </a:p>
          <a:p>
            <a:pPr marL="914400" lvl="1" indent="-457200">
              <a:buFont typeface="+mj-lt"/>
              <a:buAutoNum type="arabicPeriod"/>
            </a:pPr>
            <a:r>
              <a:rPr lang="en-US" dirty="0" smtClean="0"/>
              <a:t>For the </a:t>
            </a:r>
            <a:r>
              <a:rPr lang="en-US" dirty="0"/>
              <a:t>particle physics </a:t>
            </a:r>
            <a:r>
              <a:rPr lang="en-US" dirty="0" smtClean="0"/>
              <a:t>community</a:t>
            </a:r>
          </a:p>
          <a:p>
            <a:pPr marL="914400" lvl="1" indent="-457200">
              <a:buFont typeface="+mj-lt"/>
              <a:buAutoNum type="arabicPeriod"/>
            </a:pPr>
            <a:r>
              <a:rPr lang="en-US" dirty="0" smtClean="0"/>
              <a:t>“Short</a:t>
            </a:r>
            <a:r>
              <a:rPr lang="en-US" dirty="0"/>
              <a:t>” document for the Fermilab </a:t>
            </a:r>
            <a:r>
              <a:rPr lang="en-US" dirty="0" smtClean="0"/>
              <a:t>staff</a:t>
            </a:r>
          </a:p>
          <a:p>
            <a:pPr marL="457200" lvl="1" indent="0">
              <a:buNone/>
            </a:pPr>
            <a:r>
              <a:rPr lang="en-US" dirty="0"/>
              <a:t>	</a:t>
            </a:r>
            <a:r>
              <a:rPr lang="en-US" dirty="0" smtClean="0"/>
              <a:t>(including </a:t>
            </a:r>
            <a:r>
              <a:rPr lang="en-US" dirty="0"/>
              <a:t>non-scientific staff</a:t>
            </a:r>
            <a:r>
              <a:rPr lang="en-US" dirty="0" smtClean="0"/>
              <a:t>)</a:t>
            </a:r>
          </a:p>
          <a:p>
            <a:pPr lvl="1"/>
            <a:endParaRPr lang="en-US" sz="2400" dirty="0"/>
          </a:p>
          <a:p>
            <a:r>
              <a:rPr lang="en-US" dirty="0"/>
              <a:t>T</a:t>
            </a:r>
            <a:r>
              <a:rPr lang="en-US" dirty="0" smtClean="0"/>
              <a:t>wo </a:t>
            </a:r>
            <a:r>
              <a:rPr lang="en-US" dirty="0"/>
              <a:t>other </a:t>
            </a:r>
            <a:r>
              <a:rPr lang="en-US" dirty="0" smtClean="0"/>
              <a:t>documents</a:t>
            </a:r>
          </a:p>
          <a:p>
            <a:pPr marL="914400" lvl="1" indent="-457200">
              <a:buFont typeface="+mj-lt"/>
              <a:buAutoNum type="arabicPeriod"/>
            </a:pPr>
            <a:endParaRPr lang="en-US" sz="1000" dirty="0" smtClean="0"/>
          </a:p>
          <a:p>
            <a:pPr marL="914400" lvl="1" indent="-457200">
              <a:buFont typeface="+mj-lt"/>
              <a:buAutoNum type="arabicPeriod"/>
            </a:pPr>
            <a:r>
              <a:rPr lang="en-US" dirty="0" smtClean="0"/>
              <a:t>For the general </a:t>
            </a:r>
            <a:r>
              <a:rPr lang="en-US" dirty="0"/>
              <a:t>public and policy </a:t>
            </a:r>
            <a:r>
              <a:rPr lang="en-US" dirty="0" smtClean="0"/>
              <a:t>makers</a:t>
            </a:r>
          </a:p>
          <a:p>
            <a:pPr marL="914400" lvl="1" indent="-457200">
              <a:buFont typeface="+mj-lt"/>
              <a:buAutoNum type="arabicPeriod"/>
            </a:pPr>
            <a:r>
              <a:rPr lang="en-US" dirty="0" smtClean="0"/>
              <a:t>For the broad </a:t>
            </a:r>
            <a:r>
              <a:rPr lang="en-US" dirty="0"/>
              <a:t>scientific </a:t>
            </a:r>
            <a:r>
              <a:rPr lang="en-US" dirty="0" smtClean="0"/>
              <a:t>community</a:t>
            </a:r>
            <a:endParaRPr lang="en-US" dirty="0"/>
          </a:p>
          <a:p>
            <a:pPr lvl="2"/>
            <a:r>
              <a:rPr lang="en-US" sz="2000" dirty="0" smtClean="0"/>
              <a:t>Alternative: giving department colloquia at universities</a:t>
            </a:r>
            <a:endParaRPr lang="en-US" sz="20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15</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8416" y="1346200"/>
            <a:ext cx="2075584" cy="2686050"/>
          </a:xfrm>
          <a:prstGeom prst="rect">
            <a:avLst/>
          </a:prstGeom>
        </p:spPr>
      </p:pic>
      <p:sp>
        <p:nvSpPr>
          <p:cNvPr id="7"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extLst>
      <p:ext uri="{BB962C8B-B14F-4D97-AF65-F5344CB8AC3E}">
        <p14:creationId xmlns:p14="http://schemas.microsoft.com/office/powerpoint/2010/main" val="2351013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16</a:t>
            </a:fld>
            <a:endParaRPr lang="en-US" dirty="0"/>
          </a:p>
        </p:txBody>
      </p:sp>
      <p:sp>
        <p:nvSpPr>
          <p:cNvPr id="7" name="Slide Number Placeholder 2"/>
          <p:cNvSpPr txBox="1">
            <a:spLocks/>
          </p:cNvSpPr>
          <p:nvPr/>
        </p:nvSpPr>
        <p:spPr bwMode="auto">
          <a:xfrm>
            <a:off x="0" y="63055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l" rtl="0" fontAlgn="base">
              <a:spcBef>
                <a:spcPct val="0"/>
              </a:spcBef>
              <a:spcAft>
                <a:spcPct val="0"/>
              </a:spcAft>
              <a:buClrTx/>
              <a:buSzTx/>
              <a:buFontTx/>
              <a:buNone/>
              <a:defRPr sz="1200" kern="1200">
                <a:solidFill>
                  <a:srgbClr val="FFFFFF"/>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4EE63935-E45B-46A4-BFD3-287CB7A07C9F}" type="slidenum">
              <a:rPr lang="en-US" smtClean="0"/>
              <a:pPr>
                <a:defRPr/>
              </a:pPr>
              <a:t>16</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8900" y="0"/>
            <a:ext cx="5299364" cy="6858000"/>
          </a:xfrm>
          <a:prstGeom prst="rect">
            <a:avLst/>
          </a:prstGeom>
        </p:spPr>
      </p:pic>
    </p:spTree>
    <p:extLst>
      <p:ext uri="{BB962C8B-B14F-4D97-AF65-F5344CB8AC3E}">
        <p14:creationId xmlns:p14="http://schemas.microsoft.com/office/powerpoint/2010/main" val="706961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4350" y="203200"/>
            <a:ext cx="8629650" cy="1143000"/>
          </a:xfrm>
        </p:spPr>
        <p:txBody>
          <a:bodyPr/>
          <a:lstStyle/>
          <a:p>
            <a:r>
              <a:rPr lang="en-US" dirty="0" smtClean="0"/>
              <a:t>Fermilab program expressed in three frontiers</a:t>
            </a:r>
            <a:endParaRPr lang="en-US" dirty="0"/>
          </a:p>
        </p:txBody>
      </p:sp>
      <p:sp>
        <p:nvSpPr>
          <p:cNvPr id="3" name="Slide Number Placeholder 2"/>
          <p:cNvSpPr>
            <a:spLocks noGrp="1"/>
          </p:cNvSpPr>
          <p:nvPr>
            <p:ph type="sldNum" sz="quarter" idx="11"/>
          </p:nvPr>
        </p:nvSpPr>
        <p:spPr/>
        <p:txBody>
          <a:bodyPr/>
          <a:lstStyle/>
          <a:p>
            <a:pPr>
              <a:defRPr/>
            </a:pPr>
            <a:fld id="{4EE63935-E45B-46A4-BFD3-287CB7A07C9F}" type="slidenum">
              <a:rPr lang="en-US" smtClean="0"/>
              <a:pPr>
                <a:defRPr/>
              </a:pPr>
              <a:t>17</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053933" y="1231900"/>
            <a:ext cx="5593281" cy="5093772"/>
          </a:xfrm>
          <a:prstGeom prst="rect">
            <a:avLst/>
          </a:prstGeom>
          <a:noFill/>
          <a:ln w="9525">
            <a:noFill/>
            <a:miter lim="800000"/>
            <a:headEnd/>
            <a:tailEnd/>
          </a:ln>
        </p:spPr>
      </p:pic>
      <p:sp>
        <p:nvSpPr>
          <p:cNvPr id="15"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cSld>
  <p:clrMapOvr>
    <a:masterClrMapping/>
  </p:clrMapOvr>
  <mc:AlternateContent xmlns:mc="http://schemas.openxmlformats.org/markup-compatibility/2006" xmlns:p14="http://schemas.microsoft.com/office/powerpoint/2010/main">
    <mc:Choice Requires="p14">
      <p:transition spd="slow" p14:dur="2000" advTm="7820"/>
    </mc:Choice>
    <mc:Fallback xmlns="">
      <p:transition spd="slow" advTm="782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Cosmic Frontier: Dark Energy</a:t>
            </a:r>
            <a:endParaRPr lang="en-US" dirty="0"/>
          </a:p>
        </p:txBody>
      </p:sp>
      <p:sp>
        <p:nvSpPr>
          <p:cNvPr id="3" name="Content Placeholder 2"/>
          <p:cNvSpPr>
            <a:spLocks noGrp="1"/>
          </p:cNvSpPr>
          <p:nvPr>
            <p:ph idx="1"/>
          </p:nvPr>
        </p:nvSpPr>
        <p:spPr>
          <a:xfrm>
            <a:off x="1600200" y="1790700"/>
            <a:ext cx="4324350" cy="4114800"/>
          </a:xfrm>
        </p:spPr>
        <p:txBody>
          <a:bodyPr/>
          <a:lstStyle/>
          <a:p>
            <a:r>
              <a:rPr lang="en-US" dirty="0" smtClean="0">
                <a:solidFill>
                  <a:srgbClr val="FFFF00"/>
                </a:solidFill>
              </a:rPr>
              <a:t>Last decade (2000s): SDSS </a:t>
            </a:r>
            <a:r>
              <a:rPr lang="en-US" sz="2000" dirty="0" smtClean="0">
                <a:solidFill>
                  <a:srgbClr val="FFFFFF"/>
                </a:solidFill>
              </a:rPr>
              <a:t>2.5m telescope, New Mexico, US</a:t>
            </a:r>
            <a:endParaRPr lang="en-US" sz="2000" dirty="0">
              <a:solidFill>
                <a:srgbClr val="FFFFFF"/>
              </a:solidFill>
            </a:endParaRPr>
          </a:p>
          <a:p>
            <a:endParaRPr lang="en-US" dirty="0" smtClean="0">
              <a:solidFill>
                <a:srgbClr val="FFFF00"/>
              </a:solidFill>
            </a:endParaRPr>
          </a:p>
          <a:p>
            <a:r>
              <a:rPr lang="en-US" dirty="0" smtClean="0">
                <a:solidFill>
                  <a:srgbClr val="FFFF00"/>
                </a:solidFill>
              </a:rPr>
              <a:t>This decade (2010s): DES</a:t>
            </a:r>
            <a:r>
              <a:rPr lang="en-US" dirty="0" smtClean="0"/>
              <a:t> </a:t>
            </a:r>
            <a:r>
              <a:rPr lang="en-US" sz="2000" dirty="0" smtClean="0"/>
              <a:t>being installed in the Blanco 4m telescope, Cerro </a:t>
            </a:r>
            <a:r>
              <a:rPr lang="en-US" sz="2000" dirty="0" err="1" smtClean="0"/>
              <a:t>Tololo</a:t>
            </a:r>
            <a:r>
              <a:rPr lang="en-US" sz="2000" dirty="0" smtClean="0"/>
              <a:t>, Chile</a:t>
            </a:r>
          </a:p>
          <a:p>
            <a:endParaRPr lang="en-US" dirty="0" smtClean="0"/>
          </a:p>
          <a:p>
            <a:r>
              <a:rPr lang="en-US" dirty="0" smtClean="0">
                <a:solidFill>
                  <a:srgbClr val="FFFF00"/>
                </a:solidFill>
              </a:rPr>
              <a:t>Next decade (2020s): LSST</a:t>
            </a:r>
            <a:r>
              <a:rPr lang="en-US" dirty="0" smtClean="0"/>
              <a:t> </a:t>
            </a:r>
            <a:r>
              <a:rPr lang="en-US" sz="2000" dirty="0" smtClean="0"/>
              <a:t>8m telescope, </a:t>
            </a:r>
            <a:r>
              <a:rPr lang="en-US" sz="2000" dirty="0"/>
              <a:t>El </a:t>
            </a:r>
            <a:r>
              <a:rPr lang="en-US" sz="2000" dirty="0" err="1"/>
              <a:t>Peñón</a:t>
            </a:r>
            <a:r>
              <a:rPr lang="en-US" sz="2000" dirty="0" smtClean="0"/>
              <a:t>, Chile. In process of approval</a:t>
            </a:r>
            <a:r>
              <a:rPr lang="en-US" sz="2000" dirty="0"/>
              <a:t>.</a:t>
            </a:r>
            <a:endParaRPr lang="en-US" sz="700" dirty="0" smtClean="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18</a:t>
            </a:fld>
            <a:endParaRPr lang="en-US" dirty="0"/>
          </a:p>
        </p:txBody>
      </p:sp>
      <p:grpSp>
        <p:nvGrpSpPr>
          <p:cNvPr id="10" name="Group 9"/>
          <p:cNvGrpSpPr/>
          <p:nvPr/>
        </p:nvGrpSpPr>
        <p:grpSpPr>
          <a:xfrm>
            <a:off x="6070600" y="1511300"/>
            <a:ext cx="2565400" cy="4254500"/>
            <a:chOff x="337456" y="2685289"/>
            <a:chExt cx="1673450" cy="3115132"/>
          </a:xfrm>
        </p:grpSpPr>
        <p:grpSp>
          <p:nvGrpSpPr>
            <p:cNvPr id="12" name="Group 11"/>
            <p:cNvGrpSpPr/>
            <p:nvPr/>
          </p:nvGrpSpPr>
          <p:grpSpPr>
            <a:xfrm>
              <a:off x="337456" y="2685289"/>
              <a:ext cx="1637030" cy="3115132"/>
              <a:chOff x="337456" y="3017301"/>
              <a:chExt cx="1637030" cy="3115132"/>
            </a:xfrm>
          </p:grpSpPr>
          <p:pic>
            <p:nvPicPr>
              <p:cNvPr id="6" name="Picture 3" descr="galaxy_zoo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052" b="8183"/>
              <a:stretch/>
            </p:blipFill>
            <p:spPr bwMode="auto">
              <a:xfrm>
                <a:off x="337457" y="3017301"/>
                <a:ext cx="1637029" cy="89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Telescope_Aug_2010-470.jpg"/>
              <p:cNvPicPr>
                <a:picLocks noChangeAspect="1"/>
              </p:cNvPicPr>
              <p:nvPr/>
            </p:nvPicPr>
            <p:blipFill rotWithShape="1">
              <a:blip r:embed="rId4" cstate="print">
                <a:extLst>
                  <a:ext uri="{28A0092B-C50C-407E-A947-70E740481C1C}">
                    <a14:useLocalDpi xmlns:a14="http://schemas.microsoft.com/office/drawing/2010/main" val="0"/>
                  </a:ext>
                </a:extLst>
              </a:blip>
              <a:srcRect b="27737"/>
              <a:stretch/>
            </p:blipFill>
            <p:spPr bwMode="auto">
              <a:xfrm>
                <a:off x="337456" y="5148911"/>
                <a:ext cx="1626143" cy="9835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0009" r="18022" b="24501"/>
              <a:stretch/>
            </p:blipFill>
            <p:spPr>
              <a:xfrm>
                <a:off x="337456" y="4012102"/>
                <a:ext cx="1637029" cy="999181"/>
              </a:xfrm>
              <a:prstGeom prst="rect">
                <a:avLst/>
              </a:prstGeom>
            </p:spPr>
          </p:pic>
        </p:grpSp>
        <p:sp>
          <p:nvSpPr>
            <p:cNvPr id="13" name="TextBox 12"/>
            <p:cNvSpPr txBox="1"/>
            <p:nvPr/>
          </p:nvSpPr>
          <p:spPr>
            <a:xfrm>
              <a:off x="1536969" y="2706380"/>
              <a:ext cx="473937" cy="2822547"/>
            </a:xfrm>
            <a:prstGeom prst="rect">
              <a:avLst/>
            </a:prstGeom>
            <a:noFill/>
          </p:spPr>
          <p:txBody>
            <a:bodyPr wrap="none" rtlCol="0">
              <a:spAutoFit/>
            </a:bodyPr>
            <a:lstStyle/>
            <a:p>
              <a:pPr algn="r"/>
              <a:r>
                <a:rPr lang="en-US" sz="1400" dirty="0" smtClean="0"/>
                <a:t>SDSS</a:t>
              </a:r>
            </a:p>
            <a:p>
              <a:pPr algn="r"/>
              <a:endParaRPr lang="en-US" sz="1400" dirty="0"/>
            </a:p>
            <a:p>
              <a:pPr algn="r"/>
              <a:endParaRPr lang="en-US" sz="1400" dirty="0" smtClean="0"/>
            </a:p>
            <a:p>
              <a:pPr algn="r"/>
              <a:endParaRPr lang="en-US" sz="1400" dirty="0" smtClean="0"/>
            </a:p>
            <a:p>
              <a:pPr algn="r"/>
              <a:endParaRPr lang="en-US" sz="1400" dirty="0" smtClean="0"/>
            </a:p>
            <a:p>
              <a:pPr algn="r"/>
              <a:endParaRPr lang="en-US" sz="1400" dirty="0"/>
            </a:p>
            <a:p>
              <a:pPr algn="r"/>
              <a:endParaRPr lang="en-US" sz="1200" dirty="0" smtClean="0"/>
            </a:p>
            <a:p>
              <a:pPr algn="r"/>
              <a:r>
                <a:rPr lang="en-US" sz="1400" dirty="0" smtClean="0">
                  <a:solidFill>
                    <a:srgbClr val="000000"/>
                  </a:solidFill>
                </a:rPr>
                <a:t>DES</a:t>
              </a:r>
            </a:p>
            <a:p>
              <a:pPr algn="r"/>
              <a:endParaRPr lang="en-US" sz="1400" dirty="0"/>
            </a:p>
            <a:p>
              <a:pPr algn="r"/>
              <a:endParaRPr lang="en-US" sz="1400" dirty="0" smtClean="0"/>
            </a:p>
            <a:p>
              <a:pPr algn="r"/>
              <a:endParaRPr lang="en-US" sz="1400" dirty="0" smtClean="0"/>
            </a:p>
            <a:p>
              <a:pPr algn="r"/>
              <a:endParaRPr lang="en-US" sz="1400" dirty="0"/>
            </a:p>
            <a:p>
              <a:pPr algn="r"/>
              <a:endParaRPr lang="en-US" sz="1400" dirty="0"/>
            </a:p>
            <a:p>
              <a:pPr algn="r"/>
              <a:endParaRPr lang="en-US" sz="1200" dirty="0" smtClean="0"/>
            </a:p>
            <a:p>
              <a:pPr algn="r"/>
              <a:r>
                <a:rPr lang="en-US" sz="1300" dirty="0" smtClean="0"/>
                <a:t>1</a:t>
              </a:r>
              <a:r>
                <a:rPr lang="en-US" sz="1400" dirty="0" smtClean="0">
                  <a:solidFill>
                    <a:srgbClr val="000000"/>
                  </a:solidFill>
                </a:rPr>
                <a:t>LSST</a:t>
              </a:r>
            </a:p>
            <a:p>
              <a:pPr algn="r"/>
              <a:endParaRPr lang="en-US" sz="1400" dirty="0">
                <a:solidFill>
                  <a:srgbClr val="000000"/>
                </a:solidFill>
              </a:endParaRPr>
            </a:p>
            <a:p>
              <a:pPr algn="r"/>
              <a:endParaRPr lang="en-US" sz="1400" dirty="0" smtClean="0">
                <a:solidFill>
                  <a:srgbClr val="000000"/>
                </a:solidFill>
              </a:endParaRPr>
            </a:p>
            <a:p>
              <a:pPr algn="r"/>
              <a:endParaRPr lang="en-US" sz="1050" dirty="0">
                <a:solidFill>
                  <a:srgbClr val="000000"/>
                </a:solidFill>
              </a:endParaRPr>
            </a:p>
          </p:txBody>
        </p:sp>
      </p:grpSp>
      <p:sp>
        <p:nvSpPr>
          <p:cNvPr id="14"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custDataLst>
      <p:tags r:id="rId1"/>
    </p:custDataLst>
    <p:extLst>
      <p:ext uri="{BB962C8B-B14F-4D97-AF65-F5344CB8AC3E}">
        <p14:creationId xmlns:p14="http://schemas.microsoft.com/office/powerpoint/2010/main" val="2267899080"/>
      </p:ext>
    </p:extLst>
  </p:cSld>
  <p:clrMapOvr>
    <a:masterClrMapping/>
  </p:clrMapOvr>
  <mc:AlternateContent xmlns:mc="http://schemas.openxmlformats.org/markup-compatibility/2006" xmlns:p14="http://schemas.microsoft.com/office/powerpoint/2010/main">
    <mc:Choice Requires="p14">
      <p:transition spd="slow" p14:dur="2000" advTm="41252"/>
    </mc:Choice>
    <mc:Fallback xmlns="">
      <p:transition spd="slow" advTm="4125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Cosmic </a:t>
            </a:r>
            <a:r>
              <a:rPr lang="en-US" dirty="0"/>
              <a:t>F</a:t>
            </a:r>
            <a:r>
              <a:rPr lang="en-US" dirty="0" smtClean="0"/>
              <a:t>rontier: Dark Matter</a:t>
            </a:r>
            <a:endParaRPr lang="en-US" dirty="0"/>
          </a:p>
        </p:txBody>
      </p:sp>
      <p:sp>
        <p:nvSpPr>
          <p:cNvPr id="3" name="Content Placeholder 2"/>
          <p:cNvSpPr>
            <a:spLocks noGrp="1"/>
          </p:cNvSpPr>
          <p:nvPr>
            <p:ph idx="1"/>
          </p:nvPr>
        </p:nvSpPr>
        <p:spPr>
          <a:xfrm>
            <a:off x="1600200" y="1339850"/>
            <a:ext cx="7543800" cy="5080000"/>
          </a:xfrm>
        </p:spPr>
        <p:txBody>
          <a:bodyPr/>
          <a:lstStyle/>
          <a:p>
            <a:endParaRPr lang="en-US" dirty="0" smtClean="0">
              <a:solidFill>
                <a:srgbClr val="FFFF00"/>
              </a:solidFill>
            </a:endParaRPr>
          </a:p>
          <a:p>
            <a:r>
              <a:rPr lang="en-US" dirty="0" smtClean="0">
                <a:solidFill>
                  <a:srgbClr val="FFFF00"/>
                </a:solidFill>
              </a:rPr>
              <a:t>CDMS</a:t>
            </a:r>
            <a:endParaRPr lang="en-US" dirty="0">
              <a:solidFill>
                <a:srgbClr val="FFFFFF"/>
              </a:solidFill>
            </a:endParaRPr>
          </a:p>
          <a:p>
            <a:pPr lvl="1"/>
            <a:endParaRPr lang="en-US" sz="1200" dirty="0" smtClean="0">
              <a:solidFill>
                <a:srgbClr val="FFFFFF"/>
              </a:solidFill>
            </a:endParaRPr>
          </a:p>
          <a:p>
            <a:pPr lvl="1"/>
            <a:r>
              <a:rPr lang="en-US" sz="1800" dirty="0" err="1" smtClean="0">
                <a:solidFill>
                  <a:srgbClr val="FFFFFF"/>
                </a:solidFill>
              </a:rPr>
              <a:t>Ge</a:t>
            </a:r>
            <a:r>
              <a:rPr lang="en-US" sz="1800" dirty="0" smtClean="0">
                <a:solidFill>
                  <a:srgbClr val="FFFFFF"/>
                </a:solidFill>
              </a:rPr>
              <a:t> bolometers </a:t>
            </a:r>
            <a:endParaRPr lang="en-US" sz="1800" dirty="0">
              <a:solidFill>
                <a:srgbClr val="FFFFFF"/>
              </a:solidFill>
            </a:endParaRPr>
          </a:p>
          <a:p>
            <a:pPr lvl="1"/>
            <a:r>
              <a:rPr lang="en-US" sz="1800" dirty="0" smtClean="0">
                <a:solidFill>
                  <a:srgbClr val="FFFFFF"/>
                </a:solidFill>
              </a:rPr>
              <a:t>Soudan/</a:t>
            </a:r>
            <a:r>
              <a:rPr lang="en-US" sz="1800" dirty="0" err="1" smtClean="0">
                <a:solidFill>
                  <a:srgbClr val="FFFFFF"/>
                </a:solidFill>
              </a:rPr>
              <a:t>SNOLab</a:t>
            </a:r>
            <a:endParaRPr lang="en-US" sz="1800" dirty="0" smtClean="0">
              <a:solidFill>
                <a:srgbClr val="FFFFFF"/>
              </a:solidFill>
            </a:endParaRPr>
          </a:p>
          <a:p>
            <a:pPr lvl="1"/>
            <a:endParaRPr lang="en-US" sz="1400" dirty="0" smtClean="0">
              <a:solidFill>
                <a:srgbClr val="FFFF00"/>
              </a:solidFill>
            </a:endParaRPr>
          </a:p>
          <a:p>
            <a:r>
              <a:rPr lang="en-US" dirty="0">
                <a:solidFill>
                  <a:srgbClr val="FFFF00"/>
                </a:solidFill>
              </a:rPr>
              <a:t>COUPP</a:t>
            </a:r>
          </a:p>
          <a:p>
            <a:pPr lvl="1"/>
            <a:endParaRPr lang="en-US" sz="1200" dirty="0">
              <a:solidFill>
                <a:srgbClr val="FFFFFF"/>
              </a:solidFill>
            </a:endParaRPr>
          </a:p>
          <a:p>
            <a:pPr lvl="1"/>
            <a:r>
              <a:rPr lang="en-US" sz="1800" dirty="0">
                <a:solidFill>
                  <a:srgbClr val="FFFFFF"/>
                </a:solidFill>
              </a:rPr>
              <a:t>bubble chamber</a:t>
            </a:r>
          </a:p>
          <a:p>
            <a:pPr lvl="1"/>
            <a:r>
              <a:rPr lang="en-US" sz="1800" dirty="0" err="1">
                <a:solidFill>
                  <a:srgbClr val="FFFFFF"/>
                </a:solidFill>
              </a:rPr>
              <a:t>SNOLab</a:t>
            </a:r>
            <a:endParaRPr lang="en-US" sz="1800" dirty="0">
              <a:solidFill>
                <a:srgbClr val="FFFFFF"/>
              </a:solidFill>
            </a:endParaRPr>
          </a:p>
          <a:p>
            <a:pPr lvl="1"/>
            <a:endParaRPr lang="en-US" sz="1400" dirty="0" smtClean="0">
              <a:solidFill>
                <a:srgbClr val="FFFF00"/>
              </a:solidFill>
            </a:endParaRPr>
          </a:p>
          <a:p>
            <a:r>
              <a:rPr lang="en-US" dirty="0" err="1" smtClean="0">
                <a:solidFill>
                  <a:srgbClr val="FFFF00"/>
                </a:solidFill>
              </a:rPr>
              <a:t>DarkSide</a:t>
            </a:r>
            <a:endParaRPr lang="en-US" dirty="0">
              <a:solidFill>
                <a:srgbClr val="FFFFFF"/>
              </a:solidFill>
            </a:endParaRPr>
          </a:p>
          <a:p>
            <a:pPr lvl="1"/>
            <a:endParaRPr lang="en-US" sz="1200" dirty="0" smtClean="0">
              <a:solidFill>
                <a:srgbClr val="FFFFFF"/>
              </a:solidFill>
            </a:endParaRPr>
          </a:p>
          <a:p>
            <a:pPr lvl="1"/>
            <a:r>
              <a:rPr lang="en-US" sz="1800" dirty="0" smtClean="0">
                <a:solidFill>
                  <a:srgbClr val="FFFFFF"/>
                </a:solidFill>
              </a:rPr>
              <a:t>depleted </a:t>
            </a:r>
            <a:r>
              <a:rPr lang="en-US" sz="1800" dirty="0" err="1" smtClean="0">
                <a:solidFill>
                  <a:srgbClr val="FFFFFF"/>
                </a:solidFill>
              </a:rPr>
              <a:t>LAr</a:t>
            </a:r>
            <a:endParaRPr lang="en-US" sz="1800" dirty="0" smtClean="0">
              <a:solidFill>
                <a:srgbClr val="FFFFFF"/>
              </a:solidFill>
            </a:endParaRPr>
          </a:p>
          <a:p>
            <a:pPr lvl="1"/>
            <a:r>
              <a:rPr lang="en-US" sz="1800" dirty="0" smtClean="0">
                <a:solidFill>
                  <a:srgbClr val="FFFFFF"/>
                </a:solidFill>
              </a:rPr>
              <a:t>Gran </a:t>
            </a:r>
            <a:r>
              <a:rPr lang="en-US" sz="1800" dirty="0" err="1" smtClean="0">
                <a:solidFill>
                  <a:srgbClr val="FFFFFF"/>
                </a:solidFill>
              </a:rPr>
              <a:t>Sasso</a:t>
            </a:r>
            <a:endParaRPr lang="en-US" sz="1800" dirty="0" smtClean="0">
              <a:solidFill>
                <a:srgbClr val="FFFFFF"/>
              </a:solidFill>
            </a:endParaRPr>
          </a:p>
          <a:p>
            <a:endParaRPr lang="en-US" sz="1400" dirty="0" smtClean="0">
              <a:solidFill>
                <a:srgbClr val="FFFF00"/>
              </a:solidFill>
            </a:endParaRPr>
          </a:p>
          <a:p>
            <a:pPr marL="457200" lvl="1" indent="0">
              <a:buNone/>
            </a:pPr>
            <a:endParaRPr lang="en-US" sz="1400" dirty="0" smtClean="0">
              <a:solidFill>
                <a:srgbClr val="FFFFFF"/>
              </a:solidFill>
            </a:endParaRPr>
          </a:p>
          <a:p>
            <a:endParaRPr lang="en-US" sz="2000" dirty="0" smtClean="0">
              <a:solidFill>
                <a:srgbClr val="FFFFFF"/>
              </a:solidFill>
            </a:endParaRPr>
          </a:p>
          <a:p>
            <a:pPr lvl="1"/>
            <a:endParaRPr lang="en-US" sz="1800" dirty="0">
              <a:solidFill>
                <a:srgbClr val="FFFFFF"/>
              </a:solidFill>
            </a:endParaRPr>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19</a:t>
            </a:fld>
            <a:endParaRPr lang="en-US" dirty="0"/>
          </a:p>
        </p:txBody>
      </p:sp>
      <p:grpSp>
        <p:nvGrpSpPr>
          <p:cNvPr id="24" name="Group 23"/>
          <p:cNvGrpSpPr/>
          <p:nvPr/>
        </p:nvGrpSpPr>
        <p:grpSpPr>
          <a:xfrm>
            <a:off x="3161756" y="1802952"/>
            <a:ext cx="1435644" cy="3788937"/>
            <a:chOff x="355600" y="2108200"/>
            <a:chExt cx="1435644" cy="3788937"/>
          </a:xfrm>
        </p:grpSpPr>
        <p:pic>
          <p:nvPicPr>
            <p:cNvPr id="20" name="Picture 26" descr="COUPP 4 kg.jpg"/>
            <p:cNvPicPr>
              <a:picLocks noChangeAspect="1"/>
            </p:cNvPicPr>
            <p:nvPr/>
          </p:nvPicPr>
          <p:blipFill rotWithShape="1">
            <a:blip r:embed="rId3" cstate="print">
              <a:extLst>
                <a:ext uri="{28A0092B-C50C-407E-A947-70E740481C1C}">
                  <a14:useLocalDpi xmlns:a14="http://schemas.microsoft.com/office/drawing/2010/main" val="0"/>
                </a:ext>
              </a:extLst>
            </a:blip>
            <a:srcRect l="-10186" t="36618" r="21902" b="33361"/>
            <a:stretch/>
          </p:blipFill>
          <p:spPr bwMode="auto">
            <a:xfrm>
              <a:off x="355600" y="3556000"/>
              <a:ext cx="1435644"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5" descr="CDMS.jpg"/>
            <p:cNvPicPr>
              <a:picLocks noChangeAspect="1"/>
            </p:cNvPicPr>
            <p:nvPr/>
          </p:nvPicPr>
          <p:blipFill rotWithShape="1">
            <a:blip r:embed="rId4" cstate="print">
              <a:extLst>
                <a:ext uri="{28A0092B-C50C-407E-A947-70E740481C1C}">
                  <a14:useLocalDpi xmlns:a14="http://schemas.microsoft.com/office/drawing/2010/main" val="0"/>
                </a:ext>
              </a:extLst>
            </a:blip>
            <a:srcRect l="11302" t="59641" r="10599" b="14372"/>
            <a:stretch/>
          </p:blipFill>
          <p:spPr bwMode="auto">
            <a:xfrm>
              <a:off x="521244" y="2108200"/>
              <a:ext cx="127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11302" t="5245" r="10599" b="51554"/>
            <a:stretch/>
          </p:blipFill>
          <p:spPr>
            <a:xfrm>
              <a:off x="521244" y="5122436"/>
              <a:ext cx="1270000" cy="774701"/>
            </a:xfrm>
            <a:prstGeom prst="rect">
              <a:avLst/>
            </a:prstGeom>
          </p:spPr>
        </p:pic>
      </p:grpSp>
      <p:grpSp>
        <p:nvGrpSpPr>
          <p:cNvPr id="14" name="Group 13"/>
          <p:cNvGrpSpPr/>
          <p:nvPr/>
        </p:nvGrpSpPr>
        <p:grpSpPr>
          <a:xfrm>
            <a:off x="4813300" y="1821486"/>
            <a:ext cx="4102100" cy="4330393"/>
            <a:chOff x="2425700" y="1587806"/>
            <a:chExt cx="4102100" cy="4330393"/>
          </a:xfrm>
        </p:grpSpPr>
        <p:sp>
          <p:nvSpPr>
            <p:cNvPr id="15" name="Rectangle 14"/>
            <p:cNvSpPr/>
            <p:nvPr/>
          </p:nvSpPr>
          <p:spPr bwMode="auto">
            <a:xfrm>
              <a:off x="2425700" y="1587806"/>
              <a:ext cx="4102100" cy="4330393"/>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pic>
          <p:nvPicPr>
            <p:cNvPr id="19" name="Picture 18" descr="normal_wimp_sensitivities.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5700" y="1838960"/>
              <a:ext cx="4005580" cy="3957320"/>
            </a:xfrm>
            <a:prstGeom prst="rect">
              <a:avLst/>
            </a:prstGeom>
          </p:spPr>
        </p:pic>
        <p:sp>
          <p:nvSpPr>
            <p:cNvPr id="25" name="TextBox 24"/>
            <p:cNvSpPr txBox="1"/>
            <p:nvPr/>
          </p:nvSpPr>
          <p:spPr>
            <a:xfrm>
              <a:off x="3538156" y="2722622"/>
              <a:ext cx="2499402" cy="2092881"/>
            </a:xfrm>
            <a:prstGeom prst="rect">
              <a:avLst/>
            </a:prstGeom>
            <a:noFill/>
          </p:spPr>
          <p:txBody>
            <a:bodyPr wrap="none" rtlCol="0">
              <a:spAutoFit/>
            </a:bodyPr>
            <a:lstStyle/>
            <a:p>
              <a:pPr algn="ctr"/>
              <a:r>
                <a:rPr lang="en-US" sz="1800" dirty="0" smtClean="0">
                  <a:solidFill>
                    <a:srgbClr val="000000"/>
                  </a:solidFill>
                </a:rPr>
                <a:t>Current gen. (~10kg)</a:t>
              </a:r>
            </a:p>
            <a:p>
              <a:pPr algn="ctr"/>
              <a:endParaRPr lang="en-US" sz="1000" dirty="0" smtClean="0">
                <a:solidFill>
                  <a:srgbClr val="000000"/>
                </a:solidFill>
              </a:endParaRPr>
            </a:p>
            <a:p>
              <a:pPr algn="ctr"/>
              <a:r>
                <a:rPr lang="en-US" sz="1800" dirty="0" smtClean="0">
                  <a:solidFill>
                    <a:schemeClr val="accent1">
                      <a:lumMod val="75000"/>
                    </a:schemeClr>
                  </a:solidFill>
                </a:rPr>
                <a:t>2010s</a:t>
              </a:r>
              <a:endParaRPr lang="en-US" sz="1800" dirty="0">
                <a:solidFill>
                  <a:schemeClr val="accent1">
                    <a:lumMod val="75000"/>
                  </a:schemeClr>
                </a:solidFill>
              </a:endParaRPr>
            </a:p>
            <a:p>
              <a:pPr algn="ctr"/>
              <a:endParaRPr lang="en-US" sz="1000" dirty="0" smtClean="0">
                <a:solidFill>
                  <a:srgbClr val="000000"/>
                </a:solidFill>
              </a:endParaRPr>
            </a:p>
            <a:p>
              <a:pPr algn="ctr"/>
              <a:r>
                <a:rPr lang="en-US" sz="1800" dirty="0" smtClean="0">
                  <a:solidFill>
                    <a:srgbClr val="000000"/>
                  </a:solidFill>
                </a:rPr>
                <a:t>Generation II (~100kg)</a:t>
              </a:r>
            </a:p>
            <a:p>
              <a:pPr algn="ctr"/>
              <a:endParaRPr lang="en-US" sz="1000" dirty="0" smtClean="0">
                <a:solidFill>
                  <a:srgbClr val="000000"/>
                </a:solidFill>
              </a:endParaRPr>
            </a:p>
            <a:p>
              <a:pPr algn="ctr"/>
              <a:r>
                <a:rPr lang="en-US" sz="1800" dirty="0" smtClean="0">
                  <a:solidFill>
                    <a:schemeClr val="accent1">
                      <a:lumMod val="75000"/>
                    </a:schemeClr>
                  </a:solidFill>
                </a:rPr>
                <a:t>2020s</a:t>
              </a:r>
              <a:endParaRPr lang="en-US" sz="1800" dirty="0">
                <a:solidFill>
                  <a:schemeClr val="accent1">
                    <a:lumMod val="75000"/>
                  </a:schemeClr>
                </a:solidFill>
              </a:endParaRPr>
            </a:p>
            <a:p>
              <a:pPr algn="ctr"/>
              <a:endParaRPr lang="en-US" sz="1000" dirty="0" smtClean="0">
                <a:solidFill>
                  <a:srgbClr val="000000"/>
                </a:solidFill>
              </a:endParaRPr>
            </a:p>
            <a:p>
              <a:pPr algn="ctr"/>
              <a:r>
                <a:rPr lang="en-US" sz="1800" dirty="0" smtClean="0">
                  <a:solidFill>
                    <a:srgbClr val="000000"/>
                  </a:solidFill>
                </a:rPr>
                <a:t>Generation III (~1 ton)</a:t>
              </a:r>
              <a:endParaRPr lang="en-US" sz="1800" dirty="0">
                <a:solidFill>
                  <a:srgbClr val="000000"/>
                </a:solidFill>
              </a:endParaRPr>
            </a:p>
          </p:txBody>
        </p:sp>
        <p:sp>
          <p:nvSpPr>
            <p:cNvPr id="26" name="TextBox 25"/>
            <p:cNvSpPr txBox="1"/>
            <p:nvPr/>
          </p:nvSpPr>
          <p:spPr>
            <a:xfrm>
              <a:off x="2751501" y="1587807"/>
              <a:ext cx="3467616" cy="369332"/>
            </a:xfrm>
            <a:prstGeom prst="rect">
              <a:avLst/>
            </a:prstGeom>
            <a:noFill/>
          </p:spPr>
          <p:txBody>
            <a:bodyPr wrap="none" rtlCol="0">
              <a:spAutoFit/>
            </a:bodyPr>
            <a:lstStyle/>
            <a:p>
              <a:r>
                <a:rPr lang="en-US" sz="1800" dirty="0" smtClean="0">
                  <a:solidFill>
                    <a:srgbClr val="000000"/>
                  </a:solidFill>
                </a:rPr>
                <a:t>Dark Matter Search Sensitivities</a:t>
              </a:r>
              <a:endParaRPr lang="en-US" sz="1800" dirty="0">
                <a:solidFill>
                  <a:srgbClr val="000000"/>
                </a:solidFill>
              </a:endParaRPr>
            </a:p>
          </p:txBody>
        </p:sp>
      </p:grpSp>
      <p:sp>
        <p:nvSpPr>
          <p:cNvPr id="8" name="TextBox 7"/>
          <p:cNvSpPr txBox="1"/>
          <p:nvPr/>
        </p:nvSpPr>
        <p:spPr>
          <a:xfrm>
            <a:off x="2185906" y="1109017"/>
            <a:ext cx="4822987" cy="461665"/>
          </a:xfrm>
          <a:prstGeom prst="rect">
            <a:avLst/>
          </a:prstGeom>
          <a:noFill/>
        </p:spPr>
        <p:txBody>
          <a:bodyPr wrap="none" rtlCol="0">
            <a:spAutoFit/>
          </a:bodyPr>
          <a:lstStyle/>
          <a:p>
            <a:r>
              <a:rPr lang="en-US" dirty="0" smtClean="0"/>
              <a:t>Efforts towards “zero background”</a:t>
            </a:r>
            <a:endParaRPr lang="en-US" dirty="0"/>
          </a:p>
        </p:txBody>
      </p:sp>
      <p:sp>
        <p:nvSpPr>
          <p:cNvPr id="16"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custDataLst>
      <p:tags r:id="rId1"/>
    </p:custDataLst>
    <p:extLst>
      <p:ext uri="{BB962C8B-B14F-4D97-AF65-F5344CB8AC3E}">
        <p14:creationId xmlns:p14="http://schemas.microsoft.com/office/powerpoint/2010/main" val="634601792"/>
      </p:ext>
    </p:extLst>
  </p:cSld>
  <p:clrMapOvr>
    <a:masterClrMapping/>
  </p:clrMapOvr>
  <mc:AlternateContent xmlns:mc="http://schemas.openxmlformats.org/markup-compatibility/2006" xmlns:p14="http://schemas.microsoft.com/office/powerpoint/2010/main">
    <mc:Choice Requires="p14">
      <p:transition spd="slow" p14:dur="2000" advTm="45900"/>
    </mc:Choice>
    <mc:Fallback xmlns="">
      <p:transition spd="slow" advTm="459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err="1" smtClean="0"/>
              <a:t>Fermilab’s</a:t>
            </a:r>
            <a:r>
              <a:rPr lang="en-US" dirty="0" smtClean="0"/>
              <a:t> plan</a:t>
            </a:r>
          </a:p>
          <a:p>
            <a:pPr lvl="1"/>
            <a:r>
              <a:rPr lang="en-US" dirty="0" smtClean="0"/>
              <a:t>2011 – 2030</a:t>
            </a:r>
          </a:p>
          <a:p>
            <a:endParaRPr lang="en-US" dirty="0"/>
          </a:p>
          <a:p>
            <a:r>
              <a:rPr lang="en-US" dirty="0" smtClean="0"/>
              <a:t>Other news items</a:t>
            </a:r>
          </a:p>
          <a:p>
            <a:pPr lvl="1"/>
            <a:r>
              <a:rPr lang="en-US" dirty="0" smtClean="0"/>
              <a:t>Safety Statistics in FY12</a:t>
            </a:r>
          </a:p>
          <a:p>
            <a:pPr lvl="1"/>
            <a:r>
              <a:rPr lang="en-US" dirty="0" smtClean="0"/>
              <a:t>DUSEL / LBNE</a:t>
            </a:r>
          </a:p>
          <a:p>
            <a:pPr lvl="1"/>
            <a:r>
              <a:rPr lang="en-US" dirty="0" smtClean="0"/>
              <a:t>Other new projects: </a:t>
            </a:r>
            <a:r>
              <a:rPr lang="en-US" dirty="0" err="1" smtClean="0"/>
              <a:t>MicroBooNE</a:t>
            </a:r>
            <a:r>
              <a:rPr lang="en-US" dirty="0" smtClean="0"/>
              <a:t>, Mu2e, Project X</a:t>
            </a:r>
          </a:p>
          <a:p>
            <a:pPr lvl="1"/>
            <a:r>
              <a:rPr lang="en-US" dirty="0" smtClean="0"/>
              <a:t>Budget</a:t>
            </a:r>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2</a:t>
            </a:fld>
            <a:endParaRPr lang="en-US" dirty="0"/>
          </a:p>
        </p:txBody>
      </p:sp>
    </p:spTree>
    <p:extLst>
      <p:ext uri="{BB962C8B-B14F-4D97-AF65-F5344CB8AC3E}">
        <p14:creationId xmlns:p14="http://schemas.microsoft.com/office/powerpoint/2010/main" val="1633255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gerbe"/>
          <p:cNvPicPr>
            <a:picLocks noChangeAspect="1" noChangeArrowheads="1"/>
          </p:cNvPicPr>
          <p:nvPr/>
        </p:nvPicPr>
        <p:blipFill>
          <a:blip r:embed="rId3"/>
          <a:srcRect l="3539" r="3326"/>
          <a:stretch>
            <a:fillRect/>
          </a:stretch>
        </p:blipFill>
        <p:spPr bwMode="auto">
          <a:xfrm>
            <a:off x="5917471" y="1679574"/>
            <a:ext cx="2976456" cy="3101975"/>
          </a:xfrm>
          <a:prstGeom prst="rect">
            <a:avLst/>
          </a:prstGeom>
          <a:noFill/>
          <a:ln w="9525">
            <a:solidFill>
              <a:schemeClr val="tx1">
                <a:lumMod val="75000"/>
              </a:schemeClr>
            </a:solidFill>
            <a:miter lim="800000"/>
            <a:headEnd/>
            <a:tailEnd/>
          </a:ln>
        </p:spPr>
      </p:pic>
      <p:sp>
        <p:nvSpPr>
          <p:cNvPr id="10249" name="Title 17"/>
          <p:cNvSpPr>
            <a:spLocks noGrp="1"/>
          </p:cNvSpPr>
          <p:nvPr>
            <p:ph type="title"/>
          </p:nvPr>
        </p:nvSpPr>
        <p:spPr>
          <a:xfrm>
            <a:off x="1557337" y="203200"/>
            <a:ext cx="7336589" cy="1143000"/>
          </a:xfrm>
        </p:spPr>
        <p:txBody>
          <a:bodyPr/>
          <a:lstStyle/>
          <a:p>
            <a:r>
              <a:rPr lang="en-US" dirty="0" smtClean="0"/>
              <a:t>The Cosmic Frontier: Other Programs</a:t>
            </a:r>
          </a:p>
        </p:txBody>
      </p:sp>
      <p:sp>
        <p:nvSpPr>
          <p:cNvPr id="3" name="Content Placeholder 2"/>
          <p:cNvSpPr>
            <a:spLocks noGrp="1"/>
          </p:cNvSpPr>
          <p:nvPr>
            <p:ph sz="half" idx="1"/>
          </p:nvPr>
        </p:nvSpPr>
        <p:spPr>
          <a:xfrm>
            <a:off x="1600200" y="1530350"/>
            <a:ext cx="6972300" cy="4114800"/>
          </a:xfrm>
        </p:spPr>
        <p:txBody>
          <a:bodyPr/>
          <a:lstStyle/>
          <a:p>
            <a:r>
              <a:rPr lang="en-US" dirty="0" smtClean="0">
                <a:solidFill>
                  <a:srgbClr val="FFFFFF"/>
                </a:solidFill>
              </a:rPr>
              <a:t>High Energy</a:t>
            </a:r>
          </a:p>
          <a:p>
            <a:pPr marL="0" indent="0">
              <a:buNone/>
            </a:pPr>
            <a:r>
              <a:rPr lang="en-US" dirty="0" smtClean="0">
                <a:solidFill>
                  <a:srgbClr val="FFFFFF"/>
                </a:solidFill>
              </a:rPr>
              <a:t>    Cosmic Particles</a:t>
            </a:r>
          </a:p>
          <a:p>
            <a:pPr lvl="1"/>
            <a:r>
              <a:rPr lang="en-US" dirty="0" smtClean="0">
                <a:solidFill>
                  <a:srgbClr val="FFFFFF"/>
                </a:solidFill>
              </a:rPr>
              <a:t>Pierre Auger Observatory</a:t>
            </a:r>
          </a:p>
          <a:p>
            <a:pPr marL="457200" lvl="1" indent="0">
              <a:buNone/>
            </a:pPr>
            <a:r>
              <a:rPr lang="en-US" dirty="0">
                <a:solidFill>
                  <a:srgbClr val="FFFFFF"/>
                </a:solidFill>
              </a:rPr>
              <a:t> </a:t>
            </a:r>
            <a:r>
              <a:rPr lang="en-US" dirty="0" smtClean="0">
                <a:solidFill>
                  <a:srgbClr val="FFFFFF"/>
                </a:solidFill>
              </a:rPr>
              <a:t>   in Argentina (</a:t>
            </a:r>
            <a:r>
              <a:rPr lang="en-US" dirty="0" smtClean="0">
                <a:solidFill>
                  <a:srgbClr val="FFFF00"/>
                </a:solidFill>
              </a:rPr>
              <a:t>2010s</a:t>
            </a:r>
            <a:r>
              <a:rPr lang="en-US" dirty="0" smtClean="0">
                <a:solidFill>
                  <a:srgbClr val="FFFFFF"/>
                </a:solidFill>
              </a:rPr>
              <a:t>)</a:t>
            </a:r>
            <a:endParaRPr lang="en-US" dirty="0">
              <a:solidFill>
                <a:srgbClr val="FFFFFF"/>
              </a:solidFill>
            </a:endParaRPr>
          </a:p>
          <a:p>
            <a:pPr marL="0" indent="0">
              <a:buNone/>
            </a:pPr>
            <a:endParaRPr lang="en-US" dirty="0" smtClean="0">
              <a:solidFill>
                <a:srgbClr val="FFFFFF"/>
              </a:solidFill>
            </a:endParaRPr>
          </a:p>
          <a:p>
            <a:pPr marL="0" indent="0">
              <a:buNone/>
            </a:pPr>
            <a:endParaRPr lang="en-US" dirty="0">
              <a:solidFill>
                <a:srgbClr val="FFFFFF"/>
              </a:solidFill>
            </a:endParaRPr>
          </a:p>
          <a:p>
            <a:r>
              <a:rPr lang="en-US" dirty="0" smtClean="0">
                <a:solidFill>
                  <a:srgbClr val="FFFFFF"/>
                </a:solidFill>
              </a:rPr>
              <a:t>Quantum </a:t>
            </a:r>
            <a:r>
              <a:rPr lang="en-US" dirty="0" err="1" smtClean="0">
                <a:solidFill>
                  <a:srgbClr val="FFFFFF"/>
                </a:solidFill>
              </a:rPr>
              <a:t>Spacetime</a:t>
            </a:r>
            <a:endParaRPr lang="en-US" dirty="0" smtClean="0">
              <a:solidFill>
                <a:srgbClr val="FFFFFF"/>
              </a:solidFill>
            </a:endParaRPr>
          </a:p>
          <a:p>
            <a:pPr lvl="1"/>
            <a:r>
              <a:rPr lang="en-US" dirty="0" err="1" smtClean="0">
                <a:solidFill>
                  <a:srgbClr val="FFFFFF"/>
                </a:solidFill>
              </a:rPr>
              <a:t>Holometer</a:t>
            </a:r>
            <a:r>
              <a:rPr lang="en-US" dirty="0">
                <a:solidFill>
                  <a:srgbClr val="FFFFFF"/>
                </a:solidFill>
              </a:rPr>
              <a:t> </a:t>
            </a:r>
            <a:r>
              <a:rPr lang="en-US" dirty="0" smtClean="0">
                <a:solidFill>
                  <a:srgbClr val="FFFFFF"/>
                </a:solidFill>
              </a:rPr>
              <a:t>to study Planck-scale physics (</a:t>
            </a:r>
            <a:r>
              <a:rPr lang="en-US" dirty="0" smtClean="0">
                <a:solidFill>
                  <a:srgbClr val="FFFF00"/>
                </a:solidFill>
              </a:rPr>
              <a:t>2010s</a:t>
            </a:r>
            <a:r>
              <a:rPr lang="en-US" dirty="0" smtClean="0">
                <a:solidFill>
                  <a:srgbClr val="FFFFFF"/>
                </a:solidFill>
              </a:rPr>
              <a:t>)</a:t>
            </a:r>
            <a:endParaRPr lang="en-US" dirty="0">
              <a:solidFill>
                <a:srgbClr val="FFFFFF"/>
              </a:solidFill>
            </a:endParaRPr>
          </a:p>
        </p:txBody>
      </p:sp>
      <p:sp>
        <p:nvSpPr>
          <p:cNvPr id="12" name="Slide Number Placeholder 4"/>
          <p:cNvSpPr>
            <a:spLocks noGrp="1"/>
          </p:cNvSpPr>
          <p:nvPr>
            <p:ph type="sldNum" sz="quarter" idx="11"/>
          </p:nvPr>
        </p:nvSpPr>
        <p:spPr/>
        <p:txBody>
          <a:bodyPr/>
          <a:lstStyle/>
          <a:p>
            <a:pPr>
              <a:defRPr/>
            </a:pPr>
            <a:fld id="{DD335B24-A5D2-4BBF-9E7F-0C9CC4A20CBD}" type="slidenum">
              <a:rPr lang="en-US" smtClean="0"/>
              <a:pPr>
                <a:defRPr/>
              </a:pPr>
              <a:t>20</a:t>
            </a:fld>
            <a:endParaRPr lang="en-US" dirty="0"/>
          </a:p>
        </p:txBody>
      </p:sp>
      <p:sp>
        <p:nvSpPr>
          <p:cNvPr id="7"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extLst>
      <p:ext uri="{BB962C8B-B14F-4D97-AF65-F5344CB8AC3E}">
        <p14:creationId xmlns:p14="http://schemas.microsoft.com/office/powerpoint/2010/main" val="4272897813"/>
      </p:ext>
    </p:extLst>
  </p:cSld>
  <p:clrMapOvr>
    <a:masterClrMapping/>
  </p:clrMapOvr>
  <p:transition advTm="14464"/>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world_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585913"/>
            <a:ext cx="85344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8"/>
          <p:cNvGrpSpPr>
            <a:grpSpLocks/>
          </p:cNvGrpSpPr>
          <p:nvPr/>
        </p:nvGrpSpPr>
        <p:grpSpPr bwMode="auto">
          <a:xfrm>
            <a:off x="254000" y="2122483"/>
            <a:ext cx="3452813" cy="2713941"/>
            <a:chOff x="254000" y="2122483"/>
            <a:chExt cx="3452813" cy="2713941"/>
          </a:xfrm>
        </p:grpSpPr>
        <p:grpSp>
          <p:nvGrpSpPr>
            <p:cNvPr id="47127" name="Group 16"/>
            <p:cNvGrpSpPr>
              <a:grpSpLocks/>
            </p:cNvGrpSpPr>
            <p:nvPr/>
          </p:nvGrpSpPr>
          <p:grpSpPr bwMode="auto">
            <a:xfrm>
              <a:off x="1226488" y="2122483"/>
              <a:ext cx="1302400" cy="400110"/>
              <a:chOff x="1226163" y="2771195"/>
              <a:chExt cx="1302400" cy="400110"/>
            </a:xfrm>
          </p:grpSpPr>
          <p:sp>
            <p:nvSpPr>
              <p:cNvPr id="30" name="AutoShape 4"/>
              <p:cNvSpPr>
                <a:spLocks noChangeArrowheads="1"/>
              </p:cNvSpPr>
              <p:nvPr/>
            </p:nvSpPr>
            <p:spPr bwMode="auto">
              <a:xfrm>
                <a:off x="2353938" y="2845812"/>
                <a:ext cx="174625" cy="231775"/>
              </a:xfrm>
              <a:prstGeom prst="star5">
                <a:avLst/>
              </a:prstGeom>
              <a:solidFill>
                <a:srgbClr val="990000"/>
              </a:solidFill>
              <a:ln w="9525" algn="ctr">
                <a:noFill/>
                <a:miter lim="800000"/>
                <a:headEnd/>
                <a:tailEnd/>
              </a:ln>
              <a:effectLst/>
            </p:spPr>
            <p:txBody>
              <a:bodyPr wrap="none" anchor="ctr"/>
              <a:lstStyle/>
              <a:p>
                <a:pPr algn="ctr">
                  <a:spcBef>
                    <a:spcPct val="20000"/>
                  </a:spcBef>
                  <a:buClr>
                    <a:srgbClr val="FFFF00"/>
                  </a:buClr>
                  <a:buSzPct val="80000"/>
                  <a:buFont typeface="Wingdings" pitchFamily="2" charset="2"/>
                  <a:buNone/>
                  <a:defRPr/>
                </a:pPr>
                <a:endParaRPr lang="en-US">
                  <a:solidFill>
                    <a:srgbClr val="990000"/>
                  </a:solidFill>
                  <a:latin typeface="+mn-lt"/>
                </a:endParaRPr>
              </a:p>
            </p:txBody>
          </p:sp>
          <p:sp>
            <p:nvSpPr>
              <p:cNvPr id="31" name="Text Box 7"/>
              <p:cNvSpPr txBox="1">
                <a:spLocks noChangeArrowheads="1"/>
              </p:cNvSpPr>
              <p:nvPr/>
            </p:nvSpPr>
            <p:spPr bwMode="auto">
              <a:xfrm>
                <a:off x="1226163" y="2771195"/>
                <a:ext cx="1183337" cy="400110"/>
              </a:xfrm>
              <a:prstGeom prst="rect">
                <a:avLst/>
              </a:prstGeom>
              <a:noFill/>
              <a:ln w="9525" algn="ctr">
                <a:noFill/>
                <a:miter lim="800000"/>
                <a:headEnd/>
                <a:tailEnd/>
              </a:ln>
            </p:spPr>
            <p:txBody>
              <a:bodyPr wrap="none">
                <a:spAutoFit/>
              </a:bodyPr>
              <a:lstStyle/>
              <a:p>
                <a:pPr algn="r">
                  <a:spcBef>
                    <a:spcPct val="20000"/>
                  </a:spcBef>
                  <a:buClr>
                    <a:srgbClr val="FFFF00"/>
                  </a:buClr>
                  <a:buSzPct val="80000"/>
                  <a:buFont typeface="Wingdings" pitchFamily="2" charset="2"/>
                  <a:buNone/>
                  <a:defRPr/>
                </a:pPr>
                <a:r>
                  <a:rPr lang="en-US" sz="2000" dirty="0" err="1">
                    <a:solidFill>
                      <a:srgbClr val="990000"/>
                    </a:solidFill>
                    <a:latin typeface="+mn-lt"/>
                  </a:rPr>
                  <a:t>Fermilab</a:t>
                </a:r>
                <a:endParaRPr lang="en-US" sz="2000" dirty="0">
                  <a:solidFill>
                    <a:srgbClr val="990000"/>
                  </a:solidFill>
                  <a:latin typeface="+mn-lt"/>
                </a:endParaRPr>
              </a:p>
            </p:txBody>
          </p:sp>
        </p:grpSp>
        <p:grpSp>
          <p:nvGrpSpPr>
            <p:cNvPr id="47128" name="Group 43"/>
            <p:cNvGrpSpPr>
              <a:grpSpLocks/>
            </p:cNvGrpSpPr>
            <p:nvPr/>
          </p:nvGrpSpPr>
          <p:grpSpPr bwMode="auto">
            <a:xfrm>
              <a:off x="254000" y="2682875"/>
              <a:ext cx="3452813" cy="2153549"/>
              <a:chOff x="254000" y="2698525"/>
              <a:chExt cx="3453488" cy="2152840"/>
            </a:xfrm>
          </p:grpSpPr>
          <p:pic>
            <p:nvPicPr>
              <p:cNvPr id="47129" name="Picture 16" descr="01_Young-Kee_Aerial_01"/>
              <p:cNvPicPr>
                <a:picLocks noChangeAspect="1" noChangeArrowheads="1"/>
              </p:cNvPicPr>
              <p:nvPr/>
            </p:nvPicPr>
            <p:blipFill>
              <a:blip r:embed="rId5">
                <a:extLst>
                  <a:ext uri="{28A0092B-C50C-407E-A947-70E740481C1C}">
                    <a14:useLocalDpi xmlns:a14="http://schemas.microsoft.com/office/drawing/2010/main" val="0"/>
                  </a:ext>
                </a:extLst>
              </a:blip>
              <a:srcRect b="13725"/>
              <a:stretch>
                <a:fillRect/>
              </a:stretch>
            </p:blipFill>
            <p:spPr bwMode="auto">
              <a:xfrm>
                <a:off x="254000" y="2698525"/>
                <a:ext cx="2677968" cy="17328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7130" name="TextBox 45"/>
              <p:cNvSpPr txBox="1">
                <a:spLocks noChangeArrowheads="1"/>
              </p:cNvSpPr>
              <p:nvPr/>
            </p:nvSpPr>
            <p:spPr bwMode="auto">
              <a:xfrm>
                <a:off x="798033" y="4389699"/>
                <a:ext cx="2527069"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300" dirty="0" err="1">
                    <a:solidFill>
                      <a:srgbClr val="FFFF00"/>
                    </a:solidFill>
                  </a:rPr>
                  <a:t>Tevatron</a:t>
                </a:r>
                <a:endParaRPr lang="en-US" sz="2300" dirty="0">
                  <a:solidFill>
                    <a:srgbClr val="FFFF00"/>
                  </a:solidFill>
                </a:endParaRPr>
              </a:p>
            </p:txBody>
          </p:sp>
          <p:cxnSp>
            <p:nvCxnSpPr>
              <p:cNvPr id="49" name="Straight Arrow Connector 48"/>
              <p:cNvCxnSpPr/>
              <p:nvPr/>
            </p:nvCxnSpPr>
            <p:spPr>
              <a:xfrm>
                <a:off x="647777" y="4829836"/>
                <a:ext cx="3059711" cy="1586"/>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5" name="Group 31"/>
          <p:cNvGrpSpPr>
            <a:grpSpLocks/>
          </p:cNvGrpSpPr>
          <p:nvPr/>
        </p:nvGrpSpPr>
        <p:grpSpPr bwMode="auto">
          <a:xfrm>
            <a:off x="1196975" y="2178004"/>
            <a:ext cx="5056188" cy="3077590"/>
            <a:chOff x="1196975" y="2177962"/>
            <a:chExt cx="5056188" cy="3076984"/>
          </a:xfrm>
        </p:grpSpPr>
        <p:grpSp>
          <p:nvGrpSpPr>
            <p:cNvPr id="47118" name="Group 17"/>
            <p:cNvGrpSpPr>
              <a:grpSpLocks/>
            </p:cNvGrpSpPr>
            <p:nvPr/>
          </p:nvGrpSpPr>
          <p:grpSpPr bwMode="auto">
            <a:xfrm>
              <a:off x="4341811" y="2177962"/>
              <a:ext cx="1001345" cy="400030"/>
              <a:chOff x="4341545" y="2876462"/>
              <a:chExt cx="1001756" cy="400030"/>
            </a:xfrm>
          </p:grpSpPr>
          <p:sp>
            <p:nvSpPr>
              <p:cNvPr id="34" name="AutoShape 6"/>
              <p:cNvSpPr>
                <a:spLocks noChangeArrowheads="1"/>
              </p:cNvSpPr>
              <p:nvPr/>
            </p:nvSpPr>
            <p:spPr bwMode="auto">
              <a:xfrm>
                <a:off x="4341545" y="2935224"/>
                <a:ext cx="174697" cy="231729"/>
              </a:xfrm>
              <a:prstGeom prst="star5">
                <a:avLst/>
              </a:prstGeom>
              <a:solidFill>
                <a:srgbClr val="990000"/>
              </a:solidFill>
              <a:ln w="9525" algn="ctr">
                <a:noFill/>
                <a:miter lim="800000"/>
                <a:headEnd/>
                <a:tailEnd/>
              </a:ln>
              <a:effectLst/>
            </p:spPr>
            <p:txBody>
              <a:bodyPr wrap="none" anchor="ctr"/>
              <a:lstStyle/>
              <a:p>
                <a:pPr algn="ctr">
                  <a:spcBef>
                    <a:spcPct val="20000"/>
                  </a:spcBef>
                  <a:buClr>
                    <a:srgbClr val="FFFF00"/>
                  </a:buClr>
                  <a:buSzPct val="80000"/>
                  <a:buFont typeface="Wingdings" pitchFamily="2" charset="2"/>
                  <a:buNone/>
                  <a:defRPr/>
                </a:pPr>
                <a:endParaRPr lang="en-US">
                  <a:solidFill>
                    <a:srgbClr val="990000"/>
                  </a:solidFill>
                  <a:latin typeface="+mn-lt"/>
                </a:endParaRPr>
              </a:p>
            </p:txBody>
          </p:sp>
          <p:sp>
            <p:nvSpPr>
              <p:cNvPr id="36" name="Text Box 8"/>
              <p:cNvSpPr txBox="1">
                <a:spLocks noChangeArrowheads="1"/>
              </p:cNvSpPr>
              <p:nvPr/>
            </p:nvSpPr>
            <p:spPr bwMode="auto">
              <a:xfrm>
                <a:off x="4428893" y="2876462"/>
                <a:ext cx="914408" cy="400030"/>
              </a:xfrm>
              <a:prstGeom prst="rect">
                <a:avLst/>
              </a:prstGeom>
              <a:noFill/>
              <a:ln w="9525" algn="ctr">
                <a:noFill/>
                <a:miter lim="800000"/>
                <a:headEnd/>
                <a:tailEnd/>
              </a:ln>
            </p:spPr>
            <p:txBody>
              <a:bodyPr wrap="none">
                <a:spAutoFit/>
              </a:bodyPr>
              <a:lstStyle/>
              <a:p>
                <a:pPr algn="r">
                  <a:spcBef>
                    <a:spcPct val="20000"/>
                  </a:spcBef>
                  <a:buClr>
                    <a:srgbClr val="FFFF00"/>
                  </a:buClr>
                  <a:buSzPct val="80000"/>
                  <a:buFont typeface="Wingdings" pitchFamily="2" charset="2"/>
                  <a:buNone/>
                  <a:defRPr/>
                </a:pPr>
                <a:r>
                  <a:rPr lang="en-US" sz="2000" dirty="0">
                    <a:solidFill>
                      <a:srgbClr val="990000"/>
                    </a:solidFill>
                    <a:latin typeface="+mn-lt"/>
                  </a:rPr>
                  <a:t>CERN</a:t>
                </a:r>
                <a:endParaRPr lang="en-US" dirty="0">
                  <a:solidFill>
                    <a:srgbClr val="990000"/>
                  </a:solidFill>
                  <a:latin typeface="+mn-lt"/>
                </a:endParaRPr>
              </a:p>
            </p:txBody>
          </p:sp>
        </p:grpSp>
        <p:grpSp>
          <p:nvGrpSpPr>
            <p:cNvPr id="47119" name="Group 49"/>
            <p:cNvGrpSpPr>
              <a:grpSpLocks/>
            </p:cNvGrpSpPr>
            <p:nvPr/>
          </p:nvGrpSpPr>
          <p:grpSpPr bwMode="auto">
            <a:xfrm>
              <a:off x="1196975" y="2673331"/>
              <a:ext cx="5056188" cy="2581615"/>
              <a:chOff x="1197033" y="2688403"/>
              <a:chExt cx="5056855" cy="2582161"/>
            </a:xfrm>
          </p:grpSpPr>
          <p:grpSp>
            <p:nvGrpSpPr>
              <p:cNvPr id="47120" name="Group 42"/>
              <p:cNvGrpSpPr>
                <a:grpSpLocks/>
              </p:cNvGrpSpPr>
              <p:nvPr/>
            </p:nvGrpSpPr>
            <p:grpSpPr bwMode="auto">
              <a:xfrm>
                <a:off x="3194371" y="2688403"/>
                <a:ext cx="3059517" cy="2582161"/>
                <a:chOff x="3194371" y="2688403"/>
                <a:chExt cx="3059517" cy="2582161"/>
              </a:xfrm>
            </p:grpSpPr>
            <p:pic>
              <p:nvPicPr>
                <p:cNvPr id="47122" name="Picture 20" descr="cern"/>
                <p:cNvPicPr>
                  <a:picLocks noChangeAspect="1" noChangeArrowheads="1"/>
                </p:cNvPicPr>
                <p:nvPr/>
              </p:nvPicPr>
              <p:blipFill>
                <a:blip r:embed="rId6">
                  <a:extLst>
                    <a:ext uri="{28A0092B-C50C-407E-A947-70E740481C1C}">
                      <a14:useLocalDpi xmlns:a14="http://schemas.microsoft.com/office/drawing/2010/main" val="0"/>
                    </a:ext>
                  </a:extLst>
                </a:blip>
                <a:srcRect r="409"/>
                <a:stretch>
                  <a:fillRect/>
                </a:stretch>
              </p:blipFill>
              <p:spPr bwMode="auto">
                <a:xfrm>
                  <a:off x="3255962" y="2688403"/>
                  <a:ext cx="2730501" cy="172129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cxnSp>
              <p:nvCxnSpPr>
                <p:cNvPr id="54" name="Straight Arrow Connector 53"/>
                <p:cNvCxnSpPr/>
                <p:nvPr/>
              </p:nvCxnSpPr>
              <p:spPr>
                <a:xfrm>
                  <a:off x="3194371" y="5266412"/>
                  <a:ext cx="3059517" cy="15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7124" name="TextBox 54"/>
                <p:cNvSpPr txBox="1">
                  <a:spLocks noChangeArrowheads="1"/>
                </p:cNvSpPr>
                <p:nvPr/>
              </p:nvSpPr>
              <p:spPr bwMode="auto">
                <a:xfrm>
                  <a:off x="3361124" y="4839671"/>
                  <a:ext cx="2527070" cy="43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200" dirty="0">
                      <a:solidFill>
                        <a:srgbClr val="FFFF00"/>
                      </a:solidFill>
                    </a:rPr>
                    <a:t>LHC</a:t>
                  </a:r>
                </a:p>
              </p:txBody>
            </p:sp>
          </p:grpSp>
          <p:cxnSp>
            <p:nvCxnSpPr>
              <p:cNvPr id="52" name="Straight Connector 51"/>
              <p:cNvCxnSpPr/>
              <p:nvPr/>
            </p:nvCxnSpPr>
            <p:spPr>
              <a:xfrm>
                <a:off x="1197033" y="5263236"/>
                <a:ext cx="2011628" cy="1588"/>
              </a:xfrm>
              <a:prstGeom prst="line">
                <a:avLst/>
              </a:prstGeom>
              <a:ln w="57150">
                <a:solidFill>
                  <a:srgbClr val="FFFFFF"/>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9" name="Group 55"/>
          <p:cNvGrpSpPr>
            <a:grpSpLocks/>
          </p:cNvGrpSpPr>
          <p:nvPr/>
        </p:nvGrpSpPr>
        <p:grpSpPr bwMode="auto">
          <a:xfrm>
            <a:off x="3673475" y="5265730"/>
            <a:ext cx="5060950" cy="430887"/>
            <a:chOff x="3674225" y="5624617"/>
            <a:chExt cx="5059563" cy="430630"/>
          </a:xfrm>
        </p:grpSpPr>
        <p:grpSp>
          <p:nvGrpSpPr>
            <p:cNvPr id="47114" name="Group 43"/>
            <p:cNvGrpSpPr>
              <a:grpSpLocks/>
            </p:cNvGrpSpPr>
            <p:nvPr/>
          </p:nvGrpSpPr>
          <p:grpSpPr bwMode="auto">
            <a:xfrm>
              <a:off x="3894773" y="5624617"/>
              <a:ext cx="4839015" cy="430630"/>
              <a:chOff x="3894773" y="5624617"/>
              <a:chExt cx="4839015" cy="430630"/>
            </a:xfrm>
          </p:grpSpPr>
          <p:cxnSp>
            <p:nvCxnSpPr>
              <p:cNvPr id="59" name="Straight Arrow Connector 58"/>
              <p:cNvCxnSpPr/>
              <p:nvPr/>
            </p:nvCxnSpPr>
            <p:spPr>
              <a:xfrm>
                <a:off x="5673927" y="6035535"/>
                <a:ext cx="3059861" cy="158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7117" name="TextBox 59"/>
              <p:cNvSpPr txBox="1">
                <a:spLocks noChangeArrowheads="1"/>
              </p:cNvSpPr>
              <p:nvPr/>
            </p:nvSpPr>
            <p:spPr bwMode="auto">
              <a:xfrm>
                <a:off x="3894773" y="5624617"/>
                <a:ext cx="4442029" cy="4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2200" dirty="0">
                    <a:solidFill>
                      <a:srgbClr val="FFFF00"/>
                    </a:solidFill>
                  </a:rPr>
                  <a:t> Lepton Collider</a:t>
                </a:r>
              </a:p>
            </p:txBody>
          </p:sp>
        </p:grpSp>
        <p:cxnSp>
          <p:nvCxnSpPr>
            <p:cNvPr id="58" name="Straight Connector 57"/>
            <p:cNvCxnSpPr/>
            <p:nvPr/>
          </p:nvCxnSpPr>
          <p:spPr>
            <a:xfrm>
              <a:off x="3674225" y="6029188"/>
              <a:ext cx="2064772" cy="4760"/>
            </a:xfrm>
            <a:prstGeom prst="line">
              <a:avLst/>
            </a:prstGeom>
            <a:ln w="57150">
              <a:solidFill>
                <a:srgbClr val="FFFFFF"/>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 name="Group 39"/>
          <p:cNvGrpSpPr>
            <a:grpSpLocks/>
          </p:cNvGrpSpPr>
          <p:nvPr/>
        </p:nvGrpSpPr>
        <p:grpSpPr bwMode="auto">
          <a:xfrm>
            <a:off x="1592263" y="5489558"/>
            <a:ext cx="7227887" cy="927100"/>
            <a:chOff x="1592317" y="6022987"/>
            <a:chExt cx="7227812" cy="926200"/>
          </a:xfrm>
        </p:grpSpPr>
        <p:sp>
          <p:nvSpPr>
            <p:cNvPr id="29" name="5-Point Star 28"/>
            <p:cNvSpPr/>
            <p:nvPr/>
          </p:nvSpPr>
          <p:spPr>
            <a:xfrm>
              <a:off x="4067203" y="6022987"/>
              <a:ext cx="331785" cy="315606"/>
            </a:xfrm>
            <a:prstGeom prst="star5">
              <a:avLst/>
            </a:prstGeom>
            <a:solidFill>
              <a:srgbClr val="FFC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113" name="TextBox 59"/>
            <p:cNvSpPr txBox="1">
              <a:spLocks noChangeArrowheads="1"/>
            </p:cNvSpPr>
            <p:nvPr/>
          </p:nvSpPr>
          <p:spPr bwMode="auto">
            <a:xfrm>
              <a:off x="1592317" y="6133745"/>
              <a:ext cx="7227812" cy="81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500" dirty="0">
                <a:solidFill>
                  <a:srgbClr val="FFC000"/>
                </a:solidFill>
              </a:endParaRPr>
            </a:p>
            <a:p>
              <a:pPr algn="ctr" eaLnBrk="1" hangingPunct="1"/>
              <a:r>
                <a:rPr lang="en-US" sz="2100" dirty="0">
                  <a:solidFill>
                    <a:srgbClr val="FFC000"/>
                  </a:solidFill>
                </a:rPr>
                <a:t>(energy to be determined)</a:t>
              </a:r>
            </a:p>
            <a:p>
              <a:pPr algn="ctr" eaLnBrk="1" hangingPunct="1"/>
              <a:r>
                <a:rPr lang="en-US" sz="2100" dirty="0">
                  <a:solidFill>
                    <a:srgbClr val="FFC000"/>
                  </a:solidFill>
                </a:rPr>
                <a:t>		             (technology, site to be determined)</a:t>
              </a:r>
            </a:p>
          </p:txBody>
        </p:sp>
      </p:grpSp>
      <p:sp>
        <p:nvSpPr>
          <p:cNvPr id="4" name="Title 3"/>
          <p:cNvSpPr>
            <a:spLocks noGrp="1"/>
          </p:cNvSpPr>
          <p:nvPr>
            <p:ph type="title"/>
          </p:nvPr>
        </p:nvSpPr>
        <p:spPr/>
        <p:txBody>
          <a:bodyPr/>
          <a:lstStyle/>
          <a:p>
            <a:r>
              <a:rPr lang="en-US" dirty="0" smtClean="0"/>
              <a:t>The Energy Frontier</a:t>
            </a:r>
            <a:endParaRPr lang="en-US" dirty="0"/>
          </a:p>
        </p:txBody>
      </p:sp>
      <p:sp>
        <p:nvSpPr>
          <p:cNvPr id="3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9pPr>
          </a:lstStyle>
          <a:p>
            <a:pPr eaLnBrk="1" hangingPunct="1"/>
            <a:fld id="{666F51BB-FCDB-4737-9259-C73524B6476F}" type="slidenum">
              <a:rPr lang="en-US" sz="1200" smtClean="0">
                <a:solidFill>
                  <a:srgbClr val="FFFFFF"/>
                </a:solidFill>
              </a:rPr>
              <a:pPr eaLnBrk="1" hangingPunct="1"/>
              <a:t>21</a:t>
            </a:fld>
            <a:endParaRPr lang="en-US" sz="1200" smtClean="0">
              <a:solidFill>
                <a:srgbClr val="FFFFFF"/>
              </a:solidFill>
            </a:endParaRPr>
          </a:p>
        </p:txBody>
      </p:sp>
      <p:sp>
        <p:nvSpPr>
          <p:cNvPr id="35" name="Footer Placeholder 3"/>
          <p:cNvSpPr>
            <a:spLocks noGrp="1"/>
          </p:cNvSpPr>
          <p:nvPr>
            <p:ph type="ftr" sz="quarter" idx="3"/>
          </p:nvPr>
        </p:nvSpPr>
        <p:spPr>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custDataLst>
      <p:tags r:id="rId1"/>
    </p:custDataLst>
    <p:extLst>
      <p:ext uri="{BB962C8B-B14F-4D97-AF65-F5344CB8AC3E}">
        <p14:creationId xmlns:p14="http://schemas.microsoft.com/office/powerpoint/2010/main" val="2015999422"/>
      </p:ext>
    </p:extLst>
  </p:cSld>
  <p:clrMapOvr>
    <a:masterClrMapping/>
  </p:clrMapOvr>
  <p:transition advTm="41765"/>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5" descr="LHC@FNAL3"/>
          <p:cNvPicPr>
            <a:picLocks noChangeAspect="1" noChangeArrowheads="1"/>
          </p:cNvPicPr>
          <p:nvPr/>
        </p:nvPicPr>
        <p:blipFill>
          <a:blip r:embed="rId2">
            <a:extLst>
              <a:ext uri="{28A0092B-C50C-407E-A947-70E740481C1C}">
                <a14:useLocalDpi xmlns:a14="http://schemas.microsoft.com/office/drawing/2010/main" val="0"/>
              </a:ext>
            </a:extLst>
          </a:blip>
          <a:srcRect t="14589" b="20424"/>
          <a:stretch>
            <a:fillRect/>
          </a:stretch>
        </p:blipFill>
        <p:spPr bwMode="auto">
          <a:xfrm>
            <a:off x="2604359" y="3285708"/>
            <a:ext cx="5125981" cy="279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57337" y="203200"/>
            <a:ext cx="7529511" cy="1143000"/>
          </a:xfrm>
        </p:spPr>
        <p:txBody>
          <a:bodyPr/>
          <a:lstStyle/>
          <a:p>
            <a:r>
              <a:rPr lang="en-US" dirty="0" smtClean="0"/>
              <a:t>The Energy Frontier: Fermilab and LHC</a:t>
            </a:r>
            <a:endParaRPr lang="en-US" dirty="0"/>
          </a:p>
        </p:txBody>
      </p:sp>
      <p:sp>
        <p:nvSpPr>
          <p:cNvPr id="11" name="Slide Number Placeholder 6"/>
          <p:cNvSpPr>
            <a:spLocks noGrp="1"/>
          </p:cNvSpPr>
          <p:nvPr>
            <p:ph type="sldNum" sz="quarter" idx="11"/>
          </p:nvPr>
        </p:nvSpPr>
        <p:spPr>
          <a:prstGeom prst="rect">
            <a:avLst/>
          </a:prstGeom>
        </p:spPr>
        <p:txBody>
          <a:bodyPr/>
          <a:lstStyle/>
          <a:p>
            <a:fld id="{32507795-C29F-4606-8B22-0F6EB7CBDD72}" type="slidenum">
              <a:rPr lang="en-US"/>
              <a:pPr/>
              <a:t>22</a:t>
            </a:fld>
            <a:endParaRPr lang="en-US" dirty="0"/>
          </a:p>
        </p:txBody>
      </p:sp>
      <p:sp>
        <p:nvSpPr>
          <p:cNvPr id="12" name="Footer Placeholder 3"/>
          <p:cNvSpPr>
            <a:spLocks noGrp="1"/>
          </p:cNvSpPr>
          <p:nvPr>
            <p:ph type="ftr" sz="quarter" idx="3"/>
          </p:nvPr>
        </p:nvSpPr>
        <p:spPr>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
        <p:nvSpPr>
          <p:cNvPr id="14" name="Text Box 12"/>
          <p:cNvSpPr txBox="1">
            <a:spLocks noChangeArrowheads="1"/>
          </p:cNvSpPr>
          <p:nvPr/>
        </p:nvSpPr>
        <p:spPr bwMode="auto">
          <a:xfrm>
            <a:off x="1611728" y="1276350"/>
            <a:ext cx="7475121"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sz="2200" dirty="0" smtClean="0"/>
              <a:t>Strong participation in </a:t>
            </a:r>
            <a:r>
              <a:rPr lang="en-US" sz="2200" dirty="0"/>
              <a:t>a</a:t>
            </a:r>
            <a:r>
              <a:rPr lang="en-US" sz="2200" dirty="0" smtClean="0"/>
              <a:t>ccelerators </a:t>
            </a:r>
            <a:r>
              <a:rPr lang="en-US" sz="2200" dirty="0" smtClean="0"/>
              <a:t>and </a:t>
            </a:r>
            <a:r>
              <a:rPr lang="en-US" sz="2200" dirty="0" smtClean="0"/>
              <a:t>CMS experiment</a:t>
            </a:r>
            <a:endParaRPr lang="en-US" sz="2200" dirty="0" smtClean="0"/>
          </a:p>
          <a:p>
            <a:pPr eaLnBrk="1" hangingPunct="1"/>
            <a:endParaRPr lang="en-US" sz="1200" dirty="0" smtClean="0"/>
          </a:p>
          <a:p>
            <a:pPr eaLnBrk="1" hangingPunct="1"/>
            <a:r>
              <a:rPr lang="en-US" sz="2200" dirty="0" smtClean="0">
                <a:solidFill>
                  <a:srgbClr val="FFFFFF"/>
                </a:solidFill>
              </a:rPr>
              <a:t>Supporting </a:t>
            </a:r>
            <a:r>
              <a:rPr lang="en-US" sz="2200" dirty="0">
                <a:solidFill>
                  <a:srgbClr val="FFFFFF"/>
                </a:solidFill>
              </a:rPr>
              <a:t>the US </a:t>
            </a:r>
            <a:r>
              <a:rPr lang="en-US" sz="2200" dirty="0" smtClean="0">
                <a:solidFill>
                  <a:srgbClr val="FFFFFF"/>
                </a:solidFill>
              </a:rPr>
              <a:t>Community</a:t>
            </a:r>
            <a:endParaRPr lang="en-US" sz="2200" dirty="0" smtClean="0"/>
          </a:p>
          <a:p>
            <a:pPr eaLnBrk="1" hangingPunct="1"/>
            <a:r>
              <a:rPr lang="en-US" sz="2200" dirty="0"/>
              <a:t>	</a:t>
            </a:r>
            <a:r>
              <a:rPr lang="en-US" sz="2200" dirty="0" smtClean="0"/>
              <a:t>CMS </a:t>
            </a:r>
            <a:r>
              <a:rPr lang="en-US" sz="2200" dirty="0"/>
              <a:t>Tier-1 Computing </a:t>
            </a:r>
            <a:r>
              <a:rPr lang="en-US" sz="2200" dirty="0" smtClean="0"/>
              <a:t>Center</a:t>
            </a:r>
          </a:p>
          <a:p>
            <a:pPr eaLnBrk="1" hangingPunct="1"/>
            <a:r>
              <a:rPr lang="en-US" sz="2200" dirty="0" smtClean="0"/>
              <a:t>	LHC </a:t>
            </a:r>
            <a:r>
              <a:rPr lang="en-US" sz="2200" dirty="0"/>
              <a:t>Physics </a:t>
            </a:r>
            <a:r>
              <a:rPr lang="en-US" sz="2200" dirty="0" smtClean="0"/>
              <a:t>Center</a:t>
            </a:r>
          </a:p>
          <a:p>
            <a:pPr eaLnBrk="1" hangingPunct="1"/>
            <a:r>
              <a:rPr lang="en-US" sz="2200" dirty="0"/>
              <a:t>	</a:t>
            </a:r>
            <a:r>
              <a:rPr lang="en-US" sz="2200" dirty="0" smtClean="0"/>
              <a:t>Remote Operation Center</a:t>
            </a:r>
            <a:endParaRPr lang="en-US" sz="2200" dirty="0" smtClean="0"/>
          </a:p>
        </p:txBody>
      </p:sp>
    </p:spTree>
    <p:extLst>
      <p:ext uri="{BB962C8B-B14F-4D97-AF65-F5344CB8AC3E}">
        <p14:creationId xmlns:p14="http://schemas.microsoft.com/office/powerpoint/2010/main" val="271785544"/>
      </p:ext>
    </p:extLst>
  </p:cSld>
  <p:clrMapOvr>
    <a:masterClrMapping/>
  </p:clrMapOvr>
  <p:transition advTm="5045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nvPr>
        </p:nvSpPr>
        <p:spPr/>
        <p:txBody>
          <a:bodyPr/>
          <a:lstStyle/>
          <a:p>
            <a:r>
              <a:rPr lang="en-US" dirty="0" smtClean="0"/>
              <a:t>The Intensity Frontier</a:t>
            </a:r>
            <a:endParaRPr lang="en-US" dirty="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98372" y="2164542"/>
            <a:ext cx="4509655" cy="4027516"/>
          </a:xfrm>
        </p:spPr>
      </p:pic>
      <p:sp>
        <p:nvSpPr>
          <p:cNvPr id="6" name="Slide Number Placeholder 6"/>
          <p:cNvSpPr>
            <a:spLocks noGrp="1"/>
          </p:cNvSpPr>
          <p:nvPr>
            <p:ph type="sldNum" sz="quarter" idx="11"/>
          </p:nvPr>
        </p:nvSpPr>
        <p:spPr>
          <a:prstGeom prst="rect">
            <a:avLst/>
          </a:prstGeom>
        </p:spPr>
        <p:txBody>
          <a:bodyPr/>
          <a:lstStyle/>
          <a:p>
            <a:fld id="{32507795-C29F-4606-8B22-0F6EB7CBDD72}" type="slidenum">
              <a:rPr lang="en-US"/>
              <a:pPr/>
              <a:t>23</a:t>
            </a:fld>
            <a:endParaRPr lang="en-US" dirty="0"/>
          </a:p>
        </p:txBody>
      </p:sp>
      <p:sp>
        <p:nvSpPr>
          <p:cNvPr id="1973251" name="Rectangle 3"/>
          <p:cNvSpPr>
            <a:spLocks noGrp="1" noChangeArrowheads="1"/>
          </p:cNvSpPr>
          <p:nvPr>
            <p:ph type="body" sz="half" idx="4294967295"/>
          </p:nvPr>
        </p:nvSpPr>
        <p:spPr>
          <a:xfrm>
            <a:off x="1614487" y="1250142"/>
            <a:ext cx="7364989" cy="4530725"/>
          </a:xfrm>
        </p:spPr>
        <p:txBody>
          <a:bodyPr/>
          <a:lstStyle/>
          <a:p>
            <a:r>
              <a:rPr lang="en-US" sz="2000" dirty="0"/>
              <a:t>The present theory is a remarkable intellectual </a:t>
            </a:r>
            <a:r>
              <a:rPr lang="en-US" sz="2000" dirty="0" smtClean="0"/>
              <a:t>construction</a:t>
            </a:r>
            <a:endParaRPr lang="en-US" sz="2000" dirty="0"/>
          </a:p>
          <a:p>
            <a:r>
              <a:rPr lang="en-US" sz="2000" dirty="0" smtClean="0"/>
              <a:t>But is not complete; can not answer many deep questions</a:t>
            </a:r>
            <a:endParaRPr lang="en-US" sz="2000" dirty="0"/>
          </a:p>
        </p:txBody>
      </p:sp>
      <p:grpSp>
        <p:nvGrpSpPr>
          <p:cNvPr id="12" name="Group 11"/>
          <p:cNvGrpSpPr/>
          <p:nvPr/>
        </p:nvGrpSpPr>
        <p:grpSpPr>
          <a:xfrm>
            <a:off x="3375911" y="4972050"/>
            <a:ext cx="2739139" cy="470807"/>
            <a:chOff x="3375911" y="4972050"/>
            <a:chExt cx="2739139" cy="470807"/>
          </a:xfrm>
        </p:grpSpPr>
        <p:sp>
          <p:nvSpPr>
            <p:cNvPr id="4" name="Rectangle 3"/>
            <p:cNvSpPr/>
            <p:nvPr/>
          </p:nvSpPr>
          <p:spPr bwMode="auto">
            <a:xfrm>
              <a:off x="4705350" y="4972050"/>
              <a:ext cx="1409700" cy="470807"/>
            </a:xfrm>
            <a:prstGeom prst="rect">
              <a:avLst/>
            </a:prstGeom>
            <a:solidFill>
              <a:schemeClr val="accent5">
                <a:lumMod val="50000"/>
                <a:alpha val="50196"/>
              </a:schemeClr>
            </a:solidFill>
            <a:ln w="2857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7" name="Left Brace 6"/>
            <p:cNvSpPr/>
            <p:nvPr/>
          </p:nvSpPr>
          <p:spPr bwMode="auto">
            <a:xfrm>
              <a:off x="4076700" y="4972050"/>
              <a:ext cx="236756" cy="4708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3375911" y="4981192"/>
              <a:ext cx="750526" cy="461665"/>
            </a:xfrm>
            <a:prstGeom prst="rect">
              <a:avLst/>
            </a:prstGeom>
            <a:noFill/>
          </p:spPr>
          <p:txBody>
            <a:bodyPr wrap="none" rtlCol="0">
              <a:spAutoFit/>
            </a:bodyPr>
            <a:lstStyle/>
            <a:p>
              <a:r>
                <a:rPr lang="en-US" dirty="0" smtClean="0"/>
                <a:t>now</a:t>
              </a:r>
              <a:endParaRPr lang="en-US" dirty="0"/>
            </a:p>
          </p:txBody>
        </p:sp>
      </p:grpSp>
      <p:grpSp>
        <p:nvGrpSpPr>
          <p:cNvPr id="14" name="Group 13"/>
          <p:cNvGrpSpPr/>
          <p:nvPr/>
        </p:nvGrpSpPr>
        <p:grpSpPr>
          <a:xfrm>
            <a:off x="2213844" y="4095750"/>
            <a:ext cx="3460335" cy="1347107"/>
            <a:chOff x="2213844" y="4095750"/>
            <a:chExt cx="3460335" cy="1347107"/>
          </a:xfrm>
        </p:grpSpPr>
        <p:sp>
          <p:nvSpPr>
            <p:cNvPr id="8" name="Rectangle 7"/>
            <p:cNvSpPr/>
            <p:nvPr/>
          </p:nvSpPr>
          <p:spPr bwMode="auto">
            <a:xfrm>
              <a:off x="4705346" y="4449518"/>
              <a:ext cx="968833" cy="470807"/>
            </a:xfrm>
            <a:prstGeom prst="rect">
              <a:avLst/>
            </a:prstGeom>
            <a:solidFill>
              <a:schemeClr val="accent5">
                <a:lumMod val="50000"/>
                <a:alpha val="50196"/>
              </a:schemeClr>
            </a:solidFill>
            <a:ln w="2857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16" name="Left Brace 15"/>
            <p:cNvSpPr/>
            <p:nvPr/>
          </p:nvSpPr>
          <p:spPr bwMode="auto">
            <a:xfrm>
              <a:off x="3181333" y="4095750"/>
              <a:ext cx="236756" cy="13471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2213844" y="4519527"/>
              <a:ext cx="1024639" cy="461665"/>
            </a:xfrm>
            <a:prstGeom prst="rect">
              <a:avLst/>
            </a:prstGeom>
            <a:noFill/>
          </p:spPr>
          <p:txBody>
            <a:bodyPr wrap="none" rtlCol="0">
              <a:spAutoFit/>
            </a:bodyPr>
            <a:lstStyle/>
            <a:p>
              <a:r>
                <a:rPr lang="en-US" dirty="0" smtClean="0"/>
                <a:t>2010s</a:t>
              </a:r>
              <a:endParaRPr lang="en-US" dirty="0"/>
            </a:p>
          </p:txBody>
        </p:sp>
      </p:grpSp>
      <p:grpSp>
        <p:nvGrpSpPr>
          <p:cNvPr id="15" name="Group 14"/>
          <p:cNvGrpSpPr/>
          <p:nvPr/>
        </p:nvGrpSpPr>
        <p:grpSpPr>
          <a:xfrm>
            <a:off x="1066081" y="2759475"/>
            <a:ext cx="4608098" cy="2683383"/>
            <a:chOff x="1066081" y="2759475"/>
            <a:chExt cx="4608098" cy="2683383"/>
          </a:xfrm>
        </p:grpSpPr>
        <p:grpSp>
          <p:nvGrpSpPr>
            <p:cNvPr id="5" name="Group 4"/>
            <p:cNvGrpSpPr/>
            <p:nvPr/>
          </p:nvGrpSpPr>
          <p:grpSpPr>
            <a:xfrm>
              <a:off x="4694456" y="2759475"/>
              <a:ext cx="979723" cy="985158"/>
              <a:chOff x="4865906" y="2378475"/>
              <a:chExt cx="979723" cy="985158"/>
            </a:xfrm>
            <a:solidFill>
              <a:srgbClr val="D16105">
                <a:alpha val="50196"/>
              </a:srgbClr>
            </a:solidFill>
          </p:grpSpPr>
          <p:sp>
            <p:nvSpPr>
              <p:cNvPr id="9" name="Rectangle 8"/>
              <p:cNvSpPr/>
              <p:nvPr/>
            </p:nvSpPr>
            <p:spPr bwMode="auto">
              <a:xfrm>
                <a:off x="4865906" y="2892826"/>
                <a:ext cx="979723" cy="470807"/>
              </a:xfrm>
              <a:prstGeom prst="rect">
                <a:avLst/>
              </a:prstGeom>
              <a:grpFill/>
              <a:ln w="2857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4865906" y="2378475"/>
                <a:ext cx="489861" cy="470807"/>
              </a:xfrm>
              <a:prstGeom prst="rect">
                <a:avLst/>
              </a:prstGeom>
              <a:grpFill/>
              <a:ln w="2857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grpSp>
        <p:sp>
          <p:nvSpPr>
            <p:cNvPr id="18" name="Left Brace 17"/>
            <p:cNvSpPr/>
            <p:nvPr/>
          </p:nvSpPr>
          <p:spPr bwMode="auto">
            <a:xfrm>
              <a:off x="2057382" y="2759476"/>
              <a:ext cx="251711" cy="2683382"/>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066081" y="3870334"/>
              <a:ext cx="1024639" cy="461665"/>
            </a:xfrm>
            <a:prstGeom prst="rect">
              <a:avLst/>
            </a:prstGeom>
            <a:noFill/>
          </p:spPr>
          <p:txBody>
            <a:bodyPr wrap="none" rtlCol="0">
              <a:spAutoFit/>
            </a:bodyPr>
            <a:lstStyle/>
            <a:p>
              <a:r>
                <a:rPr lang="en-US" dirty="0" smtClean="0"/>
                <a:t>2020s</a:t>
              </a:r>
              <a:endParaRPr lang="en-US" dirty="0"/>
            </a:p>
          </p:txBody>
        </p:sp>
      </p:grpSp>
      <p:sp>
        <p:nvSpPr>
          <p:cNvPr id="21"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custDataLst>
      <p:tags r:id="rId1"/>
    </p:custDataLst>
    <p:extLst>
      <p:ext uri="{BB962C8B-B14F-4D97-AF65-F5344CB8AC3E}">
        <p14:creationId xmlns:p14="http://schemas.microsoft.com/office/powerpoint/2010/main" val="2684308321"/>
      </p:ext>
    </p:extLst>
  </p:cSld>
  <p:clrMapOvr>
    <a:masterClrMapping/>
  </p:clrMapOvr>
  <mc:AlternateContent xmlns:mc="http://schemas.openxmlformats.org/markup-compatibility/2006" xmlns:p14="http://schemas.microsoft.com/office/powerpoint/2010/main">
    <mc:Choice Requires="p14">
      <p:transition spd="slow" p14:dur="2000" advTm="77826"/>
    </mc:Choice>
    <mc:Fallback xmlns="">
      <p:transition spd="slow" advTm="778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14C_All_Accelerators.jpg                                       004145A0Macintosh HD                   BCDA8B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5"/>
          <p:cNvSpPr txBox="1">
            <a:spLocks noChangeArrowheads="1"/>
          </p:cNvSpPr>
          <p:nvPr/>
        </p:nvSpPr>
        <p:spPr bwMode="auto">
          <a:xfrm>
            <a:off x="2276217" y="1445590"/>
            <a:ext cx="11760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dirty="0" smtClean="0">
                <a:solidFill>
                  <a:srgbClr val="FF9900"/>
                </a:solidFill>
              </a:rPr>
              <a:t>Neutrino beams</a:t>
            </a:r>
            <a:endParaRPr lang="en-US" sz="2000" dirty="0">
              <a:solidFill>
                <a:srgbClr val="FF9900"/>
              </a:solidFill>
            </a:endParaRPr>
          </a:p>
        </p:txBody>
      </p:sp>
      <p:sp>
        <p:nvSpPr>
          <p:cNvPr id="10" name="TextBox 9"/>
          <p:cNvSpPr txBox="1"/>
          <p:nvPr/>
        </p:nvSpPr>
        <p:spPr>
          <a:xfrm>
            <a:off x="4810252" y="2072351"/>
            <a:ext cx="1295997" cy="400110"/>
          </a:xfrm>
          <a:prstGeom prst="rect">
            <a:avLst/>
          </a:prstGeom>
          <a:noFill/>
        </p:spPr>
        <p:txBody>
          <a:bodyPr wrap="none" rtlCol="0">
            <a:spAutoFit/>
          </a:bodyPr>
          <a:lstStyle/>
          <a:p>
            <a:pPr algn="ctr"/>
            <a:r>
              <a:rPr lang="en-US" sz="2000" dirty="0" err="1" smtClean="0">
                <a:solidFill>
                  <a:srgbClr val="33CC33"/>
                </a:solidFill>
              </a:rPr>
              <a:t>Testbeam</a:t>
            </a:r>
            <a:endParaRPr lang="en-US" sz="2000" dirty="0">
              <a:solidFill>
                <a:srgbClr val="33CC33"/>
              </a:solidFill>
            </a:endParaRPr>
          </a:p>
        </p:txBody>
      </p:sp>
      <p:sp>
        <p:nvSpPr>
          <p:cNvPr id="11" name="TextBox 10"/>
          <p:cNvSpPr txBox="1"/>
          <p:nvPr/>
        </p:nvSpPr>
        <p:spPr>
          <a:xfrm>
            <a:off x="4980734" y="2669976"/>
            <a:ext cx="1651414" cy="400110"/>
          </a:xfrm>
          <a:prstGeom prst="rect">
            <a:avLst/>
          </a:prstGeom>
          <a:noFill/>
        </p:spPr>
        <p:txBody>
          <a:bodyPr wrap="none" rtlCol="0">
            <a:spAutoFit/>
          </a:bodyPr>
          <a:lstStyle/>
          <a:p>
            <a:pPr algn="ctr"/>
            <a:r>
              <a:rPr lang="en-US" sz="2000" dirty="0" smtClean="0">
                <a:solidFill>
                  <a:srgbClr val="00FFFF"/>
                </a:solidFill>
              </a:rPr>
              <a:t>Proton beam</a:t>
            </a:r>
            <a:endParaRPr lang="en-US" sz="2000" dirty="0">
              <a:solidFill>
                <a:srgbClr val="00FFFF"/>
              </a:solidFill>
            </a:endParaRPr>
          </a:p>
        </p:txBody>
      </p:sp>
      <p:sp>
        <p:nvSpPr>
          <p:cNvPr id="12" name="TextBox 11"/>
          <p:cNvSpPr txBox="1"/>
          <p:nvPr/>
        </p:nvSpPr>
        <p:spPr>
          <a:xfrm>
            <a:off x="4686468" y="4575870"/>
            <a:ext cx="1167757" cy="400110"/>
          </a:xfrm>
          <a:prstGeom prst="rect">
            <a:avLst/>
          </a:prstGeom>
          <a:noFill/>
        </p:spPr>
        <p:txBody>
          <a:bodyPr wrap="none" rtlCol="0">
            <a:spAutoFit/>
          </a:bodyPr>
          <a:lstStyle/>
          <a:p>
            <a:pPr algn="ctr"/>
            <a:r>
              <a:rPr lang="en-US" sz="2000" dirty="0" err="1" smtClean="0">
                <a:solidFill>
                  <a:srgbClr val="FF0000"/>
                </a:solidFill>
              </a:rPr>
              <a:t>Tevatron</a:t>
            </a:r>
            <a:endParaRPr lang="en-US" sz="2000" dirty="0">
              <a:solidFill>
                <a:srgbClr val="FF0000"/>
              </a:solidFill>
            </a:endParaRPr>
          </a:p>
        </p:txBody>
      </p:sp>
      <p:sp>
        <p:nvSpPr>
          <p:cNvPr id="20" name="TextBox 19"/>
          <p:cNvSpPr txBox="1"/>
          <p:nvPr/>
        </p:nvSpPr>
        <p:spPr>
          <a:xfrm>
            <a:off x="4231241" y="949877"/>
            <a:ext cx="4979248" cy="707886"/>
          </a:xfrm>
          <a:prstGeom prst="rect">
            <a:avLst/>
          </a:prstGeom>
          <a:noFill/>
        </p:spPr>
        <p:txBody>
          <a:bodyPr wrap="none" rtlCol="0">
            <a:spAutoFit/>
          </a:bodyPr>
          <a:lstStyle/>
          <a:p>
            <a:pPr algn="ctr"/>
            <a:r>
              <a:rPr lang="en-US" sz="2000" dirty="0" smtClean="0">
                <a:solidFill>
                  <a:srgbClr val="33CC33"/>
                </a:solidFill>
              </a:rPr>
              <a:t>SCRF Test Facility</a:t>
            </a:r>
          </a:p>
          <a:p>
            <a:pPr algn="ctr"/>
            <a:r>
              <a:rPr lang="en-US" sz="2000" dirty="0" smtClean="0">
                <a:solidFill>
                  <a:srgbClr val="33CC33"/>
                </a:solidFill>
              </a:rPr>
              <a:t>(Integrated program for Project X and ILC)</a:t>
            </a:r>
            <a:endParaRPr lang="en-US" sz="2000" dirty="0">
              <a:solidFill>
                <a:srgbClr val="33CC33"/>
              </a:solidFill>
            </a:endParaRPr>
          </a:p>
        </p:txBody>
      </p:sp>
      <p:sp>
        <p:nvSpPr>
          <p:cNvPr id="18" name="TextBox 17"/>
          <p:cNvSpPr txBox="1"/>
          <p:nvPr/>
        </p:nvSpPr>
        <p:spPr>
          <a:xfrm>
            <a:off x="3890908" y="3360122"/>
            <a:ext cx="2232342" cy="400110"/>
          </a:xfrm>
          <a:prstGeom prst="rect">
            <a:avLst/>
          </a:prstGeom>
          <a:noFill/>
        </p:spPr>
        <p:txBody>
          <a:bodyPr wrap="none" rtlCol="0">
            <a:spAutoFit/>
          </a:bodyPr>
          <a:lstStyle/>
          <a:p>
            <a:pPr algn="ctr"/>
            <a:r>
              <a:rPr lang="en-US" sz="2000" dirty="0" err="1" smtClean="0">
                <a:solidFill>
                  <a:srgbClr val="33CC33"/>
                </a:solidFill>
              </a:rPr>
              <a:t>Muon</a:t>
            </a:r>
            <a:r>
              <a:rPr lang="en-US" sz="2000" dirty="0" smtClean="0">
                <a:solidFill>
                  <a:srgbClr val="33CC33"/>
                </a:solidFill>
              </a:rPr>
              <a:t> Test Facility</a:t>
            </a:r>
            <a:endParaRPr lang="en-US" sz="2000" dirty="0">
              <a:solidFill>
                <a:srgbClr val="33CC33"/>
              </a:solidFill>
            </a:endParaRPr>
          </a:p>
        </p:txBody>
      </p:sp>
      <p:cxnSp>
        <p:nvCxnSpPr>
          <p:cNvPr id="3" name="Straight Arrow Connector 2"/>
          <p:cNvCxnSpPr/>
          <p:nvPr/>
        </p:nvCxnSpPr>
        <p:spPr bwMode="auto">
          <a:xfrm>
            <a:off x="4193141" y="3743230"/>
            <a:ext cx="0" cy="287750"/>
          </a:xfrm>
          <a:prstGeom prst="straightConnector1">
            <a:avLst/>
          </a:prstGeom>
          <a:noFill/>
          <a:ln w="28575" cap="flat" cmpd="sng" algn="ctr">
            <a:solidFill>
              <a:srgbClr val="00FF00"/>
            </a:solidFill>
            <a:prstDash val="solid"/>
            <a:round/>
            <a:headEnd type="none" w="med" len="med"/>
            <a:tailEnd type="arrow"/>
          </a:ln>
          <a:effectLst/>
        </p:spPr>
      </p:cxnSp>
      <p:sp>
        <p:nvSpPr>
          <p:cNvPr id="21" name="TextBox 20"/>
          <p:cNvSpPr txBox="1"/>
          <p:nvPr/>
        </p:nvSpPr>
        <p:spPr>
          <a:xfrm>
            <a:off x="1516345" y="5001053"/>
            <a:ext cx="1707775" cy="707886"/>
          </a:xfrm>
          <a:prstGeom prst="rect">
            <a:avLst/>
          </a:prstGeom>
          <a:noFill/>
        </p:spPr>
        <p:txBody>
          <a:bodyPr wrap="none" rtlCol="0">
            <a:spAutoFit/>
          </a:bodyPr>
          <a:lstStyle/>
          <a:p>
            <a:pPr algn="ctr"/>
            <a:r>
              <a:rPr lang="en-US" sz="2000" dirty="0" smtClean="0">
                <a:solidFill>
                  <a:srgbClr val="FF0000"/>
                </a:solidFill>
              </a:rPr>
              <a:t>Main Injector,</a:t>
            </a:r>
          </a:p>
          <a:p>
            <a:pPr algn="ctr"/>
            <a:r>
              <a:rPr lang="en-US" sz="2000" dirty="0" smtClean="0">
                <a:solidFill>
                  <a:srgbClr val="FF0000"/>
                </a:solidFill>
              </a:rPr>
              <a:t>Recycler</a:t>
            </a:r>
            <a:endParaRPr lang="en-US" sz="2000" dirty="0">
              <a:solidFill>
                <a:srgbClr val="FF0000"/>
              </a:solidFill>
            </a:endParaRPr>
          </a:p>
        </p:txBody>
      </p:sp>
      <p:sp>
        <p:nvSpPr>
          <p:cNvPr id="2" name="TextBox 1"/>
          <p:cNvSpPr txBox="1"/>
          <p:nvPr/>
        </p:nvSpPr>
        <p:spPr>
          <a:xfrm>
            <a:off x="4686468" y="3975705"/>
            <a:ext cx="2719014" cy="400110"/>
          </a:xfrm>
          <a:prstGeom prst="rect">
            <a:avLst/>
          </a:prstGeom>
          <a:noFill/>
        </p:spPr>
        <p:txBody>
          <a:bodyPr wrap="none" rtlCol="0">
            <a:spAutoFit/>
          </a:bodyPr>
          <a:lstStyle/>
          <a:p>
            <a:r>
              <a:rPr lang="en-US" sz="2000" dirty="0"/>
              <a:t>Neutron cancer </a:t>
            </a:r>
            <a:r>
              <a:rPr lang="en-US" sz="2000" dirty="0" smtClean="0"/>
              <a:t>center</a:t>
            </a:r>
            <a:endParaRPr lang="en-US" sz="2000" dirty="0"/>
          </a:p>
        </p:txBody>
      </p:sp>
      <p:cxnSp>
        <p:nvCxnSpPr>
          <p:cNvPr id="25" name="Straight Arrow Connector 24"/>
          <p:cNvCxnSpPr/>
          <p:nvPr/>
        </p:nvCxnSpPr>
        <p:spPr bwMode="auto">
          <a:xfrm flipH="1" flipV="1">
            <a:off x="4346855" y="4041140"/>
            <a:ext cx="339613" cy="134620"/>
          </a:xfrm>
          <a:prstGeom prst="straightConnector1">
            <a:avLst/>
          </a:prstGeom>
          <a:noFill/>
          <a:ln w="28575" cap="flat" cmpd="sng" algn="ctr">
            <a:solidFill>
              <a:srgbClr val="FFFFFF"/>
            </a:solidFill>
            <a:prstDash val="solid"/>
            <a:round/>
            <a:headEnd type="none" w="med" len="med"/>
            <a:tailEnd type="arrow"/>
          </a:ln>
          <a:effectLst/>
        </p:spPr>
      </p:cxnSp>
      <p:sp>
        <p:nvSpPr>
          <p:cNvPr id="27" name="TextBox 26"/>
          <p:cNvSpPr txBox="1"/>
          <p:nvPr/>
        </p:nvSpPr>
        <p:spPr>
          <a:xfrm>
            <a:off x="1544285" y="3753237"/>
            <a:ext cx="1666097" cy="707886"/>
          </a:xfrm>
          <a:prstGeom prst="rect">
            <a:avLst/>
          </a:prstGeom>
          <a:noFill/>
        </p:spPr>
        <p:txBody>
          <a:bodyPr wrap="none" rtlCol="0">
            <a:spAutoFit/>
          </a:bodyPr>
          <a:lstStyle/>
          <a:p>
            <a:pPr algn="ctr"/>
            <a:r>
              <a:rPr lang="en-US" sz="2000" dirty="0" smtClean="0">
                <a:solidFill>
                  <a:srgbClr val="FF0000"/>
                </a:solidFill>
              </a:rPr>
              <a:t>Accumulator,</a:t>
            </a:r>
          </a:p>
          <a:p>
            <a:pPr algn="ctr"/>
            <a:r>
              <a:rPr lang="en-US" sz="2000" dirty="0" err="1" smtClean="0">
                <a:solidFill>
                  <a:srgbClr val="FF0000"/>
                </a:solidFill>
              </a:rPr>
              <a:t>Debuncher</a:t>
            </a:r>
            <a:endParaRPr lang="en-US" sz="2000" dirty="0">
              <a:solidFill>
                <a:srgbClr val="FF0000"/>
              </a:solidFill>
            </a:endParaRPr>
          </a:p>
        </p:txBody>
      </p:sp>
      <p:cxnSp>
        <p:nvCxnSpPr>
          <p:cNvPr id="28" name="Straight Arrow Connector 27"/>
          <p:cNvCxnSpPr/>
          <p:nvPr/>
        </p:nvCxnSpPr>
        <p:spPr bwMode="auto">
          <a:xfrm>
            <a:off x="3077064" y="4178300"/>
            <a:ext cx="877344" cy="242770"/>
          </a:xfrm>
          <a:prstGeom prst="straightConnector1">
            <a:avLst/>
          </a:prstGeom>
          <a:noFill/>
          <a:ln w="28575" cap="flat" cmpd="sng" algn="ctr">
            <a:solidFill>
              <a:srgbClr val="FF0000"/>
            </a:solidFill>
            <a:prstDash val="solid"/>
            <a:round/>
            <a:headEnd type="none" w="med" len="med"/>
            <a:tailEnd type="arrow"/>
          </a:ln>
          <a:effectLst/>
        </p:spPr>
      </p:cxnSp>
      <p:grpSp>
        <p:nvGrpSpPr>
          <p:cNvPr id="6" name="Group 5"/>
          <p:cNvGrpSpPr/>
          <p:nvPr/>
        </p:nvGrpSpPr>
        <p:grpSpPr>
          <a:xfrm>
            <a:off x="341177" y="288391"/>
            <a:ext cx="5595052" cy="5323210"/>
            <a:chOff x="341177" y="288391"/>
            <a:chExt cx="5595052" cy="5323210"/>
          </a:xfrm>
        </p:grpSpPr>
        <p:grpSp>
          <p:nvGrpSpPr>
            <p:cNvPr id="32" name="Group 31"/>
            <p:cNvGrpSpPr/>
            <p:nvPr/>
          </p:nvGrpSpPr>
          <p:grpSpPr>
            <a:xfrm>
              <a:off x="1531250" y="3878469"/>
              <a:ext cx="4404979" cy="1733132"/>
              <a:chOff x="1531250" y="3878469"/>
              <a:chExt cx="4404979" cy="1733132"/>
            </a:xfrm>
          </p:grpSpPr>
          <p:grpSp>
            <p:nvGrpSpPr>
              <p:cNvPr id="33" name="Group 32"/>
              <p:cNvGrpSpPr/>
              <p:nvPr/>
            </p:nvGrpSpPr>
            <p:grpSpPr>
              <a:xfrm>
                <a:off x="4501412" y="4672656"/>
                <a:ext cx="1434817" cy="209550"/>
                <a:chOff x="2368550" y="-63500"/>
                <a:chExt cx="1434817" cy="209550"/>
              </a:xfrm>
            </p:grpSpPr>
            <p:cxnSp>
              <p:nvCxnSpPr>
                <p:cNvPr id="40" name="Straight Connector 39"/>
                <p:cNvCxnSpPr/>
                <p:nvPr/>
              </p:nvCxnSpPr>
              <p:spPr bwMode="auto">
                <a:xfrm>
                  <a:off x="2387600" y="-63500"/>
                  <a:ext cx="1415767" cy="209550"/>
                </a:xfrm>
                <a:prstGeom prst="line">
                  <a:avLst/>
                </a:prstGeom>
                <a:noFill/>
                <a:ln w="19050" cap="flat" cmpd="sng" algn="ctr">
                  <a:solidFill>
                    <a:srgbClr val="FFFFFF"/>
                  </a:solidFill>
                  <a:prstDash val="solid"/>
                  <a:round/>
                  <a:headEnd type="none" w="med" len="med"/>
                  <a:tailEnd type="none" w="med" len="med"/>
                </a:ln>
                <a:effectLst/>
              </p:spPr>
            </p:cxnSp>
            <p:cxnSp>
              <p:nvCxnSpPr>
                <p:cNvPr id="41" name="Straight Connector 40"/>
                <p:cNvCxnSpPr/>
                <p:nvPr/>
              </p:nvCxnSpPr>
              <p:spPr bwMode="auto">
                <a:xfrm flipH="1">
                  <a:off x="2368550" y="-63500"/>
                  <a:ext cx="1415767" cy="209550"/>
                </a:xfrm>
                <a:prstGeom prst="line">
                  <a:avLst/>
                </a:prstGeom>
                <a:noFill/>
                <a:ln w="19050" cap="flat" cmpd="sng" algn="ctr">
                  <a:solidFill>
                    <a:srgbClr val="FFFFFF"/>
                  </a:solidFill>
                  <a:prstDash val="solid"/>
                  <a:round/>
                  <a:headEnd type="none" w="med" len="med"/>
                  <a:tailEnd type="none" w="med" len="med"/>
                </a:ln>
                <a:effectLst/>
              </p:spPr>
            </p:cxnSp>
          </p:grpSp>
          <p:grpSp>
            <p:nvGrpSpPr>
              <p:cNvPr id="34" name="Group 33"/>
              <p:cNvGrpSpPr/>
              <p:nvPr/>
            </p:nvGrpSpPr>
            <p:grpSpPr>
              <a:xfrm>
                <a:off x="1531250" y="5402051"/>
                <a:ext cx="1434817" cy="209550"/>
                <a:chOff x="2482850" y="-241300"/>
                <a:chExt cx="1434817" cy="209550"/>
              </a:xfrm>
            </p:grpSpPr>
            <p:cxnSp>
              <p:nvCxnSpPr>
                <p:cNvPr id="38" name="Straight Connector 37"/>
                <p:cNvCxnSpPr/>
                <p:nvPr/>
              </p:nvCxnSpPr>
              <p:spPr bwMode="auto">
                <a:xfrm>
                  <a:off x="2501900" y="-241300"/>
                  <a:ext cx="1415767" cy="209550"/>
                </a:xfrm>
                <a:prstGeom prst="line">
                  <a:avLst/>
                </a:prstGeom>
                <a:noFill/>
                <a:ln w="19050" cap="flat" cmpd="sng" algn="ctr">
                  <a:solidFill>
                    <a:srgbClr val="FFFFFF"/>
                  </a:solidFill>
                  <a:prstDash val="solid"/>
                  <a:round/>
                  <a:headEnd type="none" w="med" len="med"/>
                  <a:tailEnd type="none" w="med" len="med"/>
                </a:ln>
                <a:effectLst/>
              </p:spPr>
            </p:cxnSp>
            <p:cxnSp>
              <p:nvCxnSpPr>
                <p:cNvPr id="39" name="Straight Connector 38"/>
                <p:cNvCxnSpPr/>
                <p:nvPr/>
              </p:nvCxnSpPr>
              <p:spPr bwMode="auto">
                <a:xfrm flipH="1">
                  <a:off x="2482850" y="-241300"/>
                  <a:ext cx="1415767" cy="209550"/>
                </a:xfrm>
                <a:prstGeom prst="line">
                  <a:avLst/>
                </a:prstGeom>
                <a:noFill/>
                <a:ln w="19050" cap="flat" cmpd="sng" algn="ctr">
                  <a:solidFill>
                    <a:srgbClr val="FFFFFF"/>
                  </a:solidFill>
                  <a:prstDash val="solid"/>
                  <a:round/>
                  <a:headEnd type="none" w="med" len="med"/>
                  <a:tailEnd type="none" w="med" len="med"/>
                </a:ln>
                <a:effectLst/>
              </p:spPr>
            </p:cxnSp>
          </p:grpSp>
          <p:grpSp>
            <p:nvGrpSpPr>
              <p:cNvPr id="35" name="Group 34"/>
              <p:cNvGrpSpPr/>
              <p:nvPr/>
            </p:nvGrpSpPr>
            <p:grpSpPr>
              <a:xfrm>
                <a:off x="1606828" y="3878469"/>
                <a:ext cx="1434817" cy="522074"/>
                <a:chOff x="2330450" y="-30588"/>
                <a:chExt cx="1434817" cy="209550"/>
              </a:xfrm>
            </p:grpSpPr>
            <p:cxnSp>
              <p:nvCxnSpPr>
                <p:cNvPr id="36" name="Straight Connector 35"/>
                <p:cNvCxnSpPr/>
                <p:nvPr/>
              </p:nvCxnSpPr>
              <p:spPr bwMode="auto">
                <a:xfrm>
                  <a:off x="2349500" y="-30588"/>
                  <a:ext cx="1415767" cy="209550"/>
                </a:xfrm>
                <a:prstGeom prst="line">
                  <a:avLst/>
                </a:prstGeom>
                <a:noFill/>
                <a:ln w="19050" cap="flat" cmpd="sng" algn="ctr">
                  <a:solidFill>
                    <a:srgbClr val="FFFFFF"/>
                  </a:solidFill>
                  <a:prstDash val="solid"/>
                  <a:round/>
                  <a:headEnd type="none" w="med" len="med"/>
                  <a:tailEnd type="none" w="med" len="med"/>
                </a:ln>
                <a:effectLst/>
              </p:spPr>
            </p:cxnSp>
            <p:cxnSp>
              <p:nvCxnSpPr>
                <p:cNvPr id="37" name="Straight Connector 36"/>
                <p:cNvCxnSpPr/>
                <p:nvPr/>
              </p:nvCxnSpPr>
              <p:spPr bwMode="auto">
                <a:xfrm flipH="1">
                  <a:off x="2330450" y="-30588"/>
                  <a:ext cx="1415767" cy="209550"/>
                </a:xfrm>
                <a:prstGeom prst="line">
                  <a:avLst/>
                </a:prstGeom>
                <a:noFill/>
                <a:ln w="19050" cap="flat" cmpd="sng" algn="ctr">
                  <a:solidFill>
                    <a:srgbClr val="FFFFFF"/>
                  </a:solidFill>
                  <a:prstDash val="solid"/>
                  <a:round/>
                  <a:headEnd type="none" w="med" len="med"/>
                  <a:tailEnd type="none" w="med" len="med"/>
                </a:ln>
                <a:effectLst/>
              </p:spPr>
            </p:cxnSp>
          </p:grpSp>
        </p:grpSp>
        <p:sp>
          <p:nvSpPr>
            <p:cNvPr id="5" name="TextBox 4"/>
            <p:cNvSpPr txBox="1"/>
            <p:nvPr/>
          </p:nvSpPr>
          <p:spPr>
            <a:xfrm>
              <a:off x="341177" y="288391"/>
              <a:ext cx="3879588" cy="461665"/>
            </a:xfrm>
            <a:prstGeom prst="rect">
              <a:avLst/>
            </a:prstGeom>
            <a:noFill/>
          </p:spPr>
          <p:txBody>
            <a:bodyPr wrap="none" rtlCol="0">
              <a:spAutoFit/>
            </a:bodyPr>
            <a:lstStyle/>
            <a:p>
              <a:r>
                <a:rPr lang="en-US" dirty="0" smtClean="0"/>
                <a:t>The Intensity Frontier: Now</a:t>
              </a:r>
              <a:endParaRPr lang="en-US" dirty="0"/>
            </a:p>
          </p:txBody>
        </p:sp>
      </p:grpSp>
      <p:grpSp>
        <p:nvGrpSpPr>
          <p:cNvPr id="29" name="Group 28"/>
          <p:cNvGrpSpPr/>
          <p:nvPr/>
        </p:nvGrpSpPr>
        <p:grpSpPr>
          <a:xfrm>
            <a:off x="228600" y="1182651"/>
            <a:ext cx="8058150" cy="5499004"/>
            <a:chOff x="228600" y="1182651"/>
            <a:chExt cx="8058150" cy="5499004"/>
          </a:xfrm>
        </p:grpSpPr>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t="8873" b="8335"/>
            <a:stretch/>
          </p:blipFill>
          <p:spPr>
            <a:xfrm>
              <a:off x="228600" y="4906013"/>
              <a:ext cx="2038350" cy="1775642"/>
            </a:xfrm>
            <a:prstGeom prst="rect">
              <a:avLst/>
            </a:prstGeom>
            <a:ln>
              <a:solidFill>
                <a:schemeClr val="bg2">
                  <a:lumMod val="75000"/>
                  <a:lumOff val="25000"/>
                </a:schemeClr>
              </a:solidFill>
            </a:ln>
          </p:spPr>
        </p:pic>
        <p:sp>
          <p:nvSpPr>
            <p:cNvPr id="42" name="TextBox 41"/>
            <p:cNvSpPr txBox="1"/>
            <p:nvPr/>
          </p:nvSpPr>
          <p:spPr>
            <a:xfrm>
              <a:off x="228600" y="5249042"/>
              <a:ext cx="998991" cy="707886"/>
            </a:xfrm>
            <a:prstGeom prst="rect">
              <a:avLst/>
            </a:prstGeom>
            <a:noFill/>
          </p:spPr>
          <p:txBody>
            <a:bodyPr wrap="none" rtlCol="0">
              <a:spAutoFit/>
            </a:bodyPr>
            <a:lstStyle/>
            <a:p>
              <a:r>
                <a:rPr lang="en-US" sz="2000" dirty="0" smtClean="0">
                  <a:solidFill>
                    <a:srgbClr val="000000"/>
                  </a:solidFill>
                </a:rPr>
                <a:t>Mini</a:t>
              </a:r>
            </a:p>
            <a:p>
              <a:r>
                <a:rPr lang="en-US" sz="2000" dirty="0" err="1" smtClean="0">
                  <a:solidFill>
                    <a:srgbClr val="000000"/>
                  </a:solidFill>
                </a:rPr>
                <a:t>BooNE</a:t>
              </a:r>
              <a:endParaRPr lang="en-US" sz="2000" dirty="0">
                <a:solidFill>
                  <a:srgbClr val="000000"/>
                </a:solidFill>
              </a:endParaRPr>
            </a:p>
          </p:txBody>
        </p:sp>
        <p:pic>
          <p:nvPicPr>
            <p:cNvPr id="43" name="Picture 42"/>
            <p:cNvPicPr>
              <a:picLocks noChangeAspect="1"/>
            </p:cNvPicPr>
            <p:nvPr/>
          </p:nvPicPr>
          <p:blipFill rotWithShape="1">
            <a:blip r:embed="rId5" cstate="print">
              <a:extLst>
                <a:ext uri="{28A0092B-C50C-407E-A947-70E740481C1C}">
                  <a14:useLocalDpi xmlns:a14="http://schemas.microsoft.com/office/drawing/2010/main" val="0"/>
                </a:ext>
              </a:extLst>
            </a:blip>
            <a:srcRect b="16993"/>
            <a:stretch/>
          </p:blipFill>
          <p:spPr>
            <a:xfrm>
              <a:off x="228600" y="2910694"/>
              <a:ext cx="2038350" cy="1922677"/>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7217" y="2369015"/>
              <a:ext cx="2409533" cy="1267899"/>
            </a:xfrm>
            <a:prstGeom prst="rect">
              <a:avLst/>
            </a:prstGeom>
          </p:spPr>
        </p:pic>
        <p:sp>
          <p:nvSpPr>
            <p:cNvPr id="45" name="TextBox 44"/>
            <p:cNvSpPr txBox="1"/>
            <p:nvPr/>
          </p:nvSpPr>
          <p:spPr>
            <a:xfrm>
              <a:off x="571802" y="3825778"/>
              <a:ext cx="1311578" cy="400110"/>
            </a:xfrm>
            <a:prstGeom prst="rect">
              <a:avLst/>
            </a:prstGeom>
            <a:noFill/>
          </p:spPr>
          <p:txBody>
            <a:bodyPr wrap="none" rtlCol="0">
              <a:spAutoFit/>
            </a:bodyPr>
            <a:lstStyle/>
            <a:p>
              <a:r>
                <a:rPr lang="en-US" sz="2000" dirty="0" err="1" smtClean="0">
                  <a:solidFill>
                    <a:srgbClr val="FFFFFF"/>
                  </a:solidFill>
                </a:rPr>
                <a:t>MINERvA</a:t>
              </a:r>
              <a:endParaRPr lang="en-US" sz="2000" dirty="0">
                <a:solidFill>
                  <a:srgbClr val="FFFFFF"/>
                </a:solidFill>
              </a:endParaRPr>
            </a:p>
          </p:txBody>
        </p:sp>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 y="1182651"/>
              <a:ext cx="2038350" cy="1681328"/>
            </a:xfrm>
            <a:prstGeom prst="rect">
              <a:avLst/>
            </a:prstGeom>
          </p:spPr>
        </p:pic>
        <p:sp>
          <p:nvSpPr>
            <p:cNvPr id="47" name="TextBox 46"/>
            <p:cNvSpPr txBox="1"/>
            <p:nvPr/>
          </p:nvSpPr>
          <p:spPr>
            <a:xfrm>
              <a:off x="6723906" y="3173602"/>
              <a:ext cx="1324402" cy="400110"/>
            </a:xfrm>
            <a:prstGeom prst="rect">
              <a:avLst/>
            </a:prstGeom>
            <a:noFill/>
          </p:spPr>
          <p:txBody>
            <a:bodyPr wrap="none" rtlCol="0">
              <a:spAutoFit/>
            </a:bodyPr>
            <a:lstStyle/>
            <a:p>
              <a:pPr algn="ctr"/>
              <a:r>
                <a:rPr lang="en-US" sz="2000" dirty="0" err="1" smtClean="0">
                  <a:solidFill>
                    <a:srgbClr val="00B0F0"/>
                  </a:solidFill>
                </a:rPr>
                <a:t>SeaQuest</a:t>
              </a:r>
              <a:endParaRPr lang="en-US" sz="2000" dirty="0">
                <a:solidFill>
                  <a:srgbClr val="00B0F0"/>
                </a:solidFill>
              </a:endParaRPr>
            </a:p>
          </p:txBody>
        </p:sp>
        <p:sp>
          <p:nvSpPr>
            <p:cNvPr id="48" name="TextBox 47"/>
            <p:cNvSpPr txBox="1"/>
            <p:nvPr/>
          </p:nvSpPr>
          <p:spPr>
            <a:xfrm>
              <a:off x="405171" y="2028932"/>
              <a:ext cx="1024639" cy="400110"/>
            </a:xfrm>
            <a:prstGeom prst="rect">
              <a:avLst/>
            </a:prstGeom>
            <a:noFill/>
          </p:spPr>
          <p:txBody>
            <a:bodyPr wrap="none" rtlCol="0">
              <a:spAutoFit/>
            </a:bodyPr>
            <a:lstStyle/>
            <a:p>
              <a:pPr algn="ctr"/>
              <a:r>
                <a:rPr lang="en-US" sz="2000" dirty="0" smtClean="0">
                  <a:solidFill>
                    <a:srgbClr val="FFFFFF"/>
                  </a:solidFill>
                </a:rPr>
                <a:t>MINOS</a:t>
              </a:r>
              <a:endParaRPr lang="en-US" sz="2000" dirty="0">
                <a:solidFill>
                  <a:srgbClr val="FFFFFF"/>
                </a:solidFill>
              </a:endParaRPr>
            </a:p>
          </p:txBody>
        </p:sp>
      </p:grpSp>
    </p:spTree>
    <p:custDataLst>
      <p:tags r:id="rId1"/>
    </p:custDataLst>
    <p:extLst>
      <p:ext uri="{BB962C8B-B14F-4D97-AF65-F5344CB8AC3E}">
        <p14:creationId xmlns:p14="http://schemas.microsoft.com/office/powerpoint/2010/main" val="1685143143"/>
      </p:ext>
    </p:extLst>
  </p:cSld>
  <p:clrMapOvr>
    <a:masterClrMapping/>
  </p:clrMapOvr>
  <p:transition advTm="5815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14C_All_Accelerators.jpg                                       004145A0Macintosh HD                   BCDA8B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5"/>
          <p:cNvSpPr txBox="1">
            <a:spLocks noChangeArrowheads="1"/>
          </p:cNvSpPr>
          <p:nvPr/>
        </p:nvSpPr>
        <p:spPr bwMode="auto">
          <a:xfrm>
            <a:off x="2276217" y="1445590"/>
            <a:ext cx="11760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dirty="0" smtClean="0">
                <a:solidFill>
                  <a:srgbClr val="FF9900"/>
                </a:solidFill>
              </a:rPr>
              <a:t>Neutrino beams</a:t>
            </a:r>
            <a:endParaRPr lang="en-US" sz="2000" dirty="0">
              <a:solidFill>
                <a:srgbClr val="FF9900"/>
              </a:solidFill>
            </a:endParaRPr>
          </a:p>
        </p:txBody>
      </p:sp>
      <p:sp>
        <p:nvSpPr>
          <p:cNvPr id="10" name="TextBox 9"/>
          <p:cNvSpPr txBox="1"/>
          <p:nvPr/>
        </p:nvSpPr>
        <p:spPr>
          <a:xfrm>
            <a:off x="4810252" y="2072351"/>
            <a:ext cx="1295997" cy="400110"/>
          </a:xfrm>
          <a:prstGeom prst="rect">
            <a:avLst/>
          </a:prstGeom>
          <a:noFill/>
        </p:spPr>
        <p:txBody>
          <a:bodyPr wrap="none" rtlCol="0">
            <a:spAutoFit/>
          </a:bodyPr>
          <a:lstStyle/>
          <a:p>
            <a:pPr algn="ctr"/>
            <a:r>
              <a:rPr lang="en-US" sz="2000" dirty="0" err="1" smtClean="0">
                <a:solidFill>
                  <a:srgbClr val="33CC33"/>
                </a:solidFill>
              </a:rPr>
              <a:t>Testbeam</a:t>
            </a:r>
            <a:endParaRPr lang="en-US" sz="2000" dirty="0">
              <a:solidFill>
                <a:srgbClr val="33CC33"/>
              </a:solidFill>
            </a:endParaRPr>
          </a:p>
        </p:txBody>
      </p:sp>
      <p:sp>
        <p:nvSpPr>
          <p:cNvPr id="11" name="TextBox 10"/>
          <p:cNvSpPr txBox="1"/>
          <p:nvPr/>
        </p:nvSpPr>
        <p:spPr>
          <a:xfrm>
            <a:off x="4980734" y="2669976"/>
            <a:ext cx="1651414" cy="400110"/>
          </a:xfrm>
          <a:prstGeom prst="rect">
            <a:avLst/>
          </a:prstGeom>
          <a:noFill/>
        </p:spPr>
        <p:txBody>
          <a:bodyPr wrap="none" rtlCol="0">
            <a:spAutoFit/>
          </a:bodyPr>
          <a:lstStyle/>
          <a:p>
            <a:pPr algn="ctr"/>
            <a:r>
              <a:rPr lang="en-US" sz="2000" dirty="0" smtClean="0">
                <a:solidFill>
                  <a:srgbClr val="00FFFF"/>
                </a:solidFill>
              </a:rPr>
              <a:t>Proton beam</a:t>
            </a:r>
            <a:endParaRPr lang="en-US" sz="2000" dirty="0">
              <a:solidFill>
                <a:srgbClr val="00FFFF"/>
              </a:solidFill>
            </a:endParaRPr>
          </a:p>
        </p:txBody>
      </p:sp>
      <p:sp>
        <p:nvSpPr>
          <p:cNvPr id="12" name="TextBox 11"/>
          <p:cNvSpPr txBox="1"/>
          <p:nvPr/>
        </p:nvSpPr>
        <p:spPr>
          <a:xfrm>
            <a:off x="4686468" y="4575870"/>
            <a:ext cx="1167757" cy="400110"/>
          </a:xfrm>
          <a:prstGeom prst="rect">
            <a:avLst/>
          </a:prstGeom>
          <a:noFill/>
        </p:spPr>
        <p:txBody>
          <a:bodyPr wrap="none" rtlCol="0">
            <a:spAutoFit/>
          </a:bodyPr>
          <a:lstStyle/>
          <a:p>
            <a:pPr algn="ctr"/>
            <a:r>
              <a:rPr lang="en-US" sz="2000" dirty="0" err="1" smtClean="0">
                <a:solidFill>
                  <a:srgbClr val="FF0000"/>
                </a:solidFill>
              </a:rPr>
              <a:t>Tevatron</a:t>
            </a:r>
            <a:endParaRPr lang="en-US" sz="2000" dirty="0">
              <a:solidFill>
                <a:srgbClr val="FF0000"/>
              </a:solidFill>
            </a:endParaRPr>
          </a:p>
        </p:txBody>
      </p:sp>
      <p:sp>
        <p:nvSpPr>
          <p:cNvPr id="20" name="TextBox 19"/>
          <p:cNvSpPr txBox="1"/>
          <p:nvPr/>
        </p:nvSpPr>
        <p:spPr>
          <a:xfrm>
            <a:off x="4231241" y="949877"/>
            <a:ext cx="4979248" cy="707886"/>
          </a:xfrm>
          <a:prstGeom prst="rect">
            <a:avLst/>
          </a:prstGeom>
          <a:noFill/>
        </p:spPr>
        <p:txBody>
          <a:bodyPr wrap="none" rtlCol="0">
            <a:spAutoFit/>
          </a:bodyPr>
          <a:lstStyle/>
          <a:p>
            <a:pPr algn="ctr"/>
            <a:r>
              <a:rPr lang="en-US" sz="2000" dirty="0" smtClean="0">
                <a:solidFill>
                  <a:srgbClr val="33CC33"/>
                </a:solidFill>
              </a:rPr>
              <a:t>SCRF Test Facility</a:t>
            </a:r>
          </a:p>
          <a:p>
            <a:pPr algn="ctr"/>
            <a:r>
              <a:rPr lang="en-US" sz="2000" dirty="0" smtClean="0">
                <a:solidFill>
                  <a:srgbClr val="33CC33"/>
                </a:solidFill>
              </a:rPr>
              <a:t>(Integrated program for Project X and ILC)</a:t>
            </a:r>
            <a:endParaRPr lang="en-US" sz="2000" dirty="0">
              <a:solidFill>
                <a:srgbClr val="33CC33"/>
              </a:solidFill>
            </a:endParaRPr>
          </a:p>
        </p:txBody>
      </p:sp>
      <p:sp>
        <p:nvSpPr>
          <p:cNvPr id="18" name="TextBox 17"/>
          <p:cNvSpPr txBox="1"/>
          <p:nvPr/>
        </p:nvSpPr>
        <p:spPr>
          <a:xfrm>
            <a:off x="3890908" y="3360122"/>
            <a:ext cx="2232342" cy="400110"/>
          </a:xfrm>
          <a:prstGeom prst="rect">
            <a:avLst/>
          </a:prstGeom>
          <a:noFill/>
        </p:spPr>
        <p:txBody>
          <a:bodyPr wrap="none" rtlCol="0">
            <a:spAutoFit/>
          </a:bodyPr>
          <a:lstStyle/>
          <a:p>
            <a:pPr algn="ctr"/>
            <a:r>
              <a:rPr lang="en-US" sz="2000" dirty="0" err="1" smtClean="0">
                <a:solidFill>
                  <a:srgbClr val="33CC33"/>
                </a:solidFill>
              </a:rPr>
              <a:t>Muon</a:t>
            </a:r>
            <a:r>
              <a:rPr lang="en-US" sz="2000" dirty="0" smtClean="0">
                <a:solidFill>
                  <a:srgbClr val="33CC33"/>
                </a:solidFill>
              </a:rPr>
              <a:t> Test Facility</a:t>
            </a:r>
            <a:endParaRPr lang="en-US" sz="2000" dirty="0">
              <a:solidFill>
                <a:srgbClr val="33CC33"/>
              </a:solidFill>
            </a:endParaRPr>
          </a:p>
        </p:txBody>
      </p:sp>
      <p:cxnSp>
        <p:nvCxnSpPr>
          <p:cNvPr id="3" name="Straight Arrow Connector 2"/>
          <p:cNvCxnSpPr/>
          <p:nvPr/>
        </p:nvCxnSpPr>
        <p:spPr bwMode="auto">
          <a:xfrm>
            <a:off x="4193141" y="3743230"/>
            <a:ext cx="0" cy="287750"/>
          </a:xfrm>
          <a:prstGeom prst="straightConnector1">
            <a:avLst/>
          </a:prstGeom>
          <a:noFill/>
          <a:ln w="28575" cap="flat" cmpd="sng" algn="ctr">
            <a:solidFill>
              <a:srgbClr val="00FF00"/>
            </a:solidFill>
            <a:prstDash val="solid"/>
            <a:round/>
            <a:headEnd type="none" w="med" len="med"/>
            <a:tailEnd type="arrow"/>
          </a:ln>
          <a:effectLst/>
        </p:spPr>
      </p:cxnSp>
      <p:sp>
        <p:nvSpPr>
          <p:cNvPr id="21" name="TextBox 20"/>
          <p:cNvSpPr txBox="1"/>
          <p:nvPr/>
        </p:nvSpPr>
        <p:spPr>
          <a:xfrm>
            <a:off x="1516345" y="5001053"/>
            <a:ext cx="1707775" cy="707886"/>
          </a:xfrm>
          <a:prstGeom prst="rect">
            <a:avLst/>
          </a:prstGeom>
          <a:noFill/>
        </p:spPr>
        <p:txBody>
          <a:bodyPr wrap="none" rtlCol="0">
            <a:spAutoFit/>
          </a:bodyPr>
          <a:lstStyle/>
          <a:p>
            <a:pPr algn="ctr"/>
            <a:r>
              <a:rPr lang="en-US" sz="2000" dirty="0" smtClean="0">
                <a:solidFill>
                  <a:srgbClr val="FF0000"/>
                </a:solidFill>
              </a:rPr>
              <a:t>Main Injector,</a:t>
            </a:r>
          </a:p>
          <a:p>
            <a:pPr algn="ctr"/>
            <a:r>
              <a:rPr lang="en-US" sz="2000" dirty="0" smtClean="0">
                <a:solidFill>
                  <a:srgbClr val="FFFF00"/>
                </a:solidFill>
              </a:rPr>
              <a:t>Recycler</a:t>
            </a:r>
            <a:endParaRPr lang="en-US" sz="2000" dirty="0">
              <a:solidFill>
                <a:srgbClr val="FFFF00"/>
              </a:solidFill>
            </a:endParaRPr>
          </a:p>
        </p:txBody>
      </p:sp>
      <p:sp>
        <p:nvSpPr>
          <p:cNvPr id="2" name="TextBox 1"/>
          <p:cNvSpPr txBox="1"/>
          <p:nvPr/>
        </p:nvSpPr>
        <p:spPr>
          <a:xfrm>
            <a:off x="4686468" y="3975705"/>
            <a:ext cx="2719014" cy="400110"/>
          </a:xfrm>
          <a:prstGeom prst="rect">
            <a:avLst/>
          </a:prstGeom>
          <a:noFill/>
        </p:spPr>
        <p:txBody>
          <a:bodyPr wrap="none" rtlCol="0">
            <a:spAutoFit/>
          </a:bodyPr>
          <a:lstStyle/>
          <a:p>
            <a:r>
              <a:rPr lang="en-US" sz="2000" dirty="0"/>
              <a:t>Neutron cancer </a:t>
            </a:r>
            <a:r>
              <a:rPr lang="en-US" sz="2000" dirty="0" smtClean="0"/>
              <a:t>center</a:t>
            </a:r>
            <a:endParaRPr lang="en-US" sz="2000" dirty="0"/>
          </a:p>
        </p:txBody>
      </p:sp>
      <p:cxnSp>
        <p:nvCxnSpPr>
          <p:cNvPr id="25" name="Straight Arrow Connector 24"/>
          <p:cNvCxnSpPr/>
          <p:nvPr/>
        </p:nvCxnSpPr>
        <p:spPr bwMode="auto">
          <a:xfrm flipH="1" flipV="1">
            <a:off x="4346855" y="4041140"/>
            <a:ext cx="339613" cy="134620"/>
          </a:xfrm>
          <a:prstGeom prst="straightConnector1">
            <a:avLst/>
          </a:prstGeom>
          <a:noFill/>
          <a:ln w="28575" cap="flat" cmpd="sng" algn="ctr">
            <a:solidFill>
              <a:srgbClr val="FFFFFF"/>
            </a:solidFill>
            <a:prstDash val="solid"/>
            <a:round/>
            <a:headEnd type="none" w="med" len="med"/>
            <a:tailEnd type="arrow"/>
          </a:ln>
          <a:effectLst/>
        </p:spPr>
      </p:cxnSp>
      <p:sp>
        <p:nvSpPr>
          <p:cNvPr id="27" name="TextBox 26"/>
          <p:cNvSpPr txBox="1"/>
          <p:nvPr/>
        </p:nvSpPr>
        <p:spPr>
          <a:xfrm>
            <a:off x="1544285" y="3753237"/>
            <a:ext cx="1666097" cy="707886"/>
          </a:xfrm>
          <a:prstGeom prst="rect">
            <a:avLst/>
          </a:prstGeom>
          <a:noFill/>
        </p:spPr>
        <p:txBody>
          <a:bodyPr wrap="none" rtlCol="0">
            <a:spAutoFit/>
          </a:bodyPr>
          <a:lstStyle/>
          <a:p>
            <a:pPr algn="ctr"/>
            <a:r>
              <a:rPr lang="en-US" sz="2000" dirty="0" smtClean="0">
                <a:solidFill>
                  <a:srgbClr val="FF0000"/>
                </a:solidFill>
              </a:rPr>
              <a:t>Accumulator,</a:t>
            </a:r>
          </a:p>
          <a:p>
            <a:pPr algn="ctr"/>
            <a:r>
              <a:rPr lang="en-US" sz="2000" dirty="0" err="1" smtClean="0">
                <a:solidFill>
                  <a:srgbClr val="FF0000"/>
                </a:solidFill>
              </a:rPr>
              <a:t>Debuncher</a:t>
            </a:r>
            <a:endParaRPr lang="en-US" sz="2000" dirty="0">
              <a:solidFill>
                <a:srgbClr val="FF0000"/>
              </a:solidFill>
            </a:endParaRPr>
          </a:p>
        </p:txBody>
      </p:sp>
      <p:cxnSp>
        <p:nvCxnSpPr>
          <p:cNvPr id="28" name="Straight Arrow Connector 27"/>
          <p:cNvCxnSpPr/>
          <p:nvPr/>
        </p:nvCxnSpPr>
        <p:spPr bwMode="auto">
          <a:xfrm>
            <a:off x="3077064" y="4178300"/>
            <a:ext cx="877344" cy="242770"/>
          </a:xfrm>
          <a:prstGeom prst="straightConnector1">
            <a:avLst/>
          </a:prstGeom>
          <a:noFill/>
          <a:ln w="28575" cap="flat" cmpd="sng" algn="ctr">
            <a:solidFill>
              <a:srgbClr val="FF0000"/>
            </a:solidFill>
            <a:prstDash val="solid"/>
            <a:round/>
            <a:headEnd type="none" w="med" len="med"/>
            <a:tailEnd type="arrow"/>
          </a:ln>
          <a:effectLst/>
        </p:spPr>
      </p:cxnSp>
      <p:grpSp>
        <p:nvGrpSpPr>
          <p:cNvPr id="32" name="Group 31"/>
          <p:cNvGrpSpPr/>
          <p:nvPr/>
        </p:nvGrpSpPr>
        <p:grpSpPr>
          <a:xfrm>
            <a:off x="1606828" y="3878469"/>
            <a:ext cx="4329401" cy="1003737"/>
            <a:chOff x="1606828" y="3878469"/>
            <a:chExt cx="4329401" cy="1003737"/>
          </a:xfrm>
        </p:grpSpPr>
        <p:grpSp>
          <p:nvGrpSpPr>
            <p:cNvPr id="33" name="Group 32"/>
            <p:cNvGrpSpPr/>
            <p:nvPr/>
          </p:nvGrpSpPr>
          <p:grpSpPr>
            <a:xfrm>
              <a:off x="4501412" y="4672656"/>
              <a:ext cx="1434817" cy="209550"/>
              <a:chOff x="2368550" y="-63500"/>
              <a:chExt cx="1434817" cy="209550"/>
            </a:xfrm>
          </p:grpSpPr>
          <p:cxnSp>
            <p:nvCxnSpPr>
              <p:cNvPr id="40" name="Straight Connector 39"/>
              <p:cNvCxnSpPr/>
              <p:nvPr/>
            </p:nvCxnSpPr>
            <p:spPr bwMode="auto">
              <a:xfrm>
                <a:off x="2387600" y="-63500"/>
                <a:ext cx="1415767" cy="209550"/>
              </a:xfrm>
              <a:prstGeom prst="line">
                <a:avLst/>
              </a:prstGeom>
              <a:noFill/>
              <a:ln w="19050" cap="flat" cmpd="sng" algn="ctr">
                <a:solidFill>
                  <a:srgbClr val="FFFFFF"/>
                </a:solidFill>
                <a:prstDash val="solid"/>
                <a:round/>
                <a:headEnd type="none" w="med" len="med"/>
                <a:tailEnd type="none" w="med" len="med"/>
              </a:ln>
              <a:effectLst/>
            </p:spPr>
          </p:cxnSp>
          <p:cxnSp>
            <p:nvCxnSpPr>
              <p:cNvPr id="41" name="Straight Connector 40"/>
              <p:cNvCxnSpPr/>
              <p:nvPr/>
            </p:nvCxnSpPr>
            <p:spPr bwMode="auto">
              <a:xfrm flipH="1">
                <a:off x="2368550" y="-63500"/>
                <a:ext cx="1415767" cy="209550"/>
              </a:xfrm>
              <a:prstGeom prst="line">
                <a:avLst/>
              </a:prstGeom>
              <a:noFill/>
              <a:ln w="19050" cap="flat" cmpd="sng" algn="ctr">
                <a:solidFill>
                  <a:srgbClr val="FFFFFF"/>
                </a:solidFill>
                <a:prstDash val="solid"/>
                <a:round/>
                <a:headEnd type="none" w="med" len="med"/>
                <a:tailEnd type="none" w="med" len="med"/>
              </a:ln>
              <a:effectLst/>
            </p:spPr>
          </p:cxnSp>
        </p:grpSp>
        <p:grpSp>
          <p:nvGrpSpPr>
            <p:cNvPr id="35" name="Group 34"/>
            <p:cNvGrpSpPr/>
            <p:nvPr/>
          </p:nvGrpSpPr>
          <p:grpSpPr>
            <a:xfrm>
              <a:off x="1606828" y="3878469"/>
              <a:ext cx="1434817" cy="522074"/>
              <a:chOff x="2330450" y="-30588"/>
              <a:chExt cx="1434817" cy="209550"/>
            </a:xfrm>
          </p:grpSpPr>
          <p:cxnSp>
            <p:nvCxnSpPr>
              <p:cNvPr id="36" name="Straight Connector 35"/>
              <p:cNvCxnSpPr/>
              <p:nvPr/>
            </p:nvCxnSpPr>
            <p:spPr bwMode="auto">
              <a:xfrm>
                <a:off x="2349500" y="-30588"/>
                <a:ext cx="1415767" cy="209550"/>
              </a:xfrm>
              <a:prstGeom prst="line">
                <a:avLst/>
              </a:prstGeom>
              <a:noFill/>
              <a:ln w="19050" cap="flat" cmpd="sng" algn="ctr">
                <a:solidFill>
                  <a:srgbClr val="FFFFFF"/>
                </a:solidFill>
                <a:prstDash val="solid"/>
                <a:round/>
                <a:headEnd type="none" w="med" len="med"/>
                <a:tailEnd type="none" w="med" len="med"/>
              </a:ln>
              <a:effectLst/>
            </p:spPr>
          </p:cxnSp>
          <p:cxnSp>
            <p:nvCxnSpPr>
              <p:cNvPr id="37" name="Straight Connector 36"/>
              <p:cNvCxnSpPr/>
              <p:nvPr/>
            </p:nvCxnSpPr>
            <p:spPr bwMode="auto">
              <a:xfrm flipH="1">
                <a:off x="2330450" y="-30588"/>
                <a:ext cx="1415767" cy="209550"/>
              </a:xfrm>
              <a:prstGeom prst="line">
                <a:avLst/>
              </a:prstGeom>
              <a:noFill/>
              <a:ln w="19050" cap="flat" cmpd="sng" algn="ctr">
                <a:solidFill>
                  <a:srgbClr val="FFFFFF"/>
                </a:solidFill>
                <a:prstDash val="solid"/>
                <a:round/>
                <a:headEnd type="none" w="med" len="med"/>
                <a:tailEnd type="none" w="med" len="med"/>
              </a:ln>
              <a:effectLst/>
            </p:spPr>
          </p:cxnSp>
        </p:grpSp>
      </p:grpSp>
      <p:sp>
        <p:nvSpPr>
          <p:cNvPr id="26" name="TextBox 25"/>
          <p:cNvSpPr txBox="1"/>
          <p:nvPr/>
        </p:nvSpPr>
        <p:spPr>
          <a:xfrm>
            <a:off x="341177" y="288391"/>
            <a:ext cx="5922455" cy="830997"/>
          </a:xfrm>
          <a:prstGeom prst="rect">
            <a:avLst/>
          </a:prstGeom>
          <a:noFill/>
        </p:spPr>
        <p:txBody>
          <a:bodyPr wrap="none" rtlCol="0">
            <a:spAutoFit/>
          </a:bodyPr>
          <a:lstStyle/>
          <a:p>
            <a:r>
              <a:rPr lang="en-US" dirty="0" smtClean="0"/>
              <a:t>The Intensity Frontier: </a:t>
            </a:r>
            <a:r>
              <a:rPr lang="en-US" dirty="0" err="1" smtClean="0"/>
              <a:t>NOvA</a:t>
            </a:r>
            <a:r>
              <a:rPr lang="en-US" dirty="0" smtClean="0"/>
              <a:t> era (2013 ~ </a:t>
            </a:r>
            <a:r>
              <a:rPr lang="en-US" dirty="0" smtClean="0"/>
              <a:t>)</a:t>
            </a:r>
          </a:p>
          <a:p>
            <a:pPr marL="342900" indent="-342900">
              <a:buFont typeface="Arial" pitchFamily="34" charset="0"/>
              <a:buChar char="•"/>
            </a:pPr>
            <a:r>
              <a:rPr lang="en-US" dirty="0" smtClean="0">
                <a:solidFill>
                  <a:srgbClr val="FFFF00"/>
                </a:solidFill>
              </a:rPr>
              <a:t>Double neutrino beam power</a:t>
            </a:r>
            <a:endParaRPr lang="en-US" dirty="0">
              <a:solidFill>
                <a:srgbClr val="FFFF00"/>
              </a:solidFill>
            </a:endParaRPr>
          </a:p>
        </p:txBody>
      </p:sp>
      <p:grpSp>
        <p:nvGrpSpPr>
          <p:cNvPr id="70" name="Group 69"/>
          <p:cNvGrpSpPr/>
          <p:nvPr/>
        </p:nvGrpSpPr>
        <p:grpSpPr>
          <a:xfrm>
            <a:off x="228600" y="1182631"/>
            <a:ext cx="8058150" cy="5499024"/>
            <a:chOff x="228600" y="1182631"/>
            <a:chExt cx="8058150" cy="5499024"/>
          </a:xfrm>
        </p:grpSpPr>
        <p:grpSp>
          <p:nvGrpSpPr>
            <p:cNvPr id="71" name="Group 70"/>
            <p:cNvGrpSpPr/>
            <p:nvPr/>
          </p:nvGrpSpPr>
          <p:grpSpPr>
            <a:xfrm>
              <a:off x="228600" y="1182651"/>
              <a:ext cx="8058150" cy="5499004"/>
              <a:chOff x="228600" y="1182651"/>
              <a:chExt cx="8058150" cy="5499004"/>
            </a:xfrm>
          </p:grpSpPr>
          <p:pic>
            <p:nvPicPr>
              <p:cNvPr id="77" name="Picture 76"/>
              <p:cNvPicPr>
                <a:picLocks noChangeAspect="1"/>
              </p:cNvPicPr>
              <p:nvPr/>
            </p:nvPicPr>
            <p:blipFill rotWithShape="1">
              <a:blip r:embed="rId4">
                <a:extLst>
                  <a:ext uri="{28A0092B-C50C-407E-A947-70E740481C1C}">
                    <a14:useLocalDpi xmlns:a14="http://schemas.microsoft.com/office/drawing/2010/main" val="0"/>
                  </a:ext>
                </a:extLst>
              </a:blip>
              <a:srcRect t="8873" b="8335"/>
              <a:stretch/>
            </p:blipFill>
            <p:spPr>
              <a:xfrm>
                <a:off x="228600" y="4906013"/>
                <a:ext cx="2038350" cy="1775642"/>
              </a:xfrm>
              <a:prstGeom prst="rect">
                <a:avLst/>
              </a:prstGeom>
              <a:ln>
                <a:solidFill>
                  <a:schemeClr val="bg2">
                    <a:lumMod val="75000"/>
                    <a:lumOff val="25000"/>
                  </a:schemeClr>
                </a:solidFill>
              </a:ln>
            </p:spPr>
          </p:pic>
          <p:sp>
            <p:nvSpPr>
              <p:cNvPr id="78" name="TextBox 77"/>
              <p:cNvSpPr txBox="1"/>
              <p:nvPr/>
            </p:nvSpPr>
            <p:spPr>
              <a:xfrm>
                <a:off x="228600" y="5249042"/>
                <a:ext cx="998991" cy="1015663"/>
              </a:xfrm>
              <a:prstGeom prst="rect">
                <a:avLst/>
              </a:prstGeom>
              <a:noFill/>
            </p:spPr>
            <p:txBody>
              <a:bodyPr wrap="none" rtlCol="0">
                <a:spAutoFit/>
              </a:bodyPr>
              <a:lstStyle/>
              <a:p>
                <a:r>
                  <a:rPr lang="en-US" sz="2000" dirty="0" smtClean="0">
                    <a:solidFill>
                      <a:srgbClr val="000000"/>
                    </a:solidFill>
                  </a:rPr>
                  <a:t>Mini</a:t>
                </a:r>
              </a:p>
              <a:p>
                <a:r>
                  <a:rPr lang="en-US" sz="2000" dirty="0" err="1" smtClean="0">
                    <a:solidFill>
                      <a:srgbClr val="000000"/>
                    </a:solidFill>
                  </a:rPr>
                  <a:t>BooNE</a:t>
                </a:r>
                <a:endParaRPr lang="en-US" sz="2000" dirty="0" smtClean="0">
                  <a:solidFill>
                    <a:srgbClr val="000000"/>
                  </a:solidFill>
                </a:endParaRPr>
              </a:p>
              <a:p>
                <a:r>
                  <a:rPr lang="en-US" sz="2000" dirty="0" smtClean="0">
                    <a:solidFill>
                      <a:srgbClr val="000000"/>
                    </a:solidFill>
                  </a:rPr>
                  <a:t>(TBD)</a:t>
                </a:r>
                <a:endParaRPr lang="en-US" sz="2000" dirty="0">
                  <a:solidFill>
                    <a:srgbClr val="000000"/>
                  </a:solidFill>
                </a:endParaRPr>
              </a:p>
            </p:txBody>
          </p:sp>
          <p:pic>
            <p:nvPicPr>
              <p:cNvPr id="79" name="Picture 78"/>
              <p:cNvPicPr>
                <a:picLocks noChangeAspect="1"/>
              </p:cNvPicPr>
              <p:nvPr/>
            </p:nvPicPr>
            <p:blipFill rotWithShape="1">
              <a:blip r:embed="rId5" cstate="print">
                <a:extLst>
                  <a:ext uri="{28A0092B-C50C-407E-A947-70E740481C1C}">
                    <a14:useLocalDpi xmlns:a14="http://schemas.microsoft.com/office/drawing/2010/main" val="0"/>
                  </a:ext>
                </a:extLst>
              </a:blip>
              <a:srcRect b="16993"/>
              <a:stretch/>
            </p:blipFill>
            <p:spPr>
              <a:xfrm>
                <a:off x="228600" y="2910694"/>
                <a:ext cx="2038350" cy="1922677"/>
              </a:xfrm>
              <a:prstGeom prst="rect">
                <a:avLst/>
              </a:prstGeom>
            </p:spPr>
          </p:pic>
          <p:pic>
            <p:nvPicPr>
              <p:cNvPr id="80" name="Picture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7217" y="2369015"/>
                <a:ext cx="2409533" cy="1267899"/>
              </a:xfrm>
              <a:prstGeom prst="rect">
                <a:avLst/>
              </a:prstGeom>
            </p:spPr>
          </p:pic>
          <p:sp>
            <p:nvSpPr>
              <p:cNvPr id="81" name="TextBox 80"/>
              <p:cNvSpPr txBox="1"/>
              <p:nvPr/>
            </p:nvSpPr>
            <p:spPr>
              <a:xfrm>
                <a:off x="571802" y="3825778"/>
                <a:ext cx="1311578" cy="400110"/>
              </a:xfrm>
              <a:prstGeom prst="rect">
                <a:avLst/>
              </a:prstGeom>
              <a:noFill/>
            </p:spPr>
            <p:txBody>
              <a:bodyPr wrap="none" rtlCol="0">
                <a:spAutoFit/>
              </a:bodyPr>
              <a:lstStyle/>
              <a:p>
                <a:r>
                  <a:rPr lang="en-US" sz="2000" dirty="0" err="1" smtClean="0">
                    <a:solidFill>
                      <a:srgbClr val="FFFFFF"/>
                    </a:solidFill>
                  </a:rPr>
                  <a:t>MINERvA</a:t>
                </a:r>
                <a:endParaRPr lang="en-US" sz="2000" dirty="0">
                  <a:solidFill>
                    <a:srgbClr val="FFFFFF"/>
                  </a:solidFill>
                </a:endParaRPr>
              </a:p>
            </p:txBody>
          </p:sp>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 y="1182651"/>
                <a:ext cx="2038350" cy="1681328"/>
              </a:xfrm>
              <a:prstGeom prst="rect">
                <a:avLst/>
              </a:prstGeom>
            </p:spPr>
          </p:pic>
          <p:sp>
            <p:nvSpPr>
              <p:cNvPr id="83" name="TextBox 82"/>
              <p:cNvSpPr txBox="1"/>
              <p:nvPr/>
            </p:nvSpPr>
            <p:spPr>
              <a:xfrm>
                <a:off x="6723906" y="3173602"/>
                <a:ext cx="1324402" cy="400110"/>
              </a:xfrm>
              <a:prstGeom prst="rect">
                <a:avLst/>
              </a:prstGeom>
              <a:noFill/>
            </p:spPr>
            <p:txBody>
              <a:bodyPr wrap="none" rtlCol="0">
                <a:spAutoFit/>
              </a:bodyPr>
              <a:lstStyle/>
              <a:p>
                <a:pPr algn="ctr"/>
                <a:r>
                  <a:rPr lang="en-US" sz="2000" dirty="0" err="1" smtClean="0">
                    <a:solidFill>
                      <a:srgbClr val="00B0F0"/>
                    </a:solidFill>
                  </a:rPr>
                  <a:t>SeaQuest</a:t>
                </a:r>
                <a:endParaRPr lang="en-US" sz="2000" dirty="0">
                  <a:solidFill>
                    <a:srgbClr val="00B0F0"/>
                  </a:solidFill>
                </a:endParaRPr>
              </a:p>
            </p:txBody>
          </p:sp>
          <p:sp>
            <p:nvSpPr>
              <p:cNvPr id="84" name="TextBox 83"/>
              <p:cNvSpPr txBox="1"/>
              <p:nvPr/>
            </p:nvSpPr>
            <p:spPr>
              <a:xfrm>
                <a:off x="330631" y="2028932"/>
                <a:ext cx="1173719" cy="400110"/>
              </a:xfrm>
              <a:prstGeom prst="rect">
                <a:avLst/>
              </a:prstGeom>
              <a:noFill/>
            </p:spPr>
            <p:txBody>
              <a:bodyPr wrap="none" rtlCol="0">
                <a:spAutoFit/>
              </a:bodyPr>
              <a:lstStyle/>
              <a:p>
                <a:pPr algn="ctr"/>
                <a:r>
                  <a:rPr lang="en-US" sz="2000" dirty="0" smtClean="0">
                    <a:solidFill>
                      <a:srgbClr val="FFFFFF"/>
                    </a:solidFill>
                  </a:rPr>
                  <a:t>MINOS+</a:t>
                </a:r>
                <a:endParaRPr lang="en-US" sz="2000" dirty="0">
                  <a:solidFill>
                    <a:srgbClr val="FFFFFF"/>
                  </a:solidFill>
                </a:endParaRPr>
              </a:p>
            </p:txBody>
          </p:sp>
        </p:grpSp>
        <p:grpSp>
          <p:nvGrpSpPr>
            <p:cNvPr id="72" name="Group 19"/>
            <p:cNvGrpSpPr>
              <a:grpSpLocks/>
            </p:cNvGrpSpPr>
            <p:nvPr/>
          </p:nvGrpSpPr>
          <p:grpSpPr bwMode="auto">
            <a:xfrm>
              <a:off x="2337174" y="1182631"/>
              <a:ext cx="2119976" cy="1681348"/>
              <a:chOff x="1403" y="147"/>
              <a:chExt cx="1530" cy="1199"/>
            </a:xfrm>
          </p:grpSpPr>
          <p:pic>
            <p:nvPicPr>
              <p:cNvPr id="7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6" y="149"/>
                <a:ext cx="1507" cy="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Text Box 3"/>
              <p:cNvSpPr txBox="1">
                <a:spLocks noChangeArrowheads="1"/>
              </p:cNvSpPr>
              <p:nvPr/>
            </p:nvSpPr>
            <p:spPr bwMode="auto">
              <a:xfrm>
                <a:off x="1403" y="147"/>
                <a:ext cx="5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000" b="1" dirty="0" err="1">
                    <a:solidFill>
                      <a:srgbClr val="000000"/>
                    </a:solidFill>
                    <a:cs typeface="Arial" pitchFamily="34" charset="0"/>
                  </a:rPr>
                  <a:t>NOvA</a:t>
                </a:r>
                <a:endParaRPr lang="en-US" sz="2000" b="1" dirty="0">
                  <a:solidFill>
                    <a:srgbClr val="000000"/>
                  </a:solidFill>
                  <a:cs typeface="Arial" pitchFamily="34" charset="0"/>
                </a:endParaRPr>
              </a:p>
            </p:txBody>
          </p:sp>
        </p:grpSp>
        <p:pic>
          <p:nvPicPr>
            <p:cNvPr id="73" name="Picture 72"/>
            <p:cNvPicPr>
              <a:picLocks noChangeAspect="1"/>
            </p:cNvPicPr>
            <p:nvPr/>
          </p:nvPicPr>
          <p:blipFill rotWithShape="1">
            <a:blip r:embed="rId9" cstate="print">
              <a:extLst>
                <a:ext uri="{28A0092B-C50C-407E-A947-70E740481C1C}">
                  <a14:useLocalDpi xmlns:a14="http://schemas.microsoft.com/office/drawing/2010/main" val="0"/>
                </a:ext>
              </a:extLst>
            </a:blip>
            <a:srcRect l="5885"/>
            <a:stretch/>
          </p:blipFill>
          <p:spPr>
            <a:xfrm>
              <a:off x="2358390" y="4906012"/>
              <a:ext cx="2134382" cy="1772783"/>
            </a:xfrm>
            <a:prstGeom prst="rect">
              <a:avLst/>
            </a:prstGeom>
            <a:ln>
              <a:solidFill>
                <a:schemeClr val="bg2">
                  <a:lumMod val="75000"/>
                  <a:lumOff val="25000"/>
                </a:schemeClr>
              </a:solidFill>
            </a:ln>
          </p:spPr>
        </p:pic>
        <p:sp>
          <p:nvSpPr>
            <p:cNvPr id="74" name="TextBox 73"/>
            <p:cNvSpPr txBox="1"/>
            <p:nvPr/>
          </p:nvSpPr>
          <p:spPr bwMode="auto">
            <a:xfrm rot="-360000">
              <a:off x="2614543" y="5118519"/>
              <a:ext cx="1706562" cy="400110"/>
            </a:xfrm>
            <a:prstGeom prst="rect">
              <a:avLst/>
            </a:prstGeom>
            <a:noFill/>
          </p:spPr>
          <p:txBody>
            <a:bodyPr>
              <a:spAutoFit/>
            </a:bodyPr>
            <a:lstStyle/>
            <a:p>
              <a:pPr algn="ctr">
                <a:defRPr/>
              </a:pPr>
              <a:r>
                <a:rPr lang="en-US" sz="2000" dirty="0" err="1" smtClean="0">
                  <a:solidFill>
                    <a:srgbClr val="000000"/>
                  </a:solidFill>
                  <a:latin typeface="+mn-lt"/>
                </a:rPr>
                <a:t>MicroBooNE</a:t>
              </a:r>
              <a:endParaRPr lang="en-US" sz="2000" dirty="0" smtClean="0">
                <a:solidFill>
                  <a:srgbClr val="000000"/>
                </a:solidFill>
                <a:latin typeface="+mn-lt"/>
              </a:endParaRPr>
            </a:p>
          </p:txBody>
        </p:sp>
      </p:grpSp>
    </p:spTree>
    <p:custDataLst>
      <p:tags r:id="rId1"/>
    </p:custDataLst>
    <p:extLst>
      <p:ext uri="{BB962C8B-B14F-4D97-AF65-F5344CB8AC3E}">
        <p14:creationId xmlns:p14="http://schemas.microsoft.com/office/powerpoint/2010/main" val="3947779337"/>
      </p:ext>
    </p:extLst>
  </p:cSld>
  <p:clrMapOvr>
    <a:masterClrMapping/>
  </p:clrMapOvr>
  <p:transition advTm="6111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14C_All_Accelerators.jpg                                       004145A0Macintosh HD                   BCDA8B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5"/>
          <p:cNvSpPr txBox="1">
            <a:spLocks noChangeArrowheads="1"/>
          </p:cNvSpPr>
          <p:nvPr/>
        </p:nvSpPr>
        <p:spPr bwMode="auto">
          <a:xfrm>
            <a:off x="2276217" y="1445590"/>
            <a:ext cx="11760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dirty="0" smtClean="0">
                <a:solidFill>
                  <a:srgbClr val="FF9900"/>
                </a:solidFill>
              </a:rPr>
              <a:t>Neutrino beams</a:t>
            </a:r>
            <a:endParaRPr lang="en-US" sz="2000" dirty="0">
              <a:solidFill>
                <a:srgbClr val="FF9900"/>
              </a:solidFill>
            </a:endParaRPr>
          </a:p>
        </p:txBody>
      </p:sp>
      <p:sp>
        <p:nvSpPr>
          <p:cNvPr id="10" name="TextBox 9"/>
          <p:cNvSpPr txBox="1"/>
          <p:nvPr/>
        </p:nvSpPr>
        <p:spPr>
          <a:xfrm>
            <a:off x="4810252" y="2072351"/>
            <a:ext cx="1295997" cy="400110"/>
          </a:xfrm>
          <a:prstGeom prst="rect">
            <a:avLst/>
          </a:prstGeom>
          <a:noFill/>
        </p:spPr>
        <p:txBody>
          <a:bodyPr wrap="none" rtlCol="0">
            <a:spAutoFit/>
          </a:bodyPr>
          <a:lstStyle/>
          <a:p>
            <a:pPr algn="ctr"/>
            <a:r>
              <a:rPr lang="en-US" sz="2000" dirty="0" err="1" smtClean="0">
                <a:solidFill>
                  <a:srgbClr val="33CC33"/>
                </a:solidFill>
              </a:rPr>
              <a:t>Testbeam</a:t>
            </a:r>
            <a:endParaRPr lang="en-US" sz="2000" dirty="0">
              <a:solidFill>
                <a:srgbClr val="33CC33"/>
              </a:solidFill>
            </a:endParaRPr>
          </a:p>
        </p:txBody>
      </p:sp>
      <p:sp>
        <p:nvSpPr>
          <p:cNvPr id="11" name="TextBox 10"/>
          <p:cNvSpPr txBox="1"/>
          <p:nvPr/>
        </p:nvSpPr>
        <p:spPr>
          <a:xfrm>
            <a:off x="4980734" y="2669976"/>
            <a:ext cx="1651414" cy="400110"/>
          </a:xfrm>
          <a:prstGeom prst="rect">
            <a:avLst/>
          </a:prstGeom>
          <a:noFill/>
        </p:spPr>
        <p:txBody>
          <a:bodyPr wrap="none" rtlCol="0">
            <a:spAutoFit/>
          </a:bodyPr>
          <a:lstStyle/>
          <a:p>
            <a:pPr algn="ctr"/>
            <a:r>
              <a:rPr lang="en-US" sz="2000" dirty="0" smtClean="0">
                <a:solidFill>
                  <a:srgbClr val="00FFFF"/>
                </a:solidFill>
              </a:rPr>
              <a:t>Proton beam</a:t>
            </a:r>
            <a:endParaRPr lang="en-US" sz="2000" dirty="0">
              <a:solidFill>
                <a:srgbClr val="00FFFF"/>
              </a:solidFill>
            </a:endParaRPr>
          </a:p>
        </p:txBody>
      </p:sp>
      <p:sp>
        <p:nvSpPr>
          <p:cNvPr id="12" name="TextBox 11"/>
          <p:cNvSpPr txBox="1"/>
          <p:nvPr/>
        </p:nvSpPr>
        <p:spPr>
          <a:xfrm>
            <a:off x="4686468" y="4575870"/>
            <a:ext cx="1167757" cy="400110"/>
          </a:xfrm>
          <a:prstGeom prst="rect">
            <a:avLst/>
          </a:prstGeom>
          <a:noFill/>
        </p:spPr>
        <p:txBody>
          <a:bodyPr wrap="none" rtlCol="0">
            <a:spAutoFit/>
          </a:bodyPr>
          <a:lstStyle/>
          <a:p>
            <a:pPr algn="ctr"/>
            <a:r>
              <a:rPr lang="en-US" sz="2000" dirty="0" err="1" smtClean="0">
                <a:solidFill>
                  <a:srgbClr val="FF0000"/>
                </a:solidFill>
              </a:rPr>
              <a:t>Tevatron</a:t>
            </a:r>
            <a:endParaRPr lang="en-US" sz="2000" dirty="0">
              <a:solidFill>
                <a:srgbClr val="FF0000"/>
              </a:solidFill>
            </a:endParaRPr>
          </a:p>
        </p:txBody>
      </p:sp>
      <p:sp>
        <p:nvSpPr>
          <p:cNvPr id="20" name="TextBox 19"/>
          <p:cNvSpPr txBox="1"/>
          <p:nvPr/>
        </p:nvSpPr>
        <p:spPr>
          <a:xfrm>
            <a:off x="4231241" y="949877"/>
            <a:ext cx="4979248" cy="707886"/>
          </a:xfrm>
          <a:prstGeom prst="rect">
            <a:avLst/>
          </a:prstGeom>
          <a:noFill/>
        </p:spPr>
        <p:txBody>
          <a:bodyPr wrap="none" rtlCol="0">
            <a:spAutoFit/>
          </a:bodyPr>
          <a:lstStyle/>
          <a:p>
            <a:pPr algn="ctr"/>
            <a:r>
              <a:rPr lang="en-US" sz="2000" dirty="0" smtClean="0">
                <a:solidFill>
                  <a:srgbClr val="33CC33"/>
                </a:solidFill>
              </a:rPr>
              <a:t>SCRF Test Facility</a:t>
            </a:r>
          </a:p>
          <a:p>
            <a:pPr algn="ctr"/>
            <a:r>
              <a:rPr lang="en-US" sz="2000" dirty="0" smtClean="0">
                <a:solidFill>
                  <a:srgbClr val="33CC33"/>
                </a:solidFill>
              </a:rPr>
              <a:t>(Integrated program for Project X and ILC)</a:t>
            </a:r>
            <a:endParaRPr lang="en-US" sz="2000" dirty="0">
              <a:solidFill>
                <a:srgbClr val="33CC33"/>
              </a:solidFill>
            </a:endParaRPr>
          </a:p>
        </p:txBody>
      </p:sp>
      <p:sp>
        <p:nvSpPr>
          <p:cNvPr id="18" name="TextBox 17"/>
          <p:cNvSpPr txBox="1"/>
          <p:nvPr/>
        </p:nvSpPr>
        <p:spPr>
          <a:xfrm>
            <a:off x="3890908" y="3360122"/>
            <a:ext cx="2232342" cy="400110"/>
          </a:xfrm>
          <a:prstGeom prst="rect">
            <a:avLst/>
          </a:prstGeom>
          <a:noFill/>
        </p:spPr>
        <p:txBody>
          <a:bodyPr wrap="none" rtlCol="0">
            <a:spAutoFit/>
          </a:bodyPr>
          <a:lstStyle/>
          <a:p>
            <a:pPr algn="ctr"/>
            <a:r>
              <a:rPr lang="en-US" sz="2000" dirty="0" err="1" smtClean="0">
                <a:solidFill>
                  <a:srgbClr val="33CC33"/>
                </a:solidFill>
              </a:rPr>
              <a:t>Muon</a:t>
            </a:r>
            <a:r>
              <a:rPr lang="en-US" sz="2000" dirty="0" smtClean="0">
                <a:solidFill>
                  <a:srgbClr val="33CC33"/>
                </a:solidFill>
              </a:rPr>
              <a:t> Test Facility</a:t>
            </a:r>
            <a:endParaRPr lang="en-US" sz="2000" dirty="0">
              <a:solidFill>
                <a:srgbClr val="33CC33"/>
              </a:solidFill>
            </a:endParaRPr>
          </a:p>
        </p:txBody>
      </p:sp>
      <p:cxnSp>
        <p:nvCxnSpPr>
          <p:cNvPr id="3" name="Straight Arrow Connector 2"/>
          <p:cNvCxnSpPr/>
          <p:nvPr/>
        </p:nvCxnSpPr>
        <p:spPr bwMode="auto">
          <a:xfrm>
            <a:off x="4193141" y="3743230"/>
            <a:ext cx="0" cy="287750"/>
          </a:xfrm>
          <a:prstGeom prst="straightConnector1">
            <a:avLst/>
          </a:prstGeom>
          <a:noFill/>
          <a:ln w="28575" cap="flat" cmpd="sng" algn="ctr">
            <a:solidFill>
              <a:srgbClr val="00FF00"/>
            </a:solidFill>
            <a:prstDash val="solid"/>
            <a:round/>
            <a:headEnd type="none" w="med" len="med"/>
            <a:tailEnd type="arrow"/>
          </a:ln>
          <a:effectLst/>
        </p:spPr>
      </p:cxnSp>
      <p:sp>
        <p:nvSpPr>
          <p:cNvPr id="21" name="TextBox 20"/>
          <p:cNvSpPr txBox="1"/>
          <p:nvPr/>
        </p:nvSpPr>
        <p:spPr>
          <a:xfrm>
            <a:off x="1516345" y="5001053"/>
            <a:ext cx="1707775" cy="707886"/>
          </a:xfrm>
          <a:prstGeom prst="rect">
            <a:avLst/>
          </a:prstGeom>
          <a:noFill/>
        </p:spPr>
        <p:txBody>
          <a:bodyPr wrap="none" rtlCol="0">
            <a:spAutoFit/>
          </a:bodyPr>
          <a:lstStyle/>
          <a:p>
            <a:pPr algn="ctr"/>
            <a:r>
              <a:rPr lang="en-US" sz="2000" dirty="0" smtClean="0">
                <a:solidFill>
                  <a:srgbClr val="FF0000"/>
                </a:solidFill>
              </a:rPr>
              <a:t>Main Injector,</a:t>
            </a:r>
          </a:p>
          <a:p>
            <a:pPr algn="ctr"/>
            <a:r>
              <a:rPr lang="en-US" sz="2000" dirty="0" smtClean="0">
                <a:solidFill>
                  <a:srgbClr val="FFFF00"/>
                </a:solidFill>
              </a:rPr>
              <a:t>Recycler</a:t>
            </a:r>
            <a:endParaRPr lang="en-US" sz="2000" dirty="0">
              <a:solidFill>
                <a:srgbClr val="FFFF00"/>
              </a:solidFill>
            </a:endParaRPr>
          </a:p>
        </p:txBody>
      </p:sp>
      <p:sp>
        <p:nvSpPr>
          <p:cNvPr id="2" name="TextBox 1"/>
          <p:cNvSpPr txBox="1"/>
          <p:nvPr/>
        </p:nvSpPr>
        <p:spPr>
          <a:xfrm>
            <a:off x="4686468" y="3975705"/>
            <a:ext cx="2719014" cy="400110"/>
          </a:xfrm>
          <a:prstGeom prst="rect">
            <a:avLst/>
          </a:prstGeom>
          <a:noFill/>
        </p:spPr>
        <p:txBody>
          <a:bodyPr wrap="none" rtlCol="0">
            <a:spAutoFit/>
          </a:bodyPr>
          <a:lstStyle/>
          <a:p>
            <a:r>
              <a:rPr lang="en-US" sz="2000" dirty="0"/>
              <a:t>Neutron cancer </a:t>
            </a:r>
            <a:r>
              <a:rPr lang="en-US" sz="2000" dirty="0" smtClean="0"/>
              <a:t>center</a:t>
            </a:r>
            <a:endParaRPr lang="en-US" sz="2000" dirty="0"/>
          </a:p>
        </p:txBody>
      </p:sp>
      <p:cxnSp>
        <p:nvCxnSpPr>
          <p:cNvPr id="25" name="Straight Arrow Connector 24"/>
          <p:cNvCxnSpPr/>
          <p:nvPr/>
        </p:nvCxnSpPr>
        <p:spPr bwMode="auto">
          <a:xfrm flipH="1" flipV="1">
            <a:off x="4346855" y="4041140"/>
            <a:ext cx="339613" cy="134620"/>
          </a:xfrm>
          <a:prstGeom prst="straightConnector1">
            <a:avLst/>
          </a:prstGeom>
          <a:noFill/>
          <a:ln w="28575" cap="flat" cmpd="sng" algn="ctr">
            <a:solidFill>
              <a:srgbClr val="FFFFFF"/>
            </a:solidFill>
            <a:prstDash val="solid"/>
            <a:round/>
            <a:headEnd type="none" w="med" len="med"/>
            <a:tailEnd type="arrow"/>
          </a:ln>
          <a:effectLst/>
        </p:spPr>
      </p:cxnSp>
      <p:sp>
        <p:nvSpPr>
          <p:cNvPr id="27" name="TextBox 26"/>
          <p:cNvSpPr txBox="1"/>
          <p:nvPr/>
        </p:nvSpPr>
        <p:spPr>
          <a:xfrm>
            <a:off x="1811115" y="3753237"/>
            <a:ext cx="1532650" cy="707886"/>
          </a:xfrm>
          <a:prstGeom prst="rect">
            <a:avLst/>
          </a:prstGeom>
          <a:noFill/>
        </p:spPr>
        <p:txBody>
          <a:bodyPr wrap="square" rtlCol="0">
            <a:spAutoFit/>
          </a:bodyPr>
          <a:lstStyle/>
          <a:p>
            <a:pPr algn="ctr"/>
            <a:r>
              <a:rPr lang="en-US" sz="2000" dirty="0" err="1">
                <a:solidFill>
                  <a:srgbClr val="FF99CC"/>
                </a:solidFill>
              </a:rPr>
              <a:t>m</a:t>
            </a:r>
            <a:r>
              <a:rPr lang="en-US" sz="2000" dirty="0" err="1" smtClean="0">
                <a:solidFill>
                  <a:srgbClr val="FF99CC"/>
                </a:solidFill>
              </a:rPr>
              <a:t>uon</a:t>
            </a:r>
            <a:r>
              <a:rPr lang="en-US" sz="2000" dirty="0" smtClean="0">
                <a:solidFill>
                  <a:srgbClr val="FF99CC"/>
                </a:solidFill>
              </a:rPr>
              <a:t> beams</a:t>
            </a:r>
            <a:endParaRPr lang="en-US" sz="2000" dirty="0">
              <a:solidFill>
                <a:srgbClr val="FF99CC"/>
              </a:solidFill>
            </a:endParaRPr>
          </a:p>
        </p:txBody>
      </p:sp>
      <p:cxnSp>
        <p:nvCxnSpPr>
          <p:cNvPr id="28" name="Straight Arrow Connector 27"/>
          <p:cNvCxnSpPr/>
          <p:nvPr/>
        </p:nvCxnSpPr>
        <p:spPr bwMode="auto">
          <a:xfrm>
            <a:off x="3077064" y="4178300"/>
            <a:ext cx="877344" cy="242770"/>
          </a:xfrm>
          <a:prstGeom prst="straightConnector1">
            <a:avLst/>
          </a:prstGeom>
          <a:noFill/>
          <a:ln w="28575" cap="flat" cmpd="sng" algn="ctr">
            <a:solidFill>
              <a:srgbClr val="FF99CC"/>
            </a:solidFill>
            <a:prstDash val="solid"/>
            <a:round/>
            <a:headEnd type="none" w="med" len="med"/>
            <a:tailEnd type="arrow"/>
          </a:ln>
          <a:effectLst/>
        </p:spPr>
      </p:cxnSp>
      <p:grpSp>
        <p:nvGrpSpPr>
          <p:cNvPr id="33" name="Group 32"/>
          <p:cNvGrpSpPr/>
          <p:nvPr/>
        </p:nvGrpSpPr>
        <p:grpSpPr>
          <a:xfrm>
            <a:off x="4501412" y="4672656"/>
            <a:ext cx="1434817" cy="209550"/>
            <a:chOff x="2368550" y="-63500"/>
            <a:chExt cx="1434817" cy="209550"/>
          </a:xfrm>
        </p:grpSpPr>
        <p:cxnSp>
          <p:nvCxnSpPr>
            <p:cNvPr id="40" name="Straight Connector 39"/>
            <p:cNvCxnSpPr/>
            <p:nvPr/>
          </p:nvCxnSpPr>
          <p:spPr bwMode="auto">
            <a:xfrm>
              <a:off x="2387600" y="-63500"/>
              <a:ext cx="1415767" cy="209550"/>
            </a:xfrm>
            <a:prstGeom prst="line">
              <a:avLst/>
            </a:prstGeom>
            <a:noFill/>
            <a:ln w="19050" cap="flat" cmpd="sng" algn="ctr">
              <a:solidFill>
                <a:srgbClr val="FFFFFF"/>
              </a:solidFill>
              <a:prstDash val="solid"/>
              <a:round/>
              <a:headEnd type="none" w="med" len="med"/>
              <a:tailEnd type="none" w="med" len="med"/>
            </a:ln>
            <a:effectLst/>
          </p:spPr>
        </p:cxnSp>
        <p:cxnSp>
          <p:nvCxnSpPr>
            <p:cNvPr id="41" name="Straight Connector 40"/>
            <p:cNvCxnSpPr/>
            <p:nvPr/>
          </p:nvCxnSpPr>
          <p:spPr bwMode="auto">
            <a:xfrm flipH="1">
              <a:off x="2368550" y="-63500"/>
              <a:ext cx="1415767" cy="209550"/>
            </a:xfrm>
            <a:prstGeom prst="line">
              <a:avLst/>
            </a:prstGeom>
            <a:noFill/>
            <a:ln w="19050" cap="flat" cmpd="sng" algn="ctr">
              <a:solidFill>
                <a:srgbClr val="FFFFFF"/>
              </a:solidFill>
              <a:prstDash val="solid"/>
              <a:round/>
              <a:headEnd type="none" w="med" len="med"/>
              <a:tailEnd type="none" w="med" len="med"/>
            </a:ln>
            <a:effectLst/>
          </p:spPr>
        </p:cxnSp>
      </p:grpSp>
      <p:sp>
        <p:nvSpPr>
          <p:cNvPr id="29" name="TextBox 28"/>
          <p:cNvSpPr txBox="1"/>
          <p:nvPr/>
        </p:nvSpPr>
        <p:spPr>
          <a:xfrm>
            <a:off x="341177" y="288391"/>
            <a:ext cx="7826181" cy="1200329"/>
          </a:xfrm>
          <a:prstGeom prst="rect">
            <a:avLst/>
          </a:prstGeom>
          <a:noFill/>
        </p:spPr>
        <p:txBody>
          <a:bodyPr wrap="none" rtlCol="0">
            <a:spAutoFit/>
          </a:bodyPr>
          <a:lstStyle/>
          <a:p>
            <a:r>
              <a:rPr lang="en-US" dirty="0" smtClean="0"/>
              <a:t>The Intensity Frontier: adding </a:t>
            </a:r>
            <a:r>
              <a:rPr lang="en-US" dirty="0" err="1"/>
              <a:t>m</a:t>
            </a:r>
            <a:r>
              <a:rPr lang="en-US" dirty="0" err="1" smtClean="0"/>
              <a:t>uon</a:t>
            </a:r>
            <a:r>
              <a:rPr lang="en-US" dirty="0" smtClean="0"/>
              <a:t> programs (2010s </a:t>
            </a:r>
            <a:r>
              <a:rPr lang="en-US" dirty="0" smtClean="0"/>
              <a:t>+)</a:t>
            </a:r>
          </a:p>
          <a:p>
            <a:pPr marL="342900" indent="-342900">
              <a:buFont typeface="Arial" pitchFamily="34" charset="0"/>
              <a:buChar char="•"/>
            </a:pPr>
            <a:r>
              <a:rPr lang="en-US" dirty="0">
                <a:solidFill>
                  <a:srgbClr val="FFFF00"/>
                </a:solidFill>
              </a:rPr>
              <a:t>Double neutrino beam power</a:t>
            </a:r>
          </a:p>
          <a:p>
            <a:pPr marL="342900" indent="-342900">
              <a:buFont typeface="Arial" pitchFamily="34" charset="0"/>
              <a:buChar char="•"/>
            </a:pPr>
            <a:r>
              <a:rPr lang="en-US" dirty="0" smtClean="0">
                <a:solidFill>
                  <a:srgbClr val="FF99CC"/>
                </a:solidFill>
              </a:rPr>
              <a:t>New </a:t>
            </a:r>
            <a:r>
              <a:rPr lang="en-US" dirty="0" err="1" smtClean="0">
                <a:solidFill>
                  <a:srgbClr val="FF99CC"/>
                </a:solidFill>
              </a:rPr>
              <a:t>muon</a:t>
            </a:r>
            <a:r>
              <a:rPr lang="en-US" dirty="0" smtClean="0">
                <a:solidFill>
                  <a:srgbClr val="FF99CC"/>
                </a:solidFill>
              </a:rPr>
              <a:t> beams</a:t>
            </a:r>
            <a:endParaRPr lang="en-US" dirty="0">
              <a:solidFill>
                <a:srgbClr val="FF99CC"/>
              </a:solidFill>
            </a:endParaRPr>
          </a:p>
        </p:txBody>
      </p:sp>
      <p:grpSp>
        <p:nvGrpSpPr>
          <p:cNvPr id="73" name="Group 72"/>
          <p:cNvGrpSpPr/>
          <p:nvPr/>
        </p:nvGrpSpPr>
        <p:grpSpPr>
          <a:xfrm>
            <a:off x="30163" y="877802"/>
            <a:ext cx="8972550" cy="5808748"/>
            <a:chOff x="30163" y="877802"/>
            <a:chExt cx="8972550" cy="5808748"/>
          </a:xfrm>
        </p:grpSpPr>
        <p:sp>
          <p:nvSpPr>
            <p:cNvPr id="74" name="Rectangle 11"/>
            <p:cNvSpPr>
              <a:spLocks noChangeArrowheads="1"/>
            </p:cNvSpPr>
            <p:nvPr/>
          </p:nvSpPr>
          <p:spPr bwMode="auto">
            <a:xfrm>
              <a:off x="4476750" y="3627438"/>
              <a:ext cx="4525963" cy="3059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5" name="TextBox 9"/>
            <p:cNvSpPr txBox="1">
              <a:spLocks noChangeArrowheads="1"/>
            </p:cNvSpPr>
            <p:nvPr/>
          </p:nvSpPr>
          <p:spPr bwMode="auto">
            <a:xfrm>
              <a:off x="7546557" y="3781759"/>
              <a:ext cx="955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solidFill>
                    <a:srgbClr val="000000"/>
                  </a:solidFill>
                  <a:cs typeface="Arial" pitchFamily="34" charset="0"/>
                </a:rPr>
                <a:t>Mu2e</a:t>
              </a:r>
            </a:p>
          </p:txBody>
        </p:sp>
        <p:sp>
          <p:nvSpPr>
            <p:cNvPr id="76" name="Rectangle 2"/>
            <p:cNvSpPr>
              <a:spLocks noChangeArrowheads="1"/>
            </p:cNvSpPr>
            <p:nvPr/>
          </p:nvSpPr>
          <p:spPr bwMode="auto">
            <a:xfrm>
              <a:off x="30163" y="3627438"/>
              <a:ext cx="3551237" cy="3059112"/>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r">
                <a:spcBef>
                  <a:spcPct val="20000"/>
                </a:spcBef>
                <a:buClr>
                  <a:srgbClr val="FFFF00"/>
                </a:buClr>
                <a:buSzPct val="80000"/>
                <a:buFont typeface="Wingdings" pitchFamily="2" charset="2"/>
                <a:buNone/>
              </a:pPr>
              <a:endParaRPr lang="en-US"/>
            </a:p>
          </p:txBody>
        </p:sp>
        <p:pic>
          <p:nvPicPr>
            <p:cNvPr id="77" name="Picture 4" descr="g2magnet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413" y="4160838"/>
              <a:ext cx="33591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TextBox 8"/>
            <p:cNvSpPr txBox="1">
              <a:spLocks noChangeArrowheads="1"/>
            </p:cNvSpPr>
            <p:nvPr/>
          </p:nvSpPr>
          <p:spPr bwMode="auto">
            <a:xfrm>
              <a:off x="1086485" y="3641725"/>
              <a:ext cx="148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err="1">
                  <a:solidFill>
                    <a:srgbClr val="000000"/>
                  </a:solidFill>
                  <a:cs typeface="Arial" pitchFamily="34" charset="0"/>
                </a:rPr>
                <a:t>Muon</a:t>
              </a:r>
              <a:r>
                <a:rPr lang="en-US" sz="2400" dirty="0">
                  <a:solidFill>
                    <a:srgbClr val="000000"/>
                  </a:solidFill>
                  <a:cs typeface="Arial" pitchFamily="34" charset="0"/>
                </a:rPr>
                <a:t> </a:t>
              </a:r>
              <a:r>
                <a:rPr lang="en-US" sz="2400" dirty="0" smtClean="0">
                  <a:solidFill>
                    <a:srgbClr val="000000"/>
                  </a:solidFill>
                  <a:cs typeface="Arial" pitchFamily="34" charset="0"/>
                </a:rPr>
                <a:t>g-2</a:t>
              </a:r>
              <a:endParaRPr lang="en-US" sz="2400" dirty="0">
                <a:solidFill>
                  <a:srgbClr val="000000"/>
                </a:solidFill>
                <a:cs typeface="Arial" pitchFamily="34" charset="0"/>
              </a:endParaRPr>
            </a:p>
          </p:txBody>
        </p:sp>
        <p:grpSp>
          <p:nvGrpSpPr>
            <p:cNvPr id="79" name="Group 78"/>
            <p:cNvGrpSpPr/>
            <p:nvPr/>
          </p:nvGrpSpPr>
          <p:grpSpPr>
            <a:xfrm>
              <a:off x="1461290" y="877802"/>
              <a:ext cx="6167446" cy="2459123"/>
              <a:chOff x="1838325" y="1428750"/>
              <a:chExt cx="6134099" cy="4591050"/>
            </a:xfrm>
          </p:grpSpPr>
          <p:sp>
            <p:nvSpPr>
              <p:cNvPr id="81" name="Rectangle 80"/>
              <p:cNvSpPr/>
              <p:nvPr/>
            </p:nvSpPr>
            <p:spPr bwMode="auto">
              <a:xfrm>
                <a:off x="1838325" y="1428750"/>
                <a:ext cx="1609725" cy="4562475"/>
              </a:xfrm>
              <a:prstGeom prst="rect">
                <a:avLst/>
              </a:prstGeom>
              <a:gradFill>
                <a:gsLst>
                  <a:gs pos="0">
                    <a:srgbClr val="000082"/>
                  </a:gs>
                  <a:gs pos="30000">
                    <a:srgbClr val="66008F"/>
                  </a:gs>
                  <a:gs pos="64999">
                    <a:srgbClr val="BA0066"/>
                  </a:gs>
                  <a:gs pos="89999">
                    <a:srgbClr val="FF0000"/>
                  </a:gs>
                  <a:gs pos="100000">
                    <a:srgbClr val="FF8200"/>
                  </a:gs>
                </a:gsLst>
                <a:lin ang="5400000" scaled="0"/>
              </a:gradFill>
              <a:ln w="9525" cap="flat" cmpd="sng" algn="ctr">
                <a:solidFill>
                  <a:srgbClr val="000000"/>
                </a:solidFill>
                <a:prstDash val="solid"/>
                <a:round/>
                <a:headEnd type="none" w="med" len="med"/>
                <a:tailEnd type="none" w="med" len="med"/>
              </a:ln>
              <a:effectLst>
                <a:outerShdw blurRad="50800" dist="50800" dir="5400000" sx="1000" sy="1000" algn="ctr" rotWithShape="0">
                  <a:srgbClr val="000000"/>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2" name="TextBox 81"/>
              <p:cNvSpPr txBox="1"/>
              <p:nvPr/>
            </p:nvSpPr>
            <p:spPr>
              <a:xfrm>
                <a:off x="2247900" y="3514725"/>
                <a:ext cx="695450" cy="767727"/>
              </a:xfrm>
              <a:prstGeom prst="rect">
                <a:avLst/>
              </a:prstGeom>
              <a:noFill/>
            </p:spPr>
            <p:txBody>
              <a:bodyPr wrap="none" rtlCol="0">
                <a:spAutoFit/>
              </a:bodyPr>
              <a:lstStyle/>
              <a:p>
                <a:r>
                  <a:rPr lang="en-US" sz="2000" dirty="0" smtClean="0">
                    <a:solidFill>
                      <a:srgbClr val="FFFF00"/>
                    </a:solidFill>
                  </a:rPr>
                  <a:t>LHC</a:t>
                </a:r>
                <a:endParaRPr lang="en-US" sz="2000" dirty="0">
                  <a:solidFill>
                    <a:srgbClr val="FFFF00"/>
                  </a:solidFill>
                </a:endParaRPr>
              </a:p>
            </p:txBody>
          </p:sp>
          <p:sp>
            <p:nvSpPr>
              <p:cNvPr id="83" name="TextBox 82"/>
              <p:cNvSpPr txBox="1"/>
              <p:nvPr/>
            </p:nvSpPr>
            <p:spPr>
              <a:xfrm>
                <a:off x="2133600" y="1762125"/>
                <a:ext cx="1026243" cy="400111"/>
              </a:xfrm>
              <a:prstGeom prst="rect">
                <a:avLst/>
              </a:prstGeom>
              <a:noFill/>
            </p:spPr>
            <p:txBody>
              <a:bodyPr wrap="none" rtlCol="0">
                <a:spAutoFit/>
              </a:bodyPr>
              <a:lstStyle/>
              <a:p>
                <a:r>
                  <a:rPr lang="en-US" sz="2000" dirty="0" smtClean="0"/>
                  <a:t>nothing</a:t>
                </a:r>
                <a:endParaRPr lang="en-US" sz="2000" dirty="0"/>
              </a:p>
            </p:txBody>
          </p:sp>
          <p:sp>
            <p:nvSpPr>
              <p:cNvPr id="84" name="TextBox 83"/>
              <p:cNvSpPr txBox="1"/>
              <p:nvPr/>
            </p:nvSpPr>
            <p:spPr>
              <a:xfrm>
                <a:off x="2286000" y="5162550"/>
                <a:ext cx="668773" cy="400110"/>
              </a:xfrm>
              <a:prstGeom prst="rect">
                <a:avLst/>
              </a:prstGeom>
              <a:noFill/>
            </p:spPr>
            <p:txBody>
              <a:bodyPr wrap="none" rtlCol="0">
                <a:spAutoFit/>
              </a:bodyPr>
              <a:lstStyle/>
              <a:p>
                <a:r>
                  <a:rPr lang="en-US" sz="2000" dirty="0" smtClean="0"/>
                  <a:t>Lots</a:t>
                </a:r>
                <a:endParaRPr lang="en-US" sz="2000" dirty="0"/>
              </a:p>
            </p:txBody>
          </p:sp>
          <p:sp>
            <p:nvSpPr>
              <p:cNvPr id="85" name="Right Arrow 84"/>
              <p:cNvSpPr/>
              <p:nvPr/>
            </p:nvSpPr>
            <p:spPr bwMode="auto">
              <a:xfrm>
                <a:off x="3476626" y="1807505"/>
                <a:ext cx="2000250" cy="544310"/>
              </a:xfrm>
              <a:prstGeom prst="rightArrow">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6" name="Rectangle 85"/>
              <p:cNvSpPr/>
              <p:nvPr/>
            </p:nvSpPr>
            <p:spPr bwMode="auto">
              <a:xfrm>
                <a:off x="5486399" y="1447800"/>
                <a:ext cx="2486025" cy="4572000"/>
              </a:xfrm>
              <a:prstGeom prst="rect">
                <a:avLst/>
              </a:prstGeom>
              <a:solidFill>
                <a:srgbClr val="3366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7" name="TextBox 86"/>
              <p:cNvSpPr txBox="1"/>
              <p:nvPr/>
            </p:nvSpPr>
            <p:spPr>
              <a:xfrm>
                <a:off x="5724433" y="3257549"/>
                <a:ext cx="2247969" cy="650752"/>
              </a:xfrm>
              <a:prstGeom prst="rect">
                <a:avLst/>
              </a:prstGeom>
              <a:noFill/>
            </p:spPr>
            <p:txBody>
              <a:bodyPr wrap="square" rtlCol="0">
                <a:spAutoFit/>
              </a:bodyPr>
              <a:lstStyle/>
              <a:p>
                <a:r>
                  <a:rPr lang="en-US" sz="2000" dirty="0" smtClean="0">
                    <a:solidFill>
                      <a:srgbClr val="FFFF00"/>
                    </a:solidFill>
                  </a:rPr>
                  <a:t>Rare Processes</a:t>
                </a:r>
                <a:endParaRPr lang="en-US" sz="2000" dirty="0">
                  <a:solidFill>
                    <a:srgbClr val="FFFF00"/>
                  </a:solidFill>
                </a:endParaRPr>
              </a:p>
            </p:txBody>
          </p:sp>
          <p:sp>
            <p:nvSpPr>
              <p:cNvPr id="88" name="TextBox 87"/>
              <p:cNvSpPr txBox="1"/>
              <p:nvPr/>
            </p:nvSpPr>
            <p:spPr>
              <a:xfrm>
                <a:off x="5705475" y="1666875"/>
                <a:ext cx="2185214" cy="646331"/>
              </a:xfrm>
              <a:prstGeom prst="rect">
                <a:avLst/>
              </a:prstGeom>
              <a:noFill/>
            </p:spPr>
            <p:txBody>
              <a:bodyPr wrap="none" rtlCol="0">
                <a:spAutoFit/>
              </a:bodyPr>
              <a:lstStyle/>
              <a:p>
                <a:r>
                  <a:rPr lang="en-US" sz="1800" dirty="0" smtClean="0"/>
                  <a:t>Only handle on the </a:t>
                </a:r>
              </a:p>
              <a:p>
                <a:r>
                  <a:rPr lang="en-US" sz="1800" dirty="0" smtClean="0"/>
                  <a:t>next energy scale</a:t>
                </a:r>
                <a:endParaRPr lang="en-US" sz="1800" dirty="0"/>
              </a:p>
            </p:txBody>
          </p:sp>
          <p:sp>
            <p:nvSpPr>
              <p:cNvPr id="89" name="Left-Right Arrow 88"/>
              <p:cNvSpPr/>
              <p:nvPr/>
            </p:nvSpPr>
            <p:spPr bwMode="auto">
              <a:xfrm>
                <a:off x="3457575" y="4961139"/>
                <a:ext cx="2028825" cy="544310"/>
              </a:xfrm>
              <a:prstGeom prst="leftRightArrow">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0" name="TextBox 89"/>
              <p:cNvSpPr txBox="1"/>
              <p:nvPr/>
            </p:nvSpPr>
            <p:spPr>
              <a:xfrm>
                <a:off x="5867400" y="4743449"/>
                <a:ext cx="1854534" cy="1240174"/>
              </a:xfrm>
              <a:prstGeom prst="rect">
                <a:avLst/>
              </a:prstGeom>
              <a:noFill/>
            </p:spPr>
            <p:txBody>
              <a:bodyPr wrap="none" rtlCol="0">
                <a:spAutoFit/>
              </a:bodyPr>
              <a:lstStyle/>
              <a:p>
                <a:r>
                  <a:rPr lang="en-US" sz="1800" dirty="0" smtClean="0"/>
                  <a:t>Determine/verify</a:t>
                </a:r>
              </a:p>
              <a:p>
                <a:r>
                  <a:rPr lang="en-US" sz="1800" dirty="0" smtClean="0"/>
                  <a:t>structure</a:t>
                </a:r>
                <a:endParaRPr lang="en-US" sz="1800" dirty="0"/>
              </a:p>
            </p:txBody>
          </p:sp>
        </p:grpSp>
        <p:pic>
          <p:nvPicPr>
            <p:cNvPr id="80" name="Picture 6" descr="spectrometer_marten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6750" y="4279440"/>
              <a:ext cx="4525963" cy="205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2033156515"/>
      </p:ext>
    </p:extLst>
  </p:cSld>
  <p:clrMapOvr>
    <a:masterClrMapping/>
  </p:clrMapOvr>
  <p:transition advTm="5422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57A8D854-33E8-4529-AFFE-ECD716F5A45B}" type="slidenum">
              <a:rPr lang="en-US" smtClean="0"/>
              <a:pPr>
                <a:defRPr/>
              </a:pPr>
              <a:t>27</a:t>
            </a:fld>
            <a:endParaRPr lang="en-US" dirty="0"/>
          </a:p>
        </p:txBody>
      </p:sp>
      <p:sp>
        <p:nvSpPr>
          <p:cNvPr id="6" name="TextBox 5"/>
          <p:cNvSpPr txBox="1"/>
          <p:nvPr/>
        </p:nvSpPr>
        <p:spPr>
          <a:xfrm>
            <a:off x="1152366" y="1490364"/>
            <a:ext cx="7449475" cy="4031873"/>
          </a:xfrm>
          <a:prstGeom prst="rect">
            <a:avLst/>
          </a:prstGeom>
          <a:noFill/>
        </p:spPr>
        <p:txBody>
          <a:bodyPr wrap="none" rtlCol="0">
            <a:spAutoFit/>
          </a:bodyPr>
          <a:lstStyle/>
          <a:p>
            <a:pPr algn="ctr"/>
            <a:r>
              <a:rPr lang="en-US" sz="3200" dirty="0" smtClean="0"/>
              <a:t>2020s +</a:t>
            </a:r>
          </a:p>
          <a:p>
            <a:pPr algn="ctr"/>
            <a:r>
              <a:rPr lang="en-US" sz="3200" dirty="0" smtClean="0"/>
              <a:t>proton-accelerator program:</a:t>
            </a:r>
          </a:p>
          <a:p>
            <a:pPr algn="ctr"/>
            <a:r>
              <a:rPr lang="en-US" sz="3200" dirty="0" smtClean="0">
                <a:solidFill>
                  <a:srgbClr val="FFFF00"/>
                </a:solidFill>
              </a:rPr>
              <a:t>LBNE</a:t>
            </a:r>
          </a:p>
          <a:p>
            <a:pPr algn="ctr"/>
            <a:r>
              <a:rPr lang="en-US" sz="3200" dirty="0" smtClean="0">
                <a:solidFill>
                  <a:srgbClr val="FFFF00"/>
                </a:solidFill>
              </a:rPr>
              <a:t>Project X: accelerators and experiments</a:t>
            </a:r>
          </a:p>
          <a:p>
            <a:pPr algn="ctr"/>
            <a:endParaRPr lang="en-US" sz="3200" dirty="0"/>
          </a:p>
          <a:p>
            <a:pPr algn="ctr"/>
            <a:r>
              <a:rPr lang="en-US" sz="3200" dirty="0" smtClean="0"/>
              <a:t>R&amp;D</a:t>
            </a:r>
          </a:p>
          <a:p>
            <a:pPr algn="ctr"/>
            <a:r>
              <a:rPr lang="en-US" sz="3200" dirty="0" smtClean="0"/>
              <a:t>construction </a:t>
            </a:r>
          </a:p>
          <a:p>
            <a:pPr algn="ctr"/>
            <a:r>
              <a:rPr lang="en-US" sz="3200" dirty="0" smtClean="0"/>
              <a:t>in this decade</a:t>
            </a:r>
            <a:endParaRPr lang="en-US" sz="3200" dirty="0"/>
          </a:p>
        </p:txBody>
      </p:sp>
      <p:sp>
        <p:nvSpPr>
          <p:cNvPr id="8"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extLst>
      <p:ext uri="{BB962C8B-B14F-4D97-AF65-F5344CB8AC3E}">
        <p14:creationId xmlns:p14="http://schemas.microsoft.com/office/powerpoint/2010/main" val="4046230631"/>
      </p:ext>
    </p:extLst>
  </p:cSld>
  <p:clrMapOvr>
    <a:masterClrMapping/>
  </p:clrMapOvr>
  <mc:AlternateContent xmlns:mc="http://schemas.openxmlformats.org/markup-compatibility/2006" xmlns:p14="http://schemas.microsoft.com/office/powerpoint/2010/main">
    <mc:Choice Requires="p14">
      <p:transition spd="slow" p14:dur="2000" advTm="34824"/>
    </mc:Choice>
    <mc:Fallback xmlns="">
      <p:transition spd="slow" advTm="34824"/>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812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0184" name="Oval 10"/>
          <p:cNvSpPr>
            <a:spLocks noChangeArrowheads="1"/>
          </p:cNvSpPr>
          <p:nvPr/>
        </p:nvSpPr>
        <p:spPr bwMode="auto">
          <a:xfrm>
            <a:off x="7985125" y="4746625"/>
            <a:ext cx="88900" cy="88900"/>
          </a:xfrm>
          <a:prstGeom prst="ellipse">
            <a:avLst/>
          </a:prstGeom>
          <a:solidFill>
            <a:srgbClr val="FF6600"/>
          </a:solidFill>
          <a:ln w="25400">
            <a:solidFill>
              <a:schemeClr val="tx1"/>
            </a:solidFill>
            <a:round/>
            <a:headEnd/>
            <a:tailEnd/>
          </a:ln>
        </p:spPr>
        <p:txBody>
          <a:bodyPr wrap="none" anchor="ctr"/>
          <a:lstStyle/>
          <a:p>
            <a:pPr algn="ctr" eaLnBrk="0" hangingPunct="0"/>
            <a:endParaRPr lang="en-US" sz="1600">
              <a:solidFill>
                <a:srgbClr val="FF6600"/>
              </a:solidFill>
            </a:endParaRPr>
          </a:p>
        </p:txBody>
      </p:sp>
      <p:sp>
        <p:nvSpPr>
          <p:cNvPr id="50186" name="AutoShape 14"/>
          <p:cNvSpPr>
            <a:spLocks noChangeArrowheads="1"/>
          </p:cNvSpPr>
          <p:nvPr/>
        </p:nvSpPr>
        <p:spPr bwMode="auto">
          <a:xfrm rot="-9875207">
            <a:off x="6229350" y="4470400"/>
            <a:ext cx="1828800" cy="144463"/>
          </a:xfrm>
          <a:prstGeom prst="rightArrow">
            <a:avLst>
              <a:gd name="adj1" fmla="val 50000"/>
              <a:gd name="adj2" fmla="val 316482"/>
            </a:avLst>
          </a:prstGeom>
          <a:solidFill>
            <a:srgbClr val="0000CC"/>
          </a:solidFill>
          <a:ln w="9525">
            <a:solidFill>
              <a:schemeClr val="tx1"/>
            </a:solidFill>
            <a:miter lim="800000"/>
            <a:headEnd/>
            <a:tailEnd/>
          </a:ln>
        </p:spPr>
        <p:txBody>
          <a:bodyPr wrap="none" anchor="ctr"/>
          <a:lstStyle/>
          <a:p>
            <a:endParaRPr lang="en-US"/>
          </a:p>
        </p:txBody>
      </p:sp>
      <p:cxnSp>
        <p:nvCxnSpPr>
          <p:cNvPr id="50197" name="Straight Connector 115"/>
          <p:cNvCxnSpPr>
            <a:cxnSpLocks noChangeShapeType="1"/>
          </p:cNvCxnSpPr>
          <p:nvPr/>
        </p:nvCxnSpPr>
        <p:spPr bwMode="auto">
          <a:xfrm>
            <a:off x="6048375" y="3211513"/>
            <a:ext cx="117475"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50202" name="Text Box 14"/>
          <p:cNvSpPr txBox="1">
            <a:spLocks noChangeArrowheads="1"/>
          </p:cNvSpPr>
          <p:nvPr/>
        </p:nvSpPr>
        <p:spPr bwMode="auto">
          <a:xfrm>
            <a:off x="4138027" y="3376863"/>
            <a:ext cx="14013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dirty="0" smtClean="0">
                <a:solidFill>
                  <a:srgbClr val="0000BF"/>
                </a:solidFill>
                <a:cs typeface="Arial" pitchFamily="34" charset="0"/>
              </a:rPr>
              <a:t>1300 km</a:t>
            </a:r>
            <a:endParaRPr lang="en-US" dirty="0">
              <a:solidFill>
                <a:srgbClr val="0000BF"/>
              </a:solidFill>
              <a:cs typeface="Arial" pitchFamily="34" charset="0"/>
            </a:endParaRPr>
          </a:p>
        </p:txBody>
      </p:sp>
      <p:pic>
        <p:nvPicPr>
          <p:cNvPr id="16" name="Picture 3" descr="dusel_h.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2361311"/>
            <a:ext cx="2573952" cy="161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2" descr="Spitz_ArgoNeuT_01_04_10_Page_5.jpg"/>
          <p:cNvPicPr>
            <a:picLocks noChangeAspect="1"/>
          </p:cNvPicPr>
          <p:nvPr/>
        </p:nvPicPr>
        <p:blipFill>
          <a:blip r:embed="rId6">
            <a:extLst>
              <a:ext uri="{28A0092B-C50C-407E-A947-70E740481C1C}">
                <a14:useLocalDpi xmlns:a14="http://schemas.microsoft.com/office/drawing/2010/main" val="0"/>
              </a:ext>
            </a:extLst>
          </a:blip>
          <a:srcRect l="17416" t="16060" r="17268" b="49812"/>
          <a:stretch>
            <a:fillRect/>
          </a:stretch>
        </p:blipFill>
        <p:spPr bwMode="auto">
          <a:xfrm>
            <a:off x="1347788" y="3988032"/>
            <a:ext cx="2371140" cy="173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5"/>
          <p:cNvSpPr txBox="1">
            <a:spLocks noChangeArrowheads="1"/>
          </p:cNvSpPr>
          <p:nvPr/>
        </p:nvSpPr>
        <p:spPr bwMode="auto">
          <a:xfrm>
            <a:off x="2126639" y="4750653"/>
            <a:ext cx="13340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smtClean="0">
                <a:solidFill>
                  <a:schemeClr val="bg1"/>
                </a:solidFill>
                <a:cs typeface="Arial" pitchFamily="34" charset="0"/>
              </a:rPr>
              <a:t>ICARUS</a:t>
            </a:r>
          </a:p>
          <a:p>
            <a:pPr algn="ctr" eaLnBrk="1" hangingPunct="1"/>
            <a:r>
              <a:rPr lang="en-US" sz="1600" dirty="0" err="1" smtClean="0">
                <a:solidFill>
                  <a:schemeClr val="bg1"/>
                </a:solidFill>
                <a:cs typeface="Arial" pitchFamily="34" charset="0"/>
              </a:rPr>
              <a:t>ArgoNeuT</a:t>
            </a:r>
            <a:endParaRPr lang="en-US" sz="1600" dirty="0">
              <a:solidFill>
                <a:schemeClr val="bg1"/>
              </a:solidFill>
              <a:cs typeface="Arial" pitchFamily="34" charset="0"/>
            </a:endParaRPr>
          </a:p>
          <a:p>
            <a:pPr algn="ctr" eaLnBrk="1" hangingPunct="1"/>
            <a:r>
              <a:rPr lang="en-US" sz="1600" dirty="0" err="1" smtClean="0">
                <a:solidFill>
                  <a:schemeClr val="bg1"/>
                </a:solidFill>
                <a:cs typeface="Arial" pitchFamily="34" charset="0"/>
              </a:rPr>
              <a:t>MicroBooNE</a:t>
            </a:r>
            <a:endParaRPr lang="en-US" sz="1600" dirty="0">
              <a:solidFill>
                <a:schemeClr val="bg1"/>
              </a:solidFill>
              <a:cs typeface="Arial" pitchFamily="34" charset="0"/>
            </a:endParaRPr>
          </a:p>
        </p:txBody>
      </p:sp>
      <p:sp>
        <p:nvSpPr>
          <p:cNvPr id="13" name="Rectangle 37"/>
          <p:cNvSpPr>
            <a:spLocks noChangeArrowheads="1"/>
          </p:cNvSpPr>
          <p:nvPr/>
        </p:nvSpPr>
        <p:spPr bwMode="auto">
          <a:xfrm>
            <a:off x="2286000" y="4419600"/>
            <a:ext cx="990600" cy="381000"/>
          </a:xfrm>
          <a:prstGeom prst="rect">
            <a:avLst/>
          </a:prstGeom>
          <a:solidFill>
            <a:srgbClr val="009BD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4" name="Text Box 25"/>
          <p:cNvSpPr txBox="1">
            <a:spLocks noChangeArrowheads="1"/>
          </p:cNvSpPr>
          <p:nvPr/>
        </p:nvSpPr>
        <p:spPr bwMode="auto">
          <a:xfrm>
            <a:off x="1582557" y="4312503"/>
            <a:ext cx="22951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a:solidFill>
                  <a:schemeClr val="bg1"/>
                </a:solidFill>
                <a:cs typeface="Arial" pitchFamily="34" charset="0"/>
              </a:rPr>
              <a:t>~34 </a:t>
            </a:r>
            <a:r>
              <a:rPr lang="en-US" sz="1600" dirty="0" err="1">
                <a:solidFill>
                  <a:schemeClr val="bg1"/>
                </a:solidFill>
                <a:cs typeface="Arial" pitchFamily="34" charset="0"/>
              </a:rPr>
              <a:t>kton</a:t>
            </a:r>
            <a:r>
              <a:rPr lang="en-US" sz="1600" dirty="0">
                <a:solidFill>
                  <a:schemeClr val="bg1"/>
                </a:solidFill>
                <a:cs typeface="Arial" pitchFamily="34" charset="0"/>
              </a:rPr>
              <a:t> Liquid </a:t>
            </a:r>
            <a:r>
              <a:rPr lang="en-US" sz="1600" dirty="0" err="1">
                <a:solidFill>
                  <a:schemeClr val="bg1"/>
                </a:solidFill>
                <a:cs typeface="Arial" pitchFamily="34" charset="0"/>
              </a:rPr>
              <a:t>Ar</a:t>
            </a:r>
            <a:r>
              <a:rPr lang="en-US" sz="1600" dirty="0">
                <a:solidFill>
                  <a:schemeClr val="bg1"/>
                </a:solidFill>
                <a:cs typeface="Arial" pitchFamily="34" charset="0"/>
              </a:rPr>
              <a:t> TPC</a:t>
            </a:r>
          </a:p>
        </p:txBody>
      </p:sp>
      <p:sp>
        <p:nvSpPr>
          <p:cNvPr id="15" name="Rectangle 14"/>
          <p:cNvSpPr/>
          <p:nvPr/>
        </p:nvSpPr>
        <p:spPr>
          <a:xfrm>
            <a:off x="-39335" y="-6440"/>
            <a:ext cx="9183335" cy="1200329"/>
          </a:xfrm>
          <a:prstGeom prst="rect">
            <a:avLst/>
          </a:prstGeom>
          <a:solidFill>
            <a:srgbClr val="000000"/>
          </a:solidFill>
        </p:spPr>
        <p:txBody>
          <a:bodyPr wrap="square">
            <a:spAutoFit/>
          </a:bodyPr>
          <a:lstStyle/>
          <a:p>
            <a:pPr algn="ctr">
              <a:defRPr/>
            </a:pPr>
            <a:r>
              <a:rPr lang="en-US" dirty="0" smtClean="0">
                <a:ln w="12700">
                  <a:noFill/>
                  <a:prstDash val="solid"/>
                </a:ln>
                <a:solidFill>
                  <a:srgbClr val="FFFFFF"/>
                </a:solidFill>
              </a:rPr>
              <a:t>LBNE (Long Baseline Neutrino Experiment):</a:t>
            </a:r>
            <a:endParaRPr lang="en-US" dirty="0">
              <a:ln w="12700">
                <a:noFill/>
                <a:prstDash val="solid"/>
              </a:ln>
              <a:solidFill>
                <a:srgbClr val="FFFFFF"/>
              </a:solidFill>
            </a:endParaRPr>
          </a:p>
          <a:p>
            <a:pPr algn="ctr">
              <a:defRPr/>
            </a:pPr>
            <a:r>
              <a:rPr lang="en-US" dirty="0" smtClean="0">
                <a:ln w="12700">
                  <a:noFill/>
                  <a:prstDash val="solid"/>
                </a:ln>
                <a:solidFill>
                  <a:srgbClr val="FFFFFF"/>
                </a:solidFill>
              </a:rPr>
              <a:t>318 </a:t>
            </a:r>
            <a:r>
              <a:rPr lang="en-US" dirty="0">
                <a:ln w="12700">
                  <a:noFill/>
                  <a:prstDash val="solid"/>
                </a:ln>
                <a:solidFill>
                  <a:srgbClr val="FFFFFF"/>
                </a:solidFill>
              </a:rPr>
              <a:t>members from </a:t>
            </a:r>
            <a:r>
              <a:rPr lang="en-US" dirty="0" smtClean="0">
                <a:ln w="12700">
                  <a:noFill/>
                  <a:prstDash val="solid"/>
                </a:ln>
                <a:solidFill>
                  <a:srgbClr val="FFFFFF"/>
                </a:solidFill>
              </a:rPr>
              <a:t>58 </a:t>
            </a:r>
            <a:r>
              <a:rPr lang="en-US" dirty="0">
                <a:ln w="12700">
                  <a:noFill/>
                  <a:prstDash val="solid"/>
                </a:ln>
                <a:solidFill>
                  <a:srgbClr val="FFFFFF"/>
                </a:solidFill>
              </a:rPr>
              <a:t>institutions </a:t>
            </a:r>
            <a:r>
              <a:rPr lang="en-US" dirty="0" smtClean="0">
                <a:ln w="12700">
                  <a:noFill/>
                  <a:prstDash val="solid"/>
                </a:ln>
                <a:solidFill>
                  <a:srgbClr val="FFFFFF"/>
                </a:solidFill>
              </a:rPr>
              <a:t>from India</a:t>
            </a:r>
            <a:r>
              <a:rPr lang="en-US" dirty="0">
                <a:ln w="12700">
                  <a:noFill/>
                  <a:prstDash val="solid"/>
                </a:ln>
                <a:solidFill>
                  <a:srgbClr val="FFFFFF"/>
                </a:solidFill>
              </a:rPr>
              <a:t>, Italy, Japan, UK, </a:t>
            </a:r>
            <a:r>
              <a:rPr lang="en-US" dirty="0" smtClean="0">
                <a:ln w="12700">
                  <a:noFill/>
                  <a:prstDash val="solid"/>
                </a:ln>
                <a:solidFill>
                  <a:srgbClr val="FFFFFF"/>
                </a:solidFill>
              </a:rPr>
              <a:t>US</a:t>
            </a:r>
            <a:endParaRPr lang="en-US" dirty="0">
              <a:ln w="12700">
                <a:noFill/>
                <a:prstDash val="solid"/>
              </a:ln>
              <a:solidFill>
                <a:srgbClr val="FFFFFF"/>
              </a:solidFill>
            </a:endParaRPr>
          </a:p>
          <a:p>
            <a:pPr algn="ctr">
              <a:defRPr/>
            </a:pPr>
            <a:r>
              <a:rPr lang="en-US" dirty="0">
                <a:ln w="12700">
                  <a:noFill/>
                  <a:prstDash val="solid"/>
                </a:ln>
                <a:solidFill>
                  <a:srgbClr val="FFFFFF"/>
                </a:solidFill>
              </a:rPr>
              <a:t>Continue to grow!</a:t>
            </a:r>
          </a:p>
        </p:txBody>
      </p:sp>
      <p:pic>
        <p:nvPicPr>
          <p:cNvPr id="17" name="Picture 16"/>
          <p:cNvPicPr>
            <a:picLocks noChangeAspect="1" noChangeArrowheads="1"/>
          </p:cNvPicPr>
          <p:nvPr/>
        </p:nvPicPr>
        <p:blipFill rotWithShape="1">
          <a:blip r:embed="rId7">
            <a:extLst>
              <a:ext uri="{28A0092B-C50C-407E-A947-70E740481C1C}">
                <a14:useLocalDpi xmlns:a14="http://schemas.microsoft.com/office/drawing/2010/main" val="0"/>
              </a:ext>
            </a:extLst>
          </a:blip>
          <a:srcRect b="30664"/>
          <a:stretch/>
        </p:blipFill>
        <p:spPr bwMode="auto">
          <a:xfrm>
            <a:off x="0" y="3992563"/>
            <a:ext cx="1687369" cy="175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26"/>
          <p:cNvSpPr txBox="1">
            <a:spLocks noChangeArrowheads="1"/>
          </p:cNvSpPr>
          <p:nvPr/>
        </p:nvSpPr>
        <p:spPr bwMode="auto">
          <a:xfrm>
            <a:off x="-39335" y="4338935"/>
            <a:ext cx="17267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a:cs typeface="Arial" pitchFamily="34" charset="0"/>
              </a:rPr>
              <a:t>~200 </a:t>
            </a:r>
            <a:r>
              <a:rPr lang="en-US" sz="1600" dirty="0" err="1">
                <a:cs typeface="Arial" pitchFamily="34" charset="0"/>
              </a:rPr>
              <a:t>kton</a:t>
            </a:r>
            <a:endParaRPr lang="en-US" sz="1600" dirty="0">
              <a:cs typeface="Arial" pitchFamily="34" charset="0"/>
            </a:endParaRPr>
          </a:p>
          <a:p>
            <a:pPr algn="ctr" eaLnBrk="1" hangingPunct="1"/>
            <a:r>
              <a:rPr lang="en-US" sz="1600" dirty="0">
                <a:cs typeface="Arial" pitchFamily="34" charset="0"/>
              </a:rPr>
              <a:t>Water Cerenkov</a:t>
            </a:r>
          </a:p>
          <a:p>
            <a:pPr algn="ctr" eaLnBrk="1" hangingPunct="1"/>
            <a:r>
              <a:rPr lang="en-US" sz="1600" dirty="0">
                <a:cs typeface="Arial" pitchFamily="34" charset="0"/>
              </a:rPr>
              <a:t>(Super K)</a:t>
            </a:r>
          </a:p>
        </p:txBody>
      </p:sp>
      <p:sp>
        <p:nvSpPr>
          <p:cNvPr id="19" name="Text Box 27"/>
          <p:cNvSpPr txBox="1">
            <a:spLocks noChangeArrowheads="1"/>
          </p:cNvSpPr>
          <p:nvPr/>
        </p:nvSpPr>
        <p:spPr bwMode="auto">
          <a:xfrm>
            <a:off x="0" y="5670550"/>
            <a:ext cx="9144000" cy="1200329"/>
          </a:xfrm>
          <a:prstGeom prst="rect">
            <a:avLst/>
          </a:prstGeom>
          <a:solidFill>
            <a:schemeClr val="tx1">
              <a:lumMod val="10000"/>
            </a:schemeClr>
          </a:solid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dirty="0">
                <a:solidFill>
                  <a:srgbClr val="FFFFFF"/>
                </a:solidFill>
                <a:cs typeface="Arial" pitchFamily="34" charset="0"/>
              </a:rPr>
              <a:t>Matter – Antimatter Asymmetry with Neutrinos</a:t>
            </a:r>
            <a:endParaRPr lang="en-US" sz="1000" dirty="0">
              <a:solidFill>
                <a:srgbClr val="FFFFFF"/>
              </a:solidFill>
              <a:cs typeface="Arial" pitchFamily="34" charset="0"/>
            </a:endParaRPr>
          </a:p>
          <a:p>
            <a:pPr algn="ctr" eaLnBrk="1" hangingPunct="1"/>
            <a:r>
              <a:rPr lang="en-US" sz="2400" dirty="0">
                <a:solidFill>
                  <a:srgbClr val="FFFFFF"/>
                </a:solidFill>
                <a:cs typeface="Arial" pitchFamily="34" charset="0"/>
              </a:rPr>
              <a:t>Proton Decay</a:t>
            </a:r>
          </a:p>
          <a:p>
            <a:pPr algn="ctr" eaLnBrk="1" hangingPunct="1"/>
            <a:r>
              <a:rPr lang="en-US" sz="2400" dirty="0">
                <a:solidFill>
                  <a:srgbClr val="FFFFFF"/>
                </a:solidFill>
                <a:cs typeface="Arial" pitchFamily="34" charset="0"/>
              </a:rPr>
              <a:t>Supernovae Neutrinos</a:t>
            </a:r>
            <a:endParaRPr lang="en-US" sz="2400" dirty="0">
              <a:solidFill>
                <a:srgbClr val="FFFFFF"/>
              </a:solidFill>
              <a:cs typeface="Arial" pitchFamily="34" charset="0"/>
              <a:sym typeface="Wingdings" pitchFamily="2" charset="2"/>
            </a:endParaRPr>
          </a:p>
        </p:txBody>
      </p:sp>
    </p:spTree>
    <p:custDataLst>
      <p:tags r:id="rId1"/>
    </p:custDataLst>
    <p:extLst>
      <p:ext uri="{BB962C8B-B14F-4D97-AF65-F5344CB8AC3E}">
        <p14:creationId xmlns:p14="http://schemas.microsoft.com/office/powerpoint/2010/main" val="2733889075"/>
      </p:ext>
    </p:extLst>
  </p:cSld>
  <p:clrMapOvr>
    <a:masterClrMapping/>
  </p:clrMapOvr>
  <p:transition advTm="34418"/>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57338" y="-82550"/>
            <a:ext cx="6858000" cy="1143000"/>
          </a:xfrm>
        </p:spPr>
        <p:txBody>
          <a:bodyPr/>
          <a:lstStyle/>
          <a:p>
            <a:pPr algn="ctr"/>
            <a:r>
              <a:rPr lang="en-US" i="1" dirty="0"/>
              <a:t>Project X</a:t>
            </a:r>
            <a:r>
              <a:rPr lang="en-US" dirty="0"/>
              <a:t>: </a:t>
            </a:r>
            <a:r>
              <a:rPr lang="en-US" dirty="0" smtClean="0"/>
              <a:t>5 MW Proton Accelerator</a:t>
            </a:r>
            <a:endParaRPr lang="en-US" dirty="0"/>
          </a:p>
        </p:txBody>
      </p:sp>
      <p:sp>
        <p:nvSpPr>
          <p:cNvPr id="3" name="Slide Number Placeholder 2"/>
          <p:cNvSpPr>
            <a:spLocks noGrp="1"/>
          </p:cNvSpPr>
          <p:nvPr>
            <p:ph type="sldNum" sz="quarter" idx="11"/>
          </p:nvPr>
        </p:nvSpPr>
        <p:spPr/>
        <p:txBody>
          <a:bodyPr/>
          <a:lstStyle/>
          <a:p>
            <a:pPr>
              <a:defRPr/>
            </a:pPr>
            <a:fld id="{4EE63935-E45B-46A4-BFD3-287CB7A07C9F}" type="slidenum">
              <a:rPr lang="en-US" smtClean="0"/>
              <a:pPr>
                <a:defRPr/>
              </a:pPr>
              <a:t>29</a:t>
            </a:fld>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063" t="2841" r="4063" b="31544"/>
          <a:stretch/>
        </p:blipFill>
        <p:spPr>
          <a:xfrm>
            <a:off x="871552" y="1748366"/>
            <a:ext cx="4622801" cy="4500034"/>
          </a:xfrm>
          <a:prstGeom prst="rect">
            <a:avLst/>
          </a:prstGeom>
        </p:spPr>
      </p:pic>
      <p:grpSp>
        <p:nvGrpSpPr>
          <p:cNvPr id="16" name="Group 15"/>
          <p:cNvGrpSpPr/>
          <p:nvPr/>
        </p:nvGrpSpPr>
        <p:grpSpPr>
          <a:xfrm>
            <a:off x="2636520" y="1022350"/>
            <a:ext cx="6278868" cy="2842682"/>
            <a:chOff x="2286000" y="1079500"/>
            <a:chExt cx="6278868" cy="2842682"/>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35956" t="74222" r="4502" b="4584"/>
            <a:stretch/>
          </p:blipFill>
          <p:spPr>
            <a:xfrm>
              <a:off x="3867282" y="1079500"/>
              <a:ext cx="4697586" cy="2254250"/>
            </a:xfrm>
            <a:prstGeom prst="rect">
              <a:avLst/>
            </a:prstGeom>
            <a:ln w="28575">
              <a:solidFill>
                <a:srgbClr val="FFFF00"/>
              </a:solidFill>
            </a:ln>
          </p:spPr>
        </p:pic>
        <p:cxnSp>
          <p:nvCxnSpPr>
            <p:cNvPr id="27" name="Straight Connector 26"/>
            <p:cNvCxnSpPr/>
            <p:nvPr/>
          </p:nvCxnSpPr>
          <p:spPr bwMode="auto">
            <a:xfrm flipV="1">
              <a:off x="2286000" y="3333750"/>
              <a:ext cx="1581282" cy="588432"/>
            </a:xfrm>
            <a:prstGeom prst="line">
              <a:avLst/>
            </a:prstGeom>
            <a:noFill/>
            <a:ln w="28575" cap="flat" cmpd="sng" algn="ctr">
              <a:solidFill>
                <a:srgbClr val="FFFF00"/>
              </a:solidFill>
              <a:prstDash val="dash"/>
              <a:round/>
              <a:headEnd type="none" w="med" len="med"/>
              <a:tailEnd type="none" w="med" len="med"/>
            </a:ln>
            <a:effectLst/>
          </p:spPr>
        </p:cxnSp>
        <p:cxnSp>
          <p:nvCxnSpPr>
            <p:cNvPr id="28" name="Straight Connector 27"/>
            <p:cNvCxnSpPr/>
            <p:nvPr/>
          </p:nvCxnSpPr>
          <p:spPr bwMode="auto">
            <a:xfrm flipV="1">
              <a:off x="4248150" y="3333750"/>
              <a:ext cx="4316718" cy="588432"/>
            </a:xfrm>
            <a:prstGeom prst="line">
              <a:avLst/>
            </a:prstGeom>
            <a:noFill/>
            <a:ln w="28575" cap="flat" cmpd="sng" algn="ctr">
              <a:solidFill>
                <a:srgbClr val="FFFF00"/>
              </a:solidFill>
              <a:prstDash val="dash"/>
              <a:round/>
              <a:headEnd type="none" w="med" len="med"/>
              <a:tailEnd type="none" w="med" len="med"/>
            </a:ln>
            <a:effectLst/>
          </p:spPr>
        </p:cxnSp>
      </p:grpSp>
      <p:sp>
        <p:nvSpPr>
          <p:cNvPr id="5" name="TextBox 4"/>
          <p:cNvSpPr txBox="1"/>
          <p:nvPr/>
        </p:nvSpPr>
        <p:spPr>
          <a:xfrm>
            <a:off x="60960" y="3276600"/>
            <a:ext cx="989373" cy="461665"/>
          </a:xfrm>
          <a:prstGeom prst="rect">
            <a:avLst/>
          </a:prstGeom>
          <a:noFill/>
        </p:spPr>
        <p:txBody>
          <a:bodyPr wrap="none" rtlCol="0">
            <a:spAutoFit/>
          </a:bodyPr>
          <a:lstStyle/>
          <a:p>
            <a:r>
              <a:rPr lang="en-US" dirty="0" smtClean="0">
                <a:solidFill>
                  <a:srgbClr val="FFFF00"/>
                </a:solidFill>
              </a:rPr>
              <a:t>LBNE</a:t>
            </a:r>
            <a:endParaRPr lang="en-US" dirty="0">
              <a:solidFill>
                <a:srgbClr val="FFFF00"/>
              </a:solidFill>
            </a:endParaRPr>
          </a:p>
        </p:txBody>
      </p:sp>
      <p:sp>
        <p:nvSpPr>
          <p:cNvPr id="2" name="TextBox 1"/>
          <p:cNvSpPr txBox="1"/>
          <p:nvPr/>
        </p:nvSpPr>
        <p:spPr>
          <a:xfrm>
            <a:off x="5494353" y="4017433"/>
            <a:ext cx="3510898" cy="1785104"/>
          </a:xfrm>
          <a:prstGeom prst="rect">
            <a:avLst/>
          </a:prstGeom>
          <a:noFill/>
        </p:spPr>
        <p:txBody>
          <a:bodyPr wrap="none" rtlCol="0">
            <a:spAutoFit/>
          </a:bodyPr>
          <a:lstStyle/>
          <a:p>
            <a:pPr marL="342900" indent="-342900">
              <a:buFont typeface="Arial" pitchFamily="34" charset="0"/>
              <a:buChar char="•"/>
            </a:pPr>
            <a:r>
              <a:rPr lang="en-US" sz="2200" dirty="0" smtClean="0">
                <a:solidFill>
                  <a:srgbClr val="FFFF00"/>
                </a:solidFill>
              </a:rPr>
              <a:t>Neutrino program</a:t>
            </a:r>
          </a:p>
          <a:p>
            <a:pPr marL="342900" indent="-342900">
              <a:buFont typeface="Arial" pitchFamily="34" charset="0"/>
              <a:buChar char="•"/>
            </a:pPr>
            <a:r>
              <a:rPr lang="en-US" sz="2200" dirty="0" err="1" smtClean="0">
                <a:solidFill>
                  <a:srgbClr val="FFFF00"/>
                </a:solidFill>
              </a:rPr>
              <a:t>Muon</a:t>
            </a:r>
            <a:r>
              <a:rPr lang="en-US" sz="2200" dirty="0" smtClean="0">
                <a:solidFill>
                  <a:srgbClr val="FFFF00"/>
                </a:solidFill>
              </a:rPr>
              <a:t> program</a:t>
            </a:r>
          </a:p>
          <a:p>
            <a:pPr marL="342900" indent="-342900">
              <a:buFont typeface="Arial" pitchFamily="34" charset="0"/>
              <a:buChar char="•"/>
            </a:pPr>
            <a:r>
              <a:rPr lang="en-US" sz="2200" dirty="0" err="1" smtClean="0">
                <a:solidFill>
                  <a:srgbClr val="FFFF00"/>
                </a:solidFill>
              </a:rPr>
              <a:t>Kaon</a:t>
            </a:r>
            <a:r>
              <a:rPr lang="en-US" sz="2200" dirty="0" smtClean="0">
                <a:solidFill>
                  <a:srgbClr val="FFFF00"/>
                </a:solidFill>
              </a:rPr>
              <a:t> program</a:t>
            </a:r>
          </a:p>
          <a:p>
            <a:pPr marL="342900" indent="-342900">
              <a:buFont typeface="Arial" pitchFamily="34" charset="0"/>
              <a:buChar char="•"/>
            </a:pPr>
            <a:r>
              <a:rPr lang="en-US" sz="2200" dirty="0" smtClean="0">
                <a:solidFill>
                  <a:srgbClr val="FFFF00"/>
                </a:solidFill>
              </a:rPr>
              <a:t>New physics with nuclei</a:t>
            </a:r>
          </a:p>
          <a:p>
            <a:pPr marL="342900" indent="-342900">
              <a:buFont typeface="Arial" pitchFamily="34" charset="0"/>
              <a:buChar char="•"/>
            </a:pPr>
            <a:r>
              <a:rPr lang="en-US" sz="2200" dirty="0" smtClean="0">
                <a:solidFill>
                  <a:srgbClr val="FFFF00"/>
                </a:solidFill>
              </a:rPr>
              <a:t>Energy applications</a:t>
            </a:r>
            <a:endParaRPr lang="en-US" sz="2200" dirty="0">
              <a:solidFill>
                <a:srgbClr val="FFFF00"/>
              </a:solidFill>
            </a:endParaRPr>
          </a:p>
        </p:txBody>
      </p:sp>
      <p:sp>
        <p:nvSpPr>
          <p:cNvPr id="12"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custDataLst>
      <p:tags r:id="rId1"/>
    </p:custDataLst>
    <p:extLst>
      <p:ext uri="{BB962C8B-B14F-4D97-AF65-F5344CB8AC3E}">
        <p14:creationId xmlns:p14="http://schemas.microsoft.com/office/powerpoint/2010/main" val="191326112"/>
      </p:ext>
    </p:extLst>
  </p:cSld>
  <p:clrMapOvr>
    <a:masterClrMapping/>
  </p:clrMapOvr>
  <mc:AlternateContent xmlns:mc="http://schemas.openxmlformats.org/markup-compatibility/2006" xmlns:p14="http://schemas.microsoft.com/office/powerpoint/2010/main">
    <mc:Choice Requires="p14">
      <p:transition spd="slow" p14:dur="2000" advTm="20576"/>
    </mc:Choice>
    <mc:Fallback xmlns="">
      <p:transition spd="slow" advTm="2057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3</a:t>
            </a:fld>
            <a:endParaRPr lang="en-US" dirty="0"/>
          </a:p>
        </p:txBody>
      </p:sp>
      <p:sp>
        <p:nvSpPr>
          <p:cNvPr id="3" name="Content Placeholder 2"/>
          <p:cNvSpPr>
            <a:spLocks noGrp="1"/>
          </p:cNvSpPr>
          <p:nvPr>
            <p:ph idx="4294967295"/>
          </p:nvPr>
        </p:nvSpPr>
        <p:spPr>
          <a:xfrm>
            <a:off x="2286000" y="1530350"/>
            <a:ext cx="6858000" cy="4114800"/>
          </a:xfrm>
        </p:spPr>
        <p:txBody>
          <a:bodyPr/>
          <a:lstStyle/>
          <a:p>
            <a:r>
              <a:rPr lang="en-US" sz="2000" dirty="0" smtClean="0"/>
              <a:t>We just shut down the </a:t>
            </a:r>
            <a:r>
              <a:rPr lang="en-US" sz="2000" dirty="0" err="1" smtClean="0"/>
              <a:t>Tevatron</a:t>
            </a:r>
            <a:r>
              <a:rPr lang="en-US" sz="2000" dirty="0" smtClean="0"/>
              <a:t> down at ~2:30 pm, Friday, September 30, 2011; the analysis will continue for several years</a:t>
            </a:r>
            <a:endParaRPr lang="en-US" sz="1400" dirty="0"/>
          </a:p>
          <a:p>
            <a:endParaRPr lang="en-US" sz="2000" dirty="0" smtClean="0"/>
          </a:p>
          <a:p>
            <a:endParaRPr lang="en-US" sz="20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0"/>
            <a:ext cx="10279958" cy="6858000"/>
          </a:xfrm>
          <a:prstGeom prst="rect">
            <a:avLst/>
          </a:prstGeom>
        </p:spPr>
      </p:pic>
      <p:sp>
        <p:nvSpPr>
          <p:cNvPr id="19" name="TextBox 18"/>
          <p:cNvSpPr txBox="1"/>
          <p:nvPr/>
        </p:nvSpPr>
        <p:spPr>
          <a:xfrm>
            <a:off x="-107950" y="402496"/>
            <a:ext cx="3136900" cy="584775"/>
          </a:xfrm>
          <a:prstGeom prst="rect">
            <a:avLst/>
          </a:prstGeom>
          <a:noFill/>
        </p:spPr>
        <p:txBody>
          <a:bodyPr wrap="square" rtlCol="0">
            <a:spAutoFit/>
          </a:bodyPr>
          <a:lstStyle/>
          <a:p>
            <a:pPr algn="ctr"/>
            <a:r>
              <a:rPr lang="en-US" sz="3200" dirty="0" smtClean="0"/>
              <a:t>The </a:t>
            </a:r>
            <a:r>
              <a:rPr lang="en-US" sz="3200" dirty="0" err="1" smtClean="0"/>
              <a:t>Tevatron</a:t>
            </a:r>
            <a:endParaRPr lang="en-US" sz="3200" dirty="0"/>
          </a:p>
        </p:txBody>
      </p:sp>
      <p:grpSp>
        <p:nvGrpSpPr>
          <p:cNvPr id="20" name="Group 19"/>
          <p:cNvGrpSpPr/>
          <p:nvPr/>
        </p:nvGrpSpPr>
        <p:grpSpPr>
          <a:xfrm>
            <a:off x="2876550" y="2487035"/>
            <a:ext cx="6555598" cy="4370965"/>
            <a:chOff x="3067741" y="1846488"/>
            <a:chExt cx="6555598" cy="4370965"/>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7741" y="1846488"/>
              <a:ext cx="6555598" cy="437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3234396" y="1897846"/>
              <a:ext cx="5948395" cy="954107"/>
            </a:xfrm>
            <a:prstGeom prst="rect">
              <a:avLst/>
            </a:prstGeom>
            <a:solidFill>
              <a:srgbClr val="000000"/>
            </a:solidFill>
          </p:spPr>
          <p:txBody>
            <a:bodyPr wrap="square" rtlCol="0">
              <a:spAutoFit/>
            </a:bodyPr>
            <a:lstStyle/>
            <a:p>
              <a:pPr algn="ctr"/>
              <a:r>
                <a:rPr lang="en-US" sz="2800" dirty="0" smtClean="0"/>
                <a:t>shut down at ~2:30 pm, Sept. 30</a:t>
              </a:r>
              <a:r>
                <a:rPr lang="en-US" sz="2800" baseline="30000" dirty="0" smtClean="0"/>
                <a:t>th</a:t>
              </a:r>
              <a:r>
                <a:rPr lang="en-US" sz="2800" dirty="0" smtClean="0"/>
                <a:t> after 28 years of operations</a:t>
              </a:r>
              <a:endParaRPr lang="en-US" sz="2800" dirty="0"/>
            </a:p>
          </p:txBody>
        </p:sp>
      </p:grpSp>
      <p:sp>
        <p:nvSpPr>
          <p:cNvPr id="9" name="TextBox 8"/>
          <p:cNvSpPr txBox="1"/>
          <p:nvPr/>
        </p:nvSpPr>
        <p:spPr>
          <a:xfrm>
            <a:off x="3081305" y="5808643"/>
            <a:ext cx="5948395" cy="954107"/>
          </a:xfrm>
          <a:prstGeom prst="rect">
            <a:avLst/>
          </a:prstGeom>
          <a:solidFill>
            <a:srgbClr val="000000"/>
          </a:solidFill>
        </p:spPr>
        <p:txBody>
          <a:bodyPr wrap="square" rtlCol="0">
            <a:spAutoFit/>
          </a:bodyPr>
          <a:lstStyle/>
          <a:p>
            <a:pPr algn="ctr"/>
            <a:r>
              <a:rPr lang="en-US" sz="2800" dirty="0" err="1" smtClean="0"/>
              <a:t>Tevatron</a:t>
            </a:r>
            <a:r>
              <a:rPr lang="en-US" sz="2800" dirty="0" smtClean="0"/>
              <a:t> Symposium</a:t>
            </a:r>
          </a:p>
          <a:p>
            <a:pPr algn="ctr"/>
            <a:r>
              <a:rPr lang="en-US" sz="2800" dirty="0" smtClean="0"/>
              <a:t>Monday, June 11, 2012</a:t>
            </a:r>
            <a:endParaRPr lang="en-US" sz="2800" dirty="0"/>
          </a:p>
        </p:txBody>
      </p:sp>
    </p:spTree>
    <p:custDataLst>
      <p:tags r:id="rId1"/>
    </p:custDataLst>
    <p:extLst>
      <p:ext uri="{BB962C8B-B14F-4D97-AF65-F5344CB8AC3E}">
        <p14:creationId xmlns:p14="http://schemas.microsoft.com/office/powerpoint/2010/main" val="1702272571"/>
      </p:ext>
    </p:extLst>
  </p:cSld>
  <p:clrMapOvr>
    <a:masterClrMapping/>
  </p:clrMapOvr>
  <mc:AlternateContent xmlns:mc="http://schemas.openxmlformats.org/markup-compatibility/2006" xmlns:p14="http://schemas.microsoft.com/office/powerpoint/2010/main">
    <mc:Choice Requires="p14">
      <p:transition spd="slow" p14:dur="2000" advTm="27798"/>
    </mc:Choice>
    <mc:Fallback xmlns="">
      <p:transition spd="slow" advTm="277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9pPr>
          </a:lstStyle>
          <a:p>
            <a:pPr eaLnBrk="1" hangingPunct="1"/>
            <a:fld id="{25B467D0-9B05-4DFA-ADB8-70887ED12B34}" type="slidenum">
              <a:rPr lang="en-US" sz="1200" smtClean="0">
                <a:solidFill>
                  <a:srgbClr val="FFFFFF"/>
                </a:solidFill>
              </a:rPr>
              <a:pPr eaLnBrk="1" hangingPunct="1"/>
              <a:t>30</a:t>
            </a:fld>
            <a:endParaRPr lang="en-US" sz="1200" smtClean="0">
              <a:solidFill>
                <a:srgbClr val="FFFFFF"/>
              </a:solidFill>
            </a:endParaRPr>
          </a:p>
        </p:txBody>
      </p:sp>
      <p:graphicFrame>
        <p:nvGraphicFramePr>
          <p:cNvPr id="7" name="Diagram 6"/>
          <p:cNvGraphicFramePr/>
          <p:nvPr>
            <p:extLst>
              <p:ext uri="{D42A27DB-BD31-4B8C-83A1-F6EECF244321}">
                <p14:modId xmlns:p14="http://schemas.microsoft.com/office/powerpoint/2010/main" val="2910029442"/>
              </p:ext>
            </p:extLst>
          </p:nvPr>
        </p:nvGraphicFramePr>
        <p:xfrm>
          <a:off x="381000" y="127420"/>
          <a:ext cx="8305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Arrow 8"/>
          <p:cNvSpPr/>
          <p:nvPr/>
        </p:nvSpPr>
        <p:spPr>
          <a:xfrm>
            <a:off x="457200" y="5754688"/>
            <a:ext cx="8305800" cy="776287"/>
          </a:xfrm>
          <a:prstGeom prst="rightArrow">
            <a:avLst/>
          </a:prstGeom>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a:lstStyle/>
          <a:p>
            <a:pPr algn="ctr">
              <a:defRPr/>
            </a:pPr>
            <a:r>
              <a:rPr lang="en-US" sz="2000" dirty="0" smtClean="0">
                <a:solidFill>
                  <a:schemeClr val="bg2">
                    <a:lumMod val="10000"/>
                    <a:lumOff val="90000"/>
                  </a:schemeClr>
                </a:solidFill>
              </a:rPr>
              <a:t>Data Analysis + Technology Research and Development</a:t>
            </a:r>
            <a:endParaRPr lang="en-US" sz="2000" dirty="0">
              <a:solidFill>
                <a:schemeClr val="bg2">
                  <a:lumMod val="10000"/>
                  <a:lumOff val="90000"/>
                </a:schemeClr>
              </a:solidFill>
            </a:endParaRPr>
          </a:p>
        </p:txBody>
      </p:sp>
      <p:sp>
        <p:nvSpPr>
          <p:cNvPr id="11" name="Freeform 10"/>
          <p:cNvSpPr/>
          <p:nvPr/>
        </p:nvSpPr>
        <p:spPr>
          <a:xfrm rot="2667915">
            <a:off x="6730467" y="2644997"/>
            <a:ext cx="638182" cy="295600"/>
          </a:xfrm>
          <a:custGeom>
            <a:avLst/>
            <a:gdLst>
              <a:gd name="connsiteX0" fmla="*/ 0 w 453398"/>
              <a:gd name="connsiteY0" fmla="*/ 106613 h 533063"/>
              <a:gd name="connsiteX1" fmla="*/ 226699 w 453398"/>
              <a:gd name="connsiteY1" fmla="*/ 106613 h 533063"/>
              <a:gd name="connsiteX2" fmla="*/ 226699 w 453398"/>
              <a:gd name="connsiteY2" fmla="*/ 0 h 533063"/>
              <a:gd name="connsiteX3" fmla="*/ 453398 w 453398"/>
              <a:gd name="connsiteY3" fmla="*/ 266532 h 533063"/>
              <a:gd name="connsiteX4" fmla="*/ 226699 w 453398"/>
              <a:gd name="connsiteY4" fmla="*/ 533063 h 533063"/>
              <a:gd name="connsiteX5" fmla="*/ 226699 w 453398"/>
              <a:gd name="connsiteY5" fmla="*/ 426450 h 533063"/>
              <a:gd name="connsiteX6" fmla="*/ 0 w 453398"/>
              <a:gd name="connsiteY6" fmla="*/ 426450 h 533063"/>
              <a:gd name="connsiteX7" fmla="*/ 0 w 453398"/>
              <a:gd name="connsiteY7" fmla="*/ 106613 h 53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398" h="533063">
                <a:moveTo>
                  <a:pt x="0" y="106613"/>
                </a:moveTo>
                <a:lnTo>
                  <a:pt x="226699" y="106613"/>
                </a:lnTo>
                <a:lnTo>
                  <a:pt x="226699" y="0"/>
                </a:lnTo>
                <a:lnTo>
                  <a:pt x="453398" y="266532"/>
                </a:lnTo>
                <a:lnTo>
                  <a:pt x="226699" y="533063"/>
                </a:lnTo>
                <a:lnTo>
                  <a:pt x="226699" y="426450"/>
                </a:lnTo>
                <a:lnTo>
                  <a:pt x="0" y="426450"/>
                </a:lnTo>
                <a:lnTo>
                  <a:pt x="0" y="106613"/>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3">
            <a:schemeClr val="accent2">
              <a:tint val="60000"/>
              <a:hueOff val="0"/>
              <a:satOff val="0"/>
              <a:lumOff val="0"/>
              <a:alphaOff val="0"/>
            </a:schemeClr>
          </a:effectRef>
          <a:fontRef idx="minor">
            <a:schemeClr val="lt1"/>
          </a:fontRef>
        </p:style>
        <p:txBody>
          <a:bodyPr lIns="-1" tIns="106612" rIns="136019" bIns="106613" spcCol="1270" anchor="ctr"/>
          <a:lstStyle/>
          <a:p>
            <a:pPr algn="ctr" defTabSz="666750">
              <a:lnSpc>
                <a:spcPct val="90000"/>
              </a:lnSpc>
              <a:spcBef>
                <a:spcPct val="0"/>
              </a:spcBef>
              <a:spcAft>
                <a:spcPct val="35000"/>
              </a:spcAft>
              <a:defRPr/>
            </a:pPr>
            <a:endParaRPr lang="en-US" sz="1500"/>
          </a:p>
        </p:txBody>
      </p:sp>
      <p:grpSp>
        <p:nvGrpSpPr>
          <p:cNvPr id="9226" name="Group 11"/>
          <p:cNvGrpSpPr>
            <a:grpSpLocks/>
          </p:cNvGrpSpPr>
          <p:nvPr/>
        </p:nvGrpSpPr>
        <p:grpSpPr bwMode="auto">
          <a:xfrm>
            <a:off x="387350" y="3033713"/>
            <a:ext cx="8299450" cy="1296987"/>
            <a:chOff x="536732" y="4417282"/>
            <a:chExt cx="8299133" cy="1297718"/>
          </a:xfrm>
        </p:grpSpPr>
        <p:grpSp>
          <p:nvGrpSpPr>
            <p:cNvPr id="9230" name="Group 12"/>
            <p:cNvGrpSpPr>
              <a:grpSpLocks/>
            </p:cNvGrpSpPr>
            <p:nvPr/>
          </p:nvGrpSpPr>
          <p:grpSpPr bwMode="auto">
            <a:xfrm>
              <a:off x="536732" y="4417282"/>
              <a:ext cx="8299133" cy="1297718"/>
              <a:chOff x="536732" y="4606368"/>
              <a:chExt cx="8299133" cy="1297718"/>
            </a:xfrm>
          </p:grpSpPr>
          <p:sp>
            <p:nvSpPr>
              <p:cNvPr id="15" name="Freeform 14"/>
              <p:cNvSpPr/>
              <p:nvPr/>
            </p:nvSpPr>
            <p:spPr>
              <a:xfrm>
                <a:off x="536732" y="4607944"/>
                <a:ext cx="1404321" cy="1288301"/>
              </a:xfrm>
              <a:custGeom>
                <a:avLst/>
                <a:gdLst>
                  <a:gd name="connsiteX0" fmla="*/ 0 w 1404321"/>
                  <a:gd name="connsiteY0" fmla="*/ 128967 h 1289670"/>
                  <a:gd name="connsiteX1" fmla="*/ 128967 w 1404321"/>
                  <a:gd name="connsiteY1" fmla="*/ 0 h 1289670"/>
                  <a:gd name="connsiteX2" fmla="*/ 1275354 w 1404321"/>
                  <a:gd name="connsiteY2" fmla="*/ 0 h 1289670"/>
                  <a:gd name="connsiteX3" fmla="*/ 1404321 w 1404321"/>
                  <a:gd name="connsiteY3" fmla="*/ 128967 h 1289670"/>
                  <a:gd name="connsiteX4" fmla="*/ 1404321 w 1404321"/>
                  <a:gd name="connsiteY4" fmla="*/ 1160703 h 1289670"/>
                  <a:gd name="connsiteX5" fmla="*/ 1275354 w 1404321"/>
                  <a:gd name="connsiteY5" fmla="*/ 1289670 h 1289670"/>
                  <a:gd name="connsiteX6" fmla="*/ 128967 w 1404321"/>
                  <a:gd name="connsiteY6" fmla="*/ 1289670 h 1289670"/>
                  <a:gd name="connsiteX7" fmla="*/ 0 w 1404321"/>
                  <a:gd name="connsiteY7" fmla="*/ 1160703 h 1289670"/>
                  <a:gd name="connsiteX8" fmla="*/ 0 w 1404321"/>
                  <a:gd name="connsiteY8" fmla="*/ 128967 h 128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4321" h="1289670">
                    <a:moveTo>
                      <a:pt x="0" y="128967"/>
                    </a:moveTo>
                    <a:cubicBezTo>
                      <a:pt x="0" y="57740"/>
                      <a:pt x="57740" y="0"/>
                      <a:pt x="128967" y="0"/>
                    </a:cubicBezTo>
                    <a:lnTo>
                      <a:pt x="1275354" y="0"/>
                    </a:lnTo>
                    <a:cubicBezTo>
                      <a:pt x="1346581" y="0"/>
                      <a:pt x="1404321" y="57740"/>
                      <a:pt x="1404321" y="128967"/>
                    </a:cubicBezTo>
                    <a:lnTo>
                      <a:pt x="1404321" y="1160703"/>
                    </a:lnTo>
                    <a:cubicBezTo>
                      <a:pt x="1404321" y="1231930"/>
                      <a:pt x="1346581" y="1289670"/>
                      <a:pt x="1275354" y="1289670"/>
                    </a:cubicBezTo>
                    <a:lnTo>
                      <a:pt x="128967" y="1289670"/>
                    </a:lnTo>
                    <a:cubicBezTo>
                      <a:pt x="57740" y="1289670"/>
                      <a:pt x="0" y="1231930"/>
                      <a:pt x="0" y="1160703"/>
                    </a:cubicBezTo>
                    <a:lnTo>
                      <a:pt x="0" y="128967"/>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110163" tIns="110163" rIns="110163" bIns="110163" spcCol="1270" anchor="ctr"/>
              <a:lstStyle/>
              <a:p>
                <a:pPr algn="ctr" defTabSz="844550">
                  <a:lnSpc>
                    <a:spcPct val="90000"/>
                  </a:lnSpc>
                  <a:spcBef>
                    <a:spcPct val="0"/>
                  </a:spcBef>
                  <a:spcAft>
                    <a:spcPct val="35000"/>
                  </a:spcAft>
                  <a:defRPr/>
                </a:pPr>
                <a:r>
                  <a:rPr lang="en-US" sz="1800" b="1" dirty="0"/>
                  <a:t>LHC </a:t>
                </a:r>
              </a:p>
              <a:p>
                <a:pPr algn="ctr" defTabSz="844550">
                  <a:lnSpc>
                    <a:spcPct val="90000"/>
                  </a:lnSpc>
                  <a:spcBef>
                    <a:spcPct val="0"/>
                  </a:spcBef>
                  <a:spcAft>
                    <a:spcPct val="35000"/>
                  </a:spcAft>
                  <a:defRPr/>
                </a:pPr>
                <a:r>
                  <a:rPr lang="en-US" sz="1800" b="1" dirty="0" err="1"/>
                  <a:t>Tevatron</a:t>
                </a:r>
                <a:endParaRPr lang="en-US" sz="1800" b="1" dirty="0"/>
              </a:p>
            </p:txBody>
          </p:sp>
          <p:sp>
            <p:nvSpPr>
              <p:cNvPr id="16" name="Freeform 15"/>
              <p:cNvSpPr/>
              <p:nvPr/>
            </p:nvSpPr>
            <p:spPr>
              <a:xfrm>
                <a:off x="2580891" y="4608686"/>
                <a:ext cx="4287993" cy="1295400"/>
              </a:xfrm>
              <a:custGeom>
                <a:avLst/>
                <a:gdLst>
                  <a:gd name="connsiteX0" fmla="*/ 0 w 4095820"/>
                  <a:gd name="connsiteY0" fmla="*/ 128967 h 1289670"/>
                  <a:gd name="connsiteX1" fmla="*/ 128967 w 4095820"/>
                  <a:gd name="connsiteY1" fmla="*/ 0 h 1289670"/>
                  <a:gd name="connsiteX2" fmla="*/ 3966853 w 4095820"/>
                  <a:gd name="connsiteY2" fmla="*/ 0 h 1289670"/>
                  <a:gd name="connsiteX3" fmla="*/ 4095820 w 4095820"/>
                  <a:gd name="connsiteY3" fmla="*/ 128967 h 1289670"/>
                  <a:gd name="connsiteX4" fmla="*/ 4095820 w 4095820"/>
                  <a:gd name="connsiteY4" fmla="*/ 1160703 h 1289670"/>
                  <a:gd name="connsiteX5" fmla="*/ 3966853 w 4095820"/>
                  <a:gd name="connsiteY5" fmla="*/ 1289670 h 1289670"/>
                  <a:gd name="connsiteX6" fmla="*/ 128967 w 4095820"/>
                  <a:gd name="connsiteY6" fmla="*/ 1289670 h 1289670"/>
                  <a:gd name="connsiteX7" fmla="*/ 0 w 4095820"/>
                  <a:gd name="connsiteY7" fmla="*/ 1160703 h 1289670"/>
                  <a:gd name="connsiteX8" fmla="*/ 0 w 4095820"/>
                  <a:gd name="connsiteY8" fmla="*/ 128967 h 128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820" h="1289670">
                    <a:moveTo>
                      <a:pt x="0" y="128967"/>
                    </a:moveTo>
                    <a:cubicBezTo>
                      <a:pt x="0" y="57740"/>
                      <a:pt x="57740" y="0"/>
                      <a:pt x="128967" y="0"/>
                    </a:cubicBezTo>
                    <a:lnTo>
                      <a:pt x="3966853" y="0"/>
                    </a:lnTo>
                    <a:cubicBezTo>
                      <a:pt x="4038080" y="0"/>
                      <a:pt x="4095820" y="57740"/>
                      <a:pt x="4095820" y="128967"/>
                    </a:cubicBezTo>
                    <a:lnTo>
                      <a:pt x="4095820" y="1160703"/>
                    </a:lnTo>
                    <a:cubicBezTo>
                      <a:pt x="4095820" y="1231930"/>
                      <a:pt x="4038080" y="1289670"/>
                      <a:pt x="3966853" y="1289670"/>
                    </a:cubicBezTo>
                    <a:lnTo>
                      <a:pt x="128967" y="1289670"/>
                    </a:lnTo>
                    <a:cubicBezTo>
                      <a:pt x="57740" y="1289670"/>
                      <a:pt x="0" y="1231930"/>
                      <a:pt x="0" y="1160703"/>
                    </a:cubicBezTo>
                    <a:lnTo>
                      <a:pt x="0" y="128967"/>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110163" tIns="110163" rIns="110163" bIns="110163" spcCol="1270" anchor="ctr"/>
              <a:lstStyle/>
              <a:p>
                <a:pPr algn="ctr" defTabSz="844550">
                  <a:lnSpc>
                    <a:spcPct val="90000"/>
                  </a:lnSpc>
                  <a:spcBef>
                    <a:spcPct val="0"/>
                  </a:spcBef>
                  <a:spcAft>
                    <a:spcPct val="35000"/>
                  </a:spcAft>
                  <a:defRPr/>
                </a:pPr>
                <a:r>
                  <a:rPr lang="en-US" sz="1800" b="1" dirty="0"/>
                  <a:t>LHC Upgrades </a:t>
                </a:r>
                <a:r>
                  <a:rPr lang="en-US" sz="1800" dirty="0"/>
                  <a:t>in</a:t>
                </a:r>
              </a:p>
              <a:p>
                <a:pPr algn="ctr" defTabSz="844550">
                  <a:lnSpc>
                    <a:spcPct val="90000"/>
                  </a:lnSpc>
                  <a:spcBef>
                    <a:spcPct val="0"/>
                  </a:spcBef>
                  <a:spcAft>
                    <a:spcPct val="35000"/>
                  </a:spcAft>
                  <a:defRPr/>
                </a:pPr>
                <a:r>
                  <a:rPr lang="en-US" sz="1800" dirty="0"/>
                  <a:t>luminosity and energy</a:t>
                </a:r>
              </a:p>
            </p:txBody>
          </p:sp>
          <p:sp>
            <p:nvSpPr>
              <p:cNvPr id="17" name="Freeform 16"/>
              <p:cNvSpPr/>
              <p:nvPr/>
            </p:nvSpPr>
            <p:spPr>
              <a:xfrm>
                <a:off x="7017207" y="5043108"/>
                <a:ext cx="363305" cy="320903"/>
              </a:xfrm>
              <a:custGeom>
                <a:avLst/>
                <a:gdLst>
                  <a:gd name="connsiteX0" fmla="*/ 0 w 453398"/>
                  <a:gd name="connsiteY0" fmla="*/ 106613 h 533063"/>
                  <a:gd name="connsiteX1" fmla="*/ 226699 w 453398"/>
                  <a:gd name="connsiteY1" fmla="*/ 106613 h 533063"/>
                  <a:gd name="connsiteX2" fmla="*/ 226699 w 453398"/>
                  <a:gd name="connsiteY2" fmla="*/ 0 h 533063"/>
                  <a:gd name="connsiteX3" fmla="*/ 453398 w 453398"/>
                  <a:gd name="connsiteY3" fmla="*/ 266532 h 533063"/>
                  <a:gd name="connsiteX4" fmla="*/ 226699 w 453398"/>
                  <a:gd name="connsiteY4" fmla="*/ 533063 h 533063"/>
                  <a:gd name="connsiteX5" fmla="*/ 226699 w 453398"/>
                  <a:gd name="connsiteY5" fmla="*/ 426450 h 533063"/>
                  <a:gd name="connsiteX6" fmla="*/ 0 w 453398"/>
                  <a:gd name="connsiteY6" fmla="*/ 426450 h 533063"/>
                  <a:gd name="connsiteX7" fmla="*/ 0 w 453398"/>
                  <a:gd name="connsiteY7" fmla="*/ 106613 h 53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398" h="533063">
                    <a:moveTo>
                      <a:pt x="0" y="106613"/>
                    </a:moveTo>
                    <a:lnTo>
                      <a:pt x="226699" y="106613"/>
                    </a:lnTo>
                    <a:lnTo>
                      <a:pt x="226699" y="0"/>
                    </a:lnTo>
                    <a:lnTo>
                      <a:pt x="453398" y="266532"/>
                    </a:lnTo>
                    <a:lnTo>
                      <a:pt x="226699" y="533063"/>
                    </a:lnTo>
                    <a:lnTo>
                      <a:pt x="226699" y="426450"/>
                    </a:lnTo>
                    <a:lnTo>
                      <a:pt x="0" y="426450"/>
                    </a:lnTo>
                    <a:lnTo>
                      <a:pt x="0" y="106613"/>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3">
                <a:schemeClr val="accent2">
                  <a:tint val="60000"/>
                  <a:hueOff val="0"/>
                  <a:satOff val="0"/>
                  <a:lumOff val="0"/>
                  <a:alphaOff val="0"/>
                </a:schemeClr>
              </a:effectRef>
              <a:fontRef idx="minor">
                <a:schemeClr val="lt1"/>
              </a:fontRef>
            </p:style>
            <p:txBody>
              <a:bodyPr lIns="-1" tIns="106612" rIns="136019" bIns="106613" spcCol="1270" anchor="ctr"/>
              <a:lstStyle/>
              <a:p>
                <a:pPr algn="ctr" defTabSz="666750">
                  <a:lnSpc>
                    <a:spcPct val="90000"/>
                  </a:lnSpc>
                  <a:spcBef>
                    <a:spcPct val="0"/>
                  </a:spcBef>
                  <a:spcAft>
                    <a:spcPct val="35000"/>
                  </a:spcAft>
                  <a:defRPr/>
                </a:pPr>
                <a:endParaRPr lang="en-US" sz="1500"/>
              </a:p>
            </p:txBody>
          </p:sp>
          <p:sp>
            <p:nvSpPr>
              <p:cNvPr id="18" name="Freeform 17"/>
              <p:cNvSpPr/>
              <p:nvPr/>
            </p:nvSpPr>
            <p:spPr>
              <a:xfrm>
                <a:off x="7489370" y="4606368"/>
                <a:ext cx="1346495" cy="1273224"/>
              </a:xfrm>
              <a:custGeom>
                <a:avLst/>
                <a:gdLst>
                  <a:gd name="connsiteX0" fmla="*/ 0 w 1079432"/>
                  <a:gd name="connsiteY0" fmla="*/ 107943 h 1289670"/>
                  <a:gd name="connsiteX1" fmla="*/ 107943 w 1079432"/>
                  <a:gd name="connsiteY1" fmla="*/ 0 h 1289670"/>
                  <a:gd name="connsiteX2" fmla="*/ 971489 w 1079432"/>
                  <a:gd name="connsiteY2" fmla="*/ 0 h 1289670"/>
                  <a:gd name="connsiteX3" fmla="*/ 1079432 w 1079432"/>
                  <a:gd name="connsiteY3" fmla="*/ 107943 h 1289670"/>
                  <a:gd name="connsiteX4" fmla="*/ 1079432 w 1079432"/>
                  <a:gd name="connsiteY4" fmla="*/ 1181727 h 1289670"/>
                  <a:gd name="connsiteX5" fmla="*/ 971489 w 1079432"/>
                  <a:gd name="connsiteY5" fmla="*/ 1289670 h 1289670"/>
                  <a:gd name="connsiteX6" fmla="*/ 107943 w 1079432"/>
                  <a:gd name="connsiteY6" fmla="*/ 1289670 h 1289670"/>
                  <a:gd name="connsiteX7" fmla="*/ 0 w 1079432"/>
                  <a:gd name="connsiteY7" fmla="*/ 1181727 h 1289670"/>
                  <a:gd name="connsiteX8" fmla="*/ 0 w 1079432"/>
                  <a:gd name="connsiteY8" fmla="*/ 107943 h 128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432" h="1289670">
                    <a:moveTo>
                      <a:pt x="0" y="107943"/>
                    </a:moveTo>
                    <a:cubicBezTo>
                      <a:pt x="0" y="48328"/>
                      <a:pt x="48328" y="0"/>
                      <a:pt x="107943" y="0"/>
                    </a:cubicBezTo>
                    <a:lnTo>
                      <a:pt x="971489" y="0"/>
                    </a:lnTo>
                    <a:cubicBezTo>
                      <a:pt x="1031104" y="0"/>
                      <a:pt x="1079432" y="48328"/>
                      <a:pt x="1079432" y="107943"/>
                    </a:cubicBezTo>
                    <a:lnTo>
                      <a:pt x="1079432" y="1181727"/>
                    </a:lnTo>
                    <a:cubicBezTo>
                      <a:pt x="1079432" y="1241342"/>
                      <a:pt x="1031104" y="1289670"/>
                      <a:pt x="971489" y="1289670"/>
                    </a:cubicBezTo>
                    <a:lnTo>
                      <a:pt x="107943" y="1289670"/>
                    </a:lnTo>
                    <a:cubicBezTo>
                      <a:pt x="48328" y="1289670"/>
                      <a:pt x="0" y="1241342"/>
                      <a:pt x="0" y="1181727"/>
                    </a:cubicBezTo>
                    <a:lnTo>
                      <a:pt x="0" y="107943"/>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104005" tIns="104005" rIns="104005" bIns="104005" spcCol="1270" anchor="ctr"/>
              <a:lstStyle/>
              <a:p>
                <a:pPr algn="ctr" defTabSz="844550">
                  <a:lnSpc>
                    <a:spcPct val="90000"/>
                  </a:lnSpc>
                  <a:spcBef>
                    <a:spcPct val="0"/>
                  </a:spcBef>
                  <a:spcAft>
                    <a:spcPct val="35000"/>
                  </a:spcAft>
                  <a:defRPr/>
                </a:pPr>
                <a:r>
                  <a:rPr lang="en-US" sz="1800" b="1" dirty="0"/>
                  <a:t>Lepton Colliders</a:t>
                </a:r>
              </a:p>
            </p:txBody>
          </p:sp>
        </p:grpSp>
        <p:sp>
          <p:nvSpPr>
            <p:cNvPr id="14" name="Freeform 13"/>
            <p:cNvSpPr/>
            <p:nvPr/>
          </p:nvSpPr>
          <p:spPr>
            <a:xfrm>
              <a:off x="2099407" y="4860697"/>
              <a:ext cx="363305" cy="320903"/>
            </a:xfrm>
            <a:custGeom>
              <a:avLst/>
              <a:gdLst>
                <a:gd name="connsiteX0" fmla="*/ 0 w 453398"/>
                <a:gd name="connsiteY0" fmla="*/ 106613 h 533063"/>
                <a:gd name="connsiteX1" fmla="*/ 226699 w 453398"/>
                <a:gd name="connsiteY1" fmla="*/ 106613 h 533063"/>
                <a:gd name="connsiteX2" fmla="*/ 226699 w 453398"/>
                <a:gd name="connsiteY2" fmla="*/ 0 h 533063"/>
                <a:gd name="connsiteX3" fmla="*/ 453398 w 453398"/>
                <a:gd name="connsiteY3" fmla="*/ 266532 h 533063"/>
                <a:gd name="connsiteX4" fmla="*/ 226699 w 453398"/>
                <a:gd name="connsiteY4" fmla="*/ 533063 h 533063"/>
                <a:gd name="connsiteX5" fmla="*/ 226699 w 453398"/>
                <a:gd name="connsiteY5" fmla="*/ 426450 h 533063"/>
                <a:gd name="connsiteX6" fmla="*/ 0 w 453398"/>
                <a:gd name="connsiteY6" fmla="*/ 426450 h 533063"/>
                <a:gd name="connsiteX7" fmla="*/ 0 w 453398"/>
                <a:gd name="connsiteY7" fmla="*/ 106613 h 53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398" h="533063">
                  <a:moveTo>
                    <a:pt x="0" y="106613"/>
                  </a:moveTo>
                  <a:lnTo>
                    <a:pt x="226699" y="106613"/>
                  </a:lnTo>
                  <a:lnTo>
                    <a:pt x="226699" y="0"/>
                  </a:lnTo>
                  <a:lnTo>
                    <a:pt x="453398" y="266532"/>
                  </a:lnTo>
                  <a:lnTo>
                    <a:pt x="226699" y="533063"/>
                  </a:lnTo>
                  <a:lnTo>
                    <a:pt x="226699" y="426450"/>
                  </a:lnTo>
                  <a:lnTo>
                    <a:pt x="0" y="426450"/>
                  </a:lnTo>
                  <a:lnTo>
                    <a:pt x="0" y="106613"/>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3">
              <a:schemeClr val="accent2">
                <a:tint val="60000"/>
                <a:hueOff val="0"/>
                <a:satOff val="0"/>
                <a:lumOff val="0"/>
                <a:alphaOff val="0"/>
              </a:schemeClr>
            </a:effectRef>
            <a:fontRef idx="minor">
              <a:schemeClr val="lt1"/>
            </a:fontRef>
          </p:style>
          <p:txBody>
            <a:bodyPr lIns="-1" tIns="106612" rIns="136019" bIns="106613" spcCol="1270" anchor="ctr"/>
            <a:lstStyle/>
            <a:p>
              <a:pPr algn="ctr" defTabSz="666750">
                <a:lnSpc>
                  <a:spcPct val="90000"/>
                </a:lnSpc>
                <a:spcBef>
                  <a:spcPct val="0"/>
                </a:spcBef>
                <a:spcAft>
                  <a:spcPct val="35000"/>
                </a:spcAft>
                <a:defRPr/>
              </a:pPr>
              <a:endParaRPr lang="en-US" sz="1500"/>
            </a:p>
          </p:txBody>
        </p:sp>
      </p:grpSp>
      <p:sp>
        <p:nvSpPr>
          <p:cNvPr id="9229" name="Title 1"/>
          <p:cNvSpPr txBox="1">
            <a:spLocks/>
          </p:cNvSpPr>
          <p:nvPr/>
        </p:nvSpPr>
        <p:spPr bwMode="auto">
          <a:xfrm>
            <a:off x="0" y="889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9pPr>
          </a:lstStyle>
          <a:p>
            <a:pPr algn="ctr">
              <a:spcBef>
                <a:spcPct val="0"/>
              </a:spcBef>
            </a:pPr>
            <a:r>
              <a:rPr lang="en-US" sz="2800" dirty="0" err="1" smtClean="0">
                <a:solidFill>
                  <a:srgbClr val="FFFFFF"/>
                </a:solidFill>
              </a:rPr>
              <a:t>Fermilab’s</a:t>
            </a:r>
            <a:r>
              <a:rPr lang="en-US" sz="2800" dirty="0" smtClean="0">
                <a:solidFill>
                  <a:srgbClr val="FFFFFF"/>
                </a:solidFill>
              </a:rPr>
              <a:t> Scientific Plan</a:t>
            </a:r>
            <a:endParaRPr lang="en-US" sz="2000" i="1" dirty="0">
              <a:solidFill>
                <a:srgbClr val="FFFFFF"/>
              </a:solidFill>
            </a:endParaRPr>
          </a:p>
        </p:txBody>
      </p:sp>
      <p:sp>
        <p:nvSpPr>
          <p:cNvPr id="3" name="Rounded Rectangle 2"/>
          <p:cNvSpPr/>
          <p:nvPr/>
        </p:nvSpPr>
        <p:spPr bwMode="auto">
          <a:xfrm>
            <a:off x="4318001" y="622300"/>
            <a:ext cx="2146299" cy="5132388"/>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FF00"/>
                </a:solidFill>
                <a:effectLst/>
                <a:latin typeface="Arial" charset="0"/>
              </a:rPr>
              <a:t>2020s +</a:t>
            </a: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200" b="0" i="0" u="none" strike="noStrike" cap="none" normalizeH="0" baseline="0" dirty="0" smtClean="0">
              <a:ln>
                <a:noFill/>
              </a:ln>
              <a:solidFill>
                <a:srgbClr val="FFFF00"/>
              </a:solidFill>
              <a:effectLst/>
              <a:latin typeface="Arial" charset="0"/>
            </a:endParaRPr>
          </a:p>
          <a:p>
            <a:pPr algn="ctr">
              <a:spcBef>
                <a:spcPct val="20000"/>
              </a:spcBef>
              <a:buClr>
                <a:srgbClr val="FFFF00"/>
              </a:buClr>
              <a:buSzPct val="80000"/>
            </a:pPr>
            <a:r>
              <a:rPr lang="en-US" sz="1800" dirty="0">
                <a:solidFill>
                  <a:schemeClr val="bg2">
                    <a:lumMod val="10000"/>
                    <a:lumOff val="90000"/>
                  </a:schemeClr>
                </a:solidFill>
              </a:rPr>
              <a:t>DM </a:t>
            </a:r>
            <a:r>
              <a:rPr lang="en-US" sz="1800" dirty="0" smtClean="0">
                <a:solidFill>
                  <a:schemeClr val="bg2">
                    <a:lumMod val="10000"/>
                    <a:lumOff val="90000"/>
                  </a:schemeClr>
                </a:solidFill>
              </a:rPr>
              <a:t>(~ton scale)</a:t>
            </a:r>
            <a:endParaRPr lang="en-US" sz="1800" dirty="0">
              <a:solidFill>
                <a:schemeClr val="bg2">
                  <a:lumMod val="10000"/>
                  <a:lumOff val="90000"/>
                </a:schemeClr>
              </a:solidFill>
            </a:endParaRPr>
          </a:p>
          <a:p>
            <a:pPr algn="ctr">
              <a:spcBef>
                <a:spcPct val="20000"/>
              </a:spcBef>
              <a:buClr>
                <a:srgbClr val="FFFF00"/>
              </a:buClr>
              <a:buSzPct val="80000"/>
            </a:pPr>
            <a:r>
              <a:rPr lang="en-US" sz="1800" dirty="0">
                <a:solidFill>
                  <a:schemeClr val="bg2">
                    <a:lumMod val="10000"/>
                    <a:lumOff val="90000"/>
                  </a:schemeClr>
                </a:solidFill>
              </a:rPr>
              <a:t>DE </a:t>
            </a:r>
            <a:r>
              <a:rPr lang="en-US" sz="1800" dirty="0" smtClean="0">
                <a:solidFill>
                  <a:schemeClr val="bg2">
                    <a:lumMod val="10000"/>
                    <a:lumOff val="90000"/>
                  </a:schemeClr>
                </a:solidFill>
              </a:rPr>
              <a:t>(LSST)</a:t>
            </a:r>
            <a:endParaRPr lang="en-US" sz="1800" dirty="0">
              <a:solidFill>
                <a:schemeClr val="bg2">
                  <a:lumMod val="10000"/>
                  <a:lumOff val="90000"/>
                </a:schemeClr>
              </a:solidFill>
            </a:endParaRPr>
          </a:p>
          <a:p>
            <a:pPr algn="ctr">
              <a:spcBef>
                <a:spcPct val="20000"/>
              </a:spcBef>
              <a:buClr>
                <a:srgbClr val="FFFF00"/>
              </a:buClr>
              <a:buSzPct val="80000"/>
            </a:pPr>
            <a:r>
              <a:rPr lang="en-US" sz="1800" dirty="0" smtClean="0">
                <a:solidFill>
                  <a:schemeClr val="bg2">
                    <a:lumMod val="10000"/>
                    <a:lumOff val="90000"/>
                  </a:schemeClr>
                </a:solidFill>
              </a:rPr>
              <a:t>New initiatives</a:t>
            </a:r>
            <a:endParaRPr lang="en-US" sz="1800" dirty="0">
              <a:solidFill>
                <a:schemeClr val="bg2">
                  <a:lumMod val="10000"/>
                  <a:lumOff val="90000"/>
                </a:schemeClr>
              </a:solidFill>
            </a:endParaRPr>
          </a:p>
        </p:txBody>
      </p:sp>
      <p:sp>
        <p:nvSpPr>
          <p:cNvPr id="21" name="Rounded Rectangle 20"/>
          <p:cNvSpPr/>
          <p:nvPr/>
        </p:nvSpPr>
        <p:spPr bwMode="auto">
          <a:xfrm>
            <a:off x="1950085" y="622300"/>
            <a:ext cx="2139315" cy="5132388"/>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lang="en-US" dirty="0" smtClean="0">
                <a:solidFill>
                  <a:srgbClr val="FFFF00"/>
                </a:solidFill>
              </a:rPr>
              <a:t>2010s +</a:t>
            </a: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smtClean="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sz="1200"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lang="en-US" sz="1800" dirty="0" smtClean="0">
                <a:solidFill>
                  <a:schemeClr val="bg2">
                    <a:lumMod val="10000"/>
                    <a:lumOff val="90000"/>
                  </a:schemeClr>
                </a:solidFill>
              </a:rPr>
              <a:t>DM (~100kg)</a:t>
            </a: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chemeClr val="bg2">
                    <a:lumMod val="10000"/>
                    <a:lumOff val="90000"/>
                  </a:schemeClr>
                </a:solidFill>
                <a:effectLst/>
              </a:rPr>
              <a:t>DE</a:t>
            </a:r>
            <a:r>
              <a:rPr kumimoji="0" lang="en-US" sz="1800" b="0" i="0" u="none" strike="noStrike" cap="none" normalizeH="0" dirty="0" smtClean="0">
                <a:ln>
                  <a:noFill/>
                </a:ln>
                <a:solidFill>
                  <a:schemeClr val="bg2">
                    <a:lumMod val="10000"/>
                    <a:lumOff val="90000"/>
                  </a:schemeClr>
                </a:solidFill>
                <a:effectLst/>
              </a:rPr>
              <a:t> (DES)</a:t>
            </a:r>
            <a:endParaRPr kumimoji="0" lang="en-US" sz="1800" b="0" i="0" u="none" strike="noStrike" cap="none" normalizeH="0" baseline="0" dirty="0" smtClean="0">
              <a:ln>
                <a:noFill/>
              </a:ln>
              <a:solidFill>
                <a:schemeClr val="bg2">
                  <a:lumMod val="10000"/>
                  <a:lumOff val="90000"/>
                </a:schemeClr>
              </a:solidFill>
              <a:effectLst/>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lang="en-US" sz="1800" dirty="0" smtClean="0">
                <a:solidFill>
                  <a:schemeClr val="bg2">
                    <a:lumMod val="10000"/>
                    <a:lumOff val="90000"/>
                  </a:schemeClr>
                </a:solidFill>
              </a:rPr>
              <a:t>Cosmic Particles </a:t>
            </a:r>
            <a:r>
              <a:rPr lang="en-US" sz="1800" dirty="0" err="1" smtClean="0">
                <a:solidFill>
                  <a:schemeClr val="bg2">
                    <a:lumMod val="10000"/>
                    <a:lumOff val="90000"/>
                  </a:schemeClr>
                </a:solidFill>
              </a:rPr>
              <a:t>Holometer</a:t>
            </a:r>
            <a:r>
              <a:rPr lang="en-US" sz="1800" dirty="0" smtClean="0">
                <a:solidFill>
                  <a:schemeClr val="bg2">
                    <a:lumMod val="10000"/>
                    <a:lumOff val="90000"/>
                  </a:schemeClr>
                </a:solidFill>
              </a:rPr>
              <a:t>, …</a:t>
            </a:r>
            <a:endParaRPr kumimoji="0" lang="en-US" sz="1800" b="0" i="0" u="none" strike="noStrike" cap="none" normalizeH="0" baseline="0" dirty="0" smtClean="0">
              <a:ln>
                <a:noFill/>
              </a:ln>
              <a:solidFill>
                <a:schemeClr val="bg2">
                  <a:lumMod val="10000"/>
                  <a:lumOff val="90000"/>
                </a:schemeClr>
              </a:solidFill>
              <a:effectLst/>
            </a:endParaRPr>
          </a:p>
        </p:txBody>
      </p:sp>
      <p:sp>
        <p:nvSpPr>
          <p:cNvPr id="22" name="Rounded Rectangle 21"/>
          <p:cNvSpPr/>
          <p:nvPr/>
        </p:nvSpPr>
        <p:spPr bwMode="auto">
          <a:xfrm>
            <a:off x="6667500" y="622300"/>
            <a:ext cx="2146299" cy="5132388"/>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FF00"/>
                </a:solidFill>
                <a:effectLst/>
                <a:latin typeface="Arial" charset="0"/>
              </a:rPr>
              <a:t>Beyond</a:t>
            </a: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800" b="0" i="0" u="none" strike="noStrike" cap="none" normalizeH="0" baseline="0" dirty="0" smtClean="0">
              <a:ln>
                <a:noFill/>
              </a:ln>
              <a:solidFill>
                <a:srgbClr val="FFFF00"/>
              </a:solidFill>
              <a:effectLst/>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sz="600" dirty="0" smtClean="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lang="en-US" sz="1800" dirty="0" smtClean="0">
                <a:solidFill>
                  <a:schemeClr val="bg2">
                    <a:lumMod val="10000"/>
                    <a:lumOff val="90000"/>
                  </a:schemeClr>
                </a:solidFill>
              </a:rPr>
              <a:t>To be determined</a:t>
            </a:r>
            <a:endParaRPr kumimoji="0" lang="en-US" sz="1800" b="0" i="0" u="none" strike="noStrike" cap="none" normalizeH="0" baseline="0" dirty="0" smtClean="0">
              <a:ln>
                <a:noFill/>
              </a:ln>
              <a:solidFill>
                <a:schemeClr val="bg2">
                  <a:lumMod val="10000"/>
                  <a:lumOff val="90000"/>
                </a:schemeClr>
              </a:solidFill>
              <a:effectLst/>
            </a:endParaRPr>
          </a:p>
        </p:txBody>
      </p:sp>
      <p:sp>
        <p:nvSpPr>
          <p:cNvPr id="19"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extLst>
      <p:ext uri="{BB962C8B-B14F-4D97-AF65-F5344CB8AC3E}">
        <p14:creationId xmlns:p14="http://schemas.microsoft.com/office/powerpoint/2010/main" val="4076311356"/>
      </p:ext>
    </p:extLst>
  </p:cSld>
  <p:clrMapOvr>
    <a:masterClrMapping/>
  </p:clrMapOvr>
  <p:transition spd="slow" advTm="6880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9pPr>
          </a:lstStyle>
          <a:p>
            <a:pPr eaLnBrk="1" hangingPunct="1"/>
            <a:fld id="{25B467D0-9B05-4DFA-ADB8-70887ED12B34}" type="slidenum">
              <a:rPr lang="en-US" sz="1200" smtClean="0">
                <a:solidFill>
                  <a:srgbClr val="FFFFFF"/>
                </a:solidFill>
              </a:rPr>
              <a:pPr eaLnBrk="1" hangingPunct="1"/>
              <a:t>31</a:t>
            </a:fld>
            <a:endParaRPr lang="en-US" sz="1200" smtClean="0">
              <a:solidFill>
                <a:srgbClr val="FFFFFF"/>
              </a:solidFill>
            </a:endParaRPr>
          </a:p>
        </p:txBody>
      </p:sp>
      <p:graphicFrame>
        <p:nvGraphicFramePr>
          <p:cNvPr id="7" name="Diagram 6"/>
          <p:cNvGraphicFramePr/>
          <p:nvPr>
            <p:extLst>
              <p:ext uri="{D42A27DB-BD31-4B8C-83A1-F6EECF244321}">
                <p14:modId xmlns:p14="http://schemas.microsoft.com/office/powerpoint/2010/main" val="749189611"/>
              </p:ext>
            </p:extLst>
          </p:nvPr>
        </p:nvGraphicFramePr>
        <p:xfrm>
          <a:off x="381000" y="127420"/>
          <a:ext cx="8305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Arrow 8"/>
          <p:cNvSpPr/>
          <p:nvPr/>
        </p:nvSpPr>
        <p:spPr>
          <a:xfrm>
            <a:off x="457200" y="5754688"/>
            <a:ext cx="8305800" cy="776287"/>
          </a:xfrm>
          <a:prstGeom prst="rightArrow">
            <a:avLst/>
          </a:prstGeom>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a:lstStyle/>
          <a:p>
            <a:pPr algn="ctr">
              <a:defRPr/>
            </a:pPr>
            <a:r>
              <a:rPr lang="en-US" sz="2000" dirty="0" smtClean="0">
                <a:solidFill>
                  <a:schemeClr val="bg2">
                    <a:lumMod val="10000"/>
                    <a:lumOff val="90000"/>
                  </a:schemeClr>
                </a:solidFill>
              </a:rPr>
              <a:t>Data Analysis + Technology Research and Development</a:t>
            </a:r>
            <a:endParaRPr lang="en-US" sz="2000" dirty="0">
              <a:solidFill>
                <a:schemeClr val="bg2">
                  <a:lumMod val="10000"/>
                  <a:lumOff val="90000"/>
                </a:schemeClr>
              </a:solidFill>
            </a:endParaRPr>
          </a:p>
        </p:txBody>
      </p:sp>
      <p:sp>
        <p:nvSpPr>
          <p:cNvPr id="11" name="Freeform 10"/>
          <p:cNvSpPr/>
          <p:nvPr/>
        </p:nvSpPr>
        <p:spPr>
          <a:xfrm rot="2667915">
            <a:off x="6730467" y="2644997"/>
            <a:ext cx="638182" cy="295600"/>
          </a:xfrm>
          <a:custGeom>
            <a:avLst/>
            <a:gdLst>
              <a:gd name="connsiteX0" fmla="*/ 0 w 453398"/>
              <a:gd name="connsiteY0" fmla="*/ 106613 h 533063"/>
              <a:gd name="connsiteX1" fmla="*/ 226699 w 453398"/>
              <a:gd name="connsiteY1" fmla="*/ 106613 h 533063"/>
              <a:gd name="connsiteX2" fmla="*/ 226699 w 453398"/>
              <a:gd name="connsiteY2" fmla="*/ 0 h 533063"/>
              <a:gd name="connsiteX3" fmla="*/ 453398 w 453398"/>
              <a:gd name="connsiteY3" fmla="*/ 266532 h 533063"/>
              <a:gd name="connsiteX4" fmla="*/ 226699 w 453398"/>
              <a:gd name="connsiteY4" fmla="*/ 533063 h 533063"/>
              <a:gd name="connsiteX5" fmla="*/ 226699 w 453398"/>
              <a:gd name="connsiteY5" fmla="*/ 426450 h 533063"/>
              <a:gd name="connsiteX6" fmla="*/ 0 w 453398"/>
              <a:gd name="connsiteY6" fmla="*/ 426450 h 533063"/>
              <a:gd name="connsiteX7" fmla="*/ 0 w 453398"/>
              <a:gd name="connsiteY7" fmla="*/ 106613 h 53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398" h="533063">
                <a:moveTo>
                  <a:pt x="0" y="106613"/>
                </a:moveTo>
                <a:lnTo>
                  <a:pt x="226699" y="106613"/>
                </a:lnTo>
                <a:lnTo>
                  <a:pt x="226699" y="0"/>
                </a:lnTo>
                <a:lnTo>
                  <a:pt x="453398" y="266532"/>
                </a:lnTo>
                <a:lnTo>
                  <a:pt x="226699" y="533063"/>
                </a:lnTo>
                <a:lnTo>
                  <a:pt x="226699" y="426450"/>
                </a:lnTo>
                <a:lnTo>
                  <a:pt x="0" y="426450"/>
                </a:lnTo>
                <a:lnTo>
                  <a:pt x="0" y="106613"/>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3">
            <a:schemeClr val="accent2">
              <a:tint val="60000"/>
              <a:hueOff val="0"/>
              <a:satOff val="0"/>
              <a:lumOff val="0"/>
              <a:alphaOff val="0"/>
            </a:schemeClr>
          </a:effectRef>
          <a:fontRef idx="minor">
            <a:schemeClr val="lt1"/>
          </a:fontRef>
        </p:style>
        <p:txBody>
          <a:bodyPr lIns="-1" tIns="106612" rIns="136019" bIns="106613" spcCol="1270" anchor="ctr"/>
          <a:lstStyle/>
          <a:p>
            <a:pPr algn="ctr" defTabSz="666750">
              <a:lnSpc>
                <a:spcPct val="90000"/>
              </a:lnSpc>
              <a:spcBef>
                <a:spcPct val="0"/>
              </a:spcBef>
              <a:spcAft>
                <a:spcPct val="35000"/>
              </a:spcAft>
              <a:defRPr/>
            </a:pPr>
            <a:endParaRPr lang="en-US" sz="1500"/>
          </a:p>
        </p:txBody>
      </p:sp>
      <p:grpSp>
        <p:nvGrpSpPr>
          <p:cNvPr id="9226" name="Group 11"/>
          <p:cNvGrpSpPr>
            <a:grpSpLocks/>
          </p:cNvGrpSpPr>
          <p:nvPr/>
        </p:nvGrpSpPr>
        <p:grpSpPr bwMode="auto">
          <a:xfrm>
            <a:off x="387350" y="3033713"/>
            <a:ext cx="8299450" cy="1296987"/>
            <a:chOff x="536732" y="4417282"/>
            <a:chExt cx="8299133" cy="1297718"/>
          </a:xfrm>
        </p:grpSpPr>
        <p:grpSp>
          <p:nvGrpSpPr>
            <p:cNvPr id="9230" name="Group 12"/>
            <p:cNvGrpSpPr>
              <a:grpSpLocks/>
            </p:cNvGrpSpPr>
            <p:nvPr/>
          </p:nvGrpSpPr>
          <p:grpSpPr bwMode="auto">
            <a:xfrm>
              <a:off x="536732" y="4417282"/>
              <a:ext cx="8299133" cy="1297718"/>
              <a:chOff x="536732" y="4606368"/>
              <a:chExt cx="8299133" cy="1297718"/>
            </a:xfrm>
          </p:grpSpPr>
          <p:sp>
            <p:nvSpPr>
              <p:cNvPr id="15" name="Freeform 14"/>
              <p:cNvSpPr/>
              <p:nvPr/>
            </p:nvSpPr>
            <p:spPr>
              <a:xfrm>
                <a:off x="536732" y="4607944"/>
                <a:ext cx="1404321" cy="1288301"/>
              </a:xfrm>
              <a:custGeom>
                <a:avLst/>
                <a:gdLst>
                  <a:gd name="connsiteX0" fmla="*/ 0 w 1404321"/>
                  <a:gd name="connsiteY0" fmla="*/ 128967 h 1289670"/>
                  <a:gd name="connsiteX1" fmla="*/ 128967 w 1404321"/>
                  <a:gd name="connsiteY1" fmla="*/ 0 h 1289670"/>
                  <a:gd name="connsiteX2" fmla="*/ 1275354 w 1404321"/>
                  <a:gd name="connsiteY2" fmla="*/ 0 h 1289670"/>
                  <a:gd name="connsiteX3" fmla="*/ 1404321 w 1404321"/>
                  <a:gd name="connsiteY3" fmla="*/ 128967 h 1289670"/>
                  <a:gd name="connsiteX4" fmla="*/ 1404321 w 1404321"/>
                  <a:gd name="connsiteY4" fmla="*/ 1160703 h 1289670"/>
                  <a:gd name="connsiteX5" fmla="*/ 1275354 w 1404321"/>
                  <a:gd name="connsiteY5" fmla="*/ 1289670 h 1289670"/>
                  <a:gd name="connsiteX6" fmla="*/ 128967 w 1404321"/>
                  <a:gd name="connsiteY6" fmla="*/ 1289670 h 1289670"/>
                  <a:gd name="connsiteX7" fmla="*/ 0 w 1404321"/>
                  <a:gd name="connsiteY7" fmla="*/ 1160703 h 1289670"/>
                  <a:gd name="connsiteX8" fmla="*/ 0 w 1404321"/>
                  <a:gd name="connsiteY8" fmla="*/ 128967 h 128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4321" h="1289670">
                    <a:moveTo>
                      <a:pt x="0" y="128967"/>
                    </a:moveTo>
                    <a:cubicBezTo>
                      <a:pt x="0" y="57740"/>
                      <a:pt x="57740" y="0"/>
                      <a:pt x="128967" y="0"/>
                    </a:cubicBezTo>
                    <a:lnTo>
                      <a:pt x="1275354" y="0"/>
                    </a:lnTo>
                    <a:cubicBezTo>
                      <a:pt x="1346581" y="0"/>
                      <a:pt x="1404321" y="57740"/>
                      <a:pt x="1404321" y="128967"/>
                    </a:cubicBezTo>
                    <a:lnTo>
                      <a:pt x="1404321" y="1160703"/>
                    </a:lnTo>
                    <a:cubicBezTo>
                      <a:pt x="1404321" y="1231930"/>
                      <a:pt x="1346581" y="1289670"/>
                      <a:pt x="1275354" y="1289670"/>
                    </a:cubicBezTo>
                    <a:lnTo>
                      <a:pt x="128967" y="1289670"/>
                    </a:lnTo>
                    <a:cubicBezTo>
                      <a:pt x="57740" y="1289670"/>
                      <a:pt x="0" y="1231930"/>
                      <a:pt x="0" y="1160703"/>
                    </a:cubicBezTo>
                    <a:lnTo>
                      <a:pt x="0" y="128967"/>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110163" tIns="110163" rIns="110163" bIns="110163" spcCol="1270" anchor="ctr"/>
              <a:lstStyle/>
              <a:p>
                <a:pPr algn="ctr" defTabSz="844550">
                  <a:lnSpc>
                    <a:spcPct val="90000"/>
                  </a:lnSpc>
                  <a:spcBef>
                    <a:spcPct val="0"/>
                  </a:spcBef>
                  <a:spcAft>
                    <a:spcPct val="35000"/>
                  </a:spcAft>
                  <a:defRPr/>
                </a:pPr>
                <a:r>
                  <a:rPr lang="en-US" sz="1800" b="1" dirty="0"/>
                  <a:t>LHC </a:t>
                </a:r>
              </a:p>
              <a:p>
                <a:pPr algn="ctr" defTabSz="844550">
                  <a:lnSpc>
                    <a:spcPct val="90000"/>
                  </a:lnSpc>
                  <a:spcBef>
                    <a:spcPct val="0"/>
                  </a:spcBef>
                  <a:spcAft>
                    <a:spcPct val="35000"/>
                  </a:spcAft>
                  <a:defRPr/>
                </a:pPr>
                <a:r>
                  <a:rPr lang="en-US" sz="1800" b="1" dirty="0" err="1"/>
                  <a:t>Tevatron</a:t>
                </a:r>
                <a:endParaRPr lang="en-US" sz="1800" b="1" dirty="0"/>
              </a:p>
            </p:txBody>
          </p:sp>
          <p:sp>
            <p:nvSpPr>
              <p:cNvPr id="16" name="Freeform 15"/>
              <p:cNvSpPr/>
              <p:nvPr/>
            </p:nvSpPr>
            <p:spPr>
              <a:xfrm>
                <a:off x="2580891" y="4608686"/>
                <a:ext cx="4287993" cy="1295400"/>
              </a:xfrm>
              <a:custGeom>
                <a:avLst/>
                <a:gdLst>
                  <a:gd name="connsiteX0" fmla="*/ 0 w 4095820"/>
                  <a:gd name="connsiteY0" fmla="*/ 128967 h 1289670"/>
                  <a:gd name="connsiteX1" fmla="*/ 128967 w 4095820"/>
                  <a:gd name="connsiteY1" fmla="*/ 0 h 1289670"/>
                  <a:gd name="connsiteX2" fmla="*/ 3966853 w 4095820"/>
                  <a:gd name="connsiteY2" fmla="*/ 0 h 1289670"/>
                  <a:gd name="connsiteX3" fmla="*/ 4095820 w 4095820"/>
                  <a:gd name="connsiteY3" fmla="*/ 128967 h 1289670"/>
                  <a:gd name="connsiteX4" fmla="*/ 4095820 w 4095820"/>
                  <a:gd name="connsiteY4" fmla="*/ 1160703 h 1289670"/>
                  <a:gd name="connsiteX5" fmla="*/ 3966853 w 4095820"/>
                  <a:gd name="connsiteY5" fmla="*/ 1289670 h 1289670"/>
                  <a:gd name="connsiteX6" fmla="*/ 128967 w 4095820"/>
                  <a:gd name="connsiteY6" fmla="*/ 1289670 h 1289670"/>
                  <a:gd name="connsiteX7" fmla="*/ 0 w 4095820"/>
                  <a:gd name="connsiteY7" fmla="*/ 1160703 h 1289670"/>
                  <a:gd name="connsiteX8" fmla="*/ 0 w 4095820"/>
                  <a:gd name="connsiteY8" fmla="*/ 128967 h 128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820" h="1289670">
                    <a:moveTo>
                      <a:pt x="0" y="128967"/>
                    </a:moveTo>
                    <a:cubicBezTo>
                      <a:pt x="0" y="57740"/>
                      <a:pt x="57740" y="0"/>
                      <a:pt x="128967" y="0"/>
                    </a:cubicBezTo>
                    <a:lnTo>
                      <a:pt x="3966853" y="0"/>
                    </a:lnTo>
                    <a:cubicBezTo>
                      <a:pt x="4038080" y="0"/>
                      <a:pt x="4095820" y="57740"/>
                      <a:pt x="4095820" y="128967"/>
                    </a:cubicBezTo>
                    <a:lnTo>
                      <a:pt x="4095820" y="1160703"/>
                    </a:lnTo>
                    <a:cubicBezTo>
                      <a:pt x="4095820" y="1231930"/>
                      <a:pt x="4038080" y="1289670"/>
                      <a:pt x="3966853" y="1289670"/>
                    </a:cubicBezTo>
                    <a:lnTo>
                      <a:pt x="128967" y="1289670"/>
                    </a:lnTo>
                    <a:cubicBezTo>
                      <a:pt x="57740" y="1289670"/>
                      <a:pt x="0" y="1231930"/>
                      <a:pt x="0" y="1160703"/>
                    </a:cubicBezTo>
                    <a:lnTo>
                      <a:pt x="0" y="128967"/>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110163" tIns="110163" rIns="110163" bIns="110163" spcCol="1270" anchor="ctr"/>
              <a:lstStyle/>
              <a:p>
                <a:pPr algn="ctr" defTabSz="844550">
                  <a:lnSpc>
                    <a:spcPct val="90000"/>
                  </a:lnSpc>
                  <a:spcBef>
                    <a:spcPct val="0"/>
                  </a:spcBef>
                  <a:spcAft>
                    <a:spcPct val="35000"/>
                  </a:spcAft>
                  <a:defRPr/>
                </a:pPr>
                <a:r>
                  <a:rPr lang="en-US" sz="1800" b="1" dirty="0"/>
                  <a:t>LHC Upgrades </a:t>
                </a:r>
                <a:r>
                  <a:rPr lang="en-US" sz="1800" dirty="0"/>
                  <a:t>in</a:t>
                </a:r>
              </a:p>
              <a:p>
                <a:pPr algn="ctr" defTabSz="844550">
                  <a:lnSpc>
                    <a:spcPct val="90000"/>
                  </a:lnSpc>
                  <a:spcBef>
                    <a:spcPct val="0"/>
                  </a:spcBef>
                  <a:spcAft>
                    <a:spcPct val="35000"/>
                  </a:spcAft>
                  <a:defRPr/>
                </a:pPr>
                <a:r>
                  <a:rPr lang="en-US" sz="1800" dirty="0"/>
                  <a:t>luminosity and energy</a:t>
                </a:r>
              </a:p>
            </p:txBody>
          </p:sp>
          <p:sp>
            <p:nvSpPr>
              <p:cNvPr id="17" name="Freeform 16"/>
              <p:cNvSpPr/>
              <p:nvPr/>
            </p:nvSpPr>
            <p:spPr>
              <a:xfrm>
                <a:off x="7017207" y="5043108"/>
                <a:ext cx="363305" cy="320903"/>
              </a:xfrm>
              <a:custGeom>
                <a:avLst/>
                <a:gdLst>
                  <a:gd name="connsiteX0" fmla="*/ 0 w 453398"/>
                  <a:gd name="connsiteY0" fmla="*/ 106613 h 533063"/>
                  <a:gd name="connsiteX1" fmla="*/ 226699 w 453398"/>
                  <a:gd name="connsiteY1" fmla="*/ 106613 h 533063"/>
                  <a:gd name="connsiteX2" fmla="*/ 226699 w 453398"/>
                  <a:gd name="connsiteY2" fmla="*/ 0 h 533063"/>
                  <a:gd name="connsiteX3" fmla="*/ 453398 w 453398"/>
                  <a:gd name="connsiteY3" fmla="*/ 266532 h 533063"/>
                  <a:gd name="connsiteX4" fmla="*/ 226699 w 453398"/>
                  <a:gd name="connsiteY4" fmla="*/ 533063 h 533063"/>
                  <a:gd name="connsiteX5" fmla="*/ 226699 w 453398"/>
                  <a:gd name="connsiteY5" fmla="*/ 426450 h 533063"/>
                  <a:gd name="connsiteX6" fmla="*/ 0 w 453398"/>
                  <a:gd name="connsiteY6" fmla="*/ 426450 h 533063"/>
                  <a:gd name="connsiteX7" fmla="*/ 0 w 453398"/>
                  <a:gd name="connsiteY7" fmla="*/ 106613 h 53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398" h="533063">
                    <a:moveTo>
                      <a:pt x="0" y="106613"/>
                    </a:moveTo>
                    <a:lnTo>
                      <a:pt x="226699" y="106613"/>
                    </a:lnTo>
                    <a:lnTo>
                      <a:pt x="226699" y="0"/>
                    </a:lnTo>
                    <a:lnTo>
                      <a:pt x="453398" y="266532"/>
                    </a:lnTo>
                    <a:lnTo>
                      <a:pt x="226699" y="533063"/>
                    </a:lnTo>
                    <a:lnTo>
                      <a:pt x="226699" y="426450"/>
                    </a:lnTo>
                    <a:lnTo>
                      <a:pt x="0" y="426450"/>
                    </a:lnTo>
                    <a:lnTo>
                      <a:pt x="0" y="106613"/>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3">
                <a:schemeClr val="accent2">
                  <a:tint val="60000"/>
                  <a:hueOff val="0"/>
                  <a:satOff val="0"/>
                  <a:lumOff val="0"/>
                  <a:alphaOff val="0"/>
                </a:schemeClr>
              </a:effectRef>
              <a:fontRef idx="minor">
                <a:schemeClr val="lt1"/>
              </a:fontRef>
            </p:style>
            <p:txBody>
              <a:bodyPr lIns="-1" tIns="106612" rIns="136019" bIns="106613" spcCol="1270" anchor="ctr"/>
              <a:lstStyle/>
              <a:p>
                <a:pPr algn="ctr" defTabSz="666750">
                  <a:lnSpc>
                    <a:spcPct val="90000"/>
                  </a:lnSpc>
                  <a:spcBef>
                    <a:spcPct val="0"/>
                  </a:spcBef>
                  <a:spcAft>
                    <a:spcPct val="35000"/>
                  </a:spcAft>
                  <a:defRPr/>
                </a:pPr>
                <a:endParaRPr lang="en-US" sz="1500"/>
              </a:p>
            </p:txBody>
          </p:sp>
          <p:sp>
            <p:nvSpPr>
              <p:cNvPr id="18" name="Freeform 17"/>
              <p:cNvSpPr/>
              <p:nvPr/>
            </p:nvSpPr>
            <p:spPr>
              <a:xfrm>
                <a:off x="7489370" y="4606368"/>
                <a:ext cx="1346495" cy="1273224"/>
              </a:xfrm>
              <a:custGeom>
                <a:avLst/>
                <a:gdLst>
                  <a:gd name="connsiteX0" fmla="*/ 0 w 1079432"/>
                  <a:gd name="connsiteY0" fmla="*/ 107943 h 1289670"/>
                  <a:gd name="connsiteX1" fmla="*/ 107943 w 1079432"/>
                  <a:gd name="connsiteY1" fmla="*/ 0 h 1289670"/>
                  <a:gd name="connsiteX2" fmla="*/ 971489 w 1079432"/>
                  <a:gd name="connsiteY2" fmla="*/ 0 h 1289670"/>
                  <a:gd name="connsiteX3" fmla="*/ 1079432 w 1079432"/>
                  <a:gd name="connsiteY3" fmla="*/ 107943 h 1289670"/>
                  <a:gd name="connsiteX4" fmla="*/ 1079432 w 1079432"/>
                  <a:gd name="connsiteY4" fmla="*/ 1181727 h 1289670"/>
                  <a:gd name="connsiteX5" fmla="*/ 971489 w 1079432"/>
                  <a:gd name="connsiteY5" fmla="*/ 1289670 h 1289670"/>
                  <a:gd name="connsiteX6" fmla="*/ 107943 w 1079432"/>
                  <a:gd name="connsiteY6" fmla="*/ 1289670 h 1289670"/>
                  <a:gd name="connsiteX7" fmla="*/ 0 w 1079432"/>
                  <a:gd name="connsiteY7" fmla="*/ 1181727 h 1289670"/>
                  <a:gd name="connsiteX8" fmla="*/ 0 w 1079432"/>
                  <a:gd name="connsiteY8" fmla="*/ 107943 h 128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432" h="1289670">
                    <a:moveTo>
                      <a:pt x="0" y="107943"/>
                    </a:moveTo>
                    <a:cubicBezTo>
                      <a:pt x="0" y="48328"/>
                      <a:pt x="48328" y="0"/>
                      <a:pt x="107943" y="0"/>
                    </a:cubicBezTo>
                    <a:lnTo>
                      <a:pt x="971489" y="0"/>
                    </a:lnTo>
                    <a:cubicBezTo>
                      <a:pt x="1031104" y="0"/>
                      <a:pt x="1079432" y="48328"/>
                      <a:pt x="1079432" y="107943"/>
                    </a:cubicBezTo>
                    <a:lnTo>
                      <a:pt x="1079432" y="1181727"/>
                    </a:lnTo>
                    <a:cubicBezTo>
                      <a:pt x="1079432" y="1241342"/>
                      <a:pt x="1031104" y="1289670"/>
                      <a:pt x="971489" y="1289670"/>
                    </a:cubicBezTo>
                    <a:lnTo>
                      <a:pt x="107943" y="1289670"/>
                    </a:lnTo>
                    <a:cubicBezTo>
                      <a:pt x="48328" y="1289670"/>
                      <a:pt x="0" y="1241342"/>
                      <a:pt x="0" y="1181727"/>
                    </a:cubicBezTo>
                    <a:lnTo>
                      <a:pt x="0" y="107943"/>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104005" tIns="104005" rIns="104005" bIns="104005" spcCol="1270" anchor="ctr"/>
              <a:lstStyle/>
              <a:p>
                <a:pPr algn="ctr" defTabSz="844550">
                  <a:lnSpc>
                    <a:spcPct val="90000"/>
                  </a:lnSpc>
                  <a:spcBef>
                    <a:spcPct val="0"/>
                  </a:spcBef>
                  <a:spcAft>
                    <a:spcPct val="35000"/>
                  </a:spcAft>
                  <a:defRPr/>
                </a:pPr>
                <a:r>
                  <a:rPr lang="en-US" sz="1800" b="1" dirty="0"/>
                  <a:t>Lepton Colliders</a:t>
                </a:r>
              </a:p>
            </p:txBody>
          </p:sp>
        </p:grpSp>
        <p:sp>
          <p:nvSpPr>
            <p:cNvPr id="14" name="Freeform 13"/>
            <p:cNvSpPr/>
            <p:nvPr/>
          </p:nvSpPr>
          <p:spPr>
            <a:xfrm>
              <a:off x="2099407" y="4860697"/>
              <a:ext cx="363305" cy="320903"/>
            </a:xfrm>
            <a:custGeom>
              <a:avLst/>
              <a:gdLst>
                <a:gd name="connsiteX0" fmla="*/ 0 w 453398"/>
                <a:gd name="connsiteY0" fmla="*/ 106613 h 533063"/>
                <a:gd name="connsiteX1" fmla="*/ 226699 w 453398"/>
                <a:gd name="connsiteY1" fmla="*/ 106613 h 533063"/>
                <a:gd name="connsiteX2" fmla="*/ 226699 w 453398"/>
                <a:gd name="connsiteY2" fmla="*/ 0 h 533063"/>
                <a:gd name="connsiteX3" fmla="*/ 453398 w 453398"/>
                <a:gd name="connsiteY3" fmla="*/ 266532 h 533063"/>
                <a:gd name="connsiteX4" fmla="*/ 226699 w 453398"/>
                <a:gd name="connsiteY4" fmla="*/ 533063 h 533063"/>
                <a:gd name="connsiteX5" fmla="*/ 226699 w 453398"/>
                <a:gd name="connsiteY5" fmla="*/ 426450 h 533063"/>
                <a:gd name="connsiteX6" fmla="*/ 0 w 453398"/>
                <a:gd name="connsiteY6" fmla="*/ 426450 h 533063"/>
                <a:gd name="connsiteX7" fmla="*/ 0 w 453398"/>
                <a:gd name="connsiteY7" fmla="*/ 106613 h 53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398" h="533063">
                  <a:moveTo>
                    <a:pt x="0" y="106613"/>
                  </a:moveTo>
                  <a:lnTo>
                    <a:pt x="226699" y="106613"/>
                  </a:lnTo>
                  <a:lnTo>
                    <a:pt x="226699" y="0"/>
                  </a:lnTo>
                  <a:lnTo>
                    <a:pt x="453398" y="266532"/>
                  </a:lnTo>
                  <a:lnTo>
                    <a:pt x="226699" y="533063"/>
                  </a:lnTo>
                  <a:lnTo>
                    <a:pt x="226699" y="426450"/>
                  </a:lnTo>
                  <a:lnTo>
                    <a:pt x="0" y="426450"/>
                  </a:lnTo>
                  <a:lnTo>
                    <a:pt x="0" y="106613"/>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3">
              <a:schemeClr val="accent2">
                <a:tint val="60000"/>
                <a:hueOff val="0"/>
                <a:satOff val="0"/>
                <a:lumOff val="0"/>
                <a:alphaOff val="0"/>
              </a:schemeClr>
            </a:effectRef>
            <a:fontRef idx="minor">
              <a:schemeClr val="lt1"/>
            </a:fontRef>
          </p:style>
          <p:txBody>
            <a:bodyPr lIns="-1" tIns="106612" rIns="136019" bIns="106613" spcCol="1270" anchor="ctr"/>
            <a:lstStyle/>
            <a:p>
              <a:pPr algn="ctr" defTabSz="666750">
                <a:lnSpc>
                  <a:spcPct val="90000"/>
                </a:lnSpc>
                <a:spcBef>
                  <a:spcPct val="0"/>
                </a:spcBef>
                <a:spcAft>
                  <a:spcPct val="35000"/>
                </a:spcAft>
                <a:defRPr/>
              </a:pPr>
              <a:endParaRPr lang="en-US" sz="1500"/>
            </a:p>
          </p:txBody>
        </p:sp>
      </p:grpSp>
      <p:sp>
        <p:nvSpPr>
          <p:cNvPr id="9229" name="Title 1"/>
          <p:cNvSpPr txBox="1">
            <a:spLocks/>
          </p:cNvSpPr>
          <p:nvPr/>
        </p:nvSpPr>
        <p:spPr bwMode="auto">
          <a:xfrm>
            <a:off x="0" y="889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9pPr>
          </a:lstStyle>
          <a:p>
            <a:pPr algn="ctr">
              <a:spcBef>
                <a:spcPct val="0"/>
              </a:spcBef>
            </a:pPr>
            <a:r>
              <a:rPr lang="en-US" sz="2800" dirty="0" err="1" smtClean="0">
                <a:solidFill>
                  <a:srgbClr val="FFFFFF"/>
                </a:solidFill>
              </a:rPr>
              <a:t>Fermilab’s</a:t>
            </a:r>
            <a:r>
              <a:rPr lang="en-US" sz="2800" dirty="0" smtClean="0">
                <a:solidFill>
                  <a:srgbClr val="FFFFFF"/>
                </a:solidFill>
              </a:rPr>
              <a:t> Scientific Plan</a:t>
            </a:r>
            <a:endParaRPr lang="en-US" sz="2000" i="1" dirty="0">
              <a:solidFill>
                <a:srgbClr val="FFFFFF"/>
              </a:solidFill>
            </a:endParaRPr>
          </a:p>
        </p:txBody>
      </p:sp>
      <p:sp>
        <p:nvSpPr>
          <p:cNvPr id="2" name="TextBox 1"/>
          <p:cNvSpPr txBox="1"/>
          <p:nvPr/>
        </p:nvSpPr>
        <p:spPr>
          <a:xfrm>
            <a:off x="2606040" y="1230836"/>
            <a:ext cx="1045478" cy="1615827"/>
          </a:xfrm>
          <a:prstGeom prst="rect">
            <a:avLst/>
          </a:prstGeom>
          <a:noFill/>
        </p:spPr>
        <p:txBody>
          <a:bodyPr wrap="none" rtlCol="0">
            <a:spAutoFit/>
          </a:bodyPr>
          <a:lstStyle/>
          <a:p>
            <a:pPr algn="ctr"/>
            <a:r>
              <a:rPr lang="en-US" sz="1200" dirty="0" smtClean="0"/>
              <a:t>MINOS+</a:t>
            </a:r>
          </a:p>
          <a:p>
            <a:pPr algn="ctr"/>
            <a:r>
              <a:rPr lang="en-US" sz="1200" dirty="0" err="1" smtClean="0"/>
              <a:t>NOvA</a:t>
            </a:r>
            <a:endParaRPr lang="en-US" sz="1200" dirty="0" smtClean="0"/>
          </a:p>
          <a:p>
            <a:pPr algn="ctr"/>
            <a:r>
              <a:rPr lang="en-US" sz="1200" dirty="0" err="1" smtClean="0"/>
              <a:t>MINERvA</a:t>
            </a:r>
            <a:endParaRPr lang="en-US" sz="1200" dirty="0" smtClean="0"/>
          </a:p>
          <a:p>
            <a:pPr algn="ctr"/>
            <a:r>
              <a:rPr lang="en-US" sz="1200" dirty="0" err="1" smtClean="0"/>
              <a:t>MicroBooNE</a:t>
            </a:r>
            <a:endParaRPr lang="en-US" sz="1200" dirty="0" smtClean="0"/>
          </a:p>
          <a:p>
            <a:pPr algn="ctr"/>
            <a:endParaRPr lang="en-US" sz="800" dirty="0" smtClean="0"/>
          </a:p>
          <a:p>
            <a:pPr algn="ctr"/>
            <a:r>
              <a:rPr lang="en-US" sz="1200" dirty="0" smtClean="0"/>
              <a:t>Mu2e</a:t>
            </a:r>
          </a:p>
          <a:p>
            <a:pPr algn="ctr"/>
            <a:r>
              <a:rPr lang="en-US" sz="1200" dirty="0" err="1" smtClean="0"/>
              <a:t>Muon</a:t>
            </a:r>
            <a:r>
              <a:rPr lang="en-US" sz="1200" dirty="0" smtClean="0"/>
              <a:t> g-2</a:t>
            </a:r>
          </a:p>
          <a:p>
            <a:pPr algn="ctr"/>
            <a:endParaRPr lang="en-US" sz="800" dirty="0" smtClean="0"/>
          </a:p>
          <a:p>
            <a:pPr algn="ctr"/>
            <a:r>
              <a:rPr lang="en-US" sz="1200" dirty="0" err="1" smtClean="0"/>
              <a:t>SeaQuest</a:t>
            </a:r>
            <a:endParaRPr lang="en-US" sz="1200" dirty="0"/>
          </a:p>
        </p:txBody>
      </p:sp>
      <p:sp>
        <p:nvSpPr>
          <p:cNvPr id="25" name="Rounded Rectangle 24"/>
          <p:cNvSpPr/>
          <p:nvPr/>
        </p:nvSpPr>
        <p:spPr bwMode="auto">
          <a:xfrm>
            <a:off x="4318001" y="622300"/>
            <a:ext cx="2146299" cy="5132388"/>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FF00"/>
                </a:solidFill>
                <a:effectLst/>
                <a:latin typeface="Arial" charset="0"/>
              </a:rPr>
              <a:t>2020s +</a:t>
            </a: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200" b="0" i="0" u="none" strike="noStrike" cap="none" normalizeH="0" baseline="0" dirty="0" smtClean="0">
              <a:ln>
                <a:noFill/>
              </a:ln>
              <a:solidFill>
                <a:srgbClr val="FFFF00"/>
              </a:solidFill>
              <a:effectLst/>
              <a:latin typeface="Arial" charset="0"/>
            </a:endParaRPr>
          </a:p>
          <a:p>
            <a:pPr algn="ctr">
              <a:spcBef>
                <a:spcPct val="20000"/>
              </a:spcBef>
              <a:buClr>
                <a:srgbClr val="FFFF00"/>
              </a:buClr>
              <a:buSzPct val="80000"/>
            </a:pPr>
            <a:r>
              <a:rPr lang="en-US" sz="1800" dirty="0">
                <a:solidFill>
                  <a:schemeClr val="bg2">
                    <a:lumMod val="10000"/>
                    <a:lumOff val="90000"/>
                  </a:schemeClr>
                </a:solidFill>
              </a:rPr>
              <a:t>DM </a:t>
            </a:r>
            <a:r>
              <a:rPr lang="en-US" sz="1800" dirty="0" smtClean="0">
                <a:solidFill>
                  <a:schemeClr val="bg2">
                    <a:lumMod val="10000"/>
                    <a:lumOff val="90000"/>
                  </a:schemeClr>
                </a:solidFill>
              </a:rPr>
              <a:t>(~ton scale)</a:t>
            </a:r>
            <a:endParaRPr lang="en-US" sz="1800" dirty="0">
              <a:solidFill>
                <a:schemeClr val="bg2">
                  <a:lumMod val="10000"/>
                  <a:lumOff val="90000"/>
                </a:schemeClr>
              </a:solidFill>
            </a:endParaRPr>
          </a:p>
          <a:p>
            <a:pPr algn="ctr">
              <a:spcBef>
                <a:spcPct val="20000"/>
              </a:spcBef>
              <a:buClr>
                <a:srgbClr val="FFFF00"/>
              </a:buClr>
              <a:buSzPct val="80000"/>
            </a:pPr>
            <a:r>
              <a:rPr lang="en-US" sz="1800" dirty="0">
                <a:solidFill>
                  <a:schemeClr val="bg2">
                    <a:lumMod val="10000"/>
                    <a:lumOff val="90000"/>
                  </a:schemeClr>
                </a:solidFill>
              </a:rPr>
              <a:t>DE </a:t>
            </a:r>
            <a:r>
              <a:rPr lang="en-US" sz="1800" dirty="0" smtClean="0">
                <a:solidFill>
                  <a:schemeClr val="bg2">
                    <a:lumMod val="10000"/>
                    <a:lumOff val="90000"/>
                  </a:schemeClr>
                </a:solidFill>
              </a:rPr>
              <a:t>(LSST)</a:t>
            </a:r>
            <a:endParaRPr lang="en-US" sz="1800" dirty="0">
              <a:solidFill>
                <a:schemeClr val="bg2">
                  <a:lumMod val="10000"/>
                  <a:lumOff val="90000"/>
                </a:schemeClr>
              </a:solidFill>
            </a:endParaRPr>
          </a:p>
          <a:p>
            <a:pPr algn="ctr">
              <a:spcBef>
                <a:spcPct val="20000"/>
              </a:spcBef>
              <a:buClr>
                <a:srgbClr val="FFFF00"/>
              </a:buClr>
              <a:buSzPct val="80000"/>
            </a:pPr>
            <a:r>
              <a:rPr lang="en-US" sz="1800" dirty="0" smtClean="0">
                <a:solidFill>
                  <a:schemeClr val="bg2">
                    <a:lumMod val="10000"/>
                    <a:lumOff val="90000"/>
                  </a:schemeClr>
                </a:solidFill>
              </a:rPr>
              <a:t>New initiatives</a:t>
            </a:r>
            <a:endParaRPr lang="en-US" sz="1800" dirty="0">
              <a:solidFill>
                <a:schemeClr val="bg2">
                  <a:lumMod val="10000"/>
                  <a:lumOff val="90000"/>
                </a:schemeClr>
              </a:solidFill>
            </a:endParaRPr>
          </a:p>
        </p:txBody>
      </p:sp>
      <p:sp>
        <p:nvSpPr>
          <p:cNvPr id="27" name="Rounded Rectangle 26"/>
          <p:cNvSpPr/>
          <p:nvPr/>
        </p:nvSpPr>
        <p:spPr bwMode="auto">
          <a:xfrm>
            <a:off x="6667500" y="622300"/>
            <a:ext cx="2146299" cy="5132388"/>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2400" b="0" i="0" u="none" strike="noStrike" cap="none" normalizeH="0" baseline="0" dirty="0" smtClean="0">
                <a:ln>
                  <a:noFill/>
                </a:ln>
                <a:solidFill>
                  <a:srgbClr val="FFFF00"/>
                </a:solidFill>
                <a:effectLst/>
                <a:latin typeface="Arial" charset="0"/>
              </a:rPr>
              <a:t>Beyond</a:t>
            </a: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1800" b="0" i="0" u="none" strike="noStrike" cap="none" normalizeH="0" baseline="0" dirty="0" smtClean="0">
              <a:ln>
                <a:noFill/>
              </a:ln>
              <a:solidFill>
                <a:srgbClr val="FFFF00"/>
              </a:solidFill>
              <a:effectLst/>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sz="600" dirty="0" smtClean="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lang="en-US" sz="1800" dirty="0" smtClean="0">
                <a:solidFill>
                  <a:schemeClr val="bg2">
                    <a:lumMod val="10000"/>
                    <a:lumOff val="90000"/>
                  </a:schemeClr>
                </a:solidFill>
              </a:rPr>
              <a:t>To be determined</a:t>
            </a:r>
            <a:endParaRPr kumimoji="0" lang="en-US" sz="1800" b="0" i="0" u="none" strike="noStrike" cap="none" normalizeH="0" baseline="0" dirty="0" smtClean="0">
              <a:ln>
                <a:noFill/>
              </a:ln>
              <a:solidFill>
                <a:schemeClr val="bg2">
                  <a:lumMod val="10000"/>
                  <a:lumOff val="90000"/>
                </a:schemeClr>
              </a:solidFill>
              <a:effectLst/>
            </a:endParaRPr>
          </a:p>
        </p:txBody>
      </p:sp>
      <p:sp>
        <p:nvSpPr>
          <p:cNvPr id="19" name="Rounded Rectangle 18"/>
          <p:cNvSpPr/>
          <p:nvPr/>
        </p:nvSpPr>
        <p:spPr bwMode="auto">
          <a:xfrm>
            <a:off x="1950085" y="622300"/>
            <a:ext cx="2139315" cy="5132388"/>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lang="en-US" dirty="0" smtClean="0">
                <a:solidFill>
                  <a:srgbClr val="FFFF00"/>
                </a:solidFill>
              </a:rPr>
              <a:t>2010s +</a:t>
            </a: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dirty="0" smtClean="0">
              <a:ln>
                <a:noFill/>
              </a:ln>
              <a:solidFill>
                <a:srgbClr val="FFFF00"/>
              </a:solidFill>
              <a:effectLst/>
              <a:latin typeface="Arial" charset="0"/>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dirty="0" smtClean="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lang="en-US" sz="1200" dirty="0">
              <a:solidFill>
                <a:srgbClr val="FFFF00"/>
              </a:solidFill>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lang="en-US" sz="1800" dirty="0" smtClean="0">
                <a:solidFill>
                  <a:schemeClr val="bg2">
                    <a:lumMod val="10000"/>
                    <a:lumOff val="90000"/>
                  </a:schemeClr>
                </a:solidFill>
              </a:rPr>
              <a:t>DM (~100kg)</a:t>
            </a: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800" b="0" i="0" u="none" strike="noStrike" cap="none" normalizeH="0" baseline="0" dirty="0" smtClean="0">
                <a:ln>
                  <a:noFill/>
                </a:ln>
                <a:solidFill>
                  <a:schemeClr val="bg2">
                    <a:lumMod val="10000"/>
                    <a:lumOff val="90000"/>
                  </a:schemeClr>
                </a:solidFill>
                <a:effectLst/>
              </a:rPr>
              <a:t>DE</a:t>
            </a:r>
            <a:r>
              <a:rPr kumimoji="0" lang="en-US" sz="1800" b="0" i="0" u="none" strike="noStrike" cap="none" normalizeH="0" dirty="0" smtClean="0">
                <a:ln>
                  <a:noFill/>
                </a:ln>
                <a:solidFill>
                  <a:schemeClr val="bg2">
                    <a:lumMod val="10000"/>
                    <a:lumOff val="90000"/>
                  </a:schemeClr>
                </a:solidFill>
                <a:effectLst/>
              </a:rPr>
              <a:t> (DES)</a:t>
            </a:r>
            <a:endParaRPr kumimoji="0" lang="en-US" sz="1800" b="0" i="0" u="none" strike="noStrike" cap="none" normalizeH="0" baseline="0" dirty="0" smtClean="0">
              <a:ln>
                <a:noFill/>
              </a:ln>
              <a:solidFill>
                <a:schemeClr val="bg2">
                  <a:lumMod val="10000"/>
                  <a:lumOff val="90000"/>
                </a:schemeClr>
              </a:solidFill>
              <a:effectLst/>
            </a:endParaRPr>
          </a:p>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lang="en-US" sz="1800" dirty="0" smtClean="0">
                <a:solidFill>
                  <a:schemeClr val="bg2">
                    <a:lumMod val="10000"/>
                    <a:lumOff val="90000"/>
                  </a:schemeClr>
                </a:solidFill>
              </a:rPr>
              <a:t>Cosmic Particles </a:t>
            </a:r>
            <a:r>
              <a:rPr lang="en-US" sz="1800" dirty="0" err="1" smtClean="0">
                <a:solidFill>
                  <a:schemeClr val="bg2">
                    <a:lumMod val="10000"/>
                    <a:lumOff val="90000"/>
                  </a:schemeClr>
                </a:solidFill>
              </a:rPr>
              <a:t>Holometer</a:t>
            </a:r>
            <a:r>
              <a:rPr lang="en-US" sz="1800" dirty="0" smtClean="0">
                <a:solidFill>
                  <a:schemeClr val="bg2">
                    <a:lumMod val="10000"/>
                    <a:lumOff val="90000"/>
                  </a:schemeClr>
                </a:solidFill>
              </a:rPr>
              <a:t>, …</a:t>
            </a:r>
            <a:endParaRPr kumimoji="0" lang="en-US" sz="1800" b="0" i="0" u="none" strike="noStrike" cap="none" normalizeH="0" baseline="0" dirty="0" smtClean="0">
              <a:ln>
                <a:noFill/>
              </a:ln>
              <a:solidFill>
                <a:schemeClr val="bg2">
                  <a:lumMod val="10000"/>
                  <a:lumOff val="90000"/>
                </a:schemeClr>
              </a:solidFill>
              <a:effectLst/>
            </a:endParaRPr>
          </a:p>
        </p:txBody>
      </p:sp>
      <p:sp>
        <p:nvSpPr>
          <p:cNvPr id="20" name="Footer Placeholder 3"/>
          <p:cNvSpPr>
            <a:spLocks noGrp="1"/>
          </p:cNvSpPr>
          <p:nvPr>
            <p:ph type="ftr" sz="quarter" idx="4294967295"/>
          </p:nvPr>
        </p:nvSpPr>
        <p:spPr>
          <a:xfrm>
            <a:off x="1143000" y="6318250"/>
            <a:ext cx="6396789" cy="457200"/>
          </a:xfrm>
          <a:prstGeom prst="rect">
            <a:avLst/>
          </a:prstGeom>
        </p:spPr>
        <p:txBody>
          <a:bodyPr/>
          <a:lstStyle/>
          <a:p>
            <a:pPr>
              <a:defRPr/>
            </a:pPr>
            <a:r>
              <a:rPr lang="en-US" sz="1400" dirty="0" smtClean="0"/>
              <a:t>Young-Kee Kim</a:t>
            </a:r>
            <a:r>
              <a:rPr lang="en-US" sz="1400" dirty="0" smtClean="0"/>
              <a:t>, URA Board of Trustees, November 1, </a:t>
            </a:r>
            <a:r>
              <a:rPr lang="en-US" sz="1400" dirty="0" smtClean="0"/>
              <a:t>2011</a:t>
            </a:r>
            <a:endParaRPr lang="en-US" sz="900" dirty="0"/>
          </a:p>
        </p:txBody>
      </p:sp>
    </p:spTree>
    <p:extLst>
      <p:ext uri="{BB962C8B-B14F-4D97-AF65-F5344CB8AC3E}">
        <p14:creationId xmlns:p14="http://schemas.microsoft.com/office/powerpoint/2010/main" val="195529772"/>
      </p:ext>
    </p:extLst>
  </p:cSld>
  <p:clrMapOvr>
    <a:masterClrMapping/>
  </p:clrMapOvr>
  <p:transition spd="slow" advTm="304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3" name="Slide Number Placeholder 2"/>
          <p:cNvSpPr>
            <a:spLocks noGrp="1"/>
          </p:cNvSpPr>
          <p:nvPr>
            <p:ph type="sldNum" sz="quarter" idx="11"/>
          </p:nvPr>
        </p:nvSpPr>
        <p:spPr/>
        <p:txBody>
          <a:bodyPr/>
          <a:lstStyle/>
          <a:p>
            <a:pPr>
              <a:defRPr/>
            </a:pPr>
            <a:fld id="{4EE63935-E45B-46A4-BFD3-287CB7A07C9F}" type="slidenum">
              <a:rPr lang="en-US" smtClean="0"/>
              <a:pPr>
                <a:defRPr/>
              </a:pPr>
              <a:t>32</a:t>
            </a:fld>
            <a:endParaRPr lang="en-US" dirty="0"/>
          </a:p>
        </p:txBody>
      </p:sp>
      <p:sp>
        <p:nvSpPr>
          <p:cNvPr id="4" name="Title 1"/>
          <p:cNvSpPr txBox="1">
            <a:spLocks/>
          </p:cNvSpPr>
          <p:nvPr/>
        </p:nvSpPr>
        <p:spPr>
          <a:xfrm>
            <a:off x="1557338" y="2508250"/>
            <a:ext cx="6858000" cy="1143000"/>
          </a:xfrm>
          <a:prstGeom prst="rect">
            <a:avLst/>
          </a:prstGeom>
        </p:spPr>
        <p:txBody>
          <a:bodyPr/>
          <a:lstStyle>
            <a:lvl1pPr algn="l" rtl="0" eaLnBrk="0" fontAlgn="base" hangingPunct="0">
              <a:spcBef>
                <a:spcPct val="0"/>
              </a:spcBef>
              <a:spcAft>
                <a:spcPct val="0"/>
              </a:spcAft>
              <a:defRPr sz="3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Arial" charset="0"/>
              </a:defRPr>
            </a:lvl2pPr>
            <a:lvl3pPr algn="l" rtl="0" eaLnBrk="0" fontAlgn="base" hangingPunct="0">
              <a:spcBef>
                <a:spcPct val="0"/>
              </a:spcBef>
              <a:spcAft>
                <a:spcPct val="0"/>
              </a:spcAft>
              <a:defRPr sz="3200">
                <a:solidFill>
                  <a:srgbClr val="FFFFFF"/>
                </a:solidFill>
                <a:latin typeface="Arial" charset="0"/>
              </a:defRPr>
            </a:lvl3pPr>
            <a:lvl4pPr algn="l" rtl="0" eaLnBrk="0" fontAlgn="base" hangingPunct="0">
              <a:spcBef>
                <a:spcPct val="0"/>
              </a:spcBef>
              <a:spcAft>
                <a:spcPct val="0"/>
              </a:spcAft>
              <a:defRPr sz="3200">
                <a:solidFill>
                  <a:srgbClr val="FFFFFF"/>
                </a:solidFill>
                <a:latin typeface="Arial" charset="0"/>
              </a:defRPr>
            </a:lvl4pPr>
            <a:lvl5pPr algn="l" rtl="0" eaLnBrk="0" fontAlgn="base" hangingPunct="0">
              <a:spcBef>
                <a:spcPct val="0"/>
              </a:spcBef>
              <a:spcAft>
                <a:spcPct val="0"/>
              </a:spcAft>
              <a:defRPr sz="3200">
                <a:solidFill>
                  <a:srgbClr val="FFFFFF"/>
                </a:solidFill>
                <a:latin typeface="Arial" charset="0"/>
              </a:defRPr>
            </a:lvl5pPr>
            <a:lvl6pPr marL="457200" algn="l" rtl="0" fontAlgn="base">
              <a:spcBef>
                <a:spcPct val="0"/>
              </a:spcBef>
              <a:spcAft>
                <a:spcPct val="0"/>
              </a:spcAft>
              <a:defRPr sz="3200">
                <a:solidFill>
                  <a:srgbClr val="FFFFFF"/>
                </a:solidFill>
                <a:latin typeface="Arial" charset="0"/>
              </a:defRPr>
            </a:lvl6pPr>
            <a:lvl7pPr marL="914400" algn="l" rtl="0" fontAlgn="base">
              <a:spcBef>
                <a:spcPct val="0"/>
              </a:spcBef>
              <a:spcAft>
                <a:spcPct val="0"/>
              </a:spcAft>
              <a:defRPr sz="3200">
                <a:solidFill>
                  <a:srgbClr val="FFFFFF"/>
                </a:solidFill>
                <a:latin typeface="Arial" charset="0"/>
              </a:defRPr>
            </a:lvl7pPr>
            <a:lvl8pPr marL="1371600" algn="l" rtl="0" fontAlgn="base">
              <a:spcBef>
                <a:spcPct val="0"/>
              </a:spcBef>
              <a:spcAft>
                <a:spcPct val="0"/>
              </a:spcAft>
              <a:defRPr sz="3200">
                <a:solidFill>
                  <a:srgbClr val="FFFFFF"/>
                </a:solidFill>
                <a:latin typeface="Arial" charset="0"/>
              </a:defRPr>
            </a:lvl8pPr>
            <a:lvl9pPr marL="1828800" algn="l" rtl="0" fontAlgn="base">
              <a:spcBef>
                <a:spcPct val="0"/>
              </a:spcBef>
              <a:spcAft>
                <a:spcPct val="0"/>
              </a:spcAft>
              <a:defRPr sz="3200">
                <a:solidFill>
                  <a:srgbClr val="FFFFFF"/>
                </a:solidFill>
                <a:latin typeface="Arial" charset="0"/>
              </a:defRPr>
            </a:lvl9pPr>
          </a:lstStyle>
          <a:p>
            <a:pPr algn="r"/>
            <a:r>
              <a:rPr lang="en-US" sz="4400" dirty="0" smtClean="0"/>
              <a:t>Other news items</a:t>
            </a:r>
            <a:endParaRPr lang="en-US" sz="3600" dirty="0"/>
          </a:p>
        </p:txBody>
      </p:sp>
    </p:spTree>
    <p:extLst>
      <p:ext uri="{BB962C8B-B14F-4D97-AF65-F5344CB8AC3E}">
        <p14:creationId xmlns:p14="http://schemas.microsoft.com/office/powerpoint/2010/main" val="37150069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Injury Cases</a:t>
            </a:r>
            <a:endParaRPr lang="en-US"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33</a:t>
            </a:fld>
            <a:endParaRPr lang="en-US" dirty="0"/>
          </a:p>
        </p:txBody>
      </p:sp>
      <p:sp>
        <p:nvSpPr>
          <p:cNvPr id="4" name="Footer Placeholder 3"/>
          <p:cNvSpPr>
            <a:spLocks noGrp="1"/>
          </p:cNvSpPr>
          <p:nvPr>
            <p:ph type="ftr" sz="quarter" idx="3"/>
          </p:nvPr>
        </p:nvSpPr>
        <p:spPr/>
        <p:txBody>
          <a:bodyPr/>
          <a:lstStyle/>
          <a:p>
            <a:pPr>
              <a:defRPr/>
            </a:pPr>
            <a:r>
              <a:rPr lang="en-US" sz="1200" smtClean="0"/>
              <a:t>Young-Kee Kim, URA Board of Trustees, November 1, 2011</a:t>
            </a:r>
            <a:endParaRPr lang="en-US" sz="1200" dirty="0"/>
          </a:p>
        </p:txBody>
      </p:sp>
      <p:sp>
        <p:nvSpPr>
          <p:cNvPr id="7" name="TextBox 6"/>
          <p:cNvSpPr txBox="1"/>
          <p:nvPr/>
        </p:nvSpPr>
        <p:spPr>
          <a:xfrm>
            <a:off x="1614488" y="5347037"/>
            <a:ext cx="7246536" cy="1015663"/>
          </a:xfrm>
          <a:prstGeom prst="rect">
            <a:avLst/>
          </a:prstGeom>
          <a:noFill/>
        </p:spPr>
        <p:txBody>
          <a:bodyPr wrap="none" rtlCol="0">
            <a:spAutoFit/>
          </a:bodyPr>
          <a:lstStyle/>
          <a:p>
            <a:pPr marL="342900" indent="-342900">
              <a:buFont typeface="Arial" pitchFamily="34" charset="0"/>
              <a:buChar char="•"/>
            </a:pPr>
            <a:r>
              <a:rPr lang="en-US" sz="2000" dirty="0" smtClean="0"/>
              <a:t>Many due to “normal” actions – walking, reaching, etc.</a:t>
            </a:r>
          </a:p>
          <a:p>
            <a:pPr marL="342900" indent="-342900">
              <a:buFont typeface="Arial" pitchFamily="34" charset="0"/>
              <a:buChar char="•"/>
            </a:pPr>
            <a:r>
              <a:rPr lang="en-US" sz="2000" dirty="0" smtClean="0"/>
              <a:t>Comparison to other DOE SC labs (DART):</a:t>
            </a:r>
          </a:p>
          <a:p>
            <a:pPr lvl="1"/>
            <a:r>
              <a:rPr lang="en-US" sz="2000" dirty="0" smtClean="0"/>
              <a:t>the best in FY10 and 2</a:t>
            </a:r>
            <a:r>
              <a:rPr lang="en-US" sz="2000" baseline="30000" dirty="0" smtClean="0"/>
              <a:t>nd</a:t>
            </a:r>
            <a:r>
              <a:rPr lang="en-US" sz="2000" dirty="0" smtClean="0"/>
              <a:t> best in FY11(as of August 2011) </a:t>
            </a:r>
          </a:p>
        </p:txBody>
      </p:sp>
      <p:sp>
        <p:nvSpPr>
          <p:cNvPr id="8" name="TextBox 7"/>
          <p:cNvSpPr txBox="1"/>
          <p:nvPr/>
        </p:nvSpPr>
        <p:spPr>
          <a:xfrm>
            <a:off x="3201151" y="1114564"/>
            <a:ext cx="5057025" cy="707886"/>
          </a:xfrm>
          <a:prstGeom prst="rect">
            <a:avLst/>
          </a:prstGeom>
          <a:noFill/>
        </p:spPr>
        <p:txBody>
          <a:bodyPr wrap="none" rtlCol="0">
            <a:spAutoFit/>
          </a:bodyPr>
          <a:lstStyle/>
          <a:p>
            <a:r>
              <a:rPr lang="en-US" sz="2000" dirty="0" smtClean="0"/>
              <a:t>DART</a:t>
            </a:r>
            <a:r>
              <a:rPr lang="en-US" sz="2000" dirty="0"/>
              <a:t>: </a:t>
            </a:r>
            <a:r>
              <a:rPr lang="en-US" sz="2000" dirty="0" smtClean="0"/>
              <a:t>days </a:t>
            </a:r>
            <a:r>
              <a:rPr lang="en-US" sz="2000" dirty="0"/>
              <a:t>away, restricted or transferred </a:t>
            </a:r>
            <a:endParaRPr lang="en-US" sz="2000" dirty="0" smtClean="0"/>
          </a:p>
          <a:p>
            <a:r>
              <a:rPr lang="en-US" sz="2000" dirty="0" smtClean="0"/>
              <a:t>TRC</a:t>
            </a:r>
            <a:r>
              <a:rPr lang="en-US" sz="2000" dirty="0"/>
              <a:t>: total recordable case </a:t>
            </a:r>
          </a:p>
        </p:txBody>
      </p:sp>
      <p:grpSp>
        <p:nvGrpSpPr>
          <p:cNvPr id="17" name="Group 16"/>
          <p:cNvGrpSpPr/>
          <p:nvPr/>
        </p:nvGrpSpPr>
        <p:grpSpPr>
          <a:xfrm>
            <a:off x="1690688" y="1650999"/>
            <a:ext cx="7668208" cy="3873500"/>
            <a:chOff x="1881188" y="1803399"/>
            <a:chExt cx="7668208" cy="3873500"/>
          </a:xfrm>
        </p:grpSpPr>
        <p:graphicFrame>
          <p:nvGraphicFramePr>
            <p:cNvPr id="6" name="Chart 5"/>
            <p:cNvGraphicFramePr>
              <a:graphicFrameLocks/>
            </p:cNvGraphicFramePr>
            <p:nvPr>
              <p:extLst>
                <p:ext uri="{D42A27DB-BD31-4B8C-83A1-F6EECF244321}">
                  <p14:modId xmlns:p14="http://schemas.microsoft.com/office/powerpoint/2010/main" val="3760402219"/>
                </p:ext>
              </p:extLst>
            </p:nvPr>
          </p:nvGraphicFramePr>
          <p:xfrm>
            <a:off x="1881188" y="1803399"/>
            <a:ext cx="7668208" cy="387350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bwMode="auto">
            <a:xfrm flipV="1">
              <a:off x="2405743" y="5040088"/>
              <a:ext cx="5747657" cy="1"/>
            </a:xfrm>
            <a:prstGeom prst="line">
              <a:avLst/>
            </a:prstGeom>
            <a:noFill/>
            <a:ln w="19050" cap="flat" cmpd="sng" algn="ctr">
              <a:solidFill>
                <a:srgbClr val="FF9933"/>
              </a:solidFill>
              <a:prstDash val="sysDot"/>
              <a:round/>
              <a:headEnd type="none" w="med" len="med"/>
              <a:tailEnd type="none" w="med" len="med"/>
            </a:ln>
            <a:effectLst/>
          </p:spPr>
        </p:cxnSp>
        <p:cxnSp>
          <p:nvCxnSpPr>
            <p:cNvPr id="14" name="Straight Connector 13"/>
            <p:cNvCxnSpPr/>
            <p:nvPr/>
          </p:nvCxnSpPr>
          <p:spPr bwMode="auto">
            <a:xfrm flipV="1">
              <a:off x="2405742" y="4811488"/>
              <a:ext cx="5747657" cy="1"/>
            </a:xfrm>
            <a:prstGeom prst="line">
              <a:avLst/>
            </a:prstGeom>
            <a:noFill/>
            <a:ln w="19050" cap="flat" cmpd="sng" algn="ctr">
              <a:solidFill>
                <a:srgbClr val="00CCFF"/>
              </a:solidFill>
              <a:prstDash val="sysDot"/>
              <a:round/>
              <a:headEnd type="none" w="med" len="med"/>
              <a:tailEnd type="none" w="med" len="med"/>
            </a:ln>
            <a:effectLst/>
          </p:spPr>
        </p:cxnSp>
        <p:sp>
          <p:nvSpPr>
            <p:cNvPr id="15" name="TextBox 14"/>
            <p:cNvSpPr txBox="1"/>
            <p:nvPr/>
          </p:nvSpPr>
          <p:spPr>
            <a:xfrm>
              <a:off x="8186056" y="4870812"/>
              <a:ext cx="570990" cy="338554"/>
            </a:xfrm>
            <a:prstGeom prst="rect">
              <a:avLst/>
            </a:prstGeom>
            <a:noFill/>
          </p:spPr>
          <p:txBody>
            <a:bodyPr wrap="none" rtlCol="0">
              <a:spAutoFit/>
            </a:bodyPr>
            <a:lstStyle/>
            <a:p>
              <a:r>
                <a:rPr lang="en-US" sz="1600" dirty="0" smtClean="0">
                  <a:solidFill>
                    <a:srgbClr val="FF9933"/>
                  </a:solidFill>
                </a:rPr>
                <a:t>goal</a:t>
              </a:r>
              <a:endParaRPr lang="en-US" sz="1600" dirty="0">
                <a:solidFill>
                  <a:srgbClr val="FF9933"/>
                </a:solidFill>
              </a:endParaRPr>
            </a:p>
          </p:txBody>
        </p:sp>
        <p:sp>
          <p:nvSpPr>
            <p:cNvPr id="16" name="TextBox 15"/>
            <p:cNvSpPr txBox="1"/>
            <p:nvPr/>
          </p:nvSpPr>
          <p:spPr>
            <a:xfrm>
              <a:off x="8186052" y="4598658"/>
              <a:ext cx="570990" cy="338554"/>
            </a:xfrm>
            <a:prstGeom prst="rect">
              <a:avLst/>
            </a:prstGeom>
            <a:noFill/>
          </p:spPr>
          <p:txBody>
            <a:bodyPr wrap="none" rtlCol="0">
              <a:spAutoFit/>
            </a:bodyPr>
            <a:lstStyle/>
            <a:p>
              <a:r>
                <a:rPr lang="en-US" sz="1600" dirty="0" smtClean="0">
                  <a:solidFill>
                    <a:srgbClr val="00CCFF"/>
                  </a:solidFill>
                </a:rPr>
                <a:t>goal</a:t>
              </a:r>
              <a:endParaRPr lang="en-US" sz="1600" dirty="0">
                <a:solidFill>
                  <a:srgbClr val="00CCFF"/>
                </a:solidFill>
              </a:endParaRPr>
            </a:p>
          </p:txBody>
        </p:sp>
      </p:grpSp>
    </p:spTree>
    <p:extLst>
      <p:ext uri="{BB962C8B-B14F-4D97-AF65-F5344CB8AC3E}">
        <p14:creationId xmlns:p14="http://schemas.microsoft.com/office/powerpoint/2010/main" val="1693914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338" y="203200"/>
            <a:ext cx="7586662" cy="1143000"/>
          </a:xfrm>
        </p:spPr>
        <p:txBody>
          <a:bodyPr/>
          <a:lstStyle/>
          <a:p>
            <a:r>
              <a:rPr lang="en-US" dirty="0" smtClean="0"/>
              <a:t>DOE Underground Science Committee</a:t>
            </a:r>
            <a:endParaRPr lang="en-US" dirty="0"/>
          </a:p>
        </p:txBody>
      </p:sp>
      <p:sp>
        <p:nvSpPr>
          <p:cNvPr id="3" name="Content Placeholder 2"/>
          <p:cNvSpPr>
            <a:spLocks noGrp="1"/>
          </p:cNvSpPr>
          <p:nvPr>
            <p:ph idx="1"/>
          </p:nvPr>
        </p:nvSpPr>
        <p:spPr/>
        <p:txBody>
          <a:bodyPr/>
          <a:lstStyle/>
          <a:p>
            <a:pPr marL="0" indent="0">
              <a:buNone/>
            </a:pPr>
            <a:r>
              <a:rPr lang="en-US" dirty="0" smtClean="0"/>
              <a:t>Charge by Bill Brinkman</a:t>
            </a:r>
          </a:p>
          <a:p>
            <a:endParaRPr lang="en-US" sz="600" dirty="0" smtClean="0"/>
          </a:p>
          <a:p>
            <a:r>
              <a:rPr lang="en-US" sz="2000" dirty="0" smtClean="0"/>
              <a:t>Help define cost-effective options for planned underground experiments, and strategies for implementing a world-class program of underground science, consistent with SC’s mission in High Energy and Nuclear Physics</a:t>
            </a:r>
          </a:p>
          <a:p>
            <a:pPr lvl="1"/>
            <a:r>
              <a:rPr lang="en-US" dirty="0"/>
              <a:t>Experiments – long baseline neutrino </a:t>
            </a:r>
            <a:r>
              <a:rPr lang="en-US" dirty="0" smtClean="0"/>
              <a:t>experiment (LBNE</a:t>
            </a:r>
            <a:r>
              <a:rPr lang="en-US" dirty="0"/>
              <a:t>), 3rd generation dark matter </a:t>
            </a:r>
            <a:r>
              <a:rPr lang="en-US" dirty="0" smtClean="0"/>
              <a:t>(DM</a:t>
            </a:r>
            <a:r>
              <a:rPr lang="en-US" dirty="0"/>
              <a:t>), </a:t>
            </a:r>
            <a:r>
              <a:rPr lang="en-US" dirty="0" smtClean="0"/>
              <a:t>1-ton scale </a:t>
            </a:r>
            <a:r>
              <a:rPr lang="en-US" dirty="0" err="1"/>
              <a:t>neutrinoless</a:t>
            </a:r>
            <a:r>
              <a:rPr lang="en-US" dirty="0"/>
              <a:t> double-beta decay (</a:t>
            </a:r>
            <a:r>
              <a:rPr lang="en-US" dirty="0" smtClean="0"/>
              <a:t>DBD)</a:t>
            </a:r>
          </a:p>
          <a:p>
            <a:pPr lvl="1"/>
            <a:r>
              <a:rPr lang="en-US" dirty="0" smtClean="0"/>
              <a:t>Assess </a:t>
            </a:r>
            <a:r>
              <a:rPr lang="en-US" dirty="0"/>
              <a:t>cost and schedule estimates for </a:t>
            </a:r>
            <a:r>
              <a:rPr lang="en-US" dirty="0" smtClean="0"/>
              <a:t>deploying these experiments</a:t>
            </a:r>
          </a:p>
          <a:p>
            <a:pPr lvl="1"/>
            <a:r>
              <a:rPr lang="en-US" dirty="0" smtClean="0"/>
              <a:t>Review </a:t>
            </a:r>
            <a:r>
              <a:rPr lang="en-US" dirty="0"/>
              <a:t>will provide the “</a:t>
            </a:r>
            <a:r>
              <a:rPr lang="en-US" dirty="0" smtClean="0"/>
              <a:t>baseline” needed </a:t>
            </a:r>
            <a:r>
              <a:rPr lang="en-US" dirty="0"/>
              <a:t>for </a:t>
            </a:r>
            <a:r>
              <a:rPr lang="en-US" dirty="0" smtClean="0"/>
              <a:t>budget planning </a:t>
            </a:r>
            <a:r>
              <a:rPr lang="en-US" dirty="0"/>
              <a:t>and discussion of strategies going forward.</a:t>
            </a:r>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34</a:t>
            </a:fld>
            <a:endParaRPr lang="en-US" dirty="0"/>
          </a:p>
        </p:txBody>
      </p:sp>
    </p:spTree>
    <p:extLst>
      <p:ext uri="{BB962C8B-B14F-4D97-AF65-F5344CB8AC3E}">
        <p14:creationId xmlns:p14="http://schemas.microsoft.com/office/powerpoint/2010/main" val="9670615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committee believes there are </a:t>
            </a:r>
            <a:r>
              <a:rPr lang="en-US" dirty="0" smtClean="0"/>
              <a:t>compelling scientific </a:t>
            </a:r>
            <a:r>
              <a:rPr lang="en-US" dirty="0"/>
              <a:t>motivations for all </a:t>
            </a:r>
            <a:r>
              <a:rPr lang="en-US" dirty="0" smtClean="0"/>
              <a:t>three experiments </a:t>
            </a:r>
            <a:r>
              <a:rPr lang="en-US" dirty="0"/>
              <a:t>and an important </a:t>
            </a:r>
            <a:r>
              <a:rPr lang="en-US" dirty="0" smtClean="0"/>
              <a:t>opportunity for </a:t>
            </a:r>
            <a:r>
              <a:rPr lang="en-US" dirty="0"/>
              <a:t>the U.S. to take a leadership </a:t>
            </a:r>
            <a:r>
              <a:rPr lang="en-US" dirty="0" smtClean="0"/>
              <a:t>position for </a:t>
            </a:r>
            <a:r>
              <a:rPr lang="en-US" dirty="0"/>
              <a:t>the foreseeable </a:t>
            </a:r>
            <a:r>
              <a:rPr lang="en-US" dirty="0" smtClean="0"/>
              <a:t>future.</a:t>
            </a:r>
          </a:p>
          <a:p>
            <a:endParaRPr lang="en-US" dirty="0"/>
          </a:p>
          <a:p>
            <a:r>
              <a:rPr lang="en-US" dirty="0" smtClean="0"/>
              <a:t>There </a:t>
            </a:r>
            <a:r>
              <a:rPr lang="en-US" dirty="0"/>
              <a:t>are important advantages </a:t>
            </a:r>
            <a:r>
              <a:rPr lang="en-US" dirty="0" smtClean="0"/>
              <a:t>and opportunities </a:t>
            </a:r>
            <a:r>
              <a:rPr lang="en-US" dirty="0"/>
              <a:t>in developing a common </a:t>
            </a:r>
            <a:r>
              <a:rPr lang="en-US" dirty="0" smtClean="0"/>
              <a:t>site for </a:t>
            </a:r>
            <a:r>
              <a:rPr lang="en-US" dirty="0"/>
              <a:t>these experiments if the </a:t>
            </a:r>
            <a:r>
              <a:rPr lang="en-US" dirty="0" smtClean="0"/>
              <a:t>needed infrastructure </a:t>
            </a:r>
            <a:r>
              <a:rPr lang="en-US" dirty="0"/>
              <a:t>can be shared in a </a:t>
            </a:r>
            <a:r>
              <a:rPr lang="en-US" dirty="0" smtClean="0"/>
              <a:t>cost effective manner</a:t>
            </a:r>
            <a:r>
              <a:rPr lang="en-US" dirty="0"/>
              <a:t>.</a:t>
            </a:r>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35</a:t>
            </a:fld>
            <a:endParaRPr lang="en-US" dirty="0"/>
          </a:p>
        </p:txBody>
      </p:sp>
      <p:sp>
        <p:nvSpPr>
          <p:cNvPr id="8" name="Title 1"/>
          <p:cNvSpPr>
            <a:spLocks noGrp="1"/>
          </p:cNvSpPr>
          <p:nvPr>
            <p:ph type="title"/>
          </p:nvPr>
        </p:nvSpPr>
        <p:spPr/>
        <p:txBody>
          <a:bodyPr/>
          <a:lstStyle/>
          <a:p>
            <a:r>
              <a:rPr lang="en-US" dirty="0" smtClean="0"/>
              <a:t>Summary of the DOE Committee</a:t>
            </a:r>
            <a:endParaRPr lang="en-US" dirty="0"/>
          </a:p>
        </p:txBody>
      </p:sp>
    </p:spTree>
    <p:extLst>
      <p:ext uri="{BB962C8B-B14F-4D97-AF65-F5344CB8AC3E}">
        <p14:creationId xmlns:p14="http://schemas.microsoft.com/office/powerpoint/2010/main" val="1587416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530350"/>
            <a:ext cx="7543800" cy="4114800"/>
          </a:xfrm>
        </p:spPr>
        <p:txBody>
          <a:bodyPr/>
          <a:lstStyle/>
          <a:p>
            <a:r>
              <a:rPr lang="en-US" sz="2000" dirty="0"/>
              <a:t>A common site only works in the scenario where </a:t>
            </a:r>
            <a:r>
              <a:rPr lang="en-US" sz="2000" dirty="0" smtClean="0"/>
              <a:t>LBNE has </a:t>
            </a:r>
            <a:r>
              <a:rPr lang="en-US" sz="2000" dirty="0"/>
              <a:t>one or more detectors at 4850ft at </a:t>
            </a:r>
            <a:r>
              <a:rPr lang="en-US" sz="2000" dirty="0" err="1" smtClean="0"/>
              <a:t>Homestake</a:t>
            </a:r>
            <a:r>
              <a:rPr lang="en-US" sz="2000" dirty="0" smtClean="0"/>
              <a:t>.</a:t>
            </a:r>
          </a:p>
          <a:p>
            <a:pPr lvl="1"/>
            <a:endParaRPr lang="en-US" sz="1000" dirty="0" smtClean="0"/>
          </a:p>
          <a:p>
            <a:pPr lvl="1"/>
            <a:r>
              <a:rPr lang="en-US" sz="1800" dirty="0" smtClean="0"/>
              <a:t>Either </a:t>
            </a:r>
            <a:r>
              <a:rPr lang="en-US" sz="1800" dirty="0"/>
              <a:t>an early technology choice for water Cerenkov or </a:t>
            </a:r>
            <a:r>
              <a:rPr lang="en-US" sz="1800" dirty="0" smtClean="0"/>
              <a:t>the 1+1 </a:t>
            </a:r>
            <a:r>
              <a:rPr lang="en-US" sz="1800" dirty="0"/>
              <a:t>option would support this scenario but it may be </a:t>
            </a:r>
            <a:r>
              <a:rPr lang="en-US" sz="1800" dirty="0" smtClean="0"/>
              <a:t>several years </a:t>
            </a:r>
            <a:r>
              <a:rPr lang="en-US" sz="1800" dirty="0"/>
              <a:t>before known if DBD is feasible at </a:t>
            </a:r>
            <a:r>
              <a:rPr lang="en-US" sz="1800" dirty="0" smtClean="0"/>
              <a:t>4850ft</a:t>
            </a:r>
          </a:p>
          <a:p>
            <a:pPr lvl="1"/>
            <a:r>
              <a:rPr lang="en-US" sz="1800" dirty="0" smtClean="0"/>
              <a:t>If </a:t>
            </a:r>
            <a:r>
              <a:rPr lang="en-US" sz="1800" dirty="0"/>
              <a:t>LBNE pays for the infrastructure that LBNE needs, </a:t>
            </a:r>
            <a:r>
              <a:rPr lang="en-US" sz="1800" dirty="0" smtClean="0"/>
              <a:t>there would </a:t>
            </a:r>
            <a:r>
              <a:rPr lang="en-US" sz="1800" dirty="0"/>
              <a:t>be additional infrastructure costs for DM or </a:t>
            </a:r>
            <a:r>
              <a:rPr lang="en-US" sz="1800" dirty="0" smtClean="0"/>
              <a:t>DBD experiment </a:t>
            </a:r>
            <a:r>
              <a:rPr lang="en-US" sz="1800" dirty="0"/>
              <a:t>that would exceed those at SNOLAB by </a:t>
            </a:r>
            <a:r>
              <a:rPr lang="en-US" sz="1800" dirty="0" smtClean="0"/>
              <a:t>something like </a:t>
            </a:r>
            <a:r>
              <a:rPr lang="en-US" sz="1800" dirty="0"/>
              <a:t>$100M; worthwhile considering given the advantages of </a:t>
            </a:r>
            <a:r>
              <a:rPr lang="en-US" sz="1800" dirty="0" smtClean="0"/>
              <a:t>a common </a:t>
            </a:r>
            <a:r>
              <a:rPr lang="en-US" sz="1800" dirty="0"/>
              <a:t>site and the multi-decade </a:t>
            </a:r>
            <a:r>
              <a:rPr lang="en-US" sz="1800" dirty="0" smtClean="0"/>
              <a:t>timescale</a:t>
            </a:r>
          </a:p>
          <a:p>
            <a:endParaRPr lang="en-US" sz="1600" dirty="0" smtClean="0"/>
          </a:p>
          <a:p>
            <a:r>
              <a:rPr lang="en-US" sz="2000" dirty="0" smtClean="0"/>
              <a:t>If </a:t>
            </a:r>
            <a:r>
              <a:rPr lang="en-US" sz="2000" dirty="0"/>
              <a:t>no LBNE at </a:t>
            </a:r>
            <a:r>
              <a:rPr lang="en-US" sz="2000" dirty="0" err="1"/>
              <a:t>Homestake</a:t>
            </a:r>
            <a:r>
              <a:rPr lang="en-US" sz="2000" dirty="0"/>
              <a:t> 4850ft level, DBD and DM </a:t>
            </a:r>
            <a:r>
              <a:rPr lang="en-US" sz="2000" dirty="0" smtClean="0"/>
              <a:t>are not </a:t>
            </a:r>
            <a:r>
              <a:rPr lang="en-US" sz="2000" dirty="0"/>
              <a:t>cost effective at </a:t>
            </a:r>
            <a:r>
              <a:rPr lang="en-US" sz="2000" dirty="0" err="1" smtClean="0"/>
              <a:t>Homestake</a:t>
            </a:r>
            <a:endParaRPr lang="en-US" sz="2000" dirty="0" smtClean="0"/>
          </a:p>
          <a:p>
            <a:r>
              <a:rPr lang="en-US" sz="2000" dirty="0" smtClean="0"/>
              <a:t>The </a:t>
            </a:r>
            <a:r>
              <a:rPr lang="en-US" sz="2000" dirty="0"/>
              <a:t>lowest cost option for DM or DBD is SNOLAB.</a:t>
            </a:r>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36</a:t>
            </a:fld>
            <a:endParaRPr lang="en-US" dirty="0"/>
          </a:p>
        </p:txBody>
      </p:sp>
      <p:sp>
        <p:nvSpPr>
          <p:cNvPr id="6" name="Title 1"/>
          <p:cNvSpPr>
            <a:spLocks noGrp="1"/>
          </p:cNvSpPr>
          <p:nvPr>
            <p:ph type="title"/>
          </p:nvPr>
        </p:nvSpPr>
        <p:spPr>
          <a:xfrm>
            <a:off x="1557338" y="203200"/>
            <a:ext cx="7586662" cy="1143000"/>
          </a:xfrm>
        </p:spPr>
        <p:txBody>
          <a:bodyPr/>
          <a:lstStyle/>
          <a:p>
            <a:r>
              <a:rPr lang="en-US" dirty="0" smtClean="0"/>
              <a:t>Summary of the DOE Committee (cont.)</a:t>
            </a:r>
            <a:endParaRPr lang="en-US" dirty="0"/>
          </a:p>
        </p:txBody>
      </p:sp>
    </p:spTree>
    <p:extLst>
      <p:ext uri="{BB962C8B-B14F-4D97-AF65-F5344CB8AC3E}">
        <p14:creationId xmlns:p14="http://schemas.microsoft.com/office/powerpoint/2010/main" val="18395315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338" y="203200"/>
            <a:ext cx="7586662" cy="1143000"/>
          </a:xfrm>
        </p:spPr>
        <p:txBody>
          <a:bodyPr/>
          <a:lstStyle/>
          <a:p>
            <a:r>
              <a:rPr lang="en-US" dirty="0" smtClean="0"/>
              <a:t>NRC Committee on DUSEL: Summary</a:t>
            </a:r>
            <a:endParaRPr lang="en-US" dirty="0"/>
          </a:p>
        </p:txBody>
      </p:sp>
      <p:sp>
        <p:nvSpPr>
          <p:cNvPr id="3" name="Content Placeholder 2"/>
          <p:cNvSpPr>
            <a:spLocks noGrp="1"/>
          </p:cNvSpPr>
          <p:nvPr>
            <p:ph idx="1"/>
          </p:nvPr>
        </p:nvSpPr>
        <p:spPr>
          <a:xfrm>
            <a:off x="1600200" y="1346200"/>
            <a:ext cx="7543800" cy="4298950"/>
          </a:xfrm>
        </p:spPr>
        <p:txBody>
          <a:bodyPr/>
          <a:lstStyle/>
          <a:p>
            <a:r>
              <a:rPr lang="en-US" sz="2200" dirty="0"/>
              <a:t>The proposed DUSEL offers: </a:t>
            </a:r>
          </a:p>
          <a:p>
            <a:pPr lvl="1"/>
            <a:r>
              <a:rPr lang="en-US" sz="1800" dirty="0"/>
              <a:t>Excellent science program </a:t>
            </a:r>
          </a:p>
          <a:p>
            <a:pPr lvl="1"/>
            <a:r>
              <a:rPr lang="en-US" sz="1800" dirty="0"/>
              <a:t>Strong programmatic impact </a:t>
            </a:r>
          </a:p>
          <a:p>
            <a:endParaRPr lang="en-US" sz="400" dirty="0" smtClean="0"/>
          </a:p>
          <a:p>
            <a:r>
              <a:rPr lang="en-US" sz="2200" dirty="0" smtClean="0"/>
              <a:t>The </a:t>
            </a:r>
            <a:r>
              <a:rPr lang="en-US" sz="2200" dirty="0"/>
              <a:t>value of the whole is greater than the sum of the </a:t>
            </a:r>
            <a:r>
              <a:rPr lang="en-US" sz="2200" dirty="0" smtClean="0"/>
              <a:t>parts.</a:t>
            </a:r>
          </a:p>
          <a:p>
            <a:pPr lvl="1"/>
            <a:r>
              <a:rPr lang="en-US" sz="1800" dirty="0" smtClean="0"/>
              <a:t>Merits </a:t>
            </a:r>
            <a:r>
              <a:rPr lang="en-US" sz="1800" dirty="0"/>
              <a:t>of: stewardship, addressing need in the international context, education/outreach </a:t>
            </a:r>
          </a:p>
          <a:p>
            <a:endParaRPr lang="en-US" sz="400" dirty="0" smtClean="0"/>
          </a:p>
          <a:p>
            <a:r>
              <a:rPr lang="en-US" sz="2200" dirty="0" smtClean="0"/>
              <a:t>The </a:t>
            </a:r>
            <a:r>
              <a:rPr lang="en-US" sz="2200" dirty="0"/>
              <a:t>cost of the whole is less than the sum of the parts. </a:t>
            </a:r>
          </a:p>
          <a:p>
            <a:pPr lvl="1"/>
            <a:r>
              <a:rPr lang="en-US" sz="1800" dirty="0"/>
              <a:t>Merits of co-location. </a:t>
            </a:r>
          </a:p>
          <a:p>
            <a:endParaRPr lang="en-US" sz="400" dirty="0" smtClean="0"/>
          </a:p>
          <a:p>
            <a:r>
              <a:rPr lang="en-US" sz="2200" dirty="0" smtClean="0"/>
              <a:t>If </a:t>
            </a:r>
            <a:r>
              <a:rPr lang="en-US" sz="2200" dirty="0"/>
              <a:t>the proposed DUSEL cannot be achieved, strive to: </a:t>
            </a:r>
            <a:endParaRPr lang="en-US" sz="2200" dirty="0" smtClean="0"/>
          </a:p>
          <a:p>
            <a:pPr lvl="1"/>
            <a:r>
              <a:rPr lang="en-US" sz="1800" dirty="0" smtClean="0"/>
              <a:t>Develop </a:t>
            </a:r>
            <a:r>
              <a:rPr lang="en-US" sz="1800" dirty="0"/>
              <a:t>the 3 major physics experiments </a:t>
            </a:r>
          </a:p>
          <a:p>
            <a:pPr lvl="1"/>
            <a:r>
              <a:rPr lang="en-US" sz="1800" dirty="0"/>
              <a:t>Benefit from co-location and </a:t>
            </a:r>
            <a:r>
              <a:rPr lang="en-US" sz="1800" dirty="0" smtClean="0"/>
              <a:t>stewardship</a:t>
            </a:r>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37</a:t>
            </a:fld>
            <a:endParaRPr lang="en-US" dirty="0"/>
          </a:p>
        </p:txBody>
      </p:sp>
      <p:sp>
        <p:nvSpPr>
          <p:cNvPr id="6" name="TextBox 5"/>
          <p:cNvSpPr txBox="1"/>
          <p:nvPr/>
        </p:nvSpPr>
        <p:spPr>
          <a:xfrm>
            <a:off x="1484659" y="5901034"/>
            <a:ext cx="7659341" cy="338554"/>
          </a:xfrm>
          <a:prstGeom prst="rect">
            <a:avLst/>
          </a:prstGeom>
          <a:noFill/>
        </p:spPr>
        <p:txBody>
          <a:bodyPr wrap="none" rtlCol="0">
            <a:spAutoFit/>
          </a:bodyPr>
          <a:lstStyle/>
          <a:p>
            <a:r>
              <a:rPr lang="en-US" sz="1600" dirty="0">
                <a:solidFill>
                  <a:srgbClr val="FFFF00"/>
                </a:solidFill>
              </a:rPr>
              <a:t>Prepublication version of report: http://</a:t>
            </a:r>
            <a:r>
              <a:rPr lang="en-US" sz="1600" dirty="0" smtClean="0">
                <a:solidFill>
                  <a:srgbClr val="FFFF00"/>
                </a:solidFill>
              </a:rPr>
              <a:t>www.nap.edu/catalog.php?record_id=13204</a:t>
            </a:r>
            <a:endParaRPr lang="en-US" sz="1600" dirty="0">
              <a:solidFill>
                <a:srgbClr val="FFFF00"/>
              </a:solidFill>
            </a:endParaRPr>
          </a:p>
        </p:txBody>
      </p:sp>
    </p:spTree>
    <p:extLst>
      <p:ext uri="{BB962C8B-B14F-4D97-AF65-F5344CB8AC3E}">
        <p14:creationId xmlns:p14="http://schemas.microsoft.com/office/powerpoint/2010/main" val="2482167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LBNE Milestones</a:t>
            </a:r>
            <a:endParaRPr lang="en-US" dirty="0"/>
          </a:p>
        </p:txBody>
      </p:sp>
      <p:sp>
        <p:nvSpPr>
          <p:cNvPr id="5" name="Content Placeholder 4"/>
          <p:cNvSpPr>
            <a:spLocks noGrp="1"/>
          </p:cNvSpPr>
          <p:nvPr>
            <p:ph idx="1"/>
          </p:nvPr>
        </p:nvSpPr>
        <p:spPr/>
        <p:txBody>
          <a:bodyPr/>
          <a:lstStyle/>
          <a:p>
            <a:r>
              <a:rPr lang="en-US" dirty="0" smtClean="0"/>
              <a:t>Determine the tar detector technology choice</a:t>
            </a:r>
          </a:p>
          <a:p>
            <a:pPr lvl="1"/>
            <a:r>
              <a:rPr lang="en-US" dirty="0" smtClean="0"/>
              <a:t>By December 2011</a:t>
            </a:r>
          </a:p>
          <a:p>
            <a:pPr lvl="1"/>
            <a:endParaRPr lang="en-US" dirty="0"/>
          </a:p>
          <a:p>
            <a:r>
              <a:rPr lang="en-US" dirty="0" smtClean="0"/>
              <a:t>Establish a governance model</a:t>
            </a:r>
          </a:p>
          <a:p>
            <a:pPr lvl="1"/>
            <a:r>
              <a:rPr lang="en-US" dirty="0" smtClean="0"/>
              <a:t>By early 2012</a:t>
            </a:r>
          </a:p>
          <a:p>
            <a:pPr lvl="1"/>
            <a:endParaRPr lang="en-US" dirty="0"/>
          </a:p>
          <a:p>
            <a:r>
              <a:rPr lang="en-US" dirty="0" smtClean="0"/>
              <a:t>CD-1 </a:t>
            </a:r>
          </a:p>
          <a:p>
            <a:pPr lvl="1"/>
            <a:r>
              <a:rPr lang="en-US" dirty="0" smtClean="0"/>
              <a:t>late 2012 </a:t>
            </a:r>
            <a:endParaRPr lang="en-US" dirty="0"/>
          </a:p>
        </p:txBody>
      </p:sp>
      <p:sp>
        <p:nvSpPr>
          <p:cNvPr id="2" name="Footer Placeholder 1"/>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3" name="Slide Number Placeholder 2"/>
          <p:cNvSpPr>
            <a:spLocks noGrp="1"/>
          </p:cNvSpPr>
          <p:nvPr>
            <p:ph type="sldNum" sz="quarter" idx="11"/>
          </p:nvPr>
        </p:nvSpPr>
        <p:spPr/>
        <p:txBody>
          <a:bodyPr/>
          <a:lstStyle/>
          <a:p>
            <a:pPr>
              <a:defRPr/>
            </a:pPr>
            <a:fld id="{4EE63935-E45B-46A4-BFD3-287CB7A07C9F}" type="slidenum">
              <a:rPr lang="en-US" smtClean="0"/>
              <a:pPr>
                <a:defRPr/>
              </a:pPr>
              <a:t>38</a:t>
            </a:fld>
            <a:endParaRPr lang="en-US" dirty="0"/>
          </a:p>
        </p:txBody>
      </p:sp>
    </p:spTree>
    <p:extLst>
      <p:ext uri="{BB962C8B-B14F-4D97-AF65-F5344CB8AC3E}">
        <p14:creationId xmlns:p14="http://schemas.microsoft.com/office/powerpoint/2010/main" val="12925190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New Projects</a:t>
            </a:r>
            <a:endParaRPr lang="en-US" dirty="0"/>
          </a:p>
        </p:txBody>
      </p:sp>
      <p:sp>
        <p:nvSpPr>
          <p:cNvPr id="3" name="Content Placeholder 2"/>
          <p:cNvSpPr>
            <a:spLocks noGrp="1"/>
          </p:cNvSpPr>
          <p:nvPr>
            <p:ph idx="1"/>
          </p:nvPr>
        </p:nvSpPr>
        <p:spPr/>
        <p:txBody>
          <a:bodyPr/>
          <a:lstStyle/>
          <a:p>
            <a:r>
              <a:rPr lang="en-US" dirty="0" err="1" smtClean="0"/>
              <a:t>MicroBooNE</a:t>
            </a:r>
            <a:r>
              <a:rPr lang="en-US" dirty="0" smtClean="0"/>
              <a:t>: received CD2/3a in Sept. 2011</a:t>
            </a:r>
          </a:p>
          <a:p>
            <a:r>
              <a:rPr lang="en-US" dirty="0" smtClean="0"/>
              <a:t>Mu2e</a:t>
            </a:r>
          </a:p>
          <a:p>
            <a:pPr lvl="1"/>
            <a:r>
              <a:rPr lang="en-US" dirty="0" smtClean="0"/>
              <a:t>CD-1 Lehman review was scheduled mid December, but it is postponed by ~6 months (cost issue): good progress made with alternative solutions</a:t>
            </a:r>
            <a:endParaRPr lang="en-US" dirty="0"/>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39</a:t>
            </a:fld>
            <a:endParaRPr lang="en-US" dirty="0"/>
          </a:p>
        </p:txBody>
      </p:sp>
      <p:grpSp>
        <p:nvGrpSpPr>
          <p:cNvPr id="6" name="Group 12"/>
          <p:cNvGrpSpPr>
            <a:grpSpLocks/>
          </p:cNvGrpSpPr>
          <p:nvPr/>
        </p:nvGrpSpPr>
        <p:grpSpPr bwMode="auto">
          <a:xfrm>
            <a:off x="2438400" y="3562350"/>
            <a:ext cx="5881301" cy="2330450"/>
            <a:chOff x="1409700" y="1162050"/>
            <a:chExt cx="7467600" cy="3752850"/>
          </a:xfrm>
        </p:grpSpPr>
        <p:sp>
          <p:nvSpPr>
            <p:cNvPr id="7" name="Rectangle 11"/>
            <p:cNvSpPr>
              <a:spLocks noChangeArrowheads="1"/>
            </p:cNvSpPr>
            <p:nvPr/>
          </p:nvSpPr>
          <p:spPr bwMode="auto">
            <a:xfrm>
              <a:off x="1409700" y="1162050"/>
              <a:ext cx="7467600" cy="3752850"/>
            </a:xfrm>
            <a:prstGeom prst="rect">
              <a:avLst/>
            </a:prstGeom>
            <a:solidFill>
              <a:srgbClr val="FFFFFF"/>
            </a:solidFill>
            <a:ln w="9525" algn="ctr">
              <a:noFill/>
              <a:round/>
              <a:headEnd/>
              <a:tailEnd/>
            </a:ln>
          </p:spPr>
          <p:txBody>
            <a:bodyPr/>
            <a:lstStyle/>
            <a:p>
              <a:pPr algn="r">
                <a:spcBef>
                  <a:spcPct val="20000"/>
                </a:spcBef>
                <a:buClr>
                  <a:srgbClr val="FFFF00"/>
                </a:buClr>
                <a:buSzPct val="80000"/>
                <a:buFont typeface="Wingdings" pitchFamily="2" charset="2"/>
                <a:buNone/>
              </a:pPr>
              <a:endParaRPr lang="en-US"/>
            </a:p>
          </p:txBody>
        </p:sp>
        <p:pic>
          <p:nvPicPr>
            <p:cNvPr id="8" name="Picture 6" descr="spectrometer_marte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1140" y="1421193"/>
              <a:ext cx="7099988" cy="338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21684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CDF </a:t>
            </a:r>
            <a:r>
              <a:rPr lang="en-US" dirty="0" smtClean="0"/>
              <a:t>and </a:t>
            </a:r>
            <a:r>
              <a:rPr lang="en-US" dirty="0" smtClean="0">
                <a:latin typeface="Arial" charset="0"/>
                <a:cs typeface="Arial" charset="0"/>
              </a:rPr>
              <a:t>DØ</a:t>
            </a:r>
            <a:r>
              <a:rPr lang="en-US" dirty="0" smtClean="0"/>
              <a:t> Detectors</a:t>
            </a:r>
            <a:endParaRPr lang="en-US" dirty="0"/>
          </a:p>
        </p:txBody>
      </p:sp>
      <p:sp>
        <p:nvSpPr>
          <p:cNvPr id="3" name="Content Placeholder 2"/>
          <p:cNvSpPr>
            <a:spLocks noGrp="1"/>
          </p:cNvSpPr>
          <p:nvPr>
            <p:ph idx="1"/>
          </p:nvPr>
        </p:nvSpPr>
        <p:spPr>
          <a:xfrm>
            <a:off x="1600200" y="1530350"/>
            <a:ext cx="7181850" cy="4114800"/>
          </a:xfrm>
        </p:spPr>
        <p:txBody>
          <a:bodyPr/>
          <a:lstStyle/>
          <a:p>
            <a:r>
              <a:rPr lang="en-US" dirty="0" smtClean="0"/>
              <a:t>Stabilize </a:t>
            </a:r>
            <a:r>
              <a:rPr lang="en-US" dirty="0"/>
              <a:t>and secure </a:t>
            </a:r>
            <a:r>
              <a:rPr lang="en-US" dirty="0" smtClean="0"/>
              <a:t>systems</a:t>
            </a:r>
          </a:p>
          <a:p>
            <a:r>
              <a:rPr lang="en-US" dirty="0" smtClean="0"/>
              <a:t>Clean </a:t>
            </a:r>
            <a:r>
              <a:rPr lang="en-US" dirty="0"/>
              <a:t>out areas &amp; remove components that have immediate </a:t>
            </a:r>
            <a:r>
              <a:rPr lang="en-US" dirty="0" smtClean="0"/>
              <a:t>reuse</a:t>
            </a:r>
          </a:p>
          <a:p>
            <a:r>
              <a:rPr lang="en-US" dirty="0" smtClean="0"/>
              <a:t>Prepare </a:t>
            </a:r>
            <a:r>
              <a:rPr lang="en-US" dirty="0">
                <a:solidFill>
                  <a:srgbClr val="FFFF00"/>
                </a:solidFill>
              </a:rPr>
              <a:t>CDF </a:t>
            </a:r>
            <a:r>
              <a:rPr lang="en-US" dirty="0" smtClean="0">
                <a:solidFill>
                  <a:srgbClr val="FFFF00"/>
                </a:solidFill>
              </a:rPr>
              <a:t>and </a:t>
            </a:r>
            <a:r>
              <a:rPr lang="en-US" dirty="0">
                <a:solidFill>
                  <a:srgbClr val="FFFF00"/>
                </a:solidFill>
                <a:cs typeface="Arial" charset="0"/>
              </a:rPr>
              <a:t>DØ</a:t>
            </a:r>
            <a:r>
              <a:rPr lang="en-US" dirty="0">
                <a:solidFill>
                  <a:srgbClr val="FFFF00"/>
                </a:solidFill>
              </a:rPr>
              <a:t> </a:t>
            </a:r>
            <a:r>
              <a:rPr lang="en-US" dirty="0" smtClean="0">
                <a:solidFill>
                  <a:srgbClr val="FFFF00"/>
                </a:solidFill>
              </a:rPr>
              <a:t>detector for </a:t>
            </a:r>
            <a:r>
              <a:rPr lang="en-US" dirty="0">
                <a:solidFill>
                  <a:srgbClr val="FFFF00"/>
                </a:solidFill>
              </a:rPr>
              <a:t>public display</a:t>
            </a:r>
          </a:p>
          <a:p>
            <a:endParaRPr lang="en-US" dirty="0"/>
          </a:p>
          <a:p>
            <a:pPr lvl="1"/>
            <a:endParaRPr lang="en-US" dirty="0"/>
          </a:p>
          <a:p>
            <a:pPr lvl="1"/>
            <a:endParaRPr lang="en-US" dirty="0"/>
          </a:p>
          <a:p>
            <a:pPr lvl="1"/>
            <a:endParaRPr lang="en-US" sz="2400" dirty="0"/>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4</a:t>
            </a:fld>
            <a:endParaRPr lang="en-US" dirty="0"/>
          </a:p>
        </p:txBody>
      </p:sp>
      <p:grpSp>
        <p:nvGrpSpPr>
          <p:cNvPr id="6" name="Group 5"/>
          <p:cNvGrpSpPr/>
          <p:nvPr/>
        </p:nvGrpSpPr>
        <p:grpSpPr>
          <a:xfrm>
            <a:off x="2182468" y="3752850"/>
            <a:ext cx="6047132" cy="2114550"/>
            <a:chOff x="3221937" y="3733800"/>
            <a:chExt cx="5388663" cy="1828800"/>
          </a:xfrm>
        </p:grpSpPr>
        <p:pic>
          <p:nvPicPr>
            <p:cNvPr id="7" name="Picture 6" descr="CDF-1.jpg"/>
            <p:cNvPicPr>
              <a:picLocks noChangeAspect="1"/>
            </p:cNvPicPr>
            <p:nvPr/>
          </p:nvPicPr>
          <p:blipFill>
            <a:blip r:embed="rId2"/>
            <a:srcRect t="14054" b="1619"/>
            <a:stretch>
              <a:fillRect/>
            </a:stretch>
          </p:blipFill>
          <p:spPr>
            <a:xfrm>
              <a:off x="3221937" y="3733800"/>
              <a:ext cx="1807263" cy="1828800"/>
            </a:xfrm>
            <a:prstGeom prst="rect">
              <a:avLst/>
            </a:prstGeom>
          </p:spPr>
        </p:pic>
        <p:pic>
          <p:nvPicPr>
            <p:cNvPr id="8" name="Picture 7" descr="CDF-2.jpg"/>
            <p:cNvPicPr>
              <a:picLocks noChangeAspect="1"/>
            </p:cNvPicPr>
            <p:nvPr/>
          </p:nvPicPr>
          <p:blipFill>
            <a:blip r:embed="rId3" cstate="print"/>
            <a:stretch>
              <a:fillRect/>
            </a:stretch>
          </p:blipFill>
          <p:spPr>
            <a:xfrm>
              <a:off x="5105400" y="3733800"/>
              <a:ext cx="1772666" cy="1828800"/>
            </a:xfrm>
            <a:prstGeom prst="rect">
              <a:avLst/>
            </a:prstGeom>
          </p:spPr>
        </p:pic>
        <p:pic>
          <p:nvPicPr>
            <p:cNvPr id="9" name="Picture 8" descr="DZero-3.jpg"/>
            <p:cNvPicPr>
              <a:picLocks noChangeAspect="1"/>
            </p:cNvPicPr>
            <p:nvPr/>
          </p:nvPicPr>
          <p:blipFill>
            <a:blip r:embed="rId4" cstate="print"/>
            <a:srcRect t="917" b="11009"/>
            <a:stretch>
              <a:fillRect/>
            </a:stretch>
          </p:blipFill>
          <p:spPr>
            <a:xfrm>
              <a:off x="6949440" y="3733800"/>
              <a:ext cx="1661160" cy="1828800"/>
            </a:xfrm>
            <a:prstGeom prst="rect">
              <a:avLst/>
            </a:prstGeom>
          </p:spPr>
        </p:pic>
      </p:grpSp>
    </p:spTree>
    <p:extLst>
      <p:ext uri="{BB962C8B-B14F-4D97-AF65-F5344CB8AC3E}">
        <p14:creationId xmlns:p14="http://schemas.microsoft.com/office/powerpoint/2010/main" val="39707828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X</a:t>
            </a:r>
            <a:endParaRPr lang="en-US" dirty="0"/>
          </a:p>
        </p:txBody>
      </p:sp>
      <p:sp>
        <p:nvSpPr>
          <p:cNvPr id="18" name="Content Placeholder 17"/>
          <p:cNvSpPr>
            <a:spLocks noGrp="1"/>
          </p:cNvSpPr>
          <p:nvPr>
            <p:ph idx="1"/>
          </p:nvPr>
        </p:nvSpPr>
        <p:spPr>
          <a:xfrm>
            <a:off x="1600200" y="1530350"/>
            <a:ext cx="7543800" cy="4114800"/>
          </a:xfrm>
        </p:spPr>
        <p:txBody>
          <a:bodyPr/>
          <a:lstStyle/>
          <a:p>
            <a:r>
              <a:rPr lang="en-US" dirty="0" smtClean="0"/>
              <a:t>Making steady progress (R&amp;D), stronger national and international (e.g. India) collaboration</a:t>
            </a:r>
          </a:p>
          <a:p>
            <a:r>
              <a:rPr lang="en-US" dirty="0" smtClean="0"/>
              <a:t>Project Scientist for experimental program appointed</a:t>
            </a:r>
            <a:endParaRPr lang="en-US" dirty="0"/>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3" name="Slide Number Placeholder 2"/>
          <p:cNvSpPr>
            <a:spLocks noGrp="1"/>
          </p:cNvSpPr>
          <p:nvPr>
            <p:ph type="sldNum" sz="quarter" idx="11"/>
          </p:nvPr>
        </p:nvSpPr>
        <p:spPr/>
        <p:txBody>
          <a:bodyPr/>
          <a:lstStyle/>
          <a:p>
            <a:pPr>
              <a:defRPr/>
            </a:pPr>
            <a:fld id="{35B77CE8-6CCD-40BE-BE5B-35486880A513}" type="slidenum">
              <a:rPr lang="en-US" smtClean="0"/>
              <a:pPr>
                <a:defRPr/>
              </a:pPr>
              <a:t>40</a:t>
            </a:fld>
            <a:endParaRPr lang="en-US" dirty="0"/>
          </a:p>
        </p:txBody>
      </p:sp>
      <p:grpSp>
        <p:nvGrpSpPr>
          <p:cNvPr id="16" name="Group 15"/>
          <p:cNvGrpSpPr/>
          <p:nvPr/>
        </p:nvGrpSpPr>
        <p:grpSpPr>
          <a:xfrm>
            <a:off x="3306490" y="2985058"/>
            <a:ext cx="5199336" cy="1549761"/>
            <a:chOff x="2343149" y="2345288"/>
            <a:chExt cx="5199336" cy="1549761"/>
          </a:xfrm>
        </p:grpSpPr>
        <p:sp>
          <p:nvSpPr>
            <p:cNvPr id="5" name="Rectangle 4"/>
            <p:cNvSpPr/>
            <p:nvPr/>
          </p:nvSpPr>
          <p:spPr bwMode="auto">
            <a:xfrm>
              <a:off x="4100511" y="2345288"/>
              <a:ext cx="1683859" cy="461476"/>
            </a:xfrm>
            <a:prstGeom prst="rect">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Project</a:t>
              </a:r>
              <a:r>
                <a:rPr kumimoji="0" lang="en-US" sz="1600" b="0" i="0" u="none" strike="noStrike" cap="none" normalizeH="0" dirty="0" smtClean="0">
                  <a:ln>
                    <a:noFill/>
                  </a:ln>
                  <a:solidFill>
                    <a:schemeClr val="tx1"/>
                  </a:solidFill>
                  <a:effectLst/>
                  <a:latin typeface="Arial" charset="0"/>
                </a:rPr>
                <a:t> </a:t>
              </a:r>
              <a:r>
                <a:rPr kumimoji="0" lang="en-US" sz="1600" b="0" i="0" u="none" strike="noStrike" cap="none" normalizeH="0" baseline="0" dirty="0" smtClean="0">
                  <a:ln>
                    <a:noFill/>
                  </a:ln>
                  <a:solidFill>
                    <a:schemeClr val="tx1"/>
                  </a:solidFill>
                  <a:effectLst/>
                  <a:latin typeface="Arial" charset="0"/>
                </a:rPr>
                <a:t>Manager</a:t>
              </a:r>
              <a:endParaRPr kumimoji="0" lang="en-US" sz="16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2343149" y="3238500"/>
              <a:ext cx="1683859" cy="656548"/>
            </a:xfrm>
            <a:prstGeom prst="rect">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Project Scientist for Accelerators</a:t>
              </a:r>
              <a:endParaRPr kumimoji="0" lang="en-US" sz="16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5858626" y="3238501"/>
              <a:ext cx="1683859" cy="656548"/>
            </a:xfrm>
            <a:prstGeom prst="rect">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Project Engineer</a:t>
              </a:r>
              <a:endParaRPr kumimoji="0" lang="en-US" sz="16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4100512" y="3228975"/>
              <a:ext cx="1683859" cy="656548"/>
            </a:xfrm>
            <a:prstGeom prst="rect">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r>
                <a:rPr kumimoji="0" lang="en-US" sz="1600" b="0" i="0" u="none" strike="noStrike" cap="none" normalizeH="0" baseline="0" dirty="0" smtClean="0">
                  <a:ln>
                    <a:noFill/>
                  </a:ln>
                  <a:solidFill>
                    <a:srgbClr val="FFFF00"/>
                  </a:solidFill>
                  <a:effectLst/>
                  <a:latin typeface="Arial" charset="0"/>
                </a:rPr>
                <a:t>Project Scientist for Experiments</a:t>
              </a:r>
              <a:endParaRPr kumimoji="0" lang="en-US" sz="1600" b="0" i="0" u="none" strike="noStrike" cap="none" normalizeH="0" baseline="0" dirty="0" smtClean="0">
                <a:ln>
                  <a:noFill/>
                </a:ln>
                <a:solidFill>
                  <a:srgbClr val="FFFF00"/>
                </a:solidFill>
                <a:effectLst/>
                <a:latin typeface="Arial" charset="0"/>
              </a:endParaRPr>
            </a:p>
          </p:txBody>
        </p:sp>
        <p:cxnSp>
          <p:nvCxnSpPr>
            <p:cNvPr id="10" name="Elbow Connector 9"/>
            <p:cNvCxnSpPr>
              <a:stCxn id="6" idx="0"/>
              <a:endCxn id="7" idx="0"/>
            </p:cNvCxnSpPr>
            <p:nvPr/>
          </p:nvCxnSpPr>
          <p:spPr bwMode="auto">
            <a:xfrm rot="16200000" flipH="1">
              <a:off x="4942816" y="1480762"/>
              <a:ext cx="1" cy="3515477"/>
            </a:xfrm>
            <a:prstGeom prst="bentConnector3">
              <a:avLst>
                <a:gd name="adj1" fmla="val -22860000000"/>
              </a:avLst>
            </a:prstGeom>
            <a:noFill/>
            <a:ln w="9525" cap="flat" cmpd="sng" algn="ctr">
              <a:solidFill>
                <a:srgbClr val="FFFFFF"/>
              </a:solidFill>
              <a:prstDash val="solid"/>
              <a:round/>
              <a:headEnd type="none" w="med" len="med"/>
              <a:tailEnd type="none" w="med" len="med"/>
            </a:ln>
            <a:effectLst/>
          </p:spPr>
        </p:cxnSp>
        <p:cxnSp>
          <p:nvCxnSpPr>
            <p:cNvPr id="14" name="Straight Connector 13"/>
            <p:cNvCxnSpPr>
              <a:stCxn id="5" idx="2"/>
              <a:endCxn id="8" idx="0"/>
            </p:cNvCxnSpPr>
            <p:nvPr/>
          </p:nvCxnSpPr>
          <p:spPr bwMode="auto">
            <a:xfrm>
              <a:off x="4942441" y="2806764"/>
              <a:ext cx="1" cy="422211"/>
            </a:xfrm>
            <a:prstGeom prst="line">
              <a:avLst/>
            </a:prstGeom>
            <a:noFill/>
            <a:ln w="9525" cap="flat" cmpd="sng" algn="ctr">
              <a:solidFill>
                <a:srgbClr val="FFFFFF"/>
              </a:solidFill>
              <a:prstDash val="solid"/>
              <a:round/>
              <a:headEnd type="none" w="med" len="med"/>
              <a:tailEnd type="none" w="med" len="med"/>
            </a:ln>
            <a:effectLst/>
          </p:spPr>
        </p:cxnSp>
      </p:gr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42007"/>
          <a:stretch/>
        </p:blipFill>
        <p:spPr>
          <a:xfrm>
            <a:off x="4512123" y="4655469"/>
            <a:ext cx="2788068" cy="1197884"/>
          </a:xfrm>
          <a:prstGeom prst="rect">
            <a:avLst/>
          </a:prstGeom>
        </p:spPr>
      </p:pic>
      <p:sp>
        <p:nvSpPr>
          <p:cNvPr id="31" name="TextBox 30"/>
          <p:cNvSpPr txBox="1"/>
          <p:nvPr/>
        </p:nvSpPr>
        <p:spPr>
          <a:xfrm>
            <a:off x="2573610" y="5859703"/>
            <a:ext cx="6665094" cy="646331"/>
          </a:xfrm>
          <a:prstGeom prst="rect">
            <a:avLst/>
          </a:prstGeom>
          <a:noFill/>
        </p:spPr>
        <p:txBody>
          <a:bodyPr wrap="none" rtlCol="0">
            <a:spAutoFit/>
          </a:bodyPr>
          <a:lstStyle/>
          <a:p>
            <a:r>
              <a:rPr lang="en-US" sz="1800" dirty="0">
                <a:hlinkClick r:id="rId3"/>
              </a:rPr>
              <a:t>http://</a:t>
            </a:r>
            <a:r>
              <a:rPr lang="en-US" sz="1800" dirty="0" smtClean="0">
                <a:hlinkClick r:id="rId3"/>
              </a:rPr>
              <a:t>www.fnal.gov/pub/today/archive_2011/today11-10-31.html</a:t>
            </a:r>
            <a:endParaRPr lang="en-US" sz="1800" dirty="0" smtClean="0"/>
          </a:p>
          <a:p>
            <a:endParaRPr lang="en-US" sz="1800" dirty="0"/>
          </a:p>
        </p:txBody>
      </p:sp>
    </p:spTree>
    <p:extLst>
      <p:ext uri="{BB962C8B-B14F-4D97-AF65-F5344CB8AC3E}">
        <p14:creationId xmlns:p14="http://schemas.microsoft.com/office/powerpoint/2010/main" val="19243174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 Office of High Energy Physics</a:t>
            </a:r>
            <a:endParaRPr lang="en-US"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41</a:t>
            </a:fld>
            <a:endParaRPr lang="en-US" dirty="0"/>
          </a:p>
        </p:txBody>
      </p:sp>
      <p:sp>
        <p:nvSpPr>
          <p:cNvPr id="4" name="Footer Placeholder 3"/>
          <p:cNvSpPr>
            <a:spLocks noGrp="1"/>
          </p:cNvSpPr>
          <p:nvPr>
            <p:ph type="ftr" sz="quarter" idx="3"/>
          </p:nvPr>
        </p:nvSpPr>
        <p:spPr/>
        <p:txBody>
          <a:bodyPr/>
          <a:lstStyle/>
          <a:p>
            <a:pPr>
              <a:defRPr/>
            </a:pPr>
            <a:r>
              <a:rPr lang="en-US" sz="1200" smtClean="0"/>
              <a:t>Young-Kee Kim, URA Board of Trustees, November 1, 2011</a:t>
            </a:r>
            <a:endParaRPr lang="en-US" sz="1200" dirty="0"/>
          </a:p>
        </p:txBody>
      </p:sp>
      <p:grpSp>
        <p:nvGrpSpPr>
          <p:cNvPr id="9" name="Group 8"/>
          <p:cNvGrpSpPr/>
          <p:nvPr/>
        </p:nvGrpSpPr>
        <p:grpSpPr>
          <a:xfrm>
            <a:off x="6197915" y="1936224"/>
            <a:ext cx="2683748" cy="3785652"/>
            <a:chOff x="5954174" y="1733550"/>
            <a:chExt cx="2683748" cy="378565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4208" y="2366009"/>
              <a:ext cx="1863680" cy="2510791"/>
            </a:xfrm>
            <a:prstGeom prst="rect">
              <a:avLst/>
            </a:prstGeom>
          </p:spPr>
        </p:pic>
        <p:sp>
          <p:nvSpPr>
            <p:cNvPr id="7" name="TextBox 6"/>
            <p:cNvSpPr txBox="1"/>
            <p:nvPr/>
          </p:nvSpPr>
          <p:spPr>
            <a:xfrm>
              <a:off x="5954174" y="1733550"/>
              <a:ext cx="2683748" cy="3785652"/>
            </a:xfrm>
            <a:prstGeom prst="rect">
              <a:avLst/>
            </a:prstGeom>
            <a:noFill/>
          </p:spPr>
          <p:txBody>
            <a:bodyPr wrap="none" rtlCol="0">
              <a:spAutoFit/>
            </a:bodyPr>
            <a:lstStyle/>
            <a:p>
              <a:pPr algn="ctr"/>
              <a:r>
                <a:rPr lang="en-US" dirty="0" smtClean="0"/>
                <a:t>Associate Director</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a:p>
              <a:pPr algn="ctr"/>
              <a:r>
                <a:rPr lang="en-US" dirty="0" smtClean="0"/>
                <a:t>James Siegrist</a:t>
              </a:r>
              <a:endParaRPr lang="en-US" dirty="0"/>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 y="1809750"/>
            <a:ext cx="5384800" cy="4038600"/>
          </a:xfrm>
          <a:prstGeom prst="rect">
            <a:avLst/>
          </a:prstGeom>
        </p:spPr>
      </p:pic>
      <p:cxnSp>
        <p:nvCxnSpPr>
          <p:cNvPr id="11" name="Straight Arrow Connector 10"/>
          <p:cNvCxnSpPr/>
          <p:nvPr/>
        </p:nvCxnSpPr>
        <p:spPr bwMode="auto">
          <a:xfrm flipH="1" flipV="1">
            <a:off x="3867150" y="2743200"/>
            <a:ext cx="2895600" cy="609600"/>
          </a:xfrm>
          <a:prstGeom prst="straightConnector1">
            <a:avLst/>
          </a:prstGeom>
          <a:noFill/>
          <a:ln w="9525" cap="flat" cmpd="sng" algn="ctr">
            <a:solidFill>
              <a:srgbClr val="000000"/>
            </a:solidFill>
            <a:prstDash val="solid"/>
            <a:round/>
            <a:headEnd type="none" w="med" len="med"/>
            <a:tailEnd type="arrow"/>
          </a:ln>
          <a:effectLst/>
        </p:spPr>
      </p:cxnSp>
    </p:spTree>
    <p:extLst>
      <p:ext uri="{BB962C8B-B14F-4D97-AF65-F5344CB8AC3E}">
        <p14:creationId xmlns:p14="http://schemas.microsoft.com/office/powerpoint/2010/main" val="33773544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sp>
        <p:nvSpPr>
          <p:cNvPr id="3" name="Content Placeholder 2"/>
          <p:cNvSpPr>
            <a:spLocks noGrp="1"/>
          </p:cNvSpPr>
          <p:nvPr>
            <p:ph idx="1"/>
          </p:nvPr>
        </p:nvSpPr>
        <p:spPr>
          <a:xfrm>
            <a:off x="1600200" y="1530350"/>
            <a:ext cx="7372350" cy="4114800"/>
          </a:xfrm>
        </p:spPr>
        <p:txBody>
          <a:bodyPr/>
          <a:lstStyle/>
          <a:p>
            <a:pPr marL="0" indent="0">
              <a:buNone/>
            </a:pPr>
            <a:endParaRPr lang="en-US" sz="2000" dirty="0" smtClean="0"/>
          </a:p>
          <a:p>
            <a:r>
              <a:rPr lang="en-US" sz="2000" dirty="0" smtClean="0"/>
              <a:t>The </a:t>
            </a:r>
            <a:r>
              <a:rPr lang="en-US" sz="2000" dirty="0"/>
              <a:t>FY 2012 DOE Request has been passed by both House and </a:t>
            </a:r>
            <a:r>
              <a:rPr lang="en-US" sz="2000" dirty="0" smtClean="0"/>
              <a:t>Senate</a:t>
            </a:r>
          </a:p>
          <a:p>
            <a:pPr lvl="1"/>
            <a:r>
              <a:rPr lang="en-US" sz="1800" dirty="0" smtClean="0"/>
              <a:t>Overall </a:t>
            </a:r>
            <a:r>
              <a:rPr lang="en-US" sz="1800" dirty="0"/>
              <a:t>SC funding approx. $4.8B </a:t>
            </a:r>
          </a:p>
          <a:p>
            <a:pPr lvl="1"/>
            <a:r>
              <a:rPr lang="en-US" sz="1800" dirty="0"/>
              <a:t>House provides HEP funding at Request level, -7% for projects </a:t>
            </a:r>
            <a:r>
              <a:rPr lang="en-US" sz="1800" dirty="0" smtClean="0"/>
              <a:t>(reductions </a:t>
            </a:r>
            <a:r>
              <a:rPr lang="en-US" sz="1800" dirty="0"/>
              <a:t>restored in Research budgets to match Request) </a:t>
            </a:r>
          </a:p>
          <a:p>
            <a:pPr lvl="1"/>
            <a:r>
              <a:rPr lang="en-US" sz="1800" dirty="0"/>
              <a:t>Senate provides HEP funding at Request level but no funds for LBNE construction (-$17M) : “project is not mature enough” </a:t>
            </a:r>
          </a:p>
          <a:p>
            <a:pPr lvl="1"/>
            <a:endParaRPr lang="en-US" sz="1200" dirty="0" smtClean="0"/>
          </a:p>
          <a:p>
            <a:r>
              <a:rPr lang="en-US" sz="2000" dirty="0" smtClean="0"/>
              <a:t>However, currently </a:t>
            </a:r>
            <a:r>
              <a:rPr lang="en-US" sz="2000" dirty="0"/>
              <a:t>under FY12 </a:t>
            </a:r>
            <a:r>
              <a:rPr lang="en-US" sz="2000" dirty="0" smtClean="0"/>
              <a:t>CR </a:t>
            </a:r>
            <a:r>
              <a:rPr lang="en-US" sz="2000" dirty="0"/>
              <a:t>until Nov 18. </a:t>
            </a:r>
            <a:endParaRPr lang="en-US" sz="2000" dirty="0" smtClean="0"/>
          </a:p>
          <a:p>
            <a:pPr lvl="1"/>
            <a:r>
              <a:rPr lang="en-US" sz="1800" dirty="0" smtClean="0"/>
              <a:t>No </a:t>
            </a:r>
            <a:r>
              <a:rPr lang="en-US" sz="1800" dirty="0"/>
              <a:t>new starts for LBNE, Mu2e, and </a:t>
            </a:r>
            <a:r>
              <a:rPr lang="en-US" sz="1800" dirty="0" err="1"/>
              <a:t>MicroBooNE</a:t>
            </a:r>
            <a:r>
              <a:rPr lang="en-US" sz="1800" dirty="0"/>
              <a:t>. </a:t>
            </a:r>
          </a:p>
          <a:p>
            <a:pPr lvl="1"/>
            <a:r>
              <a:rPr lang="en-US" sz="1800" dirty="0"/>
              <a:t>Small amounts of funding were supplied to keep making progress towards CD-1 for LBNE and Mu2e and CD-2/3 for </a:t>
            </a:r>
            <a:r>
              <a:rPr lang="en-US" sz="1800" dirty="0" err="1"/>
              <a:t>MicroBooNE</a:t>
            </a:r>
            <a:r>
              <a:rPr lang="en-US" sz="1600" dirty="0"/>
              <a:t>. </a:t>
            </a:r>
          </a:p>
          <a:p>
            <a:endParaRPr lang="en-US" sz="2000" dirty="0"/>
          </a:p>
          <a:p>
            <a:endParaRPr lang="en-US" sz="2000" dirty="0"/>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42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87479670"/>
              </p:ext>
            </p:extLst>
          </p:nvPr>
        </p:nvGraphicFramePr>
        <p:xfrm>
          <a:off x="3128962" y="439420"/>
          <a:ext cx="5710238" cy="1112520"/>
        </p:xfrm>
        <a:graphic>
          <a:graphicData uri="http://schemas.openxmlformats.org/drawingml/2006/table">
            <a:tbl>
              <a:tblPr firstRow="1" bandRow="1">
                <a:tableStyleId>{073A0DAA-6AF3-43AB-8588-CEC1D06C72B9}</a:tableStyleId>
              </a:tblPr>
              <a:tblGrid>
                <a:gridCol w="760239"/>
                <a:gridCol w="1604948"/>
                <a:gridCol w="1588055"/>
                <a:gridCol w="1756996"/>
              </a:tblGrid>
              <a:tr h="370840">
                <a:tc>
                  <a:txBody>
                    <a:bodyPr/>
                    <a:lstStyle/>
                    <a:p>
                      <a:pPr algn="ctr"/>
                      <a:endParaRPr lang="en-US" dirty="0"/>
                    </a:p>
                  </a:txBody>
                  <a:tcPr/>
                </a:tc>
                <a:tc>
                  <a:txBody>
                    <a:bodyPr/>
                    <a:lstStyle/>
                    <a:p>
                      <a:pPr algn="r"/>
                      <a:r>
                        <a:rPr lang="en-US" dirty="0" smtClean="0"/>
                        <a:t>FY10</a:t>
                      </a:r>
                      <a:r>
                        <a:rPr lang="en-US" baseline="0" dirty="0" smtClean="0"/>
                        <a:t> Actual</a:t>
                      </a:r>
                      <a:endParaRPr lang="en-US" dirty="0"/>
                    </a:p>
                  </a:txBody>
                  <a:tcPr/>
                </a:tc>
                <a:tc>
                  <a:txBody>
                    <a:bodyPr/>
                    <a:lstStyle/>
                    <a:p>
                      <a:pPr algn="r"/>
                      <a:r>
                        <a:rPr lang="en-US" dirty="0" smtClean="0"/>
                        <a:t>FY11 Actual</a:t>
                      </a:r>
                      <a:endParaRPr lang="en-US" dirty="0"/>
                    </a:p>
                  </a:txBody>
                  <a:tcPr/>
                </a:tc>
                <a:tc>
                  <a:txBody>
                    <a:bodyPr/>
                    <a:lstStyle/>
                    <a:p>
                      <a:pPr algn="r"/>
                      <a:r>
                        <a:rPr lang="en-US" dirty="0" smtClean="0"/>
                        <a:t>FY12 Request</a:t>
                      </a:r>
                      <a:endParaRPr lang="en-US" dirty="0"/>
                    </a:p>
                  </a:txBody>
                  <a:tcPr/>
                </a:tc>
              </a:tr>
              <a:tr h="370840">
                <a:tc>
                  <a:txBody>
                    <a:bodyPr/>
                    <a:lstStyle/>
                    <a:p>
                      <a:pPr algn="ctr"/>
                      <a:r>
                        <a:rPr lang="en-US" dirty="0" smtClean="0"/>
                        <a:t>HEP</a:t>
                      </a:r>
                      <a:endParaRPr lang="en-US" dirty="0"/>
                    </a:p>
                  </a:txBody>
                  <a:tcPr/>
                </a:tc>
                <a:tc>
                  <a:txBody>
                    <a:bodyPr/>
                    <a:lstStyle/>
                    <a:p>
                      <a:pPr algn="r"/>
                      <a:r>
                        <a:rPr lang="en-US" dirty="0" smtClean="0"/>
                        <a:t>810 M</a:t>
                      </a:r>
                      <a:endParaRPr lang="en-US" dirty="0"/>
                    </a:p>
                  </a:txBody>
                  <a:tcPr/>
                </a:tc>
                <a:tc>
                  <a:txBody>
                    <a:bodyPr/>
                    <a:lstStyle/>
                    <a:p>
                      <a:pPr algn="r"/>
                      <a:r>
                        <a:rPr lang="en-US" dirty="0" smtClean="0"/>
                        <a:t>795 M</a:t>
                      </a:r>
                      <a:endParaRPr lang="en-US" dirty="0"/>
                    </a:p>
                  </a:txBody>
                  <a:tcPr/>
                </a:tc>
                <a:tc>
                  <a:txBody>
                    <a:bodyPr/>
                    <a:lstStyle/>
                    <a:p>
                      <a:pPr algn="r"/>
                      <a:r>
                        <a:rPr lang="en-US" dirty="0" smtClean="0"/>
                        <a:t>797 M</a:t>
                      </a:r>
                      <a:endParaRPr lang="en-US" dirty="0"/>
                    </a:p>
                  </a:txBody>
                  <a:tcPr/>
                </a:tc>
              </a:tr>
              <a:tr h="370840">
                <a:tc>
                  <a:txBody>
                    <a:bodyPr/>
                    <a:lstStyle/>
                    <a:p>
                      <a:pPr algn="ctr"/>
                      <a:r>
                        <a:rPr lang="en-US" dirty="0" smtClean="0"/>
                        <a:t>SC</a:t>
                      </a:r>
                      <a:endParaRPr lang="en-US" dirty="0"/>
                    </a:p>
                  </a:txBody>
                  <a:tcPr/>
                </a:tc>
                <a:tc>
                  <a:txBody>
                    <a:bodyPr/>
                    <a:lstStyle/>
                    <a:p>
                      <a:pPr algn="r"/>
                      <a:r>
                        <a:rPr lang="en-US" dirty="0" smtClean="0"/>
                        <a:t>4,789</a:t>
                      </a:r>
                      <a:r>
                        <a:rPr lang="en-US" baseline="0" dirty="0" smtClean="0"/>
                        <a:t> M</a:t>
                      </a:r>
                      <a:endParaRPr lang="en-US" dirty="0"/>
                    </a:p>
                  </a:txBody>
                  <a:tcPr/>
                </a:tc>
                <a:tc>
                  <a:txBody>
                    <a:bodyPr/>
                    <a:lstStyle/>
                    <a:p>
                      <a:pPr algn="r"/>
                      <a:r>
                        <a:rPr lang="en-US" dirty="0" smtClean="0"/>
                        <a:t>4,843 M</a:t>
                      </a:r>
                      <a:endParaRPr lang="en-US" dirty="0"/>
                    </a:p>
                  </a:txBody>
                  <a:tcPr/>
                </a:tc>
                <a:tc>
                  <a:txBody>
                    <a:bodyPr/>
                    <a:lstStyle/>
                    <a:p>
                      <a:pPr algn="r"/>
                      <a:r>
                        <a:rPr lang="en-US" dirty="0" smtClean="0"/>
                        <a:t>5,416</a:t>
                      </a:r>
                      <a:r>
                        <a:rPr lang="en-US" baseline="0" dirty="0" smtClean="0"/>
                        <a:t> M</a:t>
                      </a:r>
                      <a:endParaRPr lang="en-US" dirty="0"/>
                    </a:p>
                  </a:txBody>
                  <a:tcPr/>
                </a:tc>
              </a:tr>
            </a:tbl>
          </a:graphicData>
        </a:graphic>
      </p:graphicFrame>
    </p:spTree>
    <p:extLst>
      <p:ext uri="{BB962C8B-B14F-4D97-AF65-F5344CB8AC3E}">
        <p14:creationId xmlns:p14="http://schemas.microsoft.com/office/powerpoint/2010/main" val="27198157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FY12 Budget Impact</a:t>
            </a:r>
            <a:endParaRPr lang="en-US" dirty="0"/>
          </a:p>
        </p:txBody>
      </p:sp>
      <p:sp>
        <p:nvSpPr>
          <p:cNvPr id="3" name="Content Placeholder 2"/>
          <p:cNvSpPr>
            <a:spLocks noGrp="1"/>
          </p:cNvSpPr>
          <p:nvPr>
            <p:ph idx="1"/>
          </p:nvPr>
        </p:nvSpPr>
        <p:spPr>
          <a:xfrm>
            <a:off x="1600200" y="1530350"/>
            <a:ext cx="7543800" cy="4114800"/>
          </a:xfrm>
        </p:spPr>
        <p:txBody>
          <a:bodyPr/>
          <a:lstStyle/>
          <a:p>
            <a:r>
              <a:rPr lang="en-US" sz="1600" dirty="0" smtClean="0"/>
              <a:t>Lack </a:t>
            </a:r>
            <a:r>
              <a:rPr lang="en-US" sz="1600" dirty="0"/>
              <a:t>of conceptual design funding for LBNE is the most serious </a:t>
            </a:r>
            <a:r>
              <a:rPr lang="en-US" sz="1600" dirty="0" smtClean="0"/>
              <a:t>issue</a:t>
            </a:r>
          </a:p>
          <a:p>
            <a:pPr lvl="1"/>
            <a:r>
              <a:rPr lang="en-US" sz="1600" dirty="0" smtClean="0"/>
              <a:t>Will </a:t>
            </a:r>
            <a:r>
              <a:rPr lang="en-US" sz="1600" dirty="0"/>
              <a:t>not impact technology </a:t>
            </a:r>
            <a:r>
              <a:rPr lang="en-US" sz="1600" dirty="0" err="1"/>
              <a:t>downselect</a:t>
            </a:r>
            <a:r>
              <a:rPr lang="en-US" sz="1600" dirty="0"/>
              <a:t> scheduled for December </a:t>
            </a:r>
          </a:p>
          <a:p>
            <a:pPr lvl="1"/>
            <a:r>
              <a:rPr lang="en-US" sz="1600" dirty="0"/>
              <a:t>However schedule for CD-1 is at risk </a:t>
            </a:r>
            <a:r>
              <a:rPr lang="en-US" sz="1600" dirty="0" smtClean="0"/>
              <a:t>if</a:t>
            </a:r>
          </a:p>
          <a:p>
            <a:pPr lvl="2"/>
            <a:r>
              <a:rPr lang="en-US" sz="1600" dirty="0" smtClean="0"/>
              <a:t>FY </a:t>
            </a:r>
            <a:r>
              <a:rPr lang="en-US" sz="1600" dirty="0"/>
              <a:t>2012 CR is not lifted before calendar 2012, and/or </a:t>
            </a:r>
          </a:p>
          <a:p>
            <a:pPr lvl="2"/>
            <a:r>
              <a:rPr lang="en-US" sz="1600" dirty="0"/>
              <a:t>FY 2012 Senate language prevails in final Appropriation </a:t>
            </a:r>
          </a:p>
          <a:p>
            <a:endParaRPr lang="en-US" sz="800" dirty="0" smtClean="0"/>
          </a:p>
          <a:p>
            <a:r>
              <a:rPr lang="en-US" sz="1600" dirty="0" smtClean="0"/>
              <a:t>Both </a:t>
            </a:r>
            <a:r>
              <a:rPr lang="en-US" sz="1600" dirty="0"/>
              <a:t>House and Senate bills support DOE request for $15M to maintain de-watering </a:t>
            </a:r>
            <a:r>
              <a:rPr lang="en-US" sz="1600" dirty="0" smtClean="0"/>
              <a:t>/ safe </a:t>
            </a:r>
            <a:r>
              <a:rPr lang="en-US" sz="1600" dirty="0"/>
              <a:t>operations at </a:t>
            </a:r>
            <a:r>
              <a:rPr lang="en-US" sz="1600" dirty="0" err="1"/>
              <a:t>Homestake</a:t>
            </a:r>
            <a:r>
              <a:rPr lang="en-US" sz="1600" dirty="0"/>
              <a:t> Mine previously supported by </a:t>
            </a:r>
            <a:r>
              <a:rPr lang="en-US" sz="1600" dirty="0" smtClean="0"/>
              <a:t>NSF</a:t>
            </a:r>
          </a:p>
          <a:p>
            <a:pPr lvl="1"/>
            <a:r>
              <a:rPr lang="en-US" sz="1600" dirty="0" smtClean="0"/>
              <a:t>However </a:t>
            </a:r>
            <a:r>
              <a:rPr lang="en-US" sz="1600" dirty="0"/>
              <a:t>under the FY12 CR this is also considered a “new start” </a:t>
            </a:r>
            <a:endParaRPr lang="en-US" sz="1600" dirty="0" smtClean="0"/>
          </a:p>
          <a:p>
            <a:pPr lvl="1"/>
            <a:r>
              <a:rPr lang="en-US" sz="1600" dirty="0" smtClean="0"/>
              <a:t>DOE </a:t>
            </a:r>
            <a:r>
              <a:rPr lang="en-US" sz="1600" dirty="0"/>
              <a:t>and NSF are working together to keep minimal </a:t>
            </a:r>
            <a:r>
              <a:rPr lang="en-US" sz="1600" dirty="0" err="1"/>
              <a:t>Homestake</a:t>
            </a:r>
            <a:r>
              <a:rPr lang="en-US" sz="1600" dirty="0"/>
              <a:t> operations going during FY12 CR. </a:t>
            </a:r>
          </a:p>
          <a:p>
            <a:pPr lvl="1"/>
            <a:r>
              <a:rPr lang="en-US" sz="1600" dirty="0"/>
              <a:t>If supported in final FY12 Appropriation, DOE will take over support for minimal </a:t>
            </a:r>
            <a:r>
              <a:rPr lang="en-US" sz="1600" dirty="0" err="1"/>
              <a:t>Homestake</a:t>
            </a:r>
            <a:r>
              <a:rPr lang="en-US" sz="1600" dirty="0"/>
              <a:t> operations for the rest of FY2012, pending DOE decisions on cost-effective options for underground science. </a:t>
            </a:r>
          </a:p>
          <a:p>
            <a:endParaRPr lang="en-US" sz="800" dirty="0" smtClean="0"/>
          </a:p>
          <a:p>
            <a:r>
              <a:rPr lang="en-US" sz="1600" dirty="0" smtClean="0"/>
              <a:t>FY12 </a:t>
            </a:r>
            <a:r>
              <a:rPr lang="en-US" sz="1600" dirty="0"/>
              <a:t>CR has contributed to delay in processing of DOE grant actions, waiting for budget approval. Grants up for renewal are receiving priority. </a:t>
            </a:r>
          </a:p>
          <a:p>
            <a:endParaRPr lang="en-US" sz="1600" dirty="0"/>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43</a:t>
            </a:fld>
            <a:endParaRPr lang="en-US" dirty="0"/>
          </a:p>
        </p:txBody>
      </p:sp>
    </p:spTree>
    <p:extLst>
      <p:ext uri="{BB962C8B-B14F-4D97-AF65-F5344CB8AC3E}">
        <p14:creationId xmlns:p14="http://schemas.microsoft.com/office/powerpoint/2010/main" val="29575491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338" y="203200"/>
            <a:ext cx="7586662" cy="1143000"/>
          </a:xfrm>
        </p:spPr>
        <p:txBody>
          <a:bodyPr/>
          <a:lstStyle/>
          <a:p>
            <a:r>
              <a:rPr lang="en-US" sz="2800" dirty="0" smtClean="0"/>
              <a:t>Congressional Language: Accelerator R&amp;D</a:t>
            </a:r>
            <a:endParaRPr lang="en-US" sz="2800" dirty="0"/>
          </a:p>
        </p:txBody>
      </p:sp>
      <p:sp>
        <p:nvSpPr>
          <p:cNvPr id="3" name="Content Placeholder 2"/>
          <p:cNvSpPr>
            <a:spLocks noGrp="1"/>
          </p:cNvSpPr>
          <p:nvPr>
            <p:ph idx="1"/>
          </p:nvPr>
        </p:nvSpPr>
        <p:spPr>
          <a:xfrm>
            <a:off x="1600200" y="1530350"/>
            <a:ext cx="7258050" cy="4114800"/>
          </a:xfrm>
        </p:spPr>
        <p:txBody>
          <a:bodyPr/>
          <a:lstStyle/>
          <a:p>
            <a:r>
              <a:rPr lang="en-US" sz="1600" dirty="0"/>
              <a:t>The Committee understands that powerful new accelerator technologies created for basic science and developed by industry will produce particle accelerators with the potential to address key economic and societal issues confronting our Nation. However, the Committee is concerned with the divide that exists in translating breakthroughs in accelerator science and technology into applications that benefit the marketplace and American competitiveness. </a:t>
            </a:r>
            <a:r>
              <a:rPr lang="en-US" sz="1600" dirty="0">
                <a:solidFill>
                  <a:srgbClr val="FFFF00"/>
                </a:solidFill>
              </a:rPr>
              <a:t>The Committee directs the Department to submit a 10-year strategic plan by June 1, 2012 for accelerator technology research and development to advance accelerator applications in energy and the environment, medicine, industry, national security, and discovery science. </a:t>
            </a:r>
            <a:r>
              <a:rPr lang="en-US" sz="1600" dirty="0"/>
              <a:t>The strategic plan should be based on the results of the Department’s 2010 workshop study, Accelerators for America’s Future , that identified the opportunities and research challenges for next-generation accelerators and how to improve coordination between basic and applied accelerator research. The strategic plan should also identify the potential need for demonstration and development facilities to help bridge the gap between development and deployment. </a:t>
            </a:r>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44</a:t>
            </a:fld>
            <a:endParaRPr lang="en-US" dirty="0"/>
          </a:p>
        </p:txBody>
      </p:sp>
    </p:spTree>
    <p:extLst>
      <p:ext uri="{BB962C8B-B14F-4D97-AF65-F5344CB8AC3E}">
        <p14:creationId xmlns:p14="http://schemas.microsoft.com/office/powerpoint/2010/main" val="17523011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338" y="203200"/>
            <a:ext cx="7586662" cy="1143000"/>
          </a:xfrm>
        </p:spPr>
        <p:txBody>
          <a:bodyPr/>
          <a:lstStyle/>
          <a:p>
            <a:r>
              <a:rPr lang="en-US" sz="2800" dirty="0"/>
              <a:t>Congressional Language: </a:t>
            </a:r>
            <a:r>
              <a:rPr lang="en-US" sz="2800" dirty="0" smtClean="0"/>
              <a:t>Intensity Frontier</a:t>
            </a:r>
            <a:endParaRPr lang="en-US" sz="2800" dirty="0"/>
          </a:p>
        </p:txBody>
      </p:sp>
      <p:sp>
        <p:nvSpPr>
          <p:cNvPr id="3" name="Content Placeholder 2"/>
          <p:cNvSpPr>
            <a:spLocks noGrp="1"/>
          </p:cNvSpPr>
          <p:nvPr>
            <p:ph idx="1"/>
          </p:nvPr>
        </p:nvSpPr>
        <p:spPr>
          <a:xfrm>
            <a:off x="1600200" y="1530350"/>
            <a:ext cx="7239000" cy="4114800"/>
          </a:xfrm>
        </p:spPr>
        <p:txBody>
          <a:bodyPr/>
          <a:lstStyle/>
          <a:p>
            <a:r>
              <a:rPr lang="en-US" sz="1800" dirty="0"/>
              <a:t>…the Committee understands that the United States has an opportunity to lead in the intensity frontier. Specifically, the United States has unique capabilities that should be exploited to develop a world-leading program of neutrino science to understand the role neutrinos play in the evolution of the universe and design new particle beams and highly sensitive detectors to advance this area of science. The Committee directs the Office of Science to submit a report not later than 180 days of enactment that lays out </a:t>
            </a:r>
            <a:endParaRPr lang="en-US" sz="1800" dirty="0" smtClean="0"/>
          </a:p>
          <a:p>
            <a:pPr lvl="1"/>
            <a:endParaRPr lang="en-US" sz="1800" dirty="0" smtClean="0"/>
          </a:p>
          <a:p>
            <a:pPr lvl="1"/>
            <a:r>
              <a:rPr lang="en-US" sz="1800" dirty="0" smtClean="0"/>
              <a:t>the </a:t>
            </a:r>
            <a:r>
              <a:rPr lang="en-US" sz="1800" dirty="0"/>
              <a:t>expected benefits of intensity frontier science, </a:t>
            </a:r>
            <a:endParaRPr lang="en-US" sz="1800" dirty="0" smtClean="0"/>
          </a:p>
          <a:p>
            <a:pPr lvl="1"/>
            <a:r>
              <a:rPr lang="en-US" sz="1800" dirty="0" smtClean="0"/>
              <a:t>a </a:t>
            </a:r>
            <a:r>
              <a:rPr lang="en-US" sz="1800" dirty="0"/>
              <a:t>strategy for maintaining the U.S. lead, and </a:t>
            </a:r>
            <a:endParaRPr lang="en-US" sz="1800" dirty="0" smtClean="0"/>
          </a:p>
          <a:p>
            <a:pPr lvl="1"/>
            <a:r>
              <a:rPr lang="en-US" sz="1800" dirty="0" smtClean="0"/>
              <a:t>the </a:t>
            </a:r>
            <a:r>
              <a:rPr lang="en-US" sz="1800" dirty="0"/>
              <a:t>funding needs over the next 10 years, including construction activities, of implementing the proposed strategy. </a:t>
            </a:r>
            <a:endParaRPr lang="en-US" sz="1800" dirty="0"/>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45</a:t>
            </a:fld>
            <a:endParaRPr lang="en-US" dirty="0"/>
          </a:p>
        </p:txBody>
      </p:sp>
    </p:spTree>
    <p:extLst>
      <p:ext uri="{BB962C8B-B14F-4D97-AF65-F5344CB8AC3E}">
        <p14:creationId xmlns:p14="http://schemas.microsoft.com/office/powerpoint/2010/main" val="22914656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DOE OHEP Response</a:t>
            </a:r>
            <a:endParaRPr lang="en-US" dirty="0"/>
          </a:p>
        </p:txBody>
      </p:sp>
      <p:sp>
        <p:nvSpPr>
          <p:cNvPr id="6" name="Content Placeholder 5"/>
          <p:cNvSpPr>
            <a:spLocks noGrp="1"/>
          </p:cNvSpPr>
          <p:nvPr>
            <p:ph idx="1"/>
          </p:nvPr>
        </p:nvSpPr>
        <p:spPr/>
        <p:txBody>
          <a:bodyPr/>
          <a:lstStyle/>
          <a:p>
            <a:r>
              <a:rPr lang="en-US" dirty="0" smtClean="0"/>
              <a:t>Task forces, workshops to help formulate OHEP response</a:t>
            </a:r>
          </a:p>
          <a:p>
            <a:endParaRPr lang="en-US" dirty="0"/>
          </a:p>
          <a:p>
            <a:r>
              <a:rPr lang="en-US" dirty="0" smtClean="0"/>
              <a:t>Intensity Frontier workshop</a:t>
            </a:r>
            <a:endParaRPr lang="en-US" dirty="0"/>
          </a:p>
          <a:p>
            <a:pPr lvl="1"/>
            <a:r>
              <a:rPr lang="da-DK" sz="2400" dirty="0"/>
              <a:t>Nov 30 – Dec 2, Rockville Hilton, www.intensityfrontier.org. </a:t>
            </a:r>
            <a:endParaRPr lang="da-DK" sz="2400" dirty="0" smtClean="0"/>
          </a:p>
          <a:p>
            <a:endParaRPr lang="da-DK" dirty="0" smtClean="0"/>
          </a:p>
          <a:p>
            <a:r>
              <a:rPr lang="da-DK" dirty="0" smtClean="0"/>
              <a:t>Accelerator taskforce being formed</a:t>
            </a:r>
            <a:endParaRPr lang="da-DK" dirty="0"/>
          </a:p>
          <a:p>
            <a:endParaRPr lang="en-US" dirty="0"/>
          </a:p>
        </p:txBody>
      </p:sp>
      <p:sp>
        <p:nvSpPr>
          <p:cNvPr id="4" name="Footer Placeholder 3"/>
          <p:cNvSpPr>
            <a:spLocks noGrp="1"/>
          </p:cNvSpPr>
          <p:nvPr>
            <p:ph type="ftr" sz="quarter" idx="10"/>
          </p:nvPr>
        </p:nvSpPr>
        <p:spPr/>
        <p:txBody>
          <a:bodyPr/>
          <a:lstStyle/>
          <a:p>
            <a:pPr>
              <a:defRPr/>
            </a:pPr>
            <a:r>
              <a:rPr lang="en-US" sz="1200" smtClean="0"/>
              <a:t>Young-Kee Kim, URA Board of Trustees, November 1, 2011</a:t>
            </a:r>
            <a:endParaRPr lang="en-US" sz="1200" dirty="0"/>
          </a:p>
        </p:txBody>
      </p:sp>
      <p:sp>
        <p:nvSpPr>
          <p:cNvPr id="3" name="Slide Number Placeholder 2"/>
          <p:cNvSpPr>
            <a:spLocks noGrp="1"/>
          </p:cNvSpPr>
          <p:nvPr>
            <p:ph type="sldNum" sz="quarter" idx="11"/>
          </p:nvPr>
        </p:nvSpPr>
        <p:spPr/>
        <p:txBody>
          <a:bodyPr/>
          <a:lstStyle/>
          <a:p>
            <a:pPr>
              <a:defRPr/>
            </a:pPr>
            <a:fld id="{35B77CE8-6CCD-40BE-BE5B-35486880A513}" type="slidenum">
              <a:rPr lang="en-US" smtClean="0"/>
              <a:pPr>
                <a:defRPr/>
              </a:pPr>
              <a:t>46</a:t>
            </a:fld>
            <a:endParaRPr lang="en-US" dirty="0"/>
          </a:p>
        </p:txBody>
      </p:sp>
    </p:spTree>
    <p:extLst>
      <p:ext uri="{BB962C8B-B14F-4D97-AF65-F5344CB8AC3E}">
        <p14:creationId xmlns:p14="http://schemas.microsoft.com/office/powerpoint/2010/main" val="1016070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final Facade Scene02"/>
          <p:cNvPicPr>
            <a:picLocks noChangeAspect="1" noChangeArrowheads="1"/>
          </p:cNvPicPr>
          <p:nvPr/>
        </p:nvPicPr>
        <p:blipFill>
          <a:blip r:embed="rId2">
            <a:extLst>
              <a:ext uri="{28A0092B-C50C-407E-A947-70E740481C1C}">
                <a14:useLocalDpi xmlns:a14="http://schemas.microsoft.com/office/drawing/2010/main" val="0"/>
              </a:ext>
            </a:extLst>
          </a:blip>
          <a:srcRect b="25383"/>
          <a:stretch>
            <a:fillRect/>
          </a:stretch>
        </p:blipFill>
        <p:spPr bwMode="auto">
          <a:xfrm>
            <a:off x="0" y="1077913"/>
            <a:ext cx="9144000" cy="47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0" y="5930900"/>
            <a:ext cx="9144000" cy="495300"/>
          </a:xfrm>
          <a:prstGeom prst="rect">
            <a:avLst/>
          </a:prstGeom>
        </p:spPr>
        <p:txBody>
          <a:bodyPr/>
          <a:lstStyle/>
          <a:p>
            <a:pPr algn="ctr" eaLnBrk="0" hangingPunct="0">
              <a:buClr>
                <a:srgbClr val="CCFFFF"/>
              </a:buClr>
              <a:defRPr/>
            </a:pPr>
            <a:r>
              <a:rPr lang="en-US" sz="2200" kern="0" dirty="0">
                <a:solidFill>
                  <a:srgbClr val="FFFFFF"/>
                </a:solidFill>
                <a:latin typeface="+mn-lt"/>
              </a:rPr>
              <a:t>Accelerator science, technology, education, partnerships with industry</a:t>
            </a:r>
          </a:p>
          <a:p>
            <a:pPr marL="742950" lvl="1" indent="-285750" algn="ctr" eaLnBrk="0" hangingPunct="0">
              <a:buClr>
                <a:schemeClr val="tx1"/>
              </a:buClr>
              <a:buSzPct val="45000"/>
              <a:buFont typeface="Wingdings" pitchFamily="2" charset="2"/>
              <a:buChar char="§"/>
              <a:defRPr/>
            </a:pPr>
            <a:endParaRPr lang="en-US" sz="2200" kern="0" dirty="0">
              <a:latin typeface="+mn-lt"/>
            </a:endParaRPr>
          </a:p>
          <a:p>
            <a:pPr marL="742950" lvl="1" indent="-285750" algn="ctr" eaLnBrk="0" hangingPunct="0">
              <a:buClr>
                <a:schemeClr val="tx1"/>
              </a:buClr>
              <a:buSzPct val="45000"/>
              <a:buFont typeface="Wingdings" pitchFamily="2" charset="2"/>
              <a:buChar char="§"/>
              <a:defRPr/>
            </a:pPr>
            <a:endParaRPr lang="en-US" sz="2200" kern="0" dirty="0">
              <a:latin typeface="+mn-lt"/>
            </a:endParaRPr>
          </a:p>
          <a:p>
            <a:pPr marL="742950" lvl="1" indent="-285750" algn="ctr" eaLnBrk="0" hangingPunct="0">
              <a:buClr>
                <a:schemeClr val="tx1"/>
              </a:buClr>
              <a:buSzPct val="45000"/>
              <a:buFont typeface="Wingdings" pitchFamily="2" charset="2"/>
              <a:buChar char="§"/>
              <a:defRPr/>
            </a:pPr>
            <a:endParaRPr lang="en-US" sz="2200" kern="0" dirty="0">
              <a:latin typeface="+mn-lt"/>
            </a:endParaRPr>
          </a:p>
        </p:txBody>
      </p:sp>
      <p:sp>
        <p:nvSpPr>
          <p:cNvPr id="16388" name="TextBox 1"/>
          <p:cNvSpPr txBox="1">
            <a:spLocks noChangeArrowheads="1"/>
          </p:cNvSpPr>
          <p:nvPr/>
        </p:nvSpPr>
        <p:spPr bwMode="auto">
          <a:xfrm>
            <a:off x="411665" y="1147763"/>
            <a:ext cx="52516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200" dirty="0" smtClean="0">
                <a:solidFill>
                  <a:srgbClr val="000000"/>
                </a:solidFill>
              </a:rPr>
              <a:t>Ground Breaking on December 16, 2011</a:t>
            </a:r>
          </a:p>
          <a:p>
            <a:pPr algn="ctr" eaLnBrk="1" hangingPunct="1"/>
            <a:r>
              <a:rPr lang="en-US" sz="2200" dirty="0" smtClean="0">
                <a:solidFill>
                  <a:srgbClr val="000000"/>
                </a:solidFill>
              </a:rPr>
              <a:t>Construction ends by the end of 2012</a:t>
            </a:r>
            <a:endParaRPr lang="en-US" sz="2200" dirty="0">
              <a:solidFill>
                <a:srgbClr val="000000"/>
              </a:solidFill>
            </a:endParaRPr>
          </a:p>
        </p:txBody>
      </p:sp>
      <p:sp>
        <p:nvSpPr>
          <p:cNvPr id="16389" name="TextBox 2"/>
          <p:cNvSpPr txBox="1">
            <a:spLocks noChangeArrowheads="1"/>
          </p:cNvSpPr>
          <p:nvPr/>
        </p:nvSpPr>
        <p:spPr bwMode="auto">
          <a:xfrm>
            <a:off x="0" y="2484438"/>
            <a:ext cx="358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solidFill>
                  <a:srgbClr val="000000"/>
                </a:solidFill>
              </a:rPr>
              <a:t>CDF Assembly / Collision Hall</a:t>
            </a:r>
          </a:p>
        </p:txBody>
      </p:sp>
      <p:cxnSp>
        <p:nvCxnSpPr>
          <p:cNvPr id="16390" name="Straight Arrow Connector 4"/>
          <p:cNvCxnSpPr>
            <a:cxnSpLocks noChangeShapeType="1"/>
          </p:cNvCxnSpPr>
          <p:nvPr/>
        </p:nvCxnSpPr>
        <p:spPr bwMode="auto">
          <a:xfrm flipH="1">
            <a:off x="122238" y="2884488"/>
            <a:ext cx="60325" cy="712787"/>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6391" name="TextBox 9"/>
          <p:cNvSpPr txBox="1">
            <a:spLocks noChangeArrowheads="1"/>
          </p:cNvSpPr>
          <p:nvPr/>
        </p:nvSpPr>
        <p:spPr bwMode="auto">
          <a:xfrm rot="-600000">
            <a:off x="2533650" y="3363913"/>
            <a:ext cx="1779588" cy="400050"/>
          </a:xfrm>
          <a:prstGeom prst="rect">
            <a:avLst/>
          </a:prstGeom>
          <a:solidFill>
            <a:srgbClr val="000000"/>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dirty="0"/>
              <a:t>New building</a:t>
            </a:r>
          </a:p>
        </p:txBody>
      </p:sp>
      <p:sp>
        <p:nvSpPr>
          <p:cNvPr id="16392" name="Text Box 10"/>
          <p:cNvSpPr txBox="1">
            <a:spLocks noChangeArrowheads="1"/>
          </p:cNvSpPr>
          <p:nvPr/>
        </p:nvSpPr>
        <p:spPr bwMode="auto">
          <a:xfrm>
            <a:off x="0" y="4000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dirty="0">
                <a:solidFill>
                  <a:srgbClr val="FFFFFF"/>
                </a:solidFill>
              </a:rPr>
              <a:t>Illinois Accelerator Research </a:t>
            </a:r>
            <a:r>
              <a:rPr lang="en-US" sz="3200" dirty="0" smtClean="0">
                <a:solidFill>
                  <a:srgbClr val="FFFFFF"/>
                </a:solidFill>
              </a:rPr>
              <a:t>Center (IARC)</a:t>
            </a:r>
            <a:endParaRPr lang="en-US" sz="2800" dirty="0">
              <a:solidFill>
                <a:srgbClr val="FFFFFF"/>
              </a:solidFill>
            </a:endParaRPr>
          </a:p>
        </p:txBody>
      </p:sp>
      <p:sp>
        <p:nvSpPr>
          <p:cNvPr id="10" name="Footer Placeholder 3"/>
          <p:cNvSpPr>
            <a:spLocks noGrp="1"/>
          </p:cNvSpPr>
          <p:nvPr>
            <p:ph type="ftr" sz="quarter" idx="10"/>
          </p:nvPr>
        </p:nvSpPr>
        <p:spPr>
          <a:xfrm>
            <a:off x="1143000" y="6305550"/>
            <a:ext cx="6396789" cy="457200"/>
          </a:xfrm>
        </p:spPr>
        <p:txBody>
          <a:bodyPr/>
          <a:lstStyle/>
          <a:p>
            <a:pPr>
              <a:defRPr/>
            </a:pPr>
            <a:r>
              <a:rPr lang="en-US" sz="1200" smtClean="0"/>
              <a:t>Young-Kee Kim, URA Board of Trustees, November 1, 2011</a:t>
            </a:r>
            <a:endParaRPr lang="en-US" sz="1200" dirty="0"/>
          </a:p>
        </p:txBody>
      </p:sp>
      <p:sp>
        <p:nvSpPr>
          <p:cNvPr id="11" name="Slide Number Placeholder 4"/>
          <p:cNvSpPr>
            <a:spLocks noGrp="1"/>
          </p:cNvSpPr>
          <p:nvPr>
            <p:ph type="sldNum" sz="quarter" idx="11"/>
          </p:nvPr>
        </p:nvSpPr>
        <p:spPr>
          <a:xfrm>
            <a:off x="381000" y="6305550"/>
            <a:ext cx="1905000" cy="457200"/>
          </a:xfrm>
        </p:spPr>
        <p:txBody>
          <a:bodyPr/>
          <a:lstStyle/>
          <a:p>
            <a:pPr>
              <a:defRPr/>
            </a:pPr>
            <a:fld id="{DD335B24-A5D2-4BBF-9E7F-0C9CC4A20CBD}" type="slidenum">
              <a:rPr lang="en-US" smtClean="0"/>
              <a:pPr>
                <a:defRPr/>
              </a:pPr>
              <a:t>5</a:t>
            </a:fld>
            <a:endParaRPr lang="en-US" dirty="0"/>
          </a:p>
        </p:txBody>
      </p:sp>
    </p:spTree>
    <p:extLst>
      <p:ext uri="{BB962C8B-B14F-4D97-AF65-F5344CB8AC3E}">
        <p14:creationId xmlns:p14="http://schemas.microsoft.com/office/powerpoint/2010/main" val="3847533310"/>
      </p:ext>
    </p:extLst>
  </p:cSld>
  <p:clrMapOvr>
    <a:masterClrMapping/>
  </p:clrMapOvr>
  <p:transition advTm="47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t>
            </a:r>
            <a:r>
              <a:rPr lang="en-US" dirty="0" err="1" smtClean="0"/>
              <a:t>Tevatron</a:t>
            </a:r>
            <a:r>
              <a:rPr lang="en-US" dirty="0" smtClean="0"/>
              <a:t> (1983 – 2011)</a:t>
            </a:r>
            <a:endParaRPr lang="en-US" dirty="0"/>
          </a:p>
        </p:txBody>
      </p:sp>
      <p:sp>
        <p:nvSpPr>
          <p:cNvPr id="5" name="Content Placeholder 4"/>
          <p:cNvSpPr>
            <a:spLocks noGrp="1"/>
          </p:cNvSpPr>
          <p:nvPr>
            <p:ph idx="1"/>
          </p:nvPr>
        </p:nvSpPr>
        <p:spPr>
          <a:xfrm>
            <a:off x="1600200" y="1530350"/>
            <a:ext cx="7132320" cy="4114800"/>
          </a:xfrm>
        </p:spPr>
        <p:txBody>
          <a:bodyPr/>
          <a:lstStyle/>
          <a:p>
            <a:pPr marL="0" indent="0">
              <a:buNone/>
            </a:pPr>
            <a:endParaRPr lang="en-US" dirty="0" smtClean="0"/>
          </a:p>
          <a:p>
            <a:r>
              <a:rPr lang="en-US" dirty="0" smtClean="0"/>
              <a:t>First high-energy superconducting synchrotron</a:t>
            </a:r>
          </a:p>
          <a:p>
            <a:r>
              <a:rPr lang="en-US" dirty="0" smtClean="0"/>
              <a:t>Model for HERA (</a:t>
            </a:r>
            <a:r>
              <a:rPr lang="en-US" dirty="0" err="1" smtClean="0"/>
              <a:t>ep</a:t>
            </a:r>
            <a:r>
              <a:rPr lang="en-US" dirty="0" smtClean="0"/>
              <a:t>) proton ring</a:t>
            </a:r>
          </a:p>
          <a:p>
            <a:r>
              <a:rPr lang="en-US" dirty="0" smtClean="0"/>
              <a:t>Key milestone toward Large Hadron Collider</a:t>
            </a:r>
          </a:p>
          <a:p>
            <a:endParaRPr lang="en-US" dirty="0"/>
          </a:p>
          <a:p>
            <a:r>
              <a:rPr lang="en-US" dirty="0" smtClean="0"/>
              <a:t>&gt; 5 Wilson Prizes</a:t>
            </a:r>
          </a:p>
          <a:p>
            <a:r>
              <a:rPr lang="en-US" dirty="0" smtClean="0"/>
              <a:t>4 National Medals of Technology</a:t>
            </a:r>
          </a:p>
          <a:p>
            <a:r>
              <a:rPr lang="en-US" dirty="0" smtClean="0"/>
              <a:t>July 2, 1983: 512 </a:t>
            </a:r>
            <a:r>
              <a:rPr lang="en-US" dirty="0" err="1" smtClean="0"/>
              <a:t>GeV</a:t>
            </a:r>
            <a:r>
              <a:rPr lang="en-US" dirty="0" smtClean="0"/>
              <a:t> protons</a:t>
            </a:r>
          </a:p>
        </p:txBody>
      </p:sp>
      <p:sp>
        <p:nvSpPr>
          <p:cNvPr id="2" name="Footer Placeholder 1"/>
          <p:cNvSpPr>
            <a:spLocks noGrp="1"/>
          </p:cNvSpPr>
          <p:nvPr>
            <p:ph type="ftr" sz="quarter" idx="10"/>
          </p:nvPr>
        </p:nvSpPr>
        <p:spPr/>
        <p:txBody>
          <a:bodyPr/>
          <a:lstStyle/>
          <a:p>
            <a:pPr>
              <a:defRPr/>
            </a:pPr>
            <a:r>
              <a:rPr lang="en-US" smtClean="0"/>
              <a:t>Young-Kee Kim, US HEP Energy Frontier Program, Nov. 2, 2011</a:t>
            </a:r>
            <a:endParaRPr lang="en-US" sz="1200"/>
          </a:p>
        </p:txBody>
      </p:sp>
      <p:sp>
        <p:nvSpPr>
          <p:cNvPr id="3" name="Slide Number Placeholder 2"/>
          <p:cNvSpPr>
            <a:spLocks noGrp="1"/>
          </p:cNvSpPr>
          <p:nvPr>
            <p:ph type="sldNum" sz="quarter" idx="11"/>
          </p:nvPr>
        </p:nvSpPr>
        <p:spPr/>
        <p:txBody>
          <a:bodyPr/>
          <a:lstStyle/>
          <a:p>
            <a:pPr>
              <a:defRPr/>
            </a:pPr>
            <a:fld id="{A216D338-29F8-4F41-A385-43AAA9A70A6E}" type="slidenum">
              <a:rPr lang="en-US" smtClean="0"/>
              <a:pPr>
                <a:defRPr/>
              </a:pPr>
              <a:t>6</a:t>
            </a:fld>
            <a:endParaRPr lang="en-US" dirty="0"/>
          </a:p>
        </p:txBody>
      </p:sp>
    </p:spTree>
    <p:extLst>
      <p:ext uri="{BB962C8B-B14F-4D97-AF65-F5344CB8AC3E}">
        <p14:creationId xmlns:p14="http://schemas.microsoft.com/office/powerpoint/2010/main" val="2585747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609" t="4444" r="21437" b="6222"/>
          <a:stretch/>
        </p:blipFill>
        <p:spPr>
          <a:xfrm>
            <a:off x="3463119" y="0"/>
            <a:ext cx="5680881" cy="6858000"/>
          </a:xfrm>
          <a:prstGeom prst="rect">
            <a:avLst/>
          </a:prstGeom>
        </p:spPr>
      </p:pic>
      <p:sp>
        <p:nvSpPr>
          <p:cNvPr id="8" name="TextBox 7"/>
          <p:cNvSpPr txBox="1"/>
          <p:nvPr/>
        </p:nvSpPr>
        <p:spPr>
          <a:xfrm>
            <a:off x="853440" y="655320"/>
            <a:ext cx="2609678" cy="1815882"/>
          </a:xfrm>
          <a:prstGeom prst="rect">
            <a:avLst/>
          </a:prstGeom>
          <a:noFill/>
        </p:spPr>
        <p:txBody>
          <a:bodyPr wrap="square" rtlCol="0">
            <a:spAutoFit/>
          </a:bodyPr>
          <a:lstStyle/>
          <a:p>
            <a:pPr algn="ctr"/>
            <a:r>
              <a:rPr lang="en-US" sz="2800" dirty="0"/>
              <a:t>800 </a:t>
            </a:r>
            <a:r>
              <a:rPr lang="en-US" sz="2800" dirty="0" err="1" smtClean="0"/>
              <a:t>GeV</a:t>
            </a:r>
            <a:endParaRPr lang="en-US" sz="2800" dirty="0" smtClean="0"/>
          </a:p>
          <a:p>
            <a:pPr algn="ctr"/>
            <a:r>
              <a:rPr lang="en-US" sz="2800" dirty="0" smtClean="0"/>
              <a:t>Fixed-Target </a:t>
            </a:r>
            <a:r>
              <a:rPr lang="en-US" sz="2800" dirty="0"/>
              <a:t/>
            </a:r>
            <a:br>
              <a:rPr lang="en-US" sz="2800" dirty="0"/>
            </a:br>
            <a:r>
              <a:rPr lang="en-US" sz="2800" dirty="0" smtClean="0"/>
              <a:t>Experiments</a:t>
            </a:r>
            <a:r>
              <a:rPr lang="en-US" sz="2800" dirty="0"/>
              <a:t>: </a:t>
            </a:r>
            <a:endParaRPr lang="en-US" sz="2800" dirty="0" smtClean="0"/>
          </a:p>
          <a:p>
            <a:pPr algn="ctr"/>
            <a:r>
              <a:rPr lang="en-US" sz="2800" dirty="0" smtClean="0"/>
              <a:t>1984 </a:t>
            </a:r>
            <a:r>
              <a:rPr lang="en-US" sz="2800" dirty="0"/>
              <a:t>– 2000</a:t>
            </a:r>
          </a:p>
        </p:txBody>
      </p:sp>
    </p:spTree>
    <p:extLst>
      <p:ext uri="{BB962C8B-B14F-4D97-AF65-F5344CB8AC3E}">
        <p14:creationId xmlns:p14="http://schemas.microsoft.com/office/powerpoint/2010/main" val="583150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Young-Kee Kim, US HEP Energy Frontier Program, Nov. 2, 2011</a:t>
            </a:r>
            <a:endParaRPr lang="en-US" sz="1200"/>
          </a:p>
        </p:txBody>
      </p:sp>
      <p:sp>
        <p:nvSpPr>
          <p:cNvPr id="3" name="Slide Number Placeholder 2"/>
          <p:cNvSpPr>
            <a:spLocks noGrp="1"/>
          </p:cNvSpPr>
          <p:nvPr>
            <p:ph type="sldNum" sz="quarter" idx="11"/>
          </p:nvPr>
        </p:nvSpPr>
        <p:spPr/>
        <p:txBody>
          <a:bodyPr/>
          <a:lstStyle/>
          <a:p>
            <a:pPr>
              <a:defRPr/>
            </a:pPr>
            <a:fld id="{A216D338-29F8-4F41-A385-43AAA9A70A6E}" type="slidenum">
              <a:rPr lang="en-US" smtClean="0"/>
              <a:pPr>
                <a:defRPr/>
              </a:pPr>
              <a:t>8</a:t>
            </a:fld>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500"/>
          <a:stretch/>
        </p:blipFill>
        <p:spPr>
          <a:xfrm>
            <a:off x="0" y="-1"/>
            <a:ext cx="9296400" cy="6975024"/>
          </a:xfrm>
          <a:prstGeom prst="rect">
            <a:avLst/>
          </a:prstGeom>
        </p:spPr>
      </p:pic>
      <p:sp>
        <p:nvSpPr>
          <p:cNvPr id="5" name="TextBox 4"/>
          <p:cNvSpPr txBox="1"/>
          <p:nvPr/>
        </p:nvSpPr>
        <p:spPr>
          <a:xfrm>
            <a:off x="4083769" y="162580"/>
            <a:ext cx="5060231" cy="523220"/>
          </a:xfrm>
          <a:prstGeom prst="rect">
            <a:avLst/>
          </a:prstGeom>
          <a:noFill/>
        </p:spPr>
        <p:txBody>
          <a:bodyPr wrap="none" rtlCol="0">
            <a:spAutoFit/>
          </a:bodyPr>
          <a:lstStyle/>
          <a:p>
            <a:r>
              <a:rPr lang="en-US" sz="2800" dirty="0" err="1" smtClean="0">
                <a:solidFill>
                  <a:srgbClr val="FFFFFF"/>
                </a:solidFill>
              </a:rPr>
              <a:t>Tevatron</a:t>
            </a:r>
            <a:r>
              <a:rPr lang="en-US" sz="2800" dirty="0" smtClean="0">
                <a:solidFill>
                  <a:srgbClr val="FFFFFF"/>
                </a:solidFill>
              </a:rPr>
              <a:t> Collider: 1985 – 2011</a:t>
            </a:r>
            <a:endParaRPr lang="en-US" sz="2800" dirty="0">
              <a:solidFill>
                <a:srgbClr val="FFFFFF"/>
              </a:solidFill>
            </a:endParaRPr>
          </a:p>
        </p:txBody>
      </p:sp>
      <p:sp>
        <p:nvSpPr>
          <p:cNvPr id="6" name="TextBox 5"/>
          <p:cNvSpPr txBox="1"/>
          <p:nvPr/>
        </p:nvSpPr>
        <p:spPr>
          <a:xfrm>
            <a:off x="3083092" y="1611690"/>
            <a:ext cx="1365630" cy="461665"/>
          </a:xfrm>
          <a:prstGeom prst="rect">
            <a:avLst/>
          </a:prstGeom>
          <a:noFill/>
        </p:spPr>
        <p:txBody>
          <a:bodyPr wrap="none" rtlCol="0">
            <a:spAutoFit/>
          </a:bodyPr>
          <a:lstStyle/>
          <a:p>
            <a:r>
              <a:rPr lang="en-US" dirty="0" err="1" smtClean="0">
                <a:solidFill>
                  <a:srgbClr val="FFFFFF"/>
                </a:solidFill>
              </a:rPr>
              <a:t>Tevatron</a:t>
            </a:r>
            <a:endParaRPr lang="en-US" sz="2800" dirty="0">
              <a:solidFill>
                <a:srgbClr val="FFFFFF"/>
              </a:solidFill>
            </a:endParaRPr>
          </a:p>
        </p:txBody>
      </p:sp>
      <p:sp>
        <p:nvSpPr>
          <p:cNvPr id="7" name="TextBox 6"/>
          <p:cNvSpPr txBox="1"/>
          <p:nvPr/>
        </p:nvSpPr>
        <p:spPr>
          <a:xfrm>
            <a:off x="735820" y="4537830"/>
            <a:ext cx="1947969" cy="830997"/>
          </a:xfrm>
          <a:prstGeom prst="rect">
            <a:avLst/>
          </a:prstGeom>
          <a:noFill/>
        </p:spPr>
        <p:txBody>
          <a:bodyPr wrap="none" rtlCol="0">
            <a:spAutoFit/>
          </a:bodyPr>
          <a:lstStyle/>
          <a:p>
            <a:pPr algn="ctr"/>
            <a:r>
              <a:rPr lang="en-US" dirty="0" smtClean="0">
                <a:solidFill>
                  <a:srgbClr val="FFFFFF"/>
                </a:solidFill>
              </a:rPr>
              <a:t>Main Injector</a:t>
            </a:r>
          </a:p>
          <a:p>
            <a:pPr algn="ctr"/>
            <a:r>
              <a:rPr lang="en-US" dirty="0" smtClean="0">
                <a:solidFill>
                  <a:srgbClr val="FFFFFF"/>
                </a:solidFill>
              </a:rPr>
              <a:t>Recycler</a:t>
            </a:r>
            <a:endParaRPr lang="en-US" dirty="0">
              <a:solidFill>
                <a:srgbClr val="FFFFFF"/>
              </a:solidFill>
            </a:endParaRPr>
          </a:p>
        </p:txBody>
      </p:sp>
      <p:sp>
        <p:nvSpPr>
          <p:cNvPr id="8" name="TextBox 7"/>
          <p:cNvSpPr txBox="1"/>
          <p:nvPr/>
        </p:nvSpPr>
        <p:spPr>
          <a:xfrm>
            <a:off x="-104775" y="797273"/>
            <a:ext cx="1866899" cy="830997"/>
          </a:xfrm>
          <a:prstGeom prst="rect">
            <a:avLst/>
          </a:prstGeom>
          <a:noFill/>
        </p:spPr>
        <p:txBody>
          <a:bodyPr wrap="square" rtlCol="0">
            <a:spAutoFit/>
          </a:bodyPr>
          <a:lstStyle/>
          <a:p>
            <a:pPr algn="ctr"/>
            <a:r>
              <a:rPr lang="en-US" dirty="0" smtClean="0">
                <a:solidFill>
                  <a:srgbClr val="FFFFFF"/>
                </a:solidFill>
              </a:rPr>
              <a:t>Antiproton source</a:t>
            </a:r>
            <a:endParaRPr lang="en-US" dirty="0">
              <a:solidFill>
                <a:srgbClr val="FFFFFF"/>
              </a:solidFill>
            </a:endParaRPr>
          </a:p>
        </p:txBody>
      </p:sp>
      <p:cxnSp>
        <p:nvCxnSpPr>
          <p:cNvPr id="10" name="Straight Arrow Connector 9"/>
          <p:cNvCxnSpPr/>
          <p:nvPr/>
        </p:nvCxnSpPr>
        <p:spPr bwMode="auto">
          <a:xfrm>
            <a:off x="587542" y="1611690"/>
            <a:ext cx="241133" cy="826710"/>
          </a:xfrm>
          <a:prstGeom prst="straightConnector1">
            <a:avLst/>
          </a:prstGeom>
          <a:noFill/>
          <a:ln w="19050" cap="flat" cmpd="sng" algn="ctr">
            <a:solidFill>
              <a:srgbClr val="FFFFFF"/>
            </a:solidFill>
            <a:prstDash val="solid"/>
            <a:round/>
            <a:headEnd type="none" w="med" len="med"/>
            <a:tailEnd type="arrow"/>
          </a:ln>
          <a:effectLst/>
        </p:spPr>
      </p:cxnSp>
    </p:spTree>
    <p:extLst>
      <p:ext uri="{BB962C8B-B14F-4D97-AF65-F5344CB8AC3E}">
        <p14:creationId xmlns:p14="http://schemas.microsoft.com/office/powerpoint/2010/main" val="158394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Young-Kee Kim, US HEP Energy Frontier Program, Nov. 2, 2011</a:t>
            </a:r>
            <a:endParaRPr lang="en-US" sz="1200"/>
          </a:p>
        </p:txBody>
      </p:sp>
      <p:sp>
        <p:nvSpPr>
          <p:cNvPr id="3" name="Slide Number Placeholder 2"/>
          <p:cNvSpPr>
            <a:spLocks noGrp="1"/>
          </p:cNvSpPr>
          <p:nvPr>
            <p:ph type="sldNum" sz="quarter" idx="11"/>
          </p:nvPr>
        </p:nvSpPr>
        <p:spPr/>
        <p:txBody>
          <a:bodyPr/>
          <a:lstStyle/>
          <a:p>
            <a:pPr>
              <a:defRPr/>
            </a:pPr>
            <a:fld id="{A216D338-29F8-4F41-A385-43AAA9A70A6E}" type="slidenum">
              <a:rPr lang="en-US" smtClean="0"/>
              <a:pPr>
                <a:defRPr/>
              </a:pPr>
              <a:t>9</a:t>
            </a:fld>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889"/>
          <a:stretch/>
        </p:blipFill>
        <p:spPr>
          <a:xfrm>
            <a:off x="0" y="0"/>
            <a:ext cx="9272517" cy="6858000"/>
          </a:xfrm>
          <a:prstGeom prst="rect">
            <a:avLst/>
          </a:prstGeom>
        </p:spPr>
      </p:pic>
    </p:spTree>
    <p:extLst>
      <p:ext uri="{BB962C8B-B14F-4D97-AF65-F5344CB8AC3E}">
        <p14:creationId xmlns:p14="http://schemas.microsoft.com/office/powerpoint/2010/main" val="13214972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4"/>
</p:tagLst>
</file>

<file path=ppt/tags/tag10.xml><?xml version="1.0" encoding="utf-8"?>
<p:tagLst xmlns:a="http://schemas.openxmlformats.org/drawingml/2006/main" xmlns:r="http://schemas.openxmlformats.org/officeDocument/2006/relationships" xmlns:p="http://schemas.openxmlformats.org/presentationml/2006/main">
  <p:tag name="TIMING" val="|33.7|12.4"/>
</p:tagLst>
</file>

<file path=ppt/tags/tag11.xml><?xml version="1.0" encoding="utf-8"?>
<p:tagLst xmlns:a="http://schemas.openxmlformats.org/drawingml/2006/main" xmlns:r="http://schemas.openxmlformats.org/officeDocument/2006/relationships" xmlns:p="http://schemas.openxmlformats.org/presentationml/2006/main">
  <p:tag name="TIMING" val="|50.4|55.1"/>
</p:tagLst>
</file>

<file path=ppt/tags/tag2.xml><?xml version="1.0" encoding="utf-8"?>
<p:tagLst xmlns:a="http://schemas.openxmlformats.org/drawingml/2006/main" xmlns:r="http://schemas.openxmlformats.org/officeDocument/2006/relationships" xmlns:p="http://schemas.openxmlformats.org/presentationml/2006/main">
  <p:tag name="TIMING" val="|3.3|0.4"/>
</p:tagLst>
</file>

<file path=ppt/tags/tag3.xml><?xml version="1.0" encoding="utf-8"?>
<p:tagLst xmlns:a="http://schemas.openxmlformats.org/drawingml/2006/main" xmlns:r="http://schemas.openxmlformats.org/officeDocument/2006/relationships" xmlns:p="http://schemas.openxmlformats.org/presentationml/2006/main">
  <p:tag name="TIMING" val="|33.3"/>
</p:tagLst>
</file>

<file path=ppt/tags/tag4.xml><?xml version="1.0" encoding="utf-8"?>
<p:tagLst xmlns:a="http://schemas.openxmlformats.org/drawingml/2006/main" xmlns:r="http://schemas.openxmlformats.org/officeDocument/2006/relationships" xmlns:p="http://schemas.openxmlformats.org/presentationml/2006/main">
  <p:tag name="TIMING" val="|43.4"/>
</p:tagLst>
</file>

<file path=ppt/tags/tag5.xml><?xml version="1.0" encoding="utf-8"?>
<p:tagLst xmlns:a="http://schemas.openxmlformats.org/drawingml/2006/main" xmlns:r="http://schemas.openxmlformats.org/officeDocument/2006/relationships" xmlns:p="http://schemas.openxmlformats.org/presentationml/2006/main">
  <p:tag name="TIMING" val="|2|5.8|19.9"/>
</p:tagLst>
</file>

<file path=ppt/tags/tag6.xml><?xml version="1.0" encoding="utf-8"?>
<p:tagLst xmlns:a="http://schemas.openxmlformats.org/drawingml/2006/main" xmlns:r="http://schemas.openxmlformats.org/officeDocument/2006/relationships" xmlns:p="http://schemas.openxmlformats.org/presentationml/2006/main">
  <p:tag name="TIMING" val="|20.4|5|32.1"/>
</p:tagLst>
</file>

<file path=ppt/tags/tag7.xml><?xml version="1.0" encoding="utf-8"?>
<p:tagLst xmlns:a="http://schemas.openxmlformats.org/drawingml/2006/main" xmlns:r="http://schemas.openxmlformats.org/officeDocument/2006/relationships" xmlns:p="http://schemas.openxmlformats.org/presentationml/2006/main">
  <p:tag name="TIMING" val="|14.2|19.3"/>
</p:tagLst>
</file>

<file path=ppt/tags/tag8.xml><?xml version="1.0" encoding="utf-8"?>
<p:tagLst xmlns:a="http://schemas.openxmlformats.org/drawingml/2006/main" xmlns:r="http://schemas.openxmlformats.org/officeDocument/2006/relationships" xmlns:p="http://schemas.openxmlformats.org/presentationml/2006/main">
  <p:tag name="TIMING" val="|32.2"/>
</p:tagLst>
</file>

<file path=ppt/tags/tag9.xml><?xml version="1.0" encoding="utf-8"?>
<p:tagLst xmlns:a="http://schemas.openxmlformats.org/drawingml/2006/main" xmlns:r="http://schemas.openxmlformats.org/officeDocument/2006/relationships" xmlns:p="http://schemas.openxmlformats.org/presentationml/2006/main">
  <p:tag name="TIMING" val="|21.3"/>
</p:tagLst>
</file>

<file path=ppt/theme/theme1.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36024</TotalTime>
  <Words>2825</Words>
  <Application>Microsoft Office PowerPoint</Application>
  <PresentationFormat>On-screen Show (4:3)</PresentationFormat>
  <Paragraphs>611</Paragraphs>
  <Slides>46</Slides>
  <Notes>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Factory</vt:lpstr>
      <vt:lpstr>Fermilab Briefing     Young-Kee Kim  URA Board of Trustees November 1, 2011 </vt:lpstr>
      <vt:lpstr>Outline</vt:lpstr>
      <vt:lpstr>PowerPoint Presentation</vt:lpstr>
      <vt:lpstr>CDF and DØ Detectors</vt:lpstr>
      <vt:lpstr>PowerPoint Presentation</vt:lpstr>
      <vt:lpstr>The Tevatron (1983 – 2011)</vt:lpstr>
      <vt:lpstr>PowerPoint Presentation</vt:lpstr>
      <vt:lpstr>PowerPoint Presentation</vt:lpstr>
      <vt:lpstr>PowerPoint Presentation</vt:lpstr>
      <vt:lpstr>PowerPoint Presentation</vt:lpstr>
      <vt:lpstr>Completion of an era: Tevatron Collider</vt:lpstr>
      <vt:lpstr>Data Analysis at the Tevatron</vt:lpstr>
      <vt:lpstr>Fermilab’s Plan (2011 – 2030)</vt:lpstr>
      <vt:lpstr>Communicating our future with staff</vt:lpstr>
      <vt:lpstr>“Fermilab Plan” Documents</vt:lpstr>
      <vt:lpstr>PowerPoint Presentation</vt:lpstr>
      <vt:lpstr>Fermilab program expressed in three frontiers</vt:lpstr>
      <vt:lpstr>The Cosmic Frontier: Dark Energy</vt:lpstr>
      <vt:lpstr>The Cosmic Frontier: Dark Matter</vt:lpstr>
      <vt:lpstr>The Cosmic Frontier: Other Programs</vt:lpstr>
      <vt:lpstr>The Energy Frontier</vt:lpstr>
      <vt:lpstr>The Energy Frontier: Fermilab and LHC</vt:lpstr>
      <vt:lpstr>The Intensity Frontier</vt:lpstr>
      <vt:lpstr>PowerPoint Presentation</vt:lpstr>
      <vt:lpstr>PowerPoint Presentation</vt:lpstr>
      <vt:lpstr>PowerPoint Presentation</vt:lpstr>
      <vt:lpstr>PowerPoint Presentation</vt:lpstr>
      <vt:lpstr>PowerPoint Presentation</vt:lpstr>
      <vt:lpstr>Project X: 5 MW Proton Accelerator</vt:lpstr>
      <vt:lpstr>PowerPoint Presentation</vt:lpstr>
      <vt:lpstr>PowerPoint Presentation</vt:lpstr>
      <vt:lpstr>PowerPoint Presentation</vt:lpstr>
      <vt:lpstr>Safety: Injury Cases</vt:lpstr>
      <vt:lpstr>DOE Underground Science Committee</vt:lpstr>
      <vt:lpstr>Summary of the DOE Committee</vt:lpstr>
      <vt:lpstr>Summary of the DOE Committee (cont.)</vt:lpstr>
      <vt:lpstr>NRC Committee on DUSEL: Summary</vt:lpstr>
      <vt:lpstr>LBNE Milestones</vt:lpstr>
      <vt:lpstr>Other New Projects</vt:lpstr>
      <vt:lpstr>Project X</vt:lpstr>
      <vt:lpstr>DOE Office of High Energy Physics</vt:lpstr>
      <vt:lpstr>Budget</vt:lpstr>
      <vt:lpstr>FY12 Budget Impact</vt:lpstr>
      <vt:lpstr>Congressional Language: Accelerator R&amp;D</vt:lpstr>
      <vt:lpstr>Congressional Language: Intensity Frontier</vt:lpstr>
      <vt:lpstr>DOE OHEP Response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communication talk</dc:title>
  <dc:creator>Young-kee Kim x3384 05917V</dc:creator>
  <cp:lastModifiedBy>Young-Kee Kim</cp:lastModifiedBy>
  <cp:revision>964</cp:revision>
  <cp:lastPrinted>2011-05-27T14:50:23Z</cp:lastPrinted>
  <dcterms:created xsi:type="dcterms:W3CDTF">2008-08-01T20:03:26Z</dcterms:created>
  <dcterms:modified xsi:type="dcterms:W3CDTF">2011-10-31T16:28:18Z</dcterms:modified>
</cp:coreProperties>
</file>