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327" r:id="rId2"/>
    <p:sldId id="260" r:id="rId3"/>
    <p:sldId id="332" r:id="rId4"/>
    <p:sldId id="362" r:id="rId5"/>
    <p:sldId id="364" r:id="rId6"/>
    <p:sldId id="365" r:id="rId7"/>
    <p:sldId id="334" r:id="rId8"/>
    <p:sldId id="298" r:id="rId9"/>
    <p:sldId id="257" r:id="rId10"/>
    <p:sldId id="259" r:id="rId11"/>
    <p:sldId id="366" r:id="rId12"/>
    <p:sldId id="328" r:id="rId13"/>
    <p:sldId id="367" r:id="rId14"/>
    <p:sldId id="368" r:id="rId15"/>
    <p:sldId id="288" r:id="rId16"/>
    <p:sldId id="273" r:id="rId17"/>
    <p:sldId id="290" r:id="rId18"/>
    <p:sldId id="320" r:id="rId19"/>
    <p:sldId id="357" r:id="rId20"/>
    <p:sldId id="322" r:id="rId21"/>
    <p:sldId id="291" r:id="rId22"/>
    <p:sldId id="258" r:id="rId23"/>
    <p:sldId id="294" r:id="rId24"/>
    <p:sldId id="335" r:id="rId25"/>
    <p:sldId id="360" r:id="rId26"/>
    <p:sldId id="300" r:id="rId27"/>
    <p:sldId id="302" r:id="rId28"/>
    <p:sldId id="304" r:id="rId29"/>
    <p:sldId id="306" r:id="rId30"/>
    <p:sldId id="361" r:id="rId31"/>
    <p:sldId id="310" r:id="rId32"/>
    <p:sldId id="311" r:id="rId33"/>
    <p:sldId id="312" r:id="rId34"/>
    <p:sldId id="313" r:id="rId35"/>
    <p:sldId id="314" r:id="rId36"/>
    <p:sldId id="319" r:id="rId37"/>
    <p:sldId id="350" r:id="rId38"/>
    <p:sldId id="351" r:id="rId39"/>
    <p:sldId id="336" r:id="rId40"/>
    <p:sldId id="277" r:id="rId41"/>
    <p:sldId id="352" r:id="rId42"/>
    <p:sldId id="330" r:id="rId43"/>
    <p:sldId id="331" r:id="rId44"/>
    <p:sldId id="337" r:id="rId45"/>
    <p:sldId id="338" r:id="rId46"/>
    <p:sldId id="339" r:id="rId47"/>
    <p:sldId id="369" r:id="rId48"/>
    <p:sldId id="317" r:id="rId49"/>
    <p:sldId id="281" r:id="rId50"/>
    <p:sldId id="283" r:id="rId51"/>
    <p:sldId id="347" r:id="rId52"/>
    <p:sldId id="348" r:id="rId53"/>
    <p:sldId id="370" r:id="rId54"/>
    <p:sldId id="371" r:id="rId55"/>
    <p:sldId id="349" r:id="rId56"/>
    <p:sldId id="372" r:id="rId57"/>
    <p:sldId id="374" r:id="rId58"/>
    <p:sldId id="373"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008000"/>
    <a:srgbClr val="FFFFFF"/>
    <a:srgbClr val="000099"/>
    <a:srgbClr val="006600"/>
    <a:srgbClr val="FF00FF"/>
    <a:srgbClr val="FF9900"/>
    <a:srgbClr val="FFCC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337" autoAdjust="0"/>
  </p:normalViewPr>
  <p:slideViewPr>
    <p:cSldViewPr snapToGrid="0" snapToObjects="1">
      <p:cViewPr>
        <p:scale>
          <a:sx n="60" d="100"/>
          <a:sy n="60" d="100"/>
        </p:scale>
        <p:origin x="-492" y="78"/>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027D95-26ED-4B3F-ADED-7E8DF239D427}" type="datetimeFigureOut">
              <a:rPr lang="en-US" smtClean="0"/>
              <a:t>8/31/2012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D252F3-40B4-4C3C-A54C-9652D2896FF2}" type="slidenum">
              <a:rPr lang="en-US" smtClean="0"/>
              <a:t>‹#›</a:t>
            </a:fld>
            <a:endParaRPr lang="en-US"/>
          </a:p>
        </p:txBody>
      </p:sp>
    </p:spTree>
    <p:extLst>
      <p:ext uri="{BB962C8B-B14F-4D97-AF65-F5344CB8AC3E}">
        <p14:creationId xmlns:p14="http://schemas.microsoft.com/office/powerpoint/2010/main" val="137767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FFFF"/>
                </a:solidFill>
              </a:rPr>
              <a:t>add the reference to the European Strategy paper somewhere....... saying that it summarizes the opportunities at Fermilab.</a:t>
            </a:r>
          </a:p>
          <a:p>
            <a:endParaRPr lang="en-US" dirty="0"/>
          </a:p>
        </p:txBody>
      </p:sp>
      <p:sp>
        <p:nvSpPr>
          <p:cNvPr id="4" name="Slide Number Placeholder 3"/>
          <p:cNvSpPr>
            <a:spLocks noGrp="1"/>
          </p:cNvSpPr>
          <p:nvPr>
            <p:ph type="sldNum" sz="quarter" idx="10"/>
          </p:nvPr>
        </p:nvSpPr>
        <p:spPr/>
        <p:txBody>
          <a:bodyPr/>
          <a:lstStyle/>
          <a:p>
            <a:fld id="{3CD252F3-40B4-4C3C-A54C-9652D2896FF2}" type="slidenum">
              <a:rPr lang="en-US" smtClean="0"/>
              <a:t>6</a:t>
            </a:fld>
            <a:endParaRPr lang="en-US"/>
          </a:p>
        </p:txBody>
      </p:sp>
    </p:spTree>
    <p:extLst>
      <p:ext uri="{BB962C8B-B14F-4D97-AF65-F5344CB8AC3E}">
        <p14:creationId xmlns:p14="http://schemas.microsoft.com/office/powerpoint/2010/main" val="1875067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4" name="Slide Number Placeholder 3"/>
          <p:cNvSpPr>
            <a:spLocks noGrp="1"/>
          </p:cNvSpPr>
          <p:nvPr>
            <p:ph type="sldNum" sz="quarter" idx="5"/>
          </p:nvPr>
        </p:nvSpPr>
        <p:spPr/>
        <p:txBody>
          <a:bodyPr/>
          <a:lstStyle/>
          <a:p>
            <a:pPr>
              <a:defRPr/>
            </a:pPr>
            <a:fld id="{330C4075-DCC2-4F70-90AA-1BFA279E84CB}" type="slidenum">
              <a:rPr lang="en-US" smtClean="0"/>
              <a:pPr>
                <a:defRPr/>
              </a:pPr>
              <a:t>15</a:t>
            </a:fld>
            <a:endParaRPr lang="en-US" dirty="0"/>
          </a:p>
        </p:txBody>
      </p:sp>
      <p:sp>
        <p:nvSpPr>
          <p:cNvPr id="32772" name="Notes Placeholder 4"/>
          <p:cNvSpPr>
            <a:spLocks noGrp="1"/>
          </p:cNvSpPr>
          <p:nvPr>
            <p:ph type="body"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A63D670-C841-461E-B38E-D81B5C00E991}" type="slidenum">
              <a:rPr lang="en-US" smtClean="0"/>
              <a:pPr>
                <a:defRPr/>
              </a:pPr>
              <a:t>18</a:t>
            </a:fld>
            <a:endParaRPr lang="en-US" dirty="0"/>
          </a:p>
        </p:txBody>
      </p:sp>
    </p:spTree>
    <p:extLst>
      <p:ext uri="{BB962C8B-B14F-4D97-AF65-F5344CB8AC3E}">
        <p14:creationId xmlns:p14="http://schemas.microsoft.com/office/powerpoint/2010/main" val="2747596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48887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6" name="Slide Number Placeholder 5"/>
          <p:cNvSpPr>
            <a:spLocks noGrp="1"/>
          </p:cNvSpPr>
          <p:nvPr>
            <p:ph type="sldNum" sz="quarter" idx="12"/>
          </p:nvPr>
        </p:nvSpPr>
        <p:spPr/>
        <p:txBody>
          <a:bodyPr/>
          <a:lstStyle/>
          <a:p>
            <a:fld id="{E8EDE007-DFFE-4749-AC3D-52621BC1CDC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48887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6" name="Slide Number Placeholder 5"/>
          <p:cNvSpPr>
            <a:spLocks noGrp="1"/>
          </p:cNvSpPr>
          <p:nvPr>
            <p:ph type="sldNum" sz="quarter" idx="12"/>
          </p:nvPr>
        </p:nvSpPr>
        <p:spPr/>
        <p:txBody>
          <a:bodyPr/>
          <a:lstStyle/>
          <a:p>
            <a:fld id="{E8EDE007-DFFE-4749-AC3D-52621BC1CDC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48887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6" name="Slide Number Placeholder 5"/>
          <p:cNvSpPr>
            <a:spLocks noGrp="1"/>
          </p:cNvSpPr>
          <p:nvPr>
            <p:ph type="sldNum" sz="quarter" idx="12"/>
          </p:nvPr>
        </p:nvSpPr>
        <p:spPr/>
        <p:txBody>
          <a:bodyPr/>
          <a:lstStyle/>
          <a:p>
            <a:fld id="{E8EDE007-DFFE-4749-AC3D-52621BC1CDC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48887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6" name="Slide Number Placeholder 5"/>
          <p:cNvSpPr>
            <a:spLocks noGrp="1"/>
          </p:cNvSpPr>
          <p:nvPr>
            <p:ph type="sldNum" sz="quarter" idx="12"/>
          </p:nvPr>
        </p:nvSpPr>
        <p:spPr/>
        <p:txBody>
          <a:bodyPr/>
          <a:lstStyle/>
          <a:p>
            <a:fld id="{E8EDE007-DFFE-4749-AC3D-52621BC1CDC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48887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6" name="Slide Number Placeholder 5"/>
          <p:cNvSpPr>
            <a:spLocks noGrp="1"/>
          </p:cNvSpPr>
          <p:nvPr>
            <p:ph type="sldNum" sz="quarter" idx="12"/>
          </p:nvPr>
        </p:nvSpPr>
        <p:spPr/>
        <p:txBody>
          <a:bodyPr/>
          <a:lstStyle/>
          <a:p>
            <a:fld id="{E8EDE007-DFFE-4749-AC3D-52621BC1CDC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48887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7" name="Slide Number Placeholder 6"/>
          <p:cNvSpPr>
            <a:spLocks noGrp="1"/>
          </p:cNvSpPr>
          <p:nvPr>
            <p:ph type="sldNum" sz="quarter" idx="12"/>
          </p:nvPr>
        </p:nvSpPr>
        <p:spPr/>
        <p:txBody>
          <a:bodyPr/>
          <a:lstStyle/>
          <a:p>
            <a:fld id="{E8EDE007-DFFE-4749-AC3D-52621BC1CDC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488870"/>
            <a:ext cx="21336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9" name="Slide Number Placeholder 8"/>
          <p:cNvSpPr>
            <a:spLocks noGrp="1"/>
          </p:cNvSpPr>
          <p:nvPr>
            <p:ph type="sldNum" sz="quarter" idx="12"/>
          </p:nvPr>
        </p:nvSpPr>
        <p:spPr/>
        <p:txBody>
          <a:bodyPr/>
          <a:lstStyle/>
          <a:p>
            <a:fld id="{E8EDE007-DFFE-4749-AC3D-52621BC1CDC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488870"/>
            <a:ext cx="2133600" cy="365125"/>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5" name="Slide Number Placeholder 4"/>
          <p:cNvSpPr>
            <a:spLocks noGrp="1"/>
          </p:cNvSpPr>
          <p:nvPr>
            <p:ph type="sldNum" sz="quarter" idx="12"/>
          </p:nvPr>
        </p:nvSpPr>
        <p:spPr/>
        <p:txBody>
          <a:bodyPr/>
          <a:lstStyle/>
          <a:p>
            <a:fld id="{E8EDE007-DFFE-4749-AC3D-52621BC1CDC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88870"/>
            <a:ext cx="21336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4" name="Slide Number Placeholder 3"/>
          <p:cNvSpPr>
            <a:spLocks noGrp="1"/>
          </p:cNvSpPr>
          <p:nvPr>
            <p:ph type="sldNum" sz="quarter" idx="12"/>
          </p:nvPr>
        </p:nvSpPr>
        <p:spPr/>
        <p:txBody>
          <a:bodyPr/>
          <a:lstStyle/>
          <a:p>
            <a:fld id="{E8EDE007-DFFE-4749-AC3D-52621BC1CDC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48887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7" name="Slide Number Placeholder 6"/>
          <p:cNvSpPr>
            <a:spLocks noGrp="1"/>
          </p:cNvSpPr>
          <p:nvPr>
            <p:ph type="sldNum" sz="quarter" idx="12"/>
          </p:nvPr>
        </p:nvSpPr>
        <p:spPr/>
        <p:txBody>
          <a:bodyPr/>
          <a:lstStyle/>
          <a:p>
            <a:fld id="{E8EDE007-DFFE-4749-AC3D-52621BC1CDC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48887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7" name="Slide Number Placeholder 6"/>
          <p:cNvSpPr>
            <a:spLocks noGrp="1"/>
          </p:cNvSpPr>
          <p:nvPr>
            <p:ph type="sldNum" sz="quarter" idx="12"/>
          </p:nvPr>
        </p:nvSpPr>
        <p:spPr/>
        <p:txBody>
          <a:bodyPr/>
          <a:lstStyle/>
          <a:p>
            <a:fld id="{E8EDE007-DFFE-4749-AC3D-52621BC1CDC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6397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46922"/>
            <a:ext cx="8229600" cy="530942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57200" y="6488870"/>
            <a:ext cx="66688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Young-Kee Kim, August 27, 2012, HEPAP Meeting, LBNE Reconfiguration Steering Committee Report</a:t>
            </a:r>
            <a:endParaRPr lang="en-US" dirty="0"/>
          </a:p>
        </p:txBody>
      </p:sp>
      <p:sp>
        <p:nvSpPr>
          <p:cNvPr id="6" name="Slide Number Placeholder 5"/>
          <p:cNvSpPr>
            <a:spLocks noGrp="1"/>
          </p:cNvSpPr>
          <p:nvPr>
            <p:ph type="sldNum" sz="quarter" idx="4"/>
          </p:nvPr>
        </p:nvSpPr>
        <p:spPr>
          <a:xfrm>
            <a:off x="6553200" y="64888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DE007-DFFE-4749-AC3D-52621BC1CDC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457200" rtl="0" eaLnBrk="1" latinLnBrk="0" hangingPunct="1">
        <a:spcBef>
          <a:spcPct val="0"/>
        </a:spcBef>
        <a:buNone/>
        <a:defRPr sz="3200" kern="1200">
          <a:solidFill>
            <a:srgbClr val="000099"/>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www.fnal.gov/directorate/lbne_reconfiguration" TargetMode="External"/><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 Id="rId5" Type="http://schemas.openxmlformats.org/officeDocument/2006/relationships/image" Target="../media/image43.jpg"/><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hyperlink" Target="http://www.state.gov/r/pa/prs/ps/2011/07/168740.htm"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7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6.xml"/><Relationship Id="rId4" Type="http://schemas.openxmlformats.org/officeDocument/2006/relationships/image" Target="../media/image74.jpg"/></Relationships>
</file>

<file path=ppt/slides/_rels/slide5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6.xml"/><Relationship Id="rId4" Type="http://schemas.openxmlformats.org/officeDocument/2006/relationships/image" Target="../media/image77.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121401"/>
            <a:ext cx="7772400" cy="1470025"/>
          </a:xfrm>
        </p:spPr>
        <p:txBody>
          <a:bodyPr>
            <a:normAutofit/>
          </a:bodyPr>
          <a:lstStyle/>
          <a:p>
            <a:r>
              <a:rPr lang="en-US" dirty="0" smtClean="0">
                <a:effectLst>
                  <a:outerShdw blurRad="38100" dist="38100" dir="2700000" algn="tl">
                    <a:srgbClr val="000000">
                      <a:alpha val="43137"/>
                    </a:srgbClr>
                  </a:outerShdw>
                </a:effectLst>
              </a:rPr>
              <a:t>Report:</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LBNE Reconfiguration</a:t>
            </a: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Steering Committee</a:t>
            </a:r>
            <a:endParaRPr lang="en-US" dirty="0">
              <a:effectLst>
                <a:outerShdw blurRad="38100" dist="38100" dir="2700000" algn="tl">
                  <a:srgbClr val="000000">
                    <a:alpha val="43137"/>
                  </a:srgbClr>
                </a:outerShdw>
              </a:effectLst>
            </a:endParaRPr>
          </a:p>
        </p:txBody>
      </p:sp>
      <p:sp>
        <p:nvSpPr>
          <p:cNvPr id="5" name="Subtitle 4"/>
          <p:cNvSpPr>
            <a:spLocks noGrp="1"/>
          </p:cNvSpPr>
          <p:nvPr>
            <p:ph type="subTitle" idx="1"/>
          </p:nvPr>
        </p:nvSpPr>
        <p:spPr>
          <a:xfrm>
            <a:off x="1371600" y="3657595"/>
            <a:ext cx="6400800" cy="1954925"/>
          </a:xfrm>
        </p:spPr>
        <p:txBody>
          <a:bodyPr>
            <a:noAutofit/>
          </a:bodyPr>
          <a:lstStyle/>
          <a:p>
            <a:r>
              <a:rPr lang="en-US" sz="2000" dirty="0" smtClean="0"/>
              <a:t>Young-Kee Kim</a:t>
            </a:r>
          </a:p>
          <a:p>
            <a:r>
              <a:rPr lang="en-US" sz="2000" dirty="0" smtClean="0"/>
              <a:t>Chair, the Steering Committee</a:t>
            </a:r>
          </a:p>
          <a:p>
            <a:endParaRPr lang="en-US" sz="2000" dirty="0" smtClean="0"/>
          </a:p>
          <a:p>
            <a:r>
              <a:rPr lang="en-US" sz="2000" dirty="0" smtClean="0"/>
              <a:t>HEPAP meeting</a:t>
            </a:r>
            <a:endParaRPr lang="en-US" sz="2000" dirty="0"/>
          </a:p>
          <a:p>
            <a:r>
              <a:rPr lang="en-US" sz="2000" dirty="0" smtClean="0"/>
              <a:t>August 27, 2012 </a:t>
            </a:r>
            <a:endParaRPr lang="en-US" sz="2000" dirty="0"/>
          </a:p>
        </p:txBody>
      </p:sp>
      <p:sp>
        <p:nvSpPr>
          <p:cNvPr id="6" name="TextBox 5"/>
          <p:cNvSpPr txBox="1"/>
          <p:nvPr/>
        </p:nvSpPr>
        <p:spPr>
          <a:xfrm>
            <a:off x="0" y="2617060"/>
            <a:ext cx="9144000" cy="707886"/>
          </a:xfrm>
          <a:prstGeom prst="rect">
            <a:avLst/>
          </a:prstGeom>
          <a:noFill/>
        </p:spPr>
        <p:txBody>
          <a:bodyPr wrap="square" rtlCol="0">
            <a:spAutoFit/>
          </a:bodyPr>
          <a:lstStyle/>
          <a:p>
            <a:pPr algn="ctr"/>
            <a:r>
              <a:rPr lang="en-US" sz="2000" dirty="0" smtClean="0"/>
              <a:t>The Steering Committee Report and Supporting Documents are available at</a:t>
            </a:r>
          </a:p>
          <a:p>
            <a:pPr algn="ctr"/>
            <a:r>
              <a:rPr lang="en-US" sz="2000" dirty="0" smtClean="0"/>
              <a:t>http</a:t>
            </a:r>
            <a:r>
              <a:rPr lang="en-US" sz="2000" dirty="0"/>
              <a:t>://</a:t>
            </a:r>
            <a:r>
              <a:rPr lang="en-US" sz="2000" dirty="0" smtClean="0"/>
              <a:t>www.fnal.gov/directorate/lbne_reconfiguration/</a:t>
            </a:r>
            <a:endParaRPr lang="en-US" sz="2000" dirty="0"/>
          </a:p>
        </p:txBody>
      </p:sp>
    </p:spTree>
    <p:extLst>
      <p:ext uri="{BB962C8B-B14F-4D97-AF65-F5344CB8AC3E}">
        <p14:creationId xmlns:p14="http://schemas.microsoft.com/office/powerpoint/2010/main" val="288730339"/>
      </p:ext>
    </p:extLst>
  </p:cSld>
  <p:clrMapOvr>
    <a:masterClrMapping/>
  </p:clrMapOvr>
  <mc:AlternateContent xmlns:mc="http://schemas.openxmlformats.org/markup-compatibility/2006" xmlns:p14="http://schemas.microsoft.com/office/powerpoint/2010/main">
    <mc:Choice Requires="p14">
      <p:transition spd="slow" p14:dur="2000" advTm="31593"/>
    </mc:Choice>
    <mc:Fallback xmlns="">
      <p:transition spd="slow" advTm="3159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 </a:t>
            </a:r>
            <a:r>
              <a:rPr lang="en-US" i="1" dirty="0">
                <a:latin typeface="Symbol" pitchFamily="18" charset="2"/>
              </a:rPr>
              <a:t>q</a:t>
            </a:r>
            <a:r>
              <a:rPr lang="en-US" baseline="-25000" dirty="0"/>
              <a:t>13</a:t>
            </a:r>
            <a:r>
              <a:rPr lang="en-US" dirty="0"/>
              <a:t> (March 8, 2012)</a:t>
            </a:r>
          </a:p>
        </p:txBody>
      </p:sp>
      <p:sp>
        <p:nvSpPr>
          <p:cNvPr id="3" name="Footer Placeholder 2"/>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4" name="Slide Number Placeholder 3"/>
          <p:cNvSpPr>
            <a:spLocks noGrp="1"/>
          </p:cNvSpPr>
          <p:nvPr>
            <p:ph type="sldNum" sz="quarter" idx="12"/>
          </p:nvPr>
        </p:nvSpPr>
        <p:spPr/>
        <p:txBody>
          <a:bodyPr/>
          <a:lstStyle/>
          <a:p>
            <a:fld id="{E8EDE007-DFFE-4749-AC3D-52621BC1CDC3}" type="slidenum">
              <a:rPr lang="en-US" smtClean="0"/>
              <a:t>10</a:t>
            </a:fld>
            <a:endParaRPr lang="en-US"/>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t="12077"/>
          <a:stretch/>
        </p:blipFill>
        <p:spPr>
          <a:xfrm>
            <a:off x="1962379" y="1450417"/>
            <a:ext cx="5026254" cy="3902485"/>
          </a:xfrm>
          <a:prstGeom prst="rect">
            <a:avLst/>
          </a:prstGeom>
        </p:spPr>
      </p:pic>
      <p:grpSp>
        <p:nvGrpSpPr>
          <p:cNvPr id="8" name="Group 7"/>
          <p:cNvGrpSpPr/>
          <p:nvPr/>
        </p:nvGrpSpPr>
        <p:grpSpPr>
          <a:xfrm>
            <a:off x="851339" y="2254468"/>
            <a:ext cx="7394028" cy="4039794"/>
            <a:chOff x="851339" y="2254468"/>
            <a:chExt cx="7394028" cy="4039794"/>
          </a:xfrm>
        </p:grpSpPr>
        <p:sp>
          <p:nvSpPr>
            <p:cNvPr id="6" name="TextBox 5"/>
            <p:cNvSpPr txBox="1"/>
            <p:nvPr/>
          </p:nvSpPr>
          <p:spPr>
            <a:xfrm>
              <a:off x="851339" y="5463265"/>
              <a:ext cx="7394028" cy="830997"/>
            </a:xfrm>
            <a:prstGeom prst="rect">
              <a:avLst/>
            </a:prstGeom>
            <a:noFill/>
          </p:spPr>
          <p:txBody>
            <a:bodyPr wrap="square" rtlCol="0">
              <a:spAutoFit/>
            </a:bodyPr>
            <a:lstStyle/>
            <a:p>
              <a:pPr algn="ctr"/>
              <a:r>
                <a:rPr lang="en-US" sz="2400" dirty="0" smtClean="0"/>
                <a:t>~1,300 km is nearly optimal for a combined sensitivity of CP and mass hierarchy measurements.</a:t>
              </a:r>
              <a:endParaRPr lang="en-US" sz="2400" dirty="0"/>
            </a:p>
          </p:txBody>
        </p:sp>
        <p:sp>
          <p:nvSpPr>
            <p:cNvPr id="7" name="Down Arrow 6"/>
            <p:cNvSpPr/>
            <p:nvPr/>
          </p:nvSpPr>
          <p:spPr>
            <a:xfrm>
              <a:off x="4303985" y="2254468"/>
              <a:ext cx="425669" cy="256977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0" y="940348"/>
            <a:ext cx="9143999" cy="461665"/>
          </a:xfrm>
          <a:prstGeom prst="rect">
            <a:avLst/>
          </a:prstGeom>
          <a:noFill/>
        </p:spPr>
        <p:txBody>
          <a:bodyPr wrap="square" rtlCol="0">
            <a:spAutoFit/>
          </a:bodyPr>
          <a:lstStyle/>
          <a:p>
            <a:pPr algn="ctr"/>
            <a:r>
              <a:rPr lang="en-US" sz="2400" dirty="0" smtClean="0">
                <a:solidFill>
                  <a:srgbClr val="0000FF"/>
                </a:solidFill>
              </a:rPr>
              <a:t>Mass hierarchy </a:t>
            </a:r>
            <a:r>
              <a:rPr lang="en-US" sz="2400" dirty="0" smtClean="0"/>
              <a:t>and </a:t>
            </a:r>
            <a:r>
              <a:rPr lang="en-US" sz="2400" dirty="0" smtClean="0">
                <a:solidFill>
                  <a:srgbClr val="FF0000"/>
                </a:solidFill>
              </a:rPr>
              <a:t>CP </a:t>
            </a:r>
            <a:r>
              <a:rPr lang="en-US" sz="2400" dirty="0" smtClean="0"/>
              <a:t>sensitivity vs. Baseline</a:t>
            </a:r>
          </a:p>
        </p:txBody>
      </p:sp>
      <p:pic>
        <p:nvPicPr>
          <p:cNvPr id="10" name="Picture 9"/>
          <p:cNvPicPr/>
          <p:nvPr/>
        </p:nvPicPr>
        <p:blipFill rotWithShape="1">
          <a:blip r:embed="rId3" cstate="print">
            <a:extLst>
              <a:ext uri="{28A0092B-C50C-407E-A947-70E740481C1C}">
                <a14:useLocalDpi xmlns:a14="http://schemas.microsoft.com/office/drawing/2010/main" val="0"/>
              </a:ext>
            </a:extLst>
          </a:blip>
          <a:srcRect l="29754" r="63659" b="90536"/>
          <a:stretch/>
        </p:blipFill>
        <p:spPr>
          <a:xfrm rot="16200000">
            <a:off x="1907199" y="3742029"/>
            <a:ext cx="331077" cy="420057"/>
          </a:xfrm>
          <a:prstGeom prst="rect">
            <a:avLst/>
          </a:prstGeom>
        </p:spPr>
      </p:pic>
      <p:sp>
        <p:nvSpPr>
          <p:cNvPr id="11" name="TextBox 10"/>
          <p:cNvSpPr txBox="1"/>
          <p:nvPr/>
        </p:nvSpPr>
        <p:spPr>
          <a:xfrm>
            <a:off x="5328747" y="4454915"/>
            <a:ext cx="1284904" cy="338554"/>
          </a:xfrm>
          <a:prstGeom prst="rect">
            <a:avLst/>
          </a:prstGeom>
          <a:noFill/>
        </p:spPr>
        <p:txBody>
          <a:bodyPr wrap="none" rtlCol="0">
            <a:spAutoFit/>
          </a:bodyPr>
          <a:lstStyle/>
          <a:p>
            <a:r>
              <a:rPr lang="en-US" sz="1600" dirty="0" smtClean="0"/>
              <a:t>35 </a:t>
            </a:r>
            <a:r>
              <a:rPr lang="en-US" sz="1600" dirty="0" err="1" smtClean="0"/>
              <a:t>kt</a:t>
            </a:r>
            <a:r>
              <a:rPr lang="en-US" sz="1600" dirty="0" smtClean="0"/>
              <a:t> </a:t>
            </a:r>
            <a:r>
              <a:rPr lang="en-US" sz="1600" dirty="0" err="1" smtClean="0"/>
              <a:t>LAr</a:t>
            </a:r>
            <a:r>
              <a:rPr lang="en-US" sz="1600" dirty="0" smtClean="0"/>
              <a:t> TPC</a:t>
            </a:r>
            <a:endParaRPr lang="en-US" sz="1600" dirty="0"/>
          </a:p>
        </p:txBody>
      </p:sp>
    </p:spTree>
    <p:custDataLst>
      <p:tags r:id="rId1"/>
    </p:custDataLst>
    <p:extLst>
      <p:ext uri="{BB962C8B-B14F-4D97-AF65-F5344CB8AC3E}">
        <p14:creationId xmlns:p14="http://schemas.microsoft.com/office/powerpoint/2010/main" val="278856954"/>
      </p:ext>
    </p:extLst>
  </p:cSld>
  <p:clrMapOvr>
    <a:masterClrMapping/>
  </p:clrMapOvr>
  <mc:AlternateContent xmlns:mc="http://schemas.openxmlformats.org/markup-compatibility/2006" xmlns:p14="http://schemas.microsoft.com/office/powerpoint/2010/main">
    <mc:Choice Requires="p14">
      <p:transition spd="slow" p14:dur="2000" advTm="55736"/>
    </mc:Choice>
    <mc:Fallback xmlns="">
      <p:transition spd="slow" advTm="557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 Brinkman’s Charge (March 19, 2012)</a:t>
            </a:r>
          </a:p>
        </p:txBody>
      </p:sp>
      <p:sp>
        <p:nvSpPr>
          <p:cNvPr id="3" name="Footer Placeholder 2"/>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4" name="Slide Number Placeholder 3"/>
          <p:cNvSpPr>
            <a:spLocks noGrp="1"/>
          </p:cNvSpPr>
          <p:nvPr>
            <p:ph type="sldNum" sz="quarter" idx="12"/>
          </p:nvPr>
        </p:nvSpPr>
        <p:spPr/>
        <p:txBody>
          <a:bodyPr/>
          <a:lstStyle/>
          <a:p>
            <a:fld id="{E8EDE007-DFFE-4749-AC3D-52621BC1CDC3}" type="slidenum">
              <a:rPr lang="en-US" smtClean="0"/>
              <a:t>11</a:t>
            </a:fld>
            <a:endParaRPr lang="en-US"/>
          </a:p>
        </p:txBody>
      </p:sp>
      <p:sp>
        <p:nvSpPr>
          <p:cNvPr id="5" name="TextBox 4"/>
          <p:cNvSpPr txBox="1"/>
          <p:nvPr/>
        </p:nvSpPr>
        <p:spPr>
          <a:xfrm>
            <a:off x="321014" y="4561670"/>
            <a:ext cx="8397324" cy="1877437"/>
          </a:xfrm>
          <a:prstGeom prst="rect">
            <a:avLst/>
          </a:prstGeom>
          <a:noFill/>
        </p:spPr>
        <p:txBody>
          <a:bodyPr wrap="square" rtlCol="0">
            <a:spAutoFit/>
          </a:bodyPr>
          <a:lstStyle/>
          <a:p>
            <a:r>
              <a:rPr lang="en-US" dirty="0">
                <a:solidFill>
                  <a:srgbClr val="0000FF"/>
                </a:solidFill>
              </a:rPr>
              <a:t>DOE </a:t>
            </a:r>
            <a:r>
              <a:rPr lang="en-US" dirty="0" smtClean="0">
                <a:solidFill>
                  <a:srgbClr val="0000FF"/>
                </a:solidFill>
              </a:rPr>
              <a:t>SC is </a:t>
            </a:r>
            <a:r>
              <a:rPr lang="en-US" dirty="0">
                <a:solidFill>
                  <a:srgbClr val="0000FF"/>
                </a:solidFill>
              </a:rPr>
              <a:t>planning investments in the next generation neutrino experiment, the </a:t>
            </a:r>
            <a:r>
              <a:rPr lang="en-US" dirty="0" smtClean="0">
                <a:solidFill>
                  <a:srgbClr val="0000FF"/>
                </a:solidFill>
              </a:rPr>
              <a:t>LBNE.</a:t>
            </a:r>
            <a:endParaRPr lang="en-US" dirty="0">
              <a:solidFill>
                <a:srgbClr val="0000FF"/>
              </a:solidFill>
            </a:endParaRPr>
          </a:p>
          <a:p>
            <a:pPr lvl="1"/>
            <a:endParaRPr lang="en-US" sz="800" dirty="0" smtClean="0">
              <a:solidFill>
                <a:srgbClr val="0000FF"/>
              </a:solidFill>
            </a:endParaRPr>
          </a:p>
          <a:p>
            <a:r>
              <a:rPr lang="en-US" dirty="0" smtClean="0">
                <a:solidFill>
                  <a:srgbClr val="0000FF"/>
                </a:solidFill>
              </a:rPr>
              <a:t>In </a:t>
            </a:r>
            <a:r>
              <a:rPr lang="en-US" dirty="0">
                <a:solidFill>
                  <a:srgbClr val="0000FF"/>
                </a:solidFill>
              </a:rPr>
              <a:t>light of the current budget climate, </a:t>
            </a:r>
            <a:r>
              <a:rPr lang="en-US" dirty="0" smtClean="0">
                <a:solidFill>
                  <a:srgbClr val="0000FF"/>
                </a:solidFill>
              </a:rPr>
              <a:t>Dr</a:t>
            </a:r>
            <a:r>
              <a:rPr lang="en-US" dirty="0">
                <a:solidFill>
                  <a:srgbClr val="0000FF"/>
                </a:solidFill>
              </a:rPr>
              <a:t>. </a:t>
            </a:r>
            <a:r>
              <a:rPr lang="en-US" dirty="0" smtClean="0">
                <a:solidFill>
                  <a:srgbClr val="0000FF"/>
                </a:solidFill>
              </a:rPr>
              <a:t>Brinkman </a:t>
            </a:r>
            <a:r>
              <a:rPr lang="en-US" dirty="0">
                <a:solidFill>
                  <a:srgbClr val="0000FF"/>
                </a:solidFill>
              </a:rPr>
              <a:t>asked Fermilab to find a path forward to reach the goals of the LBNE in a phased approach or with alternative options.  His letter notes that this decision is not a negative judgment about the importance of the science, but rather it is a recognition that the peak cost of the project cannot be accommodated in the current budget climate, or that projected for the next decade</a:t>
            </a:r>
            <a:r>
              <a:rPr lang="en-US" dirty="0" smtClean="0">
                <a:solidFill>
                  <a:srgbClr val="0000FF"/>
                </a:solidFill>
              </a:rPr>
              <a:t>.</a:t>
            </a:r>
            <a:endParaRPr lang="en-US" dirty="0">
              <a:solidFill>
                <a:srgbClr val="0000FF"/>
              </a:solidFill>
            </a:endParaRPr>
          </a:p>
        </p:txBody>
      </p:sp>
      <p:grpSp>
        <p:nvGrpSpPr>
          <p:cNvPr id="6" name="Group 5"/>
          <p:cNvGrpSpPr/>
          <p:nvPr/>
        </p:nvGrpSpPr>
        <p:grpSpPr>
          <a:xfrm>
            <a:off x="134650" y="961697"/>
            <a:ext cx="8727412" cy="3520446"/>
            <a:chOff x="166182" y="851335"/>
            <a:chExt cx="8727412" cy="3520446"/>
          </a:xfrm>
        </p:grpSpPr>
        <p:pic>
          <p:nvPicPr>
            <p:cNvPr id="7"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8803" t="4706" r="7930" b="37096"/>
            <a:stretch/>
          </p:blipFill>
          <p:spPr bwMode="auto">
            <a:xfrm>
              <a:off x="166182" y="904117"/>
              <a:ext cx="4285386" cy="346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p:nvPicPr>
          <p:blipFill>
            <a:blip r:embed="rId3">
              <a:extLst>
                <a:ext uri="{28A0092B-C50C-407E-A947-70E740481C1C}">
                  <a14:useLocalDpi xmlns:a14="http://schemas.microsoft.com/office/drawing/2010/main" val="0"/>
                </a:ext>
              </a:extLst>
            </a:blip>
            <a:srcRect l="12717" t="6967" r="9538" b="69516"/>
            <a:stretch>
              <a:fillRect/>
            </a:stretch>
          </p:blipFill>
          <p:spPr bwMode="auto">
            <a:xfrm>
              <a:off x="4813230" y="2498123"/>
              <a:ext cx="3999694" cy="140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8803" t="62384" r="7930" b="9305"/>
            <a:stretch/>
          </p:blipFill>
          <p:spPr bwMode="auto">
            <a:xfrm>
              <a:off x="4608208" y="851335"/>
              <a:ext cx="4285386" cy="168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12404394"/>
      </p:ext>
    </p:extLst>
  </p:cSld>
  <p:clrMapOvr>
    <a:masterClrMapping/>
  </p:clrMapOvr>
  <mc:AlternateContent xmlns:mc="http://schemas.openxmlformats.org/markup-compatibility/2006" xmlns:p14="http://schemas.microsoft.com/office/powerpoint/2010/main">
    <mc:Choice Requires="p14">
      <p:transition spd="slow" p14:dur="2000" advTm="35336"/>
    </mc:Choice>
    <mc:Fallback xmlns="">
      <p:transition spd="slow" advTm="35336"/>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639762"/>
          </a:xfrm>
        </p:spPr>
        <p:txBody>
          <a:bodyPr>
            <a:normAutofit/>
          </a:bodyPr>
          <a:lstStyle/>
          <a:p>
            <a:r>
              <a:rPr lang="en-US" dirty="0" smtClean="0"/>
              <a:t>Steering Committee and WGs formed (April 3, 2012)</a:t>
            </a:r>
            <a:endParaRPr lang="en-US" dirty="0"/>
          </a:p>
        </p:txBody>
      </p:sp>
      <p:sp>
        <p:nvSpPr>
          <p:cNvPr id="5" name="Content Placeholder 4"/>
          <p:cNvSpPr>
            <a:spLocks noGrp="1"/>
          </p:cNvSpPr>
          <p:nvPr>
            <p:ph idx="1"/>
          </p:nvPr>
        </p:nvSpPr>
        <p:spPr/>
        <p:txBody>
          <a:bodyPr>
            <a:normAutofit/>
          </a:bodyPr>
          <a:lstStyle/>
          <a:p>
            <a:r>
              <a:rPr lang="en-US" sz="1800" dirty="0" smtClean="0"/>
              <a:t>Pier </a:t>
            </a:r>
            <a:r>
              <a:rPr lang="en-US" sz="1800" dirty="0"/>
              <a:t>Oddone, Director of Fermilab, formed a Steering Committee and two working </a:t>
            </a:r>
            <a:r>
              <a:rPr lang="en-US" sz="1800" dirty="0" smtClean="0"/>
              <a:t>groups (Physics and </a:t>
            </a:r>
            <a:r>
              <a:rPr lang="en-US" sz="1800" dirty="0"/>
              <a:t>Engineering/Cost Working </a:t>
            </a:r>
            <a:r>
              <a:rPr lang="en-US" sz="1800" dirty="0" smtClean="0"/>
              <a:t>Groups), </a:t>
            </a:r>
            <a:r>
              <a:rPr lang="en-US" sz="1800" dirty="0"/>
              <a:t>to address this request</a:t>
            </a:r>
            <a:r>
              <a:rPr lang="en-US" sz="1800" dirty="0" smtClean="0"/>
              <a:t>.</a:t>
            </a:r>
          </a:p>
          <a:p>
            <a:endParaRPr lang="en-US" sz="1800" dirty="0"/>
          </a:p>
          <a:p>
            <a:endParaRPr lang="en-US" sz="1800" dirty="0" smtClean="0"/>
          </a:p>
          <a:p>
            <a:endParaRPr lang="en-US" sz="1800" dirty="0"/>
          </a:p>
          <a:p>
            <a:endParaRPr lang="en-US" sz="1800" dirty="0" smtClean="0"/>
          </a:p>
          <a:p>
            <a:endParaRPr lang="en-US" sz="1800" dirty="0"/>
          </a:p>
          <a:p>
            <a:endParaRPr lang="en-US" sz="1800" dirty="0" smtClean="0"/>
          </a:p>
          <a:p>
            <a:endParaRPr lang="en-US" sz="1400" dirty="0"/>
          </a:p>
          <a:p>
            <a:pPr marL="0" indent="0">
              <a:buNone/>
            </a:pPr>
            <a:r>
              <a:rPr lang="en-US" sz="1800" dirty="0" smtClean="0"/>
              <a:t> </a:t>
            </a:r>
          </a:p>
          <a:p>
            <a:endParaRPr lang="en-US" dirty="0" smtClean="0"/>
          </a:p>
          <a:p>
            <a:r>
              <a:rPr lang="en-US" sz="1800" dirty="0" smtClean="0"/>
              <a:t>The </a:t>
            </a:r>
            <a:r>
              <a:rPr lang="en-US" sz="1800" dirty="0"/>
              <a:t>Steering </a:t>
            </a:r>
            <a:r>
              <a:rPr lang="en-US" sz="1800" dirty="0" smtClean="0"/>
              <a:t>Committee to provide </a:t>
            </a:r>
            <a:r>
              <a:rPr lang="en-US" sz="1800" dirty="0"/>
              <a:t>guidance to the working groups, to identify viable options and to write the report to the DOE.  </a:t>
            </a:r>
            <a:endParaRPr lang="en-US" sz="1800" dirty="0" smtClean="0"/>
          </a:p>
          <a:p>
            <a:endParaRPr lang="en-US" sz="800" dirty="0" smtClean="0"/>
          </a:p>
          <a:p>
            <a:r>
              <a:rPr lang="en-US" sz="1800" dirty="0" smtClean="0"/>
              <a:t>The </a:t>
            </a:r>
            <a:r>
              <a:rPr lang="en-US" sz="1800" dirty="0"/>
              <a:t>Physics </a:t>
            </a:r>
            <a:r>
              <a:rPr lang="en-US" sz="1800" dirty="0" smtClean="0"/>
              <a:t>WG to analyze </a:t>
            </a:r>
            <a:r>
              <a:rPr lang="en-US" sz="1800" dirty="0"/>
              <a:t>the physics reach of various </a:t>
            </a:r>
            <a:r>
              <a:rPr lang="en-US" sz="1800" dirty="0" smtClean="0"/>
              <a:t>options </a:t>
            </a:r>
            <a:r>
              <a:rPr lang="en-US" sz="1800" dirty="0"/>
              <a:t>on a common basis, and the Engineering/Cost </a:t>
            </a:r>
            <a:r>
              <a:rPr lang="en-US" sz="1800" dirty="0" smtClean="0"/>
              <a:t>WG to </a:t>
            </a:r>
            <a:r>
              <a:rPr lang="en-US" sz="1800" dirty="0"/>
              <a:t>provide cost estimates and to analyze the feasibility of the proposed approaches with the same methodology.  </a:t>
            </a:r>
          </a:p>
        </p:txBody>
      </p:sp>
      <p:sp>
        <p:nvSpPr>
          <p:cNvPr id="2" name="Footer Placeholder 1"/>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3" name="Slide Number Placeholder 2"/>
          <p:cNvSpPr>
            <a:spLocks noGrp="1"/>
          </p:cNvSpPr>
          <p:nvPr>
            <p:ph type="sldNum" sz="quarter" idx="12"/>
          </p:nvPr>
        </p:nvSpPr>
        <p:spPr/>
        <p:txBody>
          <a:bodyPr/>
          <a:lstStyle/>
          <a:p>
            <a:fld id="{E8EDE007-DFFE-4749-AC3D-52621BC1CDC3}" type="slidenum">
              <a:rPr lang="en-US" smtClean="0"/>
              <a:t>12</a:t>
            </a:fld>
            <a:endParaRPr lang="en-US"/>
          </a:p>
        </p:txBody>
      </p:sp>
      <p:grpSp>
        <p:nvGrpSpPr>
          <p:cNvPr id="6" name="Group 5"/>
          <p:cNvGrpSpPr/>
          <p:nvPr/>
        </p:nvGrpSpPr>
        <p:grpSpPr>
          <a:xfrm>
            <a:off x="2560138" y="1941551"/>
            <a:ext cx="4225168" cy="2392580"/>
            <a:chOff x="283778" y="2306317"/>
            <a:chExt cx="4225168" cy="2392580"/>
          </a:xfrm>
        </p:grpSpPr>
        <p:sp>
          <p:nvSpPr>
            <p:cNvPr id="7" name="Rectangle 6"/>
            <p:cNvSpPr/>
            <p:nvPr/>
          </p:nvSpPr>
          <p:spPr>
            <a:xfrm>
              <a:off x="1497722" y="2306317"/>
              <a:ext cx="1781504" cy="878347"/>
            </a:xfrm>
            <a:prstGeom prst="rect">
              <a:avLst/>
            </a:prstGeom>
            <a:solidFill>
              <a:srgbClr val="0000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Steering Committee</a:t>
              </a:r>
              <a:endParaRPr lang="en-US" dirty="0"/>
            </a:p>
          </p:txBody>
        </p:sp>
        <p:sp>
          <p:nvSpPr>
            <p:cNvPr id="8" name="Rectangle 7"/>
            <p:cNvSpPr/>
            <p:nvPr/>
          </p:nvSpPr>
          <p:spPr>
            <a:xfrm>
              <a:off x="2569787" y="3820550"/>
              <a:ext cx="1939159" cy="878347"/>
            </a:xfrm>
            <a:prstGeom prst="rect">
              <a:avLst/>
            </a:prstGeom>
            <a:solidFill>
              <a:srgbClr val="0000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Engineering/Cost</a:t>
              </a:r>
            </a:p>
            <a:p>
              <a:pPr algn="ctr"/>
              <a:r>
                <a:rPr lang="en-US" dirty="0" smtClean="0"/>
                <a:t>Working Group</a:t>
              </a:r>
              <a:endParaRPr lang="en-US" dirty="0"/>
            </a:p>
          </p:txBody>
        </p:sp>
        <p:sp>
          <p:nvSpPr>
            <p:cNvPr id="9" name="Rectangle 8"/>
            <p:cNvSpPr/>
            <p:nvPr/>
          </p:nvSpPr>
          <p:spPr>
            <a:xfrm>
              <a:off x="283778" y="3820550"/>
              <a:ext cx="1939159" cy="878347"/>
            </a:xfrm>
            <a:prstGeom prst="rect">
              <a:avLst/>
            </a:prstGeom>
            <a:solidFill>
              <a:srgbClr val="0000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Physics </a:t>
              </a:r>
            </a:p>
            <a:p>
              <a:pPr algn="ctr"/>
              <a:r>
                <a:rPr lang="en-US" dirty="0" smtClean="0"/>
                <a:t>Working Group</a:t>
              </a:r>
              <a:endParaRPr lang="en-US" dirty="0"/>
            </a:p>
          </p:txBody>
        </p:sp>
        <p:cxnSp>
          <p:nvCxnSpPr>
            <p:cNvPr id="10" name="Elbow Connector 9"/>
            <p:cNvCxnSpPr>
              <a:stCxn id="9" idx="0"/>
              <a:endCxn id="7" idx="2"/>
            </p:cNvCxnSpPr>
            <p:nvPr/>
          </p:nvCxnSpPr>
          <p:spPr>
            <a:xfrm rot="5400000" flipH="1" flipV="1">
              <a:off x="1502973" y="2935049"/>
              <a:ext cx="635886" cy="1135116"/>
            </a:xfrm>
            <a:prstGeom prst="bentConnector3">
              <a:avLst/>
            </a:prstGeom>
            <a:ln>
              <a:solidFill>
                <a:srgbClr val="000099"/>
              </a:solidFill>
            </a:ln>
          </p:spPr>
          <p:style>
            <a:lnRef idx="2">
              <a:schemeClr val="accent1"/>
            </a:lnRef>
            <a:fillRef idx="0">
              <a:schemeClr val="accent1"/>
            </a:fillRef>
            <a:effectRef idx="1">
              <a:schemeClr val="accent1"/>
            </a:effectRef>
            <a:fontRef idx="minor">
              <a:schemeClr val="tx1"/>
            </a:fontRef>
          </p:style>
        </p:cxnSp>
        <p:cxnSp>
          <p:nvCxnSpPr>
            <p:cNvPr id="11" name="Elbow Connector 10"/>
            <p:cNvCxnSpPr>
              <a:stCxn id="7" idx="2"/>
              <a:endCxn id="8" idx="0"/>
            </p:cNvCxnSpPr>
            <p:nvPr/>
          </p:nvCxnSpPr>
          <p:spPr>
            <a:xfrm rot="16200000" flipH="1">
              <a:off x="2645977" y="2927160"/>
              <a:ext cx="635886" cy="1150893"/>
            </a:xfrm>
            <a:prstGeom prst="bentConnector3">
              <a:avLst>
                <a:gd name="adj1" fmla="val 50000"/>
              </a:avLst>
            </a:prstGeom>
            <a:ln>
              <a:solidFill>
                <a:srgbClr val="000099"/>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68887221"/>
      </p:ext>
    </p:extLst>
  </p:cSld>
  <p:clrMapOvr>
    <a:masterClrMapping/>
  </p:clrMapOvr>
  <mc:AlternateContent xmlns:mc="http://schemas.openxmlformats.org/markup-compatibility/2006" xmlns:p14="http://schemas.microsoft.com/office/powerpoint/2010/main">
    <mc:Choice Requires="p14">
      <p:transition spd="slow" p14:dur="2000" advTm="46423"/>
    </mc:Choice>
    <mc:Fallback xmlns="">
      <p:transition spd="slow" advTm="46423"/>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Steering Committee</a:t>
            </a:r>
          </a:p>
        </p:txBody>
      </p:sp>
      <p:sp>
        <p:nvSpPr>
          <p:cNvPr id="3" name="Footer Placeholder 2"/>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4" name="Slide Number Placeholder 3"/>
          <p:cNvSpPr>
            <a:spLocks noGrp="1"/>
          </p:cNvSpPr>
          <p:nvPr>
            <p:ph type="sldNum" sz="quarter" idx="12"/>
          </p:nvPr>
        </p:nvSpPr>
        <p:spPr/>
        <p:txBody>
          <a:bodyPr/>
          <a:lstStyle/>
          <a:p>
            <a:fld id="{E8EDE007-DFFE-4749-AC3D-52621BC1CDC3}" type="slidenum">
              <a:rPr lang="en-US" smtClean="0"/>
              <a:t>13</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784671051"/>
              </p:ext>
            </p:extLst>
          </p:nvPr>
        </p:nvGraphicFramePr>
        <p:xfrm>
          <a:off x="3484188" y="1803035"/>
          <a:ext cx="5644046" cy="4038480"/>
        </p:xfrm>
        <a:graphic>
          <a:graphicData uri="http://schemas.openxmlformats.org/drawingml/2006/table">
            <a:tbl>
              <a:tblPr firstRow="1" bandRow="1">
                <a:tableStyleId>{073A0DAA-6AF3-43AB-8588-CEC1D06C72B9}</a:tableStyleId>
              </a:tblPr>
              <a:tblGrid>
                <a:gridCol w="1587381"/>
                <a:gridCol w="4056665"/>
              </a:tblGrid>
              <a:tr h="365732">
                <a:tc>
                  <a:txBody>
                    <a:bodyPr/>
                    <a:lstStyle/>
                    <a:p>
                      <a:r>
                        <a:rPr lang="en-US" sz="1800" dirty="0" smtClean="0"/>
                        <a:t>Membership</a:t>
                      </a:r>
                      <a:endParaRPr lang="en-US" sz="1800" dirty="0"/>
                    </a:p>
                  </a:txBody>
                  <a:tcPr marT="45714" marB="45714" anchor="ctr"/>
                </a:tc>
                <a:tc>
                  <a:txBody>
                    <a:bodyPr/>
                    <a:lstStyle/>
                    <a:p>
                      <a:r>
                        <a:rPr lang="en-US" sz="1800" dirty="0" smtClean="0"/>
                        <a:t>Institution (comments)</a:t>
                      </a:r>
                      <a:endParaRPr lang="en-US" sz="1800" dirty="0"/>
                    </a:p>
                  </a:txBody>
                  <a:tcPr marT="45714" marB="45714" anchor="ctr"/>
                </a:tc>
              </a:tr>
              <a:tr h="3694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Andy Lankford</a:t>
                      </a:r>
                    </a:p>
                  </a:txBody>
                  <a:tcPr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UC Irvine (HEPAP chair, DUSEL NRC study chair)</a:t>
                      </a:r>
                    </a:p>
                  </a:txBody>
                  <a:tcPr marT="45714" marB="45714" anchor="ctr"/>
                </a:tc>
              </a:tr>
              <a:tr h="195005">
                <a:tc>
                  <a:txBody>
                    <a:bodyPr/>
                    <a:lstStyle/>
                    <a:p>
                      <a:r>
                        <a:rPr lang="en-US" sz="1700" dirty="0" smtClean="0"/>
                        <a:t>Steve Ritz</a:t>
                      </a:r>
                      <a:endParaRPr lang="en-US" sz="1700" dirty="0"/>
                    </a:p>
                  </a:txBody>
                  <a:tcPr marT="45714" marB="45714" anchor="ctr"/>
                </a:tc>
                <a:tc>
                  <a:txBody>
                    <a:bodyPr/>
                    <a:lstStyle/>
                    <a:p>
                      <a:r>
                        <a:rPr lang="en-US" sz="1700" dirty="0" smtClean="0"/>
                        <a:t>UC Santa Cruz</a:t>
                      </a:r>
                      <a:r>
                        <a:rPr lang="en-US" sz="1700" baseline="0" dirty="0" smtClean="0"/>
                        <a:t> (</a:t>
                      </a:r>
                      <a:r>
                        <a:rPr lang="en-US" sz="1700" dirty="0" smtClean="0"/>
                        <a:t>PASAG chair)</a:t>
                      </a:r>
                    </a:p>
                  </a:txBody>
                  <a:tcPr marT="45714" marB="45714" anchor="ctr"/>
                </a:tc>
              </a:tr>
              <a:tr h="3504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Jay Marx</a:t>
                      </a:r>
                    </a:p>
                  </a:txBody>
                  <a:tcPr marT="45714" marB="45714" anchor="ctr"/>
                </a:tc>
                <a:tc>
                  <a:txBody>
                    <a:bodyPr/>
                    <a:lstStyle/>
                    <a:p>
                      <a:r>
                        <a:rPr lang="en-US" sz="1700" baseline="0" dirty="0" smtClean="0"/>
                        <a:t>Caltech (DUSEL review committee co-chair)</a:t>
                      </a:r>
                    </a:p>
                  </a:txBody>
                  <a:tcPr marT="45714" marB="45714" anchor="ctr"/>
                </a:tc>
              </a:tr>
              <a:tr h="3504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Pierre Ramond</a:t>
                      </a:r>
                    </a:p>
                  </a:txBody>
                  <a:tcPr marT="45714" marB="45714" anchor="ctr"/>
                </a:tc>
                <a:tc>
                  <a:txBody>
                    <a:bodyPr/>
                    <a:lstStyle/>
                    <a:p>
                      <a:r>
                        <a:rPr lang="en-US" sz="1700" dirty="0" smtClean="0"/>
                        <a:t>U. Florida (DPF chair)</a:t>
                      </a:r>
                    </a:p>
                  </a:txBody>
                  <a:tcPr marT="45714" marB="45714" anchor="ctr"/>
                </a:tc>
              </a:tr>
              <a:tr h="3504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Harry </a:t>
                      </a:r>
                      <a:r>
                        <a:rPr lang="en-US" sz="1700" dirty="0" err="1" smtClean="0"/>
                        <a:t>Weerts</a:t>
                      </a:r>
                      <a:endParaRPr lang="en-US" sz="1700" dirty="0" smtClean="0"/>
                    </a:p>
                  </a:txBody>
                  <a:tcPr marT="45714" marB="45714" anchor="ctr"/>
                </a:tc>
                <a:tc>
                  <a:txBody>
                    <a:bodyPr/>
                    <a:lstStyle/>
                    <a:p>
                      <a:r>
                        <a:rPr lang="en-US" sz="1700" dirty="0" smtClean="0"/>
                        <a:t>ANL (Intensity Frontier Workshop co-chair)</a:t>
                      </a:r>
                    </a:p>
                  </a:txBody>
                  <a:tcPr marT="45714" marB="45714" anchor="ctr"/>
                </a:tc>
              </a:tr>
              <a:tr h="350493">
                <a:tc>
                  <a:txBody>
                    <a:bodyPr/>
                    <a:lstStyle/>
                    <a:p>
                      <a:r>
                        <a:rPr lang="en-US" sz="1700" dirty="0" smtClean="0"/>
                        <a:t>JoAnne Hewett</a:t>
                      </a:r>
                      <a:endParaRPr lang="en-US" sz="1700" dirty="0"/>
                    </a:p>
                  </a:txBody>
                  <a:tcPr marT="45714" marB="45714" anchor="ctr"/>
                </a:tc>
                <a:tc>
                  <a:txBody>
                    <a:bodyPr/>
                    <a:lstStyle/>
                    <a:p>
                      <a:r>
                        <a:rPr lang="en-US" sz="1700" dirty="0" smtClean="0"/>
                        <a:t>SLAC (Intensity Frontier Workshop co-chair)</a:t>
                      </a:r>
                    </a:p>
                  </a:txBody>
                  <a:tcPr marT="45714" marB="45714" anchor="ctr"/>
                </a:tc>
              </a:tr>
              <a:tr h="609558">
                <a:tc>
                  <a:txBody>
                    <a:bodyPr/>
                    <a:lstStyle/>
                    <a:p>
                      <a:r>
                        <a:rPr lang="en-US" sz="1700" dirty="0" smtClean="0"/>
                        <a:t>Jim Strait</a:t>
                      </a:r>
                      <a:endParaRPr lang="en-US" sz="1700" dirty="0"/>
                    </a:p>
                  </a:txBody>
                  <a:tcPr marT="45714" marB="45714" anchor="ctr"/>
                </a:tc>
                <a:tc>
                  <a:txBody>
                    <a:bodyPr/>
                    <a:lstStyle/>
                    <a:p>
                      <a:r>
                        <a:rPr lang="en-US" sz="1700" dirty="0" smtClean="0"/>
                        <a:t>FNAL (LBNE Project Director, Engineering/Cost WG deputy</a:t>
                      </a:r>
                      <a:r>
                        <a:rPr lang="en-US" sz="1700" baseline="0" dirty="0" smtClean="0"/>
                        <a:t> chair)</a:t>
                      </a:r>
                      <a:endParaRPr lang="en-US" sz="1700" dirty="0" smtClean="0"/>
                    </a:p>
                  </a:txBody>
                  <a:tcPr marT="45714" marB="45714" anchor="ctr"/>
                </a:tc>
              </a:tr>
              <a:tr h="350493">
                <a:tc>
                  <a:txBody>
                    <a:bodyPr/>
                    <a:lstStyle/>
                    <a:p>
                      <a:r>
                        <a:rPr lang="en-US" sz="1700" dirty="0" smtClean="0"/>
                        <a:t>Pier Oddone</a:t>
                      </a:r>
                      <a:endParaRPr lang="en-US" sz="1700" dirty="0"/>
                    </a:p>
                  </a:txBody>
                  <a:tcPr marT="45714" marB="45714" anchor="ctr"/>
                </a:tc>
                <a:tc>
                  <a:txBody>
                    <a:bodyPr/>
                    <a:lstStyle/>
                    <a:p>
                      <a:r>
                        <a:rPr lang="en-US" sz="1700" dirty="0" smtClean="0"/>
                        <a:t>FNAL (Director, Fermilab)</a:t>
                      </a:r>
                    </a:p>
                  </a:txBody>
                  <a:tcPr marT="45714" marB="45714" anchor="ctr"/>
                </a:tc>
              </a:tr>
              <a:tr h="350493">
                <a:tc>
                  <a:txBody>
                    <a:bodyPr/>
                    <a:lstStyle/>
                    <a:p>
                      <a:r>
                        <a:rPr lang="en-US" sz="1700" dirty="0" smtClean="0"/>
                        <a:t>Susan Seestrom</a:t>
                      </a:r>
                      <a:endParaRPr lang="en-US" sz="1700" dirty="0"/>
                    </a:p>
                  </a:txBody>
                  <a:tcPr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LANL (LBNE </a:t>
                      </a:r>
                      <a:r>
                        <a:rPr lang="en-US" sz="1700" baseline="0" dirty="0" smtClean="0"/>
                        <a:t>Lab Oversight Group member)</a:t>
                      </a:r>
                      <a:endParaRPr lang="en-US" sz="1700" dirty="0" smtClean="0"/>
                    </a:p>
                  </a:txBody>
                  <a:tcPr marT="45714" marB="45714" anchor="ctr"/>
                </a:tc>
              </a:tr>
            </a:tbl>
          </a:graphicData>
        </a:graphic>
      </p:graphicFrame>
      <p:sp>
        <p:nvSpPr>
          <p:cNvPr id="6" name="TextBox 5"/>
          <p:cNvSpPr txBox="1"/>
          <p:nvPr/>
        </p:nvSpPr>
        <p:spPr>
          <a:xfrm>
            <a:off x="5036565" y="1249995"/>
            <a:ext cx="2145204" cy="461665"/>
          </a:xfrm>
          <a:prstGeom prst="rect">
            <a:avLst/>
          </a:prstGeom>
          <a:noFill/>
        </p:spPr>
        <p:txBody>
          <a:bodyPr wrap="none" rtlCol="0">
            <a:spAutoFit/>
          </a:bodyPr>
          <a:lstStyle/>
          <a:p>
            <a:pPr algn="ctr"/>
            <a:r>
              <a:rPr lang="en-US" sz="2400" dirty="0" smtClean="0"/>
              <a:t>Ex-officio group</a:t>
            </a:r>
            <a:endParaRPr lang="en-US" sz="2400" dirty="0"/>
          </a:p>
        </p:txBody>
      </p:sp>
      <p:graphicFrame>
        <p:nvGraphicFramePr>
          <p:cNvPr id="7" name="Table 6"/>
          <p:cNvGraphicFramePr>
            <a:graphicFrameLocks noGrp="1"/>
          </p:cNvGraphicFramePr>
          <p:nvPr>
            <p:extLst>
              <p:ext uri="{D42A27DB-BD31-4B8C-83A1-F6EECF244321}">
                <p14:modId xmlns:p14="http://schemas.microsoft.com/office/powerpoint/2010/main" val="198463481"/>
              </p:ext>
            </p:extLst>
          </p:nvPr>
        </p:nvGraphicFramePr>
        <p:xfrm>
          <a:off x="45406" y="1799285"/>
          <a:ext cx="3328420" cy="4221120"/>
        </p:xfrm>
        <a:graphic>
          <a:graphicData uri="http://schemas.openxmlformats.org/drawingml/2006/table">
            <a:tbl>
              <a:tblPr firstRow="1" bandRow="1">
                <a:tableStyleId>{073A0DAA-6AF3-43AB-8588-CEC1D06C72B9}</a:tableStyleId>
              </a:tblPr>
              <a:tblGrid>
                <a:gridCol w="2130234"/>
                <a:gridCol w="1198186"/>
              </a:tblGrid>
              <a:tr h="365708">
                <a:tc>
                  <a:txBody>
                    <a:bodyPr/>
                    <a:lstStyle/>
                    <a:p>
                      <a:r>
                        <a:rPr lang="en-US" sz="1800" dirty="0" smtClean="0"/>
                        <a:t>Membership</a:t>
                      </a:r>
                      <a:endParaRPr lang="en-US" sz="1800" dirty="0"/>
                    </a:p>
                  </a:txBody>
                  <a:tcPr marT="45705" marB="45705" anchor="ctr"/>
                </a:tc>
                <a:tc>
                  <a:txBody>
                    <a:bodyPr/>
                    <a:lstStyle/>
                    <a:p>
                      <a:r>
                        <a:rPr lang="en-US" sz="1800" dirty="0" smtClean="0"/>
                        <a:t>Institution</a:t>
                      </a:r>
                      <a:endParaRPr lang="en-US" sz="1800" dirty="0"/>
                    </a:p>
                  </a:txBody>
                  <a:tcPr marT="45705" marB="45705" anchor="ctr"/>
                </a:tc>
              </a:tr>
              <a:tr h="350469">
                <a:tc>
                  <a:txBody>
                    <a:bodyPr/>
                    <a:lstStyle/>
                    <a:p>
                      <a:r>
                        <a:rPr lang="en-US" sz="1700" dirty="0" smtClean="0"/>
                        <a:t>Jon Bagger</a:t>
                      </a:r>
                      <a:endParaRPr lang="en-US" sz="1700" dirty="0"/>
                    </a:p>
                  </a:txBody>
                  <a:tcPr marT="45705" marB="4570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JHU</a:t>
                      </a:r>
                      <a:endParaRPr lang="en-US" sz="1700" dirty="0"/>
                    </a:p>
                  </a:txBody>
                  <a:tcPr marT="45705" marB="45705" anchor="ctr"/>
                </a:tc>
              </a:tr>
              <a:tr h="3504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Charlie Baltay</a:t>
                      </a:r>
                    </a:p>
                  </a:txBody>
                  <a:tcPr marT="45705" marB="45705" anchor="ctr"/>
                </a:tc>
                <a:tc>
                  <a:txBody>
                    <a:bodyPr/>
                    <a:lstStyle/>
                    <a:p>
                      <a:r>
                        <a:rPr lang="en-US" sz="1700" dirty="0" smtClean="0"/>
                        <a:t>Yale</a:t>
                      </a:r>
                      <a:endParaRPr lang="en-US" sz="1700" dirty="0"/>
                    </a:p>
                  </a:txBody>
                  <a:tcPr marT="45705" marB="45705" anchor="ctr"/>
                </a:tc>
              </a:tr>
              <a:tr h="3504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Gary Feldman</a:t>
                      </a:r>
                    </a:p>
                  </a:txBody>
                  <a:tcPr marT="45705" marB="45705" anchor="ctr"/>
                </a:tc>
                <a:tc>
                  <a:txBody>
                    <a:bodyPr/>
                    <a:lstStyle/>
                    <a:p>
                      <a:r>
                        <a:rPr lang="en-US" sz="1700" dirty="0" smtClean="0"/>
                        <a:t>Harvard</a:t>
                      </a:r>
                      <a:endParaRPr lang="en-US" sz="1700" dirty="0"/>
                    </a:p>
                  </a:txBody>
                  <a:tcPr marT="45705" marB="45705" anchor="ctr"/>
                </a:tc>
              </a:tr>
              <a:tr h="3504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Young-Kee Kim </a:t>
                      </a:r>
                      <a:r>
                        <a:rPr lang="en-US" sz="1700" baseline="0" dirty="0" smtClean="0"/>
                        <a:t>, </a:t>
                      </a:r>
                      <a:r>
                        <a:rPr lang="en-US" sz="1700" dirty="0" smtClean="0"/>
                        <a:t>Chair </a:t>
                      </a:r>
                    </a:p>
                  </a:txBody>
                  <a:tcPr marT="45705" marB="4570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Fermilab</a:t>
                      </a:r>
                    </a:p>
                  </a:txBody>
                  <a:tcPr marT="45705" marB="45705" anchor="ctr"/>
                </a:tc>
              </a:tr>
              <a:tr h="3504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Kevin Lesko</a:t>
                      </a:r>
                    </a:p>
                  </a:txBody>
                  <a:tcPr marT="45705" marB="45705" anchor="ctr"/>
                </a:tc>
                <a:tc>
                  <a:txBody>
                    <a:bodyPr/>
                    <a:lstStyle/>
                    <a:p>
                      <a:r>
                        <a:rPr lang="en-US" sz="1700" dirty="0" smtClean="0"/>
                        <a:t>LBNL</a:t>
                      </a:r>
                      <a:endParaRPr lang="en-US" sz="1700" dirty="0"/>
                    </a:p>
                  </a:txBody>
                  <a:tcPr marT="45705" marB="45705" anchor="ctr"/>
                </a:tc>
              </a:tr>
              <a:tr h="350469">
                <a:tc>
                  <a:txBody>
                    <a:bodyPr/>
                    <a:lstStyle/>
                    <a:p>
                      <a:r>
                        <a:rPr lang="en-US" sz="1700" dirty="0" smtClean="0"/>
                        <a:t>Ann Nelson</a:t>
                      </a:r>
                      <a:endParaRPr lang="en-US" sz="1700" dirty="0"/>
                    </a:p>
                  </a:txBody>
                  <a:tcPr marT="45705" marB="45705" anchor="ctr"/>
                </a:tc>
                <a:tc>
                  <a:txBody>
                    <a:bodyPr/>
                    <a:lstStyle/>
                    <a:p>
                      <a:r>
                        <a:rPr lang="en-US" sz="1700" dirty="0" smtClean="0"/>
                        <a:t>UW</a:t>
                      </a:r>
                      <a:r>
                        <a:rPr lang="en-US" sz="1700" baseline="0" dirty="0" smtClean="0"/>
                        <a:t> Seattle</a:t>
                      </a:r>
                      <a:endParaRPr lang="en-US" sz="1700" dirty="0"/>
                    </a:p>
                  </a:txBody>
                  <a:tcPr marT="45705" marB="45705" anchor="ctr"/>
                </a:tc>
              </a:tr>
              <a:tr h="350469">
                <a:tc>
                  <a:txBody>
                    <a:bodyPr/>
                    <a:lstStyle/>
                    <a:p>
                      <a:r>
                        <a:rPr lang="en-US" sz="1700" dirty="0" smtClean="0"/>
                        <a:t>Mark Reichanadter</a:t>
                      </a:r>
                      <a:endParaRPr lang="en-US" sz="1700" dirty="0"/>
                    </a:p>
                  </a:txBody>
                  <a:tcPr marT="45705" marB="45705" anchor="ctr"/>
                </a:tc>
                <a:tc>
                  <a:txBody>
                    <a:bodyPr/>
                    <a:lstStyle/>
                    <a:p>
                      <a:r>
                        <a:rPr lang="en-US" sz="1700" baseline="0" dirty="0" smtClean="0"/>
                        <a:t>SLAC</a:t>
                      </a:r>
                    </a:p>
                  </a:txBody>
                  <a:tcPr marT="45705" marB="45705" anchor="ctr"/>
                </a:tc>
              </a:tr>
              <a:tr h="350469">
                <a:tc>
                  <a:txBody>
                    <a:bodyPr/>
                    <a:lstStyle/>
                    <a:p>
                      <a:r>
                        <a:rPr lang="en-US" sz="1700" dirty="0" smtClean="0"/>
                        <a:t>Mel Shochet</a:t>
                      </a:r>
                      <a:endParaRPr lang="en-US" sz="1700" dirty="0"/>
                    </a:p>
                  </a:txBody>
                  <a:tcPr marT="45705" marB="4570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Chicago</a:t>
                      </a:r>
                      <a:endParaRPr lang="en-US" sz="1700" dirty="0"/>
                    </a:p>
                  </a:txBody>
                  <a:tcPr marT="45705" marB="45705" anchor="ctr"/>
                </a:tc>
              </a:tr>
              <a:tr h="350469">
                <a:tc>
                  <a:txBody>
                    <a:bodyPr/>
                    <a:lstStyle/>
                    <a:p>
                      <a:r>
                        <a:rPr lang="en-US" sz="1700" dirty="0" smtClean="0"/>
                        <a:t>Bob Svoboda</a:t>
                      </a:r>
                      <a:endParaRPr lang="en-US" sz="1700" dirty="0"/>
                    </a:p>
                  </a:txBody>
                  <a:tcPr marT="45705" marB="45705" anchor="ctr"/>
                </a:tc>
                <a:tc>
                  <a:txBody>
                    <a:bodyPr/>
                    <a:lstStyle/>
                    <a:p>
                      <a:r>
                        <a:rPr lang="en-US" sz="1700" dirty="0" smtClean="0"/>
                        <a:t>UC Davis</a:t>
                      </a:r>
                      <a:endParaRPr lang="en-US" sz="1700" dirty="0"/>
                    </a:p>
                  </a:txBody>
                  <a:tcPr marT="45705" marB="45705" anchor="ctr"/>
                </a:tc>
              </a:tr>
              <a:tr h="3504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James Symons</a:t>
                      </a:r>
                    </a:p>
                  </a:txBody>
                  <a:tcPr marT="45705" marB="45705" anchor="ctr"/>
                </a:tc>
                <a:tc>
                  <a:txBody>
                    <a:bodyPr/>
                    <a:lstStyle/>
                    <a:p>
                      <a:r>
                        <a:rPr lang="en-US" sz="1700" dirty="0" smtClean="0"/>
                        <a:t>LBNL</a:t>
                      </a:r>
                      <a:endParaRPr lang="en-US" sz="1700" dirty="0"/>
                    </a:p>
                  </a:txBody>
                  <a:tcPr marT="45705" marB="45705" anchor="ctr"/>
                </a:tc>
              </a:tr>
              <a:tr h="3504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Steve Vigdor</a:t>
                      </a:r>
                    </a:p>
                  </a:txBody>
                  <a:tcPr marT="45705" marB="45705" anchor="ctr"/>
                </a:tc>
                <a:tc>
                  <a:txBody>
                    <a:bodyPr/>
                    <a:lstStyle/>
                    <a:p>
                      <a:r>
                        <a:rPr lang="en-US" sz="1700" dirty="0" smtClean="0"/>
                        <a:t>BNL</a:t>
                      </a:r>
                      <a:endParaRPr lang="en-US" sz="1700" dirty="0"/>
                    </a:p>
                  </a:txBody>
                  <a:tcPr marT="45705" marB="45705" anchor="ctr"/>
                </a:tc>
              </a:tr>
            </a:tbl>
          </a:graphicData>
        </a:graphic>
      </p:graphicFrame>
      <p:sp>
        <p:nvSpPr>
          <p:cNvPr id="8" name="TextBox 7"/>
          <p:cNvSpPr txBox="1"/>
          <p:nvPr/>
        </p:nvSpPr>
        <p:spPr>
          <a:xfrm>
            <a:off x="371684" y="1249995"/>
            <a:ext cx="2677528" cy="461665"/>
          </a:xfrm>
          <a:prstGeom prst="rect">
            <a:avLst/>
          </a:prstGeom>
          <a:noFill/>
        </p:spPr>
        <p:txBody>
          <a:bodyPr wrap="none" rtlCol="0">
            <a:spAutoFit/>
          </a:bodyPr>
          <a:lstStyle/>
          <a:p>
            <a:pPr algn="ctr"/>
            <a:r>
              <a:rPr lang="en-US" sz="2400" dirty="0" smtClean="0"/>
              <a:t>Steering Committee</a:t>
            </a:r>
            <a:endParaRPr lang="en-US" sz="2400" dirty="0"/>
          </a:p>
        </p:txBody>
      </p:sp>
    </p:spTree>
    <p:extLst>
      <p:ext uri="{BB962C8B-B14F-4D97-AF65-F5344CB8AC3E}">
        <p14:creationId xmlns:p14="http://schemas.microsoft.com/office/powerpoint/2010/main" val="1168109628"/>
      </p:ext>
    </p:extLst>
  </p:cSld>
  <p:clrMapOvr>
    <a:masterClrMapping/>
  </p:clrMapOvr>
  <mc:AlternateContent xmlns:mc="http://schemas.openxmlformats.org/markup-compatibility/2006" xmlns:p14="http://schemas.microsoft.com/office/powerpoint/2010/main">
    <mc:Choice Requires="p14">
      <p:transition spd="slow" p14:dur="2000" advTm="121825"/>
    </mc:Choice>
    <mc:Fallback xmlns="">
      <p:transition spd="slow" advTm="121825"/>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Groups</a:t>
            </a:r>
          </a:p>
        </p:txBody>
      </p:sp>
      <p:sp>
        <p:nvSpPr>
          <p:cNvPr id="3" name="Footer Placeholder 2"/>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4" name="Slide Number Placeholder 3"/>
          <p:cNvSpPr>
            <a:spLocks noGrp="1"/>
          </p:cNvSpPr>
          <p:nvPr>
            <p:ph type="sldNum" sz="quarter" idx="12"/>
          </p:nvPr>
        </p:nvSpPr>
        <p:spPr/>
        <p:txBody>
          <a:bodyPr/>
          <a:lstStyle/>
          <a:p>
            <a:fld id="{E8EDE007-DFFE-4749-AC3D-52621BC1CDC3}" type="slidenum">
              <a:rPr lang="en-US" smtClean="0"/>
              <a:t>14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580798328"/>
              </p:ext>
            </p:extLst>
          </p:nvPr>
        </p:nvGraphicFramePr>
        <p:xfrm>
          <a:off x="928913" y="961961"/>
          <a:ext cx="7329715" cy="5369504"/>
        </p:xfrm>
        <a:graphic>
          <a:graphicData uri="http://schemas.openxmlformats.org/drawingml/2006/table">
            <a:tbl>
              <a:tblPr firstRow="1" bandRow="1">
                <a:tableStyleId>{073A0DAA-6AF3-43AB-8588-CEC1D06C72B9}</a:tableStyleId>
              </a:tblPr>
              <a:tblGrid>
                <a:gridCol w="3631841"/>
                <a:gridCol w="3697874"/>
              </a:tblGrid>
              <a:tr h="370796">
                <a:tc>
                  <a:txBody>
                    <a:bodyPr/>
                    <a:lstStyle/>
                    <a:p>
                      <a:pPr algn="l"/>
                      <a:r>
                        <a:rPr lang="en-US" sz="1800" dirty="0" smtClean="0"/>
                        <a:t>Physics Working Group</a:t>
                      </a:r>
                      <a:endParaRPr lang="en-US" sz="1800" dirty="0"/>
                    </a:p>
                  </a:txBody>
                  <a:tcPr marT="45714" marB="45714" anchor="ctr"/>
                </a:tc>
                <a:tc>
                  <a:txBody>
                    <a:bodyPr/>
                    <a:lstStyle/>
                    <a:p>
                      <a:pPr algn="l"/>
                      <a:r>
                        <a:rPr lang="en-US" sz="1800" dirty="0" smtClean="0"/>
                        <a:t>Engineering / Cost Working Group</a:t>
                      </a:r>
                      <a:endParaRPr lang="en-US" sz="1800" dirty="0"/>
                    </a:p>
                  </a:txBody>
                  <a:tcPr marT="45714" marB="45714" anchor="ctr"/>
                </a:tc>
              </a:tr>
              <a:tr h="4739367">
                <a:tc>
                  <a:txBody>
                    <a:bodyPr/>
                    <a:lstStyle/>
                    <a:p>
                      <a:pPr marL="285750" indent="-285750" algn="l">
                        <a:buFont typeface="Arial" pitchFamily="34" charset="0"/>
                        <a:buChar char="•"/>
                      </a:pPr>
                      <a:r>
                        <a:rPr lang="en-US" sz="1400" kern="1200" dirty="0" smtClean="0">
                          <a:solidFill>
                            <a:schemeClr val="dk1"/>
                          </a:solidFill>
                          <a:effectLst/>
                          <a:latin typeface="+mn-lt"/>
                          <a:ea typeface="+mn-ea"/>
                          <a:cs typeface="+mn-cs"/>
                        </a:rPr>
                        <a:t>Jeff Appel, FNAL (Scientific secretary)</a:t>
                      </a:r>
                    </a:p>
                    <a:p>
                      <a:pPr marL="285750" indent="-285750" algn="l">
                        <a:buFont typeface="Arial" pitchFamily="34" charset="0"/>
                        <a:buChar char="•"/>
                      </a:pPr>
                      <a:r>
                        <a:rPr lang="en-US" sz="1400" kern="1200" dirty="0" smtClean="0">
                          <a:solidFill>
                            <a:schemeClr val="dk1"/>
                          </a:solidFill>
                          <a:effectLst/>
                          <a:latin typeface="+mn-lt"/>
                          <a:ea typeface="+mn-ea"/>
                          <a:cs typeface="+mn-cs"/>
                        </a:rPr>
                        <a:t>Matthew Bass, Colorado State Univ.</a:t>
                      </a:r>
                    </a:p>
                    <a:p>
                      <a:pPr marL="285750" indent="-285750" algn="l">
                        <a:buFont typeface="Arial" pitchFamily="34" charset="0"/>
                        <a:buChar char="•"/>
                      </a:pPr>
                      <a:r>
                        <a:rPr lang="en-US" sz="1400" kern="1200" dirty="0" smtClean="0">
                          <a:solidFill>
                            <a:schemeClr val="dk1"/>
                          </a:solidFill>
                          <a:effectLst/>
                          <a:latin typeface="+mn-lt"/>
                          <a:ea typeface="+mn-ea"/>
                          <a:cs typeface="+mn-cs"/>
                        </a:rPr>
                        <a:t>Mary Bishai, BNL </a:t>
                      </a:r>
                    </a:p>
                    <a:p>
                      <a:pPr marL="285750" indent="-285750" algn="l">
                        <a:buFont typeface="Arial" pitchFamily="34" charset="0"/>
                        <a:buChar char="•"/>
                      </a:pPr>
                      <a:r>
                        <a:rPr lang="en-US" sz="1400" kern="1200" dirty="0" smtClean="0">
                          <a:solidFill>
                            <a:schemeClr val="dk1"/>
                          </a:solidFill>
                          <a:effectLst/>
                          <a:latin typeface="+mn-lt"/>
                          <a:ea typeface="+mn-ea"/>
                          <a:cs typeface="+mn-cs"/>
                        </a:rPr>
                        <a:t>Steve Brice, FNAL</a:t>
                      </a:r>
                    </a:p>
                    <a:p>
                      <a:pPr marL="285750" indent="-285750" algn="l">
                        <a:buFont typeface="Arial" pitchFamily="34" charset="0"/>
                        <a:buChar char="•"/>
                      </a:pPr>
                      <a:r>
                        <a:rPr lang="en-US" sz="1400" kern="1200" dirty="0" smtClean="0">
                          <a:solidFill>
                            <a:schemeClr val="dk1"/>
                          </a:solidFill>
                          <a:effectLst/>
                          <a:latin typeface="+mn-lt"/>
                          <a:ea typeface="+mn-ea"/>
                          <a:cs typeface="+mn-cs"/>
                        </a:rPr>
                        <a:t>Ed Blucher, U. Chicago </a:t>
                      </a:r>
                    </a:p>
                    <a:p>
                      <a:pPr marL="285750" indent="-285750" algn="l">
                        <a:buFont typeface="Arial" pitchFamily="34" charset="0"/>
                        <a:buChar char="•"/>
                      </a:pPr>
                      <a:r>
                        <a:rPr lang="en-US" sz="1400" kern="1200" dirty="0" smtClean="0">
                          <a:solidFill>
                            <a:schemeClr val="dk1"/>
                          </a:solidFill>
                          <a:effectLst/>
                          <a:latin typeface="+mn-lt"/>
                          <a:ea typeface="+mn-ea"/>
                          <a:cs typeface="+mn-cs"/>
                        </a:rPr>
                        <a:t>Daniel </a:t>
                      </a:r>
                      <a:r>
                        <a:rPr lang="en-US" sz="1400" kern="1200" dirty="0" err="1" smtClean="0">
                          <a:solidFill>
                            <a:schemeClr val="dk1"/>
                          </a:solidFill>
                          <a:effectLst/>
                          <a:latin typeface="+mn-lt"/>
                          <a:ea typeface="+mn-ea"/>
                          <a:cs typeface="+mn-cs"/>
                        </a:rPr>
                        <a:t>Cherdack</a:t>
                      </a:r>
                      <a:r>
                        <a:rPr lang="en-US" sz="1400" kern="1200" dirty="0" smtClean="0">
                          <a:solidFill>
                            <a:schemeClr val="dk1"/>
                          </a:solidFill>
                          <a:effectLst/>
                          <a:latin typeface="+mn-lt"/>
                          <a:ea typeface="+mn-ea"/>
                          <a:cs typeface="+mn-cs"/>
                        </a:rPr>
                        <a:t>, Colorado State Univ.</a:t>
                      </a:r>
                    </a:p>
                    <a:p>
                      <a:pPr marL="285750" indent="-285750" algn="l">
                        <a:buFont typeface="Arial" pitchFamily="34" charset="0"/>
                        <a:buChar char="•"/>
                      </a:pPr>
                      <a:r>
                        <a:rPr lang="en-US" sz="1400" kern="1200" dirty="0" smtClean="0">
                          <a:solidFill>
                            <a:schemeClr val="dk1"/>
                          </a:solidFill>
                          <a:effectLst/>
                          <a:latin typeface="+mn-lt"/>
                          <a:ea typeface="+mn-ea"/>
                          <a:cs typeface="+mn-cs"/>
                        </a:rPr>
                        <a:t>Milind Diwan, BNL </a:t>
                      </a:r>
                    </a:p>
                    <a:p>
                      <a:pPr marL="285750" indent="-285750" algn="l">
                        <a:buFont typeface="Arial" pitchFamily="34" charset="0"/>
                        <a:buChar char="•"/>
                      </a:pPr>
                      <a:r>
                        <a:rPr lang="en-US" sz="1400" kern="1200" dirty="0" smtClean="0">
                          <a:solidFill>
                            <a:schemeClr val="dk1"/>
                          </a:solidFill>
                          <a:effectLst/>
                          <a:latin typeface="+mn-lt"/>
                          <a:ea typeface="+mn-ea"/>
                          <a:cs typeface="+mn-cs"/>
                        </a:rPr>
                        <a:t>Bonnie Fleming, Yale </a:t>
                      </a:r>
                    </a:p>
                    <a:p>
                      <a:pPr marL="285750" indent="-285750" algn="l">
                        <a:buFont typeface="Arial" pitchFamily="34" charset="0"/>
                        <a:buChar char="•"/>
                      </a:pPr>
                      <a:r>
                        <a:rPr lang="en-US" sz="1400" kern="1200" dirty="0" smtClean="0">
                          <a:solidFill>
                            <a:schemeClr val="dk1"/>
                          </a:solidFill>
                          <a:effectLst/>
                          <a:latin typeface="+mn-lt"/>
                          <a:ea typeface="+mn-ea"/>
                          <a:cs typeface="+mn-cs"/>
                        </a:rPr>
                        <a:t>Gil Gilchriese, LBNL </a:t>
                      </a:r>
                    </a:p>
                    <a:p>
                      <a:pPr marL="285750" indent="-285750" algn="l">
                        <a:buFont typeface="Arial" pitchFamily="34" charset="0"/>
                        <a:buChar char="•"/>
                      </a:pPr>
                      <a:r>
                        <a:rPr lang="en-US" sz="1400" kern="1200" dirty="0" err="1" smtClean="0">
                          <a:solidFill>
                            <a:schemeClr val="dk1"/>
                          </a:solidFill>
                          <a:effectLst/>
                          <a:latin typeface="+mn-lt"/>
                          <a:ea typeface="+mn-ea"/>
                          <a:cs typeface="+mn-cs"/>
                        </a:rPr>
                        <a:t>Zeynep</a:t>
                      </a:r>
                      <a:r>
                        <a:rPr lang="en-US" sz="1400" kern="1200" dirty="0" smtClean="0">
                          <a:solidFill>
                            <a:schemeClr val="dk1"/>
                          </a:solidFill>
                          <a:effectLst/>
                          <a:latin typeface="+mn-lt"/>
                          <a:ea typeface="+mn-ea"/>
                          <a:cs typeface="+mn-cs"/>
                        </a:rPr>
                        <a:t> </a:t>
                      </a:r>
                      <a:r>
                        <a:rPr lang="en-US" sz="1400" kern="1200" dirty="0" err="1" smtClean="0">
                          <a:solidFill>
                            <a:schemeClr val="dk1"/>
                          </a:solidFill>
                          <a:effectLst/>
                          <a:latin typeface="+mn-lt"/>
                          <a:ea typeface="+mn-ea"/>
                          <a:cs typeface="+mn-cs"/>
                        </a:rPr>
                        <a:t>Isvan</a:t>
                      </a:r>
                      <a:r>
                        <a:rPr lang="en-US" sz="1400" kern="1200" dirty="0" smtClean="0">
                          <a:solidFill>
                            <a:schemeClr val="dk1"/>
                          </a:solidFill>
                          <a:effectLst/>
                          <a:latin typeface="+mn-lt"/>
                          <a:ea typeface="+mn-ea"/>
                          <a:cs typeface="+mn-cs"/>
                        </a:rPr>
                        <a:t>, BNL</a:t>
                      </a:r>
                    </a:p>
                    <a:p>
                      <a:pPr marL="285750" indent="-285750" algn="l">
                        <a:buFont typeface="Arial" pitchFamily="34" charset="0"/>
                        <a:buChar char="•"/>
                      </a:pPr>
                      <a:r>
                        <a:rPr lang="en-US" sz="1400" kern="1200" dirty="0" smtClean="0">
                          <a:solidFill>
                            <a:schemeClr val="dk1"/>
                          </a:solidFill>
                          <a:effectLst/>
                          <a:latin typeface="+mn-lt"/>
                          <a:ea typeface="+mn-ea"/>
                          <a:cs typeface="+mn-cs"/>
                        </a:rPr>
                        <a:t>Byron Lundberg, FNAL</a:t>
                      </a:r>
                    </a:p>
                    <a:p>
                      <a:pPr marL="285750" indent="-285750" algn="l">
                        <a:buFont typeface="Arial" pitchFamily="34" charset="0"/>
                        <a:buChar char="•"/>
                      </a:pPr>
                      <a:r>
                        <a:rPr lang="en-US" sz="1400" kern="1200" dirty="0" smtClean="0">
                          <a:solidFill>
                            <a:schemeClr val="dk1"/>
                          </a:solidFill>
                          <a:effectLst/>
                          <a:latin typeface="+mn-lt"/>
                          <a:ea typeface="+mn-ea"/>
                          <a:cs typeface="+mn-cs"/>
                        </a:rPr>
                        <a:t>Bill Marciano, BNL </a:t>
                      </a:r>
                    </a:p>
                    <a:p>
                      <a:pPr marL="285750" indent="-285750" algn="l">
                        <a:buFont typeface="Arial" pitchFamily="34" charset="0"/>
                        <a:buChar char="•"/>
                      </a:pPr>
                      <a:r>
                        <a:rPr lang="en-US" sz="1400" kern="1200" dirty="0" smtClean="0">
                          <a:solidFill>
                            <a:schemeClr val="dk1"/>
                          </a:solidFill>
                          <a:effectLst/>
                          <a:latin typeface="+mn-lt"/>
                          <a:ea typeface="+mn-ea"/>
                          <a:cs typeface="+mn-cs"/>
                        </a:rPr>
                        <a:t>Mark Messier, Indiana U.</a:t>
                      </a:r>
                    </a:p>
                    <a:p>
                      <a:pPr marL="285750" indent="-285750" algn="l">
                        <a:buFont typeface="Arial" pitchFamily="34" charset="0"/>
                        <a:buChar char="•"/>
                      </a:pPr>
                      <a:r>
                        <a:rPr lang="en-US" sz="1400" kern="1200" dirty="0" smtClean="0">
                          <a:solidFill>
                            <a:schemeClr val="dk1"/>
                          </a:solidFill>
                          <a:effectLst/>
                          <a:latin typeface="+mn-lt"/>
                          <a:ea typeface="+mn-ea"/>
                          <a:cs typeface="+mn-cs"/>
                        </a:rPr>
                        <a:t>Stephen Parke, FNAL</a:t>
                      </a:r>
                    </a:p>
                    <a:p>
                      <a:pPr marL="285750" indent="-285750" algn="l">
                        <a:buFont typeface="Arial" pitchFamily="34" charset="0"/>
                        <a:buChar char="•"/>
                      </a:pPr>
                      <a:r>
                        <a:rPr lang="en-US" sz="1400" kern="1200" dirty="0" smtClean="0">
                          <a:solidFill>
                            <a:schemeClr val="dk1"/>
                          </a:solidFill>
                          <a:effectLst/>
                          <a:latin typeface="+mn-lt"/>
                          <a:ea typeface="+mn-ea"/>
                          <a:cs typeface="+mn-cs"/>
                        </a:rPr>
                        <a:t>Mark Reichanadter, SLAC</a:t>
                      </a:r>
                    </a:p>
                    <a:p>
                      <a:pPr marL="285750" indent="-285750" algn="l">
                        <a:buFont typeface="Arial" pitchFamily="34" charset="0"/>
                        <a:buChar char="•"/>
                      </a:pPr>
                      <a:r>
                        <a:rPr lang="en-US" sz="1400" kern="1200" dirty="0" smtClean="0">
                          <a:solidFill>
                            <a:schemeClr val="dk1"/>
                          </a:solidFill>
                          <a:effectLst/>
                          <a:latin typeface="+mn-lt"/>
                          <a:ea typeface="+mn-ea"/>
                          <a:cs typeface="+mn-cs"/>
                        </a:rPr>
                        <a:t>Gina Rameika, FNAL </a:t>
                      </a:r>
                    </a:p>
                    <a:p>
                      <a:pPr marL="285750" indent="-285750" algn="l">
                        <a:buFont typeface="Arial" pitchFamily="34" charset="0"/>
                        <a:buChar char="•"/>
                      </a:pPr>
                      <a:r>
                        <a:rPr lang="en-US" sz="1400" kern="1200" dirty="0" smtClean="0">
                          <a:solidFill>
                            <a:schemeClr val="dk1"/>
                          </a:solidFill>
                          <a:effectLst/>
                          <a:latin typeface="+mn-lt"/>
                          <a:ea typeface="+mn-ea"/>
                          <a:cs typeface="+mn-cs"/>
                        </a:rPr>
                        <a:t>Kate Scholberg, Duke U.</a:t>
                      </a:r>
                    </a:p>
                    <a:p>
                      <a:pPr marL="285750" indent="-285750" algn="l">
                        <a:buFont typeface="Arial" pitchFamily="34" charset="0"/>
                        <a:buChar char="•"/>
                      </a:pPr>
                      <a:r>
                        <a:rPr lang="en-US" sz="1400" kern="1200" dirty="0" smtClean="0">
                          <a:solidFill>
                            <a:schemeClr val="dk1"/>
                          </a:solidFill>
                          <a:effectLst/>
                          <a:latin typeface="+mn-lt"/>
                          <a:ea typeface="+mn-ea"/>
                          <a:cs typeface="+mn-cs"/>
                        </a:rPr>
                        <a:t>Mel Shochet, U. Chicago (Chair)</a:t>
                      </a:r>
                    </a:p>
                    <a:p>
                      <a:pPr marL="285750" indent="-285750" algn="l">
                        <a:buFont typeface="Arial" pitchFamily="34" charset="0"/>
                        <a:buChar char="•"/>
                      </a:pPr>
                      <a:r>
                        <a:rPr lang="en-US" sz="1400" kern="1200" dirty="0" smtClean="0">
                          <a:solidFill>
                            <a:schemeClr val="dk1"/>
                          </a:solidFill>
                          <a:effectLst/>
                          <a:latin typeface="+mn-lt"/>
                          <a:ea typeface="+mn-ea"/>
                          <a:cs typeface="+mn-cs"/>
                        </a:rPr>
                        <a:t>Jenny Thomas, UCL </a:t>
                      </a:r>
                    </a:p>
                    <a:p>
                      <a:pPr marL="285750" indent="-285750" algn="l">
                        <a:buFont typeface="Arial" pitchFamily="34" charset="0"/>
                        <a:buChar char="•"/>
                      </a:pPr>
                      <a:r>
                        <a:rPr lang="en-US" sz="1400" kern="1200" dirty="0" smtClean="0">
                          <a:solidFill>
                            <a:schemeClr val="dk1"/>
                          </a:solidFill>
                          <a:effectLst/>
                          <a:latin typeface="+mn-lt"/>
                          <a:ea typeface="+mn-ea"/>
                          <a:cs typeface="+mn-cs"/>
                        </a:rPr>
                        <a:t>Bob Wilson, Colorado State Univ.</a:t>
                      </a:r>
                    </a:p>
                    <a:p>
                      <a:pPr marL="285750" indent="-285750" algn="l">
                        <a:buFont typeface="Arial" pitchFamily="34" charset="0"/>
                        <a:buChar char="•"/>
                      </a:pPr>
                      <a:r>
                        <a:rPr lang="en-US" sz="1400" kern="1200" dirty="0" smtClean="0">
                          <a:solidFill>
                            <a:schemeClr val="dk1"/>
                          </a:solidFill>
                          <a:effectLst/>
                          <a:latin typeface="+mn-lt"/>
                          <a:ea typeface="+mn-ea"/>
                          <a:cs typeface="+mn-cs"/>
                        </a:rPr>
                        <a:t>Elizabeth Worcester, BNL</a:t>
                      </a:r>
                    </a:p>
                    <a:p>
                      <a:pPr marL="285750" indent="-285750" algn="l">
                        <a:buFont typeface="Arial" pitchFamily="34" charset="0"/>
                        <a:buChar char="•"/>
                      </a:pPr>
                      <a:r>
                        <a:rPr lang="en-US" sz="1400" kern="1200" dirty="0" smtClean="0">
                          <a:solidFill>
                            <a:schemeClr val="dk1"/>
                          </a:solidFill>
                          <a:effectLst/>
                          <a:latin typeface="+mn-lt"/>
                          <a:ea typeface="+mn-ea"/>
                          <a:cs typeface="+mn-cs"/>
                        </a:rPr>
                        <a:t>Charlie Young, SLAC </a:t>
                      </a:r>
                    </a:p>
                    <a:p>
                      <a:pPr marL="285750" indent="-285750" algn="l">
                        <a:buFont typeface="Arial" pitchFamily="34" charset="0"/>
                        <a:buChar char="•"/>
                      </a:pPr>
                      <a:r>
                        <a:rPr lang="en-US" sz="1400" kern="1200" dirty="0" smtClean="0">
                          <a:solidFill>
                            <a:schemeClr val="dk1"/>
                          </a:solidFill>
                          <a:effectLst/>
                          <a:latin typeface="+mn-lt"/>
                          <a:ea typeface="+mn-ea"/>
                          <a:cs typeface="+mn-cs"/>
                        </a:rPr>
                        <a:t>Sam Zeller, FNAL</a:t>
                      </a:r>
                      <a:endParaRPr lang="en-US" sz="1400" dirty="0" smtClean="0"/>
                    </a:p>
                  </a:txBody>
                  <a:tcPr marT="45714" marB="45714" anchor="ctr"/>
                </a:tc>
                <a:tc>
                  <a:txBody>
                    <a:bodyPr/>
                    <a:lstStyle/>
                    <a:p>
                      <a:pPr marL="285750" marR="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400" kern="1200" dirty="0" smtClean="0">
                          <a:solidFill>
                            <a:schemeClr val="dk1"/>
                          </a:solidFill>
                          <a:effectLst/>
                          <a:latin typeface="+mn-lt"/>
                          <a:ea typeface="+mn-ea"/>
                          <a:cs typeface="+mn-cs"/>
                        </a:rPr>
                        <a:t>Jeff Appel, FNAL (Scientific secretary)</a:t>
                      </a:r>
                    </a:p>
                    <a:p>
                      <a:pPr marL="285750" indent="-285750" algn="l">
                        <a:buFont typeface="Arial" pitchFamily="34" charset="0"/>
                        <a:buChar char="•"/>
                      </a:pPr>
                      <a:r>
                        <a:rPr lang="en-US" sz="1400" kern="1200" dirty="0" smtClean="0">
                          <a:solidFill>
                            <a:schemeClr val="dk1"/>
                          </a:solidFill>
                          <a:effectLst/>
                          <a:latin typeface="+mn-lt"/>
                          <a:ea typeface="+mn-ea"/>
                          <a:cs typeface="+mn-cs"/>
                        </a:rPr>
                        <a:t>Bruce Baller, FNAL</a:t>
                      </a:r>
                    </a:p>
                    <a:p>
                      <a:pPr marL="285750" indent="-285750" algn="l">
                        <a:buFont typeface="Arial" pitchFamily="34" charset="0"/>
                        <a:buChar char="•"/>
                      </a:pPr>
                      <a:r>
                        <a:rPr lang="en-US" sz="1400" kern="1200" dirty="0" smtClean="0">
                          <a:solidFill>
                            <a:schemeClr val="dk1"/>
                          </a:solidFill>
                          <a:effectLst/>
                          <a:latin typeface="+mn-lt"/>
                          <a:ea typeface="+mn-ea"/>
                          <a:cs typeface="+mn-cs"/>
                        </a:rPr>
                        <a:t>Jeff </a:t>
                      </a:r>
                      <a:r>
                        <a:rPr lang="en-US" sz="1400" kern="1200" dirty="0" err="1" smtClean="0">
                          <a:solidFill>
                            <a:schemeClr val="dk1"/>
                          </a:solidFill>
                          <a:effectLst/>
                          <a:latin typeface="+mn-lt"/>
                          <a:ea typeface="+mn-ea"/>
                          <a:cs typeface="+mn-cs"/>
                        </a:rPr>
                        <a:t>Dolph</a:t>
                      </a:r>
                      <a:r>
                        <a:rPr lang="en-US" sz="1400" kern="1200" dirty="0" smtClean="0">
                          <a:solidFill>
                            <a:schemeClr val="dk1"/>
                          </a:solidFill>
                          <a:effectLst/>
                          <a:latin typeface="+mn-lt"/>
                          <a:ea typeface="+mn-ea"/>
                          <a:cs typeface="+mn-cs"/>
                        </a:rPr>
                        <a:t>, BNL</a:t>
                      </a:r>
                    </a:p>
                    <a:p>
                      <a:pPr marL="285750" indent="-285750" algn="l">
                        <a:buFont typeface="Arial" pitchFamily="34" charset="0"/>
                        <a:buChar char="•"/>
                      </a:pPr>
                      <a:r>
                        <a:rPr lang="en-US" sz="1400" kern="1200" dirty="0" smtClean="0">
                          <a:solidFill>
                            <a:schemeClr val="dk1"/>
                          </a:solidFill>
                          <a:effectLst/>
                          <a:latin typeface="+mn-lt"/>
                          <a:ea typeface="+mn-ea"/>
                          <a:cs typeface="+mn-cs"/>
                        </a:rPr>
                        <a:t>Mike Headley, SURF </a:t>
                      </a:r>
                    </a:p>
                    <a:p>
                      <a:pPr marL="285750" indent="-285750" algn="l">
                        <a:buFont typeface="Arial" pitchFamily="34" charset="0"/>
                        <a:buChar char="•"/>
                      </a:pPr>
                      <a:r>
                        <a:rPr lang="en-US" sz="1400" kern="1200" dirty="0" smtClean="0">
                          <a:solidFill>
                            <a:schemeClr val="dk1"/>
                          </a:solidFill>
                          <a:effectLst/>
                          <a:latin typeface="+mn-lt"/>
                          <a:ea typeface="+mn-ea"/>
                          <a:cs typeface="+mn-cs"/>
                        </a:rPr>
                        <a:t>Tracy Lundin, FNAL</a:t>
                      </a:r>
                    </a:p>
                    <a:p>
                      <a:pPr marL="285750" indent="-285750" algn="l">
                        <a:buFont typeface="Arial" pitchFamily="34" charset="0"/>
                        <a:buChar char="•"/>
                      </a:pPr>
                      <a:r>
                        <a:rPr lang="en-US" sz="1400" kern="1200" dirty="0" smtClean="0">
                          <a:solidFill>
                            <a:schemeClr val="dk1"/>
                          </a:solidFill>
                          <a:effectLst/>
                          <a:latin typeface="+mn-lt"/>
                          <a:ea typeface="+mn-ea"/>
                          <a:cs typeface="+mn-cs"/>
                        </a:rPr>
                        <a:t>Marvin Marshak, U. Minnesota </a:t>
                      </a:r>
                    </a:p>
                    <a:p>
                      <a:pPr marL="285750" indent="-285750" algn="l">
                        <a:buFont typeface="Arial" pitchFamily="34" charset="0"/>
                        <a:buChar char="•"/>
                      </a:pPr>
                      <a:r>
                        <a:rPr lang="en-US" sz="1400" kern="1200" dirty="0" smtClean="0">
                          <a:solidFill>
                            <a:schemeClr val="dk1"/>
                          </a:solidFill>
                          <a:effectLst/>
                          <a:latin typeface="+mn-lt"/>
                          <a:ea typeface="+mn-ea"/>
                          <a:cs typeface="+mn-cs"/>
                        </a:rPr>
                        <a:t>Christopher Mauger, LANL </a:t>
                      </a:r>
                    </a:p>
                    <a:p>
                      <a:pPr marL="285750" indent="-285750" algn="l">
                        <a:buFont typeface="Arial" pitchFamily="34" charset="0"/>
                        <a:buChar char="•"/>
                      </a:pPr>
                      <a:r>
                        <a:rPr lang="en-US" sz="1400" kern="1200" dirty="0" smtClean="0">
                          <a:solidFill>
                            <a:schemeClr val="dk1"/>
                          </a:solidFill>
                          <a:effectLst/>
                          <a:latin typeface="+mn-lt"/>
                          <a:ea typeface="+mn-ea"/>
                          <a:cs typeface="+mn-cs"/>
                        </a:rPr>
                        <a:t>Elaine </a:t>
                      </a:r>
                      <a:r>
                        <a:rPr lang="en-US" sz="1400" kern="1200" dirty="0" err="1" smtClean="0">
                          <a:solidFill>
                            <a:schemeClr val="dk1"/>
                          </a:solidFill>
                          <a:effectLst/>
                          <a:latin typeface="+mn-lt"/>
                          <a:ea typeface="+mn-ea"/>
                          <a:cs typeface="+mn-cs"/>
                        </a:rPr>
                        <a:t>McCluskey</a:t>
                      </a:r>
                      <a:r>
                        <a:rPr lang="en-US" sz="1400" kern="1200" dirty="0" smtClean="0">
                          <a:solidFill>
                            <a:schemeClr val="dk1"/>
                          </a:solidFill>
                          <a:effectLst/>
                          <a:latin typeface="+mn-lt"/>
                          <a:ea typeface="+mn-ea"/>
                          <a:cs typeface="+mn-cs"/>
                        </a:rPr>
                        <a:t>, FNAL</a:t>
                      </a:r>
                    </a:p>
                    <a:p>
                      <a:pPr marL="285750" indent="-285750" algn="l">
                        <a:buFont typeface="Arial" pitchFamily="34" charset="0"/>
                        <a:buChar char="•"/>
                      </a:pPr>
                      <a:r>
                        <a:rPr lang="en-US" sz="1400" kern="1200" dirty="0" smtClean="0">
                          <a:solidFill>
                            <a:schemeClr val="dk1"/>
                          </a:solidFill>
                          <a:effectLst/>
                          <a:latin typeface="+mn-lt"/>
                          <a:ea typeface="+mn-ea"/>
                          <a:cs typeface="+mn-cs"/>
                        </a:rPr>
                        <a:t>Bob O’Sullivan, FNAL</a:t>
                      </a:r>
                    </a:p>
                    <a:p>
                      <a:pPr marL="285750" indent="-285750" algn="l">
                        <a:buFont typeface="Arial" pitchFamily="34" charset="0"/>
                        <a:buChar char="•"/>
                      </a:pPr>
                      <a:r>
                        <a:rPr lang="en-US" sz="1400" kern="1200" dirty="0" smtClean="0">
                          <a:solidFill>
                            <a:schemeClr val="dk1"/>
                          </a:solidFill>
                          <a:effectLst/>
                          <a:latin typeface="+mn-lt"/>
                          <a:ea typeface="+mn-ea"/>
                          <a:cs typeface="+mn-cs"/>
                        </a:rPr>
                        <a:t>Vaia Papadimitriou, FNAL</a:t>
                      </a:r>
                    </a:p>
                    <a:p>
                      <a:pPr marL="285750" indent="-285750" algn="l">
                        <a:buFont typeface="Arial" pitchFamily="34" charset="0"/>
                        <a:buChar char="•"/>
                      </a:pPr>
                      <a:r>
                        <a:rPr lang="en-US" sz="1400" kern="1200" dirty="0" smtClean="0">
                          <a:solidFill>
                            <a:schemeClr val="dk1"/>
                          </a:solidFill>
                          <a:effectLst/>
                          <a:latin typeface="+mn-lt"/>
                          <a:ea typeface="+mn-ea"/>
                          <a:cs typeface="+mn-cs"/>
                        </a:rPr>
                        <a:t>Mark Reichanadter, SLAC (Chair) </a:t>
                      </a:r>
                    </a:p>
                    <a:p>
                      <a:pPr marL="285750" indent="-285750" algn="l">
                        <a:buFont typeface="Arial" pitchFamily="34" charset="0"/>
                        <a:buChar char="•"/>
                      </a:pPr>
                      <a:r>
                        <a:rPr lang="en-US" sz="1400" kern="1200" dirty="0" smtClean="0">
                          <a:solidFill>
                            <a:schemeClr val="dk1"/>
                          </a:solidFill>
                          <a:effectLst/>
                          <a:latin typeface="+mn-lt"/>
                          <a:ea typeface="+mn-ea"/>
                          <a:cs typeface="+mn-cs"/>
                        </a:rPr>
                        <a:t>Joel Sefcovic, FNAL </a:t>
                      </a:r>
                    </a:p>
                    <a:p>
                      <a:pPr marL="285750" indent="-285750" algn="l">
                        <a:buFont typeface="Arial" pitchFamily="34" charset="0"/>
                        <a:buChar char="•"/>
                      </a:pPr>
                      <a:r>
                        <a:rPr lang="en-US" sz="1400" kern="1200" dirty="0" smtClean="0">
                          <a:solidFill>
                            <a:schemeClr val="dk1"/>
                          </a:solidFill>
                          <a:effectLst/>
                          <a:latin typeface="+mn-lt"/>
                          <a:ea typeface="+mn-ea"/>
                          <a:cs typeface="+mn-cs"/>
                        </a:rPr>
                        <a:t>Jeff Sims, ANL</a:t>
                      </a:r>
                    </a:p>
                    <a:p>
                      <a:pPr marL="285750" indent="-285750" algn="l">
                        <a:buFont typeface="Arial" pitchFamily="34" charset="0"/>
                        <a:buChar char="•"/>
                      </a:pPr>
                      <a:r>
                        <a:rPr lang="en-US" sz="1400" kern="1200" dirty="0" smtClean="0">
                          <a:solidFill>
                            <a:schemeClr val="dk1"/>
                          </a:solidFill>
                          <a:effectLst/>
                          <a:latin typeface="+mn-lt"/>
                          <a:ea typeface="+mn-ea"/>
                          <a:cs typeface="+mn-cs"/>
                        </a:rPr>
                        <a:t>Jim Stewart, BNL</a:t>
                      </a:r>
                    </a:p>
                    <a:p>
                      <a:pPr marL="285750" indent="-285750" algn="l">
                        <a:buFont typeface="Arial" pitchFamily="34" charset="0"/>
                        <a:buChar char="•"/>
                      </a:pPr>
                      <a:r>
                        <a:rPr lang="en-US" sz="1400" kern="1200" dirty="0" smtClean="0">
                          <a:solidFill>
                            <a:schemeClr val="dk1"/>
                          </a:solidFill>
                          <a:effectLst/>
                          <a:latin typeface="+mn-lt"/>
                          <a:ea typeface="+mn-ea"/>
                          <a:cs typeface="+mn-cs"/>
                        </a:rPr>
                        <a:t>Jim Strait, FNAL (Deputy Chair)</a:t>
                      </a:r>
                      <a:endParaRPr lang="en-US" sz="1400" u="none" dirty="0" smtClean="0"/>
                    </a:p>
                  </a:txBody>
                  <a:tcPr marT="45714" marB="45714" anchor="ctr"/>
                </a:tc>
              </a:tr>
            </a:tbl>
          </a:graphicData>
        </a:graphic>
      </p:graphicFrame>
      <p:sp>
        <p:nvSpPr>
          <p:cNvPr id="7" name="TextBox 6"/>
          <p:cNvSpPr txBox="1"/>
          <p:nvPr/>
        </p:nvSpPr>
        <p:spPr>
          <a:xfrm>
            <a:off x="2743190" y="6119538"/>
            <a:ext cx="3673954" cy="369332"/>
          </a:xfrm>
          <a:prstGeom prst="rect">
            <a:avLst/>
          </a:prstGeom>
          <a:noFill/>
        </p:spPr>
        <p:txBody>
          <a:bodyPr wrap="none" rtlCol="0">
            <a:spAutoFit/>
          </a:bodyPr>
          <a:lstStyle/>
          <a:p>
            <a:r>
              <a:rPr lang="en-US" b="1" dirty="0" smtClean="0"/>
              <a:t>Strong young scientists’ involvement</a:t>
            </a:r>
            <a:endParaRPr lang="en-US" b="1" dirty="0"/>
          </a:p>
        </p:txBody>
      </p:sp>
    </p:spTree>
    <p:extLst>
      <p:ext uri="{BB962C8B-B14F-4D97-AF65-F5344CB8AC3E}">
        <p14:creationId xmlns:p14="http://schemas.microsoft.com/office/powerpoint/2010/main" val="649228058"/>
      </p:ext>
    </p:extLst>
  </p:cSld>
  <p:clrMapOvr>
    <a:masterClrMapping/>
  </p:clrMapOvr>
  <mc:AlternateContent xmlns:mc="http://schemas.openxmlformats.org/markup-compatibility/2006" xmlns:p14="http://schemas.microsoft.com/office/powerpoint/2010/main">
    <mc:Choice Requires="p14">
      <p:transition spd="slow" p14:dur="2000" advTm="57464"/>
    </mc:Choice>
    <mc:Fallback xmlns="">
      <p:transition spd="slow" advTm="57464"/>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22"/>
          <p:cNvCxnSpPr>
            <a:cxnSpLocks noChangeShapeType="1"/>
          </p:cNvCxnSpPr>
          <p:nvPr/>
        </p:nvCxnSpPr>
        <p:spPr bwMode="auto">
          <a:xfrm rot="5400000">
            <a:off x="5108774" y="3682411"/>
            <a:ext cx="1554162" cy="1588"/>
          </a:xfrm>
          <a:prstGeom prst="line">
            <a:avLst/>
          </a:prstGeom>
          <a:noFill/>
          <a:ln w="28575" algn="ctr">
            <a:solidFill>
              <a:schemeClr val="bg1">
                <a:lumMod val="65000"/>
                <a:lumOff val="35000"/>
              </a:schemeClr>
            </a:solidFill>
            <a:round/>
            <a:headEnd/>
            <a:tailEnd/>
          </a:ln>
        </p:spPr>
      </p:cxnSp>
      <p:sp>
        <p:nvSpPr>
          <p:cNvPr id="17412" name="Content Placeholder 12"/>
          <p:cNvSpPr>
            <a:spLocks noGrp="1"/>
          </p:cNvSpPr>
          <p:nvPr>
            <p:ph sz="half" idx="4294967295"/>
          </p:nvPr>
        </p:nvSpPr>
        <p:spPr>
          <a:xfrm>
            <a:off x="943435" y="4978258"/>
            <a:ext cx="1157495" cy="605966"/>
          </a:xfrm>
        </p:spPr>
        <p:txBody>
          <a:bodyPr>
            <a:normAutofit fontScale="85000" lnSpcReduction="20000"/>
          </a:bodyPr>
          <a:lstStyle/>
          <a:p>
            <a:pPr marL="0" indent="0" algn="r">
              <a:spcBef>
                <a:spcPct val="0"/>
              </a:spcBef>
              <a:buFont typeface="Arial" charset="0"/>
              <a:buNone/>
            </a:pPr>
            <a:r>
              <a:rPr lang="en-US" sz="1600" b="1" dirty="0" smtClean="0">
                <a:cs typeface="Arial" charset="0"/>
              </a:rPr>
              <a:t>Brinkman’s charge</a:t>
            </a:r>
          </a:p>
          <a:p>
            <a:pPr marL="0" indent="0" algn="r">
              <a:spcBef>
                <a:spcPct val="0"/>
              </a:spcBef>
              <a:buFont typeface="Arial" charset="0"/>
              <a:buNone/>
            </a:pPr>
            <a:r>
              <a:rPr lang="en-US" sz="1200" dirty="0" smtClean="0">
                <a:cs typeface="Arial" charset="0"/>
              </a:rPr>
              <a:t>(March 19, 2012)</a:t>
            </a:r>
          </a:p>
        </p:txBody>
      </p:sp>
      <p:cxnSp>
        <p:nvCxnSpPr>
          <p:cNvPr id="40" name="Straight Connector 18"/>
          <p:cNvCxnSpPr>
            <a:cxnSpLocks noChangeShapeType="1"/>
          </p:cNvCxnSpPr>
          <p:nvPr/>
        </p:nvCxnSpPr>
        <p:spPr bwMode="auto">
          <a:xfrm rot="5400000">
            <a:off x="3882430" y="2230642"/>
            <a:ext cx="1555750" cy="1588"/>
          </a:xfrm>
          <a:prstGeom prst="line">
            <a:avLst/>
          </a:prstGeom>
          <a:noFill/>
          <a:ln w="28575" algn="ctr">
            <a:solidFill>
              <a:schemeClr val="bg1">
                <a:lumMod val="65000"/>
                <a:lumOff val="35000"/>
              </a:schemeClr>
            </a:solidFill>
            <a:round/>
            <a:headEnd/>
            <a:tailEnd/>
          </a:ln>
        </p:spPr>
      </p:cxnSp>
      <p:sp>
        <p:nvSpPr>
          <p:cNvPr id="17416" name="Right Arrow 2"/>
          <p:cNvSpPr>
            <a:spLocks noChangeArrowheads="1"/>
          </p:cNvSpPr>
          <p:nvPr/>
        </p:nvSpPr>
        <p:spPr bwMode="auto">
          <a:xfrm>
            <a:off x="1436886" y="2485436"/>
            <a:ext cx="7409568" cy="955675"/>
          </a:xfrm>
          <a:prstGeom prst="rightArrow">
            <a:avLst>
              <a:gd name="adj1" fmla="val 59787"/>
              <a:gd name="adj2" fmla="val 36861"/>
            </a:avLst>
          </a:prstGeom>
          <a:solidFill>
            <a:srgbClr val="92D050"/>
          </a:solidFill>
          <a:ln>
            <a:noFill/>
          </a:ln>
        </p:spPr>
        <p:txBody>
          <a:bodyPr anchor="ctr"/>
          <a:lstStyle/>
          <a:p>
            <a:pPr defTabSz="709613"/>
            <a:r>
              <a:rPr lang="en-US" sz="1600" b="1" dirty="0">
                <a:solidFill>
                  <a:schemeClr val="bg1"/>
                </a:solidFill>
                <a:latin typeface="Arial Narrow" pitchFamily="34" charset="0"/>
              </a:rPr>
              <a:t>					</a:t>
            </a:r>
            <a:endParaRPr lang="en-US" b="1" dirty="0">
              <a:solidFill>
                <a:schemeClr val="bg1"/>
              </a:solidFill>
              <a:latin typeface="Arial Narrow" pitchFamily="34" charset="0"/>
            </a:endParaRPr>
          </a:p>
        </p:txBody>
      </p:sp>
      <p:sp>
        <p:nvSpPr>
          <p:cNvPr id="17417" name="Content Placeholder 12"/>
          <p:cNvSpPr>
            <a:spLocks noGrp="1"/>
          </p:cNvSpPr>
          <p:nvPr>
            <p:ph sz="half" idx="4294967295"/>
          </p:nvPr>
        </p:nvSpPr>
        <p:spPr>
          <a:xfrm>
            <a:off x="1640786" y="3516863"/>
            <a:ext cx="1029816" cy="927102"/>
          </a:xfrm>
        </p:spPr>
        <p:txBody>
          <a:bodyPr>
            <a:normAutofit fontScale="70000" lnSpcReduction="20000"/>
          </a:bodyPr>
          <a:lstStyle/>
          <a:p>
            <a:pPr marL="0" indent="0" algn="ctr">
              <a:spcBef>
                <a:spcPct val="0"/>
              </a:spcBef>
              <a:buFont typeface="Arial" charset="0"/>
              <a:buNone/>
            </a:pPr>
            <a:r>
              <a:rPr lang="en-US" sz="1600" b="1" dirty="0" smtClean="0">
                <a:cs typeface="Arial" charset="0"/>
              </a:rPr>
              <a:t>Steering Committee + working groups  formed</a:t>
            </a:r>
          </a:p>
          <a:p>
            <a:pPr marL="0" indent="0" algn="ctr">
              <a:spcBef>
                <a:spcPct val="0"/>
              </a:spcBef>
              <a:buFont typeface="Arial" charset="0"/>
              <a:buNone/>
            </a:pPr>
            <a:r>
              <a:rPr lang="en-US" sz="1600" dirty="0">
                <a:cs typeface="Arial" charset="0"/>
              </a:rPr>
              <a:t>(April 3</a:t>
            </a:r>
            <a:r>
              <a:rPr lang="en-US" sz="1600" dirty="0" smtClean="0">
                <a:cs typeface="Arial" charset="0"/>
              </a:rPr>
              <a:t>, </a:t>
            </a:r>
            <a:r>
              <a:rPr lang="en-US" sz="1600" dirty="0">
                <a:cs typeface="Arial" charset="0"/>
              </a:rPr>
              <a:t>2012)</a:t>
            </a:r>
          </a:p>
        </p:txBody>
      </p:sp>
      <p:sp>
        <p:nvSpPr>
          <p:cNvPr id="17419" name="Content Placeholder 12"/>
          <p:cNvSpPr>
            <a:spLocks noGrp="1"/>
          </p:cNvSpPr>
          <p:nvPr>
            <p:ph sz="half" idx="4294967295"/>
          </p:nvPr>
        </p:nvSpPr>
        <p:spPr>
          <a:xfrm>
            <a:off x="3272951" y="1749734"/>
            <a:ext cx="1238009" cy="639769"/>
          </a:xfrm>
        </p:spPr>
        <p:txBody>
          <a:bodyPr>
            <a:normAutofit fontScale="92500" lnSpcReduction="10000"/>
          </a:bodyPr>
          <a:lstStyle/>
          <a:p>
            <a:pPr marL="0" indent="0">
              <a:spcBef>
                <a:spcPct val="0"/>
              </a:spcBef>
              <a:buFont typeface="Arial" charset="0"/>
              <a:buNone/>
            </a:pPr>
            <a:r>
              <a:rPr lang="en-US" sz="1600" b="1" dirty="0" smtClean="0">
                <a:cs typeface="Arial" charset="0"/>
              </a:rPr>
              <a:t>Workshop</a:t>
            </a:r>
          </a:p>
          <a:p>
            <a:pPr marL="0" indent="0">
              <a:spcBef>
                <a:spcPct val="0"/>
              </a:spcBef>
              <a:buFont typeface="Arial" charset="0"/>
              <a:buNone/>
            </a:pPr>
            <a:r>
              <a:rPr lang="en-US" sz="1200" dirty="0" smtClean="0">
                <a:cs typeface="Arial" charset="0"/>
              </a:rPr>
              <a:t>(April 25-26,  2012)</a:t>
            </a:r>
          </a:p>
        </p:txBody>
      </p:sp>
      <p:sp>
        <p:nvSpPr>
          <p:cNvPr id="17420" name="Content Placeholder 12"/>
          <p:cNvSpPr>
            <a:spLocks noGrp="1"/>
          </p:cNvSpPr>
          <p:nvPr>
            <p:ph sz="half" idx="4294967295"/>
          </p:nvPr>
        </p:nvSpPr>
        <p:spPr>
          <a:xfrm>
            <a:off x="2187968" y="4942873"/>
            <a:ext cx="1197450" cy="732507"/>
          </a:xfrm>
        </p:spPr>
        <p:txBody>
          <a:bodyPr>
            <a:normAutofit fontScale="77500" lnSpcReduction="20000"/>
          </a:bodyPr>
          <a:lstStyle/>
          <a:p>
            <a:pPr marL="0" indent="0">
              <a:spcBef>
                <a:spcPct val="0"/>
              </a:spcBef>
              <a:buFont typeface="Arial" charset="0"/>
              <a:buNone/>
            </a:pPr>
            <a:r>
              <a:rPr lang="en-US" sz="1600" b="1" dirty="0" smtClean="0">
                <a:cs typeface="Arial" charset="0"/>
              </a:rPr>
              <a:t>Steering Committee Kickoff meeting</a:t>
            </a:r>
          </a:p>
          <a:p>
            <a:pPr marL="0" indent="0">
              <a:spcBef>
                <a:spcPct val="0"/>
              </a:spcBef>
              <a:buFont typeface="Arial" charset="0"/>
              <a:buNone/>
            </a:pPr>
            <a:r>
              <a:rPr lang="en-US" sz="1200" dirty="0" smtClean="0">
                <a:cs typeface="Arial" charset="0"/>
              </a:rPr>
              <a:t>(April 9, 2012)</a:t>
            </a:r>
          </a:p>
        </p:txBody>
      </p:sp>
      <p:sp>
        <p:nvSpPr>
          <p:cNvPr id="17422" name="Content Placeholder 12"/>
          <p:cNvSpPr>
            <a:spLocks noGrp="1"/>
          </p:cNvSpPr>
          <p:nvPr>
            <p:ph sz="half" idx="4294967295"/>
          </p:nvPr>
        </p:nvSpPr>
        <p:spPr>
          <a:xfrm>
            <a:off x="4911129" y="3749313"/>
            <a:ext cx="1131207" cy="580348"/>
          </a:xfrm>
        </p:spPr>
        <p:txBody>
          <a:bodyPr>
            <a:normAutofit fontScale="85000" lnSpcReduction="20000"/>
          </a:bodyPr>
          <a:lstStyle/>
          <a:p>
            <a:pPr marL="0" indent="0" algn="r">
              <a:spcBef>
                <a:spcPct val="0"/>
              </a:spcBef>
              <a:buFont typeface="Arial" charset="0"/>
              <a:buNone/>
            </a:pPr>
            <a:r>
              <a:rPr lang="en-US" sz="1600" b="1" dirty="0" smtClean="0">
                <a:cs typeface="Arial" charset="0"/>
              </a:rPr>
              <a:t>Interim Report</a:t>
            </a:r>
          </a:p>
          <a:p>
            <a:pPr marL="0" indent="0" algn="r">
              <a:spcBef>
                <a:spcPct val="0"/>
              </a:spcBef>
              <a:buFont typeface="Arial" charset="0"/>
              <a:buNone/>
            </a:pPr>
            <a:r>
              <a:rPr lang="en-US" sz="1200" dirty="0" smtClean="0">
                <a:cs typeface="Arial" charset="0"/>
              </a:rPr>
              <a:t>(June 5, 2012)</a:t>
            </a:r>
          </a:p>
        </p:txBody>
      </p:sp>
      <p:sp>
        <p:nvSpPr>
          <p:cNvPr id="71" name="Diamond 70"/>
          <p:cNvSpPr/>
          <p:nvPr/>
        </p:nvSpPr>
        <p:spPr>
          <a:xfrm>
            <a:off x="1589286" y="2839449"/>
            <a:ext cx="136525" cy="249237"/>
          </a:xfrm>
          <a:prstGeom prst="diamond">
            <a:avLst/>
          </a:prstGeom>
          <a:solidFill>
            <a:srgbClr val="CC33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Diamond 71"/>
          <p:cNvSpPr/>
          <p:nvPr/>
        </p:nvSpPr>
        <p:spPr>
          <a:xfrm>
            <a:off x="2100912" y="2839449"/>
            <a:ext cx="136525" cy="249237"/>
          </a:xfrm>
          <a:prstGeom prst="diamond">
            <a:avLst/>
          </a:prstGeom>
          <a:solidFill>
            <a:srgbClr val="CC33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Diamond 72"/>
          <p:cNvSpPr/>
          <p:nvPr/>
        </p:nvSpPr>
        <p:spPr>
          <a:xfrm>
            <a:off x="2534093" y="2845572"/>
            <a:ext cx="136525" cy="249238"/>
          </a:xfrm>
          <a:prstGeom prst="diamond">
            <a:avLst/>
          </a:prstGeom>
          <a:solidFill>
            <a:srgbClr val="CC33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9" name="Straight Arrow Connector 78"/>
          <p:cNvCxnSpPr/>
          <p:nvPr/>
        </p:nvCxnSpPr>
        <p:spPr>
          <a:xfrm flipV="1">
            <a:off x="2162618" y="3128035"/>
            <a:ext cx="0" cy="359568"/>
          </a:xfrm>
          <a:prstGeom prst="straightConnector1">
            <a:avLst/>
          </a:prstGeom>
          <a:ln w="12700">
            <a:solidFill>
              <a:srgbClr val="CC3300"/>
            </a:solidFill>
            <a:tailEnd type="arrow"/>
          </a:ln>
        </p:spPr>
        <p:style>
          <a:lnRef idx="1">
            <a:schemeClr val="accent1"/>
          </a:lnRef>
          <a:fillRef idx="0">
            <a:schemeClr val="accent1"/>
          </a:fillRef>
          <a:effectRef idx="0">
            <a:schemeClr val="accent1"/>
          </a:effectRef>
          <a:fontRef idx="minor">
            <a:schemeClr val="tx1"/>
          </a:fontRef>
        </p:style>
      </p:cxnSp>
      <p:sp>
        <p:nvSpPr>
          <p:cNvPr id="88" name="Diamond 87"/>
          <p:cNvSpPr/>
          <p:nvPr/>
        </p:nvSpPr>
        <p:spPr>
          <a:xfrm>
            <a:off x="3510161" y="2845572"/>
            <a:ext cx="136525" cy="249238"/>
          </a:xfrm>
          <a:prstGeom prst="diamond">
            <a:avLst/>
          </a:prstGeom>
          <a:solidFill>
            <a:srgbClr val="CC33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 name="Diamond 88"/>
          <p:cNvSpPr/>
          <p:nvPr/>
        </p:nvSpPr>
        <p:spPr>
          <a:xfrm>
            <a:off x="5094486" y="2839449"/>
            <a:ext cx="136525" cy="249237"/>
          </a:xfrm>
          <a:prstGeom prst="diamond">
            <a:avLst/>
          </a:prstGeom>
          <a:solidFill>
            <a:srgbClr val="CC33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 name="Diamond 92"/>
          <p:cNvSpPr/>
          <p:nvPr/>
        </p:nvSpPr>
        <p:spPr>
          <a:xfrm>
            <a:off x="7670760" y="2839449"/>
            <a:ext cx="136525" cy="249237"/>
          </a:xfrm>
          <a:prstGeom prst="diamond">
            <a:avLst/>
          </a:prstGeom>
          <a:solidFill>
            <a:srgbClr val="CC33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 name="Diamond 93"/>
          <p:cNvSpPr/>
          <p:nvPr/>
        </p:nvSpPr>
        <p:spPr>
          <a:xfrm>
            <a:off x="5807069" y="2839449"/>
            <a:ext cx="136525" cy="249237"/>
          </a:xfrm>
          <a:prstGeom prst="diamond">
            <a:avLst/>
          </a:prstGeom>
          <a:solidFill>
            <a:srgbClr val="CC33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 name="Diamond 94"/>
          <p:cNvSpPr/>
          <p:nvPr/>
        </p:nvSpPr>
        <p:spPr>
          <a:xfrm>
            <a:off x="6536425" y="2839449"/>
            <a:ext cx="136525" cy="249237"/>
          </a:xfrm>
          <a:prstGeom prst="diamond">
            <a:avLst/>
          </a:prstGeom>
          <a:solidFill>
            <a:srgbClr val="CC33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58" name="Content Placeholder 12"/>
          <p:cNvSpPr>
            <a:spLocks noGrp="1"/>
          </p:cNvSpPr>
          <p:nvPr>
            <p:ph sz="half" idx="4294967295"/>
          </p:nvPr>
        </p:nvSpPr>
        <p:spPr>
          <a:xfrm>
            <a:off x="7998318" y="1545137"/>
            <a:ext cx="831778" cy="672651"/>
          </a:xfrm>
        </p:spPr>
        <p:txBody>
          <a:bodyPr>
            <a:normAutofit fontScale="77500" lnSpcReduction="20000"/>
          </a:bodyPr>
          <a:lstStyle/>
          <a:p>
            <a:pPr marL="0" indent="0" algn="ctr">
              <a:spcBef>
                <a:spcPct val="0"/>
              </a:spcBef>
              <a:buFont typeface="Arial" charset="0"/>
              <a:buNone/>
            </a:pPr>
            <a:r>
              <a:rPr lang="en-US" sz="1600" b="1" dirty="0" smtClean="0">
                <a:cs typeface="Arial" charset="0"/>
              </a:rPr>
              <a:t>HEPAP meeting</a:t>
            </a:r>
          </a:p>
          <a:p>
            <a:pPr marL="0" indent="0" algn="ctr">
              <a:spcBef>
                <a:spcPct val="0"/>
              </a:spcBef>
              <a:buFont typeface="Arial" charset="0"/>
              <a:buNone/>
            </a:pPr>
            <a:r>
              <a:rPr lang="en-US" sz="1200" dirty="0" smtClean="0">
                <a:cs typeface="Arial" charset="0"/>
              </a:rPr>
              <a:t>(August 27-28, 2012)</a:t>
            </a:r>
          </a:p>
        </p:txBody>
      </p:sp>
      <p:cxnSp>
        <p:nvCxnSpPr>
          <p:cNvPr id="108" name="Straight Arrow Connector 107"/>
          <p:cNvCxnSpPr/>
          <p:nvPr/>
        </p:nvCxnSpPr>
        <p:spPr>
          <a:xfrm flipV="1">
            <a:off x="3608586" y="3139489"/>
            <a:ext cx="0" cy="1219199"/>
          </a:xfrm>
          <a:prstGeom prst="straightConnector1">
            <a:avLst/>
          </a:prstGeom>
          <a:ln w="12700">
            <a:solidFill>
              <a:srgbClr val="CC3300"/>
            </a:solidFill>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3563909" y="2326686"/>
            <a:ext cx="0" cy="472282"/>
          </a:xfrm>
          <a:prstGeom prst="straightConnector1">
            <a:avLst/>
          </a:prstGeom>
          <a:ln w="12700">
            <a:solidFill>
              <a:srgbClr val="CC3300"/>
            </a:solidFill>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flipV="1">
            <a:off x="5872136" y="3150201"/>
            <a:ext cx="3196" cy="624285"/>
          </a:xfrm>
          <a:prstGeom prst="straightConnector1">
            <a:avLst/>
          </a:prstGeom>
          <a:ln w="12700">
            <a:solidFill>
              <a:srgbClr val="CC3300"/>
            </a:solidFill>
            <a:tailEnd type="arrow"/>
          </a:ln>
        </p:spPr>
        <p:style>
          <a:lnRef idx="1">
            <a:schemeClr val="accent1"/>
          </a:lnRef>
          <a:fillRef idx="0">
            <a:schemeClr val="accent1"/>
          </a:fillRef>
          <a:effectRef idx="0">
            <a:schemeClr val="accent1"/>
          </a:effectRef>
          <a:fontRef idx="minor">
            <a:schemeClr val="tx1"/>
          </a:fontRef>
        </p:style>
      </p:cxnSp>
      <p:sp>
        <p:nvSpPr>
          <p:cNvPr id="17468" name="Content Placeholder 12"/>
          <p:cNvSpPr>
            <a:spLocks noGrp="1"/>
          </p:cNvSpPr>
          <p:nvPr>
            <p:ph sz="half" idx="4294967295"/>
          </p:nvPr>
        </p:nvSpPr>
        <p:spPr>
          <a:xfrm>
            <a:off x="7182376" y="3760777"/>
            <a:ext cx="1129847" cy="450964"/>
          </a:xfrm>
        </p:spPr>
        <p:txBody>
          <a:bodyPr>
            <a:normAutofit fontScale="85000" lnSpcReduction="10000"/>
          </a:bodyPr>
          <a:lstStyle/>
          <a:p>
            <a:pPr marL="0" indent="0" algn="ctr">
              <a:spcBef>
                <a:spcPct val="0"/>
              </a:spcBef>
              <a:buFont typeface="Arial" charset="0"/>
              <a:buNone/>
            </a:pPr>
            <a:r>
              <a:rPr lang="en-US" sz="1600" b="1" dirty="0" smtClean="0">
                <a:cs typeface="Arial" charset="0"/>
              </a:rPr>
              <a:t>Final Report</a:t>
            </a:r>
          </a:p>
          <a:p>
            <a:pPr marL="0" indent="0" algn="ctr">
              <a:spcBef>
                <a:spcPct val="0"/>
              </a:spcBef>
              <a:buFont typeface="Arial" charset="0"/>
              <a:buNone/>
            </a:pPr>
            <a:r>
              <a:rPr lang="en-US" sz="1200" dirty="0" smtClean="0">
                <a:cs typeface="Arial" charset="0"/>
              </a:rPr>
              <a:t>(August 6, 2012)</a:t>
            </a:r>
          </a:p>
        </p:txBody>
      </p:sp>
      <p:sp>
        <p:nvSpPr>
          <p:cNvPr id="64" name="Diamond 63"/>
          <p:cNvSpPr/>
          <p:nvPr/>
        </p:nvSpPr>
        <p:spPr>
          <a:xfrm>
            <a:off x="8372435" y="2834686"/>
            <a:ext cx="136525" cy="249238"/>
          </a:xfrm>
          <a:prstGeom prst="diamond">
            <a:avLst/>
          </a:prstGeom>
          <a:solidFill>
            <a:srgbClr val="CC33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dirty="0" smtClean="0"/>
              <a:t>Process</a:t>
            </a:r>
            <a:endParaRPr lang="en-US" dirty="0"/>
          </a:p>
        </p:txBody>
      </p:sp>
      <p:sp>
        <p:nvSpPr>
          <p:cNvPr id="9" name="TextBox 8"/>
          <p:cNvSpPr txBox="1"/>
          <p:nvPr/>
        </p:nvSpPr>
        <p:spPr>
          <a:xfrm>
            <a:off x="13158" y="1558785"/>
            <a:ext cx="1485657" cy="2862322"/>
          </a:xfrm>
          <a:prstGeom prst="rect">
            <a:avLst/>
          </a:prstGeom>
          <a:noFill/>
        </p:spPr>
        <p:txBody>
          <a:bodyPr wrap="square" rtlCol="0">
            <a:spAutoFit/>
          </a:bodyPr>
          <a:lstStyle/>
          <a:p>
            <a:pPr algn="ctr"/>
            <a:r>
              <a:rPr lang="en-US" dirty="0" smtClean="0">
                <a:solidFill>
                  <a:srgbClr val="006600"/>
                </a:solidFill>
              </a:rPr>
              <a:t>Community input</a:t>
            </a:r>
          </a:p>
          <a:p>
            <a:pPr algn="ctr"/>
            <a:endParaRPr lang="en-US" dirty="0">
              <a:solidFill>
                <a:srgbClr val="006600"/>
              </a:solidFill>
            </a:endParaRPr>
          </a:p>
          <a:p>
            <a:pPr algn="ctr"/>
            <a:endParaRPr lang="en-US" dirty="0" smtClean="0">
              <a:solidFill>
                <a:srgbClr val="006600"/>
              </a:solidFill>
            </a:endParaRPr>
          </a:p>
          <a:p>
            <a:pPr algn="ctr"/>
            <a:endParaRPr lang="en-US" dirty="0">
              <a:solidFill>
                <a:srgbClr val="006600"/>
              </a:solidFill>
            </a:endParaRPr>
          </a:p>
          <a:p>
            <a:pPr algn="ctr"/>
            <a:endParaRPr lang="en-US" dirty="0" smtClean="0">
              <a:solidFill>
                <a:srgbClr val="006600"/>
              </a:solidFill>
            </a:endParaRPr>
          </a:p>
          <a:p>
            <a:pPr algn="ctr"/>
            <a:endParaRPr lang="en-US" dirty="0">
              <a:solidFill>
                <a:srgbClr val="006600"/>
              </a:solidFill>
            </a:endParaRPr>
          </a:p>
          <a:p>
            <a:pPr algn="ctr"/>
            <a:endParaRPr lang="en-US" dirty="0" smtClean="0">
              <a:solidFill>
                <a:srgbClr val="006600"/>
              </a:solidFill>
            </a:endParaRPr>
          </a:p>
          <a:p>
            <a:pPr algn="ctr"/>
            <a:r>
              <a:rPr lang="en-US" dirty="0" smtClean="0">
                <a:solidFill>
                  <a:srgbClr val="006600"/>
                </a:solidFill>
              </a:rPr>
              <a:t>Steering Committee</a:t>
            </a:r>
            <a:endParaRPr lang="en-US" dirty="0">
              <a:solidFill>
                <a:srgbClr val="006600"/>
              </a:solidFill>
            </a:endParaRPr>
          </a:p>
        </p:txBody>
      </p:sp>
      <p:sp>
        <p:nvSpPr>
          <p:cNvPr id="76" name="Content Placeholder 12"/>
          <p:cNvSpPr>
            <a:spLocks noGrp="1"/>
          </p:cNvSpPr>
          <p:nvPr>
            <p:ph sz="half" idx="4294967295"/>
          </p:nvPr>
        </p:nvSpPr>
        <p:spPr>
          <a:xfrm>
            <a:off x="2678350" y="4335323"/>
            <a:ext cx="1371600" cy="766762"/>
          </a:xfrm>
        </p:spPr>
        <p:txBody>
          <a:bodyPr>
            <a:normAutofit fontScale="77500" lnSpcReduction="20000"/>
          </a:bodyPr>
          <a:lstStyle/>
          <a:p>
            <a:pPr marL="0" indent="0" algn="r">
              <a:spcBef>
                <a:spcPct val="0"/>
              </a:spcBef>
              <a:buFont typeface="Arial" charset="0"/>
              <a:buNone/>
            </a:pPr>
            <a:r>
              <a:rPr lang="en-US" sz="1600" b="1" dirty="0" smtClean="0">
                <a:cs typeface="Arial" charset="0"/>
              </a:rPr>
              <a:t>Steering Committee face-to-face meeting</a:t>
            </a:r>
          </a:p>
          <a:p>
            <a:pPr marL="0" indent="0" algn="r">
              <a:spcBef>
                <a:spcPct val="0"/>
              </a:spcBef>
              <a:buFont typeface="Arial" charset="0"/>
              <a:buNone/>
            </a:pPr>
            <a:r>
              <a:rPr lang="en-US" sz="1200" dirty="0" smtClean="0">
                <a:cs typeface="Arial" charset="0"/>
              </a:rPr>
              <a:t>(April 26, 2012)</a:t>
            </a:r>
          </a:p>
        </p:txBody>
      </p:sp>
      <p:cxnSp>
        <p:nvCxnSpPr>
          <p:cNvPr id="78" name="Straight Arrow Connector 77"/>
          <p:cNvCxnSpPr/>
          <p:nvPr/>
        </p:nvCxnSpPr>
        <p:spPr>
          <a:xfrm flipV="1">
            <a:off x="5148915" y="3135853"/>
            <a:ext cx="0" cy="1219199"/>
          </a:xfrm>
          <a:prstGeom prst="straightConnector1">
            <a:avLst/>
          </a:prstGeom>
          <a:ln w="12700">
            <a:solidFill>
              <a:srgbClr val="CC3300"/>
            </a:solidFill>
            <a:tailEnd type="arrow"/>
          </a:ln>
        </p:spPr>
        <p:style>
          <a:lnRef idx="1">
            <a:schemeClr val="accent1"/>
          </a:lnRef>
          <a:fillRef idx="0">
            <a:schemeClr val="accent1"/>
          </a:fillRef>
          <a:effectRef idx="0">
            <a:schemeClr val="accent1"/>
          </a:effectRef>
          <a:fontRef idx="minor">
            <a:schemeClr val="tx1"/>
          </a:fontRef>
        </p:style>
      </p:cxnSp>
      <p:sp>
        <p:nvSpPr>
          <p:cNvPr id="80" name="Content Placeholder 12"/>
          <p:cNvSpPr>
            <a:spLocks noGrp="1"/>
          </p:cNvSpPr>
          <p:nvPr>
            <p:ph sz="half" idx="4294967295"/>
          </p:nvPr>
        </p:nvSpPr>
        <p:spPr>
          <a:xfrm>
            <a:off x="3934891" y="4331687"/>
            <a:ext cx="1371600" cy="766762"/>
          </a:xfrm>
        </p:spPr>
        <p:txBody>
          <a:bodyPr>
            <a:normAutofit fontScale="77500" lnSpcReduction="20000"/>
          </a:bodyPr>
          <a:lstStyle/>
          <a:p>
            <a:pPr marL="0" indent="0" algn="r">
              <a:spcBef>
                <a:spcPct val="0"/>
              </a:spcBef>
              <a:buFont typeface="Arial" charset="0"/>
              <a:buNone/>
            </a:pPr>
            <a:r>
              <a:rPr lang="en-US" sz="1600" b="1" dirty="0" smtClean="0">
                <a:cs typeface="Arial" charset="0"/>
              </a:rPr>
              <a:t>Steering Committee face-to-face meeting</a:t>
            </a:r>
          </a:p>
          <a:p>
            <a:pPr marL="0" indent="0" algn="r">
              <a:spcBef>
                <a:spcPct val="0"/>
              </a:spcBef>
              <a:buFont typeface="Arial" charset="0"/>
              <a:buNone/>
            </a:pPr>
            <a:r>
              <a:rPr lang="en-US" sz="1200" dirty="0" smtClean="0">
                <a:cs typeface="Arial" charset="0"/>
              </a:rPr>
              <a:t>(May 22-23, 2012)</a:t>
            </a:r>
          </a:p>
        </p:txBody>
      </p:sp>
      <p:sp>
        <p:nvSpPr>
          <p:cNvPr id="97" name="Content Placeholder 12"/>
          <p:cNvSpPr>
            <a:spLocks noGrp="1"/>
          </p:cNvSpPr>
          <p:nvPr>
            <p:ph sz="half" idx="4294967295"/>
          </p:nvPr>
        </p:nvSpPr>
        <p:spPr>
          <a:xfrm>
            <a:off x="5025181" y="1526131"/>
            <a:ext cx="1682262" cy="877887"/>
          </a:xfrm>
        </p:spPr>
        <p:txBody>
          <a:bodyPr>
            <a:normAutofit fontScale="77500" lnSpcReduction="20000"/>
          </a:bodyPr>
          <a:lstStyle/>
          <a:p>
            <a:pPr marL="0" indent="0" algn="r">
              <a:spcBef>
                <a:spcPct val="0"/>
              </a:spcBef>
              <a:buFont typeface="Arial" charset="0"/>
              <a:buNone/>
            </a:pPr>
            <a:r>
              <a:rPr lang="en-US" sz="1600" b="1" dirty="0" smtClean="0">
                <a:cs typeface="Arial" charset="0"/>
              </a:rPr>
              <a:t>DPF news letter to solicit community feedback on the interim report</a:t>
            </a:r>
          </a:p>
          <a:p>
            <a:pPr marL="0" indent="0" algn="r">
              <a:spcBef>
                <a:spcPct val="0"/>
              </a:spcBef>
              <a:buFont typeface="Arial" charset="0"/>
              <a:buNone/>
            </a:pPr>
            <a:r>
              <a:rPr lang="en-US" sz="1200" dirty="0" smtClean="0">
                <a:cs typeface="Arial" charset="0"/>
              </a:rPr>
              <a:t>(July 3, 2012)</a:t>
            </a:r>
          </a:p>
        </p:txBody>
      </p:sp>
      <p:cxnSp>
        <p:nvCxnSpPr>
          <p:cNvPr id="99" name="Straight Arrow Connector 98"/>
          <p:cNvCxnSpPr/>
          <p:nvPr/>
        </p:nvCxnSpPr>
        <p:spPr>
          <a:xfrm>
            <a:off x="6587302" y="2326686"/>
            <a:ext cx="0" cy="472282"/>
          </a:xfrm>
          <a:prstGeom prst="straightConnector1">
            <a:avLst/>
          </a:prstGeom>
          <a:ln w="12700">
            <a:solidFill>
              <a:srgbClr val="CC3300"/>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8424708" y="2283144"/>
            <a:ext cx="0" cy="472282"/>
          </a:xfrm>
          <a:prstGeom prst="straightConnector1">
            <a:avLst/>
          </a:prstGeom>
          <a:ln w="12700">
            <a:solidFill>
              <a:srgbClr val="CC3300"/>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flipV="1">
            <a:off x="6437738" y="3142989"/>
            <a:ext cx="14514" cy="1959096"/>
          </a:xfrm>
          <a:prstGeom prst="straightConnector1">
            <a:avLst/>
          </a:prstGeom>
          <a:ln w="12700">
            <a:solidFill>
              <a:srgbClr val="CC3300"/>
            </a:solidFill>
            <a:tailEnd type="arrow"/>
          </a:ln>
        </p:spPr>
        <p:style>
          <a:lnRef idx="1">
            <a:schemeClr val="accent1"/>
          </a:lnRef>
          <a:fillRef idx="0">
            <a:schemeClr val="accent1"/>
          </a:fillRef>
          <a:effectRef idx="0">
            <a:schemeClr val="accent1"/>
          </a:effectRef>
          <a:fontRef idx="minor">
            <a:schemeClr val="tx1"/>
          </a:fontRef>
        </p:style>
      </p:cxnSp>
      <p:sp>
        <p:nvSpPr>
          <p:cNvPr id="112" name="Diamond 111"/>
          <p:cNvSpPr/>
          <p:nvPr/>
        </p:nvSpPr>
        <p:spPr>
          <a:xfrm>
            <a:off x="6369517" y="2846709"/>
            <a:ext cx="136525" cy="249237"/>
          </a:xfrm>
          <a:prstGeom prst="diamond">
            <a:avLst/>
          </a:prstGeom>
          <a:solidFill>
            <a:srgbClr val="CC33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 name="Content Placeholder 12"/>
          <p:cNvSpPr>
            <a:spLocks noGrp="1"/>
          </p:cNvSpPr>
          <p:nvPr>
            <p:ph sz="half" idx="4294967295"/>
          </p:nvPr>
        </p:nvSpPr>
        <p:spPr>
          <a:xfrm>
            <a:off x="6378301" y="5075681"/>
            <a:ext cx="1444138" cy="751106"/>
          </a:xfrm>
        </p:spPr>
        <p:txBody>
          <a:bodyPr>
            <a:normAutofit fontScale="77500" lnSpcReduction="20000"/>
          </a:bodyPr>
          <a:lstStyle/>
          <a:p>
            <a:pPr marL="0" indent="0">
              <a:spcBef>
                <a:spcPct val="0"/>
              </a:spcBef>
              <a:buFont typeface="Arial" charset="0"/>
              <a:buNone/>
            </a:pPr>
            <a:r>
              <a:rPr lang="en-US" sz="1600" b="1" dirty="0" smtClean="0">
                <a:cs typeface="Arial" charset="0"/>
              </a:rPr>
              <a:t>Brinkman’s letter in response to the interim report</a:t>
            </a:r>
          </a:p>
          <a:p>
            <a:pPr marL="0" indent="0">
              <a:spcBef>
                <a:spcPct val="0"/>
              </a:spcBef>
              <a:buFont typeface="Arial" charset="0"/>
              <a:buNone/>
            </a:pPr>
            <a:r>
              <a:rPr lang="en-US" sz="1200" dirty="0" smtClean="0">
                <a:cs typeface="Arial" charset="0"/>
              </a:rPr>
              <a:t>(June 29, 2012)</a:t>
            </a:r>
          </a:p>
        </p:txBody>
      </p:sp>
      <p:cxnSp>
        <p:nvCxnSpPr>
          <p:cNvPr id="115" name="Straight Arrow Connector 114"/>
          <p:cNvCxnSpPr/>
          <p:nvPr/>
        </p:nvCxnSpPr>
        <p:spPr>
          <a:xfrm flipH="1" flipV="1">
            <a:off x="7737176" y="3139489"/>
            <a:ext cx="3196" cy="624285"/>
          </a:xfrm>
          <a:prstGeom prst="straightConnector1">
            <a:avLst/>
          </a:prstGeom>
          <a:ln w="12700">
            <a:solidFill>
              <a:srgbClr val="CC3300"/>
            </a:solidFill>
            <a:tailEnd type="arrow"/>
          </a:ln>
        </p:spPr>
        <p:style>
          <a:lnRef idx="1">
            <a:schemeClr val="accent1"/>
          </a:lnRef>
          <a:fillRef idx="0">
            <a:schemeClr val="accent1"/>
          </a:fillRef>
          <a:effectRef idx="0">
            <a:schemeClr val="accent1"/>
          </a:effectRef>
          <a:fontRef idx="minor">
            <a:schemeClr val="tx1"/>
          </a:fontRef>
        </p:style>
      </p:cxnSp>
      <p:sp>
        <p:nvSpPr>
          <p:cNvPr id="116" name="Content Placeholder 12"/>
          <p:cNvSpPr>
            <a:spLocks noGrp="1"/>
          </p:cNvSpPr>
          <p:nvPr>
            <p:ph sz="half" idx="4294967295"/>
          </p:nvPr>
        </p:nvSpPr>
        <p:spPr>
          <a:xfrm>
            <a:off x="1899980" y="1395505"/>
            <a:ext cx="1300402" cy="1022182"/>
          </a:xfrm>
        </p:spPr>
        <p:txBody>
          <a:bodyPr>
            <a:normAutofit fontScale="77500" lnSpcReduction="20000"/>
          </a:bodyPr>
          <a:lstStyle/>
          <a:p>
            <a:pPr marL="0" indent="0" algn="r">
              <a:spcBef>
                <a:spcPct val="0"/>
              </a:spcBef>
              <a:buFont typeface="Arial" charset="0"/>
              <a:buNone/>
            </a:pPr>
            <a:r>
              <a:rPr lang="en-US" sz="1600" b="1" dirty="0" smtClean="0">
                <a:cs typeface="Arial" charset="0"/>
              </a:rPr>
              <a:t>DPF announcement for workshop and community input to SC</a:t>
            </a:r>
          </a:p>
          <a:p>
            <a:pPr marL="0" indent="0" algn="r">
              <a:spcBef>
                <a:spcPct val="0"/>
              </a:spcBef>
              <a:buFont typeface="Arial" charset="0"/>
              <a:buNone/>
            </a:pPr>
            <a:r>
              <a:rPr lang="en-US" sz="1200" dirty="0" smtClean="0">
                <a:cs typeface="Arial" charset="0"/>
              </a:rPr>
              <a:t>(April 15, 2012)</a:t>
            </a:r>
          </a:p>
        </p:txBody>
      </p:sp>
      <p:sp>
        <p:nvSpPr>
          <p:cNvPr id="118" name="Diamond 117"/>
          <p:cNvSpPr/>
          <p:nvPr/>
        </p:nvSpPr>
        <p:spPr>
          <a:xfrm>
            <a:off x="2889689" y="2852832"/>
            <a:ext cx="136525" cy="249238"/>
          </a:xfrm>
          <a:prstGeom prst="diamond">
            <a:avLst/>
          </a:prstGeom>
          <a:solidFill>
            <a:srgbClr val="CC33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19" name="Straight Arrow Connector 118"/>
          <p:cNvCxnSpPr/>
          <p:nvPr/>
        </p:nvCxnSpPr>
        <p:spPr>
          <a:xfrm>
            <a:off x="2947067" y="2333946"/>
            <a:ext cx="0" cy="472282"/>
          </a:xfrm>
          <a:prstGeom prst="straightConnector1">
            <a:avLst/>
          </a:prstGeom>
          <a:ln w="12700">
            <a:solidFill>
              <a:srgbClr val="CC3300"/>
            </a:solidFill>
            <a:tailEnd type="arrow"/>
          </a:ln>
        </p:spPr>
        <p:style>
          <a:lnRef idx="1">
            <a:schemeClr val="accent1"/>
          </a:lnRef>
          <a:fillRef idx="0">
            <a:schemeClr val="accent1"/>
          </a:fillRef>
          <a:effectRef idx="0">
            <a:schemeClr val="accent1"/>
          </a:effectRef>
          <a:fontRef idx="minor">
            <a:schemeClr val="tx1"/>
          </a:fontRef>
        </p:style>
      </p:cxnSp>
      <p:sp>
        <p:nvSpPr>
          <p:cNvPr id="26" name="Footer Placeholder 25"/>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27" name="Slide Number Placeholder 26"/>
          <p:cNvSpPr>
            <a:spLocks noGrp="1"/>
          </p:cNvSpPr>
          <p:nvPr>
            <p:ph type="sldNum" sz="quarter" idx="12"/>
          </p:nvPr>
        </p:nvSpPr>
        <p:spPr/>
        <p:txBody>
          <a:bodyPr/>
          <a:lstStyle/>
          <a:p>
            <a:fld id="{E8EDE007-DFFE-4749-AC3D-52621BC1CDC3}" type="slidenum">
              <a:rPr lang="en-US" smtClean="0"/>
              <a:t>15</a:t>
            </a:fld>
            <a:endParaRPr lang="en-US"/>
          </a:p>
        </p:txBody>
      </p:sp>
      <p:cxnSp>
        <p:nvCxnSpPr>
          <p:cNvPr id="122" name="Straight Arrow Connector 121"/>
          <p:cNvCxnSpPr/>
          <p:nvPr/>
        </p:nvCxnSpPr>
        <p:spPr>
          <a:xfrm flipH="1" flipV="1">
            <a:off x="2595098" y="3149806"/>
            <a:ext cx="14514" cy="1756343"/>
          </a:xfrm>
          <a:prstGeom prst="straightConnector1">
            <a:avLst/>
          </a:prstGeom>
          <a:ln w="12700">
            <a:solidFill>
              <a:srgbClr val="CC3300"/>
            </a:solidFill>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H="1" flipV="1">
            <a:off x="1634181" y="3150201"/>
            <a:ext cx="14514" cy="1756343"/>
          </a:xfrm>
          <a:prstGeom prst="straightConnector1">
            <a:avLst/>
          </a:prstGeom>
          <a:ln w="12700">
            <a:solidFill>
              <a:srgbClr val="CC3300"/>
            </a:solidFill>
            <a:tailEnd type="arrow"/>
          </a:ln>
        </p:spPr>
        <p:style>
          <a:lnRef idx="1">
            <a:schemeClr val="accent1"/>
          </a:lnRef>
          <a:fillRef idx="0">
            <a:schemeClr val="accent1"/>
          </a:fillRef>
          <a:effectRef idx="0">
            <a:schemeClr val="accent1"/>
          </a:effectRef>
          <a:fontRef idx="minor">
            <a:schemeClr val="tx1"/>
          </a:fontRef>
        </p:style>
      </p:cxnSp>
      <p:sp>
        <p:nvSpPr>
          <p:cNvPr id="3" name="Left-Right Arrow 2"/>
          <p:cNvSpPr/>
          <p:nvPr/>
        </p:nvSpPr>
        <p:spPr>
          <a:xfrm>
            <a:off x="2162619" y="864636"/>
            <a:ext cx="5574558" cy="530869"/>
          </a:xfrm>
          <a:prstGeom prst="lef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c</a:t>
            </a:r>
            <a:r>
              <a:rPr lang="en-US" dirty="0" smtClean="0">
                <a:solidFill>
                  <a:schemeClr val="tx1"/>
                </a:solidFill>
              </a:rPr>
              <a:t>ommunity input (individuals)</a:t>
            </a:r>
            <a:endParaRPr lang="en-US" dirty="0">
              <a:solidFill>
                <a:schemeClr val="tx1"/>
              </a:solidFill>
            </a:endParaRPr>
          </a:p>
        </p:txBody>
      </p:sp>
      <p:sp>
        <p:nvSpPr>
          <p:cNvPr id="46" name="Left-Right Arrow 45"/>
          <p:cNvSpPr/>
          <p:nvPr/>
        </p:nvSpPr>
        <p:spPr>
          <a:xfrm>
            <a:off x="2162618" y="5565231"/>
            <a:ext cx="5587970" cy="851338"/>
          </a:xfrm>
          <a:prstGeom prst="lef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12 steering committee teleconference meetings</a:t>
            </a:r>
          </a:p>
          <a:p>
            <a:pPr algn="ctr"/>
            <a:r>
              <a:rPr lang="en-US" sz="1400" dirty="0" smtClean="0">
                <a:solidFill>
                  <a:schemeClr val="tx1"/>
                </a:solidFill>
              </a:rPr>
              <a:t>numerous working group meetings</a:t>
            </a:r>
            <a:endParaRPr lang="en-US" sz="1400" dirty="0">
              <a:solidFill>
                <a:schemeClr val="tx1"/>
              </a:solidFill>
            </a:endParaRPr>
          </a:p>
        </p:txBody>
      </p:sp>
      <p:sp>
        <p:nvSpPr>
          <p:cNvPr id="47" name="Diamond 46"/>
          <p:cNvSpPr/>
          <p:nvPr/>
        </p:nvSpPr>
        <p:spPr>
          <a:xfrm>
            <a:off x="7318184" y="2841721"/>
            <a:ext cx="136525" cy="249237"/>
          </a:xfrm>
          <a:prstGeom prst="diamond">
            <a:avLst/>
          </a:prstGeom>
          <a:solidFill>
            <a:srgbClr val="CC33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8" name="Straight Arrow Connector 47"/>
          <p:cNvCxnSpPr/>
          <p:nvPr/>
        </p:nvCxnSpPr>
        <p:spPr>
          <a:xfrm>
            <a:off x="7367510" y="2301662"/>
            <a:ext cx="0" cy="472282"/>
          </a:xfrm>
          <a:prstGeom prst="straightConnector1">
            <a:avLst/>
          </a:prstGeom>
          <a:ln w="12700">
            <a:solidFill>
              <a:srgbClr val="CC3300"/>
            </a:solidFill>
            <a:tailEnd type="arrow"/>
          </a:ln>
        </p:spPr>
        <p:style>
          <a:lnRef idx="1">
            <a:schemeClr val="accent1"/>
          </a:lnRef>
          <a:fillRef idx="0">
            <a:schemeClr val="accent1"/>
          </a:fillRef>
          <a:effectRef idx="0">
            <a:schemeClr val="accent1"/>
          </a:effectRef>
          <a:fontRef idx="minor">
            <a:schemeClr val="tx1"/>
          </a:fontRef>
        </p:style>
      </p:cxnSp>
      <p:sp>
        <p:nvSpPr>
          <p:cNvPr id="49" name="Content Placeholder 12"/>
          <p:cNvSpPr>
            <a:spLocks noGrp="1"/>
          </p:cNvSpPr>
          <p:nvPr>
            <p:ph sz="half" idx="4294967295"/>
          </p:nvPr>
        </p:nvSpPr>
        <p:spPr>
          <a:xfrm>
            <a:off x="6782585" y="1543365"/>
            <a:ext cx="1201356" cy="688071"/>
          </a:xfrm>
        </p:spPr>
        <p:txBody>
          <a:bodyPr>
            <a:normAutofit fontScale="77500" lnSpcReduction="20000"/>
          </a:bodyPr>
          <a:lstStyle/>
          <a:p>
            <a:pPr marL="0" indent="0" algn="ctr">
              <a:spcBef>
                <a:spcPct val="0"/>
              </a:spcBef>
              <a:buFont typeface="Arial" charset="0"/>
              <a:buNone/>
            </a:pPr>
            <a:r>
              <a:rPr lang="en-US" sz="1600" b="1" dirty="0" smtClean="0">
                <a:cs typeface="Arial" charset="0"/>
              </a:rPr>
              <a:t>Input to the European Strategy Group</a:t>
            </a:r>
          </a:p>
          <a:p>
            <a:pPr marL="0" indent="0" algn="ctr">
              <a:spcBef>
                <a:spcPct val="0"/>
              </a:spcBef>
              <a:buFont typeface="Arial" charset="0"/>
              <a:buNone/>
            </a:pPr>
            <a:r>
              <a:rPr lang="en-US" sz="1200" dirty="0" smtClean="0">
                <a:cs typeface="Arial" charset="0"/>
              </a:rPr>
              <a:t>(July 30, 2012)</a:t>
            </a:r>
          </a:p>
        </p:txBody>
      </p:sp>
      <p:sp>
        <p:nvSpPr>
          <p:cNvPr id="50" name="Diamond 49"/>
          <p:cNvSpPr/>
          <p:nvPr/>
        </p:nvSpPr>
        <p:spPr>
          <a:xfrm>
            <a:off x="5896405" y="2834189"/>
            <a:ext cx="136525" cy="249237"/>
          </a:xfrm>
          <a:prstGeom prst="diamond">
            <a:avLst/>
          </a:prstGeom>
          <a:solidFill>
            <a:srgbClr val="CC33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1" name="Straight Arrow Connector 50"/>
          <p:cNvCxnSpPr/>
          <p:nvPr/>
        </p:nvCxnSpPr>
        <p:spPr>
          <a:xfrm flipH="1" flipV="1">
            <a:off x="5961472" y="3144943"/>
            <a:ext cx="3196" cy="1210109"/>
          </a:xfrm>
          <a:prstGeom prst="straightConnector1">
            <a:avLst/>
          </a:prstGeom>
          <a:ln w="12700">
            <a:solidFill>
              <a:srgbClr val="CC3300"/>
            </a:solidFill>
            <a:tailEnd type="arrow"/>
          </a:ln>
        </p:spPr>
        <p:style>
          <a:lnRef idx="1">
            <a:schemeClr val="accent1"/>
          </a:lnRef>
          <a:fillRef idx="0">
            <a:schemeClr val="accent1"/>
          </a:fillRef>
          <a:effectRef idx="0">
            <a:schemeClr val="accent1"/>
          </a:effectRef>
          <a:fontRef idx="minor">
            <a:schemeClr val="tx1"/>
          </a:fontRef>
        </p:style>
      </p:cxnSp>
      <p:sp>
        <p:nvSpPr>
          <p:cNvPr id="52" name="Content Placeholder 12"/>
          <p:cNvSpPr>
            <a:spLocks noGrp="1"/>
          </p:cNvSpPr>
          <p:nvPr>
            <p:ph sz="half" idx="4294967295"/>
          </p:nvPr>
        </p:nvSpPr>
        <p:spPr>
          <a:xfrm>
            <a:off x="5095061" y="4358144"/>
            <a:ext cx="1032597" cy="532634"/>
          </a:xfrm>
        </p:spPr>
        <p:txBody>
          <a:bodyPr>
            <a:normAutofit fontScale="77500" lnSpcReduction="20000"/>
          </a:bodyPr>
          <a:lstStyle/>
          <a:p>
            <a:pPr marL="0" indent="0" algn="r">
              <a:spcBef>
                <a:spcPct val="0"/>
              </a:spcBef>
              <a:buFont typeface="Arial" charset="0"/>
              <a:buNone/>
            </a:pPr>
            <a:r>
              <a:rPr lang="en-US" sz="1600" b="1" dirty="0" smtClean="0">
                <a:cs typeface="Arial" charset="0"/>
              </a:rPr>
              <a:t>Briefing to Brinkman</a:t>
            </a:r>
          </a:p>
          <a:p>
            <a:pPr marL="0" indent="0" algn="r">
              <a:spcBef>
                <a:spcPct val="0"/>
              </a:spcBef>
              <a:buFont typeface="Arial" charset="0"/>
              <a:buNone/>
            </a:pPr>
            <a:r>
              <a:rPr lang="en-US" sz="1200" dirty="0" smtClean="0">
                <a:cs typeface="Arial" charset="0"/>
              </a:rPr>
              <a:t>(June 6, 2012)</a:t>
            </a:r>
          </a:p>
        </p:txBody>
      </p:sp>
      <p:sp>
        <p:nvSpPr>
          <p:cNvPr id="55" name="Diamond 54"/>
          <p:cNvSpPr/>
          <p:nvPr/>
        </p:nvSpPr>
        <p:spPr>
          <a:xfrm>
            <a:off x="6127635" y="2828929"/>
            <a:ext cx="136525" cy="249237"/>
          </a:xfrm>
          <a:prstGeom prst="diamond">
            <a:avLst/>
          </a:prstGeom>
          <a:solidFill>
            <a:srgbClr val="CC33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6" name="Straight Arrow Connector 55"/>
          <p:cNvCxnSpPr/>
          <p:nvPr/>
        </p:nvCxnSpPr>
        <p:spPr>
          <a:xfrm flipH="1" flipV="1">
            <a:off x="6192702" y="3139683"/>
            <a:ext cx="3196" cy="1210109"/>
          </a:xfrm>
          <a:prstGeom prst="straightConnector1">
            <a:avLst/>
          </a:prstGeom>
          <a:ln w="12700">
            <a:solidFill>
              <a:srgbClr val="CC3300"/>
            </a:solidFill>
            <a:tailEnd type="arrow"/>
          </a:ln>
        </p:spPr>
        <p:style>
          <a:lnRef idx="1">
            <a:schemeClr val="accent1"/>
          </a:lnRef>
          <a:fillRef idx="0">
            <a:schemeClr val="accent1"/>
          </a:fillRef>
          <a:effectRef idx="0">
            <a:schemeClr val="accent1"/>
          </a:effectRef>
          <a:fontRef idx="minor">
            <a:schemeClr val="tx1"/>
          </a:fontRef>
        </p:style>
      </p:cxnSp>
      <p:sp>
        <p:nvSpPr>
          <p:cNvPr id="57" name="Content Placeholder 12"/>
          <p:cNvSpPr>
            <a:spLocks noGrp="1"/>
          </p:cNvSpPr>
          <p:nvPr>
            <p:ph sz="half" idx="4294967295"/>
          </p:nvPr>
        </p:nvSpPr>
        <p:spPr>
          <a:xfrm>
            <a:off x="6019995" y="4352884"/>
            <a:ext cx="1032597" cy="532634"/>
          </a:xfrm>
        </p:spPr>
        <p:txBody>
          <a:bodyPr>
            <a:normAutofit fontScale="77500" lnSpcReduction="20000"/>
          </a:bodyPr>
          <a:lstStyle/>
          <a:p>
            <a:pPr marL="0" indent="0">
              <a:spcBef>
                <a:spcPct val="0"/>
              </a:spcBef>
              <a:buFont typeface="Arial" charset="0"/>
              <a:buNone/>
            </a:pPr>
            <a:r>
              <a:rPr lang="en-US" sz="1600" b="1" dirty="0" smtClean="0">
                <a:cs typeface="Arial" charset="0"/>
              </a:rPr>
              <a:t>Briefing to NSF</a:t>
            </a:r>
          </a:p>
          <a:p>
            <a:pPr marL="0" indent="0">
              <a:spcBef>
                <a:spcPct val="0"/>
              </a:spcBef>
              <a:buFont typeface="Arial" charset="0"/>
              <a:buNone/>
            </a:pPr>
            <a:r>
              <a:rPr lang="en-US" sz="1200" dirty="0" smtClean="0">
                <a:cs typeface="Arial" charset="0"/>
              </a:rPr>
              <a:t>(June 18, 2012)</a:t>
            </a:r>
          </a:p>
        </p:txBody>
      </p:sp>
      <p:sp>
        <p:nvSpPr>
          <p:cNvPr id="58" name="Diamond 57"/>
          <p:cNvSpPr/>
          <p:nvPr/>
        </p:nvSpPr>
        <p:spPr>
          <a:xfrm>
            <a:off x="6248503" y="2839435"/>
            <a:ext cx="136525" cy="249237"/>
          </a:xfrm>
          <a:prstGeom prst="diamond">
            <a:avLst/>
          </a:prstGeom>
          <a:solidFill>
            <a:srgbClr val="CC33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5" name="Straight Arrow Connector 64"/>
          <p:cNvCxnSpPr/>
          <p:nvPr/>
        </p:nvCxnSpPr>
        <p:spPr>
          <a:xfrm flipH="1" flipV="1">
            <a:off x="6306350" y="3121963"/>
            <a:ext cx="14514" cy="1959096"/>
          </a:xfrm>
          <a:prstGeom prst="straightConnector1">
            <a:avLst/>
          </a:prstGeom>
          <a:ln w="12700">
            <a:solidFill>
              <a:srgbClr val="CC3300"/>
            </a:solidFill>
            <a:tailEnd type="arrow"/>
          </a:ln>
        </p:spPr>
        <p:style>
          <a:lnRef idx="1">
            <a:schemeClr val="accent1"/>
          </a:lnRef>
          <a:fillRef idx="0">
            <a:schemeClr val="accent1"/>
          </a:fillRef>
          <a:effectRef idx="0">
            <a:schemeClr val="accent1"/>
          </a:effectRef>
          <a:fontRef idx="minor">
            <a:schemeClr val="tx1"/>
          </a:fontRef>
        </p:style>
      </p:cxnSp>
      <p:sp>
        <p:nvSpPr>
          <p:cNvPr id="66" name="Content Placeholder 12"/>
          <p:cNvSpPr>
            <a:spLocks noGrp="1"/>
          </p:cNvSpPr>
          <p:nvPr>
            <p:ph sz="half" idx="4294967295"/>
          </p:nvPr>
        </p:nvSpPr>
        <p:spPr>
          <a:xfrm>
            <a:off x="4926895" y="5091447"/>
            <a:ext cx="1518100" cy="505317"/>
          </a:xfrm>
        </p:spPr>
        <p:txBody>
          <a:bodyPr>
            <a:normAutofit fontScale="77500" lnSpcReduction="20000"/>
          </a:bodyPr>
          <a:lstStyle/>
          <a:p>
            <a:pPr marL="0" indent="0" algn="r">
              <a:spcBef>
                <a:spcPct val="0"/>
              </a:spcBef>
              <a:buFont typeface="Arial" charset="0"/>
              <a:buNone/>
            </a:pPr>
            <a:r>
              <a:rPr lang="en-US" sz="1600" b="1" dirty="0" smtClean="0">
                <a:cs typeface="Arial" charset="0"/>
              </a:rPr>
              <a:t>Briefing to </a:t>
            </a:r>
            <a:r>
              <a:rPr lang="en-US" sz="1600" b="1" dirty="0" err="1" smtClean="0">
                <a:cs typeface="Arial" charset="0"/>
              </a:rPr>
              <a:t>Siegrist</a:t>
            </a:r>
            <a:r>
              <a:rPr lang="en-US" sz="1600" b="1" dirty="0" smtClean="0">
                <a:cs typeface="Arial" charset="0"/>
              </a:rPr>
              <a:t> / Lehman</a:t>
            </a:r>
          </a:p>
          <a:p>
            <a:pPr marL="0" indent="0" algn="r">
              <a:spcBef>
                <a:spcPct val="0"/>
              </a:spcBef>
              <a:buFont typeface="Arial" charset="0"/>
              <a:buNone/>
            </a:pPr>
            <a:r>
              <a:rPr lang="en-US" sz="1200" dirty="0" smtClean="0">
                <a:cs typeface="Arial" charset="0"/>
              </a:rPr>
              <a:t>(June 26, 2012)</a:t>
            </a:r>
          </a:p>
        </p:txBody>
      </p:sp>
    </p:spTree>
    <p:custDataLst>
      <p:tags r:id="rId1"/>
    </p:custDataLst>
    <p:extLst>
      <p:ext uri="{BB962C8B-B14F-4D97-AF65-F5344CB8AC3E}">
        <p14:creationId xmlns:p14="http://schemas.microsoft.com/office/powerpoint/2010/main" val="805637531"/>
      </p:ext>
    </p:extLst>
  </p:cSld>
  <p:clrMapOvr>
    <a:masterClrMapping/>
  </p:clrMapOvr>
  <mc:AlternateContent xmlns:mc="http://schemas.openxmlformats.org/markup-compatibility/2006" xmlns:p14="http://schemas.microsoft.com/office/powerpoint/2010/main">
    <mc:Choice Requires="p14">
      <p:transition spd="slow" p14:dur="2000" advTm="120970"/>
    </mc:Choice>
    <mc:Fallback xmlns="">
      <p:transition spd="slow" advTm="1209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Workshop (April 25-26, 2012)</a:t>
            </a:r>
            <a:endParaRPr lang="en-US" dirty="0"/>
          </a:p>
        </p:txBody>
      </p:sp>
      <p:sp>
        <p:nvSpPr>
          <p:cNvPr id="3" name="Footer Placeholder 2"/>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5" name="Slide Number Placeholder 4"/>
          <p:cNvSpPr>
            <a:spLocks noGrp="1"/>
          </p:cNvSpPr>
          <p:nvPr>
            <p:ph type="sldNum" sz="quarter" idx="12"/>
          </p:nvPr>
        </p:nvSpPr>
        <p:spPr/>
        <p:txBody>
          <a:bodyPr/>
          <a:lstStyle/>
          <a:p>
            <a:pPr>
              <a:defRPr/>
            </a:pPr>
            <a:fld id="{DD335B24-A5D2-4BBF-9E7F-0C9CC4A20CBD}" type="slidenum">
              <a:rPr lang="en-US" smtClean="0"/>
              <a:pPr>
                <a:defRPr/>
              </a:pPr>
              <a:t>16</a:t>
            </a:fld>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 y="1346200"/>
            <a:ext cx="3793693" cy="3793693"/>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22084"/>
          <a:stretch/>
        </p:blipFill>
        <p:spPr>
          <a:xfrm>
            <a:off x="2818655" y="2971052"/>
            <a:ext cx="6129856" cy="3182098"/>
          </a:xfrm>
          <a:prstGeom prst="rect">
            <a:avLst/>
          </a:prstGeom>
        </p:spPr>
      </p:pic>
      <p:sp>
        <p:nvSpPr>
          <p:cNvPr id="7" name="TextBox 6"/>
          <p:cNvSpPr txBox="1"/>
          <p:nvPr/>
        </p:nvSpPr>
        <p:spPr>
          <a:xfrm>
            <a:off x="4134438" y="1194197"/>
            <a:ext cx="4904933" cy="830997"/>
          </a:xfrm>
          <a:prstGeom prst="rect">
            <a:avLst/>
          </a:prstGeom>
          <a:noFill/>
        </p:spPr>
        <p:txBody>
          <a:bodyPr wrap="none" rtlCol="0">
            <a:spAutoFit/>
          </a:bodyPr>
          <a:lstStyle/>
          <a:p>
            <a:pPr algn="ctr"/>
            <a:r>
              <a:rPr lang="en-US" sz="2400" dirty="0" smtClean="0"/>
              <a:t>More than 200 participants</a:t>
            </a:r>
          </a:p>
          <a:p>
            <a:pPr algn="ctr"/>
            <a:r>
              <a:rPr lang="en-US" sz="2400" dirty="0" smtClean="0"/>
              <a:t>~5 hours devoted to community voice</a:t>
            </a:r>
            <a:endParaRPr lang="en-US" sz="2400" dirty="0"/>
          </a:p>
        </p:txBody>
      </p:sp>
    </p:spTree>
    <p:extLst>
      <p:ext uri="{BB962C8B-B14F-4D97-AF65-F5344CB8AC3E}">
        <p14:creationId xmlns:p14="http://schemas.microsoft.com/office/powerpoint/2010/main" val="2712969052"/>
      </p:ext>
    </p:extLst>
  </p:cSld>
  <p:clrMapOvr>
    <a:masterClrMapping/>
  </p:clrMapOvr>
  <mc:AlternateContent xmlns:mc="http://schemas.openxmlformats.org/markup-compatibility/2006" xmlns:p14="http://schemas.microsoft.com/office/powerpoint/2010/main">
    <mc:Choice Requires="p14">
      <p:transition spd="slow" p14:dur="2000" advTm="34573"/>
    </mc:Choice>
    <mc:Fallback xmlns="">
      <p:transition spd="slow" advTm="34573"/>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Process</a:t>
            </a:r>
            <a:endParaRPr lang="en-US" dirty="0"/>
          </a:p>
        </p:txBody>
      </p:sp>
      <p:sp>
        <p:nvSpPr>
          <p:cNvPr id="3" name="Footer Placeholder 2"/>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4" name="Slide Number Placeholder 3"/>
          <p:cNvSpPr>
            <a:spLocks noGrp="1"/>
          </p:cNvSpPr>
          <p:nvPr>
            <p:ph type="sldNum" sz="quarter" idx="12"/>
          </p:nvPr>
        </p:nvSpPr>
        <p:spPr/>
        <p:txBody>
          <a:bodyPr/>
          <a:lstStyle/>
          <a:p>
            <a:fld id="{E8EDE007-DFFE-4749-AC3D-52621BC1CDC3}" type="slidenum">
              <a:rPr lang="en-US" smtClean="0"/>
              <a:t>17</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005" b="20070"/>
          <a:stretch/>
        </p:blipFill>
        <p:spPr>
          <a:xfrm>
            <a:off x="3592131" y="1036069"/>
            <a:ext cx="5302028" cy="5207081"/>
          </a:xfrm>
          <a:prstGeom prst="rect">
            <a:avLst/>
          </a:prstGeom>
        </p:spPr>
      </p:pic>
      <p:sp>
        <p:nvSpPr>
          <p:cNvPr id="6" name="TextBox 5"/>
          <p:cNvSpPr txBox="1"/>
          <p:nvPr/>
        </p:nvSpPr>
        <p:spPr>
          <a:xfrm>
            <a:off x="133296" y="1418912"/>
            <a:ext cx="3511026" cy="1277273"/>
          </a:xfrm>
          <a:prstGeom prst="rect">
            <a:avLst/>
          </a:prstGeom>
          <a:noFill/>
        </p:spPr>
        <p:txBody>
          <a:bodyPr wrap="none" rtlCol="0">
            <a:spAutoFit/>
          </a:bodyPr>
          <a:lstStyle/>
          <a:p>
            <a:r>
              <a:rPr lang="en-US" b="1" dirty="0">
                <a:hlinkClick r:id="rId3"/>
              </a:rPr>
              <a:t>http://</a:t>
            </a:r>
            <a:r>
              <a:rPr lang="en-US" b="1" dirty="0" smtClean="0">
                <a:hlinkClick r:id="rId3"/>
              </a:rPr>
              <a:t>www.fnal.gov/</a:t>
            </a:r>
          </a:p>
          <a:p>
            <a:r>
              <a:rPr lang="en-US" b="1" dirty="0" smtClean="0">
                <a:hlinkClick r:id="rId3"/>
              </a:rPr>
              <a:t>directorate/</a:t>
            </a:r>
            <a:r>
              <a:rPr lang="en-US" b="1" dirty="0" err="1" smtClean="0">
                <a:hlinkClick r:id="rId3"/>
              </a:rPr>
              <a:t>lbne_reconfiguration</a:t>
            </a:r>
            <a:endParaRPr lang="en-US" b="1" dirty="0" smtClean="0"/>
          </a:p>
          <a:p>
            <a:endParaRPr lang="en-US" b="1" dirty="0" smtClean="0"/>
          </a:p>
          <a:p>
            <a:r>
              <a:rPr lang="en-US" b="1" dirty="0" smtClean="0"/>
              <a:t>All documentation on this web site</a:t>
            </a:r>
          </a:p>
          <a:p>
            <a:endParaRPr lang="en-US" sz="500" b="1" dirty="0"/>
          </a:p>
        </p:txBody>
      </p:sp>
    </p:spTree>
    <p:extLst>
      <p:ext uri="{BB962C8B-B14F-4D97-AF65-F5344CB8AC3E}">
        <p14:creationId xmlns:p14="http://schemas.microsoft.com/office/powerpoint/2010/main" val="1171363175"/>
      </p:ext>
    </p:extLst>
  </p:cSld>
  <p:clrMapOvr>
    <a:masterClrMapping/>
  </p:clrMapOvr>
  <mc:AlternateContent xmlns:mc="http://schemas.openxmlformats.org/markup-compatibility/2006" xmlns:p14="http://schemas.microsoft.com/office/powerpoint/2010/main">
    <mc:Choice Requires="p14">
      <p:transition spd="slow" p14:dur="2000" advTm="13625"/>
    </mc:Choice>
    <mc:Fallback xmlns="">
      <p:transition spd="slow" advTm="13625"/>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for LBNE Phase 1</a:t>
            </a:r>
            <a:endParaRPr lang="en-US" dirty="0"/>
          </a:p>
        </p:txBody>
      </p:sp>
      <p:sp>
        <p:nvSpPr>
          <p:cNvPr id="3" name="Content Placeholder 2"/>
          <p:cNvSpPr>
            <a:spLocks noGrp="1"/>
          </p:cNvSpPr>
          <p:nvPr>
            <p:ph idx="1"/>
          </p:nvPr>
        </p:nvSpPr>
        <p:spPr/>
        <p:txBody>
          <a:bodyPr>
            <a:normAutofit/>
          </a:bodyPr>
          <a:lstStyle/>
          <a:p>
            <a:endParaRPr lang="en-US" sz="1200" dirty="0" smtClean="0"/>
          </a:p>
          <a:p>
            <a:r>
              <a:rPr lang="en-US" dirty="0" smtClean="0"/>
              <a:t>A guideline of LBNE Phase 1 budget: </a:t>
            </a:r>
          </a:p>
          <a:p>
            <a:pPr lvl="1"/>
            <a:r>
              <a:rPr lang="en-US" dirty="0"/>
              <a:t>a</a:t>
            </a:r>
            <a:r>
              <a:rPr lang="en-US" dirty="0" smtClean="0"/>
              <a:t>bout $700M ~ $800M (including escalation and contingency)</a:t>
            </a:r>
          </a:p>
          <a:p>
            <a:pPr lvl="1"/>
            <a:r>
              <a:rPr lang="en-US" dirty="0"/>
              <a:t>a</a:t>
            </a:r>
            <a:r>
              <a:rPr lang="en-US" dirty="0" smtClean="0"/>
              <a:t>bout half of the full LBNE cost (more about cost later)</a:t>
            </a:r>
          </a:p>
          <a:p>
            <a:pPr lvl="1"/>
            <a:endParaRPr lang="en-US" dirty="0" smtClean="0"/>
          </a:p>
          <a:p>
            <a:r>
              <a:rPr lang="en-US" dirty="0" smtClean="0"/>
              <a:t>Main issues for Phase 1:</a:t>
            </a:r>
            <a:endParaRPr lang="en-US" sz="800" dirty="0" smtClean="0"/>
          </a:p>
          <a:p>
            <a:pPr lvl="1"/>
            <a:r>
              <a:rPr lang="en-US" dirty="0" smtClean="0"/>
              <a:t>What physics to be compromised in order to make it affordable</a:t>
            </a:r>
            <a:endParaRPr lang="en-US" sz="800" dirty="0" smtClean="0"/>
          </a:p>
          <a:p>
            <a:pPr lvl="1"/>
            <a:r>
              <a:rPr lang="en-US" dirty="0" smtClean="0"/>
              <a:t>What long-term physics limitations are imposed by the different Phase-1 options</a:t>
            </a:r>
          </a:p>
          <a:p>
            <a:pPr lvl="1"/>
            <a:endParaRPr lang="en-US" dirty="0"/>
          </a:p>
          <a:p>
            <a:r>
              <a:rPr lang="en-US" dirty="0" smtClean="0"/>
              <a:t>The fundamental practical choice:</a:t>
            </a:r>
            <a:endParaRPr lang="en-US" sz="800" dirty="0" smtClean="0"/>
          </a:p>
          <a:p>
            <a:pPr lvl="1"/>
            <a:r>
              <a:rPr lang="en-US" dirty="0" smtClean="0"/>
              <a:t>Do we use the existing </a:t>
            </a:r>
            <a:r>
              <a:rPr lang="en-US" dirty="0" err="1" smtClean="0"/>
              <a:t>NuMI</a:t>
            </a:r>
            <a:r>
              <a:rPr lang="en-US" dirty="0" smtClean="0"/>
              <a:t> </a:t>
            </a:r>
            <a:r>
              <a:rPr lang="en-US" dirty="0" err="1" smtClean="0"/>
              <a:t>beamline</a:t>
            </a:r>
            <a:r>
              <a:rPr lang="en-US" dirty="0" smtClean="0"/>
              <a:t> to Soudan / Ash River or do we develop a new </a:t>
            </a:r>
            <a:r>
              <a:rPr lang="en-US" dirty="0" err="1" smtClean="0"/>
              <a:t>beamline</a:t>
            </a:r>
            <a:r>
              <a:rPr lang="en-US" dirty="0" smtClean="0"/>
              <a:t> to </a:t>
            </a:r>
            <a:r>
              <a:rPr lang="en-US" dirty="0" err="1" smtClean="0"/>
              <a:t>Homestake</a:t>
            </a:r>
            <a:r>
              <a:rPr lang="en-US" dirty="0" smtClean="0"/>
              <a:t>?</a:t>
            </a:r>
          </a:p>
        </p:txBody>
      </p:sp>
      <p:sp>
        <p:nvSpPr>
          <p:cNvPr id="4" name="Footer Placeholder 3"/>
          <p:cNvSpPr>
            <a:spLocks noGrp="1"/>
          </p:cNvSpPr>
          <p:nvPr>
            <p:ph type="ftr" sz="quarter" idx="11"/>
          </p:nvPr>
        </p:nvSpPr>
        <p:spPr/>
        <p:txBody>
          <a:bodyPr/>
          <a:lstStyle/>
          <a:p>
            <a:pPr>
              <a:defRPr/>
            </a:pPr>
            <a:r>
              <a:rPr lang="en-US" smtClean="0"/>
              <a:t>Young-Kee Kim, August 27, 2012, HEPAP Meeting, LBNE Reconfiguration Steering Committee Report</a:t>
            </a:r>
            <a:endParaRPr lang="en-US" sz="1200" dirty="0"/>
          </a:p>
        </p:txBody>
      </p:sp>
      <p:sp>
        <p:nvSpPr>
          <p:cNvPr id="5" name="Slide Number Placeholder 4"/>
          <p:cNvSpPr>
            <a:spLocks noGrp="1"/>
          </p:cNvSpPr>
          <p:nvPr>
            <p:ph type="sldNum" sz="quarter" idx="12"/>
          </p:nvPr>
        </p:nvSpPr>
        <p:spPr/>
        <p:txBody>
          <a:bodyPr/>
          <a:lstStyle/>
          <a:p>
            <a:pPr>
              <a:defRPr/>
            </a:pPr>
            <a:fld id="{DD335B24-A5D2-4BBF-9E7F-0C9CC4A20CBD}" type="slidenum">
              <a:rPr lang="en-US" smtClean="0"/>
              <a:pPr>
                <a:defRPr/>
              </a:pPr>
              <a:t>18</a:t>
            </a:fld>
            <a:endParaRPr lang="en-US" dirty="0"/>
          </a:p>
        </p:txBody>
      </p:sp>
    </p:spTree>
    <p:extLst>
      <p:ext uri="{BB962C8B-B14F-4D97-AF65-F5344CB8AC3E}">
        <p14:creationId xmlns:p14="http://schemas.microsoft.com/office/powerpoint/2010/main" val="373894126"/>
      </p:ext>
    </p:extLst>
  </p:cSld>
  <p:clrMapOvr>
    <a:masterClrMapping/>
  </p:clrMapOvr>
  <mc:AlternateContent xmlns:mc="http://schemas.openxmlformats.org/markup-compatibility/2006" xmlns:p14="http://schemas.microsoft.com/office/powerpoint/2010/main">
    <mc:Choice Requires="p14">
      <p:transition spd="slow" p14:dur="2000" advTm="55769"/>
    </mc:Choice>
    <mc:Fallback xmlns="">
      <p:transition spd="slow" advTm="55769"/>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err="1" smtClean="0"/>
              <a:t>beamline</a:t>
            </a:r>
            <a:r>
              <a:rPr lang="en-US" dirty="0" smtClean="0"/>
              <a:t> is a significant investment.</a:t>
            </a:r>
            <a:endParaRPr lang="en-US" dirty="0"/>
          </a:p>
        </p:txBody>
      </p:sp>
      <p:sp>
        <p:nvSpPr>
          <p:cNvPr id="4" name="Footer Placeholder 3"/>
          <p:cNvSpPr>
            <a:spLocks noGrp="1"/>
          </p:cNvSpPr>
          <p:nvPr>
            <p:ph type="ftr" sz="quarter" idx="11"/>
          </p:nvPr>
        </p:nvSpPr>
        <p:spPr/>
        <p:txBody>
          <a:bodyPr/>
          <a:lstStyle/>
          <a:p>
            <a:pPr>
              <a:defRPr/>
            </a:pPr>
            <a:r>
              <a:rPr lang="en-US" smtClean="0"/>
              <a:t>Young-Kee Kim, August 27, 2012, HEPAP Meeting, LBNE Reconfiguration Steering Committee Report</a:t>
            </a:r>
            <a:endParaRPr lang="en-US" sz="1200" dirty="0"/>
          </a:p>
        </p:txBody>
      </p:sp>
      <p:sp>
        <p:nvSpPr>
          <p:cNvPr id="5" name="Slide Number Placeholder 4"/>
          <p:cNvSpPr>
            <a:spLocks noGrp="1"/>
          </p:cNvSpPr>
          <p:nvPr>
            <p:ph type="sldNum" sz="quarter" idx="12"/>
          </p:nvPr>
        </p:nvSpPr>
        <p:spPr/>
        <p:txBody>
          <a:bodyPr/>
          <a:lstStyle/>
          <a:p>
            <a:pPr>
              <a:defRPr/>
            </a:pPr>
            <a:fld id="{DD335B24-A5D2-4BBF-9E7F-0C9CC4A20CBD}" type="slidenum">
              <a:rPr lang="en-US" smtClean="0"/>
              <a:pPr>
                <a:defRPr/>
              </a:pPr>
              <a:t>19</a:t>
            </a:fld>
            <a:endParaRPr lang="en-US"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494" y="2364022"/>
            <a:ext cx="7933639" cy="299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056817" y="1240686"/>
            <a:ext cx="2790498" cy="923330"/>
          </a:xfrm>
          <a:prstGeom prst="rect">
            <a:avLst/>
          </a:prstGeom>
          <a:noFill/>
        </p:spPr>
        <p:txBody>
          <a:bodyPr wrap="square" rtlCol="0">
            <a:spAutoFit/>
          </a:bodyPr>
          <a:lstStyle/>
          <a:p>
            <a:r>
              <a:rPr lang="en-US" dirty="0" smtClean="0">
                <a:solidFill>
                  <a:srgbClr val="0000FF"/>
                </a:solidFill>
              </a:rPr>
              <a:t>Beam extraction and transport from the Main Injector to target</a:t>
            </a:r>
            <a:endParaRPr lang="en-US" dirty="0">
              <a:solidFill>
                <a:srgbClr val="0000FF"/>
              </a:solidFill>
            </a:endParaRPr>
          </a:p>
        </p:txBody>
      </p:sp>
      <p:cxnSp>
        <p:nvCxnSpPr>
          <p:cNvPr id="10" name="Straight Arrow Connector 9"/>
          <p:cNvCxnSpPr/>
          <p:nvPr/>
        </p:nvCxnSpPr>
        <p:spPr>
          <a:xfrm>
            <a:off x="6291434" y="2205037"/>
            <a:ext cx="0" cy="113442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538248" y="1087340"/>
            <a:ext cx="3233497" cy="646331"/>
          </a:xfrm>
          <a:prstGeom prst="rect">
            <a:avLst/>
          </a:prstGeom>
          <a:noFill/>
        </p:spPr>
        <p:txBody>
          <a:bodyPr wrap="square" rtlCol="0">
            <a:spAutoFit/>
          </a:bodyPr>
          <a:lstStyle/>
          <a:p>
            <a:pPr algn="r"/>
            <a:r>
              <a:rPr lang="en-US" dirty="0" smtClean="0">
                <a:solidFill>
                  <a:srgbClr val="0000FF"/>
                </a:solidFill>
              </a:rPr>
              <a:t>Target hall with remote handling in high-radiation environment</a:t>
            </a:r>
            <a:endParaRPr lang="en-US" dirty="0">
              <a:solidFill>
                <a:srgbClr val="0000FF"/>
              </a:solidFill>
            </a:endParaRPr>
          </a:p>
        </p:txBody>
      </p:sp>
      <p:cxnSp>
        <p:nvCxnSpPr>
          <p:cNvPr id="13" name="Straight Arrow Connector 12"/>
          <p:cNvCxnSpPr/>
          <p:nvPr/>
        </p:nvCxnSpPr>
        <p:spPr>
          <a:xfrm>
            <a:off x="5489524" y="1702351"/>
            <a:ext cx="0" cy="117846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351499" y="1731928"/>
            <a:ext cx="2125222" cy="646331"/>
          </a:xfrm>
          <a:prstGeom prst="rect">
            <a:avLst/>
          </a:prstGeom>
          <a:noFill/>
        </p:spPr>
        <p:txBody>
          <a:bodyPr wrap="square" rtlCol="0">
            <a:spAutoFit/>
          </a:bodyPr>
          <a:lstStyle/>
          <a:p>
            <a:pPr algn="r"/>
            <a:r>
              <a:rPr lang="en-US" dirty="0" smtClean="0">
                <a:solidFill>
                  <a:srgbClr val="0000FF"/>
                </a:solidFill>
              </a:rPr>
              <a:t>Focusing horns for secondary particles</a:t>
            </a:r>
            <a:endParaRPr lang="en-US" dirty="0">
              <a:solidFill>
                <a:srgbClr val="0000FF"/>
              </a:solidFill>
            </a:endParaRPr>
          </a:p>
        </p:txBody>
      </p:sp>
      <p:sp>
        <p:nvSpPr>
          <p:cNvPr id="16" name="TextBox 15"/>
          <p:cNvSpPr txBox="1"/>
          <p:nvPr/>
        </p:nvSpPr>
        <p:spPr>
          <a:xfrm>
            <a:off x="488732" y="5527713"/>
            <a:ext cx="8229600" cy="646331"/>
          </a:xfrm>
          <a:prstGeom prst="rect">
            <a:avLst/>
          </a:prstGeom>
          <a:noFill/>
        </p:spPr>
        <p:txBody>
          <a:bodyPr wrap="square" rtlCol="0">
            <a:spAutoFit/>
          </a:bodyPr>
          <a:lstStyle/>
          <a:p>
            <a:pPr algn="ctr"/>
            <a:r>
              <a:rPr lang="en-US" dirty="0" smtClean="0">
                <a:solidFill>
                  <a:srgbClr val="0000FF"/>
                </a:solidFill>
              </a:rPr>
              <a:t>Large underground decay pipe (</a:t>
            </a:r>
            <a:r>
              <a:rPr lang="en-US" dirty="0">
                <a:solidFill>
                  <a:srgbClr val="0000FF"/>
                </a:solidFill>
              </a:rPr>
              <a:t>4m x 200m for </a:t>
            </a:r>
            <a:r>
              <a:rPr lang="en-US" dirty="0" err="1">
                <a:solidFill>
                  <a:srgbClr val="0000FF"/>
                </a:solidFill>
              </a:rPr>
              <a:t>Homestake</a:t>
            </a:r>
            <a:r>
              <a:rPr lang="en-US" dirty="0">
                <a:solidFill>
                  <a:srgbClr val="0000FF"/>
                </a:solidFill>
              </a:rPr>
              <a:t> </a:t>
            </a:r>
            <a:r>
              <a:rPr lang="en-US" dirty="0" smtClean="0">
                <a:solidFill>
                  <a:srgbClr val="0000FF"/>
                </a:solidFill>
              </a:rPr>
              <a:t>; 2m x 675m for </a:t>
            </a:r>
            <a:r>
              <a:rPr lang="en-US" dirty="0" err="1" smtClean="0">
                <a:solidFill>
                  <a:srgbClr val="0000FF"/>
                </a:solidFill>
              </a:rPr>
              <a:t>NuMI</a:t>
            </a:r>
            <a:r>
              <a:rPr lang="en-US" dirty="0" smtClean="0">
                <a:solidFill>
                  <a:srgbClr val="0000FF"/>
                </a:solidFill>
              </a:rPr>
              <a:t>)</a:t>
            </a:r>
          </a:p>
          <a:p>
            <a:pPr algn="ctr"/>
            <a:r>
              <a:rPr lang="en-US" dirty="0" err="1" smtClean="0">
                <a:solidFill>
                  <a:srgbClr val="0000FF"/>
                </a:solidFill>
              </a:rPr>
              <a:t>Homestake</a:t>
            </a:r>
            <a:r>
              <a:rPr lang="en-US" dirty="0" smtClean="0">
                <a:solidFill>
                  <a:srgbClr val="0000FF"/>
                </a:solidFill>
              </a:rPr>
              <a:t> </a:t>
            </a:r>
            <a:r>
              <a:rPr lang="en-US" dirty="0" err="1" smtClean="0">
                <a:solidFill>
                  <a:srgbClr val="0000FF"/>
                </a:solidFill>
              </a:rPr>
              <a:t>beamline</a:t>
            </a:r>
            <a:r>
              <a:rPr lang="en-US" dirty="0" smtClean="0">
                <a:solidFill>
                  <a:srgbClr val="0000FF"/>
                </a:solidFill>
              </a:rPr>
              <a:t>: much better aquifer protection than the </a:t>
            </a:r>
            <a:r>
              <a:rPr lang="en-US" dirty="0" err="1" smtClean="0">
                <a:solidFill>
                  <a:srgbClr val="0000FF"/>
                </a:solidFill>
              </a:rPr>
              <a:t>NuMI</a:t>
            </a:r>
            <a:r>
              <a:rPr lang="en-US" dirty="0" smtClean="0">
                <a:solidFill>
                  <a:srgbClr val="0000FF"/>
                </a:solidFill>
              </a:rPr>
              <a:t> </a:t>
            </a:r>
            <a:r>
              <a:rPr lang="en-US" dirty="0" err="1" smtClean="0">
                <a:solidFill>
                  <a:srgbClr val="0000FF"/>
                </a:solidFill>
              </a:rPr>
              <a:t>beamline</a:t>
            </a:r>
            <a:endParaRPr lang="en-US" dirty="0">
              <a:solidFill>
                <a:srgbClr val="0000FF"/>
              </a:solidFill>
            </a:endParaRPr>
          </a:p>
        </p:txBody>
      </p:sp>
      <p:cxnSp>
        <p:nvCxnSpPr>
          <p:cNvPr id="18" name="Straight Arrow Connector 17"/>
          <p:cNvCxnSpPr/>
          <p:nvPr/>
        </p:nvCxnSpPr>
        <p:spPr>
          <a:xfrm>
            <a:off x="5326604" y="2364022"/>
            <a:ext cx="0" cy="51153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4610941" y="4021185"/>
            <a:ext cx="2283" cy="155981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12369" y="2493465"/>
            <a:ext cx="2415405" cy="646331"/>
          </a:xfrm>
          <a:prstGeom prst="rect">
            <a:avLst/>
          </a:prstGeom>
          <a:noFill/>
        </p:spPr>
        <p:txBody>
          <a:bodyPr wrap="none" rtlCol="0">
            <a:spAutoFit/>
          </a:bodyPr>
          <a:lstStyle/>
          <a:p>
            <a:r>
              <a:rPr lang="en-US" dirty="0" err="1" smtClean="0"/>
              <a:t>Beamline</a:t>
            </a:r>
            <a:r>
              <a:rPr lang="en-US" dirty="0" smtClean="0"/>
              <a:t> to </a:t>
            </a:r>
            <a:r>
              <a:rPr lang="en-US" dirty="0" err="1" smtClean="0"/>
              <a:t>Homestake</a:t>
            </a:r>
            <a:endParaRPr lang="en-US" dirty="0" smtClean="0"/>
          </a:p>
          <a:p>
            <a:r>
              <a:rPr lang="en-US" dirty="0" smtClean="0"/>
              <a:t>(not to scale)</a:t>
            </a:r>
            <a:endParaRPr lang="en-US" dirty="0"/>
          </a:p>
        </p:txBody>
      </p:sp>
    </p:spTree>
    <p:extLst>
      <p:ext uri="{BB962C8B-B14F-4D97-AF65-F5344CB8AC3E}">
        <p14:creationId xmlns:p14="http://schemas.microsoft.com/office/powerpoint/2010/main" val="2305603750"/>
      </p:ext>
    </p:extLst>
  </p:cSld>
  <p:clrMapOvr>
    <a:masterClrMapping/>
  </p:clrMapOvr>
  <mc:AlternateContent xmlns:mc="http://schemas.openxmlformats.org/markup-compatibility/2006" xmlns:p14="http://schemas.microsoft.com/office/powerpoint/2010/main">
    <mc:Choice Requires="p14">
      <p:transition spd="slow" p14:dur="2000" advTm="138705"/>
    </mc:Choice>
    <mc:Fallback xmlns="">
      <p:transition spd="slow" advTm="13870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Outline</a:t>
            </a:r>
            <a:endParaRPr lang="en-US" dirty="0"/>
          </a:p>
        </p:txBody>
      </p:sp>
      <p:sp>
        <p:nvSpPr>
          <p:cNvPr id="6" name="Content Placeholder 5"/>
          <p:cNvSpPr>
            <a:spLocks noGrp="1"/>
          </p:cNvSpPr>
          <p:nvPr>
            <p:ph idx="1"/>
          </p:nvPr>
        </p:nvSpPr>
        <p:spPr>
          <a:xfrm>
            <a:off x="961690" y="1046922"/>
            <a:ext cx="8182310" cy="5070099"/>
          </a:xfrm>
        </p:spPr>
        <p:txBody>
          <a:bodyPr>
            <a:normAutofit fontScale="92500"/>
          </a:bodyPr>
          <a:lstStyle/>
          <a:p>
            <a:pPr lvl="1"/>
            <a:endParaRPr lang="en-US" dirty="0" smtClean="0"/>
          </a:p>
          <a:p>
            <a:r>
              <a:rPr lang="en-US" sz="2600" dirty="0" smtClean="0">
                <a:solidFill>
                  <a:srgbClr val="0000FF"/>
                </a:solidFill>
              </a:rPr>
              <a:t>LBNE</a:t>
            </a:r>
            <a:endParaRPr lang="en-US" dirty="0" smtClean="0">
              <a:solidFill>
                <a:srgbClr val="0000FF"/>
              </a:solidFill>
            </a:endParaRPr>
          </a:p>
          <a:p>
            <a:endParaRPr lang="en-US" dirty="0" smtClean="0">
              <a:solidFill>
                <a:srgbClr val="0000FF"/>
              </a:solidFill>
            </a:endParaRPr>
          </a:p>
          <a:p>
            <a:r>
              <a:rPr lang="en-US" sz="2600" dirty="0" smtClean="0">
                <a:solidFill>
                  <a:srgbClr val="0000FF"/>
                </a:solidFill>
              </a:rPr>
              <a:t>Reconfiguring LBNE</a:t>
            </a:r>
          </a:p>
          <a:p>
            <a:pPr lvl="1"/>
            <a:r>
              <a:rPr lang="en-US" sz="2400" dirty="0" smtClean="0"/>
              <a:t>Charge / membership</a:t>
            </a:r>
            <a:endParaRPr lang="en-US" sz="1400" dirty="0"/>
          </a:p>
          <a:p>
            <a:pPr lvl="1"/>
            <a:r>
              <a:rPr lang="en-US" sz="2400" dirty="0" smtClean="0"/>
              <a:t>Process</a:t>
            </a:r>
            <a:endParaRPr lang="en-US" sz="1400" dirty="0"/>
          </a:p>
          <a:p>
            <a:pPr lvl="1"/>
            <a:r>
              <a:rPr lang="en-US" sz="2400" dirty="0" smtClean="0"/>
              <a:t>Options considered</a:t>
            </a:r>
            <a:endParaRPr lang="en-US" sz="1400" dirty="0"/>
          </a:p>
          <a:p>
            <a:pPr lvl="1"/>
            <a:r>
              <a:rPr lang="en-US" sz="2400" dirty="0" smtClean="0"/>
              <a:t>Viable options</a:t>
            </a:r>
          </a:p>
          <a:p>
            <a:pPr lvl="1"/>
            <a:r>
              <a:rPr lang="en-US" sz="2400" dirty="0" smtClean="0"/>
              <a:t>Preferred option</a:t>
            </a:r>
            <a:endParaRPr lang="en-US" sz="1800" dirty="0"/>
          </a:p>
          <a:p>
            <a:pPr lvl="1"/>
            <a:r>
              <a:rPr lang="en-US" sz="2400" dirty="0" smtClean="0"/>
              <a:t>Enhancing the physics scope of the preferred phase-1 option</a:t>
            </a:r>
            <a:endParaRPr lang="en-US" dirty="0" smtClean="0"/>
          </a:p>
          <a:p>
            <a:endParaRPr lang="en-US" dirty="0" smtClean="0"/>
          </a:p>
          <a:p>
            <a:r>
              <a:rPr lang="en-US" sz="2600" dirty="0" smtClean="0">
                <a:solidFill>
                  <a:srgbClr val="0000FF"/>
                </a:solidFill>
              </a:rPr>
              <a:t>Conclusions</a:t>
            </a:r>
          </a:p>
          <a:p>
            <a:pPr marL="0" indent="0">
              <a:buNone/>
            </a:pPr>
            <a:endParaRPr lang="en-US" dirty="0"/>
          </a:p>
        </p:txBody>
      </p:sp>
      <p:sp>
        <p:nvSpPr>
          <p:cNvPr id="3" name="Footer Placeholder 2"/>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4" name="Slide Number Placeholder 3"/>
          <p:cNvSpPr>
            <a:spLocks noGrp="1"/>
          </p:cNvSpPr>
          <p:nvPr>
            <p:ph type="sldNum" sz="quarter" idx="12"/>
          </p:nvPr>
        </p:nvSpPr>
        <p:spPr/>
        <p:txBody>
          <a:bodyPr/>
          <a:lstStyle/>
          <a:p>
            <a:fld id="{E8EDE007-DFFE-4749-AC3D-52621BC1CDC3}" type="slidenum">
              <a:rPr lang="en-US" smtClean="0"/>
              <a:t>2</a:t>
            </a:fld>
            <a:endParaRPr lang="en-US"/>
          </a:p>
        </p:txBody>
      </p:sp>
    </p:spTree>
    <p:extLst>
      <p:ext uri="{BB962C8B-B14F-4D97-AF65-F5344CB8AC3E}">
        <p14:creationId xmlns:p14="http://schemas.microsoft.com/office/powerpoint/2010/main" val="1250942989"/>
      </p:ext>
    </p:extLst>
  </p:cSld>
  <p:clrMapOvr>
    <a:masterClrMapping/>
  </p:clrMapOvr>
  <mc:AlternateContent xmlns:mc="http://schemas.openxmlformats.org/markup-compatibility/2006" xmlns:p14="http://schemas.microsoft.com/office/powerpoint/2010/main">
    <mc:Choice Requires="p14">
      <p:transition spd="slow" p14:dur="2000" advTm="33219"/>
    </mc:Choice>
    <mc:Fallback xmlns="">
      <p:transition spd="slow" advTm="33219"/>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for LBNE Phase 1</a:t>
            </a:r>
            <a:endParaRPr lang="en-US" dirty="0"/>
          </a:p>
        </p:txBody>
      </p:sp>
      <p:sp>
        <p:nvSpPr>
          <p:cNvPr id="3" name="Content Placeholder 2"/>
          <p:cNvSpPr>
            <a:spLocks noGrp="1"/>
          </p:cNvSpPr>
          <p:nvPr>
            <p:ph idx="1"/>
          </p:nvPr>
        </p:nvSpPr>
        <p:spPr/>
        <p:txBody>
          <a:bodyPr>
            <a:normAutofit/>
          </a:bodyPr>
          <a:lstStyle/>
          <a:p>
            <a:pPr lvl="1"/>
            <a:endParaRPr lang="en-US" sz="2400" dirty="0" smtClean="0"/>
          </a:p>
          <a:p>
            <a:r>
              <a:rPr lang="en-US" dirty="0" smtClean="0"/>
              <a:t>Using </a:t>
            </a:r>
            <a:r>
              <a:rPr lang="en-US" dirty="0"/>
              <a:t>the </a:t>
            </a:r>
            <a:r>
              <a:rPr lang="en-US" dirty="0" smtClean="0"/>
              <a:t>existing </a:t>
            </a:r>
            <a:r>
              <a:rPr lang="en-US" dirty="0" err="1" smtClean="0"/>
              <a:t>NuMI</a:t>
            </a:r>
            <a:r>
              <a:rPr lang="en-US" dirty="0" smtClean="0"/>
              <a:t> </a:t>
            </a:r>
            <a:r>
              <a:rPr lang="en-US" dirty="0" err="1" smtClean="0"/>
              <a:t>beamline</a:t>
            </a:r>
            <a:r>
              <a:rPr lang="en-US" dirty="0" smtClean="0"/>
              <a:t> </a:t>
            </a:r>
          </a:p>
          <a:p>
            <a:pPr lvl="1"/>
            <a:r>
              <a:rPr lang="en-US" dirty="0" smtClean="0"/>
              <a:t>saves the cost of a new </a:t>
            </a:r>
            <a:r>
              <a:rPr lang="en-US" dirty="0" err="1" smtClean="0"/>
              <a:t>beamline</a:t>
            </a:r>
            <a:r>
              <a:rPr lang="en-US" dirty="0" smtClean="0"/>
              <a:t> and allows funding a more ambitious detector  in Phase 1</a:t>
            </a:r>
          </a:p>
          <a:p>
            <a:pPr lvl="1"/>
            <a:r>
              <a:rPr lang="en-US" dirty="0" smtClean="0"/>
              <a:t>but may limit the future physics reach for neutrino physics. </a:t>
            </a:r>
          </a:p>
          <a:p>
            <a:pPr lvl="1"/>
            <a:r>
              <a:rPr lang="en-US" dirty="0"/>
              <a:t>a</a:t>
            </a:r>
            <a:r>
              <a:rPr lang="en-US" dirty="0" smtClean="0"/>
              <a:t>lso </a:t>
            </a:r>
            <a:r>
              <a:rPr lang="en-US" dirty="0" err="1"/>
              <a:t>b</a:t>
            </a:r>
            <a:r>
              <a:rPr lang="en-US" dirty="0" err="1" smtClean="0"/>
              <a:t>eamline</a:t>
            </a:r>
            <a:r>
              <a:rPr lang="en-US" dirty="0" smtClean="0"/>
              <a:t> </a:t>
            </a:r>
            <a:r>
              <a:rPr lang="en-US" dirty="0" err="1" smtClean="0"/>
              <a:t>maitanability</a:t>
            </a:r>
            <a:r>
              <a:rPr lang="en-US" dirty="0" smtClean="0"/>
              <a:t> issues and safety concerns</a:t>
            </a:r>
          </a:p>
          <a:p>
            <a:pPr lvl="1"/>
            <a:endParaRPr lang="en-US" dirty="0" smtClean="0"/>
          </a:p>
          <a:p>
            <a:r>
              <a:rPr lang="en-US" dirty="0" smtClean="0"/>
              <a:t>Developing a new </a:t>
            </a:r>
            <a:r>
              <a:rPr lang="en-US" dirty="0" err="1" smtClean="0"/>
              <a:t>beamline</a:t>
            </a:r>
            <a:r>
              <a:rPr lang="en-US" dirty="0" smtClean="0"/>
              <a:t> to </a:t>
            </a:r>
            <a:r>
              <a:rPr lang="en-US" dirty="0" err="1" smtClean="0"/>
              <a:t>Homestake</a:t>
            </a:r>
            <a:r>
              <a:rPr lang="en-US" dirty="0" smtClean="0"/>
              <a:t> </a:t>
            </a:r>
          </a:p>
          <a:p>
            <a:pPr lvl="1"/>
            <a:r>
              <a:rPr lang="en-US" dirty="0" smtClean="0"/>
              <a:t>requires the investment of substantial resources that reduces the mass of the Phase 1 detector</a:t>
            </a:r>
          </a:p>
          <a:p>
            <a:pPr lvl="1"/>
            <a:r>
              <a:rPr lang="en-US" dirty="0" smtClean="0"/>
              <a:t>but preserves the ability to develop the full physics potential in the long term. </a:t>
            </a:r>
          </a:p>
        </p:txBody>
      </p:sp>
      <p:sp>
        <p:nvSpPr>
          <p:cNvPr id="4" name="Footer Placeholder 3"/>
          <p:cNvSpPr>
            <a:spLocks noGrp="1"/>
          </p:cNvSpPr>
          <p:nvPr>
            <p:ph type="ftr" sz="quarter" idx="11"/>
          </p:nvPr>
        </p:nvSpPr>
        <p:spPr/>
        <p:txBody>
          <a:bodyPr/>
          <a:lstStyle/>
          <a:p>
            <a:pPr>
              <a:defRPr/>
            </a:pPr>
            <a:r>
              <a:rPr lang="en-US" smtClean="0"/>
              <a:t>Young-Kee Kim, August 27, 2012, HEPAP Meeting, LBNE Reconfiguration Steering Committee Report</a:t>
            </a:r>
            <a:endParaRPr lang="en-US" sz="1200" dirty="0"/>
          </a:p>
        </p:txBody>
      </p:sp>
      <p:sp>
        <p:nvSpPr>
          <p:cNvPr id="5" name="Slide Number Placeholder 4"/>
          <p:cNvSpPr>
            <a:spLocks noGrp="1"/>
          </p:cNvSpPr>
          <p:nvPr>
            <p:ph type="sldNum" sz="quarter" idx="12"/>
          </p:nvPr>
        </p:nvSpPr>
        <p:spPr/>
        <p:txBody>
          <a:bodyPr/>
          <a:lstStyle/>
          <a:p>
            <a:pPr>
              <a:defRPr/>
            </a:pPr>
            <a:fld id="{DD335B24-A5D2-4BBF-9E7F-0C9CC4A20CBD}" type="slidenum">
              <a:rPr lang="en-US" smtClean="0"/>
              <a:pPr>
                <a:defRPr/>
              </a:pPr>
              <a:t>20</a:t>
            </a:fld>
            <a:endParaRPr lang="en-US" dirty="0"/>
          </a:p>
        </p:txBody>
      </p:sp>
    </p:spTree>
    <p:extLst>
      <p:ext uri="{BB962C8B-B14F-4D97-AF65-F5344CB8AC3E}">
        <p14:creationId xmlns:p14="http://schemas.microsoft.com/office/powerpoint/2010/main" val="55709228"/>
      </p:ext>
    </p:extLst>
  </p:cSld>
  <p:clrMapOvr>
    <a:masterClrMapping/>
  </p:clrMapOvr>
  <mc:AlternateContent xmlns:mc="http://schemas.openxmlformats.org/markup-compatibility/2006" xmlns:p14="http://schemas.microsoft.com/office/powerpoint/2010/main">
    <mc:Choice Requires="p14">
      <p:transition spd="slow" p14:dur="2000" advTm="2583"/>
    </mc:Choice>
    <mc:Fallback xmlns="">
      <p:transition spd="slow" advTm="2583"/>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Options considered</a:t>
            </a:r>
            <a:endParaRPr lang="en-US" dirty="0"/>
          </a:p>
        </p:txBody>
      </p:sp>
      <p:sp>
        <p:nvSpPr>
          <p:cNvPr id="5" name="Content Placeholder 4"/>
          <p:cNvSpPr>
            <a:spLocks noGrp="1"/>
          </p:cNvSpPr>
          <p:nvPr>
            <p:ph idx="1"/>
          </p:nvPr>
        </p:nvSpPr>
        <p:spPr/>
        <p:txBody>
          <a:bodyPr>
            <a:normAutofit/>
          </a:bodyPr>
          <a:lstStyle/>
          <a:p>
            <a:endParaRPr lang="en-US" sz="1050" dirty="0" smtClean="0"/>
          </a:p>
          <a:p>
            <a:r>
              <a:rPr lang="en-US" dirty="0" err="1" smtClean="0"/>
              <a:t>Homestake</a:t>
            </a:r>
            <a:r>
              <a:rPr lang="en-US" dirty="0" smtClean="0"/>
              <a:t> options (1,300 km baseline)</a:t>
            </a:r>
          </a:p>
          <a:p>
            <a:pPr marL="914400" lvl="1" indent="-457200">
              <a:buFont typeface="+mj-lt"/>
              <a:buAutoNum type="alphaLcParenR"/>
            </a:pPr>
            <a:r>
              <a:rPr lang="en-US" dirty="0" smtClean="0"/>
              <a:t>New </a:t>
            </a:r>
            <a:r>
              <a:rPr lang="en-US" dirty="0" err="1" smtClean="0"/>
              <a:t>beamline</a:t>
            </a:r>
            <a:r>
              <a:rPr lang="en-US" dirty="0" smtClean="0"/>
              <a:t> + a smaller detector </a:t>
            </a:r>
            <a:r>
              <a:rPr lang="en-US" dirty="0" smtClean="0">
                <a:sym typeface="Wingdings" pitchFamily="2" charset="2"/>
              </a:rPr>
              <a:t> long baseline neutrino</a:t>
            </a:r>
            <a:r>
              <a:rPr lang="en-US" dirty="0">
                <a:sym typeface="Wingdings" pitchFamily="2" charset="2"/>
              </a:rPr>
              <a:t> </a:t>
            </a:r>
            <a:r>
              <a:rPr lang="en-US" dirty="0" smtClean="0">
                <a:sym typeface="Wingdings" pitchFamily="2" charset="2"/>
              </a:rPr>
              <a:t>physics</a:t>
            </a:r>
            <a:endParaRPr lang="en-US" dirty="0" smtClean="0"/>
          </a:p>
          <a:p>
            <a:pPr marL="914400" lvl="1" indent="-457200">
              <a:buFont typeface="+mj-lt"/>
              <a:buAutoNum type="alphaLcParenR"/>
            </a:pPr>
            <a:r>
              <a:rPr lang="en-US" dirty="0" smtClean="0"/>
              <a:t>No </a:t>
            </a:r>
            <a:r>
              <a:rPr lang="en-US" dirty="0" err="1" smtClean="0"/>
              <a:t>beamline</a:t>
            </a:r>
            <a:r>
              <a:rPr lang="en-US" dirty="0" smtClean="0"/>
              <a:t> + a large detector </a:t>
            </a:r>
            <a:r>
              <a:rPr lang="en-US" dirty="0" smtClean="0">
                <a:sym typeface="Wingdings" pitchFamily="2" charset="2"/>
              </a:rPr>
              <a:t> non-accelerator based physics</a:t>
            </a:r>
          </a:p>
          <a:p>
            <a:pPr marL="457200" lvl="1" indent="0">
              <a:buNone/>
            </a:pPr>
            <a:r>
              <a:rPr lang="en-US" dirty="0" smtClean="0">
                <a:sym typeface="Wingdings" pitchFamily="2" charset="2"/>
              </a:rPr>
              <a:t>Conclusion: accelerator-based neutrino physics has higher priority, and we chose (a) over (b).</a:t>
            </a:r>
          </a:p>
          <a:p>
            <a:pPr lvl="1"/>
            <a:endParaRPr lang="en-US" dirty="0">
              <a:sym typeface="Wingdings" pitchFamily="2" charset="2"/>
            </a:endParaRPr>
          </a:p>
          <a:p>
            <a:r>
              <a:rPr lang="en-US" dirty="0" smtClean="0">
                <a:sym typeface="Wingdings" pitchFamily="2" charset="2"/>
              </a:rPr>
              <a:t>Long baseline (1,000 km – 2,300 km) accelerator-based neutrino physics options that require a new </a:t>
            </a:r>
            <a:r>
              <a:rPr lang="en-US" dirty="0" err="1" smtClean="0">
                <a:sym typeface="Wingdings" pitchFamily="2" charset="2"/>
              </a:rPr>
              <a:t>beamline</a:t>
            </a:r>
            <a:endParaRPr lang="en-US" dirty="0">
              <a:sym typeface="Wingdings" pitchFamily="2" charset="2"/>
            </a:endParaRPr>
          </a:p>
          <a:p>
            <a:pPr marL="914400" lvl="1" indent="-457200">
              <a:buFont typeface="+mj-lt"/>
              <a:buAutoNum type="alphaLcParenR"/>
            </a:pPr>
            <a:r>
              <a:rPr lang="en-US" dirty="0" err="1" smtClean="0">
                <a:sym typeface="Wingdings" pitchFamily="2" charset="2"/>
              </a:rPr>
              <a:t>Homestake</a:t>
            </a:r>
            <a:endParaRPr lang="en-US" dirty="0">
              <a:sym typeface="Wingdings" pitchFamily="2" charset="2"/>
            </a:endParaRPr>
          </a:p>
          <a:p>
            <a:pPr marL="914400" lvl="1" indent="-457200">
              <a:buFont typeface="+mj-lt"/>
              <a:buAutoNum type="alphaLcParenR"/>
            </a:pPr>
            <a:r>
              <a:rPr lang="en-US" dirty="0" smtClean="0">
                <a:sym typeface="Wingdings" pitchFamily="2" charset="2"/>
              </a:rPr>
              <a:t>Other sites (less developed than </a:t>
            </a:r>
            <a:r>
              <a:rPr lang="en-US" dirty="0" err="1" smtClean="0">
                <a:sym typeface="Wingdings" pitchFamily="2" charset="2"/>
              </a:rPr>
              <a:t>Homestake</a:t>
            </a:r>
            <a:r>
              <a:rPr lang="en-US" dirty="0" smtClean="0">
                <a:sym typeface="Wingdings" pitchFamily="2" charset="2"/>
              </a:rPr>
              <a:t>)</a:t>
            </a:r>
          </a:p>
          <a:p>
            <a:pPr marL="457200" lvl="1" indent="0">
              <a:buNone/>
            </a:pPr>
            <a:r>
              <a:rPr lang="en-US" dirty="0" smtClean="0">
                <a:sym typeface="Wingdings" pitchFamily="2" charset="2"/>
              </a:rPr>
              <a:t>Conclusion: (b) is not cheaper than the </a:t>
            </a:r>
            <a:r>
              <a:rPr lang="en-US" dirty="0" err="1" smtClean="0">
                <a:sym typeface="Wingdings" pitchFamily="2" charset="2"/>
              </a:rPr>
              <a:t>Homestake</a:t>
            </a:r>
            <a:r>
              <a:rPr lang="en-US" dirty="0" smtClean="0">
                <a:sym typeface="Wingdings" pitchFamily="2" charset="2"/>
              </a:rPr>
              <a:t> option, thus no gain, but loss (there has been significant investments by South Dakota, funding agencies, LBNE project). We chose (a) over (b).</a:t>
            </a:r>
          </a:p>
        </p:txBody>
      </p:sp>
      <p:sp>
        <p:nvSpPr>
          <p:cNvPr id="3" name="Footer Placeholder 2"/>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4" name="Slide Number Placeholder 3"/>
          <p:cNvSpPr>
            <a:spLocks noGrp="1"/>
          </p:cNvSpPr>
          <p:nvPr>
            <p:ph type="sldNum" sz="quarter" idx="12"/>
          </p:nvPr>
        </p:nvSpPr>
        <p:spPr/>
        <p:txBody>
          <a:bodyPr/>
          <a:lstStyle/>
          <a:p>
            <a:fld id="{E8EDE007-DFFE-4749-AC3D-52621BC1CDC3}" type="slidenum">
              <a:rPr lang="en-US" smtClean="0"/>
              <a:t>21</a:t>
            </a:fld>
            <a:endParaRPr lang="en-US"/>
          </a:p>
        </p:txBody>
      </p:sp>
    </p:spTree>
    <p:extLst>
      <p:ext uri="{BB962C8B-B14F-4D97-AF65-F5344CB8AC3E}">
        <p14:creationId xmlns:p14="http://schemas.microsoft.com/office/powerpoint/2010/main" val="12515433"/>
      </p:ext>
    </p:extLst>
  </p:cSld>
  <p:clrMapOvr>
    <a:masterClrMapping/>
  </p:clrMapOvr>
  <mc:AlternateContent xmlns:mc="http://schemas.openxmlformats.org/markup-compatibility/2006" xmlns:p14="http://schemas.microsoft.com/office/powerpoint/2010/main">
    <mc:Choice Requires="p14">
      <p:transition spd="slow" p14:dur="2000" advTm="76350"/>
    </mc:Choice>
    <mc:Fallback xmlns="">
      <p:transition spd="slow" advTm="7635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Options considered (cont.)</a:t>
            </a:r>
            <a:endParaRPr lang="en-US" dirty="0"/>
          </a:p>
        </p:txBody>
      </p:sp>
      <p:sp>
        <p:nvSpPr>
          <p:cNvPr id="21" name="Content Placeholder 20"/>
          <p:cNvSpPr>
            <a:spLocks noGrp="1"/>
          </p:cNvSpPr>
          <p:nvPr>
            <p:ph idx="1"/>
          </p:nvPr>
        </p:nvSpPr>
        <p:spPr/>
        <p:txBody>
          <a:bodyPr/>
          <a:lstStyle/>
          <a:p>
            <a:endParaRPr lang="en-US" dirty="0" smtClean="0"/>
          </a:p>
          <a:p>
            <a:r>
              <a:rPr lang="en-US" dirty="0" smtClean="0"/>
              <a:t>1,000 km baseline using the existing </a:t>
            </a:r>
            <a:r>
              <a:rPr lang="en-US" dirty="0" err="1" smtClean="0"/>
              <a:t>NuMI</a:t>
            </a:r>
            <a:r>
              <a:rPr lang="en-US" dirty="0" smtClean="0"/>
              <a:t> </a:t>
            </a:r>
            <a:r>
              <a:rPr lang="en-US" dirty="0" err="1" smtClean="0"/>
              <a:t>beamline</a:t>
            </a:r>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a:p>
          <a:p>
            <a:pPr lvl="1"/>
            <a:r>
              <a:rPr lang="en-US" dirty="0" smtClean="0"/>
              <a:t>At 1,000 km, the beam is 21 </a:t>
            </a:r>
            <a:r>
              <a:rPr lang="en-US" dirty="0" err="1" smtClean="0"/>
              <a:t>mrad</a:t>
            </a:r>
            <a:r>
              <a:rPr lang="en-US" dirty="0" smtClean="0"/>
              <a:t> off axis and the neutrino flux is too low for CP. </a:t>
            </a:r>
            <a:r>
              <a:rPr lang="en-US" dirty="0"/>
              <a:t>T</a:t>
            </a:r>
            <a:r>
              <a:rPr lang="en-US" dirty="0" smtClean="0"/>
              <a:t>his option became not viable.</a:t>
            </a:r>
            <a:endParaRPr lang="en-US" dirty="0"/>
          </a:p>
        </p:txBody>
      </p:sp>
      <p:sp>
        <p:nvSpPr>
          <p:cNvPr id="3" name="Footer Placeholder 2"/>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4" name="Slide Number Placeholder 3"/>
          <p:cNvSpPr>
            <a:spLocks noGrp="1"/>
          </p:cNvSpPr>
          <p:nvPr>
            <p:ph type="sldNum" sz="quarter" idx="12"/>
          </p:nvPr>
        </p:nvSpPr>
        <p:spPr/>
        <p:txBody>
          <a:bodyPr/>
          <a:lstStyle/>
          <a:p>
            <a:fld id="{E8EDE007-DFFE-4749-AC3D-52621BC1CDC3}" type="slidenum">
              <a:rPr lang="en-US" smtClean="0"/>
              <a:t>22</a:t>
            </a:fld>
            <a:endParaRPr lang="en-US"/>
          </a:p>
        </p:txBody>
      </p:sp>
      <p:sp>
        <p:nvSpPr>
          <p:cNvPr id="7" name="Chord 6"/>
          <p:cNvSpPr/>
          <p:nvPr/>
        </p:nvSpPr>
        <p:spPr>
          <a:xfrm flipV="1">
            <a:off x="0" y="3034493"/>
            <a:ext cx="9144000" cy="4644571"/>
          </a:xfrm>
          <a:prstGeom prst="chord">
            <a:avLst>
              <a:gd name="adj1" fmla="val 1781108"/>
              <a:gd name="adj2" fmla="val 9105141"/>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2" name="Group 21"/>
          <p:cNvGrpSpPr/>
          <p:nvPr/>
        </p:nvGrpSpPr>
        <p:grpSpPr>
          <a:xfrm>
            <a:off x="2128068" y="2354701"/>
            <a:ext cx="6785291" cy="1409154"/>
            <a:chOff x="2128068" y="2070913"/>
            <a:chExt cx="6785291" cy="1409154"/>
          </a:xfrm>
        </p:grpSpPr>
        <p:cxnSp>
          <p:nvCxnSpPr>
            <p:cNvPr id="11" name="Straight Arrow Connector 10"/>
            <p:cNvCxnSpPr/>
            <p:nvPr/>
          </p:nvCxnSpPr>
          <p:spPr>
            <a:xfrm flipH="1" flipV="1">
              <a:off x="3280229" y="2880349"/>
              <a:ext cx="4333351" cy="45880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4572000" y="2750705"/>
              <a:ext cx="3041581" cy="58844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281767" y="2070913"/>
              <a:ext cx="1803058" cy="646331"/>
            </a:xfrm>
            <a:prstGeom prst="rect">
              <a:avLst/>
            </a:prstGeom>
            <a:noFill/>
          </p:spPr>
          <p:txBody>
            <a:bodyPr wrap="none" rtlCol="0">
              <a:spAutoFit/>
            </a:bodyPr>
            <a:lstStyle/>
            <a:p>
              <a:pPr algn="ctr"/>
              <a:r>
                <a:rPr lang="en-US" dirty="0" smtClean="0"/>
                <a:t>735 km Soudan</a:t>
              </a:r>
            </a:p>
            <a:p>
              <a:pPr algn="ctr"/>
              <a:r>
                <a:rPr lang="en-US" dirty="0"/>
                <a:t>810 km Ash </a:t>
              </a:r>
              <a:r>
                <a:rPr lang="en-US" dirty="0" smtClean="0"/>
                <a:t>River</a:t>
              </a:r>
              <a:endParaRPr lang="en-US" dirty="0"/>
            </a:p>
          </p:txBody>
        </p:sp>
        <p:sp>
          <p:nvSpPr>
            <p:cNvPr id="18" name="TextBox 17"/>
            <p:cNvSpPr txBox="1"/>
            <p:nvPr/>
          </p:nvSpPr>
          <p:spPr>
            <a:xfrm>
              <a:off x="2128068" y="2467475"/>
              <a:ext cx="1803699" cy="369332"/>
            </a:xfrm>
            <a:prstGeom prst="rect">
              <a:avLst/>
            </a:prstGeom>
            <a:noFill/>
          </p:spPr>
          <p:txBody>
            <a:bodyPr wrap="none" rtlCol="0">
              <a:spAutoFit/>
            </a:bodyPr>
            <a:lstStyle/>
            <a:p>
              <a:r>
                <a:rPr lang="en-US" dirty="0" smtClean="0"/>
                <a:t>1,000 km Canada</a:t>
              </a:r>
              <a:endParaRPr lang="en-US" dirty="0"/>
            </a:p>
          </p:txBody>
        </p:sp>
        <p:sp>
          <p:nvSpPr>
            <p:cNvPr id="19" name="TextBox 18"/>
            <p:cNvSpPr txBox="1"/>
            <p:nvPr/>
          </p:nvSpPr>
          <p:spPr>
            <a:xfrm>
              <a:off x="7617812" y="3110735"/>
              <a:ext cx="1295547" cy="369332"/>
            </a:xfrm>
            <a:prstGeom prst="rect">
              <a:avLst/>
            </a:prstGeom>
            <a:noFill/>
          </p:spPr>
          <p:txBody>
            <a:bodyPr wrap="none" rtlCol="0">
              <a:spAutoFit/>
            </a:bodyPr>
            <a:lstStyle/>
            <a:p>
              <a:pPr algn="ctr"/>
              <a:r>
                <a:rPr lang="en-US" dirty="0" err="1" smtClean="0">
                  <a:solidFill>
                    <a:srgbClr val="FF0000"/>
                  </a:solidFill>
                </a:rPr>
                <a:t>NuMI</a:t>
              </a:r>
              <a:r>
                <a:rPr lang="en-US" dirty="0" smtClean="0">
                  <a:solidFill>
                    <a:srgbClr val="FF0000"/>
                  </a:solidFill>
                </a:rPr>
                <a:t> beam</a:t>
              </a:r>
            </a:p>
          </p:txBody>
        </p:sp>
      </p:grpSp>
    </p:spTree>
    <p:extLst>
      <p:ext uri="{BB962C8B-B14F-4D97-AF65-F5344CB8AC3E}">
        <p14:creationId xmlns:p14="http://schemas.microsoft.com/office/powerpoint/2010/main" val="3595507091"/>
      </p:ext>
    </p:extLst>
  </p:cSld>
  <p:clrMapOvr>
    <a:masterClrMapping/>
  </p:clrMapOvr>
  <mc:AlternateContent xmlns:mc="http://schemas.openxmlformats.org/markup-compatibility/2006" xmlns:p14="http://schemas.microsoft.com/office/powerpoint/2010/main">
    <mc:Choice Requires="p14">
      <p:transition spd="slow" p14:dur="2000" advTm="28513"/>
    </mc:Choice>
    <mc:Fallback xmlns="">
      <p:transition spd="slow" advTm="28513"/>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Options selected for further studies</a:t>
            </a:r>
            <a:endParaRPr lang="en-US" dirty="0"/>
          </a:p>
        </p:txBody>
      </p:sp>
      <p:sp>
        <p:nvSpPr>
          <p:cNvPr id="4" name="Footer Placeholder 3"/>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5" name="Slide Number Placeholder 4"/>
          <p:cNvSpPr>
            <a:spLocks noGrp="1"/>
          </p:cNvSpPr>
          <p:nvPr>
            <p:ph type="sldNum" sz="quarter" idx="12"/>
          </p:nvPr>
        </p:nvSpPr>
        <p:spPr/>
        <p:txBody>
          <a:bodyPr/>
          <a:lstStyle/>
          <a:p>
            <a:fld id="{E8EDE007-DFFE-4749-AC3D-52621BC1CDC3}" type="slidenum">
              <a:rPr lang="en-US" smtClean="0"/>
              <a:t>23</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740801418"/>
              </p:ext>
            </p:extLst>
          </p:nvPr>
        </p:nvGraphicFramePr>
        <p:xfrm>
          <a:off x="95285" y="1213673"/>
          <a:ext cx="8941986" cy="2687320"/>
        </p:xfrm>
        <a:graphic>
          <a:graphicData uri="http://schemas.openxmlformats.org/drawingml/2006/table">
            <a:tbl>
              <a:tblPr firstRow="1" bandRow="1">
                <a:tableStyleId>{073A0DAA-6AF3-43AB-8588-CEC1D06C72B9}</a:tableStyleId>
              </a:tblPr>
              <a:tblGrid>
                <a:gridCol w="2632149"/>
                <a:gridCol w="930166"/>
                <a:gridCol w="898634"/>
                <a:gridCol w="1182414"/>
                <a:gridCol w="788276"/>
                <a:gridCol w="1418896"/>
                <a:gridCol w="1091451"/>
              </a:tblGrid>
              <a:tr h="370840">
                <a:tc gridSpan="3">
                  <a:txBody>
                    <a:bodyPr/>
                    <a:lstStyle/>
                    <a:p>
                      <a:pPr algn="ctr"/>
                      <a:r>
                        <a:rPr lang="en-US" dirty="0" smtClean="0"/>
                        <a:t>Beam</a:t>
                      </a:r>
                    </a:p>
                  </a:txBody>
                  <a:tcPr anchor="ctr"/>
                </a:tc>
                <a:tc hMerge="1">
                  <a:txBody>
                    <a:bodyPr/>
                    <a:lstStyle/>
                    <a:p>
                      <a:pPr algn="ctr"/>
                      <a:endParaRPr lang="en-US" dirty="0" smtClean="0"/>
                    </a:p>
                  </a:txBody>
                  <a:tcPr anchor="ctr"/>
                </a:tc>
                <a:tc hMerge="1">
                  <a:txBody>
                    <a:bodyPr/>
                    <a:lstStyle/>
                    <a:p>
                      <a:pPr algn="ctr"/>
                      <a:endParaRPr lang="en-US" dirty="0"/>
                    </a:p>
                  </a:txBody>
                  <a:tcPr anchor="ctr"/>
                </a:tc>
                <a:tc gridSpan="4">
                  <a:txBody>
                    <a:bodyPr/>
                    <a:lstStyle/>
                    <a:p>
                      <a:pPr algn="ctr"/>
                      <a:r>
                        <a:rPr lang="en-US" dirty="0" smtClean="0"/>
                        <a:t>Far Detector (</a:t>
                      </a:r>
                      <a:r>
                        <a:rPr lang="en-US" dirty="0" err="1" smtClean="0"/>
                        <a:t>LAr</a:t>
                      </a:r>
                      <a:r>
                        <a:rPr lang="en-US" dirty="0" smtClean="0"/>
                        <a:t> TPC)</a:t>
                      </a:r>
                      <a:endParaRPr lang="en-US" dirty="0"/>
                    </a:p>
                  </a:txBody>
                  <a:tcPr anchor="ctr"/>
                </a:tc>
                <a:tc hMerge="1">
                  <a:txBody>
                    <a:bodyPr/>
                    <a:lstStyle/>
                    <a:p>
                      <a:pPr algn="ctr"/>
                      <a:endParaRPr lang="en-US" dirty="0"/>
                    </a:p>
                  </a:txBody>
                  <a:tcPr anchor="ctr"/>
                </a:tc>
                <a:tc hMerge="1">
                  <a:txBody>
                    <a:bodyPr/>
                    <a:lstStyle/>
                    <a:p>
                      <a:endParaRPr lang="en-US"/>
                    </a:p>
                  </a:txBody>
                  <a:tcPr/>
                </a:tc>
                <a:tc hMerge="1">
                  <a:txBody>
                    <a:bodyPr/>
                    <a:lstStyle/>
                    <a:p>
                      <a:pPr algn="ctr"/>
                      <a:endParaRPr lang="en-US" dirty="0"/>
                    </a:p>
                  </a:txBody>
                  <a:tcPr anchor="ctr"/>
                </a:tc>
              </a:tr>
              <a:tr h="370840">
                <a:tc>
                  <a:txBody>
                    <a:bodyPr/>
                    <a:lstStyle/>
                    <a:p>
                      <a:pPr algn="ctr"/>
                      <a:r>
                        <a:rPr lang="en-US" sz="1600" dirty="0" smtClean="0">
                          <a:solidFill>
                            <a:schemeClr val="bg1"/>
                          </a:solidFill>
                        </a:rPr>
                        <a:t>Energy</a:t>
                      </a:r>
                    </a:p>
                  </a:txBody>
                  <a:tcPr anchor="ctr">
                    <a:solidFill>
                      <a:schemeClr val="tx1"/>
                    </a:solidFill>
                  </a:tcPr>
                </a:tc>
                <a:tc>
                  <a:txBody>
                    <a:bodyPr/>
                    <a:lstStyle/>
                    <a:p>
                      <a:pPr algn="ctr"/>
                      <a:r>
                        <a:rPr lang="en-US" sz="1600" dirty="0" smtClean="0">
                          <a:solidFill>
                            <a:schemeClr val="bg1"/>
                          </a:solidFill>
                        </a:rPr>
                        <a:t>Baseline</a:t>
                      </a:r>
                    </a:p>
                  </a:txBody>
                  <a:tcPr anchor="ctr">
                    <a:solidFill>
                      <a:schemeClr val="tx1"/>
                    </a:solidFill>
                  </a:tcPr>
                </a:tc>
                <a:tc>
                  <a:txBody>
                    <a:bodyPr/>
                    <a:lstStyle/>
                    <a:p>
                      <a:pPr algn="ctr"/>
                      <a:r>
                        <a:rPr lang="en-US" sz="1600" dirty="0" smtClean="0">
                          <a:solidFill>
                            <a:schemeClr val="bg1"/>
                          </a:solidFill>
                        </a:rPr>
                        <a:t>Off-axis angle</a:t>
                      </a:r>
                      <a:endParaRPr lang="en-US" sz="1600" dirty="0">
                        <a:solidFill>
                          <a:schemeClr val="bg1"/>
                        </a:solidFill>
                      </a:endParaRPr>
                    </a:p>
                  </a:txBody>
                  <a:tcPr anchor="ctr">
                    <a:solidFill>
                      <a:schemeClr val="tx1"/>
                    </a:solidFill>
                  </a:tcPr>
                </a:tc>
                <a:tc>
                  <a:txBody>
                    <a:bodyPr/>
                    <a:lstStyle/>
                    <a:p>
                      <a:pPr algn="ctr"/>
                      <a:r>
                        <a:rPr lang="en-US" sz="1600" dirty="0" smtClean="0">
                          <a:solidFill>
                            <a:schemeClr val="bg1"/>
                          </a:solidFill>
                        </a:rPr>
                        <a:t>Location</a:t>
                      </a:r>
                      <a:endParaRPr lang="en-US" sz="1600" dirty="0">
                        <a:solidFill>
                          <a:schemeClr val="bg1"/>
                        </a:solidFill>
                      </a:endParaRPr>
                    </a:p>
                  </a:txBody>
                  <a:tcPr anchor="ctr">
                    <a:solidFill>
                      <a:schemeClr val="tx1"/>
                    </a:solidFill>
                  </a:tcPr>
                </a:tc>
                <a:tc>
                  <a:txBody>
                    <a:bodyPr/>
                    <a:lstStyle/>
                    <a:p>
                      <a:pPr algn="ctr"/>
                      <a:r>
                        <a:rPr lang="en-US" sz="1600" dirty="0" smtClean="0">
                          <a:solidFill>
                            <a:schemeClr val="bg1"/>
                          </a:solidFill>
                        </a:rPr>
                        <a:t>Depth</a:t>
                      </a:r>
                    </a:p>
                    <a:p>
                      <a:pPr algn="ctr"/>
                      <a:r>
                        <a:rPr lang="en-US" sz="1600" dirty="0" smtClean="0">
                          <a:solidFill>
                            <a:schemeClr val="bg1"/>
                          </a:solidFill>
                        </a:rPr>
                        <a:t>(</a:t>
                      </a:r>
                      <a:r>
                        <a:rPr lang="en-US" sz="1600" dirty="0" err="1" smtClean="0">
                          <a:solidFill>
                            <a:schemeClr val="bg1"/>
                          </a:solidFill>
                        </a:rPr>
                        <a:t>ft</a:t>
                      </a:r>
                      <a:r>
                        <a:rPr lang="en-US" sz="1600" dirty="0" smtClean="0">
                          <a:solidFill>
                            <a:schemeClr val="bg1"/>
                          </a:solidFill>
                        </a:rPr>
                        <a:t>)</a:t>
                      </a:r>
                      <a:endParaRPr lang="en-US" sz="1600" dirty="0">
                        <a:solidFill>
                          <a:schemeClr val="bg1"/>
                        </a:solidFill>
                      </a:endParaRPr>
                    </a:p>
                  </a:txBody>
                  <a:tcPr anchor="ctr">
                    <a:solidFill>
                      <a:schemeClr val="tx1"/>
                    </a:solidFill>
                  </a:tcPr>
                </a:tc>
                <a:tc>
                  <a:txBody>
                    <a:bodyPr/>
                    <a:lstStyle/>
                    <a:p>
                      <a:pPr algn="ctr"/>
                      <a:r>
                        <a:rPr lang="en-US" sz="1600" dirty="0" smtClean="0">
                          <a:solidFill>
                            <a:schemeClr val="bg1"/>
                          </a:solidFill>
                        </a:rPr>
                        <a:t>Mass (</a:t>
                      </a:r>
                      <a:r>
                        <a:rPr lang="en-US" sz="1600" dirty="0" err="1" smtClean="0">
                          <a:solidFill>
                            <a:schemeClr val="bg1"/>
                          </a:solidFill>
                        </a:rPr>
                        <a:t>kt</a:t>
                      </a:r>
                      <a:r>
                        <a:rPr lang="en-US" sz="1600" dirty="0" smtClean="0">
                          <a:solidFill>
                            <a:schemeClr val="bg1"/>
                          </a:solidFill>
                        </a:rPr>
                        <a:t>)</a:t>
                      </a:r>
                    </a:p>
                    <a:p>
                      <a:pPr algn="ctr"/>
                      <a:r>
                        <a:rPr lang="en-US" sz="1600" dirty="0" smtClean="0">
                          <a:solidFill>
                            <a:schemeClr val="bg1"/>
                          </a:solidFill>
                        </a:rPr>
                        <a:t>(physics</a:t>
                      </a:r>
                      <a:r>
                        <a:rPr lang="en-US" sz="1600" baseline="0" dirty="0" smtClean="0">
                          <a:solidFill>
                            <a:schemeClr val="bg1"/>
                          </a:solidFill>
                        </a:rPr>
                        <a:t>)</a:t>
                      </a:r>
                      <a:endParaRPr lang="en-US" sz="1600" dirty="0">
                        <a:solidFill>
                          <a:schemeClr val="bg1"/>
                        </a:solidFill>
                      </a:endParaRPr>
                    </a:p>
                  </a:txBody>
                  <a:tcPr anchor="ctr">
                    <a:solidFill>
                      <a:schemeClr val="tx1"/>
                    </a:solidFill>
                  </a:tcPr>
                </a:tc>
                <a:tc>
                  <a:txBody>
                    <a:bodyPr/>
                    <a:lstStyle/>
                    <a:p>
                      <a:pPr algn="ctr"/>
                      <a:r>
                        <a:rPr lang="en-US" sz="1600" dirty="0" smtClean="0">
                          <a:solidFill>
                            <a:schemeClr val="bg1"/>
                          </a:solidFill>
                        </a:rPr>
                        <a:t>Mass</a:t>
                      </a:r>
                      <a:r>
                        <a:rPr lang="en-US" sz="1600" baseline="0" dirty="0" smtClean="0">
                          <a:solidFill>
                            <a:schemeClr val="bg1"/>
                          </a:solidFill>
                        </a:rPr>
                        <a:t> (</a:t>
                      </a:r>
                      <a:r>
                        <a:rPr lang="en-US" sz="1600" baseline="0" dirty="0" err="1" smtClean="0">
                          <a:solidFill>
                            <a:schemeClr val="bg1"/>
                          </a:solidFill>
                        </a:rPr>
                        <a:t>kt</a:t>
                      </a:r>
                      <a:r>
                        <a:rPr lang="en-US" sz="1600" baseline="0" dirty="0" smtClean="0">
                          <a:solidFill>
                            <a:schemeClr val="bg1"/>
                          </a:solidFill>
                        </a:rPr>
                        <a:t>)</a:t>
                      </a:r>
                    </a:p>
                    <a:p>
                      <a:pPr algn="ctr"/>
                      <a:r>
                        <a:rPr lang="en-US" sz="1600" baseline="0" dirty="0" smtClean="0">
                          <a:solidFill>
                            <a:schemeClr val="bg1"/>
                          </a:solidFill>
                        </a:rPr>
                        <a:t>(cost)</a:t>
                      </a:r>
                      <a:endParaRPr lang="en-US" sz="1600" dirty="0">
                        <a:solidFill>
                          <a:schemeClr val="bg1"/>
                        </a:solidFill>
                      </a:endParaRPr>
                    </a:p>
                  </a:txBody>
                  <a:tcPr anchor="ctr">
                    <a:solidFill>
                      <a:schemeClr val="tx1"/>
                    </a:solidFill>
                  </a:tcPr>
                </a:tc>
              </a:tr>
              <a:tr h="370840">
                <a:tc>
                  <a:txBody>
                    <a:bodyPr/>
                    <a:lstStyle/>
                    <a:p>
                      <a:pPr algn="ctr"/>
                      <a:r>
                        <a:rPr lang="en-US" sz="1600" dirty="0" err="1" smtClean="0"/>
                        <a:t>NuMI</a:t>
                      </a:r>
                      <a:r>
                        <a:rPr lang="en-US" sz="1600" baseline="0" dirty="0"/>
                        <a:t> </a:t>
                      </a:r>
                      <a:r>
                        <a:rPr lang="en-US" sz="1600" baseline="0" dirty="0" smtClean="0"/>
                        <a:t>LE (wide band)</a:t>
                      </a:r>
                    </a:p>
                    <a:p>
                      <a:pPr algn="ctr"/>
                      <a:r>
                        <a:rPr lang="en-US" sz="1600" baseline="0" dirty="0" err="1" smtClean="0"/>
                        <a:t>NuMI</a:t>
                      </a:r>
                      <a:r>
                        <a:rPr lang="en-US" sz="1600" baseline="0" dirty="0" smtClean="0"/>
                        <a:t> LE (wide band)</a:t>
                      </a:r>
                      <a:endParaRPr lang="en-US" sz="1600" dirty="0" smtClean="0"/>
                    </a:p>
                  </a:txBody>
                  <a:tcPr anchor="ctr"/>
                </a:tc>
                <a:tc>
                  <a:txBody>
                    <a:bodyPr/>
                    <a:lstStyle/>
                    <a:p>
                      <a:pPr algn="ctr"/>
                      <a:r>
                        <a:rPr lang="en-US" sz="1600" dirty="0" smtClean="0"/>
                        <a:t>735 km</a:t>
                      </a:r>
                    </a:p>
                    <a:p>
                      <a:pPr algn="ctr"/>
                      <a:r>
                        <a:rPr lang="en-US" sz="1600" dirty="0" smtClean="0"/>
                        <a:t>735 km</a:t>
                      </a:r>
                      <a:endParaRPr lang="en-US" sz="1600" dirty="0"/>
                    </a:p>
                  </a:txBody>
                  <a:tcPr anchor="ctr"/>
                </a:tc>
                <a:tc>
                  <a:txBody>
                    <a:bodyPr/>
                    <a:lstStyle/>
                    <a:p>
                      <a:pPr algn="ctr"/>
                      <a:r>
                        <a:rPr lang="en-US" sz="1600" dirty="0" smtClean="0"/>
                        <a:t>0</a:t>
                      </a:r>
                    </a:p>
                    <a:p>
                      <a:pPr algn="ctr"/>
                      <a:r>
                        <a:rPr lang="en-US" sz="1600" dirty="0" smtClean="0"/>
                        <a:t>0</a:t>
                      </a:r>
                      <a:endParaRPr lang="en-US" sz="1600" dirty="0"/>
                    </a:p>
                  </a:txBody>
                  <a:tcPr anchor="ctr"/>
                </a:tc>
                <a:tc>
                  <a:txBody>
                    <a:bodyPr/>
                    <a:lstStyle/>
                    <a:p>
                      <a:pPr algn="ctr"/>
                      <a:r>
                        <a:rPr lang="en-US" sz="1600" dirty="0" smtClean="0"/>
                        <a:t>Soudan</a:t>
                      </a:r>
                    </a:p>
                    <a:p>
                      <a:pPr algn="ctr"/>
                      <a:r>
                        <a:rPr lang="en-US" sz="1600" dirty="0" smtClean="0"/>
                        <a:t>Soudan</a:t>
                      </a:r>
                      <a:endParaRPr lang="en-US" sz="1600" dirty="0"/>
                    </a:p>
                  </a:txBody>
                  <a:tcPr anchor="ctr"/>
                </a:tc>
                <a:tc>
                  <a:txBody>
                    <a:bodyPr/>
                    <a:lstStyle/>
                    <a:p>
                      <a:pPr algn="ctr"/>
                      <a:r>
                        <a:rPr lang="en-US" sz="1600" dirty="0" smtClean="0"/>
                        <a:t>0</a:t>
                      </a:r>
                    </a:p>
                    <a:p>
                      <a:pPr algn="ctr"/>
                      <a:r>
                        <a:rPr lang="en-US" sz="1600" dirty="0" smtClean="0"/>
                        <a:t>2340</a:t>
                      </a:r>
                      <a:endParaRPr lang="en-US" sz="1600" dirty="0"/>
                    </a:p>
                  </a:txBody>
                  <a:tcPr anchor="ctr"/>
                </a:tc>
                <a:tc>
                  <a:txBody>
                    <a:bodyPr/>
                    <a:lstStyle/>
                    <a:p>
                      <a:pPr algn="ctr"/>
                      <a:r>
                        <a:rPr lang="en-US" sz="1600" baseline="0" dirty="0" smtClean="0"/>
                        <a:t>5, 10, 15, 34</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baseline="0" dirty="0" smtClean="0"/>
                        <a:t>5, 10, 15, 34</a:t>
                      </a:r>
                      <a:endParaRPr lang="en-US" sz="1600" dirty="0" smtClean="0"/>
                    </a:p>
                  </a:txBody>
                  <a:tcPr anchor="ctr"/>
                </a:tc>
                <a:tc>
                  <a:txBody>
                    <a:bodyPr/>
                    <a:lstStyle/>
                    <a:p>
                      <a:pPr algn="ctr"/>
                      <a:r>
                        <a:rPr lang="en-US" sz="1600" dirty="0" smtClean="0"/>
                        <a:t>5, 17, 34</a:t>
                      </a:r>
                    </a:p>
                    <a:p>
                      <a:pPr algn="ctr"/>
                      <a:r>
                        <a:rPr lang="en-US" sz="1600" baseline="0" dirty="0" smtClean="0"/>
                        <a:t>5, 17. 34</a:t>
                      </a:r>
                      <a:endParaRPr lang="en-US" sz="1600" dirty="0"/>
                    </a:p>
                  </a:txBody>
                  <a:tcPr anchor="ctr"/>
                </a:tc>
              </a:tr>
              <a:tr h="370840">
                <a:tc>
                  <a:txBody>
                    <a:bodyPr/>
                    <a:lstStyle/>
                    <a:p>
                      <a:pPr algn="ctr"/>
                      <a:r>
                        <a:rPr lang="en-US" sz="1600" dirty="0" err="1" smtClean="0"/>
                        <a:t>NuMI</a:t>
                      </a:r>
                      <a:r>
                        <a:rPr lang="en-US" sz="1600" baseline="0" dirty="0" smtClean="0"/>
                        <a:t> ME (narrowest band)</a:t>
                      </a:r>
                    </a:p>
                    <a:p>
                      <a:pPr algn="ctr"/>
                      <a:r>
                        <a:rPr lang="en-US" sz="1600" baseline="0" dirty="0" err="1" smtClean="0"/>
                        <a:t>NuMI</a:t>
                      </a:r>
                      <a:r>
                        <a:rPr lang="en-US" sz="1600" baseline="0" dirty="0" smtClean="0"/>
                        <a:t> LE (narrow band)</a:t>
                      </a:r>
                    </a:p>
                  </a:txBody>
                  <a:tcPr anchor="ctr"/>
                </a:tc>
                <a:tc>
                  <a:txBody>
                    <a:bodyPr/>
                    <a:lstStyle/>
                    <a:p>
                      <a:pPr algn="ctr"/>
                      <a:r>
                        <a:rPr lang="en-US" sz="1600" dirty="0" smtClean="0"/>
                        <a:t>810 km</a:t>
                      </a:r>
                    </a:p>
                    <a:p>
                      <a:pPr algn="ctr"/>
                      <a:r>
                        <a:rPr lang="en-US" sz="1600" dirty="0" smtClean="0"/>
                        <a:t>810 km</a:t>
                      </a:r>
                    </a:p>
                  </a:txBody>
                  <a:tcPr anchor="ctr"/>
                </a:tc>
                <a:tc>
                  <a:txBody>
                    <a:bodyPr/>
                    <a:lstStyle/>
                    <a:p>
                      <a:pPr algn="ctr"/>
                      <a:r>
                        <a:rPr lang="en-US" sz="1600" dirty="0" smtClean="0"/>
                        <a:t>14 </a:t>
                      </a:r>
                      <a:r>
                        <a:rPr lang="en-US" sz="1600" dirty="0" err="1" smtClean="0"/>
                        <a:t>mrad</a:t>
                      </a:r>
                      <a:endParaRPr lang="en-US" sz="1600" dirty="0" smtClean="0"/>
                    </a:p>
                    <a:p>
                      <a:pPr algn="ctr"/>
                      <a:r>
                        <a:rPr lang="en-US" sz="1600" dirty="0" smtClean="0"/>
                        <a:t>14 </a:t>
                      </a:r>
                      <a:r>
                        <a:rPr lang="en-US" sz="1600" dirty="0" err="1" smtClean="0"/>
                        <a:t>mrad</a:t>
                      </a:r>
                      <a:endParaRPr lang="en-US" sz="1600" dirty="0" smtClean="0"/>
                    </a:p>
                  </a:txBody>
                  <a:tcPr anchor="ctr"/>
                </a:tc>
                <a:tc>
                  <a:txBody>
                    <a:bodyPr/>
                    <a:lstStyle/>
                    <a:p>
                      <a:pPr algn="ctr"/>
                      <a:r>
                        <a:rPr lang="en-US" sz="1600" dirty="0" smtClean="0"/>
                        <a:t>Ash River</a:t>
                      </a:r>
                    </a:p>
                    <a:p>
                      <a:pPr algn="ctr"/>
                      <a:r>
                        <a:rPr lang="en-US" sz="1600" dirty="0" smtClean="0"/>
                        <a:t>Ash River</a:t>
                      </a:r>
                    </a:p>
                  </a:txBody>
                  <a:tcPr anchor="ctr"/>
                </a:tc>
                <a:tc>
                  <a:txBody>
                    <a:bodyPr/>
                    <a:lstStyle/>
                    <a:p>
                      <a:pPr algn="ctr"/>
                      <a:r>
                        <a:rPr lang="en-US" sz="1600" dirty="0" smtClean="0"/>
                        <a:t>0</a:t>
                      </a:r>
                    </a:p>
                    <a:p>
                      <a:pPr algn="ctr"/>
                      <a:r>
                        <a:rPr lang="en-US" sz="1600" dirty="0" smtClean="0"/>
                        <a:t>0</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aseline="0" dirty="0" smtClean="0"/>
                        <a:t>5, 10, 15, 34</a:t>
                      </a:r>
                      <a:endParaRPr lang="en-US" sz="1600" dirty="0" smtClean="0"/>
                    </a:p>
                    <a:p>
                      <a:pPr marL="0" marR="0" indent="0" algn="ctr" defTabSz="457200" rtl="0" eaLnBrk="1" fontAlgn="auto" latinLnBrk="0" hangingPunct="1">
                        <a:lnSpc>
                          <a:spcPct val="100000"/>
                        </a:lnSpc>
                        <a:spcBef>
                          <a:spcPts val="0"/>
                        </a:spcBef>
                        <a:spcAft>
                          <a:spcPts val="0"/>
                        </a:spcAft>
                        <a:buClrTx/>
                        <a:buSzTx/>
                        <a:buFontTx/>
                        <a:buNone/>
                        <a:tabLst/>
                        <a:defRPr/>
                      </a:pPr>
                      <a:r>
                        <a:rPr lang="en-US" sz="1600" baseline="0" dirty="0" smtClean="0"/>
                        <a:t>5, 10, 15, 34</a:t>
                      </a:r>
                      <a:endParaRPr lang="en-US" sz="1600"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aseline="0" dirty="0" smtClean="0"/>
                        <a:t>5, 17. 34</a:t>
                      </a:r>
                      <a:endParaRPr lang="en-US" sz="1600" dirty="0" smtClean="0"/>
                    </a:p>
                    <a:p>
                      <a:pPr marL="0" marR="0" indent="0" algn="ctr" defTabSz="457200" rtl="0" eaLnBrk="1" fontAlgn="auto" latinLnBrk="0" hangingPunct="1">
                        <a:lnSpc>
                          <a:spcPct val="100000"/>
                        </a:lnSpc>
                        <a:spcBef>
                          <a:spcPts val="0"/>
                        </a:spcBef>
                        <a:spcAft>
                          <a:spcPts val="0"/>
                        </a:spcAft>
                        <a:buClrTx/>
                        <a:buSzTx/>
                        <a:buFontTx/>
                        <a:buNone/>
                        <a:tabLst/>
                        <a:defRPr/>
                      </a:pPr>
                      <a:r>
                        <a:rPr lang="en-US" sz="1600" baseline="0" dirty="0" smtClean="0"/>
                        <a:t>5, 17. 34</a:t>
                      </a:r>
                      <a:endParaRPr lang="en-US" sz="1600" dirty="0" smtClean="0"/>
                    </a:p>
                  </a:txBody>
                  <a:tcPr anchor="ctr"/>
                </a:tc>
              </a:tr>
              <a:tr h="370840">
                <a:tc>
                  <a:txBody>
                    <a:bodyPr/>
                    <a:lstStyle/>
                    <a:p>
                      <a:pPr algn="ctr"/>
                      <a:r>
                        <a:rPr lang="en-US" sz="1600" dirty="0" smtClean="0"/>
                        <a:t>LBNE</a:t>
                      </a:r>
                      <a:r>
                        <a:rPr lang="en-US" sz="1600" baseline="0" dirty="0" smtClean="0"/>
                        <a:t> LE (wide band)</a:t>
                      </a:r>
                      <a:endParaRPr lang="en-US" sz="1600" dirty="0" smtClean="0"/>
                    </a:p>
                    <a:p>
                      <a:pPr algn="ctr"/>
                      <a:r>
                        <a:rPr lang="en-US" sz="1600" dirty="0" smtClean="0"/>
                        <a:t>LBNE</a:t>
                      </a:r>
                      <a:r>
                        <a:rPr lang="en-US" sz="1600" baseline="0" dirty="0" smtClean="0"/>
                        <a:t> LE (wide band)</a:t>
                      </a:r>
                      <a:endParaRPr lang="en-US" sz="1600" dirty="0"/>
                    </a:p>
                  </a:txBody>
                  <a:tcPr anchor="ctr"/>
                </a:tc>
                <a:tc>
                  <a:txBody>
                    <a:bodyPr/>
                    <a:lstStyle/>
                    <a:p>
                      <a:pPr algn="ctr"/>
                      <a:r>
                        <a:rPr lang="en-US" sz="1600" dirty="0" smtClean="0"/>
                        <a:t>1300 km</a:t>
                      </a:r>
                    </a:p>
                    <a:p>
                      <a:pPr algn="ctr"/>
                      <a:r>
                        <a:rPr lang="en-US" sz="1600" dirty="0" smtClean="0"/>
                        <a:t>1300 km</a:t>
                      </a:r>
                      <a:endParaRPr lang="en-US" sz="1600" dirty="0"/>
                    </a:p>
                  </a:txBody>
                  <a:tcPr anchor="ctr"/>
                </a:tc>
                <a:tc>
                  <a:txBody>
                    <a:bodyPr/>
                    <a:lstStyle/>
                    <a:p>
                      <a:pPr algn="ctr"/>
                      <a:r>
                        <a:rPr lang="en-US" sz="1600" dirty="0" smtClean="0"/>
                        <a:t>0</a:t>
                      </a:r>
                    </a:p>
                    <a:p>
                      <a:pPr algn="ctr"/>
                      <a:r>
                        <a:rPr lang="en-US" sz="1600" dirty="0" smtClean="0"/>
                        <a:t>0</a:t>
                      </a:r>
                      <a:endParaRPr lang="en-US" sz="1600" dirty="0"/>
                    </a:p>
                  </a:txBody>
                  <a:tcPr anchor="ctr"/>
                </a:tc>
                <a:tc>
                  <a:txBody>
                    <a:bodyPr/>
                    <a:lstStyle/>
                    <a:p>
                      <a:pPr algn="ctr"/>
                      <a:r>
                        <a:rPr lang="en-US" sz="1600" dirty="0" err="1" smtClean="0"/>
                        <a:t>Homestake</a:t>
                      </a:r>
                      <a:endParaRPr lang="en-US" sz="1600" dirty="0" smtClean="0"/>
                    </a:p>
                    <a:p>
                      <a:pPr algn="ctr"/>
                      <a:r>
                        <a:rPr lang="en-US" sz="1600" dirty="0" err="1" smtClean="0"/>
                        <a:t>Homestake</a:t>
                      </a:r>
                      <a:endParaRPr lang="en-US" sz="1600" dirty="0"/>
                    </a:p>
                  </a:txBody>
                  <a:tcPr anchor="ctr"/>
                </a:tc>
                <a:tc>
                  <a:txBody>
                    <a:bodyPr/>
                    <a:lstStyle/>
                    <a:p>
                      <a:pPr algn="ctr"/>
                      <a:r>
                        <a:rPr lang="en-US" sz="1600" dirty="0" smtClean="0"/>
                        <a:t>0</a:t>
                      </a:r>
                    </a:p>
                    <a:p>
                      <a:pPr algn="ctr"/>
                      <a:r>
                        <a:rPr lang="en-US" sz="1600" dirty="0" smtClean="0"/>
                        <a:t>4850</a:t>
                      </a:r>
                      <a:endParaRPr lang="en-US" sz="1600" dirty="0"/>
                    </a:p>
                  </a:txBody>
                  <a:tcPr anchor="ctr"/>
                </a:tc>
                <a:tc>
                  <a:txBody>
                    <a:bodyPr/>
                    <a:lstStyle/>
                    <a:p>
                      <a:pPr algn="ctr"/>
                      <a:r>
                        <a:rPr lang="en-US" sz="1600" baseline="0" dirty="0" smtClean="0"/>
                        <a:t>5, 10, 15, 34</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baseline="0" dirty="0" smtClean="0"/>
                        <a:t>5, 10, 15, 34</a:t>
                      </a:r>
                      <a:endParaRPr lang="en-US" sz="1600"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aseline="0" dirty="0" smtClean="0"/>
                        <a:t>5, 17. 34</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baseline="0" dirty="0" smtClean="0"/>
                        <a:t>5, 17. 34</a:t>
                      </a:r>
                      <a:endParaRPr lang="en-US" sz="1600" dirty="0" smtClean="0"/>
                    </a:p>
                  </a:txBody>
                  <a:tcPr anchor="ctr"/>
                </a:tc>
              </a:tr>
            </a:tbl>
          </a:graphicData>
        </a:graphic>
      </p:graphicFrame>
      <p:sp>
        <p:nvSpPr>
          <p:cNvPr id="3" name="TextBox 2"/>
          <p:cNvSpPr txBox="1"/>
          <p:nvPr/>
        </p:nvSpPr>
        <p:spPr>
          <a:xfrm>
            <a:off x="0" y="3923619"/>
            <a:ext cx="9143999" cy="923330"/>
          </a:xfrm>
          <a:prstGeom prst="rect">
            <a:avLst/>
          </a:prstGeom>
          <a:noFill/>
        </p:spPr>
        <p:txBody>
          <a:bodyPr wrap="square" rtlCol="0">
            <a:spAutoFit/>
          </a:bodyPr>
          <a:lstStyle/>
          <a:p>
            <a:pPr algn="ctr"/>
            <a:r>
              <a:rPr lang="en-US" dirty="0" err="1" smtClean="0"/>
              <a:t>NuMI</a:t>
            </a:r>
            <a:r>
              <a:rPr lang="en-US" dirty="0" smtClean="0"/>
              <a:t> LE (ME) = the low-energy (medium-energy) tunes of the existing </a:t>
            </a:r>
            <a:r>
              <a:rPr lang="en-US" dirty="0" err="1" smtClean="0"/>
              <a:t>NuMI</a:t>
            </a:r>
            <a:r>
              <a:rPr lang="en-US" dirty="0" smtClean="0"/>
              <a:t> </a:t>
            </a:r>
            <a:r>
              <a:rPr lang="en-US" dirty="0" err="1" smtClean="0"/>
              <a:t>beamline</a:t>
            </a:r>
            <a:endParaRPr lang="en-US" dirty="0" smtClean="0"/>
          </a:p>
          <a:p>
            <a:pPr algn="ctr"/>
            <a:r>
              <a:rPr lang="en-US" dirty="0" smtClean="0"/>
              <a:t>LBNE LE = the low-energy tune of a new proposed </a:t>
            </a:r>
            <a:r>
              <a:rPr lang="en-US" dirty="0" err="1" smtClean="0"/>
              <a:t>beamline</a:t>
            </a:r>
            <a:r>
              <a:rPr lang="en-US" dirty="0" smtClean="0"/>
              <a:t> aimed at </a:t>
            </a:r>
            <a:r>
              <a:rPr lang="en-US" dirty="0" err="1" smtClean="0"/>
              <a:t>Homestake</a:t>
            </a:r>
            <a:endParaRPr lang="en-US" dirty="0" smtClean="0"/>
          </a:p>
          <a:p>
            <a:pPr algn="ctr"/>
            <a:r>
              <a:rPr lang="en-US" dirty="0" smtClean="0"/>
              <a:t>The costs of other detector masses estimated by interpolation.</a:t>
            </a:r>
          </a:p>
        </p:txBody>
      </p:sp>
      <p:grpSp>
        <p:nvGrpSpPr>
          <p:cNvPr id="18" name="Group 17"/>
          <p:cNvGrpSpPr/>
          <p:nvPr/>
        </p:nvGrpSpPr>
        <p:grpSpPr>
          <a:xfrm>
            <a:off x="1" y="4882033"/>
            <a:ext cx="9143999" cy="1352318"/>
            <a:chOff x="1" y="4992395"/>
            <a:chExt cx="9143999" cy="1352318"/>
          </a:xfrm>
        </p:grpSpPr>
        <p:sp>
          <p:nvSpPr>
            <p:cNvPr id="6" name="TextBox 5"/>
            <p:cNvSpPr txBox="1"/>
            <p:nvPr/>
          </p:nvSpPr>
          <p:spPr>
            <a:xfrm>
              <a:off x="2317540" y="5549465"/>
              <a:ext cx="279244" cy="461665"/>
            </a:xfrm>
            <a:prstGeom prst="rect">
              <a:avLst/>
            </a:prstGeom>
            <a:noFill/>
          </p:spPr>
          <p:txBody>
            <a:bodyPr wrap="none" rtlCol="0">
              <a:spAutoFit/>
            </a:bodyPr>
            <a:lstStyle/>
            <a:p>
              <a:r>
                <a:rPr lang="en-US" sz="2400" dirty="0" smtClean="0"/>
                <a:t>-</a:t>
              </a:r>
              <a:endParaRPr lang="en-US" sz="2400" dirty="0"/>
            </a:p>
          </p:txBody>
        </p:sp>
        <p:sp>
          <p:nvSpPr>
            <p:cNvPr id="15" name="TextBox 14"/>
            <p:cNvSpPr txBox="1"/>
            <p:nvPr/>
          </p:nvSpPr>
          <p:spPr>
            <a:xfrm>
              <a:off x="3037516" y="4992395"/>
              <a:ext cx="279244" cy="461665"/>
            </a:xfrm>
            <a:prstGeom prst="rect">
              <a:avLst/>
            </a:prstGeom>
            <a:noFill/>
          </p:spPr>
          <p:txBody>
            <a:bodyPr wrap="none" rtlCol="0">
              <a:spAutoFit/>
            </a:bodyPr>
            <a:lstStyle/>
            <a:p>
              <a:r>
                <a:rPr lang="en-US" sz="2400" dirty="0" smtClean="0"/>
                <a:t>-</a:t>
              </a:r>
              <a:endParaRPr lang="en-US" sz="2400" dirty="0"/>
            </a:p>
          </p:txBody>
        </p:sp>
        <p:sp>
          <p:nvSpPr>
            <p:cNvPr id="17" name="TextBox 16"/>
            <p:cNvSpPr txBox="1"/>
            <p:nvPr/>
          </p:nvSpPr>
          <p:spPr>
            <a:xfrm>
              <a:off x="1" y="5144384"/>
              <a:ext cx="9143999" cy="1200329"/>
            </a:xfrm>
            <a:prstGeom prst="rect">
              <a:avLst/>
            </a:prstGeom>
            <a:noFill/>
          </p:spPr>
          <p:txBody>
            <a:bodyPr wrap="square" rtlCol="0">
              <a:spAutoFit/>
            </a:bodyPr>
            <a:lstStyle/>
            <a:p>
              <a:pPr marL="285750" lvl="1" indent="-285750">
                <a:buFont typeface="Arial" pitchFamily="34" charset="0"/>
                <a:buChar char="•"/>
              </a:pPr>
              <a:r>
                <a:rPr lang="en-US" dirty="0" smtClean="0"/>
                <a:t>LBNE Phase </a:t>
              </a:r>
              <a:r>
                <a:rPr lang="en-US" dirty="0"/>
                <a:t>1 running (</a:t>
              </a:r>
              <a:r>
                <a:rPr lang="en-US" dirty="0">
                  <a:latin typeface="Symbol" pitchFamily="18" charset="2"/>
                </a:rPr>
                <a:t>n</a:t>
              </a:r>
              <a:r>
                <a:rPr lang="en-US" dirty="0"/>
                <a:t> and </a:t>
              </a:r>
              <a:r>
                <a:rPr lang="en-US" dirty="0">
                  <a:latin typeface="Symbol" pitchFamily="18" charset="2"/>
                </a:rPr>
                <a:t>n</a:t>
              </a:r>
              <a:r>
                <a:rPr lang="en-US" dirty="0" smtClean="0"/>
                <a:t>): 120 </a:t>
              </a:r>
              <a:r>
                <a:rPr lang="en-US" dirty="0" err="1" smtClean="0"/>
                <a:t>GeV</a:t>
              </a:r>
              <a:r>
                <a:rPr lang="en-US" dirty="0" smtClean="0"/>
                <a:t> proton beam,</a:t>
              </a:r>
            </a:p>
            <a:p>
              <a:pPr marL="0" lvl="1"/>
              <a:r>
                <a:rPr lang="en-US" dirty="0"/>
                <a:t>	</a:t>
              </a:r>
              <a:r>
                <a:rPr lang="en-US" dirty="0" smtClean="0"/>
                <a:t>						  700 kW (or 6 </a:t>
              </a:r>
              <a:r>
                <a:rPr lang="en-US" dirty="0"/>
                <a:t>x 10</a:t>
              </a:r>
              <a:r>
                <a:rPr lang="en-US" baseline="30000" dirty="0"/>
                <a:t>20</a:t>
              </a:r>
              <a:r>
                <a:rPr lang="en-US" dirty="0"/>
                <a:t> protons on target /</a:t>
              </a:r>
              <a:r>
                <a:rPr lang="en-US" dirty="0" smtClean="0"/>
                <a:t> year) for 10 years</a:t>
              </a:r>
            </a:p>
            <a:p>
              <a:pPr marL="285750" lvl="1" indent="-285750">
                <a:buFont typeface="Arial" pitchFamily="34" charset="0"/>
                <a:buChar char="•"/>
              </a:pPr>
              <a:r>
                <a:rPr lang="en-US" dirty="0" err="1" smtClean="0"/>
                <a:t>NOvA</a:t>
              </a:r>
              <a:r>
                <a:rPr lang="en-US" dirty="0" smtClean="0"/>
                <a:t> running (</a:t>
              </a:r>
              <a:r>
                <a:rPr lang="en-US" dirty="0" smtClean="0">
                  <a:latin typeface="Symbol" pitchFamily="18" charset="2"/>
                </a:rPr>
                <a:t>n</a:t>
              </a:r>
              <a:r>
                <a:rPr lang="en-US" dirty="0" smtClean="0"/>
                <a:t> and </a:t>
              </a:r>
              <a:r>
                <a:rPr lang="en-US" dirty="0" smtClean="0">
                  <a:latin typeface="Symbol" pitchFamily="18" charset="2"/>
                </a:rPr>
                <a:t>n</a:t>
              </a:r>
              <a:r>
                <a:rPr lang="en-US" dirty="0" smtClean="0"/>
                <a:t>): 6 years for the </a:t>
              </a:r>
              <a:r>
                <a:rPr lang="en-US" dirty="0" err="1" smtClean="0"/>
                <a:t>Homestake</a:t>
              </a:r>
              <a:r>
                <a:rPr lang="en-US" dirty="0" smtClean="0"/>
                <a:t> site and 16 years for the Minnesota sites</a:t>
              </a:r>
            </a:p>
            <a:p>
              <a:pPr marL="285750" lvl="1" indent="-285750">
                <a:buFont typeface="Arial" pitchFamily="34" charset="0"/>
                <a:buChar char="•"/>
              </a:pPr>
              <a:r>
                <a:rPr lang="en-US" dirty="0" smtClean="0"/>
                <a:t>T2K running (neutrinos only): 5 x 10</a:t>
              </a:r>
              <a:r>
                <a:rPr lang="en-US" baseline="30000" dirty="0" smtClean="0"/>
                <a:t>2</a:t>
              </a:r>
              <a:r>
                <a:rPr lang="en-US" baseline="30000" dirty="0"/>
                <a:t>1</a:t>
              </a:r>
              <a:r>
                <a:rPr lang="en-US" baseline="30000" dirty="0" smtClean="0"/>
                <a:t> </a:t>
              </a:r>
              <a:r>
                <a:rPr lang="en-US" dirty="0"/>
                <a:t>protons on target </a:t>
              </a:r>
              <a:r>
                <a:rPr lang="en-US" dirty="0" smtClean="0"/>
                <a:t>in total</a:t>
              </a:r>
              <a:endParaRPr lang="en-US" baseline="30000" dirty="0"/>
            </a:p>
          </p:txBody>
        </p:sp>
      </p:grpSp>
    </p:spTree>
    <p:extLst>
      <p:ext uri="{BB962C8B-B14F-4D97-AF65-F5344CB8AC3E}">
        <p14:creationId xmlns:p14="http://schemas.microsoft.com/office/powerpoint/2010/main" val="19601941"/>
      </p:ext>
    </p:extLst>
  </p:cSld>
  <p:clrMapOvr>
    <a:masterClrMapping/>
  </p:clrMapOvr>
  <mc:AlternateContent xmlns:mc="http://schemas.openxmlformats.org/markup-compatibility/2006" xmlns:p14="http://schemas.microsoft.com/office/powerpoint/2010/main">
    <mc:Choice Requires="p14">
      <p:transition spd="slow" p14:dur="2000" advTm="116759"/>
    </mc:Choice>
    <mc:Fallback xmlns="">
      <p:transition spd="slow" advTm="116759"/>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175641"/>
            <a:ext cx="7772400" cy="1710560"/>
          </a:xfrm>
        </p:spPr>
        <p:txBody>
          <a:bodyPr>
            <a:normAutofit/>
          </a:bodyPr>
          <a:lstStyle/>
          <a:p>
            <a:r>
              <a:rPr lang="en-US" sz="3600" b="1" dirty="0" smtClean="0"/>
              <a:t>Physics Sensitivity Studies</a:t>
            </a:r>
            <a:endParaRPr lang="en-US" dirty="0"/>
          </a:p>
        </p:txBody>
      </p:sp>
      <p:sp>
        <p:nvSpPr>
          <p:cNvPr id="3" name="Footer Placeholder 2"/>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4" name="Slide Number Placeholder 3"/>
          <p:cNvSpPr>
            <a:spLocks noGrp="1"/>
          </p:cNvSpPr>
          <p:nvPr>
            <p:ph type="sldNum" sz="quarter" idx="12"/>
          </p:nvPr>
        </p:nvSpPr>
        <p:spPr/>
        <p:txBody>
          <a:bodyPr/>
          <a:lstStyle/>
          <a:p>
            <a:fld id="{E8EDE007-DFFE-4749-AC3D-52621BC1CDC3}" type="slidenum">
              <a:rPr lang="en-US" smtClean="0"/>
              <a:t>24</a:t>
            </a:fld>
            <a:endParaRPr lang="en-US"/>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62875009"/>
      </p:ext>
    </p:extLst>
  </p:cSld>
  <p:clrMapOvr>
    <a:masterClrMapping/>
  </p:clrMapOvr>
  <mc:AlternateContent xmlns:mc="http://schemas.openxmlformats.org/markup-compatibility/2006" xmlns:p14="http://schemas.microsoft.com/office/powerpoint/2010/main">
    <mc:Choice Requires="p14">
      <p:transition spd="slow" p14:dur="2000" advTm="8982"/>
    </mc:Choice>
    <mc:Fallback xmlns="">
      <p:transition spd="slow" advTm="8982"/>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3" name="Slide Number Placeholder 2"/>
          <p:cNvSpPr>
            <a:spLocks noGrp="1"/>
          </p:cNvSpPr>
          <p:nvPr>
            <p:ph type="sldNum" sz="quarter" idx="12"/>
          </p:nvPr>
        </p:nvSpPr>
        <p:spPr/>
        <p:txBody>
          <a:bodyPr/>
          <a:lstStyle/>
          <a:p>
            <a:fld id="{E8EDE007-DFFE-4749-AC3D-52621BC1CDC3}" type="slidenum">
              <a:rPr lang="en-US" smtClean="0"/>
              <a:t>25</a:t>
            </a:fld>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350" t="5976" r="50000" b="14253"/>
          <a:stretch/>
        </p:blipFill>
        <p:spPr>
          <a:xfrm>
            <a:off x="4319752" y="0"/>
            <a:ext cx="4840016" cy="6916449"/>
          </a:xfrm>
          <a:prstGeom prst="rect">
            <a:avLst/>
          </a:prstGeom>
        </p:spPr>
      </p:pic>
      <p:sp>
        <p:nvSpPr>
          <p:cNvPr id="5" name="TextBox 4"/>
          <p:cNvSpPr txBox="1"/>
          <p:nvPr/>
        </p:nvSpPr>
        <p:spPr>
          <a:xfrm>
            <a:off x="1718441" y="1015447"/>
            <a:ext cx="2688169" cy="5601533"/>
          </a:xfrm>
          <a:prstGeom prst="rect">
            <a:avLst/>
          </a:prstGeom>
          <a:noFill/>
        </p:spPr>
        <p:txBody>
          <a:bodyPr wrap="square" rtlCol="0">
            <a:spAutoFit/>
          </a:bodyPr>
          <a:lstStyle/>
          <a:p>
            <a:pPr algn="r"/>
            <a:r>
              <a:rPr lang="en-US" dirty="0" smtClean="0"/>
              <a:t>Ash River Medium Energy</a:t>
            </a:r>
          </a:p>
          <a:p>
            <a:pPr algn="r"/>
            <a:r>
              <a:rPr lang="en-US" dirty="0" smtClean="0"/>
              <a:t>(810 km)</a:t>
            </a:r>
          </a:p>
          <a:p>
            <a:pPr algn="r"/>
            <a:endParaRPr lang="en-US" dirty="0"/>
          </a:p>
          <a:p>
            <a:pPr algn="r"/>
            <a:endParaRPr lang="en-US" sz="1400" dirty="0" smtClean="0"/>
          </a:p>
          <a:p>
            <a:pPr algn="r"/>
            <a:endParaRPr lang="en-US" dirty="0" smtClean="0"/>
          </a:p>
          <a:p>
            <a:pPr algn="r"/>
            <a:endParaRPr lang="en-US" dirty="0" smtClean="0"/>
          </a:p>
          <a:p>
            <a:pPr algn="r"/>
            <a:r>
              <a:rPr lang="en-US" dirty="0" smtClean="0"/>
              <a:t>Ash River Low Energy</a:t>
            </a:r>
          </a:p>
          <a:p>
            <a:pPr algn="r"/>
            <a:r>
              <a:rPr lang="en-US" dirty="0" smtClean="0"/>
              <a:t>(810 km)</a:t>
            </a:r>
          </a:p>
          <a:p>
            <a:pPr algn="r"/>
            <a:endParaRPr lang="en-US" dirty="0"/>
          </a:p>
          <a:p>
            <a:pPr algn="r"/>
            <a:endParaRPr lang="en-US" sz="800" dirty="0"/>
          </a:p>
          <a:p>
            <a:pPr algn="r"/>
            <a:endParaRPr lang="en-US" sz="1400" dirty="0" smtClean="0"/>
          </a:p>
          <a:p>
            <a:pPr algn="r"/>
            <a:endParaRPr lang="en-US" dirty="0"/>
          </a:p>
          <a:p>
            <a:pPr algn="r"/>
            <a:r>
              <a:rPr lang="en-US" dirty="0" smtClean="0"/>
              <a:t>Soudan Low Energy</a:t>
            </a:r>
          </a:p>
          <a:p>
            <a:pPr algn="r"/>
            <a:r>
              <a:rPr lang="en-US" dirty="0" smtClean="0"/>
              <a:t>(735 km)</a:t>
            </a:r>
          </a:p>
          <a:p>
            <a:pPr algn="r"/>
            <a:r>
              <a:rPr lang="en-US" dirty="0"/>
              <a:t>u</a:t>
            </a:r>
            <a:r>
              <a:rPr lang="en-US" dirty="0" smtClean="0"/>
              <a:t>nderground=surface</a:t>
            </a:r>
            <a:endParaRPr lang="en-US" dirty="0"/>
          </a:p>
          <a:p>
            <a:pPr algn="r"/>
            <a:endParaRPr lang="en-US" dirty="0"/>
          </a:p>
          <a:p>
            <a:pPr algn="r"/>
            <a:endParaRPr lang="en-US" dirty="0" smtClean="0"/>
          </a:p>
          <a:p>
            <a:pPr algn="r"/>
            <a:endParaRPr lang="en-US" sz="1000" dirty="0"/>
          </a:p>
          <a:p>
            <a:pPr algn="r"/>
            <a:r>
              <a:rPr lang="en-US" dirty="0" err="1" smtClean="0"/>
              <a:t>Homestake</a:t>
            </a:r>
            <a:r>
              <a:rPr lang="en-US" dirty="0" smtClean="0"/>
              <a:t> Low Energy</a:t>
            </a:r>
          </a:p>
          <a:p>
            <a:pPr algn="r"/>
            <a:r>
              <a:rPr lang="en-US" dirty="0" smtClean="0"/>
              <a:t>(1,300 km)</a:t>
            </a:r>
          </a:p>
          <a:p>
            <a:pPr algn="r"/>
            <a:r>
              <a:rPr lang="en-US" dirty="0" smtClean="0"/>
              <a:t>underground=surface</a:t>
            </a:r>
            <a:endParaRPr lang="en-US" dirty="0"/>
          </a:p>
        </p:txBody>
      </p:sp>
      <p:sp>
        <p:nvSpPr>
          <p:cNvPr id="6" name="TextBox 5"/>
          <p:cNvSpPr txBox="1"/>
          <p:nvPr/>
        </p:nvSpPr>
        <p:spPr>
          <a:xfrm>
            <a:off x="-16947" y="111485"/>
            <a:ext cx="4452791" cy="707886"/>
          </a:xfrm>
          <a:prstGeom prst="rect">
            <a:avLst/>
          </a:prstGeom>
          <a:noFill/>
        </p:spPr>
        <p:txBody>
          <a:bodyPr wrap="square" rtlCol="0">
            <a:spAutoFit/>
          </a:bodyPr>
          <a:lstStyle/>
          <a:p>
            <a:pPr algn="ctr"/>
            <a:r>
              <a:rPr lang="en-US" sz="2000" dirty="0" err="1">
                <a:solidFill>
                  <a:srgbClr val="0000FF"/>
                </a:solidFill>
              </a:rPr>
              <a:t>Unoscillated</a:t>
            </a:r>
            <a:r>
              <a:rPr lang="en-US" sz="2000" dirty="0">
                <a:solidFill>
                  <a:srgbClr val="0000FF"/>
                </a:solidFill>
              </a:rPr>
              <a:t> </a:t>
            </a:r>
            <a:r>
              <a:rPr lang="en-US" sz="2000" dirty="0">
                <a:solidFill>
                  <a:srgbClr val="0000FF"/>
                </a:solidFill>
                <a:sym typeface="Symbol"/>
              </a:rPr>
              <a:t></a:t>
            </a:r>
            <a:r>
              <a:rPr lang="en-US" sz="2000" baseline="-25000" dirty="0">
                <a:solidFill>
                  <a:srgbClr val="0000FF"/>
                </a:solidFill>
                <a:sym typeface="Symbol"/>
              </a:rPr>
              <a:t></a:t>
            </a:r>
            <a:r>
              <a:rPr lang="en-US" sz="2000" dirty="0">
                <a:solidFill>
                  <a:srgbClr val="0000FF"/>
                </a:solidFill>
                <a:sym typeface="Symbol"/>
              </a:rPr>
              <a:t> charged-current spectra </a:t>
            </a:r>
            <a:r>
              <a:rPr lang="en-US" sz="2000" dirty="0" smtClean="0">
                <a:solidFill>
                  <a:srgbClr val="0000FF"/>
                </a:solidFill>
                <a:sym typeface="Symbol"/>
              </a:rPr>
              <a:t>with </a:t>
            </a:r>
            <a:r>
              <a:rPr lang="en-US" sz="2000" dirty="0">
                <a:solidFill>
                  <a:srgbClr val="0000FF"/>
                </a:solidFill>
                <a:sym typeface="Symbol"/>
              </a:rPr>
              <a:t></a:t>
            </a:r>
            <a:r>
              <a:rPr lang="en-US" sz="2000" baseline="-25000" dirty="0">
                <a:solidFill>
                  <a:srgbClr val="0000FF"/>
                </a:solidFill>
                <a:sym typeface="Symbol"/>
              </a:rPr>
              <a:t>e</a:t>
            </a:r>
            <a:r>
              <a:rPr lang="en-US" sz="2000" dirty="0">
                <a:solidFill>
                  <a:srgbClr val="0000FF"/>
                </a:solidFill>
                <a:sym typeface="Symbol"/>
              </a:rPr>
              <a:t> appearance probability curves</a:t>
            </a:r>
            <a:r>
              <a:rPr lang="en-US" sz="2000" dirty="0" smtClean="0">
                <a:solidFill>
                  <a:srgbClr val="0000FF"/>
                </a:solidFill>
                <a:sym typeface="Symbol"/>
              </a:rPr>
              <a:t>.</a:t>
            </a:r>
            <a:endParaRPr lang="en-US" sz="2000" dirty="0">
              <a:solidFill>
                <a:srgbClr val="0000FF"/>
              </a:solidFill>
            </a:endParaRPr>
          </a:p>
        </p:txBody>
      </p:sp>
      <p:sp>
        <p:nvSpPr>
          <p:cNvPr id="7" name="Down Arrow 6"/>
          <p:cNvSpPr/>
          <p:nvPr/>
        </p:nvSpPr>
        <p:spPr>
          <a:xfrm>
            <a:off x="5764529" y="389656"/>
            <a:ext cx="327546" cy="5223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p>
        </p:txBody>
      </p:sp>
      <p:sp>
        <p:nvSpPr>
          <p:cNvPr id="8" name="Down Arrow 7"/>
          <p:cNvSpPr/>
          <p:nvPr/>
        </p:nvSpPr>
        <p:spPr>
          <a:xfrm>
            <a:off x="5637619" y="3841089"/>
            <a:ext cx="327546" cy="5223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6090269" y="5448405"/>
            <a:ext cx="327546" cy="5223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a:off x="4853342" y="218155"/>
            <a:ext cx="327546" cy="5223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4762356" y="3650585"/>
            <a:ext cx="327546" cy="5223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a:off x="5271403" y="5310430"/>
            <a:ext cx="327546" cy="5223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731757" y="398638"/>
            <a:ext cx="405496" cy="307777"/>
          </a:xfrm>
          <a:prstGeom prst="rect">
            <a:avLst/>
          </a:prstGeom>
          <a:noFill/>
        </p:spPr>
        <p:txBody>
          <a:bodyPr wrap="none" rtlCol="0">
            <a:spAutoFit/>
          </a:bodyPr>
          <a:lstStyle/>
          <a:p>
            <a:r>
              <a:rPr lang="en-US" sz="1400" dirty="0" smtClean="0">
                <a:solidFill>
                  <a:srgbClr val="000000"/>
                </a:solidFill>
              </a:rPr>
              <a:t>1st</a:t>
            </a:r>
            <a:endParaRPr lang="en-US" sz="1400" dirty="0">
              <a:solidFill>
                <a:srgbClr val="000000"/>
              </a:solidFill>
            </a:endParaRPr>
          </a:p>
        </p:txBody>
      </p:sp>
      <p:sp>
        <p:nvSpPr>
          <p:cNvPr id="14" name="TextBox 13"/>
          <p:cNvSpPr txBox="1"/>
          <p:nvPr/>
        </p:nvSpPr>
        <p:spPr>
          <a:xfrm>
            <a:off x="5588924" y="3835449"/>
            <a:ext cx="405496" cy="307777"/>
          </a:xfrm>
          <a:prstGeom prst="rect">
            <a:avLst/>
          </a:prstGeom>
          <a:noFill/>
        </p:spPr>
        <p:txBody>
          <a:bodyPr wrap="none" rtlCol="0">
            <a:spAutoFit/>
          </a:bodyPr>
          <a:lstStyle/>
          <a:p>
            <a:r>
              <a:rPr lang="en-US" sz="1400" dirty="0" smtClean="0">
                <a:solidFill>
                  <a:srgbClr val="000000"/>
                </a:solidFill>
              </a:rPr>
              <a:t>1st</a:t>
            </a:r>
            <a:endParaRPr lang="en-US" sz="1400" dirty="0">
              <a:solidFill>
                <a:srgbClr val="000000"/>
              </a:solidFill>
            </a:endParaRPr>
          </a:p>
        </p:txBody>
      </p:sp>
      <p:sp>
        <p:nvSpPr>
          <p:cNvPr id="15" name="TextBox 14"/>
          <p:cNvSpPr txBox="1"/>
          <p:nvPr/>
        </p:nvSpPr>
        <p:spPr>
          <a:xfrm>
            <a:off x="6039615" y="5421109"/>
            <a:ext cx="405496" cy="307777"/>
          </a:xfrm>
          <a:prstGeom prst="rect">
            <a:avLst/>
          </a:prstGeom>
          <a:noFill/>
        </p:spPr>
        <p:txBody>
          <a:bodyPr wrap="none" rtlCol="0">
            <a:spAutoFit/>
          </a:bodyPr>
          <a:lstStyle/>
          <a:p>
            <a:r>
              <a:rPr lang="en-US" sz="1400" dirty="0" smtClean="0">
                <a:solidFill>
                  <a:srgbClr val="000000"/>
                </a:solidFill>
              </a:rPr>
              <a:t>1st</a:t>
            </a:r>
            <a:endParaRPr lang="en-US" sz="1400" dirty="0">
              <a:solidFill>
                <a:srgbClr val="000000"/>
              </a:solidFill>
            </a:endParaRPr>
          </a:p>
        </p:txBody>
      </p:sp>
      <p:sp>
        <p:nvSpPr>
          <p:cNvPr id="16" name="TextBox 15"/>
          <p:cNvSpPr txBox="1"/>
          <p:nvPr/>
        </p:nvSpPr>
        <p:spPr>
          <a:xfrm>
            <a:off x="5209375" y="5310430"/>
            <a:ext cx="465192" cy="307777"/>
          </a:xfrm>
          <a:prstGeom prst="rect">
            <a:avLst/>
          </a:prstGeom>
          <a:noFill/>
        </p:spPr>
        <p:txBody>
          <a:bodyPr wrap="none" rtlCol="0">
            <a:spAutoFit/>
          </a:bodyPr>
          <a:lstStyle/>
          <a:p>
            <a:r>
              <a:rPr lang="en-US" sz="1400" dirty="0" smtClean="0">
                <a:solidFill>
                  <a:srgbClr val="000000"/>
                </a:solidFill>
              </a:rPr>
              <a:t>2nd</a:t>
            </a:r>
            <a:endParaRPr lang="en-US" sz="1400" dirty="0">
              <a:solidFill>
                <a:srgbClr val="000000"/>
              </a:solidFill>
            </a:endParaRPr>
          </a:p>
        </p:txBody>
      </p:sp>
      <p:sp>
        <p:nvSpPr>
          <p:cNvPr id="17" name="TextBox 16"/>
          <p:cNvSpPr txBox="1"/>
          <p:nvPr/>
        </p:nvSpPr>
        <p:spPr>
          <a:xfrm>
            <a:off x="4747542" y="3652406"/>
            <a:ext cx="465192" cy="307777"/>
          </a:xfrm>
          <a:prstGeom prst="rect">
            <a:avLst/>
          </a:prstGeom>
          <a:noFill/>
        </p:spPr>
        <p:txBody>
          <a:bodyPr wrap="none" rtlCol="0">
            <a:spAutoFit/>
          </a:bodyPr>
          <a:lstStyle/>
          <a:p>
            <a:r>
              <a:rPr lang="en-US" sz="1400" dirty="0" smtClean="0">
                <a:solidFill>
                  <a:srgbClr val="000000"/>
                </a:solidFill>
              </a:rPr>
              <a:t>2nd</a:t>
            </a:r>
            <a:endParaRPr lang="en-US" sz="1400" dirty="0">
              <a:solidFill>
                <a:srgbClr val="000000"/>
              </a:solidFill>
            </a:endParaRPr>
          </a:p>
        </p:txBody>
      </p:sp>
      <p:sp>
        <p:nvSpPr>
          <p:cNvPr id="18" name="TextBox 17"/>
          <p:cNvSpPr txBox="1"/>
          <p:nvPr/>
        </p:nvSpPr>
        <p:spPr>
          <a:xfrm>
            <a:off x="4839111" y="245795"/>
            <a:ext cx="465192" cy="307777"/>
          </a:xfrm>
          <a:prstGeom prst="rect">
            <a:avLst/>
          </a:prstGeom>
          <a:noFill/>
        </p:spPr>
        <p:txBody>
          <a:bodyPr wrap="none" rtlCol="0">
            <a:spAutoFit/>
          </a:bodyPr>
          <a:lstStyle/>
          <a:p>
            <a:r>
              <a:rPr lang="en-US" sz="1400" dirty="0" smtClean="0">
                <a:solidFill>
                  <a:srgbClr val="000000"/>
                </a:solidFill>
              </a:rPr>
              <a:t>2nd</a:t>
            </a:r>
            <a:endParaRPr lang="en-US" sz="1400" dirty="0">
              <a:solidFill>
                <a:srgbClr val="000000"/>
              </a:solidFill>
            </a:endParaRPr>
          </a:p>
        </p:txBody>
      </p:sp>
      <p:sp>
        <p:nvSpPr>
          <p:cNvPr id="19" name="Down Arrow 18"/>
          <p:cNvSpPr/>
          <p:nvPr/>
        </p:nvSpPr>
        <p:spPr>
          <a:xfrm>
            <a:off x="5759269" y="2118656"/>
            <a:ext cx="327546" cy="5223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p>
        </p:txBody>
      </p:sp>
      <p:sp>
        <p:nvSpPr>
          <p:cNvPr id="20" name="Down Arrow 19"/>
          <p:cNvSpPr/>
          <p:nvPr/>
        </p:nvSpPr>
        <p:spPr>
          <a:xfrm>
            <a:off x="4848082" y="1947155"/>
            <a:ext cx="327546" cy="5223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726497" y="2127638"/>
            <a:ext cx="405496" cy="307777"/>
          </a:xfrm>
          <a:prstGeom prst="rect">
            <a:avLst/>
          </a:prstGeom>
          <a:noFill/>
        </p:spPr>
        <p:txBody>
          <a:bodyPr wrap="none" rtlCol="0">
            <a:spAutoFit/>
          </a:bodyPr>
          <a:lstStyle/>
          <a:p>
            <a:r>
              <a:rPr lang="en-US" sz="1400" dirty="0" smtClean="0">
                <a:solidFill>
                  <a:srgbClr val="000000"/>
                </a:solidFill>
              </a:rPr>
              <a:t>1st</a:t>
            </a:r>
            <a:endParaRPr lang="en-US" sz="1400" dirty="0">
              <a:solidFill>
                <a:srgbClr val="000000"/>
              </a:solidFill>
            </a:endParaRPr>
          </a:p>
        </p:txBody>
      </p:sp>
      <p:sp>
        <p:nvSpPr>
          <p:cNvPr id="22" name="TextBox 21"/>
          <p:cNvSpPr txBox="1"/>
          <p:nvPr/>
        </p:nvSpPr>
        <p:spPr>
          <a:xfrm>
            <a:off x="4833851" y="1974795"/>
            <a:ext cx="465192" cy="307777"/>
          </a:xfrm>
          <a:prstGeom prst="rect">
            <a:avLst/>
          </a:prstGeom>
          <a:noFill/>
        </p:spPr>
        <p:txBody>
          <a:bodyPr wrap="none" rtlCol="0">
            <a:spAutoFit/>
          </a:bodyPr>
          <a:lstStyle/>
          <a:p>
            <a:r>
              <a:rPr lang="en-US" sz="1400" dirty="0" smtClean="0">
                <a:solidFill>
                  <a:srgbClr val="000000"/>
                </a:solidFill>
              </a:rPr>
              <a:t>2nd</a:t>
            </a:r>
            <a:endParaRPr lang="en-US" sz="1400" dirty="0">
              <a:solidFill>
                <a:srgbClr val="000000"/>
              </a:solidFill>
            </a:endParaRPr>
          </a:p>
        </p:txBody>
      </p:sp>
      <p:sp>
        <p:nvSpPr>
          <p:cNvPr id="23" name="TextBox 22"/>
          <p:cNvSpPr txBox="1"/>
          <p:nvPr/>
        </p:nvSpPr>
        <p:spPr>
          <a:xfrm>
            <a:off x="6637320" y="756307"/>
            <a:ext cx="2006062" cy="584775"/>
          </a:xfrm>
          <a:prstGeom prst="rect">
            <a:avLst/>
          </a:prstGeom>
          <a:solidFill>
            <a:srgbClr val="FFFFFF"/>
          </a:solidFill>
        </p:spPr>
        <p:txBody>
          <a:bodyPr wrap="none" rtlCol="0">
            <a:spAutoFit/>
          </a:bodyPr>
          <a:lstStyle/>
          <a:p>
            <a:pPr algn="ctr"/>
            <a:r>
              <a:rPr lang="en-US" sz="1600" dirty="0" err="1" smtClean="0">
                <a:latin typeface="Symbol" pitchFamily="18" charset="2"/>
              </a:rPr>
              <a:t>d</a:t>
            </a:r>
            <a:r>
              <a:rPr lang="en-US" sz="1600" baseline="-25000" dirty="0" err="1" smtClean="0"/>
              <a:t>CP</a:t>
            </a:r>
            <a:r>
              <a:rPr lang="en-US" sz="1600" dirty="0" smtClean="0"/>
              <a:t> = </a:t>
            </a:r>
            <a:r>
              <a:rPr lang="en-US" sz="1600" dirty="0" smtClean="0">
                <a:solidFill>
                  <a:srgbClr val="008000"/>
                </a:solidFill>
              </a:rPr>
              <a:t>-90</a:t>
            </a:r>
            <a:r>
              <a:rPr lang="en-US" sz="1600" baseline="30000" dirty="0" smtClean="0">
                <a:solidFill>
                  <a:srgbClr val="008000"/>
                </a:solidFill>
              </a:rPr>
              <a:t>o</a:t>
            </a:r>
            <a:r>
              <a:rPr lang="en-US" sz="1600" dirty="0" smtClean="0"/>
              <a:t>, </a:t>
            </a:r>
            <a:r>
              <a:rPr lang="en-US" sz="1600" dirty="0" smtClean="0">
                <a:solidFill>
                  <a:srgbClr val="FF0000"/>
                </a:solidFill>
              </a:rPr>
              <a:t>0, </a:t>
            </a:r>
            <a:r>
              <a:rPr lang="en-US" sz="1600" dirty="0">
                <a:solidFill>
                  <a:srgbClr val="0000FF"/>
                </a:solidFill>
              </a:rPr>
              <a:t>+</a:t>
            </a:r>
            <a:r>
              <a:rPr lang="en-US" sz="1600" dirty="0" smtClean="0">
                <a:solidFill>
                  <a:srgbClr val="0000FF"/>
                </a:solidFill>
              </a:rPr>
              <a:t>90</a:t>
            </a:r>
            <a:r>
              <a:rPr lang="en-US" sz="1600" baseline="30000" dirty="0" smtClean="0">
                <a:solidFill>
                  <a:srgbClr val="0000FF"/>
                </a:solidFill>
              </a:rPr>
              <a:t>o</a:t>
            </a:r>
          </a:p>
          <a:p>
            <a:pPr algn="ctr"/>
            <a:r>
              <a:rPr lang="en-US" sz="1600" dirty="0">
                <a:solidFill>
                  <a:srgbClr val="000000"/>
                </a:solidFill>
              </a:rPr>
              <a:t>n</a:t>
            </a:r>
            <a:r>
              <a:rPr lang="en-US" sz="1600" dirty="0" smtClean="0">
                <a:solidFill>
                  <a:srgbClr val="000000"/>
                </a:solidFill>
              </a:rPr>
              <a:t>ormal mass ordering</a:t>
            </a:r>
            <a:endParaRPr lang="en-US" sz="1600" dirty="0">
              <a:solidFill>
                <a:srgbClr val="000000"/>
              </a:solidFill>
            </a:endParaRPr>
          </a:p>
        </p:txBody>
      </p:sp>
    </p:spTree>
    <p:extLst>
      <p:ext uri="{BB962C8B-B14F-4D97-AF65-F5344CB8AC3E}">
        <p14:creationId xmlns:p14="http://schemas.microsoft.com/office/powerpoint/2010/main" val="3368703744"/>
      </p:ext>
    </p:extLst>
  </p:cSld>
  <p:clrMapOvr>
    <a:masterClrMapping/>
  </p:clrMapOvr>
  <mc:AlternateContent xmlns:mc="http://schemas.openxmlformats.org/markup-compatibility/2006" xmlns:p14="http://schemas.microsoft.com/office/powerpoint/2010/main">
    <mc:Choice Requires="p14">
      <p:transition spd="slow" p14:dur="2000" advTm="113202"/>
    </mc:Choice>
    <mc:Fallback xmlns="">
      <p:transition spd="slow" advTm="113202"/>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6" name="Slide Number Placeholder 5"/>
          <p:cNvSpPr>
            <a:spLocks noGrp="1"/>
          </p:cNvSpPr>
          <p:nvPr>
            <p:ph type="sldNum" sz="quarter" idx="12"/>
          </p:nvPr>
        </p:nvSpPr>
        <p:spPr/>
        <p:txBody>
          <a:bodyPr/>
          <a:lstStyle/>
          <a:p>
            <a:fld id="{63A238ED-FBA3-4F54-8C75-5FB86280F6EF}" type="slidenum">
              <a:rPr lang="en-US" smtClean="0"/>
              <a:pPr/>
              <a:t>26</a:t>
            </a:fld>
            <a:endParaRPr lang="en-US"/>
          </a:p>
        </p:txBody>
      </p:sp>
      <p:grpSp>
        <p:nvGrpSpPr>
          <p:cNvPr id="2" name="Group 1"/>
          <p:cNvGrpSpPr/>
          <p:nvPr/>
        </p:nvGrpSpPr>
        <p:grpSpPr>
          <a:xfrm>
            <a:off x="410725" y="600513"/>
            <a:ext cx="8138482" cy="6217838"/>
            <a:chOff x="111171" y="600513"/>
            <a:chExt cx="8138482" cy="6217838"/>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71" y="600513"/>
              <a:ext cx="3089229" cy="230447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99" y="616577"/>
              <a:ext cx="3048000" cy="2273723"/>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7406"/>
            <a:stretch/>
          </p:blipFill>
          <p:spPr>
            <a:xfrm>
              <a:off x="163068" y="2741216"/>
              <a:ext cx="3037332" cy="2097978"/>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9025"/>
            <a:stretch/>
          </p:blipFill>
          <p:spPr>
            <a:xfrm>
              <a:off x="5181599" y="2754864"/>
              <a:ext cx="3068053" cy="208214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6529"/>
            <a:stretch/>
          </p:blipFill>
          <p:spPr>
            <a:xfrm>
              <a:off x="163068" y="4700524"/>
              <a:ext cx="3037332" cy="2117827"/>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t="7613"/>
            <a:stretch/>
          </p:blipFill>
          <p:spPr>
            <a:xfrm>
              <a:off x="5181600" y="4700523"/>
              <a:ext cx="3068053" cy="2114445"/>
            </a:xfrm>
            <a:prstGeom prst="rect">
              <a:avLst/>
            </a:prstGeom>
          </p:spPr>
        </p:pic>
        <p:sp>
          <p:nvSpPr>
            <p:cNvPr id="14" name="Rectangle 13"/>
            <p:cNvSpPr/>
            <p:nvPr/>
          </p:nvSpPr>
          <p:spPr>
            <a:xfrm>
              <a:off x="3265258" y="1405762"/>
              <a:ext cx="1994457" cy="4708981"/>
            </a:xfrm>
            <a:prstGeom prst="rect">
              <a:avLst/>
            </a:prstGeom>
          </p:spPr>
          <p:txBody>
            <a:bodyPr wrap="none">
              <a:spAutoFit/>
            </a:bodyPr>
            <a:lstStyle/>
            <a:p>
              <a:pPr algn="ctr"/>
              <a:r>
                <a:rPr lang="en-US" sz="2400" kern="0" dirty="0">
                  <a:latin typeface="+mj-lt"/>
                  <a:ea typeface="+mj-ea"/>
                  <a:cs typeface="+mj-cs"/>
                  <a:sym typeface="Symbol"/>
                </a:rPr>
                <a:t>Ash </a:t>
              </a:r>
              <a:r>
                <a:rPr lang="en-US" sz="2400" kern="0" dirty="0" smtClean="0">
                  <a:latin typeface="+mj-lt"/>
                  <a:ea typeface="+mj-ea"/>
                  <a:cs typeface="+mj-cs"/>
                  <a:sym typeface="Symbol"/>
                </a:rPr>
                <a:t>River</a:t>
              </a:r>
            </a:p>
            <a:p>
              <a:pPr algn="ctr"/>
              <a:r>
                <a:rPr lang="en-US" sz="2000" kern="0" dirty="0" smtClean="0">
                  <a:latin typeface="+mj-lt"/>
                  <a:ea typeface="+mj-ea"/>
                  <a:cs typeface="+mj-cs"/>
                  <a:sym typeface="Symbol"/>
                </a:rPr>
                <a:t>(Medium Energy)</a:t>
              </a:r>
            </a:p>
            <a:p>
              <a:pPr algn="ctr"/>
              <a:endParaRPr lang="en-US" sz="2400" kern="0" dirty="0" smtClean="0">
                <a:latin typeface="+mj-lt"/>
                <a:ea typeface="+mj-ea"/>
                <a:cs typeface="+mj-cs"/>
                <a:sym typeface="Symbol"/>
              </a:endParaRPr>
            </a:p>
            <a:p>
              <a:pPr algn="ctr"/>
              <a:endParaRPr lang="en-US" sz="2400" kern="0" dirty="0">
                <a:latin typeface="+mj-lt"/>
                <a:ea typeface="+mj-ea"/>
                <a:cs typeface="+mj-cs"/>
                <a:sym typeface="Symbol"/>
              </a:endParaRPr>
            </a:p>
            <a:p>
              <a:pPr algn="ctr"/>
              <a:endParaRPr lang="en-US" kern="0" dirty="0">
                <a:latin typeface="+mj-lt"/>
                <a:ea typeface="+mj-ea"/>
                <a:cs typeface="+mj-cs"/>
                <a:sym typeface="Symbol"/>
              </a:endParaRPr>
            </a:p>
            <a:p>
              <a:pPr algn="ctr"/>
              <a:endParaRPr lang="en-US" kern="0" dirty="0" smtClean="0">
                <a:latin typeface="+mj-lt"/>
                <a:ea typeface="+mj-ea"/>
                <a:cs typeface="+mj-cs"/>
                <a:sym typeface="Symbol"/>
              </a:endParaRPr>
            </a:p>
            <a:p>
              <a:pPr algn="ctr"/>
              <a:r>
                <a:rPr lang="en-US" sz="2400" kern="0" dirty="0" smtClean="0">
                  <a:latin typeface="+mj-lt"/>
                  <a:ea typeface="+mj-ea"/>
                  <a:cs typeface="+mj-cs"/>
                  <a:sym typeface="Symbol"/>
                </a:rPr>
                <a:t>Soudan</a:t>
              </a:r>
            </a:p>
            <a:p>
              <a:pPr algn="ctr"/>
              <a:r>
                <a:rPr lang="en-US" sz="2000" kern="0" dirty="0" smtClean="0">
                  <a:latin typeface="+mj-lt"/>
                  <a:ea typeface="+mj-ea"/>
                  <a:cs typeface="+mj-cs"/>
                  <a:sym typeface="Symbol"/>
                </a:rPr>
                <a:t>(Low Energy)</a:t>
              </a:r>
              <a:endParaRPr lang="en-US" sz="2000" kern="0" dirty="0">
                <a:latin typeface="+mj-lt"/>
                <a:ea typeface="+mj-ea"/>
                <a:cs typeface="+mj-cs"/>
                <a:sym typeface="Symbol"/>
              </a:endParaRPr>
            </a:p>
            <a:p>
              <a:pPr algn="ctr"/>
              <a:endParaRPr lang="en-US" sz="2400" kern="0" dirty="0">
                <a:latin typeface="+mj-lt"/>
                <a:ea typeface="+mj-ea"/>
                <a:cs typeface="+mj-cs"/>
                <a:sym typeface="Symbol"/>
              </a:endParaRPr>
            </a:p>
            <a:p>
              <a:pPr algn="ctr"/>
              <a:endParaRPr lang="en-US" sz="2400" kern="0" dirty="0" smtClean="0">
                <a:latin typeface="+mj-lt"/>
                <a:ea typeface="+mj-ea"/>
                <a:cs typeface="+mj-cs"/>
                <a:sym typeface="Symbol"/>
              </a:endParaRPr>
            </a:p>
            <a:p>
              <a:pPr algn="ctr"/>
              <a:endParaRPr lang="en-US" kern="0" dirty="0" smtClean="0">
                <a:latin typeface="+mj-lt"/>
                <a:ea typeface="+mj-ea"/>
                <a:cs typeface="+mj-cs"/>
                <a:sym typeface="Symbol"/>
              </a:endParaRPr>
            </a:p>
            <a:p>
              <a:pPr algn="ctr"/>
              <a:endParaRPr lang="en-US" kern="0" dirty="0">
                <a:latin typeface="+mj-lt"/>
                <a:ea typeface="+mj-ea"/>
                <a:cs typeface="+mj-cs"/>
                <a:sym typeface="Symbol"/>
              </a:endParaRPr>
            </a:p>
            <a:p>
              <a:pPr algn="ctr"/>
              <a:r>
                <a:rPr lang="en-US" sz="2400" dirty="0" err="1" smtClean="0">
                  <a:latin typeface="+mj-lt"/>
                  <a:sym typeface="Symbol"/>
                </a:rPr>
                <a:t>Homestake</a:t>
              </a:r>
              <a:endParaRPr lang="en-US" sz="2400" dirty="0" smtClean="0">
                <a:latin typeface="+mj-lt"/>
                <a:sym typeface="Symbol"/>
              </a:endParaRPr>
            </a:p>
            <a:p>
              <a:pPr algn="ctr"/>
              <a:r>
                <a:rPr lang="en-US" sz="2000" kern="0" dirty="0" smtClean="0">
                  <a:latin typeface="+mj-lt"/>
                  <a:ea typeface="+mj-ea"/>
                  <a:cs typeface="+mj-cs"/>
                  <a:sym typeface="Symbol"/>
                </a:rPr>
                <a:t>(Low Energy)</a:t>
              </a:r>
              <a:endParaRPr lang="en-US" kern="0" dirty="0" smtClean="0">
                <a:latin typeface="+mj-lt"/>
                <a:ea typeface="+mj-ea"/>
                <a:cs typeface="+mj-cs"/>
                <a:sym typeface="Symbol"/>
              </a:endParaRPr>
            </a:p>
          </p:txBody>
        </p:sp>
      </p:grpSp>
      <p:grpSp>
        <p:nvGrpSpPr>
          <p:cNvPr id="16" name="Group 15"/>
          <p:cNvGrpSpPr/>
          <p:nvPr/>
        </p:nvGrpSpPr>
        <p:grpSpPr>
          <a:xfrm>
            <a:off x="1119118" y="40944"/>
            <a:ext cx="7567682" cy="1292662"/>
            <a:chOff x="1119118" y="40944"/>
            <a:chExt cx="7567682" cy="1292662"/>
          </a:xfrm>
        </p:grpSpPr>
        <p:sp>
          <p:nvSpPr>
            <p:cNvPr id="3" name="TextBox 2"/>
            <p:cNvSpPr txBox="1"/>
            <p:nvPr/>
          </p:nvSpPr>
          <p:spPr>
            <a:xfrm>
              <a:off x="1119118" y="40944"/>
              <a:ext cx="7567682" cy="1292662"/>
            </a:xfrm>
            <a:prstGeom prst="rect">
              <a:avLst/>
            </a:prstGeom>
            <a:noFill/>
          </p:spPr>
          <p:txBody>
            <a:bodyPr wrap="square" rtlCol="0">
              <a:spAutoFit/>
            </a:bodyPr>
            <a:lstStyle/>
            <a:p>
              <a:r>
                <a:rPr lang="en-US" sz="2400" dirty="0" smtClean="0">
                  <a:solidFill>
                    <a:srgbClr val="0000FF"/>
                  </a:solidFill>
                </a:rPr>
                <a:t>   Expected </a:t>
              </a:r>
              <a:r>
                <a:rPr lang="en-US" sz="2400" dirty="0">
                  <a:solidFill>
                    <a:srgbClr val="0000FF"/>
                  </a:solidFill>
                  <a:sym typeface="Symbol"/>
                </a:rPr>
                <a:t></a:t>
              </a:r>
              <a:r>
                <a:rPr lang="en-US" sz="2400" baseline="-25000" dirty="0">
                  <a:solidFill>
                    <a:srgbClr val="0000FF"/>
                  </a:solidFill>
                  <a:sym typeface="Symbol"/>
                </a:rPr>
                <a:t>e</a:t>
              </a:r>
              <a:r>
                <a:rPr lang="en-US" sz="2400" dirty="0">
                  <a:solidFill>
                    <a:srgbClr val="0000FF"/>
                  </a:solidFill>
                  <a:sym typeface="Symbol"/>
                </a:rPr>
                <a:t> appearance spectra (</a:t>
              </a:r>
              <a:r>
                <a:rPr lang="en-US" sz="2400" dirty="0" smtClean="0">
                  <a:solidFill>
                    <a:srgbClr val="0000FF"/>
                  </a:solidFill>
                </a:rPr>
                <a:t>34 </a:t>
              </a:r>
              <a:r>
                <a:rPr lang="en-US" sz="2400" dirty="0" err="1" smtClean="0">
                  <a:solidFill>
                    <a:srgbClr val="0000FF"/>
                  </a:solidFill>
                </a:rPr>
                <a:t>kt</a:t>
              </a:r>
              <a:r>
                <a:rPr lang="en-US" sz="2400" dirty="0" smtClean="0">
                  <a:solidFill>
                    <a:srgbClr val="0000FF"/>
                  </a:solidFill>
                </a:rPr>
                <a:t> </a:t>
              </a:r>
              <a:r>
                <a:rPr lang="en-US" sz="2400" dirty="0" err="1">
                  <a:solidFill>
                    <a:srgbClr val="0000FF"/>
                  </a:solidFill>
                </a:rPr>
                <a:t>LAr</a:t>
              </a:r>
              <a:r>
                <a:rPr lang="en-US" sz="2400" dirty="0">
                  <a:solidFill>
                    <a:srgbClr val="0000FF"/>
                  </a:solidFill>
                </a:rPr>
                <a:t> </a:t>
              </a:r>
              <a:r>
                <a:rPr lang="en-US" sz="2400" dirty="0" smtClean="0">
                  <a:solidFill>
                    <a:srgbClr val="0000FF"/>
                  </a:solidFill>
                </a:rPr>
                <a:t>detector)</a:t>
              </a:r>
            </a:p>
            <a:p>
              <a:endParaRPr lang="en-US" sz="600" dirty="0" smtClean="0"/>
            </a:p>
            <a:p>
              <a:r>
                <a:rPr lang="en-US" sz="1600" dirty="0" smtClean="0"/>
                <a:t>            5 </a:t>
              </a:r>
              <a:r>
                <a:rPr lang="en-US" sz="1600" dirty="0"/>
                <a:t>years </a:t>
              </a:r>
              <a:r>
                <a:rPr lang="en-US" sz="1600" dirty="0" smtClean="0"/>
                <a:t>of </a:t>
              </a:r>
              <a:r>
                <a:rPr lang="en-US" sz="1600" dirty="0" smtClean="0">
                  <a:latin typeface="Symbol" pitchFamily="18" charset="2"/>
                </a:rPr>
                <a:t>n</a:t>
              </a:r>
              <a:r>
                <a:rPr lang="en-US" sz="1600" dirty="0" smtClean="0"/>
                <a:t> running                                                                            5 years of </a:t>
              </a:r>
              <a:r>
                <a:rPr lang="en-US" sz="1600" dirty="0" smtClean="0">
                  <a:latin typeface="Symbol" pitchFamily="18" charset="2"/>
                </a:rPr>
                <a:t>n</a:t>
              </a:r>
              <a:r>
                <a:rPr lang="en-US" sz="1600" dirty="0" smtClean="0"/>
                <a:t> running </a:t>
              </a:r>
            </a:p>
            <a:p>
              <a:endParaRPr lang="en-US" sz="1600" dirty="0">
                <a:solidFill>
                  <a:srgbClr val="0000FF"/>
                </a:solidFill>
                <a:sym typeface="Symbol"/>
              </a:endParaRPr>
            </a:p>
            <a:p>
              <a:r>
                <a:rPr lang="en-US" sz="1600" dirty="0" smtClean="0">
                  <a:solidFill>
                    <a:srgbClr val="0000FF"/>
                  </a:solidFill>
                  <a:sym typeface="Symbol"/>
                </a:rPr>
                <a:t>     </a:t>
              </a:r>
              <a:r>
                <a:rPr lang="en-US" sz="1600" baseline="-25000" dirty="0">
                  <a:solidFill>
                    <a:srgbClr val="0000FF"/>
                  </a:solidFill>
                  <a:sym typeface="Symbol"/>
                </a:rPr>
                <a:t>e</a:t>
              </a:r>
              <a:r>
                <a:rPr lang="en-US" sz="1600" dirty="0">
                  <a:solidFill>
                    <a:srgbClr val="0000FF"/>
                  </a:solidFill>
                  <a:sym typeface="Symbol"/>
                </a:rPr>
                <a:t> </a:t>
              </a:r>
              <a:r>
                <a:rPr lang="en-US" sz="1600" dirty="0" smtClean="0">
                  <a:solidFill>
                    <a:srgbClr val="0000FF"/>
                  </a:solidFill>
                  <a:sym typeface="Symbol"/>
                </a:rPr>
                <a:t>spectra                                                                                </a:t>
              </a:r>
              <a:r>
                <a:rPr lang="en-US" sz="1600" baseline="-25000" dirty="0">
                  <a:solidFill>
                    <a:srgbClr val="0000FF"/>
                  </a:solidFill>
                  <a:sym typeface="Symbol"/>
                </a:rPr>
                <a:t>e</a:t>
              </a:r>
              <a:r>
                <a:rPr lang="en-US" sz="1600" dirty="0">
                  <a:solidFill>
                    <a:srgbClr val="0000FF"/>
                  </a:solidFill>
                  <a:sym typeface="Symbol"/>
                </a:rPr>
                <a:t> </a:t>
              </a:r>
              <a:r>
                <a:rPr lang="en-US" sz="1600" dirty="0" smtClean="0">
                  <a:solidFill>
                    <a:srgbClr val="0000FF"/>
                  </a:solidFill>
                  <a:sym typeface="Symbol"/>
                </a:rPr>
                <a:t>spectra </a:t>
              </a:r>
              <a:endParaRPr lang="en-US" sz="1600" dirty="0"/>
            </a:p>
          </p:txBody>
        </p:sp>
        <p:sp>
          <p:nvSpPr>
            <p:cNvPr id="13" name="TextBox 12"/>
            <p:cNvSpPr txBox="1"/>
            <p:nvPr/>
          </p:nvSpPr>
          <p:spPr>
            <a:xfrm>
              <a:off x="7656393" y="306663"/>
              <a:ext cx="300082" cy="369332"/>
            </a:xfrm>
            <a:prstGeom prst="rect">
              <a:avLst/>
            </a:prstGeom>
            <a:noFill/>
          </p:spPr>
          <p:txBody>
            <a:bodyPr wrap="none" rtlCol="0">
              <a:spAutoFit/>
            </a:bodyPr>
            <a:lstStyle/>
            <a:p>
              <a:r>
                <a:rPr lang="en-US" dirty="0" smtClean="0"/>
                <a:t>_</a:t>
              </a:r>
              <a:endParaRPr lang="en-US" dirty="0"/>
            </a:p>
          </p:txBody>
        </p:sp>
        <p:sp>
          <p:nvSpPr>
            <p:cNvPr id="15" name="TextBox 14"/>
            <p:cNvSpPr txBox="1"/>
            <p:nvPr/>
          </p:nvSpPr>
          <p:spPr>
            <a:xfrm>
              <a:off x="5857162" y="786850"/>
              <a:ext cx="300082" cy="369332"/>
            </a:xfrm>
            <a:prstGeom prst="rect">
              <a:avLst/>
            </a:prstGeom>
            <a:noFill/>
          </p:spPr>
          <p:txBody>
            <a:bodyPr wrap="none" rtlCol="0">
              <a:spAutoFit/>
            </a:bodyPr>
            <a:lstStyle/>
            <a:p>
              <a:r>
                <a:rPr lang="en-US" dirty="0" smtClean="0">
                  <a:solidFill>
                    <a:srgbClr val="0000FF"/>
                  </a:solidFill>
                </a:rPr>
                <a:t>_</a:t>
              </a:r>
              <a:endParaRPr lang="en-US" dirty="0">
                <a:solidFill>
                  <a:srgbClr val="0000FF"/>
                </a:solidFill>
              </a:endParaRPr>
            </a:p>
          </p:txBody>
        </p:sp>
      </p:grpSp>
    </p:spTree>
    <p:extLst>
      <p:ext uri="{BB962C8B-B14F-4D97-AF65-F5344CB8AC3E}">
        <p14:creationId xmlns:p14="http://schemas.microsoft.com/office/powerpoint/2010/main" val="3670471133"/>
      </p:ext>
    </p:extLst>
  </p:cSld>
  <p:clrMapOvr>
    <a:masterClrMapping/>
  </p:clrMapOvr>
  <mc:AlternateContent xmlns:mc="http://schemas.openxmlformats.org/markup-compatibility/2006" xmlns:p14="http://schemas.microsoft.com/office/powerpoint/2010/main">
    <mc:Choice Requires="p14">
      <p:transition spd="slow" p14:dur="2000" advTm="18312"/>
    </mc:Choice>
    <mc:Fallback xmlns="">
      <p:transition spd="slow" advTm="18312"/>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6" name="Slide Number Placeholder 5"/>
          <p:cNvSpPr>
            <a:spLocks noGrp="1"/>
          </p:cNvSpPr>
          <p:nvPr>
            <p:ph type="sldNum" sz="quarter" idx="12"/>
          </p:nvPr>
        </p:nvSpPr>
        <p:spPr/>
        <p:txBody>
          <a:bodyPr/>
          <a:lstStyle/>
          <a:p>
            <a:fld id="{63A238ED-FBA3-4F54-8C75-5FB86280F6EF}" type="slidenum">
              <a:rPr lang="en-US" smtClean="0"/>
              <a:pPr/>
              <a:t>27</a:t>
            </a:fld>
            <a:endParaRPr lang="en-US"/>
          </a:p>
        </p:txBody>
      </p:sp>
      <p:grpSp>
        <p:nvGrpSpPr>
          <p:cNvPr id="20" name="Group 19"/>
          <p:cNvGrpSpPr/>
          <p:nvPr/>
        </p:nvGrpSpPr>
        <p:grpSpPr>
          <a:xfrm>
            <a:off x="176040" y="586852"/>
            <a:ext cx="8899965" cy="6235611"/>
            <a:chOff x="176040" y="96681"/>
            <a:chExt cx="8899965" cy="6725783"/>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4532" b="15761"/>
            <a:stretch/>
          </p:blipFill>
          <p:spPr>
            <a:xfrm>
              <a:off x="176040" y="126123"/>
              <a:ext cx="3781568" cy="216444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4143" b="14766"/>
            <a:stretch/>
          </p:blipFill>
          <p:spPr>
            <a:xfrm>
              <a:off x="5258844" y="96681"/>
              <a:ext cx="3809294" cy="2218189"/>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7184"/>
            <a:stretch/>
          </p:blipFill>
          <p:spPr>
            <a:xfrm>
              <a:off x="176041" y="4302016"/>
              <a:ext cx="3781567" cy="2520448"/>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4637" b="15175"/>
            <a:stretch/>
          </p:blipFill>
          <p:spPr>
            <a:xfrm>
              <a:off x="176041" y="2276915"/>
              <a:ext cx="3781567" cy="2177482"/>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5537" b="15569"/>
            <a:stretch/>
          </p:blipFill>
          <p:spPr>
            <a:xfrm>
              <a:off x="5256652" y="2275842"/>
              <a:ext cx="3819353" cy="2163834"/>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t="4137" r="4534" b="10239"/>
            <a:stretch/>
          </p:blipFill>
          <p:spPr>
            <a:xfrm>
              <a:off x="5265452" y="4414718"/>
              <a:ext cx="3634262" cy="2340729"/>
            </a:xfrm>
            <a:prstGeom prst="rect">
              <a:avLst/>
            </a:prstGeom>
          </p:spPr>
        </p:pic>
      </p:grpSp>
      <p:grpSp>
        <p:nvGrpSpPr>
          <p:cNvPr id="13" name="Group 12"/>
          <p:cNvGrpSpPr/>
          <p:nvPr/>
        </p:nvGrpSpPr>
        <p:grpSpPr>
          <a:xfrm>
            <a:off x="1037230" y="40944"/>
            <a:ext cx="7862484" cy="1692771"/>
            <a:chOff x="1037230" y="40944"/>
            <a:chExt cx="7862484" cy="1692771"/>
          </a:xfrm>
        </p:grpSpPr>
        <p:sp>
          <p:nvSpPr>
            <p:cNvPr id="14" name="TextBox 13"/>
            <p:cNvSpPr txBox="1"/>
            <p:nvPr/>
          </p:nvSpPr>
          <p:spPr>
            <a:xfrm>
              <a:off x="1037230" y="40944"/>
              <a:ext cx="7862484" cy="1692771"/>
            </a:xfrm>
            <a:prstGeom prst="rect">
              <a:avLst/>
            </a:prstGeom>
            <a:noFill/>
          </p:spPr>
          <p:txBody>
            <a:bodyPr wrap="square" rtlCol="0">
              <a:spAutoFit/>
            </a:bodyPr>
            <a:lstStyle/>
            <a:p>
              <a:r>
                <a:rPr lang="en-US" sz="2400" dirty="0" smtClean="0">
                  <a:solidFill>
                    <a:srgbClr val="0000FF"/>
                  </a:solidFill>
                </a:rPr>
                <a:t> Expected </a:t>
              </a:r>
              <a:r>
                <a:rPr lang="en-US" sz="2400" dirty="0" smtClean="0">
                  <a:solidFill>
                    <a:srgbClr val="0000FF"/>
                  </a:solidFill>
                  <a:sym typeface="Symbol"/>
                </a:rPr>
                <a:t></a:t>
              </a:r>
              <a:r>
                <a:rPr lang="en-US" sz="2400" baseline="-25000" dirty="0" smtClean="0">
                  <a:solidFill>
                    <a:srgbClr val="0000FF"/>
                  </a:solidFill>
                  <a:latin typeface="Symbol" pitchFamily="18" charset="2"/>
                  <a:sym typeface="Symbol"/>
                </a:rPr>
                <a:t>m</a:t>
              </a:r>
              <a:r>
                <a:rPr lang="en-US" sz="2400" dirty="0" smtClean="0">
                  <a:solidFill>
                    <a:srgbClr val="0000FF"/>
                  </a:solidFill>
                  <a:sym typeface="Symbol"/>
                </a:rPr>
                <a:t> disappearance </a:t>
              </a:r>
              <a:r>
                <a:rPr lang="en-US" sz="2400" dirty="0">
                  <a:solidFill>
                    <a:srgbClr val="0000FF"/>
                  </a:solidFill>
                  <a:sym typeface="Symbol"/>
                </a:rPr>
                <a:t>spectra (</a:t>
              </a:r>
              <a:r>
                <a:rPr lang="en-US" sz="2400" dirty="0" smtClean="0">
                  <a:solidFill>
                    <a:srgbClr val="0000FF"/>
                  </a:solidFill>
                </a:rPr>
                <a:t>34 </a:t>
              </a:r>
              <a:r>
                <a:rPr lang="en-US" sz="2400" dirty="0" err="1" smtClean="0">
                  <a:solidFill>
                    <a:srgbClr val="0000FF"/>
                  </a:solidFill>
                </a:rPr>
                <a:t>kt</a:t>
              </a:r>
              <a:r>
                <a:rPr lang="en-US" sz="2400" dirty="0" smtClean="0">
                  <a:solidFill>
                    <a:srgbClr val="0000FF"/>
                  </a:solidFill>
                </a:rPr>
                <a:t> </a:t>
              </a:r>
              <a:r>
                <a:rPr lang="en-US" sz="2400" dirty="0" err="1">
                  <a:solidFill>
                    <a:srgbClr val="0000FF"/>
                  </a:solidFill>
                </a:rPr>
                <a:t>LAr</a:t>
              </a:r>
              <a:r>
                <a:rPr lang="en-US" sz="2400" dirty="0">
                  <a:solidFill>
                    <a:srgbClr val="0000FF"/>
                  </a:solidFill>
                </a:rPr>
                <a:t> </a:t>
              </a:r>
              <a:r>
                <a:rPr lang="en-US" sz="2400" dirty="0" smtClean="0">
                  <a:solidFill>
                    <a:srgbClr val="0000FF"/>
                  </a:solidFill>
                </a:rPr>
                <a:t>detector)</a:t>
              </a:r>
              <a:endParaRPr lang="en-US" sz="600" dirty="0" smtClean="0"/>
            </a:p>
            <a:p>
              <a:r>
                <a:rPr lang="en-US" sz="1600" dirty="0" smtClean="0"/>
                <a:t>                 5 </a:t>
              </a:r>
              <a:r>
                <a:rPr lang="en-US" sz="1600" dirty="0"/>
                <a:t>years </a:t>
              </a:r>
              <a:r>
                <a:rPr lang="en-US" sz="1600" dirty="0" smtClean="0"/>
                <a:t>of </a:t>
              </a:r>
              <a:r>
                <a:rPr lang="en-US" sz="1600" dirty="0" smtClean="0">
                  <a:latin typeface="Symbol" pitchFamily="18" charset="2"/>
                </a:rPr>
                <a:t>n</a:t>
              </a:r>
              <a:r>
                <a:rPr lang="en-US" sz="1600" dirty="0" smtClean="0"/>
                <a:t> running                                                                          5 years of </a:t>
              </a:r>
              <a:r>
                <a:rPr lang="en-US" sz="1600" dirty="0" smtClean="0">
                  <a:latin typeface="Symbol" pitchFamily="18" charset="2"/>
                </a:rPr>
                <a:t>n</a:t>
              </a:r>
              <a:r>
                <a:rPr lang="en-US" sz="1600" dirty="0" smtClean="0"/>
                <a:t> running </a:t>
              </a:r>
            </a:p>
            <a:p>
              <a:endParaRPr lang="en-US" sz="1600" dirty="0" smtClean="0">
                <a:solidFill>
                  <a:srgbClr val="0000FF"/>
                </a:solidFill>
                <a:sym typeface="Symbol"/>
              </a:endParaRPr>
            </a:p>
            <a:p>
              <a:endParaRPr lang="en-US" sz="1600" dirty="0">
                <a:solidFill>
                  <a:srgbClr val="0000FF"/>
                </a:solidFill>
                <a:sym typeface="Symbol"/>
              </a:endParaRPr>
            </a:p>
            <a:p>
              <a:endParaRPr lang="en-US" sz="1600" dirty="0">
                <a:solidFill>
                  <a:srgbClr val="0000FF"/>
                </a:solidFill>
                <a:sym typeface="Symbol"/>
              </a:endParaRPr>
            </a:p>
            <a:p>
              <a:r>
                <a:rPr lang="en-US" sz="1600" dirty="0" smtClean="0">
                  <a:solidFill>
                    <a:srgbClr val="0000FF"/>
                  </a:solidFill>
                  <a:sym typeface="Symbol"/>
                </a:rPr>
                <a:t>                    </a:t>
              </a:r>
              <a:r>
                <a:rPr lang="en-US" sz="1600" baseline="-25000" dirty="0" smtClean="0">
                  <a:solidFill>
                    <a:srgbClr val="0000FF"/>
                  </a:solidFill>
                  <a:latin typeface="Symbol" pitchFamily="18" charset="2"/>
                  <a:sym typeface="Symbol"/>
                </a:rPr>
                <a:t>m</a:t>
              </a:r>
              <a:r>
                <a:rPr lang="en-US" sz="1600" dirty="0" smtClean="0">
                  <a:solidFill>
                    <a:srgbClr val="0000FF"/>
                  </a:solidFill>
                  <a:sym typeface="Symbol"/>
                </a:rPr>
                <a:t> disappearance                                                                          </a:t>
              </a:r>
              <a:r>
                <a:rPr lang="en-US" sz="1600" baseline="-25000" dirty="0" smtClean="0">
                  <a:solidFill>
                    <a:srgbClr val="0000FF"/>
                  </a:solidFill>
                  <a:latin typeface="Symbol" pitchFamily="18" charset="2"/>
                  <a:sym typeface="Symbol"/>
                </a:rPr>
                <a:t>m</a:t>
              </a:r>
              <a:r>
                <a:rPr lang="en-US" sz="1600" dirty="0" smtClean="0">
                  <a:solidFill>
                    <a:srgbClr val="0000FF"/>
                  </a:solidFill>
                  <a:sym typeface="Symbol"/>
                </a:rPr>
                <a:t> disappearance</a:t>
              </a:r>
              <a:endParaRPr lang="en-US" sz="1600" dirty="0"/>
            </a:p>
          </p:txBody>
        </p:sp>
        <p:sp>
          <p:nvSpPr>
            <p:cNvPr id="15" name="TextBox 14"/>
            <p:cNvSpPr txBox="1"/>
            <p:nvPr/>
          </p:nvSpPr>
          <p:spPr>
            <a:xfrm>
              <a:off x="7723693" y="224775"/>
              <a:ext cx="300082" cy="369332"/>
            </a:xfrm>
            <a:prstGeom prst="rect">
              <a:avLst/>
            </a:prstGeom>
            <a:noFill/>
          </p:spPr>
          <p:txBody>
            <a:bodyPr wrap="none" rtlCol="0">
              <a:spAutoFit/>
            </a:bodyPr>
            <a:lstStyle/>
            <a:p>
              <a:r>
                <a:rPr lang="en-US" dirty="0" smtClean="0"/>
                <a:t>_</a:t>
              </a:r>
              <a:endParaRPr lang="en-US" dirty="0"/>
            </a:p>
          </p:txBody>
        </p:sp>
        <p:sp>
          <p:nvSpPr>
            <p:cNvPr id="16" name="TextBox 15"/>
            <p:cNvSpPr txBox="1"/>
            <p:nvPr/>
          </p:nvSpPr>
          <p:spPr>
            <a:xfrm>
              <a:off x="6788530" y="1165110"/>
              <a:ext cx="300082" cy="369332"/>
            </a:xfrm>
            <a:prstGeom prst="rect">
              <a:avLst/>
            </a:prstGeom>
            <a:noFill/>
          </p:spPr>
          <p:txBody>
            <a:bodyPr wrap="none" rtlCol="0">
              <a:spAutoFit/>
            </a:bodyPr>
            <a:lstStyle/>
            <a:p>
              <a:r>
                <a:rPr lang="en-US" dirty="0" smtClean="0">
                  <a:solidFill>
                    <a:srgbClr val="0000FF"/>
                  </a:solidFill>
                </a:rPr>
                <a:t>_</a:t>
              </a:r>
              <a:endParaRPr lang="en-US" dirty="0">
                <a:solidFill>
                  <a:srgbClr val="0000FF"/>
                </a:solidFill>
              </a:endParaRPr>
            </a:p>
          </p:txBody>
        </p:sp>
      </p:grpSp>
      <p:sp>
        <p:nvSpPr>
          <p:cNvPr id="17" name="Rectangle 16"/>
          <p:cNvSpPr/>
          <p:nvPr/>
        </p:nvSpPr>
        <p:spPr>
          <a:xfrm>
            <a:off x="3564812" y="1405762"/>
            <a:ext cx="1994457" cy="4708981"/>
          </a:xfrm>
          <a:prstGeom prst="rect">
            <a:avLst/>
          </a:prstGeom>
        </p:spPr>
        <p:txBody>
          <a:bodyPr wrap="none">
            <a:spAutoFit/>
          </a:bodyPr>
          <a:lstStyle/>
          <a:p>
            <a:pPr algn="ctr"/>
            <a:r>
              <a:rPr lang="en-US" sz="2400" kern="0" dirty="0">
                <a:latin typeface="+mj-lt"/>
                <a:ea typeface="+mj-ea"/>
                <a:cs typeface="+mj-cs"/>
                <a:sym typeface="Symbol"/>
              </a:rPr>
              <a:t>Ash </a:t>
            </a:r>
            <a:r>
              <a:rPr lang="en-US" sz="2400" kern="0" dirty="0" smtClean="0">
                <a:latin typeface="+mj-lt"/>
                <a:ea typeface="+mj-ea"/>
                <a:cs typeface="+mj-cs"/>
                <a:sym typeface="Symbol"/>
              </a:rPr>
              <a:t>River</a:t>
            </a:r>
          </a:p>
          <a:p>
            <a:pPr algn="ctr"/>
            <a:r>
              <a:rPr lang="en-US" sz="2000" kern="0" dirty="0" smtClean="0">
                <a:latin typeface="+mj-lt"/>
                <a:ea typeface="+mj-ea"/>
                <a:cs typeface="+mj-cs"/>
                <a:sym typeface="Symbol"/>
              </a:rPr>
              <a:t>(Medium Energy)</a:t>
            </a:r>
          </a:p>
          <a:p>
            <a:pPr algn="ctr"/>
            <a:endParaRPr lang="en-US" sz="2400" kern="0" dirty="0" smtClean="0">
              <a:latin typeface="+mj-lt"/>
              <a:ea typeface="+mj-ea"/>
              <a:cs typeface="+mj-cs"/>
              <a:sym typeface="Symbol"/>
            </a:endParaRPr>
          </a:p>
          <a:p>
            <a:pPr algn="ctr"/>
            <a:endParaRPr lang="en-US" sz="2400" kern="0" dirty="0">
              <a:latin typeface="+mj-lt"/>
              <a:ea typeface="+mj-ea"/>
              <a:cs typeface="+mj-cs"/>
              <a:sym typeface="Symbol"/>
            </a:endParaRPr>
          </a:p>
          <a:p>
            <a:pPr algn="ctr"/>
            <a:endParaRPr lang="en-US" kern="0" dirty="0">
              <a:latin typeface="+mj-lt"/>
              <a:ea typeface="+mj-ea"/>
              <a:cs typeface="+mj-cs"/>
              <a:sym typeface="Symbol"/>
            </a:endParaRPr>
          </a:p>
          <a:p>
            <a:pPr algn="ctr"/>
            <a:endParaRPr lang="en-US" kern="0" dirty="0" smtClean="0">
              <a:latin typeface="+mj-lt"/>
              <a:ea typeface="+mj-ea"/>
              <a:cs typeface="+mj-cs"/>
              <a:sym typeface="Symbol"/>
            </a:endParaRPr>
          </a:p>
          <a:p>
            <a:pPr algn="ctr"/>
            <a:r>
              <a:rPr lang="en-US" sz="2400" kern="0" dirty="0" smtClean="0">
                <a:latin typeface="+mj-lt"/>
                <a:ea typeface="+mj-ea"/>
                <a:cs typeface="+mj-cs"/>
                <a:sym typeface="Symbol"/>
              </a:rPr>
              <a:t>Soudan</a:t>
            </a:r>
          </a:p>
          <a:p>
            <a:pPr algn="ctr"/>
            <a:r>
              <a:rPr lang="en-US" sz="2000" kern="0" dirty="0" smtClean="0">
                <a:latin typeface="+mj-lt"/>
                <a:ea typeface="+mj-ea"/>
                <a:cs typeface="+mj-cs"/>
                <a:sym typeface="Symbol"/>
              </a:rPr>
              <a:t>(Low Energy)</a:t>
            </a:r>
            <a:endParaRPr lang="en-US" sz="2000" kern="0" dirty="0">
              <a:latin typeface="+mj-lt"/>
              <a:ea typeface="+mj-ea"/>
              <a:cs typeface="+mj-cs"/>
              <a:sym typeface="Symbol"/>
            </a:endParaRPr>
          </a:p>
          <a:p>
            <a:pPr algn="ctr"/>
            <a:endParaRPr lang="en-US" sz="2400" kern="0" dirty="0">
              <a:latin typeface="+mj-lt"/>
              <a:ea typeface="+mj-ea"/>
              <a:cs typeface="+mj-cs"/>
              <a:sym typeface="Symbol"/>
            </a:endParaRPr>
          </a:p>
          <a:p>
            <a:pPr algn="ctr"/>
            <a:endParaRPr lang="en-US" sz="2400" kern="0" dirty="0" smtClean="0">
              <a:latin typeface="+mj-lt"/>
              <a:ea typeface="+mj-ea"/>
              <a:cs typeface="+mj-cs"/>
              <a:sym typeface="Symbol"/>
            </a:endParaRPr>
          </a:p>
          <a:p>
            <a:pPr algn="ctr"/>
            <a:endParaRPr lang="en-US" kern="0" dirty="0" smtClean="0">
              <a:latin typeface="+mj-lt"/>
              <a:ea typeface="+mj-ea"/>
              <a:cs typeface="+mj-cs"/>
              <a:sym typeface="Symbol"/>
            </a:endParaRPr>
          </a:p>
          <a:p>
            <a:pPr algn="ctr"/>
            <a:endParaRPr lang="en-US" kern="0" dirty="0">
              <a:latin typeface="+mj-lt"/>
              <a:ea typeface="+mj-ea"/>
              <a:cs typeface="+mj-cs"/>
              <a:sym typeface="Symbol"/>
            </a:endParaRPr>
          </a:p>
          <a:p>
            <a:pPr algn="ctr"/>
            <a:r>
              <a:rPr lang="en-US" sz="2400" dirty="0" err="1" smtClean="0">
                <a:latin typeface="+mj-lt"/>
                <a:sym typeface="Symbol"/>
              </a:rPr>
              <a:t>Homestake</a:t>
            </a:r>
            <a:endParaRPr lang="en-US" sz="2400" dirty="0" smtClean="0">
              <a:latin typeface="+mj-lt"/>
              <a:sym typeface="Symbol"/>
            </a:endParaRPr>
          </a:p>
          <a:p>
            <a:pPr algn="ctr"/>
            <a:r>
              <a:rPr lang="en-US" sz="2000" kern="0" dirty="0" smtClean="0">
                <a:latin typeface="+mj-lt"/>
                <a:ea typeface="+mj-ea"/>
                <a:cs typeface="+mj-cs"/>
                <a:sym typeface="Symbol"/>
              </a:rPr>
              <a:t>(Low Energy)</a:t>
            </a:r>
            <a:endParaRPr lang="en-US" kern="0" dirty="0" smtClean="0">
              <a:latin typeface="+mj-lt"/>
              <a:ea typeface="+mj-ea"/>
              <a:cs typeface="+mj-cs"/>
              <a:sym typeface="Symbol"/>
            </a:endParaRPr>
          </a:p>
        </p:txBody>
      </p:sp>
    </p:spTree>
    <p:extLst>
      <p:ext uri="{BB962C8B-B14F-4D97-AF65-F5344CB8AC3E}">
        <p14:creationId xmlns:p14="http://schemas.microsoft.com/office/powerpoint/2010/main" val="1227414787"/>
      </p:ext>
    </p:extLst>
  </p:cSld>
  <p:clrMapOvr>
    <a:masterClrMapping/>
  </p:clrMapOvr>
  <mc:AlternateContent xmlns:mc="http://schemas.openxmlformats.org/markup-compatibility/2006" xmlns:p14="http://schemas.microsoft.com/office/powerpoint/2010/main">
    <mc:Choice Requires="p14">
      <p:transition spd="slow" p14:dur="2000" advTm="25525"/>
    </mc:Choice>
    <mc:Fallback xmlns="">
      <p:transition spd="slow" advTm="25525"/>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Mass Hierarchy Reach</a:t>
            </a:r>
            <a:endParaRPr lang="en-US" dirty="0"/>
          </a:p>
        </p:txBody>
      </p:sp>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6" name="Slide Number Placeholder 5"/>
          <p:cNvSpPr>
            <a:spLocks noGrp="1"/>
          </p:cNvSpPr>
          <p:nvPr>
            <p:ph type="sldNum" sz="quarter" idx="12"/>
          </p:nvPr>
        </p:nvSpPr>
        <p:spPr/>
        <p:txBody>
          <a:bodyPr/>
          <a:lstStyle/>
          <a:p>
            <a:fld id="{63A238ED-FBA3-4F54-8C75-5FB86280F6EF}" type="slidenum">
              <a:rPr lang="en-US" smtClean="0"/>
              <a:pPr/>
              <a:t>28</a:t>
            </a:fld>
            <a:endParaRPr lang="en-US"/>
          </a:p>
        </p:txBody>
      </p:sp>
      <p:sp>
        <p:nvSpPr>
          <p:cNvPr id="3" name="Content Placeholder 2"/>
          <p:cNvSpPr>
            <a:spLocks noGrp="1"/>
          </p:cNvSpPr>
          <p:nvPr>
            <p:ph idx="4294967295"/>
          </p:nvPr>
        </p:nvSpPr>
        <p:spPr>
          <a:xfrm>
            <a:off x="5964626" y="4606785"/>
            <a:ext cx="2233443" cy="1005739"/>
          </a:xfrm>
        </p:spPr>
        <p:txBody>
          <a:bodyPr>
            <a:normAutofit/>
          </a:bodyPr>
          <a:lstStyle/>
          <a:p>
            <a:r>
              <a:rPr lang="en-US" dirty="0" smtClean="0">
                <a:solidFill>
                  <a:srgbClr val="006600"/>
                </a:solidFill>
              </a:rPr>
              <a:t>Adding </a:t>
            </a:r>
            <a:r>
              <a:rPr lang="en-US" dirty="0" err="1" smtClean="0">
                <a:solidFill>
                  <a:srgbClr val="006600"/>
                </a:solidFill>
              </a:rPr>
              <a:t>NOvA</a:t>
            </a:r>
            <a:r>
              <a:rPr lang="en-US" dirty="0" smtClean="0">
                <a:solidFill>
                  <a:srgbClr val="006600"/>
                </a:solidFill>
              </a:rPr>
              <a:t> &amp; T2K</a:t>
            </a:r>
            <a:endParaRPr lang="en-US" dirty="0">
              <a:solidFill>
                <a:srgbClr val="0066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 y="1009185"/>
            <a:ext cx="3175951" cy="275142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3228" y="1009185"/>
            <a:ext cx="3175951" cy="2751423"/>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4105"/>
          <a:stretch/>
        </p:blipFill>
        <p:spPr>
          <a:xfrm>
            <a:off x="5964625" y="1009185"/>
            <a:ext cx="3069022" cy="277260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7136" y="3652469"/>
            <a:ext cx="3212044" cy="2782692"/>
          </a:xfrm>
          <a:prstGeom prst="rect">
            <a:avLst/>
          </a:prstGeom>
        </p:spPr>
      </p:pic>
      <p:sp>
        <p:nvSpPr>
          <p:cNvPr id="13" name="Curved Left Arrow 12"/>
          <p:cNvSpPr/>
          <p:nvPr/>
        </p:nvSpPr>
        <p:spPr>
          <a:xfrm>
            <a:off x="5964625" y="3231936"/>
            <a:ext cx="341582" cy="2191407"/>
          </a:xfrm>
          <a:prstGeom prst="curvedLeftArrow">
            <a:avLst/>
          </a:prstGeom>
          <a:solidFill>
            <a:srgbClr val="006600"/>
          </a:solidFill>
          <a:ln>
            <a:solidFill>
              <a:srgbClr val="00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32845877"/>
      </p:ext>
    </p:extLst>
  </p:cSld>
  <p:clrMapOvr>
    <a:masterClrMapping/>
  </p:clrMapOvr>
  <mc:AlternateContent xmlns:mc="http://schemas.openxmlformats.org/markup-compatibility/2006" xmlns:p14="http://schemas.microsoft.com/office/powerpoint/2010/main">
    <mc:Choice Requires="p14">
      <p:transition spd="slow" p14:dur="2000" advTm="84416"/>
    </mc:Choice>
    <mc:Fallback xmlns="">
      <p:transition spd="slow" advTm="84416"/>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CP Violation Reach</a:t>
            </a:r>
            <a:endParaRPr lang="en-US" dirty="0"/>
          </a:p>
        </p:txBody>
      </p:sp>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6" name="Slide Number Placeholder 5"/>
          <p:cNvSpPr>
            <a:spLocks noGrp="1"/>
          </p:cNvSpPr>
          <p:nvPr>
            <p:ph type="sldNum" sz="quarter" idx="12"/>
          </p:nvPr>
        </p:nvSpPr>
        <p:spPr/>
        <p:txBody>
          <a:bodyPr/>
          <a:lstStyle/>
          <a:p>
            <a:fld id="{63A238ED-FBA3-4F54-8C75-5FB86280F6EF}" type="slidenum">
              <a:rPr lang="en-US" smtClean="0"/>
              <a:pPr/>
              <a:t>29</a:t>
            </a:fld>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687"/>
          <a:stretch/>
        </p:blipFill>
        <p:spPr>
          <a:xfrm>
            <a:off x="228600" y="761399"/>
            <a:ext cx="3073826" cy="3043701"/>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687"/>
          <a:stretch/>
        </p:blipFill>
        <p:spPr>
          <a:xfrm>
            <a:off x="5867399" y="761399"/>
            <a:ext cx="3073825" cy="3043701"/>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1687"/>
          <a:stretch/>
        </p:blipFill>
        <p:spPr>
          <a:xfrm>
            <a:off x="2983229" y="761399"/>
            <a:ext cx="3073825" cy="3043702"/>
          </a:xfrm>
          <a:prstGeom prst="rect">
            <a:avLst/>
          </a:prstGeom>
        </p:spPr>
      </p:pic>
      <p:grpSp>
        <p:nvGrpSpPr>
          <p:cNvPr id="15" name="Group 14"/>
          <p:cNvGrpSpPr/>
          <p:nvPr/>
        </p:nvGrpSpPr>
        <p:grpSpPr>
          <a:xfrm>
            <a:off x="2992483" y="3231936"/>
            <a:ext cx="4953338" cy="3599792"/>
            <a:chOff x="2992483" y="3231936"/>
            <a:chExt cx="4953338" cy="3599792"/>
          </a:xfrm>
        </p:grpSpPr>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3548"/>
            <a:stretch/>
          </p:blipFill>
          <p:spPr>
            <a:xfrm>
              <a:off x="2992483" y="3689131"/>
              <a:ext cx="3234896" cy="3142597"/>
            </a:xfrm>
            <a:prstGeom prst="rect">
              <a:avLst/>
            </a:prstGeom>
          </p:spPr>
        </p:pic>
        <p:sp>
          <p:nvSpPr>
            <p:cNvPr id="13" name="Content Placeholder 2"/>
            <p:cNvSpPr txBox="1">
              <a:spLocks/>
            </p:cNvSpPr>
            <p:nvPr/>
          </p:nvSpPr>
          <p:spPr>
            <a:xfrm>
              <a:off x="6195845" y="5086011"/>
              <a:ext cx="1749976" cy="66840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solidFill>
                    <a:srgbClr val="006600"/>
                  </a:solidFill>
                </a:rPr>
                <a:t>Adding </a:t>
              </a:r>
              <a:r>
                <a:rPr lang="en-US" dirty="0" err="1" smtClean="0">
                  <a:solidFill>
                    <a:srgbClr val="006600"/>
                  </a:solidFill>
                </a:rPr>
                <a:t>NOvA</a:t>
              </a:r>
              <a:r>
                <a:rPr lang="en-US" dirty="0" smtClean="0">
                  <a:solidFill>
                    <a:srgbClr val="006600"/>
                  </a:solidFill>
                </a:rPr>
                <a:t> &amp; T2K</a:t>
              </a:r>
              <a:endParaRPr lang="en-US" dirty="0">
                <a:solidFill>
                  <a:srgbClr val="006600"/>
                </a:solidFill>
              </a:endParaRPr>
            </a:p>
          </p:txBody>
        </p:sp>
        <p:sp>
          <p:nvSpPr>
            <p:cNvPr id="14" name="Curved Left Arrow 13"/>
            <p:cNvSpPr/>
            <p:nvPr/>
          </p:nvSpPr>
          <p:spPr>
            <a:xfrm>
              <a:off x="5854263" y="3231936"/>
              <a:ext cx="341582" cy="2191407"/>
            </a:xfrm>
            <a:prstGeom prst="curvedLeftArrow">
              <a:avLst/>
            </a:prstGeom>
            <a:solidFill>
              <a:srgbClr val="006600"/>
            </a:solidFill>
            <a:ln>
              <a:solidFill>
                <a:srgbClr val="00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6" name="Content Placeholder 2"/>
          <p:cNvSpPr txBox="1">
            <a:spLocks/>
          </p:cNvSpPr>
          <p:nvPr/>
        </p:nvSpPr>
        <p:spPr>
          <a:xfrm>
            <a:off x="977066" y="3657599"/>
            <a:ext cx="7202666" cy="470300"/>
          </a:xfrm>
          <a:prstGeom prst="rect">
            <a:avLst/>
          </a:prstGeom>
          <a:solidFill>
            <a:srgbClr val="FFFFFF"/>
          </a:solidFill>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solidFill>
                  <a:srgbClr val="FF00FF"/>
                </a:solidFill>
              </a:rPr>
              <a:t>Hierarchy problem </a:t>
            </a:r>
            <a:r>
              <a:rPr lang="en-US" dirty="0" smtClean="0">
                <a:solidFill>
                  <a:srgbClr val="FF00FF"/>
                </a:solidFill>
                <a:sym typeface="Wingdings" pitchFamily="2" charset="2"/>
              </a:rPr>
              <a:t> </a:t>
            </a:r>
            <a:r>
              <a:rPr lang="en-US" dirty="0" smtClean="0">
                <a:solidFill>
                  <a:srgbClr val="FF00FF"/>
                </a:solidFill>
                <a:sym typeface="Symbol"/>
              </a:rPr>
              <a:t></a:t>
            </a:r>
            <a:r>
              <a:rPr lang="en-US" baseline="-25000" dirty="0" smtClean="0">
                <a:solidFill>
                  <a:srgbClr val="FF00FF"/>
                </a:solidFill>
                <a:sym typeface="Symbol"/>
              </a:rPr>
              <a:t>CP</a:t>
            </a:r>
            <a:r>
              <a:rPr lang="en-US" dirty="0" smtClean="0">
                <a:solidFill>
                  <a:srgbClr val="FF00FF"/>
                </a:solidFill>
                <a:sym typeface="Symbol"/>
              </a:rPr>
              <a:t>&gt;0 problem (at short baselines)</a:t>
            </a:r>
          </a:p>
        </p:txBody>
      </p:sp>
      <p:sp>
        <p:nvSpPr>
          <p:cNvPr id="17" name="Content Placeholder 2"/>
          <p:cNvSpPr txBox="1">
            <a:spLocks/>
          </p:cNvSpPr>
          <p:nvPr/>
        </p:nvSpPr>
        <p:spPr>
          <a:xfrm>
            <a:off x="220321" y="3547237"/>
            <a:ext cx="756745" cy="35784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err="1" smtClean="0">
                <a:latin typeface="Symbol" pitchFamily="18" charset="2"/>
              </a:rPr>
              <a:t>d</a:t>
            </a:r>
            <a:r>
              <a:rPr lang="en-US" sz="1600" baseline="-25000" dirty="0" err="1" smtClean="0"/>
              <a:t>CP</a:t>
            </a:r>
            <a:r>
              <a:rPr lang="en-US" sz="1600" dirty="0" smtClean="0"/>
              <a:t>/</a:t>
            </a:r>
            <a:r>
              <a:rPr lang="en-US" sz="1600" dirty="0" smtClean="0">
                <a:latin typeface="Symbol" pitchFamily="18" charset="2"/>
              </a:rPr>
              <a:t>p</a:t>
            </a:r>
            <a:endParaRPr lang="en-US" sz="1600" dirty="0">
              <a:latin typeface="Symbol" pitchFamily="18" charset="2"/>
            </a:endParaRPr>
          </a:p>
        </p:txBody>
      </p:sp>
      <p:sp>
        <p:nvSpPr>
          <p:cNvPr id="18" name="Content Placeholder 2"/>
          <p:cNvSpPr txBox="1">
            <a:spLocks/>
          </p:cNvSpPr>
          <p:nvPr/>
        </p:nvSpPr>
        <p:spPr>
          <a:xfrm>
            <a:off x="8308427" y="3547346"/>
            <a:ext cx="756745" cy="35784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err="1" smtClean="0">
                <a:latin typeface="Symbol" pitchFamily="18" charset="2"/>
              </a:rPr>
              <a:t>d</a:t>
            </a:r>
            <a:r>
              <a:rPr lang="en-US" sz="1600" baseline="-25000" dirty="0" err="1" smtClean="0"/>
              <a:t>CP</a:t>
            </a:r>
            <a:r>
              <a:rPr lang="en-US" sz="1600" dirty="0" smtClean="0"/>
              <a:t>/</a:t>
            </a:r>
            <a:r>
              <a:rPr lang="en-US" sz="1600" dirty="0" smtClean="0">
                <a:latin typeface="Symbol" pitchFamily="18" charset="2"/>
              </a:rPr>
              <a:t>p</a:t>
            </a:r>
            <a:endParaRPr lang="en-US" sz="1600" dirty="0">
              <a:latin typeface="Symbol" pitchFamily="18" charset="2"/>
            </a:endParaRPr>
          </a:p>
        </p:txBody>
      </p:sp>
    </p:spTree>
    <p:custDataLst>
      <p:tags r:id="rId1"/>
    </p:custDataLst>
    <p:extLst>
      <p:ext uri="{BB962C8B-B14F-4D97-AF65-F5344CB8AC3E}">
        <p14:creationId xmlns:p14="http://schemas.microsoft.com/office/powerpoint/2010/main" val="21348308"/>
      </p:ext>
    </p:extLst>
  </p:cSld>
  <p:clrMapOvr>
    <a:masterClrMapping/>
  </p:clrMapOvr>
  <mc:AlternateContent xmlns:mc="http://schemas.openxmlformats.org/markup-compatibility/2006" xmlns:p14="http://schemas.microsoft.com/office/powerpoint/2010/main">
    <mc:Choice Requires="p14">
      <p:transition spd="slow" p14:dur="2000" advTm="6425"/>
    </mc:Choice>
    <mc:Fallback xmlns="">
      <p:transition spd="slow" advTm="64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LBNE Physics Case</a:t>
            </a:r>
            <a:endParaRPr lang="en-US" dirty="0"/>
          </a:p>
        </p:txBody>
      </p:sp>
      <p:sp>
        <p:nvSpPr>
          <p:cNvPr id="3" name="Content Placeholder 2"/>
          <p:cNvSpPr>
            <a:spLocks noGrp="1"/>
          </p:cNvSpPr>
          <p:nvPr>
            <p:ph idx="1"/>
          </p:nvPr>
        </p:nvSpPr>
        <p:spPr>
          <a:xfrm>
            <a:off x="457199" y="1046922"/>
            <a:ext cx="8576442" cy="5309428"/>
          </a:xfrm>
        </p:spPr>
        <p:txBody>
          <a:bodyPr>
            <a:noAutofit/>
          </a:bodyPr>
          <a:lstStyle/>
          <a:p>
            <a:r>
              <a:rPr lang="en-US" sz="2000" dirty="0" smtClean="0">
                <a:solidFill>
                  <a:srgbClr val="0000FF"/>
                </a:solidFill>
              </a:rPr>
              <a:t>The 2008 P5 report has as a central pillar of the future US HEP program a long-baseline neutrino program driven by a high-intensity beam from Fermilab because it would address a number of important physics questions. </a:t>
            </a:r>
          </a:p>
          <a:p>
            <a:pPr lvl="1"/>
            <a:r>
              <a:rPr lang="en-US" sz="1800" dirty="0" smtClean="0"/>
              <a:t>Is there CP violation in the neutrino sector?</a:t>
            </a:r>
          </a:p>
          <a:p>
            <a:pPr lvl="1"/>
            <a:r>
              <a:rPr lang="en-US" sz="1800" dirty="0" smtClean="0"/>
              <a:t>What is the ordering of the neutrino states?</a:t>
            </a:r>
          </a:p>
          <a:p>
            <a:pPr lvl="1"/>
            <a:r>
              <a:rPr lang="en-US" sz="1800" dirty="0" smtClean="0"/>
              <a:t>Is the proton stable?</a:t>
            </a:r>
          </a:p>
          <a:p>
            <a:pPr lvl="1"/>
            <a:r>
              <a:rPr lang="en-US" sz="1800" dirty="0" smtClean="0"/>
              <a:t>What physics &amp; astrophysics can we learn from the neutrinos emitted in supernova explosions?</a:t>
            </a:r>
            <a:endParaRPr lang="en-US" sz="800" dirty="0" smtClean="0"/>
          </a:p>
          <a:p>
            <a:pPr lvl="1"/>
            <a:endParaRPr lang="en-US" sz="800" dirty="0" smtClean="0">
              <a:solidFill>
                <a:srgbClr val="0000FF"/>
              </a:solidFill>
            </a:endParaRPr>
          </a:p>
          <a:p>
            <a:r>
              <a:rPr lang="en-US" sz="2000" dirty="0" smtClean="0">
                <a:solidFill>
                  <a:srgbClr val="0000FF"/>
                </a:solidFill>
              </a:rPr>
              <a:t>P5 reaffirmed the 2008 plan in October 2010 (in conjunction with </a:t>
            </a:r>
            <a:r>
              <a:rPr lang="en-US" sz="2000" dirty="0" err="1" smtClean="0">
                <a:solidFill>
                  <a:srgbClr val="0000FF"/>
                </a:solidFill>
              </a:rPr>
              <a:t>Tevatron</a:t>
            </a:r>
            <a:r>
              <a:rPr lang="en-US" sz="2000" dirty="0" smtClean="0">
                <a:solidFill>
                  <a:srgbClr val="0000FF"/>
                </a:solidFill>
              </a:rPr>
              <a:t> extension consideration)</a:t>
            </a:r>
          </a:p>
          <a:p>
            <a:pPr lvl="1"/>
            <a:endParaRPr lang="en-US" sz="800" dirty="0" smtClean="0">
              <a:solidFill>
                <a:srgbClr val="0000FF"/>
              </a:solidFill>
            </a:endParaRPr>
          </a:p>
          <a:p>
            <a:r>
              <a:rPr lang="en-US" sz="2000" dirty="0" smtClean="0">
                <a:solidFill>
                  <a:srgbClr val="0000FF"/>
                </a:solidFill>
              </a:rPr>
              <a:t>Large value of </a:t>
            </a:r>
            <a:r>
              <a:rPr lang="en-US" sz="2000" i="1" dirty="0" smtClean="0">
                <a:solidFill>
                  <a:srgbClr val="0000FF"/>
                </a:solidFill>
                <a:latin typeface="Symbol" pitchFamily="18" charset="2"/>
              </a:rPr>
              <a:t>q</a:t>
            </a:r>
            <a:r>
              <a:rPr lang="en-US" sz="2000" baseline="-25000" dirty="0" smtClean="0">
                <a:solidFill>
                  <a:srgbClr val="0000FF"/>
                </a:solidFill>
              </a:rPr>
              <a:t>13</a:t>
            </a:r>
            <a:r>
              <a:rPr lang="en-US" sz="2000" dirty="0" smtClean="0">
                <a:solidFill>
                  <a:srgbClr val="0000FF"/>
                </a:solidFill>
              </a:rPr>
              <a:t> </a:t>
            </a:r>
            <a:r>
              <a:rPr lang="en-US" sz="2000" dirty="0">
                <a:solidFill>
                  <a:srgbClr val="0000FF"/>
                </a:solidFill>
              </a:rPr>
              <a:t>(</a:t>
            </a:r>
            <a:r>
              <a:rPr lang="en-US" sz="2000" dirty="0" smtClean="0">
                <a:solidFill>
                  <a:srgbClr val="0000FF"/>
                </a:solidFill>
              </a:rPr>
              <a:t>March 2012) </a:t>
            </a:r>
            <a:r>
              <a:rPr lang="en-US" sz="2000" dirty="0" smtClean="0">
                <a:solidFill>
                  <a:srgbClr val="0000FF"/>
                </a:solidFill>
                <a:sym typeface="Wingdings" pitchFamily="2" charset="2"/>
              </a:rPr>
              <a:t> </a:t>
            </a:r>
            <a:r>
              <a:rPr lang="en-US" sz="2000" dirty="0">
                <a:solidFill>
                  <a:srgbClr val="0000FF"/>
                </a:solidFill>
                <a:sym typeface="Wingdings" pitchFamily="2" charset="2"/>
              </a:rPr>
              <a:t>P</a:t>
            </a:r>
            <a:r>
              <a:rPr lang="en-US" sz="2000" dirty="0" smtClean="0">
                <a:solidFill>
                  <a:srgbClr val="0000FF"/>
                </a:solidFill>
                <a:sym typeface="Wingdings" pitchFamily="2" charset="2"/>
              </a:rPr>
              <a:t>hysics risk was mitigated.</a:t>
            </a:r>
            <a:endParaRPr lang="en-US" sz="2000" dirty="0" smtClean="0">
              <a:solidFill>
                <a:srgbClr val="0000FF"/>
              </a:solidFill>
            </a:endParaRPr>
          </a:p>
          <a:p>
            <a:pPr lvl="1"/>
            <a:endParaRPr lang="en-US" sz="800" dirty="0" smtClean="0">
              <a:solidFill>
                <a:srgbClr val="0000FF"/>
              </a:solidFill>
            </a:endParaRPr>
          </a:p>
          <a:p>
            <a:r>
              <a:rPr lang="en-US" sz="2000" dirty="0" smtClean="0">
                <a:solidFill>
                  <a:srgbClr val="0000FF"/>
                </a:solidFill>
              </a:rPr>
              <a:t>Executing the P5 plan</a:t>
            </a:r>
          </a:p>
          <a:p>
            <a:pPr lvl="1"/>
            <a:r>
              <a:rPr lang="en-US" sz="1800" dirty="0" smtClean="0">
                <a:solidFill>
                  <a:srgbClr val="000000"/>
                </a:solidFill>
              </a:rPr>
              <a:t>Critical Decision-0 approval in Jan. 2010 (full LBNE); DOE CD-1 review is scheduled on Oct.30-Nov.1, 2012 (LBNE Phase 1)</a:t>
            </a:r>
          </a:p>
          <a:p>
            <a:pPr lvl="1"/>
            <a:r>
              <a:rPr lang="en-US" sz="1800" dirty="0" smtClean="0">
                <a:solidFill>
                  <a:srgbClr val="000000"/>
                </a:solidFill>
              </a:rPr>
              <a:t>Project / Collaboration accomplishments  will be presented </a:t>
            </a:r>
            <a:r>
              <a:rPr lang="en-US" sz="1800" dirty="0">
                <a:solidFill>
                  <a:srgbClr val="000000"/>
                </a:solidFill>
              </a:rPr>
              <a:t>by Milind </a:t>
            </a:r>
            <a:r>
              <a:rPr lang="en-US" sz="1800" dirty="0" smtClean="0">
                <a:solidFill>
                  <a:srgbClr val="000000"/>
                </a:solidFill>
              </a:rPr>
              <a:t>Diwan.</a:t>
            </a:r>
          </a:p>
        </p:txBody>
      </p:sp>
      <p:sp>
        <p:nvSpPr>
          <p:cNvPr id="6" name="Footer Placeholder 5"/>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4" name="Slide Number Placeholder 3"/>
          <p:cNvSpPr>
            <a:spLocks noGrp="1"/>
          </p:cNvSpPr>
          <p:nvPr>
            <p:ph type="sldNum" sz="quarter" idx="12"/>
          </p:nvPr>
        </p:nvSpPr>
        <p:spPr/>
        <p:txBody>
          <a:bodyPr/>
          <a:lstStyle/>
          <a:p>
            <a:fld id="{63A238ED-FBA3-4F54-8C75-5FB86280F6EF}" type="slidenum">
              <a:rPr lang="en-US" smtClean="0"/>
              <a:pPr/>
              <a:t>3</a:t>
            </a:fld>
            <a:endParaRPr lang="en-US"/>
          </a:p>
        </p:txBody>
      </p:sp>
    </p:spTree>
    <p:extLst>
      <p:ext uri="{BB962C8B-B14F-4D97-AF65-F5344CB8AC3E}">
        <p14:creationId xmlns:p14="http://schemas.microsoft.com/office/powerpoint/2010/main" val="4113946121"/>
      </p:ext>
    </p:extLst>
  </p:cSld>
  <p:clrMapOvr>
    <a:masterClrMapping/>
  </p:clrMapOvr>
  <mc:AlternateContent xmlns:mc="http://schemas.openxmlformats.org/markup-compatibility/2006" xmlns:p14="http://schemas.microsoft.com/office/powerpoint/2010/main">
    <mc:Choice Requires="p14">
      <p:transition spd="slow" p14:dur="2000" advTm="151362"/>
    </mc:Choice>
    <mc:Fallback xmlns="">
      <p:transition spd="slow" advTm="151362"/>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ym typeface="Symbol"/>
              </a:rPr>
              <a:t></a:t>
            </a:r>
            <a:r>
              <a:rPr lang="en-US" baseline="-25000" dirty="0">
                <a:sym typeface="Symbol"/>
              </a:rPr>
              <a:t>CP</a:t>
            </a:r>
            <a:r>
              <a:rPr lang="en-US" dirty="0">
                <a:sym typeface="Symbol"/>
              </a:rPr>
              <a:t> </a:t>
            </a:r>
            <a:r>
              <a:rPr lang="en-US" dirty="0" smtClean="0"/>
              <a:t>Measurements (resolution)</a:t>
            </a:r>
            <a:endParaRPr lang="en-US" dirty="0"/>
          </a:p>
        </p:txBody>
      </p:sp>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6" name="Slide Number Placeholder 5"/>
          <p:cNvSpPr>
            <a:spLocks noGrp="1"/>
          </p:cNvSpPr>
          <p:nvPr>
            <p:ph type="sldNum" sz="quarter" idx="12"/>
          </p:nvPr>
        </p:nvSpPr>
        <p:spPr/>
        <p:txBody>
          <a:bodyPr/>
          <a:lstStyle/>
          <a:p>
            <a:fld id="{63A238ED-FBA3-4F54-8C75-5FB86280F6EF}" type="slidenum">
              <a:rPr lang="en-US" smtClean="0"/>
              <a:pPr/>
              <a:t>30</a:t>
            </a:fld>
            <a:endParaRPr lang="en-US"/>
          </a:p>
        </p:txBody>
      </p:sp>
      <p:pic>
        <p:nvPicPr>
          <p:cNvPr id="28" name="Picture 27"/>
          <p:cNvPicPr>
            <a:picLocks noChangeAspect="1"/>
          </p:cNvPicPr>
          <p:nvPr/>
        </p:nvPicPr>
        <p:blipFill rotWithShape="1">
          <a:blip r:embed="rId2" cstate="print">
            <a:extLst>
              <a:ext uri="{28A0092B-C50C-407E-A947-70E740481C1C}">
                <a14:useLocalDpi xmlns:a14="http://schemas.microsoft.com/office/drawing/2010/main" val="0"/>
              </a:ext>
            </a:extLst>
          </a:blip>
          <a:srcRect t="7826"/>
          <a:stretch/>
        </p:blipFill>
        <p:spPr>
          <a:xfrm>
            <a:off x="326044" y="2361488"/>
            <a:ext cx="2877279" cy="2572980"/>
          </a:xfrm>
          <a:prstGeom prst="rect">
            <a:avLst/>
          </a:prstGeom>
        </p:spPr>
      </p:pic>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t="7747"/>
          <a:stretch/>
        </p:blipFill>
        <p:spPr>
          <a:xfrm>
            <a:off x="3272399" y="2361488"/>
            <a:ext cx="2899388" cy="2594966"/>
          </a:xfrm>
          <a:prstGeom prst="rect">
            <a:avLst/>
          </a:prstGeom>
        </p:spPr>
      </p:pic>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t="8450"/>
          <a:stretch/>
        </p:blipFill>
        <p:spPr>
          <a:xfrm>
            <a:off x="6214471" y="2361488"/>
            <a:ext cx="2921494" cy="2594798"/>
          </a:xfrm>
          <a:prstGeom prst="rect">
            <a:avLst/>
          </a:prstGeom>
        </p:spPr>
      </p:pic>
      <p:sp>
        <p:nvSpPr>
          <p:cNvPr id="32" name="Content Placeholder 12"/>
          <p:cNvSpPr txBox="1">
            <a:spLocks/>
          </p:cNvSpPr>
          <p:nvPr/>
        </p:nvSpPr>
        <p:spPr>
          <a:xfrm>
            <a:off x="0" y="1716466"/>
            <a:ext cx="9144000" cy="4873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2800" dirty="0">
              <a:solidFill>
                <a:srgbClr val="0000FF"/>
              </a:solidFill>
            </a:endParaRPr>
          </a:p>
        </p:txBody>
      </p:sp>
      <p:cxnSp>
        <p:nvCxnSpPr>
          <p:cNvPr id="7" name="Straight Connector 6"/>
          <p:cNvCxnSpPr/>
          <p:nvPr/>
        </p:nvCxnSpPr>
        <p:spPr>
          <a:xfrm>
            <a:off x="571267" y="4269118"/>
            <a:ext cx="8326650" cy="15766"/>
          </a:xfrm>
          <a:prstGeom prst="line">
            <a:avLst/>
          </a:prstGeom>
          <a:ln>
            <a:solidFill>
              <a:srgbClr val="FF00FF"/>
            </a:solidFill>
            <a:prstDash val="sysDash"/>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4002661" y="5191467"/>
            <a:ext cx="1463862" cy="400110"/>
          </a:xfrm>
          <a:prstGeom prst="rect">
            <a:avLst/>
          </a:prstGeom>
          <a:solidFill>
            <a:srgbClr val="FFFFFF"/>
          </a:solidFill>
        </p:spPr>
        <p:txBody>
          <a:bodyPr wrap="none" rtlCol="0">
            <a:spAutoFit/>
          </a:bodyPr>
          <a:lstStyle/>
          <a:p>
            <a:pPr algn="ctr"/>
            <a:r>
              <a:rPr lang="en-US" sz="2000" dirty="0" err="1" smtClean="0">
                <a:latin typeface="Symbol" pitchFamily="18" charset="2"/>
              </a:rPr>
              <a:t>d</a:t>
            </a:r>
            <a:r>
              <a:rPr lang="en-US" sz="2000" baseline="-25000" dirty="0" err="1" smtClean="0"/>
              <a:t>CP</a:t>
            </a:r>
            <a:r>
              <a:rPr lang="en-US" sz="2000" dirty="0" smtClean="0"/>
              <a:t> = </a:t>
            </a:r>
            <a:r>
              <a:rPr lang="en-US" sz="2000" dirty="0" smtClean="0">
                <a:solidFill>
                  <a:srgbClr val="FF0000"/>
                </a:solidFill>
              </a:rPr>
              <a:t>0, </a:t>
            </a:r>
            <a:r>
              <a:rPr lang="en-US" sz="2000" dirty="0">
                <a:solidFill>
                  <a:srgbClr val="0000FF"/>
                </a:solidFill>
              </a:rPr>
              <a:t>+</a:t>
            </a:r>
            <a:r>
              <a:rPr lang="en-US" sz="2000" dirty="0" smtClean="0">
                <a:solidFill>
                  <a:srgbClr val="0000FF"/>
                </a:solidFill>
              </a:rPr>
              <a:t>90</a:t>
            </a:r>
            <a:r>
              <a:rPr lang="en-US" sz="2000" baseline="30000" dirty="0" smtClean="0">
                <a:solidFill>
                  <a:srgbClr val="0000FF"/>
                </a:solidFill>
              </a:rPr>
              <a:t>o</a:t>
            </a:r>
          </a:p>
        </p:txBody>
      </p:sp>
      <p:sp>
        <p:nvSpPr>
          <p:cNvPr id="34" name="TextBox 33"/>
          <p:cNvSpPr txBox="1"/>
          <p:nvPr/>
        </p:nvSpPr>
        <p:spPr>
          <a:xfrm>
            <a:off x="1205902" y="1911807"/>
            <a:ext cx="7017883" cy="369332"/>
          </a:xfrm>
          <a:prstGeom prst="rect">
            <a:avLst/>
          </a:prstGeom>
          <a:noFill/>
        </p:spPr>
        <p:txBody>
          <a:bodyPr wrap="none" rtlCol="0">
            <a:spAutoFit/>
          </a:bodyPr>
          <a:lstStyle/>
          <a:p>
            <a:r>
              <a:rPr lang="en-US" b="1" dirty="0" smtClean="0">
                <a:solidFill>
                  <a:srgbClr val="000000"/>
                </a:solidFill>
              </a:rPr>
              <a:t>Ash River                                  Soudan Mine                                 </a:t>
            </a:r>
            <a:r>
              <a:rPr lang="en-US" b="1" dirty="0" err="1" smtClean="0">
                <a:solidFill>
                  <a:srgbClr val="000000"/>
                </a:solidFill>
              </a:rPr>
              <a:t>Homestake</a:t>
            </a:r>
            <a:endParaRPr lang="en-US" b="1" dirty="0" smtClean="0">
              <a:solidFill>
                <a:srgbClr val="000000"/>
              </a:solidFill>
            </a:endParaRPr>
          </a:p>
        </p:txBody>
      </p:sp>
    </p:spTree>
    <p:extLst>
      <p:ext uri="{BB962C8B-B14F-4D97-AF65-F5344CB8AC3E}">
        <p14:creationId xmlns:p14="http://schemas.microsoft.com/office/powerpoint/2010/main" val="4197864619"/>
      </p:ext>
    </p:extLst>
  </p:cSld>
  <p:clrMapOvr>
    <a:masterClrMapping/>
  </p:clrMapOvr>
  <mc:AlternateContent xmlns:mc="http://schemas.openxmlformats.org/markup-compatibility/2006" xmlns:p14="http://schemas.microsoft.com/office/powerpoint/2010/main">
    <mc:Choice Requires="p14">
      <p:transition spd="slow" p14:dur="2000" advTm="1684"/>
    </mc:Choice>
    <mc:Fallback xmlns="">
      <p:transition spd="slow" advTm="1684"/>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mixing parameters</a:t>
            </a:r>
            <a:endParaRPr lang="en-US" dirty="0"/>
          </a:p>
        </p:txBody>
      </p:sp>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6" name="Slide Number Placeholder 5"/>
          <p:cNvSpPr>
            <a:spLocks noGrp="1"/>
          </p:cNvSpPr>
          <p:nvPr>
            <p:ph type="sldNum" sz="quarter" idx="12"/>
          </p:nvPr>
        </p:nvSpPr>
        <p:spPr/>
        <p:txBody>
          <a:bodyPr/>
          <a:lstStyle/>
          <a:p>
            <a:fld id="{63A238ED-FBA3-4F54-8C75-5FB86280F6EF}" type="slidenum">
              <a:rPr lang="en-US" smtClean="0"/>
              <a:pPr/>
              <a:t>31</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4368"/>
          <a:stretch/>
        </p:blipFill>
        <p:spPr>
          <a:xfrm>
            <a:off x="268014" y="1151959"/>
            <a:ext cx="2715818" cy="25972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321"/>
          <a:stretch/>
        </p:blipFill>
        <p:spPr>
          <a:xfrm>
            <a:off x="3148124" y="1149749"/>
            <a:ext cx="2715818" cy="2571335"/>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4118"/>
          <a:stretch/>
        </p:blipFill>
        <p:spPr>
          <a:xfrm>
            <a:off x="6021857" y="1151327"/>
            <a:ext cx="2701038" cy="2589809"/>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3290"/>
          <a:stretch/>
        </p:blipFill>
        <p:spPr>
          <a:xfrm>
            <a:off x="281939" y="3726479"/>
            <a:ext cx="2737988" cy="2647903"/>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3809"/>
          <a:stretch/>
        </p:blipFill>
        <p:spPr>
          <a:xfrm>
            <a:off x="3138695" y="3726479"/>
            <a:ext cx="2752768" cy="264790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t="3444"/>
          <a:stretch/>
        </p:blipFill>
        <p:spPr>
          <a:xfrm>
            <a:off x="6041797" y="3744955"/>
            <a:ext cx="2723208" cy="2629428"/>
          </a:xfrm>
          <a:prstGeom prst="rect">
            <a:avLst/>
          </a:prstGeom>
        </p:spPr>
      </p:pic>
      <p:sp>
        <p:nvSpPr>
          <p:cNvPr id="3" name="TextBox 2"/>
          <p:cNvSpPr txBox="1"/>
          <p:nvPr/>
        </p:nvSpPr>
        <p:spPr>
          <a:xfrm>
            <a:off x="683429" y="1816668"/>
            <a:ext cx="2344167" cy="2862322"/>
          </a:xfrm>
          <a:prstGeom prst="rect">
            <a:avLst/>
          </a:prstGeom>
          <a:noFill/>
        </p:spPr>
        <p:txBody>
          <a:bodyPr wrap="none" rtlCol="0">
            <a:spAutoFit/>
          </a:bodyPr>
          <a:lstStyle/>
          <a:p>
            <a:pPr algn="ctr"/>
            <a:r>
              <a:rPr lang="en-US" dirty="0"/>
              <a:t>s</a:t>
            </a:r>
            <a:r>
              <a:rPr lang="en-US" dirty="0" smtClean="0"/>
              <a:t>in</a:t>
            </a:r>
            <a:r>
              <a:rPr lang="en-US" baseline="30000" dirty="0" smtClean="0"/>
              <a:t>2</a:t>
            </a:r>
            <a:r>
              <a:rPr lang="en-US" dirty="0" smtClean="0"/>
              <a:t>(2</a:t>
            </a:r>
            <a:r>
              <a:rPr lang="en-US" i="1" dirty="0" smtClean="0">
                <a:latin typeface="Symbol" pitchFamily="18" charset="2"/>
              </a:rPr>
              <a:t>q</a:t>
            </a:r>
            <a:r>
              <a:rPr lang="en-US" baseline="-25000" dirty="0" smtClean="0"/>
              <a:t>13</a:t>
            </a:r>
            <a:r>
              <a:rPr lang="en-US" dirty="0" smtClean="0"/>
              <a:t>) resolution</a:t>
            </a:r>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r>
              <a:rPr lang="en-US" i="1" dirty="0" smtClean="0">
                <a:latin typeface="Symbol" pitchFamily="18" charset="2"/>
              </a:rPr>
              <a:t>q</a:t>
            </a:r>
            <a:r>
              <a:rPr lang="en-US" baseline="-25000" dirty="0" smtClean="0"/>
              <a:t>23</a:t>
            </a:r>
            <a:r>
              <a:rPr lang="en-US" dirty="0" smtClean="0"/>
              <a:t> resolution (radians)</a:t>
            </a:r>
            <a:endParaRPr lang="en-US" dirty="0"/>
          </a:p>
        </p:txBody>
      </p:sp>
      <p:cxnSp>
        <p:nvCxnSpPr>
          <p:cNvPr id="13" name="Straight Connector 12"/>
          <p:cNvCxnSpPr/>
          <p:nvPr/>
        </p:nvCxnSpPr>
        <p:spPr>
          <a:xfrm>
            <a:off x="417771" y="2711674"/>
            <a:ext cx="8326650" cy="15766"/>
          </a:xfrm>
          <a:prstGeom prst="line">
            <a:avLst/>
          </a:prstGeom>
          <a:ln>
            <a:solidFill>
              <a:srgbClr val="FF00FF"/>
            </a:solidFill>
            <a:prstDash val="sys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80834" y="5402317"/>
            <a:ext cx="8326650" cy="15766"/>
          </a:xfrm>
          <a:prstGeom prst="line">
            <a:avLst/>
          </a:prstGeom>
          <a:ln>
            <a:solidFill>
              <a:srgbClr val="FF00FF"/>
            </a:solidFill>
            <a:prstDash val="sysDash"/>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205902" y="902783"/>
            <a:ext cx="7017883" cy="369332"/>
          </a:xfrm>
          <a:prstGeom prst="rect">
            <a:avLst/>
          </a:prstGeom>
          <a:noFill/>
        </p:spPr>
        <p:txBody>
          <a:bodyPr wrap="none" rtlCol="0">
            <a:spAutoFit/>
          </a:bodyPr>
          <a:lstStyle/>
          <a:p>
            <a:r>
              <a:rPr lang="en-US" b="1" dirty="0" smtClean="0">
                <a:solidFill>
                  <a:srgbClr val="000000"/>
                </a:solidFill>
              </a:rPr>
              <a:t>Ash River                                  Soudan Mine                                 </a:t>
            </a:r>
            <a:r>
              <a:rPr lang="en-US" b="1" dirty="0" err="1" smtClean="0">
                <a:solidFill>
                  <a:srgbClr val="000000"/>
                </a:solidFill>
              </a:rPr>
              <a:t>Homestake</a:t>
            </a:r>
            <a:endParaRPr lang="en-US" b="1" dirty="0" smtClean="0">
              <a:solidFill>
                <a:srgbClr val="000000"/>
              </a:solidFill>
            </a:endParaRPr>
          </a:p>
        </p:txBody>
      </p:sp>
    </p:spTree>
    <p:extLst>
      <p:ext uri="{BB962C8B-B14F-4D97-AF65-F5344CB8AC3E}">
        <p14:creationId xmlns:p14="http://schemas.microsoft.com/office/powerpoint/2010/main" val="1776337438"/>
      </p:ext>
    </p:extLst>
  </p:cSld>
  <p:clrMapOvr>
    <a:masterClrMapping/>
  </p:clrMapOvr>
  <mc:AlternateContent xmlns:mc="http://schemas.openxmlformats.org/markup-compatibility/2006" xmlns:p14="http://schemas.microsoft.com/office/powerpoint/2010/main">
    <mc:Choice Requires="p14">
      <p:transition spd="slow" p14:dur="2000" advTm="26138"/>
    </mc:Choice>
    <mc:Fallback xmlns="">
      <p:transition spd="slow" advTm="26138"/>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for new </a:t>
            </a:r>
            <a:r>
              <a:rPr lang="en-US" dirty="0"/>
              <a:t>p</a:t>
            </a:r>
            <a:r>
              <a:rPr lang="en-US" dirty="0" smtClean="0"/>
              <a:t>hysics </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Using </a:t>
            </a:r>
            <a:r>
              <a:rPr lang="en-US" dirty="0" smtClean="0">
                <a:solidFill>
                  <a:srgbClr val="FF0000"/>
                </a:solidFill>
              </a:rPr>
              <a:t>a wideband beam and long baseline </a:t>
            </a:r>
            <a:r>
              <a:rPr lang="en-US" dirty="0" smtClean="0"/>
              <a:t>to look for a breakdown of the 3 generation mixing model.</a:t>
            </a:r>
          </a:p>
          <a:p>
            <a:pPr lvl="1"/>
            <a:endParaRPr lang="en-US" sz="2400" dirty="0" smtClean="0"/>
          </a:p>
          <a:p>
            <a:pPr lvl="1"/>
            <a:r>
              <a:rPr lang="en-US" sz="2400" dirty="0" smtClean="0"/>
              <a:t>neutral current non-standard matter effects</a:t>
            </a:r>
          </a:p>
          <a:p>
            <a:pPr lvl="1"/>
            <a:r>
              <a:rPr lang="en-US" sz="2400" dirty="0" smtClean="0"/>
              <a:t>long-range interactions between neutrinos and background sources</a:t>
            </a:r>
          </a:p>
          <a:p>
            <a:pPr lvl="1"/>
            <a:r>
              <a:rPr lang="en-US" sz="2400" dirty="0" smtClean="0"/>
              <a:t>active-sterile neutrino mixing from the neutral current event rate</a:t>
            </a:r>
            <a:endParaRPr lang="en-US" sz="2400" dirty="0"/>
          </a:p>
        </p:txBody>
      </p:sp>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6" name="Slide Number Placeholder 5"/>
          <p:cNvSpPr>
            <a:spLocks noGrp="1"/>
          </p:cNvSpPr>
          <p:nvPr>
            <p:ph type="sldNum" sz="quarter" idx="12"/>
          </p:nvPr>
        </p:nvSpPr>
        <p:spPr/>
        <p:txBody>
          <a:bodyPr/>
          <a:lstStyle/>
          <a:p>
            <a:fld id="{63A238ED-FBA3-4F54-8C75-5FB86280F6EF}" type="slidenum">
              <a:rPr lang="en-US" smtClean="0"/>
              <a:pPr/>
              <a:t>32</a:t>
            </a:fld>
            <a:endParaRPr lang="en-US"/>
          </a:p>
        </p:txBody>
      </p:sp>
    </p:spTree>
    <p:extLst>
      <p:ext uri="{BB962C8B-B14F-4D97-AF65-F5344CB8AC3E}">
        <p14:creationId xmlns:p14="http://schemas.microsoft.com/office/powerpoint/2010/main" val="2221568902"/>
      </p:ext>
    </p:extLst>
  </p:cSld>
  <p:clrMapOvr>
    <a:masterClrMapping/>
  </p:clrMapOvr>
  <mc:AlternateContent xmlns:mc="http://schemas.openxmlformats.org/markup-compatibility/2006" xmlns:p14="http://schemas.microsoft.com/office/powerpoint/2010/main">
    <mc:Choice Requires="p14">
      <p:transition spd="slow" p14:dur="2000" advTm="36949"/>
    </mc:Choice>
    <mc:Fallback xmlns="">
      <p:transition spd="slow" advTm="36949"/>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Non-accelerator physics</a:t>
            </a:r>
            <a:endParaRPr lang="en-US" dirty="0"/>
          </a:p>
        </p:txBody>
      </p:sp>
      <p:sp>
        <p:nvSpPr>
          <p:cNvPr id="3" name="Content Placeholder 2"/>
          <p:cNvSpPr>
            <a:spLocks noGrp="1"/>
          </p:cNvSpPr>
          <p:nvPr>
            <p:ph idx="1"/>
          </p:nvPr>
        </p:nvSpPr>
        <p:spPr>
          <a:xfrm>
            <a:off x="457200" y="1046922"/>
            <a:ext cx="3394558" cy="5309428"/>
          </a:xfrm>
        </p:spPr>
        <p:txBody>
          <a:bodyPr>
            <a:normAutofit lnSpcReduction="10000"/>
          </a:bodyPr>
          <a:lstStyle/>
          <a:p>
            <a:r>
              <a:rPr lang="en-US" dirty="0"/>
              <a:t>P</a:t>
            </a:r>
            <a:r>
              <a:rPr lang="en-US" dirty="0" smtClean="0"/>
              <a:t>roton </a:t>
            </a:r>
            <a:r>
              <a:rPr lang="en-US" dirty="0"/>
              <a:t>D</a:t>
            </a:r>
            <a:r>
              <a:rPr lang="en-US" dirty="0" smtClean="0"/>
              <a:t>ecay (p </a:t>
            </a:r>
            <a:r>
              <a:rPr lang="en-US" dirty="0" smtClean="0">
                <a:sym typeface="Symbol"/>
              </a:rPr>
              <a:t> K)</a:t>
            </a:r>
          </a:p>
          <a:p>
            <a:pPr lvl="1"/>
            <a:endParaRPr lang="en-US" sz="1600" dirty="0" smtClean="0">
              <a:sym typeface="Symbol"/>
            </a:endParaRPr>
          </a:p>
          <a:p>
            <a:pPr lvl="1"/>
            <a:r>
              <a:rPr lang="en-US" dirty="0">
                <a:sym typeface="Symbol"/>
              </a:rPr>
              <a:t>distinctive in </a:t>
            </a:r>
            <a:r>
              <a:rPr lang="en-US" dirty="0" err="1">
                <a:sym typeface="Symbol"/>
              </a:rPr>
              <a:t>LAr</a:t>
            </a:r>
            <a:r>
              <a:rPr lang="en-US" dirty="0">
                <a:sym typeface="Symbol"/>
              </a:rPr>
              <a:t> (Ke)</a:t>
            </a:r>
            <a:endParaRPr lang="en-US" dirty="0"/>
          </a:p>
          <a:p>
            <a:pPr lvl="1"/>
            <a:endParaRPr lang="en-US" sz="1600" dirty="0" smtClean="0">
              <a:sym typeface="Symbol"/>
            </a:endParaRPr>
          </a:p>
          <a:p>
            <a:pPr lvl="1"/>
            <a:r>
              <a:rPr lang="en-US" dirty="0" smtClean="0">
                <a:sym typeface="Symbol"/>
              </a:rPr>
              <a:t>Favored mode for SUSY-inspired GUTs</a:t>
            </a:r>
            <a:endParaRPr lang="en-US" sz="1600" dirty="0">
              <a:sym typeface="Symbol"/>
            </a:endParaRPr>
          </a:p>
          <a:p>
            <a:pPr marL="457200" lvl="1" indent="0">
              <a:buNone/>
            </a:pPr>
            <a:endParaRPr lang="en-US" sz="1600" dirty="0" smtClean="0"/>
          </a:p>
          <a:p>
            <a:pPr lvl="1"/>
            <a:r>
              <a:rPr lang="en-US" dirty="0" smtClean="0"/>
              <a:t>Must be underground and at least 10 </a:t>
            </a:r>
            <a:r>
              <a:rPr lang="en-US" dirty="0" err="1" smtClean="0"/>
              <a:t>kt</a:t>
            </a:r>
            <a:r>
              <a:rPr lang="en-US" dirty="0" smtClean="0"/>
              <a:t> to be competitive.</a:t>
            </a:r>
          </a:p>
          <a:p>
            <a:pPr lvl="1"/>
            <a:endParaRPr lang="en-US" sz="1600" dirty="0" smtClean="0"/>
          </a:p>
          <a:p>
            <a:pPr lvl="1"/>
            <a:r>
              <a:rPr lang="en-US" dirty="0" smtClean="0"/>
              <a:t>Studies </a:t>
            </a:r>
            <a:r>
              <a:rPr lang="en-US" dirty="0"/>
              <a:t>of proton decay </a:t>
            </a:r>
            <a:r>
              <a:rPr lang="en-US" dirty="0" smtClean="0"/>
              <a:t>are </a:t>
            </a:r>
            <a:r>
              <a:rPr lang="en-US" dirty="0"/>
              <a:t>complementary to those being performed with existing water Cerenkov detectors.</a:t>
            </a:r>
          </a:p>
        </p:txBody>
      </p:sp>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6" name="Slide Number Placeholder 5"/>
          <p:cNvSpPr>
            <a:spLocks noGrp="1"/>
          </p:cNvSpPr>
          <p:nvPr>
            <p:ph type="sldNum" sz="quarter" idx="12"/>
          </p:nvPr>
        </p:nvSpPr>
        <p:spPr/>
        <p:txBody>
          <a:bodyPr/>
          <a:lstStyle/>
          <a:p>
            <a:fld id="{63A238ED-FBA3-4F54-8C75-5FB86280F6EF}" type="slidenum">
              <a:rPr lang="en-US" smtClean="0"/>
              <a:pPr/>
              <a:t>33</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6682" y="1139074"/>
            <a:ext cx="4603531" cy="132731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758" y="2795720"/>
            <a:ext cx="5014584" cy="3407315"/>
          </a:xfrm>
          <a:prstGeom prst="rect">
            <a:avLst/>
          </a:prstGeom>
        </p:spPr>
      </p:pic>
    </p:spTree>
    <p:extLst>
      <p:ext uri="{BB962C8B-B14F-4D97-AF65-F5344CB8AC3E}">
        <p14:creationId xmlns:p14="http://schemas.microsoft.com/office/powerpoint/2010/main" val="2815708400"/>
      </p:ext>
    </p:extLst>
  </p:cSld>
  <p:clrMapOvr>
    <a:masterClrMapping/>
  </p:clrMapOvr>
  <mc:AlternateContent xmlns:mc="http://schemas.openxmlformats.org/markup-compatibility/2006" xmlns:p14="http://schemas.microsoft.com/office/powerpoint/2010/main">
    <mc:Choice Requires="p14">
      <p:transition spd="slow" p14:dur="2000" advTm="78072"/>
    </mc:Choice>
    <mc:Fallback xmlns="">
      <p:transition spd="slow" advTm="78072"/>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39762"/>
          </a:xfrm>
        </p:spPr>
        <p:txBody>
          <a:bodyPr>
            <a:normAutofit/>
          </a:bodyPr>
          <a:lstStyle/>
          <a:p>
            <a:r>
              <a:rPr lang="en-US" dirty="0"/>
              <a:t>Non-accelerator </a:t>
            </a:r>
            <a:r>
              <a:rPr lang="en-US" dirty="0" smtClean="0"/>
              <a:t>physics (cont.)</a:t>
            </a:r>
            <a:endParaRPr lang="en-US" dirty="0"/>
          </a:p>
        </p:txBody>
      </p:sp>
      <p:sp>
        <p:nvSpPr>
          <p:cNvPr id="3" name="Content Placeholder 2"/>
          <p:cNvSpPr>
            <a:spLocks noGrp="1"/>
          </p:cNvSpPr>
          <p:nvPr>
            <p:ph idx="1"/>
          </p:nvPr>
        </p:nvSpPr>
        <p:spPr>
          <a:xfrm>
            <a:off x="457200" y="1046922"/>
            <a:ext cx="3814549" cy="5309428"/>
          </a:xfrm>
        </p:spPr>
        <p:txBody>
          <a:bodyPr/>
          <a:lstStyle/>
          <a:p>
            <a:r>
              <a:rPr lang="en-US" dirty="0" smtClean="0">
                <a:sym typeface="Symbol"/>
              </a:rPr>
              <a:t>Atmospheric neutrinos</a:t>
            </a:r>
          </a:p>
          <a:p>
            <a:pPr lvl="1"/>
            <a:endParaRPr lang="en-US" dirty="0" smtClean="0">
              <a:sym typeface="Symbol"/>
            </a:endParaRPr>
          </a:p>
          <a:p>
            <a:pPr lvl="1"/>
            <a:endParaRPr lang="en-US" dirty="0">
              <a:sym typeface="Symbol"/>
            </a:endParaRPr>
          </a:p>
          <a:p>
            <a:pPr lvl="1"/>
            <a:r>
              <a:rPr lang="en-US" dirty="0" smtClean="0">
                <a:sym typeface="Symbol"/>
              </a:rPr>
              <a:t>Similar to accelerator-</a:t>
            </a:r>
            <a:r>
              <a:rPr lang="en-US" dirty="0" smtClean="0">
                <a:latin typeface="Symbol" pitchFamily="18" charset="2"/>
                <a:sym typeface="Symbol"/>
              </a:rPr>
              <a:t>n</a:t>
            </a:r>
            <a:r>
              <a:rPr lang="en-US" dirty="0" smtClean="0">
                <a:sym typeface="Symbol"/>
              </a:rPr>
              <a:t> events</a:t>
            </a:r>
          </a:p>
          <a:p>
            <a:pPr marL="0" indent="0">
              <a:buNone/>
            </a:pPr>
            <a:endParaRPr lang="en-US" dirty="0" smtClean="0">
              <a:sym typeface="Symbol"/>
            </a:endParaRPr>
          </a:p>
          <a:p>
            <a:pPr marL="0" indent="0">
              <a:buNone/>
            </a:pPr>
            <a:endParaRPr lang="en-US" dirty="0">
              <a:sym typeface="Symbol"/>
            </a:endParaRPr>
          </a:p>
          <a:p>
            <a:pPr marL="0" indent="0">
              <a:buNone/>
            </a:pPr>
            <a:endParaRPr lang="en-US" sz="1400" dirty="0" smtClean="0">
              <a:sym typeface="Symbol"/>
            </a:endParaRPr>
          </a:p>
          <a:p>
            <a:pPr lvl="1"/>
            <a:r>
              <a:rPr lang="en-US" dirty="0" smtClean="0"/>
              <a:t>underground necessary (background)</a:t>
            </a:r>
          </a:p>
          <a:p>
            <a:pPr lvl="1"/>
            <a:r>
              <a:rPr lang="en-US" dirty="0" smtClean="0"/>
              <a:t>mass hierarchy sensitivity</a:t>
            </a:r>
            <a:endParaRPr lang="en-US" dirty="0"/>
          </a:p>
        </p:txBody>
      </p:sp>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6" name="Slide Number Placeholder 5"/>
          <p:cNvSpPr>
            <a:spLocks noGrp="1"/>
          </p:cNvSpPr>
          <p:nvPr>
            <p:ph type="sldNum" sz="quarter" idx="12"/>
          </p:nvPr>
        </p:nvSpPr>
        <p:spPr/>
        <p:txBody>
          <a:bodyPr/>
          <a:lstStyle/>
          <a:p>
            <a:fld id="{63A238ED-FBA3-4F54-8C75-5FB86280F6EF}" type="slidenum">
              <a:rPr lang="en-US" smtClean="0"/>
              <a:pPr/>
              <a:t>34</a:t>
            </a:fld>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4575" y="3641835"/>
            <a:ext cx="4224927" cy="2714516"/>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33033"/>
          <a:stretch/>
        </p:blipFill>
        <p:spPr>
          <a:xfrm>
            <a:off x="4708476" y="1202482"/>
            <a:ext cx="3917378" cy="1251450"/>
          </a:xfrm>
          <a:prstGeom prst="rect">
            <a:avLst/>
          </a:prstGeom>
          <a:ln>
            <a:solidFill>
              <a:schemeClr val="tx1"/>
            </a:solidFill>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8476" y="2533106"/>
            <a:ext cx="3917378" cy="921736"/>
          </a:xfrm>
          <a:prstGeom prst="rect">
            <a:avLst/>
          </a:prstGeom>
          <a:ln>
            <a:solidFill>
              <a:schemeClr val="tx1"/>
            </a:solidFill>
          </a:ln>
        </p:spPr>
      </p:pic>
      <p:sp>
        <p:nvSpPr>
          <p:cNvPr id="12" name="TextBox 11"/>
          <p:cNvSpPr txBox="1"/>
          <p:nvPr/>
        </p:nvSpPr>
        <p:spPr>
          <a:xfrm>
            <a:off x="6231151" y="1146581"/>
            <a:ext cx="2394703" cy="2308324"/>
          </a:xfrm>
          <a:prstGeom prst="rect">
            <a:avLst/>
          </a:prstGeom>
          <a:noFill/>
        </p:spPr>
        <p:txBody>
          <a:bodyPr wrap="square" rtlCol="0">
            <a:spAutoFit/>
          </a:bodyPr>
          <a:lstStyle/>
          <a:p>
            <a:pPr algn="r"/>
            <a:r>
              <a:rPr lang="en-US" dirty="0">
                <a:sym typeface="Symbol"/>
              </a:rPr>
              <a:t></a:t>
            </a:r>
            <a:r>
              <a:rPr lang="en-US" baseline="-25000" dirty="0">
                <a:sym typeface="Symbol"/>
              </a:rPr>
              <a:t>e</a:t>
            </a:r>
            <a:r>
              <a:rPr lang="en-US" dirty="0">
                <a:sym typeface="Symbol"/>
              </a:rPr>
              <a:t> </a:t>
            </a:r>
            <a:r>
              <a:rPr lang="en-US" dirty="0" smtClean="0">
                <a:sym typeface="Symbol"/>
              </a:rPr>
              <a:t>CC event</a:t>
            </a:r>
            <a:endParaRPr lang="en-US" dirty="0"/>
          </a:p>
          <a:p>
            <a:pPr algn="r"/>
            <a:endParaRPr lang="en-US" dirty="0" smtClean="0">
              <a:latin typeface="+mj-lt"/>
              <a:sym typeface="Symbol"/>
            </a:endParaRPr>
          </a:p>
          <a:p>
            <a:pPr algn="r"/>
            <a:endParaRPr lang="en-US" dirty="0">
              <a:latin typeface="+mj-lt"/>
              <a:sym typeface="Symbol"/>
            </a:endParaRPr>
          </a:p>
          <a:p>
            <a:pPr algn="r"/>
            <a:endParaRPr lang="en-US" dirty="0" smtClean="0">
              <a:latin typeface="+mj-lt"/>
              <a:sym typeface="Symbol"/>
            </a:endParaRPr>
          </a:p>
          <a:p>
            <a:pPr algn="r"/>
            <a:endParaRPr lang="en-US" dirty="0">
              <a:latin typeface="+mj-lt"/>
              <a:sym typeface="Symbol"/>
            </a:endParaRPr>
          </a:p>
          <a:p>
            <a:pPr algn="r"/>
            <a:endParaRPr lang="en-US" dirty="0" smtClean="0">
              <a:latin typeface="+mj-lt"/>
              <a:sym typeface="Symbol"/>
            </a:endParaRPr>
          </a:p>
          <a:p>
            <a:pPr algn="r"/>
            <a:endParaRPr lang="en-US" dirty="0" smtClean="0">
              <a:latin typeface="+mj-lt"/>
              <a:sym typeface="Symbol"/>
            </a:endParaRPr>
          </a:p>
          <a:p>
            <a:pPr algn="r"/>
            <a:r>
              <a:rPr lang="en-US" dirty="0" smtClean="0">
                <a:latin typeface="+mj-lt"/>
                <a:sym typeface="Symbol"/>
              </a:rPr>
              <a:t></a:t>
            </a:r>
            <a:r>
              <a:rPr lang="en-US" baseline="-25000" dirty="0" smtClean="0">
                <a:latin typeface="+mj-lt"/>
                <a:sym typeface="Symbol"/>
              </a:rPr>
              <a:t></a:t>
            </a:r>
            <a:r>
              <a:rPr lang="en-US" dirty="0" smtClean="0">
                <a:latin typeface="+mj-lt"/>
                <a:sym typeface="Symbol"/>
              </a:rPr>
              <a:t> CC event</a:t>
            </a:r>
          </a:p>
        </p:txBody>
      </p:sp>
    </p:spTree>
    <p:extLst>
      <p:ext uri="{BB962C8B-B14F-4D97-AF65-F5344CB8AC3E}">
        <p14:creationId xmlns:p14="http://schemas.microsoft.com/office/powerpoint/2010/main" val="978031312"/>
      </p:ext>
    </p:extLst>
  </p:cSld>
  <p:clrMapOvr>
    <a:masterClrMapping/>
  </p:clrMapOvr>
  <mc:AlternateContent xmlns:mc="http://schemas.openxmlformats.org/markup-compatibility/2006" xmlns:p14="http://schemas.microsoft.com/office/powerpoint/2010/main">
    <mc:Choice Requires="p14">
      <p:transition spd="slow" p14:dur="2000" advTm="33216"/>
    </mc:Choice>
    <mc:Fallback xmlns="">
      <p:transition spd="slow" advTm="33216"/>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Non-accelerator physics (cont.)</a:t>
            </a:r>
          </a:p>
        </p:txBody>
      </p:sp>
      <p:sp>
        <p:nvSpPr>
          <p:cNvPr id="3" name="Content Placeholder 2"/>
          <p:cNvSpPr>
            <a:spLocks noGrp="1"/>
          </p:cNvSpPr>
          <p:nvPr>
            <p:ph idx="1"/>
          </p:nvPr>
        </p:nvSpPr>
        <p:spPr>
          <a:xfrm>
            <a:off x="457200" y="1046922"/>
            <a:ext cx="8229600" cy="5309428"/>
          </a:xfrm>
        </p:spPr>
        <p:txBody>
          <a:bodyPr>
            <a:normAutofit/>
          </a:bodyPr>
          <a:lstStyle/>
          <a:p>
            <a:r>
              <a:rPr lang="en-US" dirty="0" smtClean="0"/>
              <a:t>Supernova Core Collapse Neutrinos</a:t>
            </a:r>
          </a:p>
          <a:p>
            <a:pPr lvl="1"/>
            <a:endParaRPr lang="en-US" sz="1100" dirty="0"/>
          </a:p>
          <a:p>
            <a:pPr lvl="1"/>
            <a:r>
              <a:rPr lang="en-US" dirty="0" smtClean="0"/>
              <a:t>Needs to be underground </a:t>
            </a:r>
          </a:p>
          <a:p>
            <a:pPr lvl="1"/>
            <a:r>
              <a:rPr lang="en-US" dirty="0" smtClean="0"/>
              <a:t>A time-correlated burst over a well measured background rate.</a:t>
            </a:r>
          </a:p>
          <a:p>
            <a:pPr lvl="1"/>
            <a:endParaRPr lang="en-US" dirty="0" smtClean="0"/>
          </a:p>
          <a:p>
            <a:pPr lvl="1"/>
            <a:r>
              <a:rPr lang="en-US" dirty="0" err="1" smtClean="0"/>
              <a:t>LAr</a:t>
            </a:r>
            <a:r>
              <a:rPr lang="en-US" dirty="0" smtClean="0"/>
              <a:t> </a:t>
            </a:r>
            <a:r>
              <a:rPr lang="en-US" dirty="0"/>
              <a:t>TPCs are sensitive to </a:t>
            </a:r>
            <a:r>
              <a:rPr lang="en-US" dirty="0" smtClean="0"/>
              <a:t>neutrinos</a:t>
            </a:r>
          </a:p>
          <a:p>
            <a:pPr marL="457200" lvl="1" indent="0">
              <a:buNone/>
            </a:pPr>
            <a:r>
              <a:rPr lang="en-US" dirty="0" smtClean="0"/>
              <a:t>		whereas WC detectors </a:t>
            </a:r>
            <a:r>
              <a:rPr lang="en-US" dirty="0"/>
              <a:t>are sensitive to </a:t>
            </a:r>
            <a:r>
              <a:rPr lang="en-US" dirty="0" smtClean="0"/>
              <a:t>antineutrinos</a:t>
            </a:r>
          </a:p>
          <a:p>
            <a:pPr lvl="1"/>
            <a:endParaRPr lang="en-US" dirty="0"/>
          </a:p>
          <a:p>
            <a:pPr lvl="1"/>
            <a:r>
              <a:rPr lang="en-US" dirty="0"/>
              <a:t>Core collapses are expected </a:t>
            </a:r>
            <a:endParaRPr lang="en-US" dirty="0" smtClean="0"/>
          </a:p>
          <a:p>
            <a:pPr marL="457200" lvl="1" indent="0">
              <a:buNone/>
            </a:pPr>
            <a:r>
              <a:rPr lang="en-US" dirty="0" smtClean="0"/>
              <a:t>	to </a:t>
            </a:r>
            <a:r>
              <a:rPr lang="en-US" dirty="0"/>
              <a:t>occur a few times </a:t>
            </a:r>
            <a:r>
              <a:rPr lang="en-US" dirty="0" smtClean="0"/>
              <a:t>per</a:t>
            </a:r>
          </a:p>
          <a:p>
            <a:pPr marL="457200" lvl="1" indent="0">
              <a:buNone/>
            </a:pPr>
            <a:r>
              <a:rPr lang="en-US" dirty="0"/>
              <a:t>	</a:t>
            </a:r>
            <a:r>
              <a:rPr lang="en-US" dirty="0" smtClean="0"/>
              <a:t>century at </a:t>
            </a:r>
            <a:r>
              <a:rPr lang="en-US" dirty="0"/>
              <a:t>a most-likely </a:t>
            </a:r>
            <a:endParaRPr lang="en-US" dirty="0" smtClean="0"/>
          </a:p>
          <a:p>
            <a:pPr marL="457200" lvl="1" indent="0">
              <a:buNone/>
            </a:pPr>
            <a:r>
              <a:rPr lang="en-US" dirty="0"/>
              <a:t>	</a:t>
            </a:r>
            <a:r>
              <a:rPr lang="en-US" dirty="0" smtClean="0"/>
              <a:t>distance </a:t>
            </a:r>
            <a:r>
              <a:rPr lang="en-US" dirty="0"/>
              <a:t>of about 10-15 </a:t>
            </a:r>
            <a:r>
              <a:rPr lang="en-US" dirty="0" err="1"/>
              <a:t>kpc</a:t>
            </a:r>
            <a:r>
              <a:rPr lang="en-US" dirty="0" smtClean="0"/>
              <a:t>.</a:t>
            </a:r>
            <a:endParaRPr lang="en-US" dirty="0"/>
          </a:p>
        </p:txBody>
      </p:sp>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6" name="Slide Number Placeholder 5"/>
          <p:cNvSpPr>
            <a:spLocks noGrp="1"/>
          </p:cNvSpPr>
          <p:nvPr>
            <p:ph type="sldNum" sz="quarter" idx="12"/>
          </p:nvPr>
        </p:nvSpPr>
        <p:spPr/>
        <p:txBody>
          <a:bodyPr/>
          <a:lstStyle/>
          <a:p>
            <a:fld id="{63A238ED-FBA3-4F54-8C75-5FB86280F6EF}" type="slidenum">
              <a:rPr lang="en-US" smtClean="0"/>
              <a:pPr/>
              <a:t>35</a:t>
            </a:fld>
            <a:endParaRPr 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6000" r="4033" b="4573"/>
          <a:stretch/>
        </p:blipFill>
        <p:spPr>
          <a:xfrm>
            <a:off x="4591304" y="3641839"/>
            <a:ext cx="4270465" cy="2695904"/>
          </a:xfrm>
          <a:prstGeom prst="rect">
            <a:avLst/>
          </a:prstGeom>
        </p:spPr>
      </p:pic>
    </p:spTree>
    <p:extLst>
      <p:ext uri="{BB962C8B-B14F-4D97-AF65-F5344CB8AC3E}">
        <p14:creationId xmlns:p14="http://schemas.microsoft.com/office/powerpoint/2010/main" val="665586961"/>
      </p:ext>
    </p:extLst>
  </p:cSld>
  <p:clrMapOvr>
    <a:masterClrMapping/>
  </p:clrMapOvr>
  <mc:AlternateContent xmlns:mc="http://schemas.openxmlformats.org/markup-compatibility/2006" xmlns:p14="http://schemas.microsoft.com/office/powerpoint/2010/main">
    <mc:Choice Requires="p14">
      <p:transition spd="slow" p14:dur="2000" advTm="34726"/>
    </mc:Choice>
    <mc:Fallback xmlns="">
      <p:transition spd="slow" advTm="34726"/>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Physics Sensitivities: Summary</a:t>
            </a:r>
            <a:endParaRPr lang="en-US" dirty="0"/>
          </a:p>
        </p:txBody>
      </p:sp>
      <p:sp>
        <p:nvSpPr>
          <p:cNvPr id="3" name="Content Placeholder 2"/>
          <p:cNvSpPr>
            <a:spLocks noGrp="1"/>
          </p:cNvSpPr>
          <p:nvPr>
            <p:ph idx="1"/>
          </p:nvPr>
        </p:nvSpPr>
        <p:spPr/>
        <p:txBody>
          <a:bodyPr>
            <a:normAutofit fontScale="92500" lnSpcReduction="10000"/>
          </a:bodyPr>
          <a:lstStyle/>
          <a:p>
            <a:pPr lvl="1"/>
            <a:endParaRPr lang="en-US" dirty="0" smtClean="0"/>
          </a:p>
          <a:p>
            <a:r>
              <a:rPr lang="en-US" dirty="0" smtClean="0"/>
              <a:t>The neutrino hierarchy and the CP phase angle are accessible with the options being considered.</a:t>
            </a:r>
          </a:p>
          <a:p>
            <a:pPr lvl="1"/>
            <a:endParaRPr lang="en-US" sz="1500" dirty="0" smtClean="0"/>
          </a:p>
          <a:p>
            <a:r>
              <a:rPr lang="en-US" dirty="0"/>
              <a:t>A </a:t>
            </a:r>
            <a:r>
              <a:rPr lang="en-US" dirty="0" smtClean="0"/>
              <a:t>longer </a:t>
            </a:r>
            <a:r>
              <a:rPr lang="en-US" dirty="0"/>
              <a:t>baseline allows complete separation between matter and CP effects</a:t>
            </a:r>
            <a:r>
              <a:rPr lang="en-US" dirty="0" smtClean="0"/>
              <a:t>.</a:t>
            </a:r>
          </a:p>
          <a:p>
            <a:pPr lvl="1"/>
            <a:endParaRPr lang="en-US" sz="1500" dirty="0"/>
          </a:p>
          <a:p>
            <a:r>
              <a:rPr lang="en-US" dirty="0" smtClean="0"/>
              <a:t>A longer baseline and a wide-band beam allow observation of multiple oscillation peaks and the valleys between them in the long term.  This provides broader sensitivity to neutrino oscillation physics beyond that described by the standard 3×3 matrix.</a:t>
            </a:r>
          </a:p>
          <a:p>
            <a:pPr lvl="1"/>
            <a:endParaRPr lang="en-US" sz="1500" dirty="0"/>
          </a:p>
          <a:p>
            <a:r>
              <a:rPr lang="en-US" dirty="0" smtClean="0"/>
              <a:t>The search for proton decay and the study of atmospheric and supernova-burst neutrinos require the detector to be underground.</a:t>
            </a:r>
          </a:p>
          <a:p>
            <a:pPr lvl="1"/>
            <a:r>
              <a:rPr lang="en-US" dirty="0" err="1" smtClean="0"/>
              <a:t>Homestake</a:t>
            </a:r>
            <a:r>
              <a:rPr lang="en-US" dirty="0" smtClean="0"/>
              <a:t> at 4850 </a:t>
            </a:r>
            <a:r>
              <a:rPr lang="en-US" dirty="0" err="1" smtClean="0"/>
              <a:t>ft</a:t>
            </a:r>
            <a:r>
              <a:rPr lang="en-US" dirty="0" smtClean="0"/>
              <a:t> depth: excellent opportunities</a:t>
            </a:r>
          </a:p>
          <a:p>
            <a:pPr lvl="1"/>
            <a:r>
              <a:rPr lang="en-US" dirty="0" smtClean="0"/>
              <a:t>Soudan lab at 2340 </a:t>
            </a:r>
            <a:r>
              <a:rPr lang="en-US" dirty="0" err="1" smtClean="0"/>
              <a:t>ft</a:t>
            </a:r>
            <a:r>
              <a:rPr lang="en-US" dirty="0" smtClean="0"/>
              <a:t> depth: modest compromise in physics reach</a:t>
            </a:r>
          </a:p>
        </p:txBody>
      </p:sp>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6" name="Slide Number Placeholder 5"/>
          <p:cNvSpPr>
            <a:spLocks noGrp="1"/>
          </p:cNvSpPr>
          <p:nvPr>
            <p:ph type="sldNum" sz="quarter" idx="12"/>
          </p:nvPr>
        </p:nvSpPr>
        <p:spPr/>
        <p:txBody>
          <a:bodyPr/>
          <a:lstStyle/>
          <a:p>
            <a:fld id="{63A238ED-FBA3-4F54-8C75-5FB86280F6EF}" type="slidenum">
              <a:rPr lang="en-US" smtClean="0"/>
              <a:pPr/>
              <a:t>36</a:t>
            </a:fld>
            <a:endParaRPr lang="en-US"/>
          </a:p>
        </p:txBody>
      </p:sp>
    </p:spTree>
    <p:extLst>
      <p:ext uri="{BB962C8B-B14F-4D97-AF65-F5344CB8AC3E}">
        <p14:creationId xmlns:p14="http://schemas.microsoft.com/office/powerpoint/2010/main" val="3027467431"/>
      </p:ext>
    </p:extLst>
  </p:cSld>
  <p:clrMapOvr>
    <a:masterClrMapping/>
  </p:clrMapOvr>
  <mc:AlternateContent xmlns:mc="http://schemas.openxmlformats.org/markup-compatibility/2006" xmlns:p14="http://schemas.microsoft.com/office/powerpoint/2010/main">
    <mc:Choice Requires="p14">
      <p:transition spd="slow" p14:dur="2000" advTm="72257"/>
    </mc:Choice>
    <mc:Fallback xmlns="">
      <p:transition spd="slow" advTm="72257"/>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Engineering/cost studies</a:t>
            </a:r>
            <a:endParaRPr lang="en-US" dirty="0"/>
          </a:p>
        </p:txBody>
      </p:sp>
      <p:sp>
        <p:nvSpPr>
          <p:cNvPr id="3" name="Content Placeholder 2"/>
          <p:cNvSpPr>
            <a:spLocks noGrp="1"/>
          </p:cNvSpPr>
          <p:nvPr>
            <p:ph idx="1"/>
          </p:nvPr>
        </p:nvSpPr>
        <p:spPr>
          <a:xfrm>
            <a:off x="457200" y="1046922"/>
            <a:ext cx="8229600" cy="5441948"/>
          </a:xfrm>
        </p:spPr>
        <p:txBody>
          <a:bodyPr>
            <a:normAutofit/>
          </a:bodyPr>
          <a:lstStyle/>
          <a:p>
            <a:pPr>
              <a:spcBef>
                <a:spcPts val="400"/>
              </a:spcBef>
            </a:pPr>
            <a:r>
              <a:rPr lang="en-US" dirty="0"/>
              <a:t>LBNE has developed a CD-1-level conceptual design and cost estimate for the full project, which has been reviewed and found to be sound.</a:t>
            </a:r>
          </a:p>
          <a:p>
            <a:pPr lvl="1">
              <a:spcBef>
                <a:spcPts val="400"/>
              </a:spcBef>
            </a:pPr>
            <a:endParaRPr lang="en-US" sz="1200" dirty="0" smtClean="0"/>
          </a:p>
          <a:p>
            <a:pPr>
              <a:spcBef>
                <a:spcPts val="400"/>
              </a:spcBef>
            </a:pPr>
            <a:r>
              <a:rPr lang="en-US" dirty="0" smtClean="0"/>
              <a:t>The </a:t>
            </a:r>
            <a:r>
              <a:rPr lang="en-US" dirty="0"/>
              <a:t>reconfiguration cost estimates are based to the greatest extent possible on that cost estimate.</a:t>
            </a:r>
          </a:p>
          <a:p>
            <a:pPr lvl="1">
              <a:spcBef>
                <a:spcPts val="400"/>
              </a:spcBef>
            </a:pPr>
            <a:endParaRPr lang="en-US" sz="1200" dirty="0" smtClean="0"/>
          </a:p>
          <a:p>
            <a:pPr>
              <a:spcBef>
                <a:spcPts val="400"/>
              </a:spcBef>
            </a:pPr>
            <a:r>
              <a:rPr lang="en-US" dirty="0" smtClean="0"/>
              <a:t>Value </a:t>
            </a:r>
            <a:r>
              <a:rPr lang="en-US" dirty="0"/>
              <a:t>Engineering during the reconfiguration process lowered the cost estimate for the full LBNE </a:t>
            </a:r>
            <a:r>
              <a:rPr lang="en-US" dirty="0" smtClean="0"/>
              <a:t>to </a:t>
            </a:r>
            <a:r>
              <a:rPr lang="en-US" spc="-2000" dirty="0"/>
              <a:t>&lt;</a:t>
            </a:r>
            <a:r>
              <a:rPr lang="en-US" sz="4000" baseline="-39000" dirty="0"/>
              <a:t>~</a:t>
            </a:r>
            <a:r>
              <a:rPr lang="en-US" dirty="0"/>
              <a:t>$1.5B.  </a:t>
            </a:r>
          </a:p>
          <a:p>
            <a:pPr lvl="1">
              <a:spcBef>
                <a:spcPts val="300"/>
              </a:spcBef>
            </a:pPr>
            <a:r>
              <a:rPr lang="en-US" dirty="0"/>
              <a:t>This was done by simplifying designs </a:t>
            </a:r>
            <a:r>
              <a:rPr lang="en-US" dirty="0" smtClean="0"/>
              <a:t>to a minimal configuration </a:t>
            </a:r>
            <a:r>
              <a:rPr lang="en-US" dirty="0"/>
              <a:t>while maintaining the same scientific capability</a:t>
            </a:r>
            <a:endParaRPr lang="en-US" dirty="0" smtClean="0"/>
          </a:p>
          <a:p>
            <a:pPr marL="800100" lvl="1">
              <a:spcBef>
                <a:spcPts val="400"/>
              </a:spcBef>
              <a:buFont typeface="Arial" pitchFamily="34" charset="0"/>
              <a:buChar char="•"/>
            </a:pPr>
            <a:endParaRPr lang="en-US" sz="1200" dirty="0" smtClean="0"/>
          </a:p>
          <a:p>
            <a:pPr marL="400050">
              <a:spcBef>
                <a:spcPts val="400"/>
              </a:spcBef>
              <a:buFont typeface="Arial" pitchFamily="34" charset="0"/>
              <a:buChar char="•"/>
            </a:pPr>
            <a:r>
              <a:rPr lang="en-US" dirty="0" smtClean="0"/>
              <a:t>Comparison </a:t>
            </a:r>
            <a:r>
              <a:rPr lang="en-US" dirty="0"/>
              <a:t>between the </a:t>
            </a:r>
            <a:r>
              <a:rPr lang="en-US" dirty="0" err="1"/>
              <a:t>Homestake</a:t>
            </a:r>
            <a:r>
              <a:rPr lang="en-US" dirty="0"/>
              <a:t> cost estimates and operational methods and actual experience at Soudan and Ash River was very helpful in this process</a:t>
            </a:r>
            <a:r>
              <a:rPr lang="en-US" dirty="0" smtClean="0"/>
              <a:t>.</a:t>
            </a:r>
            <a:endParaRPr lang="en-US" dirty="0"/>
          </a:p>
        </p:txBody>
      </p:sp>
      <p:sp>
        <p:nvSpPr>
          <p:cNvPr id="4" name="Footer Placeholder 3"/>
          <p:cNvSpPr>
            <a:spLocks noGrp="1"/>
          </p:cNvSpPr>
          <p:nvPr>
            <p:ph type="ftr" sz="quarter" idx="11"/>
          </p:nvPr>
        </p:nvSpPr>
        <p:spPr/>
        <p:txBody>
          <a:bodyPr/>
          <a:lstStyle/>
          <a:p>
            <a:pPr>
              <a:defRPr/>
            </a:pPr>
            <a:r>
              <a:rPr lang="en-US" smtClean="0"/>
              <a:t>Young-Kee Kim, August 27, 2012, HEPAP Meeting, LBNE Reconfiguration Steering Committee Report</a:t>
            </a:r>
            <a:endParaRPr lang="en-US" sz="1200" dirty="0"/>
          </a:p>
        </p:txBody>
      </p:sp>
      <p:sp>
        <p:nvSpPr>
          <p:cNvPr id="5" name="Slide Number Placeholder 4"/>
          <p:cNvSpPr>
            <a:spLocks noGrp="1"/>
          </p:cNvSpPr>
          <p:nvPr>
            <p:ph type="sldNum" sz="quarter" idx="12"/>
          </p:nvPr>
        </p:nvSpPr>
        <p:spPr/>
        <p:txBody>
          <a:bodyPr/>
          <a:lstStyle/>
          <a:p>
            <a:pPr>
              <a:defRPr/>
            </a:pPr>
            <a:fld id="{DD335B24-A5D2-4BBF-9E7F-0C9CC4A20CBD}" type="slidenum">
              <a:rPr lang="en-US" smtClean="0"/>
              <a:pPr>
                <a:defRPr/>
              </a:pPr>
              <a:t>37</a:t>
            </a:fld>
            <a:endParaRPr lang="en-US" dirty="0"/>
          </a:p>
        </p:txBody>
      </p:sp>
    </p:spTree>
    <p:extLst>
      <p:ext uri="{BB962C8B-B14F-4D97-AF65-F5344CB8AC3E}">
        <p14:creationId xmlns:p14="http://schemas.microsoft.com/office/powerpoint/2010/main" val="2411062305"/>
      </p:ext>
    </p:extLst>
  </p:cSld>
  <p:clrMapOvr>
    <a:masterClrMapping/>
  </p:clrMapOvr>
  <mc:AlternateContent xmlns:mc="http://schemas.openxmlformats.org/markup-compatibility/2006" xmlns:p14="http://schemas.microsoft.com/office/powerpoint/2010/main">
    <mc:Choice Requires="p14">
      <p:transition spd="slow" p14:dur="2000" advTm="63205"/>
    </mc:Choice>
    <mc:Fallback xmlns="">
      <p:transition spd="slow" advTm="63205"/>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Engineering/cost studies</a:t>
            </a:r>
          </a:p>
        </p:txBody>
      </p:sp>
      <p:sp>
        <p:nvSpPr>
          <p:cNvPr id="3" name="Footer Placeholder 2"/>
          <p:cNvSpPr>
            <a:spLocks noGrp="1"/>
          </p:cNvSpPr>
          <p:nvPr>
            <p:ph type="ftr" sz="quarter" idx="11"/>
          </p:nvPr>
        </p:nvSpPr>
        <p:spPr/>
        <p:txBody>
          <a:bodyPr/>
          <a:lstStyle/>
          <a:p>
            <a:pPr>
              <a:defRPr/>
            </a:pPr>
            <a:r>
              <a:rPr lang="en-US" smtClean="0"/>
              <a:t>Young-Kee Kim, August 27, 2012, HEPAP Meeting, LBNE Reconfiguration Steering Committee Report</a:t>
            </a:r>
            <a:endParaRPr lang="en-US" sz="1200" dirty="0"/>
          </a:p>
        </p:txBody>
      </p:sp>
      <p:sp>
        <p:nvSpPr>
          <p:cNvPr id="4" name="Slide Number Placeholder 3"/>
          <p:cNvSpPr>
            <a:spLocks noGrp="1"/>
          </p:cNvSpPr>
          <p:nvPr>
            <p:ph type="sldNum" sz="quarter" idx="12"/>
          </p:nvPr>
        </p:nvSpPr>
        <p:spPr/>
        <p:txBody>
          <a:bodyPr/>
          <a:lstStyle/>
          <a:p>
            <a:pPr>
              <a:defRPr/>
            </a:pPr>
            <a:fld id="{35B77CE8-6CCD-40BE-BE5B-35486880A513}" type="slidenum">
              <a:rPr lang="en-US" smtClean="0"/>
              <a:pPr>
                <a:defRPr/>
              </a:pPr>
              <a:t>38</a:t>
            </a:fld>
            <a:endParaRPr lang="en-US" dirty="0"/>
          </a:p>
        </p:txBody>
      </p:sp>
      <p:grpSp>
        <p:nvGrpSpPr>
          <p:cNvPr id="19" name="Group 18"/>
          <p:cNvGrpSpPr/>
          <p:nvPr/>
        </p:nvGrpSpPr>
        <p:grpSpPr>
          <a:xfrm>
            <a:off x="-5663" y="5274790"/>
            <a:ext cx="9172372" cy="1213007"/>
            <a:chOff x="1618235" y="5106778"/>
            <a:chExt cx="9172372" cy="1213007"/>
          </a:xfrm>
        </p:grpSpPr>
        <p:sp>
          <p:nvSpPr>
            <p:cNvPr id="16" name="TextBox 15"/>
            <p:cNvSpPr txBox="1"/>
            <p:nvPr/>
          </p:nvSpPr>
          <p:spPr>
            <a:xfrm>
              <a:off x="1618235" y="5106778"/>
              <a:ext cx="1251305" cy="369332"/>
            </a:xfrm>
            <a:prstGeom prst="rect">
              <a:avLst/>
            </a:prstGeom>
            <a:noFill/>
          </p:spPr>
          <p:txBody>
            <a:bodyPr wrap="none" rtlCol="0">
              <a:spAutoFit/>
            </a:bodyPr>
            <a:lstStyle/>
            <a:p>
              <a:r>
                <a:rPr lang="en-US" dirty="0" smtClean="0"/>
                <a:t>Fixed costs </a:t>
              </a:r>
              <a:endParaRPr lang="en-US" dirty="0"/>
            </a:p>
          </p:txBody>
        </p:sp>
        <p:sp>
          <p:nvSpPr>
            <p:cNvPr id="18" name="TextBox 17"/>
            <p:cNvSpPr txBox="1"/>
            <p:nvPr/>
          </p:nvSpPr>
          <p:spPr>
            <a:xfrm>
              <a:off x="2731926" y="5119456"/>
              <a:ext cx="8058681" cy="1200329"/>
            </a:xfrm>
            <a:prstGeom prst="rect">
              <a:avLst/>
            </a:prstGeom>
            <a:noFill/>
          </p:spPr>
          <p:txBody>
            <a:bodyPr wrap="none" rtlCol="0">
              <a:spAutoFit/>
            </a:bodyPr>
            <a:lstStyle/>
            <a:p>
              <a:pPr marL="285750" indent="-285750">
                <a:buFont typeface="Arial" pitchFamily="34" charset="0"/>
                <a:buChar char="•"/>
              </a:pPr>
              <a:r>
                <a:rPr lang="en-US" dirty="0" smtClean="0"/>
                <a:t>All options: Project management (~10% of the project)</a:t>
              </a:r>
            </a:p>
            <a:p>
              <a:pPr marL="285750" indent="-285750">
                <a:buFont typeface="Arial" pitchFamily="34" charset="0"/>
                <a:buChar char="•"/>
              </a:pPr>
              <a:r>
                <a:rPr lang="en-US" dirty="0" err="1" smtClean="0"/>
                <a:t>Homestake</a:t>
              </a:r>
              <a:r>
                <a:rPr lang="en-US" dirty="0" smtClean="0"/>
                <a:t> with beam: new </a:t>
              </a:r>
              <a:r>
                <a:rPr lang="en-US" dirty="0" err="1" smtClean="0"/>
                <a:t>beamline</a:t>
              </a:r>
              <a:endParaRPr lang="en-US" dirty="0" smtClean="0"/>
            </a:p>
            <a:p>
              <a:pPr marL="285750" indent="-285750">
                <a:buFont typeface="Arial" pitchFamily="34" charset="0"/>
                <a:buChar char="•"/>
              </a:pPr>
              <a:r>
                <a:rPr lang="en-US" dirty="0" smtClean="0"/>
                <a:t>Soudan underground detector: two new shafts + </a:t>
              </a:r>
              <a:r>
                <a:rPr lang="en-US" dirty="0" err="1" smtClean="0"/>
                <a:t>beamline</a:t>
              </a:r>
              <a:r>
                <a:rPr lang="en-US" dirty="0" smtClean="0"/>
                <a:t> upgrade</a:t>
              </a:r>
            </a:p>
            <a:p>
              <a:pPr marL="285750" indent="-285750">
                <a:buFont typeface="Arial" pitchFamily="34" charset="0"/>
                <a:buChar char="•"/>
              </a:pPr>
              <a:r>
                <a:rPr lang="en-US" dirty="0" smtClean="0"/>
                <a:t>Ash River or Soudan surface detector:  surface infrastructure + </a:t>
              </a:r>
              <a:r>
                <a:rPr lang="en-US" dirty="0" err="1" smtClean="0"/>
                <a:t>beamline</a:t>
              </a:r>
              <a:r>
                <a:rPr lang="en-US" dirty="0" smtClean="0"/>
                <a:t> upgrade</a:t>
              </a:r>
              <a:endParaRPr lang="en-US" dirty="0"/>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476" y="1366330"/>
            <a:ext cx="4049204" cy="377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13" y="1387614"/>
            <a:ext cx="4000309" cy="375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bwMode="auto">
          <a:xfrm>
            <a:off x="290753" y="2825002"/>
            <a:ext cx="8531784" cy="249263"/>
          </a:xfrm>
          <a:prstGeom prst="rect">
            <a:avLst/>
          </a:prstGeom>
          <a:solidFill>
            <a:srgbClr val="000099">
              <a:alpha val="40000"/>
            </a:srgbClr>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b="1" dirty="0" smtClean="0">
                <a:solidFill>
                  <a:srgbClr val="000099"/>
                </a:solidFill>
                <a:latin typeface="Arial" charset="0"/>
              </a:rPr>
              <a:t>Phase 1 c</a:t>
            </a:r>
            <a:r>
              <a:rPr kumimoji="0" lang="en-US" b="1" i="0" u="none" strike="noStrike" cap="none" normalizeH="0" baseline="0" dirty="0" smtClean="0">
                <a:ln>
                  <a:noFill/>
                </a:ln>
                <a:solidFill>
                  <a:srgbClr val="000099"/>
                </a:solidFill>
                <a:effectLst/>
                <a:latin typeface="Arial" charset="0"/>
              </a:rPr>
              <a:t>ost range: $700M ~ $800M</a:t>
            </a:r>
          </a:p>
        </p:txBody>
      </p:sp>
      <p:sp>
        <p:nvSpPr>
          <p:cNvPr id="21" name="TextBox 20"/>
          <p:cNvSpPr txBox="1"/>
          <p:nvPr/>
        </p:nvSpPr>
        <p:spPr>
          <a:xfrm>
            <a:off x="1769684" y="1712779"/>
            <a:ext cx="1736886" cy="338554"/>
          </a:xfrm>
          <a:prstGeom prst="rect">
            <a:avLst/>
          </a:prstGeom>
          <a:noFill/>
        </p:spPr>
        <p:txBody>
          <a:bodyPr wrap="none" rtlCol="0">
            <a:spAutoFit/>
          </a:bodyPr>
          <a:lstStyle/>
          <a:p>
            <a:pPr algn="r"/>
            <a:r>
              <a:rPr lang="en-US" sz="1600" dirty="0" smtClean="0">
                <a:solidFill>
                  <a:srgbClr val="000000"/>
                </a:solidFill>
              </a:rPr>
              <a:t>(no near detector)</a:t>
            </a:r>
            <a:endParaRPr lang="en-US" sz="1600" dirty="0">
              <a:solidFill>
                <a:srgbClr val="000000"/>
              </a:solidFill>
            </a:endParaRPr>
          </a:p>
        </p:txBody>
      </p:sp>
      <p:sp>
        <p:nvSpPr>
          <p:cNvPr id="5" name="5-Point Star 4"/>
          <p:cNvSpPr/>
          <p:nvPr/>
        </p:nvSpPr>
        <p:spPr>
          <a:xfrm>
            <a:off x="1847338" y="2724443"/>
            <a:ext cx="236392" cy="254286"/>
          </a:xfrm>
          <a:prstGeom prst="star5">
            <a:avLst/>
          </a:prstGeom>
          <a:solidFill>
            <a:schemeClr val="tx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5-Point Star 22"/>
          <p:cNvSpPr/>
          <p:nvPr/>
        </p:nvSpPr>
        <p:spPr>
          <a:xfrm>
            <a:off x="6435004" y="2960770"/>
            <a:ext cx="236392" cy="254286"/>
          </a:xfrm>
          <a:prstGeom prst="star5">
            <a:avLst/>
          </a:prstGeom>
          <a:solidFill>
            <a:schemeClr val="tx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5-Point Star 23"/>
          <p:cNvSpPr/>
          <p:nvPr/>
        </p:nvSpPr>
        <p:spPr>
          <a:xfrm>
            <a:off x="7627078" y="2914483"/>
            <a:ext cx="236392" cy="254286"/>
          </a:xfrm>
          <a:prstGeom prst="star5">
            <a:avLst/>
          </a:prstGeom>
          <a:solidFill>
            <a:schemeClr val="tx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19989" y="1072053"/>
            <a:ext cx="4674678" cy="369332"/>
          </a:xfrm>
          <a:prstGeom prst="rect">
            <a:avLst/>
          </a:prstGeom>
          <a:noFill/>
        </p:spPr>
        <p:txBody>
          <a:bodyPr wrap="none" rtlCol="0">
            <a:spAutoFit/>
          </a:bodyPr>
          <a:lstStyle/>
          <a:p>
            <a:r>
              <a:rPr lang="en-US" dirty="0" smtClean="0"/>
              <a:t>$M                                                                         $M</a:t>
            </a:r>
            <a:endParaRPr lang="en-US" dirty="0"/>
          </a:p>
        </p:txBody>
      </p:sp>
    </p:spTree>
    <p:custDataLst>
      <p:tags r:id="rId1"/>
    </p:custDataLst>
    <p:extLst>
      <p:ext uri="{BB962C8B-B14F-4D97-AF65-F5344CB8AC3E}">
        <p14:creationId xmlns:p14="http://schemas.microsoft.com/office/powerpoint/2010/main" val="4078580802"/>
      </p:ext>
    </p:extLst>
  </p:cSld>
  <p:clrMapOvr>
    <a:masterClrMapping/>
  </p:clrMapOvr>
  <mc:AlternateContent xmlns:mc="http://schemas.openxmlformats.org/markup-compatibility/2006" xmlns:p14="http://schemas.microsoft.com/office/powerpoint/2010/main">
    <mc:Choice Requires="p14">
      <p:transition spd="slow" p14:dur="2000" advTm="8517"/>
    </mc:Choice>
    <mc:Fallback xmlns="">
      <p:transition spd="slow" advTm="85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P spid="23"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1781524"/>
            <a:ext cx="9144000" cy="2766849"/>
          </a:xfrm>
        </p:spPr>
        <p:txBody>
          <a:bodyPr>
            <a:normAutofit fontScale="90000"/>
          </a:bodyPr>
          <a:lstStyle/>
          <a:p>
            <a:r>
              <a:rPr lang="en-US" sz="3600" b="1" dirty="0" smtClean="0"/>
              <a:t>The Steering Committee Conclusions </a:t>
            </a:r>
            <a:br>
              <a:rPr lang="en-US" sz="3600" b="1" dirty="0" smtClean="0"/>
            </a:br>
            <a:r>
              <a:rPr lang="en-US" sz="3600" b="1" dirty="0" smtClean="0"/>
              <a:t>for LBNE Phase 1</a:t>
            </a:r>
            <a:br>
              <a:rPr lang="en-US" sz="3600" b="1" dirty="0" smtClean="0"/>
            </a:br>
            <a:r>
              <a:rPr lang="en-US" sz="3600" b="1" dirty="0"/>
              <a:t/>
            </a:r>
            <a:br>
              <a:rPr lang="en-US" sz="3600" b="1" dirty="0"/>
            </a:br>
            <a:r>
              <a:rPr lang="en-US" sz="2800" dirty="0" smtClean="0"/>
              <a:t>Viable Options</a:t>
            </a:r>
            <a:br>
              <a:rPr lang="en-US" sz="2800" dirty="0" smtClean="0"/>
            </a:br>
            <a:r>
              <a:rPr lang="en-US" sz="2800" dirty="0" smtClean="0"/>
              <a:t>Preferred Option</a:t>
            </a:r>
            <a:r>
              <a:rPr lang="en-US" sz="2800" dirty="0"/>
              <a:t/>
            </a:r>
            <a:br>
              <a:rPr lang="en-US" sz="2800" dirty="0"/>
            </a:br>
            <a:r>
              <a:rPr lang="en-US" sz="2800" dirty="0" smtClean="0"/>
              <a:t>Strategy to enhance the physics scope of the preferred option</a:t>
            </a:r>
            <a:endParaRPr lang="en-US" dirty="0"/>
          </a:p>
        </p:txBody>
      </p:sp>
      <p:sp>
        <p:nvSpPr>
          <p:cNvPr id="3" name="Footer Placeholder 2"/>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4" name="Slide Number Placeholder 3"/>
          <p:cNvSpPr>
            <a:spLocks noGrp="1"/>
          </p:cNvSpPr>
          <p:nvPr>
            <p:ph type="sldNum" sz="quarter" idx="12"/>
          </p:nvPr>
        </p:nvSpPr>
        <p:spPr/>
        <p:txBody>
          <a:bodyPr/>
          <a:lstStyle/>
          <a:p>
            <a:fld id="{E8EDE007-DFFE-4749-AC3D-52621BC1CDC3}" type="slidenum">
              <a:rPr lang="en-US" smtClean="0"/>
              <a:t>39</a:t>
            </a:fld>
            <a:endParaRPr lang="en-US"/>
          </a:p>
        </p:txBody>
      </p:sp>
    </p:spTree>
    <p:extLst>
      <p:ext uri="{BB962C8B-B14F-4D97-AF65-F5344CB8AC3E}">
        <p14:creationId xmlns:p14="http://schemas.microsoft.com/office/powerpoint/2010/main" val="318711101"/>
      </p:ext>
    </p:extLst>
  </p:cSld>
  <p:clrMapOvr>
    <a:masterClrMapping/>
  </p:clrMapOvr>
  <mc:AlternateContent xmlns:mc="http://schemas.openxmlformats.org/markup-compatibility/2006" xmlns:p14="http://schemas.microsoft.com/office/powerpoint/2010/main">
    <mc:Choice Requires="p14">
      <p:transition spd="slow" p14:dur="2000" advTm="2541"/>
    </mc:Choice>
    <mc:Fallback xmlns="">
      <p:transition spd="slow" advTm="254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1214438" y="5372346"/>
            <a:ext cx="7899400" cy="533400"/>
          </a:xfrm>
          <a:prstGeom prst="right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FFFFFF"/>
                </a:solidFill>
              </a:rPr>
              <a:t>     1            3           5           Log (Energy [</a:t>
            </a:r>
            <a:r>
              <a:rPr lang="en-US" dirty="0" err="1">
                <a:solidFill>
                  <a:srgbClr val="FFFFFF"/>
                </a:solidFill>
              </a:rPr>
              <a:t>GeV</a:t>
            </a:r>
            <a:r>
              <a:rPr lang="en-US" dirty="0">
                <a:solidFill>
                  <a:srgbClr val="FFFFFF"/>
                </a:solidFill>
              </a:rPr>
              <a:t>])           13          15          17  </a:t>
            </a:r>
          </a:p>
        </p:txBody>
      </p:sp>
      <p:sp>
        <p:nvSpPr>
          <p:cNvPr id="4" name="Right Arrow 3"/>
          <p:cNvSpPr/>
          <p:nvPr/>
        </p:nvSpPr>
        <p:spPr>
          <a:xfrm>
            <a:off x="1214438" y="4462708"/>
            <a:ext cx="1295400" cy="47192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400" b="1" dirty="0" err="1">
                <a:solidFill>
                  <a:srgbClr val="FFFF00"/>
                </a:solidFill>
              </a:rPr>
              <a:t>Tevatron</a:t>
            </a:r>
            <a:endParaRPr lang="en-US" sz="1400" b="1" dirty="0">
              <a:solidFill>
                <a:srgbClr val="FFFF00"/>
              </a:solidFill>
            </a:endParaRPr>
          </a:p>
        </p:txBody>
      </p:sp>
      <p:sp>
        <p:nvSpPr>
          <p:cNvPr id="5" name="Right Arrow 4"/>
          <p:cNvSpPr/>
          <p:nvPr/>
        </p:nvSpPr>
        <p:spPr>
          <a:xfrm>
            <a:off x="1214438" y="4069008"/>
            <a:ext cx="1752600" cy="47192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400" b="1" dirty="0">
                <a:solidFill>
                  <a:srgbClr val="FFFF00"/>
                </a:solidFill>
              </a:rPr>
              <a:t>LHC</a:t>
            </a:r>
          </a:p>
        </p:txBody>
      </p:sp>
      <p:sp>
        <p:nvSpPr>
          <p:cNvPr id="7" name="Right Arrow 6"/>
          <p:cNvSpPr/>
          <p:nvPr/>
        </p:nvSpPr>
        <p:spPr>
          <a:xfrm>
            <a:off x="1214438" y="3408608"/>
            <a:ext cx="3048000" cy="47192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400" b="1" dirty="0">
                <a:solidFill>
                  <a:srgbClr val="FFFF00"/>
                </a:solidFill>
              </a:rPr>
              <a:t>Quarks</a:t>
            </a:r>
          </a:p>
        </p:txBody>
      </p:sp>
      <p:sp>
        <p:nvSpPr>
          <p:cNvPr id="8" name="Right Arrow 7"/>
          <p:cNvSpPr/>
          <p:nvPr/>
        </p:nvSpPr>
        <p:spPr>
          <a:xfrm>
            <a:off x="1214438" y="3002208"/>
            <a:ext cx="3048000" cy="47192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400" b="1" dirty="0">
                <a:solidFill>
                  <a:srgbClr val="FFFF00"/>
                </a:solidFill>
              </a:rPr>
              <a:t>Charged Leptons</a:t>
            </a:r>
          </a:p>
        </p:txBody>
      </p:sp>
      <p:sp>
        <p:nvSpPr>
          <p:cNvPr id="9" name="Right Arrow 8"/>
          <p:cNvSpPr/>
          <p:nvPr/>
        </p:nvSpPr>
        <p:spPr>
          <a:xfrm>
            <a:off x="1214438" y="2595808"/>
            <a:ext cx="6172200" cy="47192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400" b="1" dirty="0">
                <a:solidFill>
                  <a:srgbClr val="FFFF00"/>
                </a:solidFill>
              </a:rPr>
              <a:t>Neutrinos</a:t>
            </a:r>
          </a:p>
        </p:txBody>
      </p:sp>
      <p:sp>
        <p:nvSpPr>
          <p:cNvPr id="10" name="Right Arrow 9"/>
          <p:cNvSpPr/>
          <p:nvPr/>
        </p:nvSpPr>
        <p:spPr>
          <a:xfrm>
            <a:off x="1214438" y="2186233"/>
            <a:ext cx="6997700" cy="47192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400" b="1" dirty="0">
                <a:solidFill>
                  <a:srgbClr val="FFFF00"/>
                </a:solidFill>
              </a:rPr>
              <a:t>Proton </a:t>
            </a:r>
            <a:r>
              <a:rPr lang="en-US" sz="1400" b="1" dirty="0" smtClean="0">
                <a:solidFill>
                  <a:srgbClr val="FFFF00"/>
                </a:solidFill>
              </a:rPr>
              <a:t>Decays</a:t>
            </a:r>
            <a:endParaRPr lang="en-US" sz="1400" b="1" dirty="0">
              <a:solidFill>
                <a:srgbClr val="FFFF00"/>
              </a:solidFill>
            </a:endParaRPr>
          </a:p>
        </p:txBody>
      </p:sp>
      <p:sp>
        <p:nvSpPr>
          <p:cNvPr id="43017" name="TextBox 11"/>
          <p:cNvSpPr txBox="1">
            <a:spLocks noChangeArrowheads="1"/>
          </p:cNvSpPr>
          <p:nvPr/>
        </p:nvSpPr>
        <p:spPr bwMode="auto">
          <a:xfrm>
            <a:off x="0" y="293688"/>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3200" dirty="0" smtClean="0">
                <a:solidFill>
                  <a:srgbClr val="000099"/>
                </a:solidFill>
              </a:rPr>
              <a:t>Vision of U.S. Intensity Frontier Programs</a:t>
            </a:r>
          </a:p>
          <a:p>
            <a:pPr algn="ctr" eaLnBrk="1" hangingPunct="1"/>
            <a:r>
              <a:rPr lang="en-US" sz="2800" dirty="0" smtClean="0">
                <a:solidFill>
                  <a:srgbClr val="000099"/>
                </a:solidFill>
              </a:rPr>
              <a:t>Experimental Reach</a:t>
            </a:r>
          </a:p>
        </p:txBody>
      </p:sp>
      <p:sp>
        <p:nvSpPr>
          <p:cNvPr id="43018" name="TextBox 12"/>
          <p:cNvSpPr txBox="1">
            <a:spLocks noChangeArrowheads="1"/>
          </p:cNvSpPr>
          <p:nvPr/>
        </p:nvSpPr>
        <p:spPr bwMode="auto">
          <a:xfrm>
            <a:off x="22880" y="2736224"/>
            <a:ext cx="1029449" cy="584775"/>
          </a:xfrm>
          <a:prstGeom prst="rect">
            <a:avLst/>
          </a:prstGeom>
          <a:noFill/>
          <a:ln>
            <a:noFill/>
          </a:ln>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600" b="1" dirty="0">
                <a:solidFill>
                  <a:srgbClr val="000099"/>
                </a:solidFill>
              </a:rPr>
              <a:t>Intensity</a:t>
            </a:r>
          </a:p>
          <a:p>
            <a:pPr algn="ctr" eaLnBrk="1" hangingPunct="1"/>
            <a:r>
              <a:rPr lang="en-US" sz="1600" b="1" dirty="0">
                <a:solidFill>
                  <a:srgbClr val="000099"/>
                </a:solidFill>
              </a:rPr>
              <a:t>Frontier</a:t>
            </a:r>
          </a:p>
        </p:txBody>
      </p:sp>
      <p:sp>
        <p:nvSpPr>
          <p:cNvPr id="43019" name="TextBox 13"/>
          <p:cNvSpPr txBox="1">
            <a:spLocks noChangeArrowheads="1"/>
          </p:cNvSpPr>
          <p:nvPr/>
        </p:nvSpPr>
        <p:spPr bwMode="auto">
          <a:xfrm>
            <a:off x="28491" y="4178001"/>
            <a:ext cx="960520" cy="584775"/>
          </a:xfrm>
          <a:prstGeom prst="rect">
            <a:avLst/>
          </a:prstGeom>
          <a:noFill/>
          <a:ln>
            <a:noFill/>
          </a:ln>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600" b="1" dirty="0">
                <a:solidFill>
                  <a:schemeClr val="bg1">
                    <a:lumMod val="65000"/>
                  </a:schemeClr>
                </a:solidFill>
              </a:rPr>
              <a:t>Energy</a:t>
            </a:r>
          </a:p>
          <a:p>
            <a:pPr algn="ctr" eaLnBrk="1" hangingPunct="1"/>
            <a:r>
              <a:rPr lang="en-US" sz="1600" b="1" dirty="0">
                <a:solidFill>
                  <a:schemeClr val="bg1">
                    <a:lumMod val="65000"/>
                  </a:schemeClr>
                </a:solidFill>
              </a:rPr>
              <a:t>Frontier</a:t>
            </a:r>
          </a:p>
        </p:txBody>
      </p:sp>
      <p:sp>
        <p:nvSpPr>
          <p:cNvPr id="43022" name="TextBox 1"/>
          <p:cNvSpPr txBox="1">
            <a:spLocks noChangeArrowheads="1"/>
          </p:cNvSpPr>
          <p:nvPr/>
        </p:nvSpPr>
        <p:spPr bwMode="auto">
          <a:xfrm>
            <a:off x="5581650" y="3120897"/>
            <a:ext cx="121058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dirty="0"/>
              <a:t>Indirectly</a:t>
            </a:r>
          </a:p>
          <a:p>
            <a:pPr algn="ctr" eaLnBrk="1" hangingPunct="1"/>
            <a:endParaRPr lang="en-US" sz="2000" dirty="0"/>
          </a:p>
          <a:p>
            <a:pPr algn="ctr" eaLnBrk="1" hangingPunct="1"/>
            <a:endParaRPr lang="en-US" sz="2000" dirty="0"/>
          </a:p>
          <a:p>
            <a:pPr algn="ctr" eaLnBrk="1" hangingPunct="1"/>
            <a:endParaRPr lang="en-US" sz="2000" dirty="0"/>
          </a:p>
          <a:p>
            <a:pPr algn="ctr" eaLnBrk="1" hangingPunct="1"/>
            <a:r>
              <a:rPr lang="en-US" sz="2000" dirty="0"/>
              <a:t>Directly </a:t>
            </a:r>
          </a:p>
        </p:txBody>
      </p:sp>
      <p:sp>
        <p:nvSpPr>
          <p:cNvPr id="2" name="Left Bracket 1"/>
          <p:cNvSpPr/>
          <p:nvPr/>
        </p:nvSpPr>
        <p:spPr>
          <a:xfrm>
            <a:off x="1012254" y="2414398"/>
            <a:ext cx="101092" cy="1209675"/>
          </a:xfrm>
          <a:prstGeom prst="leftBracket">
            <a:avLst/>
          </a:prstGeom>
          <a:noFill/>
          <a:ln>
            <a:solidFill>
              <a:srgbClr val="00009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Left Bracket 23"/>
          <p:cNvSpPr/>
          <p:nvPr/>
        </p:nvSpPr>
        <p:spPr>
          <a:xfrm>
            <a:off x="1012254" y="4187962"/>
            <a:ext cx="101092" cy="604837"/>
          </a:xfrm>
          <a:prstGeom prst="leftBracket">
            <a:avLst/>
          </a:prstGeom>
          <a:no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lumMod val="50000"/>
                </a:schemeClr>
              </a:solidFill>
            </a:endParaRPr>
          </a:p>
        </p:txBody>
      </p:sp>
      <p:sp>
        <p:nvSpPr>
          <p:cNvPr id="13" name="TextBox 12"/>
          <p:cNvSpPr txBox="1"/>
          <p:nvPr/>
        </p:nvSpPr>
        <p:spPr>
          <a:xfrm>
            <a:off x="6194046" y="1639625"/>
            <a:ext cx="2435603" cy="461665"/>
          </a:xfrm>
          <a:prstGeom prst="rect">
            <a:avLst/>
          </a:prstGeom>
          <a:noFill/>
        </p:spPr>
        <p:txBody>
          <a:bodyPr wrap="none" rtlCol="0">
            <a:spAutoFit/>
          </a:bodyPr>
          <a:lstStyle/>
          <a:p>
            <a:pPr algn="r"/>
            <a:r>
              <a:rPr lang="en-US" sz="2400" dirty="0" smtClean="0"/>
              <a:t>Model dependent</a:t>
            </a:r>
            <a:endParaRPr lang="en-US" sz="2400" dirty="0"/>
          </a:p>
        </p:txBody>
      </p:sp>
      <p:sp>
        <p:nvSpPr>
          <p:cNvPr id="25" name="Moon 24"/>
          <p:cNvSpPr/>
          <p:nvPr/>
        </p:nvSpPr>
        <p:spPr>
          <a:xfrm flipH="1">
            <a:off x="7936811" y="3120896"/>
            <a:ext cx="662152" cy="1593539"/>
          </a:xfrm>
          <a:prstGeom prst="moon">
            <a:avLst>
              <a:gd name="adj" fmla="val 3095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flipH="1" flipV="1">
            <a:off x="7921045" y="3105130"/>
            <a:ext cx="275327" cy="117274"/>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7925668" y="4588233"/>
            <a:ext cx="254938" cy="173500"/>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11"/>
          <p:cNvSpPr txBox="1">
            <a:spLocks noChangeArrowheads="1"/>
          </p:cNvSpPr>
          <p:nvPr/>
        </p:nvSpPr>
        <p:spPr bwMode="auto">
          <a:xfrm>
            <a:off x="7526338" y="3680684"/>
            <a:ext cx="1483098" cy="35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dirty="0"/>
              <a:t>Connection</a:t>
            </a:r>
          </a:p>
        </p:txBody>
      </p:sp>
      <p:sp>
        <p:nvSpPr>
          <p:cNvPr id="18" name="Footer Placeholder 17"/>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19" name="Slide Number Placeholder 18"/>
          <p:cNvSpPr>
            <a:spLocks noGrp="1"/>
          </p:cNvSpPr>
          <p:nvPr>
            <p:ph type="sldNum" sz="quarter" idx="12"/>
          </p:nvPr>
        </p:nvSpPr>
        <p:spPr/>
        <p:txBody>
          <a:bodyPr/>
          <a:lstStyle/>
          <a:p>
            <a:fld id="{E8EDE007-DFFE-4749-AC3D-52621BC1CDC3}" type="slidenum">
              <a:rPr lang="en-US" smtClean="0"/>
              <a:t>4</a:t>
            </a:fld>
            <a:endParaRPr lang="en-US"/>
          </a:p>
        </p:txBody>
      </p:sp>
    </p:spTree>
    <p:custDataLst>
      <p:tags r:id="rId1"/>
    </p:custDataLst>
    <p:extLst>
      <p:ext uri="{BB962C8B-B14F-4D97-AF65-F5344CB8AC3E}">
        <p14:creationId xmlns:p14="http://schemas.microsoft.com/office/powerpoint/2010/main" val="3310198828"/>
      </p:ext>
    </p:extLst>
  </p:cSld>
  <p:clrMapOvr>
    <a:masterClrMapping/>
  </p:clrMapOvr>
  <p:transition spd="slow" advTm="35199"/>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options</a:t>
            </a:r>
            <a:endParaRPr lang="en-US" dirty="0"/>
          </a:p>
        </p:txBody>
      </p:sp>
      <p:sp>
        <p:nvSpPr>
          <p:cNvPr id="3" name="Content Placeholder 2"/>
          <p:cNvSpPr>
            <a:spLocks noGrp="1"/>
          </p:cNvSpPr>
          <p:nvPr>
            <p:ph idx="1"/>
          </p:nvPr>
        </p:nvSpPr>
        <p:spPr/>
        <p:txBody>
          <a:bodyPr>
            <a:normAutofit/>
          </a:bodyPr>
          <a:lstStyle/>
          <a:p>
            <a:r>
              <a:rPr lang="en-US" dirty="0" smtClean="0"/>
              <a:t>Three </a:t>
            </a:r>
            <a:r>
              <a:rPr lang="en-US" dirty="0"/>
              <a:t>options are (not priority ordered):</a:t>
            </a:r>
          </a:p>
          <a:p>
            <a:pPr lvl="1"/>
            <a:endParaRPr lang="en-US" sz="600" dirty="0"/>
          </a:p>
          <a:p>
            <a:pPr lvl="1"/>
            <a:r>
              <a:rPr lang="en-US" dirty="0"/>
              <a:t>Using the existing </a:t>
            </a:r>
            <a:r>
              <a:rPr lang="en-US" dirty="0" err="1"/>
              <a:t>NuMI</a:t>
            </a:r>
            <a:r>
              <a:rPr lang="en-US" dirty="0"/>
              <a:t> </a:t>
            </a:r>
            <a:r>
              <a:rPr lang="en-US" dirty="0" err="1"/>
              <a:t>beamline</a:t>
            </a:r>
            <a:r>
              <a:rPr lang="en-US" dirty="0"/>
              <a:t> in the low energy configuration with a 30 </a:t>
            </a:r>
            <a:r>
              <a:rPr lang="en-US" dirty="0" err="1" smtClean="0"/>
              <a:t>kt</a:t>
            </a:r>
            <a:r>
              <a:rPr lang="en-US" dirty="0" smtClean="0"/>
              <a:t> </a:t>
            </a:r>
            <a:r>
              <a:rPr lang="en-US" dirty="0" err="1" smtClean="0"/>
              <a:t>LAr</a:t>
            </a:r>
            <a:r>
              <a:rPr lang="en-US" dirty="0" smtClean="0"/>
              <a:t>-TPC </a:t>
            </a:r>
            <a:r>
              <a:rPr lang="en-US" dirty="0"/>
              <a:t>surface detector 14 </a:t>
            </a:r>
            <a:r>
              <a:rPr lang="en-US" dirty="0" err="1"/>
              <a:t>mrad</a:t>
            </a:r>
            <a:r>
              <a:rPr lang="en-US" dirty="0"/>
              <a:t> off-axis at Ash </a:t>
            </a:r>
            <a:r>
              <a:rPr lang="en-US" dirty="0" smtClean="0"/>
              <a:t>River, </a:t>
            </a:r>
            <a:r>
              <a:rPr lang="en-US" dirty="0"/>
              <a:t>810 km from Fermilab</a:t>
            </a:r>
            <a:r>
              <a:rPr lang="en-US" dirty="0" smtClean="0"/>
              <a:t>. ($684M)</a:t>
            </a:r>
          </a:p>
          <a:p>
            <a:pPr lvl="1"/>
            <a:endParaRPr lang="en-US" sz="600" dirty="0"/>
          </a:p>
          <a:p>
            <a:pPr lvl="1"/>
            <a:r>
              <a:rPr lang="en-US" dirty="0"/>
              <a:t>Using the existing </a:t>
            </a:r>
            <a:r>
              <a:rPr lang="en-US" dirty="0" err="1"/>
              <a:t>NuMI</a:t>
            </a:r>
            <a:r>
              <a:rPr lang="en-US" dirty="0"/>
              <a:t> </a:t>
            </a:r>
            <a:r>
              <a:rPr lang="en-US" dirty="0" err="1"/>
              <a:t>beamline</a:t>
            </a:r>
            <a:r>
              <a:rPr lang="en-US" dirty="0"/>
              <a:t> in the low energy configuration with a 15 </a:t>
            </a:r>
            <a:r>
              <a:rPr lang="en-US" dirty="0" err="1" smtClean="0"/>
              <a:t>kt</a:t>
            </a:r>
            <a:r>
              <a:rPr lang="en-US" dirty="0" smtClean="0"/>
              <a:t> </a:t>
            </a:r>
            <a:r>
              <a:rPr lang="en-US" dirty="0" err="1"/>
              <a:t>LAr</a:t>
            </a:r>
            <a:r>
              <a:rPr lang="en-US" dirty="0"/>
              <a:t>-TPC underground (at the 2,340 </a:t>
            </a:r>
            <a:r>
              <a:rPr lang="en-US" dirty="0" err="1"/>
              <a:t>ft</a:t>
            </a:r>
            <a:r>
              <a:rPr lang="en-US" dirty="0"/>
              <a:t> level) detector on-axis at the Soudan </a:t>
            </a:r>
            <a:r>
              <a:rPr lang="en-US" dirty="0" smtClean="0"/>
              <a:t>Lab, </a:t>
            </a:r>
            <a:r>
              <a:rPr lang="en-US" dirty="0"/>
              <a:t>735 km from Fermilab</a:t>
            </a:r>
            <a:r>
              <a:rPr lang="en-US" dirty="0" smtClean="0"/>
              <a:t>. ($675M)</a:t>
            </a:r>
          </a:p>
          <a:p>
            <a:pPr lvl="1"/>
            <a:endParaRPr lang="en-US" sz="600" dirty="0"/>
          </a:p>
          <a:p>
            <a:pPr lvl="1"/>
            <a:r>
              <a:rPr lang="en-US" dirty="0"/>
              <a:t>Constructing a new low energy LBNE </a:t>
            </a:r>
            <a:r>
              <a:rPr lang="en-US" dirty="0" err="1"/>
              <a:t>beamline</a:t>
            </a:r>
            <a:r>
              <a:rPr lang="en-US" dirty="0"/>
              <a:t> with a 10 </a:t>
            </a:r>
            <a:r>
              <a:rPr lang="en-US" dirty="0" err="1" smtClean="0"/>
              <a:t>kt</a:t>
            </a:r>
            <a:r>
              <a:rPr lang="en-US" dirty="0" smtClean="0"/>
              <a:t> </a:t>
            </a:r>
            <a:r>
              <a:rPr lang="en-US" dirty="0" err="1"/>
              <a:t>LAr</a:t>
            </a:r>
            <a:r>
              <a:rPr lang="en-US" dirty="0"/>
              <a:t>-TPC surface detector on-axis at </a:t>
            </a:r>
            <a:r>
              <a:rPr lang="en-US" dirty="0" err="1" smtClean="0"/>
              <a:t>Homestake</a:t>
            </a:r>
            <a:r>
              <a:rPr lang="en-US" dirty="0" smtClean="0"/>
              <a:t>, </a:t>
            </a:r>
            <a:r>
              <a:rPr lang="en-US" dirty="0"/>
              <a:t>1,300 km from Fermilab</a:t>
            </a:r>
            <a:r>
              <a:rPr lang="en-US" dirty="0" smtClean="0"/>
              <a:t>. ($789M)</a:t>
            </a:r>
          </a:p>
          <a:p>
            <a:pPr lvl="1"/>
            <a:endParaRPr lang="en-US" sz="1100" dirty="0" smtClean="0"/>
          </a:p>
          <a:p>
            <a:r>
              <a:rPr lang="en-US" dirty="0" smtClean="0"/>
              <a:t>The committee looked at possibilities of projects with significantly lower costs and concluded that the science reach for such projects becomes marginal.</a:t>
            </a:r>
          </a:p>
          <a:p>
            <a:endParaRPr lang="en-US" dirty="0"/>
          </a:p>
          <a:p>
            <a:endParaRPr lang="en-US" dirty="0"/>
          </a:p>
        </p:txBody>
      </p:sp>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4" name="Slide Number Placeholder 3"/>
          <p:cNvSpPr>
            <a:spLocks noGrp="1"/>
          </p:cNvSpPr>
          <p:nvPr>
            <p:ph type="sldNum" sz="quarter" idx="12"/>
          </p:nvPr>
        </p:nvSpPr>
        <p:spPr/>
        <p:txBody>
          <a:bodyPr/>
          <a:lstStyle/>
          <a:p>
            <a:pPr>
              <a:defRPr/>
            </a:pPr>
            <a:fld id="{DD335B24-A5D2-4BBF-9E7F-0C9CC4A20CBD}" type="slidenum">
              <a:rPr lang="en-US" smtClean="0"/>
              <a:pPr>
                <a:defRPr/>
              </a:pPr>
              <a:t>40</a:t>
            </a:fld>
            <a:endParaRPr lang="en-US" dirty="0"/>
          </a:p>
        </p:txBody>
      </p:sp>
    </p:spTree>
    <p:extLst>
      <p:ext uri="{BB962C8B-B14F-4D97-AF65-F5344CB8AC3E}">
        <p14:creationId xmlns:p14="http://schemas.microsoft.com/office/powerpoint/2010/main" val="2783837723"/>
      </p:ext>
    </p:extLst>
  </p:cSld>
  <p:clrMapOvr>
    <a:masterClrMapping/>
  </p:clrMapOvr>
  <mc:AlternateContent xmlns:mc="http://schemas.openxmlformats.org/markup-compatibility/2006" xmlns:p14="http://schemas.microsoft.com/office/powerpoint/2010/main">
    <mc:Choice Requires="p14">
      <p:transition spd="slow" p14:dur="2000" advTm="40263"/>
    </mc:Choice>
    <mc:Fallback xmlns="">
      <p:transition spd="slow" advTm="40263"/>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 hierarchy reach for the three options</a:t>
            </a:r>
            <a:endParaRPr lang="en-US" dirty="0"/>
          </a:p>
        </p:txBody>
      </p:sp>
      <p:sp>
        <p:nvSpPr>
          <p:cNvPr id="3" name="Footer Placeholder 2"/>
          <p:cNvSpPr>
            <a:spLocks noGrp="1"/>
          </p:cNvSpPr>
          <p:nvPr>
            <p:ph type="ftr" sz="quarter" idx="11"/>
          </p:nvPr>
        </p:nvSpPr>
        <p:spPr/>
        <p:txBody>
          <a:bodyPr/>
          <a:lstStyle/>
          <a:p>
            <a:pPr>
              <a:defRPr/>
            </a:pPr>
            <a:r>
              <a:rPr lang="en-US" smtClean="0"/>
              <a:t>Young-Kee Kim, August 27, 2012, HEPAP Meeting, LBNE Reconfiguration Steering Committee Report</a:t>
            </a:r>
            <a:endParaRPr lang="en-US" sz="1200" dirty="0"/>
          </a:p>
        </p:txBody>
      </p:sp>
      <p:sp>
        <p:nvSpPr>
          <p:cNvPr id="4" name="Slide Number Placeholder 3"/>
          <p:cNvSpPr>
            <a:spLocks noGrp="1"/>
          </p:cNvSpPr>
          <p:nvPr>
            <p:ph type="sldNum" sz="quarter" idx="12"/>
          </p:nvPr>
        </p:nvSpPr>
        <p:spPr/>
        <p:txBody>
          <a:bodyPr/>
          <a:lstStyle/>
          <a:p>
            <a:pPr>
              <a:defRPr/>
            </a:pPr>
            <a:fld id="{35B77CE8-6CCD-40BE-BE5B-35486880A513}" type="slidenum">
              <a:rPr lang="en-US" smtClean="0"/>
              <a:pPr>
                <a:defRPr/>
              </a:pPr>
              <a:t>41</a:t>
            </a:fld>
            <a:endParaRPr lang="en-US" dirty="0"/>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580980" y="1204408"/>
            <a:ext cx="3990340" cy="4320540"/>
          </a:xfrm>
          <a:prstGeom prst="rect">
            <a:avLst/>
          </a:prstGeom>
        </p:spPr>
      </p:pic>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4616844" y="1204408"/>
            <a:ext cx="3997960" cy="4320540"/>
          </a:xfrm>
          <a:prstGeom prst="rect">
            <a:avLst/>
          </a:prstGeom>
        </p:spPr>
      </p:pic>
      <p:sp>
        <p:nvSpPr>
          <p:cNvPr id="8" name="TextBox 7"/>
          <p:cNvSpPr txBox="1"/>
          <p:nvPr/>
        </p:nvSpPr>
        <p:spPr>
          <a:xfrm>
            <a:off x="0" y="5513883"/>
            <a:ext cx="9122753" cy="461665"/>
          </a:xfrm>
          <a:prstGeom prst="rect">
            <a:avLst/>
          </a:prstGeom>
          <a:noFill/>
        </p:spPr>
        <p:txBody>
          <a:bodyPr wrap="square" rtlCol="0">
            <a:spAutoFit/>
          </a:bodyPr>
          <a:lstStyle/>
          <a:p>
            <a:pPr algn="ctr"/>
            <a:r>
              <a:rPr lang="en-US" sz="2400" dirty="0"/>
              <a:t>w</a:t>
            </a:r>
            <a:r>
              <a:rPr lang="en-US" sz="2400" dirty="0" smtClean="0"/>
              <a:t>idths – </a:t>
            </a:r>
            <a:r>
              <a:rPr lang="en-US" sz="2400" dirty="0"/>
              <a:t>i</a:t>
            </a:r>
            <a:r>
              <a:rPr lang="en-US" sz="2400" dirty="0" smtClean="0"/>
              <a:t>mpact of sin</a:t>
            </a:r>
            <a:r>
              <a:rPr lang="en-US" sz="2400" baseline="30000" dirty="0" smtClean="0"/>
              <a:t>2</a:t>
            </a:r>
            <a:r>
              <a:rPr lang="en-US" sz="2400" dirty="0" smtClean="0"/>
              <a:t>(2</a:t>
            </a:r>
            <a:r>
              <a:rPr lang="en-US" sz="2400" i="1" dirty="0" smtClean="0">
                <a:sym typeface="Symbol"/>
              </a:rPr>
              <a:t></a:t>
            </a:r>
            <a:r>
              <a:rPr lang="en-US" sz="2400" baseline="-25000" dirty="0" smtClean="0">
                <a:sym typeface="Symbol"/>
              </a:rPr>
              <a:t>13</a:t>
            </a:r>
            <a:r>
              <a:rPr lang="en-US" sz="2400" dirty="0" smtClean="0">
                <a:sym typeface="Symbol"/>
              </a:rPr>
              <a:t>) range (0.07 ~ 0.12) </a:t>
            </a:r>
            <a:r>
              <a:rPr lang="en-US" sz="2400" dirty="0">
                <a:sym typeface="Symbol"/>
              </a:rPr>
              <a:t>on </a:t>
            </a:r>
            <a:r>
              <a:rPr lang="en-US" sz="2400" dirty="0" smtClean="0">
                <a:sym typeface="Symbol"/>
              </a:rPr>
              <a:t>Mass Hierarchy</a:t>
            </a:r>
            <a:endParaRPr lang="en-US" sz="2400" dirty="0"/>
          </a:p>
        </p:txBody>
      </p:sp>
      <p:sp>
        <p:nvSpPr>
          <p:cNvPr id="5" name="TextBox 4"/>
          <p:cNvSpPr txBox="1"/>
          <p:nvPr/>
        </p:nvSpPr>
        <p:spPr>
          <a:xfrm>
            <a:off x="1918590" y="2569779"/>
            <a:ext cx="6443302" cy="369332"/>
          </a:xfrm>
          <a:prstGeom prst="rect">
            <a:avLst/>
          </a:prstGeom>
          <a:noFill/>
        </p:spPr>
        <p:txBody>
          <a:bodyPr wrap="none" rtlCol="0">
            <a:spAutoFit/>
          </a:bodyPr>
          <a:lstStyle/>
          <a:p>
            <a:r>
              <a:rPr lang="en-US" dirty="0">
                <a:solidFill>
                  <a:srgbClr val="006600"/>
                </a:solidFill>
              </a:rPr>
              <a:t>e</a:t>
            </a:r>
            <a:r>
              <a:rPr lang="en-US" dirty="0" smtClean="0">
                <a:solidFill>
                  <a:srgbClr val="006600"/>
                </a:solidFill>
              </a:rPr>
              <a:t>xperiment alone                                   combined with </a:t>
            </a:r>
            <a:r>
              <a:rPr lang="en-US" dirty="0" err="1" smtClean="0">
                <a:solidFill>
                  <a:srgbClr val="006600"/>
                </a:solidFill>
              </a:rPr>
              <a:t>NOvA</a:t>
            </a:r>
            <a:r>
              <a:rPr lang="en-US" dirty="0" smtClean="0">
                <a:solidFill>
                  <a:srgbClr val="006600"/>
                </a:solidFill>
              </a:rPr>
              <a:t> and T2K</a:t>
            </a:r>
            <a:endParaRPr lang="en-US" dirty="0">
              <a:solidFill>
                <a:srgbClr val="006600"/>
              </a:solidFill>
            </a:endParaRPr>
          </a:p>
        </p:txBody>
      </p:sp>
      <p:sp>
        <p:nvSpPr>
          <p:cNvPr id="6" name="TextBox 5"/>
          <p:cNvSpPr txBox="1"/>
          <p:nvPr/>
        </p:nvSpPr>
        <p:spPr>
          <a:xfrm>
            <a:off x="1481931" y="3153102"/>
            <a:ext cx="1234632" cy="1569660"/>
          </a:xfrm>
          <a:prstGeom prst="rect">
            <a:avLst/>
          </a:prstGeom>
          <a:noFill/>
        </p:spPr>
        <p:txBody>
          <a:bodyPr wrap="none" rtlCol="0">
            <a:spAutoFit/>
          </a:bodyPr>
          <a:lstStyle/>
          <a:p>
            <a:pPr algn="ctr"/>
            <a:r>
              <a:rPr lang="en-US" dirty="0" err="1" smtClean="0">
                <a:solidFill>
                  <a:srgbClr val="FF0000"/>
                </a:solidFill>
              </a:rPr>
              <a:t>Homestake</a:t>
            </a:r>
            <a:endParaRPr lang="en-US" dirty="0" smtClean="0">
              <a:solidFill>
                <a:srgbClr val="FF0000"/>
              </a:solidFill>
            </a:endParaRPr>
          </a:p>
          <a:p>
            <a:pPr algn="ctr"/>
            <a:endParaRPr lang="en-US" dirty="0" smtClean="0"/>
          </a:p>
          <a:p>
            <a:pPr algn="ctr"/>
            <a:endParaRPr lang="en-US" sz="1200" dirty="0"/>
          </a:p>
          <a:p>
            <a:pPr algn="ctr"/>
            <a:r>
              <a:rPr lang="en-US" dirty="0" smtClean="0">
                <a:solidFill>
                  <a:srgbClr val="0000FF"/>
                </a:solidFill>
              </a:rPr>
              <a:t>Ash River</a:t>
            </a:r>
          </a:p>
          <a:p>
            <a:pPr algn="ctr"/>
            <a:endParaRPr lang="en-US" sz="1200" dirty="0"/>
          </a:p>
          <a:p>
            <a:pPr algn="ctr"/>
            <a:r>
              <a:rPr lang="en-US" dirty="0" smtClean="0"/>
              <a:t>Soudan</a:t>
            </a:r>
            <a:endParaRPr lang="en-US" dirty="0"/>
          </a:p>
        </p:txBody>
      </p:sp>
    </p:spTree>
    <p:extLst>
      <p:ext uri="{BB962C8B-B14F-4D97-AF65-F5344CB8AC3E}">
        <p14:creationId xmlns:p14="http://schemas.microsoft.com/office/powerpoint/2010/main" val="3583345767"/>
      </p:ext>
    </p:extLst>
  </p:cSld>
  <p:clrMapOvr>
    <a:masterClrMapping/>
  </p:clrMapOvr>
  <mc:AlternateContent xmlns:mc="http://schemas.openxmlformats.org/markup-compatibility/2006" xmlns:p14="http://schemas.microsoft.com/office/powerpoint/2010/main">
    <mc:Choice Requires="p14">
      <p:transition spd="slow" p14:dur="2000" advTm="83716"/>
    </mc:Choice>
    <mc:Fallback xmlns="">
      <p:transition spd="slow" advTm="83716"/>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ym typeface="Symbol"/>
              </a:rPr>
              <a:t>CP reach for the three options</a:t>
            </a:r>
            <a:endParaRPr lang="en-US" dirty="0"/>
          </a:p>
        </p:txBody>
      </p:sp>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6" name="Slide Number Placeholder 5"/>
          <p:cNvSpPr>
            <a:spLocks noGrp="1"/>
          </p:cNvSpPr>
          <p:nvPr>
            <p:ph type="sldNum" sz="quarter" idx="12"/>
          </p:nvPr>
        </p:nvSpPr>
        <p:spPr/>
        <p:txBody>
          <a:bodyPr/>
          <a:lstStyle/>
          <a:p>
            <a:fld id="{63A238ED-FBA3-4F54-8C75-5FB86280F6EF}" type="slidenum">
              <a:rPr lang="en-US" smtClean="0"/>
              <a:pPr/>
              <a:t>42</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562" y="1223743"/>
            <a:ext cx="3832980" cy="419888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4978" y="1223743"/>
            <a:ext cx="3832980" cy="4198883"/>
          </a:xfrm>
          <a:prstGeom prst="rect">
            <a:avLst/>
          </a:prstGeom>
        </p:spPr>
      </p:pic>
      <p:sp>
        <p:nvSpPr>
          <p:cNvPr id="3" name="TextBox 2"/>
          <p:cNvSpPr txBox="1"/>
          <p:nvPr/>
        </p:nvSpPr>
        <p:spPr>
          <a:xfrm>
            <a:off x="1" y="5522632"/>
            <a:ext cx="9144048" cy="461665"/>
          </a:xfrm>
          <a:prstGeom prst="rect">
            <a:avLst/>
          </a:prstGeom>
          <a:noFill/>
        </p:spPr>
        <p:txBody>
          <a:bodyPr wrap="square" rtlCol="0">
            <a:spAutoFit/>
          </a:bodyPr>
          <a:lstStyle/>
          <a:p>
            <a:pPr algn="ctr"/>
            <a:r>
              <a:rPr lang="en-US" sz="2400" dirty="0"/>
              <a:t>w</a:t>
            </a:r>
            <a:r>
              <a:rPr lang="en-US" sz="2400" dirty="0" smtClean="0"/>
              <a:t>idths – </a:t>
            </a:r>
            <a:r>
              <a:rPr lang="en-US" sz="2400" dirty="0"/>
              <a:t>i</a:t>
            </a:r>
            <a:r>
              <a:rPr lang="en-US" sz="2400" dirty="0" smtClean="0"/>
              <a:t>mpact </a:t>
            </a:r>
            <a:r>
              <a:rPr lang="en-US" sz="2400" dirty="0"/>
              <a:t>of sin</a:t>
            </a:r>
            <a:r>
              <a:rPr lang="en-US" sz="2400" baseline="30000" dirty="0"/>
              <a:t>2</a:t>
            </a:r>
            <a:r>
              <a:rPr lang="en-US" sz="2400" dirty="0"/>
              <a:t>(2</a:t>
            </a:r>
            <a:r>
              <a:rPr lang="en-US" sz="2400" i="1" dirty="0">
                <a:sym typeface="Symbol"/>
              </a:rPr>
              <a:t></a:t>
            </a:r>
            <a:r>
              <a:rPr lang="en-US" sz="2400" baseline="-25000" dirty="0">
                <a:sym typeface="Symbol"/>
              </a:rPr>
              <a:t>13</a:t>
            </a:r>
            <a:r>
              <a:rPr lang="en-US" sz="2400" dirty="0">
                <a:sym typeface="Symbol"/>
              </a:rPr>
              <a:t>) </a:t>
            </a:r>
            <a:r>
              <a:rPr lang="en-US" sz="2400" dirty="0" smtClean="0">
                <a:sym typeface="Symbol"/>
              </a:rPr>
              <a:t>range (0.07 ~ 0.12) </a:t>
            </a:r>
            <a:r>
              <a:rPr lang="en-US" sz="2400" dirty="0">
                <a:sym typeface="Symbol"/>
              </a:rPr>
              <a:t>on CP reach </a:t>
            </a:r>
            <a:endParaRPr lang="en-US" sz="2400" dirty="0"/>
          </a:p>
        </p:txBody>
      </p:sp>
      <p:sp>
        <p:nvSpPr>
          <p:cNvPr id="9" name="TextBox 8"/>
          <p:cNvSpPr txBox="1"/>
          <p:nvPr/>
        </p:nvSpPr>
        <p:spPr>
          <a:xfrm>
            <a:off x="1776696" y="2317523"/>
            <a:ext cx="6549101" cy="369332"/>
          </a:xfrm>
          <a:prstGeom prst="rect">
            <a:avLst/>
          </a:prstGeom>
          <a:noFill/>
        </p:spPr>
        <p:txBody>
          <a:bodyPr wrap="none" rtlCol="0">
            <a:spAutoFit/>
          </a:bodyPr>
          <a:lstStyle/>
          <a:p>
            <a:r>
              <a:rPr lang="en-US" dirty="0">
                <a:solidFill>
                  <a:srgbClr val="006600"/>
                </a:solidFill>
              </a:rPr>
              <a:t>e</a:t>
            </a:r>
            <a:r>
              <a:rPr lang="en-US" dirty="0" smtClean="0">
                <a:solidFill>
                  <a:srgbClr val="006600"/>
                </a:solidFill>
              </a:rPr>
              <a:t>xperiment alone                                     combined with </a:t>
            </a:r>
            <a:r>
              <a:rPr lang="en-US" dirty="0" err="1" smtClean="0">
                <a:solidFill>
                  <a:srgbClr val="006600"/>
                </a:solidFill>
              </a:rPr>
              <a:t>NOvA</a:t>
            </a:r>
            <a:r>
              <a:rPr lang="en-US" dirty="0" smtClean="0">
                <a:solidFill>
                  <a:srgbClr val="006600"/>
                </a:solidFill>
              </a:rPr>
              <a:t> and T2K</a:t>
            </a:r>
            <a:endParaRPr lang="en-US" dirty="0">
              <a:solidFill>
                <a:srgbClr val="006600"/>
              </a:solidFill>
            </a:endParaRPr>
          </a:p>
        </p:txBody>
      </p:sp>
      <p:sp>
        <p:nvSpPr>
          <p:cNvPr id="10" name="TextBox 9"/>
          <p:cNvSpPr txBox="1"/>
          <p:nvPr/>
        </p:nvSpPr>
        <p:spPr>
          <a:xfrm>
            <a:off x="1950452" y="3090038"/>
            <a:ext cx="1234632" cy="1107996"/>
          </a:xfrm>
          <a:prstGeom prst="rect">
            <a:avLst/>
          </a:prstGeom>
          <a:noFill/>
        </p:spPr>
        <p:txBody>
          <a:bodyPr wrap="none" rtlCol="0">
            <a:spAutoFit/>
          </a:bodyPr>
          <a:lstStyle/>
          <a:p>
            <a:pPr algn="ctr"/>
            <a:r>
              <a:rPr lang="en-US" dirty="0" err="1" smtClean="0">
                <a:solidFill>
                  <a:srgbClr val="FF0000"/>
                </a:solidFill>
              </a:rPr>
              <a:t>Homestake</a:t>
            </a:r>
            <a:endParaRPr lang="en-US" sz="1200" dirty="0"/>
          </a:p>
          <a:p>
            <a:pPr algn="ctr"/>
            <a:r>
              <a:rPr lang="en-US" dirty="0" smtClean="0">
                <a:solidFill>
                  <a:srgbClr val="0000FF"/>
                </a:solidFill>
              </a:rPr>
              <a:t>Ash River</a:t>
            </a:r>
          </a:p>
          <a:p>
            <a:pPr algn="ctr"/>
            <a:endParaRPr lang="en-US" sz="1200" dirty="0"/>
          </a:p>
          <a:p>
            <a:pPr algn="ctr"/>
            <a:r>
              <a:rPr lang="en-US" dirty="0" smtClean="0"/>
              <a:t>Soudan</a:t>
            </a:r>
            <a:endParaRPr lang="en-US" dirty="0"/>
          </a:p>
        </p:txBody>
      </p:sp>
    </p:spTree>
    <p:extLst>
      <p:ext uri="{BB962C8B-B14F-4D97-AF65-F5344CB8AC3E}">
        <p14:creationId xmlns:p14="http://schemas.microsoft.com/office/powerpoint/2010/main" val="2435235158"/>
      </p:ext>
    </p:extLst>
  </p:cSld>
  <p:clrMapOvr>
    <a:masterClrMapping/>
  </p:clrMapOvr>
  <mc:AlternateContent xmlns:mc="http://schemas.openxmlformats.org/markup-compatibility/2006" xmlns:p14="http://schemas.microsoft.com/office/powerpoint/2010/main">
    <mc:Choice Requires="p14">
      <p:transition spd="slow" p14:dur="2000" advTm="56137"/>
    </mc:Choice>
    <mc:Fallback xmlns="">
      <p:transition spd="slow" advTm="56137"/>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39762"/>
          </a:xfrm>
        </p:spPr>
        <p:txBody>
          <a:bodyPr>
            <a:normAutofit/>
          </a:bodyPr>
          <a:lstStyle/>
          <a:p>
            <a:r>
              <a:rPr lang="en-US" dirty="0">
                <a:sym typeface="Symbol"/>
              </a:rPr>
              <a:t></a:t>
            </a:r>
            <a:r>
              <a:rPr lang="en-US" baseline="-25000" dirty="0">
                <a:sym typeface="Symbol"/>
              </a:rPr>
              <a:t>CP</a:t>
            </a:r>
            <a:r>
              <a:rPr lang="en-US" dirty="0">
                <a:sym typeface="Symbol"/>
              </a:rPr>
              <a:t> </a:t>
            </a:r>
            <a:r>
              <a:rPr lang="en-US" dirty="0" smtClean="0">
                <a:sym typeface="Symbol"/>
              </a:rPr>
              <a:t>measurements for the three options</a:t>
            </a:r>
            <a:endParaRPr lang="en-US" dirty="0"/>
          </a:p>
        </p:txBody>
      </p:sp>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6" name="Slide Number Placeholder 5"/>
          <p:cNvSpPr>
            <a:spLocks noGrp="1"/>
          </p:cNvSpPr>
          <p:nvPr>
            <p:ph type="sldNum" sz="quarter" idx="12"/>
          </p:nvPr>
        </p:nvSpPr>
        <p:spPr/>
        <p:txBody>
          <a:bodyPr/>
          <a:lstStyle/>
          <a:p>
            <a:fld id="{63A238ED-FBA3-4F54-8C75-5FB86280F6EF}" type="slidenum">
              <a:rPr lang="en-US" smtClean="0"/>
              <a:pPr/>
              <a:t>43</a:t>
            </a:fld>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798" y="2425322"/>
            <a:ext cx="2971801" cy="288311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2323" y="2425322"/>
            <a:ext cx="2994635" cy="290527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2403171"/>
            <a:ext cx="3017468" cy="2927423"/>
          </a:xfrm>
          <a:prstGeom prst="rect">
            <a:avLst/>
          </a:prstGeom>
        </p:spPr>
      </p:pic>
      <p:cxnSp>
        <p:nvCxnSpPr>
          <p:cNvPr id="8" name="Straight Arrow Connector 7"/>
          <p:cNvCxnSpPr/>
          <p:nvPr/>
        </p:nvCxnSpPr>
        <p:spPr>
          <a:xfrm>
            <a:off x="2949876" y="4193647"/>
            <a:ext cx="0" cy="819807"/>
          </a:xfrm>
          <a:prstGeom prst="straightConnector1">
            <a:avLst/>
          </a:prstGeom>
          <a:ln>
            <a:solidFill>
              <a:srgbClr val="4F6228"/>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681875" y="4204158"/>
            <a:ext cx="0" cy="819807"/>
          </a:xfrm>
          <a:prstGeom prst="straightConnector1">
            <a:avLst/>
          </a:prstGeom>
          <a:ln>
            <a:solidFill>
              <a:srgbClr val="4F6228"/>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7136041" y="4188392"/>
            <a:ext cx="0" cy="819807"/>
          </a:xfrm>
          <a:prstGeom prst="straightConnector1">
            <a:avLst/>
          </a:prstGeom>
          <a:ln>
            <a:solidFill>
              <a:srgbClr val="4F6228"/>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981963" y="2222663"/>
            <a:ext cx="1463862" cy="400110"/>
          </a:xfrm>
          <a:prstGeom prst="rect">
            <a:avLst/>
          </a:prstGeom>
          <a:solidFill>
            <a:srgbClr val="FFFFFF"/>
          </a:solidFill>
        </p:spPr>
        <p:txBody>
          <a:bodyPr wrap="none" rtlCol="0">
            <a:spAutoFit/>
          </a:bodyPr>
          <a:lstStyle/>
          <a:p>
            <a:pPr algn="ctr"/>
            <a:r>
              <a:rPr lang="en-US" sz="2000" dirty="0" err="1" smtClean="0">
                <a:latin typeface="Symbol" pitchFamily="18" charset="2"/>
              </a:rPr>
              <a:t>d</a:t>
            </a:r>
            <a:r>
              <a:rPr lang="en-US" sz="2000" baseline="-25000" dirty="0" err="1" smtClean="0"/>
              <a:t>CP</a:t>
            </a:r>
            <a:r>
              <a:rPr lang="en-US" sz="2000" dirty="0" smtClean="0"/>
              <a:t> = </a:t>
            </a:r>
            <a:r>
              <a:rPr lang="en-US" sz="2000" dirty="0" smtClean="0">
                <a:solidFill>
                  <a:srgbClr val="FF0000"/>
                </a:solidFill>
              </a:rPr>
              <a:t>0, </a:t>
            </a:r>
            <a:r>
              <a:rPr lang="en-US" sz="2000" dirty="0">
                <a:solidFill>
                  <a:srgbClr val="0000FF"/>
                </a:solidFill>
              </a:rPr>
              <a:t>+</a:t>
            </a:r>
            <a:r>
              <a:rPr lang="en-US" sz="2000" dirty="0" smtClean="0">
                <a:solidFill>
                  <a:srgbClr val="0000FF"/>
                </a:solidFill>
              </a:rPr>
              <a:t>90</a:t>
            </a:r>
            <a:r>
              <a:rPr lang="en-US" sz="2000" baseline="30000" dirty="0" smtClean="0">
                <a:solidFill>
                  <a:srgbClr val="0000FF"/>
                </a:solidFill>
              </a:rPr>
              <a:t>o</a:t>
            </a:r>
          </a:p>
        </p:txBody>
      </p:sp>
      <p:sp>
        <p:nvSpPr>
          <p:cNvPr id="20" name="TextBox 19"/>
          <p:cNvSpPr txBox="1"/>
          <p:nvPr/>
        </p:nvSpPr>
        <p:spPr>
          <a:xfrm>
            <a:off x="1205902" y="1533423"/>
            <a:ext cx="7017883" cy="369332"/>
          </a:xfrm>
          <a:prstGeom prst="rect">
            <a:avLst/>
          </a:prstGeom>
          <a:noFill/>
        </p:spPr>
        <p:txBody>
          <a:bodyPr wrap="none" rtlCol="0">
            <a:spAutoFit/>
          </a:bodyPr>
          <a:lstStyle/>
          <a:p>
            <a:r>
              <a:rPr lang="en-US" b="1" dirty="0" smtClean="0">
                <a:solidFill>
                  <a:srgbClr val="000000"/>
                </a:solidFill>
              </a:rPr>
              <a:t>Ash River                                  Soudan Mine                                 </a:t>
            </a:r>
            <a:r>
              <a:rPr lang="en-US" b="1" dirty="0" err="1" smtClean="0">
                <a:solidFill>
                  <a:srgbClr val="000000"/>
                </a:solidFill>
              </a:rPr>
              <a:t>Homestake</a:t>
            </a:r>
            <a:endParaRPr lang="en-US" b="1" dirty="0" smtClean="0">
              <a:solidFill>
                <a:srgbClr val="000000"/>
              </a:solidFill>
            </a:endParaRPr>
          </a:p>
        </p:txBody>
      </p:sp>
    </p:spTree>
    <p:extLst>
      <p:ext uri="{BB962C8B-B14F-4D97-AF65-F5344CB8AC3E}">
        <p14:creationId xmlns:p14="http://schemas.microsoft.com/office/powerpoint/2010/main" val="3813714003"/>
      </p:ext>
    </p:extLst>
  </p:cSld>
  <p:clrMapOvr>
    <a:masterClrMapping/>
  </p:clrMapOvr>
  <mc:AlternateContent xmlns:mc="http://schemas.openxmlformats.org/markup-compatibility/2006" xmlns:p14="http://schemas.microsoft.com/office/powerpoint/2010/main">
    <mc:Choice Requires="p14">
      <p:transition spd="slow" p14:dur="2000" advTm="17347"/>
    </mc:Choice>
    <mc:Fallback xmlns="">
      <p:transition spd="slow" advTm="17347"/>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Summary: 30 </a:t>
            </a:r>
            <a:r>
              <a:rPr lang="en-US" dirty="0" err="1" smtClean="0"/>
              <a:t>kt</a:t>
            </a:r>
            <a:r>
              <a:rPr lang="en-US" dirty="0" smtClean="0"/>
              <a:t> </a:t>
            </a:r>
            <a:r>
              <a:rPr lang="en-US" dirty="0"/>
              <a:t>at Ash River </a:t>
            </a:r>
            <a:r>
              <a:rPr lang="en-US" dirty="0" smtClean="0"/>
              <a:t>(810 km, surface)</a:t>
            </a:r>
            <a:endParaRPr lang="en-US" dirty="0"/>
          </a:p>
        </p:txBody>
      </p:sp>
      <p:sp>
        <p:nvSpPr>
          <p:cNvPr id="3" name="Footer Placeholder 2"/>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4" name="Slide Number Placeholder 3"/>
          <p:cNvSpPr>
            <a:spLocks noGrp="1"/>
          </p:cNvSpPr>
          <p:nvPr>
            <p:ph type="sldNum" sz="quarter" idx="12"/>
          </p:nvPr>
        </p:nvSpPr>
        <p:spPr/>
        <p:txBody>
          <a:bodyPr/>
          <a:lstStyle/>
          <a:p>
            <a:fld id="{E8EDE007-DFFE-4749-AC3D-52621BC1CDC3}" type="slidenum">
              <a:rPr lang="en-US" smtClean="0"/>
              <a:t>44</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257264292"/>
              </p:ext>
            </p:extLst>
          </p:nvPr>
        </p:nvGraphicFramePr>
        <p:xfrm>
          <a:off x="457200" y="1389453"/>
          <a:ext cx="8229600" cy="4443787"/>
        </p:xfrm>
        <a:graphic>
          <a:graphicData uri="http://schemas.openxmlformats.org/drawingml/2006/table">
            <a:tbl>
              <a:tblPr firstRow="1" bandRow="1">
                <a:tableStyleId>{5C22544A-7EE6-4342-B048-85BDC9FD1C3A}</a:tableStyleId>
              </a:tblPr>
              <a:tblGrid>
                <a:gridCol w="646386"/>
                <a:gridCol w="7583214"/>
              </a:tblGrid>
              <a:tr h="1638649">
                <a:tc>
                  <a:txBody>
                    <a:bodyPr/>
                    <a:lstStyle/>
                    <a:p>
                      <a:r>
                        <a:rPr lang="en-US" b="0" dirty="0" smtClean="0"/>
                        <a:t>Pros</a:t>
                      </a:r>
                      <a:endParaRPr lang="en-US" b="0" dirty="0"/>
                    </a:p>
                  </a:txBody>
                  <a:tcPr anchor="ctr">
                    <a:solidFill>
                      <a:schemeClr val="accent3">
                        <a:lumMod val="50000"/>
                      </a:schemeClr>
                    </a:solidFill>
                  </a:tcPr>
                </a:tc>
                <a:tc>
                  <a:txBody>
                    <a:bodyPr/>
                    <a:lstStyle/>
                    <a:p>
                      <a:pPr marL="285750" lvl="0" indent="-285750">
                        <a:buFont typeface="Arial" pitchFamily="34" charset="0"/>
                        <a:buChar char="•"/>
                      </a:pPr>
                      <a:r>
                        <a:rPr lang="en-US" sz="1800" b="0" kern="1200" dirty="0" smtClean="0">
                          <a:solidFill>
                            <a:schemeClr val="tx1"/>
                          </a:solidFill>
                          <a:effectLst/>
                          <a:latin typeface="+mn-lt"/>
                          <a:ea typeface="+mn-ea"/>
                          <a:cs typeface="+mn-cs"/>
                        </a:rPr>
                        <a:t>Best Phase 1 CP-violation sensitivity in combination with </a:t>
                      </a:r>
                      <a:r>
                        <a:rPr lang="en-US" sz="1800" b="0" kern="1200" dirty="0" err="1" smtClean="0">
                          <a:solidFill>
                            <a:schemeClr val="tx1"/>
                          </a:solidFill>
                          <a:effectLst/>
                          <a:latin typeface="+mn-lt"/>
                          <a:ea typeface="+mn-ea"/>
                          <a:cs typeface="+mn-cs"/>
                        </a:rPr>
                        <a:t>NOvA</a:t>
                      </a:r>
                      <a:r>
                        <a:rPr lang="en-US" sz="1800" b="0" kern="1200" dirty="0" smtClean="0">
                          <a:solidFill>
                            <a:schemeClr val="tx1"/>
                          </a:solidFill>
                          <a:effectLst/>
                          <a:latin typeface="+mn-lt"/>
                          <a:ea typeface="+mn-ea"/>
                          <a:cs typeface="+mn-cs"/>
                        </a:rPr>
                        <a:t> and T2K results for the current value of </a:t>
                      </a:r>
                      <a:r>
                        <a:rPr lang="en-US" sz="1800" b="0" i="1" kern="1200" dirty="0" smtClean="0">
                          <a:solidFill>
                            <a:schemeClr val="tx1"/>
                          </a:solidFill>
                          <a:effectLst/>
                          <a:latin typeface="Symbol" pitchFamily="18" charset="2"/>
                          <a:ea typeface="+mn-ea"/>
                          <a:cs typeface="+mn-cs"/>
                        </a:rPr>
                        <a:t>q</a:t>
                      </a:r>
                      <a:r>
                        <a:rPr lang="en-US" sz="1800" b="0" kern="1200" baseline="-25000" dirty="0" smtClean="0">
                          <a:solidFill>
                            <a:schemeClr val="tx1"/>
                          </a:solidFill>
                          <a:effectLst/>
                          <a:latin typeface="+mn-lt"/>
                          <a:ea typeface="+mn-ea"/>
                          <a:cs typeface="+mn-cs"/>
                        </a:rPr>
                        <a:t>13</a:t>
                      </a:r>
                      <a:r>
                        <a:rPr lang="en-US" sz="1800" b="0" kern="1200" dirty="0" smtClean="0">
                          <a:solidFill>
                            <a:schemeClr val="tx1"/>
                          </a:solidFill>
                          <a:effectLst/>
                          <a:latin typeface="+mn-lt"/>
                          <a:ea typeface="+mn-ea"/>
                          <a:cs typeface="+mn-cs"/>
                        </a:rPr>
                        <a:t>.  The sensitivity would be enhanced if the mass ordering were known from other experiments.</a:t>
                      </a:r>
                    </a:p>
                    <a:p>
                      <a:pPr marL="285750" indent="-285750">
                        <a:buFont typeface="Arial" pitchFamily="34" charset="0"/>
                        <a:buChar char="•"/>
                      </a:pPr>
                      <a:r>
                        <a:rPr lang="en-US" sz="1800" b="0" kern="1200" dirty="0" smtClean="0">
                          <a:solidFill>
                            <a:schemeClr val="tx1"/>
                          </a:solidFill>
                          <a:effectLst/>
                          <a:latin typeface="+mn-lt"/>
                          <a:ea typeface="+mn-ea"/>
                          <a:cs typeface="+mn-cs"/>
                        </a:rPr>
                        <a:t>Excellent (3</a:t>
                      </a:r>
                      <a:r>
                        <a:rPr lang="en-US" sz="1800" b="0" kern="1200" dirty="0" smtClean="0">
                          <a:solidFill>
                            <a:schemeClr val="tx1"/>
                          </a:solidFill>
                          <a:effectLst/>
                          <a:latin typeface="Symbol" pitchFamily="18" charset="2"/>
                          <a:ea typeface="+mn-ea"/>
                          <a:cs typeface="+mn-cs"/>
                        </a:rPr>
                        <a:t>s</a:t>
                      </a:r>
                      <a:r>
                        <a:rPr lang="en-US" sz="1800" b="0" kern="1200" dirty="0" smtClean="0">
                          <a:solidFill>
                            <a:schemeClr val="tx1"/>
                          </a:solidFill>
                          <a:effectLst/>
                          <a:latin typeface="+mn-lt"/>
                          <a:ea typeface="+mn-ea"/>
                          <a:cs typeface="+mn-cs"/>
                        </a:rPr>
                        <a:t>) mass ordering reach in nearly half of the </a:t>
                      </a:r>
                      <a:r>
                        <a:rPr lang="en-US" sz="1800" b="0" kern="1200" dirty="0" err="1" smtClean="0">
                          <a:solidFill>
                            <a:schemeClr val="tx1"/>
                          </a:solidFill>
                          <a:effectLst/>
                          <a:latin typeface="Symbol" pitchFamily="18" charset="2"/>
                          <a:ea typeface="+mn-ea"/>
                          <a:cs typeface="+mn-cs"/>
                        </a:rPr>
                        <a:t>d</a:t>
                      </a:r>
                      <a:r>
                        <a:rPr lang="en-US" sz="1800" b="0" kern="1200" baseline="-25000" dirty="0" err="1" smtClean="0">
                          <a:solidFill>
                            <a:schemeClr val="tx1"/>
                          </a:solidFill>
                          <a:effectLst/>
                          <a:latin typeface="+mn-lt"/>
                          <a:ea typeface="+mn-ea"/>
                          <a:cs typeface="+mn-cs"/>
                        </a:rPr>
                        <a:t>CP</a:t>
                      </a:r>
                      <a:r>
                        <a:rPr lang="en-US" sz="1800" b="0" kern="1200" dirty="0" smtClean="0">
                          <a:solidFill>
                            <a:schemeClr val="tx1"/>
                          </a:solidFill>
                          <a:effectLst/>
                          <a:latin typeface="+mn-lt"/>
                          <a:ea typeface="+mn-ea"/>
                          <a:cs typeface="+mn-cs"/>
                        </a:rPr>
                        <a:t> range.</a:t>
                      </a:r>
                      <a:endParaRPr lang="en-US" b="0" dirty="0">
                        <a:solidFill>
                          <a:schemeClr val="tx1"/>
                        </a:solidFill>
                      </a:endParaRPr>
                    </a:p>
                  </a:txBody>
                  <a:tcPr anchor="ctr">
                    <a:solidFill>
                      <a:schemeClr val="accent3">
                        <a:lumMod val="60000"/>
                        <a:lumOff val="40000"/>
                      </a:schemeClr>
                    </a:solidFill>
                  </a:tcPr>
                </a:tc>
              </a:tr>
              <a:tr h="2805138">
                <a:tc>
                  <a:txBody>
                    <a:bodyPr/>
                    <a:lstStyle/>
                    <a:p>
                      <a:r>
                        <a:rPr lang="en-US" dirty="0" smtClean="0">
                          <a:solidFill>
                            <a:schemeClr val="bg1"/>
                          </a:solidFill>
                        </a:rPr>
                        <a:t>Cons</a:t>
                      </a:r>
                      <a:endParaRPr lang="en-US" dirty="0">
                        <a:solidFill>
                          <a:schemeClr val="bg1"/>
                        </a:solidFill>
                      </a:endParaRPr>
                    </a:p>
                  </a:txBody>
                  <a:tcPr anchor="ctr">
                    <a:solidFill>
                      <a:schemeClr val="accent3">
                        <a:lumMod val="50000"/>
                      </a:schemeClr>
                    </a:solidFill>
                  </a:tcPr>
                </a:tc>
                <a:tc>
                  <a:txBody>
                    <a:bodyPr/>
                    <a:lstStyle/>
                    <a:p>
                      <a:pPr marL="285750" lvl="0" indent="-285750">
                        <a:buFont typeface="Arial" pitchFamily="34" charset="0"/>
                        <a:buChar char="•"/>
                      </a:pPr>
                      <a:r>
                        <a:rPr lang="en-US" sz="1800" kern="1200" dirty="0" smtClean="0">
                          <a:solidFill>
                            <a:schemeClr val="dk1"/>
                          </a:solidFill>
                          <a:effectLst/>
                          <a:latin typeface="+mn-lt"/>
                          <a:ea typeface="+mn-ea"/>
                          <a:cs typeface="+mn-cs"/>
                        </a:rPr>
                        <a:t>Narrow-band beam does not allow measurement of oscillatory signature. </a:t>
                      </a:r>
                    </a:p>
                    <a:p>
                      <a:pPr marL="285750" lvl="0" indent="-285750">
                        <a:buFont typeface="Arial" pitchFamily="34" charset="0"/>
                        <a:buChar char="•"/>
                      </a:pPr>
                      <a:r>
                        <a:rPr lang="en-US" sz="1800" kern="1200" dirty="0" smtClean="0">
                          <a:solidFill>
                            <a:schemeClr val="dk1"/>
                          </a:solidFill>
                          <a:effectLst/>
                          <a:latin typeface="+mn-lt"/>
                          <a:ea typeface="+mn-ea"/>
                          <a:cs typeface="+mn-cs"/>
                        </a:rPr>
                        <a:t>Shorter baseline risks fundamental ambiguities in interpreting results.</a:t>
                      </a:r>
                    </a:p>
                    <a:p>
                      <a:pPr marL="285750" lvl="0" indent="-285750">
                        <a:buFont typeface="Arial" pitchFamily="34" charset="0"/>
                        <a:buChar char="•"/>
                      </a:pPr>
                      <a:r>
                        <a:rPr lang="en-US" sz="1800" kern="1200" dirty="0" smtClean="0">
                          <a:solidFill>
                            <a:schemeClr val="dk1"/>
                          </a:solidFill>
                          <a:effectLst/>
                          <a:latin typeface="+mn-lt"/>
                          <a:ea typeface="+mn-ea"/>
                          <a:cs typeface="+mn-cs"/>
                        </a:rPr>
                        <a:t>Sensitivity decreases if </a:t>
                      </a:r>
                      <a:r>
                        <a:rPr lang="en-US" sz="1800" b="0" i="1" kern="1200" dirty="0" smtClean="0">
                          <a:solidFill>
                            <a:schemeClr val="tx1"/>
                          </a:solidFill>
                          <a:effectLst/>
                          <a:latin typeface="Symbol" pitchFamily="18" charset="2"/>
                          <a:ea typeface="+mn-ea"/>
                          <a:cs typeface="+mn-cs"/>
                        </a:rPr>
                        <a:t>q</a:t>
                      </a:r>
                      <a:r>
                        <a:rPr lang="en-US" sz="1800" kern="1200" baseline="-25000" dirty="0" smtClean="0">
                          <a:solidFill>
                            <a:schemeClr val="dk1"/>
                          </a:solidFill>
                          <a:effectLst/>
                          <a:latin typeface="+mn-lt"/>
                          <a:ea typeface="+mn-ea"/>
                          <a:cs typeface="+mn-cs"/>
                        </a:rPr>
                        <a:t>13</a:t>
                      </a:r>
                      <a:r>
                        <a:rPr lang="en-US" sz="1800" kern="1200" dirty="0" smtClean="0">
                          <a:solidFill>
                            <a:schemeClr val="dk1"/>
                          </a:solidFill>
                          <a:effectLst/>
                          <a:latin typeface="+mn-lt"/>
                          <a:ea typeface="+mn-ea"/>
                          <a:cs typeface="+mn-cs"/>
                        </a:rPr>
                        <a:t> is smaller than the current experimental value.</a:t>
                      </a:r>
                    </a:p>
                    <a:p>
                      <a:pPr marL="285750" lvl="0" indent="-285750">
                        <a:buFont typeface="Arial" pitchFamily="34" charset="0"/>
                        <a:buChar char="•"/>
                      </a:pPr>
                      <a:r>
                        <a:rPr lang="en-US" sz="1800" kern="1200" dirty="0" smtClean="0">
                          <a:solidFill>
                            <a:schemeClr val="dk1"/>
                          </a:solidFill>
                          <a:effectLst/>
                          <a:latin typeface="+mn-lt"/>
                          <a:ea typeface="+mn-ea"/>
                          <a:cs typeface="+mn-cs"/>
                        </a:rPr>
                        <a:t>Cosmic ray backgrounds: impact and mitigation need to be determined.</a:t>
                      </a:r>
                    </a:p>
                    <a:p>
                      <a:pPr marL="285750" lvl="0" indent="-285750">
                        <a:buFont typeface="Arial" pitchFamily="34" charset="0"/>
                        <a:buChar char="•"/>
                      </a:pPr>
                      <a:r>
                        <a:rPr lang="en-US" sz="1800" kern="1200" dirty="0" smtClean="0">
                          <a:solidFill>
                            <a:schemeClr val="dk1"/>
                          </a:solidFill>
                          <a:effectLst/>
                          <a:latin typeface="+mn-lt"/>
                          <a:ea typeface="+mn-ea"/>
                          <a:cs typeface="+mn-cs"/>
                        </a:rPr>
                        <a:t>Only accelerator-based physics.</a:t>
                      </a:r>
                    </a:p>
                    <a:p>
                      <a:pPr marL="285750" lvl="0" indent="-285750">
                        <a:buFont typeface="Arial" pitchFamily="34" charset="0"/>
                        <a:buChar char="•"/>
                      </a:pPr>
                      <a:r>
                        <a:rPr lang="en-US" sz="1800" kern="1200" dirty="0" smtClean="0">
                          <a:solidFill>
                            <a:schemeClr val="dk1"/>
                          </a:solidFill>
                          <a:effectLst/>
                          <a:latin typeface="+mn-lt"/>
                          <a:ea typeface="+mn-ea"/>
                          <a:cs typeface="+mn-cs"/>
                        </a:rPr>
                        <a:t>Limited Phase 2 path:</a:t>
                      </a:r>
                    </a:p>
                    <a:p>
                      <a:pPr marL="742950" lvl="1" indent="-285750">
                        <a:buFont typeface="Courier New" pitchFamily="49" charset="0"/>
                        <a:buChar char="o"/>
                      </a:pPr>
                      <a:r>
                        <a:rPr lang="en-US" sz="1800" kern="1200" dirty="0" smtClean="0">
                          <a:solidFill>
                            <a:schemeClr val="dk1"/>
                          </a:solidFill>
                          <a:effectLst/>
                          <a:latin typeface="+mn-lt"/>
                          <a:ea typeface="+mn-ea"/>
                          <a:cs typeface="+mn-cs"/>
                        </a:rPr>
                        <a:t>Beam limited to 1.1 MW (Project X Stage 1).</a:t>
                      </a:r>
                    </a:p>
                    <a:p>
                      <a:pPr marL="742950" lvl="1" indent="-285750">
                        <a:buFont typeface="Courier New" pitchFamily="49" charset="0"/>
                        <a:buChar char="o"/>
                      </a:pPr>
                      <a:r>
                        <a:rPr lang="en-US" sz="1800" kern="1200" dirty="0" smtClean="0">
                          <a:solidFill>
                            <a:schemeClr val="dk1"/>
                          </a:solidFill>
                          <a:effectLst/>
                          <a:latin typeface="+mn-lt"/>
                          <a:ea typeface="+mn-ea"/>
                          <a:cs typeface="+mn-cs"/>
                        </a:rPr>
                        <a:t>Phase 2 could be a 15-20 </a:t>
                      </a:r>
                      <a:r>
                        <a:rPr lang="en-US" sz="1800" kern="1200" dirty="0" err="1" smtClean="0">
                          <a:solidFill>
                            <a:schemeClr val="dk1"/>
                          </a:solidFill>
                          <a:effectLst/>
                          <a:latin typeface="+mn-lt"/>
                          <a:ea typeface="+mn-ea"/>
                          <a:cs typeface="+mn-cs"/>
                        </a:rPr>
                        <a:t>kt</a:t>
                      </a:r>
                      <a:r>
                        <a:rPr lang="en-US" sz="1800" kern="1200" dirty="0" smtClean="0">
                          <a:solidFill>
                            <a:schemeClr val="dk1"/>
                          </a:solidFill>
                          <a:effectLst/>
                          <a:latin typeface="+mn-lt"/>
                          <a:ea typeface="+mn-ea"/>
                          <a:cs typeface="+mn-cs"/>
                        </a:rPr>
                        <a:t> underground (2,340 </a:t>
                      </a:r>
                      <a:r>
                        <a:rPr lang="en-US" sz="1800" kern="1200" dirty="0" err="1" smtClean="0">
                          <a:solidFill>
                            <a:schemeClr val="dk1"/>
                          </a:solidFill>
                          <a:effectLst/>
                          <a:latin typeface="+mn-lt"/>
                          <a:ea typeface="+mn-ea"/>
                          <a:cs typeface="+mn-cs"/>
                        </a:rPr>
                        <a:t>ft</a:t>
                      </a:r>
                      <a:r>
                        <a:rPr lang="en-US" sz="1800" kern="1200" dirty="0" smtClean="0">
                          <a:solidFill>
                            <a:schemeClr val="dk1"/>
                          </a:solidFill>
                          <a:effectLst/>
                          <a:latin typeface="+mn-lt"/>
                          <a:ea typeface="+mn-ea"/>
                          <a:cs typeface="+mn-cs"/>
                        </a:rPr>
                        <a:t>) detector at Soudan.</a:t>
                      </a:r>
                      <a:endParaRPr lang="en-US" b="0" dirty="0"/>
                    </a:p>
                  </a:txBody>
                  <a:tcPr anchor="ctr">
                    <a:solidFill>
                      <a:schemeClr val="accent3">
                        <a:lumMod val="60000"/>
                        <a:lumOff val="40000"/>
                      </a:schemeClr>
                    </a:solidFill>
                  </a:tcPr>
                </a:tc>
              </a:tr>
            </a:tbl>
          </a:graphicData>
        </a:graphic>
      </p:graphicFrame>
    </p:spTree>
    <p:extLst>
      <p:ext uri="{BB962C8B-B14F-4D97-AF65-F5344CB8AC3E}">
        <p14:creationId xmlns:p14="http://schemas.microsoft.com/office/powerpoint/2010/main" val="2784437823"/>
      </p:ext>
    </p:extLst>
  </p:cSld>
  <p:clrMapOvr>
    <a:masterClrMapping/>
  </p:clrMapOvr>
  <mc:AlternateContent xmlns:mc="http://schemas.openxmlformats.org/markup-compatibility/2006" xmlns:p14="http://schemas.microsoft.com/office/powerpoint/2010/main">
    <mc:Choice Requires="p14">
      <p:transition spd="slow" p14:dur="2000" advTm="125219"/>
    </mc:Choice>
    <mc:Fallback xmlns="">
      <p:transition spd="slow" advTm="125219"/>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Summary: </a:t>
            </a:r>
            <a:r>
              <a:rPr lang="en-US" dirty="0"/>
              <a:t>15 </a:t>
            </a:r>
            <a:r>
              <a:rPr lang="en-US" dirty="0" err="1" smtClean="0"/>
              <a:t>kt</a:t>
            </a:r>
            <a:r>
              <a:rPr lang="en-US" dirty="0" smtClean="0"/>
              <a:t> </a:t>
            </a:r>
            <a:r>
              <a:rPr lang="en-US" dirty="0"/>
              <a:t>at Soudan </a:t>
            </a:r>
            <a:r>
              <a:rPr lang="en-US" dirty="0" smtClean="0"/>
              <a:t>(735 km, 2340 </a:t>
            </a:r>
            <a:r>
              <a:rPr lang="en-US" dirty="0" err="1"/>
              <a:t>ft</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5" name="Slide Number Placeholder 4"/>
          <p:cNvSpPr>
            <a:spLocks noGrp="1"/>
          </p:cNvSpPr>
          <p:nvPr>
            <p:ph type="sldNum" sz="quarter" idx="12"/>
          </p:nvPr>
        </p:nvSpPr>
        <p:spPr/>
        <p:txBody>
          <a:bodyPr/>
          <a:lstStyle/>
          <a:p>
            <a:fld id="{E8EDE007-DFFE-4749-AC3D-52621BC1CDC3}" type="slidenum">
              <a:rPr lang="en-US" smtClean="0"/>
              <a:t>45</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4019547997"/>
              </p:ext>
            </p:extLst>
          </p:nvPr>
        </p:nvGraphicFramePr>
        <p:xfrm>
          <a:off x="457200" y="1389454"/>
          <a:ext cx="8229600" cy="4663966"/>
        </p:xfrm>
        <a:graphic>
          <a:graphicData uri="http://schemas.openxmlformats.org/drawingml/2006/table">
            <a:tbl>
              <a:tblPr firstRow="1" bandRow="1">
                <a:tableStyleId>{5C22544A-7EE6-4342-B048-85BDC9FD1C3A}</a:tableStyleId>
              </a:tblPr>
              <a:tblGrid>
                <a:gridCol w="646386"/>
                <a:gridCol w="7583214"/>
              </a:tblGrid>
              <a:tr h="2103646">
                <a:tc>
                  <a:txBody>
                    <a:bodyPr/>
                    <a:lstStyle/>
                    <a:p>
                      <a:r>
                        <a:rPr lang="en-US" b="0" dirty="0" smtClean="0"/>
                        <a:t>Pros</a:t>
                      </a:r>
                      <a:endParaRPr lang="en-US" b="0" dirty="0"/>
                    </a:p>
                  </a:txBody>
                  <a:tcPr anchor="ctr">
                    <a:solidFill>
                      <a:schemeClr val="accent3">
                        <a:lumMod val="50000"/>
                      </a:schemeClr>
                    </a:solidFill>
                  </a:tcPr>
                </a:tc>
                <a:tc>
                  <a:txBody>
                    <a:bodyPr/>
                    <a:lstStyle/>
                    <a:p>
                      <a:pPr marL="285750" lvl="0" indent="-285750">
                        <a:buFont typeface="Arial" pitchFamily="34" charset="0"/>
                        <a:buChar char="•"/>
                      </a:pPr>
                      <a:r>
                        <a:rPr lang="en-US" sz="1800" b="0" kern="1200" dirty="0" smtClean="0">
                          <a:solidFill>
                            <a:schemeClr val="tx1"/>
                          </a:solidFill>
                          <a:effectLst/>
                          <a:latin typeface="+mn-lt"/>
                          <a:ea typeface="+mn-ea"/>
                          <a:cs typeface="+mn-cs"/>
                        </a:rPr>
                        <a:t>Broadest Phase 1 physics program:</a:t>
                      </a:r>
                    </a:p>
                    <a:p>
                      <a:pPr marL="742950" lvl="1" indent="-285750">
                        <a:buFont typeface="Courier New" pitchFamily="49" charset="0"/>
                        <a:buChar char="o"/>
                      </a:pPr>
                      <a:r>
                        <a:rPr lang="en-US" sz="1800" b="0" kern="1200" dirty="0" smtClean="0">
                          <a:solidFill>
                            <a:schemeClr val="tx1"/>
                          </a:solidFill>
                          <a:effectLst/>
                          <a:latin typeface="+mn-lt"/>
                          <a:ea typeface="+mn-ea"/>
                          <a:cs typeface="+mn-cs"/>
                        </a:rPr>
                        <a:t>Accelerator-based physics including good (2</a:t>
                      </a:r>
                      <a:r>
                        <a:rPr lang="en-US" sz="1800" b="0" kern="1200" dirty="0" smtClean="0">
                          <a:solidFill>
                            <a:schemeClr val="tx1"/>
                          </a:solidFill>
                          <a:effectLst/>
                          <a:latin typeface="Symbol" pitchFamily="18" charset="2"/>
                          <a:ea typeface="+mn-ea"/>
                          <a:cs typeface="+mn-cs"/>
                        </a:rPr>
                        <a:t>s</a:t>
                      </a:r>
                      <a:r>
                        <a:rPr lang="en-US" sz="1800" b="0" kern="1200" dirty="0" smtClean="0">
                          <a:solidFill>
                            <a:schemeClr val="tx1"/>
                          </a:solidFill>
                          <a:effectLst/>
                          <a:latin typeface="+mn-lt"/>
                          <a:ea typeface="+mn-ea"/>
                          <a:cs typeface="+mn-cs"/>
                        </a:rPr>
                        <a:t>) mass ordering and good CP-violation reach in half of the </a:t>
                      </a:r>
                      <a:r>
                        <a:rPr lang="en-US" sz="1800" b="0" kern="1200" dirty="0" err="1" smtClean="0">
                          <a:solidFill>
                            <a:schemeClr val="tx1"/>
                          </a:solidFill>
                          <a:effectLst/>
                          <a:latin typeface="Symbol" pitchFamily="18" charset="2"/>
                          <a:ea typeface="+mn-ea"/>
                          <a:cs typeface="+mn-cs"/>
                        </a:rPr>
                        <a:t>d</a:t>
                      </a:r>
                      <a:r>
                        <a:rPr lang="en-US" sz="1800" b="0" kern="1200" baseline="-25000" dirty="0" err="1" smtClean="0">
                          <a:solidFill>
                            <a:schemeClr val="tx1"/>
                          </a:solidFill>
                          <a:effectLst/>
                          <a:latin typeface="+mn-lt"/>
                          <a:ea typeface="+mn-ea"/>
                          <a:cs typeface="+mn-cs"/>
                        </a:rPr>
                        <a:t>CP</a:t>
                      </a:r>
                      <a:r>
                        <a:rPr lang="en-US" sz="1800" b="0" kern="1200" dirty="0" smtClean="0">
                          <a:solidFill>
                            <a:schemeClr val="tx1"/>
                          </a:solidFill>
                          <a:effectLst/>
                          <a:latin typeface="+mn-lt"/>
                          <a:ea typeface="+mn-ea"/>
                          <a:cs typeface="+mn-cs"/>
                        </a:rPr>
                        <a:t> range. CP-violation reach would be enhanced if the mass ordering were known from other experiments.</a:t>
                      </a:r>
                    </a:p>
                    <a:p>
                      <a:pPr marL="742950" lvl="1" indent="-285750">
                        <a:buFont typeface="Courier New" pitchFamily="49" charset="0"/>
                        <a:buChar char="o"/>
                      </a:pPr>
                      <a:r>
                        <a:rPr lang="en-US" sz="1800" b="0" kern="1200" dirty="0" smtClean="0">
                          <a:solidFill>
                            <a:schemeClr val="tx1"/>
                          </a:solidFill>
                          <a:effectLst/>
                          <a:latin typeface="+mn-lt"/>
                          <a:ea typeface="+mn-ea"/>
                          <a:cs typeface="+mn-cs"/>
                        </a:rPr>
                        <a:t>Non-accelerator physics including proton decay, atmospheric neutrinos, and supernovae neutrinos.</a:t>
                      </a:r>
                    </a:p>
                    <a:p>
                      <a:pPr marL="285750" indent="-285750">
                        <a:buFont typeface="Arial" pitchFamily="34" charset="0"/>
                        <a:buChar char="•"/>
                      </a:pPr>
                      <a:r>
                        <a:rPr lang="en-US" sz="1800" b="0" kern="1200" dirty="0" smtClean="0">
                          <a:solidFill>
                            <a:schemeClr val="tx1"/>
                          </a:solidFill>
                          <a:effectLst/>
                          <a:latin typeface="+mn-lt"/>
                          <a:ea typeface="+mn-ea"/>
                          <a:cs typeface="+mn-cs"/>
                        </a:rPr>
                        <a:t>Cosmic ray background risks mitigated by underground location.</a:t>
                      </a:r>
                      <a:endParaRPr lang="en-US" b="0" dirty="0">
                        <a:solidFill>
                          <a:schemeClr val="tx1"/>
                        </a:solidFill>
                      </a:endParaRPr>
                    </a:p>
                  </a:txBody>
                  <a:tcPr anchor="ctr">
                    <a:solidFill>
                      <a:schemeClr val="accent3">
                        <a:lumMod val="60000"/>
                        <a:lumOff val="40000"/>
                      </a:schemeClr>
                    </a:solidFill>
                  </a:tcPr>
                </a:tc>
              </a:tr>
              <a:tr h="2103646">
                <a:tc>
                  <a:txBody>
                    <a:bodyPr/>
                    <a:lstStyle/>
                    <a:p>
                      <a:r>
                        <a:rPr lang="en-US" dirty="0" smtClean="0">
                          <a:solidFill>
                            <a:schemeClr val="bg1"/>
                          </a:solidFill>
                        </a:rPr>
                        <a:t>Cons</a:t>
                      </a:r>
                      <a:endParaRPr lang="en-US" dirty="0">
                        <a:solidFill>
                          <a:schemeClr val="bg1"/>
                        </a:solidFill>
                      </a:endParaRPr>
                    </a:p>
                  </a:txBody>
                  <a:tcPr anchor="ctr">
                    <a:solidFill>
                      <a:schemeClr val="accent3">
                        <a:lumMod val="50000"/>
                      </a:schemeClr>
                    </a:solidFill>
                  </a:tcPr>
                </a:tc>
                <a:tc>
                  <a:txBody>
                    <a:bodyPr/>
                    <a:lstStyle/>
                    <a:p>
                      <a:pPr marL="285750" lvl="0" indent="-285750">
                        <a:buFont typeface="Arial" pitchFamily="34" charset="0"/>
                        <a:buChar char="•"/>
                      </a:pPr>
                      <a:r>
                        <a:rPr lang="en-US" sz="1800" b="0" kern="1200" dirty="0" smtClean="0">
                          <a:solidFill>
                            <a:schemeClr val="dk1"/>
                          </a:solidFill>
                          <a:effectLst/>
                          <a:latin typeface="+mn-lt"/>
                          <a:ea typeface="+mn-ea"/>
                          <a:cs typeface="+mn-cs"/>
                        </a:rPr>
                        <a:t>Mismatch between beam spectrum and shorter baseline does not allow full measurement of oscillatory signature. </a:t>
                      </a:r>
                    </a:p>
                    <a:p>
                      <a:pPr marL="285750" lvl="0" indent="-285750">
                        <a:buFont typeface="Arial" pitchFamily="34" charset="0"/>
                        <a:buChar char="•"/>
                      </a:pPr>
                      <a:r>
                        <a:rPr lang="en-US" sz="1800" b="0" kern="1200" dirty="0" smtClean="0">
                          <a:solidFill>
                            <a:schemeClr val="dk1"/>
                          </a:solidFill>
                          <a:effectLst/>
                          <a:latin typeface="+mn-lt"/>
                          <a:ea typeface="+mn-ea"/>
                          <a:cs typeface="+mn-cs"/>
                        </a:rPr>
                        <a:t>Shorter baseline risks fundamental ambiguities in interpreting results.  This risk is greater than for the Ash River option.</a:t>
                      </a:r>
                    </a:p>
                    <a:p>
                      <a:pPr marL="285750" lvl="0" indent="-285750">
                        <a:buFont typeface="Arial" pitchFamily="34" charset="0"/>
                        <a:buChar char="•"/>
                      </a:pPr>
                      <a:r>
                        <a:rPr lang="en-US" sz="1800" b="0" kern="1200" dirty="0" smtClean="0">
                          <a:solidFill>
                            <a:schemeClr val="dk1"/>
                          </a:solidFill>
                          <a:effectLst/>
                          <a:latin typeface="+mn-lt"/>
                          <a:ea typeface="+mn-ea"/>
                          <a:cs typeface="+mn-cs"/>
                        </a:rPr>
                        <a:t>Sensitivity decreases if </a:t>
                      </a:r>
                      <a:r>
                        <a:rPr lang="en-US" sz="1800" b="0" i="1" kern="1200" dirty="0" smtClean="0">
                          <a:solidFill>
                            <a:schemeClr val="tx1"/>
                          </a:solidFill>
                          <a:effectLst/>
                          <a:latin typeface="Symbol" pitchFamily="18" charset="2"/>
                          <a:ea typeface="+mn-ea"/>
                          <a:cs typeface="+mn-cs"/>
                        </a:rPr>
                        <a:t>q</a:t>
                      </a:r>
                      <a:r>
                        <a:rPr lang="en-US" sz="1800" b="0" kern="1200" baseline="-25000" dirty="0" smtClean="0">
                          <a:solidFill>
                            <a:schemeClr val="dk1"/>
                          </a:solidFill>
                          <a:effectLst/>
                          <a:latin typeface="+mn-lt"/>
                          <a:ea typeface="+mn-ea"/>
                          <a:cs typeface="+mn-cs"/>
                        </a:rPr>
                        <a:t>13</a:t>
                      </a:r>
                      <a:r>
                        <a:rPr lang="en-US" sz="1800" b="0" kern="1200" dirty="0" smtClean="0">
                          <a:solidFill>
                            <a:schemeClr val="dk1"/>
                          </a:solidFill>
                          <a:effectLst/>
                          <a:latin typeface="+mn-lt"/>
                          <a:ea typeface="+mn-ea"/>
                          <a:cs typeface="+mn-cs"/>
                        </a:rPr>
                        <a:t> is smaller than the current experimental value.</a:t>
                      </a:r>
                    </a:p>
                    <a:p>
                      <a:pPr marL="285750" lvl="0" indent="-285750">
                        <a:buFont typeface="Arial" pitchFamily="34" charset="0"/>
                        <a:buChar char="•"/>
                      </a:pPr>
                      <a:r>
                        <a:rPr lang="en-US" sz="1800" b="0" kern="1200" dirty="0" smtClean="0">
                          <a:solidFill>
                            <a:schemeClr val="dk1"/>
                          </a:solidFill>
                          <a:effectLst/>
                          <a:latin typeface="+mn-lt"/>
                          <a:ea typeface="+mn-ea"/>
                          <a:cs typeface="+mn-cs"/>
                        </a:rPr>
                        <a:t>Limited Phase 2 path:</a:t>
                      </a:r>
                    </a:p>
                    <a:p>
                      <a:pPr marL="742950" lvl="1" indent="-285750">
                        <a:buFont typeface="Courier New" pitchFamily="49" charset="0"/>
                        <a:buChar char="o"/>
                      </a:pPr>
                      <a:r>
                        <a:rPr lang="en-US" sz="1800" b="0" kern="1200" dirty="0" smtClean="0">
                          <a:solidFill>
                            <a:schemeClr val="dk1"/>
                          </a:solidFill>
                          <a:effectLst/>
                          <a:latin typeface="+mn-lt"/>
                          <a:ea typeface="+mn-ea"/>
                          <a:cs typeface="+mn-cs"/>
                        </a:rPr>
                        <a:t>Beam limited to 1.1 MW (Project X Stage 1).</a:t>
                      </a:r>
                    </a:p>
                    <a:p>
                      <a:pPr marL="742950" lvl="1" indent="-285750">
                        <a:buFont typeface="Courier New" pitchFamily="49" charset="0"/>
                        <a:buChar char="o"/>
                      </a:pPr>
                      <a:r>
                        <a:rPr lang="en-US" sz="1800" b="0" kern="1200" dirty="0" smtClean="0">
                          <a:solidFill>
                            <a:schemeClr val="dk1"/>
                          </a:solidFill>
                          <a:effectLst/>
                          <a:latin typeface="+mn-lt"/>
                          <a:ea typeface="+mn-ea"/>
                          <a:cs typeface="+mn-cs"/>
                        </a:rPr>
                        <a:t>Phase 2 could be a 30 </a:t>
                      </a:r>
                      <a:r>
                        <a:rPr lang="en-US" sz="1800" b="0" kern="1200" dirty="0" err="1" smtClean="0">
                          <a:solidFill>
                            <a:schemeClr val="dk1"/>
                          </a:solidFill>
                          <a:effectLst/>
                          <a:latin typeface="+mn-lt"/>
                          <a:ea typeface="+mn-ea"/>
                          <a:cs typeface="+mn-cs"/>
                        </a:rPr>
                        <a:t>kt</a:t>
                      </a:r>
                      <a:r>
                        <a:rPr lang="en-US" sz="1800" b="0" kern="1200" dirty="0" smtClean="0">
                          <a:solidFill>
                            <a:schemeClr val="dk1"/>
                          </a:solidFill>
                          <a:effectLst/>
                          <a:latin typeface="+mn-lt"/>
                          <a:ea typeface="+mn-ea"/>
                          <a:cs typeface="+mn-cs"/>
                        </a:rPr>
                        <a:t> surface detector at Ash River or an additional 25-30 </a:t>
                      </a:r>
                      <a:r>
                        <a:rPr lang="en-US" sz="1800" b="0" kern="1200" dirty="0" err="1" smtClean="0">
                          <a:solidFill>
                            <a:schemeClr val="dk1"/>
                          </a:solidFill>
                          <a:effectLst/>
                          <a:latin typeface="+mn-lt"/>
                          <a:ea typeface="+mn-ea"/>
                          <a:cs typeface="+mn-cs"/>
                        </a:rPr>
                        <a:t>kt</a:t>
                      </a:r>
                      <a:r>
                        <a:rPr lang="en-US" sz="1800" b="0" kern="1200" dirty="0" smtClean="0">
                          <a:solidFill>
                            <a:schemeClr val="dk1"/>
                          </a:solidFill>
                          <a:effectLst/>
                          <a:latin typeface="+mn-lt"/>
                          <a:ea typeface="+mn-ea"/>
                          <a:cs typeface="+mn-cs"/>
                        </a:rPr>
                        <a:t> underground (2,340 </a:t>
                      </a:r>
                      <a:r>
                        <a:rPr lang="en-US" sz="1800" b="0" kern="1200" dirty="0" err="1" smtClean="0">
                          <a:solidFill>
                            <a:schemeClr val="dk1"/>
                          </a:solidFill>
                          <a:effectLst/>
                          <a:latin typeface="+mn-lt"/>
                          <a:ea typeface="+mn-ea"/>
                          <a:cs typeface="+mn-cs"/>
                        </a:rPr>
                        <a:t>ft</a:t>
                      </a:r>
                      <a:r>
                        <a:rPr lang="en-US" sz="1800" b="0" kern="1200" dirty="0" smtClean="0">
                          <a:solidFill>
                            <a:schemeClr val="dk1"/>
                          </a:solidFill>
                          <a:effectLst/>
                          <a:latin typeface="+mn-lt"/>
                          <a:ea typeface="+mn-ea"/>
                          <a:cs typeface="+mn-cs"/>
                        </a:rPr>
                        <a:t>) detector at Soudan.</a:t>
                      </a:r>
                      <a:endParaRPr lang="en-US" b="0" dirty="0"/>
                    </a:p>
                  </a:txBody>
                  <a:tcPr anchor="ctr">
                    <a:solidFill>
                      <a:schemeClr val="accent3">
                        <a:lumMod val="60000"/>
                        <a:lumOff val="40000"/>
                      </a:schemeClr>
                    </a:solidFill>
                  </a:tcPr>
                </a:tc>
              </a:tr>
            </a:tbl>
          </a:graphicData>
        </a:graphic>
      </p:graphicFrame>
    </p:spTree>
    <p:extLst>
      <p:ext uri="{BB962C8B-B14F-4D97-AF65-F5344CB8AC3E}">
        <p14:creationId xmlns:p14="http://schemas.microsoft.com/office/powerpoint/2010/main" val="2936839600"/>
      </p:ext>
    </p:extLst>
  </p:cSld>
  <p:clrMapOvr>
    <a:masterClrMapping/>
  </p:clrMapOvr>
  <mc:AlternateContent xmlns:mc="http://schemas.openxmlformats.org/markup-compatibility/2006" xmlns:p14="http://schemas.microsoft.com/office/powerpoint/2010/main">
    <mc:Choice Requires="p14">
      <p:transition spd="slow" p14:dur="2000" advTm="61620"/>
    </mc:Choice>
    <mc:Fallback xmlns="">
      <p:transition spd="slow" advTm="6162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39762"/>
          </a:xfrm>
        </p:spPr>
        <p:txBody>
          <a:bodyPr>
            <a:normAutofit/>
          </a:bodyPr>
          <a:lstStyle/>
          <a:p>
            <a:r>
              <a:rPr lang="en-US" dirty="0"/>
              <a:t>Summary: 10 </a:t>
            </a:r>
            <a:r>
              <a:rPr lang="en-US" dirty="0" err="1" smtClean="0"/>
              <a:t>kt</a:t>
            </a:r>
            <a:r>
              <a:rPr lang="en-US" dirty="0" smtClean="0"/>
              <a:t> </a:t>
            </a:r>
            <a:r>
              <a:rPr lang="en-US" dirty="0"/>
              <a:t>at </a:t>
            </a:r>
            <a:r>
              <a:rPr lang="en-US" dirty="0" err="1"/>
              <a:t>Homestake</a:t>
            </a:r>
            <a:r>
              <a:rPr lang="en-US" dirty="0"/>
              <a:t> </a:t>
            </a:r>
            <a:r>
              <a:rPr lang="en-US" dirty="0" smtClean="0"/>
              <a:t>(1300km, surface)</a:t>
            </a:r>
            <a:endParaRPr lang="en-US" dirty="0"/>
          </a:p>
        </p:txBody>
      </p:sp>
      <p:sp>
        <p:nvSpPr>
          <p:cNvPr id="3" name="Footer Placeholder 2"/>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4" name="Slide Number Placeholder 3"/>
          <p:cNvSpPr>
            <a:spLocks noGrp="1"/>
          </p:cNvSpPr>
          <p:nvPr>
            <p:ph type="sldNum" sz="quarter" idx="12"/>
          </p:nvPr>
        </p:nvSpPr>
        <p:spPr/>
        <p:txBody>
          <a:bodyPr/>
          <a:lstStyle/>
          <a:p>
            <a:fld id="{E8EDE007-DFFE-4749-AC3D-52621BC1CDC3}" type="slidenum">
              <a:rPr lang="en-US" smtClean="0"/>
              <a:t>46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783228565"/>
              </p:ext>
            </p:extLst>
          </p:nvPr>
        </p:nvGraphicFramePr>
        <p:xfrm>
          <a:off x="457200" y="1389454"/>
          <a:ext cx="8229600" cy="4613110"/>
        </p:xfrm>
        <a:graphic>
          <a:graphicData uri="http://schemas.openxmlformats.org/drawingml/2006/table">
            <a:tbl>
              <a:tblPr firstRow="1" bandRow="1">
                <a:tableStyleId>{5C22544A-7EE6-4342-B048-85BDC9FD1C3A}</a:tableStyleId>
              </a:tblPr>
              <a:tblGrid>
                <a:gridCol w="646386"/>
                <a:gridCol w="7583214"/>
              </a:tblGrid>
              <a:tr h="2829279">
                <a:tc>
                  <a:txBody>
                    <a:bodyPr/>
                    <a:lstStyle/>
                    <a:p>
                      <a:r>
                        <a:rPr lang="en-US" b="0" dirty="0" smtClean="0"/>
                        <a:t>Pros</a:t>
                      </a:r>
                      <a:endParaRPr lang="en-US" b="0" dirty="0"/>
                    </a:p>
                  </a:txBody>
                  <a:tcPr anchor="ctr">
                    <a:solidFill>
                      <a:schemeClr val="accent3">
                        <a:lumMod val="50000"/>
                      </a:schemeClr>
                    </a:solidFill>
                  </a:tcPr>
                </a:tc>
                <a:tc>
                  <a:txBody>
                    <a:bodyPr/>
                    <a:lstStyle/>
                    <a:p>
                      <a:pPr marL="285750" lvl="0" indent="-285750">
                        <a:buFont typeface="Arial" pitchFamily="34" charset="0"/>
                        <a:buChar char="•"/>
                      </a:pPr>
                      <a:r>
                        <a:rPr lang="en-US" sz="1800" b="0" kern="1200" dirty="0" smtClean="0">
                          <a:solidFill>
                            <a:schemeClr val="tx1"/>
                          </a:solidFill>
                          <a:effectLst/>
                          <a:latin typeface="+mn-lt"/>
                          <a:ea typeface="+mn-ea"/>
                          <a:cs typeface="+mn-cs"/>
                        </a:rPr>
                        <a:t>Excellent (3</a:t>
                      </a:r>
                      <a:r>
                        <a:rPr lang="en-US" sz="1800" b="0" kern="1200" dirty="0" smtClean="0">
                          <a:solidFill>
                            <a:schemeClr val="tx1"/>
                          </a:solidFill>
                          <a:effectLst/>
                          <a:latin typeface="Symbol" pitchFamily="18" charset="2"/>
                          <a:ea typeface="+mn-ea"/>
                          <a:cs typeface="+mn-cs"/>
                        </a:rPr>
                        <a:t>s</a:t>
                      </a:r>
                      <a:r>
                        <a:rPr lang="en-US" sz="1800" b="0" kern="1200" dirty="0" smtClean="0">
                          <a:solidFill>
                            <a:schemeClr val="tx1"/>
                          </a:solidFill>
                          <a:effectLst/>
                          <a:latin typeface="+mn-lt"/>
                          <a:ea typeface="+mn-ea"/>
                          <a:cs typeface="+mn-cs"/>
                        </a:rPr>
                        <a:t>) mass ordering reach in the full </a:t>
                      </a:r>
                      <a:r>
                        <a:rPr lang="en-US" sz="1800" b="0" kern="1200" dirty="0" err="1" smtClean="0">
                          <a:solidFill>
                            <a:schemeClr val="tx1"/>
                          </a:solidFill>
                          <a:effectLst/>
                          <a:latin typeface="Symbol" pitchFamily="18" charset="2"/>
                          <a:ea typeface="+mn-ea"/>
                          <a:cs typeface="+mn-cs"/>
                        </a:rPr>
                        <a:t>d</a:t>
                      </a:r>
                      <a:r>
                        <a:rPr lang="en-US" sz="1800" b="0" kern="1200" baseline="-25000" dirty="0" err="1" smtClean="0">
                          <a:solidFill>
                            <a:schemeClr val="tx1"/>
                          </a:solidFill>
                          <a:effectLst/>
                          <a:latin typeface="+mn-lt"/>
                          <a:ea typeface="+mn-ea"/>
                          <a:cs typeface="+mn-cs"/>
                        </a:rPr>
                        <a:t>CP</a:t>
                      </a:r>
                      <a:r>
                        <a:rPr lang="en-US" sz="1800" b="0" kern="1200" dirty="0" smtClean="0">
                          <a:solidFill>
                            <a:schemeClr val="tx1"/>
                          </a:solidFill>
                          <a:effectLst/>
                          <a:latin typeface="+mn-lt"/>
                          <a:ea typeface="+mn-ea"/>
                          <a:cs typeface="+mn-cs"/>
                        </a:rPr>
                        <a:t> range.</a:t>
                      </a:r>
                    </a:p>
                    <a:p>
                      <a:pPr marL="285750" lvl="0" indent="-285750">
                        <a:buFont typeface="Arial" pitchFamily="34" charset="0"/>
                        <a:buChar char="•"/>
                      </a:pPr>
                      <a:r>
                        <a:rPr lang="en-US" sz="1800" b="0" kern="1200" dirty="0" smtClean="0">
                          <a:solidFill>
                            <a:schemeClr val="tx1"/>
                          </a:solidFill>
                          <a:effectLst/>
                          <a:latin typeface="+mn-lt"/>
                          <a:ea typeface="+mn-ea"/>
                          <a:cs typeface="+mn-cs"/>
                        </a:rPr>
                        <a:t>Good CP violation reach: not dependent on </a:t>
                      </a:r>
                      <a:r>
                        <a:rPr lang="en-US" sz="1800" b="0" i="1" kern="1200" dirty="0" smtClean="0">
                          <a:solidFill>
                            <a:schemeClr val="tx1"/>
                          </a:solidFill>
                          <a:effectLst/>
                          <a:latin typeface="+mn-lt"/>
                          <a:ea typeface="+mn-ea"/>
                          <a:cs typeface="+mn-cs"/>
                        </a:rPr>
                        <a:t>a priori</a:t>
                      </a:r>
                      <a:r>
                        <a:rPr lang="en-US" sz="1800" b="0" kern="1200" dirty="0" smtClean="0">
                          <a:solidFill>
                            <a:schemeClr val="tx1"/>
                          </a:solidFill>
                          <a:effectLst/>
                          <a:latin typeface="+mn-lt"/>
                          <a:ea typeface="+mn-ea"/>
                          <a:cs typeface="+mn-cs"/>
                        </a:rPr>
                        <a:t> knowledge of the mass ordering.</a:t>
                      </a:r>
                    </a:p>
                    <a:p>
                      <a:pPr marL="285750" lvl="0" indent="-285750">
                        <a:buFont typeface="Arial" pitchFamily="34" charset="0"/>
                        <a:buChar char="•"/>
                      </a:pPr>
                      <a:r>
                        <a:rPr lang="en-US" sz="1800" b="0" kern="1200" dirty="0" smtClean="0">
                          <a:solidFill>
                            <a:schemeClr val="tx1"/>
                          </a:solidFill>
                          <a:effectLst/>
                          <a:latin typeface="+mn-lt"/>
                          <a:ea typeface="+mn-ea"/>
                          <a:cs typeface="+mn-cs"/>
                        </a:rPr>
                        <a:t>Longer baseline and broad-band beam allow explicit reconstruction of oscillations in the energy spectrum: self-consistent standard neutrino measurements; best sensitivity to Standard Model tests and non-standard neutrino physics.</a:t>
                      </a:r>
                    </a:p>
                    <a:p>
                      <a:pPr marL="285750" lvl="0" indent="-285750">
                        <a:buFont typeface="Arial" pitchFamily="34" charset="0"/>
                        <a:buChar char="•"/>
                      </a:pPr>
                      <a:r>
                        <a:rPr lang="en-US" sz="1800" b="0" kern="1200" dirty="0" smtClean="0">
                          <a:solidFill>
                            <a:schemeClr val="tx1"/>
                          </a:solidFill>
                          <a:effectLst/>
                          <a:latin typeface="+mn-lt"/>
                          <a:ea typeface="+mn-ea"/>
                          <a:cs typeface="+mn-cs"/>
                        </a:rPr>
                        <a:t>Clear Phase 2 path: a 20 – 25 </a:t>
                      </a:r>
                      <a:r>
                        <a:rPr lang="en-US" sz="1800" b="0" kern="1200" dirty="0" err="1" smtClean="0">
                          <a:solidFill>
                            <a:schemeClr val="tx1"/>
                          </a:solidFill>
                          <a:effectLst/>
                          <a:latin typeface="+mn-lt"/>
                          <a:ea typeface="+mn-ea"/>
                          <a:cs typeface="+mn-cs"/>
                        </a:rPr>
                        <a:t>kt</a:t>
                      </a:r>
                      <a:r>
                        <a:rPr lang="en-US" sz="1800" b="0" kern="1200" baseline="0" dirty="0" smtClean="0">
                          <a:solidFill>
                            <a:schemeClr val="tx1"/>
                          </a:solidFill>
                          <a:effectLst/>
                          <a:latin typeface="+mn-lt"/>
                          <a:ea typeface="+mn-ea"/>
                          <a:cs typeface="+mn-cs"/>
                        </a:rPr>
                        <a:t> </a:t>
                      </a:r>
                      <a:r>
                        <a:rPr lang="en-US" sz="1800" b="0" kern="1200" dirty="0" smtClean="0">
                          <a:solidFill>
                            <a:schemeClr val="tx1"/>
                          </a:solidFill>
                          <a:effectLst/>
                          <a:latin typeface="+mn-lt"/>
                          <a:ea typeface="+mn-ea"/>
                          <a:cs typeface="+mn-cs"/>
                        </a:rPr>
                        <a:t>underground (4850 </a:t>
                      </a:r>
                      <a:r>
                        <a:rPr lang="en-US" sz="1800" b="0" kern="1200" dirty="0" err="1" smtClean="0">
                          <a:solidFill>
                            <a:schemeClr val="tx1"/>
                          </a:solidFill>
                          <a:effectLst/>
                          <a:latin typeface="+mn-lt"/>
                          <a:ea typeface="+mn-ea"/>
                          <a:cs typeface="+mn-cs"/>
                        </a:rPr>
                        <a:t>ft</a:t>
                      </a:r>
                      <a:r>
                        <a:rPr lang="en-US" sz="1800" b="0" kern="1200" dirty="0" smtClean="0">
                          <a:solidFill>
                            <a:schemeClr val="tx1"/>
                          </a:solidFill>
                          <a:effectLst/>
                          <a:latin typeface="+mn-lt"/>
                          <a:ea typeface="+mn-ea"/>
                          <a:cs typeface="+mn-cs"/>
                        </a:rPr>
                        <a:t>) detector at the </a:t>
                      </a:r>
                      <a:r>
                        <a:rPr lang="en-US" sz="1800" b="0" kern="1200" dirty="0" err="1" smtClean="0">
                          <a:solidFill>
                            <a:schemeClr val="tx1"/>
                          </a:solidFill>
                          <a:effectLst/>
                          <a:latin typeface="+mn-lt"/>
                          <a:ea typeface="+mn-ea"/>
                          <a:cs typeface="+mn-cs"/>
                        </a:rPr>
                        <a:t>Homestake</a:t>
                      </a:r>
                      <a:r>
                        <a:rPr lang="en-US" sz="1800" b="0" kern="1200" dirty="0" smtClean="0">
                          <a:solidFill>
                            <a:schemeClr val="tx1"/>
                          </a:solidFill>
                          <a:effectLst/>
                          <a:latin typeface="+mn-lt"/>
                          <a:ea typeface="+mn-ea"/>
                          <a:cs typeface="+mn-cs"/>
                        </a:rPr>
                        <a:t> mine. This covers the full capability of the original LBNE physics program.</a:t>
                      </a:r>
                    </a:p>
                    <a:p>
                      <a:pPr marL="285750" indent="-285750">
                        <a:buFont typeface="Arial" pitchFamily="34" charset="0"/>
                        <a:buChar char="•"/>
                      </a:pPr>
                      <a:r>
                        <a:rPr lang="en-US" sz="1800" b="0" kern="1200" dirty="0" smtClean="0">
                          <a:solidFill>
                            <a:schemeClr val="tx1"/>
                          </a:solidFill>
                          <a:effectLst/>
                          <a:latin typeface="+mn-lt"/>
                          <a:ea typeface="+mn-ea"/>
                          <a:cs typeface="+mn-cs"/>
                        </a:rPr>
                        <a:t>Takes full advantage of Project X beam power increases.</a:t>
                      </a:r>
                      <a:endParaRPr lang="en-US" b="0" dirty="0">
                        <a:solidFill>
                          <a:schemeClr val="tx1"/>
                        </a:solidFill>
                      </a:endParaRPr>
                    </a:p>
                  </a:txBody>
                  <a:tcPr anchor="ctr">
                    <a:solidFill>
                      <a:schemeClr val="accent3">
                        <a:lumMod val="60000"/>
                        <a:lumOff val="40000"/>
                      </a:schemeClr>
                    </a:solidFill>
                  </a:tcPr>
                </a:tc>
              </a:tr>
              <a:tr h="1504150">
                <a:tc>
                  <a:txBody>
                    <a:bodyPr/>
                    <a:lstStyle/>
                    <a:p>
                      <a:r>
                        <a:rPr lang="en-US" dirty="0" smtClean="0">
                          <a:solidFill>
                            <a:schemeClr val="bg1"/>
                          </a:solidFill>
                        </a:rPr>
                        <a:t>Cons</a:t>
                      </a:r>
                      <a:endParaRPr lang="en-US" dirty="0">
                        <a:solidFill>
                          <a:schemeClr val="bg1"/>
                        </a:solidFill>
                      </a:endParaRPr>
                    </a:p>
                  </a:txBody>
                  <a:tcPr anchor="ctr">
                    <a:solidFill>
                      <a:schemeClr val="accent3">
                        <a:lumMod val="50000"/>
                      </a:schemeClr>
                    </a:solidFill>
                  </a:tcPr>
                </a:tc>
                <a:tc>
                  <a:txBody>
                    <a:bodyPr/>
                    <a:lstStyle/>
                    <a:p>
                      <a:pPr marL="285750" lvl="0" indent="-285750">
                        <a:buFont typeface="Arial" pitchFamily="34" charset="0"/>
                        <a:buChar char="•"/>
                      </a:pPr>
                      <a:r>
                        <a:rPr lang="en-US" sz="1800" kern="1200" dirty="0" smtClean="0">
                          <a:solidFill>
                            <a:schemeClr val="dk1"/>
                          </a:solidFill>
                          <a:effectLst/>
                          <a:latin typeface="+mn-lt"/>
                          <a:ea typeface="+mn-ea"/>
                          <a:cs typeface="+mn-cs"/>
                        </a:rPr>
                        <a:t>Cosmic ray backgrounds: impact and mitigation need to be determined.</a:t>
                      </a:r>
                    </a:p>
                    <a:p>
                      <a:pPr marL="285750" lvl="0" indent="-285750">
                        <a:buFont typeface="Arial" pitchFamily="34" charset="0"/>
                        <a:buChar char="•"/>
                      </a:pPr>
                      <a:r>
                        <a:rPr lang="en-US" sz="1800" kern="1200" dirty="0" smtClean="0">
                          <a:solidFill>
                            <a:schemeClr val="dk1"/>
                          </a:solidFill>
                          <a:effectLst/>
                          <a:latin typeface="+mn-lt"/>
                          <a:ea typeface="+mn-ea"/>
                          <a:cs typeface="+mn-cs"/>
                        </a:rPr>
                        <a:t>Only accelerator-based physics. Proton decay, supernova neutrino and atmospheric neutrino research are delayed to Phase 2.</a:t>
                      </a:r>
                    </a:p>
                    <a:p>
                      <a:pPr marL="285750" indent="-285750">
                        <a:buFont typeface="Arial" pitchFamily="34" charset="0"/>
                        <a:buChar char="•"/>
                      </a:pPr>
                      <a:r>
                        <a:rPr lang="en-US" sz="1800" kern="1200" dirty="0" smtClean="0">
                          <a:solidFill>
                            <a:schemeClr val="dk1"/>
                          </a:solidFill>
                          <a:effectLst/>
                          <a:latin typeface="+mn-lt"/>
                          <a:ea typeface="+mn-ea"/>
                          <a:cs typeface="+mn-cs"/>
                        </a:rPr>
                        <a:t>~15% more expensive than the other two options: cost evaluations and value engineering exercises in progress.</a:t>
                      </a:r>
                      <a:endParaRPr lang="en-US" b="0" dirty="0"/>
                    </a:p>
                  </a:txBody>
                  <a:tcPr anchor="ctr">
                    <a:solidFill>
                      <a:schemeClr val="accent3">
                        <a:lumMod val="60000"/>
                        <a:lumOff val="40000"/>
                      </a:schemeClr>
                    </a:solidFill>
                  </a:tcPr>
                </a:tc>
              </a:tr>
            </a:tbl>
          </a:graphicData>
        </a:graphic>
      </p:graphicFrame>
    </p:spTree>
    <p:extLst>
      <p:ext uri="{BB962C8B-B14F-4D97-AF65-F5344CB8AC3E}">
        <p14:creationId xmlns:p14="http://schemas.microsoft.com/office/powerpoint/2010/main" val="268232300"/>
      </p:ext>
    </p:extLst>
  </p:cSld>
  <p:clrMapOvr>
    <a:masterClrMapping/>
  </p:clrMapOvr>
  <mc:AlternateContent xmlns:mc="http://schemas.openxmlformats.org/markup-compatibility/2006" xmlns:p14="http://schemas.microsoft.com/office/powerpoint/2010/main">
    <mc:Choice Requires="p14">
      <p:transition spd="slow" p14:dur="2000" advTm="86114"/>
    </mc:Choice>
    <mc:Fallback xmlns="">
      <p:transition spd="slow" advTm="86114"/>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39762"/>
          </a:xfrm>
        </p:spPr>
        <p:txBody>
          <a:bodyPr>
            <a:normAutofit fontScale="90000"/>
          </a:bodyPr>
          <a:lstStyle/>
          <a:p>
            <a:r>
              <a:rPr lang="en-US" dirty="0"/>
              <a:t>Can a </a:t>
            </a:r>
            <a:r>
              <a:rPr lang="en-US" dirty="0" err="1"/>
              <a:t>LAr</a:t>
            </a:r>
            <a:r>
              <a:rPr lang="en-US" dirty="0"/>
              <a:t> detector successfully operate on the surface? </a:t>
            </a:r>
          </a:p>
        </p:txBody>
      </p:sp>
      <p:sp>
        <p:nvSpPr>
          <p:cNvPr id="3" name="Content Placeholder 2"/>
          <p:cNvSpPr>
            <a:spLocks noGrp="1"/>
          </p:cNvSpPr>
          <p:nvPr>
            <p:ph idx="1"/>
          </p:nvPr>
        </p:nvSpPr>
        <p:spPr>
          <a:xfrm>
            <a:off x="457199" y="1046922"/>
            <a:ext cx="8686801" cy="5309428"/>
          </a:xfrm>
        </p:spPr>
        <p:txBody>
          <a:bodyPr>
            <a:normAutofit fontScale="92500" lnSpcReduction="10000"/>
          </a:bodyPr>
          <a:lstStyle/>
          <a:p>
            <a:pPr>
              <a:buFontTx/>
              <a:buChar char="•"/>
            </a:pPr>
            <a:r>
              <a:rPr lang="en-US" dirty="0" smtClean="0">
                <a:solidFill>
                  <a:srgbClr val="000000"/>
                </a:solidFill>
              </a:rPr>
              <a:t>Issues: </a:t>
            </a:r>
          </a:p>
          <a:p>
            <a:pPr lvl="1">
              <a:buFontTx/>
              <a:buChar char="•"/>
            </a:pPr>
            <a:r>
              <a:rPr lang="en-US" sz="2400" dirty="0" smtClean="0">
                <a:solidFill>
                  <a:srgbClr val="000000"/>
                </a:solidFill>
              </a:rPr>
              <a:t>long drift time of electrons in the TPC ~ 1.4 </a:t>
            </a:r>
            <a:r>
              <a:rPr lang="en-US" sz="2400" dirty="0" err="1" smtClean="0">
                <a:solidFill>
                  <a:srgbClr val="000000"/>
                </a:solidFill>
              </a:rPr>
              <a:t>ms</a:t>
            </a:r>
            <a:endParaRPr lang="en-US" sz="2400" dirty="0" smtClean="0">
              <a:solidFill>
                <a:srgbClr val="000000"/>
              </a:solidFill>
            </a:endParaRPr>
          </a:p>
          <a:p>
            <a:pPr lvl="1">
              <a:buFontTx/>
              <a:buChar char="•"/>
            </a:pPr>
            <a:r>
              <a:rPr lang="en-US" sz="2400" dirty="0">
                <a:solidFill>
                  <a:srgbClr val="000000"/>
                </a:solidFill>
              </a:rPr>
              <a:t>b</a:t>
            </a:r>
            <a:r>
              <a:rPr lang="en-US" sz="2400" dirty="0" smtClean="0">
                <a:solidFill>
                  <a:srgbClr val="000000"/>
                </a:solidFill>
              </a:rPr>
              <a:t>eam spill duration ~ 10 </a:t>
            </a:r>
            <a:r>
              <a:rPr lang="en-US" sz="2400" dirty="0" err="1" smtClean="0">
                <a:solidFill>
                  <a:srgbClr val="000000"/>
                </a:solidFill>
                <a:latin typeface="Symbol" pitchFamily="18" charset="2"/>
              </a:rPr>
              <a:t>m</a:t>
            </a:r>
            <a:r>
              <a:rPr lang="en-US" sz="2400" dirty="0" err="1" smtClean="0">
                <a:solidFill>
                  <a:srgbClr val="000000"/>
                </a:solidFill>
              </a:rPr>
              <a:t>s</a:t>
            </a:r>
            <a:r>
              <a:rPr lang="en-US" sz="2400" dirty="0">
                <a:solidFill>
                  <a:srgbClr val="000000"/>
                </a:solidFill>
              </a:rPr>
              <a:t> </a:t>
            </a:r>
            <a:r>
              <a:rPr lang="en-US" sz="2400" dirty="0" smtClean="0">
                <a:solidFill>
                  <a:srgbClr val="000000"/>
                </a:solidFill>
              </a:rPr>
              <a:t>(1.33 second beam spill repetition)</a:t>
            </a:r>
          </a:p>
          <a:p>
            <a:pPr>
              <a:buFontTx/>
              <a:buChar char="•"/>
            </a:pPr>
            <a:endParaRPr lang="en-US" sz="1300" dirty="0" smtClean="0">
              <a:solidFill>
                <a:srgbClr val="000000"/>
              </a:solidFill>
            </a:endParaRPr>
          </a:p>
          <a:p>
            <a:pPr>
              <a:buFontTx/>
              <a:buChar char="•"/>
            </a:pPr>
            <a:r>
              <a:rPr lang="en-US" dirty="0" smtClean="0">
                <a:solidFill>
                  <a:srgbClr val="000000"/>
                </a:solidFill>
              </a:rPr>
              <a:t>The </a:t>
            </a:r>
            <a:r>
              <a:rPr lang="en-US" dirty="0">
                <a:solidFill>
                  <a:srgbClr val="000000"/>
                </a:solidFill>
              </a:rPr>
              <a:t>LBNE collaboration has conducted initial </a:t>
            </a:r>
            <a:r>
              <a:rPr lang="en-US" dirty="0" smtClean="0">
                <a:solidFill>
                  <a:srgbClr val="000000"/>
                </a:solidFill>
              </a:rPr>
              <a:t>studies.</a:t>
            </a:r>
          </a:p>
          <a:p>
            <a:pPr>
              <a:buFontTx/>
              <a:buChar char="•"/>
            </a:pPr>
            <a:endParaRPr lang="en-US" sz="1300" dirty="0" smtClean="0">
              <a:solidFill>
                <a:srgbClr val="000000"/>
              </a:solidFill>
            </a:endParaRPr>
          </a:p>
          <a:p>
            <a:pPr marL="342900" lvl="1" indent="-342900">
              <a:buFontTx/>
              <a:buChar char="•"/>
            </a:pPr>
            <a:r>
              <a:rPr lang="en-US" sz="2400" dirty="0" smtClean="0">
                <a:solidFill>
                  <a:srgbClr val="000000"/>
                </a:solidFill>
              </a:rPr>
              <a:t>A combination of simple cuts together with the low (~2%) expected probability of e-</a:t>
            </a:r>
            <a:r>
              <a:rPr lang="en-US" sz="2400" dirty="0" smtClean="0">
                <a:solidFill>
                  <a:srgbClr val="000000"/>
                </a:solidFill>
                <a:latin typeface="Symbol" pitchFamily="-32" charset="2"/>
              </a:rPr>
              <a:t>g</a:t>
            </a:r>
            <a:r>
              <a:rPr lang="en-US" sz="2400" dirty="0" smtClean="0">
                <a:solidFill>
                  <a:srgbClr val="000000"/>
                </a:solidFill>
              </a:rPr>
              <a:t> misidentification can reduce background to a level below the expected </a:t>
            </a:r>
            <a:r>
              <a:rPr lang="en-US" sz="2400" dirty="0" smtClean="0">
                <a:solidFill>
                  <a:srgbClr val="000000"/>
                </a:solidFill>
                <a:latin typeface="Symbol" pitchFamily="-32" charset="2"/>
              </a:rPr>
              <a:t>n</a:t>
            </a:r>
            <a:r>
              <a:rPr lang="en-US" sz="2400" baseline="-25000" dirty="0" smtClean="0">
                <a:solidFill>
                  <a:srgbClr val="000000"/>
                </a:solidFill>
              </a:rPr>
              <a:t>e</a:t>
            </a:r>
            <a:r>
              <a:rPr lang="en-US" sz="2400" dirty="0" smtClean="0">
                <a:solidFill>
                  <a:srgbClr val="000000"/>
                </a:solidFill>
              </a:rPr>
              <a:t> appearance signal. </a:t>
            </a:r>
            <a:r>
              <a:rPr lang="en-US" sz="2400" dirty="0" smtClean="0">
                <a:solidFill>
                  <a:srgbClr val="000000"/>
                </a:solidFill>
                <a:sym typeface="Wingdings" pitchFamily="2" charset="2"/>
              </a:rPr>
              <a:t> </a:t>
            </a:r>
            <a:r>
              <a:rPr lang="en-US" sz="2400" dirty="0" smtClean="0">
                <a:solidFill>
                  <a:srgbClr val="000000"/>
                </a:solidFill>
              </a:rPr>
              <a:t>Positioning the detector behind a hill (a location exists) together with optional photon detection system and veto would largely improve background rejection.</a:t>
            </a:r>
          </a:p>
          <a:p>
            <a:pPr>
              <a:buFontTx/>
              <a:buChar char="•"/>
            </a:pPr>
            <a:endParaRPr lang="en-US" sz="1300" dirty="0">
              <a:solidFill>
                <a:srgbClr val="000000"/>
              </a:solidFill>
            </a:endParaRPr>
          </a:p>
          <a:p>
            <a:pPr>
              <a:buFontTx/>
              <a:buChar char="•"/>
            </a:pPr>
            <a:r>
              <a:rPr lang="en-US" dirty="0" smtClean="0">
                <a:solidFill>
                  <a:srgbClr val="000000"/>
                </a:solidFill>
              </a:rPr>
              <a:t>Studies </a:t>
            </a:r>
            <a:r>
              <a:rPr lang="en-US" dirty="0">
                <a:solidFill>
                  <a:srgbClr val="000000"/>
                </a:solidFill>
              </a:rPr>
              <a:t>are ongoing to increase statistics and to identify and remove rarer processes</a:t>
            </a:r>
            <a:r>
              <a:rPr lang="en-US" dirty="0" smtClean="0">
                <a:solidFill>
                  <a:srgbClr val="000000"/>
                </a:solidFill>
              </a:rPr>
              <a:t>.</a:t>
            </a:r>
            <a:endParaRPr lang="en-US" dirty="0">
              <a:solidFill>
                <a:srgbClr val="000000"/>
              </a:solidFill>
            </a:endParaRPr>
          </a:p>
          <a:p>
            <a:pPr>
              <a:buFontTx/>
              <a:buChar char="•"/>
            </a:pPr>
            <a:endParaRPr lang="en-US" sz="1300" dirty="0" smtClean="0">
              <a:solidFill>
                <a:srgbClr val="000000"/>
              </a:solidFill>
            </a:endParaRPr>
          </a:p>
          <a:p>
            <a:pPr>
              <a:buFontTx/>
              <a:buChar char="•"/>
            </a:pPr>
            <a:r>
              <a:rPr lang="en-US" dirty="0" smtClean="0">
                <a:solidFill>
                  <a:srgbClr val="000000"/>
                </a:solidFill>
              </a:rPr>
              <a:t>The </a:t>
            </a:r>
            <a:r>
              <a:rPr lang="en-US" dirty="0">
                <a:solidFill>
                  <a:srgbClr val="000000"/>
                </a:solidFill>
              </a:rPr>
              <a:t>shorter drift distance for surface options is chosen to mitigate the effects of space charge build-up due to cosmic rays. </a:t>
            </a:r>
          </a:p>
        </p:txBody>
      </p:sp>
      <p:sp>
        <p:nvSpPr>
          <p:cNvPr id="4" name="Footer Placeholder 3"/>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5" name="Slide Number Placeholder 4"/>
          <p:cNvSpPr>
            <a:spLocks noGrp="1"/>
          </p:cNvSpPr>
          <p:nvPr>
            <p:ph type="sldNum" sz="quarter" idx="12"/>
          </p:nvPr>
        </p:nvSpPr>
        <p:spPr/>
        <p:txBody>
          <a:bodyPr/>
          <a:lstStyle/>
          <a:p>
            <a:fld id="{E8EDE007-DFFE-4749-AC3D-52621BC1CDC3}" type="slidenum">
              <a:rPr lang="en-US" smtClean="0"/>
              <a:t>47</a:t>
            </a:fld>
            <a:endParaRPr lang="en-US"/>
          </a:p>
        </p:txBody>
      </p:sp>
    </p:spTree>
    <p:extLst>
      <p:ext uri="{BB962C8B-B14F-4D97-AF65-F5344CB8AC3E}">
        <p14:creationId xmlns:p14="http://schemas.microsoft.com/office/powerpoint/2010/main" val="3650700778"/>
      </p:ext>
    </p:extLst>
  </p:cSld>
  <p:clrMapOvr>
    <a:masterClrMapping/>
  </p:clrMapOvr>
  <mc:AlternateContent xmlns:mc="http://schemas.openxmlformats.org/markup-compatibility/2006" xmlns:p14="http://schemas.microsoft.com/office/powerpoint/2010/main">
    <mc:Choice Requires="p14">
      <p:transition spd="slow" p14:dur="2000" advTm="36046"/>
    </mc:Choice>
    <mc:Fallback xmlns="">
      <p:transition spd="slow" advTm="36046"/>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need for a near detector during Phase 1 </a:t>
            </a:r>
          </a:p>
        </p:txBody>
      </p:sp>
      <p:sp>
        <p:nvSpPr>
          <p:cNvPr id="3" name="Content Placeholder 2"/>
          <p:cNvSpPr>
            <a:spLocks noGrp="1"/>
          </p:cNvSpPr>
          <p:nvPr>
            <p:ph idx="1"/>
          </p:nvPr>
        </p:nvSpPr>
        <p:spPr>
          <a:xfrm>
            <a:off x="457199" y="1046922"/>
            <a:ext cx="8403021" cy="5309428"/>
          </a:xfrm>
        </p:spPr>
        <p:txBody>
          <a:bodyPr>
            <a:noAutofit/>
          </a:bodyPr>
          <a:lstStyle/>
          <a:p>
            <a:r>
              <a:rPr lang="en-US" dirty="0" smtClean="0"/>
              <a:t>Phase 1</a:t>
            </a:r>
          </a:p>
          <a:p>
            <a:pPr lvl="1"/>
            <a:r>
              <a:rPr lang="en-US" sz="2200" dirty="0" smtClean="0"/>
              <a:t>Soudan / Ash River</a:t>
            </a:r>
            <a:r>
              <a:rPr lang="en-US" sz="2200" dirty="0"/>
              <a:t>:</a:t>
            </a:r>
            <a:r>
              <a:rPr lang="en-US" sz="2200" dirty="0" smtClean="0"/>
              <a:t> the existing near detectors + </a:t>
            </a:r>
            <a:r>
              <a:rPr lang="en-US" sz="2200" dirty="0" err="1" smtClean="0"/>
              <a:t>MINERvA</a:t>
            </a:r>
            <a:r>
              <a:rPr lang="en-US" sz="2200" dirty="0" smtClean="0"/>
              <a:t>.</a:t>
            </a:r>
          </a:p>
          <a:p>
            <a:pPr lvl="1"/>
            <a:r>
              <a:rPr lang="en-US" sz="2200" dirty="0" err="1" smtClean="0"/>
              <a:t>Homestake</a:t>
            </a:r>
            <a:r>
              <a:rPr lang="en-US" sz="2200" dirty="0"/>
              <a:t>:</a:t>
            </a:r>
            <a:r>
              <a:rPr lang="en-US" sz="2200" dirty="0" smtClean="0"/>
              <a:t> </a:t>
            </a:r>
            <a:r>
              <a:rPr lang="en-US" sz="2200" dirty="0" err="1" smtClean="0"/>
              <a:t>muon</a:t>
            </a:r>
            <a:r>
              <a:rPr lang="en-US" sz="2200" dirty="0" smtClean="0"/>
              <a:t> </a:t>
            </a:r>
            <a:r>
              <a:rPr lang="en-US" sz="2200" dirty="0"/>
              <a:t>detectors to monitor the </a:t>
            </a:r>
            <a:r>
              <a:rPr lang="en-US" sz="2200" dirty="0" smtClean="0"/>
              <a:t>beam – adequate for Phase 1</a:t>
            </a:r>
          </a:p>
          <a:p>
            <a:pPr lvl="2"/>
            <a:r>
              <a:rPr lang="en-US" dirty="0"/>
              <a:t>T</a:t>
            </a:r>
            <a:r>
              <a:rPr lang="en-US" dirty="0" smtClean="0"/>
              <a:t>he statistical uncertainties dominate, at least for the mass hierarchy and CP phase measurements. </a:t>
            </a:r>
          </a:p>
          <a:p>
            <a:pPr lvl="2"/>
            <a:r>
              <a:rPr lang="en-US" dirty="0" smtClean="0"/>
              <a:t>Background determination will be better due to the LAr detector.</a:t>
            </a:r>
          </a:p>
          <a:p>
            <a:pPr lvl="2"/>
            <a:r>
              <a:rPr lang="en-US" dirty="0" smtClean="0"/>
              <a:t>The LBNE beam will be very similar to </a:t>
            </a:r>
            <a:r>
              <a:rPr lang="en-US" dirty="0" err="1" smtClean="0"/>
              <a:t>NuMI</a:t>
            </a:r>
            <a:r>
              <a:rPr lang="en-US" dirty="0" smtClean="0"/>
              <a:t>, so the measurements there will be transferable.</a:t>
            </a:r>
          </a:p>
          <a:p>
            <a:pPr lvl="2"/>
            <a:r>
              <a:rPr lang="en-US" dirty="0" smtClean="0"/>
              <a:t>Measurement of the neutrino and antineutrino cross sections on Argon will have been measured with </a:t>
            </a:r>
            <a:r>
              <a:rPr lang="en-US" dirty="0" err="1" smtClean="0"/>
              <a:t>MicroBooNE</a:t>
            </a:r>
            <a:r>
              <a:rPr lang="en-US" dirty="0" smtClean="0"/>
              <a:t>.</a:t>
            </a:r>
          </a:p>
          <a:p>
            <a:pPr lvl="1"/>
            <a:endParaRPr lang="en-US" sz="1200" dirty="0" smtClean="0"/>
          </a:p>
          <a:p>
            <a:r>
              <a:rPr lang="en-US" dirty="0"/>
              <a:t>A</a:t>
            </a:r>
            <a:r>
              <a:rPr lang="en-US" dirty="0" smtClean="0"/>
              <a:t> </a:t>
            </a:r>
            <a:r>
              <a:rPr lang="en-US" dirty="0"/>
              <a:t>complete LBNE near detector system will be required in a later stage to achieve the full precision of the experiment</a:t>
            </a:r>
            <a:r>
              <a:rPr lang="en-US" dirty="0" smtClean="0"/>
              <a:t>.</a:t>
            </a:r>
            <a:endParaRPr lang="en-US" dirty="0"/>
          </a:p>
        </p:txBody>
      </p:sp>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dirty="0"/>
          </a:p>
        </p:txBody>
      </p:sp>
      <p:sp>
        <p:nvSpPr>
          <p:cNvPr id="6" name="Slide Number Placeholder 5"/>
          <p:cNvSpPr>
            <a:spLocks noGrp="1"/>
          </p:cNvSpPr>
          <p:nvPr>
            <p:ph type="sldNum" sz="quarter" idx="12"/>
          </p:nvPr>
        </p:nvSpPr>
        <p:spPr/>
        <p:txBody>
          <a:bodyPr/>
          <a:lstStyle/>
          <a:p>
            <a:fld id="{63A238ED-FBA3-4F54-8C75-5FB86280F6EF}" type="slidenum">
              <a:rPr lang="en-US" smtClean="0"/>
              <a:pPr/>
              <a:t>48</a:t>
            </a:fld>
            <a:endParaRPr lang="en-US" dirty="0"/>
          </a:p>
        </p:txBody>
      </p:sp>
    </p:spTree>
    <p:extLst>
      <p:ext uri="{BB962C8B-B14F-4D97-AF65-F5344CB8AC3E}">
        <p14:creationId xmlns:p14="http://schemas.microsoft.com/office/powerpoint/2010/main" val="3430872198"/>
      </p:ext>
    </p:extLst>
  </p:cSld>
  <p:clrMapOvr>
    <a:masterClrMapping/>
  </p:clrMapOvr>
  <mc:AlternateContent xmlns:mc="http://schemas.openxmlformats.org/markup-compatibility/2006" xmlns:p14="http://schemas.microsoft.com/office/powerpoint/2010/main">
    <mc:Choice Requires="p14">
      <p:transition spd="slow" p14:dur="2000" advTm="17367"/>
    </mc:Choice>
    <mc:Fallback xmlns="">
      <p:transition spd="slow" advTm="17367"/>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a:t>
            </a:r>
            <a:r>
              <a:rPr lang="en-US" dirty="0" smtClean="0"/>
              <a:t>referred option: </a:t>
            </a:r>
            <a:r>
              <a:rPr lang="en-US" dirty="0" err="1" smtClean="0"/>
              <a:t>Homestake</a:t>
            </a:r>
            <a:endParaRPr lang="en-US" dirty="0"/>
          </a:p>
        </p:txBody>
      </p:sp>
      <p:sp>
        <p:nvSpPr>
          <p:cNvPr id="4" name="Content Placeholder 3"/>
          <p:cNvSpPr>
            <a:spLocks noGrp="1"/>
          </p:cNvSpPr>
          <p:nvPr>
            <p:ph idx="1"/>
          </p:nvPr>
        </p:nvSpPr>
        <p:spPr/>
        <p:txBody>
          <a:bodyPr>
            <a:normAutofit lnSpcReduction="10000"/>
          </a:bodyPr>
          <a:lstStyle/>
          <a:p>
            <a:r>
              <a:rPr lang="en-US" dirty="0" smtClean="0"/>
              <a:t>While </a:t>
            </a:r>
            <a:r>
              <a:rPr lang="en-US" dirty="0"/>
              <a:t>each </a:t>
            </a:r>
            <a:r>
              <a:rPr lang="en-US" dirty="0" smtClean="0"/>
              <a:t>phase-1 option </a:t>
            </a:r>
            <a:r>
              <a:rPr lang="en-US" dirty="0"/>
              <a:t>is more sensitive than the others in some particular physics domain, the Steering Committee </a:t>
            </a:r>
            <a:r>
              <a:rPr lang="en-US" dirty="0" smtClean="0"/>
              <a:t>strongly </a:t>
            </a:r>
            <a:r>
              <a:rPr lang="en-US" dirty="0"/>
              <a:t>favored the </a:t>
            </a:r>
            <a:r>
              <a:rPr lang="en-US" dirty="0" err="1" smtClean="0"/>
              <a:t>Homestake</a:t>
            </a:r>
            <a:r>
              <a:rPr lang="en-US" dirty="0" smtClean="0"/>
              <a:t> option (a </a:t>
            </a:r>
            <a:r>
              <a:rPr lang="en-US" dirty="0"/>
              <a:t>new </a:t>
            </a:r>
            <a:r>
              <a:rPr lang="en-US" dirty="0" err="1"/>
              <a:t>beamline</a:t>
            </a:r>
            <a:r>
              <a:rPr lang="en-US" dirty="0"/>
              <a:t> </a:t>
            </a:r>
            <a:r>
              <a:rPr lang="en-US" dirty="0" smtClean="0"/>
              <a:t>and a 10 </a:t>
            </a:r>
            <a:r>
              <a:rPr lang="en-US" dirty="0" err="1" smtClean="0"/>
              <a:t>kt</a:t>
            </a:r>
            <a:r>
              <a:rPr lang="en-US" dirty="0" smtClean="0"/>
              <a:t> </a:t>
            </a:r>
            <a:r>
              <a:rPr lang="en-US" dirty="0" err="1"/>
              <a:t>LAr</a:t>
            </a:r>
            <a:r>
              <a:rPr lang="en-US" dirty="0"/>
              <a:t>-TPC detector on the </a:t>
            </a:r>
            <a:r>
              <a:rPr lang="en-US" dirty="0" smtClean="0"/>
              <a:t>surface).  </a:t>
            </a:r>
          </a:p>
          <a:p>
            <a:pPr lvl="1"/>
            <a:endParaRPr lang="en-US" dirty="0"/>
          </a:p>
          <a:p>
            <a:r>
              <a:rPr lang="en-US" dirty="0" smtClean="0"/>
              <a:t>The </a:t>
            </a:r>
            <a:r>
              <a:rPr lang="en-US" dirty="0"/>
              <a:t>physics reach of this first phase is very strong; it would determine the mass hierarchy </a:t>
            </a:r>
            <a:r>
              <a:rPr lang="en-US" dirty="0" smtClean="0"/>
              <a:t>with no ambiguities and measure the CP-violating </a:t>
            </a:r>
            <a:r>
              <a:rPr lang="en-US" dirty="0"/>
              <a:t>phase </a:t>
            </a:r>
            <a:r>
              <a:rPr lang="en-US" dirty="0" err="1" smtClean="0">
                <a:latin typeface="Symbol" pitchFamily="18" charset="2"/>
              </a:rPr>
              <a:t>d</a:t>
            </a:r>
            <a:r>
              <a:rPr lang="en-US" baseline="-25000" dirty="0" err="1" smtClean="0"/>
              <a:t>CP</a:t>
            </a:r>
            <a:r>
              <a:rPr lang="en-US" dirty="0" smtClean="0"/>
              <a:t> with 20</a:t>
            </a:r>
            <a:r>
              <a:rPr lang="en-US" baseline="30000" dirty="0" smtClean="0"/>
              <a:t>o</a:t>
            </a:r>
            <a:r>
              <a:rPr lang="en-US" dirty="0" smtClean="0"/>
              <a:t> </a:t>
            </a:r>
            <a:r>
              <a:rPr lang="en-US" dirty="0"/>
              <a:t>~ 30</a:t>
            </a:r>
            <a:r>
              <a:rPr lang="en-US" baseline="30000" dirty="0"/>
              <a:t>o</a:t>
            </a:r>
            <a:r>
              <a:rPr lang="en-US" dirty="0"/>
              <a:t> </a:t>
            </a:r>
            <a:r>
              <a:rPr lang="en-US" dirty="0" smtClean="0"/>
              <a:t>resolution and </a:t>
            </a:r>
            <a:r>
              <a:rPr lang="en-US" dirty="0"/>
              <a:t>measure other oscillation parameters: </a:t>
            </a:r>
            <a:r>
              <a:rPr lang="en-US" i="1" dirty="0">
                <a:latin typeface="Symbol" pitchFamily="18" charset="2"/>
              </a:rPr>
              <a:t>q</a:t>
            </a:r>
            <a:r>
              <a:rPr lang="en-US" baseline="-25000" dirty="0"/>
              <a:t>13</a:t>
            </a:r>
            <a:r>
              <a:rPr lang="en-US" dirty="0"/>
              <a:t>, </a:t>
            </a:r>
            <a:r>
              <a:rPr lang="en-US" i="1" dirty="0">
                <a:latin typeface="Symbol" pitchFamily="18" charset="2"/>
              </a:rPr>
              <a:t>q</a:t>
            </a:r>
            <a:r>
              <a:rPr lang="en-US" baseline="-25000" dirty="0"/>
              <a:t>23</a:t>
            </a:r>
            <a:r>
              <a:rPr lang="en-US" dirty="0"/>
              <a:t>, and |</a:t>
            </a:r>
            <a:r>
              <a:rPr lang="en-US" dirty="0">
                <a:latin typeface="Symbol" pitchFamily="18" charset="2"/>
              </a:rPr>
              <a:t>D</a:t>
            </a:r>
            <a:r>
              <a:rPr lang="en-US" dirty="0"/>
              <a:t>m</a:t>
            </a:r>
            <a:r>
              <a:rPr lang="en-US" baseline="30000" dirty="0"/>
              <a:t>2</a:t>
            </a:r>
            <a:r>
              <a:rPr lang="en-US" baseline="-25000" dirty="0"/>
              <a:t>32</a:t>
            </a:r>
            <a:r>
              <a:rPr lang="en-US" dirty="0"/>
              <a:t>|. </a:t>
            </a:r>
            <a:endParaRPr lang="en-US" dirty="0" smtClean="0"/>
          </a:p>
          <a:p>
            <a:pPr lvl="1"/>
            <a:endParaRPr lang="en-US" dirty="0"/>
          </a:p>
          <a:p>
            <a:r>
              <a:rPr lang="en-US" dirty="0" smtClean="0"/>
              <a:t>Moreover </a:t>
            </a:r>
            <a:r>
              <a:rPr lang="en-US" dirty="0"/>
              <a:t>this option is seen by the Steering Committee as a start of a long-term world-leading program that would achieve the full goals of LBNE in time and allow probing the Standard Model most incisively beyond its current state. </a:t>
            </a:r>
          </a:p>
        </p:txBody>
      </p:sp>
      <p:sp>
        <p:nvSpPr>
          <p:cNvPr id="2" name="Footer Placeholder 1"/>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3" name="Slide Number Placeholder 2"/>
          <p:cNvSpPr>
            <a:spLocks noGrp="1"/>
          </p:cNvSpPr>
          <p:nvPr>
            <p:ph type="sldNum" sz="quarter" idx="12"/>
          </p:nvPr>
        </p:nvSpPr>
        <p:spPr/>
        <p:txBody>
          <a:bodyPr/>
          <a:lstStyle/>
          <a:p>
            <a:pPr>
              <a:defRPr/>
            </a:pPr>
            <a:fld id="{35B77CE8-6CCD-40BE-BE5B-35486880A513}" type="slidenum">
              <a:rPr lang="en-US" smtClean="0"/>
              <a:pPr>
                <a:defRPr/>
              </a:pPr>
              <a:t>49</a:t>
            </a:fld>
            <a:endParaRPr lang="en-US" dirty="0"/>
          </a:p>
        </p:txBody>
      </p:sp>
    </p:spTree>
    <p:extLst>
      <p:ext uri="{BB962C8B-B14F-4D97-AF65-F5344CB8AC3E}">
        <p14:creationId xmlns:p14="http://schemas.microsoft.com/office/powerpoint/2010/main" val="116538146"/>
      </p:ext>
    </p:extLst>
  </p:cSld>
  <p:clrMapOvr>
    <a:masterClrMapping/>
  </p:clrMapOvr>
  <mc:AlternateContent xmlns:mc="http://schemas.openxmlformats.org/markup-compatibility/2006" xmlns:p14="http://schemas.microsoft.com/office/powerpoint/2010/main">
    <mc:Choice Requires="p14">
      <p:transition spd="slow" p14:dur="2000" advTm="6822"/>
    </mc:Choice>
    <mc:Fallback xmlns="">
      <p:transition spd="slow" advTm="6822"/>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3" name="Slide Number Placeholder 2"/>
          <p:cNvSpPr>
            <a:spLocks noGrp="1"/>
          </p:cNvSpPr>
          <p:nvPr>
            <p:ph type="sldNum" sz="quarter" idx="12"/>
          </p:nvPr>
        </p:nvSpPr>
        <p:spPr/>
        <p:txBody>
          <a:bodyPr/>
          <a:lstStyle/>
          <a:p>
            <a:fld id="{E8EDE007-DFFE-4749-AC3D-52621BC1CDC3}" type="slidenum">
              <a:rPr lang="en-US" smtClean="0"/>
              <a:t>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6" y="0"/>
            <a:ext cx="9137908" cy="6858000"/>
          </a:xfrm>
          <a:prstGeom prst="rect">
            <a:avLst/>
          </a:prstGeom>
        </p:spPr>
      </p:pic>
      <p:sp>
        <p:nvSpPr>
          <p:cNvPr id="6" name="Title 4"/>
          <p:cNvSpPr txBox="1">
            <a:spLocks/>
          </p:cNvSpPr>
          <p:nvPr/>
        </p:nvSpPr>
        <p:spPr>
          <a:xfrm>
            <a:off x="457200" y="180042"/>
            <a:ext cx="8229600" cy="639762"/>
          </a:xfrm>
          <a:prstGeom prst="rect">
            <a:avLst/>
          </a:prstGeom>
          <a:solidFill>
            <a:schemeClr val="bg1"/>
          </a:solidFill>
        </p:spPr>
        <p:txBody>
          <a:bodyPr anchor="ctr">
            <a:normAutofit fontScale="97500"/>
          </a:bodyPr>
          <a:lstStyle>
            <a:lvl1pPr algn="ctr" defTabSz="457200" rtl="0" eaLnBrk="1" latinLnBrk="0" hangingPunct="1">
              <a:spcBef>
                <a:spcPct val="0"/>
              </a:spcBef>
              <a:buNone/>
              <a:defRPr sz="3200" kern="1200">
                <a:solidFill>
                  <a:srgbClr val="000099"/>
                </a:solidFill>
                <a:latin typeface="+mj-lt"/>
                <a:ea typeface="+mj-ea"/>
                <a:cs typeface="+mj-cs"/>
              </a:defRPr>
            </a:lvl1pPr>
          </a:lstStyle>
          <a:p>
            <a:r>
              <a:rPr lang="en-US" dirty="0" smtClean="0">
                <a:solidFill>
                  <a:schemeClr val="tx1"/>
                </a:solidFill>
              </a:rPr>
              <a:t>Fermilab Accelerator Complex: 2012</a:t>
            </a:r>
            <a:endParaRPr lang="en-US" dirty="0">
              <a:solidFill>
                <a:schemeClr val="tx1"/>
              </a:solidFill>
            </a:endParaRPr>
          </a:p>
        </p:txBody>
      </p:sp>
    </p:spTree>
    <p:extLst>
      <p:ext uri="{BB962C8B-B14F-4D97-AF65-F5344CB8AC3E}">
        <p14:creationId xmlns:p14="http://schemas.microsoft.com/office/powerpoint/2010/main" val="2182170685"/>
      </p:ext>
    </p:extLst>
  </p:cSld>
  <p:clrMapOvr>
    <a:masterClrMapping/>
  </p:clrMapOvr>
  <mc:AlternateContent xmlns:mc="http://schemas.openxmlformats.org/markup-compatibility/2006" xmlns:p14="http://schemas.microsoft.com/office/powerpoint/2010/main">
    <mc:Choice Requires="p14">
      <p:transition spd="slow" p14:dur="2000" advTm="86191"/>
    </mc:Choice>
    <mc:Fallback xmlns="">
      <p:transition spd="slow" advTm="86191"/>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P</a:t>
            </a:r>
            <a:r>
              <a:rPr lang="en-US" dirty="0" smtClean="0"/>
              <a:t>referred option: Enhancing the physics scope</a:t>
            </a:r>
            <a:endParaRPr lang="en-US" dirty="0"/>
          </a:p>
        </p:txBody>
      </p:sp>
      <p:sp>
        <p:nvSpPr>
          <p:cNvPr id="4" name="Content Placeholder 3"/>
          <p:cNvSpPr>
            <a:spLocks noGrp="1"/>
          </p:cNvSpPr>
          <p:nvPr>
            <p:ph idx="1"/>
          </p:nvPr>
        </p:nvSpPr>
        <p:spPr/>
        <p:txBody>
          <a:bodyPr>
            <a:noAutofit/>
          </a:bodyPr>
          <a:lstStyle/>
          <a:p>
            <a:endParaRPr lang="en-US" dirty="0" smtClean="0">
              <a:solidFill>
                <a:srgbClr val="000000"/>
              </a:solidFill>
            </a:endParaRPr>
          </a:p>
          <a:p>
            <a:r>
              <a:rPr lang="en-US" dirty="0" smtClean="0">
                <a:solidFill>
                  <a:srgbClr val="000000"/>
                </a:solidFill>
              </a:rPr>
              <a:t>Placing </a:t>
            </a:r>
            <a:r>
              <a:rPr lang="en-US" dirty="0">
                <a:solidFill>
                  <a:srgbClr val="000000"/>
                </a:solidFill>
              </a:rPr>
              <a:t>a 10 </a:t>
            </a:r>
            <a:r>
              <a:rPr lang="en-US" dirty="0" err="1" smtClean="0">
                <a:solidFill>
                  <a:srgbClr val="000000"/>
                </a:solidFill>
              </a:rPr>
              <a:t>kt</a:t>
            </a:r>
            <a:r>
              <a:rPr lang="en-US" dirty="0" smtClean="0">
                <a:solidFill>
                  <a:srgbClr val="000000"/>
                </a:solidFill>
              </a:rPr>
              <a:t> </a:t>
            </a:r>
            <a:r>
              <a:rPr lang="en-US" dirty="0">
                <a:solidFill>
                  <a:srgbClr val="000000"/>
                </a:solidFill>
              </a:rPr>
              <a:t>detector underground </a:t>
            </a:r>
            <a:r>
              <a:rPr lang="en-US" dirty="0" smtClean="0">
                <a:solidFill>
                  <a:srgbClr val="000000"/>
                </a:solidFill>
              </a:rPr>
              <a:t>in </a:t>
            </a:r>
            <a:r>
              <a:rPr lang="en-US" dirty="0">
                <a:solidFill>
                  <a:srgbClr val="000000"/>
                </a:solidFill>
              </a:rPr>
              <a:t>the first phase </a:t>
            </a:r>
            <a:r>
              <a:rPr lang="en-US" dirty="0" smtClean="0">
                <a:solidFill>
                  <a:srgbClr val="000000"/>
                </a:solidFill>
              </a:rPr>
              <a:t>would </a:t>
            </a:r>
          </a:p>
          <a:p>
            <a:pPr lvl="1"/>
            <a:r>
              <a:rPr lang="en-US" sz="2200" dirty="0" smtClean="0">
                <a:solidFill>
                  <a:srgbClr val="000000"/>
                </a:solidFill>
              </a:rPr>
              <a:t>allow </a:t>
            </a:r>
            <a:r>
              <a:rPr lang="en-US" sz="2200" dirty="0">
                <a:solidFill>
                  <a:srgbClr val="000000"/>
                </a:solidFill>
              </a:rPr>
              <a:t>for a rich physics program </a:t>
            </a:r>
            <a:r>
              <a:rPr lang="en-US" sz="2200" dirty="0" smtClean="0">
                <a:solidFill>
                  <a:srgbClr val="000000"/>
                </a:solidFill>
              </a:rPr>
              <a:t>including proton </a:t>
            </a:r>
            <a:r>
              <a:rPr lang="en-US" sz="2200" dirty="0">
                <a:solidFill>
                  <a:srgbClr val="000000"/>
                </a:solidFill>
              </a:rPr>
              <a:t>decay, and </a:t>
            </a:r>
            <a:r>
              <a:rPr lang="en-US" sz="2200" dirty="0" smtClean="0">
                <a:solidFill>
                  <a:srgbClr val="000000"/>
                </a:solidFill>
              </a:rPr>
              <a:t>supernova and atmospheric neutrinos</a:t>
            </a:r>
          </a:p>
          <a:p>
            <a:pPr lvl="1"/>
            <a:r>
              <a:rPr lang="en-US" sz="2200" dirty="0" smtClean="0">
                <a:solidFill>
                  <a:srgbClr val="000000"/>
                </a:solidFill>
              </a:rPr>
              <a:t>Support a broader community</a:t>
            </a:r>
          </a:p>
          <a:p>
            <a:pPr lvl="1"/>
            <a:r>
              <a:rPr lang="en-US" sz="2200" dirty="0" smtClean="0">
                <a:solidFill>
                  <a:srgbClr val="000000"/>
                </a:solidFill>
              </a:rPr>
              <a:t>increase </a:t>
            </a:r>
            <a:r>
              <a:rPr lang="en-US" sz="2200" dirty="0">
                <a:solidFill>
                  <a:srgbClr val="000000"/>
                </a:solidFill>
              </a:rPr>
              <a:t>the cost by </a:t>
            </a:r>
            <a:r>
              <a:rPr lang="en-US" sz="2200" dirty="0" smtClean="0">
                <a:solidFill>
                  <a:srgbClr val="000000"/>
                </a:solidFill>
              </a:rPr>
              <a:t>~$135M</a:t>
            </a:r>
            <a:endParaRPr lang="en-US" sz="2200" b="1" dirty="0" smtClean="0">
              <a:solidFill>
                <a:srgbClr val="000000"/>
              </a:solidFill>
            </a:endParaRPr>
          </a:p>
          <a:p>
            <a:pPr lvl="1"/>
            <a:endParaRPr lang="en-US" dirty="0">
              <a:solidFill>
                <a:srgbClr val="000000"/>
              </a:solidFill>
            </a:endParaRPr>
          </a:p>
          <a:p>
            <a:r>
              <a:rPr lang="en-US" dirty="0" smtClean="0">
                <a:solidFill>
                  <a:srgbClr val="000000"/>
                </a:solidFill>
              </a:rPr>
              <a:t>Additional </a:t>
            </a:r>
            <a:r>
              <a:rPr lang="en-US" dirty="0">
                <a:solidFill>
                  <a:srgbClr val="000000"/>
                </a:solidFill>
              </a:rPr>
              <a:t>national or international collaborators have the opportunity to increase the scope of the first phase </a:t>
            </a:r>
            <a:r>
              <a:rPr lang="en-US" dirty="0" smtClean="0">
                <a:solidFill>
                  <a:srgbClr val="000000"/>
                </a:solidFill>
              </a:rPr>
              <a:t>(place the detector 4850 </a:t>
            </a:r>
            <a:r>
              <a:rPr lang="en-US" dirty="0" err="1" smtClean="0">
                <a:solidFill>
                  <a:srgbClr val="000000"/>
                </a:solidFill>
              </a:rPr>
              <a:t>ft</a:t>
            </a:r>
            <a:r>
              <a:rPr lang="en-US" dirty="0" smtClean="0">
                <a:solidFill>
                  <a:srgbClr val="000000"/>
                </a:solidFill>
              </a:rPr>
              <a:t> underground and provide a full near detector) and </a:t>
            </a:r>
            <a:r>
              <a:rPr lang="en-US" dirty="0">
                <a:solidFill>
                  <a:srgbClr val="000000"/>
                </a:solidFill>
              </a:rPr>
              <a:t>accelerate the implementation of subsequent phases. </a:t>
            </a:r>
          </a:p>
        </p:txBody>
      </p:sp>
      <p:sp>
        <p:nvSpPr>
          <p:cNvPr id="2" name="Footer Placeholder 1"/>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3" name="Slide Number Placeholder 2"/>
          <p:cNvSpPr>
            <a:spLocks noGrp="1"/>
          </p:cNvSpPr>
          <p:nvPr>
            <p:ph type="sldNum" sz="quarter" idx="12"/>
          </p:nvPr>
        </p:nvSpPr>
        <p:spPr/>
        <p:txBody>
          <a:bodyPr/>
          <a:lstStyle/>
          <a:p>
            <a:pPr>
              <a:defRPr/>
            </a:pPr>
            <a:fld id="{35B77CE8-6CCD-40BE-BE5B-35486880A513}" type="slidenum">
              <a:rPr lang="en-US" smtClean="0"/>
              <a:pPr>
                <a:defRPr/>
              </a:pPr>
              <a:t>50</a:t>
            </a:fld>
            <a:endParaRPr lang="en-US" dirty="0"/>
          </a:p>
        </p:txBody>
      </p:sp>
    </p:spTree>
    <p:extLst>
      <p:ext uri="{BB962C8B-B14F-4D97-AF65-F5344CB8AC3E}">
        <p14:creationId xmlns:p14="http://schemas.microsoft.com/office/powerpoint/2010/main" val="960458358"/>
      </p:ext>
    </p:extLst>
  </p:cSld>
  <p:clrMapOvr>
    <a:masterClrMapping/>
  </p:clrMapOvr>
  <mc:AlternateContent xmlns:mc="http://schemas.openxmlformats.org/markup-compatibility/2006" xmlns:p14="http://schemas.microsoft.com/office/powerpoint/2010/main">
    <mc:Choice Requires="p14">
      <p:transition spd="slow" p14:dur="2000" advTm="68314"/>
    </mc:Choice>
    <mc:Fallback xmlns="">
      <p:transition spd="slow" advTm="68314"/>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199" y="1046922"/>
            <a:ext cx="8466083" cy="5309428"/>
          </a:xfrm>
        </p:spPr>
        <p:txBody>
          <a:bodyPr>
            <a:noAutofit/>
          </a:bodyPr>
          <a:lstStyle/>
          <a:p>
            <a:r>
              <a:rPr lang="en-US" sz="2100" dirty="0" smtClean="0"/>
              <a:t>On Mar. 19, 2012, we </a:t>
            </a:r>
            <a:r>
              <a:rPr lang="en-US" sz="2100" dirty="0"/>
              <a:t>received a letter from </a:t>
            </a:r>
            <a:r>
              <a:rPr lang="en-US" sz="2100" dirty="0" smtClean="0"/>
              <a:t>Brinkman </a:t>
            </a:r>
            <a:r>
              <a:rPr lang="en-US" sz="2100" dirty="0"/>
              <a:t>that stated that LBNE as currently conceived could not be funded within the expected budget envelope for Office of Science and charged us to present a phased approach or alternatives, with physics productivity at every stage. </a:t>
            </a:r>
            <a:endParaRPr lang="en-US" sz="2100" dirty="0" smtClean="0"/>
          </a:p>
          <a:p>
            <a:endParaRPr lang="en-US" sz="600" dirty="0" smtClean="0"/>
          </a:p>
          <a:p>
            <a:r>
              <a:rPr lang="en-US" sz="2100" dirty="0" smtClean="0"/>
              <a:t>We </a:t>
            </a:r>
            <a:r>
              <a:rPr lang="en-US" sz="2100" dirty="0"/>
              <a:t>have answered the charge through the work of </a:t>
            </a:r>
            <a:r>
              <a:rPr lang="en-US" sz="2100" dirty="0" smtClean="0"/>
              <a:t>the Steering Committee, the </a:t>
            </a:r>
            <a:r>
              <a:rPr lang="en-US" sz="2100" dirty="0"/>
              <a:t>Physics </a:t>
            </a:r>
            <a:r>
              <a:rPr lang="en-US" sz="2100" dirty="0" smtClean="0"/>
              <a:t>and the </a:t>
            </a:r>
            <a:r>
              <a:rPr lang="en-US" sz="2100" dirty="0"/>
              <a:t>Engineering/Cost Working </a:t>
            </a:r>
            <a:r>
              <a:rPr lang="en-US" sz="2100" dirty="0" smtClean="0"/>
              <a:t>Groups, </a:t>
            </a:r>
            <a:r>
              <a:rPr lang="en-US" sz="2100" dirty="0"/>
              <a:t>and with input from the physics community. </a:t>
            </a:r>
            <a:endParaRPr lang="en-US" sz="2100" dirty="0" smtClean="0"/>
          </a:p>
          <a:p>
            <a:endParaRPr lang="en-US" sz="600" dirty="0" smtClean="0"/>
          </a:p>
          <a:p>
            <a:r>
              <a:rPr lang="en-US" sz="2100" dirty="0" smtClean="0"/>
              <a:t>The committee identified 3 viable </a:t>
            </a:r>
            <a:r>
              <a:rPr lang="en-US" sz="2100" dirty="0"/>
              <a:t>options for the first phase of </a:t>
            </a:r>
            <a:r>
              <a:rPr lang="en-US" sz="2100" dirty="0" smtClean="0"/>
              <a:t>LBNE:</a:t>
            </a:r>
          </a:p>
          <a:p>
            <a:pPr lvl="1"/>
            <a:endParaRPr lang="en-US" sz="200" dirty="0" smtClean="0"/>
          </a:p>
          <a:p>
            <a:pPr lvl="1"/>
            <a:r>
              <a:rPr lang="en-US" sz="1800" dirty="0" smtClean="0"/>
              <a:t>Using </a:t>
            </a:r>
            <a:r>
              <a:rPr lang="en-US" sz="1800" dirty="0"/>
              <a:t>the existing </a:t>
            </a:r>
            <a:r>
              <a:rPr lang="en-US" sz="1800" dirty="0" err="1"/>
              <a:t>NuMI</a:t>
            </a:r>
            <a:r>
              <a:rPr lang="en-US" sz="1800" dirty="0"/>
              <a:t> </a:t>
            </a:r>
            <a:r>
              <a:rPr lang="en-US" sz="1800" dirty="0" err="1"/>
              <a:t>beamline</a:t>
            </a:r>
            <a:r>
              <a:rPr lang="en-US" sz="1800" dirty="0"/>
              <a:t> in the low-energy configuration with a </a:t>
            </a:r>
            <a:r>
              <a:rPr lang="en-US" sz="1800" dirty="0" smtClean="0"/>
              <a:t>30 </a:t>
            </a:r>
            <a:r>
              <a:rPr lang="en-US" sz="1800" dirty="0" err="1" smtClean="0"/>
              <a:t>kt</a:t>
            </a:r>
            <a:r>
              <a:rPr lang="en-US" sz="1800" dirty="0" smtClean="0"/>
              <a:t> </a:t>
            </a:r>
            <a:r>
              <a:rPr lang="en-US" sz="1800" dirty="0" err="1" smtClean="0"/>
              <a:t>LAr</a:t>
            </a:r>
            <a:r>
              <a:rPr lang="en-US" sz="1800" dirty="0" smtClean="0"/>
              <a:t>-TPC </a:t>
            </a:r>
            <a:r>
              <a:rPr lang="en-US" sz="1800" dirty="0"/>
              <a:t>surface detector 14 </a:t>
            </a:r>
            <a:r>
              <a:rPr lang="en-US" sz="1800" dirty="0" err="1"/>
              <a:t>mrad</a:t>
            </a:r>
            <a:r>
              <a:rPr lang="en-US" sz="1800" dirty="0"/>
              <a:t> off-axis at Ash </a:t>
            </a:r>
            <a:r>
              <a:rPr lang="en-US" sz="1800" dirty="0" smtClean="0"/>
              <a:t>River, </a:t>
            </a:r>
            <a:r>
              <a:rPr lang="en-US" sz="1800" dirty="0"/>
              <a:t>810 km from Fermilab. </a:t>
            </a:r>
          </a:p>
          <a:p>
            <a:pPr lvl="1"/>
            <a:endParaRPr lang="en-US" sz="200" dirty="0" smtClean="0"/>
          </a:p>
          <a:p>
            <a:pPr lvl="1"/>
            <a:r>
              <a:rPr lang="en-US" sz="1800" dirty="0" smtClean="0"/>
              <a:t>Using </a:t>
            </a:r>
            <a:r>
              <a:rPr lang="en-US" sz="1800" dirty="0"/>
              <a:t>the existing </a:t>
            </a:r>
            <a:r>
              <a:rPr lang="en-US" sz="1800" dirty="0" err="1"/>
              <a:t>NuMI</a:t>
            </a:r>
            <a:r>
              <a:rPr lang="en-US" sz="1800" dirty="0"/>
              <a:t> </a:t>
            </a:r>
            <a:r>
              <a:rPr lang="en-US" sz="1800" dirty="0" err="1"/>
              <a:t>beamline</a:t>
            </a:r>
            <a:r>
              <a:rPr lang="en-US" sz="1800" dirty="0"/>
              <a:t> in the low-energy configuration with a 15 </a:t>
            </a:r>
            <a:r>
              <a:rPr lang="en-US" sz="1800" dirty="0" err="1" smtClean="0"/>
              <a:t>kt</a:t>
            </a:r>
            <a:r>
              <a:rPr lang="en-US" sz="1800" dirty="0" smtClean="0"/>
              <a:t> </a:t>
            </a:r>
            <a:r>
              <a:rPr lang="en-US" sz="1800" dirty="0" err="1"/>
              <a:t>LAr</a:t>
            </a:r>
            <a:r>
              <a:rPr lang="en-US" sz="1800" dirty="0"/>
              <a:t>-TPC detector underground (at the 2,340-ft level) on-axis at the Soudan </a:t>
            </a:r>
            <a:r>
              <a:rPr lang="en-US" sz="1800" dirty="0" smtClean="0"/>
              <a:t>Lab, </a:t>
            </a:r>
            <a:r>
              <a:rPr lang="en-US" sz="1800" dirty="0"/>
              <a:t>735 km from Fermilab. </a:t>
            </a:r>
          </a:p>
          <a:p>
            <a:pPr lvl="1"/>
            <a:endParaRPr lang="en-US" sz="200" dirty="0" smtClean="0"/>
          </a:p>
          <a:p>
            <a:pPr lvl="1"/>
            <a:r>
              <a:rPr lang="en-US" sz="1800" dirty="0" smtClean="0">
                <a:solidFill>
                  <a:srgbClr val="000000"/>
                </a:solidFill>
              </a:rPr>
              <a:t>Constructing </a:t>
            </a:r>
            <a:r>
              <a:rPr lang="en-US" sz="1800" dirty="0">
                <a:solidFill>
                  <a:srgbClr val="000000"/>
                </a:solidFill>
              </a:rPr>
              <a:t>a new low-energy LBNE </a:t>
            </a:r>
            <a:r>
              <a:rPr lang="en-US" sz="1800" dirty="0" err="1">
                <a:solidFill>
                  <a:srgbClr val="000000"/>
                </a:solidFill>
              </a:rPr>
              <a:t>beamline</a:t>
            </a:r>
            <a:r>
              <a:rPr lang="en-US" sz="1800" dirty="0">
                <a:solidFill>
                  <a:srgbClr val="000000"/>
                </a:solidFill>
              </a:rPr>
              <a:t> with a </a:t>
            </a:r>
            <a:r>
              <a:rPr lang="en-US" sz="1800" dirty="0" smtClean="0">
                <a:solidFill>
                  <a:srgbClr val="000000"/>
                </a:solidFill>
              </a:rPr>
              <a:t>10 </a:t>
            </a:r>
            <a:r>
              <a:rPr lang="en-US" sz="1800" dirty="0" err="1" smtClean="0">
                <a:solidFill>
                  <a:srgbClr val="000000"/>
                </a:solidFill>
              </a:rPr>
              <a:t>kt</a:t>
            </a:r>
            <a:r>
              <a:rPr lang="en-US" sz="1800" dirty="0" smtClean="0">
                <a:solidFill>
                  <a:srgbClr val="000000"/>
                </a:solidFill>
              </a:rPr>
              <a:t> </a:t>
            </a:r>
            <a:r>
              <a:rPr lang="en-US" sz="1800" dirty="0" err="1">
                <a:solidFill>
                  <a:srgbClr val="000000"/>
                </a:solidFill>
              </a:rPr>
              <a:t>LAr</a:t>
            </a:r>
            <a:r>
              <a:rPr lang="en-US" sz="1800" dirty="0">
                <a:solidFill>
                  <a:srgbClr val="000000"/>
                </a:solidFill>
              </a:rPr>
              <a:t>-TPC surface detector on-axis at </a:t>
            </a:r>
            <a:r>
              <a:rPr lang="en-US" sz="1800" dirty="0" err="1">
                <a:solidFill>
                  <a:srgbClr val="000000"/>
                </a:solidFill>
              </a:rPr>
              <a:t>Homestake</a:t>
            </a:r>
            <a:r>
              <a:rPr lang="en-US" sz="1800" dirty="0">
                <a:solidFill>
                  <a:srgbClr val="000000"/>
                </a:solidFill>
              </a:rPr>
              <a:t> in South Dakota, 1,300 km from Fermilab. </a:t>
            </a:r>
            <a:endParaRPr lang="en-US" sz="1800" dirty="0">
              <a:solidFill>
                <a:srgbClr val="FF0000"/>
              </a:solidFill>
            </a:endParaRPr>
          </a:p>
        </p:txBody>
      </p:sp>
      <p:sp>
        <p:nvSpPr>
          <p:cNvPr id="4" name="Footer Placeholder 3"/>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5" name="Slide Number Placeholder 4"/>
          <p:cNvSpPr>
            <a:spLocks noGrp="1"/>
          </p:cNvSpPr>
          <p:nvPr>
            <p:ph type="sldNum" sz="quarter" idx="12"/>
          </p:nvPr>
        </p:nvSpPr>
        <p:spPr/>
        <p:txBody>
          <a:bodyPr/>
          <a:lstStyle/>
          <a:p>
            <a:fld id="{E8EDE007-DFFE-4749-AC3D-52621BC1CDC3}" type="slidenum">
              <a:rPr lang="en-US" smtClean="0"/>
              <a:t>51</a:t>
            </a:fld>
            <a:endParaRPr lang="en-US"/>
          </a:p>
        </p:txBody>
      </p:sp>
      <p:grpSp>
        <p:nvGrpSpPr>
          <p:cNvPr id="8" name="Group 7"/>
          <p:cNvGrpSpPr/>
          <p:nvPr/>
        </p:nvGrpSpPr>
        <p:grpSpPr>
          <a:xfrm>
            <a:off x="1245475" y="5612525"/>
            <a:ext cx="7157545" cy="936891"/>
            <a:chOff x="1245475" y="5612525"/>
            <a:chExt cx="7157545" cy="936891"/>
          </a:xfrm>
        </p:grpSpPr>
        <p:sp>
          <p:nvSpPr>
            <p:cNvPr id="6" name="Rectangle 5"/>
            <p:cNvSpPr/>
            <p:nvPr/>
          </p:nvSpPr>
          <p:spPr>
            <a:xfrm>
              <a:off x="1245475" y="5612525"/>
              <a:ext cx="7157545" cy="59909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929033" y="6180084"/>
              <a:ext cx="1820819" cy="369332"/>
            </a:xfrm>
            <a:prstGeom prst="rect">
              <a:avLst/>
            </a:prstGeom>
            <a:noFill/>
          </p:spPr>
          <p:txBody>
            <a:bodyPr wrap="none" rtlCol="0">
              <a:spAutoFit/>
            </a:bodyPr>
            <a:lstStyle/>
            <a:p>
              <a:r>
                <a:rPr lang="en-US" b="1" dirty="0" smtClean="0">
                  <a:solidFill>
                    <a:srgbClr val="FF0000"/>
                  </a:solidFill>
                </a:rPr>
                <a:t>Preferred  option</a:t>
              </a:r>
              <a:endParaRPr lang="en-US" b="1" dirty="0">
                <a:solidFill>
                  <a:srgbClr val="FF0000"/>
                </a:solidFill>
              </a:endParaRPr>
            </a:p>
          </p:txBody>
        </p:sp>
      </p:grpSp>
    </p:spTree>
    <p:custDataLst>
      <p:tags r:id="rId1"/>
    </p:custDataLst>
    <p:extLst>
      <p:ext uri="{BB962C8B-B14F-4D97-AF65-F5344CB8AC3E}">
        <p14:creationId xmlns:p14="http://schemas.microsoft.com/office/powerpoint/2010/main" val="494131952"/>
      </p:ext>
    </p:extLst>
  </p:cSld>
  <p:clrMapOvr>
    <a:masterClrMapping/>
  </p:clrMapOvr>
  <mc:AlternateContent xmlns:mc="http://schemas.openxmlformats.org/markup-compatibility/2006" xmlns:p14="http://schemas.microsoft.com/office/powerpoint/2010/main">
    <mc:Choice Requires="p14">
      <p:transition spd="slow" p14:dur="2000" advTm="26448"/>
    </mc:Choice>
    <mc:Fallback xmlns="">
      <p:transition spd="slow" advTm="264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fontScale="40000" lnSpcReduction="20000"/>
          </a:bodyPr>
          <a:lstStyle/>
          <a:p>
            <a:r>
              <a:rPr lang="en-US" sz="5500" dirty="0" smtClean="0"/>
              <a:t>Preferred </a:t>
            </a:r>
            <a:r>
              <a:rPr lang="en-US" sz="5500" dirty="0" err="1" smtClean="0"/>
              <a:t>Homestake</a:t>
            </a:r>
            <a:r>
              <a:rPr lang="en-US" sz="5500" dirty="0" smtClean="0"/>
              <a:t> option: a new </a:t>
            </a:r>
            <a:r>
              <a:rPr lang="en-US" sz="5500" dirty="0" err="1" smtClean="0"/>
              <a:t>beamline</a:t>
            </a:r>
            <a:r>
              <a:rPr lang="en-US" sz="5500" dirty="0" smtClean="0"/>
              <a:t> and an initial 10-kt </a:t>
            </a:r>
            <a:r>
              <a:rPr lang="en-US" sz="5500" dirty="0" err="1" smtClean="0"/>
              <a:t>LAr</a:t>
            </a:r>
            <a:r>
              <a:rPr lang="en-US" sz="5500" dirty="0" smtClean="0"/>
              <a:t>-TPC detector on the surface. </a:t>
            </a:r>
          </a:p>
          <a:p>
            <a:pPr lvl="1"/>
            <a:endParaRPr lang="en-US" sz="3000" dirty="0"/>
          </a:p>
          <a:p>
            <a:pPr lvl="1"/>
            <a:r>
              <a:rPr lang="en-US" sz="5100" dirty="0" smtClean="0"/>
              <a:t>The </a:t>
            </a:r>
            <a:r>
              <a:rPr lang="en-US" sz="5100" dirty="0"/>
              <a:t>physics reach </a:t>
            </a:r>
            <a:r>
              <a:rPr lang="en-US" sz="5100" dirty="0" smtClean="0"/>
              <a:t>is </a:t>
            </a:r>
            <a:r>
              <a:rPr lang="en-US" sz="5100" dirty="0"/>
              <a:t>very strong; moreover this option is seen by the Steering Committee as a start of a long-term world-leading program that would achieve the full goals of LBNE over time and allow for the most incisive studies </a:t>
            </a:r>
            <a:r>
              <a:rPr lang="en-US" sz="5100" dirty="0" smtClean="0"/>
              <a:t>of neutrinos. </a:t>
            </a:r>
          </a:p>
          <a:p>
            <a:pPr lvl="1"/>
            <a:endParaRPr lang="en-US" sz="2800" dirty="0"/>
          </a:p>
          <a:p>
            <a:pPr lvl="1"/>
            <a:r>
              <a:rPr lang="en-US" sz="5100" dirty="0" smtClean="0"/>
              <a:t>Clear </a:t>
            </a:r>
            <a:r>
              <a:rPr lang="en-US" sz="5100" dirty="0"/>
              <a:t>Phase 2 path: a 20 – 25 </a:t>
            </a:r>
            <a:r>
              <a:rPr lang="en-US" sz="5100" dirty="0" err="1"/>
              <a:t>kt</a:t>
            </a:r>
            <a:r>
              <a:rPr lang="en-US" sz="5100" dirty="0"/>
              <a:t> underground (4850 </a:t>
            </a:r>
            <a:r>
              <a:rPr lang="en-US" sz="5100" dirty="0" err="1"/>
              <a:t>ft</a:t>
            </a:r>
            <a:r>
              <a:rPr lang="en-US" sz="5100" dirty="0"/>
              <a:t>) detector at the </a:t>
            </a:r>
            <a:r>
              <a:rPr lang="en-US" sz="5100" dirty="0" err="1"/>
              <a:t>Homestake</a:t>
            </a:r>
            <a:r>
              <a:rPr lang="en-US" sz="5100" dirty="0"/>
              <a:t> mine. This covers the full capability of the original LBNE physics </a:t>
            </a:r>
            <a:r>
              <a:rPr lang="en-US" sz="5100" dirty="0" smtClean="0"/>
              <a:t>program.</a:t>
            </a:r>
          </a:p>
          <a:p>
            <a:pPr lvl="1"/>
            <a:endParaRPr lang="en-US" sz="2800" dirty="0"/>
          </a:p>
          <a:p>
            <a:pPr lvl="1"/>
            <a:r>
              <a:rPr lang="en-US" sz="5100" dirty="0" smtClean="0"/>
              <a:t>Takes </a:t>
            </a:r>
            <a:r>
              <a:rPr lang="en-US" sz="5100" dirty="0"/>
              <a:t>full advantage of Project X beam power increases</a:t>
            </a:r>
            <a:r>
              <a:rPr lang="en-US" sz="5100" dirty="0" smtClean="0"/>
              <a:t>.</a:t>
            </a:r>
          </a:p>
          <a:p>
            <a:endParaRPr lang="en-US" sz="3000" dirty="0" smtClean="0"/>
          </a:p>
          <a:p>
            <a:r>
              <a:rPr lang="en-US" sz="5500" dirty="0"/>
              <a:t>The </a:t>
            </a:r>
            <a:r>
              <a:rPr lang="en-US" sz="5500" dirty="0" smtClean="0"/>
              <a:t>Committee </a:t>
            </a:r>
            <a:r>
              <a:rPr lang="en-US" sz="5500" dirty="0"/>
              <a:t>produced an interim report and presented it to </a:t>
            </a:r>
            <a:r>
              <a:rPr lang="en-US" sz="5500" dirty="0" smtClean="0"/>
              <a:t>Dr</a:t>
            </a:r>
            <a:r>
              <a:rPr lang="en-US" sz="5500" dirty="0"/>
              <a:t>. Brinkman on June 6. On June 29, Dr. Brinkman wrote a letter to Pier Oddone, asking the laboratory to proceed with planning a Critical Decision 1 review later this year based on the reconfigured LBNE </a:t>
            </a:r>
            <a:r>
              <a:rPr lang="en-US" sz="5500" dirty="0" smtClean="0"/>
              <a:t>options.  The CD-1 review is scheduled on October 30 – November 1, 2012 (baseline: </a:t>
            </a:r>
            <a:r>
              <a:rPr lang="en-US" sz="5500" dirty="0" err="1" smtClean="0"/>
              <a:t>Homestake</a:t>
            </a:r>
            <a:r>
              <a:rPr lang="en-US" sz="5500" dirty="0" smtClean="0"/>
              <a:t> option).</a:t>
            </a:r>
          </a:p>
          <a:p>
            <a:endParaRPr lang="en-US" sz="1400" dirty="0" smtClean="0"/>
          </a:p>
        </p:txBody>
      </p:sp>
      <p:sp>
        <p:nvSpPr>
          <p:cNvPr id="4" name="Footer Placeholder 3"/>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5" name="Slide Number Placeholder 4"/>
          <p:cNvSpPr>
            <a:spLocks noGrp="1"/>
          </p:cNvSpPr>
          <p:nvPr>
            <p:ph type="sldNum" sz="quarter" idx="12"/>
          </p:nvPr>
        </p:nvSpPr>
        <p:spPr/>
        <p:txBody>
          <a:bodyPr/>
          <a:lstStyle/>
          <a:p>
            <a:fld id="{E8EDE007-DFFE-4749-AC3D-52621BC1CDC3}" type="slidenum">
              <a:rPr lang="en-US" smtClean="0"/>
              <a:t>52</a:t>
            </a:fld>
            <a:endParaRPr lang="en-US"/>
          </a:p>
        </p:txBody>
      </p:sp>
    </p:spTree>
    <p:extLst>
      <p:ext uri="{BB962C8B-B14F-4D97-AF65-F5344CB8AC3E}">
        <p14:creationId xmlns:p14="http://schemas.microsoft.com/office/powerpoint/2010/main" val="714547978"/>
      </p:ext>
    </p:extLst>
  </p:cSld>
  <p:clrMapOvr>
    <a:masterClrMapping/>
  </p:clrMapOvr>
  <mc:AlternateContent xmlns:mc="http://schemas.openxmlformats.org/markup-compatibility/2006" xmlns:p14="http://schemas.microsoft.com/office/powerpoint/2010/main">
    <mc:Choice Requires="p14">
      <p:transition spd="slow" p14:dur="2000" advTm="81139"/>
    </mc:Choice>
    <mc:Fallback xmlns="">
      <p:transition spd="slow" advTm="81139"/>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5" name="Slide Number Placeholder 4"/>
          <p:cNvSpPr>
            <a:spLocks noGrp="1"/>
          </p:cNvSpPr>
          <p:nvPr>
            <p:ph type="sldNum" sz="quarter" idx="12"/>
          </p:nvPr>
        </p:nvSpPr>
        <p:spPr/>
        <p:txBody>
          <a:bodyPr/>
          <a:lstStyle/>
          <a:p>
            <a:fld id="{E8EDE007-DFFE-4749-AC3D-52621BC1CDC3}" type="slidenum">
              <a:rPr lang="en-US" smtClean="0"/>
              <a:t>53</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5707" y="0"/>
            <a:ext cx="5352585" cy="6858000"/>
          </a:xfrm>
          <a:prstGeom prst="rect">
            <a:avLst/>
          </a:prstGeom>
        </p:spPr>
      </p:pic>
    </p:spTree>
    <p:extLst>
      <p:ext uri="{BB962C8B-B14F-4D97-AF65-F5344CB8AC3E}">
        <p14:creationId xmlns:p14="http://schemas.microsoft.com/office/powerpoint/2010/main" val="3578659685"/>
      </p:ext>
    </p:extLst>
  </p:cSld>
  <p:clrMapOvr>
    <a:masterClrMapping/>
  </p:clrMapOvr>
  <mc:AlternateContent xmlns:mc="http://schemas.openxmlformats.org/markup-compatibility/2006" xmlns:p14="http://schemas.microsoft.com/office/powerpoint/2010/main">
    <mc:Choice Requires="p14">
      <p:transition spd="slow" p14:dur="2000" advTm="5260"/>
    </mc:Choice>
    <mc:Fallback xmlns="">
      <p:transition spd="slow" advTm="526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1046922"/>
            <a:ext cx="8686800" cy="5441948"/>
          </a:xfrm>
        </p:spPr>
        <p:txBody>
          <a:bodyPr>
            <a:normAutofit fontScale="92500" lnSpcReduction="20000"/>
          </a:bodyPr>
          <a:lstStyle/>
          <a:p>
            <a:r>
              <a:rPr lang="en-US" dirty="0" smtClean="0"/>
              <a:t>Additional </a:t>
            </a:r>
            <a:r>
              <a:rPr lang="en-US" dirty="0"/>
              <a:t>national or international collaborators have the opportunity to increase the scope of the first phase of LBNE </a:t>
            </a:r>
            <a:r>
              <a:rPr lang="en-US" dirty="0" smtClean="0"/>
              <a:t>(e.g. place the detector underground) and </a:t>
            </a:r>
            <a:r>
              <a:rPr lang="en-US" dirty="0"/>
              <a:t>accelerate the implementation of subsequent </a:t>
            </a:r>
            <a:r>
              <a:rPr lang="en-US" dirty="0" smtClean="0"/>
              <a:t>phases</a:t>
            </a:r>
          </a:p>
          <a:p>
            <a:pPr lvl="1"/>
            <a:endParaRPr lang="en-US" sz="1300" dirty="0" smtClean="0"/>
          </a:p>
          <a:p>
            <a:r>
              <a:rPr lang="en-US" dirty="0" smtClean="0"/>
              <a:t>Ongoing discussions with NSF</a:t>
            </a:r>
          </a:p>
          <a:p>
            <a:pPr lvl="1"/>
            <a:endParaRPr lang="en-US" sz="1300" dirty="0" smtClean="0"/>
          </a:p>
          <a:p>
            <a:r>
              <a:rPr lang="en-US" dirty="0" smtClean="0"/>
              <a:t>LBNE and Project X collaboration </a:t>
            </a:r>
            <a:r>
              <a:rPr lang="en-US" dirty="0"/>
              <a:t>between Indian institutions and Fermilab </a:t>
            </a:r>
            <a:endParaRPr lang="en-US" dirty="0" smtClean="0"/>
          </a:p>
          <a:p>
            <a:pPr lvl="1"/>
            <a:endParaRPr lang="en-US" sz="1300" dirty="0" smtClean="0"/>
          </a:p>
          <a:p>
            <a:pPr lvl="1"/>
            <a:r>
              <a:rPr lang="en-US" sz="2200" dirty="0" smtClean="0"/>
              <a:t>On </a:t>
            </a:r>
            <a:r>
              <a:rPr lang="en-US" sz="2200" dirty="0"/>
              <a:t>July 17, 2011; the U.S. DOE and India’s Department of Atomic Energy (DAE) signed an Implementing Agreement on Discovery Science that provides the framework for India’s participation in the next generation particle accelerator facility at Fermilab.</a:t>
            </a:r>
          </a:p>
          <a:p>
            <a:pPr lvl="2"/>
            <a:r>
              <a:rPr lang="en-US" sz="2200" dirty="0">
                <a:hlinkClick r:id="rId2"/>
              </a:rPr>
              <a:t>http://</a:t>
            </a:r>
            <a:r>
              <a:rPr lang="en-US" sz="2200" dirty="0" smtClean="0">
                <a:hlinkClick r:id="rId2"/>
              </a:rPr>
              <a:t>www.state.gov/r/pa/prs/ps/2011/07/168740.htm</a:t>
            </a:r>
            <a:endParaRPr lang="en-US" sz="2200" dirty="0" smtClean="0"/>
          </a:p>
          <a:p>
            <a:pPr lvl="1"/>
            <a:r>
              <a:rPr lang="en-US" sz="2200" dirty="0" smtClean="0"/>
              <a:t>U.S</a:t>
            </a:r>
            <a:r>
              <a:rPr lang="en-US" sz="2200" dirty="0"/>
              <a:t>. has “In Principle” agreed to share technology with Indian DAE for the Indian program: Project Annex I and II (DOE</a:t>
            </a:r>
            <a:r>
              <a:rPr lang="en-US" sz="2200" dirty="0">
                <a:sym typeface="Wingdings" pitchFamily="2" charset="2"/>
              </a:rPr>
              <a:t></a:t>
            </a:r>
            <a:r>
              <a:rPr lang="en-US" sz="2200" dirty="0"/>
              <a:t>DAE)</a:t>
            </a:r>
          </a:p>
          <a:p>
            <a:pPr lvl="1"/>
            <a:r>
              <a:rPr lang="en-US" sz="2200" dirty="0" smtClean="0"/>
              <a:t>DAE </a:t>
            </a:r>
            <a:r>
              <a:rPr lang="en-US" sz="2200" dirty="0"/>
              <a:t>has “In Principle” recommended to make significant “In-Kind” contributions to Project X and LBNE construction</a:t>
            </a:r>
            <a:r>
              <a:rPr lang="en-US" sz="2200" dirty="0" smtClean="0"/>
              <a:t>.</a:t>
            </a:r>
            <a:endParaRPr lang="en-US" sz="2200" dirty="0"/>
          </a:p>
          <a:p>
            <a:pPr lvl="1"/>
            <a:r>
              <a:rPr lang="en-US" sz="2200" dirty="0"/>
              <a:t>Awaiting Indian Government Approval and Signing of the DOE-DAE Project Annex (I &amp; II ) before CY 2012.</a:t>
            </a:r>
          </a:p>
          <a:p>
            <a:endParaRPr lang="en-US" sz="2600" dirty="0"/>
          </a:p>
        </p:txBody>
      </p:sp>
      <p:sp>
        <p:nvSpPr>
          <p:cNvPr id="4" name="Footer Placeholder 3"/>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5" name="Slide Number Placeholder 4"/>
          <p:cNvSpPr>
            <a:spLocks noGrp="1"/>
          </p:cNvSpPr>
          <p:nvPr>
            <p:ph type="sldNum" sz="quarter" idx="12"/>
          </p:nvPr>
        </p:nvSpPr>
        <p:spPr/>
        <p:txBody>
          <a:bodyPr/>
          <a:lstStyle/>
          <a:p>
            <a:fld id="{E8EDE007-DFFE-4749-AC3D-52621BC1CDC3}" type="slidenum">
              <a:rPr lang="en-US" smtClean="0"/>
              <a:t>54</a:t>
            </a:fld>
            <a:endParaRPr lang="en-US"/>
          </a:p>
        </p:txBody>
      </p:sp>
    </p:spTree>
    <p:extLst>
      <p:ext uri="{BB962C8B-B14F-4D97-AF65-F5344CB8AC3E}">
        <p14:creationId xmlns:p14="http://schemas.microsoft.com/office/powerpoint/2010/main" val="2761504255"/>
      </p:ext>
    </p:extLst>
  </p:cSld>
  <p:clrMapOvr>
    <a:masterClrMapping/>
  </p:clrMapOvr>
  <mc:AlternateContent xmlns:mc="http://schemas.openxmlformats.org/markup-compatibility/2006" xmlns:p14="http://schemas.microsoft.com/office/powerpoint/2010/main">
    <mc:Choice Requires="p14">
      <p:transition spd="slow" p14:dur="2000" advTm="89549"/>
    </mc:Choice>
    <mc:Fallback xmlns="">
      <p:transition spd="slow" advTm="89549"/>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This is a </a:t>
            </a:r>
            <a:r>
              <a:rPr lang="en-US" dirty="0"/>
              <a:t>start of a long-term world-leading </a:t>
            </a:r>
            <a:r>
              <a:rPr lang="en-US" dirty="0" smtClean="0"/>
              <a:t>program</a:t>
            </a:r>
            <a:endParaRPr lang="en-US" dirty="0"/>
          </a:p>
        </p:txBody>
      </p:sp>
      <p:sp>
        <p:nvSpPr>
          <p:cNvPr id="4" name="Footer Placeholder 3"/>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5" name="Slide Number Placeholder 4"/>
          <p:cNvSpPr>
            <a:spLocks noGrp="1"/>
          </p:cNvSpPr>
          <p:nvPr>
            <p:ph type="sldNum" sz="quarter" idx="12"/>
          </p:nvPr>
        </p:nvSpPr>
        <p:spPr/>
        <p:txBody>
          <a:bodyPr/>
          <a:lstStyle/>
          <a:p>
            <a:fld id="{E8EDE007-DFFE-4749-AC3D-52621BC1CDC3}" type="slidenum">
              <a:rPr lang="en-US" smtClean="0"/>
              <a:t>55</a:t>
            </a:fld>
            <a:endParaRPr lang="en-US"/>
          </a:p>
        </p:txBody>
      </p:sp>
      <p:pic>
        <p:nvPicPr>
          <p:cNvPr id="8" name="Picture 7" descr="Macintosh HD:Users:katie:Documents:Pier:European Strategy Letter:mhsigVdcp_phasing_homestake_v3.pdf"/>
          <p:cNvPicPr/>
          <p:nvPr/>
        </p:nvPicPr>
        <p:blipFill rotWithShape="1">
          <a:blip r:embed="rId3">
            <a:extLst>
              <a:ext uri="{28A0092B-C50C-407E-A947-70E740481C1C}">
                <a14:useLocalDpi xmlns:a14="http://schemas.microsoft.com/office/drawing/2010/main" val="0"/>
              </a:ext>
            </a:extLst>
          </a:blip>
          <a:srcRect l="15928" t="2971" r="19074"/>
          <a:stretch/>
        </p:blipFill>
        <p:spPr bwMode="auto">
          <a:xfrm>
            <a:off x="902254" y="961688"/>
            <a:ext cx="3581463" cy="3578765"/>
          </a:xfrm>
          <a:prstGeom prst="rect">
            <a:avLst/>
          </a:prstGeom>
          <a:noFill/>
          <a:ln>
            <a:noFill/>
          </a:ln>
          <a:extLst>
            <a:ext uri="{53640926-AAD7-44D8-BBD7-CCE9431645EC}">
              <a14:shadowObscured xmlns:a14="http://schemas.microsoft.com/office/drawing/2010/main"/>
            </a:ext>
          </a:extLst>
        </p:spPr>
      </p:pic>
      <p:pic>
        <p:nvPicPr>
          <p:cNvPr id="9" name="Picture 8" descr="Macintosh HD:Users:katie:Documents:Pier:European Strategy Letter:cpvsigVdcp_phasing_homestake_v3.jpg"/>
          <p:cNvPicPr/>
          <p:nvPr/>
        </p:nvPicPr>
        <p:blipFill rotWithShape="1">
          <a:blip r:embed="rId4">
            <a:extLst>
              <a:ext uri="{28A0092B-C50C-407E-A947-70E740481C1C}">
                <a14:useLocalDpi xmlns:a14="http://schemas.microsoft.com/office/drawing/2010/main" val="0"/>
              </a:ext>
            </a:extLst>
          </a:blip>
          <a:srcRect l="16694" t="2971" r="17640"/>
          <a:stretch/>
        </p:blipFill>
        <p:spPr bwMode="auto">
          <a:xfrm>
            <a:off x="4611035" y="961688"/>
            <a:ext cx="3618556" cy="3578765"/>
          </a:xfrm>
          <a:prstGeom prst="rect">
            <a:avLst/>
          </a:prstGeom>
          <a:noFill/>
          <a:ln>
            <a:noFill/>
          </a:ln>
          <a:extLst>
            <a:ext uri="{53640926-AAD7-44D8-BBD7-CCE9431645EC}">
              <a14:shadowObscured xmlns:a14="http://schemas.microsoft.com/office/drawing/2010/main"/>
            </a:ext>
          </a:extLst>
        </p:spPr>
      </p:pic>
      <p:sp>
        <p:nvSpPr>
          <p:cNvPr id="11" name="TextBox 10"/>
          <p:cNvSpPr txBox="1"/>
          <p:nvPr/>
        </p:nvSpPr>
        <p:spPr>
          <a:xfrm>
            <a:off x="2708213" y="4356934"/>
            <a:ext cx="4050982" cy="2323713"/>
          </a:xfrm>
          <a:prstGeom prst="rect">
            <a:avLst/>
          </a:prstGeom>
          <a:noFill/>
        </p:spPr>
        <p:txBody>
          <a:bodyPr wrap="none" rtlCol="0">
            <a:spAutoFit/>
          </a:bodyPr>
          <a:lstStyle/>
          <a:p>
            <a:pPr algn="ctr"/>
            <a:r>
              <a:rPr lang="en-US" sz="2000" b="1" u="sng" dirty="0"/>
              <a:t>a</a:t>
            </a:r>
            <a:r>
              <a:rPr lang="en-US" sz="2000" b="1" u="sng" dirty="0" smtClean="0"/>
              <a:t>nd much more</a:t>
            </a:r>
          </a:p>
          <a:p>
            <a:pPr algn="ctr"/>
            <a:endParaRPr lang="en-US" sz="500" dirty="0" smtClean="0"/>
          </a:p>
          <a:p>
            <a:pPr algn="ctr"/>
            <a:r>
              <a:rPr lang="en-US" sz="2000" dirty="0"/>
              <a:t>o</a:t>
            </a:r>
            <a:r>
              <a:rPr lang="en-US" sz="2000" dirty="0" smtClean="0"/>
              <a:t>ther neutrino oscillation parameters</a:t>
            </a:r>
          </a:p>
          <a:p>
            <a:pPr algn="ctr"/>
            <a:r>
              <a:rPr lang="en-US" sz="2000" dirty="0"/>
              <a:t>n</a:t>
            </a:r>
            <a:r>
              <a:rPr lang="en-US" sz="2000" dirty="0" smtClean="0"/>
              <a:t>ew </a:t>
            </a:r>
            <a:r>
              <a:rPr lang="en-US" sz="2000" dirty="0"/>
              <a:t>physics in the neutrino </a:t>
            </a:r>
            <a:r>
              <a:rPr lang="en-US" sz="2000" dirty="0" smtClean="0"/>
              <a:t>sector</a:t>
            </a:r>
          </a:p>
          <a:p>
            <a:pPr algn="ctr"/>
            <a:r>
              <a:rPr lang="en-US" sz="2000" dirty="0" smtClean="0"/>
              <a:t>proton decay (various modes)</a:t>
            </a:r>
          </a:p>
          <a:p>
            <a:pPr algn="ctr"/>
            <a:r>
              <a:rPr lang="en-US" sz="2000" dirty="0"/>
              <a:t>a</a:t>
            </a:r>
            <a:r>
              <a:rPr lang="en-US" sz="2000" dirty="0" smtClean="0"/>
              <a:t>tmospheric neutrinos</a:t>
            </a:r>
          </a:p>
          <a:p>
            <a:pPr algn="ctr"/>
            <a:r>
              <a:rPr lang="en-US" sz="2000" dirty="0"/>
              <a:t>n</a:t>
            </a:r>
            <a:r>
              <a:rPr lang="en-US" sz="2000" dirty="0" smtClean="0"/>
              <a:t>eutrinos </a:t>
            </a:r>
            <a:r>
              <a:rPr lang="en-US" sz="2000" dirty="0"/>
              <a:t>from supernova </a:t>
            </a:r>
            <a:r>
              <a:rPr lang="en-US" sz="2000" dirty="0" smtClean="0"/>
              <a:t>explosions</a:t>
            </a:r>
          </a:p>
          <a:p>
            <a:pPr algn="ctr"/>
            <a:r>
              <a:rPr lang="en-US" sz="2000" dirty="0" smtClean="0"/>
              <a:t>…….</a:t>
            </a:r>
            <a:endParaRPr lang="en-US" sz="2000" dirty="0"/>
          </a:p>
        </p:txBody>
      </p:sp>
    </p:spTree>
    <p:custDataLst>
      <p:tags r:id="rId1"/>
    </p:custDataLst>
    <p:extLst>
      <p:ext uri="{BB962C8B-B14F-4D97-AF65-F5344CB8AC3E}">
        <p14:creationId xmlns:p14="http://schemas.microsoft.com/office/powerpoint/2010/main" val="3072710455"/>
      </p:ext>
    </p:extLst>
  </p:cSld>
  <p:clrMapOvr>
    <a:masterClrMapping/>
  </p:clrMapOvr>
  <mc:AlternateContent xmlns:mc="http://schemas.openxmlformats.org/markup-compatibility/2006" xmlns:p14="http://schemas.microsoft.com/office/powerpoint/2010/main">
    <mc:Choice Requires="p14">
      <p:transition spd="slow" p14:dur="2000" advTm="61036"/>
    </mc:Choice>
    <mc:Fallback xmlns="">
      <p:transition spd="slow" advTm="610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3268"/>
            <a:ext cx="8229600" cy="639762"/>
          </a:xfrm>
        </p:spPr>
        <p:txBody>
          <a:bodyPr>
            <a:noAutofit/>
          </a:bodyPr>
          <a:lstStyle/>
          <a:p>
            <a:r>
              <a:rPr lang="en-US" sz="5400" dirty="0" smtClean="0"/>
              <a:t>Backup slides</a:t>
            </a:r>
            <a:endParaRPr lang="en-US" sz="5400" dirty="0"/>
          </a:p>
        </p:txBody>
      </p:sp>
      <p:sp>
        <p:nvSpPr>
          <p:cNvPr id="3" name="Footer Placeholder 2"/>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4" name="Slide Number Placeholder 3"/>
          <p:cNvSpPr>
            <a:spLocks noGrp="1"/>
          </p:cNvSpPr>
          <p:nvPr>
            <p:ph type="sldNum" sz="quarter" idx="12"/>
          </p:nvPr>
        </p:nvSpPr>
        <p:spPr/>
        <p:txBody>
          <a:bodyPr/>
          <a:lstStyle/>
          <a:p>
            <a:fld id="{E8EDE007-DFFE-4749-AC3D-52621BC1CDC3}" type="slidenum">
              <a:rPr lang="en-US" smtClean="0"/>
              <a:t>56</a:t>
            </a:fld>
            <a:endParaRPr lang="en-US"/>
          </a:p>
        </p:txBody>
      </p:sp>
    </p:spTree>
    <p:extLst>
      <p:ext uri="{BB962C8B-B14F-4D97-AF65-F5344CB8AC3E}">
        <p14:creationId xmlns:p14="http://schemas.microsoft.com/office/powerpoint/2010/main" val="30689995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39762"/>
          </a:xfrm>
        </p:spPr>
        <p:txBody>
          <a:bodyPr>
            <a:normAutofit fontScale="90000"/>
          </a:bodyPr>
          <a:lstStyle/>
          <a:p>
            <a:r>
              <a:rPr lang="en-US" dirty="0" smtClean="0"/>
              <a:t>Fraction of </a:t>
            </a:r>
            <a:r>
              <a:rPr lang="en-US" dirty="0" smtClean="0">
                <a:sym typeface="Symbol"/>
              </a:rPr>
              <a:t></a:t>
            </a:r>
            <a:r>
              <a:rPr lang="en-US" baseline="-25000" dirty="0" smtClean="0">
                <a:sym typeface="Symbol"/>
              </a:rPr>
              <a:t>CP</a:t>
            </a:r>
            <a:r>
              <a:rPr lang="en-US" dirty="0" smtClean="0">
                <a:sym typeface="Symbol"/>
              </a:rPr>
              <a:t> values for 2, 3 mass hierarchy sensitivity</a:t>
            </a:r>
            <a:endParaRPr lang="en-US" dirty="0"/>
          </a:p>
        </p:txBody>
      </p:sp>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6" name="Slide Number Placeholder 5"/>
          <p:cNvSpPr>
            <a:spLocks noGrp="1"/>
          </p:cNvSpPr>
          <p:nvPr>
            <p:ph type="sldNum" sz="quarter" idx="12"/>
          </p:nvPr>
        </p:nvSpPr>
        <p:spPr/>
        <p:txBody>
          <a:bodyPr/>
          <a:lstStyle/>
          <a:p>
            <a:fld id="{63A238ED-FBA3-4F54-8C75-5FB86280F6EF}" type="slidenum">
              <a:rPr lang="en-US" smtClean="0"/>
              <a:pPr/>
              <a:t>57</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023266"/>
            <a:ext cx="2921508" cy="32004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9897" y="2023266"/>
            <a:ext cx="2921508" cy="32004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2754" y="2023266"/>
            <a:ext cx="2921508" cy="3200400"/>
          </a:xfrm>
          <a:prstGeom prst="rect">
            <a:avLst/>
          </a:prstGeom>
        </p:spPr>
      </p:pic>
      <p:sp>
        <p:nvSpPr>
          <p:cNvPr id="3" name="TextBox 2"/>
          <p:cNvSpPr txBox="1"/>
          <p:nvPr/>
        </p:nvSpPr>
        <p:spPr>
          <a:xfrm>
            <a:off x="851338" y="3605783"/>
            <a:ext cx="385042" cy="738664"/>
          </a:xfrm>
          <a:prstGeom prst="rect">
            <a:avLst/>
          </a:prstGeom>
          <a:noFill/>
        </p:spPr>
        <p:txBody>
          <a:bodyPr wrap="none" rtlCol="0">
            <a:spAutoFit/>
          </a:bodyPr>
          <a:lstStyle/>
          <a:p>
            <a:r>
              <a:rPr lang="en-US" sz="1400" dirty="0" smtClean="0">
                <a:solidFill>
                  <a:srgbClr val="FF0000"/>
                </a:solidFill>
              </a:rPr>
              <a:t>2</a:t>
            </a:r>
            <a:r>
              <a:rPr lang="en-US" sz="1400" dirty="0" smtClean="0">
                <a:solidFill>
                  <a:srgbClr val="FF0000"/>
                </a:solidFill>
                <a:latin typeface="Symbol" pitchFamily="18" charset="2"/>
              </a:rPr>
              <a:t>s</a:t>
            </a:r>
          </a:p>
          <a:p>
            <a:endParaRPr lang="en-US" sz="1400" dirty="0">
              <a:solidFill>
                <a:srgbClr val="FF0000"/>
              </a:solidFill>
              <a:latin typeface="Symbol" pitchFamily="18" charset="2"/>
            </a:endParaRPr>
          </a:p>
          <a:p>
            <a:r>
              <a:rPr lang="en-US" sz="1400" dirty="0" smtClean="0">
                <a:solidFill>
                  <a:srgbClr val="FF0000"/>
                </a:solidFill>
              </a:rPr>
              <a:t>3</a:t>
            </a:r>
            <a:r>
              <a:rPr lang="en-US" sz="1400" dirty="0" smtClean="0">
                <a:solidFill>
                  <a:srgbClr val="FF0000"/>
                </a:solidFill>
                <a:latin typeface="Symbol" pitchFamily="18" charset="2"/>
              </a:rPr>
              <a:t>s</a:t>
            </a:r>
            <a:endParaRPr lang="en-US" sz="1400" dirty="0">
              <a:solidFill>
                <a:srgbClr val="FF0000"/>
              </a:solidFill>
              <a:latin typeface="Symbol" pitchFamily="18" charset="2"/>
            </a:endParaRPr>
          </a:p>
        </p:txBody>
      </p:sp>
      <p:sp>
        <p:nvSpPr>
          <p:cNvPr id="10" name="TextBox 9"/>
          <p:cNvSpPr txBox="1"/>
          <p:nvPr/>
        </p:nvSpPr>
        <p:spPr>
          <a:xfrm>
            <a:off x="1613154" y="3726651"/>
            <a:ext cx="385042" cy="738664"/>
          </a:xfrm>
          <a:prstGeom prst="rect">
            <a:avLst/>
          </a:prstGeom>
          <a:noFill/>
        </p:spPr>
        <p:txBody>
          <a:bodyPr wrap="none" rtlCol="0">
            <a:spAutoFit/>
          </a:bodyPr>
          <a:lstStyle/>
          <a:p>
            <a:r>
              <a:rPr lang="en-US" sz="1400" dirty="0" smtClean="0"/>
              <a:t>2</a:t>
            </a:r>
            <a:r>
              <a:rPr lang="en-US" sz="1400" dirty="0" smtClean="0">
                <a:latin typeface="Symbol" pitchFamily="18" charset="2"/>
              </a:rPr>
              <a:t>s</a:t>
            </a:r>
          </a:p>
          <a:p>
            <a:endParaRPr lang="en-US" sz="1400" dirty="0">
              <a:latin typeface="Symbol" pitchFamily="18" charset="2"/>
            </a:endParaRPr>
          </a:p>
          <a:p>
            <a:r>
              <a:rPr lang="en-US" sz="1400" dirty="0" smtClean="0"/>
              <a:t>3</a:t>
            </a:r>
            <a:r>
              <a:rPr lang="en-US" sz="1400" dirty="0" smtClean="0">
                <a:latin typeface="Symbol" pitchFamily="18" charset="2"/>
              </a:rPr>
              <a:t>s</a:t>
            </a:r>
            <a:endParaRPr lang="en-US" sz="1400" dirty="0">
              <a:latin typeface="Symbol" pitchFamily="18" charset="2"/>
            </a:endParaRPr>
          </a:p>
        </p:txBody>
      </p:sp>
      <p:sp>
        <p:nvSpPr>
          <p:cNvPr id="4" name="TextBox 3"/>
          <p:cNvSpPr txBox="1"/>
          <p:nvPr/>
        </p:nvSpPr>
        <p:spPr>
          <a:xfrm>
            <a:off x="2070618" y="5244768"/>
            <a:ext cx="4920066" cy="707886"/>
          </a:xfrm>
          <a:prstGeom prst="rect">
            <a:avLst/>
          </a:prstGeom>
          <a:noFill/>
        </p:spPr>
        <p:txBody>
          <a:bodyPr wrap="none" rtlCol="0">
            <a:spAutoFit/>
          </a:bodyPr>
          <a:lstStyle/>
          <a:p>
            <a:pPr algn="ctr"/>
            <a:r>
              <a:rPr lang="en-US" sz="2000" dirty="0" smtClean="0">
                <a:solidFill>
                  <a:srgbClr val="FF0000"/>
                </a:solidFill>
              </a:rPr>
              <a:t>Red: combined with </a:t>
            </a:r>
            <a:r>
              <a:rPr lang="en-US" sz="2000" dirty="0" err="1" smtClean="0">
                <a:solidFill>
                  <a:srgbClr val="FF0000"/>
                </a:solidFill>
              </a:rPr>
              <a:t>NOvA</a:t>
            </a:r>
            <a:r>
              <a:rPr lang="en-US" sz="2000" dirty="0" smtClean="0">
                <a:solidFill>
                  <a:srgbClr val="FF0000"/>
                </a:solidFill>
              </a:rPr>
              <a:t> + T2K</a:t>
            </a:r>
          </a:p>
          <a:p>
            <a:pPr algn="ctr"/>
            <a:r>
              <a:rPr lang="en-US" sz="2000" dirty="0" smtClean="0"/>
              <a:t>Black:  experiment alone without </a:t>
            </a:r>
            <a:r>
              <a:rPr lang="en-US" sz="2000" dirty="0" err="1" smtClean="0"/>
              <a:t>NOvA</a:t>
            </a:r>
            <a:r>
              <a:rPr lang="en-US" sz="2000" dirty="0" smtClean="0"/>
              <a:t> + T2K</a:t>
            </a:r>
            <a:endParaRPr lang="en-US" sz="2000" dirty="0"/>
          </a:p>
        </p:txBody>
      </p:sp>
      <p:sp>
        <p:nvSpPr>
          <p:cNvPr id="11" name="TextBox 10"/>
          <p:cNvSpPr txBox="1"/>
          <p:nvPr/>
        </p:nvSpPr>
        <p:spPr>
          <a:xfrm>
            <a:off x="3715407" y="3638054"/>
            <a:ext cx="385042" cy="738664"/>
          </a:xfrm>
          <a:prstGeom prst="rect">
            <a:avLst/>
          </a:prstGeom>
          <a:noFill/>
        </p:spPr>
        <p:txBody>
          <a:bodyPr wrap="none" rtlCol="0">
            <a:spAutoFit/>
          </a:bodyPr>
          <a:lstStyle/>
          <a:p>
            <a:r>
              <a:rPr lang="en-US" sz="1400" dirty="0" smtClean="0">
                <a:solidFill>
                  <a:srgbClr val="FF0000"/>
                </a:solidFill>
              </a:rPr>
              <a:t>2</a:t>
            </a:r>
            <a:r>
              <a:rPr lang="en-US" sz="1400" dirty="0" smtClean="0">
                <a:solidFill>
                  <a:srgbClr val="FF0000"/>
                </a:solidFill>
                <a:latin typeface="Symbol" pitchFamily="18" charset="2"/>
              </a:rPr>
              <a:t>s</a:t>
            </a:r>
          </a:p>
          <a:p>
            <a:endParaRPr lang="en-US" sz="1400" dirty="0">
              <a:solidFill>
                <a:srgbClr val="FF0000"/>
              </a:solidFill>
              <a:latin typeface="Symbol" pitchFamily="18" charset="2"/>
            </a:endParaRPr>
          </a:p>
          <a:p>
            <a:r>
              <a:rPr lang="en-US" sz="1400" dirty="0" smtClean="0">
                <a:solidFill>
                  <a:srgbClr val="FF0000"/>
                </a:solidFill>
              </a:rPr>
              <a:t>3</a:t>
            </a:r>
            <a:r>
              <a:rPr lang="en-US" sz="1400" dirty="0" smtClean="0">
                <a:solidFill>
                  <a:srgbClr val="FF0000"/>
                </a:solidFill>
                <a:latin typeface="Symbol" pitchFamily="18" charset="2"/>
              </a:rPr>
              <a:t>s</a:t>
            </a:r>
            <a:endParaRPr lang="en-US" sz="1400" dirty="0">
              <a:solidFill>
                <a:srgbClr val="FF0000"/>
              </a:solidFill>
              <a:latin typeface="Symbol" pitchFamily="18" charset="2"/>
            </a:endParaRPr>
          </a:p>
        </p:txBody>
      </p:sp>
      <p:sp>
        <p:nvSpPr>
          <p:cNvPr id="12" name="TextBox 11"/>
          <p:cNvSpPr txBox="1"/>
          <p:nvPr/>
        </p:nvSpPr>
        <p:spPr>
          <a:xfrm>
            <a:off x="4808299" y="3880519"/>
            <a:ext cx="385042" cy="738664"/>
          </a:xfrm>
          <a:prstGeom prst="rect">
            <a:avLst/>
          </a:prstGeom>
          <a:noFill/>
        </p:spPr>
        <p:txBody>
          <a:bodyPr wrap="none" rtlCol="0">
            <a:spAutoFit/>
          </a:bodyPr>
          <a:lstStyle/>
          <a:p>
            <a:r>
              <a:rPr lang="en-US" sz="1400" dirty="0" smtClean="0"/>
              <a:t>2</a:t>
            </a:r>
            <a:r>
              <a:rPr lang="en-US" sz="1400" dirty="0" smtClean="0">
                <a:latin typeface="Symbol" pitchFamily="18" charset="2"/>
              </a:rPr>
              <a:t>s</a:t>
            </a:r>
          </a:p>
          <a:p>
            <a:endParaRPr lang="en-US" sz="1400" dirty="0">
              <a:latin typeface="Symbol" pitchFamily="18" charset="2"/>
            </a:endParaRPr>
          </a:p>
          <a:p>
            <a:r>
              <a:rPr lang="en-US" sz="1400" dirty="0" smtClean="0"/>
              <a:t>3</a:t>
            </a:r>
            <a:r>
              <a:rPr lang="en-US" sz="1400" dirty="0" smtClean="0">
                <a:latin typeface="Symbol" pitchFamily="18" charset="2"/>
              </a:rPr>
              <a:t>s</a:t>
            </a:r>
            <a:endParaRPr lang="en-US" sz="1400" dirty="0">
              <a:latin typeface="Symbol" pitchFamily="18" charset="2"/>
            </a:endParaRPr>
          </a:p>
        </p:txBody>
      </p:sp>
      <p:sp>
        <p:nvSpPr>
          <p:cNvPr id="14" name="TextBox 13"/>
          <p:cNvSpPr txBox="1"/>
          <p:nvPr/>
        </p:nvSpPr>
        <p:spPr>
          <a:xfrm>
            <a:off x="6925761" y="3275446"/>
            <a:ext cx="625492" cy="523220"/>
          </a:xfrm>
          <a:prstGeom prst="rect">
            <a:avLst/>
          </a:prstGeom>
          <a:noFill/>
        </p:spPr>
        <p:txBody>
          <a:bodyPr wrap="none" rtlCol="0">
            <a:spAutoFit/>
          </a:bodyPr>
          <a:lstStyle/>
          <a:p>
            <a:r>
              <a:rPr lang="en-US" sz="1400" dirty="0" smtClean="0"/>
              <a:t>2</a:t>
            </a:r>
            <a:r>
              <a:rPr lang="en-US" sz="1400" dirty="0" smtClean="0">
                <a:latin typeface="Symbol" pitchFamily="18" charset="2"/>
              </a:rPr>
              <a:t>s</a:t>
            </a:r>
            <a:endParaRPr lang="en-US" sz="1400" dirty="0">
              <a:latin typeface="Symbol" pitchFamily="18" charset="2"/>
            </a:endParaRPr>
          </a:p>
          <a:p>
            <a:r>
              <a:rPr lang="en-US" sz="1400" dirty="0" smtClean="0"/>
              <a:t>      3</a:t>
            </a:r>
            <a:r>
              <a:rPr lang="en-US" sz="1400" dirty="0" smtClean="0">
                <a:latin typeface="Symbol" pitchFamily="18" charset="2"/>
              </a:rPr>
              <a:t>s</a:t>
            </a:r>
            <a:endParaRPr lang="en-US" sz="1400" dirty="0">
              <a:latin typeface="Symbol" pitchFamily="18" charset="2"/>
            </a:endParaRPr>
          </a:p>
        </p:txBody>
      </p:sp>
      <p:sp>
        <p:nvSpPr>
          <p:cNvPr id="16" name="TextBox 15"/>
          <p:cNvSpPr txBox="1"/>
          <p:nvPr/>
        </p:nvSpPr>
        <p:spPr>
          <a:xfrm>
            <a:off x="1205902" y="1612253"/>
            <a:ext cx="7017883" cy="369332"/>
          </a:xfrm>
          <a:prstGeom prst="rect">
            <a:avLst/>
          </a:prstGeom>
          <a:noFill/>
        </p:spPr>
        <p:txBody>
          <a:bodyPr wrap="none" rtlCol="0">
            <a:spAutoFit/>
          </a:bodyPr>
          <a:lstStyle/>
          <a:p>
            <a:r>
              <a:rPr lang="en-US" b="1" dirty="0" smtClean="0">
                <a:solidFill>
                  <a:srgbClr val="000000"/>
                </a:solidFill>
              </a:rPr>
              <a:t>Ash River                                  Soudan Mine                                 </a:t>
            </a:r>
            <a:r>
              <a:rPr lang="en-US" b="1" dirty="0" err="1" smtClean="0">
                <a:solidFill>
                  <a:srgbClr val="000000"/>
                </a:solidFill>
              </a:rPr>
              <a:t>Homestake</a:t>
            </a:r>
            <a:endParaRPr lang="en-US" b="1" dirty="0" smtClean="0">
              <a:solidFill>
                <a:srgbClr val="000000"/>
              </a:solidFill>
            </a:endParaRPr>
          </a:p>
        </p:txBody>
      </p:sp>
    </p:spTree>
    <p:extLst>
      <p:ext uri="{BB962C8B-B14F-4D97-AF65-F5344CB8AC3E}">
        <p14:creationId xmlns:p14="http://schemas.microsoft.com/office/powerpoint/2010/main" val="26568191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CP Violation Reach</a:t>
            </a:r>
          </a:p>
        </p:txBody>
      </p:sp>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6" name="Slide Number Placeholder 5"/>
          <p:cNvSpPr>
            <a:spLocks noGrp="1"/>
          </p:cNvSpPr>
          <p:nvPr>
            <p:ph type="sldNum" sz="quarter" idx="12"/>
          </p:nvPr>
        </p:nvSpPr>
        <p:spPr/>
        <p:txBody>
          <a:bodyPr/>
          <a:lstStyle/>
          <a:p>
            <a:fld id="{63A238ED-FBA3-4F54-8C75-5FB86280F6EF}" type="slidenum">
              <a:rPr lang="en-US" smtClean="0"/>
              <a:pPr/>
              <a:t>58</a:t>
            </a:fld>
            <a:endParaRPr lang="en-US"/>
          </a:p>
        </p:txBody>
      </p:sp>
      <p:grpSp>
        <p:nvGrpSpPr>
          <p:cNvPr id="4" name="Group 3"/>
          <p:cNvGrpSpPr/>
          <p:nvPr/>
        </p:nvGrpSpPr>
        <p:grpSpPr>
          <a:xfrm>
            <a:off x="1055" y="2071367"/>
            <a:ext cx="8908919" cy="2572887"/>
            <a:chOff x="1055" y="1330365"/>
            <a:chExt cx="8908919" cy="2572887"/>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5542"/>
            <a:stretch/>
          </p:blipFill>
          <p:spPr>
            <a:xfrm>
              <a:off x="1055" y="1330365"/>
              <a:ext cx="3011075" cy="2558433"/>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15182"/>
            <a:stretch/>
          </p:blipFill>
          <p:spPr>
            <a:xfrm>
              <a:off x="2942725" y="1330365"/>
              <a:ext cx="3015275" cy="2572887"/>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t="15866"/>
            <a:stretch/>
          </p:blipFill>
          <p:spPr>
            <a:xfrm>
              <a:off x="5914526" y="1350429"/>
              <a:ext cx="2995448" cy="2535382"/>
            </a:xfrm>
            <a:prstGeom prst="rect">
              <a:avLst/>
            </a:prstGeom>
          </p:spPr>
        </p:pic>
        <p:sp>
          <p:nvSpPr>
            <p:cNvPr id="12" name="TextBox 11"/>
            <p:cNvSpPr txBox="1"/>
            <p:nvPr/>
          </p:nvSpPr>
          <p:spPr>
            <a:xfrm>
              <a:off x="1128476" y="2725942"/>
              <a:ext cx="385042" cy="307777"/>
            </a:xfrm>
            <a:prstGeom prst="rect">
              <a:avLst/>
            </a:prstGeom>
            <a:noFill/>
          </p:spPr>
          <p:txBody>
            <a:bodyPr wrap="none" rtlCol="0">
              <a:spAutoFit/>
            </a:bodyPr>
            <a:lstStyle/>
            <a:p>
              <a:r>
                <a:rPr lang="en-US" sz="1400" dirty="0" smtClean="0">
                  <a:solidFill>
                    <a:srgbClr val="FF0000"/>
                  </a:solidFill>
                </a:rPr>
                <a:t>2</a:t>
              </a:r>
              <a:r>
                <a:rPr lang="en-US" sz="1400" dirty="0" smtClean="0">
                  <a:solidFill>
                    <a:srgbClr val="FF0000"/>
                  </a:solidFill>
                  <a:latin typeface="Symbol" pitchFamily="18" charset="2"/>
                </a:rPr>
                <a:t>s</a:t>
              </a:r>
            </a:p>
          </p:txBody>
        </p:sp>
        <p:sp>
          <p:nvSpPr>
            <p:cNvPr id="13" name="TextBox 12"/>
            <p:cNvSpPr txBox="1"/>
            <p:nvPr/>
          </p:nvSpPr>
          <p:spPr>
            <a:xfrm>
              <a:off x="1697771" y="2907611"/>
              <a:ext cx="385042" cy="307777"/>
            </a:xfrm>
            <a:prstGeom prst="rect">
              <a:avLst/>
            </a:prstGeom>
            <a:noFill/>
          </p:spPr>
          <p:txBody>
            <a:bodyPr wrap="none" rtlCol="0">
              <a:spAutoFit/>
            </a:bodyPr>
            <a:lstStyle/>
            <a:p>
              <a:r>
                <a:rPr lang="en-US" sz="1400" dirty="0" smtClean="0"/>
                <a:t>2</a:t>
              </a:r>
              <a:r>
                <a:rPr lang="en-US" sz="1400" dirty="0" smtClean="0">
                  <a:latin typeface="Symbol" pitchFamily="18" charset="2"/>
                </a:rPr>
                <a:t>s</a:t>
              </a:r>
            </a:p>
          </p:txBody>
        </p:sp>
        <p:sp>
          <p:nvSpPr>
            <p:cNvPr id="19" name="TextBox 18"/>
            <p:cNvSpPr txBox="1"/>
            <p:nvPr/>
          </p:nvSpPr>
          <p:spPr>
            <a:xfrm>
              <a:off x="2521279" y="3047225"/>
              <a:ext cx="385042" cy="307777"/>
            </a:xfrm>
            <a:prstGeom prst="rect">
              <a:avLst/>
            </a:prstGeom>
            <a:noFill/>
          </p:spPr>
          <p:txBody>
            <a:bodyPr wrap="none" rtlCol="0">
              <a:spAutoFit/>
            </a:bodyPr>
            <a:lstStyle/>
            <a:p>
              <a:r>
                <a:rPr lang="en-US" sz="1400" dirty="0" smtClean="0">
                  <a:solidFill>
                    <a:srgbClr val="FF0000"/>
                  </a:solidFill>
                </a:rPr>
                <a:t>3</a:t>
              </a:r>
              <a:r>
                <a:rPr lang="en-US" sz="1400" dirty="0" smtClean="0">
                  <a:solidFill>
                    <a:srgbClr val="FF0000"/>
                  </a:solidFill>
                  <a:latin typeface="Symbol" pitchFamily="18" charset="2"/>
                </a:rPr>
                <a:t>s</a:t>
              </a:r>
              <a:endParaRPr lang="en-US" sz="1400" dirty="0">
                <a:solidFill>
                  <a:srgbClr val="FF0000"/>
                </a:solidFill>
                <a:latin typeface="Symbol" pitchFamily="18" charset="2"/>
              </a:endParaRPr>
            </a:p>
          </p:txBody>
        </p:sp>
        <p:sp>
          <p:nvSpPr>
            <p:cNvPr id="20" name="TextBox 19"/>
            <p:cNvSpPr txBox="1"/>
            <p:nvPr/>
          </p:nvSpPr>
          <p:spPr>
            <a:xfrm>
              <a:off x="3940924" y="2786766"/>
              <a:ext cx="385042" cy="307777"/>
            </a:xfrm>
            <a:prstGeom prst="rect">
              <a:avLst/>
            </a:prstGeom>
            <a:noFill/>
          </p:spPr>
          <p:txBody>
            <a:bodyPr wrap="none" rtlCol="0">
              <a:spAutoFit/>
            </a:bodyPr>
            <a:lstStyle/>
            <a:p>
              <a:r>
                <a:rPr lang="en-US" sz="1400" dirty="0" smtClean="0">
                  <a:solidFill>
                    <a:srgbClr val="FF0000"/>
                  </a:solidFill>
                </a:rPr>
                <a:t>2</a:t>
              </a:r>
              <a:r>
                <a:rPr lang="en-US" sz="1400" dirty="0" smtClean="0">
                  <a:solidFill>
                    <a:srgbClr val="FF0000"/>
                  </a:solidFill>
                  <a:latin typeface="Symbol" pitchFamily="18" charset="2"/>
                </a:rPr>
                <a:t>s</a:t>
              </a:r>
            </a:p>
          </p:txBody>
        </p:sp>
        <p:sp>
          <p:nvSpPr>
            <p:cNvPr id="21" name="TextBox 20"/>
            <p:cNvSpPr txBox="1"/>
            <p:nvPr/>
          </p:nvSpPr>
          <p:spPr>
            <a:xfrm>
              <a:off x="6846103" y="2282030"/>
              <a:ext cx="385042" cy="307777"/>
            </a:xfrm>
            <a:prstGeom prst="rect">
              <a:avLst/>
            </a:prstGeom>
            <a:noFill/>
          </p:spPr>
          <p:txBody>
            <a:bodyPr wrap="none" rtlCol="0">
              <a:spAutoFit/>
            </a:bodyPr>
            <a:lstStyle/>
            <a:p>
              <a:r>
                <a:rPr lang="en-US" sz="1400" dirty="0" smtClean="0">
                  <a:solidFill>
                    <a:srgbClr val="FF0000"/>
                  </a:solidFill>
                </a:rPr>
                <a:t>2</a:t>
              </a:r>
              <a:r>
                <a:rPr lang="en-US" sz="1400" dirty="0" smtClean="0">
                  <a:solidFill>
                    <a:srgbClr val="FF0000"/>
                  </a:solidFill>
                  <a:latin typeface="Symbol" pitchFamily="18" charset="2"/>
                </a:rPr>
                <a:t>s</a:t>
              </a:r>
            </a:p>
          </p:txBody>
        </p:sp>
        <p:sp>
          <p:nvSpPr>
            <p:cNvPr id="22" name="TextBox 21"/>
            <p:cNvSpPr txBox="1"/>
            <p:nvPr/>
          </p:nvSpPr>
          <p:spPr>
            <a:xfrm>
              <a:off x="4474499" y="3094543"/>
              <a:ext cx="385042" cy="307777"/>
            </a:xfrm>
            <a:prstGeom prst="rect">
              <a:avLst/>
            </a:prstGeom>
            <a:noFill/>
          </p:spPr>
          <p:txBody>
            <a:bodyPr wrap="none" rtlCol="0">
              <a:spAutoFit/>
            </a:bodyPr>
            <a:lstStyle/>
            <a:p>
              <a:r>
                <a:rPr lang="en-US" sz="1400" dirty="0" smtClean="0"/>
                <a:t>2</a:t>
              </a:r>
              <a:r>
                <a:rPr lang="en-US" sz="1400" dirty="0" smtClean="0">
                  <a:latin typeface="Symbol" pitchFamily="18" charset="2"/>
                </a:rPr>
                <a:t>s</a:t>
              </a:r>
            </a:p>
          </p:txBody>
        </p:sp>
        <p:sp>
          <p:nvSpPr>
            <p:cNvPr id="23" name="TextBox 22"/>
            <p:cNvSpPr txBox="1"/>
            <p:nvPr/>
          </p:nvSpPr>
          <p:spPr>
            <a:xfrm>
              <a:off x="6967904" y="2617111"/>
              <a:ext cx="385042" cy="307777"/>
            </a:xfrm>
            <a:prstGeom prst="rect">
              <a:avLst/>
            </a:prstGeom>
            <a:noFill/>
          </p:spPr>
          <p:txBody>
            <a:bodyPr wrap="none" rtlCol="0">
              <a:spAutoFit/>
            </a:bodyPr>
            <a:lstStyle/>
            <a:p>
              <a:r>
                <a:rPr lang="en-US" sz="1400" dirty="0" smtClean="0"/>
                <a:t>2</a:t>
              </a:r>
              <a:r>
                <a:rPr lang="en-US" sz="1400" dirty="0" smtClean="0">
                  <a:latin typeface="Symbol" pitchFamily="18" charset="2"/>
                </a:rPr>
                <a:t>s</a:t>
              </a:r>
            </a:p>
          </p:txBody>
        </p:sp>
        <p:sp>
          <p:nvSpPr>
            <p:cNvPr id="24" name="TextBox 23"/>
            <p:cNvSpPr txBox="1"/>
            <p:nvPr/>
          </p:nvSpPr>
          <p:spPr>
            <a:xfrm>
              <a:off x="5521275" y="3199625"/>
              <a:ext cx="385042" cy="307777"/>
            </a:xfrm>
            <a:prstGeom prst="rect">
              <a:avLst/>
            </a:prstGeom>
            <a:noFill/>
          </p:spPr>
          <p:txBody>
            <a:bodyPr wrap="none" rtlCol="0">
              <a:spAutoFit/>
            </a:bodyPr>
            <a:lstStyle/>
            <a:p>
              <a:r>
                <a:rPr lang="en-US" sz="1400" dirty="0" smtClean="0">
                  <a:solidFill>
                    <a:srgbClr val="FF0000"/>
                  </a:solidFill>
                </a:rPr>
                <a:t>3</a:t>
              </a:r>
              <a:r>
                <a:rPr lang="en-US" sz="1400" dirty="0" smtClean="0">
                  <a:solidFill>
                    <a:srgbClr val="FF0000"/>
                  </a:solidFill>
                  <a:latin typeface="Symbol" pitchFamily="18" charset="2"/>
                </a:rPr>
                <a:t>s</a:t>
              </a:r>
              <a:endParaRPr lang="en-US" sz="1400" dirty="0">
                <a:solidFill>
                  <a:srgbClr val="FF0000"/>
                </a:solidFill>
                <a:latin typeface="Symbol" pitchFamily="18" charset="2"/>
              </a:endParaRPr>
            </a:p>
          </p:txBody>
        </p:sp>
        <p:sp>
          <p:nvSpPr>
            <p:cNvPr id="25" name="TextBox 24"/>
            <p:cNvSpPr txBox="1"/>
            <p:nvPr/>
          </p:nvSpPr>
          <p:spPr>
            <a:xfrm>
              <a:off x="7797472" y="2879830"/>
              <a:ext cx="385042" cy="307777"/>
            </a:xfrm>
            <a:prstGeom prst="rect">
              <a:avLst/>
            </a:prstGeom>
            <a:noFill/>
          </p:spPr>
          <p:txBody>
            <a:bodyPr wrap="none" rtlCol="0">
              <a:spAutoFit/>
            </a:bodyPr>
            <a:lstStyle/>
            <a:p>
              <a:r>
                <a:rPr lang="en-US" sz="1400" dirty="0" smtClean="0">
                  <a:solidFill>
                    <a:srgbClr val="FF0000"/>
                  </a:solidFill>
                </a:rPr>
                <a:t>3</a:t>
              </a:r>
              <a:r>
                <a:rPr lang="en-US" sz="1400" dirty="0" smtClean="0">
                  <a:solidFill>
                    <a:srgbClr val="FF0000"/>
                  </a:solidFill>
                  <a:latin typeface="Symbol" pitchFamily="18" charset="2"/>
                </a:rPr>
                <a:t>s</a:t>
              </a:r>
              <a:endParaRPr lang="en-US" sz="1400" dirty="0">
                <a:solidFill>
                  <a:srgbClr val="FF0000"/>
                </a:solidFill>
                <a:latin typeface="Symbol" pitchFamily="18" charset="2"/>
              </a:endParaRPr>
            </a:p>
          </p:txBody>
        </p:sp>
        <p:sp>
          <p:nvSpPr>
            <p:cNvPr id="26" name="TextBox 25"/>
            <p:cNvSpPr txBox="1"/>
            <p:nvPr/>
          </p:nvSpPr>
          <p:spPr>
            <a:xfrm>
              <a:off x="7989993" y="3045736"/>
              <a:ext cx="385042" cy="307777"/>
            </a:xfrm>
            <a:prstGeom prst="rect">
              <a:avLst/>
            </a:prstGeom>
            <a:noFill/>
          </p:spPr>
          <p:txBody>
            <a:bodyPr wrap="none" rtlCol="0">
              <a:spAutoFit/>
            </a:bodyPr>
            <a:lstStyle/>
            <a:p>
              <a:r>
                <a:rPr lang="en-US" sz="1400" dirty="0" smtClean="0"/>
                <a:t>3</a:t>
              </a:r>
              <a:r>
                <a:rPr lang="en-US" sz="1400" dirty="0" smtClean="0">
                  <a:latin typeface="Symbol" pitchFamily="18" charset="2"/>
                </a:rPr>
                <a:t>s</a:t>
              </a:r>
            </a:p>
          </p:txBody>
        </p:sp>
        <p:sp>
          <p:nvSpPr>
            <p:cNvPr id="27" name="TextBox 26"/>
            <p:cNvSpPr txBox="1"/>
            <p:nvPr/>
          </p:nvSpPr>
          <p:spPr>
            <a:xfrm>
              <a:off x="3596961" y="2020420"/>
              <a:ext cx="2234715" cy="584775"/>
            </a:xfrm>
            <a:prstGeom prst="rect">
              <a:avLst/>
            </a:prstGeom>
            <a:noFill/>
          </p:spPr>
          <p:txBody>
            <a:bodyPr wrap="none" rtlCol="0">
              <a:spAutoFit/>
            </a:bodyPr>
            <a:lstStyle/>
            <a:p>
              <a:pPr algn="ctr"/>
              <a:r>
                <a:rPr lang="en-US" sz="1600" dirty="0" smtClean="0">
                  <a:solidFill>
                    <a:srgbClr val="FF0000"/>
                  </a:solidFill>
                </a:rPr>
                <a:t>Red: with </a:t>
              </a:r>
              <a:r>
                <a:rPr lang="en-US" sz="1600" dirty="0" err="1" smtClean="0">
                  <a:solidFill>
                    <a:srgbClr val="FF0000"/>
                  </a:solidFill>
                </a:rPr>
                <a:t>NOvA</a:t>
              </a:r>
              <a:r>
                <a:rPr lang="en-US" sz="1600" dirty="0" smtClean="0">
                  <a:solidFill>
                    <a:srgbClr val="FF0000"/>
                  </a:solidFill>
                </a:rPr>
                <a:t> + T2K</a:t>
              </a:r>
            </a:p>
            <a:p>
              <a:pPr algn="ctr"/>
              <a:r>
                <a:rPr lang="en-US" sz="1600" dirty="0" smtClean="0"/>
                <a:t>Black:  experiment alone</a:t>
              </a:r>
              <a:endParaRPr lang="en-US" sz="1600" dirty="0"/>
            </a:p>
          </p:txBody>
        </p:sp>
      </p:grpSp>
      <p:sp>
        <p:nvSpPr>
          <p:cNvPr id="31" name="Content Placeholder 12"/>
          <p:cNvSpPr txBox="1">
            <a:spLocks/>
          </p:cNvSpPr>
          <p:nvPr/>
        </p:nvSpPr>
        <p:spPr>
          <a:xfrm>
            <a:off x="-107904" y="1056294"/>
            <a:ext cx="9144000" cy="4873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dirty="0" smtClean="0">
                <a:solidFill>
                  <a:srgbClr val="0000FF"/>
                </a:solidFill>
              </a:rPr>
              <a:t>Fraction of </a:t>
            </a:r>
            <a:r>
              <a:rPr lang="en-US" sz="2000" dirty="0" smtClean="0">
                <a:solidFill>
                  <a:srgbClr val="0000FF"/>
                </a:solidFill>
                <a:sym typeface="Symbol"/>
              </a:rPr>
              <a:t></a:t>
            </a:r>
            <a:r>
              <a:rPr lang="en-US" sz="2000" baseline="-25000" dirty="0" smtClean="0">
                <a:solidFill>
                  <a:srgbClr val="0000FF"/>
                </a:solidFill>
                <a:sym typeface="Symbol"/>
              </a:rPr>
              <a:t>CP</a:t>
            </a:r>
            <a:r>
              <a:rPr lang="en-US" sz="2000" dirty="0" smtClean="0">
                <a:solidFill>
                  <a:srgbClr val="0000FF"/>
                </a:solidFill>
                <a:sym typeface="Symbol"/>
              </a:rPr>
              <a:t> values for 3, 5 </a:t>
            </a:r>
            <a:r>
              <a:rPr lang="en-US" sz="2000" baseline="-25000" dirty="0" smtClean="0">
                <a:solidFill>
                  <a:srgbClr val="0000FF"/>
                </a:solidFill>
                <a:sym typeface="Symbol"/>
              </a:rPr>
              <a:t>CP</a:t>
            </a:r>
            <a:r>
              <a:rPr lang="en-US" sz="2000" dirty="0" smtClean="0">
                <a:solidFill>
                  <a:srgbClr val="0000FF"/>
                </a:solidFill>
                <a:sym typeface="Symbol"/>
              </a:rPr>
              <a:t> sensitivity</a:t>
            </a:r>
            <a:endParaRPr lang="en-US" sz="2000" dirty="0">
              <a:solidFill>
                <a:srgbClr val="0000FF"/>
              </a:solidFill>
            </a:endParaRPr>
          </a:p>
        </p:txBody>
      </p:sp>
      <p:sp>
        <p:nvSpPr>
          <p:cNvPr id="34" name="TextBox 33"/>
          <p:cNvSpPr txBox="1"/>
          <p:nvPr/>
        </p:nvSpPr>
        <p:spPr>
          <a:xfrm>
            <a:off x="1205902" y="1612253"/>
            <a:ext cx="7017883" cy="369332"/>
          </a:xfrm>
          <a:prstGeom prst="rect">
            <a:avLst/>
          </a:prstGeom>
          <a:noFill/>
        </p:spPr>
        <p:txBody>
          <a:bodyPr wrap="none" rtlCol="0">
            <a:spAutoFit/>
          </a:bodyPr>
          <a:lstStyle/>
          <a:p>
            <a:r>
              <a:rPr lang="en-US" b="1" dirty="0" smtClean="0">
                <a:solidFill>
                  <a:srgbClr val="000000"/>
                </a:solidFill>
              </a:rPr>
              <a:t>Ash River                                  Soudan Mine                                 </a:t>
            </a:r>
            <a:r>
              <a:rPr lang="en-US" b="1" dirty="0" err="1" smtClean="0">
                <a:solidFill>
                  <a:srgbClr val="000000"/>
                </a:solidFill>
              </a:rPr>
              <a:t>Homestake</a:t>
            </a:r>
            <a:endParaRPr lang="en-US" b="1" dirty="0" smtClean="0">
              <a:solidFill>
                <a:srgbClr val="000000"/>
              </a:solidFill>
            </a:endParaRPr>
          </a:p>
        </p:txBody>
      </p:sp>
    </p:spTree>
    <p:extLst>
      <p:ext uri="{BB962C8B-B14F-4D97-AF65-F5344CB8AC3E}">
        <p14:creationId xmlns:p14="http://schemas.microsoft.com/office/powerpoint/2010/main" val="14692127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3" name="Slide Number Placeholder 2"/>
          <p:cNvSpPr>
            <a:spLocks noGrp="1"/>
          </p:cNvSpPr>
          <p:nvPr>
            <p:ph type="sldNum" sz="quarter" idx="12"/>
          </p:nvPr>
        </p:nvSpPr>
        <p:spPr/>
        <p:txBody>
          <a:bodyPr/>
          <a:lstStyle/>
          <a:p>
            <a:fld id="{E8EDE007-DFFE-4749-AC3D-52621BC1CDC3}" type="slidenum">
              <a:rPr lang="en-US" smtClean="0"/>
              <a:t>6</a:t>
            </a:fld>
            <a:endParaRPr lang="en-US"/>
          </a:p>
        </p:txBody>
      </p:sp>
      <p:grpSp>
        <p:nvGrpSpPr>
          <p:cNvPr id="17" name="Group 16"/>
          <p:cNvGrpSpPr/>
          <p:nvPr/>
        </p:nvGrpSpPr>
        <p:grpSpPr>
          <a:xfrm>
            <a:off x="3046" y="0"/>
            <a:ext cx="9137908" cy="6858000"/>
            <a:chOff x="3046" y="0"/>
            <a:chExt cx="9137908" cy="685800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6" y="0"/>
              <a:ext cx="9137908" cy="6858000"/>
            </a:xfrm>
            <a:prstGeom prst="rect">
              <a:avLst/>
            </a:prstGeom>
          </p:spPr>
        </p:pic>
        <p:sp>
          <p:nvSpPr>
            <p:cNvPr id="9" name="Title 4"/>
            <p:cNvSpPr txBox="1">
              <a:spLocks/>
            </p:cNvSpPr>
            <p:nvPr/>
          </p:nvSpPr>
          <p:spPr>
            <a:xfrm>
              <a:off x="457200" y="180042"/>
              <a:ext cx="8229600" cy="639762"/>
            </a:xfrm>
            <a:prstGeom prst="rect">
              <a:avLst/>
            </a:prstGeom>
            <a:solidFill>
              <a:schemeClr val="bg1"/>
            </a:solidFill>
          </p:spPr>
          <p:txBody>
            <a:bodyPr vert="horz" lIns="91440" tIns="45720" rIns="91440" bIns="45720" rtlCol="0" anchor="ctr">
              <a:normAutofit/>
            </a:bodyPr>
            <a:lstStyle>
              <a:lvl1pPr algn="ctr" defTabSz="457200" rtl="0" eaLnBrk="1" latinLnBrk="0" hangingPunct="1">
                <a:spcBef>
                  <a:spcPct val="0"/>
                </a:spcBef>
                <a:buNone/>
                <a:defRPr sz="3200" kern="1200">
                  <a:solidFill>
                    <a:srgbClr val="000099"/>
                  </a:solidFill>
                  <a:latin typeface="+mj-lt"/>
                  <a:ea typeface="+mj-ea"/>
                  <a:cs typeface="+mj-cs"/>
                </a:defRPr>
              </a:lvl1pPr>
            </a:lstStyle>
            <a:p>
              <a:r>
                <a:rPr lang="en-US" dirty="0" smtClean="0">
                  <a:solidFill>
                    <a:schemeClr val="tx1"/>
                  </a:solidFill>
                </a:rPr>
                <a:t>Fermilab Accelerator Complex: Vision</a:t>
              </a:r>
              <a:endParaRPr lang="en-US" dirty="0">
                <a:solidFill>
                  <a:schemeClr val="tx1"/>
                </a:solidFill>
              </a:endParaRPr>
            </a:p>
          </p:txBody>
        </p:sp>
        <p:sp>
          <p:nvSpPr>
            <p:cNvPr id="11" name="Rectangle 10"/>
            <p:cNvSpPr/>
            <p:nvPr/>
          </p:nvSpPr>
          <p:spPr>
            <a:xfrm rot="-600000">
              <a:off x="5775110" y="2742907"/>
              <a:ext cx="870223" cy="93441"/>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rot="-960000">
              <a:off x="703031" y="3853048"/>
              <a:ext cx="939296" cy="112327"/>
            </a:xfrm>
            <a:prstGeom prst="rect">
              <a:avLst/>
            </a:prstGeom>
            <a:solidFill>
              <a:schemeClr val="bg2">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p:cNvSpPr txBox="1"/>
          <p:nvPr/>
        </p:nvSpPr>
        <p:spPr>
          <a:xfrm>
            <a:off x="1000032" y="4242981"/>
            <a:ext cx="8065158" cy="1323439"/>
          </a:xfrm>
          <a:prstGeom prst="rect">
            <a:avLst/>
          </a:prstGeom>
          <a:solidFill>
            <a:srgbClr val="006600"/>
          </a:solidFill>
        </p:spPr>
        <p:txBody>
          <a:bodyPr wrap="none" rtlCol="0">
            <a:spAutoFit/>
          </a:bodyPr>
          <a:lstStyle/>
          <a:p>
            <a:pPr algn="ctr"/>
            <a:r>
              <a:rPr lang="en-US" sz="2000" b="1" dirty="0">
                <a:solidFill>
                  <a:srgbClr val="FFFFFF"/>
                </a:solidFill>
              </a:rPr>
              <a:t>Opportunities for Collaboration at Fermilab</a:t>
            </a:r>
            <a:endParaRPr lang="en-US" sz="2000" dirty="0">
              <a:solidFill>
                <a:srgbClr val="FFFFFF"/>
              </a:solidFill>
            </a:endParaRPr>
          </a:p>
          <a:p>
            <a:pPr algn="ctr"/>
            <a:r>
              <a:rPr lang="en-US" sz="2000" dirty="0" smtClean="0">
                <a:solidFill>
                  <a:srgbClr val="FFFFFF"/>
                </a:solidFill>
              </a:rPr>
              <a:t>Input to the European Strategy for Particle Physics, 2012</a:t>
            </a:r>
          </a:p>
          <a:p>
            <a:pPr algn="ctr"/>
            <a:r>
              <a:rPr lang="en-US" sz="2000" dirty="0" smtClean="0">
                <a:solidFill>
                  <a:srgbClr val="FFFFFF"/>
                </a:solidFill>
              </a:rPr>
              <a:t>Pier </a:t>
            </a:r>
            <a:r>
              <a:rPr lang="en-US" sz="2000" dirty="0">
                <a:solidFill>
                  <a:srgbClr val="FFFFFF"/>
                </a:solidFill>
              </a:rPr>
              <a:t>Oddone, July 30, </a:t>
            </a:r>
            <a:r>
              <a:rPr lang="en-US" sz="2000" dirty="0" smtClean="0">
                <a:solidFill>
                  <a:srgbClr val="FFFFFF"/>
                </a:solidFill>
              </a:rPr>
              <a:t>2012</a:t>
            </a:r>
          </a:p>
          <a:p>
            <a:pPr algn="ctr"/>
            <a:r>
              <a:rPr lang="en-US" sz="2000" dirty="0">
                <a:solidFill>
                  <a:srgbClr val="FFFFFF"/>
                </a:solidFill>
              </a:rPr>
              <a:t>https://indico.cern.ch/contributionDisplay.py?contribId=84&amp;confId=175067</a:t>
            </a:r>
          </a:p>
        </p:txBody>
      </p:sp>
      <p:grpSp>
        <p:nvGrpSpPr>
          <p:cNvPr id="24" name="Group 23"/>
          <p:cNvGrpSpPr/>
          <p:nvPr/>
        </p:nvGrpSpPr>
        <p:grpSpPr>
          <a:xfrm>
            <a:off x="2569779" y="1778968"/>
            <a:ext cx="5840525" cy="1453210"/>
            <a:chOff x="2569779" y="1778968"/>
            <a:chExt cx="5840525" cy="1453210"/>
          </a:xfrm>
        </p:grpSpPr>
        <p:grpSp>
          <p:nvGrpSpPr>
            <p:cNvPr id="22" name="Group 21"/>
            <p:cNvGrpSpPr/>
            <p:nvPr/>
          </p:nvGrpSpPr>
          <p:grpSpPr>
            <a:xfrm>
              <a:off x="2569779" y="1778968"/>
              <a:ext cx="3324302" cy="1132227"/>
              <a:chOff x="2569779" y="1778968"/>
              <a:chExt cx="3324302" cy="1132227"/>
            </a:xfrm>
          </p:grpSpPr>
          <p:grpSp>
            <p:nvGrpSpPr>
              <p:cNvPr id="20" name="Group 19"/>
              <p:cNvGrpSpPr/>
              <p:nvPr/>
            </p:nvGrpSpPr>
            <p:grpSpPr>
              <a:xfrm>
                <a:off x="2569779" y="1778968"/>
                <a:ext cx="3324302" cy="1132227"/>
                <a:chOff x="2569779" y="1778968"/>
                <a:chExt cx="3324302" cy="1132227"/>
              </a:xfrm>
            </p:grpSpPr>
            <p:sp>
              <p:nvSpPr>
                <p:cNvPr id="18" name="Oval 17"/>
                <p:cNvSpPr/>
                <p:nvPr/>
              </p:nvSpPr>
              <p:spPr>
                <a:xfrm rot="-1440000">
                  <a:off x="2569779" y="1876097"/>
                  <a:ext cx="756745" cy="1035098"/>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Curved Left Arrow 18"/>
                <p:cNvSpPr/>
                <p:nvPr/>
              </p:nvSpPr>
              <p:spPr>
                <a:xfrm rot="16800000">
                  <a:off x="4222804" y="812764"/>
                  <a:ext cx="705074" cy="2637481"/>
                </a:xfrm>
                <a:prstGeom prst="curvedLeft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21" name="TextBox 20"/>
              <p:cNvSpPr txBox="1"/>
              <p:nvPr/>
            </p:nvSpPr>
            <p:spPr>
              <a:xfrm>
                <a:off x="3105055" y="2179257"/>
                <a:ext cx="1775166" cy="369332"/>
              </a:xfrm>
              <a:prstGeom prst="rect">
                <a:avLst/>
              </a:prstGeom>
              <a:solidFill>
                <a:schemeClr val="accent3">
                  <a:lumMod val="50000"/>
                </a:schemeClr>
              </a:solidFill>
            </p:spPr>
            <p:txBody>
              <a:bodyPr wrap="none" rtlCol="0">
                <a:spAutoFit/>
              </a:bodyPr>
              <a:lstStyle/>
              <a:p>
                <a:r>
                  <a:rPr lang="en-US" dirty="0" smtClean="0">
                    <a:solidFill>
                      <a:srgbClr val="FFFF00"/>
                    </a:solidFill>
                  </a:rPr>
                  <a:t>40 years old now</a:t>
                </a:r>
                <a:endParaRPr lang="en-US" dirty="0">
                  <a:solidFill>
                    <a:srgbClr val="FFFF00"/>
                  </a:solidFill>
                </a:endParaRPr>
              </a:p>
            </p:txBody>
          </p:sp>
        </p:grpSp>
        <p:sp>
          <p:nvSpPr>
            <p:cNvPr id="23" name="TextBox 22"/>
            <p:cNvSpPr txBox="1"/>
            <p:nvPr/>
          </p:nvSpPr>
          <p:spPr>
            <a:xfrm rot="20940000">
              <a:off x="5658653" y="2585847"/>
              <a:ext cx="2751651" cy="646331"/>
            </a:xfrm>
            <a:prstGeom prst="rect">
              <a:avLst/>
            </a:prstGeom>
            <a:solidFill>
              <a:schemeClr val="accent3">
                <a:lumMod val="50000"/>
              </a:schemeClr>
            </a:solidFill>
          </p:spPr>
          <p:txBody>
            <a:bodyPr wrap="none" rtlCol="0">
              <a:spAutoFit/>
            </a:bodyPr>
            <a:lstStyle/>
            <a:p>
              <a:pPr algn="ctr"/>
              <a:r>
                <a:rPr lang="en-US" dirty="0" smtClean="0">
                  <a:solidFill>
                    <a:srgbClr val="FFFF00"/>
                  </a:solidFill>
                </a:rPr>
                <a:t>Project X: phased approach</a:t>
              </a:r>
            </a:p>
            <a:p>
              <a:pPr algn="ctr"/>
              <a:r>
                <a:rPr lang="en-US" dirty="0" smtClean="0">
                  <a:solidFill>
                    <a:srgbClr val="FFFF00"/>
                  </a:solidFill>
                </a:rPr>
                <a:t>(&gt; 5 MW)</a:t>
              </a:r>
              <a:endParaRPr lang="en-US" dirty="0">
                <a:solidFill>
                  <a:srgbClr val="FFFF00"/>
                </a:solidFill>
              </a:endParaRPr>
            </a:p>
          </p:txBody>
        </p:sp>
      </p:grpSp>
      <p:sp>
        <p:nvSpPr>
          <p:cNvPr id="25" name="TextBox 24"/>
          <p:cNvSpPr txBox="1"/>
          <p:nvPr/>
        </p:nvSpPr>
        <p:spPr>
          <a:xfrm rot="20700000">
            <a:off x="29150" y="4097424"/>
            <a:ext cx="2401106" cy="369332"/>
          </a:xfrm>
          <a:prstGeom prst="rect">
            <a:avLst/>
          </a:prstGeom>
          <a:solidFill>
            <a:schemeClr val="accent3">
              <a:lumMod val="50000"/>
            </a:schemeClr>
          </a:solidFill>
        </p:spPr>
        <p:txBody>
          <a:bodyPr wrap="none" rtlCol="0">
            <a:spAutoFit/>
          </a:bodyPr>
          <a:lstStyle/>
          <a:p>
            <a:pPr algn="ctr"/>
            <a:r>
              <a:rPr lang="en-US" dirty="0" smtClean="0">
                <a:solidFill>
                  <a:srgbClr val="FFFF00"/>
                </a:solidFill>
              </a:rPr>
              <a:t>LBNE: phased approach</a:t>
            </a:r>
          </a:p>
        </p:txBody>
      </p:sp>
    </p:spTree>
    <p:custDataLst>
      <p:tags r:id="rId1"/>
    </p:custDataLst>
    <p:extLst>
      <p:ext uri="{BB962C8B-B14F-4D97-AF65-F5344CB8AC3E}">
        <p14:creationId xmlns:p14="http://schemas.microsoft.com/office/powerpoint/2010/main" val="2898779940"/>
      </p:ext>
    </p:extLst>
  </p:cSld>
  <p:clrMapOvr>
    <a:masterClrMapping/>
  </p:clrMapOvr>
  <mc:AlternateContent xmlns:mc="http://schemas.openxmlformats.org/markup-compatibility/2006" xmlns:p14="http://schemas.microsoft.com/office/powerpoint/2010/main">
    <mc:Choice Requires="p14">
      <p:transition spd="slow" p14:dur="2000" advTm="130593"/>
    </mc:Choice>
    <mc:Fallback xmlns="">
      <p:transition spd="slow" advTm="1305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rrowheads="1"/>
          </p:cNvPicPr>
          <p:nvPr/>
        </p:nvPicPr>
        <p:blipFill>
          <a:blip r:embed="rId3">
            <a:extLst>
              <a:ext uri="{28A0092B-C50C-407E-A947-70E740481C1C}">
                <a14:useLocalDpi xmlns:a14="http://schemas.microsoft.com/office/drawing/2010/main" val="0"/>
              </a:ext>
            </a:extLst>
          </a:blip>
          <a:srcRect t="3941"/>
          <a:stretch>
            <a:fillRect/>
          </a:stretch>
        </p:blipFill>
        <p:spPr bwMode="auto">
          <a:xfrm>
            <a:off x="3175" y="1317734"/>
            <a:ext cx="9145588"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171" name="Rectangle 1"/>
          <p:cNvSpPr>
            <a:spLocks noChangeArrowheads="1"/>
          </p:cNvSpPr>
          <p:nvPr/>
        </p:nvSpPr>
        <p:spPr bwMode="auto">
          <a:xfrm>
            <a:off x="3175" y="1317734"/>
            <a:ext cx="9144000" cy="6588125"/>
          </a:xfrm>
          <a:prstGeom prst="rect">
            <a:avLst/>
          </a:prstGeom>
          <a:solidFill>
            <a:srgbClr val="FFFFFF">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2813"/>
            <a:endParaRPr lang="en-US"/>
          </a:p>
        </p:txBody>
      </p:sp>
      <p:grpSp>
        <p:nvGrpSpPr>
          <p:cNvPr id="7172" name="Group 39"/>
          <p:cNvGrpSpPr>
            <a:grpSpLocks/>
          </p:cNvGrpSpPr>
          <p:nvPr/>
        </p:nvGrpSpPr>
        <p:grpSpPr bwMode="auto">
          <a:xfrm>
            <a:off x="4861757" y="1492577"/>
            <a:ext cx="4282244" cy="3517682"/>
            <a:chOff x="4861572" y="1412647"/>
            <a:chExt cx="4282562" cy="3517682"/>
          </a:xfrm>
        </p:grpSpPr>
        <p:pic>
          <p:nvPicPr>
            <p:cNvPr id="7192"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90801" y="1463229"/>
              <a:ext cx="1432194" cy="1180484"/>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7193" name="Picture 17" descr="MINOS-near.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1454" y="2943340"/>
              <a:ext cx="1282710" cy="1044575"/>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grpSp>
          <p:nvGrpSpPr>
            <p:cNvPr id="7194" name="Group 20"/>
            <p:cNvGrpSpPr>
              <a:grpSpLocks/>
            </p:cNvGrpSpPr>
            <p:nvPr/>
          </p:nvGrpSpPr>
          <p:grpSpPr bwMode="auto">
            <a:xfrm>
              <a:off x="7506745" y="3419984"/>
              <a:ext cx="1045077" cy="997148"/>
              <a:chOff x="7569968" y="3639344"/>
              <a:chExt cx="1095426" cy="1187647"/>
            </a:xfrm>
          </p:grpSpPr>
          <p:pic>
            <p:nvPicPr>
              <p:cNvPr id="7203" name="Picture 21" descr="C:\Users\ykkim\Pictures\MINERvA.jpg"/>
              <p:cNvPicPr>
                <a:picLocks noChangeAspect="1" noChangeArrowheads="1"/>
              </p:cNvPicPr>
              <p:nvPr/>
            </p:nvPicPr>
            <p:blipFill>
              <a:blip r:embed="rId6">
                <a:extLst>
                  <a:ext uri="{28A0092B-C50C-407E-A947-70E740481C1C}">
                    <a14:useLocalDpi xmlns:a14="http://schemas.microsoft.com/office/drawing/2010/main" val="0"/>
                  </a:ext>
                </a:extLst>
              </a:blip>
              <a:srcRect b="13657"/>
              <a:stretch>
                <a:fillRect/>
              </a:stretch>
            </p:blipFill>
            <p:spPr bwMode="auto">
              <a:xfrm>
                <a:off x="7569968" y="3639344"/>
                <a:ext cx="1095426" cy="1187647"/>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7204" name="TextBox 17"/>
              <p:cNvSpPr txBox="1">
                <a:spLocks noChangeArrowheads="1"/>
              </p:cNvSpPr>
              <p:nvPr/>
            </p:nvSpPr>
            <p:spPr bwMode="auto">
              <a:xfrm>
                <a:off x="7628399" y="3693708"/>
                <a:ext cx="1020236" cy="36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400">
                    <a:solidFill>
                      <a:srgbClr val="FFFFFF"/>
                    </a:solidFill>
                    <a:ea typeface="ＭＳ Ｐゴシック" pitchFamily="34" charset="-128"/>
                    <a:cs typeface="Arial" charset="0"/>
                  </a:rPr>
                  <a:t>MINERvA</a:t>
                </a:r>
              </a:p>
            </p:txBody>
          </p:sp>
        </p:grpSp>
        <p:grpSp>
          <p:nvGrpSpPr>
            <p:cNvPr id="7195" name="Group 26"/>
            <p:cNvGrpSpPr>
              <a:grpSpLocks/>
            </p:cNvGrpSpPr>
            <p:nvPr/>
          </p:nvGrpSpPr>
          <p:grpSpPr bwMode="auto">
            <a:xfrm>
              <a:off x="8061786" y="3918558"/>
              <a:ext cx="1082348" cy="857250"/>
              <a:chOff x="5958216" y="5167312"/>
              <a:chExt cx="1517125" cy="1228725"/>
            </a:xfrm>
          </p:grpSpPr>
          <p:pic>
            <p:nvPicPr>
              <p:cNvPr id="7201" name="Picture 27"/>
              <p:cNvPicPr>
                <a:picLocks noChangeAspect="1"/>
              </p:cNvPicPr>
              <p:nvPr/>
            </p:nvPicPr>
            <p:blipFill>
              <a:blip r:embed="rId7">
                <a:extLst>
                  <a:ext uri="{28A0092B-C50C-407E-A947-70E740481C1C}">
                    <a14:useLocalDpi xmlns:a14="http://schemas.microsoft.com/office/drawing/2010/main" val="0"/>
                  </a:ext>
                </a:extLst>
              </a:blip>
              <a:srcRect t="8873" b="8334"/>
              <a:stretch>
                <a:fillRect/>
              </a:stretch>
            </p:blipFill>
            <p:spPr bwMode="auto">
              <a:xfrm>
                <a:off x="5962978" y="5167312"/>
                <a:ext cx="1411288" cy="1228725"/>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7202" name="TextBox 16"/>
              <p:cNvSpPr txBox="1">
                <a:spLocks noChangeArrowheads="1"/>
              </p:cNvSpPr>
              <p:nvPr/>
            </p:nvSpPr>
            <p:spPr bwMode="auto">
              <a:xfrm>
                <a:off x="5958216" y="5525642"/>
                <a:ext cx="1517125" cy="44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400">
                    <a:solidFill>
                      <a:srgbClr val="000000"/>
                    </a:solidFill>
                    <a:ea typeface="ＭＳ Ｐゴシック" pitchFamily="34" charset="-128"/>
                    <a:cs typeface="Arial" charset="0"/>
                  </a:rPr>
                  <a:t>MiniBooNE</a:t>
                </a:r>
              </a:p>
            </p:txBody>
          </p:sp>
        </p:grpSp>
        <p:cxnSp>
          <p:nvCxnSpPr>
            <p:cNvPr id="7196" name="Straight Arrow Connector 31"/>
            <p:cNvCxnSpPr>
              <a:cxnSpLocks noChangeShapeType="1"/>
            </p:cNvCxnSpPr>
            <p:nvPr/>
          </p:nvCxnSpPr>
          <p:spPr bwMode="auto">
            <a:xfrm flipH="1" flipV="1">
              <a:off x="4975685" y="2644329"/>
              <a:ext cx="3200400" cy="2286000"/>
            </a:xfrm>
            <a:prstGeom prst="straightConnector1">
              <a:avLst/>
            </a:prstGeom>
            <a:noFill/>
            <a:ln w="76200">
              <a:solidFill>
                <a:srgbClr val="000066"/>
              </a:solidFill>
              <a:round/>
              <a:headEnd/>
              <a:tailEnd type="arrow" w="med" len="med"/>
            </a:ln>
            <a:extLst>
              <a:ext uri="{909E8E84-426E-40DD-AFC4-6F175D3DCCD1}">
                <a14:hiddenFill xmlns:a14="http://schemas.microsoft.com/office/drawing/2010/main">
                  <a:noFill/>
                </a14:hiddenFill>
              </a:ext>
            </a:extLst>
          </p:spPr>
        </p:cxnSp>
        <p:sp>
          <p:nvSpPr>
            <p:cNvPr id="7197" name="TextBox 35"/>
            <p:cNvSpPr txBox="1">
              <a:spLocks noChangeArrowheads="1"/>
            </p:cNvSpPr>
            <p:nvPr/>
          </p:nvSpPr>
          <p:spPr bwMode="auto">
            <a:xfrm rot="2100000">
              <a:off x="5689211" y="3107363"/>
              <a:ext cx="9413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ctr" eaLnBrk="1" hangingPunct="1"/>
              <a:r>
                <a:rPr lang="en-US" sz="1800" dirty="0">
                  <a:solidFill>
                    <a:srgbClr val="000066"/>
                  </a:solidFill>
                  <a:ea typeface="ＭＳ Ｐゴシック" pitchFamily="34" charset="-128"/>
                  <a:cs typeface="Arial" charset="0"/>
                </a:rPr>
                <a:t>735 km</a:t>
              </a:r>
            </a:p>
          </p:txBody>
        </p:sp>
        <p:sp>
          <p:nvSpPr>
            <p:cNvPr id="7198" name="TextBox 36"/>
            <p:cNvSpPr txBox="1">
              <a:spLocks noChangeArrowheads="1"/>
            </p:cNvSpPr>
            <p:nvPr/>
          </p:nvSpPr>
          <p:spPr bwMode="auto">
            <a:xfrm>
              <a:off x="4861572" y="1425129"/>
              <a:ext cx="15200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r" eaLnBrk="1" hangingPunct="1"/>
              <a:r>
                <a:rPr lang="en-US" sz="1600" dirty="0">
                  <a:solidFill>
                    <a:srgbClr val="FFFFFF"/>
                  </a:solidFill>
                  <a:ea typeface="ＭＳ Ｐゴシック" pitchFamily="34" charset="-128"/>
                  <a:cs typeface="Arial" charset="0"/>
                </a:rPr>
                <a:t>MINOS (far</a:t>
              </a:r>
              <a:r>
                <a:rPr lang="en-US" sz="1600" dirty="0" smtClean="0">
                  <a:solidFill>
                    <a:srgbClr val="FFFFFF"/>
                  </a:solidFill>
                  <a:ea typeface="ＭＳ Ｐゴシック" pitchFamily="34" charset="-128"/>
                  <a:cs typeface="Arial" charset="0"/>
                </a:rPr>
                <a:t>)</a:t>
              </a:r>
            </a:p>
            <a:p>
              <a:pPr algn="r" eaLnBrk="1" hangingPunct="1"/>
              <a:r>
                <a:rPr lang="en-US" sz="1600" dirty="0" smtClean="0">
                  <a:solidFill>
                    <a:srgbClr val="FFFFFF"/>
                  </a:solidFill>
                  <a:ea typeface="ＭＳ Ｐゴシック" pitchFamily="34" charset="-128"/>
                  <a:cs typeface="Arial" charset="0"/>
                </a:rPr>
                <a:t>at 2340 </a:t>
              </a:r>
              <a:r>
                <a:rPr lang="en-US" sz="1600" dirty="0" err="1" smtClean="0">
                  <a:solidFill>
                    <a:srgbClr val="FFFFFF"/>
                  </a:solidFill>
                  <a:ea typeface="ＭＳ Ｐゴシック" pitchFamily="34" charset="-128"/>
                  <a:cs typeface="Arial" charset="0"/>
                </a:rPr>
                <a:t>ft</a:t>
              </a:r>
              <a:r>
                <a:rPr lang="en-US" sz="1600" dirty="0" smtClean="0">
                  <a:solidFill>
                    <a:srgbClr val="FFFFFF"/>
                  </a:solidFill>
                  <a:ea typeface="ＭＳ Ｐゴシック" pitchFamily="34" charset="-128"/>
                  <a:cs typeface="Arial" charset="0"/>
                </a:rPr>
                <a:t> level</a:t>
              </a:r>
            </a:p>
            <a:p>
              <a:pPr algn="r" eaLnBrk="1" hangingPunct="1"/>
              <a:r>
                <a:rPr lang="en-US" sz="1600" dirty="0">
                  <a:solidFill>
                    <a:srgbClr val="FFFFFF"/>
                  </a:solidFill>
                  <a:ea typeface="ＭＳ Ｐゴシック" pitchFamily="34" charset="-128"/>
                  <a:cs typeface="Arial" charset="0"/>
                </a:rPr>
                <a:t>5 </a:t>
              </a:r>
              <a:r>
                <a:rPr lang="en-US" sz="1600" dirty="0" err="1" smtClean="0">
                  <a:solidFill>
                    <a:srgbClr val="FFFFFF"/>
                  </a:solidFill>
                  <a:ea typeface="ＭＳ Ｐゴシック" pitchFamily="34" charset="-128"/>
                  <a:cs typeface="Arial" charset="0"/>
                </a:rPr>
                <a:t>kton</a:t>
              </a:r>
              <a:endParaRPr lang="en-US" sz="1600" dirty="0">
                <a:solidFill>
                  <a:srgbClr val="FFFFFF"/>
                </a:solidFill>
                <a:ea typeface="ＭＳ Ｐゴシック" pitchFamily="34" charset="-128"/>
                <a:cs typeface="Arial" charset="0"/>
              </a:endParaRPr>
            </a:p>
          </p:txBody>
        </p:sp>
        <p:sp>
          <p:nvSpPr>
            <p:cNvPr id="7199" name="TextBox 38"/>
            <p:cNvSpPr txBox="1">
              <a:spLocks noChangeArrowheads="1"/>
            </p:cNvSpPr>
            <p:nvPr/>
          </p:nvSpPr>
          <p:spPr bwMode="auto">
            <a:xfrm>
              <a:off x="6863002" y="2884017"/>
              <a:ext cx="1463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600">
                  <a:solidFill>
                    <a:srgbClr val="FFFFFF"/>
                  </a:solidFill>
                  <a:ea typeface="ＭＳ Ｐゴシック" pitchFamily="34" charset="-128"/>
                  <a:cs typeface="Arial" charset="0"/>
                </a:rPr>
                <a:t>MINOS (near)</a:t>
              </a:r>
            </a:p>
          </p:txBody>
        </p:sp>
        <p:sp>
          <p:nvSpPr>
            <p:cNvPr id="7200" name="TextBox 26"/>
            <p:cNvSpPr txBox="1">
              <a:spLocks noChangeArrowheads="1"/>
            </p:cNvSpPr>
            <p:nvPr/>
          </p:nvSpPr>
          <p:spPr bwMode="auto">
            <a:xfrm>
              <a:off x="6305410" y="1412647"/>
              <a:ext cx="11754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l" eaLnBrk="1" hangingPunct="1"/>
              <a:r>
                <a:rPr lang="en-US" sz="1600" dirty="0" smtClean="0">
                  <a:solidFill>
                    <a:srgbClr val="000066"/>
                  </a:solidFill>
                  <a:ea typeface="ＭＳ Ｐゴシック" pitchFamily="34" charset="-128"/>
                </a:rPr>
                <a:t>operating</a:t>
              </a:r>
              <a:endParaRPr lang="en-US" sz="1600" dirty="0">
                <a:solidFill>
                  <a:srgbClr val="000066"/>
                </a:solidFill>
                <a:ea typeface="ＭＳ Ｐゴシック" pitchFamily="34" charset="-128"/>
              </a:endParaRPr>
            </a:p>
            <a:p>
              <a:pPr algn="l" eaLnBrk="1" hangingPunct="1"/>
              <a:r>
                <a:rPr lang="en-US" sz="1600" dirty="0">
                  <a:solidFill>
                    <a:srgbClr val="000066"/>
                  </a:solidFill>
                  <a:ea typeface="ＭＳ Ｐゴシック" pitchFamily="34" charset="-128"/>
                </a:rPr>
                <a:t>since 2005</a:t>
              </a:r>
            </a:p>
            <a:p>
              <a:pPr algn="l" eaLnBrk="1" hangingPunct="1"/>
              <a:r>
                <a:rPr lang="en-US" sz="1600" dirty="0">
                  <a:solidFill>
                    <a:srgbClr val="000066"/>
                  </a:solidFill>
                  <a:ea typeface="ＭＳ Ｐゴシック" pitchFamily="34" charset="-128"/>
                </a:rPr>
                <a:t>(350 kW)</a:t>
              </a:r>
            </a:p>
          </p:txBody>
        </p:sp>
      </p:grpSp>
      <p:grpSp>
        <p:nvGrpSpPr>
          <p:cNvPr id="37" name="Group 36"/>
          <p:cNvGrpSpPr>
            <a:grpSpLocks/>
          </p:cNvGrpSpPr>
          <p:nvPr/>
        </p:nvGrpSpPr>
        <p:grpSpPr bwMode="auto">
          <a:xfrm>
            <a:off x="1414306" y="1448453"/>
            <a:ext cx="7755094" cy="5214390"/>
            <a:chOff x="1414622" y="1368980"/>
            <a:chExt cx="7754018" cy="5213593"/>
          </a:xfrm>
        </p:grpSpPr>
        <p:pic>
          <p:nvPicPr>
            <p:cNvPr id="718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9778" y="1444625"/>
              <a:ext cx="1520824" cy="1222375"/>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7185" name="TextBox 55"/>
            <p:cNvSpPr txBox="1">
              <a:spLocks noChangeArrowheads="1"/>
            </p:cNvSpPr>
            <p:nvPr/>
          </p:nvSpPr>
          <p:spPr bwMode="auto">
            <a:xfrm>
              <a:off x="3243267" y="1425575"/>
              <a:ext cx="1155797" cy="83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600" dirty="0" err="1">
                  <a:solidFill>
                    <a:srgbClr val="0000FF"/>
                  </a:solidFill>
                  <a:ea typeface="ＭＳ Ｐゴシック" pitchFamily="34" charset="-128"/>
                </a:rPr>
                <a:t>NOvA</a:t>
              </a:r>
              <a:r>
                <a:rPr lang="en-US" sz="1600" dirty="0">
                  <a:solidFill>
                    <a:srgbClr val="0000FF"/>
                  </a:solidFill>
                  <a:ea typeface="ＭＳ Ｐゴシック" pitchFamily="34" charset="-128"/>
                </a:rPr>
                <a:t> (far</a:t>
              </a:r>
              <a:r>
                <a:rPr lang="en-US" sz="1600" dirty="0" smtClean="0">
                  <a:solidFill>
                    <a:srgbClr val="0000FF"/>
                  </a:solidFill>
                  <a:ea typeface="ＭＳ Ｐゴシック" pitchFamily="34" charset="-128"/>
                </a:rPr>
                <a:t>)</a:t>
              </a:r>
            </a:p>
            <a:p>
              <a:pPr eaLnBrk="1" hangingPunct="1"/>
              <a:r>
                <a:rPr lang="en-US" sz="1600" dirty="0" smtClean="0">
                  <a:solidFill>
                    <a:srgbClr val="0000FF"/>
                  </a:solidFill>
                  <a:ea typeface="ＭＳ Ｐゴシック" pitchFamily="34" charset="-128"/>
                </a:rPr>
                <a:t>Surface</a:t>
              </a:r>
            </a:p>
            <a:p>
              <a:pPr eaLnBrk="1" hangingPunct="1"/>
              <a:r>
                <a:rPr lang="en-US" sz="1600" dirty="0" smtClean="0">
                  <a:solidFill>
                    <a:srgbClr val="0000FF"/>
                  </a:solidFill>
                  <a:ea typeface="ＭＳ Ｐゴシック" pitchFamily="34" charset="-128"/>
                </a:rPr>
                <a:t>14 </a:t>
              </a:r>
              <a:r>
                <a:rPr lang="en-US" sz="1600" dirty="0" err="1" smtClean="0">
                  <a:solidFill>
                    <a:srgbClr val="0000FF"/>
                  </a:solidFill>
                  <a:ea typeface="ＭＳ Ｐゴシック" pitchFamily="34" charset="-128"/>
                </a:rPr>
                <a:t>kton</a:t>
              </a:r>
              <a:endParaRPr lang="en-US" sz="1600" dirty="0">
                <a:solidFill>
                  <a:srgbClr val="0000FF"/>
                </a:solidFill>
                <a:ea typeface="ＭＳ Ｐゴシック" pitchFamily="34" charset="-128"/>
              </a:endParaRPr>
            </a:p>
          </p:txBody>
        </p:sp>
        <p:sp>
          <p:nvSpPr>
            <p:cNvPr id="7186" name="TextBox 56"/>
            <p:cNvSpPr txBox="1">
              <a:spLocks noChangeArrowheads="1"/>
            </p:cNvSpPr>
            <p:nvPr/>
          </p:nvSpPr>
          <p:spPr bwMode="auto">
            <a:xfrm>
              <a:off x="1414622" y="1368980"/>
              <a:ext cx="1872370" cy="83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600" dirty="0">
                  <a:solidFill>
                    <a:srgbClr val="0000FF"/>
                  </a:solidFill>
                  <a:ea typeface="ＭＳ Ｐゴシック" pitchFamily="34" charset="-128"/>
                </a:rPr>
                <a:t>under construction</a:t>
              </a:r>
            </a:p>
            <a:p>
              <a:pPr eaLnBrk="1" hangingPunct="1"/>
              <a:r>
                <a:rPr lang="en-US" sz="1600" dirty="0" smtClean="0">
                  <a:solidFill>
                    <a:srgbClr val="0000FF"/>
                  </a:solidFill>
                  <a:ea typeface="ＭＳ Ｐゴシック" pitchFamily="34" charset="-128"/>
                </a:rPr>
                <a:t>online </a:t>
              </a:r>
              <a:r>
                <a:rPr lang="en-US" sz="1600" dirty="0">
                  <a:solidFill>
                    <a:srgbClr val="0000FF"/>
                  </a:solidFill>
                  <a:ea typeface="ＭＳ Ｐゴシック" pitchFamily="34" charset="-128"/>
                </a:rPr>
                <a:t>2013</a:t>
              </a:r>
            </a:p>
            <a:p>
              <a:pPr eaLnBrk="1" hangingPunct="1"/>
              <a:r>
                <a:rPr lang="en-US" sz="1600" dirty="0">
                  <a:solidFill>
                    <a:srgbClr val="0000FF"/>
                  </a:solidFill>
                  <a:ea typeface="ＭＳ Ｐゴシック" pitchFamily="34" charset="-128"/>
                </a:rPr>
                <a:t>(700 kW)</a:t>
              </a:r>
            </a:p>
          </p:txBody>
        </p:sp>
        <p:pic>
          <p:nvPicPr>
            <p:cNvPr id="7188" name="Picture 59"/>
            <p:cNvPicPr>
              <a:picLocks noChangeAspect="1"/>
            </p:cNvPicPr>
            <p:nvPr/>
          </p:nvPicPr>
          <p:blipFill>
            <a:blip r:embed="rId9">
              <a:extLst>
                <a:ext uri="{28A0092B-C50C-407E-A947-70E740481C1C}">
                  <a14:useLocalDpi xmlns:a14="http://schemas.microsoft.com/office/drawing/2010/main" val="0"/>
                </a:ext>
              </a:extLst>
            </a:blip>
            <a:srcRect l="5885"/>
            <a:stretch>
              <a:fillRect/>
            </a:stretch>
          </p:blipFill>
          <p:spPr bwMode="auto">
            <a:xfrm>
              <a:off x="8062913" y="4854575"/>
              <a:ext cx="1006475" cy="836613"/>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7189" name="TextBox 60"/>
            <p:cNvSpPr txBox="1">
              <a:spLocks noChangeArrowheads="1"/>
            </p:cNvSpPr>
            <p:nvPr/>
          </p:nvSpPr>
          <p:spPr bwMode="auto">
            <a:xfrm>
              <a:off x="7162800" y="5653088"/>
              <a:ext cx="2005840" cy="9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600" dirty="0" err="1">
                  <a:solidFill>
                    <a:srgbClr val="0000FF"/>
                  </a:solidFill>
                  <a:ea typeface="ＭＳ Ｐゴシック" pitchFamily="34" charset="-128"/>
                </a:rPr>
                <a:t>MicroBooNE</a:t>
              </a:r>
              <a:endParaRPr lang="en-US" sz="1600" dirty="0">
                <a:solidFill>
                  <a:srgbClr val="0000FF"/>
                </a:solidFill>
                <a:ea typeface="ＭＳ Ｐゴシック" pitchFamily="34" charset="-128"/>
              </a:endParaRPr>
            </a:p>
            <a:p>
              <a:pPr eaLnBrk="1" hangingPunct="1"/>
              <a:r>
                <a:rPr lang="en-US" sz="1600" dirty="0">
                  <a:solidFill>
                    <a:srgbClr val="0000FF"/>
                  </a:solidFill>
                  <a:ea typeface="ＭＳ Ｐゴシック" pitchFamily="34" charset="-128"/>
                </a:rPr>
                <a:t>under construction</a:t>
              </a:r>
            </a:p>
            <a:p>
              <a:pPr eaLnBrk="1" hangingPunct="1"/>
              <a:r>
                <a:rPr lang="en-US" sz="1600" dirty="0">
                  <a:solidFill>
                    <a:srgbClr val="0000FF"/>
                  </a:solidFill>
                  <a:ea typeface="ＭＳ Ｐゴシック" pitchFamily="34" charset="-128"/>
                </a:rPr>
                <a:t>(</a:t>
              </a:r>
              <a:r>
                <a:rPr lang="en-US" sz="1600" dirty="0" err="1">
                  <a:solidFill>
                    <a:srgbClr val="0000FF"/>
                  </a:solidFill>
                  <a:ea typeface="ＭＳ Ｐゴシック" pitchFamily="34" charset="-128"/>
                </a:rPr>
                <a:t>LAr</a:t>
              </a:r>
              <a:r>
                <a:rPr lang="en-US" sz="1600" dirty="0">
                  <a:solidFill>
                    <a:srgbClr val="0000FF"/>
                  </a:solidFill>
                  <a:ea typeface="ＭＳ Ｐゴシック" pitchFamily="34" charset="-128"/>
                </a:rPr>
                <a:t> TPC)</a:t>
              </a:r>
            </a:p>
          </p:txBody>
        </p:sp>
        <p:pic>
          <p:nvPicPr>
            <p:cNvPr id="7190" name="Picture 18" descr="NOvA near detector-2.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86614" y="4532313"/>
              <a:ext cx="1085850" cy="1017587"/>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7191" name="TextBox 72"/>
            <p:cNvSpPr txBox="1">
              <a:spLocks noChangeArrowheads="1"/>
            </p:cNvSpPr>
            <p:nvPr/>
          </p:nvSpPr>
          <p:spPr bwMode="auto">
            <a:xfrm>
              <a:off x="7589760" y="4957994"/>
              <a:ext cx="732921" cy="58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600" dirty="0" err="1">
                  <a:solidFill>
                    <a:srgbClr val="FFFFFF"/>
                  </a:solidFill>
                  <a:ea typeface="ＭＳ Ｐゴシック" pitchFamily="34" charset="-128"/>
                  <a:cs typeface="Arial" charset="0"/>
                </a:rPr>
                <a:t>NOvA</a:t>
              </a:r>
              <a:endParaRPr lang="en-US" sz="1600" dirty="0">
                <a:solidFill>
                  <a:srgbClr val="FFFFFF"/>
                </a:solidFill>
                <a:ea typeface="ＭＳ Ｐゴシック" pitchFamily="34" charset="-128"/>
                <a:cs typeface="Arial" charset="0"/>
              </a:endParaRPr>
            </a:p>
            <a:p>
              <a:pPr eaLnBrk="1" hangingPunct="1"/>
              <a:r>
                <a:rPr lang="en-US" sz="1600" dirty="0">
                  <a:solidFill>
                    <a:srgbClr val="FFFFFF"/>
                  </a:solidFill>
                  <a:ea typeface="ＭＳ Ｐゴシック" pitchFamily="34" charset="-128"/>
                  <a:cs typeface="Arial" charset="0"/>
                </a:rPr>
                <a:t>(near)</a:t>
              </a:r>
            </a:p>
          </p:txBody>
        </p:sp>
      </p:grpSp>
      <p:grpSp>
        <p:nvGrpSpPr>
          <p:cNvPr id="53" name="Group 52"/>
          <p:cNvGrpSpPr>
            <a:grpSpLocks/>
          </p:cNvGrpSpPr>
          <p:nvPr/>
        </p:nvGrpSpPr>
        <p:grpSpPr bwMode="auto">
          <a:xfrm>
            <a:off x="-1238250" y="3217970"/>
            <a:ext cx="8589341" cy="2716024"/>
            <a:chOff x="-1238094" y="3137741"/>
            <a:chExt cx="8588506" cy="2716224"/>
          </a:xfrm>
        </p:grpSpPr>
        <p:grpSp>
          <p:nvGrpSpPr>
            <p:cNvPr id="7176" name="Group 5"/>
            <p:cNvGrpSpPr>
              <a:grpSpLocks/>
            </p:cNvGrpSpPr>
            <p:nvPr/>
          </p:nvGrpSpPr>
          <p:grpSpPr bwMode="auto">
            <a:xfrm>
              <a:off x="-57335" y="3788525"/>
              <a:ext cx="7407747" cy="2065440"/>
              <a:chOff x="-75771" y="3785896"/>
              <a:chExt cx="7406819" cy="2066614"/>
            </a:xfrm>
          </p:grpSpPr>
          <p:sp>
            <p:nvSpPr>
              <p:cNvPr id="7180" name="TextBox 34"/>
              <p:cNvSpPr txBox="1">
                <a:spLocks noChangeArrowheads="1"/>
              </p:cNvSpPr>
              <p:nvPr/>
            </p:nvSpPr>
            <p:spPr bwMode="auto">
              <a:xfrm rot="600000">
                <a:off x="3412316" y="3785896"/>
                <a:ext cx="1069286" cy="73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ctr" eaLnBrk="1" hangingPunct="1"/>
                <a:endParaRPr lang="en-US" sz="600" dirty="0" smtClean="0">
                  <a:solidFill>
                    <a:srgbClr val="000000"/>
                  </a:solidFill>
                  <a:ea typeface="ＭＳ Ｐゴシック" pitchFamily="34" charset="-128"/>
                  <a:cs typeface="Arial" charset="0"/>
                </a:endParaRPr>
              </a:p>
              <a:p>
                <a:pPr algn="ctr" eaLnBrk="1" hangingPunct="1"/>
                <a:endParaRPr lang="en-US" sz="600" dirty="0">
                  <a:solidFill>
                    <a:srgbClr val="000000"/>
                  </a:solidFill>
                  <a:ea typeface="ＭＳ Ｐゴシック" pitchFamily="34" charset="-128"/>
                  <a:cs typeface="Arial" charset="0"/>
                </a:endParaRPr>
              </a:p>
              <a:p>
                <a:pPr algn="ctr" eaLnBrk="1" hangingPunct="1"/>
                <a:endParaRPr lang="en-US" sz="600" dirty="0" smtClean="0">
                  <a:solidFill>
                    <a:srgbClr val="000000"/>
                  </a:solidFill>
                  <a:ea typeface="ＭＳ Ｐゴシック" pitchFamily="34" charset="-128"/>
                  <a:cs typeface="Arial" charset="0"/>
                </a:endParaRPr>
              </a:p>
              <a:p>
                <a:pPr algn="ctr" eaLnBrk="1" hangingPunct="1"/>
                <a:endParaRPr lang="en-US" sz="600" dirty="0" smtClean="0">
                  <a:solidFill>
                    <a:srgbClr val="000000"/>
                  </a:solidFill>
                  <a:ea typeface="ＭＳ Ｐゴシック" pitchFamily="34" charset="-128"/>
                  <a:cs typeface="Arial" charset="0"/>
                </a:endParaRPr>
              </a:p>
              <a:p>
                <a:pPr algn="ctr" eaLnBrk="1" hangingPunct="1"/>
                <a:r>
                  <a:rPr lang="en-US" sz="1800" dirty="0" smtClean="0">
                    <a:solidFill>
                      <a:srgbClr val="000000"/>
                    </a:solidFill>
                    <a:ea typeface="ＭＳ Ｐゴシック" pitchFamily="34" charset="-128"/>
                    <a:cs typeface="Arial" charset="0"/>
                  </a:rPr>
                  <a:t>1300 </a:t>
                </a:r>
                <a:r>
                  <a:rPr lang="en-US" sz="1800" dirty="0">
                    <a:solidFill>
                      <a:srgbClr val="000000"/>
                    </a:solidFill>
                    <a:ea typeface="ＭＳ Ｐゴシック" pitchFamily="34" charset="-128"/>
                    <a:cs typeface="Arial" charset="0"/>
                  </a:rPr>
                  <a:t>km</a:t>
                </a:r>
              </a:p>
            </p:txBody>
          </p:sp>
          <p:sp>
            <p:nvSpPr>
              <p:cNvPr id="7181" name="TextBox 12"/>
              <p:cNvSpPr txBox="1">
                <a:spLocks noChangeArrowheads="1"/>
              </p:cNvSpPr>
              <p:nvPr/>
            </p:nvSpPr>
            <p:spPr bwMode="auto">
              <a:xfrm rot="600000">
                <a:off x="4410397" y="4882391"/>
                <a:ext cx="2920651" cy="97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600" dirty="0" smtClean="0">
                    <a:solidFill>
                      <a:srgbClr val="000000"/>
                    </a:solidFill>
                    <a:ea typeface="ＭＳ Ｐゴシック" pitchFamily="34" charset="-128"/>
                    <a:cs typeface="Arial" charset="0"/>
                  </a:rPr>
                  <a:t>                     New </a:t>
                </a:r>
                <a:r>
                  <a:rPr lang="en-US" sz="1600" dirty="0" err="1" smtClean="0">
                    <a:solidFill>
                      <a:srgbClr val="000000"/>
                    </a:solidFill>
                    <a:ea typeface="ＭＳ Ｐゴシック" pitchFamily="34" charset="-128"/>
                    <a:cs typeface="Arial" charset="0"/>
                  </a:rPr>
                  <a:t>beamline</a:t>
                </a:r>
                <a:endParaRPr lang="en-US" sz="1600" dirty="0" smtClean="0">
                  <a:solidFill>
                    <a:srgbClr val="000000"/>
                  </a:solidFill>
                  <a:ea typeface="ＭＳ Ｐゴシック" pitchFamily="34" charset="-128"/>
                  <a:cs typeface="Arial" charset="0"/>
                </a:endParaRPr>
              </a:p>
              <a:p>
                <a:pPr eaLnBrk="1" hangingPunct="1"/>
                <a:endParaRPr lang="en-US" sz="1600" dirty="0" smtClean="0">
                  <a:solidFill>
                    <a:srgbClr val="000000"/>
                  </a:solidFill>
                  <a:ea typeface="ＭＳ Ｐゴシック" pitchFamily="34" charset="-128"/>
                  <a:cs typeface="Arial" charset="0"/>
                </a:endParaRPr>
              </a:p>
              <a:p>
                <a:pPr eaLnBrk="1" hangingPunct="1"/>
                <a:endParaRPr lang="en-US" sz="700" dirty="0" smtClean="0">
                  <a:solidFill>
                    <a:srgbClr val="000000"/>
                  </a:solidFill>
                  <a:ea typeface="ＭＳ Ｐゴシック" pitchFamily="34" charset="-128"/>
                  <a:cs typeface="Arial" charset="0"/>
                </a:endParaRPr>
              </a:p>
              <a:p>
                <a:pPr eaLnBrk="1" hangingPunct="1"/>
                <a:r>
                  <a:rPr lang="en-US" sz="1600" dirty="0" smtClean="0">
                    <a:solidFill>
                      <a:srgbClr val="000000"/>
                    </a:solidFill>
                    <a:ea typeface="ＭＳ Ｐゴシック" pitchFamily="34" charset="-128"/>
                    <a:cs typeface="Arial" charset="0"/>
                  </a:rPr>
                  <a:t>Near </a:t>
                </a:r>
                <a:r>
                  <a:rPr lang="en-US" sz="1600" dirty="0">
                    <a:solidFill>
                      <a:srgbClr val="000000"/>
                    </a:solidFill>
                    <a:ea typeface="ＭＳ Ｐゴシック" pitchFamily="34" charset="-128"/>
                    <a:cs typeface="Arial" charset="0"/>
                  </a:rPr>
                  <a:t>detector</a:t>
                </a:r>
              </a:p>
            </p:txBody>
          </p:sp>
          <p:sp>
            <p:nvSpPr>
              <p:cNvPr id="7182" name="TextBox 12"/>
              <p:cNvSpPr txBox="1">
                <a:spLocks noChangeArrowheads="1"/>
              </p:cNvSpPr>
              <p:nvPr/>
            </p:nvSpPr>
            <p:spPr bwMode="auto">
              <a:xfrm rot="600000">
                <a:off x="-75771" y="3956976"/>
                <a:ext cx="3031305" cy="107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ctr" eaLnBrk="1" hangingPunct="1"/>
                <a:r>
                  <a:rPr lang="en-US" sz="1600" dirty="0" smtClean="0">
                    <a:solidFill>
                      <a:srgbClr val="000000"/>
                    </a:solidFill>
                    <a:ea typeface="ＭＳ Ｐゴシック" pitchFamily="34" charset="-128"/>
                    <a:cs typeface="Arial" charset="0"/>
                  </a:rPr>
                  <a:t>LBNE Far </a:t>
                </a:r>
                <a:r>
                  <a:rPr lang="en-US" sz="1600" dirty="0">
                    <a:solidFill>
                      <a:srgbClr val="000000"/>
                    </a:solidFill>
                    <a:ea typeface="ＭＳ Ｐゴシック" pitchFamily="34" charset="-128"/>
                    <a:cs typeface="Arial" charset="0"/>
                  </a:rPr>
                  <a:t>detector</a:t>
                </a:r>
              </a:p>
              <a:p>
                <a:pPr algn="ctr" eaLnBrk="1" hangingPunct="1"/>
                <a:r>
                  <a:rPr lang="en-US" sz="1600" dirty="0" smtClean="0">
                    <a:solidFill>
                      <a:srgbClr val="000000"/>
                    </a:solidFill>
                    <a:ea typeface="ＭＳ Ｐゴシック" pitchFamily="34" charset="-128"/>
                    <a:cs typeface="Arial" charset="0"/>
                  </a:rPr>
                  <a:t>at 4850 </a:t>
                </a:r>
                <a:r>
                  <a:rPr lang="en-US" sz="1600" dirty="0" err="1" smtClean="0">
                    <a:solidFill>
                      <a:srgbClr val="000000"/>
                    </a:solidFill>
                    <a:ea typeface="ＭＳ Ｐゴシック" pitchFamily="34" charset="-128"/>
                    <a:cs typeface="Arial" charset="0"/>
                  </a:rPr>
                  <a:t>ft</a:t>
                </a:r>
                <a:r>
                  <a:rPr lang="en-US" sz="1600" dirty="0" smtClean="0">
                    <a:solidFill>
                      <a:srgbClr val="000000"/>
                    </a:solidFill>
                    <a:ea typeface="ＭＳ Ｐゴシック" pitchFamily="34" charset="-128"/>
                    <a:cs typeface="Arial" charset="0"/>
                  </a:rPr>
                  <a:t> level</a:t>
                </a:r>
              </a:p>
              <a:p>
                <a:pPr algn="ctr" eaLnBrk="1" hangingPunct="1"/>
                <a:r>
                  <a:rPr lang="en-US" sz="1600" dirty="0">
                    <a:solidFill>
                      <a:srgbClr val="000000"/>
                    </a:solidFill>
                    <a:ea typeface="ＭＳ Ｐゴシック" pitchFamily="34" charset="-128"/>
                    <a:cs typeface="Arial" charset="0"/>
                  </a:rPr>
                  <a:t>34 </a:t>
                </a:r>
                <a:r>
                  <a:rPr lang="en-US" sz="1600" dirty="0" err="1">
                    <a:solidFill>
                      <a:srgbClr val="000000"/>
                    </a:solidFill>
                    <a:ea typeface="ＭＳ Ｐゴシック" pitchFamily="34" charset="-128"/>
                    <a:cs typeface="Arial" charset="0"/>
                  </a:rPr>
                  <a:t>kton</a:t>
                </a:r>
                <a:r>
                  <a:rPr lang="en-US" sz="1600" dirty="0">
                    <a:solidFill>
                      <a:srgbClr val="000000"/>
                    </a:solidFill>
                    <a:ea typeface="ＭＳ Ｐゴシック" pitchFamily="34" charset="-128"/>
                    <a:cs typeface="Arial" charset="0"/>
                  </a:rPr>
                  <a:t> </a:t>
                </a:r>
                <a:r>
                  <a:rPr lang="en-US" sz="1600" dirty="0" err="1">
                    <a:solidFill>
                      <a:srgbClr val="000000"/>
                    </a:solidFill>
                    <a:ea typeface="ＭＳ Ｐゴシック" pitchFamily="34" charset="-128"/>
                    <a:cs typeface="Arial" charset="0"/>
                  </a:rPr>
                  <a:t>LAr</a:t>
                </a:r>
                <a:r>
                  <a:rPr lang="en-US" sz="1600" dirty="0">
                    <a:solidFill>
                      <a:srgbClr val="000000"/>
                    </a:solidFill>
                    <a:ea typeface="ＭＳ Ｐゴシック" pitchFamily="34" charset="-128"/>
                    <a:cs typeface="Arial" charset="0"/>
                  </a:rPr>
                  <a:t> </a:t>
                </a:r>
                <a:r>
                  <a:rPr lang="en-US" sz="1600" dirty="0" smtClean="0">
                    <a:solidFill>
                      <a:srgbClr val="000000"/>
                    </a:solidFill>
                    <a:ea typeface="ＭＳ Ｐゴシック" pitchFamily="34" charset="-128"/>
                    <a:cs typeface="Arial" charset="0"/>
                  </a:rPr>
                  <a:t>TPC</a:t>
                </a:r>
              </a:p>
              <a:p>
                <a:pPr algn="ctr" eaLnBrk="1" hangingPunct="1"/>
                <a:r>
                  <a:rPr lang="en-US" sz="1600" dirty="0" smtClean="0">
                    <a:solidFill>
                      <a:srgbClr val="000000"/>
                    </a:solidFill>
                    <a:ea typeface="ＭＳ Ｐゴシック" pitchFamily="34" charset="-128"/>
                    <a:cs typeface="Arial" charset="0"/>
                  </a:rPr>
                  <a:t>700 kW </a:t>
                </a:r>
                <a:r>
                  <a:rPr lang="en-US" sz="1600" dirty="0" smtClean="0">
                    <a:solidFill>
                      <a:srgbClr val="000000"/>
                    </a:solidFill>
                    <a:ea typeface="ＭＳ Ｐゴシック" pitchFamily="34" charset="-128"/>
                    <a:cs typeface="Arial" charset="0"/>
                    <a:sym typeface="Wingdings" pitchFamily="2" charset="2"/>
                  </a:rPr>
                  <a:t> 2.3 MW(Project X)</a:t>
                </a:r>
                <a:endParaRPr lang="en-US" sz="1600" dirty="0">
                  <a:solidFill>
                    <a:srgbClr val="000000"/>
                  </a:solidFill>
                  <a:ea typeface="ＭＳ Ｐゴシック" pitchFamily="34" charset="-128"/>
                  <a:cs typeface="Arial" charset="0"/>
                </a:endParaRPr>
              </a:p>
            </p:txBody>
          </p:sp>
        </p:grpSp>
        <p:pic>
          <p:nvPicPr>
            <p:cNvPr id="7177"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91573">
              <a:off x="-1238094" y="3137741"/>
              <a:ext cx="3794083" cy="73384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178" name="Straight Arrow Connector 12"/>
            <p:cNvCxnSpPr>
              <a:cxnSpLocks noChangeShapeType="1"/>
            </p:cNvCxnSpPr>
            <p:nvPr/>
          </p:nvCxnSpPr>
          <p:spPr bwMode="auto">
            <a:xfrm flipH="1" flipV="1">
              <a:off x="1340365" y="3644816"/>
              <a:ext cx="5621117" cy="1079583"/>
            </a:xfrm>
            <a:prstGeom prst="straightConnector1">
              <a:avLst/>
            </a:prstGeom>
            <a:noFill/>
            <a:ln w="76200">
              <a:solidFill>
                <a:srgbClr val="000000"/>
              </a:solidFill>
              <a:round/>
              <a:headEnd/>
              <a:tailEnd type="arrow" w="med" len="med"/>
            </a:ln>
            <a:extLst>
              <a:ext uri="{909E8E84-426E-40DD-AFC4-6F175D3DCCD1}">
                <a14:hiddenFill xmlns:a14="http://schemas.microsoft.com/office/drawing/2010/main">
                  <a:noFill/>
                </a14:hiddenFill>
              </a:ext>
            </a:extLst>
          </p:spPr>
        </p:cxnSp>
        <p:pic>
          <p:nvPicPr>
            <p:cNvPr id="7179"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720000">
              <a:off x="4600467" y="4497229"/>
              <a:ext cx="1088923" cy="869139"/>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9"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720000">
            <a:off x="5380728" y="4326903"/>
            <a:ext cx="2029394" cy="767231"/>
          </a:xfrm>
          <a:prstGeom prst="rect">
            <a:avLst/>
          </a:prstGeom>
          <a:solidFill>
            <a:srgbClr val="000000"/>
          </a:solidFill>
          <a:ln>
            <a:solidFill>
              <a:srgbClr val="000000"/>
            </a:solidFill>
          </a:ln>
          <a:effectLst/>
          <a:extLst/>
        </p:spPr>
      </p:pic>
      <p:sp>
        <p:nvSpPr>
          <p:cNvPr id="2" name="Title 1"/>
          <p:cNvSpPr>
            <a:spLocks noGrp="1"/>
          </p:cNvSpPr>
          <p:nvPr>
            <p:ph type="title"/>
          </p:nvPr>
        </p:nvSpPr>
        <p:spPr>
          <a:xfrm>
            <a:off x="3175" y="22382"/>
            <a:ext cx="9140823" cy="639762"/>
          </a:xfrm>
        </p:spPr>
        <p:txBody>
          <a:bodyPr>
            <a:normAutofit/>
          </a:bodyPr>
          <a:lstStyle/>
          <a:p>
            <a:r>
              <a:rPr lang="en-US" sz="3000" dirty="0" smtClean="0"/>
              <a:t>Evolution of U.S. Long Baseline Neutrino Experiments</a:t>
            </a:r>
            <a:endParaRPr lang="en-US" sz="3000" dirty="0"/>
          </a:p>
        </p:txBody>
      </p:sp>
      <p:sp>
        <p:nvSpPr>
          <p:cNvPr id="3" name="TextBox 2"/>
          <p:cNvSpPr txBox="1"/>
          <p:nvPr/>
        </p:nvSpPr>
        <p:spPr>
          <a:xfrm>
            <a:off x="3174" y="614846"/>
            <a:ext cx="9140825" cy="400110"/>
          </a:xfrm>
          <a:prstGeom prst="rect">
            <a:avLst/>
          </a:prstGeom>
          <a:noFill/>
        </p:spPr>
        <p:txBody>
          <a:bodyPr wrap="square" rtlCol="0">
            <a:spAutoFit/>
          </a:bodyPr>
          <a:lstStyle/>
          <a:p>
            <a:pPr algn="r"/>
            <a:r>
              <a:rPr lang="en-US" sz="2000" dirty="0" smtClean="0">
                <a:solidFill>
                  <a:srgbClr val="000099"/>
                </a:solidFill>
              </a:rPr>
              <a:t>MINOS(2005-~2015) </a:t>
            </a:r>
            <a:r>
              <a:rPr lang="en-US" sz="2000" dirty="0" smtClean="0">
                <a:solidFill>
                  <a:srgbClr val="0000FF"/>
                </a:solidFill>
                <a:sym typeface="Wingdings" pitchFamily="2" charset="2"/>
              </a:rPr>
              <a:t> </a:t>
            </a:r>
            <a:r>
              <a:rPr lang="en-US" sz="2000" dirty="0" err="1" smtClean="0">
                <a:solidFill>
                  <a:srgbClr val="0000FF"/>
                </a:solidFill>
                <a:sym typeface="Wingdings" pitchFamily="2" charset="2"/>
              </a:rPr>
              <a:t>NOvA</a:t>
            </a:r>
            <a:r>
              <a:rPr lang="en-US" sz="2000" dirty="0" smtClean="0">
                <a:solidFill>
                  <a:srgbClr val="0000FF"/>
                </a:solidFill>
                <a:sym typeface="Wingdings" pitchFamily="2" charset="2"/>
              </a:rPr>
              <a:t>(2013-~2022) </a:t>
            </a:r>
            <a:r>
              <a:rPr lang="en-US" sz="2000" dirty="0" smtClean="0">
                <a:sym typeface="Wingdings" pitchFamily="2" charset="2"/>
              </a:rPr>
              <a:t> LBNE(~2022-~2040?)</a:t>
            </a:r>
          </a:p>
        </p:txBody>
      </p:sp>
      <p:sp>
        <p:nvSpPr>
          <p:cNvPr id="40" name="TextBox 57"/>
          <p:cNvSpPr txBox="1">
            <a:spLocks noChangeArrowheads="1"/>
          </p:cNvSpPr>
          <p:nvPr/>
        </p:nvSpPr>
        <p:spPr bwMode="auto">
          <a:xfrm rot="1860000">
            <a:off x="5436513" y="3551991"/>
            <a:ext cx="9412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ctr" eaLnBrk="1" hangingPunct="1"/>
            <a:r>
              <a:rPr lang="en-US" sz="1800" dirty="0">
                <a:solidFill>
                  <a:srgbClr val="0000FF"/>
                </a:solidFill>
                <a:ea typeface="ＭＳ Ｐゴシック" pitchFamily="34" charset="-128"/>
              </a:rPr>
              <a:t>810 km</a:t>
            </a:r>
          </a:p>
        </p:txBody>
      </p:sp>
      <p:cxnSp>
        <p:nvCxnSpPr>
          <p:cNvPr id="41" name="Straight Arrow Connector 31"/>
          <p:cNvCxnSpPr>
            <a:cxnSpLocks noChangeShapeType="1"/>
          </p:cNvCxnSpPr>
          <p:nvPr/>
        </p:nvCxnSpPr>
        <p:spPr bwMode="auto">
          <a:xfrm flipH="1" flipV="1">
            <a:off x="4611399" y="2740428"/>
            <a:ext cx="3029874" cy="1876880"/>
          </a:xfrm>
          <a:prstGeom prst="straightConnector1">
            <a:avLst/>
          </a:prstGeom>
          <a:noFill/>
          <a:ln w="76200">
            <a:solidFill>
              <a:srgbClr val="0000FF"/>
            </a:solidFill>
            <a:round/>
            <a:headEnd/>
            <a:tailEnd type="arrow" w="med" len="med"/>
          </a:ln>
          <a:extLst>
            <a:ext uri="{909E8E84-426E-40DD-AFC4-6F175D3DCCD1}">
              <a14:hiddenFill xmlns:a14="http://schemas.microsoft.com/office/drawing/2010/main">
                <a:noFill/>
              </a14:hiddenFill>
            </a:ext>
          </a:extLst>
        </p:spPr>
      </p:cxnSp>
      <p:sp>
        <p:nvSpPr>
          <p:cNvPr id="4" name="Footer Placeholder 3"/>
          <p:cNvSpPr>
            <a:spLocks noGrp="1"/>
          </p:cNvSpPr>
          <p:nvPr>
            <p:ph type="ftr" sz="quarter" idx="11"/>
          </p:nvPr>
        </p:nvSpPr>
        <p:spPr>
          <a:xfrm>
            <a:off x="457200" y="6473104"/>
            <a:ext cx="6668814" cy="365125"/>
          </a:xfrm>
        </p:spPr>
        <p:txBody>
          <a:bodyPr/>
          <a:lstStyle/>
          <a:p>
            <a:r>
              <a:rPr lang="en-US" smtClean="0"/>
              <a:t>Young-Kee Kim, August 27, 2012, HEPAP Meeting, LBNE Reconfiguration Steering Committee Report</a:t>
            </a:r>
            <a:endParaRPr lang="en-US"/>
          </a:p>
        </p:txBody>
      </p:sp>
      <p:sp>
        <p:nvSpPr>
          <p:cNvPr id="5" name="Slide Number Placeholder 4"/>
          <p:cNvSpPr>
            <a:spLocks noGrp="1"/>
          </p:cNvSpPr>
          <p:nvPr>
            <p:ph type="sldNum" sz="quarter" idx="12"/>
          </p:nvPr>
        </p:nvSpPr>
        <p:spPr>
          <a:xfrm>
            <a:off x="6553200" y="6473104"/>
            <a:ext cx="2133600" cy="365125"/>
          </a:xfrm>
        </p:spPr>
        <p:txBody>
          <a:bodyPr/>
          <a:lstStyle/>
          <a:p>
            <a:fld id="{E8EDE007-DFFE-4749-AC3D-52621BC1CDC3}" type="slidenum">
              <a:rPr lang="en-US" smtClean="0"/>
              <a:t>7</a:t>
            </a:fld>
            <a:endParaRPr lang="en-US"/>
          </a:p>
        </p:txBody>
      </p:sp>
      <p:sp>
        <p:nvSpPr>
          <p:cNvPr id="6" name="TextBox 5"/>
          <p:cNvSpPr txBox="1"/>
          <p:nvPr/>
        </p:nvSpPr>
        <p:spPr>
          <a:xfrm>
            <a:off x="-21684" y="890260"/>
            <a:ext cx="8315866" cy="400110"/>
          </a:xfrm>
          <a:prstGeom prst="rect">
            <a:avLst/>
          </a:prstGeom>
          <a:noFill/>
        </p:spPr>
        <p:txBody>
          <a:bodyPr wrap="none" rtlCol="0">
            <a:spAutoFit/>
          </a:bodyPr>
          <a:lstStyle/>
          <a:p>
            <a:r>
              <a:rPr lang="en-US" sz="2000" dirty="0">
                <a:sym typeface="Wingdings" pitchFamily="2" charset="2"/>
              </a:rPr>
              <a:t>Electron efficiencies            </a:t>
            </a:r>
            <a:r>
              <a:rPr lang="en-US" sz="2000" dirty="0" smtClean="0">
                <a:sym typeface="Wingdings" pitchFamily="2" charset="2"/>
              </a:rPr>
              <a:t> </a:t>
            </a:r>
            <a:r>
              <a:rPr lang="en-US" sz="2000" dirty="0" smtClean="0">
                <a:solidFill>
                  <a:srgbClr val="000099"/>
                </a:solidFill>
                <a:sym typeface="Wingdings" pitchFamily="2" charset="2"/>
              </a:rPr>
              <a:t>4</a:t>
            </a:r>
            <a:r>
              <a:rPr lang="en-US" sz="2000" dirty="0">
                <a:solidFill>
                  <a:srgbClr val="000099"/>
                </a:solidFill>
                <a:sym typeface="Wingdings" pitchFamily="2" charset="2"/>
              </a:rPr>
              <a:t>%           </a:t>
            </a:r>
            <a:r>
              <a:rPr lang="en-US" sz="2000" dirty="0" smtClean="0">
                <a:solidFill>
                  <a:srgbClr val="000099"/>
                </a:solidFill>
                <a:sym typeface="Wingdings" pitchFamily="2" charset="2"/>
              </a:rPr>
              <a:t>       </a:t>
            </a:r>
            <a:r>
              <a:rPr lang="en-US" sz="2000" dirty="0" smtClean="0">
                <a:sym typeface="Wingdings" pitchFamily="2" charset="2"/>
              </a:rPr>
              <a:t> </a:t>
            </a:r>
            <a:r>
              <a:rPr lang="en-US" sz="2000" dirty="0">
                <a:solidFill>
                  <a:srgbClr val="0000FF"/>
                </a:solidFill>
                <a:sym typeface="Wingdings" pitchFamily="2" charset="2"/>
              </a:rPr>
              <a:t>          </a:t>
            </a:r>
            <a:r>
              <a:rPr lang="en-US" sz="2000" dirty="0" smtClean="0">
                <a:solidFill>
                  <a:srgbClr val="0000FF"/>
                </a:solidFill>
                <a:sym typeface="Wingdings" pitchFamily="2" charset="2"/>
              </a:rPr>
              <a:t>    </a:t>
            </a:r>
            <a:r>
              <a:rPr lang="en-US" sz="2000" dirty="0">
                <a:solidFill>
                  <a:srgbClr val="0000FF"/>
                </a:solidFill>
                <a:sym typeface="Wingdings" pitchFamily="2" charset="2"/>
              </a:rPr>
              <a:t>30%              </a:t>
            </a:r>
            <a:r>
              <a:rPr lang="en-US" sz="2000" dirty="0" smtClean="0">
                <a:solidFill>
                  <a:srgbClr val="0000FF"/>
                </a:solidFill>
                <a:sym typeface="Wingdings" pitchFamily="2" charset="2"/>
              </a:rPr>
              <a:t> </a:t>
            </a:r>
            <a:r>
              <a:rPr lang="en-US" sz="2000" dirty="0">
                <a:sym typeface="Wingdings" pitchFamily="2" charset="2"/>
              </a:rPr>
              <a:t> </a:t>
            </a:r>
            <a:r>
              <a:rPr lang="en-US" sz="2000" dirty="0" smtClean="0">
                <a:sym typeface="Wingdings" pitchFamily="2" charset="2"/>
              </a:rPr>
              <a:t>           &gt; 80%</a:t>
            </a:r>
            <a:endParaRPr lang="en-US" sz="2000" dirty="0"/>
          </a:p>
        </p:txBody>
      </p:sp>
    </p:spTree>
    <p:custDataLst>
      <p:tags r:id="rId1"/>
    </p:custDataLst>
    <p:extLst>
      <p:ext uri="{BB962C8B-B14F-4D97-AF65-F5344CB8AC3E}">
        <p14:creationId xmlns:p14="http://schemas.microsoft.com/office/powerpoint/2010/main" val="3306098534"/>
      </p:ext>
    </p:extLst>
  </p:cSld>
  <p:clrMapOvr>
    <a:masterClrMapping/>
  </p:clrMapOvr>
  <p:transition spd="slow" advTm="146671"/>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0" y="274638"/>
            <a:ext cx="9144000" cy="639762"/>
          </a:xfrm>
        </p:spPr>
        <p:txBody>
          <a:bodyPr>
            <a:noAutofit/>
          </a:bodyPr>
          <a:lstStyle/>
          <a:p>
            <a:r>
              <a:rPr lang="en-US" dirty="0" smtClean="0"/>
              <a:t>Detector Technology Choice Made (Jan. 2012)</a:t>
            </a:r>
            <a:endParaRPr lang="en-US" dirty="0"/>
          </a:p>
        </p:txBody>
      </p:sp>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6" name="Slide Number Placeholder 5"/>
          <p:cNvSpPr>
            <a:spLocks noGrp="1"/>
          </p:cNvSpPr>
          <p:nvPr>
            <p:ph type="sldNum" sz="quarter" idx="12"/>
          </p:nvPr>
        </p:nvSpPr>
        <p:spPr/>
        <p:txBody>
          <a:bodyPr/>
          <a:lstStyle/>
          <a:p>
            <a:fld id="{63A238ED-FBA3-4F54-8C75-5FB86280F6EF}" type="slidenum">
              <a:rPr lang="en-US" smtClean="0"/>
              <a:pPr/>
              <a:t>8</a:t>
            </a:fld>
            <a:endParaRPr lang="en-US"/>
          </a:p>
        </p:txBody>
      </p:sp>
      <p:sp>
        <p:nvSpPr>
          <p:cNvPr id="3" name="Content Placeholder 2"/>
          <p:cNvSpPr>
            <a:spLocks noGrp="1"/>
          </p:cNvSpPr>
          <p:nvPr>
            <p:ph idx="4294967295"/>
          </p:nvPr>
        </p:nvSpPr>
        <p:spPr>
          <a:xfrm>
            <a:off x="3531476" y="6104882"/>
            <a:ext cx="4572000" cy="487363"/>
          </a:xfrm>
        </p:spPr>
        <p:txBody>
          <a:bodyPr/>
          <a:lstStyle/>
          <a:p>
            <a:pPr marL="0" indent="0" algn="ctr">
              <a:buNone/>
            </a:pPr>
            <a:r>
              <a:rPr lang="en-US" dirty="0" smtClean="0"/>
              <a:t>Exquisite 3D event information!</a:t>
            </a:r>
            <a:endParaRPr lang="en-US" dirty="0"/>
          </a:p>
        </p:txBody>
      </p:sp>
      <p:grpSp>
        <p:nvGrpSpPr>
          <p:cNvPr id="14" name="Group 13"/>
          <p:cNvGrpSpPr/>
          <p:nvPr/>
        </p:nvGrpSpPr>
        <p:grpSpPr>
          <a:xfrm>
            <a:off x="756744" y="1359509"/>
            <a:ext cx="7713487" cy="4880359"/>
            <a:chOff x="125104" y="732165"/>
            <a:chExt cx="8345128" cy="539616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732165"/>
              <a:ext cx="5715000" cy="1905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2482760"/>
              <a:ext cx="5715000" cy="1905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5232" y="4223328"/>
              <a:ext cx="5715000" cy="1905000"/>
            </a:xfrm>
            <a:prstGeom prst="rect">
              <a:avLst/>
            </a:prstGeom>
          </p:spPr>
        </p:pic>
        <p:sp>
          <p:nvSpPr>
            <p:cNvPr id="11" name="TextBox 10"/>
            <p:cNvSpPr txBox="1"/>
            <p:nvPr/>
          </p:nvSpPr>
          <p:spPr>
            <a:xfrm>
              <a:off x="125104" y="1560400"/>
              <a:ext cx="2590800" cy="3877985"/>
            </a:xfrm>
            <a:prstGeom prst="rect">
              <a:avLst/>
            </a:prstGeom>
            <a:noFill/>
          </p:spPr>
          <p:txBody>
            <a:bodyPr wrap="square" rtlCol="0">
              <a:spAutoFit/>
            </a:bodyPr>
            <a:lstStyle/>
            <a:p>
              <a:pPr algn="r"/>
              <a:r>
                <a:rPr lang="en-US" dirty="0" smtClean="0">
                  <a:latin typeface="+mj-lt"/>
                  <a:sym typeface="Symbol"/>
                </a:rPr>
                <a:t></a:t>
              </a:r>
              <a:r>
                <a:rPr lang="en-US" baseline="-25000" dirty="0" smtClean="0">
                  <a:latin typeface="+mj-lt"/>
                  <a:sym typeface="Symbol"/>
                </a:rPr>
                <a:t></a:t>
              </a:r>
              <a:r>
                <a:rPr lang="en-US" dirty="0" smtClean="0">
                  <a:latin typeface="+mj-lt"/>
                  <a:sym typeface="Symbol"/>
                </a:rPr>
                <a:t> CC event w/  decay</a:t>
              </a:r>
            </a:p>
            <a:p>
              <a:pPr algn="r"/>
              <a:endParaRPr lang="en-US" dirty="0">
                <a:latin typeface="+mj-lt"/>
                <a:sym typeface="Symbol"/>
              </a:endParaRPr>
            </a:p>
            <a:p>
              <a:pPr algn="r"/>
              <a:endParaRPr lang="en-US" dirty="0" smtClean="0">
                <a:latin typeface="+mj-lt"/>
                <a:sym typeface="Symbol"/>
              </a:endParaRPr>
            </a:p>
            <a:p>
              <a:pPr algn="r"/>
              <a:endParaRPr lang="en-US" dirty="0">
                <a:latin typeface="+mj-lt"/>
                <a:sym typeface="Symbol"/>
              </a:endParaRPr>
            </a:p>
            <a:p>
              <a:pPr algn="r"/>
              <a:endParaRPr lang="en-US" dirty="0" smtClean="0">
                <a:latin typeface="+mj-lt"/>
                <a:sym typeface="Symbol"/>
              </a:endParaRPr>
            </a:p>
            <a:p>
              <a:pPr algn="r"/>
              <a:endParaRPr lang="en-US" dirty="0">
                <a:latin typeface="+mj-lt"/>
                <a:sym typeface="Symbol"/>
              </a:endParaRPr>
            </a:p>
            <a:p>
              <a:pPr algn="r"/>
              <a:endParaRPr lang="en-US" sz="600" dirty="0" smtClean="0">
                <a:latin typeface="+mj-lt"/>
                <a:sym typeface="Symbol"/>
              </a:endParaRPr>
            </a:p>
            <a:p>
              <a:pPr algn="r"/>
              <a:r>
                <a:rPr lang="en-US" dirty="0">
                  <a:sym typeface="Symbol"/>
                </a:rPr>
                <a:t></a:t>
              </a:r>
              <a:r>
                <a:rPr lang="en-US" baseline="-25000" dirty="0">
                  <a:sym typeface="Symbol"/>
                </a:rPr>
                <a:t>e</a:t>
              </a:r>
              <a:r>
                <a:rPr lang="en-US" dirty="0">
                  <a:sym typeface="Symbol"/>
                </a:rPr>
                <a:t> QE event</a:t>
              </a:r>
              <a:endParaRPr lang="en-US" dirty="0"/>
            </a:p>
            <a:p>
              <a:pPr algn="r"/>
              <a:endParaRPr lang="en-US" dirty="0" smtClean="0">
                <a:latin typeface="+mj-lt"/>
              </a:endParaRPr>
            </a:p>
            <a:p>
              <a:pPr algn="r"/>
              <a:endParaRPr lang="en-US" dirty="0">
                <a:latin typeface="+mj-lt"/>
              </a:endParaRPr>
            </a:p>
            <a:p>
              <a:pPr algn="r"/>
              <a:endParaRPr lang="en-US" dirty="0" smtClean="0">
                <a:latin typeface="+mj-lt"/>
              </a:endParaRPr>
            </a:p>
            <a:p>
              <a:pPr algn="r"/>
              <a:endParaRPr lang="en-US" dirty="0" smtClean="0">
                <a:latin typeface="+mj-lt"/>
              </a:endParaRPr>
            </a:p>
            <a:p>
              <a:pPr algn="r"/>
              <a:endParaRPr lang="en-US" dirty="0" smtClean="0">
                <a:latin typeface="+mj-lt"/>
              </a:endParaRPr>
            </a:p>
            <a:p>
              <a:pPr algn="r"/>
              <a:endParaRPr lang="en-US" sz="600" dirty="0">
                <a:latin typeface="+mj-lt"/>
              </a:endParaRPr>
            </a:p>
            <a:p>
              <a:pPr algn="r"/>
              <a:r>
                <a:rPr lang="en-US" dirty="0">
                  <a:sym typeface="Symbol"/>
                </a:rPr>
                <a:t>NC event w/ </a:t>
              </a:r>
              <a:r>
                <a:rPr lang="en-US" baseline="30000" dirty="0">
                  <a:sym typeface="Symbol"/>
                </a:rPr>
                <a:t>0</a:t>
              </a:r>
              <a:r>
                <a:rPr lang="en-US" dirty="0" smtClean="0">
                  <a:sym typeface="Symbol"/>
                </a:rPr>
                <a:t></a:t>
              </a:r>
              <a:endParaRPr lang="en-US" dirty="0"/>
            </a:p>
          </p:txBody>
        </p:sp>
      </p:grpSp>
      <p:sp>
        <p:nvSpPr>
          <p:cNvPr id="12" name="Content Placeholder 2"/>
          <p:cNvSpPr txBox="1">
            <a:spLocks/>
          </p:cNvSpPr>
          <p:nvPr/>
        </p:nvSpPr>
        <p:spPr>
          <a:xfrm>
            <a:off x="0" y="833217"/>
            <a:ext cx="9144000" cy="72756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dirty="0" smtClean="0"/>
              <a:t>Liquid Argon TPC based on its extremely high performance in particle identification and uniqueness of the technology</a:t>
            </a:r>
            <a:endParaRPr lang="en-US" sz="2000" dirty="0"/>
          </a:p>
        </p:txBody>
      </p:sp>
    </p:spTree>
    <p:extLst>
      <p:ext uri="{BB962C8B-B14F-4D97-AF65-F5344CB8AC3E}">
        <p14:creationId xmlns:p14="http://schemas.microsoft.com/office/powerpoint/2010/main" val="4019639476"/>
      </p:ext>
    </p:extLst>
  </p:cSld>
  <p:clrMapOvr>
    <a:masterClrMapping/>
  </p:clrMapOvr>
  <mc:AlternateContent xmlns:mc="http://schemas.openxmlformats.org/markup-compatibility/2006" xmlns:p14="http://schemas.microsoft.com/office/powerpoint/2010/main">
    <mc:Choice Requires="p14">
      <p:transition spd="slow" p14:dur="2000" advTm="61010"/>
    </mc:Choice>
    <mc:Fallback xmlns="">
      <p:transition spd="slow" advTm="6101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Large </a:t>
            </a:r>
            <a:r>
              <a:rPr lang="en-US" i="1" dirty="0" smtClean="0">
                <a:latin typeface="Symbol" pitchFamily="18" charset="2"/>
              </a:rPr>
              <a:t>q</a:t>
            </a:r>
            <a:r>
              <a:rPr lang="en-US" baseline="-25000" dirty="0" smtClean="0"/>
              <a:t>13</a:t>
            </a:r>
            <a:r>
              <a:rPr lang="en-US" dirty="0" smtClean="0"/>
              <a:t> (March 8, 2012)</a:t>
            </a:r>
            <a:endParaRPr lang="en-US" dirty="0"/>
          </a:p>
        </p:txBody>
      </p:sp>
      <p:grpSp>
        <p:nvGrpSpPr>
          <p:cNvPr id="7" name="Group 6"/>
          <p:cNvGrpSpPr/>
          <p:nvPr/>
        </p:nvGrpSpPr>
        <p:grpSpPr>
          <a:xfrm>
            <a:off x="-107310" y="977438"/>
            <a:ext cx="4127512" cy="3389603"/>
            <a:chOff x="1582063" y="1639726"/>
            <a:chExt cx="6139540" cy="4195020"/>
          </a:xfrm>
        </p:grpSpPr>
        <p:pic>
          <p:nvPicPr>
            <p:cNvPr id="3" name="Picture 2" descr="CombinedTheta13-1.pdf"/>
            <p:cNvPicPr>
              <a:picLocks noChangeAspect="1"/>
            </p:cNvPicPr>
            <p:nvPr/>
          </p:nvPicPr>
          <p:blipFill rotWithShape="1">
            <a:blip r:embed="rId3"/>
            <a:srcRect l="5237" t="10476"/>
            <a:stretch/>
          </p:blipFill>
          <p:spPr>
            <a:xfrm rot="16200000">
              <a:off x="2554323" y="667466"/>
              <a:ext cx="4195020" cy="6139540"/>
            </a:xfrm>
            <a:prstGeom prst="rect">
              <a:avLst/>
            </a:prstGeom>
          </p:spPr>
        </p:pic>
        <p:sp>
          <p:nvSpPr>
            <p:cNvPr id="4" name="TextBox 3"/>
            <p:cNvSpPr txBox="1"/>
            <p:nvPr/>
          </p:nvSpPr>
          <p:spPr>
            <a:xfrm>
              <a:off x="4395362" y="3147467"/>
              <a:ext cx="3110518" cy="418999"/>
            </a:xfrm>
            <a:prstGeom prst="rect">
              <a:avLst/>
            </a:prstGeom>
            <a:noFill/>
          </p:spPr>
          <p:txBody>
            <a:bodyPr wrap="none" rtlCol="0">
              <a:spAutoFit/>
            </a:bodyPr>
            <a:lstStyle/>
            <a:p>
              <a:r>
                <a:rPr lang="en-US" sz="1600" i="1" dirty="0" smtClean="0"/>
                <a:t>Courtesy Mark Messier</a:t>
              </a:r>
              <a:endParaRPr lang="en-US" sz="1600" i="1" dirty="0"/>
            </a:p>
          </p:txBody>
        </p:sp>
      </p:grpSp>
      <p:sp>
        <p:nvSpPr>
          <p:cNvPr id="5" name="Footer Placeholder 4"/>
          <p:cNvSpPr>
            <a:spLocks noGrp="1"/>
          </p:cNvSpPr>
          <p:nvPr>
            <p:ph type="ftr" sz="quarter" idx="11"/>
          </p:nvPr>
        </p:nvSpPr>
        <p:spPr/>
        <p:txBody>
          <a:bodyPr/>
          <a:lstStyle/>
          <a:p>
            <a:r>
              <a:rPr lang="en-US" smtClean="0"/>
              <a:t>Young-Kee Kim, August 27, 2012, HEPAP Meeting, LBNE Reconfiguration Steering Committee Report</a:t>
            </a:r>
            <a:endParaRPr lang="en-US"/>
          </a:p>
        </p:txBody>
      </p:sp>
      <p:sp>
        <p:nvSpPr>
          <p:cNvPr id="6" name="Slide Number Placeholder 5"/>
          <p:cNvSpPr>
            <a:spLocks noGrp="1"/>
          </p:cNvSpPr>
          <p:nvPr>
            <p:ph type="sldNum" sz="quarter" idx="12"/>
          </p:nvPr>
        </p:nvSpPr>
        <p:spPr/>
        <p:txBody>
          <a:bodyPr/>
          <a:lstStyle/>
          <a:p>
            <a:fld id="{E8EDE007-DFFE-4749-AC3D-52621BC1CDC3}" type="slidenum">
              <a:rPr lang="en-US" smtClean="0"/>
              <a:t>9</a:t>
            </a:fld>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5885" y="866761"/>
            <a:ext cx="3260129" cy="3296258"/>
          </a:xfrm>
          <a:prstGeom prst="rect">
            <a:avLst/>
          </a:prstGeom>
        </p:spPr>
      </p:pic>
      <p:sp>
        <p:nvSpPr>
          <p:cNvPr id="10" name="TextBox 9"/>
          <p:cNvSpPr txBox="1"/>
          <p:nvPr/>
        </p:nvSpPr>
        <p:spPr>
          <a:xfrm>
            <a:off x="1626987" y="1162623"/>
            <a:ext cx="934871" cy="400110"/>
          </a:xfrm>
          <a:prstGeom prst="rect">
            <a:avLst/>
          </a:prstGeom>
          <a:noFill/>
        </p:spPr>
        <p:txBody>
          <a:bodyPr wrap="none" rtlCol="0">
            <a:spAutoFit/>
          </a:bodyPr>
          <a:lstStyle/>
          <a:p>
            <a:pPr algn="ctr"/>
            <a:r>
              <a:rPr lang="en-US" sz="2000" b="1" i="1" dirty="0" smtClean="0">
                <a:latin typeface="Symbol" pitchFamily="18" charset="2"/>
              </a:rPr>
              <a:t>q</a:t>
            </a:r>
            <a:r>
              <a:rPr lang="en-US" sz="2000" b="1" baseline="-25000" dirty="0" smtClean="0"/>
              <a:t>13 </a:t>
            </a:r>
            <a:r>
              <a:rPr lang="en-US" sz="2000" b="1" dirty="0" smtClean="0"/>
              <a:t>~ 9</a:t>
            </a:r>
            <a:r>
              <a:rPr lang="en-US" sz="2000" b="1" baseline="30000" dirty="0" smtClean="0"/>
              <a:t>o</a:t>
            </a:r>
          </a:p>
        </p:txBody>
      </p:sp>
      <p:sp>
        <p:nvSpPr>
          <p:cNvPr id="11" name="TextBox 10"/>
          <p:cNvSpPr txBox="1"/>
          <p:nvPr/>
        </p:nvSpPr>
        <p:spPr>
          <a:xfrm>
            <a:off x="2561858" y="1362678"/>
            <a:ext cx="1241045" cy="400110"/>
          </a:xfrm>
          <a:prstGeom prst="rect">
            <a:avLst/>
          </a:prstGeom>
          <a:noFill/>
        </p:spPr>
        <p:txBody>
          <a:bodyPr wrap="none" rtlCol="0">
            <a:spAutoFit/>
          </a:bodyPr>
          <a:lstStyle/>
          <a:p>
            <a:r>
              <a:rPr lang="en-US" sz="2000" dirty="0" smtClean="0"/>
              <a:t>June 2012</a:t>
            </a:r>
            <a:endParaRPr lang="en-US" sz="2000" dirty="0"/>
          </a:p>
        </p:txBody>
      </p:sp>
      <p:sp>
        <p:nvSpPr>
          <p:cNvPr id="12" name="TextBox 11"/>
          <p:cNvSpPr txBox="1"/>
          <p:nvPr/>
        </p:nvSpPr>
        <p:spPr>
          <a:xfrm>
            <a:off x="5535767" y="2566865"/>
            <a:ext cx="562975" cy="261610"/>
          </a:xfrm>
          <a:prstGeom prst="rect">
            <a:avLst/>
          </a:prstGeom>
          <a:noFill/>
        </p:spPr>
        <p:txBody>
          <a:bodyPr wrap="none" rtlCol="0">
            <a:spAutoFit/>
          </a:bodyPr>
          <a:lstStyle/>
          <a:p>
            <a:r>
              <a:rPr lang="en-US" sz="1100" b="1" dirty="0" err="1" smtClean="0">
                <a:solidFill>
                  <a:srgbClr val="0000FF"/>
                </a:solidFill>
                <a:latin typeface="Symbol" pitchFamily="18" charset="2"/>
              </a:rPr>
              <a:t>d</a:t>
            </a:r>
            <a:r>
              <a:rPr lang="en-US" sz="1100" b="1" baseline="-25000" dirty="0" err="1" smtClean="0">
                <a:solidFill>
                  <a:srgbClr val="0000FF"/>
                </a:solidFill>
              </a:rPr>
              <a:t>CP</a:t>
            </a:r>
            <a:r>
              <a:rPr lang="en-US" sz="1100" b="1" dirty="0" smtClean="0">
                <a:solidFill>
                  <a:srgbClr val="0000FF"/>
                </a:solidFill>
              </a:rPr>
              <a:t> = </a:t>
            </a:r>
            <a:r>
              <a:rPr lang="en-US" sz="1100" b="1" dirty="0" smtClean="0">
                <a:solidFill>
                  <a:srgbClr val="0000FF"/>
                </a:solidFill>
                <a:latin typeface="Symbol" pitchFamily="18" charset="2"/>
              </a:rPr>
              <a:t>p</a:t>
            </a:r>
            <a:endParaRPr lang="en-US" sz="1100" b="1" dirty="0">
              <a:solidFill>
                <a:srgbClr val="0000FF"/>
              </a:solidFill>
              <a:latin typeface="Symbol" pitchFamily="18" charset="2"/>
            </a:endParaRPr>
          </a:p>
        </p:txBody>
      </p:sp>
      <p:sp>
        <p:nvSpPr>
          <p:cNvPr id="13" name="TextBox 12"/>
          <p:cNvSpPr txBox="1"/>
          <p:nvPr/>
        </p:nvSpPr>
        <p:spPr>
          <a:xfrm>
            <a:off x="5271528" y="1940628"/>
            <a:ext cx="562975" cy="261610"/>
          </a:xfrm>
          <a:prstGeom prst="rect">
            <a:avLst/>
          </a:prstGeom>
          <a:noFill/>
        </p:spPr>
        <p:txBody>
          <a:bodyPr wrap="none" rtlCol="0">
            <a:spAutoFit/>
          </a:bodyPr>
          <a:lstStyle/>
          <a:p>
            <a:r>
              <a:rPr lang="en-US" sz="1100" b="1" dirty="0" err="1" smtClean="0">
                <a:solidFill>
                  <a:srgbClr val="FF0000"/>
                </a:solidFill>
                <a:latin typeface="Symbol" pitchFamily="18" charset="2"/>
              </a:rPr>
              <a:t>d</a:t>
            </a:r>
            <a:r>
              <a:rPr lang="en-US" sz="1100" b="1" baseline="-25000" dirty="0" err="1" smtClean="0">
                <a:solidFill>
                  <a:srgbClr val="FF0000"/>
                </a:solidFill>
              </a:rPr>
              <a:t>CP</a:t>
            </a:r>
            <a:r>
              <a:rPr lang="en-US" sz="1100" b="1" dirty="0" smtClean="0">
                <a:solidFill>
                  <a:srgbClr val="FF0000"/>
                </a:solidFill>
              </a:rPr>
              <a:t> = </a:t>
            </a:r>
            <a:r>
              <a:rPr lang="en-US" sz="1100" b="1" dirty="0" smtClean="0">
                <a:solidFill>
                  <a:srgbClr val="FF0000"/>
                </a:solidFill>
                <a:latin typeface="Symbol" pitchFamily="18" charset="2"/>
              </a:rPr>
              <a:t>p</a:t>
            </a:r>
            <a:endParaRPr lang="en-US" sz="1100" b="1" dirty="0">
              <a:solidFill>
                <a:srgbClr val="FF0000"/>
              </a:solidFill>
              <a:latin typeface="Symbol" pitchFamily="18" charset="2"/>
            </a:endParaRPr>
          </a:p>
        </p:txBody>
      </p:sp>
      <p:sp>
        <p:nvSpPr>
          <p:cNvPr id="14" name="TextBox 13"/>
          <p:cNvSpPr txBox="1"/>
          <p:nvPr/>
        </p:nvSpPr>
        <p:spPr>
          <a:xfrm>
            <a:off x="4964756" y="2206504"/>
            <a:ext cx="561372" cy="261610"/>
          </a:xfrm>
          <a:prstGeom prst="rect">
            <a:avLst/>
          </a:prstGeom>
          <a:noFill/>
        </p:spPr>
        <p:txBody>
          <a:bodyPr wrap="none" rtlCol="0">
            <a:spAutoFit/>
          </a:bodyPr>
          <a:lstStyle/>
          <a:p>
            <a:r>
              <a:rPr lang="en-US" sz="1100" b="1" dirty="0" err="1" smtClean="0">
                <a:solidFill>
                  <a:srgbClr val="FF0000"/>
                </a:solidFill>
                <a:latin typeface="Symbol" pitchFamily="18" charset="2"/>
              </a:rPr>
              <a:t>d</a:t>
            </a:r>
            <a:r>
              <a:rPr lang="en-US" sz="1100" b="1" baseline="-25000" dirty="0" err="1" smtClean="0">
                <a:solidFill>
                  <a:srgbClr val="FF0000"/>
                </a:solidFill>
              </a:rPr>
              <a:t>CP</a:t>
            </a:r>
            <a:r>
              <a:rPr lang="en-US" sz="1100" b="1" dirty="0" smtClean="0">
                <a:solidFill>
                  <a:srgbClr val="FF0000"/>
                </a:solidFill>
              </a:rPr>
              <a:t> = 0</a:t>
            </a:r>
            <a:endParaRPr lang="en-US" sz="1100" b="1" dirty="0">
              <a:solidFill>
                <a:srgbClr val="FF0000"/>
              </a:solidFill>
              <a:latin typeface="Symbol" pitchFamily="18" charset="2"/>
            </a:endParaRPr>
          </a:p>
        </p:txBody>
      </p:sp>
      <p:sp>
        <p:nvSpPr>
          <p:cNvPr id="15" name="TextBox 14"/>
          <p:cNvSpPr txBox="1"/>
          <p:nvPr/>
        </p:nvSpPr>
        <p:spPr>
          <a:xfrm>
            <a:off x="5811931" y="2305255"/>
            <a:ext cx="561372" cy="261610"/>
          </a:xfrm>
          <a:prstGeom prst="rect">
            <a:avLst/>
          </a:prstGeom>
          <a:noFill/>
        </p:spPr>
        <p:txBody>
          <a:bodyPr wrap="none" rtlCol="0">
            <a:spAutoFit/>
          </a:bodyPr>
          <a:lstStyle/>
          <a:p>
            <a:r>
              <a:rPr lang="en-US" sz="1100" b="1" dirty="0" err="1" smtClean="0">
                <a:solidFill>
                  <a:srgbClr val="0000FF"/>
                </a:solidFill>
                <a:latin typeface="Symbol" pitchFamily="18" charset="2"/>
              </a:rPr>
              <a:t>d</a:t>
            </a:r>
            <a:r>
              <a:rPr lang="en-US" sz="1100" b="1" baseline="-25000" dirty="0" err="1" smtClean="0">
                <a:solidFill>
                  <a:srgbClr val="0000FF"/>
                </a:solidFill>
              </a:rPr>
              <a:t>CP</a:t>
            </a:r>
            <a:r>
              <a:rPr lang="en-US" sz="1100" b="1" dirty="0" smtClean="0">
                <a:solidFill>
                  <a:srgbClr val="0000FF"/>
                </a:solidFill>
              </a:rPr>
              <a:t> = 0</a:t>
            </a:r>
            <a:endParaRPr lang="en-US" sz="1100" b="1" dirty="0">
              <a:solidFill>
                <a:srgbClr val="0000FF"/>
              </a:solidFill>
              <a:latin typeface="Symbol" pitchFamily="18" charset="2"/>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2633" t="19711" r="56981" b="22759"/>
          <a:stretch/>
        </p:blipFill>
        <p:spPr>
          <a:xfrm>
            <a:off x="6313341" y="2118731"/>
            <a:ext cx="2907758" cy="3106925"/>
          </a:xfrm>
          <a:prstGeom prst="rect">
            <a:avLst/>
          </a:prstGeom>
        </p:spPr>
      </p:pic>
      <p:sp>
        <p:nvSpPr>
          <p:cNvPr id="17" name="TextBox 16"/>
          <p:cNvSpPr txBox="1"/>
          <p:nvPr/>
        </p:nvSpPr>
        <p:spPr>
          <a:xfrm>
            <a:off x="241255" y="5145261"/>
            <a:ext cx="8626016" cy="1200329"/>
          </a:xfrm>
          <a:prstGeom prst="rect">
            <a:avLst/>
          </a:prstGeom>
          <a:noFill/>
        </p:spPr>
        <p:txBody>
          <a:bodyPr wrap="none" rtlCol="0">
            <a:spAutoFit/>
          </a:bodyPr>
          <a:lstStyle/>
          <a:p>
            <a:pPr algn="ctr"/>
            <a:r>
              <a:rPr lang="en-US" sz="2400" dirty="0" smtClean="0"/>
              <a:t>Richer long-baseline </a:t>
            </a:r>
            <a:r>
              <a:rPr lang="en-US" sz="2400" dirty="0"/>
              <a:t>neutrino </a:t>
            </a:r>
            <a:r>
              <a:rPr lang="en-US" sz="2400" dirty="0" smtClean="0"/>
              <a:t>physics</a:t>
            </a:r>
          </a:p>
          <a:p>
            <a:pPr algn="ctr"/>
            <a:r>
              <a:rPr lang="en-US" sz="2400" dirty="0"/>
              <a:t>N</a:t>
            </a:r>
            <a:r>
              <a:rPr lang="en-US" sz="2400" dirty="0" smtClean="0"/>
              <a:t>ear </a:t>
            </a:r>
            <a:r>
              <a:rPr lang="en-US" sz="2400" dirty="0"/>
              <a:t>term experiments </a:t>
            </a:r>
            <a:r>
              <a:rPr lang="en-US" sz="2400" dirty="0" smtClean="0"/>
              <a:t>have some sensitivity on </a:t>
            </a:r>
            <a:r>
              <a:rPr lang="en-US" sz="2400" dirty="0"/>
              <a:t>the mass </a:t>
            </a:r>
            <a:r>
              <a:rPr lang="en-US" sz="2400" dirty="0" smtClean="0"/>
              <a:t>hierarchy.</a:t>
            </a:r>
          </a:p>
          <a:p>
            <a:pPr algn="ctr"/>
            <a:r>
              <a:rPr lang="en-US" sz="2400" dirty="0" smtClean="0"/>
              <a:t>What is the optimal baseline for the known value of </a:t>
            </a:r>
            <a:r>
              <a:rPr lang="en-US" sz="2400" i="1" dirty="0">
                <a:latin typeface="Symbol" pitchFamily="18" charset="2"/>
              </a:rPr>
              <a:t>q</a:t>
            </a:r>
            <a:r>
              <a:rPr lang="en-US" sz="2400" baseline="-25000" dirty="0"/>
              <a:t>13 </a:t>
            </a:r>
            <a:r>
              <a:rPr lang="en-US" sz="2400" dirty="0"/>
              <a:t>~ </a:t>
            </a:r>
            <a:r>
              <a:rPr lang="en-US" sz="2400" dirty="0" smtClean="0"/>
              <a:t>9</a:t>
            </a:r>
            <a:r>
              <a:rPr lang="en-US" sz="2400" baseline="30000" dirty="0" smtClean="0"/>
              <a:t>o</a:t>
            </a:r>
            <a:r>
              <a:rPr lang="en-US" sz="2400" dirty="0" smtClean="0"/>
              <a:t> ?</a:t>
            </a:r>
            <a:endParaRPr lang="en-US" sz="24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1061"/>
    </mc:Choice>
    <mc:Fallback xmlns="">
      <p:transition spd="slow" advTm="1010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5.2"/>
</p:tagLst>
</file>

<file path=ppt/tags/tag10.xml><?xml version="1.0" encoding="utf-8"?>
<p:tagLst xmlns:a="http://schemas.openxmlformats.org/drawingml/2006/main" xmlns:r="http://schemas.openxmlformats.org/officeDocument/2006/relationships" xmlns:p="http://schemas.openxmlformats.org/presentationml/2006/main">
  <p:tag name="TIMING" val="|46.8"/>
</p:tagLst>
</file>

<file path=ppt/tags/tag2.xml><?xml version="1.0" encoding="utf-8"?>
<p:tagLst xmlns:a="http://schemas.openxmlformats.org/drawingml/2006/main" xmlns:r="http://schemas.openxmlformats.org/officeDocument/2006/relationships" xmlns:p="http://schemas.openxmlformats.org/presentationml/2006/main">
  <p:tag name="TIMING" val="|20.8|74.7"/>
</p:tagLst>
</file>

<file path=ppt/tags/tag3.xml><?xml version="1.0" encoding="utf-8"?>
<p:tagLst xmlns:a="http://schemas.openxmlformats.org/drawingml/2006/main" xmlns:r="http://schemas.openxmlformats.org/officeDocument/2006/relationships" xmlns:p="http://schemas.openxmlformats.org/presentationml/2006/main">
  <p:tag name="TIMING" val="|10.7|13.2|18.2|1.2"/>
</p:tagLst>
</file>

<file path=ppt/tags/tag4.xml><?xml version="1.0" encoding="utf-8"?>
<p:tagLst xmlns:a="http://schemas.openxmlformats.org/drawingml/2006/main" xmlns:r="http://schemas.openxmlformats.org/officeDocument/2006/relationships" xmlns:p="http://schemas.openxmlformats.org/presentationml/2006/main">
  <p:tag name="TIMING" val="|28.2|6.2|53.8"/>
</p:tagLst>
</file>

<file path=ppt/tags/tag5.xml><?xml version="1.0" encoding="utf-8"?>
<p:tagLst xmlns:a="http://schemas.openxmlformats.org/drawingml/2006/main" xmlns:r="http://schemas.openxmlformats.org/officeDocument/2006/relationships" xmlns:p="http://schemas.openxmlformats.org/presentationml/2006/main">
  <p:tag name="TIMING" val="|47.5"/>
</p:tagLst>
</file>

<file path=ppt/tags/tag6.xml><?xml version="1.0" encoding="utf-8"?>
<p:tagLst xmlns:a="http://schemas.openxmlformats.org/drawingml/2006/main" xmlns:r="http://schemas.openxmlformats.org/officeDocument/2006/relationships" xmlns:p="http://schemas.openxmlformats.org/presentationml/2006/main">
  <p:tag name="TIMING" val="|104.5"/>
</p:tagLst>
</file>

<file path=ppt/tags/tag7.xml><?xml version="1.0" encoding="utf-8"?>
<p:tagLst xmlns:a="http://schemas.openxmlformats.org/drawingml/2006/main" xmlns:r="http://schemas.openxmlformats.org/officeDocument/2006/relationships" xmlns:p="http://schemas.openxmlformats.org/presentationml/2006/main">
  <p:tag name="TIMING" val="|1.6"/>
</p:tagLst>
</file>

<file path=ppt/tags/tag8.xml><?xml version="1.0" encoding="utf-8"?>
<p:tagLst xmlns:a="http://schemas.openxmlformats.org/drawingml/2006/main" xmlns:r="http://schemas.openxmlformats.org/officeDocument/2006/relationships" xmlns:p="http://schemas.openxmlformats.org/presentationml/2006/main">
  <p:tag name="TIMING" val="|1.4|0.4|0.4|0.6"/>
</p:tagLst>
</file>

<file path=ppt/tags/tag9.xml><?xml version="1.0" encoding="utf-8"?>
<p:tagLst xmlns:a="http://schemas.openxmlformats.org/drawingml/2006/main" xmlns:r="http://schemas.openxmlformats.org/officeDocument/2006/relationships" xmlns:p="http://schemas.openxmlformats.org/presentationml/2006/main">
  <p:tag name="TIMING" val="|2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12459</TotalTime>
  <Words>5417</Words>
  <Application>Microsoft Office PowerPoint</Application>
  <PresentationFormat>On-screen Show (4:3)</PresentationFormat>
  <Paragraphs>894</Paragraphs>
  <Slides>58</Slides>
  <Notes>3</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Report: LBNE Reconfiguration Steering Committee</vt:lpstr>
      <vt:lpstr>Outline</vt:lpstr>
      <vt:lpstr>LBNE Physics Case</vt:lpstr>
      <vt:lpstr>PowerPoint Presentation</vt:lpstr>
      <vt:lpstr>PowerPoint Presentation</vt:lpstr>
      <vt:lpstr>PowerPoint Presentation</vt:lpstr>
      <vt:lpstr>Evolution of U.S. Long Baseline Neutrino Experiments</vt:lpstr>
      <vt:lpstr>Detector Technology Choice Made (Jan. 2012)</vt:lpstr>
      <vt:lpstr>Large q13 (March 8, 2012)</vt:lpstr>
      <vt:lpstr>Large q13 (March 8, 2012)</vt:lpstr>
      <vt:lpstr>Dr. Brinkman’s Charge (March 19, 2012)</vt:lpstr>
      <vt:lpstr>Steering Committee and WGs formed (April 3, 2012)</vt:lpstr>
      <vt:lpstr>The Steering Committee</vt:lpstr>
      <vt:lpstr>Working Groups</vt:lpstr>
      <vt:lpstr>Process</vt:lpstr>
      <vt:lpstr>Workshop (April 25-26, 2012)</vt:lpstr>
      <vt:lpstr>Open Process</vt:lpstr>
      <vt:lpstr>Issues for LBNE Phase 1</vt:lpstr>
      <vt:lpstr>A beamline is a significant investment.</vt:lpstr>
      <vt:lpstr>Issues for LBNE Phase 1</vt:lpstr>
      <vt:lpstr>Options considered</vt:lpstr>
      <vt:lpstr>Options considered (cont.)</vt:lpstr>
      <vt:lpstr>Options selected for further studies</vt:lpstr>
      <vt:lpstr>Physics Sensitivity Studies</vt:lpstr>
      <vt:lpstr>PowerPoint Presentation</vt:lpstr>
      <vt:lpstr>PowerPoint Presentation</vt:lpstr>
      <vt:lpstr>PowerPoint Presentation</vt:lpstr>
      <vt:lpstr>Mass Hierarchy Reach</vt:lpstr>
      <vt:lpstr>CP Violation Reach</vt:lpstr>
      <vt:lpstr>CP Measurements (resolution)</vt:lpstr>
      <vt:lpstr>Other mixing parameters</vt:lpstr>
      <vt:lpstr>Searching for new physics </vt:lpstr>
      <vt:lpstr>Non-accelerator physics</vt:lpstr>
      <vt:lpstr>Non-accelerator physics (cont.)</vt:lpstr>
      <vt:lpstr>Non-accelerator physics (cont.)</vt:lpstr>
      <vt:lpstr>Physics Sensitivities: Summary</vt:lpstr>
      <vt:lpstr>Engineering/cost studies</vt:lpstr>
      <vt:lpstr>Engineering/cost studies</vt:lpstr>
      <vt:lpstr>The Steering Committee Conclusions  for LBNE Phase 1  Viable Options Preferred Option Strategy to enhance the physics scope of the preferred option</vt:lpstr>
      <vt:lpstr>Three options</vt:lpstr>
      <vt:lpstr>Mass hierarchy reach for the three options</vt:lpstr>
      <vt:lpstr>CP reach for the three options</vt:lpstr>
      <vt:lpstr>CP measurements for the three options</vt:lpstr>
      <vt:lpstr>Summary: 30 kt at Ash River (810 km, surface)</vt:lpstr>
      <vt:lpstr>Summary: 15 kt at Soudan (735 km, 2340 ft)</vt:lpstr>
      <vt:lpstr>Summary: 10 kt at Homestake (1300km, surface)</vt:lpstr>
      <vt:lpstr>Can a LAr detector successfully operate on the surface? </vt:lpstr>
      <vt:lpstr>The need for a near detector during Phase 1 </vt:lpstr>
      <vt:lpstr>Preferred option: Homestake</vt:lpstr>
      <vt:lpstr>Preferred option: Enhancing the physics scope</vt:lpstr>
      <vt:lpstr>Conclusions</vt:lpstr>
      <vt:lpstr>Conclusions</vt:lpstr>
      <vt:lpstr>PowerPoint Presentation</vt:lpstr>
      <vt:lpstr>Conclusions</vt:lpstr>
      <vt:lpstr>This is a start of a long-term world-leading program</vt:lpstr>
      <vt:lpstr>Backup slides</vt:lpstr>
      <vt:lpstr>Fraction of CP values for 2, 3 mass hierarchy sensitivity</vt:lpstr>
      <vt:lpstr>CP Violation Reach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Plunkett</dc:creator>
  <cp:lastModifiedBy>Young-kee Kim</cp:lastModifiedBy>
  <cp:revision>217</cp:revision>
  <dcterms:created xsi:type="dcterms:W3CDTF">2012-08-17T14:07:38Z</dcterms:created>
  <dcterms:modified xsi:type="dcterms:W3CDTF">2012-08-31T21:12:03Z</dcterms:modified>
</cp:coreProperties>
</file>