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313" r:id="rId5"/>
    <p:sldId id="270" r:id="rId6"/>
    <p:sldId id="259" r:id="rId7"/>
    <p:sldId id="261" r:id="rId8"/>
    <p:sldId id="264" r:id="rId9"/>
    <p:sldId id="286" r:id="rId10"/>
    <p:sldId id="292" r:id="rId11"/>
    <p:sldId id="272" r:id="rId12"/>
    <p:sldId id="312" r:id="rId13"/>
    <p:sldId id="311" r:id="rId14"/>
    <p:sldId id="275" r:id="rId15"/>
    <p:sldId id="284" r:id="rId16"/>
    <p:sldId id="288" r:id="rId17"/>
    <p:sldId id="289" r:id="rId18"/>
    <p:sldId id="309" r:id="rId19"/>
    <p:sldId id="306" r:id="rId20"/>
    <p:sldId id="293" r:id="rId21"/>
    <p:sldId id="294" r:id="rId22"/>
    <p:sldId id="317" r:id="rId23"/>
    <p:sldId id="318" r:id="rId24"/>
    <p:sldId id="319" r:id="rId25"/>
    <p:sldId id="297" r:id="rId26"/>
    <p:sldId id="314" r:id="rId27"/>
    <p:sldId id="315" r:id="rId28"/>
    <p:sldId id="310" r:id="rId29"/>
    <p:sldId id="321" r:id="rId30"/>
    <p:sldId id="322" r:id="rId31"/>
    <p:sldId id="323" r:id="rId32"/>
    <p:sldId id="295" r:id="rId33"/>
    <p:sldId id="303" r:id="rId34"/>
    <p:sldId id="301" r:id="rId35"/>
    <p:sldId id="299" r:id="rId3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6F6E1-CD71-416D-98EC-F65D20CB46A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869F9-10FA-40C7-AF41-9102410FA92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41FEB-02EB-4697-8C06-D95CABEE0F9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FB886D-75DF-4523-91DB-57AF44975E1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F18D13-F581-4FC5-B635-42AAC9B62F0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4C58E-0E0B-4D89-A267-373AFAF7B85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2980D-9D20-4736-8627-E52FB1AF8D5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1E871-B461-47F2-B641-D53EC541F15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E5F6F-CF9C-4BAB-98BF-BD9CFEB5545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2C3F1-346A-4969-9ABD-1B4BA930985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CEF6D-0138-4DE5-887C-604979CC30A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23570-B8B9-4979-8C18-ABA6862AC49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FC177-7797-4879-AD03-6E0922AFB21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482351-CE67-4B33-B2E0-A60CA169AFEA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b="1">
                <a:solidFill>
                  <a:srgbClr val="FF0000"/>
                </a:solidFill>
              </a:rPr>
              <a:t>Consequences of the LHC results in the interpretation of </a:t>
            </a:r>
            <a:r>
              <a:rPr lang="fr-FR" sz="3600" b="1">
                <a:solidFill>
                  <a:srgbClr val="FF0000"/>
                </a:solidFill>
                <a:latin typeface="Symbol" pitchFamily="18" charset="2"/>
              </a:rPr>
              <a:t>g </a:t>
            </a:r>
            <a:r>
              <a:rPr lang="fr-FR" sz="3600" b="1">
                <a:solidFill>
                  <a:srgbClr val="FF0000"/>
                </a:solidFill>
                <a:latin typeface="Arial Unicode MS" pitchFamily="34" charset="-128"/>
              </a:rPr>
              <a:t>ray families and giant EAS data</a:t>
            </a:r>
            <a:endParaRPr lang="fr-FR" sz="3600" b="1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Jean-Noël CAPDEVIELLE</a:t>
            </a:r>
          </a:p>
          <a:p>
            <a:r>
              <a:rPr lang="fr-FR"/>
              <a:t>APC, CNRS, Univ. Paris-Diderot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arjeeling 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6613" y="-457200"/>
            <a:ext cx="7910513" cy="906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1113" y="76200"/>
          <a:ext cx="5229225" cy="6781800"/>
        </p:xfrm>
        <a:graphic>
          <a:graphicData uri="http://schemas.openxmlformats.org/presentationml/2006/ole">
            <p:oleObj spid="_x0000_s19458" name="Clip" r:id="rId3" imgW="10828571" imgH="14038095" progId="MS_ClipArt_Gallery.2">
              <p:embed/>
            </p:oleObj>
          </a:graphicData>
        </a:graphic>
      </p:graphicFrame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52400"/>
            <a:ext cx="3657600" cy="3733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800" b="1" i="1">
                <a:solidFill>
                  <a:srgbClr val="FF0000"/>
                </a:solidFill>
              </a:rPr>
              <a:t>CERN Courier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2400" b="1" i="1">
                <a:solidFill>
                  <a:srgbClr val="FF0000"/>
                </a:solidFill>
              </a:rPr>
              <a:t>October 1981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;"/>
            </a:pPr>
            <a:r>
              <a:rPr lang="fr-FR" sz="2400" b="1" i="1">
                <a:solidFill>
                  <a:srgbClr val="FF0000"/>
                </a:solidFill>
              </a:rPr>
              <a:t>Experiences  ECHOS started in October 1978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;"/>
            </a:pPr>
            <a:r>
              <a:rPr lang="fr-FR" sz="2400" b="1" i="1">
                <a:solidFill>
                  <a:srgbClr val="FF0000"/>
                </a:solidFill>
              </a:rPr>
              <a:t>0ne collision of 10</a:t>
            </a:r>
            <a:r>
              <a:rPr lang="fr-FR" sz="2400" b="1" i="1" baseline="30000">
                <a:solidFill>
                  <a:srgbClr val="FF0000"/>
                </a:solidFill>
              </a:rPr>
              <a:t>6</a:t>
            </a:r>
            <a:r>
              <a:rPr lang="fr-FR" sz="2400" b="1" i="1">
                <a:solidFill>
                  <a:srgbClr val="FF0000"/>
                </a:solidFill>
              </a:rPr>
              <a:t> GeV (high multiplicity, spikes  in the distribution of  pseudo-rapidité) at first exposure</a:t>
            </a:r>
            <a:endParaRPr lang="fr-FR" sz="28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 descr="NKG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7238" y="-71438"/>
            <a:ext cx="10680701" cy="7461251"/>
          </a:xfrm>
          <a:prstGeom prst="rect">
            <a:avLst/>
          </a:prstGeom>
          <a:noFill/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-541338" y="1341438"/>
            <a:ext cx="4033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0" y="1196975"/>
            <a:ext cx="3779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FF0000"/>
                </a:solidFill>
              </a:rPr>
              <a:t>Hints of hot spots for QGP ? Nucleus-Nucleus Collisions, 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NKG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404813"/>
            <a:ext cx="5999163" cy="638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5775" y="-128588"/>
            <a:ext cx="10115550" cy="7115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alo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95413"/>
            <a:ext cx="8296275" cy="9639301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0" y="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FF0000"/>
                </a:solidFill>
              </a:rPr>
              <a:t>TADJIKISTAN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23850" y="5445125"/>
            <a:ext cx="25939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chemeClr val="hlink"/>
                </a:solidFill>
              </a:rPr>
              <a:t>No alignements in super families above 7 TeV in CMS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ult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-366713"/>
            <a:ext cx="6905625" cy="7591426"/>
          </a:xfrm>
          <a:prstGeom prst="rect">
            <a:avLst/>
          </a:prstGeom>
          <a:noFill/>
        </p:spPr>
      </p:pic>
      <p:pic>
        <p:nvPicPr>
          <p:cNvPr id="35843" name="Picture 3" descr="multh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-304800"/>
            <a:ext cx="6905625" cy="7591425"/>
          </a:xfrm>
          <a:prstGeom prst="rect">
            <a:avLst/>
          </a:prstGeo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352800" y="1143000"/>
            <a:ext cx="39624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solidFill>
                  <a:srgbClr val="FF00FF"/>
                </a:solidFill>
                <a:latin typeface="Times New Roman" pitchFamily="18" charset="0"/>
              </a:rPr>
              <a:t>Violation du scaling de KNO (1000 collisions) 10</a:t>
            </a:r>
            <a:r>
              <a:rPr lang="fr-FR" sz="2800" baseline="30000">
                <a:solidFill>
                  <a:srgbClr val="FF00FF"/>
                </a:solidFill>
                <a:latin typeface="Times New Roman" pitchFamily="18" charset="0"/>
              </a:rPr>
              <a:t>20 </a:t>
            </a:r>
            <a:r>
              <a:rPr lang="fr-FR" sz="2800">
                <a:solidFill>
                  <a:srgbClr val="FF00FF"/>
                </a:solidFill>
                <a:latin typeface="Times New Roman" pitchFamily="18" charset="0"/>
              </a:rPr>
              <a:t>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psth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-531813"/>
            <a:ext cx="6905625" cy="7591426"/>
          </a:xfrm>
          <a:prstGeom prst="rect">
            <a:avLst/>
          </a:prstGeo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700338" y="1268413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FF0000"/>
                </a:solidFill>
              </a:rPr>
              <a:t>Energy densities above 30 GeV/Fm3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crc0212_fig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-23813"/>
            <a:ext cx="6210300" cy="6905626"/>
          </a:xfrm>
          <a:prstGeom prst="rect">
            <a:avLst/>
          </a:prstGeom>
          <a:noFill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284663" y="2349500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708400" y="2349500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0000"/>
                </a:solidFill>
              </a:rPr>
              <a:t>Lateral distribution of </a:t>
            </a:r>
            <a:r>
              <a:rPr lang="fr-FR" b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fr-FR" b="1">
                <a:solidFill>
                  <a:srgbClr val="FF0000"/>
                </a:solidFill>
              </a:rPr>
              <a:t>’s simulated for LHCf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crc0212_fig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-23813"/>
            <a:ext cx="6210300" cy="690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fr-FR" sz="3200"/>
              <a:t>Remarkable cosmic ray events in the LHC energy range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4038600" cy="4957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b="1" i="1" u="sng"/>
              <a:t>From X-emulsion Chambers</a:t>
            </a:r>
          </a:p>
          <a:p>
            <a:pPr>
              <a:lnSpc>
                <a:spcPct val="90000"/>
              </a:lnSpc>
            </a:pPr>
            <a:r>
              <a:rPr lang="fr-FR" b="1">
                <a:solidFill>
                  <a:schemeClr val="accent2"/>
                </a:solidFill>
              </a:rPr>
              <a:t>Centauros ?</a:t>
            </a:r>
          </a:p>
          <a:p>
            <a:pPr>
              <a:lnSpc>
                <a:spcPct val="90000"/>
              </a:lnSpc>
            </a:pPr>
            <a:r>
              <a:rPr lang="fr-FR" b="1">
                <a:solidFill>
                  <a:schemeClr val="accent2"/>
                </a:solidFill>
              </a:rPr>
              <a:t>Coplanar emission</a:t>
            </a:r>
          </a:p>
          <a:p>
            <a:pPr>
              <a:lnSpc>
                <a:spcPct val="90000"/>
              </a:lnSpc>
            </a:pPr>
            <a:r>
              <a:rPr lang="fr-FR" b="1">
                <a:solidFill>
                  <a:schemeClr val="accent2"/>
                </a:solidFill>
              </a:rPr>
              <a:t>Spikes in pseudo rapidity distribution</a:t>
            </a:r>
          </a:p>
          <a:p>
            <a:pPr>
              <a:lnSpc>
                <a:spcPct val="90000"/>
              </a:lnSpc>
            </a:pPr>
            <a:r>
              <a:rPr lang="fr-FR" sz="2400" b="1" i="1" u="sng"/>
              <a:t>Needs from EAS</a:t>
            </a:r>
          </a:p>
          <a:p>
            <a:pPr>
              <a:lnSpc>
                <a:spcPct val="90000"/>
              </a:lnSpc>
            </a:pPr>
            <a:r>
              <a:rPr lang="fr-FR" b="1">
                <a:solidFill>
                  <a:schemeClr val="accent2"/>
                </a:solidFill>
              </a:rPr>
              <a:t>Large multiplicities and large Pt’s</a:t>
            </a:r>
          </a:p>
          <a:p>
            <a:pPr>
              <a:lnSpc>
                <a:spcPct val="90000"/>
              </a:lnSpc>
            </a:pPr>
            <a:r>
              <a:rPr lang="fr-FR" b="1">
                <a:solidFill>
                  <a:schemeClr val="accent2"/>
                </a:solidFill>
              </a:rPr>
              <a:t>Rising energy cross sections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b="1">
                <a:solidFill>
                  <a:srgbClr val="FF0000"/>
                </a:solidFill>
              </a:rPr>
              <a:t>Exotics, fluctuation artefacts or tracks to new physics ?</a:t>
            </a:r>
          </a:p>
          <a:p>
            <a:pPr>
              <a:lnSpc>
                <a:spcPct val="90000"/>
              </a:lnSpc>
            </a:pPr>
            <a:r>
              <a:rPr lang="fr-FR" b="1">
                <a:solidFill>
                  <a:srgbClr val="FF0000"/>
                </a:solidFill>
              </a:rPr>
              <a:t>Phase transition to QGP</a:t>
            </a:r>
          </a:p>
          <a:p>
            <a:pPr>
              <a:lnSpc>
                <a:spcPct val="90000"/>
              </a:lnSpc>
            </a:pPr>
            <a:r>
              <a:rPr lang="fr-FR" b="1">
                <a:solidFill>
                  <a:srgbClr val="FF0000"/>
                </a:solidFill>
              </a:rPr>
              <a:t>Diquark breaking mechanism</a:t>
            </a:r>
          </a:p>
          <a:p>
            <a:pPr>
              <a:lnSpc>
                <a:spcPct val="90000"/>
              </a:lnSpc>
            </a:pPr>
            <a:r>
              <a:rPr lang="fr-FR" b="1">
                <a:solidFill>
                  <a:srgbClr val="FF0000"/>
                </a:solidFill>
              </a:rPr>
              <a:t>Fragmentation of strings with very high tension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arjeeling 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-531813"/>
            <a:ext cx="7607300" cy="1054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arjeeling 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4163" y="-1524000"/>
            <a:ext cx="10698163" cy="760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arjeeling 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-1066800"/>
            <a:ext cx="8448675" cy="1075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arjeeling 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457200"/>
            <a:ext cx="7772400" cy="1115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arjeeling 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700" y="-609600"/>
            <a:ext cx="7607300" cy="1092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qu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-23813"/>
            <a:ext cx="6905625" cy="690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61975"/>
          </a:xfrm>
        </p:spPr>
        <p:txBody>
          <a:bodyPr/>
          <a:lstStyle/>
          <a:p>
            <a:r>
              <a:rPr lang="fr-FR" sz="2800"/>
              <a:t>New guidelines from LHC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r>
              <a:rPr lang="fr-FR" b="1">
                <a:solidFill>
                  <a:srgbClr val="FF0000"/>
                </a:solidFill>
              </a:rPr>
              <a:t>CMS, ATLAS and ALICE</a:t>
            </a:r>
          </a:p>
          <a:p>
            <a:r>
              <a:rPr lang="fr-FR" b="1">
                <a:solidFill>
                  <a:srgbClr val="FF0000"/>
                </a:solidFill>
              </a:rPr>
              <a:t>Central pseudo rapidity densities larger than expected in usual models !</a:t>
            </a:r>
          </a:p>
          <a:p>
            <a:endParaRPr lang="fr-FR" b="1">
              <a:solidFill>
                <a:srgbClr val="FF0000"/>
              </a:solidFill>
            </a:endParaRPr>
          </a:p>
          <a:p>
            <a:r>
              <a:rPr lang="fr-FR" b="1">
                <a:solidFill>
                  <a:srgbClr val="FF0000"/>
                </a:solidFill>
              </a:rPr>
              <a:t>dN</a:t>
            </a:r>
            <a:r>
              <a:rPr lang="fr-FR" b="1" baseline="-25000">
                <a:solidFill>
                  <a:srgbClr val="FF0000"/>
                </a:solidFill>
              </a:rPr>
              <a:t>ch</a:t>
            </a:r>
            <a:r>
              <a:rPr lang="fr-FR" b="1">
                <a:solidFill>
                  <a:srgbClr val="FF0000"/>
                </a:solidFill>
              </a:rPr>
              <a:t>/d</a:t>
            </a:r>
            <a:r>
              <a:rPr lang="fr-FR" b="1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fr-FR" b="1">
                <a:solidFill>
                  <a:srgbClr val="FF0000"/>
                </a:solidFill>
                <a:latin typeface="Arial Unicode MS" pitchFamily="34" charset="-128"/>
              </a:rPr>
              <a:t> = 4.47 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lang="fr-FR" b="1">
                <a:solidFill>
                  <a:srgbClr val="FF0000"/>
                </a:solidFill>
                <a:latin typeface="Arial Unicode MS" pitchFamily="34" charset="-128"/>
              </a:rPr>
              <a:t> 0.04(stat.) 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±0.13(syst) for √s= 2.36 TeV  (2.97 PeV in Lab.)</a:t>
            </a:r>
          </a:p>
          <a:p>
            <a:r>
              <a:rPr lang="fr-FR" b="1">
                <a:solidFill>
                  <a:srgbClr val="FF0000"/>
                </a:solidFill>
              </a:rPr>
              <a:t>dN</a:t>
            </a:r>
            <a:r>
              <a:rPr lang="fr-FR" b="1" baseline="-25000">
                <a:solidFill>
                  <a:srgbClr val="FF0000"/>
                </a:solidFill>
              </a:rPr>
              <a:t>ch</a:t>
            </a:r>
            <a:r>
              <a:rPr lang="fr-FR" b="1">
                <a:solidFill>
                  <a:srgbClr val="FF0000"/>
                </a:solidFill>
              </a:rPr>
              <a:t>/d</a:t>
            </a:r>
            <a:r>
              <a:rPr lang="fr-FR" b="1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fr-FR" b="1">
                <a:solidFill>
                  <a:srgbClr val="FF0000"/>
                </a:solidFill>
                <a:latin typeface="Arial Unicode MS" pitchFamily="34" charset="-128"/>
              </a:rPr>
              <a:t> = 6.01 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lang="fr-FR" b="1">
                <a:solidFill>
                  <a:srgbClr val="FF0000"/>
                </a:solidFill>
                <a:latin typeface="Arial Unicode MS" pitchFamily="34" charset="-128"/>
              </a:rPr>
              <a:t> </a:t>
            </a:r>
            <a:r>
              <a:rPr lang="fr-FR" sz="2400" b="1">
                <a:solidFill>
                  <a:srgbClr val="FF0000"/>
                </a:solidFill>
                <a:latin typeface="Arial Unicode MS" pitchFamily="34" charset="-128"/>
              </a:rPr>
              <a:t>0.01(stat.) </a:t>
            </a:r>
            <a:r>
              <a:rPr lang="fr-FR" sz="2400" b="1" baseline="-25000">
                <a:solidFill>
                  <a:srgbClr val="FF0000"/>
                </a:solidFill>
                <a:latin typeface="Arial Unicode MS" pitchFamily="34" charset="-128"/>
              </a:rPr>
              <a:t>-0.62</a:t>
            </a:r>
            <a:r>
              <a:rPr lang="fr-FR" sz="2400" b="1" baseline="30000">
                <a:solidFill>
                  <a:srgbClr val="FF0000"/>
                </a:solidFill>
                <a:latin typeface="Arial Unicode MS" pitchFamily="34" charset="-128"/>
              </a:rPr>
              <a:t>+0.2</a:t>
            </a:r>
            <a:r>
              <a:rPr lang="en-US" sz="24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(syst)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for √s= 7 TeV (26.1 PeV in Lab.)  </a:t>
            </a:r>
            <a:r>
              <a:rPr lang="en-US" b="1" u="sng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NSD</a:t>
            </a:r>
          </a:p>
          <a:p>
            <a:endParaRPr lang="en-US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fr-FR" sz="2400"/>
              <a:t>Guidelines inserted in Hybrid dual parton model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289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b="1">
                <a:solidFill>
                  <a:srgbClr val="FF0000"/>
                </a:solidFill>
              </a:rPr>
              <a:t>dN</a:t>
            </a:r>
            <a:r>
              <a:rPr lang="fr-FR" b="1" baseline="-25000">
                <a:solidFill>
                  <a:srgbClr val="FF0000"/>
                </a:solidFill>
              </a:rPr>
              <a:t>ch</a:t>
            </a:r>
            <a:r>
              <a:rPr lang="fr-FR" b="1">
                <a:solidFill>
                  <a:srgbClr val="FF0000"/>
                </a:solidFill>
              </a:rPr>
              <a:t>/d</a:t>
            </a:r>
            <a:r>
              <a:rPr lang="fr-FR" b="1">
                <a:solidFill>
                  <a:srgbClr val="FF0000"/>
                </a:solidFill>
                <a:latin typeface="Symbol" pitchFamily="18" charset="2"/>
              </a:rPr>
              <a:t>h </a:t>
            </a:r>
            <a:r>
              <a:rPr lang="fr-FR" b="1">
                <a:solidFill>
                  <a:srgbClr val="FF0000"/>
                </a:solidFill>
                <a:latin typeface="Arial Unicode MS" pitchFamily="34" charset="-128"/>
              </a:rPr>
              <a:t> =  0.595 s</a:t>
            </a:r>
            <a:r>
              <a:rPr lang="fr-FR" b="1" baseline="30000">
                <a:solidFill>
                  <a:srgbClr val="FF0000"/>
                </a:solidFill>
                <a:latin typeface="Arial Unicode MS" pitchFamily="34" charset="-128"/>
              </a:rPr>
              <a:t>0.13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√s &gt; 0.9 TeV</a:t>
            </a:r>
          </a:p>
          <a:p>
            <a:pPr>
              <a:lnSpc>
                <a:spcPct val="90000"/>
              </a:lnSpc>
            </a:pPr>
            <a:r>
              <a:rPr lang="fr-FR" sz="2800" b="1">
                <a:solidFill>
                  <a:srgbClr val="333300"/>
                </a:solidFill>
              </a:rPr>
              <a:t>dN</a:t>
            </a:r>
            <a:r>
              <a:rPr lang="fr-FR" sz="2800" b="1" baseline="-25000">
                <a:solidFill>
                  <a:srgbClr val="333300"/>
                </a:solidFill>
              </a:rPr>
              <a:t>ch</a:t>
            </a:r>
            <a:r>
              <a:rPr lang="fr-FR" sz="2800" b="1">
                <a:solidFill>
                  <a:srgbClr val="333300"/>
                </a:solidFill>
              </a:rPr>
              <a:t>/d</a:t>
            </a:r>
            <a:r>
              <a:rPr lang="fr-FR" sz="2800" b="1">
                <a:solidFill>
                  <a:srgbClr val="333300"/>
                </a:solidFill>
                <a:latin typeface="Symbol" pitchFamily="18" charset="2"/>
              </a:rPr>
              <a:t>h </a:t>
            </a:r>
            <a:r>
              <a:rPr lang="fr-FR" sz="2800" b="1">
                <a:solidFill>
                  <a:srgbClr val="333300"/>
                </a:solidFill>
                <a:latin typeface="Arial Unicode MS" pitchFamily="34" charset="-128"/>
              </a:rPr>
              <a:t> =  0.74 s</a:t>
            </a:r>
            <a:r>
              <a:rPr lang="fr-FR" sz="2800" b="1" baseline="30000">
                <a:solidFill>
                  <a:srgbClr val="333300"/>
                </a:solidFill>
                <a:latin typeface="Arial Unicode MS" pitchFamily="34" charset="-128"/>
              </a:rPr>
              <a:t>0.105</a:t>
            </a:r>
            <a:r>
              <a:rPr lang="fr-FR" sz="2800" b="1">
                <a:solidFill>
                  <a:srgbClr val="333300"/>
                </a:solidFill>
                <a:latin typeface="Arial Unicode MS" pitchFamily="34" charset="-128"/>
              </a:rPr>
              <a:t>       from UA5 data</a:t>
            </a:r>
          </a:p>
          <a:p>
            <a:pPr>
              <a:lnSpc>
                <a:spcPct val="90000"/>
              </a:lnSpc>
            </a:pPr>
            <a:endParaRPr lang="fr-FR" b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fr-FR" b="1">
                <a:solidFill>
                  <a:srgbClr val="FF0000"/>
                </a:solidFill>
              </a:rPr>
              <a:t>N</a:t>
            </a:r>
            <a:r>
              <a:rPr lang="fr-FR" b="1" baseline="-25000">
                <a:solidFill>
                  <a:srgbClr val="FF0000"/>
                </a:solidFill>
              </a:rPr>
              <a:t>ch </a:t>
            </a:r>
            <a:r>
              <a:rPr lang="fr-FR" b="1">
                <a:solidFill>
                  <a:srgbClr val="FF0000"/>
                </a:solidFill>
                <a:latin typeface="Arial Unicode MS" pitchFamily="34" charset="-128"/>
              </a:rPr>
              <a:t> =  2.257 s</a:t>
            </a:r>
            <a:r>
              <a:rPr lang="fr-FR" b="1" baseline="30000">
                <a:solidFill>
                  <a:srgbClr val="FF0000"/>
                </a:solidFill>
                <a:latin typeface="Arial Unicode MS" pitchFamily="34" charset="-128"/>
              </a:rPr>
              <a:t>0.195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for √s &gt; 0.9 TeV</a:t>
            </a:r>
          </a:p>
          <a:p>
            <a:pPr>
              <a:lnSpc>
                <a:spcPct val="90000"/>
              </a:lnSpc>
            </a:pPr>
            <a:r>
              <a:rPr lang="fr-FR" sz="2800" b="1">
                <a:solidFill>
                  <a:srgbClr val="333300"/>
                </a:solidFill>
              </a:rPr>
              <a:t>N</a:t>
            </a:r>
            <a:r>
              <a:rPr lang="fr-FR" sz="2800" b="1" baseline="-25000">
                <a:solidFill>
                  <a:srgbClr val="333300"/>
                </a:solidFill>
              </a:rPr>
              <a:t>ch</a:t>
            </a:r>
            <a:r>
              <a:rPr lang="fr-FR" sz="2800" b="1">
                <a:solidFill>
                  <a:srgbClr val="333300"/>
                </a:solidFill>
                <a:latin typeface="Arial Unicode MS" pitchFamily="34" charset="-128"/>
              </a:rPr>
              <a:t> =  -7 + 7.2 s</a:t>
            </a:r>
            <a:r>
              <a:rPr lang="fr-FR" sz="2800" b="1" baseline="30000">
                <a:solidFill>
                  <a:srgbClr val="333300"/>
                </a:solidFill>
                <a:latin typeface="Arial Unicode MS" pitchFamily="34" charset="-128"/>
              </a:rPr>
              <a:t>0.127</a:t>
            </a:r>
            <a:r>
              <a:rPr lang="fr-FR" sz="2800" b="1">
                <a:solidFill>
                  <a:srgbClr val="333300"/>
                </a:solidFill>
                <a:latin typeface="Arial Unicode MS" pitchFamily="34" charset="-128"/>
              </a:rPr>
              <a:t>                from UA5 data</a:t>
            </a:r>
            <a:r>
              <a:rPr lang="en-US" sz="2800" b="1">
                <a:solidFill>
                  <a:srgbClr val="33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endParaRPr lang="fr-FR" sz="2800" b="1">
              <a:solidFill>
                <a:srgbClr val="33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fr-FR" sz="2800" b="1">
                <a:solidFill>
                  <a:srgbClr val="33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Landau Hydrodynamical model predicted a behaviour (assuming a major part of CMS available energy converted in s</a:t>
            </a:r>
            <a:r>
              <a:rPr lang="fr-FR" sz="2800" b="1" baseline="30000">
                <a:solidFill>
                  <a:srgbClr val="33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0.25</a:t>
            </a:r>
            <a:r>
              <a:rPr lang="fr-FR" sz="2800" b="1">
                <a:solidFill>
                  <a:srgbClr val="33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whereas Feyman’s scaling and colliders were in favour of s</a:t>
            </a:r>
            <a:r>
              <a:rPr lang="fr-FR" sz="2800" b="1" baseline="30000">
                <a:solidFill>
                  <a:srgbClr val="33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0.13</a:t>
            </a:r>
            <a:endParaRPr lang="fr-FR" sz="2800" b="1">
              <a:solidFill>
                <a:srgbClr val="33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cms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210300" cy="6905625"/>
          </a:xfrm>
          <a:prstGeom prst="rect">
            <a:avLst/>
          </a:prstGeo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39750" y="1557338"/>
            <a:ext cx="1411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Alice 6.01</a:t>
            </a:r>
            <a:r>
              <a:rPr lang="fr-FR">
                <a:sym typeface="Wingdings" pitchFamily="2" charset="2"/>
              </a:rPr>
              <a:t></a:t>
            </a:r>
            <a:endParaRPr lang="fr-FR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68313" y="2708275"/>
            <a:ext cx="1582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95288" y="2781300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CMS 4.47 </a:t>
            </a:r>
            <a:r>
              <a:rPr lang="fr-FR">
                <a:sym typeface="Wingdings" pitchFamily="2" charset="2"/>
              </a:rPr>
              <a:t></a:t>
            </a:r>
            <a:endParaRPr lang="fr-FR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50825" y="3573463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CMS 3.48 </a:t>
            </a:r>
            <a:r>
              <a:rPr lang="fr-FR">
                <a:sym typeface="Wingdings" pitchFamily="2" charset="2"/>
              </a:rPr>
              <a:t>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889000" y="0"/>
          <a:ext cx="5740400" cy="6891338"/>
        </p:xfrm>
        <a:graphic>
          <a:graphicData uri="http://schemas.openxmlformats.org/presentationml/2006/ole">
            <p:oleObj spid="_x0000_s71682" name="Acrobat Document" r:id="rId3" imgW="5667756" imgH="8020368" progId="AcroExch.Document.7">
              <p:embed/>
            </p:oleObj>
          </a:graphicData>
        </a:graphic>
      </p:graphicFrame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227763" y="4005263"/>
            <a:ext cx="266541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FF0000"/>
                </a:solidFill>
              </a:rPr>
              <a:t>Change of p interaction near 2-3 EeV or progressive evolution of the collision with higher multiplicities and cross sections?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588125" y="350043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chemeClr val="hlink"/>
                </a:solidFill>
              </a:rPr>
              <a:t>Fe or fat proton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l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546100"/>
            <a:ext cx="8899525" cy="576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sz="2800"/>
              <a:t>CONCLUSION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fr-FR" b="1">
                <a:solidFill>
                  <a:srgbClr val="FF0000"/>
                </a:solidFill>
              </a:rPr>
              <a:t>A situation similar to the period preceeding the discovery of the Charm.</a:t>
            </a:r>
          </a:p>
          <a:p>
            <a:r>
              <a:rPr lang="fr-FR" b="1">
                <a:solidFill>
                  <a:srgbClr val="FF0000"/>
                </a:solidFill>
              </a:rPr>
              <a:t>Several simulations shows that coplanar events as well as spikes could result from random groupings</a:t>
            </a:r>
          </a:p>
          <a:p>
            <a:endParaRPr lang="fr-FR" b="1" i="1">
              <a:solidFill>
                <a:schemeClr val="accent2"/>
              </a:solidFill>
            </a:endParaRPr>
          </a:p>
          <a:p>
            <a:r>
              <a:rPr lang="fr-FR" b="1" i="1">
                <a:solidFill>
                  <a:schemeClr val="accent2"/>
                </a:solidFill>
              </a:rPr>
              <a:t>However spikes close to fragmentation region, as well as alignements concentrated near  3-5 TeV CMS energy could be investigated in LHC</a:t>
            </a:r>
          </a:p>
          <a:p>
            <a:endParaRPr lang="fr-FR"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fr-FR" sz="2800"/>
              <a:t>CONCLUSION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b="1">
                <a:solidFill>
                  <a:schemeClr val="accent2"/>
                </a:solidFill>
              </a:rPr>
              <a:t>The faster increase of central rapidity density (multiplication of chains in central region) suggests more muons in EAS, a maximum at higher altitude and lower primary mass in the knee region.</a:t>
            </a:r>
          </a:p>
          <a:p>
            <a:pPr>
              <a:lnSpc>
                <a:spcPct val="90000"/>
              </a:lnSpc>
            </a:pPr>
            <a:endParaRPr lang="fr-FR" b="1" i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fr-FR" b="1" i="1">
                <a:solidFill>
                  <a:srgbClr val="FF0000"/>
                </a:solidFill>
              </a:rPr>
              <a:t>If those tendancies persists, the maximum depth at UHE observed in AUGER would be explain by a pure proton composition.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arjeeling 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8400"/>
            <a:ext cx="11410950" cy="1604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g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-23813"/>
            <a:ext cx="6905625" cy="690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tstr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-23813"/>
            <a:ext cx="6905625" cy="690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crc0212_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-23813"/>
            <a:ext cx="6905625" cy="690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NKG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607300" cy="8967788"/>
          </a:xfrm>
          <a:prstGeom prst="rect">
            <a:avLst/>
          </a:prstGeom>
          <a:noFill/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348038" y="422116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0000"/>
                </a:solidFill>
              </a:rPr>
              <a:t>Near 10</a:t>
            </a:r>
            <a:r>
              <a:rPr lang="fr-FR" b="1" baseline="30000">
                <a:solidFill>
                  <a:srgbClr val="FF0000"/>
                </a:solidFill>
              </a:rPr>
              <a:t>7</a:t>
            </a:r>
            <a:r>
              <a:rPr lang="fr-FR" b="1">
                <a:solidFill>
                  <a:srgbClr val="FF0000"/>
                </a:solidFill>
              </a:rPr>
              <a:t>GeV, 211 </a:t>
            </a:r>
            <a:r>
              <a:rPr lang="fr-FR" b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fr-FR" b="1">
                <a:solidFill>
                  <a:srgbClr val="FF0000"/>
                </a:solidFill>
              </a:rPr>
              <a:t>’s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836613"/>
            <a:ext cx="2916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chemeClr val="hlink"/>
                </a:solidFill>
              </a:rPr>
              <a:t>CERN Courier april 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JF2af2 and Strana</a:t>
            </a:r>
            <a:br>
              <a:rPr lang="fr-FR" sz="3200"/>
            </a:br>
            <a:r>
              <a:rPr lang="fr-FR" sz="3200"/>
              <a:t>2 events with alignments in the stratosphere</a:t>
            </a:r>
            <a:endParaRPr lang="fr-FR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679575" y="1604963"/>
          <a:ext cx="6078538" cy="3997325"/>
        </p:xfrm>
        <a:graphic>
          <a:graphicData uri="http://schemas.openxmlformats.org/presentationml/2006/ole">
            <p:oleObj spid="_x0000_s17411" name="Document" r:id="rId3" imgW="6082560" imgH="4000680" progId="Word.Document.8">
              <p:embed/>
            </p:oleObj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5000" y="5105400"/>
            <a:ext cx="2743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>
                <a:solidFill>
                  <a:srgbClr val="000000"/>
                </a:solidFill>
              </a:rPr>
              <a:t>Strana from a russian balloon flight at 10g/cm2</a:t>
            </a:r>
          </a:p>
          <a:p>
            <a:pPr algn="ctr">
              <a:spcBef>
                <a:spcPct val="50000"/>
              </a:spcBef>
            </a:pPr>
            <a:r>
              <a:rPr lang="fr-FR" sz="1600">
                <a:solidFill>
                  <a:srgbClr val="000000"/>
                </a:solidFill>
              </a:rPr>
              <a:t>JF2af2 at 100g/cm2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257800" y="5562600"/>
            <a:ext cx="35814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>
                <a:solidFill>
                  <a:srgbClr val="000000"/>
                </a:solidFill>
              </a:rPr>
              <a:t>30 Hadrons in Strana (2500 TeV)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333375"/>
            <a:ext cx="8243887" cy="6113463"/>
          </a:xfrm>
          <a:noFill/>
          <a:ln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43438" y="3644900"/>
            <a:ext cx="39608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chemeClr val="hlink"/>
                </a:solidFill>
              </a:rPr>
              <a:t>Schwinger theory, tension 10 times larger for partners of valence diquark?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Very large tension for the diquark partners 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7278687" cy="4751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3024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0000"/>
                </a:solidFill>
              </a:rPr>
              <a:t>Energy threshold for valence diquark fragmentation </a:t>
            </a:r>
            <a:r>
              <a:rPr lang="fr-FR" b="1">
                <a:solidFill>
                  <a:srgbClr val="FF0000"/>
                </a:solidFill>
                <a:cs typeface="Arial" charset="0"/>
              </a:rPr>
              <a:t>√s = 4-5 TeV 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211638" y="5157788"/>
            <a:ext cx="43926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chemeClr val="hlink"/>
                </a:solidFill>
              </a:rPr>
              <a:t>Minimal energy consumed at threshold and maximal probability of observation in cosmic rays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chemeClr val="hlink"/>
                </a:solidFill>
              </a:rPr>
              <a:t>Most energetic gamma’s aligned in realtion with valence quarks?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9136063" cy="6850063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00113" y="476250"/>
            <a:ext cx="5327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chemeClr val="hlink"/>
                </a:solidFill>
              </a:rPr>
              <a:t>When E(cms) exceeds the threshold, the coplanar emission disappears, but non aligned clusters remain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338" y="404813"/>
            <a:ext cx="10807701" cy="57610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540</Words>
  <Application>Microsoft Office PowerPoint</Application>
  <PresentationFormat>On-screen Show (4:3)</PresentationFormat>
  <Paragraphs>66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Symbol</vt:lpstr>
      <vt:lpstr>Arial Unicode MS</vt:lpstr>
      <vt:lpstr>Wingdings</vt:lpstr>
      <vt:lpstr>Times New Roman</vt:lpstr>
      <vt:lpstr>Modèle par défaut</vt:lpstr>
      <vt:lpstr>Document Microsoft Word</vt:lpstr>
      <vt:lpstr>Microsoft Clip Gallery</vt:lpstr>
      <vt:lpstr>Adobe Acrobat Document</vt:lpstr>
      <vt:lpstr>Consequences of the LHC results in the interpretation of g ray families and giant EAS data</vt:lpstr>
      <vt:lpstr>Remarkable cosmic ray events in the LHC energy range</vt:lpstr>
      <vt:lpstr>Slide 3</vt:lpstr>
      <vt:lpstr>Slide 4</vt:lpstr>
      <vt:lpstr>JF2af2 and Strana 2 events with alignments in the stratosphere</vt:lpstr>
      <vt:lpstr>Slide 6</vt:lpstr>
      <vt:lpstr>Very large tension for the diquark partners ?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New guidelines from LHC</vt:lpstr>
      <vt:lpstr>Guidelines inserted in Hybrid dual parton model</vt:lpstr>
      <vt:lpstr>Slide 28</vt:lpstr>
      <vt:lpstr>Slide 29</vt:lpstr>
      <vt:lpstr>CONCLUSION</vt:lpstr>
      <vt:lpstr>CONCLUSION</vt:lpstr>
      <vt:lpstr>Slide 32</vt:lpstr>
      <vt:lpstr>Slide 33</vt:lpstr>
      <vt:lpstr>Slide 34</vt:lpstr>
      <vt:lpstr>Slide 35</vt:lpstr>
    </vt:vector>
  </TitlesOfParts>
  <Company>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Consequences of the LHC results in the interpretation of g ray families and giant EAS data</dc:title>
  <dc:creator>Jean-Noël Capdevielle</dc:creator>
  <cp:lastModifiedBy>Henry Glass</cp:lastModifiedBy>
  <cp:revision>25</cp:revision>
  <dcterms:created xsi:type="dcterms:W3CDTF">2010-06-23T10:56:21Z</dcterms:created>
  <dcterms:modified xsi:type="dcterms:W3CDTF">2010-06-25T14:39:12Z</dcterms:modified>
</cp:coreProperties>
</file>