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</p:sldMasterIdLst>
  <p:notesMasterIdLst>
    <p:notesMasterId r:id="rId39"/>
  </p:notesMasterIdLst>
  <p:handoutMasterIdLst>
    <p:handoutMasterId r:id="rId40"/>
  </p:handoutMasterIdLst>
  <p:sldIdLst>
    <p:sldId id="440" r:id="rId3"/>
    <p:sldId id="488" r:id="rId4"/>
    <p:sldId id="462" r:id="rId5"/>
    <p:sldId id="510" r:id="rId6"/>
    <p:sldId id="466" r:id="rId7"/>
    <p:sldId id="464" r:id="rId8"/>
    <p:sldId id="497" r:id="rId9"/>
    <p:sldId id="479" r:id="rId10"/>
    <p:sldId id="468" r:id="rId11"/>
    <p:sldId id="507" r:id="rId12"/>
    <p:sldId id="502" r:id="rId13"/>
    <p:sldId id="503" r:id="rId14"/>
    <p:sldId id="508" r:id="rId15"/>
    <p:sldId id="506" r:id="rId16"/>
    <p:sldId id="504" r:id="rId17"/>
    <p:sldId id="495" r:id="rId18"/>
    <p:sldId id="469" r:id="rId19"/>
    <p:sldId id="509" r:id="rId20"/>
    <p:sldId id="486" r:id="rId21"/>
    <p:sldId id="494" r:id="rId22"/>
    <p:sldId id="487" r:id="rId23"/>
    <p:sldId id="485" r:id="rId24"/>
    <p:sldId id="484" r:id="rId25"/>
    <p:sldId id="489" r:id="rId26"/>
    <p:sldId id="490" r:id="rId27"/>
    <p:sldId id="493" r:id="rId28"/>
    <p:sldId id="492" r:id="rId29"/>
    <p:sldId id="482" r:id="rId30"/>
    <p:sldId id="483" r:id="rId31"/>
    <p:sldId id="467" r:id="rId32"/>
    <p:sldId id="477" r:id="rId33"/>
    <p:sldId id="470" r:id="rId34"/>
    <p:sldId id="471" r:id="rId35"/>
    <p:sldId id="472" r:id="rId36"/>
    <p:sldId id="481" r:id="rId37"/>
    <p:sldId id="480" r:id="rId38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6600"/>
    <a:srgbClr val="0000CC"/>
    <a:srgbClr val="CC3300"/>
    <a:srgbClr val="FF0000"/>
    <a:srgbClr val="00CCFF"/>
    <a:srgbClr val="FABCC6"/>
    <a:srgbClr val="FFFF00"/>
    <a:srgbClr val="FF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AF1508-65EB-4778-A344-6CEC9CDACFB6}" type="datetimeFigureOut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A7E4CB-C77A-4A12-AC90-A14A2507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>
            <a:lvl1pPr defTabSz="9112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4213"/>
            <a:ext cx="4552950" cy="3414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7525"/>
            <a:ext cx="5486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2" rIns="91223" bIns="45612" numCol="1" anchor="b" anchorCtr="0" compatLnSpc="1">
            <a:prstTxWarp prst="textNoShape">
              <a:avLst/>
            </a:prstTxWarp>
          </a:bodyPr>
          <a:lstStyle>
            <a:lvl1pPr defTabSz="9112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2" rIns="91223" bIns="4561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fld id="{D284F1CC-032A-499D-A592-BB4FC5983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-help measure geom of collision, dist btw -&gt;centrality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EA548-4540-4915-A06C-E28B975E72D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874713"/>
            <a:ext cx="4203700" cy="3152775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32288"/>
            <a:ext cx="4738687" cy="350202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09675" y="692150"/>
            <a:ext cx="4437063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25938"/>
            <a:ext cx="5461000" cy="40703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09675" y="692150"/>
            <a:ext cx="4437063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25938"/>
            <a:ext cx="5461000" cy="40703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09675" y="692150"/>
            <a:ext cx="4437063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25938"/>
            <a:ext cx="5461000" cy="40703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52950" cy="3414712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73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52950" cy="3414712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73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52950" cy="3414712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73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874713"/>
            <a:ext cx="4202112" cy="3151187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32288"/>
            <a:ext cx="4740275" cy="3502025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4213"/>
            <a:ext cx="4552950" cy="3414712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73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5B6B-6AF1-4621-B397-E81A0FBB6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F1EA-0935-403E-8057-751CAE97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DB7D-CE30-4522-BF12-0C3396729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APR10 Q7.00007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Norbeck Strangelets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45BE-4BF3-49B1-9734-FE5E2EBEB67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E3CF-4D6F-46B3-B552-192E728D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1C67-2E63-4295-B6D3-D693A19AA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418E-9B62-4D53-BEAD-097048CFC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362C-0AA0-4133-A964-DB73B920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0676-0F6C-4FE9-9481-6E24AC86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5842-B507-4104-830D-D724C862C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7939-8656-4D37-8611-F51D0B05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C7FC-3028-4E67-B87B-E1676D61D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B5B2F-B48B-4769-BB1D-7BCC19FB4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EF58-8E5A-46B3-AE3E-59CDD462C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CE9C-3EC1-4C77-A847-8BED2BDB3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F69F-9A90-4E90-A461-09BF18690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5233-76CE-4AC5-9E31-3D472BE02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9F05-8DB5-4C87-950F-4E60A9479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31838"/>
            <a:ext cx="40386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838"/>
            <a:ext cx="40386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A0AE-DE2B-40EC-956F-5CCC68DA2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907C-84C9-4A10-B0F2-6CD7307B0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8369-A9AF-47ED-9B0A-8C5E77E9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4138-6BE2-4525-A63A-05F0DE2CD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F9F2-14D6-4C02-9FDF-9A78A27F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3545-1BEC-4DEE-B5C6-C69494978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"/>
            <a:ext cx="7162800" cy="5334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31838"/>
            <a:ext cx="82296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77000"/>
            <a:ext cx="556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D982640-F5EF-4D22-A452-F4679CE6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4400" y="44450"/>
            <a:ext cx="574675" cy="5508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76841" name="Line 9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3" tIns="45599" rIns="91193" bIns="45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3" tIns="45599" rIns="91193" bIns="45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9" rIns="91193" bIns="45599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9" rIns="91193" bIns="45599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3" tIns="45599" rIns="91193" bIns="45599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4F26FA2-F667-413C-8769-89781F60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AAD45C-90B8-4704-A7DB-14C3CB0A9887}" type="slidenum">
              <a:rPr lang="en-US" sz="1400" b="0"/>
              <a:pPr algn="r"/>
              <a:t>1</a:t>
            </a:fld>
            <a:endParaRPr lang="en-US" sz="1400" b="0" dirty="0"/>
          </a:p>
        </p:txBody>
      </p:sp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7A07B9-907C-4502-9226-A4057962D037}" type="slidenum">
              <a:rPr lang="en-US" sz="1400" b="0"/>
              <a:pPr algn="r"/>
              <a:t>1</a:t>
            </a:fld>
            <a:endParaRPr lang="en-US" sz="1400" b="0" dirty="0"/>
          </a:p>
        </p:txBody>
      </p:sp>
      <p:sp>
        <p:nvSpPr>
          <p:cNvPr id="28676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AE7298-0902-463C-9936-899EA1477E7B}" type="slidenum">
              <a:rPr lang="en-US" sz="1400" b="0"/>
              <a:pPr algn="r"/>
              <a:t>1</a:t>
            </a:fld>
            <a:endParaRPr lang="en-US" sz="1400" b="0" dirty="0"/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DBEF4C-5DDC-4EAF-8795-BFF0EF716E02}" type="slidenum">
              <a:rPr lang="en-US" sz="1400" b="0"/>
              <a:pPr algn="r"/>
              <a:t>1</a:t>
            </a:fld>
            <a:endParaRPr lang="en-US" sz="1400" b="0" dirty="0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81000" y="990600"/>
            <a:ext cx="8229600" cy="70788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CASTOR LHC and Cosmic Rays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57200" y="2590800"/>
            <a:ext cx="8077200" cy="178510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Edwin Norbeck and </a:t>
            </a:r>
            <a:r>
              <a:rPr lang="en-US" sz="2000" dirty="0" err="1" smtClean="0">
                <a:solidFill>
                  <a:srgbClr val="FF0066"/>
                </a:solidFill>
                <a:latin typeface="Comic Sans MS" pitchFamily="66" charset="0"/>
              </a:rPr>
              <a:t>Yasar</a:t>
            </a: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Comic Sans MS" pitchFamily="66" charset="0"/>
              </a:rPr>
              <a:t>Onel</a:t>
            </a: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  University of Iowa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FF0066"/>
                </a:solidFill>
                <a:latin typeface="Comic Sans MS" pitchFamily="66" charset="0"/>
              </a:rPr>
              <a:t>Apostolos</a:t>
            </a: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Comic Sans MS" pitchFamily="66" charset="0"/>
              </a:rPr>
              <a:t>Panaqiotou</a:t>
            </a: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  University of Athens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For ISVHECRI at FNAL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5:00 PM June 28,2010</a:t>
            </a:r>
            <a:endParaRPr lang="en-US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2C7FC-3028-4E67-B87B-E1676D61DD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914400" y="76200"/>
            <a:ext cx="73152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CASTOR designed to recognize unusual objects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1C67-2E63-4295-B6D3-D693A19AA8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1430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Recognizing the long flying object requires a detector at small angles with adequate longitudinal segmentation.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At the LHC only CASTOR with its 14-fold longitudinal has such a capability.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CASTOR is designed for heavy ions, but is also valuable for p-p at low </a:t>
            </a:r>
            <a:r>
              <a:rPr lang="en-US" dirty="0" err="1" smtClean="0">
                <a:solidFill>
                  <a:srgbClr val="0000CC"/>
                </a:solidFill>
                <a:latin typeface="Comic Sans MS" pitchFamily="66" charset="0"/>
              </a:rPr>
              <a:t>luminsities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With heavy ions there are no problems with pileup, overload or radiation damage.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CASTOR will provide the only window for observing the many strange objects, with one exception—</a:t>
            </a:r>
            <a:r>
              <a:rPr lang="en-US" b="0" dirty="0" err="1" smtClean="0">
                <a:solidFill>
                  <a:srgbClr val="C00000"/>
                </a:solidFill>
                <a:latin typeface="Comic Sans MS" pitchFamily="66" charset="0"/>
              </a:rPr>
              <a:t>Strangelets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477000" cy="83820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solidFill>
                  <a:srgbClr val="C00000"/>
                </a:solidFill>
              </a:rPr>
              <a:t>Strangelets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Defined here as light nuclei with enough strange quarks to substantially reduce Z/A.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Thought to be a common object seen in the core of cosmic ray showers (in mountain top detectors).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Typical reaction:  cosmic iron on nitrogen.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How could such a reaction produce a </a:t>
            </a:r>
            <a:r>
              <a:rPr lang="en-US" sz="2800" dirty="0" err="1" smtClean="0">
                <a:solidFill>
                  <a:srgbClr val="C00000"/>
                </a:solidFill>
              </a:rPr>
              <a:t>strangelet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Norbeck    CASTOR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28,2010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798-82CF-4BC9-BD7F-1FDB4B9825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Cosmic ray stranglets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8"/>
            <a:ext cx="8382000" cy="5516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Cannot be formed from hot quark-gluon plasma. 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Nucleons (P, N, </a:t>
            </a:r>
            <a:r>
              <a:rPr lang="el-GR" sz="2800" dirty="0" smtClean="0">
                <a:solidFill>
                  <a:srgbClr val="0000CC"/>
                </a:solidFill>
              </a:rPr>
              <a:t>Λ</a:t>
            </a:r>
            <a:r>
              <a:rPr lang="en-US" sz="2800" baseline="-25000" dirty="0" smtClean="0">
                <a:solidFill>
                  <a:srgbClr val="0000CC"/>
                </a:solidFill>
              </a:rPr>
              <a:t>o</a:t>
            </a:r>
            <a:r>
              <a:rPr lang="en-US" sz="2800" dirty="0" smtClean="0">
                <a:solidFill>
                  <a:srgbClr val="0000CC"/>
                </a:solidFill>
              </a:rPr>
              <a:t>) from hot QGP do not stick together to form nuclei.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[J. Ellis </a:t>
            </a:r>
            <a:r>
              <a:rPr lang="en-US" sz="2800" i="1" dirty="0" smtClean="0">
                <a:solidFill>
                  <a:srgbClr val="0000CC"/>
                </a:solidFill>
              </a:rPr>
              <a:t>et al</a:t>
            </a:r>
            <a:r>
              <a:rPr lang="en-US" sz="2800" dirty="0" smtClean="0">
                <a:solidFill>
                  <a:srgbClr val="0000CC"/>
                </a:solidFill>
              </a:rPr>
              <a:t> J. Phys. G </a:t>
            </a:r>
            <a:r>
              <a:rPr lang="en-US" sz="2800" b="1" dirty="0" smtClean="0">
                <a:solidFill>
                  <a:srgbClr val="0000CC"/>
                </a:solidFill>
              </a:rPr>
              <a:t>35</a:t>
            </a:r>
            <a:r>
              <a:rPr lang="en-US" sz="2800" dirty="0" smtClean="0">
                <a:solidFill>
                  <a:srgbClr val="0000CC"/>
                </a:solidFill>
              </a:rPr>
              <a:t> (2008) 115004]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Suggest formed by Ks, </a:t>
            </a:r>
            <a:r>
              <a:rPr lang="el-GR" sz="2800" dirty="0" smtClean="0">
                <a:solidFill>
                  <a:srgbClr val="0000CC"/>
                </a:solidFill>
              </a:rPr>
              <a:t>Λ</a:t>
            </a:r>
            <a:r>
              <a:rPr lang="en-US" sz="2800" dirty="0" smtClean="0">
                <a:solidFill>
                  <a:srgbClr val="0000CC"/>
                </a:solidFill>
              </a:rPr>
              <a:t>s, etc. from QGP getting into the spectators.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For Fe on N there is always much spectator matter.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Norbeck    CASTOR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28,2010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798-82CF-4BC9-BD7F-1FDB4B9825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3124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ZDC measures spectator neutrons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ZDC measures reaction centrality but could also see stranglets</a:t>
            </a:r>
            <a:endParaRPr lang="en-US" sz="3600" dirty="0"/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38ADD-EFDE-4103-A304-F93E185C818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/>
          <a:srcRect t="40071" b="4523"/>
          <a:stretch>
            <a:fillRect/>
          </a:stretch>
        </p:blipFill>
        <p:spPr bwMode="auto">
          <a:xfrm>
            <a:off x="146050" y="2405062"/>
            <a:ext cx="8997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Rectangle 7"/>
          <p:cNvSpPr/>
          <p:nvPr/>
        </p:nvSpPr>
        <p:spPr bwMode="auto">
          <a:xfrm>
            <a:off x="6781800" y="2405062"/>
            <a:ext cx="2286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June 28,2010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Norbeck   CASTOR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</a:rPr>
              <a:t>Stranglets</a:t>
            </a:r>
            <a:r>
              <a:rPr lang="en-US" sz="2800" dirty="0" smtClean="0">
                <a:solidFill>
                  <a:srgbClr val="006600"/>
                </a:solidFill>
              </a:rPr>
              <a:t> at CMS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31838"/>
            <a:ext cx="8534400" cy="5516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Would like to make the </a:t>
            </a:r>
            <a:r>
              <a:rPr lang="en-US" sz="2800" dirty="0" err="1" smtClean="0">
                <a:solidFill>
                  <a:srgbClr val="0000CC"/>
                </a:solidFill>
              </a:rPr>
              <a:t>stragelets</a:t>
            </a:r>
            <a:r>
              <a:rPr lang="en-US" sz="2800" dirty="0" smtClean="0">
                <a:solidFill>
                  <a:srgbClr val="0000CC"/>
                </a:solidFill>
              </a:rPr>
              <a:t> with Pb-Pb and see them in CASTOR.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Unfortunately spectators go in the same direction as the beam and pass through the middle of CASTOR 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A spectator with Z/A less than the beam would be seen by the Zero Degree Calorimeter.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The ZDCs are between the ingoing and outgoing beam lines at 140 m.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 How can particles with strange quarks get from the hot interaction region into a spectator?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Norbeck    CASTOR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28,2010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798-82CF-4BC9-BD7F-1FDB4B9825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219200" y="76200"/>
            <a:ext cx="65532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Look at a peripheral reaction 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1C67-2E63-4295-B6D3-D693A19AA8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-22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2133600"/>
            <a:ext cx="2743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2743200"/>
            <a:ext cx="2743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4876800" y="2667000"/>
            <a:ext cx="457200" cy="3048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238500" y="36195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502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Cross sections for K</a:t>
            </a:r>
            <a:r>
              <a:rPr lang="en-US" baseline="300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 and </a:t>
            </a:r>
            <a:r>
              <a:rPr lang="el-GR" dirty="0" smtClean="0">
                <a:solidFill>
                  <a:srgbClr val="0000CC"/>
                </a:solidFill>
                <a:latin typeface="Comic Sans MS" pitchFamily="66" charset="0"/>
              </a:rPr>
              <a:t>Λ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 are so large that they interact in the spectator.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219200" y="76200"/>
            <a:ext cx="65532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Summary – Outlook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1C67-2E63-4295-B6D3-D693A19AA8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CASTOR is an excellent detector for recognizing unusual cosmic-ray type objects.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Spectator nuclei with reduced Z/A likely produced in suitably non-central heavy-ion collisions at the LHC. These would be seen in Zero Degree Calorimeters.</a:t>
            </a:r>
          </a:p>
          <a:p>
            <a:endParaRPr lang="en-US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Short lived stranglets that could reach mountain-top cosmic ray detectors may not live long enough to reach a ZDC (at 140 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362DF-28F5-4747-8137-E69BD247979A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667000"/>
            <a:ext cx="4876800" cy="533400"/>
          </a:xfrm>
        </p:spPr>
        <p:txBody>
          <a:bodyPr/>
          <a:lstStyle/>
          <a:p>
            <a:r>
              <a:rPr lang="en-US" b="1" dirty="0" smtClean="0"/>
              <a:t>Back 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28,2010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Norbeck    CASTOR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Tower18(1)"/>
          <p:cNvPicPr>
            <a:picLocks noChangeAspect="1" noChangeArrowheads="1"/>
          </p:cNvPicPr>
          <p:nvPr/>
        </p:nvPicPr>
        <p:blipFill>
          <a:blip r:embed="rId3" cstate="print"/>
          <a:srcRect l="3990"/>
          <a:stretch>
            <a:fillRect/>
          </a:stretch>
        </p:blipFill>
        <p:spPr bwMode="auto">
          <a:xfrm>
            <a:off x="139700" y="4114800"/>
            <a:ext cx="1689100" cy="268763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13315" name="Picture 2" descr="logo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457200"/>
            <a:ext cx="868363" cy="815975"/>
          </a:xfrm>
        </p:spPr>
      </p:pic>
      <p:pic>
        <p:nvPicPr>
          <p:cNvPr id="13316" name="Picture 3" descr="Picture17"/>
          <p:cNvPicPr>
            <a:picLocks noChangeAspect="1" noChangeArrowheads="1"/>
          </p:cNvPicPr>
          <p:nvPr/>
        </p:nvPicPr>
        <p:blipFill>
          <a:blip r:embed="rId5" cstate="print"/>
          <a:srcRect l="6172"/>
          <a:stretch>
            <a:fillRect/>
          </a:stretch>
        </p:blipFill>
        <p:spPr bwMode="auto">
          <a:xfrm>
            <a:off x="3200400" y="223838"/>
            <a:ext cx="579120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Tower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038600"/>
            <a:ext cx="1477963" cy="2743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3318" name="Picture 6" descr="Picture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410200"/>
            <a:ext cx="13985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Picture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6288" y="5461000"/>
            <a:ext cx="13065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3048000" y="4419600"/>
            <a:ext cx="457200" cy="1219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905000" y="4800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EM has 5 horizontal towers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343400" y="550545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HAD section has 4 longitudinal towers</a:t>
            </a:r>
          </a:p>
        </p:txBody>
      </p:sp>
      <p:sp>
        <p:nvSpPr>
          <p:cNvPr id="72716" name="Rectangle 12"/>
          <p:cNvSpPr>
            <a:spLocks noGrp="1"/>
          </p:cNvSpPr>
          <p:nvPr>
            <p:ph type="title" sz="quarter"/>
          </p:nvPr>
        </p:nvSpPr>
        <p:spPr bwMode="auto">
          <a:xfrm>
            <a:off x="152400" y="228600"/>
            <a:ext cx="2895600" cy="1096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ZDC Design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V="1">
            <a:off x="6553200" y="4495800"/>
            <a:ext cx="152400" cy="990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V="1">
            <a:off x="2133600" y="4038600"/>
            <a:ext cx="990600" cy="0"/>
          </a:xfrm>
          <a:prstGeom prst="line">
            <a:avLst/>
          </a:prstGeom>
          <a:noFill/>
          <a:ln w="34925">
            <a:solidFill>
              <a:srgbClr val="00206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2286000" y="3429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N,</a:t>
            </a:r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  <a:sym typeface="Symbol" pitchFamily="18" charset="2"/>
              </a:rPr>
              <a:t></a:t>
            </a:r>
            <a:endParaRPr lang="en-US" sz="28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52400" y="1295400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060"/>
                </a:solidFill>
                <a:cs typeface="Arial" charset="0"/>
              </a:rPr>
              <a:t>Tungsten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stops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beam. Kinetic energy of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n, </a:t>
            </a:r>
            <a:r>
              <a:rPr lang="en-US" dirty="0">
                <a:solidFill>
                  <a:srgbClr val="002060"/>
                </a:solidFill>
                <a:cs typeface="Arial" charset="0"/>
                <a:sym typeface="Symbol" pitchFamily="18" charset="2"/>
              </a:rPr>
              <a:t> produces </a:t>
            </a:r>
            <a:r>
              <a:rPr lang="en-US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showers </a:t>
            </a:r>
            <a:r>
              <a:rPr lang="en-US" dirty="0">
                <a:solidFill>
                  <a:srgbClr val="002060"/>
                </a:solidFill>
                <a:cs typeface="Arial" charset="0"/>
                <a:sym typeface="Symbol" pitchFamily="18" charset="2"/>
              </a:rPr>
              <a:t>of charged </a:t>
            </a:r>
            <a:r>
              <a:rPr lang="en-US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particles, </a:t>
            </a:r>
            <a:r>
              <a:rPr lang="en-US" dirty="0">
                <a:solidFill>
                  <a:srgbClr val="002060"/>
                </a:solidFill>
                <a:cs typeface="Arial" charset="0"/>
                <a:sym typeface="Symbol" pitchFamily="18" charset="2"/>
              </a:rPr>
              <a:t>which make </a:t>
            </a:r>
            <a:r>
              <a:rPr lang="en-US" dirty="0" err="1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Čerenkov</a:t>
            </a:r>
            <a:r>
              <a:rPr lang="en-US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2060"/>
                </a:solidFill>
                <a:cs typeface="Arial" charset="0"/>
                <a:sym typeface="Symbol" pitchFamily="18" charset="2"/>
              </a:rPr>
              <a:t>light in </a:t>
            </a:r>
            <a:r>
              <a:rPr lang="en-US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fibers.</a:t>
            </a:r>
            <a:endParaRPr 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11CDC-C608-41CE-B25C-258F38F91B5E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 b="1" dirty="0" smtClean="0"/>
              <a:t>CASTOR Calorimeter Response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074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28,2010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Norbeck    CASTOR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1E25C-7352-45F5-BF21-DE9A757168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 of Talk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</a:rPr>
              <a:t>The “</a:t>
            </a:r>
            <a:r>
              <a:rPr lang="en-US" sz="2000" b="0" dirty="0" err="1" smtClean="0">
                <a:solidFill>
                  <a:srgbClr val="0000FF"/>
                </a:solidFill>
                <a:latin typeface="Comic Sans MS" pitchFamily="66" charset="0"/>
              </a:rPr>
              <a:t>CASTOR”Calorimeter</a:t>
            </a:r>
            <a:endParaRPr lang="en-US" sz="2000" b="0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</a:rPr>
              <a:t>Physics to be addresses with CASTOR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</a:rPr>
              <a:t>Cosmic – Ray “exotic” phenomena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</a:rPr>
              <a:t>Searching for “Long penetrating particles”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Strangelets</a:t>
            </a: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Outlook – Summary </a:t>
            </a:r>
            <a:endParaRPr lang="en-US" sz="2000" b="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 b="1" dirty="0" smtClean="0"/>
              <a:t>First pp Data 2009 &amp; 2010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7244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" y="3598863"/>
            <a:ext cx="46069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60763"/>
            <a:ext cx="44958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85800"/>
            <a:ext cx="4495800" cy="213836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2C7FC-3028-4E67-B87B-E1676D61DD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BA744-699C-42B2-A9B1-8A07A3622F33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UΗΕ Cosmic-Rays (I)</a:t>
            </a:r>
            <a:endParaRPr lang="en-US" b="1" dirty="0" smtClean="0"/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71513"/>
            <a:ext cx="5105400" cy="331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6350"/>
            <a:ext cx="5029200" cy="296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7388"/>
            <a:ext cx="4205288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6200" y="5562600"/>
            <a:ext cx="4191000" cy="12112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MC simulation of </a:t>
            </a:r>
            <a:r>
              <a:rPr lang="en-US" dirty="0" err="1">
                <a:solidFill>
                  <a:srgbClr val="0000FF"/>
                </a:solidFill>
                <a:latin typeface="Comic Sans MS" pitchFamily="66" charset="0"/>
              </a:rPr>
              <a:t>hadronic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cascades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Forward region not known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Models differ by a factor of &gt;3</a:t>
            </a:r>
          </a:p>
        </p:txBody>
      </p:sp>
      <p:sp>
        <p:nvSpPr>
          <p:cNvPr id="47111" name="Line 13"/>
          <p:cNvSpPr>
            <a:spLocks noChangeShapeType="1"/>
          </p:cNvSpPr>
          <p:nvPr/>
        </p:nvSpPr>
        <p:spPr bwMode="auto">
          <a:xfrm flipV="1">
            <a:off x="3505200" y="59436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Rectangle 14"/>
          <p:cNvSpPr>
            <a:spLocks noChangeArrowheads="1"/>
          </p:cNvSpPr>
          <p:nvPr/>
        </p:nvSpPr>
        <p:spPr bwMode="auto">
          <a:xfrm>
            <a:off x="2590800" y="2971800"/>
            <a:ext cx="838200" cy="53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B6C9B6-117A-4DBA-B68A-59966546129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6323" name="AutoShape 4"/>
          <p:cNvSpPr>
            <a:spLocks noChangeArrowheads="1"/>
          </p:cNvSpPr>
          <p:nvPr/>
        </p:nvSpPr>
        <p:spPr bwMode="auto">
          <a:xfrm>
            <a:off x="-584200" y="2832100"/>
            <a:ext cx="9525" cy="36513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187575" y="1435100"/>
            <a:ext cx="822325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</a:tabLst>
            </a:pPr>
            <a:r>
              <a:rPr lang="en-GB" sz="1600" b="0">
                <a:solidFill>
                  <a:srgbClr val="FF0000"/>
                </a:solidFill>
                <a:latin typeface="Nimbus Roman No9 L"/>
              </a:rPr>
              <a:t> 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-395288" y="6342063"/>
            <a:ext cx="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</a:pPr>
            <a:endParaRPr lang="en-GB" sz="2200" b="0">
              <a:latin typeface="Nimbus Roman No9 L"/>
            </a:endParaRP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</a:pPr>
            <a:endParaRPr lang="en-GB" sz="2200" b="0">
              <a:latin typeface="Nimbus Roman No9 L"/>
            </a:endParaRP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4450"/>
            <a:ext cx="7416800" cy="696913"/>
          </a:xfrm>
          <a:ln w="19050">
            <a:solidFill>
              <a:srgbClr val="FF0000"/>
            </a:solidFill>
          </a:ln>
        </p:spPr>
        <p:txBody>
          <a:bodyPr lIns="0" tIns="0" rIns="0" bIns="0"/>
          <a:lstStyle/>
          <a:p>
            <a:pPr defTabSz="407988" eaLnBrk="1" hangingPunct="1">
              <a:tabLst>
                <a:tab pos="657225" algn="l"/>
                <a:tab pos="1312863" algn="l"/>
                <a:tab pos="1970088" algn="l"/>
                <a:tab pos="2627313" algn="l"/>
                <a:tab pos="3281363" algn="l"/>
                <a:tab pos="3940175" algn="l"/>
                <a:tab pos="4595813" algn="l"/>
                <a:tab pos="5249863" algn="l"/>
                <a:tab pos="5908675" algn="l"/>
                <a:tab pos="6565900" algn="l"/>
                <a:tab pos="7219950" algn="l"/>
                <a:tab pos="7878763" algn="l"/>
              </a:tabLst>
              <a:defRPr/>
            </a:pPr>
            <a:r>
              <a:rPr lang="en-GB" sz="2400" b="1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rPr>
              <a:t>Probability of Centauro &amp; Strangelet Detection</a:t>
            </a:r>
            <a:r>
              <a:rPr lang="en-GB" sz="290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6327" name="Rectangle 17"/>
          <p:cNvSpPr>
            <a:spLocks noChangeArrowheads="1"/>
          </p:cNvSpPr>
          <p:nvPr/>
        </p:nvSpPr>
        <p:spPr bwMode="auto">
          <a:xfrm>
            <a:off x="755650" y="1052513"/>
            <a:ext cx="3311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19"/>
          <p:cNvSpPr>
            <a:spLocks noChangeArrowheads="1"/>
          </p:cNvSpPr>
          <p:nvPr/>
        </p:nvSpPr>
        <p:spPr bwMode="auto">
          <a:xfrm>
            <a:off x="5508625" y="5086350"/>
            <a:ext cx="2663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754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44450"/>
            <a:ext cx="720725" cy="6921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633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44550"/>
            <a:ext cx="6096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Rectangle 16"/>
          <p:cNvSpPr>
            <a:spLocks noChangeArrowheads="1"/>
          </p:cNvSpPr>
          <p:nvPr/>
        </p:nvSpPr>
        <p:spPr bwMode="auto">
          <a:xfrm>
            <a:off x="3352800" y="838200"/>
            <a:ext cx="30480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33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7663" y="1595438"/>
            <a:ext cx="292893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Text Box 26"/>
          <p:cNvSpPr txBox="1">
            <a:spLocks noChangeArrowheads="1"/>
          </p:cNvSpPr>
          <p:nvPr/>
        </p:nvSpPr>
        <p:spPr bwMode="auto">
          <a:xfrm>
            <a:off x="4343400" y="3621088"/>
            <a:ext cx="2667000" cy="1484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~ 60% of Centauro decay products and      ~1-</a:t>
            </a:r>
            <a:r>
              <a:rPr lang="en-US" b="0">
                <a:solidFill>
                  <a:srgbClr val="0000FF"/>
                </a:solidFill>
                <a:latin typeface="Comic Sans MS" pitchFamily="66" charset="0"/>
              </a:rPr>
              <a:t>20</a:t>
            </a:r>
            <a:r>
              <a:rPr lang="pl-PL" b="0">
                <a:solidFill>
                  <a:srgbClr val="0000FF"/>
                </a:solidFill>
                <a:latin typeface="Comic Sans MS" pitchFamily="66" charset="0"/>
              </a:rPr>
              <a:t>% </a:t>
            </a: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of Strangelets are within CASTOR acceptance</a:t>
            </a:r>
            <a:endParaRPr lang="en-US" b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6335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211263"/>
            <a:ext cx="1311275" cy="3127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9EAE8-EBC2-400B-8BEF-397963B0B6B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 b="1" smtClean="0"/>
              <a:t>MC simulation of Strangelets in CASTOR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788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7724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2C7FC-3028-4E67-B87B-E1676D61DD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73038"/>
            <a:ext cx="5943600" cy="512762"/>
          </a:xfrm>
          <a:solidFill>
            <a:srgbClr val="FFFFFF"/>
          </a:solidFill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defTabSz="457200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Analysis (Ι)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1309688"/>
            <a:ext cx="2719388" cy="300037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“Strangelet signature”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048000" y="1311275"/>
            <a:ext cx="3581400" cy="300038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Azimouthal Energy distribution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088" y="1277938"/>
            <a:ext cx="18669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76200" y="2217738"/>
            <a:ext cx="2205038" cy="53975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Cascade Energy distribution</a:t>
            </a:r>
          </a:p>
        </p:txBody>
      </p:sp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3671888"/>
            <a:ext cx="2117725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4854575"/>
            <a:ext cx="12525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5187950"/>
            <a:ext cx="208121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6919913" y="1244600"/>
            <a:ext cx="2074862" cy="447675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109538" y="3611563"/>
            <a:ext cx="2281237" cy="1036637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Text Box 12"/>
          <p:cNvSpPr txBox="1">
            <a:spLocks noChangeArrowheads="1"/>
          </p:cNvSpPr>
          <p:nvPr/>
        </p:nvSpPr>
        <p:spPr bwMode="auto">
          <a:xfrm>
            <a:off x="131763" y="5638800"/>
            <a:ext cx="3449637" cy="109537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- Event-by-event</a:t>
            </a:r>
          </a:p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- Sector-by-sector</a:t>
            </a:r>
          </a:p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(Central Pb+Pbcollisions,  b=0)</a:t>
            </a:r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6629400" y="1447800"/>
            <a:ext cx="279400" cy="4763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1244600" y="1593850"/>
            <a:ext cx="1588" cy="6223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>
            <a:off x="1244600" y="2965450"/>
            <a:ext cx="1588" cy="6223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6"/>
          <p:cNvSpPr>
            <a:spLocks noChangeShapeType="1"/>
          </p:cNvSpPr>
          <p:nvPr/>
        </p:nvSpPr>
        <p:spPr bwMode="auto">
          <a:xfrm flipV="1">
            <a:off x="2717800" y="1447800"/>
            <a:ext cx="330200" cy="3175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57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1C67-2E63-4295-B6D3-D693A19AA8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73038"/>
            <a:ext cx="5943600" cy="512762"/>
          </a:xfrm>
          <a:solidFill>
            <a:srgbClr val="FFFFFF"/>
          </a:solidFill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defTabSz="457200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Analysis (Ι)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0" y="1309688"/>
            <a:ext cx="2719388" cy="300037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“Strangelet signature”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048000" y="1311275"/>
            <a:ext cx="3581400" cy="300038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Azimouthal Energy distribution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088" y="1277938"/>
            <a:ext cx="18669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76200" y="2217738"/>
            <a:ext cx="2205038" cy="53975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b="0">
                <a:solidFill>
                  <a:srgbClr val="000000"/>
                </a:solidFill>
                <a:latin typeface="Comic Sans MS" pitchFamily="66" charset="0"/>
              </a:rPr>
              <a:t>Cascade Energy distribution</a:t>
            </a:r>
          </a:p>
        </p:txBody>
      </p:sp>
      <p:pic>
        <p:nvPicPr>
          <p:cNvPr id="686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3671888"/>
            <a:ext cx="2117725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4854575"/>
            <a:ext cx="12525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5187950"/>
            <a:ext cx="2081213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6919913" y="1244600"/>
            <a:ext cx="2074862" cy="447675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109538" y="3611563"/>
            <a:ext cx="2281237" cy="1036637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76200" y="5791200"/>
            <a:ext cx="3525838" cy="8382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- Event-by-event</a:t>
            </a:r>
          </a:p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- Sector-by-sector</a:t>
            </a:r>
          </a:p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(central Pb+Pb collisions,  b=0)</a:t>
            </a:r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>
            <a:off x="6629400" y="1447800"/>
            <a:ext cx="279400" cy="4763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>
            <a:off x="1244600" y="1593850"/>
            <a:ext cx="1588" cy="6223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>
            <a:off x="1244600" y="2965450"/>
            <a:ext cx="1588" cy="6223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 flipV="1">
            <a:off x="2717800" y="1447800"/>
            <a:ext cx="330200" cy="3175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86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8626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3488" y="1704975"/>
            <a:ext cx="648811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7" name="Rectangle 20"/>
          <p:cNvSpPr>
            <a:spLocks noChangeArrowheads="1"/>
          </p:cNvSpPr>
          <p:nvPr/>
        </p:nvSpPr>
        <p:spPr bwMode="auto">
          <a:xfrm>
            <a:off x="3657600" y="5916613"/>
            <a:ext cx="5268913" cy="331787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71280" tIns="28080" rIns="71280" bIns="28080">
            <a:spAutoFit/>
          </a:bodyPr>
          <a:lstStyle/>
          <a:p>
            <a:pPr marL="407988" indent="-303213" algn="ctr" defTabSz="457200" hangingPunct="0">
              <a:lnSpc>
                <a:spcPct val="87000"/>
              </a:lnSpc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GB" sz="2000">
                <a:solidFill>
                  <a:srgbClr val="0000FF"/>
                </a:solidFill>
                <a:latin typeface="Comic Sans MS" pitchFamily="66" charset="0"/>
              </a:rPr>
              <a:t>Select </a:t>
            </a:r>
            <a:r>
              <a:rPr lang="el-GR" sz="2000">
                <a:solidFill>
                  <a:srgbClr val="0000FF"/>
                </a:solidFill>
                <a:latin typeface="Comic Sans MS" pitchFamily="66" charset="0"/>
              </a:rPr>
              <a:t>φ-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sector containing Strangelet</a:t>
            </a:r>
            <a:endParaRPr lang="en-GB" sz="20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762000"/>
            <a:ext cx="4114800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1143000"/>
            <a:ext cx="5149850" cy="409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479800" y="1611313"/>
            <a:ext cx="1463675" cy="140335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225425" y="722313"/>
            <a:ext cx="4270375" cy="3444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9888" indent="-274638" defTabSz="414338" hangingPunct="0">
              <a:lnSpc>
                <a:spcPct val="87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69888" algn="l"/>
                <a:tab pos="784225" algn="l"/>
                <a:tab pos="1200150" algn="l"/>
                <a:tab pos="1614488" algn="l"/>
                <a:tab pos="2028825" algn="l"/>
                <a:tab pos="2443163" algn="l"/>
                <a:tab pos="2859088" algn="l"/>
                <a:tab pos="3273425" algn="l"/>
                <a:tab pos="3687763" algn="l"/>
                <a:tab pos="4102100" algn="l"/>
                <a:tab pos="4518025" algn="l"/>
                <a:tab pos="4932363" algn="l"/>
                <a:tab pos="5346700" algn="l"/>
                <a:tab pos="5761038" algn="l"/>
                <a:tab pos="6176963" algn="l"/>
                <a:tab pos="6591300" algn="l"/>
                <a:tab pos="7005638" algn="l"/>
                <a:tab pos="7419975" algn="l"/>
                <a:tab pos="7835900" algn="l"/>
                <a:tab pos="8250238" algn="l"/>
                <a:tab pos="8664575" algn="l"/>
              </a:tabLst>
            </a:pPr>
            <a:r>
              <a:rPr lang="en-GB" sz="2000">
                <a:solidFill>
                  <a:srgbClr val="0000FF"/>
                </a:solidFill>
                <a:latin typeface="Comic Sans MS" pitchFamily="66" charset="0"/>
              </a:rPr>
              <a:t>Fluctuations on the (f</a:t>
            </a:r>
            <a:r>
              <a:rPr lang="en-GB" sz="2000" baseline="-3300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GB" sz="2000">
                <a:solidFill>
                  <a:srgbClr val="0000FF"/>
                </a:solidFill>
                <a:latin typeface="Comic Sans MS" pitchFamily="66" charset="0"/>
              </a:rPr>
              <a:t>, f</a:t>
            </a:r>
            <a:r>
              <a:rPr lang="en-GB" sz="2000" baseline="-33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GB" sz="2000">
                <a:solidFill>
                  <a:srgbClr val="0000FF"/>
                </a:solidFill>
                <a:latin typeface="Comic Sans MS" pitchFamily="66" charset="0"/>
              </a:rPr>
              <a:t>) plane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33338" y="5181600"/>
            <a:ext cx="9123362" cy="152241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64658" tIns="25471" rIns="64658" bIns="25471">
            <a:spAutoFit/>
          </a:bodyPr>
          <a:lstStyle/>
          <a:p>
            <a:pPr marL="368300" indent="-273050" defTabSz="414338" hangingPunct="0">
              <a:spcAft>
                <a:spcPts val="1275"/>
              </a:spcAft>
              <a:buClr>
                <a:srgbClr val="000000"/>
              </a:buClr>
              <a:buSzPct val="100000"/>
              <a:buFont typeface="Wingdings" pitchFamily="2" charset="2"/>
              <a:buChar char=""/>
              <a:tabLst>
                <a:tab pos="368300" algn="l"/>
                <a:tab pos="782638" algn="l"/>
                <a:tab pos="1198563" algn="l"/>
                <a:tab pos="1612900" algn="l"/>
                <a:tab pos="2027238" algn="l"/>
                <a:tab pos="2441575" algn="l"/>
                <a:tab pos="2857500" algn="l"/>
                <a:tab pos="3271838" algn="l"/>
                <a:tab pos="3686175" algn="l"/>
                <a:tab pos="4100513" algn="l"/>
                <a:tab pos="4516438" algn="l"/>
                <a:tab pos="4930775" algn="l"/>
                <a:tab pos="5345113" algn="l"/>
                <a:tab pos="5759450" algn="l"/>
                <a:tab pos="6175375" algn="l"/>
                <a:tab pos="6589713" algn="l"/>
                <a:tab pos="7004050" algn="l"/>
                <a:tab pos="7418388" algn="l"/>
                <a:tab pos="7834313" algn="l"/>
                <a:tab pos="8248650" algn="l"/>
                <a:tab pos="86629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Statistical fluctuations of HIJING events with similar characteristics </a:t>
            </a:r>
          </a:p>
          <a:p>
            <a:pPr marL="368300" indent="-273050" defTabSz="414338" hangingPunct="0">
              <a:spcAft>
                <a:spcPts val="1275"/>
              </a:spcAft>
              <a:buClr>
                <a:srgbClr val="000000"/>
              </a:buClr>
              <a:buSzPct val="100000"/>
              <a:buFont typeface="Wingdings" pitchFamily="2" charset="2"/>
              <a:buChar char=""/>
              <a:tabLst>
                <a:tab pos="368300" algn="l"/>
                <a:tab pos="782638" algn="l"/>
                <a:tab pos="1198563" algn="l"/>
                <a:tab pos="1612900" algn="l"/>
                <a:tab pos="2027238" algn="l"/>
                <a:tab pos="2441575" algn="l"/>
                <a:tab pos="2857500" algn="l"/>
                <a:tab pos="3271838" algn="l"/>
                <a:tab pos="3686175" algn="l"/>
                <a:tab pos="4100513" algn="l"/>
                <a:tab pos="4516438" algn="l"/>
                <a:tab pos="4930775" algn="l"/>
                <a:tab pos="5345113" algn="l"/>
                <a:tab pos="5759450" algn="l"/>
                <a:tab pos="6175375" algn="l"/>
                <a:tab pos="6589713" algn="l"/>
                <a:tab pos="7004050" algn="l"/>
                <a:tab pos="7418388" algn="l"/>
                <a:tab pos="7834313" algn="l"/>
                <a:tab pos="8248650" algn="l"/>
                <a:tab pos="86629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Strangelets with higher energies are separated from conventional HIJING events</a:t>
            </a:r>
          </a:p>
          <a:p>
            <a:pPr marL="368300" indent="-273050" defTabSz="414338" hangingPunct="0">
              <a:spcAft>
                <a:spcPts val="1275"/>
              </a:spcAft>
              <a:buClr>
                <a:srgbClr val="000000"/>
              </a:buClr>
              <a:buSzPct val="100000"/>
              <a:buFont typeface="Wingdings" pitchFamily="2" charset="2"/>
              <a:buChar char=""/>
              <a:tabLst>
                <a:tab pos="368300" algn="l"/>
                <a:tab pos="782638" algn="l"/>
                <a:tab pos="1198563" algn="l"/>
                <a:tab pos="1612900" algn="l"/>
                <a:tab pos="2027238" algn="l"/>
                <a:tab pos="2441575" algn="l"/>
                <a:tab pos="2857500" algn="l"/>
                <a:tab pos="3271838" algn="l"/>
                <a:tab pos="3686175" algn="l"/>
                <a:tab pos="4100513" algn="l"/>
                <a:tab pos="4516438" algn="l"/>
                <a:tab pos="4930775" algn="l"/>
                <a:tab pos="5345113" algn="l"/>
                <a:tab pos="5759450" algn="l"/>
                <a:tab pos="6175375" algn="l"/>
                <a:tab pos="6589713" algn="l"/>
                <a:tab pos="7004050" algn="l"/>
                <a:tab pos="7418388" algn="l"/>
                <a:tab pos="7834313" algn="l"/>
                <a:tab pos="8248650" algn="l"/>
                <a:tab pos="8662988" algn="l"/>
              </a:tabLst>
            </a:pP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Distinction of conventional events with similar fluctuations </a:t>
            </a:r>
            <a:r>
              <a:rPr lang="en-GB" b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           </a:t>
            </a:r>
            <a:r>
              <a:rPr lang="en-GB" b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0">
                <a:solidFill>
                  <a:srgbClr val="0000FF"/>
                </a:solidFill>
                <a:latin typeface="Comic Sans MS" pitchFamily="66" charset="0"/>
              </a:rPr>
              <a:t>E</a:t>
            </a:r>
            <a:r>
              <a:rPr lang="en-GB" sz="2000" baseline="-33000">
                <a:solidFill>
                  <a:srgbClr val="0000FF"/>
                </a:solidFill>
                <a:latin typeface="Comic Sans MS" pitchFamily="66" charset="0"/>
              </a:rPr>
              <a:t>em</a:t>
            </a:r>
            <a:r>
              <a:rPr lang="en-GB" sz="2000" b="0">
                <a:solidFill>
                  <a:srgbClr val="0000FF"/>
                </a:solidFill>
                <a:latin typeface="Comic Sans MS" pitchFamily="66" charset="0"/>
              </a:rPr>
              <a:t>/E</a:t>
            </a:r>
            <a:r>
              <a:rPr lang="en-GB" sz="2000" baseline="-33000">
                <a:solidFill>
                  <a:srgbClr val="0000FF"/>
                </a:solidFill>
                <a:latin typeface="Comic Sans MS" pitchFamily="66" charset="0"/>
              </a:rPr>
              <a:t>had</a:t>
            </a:r>
            <a:r>
              <a:rPr lang="en-GB" sz="2000" b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1792288" y="3230563"/>
            <a:ext cx="124460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>
                <a:solidFill>
                  <a:srgbClr val="000000"/>
                </a:solidFill>
              </a:rPr>
              <a:t>HIJING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>
                <a:solidFill>
                  <a:srgbClr val="000000"/>
                </a:solidFill>
              </a:rPr>
              <a:t>(2k events)‏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2152650" y="1679575"/>
            <a:ext cx="1292225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600">
                <a:solidFill>
                  <a:srgbClr val="FF0000"/>
                </a:solidFill>
              </a:rPr>
              <a:t>Strangelets</a:t>
            </a: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600">
                <a:solidFill>
                  <a:srgbClr val="FF0000"/>
                </a:solidFill>
              </a:rPr>
              <a:t>E=6-15 TeV</a:t>
            </a:r>
          </a:p>
        </p:txBody>
      </p:sp>
      <p:sp>
        <p:nvSpPr>
          <p:cNvPr id="70664" name="Line 10"/>
          <p:cNvSpPr>
            <a:spLocks noChangeShapeType="1"/>
          </p:cNvSpPr>
          <p:nvPr/>
        </p:nvSpPr>
        <p:spPr bwMode="auto">
          <a:xfrm>
            <a:off x="4943475" y="2216150"/>
            <a:ext cx="735013" cy="382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Line 11"/>
          <p:cNvSpPr>
            <a:spLocks noChangeShapeType="1"/>
          </p:cNvSpPr>
          <p:nvPr/>
        </p:nvSpPr>
        <p:spPr bwMode="auto">
          <a:xfrm>
            <a:off x="5470525" y="2944813"/>
            <a:ext cx="3179763" cy="1587"/>
          </a:xfrm>
          <a:prstGeom prst="line">
            <a:avLst/>
          </a:prstGeom>
          <a:noFill/>
          <a:ln w="28440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2"/>
          <p:cNvSpPr>
            <a:spLocks noChangeShapeType="1"/>
          </p:cNvSpPr>
          <p:nvPr/>
        </p:nvSpPr>
        <p:spPr bwMode="auto">
          <a:xfrm flipV="1">
            <a:off x="7337425" y="1284288"/>
            <a:ext cx="1588" cy="3529012"/>
          </a:xfrm>
          <a:prstGeom prst="line">
            <a:avLst/>
          </a:prstGeom>
          <a:noFill/>
          <a:ln w="28440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Rectangle 15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943600" cy="512763"/>
          </a:xfrm>
          <a:solidFill>
            <a:srgbClr val="FFFFFF"/>
          </a:solidFill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defTabSz="457200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Analysis (ΙI)</a:t>
            </a:r>
          </a:p>
        </p:txBody>
      </p:sp>
      <p:pic>
        <p:nvPicPr>
          <p:cNvPr id="70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0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AutoShape 15"/>
          <p:cNvSpPr>
            <a:spLocks noChangeArrowheads="1"/>
          </p:cNvSpPr>
          <p:nvPr/>
        </p:nvSpPr>
        <p:spPr bwMode="auto">
          <a:xfrm>
            <a:off x="6934200" y="64770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1C67-2E63-4295-B6D3-D693A19AA8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GB" b="1" smtClean="0"/>
              <a:t>Analysis (ΙII)</a:t>
            </a:r>
            <a:endParaRPr lang="en-US" b="1" smtClean="0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88963"/>
            <a:ext cx="7902575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GB" b="1" smtClean="0"/>
              <a:t>Analysis (ΙII)</a:t>
            </a:r>
            <a:endParaRPr lang="en-US" b="1" smtClean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37334B-B332-4911-BC04-DE9FA14D68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7AEDAE-572A-4B9B-8D88-9F4C91A18A25}" type="slidenum">
              <a:rPr lang="en-US" sz="1400" b="0"/>
              <a:pPr algn="r"/>
              <a:t>3</a:t>
            </a:fld>
            <a:endParaRPr lang="en-US" sz="1400" b="0"/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57C3EB-391D-4098-9F51-56CEFCF8E0A9}" type="slidenum">
              <a:rPr lang="en-US" sz="1400" b="0"/>
              <a:pPr algn="r"/>
              <a:t>3</a:t>
            </a:fld>
            <a:endParaRPr lang="en-US" sz="1400" b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 b="1" smtClean="0"/>
              <a:t>CMS/CASTOR Calorimeter</a:t>
            </a: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00"/>
            <a:ext cx="2362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95288" y="838200"/>
            <a:ext cx="845978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8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Sector with much higher energy than the average: </a:t>
            </a:r>
          </a:p>
          <a:p>
            <a:pPr marL="342900" indent="-34290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		Strong azimuthal asymmetry in energy deposition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2.	Strong penetration of the longitudinal cascade in a sector:</a:t>
            </a:r>
          </a:p>
          <a:p>
            <a:pPr marL="342900" indent="-342900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		Strong fluctuations in longitudinal transition curves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Much smaller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baseline="-25000">
                <a:solidFill>
                  <a:srgbClr val="FF0000"/>
                </a:solidFill>
                <a:latin typeface="Comic Sans MS" pitchFamily="66" charset="0"/>
              </a:rPr>
              <a:t>EM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/ E</a:t>
            </a:r>
            <a:r>
              <a:rPr lang="en-US" baseline="-25000">
                <a:solidFill>
                  <a:srgbClr val="FF0000"/>
                </a:solidFill>
                <a:latin typeface="Comic Sans MS" pitchFamily="66" charset="0"/>
              </a:rPr>
              <a:t>HAD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 compared to HIJING</a:t>
            </a:r>
          </a:p>
          <a:p>
            <a:pPr marL="342900" indent="-342900">
              <a:spcBef>
                <a:spcPct val="50000"/>
              </a:spcBef>
            </a:pPr>
            <a:endParaRPr lang="en-US" sz="8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4.	Appearing in a very low multiplicity event compared to HIJING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19200" y="144463"/>
            <a:ext cx="67056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Characteristics of a “Strangelet” Event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9388" y="776288"/>
            <a:ext cx="88931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FF"/>
                </a:solidFill>
              </a:rPr>
              <a:t>   </a:t>
            </a: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Probability for a hadron-rich ‘Centauro-type’ event is about  3%, estimated from statistics of Chacaltaya and Pamir experiments for cosmic ray families with visible energy greater than 100 TeV.</a:t>
            </a:r>
          </a:p>
          <a:p>
            <a:endParaRPr lang="en-US" sz="800" b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   In about 10% of hadron-rich events, strongly penetrating cascades, clusters, or “halo” were observed. Assume total probability for “Long penetrating component” (Strangelet?) production in central nucleus-nucleus collisions to be approximately: 0.03 x 0.1 ~ </a:t>
            </a:r>
            <a:r>
              <a:rPr lang="en-US" sz="2200" b="0" i="1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(10</a:t>
            </a:r>
            <a:r>
              <a:rPr lang="en-US" sz="2200" b="0" i="1" baseline="30000">
                <a:solidFill>
                  <a:srgbClr val="0000FF"/>
                </a:solidFill>
                <a:latin typeface="Times New Roman" pitchFamily="18" charset="0"/>
              </a:rPr>
              <a:t>−</a:t>
            </a:r>
            <a:r>
              <a:rPr lang="en-US" sz="2200" b="0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  <a:p>
            <a:endParaRPr lang="en-US" sz="800" b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   At LHC kinematics, the percent of Strangelets in CASTOR phase space is at least ~ 1% of total number of Strangelets produced in central Pb-Pb collisions, depending on the mass and energy of the Strangelet (CENGEN). </a:t>
            </a:r>
          </a:p>
          <a:p>
            <a:endParaRPr lang="en-US" sz="800" b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   An order of magnitude estimation of the total probability for Strangelet detection in CASTOR is: </a:t>
            </a:r>
          </a:p>
          <a:p>
            <a:r>
              <a:rPr lang="en-US" sz="2200" b="0">
                <a:solidFill>
                  <a:srgbClr val="0000FF"/>
                </a:solidFill>
                <a:latin typeface="Times New Roman" pitchFamily="18" charset="0"/>
              </a:rPr>
              <a:t>			</a:t>
            </a:r>
            <a:r>
              <a:rPr lang="en-US" sz="2200">
                <a:solidFill>
                  <a:srgbClr val="FF0066"/>
                </a:solidFill>
                <a:latin typeface="Times New Roman" pitchFamily="18" charset="0"/>
              </a:rPr>
              <a:t>P</a:t>
            </a:r>
            <a:r>
              <a:rPr lang="en-US" sz="2200" baseline="30000">
                <a:solidFill>
                  <a:srgbClr val="FF0066"/>
                </a:solidFill>
                <a:latin typeface="Times New Roman" pitchFamily="18" charset="0"/>
              </a:rPr>
              <a:t>CASTOR</a:t>
            </a:r>
            <a:r>
              <a:rPr lang="en-US" sz="2200" baseline="-25000">
                <a:solidFill>
                  <a:srgbClr val="FF0066"/>
                </a:solidFill>
                <a:latin typeface="Times New Roman" pitchFamily="18" charset="0"/>
              </a:rPr>
              <a:t>strangelet</a:t>
            </a:r>
            <a:r>
              <a:rPr lang="en-US" sz="2200">
                <a:solidFill>
                  <a:srgbClr val="FF0066"/>
                </a:solidFill>
                <a:latin typeface="Times New Roman" pitchFamily="18" charset="0"/>
              </a:rPr>
              <a:t> ≈ 10</a:t>
            </a:r>
            <a:r>
              <a:rPr lang="en-US" sz="2200" baseline="30000">
                <a:solidFill>
                  <a:srgbClr val="FF0066"/>
                </a:solidFill>
                <a:latin typeface="Times New Roman" pitchFamily="18" charset="0"/>
              </a:rPr>
              <a:t>−3</a:t>
            </a:r>
            <a:r>
              <a:rPr lang="en-US" sz="2200">
                <a:solidFill>
                  <a:srgbClr val="FF0066"/>
                </a:solidFill>
                <a:latin typeface="Times New Roman" pitchFamily="18" charset="0"/>
              </a:rPr>
              <a:t> × 0.01 ≈ O(10</a:t>
            </a:r>
            <a:r>
              <a:rPr lang="en-US" sz="2200" baseline="30000">
                <a:solidFill>
                  <a:srgbClr val="FF0066"/>
                </a:solidFill>
                <a:latin typeface="Times New Roman" pitchFamily="18" charset="0"/>
              </a:rPr>
              <a:t>−5</a:t>
            </a:r>
            <a:r>
              <a:rPr lang="en-US" sz="2200">
                <a:solidFill>
                  <a:srgbClr val="FF0066"/>
                </a:solidFill>
                <a:latin typeface="Times New Roman" pitchFamily="18" charset="0"/>
              </a:rPr>
              <a:t>)</a:t>
            </a:r>
            <a:endParaRPr lang="en-US" sz="22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042988" y="63500"/>
            <a:ext cx="6985000" cy="5381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Cross Section Estimation for Strangelets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44450"/>
            <a:ext cx="649287" cy="622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175"/>
            <a:ext cx="681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152400" y="5791200"/>
            <a:ext cx="8839200" cy="503238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GB" sz="240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sz="2000">
                <a:solidFill>
                  <a:srgbClr val="3333CC"/>
                </a:solidFill>
                <a:latin typeface="Comic Sans MS" pitchFamily="66" charset="0"/>
              </a:rPr>
              <a:t>Ν</a:t>
            </a:r>
            <a:r>
              <a:rPr lang="en-GB" sz="2000" baseline="-33000">
                <a:solidFill>
                  <a:srgbClr val="3333CC"/>
                </a:solidFill>
                <a:latin typeface="Comic Sans MS" pitchFamily="66" charset="0"/>
              </a:rPr>
              <a:t>strangelet </a:t>
            </a:r>
            <a:r>
              <a:rPr lang="en-GB" sz="2000">
                <a:solidFill>
                  <a:srgbClr val="3333CC"/>
                </a:solidFill>
                <a:latin typeface="Comic Sans MS" pitchFamily="66" charset="0"/>
              </a:rPr>
              <a:t>~ 1-10  </a:t>
            </a:r>
            <a:r>
              <a:rPr lang="en-US" sz="2000">
                <a:solidFill>
                  <a:srgbClr val="3333CC"/>
                </a:solidFill>
                <a:latin typeface="Comic Sans MS" pitchFamily="66" charset="0"/>
              </a:rPr>
              <a:t>in </a:t>
            </a:r>
            <a:r>
              <a:rPr lang="en-GB" sz="2000">
                <a:solidFill>
                  <a:srgbClr val="3333CC"/>
                </a:solidFill>
                <a:latin typeface="Comic Sans MS" pitchFamily="66" charset="0"/>
              </a:rPr>
              <a:t>4 wks Pb+Pb (5M central events in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288" y="3284538"/>
            <a:ext cx="8353425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66FF"/>
                </a:solidFill>
              </a:rPr>
              <a:t>P</a:t>
            </a:r>
            <a:r>
              <a:rPr lang="en-US" sz="2400" baseline="-25000">
                <a:solidFill>
                  <a:srgbClr val="3366FF"/>
                </a:solidFill>
              </a:rPr>
              <a:t>qg</a:t>
            </a:r>
            <a:r>
              <a:rPr lang="en-US" sz="2400">
                <a:solidFill>
                  <a:srgbClr val="3366FF"/>
                </a:solidFill>
              </a:rPr>
              <a:t> = (8/45)</a:t>
            </a:r>
            <a:r>
              <a:rPr lang="el-GR" sz="2400">
                <a:solidFill>
                  <a:srgbClr val="3366FF"/>
                </a:solidFill>
              </a:rPr>
              <a:t>π</a:t>
            </a:r>
            <a:r>
              <a:rPr lang="el-GR" sz="2400" baseline="30000">
                <a:solidFill>
                  <a:srgbClr val="3366FF"/>
                </a:solidFill>
              </a:rPr>
              <a:t>2</a:t>
            </a:r>
            <a:r>
              <a:rPr lang="el-GR" sz="2400">
                <a:solidFill>
                  <a:srgbClr val="3366FF"/>
                </a:solidFill>
              </a:rPr>
              <a:t>Τ</a:t>
            </a:r>
            <a:r>
              <a:rPr lang="el-GR" sz="2400" baseline="30000">
                <a:solidFill>
                  <a:srgbClr val="3366FF"/>
                </a:solidFill>
              </a:rPr>
              <a:t>4</a:t>
            </a:r>
            <a:r>
              <a:rPr lang="el-GR" sz="2400">
                <a:solidFill>
                  <a:srgbClr val="3366FF"/>
                </a:solidFill>
              </a:rPr>
              <a:t> +μ</a:t>
            </a:r>
            <a:r>
              <a:rPr lang="en-US" sz="2400" baseline="-25000">
                <a:solidFill>
                  <a:srgbClr val="3366FF"/>
                </a:solidFill>
              </a:rPr>
              <a:t>q</a:t>
            </a:r>
            <a:r>
              <a:rPr lang="el-GR" sz="2400" baseline="30000">
                <a:solidFill>
                  <a:srgbClr val="3366FF"/>
                </a:solidFill>
              </a:rPr>
              <a:t>2</a:t>
            </a:r>
            <a:r>
              <a:rPr lang="el-GR" sz="2400">
                <a:solidFill>
                  <a:srgbClr val="3366FF"/>
                </a:solidFill>
              </a:rPr>
              <a:t>Τ</a:t>
            </a:r>
            <a:r>
              <a:rPr lang="el-GR" sz="2400" baseline="30000">
                <a:solidFill>
                  <a:srgbClr val="3366FF"/>
                </a:solidFill>
              </a:rPr>
              <a:t>2</a:t>
            </a:r>
            <a:r>
              <a:rPr lang="el-GR" sz="2400">
                <a:solidFill>
                  <a:srgbClr val="3366FF"/>
                </a:solidFill>
              </a:rPr>
              <a:t> + μ</a:t>
            </a:r>
            <a:r>
              <a:rPr lang="en-US" sz="2400" baseline="-25000">
                <a:solidFill>
                  <a:srgbClr val="3366FF"/>
                </a:solidFill>
              </a:rPr>
              <a:t>q</a:t>
            </a:r>
            <a:r>
              <a:rPr lang="el-GR" sz="2400" baseline="30000">
                <a:solidFill>
                  <a:srgbClr val="3366FF"/>
                </a:solidFill>
              </a:rPr>
              <a:t>4</a:t>
            </a:r>
            <a:r>
              <a:rPr lang="el-GR" sz="2400">
                <a:solidFill>
                  <a:srgbClr val="3366FF"/>
                </a:solidFill>
              </a:rPr>
              <a:t>/2π</a:t>
            </a:r>
            <a:r>
              <a:rPr lang="el-GR" sz="2400" baseline="30000">
                <a:solidFill>
                  <a:srgbClr val="3366FF"/>
                </a:solidFill>
              </a:rPr>
              <a:t>2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l-GR" sz="2400">
                <a:solidFill>
                  <a:srgbClr val="3366FF"/>
                </a:solidFill>
              </a:rPr>
              <a:t>= (2.034Ν</a:t>
            </a:r>
            <a:r>
              <a:rPr lang="en-US" sz="2400" baseline="-25000">
                <a:solidFill>
                  <a:srgbClr val="3366FF"/>
                </a:solidFill>
              </a:rPr>
              <a:t>q</a:t>
            </a:r>
            <a:r>
              <a:rPr lang="en-US" sz="2400">
                <a:solidFill>
                  <a:srgbClr val="3366FF"/>
                </a:solidFill>
              </a:rPr>
              <a:t>/</a:t>
            </a:r>
            <a:r>
              <a:rPr lang="el-GR" sz="2400">
                <a:solidFill>
                  <a:srgbClr val="3366FF"/>
                </a:solidFill>
              </a:rPr>
              <a:t>4π</a:t>
            </a:r>
            <a:r>
              <a:rPr lang="en-US" sz="2400">
                <a:solidFill>
                  <a:srgbClr val="3366FF"/>
                </a:solidFill>
              </a:rPr>
              <a:t>)(1/R</a:t>
            </a:r>
            <a:r>
              <a:rPr lang="en-US" sz="2400" baseline="30000">
                <a:solidFill>
                  <a:srgbClr val="3366FF"/>
                </a:solidFill>
              </a:rPr>
              <a:t>4</a:t>
            </a:r>
            <a:r>
              <a:rPr lang="en-US" sz="2400">
                <a:solidFill>
                  <a:srgbClr val="3366FF"/>
                </a:solidFill>
              </a:rPr>
              <a:t>) = B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2263" y="1916113"/>
            <a:ext cx="2233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Pressure of      (u,d) quark-gluon plasma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539750" y="2781300"/>
            <a:ext cx="71438" cy="5032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187450" y="44450"/>
            <a:ext cx="6769100" cy="1095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Conditions for DQM-bag Stability   P</a:t>
            </a:r>
            <a:r>
              <a:rPr lang="en-US" sz="3200" baseline="-25000">
                <a:solidFill>
                  <a:srgbClr val="0000FF"/>
                </a:solidFill>
                <a:latin typeface="Times New Roman" pitchFamily="18" charset="0"/>
              </a:rPr>
              <a:t>qg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 B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227513" y="1865313"/>
            <a:ext cx="4665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</a:rPr>
              <a:t>Minimization of Bag energy (dE/dR = 0) in spherical DQM distribution with  radius R and N</a:t>
            </a:r>
            <a:r>
              <a:rPr lang="en-US" baseline="-25000">
                <a:solidFill>
                  <a:srgbClr val="D60093"/>
                </a:solidFill>
              </a:rPr>
              <a:t>q</a:t>
            </a:r>
            <a:r>
              <a:rPr lang="en-US">
                <a:solidFill>
                  <a:srgbClr val="D60093"/>
                </a:solidFill>
              </a:rPr>
              <a:t> massless quarks.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6516688" y="2708275"/>
            <a:ext cx="215900" cy="5048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4450"/>
            <a:ext cx="792162" cy="758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175"/>
            <a:ext cx="8239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39750" y="4941888"/>
            <a:ext cx="80645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For CR Centauro (</a:t>
            </a:r>
            <a:r>
              <a:rPr lang="el-GR" sz="2000">
                <a:solidFill>
                  <a:srgbClr val="0000FF"/>
                </a:solidFill>
              </a:rPr>
              <a:t>μ</a:t>
            </a:r>
            <a:r>
              <a:rPr lang="en-US" sz="2000" baseline="-25000">
                <a:solidFill>
                  <a:srgbClr val="0000FF"/>
                </a:solidFill>
              </a:rPr>
              <a:t>q</a:t>
            </a:r>
            <a:r>
              <a:rPr lang="en-US" sz="2000">
                <a:solidFill>
                  <a:srgbClr val="0000FF"/>
                </a:solidFill>
              </a:rPr>
              <a:t>~ 600 MeV, T ~ 130 MeV, N</a:t>
            </a:r>
            <a:r>
              <a:rPr lang="en-US" sz="2000" baseline="-25000">
                <a:solidFill>
                  <a:srgbClr val="0000FF"/>
                </a:solidFill>
              </a:rPr>
              <a:t>q</a:t>
            </a:r>
            <a:r>
              <a:rPr lang="en-US" sz="2000">
                <a:solidFill>
                  <a:srgbClr val="0000FF"/>
                </a:solidFill>
              </a:rPr>
              <a:t> ~ 225)                        R = r</a:t>
            </a:r>
            <a:r>
              <a:rPr lang="en-US" sz="2000" baseline="-25000">
                <a:solidFill>
                  <a:srgbClr val="0000FF"/>
                </a:solidFill>
              </a:rPr>
              <a:t>o</a:t>
            </a:r>
            <a:r>
              <a:rPr lang="en-US" sz="2000">
                <a:solidFill>
                  <a:srgbClr val="0000FF"/>
                </a:solidFill>
              </a:rPr>
              <a:t>N</a:t>
            </a:r>
            <a:r>
              <a:rPr lang="en-US" sz="2000" baseline="-25000">
                <a:solidFill>
                  <a:srgbClr val="0000FF"/>
                </a:solidFill>
              </a:rPr>
              <a:t>b</a:t>
            </a:r>
            <a:r>
              <a:rPr lang="en-US" sz="2000" baseline="30000">
                <a:solidFill>
                  <a:srgbClr val="0000FF"/>
                </a:solidFill>
              </a:rPr>
              <a:t>1/3</a:t>
            </a:r>
            <a:r>
              <a:rPr lang="en-US" sz="2000">
                <a:solidFill>
                  <a:srgbClr val="0000FF"/>
                </a:solidFill>
              </a:rPr>
              <a:t> ~  1.43 fm  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2000">
                <a:solidFill>
                  <a:srgbClr val="CC3300"/>
                </a:solidFill>
                <a:sym typeface="Wingdings" pitchFamily="2" charset="2"/>
              </a:rPr>
              <a:t>r</a:t>
            </a:r>
            <a:r>
              <a:rPr lang="en-US" sz="2000" baseline="-25000">
                <a:solidFill>
                  <a:srgbClr val="CC3300"/>
                </a:solidFill>
                <a:sym typeface="Wingdings" pitchFamily="2" charset="2"/>
              </a:rPr>
              <a:t>o</a:t>
            </a:r>
            <a:r>
              <a:rPr lang="en-US" sz="2000">
                <a:solidFill>
                  <a:srgbClr val="CC3300"/>
                </a:solidFill>
                <a:sym typeface="Wingdings" pitchFamily="2" charset="2"/>
              </a:rPr>
              <a:t> = 0.34 fm</a:t>
            </a:r>
            <a:r>
              <a:rPr lang="en-US" sz="2000">
                <a:solidFill>
                  <a:srgbClr val="0000FF"/>
                </a:solidFill>
                <a:sym typeface="Wingdings" pitchFamily="2" charset="2"/>
              </a:rPr>
              <a:t>    (~ r</a:t>
            </a:r>
            <a:r>
              <a:rPr lang="en-US" sz="2000" baseline="-25000">
                <a:solidFill>
                  <a:srgbClr val="0000FF"/>
                </a:solidFill>
                <a:sym typeface="Wingdings" pitchFamily="2" charset="2"/>
              </a:rPr>
              <a:t>o</a:t>
            </a:r>
            <a:r>
              <a:rPr lang="en-US" sz="2000">
                <a:solidFill>
                  <a:srgbClr val="0000FF"/>
                </a:solidFill>
                <a:sym typeface="Wingdings" pitchFamily="2" charset="2"/>
              </a:rPr>
              <a:t> ‘collapsed’ nucleus)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35600" y="58674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CC00CC"/>
                </a:solidFill>
              </a:rPr>
              <a:t>Astroparticle Phys.13(2000)173</a:t>
            </a:r>
            <a:endParaRPr lang="en-US">
              <a:solidFill>
                <a:srgbClr val="CC00CC"/>
              </a:solidFill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3924300" y="5661025"/>
            <a:ext cx="1368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6" name="Group 2"/>
          <p:cNvGrpSpPr>
            <a:grpSpLocks/>
          </p:cNvGrpSpPr>
          <p:nvPr/>
        </p:nvGrpSpPr>
        <p:grpSpPr bwMode="auto">
          <a:xfrm>
            <a:off x="827088" y="-71438"/>
            <a:ext cx="7489825" cy="1268413"/>
            <a:chOff x="363" y="204"/>
            <a:chExt cx="5579" cy="862"/>
          </a:xfrm>
        </p:grpSpPr>
        <p:sp>
          <p:nvSpPr>
            <p:cNvPr id="39954" name="AutoShape 3"/>
            <p:cNvSpPr>
              <a:spLocks noChangeArrowheads="1"/>
            </p:cNvSpPr>
            <p:nvPr/>
          </p:nvSpPr>
          <p:spPr bwMode="auto">
            <a:xfrm>
              <a:off x="363" y="204"/>
              <a:ext cx="5579" cy="862"/>
            </a:xfrm>
            <a:prstGeom prst="roundRect">
              <a:avLst>
                <a:gd name="adj" fmla="val 1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Text Box 4"/>
            <p:cNvSpPr txBox="1">
              <a:spLocks noChangeArrowheads="1"/>
            </p:cNvSpPr>
            <p:nvPr/>
          </p:nvSpPr>
          <p:spPr bwMode="auto">
            <a:xfrm>
              <a:off x="363" y="268"/>
              <a:ext cx="5579" cy="7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1546" tIns="42404" rIns="81546" bIns="42404" anchor="ctr">
              <a:spAutoFit/>
            </a:bodyPr>
            <a:lstStyle/>
            <a:p>
              <a:pPr algn="ctr" defTabSz="828675" hangingPunct="0">
                <a:buClr>
                  <a:srgbClr val="000000"/>
                </a:buClr>
                <a:buSzPct val="45000"/>
                <a:buFont typeface="StarSymbol"/>
                <a:buNone/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</a:tabLst>
              </a:pPr>
              <a:r>
                <a:rPr lang="en-GB" sz="2900" b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GB" sz="3200">
                  <a:solidFill>
                    <a:srgbClr val="0000FF"/>
                  </a:solidFill>
                  <a:latin typeface="Times New Roman" pitchFamily="18" charset="0"/>
                </a:rPr>
                <a:t>Stable</a:t>
              </a:r>
              <a:r>
                <a:rPr lang="en-GB" sz="3200" b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GB" sz="3200">
                  <a:solidFill>
                    <a:srgbClr val="0000FF"/>
                  </a:solidFill>
                  <a:latin typeface="Times New Roman" pitchFamily="18" charset="0"/>
                </a:rPr>
                <a:t>Strangelet interaction in CASTOR</a:t>
              </a:r>
              <a:br>
                <a:rPr lang="en-GB" sz="3200">
                  <a:solidFill>
                    <a:srgbClr val="0000FF"/>
                  </a:solidFill>
                  <a:latin typeface="Times New Roman" pitchFamily="18" charset="0"/>
                </a:rPr>
              </a:br>
              <a:r>
                <a:rPr lang="en-GB" sz="3200">
                  <a:solidFill>
                    <a:srgbClr val="0000FF"/>
                  </a:solidFill>
                  <a:latin typeface="Times New Roman" pitchFamily="18" charset="0"/>
                </a:rPr>
                <a:t>MC-algorithm</a:t>
              </a:r>
              <a:r>
                <a:rPr lang="en-GB" sz="2900" b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39947" name="Text Box 5"/>
          <p:cNvSpPr txBox="1">
            <a:spLocks noChangeArrowheads="1"/>
          </p:cNvSpPr>
          <p:nvPr/>
        </p:nvSpPr>
        <p:spPr bwMode="auto">
          <a:xfrm>
            <a:off x="107950" y="1447800"/>
            <a:ext cx="8856663" cy="677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1546" tIns="42404" rIns="81546" bIns="42404">
            <a:spAutoFit/>
          </a:bodyPr>
          <a:lstStyle/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Strangelet is considered with radius:</a:t>
            </a:r>
          </a:p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Mean interaction path:</a:t>
            </a:r>
          </a:p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defTabSz="828675" hangingPunct="0">
              <a:spcBef>
                <a:spcPts val="1138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Strangelets passing through the detector collide with W nuclei:  </a:t>
            </a: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CC0099"/>
                </a:solidFill>
              </a:rPr>
              <a:t> </a:t>
            </a:r>
            <a:r>
              <a:rPr lang="en-GB" sz="2000" i="1">
                <a:solidFill>
                  <a:srgbClr val="CC0099"/>
                </a:solidFill>
              </a:rPr>
              <a:t>Spectator</a:t>
            </a:r>
            <a:r>
              <a:rPr lang="en-GB" sz="2000">
                <a:solidFill>
                  <a:srgbClr val="CC0099"/>
                </a:solidFill>
              </a:rPr>
              <a:t> part </a:t>
            </a:r>
            <a:r>
              <a:rPr lang="en-GB" sz="2000">
                <a:solidFill>
                  <a:srgbClr val="000000"/>
                </a:solidFill>
              </a:rPr>
              <a:t> is continuing its passage. </a:t>
            </a: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 </a:t>
            </a:r>
            <a:r>
              <a:rPr lang="en-GB" sz="2000" i="1">
                <a:solidFill>
                  <a:srgbClr val="CC0099"/>
                </a:solidFill>
              </a:rPr>
              <a:t>Wounded</a:t>
            </a:r>
            <a:r>
              <a:rPr lang="en-GB" sz="2000">
                <a:solidFill>
                  <a:srgbClr val="CC0099"/>
                </a:solidFill>
              </a:rPr>
              <a:t> part </a:t>
            </a:r>
            <a:r>
              <a:rPr lang="en-GB" sz="2000">
                <a:solidFill>
                  <a:srgbClr val="000000"/>
                </a:solidFill>
              </a:rPr>
              <a:t>produces particles in a standard way. </a:t>
            </a: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Particles produced in successive interactions initiate electromagnetic-nuclear cascades.    </a:t>
            </a: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2000">
                <a:solidFill>
                  <a:srgbClr val="000000"/>
                </a:solidFill>
              </a:rPr>
              <a:t>Process ends when strangelet is destroyed.</a:t>
            </a: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800">
              <a:solidFill>
                <a:srgbClr val="000000"/>
              </a:solidFill>
            </a:endParaRPr>
          </a:p>
          <a:p>
            <a:pPr defTabSz="828675" hangingPunct="0"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E. Farhi, R. Jaffe, </a:t>
            </a:r>
            <a:r>
              <a:rPr lang="en-GB" sz="1600" i="1">
                <a:solidFill>
                  <a:srgbClr val="0000FF"/>
                </a:solidFill>
                <a:latin typeface="Times New Roman" pitchFamily="18" charset="0"/>
              </a:rPr>
              <a:t>Phys.Rev.</a:t>
            </a: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D30(1984)2379; M. Berger, R. Jaffe, </a:t>
            </a:r>
            <a:r>
              <a:rPr lang="en-GB" sz="1600" i="1">
                <a:solidFill>
                  <a:srgbClr val="0000FF"/>
                </a:solidFill>
                <a:latin typeface="Times New Roman" pitchFamily="18" charset="0"/>
              </a:rPr>
              <a:t>Phys.Rev.</a:t>
            </a: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C 35(1987)213,                G.Wilk</a:t>
            </a:r>
            <a:r>
              <a:rPr lang="en-GB" sz="1600">
                <a:solidFill>
                  <a:srgbClr val="0000FF"/>
                </a:solidFill>
                <a:latin typeface="cmsy10"/>
              </a:rPr>
              <a:t>y,</a:t>
            </a:r>
            <a:r>
              <a:rPr lang="en-GB" sz="1600">
                <a:solidFill>
                  <a:srgbClr val="0000FF"/>
                </a:solidFill>
                <a:latin typeface="Times New Roman" pitchFamily="18" charset="0"/>
              </a:rPr>
              <a:t> Z.Wlodarczyk, J.Phys.G22(1996)L105; E. Gładysz, Z. Włodarczyk, J.Phys.G23(1997)2057</a:t>
            </a:r>
          </a:p>
          <a:p>
            <a:pPr defTabSz="828675" hangingPunct="0">
              <a:spcBef>
                <a:spcPts val="1025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1600" b="0">
              <a:solidFill>
                <a:srgbClr val="000000"/>
              </a:solidFill>
              <a:latin typeface="Times New Roman" pitchFamily="18" charset="0"/>
            </a:endParaRPr>
          </a:p>
          <a:p>
            <a:pPr defTabSz="828675" hangingPunct="0">
              <a:spcBef>
                <a:spcPts val="1363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200" b="0">
              <a:solidFill>
                <a:srgbClr val="000000"/>
              </a:solidFill>
              <a:latin typeface="Times New Roman" pitchFamily="18" charset="0"/>
            </a:endParaRPr>
          </a:p>
          <a:p>
            <a:pPr defTabSz="828675" hangingPunct="0">
              <a:spcBef>
                <a:spcPts val="1363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endParaRPr lang="en-GB" sz="2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716463" y="1052513"/>
          <a:ext cx="4308475" cy="1174750"/>
        </p:xfrm>
        <a:graphic>
          <a:graphicData uri="http://schemas.openxmlformats.org/presentationml/2006/ole">
            <p:oleObj spid="_x0000_s39942" r:id="rId4" imgW="2800440" imgH="90504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960813" y="2627313"/>
          <a:ext cx="4356100" cy="873125"/>
        </p:xfrm>
        <a:graphic>
          <a:graphicData uri="http://schemas.openxmlformats.org/presentationml/2006/ole">
            <p:oleObj spid="_x0000_s39943" name="Equation" r:id="rId5" imgW="2145960" imgH="49500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030538" y="4724400"/>
          <a:ext cx="2189162" cy="392113"/>
        </p:xfrm>
        <a:graphic>
          <a:graphicData uri="http://schemas.openxmlformats.org/presentationml/2006/ole">
            <p:oleObj spid="_x0000_s39944" r:id="rId6" imgW="27746280" imgH="5429160" progId="Equation.3">
              <p:embed/>
            </p:oleObj>
          </a:graphicData>
        </a:graphic>
      </p:graphicFrame>
      <p:pic>
        <p:nvPicPr>
          <p:cNvPr id="3994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350" y="44450"/>
            <a:ext cx="720725" cy="6905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" y="-26988"/>
            <a:ext cx="8239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11"/>
          <p:cNvSpPr txBox="1">
            <a:spLocks noChangeArrowheads="1"/>
          </p:cNvSpPr>
          <p:nvPr/>
        </p:nvSpPr>
        <p:spPr bwMode="auto">
          <a:xfrm>
            <a:off x="107950" y="1773238"/>
            <a:ext cx="61928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The rescaled r</a:t>
            </a:r>
            <a:r>
              <a:rPr lang="en-US" sz="1400" baseline="-25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is determined by the number density of the </a:t>
            </a:r>
          </a:p>
          <a:p>
            <a:r>
              <a:rPr lang="en-US" sz="1400">
                <a:solidFill>
                  <a:srgbClr val="0000FF"/>
                </a:solidFill>
              </a:rPr>
              <a:t>strange matter: n = A/V = (1/3)(n</a:t>
            </a:r>
            <a:r>
              <a:rPr lang="en-US" sz="1400" baseline="-25000">
                <a:solidFill>
                  <a:srgbClr val="0000FF"/>
                </a:solidFill>
              </a:rPr>
              <a:t>u</a:t>
            </a:r>
            <a:r>
              <a:rPr lang="en-US" sz="1400">
                <a:solidFill>
                  <a:srgbClr val="0000FF"/>
                </a:solidFill>
              </a:rPr>
              <a:t>+n</a:t>
            </a:r>
            <a:r>
              <a:rPr lang="en-US" sz="1400" baseline="-25000">
                <a:solidFill>
                  <a:srgbClr val="0000FF"/>
                </a:solidFill>
              </a:rPr>
              <a:t>d</a:t>
            </a:r>
            <a:r>
              <a:rPr lang="en-US" sz="1400">
                <a:solidFill>
                  <a:srgbClr val="0000FF"/>
                </a:solidFill>
              </a:rPr>
              <a:t>+n</a:t>
            </a:r>
            <a:r>
              <a:rPr lang="en-US" sz="1400" baseline="-25000">
                <a:solidFill>
                  <a:srgbClr val="0000FF"/>
                </a:solidFill>
              </a:rPr>
              <a:t>s</a:t>
            </a:r>
            <a:r>
              <a:rPr lang="en-US" sz="1400">
                <a:solidFill>
                  <a:srgbClr val="0000FF"/>
                </a:solidFill>
              </a:rPr>
              <a:t>)</a:t>
            </a:r>
            <a:endParaRPr lang="en-US" sz="1400" b="0">
              <a:solidFill>
                <a:srgbClr val="0000FF"/>
              </a:solidFill>
              <a:latin typeface="MTMI"/>
            </a:endParaRPr>
          </a:p>
          <a:p>
            <a:r>
              <a:rPr lang="en-US" sz="1400">
                <a:solidFill>
                  <a:srgbClr val="0000FF"/>
                </a:solidFill>
              </a:rPr>
              <a:t>where n</a:t>
            </a:r>
            <a:r>
              <a:rPr lang="en-US" sz="1400" baseline="-25000">
                <a:solidFill>
                  <a:srgbClr val="0000FF"/>
                </a:solidFill>
              </a:rPr>
              <a:t>i</a:t>
            </a:r>
            <a:r>
              <a:rPr lang="en-US" sz="1400">
                <a:solidFill>
                  <a:srgbClr val="0000FF"/>
                </a:solidFill>
              </a:rPr>
              <a:t>=</a:t>
            </a:r>
            <a:r>
              <a:rPr lang="el-GR" sz="1400">
                <a:solidFill>
                  <a:srgbClr val="0000FF"/>
                </a:solidFill>
              </a:rPr>
              <a:t>- </a:t>
            </a:r>
            <a:r>
              <a:rPr lang="el-GR">
                <a:solidFill>
                  <a:srgbClr val="0000FF"/>
                </a:solidFill>
              </a:rPr>
              <a:t>∂</a:t>
            </a:r>
            <a:r>
              <a:rPr lang="el-GR" sz="1400">
                <a:solidFill>
                  <a:srgbClr val="0000FF"/>
                </a:solidFill>
              </a:rPr>
              <a:t>Ω</a:t>
            </a:r>
            <a:r>
              <a:rPr lang="en-US" sz="1400" baseline="-25000">
                <a:solidFill>
                  <a:srgbClr val="0000FF"/>
                </a:solidFill>
              </a:rPr>
              <a:t>i</a:t>
            </a:r>
            <a:r>
              <a:rPr lang="el-GR" sz="1400">
                <a:solidFill>
                  <a:srgbClr val="0000FF"/>
                </a:solidFill>
              </a:rPr>
              <a:t>/</a:t>
            </a:r>
            <a:r>
              <a:rPr lang="el-GR">
                <a:solidFill>
                  <a:srgbClr val="0000FF"/>
                </a:solidFill>
              </a:rPr>
              <a:t>∂</a:t>
            </a:r>
            <a:r>
              <a:rPr lang="el-GR" sz="1400">
                <a:solidFill>
                  <a:srgbClr val="0000FF"/>
                </a:solidFill>
              </a:rPr>
              <a:t>μ</a:t>
            </a:r>
            <a:r>
              <a:rPr lang="en-US" sz="1400" baseline="-25000">
                <a:solidFill>
                  <a:srgbClr val="0000FF"/>
                </a:solidFill>
              </a:rPr>
              <a:t>i</a:t>
            </a:r>
            <a:r>
              <a:rPr lang="en-US" b="0">
                <a:solidFill>
                  <a:srgbClr val="0000FF"/>
                </a:solidFill>
              </a:rPr>
              <a:t>; </a:t>
            </a:r>
            <a:r>
              <a:rPr lang="el-GR" sz="1400">
                <a:solidFill>
                  <a:srgbClr val="0000FF"/>
                </a:solidFill>
              </a:rPr>
              <a:t>Ω(</a:t>
            </a:r>
            <a:r>
              <a:rPr lang="en-US" sz="1400">
                <a:solidFill>
                  <a:srgbClr val="0000FF"/>
                </a:solidFill>
              </a:rPr>
              <a:t>m</a:t>
            </a:r>
            <a:r>
              <a:rPr lang="en-US" sz="1400" baseline="-25000">
                <a:solidFill>
                  <a:srgbClr val="0000FF"/>
                </a:solidFill>
              </a:rPr>
              <a:t>i</a:t>
            </a:r>
            <a:r>
              <a:rPr lang="en-US" sz="1400">
                <a:solidFill>
                  <a:srgbClr val="0000FF"/>
                </a:solidFill>
              </a:rPr>
              <a:t>,</a:t>
            </a:r>
            <a:r>
              <a:rPr lang="el-GR" sz="1400">
                <a:solidFill>
                  <a:srgbClr val="0000FF"/>
                </a:solidFill>
              </a:rPr>
              <a:t>μ</a:t>
            </a:r>
            <a:r>
              <a:rPr lang="en-US" sz="1400" baseline="-25000">
                <a:solidFill>
                  <a:srgbClr val="0000FF"/>
                </a:solidFill>
              </a:rPr>
              <a:t>i</a:t>
            </a:r>
            <a:r>
              <a:rPr lang="en-US" sz="1400">
                <a:solidFill>
                  <a:srgbClr val="0000FF"/>
                </a:solidFill>
              </a:rPr>
              <a:t>,</a:t>
            </a:r>
            <a:r>
              <a:rPr lang="el-GR" sz="1400">
                <a:solidFill>
                  <a:srgbClr val="0000FF"/>
                </a:solidFill>
              </a:rPr>
              <a:t>α</a:t>
            </a:r>
            <a:r>
              <a:rPr lang="en-US" sz="1400" baseline="-25000">
                <a:solidFill>
                  <a:srgbClr val="0000FF"/>
                </a:solidFill>
              </a:rPr>
              <a:t>s</a:t>
            </a:r>
            <a:r>
              <a:rPr lang="en-US" sz="1400">
                <a:solidFill>
                  <a:srgbClr val="0000FF"/>
                </a:solidFill>
              </a:rPr>
              <a:t>), taking into account the QCD O(</a:t>
            </a:r>
            <a:r>
              <a:rPr lang="el-GR" sz="1400">
                <a:solidFill>
                  <a:srgbClr val="0000FF"/>
                </a:solidFill>
              </a:rPr>
              <a:t>α</a:t>
            </a:r>
            <a:r>
              <a:rPr lang="en-US" sz="1400" baseline="-25000">
                <a:solidFill>
                  <a:srgbClr val="0000FF"/>
                </a:solidFill>
              </a:rPr>
              <a:t>s</a:t>
            </a:r>
            <a:r>
              <a:rPr lang="en-US" sz="1400">
                <a:solidFill>
                  <a:srgbClr val="0000FF"/>
                </a:solidFill>
              </a:rPr>
              <a:t>) corrections to the properties of SQM.</a:t>
            </a:r>
          </a:p>
          <a:p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auto">
          <a:xfrm>
            <a:off x="8101013" y="1844675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</a:t>
            </a:r>
          </a:p>
        </p:txBody>
      </p:sp>
      <p:sp>
        <p:nvSpPr>
          <p:cNvPr id="39952" name="Text Box 13"/>
          <p:cNvSpPr txBox="1">
            <a:spLocks noChangeArrowheads="1"/>
          </p:cNvSpPr>
          <p:nvPr/>
        </p:nvSpPr>
        <p:spPr bwMode="auto">
          <a:xfrm>
            <a:off x="7164388" y="1844675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</a:t>
            </a:r>
          </a:p>
        </p:txBody>
      </p:sp>
      <p:sp>
        <p:nvSpPr>
          <p:cNvPr id="39953" name="Text Box 14"/>
          <p:cNvSpPr txBox="1">
            <a:spLocks noChangeArrowheads="1"/>
          </p:cNvSpPr>
          <p:nvPr/>
        </p:nvSpPr>
        <p:spPr bwMode="auto">
          <a:xfrm>
            <a:off x="7667625" y="1844675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Strangelets</a:t>
            </a:r>
            <a:endParaRPr lang="en-US" dirty="0" smtClean="0"/>
          </a:p>
        </p:txBody>
      </p:sp>
      <p:pic>
        <p:nvPicPr>
          <p:cNvPr id="880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90011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68CAB-1093-4964-8251-9FF690887C5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9125"/>
            <a:ext cx="85344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37334B-B332-4911-BC04-DE9FA14D68A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7AEDAE-572A-4B9B-8D88-9F4C91A18A25}" type="slidenum">
              <a:rPr lang="en-US" sz="1400" b="0"/>
              <a:pPr algn="r"/>
              <a:t>4</a:t>
            </a:fld>
            <a:endParaRPr lang="en-US" sz="1400" b="0"/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57C3EB-391D-4098-9F51-56CEFCF8E0A9}" type="slidenum">
              <a:rPr lang="en-US" sz="1400" b="0"/>
              <a:pPr algn="r"/>
              <a:t>4</a:t>
            </a:fld>
            <a:endParaRPr lang="en-US" sz="1400" b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 b="1" smtClean="0"/>
              <a:t>CMS/CASTOR Calorimeter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772400" cy="51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808E4-2556-4918-9330-FC3FC09DECE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52600" y="76200"/>
            <a:ext cx="5562600" cy="487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CMS/CASTOR Calorimeter</a:t>
            </a:r>
            <a:endParaRPr lang="ru-RU" sz="240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4450"/>
            <a:ext cx="650875" cy="623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7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489364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itchFamily="66" charset="0"/>
              </a:rPr>
              <a:t>Sampling calorimeter with quartz plates as active medium and tungsten as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absorber → compact, radiation hard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and fast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16 segments around the beam line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Each segment has 2 EM sections and 12 HAD sections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No radial segmentation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Small angles, 1º to 7º in the center of mass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Extends CMS in forward direction to -6.6 &lt; </a:t>
            </a:r>
            <a:r>
              <a:rPr lang="el-GR" sz="2400" dirty="0" smtClean="0">
                <a:solidFill>
                  <a:srgbClr val="0000FF"/>
                </a:solidFill>
                <a:latin typeface="Comic Sans MS" pitchFamily="66" charset="0"/>
              </a:rPr>
              <a:t>η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&lt; -5.2</a:t>
            </a:r>
            <a:endParaRPr lang="en-US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CASTOR is 1.5 m long and 36 cm in diameter.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Čerenkov calorimeter at 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14.39 m (-z) from CMS IP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DC650-EA51-4121-81BF-D6A34882F7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B74430-A49A-4A1F-A0B7-F379EB579C24}" type="slidenum">
              <a:rPr lang="en-US" sz="1400" b="0"/>
              <a:pPr algn="r"/>
              <a:t>6</a:t>
            </a:fld>
            <a:endParaRPr lang="en-US" sz="1400" b="0"/>
          </a:p>
        </p:txBody>
      </p:sp>
      <p:sp>
        <p:nvSpPr>
          <p:cNvPr id="36867" name="Rectangle 6"/>
          <p:cNvSpPr txBox="1">
            <a:spLocks noGrp="1" noChangeArrowheads="1"/>
          </p:cNvSpPr>
          <p:nvPr/>
        </p:nvSpPr>
        <p:spPr bwMode="auto">
          <a:xfrm>
            <a:off x="7391400" y="6553200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1204F4-1E95-453E-BF72-CA17E2B07BA3}" type="slidenum">
              <a:rPr lang="en-US" sz="1400" b="0"/>
              <a:pPr algn="r"/>
              <a:t>6</a:t>
            </a:fld>
            <a:endParaRPr lang="en-US" sz="1400" b="0"/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CMS/CASTOR Calorimeter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868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808E4-2556-4918-9330-FC3FC09DECE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52600" y="76200"/>
            <a:ext cx="5562600" cy="487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CMS/CASTOR </a:t>
            </a: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p=p physics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4450"/>
            <a:ext cx="650875" cy="623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7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526297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CASTOR has taken p-p data at 0.9, 2.4 and 7 TeV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Extends reach of CMS from </a:t>
            </a:r>
            <a:r>
              <a:rPr lang="el-GR" sz="2400" dirty="0" smtClean="0">
                <a:solidFill>
                  <a:srgbClr val="0000FF"/>
                </a:solidFill>
                <a:latin typeface="Comic Sans MS" pitchFamily="66" charset="0"/>
              </a:rPr>
              <a:t>η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= 5 to </a:t>
            </a:r>
            <a:r>
              <a:rPr lang="el-GR" sz="2400" dirty="0" smtClean="0">
                <a:solidFill>
                  <a:srgbClr val="0000FF"/>
                </a:solidFill>
                <a:latin typeface="Comic Sans MS" pitchFamily="66" charset="0"/>
              </a:rPr>
              <a:t>η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= 6.6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Measure forward angle jets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Extra coverage helps search for Higgs, 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</a:rPr>
              <a:t>supersymmetry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etc.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Useful in identifying diffractive reactions.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Disadvantage—All interactions in a single beam crossing are combined. (Over a dozen at full design luminosity.)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For |</a:t>
            </a:r>
            <a:r>
              <a:rPr lang="el-GR" sz="2400" dirty="0" smtClean="0">
                <a:solidFill>
                  <a:srgbClr val="800080"/>
                </a:solidFill>
                <a:latin typeface="Comic Sans MS" pitchFamily="66" charset="0"/>
              </a:rPr>
              <a:t>η</a:t>
            </a: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| &lt; 2.6, reactions are separated by silicon tracker.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CASTOR will be removed for highest luminosity p-p runs.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800080"/>
                </a:solidFill>
                <a:latin typeface="Comic Sans MS" pitchFamily="66" charset="0"/>
              </a:rPr>
              <a:t>No such problems with heavy ion runs.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2CFB2-A1D2-43BF-85C1-394B4E1D26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Exotic Cosmic – Ray Events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19125"/>
            <a:ext cx="7745413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28,2010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Norbeck    CASTOR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92F12-957E-4377-B175-1D09D5336F20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4925" y="2636838"/>
            <a:ext cx="2087563" cy="14668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Measurement settings: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100 </a:t>
            </a:r>
            <a:r>
              <a:rPr lang="el-GR" sz="1600">
                <a:solidFill>
                  <a:srgbClr val="FF0000"/>
                </a:solidFill>
                <a:latin typeface="Tahoma" pitchFamily="34" charset="0"/>
              </a:rPr>
              <a:t>μ</a:t>
            </a: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m shower core diameter </a:t>
            </a:r>
            <a:r>
              <a:rPr lang="en-US" sz="160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       threshold ~ </a:t>
            </a:r>
            <a:r>
              <a:rPr lang="en-US">
                <a:solidFill>
                  <a:srgbClr val="FF0000"/>
                </a:solidFill>
              </a:rPr>
              <a:t>3 TeV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492500" y="333375"/>
            <a:ext cx="3240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(Strangelet ?)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7620000" y="1628775"/>
            <a:ext cx="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7380288" y="5589588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543800" y="24923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3.6 </a:t>
            </a:r>
            <a:r>
              <a:rPr lang="el-GR">
                <a:solidFill>
                  <a:srgbClr val="FF0000"/>
                </a:solidFill>
                <a:latin typeface="Tahoma" pitchFamily="34" charset="0"/>
              </a:rPr>
              <a:t>λ</a:t>
            </a:r>
            <a:r>
              <a:rPr lang="en-US" baseline="-25000">
                <a:solidFill>
                  <a:srgbClr val="FF00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391400" y="64150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3.2 </a:t>
            </a:r>
            <a:r>
              <a:rPr lang="el-GR">
                <a:solidFill>
                  <a:srgbClr val="FF0000"/>
                </a:solidFill>
                <a:latin typeface="Tahoma" pitchFamily="34" charset="0"/>
              </a:rPr>
              <a:t>λ</a:t>
            </a:r>
            <a:r>
              <a:rPr lang="en-US" baseline="-25000">
                <a:solidFill>
                  <a:srgbClr val="FF00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629400" y="40703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3.6 </a:t>
            </a:r>
            <a:r>
              <a:rPr lang="el-GR">
                <a:solidFill>
                  <a:srgbClr val="FF0000"/>
                </a:solidFill>
                <a:latin typeface="Tahoma" pitchFamily="34" charset="0"/>
              </a:rPr>
              <a:t>λ</a:t>
            </a:r>
            <a:r>
              <a:rPr lang="en-US" baseline="-25000">
                <a:solidFill>
                  <a:srgbClr val="FF00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6705600" y="3357563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3657600" y="2276475"/>
            <a:ext cx="0" cy="3603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3352800" y="6308725"/>
            <a:ext cx="0" cy="3603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619500" y="2362200"/>
            <a:ext cx="2465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1.5 </a:t>
            </a:r>
            <a:r>
              <a:rPr lang="el-GR">
                <a:solidFill>
                  <a:srgbClr val="0000FF"/>
                </a:solidFill>
                <a:latin typeface="Tahoma" pitchFamily="34" charset="0"/>
              </a:rPr>
              <a:t>λ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I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Hadron limit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692275" y="6446838"/>
            <a:ext cx="170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Hadron limit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50411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b="0">
              <a:latin typeface="Tahoma" pitchFamily="34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097463" y="1052513"/>
            <a:ext cx="2138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2625" y="2971800"/>
            <a:ext cx="2239963" cy="2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4787900" y="4794250"/>
            <a:ext cx="21653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175"/>
            <a:ext cx="8239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44450"/>
            <a:ext cx="792162" cy="758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4716463" y="836613"/>
            <a:ext cx="287337" cy="287337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28082</TotalTime>
  <Words>1380</Words>
  <Application>Microsoft Office PowerPoint</Application>
  <PresentationFormat>On-screen Show (4:3)</PresentationFormat>
  <Paragraphs>236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Default Design</vt:lpstr>
      <vt:lpstr>1_Default Design</vt:lpstr>
      <vt:lpstr>Microsoft Equation 3.0</vt:lpstr>
      <vt:lpstr>Equation</vt:lpstr>
      <vt:lpstr>Slide 1</vt:lpstr>
      <vt:lpstr>Contents of Talk</vt:lpstr>
      <vt:lpstr>CMS/CASTOR Calorimeter</vt:lpstr>
      <vt:lpstr>CMS/CASTOR Calorimeter</vt:lpstr>
      <vt:lpstr>Slide 5</vt:lpstr>
      <vt:lpstr>CMS/CASTOR Calorimeter</vt:lpstr>
      <vt:lpstr>Slide 7</vt:lpstr>
      <vt:lpstr>Exotic Cosmic – Ray Events</vt:lpstr>
      <vt:lpstr>Slide 9</vt:lpstr>
      <vt:lpstr>Slide 10</vt:lpstr>
      <vt:lpstr>Strangelets </vt:lpstr>
      <vt:lpstr>Cosmic ray stranglets</vt:lpstr>
      <vt:lpstr>ZDC measures reaction centrality but could also see stranglets</vt:lpstr>
      <vt:lpstr>Stranglets at CMS </vt:lpstr>
      <vt:lpstr>Slide 15</vt:lpstr>
      <vt:lpstr>Slide 16</vt:lpstr>
      <vt:lpstr>Back Up Slides</vt:lpstr>
      <vt:lpstr>ZDC Design</vt:lpstr>
      <vt:lpstr>CASTOR Calorimeter Response</vt:lpstr>
      <vt:lpstr>First pp Data 2009 &amp; 2010</vt:lpstr>
      <vt:lpstr>UΗΕ Cosmic-Rays (I)</vt:lpstr>
      <vt:lpstr>Probability of Centauro &amp; Strangelet Detection </vt:lpstr>
      <vt:lpstr>MC simulation of Strangelets in CASTOR</vt:lpstr>
      <vt:lpstr>Slide 24</vt:lpstr>
      <vt:lpstr>Analysis (Ι)</vt:lpstr>
      <vt:lpstr>Analysis (Ι)</vt:lpstr>
      <vt:lpstr>Analysis (ΙI)</vt:lpstr>
      <vt:lpstr>Analysis (ΙII)</vt:lpstr>
      <vt:lpstr>Analysis (ΙII)</vt:lpstr>
      <vt:lpstr>Slide 30</vt:lpstr>
      <vt:lpstr>Slide 31</vt:lpstr>
      <vt:lpstr>Slide 32</vt:lpstr>
      <vt:lpstr>Slide 33</vt:lpstr>
      <vt:lpstr>Properties of Strangelets</vt:lpstr>
      <vt:lpstr>Slide 35</vt:lpstr>
      <vt:lpstr>Slide 36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Pre-Prototype Design</dc:title>
  <dc:creator>Apostolos D. Panagiotou</dc:creator>
  <cp:lastModifiedBy>Desk</cp:lastModifiedBy>
  <cp:revision>677</cp:revision>
  <dcterms:created xsi:type="dcterms:W3CDTF">2007-01-16T16:56:46Z</dcterms:created>
  <dcterms:modified xsi:type="dcterms:W3CDTF">2010-06-24T16:07:10Z</dcterms:modified>
</cp:coreProperties>
</file>