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3" r:id="rId3"/>
    <p:sldId id="257" r:id="rId4"/>
    <p:sldId id="258" r:id="rId5"/>
    <p:sldId id="259" r:id="rId6"/>
    <p:sldId id="260" r:id="rId7"/>
    <p:sldId id="261" r:id="rId8"/>
    <p:sldId id="262" r:id="rId9"/>
    <p:sldId id="263" r:id="rId10"/>
    <p:sldId id="264" r:id="rId11"/>
    <p:sldId id="265" r:id="rId12"/>
    <p:sldId id="266" r:id="rId13"/>
    <p:sldId id="267" r:id="rId14"/>
    <p:sldId id="272" r:id="rId15"/>
    <p:sldId id="268" r:id="rId16"/>
    <p:sldId id="270" r:id="rId17"/>
    <p:sldId id="271"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090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00" autoAdjust="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DB9C73F-FEDC-4A8E-B20E-1558BCFB7FF9}" type="datetimeFigureOut">
              <a:rPr lang="en-US" smtClean="0"/>
              <a:pPr/>
              <a:t>8/5/2009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05E7C76-59EA-4791-B9D3-E25BBF1E302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9C73F-FEDC-4A8E-B20E-1558BCFB7FF9}" type="datetimeFigureOut">
              <a:rPr lang="en-US" smtClean="0"/>
              <a:pPr/>
              <a:t>8/5/2009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E7C76-59EA-4791-B9D3-E25BBF1E30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9C73F-FEDC-4A8E-B20E-1558BCFB7FF9}" type="datetimeFigureOut">
              <a:rPr lang="en-US" smtClean="0"/>
              <a:pPr/>
              <a:t>8/5/2009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E7C76-59EA-4791-B9D3-E25BBF1E30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B9C73F-FEDC-4A8E-B20E-1558BCFB7FF9}" type="datetimeFigureOut">
              <a:rPr lang="en-US" smtClean="0"/>
              <a:pPr/>
              <a:t>8/5/2009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E7C76-59EA-4791-B9D3-E25BBF1E302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DB9C73F-FEDC-4A8E-B20E-1558BCFB7FF9}" type="datetimeFigureOut">
              <a:rPr lang="en-US" smtClean="0"/>
              <a:pPr/>
              <a:t>8/5/2009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E7C76-59EA-4791-B9D3-E25BBF1E302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B9C73F-FEDC-4A8E-B20E-1558BCFB7FF9}" type="datetimeFigureOut">
              <a:rPr lang="en-US" smtClean="0"/>
              <a:pPr/>
              <a:t>8/5/2009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E7C76-59EA-4791-B9D3-E25BBF1E302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DB9C73F-FEDC-4A8E-B20E-1558BCFB7FF9}" type="datetimeFigureOut">
              <a:rPr lang="en-US" smtClean="0"/>
              <a:pPr/>
              <a:t>8/5/2009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5E7C76-59EA-4791-B9D3-E25BBF1E302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B9C73F-FEDC-4A8E-B20E-1558BCFB7FF9}" type="datetimeFigureOut">
              <a:rPr lang="en-US" smtClean="0"/>
              <a:pPr/>
              <a:t>8/5/2009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5E7C76-59EA-4791-B9D3-E25BBF1E30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9C73F-FEDC-4A8E-B20E-1558BCFB7FF9}" type="datetimeFigureOut">
              <a:rPr lang="en-US" smtClean="0"/>
              <a:pPr/>
              <a:t>8/5/2009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5E7C76-59EA-4791-B9D3-E25BBF1E30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B9C73F-FEDC-4A8E-B20E-1558BCFB7FF9}" type="datetimeFigureOut">
              <a:rPr lang="en-US" smtClean="0"/>
              <a:pPr/>
              <a:t>8/5/2009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E7C76-59EA-4791-B9D3-E25BBF1E302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B9C73F-FEDC-4A8E-B20E-1558BCFB7FF9}" type="datetimeFigureOut">
              <a:rPr lang="en-US" smtClean="0"/>
              <a:pPr/>
              <a:t>8/5/2009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05E7C76-59EA-4791-B9D3-E25BBF1E302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DB9C73F-FEDC-4A8E-B20E-1558BCFB7FF9}" type="datetimeFigureOut">
              <a:rPr lang="en-US" smtClean="0"/>
              <a:pPr/>
              <a:t>8/5/2009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05E7C76-59EA-4791-B9D3-E25BBF1E302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git-scm.com/" TargetMode="External"/><Relationship Id="rId2" Type="http://schemas.openxmlformats.org/officeDocument/2006/relationships/hyperlink" Target="http://www.w3schools.com/" TargetMode="External"/><Relationship Id="rId1" Type="http://schemas.openxmlformats.org/officeDocument/2006/relationships/slideLayout" Target="../slideLayouts/slideLayout2.xml"/><Relationship Id="rId5" Type="http://schemas.openxmlformats.org/officeDocument/2006/relationships/hyperlink" Target="http://framework.zend.com/" TargetMode="External"/><Relationship Id="rId4" Type="http://schemas.openxmlformats.org/officeDocument/2006/relationships/hyperlink" Target="http://www.php.net/quickref.ph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10600" cy="5181600"/>
          </a:xfrm>
        </p:spPr>
        <p:txBody>
          <a:bodyPr>
            <a:normAutofit fontScale="90000"/>
          </a:bodyPr>
          <a:lstStyle/>
          <a:p>
            <a:pPr algn="ctr"/>
            <a:r>
              <a:rPr lang="en-US" sz="3600" dirty="0" smtClean="0">
                <a:solidFill>
                  <a:srgbClr val="0D090F"/>
                </a:solidFill>
              </a:rPr>
              <a:t/>
            </a:r>
            <a:br>
              <a:rPr lang="en-US" sz="3600" dirty="0" smtClean="0">
                <a:solidFill>
                  <a:srgbClr val="0D090F"/>
                </a:solidFill>
              </a:rPr>
            </a:br>
            <a:r>
              <a:rPr lang="en-US" sz="3600" dirty="0" smtClean="0">
                <a:solidFill>
                  <a:srgbClr val="0D090F"/>
                </a:solidFill>
              </a:rPr>
              <a:t/>
            </a:r>
            <a:br>
              <a:rPr lang="en-US" sz="3600" dirty="0" smtClean="0">
                <a:solidFill>
                  <a:srgbClr val="0D090F"/>
                </a:solidFill>
              </a:rPr>
            </a:br>
            <a:r>
              <a:rPr lang="en-US" sz="3600" dirty="0" smtClean="0">
                <a:solidFill>
                  <a:srgbClr val="0D090F"/>
                </a:solidFill>
              </a:rPr>
              <a:t/>
            </a:r>
            <a:br>
              <a:rPr lang="en-US" sz="3600" dirty="0" smtClean="0">
                <a:solidFill>
                  <a:srgbClr val="0D090F"/>
                </a:solidFill>
              </a:rPr>
            </a:br>
            <a:r>
              <a:rPr lang="en-US" sz="4900" b="0" dirty="0" smtClean="0">
                <a:solidFill>
                  <a:schemeClr val="tx2"/>
                </a:solidFill>
                <a:effectLst/>
              </a:rPr>
              <a:t>NETFLOW MANGAGMENT PROJECT</a:t>
            </a:r>
            <a:r>
              <a:rPr lang="en-US" sz="3600" dirty="0" smtClean="0"/>
              <a:t/>
            </a:r>
            <a:br>
              <a:rPr lang="en-US" sz="3600" dirty="0" smtClean="0"/>
            </a:br>
            <a:r>
              <a:rPr lang="en-US" sz="3600" dirty="0" smtClean="0"/>
              <a:t/>
            </a:r>
            <a:br>
              <a:rPr lang="en-US" sz="3600" dirty="0" smtClean="0"/>
            </a:br>
            <a:r>
              <a:rPr lang="en-US" sz="2900" i="1" dirty="0" smtClean="0">
                <a:solidFill>
                  <a:schemeClr val="tx1"/>
                </a:solidFill>
                <a:latin typeface="+mn-lt"/>
                <a:ea typeface="+mn-ea"/>
                <a:cs typeface="+mn-cs"/>
              </a:rPr>
              <a:t>Behailu B. Bekera</a:t>
            </a:r>
            <a:br>
              <a:rPr lang="en-US" sz="2900" i="1" dirty="0" smtClean="0">
                <a:solidFill>
                  <a:schemeClr val="tx1"/>
                </a:solidFill>
                <a:latin typeface="+mn-lt"/>
                <a:ea typeface="+mn-ea"/>
                <a:cs typeface="+mn-cs"/>
              </a:rPr>
            </a:br>
            <a:r>
              <a:rPr lang="en-US" sz="2900" i="1" dirty="0" smtClean="0">
                <a:solidFill>
                  <a:schemeClr val="tx1"/>
                </a:solidFill>
                <a:latin typeface="+mn-lt"/>
                <a:ea typeface="+mn-ea"/>
                <a:cs typeface="+mn-cs"/>
              </a:rPr>
              <a:t> Westminster College,  Department of Computer Science and Mathematics</a:t>
            </a:r>
            <a:br>
              <a:rPr lang="en-US" sz="2900" i="1" dirty="0" smtClean="0">
                <a:solidFill>
                  <a:schemeClr val="tx1"/>
                </a:solidFill>
                <a:latin typeface="+mn-lt"/>
                <a:ea typeface="+mn-ea"/>
                <a:cs typeface="+mn-cs"/>
              </a:rPr>
            </a:br>
            <a:r>
              <a:rPr lang="en-US" sz="2900" i="1" dirty="0" smtClean="0">
                <a:solidFill>
                  <a:schemeClr val="tx1"/>
                </a:solidFill>
                <a:latin typeface="+mn-lt"/>
                <a:ea typeface="+mn-ea"/>
                <a:cs typeface="+mn-cs"/>
              </a:rPr>
              <a:t>Westminster Ave., Fulton, MO, 65251</a:t>
            </a:r>
            <a:br>
              <a:rPr lang="en-US" sz="2900" i="1" dirty="0" smtClean="0">
                <a:solidFill>
                  <a:schemeClr val="tx1"/>
                </a:solidFill>
                <a:latin typeface="+mn-lt"/>
                <a:ea typeface="+mn-ea"/>
                <a:cs typeface="+mn-cs"/>
              </a:rPr>
            </a:br>
            <a:r>
              <a:rPr lang="en-US" sz="2900" i="1" dirty="0" smtClean="0">
                <a:solidFill>
                  <a:schemeClr val="tx1"/>
                </a:solidFill>
                <a:latin typeface="+mn-lt"/>
                <a:ea typeface="+mn-ea"/>
                <a:cs typeface="+mn-cs"/>
              </a:rPr>
              <a:t>Summer Internships in Science and Technology (SIST) Program</a:t>
            </a:r>
            <a:r>
              <a:rPr lang="en-US" sz="3600" i="1" dirty="0" smtClean="0"/>
              <a:t/>
            </a:r>
            <a:br>
              <a:rPr lang="en-US" sz="3600" i="1" dirty="0" smtClean="0"/>
            </a:br>
            <a:endParaRPr lang="en-US" sz="3600" dirty="0"/>
          </a:p>
        </p:txBody>
      </p:sp>
      <p:sp>
        <p:nvSpPr>
          <p:cNvPr id="3" name="Subtitle 2"/>
          <p:cNvSpPr>
            <a:spLocks noGrp="1"/>
          </p:cNvSpPr>
          <p:nvPr>
            <p:ph type="subTitle" idx="1"/>
          </p:nvPr>
        </p:nvSpPr>
        <p:spPr>
          <a:xfrm>
            <a:off x="609600" y="4495800"/>
            <a:ext cx="7854696" cy="2362200"/>
          </a:xfrm>
        </p:spPr>
        <p:txBody>
          <a:bodyPr>
            <a:normAutofit lnSpcReduction="10000"/>
          </a:bodyPr>
          <a:lstStyle/>
          <a:p>
            <a:pPr algn="ctr"/>
            <a:endParaRPr lang="en-US" dirty="0" smtClean="0"/>
          </a:p>
          <a:p>
            <a:pPr algn="ctr"/>
            <a:r>
              <a:rPr lang="en-US" b="1" i="1" dirty="0" smtClean="0"/>
              <a:t>Supervisor: Joe </a:t>
            </a:r>
            <a:r>
              <a:rPr lang="en-US" b="1" i="1" dirty="0" err="1" smtClean="0"/>
              <a:t>Klemencic</a:t>
            </a:r>
            <a:endParaRPr lang="en-US" dirty="0" smtClean="0"/>
          </a:p>
          <a:p>
            <a:pPr algn="ctr"/>
            <a:r>
              <a:rPr lang="en-US" b="1" i="1" dirty="0" smtClean="0"/>
              <a:t>Computing Division-Network Security</a:t>
            </a:r>
            <a:endParaRPr lang="en-US" dirty="0" smtClean="0"/>
          </a:p>
          <a:p>
            <a:pPr algn="ctr"/>
            <a:r>
              <a:rPr lang="en-US" b="1" i="1" dirty="0" smtClean="0"/>
              <a:t>Fermi National Accelerator Laboratory,</a:t>
            </a:r>
            <a:endParaRPr lang="en-US" dirty="0" smtClean="0"/>
          </a:p>
          <a:p>
            <a:pPr algn="ctr"/>
            <a:r>
              <a:rPr lang="en-US" b="1" i="1" dirty="0" smtClean="0"/>
              <a:t>Batavia, IL 60510</a:t>
            </a:r>
            <a:endParaRPr lang="en-US" dirty="0" smtClean="0"/>
          </a:p>
          <a:p>
            <a:endParaRPr lang="en-US"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a:xfrm>
            <a:off x="457200" y="1905000"/>
            <a:ext cx="8229600" cy="4389120"/>
          </a:xfrm>
        </p:spPr>
        <p:txBody>
          <a:bodyPr>
            <a:normAutofit fontScale="70000" lnSpcReduction="20000"/>
          </a:bodyPr>
          <a:lstStyle/>
          <a:p>
            <a:r>
              <a:rPr lang="en-US" sz="2900" b="1" dirty="0" smtClean="0"/>
              <a:t>CASE THREE: Both Directories do not exist</a:t>
            </a:r>
          </a:p>
          <a:p>
            <a:r>
              <a:rPr lang="en-US" dirty="0" smtClean="0"/>
              <a:t>2009-07-10T15:45:11-05:00 </a:t>
            </a:r>
            <a:r>
              <a:rPr lang="en-US" dirty="0" err="1" smtClean="0"/>
              <a:t>Engine_Front</a:t>
            </a:r>
            <a:r>
              <a:rPr lang="en-US" dirty="0" smtClean="0"/>
              <a:t> [debug] Notifying </a:t>
            </a:r>
            <a:r>
              <a:rPr lang="en-US" dirty="0" err="1" smtClean="0"/>
              <a:t>plugins</a:t>
            </a:r>
            <a:r>
              <a:rPr lang="en-US" dirty="0" smtClean="0"/>
              <a:t> of engine startup</a:t>
            </a:r>
          </a:p>
          <a:p>
            <a:r>
              <a:rPr lang="en-US" dirty="0" smtClean="0"/>
              <a:t>2009-07-10T15:45:12-05:00 </a:t>
            </a:r>
            <a:r>
              <a:rPr lang="en-US" dirty="0" err="1"/>
              <a:t>Engine_Plugin_Test</a:t>
            </a:r>
            <a:r>
              <a:rPr lang="en-US" dirty="0"/>
              <a:t> [debug] Notified of </a:t>
            </a:r>
            <a:r>
              <a:rPr lang="en-US" dirty="0" err="1"/>
              <a:t>dispatchLoopStartup</a:t>
            </a:r>
            <a:endParaRPr lang="en-US" dirty="0"/>
          </a:p>
          <a:p>
            <a:r>
              <a:rPr lang="en-US" dirty="0"/>
              <a:t>2009-07-10T15:45:12-05:00 </a:t>
            </a:r>
            <a:r>
              <a:rPr lang="en-US" dirty="0" err="1"/>
              <a:t>Engine_Front</a:t>
            </a:r>
            <a:r>
              <a:rPr lang="en-US" dirty="0"/>
              <a:t> [debug] 131.225.208.243 is the source</a:t>
            </a:r>
          </a:p>
          <a:p>
            <a:r>
              <a:rPr lang="en-US" dirty="0"/>
              <a:t>2009-07-10T15:45:12-05:00 </a:t>
            </a:r>
            <a:r>
              <a:rPr lang="en-US" dirty="0" err="1"/>
              <a:t>Engine_Front</a:t>
            </a:r>
            <a:r>
              <a:rPr lang="en-US" dirty="0"/>
              <a:t> [debug] 131.225.208.243 is an </a:t>
            </a:r>
            <a:r>
              <a:rPr lang="en-US" dirty="0" smtClean="0"/>
              <a:t>IP address</a:t>
            </a:r>
            <a:endParaRPr lang="en-US" dirty="0"/>
          </a:p>
          <a:p>
            <a:r>
              <a:rPr lang="en-US" dirty="0"/>
              <a:t>2009-07-10T15:45:12-05:00 </a:t>
            </a:r>
            <a:r>
              <a:rPr lang="en-US" dirty="0" err="1"/>
              <a:t>Engine_Front</a:t>
            </a:r>
            <a:r>
              <a:rPr lang="en-US" dirty="0"/>
              <a:t> [debug] with a hostname fcdfgcb2</a:t>
            </a:r>
          </a:p>
          <a:p>
            <a:r>
              <a:rPr lang="en-US" dirty="0"/>
              <a:t>2009-07-10T15:45:12-05:00 </a:t>
            </a:r>
            <a:r>
              <a:rPr lang="en-US" dirty="0" err="1"/>
              <a:t>Engine_Plugin_Test</a:t>
            </a:r>
            <a:r>
              <a:rPr lang="en-US" dirty="0"/>
              <a:t> [debug] Notified of </a:t>
            </a:r>
            <a:r>
              <a:rPr lang="en-US" dirty="0" err="1"/>
              <a:t>preDispatch</a:t>
            </a:r>
            <a:endParaRPr lang="en-US" dirty="0"/>
          </a:p>
          <a:p>
            <a:r>
              <a:rPr lang="en-US" dirty="0"/>
              <a:t>2009-07-10T15:45:12-05:00 </a:t>
            </a:r>
            <a:r>
              <a:rPr lang="en-US" dirty="0" err="1"/>
              <a:t>Engine_Front</a:t>
            </a:r>
            <a:r>
              <a:rPr lang="en-US" dirty="0"/>
              <a:t> [debug] /logging/</a:t>
            </a:r>
            <a:r>
              <a:rPr lang="en-US" dirty="0" err="1"/>
              <a:t>syslog-ng</a:t>
            </a:r>
            <a:r>
              <a:rPr lang="en-US" dirty="0"/>
              <a:t>/131.225.208.243 is not a directory</a:t>
            </a:r>
          </a:p>
          <a:p>
            <a:r>
              <a:rPr lang="en-US" dirty="0"/>
              <a:t>2009-07-10T15:45:12-05:00 </a:t>
            </a:r>
            <a:r>
              <a:rPr lang="en-US" dirty="0" err="1"/>
              <a:t>Engine_Front</a:t>
            </a:r>
            <a:r>
              <a:rPr lang="en-US" dirty="0"/>
              <a:t> [debug] Both </a:t>
            </a:r>
            <a:r>
              <a:rPr lang="en-US" dirty="0" err="1"/>
              <a:t>Dirs</a:t>
            </a:r>
            <a:r>
              <a:rPr lang="en-US" dirty="0"/>
              <a:t> </a:t>
            </a:r>
            <a:r>
              <a:rPr lang="en-US" dirty="0" err="1"/>
              <a:t>dont</a:t>
            </a:r>
            <a:r>
              <a:rPr lang="en-US" dirty="0"/>
              <a:t> exist</a:t>
            </a:r>
          </a:p>
          <a:p>
            <a:r>
              <a:rPr lang="en-US" dirty="0"/>
              <a:t>2009-07-10T15:45:12-05:00 </a:t>
            </a:r>
            <a:r>
              <a:rPr lang="en-US" dirty="0" err="1"/>
              <a:t>Engine_Front</a:t>
            </a:r>
            <a:r>
              <a:rPr lang="en-US" dirty="0"/>
              <a:t> [debug</a:t>
            </a:r>
            <a:r>
              <a:rPr lang="en-US" dirty="0" smtClean="0"/>
              <a:t>]</a:t>
            </a:r>
          </a:p>
          <a:p>
            <a:pPr>
              <a:buNone/>
            </a:pPr>
            <a:endParaRPr lang="en-US" dirty="0" smtClean="0"/>
          </a:p>
          <a:p>
            <a:pPr>
              <a:buNone/>
            </a:pPr>
            <a:r>
              <a:rPr lang="en-US" dirty="0" smtClean="0"/>
              <a:t> </a:t>
            </a:r>
            <a:endParaRPr lang="en-US" dirty="0"/>
          </a:p>
        </p:txBody>
      </p:sp>
      <p:sp>
        <p:nvSpPr>
          <p:cNvPr id="4" name="Oval 3"/>
          <p:cNvSpPr/>
          <p:nvPr/>
        </p:nvSpPr>
        <p:spPr>
          <a:xfrm>
            <a:off x="2590800" y="4724400"/>
            <a:ext cx="2209800" cy="381000"/>
          </a:xfrm>
          <a:prstGeom prst="ellipse">
            <a:avLst/>
          </a:prstGeom>
          <a:solidFill>
            <a:schemeClr val="bg1">
              <a:alpha val="34000"/>
            </a:schemeClr>
          </a:solidFill>
          <a:effectLst>
            <a:outerShdw blurRad="482600" dist="50800" dir="5400000" algn="ctr" rotWithShape="0">
              <a:schemeClr val="bg1">
                <a:lumMod val="95000"/>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029200" y="4953000"/>
            <a:ext cx="2819400" cy="457200"/>
          </a:xfrm>
          <a:prstGeom prst="ellipse">
            <a:avLst/>
          </a:prstGeom>
          <a:solidFill>
            <a:schemeClr val="bg1">
              <a:alpha val="34000"/>
            </a:schemeClr>
          </a:solidFill>
          <a:effectLst>
            <a:outerShdw blurRad="482600" dist="50800" dir="5400000" algn="ctr" rotWithShape="0">
              <a:schemeClr val="bg1">
                <a:lumMod val="95000"/>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CASE THREE CONTINUED…</a:t>
            </a:r>
            <a:endParaRPr lang="en-US" dirty="0"/>
          </a:p>
        </p:txBody>
      </p:sp>
      <p:sp>
        <p:nvSpPr>
          <p:cNvPr id="3" name="Content Placeholder 2"/>
          <p:cNvSpPr>
            <a:spLocks noGrp="1"/>
          </p:cNvSpPr>
          <p:nvPr>
            <p:ph idx="1"/>
          </p:nvPr>
        </p:nvSpPr>
        <p:spPr/>
        <p:txBody>
          <a:bodyPr/>
          <a:lstStyle/>
          <a:p>
            <a:r>
              <a:rPr lang="en-US" dirty="0" smtClean="0"/>
              <a:t>Both </a:t>
            </a:r>
            <a:r>
              <a:rPr lang="en-US" dirty="0"/>
              <a:t>directories are not found </a:t>
            </a:r>
            <a:r>
              <a:rPr lang="en-US" dirty="0" smtClean="0"/>
              <a:t>– the system was never sending its logs</a:t>
            </a:r>
          </a:p>
          <a:p>
            <a:r>
              <a:rPr lang="en-US" dirty="0" smtClean="0"/>
              <a:t>An </a:t>
            </a:r>
            <a:r>
              <a:rPr lang="en-US" dirty="0"/>
              <a:t>exception is thrown to notify the computer security team that this device was never sending its </a:t>
            </a:r>
            <a:r>
              <a:rPr lang="en-US" dirty="0" smtClean="0"/>
              <a:t>logs</a:t>
            </a:r>
          </a:p>
          <a:p>
            <a:endParaRPr lang="en-US" dirty="0" smtClean="0"/>
          </a:p>
          <a:p>
            <a:pPr>
              <a:buNone/>
            </a:pPr>
            <a:r>
              <a:rPr lang="en-US" dirty="0" smtClean="0"/>
              <a:t> </a:t>
            </a:r>
            <a:endParaRPr lang="en-US" dirty="0"/>
          </a:p>
        </p:txBody>
      </p:sp>
      <p:sp>
        <p:nvSpPr>
          <p:cNvPr id="4" name="Oval 3"/>
          <p:cNvSpPr/>
          <p:nvPr/>
        </p:nvSpPr>
        <p:spPr>
          <a:xfrm>
            <a:off x="1143000" y="2819400"/>
            <a:ext cx="3352800" cy="533400"/>
          </a:xfrm>
          <a:prstGeom prst="ellipse">
            <a:avLst/>
          </a:prstGeom>
          <a:solidFill>
            <a:schemeClr val="bg1">
              <a:alpha val="34000"/>
            </a:schemeClr>
          </a:solidFill>
          <a:effectLst>
            <a:outerShdw blurRad="482600" dist="50800" dir="5400000" algn="ctr" rotWithShape="0">
              <a:schemeClr val="bg1">
                <a:lumMod val="95000"/>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push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normAutofit fontScale="62500" lnSpcReduction="20000"/>
          </a:bodyPr>
          <a:lstStyle/>
          <a:p>
            <a:r>
              <a:rPr lang="en-US" sz="3200" b="1" dirty="0" smtClean="0"/>
              <a:t>CASE FOUR: The same file is checked to have </a:t>
            </a:r>
            <a:r>
              <a:rPr lang="en-US" sz="3200" b="1" dirty="0" smtClean="0"/>
              <a:t>0 </a:t>
            </a:r>
            <a:r>
              <a:rPr lang="en-US" sz="3200" b="1" dirty="0" smtClean="0"/>
              <a:t>bytes in both of its locations.  </a:t>
            </a:r>
            <a:endParaRPr lang="en-US" sz="3200" b="1" dirty="0"/>
          </a:p>
          <a:p>
            <a:r>
              <a:rPr lang="en-US" dirty="0"/>
              <a:t>2009-07-10T15:45:14-05:00 </a:t>
            </a:r>
            <a:r>
              <a:rPr lang="en-US" dirty="0" err="1"/>
              <a:t>Engine_Front</a:t>
            </a:r>
            <a:r>
              <a:rPr lang="en-US" dirty="0"/>
              <a:t> [debug] 131.225.207.12 is the source</a:t>
            </a:r>
          </a:p>
          <a:p>
            <a:r>
              <a:rPr lang="en-US" dirty="0"/>
              <a:t>2009-07-10T15:45:14-05:00 </a:t>
            </a:r>
            <a:r>
              <a:rPr lang="en-US" dirty="0" err="1"/>
              <a:t>Engine_Front</a:t>
            </a:r>
            <a:r>
              <a:rPr lang="en-US" dirty="0"/>
              <a:t> [debug] 131.225.207.12 is an </a:t>
            </a:r>
            <a:r>
              <a:rPr lang="en-US" dirty="0" smtClean="0"/>
              <a:t>IP address</a:t>
            </a:r>
            <a:endParaRPr lang="en-US" dirty="0"/>
          </a:p>
          <a:p>
            <a:r>
              <a:rPr lang="en-US" dirty="0"/>
              <a:t>2009-07-10T15:45:14-05:00 </a:t>
            </a:r>
            <a:r>
              <a:rPr lang="en-US" dirty="0" err="1"/>
              <a:t>Engine_Front</a:t>
            </a:r>
            <a:r>
              <a:rPr lang="en-US" dirty="0"/>
              <a:t> [debug] with a hostname </a:t>
            </a:r>
            <a:r>
              <a:rPr lang="en-US" dirty="0" err="1"/>
              <a:t>cmssrm</a:t>
            </a:r>
            <a:endParaRPr lang="en-US" dirty="0"/>
          </a:p>
          <a:p>
            <a:r>
              <a:rPr lang="en-US" dirty="0"/>
              <a:t>2009-07-10T15:45:14-05:00 </a:t>
            </a:r>
            <a:r>
              <a:rPr lang="en-US" dirty="0" err="1"/>
              <a:t>Engine_Plugin_Test</a:t>
            </a:r>
            <a:r>
              <a:rPr lang="en-US" dirty="0"/>
              <a:t> [debug] Notified of </a:t>
            </a:r>
            <a:r>
              <a:rPr lang="en-US" dirty="0" err="1"/>
              <a:t>preDispatch</a:t>
            </a:r>
            <a:endParaRPr lang="en-US" dirty="0"/>
          </a:p>
          <a:p>
            <a:r>
              <a:rPr lang="en-US" dirty="0"/>
              <a:t>2009-07-10T15:45:14-05:00 </a:t>
            </a:r>
            <a:r>
              <a:rPr lang="en-US" dirty="0" err="1"/>
              <a:t>Engine_Front</a:t>
            </a:r>
            <a:r>
              <a:rPr lang="en-US" dirty="0"/>
              <a:t> [debug] /logging/</a:t>
            </a:r>
            <a:r>
              <a:rPr lang="en-US" dirty="0" err="1"/>
              <a:t>syslog-ng</a:t>
            </a:r>
            <a:r>
              <a:rPr lang="en-US" dirty="0"/>
              <a:t>/131.225.207.12 is a directory</a:t>
            </a:r>
          </a:p>
          <a:p>
            <a:r>
              <a:rPr lang="en-US" dirty="0"/>
              <a:t>2009-07-10T15:45:14-05:00 </a:t>
            </a:r>
            <a:r>
              <a:rPr lang="en-US" dirty="0" err="1"/>
              <a:t>Engine_Front</a:t>
            </a:r>
            <a:r>
              <a:rPr lang="en-US" dirty="0"/>
              <a:t> [debug] /logging/</a:t>
            </a:r>
            <a:r>
              <a:rPr lang="en-US" dirty="0" err="1"/>
              <a:t>syslog-ng</a:t>
            </a:r>
            <a:r>
              <a:rPr lang="en-US" dirty="0"/>
              <a:t>/</a:t>
            </a:r>
            <a:r>
              <a:rPr lang="en-US" dirty="0" err="1"/>
              <a:t>cmssrm</a:t>
            </a:r>
            <a:r>
              <a:rPr lang="en-US" dirty="0"/>
              <a:t> is a directory</a:t>
            </a:r>
          </a:p>
          <a:p>
            <a:r>
              <a:rPr lang="en-US" dirty="0"/>
              <a:t>2009-07-10T15:45:14-05:00 </a:t>
            </a:r>
            <a:r>
              <a:rPr lang="en-US" dirty="0" err="1"/>
              <a:t>Engine_Front</a:t>
            </a:r>
            <a:r>
              <a:rPr lang="en-US" dirty="0"/>
              <a:t> [debug] Files in /logging/</a:t>
            </a:r>
            <a:r>
              <a:rPr lang="en-US" dirty="0" err="1"/>
              <a:t>syslog-ng</a:t>
            </a:r>
            <a:r>
              <a:rPr lang="en-US" dirty="0"/>
              <a:t>/131.225.207.12</a:t>
            </a:r>
          </a:p>
          <a:p>
            <a:r>
              <a:rPr lang="en-US" dirty="0"/>
              <a:t>2009-07-10T15:45:14-05:00 </a:t>
            </a:r>
            <a:r>
              <a:rPr lang="en-US" dirty="0" err="1"/>
              <a:t>Engine_Front</a:t>
            </a:r>
            <a:r>
              <a:rPr lang="en-US" dirty="0"/>
              <a:t> [debug] </a:t>
            </a:r>
          </a:p>
          <a:p>
            <a:r>
              <a:rPr lang="en-US" dirty="0"/>
              <a:t>2009-07-10T15:45:14-05:00 </a:t>
            </a:r>
            <a:r>
              <a:rPr lang="en-US" dirty="0" err="1"/>
              <a:t>Engine_Front</a:t>
            </a:r>
            <a:r>
              <a:rPr lang="en-US" dirty="0"/>
              <a:t> [debug] messages</a:t>
            </a:r>
          </a:p>
          <a:p>
            <a:r>
              <a:rPr lang="en-US" dirty="0"/>
              <a:t>2009-07-10T15:45:14-05:00 </a:t>
            </a:r>
            <a:r>
              <a:rPr lang="en-US" dirty="0" err="1"/>
              <a:t>Engine_Front</a:t>
            </a:r>
            <a:r>
              <a:rPr lang="en-US" dirty="0"/>
              <a:t> [debug] 0 bytes</a:t>
            </a:r>
          </a:p>
          <a:p>
            <a:r>
              <a:rPr lang="en-US" dirty="0"/>
              <a:t>2009-07-10T15:45:14-05:00 </a:t>
            </a:r>
            <a:r>
              <a:rPr lang="en-US" dirty="0" err="1"/>
              <a:t>Engine_Front</a:t>
            </a:r>
            <a:r>
              <a:rPr lang="en-US" dirty="0"/>
              <a:t> [debug] /logging/</a:t>
            </a:r>
            <a:r>
              <a:rPr lang="en-US" dirty="0" err="1"/>
              <a:t>syslog-ng</a:t>
            </a:r>
            <a:r>
              <a:rPr lang="en-US" dirty="0"/>
              <a:t>/</a:t>
            </a:r>
            <a:r>
              <a:rPr lang="en-US" dirty="0" err="1"/>
              <a:t>cmssrm</a:t>
            </a:r>
            <a:r>
              <a:rPr lang="en-US" dirty="0"/>
              <a:t>/messages : 0 bytes</a:t>
            </a:r>
          </a:p>
          <a:p>
            <a:r>
              <a:rPr lang="en-US" dirty="0"/>
              <a:t>2009-07-10T15:45:14-05:00 </a:t>
            </a:r>
            <a:r>
              <a:rPr lang="en-US" dirty="0" err="1"/>
              <a:t>FlowEngine</a:t>
            </a:r>
            <a:r>
              <a:rPr lang="en-US" dirty="0"/>
              <a:t> [err] Files contain zero bytes</a:t>
            </a:r>
          </a:p>
          <a:p>
            <a:endParaRPr lang="en-US" dirty="0"/>
          </a:p>
        </p:txBody>
      </p:sp>
      <p:sp>
        <p:nvSpPr>
          <p:cNvPr id="4" name="Oval 3"/>
          <p:cNvSpPr/>
          <p:nvPr/>
        </p:nvSpPr>
        <p:spPr>
          <a:xfrm>
            <a:off x="4953000" y="5257800"/>
            <a:ext cx="1295400" cy="304800"/>
          </a:xfrm>
          <a:prstGeom prst="ellipse">
            <a:avLst/>
          </a:prstGeom>
          <a:solidFill>
            <a:schemeClr val="bg1">
              <a:alpha val="34000"/>
            </a:schemeClr>
          </a:solidFill>
          <a:effectLst>
            <a:outerShdw blurRad="482600" dist="50800" dir="5400000" algn="ctr" rotWithShape="0">
              <a:schemeClr val="bg1">
                <a:lumMod val="95000"/>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648200" y="5715000"/>
            <a:ext cx="2514600" cy="609600"/>
          </a:xfrm>
          <a:prstGeom prst="ellipse">
            <a:avLst/>
          </a:prstGeom>
          <a:solidFill>
            <a:schemeClr val="bg1">
              <a:alpha val="34000"/>
            </a:schemeClr>
          </a:solidFill>
          <a:effectLst>
            <a:outerShdw blurRad="482600" dist="50800" dir="5400000" algn="ctr" rotWithShape="0">
              <a:schemeClr val="bg1">
                <a:lumMod val="95000"/>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CASE FOUR CONTINUED…</a:t>
            </a:r>
            <a:endParaRPr lang="en-US" dirty="0"/>
          </a:p>
        </p:txBody>
      </p:sp>
      <p:sp>
        <p:nvSpPr>
          <p:cNvPr id="3" name="Content Placeholder 2"/>
          <p:cNvSpPr>
            <a:spLocks noGrp="1"/>
          </p:cNvSpPr>
          <p:nvPr>
            <p:ph idx="1"/>
          </p:nvPr>
        </p:nvSpPr>
        <p:spPr/>
        <p:txBody>
          <a:bodyPr/>
          <a:lstStyle/>
          <a:p>
            <a:r>
              <a:rPr lang="en-US" dirty="0" smtClean="0"/>
              <a:t>This </a:t>
            </a:r>
            <a:r>
              <a:rPr lang="en-US" dirty="0"/>
              <a:t>depicts that the device in question was logging to the central server at one point in time, but has since stopped. </a:t>
            </a:r>
            <a:endParaRPr lang="en-US" dirty="0" smtClean="0"/>
          </a:p>
          <a:p>
            <a:r>
              <a:rPr lang="en-US" dirty="0" smtClean="0"/>
              <a:t>If </a:t>
            </a:r>
            <a:r>
              <a:rPr lang="en-US" dirty="0"/>
              <a:t>the device is no longer offering any services, this is not a problem. If it is still offering services though, the system must be reconfigured to forward its </a:t>
            </a:r>
            <a:r>
              <a:rPr lang="en-US" dirty="0" smtClean="0"/>
              <a:t>logs</a:t>
            </a:r>
          </a:p>
          <a:p>
            <a:r>
              <a:rPr lang="en-US" dirty="0" smtClean="0"/>
              <a:t>An exception is thrown to notify the computer security team about the situation.</a:t>
            </a:r>
          </a:p>
          <a:p>
            <a:endParaRPr lang="en-US" dirty="0"/>
          </a:p>
        </p:txBody>
      </p:sp>
      <p:sp>
        <p:nvSpPr>
          <p:cNvPr id="5" name="Oval 4"/>
          <p:cNvSpPr/>
          <p:nvPr/>
        </p:nvSpPr>
        <p:spPr>
          <a:xfrm>
            <a:off x="533400" y="2743200"/>
            <a:ext cx="1828800" cy="533400"/>
          </a:xfrm>
          <a:prstGeom prst="ellipse">
            <a:avLst/>
          </a:prstGeom>
          <a:solidFill>
            <a:schemeClr val="bg1">
              <a:alpha val="34000"/>
            </a:schemeClr>
          </a:solidFill>
          <a:effectLst>
            <a:outerShdw blurRad="482600" dist="50800" dir="5400000" algn="ctr" rotWithShape="0">
              <a:schemeClr val="bg1">
                <a:lumMod val="95000"/>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pli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SUMMARY</a:t>
            </a:r>
            <a:endParaRPr lang="en-US" dirty="0"/>
          </a:p>
        </p:txBody>
      </p:sp>
      <p:graphicFrame>
        <p:nvGraphicFramePr>
          <p:cNvPr id="4" name="Content Placeholder 3"/>
          <p:cNvGraphicFramePr>
            <a:graphicFrameLocks noGrp="1"/>
          </p:cNvGraphicFramePr>
          <p:nvPr>
            <p:ph idx="1"/>
          </p:nvPr>
        </p:nvGraphicFramePr>
        <p:xfrm>
          <a:off x="457200" y="1935163"/>
          <a:ext cx="8229600" cy="402844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en-US" dirty="0"/>
                    </a:p>
                  </a:txBody>
                  <a:tcPr/>
                </a:tc>
                <a:tc>
                  <a:txBody>
                    <a:bodyPr/>
                    <a:lstStyle/>
                    <a:p>
                      <a:r>
                        <a:rPr lang="en-US" dirty="0" smtClean="0"/>
                        <a:t>CASE ONE</a:t>
                      </a:r>
                      <a:endParaRPr lang="en-US" dirty="0"/>
                    </a:p>
                  </a:txBody>
                  <a:tcPr/>
                </a:tc>
                <a:tc>
                  <a:txBody>
                    <a:bodyPr/>
                    <a:lstStyle/>
                    <a:p>
                      <a:r>
                        <a:rPr lang="en-US" dirty="0" smtClean="0"/>
                        <a:t>CASE TWO</a:t>
                      </a:r>
                      <a:endParaRPr lang="en-US" dirty="0"/>
                    </a:p>
                  </a:txBody>
                  <a:tcPr/>
                </a:tc>
                <a:tc>
                  <a:txBody>
                    <a:bodyPr/>
                    <a:lstStyle/>
                    <a:p>
                      <a:r>
                        <a:rPr lang="en-US" dirty="0" smtClean="0"/>
                        <a:t>CASE THREE</a:t>
                      </a:r>
                      <a:endParaRPr lang="en-US" dirty="0"/>
                    </a:p>
                  </a:txBody>
                  <a:tcPr/>
                </a:tc>
                <a:tc>
                  <a:txBody>
                    <a:bodyPr/>
                    <a:lstStyle/>
                    <a:p>
                      <a:r>
                        <a:rPr lang="en-US" dirty="0" smtClean="0"/>
                        <a:t>CASE FOUR</a:t>
                      </a:r>
                      <a:endParaRPr lang="en-US" dirty="0"/>
                    </a:p>
                  </a:txBody>
                  <a:tcPr/>
                </a:tc>
              </a:tr>
              <a:tr h="370840">
                <a:tc>
                  <a:txBody>
                    <a:bodyPr/>
                    <a:lstStyle/>
                    <a:p>
                      <a:r>
                        <a:rPr lang="en-US" dirty="0" smtClean="0"/>
                        <a:t>At least</a:t>
                      </a:r>
                      <a:r>
                        <a:rPr lang="en-US" baseline="0" dirty="0" smtClean="0"/>
                        <a:t> one of the directories exist</a:t>
                      </a:r>
                      <a:endParaRPr lang="en-US" dirty="0"/>
                    </a:p>
                  </a:txBody>
                  <a:tcPr/>
                </a:tc>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c>
                  <a:txBody>
                    <a:bodyPr/>
                    <a:lstStyle/>
                    <a:p>
                      <a:r>
                        <a:rPr lang="en-US" dirty="0" smtClean="0"/>
                        <a:t>YES</a:t>
                      </a:r>
                      <a:endParaRPr lang="en-US" dirty="0"/>
                    </a:p>
                  </a:txBody>
                  <a:tcPr/>
                </a:tc>
              </a:tr>
              <a:tr h="370840">
                <a:tc>
                  <a:txBody>
                    <a:bodyPr/>
                    <a:lstStyle/>
                    <a:p>
                      <a:r>
                        <a:rPr lang="en-US" dirty="0" smtClean="0"/>
                        <a:t>Non-zero</a:t>
                      </a:r>
                      <a:r>
                        <a:rPr lang="en-US" baseline="0" dirty="0" smtClean="0"/>
                        <a:t> bytes file at least in one location</a:t>
                      </a:r>
                      <a:endParaRPr lang="en-US" dirty="0"/>
                    </a:p>
                  </a:txBody>
                  <a:tcPr/>
                </a:tc>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r>
                        <a:rPr lang="en-US" dirty="0" smtClean="0"/>
                        <a:t>N/A</a:t>
                      </a:r>
                      <a:endParaRPr lang="en-US" dirty="0"/>
                    </a:p>
                  </a:txBody>
                  <a:tcPr/>
                </a:tc>
                <a:tc>
                  <a:txBody>
                    <a:bodyPr/>
                    <a:lstStyle/>
                    <a:p>
                      <a:r>
                        <a:rPr lang="en-US" dirty="0" smtClean="0"/>
                        <a:t>NO</a:t>
                      </a:r>
                      <a:endParaRPr lang="en-US" dirty="0"/>
                    </a:p>
                  </a:txBody>
                  <a:tcPr/>
                </a:tc>
              </a:tr>
              <a:tr h="370840">
                <a:tc>
                  <a:txBody>
                    <a:bodyPr/>
                    <a:lstStyle/>
                    <a:p>
                      <a:r>
                        <a:rPr lang="en-US" dirty="0" smtClean="0"/>
                        <a:t>Files in a given time</a:t>
                      </a:r>
                      <a:r>
                        <a:rPr lang="en-US" baseline="0" dirty="0" smtClean="0"/>
                        <a:t> variant</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c>
                  <a:txBody>
                    <a:bodyPr/>
                    <a:lstStyle/>
                    <a:p>
                      <a:r>
                        <a:rPr lang="en-US" dirty="0" smtClean="0"/>
                        <a:t>N/A</a:t>
                      </a:r>
                      <a:endParaRPr lang="en-US" dirty="0"/>
                    </a:p>
                  </a:txBody>
                  <a:tcPr/>
                </a:tc>
                <a:tc>
                  <a:txBody>
                    <a:bodyPr/>
                    <a:lstStyle/>
                    <a:p>
                      <a:r>
                        <a:rPr lang="en-US" dirty="0" smtClean="0"/>
                        <a:t>N/A</a:t>
                      </a:r>
                      <a:endParaRPr lang="en-US" dirty="0"/>
                    </a:p>
                  </a:txBody>
                  <a:tcPr/>
                </a:tc>
              </a:tr>
              <a:tr h="370840">
                <a:tc>
                  <a:txBody>
                    <a:bodyPr/>
                    <a:lstStyle/>
                    <a:p>
                      <a:r>
                        <a:rPr lang="en-US" dirty="0" smtClean="0"/>
                        <a:t>DECISION</a:t>
                      </a:r>
                      <a:endParaRPr lang="en-US" dirty="0"/>
                    </a:p>
                  </a:txBody>
                  <a:tcPr/>
                </a:tc>
                <a:tc>
                  <a:txBody>
                    <a:bodyPr/>
                    <a:lstStyle/>
                    <a:p>
                      <a:r>
                        <a:rPr lang="en-US" dirty="0" smtClean="0"/>
                        <a:t>DO NOTHING</a:t>
                      </a:r>
                      <a:endParaRPr lang="en-US" dirty="0"/>
                    </a:p>
                  </a:txBody>
                  <a:tcPr/>
                </a:tc>
                <a:tc>
                  <a:txBody>
                    <a:bodyPr/>
                    <a:lstStyle/>
                    <a:p>
                      <a:r>
                        <a:rPr lang="en-US" dirty="0" smtClean="0"/>
                        <a:t>SEND ALERT</a:t>
                      </a:r>
                      <a:endParaRPr lang="en-US" dirty="0"/>
                    </a:p>
                  </a:txBody>
                  <a:tcPr/>
                </a:tc>
                <a:tc>
                  <a:txBody>
                    <a:bodyPr/>
                    <a:lstStyle/>
                    <a:p>
                      <a:r>
                        <a:rPr lang="en-US" dirty="0" smtClean="0"/>
                        <a:t>THROW</a:t>
                      </a:r>
                      <a:r>
                        <a:rPr lang="en-US" baseline="0" dirty="0" smtClean="0"/>
                        <a:t> EXCPETION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THROW</a:t>
                      </a:r>
                      <a:r>
                        <a:rPr lang="en-US" baseline="0" dirty="0" smtClean="0"/>
                        <a:t> EXCPETION</a:t>
                      </a:r>
                      <a:endParaRPr lang="en-US" dirty="0" smtClean="0"/>
                    </a:p>
                    <a:p>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This </a:t>
            </a:r>
            <a:r>
              <a:rPr lang="en-US" dirty="0"/>
              <a:t>project can be further enhanced.  It could be linked to the e-mail server so that each alert is directed to a particular technician or team of workers. </a:t>
            </a:r>
            <a:endParaRPr lang="en-US" dirty="0" smtClean="0"/>
          </a:p>
          <a:p>
            <a:r>
              <a:rPr lang="en-US" dirty="0" smtClean="0"/>
              <a:t>The </a:t>
            </a:r>
            <a:r>
              <a:rPr lang="en-US" dirty="0"/>
              <a:t>precondition and post condition checks enhance reliability and efficiency of the engine in terms of fully offering the intended service.  The codes for these checks are expected to be included in the future. </a:t>
            </a:r>
          </a:p>
          <a:p>
            <a:endParaRPr lang="en-US" dirty="0"/>
          </a:p>
        </p:txBody>
      </p:sp>
    </p:spTree>
  </p:cSld>
  <p:clrMapOvr>
    <a:masterClrMapping/>
  </p:clrMapOvr>
  <p:transition>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REFERENCES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[1] “A Full Web Building Tutorials,” Available: </a:t>
            </a:r>
            <a:r>
              <a:rPr lang="en-US" dirty="0" smtClean="0">
                <a:hlinkClick r:id="rId2"/>
              </a:rPr>
              <a:t>http://www.w3schools.com/</a:t>
            </a:r>
            <a:r>
              <a:rPr lang="en-US" dirty="0" smtClean="0"/>
              <a:t>. [Accessed: Jun. 18, 2009] </a:t>
            </a:r>
          </a:p>
          <a:p>
            <a:r>
              <a:rPr lang="en-US" dirty="0" smtClean="0"/>
              <a:t>[2] “</a:t>
            </a:r>
            <a:r>
              <a:rPr lang="en-US" dirty="0" err="1" smtClean="0"/>
              <a:t>git</a:t>
            </a:r>
            <a:r>
              <a:rPr lang="en-US" dirty="0" smtClean="0"/>
              <a:t> the fast version control system,” Available: </a:t>
            </a:r>
            <a:r>
              <a:rPr lang="en-US" dirty="0" smtClean="0">
                <a:hlinkClick r:id="rId3"/>
              </a:rPr>
              <a:t>http://git-scm.com/</a:t>
            </a:r>
            <a:r>
              <a:rPr lang="en-US" dirty="0" smtClean="0"/>
              <a:t> . [Accessed: July 10, 2009]</a:t>
            </a:r>
          </a:p>
          <a:p>
            <a:r>
              <a:rPr lang="en-US" dirty="0" smtClean="0"/>
              <a:t>[3] Luke Welling and Laura Thomson, PHP and MYSQL Web Development, 3rd ed. Indianapolis: </a:t>
            </a:r>
            <a:r>
              <a:rPr lang="en-US" dirty="0" err="1" smtClean="0"/>
              <a:t>Sams</a:t>
            </a:r>
            <a:r>
              <a:rPr lang="en-US" dirty="0" smtClean="0"/>
              <a:t> Publishing, 2005. </a:t>
            </a:r>
          </a:p>
          <a:p>
            <a:r>
              <a:rPr lang="en-US" dirty="0" smtClean="0"/>
              <a:t>[4] “PHP Function List,” Available: </a:t>
            </a:r>
            <a:r>
              <a:rPr lang="en-US" dirty="0" smtClean="0">
                <a:hlinkClick r:id="rId4"/>
              </a:rPr>
              <a:t>http://www.php.net/quickref.php/</a:t>
            </a:r>
            <a:r>
              <a:rPr lang="en-US" dirty="0" smtClean="0"/>
              <a:t> . [Accessed: Jun 25, 2009] </a:t>
            </a:r>
          </a:p>
          <a:p>
            <a:r>
              <a:rPr lang="en-US" dirty="0" smtClean="0"/>
              <a:t>[5] “</a:t>
            </a:r>
            <a:r>
              <a:rPr lang="en-US" dirty="0" err="1" smtClean="0"/>
              <a:t>Zend</a:t>
            </a:r>
            <a:r>
              <a:rPr lang="en-US" dirty="0" smtClean="0"/>
              <a:t> Framework,” Available: </a:t>
            </a:r>
            <a:r>
              <a:rPr lang="en-US" dirty="0" smtClean="0">
                <a:hlinkClick r:id="rId5"/>
              </a:rPr>
              <a:t>http://framework.zend.com/</a:t>
            </a:r>
            <a:r>
              <a:rPr lang="en-US" dirty="0" smtClean="0"/>
              <a:t>. [Accessed:  Jun. 18, 2009]</a:t>
            </a:r>
          </a:p>
          <a:p>
            <a:endParaRPr lang="en-US"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ACKNOWLEDGEMENT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 thank the </a:t>
            </a:r>
            <a:r>
              <a:rPr lang="en-US" dirty="0" err="1" smtClean="0"/>
              <a:t>Fermilab</a:t>
            </a:r>
            <a:r>
              <a:rPr lang="en-US" dirty="0" smtClean="0"/>
              <a:t> SIST committee for giving me the opportunity to participate in this program, chance to meet incredible people and have a great learning experience. </a:t>
            </a:r>
          </a:p>
          <a:p>
            <a:r>
              <a:rPr lang="en-US" dirty="0" smtClean="0"/>
              <a:t>I would like to extend my heartfelt gratitude to my supervisors, Joe </a:t>
            </a:r>
            <a:r>
              <a:rPr lang="en-US" dirty="0" err="1" smtClean="0"/>
              <a:t>Klemencic</a:t>
            </a:r>
            <a:r>
              <a:rPr lang="en-US" dirty="0" smtClean="0"/>
              <a:t> and Tim Rupp without whom I could not have learned so much about PHP, Linux and the </a:t>
            </a:r>
            <a:r>
              <a:rPr lang="en-US" dirty="0" err="1" smtClean="0"/>
              <a:t>Git</a:t>
            </a:r>
            <a:r>
              <a:rPr lang="en-US" dirty="0" smtClean="0"/>
              <a:t> Version Control System. </a:t>
            </a:r>
          </a:p>
          <a:p>
            <a:r>
              <a:rPr lang="en-US" dirty="0" smtClean="0"/>
              <a:t>I would also like to thank my mentor </a:t>
            </a:r>
            <a:r>
              <a:rPr lang="en-US" dirty="0" err="1" smtClean="0"/>
              <a:t>Elmie</a:t>
            </a:r>
            <a:r>
              <a:rPr lang="en-US" dirty="0" smtClean="0"/>
              <a:t> A Peoples-Evans, and David Peterson for their relentless effort to make my stay at the lab as comfortable and effective as possible.</a:t>
            </a:r>
          </a:p>
          <a:p>
            <a:r>
              <a:rPr lang="en-US" dirty="0" smtClean="0"/>
              <a:t>Further thanks go to all those who made my experience at </a:t>
            </a:r>
            <a:r>
              <a:rPr lang="en-US" dirty="0" err="1" smtClean="0"/>
              <a:t>Fermilab</a:t>
            </a:r>
            <a:r>
              <a:rPr lang="en-US" dirty="0" smtClean="0"/>
              <a:t> a memorable one. </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pPr algn="ctr">
              <a:buNone/>
            </a:pPr>
            <a:r>
              <a:rPr lang="en-US" dirty="0" smtClean="0"/>
              <a:t>   QUESTIONS?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OUTLINE</a:t>
            </a:r>
            <a:endParaRPr lang="en-US" dirty="0"/>
          </a:p>
        </p:txBody>
      </p:sp>
      <p:sp>
        <p:nvSpPr>
          <p:cNvPr id="3" name="Content Placeholder 2"/>
          <p:cNvSpPr>
            <a:spLocks noGrp="1"/>
          </p:cNvSpPr>
          <p:nvPr>
            <p:ph idx="1"/>
          </p:nvPr>
        </p:nvSpPr>
        <p:spPr/>
        <p:txBody>
          <a:bodyPr/>
          <a:lstStyle/>
          <a:p>
            <a:r>
              <a:rPr lang="en-US" dirty="0" smtClean="0"/>
              <a:t>Introduction  </a:t>
            </a:r>
          </a:p>
          <a:p>
            <a:pPr lvl="2">
              <a:buFont typeface="Wingdings" pitchFamily="2" charset="2"/>
              <a:buChar char="ü"/>
            </a:pPr>
            <a:r>
              <a:rPr lang="en-US" dirty="0" smtClean="0"/>
              <a:t>Objective</a:t>
            </a:r>
          </a:p>
          <a:p>
            <a:pPr lvl="2">
              <a:buFont typeface="Wingdings" pitchFamily="2" charset="2"/>
              <a:buChar char="ü"/>
            </a:pPr>
            <a:r>
              <a:rPr lang="en-US" dirty="0" smtClean="0"/>
              <a:t>Relevance			</a:t>
            </a:r>
          </a:p>
          <a:p>
            <a:r>
              <a:rPr lang="en-US" dirty="0" smtClean="0"/>
              <a:t>Tools &amp; Methods</a:t>
            </a:r>
          </a:p>
          <a:p>
            <a:r>
              <a:rPr lang="en-US" dirty="0" smtClean="0"/>
              <a:t>Results</a:t>
            </a:r>
          </a:p>
          <a:p>
            <a:pPr lvl="2">
              <a:buFont typeface="Wingdings" pitchFamily="2" charset="2"/>
              <a:buChar char="ü"/>
            </a:pPr>
            <a:r>
              <a:rPr lang="en-US" dirty="0" smtClean="0"/>
              <a:t>Four different  cases</a:t>
            </a:r>
          </a:p>
          <a:p>
            <a:r>
              <a:rPr lang="en-US" dirty="0" smtClean="0"/>
              <a:t>Conclusion</a:t>
            </a:r>
          </a:p>
          <a:p>
            <a:r>
              <a:rPr lang="en-US" dirty="0" smtClean="0"/>
              <a:t>References</a:t>
            </a:r>
          </a:p>
          <a:p>
            <a:pPr>
              <a:buNone/>
            </a:pPr>
            <a:endParaRPr lang="en-US" dirty="0" smtClean="0"/>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As a security precaution, any device that offers a network service at </a:t>
            </a:r>
            <a:r>
              <a:rPr lang="en-US" dirty="0" err="1"/>
              <a:t>Fermilab</a:t>
            </a:r>
            <a:r>
              <a:rPr lang="en-US" dirty="0"/>
              <a:t> must forward its </a:t>
            </a:r>
            <a:r>
              <a:rPr lang="en-US" dirty="0" smtClean="0"/>
              <a:t>logs </a:t>
            </a:r>
            <a:r>
              <a:rPr lang="en-US" dirty="0"/>
              <a:t>to the central logging </a:t>
            </a:r>
            <a:r>
              <a:rPr lang="en-US" dirty="0" smtClean="0"/>
              <a:t>server.</a:t>
            </a:r>
          </a:p>
          <a:p>
            <a:r>
              <a:rPr lang="en-US" dirty="0"/>
              <a:t>The </a:t>
            </a:r>
            <a:r>
              <a:rPr lang="en-US" dirty="0" err="1"/>
              <a:t>Netflow</a:t>
            </a:r>
            <a:r>
              <a:rPr lang="en-US" dirty="0"/>
              <a:t> Management Project is intended  to identify systems that are not logging to the central logging server, and alerting the computer security team of such </a:t>
            </a:r>
            <a:r>
              <a:rPr lang="en-US" dirty="0" smtClean="0"/>
              <a:t>occurrences.</a:t>
            </a:r>
          </a:p>
          <a:p>
            <a:r>
              <a:rPr lang="en-US" dirty="0" smtClean="0"/>
              <a:t>If a device isn’t sending its logs to the server, it </a:t>
            </a:r>
            <a:r>
              <a:rPr lang="en-US" dirty="0"/>
              <a:t>may have been hacked in which case immediate measures need to be taken to prevent any potentially dangerous unauthorized activities and any unanticipated delay in the course of </a:t>
            </a:r>
            <a:r>
              <a:rPr lang="en-US" dirty="0" smtClean="0"/>
              <a:t>research.</a:t>
            </a:r>
            <a:endParaRPr lang="en-US"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TOOLS &amp; METHODS</a:t>
            </a:r>
            <a:endParaRPr lang="en-US" dirty="0"/>
          </a:p>
        </p:txBody>
      </p:sp>
      <p:sp>
        <p:nvSpPr>
          <p:cNvPr id="3" name="Content Placeholder 2"/>
          <p:cNvSpPr>
            <a:spLocks noGrp="1"/>
          </p:cNvSpPr>
          <p:nvPr>
            <p:ph idx="1"/>
          </p:nvPr>
        </p:nvSpPr>
        <p:spPr/>
        <p:txBody>
          <a:bodyPr>
            <a:normAutofit/>
          </a:bodyPr>
          <a:lstStyle/>
          <a:p>
            <a:pPr marL="514350" indent="-514350"/>
            <a:r>
              <a:rPr lang="en-US" dirty="0" smtClean="0"/>
              <a:t>Tools : </a:t>
            </a:r>
          </a:p>
          <a:p>
            <a:pPr marL="1771650" lvl="3" indent="-514350">
              <a:buFont typeface="+mj-lt"/>
              <a:buAutoNum type="arabicPeriod"/>
            </a:pPr>
            <a:r>
              <a:rPr lang="en-US" dirty="0" smtClean="0"/>
              <a:t>PHP</a:t>
            </a:r>
          </a:p>
          <a:p>
            <a:pPr marL="1771650" lvl="3" indent="-514350">
              <a:buFont typeface="+mj-lt"/>
              <a:buAutoNum type="arabicPeriod"/>
            </a:pPr>
            <a:r>
              <a:rPr lang="en-US" dirty="0" smtClean="0"/>
              <a:t>Linux</a:t>
            </a:r>
          </a:p>
          <a:p>
            <a:pPr marL="1771650" lvl="3" indent="-514350">
              <a:buFont typeface="+mj-lt"/>
              <a:buAutoNum type="arabicPeriod"/>
            </a:pPr>
            <a:r>
              <a:rPr lang="en-US" dirty="0" err="1" smtClean="0"/>
              <a:t>Git</a:t>
            </a:r>
            <a:r>
              <a:rPr lang="en-US" dirty="0" smtClean="0"/>
              <a:t> Version Control System</a:t>
            </a:r>
          </a:p>
          <a:p>
            <a:pPr marL="514350" indent="-514350"/>
            <a:r>
              <a:rPr lang="en-US" dirty="0" smtClean="0"/>
              <a:t>Flow Engine :</a:t>
            </a:r>
          </a:p>
          <a:p>
            <a:pPr marL="1154430" lvl="2" indent="-514350">
              <a:buFont typeface="Wingdings" pitchFamily="2" charset="2"/>
              <a:buChar char="v"/>
            </a:pPr>
            <a:r>
              <a:rPr lang="en-US" i="1" dirty="0" smtClean="0"/>
              <a:t> $controller </a:t>
            </a:r>
            <a:r>
              <a:rPr lang="en-US" i="1" dirty="0"/>
              <a:t>= </a:t>
            </a:r>
            <a:r>
              <a:rPr lang="en-US" i="1" dirty="0" err="1"/>
              <a:t>Engine_Front</a:t>
            </a:r>
            <a:r>
              <a:rPr lang="en-US" i="1" dirty="0"/>
              <a:t>::</a:t>
            </a:r>
            <a:r>
              <a:rPr lang="en-US" i="1" dirty="0" err="1"/>
              <a:t>getInstance</a:t>
            </a:r>
            <a:r>
              <a:rPr lang="en-US" i="1" dirty="0" smtClean="0"/>
              <a:t>();</a:t>
            </a:r>
            <a:endParaRPr lang="en-US" sz="3300" dirty="0" smtClean="0"/>
          </a:p>
          <a:p>
            <a:pPr marL="1154430" lvl="2" indent="-514350">
              <a:buFont typeface="Wingdings" pitchFamily="2" charset="2"/>
              <a:buChar char="v"/>
            </a:pPr>
            <a:r>
              <a:rPr lang="en-US" i="1" dirty="0" smtClean="0"/>
              <a:t>$</a:t>
            </a:r>
            <a:r>
              <a:rPr lang="en-US" i="1" dirty="0"/>
              <a:t>controller-&gt;</a:t>
            </a:r>
            <a:r>
              <a:rPr lang="en-US" i="1" dirty="0" err="1"/>
              <a:t>setFilename</a:t>
            </a:r>
            <a:r>
              <a:rPr lang="en-US" i="1" dirty="0"/>
              <a:t>($</a:t>
            </a:r>
            <a:r>
              <a:rPr lang="en-US" i="1" dirty="0" err="1"/>
              <a:t>flowfile</a:t>
            </a:r>
            <a:r>
              <a:rPr lang="en-US" i="1" dirty="0" smtClean="0"/>
              <a:t>);</a:t>
            </a:r>
            <a:endParaRPr lang="en-US" sz="4000" dirty="0" smtClean="0"/>
          </a:p>
          <a:p>
            <a:pPr marL="1154430" lvl="2" indent="-514350">
              <a:buFont typeface="Wingdings" pitchFamily="2" charset="2"/>
              <a:buChar char="v"/>
            </a:pPr>
            <a:r>
              <a:rPr lang="en-US" i="1" dirty="0" smtClean="0"/>
              <a:t>$</a:t>
            </a:r>
            <a:r>
              <a:rPr lang="en-US" i="1" dirty="0"/>
              <a:t>controller-&gt;</a:t>
            </a:r>
            <a:r>
              <a:rPr lang="en-US" i="1" dirty="0" err="1"/>
              <a:t>setTimeVariant</a:t>
            </a:r>
            <a:r>
              <a:rPr lang="en-US" i="1" dirty="0"/>
              <a:t>($variant</a:t>
            </a:r>
            <a:r>
              <a:rPr lang="en-US" i="1" dirty="0" smtClean="0"/>
              <a:t>);</a:t>
            </a:r>
            <a:endParaRPr lang="en-US" sz="4000" dirty="0" smtClean="0"/>
          </a:p>
          <a:p>
            <a:pPr marL="1154430" lvl="2" indent="-514350">
              <a:buFont typeface="Wingdings" pitchFamily="2" charset="2"/>
              <a:buChar char="v"/>
            </a:pPr>
            <a:r>
              <a:rPr lang="en-US" i="1" dirty="0" smtClean="0"/>
              <a:t>$</a:t>
            </a:r>
            <a:r>
              <a:rPr lang="en-US" i="1" dirty="0"/>
              <a:t>controller-&gt;dispatch();</a:t>
            </a:r>
            <a:endParaRPr lang="en-US" dirty="0"/>
          </a:p>
          <a:p>
            <a:pPr marL="2686050" lvl="5" indent="-514350"/>
            <a:endParaRPr lang="en-US" dirty="0" smtClean="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RESULTS </a:t>
            </a:r>
            <a:endParaRPr lang="en-US" dirty="0"/>
          </a:p>
        </p:txBody>
      </p:sp>
      <p:sp>
        <p:nvSpPr>
          <p:cNvPr id="3" name="Content Placeholder 2"/>
          <p:cNvSpPr>
            <a:spLocks noGrp="1"/>
          </p:cNvSpPr>
          <p:nvPr>
            <p:ph idx="1"/>
          </p:nvPr>
        </p:nvSpPr>
        <p:spPr/>
        <p:txBody>
          <a:bodyPr>
            <a:normAutofit fontScale="62500" lnSpcReduction="20000"/>
          </a:bodyPr>
          <a:lstStyle/>
          <a:p>
            <a:r>
              <a:rPr lang="en-US" sz="3200" b="1" dirty="0" smtClean="0"/>
              <a:t>CASE ONE:</a:t>
            </a:r>
            <a:r>
              <a:rPr lang="en-US" sz="3200" dirty="0" smtClean="0"/>
              <a:t> </a:t>
            </a:r>
            <a:r>
              <a:rPr lang="en-US" sz="3200" b="1" dirty="0" smtClean="0"/>
              <a:t>Both directories associated with an IP address and hostname are found.</a:t>
            </a:r>
            <a:endParaRPr lang="en-US" sz="3200" b="1" dirty="0"/>
          </a:p>
          <a:p>
            <a:r>
              <a:rPr lang="en-US" dirty="0"/>
              <a:t>2009-07-10T15:45:12-05:00 </a:t>
            </a:r>
            <a:r>
              <a:rPr lang="en-US" dirty="0" err="1"/>
              <a:t>Engine_Front</a:t>
            </a:r>
            <a:r>
              <a:rPr lang="en-US" dirty="0"/>
              <a:t> [debug] 131.225.189.82 is the source</a:t>
            </a:r>
          </a:p>
          <a:p>
            <a:r>
              <a:rPr lang="en-US" dirty="0"/>
              <a:t>2009-07-10T15:45:12-05:00 </a:t>
            </a:r>
            <a:r>
              <a:rPr lang="en-US" dirty="0" err="1"/>
              <a:t>Engine_Front</a:t>
            </a:r>
            <a:r>
              <a:rPr lang="en-US" dirty="0"/>
              <a:t> [debug] 131.225.189.82 is an </a:t>
            </a:r>
            <a:r>
              <a:rPr lang="en-US" dirty="0" smtClean="0"/>
              <a:t>IP address</a:t>
            </a:r>
            <a:endParaRPr lang="en-US" dirty="0"/>
          </a:p>
          <a:p>
            <a:r>
              <a:rPr lang="en-US" dirty="0"/>
              <a:t>2009-07-10T15:45:12-05:00 </a:t>
            </a:r>
            <a:r>
              <a:rPr lang="en-US" dirty="0" err="1"/>
              <a:t>Engine_Front</a:t>
            </a:r>
            <a:r>
              <a:rPr lang="en-US" dirty="0"/>
              <a:t> [debug] with a hostname cmsstor82</a:t>
            </a:r>
          </a:p>
          <a:p>
            <a:r>
              <a:rPr lang="en-US" dirty="0"/>
              <a:t>2009-07-10T15:45:12-05:00 </a:t>
            </a:r>
            <a:r>
              <a:rPr lang="en-US" dirty="0" err="1"/>
              <a:t>Engine_Plugin_Test</a:t>
            </a:r>
            <a:r>
              <a:rPr lang="en-US" dirty="0"/>
              <a:t> [debug] Notified of </a:t>
            </a:r>
            <a:r>
              <a:rPr lang="en-US" dirty="0" err="1"/>
              <a:t>preDispatch</a:t>
            </a:r>
            <a:endParaRPr lang="en-US" dirty="0"/>
          </a:p>
          <a:p>
            <a:r>
              <a:rPr lang="en-US" dirty="0"/>
              <a:t>2009-07-10T15:45:12-05:00 </a:t>
            </a:r>
            <a:r>
              <a:rPr lang="en-US" dirty="0" err="1"/>
              <a:t>Engine_Front</a:t>
            </a:r>
            <a:r>
              <a:rPr lang="en-US" dirty="0"/>
              <a:t> [debug] /logging/</a:t>
            </a:r>
            <a:r>
              <a:rPr lang="en-US" dirty="0" err="1"/>
              <a:t>syslog-ng</a:t>
            </a:r>
            <a:r>
              <a:rPr lang="en-US" dirty="0"/>
              <a:t>/131.225.189.82 is a directory</a:t>
            </a:r>
          </a:p>
          <a:p>
            <a:r>
              <a:rPr lang="en-US" dirty="0"/>
              <a:t>2009-07-10T15:45:12-05:00 </a:t>
            </a:r>
            <a:r>
              <a:rPr lang="en-US" dirty="0" err="1"/>
              <a:t>Engine_Front</a:t>
            </a:r>
            <a:r>
              <a:rPr lang="en-US" dirty="0"/>
              <a:t> [debug] /logging/</a:t>
            </a:r>
            <a:r>
              <a:rPr lang="en-US" dirty="0" err="1"/>
              <a:t>syslog-ng</a:t>
            </a:r>
            <a:r>
              <a:rPr lang="en-US" dirty="0"/>
              <a:t>/cmsstor82 is a directory</a:t>
            </a:r>
          </a:p>
          <a:p>
            <a:r>
              <a:rPr lang="en-US" dirty="0"/>
              <a:t>2009-07-10T15:45:12-05:00 </a:t>
            </a:r>
            <a:r>
              <a:rPr lang="en-US" dirty="0" err="1"/>
              <a:t>Engine_Front</a:t>
            </a:r>
            <a:r>
              <a:rPr lang="en-US" dirty="0"/>
              <a:t> [debug] Files in /logging/</a:t>
            </a:r>
            <a:r>
              <a:rPr lang="en-US" dirty="0" err="1"/>
              <a:t>syslog-ng</a:t>
            </a:r>
            <a:r>
              <a:rPr lang="en-US" dirty="0"/>
              <a:t>/131.225.189.82</a:t>
            </a:r>
          </a:p>
          <a:p>
            <a:r>
              <a:rPr lang="en-US" dirty="0"/>
              <a:t>2009-07-10T15:45:13-05:00 </a:t>
            </a:r>
            <a:r>
              <a:rPr lang="en-US" dirty="0" err="1"/>
              <a:t>Engine_Front</a:t>
            </a:r>
            <a:r>
              <a:rPr lang="en-US" dirty="0"/>
              <a:t> [debug] </a:t>
            </a:r>
          </a:p>
          <a:p>
            <a:r>
              <a:rPr lang="en-US" dirty="0"/>
              <a:t>2009-07-10T15:45:13-05:00 </a:t>
            </a:r>
            <a:r>
              <a:rPr lang="en-US" dirty="0" err="1"/>
              <a:t>Engine_Front</a:t>
            </a:r>
            <a:r>
              <a:rPr lang="en-US" dirty="0"/>
              <a:t> [debug] messages</a:t>
            </a:r>
          </a:p>
          <a:p>
            <a:r>
              <a:rPr lang="en-US" dirty="0"/>
              <a:t>2009-07-10T15:45:13-05:00 </a:t>
            </a:r>
            <a:r>
              <a:rPr lang="en-US" dirty="0" err="1"/>
              <a:t>Engine_Front</a:t>
            </a:r>
            <a:r>
              <a:rPr lang="en-US" dirty="0"/>
              <a:t> [debug] 0 bytes</a:t>
            </a:r>
          </a:p>
          <a:p>
            <a:r>
              <a:rPr lang="en-US" dirty="0"/>
              <a:t>2009-07-10T15:45:13-05:00 </a:t>
            </a:r>
            <a:r>
              <a:rPr lang="en-US" dirty="0" err="1"/>
              <a:t>Engine_Front</a:t>
            </a:r>
            <a:r>
              <a:rPr lang="en-US" dirty="0"/>
              <a:t> [debug] </a:t>
            </a:r>
          </a:p>
          <a:p>
            <a:r>
              <a:rPr lang="en-US" dirty="0"/>
              <a:t>2009-07-10T15:45:13-05:00 </a:t>
            </a:r>
            <a:r>
              <a:rPr lang="en-US" dirty="0" err="1"/>
              <a:t>Engine_Front</a:t>
            </a:r>
            <a:r>
              <a:rPr lang="en-US" dirty="0"/>
              <a:t> [debug] secure</a:t>
            </a:r>
          </a:p>
          <a:p>
            <a:r>
              <a:rPr lang="en-US" dirty="0"/>
              <a:t>2009-07-10T15:45:13-05:00 </a:t>
            </a:r>
            <a:r>
              <a:rPr lang="en-US" dirty="0" err="1"/>
              <a:t>Engine_Front</a:t>
            </a:r>
            <a:r>
              <a:rPr lang="en-US" dirty="0"/>
              <a:t> [debug] 0 bytes</a:t>
            </a:r>
          </a:p>
        </p:txBody>
      </p:sp>
      <p:sp>
        <p:nvSpPr>
          <p:cNvPr id="4" name="Oval 3"/>
          <p:cNvSpPr/>
          <p:nvPr/>
        </p:nvSpPr>
        <p:spPr>
          <a:xfrm>
            <a:off x="6553200" y="3429000"/>
            <a:ext cx="2057400" cy="381000"/>
          </a:xfrm>
          <a:prstGeom prst="ellipse">
            <a:avLst/>
          </a:prstGeom>
          <a:solidFill>
            <a:schemeClr val="bg1">
              <a:alpha val="34000"/>
            </a:schemeClr>
          </a:solidFill>
          <a:effectLst>
            <a:outerShdw blurRad="482600" dist="50800" dir="5400000" algn="ctr" rotWithShape="0">
              <a:schemeClr val="bg1">
                <a:lumMod val="95000"/>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638800" y="3886200"/>
            <a:ext cx="2057400" cy="381000"/>
          </a:xfrm>
          <a:prstGeom prst="ellipse">
            <a:avLst/>
          </a:prstGeom>
          <a:solidFill>
            <a:schemeClr val="bg1">
              <a:alpha val="34000"/>
            </a:schemeClr>
          </a:solidFill>
          <a:effectLst>
            <a:outerShdw blurRad="482600" dist="50800" dir="5400000" algn="ctr" rotWithShape="0">
              <a:schemeClr val="bg1">
                <a:lumMod val="95000"/>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 CASE ONE CONTINUED…</a:t>
            </a:r>
            <a:endParaRPr lang="en-US" dirty="0"/>
          </a:p>
        </p:txBody>
      </p:sp>
      <p:sp>
        <p:nvSpPr>
          <p:cNvPr id="3" name="Content Placeholder 2"/>
          <p:cNvSpPr>
            <a:spLocks noGrp="1"/>
          </p:cNvSpPr>
          <p:nvPr>
            <p:ph idx="1"/>
          </p:nvPr>
        </p:nvSpPr>
        <p:spPr/>
        <p:txBody>
          <a:bodyPr>
            <a:normAutofit fontScale="62500" lnSpcReduction="20000"/>
          </a:bodyPr>
          <a:lstStyle/>
          <a:p>
            <a:r>
              <a:rPr lang="en-US" dirty="0"/>
              <a:t>2009-07-10T15:45:13-05:00 </a:t>
            </a:r>
            <a:r>
              <a:rPr lang="en-US" dirty="0" err="1"/>
              <a:t>Engine_Front</a:t>
            </a:r>
            <a:r>
              <a:rPr lang="en-US" dirty="0"/>
              <a:t> [debug] </a:t>
            </a:r>
          </a:p>
          <a:p>
            <a:r>
              <a:rPr lang="en-US" dirty="0"/>
              <a:t>2009-07-10T15:45:13-05:00 </a:t>
            </a:r>
            <a:r>
              <a:rPr lang="en-US" dirty="0" err="1"/>
              <a:t>Engine_Front</a:t>
            </a:r>
            <a:r>
              <a:rPr lang="en-US" dirty="0"/>
              <a:t> [debug] Files in /logging/</a:t>
            </a:r>
            <a:r>
              <a:rPr lang="en-US" dirty="0" err="1"/>
              <a:t>syslog-ng</a:t>
            </a:r>
            <a:r>
              <a:rPr lang="en-US" dirty="0"/>
              <a:t>/cmsstor82</a:t>
            </a:r>
          </a:p>
          <a:p>
            <a:r>
              <a:rPr lang="en-US" dirty="0"/>
              <a:t>2009-07-10T15:45:13-05:00 </a:t>
            </a:r>
            <a:r>
              <a:rPr lang="en-US" dirty="0" err="1"/>
              <a:t>Engine_Front</a:t>
            </a:r>
            <a:r>
              <a:rPr lang="en-US" dirty="0"/>
              <a:t> [debug] </a:t>
            </a:r>
          </a:p>
          <a:p>
            <a:r>
              <a:rPr lang="en-US" dirty="0"/>
              <a:t>2009-07-10T15:45:13-05:00 </a:t>
            </a:r>
            <a:r>
              <a:rPr lang="en-US" dirty="0" err="1"/>
              <a:t>Engine_Front</a:t>
            </a:r>
            <a:r>
              <a:rPr lang="en-US" dirty="0"/>
              <a:t> [debug] messages</a:t>
            </a:r>
          </a:p>
          <a:p>
            <a:r>
              <a:rPr lang="en-US" dirty="0"/>
              <a:t>2009-07-10T15:45:13-05:00 </a:t>
            </a:r>
            <a:r>
              <a:rPr lang="en-US" dirty="0" err="1"/>
              <a:t>Engine_Front</a:t>
            </a:r>
            <a:r>
              <a:rPr lang="en-US" dirty="0"/>
              <a:t> [debug] 4742729 bytes</a:t>
            </a:r>
          </a:p>
          <a:p>
            <a:r>
              <a:rPr lang="en-US" dirty="0"/>
              <a:t>2009-07-10T15:45:13-05:00 </a:t>
            </a:r>
            <a:r>
              <a:rPr lang="en-US" dirty="0" err="1"/>
              <a:t>Engine_Front</a:t>
            </a:r>
            <a:r>
              <a:rPr lang="en-US" dirty="0"/>
              <a:t> [debug] Last access July 05 2009 04:03:34.</a:t>
            </a:r>
          </a:p>
          <a:p>
            <a:r>
              <a:rPr lang="en-US" dirty="0"/>
              <a:t>2009-07-10T15:45:13-05:00 </a:t>
            </a:r>
            <a:r>
              <a:rPr lang="en-US" dirty="0" err="1"/>
              <a:t>Engine_Front</a:t>
            </a:r>
            <a:r>
              <a:rPr lang="en-US" dirty="0"/>
              <a:t> [debug] was last modified July 10 2009 15:45:00.</a:t>
            </a:r>
          </a:p>
          <a:p>
            <a:r>
              <a:rPr lang="en-US" dirty="0"/>
              <a:t>2009-07-10T15:45:13-05:00 </a:t>
            </a:r>
            <a:r>
              <a:rPr lang="en-US" dirty="0" err="1"/>
              <a:t>Engine_Front</a:t>
            </a:r>
            <a:r>
              <a:rPr lang="en-US" dirty="0"/>
              <a:t> [debug] is in variant</a:t>
            </a:r>
          </a:p>
          <a:p>
            <a:r>
              <a:rPr lang="en-US" dirty="0"/>
              <a:t>2009-07-10T15:45:13-05:00 </a:t>
            </a:r>
            <a:r>
              <a:rPr lang="en-US" dirty="0" err="1"/>
              <a:t>Engine_Front</a:t>
            </a:r>
            <a:r>
              <a:rPr lang="en-US" dirty="0"/>
              <a:t> [debug] </a:t>
            </a:r>
          </a:p>
          <a:p>
            <a:r>
              <a:rPr lang="en-US" dirty="0"/>
              <a:t>2009-07-10T15:45:13-05:00 </a:t>
            </a:r>
            <a:r>
              <a:rPr lang="en-US" dirty="0" err="1"/>
              <a:t>Engine_Front</a:t>
            </a:r>
            <a:r>
              <a:rPr lang="en-US" dirty="0"/>
              <a:t> [debug] secure</a:t>
            </a:r>
          </a:p>
          <a:p>
            <a:r>
              <a:rPr lang="en-US" dirty="0"/>
              <a:t>2009-07-10T15:45:13-05:00 </a:t>
            </a:r>
            <a:r>
              <a:rPr lang="en-US" dirty="0" err="1"/>
              <a:t>Engine_Front</a:t>
            </a:r>
            <a:r>
              <a:rPr lang="en-US" dirty="0"/>
              <a:t> [debug] 2837807 bytes</a:t>
            </a:r>
          </a:p>
          <a:p>
            <a:r>
              <a:rPr lang="en-US" dirty="0"/>
              <a:t>2009-07-10T15:45:13-05:00 </a:t>
            </a:r>
            <a:r>
              <a:rPr lang="en-US" dirty="0" err="1"/>
              <a:t>Engine_Front</a:t>
            </a:r>
            <a:r>
              <a:rPr lang="en-US" dirty="0"/>
              <a:t> [debug] Last access July 05 2009 04:03:59.</a:t>
            </a:r>
          </a:p>
          <a:p>
            <a:r>
              <a:rPr lang="en-US" dirty="0"/>
              <a:t>2009-07-10T15:45:13-05:00 </a:t>
            </a:r>
            <a:r>
              <a:rPr lang="en-US" dirty="0" err="1"/>
              <a:t>Engine_Front</a:t>
            </a:r>
            <a:r>
              <a:rPr lang="en-US" dirty="0"/>
              <a:t> [debug] was last modified July 10 2009 15:45:00.</a:t>
            </a:r>
          </a:p>
          <a:p>
            <a:r>
              <a:rPr lang="en-US" dirty="0"/>
              <a:t>2009-07-10T15:45:13-05:00 </a:t>
            </a:r>
            <a:r>
              <a:rPr lang="en-US" dirty="0" err="1"/>
              <a:t>Engine_Front</a:t>
            </a:r>
            <a:r>
              <a:rPr lang="en-US" dirty="0"/>
              <a:t> [debug] is in </a:t>
            </a:r>
            <a:r>
              <a:rPr lang="en-US" dirty="0" smtClean="0"/>
              <a:t>variant</a:t>
            </a:r>
            <a:endParaRPr lang="en-US" dirty="0"/>
          </a:p>
          <a:p>
            <a:pPr>
              <a:buNone/>
            </a:pPr>
            <a:endParaRPr lang="en-US" dirty="0" smtClean="0"/>
          </a:p>
          <a:p>
            <a:pPr>
              <a:buNone/>
            </a:pPr>
            <a:endParaRPr lang="en-US" dirty="0"/>
          </a:p>
        </p:txBody>
      </p:sp>
      <p:sp>
        <p:nvSpPr>
          <p:cNvPr id="4" name="Oval 3"/>
          <p:cNvSpPr/>
          <p:nvPr/>
        </p:nvSpPr>
        <p:spPr>
          <a:xfrm>
            <a:off x="4876800" y="2590800"/>
            <a:ext cx="1600200" cy="381000"/>
          </a:xfrm>
          <a:prstGeom prst="ellipse">
            <a:avLst/>
          </a:prstGeom>
          <a:solidFill>
            <a:schemeClr val="bg1">
              <a:alpha val="34000"/>
            </a:schemeClr>
          </a:solidFill>
          <a:effectLst>
            <a:outerShdw blurRad="482600" dist="50800" dir="5400000" algn="ctr" rotWithShape="0">
              <a:schemeClr val="bg1">
                <a:lumMod val="95000"/>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029200" y="4114800"/>
            <a:ext cx="1143000" cy="381000"/>
          </a:xfrm>
          <a:prstGeom prst="ellipse">
            <a:avLst/>
          </a:prstGeom>
          <a:solidFill>
            <a:schemeClr val="bg1">
              <a:alpha val="34000"/>
            </a:schemeClr>
          </a:solidFill>
          <a:effectLst>
            <a:outerShdw blurRad="482600" dist="50800" dir="5400000" algn="ctr" rotWithShape="0">
              <a:schemeClr val="bg1">
                <a:lumMod val="95000"/>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CASE ONE CONTINUED…</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t>The directories associated with both the IP address and hostname do exist. </a:t>
            </a:r>
          </a:p>
          <a:p>
            <a:pPr>
              <a:buFont typeface="Wingdings" pitchFamily="2" charset="2"/>
              <a:buChar char="Ø"/>
            </a:pPr>
            <a:r>
              <a:rPr lang="en-US" dirty="0" smtClean="0"/>
              <a:t>Both message and secure files are found at least in one of the directories and contain more than 0 bytes.  </a:t>
            </a:r>
          </a:p>
          <a:p>
            <a:pPr>
              <a:buFont typeface="Wingdings" pitchFamily="2" charset="2"/>
              <a:buChar char="Ø"/>
            </a:pPr>
            <a:r>
              <a:rPr lang="en-US" dirty="0" smtClean="0"/>
              <a:t>The </a:t>
            </a:r>
            <a:r>
              <a:rPr lang="en-US" dirty="0"/>
              <a:t>files have also been updated within the time given by the time variant variable and </a:t>
            </a:r>
            <a:endParaRPr lang="en-US" dirty="0" smtClean="0"/>
          </a:p>
          <a:p>
            <a:pPr>
              <a:buFont typeface="Wingdings" pitchFamily="2" charset="2"/>
              <a:buChar char="Ø"/>
            </a:pPr>
            <a:r>
              <a:rPr lang="en-US" dirty="0" smtClean="0"/>
              <a:t>Therefore</a:t>
            </a:r>
            <a:r>
              <a:rPr lang="en-US" dirty="0"/>
              <a:t>, we can conclude that the destination with an IP 131.225.189.82 or host name of cmsstor82 </a:t>
            </a:r>
            <a:r>
              <a:rPr lang="en-US" dirty="0" smtClean="0"/>
              <a:t>is </a:t>
            </a:r>
            <a:r>
              <a:rPr lang="en-US" dirty="0"/>
              <a:t>working just fine and is forwarding its log files to the central logging </a:t>
            </a:r>
            <a:r>
              <a:rPr lang="en-US" dirty="0" smtClean="0"/>
              <a:t>server.</a:t>
            </a:r>
          </a:p>
          <a:p>
            <a:pPr>
              <a:buNone/>
            </a:pPr>
            <a:endParaRPr lang="en-US" dirty="0"/>
          </a:p>
        </p:txBody>
      </p:sp>
      <p:sp>
        <p:nvSpPr>
          <p:cNvPr id="5" name="Oval 4"/>
          <p:cNvSpPr/>
          <p:nvPr/>
        </p:nvSpPr>
        <p:spPr>
          <a:xfrm>
            <a:off x="685800" y="2438400"/>
            <a:ext cx="3505200" cy="381000"/>
          </a:xfrm>
          <a:prstGeom prst="ellipse">
            <a:avLst/>
          </a:prstGeom>
          <a:solidFill>
            <a:schemeClr val="bg1">
              <a:alpha val="34000"/>
            </a:schemeClr>
          </a:solidFill>
          <a:effectLst>
            <a:outerShdw blurRad="482600" dist="50800" dir="5400000" algn="ctr" rotWithShape="0">
              <a:schemeClr val="bg1">
                <a:lumMod val="95000"/>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267200" y="2819400"/>
            <a:ext cx="2438400" cy="457200"/>
          </a:xfrm>
          <a:prstGeom prst="ellipse">
            <a:avLst/>
          </a:prstGeom>
          <a:solidFill>
            <a:schemeClr val="bg1">
              <a:alpha val="34000"/>
            </a:schemeClr>
          </a:solidFill>
          <a:effectLst>
            <a:outerShdw blurRad="482600" dist="50800" dir="5400000" algn="ctr" rotWithShape="0">
              <a:schemeClr val="bg1">
                <a:lumMod val="95000"/>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181600" y="3657600"/>
            <a:ext cx="2514600" cy="533400"/>
          </a:xfrm>
          <a:prstGeom prst="ellipse">
            <a:avLst/>
          </a:prstGeom>
          <a:solidFill>
            <a:schemeClr val="bg1">
              <a:alpha val="34000"/>
            </a:schemeClr>
          </a:solidFill>
          <a:effectLst>
            <a:outerShdw blurRad="482600" dist="50800" dir="5400000" algn="ctr" rotWithShape="0">
              <a:schemeClr val="bg1">
                <a:lumMod val="95000"/>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normAutofit fontScale="55000" lnSpcReduction="20000"/>
          </a:bodyPr>
          <a:lstStyle/>
          <a:p>
            <a:r>
              <a:rPr lang="en-US" sz="3200" b="1" dirty="0" smtClean="0"/>
              <a:t>CASE TWO: One of the directories exists and does contain non-zero bytes files.</a:t>
            </a:r>
          </a:p>
          <a:p>
            <a:r>
              <a:rPr lang="en-US" dirty="0" smtClean="0"/>
              <a:t>2009-07-10T15:45:14-05:00 </a:t>
            </a:r>
            <a:r>
              <a:rPr lang="en-US" dirty="0" err="1"/>
              <a:t>Engine_Front</a:t>
            </a:r>
            <a:r>
              <a:rPr lang="en-US" dirty="0"/>
              <a:t> [debug] /logging/</a:t>
            </a:r>
            <a:r>
              <a:rPr lang="en-US" dirty="0" err="1"/>
              <a:t>syslog-ng</a:t>
            </a:r>
            <a:r>
              <a:rPr lang="en-US" dirty="0"/>
              <a:t>/131.225.219.144 is not a directory</a:t>
            </a:r>
          </a:p>
          <a:p>
            <a:r>
              <a:rPr lang="en-US" dirty="0"/>
              <a:t>2009-07-10T15:45:14-05:00 </a:t>
            </a:r>
            <a:r>
              <a:rPr lang="en-US" dirty="0" err="1"/>
              <a:t>Engine_Front</a:t>
            </a:r>
            <a:r>
              <a:rPr lang="en-US" dirty="0"/>
              <a:t> [debug] /logging/</a:t>
            </a:r>
            <a:r>
              <a:rPr lang="en-US" dirty="0" err="1"/>
              <a:t>syslog-ng</a:t>
            </a:r>
            <a:r>
              <a:rPr lang="en-US" dirty="0"/>
              <a:t>/d0srv097 is a directory</a:t>
            </a:r>
          </a:p>
          <a:p>
            <a:r>
              <a:rPr lang="en-US" dirty="0"/>
              <a:t>2009-07-10T15:45:14-05:00 </a:t>
            </a:r>
            <a:r>
              <a:rPr lang="en-US" dirty="0" err="1"/>
              <a:t>Engine_Front</a:t>
            </a:r>
            <a:r>
              <a:rPr lang="en-US" dirty="0"/>
              <a:t> [debug] Files in /logging/</a:t>
            </a:r>
            <a:r>
              <a:rPr lang="en-US" dirty="0" err="1"/>
              <a:t>syslog-ng</a:t>
            </a:r>
            <a:r>
              <a:rPr lang="en-US" dirty="0"/>
              <a:t>/d0srv097</a:t>
            </a:r>
          </a:p>
          <a:p>
            <a:r>
              <a:rPr lang="en-US" dirty="0"/>
              <a:t>2009-07-10T15:45:14-05:00 </a:t>
            </a:r>
            <a:r>
              <a:rPr lang="en-US" dirty="0" err="1"/>
              <a:t>Engine_Front</a:t>
            </a:r>
            <a:r>
              <a:rPr lang="en-US" dirty="0"/>
              <a:t> [debug] </a:t>
            </a:r>
          </a:p>
          <a:p>
            <a:r>
              <a:rPr lang="en-US" dirty="0"/>
              <a:t>2009-07-10T15:45:14-05:00 </a:t>
            </a:r>
            <a:r>
              <a:rPr lang="en-US" dirty="0" err="1"/>
              <a:t>Engine_Front</a:t>
            </a:r>
            <a:r>
              <a:rPr lang="en-US" dirty="0"/>
              <a:t> [debug] messages</a:t>
            </a:r>
          </a:p>
          <a:p>
            <a:r>
              <a:rPr lang="en-US" dirty="0"/>
              <a:t>2009-07-10T15:45:14-05:00 </a:t>
            </a:r>
            <a:r>
              <a:rPr lang="en-US" dirty="0" err="1"/>
              <a:t>Engine_Front</a:t>
            </a:r>
            <a:r>
              <a:rPr lang="en-US" dirty="0"/>
              <a:t> [debug] 375015 bytes</a:t>
            </a:r>
          </a:p>
          <a:p>
            <a:r>
              <a:rPr lang="en-US" dirty="0"/>
              <a:t>2009-07-10T15:45:14-05:00 </a:t>
            </a:r>
            <a:r>
              <a:rPr lang="en-US" dirty="0" err="1"/>
              <a:t>Engine_Front</a:t>
            </a:r>
            <a:r>
              <a:rPr lang="en-US" dirty="0"/>
              <a:t> [debug] Last access July 06 2009 15:03:54.</a:t>
            </a:r>
          </a:p>
          <a:p>
            <a:r>
              <a:rPr lang="en-US" dirty="0"/>
              <a:t>2009-07-10T15:45:14-05:00 </a:t>
            </a:r>
            <a:r>
              <a:rPr lang="en-US" dirty="0" err="1"/>
              <a:t>Engine_Front</a:t>
            </a:r>
            <a:r>
              <a:rPr lang="en-US" dirty="0"/>
              <a:t> [debug] was last modified July 07 2009 14:47:09.</a:t>
            </a:r>
          </a:p>
          <a:p>
            <a:r>
              <a:rPr lang="en-US" dirty="0"/>
              <a:t>2009-07-10T15:45:14-05:00 </a:t>
            </a:r>
            <a:r>
              <a:rPr lang="en-US" dirty="0" err="1"/>
              <a:t>Engine_Front</a:t>
            </a:r>
            <a:r>
              <a:rPr lang="en-US" dirty="0"/>
              <a:t> [debug] Not in the given time variant</a:t>
            </a:r>
          </a:p>
          <a:p>
            <a:r>
              <a:rPr lang="en-US" dirty="0"/>
              <a:t>2009-07-10T15:45:14-05:00 </a:t>
            </a:r>
            <a:r>
              <a:rPr lang="en-US" dirty="0" err="1"/>
              <a:t>Engine_Front</a:t>
            </a:r>
            <a:r>
              <a:rPr lang="en-US" dirty="0"/>
              <a:t> [debug] </a:t>
            </a:r>
          </a:p>
          <a:p>
            <a:r>
              <a:rPr lang="en-US" dirty="0"/>
              <a:t>2009-07-10T15:45:14-05:00 </a:t>
            </a:r>
            <a:r>
              <a:rPr lang="en-US" dirty="0" err="1"/>
              <a:t>Engine_Front</a:t>
            </a:r>
            <a:r>
              <a:rPr lang="en-US" dirty="0"/>
              <a:t> [debug] secure</a:t>
            </a:r>
          </a:p>
          <a:p>
            <a:r>
              <a:rPr lang="en-US" dirty="0"/>
              <a:t>2009-07-10T15:45:14-05:00 </a:t>
            </a:r>
            <a:r>
              <a:rPr lang="en-US" dirty="0" err="1"/>
              <a:t>Engine_Front</a:t>
            </a:r>
            <a:r>
              <a:rPr lang="en-US" dirty="0"/>
              <a:t> [debug] 19707 bytes</a:t>
            </a:r>
          </a:p>
          <a:p>
            <a:r>
              <a:rPr lang="en-US" dirty="0"/>
              <a:t>2009-07-10T15:45:14-05:00 </a:t>
            </a:r>
            <a:r>
              <a:rPr lang="en-US" dirty="0" err="1"/>
              <a:t>Engine_Front</a:t>
            </a:r>
            <a:r>
              <a:rPr lang="en-US" dirty="0"/>
              <a:t> [debug] Last access July 06 2009 15:03:54.</a:t>
            </a:r>
          </a:p>
          <a:p>
            <a:r>
              <a:rPr lang="en-US" dirty="0"/>
              <a:t>2009-07-10T15:45:14-05:00 </a:t>
            </a:r>
            <a:r>
              <a:rPr lang="en-US" dirty="0" err="1"/>
              <a:t>Engine_Front</a:t>
            </a:r>
            <a:r>
              <a:rPr lang="en-US" dirty="0"/>
              <a:t> [debug] was last modified July 07 2009 10:33:42.</a:t>
            </a:r>
          </a:p>
          <a:p>
            <a:r>
              <a:rPr lang="en-US" dirty="0"/>
              <a:t>2009-07-10T15:45:14-05:00 </a:t>
            </a:r>
            <a:r>
              <a:rPr lang="en-US" dirty="0" err="1"/>
              <a:t>Engine_Front</a:t>
            </a:r>
            <a:r>
              <a:rPr lang="en-US" dirty="0"/>
              <a:t> [debug] Not in the given time variant</a:t>
            </a:r>
          </a:p>
          <a:p>
            <a:pPr>
              <a:buNone/>
            </a:pPr>
            <a:endParaRPr lang="en-US" b="1" dirty="0" smtClean="0"/>
          </a:p>
          <a:p>
            <a:pPr>
              <a:buNone/>
            </a:pPr>
            <a:endParaRPr lang="en-US" dirty="0"/>
          </a:p>
        </p:txBody>
      </p:sp>
      <p:sp>
        <p:nvSpPr>
          <p:cNvPr id="4" name="Oval 3"/>
          <p:cNvSpPr/>
          <p:nvPr/>
        </p:nvSpPr>
        <p:spPr>
          <a:xfrm>
            <a:off x="7162800" y="2362200"/>
            <a:ext cx="1524000" cy="381000"/>
          </a:xfrm>
          <a:prstGeom prst="ellipse">
            <a:avLst/>
          </a:prstGeom>
          <a:solidFill>
            <a:schemeClr val="bg1">
              <a:alpha val="34000"/>
            </a:schemeClr>
          </a:solidFill>
          <a:effectLst>
            <a:outerShdw blurRad="482600" dist="50800" dir="5400000" algn="ctr" rotWithShape="0">
              <a:schemeClr val="bg1">
                <a:lumMod val="95000"/>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495800" y="5334000"/>
            <a:ext cx="2438400" cy="381000"/>
          </a:xfrm>
          <a:prstGeom prst="ellipse">
            <a:avLst/>
          </a:prstGeom>
          <a:solidFill>
            <a:schemeClr val="bg1">
              <a:alpha val="34000"/>
            </a:schemeClr>
          </a:solidFill>
          <a:effectLst>
            <a:outerShdw blurRad="482600" dist="50800" dir="5400000" algn="ctr" rotWithShape="0">
              <a:schemeClr val="bg1">
                <a:lumMod val="95000"/>
                <a:alpha val="5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CASE TWO CONTINUED…</a:t>
            </a:r>
            <a:endParaRPr lang="en-US" dirty="0"/>
          </a:p>
        </p:txBody>
      </p:sp>
      <p:sp>
        <p:nvSpPr>
          <p:cNvPr id="3" name="Content Placeholder 2"/>
          <p:cNvSpPr>
            <a:spLocks noGrp="1"/>
          </p:cNvSpPr>
          <p:nvPr>
            <p:ph idx="1"/>
          </p:nvPr>
        </p:nvSpPr>
        <p:spPr/>
        <p:txBody>
          <a:bodyPr/>
          <a:lstStyle/>
          <a:p>
            <a:r>
              <a:rPr lang="en-US" dirty="0" smtClean="0"/>
              <a:t>However, these files are not in the given time variant which means that the device has not been forwarding its log files to the central logging server during that period of time.</a:t>
            </a:r>
          </a:p>
          <a:p>
            <a:r>
              <a:rPr lang="en-US" dirty="0" smtClean="0"/>
              <a:t>Hence, this incidence will be notified to the security team for further investigation.</a:t>
            </a:r>
            <a:endParaRPr lang="en-US" dirty="0"/>
          </a:p>
        </p:txBody>
      </p:sp>
    </p:spTree>
  </p:cSld>
  <p:clrMapOvr>
    <a:masterClrMapping/>
  </p:clrMapOvr>
  <p:transition>
    <p:cover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1455</TotalTime>
  <Words>1248</Words>
  <Application>Microsoft Office PowerPoint</Application>
  <PresentationFormat>On-screen Show (4:3)</PresentationFormat>
  <Paragraphs>164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   NETFLOW MANGAGMENT PROJECT  Behailu B. Bekera  Westminster College,  Department of Computer Science and Mathematics Westminster Ave., Fulton, MO, 65251 Summer Internships in Science and Technology (SIST) Program </vt:lpstr>
      <vt:lpstr>OUTLINE</vt:lpstr>
      <vt:lpstr>INTRODUCTION</vt:lpstr>
      <vt:lpstr>TOOLS &amp; METHODS</vt:lpstr>
      <vt:lpstr>RESULTS </vt:lpstr>
      <vt:lpstr> CASE ONE CONTINUED…</vt:lpstr>
      <vt:lpstr>CASE ONE CONTINUED…</vt:lpstr>
      <vt:lpstr>Slide 8</vt:lpstr>
      <vt:lpstr>CASE TWO CONTINUED…</vt:lpstr>
      <vt:lpstr>Slide 10</vt:lpstr>
      <vt:lpstr>CASE THREE CONTINUED…</vt:lpstr>
      <vt:lpstr>Slide 12</vt:lpstr>
      <vt:lpstr>CASE FOUR CONTINUED…</vt:lpstr>
      <vt:lpstr>SUMMARY</vt:lpstr>
      <vt:lpstr>CONCLUSION</vt:lpstr>
      <vt:lpstr>REFERENCES </vt:lpstr>
      <vt:lpstr>ACKNOWLEDGEMENT</vt:lpstr>
      <vt:lpstr>THANK YOU!</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Behailu Bekera</dc:creator>
  <cp:lastModifiedBy>Behailu Bekera</cp:lastModifiedBy>
  <cp:revision>113</cp:revision>
  <dcterms:created xsi:type="dcterms:W3CDTF">2009-07-30T23:56:37Z</dcterms:created>
  <dcterms:modified xsi:type="dcterms:W3CDTF">2009-08-05T05:43:41Z</dcterms:modified>
</cp:coreProperties>
</file>