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72" r:id="rId2"/>
    <p:sldId id="290" r:id="rId3"/>
    <p:sldId id="291" r:id="rId4"/>
    <p:sldId id="321" r:id="rId5"/>
    <p:sldId id="327" r:id="rId6"/>
    <p:sldId id="328" r:id="rId7"/>
    <p:sldId id="319" r:id="rId8"/>
    <p:sldId id="309" r:id="rId9"/>
    <p:sldId id="294" r:id="rId10"/>
    <p:sldId id="324" r:id="rId11"/>
    <p:sldId id="277" r:id="rId12"/>
    <p:sldId id="325" r:id="rId13"/>
    <p:sldId id="307" r:id="rId14"/>
    <p:sldId id="311" r:id="rId15"/>
    <p:sldId id="330" r:id="rId16"/>
    <p:sldId id="329" r:id="rId17"/>
    <p:sldId id="331" r:id="rId18"/>
    <p:sldId id="303" r:id="rId19"/>
    <p:sldId id="300" r:id="rId20"/>
    <p:sldId id="313" r:id="rId21"/>
    <p:sldId id="334" r:id="rId22"/>
    <p:sldId id="283" r:id="rId23"/>
    <p:sldId id="335" r:id="rId24"/>
    <p:sldId id="32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361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FAC7-4D63-F545-9861-E3105286C9E7}" type="datetime1">
              <a:rPr lang="en-US" smtClean="0"/>
              <a:pPr/>
              <a:t>9/29/09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F809-A85D-6140-87C2-63C038318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F0DB-9A78-AD40-BD81-521C3343EBC2}" type="datetime1">
              <a:rPr lang="en-US" smtClean="0"/>
              <a:pPr/>
              <a:t>9/29/09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74513-C565-974B-9899-1FCAC9CAA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7AFC5D-A98E-614B-B647-5659700622B7}" type="slidenum">
              <a:rPr lang="en-US">
                <a:solidFill>
                  <a:srgbClr val="000000"/>
                </a:solidFill>
                <a:latin typeface="Calibri" pitchFamily="-106" charset="0"/>
                <a:ea typeface="Arial" pitchFamily="-106" charset="0"/>
                <a:cs typeface="Arial" pitchFamily="-106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Calibri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text</a:t>
            </a:r>
            <a:r>
              <a:rPr lang="en-US" baseline="0" dirty="0" smtClean="0"/>
              <a:t> from Thomas </a:t>
            </a:r>
            <a:r>
              <a:rPr lang="en-US" baseline="0" dirty="0" err="1" smtClean="0"/>
              <a:t>Ndousse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28" charset="0"/>
              <a:ea typeface="Arial" pitchFamily="28" charset="0"/>
              <a:cs typeface="Arial" pitchFamily="2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4513-C565-974B-9899-1FCAC9CAAD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302EB0FB-C020-2344-8577-16DE12F1BABD}" type="datetime1">
              <a:rPr lang="en-US" smtClean="0"/>
              <a:pPr>
                <a:defRPr/>
              </a:pPr>
              <a:t>9/29/09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3BE95E2F-6F14-4451-A550-A4FF0EA6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Snet_USA_Map_PowerPoi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7275" y="6164263"/>
            <a:ext cx="9906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304800" y="4800600"/>
            <a:ext cx="4419600" cy="990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pitchFamily="-111" charset="0"/>
              <a:buNone/>
              <a:defRPr/>
            </a:pPr>
            <a:r>
              <a:rPr lang="en-US" sz="1400" b="1" i="1">
                <a:latin typeface="Arial" pitchFamily="-111" charset="0"/>
                <a:ea typeface="Arial" pitchFamily="-111" charset="0"/>
                <a:cs typeface="Arial" pitchFamily="-111" charset="0"/>
              </a:rPr>
              <a:t>Supporting Advanced Scientific Computing Research • Basic Energy Sciences • Biological and Environmental Research • Fusion Energy Sciences • High Energy Physics • Nuclear Physics </a:t>
            </a:r>
          </a:p>
        </p:txBody>
      </p:sp>
      <p:pic>
        <p:nvPicPr>
          <p:cNvPr id="8" name="Picture 3" descr="C:\Users\Steve\Documents\ESnet Admin\ESnet Logos\ESnet_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2514600"/>
            <a:ext cx="2778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133600"/>
            <a:ext cx="4343400" cy="1470025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886200"/>
            <a:ext cx="43434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37057E21-B2C5-CD43-9480-D0398E82E60C}" type="datetime1">
              <a:rPr lang="en-US" smtClean="0"/>
              <a:pPr>
                <a:defRPr/>
              </a:pPr>
              <a:t>9/29/09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01FB30B-16FC-B946-B97D-ADA1147F5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C3DEE5C4-A14F-0344-9343-432725BC037F}" type="datetime1">
              <a:rPr lang="en-US" smtClean="0"/>
              <a:pPr>
                <a:defRPr/>
              </a:pPr>
              <a:t>9/29/09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fld id="{995AAEE3-0579-A04F-BA5C-9CC0657B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79375"/>
            <a:ext cx="7696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83299F-3ABC-1B47-AF88-300F792291BB}" type="datetime1">
              <a:rPr 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9/29/09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C430CE3-5639-4260-9CFF-C74A6E38DBDE}" type="slidenum">
              <a:rPr lang="en-US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1252538" y="922338"/>
            <a:ext cx="7891462" cy="1587"/>
          </a:xfrm>
          <a:prstGeom prst="line">
            <a:avLst/>
          </a:prstGeom>
          <a:noFill/>
          <a:ln w="25400">
            <a:solidFill>
              <a:srgbClr val="007FB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57" name="Picture 9" descr="ESnet_blue_Revised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" y="79375"/>
            <a:ext cx="1143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252538" y="896938"/>
            <a:ext cx="7891462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4038600" y="1066800"/>
            <a:ext cx="5105400" cy="2590801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ARRA ANI Network Testbed Project</a:t>
            </a: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400" smtClean="0">
                <a:ea typeface="ＭＳ Ｐゴシック" pitchFamily="-106" charset="-128"/>
                <a:cs typeface="ＭＳ Ｐゴシック" pitchFamily="-106" charset="-128"/>
              </a:rPr>
              <a:t>September 29, </a:t>
            </a:r>
            <a:r>
              <a:rPr lang="en-US" sz="2400" dirty="0" smtClean="0">
                <a:ea typeface="ＭＳ Ｐゴシック" pitchFamily="-106" charset="-128"/>
                <a:cs typeface="ＭＳ Ｐゴシック" pitchFamily="-106" charset="-128"/>
              </a:rPr>
              <a:t>2009</a:t>
            </a:r>
            <a:endParaRPr lang="en-US" sz="3200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3570" y="4495800"/>
            <a:ext cx="3104537" cy="1066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Brian L. Tierney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bltierney@es.net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5165594"/>
          </a:xfrm>
        </p:spPr>
        <p:txBody>
          <a:bodyPr/>
          <a:lstStyle/>
          <a:p>
            <a:r>
              <a:rPr lang="en-US" dirty="0" smtClean="0"/>
              <a:t>Phase 1:</a:t>
            </a:r>
          </a:p>
          <a:p>
            <a:pPr lvl="1"/>
            <a:r>
              <a:rPr lang="en-US" dirty="0" smtClean="0"/>
              <a:t>4 nodes in a lab at LBL</a:t>
            </a:r>
          </a:p>
          <a:p>
            <a:pPr lvl="1"/>
            <a:r>
              <a:rPr lang="en-US" dirty="0" smtClean="0"/>
              <a:t>Multiple10G waves between each node (&gt; 40)</a:t>
            </a:r>
          </a:p>
          <a:p>
            <a:pPr lvl="2"/>
            <a:r>
              <a:rPr lang="en-US" dirty="0" smtClean="0"/>
              <a:t>Combination of Ethernet and SONET  </a:t>
            </a:r>
          </a:p>
          <a:p>
            <a:pPr lvl="1"/>
            <a:r>
              <a:rPr lang="en-US" dirty="0" smtClean="0"/>
              <a:t>Full mesh connectivity</a:t>
            </a:r>
          </a:p>
          <a:p>
            <a:pPr lvl="1"/>
            <a:r>
              <a:rPr lang="en-US" dirty="0" smtClean="0"/>
              <a:t>Ability to simulate multiple domains</a:t>
            </a:r>
          </a:p>
          <a:p>
            <a:pPr lvl="1"/>
            <a:r>
              <a:rPr lang="en-US" dirty="0" smtClean="0"/>
              <a:t>MPLS enabled routers</a:t>
            </a:r>
          </a:p>
          <a:p>
            <a:pPr lvl="1"/>
            <a:r>
              <a:rPr lang="en-US" dirty="0" smtClean="0"/>
              <a:t>Secure access via a gateway node from anywhere</a:t>
            </a:r>
          </a:p>
          <a:p>
            <a:pPr lvl="1"/>
            <a:r>
              <a:rPr lang="en-US" dirty="0" smtClean="0"/>
              <a:t>Scheduled via simple calendar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28" charset="-128"/>
                <a:cs typeface="ＭＳ Ｐゴシック" pitchFamily="28" charset="-128"/>
              </a:rPr>
              <a:t>Phase 1: Tabletop Testbed in Lab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96828" y="1523067"/>
            <a:ext cx="4730750" cy="2398712"/>
            <a:chOff x="590550" y="1398588"/>
            <a:chExt cx="4014788" cy="1927225"/>
          </a:xfrm>
        </p:grpSpPr>
        <p:sp>
          <p:nvSpPr>
            <p:cNvPr id="50277" name="Freeform 101"/>
            <p:cNvSpPr>
              <a:spLocks/>
            </p:cNvSpPr>
            <p:nvPr/>
          </p:nvSpPr>
          <p:spPr bwMode="auto">
            <a:xfrm>
              <a:off x="947738" y="1893888"/>
              <a:ext cx="3348037" cy="833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4" y="228"/>
                </a:cxn>
                <a:cxn ang="0">
                  <a:pos x="840" y="833"/>
                </a:cxn>
                <a:cxn ang="0">
                  <a:pos x="1165" y="967"/>
                </a:cxn>
                <a:cxn ang="0">
                  <a:pos x="1516" y="715"/>
                </a:cxn>
              </a:cxnLst>
              <a:rect l="0" t="0" r="r" b="b"/>
              <a:pathLst>
                <a:path w="1516" h="987">
                  <a:moveTo>
                    <a:pt x="0" y="0"/>
                  </a:moveTo>
                  <a:cubicBezTo>
                    <a:pt x="134" y="38"/>
                    <a:pt x="664" y="89"/>
                    <a:pt x="804" y="228"/>
                  </a:cubicBezTo>
                  <a:cubicBezTo>
                    <a:pt x="944" y="367"/>
                    <a:pt x="780" y="710"/>
                    <a:pt x="840" y="833"/>
                  </a:cubicBezTo>
                  <a:cubicBezTo>
                    <a:pt x="900" y="956"/>
                    <a:pt x="1052" y="987"/>
                    <a:pt x="1165" y="967"/>
                  </a:cubicBezTo>
                  <a:cubicBezTo>
                    <a:pt x="1278" y="947"/>
                    <a:pt x="1443" y="767"/>
                    <a:pt x="1516" y="715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grpSp>
          <p:nvGrpSpPr>
            <p:cNvPr id="2" name="Group 43"/>
            <p:cNvGrpSpPr>
              <a:grpSpLocks/>
            </p:cNvGrpSpPr>
            <p:nvPr/>
          </p:nvGrpSpPr>
          <p:grpSpPr bwMode="auto">
            <a:xfrm>
              <a:off x="590550" y="1873250"/>
              <a:ext cx="728663" cy="492125"/>
              <a:chOff x="1514402" y="2015328"/>
              <a:chExt cx="728816" cy="491609"/>
            </a:xfrm>
          </p:grpSpPr>
          <p:sp>
            <p:nvSpPr>
              <p:cNvPr id="22549" name="Rectangle 177"/>
              <p:cNvSpPr>
                <a:spLocks noChangeArrowheads="1"/>
              </p:cNvSpPr>
              <p:nvPr/>
            </p:nvSpPr>
            <p:spPr bwMode="auto">
              <a:xfrm flipH="1">
                <a:off x="1514402" y="2015328"/>
                <a:ext cx="728816" cy="4916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600145" y="2102549"/>
                <a:ext cx="617668" cy="247022"/>
              </a:xfrm>
              <a:prstGeom prst="rect">
                <a:avLst/>
              </a:prstGeom>
              <a:noFill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N1</a:t>
                </a:r>
              </a:p>
            </p:txBody>
          </p:sp>
        </p:grp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2184400" y="1398588"/>
              <a:ext cx="730250" cy="492125"/>
              <a:chOff x="1628980" y="1759686"/>
              <a:chExt cx="729698" cy="491609"/>
            </a:xfrm>
          </p:grpSpPr>
          <p:sp>
            <p:nvSpPr>
              <p:cNvPr id="22547" name="Rectangle 177"/>
              <p:cNvSpPr>
                <a:spLocks noChangeArrowheads="1"/>
              </p:cNvSpPr>
              <p:nvPr/>
            </p:nvSpPr>
            <p:spPr bwMode="auto">
              <a:xfrm flipH="1">
                <a:off x="1629862" y="1759686"/>
                <a:ext cx="728816" cy="4916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28980" y="1859593"/>
                <a:ext cx="680523" cy="247022"/>
              </a:xfrm>
              <a:prstGeom prst="rect">
                <a:avLst/>
              </a:prstGeom>
              <a:noFill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N2</a:t>
                </a:r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44713" y="2833688"/>
              <a:ext cx="733425" cy="492125"/>
              <a:chOff x="1629862" y="1759686"/>
              <a:chExt cx="733111" cy="491609"/>
            </a:xfrm>
          </p:grpSpPr>
          <p:sp>
            <p:nvSpPr>
              <p:cNvPr id="22545" name="Rectangle 177"/>
              <p:cNvSpPr>
                <a:spLocks noChangeArrowheads="1"/>
              </p:cNvSpPr>
              <p:nvPr/>
            </p:nvSpPr>
            <p:spPr bwMode="auto">
              <a:xfrm flipH="1">
                <a:off x="1629862" y="1759686"/>
                <a:ext cx="728816" cy="4916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53664" y="1834220"/>
                <a:ext cx="709309" cy="247022"/>
              </a:xfrm>
              <a:prstGeom prst="rect">
                <a:avLst/>
              </a:prstGeom>
              <a:noFill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N3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825875" y="1844675"/>
              <a:ext cx="779463" cy="490538"/>
              <a:chOff x="1579496" y="1759686"/>
              <a:chExt cx="779182" cy="491609"/>
            </a:xfrm>
          </p:grpSpPr>
          <p:sp>
            <p:nvSpPr>
              <p:cNvPr id="22543" name="Rectangle 177"/>
              <p:cNvSpPr>
                <a:spLocks noChangeArrowheads="1"/>
              </p:cNvSpPr>
              <p:nvPr/>
            </p:nvSpPr>
            <p:spPr bwMode="auto">
              <a:xfrm flipH="1">
                <a:off x="1629862" y="1759686"/>
                <a:ext cx="728816" cy="49160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="1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579496" y="1802643"/>
                <a:ext cx="766487" cy="247821"/>
              </a:xfrm>
              <a:prstGeom prst="rect">
                <a:avLst/>
              </a:prstGeom>
              <a:noFill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N4</a:t>
                </a:r>
              </a:p>
            </p:txBody>
          </p:sp>
        </p:grpSp>
        <p:cxnSp>
          <p:nvCxnSpPr>
            <p:cNvPr id="22535" name="Straight Connector 55"/>
            <p:cNvCxnSpPr>
              <a:cxnSpLocks noChangeShapeType="1"/>
            </p:cNvCxnSpPr>
            <p:nvPr/>
          </p:nvCxnSpPr>
          <p:spPr bwMode="auto">
            <a:xfrm flipV="1">
              <a:off x="1319213" y="1652588"/>
              <a:ext cx="865187" cy="466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36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1192213" y="2127250"/>
              <a:ext cx="714375" cy="1190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37" name="Straight Connector 57"/>
            <p:cNvCxnSpPr>
              <a:cxnSpLocks noChangeShapeType="1"/>
            </p:cNvCxnSpPr>
            <p:nvPr/>
          </p:nvCxnSpPr>
          <p:spPr bwMode="auto">
            <a:xfrm flipV="1">
              <a:off x="2878138" y="2335213"/>
              <a:ext cx="1362075" cy="727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38" name="Straight Connector 58"/>
            <p:cNvCxnSpPr>
              <a:cxnSpLocks noChangeShapeType="1"/>
            </p:cNvCxnSpPr>
            <p:nvPr/>
          </p:nvCxnSpPr>
          <p:spPr bwMode="auto">
            <a:xfrm>
              <a:off x="2914650" y="1644650"/>
              <a:ext cx="911225" cy="395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39" name="Straight Connector 65"/>
            <p:cNvCxnSpPr>
              <a:cxnSpLocks noChangeShapeType="1"/>
            </p:cNvCxnSpPr>
            <p:nvPr/>
          </p:nvCxnSpPr>
          <p:spPr bwMode="auto">
            <a:xfrm rot="5400000">
              <a:off x="2027238" y="2386013"/>
              <a:ext cx="1017587" cy="26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40" name="Curved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2582863" y="215900"/>
              <a:ext cx="28575" cy="3286125"/>
            </a:xfrm>
            <a:prstGeom prst="curvedConnector3">
              <a:avLst>
                <a:gd name="adj1" fmla="val 2507148"/>
              </a:avLst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22541" name="Curved Connector 85"/>
            <p:cNvCxnSpPr>
              <a:cxnSpLocks noChangeShapeType="1"/>
            </p:cNvCxnSpPr>
            <p:nvPr/>
          </p:nvCxnSpPr>
          <p:spPr bwMode="auto">
            <a:xfrm rot="5400000" flipH="1" flipV="1">
              <a:off x="2582070" y="707231"/>
              <a:ext cx="30162" cy="3286125"/>
            </a:xfrm>
            <a:prstGeom prst="curvedConnector3">
              <a:avLst>
                <a:gd name="adj1" fmla="val -3868111"/>
              </a:avLst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</p:grpSp>
      <p:sp>
        <p:nvSpPr>
          <p:cNvPr id="90" name="TextBox 89"/>
          <p:cNvSpPr txBox="1"/>
          <p:nvPr/>
        </p:nvSpPr>
        <p:spPr>
          <a:xfrm>
            <a:off x="299519" y="4536329"/>
            <a:ext cx="5668962" cy="175432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Notes: </a:t>
            </a:r>
          </a:p>
          <a:p>
            <a:pPr>
              <a:buFont typeface="Arial" pitchFamily="28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Can configured in multiple ways, including example above with 3 possible paths from N1 to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N4</a:t>
            </a:r>
          </a:p>
          <a:p>
            <a:pPr>
              <a:buFont typeface="Arial" pitchFamily="28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Can be used to simulate multiple domains</a:t>
            </a:r>
          </a:p>
          <a:p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FB30B-16FC-B946-B97D-ADA1147F57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5362575"/>
          </a:xfrm>
        </p:spPr>
        <p:txBody>
          <a:bodyPr/>
          <a:lstStyle/>
          <a:p>
            <a:r>
              <a:rPr lang="en-US" dirty="0" smtClean="0"/>
              <a:t>Phase 2:</a:t>
            </a:r>
          </a:p>
          <a:p>
            <a:pPr lvl="1"/>
            <a:r>
              <a:rPr lang="en-US" dirty="0" smtClean="0"/>
              <a:t>Nodes are deployed on the WAN</a:t>
            </a:r>
          </a:p>
          <a:p>
            <a:pPr lvl="1"/>
            <a:r>
              <a:rPr lang="en-US" dirty="0" smtClean="0"/>
              <a:t>1 or more 10/100G Ethernet circuits between each node</a:t>
            </a:r>
          </a:p>
          <a:p>
            <a:pPr lvl="2"/>
            <a:r>
              <a:rPr lang="en-US" dirty="0" smtClean="0"/>
              <a:t>Will upgrade segments to 100G as hardware becomes available  </a:t>
            </a:r>
          </a:p>
          <a:p>
            <a:pPr lvl="1"/>
            <a:r>
              <a:rPr lang="en-US" dirty="0" smtClean="0"/>
              <a:t>Partial physical mesh connectivity</a:t>
            </a:r>
          </a:p>
          <a:p>
            <a:pPr lvl="2"/>
            <a:r>
              <a:rPr lang="en-US" dirty="0" smtClean="0"/>
              <a:t>Logical full mesh possible via VLANs</a:t>
            </a:r>
          </a:p>
          <a:p>
            <a:pPr lvl="1"/>
            <a:r>
              <a:rPr lang="en-US" dirty="0" smtClean="0"/>
              <a:t>Ability to simulate multiple domains</a:t>
            </a:r>
          </a:p>
          <a:p>
            <a:pPr lvl="1"/>
            <a:r>
              <a:rPr lang="en-US" dirty="0" smtClean="0"/>
              <a:t>MPLS enabled routers</a:t>
            </a:r>
          </a:p>
          <a:p>
            <a:pPr lvl="1"/>
            <a:r>
              <a:rPr lang="en-US" dirty="0" smtClean="0"/>
              <a:t>Scheduled using OSCARS-like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Deployment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5700"/>
            <a:ext cx="8530759" cy="5194300"/>
          </a:xfrm>
        </p:spPr>
        <p:txBody>
          <a:bodyPr/>
          <a:lstStyle/>
          <a:p>
            <a:r>
              <a:rPr lang="en-US" dirty="0" smtClean="0"/>
              <a:t>The following architecture assumes the following comes out of the ESnet ANI </a:t>
            </a:r>
            <a:r>
              <a:rPr lang="en-US" dirty="0" err="1" smtClean="0"/>
              <a:t>RFPs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“Dim fiber” </a:t>
            </a:r>
            <a:r>
              <a:rPr lang="en-US" dirty="0" smtClean="0"/>
              <a:t>between Sunnyvale and NERSC</a:t>
            </a:r>
            <a:endParaRPr lang="en-US" dirty="0" smtClean="0"/>
          </a:p>
          <a:p>
            <a:pPr lvl="1"/>
            <a:r>
              <a:rPr lang="en-US" smtClean="0"/>
              <a:t>“Dim fiber” </a:t>
            </a:r>
            <a:r>
              <a:rPr lang="en-US" dirty="0" smtClean="0"/>
              <a:t>between Chicago and ANL</a:t>
            </a:r>
          </a:p>
          <a:p>
            <a:pPr lvl="1"/>
            <a:r>
              <a:rPr lang="en-US" dirty="0" smtClean="0"/>
              <a:t>A single 100G service between Sunnyvale, Chicago, Nashville, and New York</a:t>
            </a:r>
          </a:p>
          <a:p>
            <a:r>
              <a:rPr lang="en-US" dirty="0" smtClean="0"/>
              <a:t>Dark fiber ring in Long Island connecting </a:t>
            </a:r>
            <a:r>
              <a:rPr lang="en-US" dirty="0" err="1" smtClean="0"/>
              <a:t>AofA</a:t>
            </a:r>
            <a:r>
              <a:rPr lang="en-US" dirty="0" smtClean="0"/>
              <a:t> to BNL</a:t>
            </a:r>
          </a:p>
          <a:p>
            <a:r>
              <a:rPr lang="en-US" sz="2400" dirty="0" smtClean="0"/>
              <a:t>Note that the ANI architecture presented here will change if these assumptions are not 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 Prototype Network – current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Content Placeholder 9" descr="ANI-Testbe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7065" r="-7065"/>
              <a:stretch>
                <a:fillRect/>
              </a:stretch>
            </p:blipFill>
          </mc:Choice>
          <mc:Fallback>
            <p:blipFill>
              <a:blip r:embed="rId4"/>
              <a:srcRect l="-7065" r="-7065"/>
              <a:stretch>
                <a:fillRect/>
              </a:stretch>
            </p:blipFill>
          </mc:Fallback>
        </mc:AlternateContent>
        <p:spPr>
          <a:xfrm>
            <a:off x="-258668" y="1206499"/>
            <a:ext cx="10027930" cy="5514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Testbed will be accessible to anyone:</a:t>
            </a:r>
          </a:p>
          <a:p>
            <a:pPr lvl="1"/>
            <a:r>
              <a:rPr lang="en-US" dirty="0" smtClean="0"/>
              <a:t>DOE researchers</a:t>
            </a:r>
          </a:p>
          <a:p>
            <a:pPr lvl="1"/>
            <a:r>
              <a:rPr lang="en-US" dirty="0" smtClean="0"/>
              <a:t>Other government agencies</a:t>
            </a:r>
          </a:p>
          <a:p>
            <a:pPr lvl="1"/>
            <a:r>
              <a:rPr lang="en-US" dirty="0" smtClean="0"/>
              <a:t>Industry</a:t>
            </a:r>
          </a:p>
          <a:p>
            <a:r>
              <a:rPr lang="en-US" dirty="0" smtClean="0"/>
              <a:t>Must submit a short proposal to the testbed review committee</a:t>
            </a:r>
          </a:p>
          <a:p>
            <a:pPr lvl="1"/>
            <a:r>
              <a:rPr lang="en-US" dirty="0" smtClean="0"/>
              <a:t>Committee will be made up of members from the R&amp;E community and industry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FB30B-16FC-B946-B97D-ADA1147F57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700" y="1390134"/>
            <a:ext cx="3543300" cy="942961"/>
          </a:xfrm>
        </p:spPr>
        <p:txBody>
          <a:bodyPr/>
          <a:lstStyle/>
          <a:p>
            <a:r>
              <a:rPr lang="en-US" sz="2400" dirty="0" smtClean="0"/>
              <a:t>Project Start</a:t>
            </a:r>
          </a:p>
          <a:p>
            <a:r>
              <a:rPr lang="en-US" sz="2400" dirty="0" smtClean="0"/>
              <a:t>Hardware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02200" y="990025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Milestone</a:t>
            </a:r>
            <a:endParaRPr lang="en-US" sz="20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368300" y="1225034"/>
            <a:ext cx="1753395" cy="5137150"/>
            <a:chOff x="609600" y="1219994"/>
            <a:chExt cx="1753395" cy="513715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434975" y="3787775"/>
              <a:ext cx="5137150" cy="1588"/>
            </a:xfrm>
            <a:prstGeom prst="line">
              <a:avLst/>
            </a:prstGeom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892300" y="15748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92300" y="2484755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92300" y="339471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92300" y="4304665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92300" y="521462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5795" y="6124575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9600" y="1390134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Oct 2009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2333096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Jan 2010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" y="3210044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Apr 2010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4121587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Jul 2010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" y="5029954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Oct 2010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" y="5939909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Jan 2011</a:t>
              </a:r>
              <a:endParaRPr lang="en-US" dirty="0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400300" y="2372731"/>
            <a:ext cx="5867400" cy="8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Initial Hardware Ordered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Testbed installed and configured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400300" y="3249679"/>
            <a:ext cx="6743700" cy="8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Simple management software developed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Initial ‘table top’ node hardware setup at LBL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400300" y="4182705"/>
            <a:ext cx="6743700" cy="8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Review committee established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Arial"/>
              </a:rPr>
              <a:t>T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estbed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available to DOE-funded researchers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425700" y="5068001"/>
            <a:ext cx="6743700" cy="8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noProof="0" dirty="0" smtClean="0">
                <a:latin typeface="Arial"/>
                <a:ea typeface="ＭＳ Ｐゴシック" charset="-128"/>
                <a:cs typeface="Arial"/>
              </a:rPr>
              <a:t>Hold 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Testbed Workshop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noProof="0" dirty="0" smtClean="0">
                <a:latin typeface="Arial"/>
                <a:ea typeface="ＭＳ Ｐゴシック" charset="-128"/>
                <a:cs typeface="Arial"/>
              </a:rPr>
              <a:t>Start accepting Testbed proposals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700" y="1390134"/>
            <a:ext cx="5614262" cy="942961"/>
          </a:xfrm>
        </p:spPr>
        <p:txBody>
          <a:bodyPr/>
          <a:lstStyle/>
          <a:p>
            <a:r>
              <a:rPr lang="en-US" sz="2400" dirty="0" smtClean="0"/>
              <a:t>WAN deployment planning based on ANI Prototype awards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02200" y="990025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Milestone</a:t>
            </a:r>
            <a:endParaRPr lang="en-US" sz="2000" b="1" dirty="0"/>
          </a:p>
        </p:txBody>
      </p:sp>
      <p:grpSp>
        <p:nvGrpSpPr>
          <p:cNvPr id="5" name="Group 26"/>
          <p:cNvGrpSpPr/>
          <p:nvPr/>
        </p:nvGrpSpPr>
        <p:grpSpPr>
          <a:xfrm>
            <a:off x="368300" y="1225034"/>
            <a:ext cx="1753395" cy="5137150"/>
            <a:chOff x="609600" y="1219994"/>
            <a:chExt cx="1753395" cy="513715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-434975" y="3787775"/>
              <a:ext cx="5137150" cy="1588"/>
            </a:xfrm>
            <a:prstGeom prst="line">
              <a:avLst/>
            </a:prstGeom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892300" y="15748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92300" y="2484755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92300" y="339471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92300" y="4304665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92300" y="521462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5795" y="6124575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9600" y="1390134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Oct 2010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2333096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Jan 2011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" y="3210044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Apr 2011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4121587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Jul 2011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" y="5029954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Oct 2011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" y="5939909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Jan 2012</a:t>
              </a:r>
              <a:endParaRPr lang="en-US" dirty="0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400300" y="2372731"/>
            <a:ext cx="5867400" cy="8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400300" y="3249679"/>
            <a:ext cx="6743700" cy="8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Connect Testbed to Magellan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100G WAN Testbed Available to researchers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400300" y="4182705"/>
            <a:ext cx="6743700" cy="8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Testbed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available to 1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group of non-DOE researchers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Accept 2</a:t>
            </a:r>
            <a:r>
              <a:rPr lang="en-US" sz="2000" baseline="30000" dirty="0" smtClean="0">
                <a:latin typeface="Arial"/>
                <a:ea typeface="ＭＳ Ｐゴシック" charset="-128"/>
                <a:cs typeface="Arial"/>
              </a:rPr>
              <a:t>nd</a:t>
            </a: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 round of Testbed Proposals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425700" y="5068001"/>
            <a:ext cx="6743700" cy="8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noProof="0" dirty="0" smtClean="0">
                <a:latin typeface="Arial"/>
                <a:ea typeface="ＭＳ Ｐゴシック" charset="-128"/>
                <a:cs typeface="Arial"/>
              </a:rPr>
              <a:t>Refine Testbed Management Software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400300" y="5944949"/>
            <a:ext cx="6743700" cy="74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noProof="0" dirty="0" smtClean="0">
                <a:latin typeface="Arial"/>
                <a:ea typeface="ＭＳ Ｐゴシック" charset="-128"/>
                <a:cs typeface="Arial"/>
              </a:rPr>
              <a:t>2</a:t>
            </a:r>
            <a:r>
              <a:rPr lang="en-US" sz="2400" baseline="30000" noProof="0" dirty="0" smtClean="0">
                <a:latin typeface="Arial"/>
                <a:ea typeface="ＭＳ Ｐゴシック" charset="-128"/>
                <a:cs typeface="Arial"/>
              </a:rPr>
              <a:t>nd</a:t>
            </a:r>
            <a:r>
              <a:rPr lang="en-US" sz="2400" noProof="0" dirty="0" smtClean="0">
                <a:latin typeface="Arial"/>
                <a:ea typeface="ＭＳ Ｐゴシック" charset="-128"/>
                <a:cs typeface="Arial"/>
              </a:rPr>
              <a:t> round Testbed users get access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425700" y="2272123"/>
            <a:ext cx="6261100" cy="94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OSCARS-like interface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to schedule resources deployed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Testbed to support DOE ARRA-funded Research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5921" y="1186650"/>
            <a:ext cx="8565764" cy="4939513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Climate 100 (LLNL, LBL, ANL)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Project Goal: Scaling the ESG to 100G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Testbed role: provide interconnect between “Magellan project” resources at ANL and NERSC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Advanced Network and Distributed Storage Laboratory (OSG: U </a:t>
            </a:r>
            <a:r>
              <a:rPr lang="en-US" sz="1800" dirty="0" err="1" smtClean="0">
                <a:solidFill>
                  <a:srgbClr val="000000"/>
                </a:solidFill>
              </a:rPr>
              <a:t>Wisc</a:t>
            </a:r>
            <a:r>
              <a:rPr lang="en-US" sz="1800" dirty="0" smtClean="0">
                <a:solidFill>
                  <a:srgbClr val="000000"/>
                </a:solidFill>
              </a:rPr>
              <a:t>, FNAL, etc)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Project Goal: enhance Virtual Data Toolkit (VDT) data management tools to effectively utilize 100G networks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Testbed role: provide interconnect between “Magellan project” resources at ANL and NERSC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100G NIC (Acadia and </a:t>
            </a:r>
            <a:r>
              <a:rPr lang="en-US" sz="1800" dirty="0" err="1" smtClean="0">
                <a:solidFill>
                  <a:srgbClr val="000000"/>
                </a:solidFill>
              </a:rPr>
              <a:t>Univ</a:t>
            </a:r>
            <a:r>
              <a:rPr lang="en-US" sz="1800" dirty="0" smtClean="0">
                <a:solidFill>
                  <a:srgbClr val="000000"/>
                </a:solidFill>
              </a:rPr>
              <a:t> New Mexico)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Project Goal: produce a host NIC capable of 100 Gbps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Testbed role: Provide test environment for this device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100G FTP (BNL/Stony Brook University)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Project Goal: design 100G transport protocols and tools to enable 100G FTP server to client data transfer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Testbed role: Provide a 100G test environment</a:t>
            </a: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 to support DOE Network Research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379" y="1260815"/>
            <a:ext cx="8667737" cy="5163779"/>
          </a:xfrm>
        </p:spPr>
        <p:txBody>
          <a:bodyPr/>
          <a:lstStyle/>
          <a:p>
            <a:r>
              <a:rPr lang="en-US" sz="2000" dirty="0" smtClean="0"/>
              <a:t>“Resource optimization in hybrid core networks with 100G links” (</a:t>
            </a:r>
            <a:r>
              <a:rPr lang="en-US" sz="2000" dirty="0" err="1" smtClean="0"/>
              <a:t>Univ</a:t>
            </a:r>
            <a:r>
              <a:rPr lang="en-US" sz="2000" dirty="0" smtClean="0"/>
              <a:t> Virginia)</a:t>
            </a:r>
          </a:p>
          <a:p>
            <a:pPr lvl="1"/>
            <a:r>
              <a:rPr lang="en-US" sz="1800" dirty="0" smtClean="0"/>
              <a:t>Project Goal:  Develop methods for </a:t>
            </a:r>
            <a:r>
              <a:rPr lang="en-US" sz="1800" dirty="0" smtClean="0">
                <a:solidFill>
                  <a:srgbClr val="000000"/>
                </a:solidFill>
              </a:rPr>
              <a:t>automatic identification and tagging of flows that should be moved from the IP network to a dynamic virtual circuit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Testbed role: Provide a test environment for validating these these methods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“Integrating Storage Resource Management with Dynamic Network Provisioning for Automated Data Transfer” (BNL, LBL)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Project Goal: Integration of dynamic virtual circuits into </a:t>
            </a:r>
            <a:r>
              <a:rPr lang="en-US" sz="1800" dirty="0" err="1" smtClean="0">
                <a:solidFill>
                  <a:srgbClr val="000000"/>
                </a:solidFill>
              </a:rPr>
              <a:t>BestMAN</a:t>
            </a:r>
            <a:r>
              <a:rPr lang="en-US" sz="1800" dirty="0" smtClean="0">
                <a:solidFill>
                  <a:srgbClr val="000000"/>
                </a:solidFill>
              </a:rPr>
              <a:t> (Berkeley Storage Manager / SRM v2.2)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Testbed role: Provide a 100G test environment for verifying </a:t>
            </a:r>
            <a:r>
              <a:rPr lang="en-US" sz="1800" dirty="0" smtClean="0"/>
              <a:t>this work</a:t>
            </a:r>
          </a:p>
          <a:p>
            <a:r>
              <a:rPr lang="en-US" sz="2000" dirty="0" smtClean="0"/>
              <a:t>“Provisioning Terascale Science Apps using 100G Systems” (UC Davis)</a:t>
            </a:r>
          </a:p>
          <a:p>
            <a:pPr lvl="1"/>
            <a:r>
              <a:rPr lang="en-US" sz="1800" dirty="0" smtClean="0"/>
              <a:t>Project Goal:  Advanced path computation algorithms for efficiency and resiliency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Testbed role: Provide a control plane test environment for these algorithms using OSCARS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955" y="1161546"/>
            <a:ext cx="8673163" cy="4964618"/>
          </a:xfrm>
        </p:spPr>
        <p:txBody>
          <a:bodyPr/>
          <a:lstStyle/>
          <a:p>
            <a:r>
              <a:rPr lang="en-US" dirty="0" smtClean="0"/>
              <a:t>Project Start Date: September, 2009</a:t>
            </a:r>
          </a:p>
          <a:p>
            <a:r>
              <a:rPr lang="en-US" dirty="0" smtClean="0"/>
              <a:t>Funded by ARRA for 3 years</a:t>
            </a:r>
          </a:p>
          <a:p>
            <a:pPr lvl="1"/>
            <a:r>
              <a:rPr lang="en-US" dirty="0" smtClean="0"/>
              <a:t>Hopefully will continue beyond ARRA</a:t>
            </a:r>
          </a:p>
          <a:p>
            <a:r>
              <a:rPr lang="en-US" dirty="0" smtClean="0"/>
              <a:t>Designed, built, and operated by ESnet staff</a:t>
            </a:r>
          </a:p>
          <a:p>
            <a:r>
              <a:rPr lang="en-US" dirty="0" smtClean="0"/>
              <a:t>1 of 3 ARRA “Advanced Network Initiative” (ANI) projects in the DOE</a:t>
            </a:r>
          </a:p>
          <a:p>
            <a:pPr lvl="1"/>
            <a:r>
              <a:rPr lang="en-US" dirty="0" smtClean="0"/>
              <a:t>ANI 100G Prototype</a:t>
            </a:r>
          </a:p>
          <a:p>
            <a:pPr lvl="1"/>
            <a:r>
              <a:rPr lang="en-US" dirty="0" smtClean="0"/>
              <a:t>ANI Testbed</a:t>
            </a:r>
          </a:p>
          <a:p>
            <a:pPr lvl="1"/>
            <a:r>
              <a:rPr lang="en-US" dirty="0" smtClean="0"/>
              <a:t>4 ANI research projects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Testbed to support DOE Network Research Projects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Virtualized Network Control (ISI, ESnet, </a:t>
            </a:r>
            <a:r>
              <a:rPr lang="en-US" sz="2000" dirty="0" err="1" smtClean="0"/>
              <a:t>Univ</a:t>
            </a:r>
            <a:r>
              <a:rPr lang="en-US" sz="2000" dirty="0" smtClean="0"/>
              <a:t> New Mexico)</a:t>
            </a:r>
          </a:p>
          <a:p>
            <a:pPr lvl="1"/>
            <a:r>
              <a:rPr lang="en-US" sz="1800" dirty="0" smtClean="0"/>
              <a:t>Project Goal: multi-layer, multi-technology dynamic network virtualization</a:t>
            </a:r>
          </a:p>
          <a:p>
            <a:pPr lvl="1"/>
            <a:r>
              <a:rPr lang="en-US" sz="1800" dirty="0" smtClean="0"/>
              <a:t>Testbed role: provide a control plane test environment for experiments using hybrid networking</a:t>
            </a:r>
          </a:p>
          <a:p>
            <a:r>
              <a:rPr lang="en-US" sz="2000" dirty="0" smtClean="0"/>
              <a:t>“Sampling Approaches for Multi-domain Internet Performance Measurement Infrastructures to Better Serve Network Control and Management” (Ohio State </a:t>
            </a:r>
            <a:r>
              <a:rPr lang="en-US" sz="2000" dirty="0" err="1" smtClean="0"/>
              <a:t>Univ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Project Goal: Develop new network measurement sampling techniques and policies</a:t>
            </a:r>
          </a:p>
          <a:p>
            <a:pPr lvl="1"/>
            <a:r>
              <a:rPr lang="en-US" sz="1800" dirty="0" smtClean="0"/>
              <a:t>Testbed role: Provide a network environment for initial deployment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 </a:t>
            </a:r>
            <a:r>
              <a:rPr lang="en-US" dirty="0" err="1" smtClean="0"/>
              <a:t>bltierney@es.net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ea typeface="ＭＳ Ｐゴシック" pitchFamily="28" charset="-128"/>
                <a:cs typeface="ＭＳ Ｐゴシック" pitchFamily="28" charset="-128"/>
              </a:rPr>
              <a:t>EXTRA SLIDES</a:t>
            </a:r>
          </a:p>
        </p:txBody>
      </p:sp>
      <p:sp>
        <p:nvSpPr>
          <p:cNvPr id="3379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AAEE3-0579-A04F-BA5C-9CC0657BEDE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900" y="1295400"/>
            <a:ext cx="8470900" cy="4830763"/>
          </a:xfrm>
        </p:spPr>
        <p:txBody>
          <a:bodyPr/>
          <a:lstStyle/>
          <a:p>
            <a:r>
              <a:rPr lang="en-US" sz="2400" dirty="0" smtClean="0"/>
              <a:t>Provide a easily re-configurable high-performance network research environment to enable researchers to accelerate the development and deployment of 100G networking through prototyping, testing, and validation of advanced networking concepts.</a:t>
            </a:r>
          </a:p>
          <a:p>
            <a:r>
              <a:rPr lang="en-US" sz="2400" dirty="0" smtClean="0"/>
              <a:t>Provide experimental network environments for vendors, </a:t>
            </a:r>
            <a:r>
              <a:rPr lang="en-US" sz="2400" dirty="0" err="1" smtClean="0"/>
              <a:t>IPSs</a:t>
            </a:r>
            <a:r>
              <a:rPr lang="en-US" sz="2400" dirty="0" smtClean="0"/>
              <a:t>, and carriers to perform inter-operability tests necessary to implement end-to-end heterogeneous 100G networks.</a:t>
            </a:r>
          </a:p>
          <a:p>
            <a:r>
              <a:rPr lang="en-US" sz="2400" dirty="0" smtClean="0"/>
              <a:t>Provide support for prototyping middleware and software stacks to enable the development and testing of 100G science applications.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the Magellan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020"/>
            <a:ext cx="8229600" cy="4831143"/>
          </a:xfrm>
        </p:spPr>
        <p:txBody>
          <a:bodyPr/>
          <a:lstStyle/>
          <a:p>
            <a:r>
              <a:rPr lang="en-US" sz="2400" dirty="0" smtClean="0"/>
              <a:t>High-speed storage resources for the ANI Testbed will be provided by the ARRA-funded Magellan Project</a:t>
            </a:r>
          </a:p>
          <a:p>
            <a:pPr lvl="1"/>
            <a:r>
              <a:rPr lang="en-US" sz="2000" dirty="0" smtClean="0"/>
              <a:t>DOE computing project funded at $33M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Goal is 100G end-to-end</a:t>
            </a:r>
          </a:p>
          <a:p>
            <a:r>
              <a:rPr lang="en-US" sz="2400" dirty="0" smtClean="0"/>
              <a:t>Magellan is:</a:t>
            </a:r>
          </a:p>
          <a:p>
            <a:pPr lvl="1"/>
            <a:r>
              <a:rPr lang="en-US" sz="2000" dirty="0" smtClean="0"/>
              <a:t>a research and development effort to establish a nationwide scientific mid-range distributed computing and data analysis testbed. </a:t>
            </a:r>
          </a:p>
          <a:p>
            <a:pPr lvl="1"/>
            <a:r>
              <a:rPr lang="en-US" sz="2000" dirty="0" smtClean="0"/>
              <a:t>Consists of two sites</a:t>
            </a:r>
          </a:p>
          <a:p>
            <a:pPr lvl="2"/>
            <a:r>
              <a:rPr lang="en-US" sz="1800" dirty="0" smtClean="0"/>
              <a:t>NERSC / LBNL </a:t>
            </a:r>
          </a:p>
          <a:p>
            <a:pPr lvl="2"/>
            <a:r>
              <a:rPr lang="en-US" sz="1800" dirty="0" smtClean="0"/>
              <a:t>ALCF / ANL</a:t>
            </a:r>
          </a:p>
          <a:p>
            <a:pPr lvl="1"/>
            <a:r>
              <a:rPr lang="en-US" sz="2000" dirty="0" smtClean="0"/>
              <a:t>Will provide multiple 10’s of teraflops and multiple </a:t>
            </a:r>
            <a:r>
              <a:rPr lang="en-US" sz="2000" dirty="0" err="1" smtClean="0"/>
              <a:t>petabytes</a:t>
            </a:r>
            <a:r>
              <a:rPr lang="en-US" sz="2000" dirty="0" smtClean="0"/>
              <a:t> of storage, as well as appropriate cloud software tuned for moderate concurrency.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ARRA/ANI Testbed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666" y="1120690"/>
            <a:ext cx="8727438" cy="500547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Enable network, middleware and application end-to-end R&amp;D at 100G</a:t>
            </a:r>
          </a:p>
          <a:p>
            <a:r>
              <a:rPr lang="en-US" dirty="0" smtClean="0"/>
              <a:t>Configurable</a:t>
            </a:r>
          </a:p>
          <a:p>
            <a:r>
              <a:rPr lang="en-US" dirty="0" smtClean="0"/>
              <a:t>Breakable</a:t>
            </a:r>
          </a:p>
          <a:p>
            <a:pPr lvl="1"/>
            <a:r>
              <a:rPr lang="en-US" dirty="0" smtClean="0"/>
              <a:t>Isolated from the production network</a:t>
            </a:r>
          </a:p>
          <a:p>
            <a:r>
              <a:rPr lang="en-US" dirty="0" err="1" smtClean="0"/>
              <a:t>Reservable</a:t>
            </a:r>
            <a:endParaRPr lang="en-US" dirty="0" smtClean="0"/>
          </a:p>
          <a:p>
            <a:r>
              <a:rPr lang="en-US" dirty="0" smtClean="0"/>
              <a:t>Easy to reset to known state</a:t>
            </a:r>
          </a:p>
          <a:p>
            <a:r>
              <a:rPr lang="en-US" dirty="0" smtClean="0"/>
              <a:t>A community network R&amp;D resource </a:t>
            </a:r>
          </a:p>
          <a:p>
            <a:pPr lvl="1"/>
            <a:r>
              <a:rPr lang="en-US" sz="2400" dirty="0" smtClean="0"/>
              <a:t>open to researchers and industry to conduct experiments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Multi-Layer </a:t>
            </a:r>
            <a:r>
              <a:rPr lang="en-US" sz="2800" dirty="0" smtClean="0"/>
              <a:t>Architecture Capability </a:t>
            </a:r>
            <a:r>
              <a:rPr lang="en-US" sz="2800" dirty="0"/>
              <a:t>Planes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98" y="1422400"/>
            <a:ext cx="8089901" cy="38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Testbed </a:t>
            </a:r>
            <a:r>
              <a:rPr lang="en-US" sz="2800" dirty="0" smtClean="0"/>
              <a:t>Requirement: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Support Network Research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2567"/>
            <a:ext cx="8395748" cy="5438907"/>
          </a:xfrm>
        </p:spPr>
        <p:txBody>
          <a:bodyPr/>
          <a:lstStyle/>
          <a:p>
            <a:r>
              <a:rPr lang="en-US" sz="2400" dirty="0" smtClean="0"/>
              <a:t>Support research on:</a:t>
            </a:r>
          </a:p>
          <a:p>
            <a:pPr lvl="1"/>
            <a:r>
              <a:rPr lang="en-US" sz="1800" dirty="0" smtClean="0"/>
              <a:t>Data Plane</a:t>
            </a:r>
          </a:p>
          <a:p>
            <a:pPr lvl="1"/>
            <a:r>
              <a:rPr lang="en-US" sz="1800" dirty="0" smtClean="0"/>
              <a:t>Control Plane</a:t>
            </a:r>
          </a:p>
          <a:p>
            <a:pPr lvl="1"/>
            <a:r>
              <a:rPr lang="en-US" sz="1800" dirty="0" smtClean="0"/>
              <a:t>Management Plane</a:t>
            </a:r>
          </a:p>
          <a:p>
            <a:pPr lvl="1"/>
            <a:r>
              <a:rPr lang="en-US" sz="1800" dirty="0" smtClean="0"/>
              <a:t>AA Plane</a:t>
            </a:r>
          </a:p>
          <a:p>
            <a:pPr lvl="1"/>
            <a:r>
              <a:rPr lang="en-US" sz="1800" dirty="0" smtClean="0"/>
              <a:t>Service Plane</a:t>
            </a:r>
          </a:p>
          <a:p>
            <a:r>
              <a:rPr lang="en-US" sz="2400" dirty="0" smtClean="0"/>
              <a:t>Ability to do multi-domain hybrid networking</a:t>
            </a:r>
          </a:p>
          <a:p>
            <a:pPr lvl="1"/>
            <a:r>
              <a:rPr lang="en-US" sz="2000" dirty="0" smtClean="0"/>
              <a:t>Support R&amp;D on multi-layer and multi-domain control and signaling at layers 1-3</a:t>
            </a:r>
          </a:p>
          <a:p>
            <a:r>
              <a:rPr lang="en-US" sz="2400" dirty="0" smtClean="0"/>
              <a:t>Ability to reserve and manage each components</a:t>
            </a:r>
          </a:p>
          <a:p>
            <a:r>
              <a:rPr lang="en-US" sz="2400" dirty="0" smtClean="0"/>
              <a:t>Support protection and recovery research</a:t>
            </a:r>
          </a:p>
          <a:p>
            <a:r>
              <a:rPr lang="en-US" sz="2400" dirty="0" smtClean="0"/>
              <a:t>Support interoperability testing of multi-vendor 100G network components</a:t>
            </a:r>
          </a:p>
          <a:p>
            <a:r>
              <a:rPr lang="en-US" sz="2400" dirty="0" smtClean="0"/>
              <a:t>Provide access to all available monitoring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Testbed </a:t>
            </a:r>
            <a:r>
              <a:rPr lang="en-US" sz="2800" dirty="0" smtClean="0"/>
              <a:t>Requirement: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Support Middleware/Application Research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18063"/>
          </a:xfrm>
        </p:spPr>
        <p:txBody>
          <a:bodyPr/>
          <a:lstStyle/>
          <a:p>
            <a:r>
              <a:rPr lang="en-US" sz="2800" dirty="0" smtClean="0"/>
              <a:t>Ability to support end-to end experiments at 100 Gbps </a:t>
            </a:r>
          </a:p>
          <a:p>
            <a:pPr lvl="1"/>
            <a:r>
              <a:rPr lang="en-US" sz="2400" dirty="0" smtClean="0"/>
              <a:t>Connect to Magellan systems at NERSC and ALCF</a:t>
            </a:r>
          </a:p>
          <a:p>
            <a:r>
              <a:rPr lang="en-US" sz="2800" dirty="0" smtClean="0"/>
              <a:t>Ability to reserve and manage components</a:t>
            </a:r>
          </a:p>
          <a:p>
            <a:pPr lvl="1"/>
            <a:r>
              <a:rPr lang="en-US" sz="2400" dirty="0" smtClean="0"/>
              <a:t>End hosts / storage as well as network</a:t>
            </a:r>
          </a:p>
          <a:p>
            <a:r>
              <a:rPr lang="en-US" sz="2800" dirty="0" smtClean="0"/>
              <a:t>Use virtual machine technology to support protocol and middleware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5E2F-6F14-4451-A550-A4FF0EA603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2900" y="79375"/>
            <a:ext cx="7696200" cy="758825"/>
          </a:xfrm>
        </p:spPr>
        <p:txBody>
          <a:bodyPr/>
          <a:lstStyle/>
          <a:p>
            <a:r>
              <a:rPr lang="en-US" dirty="0" smtClean="0"/>
              <a:t>ANI 100G Prototype Network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792663"/>
          </a:xfrm>
        </p:spPr>
        <p:txBody>
          <a:bodyPr/>
          <a:lstStyle/>
          <a:p>
            <a:r>
              <a:rPr lang="en-US" dirty="0" smtClean="0"/>
              <a:t>The “100G Prototype” network will connect NERSC, ALCF, OLCF, and MANLAN at 100Gbps</a:t>
            </a:r>
          </a:p>
          <a:p>
            <a:pPr lvl="1"/>
            <a:r>
              <a:rPr lang="en-US" dirty="0" smtClean="0"/>
              <a:t>Not for production ESnet traffic</a:t>
            </a:r>
          </a:p>
          <a:p>
            <a:r>
              <a:rPr lang="en-US" dirty="0" smtClean="0"/>
              <a:t>Testbed will use 100G waves from the prototype network</a:t>
            </a:r>
          </a:p>
          <a:p>
            <a:r>
              <a:rPr lang="en-US" dirty="0" smtClean="0"/>
              <a:t>Testbed will use 100G routers from the prototype network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Untitled Imag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9292" y="957280"/>
            <a:ext cx="9213291" cy="5933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13" y="79375"/>
            <a:ext cx="7845387" cy="7588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Nationwide 100G Prototype Network</a:t>
            </a:r>
            <a:endParaRPr lang="en-US" dirty="0">
              <a:latin typeface="+mj-lt"/>
            </a:endParaRPr>
          </a:p>
        </p:txBody>
      </p:sp>
      <p:sp>
        <p:nvSpPr>
          <p:cNvPr id="9" name="Text Box 246"/>
          <p:cNvSpPr txBox="1">
            <a:spLocks noChangeArrowheads="1"/>
          </p:cNvSpPr>
          <p:nvPr/>
        </p:nvSpPr>
        <p:spPr bwMode="auto">
          <a:xfrm>
            <a:off x="773113" y="3044825"/>
            <a:ext cx="15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10" name="Text Box 247"/>
          <p:cNvSpPr txBox="1">
            <a:spLocks noChangeArrowheads="1"/>
          </p:cNvSpPr>
          <p:nvPr/>
        </p:nvSpPr>
        <p:spPr bwMode="auto">
          <a:xfrm>
            <a:off x="5965825" y="2822575"/>
            <a:ext cx="15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17" name="Text Box 248"/>
          <p:cNvSpPr txBox="1">
            <a:spLocks noChangeArrowheads="1"/>
          </p:cNvSpPr>
          <p:nvPr/>
        </p:nvSpPr>
        <p:spPr bwMode="auto">
          <a:xfrm>
            <a:off x="4649788" y="273526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18" name="Text Box 251"/>
          <p:cNvSpPr txBox="1">
            <a:spLocks noChangeArrowheads="1"/>
          </p:cNvSpPr>
          <p:nvPr/>
        </p:nvSpPr>
        <p:spPr bwMode="auto">
          <a:xfrm>
            <a:off x="51669" y="4329652"/>
            <a:ext cx="1131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Sunnyvale</a:t>
            </a:r>
          </a:p>
        </p:txBody>
      </p:sp>
      <p:sp>
        <p:nvSpPr>
          <p:cNvPr id="19" name="Text Box 271"/>
          <p:cNvSpPr txBox="1">
            <a:spLocks noChangeArrowheads="1"/>
          </p:cNvSpPr>
          <p:nvPr/>
        </p:nvSpPr>
        <p:spPr bwMode="auto">
          <a:xfrm>
            <a:off x="7695855" y="3202636"/>
            <a:ext cx="3905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NYC</a:t>
            </a:r>
          </a:p>
        </p:txBody>
      </p:sp>
      <p:sp>
        <p:nvSpPr>
          <p:cNvPr id="20" name="Text Box 297"/>
          <p:cNvSpPr txBox="1">
            <a:spLocks noChangeArrowheads="1"/>
          </p:cNvSpPr>
          <p:nvPr/>
        </p:nvSpPr>
        <p:spPr bwMode="auto">
          <a:xfrm>
            <a:off x="5965825" y="2822575"/>
            <a:ext cx="15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21" name="Text Box 299"/>
          <p:cNvSpPr txBox="1">
            <a:spLocks noChangeArrowheads="1"/>
          </p:cNvSpPr>
          <p:nvPr/>
        </p:nvSpPr>
        <p:spPr bwMode="auto">
          <a:xfrm>
            <a:off x="5447840" y="4587322"/>
            <a:ext cx="8413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Nashville</a:t>
            </a:r>
          </a:p>
        </p:txBody>
      </p:sp>
      <p:sp>
        <p:nvSpPr>
          <p:cNvPr id="22" name="Text Box 357"/>
          <p:cNvSpPr txBox="1">
            <a:spLocks noChangeArrowheads="1"/>
          </p:cNvSpPr>
          <p:nvPr/>
        </p:nvSpPr>
        <p:spPr bwMode="auto">
          <a:xfrm>
            <a:off x="773113" y="3044825"/>
            <a:ext cx="15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23" name="Text Box 358"/>
          <p:cNvSpPr txBox="1">
            <a:spLocks noChangeArrowheads="1"/>
          </p:cNvSpPr>
          <p:nvPr/>
        </p:nvSpPr>
        <p:spPr bwMode="auto">
          <a:xfrm>
            <a:off x="5965825" y="2822575"/>
            <a:ext cx="15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24" name="Text Box 359"/>
          <p:cNvSpPr txBox="1">
            <a:spLocks noChangeArrowheads="1"/>
          </p:cNvSpPr>
          <p:nvPr/>
        </p:nvSpPr>
        <p:spPr bwMode="auto">
          <a:xfrm>
            <a:off x="4649788" y="273526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25" name="Text Box 360"/>
          <p:cNvSpPr txBox="1">
            <a:spLocks noChangeArrowheads="1"/>
          </p:cNvSpPr>
          <p:nvPr/>
        </p:nvSpPr>
        <p:spPr bwMode="auto">
          <a:xfrm>
            <a:off x="5965825" y="2822575"/>
            <a:ext cx="15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/>
          </a:p>
        </p:txBody>
      </p:sp>
      <p:sp>
        <p:nvSpPr>
          <p:cNvPr id="26" name="Text Box 555"/>
          <p:cNvSpPr txBox="1">
            <a:spLocks noChangeArrowheads="1"/>
          </p:cNvSpPr>
          <p:nvPr/>
        </p:nvSpPr>
        <p:spPr bwMode="auto">
          <a:xfrm>
            <a:off x="5544978" y="2934424"/>
            <a:ext cx="7796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Chicago</a:t>
            </a:r>
          </a:p>
        </p:txBody>
      </p:sp>
      <p:sp>
        <p:nvSpPr>
          <p:cNvPr id="27" name="Freeform 302"/>
          <p:cNvSpPr>
            <a:spLocks/>
          </p:cNvSpPr>
          <p:nvPr/>
        </p:nvSpPr>
        <p:spPr bwMode="auto">
          <a:xfrm>
            <a:off x="5782803" y="3142928"/>
            <a:ext cx="171450" cy="171450"/>
          </a:xfrm>
          <a:custGeom>
            <a:avLst/>
            <a:gdLst>
              <a:gd name="T0" fmla="*/ 5000 w 10000"/>
              <a:gd name="T1" fmla="*/ 0 h 10000"/>
              <a:gd name="T2" fmla="*/ 0 w 10000"/>
              <a:gd name="T3" fmla="*/ 5000 h 10000"/>
              <a:gd name="T4" fmla="*/ 5000 w 10000"/>
              <a:gd name="T5" fmla="*/ 10000 h 10000"/>
              <a:gd name="T6" fmla="*/ 10000 w 10000"/>
              <a:gd name="T7" fmla="*/ 5000 h 10000"/>
              <a:gd name="T8" fmla="*/ 5000 w 10000"/>
              <a:gd name="T9" fmla="*/ 0 h 10000"/>
              <a:gd name="T10" fmla="*/ 500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02"/>
          <p:cNvSpPr>
            <a:spLocks/>
          </p:cNvSpPr>
          <p:nvPr/>
        </p:nvSpPr>
        <p:spPr bwMode="auto">
          <a:xfrm>
            <a:off x="7802199" y="3401092"/>
            <a:ext cx="171450" cy="171450"/>
          </a:xfrm>
          <a:custGeom>
            <a:avLst/>
            <a:gdLst>
              <a:gd name="T0" fmla="*/ 5000 w 10000"/>
              <a:gd name="T1" fmla="*/ 0 h 10000"/>
              <a:gd name="T2" fmla="*/ 0 w 10000"/>
              <a:gd name="T3" fmla="*/ 5000 h 10000"/>
              <a:gd name="T4" fmla="*/ 5000 w 10000"/>
              <a:gd name="T5" fmla="*/ 10000 h 10000"/>
              <a:gd name="T6" fmla="*/ 10000 w 10000"/>
              <a:gd name="T7" fmla="*/ 5000 h 10000"/>
              <a:gd name="T8" fmla="*/ 5000 w 10000"/>
              <a:gd name="T9" fmla="*/ 0 h 10000"/>
              <a:gd name="T10" fmla="*/ 500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63"/>
          <p:cNvSpPr txBox="1">
            <a:spLocks noChangeArrowheads="1"/>
          </p:cNvSpPr>
          <p:nvPr/>
        </p:nvSpPr>
        <p:spPr bwMode="auto">
          <a:xfrm>
            <a:off x="6400800" y="4343400"/>
            <a:ext cx="8812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/>
              <a:t>OLCF / ORNL</a:t>
            </a:r>
            <a:endParaRPr lang="en-US" sz="1400" b="1" dirty="0"/>
          </a:p>
        </p:txBody>
      </p:sp>
      <p:sp>
        <p:nvSpPr>
          <p:cNvPr id="38" name="Freeform 302"/>
          <p:cNvSpPr>
            <a:spLocks/>
          </p:cNvSpPr>
          <p:nvPr/>
        </p:nvSpPr>
        <p:spPr bwMode="auto">
          <a:xfrm>
            <a:off x="5903792" y="4415872"/>
            <a:ext cx="171450" cy="171450"/>
          </a:xfrm>
          <a:custGeom>
            <a:avLst/>
            <a:gdLst>
              <a:gd name="T0" fmla="*/ 5000 w 10000"/>
              <a:gd name="T1" fmla="*/ 0 h 10000"/>
              <a:gd name="T2" fmla="*/ 0 w 10000"/>
              <a:gd name="T3" fmla="*/ 5000 h 10000"/>
              <a:gd name="T4" fmla="*/ 5000 w 10000"/>
              <a:gd name="T5" fmla="*/ 10000 h 10000"/>
              <a:gd name="T6" fmla="*/ 10000 w 10000"/>
              <a:gd name="T7" fmla="*/ 5000 h 10000"/>
              <a:gd name="T8" fmla="*/ 5000 w 10000"/>
              <a:gd name="T9" fmla="*/ 0 h 10000"/>
              <a:gd name="T10" fmla="*/ 500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02"/>
          <p:cNvSpPr>
            <a:spLocks/>
          </p:cNvSpPr>
          <p:nvPr/>
        </p:nvSpPr>
        <p:spPr bwMode="auto">
          <a:xfrm>
            <a:off x="687388" y="4096647"/>
            <a:ext cx="171450" cy="171450"/>
          </a:xfrm>
          <a:custGeom>
            <a:avLst/>
            <a:gdLst>
              <a:gd name="T0" fmla="*/ 5000 w 10000"/>
              <a:gd name="T1" fmla="*/ 0 h 10000"/>
              <a:gd name="T2" fmla="*/ 0 w 10000"/>
              <a:gd name="T3" fmla="*/ 5000 h 10000"/>
              <a:gd name="T4" fmla="*/ 5000 w 10000"/>
              <a:gd name="T5" fmla="*/ 10000 h 10000"/>
              <a:gd name="T6" fmla="*/ 10000 w 10000"/>
              <a:gd name="T7" fmla="*/ 5000 h 10000"/>
              <a:gd name="T8" fmla="*/ 5000 w 10000"/>
              <a:gd name="T9" fmla="*/ 0 h 10000"/>
              <a:gd name="T10" fmla="*/ 500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7" name="Straight Connector 46"/>
          <p:cNvCxnSpPr>
            <a:stCxn id="27" idx="2"/>
            <a:endCxn id="38" idx="0"/>
          </p:cNvCxnSpPr>
          <p:nvPr/>
        </p:nvCxnSpPr>
        <p:spPr>
          <a:xfrm>
            <a:off x="5868528" y="3314378"/>
            <a:ext cx="120989" cy="1101494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1"/>
            <a:endCxn id="39" idx="3"/>
          </p:cNvCxnSpPr>
          <p:nvPr/>
        </p:nvCxnSpPr>
        <p:spPr>
          <a:xfrm flipH="1">
            <a:off x="858838" y="3228653"/>
            <a:ext cx="4923965" cy="953719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3"/>
            <a:endCxn id="28" idx="1"/>
          </p:cNvCxnSpPr>
          <p:nvPr/>
        </p:nvCxnSpPr>
        <p:spPr>
          <a:xfrm>
            <a:off x="5954253" y="3228653"/>
            <a:ext cx="1847946" cy="258164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56"/>
          <p:cNvGrpSpPr/>
          <p:nvPr/>
        </p:nvGrpSpPr>
        <p:grpSpPr>
          <a:xfrm>
            <a:off x="7395415" y="5396584"/>
            <a:ext cx="1337190" cy="369332"/>
            <a:chOff x="7395415" y="5396584"/>
            <a:chExt cx="1337190" cy="36933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395415" y="5569685"/>
              <a:ext cx="300440" cy="1588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802199" y="5396584"/>
              <a:ext cx="93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 G</a:t>
              </a:r>
              <a:endParaRPr lang="en-US" dirty="0"/>
            </a:p>
          </p:txBody>
        </p:sp>
      </p:grpSp>
      <p:sp>
        <p:nvSpPr>
          <p:cNvPr id="58" name="Freeform 302"/>
          <p:cNvSpPr>
            <a:spLocks/>
          </p:cNvSpPr>
          <p:nvPr/>
        </p:nvSpPr>
        <p:spPr bwMode="auto">
          <a:xfrm>
            <a:off x="5559303" y="3355614"/>
            <a:ext cx="171450" cy="171450"/>
          </a:xfrm>
          <a:custGeom>
            <a:avLst/>
            <a:gdLst>
              <a:gd name="T0" fmla="*/ 5000 w 10000"/>
              <a:gd name="T1" fmla="*/ 0 h 10000"/>
              <a:gd name="T2" fmla="*/ 0 w 10000"/>
              <a:gd name="T3" fmla="*/ 5000 h 10000"/>
              <a:gd name="T4" fmla="*/ 5000 w 10000"/>
              <a:gd name="T5" fmla="*/ 10000 h 10000"/>
              <a:gd name="T6" fmla="*/ 10000 w 10000"/>
              <a:gd name="T7" fmla="*/ 5000 h 10000"/>
              <a:gd name="T8" fmla="*/ 5000 w 10000"/>
              <a:gd name="T9" fmla="*/ 0 h 10000"/>
              <a:gd name="T10" fmla="*/ 500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302"/>
          <p:cNvSpPr>
            <a:spLocks/>
          </p:cNvSpPr>
          <p:nvPr/>
        </p:nvSpPr>
        <p:spPr bwMode="auto">
          <a:xfrm>
            <a:off x="959502" y="3791686"/>
            <a:ext cx="171450" cy="171450"/>
          </a:xfrm>
          <a:custGeom>
            <a:avLst/>
            <a:gdLst>
              <a:gd name="T0" fmla="*/ 5000 w 10000"/>
              <a:gd name="T1" fmla="*/ 0 h 10000"/>
              <a:gd name="T2" fmla="*/ 0 w 10000"/>
              <a:gd name="T3" fmla="*/ 5000 h 10000"/>
              <a:gd name="T4" fmla="*/ 5000 w 10000"/>
              <a:gd name="T5" fmla="*/ 10000 h 10000"/>
              <a:gd name="T6" fmla="*/ 10000 w 10000"/>
              <a:gd name="T7" fmla="*/ 5000 h 10000"/>
              <a:gd name="T8" fmla="*/ 5000 w 10000"/>
              <a:gd name="T9" fmla="*/ 0 h 10000"/>
              <a:gd name="T10" fmla="*/ 500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302"/>
          <p:cNvSpPr>
            <a:spLocks/>
          </p:cNvSpPr>
          <p:nvPr/>
        </p:nvSpPr>
        <p:spPr bwMode="auto">
          <a:xfrm>
            <a:off x="6289215" y="4501597"/>
            <a:ext cx="171450" cy="171450"/>
          </a:xfrm>
          <a:custGeom>
            <a:avLst/>
            <a:gdLst>
              <a:gd name="T0" fmla="*/ 5000 w 10000"/>
              <a:gd name="T1" fmla="*/ 0 h 10000"/>
              <a:gd name="T2" fmla="*/ 0 w 10000"/>
              <a:gd name="T3" fmla="*/ 5000 h 10000"/>
              <a:gd name="T4" fmla="*/ 5000 w 10000"/>
              <a:gd name="T5" fmla="*/ 10000 h 10000"/>
              <a:gd name="T6" fmla="*/ 10000 w 10000"/>
              <a:gd name="T7" fmla="*/ 5000 h 10000"/>
              <a:gd name="T8" fmla="*/ 5000 w 10000"/>
              <a:gd name="T9" fmla="*/ 0 h 10000"/>
              <a:gd name="T10" fmla="*/ 500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 Box 263"/>
          <p:cNvSpPr txBox="1">
            <a:spLocks noChangeArrowheads="1"/>
          </p:cNvSpPr>
          <p:nvPr/>
        </p:nvSpPr>
        <p:spPr bwMode="auto">
          <a:xfrm>
            <a:off x="4495800" y="3352800"/>
            <a:ext cx="1115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/>
              <a:t>ALCF / ANL</a:t>
            </a:r>
            <a:endParaRPr lang="en-US" sz="1400" b="1" dirty="0"/>
          </a:p>
        </p:txBody>
      </p:sp>
      <p:sp>
        <p:nvSpPr>
          <p:cNvPr id="62" name="Text Box 263"/>
          <p:cNvSpPr txBox="1">
            <a:spLocks noChangeArrowheads="1"/>
          </p:cNvSpPr>
          <p:nvPr/>
        </p:nvSpPr>
        <p:spPr bwMode="auto">
          <a:xfrm>
            <a:off x="1047557" y="3736308"/>
            <a:ext cx="8576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/>
              <a:t>NERSC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cxnSp>
        <p:nvCxnSpPr>
          <p:cNvPr id="65" name="Straight Connector 64"/>
          <p:cNvCxnSpPr>
            <a:stCxn id="27" idx="1"/>
            <a:endCxn id="58" idx="0"/>
          </p:cNvCxnSpPr>
          <p:nvPr/>
        </p:nvCxnSpPr>
        <p:spPr>
          <a:xfrm flipH="1">
            <a:off x="5645028" y="3228653"/>
            <a:ext cx="137775" cy="126961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0" idx="1"/>
            <a:endCxn id="38" idx="3"/>
          </p:cNvCxnSpPr>
          <p:nvPr/>
        </p:nvCxnSpPr>
        <p:spPr>
          <a:xfrm flipH="1" flipV="1">
            <a:off x="6075242" y="4501597"/>
            <a:ext cx="213973" cy="85725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9" idx="2"/>
            <a:endCxn id="39" idx="3"/>
          </p:cNvCxnSpPr>
          <p:nvPr/>
        </p:nvCxnSpPr>
        <p:spPr>
          <a:xfrm flipH="1">
            <a:off x="858838" y="3963136"/>
            <a:ext cx="186389" cy="219236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228600" y="3352800"/>
            <a:ext cx="1447799" cy="4175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 dirty="0" smtClean="0"/>
              <a:t>Magellan</a:t>
            </a:r>
            <a:endParaRPr lang="en-US" sz="1400" dirty="0"/>
          </a:p>
        </p:txBody>
      </p:sp>
      <p:sp>
        <p:nvSpPr>
          <p:cNvPr id="40" name="Cloud"/>
          <p:cNvSpPr>
            <a:spLocks noChangeAspect="1" noEditPoints="1" noChangeArrowheads="1"/>
          </p:cNvSpPr>
          <p:nvPr/>
        </p:nvSpPr>
        <p:spPr bwMode="auto">
          <a:xfrm>
            <a:off x="4419600" y="3544888"/>
            <a:ext cx="1447799" cy="4175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 dirty="0" smtClean="0"/>
              <a:t>Magellan</a:t>
            </a:r>
            <a:endParaRPr lang="en-US" sz="14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79375"/>
            <a:ext cx="7239000" cy="7588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ANI Testbed “Nodes”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8400"/>
            <a:ext cx="8433064" cy="5187950"/>
          </a:xfrm>
        </p:spPr>
        <p:txBody>
          <a:bodyPr/>
          <a:lstStyle/>
          <a:p>
            <a:r>
              <a:rPr lang="en-US" dirty="0" smtClean="0"/>
              <a:t>Each testbed node will consist of:</a:t>
            </a:r>
          </a:p>
          <a:p>
            <a:pPr lvl="1"/>
            <a:r>
              <a:rPr lang="en-US" dirty="0" smtClean="0"/>
              <a:t>DWDM device (Layer 0-1)</a:t>
            </a:r>
          </a:p>
          <a:p>
            <a:pPr lvl="2"/>
            <a:r>
              <a:rPr lang="en-US" dirty="0" smtClean="0"/>
              <a:t>e.g.: Infinera, </a:t>
            </a:r>
            <a:r>
              <a:rPr lang="en-US" dirty="0" err="1" smtClean="0"/>
              <a:t>Ciena</a:t>
            </a:r>
            <a:r>
              <a:rPr lang="en-US" dirty="0" smtClean="0"/>
              <a:t>, </a:t>
            </a:r>
            <a:r>
              <a:rPr lang="en-US" dirty="0" err="1" smtClean="0"/>
              <a:t>Adva</a:t>
            </a:r>
            <a:r>
              <a:rPr lang="en-US" dirty="0" smtClean="0"/>
              <a:t>, etc.</a:t>
            </a:r>
          </a:p>
          <a:p>
            <a:pPr lvl="2"/>
            <a:r>
              <a:rPr lang="en-US" dirty="0" smtClean="0"/>
              <a:t>GMPLS-enabled</a:t>
            </a:r>
          </a:p>
          <a:p>
            <a:pPr lvl="1"/>
            <a:r>
              <a:rPr lang="en-US" dirty="0" smtClean="0"/>
              <a:t>Ethernet Services Router (layer 2-3)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e.g.: OSCARS compatible Juniper, Cisco, etc.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MPLS-enabled</a:t>
            </a:r>
          </a:p>
          <a:p>
            <a:pPr lvl="1"/>
            <a:r>
              <a:rPr lang="en-US" dirty="0" smtClean="0"/>
              <a:t>Test and measurement hosts</a:t>
            </a:r>
          </a:p>
          <a:p>
            <a:pPr lvl="2"/>
            <a:r>
              <a:rPr lang="en-US" dirty="0" smtClean="0"/>
              <a:t>Virtual Machine based </a:t>
            </a:r>
            <a:r>
              <a:rPr lang="en-US" dirty="0" smtClean="0"/>
              <a:t>test </a:t>
            </a:r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10G test hosts initially</a:t>
            </a:r>
          </a:p>
          <a:p>
            <a:pPr lvl="3"/>
            <a:r>
              <a:rPr lang="en-US" dirty="0" smtClean="0"/>
              <a:t>Eventually 100G from </a:t>
            </a:r>
            <a:r>
              <a:rPr lang="en-US" dirty="0" smtClean="0">
                <a:solidFill>
                  <a:srgbClr val="000000"/>
                </a:solidFill>
              </a:rPr>
              <a:t>Acadia </a:t>
            </a:r>
            <a:r>
              <a:rPr lang="en-US" dirty="0" smtClean="0"/>
              <a:t>100G NIC project 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95E2F-6F14-4451-A550-A4FF0EA603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1428</Words>
  <Application>Microsoft Macintosh PowerPoint</Application>
  <PresentationFormat>On-screen Show (4:3)</PresentationFormat>
  <Paragraphs>242</Paragraphs>
  <Slides>24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The ARRA ANI Network Testbed Project  September 29, 2009</vt:lpstr>
      <vt:lpstr>Overview</vt:lpstr>
      <vt:lpstr>ARRA/ANI Testbed Goals</vt:lpstr>
      <vt:lpstr>Multi-Layer Architecture Capability Planes</vt:lpstr>
      <vt:lpstr>Testbed Requirement:  Support Network Research</vt:lpstr>
      <vt:lpstr>Testbed Requirement:  Support Middleware/Application Research</vt:lpstr>
      <vt:lpstr>ANI 100G Prototype Network</vt:lpstr>
      <vt:lpstr>Nationwide 100G Prototype Network</vt:lpstr>
      <vt:lpstr>ANI Testbed “Nodes”</vt:lpstr>
      <vt:lpstr>Phased Approach</vt:lpstr>
      <vt:lpstr>Phase 1: Tabletop Testbed in Lab</vt:lpstr>
      <vt:lpstr>Phased Approach</vt:lpstr>
      <vt:lpstr>Phase 2 Deployment Assumptions</vt:lpstr>
      <vt:lpstr>ANI Prototype Network – current plan</vt:lpstr>
      <vt:lpstr>Testbed Access</vt:lpstr>
      <vt:lpstr>Timeline: Phase 1</vt:lpstr>
      <vt:lpstr>Timeline: Phase 2</vt:lpstr>
      <vt:lpstr>Testbed to support DOE ARRA-funded Research Projects</vt:lpstr>
      <vt:lpstr>Testbed to support DOE Network Research Projects</vt:lpstr>
      <vt:lpstr>Testbed to support DOE Network Research Projects (cont.)</vt:lpstr>
      <vt:lpstr>For More Information</vt:lpstr>
      <vt:lpstr>EXTRA SLIDES</vt:lpstr>
      <vt:lpstr>Objectives</vt:lpstr>
      <vt:lpstr>Relation to the Magellan Project</vt:lpstr>
    </vt:vector>
  </TitlesOfParts>
  <Company>LBNL - ESnet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Sciences Network  ESnet4 Update  July 22, 2009</dc:title>
  <dc:creator>Steve Cotter</dc:creator>
  <cp:lastModifiedBy>Brian Tierney</cp:lastModifiedBy>
  <cp:revision>291</cp:revision>
  <cp:lastPrinted>2009-09-17T21:19:16Z</cp:lastPrinted>
  <dcterms:created xsi:type="dcterms:W3CDTF">2009-09-29T15:56:10Z</dcterms:created>
  <dcterms:modified xsi:type="dcterms:W3CDTF">2009-09-29T16:04:38Z</dcterms:modified>
</cp:coreProperties>
</file>