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 id="2147483917" r:id="rId2"/>
  </p:sldMasterIdLst>
  <p:notesMasterIdLst>
    <p:notesMasterId r:id="rId37"/>
  </p:notesMasterIdLst>
  <p:handoutMasterIdLst>
    <p:handoutMasterId r:id="rId38"/>
  </p:handoutMasterIdLst>
  <p:sldIdLst>
    <p:sldId id="256" r:id="rId3"/>
    <p:sldId id="279" r:id="rId4"/>
    <p:sldId id="282" r:id="rId5"/>
    <p:sldId id="299" r:id="rId6"/>
    <p:sldId id="280" r:id="rId7"/>
    <p:sldId id="370" r:id="rId8"/>
    <p:sldId id="293" r:id="rId9"/>
    <p:sldId id="371" r:id="rId10"/>
    <p:sldId id="303" r:id="rId11"/>
    <p:sldId id="294" r:id="rId12"/>
    <p:sldId id="301" r:id="rId13"/>
    <p:sldId id="330" r:id="rId14"/>
    <p:sldId id="288" r:id="rId15"/>
    <p:sldId id="290" r:id="rId16"/>
    <p:sldId id="289" r:id="rId17"/>
    <p:sldId id="287" r:id="rId18"/>
    <p:sldId id="292" r:id="rId19"/>
    <p:sldId id="284" r:id="rId20"/>
    <p:sldId id="306" r:id="rId21"/>
    <p:sldId id="319" r:id="rId22"/>
    <p:sldId id="321" r:id="rId23"/>
    <p:sldId id="322" r:id="rId24"/>
    <p:sldId id="326" r:id="rId25"/>
    <p:sldId id="372" r:id="rId26"/>
    <p:sldId id="327" r:id="rId27"/>
    <p:sldId id="328" r:id="rId28"/>
    <p:sldId id="335" r:id="rId29"/>
    <p:sldId id="329" r:id="rId30"/>
    <p:sldId id="350" r:id="rId31"/>
    <p:sldId id="351" r:id="rId32"/>
    <p:sldId id="367" r:id="rId33"/>
    <p:sldId id="368" r:id="rId34"/>
    <p:sldId id="369" r:id="rId35"/>
    <p:sldId id="373" r:id="rId3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3616"/>
    <a:srgbClr val="FF0000"/>
    <a:srgbClr val="006C3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80" autoAdjust="0"/>
    <p:restoredTop sz="94660"/>
  </p:normalViewPr>
  <p:slideViewPr>
    <p:cSldViewPr>
      <p:cViewPr>
        <p:scale>
          <a:sx n="100" d="100"/>
          <a:sy n="100" d="100"/>
        </p:scale>
        <p:origin x="-894" y="-222"/>
      </p:cViewPr>
      <p:guideLst>
        <p:guide orient="horz" pos="4176"/>
        <p:guide pos="5620"/>
      </p:guideLst>
    </p:cSldViewPr>
  </p:slideViewPr>
  <p:notesTextViewPr>
    <p:cViewPr>
      <p:scale>
        <a:sx n="100" d="100"/>
        <a:sy n="100" d="100"/>
      </p:scale>
      <p:origin x="0" y="0"/>
    </p:cViewPr>
  </p:notesTextViewPr>
  <p:sorterViewPr>
    <p:cViewPr>
      <p:scale>
        <a:sx n="66" d="100"/>
        <a:sy n="66" d="100"/>
      </p:scale>
      <p:origin x="0" y="1560"/>
    </p:cViewPr>
  </p:sorterViewPr>
  <p:notesViewPr>
    <p:cSldViewPr>
      <p:cViewPr varScale="1">
        <p:scale>
          <a:sx n="85" d="100"/>
          <a:sy n="85" d="100"/>
        </p:scale>
        <p:origin x="-3246"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379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17428BB7-04B8-4057-9B52-B1A908C00140}" type="datetimeFigureOut">
              <a:rPr lang="en-US"/>
              <a:pPr>
                <a:defRPr/>
              </a:pPr>
              <a:t>10/16/2009</a:t>
            </a:fld>
            <a:endParaRPr lang="en-US"/>
          </a:p>
        </p:txBody>
      </p:sp>
      <p:sp>
        <p:nvSpPr>
          <p:cNvPr id="3379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379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213A417-CA31-42EF-A306-66A3D10C776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atin typeface="Arial" charset="0"/>
                <a:cs typeface="Arial" charset="0"/>
              </a:defRPr>
            </a:lvl1pPr>
          </a:lstStyle>
          <a:p>
            <a:pPr>
              <a:defRPr/>
            </a:pPr>
            <a:fld id="{5F074C0C-E429-4AD6-B2B8-7460B920808E}" type="datetimeFigureOut">
              <a:rPr lang="en-US"/>
              <a:pPr>
                <a:defRPr/>
              </a:pPr>
              <a:t>10/16/2009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4C4695D6-173D-4B92-B39F-FC4E4B28FA5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Updated 25Sep09 courtesy John Galambos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7.5 dpa peak damage estimated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noFill/>
          <a:ln>
            <a:solidFill>
              <a:srgbClr val="000000"/>
            </a:solidFill>
            <a:miter lim="800000"/>
            <a:headEnd/>
            <a:tailEnd/>
          </a:ln>
        </p:spPr>
      </p:sp>
      <p:sp>
        <p:nvSpPr>
          <p:cNvPr id="5222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Normalized to 1 MW operation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67" tIns="46584" rIns="93167" bIns="46584" anchor="b"/>
          <a:lstStyle/>
          <a:p>
            <a:pPr algn="r" defTabSz="931863"/>
            <a:fld id="{6E585F57-081C-4456-99A7-0D6331ED248A}" type="slidenum">
              <a:rPr lang="en-US" sz="1200">
                <a:ea typeface="ヒラギノ角ゴ Pro W3"/>
                <a:cs typeface="ヒラギノ角ゴ Pro W3"/>
              </a:rPr>
              <a:pPr algn="r" defTabSz="931863"/>
              <a:t>13</a:t>
            </a:fld>
            <a:endParaRPr lang="en-US" sz="1200">
              <a:ea typeface="ヒラギノ角ゴ Pro W3"/>
              <a:cs typeface="ヒラギノ角ゴ Pro W3"/>
            </a:endParaRPr>
          </a:p>
        </p:txBody>
      </p:sp>
      <p:sp>
        <p:nvSpPr>
          <p:cNvPr id="55298" name="Rectangle 2"/>
          <p:cNvSpPr>
            <a:spLocks noGrp="1" noRot="1" noChangeAspect="1" noChangeArrowheads="1" noTextEdit="1"/>
          </p:cNvSpPr>
          <p:nvPr>
            <p:ph type="sldImg"/>
          </p:nvPr>
        </p:nvSpPr>
        <p:spPr bwMode="auto">
          <a:xfrm>
            <a:off x="1182688" y="698500"/>
            <a:ext cx="4646612" cy="3484563"/>
          </a:xfrm>
          <a:noFill/>
          <a:ln>
            <a:solidFill>
              <a:srgbClr val="000000"/>
            </a:solidFill>
            <a:miter lim="800000"/>
            <a:headEnd/>
            <a:tailEnd/>
          </a:ln>
        </p:spPr>
      </p:sp>
      <p:sp>
        <p:nvSpPr>
          <p:cNvPr id="55299" name="Rectangle 3"/>
          <p:cNvSpPr>
            <a:spLocks noGrp="1" noChangeArrowheads="1"/>
          </p:cNvSpPr>
          <p:nvPr>
            <p:ph type="body" idx="1"/>
          </p:nvPr>
        </p:nvSpPr>
        <p:spPr bwMode="auto">
          <a:xfrm>
            <a:off x="935038" y="4416425"/>
            <a:ext cx="5140325" cy="4181475"/>
          </a:xfrm>
          <a:noFill/>
        </p:spPr>
        <p:txBody>
          <a:bodyPr wrap="square" lIns="93167" tIns="46584" rIns="93167" bIns="46584"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67" tIns="46584" rIns="93167" bIns="46584" anchor="b"/>
          <a:lstStyle/>
          <a:p>
            <a:pPr algn="r" defTabSz="931863"/>
            <a:fld id="{24EEB6CB-AE77-4D75-9369-235E1C4F474E}" type="slidenum">
              <a:rPr lang="en-US" sz="1200">
                <a:ea typeface="ヒラギノ角ゴ Pro W3"/>
                <a:cs typeface="ヒラギノ角ゴ Pro W3"/>
              </a:rPr>
              <a:pPr algn="r" defTabSz="931863"/>
              <a:t>15</a:t>
            </a:fld>
            <a:endParaRPr lang="en-US" sz="1200">
              <a:ea typeface="ヒラギノ角ゴ Pro W3"/>
              <a:cs typeface="ヒラギノ角ゴ Pro W3"/>
            </a:endParaRPr>
          </a:p>
        </p:txBody>
      </p:sp>
      <p:sp>
        <p:nvSpPr>
          <p:cNvPr id="58370"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57" tIns="46579" rIns="93157" bIns="46579" anchor="b"/>
          <a:lstStyle/>
          <a:p>
            <a:pPr algn="r" defTabSz="930275"/>
            <a:fld id="{D011D864-287E-4A7C-A8A8-920128EAEA1C}" type="slidenum">
              <a:rPr lang="en-US" sz="1200">
                <a:ea typeface="MS PGothic" pitchFamily="34" charset="-128"/>
              </a:rPr>
              <a:pPr algn="r" defTabSz="930275"/>
              <a:t>15</a:t>
            </a:fld>
            <a:endParaRPr lang="en-US" sz="1200">
              <a:ea typeface="MS PGothic" pitchFamily="34" charset="-128"/>
            </a:endParaRPr>
          </a:p>
        </p:txBody>
      </p:sp>
      <p:sp>
        <p:nvSpPr>
          <p:cNvPr id="58371" name="Rectangle 2"/>
          <p:cNvSpPr>
            <a:spLocks noGrp="1" noRot="1" noChangeAspect="1" noChangeArrowheads="1" noTextEdit="1"/>
          </p:cNvSpPr>
          <p:nvPr>
            <p:ph type="sldImg"/>
          </p:nvPr>
        </p:nvSpPr>
        <p:spPr bwMode="auto">
          <a:xfrm>
            <a:off x="1182688" y="698500"/>
            <a:ext cx="4646612" cy="3484563"/>
          </a:xfrm>
          <a:noFill/>
          <a:ln>
            <a:solidFill>
              <a:srgbClr val="000000"/>
            </a:solidFill>
            <a:miter lim="800000"/>
            <a:headEnd/>
            <a:tailEnd/>
          </a:ln>
        </p:spPr>
      </p:sp>
      <p:sp>
        <p:nvSpPr>
          <p:cNvPr id="58372" name="Rectangle 3"/>
          <p:cNvSpPr>
            <a:spLocks noGrp="1" noChangeArrowheads="1"/>
          </p:cNvSpPr>
          <p:nvPr>
            <p:ph type="body" idx="1"/>
          </p:nvPr>
        </p:nvSpPr>
        <p:spPr bwMode="auto">
          <a:xfrm>
            <a:off x="935038" y="4416425"/>
            <a:ext cx="5140325" cy="4181475"/>
          </a:xfrm>
          <a:noFill/>
        </p:spPr>
        <p:txBody>
          <a:bodyPr wrap="square" lIns="93157" tIns="46579" rIns="93157" bIns="46579"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noFill/>
          <a:ln>
            <a:solidFill>
              <a:srgbClr val="000000"/>
            </a:solidFill>
            <a:miter lim="800000"/>
            <a:headEnd/>
            <a:tailEnd/>
          </a:ln>
        </p:spPr>
      </p:sp>
      <p:sp>
        <p:nvSpPr>
          <p:cNvPr id="6451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758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cs typeface="Arial" pitchFamily="34" charset="0"/>
            </a:endParaRPr>
          </a:p>
        </p:txBody>
      </p:sp>
      <p:pic>
        <p:nvPicPr>
          <p:cNvPr id="5" name="Picture 8" descr="New_DOE_Logo_Color_042808.png"/>
          <p:cNvPicPr>
            <a:picLocks noChangeAspect="1"/>
          </p:cNvPicPr>
          <p:nvPr userDrawn="1"/>
        </p:nvPicPr>
        <p:blipFill>
          <a:blip r:embed="rId2"/>
          <a:srcRect/>
          <a:stretch>
            <a:fillRect/>
          </a:stretch>
        </p:blipFill>
        <p:spPr bwMode="auto">
          <a:xfrm>
            <a:off x="228600" y="6238875"/>
            <a:ext cx="1743075" cy="438150"/>
          </a:xfrm>
          <a:prstGeom prst="rect">
            <a:avLst/>
          </a:prstGeom>
          <a:noFill/>
          <a:ln w="9525">
            <a:noFill/>
            <a:miter lim="800000"/>
            <a:headEnd/>
            <a:tailEnd/>
          </a:ln>
        </p:spPr>
      </p:pic>
      <p:pic>
        <p:nvPicPr>
          <p:cNvPr id="6" name="Picture 10" descr="ORNL_managed by.png"/>
          <p:cNvPicPr>
            <a:picLocks noChangeAspect="1"/>
          </p:cNvPicPr>
          <p:nvPr userDrawn="1"/>
        </p:nvPicPr>
        <p:blipFill>
          <a:blip r:embed="rId3"/>
          <a:srcRect/>
          <a:stretch>
            <a:fillRect/>
          </a:stretch>
        </p:blipFill>
        <p:spPr bwMode="auto">
          <a:xfrm>
            <a:off x="5646738" y="6202363"/>
            <a:ext cx="3505200" cy="452437"/>
          </a:xfrm>
          <a:prstGeom prst="rect">
            <a:avLst/>
          </a:prstGeom>
          <a:noFill/>
          <a:ln w="9525">
            <a:noFill/>
            <a:miter lim="800000"/>
            <a:headEnd/>
            <a:tailEnd/>
          </a:ln>
        </p:spPr>
      </p:pic>
      <p:pic>
        <p:nvPicPr>
          <p:cNvPr id="7" name="Picture 11" descr="template graphic_090l.png"/>
          <p:cNvPicPr>
            <a:picLocks noChangeAspect="1"/>
          </p:cNvPicPr>
          <p:nvPr userDrawn="1"/>
        </p:nvPicPr>
        <p:blipFill>
          <a:blip r:embed="rId4"/>
          <a:srcRect/>
          <a:stretch>
            <a:fillRect/>
          </a:stretch>
        </p:blipFill>
        <p:spPr bwMode="auto">
          <a:xfrm>
            <a:off x="4733925" y="1233488"/>
            <a:ext cx="4292600" cy="4224337"/>
          </a:xfrm>
          <a:prstGeom prst="rect">
            <a:avLst/>
          </a:prstGeom>
          <a:noFill/>
          <a:ln w="9525">
            <a:noFill/>
            <a:miter lim="800000"/>
            <a:headEnd/>
            <a:tailEnd/>
          </a:ln>
        </p:spPr>
      </p:pic>
      <p:sp>
        <p:nvSpPr>
          <p:cNvPr id="2" name="Title 1"/>
          <p:cNvSpPr>
            <a:spLocks noGrp="1"/>
          </p:cNvSpPr>
          <p:nvPr>
            <p:ph type="ctrTitle"/>
          </p:nvPr>
        </p:nvSpPr>
        <p:spPr>
          <a:xfrm>
            <a:off x="117378" y="1085334"/>
            <a:ext cx="50642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127000" y="6496050"/>
            <a:ext cx="3278188" cy="274638"/>
          </a:xfrm>
          <a:prstGeom prst="rect">
            <a:avLst/>
          </a:prstGeom>
          <a:noFill/>
          <a:ln w="9525" algn="ctr">
            <a:noFill/>
            <a:miter lim="800000"/>
            <a:headEnd/>
            <a:tailEnd/>
          </a:ln>
          <a:effectLst/>
        </p:spPr>
        <p:txBody>
          <a:bodyPr/>
          <a:lstStyle/>
          <a:p>
            <a:pPr eaLnBrk="0" hangingPunct="0">
              <a:lnSpc>
                <a:spcPct val="90000"/>
              </a:lnSpc>
              <a:defRPr/>
            </a:pPr>
            <a:r>
              <a:rPr lang="en-US" sz="900" b="1">
                <a:solidFill>
                  <a:schemeClr val="tx2"/>
                </a:solidFill>
                <a:latin typeface="Times New Roman" pitchFamily="18" charset="0"/>
                <a:cs typeface="Times New Roman" pitchFamily="18" charset="0"/>
              </a:rPr>
              <a:t>Managed by UT-Battelle</a:t>
            </a:r>
            <a:br>
              <a:rPr lang="en-US" sz="900" b="1">
                <a:solidFill>
                  <a:schemeClr val="tx2"/>
                </a:solidFill>
                <a:latin typeface="Times New Roman" pitchFamily="18" charset="0"/>
                <a:cs typeface="Times New Roman" pitchFamily="18" charset="0"/>
              </a:rPr>
            </a:br>
            <a:r>
              <a:rPr lang="en-US" sz="900" b="1">
                <a:solidFill>
                  <a:schemeClr val="tx2"/>
                </a:solidFill>
                <a:latin typeface="Times New Roman" pitchFamily="18" charset="0"/>
                <a:cs typeface="Times New Roman" pitchFamily="18" charset="0"/>
              </a:rPr>
              <a:t>for the Department of Energy</a:t>
            </a:r>
          </a:p>
        </p:txBody>
      </p:sp>
      <p:sp>
        <p:nvSpPr>
          <p:cNvPr id="5" name="Freeform 5"/>
          <p:cNvSpPr>
            <a:spLocks/>
          </p:cNvSpPr>
          <p:nvPr userDrawn="1"/>
        </p:nvSpPr>
        <p:spPr bwMode="auto">
          <a:xfrm>
            <a:off x="7075488" y="3624263"/>
            <a:ext cx="2071687" cy="3251200"/>
          </a:xfrm>
          <a:custGeom>
            <a:avLst/>
            <a:gdLst/>
            <a:ahLst/>
            <a:cxnLst>
              <a:cxn ang="0">
                <a:pos x="0" y="2336"/>
              </a:cxn>
              <a:cxn ang="0">
                <a:pos x="1486" y="2336"/>
              </a:cxn>
              <a:cxn ang="0">
                <a:pos x="1488" y="0"/>
              </a:cxn>
              <a:cxn ang="0">
                <a:pos x="0" y="2336"/>
              </a:cxn>
            </a:cxnLst>
            <a:rect l="0" t="0" r="r" b="b"/>
            <a:pathLst>
              <a:path w="1488" h="2336">
                <a:moveTo>
                  <a:pt x="0" y="2336"/>
                </a:moveTo>
                <a:lnTo>
                  <a:pt x="1486" y="2336"/>
                </a:lnTo>
                <a:lnTo>
                  <a:pt x="1488" y="0"/>
                </a:lnTo>
                <a:cubicBezTo>
                  <a:pt x="1485" y="1230"/>
                  <a:pt x="879" y="2128"/>
                  <a:pt x="0" y="2336"/>
                </a:cubicBezTo>
                <a:close/>
              </a:path>
            </a:pathLst>
          </a:custGeom>
          <a:gradFill rotWithShape="1">
            <a:gsLst>
              <a:gs pos="0">
                <a:schemeClr val="bg1">
                  <a:alpha val="0"/>
                </a:schemeClr>
              </a:gs>
              <a:gs pos="100000">
                <a:schemeClr val="tx2">
                  <a:alpha val="84000"/>
                </a:schemeClr>
              </a:gs>
            </a:gsLst>
            <a:lin ang="5400000" scaled="1"/>
          </a:gradFill>
          <a:ln w="9525">
            <a:noFill/>
            <a:round/>
            <a:headEnd/>
            <a:tailEnd/>
          </a:ln>
          <a:effectLst/>
        </p:spPr>
        <p:txBody>
          <a:bodyPr/>
          <a:lstStyle/>
          <a:p>
            <a:pPr>
              <a:defRPr/>
            </a:pPr>
            <a:endParaRPr lang="en-US"/>
          </a:p>
        </p:txBody>
      </p:sp>
      <p:pic>
        <p:nvPicPr>
          <p:cNvPr id="6" name="Picture 6" descr="ORNL_leaf white"/>
          <p:cNvPicPr>
            <a:picLocks noChangeAspect="1" noChangeArrowheads="1"/>
          </p:cNvPicPr>
          <p:nvPr userDrawn="1"/>
        </p:nvPicPr>
        <p:blipFill>
          <a:blip r:embed="rId2"/>
          <a:srcRect/>
          <a:stretch>
            <a:fillRect/>
          </a:stretch>
        </p:blipFill>
        <p:spPr bwMode="auto">
          <a:xfrm>
            <a:off x="8037513" y="6264275"/>
            <a:ext cx="1074737" cy="557213"/>
          </a:xfrm>
          <a:prstGeom prst="rect">
            <a:avLst/>
          </a:prstGeom>
          <a:noFill/>
          <a:effectLst>
            <a:outerShdw algn="ctr" rotWithShape="0">
              <a:schemeClr val="bg2"/>
            </a:outerShdw>
          </a:effectLst>
        </p:spPr>
      </p:pic>
      <p:pic>
        <p:nvPicPr>
          <p:cNvPr id="7" name="Picture 7" descr="ORNL cover graphic"/>
          <p:cNvPicPr>
            <a:picLocks noChangeAspect="1" noChangeArrowheads="1"/>
          </p:cNvPicPr>
          <p:nvPr userDrawn="1"/>
        </p:nvPicPr>
        <p:blipFill>
          <a:blip r:embed="rId3"/>
          <a:srcRect/>
          <a:stretch>
            <a:fillRect/>
          </a:stretch>
        </p:blipFill>
        <p:spPr bwMode="auto">
          <a:xfrm>
            <a:off x="0" y="1147763"/>
            <a:ext cx="4591050" cy="4562475"/>
          </a:xfrm>
          <a:prstGeom prst="rect">
            <a:avLst/>
          </a:prstGeom>
          <a:noFill/>
          <a:ln w="9525">
            <a:noFill/>
            <a:miter lim="800000"/>
            <a:headEnd/>
            <a:tailEnd/>
          </a:ln>
        </p:spPr>
      </p:pic>
      <p:sp>
        <p:nvSpPr>
          <p:cNvPr id="8" name="Text Box 8"/>
          <p:cNvSpPr txBox="1">
            <a:spLocks noChangeArrowheads="1"/>
          </p:cNvSpPr>
          <p:nvPr userDrawn="1"/>
        </p:nvSpPr>
        <p:spPr bwMode="auto">
          <a:xfrm>
            <a:off x="2447925" y="6242050"/>
            <a:ext cx="2592388" cy="366713"/>
          </a:xfrm>
          <a:prstGeom prst="rect">
            <a:avLst/>
          </a:prstGeom>
          <a:noFill/>
          <a:ln w="9525">
            <a:noFill/>
            <a:miter lim="800000"/>
            <a:headEnd/>
            <a:tailEnd/>
          </a:ln>
          <a:effectLst/>
        </p:spPr>
        <p:txBody>
          <a:bodyPr>
            <a:spAutoFit/>
          </a:bodyPr>
          <a:lstStyle/>
          <a:p>
            <a:pPr eaLnBrk="0" hangingPunct="0">
              <a:defRPr/>
            </a:pPr>
            <a:endParaRPr lang="en-US"/>
          </a:p>
        </p:txBody>
      </p:sp>
      <p:sp>
        <p:nvSpPr>
          <p:cNvPr id="61442" name="Rectangle 2"/>
          <p:cNvSpPr>
            <a:spLocks noGrp="1" noChangeArrowheads="1"/>
          </p:cNvSpPr>
          <p:nvPr>
            <p:ph type="subTitle" idx="1"/>
          </p:nvPr>
        </p:nvSpPr>
        <p:spPr>
          <a:xfrm>
            <a:off x="5257800" y="2247900"/>
            <a:ext cx="3733800" cy="1485900"/>
          </a:xfrm>
        </p:spPr>
        <p:txBody>
          <a:bodyPr/>
          <a:lstStyle>
            <a:lvl1pPr marL="0" indent="0" algn="r">
              <a:buFont typeface="Symbol" pitchFamily="18" charset="2"/>
              <a:buNone/>
              <a:defRPr sz="2400"/>
            </a:lvl1pPr>
          </a:lstStyle>
          <a:p>
            <a:r>
              <a:rPr lang="en-US"/>
              <a:t>Click to edit Master subtitle style</a:t>
            </a:r>
          </a:p>
        </p:txBody>
      </p:sp>
      <p:sp>
        <p:nvSpPr>
          <p:cNvPr id="61443" name="Rectangle 3"/>
          <p:cNvSpPr>
            <a:spLocks noGrp="1" noChangeArrowheads="1"/>
          </p:cNvSpPr>
          <p:nvPr>
            <p:ph type="ctrTitle"/>
          </p:nvPr>
        </p:nvSpPr>
        <p:spPr>
          <a:xfrm>
            <a:off x="800100" y="157163"/>
            <a:ext cx="8229600" cy="461962"/>
          </a:xfrm>
        </p:spPr>
        <p:txBody>
          <a:bodyPr/>
          <a:lstStyle>
            <a:lvl1pPr algn="r">
              <a:defRPr/>
            </a:lvl1pPr>
          </a:lstStyle>
          <a:p>
            <a:r>
              <a:rPr lang="en-US"/>
              <a:t>Click to edit Master title style</a:t>
            </a:r>
          </a:p>
        </p:txBody>
      </p:sp>
      <p:sp>
        <p:nvSpPr>
          <p:cNvPr id="9" name="Rectangle 9"/>
          <p:cNvSpPr>
            <a:spLocks noGrp="1" noChangeArrowheads="1"/>
          </p:cNvSpPr>
          <p:nvPr>
            <p:ph type="ftr" sz="quarter" idx="10"/>
          </p:nvPr>
        </p:nvSpPr>
        <p:spPr>
          <a:xfrm>
            <a:off x="3124200" y="6245225"/>
            <a:ext cx="2895600" cy="476250"/>
          </a:xfrm>
        </p:spPr>
        <p:txBody>
          <a:bodyPr/>
          <a:lstStyle>
            <a:lvl1pPr marL="0" indent="0" eaLnBrk="1" hangingPunct="1">
              <a:lnSpc>
                <a:spcPct val="100000"/>
              </a:lnSpc>
              <a:defRPr sz="1400">
                <a:solidFill>
                  <a:schemeClr val="tx1"/>
                </a:solidFill>
                <a:latin typeface="+mn-lt"/>
                <a:cs typeface="Arial" charset="0"/>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650" y="1354138"/>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11650" y="1354138"/>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2425" y="153988"/>
            <a:ext cx="2193925" cy="5734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0650" y="153988"/>
            <a:ext cx="6429375" cy="5734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4188"/>
          </a:xfrm>
        </p:spPr>
        <p:txBody>
          <a:bodyPr/>
          <a:lstStyle/>
          <a:p>
            <a:r>
              <a:rPr lang="en-US"/>
              <a:t>Click to edit Master title style</a:t>
            </a:r>
          </a:p>
        </p:txBody>
      </p:sp>
      <p:sp>
        <p:nvSpPr>
          <p:cNvPr id="3" name="Content Placeholder 2"/>
          <p:cNvSpPr>
            <a:spLocks noGrp="1"/>
          </p:cNvSpPr>
          <p:nvPr>
            <p:ph sz="half" idx="1"/>
          </p:nvPr>
        </p:nvSpPr>
        <p:spPr>
          <a:xfrm>
            <a:off x="111125" y="1344613"/>
            <a:ext cx="4038600" cy="192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302125" y="1344613"/>
            <a:ext cx="4038600" cy="88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302125" y="2381250"/>
            <a:ext cx="4038600" cy="884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4188"/>
          </a:xfrm>
        </p:spPr>
        <p:txBody>
          <a:bodyPr/>
          <a:lstStyle/>
          <a:p>
            <a:r>
              <a:rPr lang="en-US"/>
              <a:t>Click to edit Master title style</a:t>
            </a:r>
          </a:p>
        </p:txBody>
      </p:sp>
      <p:sp>
        <p:nvSpPr>
          <p:cNvPr id="3" name="Text Placeholder 2"/>
          <p:cNvSpPr>
            <a:spLocks noGrp="1"/>
          </p:cNvSpPr>
          <p:nvPr>
            <p:ph type="body" sz="half" idx="1"/>
          </p:nvPr>
        </p:nvSpPr>
        <p:spPr>
          <a:xfrm>
            <a:off x="111125" y="1344613"/>
            <a:ext cx="4038600" cy="192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02125" y="1344613"/>
            <a:ext cx="4038600" cy="192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11125" y="177800"/>
            <a:ext cx="8229600" cy="484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1027" name="Text Placeholder 2"/>
          <p:cNvSpPr>
            <a:spLocks noGrp="1"/>
          </p:cNvSpPr>
          <p:nvPr>
            <p:ph type="body" idx="1"/>
          </p:nvPr>
        </p:nvSpPr>
        <p:spPr bwMode="auto">
          <a:xfrm>
            <a:off x="111125" y="1344613"/>
            <a:ext cx="8229600" cy="1920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6"/>
          <p:cNvSpPr>
            <a:spLocks noChangeArrowheads="1"/>
          </p:cNvSpPr>
          <p:nvPr userDrawn="1"/>
        </p:nvSpPr>
        <p:spPr bwMode="auto">
          <a:xfrm flipH="1">
            <a:off x="228600" y="6403975"/>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F91EDCCE-A89A-4B08-AD36-ACE2E88561CD}" type="slidenum">
              <a:rPr lang="en-US" sz="900">
                <a:solidFill>
                  <a:schemeClr val="bg1">
                    <a:lumMod val="75000"/>
                  </a:schemeClr>
                </a:solidFill>
                <a:latin typeface="Times New Roman" pitchFamily="18" charset="0"/>
                <a:cs typeface="Times New Roman" pitchFamily="18" charset="0"/>
              </a:rPr>
              <a:pPr defTabSz="173038">
                <a:lnSpc>
                  <a:spcPct val="90000"/>
                </a:lnSpc>
                <a:tabLst>
                  <a:tab pos="230188" algn="l"/>
                </a:tabLst>
                <a:defRPr/>
              </a:pPr>
              <a:t>‹#›</a:t>
            </a:fld>
            <a:r>
              <a:rPr lang="en-US" sz="900" dirty="0">
                <a:solidFill>
                  <a:schemeClr val="bg1">
                    <a:lumMod val="75000"/>
                  </a:schemeClr>
                </a:solidFill>
                <a:latin typeface="Times New Roman" pitchFamily="18" charset="0"/>
                <a:cs typeface="Times New Roman" pitchFamily="18" charset="0"/>
              </a:rPr>
              <a:t>	Managed by UT-Battelle</a:t>
            </a:r>
            <a:br>
              <a:rPr lang="en-US" sz="900" dirty="0">
                <a:solidFill>
                  <a:schemeClr val="bg1">
                    <a:lumMod val="75000"/>
                  </a:schemeClr>
                </a:solidFill>
                <a:latin typeface="Times New Roman" pitchFamily="18" charset="0"/>
                <a:cs typeface="Times New Roman" pitchFamily="18" charset="0"/>
              </a:rPr>
            </a:br>
            <a:r>
              <a:rPr lang="en-US" sz="900" dirty="0">
                <a:solidFill>
                  <a:schemeClr val="bg1">
                    <a:lumMod val="75000"/>
                  </a:schemeClr>
                </a:solidFill>
                <a:latin typeface="Times New Roman" pitchFamily="18" charset="0"/>
                <a:cs typeface="Times New Roman" pitchFamily="18" charset="0"/>
              </a:rPr>
              <a:t>	for the U.S. Department of Energy</a:t>
            </a:r>
          </a:p>
        </p:txBody>
      </p:sp>
      <p:sp>
        <p:nvSpPr>
          <p:cNvPr id="6" name="Rectangle 256"/>
          <p:cNvSpPr txBox="1">
            <a:spLocks noChangeArrowheads="1"/>
          </p:cNvSpPr>
          <p:nvPr userDrawn="1"/>
        </p:nvSpPr>
        <p:spPr>
          <a:xfrm>
            <a:off x="3124200" y="6469063"/>
            <a:ext cx="2895600" cy="182562"/>
          </a:xfrm>
          <a:prstGeom prst="rect">
            <a:avLst/>
          </a:prstGeom>
          <a:ln/>
        </p:spPr>
        <p:txBody>
          <a:bodyPr/>
          <a:lstStyle/>
          <a:p>
            <a:pPr algn="ctr">
              <a:defRPr/>
            </a:pPr>
            <a:r>
              <a:rPr lang="en-US" sz="1000">
                <a:solidFill>
                  <a:srgbClr val="006C3A"/>
                </a:solidFill>
              </a:rPr>
              <a:t>AHIP Workshop – Oct, 2009</a:t>
            </a:r>
          </a:p>
        </p:txBody>
      </p:sp>
      <p:pic>
        <p:nvPicPr>
          <p:cNvPr id="1030" name="Content Placeholder 10" descr="ORNL emboss_2.png"/>
          <p:cNvPicPr>
            <a:picLocks noChangeAspect="1"/>
          </p:cNvPicPr>
          <p:nvPr userDrawn="1"/>
        </p:nvPicPr>
        <p:blipFill>
          <a:blip r:embed="rId11"/>
          <a:srcRect/>
          <a:stretch>
            <a:fillRect/>
          </a:stretch>
        </p:blipFill>
        <p:spPr bwMode="auto">
          <a:xfrm>
            <a:off x="8077200" y="6208713"/>
            <a:ext cx="890588"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38" r:id="rId1"/>
    <p:sldLayoutId id="2147483927" r:id="rId2"/>
    <p:sldLayoutId id="2147483926" r:id="rId3"/>
    <p:sldLayoutId id="2147483925" r:id="rId4"/>
    <p:sldLayoutId id="2147483924" r:id="rId5"/>
    <p:sldLayoutId id="2147483923" r:id="rId6"/>
    <p:sldLayoutId id="2147483922" r:id="rId7"/>
    <p:sldLayoutId id="2147483921" r:id="rId8"/>
    <p:sldLayoutId id="2147483920" r:id="rId9"/>
  </p:sldLayoutIdLst>
  <p:hf hdr="0" ftr="0" dt="0"/>
  <p:txStyles>
    <p:title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28600" indent="-228600" algn="l" rtl="0" eaLnBrk="0" fontAlgn="base" hangingPunct="0">
        <a:lnSpc>
          <a:spcPct val="90000"/>
        </a:lnSpc>
        <a:spcBef>
          <a:spcPct val="200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6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bwMode="auto">
          <a:xfrm>
            <a:off x="120650" y="1354138"/>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7" name="Rectangle 3"/>
          <p:cNvSpPr>
            <a:spLocks noGrp="1" noChangeArrowheads="1"/>
          </p:cNvSpPr>
          <p:nvPr>
            <p:ph type="title"/>
          </p:nvPr>
        </p:nvSpPr>
        <p:spPr bwMode="auto">
          <a:xfrm>
            <a:off x="120650" y="153988"/>
            <a:ext cx="8775700"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60420" name="Rectangle 4"/>
          <p:cNvSpPr>
            <a:spLocks noChangeArrowheads="1"/>
          </p:cNvSpPr>
          <p:nvPr/>
        </p:nvSpPr>
        <p:spPr bwMode="auto">
          <a:xfrm>
            <a:off x="95250" y="6492875"/>
            <a:ext cx="1754188" cy="274638"/>
          </a:xfrm>
          <a:prstGeom prst="rect">
            <a:avLst/>
          </a:prstGeom>
          <a:noFill/>
          <a:ln w="9525" algn="ctr">
            <a:noFill/>
            <a:miter lim="800000"/>
            <a:headEnd/>
            <a:tailEnd/>
          </a:ln>
          <a:effectLst/>
        </p:spPr>
        <p:txBody>
          <a:bodyPr/>
          <a:lstStyle/>
          <a:p>
            <a:pPr marL="171450" indent="-171450" eaLnBrk="0" hangingPunct="0">
              <a:lnSpc>
                <a:spcPct val="90000"/>
              </a:lnSpc>
              <a:defRPr/>
            </a:pPr>
            <a:fld id="{9A39CFD4-D7B2-4A4F-946F-7E5332D974BF}" type="slidenum">
              <a:rPr lang="en-US" sz="900">
                <a:solidFill>
                  <a:schemeClr val="tx2"/>
                </a:solidFill>
                <a:latin typeface="Times New Roman" pitchFamily="18" charset="0"/>
                <a:cs typeface="Times New Roman" pitchFamily="18" charset="0"/>
              </a:rPr>
              <a:pPr marL="171450" indent="-171450" eaLnBrk="0" hangingPunct="0">
                <a:lnSpc>
                  <a:spcPct val="90000"/>
                </a:lnSpc>
                <a:defRPr/>
              </a:pPr>
              <a:t>‹#›</a:t>
            </a:fld>
            <a:r>
              <a:rPr lang="en-US" sz="900">
                <a:solidFill>
                  <a:schemeClr val="tx2"/>
                </a:solidFill>
                <a:latin typeface="Times New Roman" pitchFamily="18" charset="0"/>
                <a:cs typeface="Times New Roman" pitchFamily="18" charset="0"/>
              </a:rPr>
              <a:t>	Managed by UT-Battelle</a:t>
            </a:r>
            <a:br>
              <a:rPr lang="en-US" sz="900">
                <a:solidFill>
                  <a:schemeClr val="tx2"/>
                </a:solidFill>
                <a:latin typeface="Times New Roman" pitchFamily="18" charset="0"/>
                <a:cs typeface="Times New Roman" pitchFamily="18" charset="0"/>
              </a:rPr>
            </a:br>
            <a:r>
              <a:rPr lang="en-US" sz="900">
                <a:solidFill>
                  <a:schemeClr val="tx2"/>
                </a:solidFill>
                <a:latin typeface="Times New Roman" pitchFamily="18" charset="0"/>
                <a:cs typeface="Times New Roman" pitchFamily="18" charset="0"/>
              </a:rPr>
              <a:t>for the Department of Energy</a:t>
            </a:r>
          </a:p>
        </p:txBody>
      </p:sp>
      <p:sp>
        <p:nvSpPr>
          <p:cNvPr id="60421" name="Rectangle 5"/>
          <p:cNvSpPr>
            <a:spLocks noGrp="1" noChangeArrowheads="1"/>
          </p:cNvSpPr>
          <p:nvPr>
            <p:ph type="ftr" sz="quarter" idx="3"/>
          </p:nvPr>
        </p:nvSpPr>
        <p:spPr bwMode="auto">
          <a:xfrm>
            <a:off x="3124200" y="6662738"/>
            <a:ext cx="2895600" cy="182562"/>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90000"/>
              </a:lnSpc>
              <a:defRPr sz="500">
                <a:solidFill>
                  <a:schemeClr val="tx2"/>
                </a:solidFill>
                <a:latin typeface="Times New Roman" pitchFamily="18" charset="0"/>
                <a:cs typeface="Times New Roman" pitchFamily="18" charset="0"/>
              </a:defRPr>
            </a:lvl1pPr>
          </a:lstStyle>
          <a:p>
            <a:pPr>
              <a:defRPr/>
            </a:pPr>
            <a:r>
              <a:rPr lang="en-US"/>
              <a:t>Presentation_name</a:t>
            </a:r>
          </a:p>
        </p:txBody>
      </p:sp>
      <p:sp>
        <p:nvSpPr>
          <p:cNvPr id="60422" name="Freeform 6"/>
          <p:cNvSpPr>
            <a:spLocks/>
          </p:cNvSpPr>
          <p:nvPr userDrawn="1"/>
        </p:nvSpPr>
        <p:spPr bwMode="auto">
          <a:xfrm>
            <a:off x="7075488" y="3624263"/>
            <a:ext cx="2071687" cy="3251200"/>
          </a:xfrm>
          <a:custGeom>
            <a:avLst/>
            <a:gdLst/>
            <a:ahLst/>
            <a:cxnLst>
              <a:cxn ang="0">
                <a:pos x="0" y="2336"/>
              </a:cxn>
              <a:cxn ang="0">
                <a:pos x="1486" y="2336"/>
              </a:cxn>
              <a:cxn ang="0">
                <a:pos x="1488" y="0"/>
              </a:cxn>
              <a:cxn ang="0">
                <a:pos x="0" y="2336"/>
              </a:cxn>
            </a:cxnLst>
            <a:rect l="0" t="0" r="r" b="b"/>
            <a:pathLst>
              <a:path w="1488" h="2336">
                <a:moveTo>
                  <a:pt x="0" y="2336"/>
                </a:moveTo>
                <a:lnTo>
                  <a:pt x="1486" y="2336"/>
                </a:lnTo>
                <a:lnTo>
                  <a:pt x="1488" y="0"/>
                </a:lnTo>
                <a:cubicBezTo>
                  <a:pt x="1485" y="1230"/>
                  <a:pt x="879" y="2128"/>
                  <a:pt x="0" y="2336"/>
                </a:cubicBezTo>
                <a:close/>
              </a:path>
            </a:pathLst>
          </a:custGeom>
          <a:gradFill rotWithShape="1">
            <a:gsLst>
              <a:gs pos="0">
                <a:schemeClr val="bg1">
                  <a:alpha val="0"/>
                </a:schemeClr>
              </a:gs>
              <a:gs pos="100000">
                <a:schemeClr val="tx2">
                  <a:alpha val="84000"/>
                </a:schemeClr>
              </a:gs>
            </a:gsLst>
            <a:lin ang="5400000" scaled="1"/>
          </a:gradFill>
          <a:ln w="9525">
            <a:noFill/>
            <a:round/>
            <a:headEnd/>
            <a:tailEnd/>
          </a:ln>
          <a:effectLst/>
        </p:spPr>
        <p:txBody>
          <a:bodyPr/>
          <a:lstStyle/>
          <a:p>
            <a:pPr>
              <a:defRPr/>
            </a:pPr>
            <a:endParaRPr lang="en-US"/>
          </a:p>
        </p:txBody>
      </p:sp>
      <p:pic>
        <p:nvPicPr>
          <p:cNvPr id="60423" name="Picture 7" descr="ORNL_leaf white"/>
          <p:cNvPicPr>
            <a:picLocks noChangeAspect="1" noChangeArrowheads="1"/>
          </p:cNvPicPr>
          <p:nvPr userDrawn="1"/>
        </p:nvPicPr>
        <p:blipFill>
          <a:blip r:embed="rId13"/>
          <a:srcRect/>
          <a:stretch>
            <a:fillRect/>
          </a:stretch>
        </p:blipFill>
        <p:spPr bwMode="auto">
          <a:xfrm>
            <a:off x="8037513" y="6264275"/>
            <a:ext cx="1074737" cy="557213"/>
          </a:xfrm>
          <a:prstGeom prst="rect">
            <a:avLst/>
          </a:prstGeom>
          <a:noFill/>
          <a:effectLst>
            <a:outerShdw algn="ctr" rotWithShape="0">
              <a:schemeClr val="bg2"/>
            </a:outerShdw>
          </a:effectLst>
        </p:spPr>
      </p:pic>
    </p:spTree>
  </p:cSld>
  <p:clrMap bg1="lt1" tx1="dk1" bg2="lt2" tx2="dk2" accent1="accent1" accent2="accent2" accent3="accent3" accent4="accent4" accent5="accent5" accent6="accent6" hlink="hlink" folHlink="folHlink"/>
  <p:sldLayoutIdLst>
    <p:sldLayoutId id="2147483939" r:id="rId1"/>
    <p:sldLayoutId id="2147483937" r:id="rId2"/>
    <p:sldLayoutId id="2147483936" r:id="rId3"/>
    <p:sldLayoutId id="2147483935" r:id="rId4"/>
    <p:sldLayoutId id="2147483934" r:id="rId5"/>
    <p:sldLayoutId id="2147483933" r:id="rId6"/>
    <p:sldLayoutId id="2147483932" r:id="rId7"/>
    <p:sldLayoutId id="2147483931" r:id="rId8"/>
    <p:sldLayoutId id="2147483930" r:id="rId9"/>
    <p:sldLayoutId id="2147483929" r:id="rId10"/>
    <p:sldLayoutId id="2147483928" r:id="rId11"/>
  </p:sldLayoutIdLst>
  <p:txStyles>
    <p:titleStyle>
      <a:lvl1pPr algn="l" rtl="0" eaLnBrk="0" fontAlgn="base" hangingPunct="0">
        <a:lnSpc>
          <a:spcPct val="85000"/>
        </a:lnSpc>
        <a:spcBef>
          <a:spcPct val="0"/>
        </a:spcBef>
        <a:spcAft>
          <a:spcPct val="0"/>
        </a:spcAft>
        <a:defRPr sz="3000">
          <a:solidFill>
            <a:srgbClr val="00673E"/>
          </a:solidFill>
          <a:latin typeface="+mj-lt"/>
          <a:ea typeface="+mj-ea"/>
          <a:cs typeface="+mj-cs"/>
        </a:defRPr>
      </a:lvl1pPr>
      <a:lvl2pPr algn="l" rtl="0" eaLnBrk="0" fontAlgn="base" hangingPunct="0">
        <a:lnSpc>
          <a:spcPct val="85000"/>
        </a:lnSpc>
        <a:spcBef>
          <a:spcPct val="0"/>
        </a:spcBef>
        <a:spcAft>
          <a:spcPct val="0"/>
        </a:spcAft>
        <a:defRPr sz="3000">
          <a:solidFill>
            <a:srgbClr val="00673E"/>
          </a:solidFill>
          <a:latin typeface="Arial Black" pitchFamily="34" charset="0"/>
        </a:defRPr>
      </a:lvl2pPr>
      <a:lvl3pPr algn="l" rtl="0" eaLnBrk="0" fontAlgn="base" hangingPunct="0">
        <a:lnSpc>
          <a:spcPct val="85000"/>
        </a:lnSpc>
        <a:spcBef>
          <a:spcPct val="0"/>
        </a:spcBef>
        <a:spcAft>
          <a:spcPct val="0"/>
        </a:spcAft>
        <a:defRPr sz="3000">
          <a:solidFill>
            <a:srgbClr val="00673E"/>
          </a:solidFill>
          <a:latin typeface="Arial Black" pitchFamily="34" charset="0"/>
        </a:defRPr>
      </a:lvl3pPr>
      <a:lvl4pPr algn="l" rtl="0" eaLnBrk="0" fontAlgn="base" hangingPunct="0">
        <a:lnSpc>
          <a:spcPct val="85000"/>
        </a:lnSpc>
        <a:spcBef>
          <a:spcPct val="0"/>
        </a:spcBef>
        <a:spcAft>
          <a:spcPct val="0"/>
        </a:spcAft>
        <a:defRPr sz="3000">
          <a:solidFill>
            <a:srgbClr val="00673E"/>
          </a:solidFill>
          <a:latin typeface="Arial Black" pitchFamily="34" charset="0"/>
        </a:defRPr>
      </a:lvl4pPr>
      <a:lvl5pPr algn="l" rtl="0" eaLnBrk="0" fontAlgn="base" hangingPunct="0">
        <a:lnSpc>
          <a:spcPct val="85000"/>
        </a:lnSpc>
        <a:spcBef>
          <a:spcPct val="0"/>
        </a:spcBef>
        <a:spcAft>
          <a:spcPct val="0"/>
        </a:spcAft>
        <a:defRPr sz="3000">
          <a:solidFill>
            <a:srgbClr val="00673E"/>
          </a:solidFill>
          <a:latin typeface="Arial Black" pitchFamily="34" charset="0"/>
        </a:defRPr>
      </a:lvl5pPr>
      <a:lvl6pPr marL="457200" algn="l" rtl="0" fontAlgn="base">
        <a:lnSpc>
          <a:spcPct val="85000"/>
        </a:lnSpc>
        <a:spcBef>
          <a:spcPct val="0"/>
        </a:spcBef>
        <a:spcAft>
          <a:spcPct val="0"/>
        </a:spcAft>
        <a:defRPr sz="3000">
          <a:solidFill>
            <a:srgbClr val="00673E"/>
          </a:solidFill>
          <a:latin typeface="Arial Black" pitchFamily="34" charset="0"/>
        </a:defRPr>
      </a:lvl6pPr>
      <a:lvl7pPr marL="914400" algn="l" rtl="0" fontAlgn="base">
        <a:lnSpc>
          <a:spcPct val="85000"/>
        </a:lnSpc>
        <a:spcBef>
          <a:spcPct val="0"/>
        </a:spcBef>
        <a:spcAft>
          <a:spcPct val="0"/>
        </a:spcAft>
        <a:defRPr sz="3000">
          <a:solidFill>
            <a:srgbClr val="00673E"/>
          </a:solidFill>
          <a:latin typeface="Arial Black" pitchFamily="34" charset="0"/>
        </a:defRPr>
      </a:lvl7pPr>
      <a:lvl8pPr marL="1371600" algn="l" rtl="0" fontAlgn="base">
        <a:lnSpc>
          <a:spcPct val="85000"/>
        </a:lnSpc>
        <a:spcBef>
          <a:spcPct val="0"/>
        </a:spcBef>
        <a:spcAft>
          <a:spcPct val="0"/>
        </a:spcAft>
        <a:defRPr sz="3000">
          <a:solidFill>
            <a:srgbClr val="00673E"/>
          </a:solidFill>
          <a:latin typeface="Arial Black" pitchFamily="34" charset="0"/>
        </a:defRPr>
      </a:lvl8pPr>
      <a:lvl9pPr marL="1828800" algn="l" rtl="0" fontAlgn="base">
        <a:lnSpc>
          <a:spcPct val="85000"/>
        </a:lnSpc>
        <a:spcBef>
          <a:spcPct val="0"/>
        </a:spcBef>
        <a:spcAft>
          <a:spcPct val="0"/>
        </a:spcAft>
        <a:defRPr sz="3000">
          <a:solidFill>
            <a:srgbClr val="00673E"/>
          </a:solidFill>
          <a:latin typeface="Arial Black" pitchFamily="34" charset="0"/>
        </a:defRPr>
      </a:lvl9pPr>
    </p:titleStyle>
    <p:bodyStyle>
      <a:lvl1pPr marL="342900" indent="-342900" algn="l" rtl="0" eaLnBrk="0" fontAlgn="base" hangingPunct="0">
        <a:lnSpc>
          <a:spcPct val="90000"/>
        </a:lnSpc>
        <a:spcBef>
          <a:spcPct val="60000"/>
        </a:spcBef>
        <a:spcAft>
          <a:spcPct val="0"/>
        </a:spcAft>
        <a:buClr>
          <a:srgbClr val="01673E"/>
        </a:buClr>
        <a:buFont typeface="Symbol" pitchFamily="18" charset="2"/>
        <a:buChar char="·"/>
        <a:defRPr sz="2800" b="1">
          <a:solidFill>
            <a:srgbClr val="000000"/>
          </a:solidFill>
          <a:latin typeface="+mn-lt"/>
          <a:ea typeface="+mn-ea"/>
          <a:cs typeface="+mn-cs"/>
        </a:defRPr>
      </a:lvl1pPr>
      <a:lvl2pPr marL="742950" indent="-285750" algn="l" rtl="0" eaLnBrk="0" fontAlgn="base" hangingPunct="0">
        <a:lnSpc>
          <a:spcPct val="90000"/>
        </a:lnSpc>
        <a:spcBef>
          <a:spcPct val="35000"/>
        </a:spcBef>
        <a:spcAft>
          <a:spcPct val="0"/>
        </a:spcAft>
        <a:buClr>
          <a:srgbClr val="01673E"/>
        </a:buClr>
        <a:buFont typeface="Arial" charset="0"/>
        <a:buChar char="–"/>
        <a:defRPr sz="2400" b="1">
          <a:solidFill>
            <a:srgbClr val="000000"/>
          </a:solidFill>
          <a:latin typeface="+mn-lt"/>
        </a:defRPr>
      </a:lvl2pPr>
      <a:lvl3pPr marL="1143000" indent="-228600" algn="l" rtl="0" eaLnBrk="0" fontAlgn="base" hangingPunct="0">
        <a:lnSpc>
          <a:spcPct val="90000"/>
        </a:lnSpc>
        <a:spcBef>
          <a:spcPct val="25000"/>
        </a:spcBef>
        <a:spcAft>
          <a:spcPct val="0"/>
        </a:spcAft>
        <a:buClr>
          <a:srgbClr val="01673E"/>
        </a:buClr>
        <a:buFont typeface="Symbol" pitchFamily="18" charset="2"/>
        <a:buChar char="·"/>
        <a:defRPr sz="2000" b="1">
          <a:solidFill>
            <a:srgbClr val="000000"/>
          </a:solidFill>
          <a:latin typeface="+mn-lt"/>
        </a:defRPr>
      </a:lvl3pPr>
      <a:lvl4pPr marL="1600200" indent="-228600" algn="l" rtl="0" eaLnBrk="0" fontAlgn="base" hangingPunct="0">
        <a:lnSpc>
          <a:spcPct val="90000"/>
        </a:lnSpc>
        <a:spcBef>
          <a:spcPct val="20000"/>
        </a:spcBef>
        <a:spcAft>
          <a:spcPct val="0"/>
        </a:spcAft>
        <a:buClr>
          <a:srgbClr val="01673E"/>
        </a:buClr>
        <a:buFont typeface="Arial" charset="0"/>
        <a:buChar char="–"/>
        <a:defRPr b="1">
          <a:solidFill>
            <a:srgbClr val="000000"/>
          </a:solidFill>
          <a:latin typeface="+mn-lt"/>
        </a:defRPr>
      </a:lvl4pPr>
      <a:lvl5pPr marL="2057400" indent="-228600" algn="l" rtl="0" eaLnBrk="0" fontAlgn="base" hangingPunct="0">
        <a:lnSpc>
          <a:spcPct val="90000"/>
        </a:lnSpc>
        <a:spcBef>
          <a:spcPct val="20000"/>
        </a:spcBef>
        <a:spcAft>
          <a:spcPct val="0"/>
        </a:spcAft>
        <a:buClr>
          <a:srgbClr val="01673E"/>
        </a:buClr>
        <a:buFont typeface="Symbol" pitchFamily="18" charset="2"/>
        <a:buChar char="·"/>
        <a:defRPr b="1">
          <a:solidFill>
            <a:srgbClr val="000000"/>
          </a:solidFill>
          <a:latin typeface="+mn-lt"/>
        </a:defRPr>
      </a:lvl5pPr>
      <a:lvl6pPr marL="25146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6pPr>
      <a:lvl7pPr marL="29718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7pPr>
      <a:lvl8pPr marL="34290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8pPr>
      <a:lvl9pPr marL="38862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vmlDrawing" Target="../drawings/vmlDrawing3.v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ctrTitle"/>
          </p:nvPr>
        </p:nvSpPr>
        <p:spPr>
          <a:xfrm>
            <a:off x="117475" y="1085850"/>
            <a:ext cx="5064125" cy="1647825"/>
          </a:xfrm>
        </p:spPr>
        <p:txBody>
          <a:bodyPr/>
          <a:lstStyle/>
          <a:p>
            <a:r>
              <a:rPr lang="en-US" smtClean="0"/>
              <a:t>SNS Target Systems Operational Experience and Upgrade Plans</a:t>
            </a:r>
          </a:p>
        </p:txBody>
      </p:sp>
      <p:sp>
        <p:nvSpPr>
          <p:cNvPr id="25602" name="Subtitle 2"/>
          <p:cNvSpPr>
            <a:spLocks noGrp="1"/>
          </p:cNvSpPr>
          <p:nvPr>
            <p:ph type="subTitle" idx="1"/>
          </p:nvPr>
        </p:nvSpPr>
        <p:spPr>
          <a:xfrm>
            <a:off x="152400" y="3124200"/>
            <a:ext cx="4170363" cy="822325"/>
          </a:xfrm>
        </p:spPr>
        <p:txBody>
          <a:bodyPr/>
          <a:lstStyle/>
          <a:p>
            <a:r>
              <a:rPr lang="en-US" smtClean="0"/>
              <a:t>T. J. McManamy</a:t>
            </a:r>
          </a:p>
          <a:p>
            <a:r>
              <a:rPr lang="en-US" smtClean="0"/>
              <a:t>October 2009</a:t>
            </a:r>
          </a:p>
        </p:txBody>
      </p:sp>
      <p:sp>
        <p:nvSpPr>
          <p:cNvPr id="25604" name="Text Box 4"/>
          <p:cNvSpPr txBox="1">
            <a:spLocks noChangeArrowheads="1"/>
          </p:cNvSpPr>
          <p:nvPr/>
        </p:nvSpPr>
        <p:spPr bwMode="auto">
          <a:xfrm>
            <a:off x="762000" y="4419600"/>
            <a:ext cx="4130675" cy="1739900"/>
          </a:xfrm>
          <a:prstGeom prst="rect">
            <a:avLst/>
          </a:prstGeom>
          <a:noFill/>
          <a:ln w="9525">
            <a:noFill/>
            <a:miter lim="800000"/>
            <a:headEnd/>
            <a:tailEnd/>
          </a:ln>
          <a:effectLst/>
        </p:spPr>
        <p:txBody>
          <a:bodyPr>
            <a:spAutoFit/>
          </a:bodyPr>
          <a:lstStyle/>
          <a:p>
            <a:r>
              <a:rPr lang="en-US" b="1"/>
              <a:t>Workshop on Applications of High Intensity Proton Accelerators</a:t>
            </a:r>
          </a:p>
          <a:p>
            <a:r>
              <a:rPr lang="en-US" b="1"/>
              <a:t>October 19-21, 2009</a:t>
            </a:r>
            <a:br>
              <a:rPr lang="en-US" b="1"/>
            </a:br>
            <a:r>
              <a:rPr lang="en-US" b="1"/>
              <a:t>Fermi National Accelerator Laboratory, Batavia, IL, USA</a:t>
            </a:r>
          </a:p>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p:cNvSpPr>
          <p:nvPr>
            <p:ph type="title"/>
          </p:nvPr>
        </p:nvSpPr>
        <p:spPr>
          <a:xfrm>
            <a:off x="111125" y="177800"/>
            <a:ext cx="8229600" cy="481013"/>
          </a:xfrm>
        </p:spPr>
        <p:txBody>
          <a:bodyPr/>
          <a:lstStyle/>
          <a:p>
            <a:r>
              <a:rPr lang="en-US" smtClean="0"/>
              <a:t>Target Operational Experience</a:t>
            </a:r>
          </a:p>
        </p:txBody>
      </p:sp>
      <p:sp>
        <p:nvSpPr>
          <p:cNvPr id="50178" name="Rectangle 3"/>
          <p:cNvSpPr>
            <a:spLocks noGrp="1"/>
          </p:cNvSpPr>
          <p:nvPr>
            <p:ph type="body" idx="1"/>
          </p:nvPr>
        </p:nvSpPr>
        <p:spPr>
          <a:xfrm>
            <a:off x="304800" y="762000"/>
            <a:ext cx="8229600" cy="5554663"/>
          </a:xfrm>
        </p:spPr>
        <p:txBody>
          <a:bodyPr/>
          <a:lstStyle/>
          <a:p>
            <a:r>
              <a:rPr lang="en-US" smtClean="0"/>
              <a:t>The first target performed very well</a:t>
            </a:r>
          </a:p>
          <a:p>
            <a:pPr lvl="1"/>
            <a:r>
              <a:rPr lang="en-US" smtClean="0"/>
              <a:t>No mercury leak indications in the target or other connections</a:t>
            </a:r>
          </a:p>
          <a:p>
            <a:pPr lvl="1"/>
            <a:r>
              <a:rPr lang="en-US" smtClean="0"/>
              <a:t>No water leaks</a:t>
            </a:r>
          </a:p>
          <a:p>
            <a:pPr lvl="1"/>
            <a:r>
              <a:rPr lang="en-US" smtClean="0"/>
              <a:t>Inflatable seal to the core vessel worked well and the helium concentration in the vessel was typically maintained at &gt;99.97%</a:t>
            </a:r>
          </a:p>
          <a:p>
            <a:pPr lvl="1"/>
            <a:r>
              <a:rPr lang="en-US" smtClean="0"/>
              <a:t>No evidence of any corrosion on the target after removal</a:t>
            </a:r>
          </a:p>
          <a:p>
            <a:pPr lvl="1"/>
            <a:r>
              <a:rPr lang="en-US" smtClean="0"/>
              <a:t>Neutronic performance appears consistent with predictions based on moderator performance</a:t>
            </a:r>
          </a:p>
          <a:p>
            <a:r>
              <a:rPr lang="en-US" smtClean="0"/>
              <a:t>The second target has accumulated &gt; 400 MW-hrs as of 10/12/09</a:t>
            </a:r>
          </a:p>
          <a:p>
            <a:pPr lvl="1"/>
            <a:r>
              <a:rPr lang="en-US" smtClean="0"/>
              <a:t>The inflatable seal does not appear to be expanding fully, but core vessel helium is being maintained &gt;99.97% using a small helium flow instead of vacuum for the interstitial region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111125" y="177800"/>
            <a:ext cx="8815388" cy="455613"/>
          </a:xfrm>
        </p:spPr>
        <p:txBody>
          <a:bodyPr/>
          <a:lstStyle/>
          <a:p>
            <a:r>
              <a:rPr lang="en-US" sz="2800" smtClean="0"/>
              <a:t>Source seems to be performing as predicted</a:t>
            </a:r>
          </a:p>
        </p:txBody>
      </p:sp>
      <p:sp>
        <p:nvSpPr>
          <p:cNvPr id="51202" name="Rectangle 3"/>
          <p:cNvSpPr>
            <a:spLocks noGrp="1"/>
          </p:cNvSpPr>
          <p:nvPr>
            <p:ph type="body" idx="1"/>
          </p:nvPr>
        </p:nvSpPr>
        <p:spPr>
          <a:xfrm>
            <a:off x="111125" y="866775"/>
            <a:ext cx="8229600" cy="1433513"/>
          </a:xfrm>
        </p:spPr>
        <p:txBody>
          <a:bodyPr/>
          <a:lstStyle/>
          <a:p>
            <a:r>
              <a:rPr lang="en-US" sz="2400" b="0" smtClean="0"/>
              <a:t>Neutron flux at sample location </a:t>
            </a:r>
          </a:p>
          <a:p>
            <a:r>
              <a:rPr lang="en-US" sz="2400" b="0" smtClean="0"/>
              <a:t>Bottom downstream coupled hydrogen moderator (post Jan09 repair)</a:t>
            </a:r>
          </a:p>
          <a:p>
            <a:r>
              <a:rPr lang="en-US" sz="2400" b="0" smtClean="0"/>
              <a:t>Includes guide modeling in McStas and MCNPX</a:t>
            </a:r>
            <a:endParaRPr lang="en-US" sz="2400" smtClean="0"/>
          </a:p>
        </p:txBody>
      </p:sp>
      <p:pic>
        <p:nvPicPr>
          <p:cNvPr id="51203" name="Picture 2"/>
          <p:cNvPicPr>
            <a:picLocks noChangeAspect="1" noChangeArrowheads="1"/>
          </p:cNvPicPr>
          <p:nvPr/>
        </p:nvPicPr>
        <p:blipFill>
          <a:blip r:embed="rId3"/>
          <a:srcRect/>
          <a:stretch>
            <a:fillRect/>
          </a:stretch>
        </p:blipFill>
        <p:spPr bwMode="auto">
          <a:xfrm>
            <a:off x="1593850" y="2387600"/>
            <a:ext cx="5880100" cy="41148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p:nvPr>
        </p:nvSpPr>
        <p:spPr>
          <a:xfrm>
            <a:off x="111125" y="177800"/>
            <a:ext cx="8229600" cy="481013"/>
          </a:xfrm>
        </p:spPr>
        <p:txBody>
          <a:bodyPr/>
          <a:lstStyle/>
          <a:p>
            <a:r>
              <a:rPr lang="en-US" smtClean="0"/>
              <a:t>Target Lifetime Considerations</a:t>
            </a:r>
          </a:p>
        </p:txBody>
      </p:sp>
      <p:sp>
        <p:nvSpPr>
          <p:cNvPr id="53250" name="Rectangle 3"/>
          <p:cNvSpPr>
            <a:spLocks noGrp="1"/>
          </p:cNvSpPr>
          <p:nvPr>
            <p:ph type="body" idx="1"/>
          </p:nvPr>
        </p:nvSpPr>
        <p:spPr>
          <a:xfrm>
            <a:off x="381000" y="838200"/>
            <a:ext cx="5181600" cy="5892800"/>
          </a:xfrm>
        </p:spPr>
        <p:txBody>
          <a:bodyPr/>
          <a:lstStyle/>
          <a:p>
            <a:r>
              <a:rPr lang="en-US" sz="2000" smtClean="0"/>
              <a:t>The first target operated for &gt;1700 hours at or above 600 kW and up to 800 kW without a failure</a:t>
            </a:r>
          </a:p>
          <a:p>
            <a:r>
              <a:rPr lang="en-US" sz="2000" smtClean="0"/>
              <a:t>R&amp;D by the SNS and J-PARC teams has shown that the target wall is likely to experience pitting damage by the collapse of cavitation bubbles </a:t>
            </a:r>
          </a:p>
          <a:p>
            <a:pPr lvl="1"/>
            <a:r>
              <a:rPr lang="en-US" sz="1800" smtClean="0"/>
              <a:t>This has been shown for short pulse</a:t>
            </a:r>
            <a:br>
              <a:rPr lang="en-US" sz="1800" smtClean="0"/>
            </a:br>
            <a:r>
              <a:rPr lang="en-US" sz="1800" smtClean="0"/>
              <a:t>(&lt; 1</a:t>
            </a:r>
            <a:r>
              <a:rPr lang="en-US" sz="1800" smtClean="0">
                <a:latin typeface="Symbol" pitchFamily="18" charset="2"/>
              </a:rPr>
              <a:t>m</a:t>
            </a:r>
            <a:r>
              <a:rPr lang="en-US" sz="1800" smtClean="0"/>
              <a:t>second ) operation</a:t>
            </a:r>
          </a:p>
          <a:p>
            <a:pPr lvl="1"/>
            <a:r>
              <a:rPr lang="en-US" sz="1800" smtClean="0"/>
              <a:t>The rate of damage is sensitive to beam power</a:t>
            </a:r>
            <a:br>
              <a:rPr lang="en-US" sz="1800" smtClean="0"/>
            </a:br>
            <a:r>
              <a:rPr lang="en-US" sz="1800" smtClean="0"/>
              <a:t>( P</a:t>
            </a:r>
            <a:r>
              <a:rPr lang="en-US" sz="1800" baseline="30000" smtClean="0"/>
              <a:t>4</a:t>
            </a:r>
            <a:r>
              <a:rPr lang="en-US" sz="1800" smtClean="0"/>
              <a:t>?)</a:t>
            </a:r>
          </a:p>
          <a:p>
            <a:r>
              <a:rPr lang="en-US" sz="2000" smtClean="0"/>
              <a:t>A target imaging system (TIS) is being developed to give improved measurement of the beam profile which could improved beam control and target lifetime</a:t>
            </a:r>
          </a:p>
          <a:p>
            <a:r>
              <a:rPr lang="en-US" sz="2000" smtClean="0"/>
              <a:t>Mitigation methods using small distributed bubbles or bubble walls near the surface are being developed by the R&amp;D programs</a:t>
            </a:r>
          </a:p>
          <a:p>
            <a:pPr>
              <a:buFont typeface="Arial" charset="0"/>
              <a:buNone/>
            </a:pPr>
            <a:r>
              <a:rPr lang="en-US" sz="2400" smtClean="0"/>
              <a:t> </a:t>
            </a:r>
          </a:p>
          <a:p>
            <a:endParaRPr lang="en-US" sz="2400" smtClean="0"/>
          </a:p>
        </p:txBody>
      </p:sp>
      <p:grpSp>
        <p:nvGrpSpPr>
          <p:cNvPr id="128004" name="Group 4"/>
          <p:cNvGrpSpPr>
            <a:grpSpLocks/>
          </p:cNvGrpSpPr>
          <p:nvPr/>
        </p:nvGrpSpPr>
        <p:grpSpPr bwMode="auto">
          <a:xfrm>
            <a:off x="5562600" y="2057400"/>
            <a:ext cx="3352800" cy="2671763"/>
            <a:chOff x="3031" y="2120"/>
            <a:chExt cx="2303" cy="1733"/>
          </a:xfrm>
        </p:grpSpPr>
        <p:pic>
          <p:nvPicPr>
            <p:cNvPr id="53252" name="Picture 5"/>
            <p:cNvPicPr>
              <a:picLocks noChangeAspect="1" noChangeArrowheads="1"/>
            </p:cNvPicPr>
            <p:nvPr/>
          </p:nvPicPr>
          <p:blipFill>
            <a:blip r:embed="rId2"/>
            <a:srcRect/>
            <a:stretch>
              <a:fillRect/>
            </a:stretch>
          </p:blipFill>
          <p:spPr bwMode="auto">
            <a:xfrm>
              <a:off x="3031" y="2120"/>
              <a:ext cx="2303" cy="1726"/>
            </a:xfrm>
            <a:prstGeom prst="rect">
              <a:avLst/>
            </a:prstGeom>
            <a:noFill/>
            <a:ln w="0">
              <a:noFill/>
              <a:miter lim="800000"/>
              <a:headEnd/>
              <a:tailEnd/>
            </a:ln>
          </p:spPr>
        </p:pic>
        <p:sp>
          <p:nvSpPr>
            <p:cNvPr id="53253" name="Text Box 6"/>
            <p:cNvSpPr txBox="1">
              <a:spLocks noChangeArrowheads="1"/>
            </p:cNvSpPr>
            <p:nvPr/>
          </p:nvSpPr>
          <p:spPr bwMode="auto">
            <a:xfrm>
              <a:off x="3031" y="3596"/>
              <a:ext cx="1955" cy="257"/>
            </a:xfrm>
            <a:prstGeom prst="rect">
              <a:avLst/>
            </a:prstGeom>
            <a:noFill/>
            <a:ln w="9525">
              <a:noFill/>
              <a:miter lim="800000"/>
              <a:headEnd/>
              <a:tailEnd/>
            </a:ln>
          </p:spPr>
          <p:txBody>
            <a:bodyPr>
              <a:spAutoFit/>
            </a:bodyPr>
            <a:lstStyle/>
            <a:p>
              <a:r>
                <a:rPr lang="en-US" sz="1200"/>
                <a:t>Test plate from 2008 WNR experiment</a:t>
              </a:r>
            </a:p>
            <a:p>
              <a:r>
                <a:rPr lang="en-US" sz="800" b="1"/>
                <a:t>100 pulses with proton flux equivalent to 2.7 MW SNS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slide(fromBottom)">
                                      <p:cBhvr>
                                        <p:cTn id="7" dur="5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idx="4294967295"/>
          </p:nvPr>
        </p:nvSpPr>
        <p:spPr>
          <a:xfrm>
            <a:off x="228600" y="228600"/>
            <a:ext cx="8321675" cy="481013"/>
          </a:xfrm>
        </p:spPr>
        <p:txBody>
          <a:bodyPr/>
          <a:lstStyle/>
          <a:p>
            <a:pPr eaLnBrk="1" hangingPunct="1"/>
            <a:r>
              <a:rPr lang="en-US" smtClean="0"/>
              <a:t>Target Imaging System </a:t>
            </a:r>
          </a:p>
        </p:txBody>
      </p:sp>
      <p:sp>
        <p:nvSpPr>
          <p:cNvPr id="54274" name="Text Box 4"/>
          <p:cNvSpPr txBox="1">
            <a:spLocks noChangeArrowheads="1"/>
          </p:cNvSpPr>
          <p:nvPr/>
        </p:nvSpPr>
        <p:spPr bwMode="auto">
          <a:xfrm>
            <a:off x="2133600" y="6096000"/>
            <a:ext cx="4826000" cy="336550"/>
          </a:xfrm>
          <a:prstGeom prst="rect">
            <a:avLst/>
          </a:prstGeom>
          <a:noFill/>
          <a:ln w="9525">
            <a:noFill/>
            <a:miter lim="800000"/>
            <a:headEnd/>
            <a:tailEnd/>
          </a:ln>
        </p:spPr>
        <p:txBody>
          <a:bodyPr>
            <a:spAutoFit/>
          </a:bodyPr>
          <a:lstStyle/>
          <a:p>
            <a:pPr eaLnBrk="0" hangingPunct="0">
              <a:spcBef>
                <a:spcPct val="50000"/>
              </a:spcBef>
            </a:pPr>
            <a:r>
              <a:rPr lang="en-US" sz="1600">
                <a:ea typeface="ヒラギノ角ゴ Pro W3"/>
                <a:cs typeface="ヒラギノ角ゴ Pro W3"/>
              </a:rPr>
              <a:t>System Deployed during July 2009 Shutdown</a:t>
            </a:r>
          </a:p>
        </p:txBody>
      </p:sp>
      <p:pic>
        <p:nvPicPr>
          <p:cNvPr id="54275" name="Picture 3" descr="pbw_cv_sec_h"/>
          <p:cNvPicPr>
            <a:picLocks noChangeAspect="1" noChangeArrowheads="1"/>
          </p:cNvPicPr>
          <p:nvPr/>
        </p:nvPicPr>
        <p:blipFill>
          <a:blip r:embed="rId3"/>
          <a:srcRect t="6578" r="8794" b="32201"/>
          <a:stretch>
            <a:fillRect/>
          </a:stretch>
        </p:blipFill>
        <p:spPr bwMode="auto">
          <a:xfrm>
            <a:off x="228600" y="2362200"/>
            <a:ext cx="7275513" cy="3733800"/>
          </a:xfrm>
          <a:prstGeom prst="rect">
            <a:avLst/>
          </a:prstGeom>
          <a:noFill/>
          <a:ln w="9525">
            <a:noFill/>
            <a:miter lim="800000"/>
            <a:headEnd/>
            <a:tailEnd/>
          </a:ln>
        </p:spPr>
      </p:pic>
      <p:sp>
        <p:nvSpPr>
          <p:cNvPr id="54276" name="Oval 5"/>
          <p:cNvSpPr>
            <a:spLocks noChangeArrowheads="1"/>
          </p:cNvSpPr>
          <p:nvPr/>
        </p:nvSpPr>
        <p:spPr bwMode="auto">
          <a:xfrm>
            <a:off x="5103813" y="4506913"/>
            <a:ext cx="388937" cy="290512"/>
          </a:xfrm>
          <a:prstGeom prst="ellipse">
            <a:avLst/>
          </a:prstGeom>
          <a:solidFill>
            <a:schemeClr val="accent1">
              <a:alpha val="0"/>
            </a:schemeClr>
          </a:solidFill>
          <a:ln w="25400">
            <a:solidFill>
              <a:srgbClr val="FF0000"/>
            </a:solidFill>
            <a:prstDash val="sysDot"/>
            <a:round/>
            <a:headEnd/>
            <a:tailEnd/>
          </a:ln>
        </p:spPr>
        <p:txBody>
          <a:bodyPr wrap="none" anchor="ctr"/>
          <a:lstStyle/>
          <a:p>
            <a:pPr eaLnBrk="0" hangingPunct="0"/>
            <a:endParaRPr lang="en-US">
              <a:ea typeface="ヒラギノ角ゴ Pro W3"/>
              <a:cs typeface="ヒラギノ角ゴ Pro W3"/>
            </a:endParaRPr>
          </a:p>
        </p:txBody>
      </p:sp>
      <p:sp>
        <p:nvSpPr>
          <p:cNvPr id="54277" name="Text Box 6"/>
          <p:cNvSpPr txBox="1">
            <a:spLocks noChangeArrowheads="1"/>
          </p:cNvSpPr>
          <p:nvPr/>
        </p:nvSpPr>
        <p:spPr bwMode="auto">
          <a:xfrm>
            <a:off x="2841625" y="5075238"/>
            <a:ext cx="1870075" cy="376237"/>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a:ea typeface="ヒラギノ角ゴ Pro W3"/>
                <a:cs typeface="ヒラギノ角ゴ Pro W3"/>
              </a:rPr>
              <a:t>Parabolic mirror </a:t>
            </a:r>
          </a:p>
        </p:txBody>
      </p:sp>
      <p:sp>
        <p:nvSpPr>
          <p:cNvPr id="54278" name="Line 7"/>
          <p:cNvSpPr>
            <a:spLocks noChangeShapeType="1"/>
          </p:cNvSpPr>
          <p:nvPr/>
        </p:nvSpPr>
        <p:spPr bwMode="auto">
          <a:xfrm flipV="1">
            <a:off x="4392613" y="4678363"/>
            <a:ext cx="906462" cy="403225"/>
          </a:xfrm>
          <a:prstGeom prst="line">
            <a:avLst/>
          </a:prstGeom>
          <a:noFill/>
          <a:ln w="38100">
            <a:solidFill>
              <a:schemeClr val="tx1"/>
            </a:solidFill>
            <a:round/>
            <a:headEnd/>
            <a:tailEnd type="triangle" w="med" len="med"/>
          </a:ln>
        </p:spPr>
        <p:txBody>
          <a:bodyPr/>
          <a:lstStyle/>
          <a:p>
            <a:endParaRPr lang="en-US"/>
          </a:p>
        </p:txBody>
      </p:sp>
      <p:sp>
        <p:nvSpPr>
          <p:cNvPr id="54279" name="Text Box 8"/>
          <p:cNvSpPr txBox="1">
            <a:spLocks noChangeArrowheads="1"/>
          </p:cNvSpPr>
          <p:nvPr/>
        </p:nvSpPr>
        <p:spPr bwMode="auto">
          <a:xfrm>
            <a:off x="2667000" y="3352800"/>
            <a:ext cx="2098675" cy="376238"/>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a:ea typeface="ヒラギノ角ゴ Pro W3"/>
                <a:cs typeface="ヒラギノ角ゴ Pro W3"/>
              </a:rPr>
              <a:t>25 mm ID viewport</a:t>
            </a:r>
          </a:p>
        </p:txBody>
      </p:sp>
      <p:sp>
        <p:nvSpPr>
          <p:cNvPr id="54280" name="Line 9"/>
          <p:cNvSpPr>
            <a:spLocks noChangeShapeType="1"/>
          </p:cNvSpPr>
          <p:nvPr/>
        </p:nvSpPr>
        <p:spPr bwMode="auto">
          <a:xfrm flipV="1">
            <a:off x="4651375" y="3146425"/>
            <a:ext cx="679450" cy="290513"/>
          </a:xfrm>
          <a:prstGeom prst="line">
            <a:avLst/>
          </a:prstGeom>
          <a:noFill/>
          <a:ln w="38100">
            <a:solidFill>
              <a:schemeClr val="tx1"/>
            </a:solidFill>
            <a:round/>
            <a:headEnd/>
            <a:tailEnd type="triangle" w="med" len="med"/>
          </a:ln>
        </p:spPr>
        <p:txBody>
          <a:bodyPr/>
          <a:lstStyle/>
          <a:p>
            <a:endParaRPr lang="en-US"/>
          </a:p>
        </p:txBody>
      </p:sp>
      <p:sp>
        <p:nvSpPr>
          <p:cNvPr id="54281" name="Oval 10"/>
          <p:cNvSpPr>
            <a:spLocks noChangeArrowheads="1"/>
          </p:cNvSpPr>
          <p:nvPr/>
        </p:nvSpPr>
        <p:spPr bwMode="auto">
          <a:xfrm>
            <a:off x="5192713" y="2408238"/>
            <a:ext cx="388937" cy="290512"/>
          </a:xfrm>
          <a:prstGeom prst="ellipse">
            <a:avLst/>
          </a:prstGeom>
          <a:solidFill>
            <a:schemeClr val="accent1">
              <a:alpha val="0"/>
            </a:schemeClr>
          </a:solidFill>
          <a:ln w="25400">
            <a:solidFill>
              <a:srgbClr val="FF0000"/>
            </a:solidFill>
            <a:prstDash val="sysDot"/>
            <a:round/>
            <a:headEnd/>
            <a:tailEnd/>
          </a:ln>
        </p:spPr>
        <p:txBody>
          <a:bodyPr wrap="none" anchor="ctr"/>
          <a:lstStyle/>
          <a:p>
            <a:pPr eaLnBrk="0" hangingPunct="0"/>
            <a:endParaRPr lang="en-US">
              <a:ea typeface="ヒラギノ角ゴ Pro W3"/>
              <a:cs typeface="ヒラギノ角ゴ Pro W3"/>
            </a:endParaRPr>
          </a:p>
        </p:txBody>
      </p:sp>
      <p:sp>
        <p:nvSpPr>
          <p:cNvPr id="54282" name="Text Box 11"/>
          <p:cNvSpPr txBox="1">
            <a:spLocks noChangeArrowheads="1"/>
          </p:cNvSpPr>
          <p:nvPr/>
        </p:nvSpPr>
        <p:spPr bwMode="auto">
          <a:xfrm>
            <a:off x="2667000" y="2057400"/>
            <a:ext cx="1897063" cy="925513"/>
          </a:xfrm>
          <a:prstGeom prst="rect">
            <a:avLst/>
          </a:prstGeom>
          <a:solidFill>
            <a:schemeClr val="bg1"/>
          </a:solidFill>
          <a:ln w="9525">
            <a:solidFill>
              <a:schemeClr val="tx1"/>
            </a:solidFill>
            <a:miter lim="800000"/>
            <a:headEnd/>
            <a:tailEnd/>
          </a:ln>
        </p:spPr>
        <p:txBody>
          <a:bodyPr>
            <a:spAutoFit/>
          </a:bodyPr>
          <a:lstStyle/>
          <a:p>
            <a:pPr eaLnBrk="0" hangingPunct="0"/>
            <a:r>
              <a:rPr lang="en-US">
                <a:ea typeface="ヒラギノ角ゴ Pro W3"/>
                <a:cs typeface="ヒラギノ角ゴ Pro W3"/>
              </a:rPr>
              <a:t>turning mirror and focusing elements</a:t>
            </a:r>
          </a:p>
        </p:txBody>
      </p:sp>
      <p:sp>
        <p:nvSpPr>
          <p:cNvPr id="54283" name="Line 12"/>
          <p:cNvSpPr>
            <a:spLocks noChangeShapeType="1"/>
          </p:cNvSpPr>
          <p:nvPr/>
        </p:nvSpPr>
        <p:spPr bwMode="auto">
          <a:xfrm flipV="1">
            <a:off x="4587875" y="2600325"/>
            <a:ext cx="622300" cy="127000"/>
          </a:xfrm>
          <a:prstGeom prst="line">
            <a:avLst/>
          </a:prstGeom>
          <a:noFill/>
          <a:ln w="38100">
            <a:solidFill>
              <a:schemeClr val="tx1"/>
            </a:solidFill>
            <a:round/>
            <a:headEnd/>
            <a:tailEnd type="triangle" w="med" len="med"/>
          </a:ln>
        </p:spPr>
        <p:txBody>
          <a:bodyPr/>
          <a:lstStyle/>
          <a:p>
            <a:endParaRPr lang="en-US"/>
          </a:p>
        </p:txBody>
      </p:sp>
      <p:sp>
        <p:nvSpPr>
          <p:cNvPr id="54284" name="Text Box 8"/>
          <p:cNvSpPr txBox="1">
            <a:spLocks noChangeArrowheads="1"/>
          </p:cNvSpPr>
          <p:nvPr/>
        </p:nvSpPr>
        <p:spPr bwMode="auto">
          <a:xfrm>
            <a:off x="5621338" y="3486150"/>
            <a:ext cx="2403475" cy="376238"/>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a:ea typeface="ヒラギノ角ゴ Pro W3"/>
                <a:cs typeface="ヒラギノ角ゴ Pro W3"/>
              </a:rPr>
              <a:t>Proton Beam Window</a:t>
            </a:r>
          </a:p>
        </p:txBody>
      </p:sp>
      <p:sp>
        <p:nvSpPr>
          <p:cNvPr id="54285" name="Line 9"/>
          <p:cNvSpPr>
            <a:spLocks noChangeShapeType="1"/>
          </p:cNvSpPr>
          <p:nvPr/>
        </p:nvSpPr>
        <p:spPr bwMode="auto">
          <a:xfrm flipH="1">
            <a:off x="5815013" y="3770313"/>
            <a:ext cx="647700" cy="1020762"/>
          </a:xfrm>
          <a:prstGeom prst="line">
            <a:avLst/>
          </a:prstGeom>
          <a:noFill/>
          <a:ln w="38100">
            <a:solidFill>
              <a:schemeClr val="tx1"/>
            </a:solidFill>
            <a:round/>
            <a:headEnd/>
            <a:tailEnd type="triangle" w="med" len="med"/>
          </a:ln>
        </p:spPr>
        <p:txBody>
          <a:bodyPr/>
          <a:lstStyle/>
          <a:p>
            <a:endParaRPr lang="en-US"/>
          </a:p>
        </p:txBody>
      </p:sp>
      <p:pic>
        <p:nvPicPr>
          <p:cNvPr id="54286" name="Picture 18"/>
          <p:cNvPicPr>
            <a:picLocks noChangeAspect="1" noChangeArrowheads="1"/>
          </p:cNvPicPr>
          <p:nvPr/>
        </p:nvPicPr>
        <p:blipFill>
          <a:blip r:embed="rId4"/>
          <a:srcRect/>
          <a:stretch>
            <a:fillRect/>
          </a:stretch>
        </p:blipFill>
        <p:spPr bwMode="auto">
          <a:xfrm>
            <a:off x="5791200" y="533400"/>
            <a:ext cx="2706688" cy="1798638"/>
          </a:xfrm>
          <a:prstGeom prst="rect">
            <a:avLst/>
          </a:prstGeom>
          <a:noFill/>
          <a:ln w="9525">
            <a:noFill/>
            <a:miter lim="800000"/>
            <a:headEnd/>
            <a:tailEnd/>
          </a:ln>
        </p:spPr>
      </p:pic>
      <p:sp>
        <p:nvSpPr>
          <p:cNvPr id="54287" name="Line 19"/>
          <p:cNvSpPr>
            <a:spLocks noChangeShapeType="1"/>
          </p:cNvSpPr>
          <p:nvPr/>
        </p:nvSpPr>
        <p:spPr bwMode="auto">
          <a:xfrm flipV="1">
            <a:off x="5562600" y="1981200"/>
            <a:ext cx="1371600" cy="533400"/>
          </a:xfrm>
          <a:prstGeom prst="line">
            <a:avLst/>
          </a:prstGeom>
          <a:noFill/>
          <a:ln w="2857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
          <p:cNvSpPr>
            <a:spLocks noGrp="1" noChangeArrowheads="1"/>
          </p:cNvSpPr>
          <p:nvPr>
            <p:ph type="title" idx="4294967295"/>
          </p:nvPr>
        </p:nvSpPr>
        <p:spPr/>
        <p:txBody>
          <a:bodyPr/>
          <a:lstStyle/>
          <a:p>
            <a:pPr eaLnBrk="1" hangingPunct="1"/>
            <a:r>
              <a:rPr lang="en-US" smtClean="0"/>
              <a:t>Second PBW view from downstream side</a:t>
            </a:r>
          </a:p>
        </p:txBody>
      </p:sp>
      <p:pic>
        <p:nvPicPr>
          <p:cNvPr id="56322" name="Picture 7" descr="nikon_12_12_08 381"/>
          <p:cNvPicPr>
            <a:picLocks noGrp="1" noChangeAspect="1" noChangeArrowheads="1"/>
          </p:cNvPicPr>
          <p:nvPr>
            <p:ph idx="4294967295"/>
          </p:nvPr>
        </p:nvPicPr>
        <p:blipFill>
          <a:blip r:embed="rId2"/>
          <a:srcRect/>
          <a:stretch>
            <a:fillRect/>
          </a:stretch>
        </p:blipFill>
        <p:spPr>
          <a:xfrm>
            <a:off x="838200" y="1344613"/>
            <a:ext cx="6800850" cy="4675187"/>
          </a:xfrm>
        </p:spPr>
      </p:pic>
      <p:sp>
        <p:nvSpPr>
          <p:cNvPr id="56323" name="Text Box 12"/>
          <p:cNvSpPr txBox="1">
            <a:spLocks noChangeArrowheads="1"/>
          </p:cNvSpPr>
          <p:nvPr/>
        </p:nvSpPr>
        <p:spPr bwMode="auto">
          <a:xfrm>
            <a:off x="993775" y="1579563"/>
            <a:ext cx="2740025" cy="925512"/>
          </a:xfrm>
          <a:prstGeom prst="rect">
            <a:avLst/>
          </a:prstGeom>
          <a:solidFill>
            <a:schemeClr val="bg1"/>
          </a:solidFill>
          <a:ln w="9525">
            <a:solidFill>
              <a:schemeClr val="tx1"/>
            </a:solidFill>
            <a:miter lim="800000"/>
            <a:headEnd/>
            <a:tailEnd/>
          </a:ln>
        </p:spPr>
        <p:txBody>
          <a:bodyPr>
            <a:spAutoFit/>
          </a:bodyPr>
          <a:lstStyle/>
          <a:p>
            <a:pPr eaLnBrk="0" hangingPunct="0"/>
            <a:r>
              <a:rPr lang="en-US">
                <a:ea typeface="ヒラギノ角ゴ Pro W3"/>
                <a:cs typeface="ヒラギノ角ゴ Pro W3"/>
              </a:rPr>
              <a:t>Thermocouples for Halo monitoring &amp; Beam Centering</a:t>
            </a:r>
          </a:p>
        </p:txBody>
      </p:sp>
      <p:sp>
        <p:nvSpPr>
          <p:cNvPr id="56324" name="Line 13"/>
          <p:cNvSpPr>
            <a:spLocks noChangeShapeType="1"/>
          </p:cNvSpPr>
          <p:nvPr/>
        </p:nvSpPr>
        <p:spPr bwMode="auto">
          <a:xfrm>
            <a:off x="2362200" y="2209800"/>
            <a:ext cx="685800" cy="838200"/>
          </a:xfrm>
          <a:prstGeom prst="line">
            <a:avLst/>
          </a:prstGeom>
          <a:noFill/>
          <a:ln w="9525">
            <a:solidFill>
              <a:srgbClr val="FF0000"/>
            </a:solidFill>
            <a:round/>
            <a:headEnd/>
            <a:tailEnd type="triangle" w="med" len="med"/>
          </a:ln>
        </p:spPr>
        <p:txBody>
          <a:bodyPr/>
          <a:lstStyle/>
          <a:p>
            <a:endParaRPr lang="en-US"/>
          </a:p>
        </p:txBody>
      </p:sp>
      <p:sp>
        <p:nvSpPr>
          <p:cNvPr id="56325" name="Oval 17"/>
          <p:cNvSpPr>
            <a:spLocks noChangeArrowheads="1"/>
          </p:cNvSpPr>
          <p:nvPr/>
        </p:nvSpPr>
        <p:spPr bwMode="auto">
          <a:xfrm>
            <a:off x="5267325" y="2733675"/>
            <a:ext cx="828675" cy="914400"/>
          </a:xfrm>
          <a:prstGeom prst="ellipse">
            <a:avLst/>
          </a:prstGeom>
          <a:solidFill>
            <a:schemeClr val="accent1">
              <a:alpha val="0"/>
            </a:schemeClr>
          </a:solidFill>
          <a:ln w="25400">
            <a:solidFill>
              <a:srgbClr val="FF0000"/>
            </a:solidFill>
            <a:round/>
            <a:headEnd/>
            <a:tailEnd/>
          </a:ln>
        </p:spPr>
        <p:txBody>
          <a:bodyPr wrap="none" anchor="ctr"/>
          <a:lstStyle/>
          <a:p>
            <a:pPr eaLnBrk="0" hangingPunct="0"/>
            <a:endParaRPr lang="en-US">
              <a:ea typeface="ヒラギノ角ゴ Pro W3"/>
              <a:cs typeface="ヒラギノ角ゴ Pro W3"/>
            </a:endParaRPr>
          </a:p>
        </p:txBody>
      </p:sp>
      <p:sp>
        <p:nvSpPr>
          <p:cNvPr id="56326" name="Text Box 18"/>
          <p:cNvSpPr txBox="1">
            <a:spLocks noChangeArrowheads="1"/>
          </p:cNvSpPr>
          <p:nvPr/>
        </p:nvSpPr>
        <p:spPr bwMode="auto">
          <a:xfrm>
            <a:off x="4953000" y="1447800"/>
            <a:ext cx="2819400" cy="650875"/>
          </a:xfrm>
          <a:prstGeom prst="rect">
            <a:avLst/>
          </a:prstGeom>
          <a:solidFill>
            <a:schemeClr val="bg1"/>
          </a:solidFill>
          <a:ln w="9525">
            <a:solidFill>
              <a:schemeClr val="tx1"/>
            </a:solidFill>
            <a:miter lim="800000"/>
            <a:headEnd/>
            <a:tailEnd/>
          </a:ln>
        </p:spPr>
        <p:txBody>
          <a:bodyPr>
            <a:spAutoFit/>
          </a:bodyPr>
          <a:lstStyle/>
          <a:p>
            <a:pPr eaLnBrk="0" hangingPunct="0"/>
            <a:r>
              <a:rPr lang="en-US">
                <a:ea typeface="ヒラギノ角ゴ Pro W3"/>
                <a:cs typeface="ヒラギノ角ゴ Pro W3"/>
              </a:rPr>
              <a:t>Parabolic diamond turned aluminum mirror</a:t>
            </a:r>
          </a:p>
        </p:txBody>
      </p:sp>
      <p:sp>
        <p:nvSpPr>
          <p:cNvPr id="56327" name="Line 19"/>
          <p:cNvSpPr>
            <a:spLocks noChangeShapeType="1"/>
          </p:cNvSpPr>
          <p:nvPr/>
        </p:nvSpPr>
        <p:spPr bwMode="auto">
          <a:xfrm flipH="1">
            <a:off x="5848350" y="2133600"/>
            <a:ext cx="323850" cy="638175"/>
          </a:xfrm>
          <a:prstGeom prst="line">
            <a:avLst/>
          </a:prstGeom>
          <a:noFill/>
          <a:ln w="28575">
            <a:solidFill>
              <a:srgbClr val="FF0000"/>
            </a:solidFill>
            <a:round/>
            <a:headEnd/>
            <a:tailEnd type="triangle" w="med" len="med"/>
          </a:ln>
        </p:spPr>
        <p:txBody>
          <a:bodyPr/>
          <a:lstStyle/>
          <a:p>
            <a:endParaRPr lang="en-US"/>
          </a:p>
        </p:txBody>
      </p:sp>
      <p:pic>
        <p:nvPicPr>
          <p:cNvPr id="56328" name="Picture 16"/>
          <p:cNvPicPr>
            <a:picLocks noChangeAspect="1" noChangeArrowheads="1"/>
          </p:cNvPicPr>
          <p:nvPr/>
        </p:nvPicPr>
        <p:blipFill>
          <a:blip r:embed="rId3"/>
          <a:srcRect l="3030" t="12500" r="50000" b="14772"/>
          <a:stretch>
            <a:fillRect/>
          </a:stretch>
        </p:blipFill>
        <p:spPr bwMode="auto">
          <a:xfrm>
            <a:off x="7010400" y="2133600"/>
            <a:ext cx="1604963" cy="3314700"/>
          </a:xfrm>
          <a:prstGeom prst="rect">
            <a:avLst/>
          </a:prstGeom>
          <a:noFill/>
          <a:ln w="9525">
            <a:noFill/>
            <a:miter lim="800000"/>
            <a:headEnd/>
            <a:tailEnd/>
          </a:ln>
        </p:spPr>
      </p:pic>
      <p:sp>
        <p:nvSpPr>
          <p:cNvPr id="56329" name="Line 19"/>
          <p:cNvSpPr>
            <a:spLocks noChangeShapeType="1"/>
          </p:cNvSpPr>
          <p:nvPr/>
        </p:nvSpPr>
        <p:spPr bwMode="auto">
          <a:xfrm>
            <a:off x="6553200" y="2133600"/>
            <a:ext cx="609600" cy="838200"/>
          </a:xfrm>
          <a:prstGeom prst="line">
            <a:avLst/>
          </a:prstGeom>
          <a:noFill/>
          <a:ln w="28575">
            <a:solidFill>
              <a:srgbClr val="FF0000"/>
            </a:solidFill>
            <a:round/>
            <a:headEnd/>
            <a:tailEnd type="triangle" w="med" len="med"/>
          </a:ln>
        </p:spPr>
        <p:txBody>
          <a:bodyPr/>
          <a:lstStyle/>
          <a:p>
            <a:endParaRPr lang="en-US"/>
          </a:p>
        </p:txBody>
      </p:sp>
      <p:sp>
        <p:nvSpPr>
          <p:cNvPr id="56330" name="Text Box 18"/>
          <p:cNvSpPr txBox="1">
            <a:spLocks noChangeArrowheads="1"/>
          </p:cNvSpPr>
          <p:nvPr/>
        </p:nvSpPr>
        <p:spPr bwMode="auto">
          <a:xfrm>
            <a:off x="1066800" y="5486400"/>
            <a:ext cx="4524375" cy="376238"/>
          </a:xfrm>
          <a:prstGeom prst="rect">
            <a:avLst/>
          </a:prstGeom>
          <a:solidFill>
            <a:schemeClr val="bg1"/>
          </a:solidFill>
          <a:ln w="9525">
            <a:solidFill>
              <a:schemeClr val="tx1"/>
            </a:solidFill>
            <a:miter lim="800000"/>
            <a:headEnd/>
            <a:tailEnd/>
          </a:ln>
        </p:spPr>
        <p:txBody>
          <a:bodyPr wrap="none">
            <a:spAutoFit/>
          </a:bodyPr>
          <a:lstStyle/>
          <a:p>
            <a:r>
              <a:rPr lang="en-US"/>
              <a:t>Cylindrical double wall Inconel 718 window</a:t>
            </a:r>
          </a:p>
        </p:txBody>
      </p:sp>
      <p:sp>
        <p:nvSpPr>
          <p:cNvPr id="56331" name="Line 20"/>
          <p:cNvSpPr>
            <a:spLocks noChangeShapeType="1"/>
          </p:cNvSpPr>
          <p:nvPr/>
        </p:nvSpPr>
        <p:spPr bwMode="auto">
          <a:xfrm flipH="1" flipV="1">
            <a:off x="5334000" y="4572000"/>
            <a:ext cx="0" cy="914400"/>
          </a:xfrm>
          <a:prstGeom prst="line">
            <a:avLst/>
          </a:prstGeom>
          <a:noFill/>
          <a:ln w="38100">
            <a:solidFill>
              <a:srgbClr val="FF0000"/>
            </a:solidFill>
            <a:round/>
            <a:headEnd/>
            <a:tailEnd type="triangle" w="med" len="med"/>
          </a:ln>
        </p:spPr>
        <p:txBody>
          <a:bodyPr/>
          <a:lstStyle/>
          <a:p>
            <a:endParaRPr lang="en-US"/>
          </a:p>
        </p:txBody>
      </p:sp>
      <p:sp>
        <p:nvSpPr>
          <p:cNvPr id="56332" name="Text Box 21"/>
          <p:cNvSpPr txBox="1">
            <a:spLocks noChangeArrowheads="1"/>
          </p:cNvSpPr>
          <p:nvPr/>
        </p:nvSpPr>
        <p:spPr bwMode="auto">
          <a:xfrm>
            <a:off x="381000" y="3581400"/>
            <a:ext cx="1019175" cy="376238"/>
          </a:xfrm>
          <a:prstGeom prst="rect">
            <a:avLst/>
          </a:prstGeom>
          <a:solidFill>
            <a:schemeClr val="bg1"/>
          </a:solidFill>
          <a:ln w="9525">
            <a:solidFill>
              <a:schemeClr val="tx1"/>
            </a:solidFill>
            <a:miter lim="800000"/>
            <a:headEnd/>
            <a:tailEnd/>
          </a:ln>
        </p:spPr>
        <p:txBody>
          <a:bodyPr wrap="none">
            <a:spAutoFit/>
          </a:bodyPr>
          <a:lstStyle/>
          <a:p>
            <a:r>
              <a:rPr lang="en-US"/>
              <a:t>115 mm</a:t>
            </a:r>
          </a:p>
        </p:txBody>
      </p:sp>
      <p:sp>
        <p:nvSpPr>
          <p:cNvPr id="56333" name="Line 22"/>
          <p:cNvSpPr>
            <a:spLocks noChangeShapeType="1"/>
          </p:cNvSpPr>
          <p:nvPr/>
        </p:nvSpPr>
        <p:spPr bwMode="auto">
          <a:xfrm flipH="1">
            <a:off x="609600" y="5029200"/>
            <a:ext cx="609600" cy="0"/>
          </a:xfrm>
          <a:prstGeom prst="line">
            <a:avLst/>
          </a:prstGeom>
          <a:noFill/>
          <a:ln w="9525">
            <a:solidFill>
              <a:schemeClr val="tx1"/>
            </a:solidFill>
            <a:round/>
            <a:headEnd/>
            <a:tailEnd/>
          </a:ln>
        </p:spPr>
        <p:txBody>
          <a:bodyPr/>
          <a:lstStyle/>
          <a:p>
            <a:endParaRPr lang="en-US"/>
          </a:p>
        </p:txBody>
      </p:sp>
      <p:sp>
        <p:nvSpPr>
          <p:cNvPr id="56334" name="Line 23"/>
          <p:cNvSpPr>
            <a:spLocks noChangeShapeType="1"/>
          </p:cNvSpPr>
          <p:nvPr/>
        </p:nvSpPr>
        <p:spPr bwMode="auto">
          <a:xfrm flipH="1">
            <a:off x="762000" y="2819400"/>
            <a:ext cx="533400" cy="0"/>
          </a:xfrm>
          <a:prstGeom prst="line">
            <a:avLst/>
          </a:prstGeom>
          <a:noFill/>
          <a:ln w="9525">
            <a:solidFill>
              <a:schemeClr val="tx1"/>
            </a:solidFill>
            <a:round/>
            <a:headEnd/>
            <a:tailEnd/>
          </a:ln>
        </p:spPr>
        <p:txBody>
          <a:bodyPr/>
          <a:lstStyle/>
          <a:p>
            <a:endParaRPr lang="en-US"/>
          </a:p>
        </p:txBody>
      </p:sp>
      <p:sp>
        <p:nvSpPr>
          <p:cNvPr id="56335" name="Line 24"/>
          <p:cNvSpPr>
            <a:spLocks noChangeShapeType="1"/>
          </p:cNvSpPr>
          <p:nvPr/>
        </p:nvSpPr>
        <p:spPr bwMode="auto">
          <a:xfrm flipV="1">
            <a:off x="914400" y="2819400"/>
            <a:ext cx="0" cy="685800"/>
          </a:xfrm>
          <a:prstGeom prst="line">
            <a:avLst/>
          </a:prstGeom>
          <a:noFill/>
          <a:ln w="9525">
            <a:solidFill>
              <a:schemeClr val="tx1"/>
            </a:solidFill>
            <a:round/>
            <a:headEnd/>
            <a:tailEnd type="triangle" w="med" len="med"/>
          </a:ln>
        </p:spPr>
        <p:txBody>
          <a:bodyPr/>
          <a:lstStyle/>
          <a:p>
            <a:endParaRPr lang="en-US"/>
          </a:p>
        </p:txBody>
      </p:sp>
      <p:sp>
        <p:nvSpPr>
          <p:cNvPr id="56336" name="Line 25"/>
          <p:cNvSpPr>
            <a:spLocks noChangeShapeType="1"/>
          </p:cNvSpPr>
          <p:nvPr/>
        </p:nvSpPr>
        <p:spPr bwMode="auto">
          <a:xfrm>
            <a:off x="914400" y="3962400"/>
            <a:ext cx="0" cy="1066800"/>
          </a:xfrm>
          <a:prstGeom prst="line">
            <a:avLst/>
          </a:prstGeom>
          <a:noFill/>
          <a:ln w="9525">
            <a:solidFill>
              <a:schemeClr val="tx1"/>
            </a:solidFill>
            <a:round/>
            <a:headEnd/>
            <a:tailEnd type="triangle" w="med" len="med"/>
          </a:ln>
        </p:spPr>
        <p:txBody>
          <a:bodyPr/>
          <a:lstStyle/>
          <a:p>
            <a:endParaRPr lang="en-US"/>
          </a:p>
        </p:txBody>
      </p:sp>
      <p:sp>
        <p:nvSpPr>
          <p:cNvPr id="56337" name="Oval 26"/>
          <p:cNvSpPr>
            <a:spLocks noChangeArrowheads="1"/>
          </p:cNvSpPr>
          <p:nvPr/>
        </p:nvSpPr>
        <p:spPr bwMode="auto">
          <a:xfrm>
            <a:off x="2133600" y="3429000"/>
            <a:ext cx="3505200" cy="1143000"/>
          </a:xfrm>
          <a:prstGeom prst="ellipse">
            <a:avLst/>
          </a:prstGeom>
          <a:solidFill>
            <a:srgbClr val="F63616"/>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p:txBody>
          <a:bodyPr/>
          <a:lstStyle/>
          <a:p>
            <a:r>
              <a:rPr lang="en-US" smtClean="0"/>
              <a:t>Imaging Fiber routing</a:t>
            </a:r>
          </a:p>
        </p:txBody>
      </p:sp>
      <p:pic>
        <p:nvPicPr>
          <p:cNvPr id="57346" name="Picture 3" descr="pbw_cv optic route"/>
          <p:cNvPicPr>
            <a:picLocks noChangeAspect="1" noChangeArrowheads="1"/>
          </p:cNvPicPr>
          <p:nvPr/>
        </p:nvPicPr>
        <p:blipFill>
          <a:blip r:embed="rId3"/>
          <a:srcRect/>
          <a:stretch>
            <a:fillRect/>
          </a:stretch>
        </p:blipFill>
        <p:spPr bwMode="auto">
          <a:xfrm>
            <a:off x="304800" y="914400"/>
            <a:ext cx="5133975" cy="4184650"/>
          </a:xfrm>
          <a:prstGeom prst="rect">
            <a:avLst/>
          </a:prstGeom>
          <a:noFill/>
          <a:ln w="9525">
            <a:noFill/>
            <a:miter lim="800000"/>
            <a:headEnd/>
            <a:tailEnd/>
          </a:ln>
        </p:spPr>
      </p:pic>
      <p:sp>
        <p:nvSpPr>
          <p:cNvPr id="57347" name="Text Box 4"/>
          <p:cNvSpPr txBox="1">
            <a:spLocks noChangeArrowheads="1"/>
          </p:cNvSpPr>
          <p:nvPr/>
        </p:nvSpPr>
        <p:spPr bwMode="auto">
          <a:xfrm>
            <a:off x="609600" y="914400"/>
            <a:ext cx="3016250" cy="21796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sz="1600">
                <a:ea typeface="ヒラギノ角ゴ Pro W3"/>
                <a:cs typeface="ヒラギノ角ゴ Pro W3"/>
              </a:rPr>
              <a:t>Radiation Hard Fiber 38 ft overall length</a:t>
            </a:r>
          </a:p>
          <a:p>
            <a:pPr>
              <a:spcBef>
                <a:spcPct val="50000"/>
              </a:spcBef>
            </a:pPr>
            <a:r>
              <a:rPr lang="en-US" sz="1600">
                <a:ea typeface="ヒラギノ角ゴ Pro W3"/>
                <a:cs typeface="ヒラギノ角ゴ Pro W3"/>
              </a:rPr>
              <a:t>10,000 fibers, ~1 mm diameter</a:t>
            </a:r>
          </a:p>
          <a:p>
            <a:pPr>
              <a:spcBef>
                <a:spcPct val="50000"/>
              </a:spcBef>
            </a:pPr>
            <a:r>
              <a:rPr lang="en-US" sz="1600">
                <a:ea typeface="ヒラギノ角ゴ Pro W3"/>
                <a:cs typeface="ヒラギノ角ゴ Pro W3"/>
              </a:rPr>
              <a:t>Camera located outside of shutter drive equipment room</a:t>
            </a:r>
          </a:p>
          <a:p>
            <a:pPr>
              <a:spcBef>
                <a:spcPct val="50000"/>
              </a:spcBef>
            </a:pPr>
            <a:r>
              <a:rPr lang="en-US" sz="1600">
                <a:ea typeface="ヒラギノ角ゴ Pro W3"/>
                <a:cs typeface="ヒラギノ角ゴ Pro W3"/>
              </a:rPr>
              <a:t>Standard camera with GigE interface used</a:t>
            </a:r>
          </a:p>
        </p:txBody>
      </p:sp>
      <p:pic>
        <p:nvPicPr>
          <p:cNvPr id="57348" name="Picture 5"/>
          <p:cNvPicPr>
            <a:picLocks noChangeAspect="1" noChangeArrowheads="1"/>
          </p:cNvPicPr>
          <p:nvPr/>
        </p:nvPicPr>
        <p:blipFill>
          <a:blip r:embed="rId4"/>
          <a:srcRect/>
          <a:stretch>
            <a:fillRect/>
          </a:stretch>
        </p:blipFill>
        <p:spPr bwMode="auto">
          <a:xfrm>
            <a:off x="5334000" y="838200"/>
            <a:ext cx="3121025" cy="2341563"/>
          </a:xfrm>
          <a:prstGeom prst="rect">
            <a:avLst/>
          </a:prstGeom>
          <a:noFill/>
          <a:ln w="9525">
            <a:noFill/>
            <a:miter lim="800000"/>
            <a:headEnd/>
            <a:tailEnd/>
          </a:ln>
        </p:spPr>
      </p:pic>
      <p:pic>
        <p:nvPicPr>
          <p:cNvPr id="57349" name="Picture 6"/>
          <p:cNvPicPr>
            <a:picLocks noChangeAspect="1" noChangeArrowheads="1"/>
          </p:cNvPicPr>
          <p:nvPr/>
        </p:nvPicPr>
        <p:blipFill>
          <a:blip r:embed="rId5"/>
          <a:srcRect/>
          <a:stretch>
            <a:fillRect/>
          </a:stretch>
        </p:blipFill>
        <p:spPr bwMode="auto">
          <a:xfrm>
            <a:off x="5181600" y="3429000"/>
            <a:ext cx="3273425" cy="2455863"/>
          </a:xfrm>
          <a:prstGeom prst="rect">
            <a:avLst/>
          </a:prstGeom>
          <a:noFill/>
          <a:ln w="9525">
            <a:noFill/>
            <a:miter lim="800000"/>
            <a:headEnd/>
            <a:tailEnd/>
          </a:ln>
        </p:spPr>
      </p:pic>
      <p:sp>
        <p:nvSpPr>
          <p:cNvPr id="57350" name="Oval 7"/>
          <p:cNvSpPr>
            <a:spLocks noChangeArrowheads="1"/>
          </p:cNvSpPr>
          <p:nvPr/>
        </p:nvSpPr>
        <p:spPr bwMode="auto">
          <a:xfrm>
            <a:off x="3810000" y="1600200"/>
            <a:ext cx="609600" cy="838200"/>
          </a:xfrm>
          <a:prstGeom prst="ellipse">
            <a:avLst/>
          </a:prstGeom>
          <a:noFill/>
          <a:ln w="38100">
            <a:solidFill>
              <a:schemeClr val="tx1"/>
            </a:solidFill>
            <a:prstDash val="sysDot"/>
            <a:round/>
            <a:headEnd/>
            <a:tailEnd/>
          </a:ln>
        </p:spPr>
        <p:txBody>
          <a:bodyPr wrap="none" anchor="ctr"/>
          <a:lstStyle/>
          <a:p>
            <a:endParaRPr lang="en-US"/>
          </a:p>
        </p:txBody>
      </p:sp>
      <p:sp>
        <p:nvSpPr>
          <p:cNvPr id="57351" name="Line 8"/>
          <p:cNvSpPr>
            <a:spLocks noChangeShapeType="1"/>
          </p:cNvSpPr>
          <p:nvPr/>
        </p:nvSpPr>
        <p:spPr bwMode="auto">
          <a:xfrm flipV="1">
            <a:off x="4419600" y="1676400"/>
            <a:ext cx="2667000" cy="76200"/>
          </a:xfrm>
          <a:prstGeom prst="line">
            <a:avLst/>
          </a:prstGeom>
          <a:noFill/>
          <a:ln w="28575">
            <a:solidFill>
              <a:srgbClr val="FF0000"/>
            </a:solidFill>
            <a:round/>
            <a:headEnd/>
            <a:tailEnd type="triangle" w="med" len="med"/>
          </a:ln>
        </p:spPr>
        <p:txBody>
          <a:bodyPr/>
          <a:lstStyle/>
          <a:p>
            <a:endParaRPr lang="en-US"/>
          </a:p>
        </p:txBody>
      </p:sp>
      <p:sp>
        <p:nvSpPr>
          <p:cNvPr id="57352" name="Text Box 9"/>
          <p:cNvSpPr txBox="1">
            <a:spLocks noChangeArrowheads="1"/>
          </p:cNvSpPr>
          <p:nvPr/>
        </p:nvSpPr>
        <p:spPr bwMode="auto">
          <a:xfrm>
            <a:off x="5029200" y="5943600"/>
            <a:ext cx="3714750" cy="366713"/>
          </a:xfrm>
          <a:prstGeom prst="rect">
            <a:avLst/>
          </a:prstGeom>
          <a:noFill/>
          <a:ln w="9525">
            <a:noFill/>
            <a:miter lim="800000"/>
            <a:headEnd/>
            <a:tailEnd/>
          </a:ln>
        </p:spPr>
        <p:txBody>
          <a:bodyPr wrap="none">
            <a:spAutoFit/>
          </a:bodyPr>
          <a:lstStyle/>
          <a:p>
            <a:r>
              <a:rPr lang="en-US"/>
              <a:t>Camera mounted outside shielding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sz="2600" smtClean="0"/>
              <a:t>Flame Spray (Al</a:t>
            </a:r>
            <a:r>
              <a:rPr lang="en-US" sz="2600" baseline="-25000" smtClean="0"/>
              <a:t>2</a:t>
            </a:r>
            <a:r>
              <a:rPr lang="en-US" sz="2600" smtClean="0"/>
              <a:t>O</a:t>
            </a:r>
            <a:r>
              <a:rPr lang="en-US" sz="2600" baseline="-25000" smtClean="0"/>
              <a:t>3</a:t>
            </a:r>
            <a:r>
              <a:rPr lang="en-US" sz="2600" smtClean="0"/>
              <a:t>+ 1.5% CrO) development</a:t>
            </a:r>
          </a:p>
        </p:txBody>
      </p:sp>
      <p:pic>
        <p:nvPicPr>
          <p:cNvPr id="59394" name="Picture 3" descr="coating_6_25_09 038"/>
          <p:cNvPicPr>
            <a:picLocks noGrp="1" noChangeAspect="1" noChangeArrowheads="1"/>
          </p:cNvPicPr>
          <p:nvPr>
            <p:ph idx="1"/>
          </p:nvPr>
        </p:nvPicPr>
        <p:blipFill>
          <a:blip r:embed="rId2"/>
          <a:srcRect/>
          <a:stretch>
            <a:fillRect/>
          </a:stretch>
        </p:blipFill>
        <p:spPr>
          <a:xfrm>
            <a:off x="1212850" y="1354138"/>
            <a:ext cx="6045200" cy="4533900"/>
          </a:xfrm>
        </p:spPr>
      </p:pic>
      <p:sp>
        <p:nvSpPr>
          <p:cNvPr id="59395" name="Text Box 4"/>
          <p:cNvSpPr txBox="1">
            <a:spLocks noChangeArrowheads="1"/>
          </p:cNvSpPr>
          <p:nvPr/>
        </p:nvSpPr>
        <p:spPr bwMode="auto">
          <a:xfrm>
            <a:off x="822325" y="846138"/>
            <a:ext cx="768350" cy="366712"/>
          </a:xfrm>
          <a:prstGeom prst="rect">
            <a:avLst/>
          </a:prstGeom>
          <a:noFill/>
          <a:ln w="9525">
            <a:noFill/>
            <a:miter lim="800000"/>
            <a:headEnd/>
            <a:tailEnd/>
          </a:ln>
        </p:spPr>
        <p:txBody>
          <a:bodyPr wrap="none">
            <a:spAutoFit/>
          </a:bodyPr>
          <a:lstStyle/>
          <a:p>
            <a:pPr eaLnBrk="0" hangingPunct="0"/>
            <a:r>
              <a:rPr lang="en-US"/>
              <a:t>Torch</a:t>
            </a:r>
          </a:p>
        </p:txBody>
      </p:sp>
      <p:sp>
        <p:nvSpPr>
          <p:cNvPr id="59396" name="Text Box 5"/>
          <p:cNvSpPr txBox="1">
            <a:spLocks noChangeArrowheads="1"/>
          </p:cNvSpPr>
          <p:nvPr/>
        </p:nvSpPr>
        <p:spPr bwMode="auto">
          <a:xfrm>
            <a:off x="327025" y="3836988"/>
            <a:ext cx="831850" cy="366712"/>
          </a:xfrm>
          <a:prstGeom prst="rect">
            <a:avLst/>
          </a:prstGeom>
          <a:noFill/>
          <a:ln w="9525">
            <a:noFill/>
            <a:miter lim="800000"/>
            <a:headEnd/>
            <a:tailEnd/>
          </a:ln>
        </p:spPr>
        <p:txBody>
          <a:bodyPr wrap="none">
            <a:spAutoFit/>
          </a:bodyPr>
          <a:lstStyle/>
          <a:p>
            <a:pPr eaLnBrk="0" hangingPunct="0"/>
            <a:r>
              <a:rPr lang="en-US"/>
              <a:t>Drives</a:t>
            </a:r>
          </a:p>
        </p:txBody>
      </p:sp>
      <p:sp>
        <p:nvSpPr>
          <p:cNvPr id="59397" name="Text Box 6"/>
          <p:cNvSpPr txBox="1">
            <a:spLocks noChangeArrowheads="1"/>
          </p:cNvSpPr>
          <p:nvPr/>
        </p:nvSpPr>
        <p:spPr bwMode="auto">
          <a:xfrm>
            <a:off x="6137275" y="722313"/>
            <a:ext cx="1009650" cy="366712"/>
          </a:xfrm>
          <a:prstGeom prst="rect">
            <a:avLst/>
          </a:prstGeom>
          <a:noFill/>
          <a:ln w="9525">
            <a:noFill/>
            <a:miter lim="800000"/>
            <a:headEnd/>
            <a:tailEnd/>
          </a:ln>
        </p:spPr>
        <p:txBody>
          <a:bodyPr wrap="none">
            <a:spAutoFit/>
          </a:bodyPr>
          <a:lstStyle/>
          <a:p>
            <a:pPr eaLnBrk="0" hangingPunct="0"/>
            <a:r>
              <a:rPr lang="en-US"/>
              <a:t>Exhaust</a:t>
            </a:r>
          </a:p>
        </p:txBody>
      </p:sp>
      <p:sp>
        <p:nvSpPr>
          <p:cNvPr id="59398" name="Text Box 7"/>
          <p:cNvSpPr txBox="1">
            <a:spLocks noChangeArrowheads="1"/>
          </p:cNvSpPr>
          <p:nvPr/>
        </p:nvSpPr>
        <p:spPr bwMode="auto">
          <a:xfrm>
            <a:off x="3613150" y="817563"/>
            <a:ext cx="908050" cy="366712"/>
          </a:xfrm>
          <a:prstGeom prst="rect">
            <a:avLst/>
          </a:prstGeom>
          <a:noFill/>
          <a:ln w="9525">
            <a:noFill/>
            <a:miter lim="800000"/>
            <a:headEnd/>
            <a:tailEnd/>
          </a:ln>
        </p:spPr>
        <p:txBody>
          <a:bodyPr wrap="none">
            <a:spAutoFit/>
          </a:bodyPr>
          <a:lstStyle/>
          <a:p>
            <a:pPr eaLnBrk="0" hangingPunct="0"/>
            <a:r>
              <a:rPr lang="en-US"/>
              <a:t>Sensor</a:t>
            </a:r>
          </a:p>
        </p:txBody>
      </p:sp>
      <p:sp>
        <p:nvSpPr>
          <p:cNvPr id="59399" name="Line 8"/>
          <p:cNvSpPr>
            <a:spLocks noChangeShapeType="1"/>
          </p:cNvSpPr>
          <p:nvPr/>
        </p:nvSpPr>
        <p:spPr bwMode="auto">
          <a:xfrm>
            <a:off x="1066800" y="4095750"/>
            <a:ext cx="1276350" cy="409575"/>
          </a:xfrm>
          <a:prstGeom prst="line">
            <a:avLst/>
          </a:prstGeom>
          <a:noFill/>
          <a:ln w="28575">
            <a:solidFill>
              <a:srgbClr val="FF0000"/>
            </a:solidFill>
            <a:round/>
            <a:headEnd/>
            <a:tailEnd type="triangle" w="med" len="med"/>
          </a:ln>
        </p:spPr>
        <p:txBody>
          <a:bodyPr/>
          <a:lstStyle/>
          <a:p>
            <a:endParaRPr lang="en-US"/>
          </a:p>
        </p:txBody>
      </p:sp>
      <p:sp>
        <p:nvSpPr>
          <p:cNvPr id="59400" name="Line 9"/>
          <p:cNvSpPr>
            <a:spLocks noChangeShapeType="1"/>
          </p:cNvSpPr>
          <p:nvPr/>
        </p:nvSpPr>
        <p:spPr bwMode="auto">
          <a:xfrm>
            <a:off x="2219325" y="4429125"/>
            <a:ext cx="47625" cy="0"/>
          </a:xfrm>
          <a:prstGeom prst="line">
            <a:avLst/>
          </a:prstGeom>
          <a:noFill/>
          <a:ln w="9525">
            <a:solidFill>
              <a:schemeClr val="tx1"/>
            </a:solidFill>
            <a:round/>
            <a:headEnd/>
            <a:tailEnd type="triangle" w="med" len="med"/>
          </a:ln>
        </p:spPr>
        <p:txBody>
          <a:bodyPr/>
          <a:lstStyle/>
          <a:p>
            <a:endParaRPr lang="en-US"/>
          </a:p>
        </p:txBody>
      </p:sp>
      <p:sp>
        <p:nvSpPr>
          <p:cNvPr id="59401" name="Line 10"/>
          <p:cNvSpPr>
            <a:spLocks noChangeShapeType="1"/>
          </p:cNvSpPr>
          <p:nvPr/>
        </p:nvSpPr>
        <p:spPr bwMode="auto">
          <a:xfrm>
            <a:off x="1266825" y="1152525"/>
            <a:ext cx="1638300" cy="1533525"/>
          </a:xfrm>
          <a:prstGeom prst="line">
            <a:avLst/>
          </a:prstGeom>
          <a:noFill/>
          <a:ln w="28575">
            <a:solidFill>
              <a:srgbClr val="FF0000"/>
            </a:solidFill>
            <a:round/>
            <a:headEnd/>
            <a:tailEnd type="triangle" w="med" len="med"/>
          </a:ln>
        </p:spPr>
        <p:txBody>
          <a:bodyPr/>
          <a:lstStyle/>
          <a:p>
            <a:endParaRPr lang="en-US"/>
          </a:p>
        </p:txBody>
      </p:sp>
      <p:sp>
        <p:nvSpPr>
          <p:cNvPr id="59402" name="Line 11"/>
          <p:cNvSpPr>
            <a:spLocks noChangeShapeType="1"/>
          </p:cNvSpPr>
          <p:nvPr/>
        </p:nvSpPr>
        <p:spPr bwMode="auto">
          <a:xfrm flipH="1">
            <a:off x="3743325" y="1143000"/>
            <a:ext cx="247650" cy="600075"/>
          </a:xfrm>
          <a:prstGeom prst="line">
            <a:avLst/>
          </a:prstGeom>
          <a:noFill/>
          <a:ln w="28575">
            <a:solidFill>
              <a:srgbClr val="FF0000"/>
            </a:solidFill>
            <a:round/>
            <a:headEnd/>
            <a:tailEnd type="triangle" w="med" len="med"/>
          </a:ln>
        </p:spPr>
        <p:txBody>
          <a:bodyPr/>
          <a:lstStyle/>
          <a:p>
            <a:endParaRPr lang="en-US"/>
          </a:p>
        </p:txBody>
      </p:sp>
      <p:sp>
        <p:nvSpPr>
          <p:cNvPr id="59403" name="Line 12"/>
          <p:cNvSpPr>
            <a:spLocks noChangeShapeType="1"/>
          </p:cNvSpPr>
          <p:nvPr/>
        </p:nvSpPr>
        <p:spPr bwMode="auto">
          <a:xfrm flipH="1">
            <a:off x="5514975" y="1019175"/>
            <a:ext cx="914400" cy="381000"/>
          </a:xfrm>
          <a:prstGeom prst="line">
            <a:avLst/>
          </a:prstGeom>
          <a:noFill/>
          <a:ln w="28575">
            <a:solidFill>
              <a:srgbClr val="FF0000"/>
            </a:solidFill>
            <a:round/>
            <a:headEnd/>
            <a:tailEnd type="triangle" w="med" len="med"/>
          </a:ln>
        </p:spPr>
        <p:txBody>
          <a:bodyPr/>
          <a:lstStyle/>
          <a:p>
            <a:endParaRPr lang="en-US"/>
          </a:p>
        </p:txBody>
      </p:sp>
      <p:pic>
        <p:nvPicPr>
          <p:cNvPr id="59404" name="Picture 13" descr="coating_6_25_09 050"/>
          <p:cNvPicPr>
            <a:picLocks noChangeAspect="1" noChangeArrowheads="1"/>
          </p:cNvPicPr>
          <p:nvPr/>
        </p:nvPicPr>
        <p:blipFill>
          <a:blip r:embed="rId3"/>
          <a:srcRect l="45425" t="10455" r="11542" b="39948"/>
          <a:stretch>
            <a:fillRect/>
          </a:stretch>
        </p:blipFill>
        <p:spPr bwMode="auto">
          <a:xfrm>
            <a:off x="6781800" y="1143000"/>
            <a:ext cx="2014538" cy="1741488"/>
          </a:xfrm>
          <a:prstGeom prst="rect">
            <a:avLst/>
          </a:prstGeom>
          <a:noFill/>
          <a:ln w="9525">
            <a:noFill/>
            <a:miter lim="800000"/>
            <a:headEnd/>
            <a:tailEnd/>
          </a:ln>
        </p:spPr>
      </p:pic>
      <p:sp>
        <p:nvSpPr>
          <p:cNvPr id="59405" name="Line 14"/>
          <p:cNvSpPr>
            <a:spLocks noChangeShapeType="1"/>
          </p:cNvSpPr>
          <p:nvPr/>
        </p:nvSpPr>
        <p:spPr bwMode="auto">
          <a:xfrm flipV="1">
            <a:off x="3333750" y="2066925"/>
            <a:ext cx="3429000" cy="619125"/>
          </a:xfrm>
          <a:prstGeom prst="line">
            <a:avLst/>
          </a:prstGeom>
          <a:noFill/>
          <a:ln w="38100">
            <a:solidFill>
              <a:schemeClr val="tx1"/>
            </a:solidFill>
            <a:prstDash val="sysDot"/>
            <a:round/>
            <a:headEnd/>
            <a:tailEnd type="triangle" w="med" len="med"/>
          </a:ln>
        </p:spPr>
        <p:txBody>
          <a:bodyPr/>
          <a:lstStyle/>
          <a:p>
            <a:endParaRPr lang="en-US"/>
          </a:p>
        </p:txBody>
      </p:sp>
      <p:sp>
        <p:nvSpPr>
          <p:cNvPr id="59406" name="Text Box 15"/>
          <p:cNvSpPr txBox="1">
            <a:spLocks noChangeArrowheads="1"/>
          </p:cNvSpPr>
          <p:nvPr/>
        </p:nvSpPr>
        <p:spPr bwMode="auto">
          <a:xfrm>
            <a:off x="7423150" y="3170238"/>
            <a:ext cx="1050925" cy="915987"/>
          </a:xfrm>
          <a:prstGeom prst="rect">
            <a:avLst/>
          </a:prstGeom>
          <a:noFill/>
          <a:ln w="9525">
            <a:noFill/>
            <a:miter lim="800000"/>
            <a:headEnd/>
            <a:tailEnd/>
          </a:ln>
        </p:spPr>
        <p:txBody>
          <a:bodyPr>
            <a:spAutoFit/>
          </a:bodyPr>
          <a:lstStyle/>
          <a:p>
            <a:pPr eaLnBrk="0" hangingPunct="0"/>
            <a:r>
              <a:rPr lang="en-US"/>
              <a:t>Air jet on each side</a:t>
            </a:r>
          </a:p>
        </p:txBody>
      </p:sp>
      <p:sp>
        <p:nvSpPr>
          <p:cNvPr id="59407" name="Line 16"/>
          <p:cNvSpPr>
            <a:spLocks noChangeShapeType="1"/>
          </p:cNvSpPr>
          <p:nvPr/>
        </p:nvSpPr>
        <p:spPr bwMode="auto">
          <a:xfrm flipV="1">
            <a:off x="7877175" y="2209800"/>
            <a:ext cx="561975" cy="1066800"/>
          </a:xfrm>
          <a:prstGeom prst="line">
            <a:avLst/>
          </a:prstGeom>
          <a:noFill/>
          <a:ln w="28575">
            <a:solidFill>
              <a:srgbClr val="FF0000"/>
            </a:solidFill>
            <a:round/>
            <a:headEnd/>
            <a:tailEnd type="triangle" w="med" len="med"/>
          </a:ln>
        </p:spPr>
        <p:txBody>
          <a:bodyPr/>
          <a:lstStyle/>
          <a:p>
            <a:endParaRPr lang="en-US"/>
          </a:p>
        </p:txBody>
      </p:sp>
      <p:sp>
        <p:nvSpPr>
          <p:cNvPr id="59408" name="Rectangle 17"/>
          <p:cNvSpPr>
            <a:spLocks noChangeArrowheads="1"/>
          </p:cNvSpPr>
          <p:nvPr/>
        </p:nvSpPr>
        <p:spPr bwMode="auto">
          <a:xfrm>
            <a:off x="533400" y="5867400"/>
            <a:ext cx="7467600" cy="641350"/>
          </a:xfrm>
          <a:prstGeom prst="rect">
            <a:avLst/>
          </a:prstGeom>
          <a:noFill/>
          <a:ln w="9525">
            <a:noFill/>
            <a:miter lim="800000"/>
            <a:headEnd/>
            <a:tailEnd/>
          </a:ln>
        </p:spPr>
        <p:txBody>
          <a:bodyPr>
            <a:spAutoFit/>
          </a:bodyPr>
          <a:lstStyle/>
          <a:p>
            <a:r>
              <a:rPr lang="en-US"/>
              <a:t>Portable Flame Spray Coating and Ventilation System Developed by the Center for Thermal Spray Research ( SUNY at Stony Brook) </a:t>
            </a:r>
          </a:p>
        </p:txBody>
      </p:sp>
      <p:sp>
        <p:nvSpPr>
          <p:cNvPr id="59409" name="Text Box 18"/>
          <p:cNvSpPr txBox="1">
            <a:spLocks noChangeArrowheads="1"/>
          </p:cNvSpPr>
          <p:nvPr/>
        </p:nvSpPr>
        <p:spPr bwMode="auto">
          <a:xfrm>
            <a:off x="6553200" y="4267200"/>
            <a:ext cx="2438400" cy="641350"/>
          </a:xfrm>
          <a:prstGeom prst="rect">
            <a:avLst/>
          </a:prstGeom>
          <a:noFill/>
          <a:ln w="9525">
            <a:noFill/>
            <a:miter lim="800000"/>
            <a:headEnd/>
            <a:tailEnd/>
          </a:ln>
        </p:spPr>
        <p:txBody>
          <a:bodyPr>
            <a:spAutoFit/>
          </a:bodyPr>
          <a:lstStyle/>
          <a:p>
            <a:r>
              <a:rPr lang="en-US"/>
              <a:t>Heat shield and mask over target</a:t>
            </a:r>
          </a:p>
        </p:txBody>
      </p:sp>
      <p:sp>
        <p:nvSpPr>
          <p:cNvPr id="59410" name="Line 19"/>
          <p:cNvSpPr>
            <a:spLocks noChangeShapeType="1"/>
          </p:cNvSpPr>
          <p:nvPr/>
        </p:nvSpPr>
        <p:spPr bwMode="auto">
          <a:xfrm flipH="1" flipV="1">
            <a:off x="5334000" y="3505200"/>
            <a:ext cx="1295400" cy="914400"/>
          </a:xfrm>
          <a:prstGeom prst="line">
            <a:avLst/>
          </a:prstGeom>
          <a:noFill/>
          <a:ln w="28575">
            <a:solidFill>
              <a:srgbClr val="FF0000"/>
            </a:solidFill>
            <a:round/>
            <a:headEnd/>
            <a:tailEnd type="triangle" w="med" len="med"/>
          </a:ln>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
          <p:cNvSpPr>
            <a:spLocks noGrp="1" noChangeArrowheads="1"/>
          </p:cNvSpPr>
          <p:nvPr>
            <p:ph type="title"/>
          </p:nvPr>
        </p:nvSpPr>
        <p:spPr/>
        <p:txBody>
          <a:bodyPr/>
          <a:lstStyle/>
          <a:p>
            <a:pPr eaLnBrk="1" hangingPunct="1"/>
            <a:r>
              <a:rPr lang="en-US" smtClean="0"/>
              <a:t>Completed Target Coating</a:t>
            </a:r>
          </a:p>
        </p:txBody>
      </p:sp>
      <p:pic>
        <p:nvPicPr>
          <p:cNvPr id="60418" name="Picture 6"/>
          <p:cNvPicPr>
            <a:picLocks noGrp="1" noChangeAspect="1" noChangeArrowheads="1"/>
          </p:cNvPicPr>
          <p:nvPr>
            <p:ph idx="1"/>
          </p:nvPr>
        </p:nvPicPr>
        <p:blipFill>
          <a:blip r:embed="rId2"/>
          <a:srcRect l="18092" t="8789" r="19395" b="27345"/>
          <a:stretch>
            <a:fillRect/>
          </a:stretch>
        </p:blipFill>
        <p:spPr>
          <a:xfrm>
            <a:off x="990600" y="685800"/>
            <a:ext cx="5943600" cy="4032250"/>
          </a:xfrm>
        </p:spPr>
      </p:pic>
      <p:sp>
        <p:nvSpPr>
          <p:cNvPr id="60419" name="Text Box 7"/>
          <p:cNvSpPr txBox="1">
            <a:spLocks noChangeArrowheads="1"/>
          </p:cNvSpPr>
          <p:nvPr/>
        </p:nvSpPr>
        <p:spPr bwMode="auto">
          <a:xfrm>
            <a:off x="1066800" y="4800600"/>
            <a:ext cx="5670550" cy="366713"/>
          </a:xfrm>
          <a:prstGeom prst="rect">
            <a:avLst/>
          </a:prstGeom>
          <a:noFill/>
          <a:ln w="9525">
            <a:noFill/>
            <a:miter lim="800000"/>
            <a:headEnd/>
            <a:tailEnd/>
          </a:ln>
        </p:spPr>
        <p:txBody>
          <a:bodyPr wrap="none">
            <a:spAutoFit/>
          </a:bodyPr>
          <a:lstStyle/>
          <a:p>
            <a:r>
              <a:rPr lang="en-US"/>
              <a:t>Nominal Thickness 0.25 mm, 200mm x 70 mm pattern</a:t>
            </a:r>
          </a:p>
        </p:txBody>
      </p:sp>
      <p:sp>
        <p:nvSpPr>
          <p:cNvPr id="60420" name="Text Box 8"/>
          <p:cNvSpPr txBox="1">
            <a:spLocks noChangeArrowheads="1"/>
          </p:cNvSpPr>
          <p:nvPr/>
        </p:nvSpPr>
        <p:spPr bwMode="auto">
          <a:xfrm>
            <a:off x="533400" y="5562600"/>
            <a:ext cx="7239000" cy="641350"/>
          </a:xfrm>
          <a:prstGeom prst="rect">
            <a:avLst/>
          </a:prstGeom>
          <a:noFill/>
          <a:ln w="9525">
            <a:noFill/>
            <a:miter lim="800000"/>
            <a:headEnd/>
            <a:tailEnd/>
          </a:ln>
        </p:spPr>
        <p:txBody>
          <a:bodyPr>
            <a:spAutoFit/>
          </a:bodyPr>
          <a:lstStyle/>
          <a:p>
            <a:r>
              <a:rPr lang="en-US"/>
              <a:t>Mockup testing established parameters and showed substrate temperatures were &lt; 120 C with air cooling</a:t>
            </a:r>
          </a:p>
        </p:txBody>
      </p:sp>
      <p:sp>
        <p:nvSpPr>
          <p:cNvPr id="60421" name="Text Box 9"/>
          <p:cNvSpPr txBox="1">
            <a:spLocks noChangeArrowheads="1"/>
          </p:cNvSpPr>
          <p:nvPr/>
        </p:nvSpPr>
        <p:spPr bwMode="auto">
          <a:xfrm>
            <a:off x="5334000" y="1371600"/>
            <a:ext cx="1616075" cy="925513"/>
          </a:xfrm>
          <a:prstGeom prst="rect">
            <a:avLst/>
          </a:prstGeom>
          <a:solidFill>
            <a:schemeClr val="bg1"/>
          </a:solidFill>
          <a:ln w="9525">
            <a:solidFill>
              <a:schemeClr val="tx1"/>
            </a:solidFill>
            <a:miter lim="800000"/>
            <a:headEnd/>
            <a:tailEnd/>
          </a:ln>
        </p:spPr>
        <p:txBody>
          <a:bodyPr>
            <a:spAutoFit/>
          </a:bodyPr>
          <a:lstStyle/>
          <a:p>
            <a:r>
              <a:rPr lang="en-US"/>
              <a:t>Pattern to scale image with beam</a:t>
            </a:r>
          </a:p>
        </p:txBody>
      </p:sp>
      <p:sp>
        <p:nvSpPr>
          <p:cNvPr id="60422" name="Line 12"/>
          <p:cNvSpPr>
            <a:spLocks noChangeShapeType="1"/>
          </p:cNvSpPr>
          <p:nvPr/>
        </p:nvSpPr>
        <p:spPr bwMode="auto">
          <a:xfrm flipH="1">
            <a:off x="4495800" y="1905000"/>
            <a:ext cx="838200" cy="11430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p:cNvSpPr>
          <p:nvPr>
            <p:ph type="title"/>
          </p:nvPr>
        </p:nvSpPr>
        <p:spPr>
          <a:xfrm>
            <a:off x="111125" y="177800"/>
            <a:ext cx="8229600" cy="481013"/>
          </a:xfrm>
        </p:spPr>
        <p:txBody>
          <a:bodyPr/>
          <a:lstStyle/>
          <a:p>
            <a:r>
              <a:rPr lang="en-US" smtClean="0"/>
              <a:t>False color target images at 800 kW</a:t>
            </a:r>
          </a:p>
        </p:txBody>
      </p:sp>
      <p:pic>
        <p:nvPicPr>
          <p:cNvPr id="61442" name="Picture 4"/>
          <p:cNvPicPr>
            <a:picLocks noGrp="1" noChangeAspect="1" noChangeArrowheads="1"/>
          </p:cNvPicPr>
          <p:nvPr>
            <p:ph type="body" idx="1"/>
          </p:nvPr>
        </p:nvPicPr>
        <p:blipFill>
          <a:blip r:embed="rId2"/>
          <a:srcRect/>
          <a:stretch>
            <a:fillRect/>
          </a:stretch>
        </p:blipFill>
        <p:spPr>
          <a:xfrm>
            <a:off x="4572000" y="865188"/>
            <a:ext cx="3657600" cy="2333625"/>
          </a:xfrm>
        </p:spPr>
      </p:pic>
      <p:pic>
        <p:nvPicPr>
          <p:cNvPr id="61443" name="Picture 5"/>
          <p:cNvPicPr>
            <a:picLocks noChangeAspect="1" noChangeArrowheads="1"/>
          </p:cNvPicPr>
          <p:nvPr/>
        </p:nvPicPr>
        <p:blipFill>
          <a:blip r:embed="rId3"/>
          <a:srcRect/>
          <a:stretch>
            <a:fillRect/>
          </a:stretch>
        </p:blipFill>
        <p:spPr bwMode="auto">
          <a:xfrm>
            <a:off x="381000" y="838200"/>
            <a:ext cx="3810000" cy="2428875"/>
          </a:xfrm>
          <a:prstGeom prst="rect">
            <a:avLst/>
          </a:prstGeom>
          <a:noFill/>
          <a:ln w="9525">
            <a:noFill/>
            <a:miter lim="800000"/>
            <a:headEnd/>
            <a:tailEnd/>
          </a:ln>
        </p:spPr>
      </p:pic>
      <p:sp>
        <p:nvSpPr>
          <p:cNvPr id="61444" name="Text Box 6"/>
          <p:cNvSpPr txBox="1">
            <a:spLocks noChangeArrowheads="1"/>
          </p:cNvSpPr>
          <p:nvPr/>
        </p:nvSpPr>
        <p:spPr bwMode="auto">
          <a:xfrm>
            <a:off x="304800" y="3429000"/>
            <a:ext cx="3962400" cy="641350"/>
          </a:xfrm>
          <a:prstGeom prst="rect">
            <a:avLst/>
          </a:prstGeom>
          <a:noFill/>
          <a:ln w="9525">
            <a:noFill/>
            <a:miter lim="800000"/>
            <a:headEnd/>
            <a:tailEnd/>
          </a:ln>
        </p:spPr>
        <p:txBody>
          <a:bodyPr>
            <a:spAutoFit/>
          </a:bodyPr>
          <a:lstStyle/>
          <a:p>
            <a:r>
              <a:rPr lang="en-US"/>
              <a:t>Case 1: image with potential gas scintillation</a:t>
            </a:r>
          </a:p>
        </p:txBody>
      </p:sp>
      <p:sp>
        <p:nvSpPr>
          <p:cNvPr id="61445" name="Text Box 7"/>
          <p:cNvSpPr txBox="1">
            <a:spLocks noChangeArrowheads="1"/>
          </p:cNvSpPr>
          <p:nvPr/>
        </p:nvSpPr>
        <p:spPr bwMode="auto">
          <a:xfrm>
            <a:off x="4648200" y="3200400"/>
            <a:ext cx="3733800" cy="915988"/>
          </a:xfrm>
          <a:prstGeom prst="rect">
            <a:avLst/>
          </a:prstGeom>
          <a:noFill/>
          <a:ln w="9525">
            <a:noFill/>
            <a:miter lim="800000"/>
            <a:headEnd/>
            <a:tailEnd/>
          </a:ln>
        </p:spPr>
        <p:txBody>
          <a:bodyPr>
            <a:spAutoFit/>
          </a:bodyPr>
          <a:lstStyle/>
          <a:p>
            <a:r>
              <a:rPr lang="en-US"/>
              <a:t>Case 2: image with shutter delayed by 4 microseconds to gate out suspected gas</a:t>
            </a:r>
          </a:p>
        </p:txBody>
      </p:sp>
      <p:sp>
        <p:nvSpPr>
          <p:cNvPr id="61446" name="Text Box 8"/>
          <p:cNvSpPr txBox="1">
            <a:spLocks noChangeArrowheads="1"/>
          </p:cNvSpPr>
          <p:nvPr/>
        </p:nvSpPr>
        <p:spPr bwMode="auto">
          <a:xfrm>
            <a:off x="304800" y="4876800"/>
            <a:ext cx="5413375" cy="1465263"/>
          </a:xfrm>
          <a:prstGeom prst="rect">
            <a:avLst/>
          </a:prstGeom>
          <a:noFill/>
          <a:ln w="9525">
            <a:noFill/>
            <a:miter lim="800000"/>
            <a:headEnd/>
            <a:tailEnd/>
          </a:ln>
        </p:spPr>
        <p:txBody>
          <a:bodyPr wrap="none">
            <a:spAutoFit/>
          </a:bodyPr>
          <a:lstStyle/>
          <a:p>
            <a:pPr>
              <a:buFontTx/>
              <a:buChar char="•"/>
            </a:pPr>
            <a:r>
              <a:rPr lang="en-US"/>
              <a:t>Data analysis of profiles in progress</a:t>
            </a:r>
          </a:p>
          <a:p>
            <a:pPr lvl="1">
              <a:buFontTx/>
              <a:buChar char="•"/>
            </a:pPr>
            <a:r>
              <a:rPr lang="en-US"/>
              <a:t>Initial results similar to previous projections</a:t>
            </a:r>
          </a:p>
          <a:p>
            <a:pPr lvl="1">
              <a:buFontTx/>
              <a:buChar char="•"/>
            </a:pPr>
            <a:r>
              <a:rPr lang="en-US"/>
              <a:t>No beam tilt</a:t>
            </a:r>
          </a:p>
          <a:p>
            <a:pPr lvl="1">
              <a:buFontTx/>
              <a:buChar char="•"/>
            </a:pPr>
            <a:r>
              <a:rPr lang="en-US"/>
              <a:t> ~10% higher peaking than previous estimates</a:t>
            </a:r>
          </a:p>
          <a:p>
            <a:pPr lvl="1"/>
            <a:r>
              <a:rPr lang="en-US"/>
              <a:t> </a:t>
            </a:r>
          </a:p>
        </p:txBody>
      </p:sp>
      <p:pic>
        <p:nvPicPr>
          <p:cNvPr id="61447" name="Picture 8"/>
          <p:cNvPicPr>
            <a:picLocks noChangeAspect="1" noChangeArrowheads="1"/>
          </p:cNvPicPr>
          <p:nvPr/>
        </p:nvPicPr>
        <p:blipFill>
          <a:blip r:embed="rId4"/>
          <a:srcRect/>
          <a:stretch>
            <a:fillRect/>
          </a:stretch>
        </p:blipFill>
        <p:spPr bwMode="auto">
          <a:xfrm>
            <a:off x="5715000" y="4114800"/>
            <a:ext cx="2563813" cy="2590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p:cNvSpPr>
          <p:nvPr>
            <p:ph type="title"/>
          </p:nvPr>
        </p:nvSpPr>
        <p:spPr>
          <a:xfrm>
            <a:off x="111125" y="177800"/>
            <a:ext cx="8686800" cy="819150"/>
          </a:xfrm>
        </p:spPr>
        <p:txBody>
          <a:bodyPr/>
          <a:lstStyle/>
          <a:p>
            <a:r>
              <a:rPr lang="en-US" sz="2800" smtClean="0"/>
              <a:t>SNS R&amp;D on cavitation damage mitigation began in 2001</a:t>
            </a:r>
          </a:p>
        </p:txBody>
      </p:sp>
      <p:sp>
        <p:nvSpPr>
          <p:cNvPr id="90115" name="Rectangle 3"/>
          <p:cNvSpPr>
            <a:spLocks noGrp="1"/>
          </p:cNvSpPr>
          <p:nvPr>
            <p:ph type="body" idx="1"/>
          </p:nvPr>
        </p:nvSpPr>
        <p:spPr>
          <a:xfrm>
            <a:off x="255588" y="1119188"/>
            <a:ext cx="8229600" cy="4918075"/>
          </a:xfrm>
        </p:spPr>
        <p:txBody>
          <a:bodyPr/>
          <a:lstStyle/>
          <a:p>
            <a:r>
              <a:rPr lang="en-US" sz="2400" smtClean="0"/>
              <a:t>The program includes experimental, simulation and theoretical activities</a:t>
            </a:r>
          </a:p>
          <a:p>
            <a:pPr lvl="1"/>
            <a:r>
              <a:rPr lang="en-US" sz="2000" smtClean="0"/>
              <a:t>Five full time staff members at ORNL and ~12 part time contributors</a:t>
            </a:r>
          </a:p>
          <a:p>
            <a:pPr lvl="2"/>
            <a:r>
              <a:rPr lang="en-US" sz="1800" smtClean="0"/>
              <a:t>(Bernie Riemer is the team leader)</a:t>
            </a:r>
          </a:p>
          <a:p>
            <a:pPr lvl="1"/>
            <a:r>
              <a:rPr lang="en-US" sz="2000" smtClean="0"/>
              <a:t>Contributions from universities and industries</a:t>
            </a:r>
          </a:p>
          <a:p>
            <a:pPr lvl="1"/>
            <a:r>
              <a:rPr lang="en-US" sz="2000" smtClean="0"/>
              <a:t>Collaborations with JPARC and RAL</a:t>
            </a:r>
          </a:p>
          <a:p>
            <a:r>
              <a:rPr lang="en-US" sz="2200" smtClean="0"/>
              <a:t>Goal is to develop technologies to mitigate damage such that it is not the life limiting mechanism for the target</a:t>
            </a:r>
          </a:p>
          <a:p>
            <a:r>
              <a:rPr lang="en-US" sz="2200" smtClean="0"/>
              <a:t>Key points:</a:t>
            </a:r>
          </a:p>
          <a:p>
            <a:pPr lvl="1"/>
            <a:r>
              <a:rPr lang="en-US" sz="2000" smtClean="0"/>
              <a:t>The damage erosion rate is strongly sensitive to beam power … perhaps as much as P</a:t>
            </a:r>
            <a:r>
              <a:rPr lang="en-US" sz="2000" baseline="30000" smtClean="0"/>
              <a:t>4</a:t>
            </a:r>
            <a:r>
              <a:rPr lang="en-US" sz="2000" smtClean="0"/>
              <a:t> </a:t>
            </a:r>
          </a:p>
          <a:p>
            <a:pPr lvl="1"/>
            <a:r>
              <a:rPr lang="en-US" sz="2000" smtClean="0"/>
              <a:t>Target vessel materials and surface protecting treatments have limited potential to significantly extend the life and power capacity of the vessel</a:t>
            </a:r>
          </a:p>
          <a:p>
            <a:pPr lvl="1"/>
            <a:r>
              <a:rPr lang="en-US" sz="2000" smtClean="0"/>
              <a:t>Power threshold for damage to begin is uncertain for SNS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0115">
                                            <p:txEl>
                                              <p:pRg st="5" end="5"/>
                                            </p:txEl>
                                          </p:spTgt>
                                        </p:tgtEl>
                                        <p:attrNameLst>
                                          <p:attrName>style.visibility</p:attrName>
                                        </p:attrNameLst>
                                      </p:cBhvr>
                                      <p:to>
                                        <p:strVal val="visible"/>
                                      </p:to>
                                    </p:set>
                                    <p:animEffect transition="in" filter="fade">
                                      <p:cBhvr>
                                        <p:cTn id="7" dur="1000"/>
                                        <p:tgtEl>
                                          <p:spTgt spid="90115">
                                            <p:txEl>
                                              <p:pRg st="5" end="5"/>
                                            </p:txEl>
                                          </p:spTgt>
                                        </p:tgtEl>
                                      </p:cBhvr>
                                    </p:animEffect>
                                    <p:anim calcmode="lin" valueType="num">
                                      <p:cBhvr>
                                        <p:cTn id="8" dur="1000" fill="hold"/>
                                        <p:tgtEl>
                                          <p:spTgt spid="90115">
                                            <p:txEl>
                                              <p:pRg st="5" end="5"/>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0115">
                                            <p:txEl>
                                              <p:pRg st="5" end="5"/>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0115">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0115">
                                            <p:txEl>
                                              <p:pRg st="6" end="6"/>
                                            </p:txEl>
                                          </p:spTgt>
                                        </p:tgtEl>
                                        <p:attrNameLst>
                                          <p:attrName>style.visibility</p:attrName>
                                        </p:attrNameLst>
                                      </p:cBhvr>
                                      <p:to>
                                        <p:strVal val="visible"/>
                                      </p:to>
                                    </p:set>
                                    <p:animEffect transition="in" filter="fade">
                                      <p:cBhvr>
                                        <p:cTn id="15" dur="1000"/>
                                        <p:tgtEl>
                                          <p:spTgt spid="90115">
                                            <p:txEl>
                                              <p:pRg st="6" end="6"/>
                                            </p:txEl>
                                          </p:spTgt>
                                        </p:tgtEl>
                                      </p:cBhvr>
                                    </p:animEffect>
                                    <p:anim calcmode="lin" valueType="num">
                                      <p:cBhvr>
                                        <p:cTn id="16" dur="1000" fill="hold"/>
                                        <p:tgtEl>
                                          <p:spTgt spid="90115">
                                            <p:txEl>
                                              <p:pRg st="6" end="6"/>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0115">
                                            <p:txEl>
                                              <p:pRg st="6" end="6"/>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0115">
                                            <p:txEl>
                                              <p:pRg st="6" end="6"/>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90115">
                                            <p:txEl>
                                              <p:pRg st="7" end="7"/>
                                            </p:txEl>
                                          </p:spTgt>
                                        </p:tgtEl>
                                        <p:attrNameLst>
                                          <p:attrName>style.visibility</p:attrName>
                                        </p:attrNameLst>
                                      </p:cBhvr>
                                      <p:to>
                                        <p:strVal val="visible"/>
                                      </p:to>
                                    </p:set>
                                    <p:animEffect transition="in" filter="fade">
                                      <p:cBhvr>
                                        <p:cTn id="21" dur="1000"/>
                                        <p:tgtEl>
                                          <p:spTgt spid="90115">
                                            <p:txEl>
                                              <p:pRg st="7" end="7"/>
                                            </p:txEl>
                                          </p:spTgt>
                                        </p:tgtEl>
                                      </p:cBhvr>
                                    </p:animEffect>
                                    <p:anim calcmode="lin" valueType="num">
                                      <p:cBhvr>
                                        <p:cTn id="22" dur="1000" fill="hold"/>
                                        <p:tgtEl>
                                          <p:spTgt spid="90115">
                                            <p:txEl>
                                              <p:pRg st="7" end="7"/>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90115">
                                            <p:txEl>
                                              <p:pRg st="7" end="7"/>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0115">
                                            <p:txEl>
                                              <p:pRg st="7" end="7"/>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90115">
                                            <p:txEl>
                                              <p:pRg st="8" end="8"/>
                                            </p:txEl>
                                          </p:spTgt>
                                        </p:tgtEl>
                                        <p:attrNameLst>
                                          <p:attrName>style.visibility</p:attrName>
                                        </p:attrNameLst>
                                      </p:cBhvr>
                                      <p:to>
                                        <p:strVal val="visible"/>
                                      </p:to>
                                    </p:set>
                                    <p:animEffect transition="in" filter="fade">
                                      <p:cBhvr>
                                        <p:cTn id="27" dur="1000"/>
                                        <p:tgtEl>
                                          <p:spTgt spid="90115">
                                            <p:txEl>
                                              <p:pRg st="8" end="8"/>
                                            </p:txEl>
                                          </p:spTgt>
                                        </p:tgtEl>
                                      </p:cBhvr>
                                    </p:animEffect>
                                    <p:anim calcmode="lin" valueType="num">
                                      <p:cBhvr>
                                        <p:cTn id="28" dur="1000" fill="hold"/>
                                        <p:tgtEl>
                                          <p:spTgt spid="90115">
                                            <p:txEl>
                                              <p:pRg st="8" end="8"/>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90115">
                                            <p:txEl>
                                              <p:pRg st="8" end="8"/>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0115">
                                            <p:txEl>
                                              <p:pRg st="8" end="8"/>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90115">
                                            <p:txEl>
                                              <p:pRg st="9" end="9"/>
                                            </p:txEl>
                                          </p:spTgt>
                                        </p:tgtEl>
                                        <p:attrNameLst>
                                          <p:attrName>style.visibility</p:attrName>
                                        </p:attrNameLst>
                                      </p:cBhvr>
                                      <p:to>
                                        <p:strVal val="visible"/>
                                      </p:to>
                                    </p:set>
                                    <p:animEffect transition="in" filter="fade">
                                      <p:cBhvr>
                                        <p:cTn id="33" dur="1000"/>
                                        <p:tgtEl>
                                          <p:spTgt spid="90115">
                                            <p:txEl>
                                              <p:pRg st="9" end="9"/>
                                            </p:txEl>
                                          </p:spTgt>
                                        </p:tgtEl>
                                      </p:cBhvr>
                                    </p:animEffect>
                                    <p:anim calcmode="lin" valueType="num">
                                      <p:cBhvr>
                                        <p:cTn id="34" dur="1000" fill="hold"/>
                                        <p:tgtEl>
                                          <p:spTgt spid="90115">
                                            <p:txEl>
                                              <p:pRg st="9" end="9"/>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90115">
                                            <p:txEl>
                                              <p:pRg st="9" end="9"/>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90115">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111125" y="177800"/>
            <a:ext cx="8229600" cy="481013"/>
          </a:xfrm>
        </p:spPr>
        <p:txBody>
          <a:bodyPr/>
          <a:lstStyle/>
          <a:p>
            <a:r>
              <a:rPr lang="en-US" smtClean="0"/>
              <a:t>Overview</a:t>
            </a:r>
          </a:p>
        </p:txBody>
      </p:sp>
      <p:sp>
        <p:nvSpPr>
          <p:cNvPr id="26626" name="Rectangle 3"/>
          <p:cNvSpPr>
            <a:spLocks noGrp="1"/>
          </p:cNvSpPr>
          <p:nvPr>
            <p:ph type="body" idx="1"/>
          </p:nvPr>
        </p:nvSpPr>
        <p:spPr>
          <a:xfrm>
            <a:off x="0" y="742950"/>
            <a:ext cx="8229600" cy="5175250"/>
          </a:xfrm>
        </p:spPr>
        <p:txBody>
          <a:bodyPr/>
          <a:lstStyle/>
          <a:p>
            <a:r>
              <a:rPr lang="en-US" smtClean="0"/>
              <a:t>Overall Power and Availability History </a:t>
            </a:r>
          </a:p>
          <a:p>
            <a:r>
              <a:rPr lang="en-US" smtClean="0"/>
              <a:t>Target Systems Availability and Operational Issues</a:t>
            </a:r>
          </a:p>
          <a:p>
            <a:r>
              <a:rPr lang="en-US" smtClean="0"/>
              <a:t>Proton Beam Window Replacement</a:t>
            </a:r>
          </a:p>
          <a:p>
            <a:r>
              <a:rPr lang="en-US" smtClean="0"/>
              <a:t>Target Imaging System</a:t>
            </a:r>
          </a:p>
          <a:p>
            <a:r>
              <a:rPr lang="en-US" smtClean="0"/>
              <a:t>Mercury System Development</a:t>
            </a:r>
          </a:p>
          <a:p>
            <a:r>
              <a:rPr lang="en-US" smtClean="0"/>
              <a:t>Power Upgrade Planning</a:t>
            </a:r>
          </a:p>
          <a:p>
            <a:r>
              <a:rPr lang="en-US" smtClean="0"/>
              <a:t>Second Target Station Planning</a:t>
            </a:r>
          </a:p>
          <a:p>
            <a:endParaRPr lang="en-US" smtClean="0"/>
          </a:p>
          <a:p>
            <a:endParaRPr lang="en-US" smtClean="0"/>
          </a:p>
          <a:p>
            <a:endParaRPr lang="en-US" smtClean="0"/>
          </a:p>
          <a:p>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p:cNvSpPr>
          <p:nvPr>
            <p:ph type="title"/>
          </p:nvPr>
        </p:nvSpPr>
        <p:spPr>
          <a:xfrm>
            <a:off x="111125" y="177800"/>
            <a:ext cx="8229600" cy="869950"/>
          </a:xfrm>
        </p:spPr>
        <p:txBody>
          <a:bodyPr/>
          <a:lstStyle/>
          <a:p>
            <a:r>
              <a:rPr lang="en-US" smtClean="0"/>
              <a:t>Window Flow Vulnerability Test Loop (WFVTL) experiments (WNR 2008)</a:t>
            </a:r>
          </a:p>
        </p:txBody>
      </p:sp>
      <p:sp>
        <p:nvSpPr>
          <p:cNvPr id="63490" name="Rectangle 3"/>
          <p:cNvSpPr>
            <a:spLocks noGrp="1"/>
          </p:cNvSpPr>
          <p:nvPr>
            <p:ph type="body" idx="1"/>
          </p:nvPr>
        </p:nvSpPr>
        <p:spPr>
          <a:xfrm>
            <a:off x="120650" y="1143000"/>
            <a:ext cx="8642350" cy="2809875"/>
          </a:xfrm>
        </p:spPr>
        <p:txBody>
          <a:bodyPr/>
          <a:lstStyle/>
          <a:p>
            <a:pPr>
              <a:lnSpc>
                <a:spcPct val="80000"/>
              </a:lnSpc>
            </a:pPr>
            <a:r>
              <a:rPr lang="en-US" sz="2000" smtClean="0"/>
              <a:t>In-beam experiment examined narrow mercury channel damage under conditions more prototypic to SNS</a:t>
            </a:r>
          </a:p>
          <a:p>
            <a:pPr lvl="1">
              <a:lnSpc>
                <a:spcPct val="80000"/>
              </a:lnSpc>
            </a:pPr>
            <a:r>
              <a:rPr lang="en-US" sz="1800" smtClean="0"/>
              <a:t>Previous in-beam test results for channel damage indicated this region is especially vulnerable</a:t>
            </a:r>
          </a:p>
          <a:p>
            <a:pPr>
              <a:lnSpc>
                <a:spcPct val="80000"/>
              </a:lnSpc>
            </a:pPr>
            <a:r>
              <a:rPr lang="en-US" sz="2000" smtClean="0"/>
              <a:t>Investigated damage reduction vs. flow velocity</a:t>
            </a:r>
          </a:p>
          <a:p>
            <a:pPr lvl="1">
              <a:lnSpc>
                <a:spcPct val="80000"/>
              </a:lnSpc>
            </a:pPr>
            <a:r>
              <a:rPr lang="en-US" sz="1800" smtClean="0"/>
              <a:t>Previous in-beam test indicated damage </a:t>
            </a:r>
            <a:r>
              <a:rPr lang="en-US" sz="1800" i="1" smtClean="0"/>
              <a:t>reduced by flow</a:t>
            </a:r>
          </a:p>
          <a:p>
            <a:pPr>
              <a:lnSpc>
                <a:spcPct val="80000"/>
              </a:lnSpc>
            </a:pPr>
            <a:r>
              <a:rPr lang="en-US" sz="2000" smtClean="0"/>
              <a:t>Sought confirmation that water in channel is benign</a:t>
            </a:r>
          </a:p>
          <a:p>
            <a:pPr>
              <a:lnSpc>
                <a:spcPct val="80000"/>
              </a:lnSpc>
            </a:pPr>
            <a:endParaRPr lang="en-US" sz="2000" smtClean="0"/>
          </a:p>
        </p:txBody>
      </p:sp>
      <p:grpSp>
        <p:nvGrpSpPr>
          <p:cNvPr id="63491" name="Group 4"/>
          <p:cNvGrpSpPr>
            <a:grpSpLocks/>
          </p:cNvGrpSpPr>
          <p:nvPr/>
        </p:nvGrpSpPr>
        <p:grpSpPr bwMode="auto">
          <a:xfrm>
            <a:off x="5014913" y="3627438"/>
            <a:ext cx="3709987" cy="2528887"/>
            <a:chOff x="255" y="2304"/>
            <a:chExt cx="2337" cy="1593"/>
          </a:xfrm>
        </p:grpSpPr>
        <p:pic>
          <p:nvPicPr>
            <p:cNvPr id="63495" name="Picture 5"/>
            <p:cNvPicPr>
              <a:picLocks noChangeAspect="1" noChangeArrowheads="1"/>
            </p:cNvPicPr>
            <p:nvPr/>
          </p:nvPicPr>
          <p:blipFill>
            <a:blip r:embed="rId3"/>
            <a:srcRect/>
            <a:stretch>
              <a:fillRect/>
            </a:stretch>
          </p:blipFill>
          <p:spPr bwMode="auto">
            <a:xfrm>
              <a:off x="255" y="2404"/>
              <a:ext cx="1831" cy="1493"/>
            </a:xfrm>
            <a:prstGeom prst="rect">
              <a:avLst/>
            </a:prstGeom>
            <a:noFill/>
            <a:ln w="9525">
              <a:noFill/>
              <a:miter lim="800000"/>
              <a:headEnd/>
              <a:tailEnd/>
            </a:ln>
          </p:spPr>
        </p:pic>
        <p:sp>
          <p:nvSpPr>
            <p:cNvPr id="63496" name="Line 6"/>
            <p:cNvSpPr>
              <a:spLocks noChangeShapeType="1"/>
            </p:cNvSpPr>
            <p:nvPr/>
          </p:nvSpPr>
          <p:spPr bwMode="auto">
            <a:xfrm flipH="1">
              <a:off x="1219" y="2957"/>
              <a:ext cx="925" cy="531"/>
            </a:xfrm>
            <a:prstGeom prst="line">
              <a:avLst/>
            </a:prstGeom>
            <a:noFill/>
            <a:ln w="12700">
              <a:solidFill>
                <a:srgbClr val="FF0000"/>
              </a:solidFill>
              <a:round/>
              <a:headEnd/>
              <a:tailEnd type="triangle" w="sm" len="lg"/>
            </a:ln>
          </p:spPr>
          <p:txBody>
            <a:bodyPr/>
            <a:lstStyle/>
            <a:p>
              <a:endParaRPr lang="en-US"/>
            </a:p>
          </p:txBody>
        </p:sp>
        <p:sp>
          <p:nvSpPr>
            <p:cNvPr id="63497" name="Freeform 7"/>
            <p:cNvSpPr>
              <a:spLocks/>
            </p:cNvSpPr>
            <p:nvPr/>
          </p:nvSpPr>
          <p:spPr bwMode="auto">
            <a:xfrm>
              <a:off x="945" y="3520"/>
              <a:ext cx="213" cy="79"/>
            </a:xfrm>
            <a:custGeom>
              <a:avLst/>
              <a:gdLst>
                <a:gd name="T0" fmla="*/ 213 w 213"/>
                <a:gd name="T1" fmla="*/ 0 h 79"/>
                <a:gd name="T2" fmla="*/ 129 w 213"/>
                <a:gd name="T3" fmla="*/ 54 h 79"/>
                <a:gd name="T4" fmla="*/ 42 w 213"/>
                <a:gd name="T5" fmla="*/ 78 h 79"/>
                <a:gd name="T6" fmla="*/ 0 w 213"/>
                <a:gd name="T7" fmla="*/ 63 h 79"/>
                <a:gd name="T8" fmla="*/ 0 60000 65536"/>
                <a:gd name="T9" fmla="*/ 0 60000 65536"/>
                <a:gd name="T10" fmla="*/ 0 60000 65536"/>
                <a:gd name="T11" fmla="*/ 0 60000 65536"/>
                <a:gd name="T12" fmla="*/ 0 w 213"/>
                <a:gd name="T13" fmla="*/ 0 h 79"/>
                <a:gd name="T14" fmla="*/ 213 w 213"/>
                <a:gd name="T15" fmla="*/ 79 h 79"/>
              </a:gdLst>
              <a:ahLst/>
              <a:cxnLst>
                <a:cxn ang="T8">
                  <a:pos x="T0" y="T1"/>
                </a:cxn>
                <a:cxn ang="T9">
                  <a:pos x="T2" y="T3"/>
                </a:cxn>
                <a:cxn ang="T10">
                  <a:pos x="T4" y="T5"/>
                </a:cxn>
                <a:cxn ang="T11">
                  <a:pos x="T6" y="T7"/>
                </a:cxn>
              </a:cxnLst>
              <a:rect l="T12" t="T13" r="T14" b="T15"/>
              <a:pathLst>
                <a:path w="213" h="79">
                  <a:moveTo>
                    <a:pt x="213" y="0"/>
                  </a:moveTo>
                  <a:cubicBezTo>
                    <a:pt x="185" y="20"/>
                    <a:pt x="158" y="41"/>
                    <a:pt x="129" y="54"/>
                  </a:cubicBezTo>
                  <a:cubicBezTo>
                    <a:pt x="100" y="67"/>
                    <a:pt x="63" y="77"/>
                    <a:pt x="42" y="78"/>
                  </a:cubicBezTo>
                  <a:cubicBezTo>
                    <a:pt x="21" y="79"/>
                    <a:pt x="10" y="71"/>
                    <a:pt x="0" y="63"/>
                  </a:cubicBezTo>
                </a:path>
              </a:pathLst>
            </a:custGeom>
            <a:noFill/>
            <a:ln w="12700" cap="flat">
              <a:solidFill>
                <a:srgbClr val="FF0000"/>
              </a:solidFill>
              <a:prstDash val="solid"/>
              <a:round/>
              <a:headEnd/>
              <a:tailEnd type="triangle" w="sm" len="lg"/>
            </a:ln>
          </p:spPr>
          <p:txBody>
            <a:bodyPr/>
            <a:lstStyle/>
            <a:p>
              <a:endParaRPr lang="en-US"/>
            </a:p>
          </p:txBody>
        </p:sp>
        <p:sp>
          <p:nvSpPr>
            <p:cNvPr id="63498" name="Freeform 8"/>
            <p:cNvSpPr>
              <a:spLocks/>
            </p:cNvSpPr>
            <p:nvPr/>
          </p:nvSpPr>
          <p:spPr bwMode="auto">
            <a:xfrm>
              <a:off x="924" y="3061"/>
              <a:ext cx="231" cy="225"/>
            </a:xfrm>
            <a:custGeom>
              <a:avLst/>
              <a:gdLst>
                <a:gd name="T0" fmla="*/ 0 w 225"/>
                <a:gd name="T1" fmla="*/ 225 h 219"/>
                <a:gd name="T2" fmla="*/ 31 w 225"/>
                <a:gd name="T3" fmla="*/ 160 h 219"/>
                <a:gd name="T4" fmla="*/ 102 w 225"/>
                <a:gd name="T5" fmla="*/ 83 h 219"/>
                <a:gd name="T6" fmla="*/ 185 w 225"/>
                <a:gd name="T7" fmla="*/ 22 h 219"/>
                <a:gd name="T8" fmla="*/ 231 w 225"/>
                <a:gd name="T9" fmla="*/ 0 h 219"/>
                <a:gd name="T10" fmla="*/ 0 60000 65536"/>
                <a:gd name="T11" fmla="*/ 0 60000 65536"/>
                <a:gd name="T12" fmla="*/ 0 60000 65536"/>
                <a:gd name="T13" fmla="*/ 0 60000 65536"/>
                <a:gd name="T14" fmla="*/ 0 60000 65536"/>
                <a:gd name="T15" fmla="*/ 0 w 225"/>
                <a:gd name="T16" fmla="*/ 0 h 219"/>
                <a:gd name="T17" fmla="*/ 225 w 225"/>
                <a:gd name="T18" fmla="*/ 219 h 219"/>
              </a:gdLst>
              <a:ahLst/>
              <a:cxnLst>
                <a:cxn ang="T10">
                  <a:pos x="T0" y="T1"/>
                </a:cxn>
                <a:cxn ang="T11">
                  <a:pos x="T2" y="T3"/>
                </a:cxn>
                <a:cxn ang="T12">
                  <a:pos x="T4" y="T5"/>
                </a:cxn>
                <a:cxn ang="T13">
                  <a:pos x="T6" y="T7"/>
                </a:cxn>
                <a:cxn ang="T14">
                  <a:pos x="T8" y="T9"/>
                </a:cxn>
              </a:cxnLst>
              <a:rect l="T15" t="T16" r="T17" b="T18"/>
              <a:pathLst>
                <a:path w="225" h="219">
                  <a:moveTo>
                    <a:pt x="0" y="219"/>
                  </a:moveTo>
                  <a:cubicBezTo>
                    <a:pt x="7" y="199"/>
                    <a:pt x="14" y="179"/>
                    <a:pt x="30" y="156"/>
                  </a:cubicBezTo>
                  <a:cubicBezTo>
                    <a:pt x="46" y="133"/>
                    <a:pt x="74" y="103"/>
                    <a:pt x="99" y="81"/>
                  </a:cubicBezTo>
                  <a:cubicBezTo>
                    <a:pt x="124" y="59"/>
                    <a:pt x="159" y="34"/>
                    <a:pt x="180" y="21"/>
                  </a:cubicBezTo>
                  <a:cubicBezTo>
                    <a:pt x="201" y="8"/>
                    <a:pt x="213" y="4"/>
                    <a:pt x="225" y="0"/>
                  </a:cubicBezTo>
                </a:path>
              </a:pathLst>
            </a:custGeom>
            <a:noFill/>
            <a:ln w="12700" cap="flat">
              <a:solidFill>
                <a:srgbClr val="FF0000"/>
              </a:solidFill>
              <a:prstDash val="solid"/>
              <a:round/>
              <a:headEnd/>
              <a:tailEnd type="triangle" w="sm" len="lg"/>
            </a:ln>
          </p:spPr>
          <p:txBody>
            <a:bodyPr/>
            <a:lstStyle/>
            <a:p>
              <a:endParaRPr lang="en-US"/>
            </a:p>
          </p:txBody>
        </p:sp>
        <p:sp>
          <p:nvSpPr>
            <p:cNvPr id="63499" name="Line 9"/>
            <p:cNvSpPr>
              <a:spLocks noChangeShapeType="1"/>
            </p:cNvSpPr>
            <p:nvPr/>
          </p:nvSpPr>
          <p:spPr bwMode="auto">
            <a:xfrm rot="10800000" flipH="1">
              <a:off x="1195" y="2465"/>
              <a:ext cx="991" cy="570"/>
            </a:xfrm>
            <a:prstGeom prst="line">
              <a:avLst/>
            </a:prstGeom>
            <a:noFill/>
            <a:ln w="12700">
              <a:solidFill>
                <a:srgbClr val="FF0000"/>
              </a:solidFill>
              <a:round/>
              <a:headEnd/>
              <a:tailEnd type="triangle" w="sm" len="lg"/>
            </a:ln>
          </p:spPr>
          <p:txBody>
            <a:bodyPr/>
            <a:lstStyle/>
            <a:p>
              <a:endParaRPr lang="en-US"/>
            </a:p>
          </p:txBody>
        </p:sp>
        <p:sp>
          <p:nvSpPr>
            <p:cNvPr id="63500" name="WordArt 10"/>
            <p:cNvSpPr>
              <a:spLocks noChangeArrowheads="1" noChangeShapeType="1" noTextEdit="1"/>
            </p:cNvSpPr>
            <p:nvPr/>
          </p:nvSpPr>
          <p:spPr bwMode="auto">
            <a:xfrm rot="-1426381">
              <a:off x="935" y="2928"/>
              <a:ext cx="1222" cy="209"/>
            </a:xfrm>
            <a:prstGeom prst="rect">
              <a:avLst/>
            </a:prstGeom>
          </p:spPr>
          <p:txBody>
            <a:bodyPr wrap="none" fromWordArt="1">
              <a:prstTxWarp prst="textSlantUp">
                <a:avLst>
                  <a:gd name="adj" fmla="val 54120"/>
                </a:avLst>
              </a:prstTxWarp>
            </a:bodyPr>
            <a:lstStyle/>
            <a:p>
              <a:pPr algn="ctr"/>
              <a:r>
                <a:rPr lang="en-US" sz="1000" i="1" kern="10">
                  <a:ln w="9525">
                    <a:noFill/>
                    <a:round/>
                    <a:headEnd/>
                    <a:tailEnd/>
                  </a:ln>
                  <a:latin typeface="Arial"/>
                  <a:cs typeface="Arial"/>
                </a:rPr>
                <a:t>Bulk mercury region (stagnant)</a:t>
              </a:r>
            </a:p>
          </p:txBody>
        </p:sp>
        <p:sp>
          <p:nvSpPr>
            <p:cNvPr id="63501" name="Text Box 11"/>
            <p:cNvSpPr txBox="1">
              <a:spLocks noChangeArrowheads="1"/>
            </p:cNvSpPr>
            <p:nvPr/>
          </p:nvSpPr>
          <p:spPr bwMode="auto">
            <a:xfrm rot="-1800000">
              <a:off x="2071" y="2787"/>
              <a:ext cx="488" cy="135"/>
            </a:xfrm>
            <a:prstGeom prst="rect">
              <a:avLst/>
            </a:prstGeom>
            <a:noFill/>
            <a:ln w="9525">
              <a:noFill/>
              <a:miter lim="800000"/>
              <a:headEnd/>
              <a:tailEnd/>
            </a:ln>
          </p:spPr>
          <p:txBody>
            <a:bodyPr wrap="none">
              <a:spAutoFit/>
            </a:bodyPr>
            <a:lstStyle/>
            <a:p>
              <a:r>
                <a:rPr lang="en-US" sz="800"/>
                <a:t>Channel flow</a:t>
              </a:r>
            </a:p>
          </p:txBody>
        </p:sp>
        <p:sp>
          <p:nvSpPr>
            <p:cNvPr id="63502" name="Text Box 12"/>
            <p:cNvSpPr txBox="1">
              <a:spLocks noChangeArrowheads="1"/>
            </p:cNvSpPr>
            <p:nvPr/>
          </p:nvSpPr>
          <p:spPr bwMode="auto">
            <a:xfrm rot="-1800000">
              <a:off x="2104" y="2304"/>
              <a:ext cx="488" cy="135"/>
            </a:xfrm>
            <a:prstGeom prst="rect">
              <a:avLst/>
            </a:prstGeom>
            <a:noFill/>
            <a:ln w="9525">
              <a:noFill/>
              <a:miter lim="800000"/>
              <a:headEnd/>
              <a:tailEnd/>
            </a:ln>
          </p:spPr>
          <p:txBody>
            <a:bodyPr wrap="none">
              <a:spAutoFit/>
            </a:bodyPr>
            <a:lstStyle/>
            <a:p>
              <a:r>
                <a:rPr lang="en-US" sz="800"/>
                <a:t>Channel flow</a:t>
              </a:r>
            </a:p>
          </p:txBody>
        </p:sp>
        <p:sp>
          <p:nvSpPr>
            <p:cNvPr id="63503" name="Text Box 13"/>
            <p:cNvSpPr txBox="1">
              <a:spLocks noChangeArrowheads="1"/>
            </p:cNvSpPr>
            <p:nvPr/>
          </p:nvSpPr>
          <p:spPr bwMode="auto">
            <a:xfrm>
              <a:off x="1475" y="3416"/>
              <a:ext cx="721" cy="250"/>
            </a:xfrm>
            <a:prstGeom prst="rect">
              <a:avLst/>
            </a:prstGeom>
            <a:noFill/>
            <a:ln w="9525">
              <a:noFill/>
              <a:miter lim="800000"/>
              <a:headEnd/>
              <a:tailEnd/>
            </a:ln>
          </p:spPr>
          <p:txBody>
            <a:bodyPr>
              <a:spAutoFit/>
            </a:bodyPr>
            <a:lstStyle/>
            <a:p>
              <a:pPr algn="ctr"/>
              <a:r>
                <a:rPr lang="en-US" sz="1000"/>
                <a:t>Test surfaces </a:t>
              </a:r>
            </a:p>
            <a:p>
              <a:pPr algn="ctr"/>
              <a:r>
                <a:rPr lang="en-US" sz="1000"/>
                <a:t>(3 each location)</a:t>
              </a:r>
            </a:p>
          </p:txBody>
        </p:sp>
        <p:sp>
          <p:nvSpPr>
            <p:cNvPr id="63504" name="Line 14"/>
            <p:cNvSpPr>
              <a:spLocks noChangeShapeType="1"/>
            </p:cNvSpPr>
            <p:nvPr/>
          </p:nvSpPr>
          <p:spPr bwMode="auto">
            <a:xfrm flipV="1">
              <a:off x="1566" y="3295"/>
              <a:ext cx="51" cy="219"/>
            </a:xfrm>
            <a:prstGeom prst="line">
              <a:avLst/>
            </a:prstGeom>
            <a:noFill/>
            <a:ln w="9525">
              <a:solidFill>
                <a:schemeClr val="tx1"/>
              </a:solidFill>
              <a:round/>
              <a:headEnd/>
              <a:tailEnd type="triangle" w="sm" len="lg"/>
            </a:ln>
          </p:spPr>
          <p:txBody>
            <a:bodyPr/>
            <a:lstStyle/>
            <a:p>
              <a:endParaRPr lang="en-US"/>
            </a:p>
          </p:txBody>
        </p:sp>
        <p:sp>
          <p:nvSpPr>
            <p:cNvPr id="63505" name="Line 15"/>
            <p:cNvSpPr>
              <a:spLocks noChangeShapeType="1"/>
            </p:cNvSpPr>
            <p:nvPr/>
          </p:nvSpPr>
          <p:spPr bwMode="auto">
            <a:xfrm flipH="1" flipV="1">
              <a:off x="942" y="3436"/>
              <a:ext cx="627" cy="78"/>
            </a:xfrm>
            <a:prstGeom prst="line">
              <a:avLst/>
            </a:prstGeom>
            <a:noFill/>
            <a:ln w="9525">
              <a:solidFill>
                <a:schemeClr val="tx1"/>
              </a:solidFill>
              <a:round/>
              <a:headEnd/>
              <a:tailEnd type="triangle" w="sm" len="lg"/>
            </a:ln>
          </p:spPr>
          <p:txBody>
            <a:bodyPr/>
            <a:lstStyle/>
            <a:p>
              <a:endParaRPr lang="en-US"/>
            </a:p>
          </p:txBody>
        </p:sp>
        <p:sp>
          <p:nvSpPr>
            <p:cNvPr id="63506" name="Line 16"/>
            <p:cNvSpPr>
              <a:spLocks noChangeShapeType="1"/>
            </p:cNvSpPr>
            <p:nvPr/>
          </p:nvSpPr>
          <p:spPr bwMode="auto">
            <a:xfrm flipH="1" flipV="1">
              <a:off x="1455" y="2932"/>
              <a:ext cx="114" cy="579"/>
            </a:xfrm>
            <a:prstGeom prst="line">
              <a:avLst/>
            </a:prstGeom>
            <a:noFill/>
            <a:ln w="9525">
              <a:solidFill>
                <a:schemeClr val="tx1"/>
              </a:solidFill>
              <a:round/>
              <a:headEnd/>
              <a:tailEnd type="triangle" w="sm" len="lg"/>
            </a:ln>
          </p:spPr>
          <p:txBody>
            <a:bodyPr/>
            <a:lstStyle/>
            <a:p>
              <a:endParaRPr lang="en-US"/>
            </a:p>
          </p:txBody>
        </p:sp>
      </p:grpSp>
      <p:pic>
        <p:nvPicPr>
          <p:cNvPr id="63492" name="Picture 17"/>
          <p:cNvPicPr>
            <a:picLocks noChangeAspect="1" noChangeArrowheads="1"/>
          </p:cNvPicPr>
          <p:nvPr/>
        </p:nvPicPr>
        <p:blipFill>
          <a:blip r:embed="rId4"/>
          <a:srcRect l="1587" t="3188" b="4688"/>
          <a:stretch>
            <a:fillRect/>
          </a:stretch>
        </p:blipFill>
        <p:spPr bwMode="auto">
          <a:xfrm>
            <a:off x="239713" y="3448050"/>
            <a:ext cx="4387850" cy="2895600"/>
          </a:xfrm>
          <a:prstGeom prst="rect">
            <a:avLst/>
          </a:prstGeom>
          <a:noFill/>
          <a:ln w="9525">
            <a:noFill/>
            <a:miter lim="800000"/>
            <a:headEnd/>
            <a:tailEnd/>
          </a:ln>
        </p:spPr>
      </p:pic>
      <p:sp>
        <p:nvSpPr>
          <p:cNvPr id="63493" name="Text Box 18"/>
          <p:cNvSpPr txBox="1">
            <a:spLocks noChangeArrowheads="1"/>
          </p:cNvSpPr>
          <p:nvPr/>
        </p:nvSpPr>
        <p:spPr bwMode="auto">
          <a:xfrm>
            <a:off x="1423988" y="6205538"/>
            <a:ext cx="1562100" cy="274637"/>
          </a:xfrm>
          <a:prstGeom prst="rect">
            <a:avLst/>
          </a:prstGeom>
          <a:noFill/>
          <a:ln w="9525">
            <a:noFill/>
            <a:miter lim="800000"/>
            <a:headEnd/>
            <a:tailEnd/>
          </a:ln>
        </p:spPr>
        <p:txBody>
          <a:bodyPr wrap="none">
            <a:spAutoFit/>
          </a:bodyPr>
          <a:lstStyle/>
          <a:p>
            <a:pPr eaLnBrk="0" hangingPunct="0"/>
            <a:r>
              <a:rPr lang="en-US" sz="1200"/>
              <a:t>SNS mercury vessel</a:t>
            </a:r>
          </a:p>
        </p:txBody>
      </p:sp>
      <p:sp>
        <p:nvSpPr>
          <p:cNvPr id="63494" name="Text Box 19"/>
          <p:cNvSpPr txBox="1">
            <a:spLocks noChangeArrowheads="1"/>
          </p:cNvSpPr>
          <p:nvPr/>
        </p:nvSpPr>
        <p:spPr bwMode="auto">
          <a:xfrm>
            <a:off x="5813425" y="6219825"/>
            <a:ext cx="1765300" cy="274638"/>
          </a:xfrm>
          <a:prstGeom prst="rect">
            <a:avLst/>
          </a:prstGeom>
          <a:noFill/>
          <a:ln w="9525">
            <a:noFill/>
            <a:miter lim="800000"/>
            <a:headEnd/>
            <a:tailEnd/>
          </a:ln>
        </p:spPr>
        <p:txBody>
          <a:bodyPr wrap="none">
            <a:spAutoFit/>
          </a:bodyPr>
          <a:lstStyle/>
          <a:p>
            <a:pPr eaLnBrk="0" hangingPunct="0"/>
            <a:r>
              <a:rPr lang="en-US" sz="1200"/>
              <a:t>WFVTL module section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100_1037"/>
          <p:cNvPicPr>
            <a:picLocks noChangeAspect="1" noChangeArrowheads="1"/>
          </p:cNvPicPr>
          <p:nvPr/>
        </p:nvPicPr>
        <p:blipFill>
          <a:blip r:embed="rId2">
            <a:lum bright="-12000"/>
          </a:blip>
          <a:srcRect/>
          <a:stretch>
            <a:fillRect/>
          </a:stretch>
        </p:blipFill>
        <p:spPr bwMode="auto">
          <a:xfrm>
            <a:off x="4343400" y="914400"/>
            <a:ext cx="4564063" cy="3422650"/>
          </a:xfrm>
          <a:prstGeom prst="rect">
            <a:avLst/>
          </a:prstGeom>
          <a:noFill/>
          <a:ln w="9525">
            <a:noFill/>
            <a:miter lim="800000"/>
            <a:headEnd/>
            <a:tailEnd/>
          </a:ln>
        </p:spPr>
      </p:pic>
      <p:sp>
        <p:nvSpPr>
          <p:cNvPr id="65538" name="Rectangle 3"/>
          <p:cNvSpPr>
            <a:spLocks noGrp="1"/>
          </p:cNvSpPr>
          <p:nvPr>
            <p:ph type="title"/>
          </p:nvPr>
        </p:nvSpPr>
        <p:spPr>
          <a:xfrm>
            <a:off x="111125" y="177800"/>
            <a:ext cx="8542338" cy="481013"/>
          </a:xfrm>
        </p:spPr>
        <p:txBody>
          <a:bodyPr/>
          <a:lstStyle/>
          <a:p>
            <a:r>
              <a:rPr lang="en-US" smtClean="0"/>
              <a:t>WFVTL target module and mercury loop</a:t>
            </a:r>
          </a:p>
        </p:txBody>
      </p:sp>
      <p:pic>
        <p:nvPicPr>
          <p:cNvPr id="65539" name="Picture 4" descr="100_1141"/>
          <p:cNvPicPr>
            <a:picLocks noChangeAspect="1" noChangeArrowheads="1"/>
          </p:cNvPicPr>
          <p:nvPr/>
        </p:nvPicPr>
        <p:blipFill>
          <a:blip r:embed="rId3">
            <a:lum bright="-12000"/>
          </a:blip>
          <a:srcRect/>
          <a:stretch>
            <a:fillRect/>
          </a:stretch>
        </p:blipFill>
        <p:spPr bwMode="auto">
          <a:xfrm>
            <a:off x="152400" y="914400"/>
            <a:ext cx="3962400" cy="4745038"/>
          </a:xfrm>
          <a:prstGeom prst="rect">
            <a:avLst/>
          </a:prstGeom>
          <a:noFill/>
          <a:ln w="9525">
            <a:noFill/>
            <a:miter lim="800000"/>
            <a:headEnd/>
            <a:tailEnd/>
          </a:ln>
        </p:spPr>
      </p:pic>
      <p:sp>
        <p:nvSpPr>
          <p:cNvPr id="65540" name="Line 5"/>
          <p:cNvSpPr>
            <a:spLocks noChangeShapeType="1"/>
          </p:cNvSpPr>
          <p:nvPr/>
        </p:nvSpPr>
        <p:spPr bwMode="auto">
          <a:xfrm flipV="1">
            <a:off x="914400" y="2133600"/>
            <a:ext cx="533400" cy="2209800"/>
          </a:xfrm>
          <a:prstGeom prst="line">
            <a:avLst/>
          </a:prstGeom>
          <a:noFill/>
          <a:ln w="22225">
            <a:solidFill>
              <a:srgbClr val="FF0000"/>
            </a:solidFill>
            <a:round/>
            <a:headEnd type="triangle" w="med" len="lg"/>
            <a:tailEnd type="triangle" w="med" len="lg"/>
          </a:ln>
        </p:spPr>
        <p:txBody>
          <a:bodyPr/>
          <a:lstStyle/>
          <a:p>
            <a:endParaRPr lang="en-US"/>
          </a:p>
        </p:txBody>
      </p:sp>
      <p:sp>
        <p:nvSpPr>
          <p:cNvPr id="65541" name="Text Box 6"/>
          <p:cNvSpPr txBox="1">
            <a:spLocks noChangeArrowheads="1"/>
          </p:cNvSpPr>
          <p:nvPr/>
        </p:nvSpPr>
        <p:spPr bwMode="auto">
          <a:xfrm>
            <a:off x="966788" y="5867400"/>
            <a:ext cx="1681162" cy="304800"/>
          </a:xfrm>
          <a:prstGeom prst="rect">
            <a:avLst/>
          </a:prstGeom>
          <a:noFill/>
          <a:ln w="9525">
            <a:noFill/>
            <a:miter lim="800000"/>
            <a:headEnd/>
            <a:tailEnd/>
          </a:ln>
        </p:spPr>
        <p:txBody>
          <a:bodyPr wrap="none">
            <a:spAutoFit/>
          </a:bodyPr>
          <a:lstStyle/>
          <a:p>
            <a:pPr eaLnBrk="0" hangingPunct="0"/>
            <a:r>
              <a:rPr lang="en-US" sz="1400">
                <a:solidFill>
                  <a:srgbClr val="FF0000"/>
                </a:solidFill>
              </a:rPr>
              <a:t>Hg length: 325 mm</a:t>
            </a:r>
          </a:p>
        </p:txBody>
      </p:sp>
      <p:sp>
        <p:nvSpPr>
          <p:cNvPr id="65542" name="Rectangle 7"/>
          <p:cNvSpPr>
            <a:spLocks noChangeArrowheads="1"/>
          </p:cNvSpPr>
          <p:nvPr/>
        </p:nvSpPr>
        <p:spPr bwMode="auto">
          <a:xfrm>
            <a:off x="4365625" y="4495800"/>
            <a:ext cx="4495800" cy="1828800"/>
          </a:xfrm>
          <a:prstGeom prst="rect">
            <a:avLst/>
          </a:prstGeom>
          <a:noFill/>
          <a:ln w="9525">
            <a:noFill/>
            <a:miter lim="800000"/>
            <a:headEnd/>
            <a:tailEnd/>
          </a:ln>
        </p:spPr>
        <p:txBody>
          <a:bodyPr/>
          <a:lstStyle/>
          <a:p>
            <a:pPr marL="228600" indent="-228600" eaLnBrk="0" hangingPunct="0">
              <a:lnSpc>
                <a:spcPct val="80000"/>
              </a:lnSpc>
              <a:spcBef>
                <a:spcPct val="20000"/>
              </a:spcBef>
              <a:buClr>
                <a:srgbClr val="006C3A"/>
              </a:buClr>
              <a:buFont typeface="Arial" charset="0"/>
              <a:buChar char="•"/>
            </a:pPr>
            <a:r>
              <a:rPr lang="en-US" b="1">
                <a:latin typeface="Arial Narrow" pitchFamily="34" charset="0"/>
              </a:rPr>
              <a:t>Variable speed centrifugal pump employed for channel flow speeds for up to 7 m/s</a:t>
            </a:r>
          </a:p>
          <a:p>
            <a:pPr marL="625475" lvl="1" indent="-279400" eaLnBrk="0" hangingPunct="0">
              <a:lnSpc>
                <a:spcPct val="80000"/>
              </a:lnSpc>
              <a:spcBef>
                <a:spcPts val="800"/>
              </a:spcBef>
              <a:buClr>
                <a:srgbClr val="006C3A"/>
              </a:buClr>
              <a:buFont typeface="Arial" charset="0"/>
              <a:buChar char="–"/>
            </a:pPr>
            <a:r>
              <a:rPr lang="en-US" sz="1600" b="1">
                <a:latin typeface="Arial Narrow" pitchFamily="34" charset="0"/>
              </a:rPr>
              <a:t>Only ca. 4.3 m/s achieved</a:t>
            </a:r>
          </a:p>
          <a:p>
            <a:pPr marL="228600" indent="-228600" eaLnBrk="0" hangingPunct="0">
              <a:lnSpc>
                <a:spcPct val="80000"/>
              </a:lnSpc>
              <a:spcBef>
                <a:spcPct val="20000"/>
              </a:spcBef>
              <a:buClr>
                <a:srgbClr val="006C3A"/>
              </a:buClr>
              <a:buFont typeface="Arial" charset="0"/>
              <a:buChar char="•"/>
            </a:pPr>
            <a:r>
              <a:rPr lang="en-US" b="1">
                <a:latin typeface="Arial Narrow" pitchFamily="34" charset="0"/>
              </a:rPr>
              <a:t>Test targets connected to loop via flexible hoses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W3-front-inside-channel"/>
          <p:cNvPicPr preferRelativeResize="0">
            <a:picLocks noChangeAspect="1" noChangeArrowheads="1"/>
          </p:cNvPicPr>
          <p:nvPr/>
        </p:nvPicPr>
        <p:blipFill>
          <a:blip r:embed="rId3"/>
          <a:srcRect/>
          <a:stretch>
            <a:fillRect/>
          </a:stretch>
        </p:blipFill>
        <p:spPr bwMode="auto">
          <a:xfrm>
            <a:off x="90488" y="3609975"/>
            <a:ext cx="4295775" cy="3221038"/>
          </a:xfrm>
          <a:prstGeom prst="rect">
            <a:avLst/>
          </a:prstGeom>
          <a:noFill/>
          <a:ln w="9525">
            <a:noFill/>
            <a:miter lim="800000"/>
            <a:headEnd/>
            <a:tailEnd/>
          </a:ln>
        </p:spPr>
      </p:pic>
      <p:pic>
        <p:nvPicPr>
          <p:cNvPr id="66562" name="Picture 3" descr="W2_front_inside_channel"/>
          <p:cNvPicPr preferRelativeResize="0">
            <a:picLocks noChangeAspect="1" noChangeArrowheads="1"/>
          </p:cNvPicPr>
          <p:nvPr/>
        </p:nvPicPr>
        <p:blipFill>
          <a:blip r:embed="rId4"/>
          <a:srcRect/>
          <a:stretch>
            <a:fillRect/>
          </a:stretch>
        </p:blipFill>
        <p:spPr bwMode="auto">
          <a:xfrm>
            <a:off x="4570413" y="3609975"/>
            <a:ext cx="4295775" cy="3221038"/>
          </a:xfrm>
          <a:prstGeom prst="rect">
            <a:avLst/>
          </a:prstGeom>
          <a:noFill/>
          <a:ln w="9525">
            <a:noFill/>
            <a:miter lim="800000"/>
            <a:headEnd/>
            <a:tailEnd/>
          </a:ln>
        </p:spPr>
      </p:pic>
      <p:sp>
        <p:nvSpPr>
          <p:cNvPr id="66563" name="Text Box 4"/>
          <p:cNvSpPr txBox="1">
            <a:spLocks noChangeArrowheads="1"/>
          </p:cNvSpPr>
          <p:nvPr/>
        </p:nvSpPr>
        <p:spPr bwMode="auto">
          <a:xfrm>
            <a:off x="4570413" y="3609975"/>
            <a:ext cx="1219200" cy="519113"/>
          </a:xfrm>
          <a:prstGeom prst="rect">
            <a:avLst/>
          </a:prstGeom>
          <a:noFill/>
          <a:ln w="9525">
            <a:noFill/>
            <a:miter lim="800000"/>
            <a:headEnd/>
            <a:tailEnd/>
          </a:ln>
        </p:spPr>
        <p:txBody>
          <a:bodyPr>
            <a:spAutoFit/>
          </a:bodyPr>
          <a:lstStyle/>
          <a:p>
            <a:pPr>
              <a:spcBef>
                <a:spcPct val="50000"/>
              </a:spcBef>
            </a:pPr>
            <a:r>
              <a:rPr lang="en-US" sz="2800">
                <a:solidFill>
                  <a:schemeClr val="bg1"/>
                </a:solidFill>
              </a:rPr>
              <a:t>4.3</a:t>
            </a:r>
          </a:p>
        </p:txBody>
      </p:sp>
      <p:sp>
        <p:nvSpPr>
          <p:cNvPr id="66564" name="Text Box 5"/>
          <p:cNvSpPr txBox="1">
            <a:spLocks noChangeArrowheads="1"/>
          </p:cNvSpPr>
          <p:nvPr/>
        </p:nvSpPr>
        <p:spPr bwMode="auto">
          <a:xfrm>
            <a:off x="90488" y="3609975"/>
            <a:ext cx="1166812" cy="519113"/>
          </a:xfrm>
          <a:prstGeom prst="rect">
            <a:avLst/>
          </a:prstGeom>
          <a:noFill/>
          <a:ln w="9525">
            <a:noFill/>
            <a:miter lim="800000"/>
            <a:headEnd/>
            <a:tailEnd/>
          </a:ln>
        </p:spPr>
        <p:txBody>
          <a:bodyPr>
            <a:spAutoFit/>
          </a:bodyPr>
          <a:lstStyle/>
          <a:p>
            <a:pPr>
              <a:spcBef>
                <a:spcPct val="50000"/>
              </a:spcBef>
            </a:pPr>
            <a:r>
              <a:rPr lang="en-US" sz="2800">
                <a:solidFill>
                  <a:schemeClr val="bg1"/>
                </a:solidFill>
              </a:rPr>
              <a:t>3</a:t>
            </a:r>
          </a:p>
        </p:txBody>
      </p:sp>
      <p:pic>
        <p:nvPicPr>
          <p:cNvPr id="66565" name="Picture 6" descr="W0_front_inside_channel"/>
          <p:cNvPicPr>
            <a:picLocks noChangeAspect="1" noChangeArrowheads="1"/>
          </p:cNvPicPr>
          <p:nvPr/>
        </p:nvPicPr>
        <p:blipFill>
          <a:blip r:embed="rId5"/>
          <a:srcRect/>
          <a:stretch>
            <a:fillRect/>
          </a:stretch>
        </p:blipFill>
        <p:spPr bwMode="auto">
          <a:xfrm>
            <a:off x="90488" y="639763"/>
            <a:ext cx="4295775" cy="2982912"/>
          </a:xfrm>
          <a:prstGeom prst="rect">
            <a:avLst/>
          </a:prstGeom>
          <a:noFill/>
          <a:ln w="9525">
            <a:noFill/>
            <a:miter lim="800000"/>
            <a:headEnd/>
            <a:tailEnd/>
          </a:ln>
        </p:spPr>
      </p:pic>
      <p:pic>
        <p:nvPicPr>
          <p:cNvPr id="66566" name="Picture 7" descr="W1-front-inside-channel"/>
          <p:cNvPicPr preferRelativeResize="0">
            <a:picLocks noChangeAspect="1" noChangeArrowheads="1"/>
          </p:cNvPicPr>
          <p:nvPr/>
        </p:nvPicPr>
        <p:blipFill>
          <a:blip r:embed="rId6"/>
          <a:srcRect/>
          <a:stretch>
            <a:fillRect/>
          </a:stretch>
        </p:blipFill>
        <p:spPr bwMode="auto">
          <a:xfrm>
            <a:off x="4570413" y="639763"/>
            <a:ext cx="4295775" cy="2984500"/>
          </a:xfrm>
          <a:prstGeom prst="rect">
            <a:avLst/>
          </a:prstGeom>
          <a:noFill/>
          <a:ln w="9525">
            <a:noFill/>
            <a:miter lim="800000"/>
            <a:headEnd/>
            <a:tailEnd/>
          </a:ln>
        </p:spPr>
      </p:pic>
      <p:sp>
        <p:nvSpPr>
          <p:cNvPr id="66567" name="Text Box 8"/>
          <p:cNvSpPr txBox="1">
            <a:spLocks noChangeArrowheads="1"/>
          </p:cNvSpPr>
          <p:nvPr/>
        </p:nvSpPr>
        <p:spPr bwMode="auto">
          <a:xfrm>
            <a:off x="90488" y="639763"/>
            <a:ext cx="1219200" cy="519112"/>
          </a:xfrm>
          <a:prstGeom prst="rect">
            <a:avLst/>
          </a:prstGeom>
          <a:noFill/>
          <a:ln w="9525">
            <a:noFill/>
            <a:miter lim="800000"/>
            <a:headEnd/>
            <a:tailEnd/>
          </a:ln>
        </p:spPr>
        <p:txBody>
          <a:bodyPr>
            <a:spAutoFit/>
          </a:bodyPr>
          <a:lstStyle/>
          <a:p>
            <a:pPr>
              <a:spcBef>
                <a:spcPct val="50000"/>
              </a:spcBef>
            </a:pPr>
            <a:r>
              <a:rPr lang="en-US" sz="2800">
                <a:solidFill>
                  <a:schemeClr val="bg1"/>
                </a:solidFill>
              </a:rPr>
              <a:t>0</a:t>
            </a:r>
          </a:p>
        </p:txBody>
      </p:sp>
      <p:sp>
        <p:nvSpPr>
          <p:cNvPr id="66568" name="Text Box 9"/>
          <p:cNvSpPr txBox="1">
            <a:spLocks noChangeArrowheads="1"/>
          </p:cNvSpPr>
          <p:nvPr/>
        </p:nvSpPr>
        <p:spPr bwMode="auto">
          <a:xfrm>
            <a:off x="4570413" y="639763"/>
            <a:ext cx="1219200" cy="519112"/>
          </a:xfrm>
          <a:prstGeom prst="rect">
            <a:avLst/>
          </a:prstGeom>
          <a:noFill/>
          <a:ln w="9525">
            <a:noFill/>
            <a:miter lim="800000"/>
            <a:headEnd/>
            <a:tailEnd/>
          </a:ln>
        </p:spPr>
        <p:txBody>
          <a:bodyPr>
            <a:spAutoFit/>
          </a:bodyPr>
          <a:lstStyle/>
          <a:p>
            <a:pPr>
              <a:spcBef>
                <a:spcPct val="50000"/>
              </a:spcBef>
            </a:pPr>
            <a:r>
              <a:rPr lang="en-US" sz="2800">
                <a:solidFill>
                  <a:schemeClr val="bg1"/>
                </a:solidFill>
              </a:rPr>
              <a:t>1.5</a:t>
            </a:r>
          </a:p>
        </p:txBody>
      </p:sp>
      <p:sp>
        <p:nvSpPr>
          <p:cNvPr id="66569" name="Rectangle 10"/>
          <p:cNvSpPr>
            <a:spLocks noGrp="1"/>
          </p:cNvSpPr>
          <p:nvPr>
            <p:ph type="title"/>
          </p:nvPr>
        </p:nvSpPr>
        <p:spPr>
          <a:xfrm>
            <a:off x="111125" y="177800"/>
            <a:ext cx="8575675" cy="376238"/>
          </a:xfrm>
        </p:spPr>
        <p:txBody>
          <a:bodyPr/>
          <a:lstStyle/>
          <a:p>
            <a:r>
              <a:rPr lang="en-US" sz="2200" smtClean="0">
                <a:solidFill>
                  <a:schemeClr val="tx2"/>
                </a:solidFill>
              </a:rPr>
              <a:t>Damage patterns - Front inside plate – Channel side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p:cNvSpPr>
          <p:nvPr>
            <p:ph type="title"/>
          </p:nvPr>
        </p:nvSpPr>
        <p:spPr>
          <a:xfrm>
            <a:off x="111125" y="177800"/>
            <a:ext cx="8229600" cy="869950"/>
          </a:xfrm>
        </p:spPr>
        <p:txBody>
          <a:bodyPr/>
          <a:lstStyle/>
          <a:p>
            <a:r>
              <a:rPr lang="en-US" smtClean="0"/>
              <a:t>Next WNR Hg target experiment is planned for late 2010</a:t>
            </a:r>
          </a:p>
        </p:txBody>
      </p:sp>
      <p:sp>
        <p:nvSpPr>
          <p:cNvPr id="68610" name="Rectangle 3"/>
          <p:cNvSpPr>
            <a:spLocks noGrp="1"/>
          </p:cNvSpPr>
          <p:nvPr>
            <p:ph type="body" idx="1"/>
          </p:nvPr>
        </p:nvSpPr>
        <p:spPr>
          <a:xfrm>
            <a:off x="111125" y="1344613"/>
            <a:ext cx="6048375" cy="2368550"/>
          </a:xfrm>
        </p:spPr>
        <p:txBody>
          <a:bodyPr/>
          <a:lstStyle/>
          <a:p>
            <a:r>
              <a:rPr lang="en-US" smtClean="0"/>
              <a:t>This will investigate small gas bubble mitigation with improved bubblers</a:t>
            </a:r>
          </a:p>
          <a:p>
            <a:r>
              <a:rPr lang="en-US" smtClean="0"/>
              <a:t>Flowing mercury system required</a:t>
            </a:r>
          </a:p>
          <a:p>
            <a:r>
              <a:rPr lang="en-US" smtClean="0"/>
              <a:t>Will be done in close collaboration with JPARC team</a:t>
            </a:r>
          </a:p>
        </p:txBody>
      </p:sp>
      <p:pic>
        <p:nvPicPr>
          <p:cNvPr id="68611" name="Picture 4"/>
          <p:cNvPicPr>
            <a:picLocks noChangeAspect="1" noChangeArrowheads="1"/>
          </p:cNvPicPr>
          <p:nvPr/>
        </p:nvPicPr>
        <p:blipFill>
          <a:blip r:embed="rId2"/>
          <a:srcRect/>
          <a:stretch>
            <a:fillRect/>
          </a:stretch>
        </p:blipFill>
        <p:spPr bwMode="auto">
          <a:xfrm>
            <a:off x="2633663" y="3408363"/>
            <a:ext cx="3100387" cy="3130550"/>
          </a:xfrm>
          <a:prstGeom prst="rect">
            <a:avLst/>
          </a:prstGeom>
          <a:noFill/>
          <a:ln w="9525">
            <a:noFill/>
            <a:miter lim="800000"/>
            <a:headEnd/>
            <a:tailEnd/>
          </a:ln>
        </p:spPr>
      </p:pic>
      <p:pic>
        <p:nvPicPr>
          <p:cNvPr id="68612" name="Picture 5"/>
          <p:cNvPicPr>
            <a:picLocks noChangeAspect="1" noChangeArrowheads="1"/>
          </p:cNvPicPr>
          <p:nvPr/>
        </p:nvPicPr>
        <p:blipFill>
          <a:blip r:embed="rId3"/>
          <a:srcRect/>
          <a:stretch>
            <a:fillRect/>
          </a:stretch>
        </p:blipFill>
        <p:spPr bwMode="auto">
          <a:xfrm>
            <a:off x="5995988" y="1212850"/>
            <a:ext cx="2705100" cy="4565650"/>
          </a:xfrm>
          <a:prstGeom prst="rect">
            <a:avLst/>
          </a:prstGeom>
          <a:noFill/>
          <a:ln w="9525">
            <a:noFill/>
            <a:miter lim="800000"/>
            <a:headEnd/>
            <a:tailEnd/>
          </a:ln>
        </p:spPr>
      </p:pic>
      <p:sp>
        <p:nvSpPr>
          <p:cNvPr id="68613" name="Text Box 6"/>
          <p:cNvSpPr txBox="1">
            <a:spLocks noChangeArrowheads="1"/>
          </p:cNvSpPr>
          <p:nvPr/>
        </p:nvSpPr>
        <p:spPr bwMode="auto">
          <a:xfrm>
            <a:off x="1174750" y="5795963"/>
            <a:ext cx="1568450" cy="366712"/>
          </a:xfrm>
          <a:prstGeom prst="rect">
            <a:avLst/>
          </a:prstGeom>
          <a:noFill/>
          <a:ln w="9525">
            <a:noFill/>
            <a:miter lim="800000"/>
            <a:headEnd/>
            <a:tailEnd/>
          </a:ln>
        </p:spPr>
        <p:txBody>
          <a:bodyPr wrap="none">
            <a:spAutoFit/>
          </a:bodyPr>
          <a:lstStyle/>
          <a:p>
            <a:r>
              <a:rPr lang="en-US"/>
              <a:t>Pump system</a:t>
            </a:r>
          </a:p>
        </p:txBody>
      </p:sp>
      <p:sp>
        <p:nvSpPr>
          <p:cNvPr id="68614" name="Text Box 7"/>
          <p:cNvSpPr txBox="1">
            <a:spLocks noChangeArrowheads="1"/>
          </p:cNvSpPr>
          <p:nvPr/>
        </p:nvSpPr>
        <p:spPr bwMode="auto">
          <a:xfrm>
            <a:off x="6605588" y="5683250"/>
            <a:ext cx="2254250" cy="641350"/>
          </a:xfrm>
          <a:prstGeom prst="rect">
            <a:avLst/>
          </a:prstGeom>
          <a:noFill/>
          <a:ln w="9525">
            <a:noFill/>
            <a:miter lim="800000"/>
            <a:headEnd/>
            <a:tailEnd/>
          </a:ln>
        </p:spPr>
        <p:txBody>
          <a:bodyPr wrap="none">
            <a:spAutoFit/>
          </a:bodyPr>
          <a:lstStyle/>
          <a:p>
            <a:pPr algn="ctr"/>
            <a:r>
              <a:rPr lang="en-US"/>
              <a:t>Bubblers &amp; damage </a:t>
            </a:r>
          </a:p>
          <a:p>
            <a:pPr algn="ctr"/>
            <a:r>
              <a:rPr lang="en-US"/>
              <a:t>test plates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p:cNvSpPr>
          <p:nvPr>
            <p:ph type="title"/>
          </p:nvPr>
        </p:nvSpPr>
        <p:spPr>
          <a:xfrm>
            <a:off x="111125" y="177800"/>
            <a:ext cx="8229600" cy="481013"/>
          </a:xfrm>
        </p:spPr>
        <p:txBody>
          <a:bodyPr/>
          <a:lstStyle/>
          <a:p>
            <a:r>
              <a:rPr lang="en-US" smtClean="0"/>
              <a:t>Target Upgrade </a:t>
            </a:r>
          </a:p>
        </p:txBody>
      </p:sp>
      <p:sp>
        <p:nvSpPr>
          <p:cNvPr id="69634" name="Rectangle 3"/>
          <p:cNvSpPr>
            <a:spLocks noGrp="1"/>
          </p:cNvSpPr>
          <p:nvPr>
            <p:ph type="body" idx="1"/>
          </p:nvPr>
        </p:nvSpPr>
        <p:spPr>
          <a:xfrm>
            <a:off x="228600" y="1143000"/>
            <a:ext cx="8229600" cy="4703763"/>
          </a:xfrm>
        </p:spPr>
        <p:txBody>
          <a:bodyPr/>
          <a:lstStyle/>
          <a:p>
            <a:r>
              <a:rPr lang="en-US" smtClean="0"/>
              <a:t>Experience with targets at or above 1 MW is needed to determine if gas mitigation methods are needed</a:t>
            </a:r>
          </a:p>
          <a:p>
            <a:pPr lvl="1"/>
            <a:r>
              <a:rPr lang="en-US" smtClean="0"/>
              <a:t>Post Irradiation Examination (PIE) will be done on samples from the nose region of the first target (which did not fail)</a:t>
            </a:r>
          </a:p>
          <a:p>
            <a:pPr lvl="1"/>
            <a:r>
              <a:rPr lang="en-US" smtClean="0"/>
              <a:t>Subsequent Targets will be run until mercury is detected in the interstitial region (or to 10 dpa) and PIE performed to locate the leaking region and remove samples</a:t>
            </a:r>
          </a:p>
          <a:p>
            <a:pPr lvl="1"/>
            <a:r>
              <a:rPr lang="en-US" smtClean="0"/>
              <a:t>At 1 MW with the nominal beam profile, 10 dpa would be reached after 5000 hours of operation</a:t>
            </a:r>
          </a:p>
          <a:p>
            <a:r>
              <a:rPr lang="en-US" smtClean="0"/>
              <a:t>If cavitation damage does not limit lifetimes unacceptably, structural analysis of the current target design indicates it can operate at 1.4 MW</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p:cNvSpPr>
          <p:nvPr>
            <p:ph type="title" idx="4294967295"/>
          </p:nvPr>
        </p:nvSpPr>
        <p:spPr/>
        <p:txBody>
          <a:bodyPr/>
          <a:lstStyle/>
          <a:p>
            <a:r>
              <a:rPr lang="en-US" smtClean="0"/>
              <a:t>SNS Power Upgrade Plan</a:t>
            </a:r>
          </a:p>
        </p:txBody>
      </p:sp>
      <p:sp>
        <p:nvSpPr>
          <p:cNvPr id="70658" name="Rectangle 3"/>
          <p:cNvSpPr>
            <a:spLocks noGrp="1"/>
          </p:cNvSpPr>
          <p:nvPr>
            <p:ph type="body" sz="half" idx="4294967295"/>
          </p:nvPr>
        </p:nvSpPr>
        <p:spPr>
          <a:xfrm>
            <a:off x="111125" y="811213"/>
            <a:ext cx="8664575" cy="3289300"/>
          </a:xfrm>
        </p:spPr>
        <p:txBody>
          <a:bodyPr/>
          <a:lstStyle/>
          <a:p>
            <a:pPr marL="230188" indent="-230188"/>
            <a:r>
              <a:rPr lang="en-US" sz="2000" smtClean="0"/>
              <a:t>Power upgrade plan has been revised</a:t>
            </a:r>
          </a:p>
          <a:p>
            <a:pPr lvl="1">
              <a:spcBef>
                <a:spcPct val="20000"/>
              </a:spcBef>
            </a:pPr>
            <a:r>
              <a:rPr lang="en-US" sz="1800" smtClean="0"/>
              <a:t>Formerly, Power Upgrade Project (PUP) doubled SNS power </a:t>
            </a:r>
          </a:p>
          <a:p>
            <a:pPr lvl="1">
              <a:spcBef>
                <a:spcPct val="20000"/>
              </a:spcBef>
            </a:pPr>
            <a:r>
              <a:rPr lang="en-US" sz="1800" smtClean="0"/>
              <a:t>DOE directed us to restructure the elements of the PUP</a:t>
            </a:r>
          </a:p>
          <a:p>
            <a:pPr lvl="2">
              <a:spcBef>
                <a:spcPct val="20000"/>
              </a:spcBef>
            </a:pPr>
            <a:r>
              <a:rPr lang="en-US" sz="1600" smtClean="0"/>
              <a:t>Proton energy increase to 1.3 GeV (30%) forms the new PUP </a:t>
            </a:r>
          </a:p>
          <a:p>
            <a:pPr lvl="2">
              <a:spcBef>
                <a:spcPct val="20000"/>
              </a:spcBef>
            </a:pPr>
            <a:r>
              <a:rPr lang="en-US" sz="1600" smtClean="0"/>
              <a:t>Beam current increase (60%) and target improvements will be accomplished through R&amp;D and Accelerator Improvement Projects (AIPs)</a:t>
            </a:r>
          </a:p>
          <a:p>
            <a:pPr marL="230188" indent="-230188"/>
            <a:r>
              <a:rPr lang="en-US" sz="2000" smtClean="0"/>
              <a:t>Conceptual design for PUP completed, and R&amp;D underway</a:t>
            </a:r>
          </a:p>
          <a:p>
            <a:pPr lvl="1">
              <a:spcBef>
                <a:spcPct val="20000"/>
              </a:spcBef>
            </a:pPr>
            <a:r>
              <a:rPr lang="en-US" sz="1800" smtClean="0"/>
              <a:t>BES review held in August 2008 and Critical Decision-1 (start preliminary design) approved in Jan 2009</a:t>
            </a:r>
          </a:p>
          <a:p>
            <a:pPr marL="230188" indent="-230188"/>
            <a:r>
              <a:rPr lang="en-US" sz="2000" smtClean="0"/>
              <a:t>Net result of PUP + R&amp;D + AIPs will be a doubling of the SNS beam power by 2016</a:t>
            </a:r>
          </a:p>
          <a:p>
            <a:pPr marL="230188" indent="-230188"/>
            <a:endParaRPr lang="en-US" sz="2000" smtClean="0"/>
          </a:p>
        </p:txBody>
      </p:sp>
      <p:pic>
        <p:nvPicPr>
          <p:cNvPr id="70659" name="Picture 4" descr="dummy_uncropped"/>
          <p:cNvPicPr>
            <a:picLocks noChangeAspect="1" noChangeArrowheads="1"/>
          </p:cNvPicPr>
          <p:nvPr/>
        </p:nvPicPr>
        <p:blipFill>
          <a:blip r:embed="rId2"/>
          <a:srcRect/>
          <a:stretch>
            <a:fillRect/>
          </a:stretch>
        </p:blipFill>
        <p:spPr bwMode="auto">
          <a:xfrm>
            <a:off x="2028825" y="4033838"/>
            <a:ext cx="4800600" cy="226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4"/>
          <p:cNvSpPr>
            <a:spLocks noGrp="1" noChangeArrowheads="1"/>
          </p:cNvSpPr>
          <p:nvPr>
            <p:ph type="title" idx="4294967295"/>
          </p:nvPr>
        </p:nvSpPr>
        <p:spPr>
          <a:xfrm>
            <a:off x="111125" y="120650"/>
            <a:ext cx="8229600" cy="481013"/>
          </a:xfrm>
        </p:spPr>
        <p:txBody>
          <a:bodyPr anchor="ctr"/>
          <a:lstStyle/>
          <a:p>
            <a:r>
              <a:rPr lang="en-US" smtClean="0"/>
              <a:t>SNS Second Target Station (STS)</a:t>
            </a:r>
          </a:p>
        </p:txBody>
      </p:sp>
      <p:sp>
        <p:nvSpPr>
          <p:cNvPr id="71682" name="Rectangle 5"/>
          <p:cNvSpPr>
            <a:spLocks noGrp="1" noChangeArrowheads="1"/>
          </p:cNvSpPr>
          <p:nvPr>
            <p:ph type="body" idx="4294967295"/>
          </p:nvPr>
        </p:nvSpPr>
        <p:spPr>
          <a:xfrm>
            <a:off x="182563" y="3148013"/>
            <a:ext cx="8839200" cy="2524125"/>
          </a:xfrm>
        </p:spPr>
        <p:txBody>
          <a:bodyPr/>
          <a:lstStyle/>
          <a:p>
            <a:pPr marL="230188" indent="-230188">
              <a:spcBef>
                <a:spcPct val="0"/>
              </a:spcBef>
            </a:pPr>
            <a:r>
              <a:rPr lang="en-US" sz="2400" smtClean="0"/>
              <a:t>Scope of STS includes design, build, install, test, and commission a second target station at SNS consisting of:</a:t>
            </a:r>
          </a:p>
          <a:p>
            <a:pPr lvl="1">
              <a:spcBef>
                <a:spcPct val="0"/>
              </a:spcBef>
            </a:pPr>
            <a:r>
              <a:rPr lang="en-US" sz="2000" b="0" smtClean="0"/>
              <a:t>New spallation target and supporting systems</a:t>
            </a:r>
          </a:p>
          <a:p>
            <a:pPr lvl="1">
              <a:spcBef>
                <a:spcPct val="0"/>
              </a:spcBef>
            </a:pPr>
            <a:r>
              <a:rPr lang="en-US" sz="2000" b="0" smtClean="0"/>
              <a:t>Extended SNS accelerator systems</a:t>
            </a:r>
          </a:p>
          <a:p>
            <a:pPr lvl="1">
              <a:spcBef>
                <a:spcPct val="0"/>
              </a:spcBef>
            </a:pPr>
            <a:r>
              <a:rPr lang="en-US" sz="2000" b="0" smtClean="0"/>
              <a:t>Conventional support buildings</a:t>
            </a:r>
          </a:p>
          <a:p>
            <a:pPr lvl="1">
              <a:spcBef>
                <a:spcPct val="0"/>
              </a:spcBef>
            </a:pPr>
            <a:r>
              <a:rPr lang="en-US" sz="2000" b="0" smtClean="0"/>
              <a:t>Initial neutron beam instruments</a:t>
            </a:r>
          </a:p>
          <a:p>
            <a:pPr marL="230188" indent="-230188"/>
            <a:r>
              <a:rPr lang="en-US" sz="2400" smtClean="0"/>
              <a:t>Mission Need Critical Decision-0 approved in January 2009! </a:t>
            </a:r>
          </a:p>
          <a:p>
            <a:pPr lvl="1">
              <a:spcBef>
                <a:spcPct val="0"/>
              </a:spcBef>
            </a:pPr>
            <a:r>
              <a:rPr lang="en-US" sz="2000" b="0" smtClean="0"/>
              <a:t>Current plan: Start construction project in 2012; complete in 2019</a:t>
            </a:r>
          </a:p>
        </p:txBody>
      </p:sp>
      <p:pic>
        <p:nvPicPr>
          <p:cNvPr id="71683" name="Picture 8" descr="07-G01159_2nd target"/>
          <p:cNvPicPr>
            <a:picLocks noChangeAspect="1" noChangeArrowheads="1"/>
          </p:cNvPicPr>
          <p:nvPr/>
        </p:nvPicPr>
        <p:blipFill>
          <a:blip r:embed="rId2"/>
          <a:srcRect/>
          <a:stretch>
            <a:fillRect/>
          </a:stretch>
        </p:blipFill>
        <p:spPr bwMode="auto">
          <a:xfrm>
            <a:off x="2254250" y="814388"/>
            <a:ext cx="4156075" cy="2200275"/>
          </a:xfrm>
          <a:prstGeom prst="rect">
            <a:avLst/>
          </a:prstGeom>
          <a:noFill/>
          <a:ln w="19050">
            <a:solidFill>
              <a:srgbClr val="000000"/>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p:nvPr>
        </p:nvSpPr>
        <p:spPr/>
        <p:txBody>
          <a:bodyPr/>
          <a:lstStyle/>
          <a:p>
            <a:r>
              <a:rPr lang="en-US" smtClean="0"/>
              <a:t>Two STS Target Options</a:t>
            </a:r>
          </a:p>
        </p:txBody>
      </p:sp>
      <p:sp>
        <p:nvSpPr>
          <p:cNvPr id="72706" name="Rectangle 3"/>
          <p:cNvSpPr>
            <a:spLocks noGrp="1"/>
          </p:cNvSpPr>
          <p:nvPr>
            <p:ph type="body" idx="1"/>
          </p:nvPr>
        </p:nvSpPr>
        <p:spPr>
          <a:xfrm>
            <a:off x="274638" y="1050925"/>
            <a:ext cx="8229600" cy="5126038"/>
          </a:xfrm>
        </p:spPr>
        <p:txBody>
          <a:bodyPr/>
          <a:lstStyle/>
          <a:p>
            <a:r>
              <a:rPr lang="en-US" smtClean="0"/>
              <a:t>Mercury Target</a:t>
            </a:r>
          </a:p>
          <a:p>
            <a:pPr lvl="1"/>
            <a:r>
              <a:rPr lang="en-US" smtClean="0"/>
              <a:t>Similar configuration as the first SNS target station.  </a:t>
            </a:r>
          </a:p>
          <a:p>
            <a:pPr lvl="2"/>
            <a:r>
              <a:rPr lang="en-US" smtClean="0"/>
              <a:t>Mercury process installed in a shielded service bay downstream of the monolith.  </a:t>
            </a:r>
          </a:p>
          <a:p>
            <a:pPr lvl="2"/>
            <a:r>
              <a:rPr lang="en-US" smtClean="0"/>
              <a:t>Moderators and reflector mounted in a vertically accessed plug.</a:t>
            </a:r>
          </a:p>
          <a:p>
            <a:pPr lvl="2"/>
            <a:r>
              <a:rPr lang="en-US" smtClean="0"/>
              <a:t>Target /Moderator/Reflector optimized to improve cold neutron production</a:t>
            </a:r>
          </a:p>
          <a:p>
            <a:pPr lvl="2"/>
            <a:r>
              <a:rPr lang="en-US" smtClean="0"/>
              <a:t>Process equipment optimized based on FTS experience.</a:t>
            </a:r>
          </a:p>
          <a:p>
            <a:pPr lvl="2"/>
            <a:r>
              <a:rPr lang="en-US" smtClean="0"/>
              <a:t>Cavitation damage is not likely to be an issue with long pulse operation</a:t>
            </a:r>
          </a:p>
          <a:p>
            <a:r>
              <a:rPr lang="en-US" smtClean="0"/>
              <a:t>Rotating Target</a:t>
            </a:r>
          </a:p>
          <a:p>
            <a:pPr lvl="2"/>
            <a:r>
              <a:rPr lang="en-US" smtClean="0"/>
              <a:t>Target, moderators and reflectors mounted in a single large vertical plug</a:t>
            </a:r>
          </a:p>
          <a:p>
            <a:pPr lvl="2"/>
            <a:r>
              <a:rPr lang="en-US" smtClean="0"/>
              <a:t>Target driven with assembly mounted 3.5 meters above the disk.</a:t>
            </a:r>
          </a:p>
          <a:p>
            <a:endParaRPr lang="en-US"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p:cNvSpPr>
          <p:nvPr>
            <p:ph type="title"/>
          </p:nvPr>
        </p:nvSpPr>
        <p:spPr>
          <a:xfrm>
            <a:off x="111125" y="177800"/>
            <a:ext cx="8229600" cy="481013"/>
          </a:xfrm>
        </p:spPr>
        <p:txBody>
          <a:bodyPr/>
          <a:lstStyle/>
          <a:p>
            <a:r>
              <a:rPr lang="en-US" smtClean="0"/>
              <a:t>Solid Rotating Target Option for STS</a:t>
            </a:r>
          </a:p>
        </p:txBody>
      </p:sp>
      <p:sp>
        <p:nvSpPr>
          <p:cNvPr id="125955" name="Rectangle 3"/>
          <p:cNvSpPr>
            <a:spLocks noGrp="1"/>
          </p:cNvSpPr>
          <p:nvPr>
            <p:ph type="body" idx="1"/>
          </p:nvPr>
        </p:nvSpPr>
        <p:spPr>
          <a:xfrm>
            <a:off x="207963" y="833438"/>
            <a:ext cx="8229600" cy="4916487"/>
          </a:xfrm>
        </p:spPr>
        <p:txBody>
          <a:bodyPr/>
          <a:lstStyle/>
          <a:p>
            <a:r>
              <a:rPr lang="en-US" sz="2400" smtClean="0"/>
              <a:t>A preconceptual design study for a 3 MW tantalum clad tungsten target with water cooling which gave promising results</a:t>
            </a:r>
            <a:r>
              <a:rPr lang="en-US" sz="2400" baseline="30000" smtClean="0"/>
              <a:t>1</a:t>
            </a:r>
          </a:p>
          <a:p>
            <a:pPr lvl="1"/>
            <a:r>
              <a:rPr lang="en-US" smtClean="0"/>
              <a:t>Target lifetime of ~ 5 years for 10 dpa on the shell window</a:t>
            </a:r>
          </a:p>
          <a:p>
            <a:pPr lvl="1"/>
            <a:r>
              <a:rPr lang="en-US" smtClean="0"/>
              <a:t>Equal or better neutronic performance compared to a mercury target</a:t>
            </a:r>
          </a:p>
          <a:p>
            <a:pPr lvl="1"/>
            <a:r>
              <a:rPr lang="en-US" smtClean="0"/>
              <a:t>Greatly reduced remote handling requirements compared to a mercury target</a:t>
            </a:r>
          </a:p>
          <a:p>
            <a:r>
              <a:rPr lang="en-US" sz="2400" smtClean="0"/>
              <a:t>A mockup of the drive unit including seals and bearings was fabricated and tested for &gt; 1000 hrs</a:t>
            </a:r>
          </a:p>
          <a:p>
            <a:r>
              <a:rPr lang="en-US" sz="2400" smtClean="0"/>
              <a:t>A 4 meter shaft and 1.2 m diameter mockup target has been fabricated by the ESS-Bilbao team as part of a collaboration and will be tested within 6 months with the ORNL drive unit</a:t>
            </a:r>
          </a:p>
          <a:p>
            <a:pPr lvl="1"/>
            <a:endParaRPr lang="en-US" smtClean="0"/>
          </a:p>
        </p:txBody>
      </p:sp>
      <p:sp>
        <p:nvSpPr>
          <p:cNvPr id="73731" name="Text Box 4"/>
          <p:cNvSpPr txBox="1">
            <a:spLocks noChangeArrowheads="1"/>
          </p:cNvSpPr>
          <p:nvPr/>
        </p:nvSpPr>
        <p:spPr bwMode="auto">
          <a:xfrm>
            <a:off x="2422525" y="5903913"/>
            <a:ext cx="5213350" cy="366712"/>
          </a:xfrm>
          <a:prstGeom prst="rect">
            <a:avLst/>
          </a:prstGeom>
          <a:noFill/>
          <a:ln w="9525">
            <a:noFill/>
            <a:miter lim="800000"/>
            <a:headEnd/>
            <a:tailEnd/>
          </a:ln>
        </p:spPr>
        <p:txBody>
          <a:bodyPr wrap="none">
            <a:spAutoFit/>
          </a:bodyPr>
          <a:lstStyle/>
          <a:p>
            <a:r>
              <a:rPr lang="en-US"/>
              <a:t>1. http://dx.doi.org/10.1016/j.jnucmat.2009.10.007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 calcmode="lin" valueType="num">
                                      <p:cBhvr>
                                        <p:cTn id="7" dur="1000" fill="hold"/>
                                        <p:tgtEl>
                                          <p:spTgt spid="12595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595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5955">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5955">
                                            <p:txEl>
                                              <p:pRg st="1" end="1"/>
                                            </p:txEl>
                                          </p:spTgt>
                                        </p:tgtEl>
                                        <p:attrNameLst>
                                          <p:attrName>style.visibility</p:attrName>
                                        </p:attrNameLst>
                                      </p:cBhvr>
                                      <p:to>
                                        <p:strVal val="visible"/>
                                      </p:to>
                                    </p:set>
                                    <p:anim calcmode="lin" valueType="num">
                                      <p:cBhvr>
                                        <p:cTn id="12" dur="1000" fill="hold"/>
                                        <p:tgtEl>
                                          <p:spTgt spid="125955">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2595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25955">
                                            <p:txEl>
                                              <p:pRg st="1" end="1"/>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5955">
                                            <p:txEl>
                                              <p:pRg st="2" end="2"/>
                                            </p:txEl>
                                          </p:spTgt>
                                        </p:tgtEl>
                                        <p:attrNameLst>
                                          <p:attrName>style.visibility</p:attrName>
                                        </p:attrNameLst>
                                      </p:cBhvr>
                                      <p:to>
                                        <p:strVal val="visible"/>
                                      </p:to>
                                    </p:set>
                                    <p:anim calcmode="lin" valueType="num">
                                      <p:cBhvr>
                                        <p:cTn id="17" dur="1000" fill="hold"/>
                                        <p:tgtEl>
                                          <p:spTgt spid="125955">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125955">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25955">
                                            <p:txEl>
                                              <p:pRg st="2" end="2"/>
                                            </p:txEl>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25955">
                                            <p:txEl>
                                              <p:pRg st="3" end="3"/>
                                            </p:txEl>
                                          </p:spTgt>
                                        </p:tgtEl>
                                        <p:attrNameLst>
                                          <p:attrName>style.visibility</p:attrName>
                                        </p:attrNameLst>
                                      </p:cBhvr>
                                      <p:to>
                                        <p:strVal val="visible"/>
                                      </p:to>
                                    </p:set>
                                    <p:anim calcmode="lin" valueType="num">
                                      <p:cBhvr>
                                        <p:cTn id="22" dur="1000" fill="hold"/>
                                        <p:tgtEl>
                                          <p:spTgt spid="125955">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125955">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12595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5955">
                                            <p:txEl>
                                              <p:pRg st="4" end="4"/>
                                            </p:txEl>
                                          </p:spTgt>
                                        </p:tgtEl>
                                        <p:attrNameLst>
                                          <p:attrName>style.visibility</p:attrName>
                                        </p:attrNameLst>
                                      </p:cBhvr>
                                      <p:to>
                                        <p:strVal val="visible"/>
                                      </p:to>
                                    </p:set>
                                    <p:anim calcmode="lin" valueType="num">
                                      <p:cBhvr>
                                        <p:cTn id="29" dur="1000" fill="hold"/>
                                        <p:tgtEl>
                                          <p:spTgt spid="125955">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125955">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12595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25955">
                                            <p:txEl>
                                              <p:pRg st="5" end="5"/>
                                            </p:txEl>
                                          </p:spTgt>
                                        </p:tgtEl>
                                        <p:attrNameLst>
                                          <p:attrName>style.visibility</p:attrName>
                                        </p:attrNameLst>
                                      </p:cBhvr>
                                      <p:to>
                                        <p:strVal val="visible"/>
                                      </p:to>
                                    </p:set>
                                    <p:anim calcmode="lin" valueType="num">
                                      <p:cBhvr>
                                        <p:cTn id="36" dur="1000" fill="hold"/>
                                        <p:tgtEl>
                                          <p:spTgt spid="125955">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125955">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1259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p:nvPr>
        </p:nvSpPr>
        <p:spPr/>
        <p:txBody>
          <a:bodyPr/>
          <a:lstStyle/>
          <a:p>
            <a:r>
              <a:rPr lang="en-US" smtClean="0"/>
              <a:t>Target Plug Configuration</a:t>
            </a:r>
          </a:p>
        </p:txBody>
      </p:sp>
      <p:pic>
        <p:nvPicPr>
          <p:cNvPr id="74754" name="Picture 3" descr="sts_rot_targ_vessel_with_rt"/>
          <p:cNvPicPr>
            <a:picLocks noChangeAspect="1" noChangeArrowheads="1"/>
          </p:cNvPicPr>
          <p:nvPr/>
        </p:nvPicPr>
        <p:blipFill>
          <a:blip r:embed="rId2"/>
          <a:srcRect/>
          <a:stretch>
            <a:fillRect/>
          </a:stretch>
        </p:blipFill>
        <p:spPr bwMode="auto">
          <a:xfrm>
            <a:off x="3124200" y="1524000"/>
            <a:ext cx="3505200" cy="4562475"/>
          </a:xfrm>
          <a:prstGeom prst="rect">
            <a:avLst/>
          </a:prstGeom>
          <a:noFill/>
          <a:ln w="9525">
            <a:noFill/>
            <a:miter lim="800000"/>
            <a:headEnd/>
            <a:tailEnd/>
          </a:ln>
        </p:spPr>
      </p:pic>
      <p:sp>
        <p:nvSpPr>
          <p:cNvPr id="74755" name="Text Box 4"/>
          <p:cNvSpPr txBox="1">
            <a:spLocks noChangeArrowheads="1"/>
          </p:cNvSpPr>
          <p:nvPr/>
        </p:nvSpPr>
        <p:spPr bwMode="auto">
          <a:xfrm>
            <a:off x="1143000" y="2895600"/>
            <a:ext cx="1428750" cy="366713"/>
          </a:xfrm>
          <a:prstGeom prst="rect">
            <a:avLst/>
          </a:prstGeom>
          <a:noFill/>
          <a:ln w="9525">
            <a:noFill/>
            <a:miter lim="800000"/>
            <a:headEnd/>
            <a:tailEnd/>
          </a:ln>
        </p:spPr>
        <p:txBody>
          <a:bodyPr wrap="none">
            <a:spAutoFit/>
          </a:bodyPr>
          <a:lstStyle/>
          <a:p>
            <a:pPr eaLnBrk="0" hangingPunct="0"/>
            <a:r>
              <a:rPr lang="en-US"/>
              <a:t>Core Vessel</a:t>
            </a:r>
          </a:p>
        </p:txBody>
      </p:sp>
      <p:sp>
        <p:nvSpPr>
          <p:cNvPr id="74756" name="Text Box 5"/>
          <p:cNvSpPr txBox="1">
            <a:spLocks noChangeArrowheads="1"/>
          </p:cNvSpPr>
          <p:nvPr/>
        </p:nvSpPr>
        <p:spPr bwMode="auto">
          <a:xfrm>
            <a:off x="708025" y="2811463"/>
            <a:ext cx="1806575" cy="366712"/>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74757" name="Text Box 6"/>
          <p:cNvSpPr txBox="1">
            <a:spLocks noChangeArrowheads="1"/>
          </p:cNvSpPr>
          <p:nvPr/>
        </p:nvSpPr>
        <p:spPr bwMode="auto">
          <a:xfrm>
            <a:off x="6858000" y="5181600"/>
            <a:ext cx="1352550" cy="366713"/>
          </a:xfrm>
          <a:prstGeom prst="rect">
            <a:avLst/>
          </a:prstGeom>
          <a:noFill/>
          <a:ln w="9525">
            <a:noFill/>
            <a:miter lim="800000"/>
            <a:headEnd/>
            <a:tailEnd/>
          </a:ln>
        </p:spPr>
        <p:txBody>
          <a:bodyPr wrap="none">
            <a:spAutoFit/>
          </a:bodyPr>
          <a:lstStyle/>
          <a:p>
            <a:pPr eaLnBrk="0" hangingPunct="0"/>
            <a:r>
              <a:rPr lang="en-US"/>
              <a:t>Target Disk</a:t>
            </a:r>
          </a:p>
        </p:txBody>
      </p:sp>
      <p:sp>
        <p:nvSpPr>
          <p:cNvPr id="74758" name="Text Box 7"/>
          <p:cNvSpPr txBox="1">
            <a:spLocks noChangeArrowheads="1"/>
          </p:cNvSpPr>
          <p:nvPr/>
        </p:nvSpPr>
        <p:spPr bwMode="auto">
          <a:xfrm>
            <a:off x="685800" y="3505200"/>
            <a:ext cx="2203450" cy="366713"/>
          </a:xfrm>
          <a:prstGeom prst="rect">
            <a:avLst/>
          </a:prstGeom>
          <a:noFill/>
          <a:ln w="9525">
            <a:noFill/>
            <a:miter lim="800000"/>
            <a:headEnd/>
            <a:tailEnd/>
          </a:ln>
        </p:spPr>
        <p:txBody>
          <a:bodyPr wrap="none">
            <a:spAutoFit/>
          </a:bodyPr>
          <a:lstStyle/>
          <a:p>
            <a:pPr eaLnBrk="0" hangingPunct="0"/>
            <a:r>
              <a:rPr lang="en-US"/>
              <a:t>Moderator/Reflector</a:t>
            </a:r>
          </a:p>
        </p:txBody>
      </p:sp>
      <p:sp>
        <p:nvSpPr>
          <p:cNvPr id="74759" name="Text Box 8"/>
          <p:cNvSpPr txBox="1">
            <a:spLocks noChangeArrowheads="1"/>
          </p:cNvSpPr>
          <p:nvPr/>
        </p:nvSpPr>
        <p:spPr bwMode="auto">
          <a:xfrm>
            <a:off x="1066800" y="5105400"/>
            <a:ext cx="1517650" cy="366713"/>
          </a:xfrm>
          <a:prstGeom prst="rect">
            <a:avLst/>
          </a:prstGeom>
          <a:noFill/>
          <a:ln w="9525">
            <a:noFill/>
            <a:miter lim="800000"/>
            <a:headEnd/>
            <a:tailEnd/>
          </a:ln>
        </p:spPr>
        <p:txBody>
          <a:bodyPr wrap="none">
            <a:spAutoFit/>
          </a:bodyPr>
          <a:lstStyle/>
          <a:p>
            <a:pPr eaLnBrk="0" hangingPunct="0"/>
            <a:r>
              <a:rPr lang="en-US"/>
              <a:t>Proton Beam</a:t>
            </a:r>
          </a:p>
        </p:txBody>
      </p:sp>
      <p:sp>
        <p:nvSpPr>
          <p:cNvPr id="74760" name="Text Box 9"/>
          <p:cNvSpPr txBox="1">
            <a:spLocks noChangeArrowheads="1"/>
          </p:cNvSpPr>
          <p:nvPr/>
        </p:nvSpPr>
        <p:spPr bwMode="auto">
          <a:xfrm>
            <a:off x="609600" y="4267200"/>
            <a:ext cx="2254250" cy="366713"/>
          </a:xfrm>
          <a:prstGeom prst="rect">
            <a:avLst/>
          </a:prstGeom>
          <a:noFill/>
          <a:ln w="9525">
            <a:noFill/>
            <a:miter lim="800000"/>
            <a:headEnd/>
            <a:tailEnd/>
          </a:ln>
        </p:spPr>
        <p:txBody>
          <a:bodyPr wrap="none">
            <a:spAutoFit/>
          </a:bodyPr>
          <a:lstStyle/>
          <a:p>
            <a:pPr eaLnBrk="0" hangingPunct="0"/>
            <a:r>
              <a:rPr lang="en-US"/>
              <a:t>Neutron Beam Ports</a:t>
            </a:r>
          </a:p>
        </p:txBody>
      </p:sp>
      <p:sp>
        <p:nvSpPr>
          <p:cNvPr id="74761" name="Text Box 10"/>
          <p:cNvSpPr txBox="1">
            <a:spLocks noChangeArrowheads="1"/>
          </p:cNvSpPr>
          <p:nvPr/>
        </p:nvSpPr>
        <p:spPr bwMode="auto">
          <a:xfrm>
            <a:off x="6781800" y="2438400"/>
            <a:ext cx="1631950" cy="641350"/>
          </a:xfrm>
          <a:prstGeom prst="rect">
            <a:avLst/>
          </a:prstGeom>
          <a:noFill/>
          <a:ln w="9525">
            <a:noFill/>
            <a:miter lim="800000"/>
            <a:headEnd/>
            <a:tailEnd/>
          </a:ln>
        </p:spPr>
        <p:txBody>
          <a:bodyPr wrap="none">
            <a:spAutoFit/>
          </a:bodyPr>
          <a:lstStyle/>
          <a:p>
            <a:pPr eaLnBrk="0" hangingPunct="0"/>
            <a:r>
              <a:rPr lang="en-US"/>
              <a:t>Cooling Water</a:t>
            </a:r>
          </a:p>
          <a:p>
            <a:pPr eaLnBrk="0" hangingPunct="0"/>
            <a:r>
              <a:rPr lang="en-US"/>
              <a:t>Pipe Chase</a:t>
            </a:r>
          </a:p>
        </p:txBody>
      </p:sp>
      <p:sp>
        <p:nvSpPr>
          <p:cNvPr id="74762" name="Text Box 11"/>
          <p:cNvSpPr txBox="1">
            <a:spLocks noChangeArrowheads="1"/>
          </p:cNvSpPr>
          <p:nvPr/>
        </p:nvSpPr>
        <p:spPr bwMode="auto">
          <a:xfrm>
            <a:off x="6858000" y="1524000"/>
            <a:ext cx="1200150" cy="641350"/>
          </a:xfrm>
          <a:prstGeom prst="rect">
            <a:avLst/>
          </a:prstGeom>
          <a:noFill/>
          <a:ln w="9525">
            <a:noFill/>
            <a:miter lim="800000"/>
            <a:headEnd/>
            <a:tailEnd/>
          </a:ln>
        </p:spPr>
        <p:txBody>
          <a:bodyPr wrap="none">
            <a:spAutoFit/>
          </a:bodyPr>
          <a:lstStyle/>
          <a:p>
            <a:pPr eaLnBrk="0" hangingPunct="0"/>
            <a:r>
              <a:rPr lang="en-US"/>
              <a:t>Rotating</a:t>
            </a:r>
          </a:p>
          <a:p>
            <a:pPr eaLnBrk="0" hangingPunct="0"/>
            <a:r>
              <a:rPr lang="en-US"/>
              <a:t>Couplings</a:t>
            </a:r>
          </a:p>
        </p:txBody>
      </p:sp>
      <p:sp>
        <p:nvSpPr>
          <p:cNvPr id="74763" name="Text Box 12"/>
          <p:cNvSpPr txBox="1">
            <a:spLocks noChangeArrowheads="1"/>
          </p:cNvSpPr>
          <p:nvPr/>
        </p:nvSpPr>
        <p:spPr bwMode="auto">
          <a:xfrm>
            <a:off x="6781800" y="3505200"/>
            <a:ext cx="1746250" cy="366713"/>
          </a:xfrm>
          <a:prstGeom prst="rect">
            <a:avLst/>
          </a:prstGeom>
          <a:noFill/>
          <a:ln w="9525">
            <a:noFill/>
            <a:miter lim="800000"/>
            <a:headEnd/>
            <a:tailEnd/>
          </a:ln>
        </p:spPr>
        <p:txBody>
          <a:bodyPr wrap="none">
            <a:spAutoFit/>
          </a:bodyPr>
          <a:lstStyle/>
          <a:p>
            <a:pPr eaLnBrk="0" hangingPunct="0"/>
            <a:r>
              <a:rPr lang="en-US"/>
              <a:t>Fixed Shielding</a:t>
            </a:r>
          </a:p>
        </p:txBody>
      </p:sp>
      <p:sp>
        <p:nvSpPr>
          <p:cNvPr id="74764" name="Text Box 13"/>
          <p:cNvSpPr txBox="1">
            <a:spLocks noChangeArrowheads="1"/>
          </p:cNvSpPr>
          <p:nvPr/>
        </p:nvSpPr>
        <p:spPr bwMode="auto">
          <a:xfrm>
            <a:off x="6858000" y="4114800"/>
            <a:ext cx="1352550" cy="641350"/>
          </a:xfrm>
          <a:prstGeom prst="rect">
            <a:avLst/>
          </a:prstGeom>
          <a:noFill/>
          <a:ln w="9525">
            <a:noFill/>
            <a:miter lim="800000"/>
            <a:headEnd/>
            <a:tailEnd/>
          </a:ln>
        </p:spPr>
        <p:txBody>
          <a:bodyPr wrap="none">
            <a:spAutoFit/>
          </a:bodyPr>
          <a:lstStyle/>
          <a:p>
            <a:pPr eaLnBrk="0" hangingPunct="0"/>
            <a:r>
              <a:rPr lang="en-US"/>
              <a:t>Shield Plug</a:t>
            </a:r>
          </a:p>
          <a:p>
            <a:pPr eaLnBrk="0" hangingPunct="0"/>
            <a:r>
              <a:rPr lang="en-US"/>
              <a:t>Assemblies</a:t>
            </a:r>
          </a:p>
        </p:txBody>
      </p:sp>
      <p:sp>
        <p:nvSpPr>
          <p:cNvPr id="74765" name="Text Box 14"/>
          <p:cNvSpPr txBox="1">
            <a:spLocks noChangeArrowheads="1"/>
          </p:cNvSpPr>
          <p:nvPr/>
        </p:nvSpPr>
        <p:spPr bwMode="auto">
          <a:xfrm>
            <a:off x="1219200" y="1905000"/>
            <a:ext cx="1441450" cy="641350"/>
          </a:xfrm>
          <a:prstGeom prst="rect">
            <a:avLst/>
          </a:prstGeom>
          <a:noFill/>
          <a:ln w="9525">
            <a:noFill/>
            <a:miter lim="800000"/>
            <a:headEnd/>
            <a:tailEnd/>
          </a:ln>
        </p:spPr>
        <p:txBody>
          <a:bodyPr wrap="none">
            <a:spAutoFit/>
          </a:bodyPr>
          <a:lstStyle/>
          <a:p>
            <a:pPr eaLnBrk="0" hangingPunct="0"/>
            <a:r>
              <a:rPr lang="en-US"/>
              <a:t>Drive/Target</a:t>
            </a:r>
          </a:p>
          <a:p>
            <a:pPr eaLnBrk="0" hangingPunct="0"/>
            <a:r>
              <a:rPr lang="en-US"/>
              <a:t>Joint</a:t>
            </a:r>
          </a:p>
        </p:txBody>
      </p:sp>
      <p:sp>
        <p:nvSpPr>
          <p:cNvPr id="74766" name="Line 15"/>
          <p:cNvSpPr>
            <a:spLocks noChangeShapeType="1"/>
          </p:cNvSpPr>
          <p:nvPr/>
        </p:nvSpPr>
        <p:spPr bwMode="auto">
          <a:xfrm>
            <a:off x="2667000" y="5334000"/>
            <a:ext cx="914400" cy="0"/>
          </a:xfrm>
          <a:prstGeom prst="line">
            <a:avLst/>
          </a:prstGeom>
          <a:noFill/>
          <a:ln w="9525">
            <a:solidFill>
              <a:schemeClr val="tx1"/>
            </a:solidFill>
            <a:round/>
            <a:headEnd/>
            <a:tailEnd type="triangle" w="med" len="med"/>
          </a:ln>
        </p:spPr>
        <p:txBody>
          <a:bodyPr/>
          <a:lstStyle/>
          <a:p>
            <a:endParaRPr lang="en-US"/>
          </a:p>
        </p:txBody>
      </p:sp>
      <p:sp>
        <p:nvSpPr>
          <p:cNvPr id="74767" name="Line 16"/>
          <p:cNvSpPr>
            <a:spLocks noChangeShapeType="1"/>
          </p:cNvSpPr>
          <p:nvPr/>
        </p:nvSpPr>
        <p:spPr bwMode="auto">
          <a:xfrm>
            <a:off x="2819400" y="4419600"/>
            <a:ext cx="1295400" cy="457200"/>
          </a:xfrm>
          <a:prstGeom prst="line">
            <a:avLst/>
          </a:prstGeom>
          <a:noFill/>
          <a:ln w="9525">
            <a:solidFill>
              <a:schemeClr val="tx1"/>
            </a:solidFill>
            <a:round/>
            <a:headEnd/>
            <a:tailEnd type="triangle" w="med" len="med"/>
          </a:ln>
        </p:spPr>
        <p:txBody>
          <a:bodyPr/>
          <a:lstStyle/>
          <a:p>
            <a:endParaRPr lang="en-US"/>
          </a:p>
        </p:txBody>
      </p:sp>
      <p:sp>
        <p:nvSpPr>
          <p:cNvPr id="74768" name="Line 17"/>
          <p:cNvSpPr>
            <a:spLocks noChangeShapeType="1"/>
          </p:cNvSpPr>
          <p:nvPr/>
        </p:nvSpPr>
        <p:spPr bwMode="auto">
          <a:xfrm>
            <a:off x="2819400" y="3733800"/>
            <a:ext cx="1905000" cy="1219200"/>
          </a:xfrm>
          <a:prstGeom prst="line">
            <a:avLst/>
          </a:prstGeom>
          <a:noFill/>
          <a:ln w="9525">
            <a:solidFill>
              <a:schemeClr val="tx1"/>
            </a:solidFill>
            <a:round/>
            <a:headEnd/>
            <a:tailEnd type="triangle" w="med" len="med"/>
          </a:ln>
        </p:spPr>
        <p:txBody>
          <a:bodyPr/>
          <a:lstStyle/>
          <a:p>
            <a:endParaRPr lang="en-US"/>
          </a:p>
        </p:txBody>
      </p:sp>
      <p:sp>
        <p:nvSpPr>
          <p:cNvPr id="74769" name="Line 18"/>
          <p:cNvSpPr>
            <a:spLocks noChangeShapeType="1"/>
          </p:cNvSpPr>
          <p:nvPr/>
        </p:nvSpPr>
        <p:spPr bwMode="auto">
          <a:xfrm>
            <a:off x="2514600" y="3048000"/>
            <a:ext cx="1676400" cy="914400"/>
          </a:xfrm>
          <a:prstGeom prst="line">
            <a:avLst/>
          </a:prstGeom>
          <a:noFill/>
          <a:ln w="9525">
            <a:solidFill>
              <a:schemeClr val="tx1"/>
            </a:solidFill>
            <a:round/>
            <a:headEnd/>
            <a:tailEnd type="triangle" w="med" len="med"/>
          </a:ln>
        </p:spPr>
        <p:txBody>
          <a:bodyPr/>
          <a:lstStyle/>
          <a:p>
            <a:endParaRPr lang="en-US"/>
          </a:p>
        </p:txBody>
      </p:sp>
      <p:sp>
        <p:nvSpPr>
          <p:cNvPr id="74770" name="Line 19"/>
          <p:cNvSpPr>
            <a:spLocks noChangeShapeType="1"/>
          </p:cNvSpPr>
          <p:nvPr/>
        </p:nvSpPr>
        <p:spPr bwMode="auto">
          <a:xfrm>
            <a:off x="2590800" y="2133600"/>
            <a:ext cx="2514600" cy="838200"/>
          </a:xfrm>
          <a:prstGeom prst="line">
            <a:avLst/>
          </a:prstGeom>
          <a:noFill/>
          <a:ln w="9525">
            <a:solidFill>
              <a:schemeClr val="tx1"/>
            </a:solidFill>
            <a:round/>
            <a:headEnd/>
            <a:tailEnd type="triangle" w="med" len="med"/>
          </a:ln>
        </p:spPr>
        <p:txBody>
          <a:bodyPr/>
          <a:lstStyle/>
          <a:p>
            <a:endParaRPr lang="en-US"/>
          </a:p>
        </p:txBody>
      </p:sp>
      <p:sp>
        <p:nvSpPr>
          <p:cNvPr id="74771" name="Line 20"/>
          <p:cNvSpPr>
            <a:spLocks noChangeShapeType="1"/>
          </p:cNvSpPr>
          <p:nvPr/>
        </p:nvSpPr>
        <p:spPr bwMode="auto">
          <a:xfrm flipH="1" flipV="1">
            <a:off x="5181600" y="5181600"/>
            <a:ext cx="1752600" cy="152400"/>
          </a:xfrm>
          <a:prstGeom prst="line">
            <a:avLst/>
          </a:prstGeom>
          <a:noFill/>
          <a:ln w="9525">
            <a:solidFill>
              <a:schemeClr val="tx1"/>
            </a:solidFill>
            <a:round/>
            <a:headEnd/>
            <a:tailEnd type="triangle" w="med" len="med"/>
          </a:ln>
        </p:spPr>
        <p:txBody>
          <a:bodyPr/>
          <a:lstStyle/>
          <a:p>
            <a:endParaRPr lang="en-US"/>
          </a:p>
        </p:txBody>
      </p:sp>
      <p:sp>
        <p:nvSpPr>
          <p:cNvPr id="74772" name="Line 21"/>
          <p:cNvSpPr>
            <a:spLocks noChangeShapeType="1"/>
          </p:cNvSpPr>
          <p:nvPr/>
        </p:nvSpPr>
        <p:spPr bwMode="auto">
          <a:xfrm flipH="1">
            <a:off x="5410200" y="4419600"/>
            <a:ext cx="1524000" cy="228600"/>
          </a:xfrm>
          <a:prstGeom prst="line">
            <a:avLst/>
          </a:prstGeom>
          <a:noFill/>
          <a:ln w="9525">
            <a:solidFill>
              <a:schemeClr val="tx1"/>
            </a:solidFill>
            <a:round/>
            <a:headEnd/>
            <a:tailEnd type="triangle" w="med" len="med"/>
          </a:ln>
        </p:spPr>
        <p:txBody>
          <a:bodyPr/>
          <a:lstStyle/>
          <a:p>
            <a:endParaRPr lang="en-US"/>
          </a:p>
        </p:txBody>
      </p:sp>
      <p:sp>
        <p:nvSpPr>
          <p:cNvPr id="74773" name="Line 22"/>
          <p:cNvSpPr>
            <a:spLocks noChangeShapeType="1"/>
          </p:cNvSpPr>
          <p:nvPr/>
        </p:nvSpPr>
        <p:spPr bwMode="auto">
          <a:xfrm flipH="1">
            <a:off x="4724400" y="4419600"/>
            <a:ext cx="2209800" cy="0"/>
          </a:xfrm>
          <a:prstGeom prst="line">
            <a:avLst/>
          </a:prstGeom>
          <a:noFill/>
          <a:ln w="9525">
            <a:solidFill>
              <a:schemeClr val="tx1"/>
            </a:solidFill>
            <a:round/>
            <a:headEnd/>
            <a:tailEnd type="triangle" w="med" len="med"/>
          </a:ln>
        </p:spPr>
        <p:txBody>
          <a:bodyPr/>
          <a:lstStyle/>
          <a:p>
            <a:endParaRPr lang="en-US"/>
          </a:p>
        </p:txBody>
      </p:sp>
      <p:sp>
        <p:nvSpPr>
          <p:cNvPr id="74774" name="Line 23"/>
          <p:cNvSpPr>
            <a:spLocks noChangeShapeType="1"/>
          </p:cNvSpPr>
          <p:nvPr/>
        </p:nvSpPr>
        <p:spPr bwMode="auto">
          <a:xfrm flipH="1">
            <a:off x="5334000" y="3657600"/>
            <a:ext cx="1524000" cy="228600"/>
          </a:xfrm>
          <a:prstGeom prst="line">
            <a:avLst/>
          </a:prstGeom>
          <a:noFill/>
          <a:ln w="9525">
            <a:solidFill>
              <a:schemeClr val="tx1"/>
            </a:solidFill>
            <a:round/>
            <a:headEnd/>
            <a:tailEnd type="triangle" w="med" len="med"/>
          </a:ln>
        </p:spPr>
        <p:txBody>
          <a:bodyPr/>
          <a:lstStyle/>
          <a:p>
            <a:endParaRPr lang="en-US"/>
          </a:p>
        </p:txBody>
      </p:sp>
      <p:sp>
        <p:nvSpPr>
          <p:cNvPr id="74775" name="Line 24"/>
          <p:cNvSpPr>
            <a:spLocks noChangeShapeType="1"/>
          </p:cNvSpPr>
          <p:nvPr/>
        </p:nvSpPr>
        <p:spPr bwMode="auto">
          <a:xfrm flipH="1">
            <a:off x="6324600" y="2667000"/>
            <a:ext cx="533400" cy="152400"/>
          </a:xfrm>
          <a:prstGeom prst="line">
            <a:avLst/>
          </a:prstGeom>
          <a:noFill/>
          <a:ln w="9525">
            <a:solidFill>
              <a:schemeClr val="tx1"/>
            </a:solidFill>
            <a:round/>
            <a:headEnd/>
            <a:tailEnd type="triangle" w="med" len="med"/>
          </a:ln>
        </p:spPr>
        <p:txBody>
          <a:bodyPr/>
          <a:lstStyle/>
          <a:p>
            <a:endParaRPr lang="en-US"/>
          </a:p>
        </p:txBody>
      </p:sp>
      <p:sp>
        <p:nvSpPr>
          <p:cNvPr id="74776" name="Line 25"/>
          <p:cNvSpPr>
            <a:spLocks noChangeShapeType="1"/>
          </p:cNvSpPr>
          <p:nvPr/>
        </p:nvSpPr>
        <p:spPr bwMode="auto">
          <a:xfrm flipH="1">
            <a:off x="5181600" y="1828800"/>
            <a:ext cx="1752600" cy="381000"/>
          </a:xfrm>
          <a:prstGeom prst="line">
            <a:avLst/>
          </a:prstGeom>
          <a:noFill/>
          <a:ln w="9525">
            <a:solidFill>
              <a:schemeClr val="tx1"/>
            </a:solidFill>
            <a:round/>
            <a:headEnd/>
            <a:tailEnd type="triangle" w="med" len="med"/>
          </a:ln>
        </p:spPr>
        <p:txBody>
          <a:bodyPr/>
          <a:lstStyle/>
          <a:p>
            <a:endParaRPr lang="en-US"/>
          </a:p>
        </p:txBody>
      </p:sp>
      <p:sp>
        <p:nvSpPr>
          <p:cNvPr id="74777" name="Line 26"/>
          <p:cNvSpPr>
            <a:spLocks noChangeShapeType="1"/>
          </p:cNvSpPr>
          <p:nvPr/>
        </p:nvSpPr>
        <p:spPr bwMode="auto">
          <a:xfrm flipH="1" flipV="1">
            <a:off x="5181600" y="1752600"/>
            <a:ext cx="1752600" cy="76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xfrm>
            <a:off x="0" y="0"/>
            <a:ext cx="8826500" cy="504825"/>
          </a:xfrm>
        </p:spPr>
        <p:txBody>
          <a:bodyPr/>
          <a:lstStyle/>
          <a:p>
            <a:pPr eaLnBrk="1" hangingPunct="1"/>
            <a:r>
              <a:rPr lang="en-US" sz="2400" smtClean="0"/>
              <a:t>Energy and power on target from October 2006</a:t>
            </a:r>
          </a:p>
        </p:txBody>
      </p:sp>
      <p:pic>
        <p:nvPicPr>
          <p:cNvPr id="27650" name="Picture 46" descr="1"/>
          <p:cNvPicPr>
            <a:picLocks noChangeAspect="1" noChangeArrowheads="1"/>
          </p:cNvPicPr>
          <p:nvPr/>
        </p:nvPicPr>
        <p:blipFill>
          <a:blip r:embed="rId2"/>
          <a:srcRect/>
          <a:stretch>
            <a:fillRect/>
          </a:stretch>
        </p:blipFill>
        <p:spPr bwMode="auto">
          <a:xfrm>
            <a:off x="0" y="363538"/>
            <a:ext cx="9144000" cy="5929312"/>
          </a:xfrm>
          <a:prstGeom prst="rect">
            <a:avLst/>
          </a:prstGeom>
          <a:noFill/>
          <a:ln w="9525">
            <a:noFill/>
            <a:miter lim="800000"/>
            <a:headEnd/>
            <a:tailEnd/>
          </a:ln>
        </p:spPr>
      </p:pic>
      <p:sp>
        <p:nvSpPr>
          <p:cNvPr id="27651" name="Line 6"/>
          <p:cNvSpPr>
            <a:spLocks noChangeShapeType="1"/>
          </p:cNvSpPr>
          <p:nvPr/>
        </p:nvSpPr>
        <p:spPr bwMode="auto">
          <a:xfrm flipH="1">
            <a:off x="7239000" y="5638800"/>
            <a:ext cx="457200" cy="609600"/>
          </a:xfrm>
          <a:prstGeom prst="line">
            <a:avLst/>
          </a:prstGeom>
          <a:noFill/>
          <a:ln w="38100">
            <a:solidFill>
              <a:schemeClr val="tx1"/>
            </a:solidFill>
            <a:round/>
            <a:headEnd type="triangle" w="med" len="med"/>
            <a:tailEnd/>
          </a:ln>
        </p:spPr>
        <p:txBody>
          <a:bodyPr/>
          <a:lstStyle/>
          <a:p>
            <a:endParaRPr lang="en-US"/>
          </a:p>
        </p:txBody>
      </p:sp>
      <p:sp>
        <p:nvSpPr>
          <p:cNvPr id="27652" name="Text Box 7"/>
          <p:cNvSpPr txBox="1">
            <a:spLocks noChangeArrowheads="1"/>
          </p:cNvSpPr>
          <p:nvPr/>
        </p:nvSpPr>
        <p:spPr bwMode="auto">
          <a:xfrm>
            <a:off x="3657600" y="6096000"/>
            <a:ext cx="3562350" cy="366713"/>
          </a:xfrm>
          <a:prstGeom prst="rect">
            <a:avLst/>
          </a:prstGeom>
          <a:noFill/>
          <a:ln w="9525">
            <a:noFill/>
            <a:miter lim="800000"/>
            <a:headEnd/>
            <a:tailEnd/>
          </a:ln>
        </p:spPr>
        <p:txBody>
          <a:bodyPr wrap="none">
            <a:spAutoFit/>
          </a:bodyPr>
          <a:lstStyle/>
          <a:p>
            <a:r>
              <a:rPr lang="en-US"/>
              <a:t>First Target &amp; PBW Replacement</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p:cNvSpPr>
          <p:nvPr>
            <p:ph type="title"/>
          </p:nvPr>
        </p:nvSpPr>
        <p:spPr/>
        <p:txBody>
          <a:bodyPr/>
          <a:lstStyle/>
          <a:p>
            <a:r>
              <a:rPr lang="en-US" smtClean="0"/>
              <a:t>Rotating Target Drive Configuration</a:t>
            </a:r>
          </a:p>
        </p:txBody>
      </p:sp>
      <p:sp>
        <p:nvSpPr>
          <p:cNvPr id="75778" name="Rectangle 3"/>
          <p:cNvSpPr>
            <a:spLocks noGrp="1"/>
          </p:cNvSpPr>
          <p:nvPr>
            <p:ph type="body" idx="1"/>
          </p:nvPr>
        </p:nvSpPr>
        <p:spPr>
          <a:xfrm>
            <a:off x="381000" y="685800"/>
            <a:ext cx="7954963" cy="946150"/>
          </a:xfrm>
        </p:spPr>
        <p:txBody>
          <a:bodyPr/>
          <a:lstStyle/>
          <a:p>
            <a:r>
              <a:rPr lang="en-US" sz="1800" smtClean="0"/>
              <a:t>A Prototype drive module has been built and successfully tested for &gt; 1000 h.</a:t>
            </a:r>
          </a:p>
          <a:p>
            <a:r>
              <a:rPr lang="en-US" sz="1800" smtClean="0"/>
              <a:t>Drive designed to be removed independently of the target module</a:t>
            </a:r>
          </a:p>
          <a:p>
            <a:r>
              <a:rPr lang="en-US" sz="1800" smtClean="0"/>
              <a:t>Testing with shaft and target disk planned for FY10</a:t>
            </a:r>
          </a:p>
        </p:txBody>
      </p:sp>
      <p:pic>
        <p:nvPicPr>
          <p:cNvPr id="75779" name="Picture 4" descr="IMG_3030"/>
          <p:cNvPicPr>
            <a:picLocks noChangeAspect="1" noChangeArrowheads="1"/>
          </p:cNvPicPr>
          <p:nvPr/>
        </p:nvPicPr>
        <p:blipFill>
          <a:blip r:embed="rId2"/>
          <a:srcRect/>
          <a:stretch>
            <a:fillRect/>
          </a:stretch>
        </p:blipFill>
        <p:spPr bwMode="auto">
          <a:xfrm>
            <a:off x="5121275" y="1782763"/>
            <a:ext cx="3221038" cy="4664075"/>
          </a:xfrm>
          <a:prstGeom prst="rect">
            <a:avLst/>
          </a:prstGeom>
          <a:noFill/>
          <a:ln w="9525">
            <a:noFill/>
            <a:miter lim="800000"/>
            <a:headEnd/>
            <a:tailEnd/>
          </a:ln>
        </p:spPr>
      </p:pic>
      <p:pic>
        <p:nvPicPr>
          <p:cNvPr id="75780" name="Picture 5"/>
          <p:cNvPicPr>
            <a:picLocks noChangeAspect="1" noChangeArrowheads="1"/>
          </p:cNvPicPr>
          <p:nvPr/>
        </p:nvPicPr>
        <p:blipFill>
          <a:blip r:embed="rId3"/>
          <a:srcRect/>
          <a:stretch>
            <a:fillRect/>
          </a:stretch>
        </p:blipFill>
        <p:spPr bwMode="auto">
          <a:xfrm rot="5400000">
            <a:off x="-250825" y="2765426"/>
            <a:ext cx="4664075" cy="26987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p:cNvSpPr>
          <p:nvPr>
            <p:ph type="title"/>
          </p:nvPr>
        </p:nvSpPr>
        <p:spPr>
          <a:xfrm>
            <a:off x="111125" y="177800"/>
            <a:ext cx="8229600" cy="481013"/>
          </a:xfrm>
        </p:spPr>
        <p:txBody>
          <a:bodyPr/>
          <a:lstStyle/>
          <a:p>
            <a:r>
              <a:rPr lang="en-US" smtClean="0"/>
              <a:t>STS –Rotating Target Development</a:t>
            </a:r>
          </a:p>
        </p:txBody>
      </p:sp>
      <p:sp>
        <p:nvSpPr>
          <p:cNvPr id="76802" name="Rectangle 3"/>
          <p:cNvSpPr>
            <a:spLocks noGrp="1"/>
          </p:cNvSpPr>
          <p:nvPr>
            <p:ph type="body" idx="1"/>
          </p:nvPr>
        </p:nvSpPr>
        <p:spPr>
          <a:xfrm>
            <a:off x="228600" y="914400"/>
            <a:ext cx="8229600" cy="6710363"/>
          </a:xfrm>
        </p:spPr>
        <p:txBody>
          <a:bodyPr/>
          <a:lstStyle/>
          <a:p>
            <a:r>
              <a:rPr lang="en-US" smtClean="0"/>
              <a:t>Recent power upgrade accelerator studies have indicated that 1.5 MW is a likely upper bound for power on the second target station for reasonable costs with ~2 MW on the first target station</a:t>
            </a:r>
          </a:p>
          <a:p>
            <a:r>
              <a:rPr lang="en-US" smtClean="0"/>
              <a:t>Rotating Target design studies have started based on this power level with long pulse operation at 20 Hz and 1.3 GeV, consistent with the Power Upgrade Planning and Accelerator Improvement Projects</a:t>
            </a:r>
          </a:p>
          <a:p>
            <a:r>
              <a:rPr lang="en-US" smtClean="0"/>
              <a:t>Design Studies</a:t>
            </a:r>
          </a:p>
          <a:p>
            <a:pPr lvl="1"/>
            <a:r>
              <a:rPr lang="en-US" smtClean="0"/>
              <a:t>Optimize target neutronic &amp; thermal hydraulic design for 1.5 MW</a:t>
            </a:r>
          </a:p>
          <a:p>
            <a:pPr lvl="1"/>
            <a:r>
              <a:rPr lang="en-US" smtClean="0"/>
              <a:t>Develop safety basis for passive decay heat removal</a:t>
            </a:r>
          </a:p>
          <a:p>
            <a:pPr lvl="1"/>
            <a:r>
              <a:rPr lang="en-US" smtClean="0"/>
              <a:t>Develop integrated monolith and hot cell structures</a:t>
            </a:r>
          </a:p>
          <a:p>
            <a:pPr lvl="1"/>
            <a:endParaRPr lang="en-US" smtClean="0"/>
          </a:p>
          <a:p>
            <a:pPr>
              <a:buFont typeface="Arial" charset="0"/>
              <a:buNone/>
            </a:pPr>
            <a:endParaRPr lang="en-US" smtClean="0"/>
          </a:p>
          <a:p>
            <a:endParaRPr lang="en-US"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71" name="Rectangle 11"/>
          <p:cNvSpPr>
            <a:spLocks noGrp="1"/>
          </p:cNvSpPr>
          <p:nvPr>
            <p:ph type="title"/>
          </p:nvPr>
        </p:nvSpPr>
        <p:spPr>
          <a:xfrm>
            <a:off x="111125" y="177800"/>
            <a:ext cx="8229600" cy="481013"/>
          </a:xfrm>
        </p:spPr>
        <p:txBody>
          <a:bodyPr/>
          <a:lstStyle/>
          <a:p>
            <a:r>
              <a:rPr lang="en-US" smtClean="0"/>
              <a:t>Configuration Studies</a:t>
            </a:r>
          </a:p>
        </p:txBody>
      </p:sp>
      <p:pic>
        <p:nvPicPr>
          <p:cNvPr id="168972" name="Picture 6" descr="target"/>
          <p:cNvPicPr>
            <a:picLocks noGrp="1" noChangeAspect="1" noChangeArrowheads="1"/>
          </p:cNvPicPr>
          <p:nvPr>
            <p:ph sz="half" idx="1"/>
          </p:nvPr>
        </p:nvPicPr>
        <p:blipFill>
          <a:blip r:embed="rId3"/>
          <a:srcRect/>
          <a:stretch>
            <a:fillRect/>
          </a:stretch>
        </p:blipFill>
        <p:spPr>
          <a:xfrm>
            <a:off x="304800" y="893763"/>
            <a:ext cx="3429000" cy="2649537"/>
          </a:xfrm>
        </p:spPr>
      </p:pic>
      <p:graphicFrame>
        <p:nvGraphicFramePr>
          <p:cNvPr id="168967" name="Object 7"/>
          <p:cNvGraphicFramePr>
            <a:graphicFrameLocks noChangeAspect="1"/>
          </p:cNvGraphicFramePr>
          <p:nvPr>
            <p:ph sz="quarter" idx="2"/>
          </p:nvPr>
        </p:nvGraphicFramePr>
        <p:xfrm>
          <a:off x="4343400" y="684213"/>
          <a:ext cx="3352800" cy="2687637"/>
        </p:xfrm>
        <a:graphic>
          <a:graphicData uri="http://schemas.openxmlformats.org/presentationml/2006/ole">
            <p:oleObj spid="_x0000_s168967" name="SmartSketch Document" r:id="rId4" imgW="9210600" imgH="7381800" progId="">
              <p:embed/>
            </p:oleObj>
          </a:graphicData>
        </a:graphic>
      </p:graphicFrame>
      <p:graphicFrame>
        <p:nvGraphicFramePr>
          <p:cNvPr id="168970" name="Object 10"/>
          <p:cNvGraphicFramePr>
            <a:graphicFrameLocks noChangeAspect="1"/>
          </p:cNvGraphicFramePr>
          <p:nvPr>
            <p:ph sz="quarter" idx="3"/>
          </p:nvPr>
        </p:nvGraphicFramePr>
        <p:xfrm>
          <a:off x="3657600" y="3352800"/>
          <a:ext cx="4267200" cy="3143250"/>
        </p:xfrm>
        <a:graphic>
          <a:graphicData uri="http://schemas.openxmlformats.org/presentationml/2006/ole">
            <p:oleObj spid="_x0000_s168970" name="SmartSketch Document" r:id="rId5" imgW="9906120" imgH="7296120" progId="">
              <p:embed/>
            </p:oleObj>
          </a:graphicData>
        </a:graphic>
      </p:graphicFrame>
      <p:sp>
        <p:nvSpPr>
          <p:cNvPr id="168973" name="Text Box 13"/>
          <p:cNvSpPr txBox="1">
            <a:spLocks noChangeArrowheads="1"/>
          </p:cNvSpPr>
          <p:nvPr/>
        </p:nvSpPr>
        <p:spPr bwMode="auto">
          <a:xfrm>
            <a:off x="441325" y="3617913"/>
            <a:ext cx="3105150" cy="2563812"/>
          </a:xfrm>
          <a:prstGeom prst="rect">
            <a:avLst/>
          </a:prstGeom>
          <a:noFill/>
          <a:ln w="9525">
            <a:noFill/>
            <a:miter lim="800000"/>
            <a:headEnd/>
            <a:tailEnd/>
          </a:ln>
        </p:spPr>
        <p:txBody>
          <a:bodyPr wrap="none">
            <a:spAutoFit/>
          </a:bodyPr>
          <a:lstStyle/>
          <a:p>
            <a:r>
              <a:rPr lang="en-US" b="1"/>
              <a:t>Target Parameters</a:t>
            </a:r>
          </a:p>
          <a:p>
            <a:r>
              <a:rPr lang="en-US"/>
              <a:t>1.2 m diameter</a:t>
            </a:r>
          </a:p>
          <a:p>
            <a:r>
              <a:rPr lang="en-US"/>
              <a:t>~60 mm W height</a:t>
            </a:r>
          </a:p>
          <a:p>
            <a:r>
              <a:rPr lang="en-US"/>
              <a:t>~ 12 mm steel shell</a:t>
            </a:r>
          </a:p>
          <a:p>
            <a:r>
              <a:rPr lang="en-US"/>
              <a:t>~ 1.5 mm flow channel</a:t>
            </a:r>
          </a:p>
          <a:p>
            <a:r>
              <a:rPr lang="en-US"/>
              <a:t>1mm Ta clad Tungsten</a:t>
            </a:r>
          </a:p>
          <a:p>
            <a:r>
              <a:rPr lang="en-US"/>
              <a:t>~30 RPM </a:t>
            </a:r>
          </a:p>
          <a:p>
            <a:r>
              <a:rPr lang="en-US"/>
              <a:t>Gaussian or flat beam profile</a:t>
            </a:r>
          </a:p>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1" name="Rectangle 2"/>
          <p:cNvSpPr>
            <a:spLocks noGrp="1"/>
          </p:cNvSpPr>
          <p:nvPr>
            <p:ph type="title"/>
          </p:nvPr>
        </p:nvSpPr>
        <p:spPr>
          <a:xfrm>
            <a:off x="111125" y="177800"/>
            <a:ext cx="8229600" cy="481013"/>
          </a:xfrm>
        </p:spPr>
        <p:txBody>
          <a:bodyPr/>
          <a:lstStyle/>
          <a:p>
            <a:r>
              <a:rPr lang="en-US" smtClean="0"/>
              <a:t>Rotating target vacuum operation</a:t>
            </a:r>
          </a:p>
        </p:txBody>
      </p:sp>
      <p:sp>
        <p:nvSpPr>
          <p:cNvPr id="173062" name="Rectangle 3"/>
          <p:cNvSpPr>
            <a:spLocks noGrp="1"/>
          </p:cNvSpPr>
          <p:nvPr>
            <p:ph type="body" sz="half" idx="1"/>
          </p:nvPr>
        </p:nvSpPr>
        <p:spPr>
          <a:xfrm>
            <a:off x="381000" y="685800"/>
            <a:ext cx="4038600" cy="6165850"/>
          </a:xfrm>
        </p:spPr>
        <p:txBody>
          <a:bodyPr/>
          <a:lstStyle/>
          <a:p>
            <a:pPr>
              <a:lnSpc>
                <a:spcPct val="80000"/>
              </a:lnSpc>
            </a:pPr>
            <a:r>
              <a:rPr lang="en-US" sz="2400" smtClean="0"/>
              <a:t>The proton beam window (PBW) is a credited engineering boundary for containing mercury in case of target failure</a:t>
            </a:r>
          </a:p>
          <a:p>
            <a:pPr>
              <a:lnSpc>
                <a:spcPct val="80000"/>
              </a:lnSpc>
            </a:pPr>
            <a:r>
              <a:rPr lang="en-US" sz="2400" smtClean="0"/>
              <a:t>For a rotating target with water cooling an option under evaluation is eliminating the PBW and operating the target in vacuum</a:t>
            </a:r>
          </a:p>
          <a:p>
            <a:pPr>
              <a:lnSpc>
                <a:spcPct val="80000"/>
              </a:lnSpc>
            </a:pPr>
            <a:r>
              <a:rPr lang="en-US" sz="2400" smtClean="0"/>
              <a:t>Ferrofluidic seals on the shaft are under consideration</a:t>
            </a:r>
          </a:p>
          <a:p>
            <a:pPr lvl="1">
              <a:lnSpc>
                <a:spcPct val="80000"/>
              </a:lnSpc>
            </a:pPr>
            <a:r>
              <a:rPr lang="en-US" sz="2000" smtClean="0"/>
              <a:t>10</a:t>
            </a:r>
            <a:r>
              <a:rPr lang="en-US" sz="2000" baseline="30000" smtClean="0"/>
              <a:t>4</a:t>
            </a:r>
            <a:r>
              <a:rPr lang="en-US" sz="2000" smtClean="0"/>
              <a:t> Gray/year estimated dose should be acceptable based on testing at Riken to 1.8 x 10</a:t>
            </a:r>
            <a:r>
              <a:rPr lang="en-US" sz="2000" baseline="30000" smtClean="0"/>
              <a:t>5</a:t>
            </a:r>
            <a:r>
              <a:rPr lang="en-US" sz="2000" smtClean="0"/>
              <a:t> Gy </a:t>
            </a:r>
          </a:p>
          <a:p>
            <a:pPr>
              <a:lnSpc>
                <a:spcPct val="80000"/>
              </a:lnSpc>
            </a:pPr>
            <a:r>
              <a:rPr lang="en-US" sz="2400" smtClean="0"/>
              <a:t>Improved neutronic performance and reduced remote handling maintenance are expected from this change</a:t>
            </a:r>
          </a:p>
          <a:p>
            <a:pPr lvl="1">
              <a:lnSpc>
                <a:spcPct val="80000"/>
              </a:lnSpc>
            </a:pPr>
            <a:endParaRPr lang="en-US" sz="2000" smtClean="0"/>
          </a:p>
        </p:txBody>
      </p:sp>
      <p:graphicFrame>
        <p:nvGraphicFramePr>
          <p:cNvPr id="173060" name="Object 4"/>
          <p:cNvGraphicFramePr>
            <a:graphicFrameLocks noChangeAspect="1"/>
          </p:cNvGraphicFramePr>
          <p:nvPr>
            <p:ph sz="half" idx="2"/>
          </p:nvPr>
        </p:nvGraphicFramePr>
        <p:xfrm>
          <a:off x="5472113" y="1344613"/>
          <a:ext cx="3124200" cy="3532187"/>
        </p:xfrm>
        <a:graphic>
          <a:graphicData uri="http://schemas.openxmlformats.org/presentationml/2006/ole">
            <p:oleObj spid="_x0000_s173060" name="SmartSketch Document" r:id="rId3" imgW="7810560" imgH="8829720" progId="">
              <p:embed/>
            </p:oleObj>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p:cNvSpPr>
          <p:nvPr>
            <p:ph type="title"/>
          </p:nvPr>
        </p:nvSpPr>
        <p:spPr>
          <a:xfrm>
            <a:off x="111125" y="177800"/>
            <a:ext cx="8229600" cy="481013"/>
          </a:xfrm>
        </p:spPr>
        <p:txBody>
          <a:bodyPr/>
          <a:lstStyle/>
          <a:p>
            <a:r>
              <a:rPr lang="en-US" smtClean="0"/>
              <a:t>Summary</a:t>
            </a:r>
          </a:p>
        </p:txBody>
      </p:sp>
      <p:sp>
        <p:nvSpPr>
          <p:cNvPr id="174082" name="Rectangle 3"/>
          <p:cNvSpPr>
            <a:spLocks noGrp="1"/>
          </p:cNvSpPr>
          <p:nvPr>
            <p:ph type="body" idx="1"/>
          </p:nvPr>
        </p:nvSpPr>
        <p:spPr>
          <a:xfrm>
            <a:off x="152400" y="762000"/>
            <a:ext cx="8229600" cy="6369050"/>
          </a:xfrm>
        </p:spPr>
        <p:txBody>
          <a:bodyPr/>
          <a:lstStyle/>
          <a:p>
            <a:r>
              <a:rPr lang="en-US" smtClean="0"/>
              <a:t>SNS Target Systems are achieving good availability (&gt;99%)</a:t>
            </a:r>
          </a:p>
          <a:p>
            <a:r>
              <a:rPr lang="en-US" smtClean="0"/>
              <a:t>The mercury loop and first target performed well</a:t>
            </a:r>
          </a:p>
          <a:p>
            <a:r>
              <a:rPr lang="en-US" smtClean="0"/>
              <a:t>R&amp;D is proceeding on cavitation damage mitigation methods which could be needed at higher power</a:t>
            </a:r>
          </a:p>
          <a:p>
            <a:r>
              <a:rPr lang="en-US" smtClean="0"/>
              <a:t>The first target and proton beam window replacements have been successfully accomplished with a lot of “lessons learned.”</a:t>
            </a:r>
          </a:p>
          <a:p>
            <a:r>
              <a:rPr lang="en-US" smtClean="0"/>
              <a:t>The Power Upgrade Project and Accelerator Improvement Projects are projected to double the SNS power by 2016</a:t>
            </a:r>
          </a:p>
          <a:p>
            <a:r>
              <a:rPr lang="en-US" smtClean="0"/>
              <a:t>Conceptual design work has started for the Second Target Station with mercury and rotating target options under consideration</a:t>
            </a:r>
          </a:p>
          <a:p>
            <a:endParaRPr lang="en-US"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idx="4294967295"/>
          </p:nvPr>
        </p:nvSpPr>
        <p:spPr/>
        <p:txBody>
          <a:bodyPr/>
          <a:lstStyle/>
          <a:p>
            <a:r>
              <a:rPr lang="en-US" smtClean="0"/>
              <a:t>SNS Performance Relative to Design	</a:t>
            </a:r>
          </a:p>
        </p:txBody>
      </p:sp>
      <p:graphicFrame>
        <p:nvGraphicFramePr>
          <p:cNvPr id="457782" name="Group 54"/>
          <p:cNvGraphicFramePr>
            <a:graphicFrameLocks noGrp="1"/>
          </p:cNvGraphicFramePr>
          <p:nvPr/>
        </p:nvGraphicFramePr>
        <p:xfrm>
          <a:off x="285750" y="860268"/>
          <a:ext cx="8686800" cy="4206581"/>
        </p:xfrm>
        <a:graphic>
          <a:graphicData uri="http://schemas.openxmlformats.org/drawingml/2006/table">
            <a:tbl>
              <a:tblPr bandRow="1">
                <a:effectLst>
                  <a:innerShdw blurRad="63500" dist="50800" dir="2700000">
                    <a:prstClr val="black">
                      <a:alpha val="50000"/>
                    </a:prstClr>
                  </a:innerShdw>
                </a:effectLst>
                <a:tableStyleId>{3C2FFA5D-87B4-456A-9821-1D502468CF0F}</a:tableStyleId>
              </a:tblPr>
              <a:tblGrid>
                <a:gridCol w="4419600"/>
                <a:gridCol w="1447800"/>
                <a:gridCol w="1371600"/>
                <a:gridCol w="1447800"/>
              </a:tblGrid>
              <a:tr h="628502">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endParaRPr kumimoji="0" lang="en-US" sz="2000" b="1" i="0" u="none" strike="noStrike" cap="none" normalizeH="0" baseline="0" dirty="0" smtClean="0">
                        <a:ln>
                          <a:noFill/>
                        </a:ln>
                        <a:solidFill>
                          <a:schemeClr val="bg1"/>
                        </a:solidFill>
                        <a:effectLst/>
                        <a:latin typeface="Arial" charset="0"/>
                      </a:endParaRPr>
                    </a:p>
                  </a:txBody>
                  <a:tcPr horzOverflow="overflow">
                    <a:solidFill>
                      <a:srgbClr val="000066"/>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Arial" pitchFamily="34" charset="0"/>
                        <a:buNone/>
                        <a:tabLst/>
                      </a:pPr>
                      <a:r>
                        <a:rPr kumimoji="0" lang="en-US" sz="2000" b="1" u="none" strike="noStrike" cap="none" normalizeH="0" baseline="0" dirty="0" smtClean="0">
                          <a:ln>
                            <a:noFill/>
                          </a:ln>
                          <a:solidFill>
                            <a:schemeClr val="bg1"/>
                          </a:solidFill>
                          <a:effectLst/>
                          <a:latin typeface="+mj-lt"/>
                        </a:rPr>
                        <a:t>Design</a:t>
                      </a:r>
                      <a:endParaRPr kumimoji="0" lang="en-US" sz="2000" b="1" i="0" u="none" strike="noStrike" cap="none" normalizeH="0" baseline="0" dirty="0" smtClean="0">
                        <a:ln>
                          <a:noFill/>
                        </a:ln>
                        <a:solidFill>
                          <a:schemeClr val="bg1"/>
                        </a:solidFill>
                        <a:effectLst/>
                        <a:latin typeface="+mj-lt"/>
                      </a:endParaRPr>
                    </a:p>
                  </a:txBody>
                  <a:tcPr anchor="ctr" horzOverflow="overflow">
                    <a:solidFill>
                      <a:srgbClr val="000066"/>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Arial" pitchFamily="34" charset="0"/>
                        <a:buNone/>
                        <a:tabLst/>
                      </a:pPr>
                      <a:r>
                        <a:rPr kumimoji="0" lang="en-US" sz="2000" b="1" u="none" strike="noStrike" cap="none" normalizeH="0" baseline="0" dirty="0" smtClean="0">
                          <a:ln>
                            <a:noFill/>
                          </a:ln>
                          <a:solidFill>
                            <a:schemeClr val="bg1"/>
                          </a:solidFill>
                          <a:effectLst/>
                          <a:latin typeface="+mj-lt"/>
                        </a:rPr>
                        <a:t>Best Ever</a:t>
                      </a:r>
                      <a:endParaRPr kumimoji="0" lang="en-US" sz="2000" b="1" i="0" u="none" strike="noStrike" cap="none" normalizeH="0" baseline="0" dirty="0" smtClean="0">
                        <a:ln>
                          <a:noFill/>
                        </a:ln>
                        <a:solidFill>
                          <a:schemeClr val="bg1"/>
                        </a:solidFill>
                        <a:effectLst/>
                        <a:latin typeface="+mj-lt"/>
                      </a:endParaRPr>
                    </a:p>
                  </a:txBody>
                  <a:tcPr anchor="ctr" horzOverflow="overflow">
                    <a:solidFill>
                      <a:srgbClr val="000066"/>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Arial" pitchFamily="34" charset="0"/>
                        <a:buNone/>
                        <a:tabLst/>
                      </a:pPr>
                      <a:r>
                        <a:rPr kumimoji="0" lang="en-US" sz="2000" b="1" u="none" strike="noStrike" cap="none" normalizeH="0" baseline="0" dirty="0" smtClean="0">
                          <a:ln>
                            <a:noFill/>
                          </a:ln>
                          <a:solidFill>
                            <a:schemeClr val="bg1"/>
                          </a:solidFill>
                          <a:effectLst/>
                          <a:latin typeface="+mj-lt"/>
                        </a:rPr>
                        <a:t>Routine Operation</a:t>
                      </a:r>
                      <a:endParaRPr kumimoji="0" lang="en-US" sz="2000" b="1" i="0" u="none" strike="noStrike" cap="none" normalizeH="0" baseline="0" dirty="0" smtClean="0">
                        <a:ln>
                          <a:noFill/>
                        </a:ln>
                        <a:solidFill>
                          <a:schemeClr val="bg1"/>
                        </a:solidFill>
                        <a:effectLst/>
                        <a:latin typeface="+mj-lt"/>
                      </a:endParaRPr>
                    </a:p>
                  </a:txBody>
                  <a:tcPr horzOverflow="overflow">
                    <a:solidFill>
                      <a:srgbClr val="000066"/>
                    </a:solidFill>
                  </a:tcPr>
                </a:tc>
              </a:tr>
              <a:tr h="37410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Kinetic Energy [GeV]</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1.0 </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1.01</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0.87</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Beam Power  [MW]</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1.4 </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0.69</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0.69</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Linac Beam Duty Factor [%]</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3.6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3.6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Peak Linac Current [mA]</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38 </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chemeClr val="dk1"/>
                          </a:solidFill>
                          <a:effectLst/>
                          <a:latin typeface="+mn-lt"/>
                        </a:rPr>
                        <a:t>56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38</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Linac pulse length [msec]</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1.0 </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1.0</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0.6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Repetition Rate [Hz]</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60 </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60</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60</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SRF Cavities</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81</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76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76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Ring Accumulation Turns</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1060</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1020</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620</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Ring Bunch Intensity</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1.5x10</a:t>
                      </a:r>
                      <a:r>
                        <a:rPr kumimoji="0" lang="en-US" sz="2000" b="1" u="none" strike="noStrike" cap="none" normalizeH="0" baseline="30000" dirty="0" smtClean="0">
                          <a:ln>
                            <a:noFill/>
                          </a:ln>
                          <a:effectLst/>
                        </a:rPr>
                        <a:t>14</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1.3x10</a:t>
                      </a:r>
                      <a:r>
                        <a:rPr kumimoji="0" lang="en-US" sz="2000" b="1" u="none" strike="noStrike" cap="none" normalizeH="0" baseline="30000" dirty="0" smtClean="0">
                          <a:ln>
                            <a:noFill/>
                          </a:ln>
                          <a:effectLst/>
                        </a:rPr>
                        <a:t>14</a:t>
                      </a:r>
                      <a:endParaRPr kumimoji="0" lang="en-US" sz="2000" b="1" i="0" u="none" strike="noStrike" cap="none" normalizeH="0" baseline="3000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8.1x10</a:t>
                      </a:r>
                      <a:r>
                        <a:rPr kumimoji="0" lang="en-US" sz="2000" b="1" u="none" strike="noStrike" cap="none" normalizeH="0" baseline="30000" dirty="0" smtClean="0">
                          <a:ln>
                            <a:noFill/>
                          </a:ln>
                          <a:effectLst/>
                        </a:rPr>
                        <a:t>13</a:t>
                      </a:r>
                      <a:endParaRPr kumimoji="0" lang="en-US" sz="2000" b="1" i="0" u="none" strike="noStrike" cap="none" normalizeH="0" baseline="30000" dirty="0" smtClean="0">
                        <a:ln>
                          <a:noFill/>
                        </a:ln>
                        <a:solidFill>
                          <a:srgbClr val="000000"/>
                        </a:solidFill>
                        <a:effectLst/>
                        <a:latin typeface="Arial" charset="0"/>
                      </a:endParaRPr>
                    </a:p>
                  </a:txBody>
                  <a:tcPr horzOverflow="overflow">
                    <a:solidFill>
                      <a:schemeClr val="bg1"/>
                    </a:solidFill>
                  </a:tcPr>
                </a:tc>
              </a:tr>
            </a:tbl>
          </a:graphicData>
        </a:graphic>
      </p:graphicFrame>
      <p:sp>
        <p:nvSpPr>
          <p:cNvPr id="4" name="Bent Arrow 3"/>
          <p:cNvSpPr/>
          <p:nvPr/>
        </p:nvSpPr>
        <p:spPr>
          <a:xfrm rot="5400000" flipH="1">
            <a:off x="6184208" y="5269837"/>
            <a:ext cx="757990" cy="757989"/>
          </a:xfrm>
          <a:prstGeom prst="bentArrow">
            <a:avLst>
              <a:gd name="adj1" fmla="val 26587"/>
              <a:gd name="adj2" fmla="val 25000"/>
              <a:gd name="adj3" fmla="val 25000"/>
              <a:gd name="adj4" fmla="val 43750"/>
            </a:avLst>
          </a:prstGeom>
          <a:solidFill>
            <a:srgbClr val="000066"/>
          </a:solidFill>
          <a:ln>
            <a:solidFill>
              <a:schemeClr val="bg1">
                <a:lumMod val="85000"/>
              </a:schemeClr>
            </a:solidFill>
          </a:ln>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66"/>
              </a:solidFill>
            </a:endParaRPr>
          </a:p>
        </p:txBody>
      </p:sp>
      <p:sp>
        <p:nvSpPr>
          <p:cNvPr id="28678" name="TextBox 4"/>
          <p:cNvSpPr txBox="1">
            <a:spLocks noChangeArrowheads="1"/>
          </p:cNvSpPr>
          <p:nvPr/>
        </p:nvSpPr>
        <p:spPr bwMode="auto">
          <a:xfrm>
            <a:off x="3176588" y="5473700"/>
            <a:ext cx="3079750" cy="923925"/>
          </a:xfrm>
          <a:prstGeom prst="rect">
            <a:avLst/>
          </a:prstGeom>
          <a:noFill/>
          <a:ln w="9525">
            <a:noFill/>
            <a:miter lim="800000"/>
            <a:headEnd/>
            <a:tailEnd/>
          </a:ln>
        </p:spPr>
        <p:txBody>
          <a:bodyPr>
            <a:spAutoFit/>
          </a:bodyPr>
          <a:lstStyle/>
          <a:p>
            <a:r>
              <a:rPr lang="en-US" b="1"/>
              <a:t>The “Best” values were not necessarily achieved simultaneously</a:t>
            </a:r>
          </a:p>
        </p:txBody>
      </p:sp>
      <p:grpSp>
        <p:nvGrpSpPr>
          <p:cNvPr id="28679" name="Group 8"/>
          <p:cNvGrpSpPr>
            <a:grpSpLocks/>
          </p:cNvGrpSpPr>
          <p:nvPr/>
        </p:nvGrpSpPr>
        <p:grpSpPr bwMode="auto">
          <a:xfrm>
            <a:off x="6297613" y="1528763"/>
            <a:ext cx="2459037" cy="3463925"/>
            <a:chOff x="3967" y="963"/>
            <a:chExt cx="1549" cy="2182"/>
          </a:xfrm>
        </p:grpSpPr>
        <p:sp>
          <p:nvSpPr>
            <p:cNvPr id="28680" name="Text Box 9"/>
            <p:cNvSpPr txBox="1">
              <a:spLocks noChangeArrowheads="1"/>
            </p:cNvSpPr>
            <p:nvPr/>
          </p:nvSpPr>
          <p:spPr bwMode="auto">
            <a:xfrm>
              <a:off x="4984" y="963"/>
              <a:ext cx="402"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a:cs typeface="Arial Unicode MS"/>
                </a:rPr>
                <a:t>0.93</a:t>
              </a:r>
            </a:p>
          </p:txBody>
        </p:sp>
        <p:sp>
          <p:nvSpPr>
            <p:cNvPr id="28681" name="Text Box 10"/>
            <p:cNvSpPr txBox="1">
              <a:spLocks noChangeArrowheads="1"/>
            </p:cNvSpPr>
            <p:nvPr/>
          </p:nvSpPr>
          <p:spPr bwMode="auto">
            <a:xfrm>
              <a:off x="4984" y="1198"/>
              <a:ext cx="402"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a:cs typeface="Arial Unicode MS"/>
                </a:rPr>
                <a:t>0.85</a:t>
              </a:r>
            </a:p>
          </p:txBody>
        </p:sp>
        <p:sp>
          <p:nvSpPr>
            <p:cNvPr id="28682" name="Text Box 11"/>
            <p:cNvSpPr txBox="1">
              <a:spLocks noChangeArrowheads="1"/>
            </p:cNvSpPr>
            <p:nvPr/>
          </p:nvSpPr>
          <p:spPr bwMode="auto">
            <a:xfrm>
              <a:off x="5024" y="1438"/>
              <a:ext cx="321"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a:cs typeface="Arial Unicode MS"/>
                </a:rPr>
                <a:t>4.8</a:t>
              </a:r>
            </a:p>
          </p:txBody>
        </p:sp>
        <p:sp>
          <p:nvSpPr>
            <p:cNvPr id="28683" name="Text Box 12"/>
            <p:cNvSpPr txBox="1">
              <a:spLocks noChangeArrowheads="1"/>
            </p:cNvSpPr>
            <p:nvPr/>
          </p:nvSpPr>
          <p:spPr bwMode="auto">
            <a:xfrm>
              <a:off x="5024" y="1947"/>
              <a:ext cx="321"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a:cs typeface="Arial Unicode MS"/>
                </a:rPr>
                <a:t>0.8</a:t>
              </a:r>
            </a:p>
          </p:txBody>
        </p:sp>
        <p:sp>
          <p:nvSpPr>
            <p:cNvPr id="28684" name="Text Box 13"/>
            <p:cNvSpPr txBox="1">
              <a:spLocks noChangeArrowheads="1"/>
            </p:cNvSpPr>
            <p:nvPr/>
          </p:nvSpPr>
          <p:spPr bwMode="auto">
            <a:xfrm>
              <a:off x="5045" y="2460"/>
              <a:ext cx="278"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a:cs typeface="Arial Unicode MS"/>
                </a:rPr>
                <a:t>80</a:t>
              </a:r>
            </a:p>
          </p:txBody>
        </p:sp>
        <p:sp>
          <p:nvSpPr>
            <p:cNvPr id="28685" name="Text Box 14"/>
            <p:cNvSpPr txBox="1">
              <a:spLocks noChangeArrowheads="1"/>
            </p:cNvSpPr>
            <p:nvPr/>
          </p:nvSpPr>
          <p:spPr bwMode="auto">
            <a:xfrm>
              <a:off x="5005" y="2705"/>
              <a:ext cx="359"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a:cs typeface="Arial Unicode MS"/>
                </a:rPr>
                <a:t>800</a:t>
              </a:r>
            </a:p>
          </p:txBody>
        </p:sp>
        <p:sp>
          <p:nvSpPr>
            <p:cNvPr id="28686" name="Text Box 15"/>
            <p:cNvSpPr txBox="1">
              <a:spLocks noChangeArrowheads="1"/>
            </p:cNvSpPr>
            <p:nvPr/>
          </p:nvSpPr>
          <p:spPr bwMode="auto">
            <a:xfrm>
              <a:off x="4853" y="2953"/>
              <a:ext cx="663"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a:cs typeface="Arial Unicode MS"/>
                </a:rPr>
                <a:t>1.1x10</a:t>
              </a:r>
              <a:r>
                <a:rPr lang="en-US" sz="2000" b="1" baseline="30000">
                  <a:latin typeface="Calibri" pitchFamily="34" charset="0"/>
                  <a:ea typeface="Arial Unicode MS"/>
                  <a:cs typeface="Arial Unicode MS"/>
                </a:rPr>
                <a:t>14</a:t>
              </a:r>
            </a:p>
          </p:txBody>
        </p:sp>
        <p:sp>
          <p:nvSpPr>
            <p:cNvPr id="28687" name="Text Box 16"/>
            <p:cNvSpPr txBox="1">
              <a:spLocks noChangeArrowheads="1"/>
            </p:cNvSpPr>
            <p:nvPr/>
          </p:nvSpPr>
          <p:spPr bwMode="auto">
            <a:xfrm>
              <a:off x="3967" y="2953"/>
              <a:ext cx="663"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a:cs typeface="Arial Unicode MS"/>
                </a:rPr>
                <a:t>1.5x10</a:t>
              </a:r>
              <a:r>
                <a:rPr lang="en-US" sz="2000" b="1" baseline="30000">
                  <a:latin typeface="Calibri" pitchFamily="34" charset="0"/>
                  <a:ea typeface="Arial Unicode MS"/>
                  <a:cs typeface="Arial Unicode MS"/>
                </a:rPr>
                <a:t>14</a:t>
              </a:r>
            </a:p>
          </p:txBody>
        </p:sp>
        <p:sp>
          <p:nvSpPr>
            <p:cNvPr id="28688" name="Text Box 17"/>
            <p:cNvSpPr txBox="1">
              <a:spLocks noChangeArrowheads="1"/>
            </p:cNvSpPr>
            <p:nvPr/>
          </p:nvSpPr>
          <p:spPr bwMode="auto">
            <a:xfrm>
              <a:off x="4159" y="2455"/>
              <a:ext cx="278"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a:cs typeface="Arial Unicode MS"/>
                </a:rPr>
                <a:t>80</a:t>
              </a:r>
            </a:p>
          </p:txBody>
        </p:sp>
        <p:sp>
          <p:nvSpPr>
            <p:cNvPr id="28689" name="Text Box 18"/>
            <p:cNvSpPr txBox="1">
              <a:spLocks noChangeArrowheads="1"/>
            </p:cNvSpPr>
            <p:nvPr/>
          </p:nvSpPr>
          <p:spPr bwMode="auto">
            <a:xfrm>
              <a:off x="4138" y="1443"/>
              <a:ext cx="321"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a:cs typeface="Arial Unicode MS"/>
                </a:rPr>
                <a:t>4.8</a:t>
              </a:r>
            </a:p>
          </p:txBody>
        </p:sp>
        <p:sp>
          <p:nvSpPr>
            <p:cNvPr id="28690" name="Text Box 19"/>
            <p:cNvSpPr txBox="1">
              <a:spLocks noChangeArrowheads="1"/>
            </p:cNvSpPr>
            <p:nvPr/>
          </p:nvSpPr>
          <p:spPr bwMode="auto">
            <a:xfrm>
              <a:off x="4097" y="1203"/>
              <a:ext cx="402"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a:cs typeface="Arial Unicode MS"/>
                </a:rPr>
                <a:t>1.02</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2"/>
          <p:cNvSpPr>
            <a:spLocks noGrp="1" noChangeArrowheads="1"/>
          </p:cNvSpPr>
          <p:nvPr>
            <p:ph type="title" idx="4294967295"/>
          </p:nvPr>
        </p:nvSpPr>
        <p:spPr>
          <a:xfrm>
            <a:off x="0" y="152400"/>
            <a:ext cx="8991600" cy="403225"/>
          </a:xfrm>
        </p:spPr>
        <p:txBody>
          <a:bodyPr/>
          <a:lstStyle/>
          <a:p>
            <a:pPr eaLnBrk="1" hangingPunct="1"/>
            <a:r>
              <a:rPr lang="en-US" sz="2400" smtClean="0"/>
              <a:t>Overall Unscheduled Downtime - FY09</a:t>
            </a:r>
          </a:p>
        </p:txBody>
      </p:sp>
      <p:graphicFrame>
        <p:nvGraphicFramePr>
          <p:cNvPr id="44035" name="Object 85"/>
          <p:cNvGraphicFramePr>
            <a:graphicFrameLocks noChangeAspect="1"/>
          </p:cNvGraphicFramePr>
          <p:nvPr/>
        </p:nvGraphicFramePr>
        <p:xfrm>
          <a:off x="533400" y="685800"/>
          <a:ext cx="8001000" cy="5253038"/>
        </p:xfrm>
        <a:graphic>
          <a:graphicData uri="http://schemas.openxmlformats.org/presentationml/2006/ole">
            <p:oleObj spid="_x0000_s44035" name="Chart" r:id="rId3" imgW="8696257" imgH="5696085" progId="Excel.Sheet.8">
              <p:embed/>
            </p:oleObj>
          </a:graphicData>
        </a:graphic>
      </p:graphicFrame>
      <p:graphicFrame>
        <p:nvGraphicFramePr>
          <p:cNvPr id="44036" name="Object 86"/>
          <p:cNvGraphicFramePr>
            <a:graphicFrameLocks noChangeAspect="1"/>
          </p:cNvGraphicFramePr>
          <p:nvPr/>
        </p:nvGraphicFramePr>
        <p:xfrm>
          <a:off x="5334000" y="1066800"/>
          <a:ext cx="3124200" cy="3459163"/>
        </p:xfrm>
        <a:graphic>
          <a:graphicData uri="http://schemas.openxmlformats.org/presentationml/2006/ole">
            <p:oleObj spid="_x0000_s44036" name="Worksheet" r:id="rId4" imgW="3035988" imgH="2994823" progId="Excel.Sheet.8">
              <p:embed/>
            </p:oleObj>
          </a:graphicData>
        </a:graphic>
      </p:graphicFrame>
      <p:sp>
        <p:nvSpPr>
          <p:cNvPr id="44038" name="Text Box 5"/>
          <p:cNvSpPr txBox="1">
            <a:spLocks noChangeArrowheads="1"/>
          </p:cNvSpPr>
          <p:nvPr/>
        </p:nvSpPr>
        <p:spPr bwMode="auto">
          <a:xfrm>
            <a:off x="1143000" y="6019800"/>
            <a:ext cx="6216650" cy="366713"/>
          </a:xfrm>
          <a:prstGeom prst="rect">
            <a:avLst/>
          </a:prstGeom>
          <a:noFill/>
          <a:ln w="9525">
            <a:noFill/>
            <a:miter lim="800000"/>
            <a:headEnd/>
            <a:tailEnd/>
          </a:ln>
        </p:spPr>
        <p:txBody>
          <a:bodyPr wrap="none">
            <a:spAutoFit/>
          </a:bodyPr>
          <a:lstStyle/>
          <a:p>
            <a:r>
              <a:rPr lang="en-US"/>
              <a:t>Good availability has been achieved for the Target Systems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p:cNvSpPr>
          <p:nvPr>
            <p:ph type="title"/>
          </p:nvPr>
        </p:nvSpPr>
        <p:spPr>
          <a:xfrm>
            <a:off x="111125" y="177800"/>
            <a:ext cx="8229600" cy="481013"/>
          </a:xfrm>
        </p:spPr>
        <p:txBody>
          <a:bodyPr/>
          <a:lstStyle/>
          <a:p>
            <a:r>
              <a:rPr lang="en-US" smtClean="0"/>
              <a:t>Operational Issues</a:t>
            </a:r>
          </a:p>
        </p:txBody>
      </p:sp>
      <p:sp>
        <p:nvSpPr>
          <p:cNvPr id="45058" name="Rectangle 3"/>
          <p:cNvSpPr>
            <a:spLocks noGrp="1"/>
          </p:cNvSpPr>
          <p:nvPr>
            <p:ph type="body" idx="1"/>
          </p:nvPr>
        </p:nvSpPr>
        <p:spPr>
          <a:xfrm>
            <a:off x="228600" y="762000"/>
            <a:ext cx="8229600" cy="5622925"/>
          </a:xfrm>
        </p:spPr>
        <p:txBody>
          <a:bodyPr/>
          <a:lstStyle/>
          <a:p>
            <a:r>
              <a:rPr lang="en-US" smtClean="0"/>
              <a:t>The mercury pump required repairs in 2007 to fix a failed gas seal on the shaft and leaking oil seals but has operated well since then</a:t>
            </a:r>
          </a:p>
          <a:p>
            <a:r>
              <a:rPr lang="en-US" smtClean="0"/>
              <a:t>The moderator 7.5 kW helium refrigerator was repaired in December 2007 by installing the heat exchanger core in a vertical cold box</a:t>
            </a:r>
          </a:p>
          <a:p>
            <a:pPr lvl="1"/>
            <a:r>
              <a:rPr lang="en-US" smtClean="0"/>
              <a:t>This stopped the trend of a loss of capacity with time and allowed 4-5 month run cycles</a:t>
            </a:r>
          </a:p>
          <a:p>
            <a:pPr lvl="1"/>
            <a:r>
              <a:rPr lang="en-US" smtClean="0"/>
              <a:t>Recently the problem has reappeared at higher flow rates and is under investigation</a:t>
            </a:r>
          </a:p>
          <a:p>
            <a:r>
              <a:rPr lang="en-US" smtClean="0"/>
              <a:t>A cryogenic hydrogen flow problem with the bottom downstream moderator was fixed by installing a flow guide (spring) through the transfer line using a 10 m fiber optic probe from outside the monolith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p:nvPr>
        </p:nvSpPr>
        <p:spPr>
          <a:xfrm>
            <a:off x="111125" y="177800"/>
            <a:ext cx="8229600" cy="481013"/>
          </a:xfrm>
        </p:spPr>
        <p:txBody>
          <a:bodyPr/>
          <a:lstStyle/>
          <a:p>
            <a:r>
              <a:rPr lang="en-US" smtClean="0"/>
              <a:t>Target &amp; PBW Replacement</a:t>
            </a:r>
          </a:p>
        </p:txBody>
      </p:sp>
      <p:sp>
        <p:nvSpPr>
          <p:cNvPr id="46082" name="Rectangle 3"/>
          <p:cNvSpPr>
            <a:spLocks noGrp="1"/>
          </p:cNvSpPr>
          <p:nvPr>
            <p:ph type="body" idx="1"/>
          </p:nvPr>
        </p:nvSpPr>
        <p:spPr>
          <a:xfrm>
            <a:off x="381000" y="990600"/>
            <a:ext cx="8229600" cy="5338763"/>
          </a:xfrm>
        </p:spPr>
        <p:txBody>
          <a:bodyPr/>
          <a:lstStyle/>
          <a:p>
            <a:pPr>
              <a:lnSpc>
                <a:spcPct val="80000"/>
              </a:lnSpc>
            </a:pPr>
            <a:r>
              <a:rPr lang="en-US" sz="2400" smtClean="0"/>
              <a:t>The first target accumulated 3055 MW hours with an estimated peak damage of 7.5 dpa in the 316L material</a:t>
            </a:r>
          </a:p>
          <a:p>
            <a:pPr>
              <a:lnSpc>
                <a:spcPct val="80000"/>
              </a:lnSpc>
            </a:pPr>
            <a:r>
              <a:rPr lang="en-US" sz="2400" smtClean="0"/>
              <a:t>While up to ~ 10 dpa was considered acceptable, it was replaced early during the July shutdown to avoid unscheduled loss of neutron production during the next run cycle</a:t>
            </a:r>
          </a:p>
          <a:p>
            <a:pPr>
              <a:lnSpc>
                <a:spcPct val="80000"/>
              </a:lnSpc>
            </a:pPr>
            <a:r>
              <a:rPr lang="en-US" sz="2400" smtClean="0"/>
              <a:t>The Inconel 718 Proton Beam Window (PBW) was also replaced during this shutdown with an estimated peak damage of 6. 5 dpa.</a:t>
            </a:r>
          </a:p>
          <a:p>
            <a:pPr>
              <a:lnSpc>
                <a:spcPct val="80000"/>
              </a:lnSpc>
            </a:pPr>
            <a:r>
              <a:rPr lang="en-US" sz="2400" smtClean="0"/>
              <a:t>The PBW replacement was done early to avoid scheduling conflict with other remote handling work planned for the next shutdown.   </a:t>
            </a:r>
          </a:p>
          <a:p>
            <a:pPr>
              <a:lnSpc>
                <a:spcPct val="80000"/>
              </a:lnSpc>
            </a:pPr>
            <a:r>
              <a:rPr lang="en-US" sz="2400" smtClean="0"/>
              <a:t>The target and PBW replacement also allowed deployment of a new Target Imaging System (TIS) which could improve estimates of the peak beam intensity on the target</a:t>
            </a:r>
          </a:p>
          <a:p>
            <a:pPr>
              <a:lnSpc>
                <a:spcPct val="80000"/>
              </a:lnSpc>
            </a:pPr>
            <a:endParaRPr lang="en-US" sz="2400" smtClean="0"/>
          </a:p>
          <a:p>
            <a:pPr>
              <a:lnSpc>
                <a:spcPct val="80000"/>
              </a:lnSpc>
            </a:pPr>
            <a:endParaRPr lang="en-US" sz="2400" smtClean="0"/>
          </a:p>
          <a:p>
            <a:pPr>
              <a:lnSpc>
                <a:spcPct val="80000"/>
              </a:lnSpc>
            </a:pPr>
            <a:endParaRPr lang="en-US"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Grp="1"/>
          </p:cNvSpPr>
          <p:nvPr>
            <p:ph type="title"/>
          </p:nvPr>
        </p:nvSpPr>
        <p:spPr>
          <a:xfrm>
            <a:off x="111125" y="177800"/>
            <a:ext cx="8229600" cy="481013"/>
          </a:xfrm>
        </p:spPr>
        <p:txBody>
          <a:bodyPr/>
          <a:lstStyle/>
          <a:p>
            <a:r>
              <a:rPr lang="en-US" smtClean="0"/>
              <a:t>Proton Beam Window Replacement</a:t>
            </a:r>
          </a:p>
        </p:txBody>
      </p:sp>
      <p:pic>
        <p:nvPicPr>
          <p:cNvPr id="47106" name="Picture 5"/>
          <p:cNvPicPr>
            <a:picLocks noChangeAspect="1" noChangeArrowheads="1"/>
          </p:cNvPicPr>
          <p:nvPr/>
        </p:nvPicPr>
        <p:blipFill>
          <a:blip r:embed="rId2"/>
          <a:srcRect/>
          <a:stretch>
            <a:fillRect/>
          </a:stretch>
        </p:blipFill>
        <p:spPr bwMode="auto">
          <a:xfrm>
            <a:off x="685800" y="762000"/>
            <a:ext cx="4078288" cy="2708275"/>
          </a:xfrm>
          <a:prstGeom prst="rect">
            <a:avLst/>
          </a:prstGeom>
          <a:noFill/>
          <a:ln w="9525">
            <a:noFill/>
            <a:miter lim="800000"/>
            <a:headEnd/>
            <a:tailEnd/>
          </a:ln>
        </p:spPr>
      </p:pic>
      <p:pic>
        <p:nvPicPr>
          <p:cNvPr id="47107" name="Picture 6"/>
          <p:cNvPicPr>
            <a:picLocks noChangeAspect="1" noChangeArrowheads="1"/>
          </p:cNvPicPr>
          <p:nvPr/>
        </p:nvPicPr>
        <p:blipFill>
          <a:blip r:embed="rId3"/>
          <a:srcRect/>
          <a:stretch>
            <a:fillRect/>
          </a:stretch>
        </p:blipFill>
        <p:spPr bwMode="auto">
          <a:xfrm>
            <a:off x="4876800" y="838200"/>
            <a:ext cx="3925888" cy="2606675"/>
          </a:xfrm>
          <a:prstGeom prst="rect">
            <a:avLst/>
          </a:prstGeom>
          <a:noFill/>
          <a:ln w="9525">
            <a:noFill/>
            <a:miter lim="800000"/>
            <a:headEnd/>
            <a:tailEnd/>
          </a:ln>
        </p:spPr>
      </p:pic>
      <p:pic>
        <p:nvPicPr>
          <p:cNvPr id="47108" name="Picture 7"/>
          <p:cNvPicPr>
            <a:picLocks noChangeAspect="1" noChangeArrowheads="1"/>
          </p:cNvPicPr>
          <p:nvPr/>
        </p:nvPicPr>
        <p:blipFill>
          <a:blip r:embed="rId4"/>
          <a:srcRect l="8052" t="18182" r="38272"/>
          <a:stretch>
            <a:fillRect/>
          </a:stretch>
        </p:blipFill>
        <p:spPr bwMode="auto">
          <a:xfrm>
            <a:off x="2895600" y="3810000"/>
            <a:ext cx="2671763" cy="2705100"/>
          </a:xfrm>
          <a:prstGeom prst="rect">
            <a:avLst/>
          </a:prstGeom>
          <a:noFill/>
          <a:ln w="9525">
            <a:noFill/>
            <a:miter lim="800000"/>
            <a:headEnd/>
            <a:tailEnd/>
          </a:ln>
        </p:spPr>
      </p:pic>
      <p:sp>
        <p:nvSpPr>
          <p:cNvPr id="47109" name="Text Box 8"/>
          <p:cNvSpPr txBox="1">
            <a:spLocks noChangeArrowheads="1"/>
          </p:cNvSpPr>
          <p:nvPr/>
        </p:nvSpPr>
        <p:spPr bwMode="auto">
          <a:xfrm>
            <a:off x="1066800" y="3505200"/>
            <a:ext cx="2686050" cy="366713"/>
          </a:xfrm>
          <a:prstGeom prst="rect">
            <a:avLst/>
          </a:prstGeom>
          <a:noFill/>
          <a:ln w="9525">
            <a:noFill/>
            <a:miter lim="800000"/>
            <a:headEnd/>
            <a:tailEnd/>
          </a:ln>
        </p:spPr>
        <p:txBody>
          <a:bodyPr wrap="none">
            <a:spAutoFit/>
          </a:bodyPr>
          <a:lstStyle/>
          <a:p>
            <a:r>
              <a:rPr lang="en-US"/>
              <a:t>Shielded Cask and Hoist</a:t>
            </a:r>
          </a:p>
        </p:txBody>
      </p:sp>
      <p:sp>
        <p:nvSpPr>
          <p:cNvPr id="47110" name="Text Box 10"/>
          <p:cNvSpPr txBox="1">
            <a:spLocks noChangeArrowheads="1"/>
          </p:cNvSpPr>
          <p:nvPr/>
        </p:nvSpPr>
        <p:spPr bwMode="auto">
          <a:xfrm>
            <a:off x="533400" y="5638800"/>
            <a:ext cx="2743200" cy="641350"/>
          </a:xfrm>
          <a:prstGeom prst="rect">
            <a:avLst/>
          </a:prstGeom>
          <a:noFill/>
          <a:ln w="9525">
            <a:noFill/>
            <a:miter lim="800000"/>
            <a:headEnd/>
            <a:tailEnd/>
          </a:ln>
        </p:spPr>
        <p:txBody>
          <a:bodyPr>
            <a:spAutoFit/>
          </a:bodyPr>
          <a:lstStyle/>
          <a:p>
            <a:r>
              <a:rPr lang="en-US"/>
              <a:t>Old PBW during retraction into cask</a:t>
            </a:r>
          </a:p>
        </p:txBody>
      </p:sp>
      <p:sp>
        <p:nvSpPr>
          <p:cNvPr id="47111" name="Text Box 11"/>
          <p:cNvSpPr txBox="1">
            <a:spLocks noChangeArrowheads="1"/>
          </p:cNvSpPr>
          <p:nvPr/>
        </p:nvSpPr>
        <p:spPr bwMode="auto">
          <a:xfrm>
            <a:off x="5715000" y="5334000"/>
            <a:ext cx="2682875" cy="915988"/>
          </a:xfrm>
          <a:prstGeom prst="rect">
            <a:avLst/>
          </a:prstGeom>
          <a:noFill/>
          <a:ln w="9525">
            <a:noFill/>
            <a:miter lim="800000"/>
            <a:headEnd/>
            <a:tailEnd/>
          </a:ln>
        </p:spPr>
        <p:txBody>
          <a:bodyPr>
            <a:spAutoFit/>
          </a:bodyPr>
          <a:lstStyle/>
          <a:p>
            <a:r>
              <a:rPr lang="en-US"/>
              <a:t>Cooling lines cut prior to removal with long handle tools</a:t>
            </a:r>
          </a:p>
        </p:txBody>
      </p:sp>
      <p:sp>
        <p:nvSpPr>
          <p:cNvPr id="47112" name="Line 12"/>
          <p:cNvSpPr>
            <a:spLocks noChangeShapeType="1"/>
          </p:cNvSpPr>
          <p:nvPr/>
        </p:nvSpPr>
        <p:spPr bwMode="auto">
          <a:xfrm flipH="1" flipV="1">
            <a:off x="4648200" y="5029200"/>
            <a:ext cx="990600" cy="457200"/>
          </a:xfrm>
          <a:prstGeom prst="line">
            <a:avLst/>
          </a:prstGeom>
          <a:noFill/>
          <a:ln w="9525">
            <a:solidFill>
              <a:schemeClr val="tx1"/>
            </a:solidFill>
            <a:round/>
            <a:headEnd/>
            <a:tailEnd type="triangle" w="med" len="med"/>
          </a:ln>
        </p:spPr>
        <p:txBody>
          <a:bodyPr/>
          <a:lstStyle/>
          <a:p>
            <a:endParaRPr lang="en-US"/>
          </a:p>
        </p:txBody>
      </p:sp>
      <p:sp>
        <p:nvSpPr>
          <p:cNvPr id="47113" name="Line 13"/>
          <p:cNvSpPr>
            <a:spLocks noChangeShapeType="1"/>
          </p:cNvSpPr>
          <p:nvPr/>
        </p:nvSpPr>
        <p:spPr bwMode="auto">
          <a:xfrm flipH="1" flipV="1">
            <a:off x="4724400" y="5334000"/>
            <a:ext cx="914400" cy="457200"/>
          </a:xfrm>
          <a:prstGeom prst="line">
            <a:avLst/>
          </a:prstGeom>
          <a:noFill/>
          <a:ln w="9525">
            <a:solidFill>
              <a:schemeClr val="tx1"/>
            </a:solidFill>
            <a:round/>
            <a:headEnd/>
            <a:tailEnd type="triangle" w="med" len="med"/>
          </a:ln>
        </p:spPr>
        <p:txBody>
          <a:bodyPr/>
          <a:lstStyle/>
          <a:p>
            <a:endParaRPr lang="en-US"/>
          </a:p>
        </p:txBody>
      </p:sp>
      <p:sp>
        <p:nvSpPr>
          <p:cNvPr id="47114" name="Text Box 14"/>
          <p:cNvSpPr txBox="1">
            <a:spLocks noChangeArrowheads="1"/>
          </p:cNvSpPr>
          <p:nvPr/>
        </p:nvSpPr>
        <p:spPr bwMode="auto">
          <a:xfrm>
            <a:off x="5562600" y="3429000"/>
            <a:ext cx="3200400" cy="641350"/>
          </a:xfrm>
          <a:prstGeom prst="rect">
            <a:avLst/>
          </a:prstGeom>
          <a:noFill/>
          <a:ln w="9525">
            <a:noFill/>
            <a:miter lim="800000"/>
            <a:headEnd/>
            <a:tailEnd/>
          </a:ln>
        </p:spPr>
        <p:txBody>
          <a:bodyPr>
            <a:spAutoFit/>
          </a:bodyPr>
          <a:lstStyle/>
          <a:p>
            <a:r>
              <a:rPr lang="en-US"/>
              <a:t>New PBW with guide can and counterweight being installed</a:t>
            </a:r>
          </a:p>
        </p:txBody>
      </p:sp>
      <p:sp>
        <p:nvSpPr>
          <p:cNvPr id="47115" name="Line 15"/>
          <p:cNvSpPr>
            <a:spLocks noChangeShapeType="1"/>
          </p:cNvSpPr>
          <p:nvPr/>
        </p:nvSpPr>
        <p:spPr bwMode="auto">
          <a:xfrm flipV="1">
            <a:off x="2362200" y="5791200"/>
            <a:ext cx="457200" cy="76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p:nvPr>
        </p:nvSpPr>
        <p:spPr>
          <a:xfrm>
            <a:off x="111125" y="177800"/>
            <a:ext cx="8702675" cy="481013"/>
          </a:xfrm>
        </p:spPr>
        <p:txBody>
          <a:bodyPr/>
          <a:lstStyle/>
          <a:p>
            <a:r>
              <a:rPr lang="en-US" smtClean="0"/>
              <a:t>First target replacement</a:t>
            </a:r>
          </a:p>
        </p:txBody>
      </p:sp>
      <p:sp>
        <p:nvSpPr>
          <p:cNvPr id="48130" name="Rectangle 3"/>
          <p:cNvSpPr>
            <a:spLocks noGrp="1"/>
          </p:cNvSpPr>
          <p:nvPr>
            <p:ph type="body" idx="1"/>
          </p:nvPr>
        </p:nvSpPr>
        <p:spPr>
          <a:xfrm>
            <a:off x="4495800" y="4572000"/>
            <a:ext cx="4191000" cy="1860550"/>
          </a:xfrm>
        </p:spPr>
        <p:txBody>
          <a:bodyPr/>
          <a:lstStyle/>
          <a:p>
            <a:r>
              <a:rPr lang="en-US" sz="2000" smtClean="0"/>
              <a:t>No observed corrosion</a:t>
            </a:r>
          </a:p>
          <a:p>
            <a:r>
              <a:rPr lang="en-US" sz="2000" smtClean="0"/>
              <a:t>Internal Boroscope examination in progress</a:t>
            </a:r>
          </a:p>
          <a:p>
            <a:r>
              <a:rPr lang="en-US" sz="2000" smtClean="0"/>
              <a:t>~ 50 mm diameter samples to be cut from target nose around the end of October</a:t>
            </a:r>
          </a:p>
        </p:txBody>
      </p:sp>
      <p:pic>
        <p:nvPicPr>
          <p:cNvPr id="48131" name="Picture 4" descr="target_removal_7_17_09 104"/>
          <p:cNvPicPr>
            <a:picLocks noChangeAspect="1" noChangeArrowheads="1"/>
          </p:cNvPicPr>
          <p:nvPr/>
        </p:nvPicPr>
        <p:blipFill>
          <a:blip r:embed="rId3">
            <a:lum bright="12000" contrast="6000"/>
          </a:blip>
          <a:srcRect/>
          <a:stretch>
            <a:fillRect/>
          </a:stretch>
        </p:blipFill>
        <p:spPr bwMode="auto">
          <a:xfrm>
            <a:off x="304800" y="3429000"/>
            <a:ext cx="4132263" cy="2744788"/>
          </a:xfrm>
          <a:prstGeom prst="rect">
            <a:avLst/>
          </a:prstGeom>
          <a:noFill/>
          <a:ln w="9525">
            <a:noFill/>
            <a:miter lim="800000"/>
            <a:headEnd/>
            <a:tailEnd/>
          </a:ln>
        </p:spPr>
      </p:pic>
      <p:grpSp>
        <p:nvGrpSpPr>
          <p:cNvPr id="48132" name="Group 5"/>
          <p:cNvGrpSpPr>
            <a:grpSpLocks/>
          </p:cNvGrpSpPr>
          <p:nvPr/>
        </p:nvGrpSpPr>
        <p:grpSpPr bwMode="auto">
          <a:xfrm>
            <a:off x="4305300" y="762000"/>
            <a:ext cx="3946525" cy="3255963"/>
            <a:chOff x="142" y="1978"/>
            <a:chExt cx="2486" cy="2051"/>
          </a:xfrm>
        </p:grpSpPr>
        <p:pic>
          <p:nvPicPr>
            <p:cNvPr id="48136" name="Picture 6"/>
            <p:cNvPicPr>
              <a:picLocks noChangeAspect="1" noChangeArrowheads="1"/>
            </p:cNvPicPr>
            <p:nvPr/>
          </p:nvPicPr>
          <p:blipFill>
            <a:blip r:embed="rId4"/>
            <a:srcRect/>
            <a:stretch>
              <a:fillRect/>
            </a:stretch>
          </p:blipFill>
          <p:spPr bwMode="auto">
            <a:xfrm>
              <a:off x="244" y="1978"/>
              <a:ext cx="2384" cy="1890"/>
            </a:xfrm>
            <a:prstGeom prst="rect">
              <a:avLst/>
            </a:prstGeom>
            <a:noFill/>
            <a:ln w="9525">
              <a:noFill/>
              <a:miter lim="800000"/>
              <a:headEnd/>
              <a:tailEnd/>
            </a:ln>
          </p:spPr>
        </p:pic>
        <p:sp>
          <p:nvSpPr>
            <p:cNvPr id="48137" name="Text Box 7"/>
            <p:cNvSpPr txBox="1">
              <a:spLocks noChangeArrowheads="1"/>
            </p:cNvSpPr>
            <p:nvPr/>
          </p:nvSpPr>
          <p:spPr bwMode="auto">
            <a:xfrm>
              <a:off x="787" y="3837"/>
              <a:ext cx="1469" cy="192"/>
            </a:xfrm>
            <a:prstGeom prst="rect">
              <a:avLst/>
            </a:prstGeom>
            <a:noFill/>
            <a:ln w="9525">
              <a:noFill/>
              <a:miter lim="800000"/>
              <a:headEnd/>
              <a:tailEnd/>
            </a:ln>
          </p:spPr>
          <p:txBody>
            <a:bodyPr wrap="none">
              <a:spAutoFit/>
            </a:bodyPr>
            <a:lstStyle/>
            <a:p>
              <a:r>
                <a:rPr lang="en-US" sz="1400"/>
                <a:t>Beam power on target [kW]</a:t>
              </a:r>
            </a:p>
          </p:txBody>
        </p:sp>
        <p:sp>
          <p:nvSpPr>
            <p:cNvPr id="48138" name="Text Box 8"/>
            <p:cNvSpPr txBox="1">
              <a:spLocks noChangeArrowheads="1"/>
            </p:cNvSpPr>
            <p:nvPr/>
          </p:nvSpPr>
          <p:spPr bwMode="auto">
            <a:xfrm rot="10800000">
              <a:off x="142" y="2469"/>
              <a:ext cx="250" cy="858"/>
            </a:xfrm>
            <a:prstGeom prst="rect">
              <a:avLst/>
            </a:prstGeom>
            <a:noFill/>
            <a:ln w="9525">
              <a:noFill/>
              <a:miter lim="800000"/>
              <a:headEnd/>
              <a:tailEnd/>
            </a:ln>
          </p:spPr>
          <p:txBody>
            <a:bodyPr vert="eaVert" wrap="none">
              <a:spAutoFit/>
            </a:bodyPr>
            <a:lstStyle/>
            <a:p>
              <a:r>
                <a:rPr lang="en-US" sz="1400"/>
                <a:t>Operating hours</a:t>
              </a:r>
            </a:p>
          </p:txBody>
        </p:sp>
        <p:sp>
          <p:nvSpPr>
            <p:cNvPr id="48139" name="Text Box 9"/>
            <p:cNvSpPr txBox="1">
              <a:spLocks noChangeArrowheads="1"/>
            </p:cNvSpPr>
            <p:nvPr/>
          </p:nvSpPr>
          <p:spPr bwMode="auto">
            <a:xfrm>
              <a:off x="693" y="2042"/>
              <a:ext cx="1812" cy="231"/>
            </a:xfrm>
            <a:prstGeom prst="rect">
              <a:avLst/>
            </a:prstGeom>
            <a:noFill/>
            <a:ln w="9525">
              <a:noFill/>
              <a:miter lim="800000"/>
              <a:headEnd/>
              <a:tailEnd/>
            </a:ln>
          </p:spPr>
          <p:txBody>
            <a:bodyPr wrap="none">
              <a:spAutoFit/>
            </a:bodyPr>
            <a:lstStyle/>
            <a:p>
              <a:r>
                <a:rPr lang="en-US" b="1"/>
                <a:t>Hours above power level</a:t>
              </a:r>
            </a:p>
          </p:txBody>
        </p:sp>
      </p:grpSp>
      <p:sp>
        <p:nvSpPr>
          <p:cNvPr id="48133" name="Text Box 10"/>
          <p:cNvSpPr txBox="1">
            <a:spLocks noChangeArrowheads="1"/>
          </p:cNvSpPr>
          <p:nvPr/>
        </p:nvSpPr>
        <p:spPr bwMode="auto">
          <a:xfrm flipH="1">
            <a:off x="533400" y="5943600"/>
            <a:ext cx="3276600" cy="376238"/>
          </a:xfrm>
          <a:prstGeom prst="rect">
            <a:avLst/>
          </a:prstGeom>
          <a:solidFill>
            <a:schemeClr val="bg1"/>
          </a:solidFill>
          <a:ln w="9525">
            <a:solidFill>
              <a:schemeClr val="tx1"/>
            </a:solidFill>
            <a:miter lim="800000"/>
            <a:headEnd/>
            <a:tailEnd/>
          </a:ln>
        </p:spPr>
        <p:txBody>
          <a:bodyPr>
            <a:spAutoFit/>
          </a:bodyPr>
          <a:lstStyle/>
          <a:p>
            <a:r>
              <a:rPr lang="en-US"/>
              <a:t>First Target after removal </a:t>
            </a:r>
          </a:p>
        </p:txBody>
      </p:sp>
      <p:pic>
        <p:nvPicPr>
          <p:cNvPr id="48134" name="Picture 11" descr="sns-4104-2005"/>
          <p:cNvPicPr>
            <a:picLocks noChangeAspect="1" noChangeArrowheads="1"/>
          </p:cNvPicPr>
          <p:nvPr/>
        </p:nvPicPr>
        <p:blipFill>
          <a:blip r:embed="rId5"/>
          <a:srcRect/>
          <a:stretch>
            <a:fillRect/>
          </a:stretch>
        </p:blipFill>
        <p:spPr bwMode="auto">
          <a:xfrm>
            <a:off x="381000" y="609600"/>
            <a:ext cx="3886200" cy="2590800"/>
          </a:xfrm>
          <a:prstGeom prst="rect">
            <a:avLst/>
          </a:prstGeom>
          <a:noFill/>
          <a:ln w="9525">
            <a:noFill/>
            <a:miter lim="800000"/>
            <a:headEnd/>
            <a:tailEnd/>
          </a:ln>
        </p:spPr>
      </p:pic>
      <p:sp>
        <p:nvSpPr>
          <p:cNvPr id="48135" name="Text Box 12"/>
          <p:cNvSpPr txBox="1">
            <a:spLocks noChangeArrowheads="1"/>
          </p:cNvSpPr>
          <p:nvPr/>
        </p:nvSpPr>
        <p:spPr bwMode="auto">
          <a:xfrm flipH="1">
            <a:off x="609600" y="2743200"/>
            <a:ext cx="3276600" cy="376238"/>
          </a:xfrm>
          <a:prstGeom prst="rect">
            <a:avLst/>
          </a:prstGeom>
          <a:solidFill>
            <a:schemeClr val="bg1"/>
          </a:solidFill>
          <a:ln w="9525">
            <a:solidFill>
              <a:schemeClr val="tx1"/>
            </a:solidFill>
            <a:miter lim="800000"/>
            <a:headEnd/>
            <a:tailEnd/>
          </a:ln>
        </p:spPr>
        <p:txBody>
          <a:bodyPr>
            <a:spAutoFit/>
          </a:bodyPr>
          <a:lstStyle/>
          <a:p>
            <a:r>
              <a:rPr lang="en-US"/>
              <a:t>First Target in 2006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NL template_0704">
  <a:themeElements>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7835</TotalTime>
  <Words>1979</Words>
  <Application>Microsoft Office PowerPoint</Application>
  <PresentationFormat>On-screen Show (4:3)</PresentationFormat>
  <Paragraphs>256</Paragraphs>
  <Slides>34</Slides>
  <Notes>7</Notes>
  <HiddenSlides>0</HiddenSlides>
  <MMClips>0</MMClips>
  <ScaleCrop>false</ScaleCrop>
  <HeadingPairs>
    <vt:vector size="8" baseType="variant">
      <vt:variant>
        <vt:lpstr>Fonts Used</vt:lpstr>
      </vt:variant>
      <vt:variant>
        <vt:i4>9</vt:i4>
      </vt:variant>
      <vt:variant>
        <vt:lpstr>Design Template</vt:lpstr>
      </vt:variant>
      <vt:variant>
        <vt:i4>4</vt:i4>
      </vt:variant>
      <vt:variant>
        <vt:lpstr>Embedded OLE Servers</vt:lpstr>
      </vt:variant>
      <vt:variant>
        <vt:i4>3</vt:i4>
      </vt:variant>
      <vt:variant>
        <vt:lpstr>Slide Titles</vt:lpstr>
      </vt:variant>
      <vt:variant>
        <vt:i4>34</vt:i4>
      </vt:variant>
    </vt:vector>
  </HeadingPairs>
  <TitlesOfParts>
    <vt:vector size="50" baseType="lpstr">
      <vt:lpstr>Arial</vt:lpstr>
      <vt:lpstr>Arial Black</vt:lpstr>
      <vt:lpstr>Arial Narrow</vt:lpstr>
      <vt:lpstr>Calibri</vt:lpstr>
      <vt:lpstr>Symbol</vt:lpstr>
      <vt:lpstr>Times New Roman</vt:lpstr>
      <vt:lpstr>Arial Unicode MS</vt:lpstr>
      <vt:lpstr>ヒラギノ角ゴ Pro W3</vt:lpstr>
      <vt:lpstr>MS PGothic</vt:lpstr>
      <vt:lpstr>Office Theme</vt:lpstr>
      <vt:lpstr>ORNL template_0704</vt:lpstr>
      <vt:lpstr>Office Theme</vt:lpstr>
      <vt:lpstr>ORNL template_0704</vt:lpstr>
      <vt:lpstr>Chart</vt:lpstr>
      <vt:lpstr>Worksheet</vt:lpstr>
      <vt:lpstr>SmartSketch Document</vt:lpstr>
      <vt:lpstr>SNS Target Systems Operational Experience and Upgrade Plans</vt:lpstr>
      <vt:lpstr>Overview</vt:lpstr>
      <vt:lpstr>Energy and power on target from October 2006</vt:lpstr>
      <vt:lpstr>SNS Performance Relative to Design </vt:lpstr>
      <vt:lpstr>Overall Unscheduled Downtime - FY09</vt:lpstr>
      <vt:lpstr>Operational Issues</vt:lpstr>
      <vt:lpstr>Target &amp; PBW Replacement</vt:lpstr>
      <vt:lpstr>Proton Beam Window Replacement</vt:lpstr>
      <vt:lpstr>First target replacement</vt:lpstr>
      <vt:lpstr>Target Operational Experience</vt:lpstr>
      <vt:lpstr>Source seems to be performing as predicted</vt:lpstr>
      <vt:lpstr>Target Lifetime Considerations</vt:lpstr>
      <vt:lpstr>Target Imaging System </vt:lpstr>
      <vt:lpstr>Second PBW view from downstream side</vt:lpstr>
      <vt:lpstr>Imaging Fiber routing</vt:lpstr>
      <vt:lpstr>Flame Spray (Al2O3+ 1.5% CrO) development</vt:lpstr>
      <vt:lpstr>Completed Target Coating</vt:lpstr>
      <vt:lpstr>False color target images at 800 kW</vt:lpstr>
      <vt:lpstr>SNS R&amp;D on cavitation damage mitigation began in 2001</vt:lpstr>
      <vt:lpstr>Window Flow Vulnerability Test Loop (WFVTL) experiments (WNR 2008)</vt:lpstr>
      <vt:lpstr>WFVTL target module and mercury loop</vt:lpstr>
      <vt:lpstr>Damage patterns - Front inside plate – Channel side</vt:lpstr>
      <vt:lpstr>Next WNR Hg target experiment is planned for late 2010</vt:lpstr>
      <vt:lpstr>Target Upgrade </vt:lpstr>
      <vt:lpstr>SNS Power Upgrade Plan</vt:lpstr>
      <vt:lpstr>SNS Second Target Station (STS)</vt:lpstr>
      <vt:lpstr>Two STS Target Options</vt:lpstr>
      <vt:lpstr>Solid Rotating Target Option for STS</vt:lpstr>
      <vt:lpstr>Target Plug Configuration</vt:lpstr>
      <vt:lpstr>Rotating Target Drive Configuration</vt:lpstr>
      <vt:lpstr>STS –Rotating Target Development</vt:lpstr>
      <vt:lpstr>Configuration Studies</vt:lpstr>
      <vt:lpstr>Rotating target vacuum operation</vt:lpstr>
      <vt:lpstr>Summary</vt:lpstr>
    </vt:vector>
  </TitlesOfParts>
  <Company>ORNL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Donna Jo Roy</dc:creator>
  <cp:lastModifiedBy>tnm</cp:lastModifiedBy>
  <cp:revision>165</cp:revision>
  <dcterms:created xsi:type="dcterms:W3CDTF">2008-12-09T14:49:43Z</dcterms:created>
  <dcterms:modified xsi:type="dcterms:W3CDTF">2009-10-16T19:09:04Z</dcterms:modified>
</cp:coreProperties>
</file>