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29"/>
  </p:notesMasterIdLst>
  <p:sldIdLst>
    <p:sldId id="259" r:id="rId2"/>
    <p:sldId id="260" r:id="rId3"/>
    <p:sldId id="261" r:id="rId4"/>
    <p:sldId id="267" r:id="rId5"/>
    <p:sldId id="272" r:id="rId6"/>
    <p:sldId id="273" r:id="rId7"/>
    <p:sldId id="274" r:id="rId8"/>
    <p:sldId id="277" r:id="rId9"/>
    <p:sldId id="278" r:id="rId10"/>
    <p:sldId id="309" r:id="rId11"/>
    <p:sldId id="312" r:id="rId12"/>
    <p:sldId id="281" r:id="rId13"/>
    <p:sldId id="279" r:id="rId14"/>
    <p:sldId id="283" r:id="rId15"/>
    <p:sldId id="284" r:id="rId16"/>
    <p:sldId id="285" r:id="rId17"/>
    <p:sldId id="288" r:id="rId18"/>
    <p:sldId id="289" r:id="rId19"/>
    <p:sldId id="307" r:id="rId20"/>
    <p:sldId id="291" r:id="rId21"/>
    <p:sldId id="292" r:id="rId22"/>
    <p:sldId id="294" r:id="rId23"/>
    <p:sldId id="297" r:id="rId24"/>
    <p:sldId id="310" r:id="rId25"/>
    <p:sldId id="299" r:id="rId26"/>
    <p:sldId id="311" r:id="rId27"/>
    <p:sldId id="302" r:id="rId28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FFFF"/>
    <a:srgbClr val="99FF99"/>
    <a:srgbClr val="000000"/>
    <a:srgbClr val="CC0000"/>
    <a:srgbClr val="FFFFFF"/>
    <a:srgbClr val="003399"/>
    <a:srgbClr val="FFFF00"/>
    <a:srgbClr val="009799"/>
    <a:srgbClr val="009900"/>
    <a:srgbClr val="F0EF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7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4FF46470-803B-4508-904E-737F10E768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7B447-B6BF-408B-A286-D001ED99F2CD}" type="slidenum">
              <a:rPr lang="en-US"/>
              <a:pPr/>
              <a:t>2</a:t>
            </a:fld>
            <a:endParaRPr lang="en-US"/>
          </a:p>
        </p:txBody>
      </p:sp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xfrm>
            <a:off x="914401" y="4343401"/>
            <a:ext cx="5029200" cy="4116388"/>
          </a:xfrm>
        </p:spPr>
        <p:txBody>
          <a:bodyPr lIns="93811" tIns="46898" rIns="93811" bIns="46898"/>
          <a:lstStyle/>
          <a:p>
            <a:endParaRPr lang="en-US"/>
          </a:p>
        </p:txBody>
      </p:sp>
      <p:sp>
        <p:nvSpPr>
          <p:cNvPr id="574468" name="Header Placeholder 3"/>
          <p:cNvSpPr txBox="1">
            <a:spLocks noGrp="1"/>
          </p:cNvSpPr>
          <p:nvPr/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11" tIns="46898" rIns="93811" bIns="46898"/>
          <a:lstStyle/>
          <a:p>
            <a:pPr defTabSz="939664" eaLnBrk="0" hangingPunct="0">
              <a:spcBef>
                <a:spcPct val="0"/>
              </a:spcBef>
            </a:pPr>
            <a:r>
              <a:rPr lang="en-US" sz="1300" dirty="0">
                <a:latin typeface="Times New Roman" pitchFamily="18" charset="0"/>
              </a:rPr>
              <a:t>Test</a:t>
            </a:r>
          </a:p>
        </p:txBody>
      </p:sp>
      <p:sp>
        <p:nvSpPr>
          <p:cNvPr id="574469" name="Slide Number Placeholder 4"/>
          <p:cNvSpPr txBox="1">
            <a:spLocks noGrp="1"/>
          </p:cNvSpPr>
          <p:nvPr/>
        </p:nvSpPr>
        <p:spPr bwMode="auto">
          <a:xfrm>
            <a:off x="3884614" y="86868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11" tIns="46898" rIns="93811" bIns="46898" anchor="b"/>
          <a:lstStyle/>
          <a:p>
            <a:pPr defTabSz="939664" eaLnBrk="0" hangingPunct="0">
              <a:spcBef>
                <a:spcPct val="0"/>
              </a:spcBef>
            </a:pPr>
            <a:fld id="{DE16711C-54E6-4137-9902-664502C4C0A3}" type="slidenum">
              <a:rPr lang="en-US" sz="1300">
                <a:latin typeface="Times New Roman" pitchFamily="18" charset="0"/>
              </a:rPr>
              <a:pPr defTabSz="939664" eaLnBrk="0" hangingPunct="0">
                <a:spcBef>
                  <a:spcPct val="0"/>
                </a:spcBef>
              </a:pPr>
              <a:t>2</a:t>
            </a:fld>
            <a:endParaRPr lang="en-US" sz="13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625" name="Picture 2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7623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HIPA Workshop - S. Holmes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A97744-0D8C-476D-875E-EBB12568AA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HIPA Workshop - S. Holmes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152A6A-7616-46F8-962D-6EC11319AF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HIPA Workshop - S. Holmes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20000"/>
              <a:defRPr/>
            </a:lvl1pPr>
            <a:lvl2pPr>
              <a:buSzPct val="100000"/>
              <a:defRPr/>
            </a:lvl2pPr>
            <a:lvl3pPr>
              <a:buClr>
                <a:schemeClr val="tx1"/>
              </a:buClr>
              <a:buSzPct val="100000"/>
              <a:buFont typeface="Wingdings" pitchFamily="2" charset="2"/>
              <a:buChar char="Ø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HIPA Workshop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08A8A5-BA77-461B-842E-4B60E498E5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HIPA Workshop - S. Holmes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F878D8-DA8D-4FDC-A953-D39E25BC4C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HIPA Workshop - S. Holmes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751051-BA5F-4442-8BE3-CE32CF793B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HIPA Workshop - S. Holmes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7881B3-CBA5-42B8-B8F9-4FC5C836C5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HIPA Workshop - S. Holmes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9A4456-9E09-429A-95D0-5773C3EA72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HIPA Workshop - S. Holmes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4C2A82-17B5-4F74-A48D-EB6F21953C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HIPA Workshop - S. Holmes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881B04-3C1F-4CBB-8602-838CAE8D20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HIPA Workshop - S. Holmes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6F7AA7-773C-4C6E-B6CD-EEF48027C7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600" name="Picture 24" descr="Fermi_Blue_subpag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86150" y="62674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HIPA Workshop - S. Holmes</a:t>
            </a:r>
            <a:endParaRPr lang="en-US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fld id="{A611A523-9BA5-443D-B8D7-D1B8D0AA7EF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3660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660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772400" cy="1143000"/>
          </a:xfrm>
        </p:spPr>
        <p:txBody>
          <a:bodyPr/>
          <a:lstStyle/>
          <a:p>
            <a:r>
              <a:rPr lang="en-US" sz="4400" dirty="0" err="1" smtClean="0"/>
              <a:t>Fermilab</a:t>
            </a:r>
            <a:r>
              <a:rPr lang="en-US" sz="4400" dirty="0" smtClean="0"/>
              <a:t> SRF </a:t>
            </a:r>
            <a:r>
              <a:rPr lang="en-US" sz="4400" dirty="0" err="1" smtClean="0"/>
              <a:t>Linac</a:t>
            </a:r>
            <a:r>
              <a:rPr lang="en-US" sz="4400" dirty="0" smtClean="0"/>
              <a:t> Development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752600" y="3733800"/>
            <a:ext cx="6781800" cy="1752600"/>
          </a:xfrm>
        </p:spPr>
        <p:txBody>
          <a:bodyPr/>
          <a:lstStyle/>
          <a:p>
            <a:pPr algn="r">
              <a:buNone/>
            </a:pPr>
            <a:r>
              <a:rPr lang="en-US" sz="2000" dirty="0" smtClean="0"/>
              <a:t>Steve Holmes</a:t>
            </a:r>
          </a:p>
          <a:p>
            <a:pPr algn="r">
              <a:spcBef>
                <a:spcPts val="1200"/>
              </a:spcBef>
              <a:buNone/>
            </a:pPr>
            <a:r>
              <a:rPr lang="en-US" sz="2000" dirty="0" smtClean="0"/>
              <a:t>Workshop on High Intensity Proton Accelerators</a:t>
            </a:r>
          </a:p>
          <a:p>
            <a:pPr algn="r">
              <a:buNone/>
            </a:pPr>
            <a:r>
              <a:rPr lang="en-US" sz="2000" dirty="0" smtClean="0"/>
              <a:t> October 19, 2009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6858000" cy="11430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/>
              <a:t>Initial Configuration-2</a:t>
            </a:r>
            <a:r>
              <a:rPr lang="en-US" sz="2400" dirty="0" smtClean="0"/>
              <a:t> </a:t>
            </a:r>
            <a:r>
              <a:rPr lang="en-US" dirty="0"/>
              <a:t>Performance Goals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HIPA Workshop - S. Holmes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33219" name="Text Box 3"/>
          <p:cNvSpPr txBox="1">
            <a:spLocks noChangeArrowheads="1"/>
          </p:cNvSpPr>
          <p:nvPr/>
        </p:nvSpPr>
        <p:spPr bwMode="auto">
          <a:xfrm>
            <a:off x="914400" y="1066800"/>
            <a:ext cx="81534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tabLst>
                <a:tab pos="457200" algn="l"/>
                <a:tab pos="4800600" algn="r"/>
                <a:tab pos="5029200" algn="l"/>
              </a:tabLst>
            </a:pPr>
            <a:r>
              <a:rPr lang="en-US" sz="1600" dirty="0">
                <a:latin typeface="Arial" pitchFamily="34" charset="0"/>
              </a:rPr>
              <a:t>Linac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Particle Type	H</a:t>
            </a:r>
            <a:r>
              <a:rPr lang="en-US" sz="1600" baseline="30000" dirty="0">
                <a:latin typeface="Arial" pitchFamily="34" charset="0"/>
              </a:rPr>
              <a:t>-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Beam Kinetic Energy	</a:t>
            </a:r>
            <a:r>
              <a:rPr lang="en-US" sz="1600" dirty="0" smtClean="0">
                <a:latin typeface="Arial" pitchFamily="34" charset="0"/>
              </a:rPr>
              <a:t>2.0</a:t>
            </a:r>
            <a:r>
              <a:rPr lang="en-US" sz="1600" dirty="0">
                <a:latin typeface="Arial" pitchFamily="34" charset="0"/>
              </a:rPr>
              <a:t>	GeV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</a:rPr>
              <a:t>Average Beam Current	1.0	</a:t>
            </a:r>
            <a:r>
              <a:rPr lang="en-US" sz="1600" dirty="0" err="1" smtClean="0">
                <a:latin typeface="Arial" pitchFamily="34" charset="0"/>
              </a:rPr>
              <a:t>mA</a:t>
            </a:r>
            <a:endParaRPr lang="en-US" sz="1600" baseline="30000" dirty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Linac pulse rate	</a:t>
            </a:r>
            <a:r>
              <a:rPr lang="en-US" sz="1600" dirty="0" smtClean="0">
                <a:latin typeface="Arial" pitchFamily="34" charset="0"/>
              </a:rPr>
              <a:t>CW</a:t>
            </a:r>
            <a:r>
              <a:rPr lang="en-US" sz="1600" dirty="0">
                <a:latin typeface="Arial" pitchFamily="34" charset="0"/>
              </a:rPr>
              <a:t>	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Beam Power	</a:t>
            </a:r>
            <a:r>
              <a:rPr lang="en-US" sz="1600" dirty="0" smtClean="0">
                <a:latin typeface="Arial" pitchFamily="34" charset="0"/>
              </a:rPr>
              <a:t>2000</a:t>
            </a:r>
            <a:r>
              <a:rPr lang="en-US" sz="1600" dirty="0">
                <a:latin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</a:rPr>
              <a:t>kW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 smtClean="0">
                <a:latin typeface="Arial" pitchFamily="34" charset="0"/>
              </a:rPr>
              <a:t>	Beam Power to 2 </a:t>
            </a:r>
            <a:r>
              <a:rPr lang="en-US" sz="1600" dirty="0" err="1" smtClean="0">
                <a:latin typeface="Arial" pitchFamily="34" charset="0"/>
              </a:rPr>
              <a:t>GeV</a:t>
            </a:r>
            <a:r>
              <a:rPr lang="en-US" sz="1600" dirty="0" smtClean="0">
                <a:latin typeface="Arial" pitchFamily="34" charset="0"/>
              </a:rPr>
              <a:t> program	1920	kW</a:t>
            </a:r>
            <a:endParaRPr lang="en-US" sz="1600" dirty="0">
              <a:latin typeface="Arial" pitchFamily="34" charset="0"/>
            </a:endParaRPr>
          </a:p>
          <a:p>
            <a:pPr algn="l">
              <a:spcBef>
                <a:spcPct val="40000"/>
              </a:spcBef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 smtClean="0">
                <a:latin typeface="Arial" pitchFamily="34" charset="0"/>
              </a:rPr>
              <a:t>RCS</a:t>
            </a:r>
            <a:endParaRPr lang="en-US" sz="1600" dirty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Particle Type	protons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Beam Kinetic Energy	8.0	GeV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Cycle time	</a:t>
            </a:r>
            <a:r>
              <a:rPr lang="en-US" sz="1600" dirty="0" smtClean="0">
                <a:latin typeface="Arial" pitchFamily="34" charset="0"/>
              </a:rPr>
              <a:t>0.1</a:t>
            </a:r>
            <a:r>
              <a:rPr lang="en-US" sz="1600" dirty="0">
                <a:latin typeface="Arial" pitchFamily="34" charset="0"/>
              </a:rPr>
              <a:t>	sec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Particles per cycle to MI	</a:t>
            </a:r>
            <a:r>
              <a:rPr lang="en-US" sz="1600" dirty="0" smtClean="0">
                <a:latin typeface="Arial" pitchFamily="34" charset="0"/>
              </a:rPr>
              <a:t>2.6</a:t>
            </a:r>
            <a:r>
              <a:rPr lang="en-US" sz="1600" dirty="0">
                <a:latin typeface="Arial" pitchFamily="34" charset="0"/>
                <a:sym typeface="Symbol" pitchFamily="18" charset="2"/>
              </a:rPr>
              <a:t></a:t>
            </a:r>
            <a:r>
              <a:rPr lang="en-US" sz="1600" dirty="0" smtClean="0">
                <a:latin typeface="Arial" pitchFamily="34" charset="0"/>
              </a:rPr>
              <a:t>10</a:t>
            </a:r>
            <a:r>
              <a:rPr lang="en-US" sz="1600" baseline="30000" dirty="0" smtClean="0">
                <a:latin typeface="Arial" pitchFamily="34" charset="0"/>
              </a:rPr>
              <a:t>13</a:t>
            </a:r>
            <a:endParaRPr lang="en-US" sz="1600" baseline="30000" dirty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</a:rPr>
              <a:t>Beam </a:t>
            </a:r>
            <a:r>
              <a:rPr lang="en-US" sz="1600" dirty="0">
                <a:latin typeface="Arial" pitchFamily="34" charset="0"/>
              </a:rPr>
              <a:t>Power to 8 GeV program	</a:t>
            </a:r>
            <a:r>
              <a:rPr lang="en-US" sz="1600" dirty="0" smtClean="0">
                <a:latin typeface="Arial" pitchFamily="34" charset="0"/>
              </a:rPr>
              <a:t>200</a:t>
            </a:r>
            <a:r>
              <a:rPr lang="en-US" sz="1600" dirty="0">
                <a:latin typeface="Arial" pitchFamily="34" charset="0"/>
              </a:rPr>
              <a:t>	kW	</a:t>
            </a:r>
          </a:p>
          <a:p>
            <a:pPr algn="l">
              <a:spcBef>
                <a:spcPct val="40000"/>
              </a:spcBef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Main </a:t>
            </a:r>
            <a:r>
              <a:rPr lang="en-US" sz="1600" dirty="0" smtClean="0">
                <a:latin typeface="Arial" pitchFamily="34" charset="0"/>
              </a:rPr>
              <a:t>Injector/Recycler</a:t>
            </a:r>
            <a:endParaRPr lang="en-US" sz="1600" dirty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Beam Kinetic Energy (maximum)	120	GeV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Cycle time	1.4	sec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Particles per cycle	</a:t>
            </a:r>
            <a:r>
              <a:rPr lang="en-US" sz="1600" dirty="0" smtClean="0">
                <a:latin typeface="Arial" pitchFamily="34" charset="0"/>
              </a:rPr>
              <a:t>1.6</a:t>
            </a:r>
            <a:r>
              <a:rPr lang="en-US" sz="1600" dirty="0" smtClean="0">
                <a:latin typeface="Arial" pitchFamily="34" charset="0"/>
                <a:sym typeface="Symbol" pitchFamily="18" charset="2"/>
              </a:rPr>
              <a:t></a:t>
            </a:r>
            <a:r>
              <a:rPr lang="en-US" sz="1600" dirty="0">
                <a:latin typeface="Arial" pitchFamily="34" charset="0"/>
              </a:rPr>
              <a:t>10</a:t>
            </a:r>
            <a:r>
              <a:rPr lang="en-US" sz="1600" baseline="30000" dirty="0">
                <a:latin typeface="Arial" pitchFamily="34" charset="0"/>
              </a:rPr>
              <a:t>14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Beam Power at 120 GeV	2100	kW</a:t>
            </a:r>
          </a:p>
          <a:p>
            <a:pPr>
              <a:tabLst>
                <a:tab pos="457200" algn="l"/>
                <a:tab pos="4800600" algn="r"/>
                <a:tab pos="5029200" algn="l"/>
              </a:tabLst>
            </a:pPr>
            <a:r>
              <a:rPr lang="en-US" sz="1600" dirty="0">
                <a:latin typeface="Arial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Configuration-2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HIPA Workshop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08A8A5-BA77-461B-842E-4B60E498E555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77876" y="971490"/>
            <a:ext cx="7608924" cy="5124510"/>
            <a:chOff x="197736" y="767685"/>
            <a:chExt cx="7608924" cy="5124510"/>
          </a:xfrm>
        </p:grpSpPr>
        <p:sp>
          <p:nvSpPr>
            <p:cNvPr id="7" name="TextBox 6"/>
            <p:cNvSpPr txBox="1"/>
            <p:nvPr/>
          </p:nvSpPr>
          <p:spPr>
            <a:xfrm>
              <a:off x="5896970" y="767685"/>
              <a:ext cx="17386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To neutrino,</a:t>
              </a:r>
            </a:p>
            <a:p>
              <a:r>
                <a:rPr lang="en-US" sz="1800" dirty="0" smtClean="0"/>
                <a:t>8-GeV programs</a:t>
              </a:r>
              <a:endParaRPr lang="en-US" sz="1800" dirty="0"/>
            </a:p>
          </p:txBody>
        </p:sp>
        <p:grpSp>
          <p:nvGrpSpPr>
            <p:cNvPr id="8" name="Group 38"/>
            <p:cNvGrpSpPr/>
            <p:nvPr/>
          </p:nvGrpSpPr>
          <p:grpSpPr>
            <a:xfrm>
              <a:off x="197736" y="1453485"/>
              <a:ext cx="7608924" cy="4438710"/>
              <a:chOff x="197736" y="1453485"/>
              <a:chExt cx="7608924" cy="443871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163170" y="2977485"/>
                <a:ext cx="2370824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51882" y="3053685"/>
                <a:ext cx="19855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/>
                  <a:t>2-GeV SC </a:t>
                </a:r>
                <a:r>
                  <a:rPr lang="en-US" sz="1800" dirty="0" err="1" smtClean="0"/>
                  <a:t>Linac</a:t>
                </a:r>
                <a:endParaRPr lang="en-US" sz="1800" dirty="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172570" y="3053685"/>
                <a:ext cx="685800" cy="3810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72570" y="3053684"/>
                <a:ext cx="6946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RFQ</a:t>
                </a:r>
                <a:endParaRPr lang="en-US" sz="1800" dirty="0"/>
              </a:p>
            </p:txBody>
          </p:sp>
          <p:cxnSp>
            <p:nvCxnSpPr>
              <p:cNvPr id="13" name="Straight Connector 12"/>
              <p:cNvCxnSpPr>
                <a:stCxn id="11" idx="3"/>
                <a:endCxn id="9" idx="1"/>
              </p:cNvCxnSpPr>
              <p:nvPr/>
            </p:nvCxnSpPr>
            <p:spPr>
              <a:xfrm>
                <a:off x="1858370" y="3244185"/>
                <a:ext cx="304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197736" y="296172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1188" y="3037920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H-</a:t>
                </a:r>
                <a:endParaRPr lang="en-US" sz="1800" dirty="0"/>
              </a:p>
            </p:txBody>
          </p:sp>
          <p:cxnSp>
            <p:nvCxnSpPr>
              <p:cNvPr id="16" name="Straight Connector 15"/>
              <p:cNvCxnSpPr>
                <a:endCxn id="11" idx="1"/>
              </p:cNvCxnSpPr>
              <p:nvPr/>
            </p:nvCxnSpPr>
            <p:spPr>
              <a:xfrm>
                <a:off x="747614" y="3227818"/>
                <a:ext cx="424956" cy="163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4753970" y="1986885"/>
                <a:ext cx="1295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>
                <a:endCxn id="17" idx="4"/>
              </p:cNvCxnSpPr>
              <p:nvPr/>
            </p:nvCxnSpPr>
            <p:spPr>
              <a:xfrm flipV="1">
                <a:off x="4525370" y="2520285"/>
                <a:ext cx="87630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6049370" y="1834485"/>
                <a:ext cx="12939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RCS</a:t>
                </a:r>
              </a:p>
              <a:p>
                <a:r>
                  <a:rPr lang="en-US" sz="1800" dirty="0" smtClean="0"/>
                  <a:t>500m </a:t>
                </a:r>
                <a:r>
                  <a:rPr lang="en-US" sz="1800" dirty="0" err="1" smtClean="0"/>
                  <a:t>circm</a:t>
                </a:r>
                <a:endParaRPr lang="en-US" sz="1800" dirty="0"/>
              </a:p>
            </p:txBody>
          </p:sp>
          <p:cxnSp>
            <p:nvCxnSpPr>
              <p:cNvPr id="20" name="Straight Arrow Connector 19"/>
              <p:cNvCxnSpPr>
                <a:stCxn id="17" idx="0"/>
              </p:cNvCxnSpPr>
              <p:nvPr/>
            </p:nvCxnSpPr>
            <p:spPr>
              <a:xfrm rot="5400000" flipH="1" flipV="1">
                <a:off x="5573120" y="1282035"/>
                <a:ext cx="533400" cy="8763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525370" y="3510885"/>
                <a:ext cx="30480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 rot="2348189">
                <a:off x="4731847" y="3935791"/>
                <a:ext cx="10668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2348189">
                <a:off x="4690913" y="3935791"/>
                <a:ext cx="1165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RF splitter</a:t>
                </a:r>
                <a:endParaRPr lang="en-US" sz="18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201769" y="4120485"/>
                <a:ext cx="762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201770" y="4120485"/>
                <a:ext cx="76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/>
                  <a:t>Kaons</a:t>
                </a:r>
                <a:endParaRPr lang="en-US" sz="16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2430238">
                <a:off x="5941755" y="4865028"/>
                <a:ext cx="762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2430238">
                <a:off x="6017956" y="4865028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µ2e</a:t>
                </a:r>
                <a:endParaRPr lang="en-US" sz="16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5400000">
                <a:off x="5151846" y="5322808"/>
                <a:ext cx="762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5400000">
                <a:off x="5151847" y="5322808"/>
                <a:ext cx="76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Other</a:t>
                </a:r>
                <a:endParaRPr lang="en-US" sz="1600" dirty="0"/>
              </a:p>
            </p:txBody>
          </p:sp>
          <p:cxnSp>
            <p:nvCxnSpPr>
              <p:cNvPr id="30" name="Straight Connector 29"/>
              <p:cNvCxnSpPr>
                <a:endCxn id="25" idx="1"/>
              </p:cNvCxnSpPr>
              <p:nvPr/>
            </p:nvCxnSpPr>
            <p:spPr>
              <a:xfrm flipV="1">
                <a:off x="5820770" y="4289762"/>
                <a:ext cx="381000" cy="593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endCxn id="26" idx="1"/>
              </p:cNvCxnSpPr>
              <p:nvPr/>
            </p:nvCxnSpPr>
            <p:spPr>
              <a:xfrm>
                <a:off x="5668370" y="4484609"/>
                <a:ext cx="364687" cy="2853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8" idx="1"/>
              </p:cNvCxnSpPr>
              <p:nvPr/>
            </p:nvCxnSpPr>
            <p:spPr>
              <a:xfrm rot="5400000" flipH="1" flipV="1">
                <a:off x="5304247" y="4806285"/>
                <a:ext cx="516522" cy="593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5896970" y="5492085"/>
                <a:ext cx="19096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2-GeV programs</a:t>
                </a:r>
                <a:endParaRPr lang="en-US" sz="2000" dirty="0"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 nsec beam pulse.png"/>
          <p:cNvPicPr>
            <a:picLocks noChangeAspect="1"/>
          </p:cNvPicPr>
          <p:nvPr/>
        </p:nvPicPr>
        <p:blipFill>
          <a:blip r:embed="rId2"/>
          <a:srcRect r="10663" b="24600"/>
          <a:stretch>
            <a:fillRect/>
          </a:stretch>
        </p:blipFill>
        <p:spPr>
          <a:xfrm>
            <a:off x="1752600" y="1676400"/>
            <a:ext cx="6858000" cy="44726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1676400"/>
            <a:ext cx="67818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u="sng" dirty="0" smtClean="0">
                <a:solidFill>
                  <a:srgbClr val="000000"/>
                </a:solidFill>
              </a:rPr>
              <a:t>1 </a:t>
            </a:r>
            <a:r>
              <a:rPr lang="en-US" sz="1800" u="sng" dirty="0" err="1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1800" u="sng" dirty="0" err="1" smtClean="0">
                <a:solidFill>
                  <a:srgbClr val="000000"/>
                </a:solidFill>
              </a:rPr>
              <a:t>sec</a:t>
            </a:r>
            <a:r>
              <a:rPr lang="en-US" sz="1800" u="sng" dirty="0" smtClean="0">
                <a:solidFill>
                  <a:srgbClr val="000000"/>
                </a:solidFill>
              </a:rPr>
              <a:t> period at 2 </a:t>
            </a:r>
            <a:r>
              <a:rPr lang="en-US" sz="1800" u="sng" dirty="0" err="1" smtClean="0">
                <a:solidFill>
                  <a:srgbClr val="000000"/>
                </a:solidFill>
              </a:rPr>
              <a:t>GeV</a:t>
            </a:r>
            <a:endParaRPr lang="en-US" sz="1800" u="sng" dirty="0" smtClean="0">
              <a:solidFill>
                <a:srgbClr val="000000"/>
              </a:solidFill>
            </a:endParaRPr>
          </a:p>
          <a:p>
            <a:pPr algn="l"/>
            <a:r>
              <a:rPr lang="en-US" sz="1800" dirty="0" smtClean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3399"/>
                </a:solidFill>
              </a:rPr>
              <a:t>mu2e pulse (9e7) 162.5 MHz, 100 </a:t>
            </a:r>
            <a:r>
              <a:rPr lang="en-US" sz="1800" dirty="0" err="1" smtClean="0">
                <a:solidFill>
                  <a:srgbClr val="003399"/>
                </a:solidFill>
              </a:rPr>
              <a:t>nsec</a:t>
            </a:r>
            <a:r>
              <a:rPr lang="en-US" sz="1800" dirty="0" smtClean="0">
                <a:solidFill>
                  <a:srgbClr val="003399"/>
                </a:solidFill>
              </a:rPr>
              <a:t>	518 kW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solidFill>
                  <a:srgbClr val="003399"/>
                </a:solidFill>
              </a:rPr>
              <a:t>	</a:t>
            </a:r>
            <a:r>
              <a:rPr lang="en-US" sz="1800" dirty="0" err="1" smtClean="0">
                <a:solidFill>
                  <a:srgbClr val="FC110F"/>
                </a:solidFill>
              </a:rPr>
              <a:t>Kaon</a:t>
            </a:r>
            <a:r>
              <a:rPr lang="en-US" sz="1800" dirty="0" smtClean="0">
                <a:solidFill>
                  <a:srgbClr val="FC110F"/>
                </a:solidFill>
              </a:rPr>
              <a:t> pulse (9e7) 27 MHz			777 kW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solidFill>
                  <a:srgbClr val="FC110F"/>
                </a:solidFill>
              </a:rPr>
              <a:t>	</a:t>
            </a:r>
            <a:r>
              <a:rPr lang="en-US" sz="1800" dirty="0" smtClean="0">
                <a:solidFill>
                  <a:srgbClr val="22FE24"/>
                </a:solidFill>
              </a:rPr>
              <a:t>Other pulse (9e7) 27 MHz			777 kW</a:t>
            </a:r>
            <a:endParaRPr lang="en-US" sz="1800" dirty="0">
              <a:solidFill>
                <a:srgbClr val="22FE24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Configuration-2</a:t>
            </a:r>
            <a:br>
              <a:rPr lang="en-US" dirty="0" smtClean="0"/>
            </a:br>
            <a:r>
              <a:rPr lang="en-US" dirty="0" smtClean="0"/>
              <a:t>Operating Scenario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HIPA Workshop - S. Holmes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 descr="transverse splitting.png"/>
          <p:cNvPicPr>
            <a:picLocks noChangeAspect="1"/>
          </p:cNvPicPr>
          <p:nvPr/>
        </p:nvPicPr>
        <p:blipFill>
          <a:blip r:embed="rId3" cstate="print">
            <a:lum/>
          </a:blip>
          <a:srcRect r="11364" b="34444"/>
          <a:stretch>
            <a:fillRect/>
          </a:stretch>
        </p:blipFill>
        <p:spPr>
          <a:xfrm>
            <a:off x="5981738" y="3962400"/>
            <a:ext cx="2552662" cy="1458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Page </a:t>
            </a:r>
            <a:fld id="{9C59A966-C11F-4E2F-B7F9-B48902756B0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Configuration-2</a:t>
            </a:r>
            <a:br>
              <a:rPr lang="en-US" smtClean="0"/>
            </a:br>
            <a:r>
              <a:rPr lang="en-US" smtClean="0"/>
              <a:t>Provisional Siting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HIPA Workshop - S. Holmes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Slide Number Placeholder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Page </a:t>
            </a:r>
            <a:fld id="{37ACED87-AF6B-4F77-8C66-B512BEEB46E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2"/>
          <a:srcRect r="2769"/>
          <a:stretch>
            <a:fillRect/>
          </a:stretch>
        </p:blipFill>
        <p:spPr bwMode="auto">
          <a:xfrm>
            <a:off x="1503362" y="2286000"/>
            <a:ext cx="7259638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Near-term Strategy</a:t>
            </a:r>
            <a:endParaRPr lang="en-US" dirty="0"/>
          </a:p>
        </p:txBody>
      </p:sp>
      <p:sp>
        <p:nvSpPr>
          <p:cNvPr id="1035267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676400"/>
            <a:ext cx="6858000" cy="4114800"/>
          </a:xfrm>
        </p:spPr>
        <p:txBody>
          <a:bodyPr/>
          <a:lstStyle/>
          <a:p>
            <a:r>
              <a:rPr lang="en-US" dirty="0" smtClean="0"/>
              <a:t>Develop an Initial Configuration Document</a:t>
            </a:r>
          </a:p>
          <a:p>
            <a:pPr lvl="1"/>
            <a:r>
              <a:rPr lang="en-US" dirty="0" smtClean="0"/>
              <a:t>Meeting the high level design criteria</a:t>
            </a:r>
          </a:p>
          <a:p>
            <a:pPr lvl="1">
              <a:buFont typeface="Symbol" pitchFamily="18" charset="2"/>
              <a:buChar char="Þ"/>
            </a:pPr>
            <a:r>
              <a:rPr lang="en-US" dirty="0" smtClean="0">
                <a:solidFill>
                  <a:srgbClr val="CCFFFF"/>
                </a:solidFill>
              </a:rPr>
              <a:t>Released V1.1, March 2009: available at http://projectx.fnal.gov</a:t>
            </a:r>
            <a:r>
              <a:rPr lang="en-US" dirty="0" smtClean="0">
                <a:solidFill>
                  <a:srgbClr val="006600"/>
                </a:solidFill>
              </a:rPr>
              <a:t>/</a:t>
            </a:r>
          </a:p>
          <a:p>
            <a:r>
              <a:rPr lang="en-US" dirty="0" smtClean="0"/>
              <a:t>Revise/update the current RD&amp;D Plan</a:t>
            </a:r>
          </a:p>
          <a:p>
            <a:pPr lvl="1"/>
            <a:r>
              <a:rPr lang="en-US" dirty="0" smtClean="0"/>
              <a:t>Based on the ICD-1</a:t>
            </a:r>
          </a:p>
          <a:p>
            <a:pPr lvl="1">
              <a:buFont typeface="Symbol" pitchFamily="18" charset="2"/>
              <a:buChar char="Þ"/>
            </a:pPr>
            <a:r>
              <a:rPr lang="en-US" dirty="0" smtClean="0">
                <a:solidFill>
                  <a:srgbClr val="CCFFFF"/>
                </a:solidFill>
              </a:rPr>
              <a:t>Released V2.2, March 2009 following mid-February AAC evaluation</a:t>
            </a:r>
          </a:p>
          <a:p>
            <a:r>
              <a:rPr lang="en-US" dirty="0" smtClean="0"/>
              <a:t>Create a preliminary cost range estimate</a:t>
            </a:r>
          </a:p>
          <a:p>
            <a:pPr lvl="1"/>
            <a:r>
              <a:rPr lang="en-US" dirty="0" smtClean="0"/>
              <a:t>Based on the ICD-1</a:t>
            </a:r>
          </a:p>
          <a:p>
            <a:pPr lvl="1">
              <a:buFont typeface="Symbol" pitchFamily="18" charset="2"/>
              <a:buChar char="Þ"/>
            </a:pPr>
            <a:r>
              <a:rPr lang="en-US" dirty="0" smtClean="0">
                <a:solidFill>
                  <a:srgbClr val="CCFFFF"/>
                </a:solidFill>
              </a:rPr>
              <a:t>Complete and subject of Director’s Review March 16-17,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HIPA Workshop - S. Holmes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Near-term Strategy</a:t>
            </a:r>
            <a:endParaRPr lang="en-US" dirty="0"/>
          </a:p>
        </p:txBody>
      </p:sp>
      <p:sp>
        <p:nvSpPr>
          <p:cNvPr id="1036291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752600"/>
            <a:ext cx="6858000" cy="4114800"/>
          </a:xfrm>
        </p:spPr>
        <p:txBody>
          <a:bodyPr/>
          <a:lstStyle/>
          <a:p>
            <a:r>
              <a:rPr lang="en-US" dirty="0" smtClean="0"/>
              <a:t>Establish design criteria and operating scenarios for alternative configurations</a:t>
            </a:r>
          </a:p>
          <a:p>
            <a:pPr lvl="1"/>
            <a:r>
              <a:rPr lang="en-US" dirty="0" smtClean="0">
                <a:solidFill>
                  <a:srgbClr val="CCFFFF"/>
                </a:solidFill>
              </a:rPr>
              <a:t>Alternative configuration (ICD-2) under development</a:t>
            </a:r>
          </a:p>
          <a:p>
            <a:r>
              <a:rPr lang="en-US" dirty="0" smtClean="0"/>
              <a:t>Establish a multi-institutional collaboration for the RD&amp;D phase </a:t>
            </a:r>
          </a:p>
          <a:p>
            <a:pPr lvl="1"/>
            <a:r>
              <a:rPr lang="en-US" dirty="0" smtClean="0">
                <a:solidFill>
                  <a:srgbClr val="CCFFFF"/>
                </a:solidFill>
              </a:rPr>
              <a:t>Collaboration established</a:t>
            </a:r>
          </a:p>
          <a:p>
            <a:r>
              <a:rPr lang="en-US" dirty="0" smtClean="0"/>
              <a:t>CD-0 in 2010</a:t>
            </a:r>
          </a:p>
          <a:p>
            <a:pPr lvl="1"/>
            <a:r>
              <a:rPr lang="en-US" dirty="0" smtClean="0"/>
              <a:t>Based on: ICDs, preliminary cost estimates, P5 mission definition</a:t>
            </a:r>
          </a:p>
          <a:p>
            <a:pPr lvl="1"/>
            <a:r>
              <a:rPr lang="en-US" dirty="0" smtClean="0"/>
              <a:t>Coordinated with very long baseline (LBNE) and mu2e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HIPA Workshop - S. Holmes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 and Development (RD&amp;D) Plan</a:t>
            </a:r>
            <a:endParaRPr lang="en-US" dirty="0"/>
          </a:p>
        </p:txBody>
      </p:sp>
      <p:sp>
        <p:nvSpPr>
          <p:cNvPr id="584709" name="Rectangle 5"/>
          <p:cNvSpPr>
            <a:spLocks noGrp="1" noChangeArrowheads="1"/>
          </p:cNvSpPr>
          <p:nvPr>
            <p:ph idx="1"/>
          </p:nvPr>
        </p:nvSpPr>
        <p:spPr>
          <a:xfrm>
            <a:off x="1600200" y="1828800"/>
            <a:ext cx="6858000" cy="4114800"/>
          </a:xfrm>
        </p:spPr>
        <p:txBody>
          <a:bodyPr/>
          <a:lstStyle/>
          <a:p>
            <a:r>
              <a:rPr lang="en-US" dirty="0" smtClean="0"/>
              <a:t>Primary goal is to complete a fully developed baseline scope, cost estimate, and schedule in </a:t>
            </a:r>
            <a:r>
              <a:rPr lang="en-US" dirty="0" smtClean="0"/>
              <a:t>2012-13 </a:t>
            </a:r>
            <a:r>
              <a:rPr lang="en-US" dirty="0" smtClean="0"/>
              <a:t>(CD-2). 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Design and technical component development;</a:t>
            </a:r>
          </a:p>
          <a:p>
            <a:pPr lvl="1"/>
            <a:r>
              <a:rPr lang="en-US" dirty="0" smtClean="0"/>
              <a:t>Undertaken by a multi-institutional collaboration capable of executing both the RD&amp;D plan and the follow-on construction project</a:t>
            </a:r>
          </a:p>
          <a:p>
            <a:r>
              <a:rPr lang="en-US" dirty="0" smtClean="0"/>
              <a:t>Secondary goals:</a:t>
            </a:r>
          </a:p>
          <a:p>
            <a:pPr lvl="1"/>
            <a:r>
              <a:rPr lang="en-US" dirty="0" smtClean="0"/>
              <a:t>Coordinate Project X and ILC SCRF development programs;</a:t>
            </a:r>
          </a:p>
          <a:p>
            <a:pPr lvl="1"/>
            <a:r>
              <a:rPr lang="en-US" dirty="0" smtClean="0"/>
              <a:t>Retain alignment with Neutrino Factory and </a:t>
            </a:r>
            <a:r>
              <a:rPr lang="en-US" dirty="0" err="1" smtClean="0"/>
              <a:t>Muon</a:t>
            </a:r>
            <a:r>
              <a:rPr lang="en-US" dirty="0" smtClean="0"/>
              <a:t> Collider programs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HIPA Workshop - S. Holmes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/>
              <a:t>Technology Map (ICD-1) 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HIPA Workshop - S. Holmes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 descr="ProjectX_Linac_Mar09j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81150"/>
            <a:ext cx="6019800" cy="45148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PX/HINS Strategy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752600"/>
            <a:ext cx="68580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High Intensity Neutrino Source (HINS) program was established to pursue a new approach to high intensity, low energy ion acceleration.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HINS is a candidate for the Project X front end.</a:t>
            </a:r>
          </a:p>
          <a:p>
            <a:pPr lvl="1"/>
            <a:r>
              <a:rPr lang="en-US" dirty="0" smtClean="0"/>
              <a:t>Designed for 27 </a:t>
            </a:r>
            <a:r>
              <a:rPr lang="en-US" dirty="0" err="1" smtClean="0"/>
              <a:t>mA</a:t>
            </a:r>
            <a:r>
              <a:rPr lang="en-US" dirty="0" smtClean="0"/>
              <a:t> x 1 </a:t>
            </a:r>
            <a:r>
              <a:rPr lang="en-US" dirty="0" err="1" smtClean="0"/>
              <a:t>msec</a:t>
            </a:r>
            <a:r>
              <a:rPr lang="en-US" dirty="0" smtClean="0"/>
              <a:t> x 10 Hz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Primary goals:</a:t>
            </a:r>
          </a:p>
          <a:p>
            <a:pPr marL="685800" lvl="1" indent="-288925"/>
            <a:r>
              <a:rPr lang="en-US" dirty="0" smtClean="0"/>
              <a:t>Accelerate axially symmetric beam (</a:t>
            </a:r>
            <a:r>
              <a:rPr lang="en-US" dirty="0" err="1" smtClean="0"/>
              <a:t>solenoidal</a:t>
            </a:r>
            <a:r>
              <a:rPr lang="en-US" dirty="0" smtClean="0"/>
              <a:t> focusing) to 30 </a:t>
            </a:r>
            <a:r>
              <a:rPr lang="en-US" dirty="0" err="1" smtClean="0"/>
              <a:t>MeV</a:t>
            </a:r>
            <a:r>
              <a:rPr lang="en-US" dirty="0" smtClean="0"/>
              <a:t>, utilizing superconducting </a:t>
            </a:r>
            <a:r>
              <a:rPr lang="en-US" dirty="0" err="1" smtClean="0"/>
              <a:t>rf</a:t>
            </a:r>
            <a:r>
              <a:rPr lang="en-US" dirty="0" smtClean="0"/>
              <a:t> technology beyond 10 </a:t>
            </a:r>
            <a:r>
              <a:rPr lang="en-US" dirty="0" err="1" smtClean="0"/>
              <a:t>MeV</a:t>
            </a:r>
            <a:endParaRPr lang="en-US" dirty="0" smtClean="0"/>
          </a:p>
          <a:p>
            <a:pPr marL="685800" lvl="1" indent="-288925"/>
            <a:r>
              <a:rPr lang="en-US" dirty="0" smtClean="0"/>
              <a:t>Demonstrate vector modulators for phase/amplitude control of individual cavities fed by a common </a:t>
            </a:r>
            <a:r>
              <a:rPr lang="en-US" dirty="0" err="1" smtClean="0"/>
              <a:t>rf</a:t>
            </a:r>
            <a:r>
              <a:rPr lang="en-US" dirty="0" smtClean="0"/>
              <a:t> source</a:t>
            </a:r>
          </a:p>
          <a:p>
            <a:pPr marL="682625" lvl="1"/>
            <a:r>
              <a:rPr lang="en-US" dirty="0" smtClean="0"/>
              <a:t>Demonstrate high-speed (</a:t>
            </a:r>
            <a:r>
              <a:rPr lang="en-US" dirty="0" err="1" smtClean="0"/>
              <a:t>nsec</a:t>
            </a:r>
            <a:r>
              <a:rPr lang="en-US" dirty="0" smtClean="0"/>
              <a:t>) beam chopping at 2.5 </a:t>
            </a:r>
            <a:r>
              <a:rPr lang="en-US" dirty="0" err="1" smtClean="0"/>
              <a:t>MeV</a:t>
            </a:r>
            <a:endParaRPr lang="en-US" dirty="0" smtClean="0"/>
          </a:p>
          <a:p>
            <a:pPr marL="282575">
              <a:spcBef>
                <a:spcPts val="1200"/>
              </a:spcBef>
              <a:buFont typeface="Symbol" pitchFamily="18" charset="2"/>
              <a:buChar char="Þ"/>
            </a:pPr>
            <a:r>
              <a:rPr lang="en-US" dirty="0" smtClean="0">
                <a:solidFill>
                  <a:srgbClr val="CCFFFF"/>
                </a:solidFill>
              </a:rPr>
              <a:t>Goal is to complete facility (@30 </a:t>
            </a:r>
            <a:r>
              <a:rPr lang="en-US" dirty="0" err="1" smtClean="0">
                <a:solidFill>
                  <a:srgbClr val="CCFFFF"/>
                </a:solidFill>
              </a:rPr>
              <a:t>MeV</a:t>
            </a:r>
            <a:r>
              <a:rPr lang="en-US" dirty="0" smtClean="0">
                <a:solidFill>
                  <a:srgbClr val="CCFFFF"/>
                </a:solidFill>
              </a:rPr>
              <a:t>) in ~2012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HIPA Workshop - S. Holmes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PX/HINS Strategy</a:t>
            </a:r>
            <a:endParaRPr lang="en-US" dirty="0"/>
          </a:p>
        </p:txBody>
      </p:sp>
      <p:grpSp>
        <p:nvGrpSpPr>
          <p:cNvPr id="3" name="Content Placeholder 5"/>
          <p:cNvGrpSpPr>
            <a:grpSpLocks noGrp="1"/>
          </p:cNvGrpSpPr>
          <p:nvPr>
            <p:ph idx="1"/>
          </p:nvPr>
        </p:nvGrpSpPr>
        <p:grpSpPr>
          <a:xfrm>
            <a:off x="609600" y="1600200"/>
            <a:ext cx="8229600" cy="4525963"/>
            <a:chOff x="63500" y="1638300"/>
            <a:chExt cx="8915400" cy="4335463"/>
          </a:xfrm>
        </p:grpSpPr>
        <p:pic>
          <p:nvPicPr>
            <p:cNvPr id="7" name="Picture 2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500" y="1638300"/>
              <a:ext cx="8915400" cy="391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28600" y="1638300"/>
              <a:ext cx="1147884" cy="235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dirty="0">
                  <a:solidFill>
                    <a:srgbClr val="003399"/>
                  </a:solidFill>
                  <a:latin typeface="+mj-lt"/>
                </a:rPr>
                <a:t>Ion Source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524000" y="1638300"/>
              <a:ext cx="468879" cy="235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3399"/>
                  </a:solidFill>
                </a:rPr>
                <a:t>RFQ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286000" y="1638300"/>
              <a:ext cx="628644" cy="235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3399"/>
                  </a:solidFill>
                </a:rPr>
                <a:t>MEBT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124201" y="1638300"/>
              <a:ext cx="5661203" cy="235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3399"/>
                  </a:solidFill>
                </a:rPr>
                <a:t>Room Temperature 16-Cavity, 16 SC Solenoid Section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066800" y="4343400"/>
              <a:ext cx="4819723" cy="235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3399"/>
                  </a:solidFill>
                </a:rPr>
                <a:t>One </a:t>
              </a:r>
              <a:r>
                <a:rPr lang="en-US" sz="1600" b="1" dirty="0">
                  <a:solidFill>
                    <a:srgbClr val="003399"/>
                  </a:solidFill>
                  <a:latin typeface="Symbol" pitchFamily="18" charset="2"/>
                </a:rPr>
                <a:t>b</a:t>
              </a:r>
              <a:r>
                <a:rPr lang="en-US" sz="1600" b="1" dirty="0">
                  <a:solidFill>
                    <a:srgbClr val="003399"/>
                  </a:solidFill>
                </a:rPr>
                <a:t>=0.4 SSR 11-Cavity, 6-Solenoid Cryostat</a:t>
              </a:r>
              <a:endParaRPr lang="el-GR" sz="1600" b="1" dirty="0">
                <a:solidFill>
                  <a:srgbClr val="003399"/>
                </a:solidFill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209800" y="2971800"/>
              <a:ext cx="5257800" cy="3810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600" b="1" dirty="0">
                  <a:solidFill>
                    <a:srgbClr val="003399"/>
                  </a:solidFill>
                </a:rPr>
                <a:t>Two </a:t>
              </a:r>
              <a:r>
                <a:rPr lang="en-US" sz="1600" b="1" dirty="0">
                  <a:solidFill>
                    <a:srgbClr val="003399"/>
                  </a:solidFill>
                  <a:latin typeface="Symbol" pitchFamily="18" charset="2"/>
                </a:rPr>
                <a:t>b</a:t>
              </a:r>
              <a:r>
                <a:rPr lang="en-US" sz="1600" b="1" dirty="0">
                  <a:solidFill>
                    <a:srgbClr val="003399"/>
                  </a:solidFill>
                </a:rPr>
                <a:t>=0.2 SSR 9-Cavity, 9-Solenoid Cryostats</a:t>
              </a:r>
              <a:endParaRPr lang="el-GR" sz="1600" b="1" dirty="0">
                <a:solidFill>
                  <a:srgbClr val="003399"/>
                </a:solidFill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2479675" y="2514600"/>
              <a:ext cx="644525" cy="1825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CC0000"/>
                  </a:solidFill>
                </a:rPr>
                <a:t>2.5 </a:t>
              </a:r>
              <a:r>
                <a:rPr lang="en-US" sz="1200" b="1" dirty="0" err="1">
                  <a:solidFill>
                    <a:srgbClr val="CC0000"/>
                  </a:solidFill>
                </a:rPr>
                <a:t>MeV</a:t>
              </a:r>
              <a:endParaRPr lang="en-US" sz="1200" b="1" dirty="0">
                <a:solidFill>
                  <a:srgbClr val="CC0000"/>
                </a:solidFill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592204" y="2514600"/>
              <a:ext cx="553971" cy="176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CC0000"/>
                  </a:solidFill>
                </a:rPr>
                <a:t>50 </a:t>
              </a:r>
              <a:r>
                <a:rPr lang="en-US" sz="1200" b="1" dirty="0" err="1">
                  <a:solidFill>
                    <a:srgbClr val="CC0000"/>
                  </a:solidFill>
                </a:rPr>
                <a:t>KeV</a:t>
              </a:r>
              <a:endParaRPr lang="en-US" sz="1200" b="1" dirty="0">
                <a:solidFill>
                  <a:srgbClr val="CC0000"/>
                </a:solidFill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7772400" y="2514600"/>
              <a:ext cx="577850" cy="1825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CC0000"/>
                  </a:solidFill>
                </a:rPr>
                <a:t>10 </a:t>
              </a:r>
              <a:r>
                <a:rPr lang="en-US" sz="1200" b="1" dirty="0" err="1">
                  <a:solidFill>
                    <a:srgbClr val="CC0000"/>
                  </a:solidFill>
                </a:rPr>
                <a:t>MeV</a:t>
              </a:r>
              <a:endParaRPr lang="en-US" sz="1200" b="1" dirty="0">
                <a:solidFill>
                  <a:srgbClr val="CC0000"/>
                </a:solidFill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3917950" y="4008438"/>
              <a:ext cx="577850" cy="1825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CC0000"/>
                  </a:solidFill>
                </a:rPr>
                <a:t>20 </a:t>
              </a:r>
              <a:r>
                <a:rPr lang="en-US" sz="1200" b="1" dirty="0" err="1">
                  <a:solidFill>
                    <a:srgbClr val="CC0000"/>
                  </a:solidFill>
                </a:rPr>
                <a:t>MeV</a:t>
              </a:r>
              <a:endParaRPr lang="en-US" sz="1200" b="1" dirty="0">
                <a:solidFill>
                  <a:srgbClr val="CC0000"/>
                </a:solidFill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7315200" y="4038600"/>
              <a:ext cx="577850" cy="1825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CC0000"/>
                  </a:solidFill>
                </a:rPr>
                <a:t>30 </a:t>
              </a:r>
              <a:r>
                <a:rPr lang="en-US" sz="1200" b="1" dirty="0" err="1">
                  <a:solidFill>
                    <a:srgbClr val="CC0000"/>
                  </a:solidFill>
                </a:rPr>
                <a:t>MeV</a:t>
              </a:r>
              <a:endParaRPr lang="en-US" sz="1200" b="1" dirty="0">
                <a:solidFill>
                  <a:srgbClr val="CC0000"/>
                </a:solidFill>
              </a:endParaRP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933950" y="5251357"/>
              <a:ext cx="577850" cy="1825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CC0000"/>
                  </a:solidFill>
                </a:rPr>
                <a:t>60 </a:t>
              </a:r>
              <a:r>
                <a:rPr lang="en-US" sz="1200" b="1" dirty="0" err="1">
                  <a:solidFill>
                    <a:srgbClr val="CC0000"/>
                  </a:solidFill>
                </a:rPr>
                <a:t>MeV</a:t>
              </a:r>
              <a:endParaRPr lang="en-US" sz="1200" b="1" dirty="0">
                <a:solidFill>
                  <a:srgbClr val="CC0000"/>
                </a:solidFill>
              </a:endParaRPr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914400" y="5715000"/>
              <a:ext cx="6553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diamond" w="med" len="med"/>
              <a:tailEnd type="diamond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857250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CC"/>
                  </a:solidFill>
                </a:rPr>
                <a:t>~14 meters</a:t>
              </a:r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3048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2743200" y="6248400"/>
            <a:ext cx="3581400" cy="457200"/>
          </a:xfrm>
        </p:spPr>
        <p:txBody>
          <a:bodyPr/>
          <a:lstStyle/>
          <a:p>
            <a:pPr algn="l"/>
            <a:r>
              <a:rPr lang="en-US" dirty="0" smtClean="0"/>
              <a:t>HIPA Workshop - S. Holmes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Strategic Context/Evolution of the </a:t>
            </a:r>
            <a:r>
              <a:rPr lang="en-US" dirty="0" err="1" smtClean="0"/>
              <a:t>Fermilab</a:t>
            </a:r>
            <a:r>
              <a:rPr lang="en-US" dirty="0" smtClean="0"/>
              <a:t> Complex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Project X Goals and Initial Configurations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Research, Design, and Development Plan 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Relationships to other Programs</a:t>
            </a:r>
          </a:p>
          <a:p>
            <a:pPr algn="ctr">
              <a:spcBef>
                <a:spcPct val="75000"/>
              </a:spcBef>
              <a:buFontTx/>
              <a:buNone/>
            </a:pPr>
            <a:r>
              <a:rPr lang="en-US" b="1" dirty="0" smtClean="0">
                <a:solidFill>
                  <a:srgbClr val="FFC000"/>
                </a:solidFill>
              </a:rPr>
              <a:t>Project X website:    http://projectx.fnal.gov/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b="1" dirty="0" smtClean="0">
              <a:solidFill>
                <a:srgbClr val="006600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b="1" dirty="0" smtClean="0">
              <a:solidFill>
                <a:srgbClr val="006600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b="1" dirty="0" smtClean="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b="1" i="1" dirty="0" smtClean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endParaRPr lang="en-US" i="1" dirty="0">
              <a:solidFill>
                <a:srgbClr val="CC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HIPA Workshop - S. Holmes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HINS Status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371600"/>
            <a:ext cx="6858000" cy="4114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Ion source (H+) installed and operating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RFQ  received and under </a:t>
            </a:r>
            <a:r>
              <a:rPr lang="en-US" dirty="0" err="1" smtClean="0"/>
              <a:t>rf</a:t>
            </a:r>
            <a:r>
              <a:rPr lang="en-US" dirty="0" smtClean="0"/>
              <a:t> testing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Room temperature spoke resonators tested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Prototype VMs tested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Two </a:t>
            </a:r>
            <a:r>
              <a:rPr lang="el-GR" dirty="0" smtClean="0"/>
              <a:t>β</a:t>
            </a:r>
            <a:r>
              <a:rPr lang="en-US" dirty="0" smtClean="0"/>
              <a:t> = 0.22,  325 MHz, SSRs successfully tested  </a:t>
            </a:r>
          </a:p>
          <a:p>
            <a:pPr lvl="2"/>
            <a:r>
              <a:rPr lang="en-US" dirty="0" smtClean="0"/>
              <a:t>Goal: &gt;10 MV/m @ Q0&gt;5E8 @ 4 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HIPA Workshop - S. Holmes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11" descr="HINS_RGB"/>
          <p:cNvPicPr>
            <a:picLocks noChangeAspect="1" noChangeArrowheads="1"/>
          </p:cNvPicPr>
          <p:nvPr/>
        </p:nvPicPr>
        <p:blipFill>
          <a:blip r:embed="rId2"/>
          <a:srcRect t="5284"/>
          <a:stretch>
            <a:fillRect/>
          </a:stretch>
        </p:blipFill>
        <p:spPr bwMode="auto">
          <a:xfrm>
            <a:off x="838200" y="4038600"/>
            <a:ext cx="3043238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114800" y="3962400"/>
            <a:ext cx="4572000" cy="2366963"/>
            <a:chOff x="653998" y="1106591"/>
            <a:chExt cx="7789630" cy="5305783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3998" y="1106591"/>
              <a:ext cx="7789630" cy="5305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3159893" y="3750164"/>
              <a:ext cx="3658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0000"/>
                  </a:solidFill>
                  <a:latin typeface="Symbol" pitchFamily="18" charset="2"/>
                  <a:sym typeface="ZapfDingbats"/>
                </a:rPr>
                <a:t></a:t>
              </a:r>
              <a:endParaRPr lang="en-US" sz="180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2471578" y="2825367"/>
              <a:ext cx="2163067" cy="6209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800" dirty="0">
                  <a:solidFill>
                    <a:srgbClr val="FF0000"/>
                  </a:solidFill>
                </a:rPr>
                <a:t>Design Goal</a:t>
              </a:r>
            </a:p>
          </p:txBody>
        </p:sp>
        <p:cxnSp>
          <p:nvCxnSpPr>
            <p:cNvPr id="13" name="Straight Arrow Connector 10"/>
            <p:cNvCxnSpPr>
              <a:cxnSpLocks noChangeShapeType="1"/>
            </p:cNvCxnSpPr>
            <p:nvPr/>
          </p:nvCxnSpPr>
          <p:spPr bwMode="auto">
            <a:xfrm rot="10800000" flipV="1">
              <a:off x="3467828" y="3541198"/>
              <a:ext cx="490731" cy="312641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6587928" y="3196625"/>
              <a:ext cx="3658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B050"/>
                  </a:solidFill>
                  <a:latin typeface="Symbol" pitchFamily="18" charset="2"/>
                  <a:sym typeface="ZapfDingbats"/>
                </a:rPr>
                <a:t></a:t>
              </a:r>
              <a:endParaRPr lang="en-US" sz="1800">
                <a:solidFill>
                  <a:srgbClr val="00B050"/>
                </a:solidFill>
                <a:latin typeface="Symbol" pitchFamily="18" charset="2"/>
              </a:endParaRPr>
            </a:p>
          </p:txBody>
        </p:sp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3899677" y="2142127"/>
              <a:ext cx="3239138" cy="6209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1800" dirty="0">
                  <a:solidFill>
                    <a:srgbClr val="00B050"/>
                  </a:solidFill>
                </a:rPr>
                <a:t>Achieved at 2°K !!!</a:t>
              </a:r>
            </a:p>
          </p:txBody>
        </p:sp>
        <p:cxnSp>
          <p:nvCxnSpPr>
            <p:cNvPr id="16" name="Straight Arrow Connector 13"/>
            <p:cNvCxnSpPr>
              <a:cxnSpLocks noChangeShapeType="1"/>
            </p:cNvCxnSpPr>
            <p:nvPr/>
          </p:nvCxnSpPr>
          <p:spPr bwMode="auto">
            <a:xfrm rot="16200000" flipH="1">
              <a:off x="6170917" y="2814258"/>
              <a:ext cx="612185" cy="426316"/>
            </a:xfrm>
            <a:prstGeom prst="straightConnector1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PX/ILC/SRF Strategy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752600"/>
            <a:ext cx="7162800" cy="4114800"/>
          </a:xfrm>
          <a:ln>
            <a:noFill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en-US" dirty="0" smtClean="0">
                <a:latin typeface="Arial" pitchFamily="34" charset="0"/>
              </a:rPr>
              <a:t>Project X shares 1.3 GHz technology with ILC</a:t>
            </a:r>
          </a:p>
          <a:p>
            <a:pPr lvl="1">
              <a:spcBef>
                <a:spcPts val="0"/>
              </a:spcBef>
              <a:buSzPct val="100000"/>
            </a:pPr>
            <a:r>
              <a:rPr kumimoji="1" lang="en-US" dirty="0" smtClean="0">
                <a:latin typeface="Arial" pitchFamily="34" charset="0"/>
              </a:rPr>
              <a:t>ICD-1/ICD-2 requires 46/20 ILC-like </a:t>
            </a:r>
            <a:r>
              <a:rPr kumimoji="1" lang="en-US" dirty="0" err="1" smtClean="0">
                <a:latin typeface="Arial" pitchFamily="34" charset="0"/>
              </a:rPr>
              <a:t>cryomodules</a:t>
            </a:r>
            <a:r>
              <a:rPr kumimoji="1" lang="en-US" dirty="0" smtClean="0">
                <a:latin typeface="Arial" pitchFamily="34" charset="0"/>
              </a:rPr>
              <a:t>. In detail they will not be identical to ILC:</a:t>
            </a:r>
          </a:p>
          <a:p>
            <a:pPr lvl="2"/>
            <a:r>
              <a:rPr kumimoji="1" lang="en-US" dirty="0" smtClean="0">
                <a:latin typeface="Arial" pitchFamily="34" charset="0"/>
              </a:rPr>
              <a:t>Beam current: </a:t>
            </a:r>
            <a:r>
              <a:rPr kumimoji="1" lang="en-US" dirty="0" smtClean="0">
                <a:latin typeface="Arial" pitchFamily="34" charset="0"/>
                <a:sym typeface="Symbol" pitchFamily="18" charset="2"/>
              </a:rPr>
              <a:t>(3ILC charge/pulse, ICD-1)</a:t>
            </a:r>
          </a:p>
          <a:p>
            <a:pPr lvl="2"/>
            <a:r>
              <a:rPr kumimoji="1" lang="en-US" dirty="0" smtClean="0">
                <a:latin typeface="Arial" pitchFamily="34" charset="0"/>
                <a:sym typeface="Symbol" pitchFamily="18" charset="2"/>
              </a:rPr>
              <a:t>Focusing required in all CMs</a:t>
            </a:r>
          </a:p>
          <a:p>
            <a:pPr lvl="2"/>
            <a:r>
              <a:rPr kumimoji="1" lang="en-US" dirty="0" smtClean="0">
                <a:latin typeface="Arial" pitchFamily="34" charset="0"/>
              </a:rPr>
              <a:t>Gradient: 25/16 MV/m</a:t>
            </a:r>
          </a:p>
          <a:p>
            <a:r>
              <a:rPr kumimoji="1" lang="en-US" dirty="0" smtClean="0">
                <a:latin typeface="Arial" pitchFamily="34" charset="0"/>
              </a:rPr>
              <a:t>4 year construction period</a:t>
            </a:r>
          </a:p>
          <a:p>
            <a:pPr>
              <a:spcBef>
                <a:spcPts val="0"/>
              </a:spcBef>
              <a:buNone/>
            </a:pPr>
            <a:r>
              <a:rPr kumimoji="1" lang="en-US" dirty="0" smtClean="0">
                <a:latin typeface="Arial" pitchFamily="34" charset="0"/>
                <a:sym typeface="Symbol"/>
              </a:rPr>
              <a:t>	</a:t>
            </a:r>
            <a:r>
              <a:rPr kumimoji="1" lang="en-US" dirty="0" smtClean="0">
                <a:solidFill>
                  <a:srgbClr val="CCFFFF"/>
                </a:solidFill>
                <a:latin typeface="Arial" pitchFamily="34" charset="0"/>
                <a:sym typeface="Symbol"/>
              </a:rPr>
              <a:t></a:t>
            </a:r>
            <a:r>
              <a:rPr kumimoji="1" lang="en-US" dirty="0" smtClean="0">
                <a:solidFill>
                  <a:srgbClr val="CCFFFF"/>
                </a:solidFill>
                <a:latin typeface="Arial" pitchFamily="34" charset="0"/>
              </a:rPr>
              <a:t> 	1 CM/month</a:t>
            </a:r>
          </a:p>
          <a:p>
            <a:pPr>
              <a:spcBef>
                <a:spcPct val="50000"/>
              </a:spcBef>
            </a:pPr>
            <a:r>
              <a:rPr kumimoji="1" lang="en-US" dirty="0" smtClean="0">
                <a:latin typeface="Arial" pitchFamily="34" charset="0"/>
              </a:rPr>
              <a:t>Close coordination with GDE</a:t>
            </a:r>
            <a:endParaRPr lang="en-US" dirty="0" smtClean="0"/>
          </a:p>
          <a:p>
            <a:pPr lvl="1">
              <a:spcBef>
                <a:spcPct val="0"/>
              </a:spcBef>
            </a:pPr>
            <a:r>
              <a:rPr lang="en-US" dirty="0" smtClean="0"/>
              <a:t>Common development effort </a:t>
            </a:r>
          </a:p>
          <a:p>
            <a:pPr lvl="1"/>
            <a:r>
              <a:rPr lang="en-US" dirty="0" smtClean="0"/>
              <a:t>Shared facilities for assembly and testing</a:t>
            </a:r>
          </a:p>
          <a:p>
            <a:pPr lvl="1"/>
            <a:r>
              <a:rPr lang="en-US" dirty="0" smtClean="0"/>
              <a:t>Yield </a:t>
            </a:r>
            <a:r>
              <a:rPr lang="en-US" dirty="0" err="1" smtClean="0"/>
              <a:t>vs</a:t>
            </a:r>
            <a:r>
              <a:rPr lang="en-US" dirty="0" smtClean="0"/>
              <a:t> gradient is key metric</a:t>
            </a:r>
          </a:p>
          <a:p>
            <a:pPr>
              <a:spcBef>
                <a:spcPct val="50000"/>
              </a:spcBef>
            </a:pPr>
            <a:endParaRPr kumimoji="1" lang="en-US" dirty="0" smtClean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 lvl="1">
              <a:spcBef>
                <a:spcPct val="50000"/>
              </a:spcBef>
            </a:pPr>
            <a:endParaRPr lang="en-US" dirty="0" smtClean="0"/>
          </a:p>
          <a:p>
            <a:pPr lvl="1">
              <a:spcBef>
                <a:spcPct val="50000"/>
              </a:spcBef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HIPA Workshop - S. Holmes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PX/ILC/SRF Strategy</a:t>
            </a:r>
            <a:endParaRPr lang="en-US" dirty="0"/>
          </a:p>
        </p:txBody>
      </p:sp>
      <p:sp>
        <p:nvSpPr>
          <p:cNvPr id="105062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7543800" cy="4114800"/>
          </a:xfrm>
        </p:spPr>
        <p:txBody>
          <a:bodyPr>
            <a:normAutofit fontScale="85000" lnSpcReduction="10000"/>
          </a:bodyPr>
          <a:lstStyle/>
          <a:p>
            <a:pPr marL="288925" indent="-288925">
              <a:spcBef>
                <a:spcPct val="0"/>
              </a:spcBef>
            </a:pPr>
            <a:r>
              <a:rPr lang="en-US" dirty="0" smtClean="0"/>
              <a:t>Industrialization </a:t>
            </a:r>
          </a:p>
          <a:p>
            <a:pPr marL="628650" lvl="1" indent="-225425">
              <a:spcBef>
                <a:spcPct val="0"/>
              </a:spcBef>
            </a:pPr>
            <a:r>
              <a:rPr lang="en-US" dirty="0" smtClean="0"/>
              <a:t>Production of 1 CM/month represents a significant step beyond current capabilities; however, the production rate remains well </a:t>
            </a:r>
            <a:r>
              <a:rPr lang="en-US" u="sng" dirty="0" smtClean="0"/>
              <a:t>below</a:t>
            </a:r>
            <a:r>
              <a:rPr lang="en-US" dirty="0" smtClean="0"/>
              <a:t> that required by ILC.</a:t>
            </a:r>
          </a:p>
          <a:p>
            <a:pPr marL="628650" lvl="1" indent="-225425">
              <a:spcBef>
                <a:spcPts val="600"/>
              </a:spcBef>
              <a:buFont typeface="Symbol" pitchFamily="18" charset="2"/>
              <a:buChar char="Þ"/>
            </a:pPr>
            <a:r>
              <a:rPr lang="en-US" dirty="0" smtClean="0">
                <a:solidFill>
                  <a:srgbClr val="CCFFFF"/>
                </a:solidFill>
              </a:rPr>
              <a:t>Could represent initial phase of (U.S.) industrialization buildup for ILC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Cryomodule</a:t>
            </a:r>
            <a:r>
              <a:rPr lang="en-US" dirty="0" smtClean="0"/>
              <a:t> Assembly Plan</a:t>
            </a:r>
          </a:p>
          <a:p>
            <a:pPr lvl="1"/>
            <a:r>
              <a:rPr lang="en-US" dirty="0" smtClean="0"/>
              <a:t>CM1: TESLA Type III (2009)</a:t>
            </a:r>
          </a:p>
          <a:p>
            <a:pPr lvl="2"/>
            <a:r>
              <a:rPr lang="en-US" dirty="0" smtClean="0"/>
              <a:t>DESY supplied cavities</a:t>
            </a:r>
          </a:p>
          <a:p>
            <a:pPr lvl="1"/>
            <a:r>
              <a:rPr lang="en-US" dirty="0" smtClean="0"/>
              <a:t>CM2: TESLA Type III (2009)</a:t>
            </a:r>
          </a:p>
          <a:p>
            <a:pPr lvl="2"/>
            <a:r>
              <a:rPr lang="en-US" dirty="0" smtClean="0"/>
              <a:t>U.S. supplied cavities</a:t>
            </a:r>
          </a:p>
          <a:p>
            <a:pPr lvl="1"/>
            <a:r>
              <a:rPr lang="en-US" dirty="0" smtClean="0"/>
              <a:t>CM3: Type IV.1 (2011)</a:t>
            </a:r>
          </a:p>
          <a:p>
            <a:pPr lvl="2"/>
            <a:r>
              <a:rPr lang="en-US" dirty="0" smtClean="0"/>
              <a:t>Project X preliminary</a:t>
            </a:r>
          </a:p>
          <a:p>
            <a:pPr lvl="1"/>
            <a:r>
              <a:rPr lang="en-US" dirty="0" smtClean="0"/>
              <a:t>CM4: Type IV.2 (2012)</a:t>
            </a:r>
          </a:p>
          <a:p>
            <a:pPr lvl="2"/>
            <a:r>
              <a:rPr lang="en-US" dirty="0" smtClean="0"/>
              <a:t>Project X prototype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HIPA Workshop - S. Holmes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 descr="CM1 on st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429000"/>
            <a:ext cx="325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Collaboration Plan</a:t>
            </a:r>
            <a:endParaRPr lang="en-US" dirty="0"/>
          </a:p>
        </p:txBody>
      </p:sp>
      <p:sp>
        <p:nvSpPr>
          <p:cNvPr id="1079299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752600"/>
            <a:ext cx="6858000" cy="4114800"/>
          </a:xfrm>
        </p:spPr>
        <p:txBody>
          <a:bodyPr/>
          <a:lstStyle/>
          <a:p>
            <a:r>
              <a:rPr lang="en-US" altLang="ja-JP" dirty="0" smtClean="0"/>
              <a:t>Multi-institutional collaboration established to execute the Project X RD&amp;D Program.</a:t>
            </a:r>
          </a:p>
          <a:p>
            <a:pPr lvl="1"/>
            <a:r>
              <a:rPr lang="en-US" altLang="ja-JP" dirty="0" smtClean="0"/>
              <a:t>Organized as a “national project with international participation”.</a:t>
            </a:r>
          </a:p>
          <a:p>
            <a:pPr lvl="2"/>
            <a:r>
              <a:rPr lang="en-US" altLang="ja-JP" dirty="0" smtClean="0"/>
              <a:t>Fermilab as lead laboratory</a:t>
            </a:r>
          </a:p>
          <a:p>
            <a:pPr lvl="2"/>
            <a:r>
              <a:rPr lang="en-US" dirty="0" smtClean="0"/>
              <a:t>International participation via in-kind contributions, established via bi-lateral MOUs. (First MOU with India in place)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HIPA Workshop - S. Holmes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Collaboration Plan</a:t>
            </a:r>
            <a:endParaRPr lang="en-US" dirty="0"/>
          </a:p>
        </p:txBody>
      </p:sp>
      <p:sp>
        <p:nvSpPr>
          <p:cNvPr id="1079299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752600"/>
            <a:ext cx="6858000" cy="4114800"/>
          </a:xfrm>
        </p:spPr>
        <p:txBody>
          <a:bodyPr/>
          <a:lstStyle/>
          <a:p>
            <a:pPr lvl="1"/>
            <a:r>
              <a:rPr lang="en-US" altLang="ja-JP" dirty="0" smtClean="0"/>
              <a:t>(National) Collaboration MOU for the RD&amp;D phase outlines basic goals, and the means of organizing and executing the work. Signatories:</a:t>
            </a:r>
          </a:p>
          <a:p>
            <a:pPr marL="1366838" lvl="1">
              <a:buFont typeface="Wingdings" pitchFamily="2" charset="2"/>
              <a:buNone/>
            </a:pPr>
            <a:r>
              <a:rPr lang="en-US" altLang="ja-JP" dirty="0" smtClean="0">
                <a:ea typeface="ＭＳ Ｐゴシック" charset="-128"/>
              </a:rPr>
              <a:t>	ANL		ORNL/SNS</a:t>
            </a:r>
          </a:p>
          <a:p>
            <a:pPr marL="1366838" lvl="1">
              <a:buFont typeface="Wingdings" pitchFamily="2" charset="2"/>
              <a:buNone/>
            </a:pPr>
            <a:r>
              <a:rPr lang="en-US" altLang="ja-JP" dirty="0" smtClean="0">
                <a:ea typeface="ＭＳ Ｐゴシック" charset="-128"/>
              </a:rPr>
              <a:t>	BNL		MSU</a:t>
            </a:r>
          </a:p>
          <a:p>
            <a:pPr marL="1366838" lvl="1">
              <a:buFont typeface="Wingdings" pitchFamily="2" charset="2"/>
              <a:buNone/>
            </a:pPr>
            <a:r>
              <a:rPr lang="en-US" altLang="ja-JP" dirty="0" smtClean="0">
                <a:ea typeface="ＭＳ Ｐゴシック" charset="-128"/>
              </a:rPr>
              <a:t>	Cornell		TJNAF</a:t>
            </a:r>
          </a:p>
          <a:p>
            <a:pPr marL="1366838" lvl="1">
              <a:buFont typeface="Wingdings" pitchFamily="2" charset="2"/>
              <a:buNone/>
            </a:pPr>
            <a:r>
              <a:rPr lang="en-US" altLang="ja-JP" dirty="0" smtClean="0">
                <a:ea typeface="ＭＳ Ｐゴシック" charset="-128"/>
              </a:rPr>
              <a:t>	Fermilab		SLAC</a:t>
            </a:r>
          </a:p>
          <a:p>
            <a:pPr marL="1366838" lvl="1">
              <a:buFont typeface="Wingdings" pitchFamily="2" charset="2"/>
              <a:buNone/>
            </a:pPr>
            <a:r>
              <a:rPr lang="en-US" altLang="ja-JP" dirty="0" smtClean="0">
                <a:ea typeface="ＭＳ Ｐゴシック" charset="-128"/>
              </a:rPr>
              <a:t>	LBNL		ILC/ART</a:t>
            </a:r>
          </a:p>
          <a:p>
            <a:pPr lvl="1"/>
            <a:r>
              <a:rPr lang="en-US" altLang="ja-JP" dirty="0" smtClean="0"/>
              <a:t>Collaborators to assume responsibility for components and sub-system design, development, cost estimating, and potentially construction . </a:t>
            </a:r>
          </a:p>
          <a:p>
            <a:endParaRPr lang="en-US" altLang="ja-JP" dirty="0" smtClean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HIPA Workshop - S. Holmes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Timeline (technically limited)</a:t>
            </a:r>
            <a:endParaRPr lang="en-US" dirty="0"/>
          </a:p>
        </p:txBody>
      </p:sp>
      <p:sp>
        <p:nvSpPr>
          <p:cNvPr id="1037315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676400"/>
            <a:ext cx="6858000" cy="4114800"/>
          </a:xfrm>
        </p:spPr>
        <p:txBody>
          <a:bodyPr/>
          <a:lstStyle/>
          <a:p>
            <a:r>
              <a:rPr lang="en-US" dirty="0" smtClean="0"/>
              <a:t>FY2010</a:t>
            </a:r>
          </a:p>
          <a:p>
            <a:pPr lvl="1"/>
            <a:r>
              <a:rPr lang="en-US" dirty="0" smtClean="0"/>
              <a:t>CD-0: Mission Need</a:t>
            </a:r>
          </a:p>
          <a:p>
            <a:pPr lvl="1"/>
            <a:r>
              <a:rPr lang="en-US" dirty="0" smtClean="0"/>
              <a:t>Initiate work on Conceptual Design Report</a:t>
            </a:r>
          </a:p>
          <a:p>
            <a:r>
              <a:rPr lang="en-US" dirty="0" smtClean="0"/>
              <a:t>FY2012</a:t>
            </a:r>
          </a:p>
          <a:p>
            <a:pPr lvl="1"/>
            <a:r>
              <a:rPr lang="en-US" dirty="0" smtClean="0"/>
              <a:t>CD-1: Initial Baseline Range</a:t>
            </a:r>
          </a:p>
          <a:p>
            <a:r>
              <a:rPr lang="en-US" dirty="0" smtClean="0"/>
              <a:t>FY2013</a:t>
            </a:r>
          </a:p>
          <a:p>
            <a:pPr lvl="1"/>
            <a:r>
              <a:rPr lang="en-US" dirty="0" smtClean="0"/>
              <a:t>CD-2: Baseline Project</a:t>
            </a:r>
          </a:p>
          <a:p>
            <a:r>
              <a:rPr lang="en-US" dirty="0" smtClean="0"/>
              <a:t>FY2014</a:t>
            </a:r>
          </a:p>
          <a:p>
            <a:pPr lvl="1"/>
            <a:r>
              <a:rPr lang="en-US" dirty="0" smtClean="0"/>
              <a:t>CD-3: Initiate Construction</a:t>
            </a:r>
          </a:p>
          <a:p>
            <a:r>
              <a:rPr lang="en-US" dirty="0" smtClean="0"/>
              <a:t>~FY2014~2018</a:t>
            </a:r>
          </a:p>
          <a:p>
            <a:pPr lvl="1"/>
            <a:r>
              <a:rPr lang="en-US" dirty="0" smtClean="0"/>
              <a:t>Construct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HIPA Workshop - S. Holmes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Synergies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well aware that the technology we are developing is broadly applicable beyond Elementary Particle Physics:</a:t>
            </a:r>
          </a:p>
          <a:p>
            <a:pPr lvl="1"/>
            <a:r>
              <a:rPr lang="en-US" dirty="0" smtClean="0"/>
              <a:t>Accelerator Driven Energy Systems</a:t>
            </a:r>
          </a:p>
          <a:p>
            <a:pPr lvl="1"/>
            <a:r>
              <a:rPr lang="en-US" dirty="0" smtClean="0"/>
              <a:t>Rare isotope production for nuclear physics</a:t>
            </a:r>
          </a:p>
          <a:p>
            <a:pPr lvl="1"/>
            <a:r>
              <a:rPr lang="en-US" dirty="0" smtClean="0"/>
              <a:t>Neutron Sources (e.g. SNS)</a:t>
            </a:r>
          </a:p>
          <a:p>
            <a:pPr lvl="1"/>
            <a:r>
              <a:rPr lang="en-US" dirty="0" smtClean="0"/>
              <a:t>X-ray FELs</a:t>
            </a:r>
          </a:p>
          <a:p>
            <a:pPr lvl="1"/>
            <a:r>
              <a:rPr lang="en-US" dirty="0" smtClean="0"/>
              <a:t>Energy recovery </a:t>
            </a:r>
            <a:r>
              <a:rPr lang="en-US" dirty="0" err="1" smtClean="0"/>
              <a:t>linacs</a:t>
            </a:r>
            <a:endParaRPr lang="en-US" dirty="0" smtClean="0"/>
          </a:p>
          <a:p>
            <a:pPr lvl="1"/>
            <a:r>
              <a:rPr lang="en-US" dirty="0" err="1" smtClean="0"/>
              <a:t>Muon</a:t>
            </a:r>
            <a:r>
              <a:rPr lang="en-US" dirty="0" smtClean="0"/>
              <a:t> facilities for materials research…</a:t>
            </a:r>
          </a:p>
          <a:p>
            <a:pPr>
              <a:spcBef>
                <a:spcPts val="1200"/>
              </a:spcBef>
              <a:buFont typeface="Symbol" pitchFamily="18" charset="2"/>
              <a:buChar char="Þ"/>
            </a:pPr>
            <a:r>
              <a:rPr lang="en-US" dirty="0" smtClean="0">
                <a:solidFill>
                  <a:srgbClr val="CCFFFF"/>
                </a:solidFill>
              </a:rPr>
              <a:t>Hence, this workshop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HIPA Workshop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08A8A5-BA77-461B-842E-4B60E498E55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59597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52600"/>
            <a:ext cx="76962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Project X is central to </a:t>
            </a:r>
            <a:r>
              <a:rPr lang="en-US" dirty="0" err="1" smtClean="0"/>
              <a:t>Fermilab’s</a:t>
            </a:r>
            <a:r>
              <a:rPr lang="en-US" dirty="0" smtClean="0"/>
              <a:t> strategy for future development of the accelerator complex:</a:t>
            </a:r>
          </a:p>
          <a:p>
            <a:pPr marL="573088" lvl="1"/>
            <a:r>
              <a:rPr lang="en-US" dirty="0" smtClean="0"/>
              <a:t>Energy Frontier: Aligned with ILC technology development; Fermilab as potential site for ILC or a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</a:p>
          <a:p>
            <a:pPr marL="573088" lvl="1"/>
            <a:r>
              <a:rPr lang="en-US" dirty="0" smtClean="0"/>
              <a:t>Intensity Frontier: World leading program in neutrinos and rare processes; Fermilab as potential Neutrino Factory site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Initial configurations established</a:t>
            </a:r>
          </a:p>
          <a:p>
            <a:pPr marL="573088" lvl="1"/>
            <a:r>
              <a:rPr lang="en-US" dirty="0" smtClean="0"/>
              <a:t>&gt;2 MW at 60-120 GeV, simultaneous with up to 2 MW at 2 GeV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Strong technology synergies with many other applications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Work done in this workshop will be carried forward into the DOE Accelerators for America Workshop next week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HIPA Workshop - S. Holmes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6858000" cy="1143000"/>
          </a:xfrm>
        </p:spPr>
        <p:txBody>
          <a:bodyPr>
            <a:normAutofit/>
          </a:bodyPr>
          <a:lstStyle/>
          <a:p>
            <a:pPr algn="l">
              <a:lnSpc>
                <a:spcPct val="95000"/>
              </a:lnSpc>
            </a:pPr>
            <a:r>
              <a:rPr lang="en-US" dirty="0" smtClean="0"/>
              <a:t>Strategic Context: Fermilab and the World Program</a:t>
            </a:r>
            <a:endParaRPr lang="en-US" dirty="0"/>
          </a:p>
        </p:txBody>
      </p:sp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US" smtClean="0"/>
          </a:p>
          <a:p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HIPA Workshop - S. Holmes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6" y="1371601"/>
            <a:ext cx="8534861" cy="5029094"/>
            <a:chOff x="-228" y="-79"/>
            <a:chExt cx="5973" cy="4479"/>
          </a:xfrm>
        </p:grpSpPr>
        <p:pic>
          <p:nvPicPr>
            <p:cNvPr id="575493" name="Picture 5" descr="11_Young-Kee_Aerial_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28" y="-79"/>
              <a:ext cx="5973" cy="4479"/>
            </a:xfrm>
            <a:prstGeom prst="rect">
              <a:avLst/>
            </a:prstGeom>
            <a:noFill/>
          </p:spPr>
        </p:pic>
        <p:sp>
          <p:nvSpPr>
            <p:cNvPr id="575494" name="Line 6"/>
            <p:cNvSpPr>
              <a:spLocks noChangeShapeType="1"/>
            </p:cNvSpPr>
            <p:nvPr/>
          </p:nvSpPr>
          <p:spPr bwMode="auto">
            <a:xfrm flipH="1" flipV="1">
              <a:off x="-228" y="1550"/>
              <a:ext cx="2532" cy="51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5495" name="Text Box 7"/>
          <p:cNvSpPr txBox="1">
            <a:spLocks noChangeArrowheads="1"/>
          </p:cNvSpPr>
          <p:nvPr/>
        </p:nvSpPr>
        <p:spPr bwMode="auto">
          <a:xfrm>
            <a:off x="609600" y="1371600"/>
            <a:ext cx="807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 dirty="0">
                <a:solidFill>
                  <a:schemeClr val="bg1"/>
                </a:solidFill>
              </a:rPr>
              <a:t>Fermilab currently operates the highest energy collider, and the highest power long baseline neutrino beam, in the world.</a:t>
            </a:r>
          </a:p>
          <a:p>
            <a:pPr algn="l" eaLnBrk="0" hangingPunct="0">
              <a:buClrTx/>
              <a:buSzTx/>
              <a:buFontTx/>
              <a:buNone/>
            </a:pPr>
            <a:r>
              <a:rPr lang="en-US" sz="2000" b="1" dirty="0">
                <a:solidFill>
                  <a:srgbClr val="FFFFFF"/>
                </a:solidFill>
              </a:rPr>
              <a:t>In 2009:</a:t>
            </a:r>
          </a:p>
          <a:p>
            <a:pPr marL="746125" lvl="1" indent="-288925" algn="l"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LHC will capture the energy frontier</a:t>
            </a:r>
          </a:p>
          <a:p>
            <a:pPr marL="746125" lvl="1" indent="-288925" algn="l"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000" b="1" dirty="0">
                <a:solidFill>
                  <a:srgbClr val="FFFFFF"/>
                </a:solidFill>
              </a:rPr>
              <a:t>J-PARC will initiate a competitive neutrino program</a:t>
            </a:r>
          </a:p>
        </p:txBody>
      </p:sp>
      <p:sp>
        <p:nvSpPr>
          <p:cNvPr id="575496" name="Text Box 8"/>
          <p:cNvSpPr txBox="1">
            <a:spLocks noChangeArrowheads="1"/>
          </p:cNvSpPr>
          <p:nvPr/>
        </p:nvSpPr>
        <p:spPr bwMode="auto">
          <a:xfrm rot="558312">
            <a:off x="536575" y="3045444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C000"/>
                </a:solidFill>
              </a:rPr>
              <a:t>To </a:t>
            </a:r>
            <a:r>
              <a:rPr lang="en-US" sz="2000" b="1" dirty="0" smtClean="0">
                <a:solidFill>
                  <a:srgbClr val="FFC000"/>
                </a:solidFill>
              </a:rPr>
              <a:t>Soudan</a:t>
            </a:r>
            <a:endParaRPr lang="en-US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5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75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75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Fermilab Accelerator Complex</a:t>
            </a:r>
            <a:endParaRPr lang="en-US" dirty="0"/>
          </a:p>
        </p:txBody>
      </p:sp>
      <p:sp>
        <p:nvSpPr>
          <p:cNvPr id="578569" name="Rectangle 9"/>
          <p:cNvSpPr>
            <a:spLocks noGrp="1" noChangeArrowheads="1"/>
          </p:cNvSpPr>
          <p:nvPr>
            <p:ph idx="1"/>
          </p:nvPr>
        </p:nvSpPr>
        <p:spPr>
          <a:xfrm>
            <a:off x="1600200" y="1676400"/>
            <a:ext cx="6858000" cy="4114800"/>
          </a:xfrm>
        </p:spPr>
        <p:txBody>
          <a:bodyPr/>
          <a:lstStyle/>
          <a:p>
            <a:r>
              <a:rPr lang="en-US" dirty="0" smtClean="0"/>
              <a:t>A multi-MW Proton Source, Project X, is the linchpin of </a:t>
            </a:r>
            <a:r>
              <a:rPr lang="en-US" dirty="0" err="1" smtClean="0"/>
              <a:t>Fermilab’s</a:t>
            </a:r>
            <a:r>
              <a:rPr lang="en-US" dirty="0" smtClean="0"/>
              <a:t> strategy for future development of the accelerator complex.</a:t>
            </a:r>
          </a:p>
          <a:p>
            <a:r>
              <a:rPr lang="en-US" dirty="0" smtClean="0"/>
              <a:t>Provides long term flexibility/opportunities</a:t>
            </a:r>
          </a:p>
          <a:p>
            <a:pPr lvl="1"/>
            <a:r>
              <a:rPr lang="en-US" dirty="0" smtClean="0"/>
              <a:t>Energy Frontier: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99FF99"/>
                </a:solidFill>
              </a:rPr>
              <a:t>Tevatron </a:t>
            </a:r>
            <a:r>
              <a:rPr lang="en-US" dirty="0" smtClean="0">
                <a:solidFill>
                  <a:srgbClr val="99FF99"/>
                </a:solidFill>
                <a:sym typeface="Symbol" pitchFamily="18" charset="2"/>
              </a:rPr>
              <a:t></a:t>
            </a:r>
            <a:r>
              <a:rPr lang="en-US" dirty="0" smtClean="0">
                <a:solidFill>
                  <a:srgbClr val="99FF99"/>
                </a:solidFill>
              </a:rPr>
              <a:t> ILC or </a:t>
            </a:r>
            <a:r>
              <a:rPr lang="en-US" dirty="0" err="1" smtClean="0">
                <a:solidFill>
                  <a:srgbClr val="99FF99"/>
                </a:solidFill>
              </a:rPr>
              <a:t>Muon</a:t>
            </a:r>
            <a:r>
              <a:rPr lang="en-US" dirty="0" smtClean="0">
                <a:solidFill>
                  <a:srgbClr val="99FF99"/>
                </a:solidFill>
              </a:rPr>
              <a:t> Collider</a:t>
            </a:r>
          </a:p>
          <a:p>
            <a:pPr lvl="2"/>
            <a:r>
              <a:rPr lang="en-US" dirty="0" smtClean="0"/>
              <a:t>Technology alignment</a:t>
            </a:r>
          </a:p>
          <a:p>
            <a:pPr lvl="2"/>
            <a:r>
              <a:rPr lang="en-US" dirty="0" err="1" smtClean="0"/>
              <a:t>Fermilab</a:t>
            </a:r>
            <a:r>
              <a:rPr lang="en-US" dirty="0" smtClean="0"/>
              <a:t> as host site for ILC or MC</a:t>
            </a:r>
          </a:p>
          <a:p>
            <a:pPr lvl="1"/>
            <a:r>
              <a:rPr lang="en-US" dirty="0" smtClean="0"/>
              <a:t>Intensity Frontier: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99FF99"/>
                </a:solidFill>
              </a:rPr>
              <a:t>NuMI</a:t>
            </a:r>
            <a:r>
              <a:rPr lang="en-US" dirty="0" smtClean="0">
                <a:solidFill>
                  <a:srgbClr val="99FF99"/>
                </a:solidFill>
                <a:sym typeface="Symbol" pitchFamily="18" charset="2"/>
              </a:rPr>
              <a:t></a:t>
            </a:r>
            <a:r>
              <a:rPr lang="en-US" dirty="0" smtClean="0">
                <a:solidFill>
                  <a:srgbClr val="99FF99"/>
                </a:solidFill>
              </a:rPr>
              <a:t> </a:t>
            </a:r>
            <a:r>
              <a:rPr lang="en-US" dirty="0" err="1" smtClean="0">
                <a:solidFill>
                  <a:srgbClr val="99FF99"/>
                </a:solidFill>
              </a:rPr>
              <a:t>NO</a:t>
            </a:r>
            <a:r>
              <a:rPr lang="en-US" dirty="0" err="1" smtClean="0">
                <a:solidFill>
                  <a:srgbClr val="99FF99"/>
                </a:solidFill>
                <a:latin typeface="Symbol" pitchFamily="18" charset="2"/>
                <a:sym typeface="Symbol" pitchFamily="18" charset="2"/>
              </a:rPr>
              <a:t>n</a:t>
            </a:r>
            <a:r>
              <a:rPr lang="en-US" dirty="0" err="1" smtClean="0">
                <a:solidFill>
                  <a:srgbClr val="99FF99"/>
                </a:solidFill>
              </a:rPr>
              <a:t>A</a:t>
            </a:r>
            <a:r>
              <a:rPr lang="en-US" dirty="0" smtClean="0">
                <a:solidFill>
                  <a:srgbClr val="99FF99"/>
                </a:solidFill>
                <a:sym typeface="Symbol" pitchFamily="18" charset="2"/>
              </a:rPr>
              <a:t> LBNE/mu2e PX  </a:t>
            </a:r>
            <a:r>
              <a:rPr lang="en-US" dirty="0" err="1" smtClean="0">
                <a:solidFill>
                  <a:srgbClr val="99FF99"/>
                </a:solidFill>
                <a:sym typeface="Symbol" pitchFamily="18" charset="2"/>
              </a:rPr>
              <a:t>NuFact</a:t>
            </a:r>
            <a:endParaRPr lang="en-US" dirty="0" smtClean="0">
              <a:solidFill>
                <a:srgbClr val="99FF99"/>
              </a:solidFill>
            </a:endParaRPr>
          </a:p>
          <a:p>
            <a:pPr lvl="2"/>
            <a:r>
              <a:rPr lang="en-US" dirty="0" smtClean="0"/>
              <a:t>World leading program in neutrino physics and other beyond the standard model phenomena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>
              <a:sym typeface="Symbol" pitchFamily="18" charset="2"/>
            </a:endParaRPr>
          </a:p>
          <a:p>
            <a:pPr lvl="1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HIPA Workshop - S. Holmes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Mission </a:t>
            </a:r>
            <a:r>
              <a:rPr lang="en-US" dirty="0"/>
              <a:t>Need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52600"/>
            <a:ext cx="7162800" cy="4114800"/>
          </a:xfrm>
        </p:spPr>
        <p:txBody>
          <a:bodyPr>
            <a:normAutofit lnSpcReduction="10000"/>
          </a:bodyPr>
          <a:lstStyle/>
          <a:p>
            <a:pPr marL="280988" indent="-280988"/>
            <a:r>
              <a:rPr lang="en-US" altLang="ja-JP" dirty="0" smtClean="0">
                <a:ea typeface="ＭＳ Ｐゴシック" charset="-128"/>
              </a:rPr>
              <a:t>Mission need for a multi-MW proton source (P5):</a:t>
            </a:r>
            <a:endParaRPr lang="en-US" altLang="ja-JP" dirty="0">
              <a:ea typeface="ＭＳ Ｐゴシック" charset="-128"/>
            </a:endParaRPr>
          </a:p>
          <a:p>
            <a:pPr marL="631825" lvl="1" indent="-236538">
              <a:spcBef>
                <a:spcPts val="600"/>
              </a:spcBef>
            </a:pPr>
            <a:r>
              <a:rPr lang="en-US" altLang="ja-JP" dirty="0" smtClean="0">
                <a:ea typeface="ＭＳ Ｐゴシック" charset="-128"/>
              </a:rPr>
              <a:t>Long baseline neutrino oscillation experiments</a:t>
            </a:r>
            <a:endParaRPr lang="en-US" altLang="ja-JP" dirty="0">
              <a:ea typeface="ＭＳ Ｐゴシック" charset="-128"/>
            </a:endParaRPr>
          </a:p>
          <a:p>
            <a:pPr marL="979488" lvl="2">
              <a:spcBef>
                <a:spcPct val="0"/>
              </a:spcBef>
            </a:pPr>
            <a:r>
              <a:rPr lang="en-US" altLang="ja-JP" dirty="0">
                <a:ea typeface="ＭＳ Ｐゴシック" charset="-128"/>
              </a:rPr>
              <a:t>2 MW proton source </a:t>
            </a:r>
            <a:r>
              <a:rPr lang="en-US" altLang="ja-JP" dirty="0" smtClean="0">
                <a:ea typeface="ＭＳ Ｐゴシック" charset="-128"/>
              </a:rPr>
              <a:t>at	60 </a:t>
            </a:r>
            <a:r>
              <a:rPr lang="en-US" altLang="ja-JP" dirty="0">
                <a:ea typeface="ＭＳ Ｐゴシック" charset="-128"/>
              </a:rPr>
              <a:t>- 120 GeV</a:t>
            </a:r>
          </a:p>
          <a:p>
            <a:pPr marL="631825" lvl="1" indent="-236538">
              <a:spcBef>
                <a:spcPts val="1200"/>
              </a:spcBef>
            </a:pPr>
            <a:r>
              <a:rPr lang="en-US" altLang="ja-JP" dirty="0">
                <a:ea typeface="ＭＳ Ｐゴシック" charset="-128"/>
              </a:rPr>
              <a:t>High </a:t>
            </a:r>
            <a:r>
              <a:rPr lang="en-US" altLang="ja-JP" dirty="0" smtClean="0">
                <a:ea typeface="ＭＳ Ｐゴシック" charset="-128"/>
              </a:rPr>
              <a:t>intensity, low energy</a:t>
            </a:r>
          </a:p>
          <a:p>
            <a:pPr marL="631825" lvl="1" indent="-236538">
              <a:spcBef>
                <a:spcPts val="0"/>
              </a:spcBef>
              <a:buNone/>
            </a:pPr>
            <a:r>
              <a:rPr lang="en-US" altLang="ja-JP" dirty="0" smtClean="0">
                <a:ea typeface="ＭＳ Ｐゴシック" charset="-128"/>
              </a:rPr>
              <a:t> 	precision experiments with</a:t>
            </a:r>
          </a:p>
          <a:p>
            <a:pPr marL="631825" lvl="1" indent="-236538">
              <a:spcBef>
                <a:spcPts val="0"/>
              </a:spcBef>
              <a:buNone/>
            </a:pPr>
            <a:r>
              <a:rPr lang="en-US" altLang="ja-JP" dirty="0" smtClean="0">
                <a:ea typeface="ＭＳ Ｐゴシック" charset="-128"/>
              </a:rPr>
              <a:t>	</a:t>
            </a:r>
            <a:r>
              <a:rPr lang="en-US" altLang="ja-JP" dirty="0" err="1" smtClean="0">
                <a:ea typeface="ＭＳ Ｐゴシック" charset="-128"/>
              </a:rPr>
              <a:t>kaons</a:t>
            </a:r>
            <a:r>
              <a:rPr lang="en-US" altLang="ja-JP" dirty="0" smtClean="0">
                <a:ea typeface="ＭＳ Ｐゴシック" charset="-128"/>
              </a:rPr>
              <a:t> and </a:t>
            </a:r>
            <a:r>
              <a:rPr lang="en-US" altLang="ja-JP" dirty="0" err="1" smtClean="0">
                <a:ea typeface="ＭＳ Ｐゴシック" charset="-128"/>
              </a:rPr>
              <a:t>muons</a:t>
            </a:r>
            <a:endParaRPr lang="en-US" altLang="ja-JP" dirty="0">
              <a:ea typeface="ＭＳ Ｐゴシック" charset="-128"/>
            </a:endParaRPr>
          </a:p>
          <a:p>
            <a:pPr marL="979488" lvl="2">
              <a:spcBef>
                <a:spcPct val="0"/>
              </a:spcBef>
            </a:pPr>
            <a:r>
              <a:rPr lang="en-US" altLang="ja-JP" dirty="0" smtClean="0">
                <a:ea typeface="ＭＳ Ｐゴシック" charset="-128"/>
              </a:rPr>
              <a:t>Few × 100 kW </a:t>
            </a:r>
            <a:r>
              <a:rPr lang="en-US" altLang="ja-JP" u="sng" dirty="0" smtClean="0">
                <a:ea typeface="ＭＳ Ｐゴシック" charset="-128"/>
              </a:rPr>
              <a:t>simultaneous</a:t>
            </a:r>
            <a:endParaRPr lang="en-US" altLang="ja-JP" dirty="0" smtClean="0">
              <a:ea typeface="ＭＳ Ｐゴシック" charset="-128"/>
            </a:endParaRPr>
          </a:p>
          <a:p>
            <a:pPr marL="979488" lvl="2">
              <a:spcBef>
                <a:spcPct val="0"/>
              </a:spcBef>
              <a:buNone/>
            </a:pPr>
            <a:r>
              <a:rPr lang="en-US" altLang="ja-JP" dirty="0" smtClean="0">
                <a:ea typeface="ＭＳ Ｐゴシック" charset="-128"/>
              </a:rPr>
              <a:t>	with neutrino operations</a:t>
            </a:r>
            <a:endParaRPr lang="en-US" altLang="ja-JP" dirty="0">
              <a:ea typeface="ＭＳ Ｐゴシック" charset="-128"/>
            </a:endParaRPr>
          </a:p>
          <a:p>
            <a:pPr marL="631825" lvl="1" indent="-236538">
              <a:spcBef>
                <a:spcPts val="1200"/>
              </a:spcBef>
            </a:pPr>
            <a:r>
              <a:rPr lang="en-US" altLang="ja-JP" dirty="0" smtClean="0">
                <a:ea typeface="ＭＳ Ｐゴシック" charset="-128"/>
              </a:rPr>
              <a:t>Platform for a future </a:t>
            </a:r>
            <a:r>
              <a:rPr lang="en-US" altLang="ja-JP" dirty="0" err="1" smtClean="0">
                <a:ea typeface="ＭＳ Ｐゴシック" charset="-128"/>
              </a:rPr>
              <a:t>muon</a:t>
            </a:r>
            <a:endParaRPr lang="en-US" altLang="ja-JP" dirty="0" smtClean="0">
              <a:ea typeface="ＭＳ Ｐゴシック" charset="-128"/>
            </a:endParaRPr>
          </a:p>
          <a:p>
            <a:pPr marL="631825" lvl="1" indent="-236538">
              <a:spcBef>
                <a:spcPts val="0"/>
              </a:spcBef>
              <a:buNone/>
            </a:pPr>
            <a:r>
              <a:rPr lang="en-US" altLang="ja-JP" dirty="0" smtClean="0">
                <a:ea typeface="ＭＳ Ｐゴシック" charset="-128"/>
              </a:rPr>
              <a:t>	Facility – Neutrino Factory or</a:t>
            </a:r>
          </a:p>
          <a:p>
            <a:pPr marL="631825" lvl="1" indent="-236538">
              <a:spcBef>
                <a:spcPts val="0"/>
              </a:spcBef>
              <a:buNone/>
            </a:pPr>
            <a:r>
              <a:rPr lang="en-US" altLang="ja-JP" dirty="0" smtClean="0">
                <a:ea typeface="ＭＳ Ｐゴシック" charset="-128"/>
              </a:rPr>
              <a:t>	</a:t>
            </a:r>
            <a:r>
              <a:rPr lang="en-US" altLang="ja-JP" dirty="0" err="1" smtClean="0">
                <a:ea typeface="ＭＳ Ｐゴシック" charset="-128"/>
              </a:rPr>
              <a:t>Muon</a:t>
            </a:r>
            <a:r>
              <a:rPr lang="en-US" altLang="ja-JP" dirty="0" smtClean="0">
                <a:ea typeface="ＭＳ Ｐゴシック" charset="-128"/>
              </a:rPr>
              <a:t> Collider</a:t>
            </a:r>
          </a:p>
          <a:p>
            <a:pPr marL="979488" lvl="2">
              <a:spcBef>
                <a:spcPct val="0"/>
              </a:spcBef>
            </a:pPr>
            <a:r>
              <a:rPr lang="en-US" altLang="ja-JP" dirty="0" smtClean="0">
                <a:ea typeface="ＭＳ Ｐゴシック" charset="-128"/>
              </a:rPr>
              <a:t>Upgrade potential to 2-4 MW</a:t>
            </a:r>
          </a:p>
          <a:p>
            <a:pPr marL="979488" lvl="2">
              <a:spcBef>
                <a:spcPct val="0"/>
              </a:spcBef>
              <a:buNone/>
            </a:pPr>
            <a:r>
              <a:rPr lang="en-US" altLang="ja-JP" dirty="0" smtClean="0">
                <a:ea typeface="ＭＳ Ｐゴシック" charset="-128"/>
              </a:rPr>
              <a:t>	</a:t>
            </a:r>
            <a:r>
              <a:rPr lang="en-US" altLang="ja-JP" u="sng" dirty="0" smtClean="0">
                <a:ea typeface="ＭＳ Ｐゴシック" charset="-128"/>
              </a:rPr>
              <a:t>at ~5 - 15 </a:t>
            </a:r>
            <a:r>
              <a:rPr lang="en-US" altLang="ja-JP" u="sng" dirty="0">
                <a:ea typeface="ＭＳ Ｐゴシック" charset="-128"/>
              </a:rPr>
              <a:t>GeV</a:t>
            </a:r>
            <a:r>
              <a:rPr lang="en-US" altLang="ja-JP" dirty="0">
                <a:ea typeface="ＭＳ Ｐゴシック" charset="-128"/>
              </a:rPr>
              <a:t>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HIPA Workshop - S. Holmes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895600"/>
            <a:ext cx="3114008" cy="27464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Configuration-1</a:t>
            </a:r>
            <a:endParaRPr lang="en-US" dirty="0"/>
          </a:p>
        </p:txBody>
      </p:sp>
      <p:sp>
        <p:nvSpPr>
          <p:cNvPr id="580614" name="Rectangle 6"/>
          <p:cNvSpPr>
            <a:spLocks noGrp="1" noChangeArrowheads="1"/>
          </p:cNvSpPr>
          <p:nvPr>
            <p:ph idx="1"/>
          </p:nvPr>
        </p:nvSpPr>
        <p:spPr>
          <a:xfrm>
            <a:off x="1600200" y="1524000"/>
            <a:ext cx="7239000" cy="4114800"/>
          </a:xfrm>
        </p:spPr>
        <p:txBody>
          <a:bodyPr/>
          <a:lstStyle/>
          <a:p>
            <a:r>
              <a:rPr lang="en-US" dirty="0" smtClean="0"/>
              <a:t>Project X Design Criteria</a:t>
            </a:r>
          </a:p>
          <a:p>
            <a:pPr lvl="1"/>
            <a:r>
              <a:rPr lang="en-US" dirty="0" smtClean="0"/>
              <a:t>&gt;2 MW of beam power over the range 60 – 120 GeV;</a:t>
            </a:r>
          </a:p>
          <a:p>
            <a:pPr lvl="1"/>
            <a:r>
              <a:rPr lang="en-US" dirty="0" smtClean="0"/>
              <a:t>Simultaneous with &gt;150 kW of beam power at 8 GeV;</a:t>
            </a:r>
          </a:p>
          <a:p>
            <a:pPr lvl="1"/>
            <a:r>
              <a:rPr lang="en-US" dirty="0" smtClean="0"/>
              <a:t>Compatible with future upgrade to 2-4 MW at 8 GeV</a:t>
            </a:r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HIPA Workshop - S. Holmes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80612" name="Picture 4" descr="schematic ICD 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04172"/>
            <a:ext cx="6324600" cy="3044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6858000" cy="11430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/>
              <a:t>Initial Configuration-1</a:t>
            </a:r>
            <a:r>
              <a:rPr lang="en-US" sz="2400" dirty="0" smtClean="0"/>
              <a:t> </a:t>
            </a:r>
            <a:r>
              <a:rPr lang="en-US" dirty="0"/>
              <a:t>Performance Goals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HIPA Workshop - S. Holmes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33219" name="Text Box 3"/>
          <p:cNvSpPr txBox="1">
            <a:spLocks noChangeArrowheads="1"/>
          </p:cNvSpPr>
          <p:nvPr/>
        </p:nvSpPr>
        <p:spPr bwMode="auto">
          <a:xfrm>
            <a:off x="914400" y="1066800"/>
            <a:ext cx="81534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tabLst>
                <a:tab pos="457200" algn="l"/>
                <a:tab pos="4800600" algn="r"/>
                <a:tab pos="5029200" algn="l"/>
              </a:tabLst>
            </a:pPr>
            <a:r>
              <a:rPr lang="en-US" sz="1600" dirty="0">
                <a:latin typeface="Arial" pitchFamily="34" charset="0"/>
              </a:rPr>
              <a:t>Linac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Particle Type	H</a:t>
            </a:r>
            <a:r>
              <a:rPr lang="en-US" sz="1600" baseline="30000" dirty="0">
                <a:latin typeface="Arial" pitchFamily="34" charset="0"/>
              </a:rPr>
              <a:t>-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Beam Kinetic Energy	8.0	GeV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Particles per pulse	1.6</a:t>
            </a:r>
            <a:r>
              <a:rPr lang="en-US" sz="1600" dirty="0">
                <a:latin typeface="Arial" pitchFamily="34" charset="0"/>
                <a:sym typeface="Symbol" pitchFamily="18" charset="2"/>
              </a:rPr>
              <a:t></a:t>
            </a:r>
            <a:r>
              <a:rPr lang="en-US" sz="1600" dirty="0">
                <a:latin typeface="Arial" pitchFamily="34" charset="0"/>
              </a:rPr>
              <a:t>10</a:t>
            </a:r>
            <a:r>
              <a:rPr lang="en-US" sz="1600" baseline="30000" dirty="0">
                <a:latin typeface="Arial" pitchFamily="34" charset="0"/>
              </a:rPr>
              <a:t>14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Linac pulse rate	</a:t>
            </a:r>
            <a:r>
              <a:rPr lang="en-US" sz="1600" dirty="0" smtClean="0">
                <a:latin typeface="Arial" pitchFamily="34" charset="0"/>
              </a:rPr>
              <a:t>2.5</a:t>
            </a:r>
            <a:r>
              <a:rPr lang="en-US" sz="1600" dirty="0">
                <a:latin typeface="Arial" pitchFamily="34" charset="0"/>
              </a:rPr>
              <a:t>	Hz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Beam Power	</a:t>
            </a:r>
            <a:r>
              <a:rPr lang="en-US" sz="1600" dirty="0" smtClean="0">
                <a:latin typeface="Arial" pitchFamily="34" charset="0"/>
              </a:rPr>
              <a:t>500</a:t>
            </a:r>
            <a:r>
              <a:rPr lang="en-US" sz="1600" dirty="0">
                <a:latin typeface="Arial" pitchFamily="34" charset="0"/>
              </a:rPr>
              <a:t>	kW</a:t>
            </a:r>
          </a:p>
          <a:p>
            <a:pPr algn="l">
              <a:spcBef>
                <a:spcPct val="40000"/>
              </a:spcBef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Recycler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Particle Type	protons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Beam Kinetic Energy	8.0	GeV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Cycle time	1.4	sec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Particles per cycle to MI	1.6</a:t>
            </a:r>
            <a:r>
              <a:rPr lang="en-US" sz="1600" dirty="0">
                <a:latin typeface="Arial" pitchFamily="34" charset="0"/>
                <a:sym typeface="Symbol" pitchFamily="18" charset="2"/>
              </a:rPr>
              <a:t></a:t>
            </a:r>
            <a:r>
              <a:rPr lang="en-US" sz="1600" dirty="0">
                <a:latin typeface="Arial" pitchFamily="34" charset="0"/>
              </a:rPr>
              <a:t>10</a:t>
            </a:r>
            <a:r>
              <a:rPr lang="en-US" sz="1600" baseline="30000" dirty="0">
                <a:latin typeface="Arial" pitchFamily="34" charset="0"/>
              </a:rPr>
              <a:t>14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Particles per cycle to 8 GeV program	1.6</a:t>
            </a:r>
            <a:r>
              <a:rPr lang="en-US" sz="1600" dirty="0">
                <a:latin typeface="Arial" pitchFamily="34" charset="0"/>
                <a:sym typeface="Symbol" pitchFamily="18" charset="2"/>
              </a:rPr>
              <a:t></a:t>
            </a:r>
            <a:r>
              <a:rPr lang="en-US" sz="1600" dirty="0">
                <a:latin typeface="Arial" pitchFamily="34" charset="0"/>
              </a:rPr>
              <a:t>10</a:t>
            </a:r>
            <a:r>
              <a:rPr lang="en-US" sz="1600" baseline="30000" dirty="0">
                <a:latin typeface="Arial" pitchFamily="34" charset="0"/>
              </a:rPr>
              <a:t>14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Beam Power to 8 GeV program	</a:t>
            </a:r>
            <a:r>
              <a:rPr lang="en-US" sz="1600" dirty="0" smtClean="0">
                <a:latin typeface="Arial" pitchFamily="34" charset="0"/>
              </a:rPr>
              <a:t>360</a:t>
            </a:r>
            <a:r>
              <a:rPr lang="en-US" sz="1600" dirty="0">
                <a:latin typeface="Arial" pitchFamily="34" charset="0"/>
              </a:rPr>
              <a:t>	kW	</a:t>
            </a:r>
          </a:p>
          <a:p>
            <a:pPr algn="l">
              <a:spcBef>
                <a:spcPct val="40000"/>
              </a:spcBef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Main Injector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Beam Kinetic Energy (maximum)	120	GeV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Cycle time	1.4	sec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Particles per cycle	</a:t>
            </a:r>
            <a:r>
              <a:rPr lang="en-US" sz="1600" dirty="0" smtClean="0">
                <a:latin typeface="Arial" pitchFamily="34" charset="0"/>
              </a:rPr>
              <a:t>1.6</a:t>
            </a:r>
            <a:r>
              <a:rPr lang="en-US" sz="1600" dirty="0" smtClean="0">
                <a:latin typeface="Arial" pitchFamily="34" charset="0"/>
                <a:sym typeface="Symbol" pitchFamily="18" charset="2"/>
              </a:rPr>
              <a:t></a:t>
            </a:r>
            <a:r>
              <a:rPr lang="en-US" sz="1600" dirty="0">
                <a:latin typeface="Arial" pitchFamily="34" charset="0"/>
              </a:rPr>
              <a:t>10</a:t>
            </a:r>
            <a:r>
              <a:rPr lang="en-US" sz="1600" baseline="30000" dirty="0">
                <a:latin typeface="Arial" pitchFamily="34" charset="0"/>
              </a:rPr>
              <a:t>14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600" dirty="0">
                <a:latin typeface="Arial" pitchFamily="34" charset="0"/>
              </a:rPr>
              <a:t>	Beam Power at 120 GeV	2100	kW</a:t>
            </a:r>
          </a:p>
          <a:p>
            <a:pPr>
              <a:tabLst>
                <a:tab pos="457200" algn="l"/>
                <a:tab pos="4800600" algn="r"/>
                <a:tab pos="5029200" algn="l"/>
              </a:tabLst>
            </a:pPr>
            <a:r>
              <a:rPr lang="en-US" sz="1600" dirty="0">
                <a:latin typeface="Arial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Initial </a:t>
            </a:r>
            <a:r>
              <a:rPr lang="en-US" dirty="0" smtClean="0"/>
              <a:t>Configuration-1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Provisional </a:t>
            </a:r>
            <a:r>
              <a:rPr lang="en-US" dirty="0" err="1"/>
              <a:t>Siting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HIPA Workshop - S. Holmes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90788" y="1676400"/>
            <a:ext cx="5662612" cy="4395788"/>
            <a:chOff x="1105" y="1010"/>
            <a:chExt cx="3567" cy="2769"/>
          </a:xfrm>
        </p:grpSpPr>
        <p:pic>
          <p:nvPicPr>
            <p:cNvPr id="58266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18427"/>
            <a:stretch>
              <a:fillRect/>
            </a:stretch>
          </p:blipFill>
          <p:spPr bwMode="auto">
            <a:xfrm>
              <a:off x="1105" y="1013"/>
              <a:ext cx="3567" cy="2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2661" name="Rectangle 5"/>
            <p:cNvSpPr>
              <a:spLocks noChangeArrowheads="1"/>
            </p:cNvSpPr>
            <p:nvPr/>
          </p:nvSpPr>
          <p:spPr bwMode="auto">
            <a:xfrm>
              <a:off x="3233" y="1010"/>
              <a:ext cx="446" cy="3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Configuration - 2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1600200" y="1447800"/>
            <a:ext cx="7162800" cy="4114800"/>
          </a:xfrm>
        </p:spPr>
        <p:txBody>
          <a:bodyPr/>
          <a:lstStyle/>
          <a:p>
            <a:r>
              <a:rPr lang="en-US" dirty="0" smtClean="0"/>
              <a:t>Project X Design Criteria</a:t>
            </a:r>
          </a:p>
          <a:p>
            <a:pPr lvl="1"/>
            <a:r>
              <a:rPr lang="en-US" dirty="0" smtClean="0"/>
              <a:t>2 MW of beam power over the range 60 – 120 </a:t>
            </a:r>
            <a:r>
              <a:rPr lang="en-US" dirty="0" err="1" smtClean="0"/>
              <a:t>GeV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Simultaneous with 2 MW beam power at 2 </a:t>
            </a:r>
            <a:r>
              <a:rPr lang="en-US" dirty="0" err="1" smtClean="0"/>
              <a:t>GeV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Compatibility with future upgrades to 2-4 MW at 8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150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HIPA Workshop - S. Holmes</a:t>
            </a:r>
            <a:endParaRPr lang="en-US" dirty="0" smtClean="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Page </a:t>
            </a:r>
            <a:fld id="{854E01EE-ABA3-4FAB-8CFF-7D4658F463F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1510" name="Content Placeholder 5" descr="ICD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160712"/>
            <a:ext cx="5257800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08A8A5-BA77-461B-842E-4B60E498E55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704</TotalTime>
  <Words>1289</Words>
  <Application>Microsoft Office PowerPoint</Application>
  <PresentationFormat>On-screen Show (4:3)</PresentationFormat>
  <Paragraphs>313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Factory</vt:lpstr>
      <vt:lpstr>Fermilab SRF Linac Development</vt:lpstr>
      <vt:lpstr>Outline</vt:lpstr>
      <vt:lpstr>Strategic Context: Fermilab and the World Program</vt:lpstr>
      <vt:lpstr>Evolution of the Fermilab Accelerator Complex</vt:lpstr>
      <vt:lpstr>Mission Need</vt:lpstr>
      <vt:lpstr>Initial Configuration-1</vt:lpstr>
      <vt:lpstr>Initial Configuration-1 Performance Goals</vt:lpstr>
      <vt:lpstr>Initial Configuration-1 Provisional Siting</vt:lpstr>
      <vt:lpstr>Initial Configuration - 2</vt:lpstr>
      <vt:lpstr>Initial Configuration-2 Performance Goals</vt:lpstr>
      <vt:lpstr>Initial Configuration-2</vt:lpstr>
      <vt:lpstr>Initial Configuration-2 Operating Scenario</vt:lpstr>
      <vt:lpstr>Initial Configuration-2 Provisional Siting</vt:lpstr>
      <vt:lpstr>Near-term Strategy</vt:lpstr>
      <vt:lpstr>Near-term Strategy</vt:lpstr>
      <vt:lpstr>Research Design and Development (RD&amp;D) Plan</vt:lpstr>
      <vt:lpstr>Technology Map (ICD-1) </vt:lpstr>
      <vt:lpstr>Joint PX/HINS Strategy</vt:lpstr>
      <vt:lpstr>Joint PX/HINS Strategy</vt:lpstr>
      <vt:lpstr>HINS Status</vt:lpstr>
      <vt:lpstr>Joint PX/ILC/SRF Strategy</vt:lpstr>
      <vt:lpstr>Joint PX/ILC/SRF Strategy</vt:lpstr>
      <vt:lpstr>Collaboration Plan</vt:lpstr>
      <vt:lpstr>Collaboration Plan</vt:lpstr>
      <vt:lpstr>Working Timeline (technically limited)</vt:lpstr>
      <vt:lpstr>Other Synergies</vt:lpstr>
      <vt:lpstr>Summary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 </dc:creator>
  <cp:lastModifiedBy>Steve Holmes</cp:lastModifiedBy>
  <cp:revision>64</cp:revision>
  <cp:lastPrinted>1601-01-01T00:00:00Z</cp:lastPrinted>
  <dcterms:created xsi:type="dcterms:W3CDTF">2008-08-01T20:03:26Z</dcterms:created>
  <dcterms:modified xsi:type="dcterms:W3CDTF">2009-10-19T02:16:10Z</dcterms:modified>
</cp:coreProperties>
</file>