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6"/>
  </p:notesMasterIdLst>
  <p:sldIdLst>
    <p:sldId id="482" r:id="rId2"/>
    <p:sldId id="527" r:id="rId3"/>
    <p:sldId id="465" r:id="rId4"/>
    <p:sldId id="528" r:id="rId5"/>
    <p:sldId id="466" r:id="rId6"/>
    <p:sldId id="529" r:id="rId7"/>
    <p:sldId id="530" r:id="rId8"/>
    <p:sldId id="531" r:id="rId9"/>
    <p:sldId id="532" r:id="rId10"/>
    <p:sldId id="535" r:id="rId11"/>
    <p:sldId id="537" r:id="rId12"/>
    <p:sldId id="540" r:id="rId13"/>
    <p:sldId id="521" r:id="rId14"/>
    <p:sldId id="541" r:id="rId15"/>
    <p:sldId id="496" r:id="rId16"/>
    <p:sldId id="523" r:id="rId17"/>
    <p:sldId id="526" r:id="rId18"/>
    <p:sldId id="544" r:id="rId19"/>
    <p:sldId id="444" r:id="rId20"/>
    <p:sldId id="483" r:id="rId21"/>
    <p:sldId id="512" r:id="rId22"/>
    <p:sldId id="486" r:id="rId23"/>
    <p:sldId id="545" r:id="rId24"/>
    <p:sldId id="485" r:id="rId25"/>
    <p:sldId id="488" r:id="rId26"/>
    <p:sldId id="490" r:id="rId27"/>
    <p:sldId id="491" r:id="rId28"/>
    <p:sldId id="492" r:id="rId29"/>
    <p:sldId id="493" r:id="rId30"/>
    <p:sldId id="475" r:id="rId31"/>
    <p:sldId id="457" r:id="rId32"/>
    <p:sldId id="459" r:id="rId33"/>
    <p:sldId id="508" r:id="rId34"/>
    <p:sldId id="451" r:id="rId35"/>
    <p:sldId id="505" r:id="rId36"/>
    <p:sldId id="506" r:id="rId37"/>
    <p:sldId id="507" r:id="rId38"/>
    <p:sldId id="463" r:id="rId39"/>
    <p:sldId id="479" r:id="rId40"/>
    <p:sldId id="484" r:id="rId41"/>
    <p:sldId id="499" r:id="rId42"/>
    <p:sldId id="538" r:id="rId43"/>
    <p:sldId id="539" r:id="rId44"/>
    <p:sldId id="54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DF1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-125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CB9823-7D95-4F39-8752-2E917601EE6A}" type="datetimeFigureOut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A1E747-C383-4DEF-837B-966ED68E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912C9A-1E7A-4E7D-AC60-F3E418D0D7E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Put table from my paper instead…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C0C7-37D0-4802-8F77-D694BAFF2F04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54E5-299C-46D6-A85C-F5807BA9C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CF8E-484D-4FCD-9129-4722DC253578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EBE2-16DC-4998-A2B6-6CA81E404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288C-BDCC-4308-8FF1-ACF7F43E5FE5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86A1-0BF7-4A1B-B415-E307D313A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9551-0892-4235-B5E5-8D144089D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 August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John Learned @ ANT09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119C-D709-7548-BCDE-F4E18EB4C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1602-F595-4154-8517-751C3CB8888B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9725-D09E-4D85-A060-E1DE1F9F0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DE8D-71CC-4473-BE86-E5D11333512E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6B6A-500B-4241-BECC-E6FEA52ED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889E-070D-408A-90D6-3A0E1F0D0F26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FD03-BBDF-4FDF-BF13-203580F7E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9E9D-3753-412B-AF27-3A9E0498EBB9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0D24-AD99-4DA3-AD5F-12537FC7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1312-F064-4360-B387-22BE5D4FBAFE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52F5-C107-401E-8D1C-7D81D7D7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740F-E9D5-4B61-9076-F26E11A9F7F9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A4AA-0A20-4993-A6C6-50332D12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E4CE-8505-4F56-A829-8195A11B12C1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198F-D61F-45C6-8AA3-663B776B7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A1A2-6C5A-4158-B3FD-098A918646B4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D4B8-0613-47C8-B382-49FD9E3C2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17E7CA-CA93-4677-A9C6-DB41259039D9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F2C847-49C8-4405-BEB5-525ABEBAC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wmf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Neutrino Physics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and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Project X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248400"/>
            <a:ext cx="6400800" cy="609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R.Svoboda</a:t>
            </a:r>
            <a:r>
              <a:rPr lang="en-US" dirty="0" smtClean="0">
                <a:solidFill>
                  <a:schemeClr val="bg1"/>
                </a:solidFill>
              </a:rPr>
              <a:t>, FNAL, November 2009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43000" contrast="-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New Physics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Explain</a:t>
            </a:r>
            <a:r>
              <a:rPr lang="en-US" dirty="0" smtClean="0">
                <a:solidFill>
                  <a:srgbClr val="FFFF00"/>
                </a:solidFill>
              </a:rPr>
              <a:t> the symmetry of the mixing matrices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Explain</a:t>
            </a:r>
            <a:r>
              <a:rPr lang="en-US" dirty="0" smtClean="0">
                <a:solidFill>
                  <a:srgbClr val="FFFF00"/>
                </a:solidFill>
              </a:rPr>
              <a:t> the smallness of the neutrino mass scale relative to </a:t>
            </a:r>
            <a:r>
              <a:rPr lang="en-US" dirty="0" err="1" smtClean="0">
                <a:solidFill>
                  <a:srgbClr val="FFFF00"/>
                </a:solidFill>
              </a:rPr>
              <a:t>u,d</a:t>
            </a:r>
            <a:r>
              <a:rPr lang="en-US" dirty="0" smtClean="0">
                <a:solidFill>
                  <a:srgbClr val="FFFF00"/>
                </a:solidFill>
              </a:rPr>
              <a:t> quarks and electrons. Note: plausibility of seesaw mechanism does not make it true. If it is true, why is RH neutrino mass scale </a:t>
            </a:r>
            <a:r>
              <a:rPr lang="en-US" i="1" dirty="0" smtClean="0">
                <a:solidFill>
                  <a:srgbClr val="FFFF00"/>
                </a:solidFill>
              </a:rPr>
              <a:t>not</a:t>
            </a:r>
            <a:r>
              <a:rPr lang="en-US" dirty="0" smtClean="0">
                <a:solidFill>
                  <a:srgbClr val="FFFF00"/>
                </a:solidFill>
              </a:rPr>
              <a:t> the GUT scale?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Understand</a:t>
            </a:r>
            <a:r>
              <a:rPr lang="en-US" dirty="0" smtClean="0">
                <a:solidFill>
                  <a:srgbClr val="FFFF00"/>
                </a:solidFill>
              </a:rPr>
              <a:t> the role of neutrinos in the Big Bang</a:t>
            </a:r>
            <a:r>
              <a:rPr lang="en-US" dirty="0" smtClean="0">
                <a:solidFill>
                  <a:srgbClr val="FFFF00"/>
                </a:solidFill>
              </a:rPr>
              <a:t>. Neutrino mass and interactions are closely linked to the origins of our universe.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724400"/>
          </a:xfrm>
        </p:spPr>
        <p:txBody>
          <a:bodyPr/>
          <a:lstStyle/>
          <a:p>
            <a:r>
              <a:rPr lang="en-US" dirty="0" smtClean="0"/>
              <a:t> Measure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>
                <a:latin typeface="Symbol" charset="2"/>
                <a:cs typeface="Symbol" charset="2"/>
              </a:rPr>
              <a:t>13</a:t>
            </a:r>
            <a:r>
              <a:rPr lang="en-US" dirty="0" smtClean="0">
                <a:cs typeface="Symbol" charset="2"/>
              </a:rPr>
              <a:t> as soon as possible. </a:t>
            </a:r>
          </a:p>
          <a:p>
            <a:r>
              <a:rPr lang="en-US" dirty="0" smtClean="0">
                <a:cs typeface="Symbol" charset="2"/>
              </a:rPr>
              <a:t> Push ahead with 0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cs typeface="Symbol" charset="2"/>
              </a:rPr>
              <a:t>2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 decay experiments.</a:t>
            </a:r>
          </a:p>
          <a:p>
            <a:r>
              <a:rPr lang="en-US" dirty="0" smtClean="0">
                <a:cs typeface="Symbol" charset="2"/>
              </a:rPr>
              <a:t> Improve CMB measurements on absolute neutrino mass.</a:t>
            </a:r>
          </a:p>
          <a:p>
            <a:r>
              <a:rPr lang="en-US" dirty="0" smtClean="0">
                <a:cs typeface="Symbol" charset="2"/>
              </a:rPr>
              <a:t> Investigate neutrinos on cosmological scale</a:t>
            </a:r>
          </a:p>
          <a:p>
            <a:r>
              <a:rPr lang="en-US" dirty="0" smtClean="0">
                <a:cs typeface="Symbol" charset="2"/>
              </a:rPr>
              <a:t> Design a next generation long baseline experiment with a </a:t>
            </a:r>
            <a:r>
              <a:rPr lang="en-US" b="1" i="1" dirty="0" smtClean="0">
                <a:cs typeface="Symbol" charset="2"/>
              </a:rPr>
              <a:t>high-intensity neutrino beam</a:t>
            </a:r>
            <a:endParaRPr lang="en-US" b="1" i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rgetVesselIntegration_2810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6" name="Picture 5" descr="logo_Double_Chooz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381000"/>
            <a:ext cx="1523984" cy="822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957340-0127-4B04-AEB9-C29D60A91E09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R.Svoboda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E63F-7F3A-41B5-A8A4-82810BADFAE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n</a:t>
            </a:r>
            <a:r>
              <a:rPr lang="en-US" baseline="-25000" smtClean="0"/>
              <a:t>e</a:t>
            </a:r>
            <a:r>
              <a:rPr lang="en-US" smtClean="0"/>
              <a:t> appearance in a </a:t>
            </a:r>
            <a:r>
              <a:rPr lang="en-US" smtClean="0">
                <a:latin typeface="Symbol" pitchFamily="18" charset="2"/>
              </a:rPr>
              <a:t>n</a:t>
            </a:r>
            <a:r>
              <a:rPr lang="en-US" baseline="-25000" smtClean="0">
                <a:latin typeface="Symbol" pitchFamily="18" charset="2"/>
              </a:rPr>
              <a:t>m</a:t>
            </a:r>
            <a:r>
              <a:rPr lang="en-US" smtClean="0">
                <a:latin typeface="Symbol" pitchFamily="18" charset="2"/>
              </a:rPr>
              <a:t> </a:t>
            </a:r>
            <a:r>
              <a:rPr lang="en-US" smtClean="0"/>
              <a:t>beam</a:t>
            </a:r>
            <a:endParaRPr lang="en-US" smtClean="0">
              <a:latin typeface="Symbol" pitchFamily="18" charset="2"/>
            </a:endParaRP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88598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P(</a:t>
            </a:r>
            <a:r>
              <a:rPr lang="en-US" sz="2800">
                <a:latin typeface="Symbol" pitchFamily="18" charset="2"/>
              </a:rPr>
              <a:t>n</a:t>
            </a:r>
            <a:r>
              <a:rPr lang="en-US" sz="2800" baseline="-25000">
                <a:latin typeface="Symbol" pitchFamily="18" charset="2"/>
              </a:rPr>
              <a:t>m</a:t>
            </a:r>
            <a:r>
              <a:rPr lang="en-US" sz="2800">
                <a:latin typeface="Wingdings 3" pitchFamily="18" charset="2"/>
              </a:rPr>
              <a:t>g</a:t>
            </a:r>
            <a:r>
              <a:rPr lang="en-US" sz="2800">
                <a:latin typeface="Symbol" pitchFamily="18" charset="2"/>
              </a:rPr>
              <a:t>n</a:t>
            </a:r>
            <a:r>
              <a:rPr lang="en-US" sz="2800" baseline="-25000"/>
              <a:t>e</a:t>
            </a:r>
            <a:r>
              <a:rPr lang="en-US"/>
              <a:t>) </a:t>
            </a:r>
            <a:r>
              <a:rPr lang="en-US" sz="2800"/>
              <a:t>= (2c</a:t>
            </a:r>
            <a:r>
              <a:rPr lang="en-US" sz="2800" baseline="-25000"/>
              <a:t>13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 baseline="-25000">
                <a:solidFill>
                  <a:srgbClr val="FF0000"/>
                </a:solidFill>
              </a:rPr>
              <a:t>13</a:t>
            </a:r>
            <a:r>
              <a:rPr lang="en-US" sz="2800"/>
              <a:t>s</a:t>
            </a:r>
            <a:r>
              <a:rPr lang="en-US" sz="2800" baseline="-25000"/>
              <a:t>23</a:t>
            </a:r>
            <a:r>
              <a:rPr lang="en-US" sz="2800"/>
              <a:t>)</a:t>
            </a:r>
            <a:r>
              <a:rPr lang="en-US" sz="2800" baseline="30000"/>
              <a:t>2 </a:t>
            </a:r>
            <a:r>
              <a:rPr lang="en-US" sz="2800"/>
              <a:t>sin</a:t>
            </a:r>
            <a:r>
              <a:rPr lang="en-US" sz="2800" baseline="30000"/>
              <a:t>2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>
                <a:latin typeface="Symbol" pitchFamily="18" charset="2"/>
              </a:rPr>
              <a:t>31</a:t>
            </a:r>
          </a:p>
          <a:p>
            <a:r>
              <a:rPr lang="en-US" sz="2800">
                <a:latin typeface="Symbol" pitchFamily="18" charset="2"/>
              </a:rPr>
              <a:t> </a:t>
            </a:r>
          </a:p>
          <a:p>
            <a:r>
              <a:rPr lang="en-US" sz="2800">
                <a:latin typeface="Symbol" pitchFamily="18" charset="2"/>
              </a:rPr>
              <a:t>+</a:t>
            </a:r>
            <a:r>
              <a:rPr lang="en-US" sz="2800"/>
              <a:t>8c</a:t>
            </a:r>
            <a:r>
              <a:rPr lang="en-US" sz="2800" baseline="-25000"/>
              <a:t>13</a:t>
            </a:r>
            <a:r>
              <a:rPr lang="en-US" sz="2800"/>
              <a:t>s</a:t>
            </a:r>
            <a:r>
              <a:rPr lang="en-US" sz="2800" baseline="-25000"/>
              <a:t>12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 baseline="-25000">
                <a:solidFill>
                  <a:srgbClr val="FF0000"/>
                </a:solidFill>
              </a:rPr>
              <a:t>13</a:t>
            </a:r>
            <a:r>
              <a:rPr lang="en-US" sz="2800"/>
              <a:t>s</a:t>
            </a:r>
            <a:r>
              <a:rPr lang="en-US" sz="2800" baseline="-25000"/>
              <a:t>23</a:t>
            </a:r>
            <a:r>
              <a:rPr lang="en-US" sz="2800"/>
              <a:t>(c</a:t>
            </a:r>
            <a:r>
              <a:rPr lang="en-US" sz="2800" baseline="-25000"/>
              <a:t>12</a:t>
            </a:r>
            <a:r>
              <a:rPr lang="en-US" sz="2800"/>
              <a:t>c</a:t>
            </a:r>
            <a:r>
              <a:rPr lang="en-US" sz="2800" baseline="-25000"/>
              <a:t>23</a:t>
            </a:r>
            <a:r>
              <a:rPr lang="en-US" sz="2800">
                <a:solidFill>
                  <a:srgbClr val="000099"/>
                </a:solidFill>
              </a:rPr>
              <a:t>cos</a:t>
            </a:r>
            <a:r>
              <a:rPr lang="en-US" sz="2800">
                <a:solidFill>
                  <a:srgbClr val="000099"/>
                </a:solidFill>
                <a:latin typeface="Symbol" pitchFamily="18" charset="2"/>
              </a:rPr>
              <a:t>d-</a:t>
            </a:r>
            <a:r>
              <a:rPr lang="en-US" sz="2800"/>
              <a:t>s</a:t>
            </a:r>
            <a:r>
              <a:rPr lang="en-US" sz="2800" baseline="-25000"/>
              <a:t>12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 baseline="-25000">
                <a:solidFill>
                  <a:srgbClr val="FF0000"/>
                </a:solidFill>
              </a:rPr>
              <a:t>13</a:t>
            </a:r>
            <a:r>
              <a:rPr lang="en-US" sz="2800"/>
              <a:t>s</a:t>
            </a:r>
            <a:r>
              <a:rPr lang="en-US" sz="2800" baseline="-25000"/>
              <a:t>23</a:t>
            </a:r>
            <a:r>
              <a:rPr lang="en-US" sz="2800"/>
              <a:t>)cos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32</a:t>
            </a:r>
            <a:r>
              <a:rPr lang="en-US" sz="2800"/>
              <a:t>sin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31</a:t>
            </a:r>
            <a:r>
              <a:rPr lang="en-US" sz="2800"/>
              <a:t>sin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21</a:t>
            </a:r>
            <a:endParaRPr lang="en-US" sz="2800"/>
          </a:p>
          <a:p>
            <a:endParaRPr lang="en-US" sz="2800">
              <a:latin typeface="Symbol" pitchFamily="18" charset="2"/>
            </a:endParaRPr>
          </a:p>
          <a:p>
            <a:r>
              <a:rPr lang="en-US" sz="2800">
                <a:latin typeface="Symbol" pitchFamily="18" charset="2"/>
              </a:rPr>
              <a:t>-</a:t>
            </a:r>
            <a:r>
              <a:rPr lang="en-US" sz="2800"/>
              <a:t>8c</a:t>
            </a:r>
            <a:r>
              <a:rPr lang="en-US" sz="2800" baseline="-25000"/>
              <a:t>13</a:t>
            </a:r>
            <a:r>
              <a:rPr lang="en-US" sz="2800"/>
              <a:t>c</a:t>
            </a:r>
            <a:r>
              <a:rPr lang="en-US" sz="2800" baseline="-25000"/>
              <a:t>12</a:t>
            </a:r>
            <a:r>
              <a:rPr lang="en-US" sz="2800"/>
              <a:t>c</a:t>
            </a:r>
            <a:r>
              <a:rPr lang="en-US" sz="2800" baseline="-25000"/>
              <a:t>23</a:t>
            </a:r>
            <a:r>
              <a:rPr lang="en-US" sz="2800"/>
              <a:t>s</a:t>
            </a:r>
            <a:r>
              <a:rPr lang="en-US" sz="2800" baseline="-25000"/>
              <a:t>12 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 baseline="-25000">
                <a:solidFill>
                  <a:srgbClr val="FF0000"/>
                </a:solidFill>
              </a:rPr>
              <a:t>13</a:t>
            </a:r>
            <a:r>
              <a:rPr lang="en-US" sz="2800"/>
              <a:t>s</a:t>
            </a:r>
            <a:r>
              <a:rPr lang="en-US" sz="2800" baseline="-25000"/>
              <a:t>23</a:t>
            </a:r>
            <a:r>
              <a:rPr lang="en-US" sz="2800">
                <a:solidFill>
                  <a:srgbClr val="000099"/>
                </a:solidFill>
              </a:rPr>
              <a:t>sin</a:t>
            </a:r>
            <a:r>
              <a:rPr lang="en-US" sz="2800">
                <a:solidFill>
                  <a:srgbClr val="000099"/>
                </a:solidFill>
                <a:latin typeface="Symbol" pitchFamily="18" charset="2"/>
              </a:rPr>
              <a:t>d </a:t>
            </a:r>
            <a:r>
              <a:rPr lang="en-US" sz="2800"/>
              <a:t>sin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32</a:t>
            </a:r>
            <a:r>
              <a:rPr lang="en-US" sz="2800"/>
              <a:t>sin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31 </a:t>
            </a:r>
            <a:r>
              <a:rPr lang="en-US" sz="2800"/>
              <a:t>sin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21</a:t>
            </a:r>
          </a:p>
          <a:p>
            <a:endParaRPr lang="en-US" sz="2800" baseline="-25000"/>
          </a:p>
          <a:p>
            <a:r>
              <a:rPr lang="en-US" sz="2800">
                <a:latin typeface="Symbol" pitchFamily="18" charset="2"/>
              </a:rPr>
              <a:t>+</a:t>
            </a:r>
            <a:r>
              <a:rPr lang="en-US" sz="2800"/>
              <a:t>4s</a:t>
            </a:r>
            <a:r>
              <a:rPr lang="en-US" sz="2800" baseline="-25000"/>
              <a:t>12</a:t>
            </a:r>
            <a:r>
              <a:rPr lang="en-US" sz="2800"/>
              <a:t>c</a:t>
            </a:r>
            <a:r>
              <a:rPr lang="en-US" sz="2800" baseline="-25000"/>
              <a:t>13</a:t>
            </a:r>
            <a:r>
              <a:rPr lang="en-US" sz="2800"/>
              <a:t>(c</a:t>
            </a:r>
            <a:r>
              <a:rPr lang="en-US" sz="2800" baseline="-25000"/>
              <a:t>12</a:t>
            </a:r>
            <a:r>
              <a:rPr lang="en-US" sz="2800"/>
              <a:t>c</a:t>
            </a:r>
            <a:r>
              <a:rPr lang="en-US" sz="2800" baseline="-25000"/>
              <a:t>23</a:t>
            </a:r>
            <a:r>
              <a:rPr lang="en-US" sz="2800">
                <a:latin typeface="Symbol" pitchFamily="18" charset="2"/>
              </a:rPr>
              <a:t>+</a:t>
            </a:r>
            <a:r>
              <a:rPr lang="en-US" sz="2800"/>
              <a:t>s</a:t>
            </a:r>
            <a:r>
              <a:rPr lang="en-US" sz="2800" baseline="-25000"/>
              <a:t>12</a:t>
            </a:r>
            <a:r>
              <a:rPr lang="en-US" sz="2800"/>
              <a:t>s</a:t>
            </a:r>
            <a:r>
              <a:rPr lang="en-US" sz="2800" baseline="-25000"/>
              <a:t>23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 baseline="-25000">
                <a:solidFill>
                  <a:srgbClr val="FF0000"/>
                </a:solidFill>
              </a:rPr>
              <a:t>13</a:t>
            </a:r>
            <a:r>
              <a:rPr lang="en-US" sz="2800">
                <a:latin typeface="Symbol" pitchFamily="18" charset="2"/>
              </a:rPr>
              <a:t>-2</a:t>
            </a:r>
            <a:r>
              <a:rPr lang="en-US" sz="2800"/>
              <a:t>c</a:t>
            </a:r>
            <a:r>
              <a:rPr lang="en-US" sz="2800" baseline="-25000"/>
              <a:t>12</a:t>
            </a:r>
            <a:r>
              <a:rPr lang="en-US" sz="2800"/>
              <a:t>c</a:t>
            </a:r>
            <a:r>
              <a:rPr lang="en-US" sz="2800" baseline="-25000"/>
              <a:t>23</a:t>
            </a:r>
            <a:r>
              <a:rPr lang="en-US" sz="2800"/>
              <a:t>s</a:t>
            </a:r>
            <a:r>
              <a:rPr lang="en-US" sz="2800" baseline="-25000"/>
              <a:t>12</a:t>
            </a:r>
            <a:r>
              <a:rPr lang="en-US" sz="2800"/>
              <a:t>s</a:t>
            </a:r>
            <a:r>
              <a:rPr lang="en-US" sz="2800" baseline="-25000"/>
              <a:t>23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 baseline="-25000">
                <a:solidFill>
                  <a:srgbClr val="FF0000"/>
                </a:solidFill>
              </a:rPr>
              <a:t>13</a:t>
            </a:r>
            <a:r>
              <a:rPr lang="en-US" sz="2800">
                <a:solidFill>
                  <a:srgbClr val="000099"/>
                </a:solidFill>
              </a:rPr>
              <a:t>cos</a:t>
            </a:r>
            <a:r>
              <a:rPr lang="en-US" sz="2800">
                <a:solidFill>
                  <a:srgbClr val="000099"/>
                </a:solidFill>
                <a:latin typeface="Symbol" pitchFamily="18" charset="2"/>
              </a:rPr>
              <a:t>d</a:t>
            </a:r>
            <a:r>
              <a:rPr lang="en-US" sz="2800">
                <a:latin typeface="Symbol" pitchFamily="18" charset="2"/>
              </a:rPr>
              <a:t>)</a:t>
            </a:r>
            <a:r>
              <a:rPr lang="en-US" sz="2800"/>
              <a:t>sin</a:t>
            </a:r>
            <a:r>
              <a:rPr lang="en-US" sz="2800" baseline="30000"/>
              <a:t>2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21</a:t>
            </a:r>
            <a:endParaRPr lang="en-US" sz="2800"/>
          </a:p>
          <a:p>
            <a:endParaRPr lang="en-US" sz="2800"/>
          </a:p>
          <a:p>
            <a:r>
              <a:rPr lang="en-US" sz="2800">
                <a:latin typeface="Symbol" pitchFamily="18" charset="2"/>
              </a:rPr>
              <a:t>-8</a:t>
            </a:r>
            <a:r>
              <a:rPr lang="en-US" sz="2800"/>
              <a:t>c</a:t>
            </a:r>
            <a:r>
              <a:rPr lang="en-US" sz="2800" baseline="-25000"/>
              <a:t>13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 baseline="-25000">
                <a:solidFill>
                  <a:srgbClr val="FF0000"/>
                </a:solidFill>
              </a:rPr>
              <a:t>13</a:t>
            </a:r>
            <a:r>
              <a:rPr lang="en-US" sz="2800"/>
              <a:t>s</a:t>
            </a:r>
            <a:r>
              <a:rPr lang="en-US" sz="2800" baseline="-25000"/>
              <a:t>23</a:t>
            </a:r>
            <a:r>
              <a:rPr lang="en-US" sz="2800">
                <a:latin typeface="Symbol" pitchFamily="18" charset="2"/>
              </a:rPr>
              <a:t>(1-2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 baseline="-25000">
                <a:solidFill>
                  <a:srgbClr val="FF0000"/>
                </a:solidFill>
              </a:rPr>
              <a:t>13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</a:rPr>
              <a:t> )(</a:t>
            </a:r>
            <a:r>
              <a:rPr lang="en-US" sz="2800">
                <a:solidFill>
                  <a:schemeClr val="tx2"/>
                </a:solidFill>
              </a:rPr>
              <a:t>aL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</a:rPr>
              <a:t>/4</a:t>
            </a:r>
            <a:r>
              <a:rPr lang="en-US" sz="2800">
                <a:solidFill>
                  <a:schemeClr val="tx2"/>
                </a:solidFill>
              </a:rPr>
              <a:t>E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</a:rPr>
              <a:t>)</a:t>
            </a:r>
            <a:r>
              <a:rPr lang="en-US" sz="2800">
                <a:solidFill>
                  <a:schemeClr val="tx2"/>
                </a:solidFill>
              </a:rPr>
              <a:t>cos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sz="2800" baseline="-25000">
                <a:solidFill>
                  <a:schemeClr val="tx2"/>
                </a:solidFill>
              </a:rPr>
              <a:t>32</a:t>
            </a:r>
            <a:r>
              <a:rPr lang="en-US" sz="2800">
                <a:solidFill>
                  <a:schemeClr val="tx2"/>
                </a:solidFill>
              </a:rPr>
              <a:t>sin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sz="2800" baseline="-25000">
                <a:solidFill>
                  <a:schemeClr val="tx2"/>
                </a:solidFill>
              </a:rPr>
              <a:t>31</a:t>
            </a:r>
            <a:endParaRPr lang="en-US" sz="2800">
              <a:latin typeface="Symbol" pitchFamily="18" charset="2"/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2743200" y="5029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7620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7620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762000" y="2667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28194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2098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7526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219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600200" y="5029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143000" y="5029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762000" y="5029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7338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2766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>
                <a:latin typeface="Symbol" pitchFamily="18" charset="2"/>
              </a:rPr>
              <a:t>2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600200" y="5638800"/>
            <a:ext cx="3136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 = constant X n</a:t>
            </a:r>
            <a:r>
              <a:rPr lang="en-US" sz="2800" baseline="-25000"/>
              <a:t>e</a:t>
            </a:r>
            <a:r>
              <a:rPr lang="en-US" sz="2800"/>
              <a:t>E</a:t>
            </a:r>
          </a:p>
        </p:txBody>
      </p:sp>
      <p:sp>
        <p:nvSpPr>
          <p:cNvPr id="26645" name="Text Box 24"/>
          <p:cNvSpPr txBox="1">
            <a:spLocks noChangeArrowheads="1"/>
          </p:cNvSpPr>
          <p:nvPr/>
        </p:nvSpPr>
        <p:spPr bwMode="auto">
          <a:xfrm>
            <a:off x="5546725" y="5775325"/>
            <a:ext cx="2770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CP:</a:t>
            </a:r>
            <a:r>
              <a:rPr lang="en-US" sz="2800">
                <a:solidFill>
                  <a:srgbClr val="009900"/>
                </a:solidFill>
              </a:rPr>
              <a:t> </a:t>
            </a:r>
            <a:r>
              <a:rPr lang="en-US" sz="2800"/>
              <a:t>a</a:t>
            </a:r>
            <a:r>
              <a:rPr lang="en-US" sz="2800">
                <a:latin typeface="Wingdings 3" pitchFamily="18" charset="2"/>
              </a:rPr>
              <a:t>g</a:t>
            </a:r>
            <a:r>
              <a:rPr lang="en-US" sz="2800"/>
              <a:t>-a,</a:t>
            </a:r>
            <a:r>
              <a:rPr lang="en-US" sz="2800">
                <a:solidFill>
                  <a:srgbClr val="009900"/>
                </a:solidFill>
              </a:rPr>
              <a:t> 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>
                <a:latin typeface="Wingdings 3" pitchFamily="18" charset="2"/>
              </a:rPr>
              <a:t>g</a:t>
            </a:r>
            <a:r>
              <a:rPr lang="en-US" sz="2800">
                <a:latin typeface="Symbol" pitchFamily="18" charset="2"/>
              </a:rPr>
              <a:t>-d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" y="457213"/>
            <a:ext cx="8474900" cy="579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248400"/>
            <a:ext cx="10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M.Bishai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352550"/>
            <a:ext cx="89947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855663" y="3894138"/>
            <a:ext cx="166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Large Cavities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105400" y="2330450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Lab Modules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334125" y="1385888"/>
            <a:ext cx="1314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Ross Shaft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2366963" y="1352550"/>
            <a:ext cx="135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Yates Shaft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90488" y="1350963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Davis Cavern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3500438" y="1870075"/>
            <a:ext cx="159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Existing Drifts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H="1">
            <a:off x="3152775" y="2066925"/>
            <a:ext cx="381000" cy="314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4537075" y="5384800"/>
            <a:ext cx="1530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Access Drifts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at 4850L</a:t>
            </a:r>
          </a:p>
        </p:txBody>
      </p:sp>
      <p:sp>
        <p:nvSpPr>
          <p:cNvPr id="9227" name="Line 16"/>
          <p:cNvSpPr>
            <a:spLocks noChangeShapeType="1"/>
          </p:cNvSpPr>
          <p:nvPr/>
        </p:nvSpPr>
        <p:spPr bwMode="auto">
          <a:xfrm flipV="1">
            <a:off x="5219700" y="4457700"/>
            <a:ext cx="838200" cy="981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8684" name="Rectangle 19"/>
          <p:cNvSpPr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solidFill>
            <a:srgbClr val="85817F">
              <a:alpha val="8784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chemeClr val="bg1"/>
                </a:solidFill>
              </a:rPr>
              <a:t>Excavation Plans</a:t>
            </a:r>
          </a:p>
          <a:p>
            <a:r>
              <a:rPr lang="en-US" sz="2800" b="1">
                <a:solidFill>
                  <a:schemeClr val="bg1"/>
                </a:solidFill>
              </a:rPr>
              <a:t>October 09</a:t>
            </a:r>
          </a:p>
        </p:txBody>
      </p:sp>
      <p:sp>
        <p:nvSpPr>
          <p:cNvPr id="9229" name="Line 22"/>
          <p:cNvSpPr>
            <a:spLocks noChangeShapeType="1"/>
          </p:cNvSpPr>
          <p:nvPr/>
        </p:nvSpPr>
        <p:spPr bwMode="auto">
          <a:xfrm flipH="1">
            <a:off x="4708525" y="2552700"/>
            <a:ext cx="454025" cy="3714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30" name="Line 23"/>
          <p:cNvSpPr>
            <a:spLocks noChangeShapeType="1"/>
          </p:cNvSpPr>
          <p:nvPr/>
        </p:nvSpPr>
        <p:spPr bwMode="auto">
          <a:xfrm>
            <a:off x="6267450" y="2647950"/>
            <a:ext cx="647700" cy="790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31" name="Text Box 24"/>
          <p:cNvSpPr txBox="1">
            <a:spLocks noChangeArrowheads="1"/>
          </p:cNvSpPr>
          <p:nvPr/>
        </p:nvSpPr>
        <p:spPr bwMode="auto">
          <a:xfrm>
            <a:off x="2255838" y="5524500"/>
            <a:ext cx="1414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New Winze 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to 7400L</a:t>
            </a:r>
          </a:p>
        </p:txBody>
      </p:sp>
      <p:sp>
        <p:nvSpPr>
          <p:cNvPr id="9232" name="Text Box 26"/>
          <p:cNvSpPr txBox="1">
            <a:spLocks noChangeArrowheads="1"/>
          </p:cNvSpPr>
          <p:nvPr/>
        </p:nvSpPr>
        <p:spPr bwMode="auto">
          <a:xfrm>
            <a:off x="1754188" y="4451350"/>
            <a:ext cx="191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Excavation Drifts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at 5040L</a:t>
            </a:r>
          </a:p>
        </p:txBody>
      </p:sp>
      <p:sp>
        <p:nvSpPr>
          <p:cNvPr id="9233" name="Line 27"/>
          <p:cNvSpPr>
            <a:spLocks noChangeShapeType="1"/>
          </p:cNvSpPr>
          <p:nvPr/>
        </p:nvSpPr>
        <p:spPr bwMode="auto">
          <a:xfrm flipV="1">
            <a:off x="3629025" y="4057650"/>
            <a:ext cx="752475" cy="603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34" name="Line 32"/>
          <p:cNvSpPr>
            <a:spLocks noChangeShapeType="1"/>
          </p:cNvSpPr>
          <p:nvPr/>
        </p:nvSpPr>
        <p:spPr bwMode="auto">
          <a:xfrm flipV="1">
            <a:off x="3590925" y="5391150"/>
            <a:ext cx="533400" cy="3063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35" name="Line 33"/>
          <p:cNvSpPr>
            <a:spLocks noChangeShapeType="1"/>
          </p:cNvSpPr>
          <p:nvPr/>
        </p:nvSpPr>
        <p:spPr bwMode="auto">
          <a:xfrm flipH="1">
            <a:off x="1924050" y="1571625"/>
            <a:ext cx="476250" cy="104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36" name="Line 34"/>
          <p:cNvSpPr>
            <a:spLocks noChangeShapeType="1"/>
          </p:cNvSpPr>
          <p:nvPr/>
        </p:nvSpPr>
        <p:spPr bwMode="auto">
          <a:xfrm>
            <a:off x="7191375" y="1714500"/>
            <a:ext cx="561975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37" name="Line 35"/>
          <p:cNvSpPr>
            <a:spLocks noChangeShapeType="1"/>
          </p:cNvSpPr>
          <p:nvPr/>
        </p:nvSpPr>
        <p:spPr bwMode="auto">
          <a:xfrm flipH="1">
            <a:off x="333375" y="1685925"/>
            <a:ext cx="200025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38" name="Text Box 36"/>
          <p:cNvSpPr txBox="1">
            <a:spLocks noChangeArrowheads="1"/>
          </p:cNvSpPr>
          <p:nvPr/>
        </p:nvSpPr>
        <p:spPr bwMode="auto">
          <a:xfrm>
            <a:off x="6215063" y="5916613"/>
            <a:ext cx="121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#6 Winze </a:t>
            </a:r>
          </a:p>
        </p:txBody>
      </p:sp>
      <p:sp>
        <p:nvSpPr>
          <p:cNvPr id="9239" name="Line 37"/>
          <p:cNvSpPr>
            <a:spLocks noChangeShapeType="1"/>
          </p:cNvSpPr>
          <p:nvPr/>
        </p:nvSpPr>
        <p:spPr bwMode="auto">
          <a:xfrm>
            <a:off x="7324725" y="6105525"/>
            <a:ext cx="1057275" cy="19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40" name="Line 40"/>
          <p:cNvSpPr>
            <a:spLocks noChangeShapeType="1"/>
          </p:cNvSpPr>
          <p:nvPr/>
        </p:nvSpPr>
        <p:spPr bwMode="auto">
          <a:xfrm flipH="1">
            <a:off x="5548313" y="2657475"/>
            <a:ext cx="109537" cy="488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22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0" y="1143000"/>
            <a:ext cx="2209800" cy="1752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Y’all find</a:t>
            </a:r>
            <a:r>
              <a:rPr lang="en-US" dirty="0" smtClean="0"/>
              <a:t> </a:t>
            </a:r>
            <a:r>
              <a:rPr lang="en-US" dirty="0" smtClean="0"/>
              <a:t>any </a:t>
            </a:r>
            <a:r>
              <a:rPr lang="en-US" dirty="0" smtClean="0"/>
              <a:t> </a:t>
            </a:r>
            <a:r>
              <a:rPr lang="en-US" i="1" dirty="0" smtClean="0"/>
              <a:t>CP violation yet?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4343400" y="2438400"/>
            <a:ext cx="1371600" cy="838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</a:t>
            </a:r>
            <a:r>
              <a:rPr lang="en-US" dirty="0" smtClean="0"/>
              <a:t>yet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3630" y="152400"/>
            <a:ext cx="8140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The age old question…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919008"/>
            <a:ext cx="71144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…more signal 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or less background?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505200" y="1676400"/>
            <a:ext cx="1447800" cy="914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ore signal!</a:t>
            </a:r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5486400" y="2057400"/>
            <a:ext cx="2209800" cy="914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ess background!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13 August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Learned @ ANT09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F8EE1-C26E-DB42-89A5-6F59463957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Liquid Argon TPC Detectors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Bubble chamber-like imaging, detailed event topology, with few mm resolution.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Developed over 30 years, and now being applied in 600 ton </a:t>
            </a:r>
            <a:r>
              <a:rPr lang="en-US" sz="2000" dirty="0" err="1"/>
              <a:t>Icarus</a:t>
            </a:r>
            <a:r>
              <a:rPr lang="en-US" sz="2000" dirty="0"/>
              <a:t> in Gran </a:t>
            </a:r>
            <a:r>
              <a:rPr lang="en-US" sz="2000" dirty="0" err="1"/>
              <a:t>Sasso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No free protons for nucleon decay or inverse beta studies.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Only detector for potential discrimination of </a:t>
            </a:r>
            <a:r>
              <a:rPr lang="en-US" sz="2000" dirty="0" err="1"/>
              <a:t>e</a:t>
            </a:r>
            <a:r>
              <a:rPr lang="en-US" sz="2000" baseline="30000" dirty="0"/>
              <a:t>+</a:t>
            </a:r>
            <a:r>
              <a:rPr lang="en-US" sz="2000" dirty="0"/>
              <a:t> from </a:t>
            </a:r>
            <a:r>
              <a:rPr lang="en-US" sz="2000" dirty="0" err="1"/>
              <a:t>e</a:t>
            </a:r>
            <a:r>
              <a:rPr lang="en-US" sz="2000" baseline="30000" dirty="0"/>
              <a:t>- </a:t>
            </a:r>
            <a:r>
              <a:rPr lang="en-US" sz="2000" dirty="0"/>
              <a:t>at neutrino factory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Assume 100% efficiency for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	background rejection and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      80% efficiency</a:t>
            </a:r>
            <a:endParaRPr lang="en-US" sz="2000" dirty="0"/>
          </a:p>
        </p:txBody>
      </p:sp>
      <p:pic>
        <p:nvPicPr>
          <p:cNvPr id="21511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066800"/>
            <a:ext cx="3809679" cy="3195701"/>
          </a:xfrm>
          <a:noFill/>
        </p:spPr>
      </p:pic>
      <p:pic>
        <p:nvPicPr>
          <p:cNvPr id="8" name="Picture 5" descr="Catodo1.jpg                                                    0001E527Main                           B53723F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038600"/>
            <a:ext cx="3203310" cy="2286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75000" contrast="-50000"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Cerenkov Detectors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891" name="Picture 2" descr="IMBdiverb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256063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Kamioka PM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447800"/>
            <a:ext cx="24288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sk_01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971800"/>
            <a:ext cx="3899916" cy="251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304800" y="27432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     IMB</a:t>
            </a:r>
          </a:p>
          <a:p>
            <a:r>
              <a:rPr lang="en-US" sz="2400" b="1" dirty="0"/>
              <a:t>  3 </a:t>
            </a:r>
            <a:r>
              <a:rPr lang="en-US" sz="2400" b="1" dirty="0" err="1"/>
              <a:t>ktons</a:t>
            </a:r>
            <a:endParaRPr lang="en-US" sz="2400" b="1" dirty="0"/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124200" y="3352800"/>
            <a:ext cx="2014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/>
              <a:t>Kamiokande</a:t>
            </a:r>
            <a:endParaRPr lang="en-US" sz="2400" b="1" dirty="0"/>
          </a:p>
          <a:p>
            <a:r>
              <a:rPr lang="en-US" sz="2400" b="1" dirty="0"/>
              <a:t>    1 </a:t>
            </a:r>
            <a:r>
              <a:rPr lang="en-US" sz="2400" b="1" dirty="0" err="1"/>
              <a:t>kton</a:t>
            </a:r>
            <a:endParaRPr lang="en-US" sz="2400" b="1" dirty="0"/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5715000" y="5562600"/>
            <a:ext cx="2989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Super-</a:t>
            </a:r>
            <a:r>
              <a:rPr lang="en-US" sz="2400" b="1" dirty="0" err="1"/>
              <a:t>Kamiokande</a:t>
            </a:r>
            <a:endParaRPr lang="en-US" sz="2400" b="1" dirty="0"/>
          </a:p>
          <a:p>
            <a:r>
              <a:rPr lang="en-US" sz="2400" b="1" dirty="0"/>
              <a:t>      22 </a:t>
            </a:r>
            <a:r>
              <a:rPr lang="en-US" sz="2400" b="1" dirty="0" err="1"/>
              <a:t>ktons</a:t>
            </a:r>
            <a:endParaRPr lang="en-US" sz="2400" b="1" dirty="0"/>
          </a:p>
        </p:txBody>
      </p:sp>
      <p:pic>
        <p:nvPicPr>
          <p:cNvPr id="11" name="Picture 10" descr="sno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3581400"/>
            <a:ext cx="2194560" cy="3069641"/>
          </a:xfrm>
          <a:prstGeom prst="rect">
            <a:avLst/>
          </a:prstGeom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5486400"/>
            <a:ext cx="11753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 SNO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1 </a:t>
            </a:r>
            <a:r>
              <a:rPr lang="en-US" sz="2400" b="1" dirty="0" err="1"/>
              <a:t>kton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70000" contrast="-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Neutrinos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 Only six known stable particles: </a:t>
            </a:r>
            <a:r>
              <a:rPr lang="en-US" b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n</a:t>
            </a:r>
            <a:r>
              <a:rPr lang="en-US" b="1" baseline="-25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1</a:t>
            </a:r>
            <a:r>
              <a:rPr lang="en-US" b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, n</a:t>
            </a:r>
            <a:r>
              <a:rPr lang="en-US" b="1" baseline="-25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, n</a:t>
            </a:r>
            <a:r>
              <a:rPr lang="en-US" b="1" baseline="-25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cs typeface="Symbol" charset="2"/>
              </a:rPr>
              <a:t>p</a:t>
            </a:r>
            <a:r>
              <a:rPr lang="en-US" b="1" dirty="0" smtClean="0">
                <a:solidFill>
                  <a:srgbClr val="FFFF00"/>
                </a:solidFill>
                <a:cs typeface="Symbol" charset="2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cs typeface="Symbol" charset="2"/>
              </a:rPr>
              <a:t>e</a:t>
            </a:r>
            <a:r>
              <a:rPr lang="en-US" b="1" dirty="0" smtClean="0">
                <a:solidFill>
                  <a:srgbClr val="FFFF00"/>
                </a:solidFill>
                <a:cs typeface="Symbol" charset="2"/>
              </a:rPr>
              <a:t>, and </a:t>
            </a:r>
            <a:r>
              <a:rPr lang="en-US" b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. </a:t>
            </a:r>
            <a:endParaRPr lang="en-US" b="1" dirty="0" smtClean="0">
              <a:solidFill>
                <a:srgbClr val="FFFF00"/>
              </a:solidFill>
              <a:cs typeface="Symbol" charset="2"/>
            </a:endParaRPr>
          </a:p>
          <a:p>
            <a:r>
              <a:rPr lang="en-US" b="1" dirty="0" smtClean="0">
                <a:solidFill>
                  <a:srgbClr val="FFFF00"/>
                </a:solidFill>
                <a:cs typeface="Symbol" charset="2"/>
              </a:rPr>
              <a:t> Estimates give ~300 </a:t>
            </a:r>
            <a:r>
              <a:rPr lang="en-US" b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n</a:t>
            </a:r>
            <a:r>
              <a:rPr lang="en-US" b="1" dirty="0" err="1" smtClean="0">
                <a:solidFill>
                  <a:srgbClr val="FFFF00"/>
                </a:solidFill>
                <a:cs typeface="Symbol" charset="2"/>
              </a:rPr>
              <a:t>’s</a:t>
            </a:r>
            <a:r>
              <a:rPr lang="en-US" b="1" dirty="0" smtClean="0">
                <a:solidFill>
                  <a:srgbClr val="FFFF00"/>
                </a:solidFill>
                <a:cs typeface="Symbol" charset="2"/>
              </a:rPr>
              <a:t> cm</a:t>
            </a:r>
            <a:r>
              <a:rPr lang="en-US" b="1" baseline="30000" dirty="0" smtClean="0">
                <a:solidFill>
                  <a:srgbClr val="FFFF00"/>
                </a:solidFill>
                <a:cs typeface="Symbol" charset="2"/>
              </a:rPr>
              <a:t>-3</a:t>
            </a:r>
            <a:r>
              <a:rPr lang="en-US" b="1" dirty="0" smtClean="0">
                <a:solidFill>
                  <a:srgbClr val="FFFF00"/>
                </a:solidFill>
                <a:cs typeface="Symbol" charset="2"/>
              </a:rPr>
              <a:t>, roughly the same density as CMB photons. Nucleons and electrons are ~10</a:t>
            </a:r>
            <a:r>
              <a:rPr lang="en-US" b="1" baseline="30000" dirty="0" smtClean="0">
                <a:solidFill>
                  <a:srgbClr val="FFFF00"/>
                </a:solidFill>
                <a:cs typeface="Symbol" charset="2"/>
              </a:rPr>
              <a:t>-7</a:t>
            </a:r>
            <a:r>
              <a:rPr lang="en-US" b="1" dirty="0" smtClean="0">
                <a:solidFill>
                  <a:srgbClr val="FFFF00"/>
                </a:solidFill>
                <a:cs typeface="Symbol" charset="2"/>
              </a:rPr>
              <a:t> per cm</a:t>
            </a:r>
            <a:r>
              <a:rPr lang="en-US" b="1" baseline="30000" dirty="0" smtClean="0">
                <a:solidFill>
                  <a:srgbClr val="FFFF00"/>
                </a:solidFill>
                <a:cs typeface="Symbol" charset="2"/>
              </a:rPr>
              <a:t>3</a:t>
            </a:r>
            <a:r>
              <a:rPr lang="en-US" b="1" i="1" dirty="0" smtClean="0">
                <a:solidFill>
                  <a:srgbClr val="FFFF00"/>
                </a:solidFill>
                <a:cs typeface="Symbol" charset="2"/>
              </a:rPr>
              <a:t>. Neutrinos are a major component of the universe.</a:t>
            </a:r>
          </a:p>
          <a:p>
            <a:r>
              <a:rPr lang="en-US" b="1" dirty="0" smtClean="0">
                <a:solidFill>
                  <a:srgbClr val="FFFF00"/>
                </a:solidFill>
                <a:cs typeface="Symbol" charset="2"/>
              </a:rPr>
              <a:t>Neutrinos allow for the study of particle physics without the complications of the strong and electromagnetic interaction. 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72000" contrast="-70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Large</a:t>
            </a:r>
            <a:r>
              <a:rPr lang="en-US" dirty="0" smtClean="0"/>
              <a:t> Water Cherenkov Neutrino </a:t>
            </a:r>
            <a:r>
              <a:rPr lang="en-US" dirty="0" smtClean="0"/>
              <a:t>Detector for DUSEL</a:t>
            </a:r>
          </a:p>
        </p:txBody>
      </p:sp>
      <p:sp>
        <p:nvSpPr>
          <p:cNvPr id="4" name="Flowchart: Magnetic Disk 3"/>
          <p:cNvSpPr>
            <a:spLocks noChangeAspect="1"/>
          </p:cNvSpPr>
          <p:nvPr/>
        </p:nvSpPr>
        <p:spPr>
          <a:xfrm>
            <a:off x="5715000" y="2209800"/>
            <a:ext cx="2613025" cy="35464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300 </a:t>
            </a:r>
            <a:r>
              <a:rPr lang="en-US" sz="4000" dirty="0" err="1"/>
              <a:t>ktons</a:t>
            </a:r>
            <a:endParaRPr lang="en-US" sz="4000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200400" y="5791200"/>
            <a:ext cx="171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   Super-</a:t>
            </a:r>
            <a:endParaRPr lang="en-US" sz="2000" b="1" dirty="0"/>
          </a:p>
          <a:p>
            <a:r>
              <a:rPr lang="en-US" sz="2000" b="1" dirty="0" err="1"/>
              <a:t>Kamiokande</a:t>
            </a:r>
            <a:endParaRPr lang="en-US" sz="2000" b="1" dirty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6096000" y="58674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DUSEL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981200" y="5791200"/>
            <a:ext cx="60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IMB</a:t>
            </a:r>
          </a:p>
        </p:txBody>
      </p:sp>
      <p:sp>
        <p:nvSpPr>
          <p:cNvPr id="9" name="Cube 8"/>
          <p:cNvSpPr/>
          <p:nvPr/>
        </p:nvSpPr>
        <p:spPr>
          <a:xfrm>
            <a:off x="1981200" y="5105400"/>
            <a:ext cx="6096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3 </a:t>
            </a:r>
            <a:r>
              <a:rPr lang="en-US" sz="1000" dirty="0" err="1"/>
              <a:t>ktons</a:t>
            </a:r>
            <a:endParaRPr lang="en-US" sz="1000" dirty="0"/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914400" y="1828800"/>
            <a:ext cx="42116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Note: the DUSEL detector will</a:t>
            </a:r>
          </a:p>
          <a:p>
            <a:r>
              <a:rPr lang="en-US"/>
              <a:t>likely be realized in 2-3 modules</a:t>
            </a:r>
          </a:p>
          <a:p>
            <a:endParaRPr lang="en-US"/>
          </a:p>
          <a:p>
            <a:r>
              <a:rPr lang="en-US"/>
              <a:t>The muon rate in the DUSEL detector</a:t>
            </a:r>
          </a:p>
          <a:p>
            <a:r>
              <a:rPr lang="en-US"/>
              <a:t>will be 1/30</a:t>
            </a:r>
            <a:r>
              <a:rPr lang="en-US" baseline="30000"/>
              <a:t>th</a:t>
            </a:r>
            <a:r>
              <a:rPr lang="en-US"/>
              <a:t> that of Super-Kamiokande</a:t>
            </a:r>
          </a:p>
        </p:txBody>
      </p:sp>
      <p:sp>
        <p:nvSpPr>
          <p:cNvPr id="10" name="Flowchart: Magnetic Disk 9"/>
          <p:cNvSpPr>
            <a:spLocks noChangeAspect="1"/>
          </p:cNvSpPr>
          <p:nvPr/>
        </p:nvSpPr>
        <p:spPr>
          <a:xfrm>
            <a:off x="3429000" y="4114800"/>
            <a:ext cx="1097468" cy="148951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22 </a:t>
            </a:r>
            <a:r>
              <a:rPr lang="en-US" sz="2400" dirty="0" err="1"/>
              <a:t>ktons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altLang="ja-JP" dirty="0" smtClean="0"/>
              <a:t>Improved</a:t>
            </a: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/e separation in SK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smtClean="0"/>
              <a:t>2-</a:t>
            </a:r>
            <a:r>
              <a:rPr lang="en-US" altLang="ja-JP" sz="2800" smtClean="0"/>
              <a:t>R e-like tag (old ring-finder)</a:t>
            </a:r>
          </a:p>
          <a:p>
            <a:pPr>
              <a:lnSpc>
                <a:spcPct val="90000"/>
              </a:lnSpc>
            </a:pPr>
            <a:r>
              <a:rPr lang="en-US" altLang="ja-JP" sz="2800" smtClean="0">
                <a:latin typeface="Symbol" pitchFamily="18" charset="2"/>
              </a:rPr>
              <a:t> p</a:t>
            </a:r>
            <a:r>
              <a:rPr lang="en-US" altLang="ja-JP" sz="2800" baseline="30000" smtClean="0"/>
              <a:t>0</a:t>
            </a:r>
            <a:r>
              <a:rPr lang="en-US" altLang="ja-JP" sz="2800" smtClean="0"/>
              <a:t> fitter (improved ring-finder)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981200" y="2286000"/>
          <a:ext cx="6400800" cy="4270375"/>
        </p:xfrm>
        <a:graphic>
          <a:graphicData uri="http://schemas.openxmlformats.org/presentationml/2006/ole">
            <p:oleObj spid="_x0000_s148482" name="Chart" r:id="rId3" imgW="8140700" imgH="5435600" progId="MSGraph.Chart.8">
              <p:embed followColorScheme="full"/>
            </p:oleObj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 rot="-5400000">
            <a:off x="108744" y="4042569"/>
            <a:ext cx="350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>
                <a:latin typeface="Tahoma" pitchFamily="34" charset="0"/>
              </a:rPr>
              <a:t>Reconstruction efficiency of </a:t>
            </a:r>
            <a:r>
              <a:rPr kumimoji="1" lang="en-US" altLang="ja-JP">
                <a:latin typeface="Symbol" pitchFamily="18" charset="2"/>
              </a:rPr>
              <a:t>p</a:t>
            </a:r>
            <a:r>
              <a:rPr kumimoji="1" lang="en-US" altLang="ja-JP" baseline="30000">
                <a:latin typeface="Tahoma" pitchFamily="34" charset="0"/>
              </a:rPr>
              <a:t>0(%)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267200"/>
            <a:ext cx="1698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in</a:t>
            </a:r>
          </a:p>
          <a:p>
            <a:r>
              <a:rPr lang="en-US" dirty="0" smtClean="0"/>
              <a:t>c</a:t>
            </a:r>
            <a:r>
              <a:rPr lang="en-US" dirty="0" smtClean="0"/>
              <a:t>urrent studies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743200"/>
            <a:ext cx="1583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dirty="0" smtClean="0"/>
              <a:t>ork to adapt</a:t>
            </a:r>
          </a:p>
          <a:p>
            <a:r>
              <a:rPr lang="en-US" dirty="0" smtClean="0"/>
              <a:t>t</a:t>
            </a:r>
            <a:r>
              <a:rPr lang="en-US" dirty="0" smtClean="0"/>
              <a:t>his to LBNE</a:t>
            </a:r>
          </a:p>
          <a:p>
            <a:r>
              <a:rPr lang="en-US" dirty="0" smtClean="0"/>
              <a:t>i</a:t>
            </a:r>
            <a:r>
              <a:rPr lang="en-US" dirty="0" smtClean="0"/>
              <a:t>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erarchy_WCC_120GeV_12km_eb0.05_60+60p_Dm2.40_t2345_nu+anu_no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49600" cy="2997200"/>
          </a:xfrm>
          <a:prstGeom prst="rect">
            <a:avLst/>
          </a:prstGeom>
        </p:spPr>
      </p:pic>
      <p:pic>
        <p:nvPicPr>
          <p:cNvPr id="4" name="Picture 3" descr="theta_delta_WCC_120GeV_12km_eb0.05_60+60p_Dm2.40_t2345_no_nu+anu_l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2800"/>
            <a:ext cx="3149600" cy="2997200"/>
          </a:xfrm>
          <a:prstGeom prst="rect">
            <a:avLst/>
          </a:prstGeom>
        </p:spPr>
      </p:pic>
      <p:pic>
        <p:nvPicPr>
          <p:cNvPr id="5" name="Picture 4" descr="hierarchy_LAr_50kt_120GeV_12km_eb0.05_60+60p_Dm2.40_t2345_nu+anu_no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1000"/>
            <a:ext cx="3073400" cy="2921000"/>
          </a:xfrm>
          <a:prstGeom prst="rect">
            <a:avLst/>
          </a:prstGeom>
        </p:spPr>
      </p:pic>
      <p:pic>
        <p:nvPicPr>
          <p:cNvPr id="6" name="Picture 5" descr="cpexclusion_LAr_50kt_120GeV_12km_eb0.05_60+60p_Dm2.40_t2345_nu+anu_no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276600"/>
            <a:ext cx="30734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Long Baseline Neutrino Experiment (Science Collaboration)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~180 people</a:t>
            </a:r>
          </a:p>
          <a:p>
            <a:r>
              <a:rPr lang="en-US" b="1" dirty="0" smtClean="0"/>
              <a:t> Science Goals: </a:t>
            </a:r>
            <a:r>
              <a:rPr lang="en-US" b="1" dirty="0" smtClean="0">
                <a:solidFill>
                  <a:srgbClr val="FF0000"/>
                </a:solidFill>
              </a:rPr>
              <a:t>We want a broad program!</a:t>
            </a:r>
            <a:endParaRPr lang="en-US" b="1" dirty="0" smtClean="0"/>
          </a:p>
          <a:p>
            <a:r>
              <a:rPr lang="en-US" dirty="0" smtClean="0"/>
              <a:t> Neutrino Mass Hierarchy &amp; CP violation</a:t>
            </a:r>
          </a:p>
          <a:p>
            <a:r>
              <a:rPr lang="en-US" dirty="0" smtClean="0"/>
              <a:t> Supernovae</a:t>
            </a:r>
          </a:p>
          <a:p>
            <a:r>
              <a:rPr lang="en-US" dirty="0" smtClean="0"/>
              <a:t> Relic Supernovae</a:t>
            </a:r>
          </a:p>
          <a:p>
            <a:r>
              <a:rPr lang="en-US" dirty="0" smtClean="0"/>
              <a:t> Proton Decay</a:t>
            </a:r>
          </a:p>
          <a:p>
            <a:r>
              <a:rPr lang="en-US" dirty="0" smtClean="0"/>
              <a:t> neutrino physics</a:t>
            </a:r>
          </a:p>
        </p:txBody>
      </p:sp>
      <p:pic>
        <p:nvPicPr>
          <p:cNvPr id="3076" name="Picture 2" descr="rainb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733800"/>
            <a:ext cx="420528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381000"/>
            <a:ext cx="81534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Supernova Burst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487863"/>
            <a:ext cx="5748338" cy="237013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       </a:t>
            </a:r>
            <a:r>
              <a:rPr lang="en-US" sz="3600" dirty="0"/>
              <a:t>10 </a:t>
            </a:r>
            <a:r>
              <a:rPr lang="en-US" sz="3600" dirty="0" err="1"/>
              <a:t>kpc</a:t>
            </a:r>
            <a:r>
              <a:rPr lang="en-US" sz="3600" dirty="0"/>
              <a:t>  with 300 </a:t>
            </a:r>
            <a:r>
              <a:rPr lang="en-US" sz="3600" dirty="0" err="1"/>
              <a:t>ktons</a:t>
            </a:r>
            <a:endParaRPr lang="en-US" sz="3600" dirty="0"/>
          </a:p>
          <a:p>
            <a:pPr>
              <a:defRPr/>
            </a:pPr>
            <a:r>
              <a:rPr lang="en-US" sz="3600" dirty="0"/>
              <a:t>CC </a:t>
            </a:r>
            <a:r>
              <a:rPr lang="en-US" sz="3600" dirty="0">
                <a:latin typeface="Symbol" pitchFamily="18" charset="2"/>
              </a:rPr>
              <a:t>n</a:t>
            </a:r>
            <a:r>
              <a:rPr lang="en-US" sz="3600" baseline="-25000" dirty="0">
                <a:latin typeface="+mn-lt"/>
              </a:rPr>
              <a:t>e</a:t>
            </a:r>
            <a:r>
              <a:rPr lang="en-US" sz="3600" dirty="0">
                <a:latin typeface="+mn-lt"/>
              </a:rPr>
              <a:t>                70,000 events</a:t>
            </a:r>
          </a:p>
          <a:p>
            <a:pPr>
              <a:defRPr/>
            </a:pPr>
            <a:r>
              <a:rPr lang="en-US" sz="3600" dirty="0">
                <a:latin typeface="+mn-lt"/>
              </a:rPr>
              <a:t>NC    </a:t>
            </a:r>
            <a:r>
              <a:rPr lang="en-US" sz="3600" dirty="0" err="1">
                <a:latin typeface="Symbol" pitchFamily="18" charset="2"/>
              </a:rPr>
              <a:t>n</a:t>
            </a:r>
            <a:r>
              <a:rPr lang="en-US" sz="3600" baseline="-25000" dirty="0" err="1">
                <a:latin typeface="+mn-lt"/>
              </a:rPr>
              <a:t>x</a:t>
            </a:r>
            <a:r>
              <a:rPr lang="en-US" sz="3600" dirty="0">
                <a:latin typeface="+mn-lt"/>
              </a:rPr>
              <a:t>                 3,000 events</a:t>
            </a:r>
          </a:p>
          <a:p>
            <a:pPr>
              <a:defRPr/>
            </a:pPr>
            <a:r>
              <a:rPr lang="en-US" sz="3600" dirty="0">
                <a:latin typeface="+mn-lt"/>
              </a:rPr>
              <a:t>ES     </a:t>
            </a:r>
            <a:r>
              <a:rPr lang="en-US" sz="3600" dirty="0">
                <a:latin typeface="Symbol" pitchFamily="18" charset="2"/>
              </a:rPr>
              <a:t>n</a:t>
            </a:r>
            <a:r>
              <a:rPr lang="en-US" sz="3600" baseline="-25000" dirty="0">
                <a:latin typeface="+mn-lt"/>
              </a:rPr>
              <a:t>e</a:t>
            </a:r>
            <a:r>
              <a:rPr lang="en-US" sz="3600" dirty="0">
                <a:latin typeface="+mn-lt"/>
              </a:rPr>
              <a:t>                 3,000 events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0" y="52578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Content Placeholder 6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/>
          <a:lstStyle/>
          <a:p>
            <a:r>
              <a:rPr lang="en-US" sz="2800" b="1" smtClean="0">
                <a:solidFill>
                  <a:srgbClr val="FFFF00"/>
                </a:solidFill>
              </a:rPr>
              <a:t>Huge signal for a galactic supernova</a:t>
            </a:r>
          </a:p>
          <a:p>
            <a:r>
              <a:rPr lang="en-US" sz="2800" b="1" smtClean="0">
                <a:solidFill>
                  <a:srgbClr val="FFFF00"/>
                </a:solidFill>
              </a:rPr>
              <a:t> More importantly: very precise knowledge of the cross-section (~0.2%) for  </a:t>
            </a:r>
            <a:r>
              <a:rPr lang="en-US" sz="2800" b="1" smtClean="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800" b="1" baseline="-25000" smtClean="0">
                <a:solidFill>
                  <a:srgbClr val="FFFF00"/>
                </a:solidFill>
                <a:latin typeface="Arial" charset="0"/>
                <a:cs typeface="Arial" charset="0"/>
              </a:rPr>
              <a:t>e</a:t>
            </a:r>
            <a:r>
              <a:rPr lang="en-US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+ p -&gt; e</a:t>
            </a:r>
            <a:r>
              <a:rPr lang="en-US" sz="2800" b="1" baseline="30000" smtClean="0">
                <a:solidFill>
                  <a:srgbClr val="FFFF00"/>
                </a:solidFill>
                <a:latin typeface="Arial" charset="0"/>
                <a:cs typeface="Arial" charset="0"/>
              </a:rPr>
              <a:t>+</a:t>
            </a:r>
            <a:r>
              <a:rPr lang="en-US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+ n</a:t>
            </a:r>
            <a:r>
              <a:rPr lang="en-US" sz="2800" b="1" smtClean="0">
                <a:solidFill>
                  <a:srgbClr val="FFFF00"/>
                </a:solidFill>
              </a:rPr>
              <a:t> makes the statistics meaningful!</a:t>
            </a:r>
          </a:p>
          <a:p>
            <a:r>
              <a:rPr lang="en-US" sz="2800" b="1" smtClean="0">
                <a:solidFill>
                  <a:srgbClr val="FFFF00"/>
                </a:solidFill>
              </a:rPr>
              <a:t> Double coincidence: zero background (need Gd)</a:t>
            </a:r>
          </a:p>
          <a:p>
            <a:r>
              <a:rPr lang="en-US" sz="2800" b="1" smtClean="0">
                <a:solidFill>
                  <a:srgbClr val="FFFF00"/>
                </a:solidFill>
              </a:rPr>
              <a:t>Positron spectrum mirrors neutrino spectrum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2590800"/>
            <a:ext cx="2286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67000" contrast="-36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Gadolinium Doping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/>
          <a:lstStyle/>
          <a:p>
            <a:r>
              <a:rPr lang="en-US" smtClean="0"/>
              <a:t>Sensitivity to neutron capture via 8 MeV gamma cascade (e.g. M.Vagins, NNN08)</a:t>
            </a:r>
          </a:p>
          <a:p>
            <a:r>
              <a:rPr lang="en-US" smtClean="0"/>
              <a:t> Inexpensive, low risk. Could be implemented after construction completed, no schedule risk.</a:t>
            </a:r>
          </a:p>
          <a:p>
            <a:r>
              <a:rPr lang="en-US" smtClean="0"/>
              <a:t>Technical challenges: </a:t>
            </a:r>
          </a:p>
          <a:p>
            <a:pPr>
              <a:buFont typeface="Arial" charset="0"/>
              <a:buNone/>
            </a:pPr>
            <a:r>
              <a:rPr lang="en-US" smtClean="0"/>
              <a:t>	- material compatibility. Chose materials  that do not contaminate the water.</a:t>
            </a:r>
          </a:p>
          <a:p>
            <a:pPr>
              <a:buFont typeface="Arial" charset="0"/>
              <a:buNone/>
            </a:pPr>
            <a:r>
              <a:rPr lang="en-US" smtClean="0"/>
              <a:t>	- water treatment . Remove impurities but leave gadolinium in solution.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R.Svoboda</a:t>
            </a:r>
            <a:r>
              <a:rPr lang="en-US" dirty="0"/>
              <a:t>, 3 November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SN </a:t>
            </a:r>
            <a:r>
              <a:rPr lang="en-US" dirty="0" err="1" smtClean="0"/>
              <a:t>FLux</a:t>
            </a:r>
            <a:endParaRPr lang="en-US" dirty="0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505200"/>
            <a:ext cx="7772400" cy="715963"/>
          </a:xfrm>
        </p:spPr>
        <p:txBody>
          <a:bodyPr/>
          <a:lstStyle/>
          <a:p>
            <a:r>
              <a:rPr lang="en-US" sz="2800" smtClean="0">
                <a:solidFill>
                  <a:srgbClr val="002060"/>
                </a:solidFill>
              </a:rPr>
              <a:t>Differences due to different inputs/methods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878638" cy="244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286000" y="1219200"/>
            <a:ext cx="408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C.L., Astropart.Phys.26:190-201,2006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457200" y="39624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For a </a:t>
            </a:r>
            <a:r>
              <a:rPr lang="en-US" sz="2800" b="1" u="sng" dirty="0" err="1"/>
              <a:t>Gd</a:t>
            </a:r>
            <a:r>
              <a:rPr lang="en-US" sz="2800" b="1" u="sng" dirty="0"/>
              <a:t>-loaded</a:t>
            </a:r>
            <a:r>
              <a:rPr lang="en-US" sz="2800" dirty="0"/>
              <a:t> </a:t>
            </a:r>
            <a:r>
              <a:rPr lang="en-US" sz="2800" dirty="0" smtClean="0"/>
              <a:t>300 </a:t>
            </a:r>
            <a:r>
              <a:rPr lang="en-US" sz="2800" dirty="0" err="1"/>
              <a:t>kton</a:t>
            </a:r>
            <a:r>
              <a:rPr lang="en-US" sz="2800" dirty="0"/>
              <a:t> WC detector, estimates range from </a:t>
            </a:r>
            <a:r>
              <a:rPr lang="en-US" sz="2800" dirty="0" smtClean="0"/>
              <a:t>6-60 </a:t>
            </a:r>
            <a:r>
              <a:rPr lang="en-US" sz="2800" dirty="0"/>
              <a:t>events/year.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SK background of ~20/year significantly reduced by neutron tagging. (</a:t>
            </a:r>
            <a:r>
              <a:rPr lang="en-US" sz="2800" dirty="0" err="1"/>
              <a:t>Beacom</a:t>
            </a:r>
            <a:r>
              <a:rPr lang="en-US" sz="2800" dirty="0"/>
              <a:t> and </a:t>
            </a:r>
            <a:r>
              <a:rPr lang="en-US" sz="2800" dirty="0" err="1"/>
              <a:t>Vagins</a:t>
            </a:r>
            <a:r>
              <a:rPr lang="en-US" sz="2800" dirty="0"/>
              <a:t>)</a:t>
            </a:r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685800" y="4876800"/>
            <a:ext cx="75628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MS PGothic" pitchFamily="34" charset="-128"/>
              </a:rPr>
              <a:t>C.L., Astropart.Phys.26:190-201,2006, </a:t>
            </a:r>
            <a:r>
              <a:rPr lang="en-US"/>
              <a:t>Fogli et al. JCAP 0504:002,2005, </a:t>
            </a:r>
          </a:p>
          <a:p>
            <a:r>
              <a:rPr lang="en-US">
                <a:ea typeface="MS PGothic" pitchFamily="34" charset="-128"/>
              </a:rPr>
              <a:t>Volpe &amp; Welzel, 2007, C.L. &amp; O.L.G. Peres, to appear soon.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-64000"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Nucleon Decay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Neutrinos, electrons, photons, and protons are the only known stable particles</a:t>
            </a:r>
          </a:p>
          <a:p>
            <a:r>
              <a:rPr lang="en-US" smtClean="0">
                <a:solidFill>
                  <a:srgbClr val="FFFF00"/>
                </a:solidFill>
              </a:rPr>
              <a:t> Stable over what time scale?</a:t>
            </a:r>
          </a:p>
          <a:p>
            <a:r>
              <a:rPr lang="en-US" smtClean="0">
                <a:solidFill>
                  <a:srgbClr val="FFFF00"/>
                </a:solidFill>
              </a:rPr>
              <a:t>Lifetime of universe 10</a:t>
            </a:r>
            <a:r>
              <a:rPr lang="en-US" baseline="30000" smtClean="0">
                <a:solidFill>
                  <a:srgbClr val="FFFF00"/>
                </a:solidFill>
              </a:rPr>
              <a:t>10</a:t>
            </a:r>
            <a:r>
              <a:rPr lang="en-US" smtClean="0">
                <a:solidFill>
                  <a:srgbClr val="FFFF00"/>
                </a:solidFill>
              </a:rPr>
              <a:t> years</a:t>
            </a:r>
          </a:p>
          <a:p>
            <a:r>
              <a:rPr lang="en-US" smtClean="0">
                <a:solidFill>
                  <a:srgbClr val="FFFF00"/>
                </a:solidFill>
              </a:rPr>
              <a:t> Many theories that try and unite the known forces of nature into a “Grand Unified Theory” (GUT) predict that free protons will decay with lifetimes of 10</a:t>
            </a:r>
            <a:r>
              <a:rPr lang="en-US" baseline="30000" smtClean="0">
                <a:solidFill>
                  <a:srgbClr val="FFFF00"/>
                </a:solidFill>
              </a:rPr>
              <a:t>30</a:t>
            </a:r>
            <a:r>
              <a:rPr lang="en-US" smtClean="0">
                <a:solidFill>
                  <a:srgbClr val="FFFF00"/>
                </a:solidFill>
              </a:rPr>
              <a:t> years or longer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59150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Proton Decay Limits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1981200"/>
            <a:ext cx="2711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GOAL: push this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Sensitivity forward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By factor of </a:t>
            </a:r>
            <a:r>
              <a:rPr lang="en-US" b="1" dirty="0" smtClean="0">
                <a:solidFill>
                  <a:srgbClr val="FF0000"/>
                </a:solidFill>
              </a:rPr>
              <a:t>10 or more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4886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E.Kearns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181600" y="533400"/>
          <a:ext cx="3200400" cy="1308100"/>
        </p:xfrm>
        <a:graphic>
          <a:graphicData uri="http://schemas.openxmlformats.org/presentationml/2006/ole">
            <p:oleObj spid="_x0000_s30722" name="Equation" r:id="rId3" imgW="1739880" imgH="711000" progId="Equation.3">
              <p:embed/>
            </p:oleObj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790058-8D6B-4248-BFF0-CD16659F2707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R.Svoboda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A3BF-6F09-4AED-B272-81C8CF8D65C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4953000" y="381000"/>
            <a:ext cx="3581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495800" cy="1143000"/>
          </a:xfrm>
        </p:spPr>
        <p:txBody>
          <a:bodyPr/>
          <a:lstStyle/>
          <a:p>
            <a:pPr eaLnBrk="1" hangingPunct="1"/>
            <a:r>
              <a:rPr lang="en-US" smtClean="0"/>
              <a:t>Neutrino Mixing</a:t>
            </a:r>
          </a:p>
        </p:txBody>
      </p:sp>
      <p:pic>
        <p:nvPicPr>
          <p:cNvPr id="103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r="2197" b="59055"/>
          <a:stretch>
            <a:fillRect/>
          </a:stretch>
        </p:blipFill>
        <p:spPr>
          <a:xfrm>
            <a:off x="533400" y="2286000"/>
            <a:ext cx="8001000" cy="1927225"/>
          </a:xfrm>
        </p:spPr>
      </p:pic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4648200" y="4876800"/>
            <a:ext cx="3948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</a:t>
            </a:r>
            <a:r>
              <a:rPr lang="en-US" sz="3200" baseline="-25000"/>
              <a:t>ij</a:t>
            </a:r>
            <a:r>
              <a:rPr lang="en-US" sz="3200"/>
              <a:t> = sin</a:t>
            </a:r>
            <a:r>
              <a:rPr lang="en-US" sz="3200">
                <a:latin typeface="Symbol" pitchFamily="18" charset="2"/>
              </a:rPr>
              <a:t>q</a:t>
            </a:r>
            <a:r>
              <a:rPr lang="en-US" sz="3200" baseline="-25000"/>
              <a:t>ij</a:t>
            </a:r>
            <a:r>
              <a:rPr lang="en-US" sz="3200"/>
              <a:t>   c</a:t>
            </a:r>
            <a:r>
              <a:rPr lang="en-US" sz="3200" baseline="-25000"/>
              <a:t>ij</a:t>
            </a:r>
            <a:r>
              <a:rPr lang="en-US" sz="3200"/>
              <a:t> = cos</a:t>
            </a:r>
            <a:r>
              <a:rPr lang="en-US" sz="3200">
                <a:latin typeface="Symbol" pitchFamily="18" charset="2"/>
              </a:rPr>
              <a:t>q</a:t>
            </a:r>
            <a:r>
              <a:rPr lang="en-US" sz="3200" baseline="-25000"/>
              <a:t>ij</a:t>
            </a:r>
            <a:endParaRPr lang="en-US" sz="3200"/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1524000" y="4267200"/>
            <a:ext cx="2125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atmospheric</a:t>
            </a:r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7010400" y="4267200"/>
            <a:ext cx="957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solar</a:t>
            </a:r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2362200" y="2133600"/>
            <a:ext cx="16002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38" name="Picture 4"/>
          <p:cNvPicPr>
            <a:picLocks noChangeAspect="1" noChangeArrowheads="1"/>
          </p:cNvPicPr>
          <p:nvPr/>
        </p:nvPicPr>
        <p:blipFill>
          <a:blip r:embed="rId5"/>
          <a:srcRect l="-240531592" t="-268841187" r="-240531592" b="-268841187"/>
          <a:stretch>
            <a:fillRect/>
          </a:stretch>
        </p:blipFill>
        <p:spPr bwMode="auto">
          <a:xfrm>
            <a:off x="-2147483648" y="-2147483648"/>
            <a:ext cx="2147483647" cy="214748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8006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Neutrinos are a fundamental part of our particle universe – one we know little about</a:t>
            </a:r>
          </a:p>
          <a:p>
            <a:r>
              <a:rPr lang="en-US" b="1" dirty="0" smtClean="0"/>
              <a:t> An intense neutrino beam from FNAL to DUSEL would provide an unequaled opportunity to measure the mass hierarchy and look for CP violation</a:t>
            </a:r>
          </a:p>
          <a:p>
            <a:r>
              <a:rPr lang="en-US" b="1" dirty="0" smtClean="0"/>
              <a:t> The sensitivity of this setup is well-matched to expectations of theta13 sensitivity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55000" contrast="-56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 Initial design and costing complete by Fall, 2010 </a:t>
            </a:r>
          </a:p>
          <a:p>
            <a:r>
              <a:rPr lang="en-US" dirty="0" smtClean="0"/>
              <a:t> DOE CD-1,  December 2010</a:t>
            </a:r>
          </a:p>
          <a:p>
            <a:r>
              <a:rPr lang="en-US" dirty="0" smtClean="0"/>
              <a:t> National Science Board, Spring 2011</a:t>
            </a:r>
          </a:p>
          <a:p>
            <a:r>
              <a:rPr lang="en-US" dirty="0" smtClean="0"/>
              <a:t> Preliminary Design (~CD-2), end of 2012</a:t>
            </a:r>
          </a:p>
          <a:p>
            <a:r>
              <a:rPr lang="en-US" dirty="0" smtClean="0"/>
              <a:t> DUSEL construction start, 2013</a:t>
            </a:r>
          </a:p>
          <a:p>
            <a:r>
              <a:rPr lang="en-US" dirty="0" smtClean="0"/>
              <a:t> Large Cavity construction, 2016-2017 (this could be earlier)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Bison-Bull-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631" y="5155406"/>
            <a:ext cx="2569369" cy="170259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p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5791200" cy="5775325"/>
          </a:xfrm>
          <a:prstGeom prst="rect">
            <a:avLst/>
          </a:prstGeom>
          <a:noFill/>
        </p:spPr>
      </p:pic>
      <p:sp>
        <p:nvSpPr>
          <p:cNvPr id="331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MS PGothic" pitchFamily="34" charset="-128"/>
              </a:rPr>
              <a:t>Excellent particle identification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70000" contrast="-40000"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Possible Solutions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059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3352800" y="6211888"/>
            <a:ext cx="42751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SK                                            IMB, SNO</a:t>
            </a:r>
          </a:p>
          <a:p>
            <a:r>
              <a:rPr lang="en-US" sz="1600" b="1"/>
              <a:t>miniBooNE                               KamLAND </a:t>
            </a:r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70000" contrast="-30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Photon Economics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754563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sz="2800" b="1" dirty="0" smtClean="0"/>
              <a:t>About 50% of the detector cost is expected to be in </a:t>
            </a:r>
            <a:r>
              <a:rPr lang="en-US" sz="2800" b="1" dirty="0" err="1" smtClean="0"/>
              <a:t>photosensors</a:t>
            </a:r>
            <a:endParaRPr lang="en-US" sz="2800" b="1" dirty="0" smtClean="0"/>
          </a:p>
          <a:p>
            <a:r>
              <a:rPr lang="en-US" sz="2800" b="1" dirty="0" smtClean="0"/>
              <a:t> Even small improvements can make a big impact</a:t>
            </a:r>
          </a:p>
          <a:p>
            <a:r>
              <a:rPr lang="en-US" sz="2800" b="1" dirty="0" smtClean="0"/>
              <a:t> Development of light enhancement techniques underway</a:t>
            </a:r>
          </a:p>
          <a:p>
            <a:r>
              <a:rPr lang="en-US" sz="2800" b="1" dirty="0" smtClean="0"/>
              <a:t> New high QE PMTs are now available – will be tested in a statistically large sample this year</a:t>
            </a:r>
          </a:p>
          <a:p>
            <a:r>
              <a:rPr lang="en-US" sz="2800" b="1" dirty="0" smtClean="0"/>
              <a:t> Prevention of implosion chain reaction (BNL+U.S. Navy). This is a possible point for international cooperation.</a:t>
            </a:r>
          </a:p>
          <a:p>
            <a:r>
              <a:rPr lang="en-US" sz="2800" b="1" dirty="0" smtClean="0"/>
              <a:t> Developments outside Project: </a:t>
            </a:r>
            <a:r>
              <a:rPr lang="en-US" sz="2800" b="1" dirty="0" err="1" smtClean="0"/>
              <a:t>waveshifting</a:t>
            </a:r>
            <a:r>
              <a:rPr lang="en-US" sz="2800" b="1" dirty="0" smtClean="0"/>
              <a:t> dyes, MCP development</a:t>
            </a:r>
          </a:p>
          <a:p>
            <a:pPr>
              <a:buFont typeface="Arial" charset="0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-50000" contrast="-60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Other Experiment Components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Electronics: conceptual designs in progress. Would like further international cooperation.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Water transparency: facilities at UCI, LLNL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Gadolinium loading: UC Irvine, LLNL, BNL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Calibrations: specifications being developed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PMT’s: FNAL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Project Integration: BNL/DUSEL/S4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Safety: BNL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Environmental Impact: ANL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8229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DUSEL?</a:t>
            </a:r>
          </a:p>
        </p:txBody>
      </p:sp>
      <p:pic>
        <p:nvPicPr>
          <p:cNvPr id="32771" name="Picture 4" descr="spectr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87169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133600"/>
          </a:xfrm>
        </p:spPr>
        <p:txBody>
          <a:bodyPr/>
          <a:lstStyle/>
          <a:p>
            <a:r>
              <a:rPr lang="en-US" smtClean="0"/>
              <a:t> 1300 km distance is significant for determination of neutrino mass hierarchy</a:t>
            </a:r>
          </a:p>
          <a:p>
            <a:r>
              <a:rPr lang="en-US" smtClean="0"/>
              <a:t> Deep underground site allows rich physics program in addition to LB neutrinos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nb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5257143" cy="3552381"/>
          </a:xfrm>
          <a:prstGeom prst="rect">
            <a:avLst/>
          </a:prstGeom>
        </p:spPr>
      </p:pic>
      <p:pic>
        <p:nvPicPr>
          <p:cNvPr id="5" name="Picture 4" descr="mi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667000"/>
            <a:ext cx="4477310" cy="3327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Experiments and Projects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8768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Experiment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609600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and 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Massive neutrinos have several implications beyond just lepton flavor oscillations:</a:t>
            </a:r>
          </a:p>
          <a:p>
            <a:pPr>
              <a:buNone/>
            </a:pPr>
            <a:r>
              <a:rPr lang="en-US" dirty="0" smtClean="0"/>
              <a:t>		- Neutrinos may have a non-zero magnetic 	moment.</a:t>
            </a:r>
          </a:p>
          <a:p>
            <a:pPr>
              <a:buNone/>
            </a:pPr>
            <a:r>
              <a:rPr lang="en-US" dirty="0" smtClean="0"/>
              <a:t>		- Heavier neutrinos could decay into lighter ones</a:t>
            </a:r>
          </a:p>
          <a:p>
            <a:pPr>
              <a:buNone/>
            </a:pPr>
            <a:r>
              <a:rPr lang="en-US" dirty="0" smtClean="0"/>
              <a:t>		- They will have an effect on the CMB 	spectrum</a:t>
            </a:r>
          </a:p>
          <a:p>
            <a:pPr>
              <a:buNone/>
            </a:pPr>
            <a:r>
              <a:rPr lang="en-US" dirty="0" smtClean="0"/>
              <a:t>		- CP violation in early universe?</a:t>
            </a:r>
          </a:p>
          <a:p>
            <a:pPr>
              <a:buNone/>
            </a:pPr>
            <a:r>
              <a:rPr lang="en-US" dirty="0" smtClean="0"/>
              <a:t>		- Hint of unification scale below </a:t>
            </a:r>
            <a:r>
              <a:rPr lang="en-US" dirty="0" err="1" smtClean="0"/>
              <a:t>GUTs</a:t>
            </a: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-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Long Baseline Neutrino Experiment (LBNE)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6002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NSF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6002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DOE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2004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DUSEL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32004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LBNE Office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(FNAL)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49530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BEAM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6200" y="41148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NEAR DET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(LANL?)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15200" y="41148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LAr</a:t>
            </a:r>
            <a:r>
              <a:rPr lang="en-US" b="1" dirty="0"/>
              <a:t> Detector Development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41148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WCh</a:t>
            </a:r>
            <a:r>
              <a:rPr lang="en-US" b="1" dirty="0"/>
              <a:t> Detector Office (BNL)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4267200"/>
            <a:ext cx="2286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S4 Office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(universities)</a:t>
            </a:r>
            <a:endParaRPr lang="en-US" sz="2800" b="1" dirty="0"/>
          </a:p>
        </p:txBody>
      </p:sp>
      <p:pic>
        <p:nvPicPr>
          <p:cNvPr id="2060" name="Picture 16" descr="min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953000"/>
            <a:ext cx="23241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 bright="-50000"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The Big Hole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One large cavity is included in the scope of DUSEL. DOE will also cost one cavity.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Large Cavity Board report: a large 100 </a:t>
            </a:r>
            <a:r>
              <a:rPr lang="en-US" b="1" dirty="0" err="1" smtClean="0">
                <a:solidFill>
                  <a:srgbClr val="FFFF00"/>
                </a:solidFill>
              </a:rPr>
              <a:t>kton</a:t>
            </a:r>
            <a:r>
              <a:rPr lang="en-US" b="1" dirty="0" smtClean="0">
                <a:solidFill>
                  <a:srgbClr val="FFFF00"/>
                </a:solidFill>
              </a:rPr>
              <a:t> detector could be built safely and economically. 150 </a:t>
            </a:r>
            <a:r>
              <a:rPr lang="en-US" b="1" dirty="0" err="1" smtClean="0">
                <a:solidFill>
                  <a:srgbClr val="FFFF00"/>
                </a:solidFill>
              </a:rPr>
              <a:t>kton</a:t>
            </a:r>
            <a:r>
              <a:rPr lang="en-US" b="1" dirty="0" smtClean="0">
                <a:solidFill>
                  <a:srgbClr val="FFFF00"/>
                </a:solidFill>
              </a:rPr>
              <a:t> cavities may also be possible.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Three independent cost estimates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We want 300 </a:t>
            </a:r>
            <a:r>
              <a:rPr lang="en-US" b="1" dirty="0" err="1" smtClean="0">
                <a:solidFill>
                  <a:srgbClr val="FFFF00"/>
                </a:solidFill>
              </a:rPr>
              <a:t>ktons</a:t>
            </a:r>
            <a:r>
              <a:rPr lang="en-US" b="1" dirty="0" smtClean="0">
                <a:solidFill>
                  <a:srgbClr val="FFFF00"/>
                </a:solidFill>
              </a:rPr>
              <a:t> total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exclusion_WCC_120GeV_12km_eb0.05_60+60p_Dm2.40_t2345_nu+anu_no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31800"/>
            <a:ext cx="62992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erarchy_WCC_120GeV_12km_eb0.05_60+60p_Dm2.40_t2345_nu+anu_no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31800"/>
            <a:ext cx="62992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073530" cy="6398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CBE1EA-E426-4DF0-9472-E23932FA1173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R.Svoboda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0CA7B-397C-478E-9408-BF8AB589D348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 t="45264" r="2197"/>
          <a:stretch>
            <a:fillRect/>
          </a:stretch>
        </p:blipFill>
        <p:spPr bwMode="auto">
          <a:xfrm>
            <a:off x="685800" y="2057400"/>
            <a:ext cx="76962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ym typeface="Symbol" pitchFamily="18" charset="2"/>
              </a:rPr>
              <a:t>W</a:t>
            </a:r>
            <a:r>
              <a:rPr lang="en-US" sz="4000" dirty="0" smtClean="0">
                <a:sym typeface="Symbol" pitchFamily="18" charset="2"/>
              </a:rPr>
              <a:t>e </a:t>
            </a:r>
            <a:r>
              <a:rPr lang="en-US" sz="4000" dirty="0" smtClean="0">
                <a:sym typeface="Symbol" pitchFamily="18" charset="2"/>
              </a:rPr>
              <a:t>don’t know the </a:t>
            </a:r>
            <a:r>
              <a:rPr lang="en-US" sz="4000" b="1" dirty="0" smtClean="0">
                <a:sym typeface="Symbol" pitchFamily="18" charset="2"/>
              </a:rPr>
              <a:t>mass </a:t>
            </a:r>
            <a:r>
              <a:rPr lang="en-US" sz="4000" b="1" dirty="0" smtClean="0">
                <a:sym typeface="Symbol" pitchFamily="18" charset="2"/>
              </a:rPr>
              <a:t>ordering</a:t>
            </a:r>
            <a:r>
              <a:rPr lang="en-US" sz="4000" dirty="0" smtClean="0">
                <a:sym typeface="Symbol" pitchFamily="18" charset="2"/>
              </a:rPr>
              <a:t> </a:t>
            </a:r>
            <a:r>
              <a:rPr lang="en-US" sz="4000" i="1" dirty="0" smtClean="0">
                <a:sym typeface="Symbol" pitchFamily="18" charset="2"/>
              </a:rPr>
              <a:t>or</a:t>
            </a:r>
            <a:r>
              <a:rPr lang="en-US" sz="4000" dirty="0" smtClean="0">
                <a:sym typeface="Symbol" pitchFamily="18" charset="2"/>
              </a:rPr>
              <a:t> </a:t>
            </a:r>
            <a:r>
              <a:rPr lang="en-US" sz="4000" b="1" dirty="0" smtClean="0">
                <a:sym typeface="Symbol" pitchFamily="18" charset="2"/>
              </a:rPr>
              <a:t>absolute mass scale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33400" y="4572000"/>
            <a:ext cx="184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Tahoma" pitchFamily="34" charset="0"/>
                <a:cs typeface="Arial" charset="0"/>
              </a:rPr>
              <a:t> </a:t>
            </a:r>
            <a:endParaRPr lang="en-US" dirty="0">
              <a:latin typeface="Tahoma" pitchFamily="34" charset="0"/>
              <a:cs typeface="Arial" charset="0"/>
            </a:endParaRPr>
          </a:p>
          <a:p>
            <a:pPr>
              <a:defRPr/>
            </a:pPr>
            <a:r>
              <a:rPr lang="en-US" dirty="0" smtClean="0">
                <a:latin typeface="Tahoma" pitchFamily="34" charset="0"/>
                <a:cs typeface="Arial" charset="0"/>
              </a:rPr>
              <a:t> </a:t>
            </a:r>
            <a:endParaRPr lang="en-US" dirty="0">
              <a:latin typeface="Tahoma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257800"/>
            <a:ext cx="7677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 information will be coming soon</a:t>
            </a:r>
          </a:p>
          <a:p>
            <a:r>
              <a:rPr lang="en-US" sz="3600" dirty="0" smtClean="0"/>
              <a:t>from several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Absolute </a:t>
            </a:r>
            <a:r>
              <a:rPr lang="en-US" dirty="0" smtClean="0"/>
              <a:t>Neutrino </a:t>
            </a:r>
            <a:r>
              <a:rPr lang="en-US" dirty="0" smtClean="0"/>
              <a:t>Mass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204" b="-24204"/>
          <a:stretch>
            <a:fillRect/>
          </a:stretch>
        </p:blipFill>
        <p:spPr>
          <a:xfrm>
            <a:off x="609600" y="609600"/>
            <a:ext cx="3263436" cy="365722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Limits on total neutrino mass from cosmology are getting better (&lt;0.67 </a:t>
            </a:r>
            <a:r>
              <a:rPr lang="en-US" dirty="0" err="1" smtClean="0"/>
              <a:t>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 Direct measurement from KATRIN is possible at &lt;0.2 </a:t>
            </a:r>
            <a:r>
              <a:rPr lang="en-US" dirty="0" err="1" smtClean="0"/>
              <a:t>eV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Neutrinoless</a:t>
            </a:r>
            <a:r>
              <a:rPr lang="en-US" dirty="0" smtClean="0"/>
              <a:t> double beta decay for </a:t>
            </a:r>
            <a:r>
              <a:rPr lang="en-US" dirty="0" err="1" smtClean="0"/>
              <a:t>Majorana</a:t>
            </a:r>
            <a:r>
              <a:rPr lang="en-US" dirty="0" smtClean="0"/>
              <a:t> neutrinos also possible</a:t>
            </a:r>
            <a:endParaRPr lang="en-US" dirty="0"/>
          </a:p>
        </p:txBody>
      </p:sp>
      <p:pic>
        <p:nvPicPr>
          <p:cNvPr id="10" name="Picture 9" descr="WMAP_Spect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3233181" cy="2299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4343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WMAP-5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0400" y="5105400"/>
            <a:ext cx="838200" cy="6858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1911350"/>
            <a:ext cx="3403600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or </a:t>
            </a:r>
            <a:r>
              <a:rPr lang="en-US" dirty="0" err="1" smtClean="0"/>
              <a:t>Majorana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neutrinos have a mass term of the same form as the charged leptons? E.g. a Dirac </a:t>
            </a:r>
            <a:r>
              <a:rPr lang="en-US" dirty="0" err="1" smtClean="0"/>
              <a:t>fermion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If so, why is the mass so small?</a:t>
            </a:r>
          </a:p>
          <a:p>
            <a:r>
              <a:rPr lang="en-US" dirty="0" smtClean="0"/>
              <a:t> Neutrinos could have a </a:t>
            </a:r>
            <a:r>
              <a:rPr lang="en-US" dirty="0" err="1" smtClean="0"/>
              <a:t>Majorana</a:t>
            </a:r>
            <a:r>
              <a:rPr lang="en-US" dirty="0" smtClean="0"/>
              <a:t> mass, generated by linking objects with the same </a:t>
            </a:r>
            <a:r>
              <a:rPr lang="en-US" dirty="0" err="1" smtClean="0"/>
              <a:t>chirality</a:t>
            </a:r>
            <a:r>
              <a:rPr lang="en-US" dirty="0" smtClean="0"/>
              <a:t>. In this case, neutrinos are their own antiparticle.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“seesaw” </a:t>
            </a:r>
            <a:r>
              <a:rPr lang="en-US" b="1" dirty="0" smtClean="0"/>
              <a:t>mechanism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(there are many variations!)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Light neutrinos may have heavy RH </a:t>
            </a:r>
            <a:r>
              <a:rPr lang="en-US" dirty="0" smtClean="0"/>
              <a:t>partners that may mix via couplings that link LH and RH</a:t>
            </a:r>
          </a:p>
          <a:p>
            <a:pPr>
              <a:buNone/>
            </a:pPr>
            <a:r>
              <a:rPr lang="en-US" dirty="0" smtClean="0"/>
              <a:t>The mass of the light neutrino go roughly as:</a:t>
            </a:r>
          </a:p>
          <a:p>
            <a:pPr>
              <a:buNone/>
            </a:pPr>
            <a:r>
              <a:rPr lang="en-US" dirty="0" smtClean="0"/>
              <a:t>            	</a:t>
            </a:r>
            <a:r>
              <a:rPr lang="en-US" dirty="0" err="1" smtClean="0"/>
              <a:t>m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Symbol" charset="2"/>
                <a:cs typeface="Symbol" charset="2"/>
              </a:rPr>
              <a:t> ~ </a:t>
            </a:r>
            <a:r>
              <a:rPr lang="en-US" dirty="0" smtClean="0">
                <a:cs typeface="Symbol" charset="2"/>
              </a:rPr>
              <a:t>m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/M</a:t>
            </a:r>
          </a:p>
          <a:p>
            <a:pPr>
              <a:buNone/>
            </a:pPr>
            <a:r>
              <a:rPr lang="en-US" dirty="0" smtClean="0">
                <a:cs typeface="Symbol" charset="2"/>
              </a:rPr>
              <a:t>Where </a:t>
            </a:r>
            <a:r>
              <a:rPr lang="en-US" dirty="0" err="1" smtClean="0"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is the mass associated with our low energy EW scale (~246 </a:t>
            </a:r>
            <a:r>
              <a:rPr lang="en-US" dirty="0" err="1" smtClean="0">
                <a:cs typeface="Symbol" charset="2"/>
              </a:rPr>
              <a:t>GeV</a:t>
            </a:r>
            <a:r>
              <a:rPr lang="en-US" dirty="0" smtClean="0">
                <a:cs typeface="Symbol" charset="2"/>
              </a:rPr>
              <a:t>) and M is the mass of the heavy RH partner.</a:t>
            </a:r>
          </a:p>
          <a:p>
            <a:pPr>
              <a:buNone/>
            </a:pPr>
            <a:r>
              <a:rPr lang="en-US" dirty="0" smtClean="0">
                <a:cs typeface="Symbol" charset="2"/>
              </a:rPr>
              <a:t>Oscillation measurements imply </a:t>
            </a:r>
            <a:r>
              <a:rPr lang="en-US" i="1" dirty="0" smtClean="0">
                <a:cs typeface="Symbol" charset="2"/>
              </a:rPr>
              <a:t>M~10</a:t>
            </a:r>
            <a:r>
              <a:rPr lang="en-US" i="1" baseline="30000" dirty="0" smtClean="0">
                <a:cs typeface="Symbol" charset="2"/>
              </a:rPr>
              <a:t>15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err="1" smtClean="0">
                <a:cs typeface="Symbol" charset="2"/>
              </a:rPr>
              <a:t>GeV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smtClean="0"/>
              <a:t> 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Leptogenesis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525963"/>
          </a:xfrm>
        </p:spPr>
        <p:txBody>
          <a:bodyPr/>
          <a:lstStyle/>
          <a:p>
            <a:r>
              <a:rPr lang="en-US" dirty="0" smtClean="0"/>
              <a:t> Simply put, if there </a:t>
            </a:r>
            <a:r>
              <a:rPr lang="en-US" b="1" i="1" dirty="0" smtClean="0"/>
              <a:t>does</a:t>
            </a:r>
            <a:r>
              <a:rPr lang="en-US" dirty="0" smtClean="0"/>
              <a:t> exist a RH heavy partner for the LH neutrinos, </a:t>
            </a:r>
            <a:r>
              <a:rPr lang="en-US" b="1" i="1" dirty="0" smtClean="0"/>
              <a:t>and</a:t>
            </a:r>
            <a:r>
              <a:rPr lang="en-US" dirty="0" smtClean="0"/>
              <a:t> if such a partner </a:t>
            </a:r>
            <a:r>
              <a:rPr lang="en-US" dirty="0" smtClean="0"/>
              <a:t>violates CP in its decay, it could influence the baryon/anti-baryon symmetry of the universe</a:t>
            </a:r>
          </a:p>
          <a:p>
            <a:r>
              <a:rPr lang="en-US" dirty="0" smtClean="0"/>
              <a:t> CP violation in the light neutrinos </a:t>
            </a:r>
            <a:r>
              <a:rPr lang="en-US" dirty="0" smtClean="0"/>
              <a:t>does not </a:t>
            </a:r>
            <a:r>
              <a:rPr lang="en-US" i="1" dirty="0" smtClean="0"/>
              <a:t>prove</a:t>
            </a:r>
            <a:r>
              <a:rPr lang="en-US" dirty="0" smtClean="0"/>
              <a:t> that neutrinos have a heavy CP-violating partner, but it is strong circumstantial evidence</a:t>
            </a:r>
          </a:p>
          <a:p>
            <a:r>
              <a:rPr lang="en-US" dirty="0" smtClean="0"/>
              <a:t> Knowing the absolute neutrino mass and structure would also help!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3540</TotalTime>
  <Words>1718</Words>
  <Application>Microsoft Office PowerPoint</Application>
  <PresentationFormat>On-screen Show (4:3)</PresentationFormat>
  <Paragraphs>250</Paragraphs>
  <Slides>44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Equation</vt:lpstr>
      <vt:lpstr>Chart</vt:lpstr>
      <vt:lpstr>Neutrino Physics and Project X</vt:lpstr>
      <vt:lpstr>Why Neutrinos?</vt:lpstr>
      <vt:lpstr>Neutrino Mixing</vt:lpstr>
      <vt:lpstr>Neutrinos and the Standard Model</vt:lpstr>
      <vt:lpstr>We don’t know the mass ordering or absolute mass scale</vt:lpstr>
      <vt:lpstr>The Absolute Neutrino Mass</vt:lpstr>
      <vt:lpstr>Dirac or Majorana?</vt:lpstr>
      <vt:lpstr>The “seesaw” mechanism (there are many variations!)</vt:lpstr>
      <vt:lpstr>Leptogenesis </vt:lpstr>
      <vt:lpstr>A New Physics</vt:lpstr>
      <vt:lpstr>We need to:</vt:lpstr>
      <vt:lpstr>Slide 12</vt:lpstr>
      <vt:lpstr>ne appearance in a nm beam</vt:lpstr>
      <vt:lpstr>Slide 14</vt:lpstr>
      <vt:lpstr>Slide 15</vt:lpstr>
      <vt:lpstr>Slide 16</vt:lpstr>
      <vt:lpstr>Slide 17</vt:lpstr>
      <vt:lpstr>Liquid Argon TPC Detectors</vt:lpstr>
      <vt:lpstr>Slide 19</vt:lpstr>
      <vt:lpstr>A Large Water Cherenkov Neutrino Detector for DUSEL</vt:lpstr>
      <vt:lpstr>Improved p0/e separation in SK</vt:lpstr>
      <vt:lpstr>Slide 22</vt:lpstr>
      <vt:lpstr>Slide 23</vt:lpstr>
      <vt:lpstr>Long Baseline Neutrino Experiment (Science Collaboration)</vt:lpstr>
      <vt:lpstr>Slide 25</vt:lpstr>
      <vt:lpstr>Gadolinium Doping</vt:lpstr>
      <vt:lpstr>Diffuse SN FLux</vt:lpstr>
      <vt:lpstr>Nucleon Decay</vt:lpstr>
      <vt:lpstr>Proton Decay Limits</vt:lpstr>
      <vt:lpstr>Summary</vt:lpstr>
      <vt:lpstr>Slide 31</vt:lpstr>
      <vt:lpstr>Slide 32</vt:lpstr>
      <vt:lpstr>Schedule</vt:lpstr>
      <vt:lpstr>Excellent particle identification </vt:lpstr>
      <vt:lpstr>Possible Solutions</vt:lpstr>
      <vt:lpstr>Photon Economics</vt:lpstr>
      <vt:lpstr>Other Experiment Components</vt:lpstr>
      <vt:lpstr>Slide 38</vt:lpstr>
      <vt:lpstr>Experiments and Projects</vt:lpstr>
      <vt:lpstr>Long Baseline Neutrino Experiment (LBNE)</vt:lpstr>
      <vt:lpstr>The Big Hole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Svoboda</dc:creator>
  <cp:lastModifiedBy>Robert Svoboda</cp:lastModifiedBy>
  <cp:revision>255</cp:revision>
  <dcterms:created xsi:type="dcterms:W3CDTF">2009-11-09T03:13:23Z</dcterms:created>
  <dcterms:modified xsi:type="dcterms:W3CDTF">2009-11-09T16:16:19Z</dcterms:modified>
</cp:coreProperties>
</file>