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5" r:id="rId5"/>
    <p:sldId id="261" r:id="rId6"/>
    <p:sldId id="262" r:id="rId7"/>
    <p:sldId id="266" r:id="rId8"/>
    <p:sldId id="267" r:id="rId9"/>
    <p:sldId id="270" r:id="rId10"/>
    <p:sldId id="263" r:id="rId11"/>
    <p:sldId id="269" r:id="rId12"/>
    <p:sldId id="271" r:id="rId13"/>
    <p:sldId id="264" r:id="rId14"/>
    <p:sldId id="274" r:id="rId15"/>
    <p:sldId id="276" r:id="rId16"/>
    <p:sldId id="272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3399"/>
    <a:srgbClr val="002D8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65" autoAdjust="0"/>
    <p:restoredTop sz="94660"/>
  </p:normalViewPr>
  <p:slideViewPr>
    <p:cSldViewPr>
      <p:cViewPr varScale="1">
        <p:scale>
          <a:sx n="95" d="100"/>
          <a:sy n="95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AF7D9-995B-4639-9C98-1ACF804D91BC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970FC-1409-4546-86F6-A9A37DEDE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J. Kerby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J. Kerby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J. Kerby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defRPr sz="1800"/>
            </a:lvl2pPr>
            <a:lvl3pPr>
              <a:defRPr sz="1800">
                <a:solidFill>
                  <a:srgbClr val="006600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733800" cy="365125"/>
          </a:xfrm>
        </p:spPr>
        <p:txBody>
          <a:bodyPr/>
          <a:lstStyle/>
          <a:p>
            <a:pPr algn="l"/>
            <a:r>
              <a:rPr lang="en-US" smtClean="0"/>
              <a:t>AAC, November 16-17, 2009 – J. Kerby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8600" y="533400"/>
            <a:ext cx="685800" cy="685800"/>
          </a:xfrm>
          <a:prstGeom prst="rect">
            <a:avLst/>
          </a:prstGeom>
        </p:spPr>
      </p:pic>
      <p:pic>
        <p:nvPicPr>
          <p:cNvPr id="8" name="Picture 7" descr="projectxLogo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J. Kerby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J. Kerby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J. Kerby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J. Kerby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J. Kerby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J. Kerby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AAC, November 16-17, 2009 – J. Kerby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AAC, November 16-17, 2009 – J. Kerby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Project X Cavity and </a:t>
            </a:r>
            <a:r>
              <a:rPr lang="en-US" sz="3200" b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Cryomodule</a:t>
            </a:r>
            <a:r>
              <a:rPr lang="en-US" sz="3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Status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Jim </a:t>
            </a:r>
            <a:r>
              <a:rPr lang="en-US" sz="2000" b="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Kerby</a:t>
            </a:r>
            <a:endParaRPr lang="en-US" sz="2000" b="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AAC Meeting</a:t>
            </a:r>
          </a:p>
          <a:p>
            <a:pPr>
              <a:lnSpc>
                <a:spcPct val="80000"/>
              </a:lnSpc>
            </a:pPr>
            <a:r>
              <a:rPr lang="en-US" sz="20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November 16-17, 2009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ILC 9 cell Cavities at </a:t>
            </a:r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J. Kerby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95400" y="1600200"/>
            <a:ext cx="6705600" cy="4419600"/>
            <a:chOff x="2514600" y="1600200"/>
            <a:chExt cx="6172200" cy="3898231"/>
          </a:xfrm>
        </p:grpSpPr>
        <p:pic>
          <p:nvPicPr>
            <p:cNvPr id="6" name="Picture 5" descr="Q_Eacc_AES5AES6AES8AES9AES1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4600" y="1600200"/>
              <a:ext cx="6172200" cy="3898231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6934200" y="5181600"/>
              <a:ext cx="1752600" cy="3047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87338" marR="0" lvl="0" indent="-287338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2D86"/>
                </a:buClr>
                <a:buSzPct val="125000"/>
                <a:buFont typeface="Arial" pitchFamily="34" charset="0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Courtesy R. </a:t>
              </a:r>
              <a:r>
                <a:rPr kumimoji="0" lang="en-US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Geng</a:t>
              </a: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Jlab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622180" y="3052482"/>
              <a:ext cx="381000" cy="1588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934200" y="2819400"/>
              <a:ext cx="381000" cy="1588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7391400" y="2667000"/>
              <a:ext cx="685800" cy="3047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87338" marR="0" lvl="0" indent="-287338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2D86"/>
                </a:buClr>
                <a:buSzPct val="125000"/>
                <a:buFont typeface="Arial" pitchFamily="34" charset="0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PrX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IC-2 </a:t>
            </a:r>
            <a:r>
              <a:rPr lang="en-US" dirty="0" err="1" smtClean="0"/>
              <a:t>Cryomodules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ILC investment to date the ILC modified Type IV </a:t>
            </a:r>
            <a:r>
              <a:rPr lang="en-US" dirty="0" err="1" smtClean="0"/>
              <a:t>cryomodule</a:t>
            </a:r>
            <a:r>
              <a:rPr lang="en-US" dirty="0" smtClean="0"/>
              <a:t> design from the S-ILC section of IC-1 has been utilized throughout IC-2</a:t>
            </a:r>
          </a:p>
          <a:p>
            <a:pPr lvl="1"/>
            <a:r>
              <a:rPr lang="en-US" dirty="0" smtClean="0"/>
              <a:t>Of the 9 units in the </a:t>
            </a:r>
            <a:r>
              <a:rPr lang="en-US" dirty="0" err="1" smtClean="0"/>
              <a:t>cryomodule</a:t>
            </a:r>
            <a:r>
              <a:rPr lang="en-US" dirty="0" smtClean="0"/>
              <a:t>, in addition to the center section (#5) being able to accommodate a magnet sections #2 and #8 are also designed to potentially receive a magnet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cryomodules</a:t>
            </a:r>
            <a:r>
              <a:rPr lang="en-US" dirty="0" smtClean="0"/>
              <a:t> in S-ILC and ILC section are of the same 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J. Kerby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962400"/>
            <a:ext cx="4237038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124200"/>
            <a:ext cx="355917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ILC </a:t>
            </a:r>
            <a:r>
              <a:rPr lang="en-US" dirty="0" err="1" smtClean="0"/>
              <a:t>Cryomodule</a:t>
            </a:r>
            <a:r>
              <a:rPr lang="en-US" dirty="0" smtClean="0"/>
              <a:t>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2133600" cy="53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400" dirty="0" smtClean="0"/>
              <a:t>CM1 Installation in NML</a:t>
            </a:r>
          </a:p>
          <a:p>
            <a:pPr>
              <a:buNone/>
            </a:pPr>
            <a:r>
              <a:rPr lang="en-US" sz="1400" dirty="0" smtClean="0"/>
              <a:t>Oct 2009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J. Kerby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CryomoduleMove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600200"/>
            <a:ext cx="2742056" cy="182689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0" y="4724400"/>
            <a:ext cx="2133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D86"/>
              </a:buClr>
              <a:buSzPct val="1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CM2 Construction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D86"/>
              </a:buClr>
              <a:buSzPct val="125000"/>
              <a:buFont typeface="Arial" pitchFamily="34" charset="0"/>
              <a:buNone/>
              <a:tabLst/>
              <a:defRPr/>
            </a:pPr>
            <a:r>
              <a:rPr lang="en-US" sz="1400" dirty="0" smtClean="0">
                <a:solidFill>
                  <a:srgbClr val="003399"/>
                </a:solidFill>
              </a:rPr>
              <a:t>Spring 2010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6250" t="38237" r="4167" b="30466"/>
          <a:stretch>
            <a:fillRect/>
          </a:stretch>
        </p:blipFill>
        <p:spPr bwMode="auto">
          <a:xfrm>
            <a:off x="5163452" y="4114800"/>
            <a:ext cx="367133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943600" y="5410200"/>
            <a:ext cx="2133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D86"/>
              </a:buClr>
              <a:buSzPct val="125000"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CM3-6 Procurement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D86"/>
              </a:buClr>
              <a:buSzPct val="125000"/>
              <a:buFont typeface="Arial" pitchFamily="34" charset="0"/>
              <a:buNone/>
              <a:tabLst/>
              <a:defRPr/>
            </a:pPr>
            <a:r>
              <a:rPr lang="en-US" sz="1400" dirty="0" smtClean="0">
                <a:solidFill>
                  <a:srgbClr val="003399"/>
                </a:solidFill>
              </a:rPr>
              <a:t>2010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fundamental change is the power required to drive the </a:t>
            </a:r>
            <a:r>
              <a:rPr lang="en-US" dirty="0" err="1" smtClean="0"/>
              <a:t>linac</a:t>
            </a:r>
            <a:r>
              <a:rPr lang="en-US" dirty="0" smtClean="0"/>
              <a:t> in </a:t>
            </a:r>
            <a:r>
              <a:rPr lang="en-US" dirty="0" err="1" smtClean="0"/>
              <a:t>cw</a:t>
            </a:r>
            <a:r>
              <a:rPr lang="en-US" dirty="0" smtClean="0"/>
              <a:t> mode</a:t>
            </a:r>
          </a:p>
          <a:p>
            <a:r>
              <a:rPr lang="en-US" dirty="0" smtClean="0"/>
              <a:t>In the low energy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 smtClean="0"/>
              <a:t>SSR1 cavity OK but not optimized for 2K</a:t>
            </a:r>
          </a:p>
          <a:p>
            <a:pPr lvl="2"/>
            <a:r>
              <a:rPr lang="en-US" dirty="0" smtClean="0"/>
              <a:t>Helium vessel and tuner need redesign</a:t>
            </a:r>
            <a:endParaRPr lang="en-US" dirty="0" smtClean="0"/>
          </a:p>
          <a:p>
            <a:pPr lvl="1"/>
            <a:r>
              <a:rPr lang="en-US" dirty="0" smtClean="0"/>
              <a:t>RF </a:t>
            </a:r>
            <a:r>
              <a:rPr lang="en-US" dirty="0" smtClean="0"/>
              <a:t>power supply, distribution must be </a:t>
            </a:r>
            <a:r>
              <a:rPr lang="en-US" dirty="0" smtClean="0"/>
              <a:t>changed</a:t>
            </a:r>
          </a:p>
          <a:p>
            <a:pPr lvl="2"/>
            <a:r>
              <a:rPr lang="en-US" dirty="0" smtClean="0"/>
              <a:t>SSR1 input couplers OK at </a:t>
            </a:r>
            <a:r>
              <a:rPr lang="en-US" dirty="0" err="1" smtClean="0"/>
              <a:t>cw</a:t>
            </a:r>
            <a:r>
              <a:rPr lang="en-US" dirty="0" smtClean="0"/>
              <a:t> average power levels</a:t>
            </a:r>
            <a:endParaRPr lang="en-US" dirty="0" smtClean="0"/>
          </a:p>
          <a:p>
            <a:pPr lvl="2"/>
            <a:r>
              <a:rPr lang="en-US" dirty="0" smtClean="0"/>
              <a:t>Initial review suggests individual powering is most cost effective</a:t>
            </a:r>
          </a:p>
          <a:p>
            <a:pPr lvl="1"/>
            <a:r>
              <a:rPr lang="en-US" dirty="0" smtClean="0"/>
              <a:t>Cryogenic operation at 2K most cost effective</a:t>
            </a:r>
          </a:p>
          <a:p>
            <a:pPr lvl="2"/>
            <a:r>
              <a:rPr lang="en-US" dirty="0" smtClean="0"/>
              <a:t>Cryostat will require evaluation for inclusion of appropriately sized piping</a:t>
            </a:r>
          </a:p>
          <a:p>
            <a:pPr lvl="2"/>
            <a:r>
              <a:rPr lang="en-US" dirty="0" smtClean="0"/>
              <a:t>Shields should be reevaluated in light of dynamic load</a:t>
            </a:r>
          </a:p>
          <a:p>
            <a:pPr lvl="2"/>
            <a:r>
              <a:rPr lang="en-US" dirty="0" smtClean="0"/>
              <a:t>Potential further segmentation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J. Kerby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124200" cy="4343399"/>
          </a:xfrm>
        </p:spPr>
        <p:txBody>
          <a:bodyPr>
            <a:normAutofit/>
          </a:bodyPr>
          <a:lstStyle/>
          <a:p>
            <a:r>
              <a:rPr lang="en-US" dirty="0" smtClean="0"/>
              <a:t>In the high energy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 smtClean="0"/>
              <a:t>Baseline elliptical cavity designs OK, potentially not optimized </a:t>
            </a:r>
            <a:r>
              <a:rPr lang="en-US" dirty="0" smtClean="0">
                <a:latin typeface="Symbol" pitchFamily="18" charset="2"/>
              </a:rPr>
              <a:t>b</a:t>
            </a:r>
          </a:p>
          <a:p>
            <a:pPr lvl="2"/>
            <a:r>
              <a:rPr lang="en-US" dirty="0" smtClean="0">
                <a:latin typeface="+mj-lt"/>
              </a:rPr>
              <a:t>Re-evaluate HOM coupler, </a:t>
            </a:r>
            <a:r>
              <a:rPr lang="en-US" dirty="0" err="1" smtClean="0">
                <a:latin typeface="+mj-lt"/>
              </a:rPr>
              <a:t>Piezo</a:t>
            </a:r>
            <a:r>
              <a:rPr lang="en-US" dirty="0" smtClean="0">
                <a:latin typeface="+mj-lt"/>
              </a:rPr>
              <a:t> tuner</a:t>
            </a:r>
          </a:p>
          <a:p>
            <a:pPr lvl="1"/>
            <a:r>
              <a:rPr lang="en-US" dirty="0" smtClean="0"/>
              <a:t>Cryogenic operation lower than 2K appears most cost effective</a:t>
            </a:r>
          </a:p>
          <a:p>
            <a:pPr lvl="2"/>
            <a:r>
              <a:rPr lang="en-US" dirty="0" smtClean="0"/>
              <a:t>Potential further segmentation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J. Kerby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 l="2109" t="4625" r="3162" b="2621"/>
          <a:stretch>
            <a:fillRect/>
          </a:stretch>
        </p:blipFill>
        <p:spPr bwMode="auto">
          <a:xfrm>
            <a:off x="3200400" y="2133600"/>
            <a:ext cx="5484380" cy="3672480"/>
          </a:xfrm>
          <a:prstGeom prst="rect">
            <a:avLst/>
          </a:prstGeom>
          <a:noFill/>
          <a:ln w="25400"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315200" y="5486400"/>
            <a:ext cx="1219199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D86"/>
              </a:buClr>
              <a:buSzPct val="125000"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Courtesy DESY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62600" y="4191000"/>
            <a:ext cx="413926" cy="180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high energy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 smtClean="0"/>
              <a:t>RF power supply, distribution must be changed</a:t>
            </a:r>
          </a:p>
          <a:p>
            <a:pPr lvl="2"/>
            <a:r>
              <a:rPr lang="en-US" dirty="0" smtClean="0"/>
              <a:t>Initial review suggests individual powering of cavities is most cost </a:t>
            </a:r>
            <a:r>
              <a:rPr lang="en-US" dirty="0" smtClean="0"/>
              <a:t>effective</a:t>
            </a:r>
            <a:endParaRPr lang="en-US" dirty="0" smtClean="0"/>
          </a:p>
          <a:p>
            <a:pPr lvl="2"/>
            <a:r>
              <a:rPr lang="en-US" dirty="0" smtClean="0"/>
              <a:t>Couplers must be redesigned</a:t>
            </a:r>
          </a:p>
          <a:p>
            <a:pPr lvl="3"/>
            <a:r>
              <a:rPr lang="en-US" dirty="0" smtClean="0"/>
              <a:t>Use Type IV </a:t>
            </a:r>
            <a:r>
              <a:rPr lang="en-US" dirty="0" err="1" smtClean="0"/>
              <a:t>cryomodule</a:t>
            </a:r>
            <a:r>
              <a:rPr lang="en-US" dirty="0" smtClean="0"/>
              <a:t> cavity cold </a:t>
            </a:r>
            <a:r>
              <a:rPr lang="en-US" dirty="0" smtClean="0"/>
              <a:t>port and vacuum vessel port </a:t>
            </a:r>
            <a:r>
              <a:rPr lang="en-US" dirty="0" err="1" smtClean="0"/>
              <a:t>size</a:t>
            </a:r>
            <a:r>
              <a:rPr lang="en-US" dirty="0" err="1" smtClean="0">
                <a:sym typeface="Wingdings" pitchFamily="2" charset="2"/>
              </a:rPr>
              <a:t>i</a:t>
            </a:r>
            <a:r>
              <a:rPr lang="en-US" dirty="0" err="1" smtClean="0"/>
              <a:t>nitial</a:t>
            </a:r>
            <a:r>
              <a:rPr lang="en-US" dirty="0" smtClean="0"/>
              <a:t> </a:t>
            </a:r>
            <a:r>
              <a:rPr lang="en-US" dirty="0" smtClean="0"/>
              <a:t>review suggests </a:t>
            </a:r>
            <a:r>
              <a:rPr lang="en-US" dirty="0" smtClean="0"/>
              <a:t>OK</a:t>
            </a:r>
          </a:p>
          <a:p>
            <a:pPr lvl="4"/>
            <a:r>
              <a:rPr lang="en-US" dirty="0" smtClean="0"/>
              <a:t>Conductor cooling needs re-evaluation</a:t>
            </a:r>
            <a:endParaRPr lang="en-US" dirty="0" smtClean="0"/>
          </a:p>
          <a:p>
            <a:pPr lvl="4"/>
            <a:r>
              <a:rPr lang="en-US" dirty="0" smtClean="0"/>
              <a:t>Cornell ERL, </a:t>
            </a:r>
            <a:r>
              <a:rPr lang="en-US" dirty="0" smtClean="0"/>
              <a:t>KEK </a:t>
            </a:r>
            <a:r>
              <a:rPr lang="en-US" dirty="0" smtClean="0"/>
              <a:t>ERL Main </a:t>
            </a:r>
            <a:r>
              <a:rPr lang="en-US" dirty="0" err="1" smtClean="0"/>
              <a:t>Linac</a:t>
            </a:r>
            <a:r>
              <a:rPr lang="en-US" dirty="0" smtClean="0"/>
              <a:t> Coupler </a:t>
            </a:r>
            <a:r>
              <a:rPr lang="en-US" dirty="0" smtClean="0"/>
              <a:t>designs equal or greater </a:t>
            </a:r>
            <a:r>
              <a:rPr lang="en-US" dirty="0" err="1" smtClean="0"/>
              <a:t>cw</a:t>
            </a:r>
            <a:r>
              <a:rPr lang="en-US" dirty="0" smtClean="0"/>
              <a:t> power</a:t>
            </a:r>
          </a:p>
          <a:p>
            <a:pPr lvl="5"/>
            <a:r>
              <a:rPr lang="en-US" sz="1600" dirty="0" smtClean="0"/>
              <a:t>Larger cold ports; but not fundamental limitation</a:t>
            </a:r>
          </a:p>
          <a:p>
            <a:pPr lvl="4"/>
            <a:r>
              <a:rPr lang="en-US" dirty="0" smtClean="0"/>
              <a:t>KEK ERL ML Test Bench uses 30kW IOT as proposed for </a:t>
            </a:r>
            <a:r>
              <a:rPr lang="en-US" dirty="0" err="1" smtClean="0"/>
              <a:t>cw</a:t>
            </a:r>
            <a:r>
              <a:rPr lang="en-US" dirty="0" smtClean="0"/>
              <a:t> </a:t>
            </a:r>
            <a:r>
              <a:rPr lang="en-US" dirty="0" err="1" smtClean="0"/>
              <a:t>Linac</a:t>
            </a:r>
            <a:r>
              <a:rPr lang="en-US" dirty="0" smtClean="0"/>
              <a:t>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J. Kerby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high energy </a:t>
            </a:r>
            <a:r>
              <a:rPr lang="en-US" dirty="0" err="1" smtClean="0"/>
              <a:t>linac</a:t>
            </a:r>
            <a:r>
              <a:rPr lang="en-US" dirty="0" smtClean="0"/>
              <a:t>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Overall cryostat design OK, however</a:t>
            </a:r>
          </a:p>
          <a:p>
            <a:pPr marL="1257300" lvl="2" indent="-342900"/>
            <a:r>
              <a:rPr lang="en-US" dirty="0" smtClean="0"/>
              <a:t>Use of modified Type IV 2/5/8 required</a:t>
            </a:r>
          </a:p>
          <a:p>
            <a:pPr marL="1257300" lvl="2" indent="-342900"/>
            <a:r>
              <a:rPr lang="en-US" dirty="0" smtClean="0"/>
              <a:t>Design constraints imposed on </a:t>
            </a:r>
          </a:p>
          <a:p>
            <a:pPr marL="1714500" lvl="3" indent="-342900"/>
            <a:r>
              <a:rPr lang="en-US" dirty="0" smtClean="0"/>
              <a:t>Pitch of coupler spacing in </a:t>
            </a:r>
            <a:r>
              <a:rPr lang="en-US" dirty="0" err="1" smtClean="0"/>
              <a:t>cryomodule</a:t>
            </a:r>
            <a:endParaRPr lang="en-US" dirty="0" smtClean="0"/>
          </a:p>
          <a:p>
            <a:pPr marL="1714500" lvl="3" indent="-342900"/>
            <a:r>
              <a:rPr lang="en-US" dirty="0" smtClean="0"/>
              <a:t>Magnet package length / volume</a:t>
            </a:r>
          </a:p>
          <a:p>
            <a:pPr marL="1257300" lvl="2" indent="-342900"/>
            <a:r>
              <a:rPr lang="en-US" dirty="0" smtClean="0"/>
              <a:t>Helium 2 phase pipe diameter too small</a:t>
            </a:r>
          </a:p>
          <a:p>
            <a:pPr marL="1257300" lvl="2" indent="-342900"/>
            <a:r>
              <a:rPr lang="en-US" dirty="0" smtClean="0"/>
              <a:t>Shields should be re-</a:t>
            </a:r>
            <a:r>
              <a:rPr lang="en-US" dirty="0" err="1" smtClean="0"/>
              <a:t>evaulated</a:t>
            </a:r>
            <a:r>
              <a:rPr lang="en-US" dirty="0" smtClean="0"/>
              <a:t> in light of dynamic </a:t>
            </a:r>
            <a:r>
              <a:rPr lang="en-US" dirty="0" smtClean="0"/>
              <a:t>load</a:t>
            </a:r>
          </a:p>
          <a:p>
            <a:pPr marL="1714500" lvl="3" indent="-342900"/>
            <a:r>
              <a:rPr lang="en-US" dirty="0" smtClean="0"/>
              <a:t>Recent KEK studies suggest 2K static change ~&lt;1W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J. Kerby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343400"/>
            <a:ext cx="7442620" cy="20304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2667000" y="5029200"/>
            <a:ext cx="762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Up Arrow 7"/>
          <p:cNvSpPr/>
          <p:nvPr/>
        </p:nvSpPr>
        <p:spPr>
          <a:xfrm rot="581327">
            <a:off x="3041451" y="5639875"/>
            <a:ext cx="2286000" cy="3031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rot="675675" flipH="1">
            <a:off x="1267837" y="5244949"/>
            <a:ext cx="1552094" cy="3031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600083">
            <a:off x="3677593" y="5329463"/>
            <a:ext cx="85193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3.33333E-6 L 3.33333E-6 0.26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IC-2 cavities and </a:t>
            </a:r>
            <a:r>
              <a:rPr lang="en-US" dirty="0" err="1" smtClean="0"/>
              <a:t>cryomodules</a:t>
            </a:r>
            <a:r>
              <a:rPr lang="en-US" dirty="0" smtClean="0"/>
              <a:t> </a:t>
            </a:r>
            <a:r>
              <a:rPr lang="en-US" dirty="0" smtClean="0"/>
              <a:t>are derivates of designs </a:t>
            </a:r>
            <a:r>
              <a:rPr lang="en-US" dirty="0" smtClean="0"/>
              <a:t>already developed by HINS and ILC/SRF programs</a:t>
            </a:r>
          </a:p>
          <a:p>
            <a:pPr lvl="1"/>
            <a:r>
              <a:rPr lang="en-US" dirty="0" smtClean="0"/>
              <a:t>Continuation of these efforts is crucial to Project X</a:t>
            </a:r>
          </a:p>
          <a:p>
            <a:r>
              <a:rPr lang="en-US" dirty="0" smtClean="0"/>
              <a:t>The high energy </a:t>
            </a:r>
            <a:r>
              <a:rPr lang="en-US" dirty="0" err="1" smtClean="0"/>
              <a:t>linac</a:t>
            </a:r>
            <a:r>
              <a:rPr lang="en-US" dirty="0" smtClean="0"/>
              <a:t> </a:t>
            </a:r>
            <a:r>
              <a:rPr lang="en-US" dirty="0" err="1" smtClean="0"/>
              <a:t>cryomodules</a:t>
            </a:r>
            <a:r>
              <a:rPr lang="en-US" dirty="0" smtClean="0"/>
              <a:t> will remain an important industrialization exercise leading toward the </a:t>
            </a:r>
            <a:r>
              <a:rPr lang="en-US" dirty="0" smtClean="0"/>
              <a:t>ILC</a:t>
            </a:r>
            <a:endParaRPr lang="en-US" dirty="0" smtClean="0"/>
          </a:p>
          <a:p>
            <a:r>
              <a:rPr lang="en-US" dirty="0" smtClean="0"/>
              <a:t>Operation in </a:t>
            </a:r>
            <a:r>
              <a:rPr lang="en-US" dirty="0" err="1" smtClean="0"/>
              <a:t>cw</a:t>
            </a:r>
            <a:r>
              <a:rPr lang="en-US" dirty="0" smtClean="0"/>
              <a:t> mode requires design changes, both in the machine and test facilities</a:t>
            </a:r>
          </a:p>
          <a:p>
            <a:pPr lvl="1"/>
            <a:r>
              <a:rPr lang="en-US" dirty="0" smtClean="0"/>
              <a:t>RF power requirements and </a:t>
            </a:r>
            <a:r>
              <a:rPr lang="en-US" dirty="0" smtClean="0"/>
              <a:t>distribution</a:t>
            </a:r>
            <a:endParaRPr lang="en-US" dirty="0" smtClean="0"/>
          </a:p>
          <a:p>
            <a:pPr lvl="1"/>
            <a:r>
              <a:rPr lang="en-US" dirty="0" smtClean="0"/>
              <a:t>Cryogenic sizing, integration, segmentation</a:t>
            </a:r>
          </a:p>
          <a:p>
            <a:r>
              <a:rPr lang="en-US" dirty="0" smtClean="0"/>
              <a:t>Evaluation of the design changes will require more </a:t>
            </a:r>
            <a:r>
              <a:rPr lang="en-US" dirty="0" smtClean="0"/>
              <a:t>effort</a:t>
            </a:r>
            <a:endParaRPr lang="en-US" dirty="0" smtClean="0"/>
          </a:p>
          <a:p>
            <a:pPr lvl="1"/>
            <a:r>
              <a:rPr lang="en-US" dirty="0" smtClean="0"/>
              <a:t>Implementation </a:t>
            </a:r>
            <a:r>
              <a:rPr lang="en-US" dirty="0" smtClean="0"/>
              <a:t>will require careful review and control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J. Kerby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IC-2 Cavity and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pPr lvl="1"/>
            <a:r>
              <a:rPr lang="en-US" dirty="0" smtClean="0"/>
              <a:t>LE </a:t>
            </a:r>
            <a:r>
              <a:rPr lang="en-US" dirty="0" err="1" smtClean="0"/>
              <a:t>Linac</a:t>
            </a:r>
            <a:r>
              <a:rPr lang="en-US" dirty="0" smtClean="0"/>
              <a:t> Design and Status</a:t>
            </a:r>
          </a:p>
          <a:p>
            <a:pPr lvl="1"/>
            <a:r>
              <a:rPr lang="en-US" dirty="0" smtClean="0"/>
              <a:t>HE </a:t>
            </a:r>
            <a:r>
              <a:rPr lang="en-US" dirty="0" err="1" smtClean="0"/>
              <a:t>Linac</a:t>
            </a:r>
            <a:r>
              <a:rPr lang="en-US" dirty="0" smtClean="0"/>
              <a:t> Design and Status</a:t>
            </a:r>
          </a:p>
          <a:p>
            <a:r>
              <a:rPr lang="en-US" dirty="0" smtClean="0"/>
              <a:t>Changes required from IC-1 to IC-2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J. Kerby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029" name="Group 5"/>
          <p:cNvGrpSpPr>
            <a:grpSpLocks noChangeAspect="1"/>
          </p:cNvGrpSpPr>
          <p:nvPr/>
        </p:nvGrpSpPr>
        <p:grpSpPr bwMode="auto">
          <a:xfrm>
            <a:off x="838200" y="3505200"/>
            <a:ext cx="7472363" cy="2146300"/>
            <a:chOff x="528" y="2208"/>
            <a:chExt cx="4707" cy="1352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528" y="2208"/>
              <a:ext cx="4707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543" y="2223"/>
              <a:ext cx="709" cy="413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535" y="2215"/>
              <a:ext cx="732" cy="4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717" y="0"/>
                </a:cxn>
                <a:cxn ang="0">
                  <a:pos x="725" y="0"/>
                </a:cxn>
                <a:cxn ang="0">
                  <a:pos x="732" y="8"/>
                </a:cxn>
                <a:cxn ang="0">
                  <a:pos x="732" y="421"/>
                </a:cxn>
                <a:cxn ang="0">
                  <a:pos x="717" y="436"/>
                </a:cxn>
                <a:cxn ang="0">
                  <a:pos x="8" y="436"/>
                </a:cxn>
                <a:cxn ang="0">
                  <a:pos x="0" y="429"/>
                </a:cxn>
                <a:cxn ang="0">
                  <a:pos x="0" y="421"/>
                </a:cxn>
                <a:cxn ang="0">
                  <a:pos x="0" y="8"/>
                </a:cxn>
                <a:cxn ang="0">
                  <a:pos x="23" y="421"/>
                </a:cxn>
                <a:cxn ang="0">
                  <a:pos x="8" y="414"/>
                </a:cxn>
                <a:cxn ang="0">
                  <a:pos x="717" y="414"/>
                </a:cxn>
                <a:cxn ang="0">
                  <a:pos x="710" y="421"/>
                </a:cxn>
                <a:cxn ang="0">
                  <a:pos x="710" y="8"/>
                </a:cxn>
                <a:cxn ang="0">
                  <a:pos x="717" y="23"/>
                </a:cxn>
                <a:cxn ang="0">
                  <a:pos x="8" y="23"/>
                </a:cxn>
                <a:cxn ang="0">
                  <a:pos x="23" y="8"/>
                </a:cxn>
                <a:cxn ang="0">
                  <a:pos x="23" y="421"/>
                </a:cxn>
              </a:cxnLst>
              <a:rect l="0" t="0" r="r" b="b"/>
              <a:pathLst>
                <a:path w="732" h="436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17" y="0"/>
                  </a:lnTo>
                  <a:lnTo>
                    <a:pt x="725" y="0"/>
                  </a:lnTo>
                  <a:lnTo>
                    <a:pt x="732" y="8"/>
                  </a:lnTo>
                  <a:lnTo>
                    <a:pt x="732" y="421"/>
                  </a:lnTo>
                  <a:lnTo>
                    <a:pt x="717" y="436"/>
                  </a:lnTo>
                  <a:lnTo>
                    <a:pt x="8" y="436"/>
                  </a:lnTo>
                  <a:lnTo>
                    <a:pt x="0" y="429"/>
                  </a:lnTo>
                  <a:lnTo>
                    <a:pt x="0" y="421"/>
                  </a:lnTo>
                  <a:lnTo>
                    <a:pt x="0" y="8"/>
                  </a:lnTo>
                  <a:close/>
                  <a:moveTo>
                    <a:pt x="23" y="421"/>
                  </a:moveTo>
                  <a:lnTo>
                    <a:pt x="8" y="414"/>
                  </a:lnTo>
                  <a:lnTo>
                    <a:pt x="717" y="414"/>
                  </a:lnTo>
                  <a:lnTo>
                    <a:pt x="710" y="421"/>
                  </a:lnTo>
                  <a:lnTo>
                    <a:pt x="710" y="8"/>
                  </a:lnTo>
                  <a:lnTo>
                    <a:pt x="717" y="23"/>
                  </a:lnTo>
                  <a:lnTo>
                    <a:pt x="8" y="23"/>
                  </a:lnTo>
                  <a:lnTo>
                    <a:pt x="23" y="8"/>
                  </a:lnTo>
                  <a:lnTo>
                    <a:pt x="23" y="42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668" y="2341"/>
              <a:ext cx="56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SSR0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252" y="2223"/>
              <a:ext cx="710" cy="413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1245" y="2215"/>
              <a:ext cx="731" cy="4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17" y="0"/>
                </a:cxn>
                <a:cxn ang="0">
                  <a:pos x="724" y="0"/>
                </a:cxn>
                <a:cxn ang="0">
                  <a:pos x="731" y="8"/>
                </a:cxn>
                <a:cxn ang="0">
                  <a:pos x="731" y="421"/>
                </a:cxn>
                <a:cxn ang="0">
                  <a:pos x="717" y="436"/>
                </a:cxn>
                <a:cxn ang="0">
                  <a:pos x="7" y="436"/>
                </a:cxn>
                <a:cxn ang="0">
                  <a:pos x="0" y="429"/>
                </a:cxn>
                <a:cxn ang="0">
                  <a:pos x="0" y="421"/>
                </a:cxn>
                <a:cxn ang="0">
                  <a:pos x="0" y="8"/>
                </a:cxn>
                <a:cxn ang="0">
                  <a:pos x="22" y="421"/>
                </a:cxn>
                <a:cxn ang="0">
                  <a:pos x="7" y="414"/>
                </a:cxn>
                <a:cxn ang="0">
                  <a:pos x="717" y="414"/>
                </a:cxn>
                <a:cxn ang="0">
                  <a:pos x="709" y="421"/>
                </a:cxn>
                <a:cxn ang="0">
                  <a:pos x="709" y="8"/>
                </a:cxn>
                <a:cxn ang="0">
                  <a:pos x="717" y="23"/>
                </a:cxn>
                <a:cxn ang="0">
                  <a:pos x="7" y="23"/>
                </a:cxn>
                <a:cxn ang="0">
                  <a:pos x="22" y="8"/>
                </a:cxn>
                <a:cxn ang="0">
                  <a:pos x="22" y="421"/>
                </a:cxn>
              </a:cxnLst>
              <a:rect l="0" t="0" r="r" b="b"/>
              <a:pathLst>
                <a:path w="731" h="436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17" y="0"/>
                  </a:lnTo>
                  <a:lnTo>
                    <a:pt x="724" y="0"/>
                  </a:lnTo>
                  <a:lnTo>
                    <a:pt x="731" y="8"/>
                  </a:lnTo>
                  <a:lnTo>
                    <a:pt x="731" y="421"/>
                  </a:lnTo>
                  <a:lnTo>
                    <a:pt x="717" y="436"/>
                  </a:lnTo>
                  <a:lnTo>
                    <a:pt x="7" y="436"/>
                  </a:lnTo>
                  <a:lnTo>
                    <a:pt x="0" y="429"/>
                  </a:lnTo>
                  <a:lnTo>
                    <a:pt x="0" y="421"/>
                  </a:lnTo>
                  <a:lnTo>
                    <a:pt x="0" y="8"/>
                  </a:lnTo>
                  <a:close/>
                  <a:moveTo>
                    <a:pt x="22" y="421"/>
                  </a:moveTo>
                  <a:lnTo>
                    <a:pt x="7" y="414"/>
                  </a:lnTo>
                  <a:lnTo>
                    <a:pt x="717" y="414"/>
                  </a:lnTo>
                  <a:lnTo>
                    <a:pt x="709" y="421"/>
                  </a:lnTo>
                  <a:lnTo>
                    <a:pt x="709" y="8"/>
                  </a:lnTo>
                  <a:lnTo>
                    <a:pt x="717" y="23"/>
                  </a:lnTo>
                  <a:lnTo>
                    <a:pt x="7" y="23"/>
                  </a:lnTo>
                  <a:lnTo>
                    <a:pt x="22" y="8"/>
                  </a:lnTo>
                  <a:lnTo>
                    <a:pt x="22" y="42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378" y="2341"/>
              <a:ext cx="56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SSR1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962" y="2223"/>
              <a:ext cx="709" cy="413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1954" y="2215"/>
              <a:ext cx="732" cy="4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717" y="0"/>
                </a:cxn>
                <a:cxn ang="0">
                  <a:pos x="724" y="0"/>
                </a:cxn>
                <a:cxn ang="0">
                  <a:pos x="732" y="8"/>
                </a:cxn>
                <a:cxn ang="0">
                  <a:pos x="732" y="421"/>
                </a:cxn>
                <a:cxn ang="0">
                  <a:pos x="717" y="436"/>
                </a:cxn>
                <a:cxn ang="0">
                  <a:pos x="8" y="436"/>
                </a:cxn>
                <a:cxn ang="0">
                  <a:pos x="0" y="429"/>
                </a:cxn>
                <a:cxn ang="0">
                  <a:pos x="0" y="421"/>
                </a:cxn>
                <a:cxn ang="0">
                  <a:pos x="0" y="8"/>
                </a:cxn>
                <a:cxn ang="0">
                  <a:pos x="22" y="421"/>
                </a:cxn>
                <a:cxn ang="0">
                  <a:pos x="8" y="414"/>
                </a:cxn>
                <a:cxn ang="0">
                  <a:pos x="717" y="414"/>
                </a:cxn>
                <a:cxn ang="0">
                  <a:pos x="710" y="421"/>
                </a:cxn>
                <a:cxn ang="0">
                  <a:pos x="710" y="8"/>
                </a:cxn>
                <a:cxn ang="0">
                  <a:pos x="717" y="23"/>
                </a:cxn>
                <a:cxn ang="0">
                  <a:pos x="8" y="23"/>
                </a:cxn>
                <a:cxn ang="0">
                  <a:pos x="22" y="8"/>
                </a:cxn>
                <a:cxn ang="0">
                  <a:pos x="22" y="421"/>
                </a:cxn>
              </a:cxnLst>
              <a:rect l="0" t="0" r="r" b="b"/>
              <a:pathLst>
                <a:path w="732" h="436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17" y="0"/>
                  </a:lnTo>
                  <a:lnTo>
                    <a:pt x="724" y="0"/>
                  </a:lnTo>
                  <a:lnTo>
                    <a:pt x="732" y="8"/>
                  </a:lnTo>
                  <a:lnTo>
                    <a:pt x="732" y="421"/>
                  </a:lnTo>
                  <a:lnTo>
                    <a:pt x="717" y="436"/>
                  </a:lnTo>
                  <a:lnTo>
                    <a:pt x="8" y="436"/>
                  </a:lnTo>
                  <a:lnTo>
                    <a:pt x="0" y="429"/>
                  </a:lnTo>
                  <a:lnTo>
                    <a:pt x="0" y="421"/>
                  </a:lnTo>
                  <a:lnTo>
                    <a:pt x="0" y="8"/>
                  </a:lnTo>
                  <a:close/>
                  <a:moveTo>
                    <a:pt x="22" y="421"/>
                  </a:moveTo>
                  <a:lnTo>
                    <a:pt x="8" y="414"/>
                  </a:lnTo>
                  <a:lnTo>
                    <a:pt x="717" y="414"/>
                  </a:lnTo>
                  <a:lnTo>
                    <a:pt x="710" y="421"/>
                  </a:lnTo>
                  <a:lnTo>
                    <a:pt x="710" y="8"/>
                  </a:lnTo>
                  <a:lnTo>
                    <a:pt x="717" y="23"/>
                  </a:lnTo>
                  <a:lnTo>
                    <a:pt x="8" y="23"/>
                  </a:lnTo>
                  <a:lnTo>
                    <a:pt x="22" y="8"/>
                  </a:lnTo>
                  <a:lnTo>
                    <a:pt x="22" y="42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087" y="2341"/>
              <a:ext cx="56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SSR2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2671" y="2223"/>
              <a:ext cx="709" cy="413"/>
            </a:xfrm>
            <a:prstGeom prst="rect">
              <a:avLst/>
            </a:prstGeom>
            <a:solidFill>
              <a:srgbClr val="2DEAF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2664" y="2215"/>
              <a:ext cx="731" cy="4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16" y="0"/>
                </a:cxn>
                <a:cxn ang="0">
                  <a:pos x="724" y="0"/>
                </a:cxn>
                <a:cxn ang="0">
                  <a:pos x="731" y="8"/>
                </a:cxn>
                <a:cxn ang="0">
                  <a:pos x="731" y="421"/>
                </a:cxn>
                <a:cxn ang="0">
                  <a:pos x="716" y="436"/>
                </a:cxn>
                <a:cxn ang="0">
                  <a:pos x="7" y="436"/>
                </a:cxn>
                <a:cxn ang="0">
                  <a:pos x="0" y="429"/>
                </a:cxn>
                <a:cxn ang="0">
                  <a:pos x="0" y="421"/>
                </a:cxn>
                <a:cxn ang="0">
                  <a:pos x="0" y="8"/>
                </a:cxn>
                <a:cxn ang="0">
                  <a:pos x="22" y="421"/>
                </a:cxn>
                <a:cxn ang="0">
                  <a:pos x="7" y="414"/>
                </a:cxn>
                <a:cxn ang="0">
                  <a:pos x="716" y="414"/>
                </a:cxn>
                <a:cxn ang="0">
                  <a:pos x="709" y="421"/>
                </a:cxn>
                <a:cxn ang="0">
                  <a:pos x="709" y="8"/>
                </a:cxn>
                <a:cxn ang="0">
                  <a:pos x="716" y="23"/>
                </a:cxn>
                <a:cxn ang="0">
                  <a:pos x="7" y="23"/>
                </a:cxn>
                <a:cxn ang="0">
                  <a:pos x="22" y="8"/>
                </a:cxn>
                <a:cxn ang="0">
                  <a:pos x="22" y="421"/>
                </a:cxn>
              </a:cxnLst>
              <a:rect l="0" t="0" r="r" b="b"/>
              <a:pathLst>
                <a:path w="731" h="436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16" y="0"/>
                  </a:lnTo>
                  <a:lnTo>
                    <a:pt x="724" y="0"/>
                  </a:lnTo>
                  <a:lnTo>
                    <a:pt x="731" y="8"/>
                  </a:lnTo>
                  <a:lnTo>
                    <a:pt x="731" y="421"/>
                  </a:lnTo>
                  <a:lnTo>
                    <a:pt x="716" y="436"/>
                  </a:lnTo>
                  <a:lnTo>
                    <a:pt x="7" y="436"/>
                  </a:lnTo>
                  <a:lnTo>
                    <a:pt x="0" y="429"/>
                  </a:lnTo>
                  <a:lnTo>
                    <a:pt x="0" y="421"/>
                  </a:lnTo>
                  <a:lnTo>
                    <a:pt x="0" y="8"/>
                  </a:lnTo>
                  <a:close/>
                  <a:moveTo>
                    <a:pt x="22" y="421"/>
                  </a:moveTo>
                  <a:lnTo>
                    <a:pt x="7" y="414"/>
                  </a:lnTo>
                  <a:lnTo>
                    <a:pt x="716" y="414"/>
                  </a:lnTo>
                  <a:lnTo>
                    <a:pt x="709" y="421"/>
                  </a:lnTo>
                  <a:lnTo>
                    <a:pt x="709" y="8"/>
                  </a:lnTo>
                  <a:lnTo>
                    <a:pt x="716" y="23"/>
                  </a:lnTo>
                  <a:lnTo>
                    <a:pt x="7" y="23"/>
                  </a:lnTo>
                  <a:lnTo>
                    <a:pt x="22" y="8"/>
                  </a:lnTo>
                  <a:lnTo>
                    <a:pt x="22" y="42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848" y="2341"/>
              <a:ext cx="443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TSR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380" y="2223"/>
              <a:ext cx="710" cy="413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3373" y="2215"/>
              <a:ext cx="731" cy="4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17" y="0"/>
                </a:cxn>
                <a:cxn ang="0">
                  <a:pos x="724" y="0"/>
                </a:cxn>
                <a:cxn ang="0">
                  <a:pos x="731" y="8"/>
                </a:cxn>
                <a:cxn ang="0">
                  <a:pos x="731" y="421"/>
                </a:cxn>
                <a:cxn ang="0">
                  <a:pos x="717" y="436"/>
                </a:cxn>
                <a:cxn ang="0">
                  <a:pos x="7" y="436"/>
                </a:cxn>
                <a:cxn ang="0">
                  <a:pos x="0" y="429"/>
                </a:cxn>
                <a:cxn ang="0">
                  <a:pos x="0" y="421"/>
                </a:cxn>
                <a:cxn ang="0">
                  <a:pos x="0" y="8"/>
                </a:cxn>
                <a:cxn ang="0">
                  <a:pos x="22" y="421"/>
                </a:cxn>
                <a:cxn ang="0">
                  <a:pos x="7" y="414"/>
                </a:cxn>
                <a:cxn ang="0">
                  <a:pos x="717" y="414"/>
                </a:cxn>
                <a:cxn ang="0">
                  <a:pos x="709" y="421"/>
                </a:cxn>
                <a:cxn ang="0">
                  <a:pos x="709" y="8"/>
                </a:cxn>
                <a:cxn ang="0">
                  <a:pos x="717" y="23"/>
                </a:cxn>
                <a:cxn ang="0">
                  <a:pos x="7" y="23"/>
                </a:cxn>
                <a:cxn ang="0">
                  <a:pos x="22" y="8"/>
                </a:cxn>
                <a:cxn ang="0">
                  <a:pos x="22" y="421"/>
                </a:cxn>
              </a:cxnLst>
              <a:rect l="0" t="0" r="r" b="b"/>
              <a:pathLst>
                <a:path w="731" h="436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17" y="0"/>
                  </a:lnTo>
                  <a:lnTo>
                    <a:pt x="724" y="0"/>
                  </a:lnTo>
                  <a:lnTo>
                    <a:pt x="731" y="8"/>
                  </a:lnTo>
                  <a:lnTo>
                    <a:pt x="731" y="421"/>
                  </a:lnTo>
                  <a:lnTo>
                    <a:pt x="717" y="436"/>
                  </a:lnTo>
                  <a:lnTo>
                    <a:pt x="7" y="436"/>
                  </a:lnTo>
                  <a:lnTo>
                    <a:pt x="0" y="429"/>
                  </a:lnTo>
                  <a:lnTo>
                    <a:pt x="0" y="421"/>
                  </a:lnTo>
                  <a:lnTo>
                    <a:pt x="0" y="8"/>
                  </a:lnTo>
                  <a:close/>
                  <a:moveTo>
                    <a:pt x="22" y="421"/>
                  </a:moveTo>
                  <a:lnTo>
                    <a:pt x="7" y="414"/>
                  </a:lnTo>
                  <a:lnTo>
                    <a:pt x="717" y="414"/>
                  </a:lnTo>
                  <a:lnTo>
                    <a:pt x="709" y="421"/>
                  </a:lnTo>
                  <a:lnTo>
                    <a:pt x="709" y="8"/>
                  </a:lnTo>
                  <a:lnTo>
                    <a:pt x="717" y="23"/>
                  </a:lnTo>
                  <a:lnTo>
                    <a:pt x="7" y="23"/>
                  </a:lnTo>
                  <a:lnTo>
                    <a:pt x="22" y="8"/>
                  </a:lnTo>
                  <a:lnTo>
                    <a:pt x="22" y="42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3543" y="2341"/>
              <a:ext cx="48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SILC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4090" y="2223"/>
              <a:ext cx="709" cy="413"/>
            </a:xfrm>
            <a:prstGeom prst="rect">
              <a:avLst/>
            </a:prstGeom>
            <a:solidFill>
              <a:srgbClr val="DA46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 noEditPoints="1"/>
            </p:cNvSpPr>
            <p:nvPr/>
          </p:nvSpPr>
          <p:spPr bwMode="auto">
            <a:xfrm>
              <a:off x="4082" y="2215"/>
              <a:ext cx="732" cy="4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717" y="0"/>
                </a:cxn>
                <a:cxn ang="0">
                  <a:pos x="724" y="0"/>
                </a:cxn>
                <a:cxn ang="0">
                  <a:pos x="732" y="8"/>
                </a:cxn>
                <a:cxn ang="0">
                  <a:pos x="732" y="421"/>
                </a:cxn>
                <a:cxn ang="0">
                  <a:pos x="717" y="436"/>
                </a:cxn>
                <a:cxn ang="0">
                  <a:pos x="8" y="436"/>
                </a:cxn>
                <a:cxn ang="0">
                  <a:pos x="0" y="429"/>
                </a:cxn>
                <a:cxn ang="0">
                  <a:pos x="0" y="421"/>
                </a:cxn>
                <a:cxn ang="0">
                  <a:pos x="0" y="8"/>
                </a:cxn>
                <a:cxn ang="0">
                  <a:pos x="22" y="421"/>
                </a:cxn>
                <a:cxn ang="0">
                  <a:pos x="8" y="414"/>
                </a:cxn>
                <a:cxn ang="0">
                  <a:pos x="717" y="414"/>
                </a:cxn>
                <a:cxn ang="0">
                  <a:pos x="710" y="421"/>
                </a:cxn>
                <a:cxn ang="0">
                  <a:pos x="710" y="8"/>
                </a:cxn>
                <a:cxn ang="0">
                  <a:pos x="717" y="23"/>
                </a:cxn>
                <a:cxn ang="0">
                  <a:pos x="8" y="23"/>
                </a:cxn>
                <a:cxn ang="0">
                  <a:pos x="22" y="8"/>
                </a:cxn>
                <a:cxn ang="0">
                  <a:pos x="22" y="421"/>
                </a:cxn>
              </a:cxnLst>
              <a:rect l="0" t="0" r="r" b="b"/>
              <a:pathLst>
                <a:path w="732" h="436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717" y="0"/>
                  </a:lnTo>
                  <a:lnTo>
                    <a:pt x="724" y="0"/>
                  </a:lnTo>
                  <a:lnTo>
                    <a:pt x="732" y="8"/>
                  </a:lnTo>
                  <a:lnTo>
                    <a:pt x="732" y="421"/>
                  </a:lnTo>
                  <a:lnTo>
                    <a:pt x="717" y="436"/>
                  </a:lnTo>
                  <a:lnTo>
                    <a:pt x="8" y="436"/>
                  </a:lnTo>
                  <a:lnTo>
                    <a:pt x="0" y="429"/>
                  </a:lnTo>
                  <a:lnTo>
                    <a:pt x="0" y="421"/>
                  </a:lnTo>
                  <a:lnTo>
                    <a:pt x="0" y="8"/>
                  </a:lnTo>
                  <a:close/>
                  <a:moveTo>
                    <a:pt x="22" y="421"/>
                  </a:moveTo>
                  <a:lnTo>
                    <a:pt x="8" y="414"/>
                  </a:lnTo>
                  <a:lnTo>
                    <a:pt x="717" y="414"/>
                  </a:lnTo>
                  <a:lnTo>
                    <a:pt x="710" y="421"/>
                  </a:lnTo>
                  <a:lnTo>
                    <a:pt x="710" y="8"/>
                  </a:lnTo>
                  <a:lnTo>
                    <a:pt x="717" y="23"/>
                  </a:lnTo>
                  <a:lnTo>
                    <a:pt x="8" y="23"/>
                  </a:lnTo>
                  <a:lnTo>
                    <a:pt x="22" y="8"/>
                  </a:lnTo>
                  <a:lnTo>
                    <a:pt x="22" y="42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311" y="2341"/>
              <a:ext cx="36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ILC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380" y="2695"/>
              <a:ext cx="1419" cy="296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148" y="74"/>
                </a:cxn>
                <a:cxn ang="0">
                  <a:pos x="1271" y="74"/>
                </a:cxn>
                <a:cxn ang="0">
                  <a:pos x="1271" y="0"/>
                </a:cxn>
                <a:cxn ang="0">
                  <a:pos x="1419" y="148"/>
                </a:cxn>
                <a:cxn ang="0">
                  <a:pos x="1271" y="296"/>
                </a:cxn>
                <a:cxn ang="0">
                  <a:pos x="1271" y="222"/>
                </a:cxn>
                <a:cxn ang="0">
                  <a:pos x="148" y="222"/>
                </a:cxn>
                <a:cxn ang="0">
                  <a:pos x="148" y="296"/>
                </a:cxn>
                <a:cxn ang="0">
                  <a:pos x="0" y="148"/>
                </a:cxn>
              </a:cxnLst>
              <a:rect l="0" t="0" r="r" b="b"/>
              <a:pathLst>
                <a:path w="1419" h="296">
                  <a:moveTo>
                    <a:pt x="0" y="148"/>
                  </a:moveTo>
                  <a:lnTo>
                    <a:pt x="148" y="0"/>
                  </a:lnTo>
                  <a:lnTo>
                    <a:pt x="148" y="74"/>
                  </a:lnTo>
                  <a:lnTo>
                    <a:pt x="1271" y="74"/>
                  </a:lnTo>
                  <a:lnTo>
                    <a:pt x="1271" y="0"/>
                  </a:lnTo>
                  <a:lnTo>
                    <a:pt x="1419" y="148"/>
                  </a:lnTo>
                  <a:lnTo>
                    <a:pt x="1271" y="296"/>
                  </a:lnTo>
                  <a:lnTo>
                    <a:pt x="1271" y="222"/>
                  </a:lnTo>
                  <a:lnTo>
                    <a:pt x="148" y="222"/>
                  </a:lnTo>
                  <a:lnTo>
                    <a:pt x="148" y="296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 noEditPoints="1"/>
            </p:cNvSpPr>
            <p:nvPr/>
          </p:nvSpPr>
          <p:spPr bwMode="auto">
            <a:xfrm>
              <a:off x="3373" y="2688"/>
              <a:ext cx="1433" cy="310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0" y="148"/>
                </a:cxn>
                <a:cxn ang="0">
                  <a:pos x="148" y="0"/>
                </a:cxn>
                <a:cxn ang="0">
                  <a:pos x="162" y="0"/>
                </a:cxn>
                <a:cxn ang="0">
                  <a:pos x="170" y="7"/>
                </a:cxn>
                <a:cxn ang="0">
                  <a:pos x="170" y="81"/>
                </a:cxn>
                <a:cxn ang="0">
                  <a:pos x="155" y="74"/>
                </a:cxn>
                <a:cxn ang="0">
                  <a:pos x="1278" y="74"/>
                </a:cxn>
                <a:cxn ang="0">
                  <a:pos x="1271" y="81"/>
                </a:cxn>
                <a:cxn ang="0">
                  <a:pos x="1271" y="7"/>
                </a:cxn>
                <a:cxn ang="0">
                  <a:pos x="1271" y="0"/>
                </a:cxn>
                <a:cxn ang="0">
                  <a:pos x="1286" y="0"/>
                </a:cxn>
                <a:cxn ang="0">
                  <a:pos x="1433" y="148"/>
                </a:cxn>
                <a:cxn ang="0">
                  <a:pos x="1433" y="162"/>
                </a:cxn>
                <a:cxn ang="0">
                  <a:pos x="1286" y="310"/>
                </a:cxn>
                <a:cxn ang="0">
                  <a:pos x="1271" y="310"/>
                </a:cxn>
                <a:cxn ang="0">
                  <a:pos x="1271" y="303"/>
                </a:cxn>
                <a:cxn ang="0">
                  <a:pos x="1271" y="229"/>
                </a:cxn>
                <a:cxn ang="0">
                  <a:pos x="1278" y="244"/>
                </a:cxn>
                <a:cxn ang="0">
                  <a:pos x="155" y="244"/>
                </a:cxn>
                <a:cxn ang="0">
                  <a:pos x="170" y="229"/>
                </a:cxn>
                <a:cxn ang="0">
                  <a:pos x="170" y="303"/>
                </a:cxn>
                <a:cxn ang="0">
                  <a:pos x="162" y="310"/>
                </a:cxn>
                <a:cxn ang="0">
                  <a:pos x="148" y="310"/>
                </a:cxn>
                <a:cxn ang="0">
                  <a:pos x="0" y="162"/>
                </a:cxn>
                <a:cxn ang="0">
                  <a:pos x="162" y="295"/>
                </a:cxn>
                <a:cxn ang="0">
                  <a:pos x="148" y="303"/>
                </a:cxn>
                <a:cxn ang="0">
                  <a:pos x="148" y="229"/>
                </a:cxn>
                <a:cxn ang="0">
                  <a:pos x="148" y="222"/>
                </a:cxn>
                <a:cxn ang="0">
                  <a:pos x="155" y="222"/>
                </a:cxn>
                <a:cxn ang="0">
                  <a:pos x="1278" y="222"/>
                </a:cxn>
                <a:cxn ang="0">
                  <a:pos x="1286" y="222"/>
                </a:cxn>
                <a:cxn ang="0">
                  <a:pos x="1293" y="229"/>
                </a:cxn>
                <a:cxn ang="0">
                  <a:pos x="1293" y="303"/>
                </a:cxn>
                <a:cxn ang="0">
                  <a:pos x="1271" y="295"/>
                </a:cxn>
                <a:cxn ang="0">
                  <a:pos x="1419" y="148"/>
                </a:cxn>
                <a:cxn ang="0">
                  <a:pos x="1419" y="162"/>
                </a:cxn>
                <a:cxn ang="0">
                  <a:pos x="1271" y="15"/>
                </a:cxn>
                <a:cxn ang="0">
                  <a:pos x="1293" y="7"/>
                </a:cxn>
                <a:cxn ang="0">
                  <a:pos x="1293" y="81"/>
                </a:cxn>
                <a:cxn ang="0">
                  <a:pos x="1278" y="96"/>
                </a:cxn>
                <a:cxn ang="0">
                  <a:pos x="155" y="96"/>
                </a:cxn>
                <a:cxn ang="0">
                  <a:pos x="148" y="89"/>
                </a:cxn>
                <a:cxn ang="0">
                  <a:pos x="148" y="81"/>
                </a:cxn>
                <a:cxn ang="0">
                  <a:pos x="148" y="7"/>
                </a:cxn>
                <a:cxn ang="0">
                  <a:pos x="162" y="15"/>
                </a:cxn>
                <a:cxn ang="0">
                  <a:pos x="15" y="162"/>
                </a:cxn>
                <a:cxn ang="0">
                  <a:pos x="15" y="148"/>
                </a:cxn>
                <a:cxn ang="0">
                  <a:pos x="162" y="295"/>
                </a:cxn>
              </a:cxnLst>
              <a:rect l="0" t="0" r="r" b="b"/>
              <a:pathLst>
                <a:path w="1433" h="310">
                  <a:moveTo>
                    <a:pt x="0" y="162"/>
                  </a:moveTo>
                  <a:lnTo>
                    <a:pt x="0" y="148"/>
                  </a:lnTo>
                  <a:lnTo>
                    <a:pt x="148" y="0"/>
                  </a:lnTo>
                  <a:lnTo>
                    <a:pt x="162" y="0"/>
                  </a:lnTo>
                  <a:lnTo>
                    <a:pt x="170" y="7"/>
                  </a:lnTo>
                  <a:lnTo>
                    <a:pt x="170" y="81"/>
                  </a:lnTo>
                  <a:lnTo>
                    <a:pt x="155" y="74"/>
                  </a:lnTo>
                  <a:lnTo>
                    <a:pt x="1278" y="74"/>
                  </a:lnTo>
                  <a:lnTo>
                    <a:pt x="1271" y="81"/>
                  </a:lnTo>
                  <a:lnTo>
                    <a:pt x="1271" y="7"/>
                  </a:lnTo>
                  <a:lnTo>
                    <a:pt x="1271" y="0"/>
                  </a:lnTo>
                  <a:lnTo>
                    <a:pt x="1286" y="0"/>
                  </a:lnTo>
                  <a:lnTo>
                    <a:pt x="1433" y="148"/>
                  </a:lnTo>
                  <a:lnTo>
                    <a:pt x="1433" y="162"/>
                  </a:lnTo>
                  <a:lnTo>
                    <a:pt x="1286" y="310"/>
                  </a:lnTo>
                  <a:lnTo>
                    <a:pt x="1271" y="310"/>
                  </a:lnTo>
                  <a:lnTo>
                    <a:pt x="1271" y="303"/>
                  </a:lnTo>
                  <a:lnTo>
                    <a:pt x="1271" y="229"/>
                  </a:lnTo>
                  <a:lnTo>
                    <a:pt x="1278" y="244"/>
                  </a:lnTo>
                  <a:lnTo>
                    <a:pt x="155" y="244"/>
                  </a:lnTo>
                  <a:lnTo>
                    <a:pt x="170" y="229"/>
                  </a:lnTo>
                  <a:lnTo>
                    <a:pt x="170" y="303"/>
                  </a:lnTo>
                  <a:lnTo>
                    <a:pt x="162" y="310"/>
                  </a:lnTo>
                  <a:lnTo>
                    <a:pt x="148" y="310"/>
                  </a:lnTo>
                  <a:lnTo>
                    <a:pt x="0" y="162"/>
                  </a:lnTo>
                  <a:close/>
                  <a:moveTo>
                    <a:pt x="162" y="295"/>
                  </a:moveTo>
                  <a:lnTo>
                    <a:pt x="148" y="303"/>
                  </a:lnTo>
                  <a:lnTo>
                    <a:pt x="148" y="229"/>
                  </a:lnTo>
                  <a:lnTo>
                    <a:pt x="148" y="222"/>
                  </a:lnTo>
                  <a:lnTo>
                    <a:pt x="155" y="222"/>
                  </a:lnTo>
                  <a:lnTo>
                    <a:pt x="1278" y="222"/>
                  </a:lnTo>
                  <a:lnTo>
                    <a:pt x="1286" y="222"/>
                  </a:lnTo>
                  <a:lnTo>
                    <a:pt x="1293" y="229"/>
                  </a:lnTo>
                  <a:lnTo>
                    <a:pt x="1293" y="303"/>
                  </a:lnTo>
                  <a:lnTo>
                    <a:pt x="1271" y="295"/>
                  </a:lnTo>
                  <a:lnTo>
                    <a:pt x="1419" y="148"/>
                  </a:lnTo>
                  <a:lnTo>
                    <a:pt x="1419" y="162"/>
                  </a:lnTo>
                  <a:lnTo>
                    <a:pt x="1271" y="15"/>
                  </a:lnTo>
                  <a:lnTo>
                    <a:pt x="1293" y="7"/>
                  </a:lnTo>
                  <a:lnTo>
                    <a:pt x="1293" y="81"/>
                  </a:lnTo>
                  <a:lnTo>
                    <a:pt x="1278" y="96"/>
                  </a:lnTo>
                  <a:lnTo>
                    <a:pt x="155" y="96"/>
                  </a:lnTo>
                  <a:lnTo>
                    <a:pt x="148" y="89"/>
                  </a:lnTo>
                  <a:lnTo>
                    <a:pt x="148" y="81"/>
                  </a:lnTo>
                  <a:lnTo>
                    <a:pt x="148" y="7"/>
                  </a:lnTo>
                  <a:lnTo>
                    <a:pt x="162" y="15"/>
                  </a:lnTo>
                  <a:lnTo>
                    <a:pt x="15" y="162"/>
                  </a:lnTo>
                  <a:lnTo>
                    <a:pt x="15" y="148"/>
                  </a:lnTo>
                  <a:lnTo>
                    <a:pt x="162" y="295"/>
                  </a:lnTo>
                  <a:close/>
                </a:path>
              </a:pathLst>
            </a:custGeom>
            <a:solidFill>
              <a:srgbClr val="89A4A7"/>
            </a:solidFill>
            <a:ln w="0">
              <a:solidFill>
                <a:srgbClr val="89A4A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853" y="3102"/>
              <a:ext cx="123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325 MHz, 2.5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1947" y="3102"/>
              <a:ext cx="185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–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2095" y="3102"/>
              <a:ext cx="34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466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2442" y="3102"/>
              <a:ext cx="46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MeV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1585" y="3316"/>
              <a:ext cx="1123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~150 m long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543" y="2695"/>
              <a:ext cx="2778" cy="296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148" y="74"/>
                </a:cxn>
                <a:cxn ang="0">
                  <a:pos x="2630" y="74"/>
                </a:cxn>
                <a:cxn ang="0">
                  <a:pos x="2630" y="0"/>
                </a:cxn>
                <a:cxn ang="0">
                  <a:pos x="2778" y="148"/>
                </a:cxn>
                <a:cxn ang="0">
                  <a:pos x="2630" y="296"/>
                </a:cxn>
                <a:cxn ang="0">
                  <a:pos x="2630" y="222"/>
                </a:cxn>
                <a:cxn ang="0">
                  <a:pos x="148" y="222"/>
                </a:cxn>
                <a:cxn ang="0">
                  <a:pos x="148" y="296"/>
                </a:cxn>
                <a:cxn ang="0">
                  <a:pos x="0" y="148"/>
                </a:cxn>
              </a:cxnLst>
              <a:rect l="0" t="0" r="r" b="b"/>
              <a:pathLst>
                <a:path w="2778" h="296">
                  <a:moveTo>
                    <a:pt x="0" y="148"/>
                  </a:moveTo>
                  <a:lnTo>
                    <a:pt x="148" y="0"/>
                  </a:lnTo>
                  <a:lnTo>
                    <a:pt x="148" y="74"/>
                  </a:lnTo>
                  <a:lnTo>
                    <a:pt x="2630" y="74"/>
                  </a:lnTo>
                  <a:lnTo>
                    <a:pt x="2630" y="0"/>
                  </a:lnTo>
                  <a:lnTo>
                    <a:pt x="2778" y="148"/>
                  </a:lnTo>
                  <a:lnTo>
                    <a:pt x="2630" y="296"/>
                  </a:lnTo>
                  <a:lnTo>
                    <a:pt x="2630" y="222"/>
                  </a:lnTo>
                  <a:lnTo>
                    <a:pt x="148" y="222"/>
                  </a:lnTo>
                  <a:lnTo>
                    <a:pt x="148" y="296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 noEditPoints="1"/>
            </p:cNvSpPr>
            <p:nvPr/>
          </p:nvSpPr>
          <p:spPr bwMode="auto">
            <a:xfrm>
              <a:off x="535" y="2688"/>
              <a:ext cx="2794" cy="310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0" y="148"/>
                </a:cxn>
                <a:cxn ang="0">
                  <a:pos x="148" y="0"/>
                </a:cxn>
                <a:cxn ang="0">
                  <a:pos x="163" y="0"/>
                </a:cxn>
                <a:cxn ang="0">
                  <a:pos x="170" y="7"/>
                </a:cxn>
                <a:cxn ang="0">
                  <a:pos x="170" y="81"/>
                </a:cxn>
                <a:cxn ang="0">
                  <a:pos x="156" y="74"/>
                </a:cxn>
                <a:cxn ang="0">
                  <a:pos x="2638" y="74"/>
                </a:cxn>
                <a:cxn ang="0">
                  <a:pos x="2631" y="81"/>
                </a:cxn>
                <a:cxn ang="0">
                  <a:pos x="2631" y="7"/>
                </a:cxn>
                <a:cxn ang="0">
                  <a:pos x="2631" y="0"/>
                </a:cxn>
                <a:cxn ang="0">
                  <a:pos x="2646" y="0"/>
                </a:cxn>
                <a:cxn ang="0">
                  <a:pos x="2794" y="148"/>
                </a:cxn>
                <a:cxn ang="0">
                  <a:pos x="2794" y="162"/>
                </a:cxn>
                <a:cxn ang="0">
                  <a:pos x="2646" y="310"/>
                </a:cxn>
                <a:cxn ang="0">
                  <a:pos x="2631" y="310"/>
                </a:cxn>
                <a:cxn ang="0">
                  <a:pos x="2631" y="303"/>
                </a:cxn>
                <a:cxn ang="0">
                  <a:pos x="2631" y="229"/>
                </a:cxn>
                <a:cxn ang="0">
                  <a:pos x="2638" y="244"/>
                </a:cxn>
                <a:cxn ang="0">
                  <a:pos x="156" y="244"/>
                </a:cxn>
                <a:cxn ang="0">
                  <a:pos x="170" y="229"/>
                </a:cxn>
                <a:cxn ang="0">
                  <a:pos x="170" y="303"/>
                </a:cxn>
                <a:cxn ang="0">
                  <a:pos x="163" y="310"/>
                </a:cxn>
                <a:cxn ang="0">
                  <a:pos x="148" y="310"/>
                </a:cxn>
                <a:cxn ang="0">
                  <a:pos x="0" y="162"/>
                </a:cxn>
                <a:cxn ang="0">
                  <a:pos x="163" y="295"/>
                </a:cxn>
                <a:cxn ang="0">
                  <a:pos x="148" y="303"/>
                </a:cxn>
                <a:cxn ang="0">
                  <a:pos x="148" y="229"/>
                </a:cxn>
                <a:cxn ang="0">
                  <a:pos x="148" y="222"/>
                </a:cxn>
                <a:cxn ang="0">
                  <a:pos x="156" y="222"/>
                </a:cxn>
                <a:cxn ang="0">
                  <a:pos x="2638" y="222"/>
                </a:cxn>
                <a:cxn ang="0">
                  <a:pos x="2646" y="222"/>
                </a:cxn>
                <a:cxn ang="0">
                  <a:pos x="2653" y="229"/>
                </a:cxn>
                <a:cxn ang="0">
                  <a:pos x="2653" y="303"/>
                </a:cxn>
                <a:cxn ang="0">
                  <a:pos x="2631" y="295"/>
                </a:cxn>
                <a:cxn ang="0">
                  <a:pos x="2779" y="148"/>
                </a:cxn>
                <a:cxn ang="0">
                  <a:pos x="2779" y="162"/>
                </a:cxn>
                <a:cxn ang="0">
                  <a:pos x="2631" y="15"/>
                </a:cxn>
                <a:cxn ang="0">
                  <a:pos x="2653" y="7"/>
                </a:cxn>
                <a:cxn ang="0">
                  <a:pos x="2653" y="81"/>
                </a:cxn>
                <a:cxn ang="0">
                  <a:pos x="2638" y="96"/>
                </a:cxn>
                <a:cxn ang="0">
                  <a:pos x="156" y="96"/>
                </a:cxn>
                <a:cxn ang="0">
                  <a:pos x="148" y="89"/>
                </a:cxn>
                <a:cxn ang="0">
                  <a:pos x="148" y="81"/>
                </a:cxn>
                <a:cxn ang="0">
                  <a:pos x="148" y="7"/>
                </a:cxn>
                <a:cxn ang="0">
                  <a:pos x="163" y="15"/>
                </a:cxn>
                <a:cxn ang="0">
                  <a:pos x="15" y="162"/>
                </a:cxn>
                <a:cxn ang="0">
                  <a:pos x="15" y="148"/>
                </a:cxn>
                <a:cxn ang="0">
                  <a:pos x="163" y="295"/>
                </a:cxn>
              </a:cxnLst>
              <a:rect l="0" t="0" r="r" b="b"/>
              <a:pathLst>
                <a:path w="2794" h="310">
                  <a:moveTo>
                    <a:pt x="0" y="162"/>
                  </a:moveTo>
                  <a:lnTo>
                    <a:pt x="0" y="148"/>
                  </a:lnTo>
                  <a:lnTo>
                    <a:pt x="148" y="0"/>
                  </a:lnTo>
                  <a:lnTo>
                    <a:pt x="163" y="0"/>
                  </a:lnTo>
                  <a:lnTo>
                    <a:pt x="170" y="7"/>
                  </a:lnTo>
                  <a:lnTo>
                    <a:pt x="170" y="81"/>
                  </a:lnTo>
                  <a:lnTo>
                    <a:pt x="156" y="74"/>
                  </a:lnTo>
                  <a:lnTo>
                    <a:pt x="2638" y="74"/>
                  </a:lnTo>
                  <a:lnTo>
                    <a:pt x="2631" y="81"/>
                  </a:lnTo>
                  <a:lnTo>
                    <a:pt x="2631" y="7"/>
                  </a:lnTo>
                  <a:lnTo>
                    <a:pt x="2631" y="0"/>
                  </a:lnTo>
                  <a:lnTo>
                    <a:pt x="2646" y="0"/>
                  </a:lnTo>
                  <a:lnTo>
                    <a:pt x="2794" y="148"/>
                  </a:lnTo>
                  <a:lnTo>
                    <a:pt x="2794" y="162"/>
                  </a:lnTo>
                  <a:lnTo>
                    <a:pt x="2646" y="310"/>
                  </a:lnTo>
                  <a:lnTo>
                    <a:pt x="2631" y="310"/>
                  </a:lnTo>
                  <a:lnTo>
                    <a:pt x="2631" y="303"/>
                  </a:lnTo>
                  <a:lnTo>
                    <a:pt x="2631" y="229"/>
                  </a:lnTo>
                  <a:lnTo>
                    <a:pt x="2638" y="244"/>
                  </a:lnTo>
                  <a:lnTo>
                    <a:pt x="156" y="244"/>
                  </a:lnTo>
                  <a:lnTo>
                    <a:pt x="170" y="229"/>
                  </a:lnTo>
                  <a:lnTo>
                    <a:pt x="170" y="303"/>
                  </a:lnTo>
                  <a:lnTo>
                    <a:pt x="163" y="310"/>
                  </a:lnTo>
                  <a:lnTo>
                    <a:pt x="148" y="310"/>
                  </a:lnTo>
                  <a:lnTo>
                    <a:pt x="0" y="162"/>
                  </a:lnTo>
                  <a:close/>
                  <a:moveTo>
                    <a:pt x="163" y="295"/>
                  </a:moveTo>
                  <a:lnTo>
                    <a:pt x="148" y="303"/>
                  </a:lnTo>
                  <a:lnTo>
                    <a:pt x="148" y="229"/>
                  </a:lnTo>
                  <a:lnTo>
                    <a:pt x="148" y="222"/>
                  </a:lnTo>
                  <a:lnTo>
                    <a:pt x="156" y="222"/>
                  </a:lnTo>
                  <a:lnTo>
                    <a:pt x="2638" y="222"/>
                  </a:lnTo>
                  <a:lnTo>
                    <a:pt x="2646" y="222"/>
                  </a:lnTo>
                  <a:lnTo>
                    <a:pt x="2653" y="229"/>
                  </a:lnTo>
                  <a:lnTo>
                    <a:pt x="2653" y="303"/>
                  </a:lnTo>
                  <a:lnTo>
                    <a:pt x="2631" y="295"/>
                  </a:lnTo>
                  <a:lnTo>
                    <a:pt x="2779" y="148"/>
                  </a:lnTo>
                  <a:lnTo>
                    <a:pt x="2779" y="162"/>
                  </a:lnTo>
                  <a:lnTo>
                    <a:pt x="2631" y="15"/>
                  </a:lnTo>
                  <a:lnTo>
                    <a:pt x="2653" y="7"/>
                  </a:lnTo>
                  <a:lnTo>
                    <a:pt x="2653" y="81"/>
                  </a:lnTo>
                  <a:lnTo>
                    <a:pt x="2638" y="96"/>
                  </a:lnTo>
                  <a:lnTo>
                    <a:pt x="156" y="96"/>
                  </a:lnTo>
                  <a:lnTo>
                    <a:pt x="148" y="89"/>
                  </a:lnTo>
                  <a:lnTo>
                    <a:pt x="148" y="81"/>
                  </a:lnTo>
                  <a:lnTo>
                    <a:pt x="148" y="7"/>
                  </a:lnTo>
                  <a:lnTo>
                    <a:pt x="163" y="15"/>
                  </a:lnTo>
                  <a:lnTo>
                    <a:pt x="15" y="162"/>
                  </a:lnTo>
                  <a:lnTo>
                    <a:pt x="15" y="148"/>
                  </a:lnTo>
                  <a:lnTo>
                    <a:pt x="163" y="295"/>
                  </a:lnTo>
                  <a:close/>
                </a:path>
              </a:pathLst>
            </a:custGeom>
            <a:solidFill>
              <a:srgbClr val="89A4A7"/>
            </a:solidFill>
            <a:ln w="0">
              <a:solidFill>
                <a:srgbClr val="89A4A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3264" y="3120"/>
              <a:ext cx="124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1.3 GHz, 0.466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4474" y="3102"/>
              <a:ext cx="185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–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4608" y="3120"/>
              <a:ext cx="23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4752" y="3120"/>
              <a:ext cx="45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GeV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3572" y="3316"/>
              <a:ext cx="1123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~300 m long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IC-2 Low </a:t>
            </a:r>
            <a:r>
              <a:rPr lang="en-US" dirty="0" smtClean="0"/>
              <a:t>Energy</a:t>
            </a:r>
            <a:r>
              <a:rPr lang="en-US" dirty="0" smtClean="0"/>
              <a:t> </a:t>
            </a:r>
            <a:r>
              <a:rPr lang="en-US" dirty="0" err="1" smtClean="0"/>
              <a:t>Linac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/>
          <a:lstStyle/>
          <a:p>
            <a:r>
              <a:rPr lang="en-US" dirty="0" err="1" smtClean="0"/>
              <a:t>Buncher</a:t>
            </a:r>
            <a:r>
              <a:rPr lang="en-US" dirty="0" smtClean="0"/>
              <a:t> cavities and RT section of IC-1 are replaced in IC-2 with SSR0 single spoke SC cavities.</a:t>
            </a:r>
          </a:p>
          <a:p>
            <a:r>
              <a:rPr lang="en-US" dirty="0" smtClean="0"/>
              <a:t>Quality factor / cryogenic requirements result in operating temperature reduced to 2K (from 4.5K)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J. Kerby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752600"/>
          <a:ext cx="7467600" cy="2727960"/>
        </p:xfrm>
        <a:graphic>
          <a:graphicData uri="http://schemas.openxmlformats.org/drawingml/2006/table">
            <a:tbl>
              <a:tblPr/>
              <a:tblGrid>
                <a:gridCol w="1522520"/>
                <a:gridCol w="1015014"/>
                <a:gridCol w="967666"/>
                <a:gridCol w="1352366"/>
                <a:gridCol w="1305017"/>
                <a:gridCol w="1305017"/>
              </a:tblGrid>
              <a:tr h="563880">
                <a:tc>
                  <a:txBody>
                    <a:bodyPr/>
                    <a:lstStyle/>
                    <a:p>
                      <a:pPr indent="57150" algn="just"/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Section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Energy range</a:t>
                      </a:r>
                    </a:p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MeV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Number of cavities/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FF66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lenses</a:t>
                      </a: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CM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Type of cavities and focusing element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Maximal power/cavity, kW</a:t>
                      </a:r>
                    </a:p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(I</a:t>
                      </a:r>
                      <a:r>
                        <a:rPr lang="en-US" sz="1100" baseline="-25000">
                          <a:latin typeface="Calibri"/>
                          <a:ea typeface="Times New Roman"/>
                          <a:cs typeface="Times New Roman"/>
                        </a:rPr>
                        <a:t>av</a:t>
                      </a: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=1 mA)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indent="57150" algn="just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Bunching</a:t>
                      </a:r>
                    </a:p>
                    <a:p>
                      <a:pPr indent="57150" algn="just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SSR0 (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100" baseline="-2500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=0.11)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0.073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2/</a:t>
                      </a:r>
                      <a:r>
                        <a:rPr lang="en-US" sz="1100" dirty="0">
                          <a:solidFill>
                            <a:srgbClr val="FF66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Single spoke cavity,</a:t>
                      </a:r>
                    </a:p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Solenoid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&gt;0.1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indent="57150" algn="just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SSR0 (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100" baseline="-2500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=0.11)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2.5-10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0.073-0.146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16/</a:t>
                      </a:r>
                      <a:r>
                        <a:rPr lang="en-US" sz="1100">
                          <a:solidFill>
                            <a:srgbClr val="FF66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Single spoke cavity, Solenoid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indent="57150" algn="just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SSR1 (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100" baseline="-2500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=0.22)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10-32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0.146-0.261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18/</a:t>
                      </a:r>
                      <a:r>
                        <a:rPr lang="en-US" sz="1100">
                          <a:solidFill>
                            <a:srgbClr val="FF66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Single spoke cavity, Solenoid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indent="57150" algn="just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SSR2 (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100" baseline="-2500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=0.4)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32-117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0.261-0.5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33/</a:t>
                      </a:r>
                      <a:r>
                        <a:rPr lang="en-US" sz="1100">
                          <a:solidFill>
                            <a:srgbClr val="FF66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Single spoke cavity, Solenoid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indent="57150" algn="just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TSR   (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100" baseline="-2500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=0.6)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117-466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0.5-0.744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48/</a:t>
                      </a:r>
                      <a:r>
                        <a:rPr lang="en-US" sz="1100">
                          <a:solidFill>
                            <a:srgbClr val="FF66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Triple spoke cavity, quads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8.5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Spoke Resonator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 SSR1 effort is largely captured in the HINS program (B. Webber talk later) </a:t>
            </a:r>
          </a:p>
          <a:p>
            <a:r>
              <a:rPr lang="en-US" dirty="0" smtClean="0"/>
              <a:t>EM designs exist for </a:t>
            </a:r>
            <a:r>
              <a:rPr lang="en-US" dirty="0" smtClean="0"/>
              <a:t>each cavity through SSR2</a:t>
            </a:r>
          </a:p>
          <a:p>
            <a:r>
              <a:rPr lang="en-US" dirty="0" smtClean="0"/>
              <a:t>2 SSR1 prototype cavities have been successfully tested</a:t>
            </a:r>
          </a:p>
          <a:p>
            <a:pPr lvl="1"/>
            <a:r>
              <a:rPr lang="en-US" dirty="0" smtClean="0"/>
              <a:t>Project X relies on the extrapolation of these results in the designs of SSR0 and SSR2 cavities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J. Kerby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648200"/>
            <a:ext cx="2133600" cy="144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INS_SSR1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648200"/>
            <a:ext cx="1828800" cy="14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724400"/>
            <a:ext cx="1295400" cy="1367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Spoke Resonator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HINS will also include SSR1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pPr lvl="1"/>
            <a:r>
              <a:rPr lang="en-US" dirty="0" smtClean="0"/>
              <a:t>Contains 9 SSR1 cavities and 9 solenoids</a:t>
            </a:r>
          </a:p>
          <a:p>
            <a:pPr lvl="1"/>
            <a:r>
              <a:rPr lang="en-US" dirty="0" smtClean="0"/>
              <a:t>Project X expects that these designs could be extended to SSR0 and SSR2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J. Kerby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124" name="Picture 4" descr="cryomodule assembly - v2"/>
          <p:cNvPicPr>
            <a:picLocks noChangeAspect="1" noChangeArrowheads="1"/>
          </p:cNvPicPr>
          <p:nvPr/>
        </p:nvPicPr>
        <p:blipFill>
          <a:blip r:embed="rId2"/>
          <a:srcRect l="6261" t="14220" r="14445" b="34007"/>
          <a:stretch>
            <a:fillRect/>
          </a:stretch>
        </p:blipFill>
        <p:spPr bwMode="auto">
          <a:xfrm>
            <a:off x="1295400" y="2971800"/>
            <a:ext cx="6475413" cy="30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Spoke Resonator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r>
              <a:rPr lang="en-US" dirty="0" smtClean="0"/>
              <a:t>Triple Spoke Resonator </a:t>
            </a:r>
            <a:r>
              <a:rPr lang="en-US" dirty="0" smtClean="0"/>
              <a:t> near 325MHz design </a:t>
            </a:r>
            <a:r>
              <a:rPr lang="en-US" dirty="0" smtClean="0"/>
              <a:t>has existed for several years, with several proposed applications</a:t>
            </a:r>
          </a:p>
          <a:p>
            <a:pPr lvl="1"/>
            <a:r>
              <a:rPr lang="en-US" dirty="0" smtClean="0"/>
              <a:t>RIA, Proton Driver, FRIB, …</a:t>
            </a:r>
          </a:p>
          <a:p>
            <a:r>
              <a:rPr lang="en-US" dirty="0" smtClean="0"/>
              <a:t>Strong ANL desire to pursue design further</a:t>
            </a:r>
          </a:p>
          <a:p>
            <a:pPr lvl="1"/>
            <a:r>
              <a:rPr lang="en-US" dirty="0" smtClean="0"/>
              <a:t>Potential </a:t>
            </a:r>
            <a:r>
              <a:rPr lang="en-US" dirty="0" err="1" smtClean="0"/>
              <a:t>Jlab</a:t>
            </a:r>
            <a:r>
              <a:rPr lang="en-US" dirty="0" smtClean="0"/>
              <a:t> interest as well</a:t>
            </a:r>
          </a:p>
          <a:p>
            <a:r>
              <a:rPr lang="en-US" dirty="0" smtClean="0"/>
              <a:t>Design is highly compact and efficient, but not proven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AAC, November 16-17, 2009 – J. </a:t>
            </a:r>
            <a:r>
              <a:rPr lang="en-US" dirty="0" err="1" smtClean="0"/>
              <a:t>Kerby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7" name="Picture 1" descr="pd tsr module - v1"/>
          <p:cNvPicPr>
            <a:picLocks noChangeAspect="1" noChangeArrowheads="1"/>
          </p:cNvPicPr>
          <p:nvPr/>
        </p:nvPicPr>
        <p:blipFill>
          <a:blip r:embed="rId2"/>
          <a:srcRect t="23907"/>
          <a:stretch>
            <a:fillRect/>
          </a:stretch>
        </p:blipFill>
        <p:spPr bwMode="auto">
          <a:xfrm>
            <a:off x="4478898" y="3810000"/>
            <a:ext cx="375070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733801"/>
            <a:ext cx="41148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D86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Cavity design funded in FY10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RD&amp;D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D86"/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003399"/>
                </a:solidFill>
              </a:rPr>
              <a:t>No </a:t>
            </a:r>
            <a:r>
              <a:rPr lang="en-US" sz="2000" dirty="0" err="1" smtClean="0">
                <a:solidFill>
                  <a:srgbClr val="003399"/>
                </a:solidFill>
              </a:rPr>
              <a:t>PrX</a:t>
            </a:r>
            <a:r>
              <a:rPr lang="en-US" sz="2000" dirty="0" smtClean="0">
                <a:solidFill>
                  <a:srgbClr val="003399"/>
                </a:solidFill>
              </a:rPr>
              <a:t> specific </a:t>
            </a:r>
            <a:r>
              <a:rPr lang="en-US" sz="2000" dirty="0" err="1" smtClean="0">
                <a:solidFill>
                  <a:srgbClr val="003399"/>
                </a:solidFill>
              </a:rPr>
              <a:t>cryomodule</a:t>
            </a:r>
            <a:r>
              <a:rPr lang="en-US" sz="2000" dirty="0" smtClean="0">
                <a:solidFill>
                  <a:srgbClr val="003399"/>
                </a:solidFill>
              </a:rPr>
              <a:t> design development to date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D86"/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IC-2 High </a:t>
            </a:r>
            <a:r>
              <a:rPr lang="en-US" dirty="0" smtClean="0"/>
              <a:t>Energy </a:t>
            </a:r>
            <a:r>
              <a:rPr lang="en-US" dirty="0" err="1" smtClean="0"/>
              <a:t>Linac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Modified ILC Type IV 2/5/8 </a:t>
            </a:r>
            <a:r>
              <a:rPr lang="en-US" dirty="0" err="1" smtClean="0"/>
              <a:t>Cryomodule</a:t>
            </a:r>
            <a:r>
              <a:rPr lang="en-US" dirty="0" smtClean="0"/>
              <a:t> assumed throughout</a:t>
            </a:r>
          </a:p>
          <a:p>
            <a:r>
              <a:rPr lang="en-US" dirty="0" smtClean="0"/>
              <a:t>Std ILC 9-cell cavity used in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= 1 section</a:t>
            </a:r>
          </a:p>
          <a:p>
            <a:r>
              <a:rPr lang="en-US" dirty="0" smtClean="0"/>
              <a:t>Std ILC 9-cell cavity unit length used for magnet and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= 0.81 design</a:t>
            </a:r>
          </a:p>
          <a:p>
            <a:r>
              <a:rPr lang="en-US" dirty="0" smtClean="0"/>
              <a:t>Two cryogenic segments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AAC, November 16-17, 2009 – J. Kerby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3352800"/>
          <a:ext cx="8077202" cy="1216660"/>
        </p:xfrm>
        <a:graphic>
          <a:graphicData uri="http://schemas.openxmlformats.org/drawingml/2006/table">
            <a:tbl>
              <a:tblPr/>
              <a:tblGrid>
                <a:gridCol w="1646808"/>
                <a:gridCol w="1254711"/>
                <a:gridCol w="984681"/>
                <a:gridCol w="1367902"/>
                <a:gridCol w="1411550"/>
                <a:gridCol w="1411550"/>
              </a:tblGrid>
              <a:tr h="269240">
                <a:tc>
                  <a:txBody>
                    <a:bodyPr/>
                    <a:lstStyle/>
                    <a:p>
                      <a:pPr indent="57150" algn="just"/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Section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Energy range</a:t>
                      </a:r>
                    </a:p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MeV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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Number of cavities/ </a:t>
                      </a: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quads</a:t>
                      </a: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CMs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Max Power/cavity (on crest), kW</a:t>
                      </a:r>
                    </a:p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(I</a:t>
                      </a:r>
                      <a:r>
                        <a:rPr lang="en-US" sz="1100" baseline="-25000">
                          <a:latin typeface="Calibri"/>
                          <a:ea typeface="Times New Roman"/>
                          <a:cs typeface="Times New Roman"/>
                        </a:rPr>
                        <a:t>av</a:t>
                      </a: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=1 mA)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indent="57150" algn="just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S-ILC(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100" baseline="-2500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=0.81)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466-1200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0.744-0.9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66 / </a:t>
                      </a: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 </a:t>
                      </a: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Squeezed elliptical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indent="57150" algn="just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ILC   (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100" baseline="-2500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=1)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1200-2000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0.9-0.95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68 /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 / </a:t>
                      </a:r>
                      <a:r>
                        <a:rPr lang="en-US" sz="11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9-cell ILC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76400"/>
            <a:ext cx="4237038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ILC / SRF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Americas Region </a:t>
            </a:r>
            <a:r>
              <a:rPr lang="en-US" dirty="0" smtClean="0"/>
              <a:t>ILC/SRF </a:t>
            </a:r>
            <a:r>
              <a:rPr lang="en-US" dirty="0" smtClean="0"/>
              <a:t>cavity program </a:t>
            </a:r>
            <a:r>
              <a:rPr lang="en-US" dirty="0" smtClean="0"/>
              <a:t>funding is recovering from crisis of a couple of years ago</a:t>
            </a:r>
            <a:endParaRPr lang="en-US" dirty="0" smtClean="0"/>
          </a:p>
          <a:p>
            <a:r>
              <a:rPr lang="en-US" dirty="0" smtClean="0"/>
              <a:t>ARRA funds provided a further positive increment to the industrialization program this year (B. </a:t>
            </a:r>
            <a:r>
              <a:rPr lang="en-US" dirty="0" err="1" smtClean="0"/>
              <a:t>Kephart</a:t>
            </a:r>
            <a:r>
              <a:rPr lang="en-US" dirty="0" smtClean="0"/>
              <a:t> talk)</a:t>
            </a:r>
          </a:p>
          <a:p>
            <a:pPr lvl="1"/>
            <a:r>
              <a:rPr lang="en-US" dirty="0" err="1" smtClean="0"/>
              <a:t>Jlab</a:t>
            </a:r>
            <a:r>
              <a:rPr lang="en-US" dirty="0" smtClean="0"/>
              <a:t> and FNAL/ANL processing facilities up to speed</a:t>
            </a:r>
          </a:p>
          <a:p>
            <a:pPr lvl="1"/>
            <a:r>
              <a:rPr lang="en-US" dirty="0" smtClean="0"/>
              <a:t>FNAL VTS stand completed 35 vertical tests in FY09; civil construction for VTS 2 &amp; 3 just completed</a:t>
            </a:r>
          </a:p>
          <a:p>
            <a:pPr lvl="1"/>
            <a:r>
              <a:rPr lang="en-US" dirty="0" smtClean="0"/>
              <a:t>1 cell qualification of Americas Region Vendors and soon Indian collaborators</a:t>
            </a:r>
          </a:p>
          <a:p>
            <a:pPr lvl="1"/>
            <a:r>
              <a:rPr lang="en-US" dirty="0" smtClean="0"/>
              <a:t>Recent 9 cell success of AES cavities 8-9-10</a:t>
            </a:r>
          </a:p>
          <a:p>
            <a:pPr lvl="1"/>
            <a:r>
              <a:rPr lang="en-US" dirty="0" smtClean="0"/>
              <a:t>Installation of CM1 at NML</a:t>
            </a:r>
          </a:p>
          <a:p>
            <a:pPr lvl="1"/>
            <a:r>
              <a:rPr lang="en-US" dirty="0" smtClean="0"/>
              <a:t>Completion of Type IV </a:t>
            </a:r>
            <a:r>
              <a:rPr lang="en-US" dirty="0" err="1" smtClean="0"/>
              <a:t>Cryomodule</a:t>
            </a:r>
            <a:r>
              <a:rPr lang="en-US" dirty="0" smtClean="0"/>
              <a:t> design</a:t>
            </a:r>
          </a:p>
          <a:p>
            <a:pPr lvl="1"/>
            <a:r>
              <a:rPr lang="en-US" dirty="0" smtClean="0"/>
              <a:t>….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In short, after a very difficult time and much extra effort, a good return on investment we are trying to utilize in the Project X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AAC, November 16-17, 2009 – J. </a:t>
            </a:r>
            <a:r>
              <a:rPr lang="en-US" dirty="0" err="1" smtClean="0"/>
              <a:t>Kerby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= 0.81 and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= 1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= 0.81 cavities are squeezed elliptical designs</a:t>
            </a:r>
          </a:p>
          <a:p>
            <a:pPr lvl="1"/>
            <a:r>
              <a:rPr lang="en-US" dirty="0" smtClean="0"/>
              <a:t>Several variants in design; optimization of #cells, rigidity, length</a:t>
            </a:r>
          </a:p>
          <a:p>
            <a:pPr lvl="1"/>
            <a:r>
              <a:rPr lang="en-US" dirty="0" smtClean="0"/>
              <a:t>MSU to complete older design effort (made dormant by budget) and transfer information to Indian collaborators</a:t>
            </a:r>
          </a:p>
          <a:p>
            <a:pPr lvl="1"/>
            <a:r>
              <a:rPr lang="en-US" dirty="0" smtClean="0"/>
              <a:t>Looking for strong Indian participation in this regime</a:t>
            </a:r>
          </a:p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= 1 cavities are standard ILC 9 cell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AAC, November 16-17, 2009 – J. </a:t>
            </a:r>
            <a:r>
              <a:rPr lang="en-US" dirty="0" err="1" smtClean="0"/>
              <a:t>Kerby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1" name="Picture 1" descr="b08_c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3474751" cy="1981200"/>
          </a:xfrm>
          <a:prstGeom prst="rect">
            <a:avLst/>
          </a:prstGeom>
          <a:noFill/>
        </p:spPr>
      </p:pic>
      <p:pic>
        <p:nvPicPr>
          <p:cNvPr id="2560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419600"/>
            <a:ext cx="3924300" cy="10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1287</Words>
  <Application>Microsoft Office PowerPoint</Application>
  <PresentationFormat>On-screen Show (4:3)</PresentationFormat>
  <Paragraphs>225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Project X Cavity and Cryomodule Status</vt:lpstr>
      <vt:lpstr>Outline</vt:lpstr>
      <vt:lpstr>IC-2 Low Energy Linac Design</vt:lpstr>
      <vt:lpstr>Single Spoke Resonator Sections</vt:lpstr>
      <vt:lpstr>Single Spoke Resonator Sections</vt:lpstr>
      <vt:lpstr>Triple Spoke Resonator Section</vt:lpstr>
      <vt:lpstr>IC-2 High Energy Linac Design</vt:lpstr>
      <vt:lpstr>ILC / SRF Program</vt:lpstr>
      <vt:lpstr>b = 0.81 and b = 1 Cavities</vt:lpstr>
      <vt:lpstr>AES ILC 9 cell Cavities at JLab</vt:lpstr>
      <vt:lpstr>IC-2 Cryomodules</vt:lpstr>
      <vt:lpstr>ILC Cryomodule Status</vt:lpstr>
      <vt:lpstr>Changes Required</vt:lpstr>
      <vt:lpstr>Changes Required</vt:lpstr>
      <vt:lpstr>Changes Required</vt:lpstr>
      <vt:lpstr>Changes Required</vt:lpstr>
      <vt:lpstr>Summary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X RD&amp;D Plan Subsystem Here</dc:title>
  <dc:creator>Holmes</dc:creator>
  <cp:lastModifiedBy>k</cp:lastModifiedBy>
  <cp:revision>46</cp:revision>
  <dcterms:created xsi:type="dcterms:W3CDTF">2009-05-07T16:53:10Z</dcterms:created>
  <dcterms:modified xsi:type="dcterms:W3CDTF">2009-11-14T17:10:00Z</dcterms:modified>
</cp:coreProperties>
</file>