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2" r:id="rId4"/>
    <p:sldId id="263" r:id="rId5"/>
    <p:sldId id="269" r:id="rId6"/>
    <p:sldId id="270" r:id="rId7"/>
    <p:sldId id="271" r:id="rId8"/>
    <p:sldId id="272" r:id="rId9"/>
    <p:sldId id="273" r:id="rId10"/>
    <p:sldId id="309" r:id="rId11"/>
    <p:sldId id="304" r:id="rId12"/>
    <p:sldId id="274" r:id="rId13"/>
    <p:sldId id="277" r:id="rId14"/>
    <p:sldId id="279" r:id="rId15"/>
    <p:sldId id="283" r:id="rId16"/>
    <p:sldId id="281" r:id="rId17"/>
    <p:sldId id="286" r:id="rId18"/>
    <p:sldId id="285" r:id="rId19"/>
    <p:sldId id="287" r:id="rId20"/>
    <p:sldId id="280" r:id="rId21"/>
    <p:sldId id="306" r:id="rId22"/>
    <p:sldId id="308" r:id="rId23"/>
    <p:sldId id="310" r:id="rId24"/>
    <p:sldId id="30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003399"/>
    <a:srgbClr val="00A249"/>
    <a:srgbClr val="00863D"/>
    <a:srgbClr val="000066"/>
    <a:srgbClr val="002D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17" autoAdjust="0"/>
    <p:restoredTop sz="94660"/>
  </p:normalViewPr>
  <p:slideViewPr>
    <p:cSldViewPr>
      <p:cViewPr varScale="1">
        <p:scale>
          <a:sx n="78" d="100"/>
          <a:sy n="78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AF7D9-995B-4639-9C98-1ACF804D91BC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970FC-1409-4546-86F6-A9A37DEDE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DF5F-3151-4B48-8365-00F4412E7E7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DF5F-3151-4B48-8365-00F4412E7E7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</a:t>
            </a:r>
            <a:r>
              <a:rPr lang="en-US" dirty="0" err="1" smtClean="0"/>
              <a:t>N.Solyak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N.Solyak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N.Solyak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AAC, November 16-17, 2009 – N.Solyak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B99662-A082-456B-83D2-912D578B3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defRPr sz="1800"/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733800" cy="365125"/>
          </a:xfrm>
        </p:spPr>
        <p:txBody>
          <a:bodyPr/>
          <a:lstStyle>
            <a:lvl1pPr>
              <a:defRPr baseline="0"/>
            </a:lvl1pPr>
          </a:lstStyle>
          <a:p>
            <a:pPr algn="l"/>
            <a:r>
              <a:rPr lang="en-US" dirty="0" smtClean="0"/>
              <a:t>AAC, November 16-17, 2009 – </a:t>
            </a:r>
            <a:r>
              <a:rPr lang="en-US" dirty="0" err="1" smtClean="0"/>
              <a:t>N.Solyak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defRPr sz="1800"/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733800" cy="365125"/>
          </a:xfrm>
        </p:spPr>
        <p:txBody>
          <a:bodyPr/>
          <a:lstStyle/>
          <a:p>
            <a:pPr algn="l"/>
            <a:r>
              <a:rPr lang="en-US" dirty="0" smtClean="0"/>
              <a:t>AAC, November 16-17, 2009 – </a:t>
            </a:r>
            <a:r>
              <a:rPr lang="en-US" dirty="0" err="1" smtClean="0"/>
              <a:t>N.Solyak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</a:t>
            </a:r>
            <a:r>
              <a:rPr lang="en-US" dirty="0" err="1" smtClean="0"/>
              <a:t>N.Solyak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</a:t>
            </a:r>
            <a:r>
              <a:rPr lang="en-US" dirty="0" err="1" smtClean="0"/>
              <a:t>N.Solyak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</a:t>
            </a:r>
            <a:r>
              <a:rPr lang="en-US" dirty="0" err="1" smtClean="0"/>
              <a:t>N.Solyak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N.Solyak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N.Solyak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N.Solyak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AAC, November 16-17, 2009 – </a:t>
            </a:r>
            <a:r>
              <a:rPr lang="en-US" dirty="0" err="1" smtClean="0"/>
              <a:t>N.Solyak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IC-2 </a:t>
            </a:r>
            <a:r>
              <a:rPr lang="en-US" sz="3200" b="1" dirty="0" err="1" smtClean="0">
                <a:solidFill>
                  <a:srgbClr val="C00000"/>
                </a:solidFill>
              </a:rPr>
              <a:t>Linac</a:t>
            </a:r>
            <a:r>
              <a:rPr lang="en-US" sz="3200" b="1" dirty="0" smtClean="0">
                <a:solidFill>
                  <a:srgbClr val="C00000"/>
                </a:solidFill>
              </a:rPr>
              <a:t> Design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Nikolay</a:t>
            </a:r>
            <a:r>
              <a:rPr lang="en-US" sz="20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Solyak</a:t>
            </a:r>
            <a:endParaRPr lang="en-US" sz="2000" b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000" b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AAC Meeting</a:t>
            </a:r>
          </a:p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November 16-17, 2009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096962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SSR2, </a:t>
            </a:r>
            <a:r>
              <a:rPr lang="el-GR" b="0" dirty="0" smtClean="0">
                <a:solidFill>
                  <a:srgbClr val="0000FF"/>
                </a:solidFill>
                <a:cs typeface="Arial" pitchFamily="34" charset="0"/>
              </a:rPr>
              <a:t>β</a:t>
            </a:r>
            <a:r>
              <a:rPr lang="en-US" b="0" dirty="0" smtClean="0">
                <a:solidFill>
                  <a:srgbClr val="0000FF"/>
                </a:solidFill>
                <a:cs typeface="Arial" pitchFamily="34" charset="0"/>
              </a:rPr>
              <a:t>=0.4</a:t>
            </a:r>
            <a:br>
              <a:rPr lang="en-US" b="0" dirty="0" smtClean="0">
                <a:solidFill>
                  <a:srgbClr val="0000FF"/>
                </a:solidFill>
                <a:cs typeface="Arial" pitchFamily="34" charset="0"/>
              </a:rPr>
            </a:br>
            <a:r>
              <a:rPr lang="en-US" b="0" dirty="0" smtClean="0">
                <a:solidFill>
                  <a:srgbClr val="0000FF"/>
                </a:solidFill>
                <a:cs typeface="Arial" pitchFamily="34" charset="0"/>
              </a:rPr>
              <a:t>(RF and mechanical design)</a:t>
            </a:r>
            <a:endParaRPr lang="en-US" b="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</a:t>
            </a:r>
            <a:r>
              <a:rPr lang="en-US" dirty="0" err="1" smtClean="0"/>
              <a:t>N.Solyak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D2D9-1FDC-46CA-BF72-1283C1737AD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62400"/>
            <a:ext cx="4648200" cy="2033588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1666875"/>
            <a:ext cx="4619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32686"/>
            <a:ext cx="3649932" cy="202491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733800"/>
            <a:ext cx="3662649" cy="204610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05400" y="5791200"/>
            <a:ext cx="373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 Narrow" pitchFamily="34" charset="0"/>
                <a:cs typeface="Arial" pitchFamily="34" charset="0"/>
              </a:rPr>
              <a:t>Stresses (up) and displacement due to 1Atm pressure</a:t>
            </a:r>
            <a:endParaRPr lang="ru-RU" sz="1400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1000" y="3429000"/>
            <a:ext cx="3962400" cy="27432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724400" y="3581400"/>
          <a:ext cx="3975196" cy="2209800"/>
        </p:xfrm>
        <a:graphic>
          <a:graphicData uri="http://schemas.openxmlformats.org/presentationml/2006/ole">
            <p:oleObj spid="_x0000_s3074" name="Chart" r:id="rId3" imgW="8886825" imgH="6296025" progId="Excel.Sheet.8">
              <p:embed/>
            </p:oleObj>
          </a:graphicData>
        </a:graphic>
      </p:graphicFrame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48642"/>
            <a:ext cx="2514600" cy="152355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1" y="3429000"/>
            <a:ext cx="2514600" cy="120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533400" y="1524000"/>
            <a:ext cx="3810000" cy="1905000"/>
            <a:chOff x="762000" y="1364698"/>
            <a:chExt cx="3841750" cy="2077554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1719883"/>
              <a:ext cx="3482972" cy="1556717"/>
            </a:xfrm>
            <a:prstGeom prst="rect">
              <a:avLst/>
            </a:prstGeom>
            <a:noFill/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780140" y="1586948"/>
              <a:ext cx="0" cy="2782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4229855" y="1586948"/>
              <a:ext cx="0" cy="2782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762000" y="1633330"/>
              <a:ext cx="34829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133600" y="1364698"/>
              <a:ext cx="910962" cy="27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/>
                <a:t>1173mm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990600" y="1726096"/>
              <a:ext cx="13273" cy="15505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955498" y="2004390"/>
              <a:ext cx="949502" cy="2769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/>
                <a:t>544mm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916427" y="2607365"/>
              <a:ext cx="0" cy="8348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213730" y="2607365"/>
              <a:ext cx="0" cy="8348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906349" y="3395870"/>
              <a:ext cx="2902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733800" y="2971800"/>
              <a:ext cx="869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/>
                <a:t>183mm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971365" y="2498173"/>
              <a:ext cx="11609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133600" y="2209800"/>
              <a:ext cx="8309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360mm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209800" y="381000"/>
            <a:ext cx="5562600" cy="990600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Design of the Triple-Spoke Resonator (TSR)  </a:t>
            </a:r>
            <a:r>
              <a:rPr lang="el-GR" sz="2800" b="0" dirty="0" smtClean="0">
                <a:cs typeface="Arial" pitchFamily="34" charset="0"/>
              </a:rPr>
              <a:t>β</a:t>
            </a:r>
            <a:r>
              <a:rPr lang="en-US" sz="2800" b="0" dirty="0" smtClean="0">
                <a:cs typeface="Arial" pitchFamily="34" charset="0"/>
              </a:rPr>
              <a:t>=0.62</a:t>
            </a:r>
            <a:endParaRPr lang="en-US" sz="2800" b="0" dirty="0"/>
          </a:p>
        </p:txBody>
      </p:sp>
      <p:graphicFrame>
        <p:nvGraphicFramePr>
          <p:cNvPr id="22" name="Group 72"/>
          <p:cNvGraphicFramePr>
            <a:graphicFrameLocks noGrp="1"/>
          </p:cNvGraphicFramePr>
          <p:nvPr/>
        </p:nvGraphicFramePr>
        <p:xfrm>
          <a:off x="4800600" y="1752600"/>
          <a:ext cx="3810001" cy="1463040"/>
        </p:xfrm>
        <a:graphic>
          <a:graphicData uri="http://schemas.openxmlformats.org/drawingml/2006/table">
            <a:tbl>
              <a:tblPr/>
              <a:tblGrid>
                <a:gridCol w="868866"/>
                <a:gridCol w="959934"/>
                <a:gridCol w="922610"/>
                <a:gridCol w="1058591"/>
              </a:tblGrid>
              <a:tr h="405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R/Q,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acc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acc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mT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/(MV/m)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3.11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6.84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665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+14.6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2.88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-8%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6.08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12.5%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124200" y="3657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Magnetic </a:t>
            </a:r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5029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Electric fields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-275510" y="386349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2009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0" y="32766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Length for normalization iris-to-iris</a:t>
            </a:r>
            <a:endParaRPr lang="en-US" sz="14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N.Solyak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743200" y="5784450"/>
            <a:ext cx="15536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1600" i="1" dirty="0" err="1" smtClean="0">
                <a:solidFill>
                  <a:srgbClr val="000099"/>
                </a:solidFill>
                <a:cs typeface="Arial" pitchFamily="34" charset="0"/>
              </a:rPr>
              <a:t>I.Gonin</a:t>
            </a:r>
            <a:r>
              <a:rPr lang="en-US" sz="1600" i="1" dirty="0" smtClean="0">
                <a:solidFill>
                  <a:srgbClr val="000099"/>
                </a:solidFill>
                <a:cs typeface="Arial" pitchFamily="34" charset="0"/>
              </a:rPr>
              <a:t>, FNAL)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4400" y="57912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RF design,  ANL is ready to built prototype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09800" y="304800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003399"/>
                </a:solidFill>
              </a:rPr>
              <a:t> Elliptical 1.3 GHz 7-cell </a:t>
            </a:r>
            <a:r>
              <a:rPr lang="en-US" b="0" dirty="0" smtClean="0">
                <a:solidFill>
                  <a:srgbClr val="003399"/>
                </a:solidFill>
                <a:sym typeface="Symbol" pitchFamily="18" charset="2"/>
              </a:rPr>
              <a:t>=0.81 cavity </a:t>
            </a:r>
            <a:r>
              <a:rPr lang="en-US" sz="2800" b="0" dirty="0" smtClean="0">
                <a:solidFill>
                  <a:srgbClr val="003399"/>
                </a:solidFill>
                <a:sym typeface="Symbol" pitchFamily="18" charset="2"/>
              </a:rPr>
              <a:t>(MSU-FNAL collaboration)</a:t>
            </a:r>
            <a:endParaRPr lang="en-US" sz="2800" b="0" dirty="0">
              <a:solidFill>
                <a:srgbClr val="00339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D2D9-1FDC-46CA-BF72-1283C1737AD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N.Solyak</a:t>
            </a:r>
            <a:endParaRPr lang="en-US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390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00200"/>
            <a:ext cx="44862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85800" y="5105400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prstClr val="black"/>
                </a:solidFill>
                <a:sym typeface="Symbol" pitchFamily="18" charset="2"/>
              </a:rPr>
              <a:t>(W. </a:t>
            </a:r>
            <a:r>
              <a:rPr lang="en-US" sz="1400" i="1" dirty="0" err="1" smtClean="0">
                <a:solidFill>
                  <a:prstClr val="black"/>
                </a:solidFill>
                <a:sym typeface="Symbol" pitchFamily="18" charset="2"/>
              </a:rPr>
              <a:t>Hartung</a:t>
            </a:r>
            <a:r>
              <a:rPr lang="en-US" sz="1400" i="1" dirty="0" smtClean="0">
                <a:solidFill>
                  <a:prstClr val="black"/>
                </a:solidFill>
                <a:sym typeface="Symbol" pitchFamily="18" charset="2"/>
              </a:rPr>
              <a:t> et al, SRF2007,TUP55)</a:t>
            </a:r>
            <a:endParaRPr lang="en-US" sz="1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5638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" pitchFamily="18" charset="0"/>
              </a:rPr>
              <a:t>Plan to test </a:t>
            </a:r>
            <a:r>
              <a:rPr lang="en-US" dirty="0" smtClean="0">
                <a:latin typeface="Bookman" pitchFamily="18" charset="0"/>
              </a:rPr>
              <a:t>bot</a:t>
            </a:r>
            <a:r>
              <a:rPr lang="en-US" dirty="0" smtClean="0">
                <a:latin typeface="Bookman" pitchFamily="18" charset="0"/>
              </a:rPr>
              <a:t>h </a:t>
            </a:r>
            <a:r>
              <a:rPr lang="en-US" dirty="0" smtClean="0">
                <a:latin typeface="Bookman" pitchFamily="18" charset="0"/>
              </a:rPr>
              <a:t>cavities </a:t>
            </a:r>
            <a:r>
              <a:rPr lang="en-US" dirty="0" smtClean="0">
                <a:latin typeface="Bookman" pitchFamily="18" charset="0"/>
              </a:rPr>
              <a:t>at </a:t>
            </a:r>
            <a:r>
              <a:rPr lang="en-US" dirty="0" err="1" smtClean="0">
                <a:latin typeface="Bookman" pitchFamily="18" charset="0"/>
              </a:rPr>
              <a:t>Fermilab</a:t>
            </a:r>
            <a:endParaRPr lang="en-US" dirty="0">
              <a:latin typeface="Book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52578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ookman" pitchFamily="18" charset="0"/>
              </a:rPr>
              <a:t>Single-cell tests</a:t>
            </a:r>
            <a:endParaRPr lang="en-US" dirty="0">
              <a:solidFill>
                <a:srgbClr val="C00000"/>
              </a:solidFill>
              <a:latin typeface="Book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276224" cy="2117013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16426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mid-cell geometry</a:t>
            </a:r>
            <a:endParaRPr lang="en-US" sz="1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733800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/>
                </a:solidFill>
                <a:latin typeface="Berlin Sans FB" pitchFamily="34" charset="0"/>
              </a:rPr>
              <a:t>Design constrains and advantages:</a:t>
            </a:r>
          </a:p>
          <a:p>
            <a:endParaRPr lang="en-US" sz="800" dirty="0">
              <a:solidFill>
                <a:srgbClr val="000066"/>
              </a:solidFill>
              <a:latin typeface="Berlin Sans FB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Berlin Sans FB" pitchFamily="34" charset="0"/>
              </a:rPr>
              <a:t>Large cell-to-cell coupling to provide the same field flatness requirements, as ILC cavity 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Berlin Sans FB" pitchFamily="34" charset="0"/>
              </a:rPr>
              <a:t>Cavity length is close to ILC cavity (~2mm difference): it allows to use 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Berlin Sans FB" pitchFamily="34" charset="0"/>
              </a:rPr>
              <a:t>Same components: helium vessel and frequency tuners, coupler, HOMs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Berlin Sans FB" pitchFamily="34" charset="0"/>
              </a:rPr>
              <a:t>Fit space in Type-4 </a:t>
            </a:r>
            <a:r>
              <a:rPr lang="en-US" dirty="0" err="1" smtClean="0">
                <a:solidFill>
                  <a:srgbClr val="000066"/>
                </a:solidFill>
                <a:latin typeface="Berlin Sans FB" pitchFamily="34" charset="0"/>
              </a:rPr>
              <a:t>cryomodule</a:t>
            </a:r>
            <a:r>
              <a:rPr lang="en-US" dirty="0" smtClean="0">
                <a:solidFill>
                  <a:srgbClr val="000066"/>
                </a:solidFill>
                <a:latin typeface="Berlin Sans FB" pitchFamily="34" charset="0"/>
              </a:rPr>
              <a:t>, same assembly tooling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Berlin Sans FB" pitchFamily="34" charset="0"/>
              </a:rPr>
              <a:t>High energy gain per cavity </a:t>
            </a:r>
            <a:r>
              <a:rPr lang="en-US" dirty="0" smtClean="0">
                <a:solidFill>
                  <a:srgbClr val="000066"/>
                </a:solidFill>
                <a:latin typeface="Berlin Sans FB" pitchFamily="34" charset="0"/>
                <a:sym typeface="Wingdings" pitchFamily="2" charset="2"/>
              </a:rPr>
              <a:t> less number of cavities and CM are required</a:t>
            </a:r>
            <a:r>
              <a:rPr lang="en-US" dirty="0" smtClean="0">
                <a:solidFill>
                  <a:srgbClr val="000066"/>
                </a:solidFill>
                <a:latin typeface="Berlin Sans FB" pitchFamily="34" charset="0"/>
              </a:rPr>
              <a:t> 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rgbClr val="00A249"/>
                </a:solidFill>
                <a:latin typeface="Berlin Sans FB" pitchFamily="34" charset="0"/>
              </a:rPr>
              <a:t>Now considering new design: 9-cell cavity. Need redesign of ILC </a:t>
            </a:r>
            <a:r>
              <a:rPr lang="en-US" dirty="0" err="1" smtClean="0">
                <a:solidFill>
                  <a:srgbClr val="00A249"/>
                </a:solidFill>
                <a:latin typeface="Berlin Sans FB" pitchFamily="34" charset="0"/>
              </a:rPr>
              <a:t>cryomodule</a:t>
            </a:r>
            <a:r>
              <a:rPr lang="en-US" dirty="0" smtClean="0">
                <a:solidFill>
                  <a:srgbClr val="00A249"/>
                </a:solidFill>
                <a:latin typeface="Berlin Sans FB" pitchFamily="34" charset="0"/>
              </a:rPr>
              <a:t> (more cavities, short quads)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5844250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omic Sans MS" pitchFamily="66" charset="0"/>
              </a:rPr>
              <a:t>Collaboration with India to design and built cavity and cryostat</a:t>
            </a:r>
            <a:endParaRPr lang="en-US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362200" y="457200"/>
            <a:ext cx="5257800" cy="868362"/>
          </a:xfrm>
        </p:spPr>
        <p:txBody>
          <a:bodyPr>
            <a:normAutofit fontScale="90000"/>
          </a:bodyPr>
          <a:lstStyle/>
          <a:p>
            <a:r>
              <a:rPr lang="en-US" sz="2800" b="0" dirty="0" smtClean="0">
                <a:solidFill>
                  <a:srgbClr val="0070C0"/>
                </a:solidFill>
                <a:latin typeface="Rockwell" pitchFamily="18" charset="0"/>
              </a:rPr>
              <a:t>1.3 GHz Squeezed </a:t>
            </a:r>
            <a:r>
              <a:rPr lang="en-US" sz="2800" b="0" dirty="0" smtClean="0">
                <a:solidFill>
                  <a:srgbClr val="0070C0"/>
                </a:solidFill>
                <a:sym typeface="Symbol" pitchFamily="18" charset="2"/>
              </a:rPr>
              <a:t>=0.81 </a:t>
            </a:r>
            <a:r>
              <a:rPr lang="en-US" sz="2800" b="0" dirty="0" smtClean="0">
                <a:solidFill>
                  <a:srgbClr val="0070C0"/>
                </a:solidFill>
                <a:latin typeface="Rockwell" pitchFamily="18" charset="0"/>
              </a:rPr>
              <a:t>11-cell cavity (</a:t>
            </a:r>
            <a:r>
              <a:rPr lang="en-US" sz="2800" b="0" dirty="0" smtClean="0">
                <a:solidFill>
                  <a:srgbClr val="0070C0"/>
                </a:solidFill>
                <a:latin typeface="Rockwell" pitchFamily="18" charset="0"/>
              </a:rPr>
              <a:t>design)</a:t>
            </a:r>
            <a:endParaRPr lang="en-US" sz="2800" b="0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D2D9-1FDC-46CA-BF72-1283C1737AD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N.Solyak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3881836" cy="21336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>
            <a:lum bright="46000" contrast="33000"/>
          </a:blip>
          <a:srcRect/>
          <a:stretch>
            <a:fillRect/>
          </a:stretch>
        </p:blipFill>
        <p:spPr bwMode="auto">
          <a:xfrm>
            <a:off x="3581400" y="914400"/>
            <a:ext cx="2895600" cy="7890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 cstate="print"/>
          <a:srcRect l="2109" t="4625" r="3162" b="2621"/>
          <a:stretch>
            <a:fillRect/>
          </a:stretch>
        </p:blipFill>
        <p:spPr bwMode="auto">
          <a:xfrm>
            <a:off x="1219200" y="1752600"/>
            <a:ext cx="6858000" cy="4419600"/>
          </a:xfrm>
          <a:prstGeom prst="rect">
            <a:avLst/>
          </a:prstGeom>
          <a:noFill/>
          <a:ln w="25400"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62200" y="304800"/>
            <a:ext cx="5562600" cy="1143000"/>
          </a:xfrm>
        </p:spPr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  <a:latin typeface="Rockwell" pitchFamily="18" charset="0"/>
              </a:rPr>
              <a:t>ILC cavity</a:t>
            </a:r>
            <a:br>
              <a:rPr lang="en-US" b="0" dirty="0" smtClean="0">
                <a:solidFill>
                  <a:srgbClr val="0070C0"/>
                </a:solidFill>
                <a:latin typeface="Rockwell" pitchFamily="18" charset="0"/>
              </a:rPr>
            </a:b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N.Solyak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D2D9-1FDC-46CA-BF72-1283C1737A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0" y="2667001"/>
            <a:ext cx="20574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CW regime</a:t>
            </a:r>
          </a:p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E </a:t>
            </a:r>
            <a:r>
              <a:rPr lang="en-US" baseline="-25000" dirty="0" smtClean="0">
                <a:solidFill>
                  <a:srgbClr val="0070C0"/>
                </a:solidFill>
                <a:latin typeface="Comic Sans MS" pitchFamily="66" charset="0"/>
              </a:rPr>
              <a:t>acc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= 16.9 MV/m</a:t>
            </a:r>
          </a:p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Q = 1.5 *10</a:t>
            </a:r>
            <a:r>
              <a:rPr lang="en-US" baseline="30000" dirty="0" smtClean="0">
                <a:solidFill>
                  <a:srgbClr val="0070C0"/>
                </a:solidFill>
                <a:latin typeface="Comic Sans MS" pitchFamily="66" charset="0"/>
              </a:rPr>
              <a:t>10</a:t>
            </a: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P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cryo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= 20 W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419600" y="4343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4363112" y="4167850"/>
            <a:ext cx="1857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 flipH="1" flipV="1">
            <a:off x="4267200" y="44958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57600" y="464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PrX</a:t>
            </a:r>
            <a:r>
              <a:rPr lang="en-US" dirty="0" smtClean="0">
                <a:solidFill>
                  <a:srgbClr val="FF0000"/>
                </a:solidFill>
              </a:rPr>
              <a:t> goal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419600" y="1676400"/>
            <a:ext cx="4540861" cy="3505200"/>
            <a:chOff x="-1869900" y="-1097186"/>
            <a:chExt cx="8843532" cy="6064014"/>
          </a:xfrm>
        </p:grpSpPr>
        <p:pic>
          <p:nvPicPr>
            <p:cNvPr id="17411" name="Picture 3" descr="ttfc_m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784991" y="4323875"/>
              <a:ext cx="8456576" cy="642953"/>
            </a:xfrm>
            <a:prstGeom prst="rect">
              <a:avLst/>
            </a:prstGeom>
            <a:noFill/>
          </p:spPr>
        </p:pic>
        <p:graphicFrame>
          <p:nvGraphicFramePr>
            <p:cNvPr id="17413" name="Object 5"/>
            <p:cNvGraphicFramePr>
              <a:graphicFrameLocks noChangeAspect="1"/>
            </p:cNvGraphicFramePr>
            <p:nvPr>
              <p:ph idx="1"/>
            </p:nvPr>
          </p:nvGraphicFramePr>
          <p:xfrm>
            <a:off x="-1869900" y="-1097186"/>
            <a:ext cx="8843532" cy="5407323"/>
          </p:xfrm>
          <a:graphic>
            <a:graphicData uri="http://schemas.openxmlformats.org/presentationml/2006/ole">
              <p:oleObj spid="_x0000_s2050" name="Chart" r:id="rId5" imgW="7457936" imgH="4857936" progId="Excel.Sheet.8">
                <p:embed/>
              </p:oleObj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066218" y="2593953"/>
              <a:ext cx="2671253" cy="1011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Acceptable overheating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6200000" flipV="1">
              <a:off x="3693213" y="1879193"/>
              <a:ext cx="685798" cy="53340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066218" y="-965360"/>
              <a:ext cx="2686019" cy="10566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Inner bellows overheated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10800000" flipV="1">
              <a:off x="3621009" y="-569880"/>
              <a:ext cx="457202" cy="22859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791200" cy="11430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003399"/>
                </a:solidFill>
                <a:latin typeface="+mn-lt"/>
              </a:rPr>
              <a:t>Re-design of the TTF-3 coupler for 15kW CW</a:t>
            </a:r>
            <a:endParaRPr lang="en-US" b="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N.Solyak</a:t>
            </a:r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6670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9662-A082-456B-83D2-912D578B342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5334000"/>
            <a:ext cx="4267200" cy="553998"/>
          </a:xfrm>
          <a:prstGeom prst="rect">
            <a:avLst/>
          </a:prstGeom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>
                <a:solidFill>
                  <a:srgbClr val="003399"/>
                </a:solidFill>
                <a:latin typeface="Comic Sans MS" pitchFamily="66" charset="0"/>
                <a:ea typeface="+mj-ea"/>
                <a:cs typeface="+mj-cs"/>
              </a:rPr>
              <a:t>T distribution on inner conductor for different thickness of copper coating </a:t>
            </a:r>
            <a:endParaRPr lang="en-US" dirty="0">
              <a:solidFill>
                <a:srgbClr val="003399"/>
              </a:solidFill>
              <a:latin typeface="Comic Sans MS" pitchFamily="66" charset="0"/>
            </a:endParaRPr>
          </a:p>
        </p:txBody>
      </p:sp>
      <p:sp>
        <p:nvSpPr>
          <p:cNvPr id="17" name="Rectangle 221"/>
          <p:cNvSpPr txBox="1">
            <a:spLocks noChangeArrowheads="1"/>
          </p:cNvSpPr>
          <p:nvPr/>
        </p:nvSpPr>
        <p:spPr>
          <a:xfrm>
            <a:off x="228600" y="1600200"/>
            <a:ext cx="396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Table: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Cryogenic Power Losses (static &amp; dynamic) for different thickness of copper coating @15 kW average power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334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SLAC is planning to order and test TTF-3 coupler  with ~200 um copper plating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3352800" cy="158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43400"/>
            <a:ext cx="5943600" cy="166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6002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33800" y="2895600"/>
            <a:ext cx="525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Standard ILC Type 4 </a:t>
            </a:r>
            <a:r>
              <a:rPr lang="en-US" dirty="0" err="1" smtClean="0">
                <a:solidFill>
                  <a:srgbClr val="0070C0"/>
                </a:solidFill>
              </a:rPr>
              <a:t>cryomodule</a:t>
            </a:r>
            <a:r>
              <a:rPr lang="en-US" dirty="0" smtClean="0">
                <a:solidFill>
                  <a:srgbClr val="0070C0"/>
                </a:solidFill>
              </a:rPr>
              <a:t> with additional ports for magnet leads in slots 2,5,8.</a:t>
            </a:r>
          </a:p>
          <a:p>
            <a:pPr marL="115888" indent="-115888">
              <a:buFont typeface="Arial" pitchFamily="34" charset="0"/>
              <a:buChar char="•"/>
            </a:pPr>
            <a:endParaRPr lang="en-US" sz="800" dirty="0" smtClean="0">
              <a:solidFill>
                <a:srgbClr val="0070C0"/>
              </a:solidFill>
            </a:endParaRP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Slots can be used for installation of cavity or </a:t>
            </a:r>
            <a:r>
              <a:rPr lang="en-US" dirty="0" err="1" smtClean="0">
                <a:solidFill>
                  <a:srgbClr val="0070C0"/>
                </a:solidFill>
              </a:rPr>
              <a:t>quadrupole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562600" cy="792162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accent6"/>
                </a:solidFill>
                <a:latin typeface="Rockwell" pitchFamily="18" charset="0"/>
              </a:rPr>
              <a:t>Magnetic Focusing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N.Solyak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D2D9-1FDC-46CA-BF72-1283C1737A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4572000" cy="1143000"/>
          </a:xfrm>
        </p:spPr>
        <p:txBody>
          <a:bodyPr>
            <a:normAutofit/>
          </a:bodyPr>
          <a:lstStyle/>
          <a:p>
            <a:r>
              <a:rPr lang="en-US" sz="2800" b="0" dirty="0" err="1" smtClean="0">
                <a:solidFill>
                  <a:schemeClr val="accent6"/>
                </a:solidFill>
                <a:latin typeface="Rockwell" pitchFamily="18" charset="0"/>
              </a:rPr>
              <a:t>Cryomodules</a:t>
            </a:r>
            <a:endParaRPr lang="en-US" sz="2800" b="0" dirty="0">
              <a:solidFill>
                <a:schemeClr val="accent6"/>
              </a:solidFill>
              <a:latin typeface="Rockwell" pitchFamily="18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AAC, November 16-17, 2009 – N.Solyak</a:t>
            </a: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3A88B-88E6-4477-8362-FD0482A076D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038600"/>
            <a:ext cx="4114800" cy="194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304800" y="1600200"/>
            <a:ext cx="8229600" cy="1981200"/>
            <a:chOff x="-414292" y="1028700"/>
            <a:chExt cx="8948692" cy="2476500"/>
          </a:xfrm>
        </p:grpSpPr>
        <p:grpSp>
          <p:nvGrpSpPr>
            <p:cNvPr id="3" name="Group 10"/>
            <p:cNvGrpSpPr/>
            <p:nvPr/>
          </p:nvGrpSpPr>
          <p:grpSpPr>
            <a:xfrm>
              <a:off x="0" y="1295400"/>
              <a:ext cx="8534400" cy="2209800"/>
              <a:chOff x="0" y="1524000"/>
              <a:chExt cx="8534400" cy="2209800"/>
            </a:xfrm>
          </p:grpSpPr>
          <p:pic>
            <p:nvPicPr>
              <p:cNvPr id="778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524000"/>
                <a:ext cx="8516373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990600" y="2057400"/>
                <a:ext cx="6324600" cy="914400"/>
              </a:xfrm>
              <a:prstGeom prst="rect">
                <a:avLst/>
              </a:prstGeom>
              <a:solidFill>
                <a:srgbClr val="FFFF00">
                  <a:alpha val="22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696200" y="2057400"/>
                <a:ext cx="838200" cy="914400"/>
              </a:xfrm>
              <a:prstGeom prst="rect">
                <a:avLst/>
              </a:prstGeom>
              <a:solidFill>
                <a:srgbClr val="FFFF00">
                  <a:alpha val="22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11480" y="2971800"/>
                <a:ext cx="99429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6950 mm</a:t>
                </a:r>
                <a:endParaRPr lang="en-US" sz="12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25810" y="3395133"/>
                <a:ext cx="82858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271 mm</a:t>
                </a:r>
                <a:endParaRPr lang="en-US" sz="1200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-414292" y="1028700"/>
              <a:ext cx="6214369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Rockwell" pitchFamily="18" charset="0"/>
                  <a:ea typeface="+mj-ea"/>
                  <a:cs typeface="+mj-cs"/>
                </a:rPr>
                <a:t>1. SSR1 cryostat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Rockwell" pitchFamily="18" charset="0"/>
                  <a:ea typeface="+mj-ea"/>
                  <a:cs typeface="+mj-cs"/>
                </a:rPr>
                <a:t> design (HINS) 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0" y="147560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750 mm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45802" y="2542401"/>
              <a:ext cx="921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750 mm</a:t>
              </a:r>
              <a:endParaRPr lang="en-US" sz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46482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2000" dirty="0" smtClean="0"/>
              <a:t>3. ILC Type-4 </a:t>
            </a:r>
            <a:r>
              <a:rPr lang="en-US" sz="2000" dirty="0" err="1" smtClean="0"/>
              <a:t>cryomodule</a:t>
            </a:r>
            <a:r>
              <a:rPr lang="en-US" sz="2000" dirty="0" smtClean="0"/>
              <a:t> with small modifications (3 ports for magnets) </a:t>
            </a:r>
            <a:r>
              <a:rPr lang="en-US" sz="2000" dirty="0" smtClean="0">
                <a:solidFill>
                  <a:schemeClr val="accent6"/>
                </a:solidFill>
              </a:rPr>
              <a:t>for S-ILC and ILC sections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581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2. No designs for SSR0, SSR2, TSR cryostats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52600"/>
            <a:ext cx="4572000" cy="457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000" b="1" dirty="0" smtClean="0">
                <a:solidFill>
                  <a:schemeClr val="accent2"/>
                </a:solidFill>
              </a:rPr>
              <a:t>SSR0</a:t>
            </a:r>
            <a:r>
              <a:rPr lang="en-US" sz="2000" dirty="0" smtClean="0">
                <a:solidFill>
                  <a:schemeClr val="accent2"/>
                </a:solidFill>
              </a:rPr>
              <a:t> section (1 CM)</a:t>
            </a:r>
            <a:endParaRPr lang="ru-RU" sz="2000" dirty="0" smtClean="0">
              <a:solidFill>
                <a:schemeClr val="accent2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5800" y="1676400"/>
            <a:ext cx="7772400" cy="4419600"/>
            <a:chOff x="152400" y="914400"/>
            <a:chExt cx="8839200" cy="5638800"/>
          </a:xfrm>
        </p:grpSpPr>
        <p:sp>
          <p:nvSpPr>
            <p:cNvPr id="21" name="Rectangle 20"/>
            <p:cNvSpPr/>
            <p:nvPr/>
          </p:nvSpPr>
          <p:spPr>
            <a:xfrm>
              <a:off x="228600" y="914400"/>
              <a:ext cx="8763000" cy="5638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6248400" y="1600200"/>
              <a:ext cx="2667000" cy="685800"/>
              <a:chOff x="336" y="904"/>
              <a:chExt cx="3504" cy="824"/>
            </a:xfrm>
          </p:grpSpPr>
          <p:pic>
            <p:nvPicPr>
              <p:cNvPr id="4102" name="Picture 4" descr="SSR0_focp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5" y="904"/>
                <a:ext cx="3455" cy="8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4103" name="Rectangle 5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3504" cy="76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101" name="Picture 8" descr="SSR0_sec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5718" y="1497724"/>
              <a:ext cx="5638800" cy="590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325718" y="2178269"/>
              <a:ext cx="518159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SSR1 section 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(</a:t>
              </a:r>
              <a:r>
                <a:rPr lang="en-US" sz="2000" dirty="0" smtClean="0">
                  <a:solidFill>
                    <a:schemeClr val="accent2"/>
                  </a:solidFill>
                  <a:latin typeface="Rockwell" pitchFamily="18" charset="0"/>
                </a:rPr>
                <a:t>2 </a:t>
              </a:r>
              <a:r>
                <a:rPr lang="en-US" sz="2000" dirty="0" err="1" smtClean="0">
                  <a:solidFill>
                    <a:schemeClr val="accent2"/>
                  </a:solidFill>
                  <a:latin typeface="Rockwell" pitchFamily="18" charset="0"/>
                </a:rPr>
                <a:t>Cryomodules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Rockwell" pitchFamily="18" charset="0"/>
                  <a:ea typeface="+mj-ea"/>
                  <a:cs typeface="+mj-cs"/>
                </a:rPr>
                <a:t>):</a:t>
              </a:r>
              <a:endPara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9" name="Picture 4" descr="SSR1_sec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5718" y="2664372"/>
              <a:ext cx="7086600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SSR2_sectio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" y="3733800"/>
              <a:ext cx="83058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381000" y="3276600"/>
              <a:ext cx="6934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SSR2 section 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(</a:t>
              </a:r>
              <a:r>
                <a:rPr lang="en-US" sz="2000" dirty="0" smtClean="0">
                  <a:solidFill>
                    <a:schemeClr val="accent2"/>
                  </a:solidFill>
                  <a:latin typeface="Rockwell" pitchFamily="18" charset="0"/>
                </a:rPr>
                <a:t>3 </a:t>
              </a:r>
              <a:r>
                <a:rPr lang="en-US" sz="2000" dirty="0" err="1" smtClean="0">
                  <a:solidFill>
                    <a:schemeClr val="accent2"/>
                  </a:solidFill>
                  <a:latin typeface="Rockwell" pitchFamily="18" charset="0"/>
                </a:rPr>
                <a:t>Cryomodules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Rockwell" pitchFamily="18" charset="0"/>
                  <a:ea typeface="+mj-ea"/>
                  <a:cs typeface="+mj-cs"/>
                </a:rPr>
                <a:t>):</a:t>
              </a:r>
              <a:endPara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3" name="Picture 4" descr="TSR_sectio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000" y="5029200"/>
              <a:ext cx="7391400" cy="53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381000" y="4572000"/>
              <a:ext cx="6934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TSR section 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(</a:t>
              </a:r>
              <a:r>
                <a:rPr lang="en-US" sz="2000" dirty="0" smtClean="0">
                  <a:solidFill>
                    <a:schemeClr val="accent2"/>
                  </a:solidFill>
                  <a:latin typeface="Rockwell" pitchFamily="18" charset="0"/>
                </a:rPr>
                <a:t>8 </a:t>
              </a:r>
              <a:r>
                <a:rPr lang="en-US" sz="2000" dirty="0" err="1" smtClean="0">
                  <a:solidFill>
                    <a:schemeClr val="accent2"/>
                  </a:solidFill>
                  <a:latin typeface="Rockwell" pitchFamily="18" charset="0"/>
                </a:rPr>
                <a:t>Cryomodules</a:t>
              </a:r>
              <a:r>
                <a:rPr lang="en-US" sz="2000" dirty="0">
                  <a:solidFill>
                    <a:schemeClr val="accent2"/>
                  </a:solidFill>
                  <a:latin typeface="Rockwell" pitchFamily="18" charset="0"/>
                </a:rPr>
                <a:t> </a:t>
              </a:r>
              <a:r>
                <a:rPr lang="en-US" sz="2000" dirty="0" smtClean="0">
                  <a:solidFill>
                    <a:schemeClr val="accent2"/>
                  </a:solidFill>
                  <a:latin typeface="Rockwell" pitchFamily="18" charset="0"/>
                </a:rPr>
                <a:t>with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Rockwell" pitchFamily="18" charset="0"/>
                  <a:ea typeface="+mj-ea"/>
                  <a:cs typeface="+mj-cs"/>
                </a:rPr>
                <a:t>):</a:t>
              </a:r>
              <a:endPara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5" name="Picture 5" descr="Quad_before_TSR_secti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4400" y="5562600"/>
              <a:ext cx="4191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52400" y="5678214"/>
              <a:ext cx="4766234" cy="78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Extra quad between SSR2 and TSR sections (warm section with diagnostics) </a:t>
              </a:r>
              <a:r>
                <a:rPr lang="en-US" dirty="0" smtClean="0"/>
                <a:t>?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38400" y="609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325</a:t>
            </a:r>
            <a:r>
              <a:rPr lang="en-US" sz="3200" dirty="0" smtClean="0">
                <a:solidFill>
                  <a:srgbClr val="0070C0"/>
                </a:solidFill>
              </a:rPr>
              <a:t> MHz Sections (concept)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705600" y="6537325"/>
            <a:ext cx="2133600" cy="244475"/>
          </a:xfrm>
        </p:spPr>
        <p:txBody>
          <a:bodyPr/>
          <a:lstStyle/>
          <a:p>
            <a:fld id="{ED08FAB1-6F7E-479F-8058-C311704E852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N.Solyak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3400"/>
            <a:ext cx="4495800" cy="487362"/>
          </a:xfrm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0070C0"/>
                </a:solidFill>
                <a:latin typeface="Rockwell" pitchFamily="18" charset="0"/>
              </a:rPr>
              <a:t>Lattice </a:t>
            </a:r>
            <a:r>
              <a:rPr lang="en-US" b="0" dirty="0" smtClean="0">
                <a:solidFill>
                  <a:srgbClr val="0070C0"/>
                </a:solidFill>
                <a:latin typeface="+mn-lt"/>
              </a:rPr>
              <a:t>Design</a:t>
            </a:r>
            <a:endParaRPr lang="en-US" b="0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648200"/>
          </a:xfrm>
        </p:spPr>
        <p:txBody>
          <a:bodyPr>
            <a:normAutofit fontScale="85000" lnSpcReduction="20000"/>
          </a:bodyPr>
          <a:lstStyle/>
          <a:p>
            <a:pPr marL="682625" lvl="1" indent="-282575"/>
            <a:r>
              <a:rPr lang="en-US" sz="2000" dirty="0" smtClean="0"/>
              <a:t>MEBT (10-15m): </a:t>
            </a:r>
          </a:p>
          <a:p>
            <a:pPr marL="1030288" lvl="2" indent="-230188"/>
            <a:r>
              <a:rPr lang="en-US" sz="1900" dirty="0" smtClean="0">
                <a:latin typeface="Rockwell" pitchFamily="18" charset="0"/>
              </a:rPr>
              <a:t>Space in MEBT for beam diagnostics (BPMs, profile &amp; current monitors)</a:t>
            </a:r>
          </a:p>
          <a:p>
            <a:pPr marL="1030288" lvl="2" indent="-230188"/>
            <a:r>
              <a:rPr lang="en-US" sz="1900" dirty="0" smtClean="0">
                <a:latin typeface="Rockwell" pitchFamily="18" charset="0"/>
              </a:rPr>
              <a:t>Longer space for choppers and beam dumps</a:t>
            </a:r>
          </a:p>
          <a:p>
            <a:pPr marL="1030288" lvl="2" indent="-230188"/>
            <a:r>
              <a:rPr lang="en-US" sz="1900" dirty="0" smtClean="0">
                <a:latin typeface="Rockwell" pitchFamily="18" charset="0"/>
              </a:rPr>
              <a:t>RT  (or SC) </a:t>
            </a:r>
            <a:r>
              <a:rPr lang="en-US" sz="1900" dirty="0" err="1" smtClean="0">
                <a:latin typeface="Rockwell" pitchFamily="18" charset="0"/>
              </a:rPr>
              <a:t>buncher</a:t>
            </a:r>
            <a:r>
              <a:rPr lang="en-US" sz="1900" dirty="0" smtClean="0">
                <a:latin typeface="Rockwell" pitchFamily="18" charset="0"/>
              </a:rPr>
              <a:t> cavities</a:t>
            </a:r>
          </a:p>
          <a:p>
            <a:pPr marL="682625" lvl="1" indent="-282575"/>
            <a:endParaRPr lang="en-US" sz="800" dirty="0" smtClean="0"/>
          </a:p>
          <a:p>
            <a:pPr marL="682625" lvl="1" indent="-282575"/>
            <a:r>
              <a:rPr lang="en-US" sz="2000" dirty="0" smtClean="0"/>
              <a:t>325 MHz sections:</a:t>
            </a:r>
          </a:p>
          <a:p>
            <a:pPr marL="1082675" lvl="2" indent="-282575"/>
            <a:r>
              <a:rPr lang="en-US" sz="1900" dirty="0" smtClean="0">
                <a:latin typeface="Rockwell" pitchFamily="18" charset="0"/>
              </a:rPr>
              <a:t>14 SSR0, </a:t>
            </a:r>
            <a:r>
              <a:rPr lang="el-GR" sz="1900" dirty="0" smtClean="0">
                <a:cs typeface="Arial"/>
              </a:rPr>
              <a:t>β</a:t>
            </a:r>
            <a:r>
              <a:rPr lang="en-US" sz="1900" dirty="0" smtClean="0">
                <a:latin typeface="Rockwell" pitchFamily="18" charset="0"/>
              </a:rPr>
              <a:t>=0.117</a:t>
            </a:r>
          </a:p>
          <a:p>
            <a:pPr marL="1082675" lvl="2" indent="-282575"/>
            <a:r>
              <a:rPr lang="en-US" sz="1900" dirty="0" smtClean="0">
                <a:latin typeface="Rockwell" pitchFamily="18" charset="0"/>
              </a:rPr>
              <a:t>Solenoids  in SRR0,SSR1 and SSR2.  FODO in TSR</a:t>
            </a:r>
          </a:p>
          <a:p>
            <a:pPr marL="1082675" lvl="2" indent="-282575"/>
            <a:r>
              <a:rPr lang="en-US" sz="1900" dirty="0" smtClean="0">
                <a:latin typeface="Rockwell" pitchFamily="18" charset="0"/>
              </a:rPr>
              <a:t>Cryostats are separate, not in string (like in HINS and ICD-1)</a:t>
            </a:r>
          </a:p>
          <a:p>
            <a:pPr marL="682625" lvl="1" indent="-282575"/>
            <a:endParaRPr lang="en-US" sz="900" dirty="0" smtClean="0"/>
          </a:p>
          <a:p>
            <a:pPr marL="682625" lvl="1" indent="-282575"/>
            <a:r>
              <a:rPr lang="en-US" sz="2000" dirty="0" smtClean="0"/>
              <a:t>1.3 GHz section:</a:t>
            </a:r>
          </a:p>
          <a:p>
            <a:pPr marL="1082675" lvl="2" indent="-282575"/>
            <a:r>
              <a:rPr lang="en-US" sz="1900" dirty="0" smtClean="0">
                <a:latin typeface="Rockwell" pitchFamily="18" charset="0"/>
              </a:rPr>
              <a:t>Use Type-4 cryostat for S-ILC and ILC cavities. FODO focusibg11-cell beta=0.81 cavity instead of 8-cell cavity</a:t>
            </a:r>
          </a:p>
          <a:p>
            <a:pPr marL="1082675" lvl="2" indent="-282575"/>
            <a:r>
              <a:rPr lang="en-US" sz="1900" dirty="0" smtClean="0">
                <a:latin typeface="Rockwell" pitchFamily="18" charset="0"/>
              </a:rPr>
              <a:t>Gradient reduced to 14.4 MV/m in S-ILC and 16.9 MV/m in ILC cavity</a:t>
            </a:r>
          </a:p>
          <a:p>
            <a:pPr marL="1082675" lvl="2" indent="-282575"/>
            <a:r>
              <a:rPr lang="en-US" sz="1900" dirty="0" smtClean="0">
                <a:latin typeface="Rockwell" pitchFamily="18" charset="0"/>
              </a:rPr>
              <a:t>Warm sections in between TSR, S-ILC, ILC-1 sections</a:t>
            </a:r>
          </a:p>
          <a:p>
            <a:pPr marL="1082675" lvl="2" indent="-282575"/>
            <a:endParaRPr lang="en-US" sz="900" dirty="0" smtClean="0">
              <a:latin typeface="Rockwell" pitchFamily="18" charset="0"/>
            </a:endParaRPr>
          </a:p>
          <a:p>
            <a:r>
              <a:rPr lang="en-US" sz="2000" dirty="0" smtClean="0"/>
              <a:t> </a:t>
            </a:r>
            <a:r>
              <a:rPr lang="en-US" sz="2400" dirty="0" smtClean="0">
                <a:latin typeface="Rockwell" pitchFamily="18" charset="0"/>
              </a:rPr>
              <a:t>Other possible options under investigation:</a:t>
            </a:r>
          </a:p>
          <a:p>
            <a:pPr lvl="1"/>
            <a:r>
              <a:rPr lang="en-US" sz="2100" dirty="0" smtClean="0">
                <a:latin typeface="Rockwell" pitchFamily="18" charset="0"/>
              </a:rPr>
              <a:t>Doublet and triplet focusing to replace solenoids and TSR</a:t>
            </a:r>
          </a:p>
          <a:p>
            <a:pPr lvl="1"/>
            <a:r>
              <a:rPr lang="en-US" sz="2100" dirty="0" smtClean="0">
                <a:latin typeface="Rockwell" pitchFamily="18" charset="0"/>
              </a:rPr>
              <a:t>Low frequency (650 MHz) cavities in HE part (instead of 1.3 GHz)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FAB1-6F7E-479F-8058-C311704E852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N.Solyak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990600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2D86"/>
              </a:buClr>
              <a:buSzPct val="125000"/>
            </a:pPr>
            <a:r>
              <a:rPr lang="en-US" sz="2400" dirty="0" smtClean="0">
                <a:solidFill>
                  <a:srgbClr val="003399"/>
                </a:solidFill>
              </a:rPr>
              <a:t>Assumptions: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1"/>
            <a:ext cx="8229600" cy="3962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Linac</a:t>
            </a:r>
            <a:r>
              <a:rPr lang="en-US" sz="2400" dirty="0" smtClean="0"/>
              <a:t> concept and breaking points</a:t>
            </a:r>
          </a:p>
          <a:p>
            <a:r>
              <a:rPr lang="en-US" sz="2400" dirty="0" smtClean="0"/>
              <a:t>325 MHz and 1.3 GHz SC cavities</a:t>
            </a:r>
          </a:p>
          <a:p>
            <a:r>
              <a:rPr lang="en-US" sz="2400" dirty="0" smtClean="0"/>
              <a:t>RF couplers</a:t>
            </a:r>
          </a:p>
          <a:p>
            <a:r>
              <a:rPr lang="en-US" sz="2400" dirty="0" smtClean="0"/>
              <a:t>Magnets and Focusing</a:t>
            </a:r>
          </a:p>
          <a:p>
            <a:r>
              <a:rPr lang="en-US" sz="2400" dirty="0" err="1" smtClean="0"/>
              <a:t>Crymodules</a:t>
            </a:r>
            <a:endParaRPr lang="en-US" sz="2400" dirty="0" smtClean="0"/>
          </a:p>
          <a:p>
            <a:r>
              <a:rPr lang="en-US" sz="2400" dirty="0" smtClean="0"/>
              <a:t>Lattice design, options</a:t>
            </a:r>
          </a:p>
          <a:p>
            <a:r>
              <a:rPr lang="en-US" sz="2400" dirty="0" smtClean="0"/>
              <a:t>R&amp;D program</a:t>
            </a:r>
          </a:p>
          <a:p>
            <a:r>
              <a:rPr lang="en-US" sz="2400" dirty="0" smtClean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N.Solyak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4724400" cy="762000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solidFill>
                  <a:schemeClr val="accent6"/>
                </a:solidFill>
                <a:latin typeface="Rockwell" pitchFamily="18" charset="0"/>
              </a:rPr>
              <a:t>Energy gain, RF power  and phase profile in cavities</a:t>
            </a:r>
            <a:endParaRPr lang="en-US" sz="2800" b="0" dirty="0">
              <a:solidFill>
                <a:schemeClr val="accent6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86400"/>
            <a:ext cx="8229600" cy="7620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1900"/>
              </a:lnSpc>
              <a:buNone/>
            </a:pPr>
            <a:r>
              <a:rPr lang="en-GB" sz="2000" dirty="0" smtClean="0">
                <a:solidFill>
                  <a:schemeClr val="accent3"/>
                </a:solidFill>
                <a:latin typeface="Rockwell" pitchFamily="18" charset="0"/>
              </a:rPr>
              <a:t>Few cavities at the end of 325 </a:t>
            </a:r>
            <a:r>
              <a:rPr lang="en-GB" sz="2000" dirty="0">
                <a:solidFill>
                  <a:schemeClr val="accent3"/>
                </a:solidFill>
                <a:latin typeface="Rockwell" pitchFamily="18" charset="0"/>
              </a:rPr>
              <a:t>MHz section </a:t>
            </a:r>
            <a:r>
              <a:rPr lang="en-GB" sz="2000" dirty="0" smtClean="0">
                <a:solidFill>
                  <a:schemeClr val="accent3"/>
                </a:solidFill>
                <a:latin typeface="Rockwell" pitchFamily="18" charset="0"/>
              </a:rPr>
              <a:t>have large (60-70</a:t>
            </a:r>
            <a:r>
              <a:rPr lang="en-GB" sz="2000" dirty="0">
                <a:solidFill>
                  <a:schemeClr val="accent3"/>
                </a:solidFill>
                <a:latin typeface="Rockwell" pitchFamily="18" charset="0"/>
                <a:sym typeface="Symbol"/>
              </a:rPr>
              <a:t></a:t>
            </a:r>
            <a:r>
              <a:rPr lang="en-GB" sz="2000" dirty="0">
                <a:solidFill>
                  <a:schemeClr val="accent3"/>
                </a:solidFill>
                <a:latin typeface="Rockwell" pitchFamily="18" charset="0"/>
              </a:rPr>
              <a:t>) </a:t>
            </a:r>
            <a:r>
              <a:rPr lang="en-GB" sz="2000" dirty="0" smtClean="0">
                <a:solidFill>
                  <a:schemeClr val="accent3"/>
                </a:solidFill>
                <a:latin typeface="Rockwell" pitchFamily="18" charset="0"/>
              </a:rPr>
              <a:t>RF phase in order </a:t>
            </a:r>
            <a:r>
              <a:rPr lang="en-GB" sz="2000" dirty="0">
                <a:solidFill>
                  <a:schemeClr val="accent3"/>
                </a:solidFill>
                <a:latin typeface="Rockwell" pitchFamily="18" charset="0"/>
              </a:rPr>
              <a:t>to match the beam longitudinal dynamics to the 1.3 GHz </a:t>
            </a:r>
            <a:r>
              <a:rPr lang="en-GB" sz="2000" dirty="0" smtClean="0">
                <a:solidFill>
                  <a:schemeClr val="accent3"/>
                </a:solidFill>
                <a:latin typeface="Rockwell" pitchFamily="18" charset="0"/>
              </a:rPr>
              <a:t>section.</a:t>
            </a:r>
            <a:endParaRPr lang="en-US" sz="2000" dirty="0">
              <a:solidFill>
                <a:schemeClr val="accent3"/>
              </a:solidFill>
              <a:latin typeface="Rockwell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135646" cy="2743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199"/>
            <a:ext cx="4267200" cy="27644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FAB1-6F7E-479F-8058-C311704E852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N.Solyak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1600200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Rockwell" pitchFamily="18" charset="0"/>
              </a:rPr>
              <a:t>Energy gain and power per cavity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1600200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Rockwell" pitchFamily="18" charset="0"/>
              </a:rPr>
              <a:t>Cavity Phases along the </a:t>
            </a:r>
            <a:r>
              <a:rPr lang="en-GB" sz="2000" dirty="0" err="1" smtClean="0">
                <a:solidFill>
                  <a:prstClr val="black"/>
                </a:solidFill>
                <a:latin typeface="Rockwell" pitchFamily="18" charset="0"/>
              </a:rPr>
              <a:t>Linac</a:t>
            </a:r>
            <a:r>
              <a:rPr lang="en-GB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66800" y="4800600"/>
            <a:ext cx="7094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2D86"/>
              </a:buClr>
              <a:buSzPct val="125000"/>
            </a:pPr>
            <a:r>
              <a:rPr lang="en-GB" sz="2000" dirty="0" smtClean="0">
                <a:solidFill>
                  <a:prstClr val="black"/>
                </a:solidFill>
                <a:latin typeface="Rockwell" pitchFamily="18" charset="0"/>
              </a:rPr>
              <a:t>325 MHz</a:t>
            </a:r>
            <a:r>
              <a:rPr lang="en-GB" sz="2000" dirty="0" smtClean="0">
                <a:solidFill>
                  <a:srgbClr val="003399"/>
                </a:solidFill>
                <a:latin typeface="Rockwell" pitchFamily="18" charset="0"/>
              </a:rPr>
              <a:t>: </a:t>
            </a:r>
            <a:r>
              <a:rPr lang="en-GB" sz="2000" dirty="0" smtClean="0">
                <a:solidFill>
                  <a:prstClr val="black"/>
                </a:solidFill>
                <a:latin typeface="Rockwell" pitchFamily="18" charset="0"/>
              </a:rPr>
              <a:t> cavities #1-#117:      </a:t>
            </a:r>
            <a:r>
              <a:rPr lang="en-GB" sz="2000" dirty="0" smtClean="0">
                <a:latin typeface="Rockwell" pitchFamily="18" charset="0"/>
              </a:rPr>
              <a:t>1.3 GHz:  cavities  #118-251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33665" y="3100665"/>
            <a:ext cx="160152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RF Power/cavity, kW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 smtClean="0"/>
              <a:t>Beam size and </a:t>
            </a:r>
            <a:r>
              <a:rPr lang="en-US" sz="2800" b="0" dirty="0" err="1" smtClean="0"/>
              <a:t>emittances</a:t>
            </a:r>
            <a:r>
              <a:rPr lang="en-US" sz="2800" b="0" dirty="0" smtClean="0"/>
              <a:t> (TRACK, 10 </a:t>
            </a:r>
            <a:r>
              <a:rPr lang="en-US" sz="2800" b="0" dirty="0" err="1" smtClean="0"/>
              <a:t>mA</a:t>
            </a:r>
            <a:r>
              <a:rPr lang="en-US" sz="2800" b="0" dirty="0" smtClean="0"/>
              <a:t>)</a:t>
            </a:r>
            <a:endParaRPr lang="en-US" sz="2800" b="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701" y="1600200"/>
            <a:ext cx="7421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1"/>
            <a:ext cx="80009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10000" y="1600200"/>
            <a:ext cx="238238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erlin Sans FB" pitchFamily="34" charset="0"/>
              </a:rPr>
              <a:t>XY envelopes (RMS and max)</a:t>
            </a:r>
            <a:endParaRPr lang="en-US" sz="1400" dirty="0">
              <a:latin typeface="Berlin Sans FB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N.Solyak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199"/>
            <a:ext cx="7313613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81400"/>
            <a:ext cx="731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304800"/>
            <a:ext cx="4724400" cy="1143000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Longitudinal Beam size and </a:t>
            </a:r>
            <a:r>
              <a:rPr lang="en-US" sz="2800" b="0" dirty="0" err="1" smtClean="0"/>
              <a:t>Emittance</a:t>
            </a:r>
            <a:endParaRPr lang="en-US" sz="2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N.Solyak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8521" y="1692800"/>
            <a:ext cx="256352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Berlin Sans FB" pitchFamily="34" charset="0"/>
              </a:rPr>
              <a:t>Z envelopes (RMS and max)</a:t>
            </a:r>
            <a:endParaRPr lang="en-US" sz="1600" dirty="0">
              <a:latin typeface="Berlin Sans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3657600"/>
            <a:ext cx="16764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erlin Sans FB" pitchFamily="34" charset="0"/>
              </a:rPr>
              <a:t>Z RMS </a:t>
            </a:r>
            <a:r>
              <a:rPr lang="en-US" sz="1600" dirty="0" err="1" smtClean="0">
                <a:latin typeface="Berlin Sans FB" pitchFamily="34" charset="0"/>
              </a:rPr>
              <a:t>emittance</a:t>
            </a:r>
            <a:endParaRPr lang="en-US" sz="16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R&amp;D program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21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Linac</a:t>
            </a:r>
            <a:r>
              <a:rPr lang="en-US" dirty="0" smtClean="0"/>
              <a:t> components design and prototyping:</a:t>
            </a:r>
          </a:p>
          <a:p>
            <a:pPr lvl="1">
              <a:lnSpc>
                <a:spcPts val="1800"/>
              </a:lnSpc>
            </a:pPr>
            <a:r>
              <a:rPr lang="en-US" dirty="0" smtClean="0"/>
              <a:t>Spoke cavities: SSR0, SSR2, and TSR (ANL)</a:t>
            </a:r>
          </a:p>
          <a:p>
            <a:pPr lvl="1">
              <a:lnSpc>
                <a:spcPts val="1800"/>
              </a:lnSpc>
            </a:pPr>
            <a:r>
              <a:rPr lang="en-US" dirty="0" smtClean="0"/>
              <a:t>S-ILC beta=0.81</a:t>
            </a:r>
          </a:p>
          <a:p>
            <a:pPr lvl="1">
              <a:lnSpc>
                <a:spcPts val="1800"/>
              </a:lnSpc>
            </a:pPr>
            <a:r>
              <a:rPr lang="en-US" dirty="0" smtClean="0"/>
              <a:t>Magnets: solenoids, doublets/triplets</a:t>
            </a:r>
          </a:p>
          <a:p>
            <a:pPr lvl="1">
              <a:lnSpc>
                <a:spcPts val="1800"/>
              </a:lnSpc>
            </a:pPr>
            <a:r>
              <a:rPr lang="en-US" dirty="0" smtClean="0"/>
              <a:t>Cryostats</a:t>
            </a:r>
          </a:p>
          <a:p>
            <a:pPr lvl="1">
              <a:lnSpc>
                <a:spcPts val="1800"/>
              </a:lnSpc>
            </a:pPr>
            <a:r>
              <a:rPr lang="en-US" dirty="0" smtClean="0"/>
              <a:t>RF components: Couplers, IOT’s, RR distribution</a:t>
            </a:r>
          </a:p>
          <a:p>
            <a:pPr lvl="1">
              <a:lnSpc>
                <a:spcPts val="1800"/>
              </a:lnSpc>
            </a:pPr>
            <a:r>
              <a:rPr lang="en-US" dirty="0" smtClean="0"/>
              <a:t>diagnostics</a:t>
            </a:r>
          </a:p>
          <a:p>
            <a:r>
              <a:rPr lang="en-US" dirty="0" smtClean="0"/>
              <a:t>Lattice design and beam dynamics studies</a:t>
            </a:r>
          </a:p>
          <a:p>
            <a:pPr lvl="1"/>
            <a:r>
              <a:rPr lang="en-US" dirty="0" smtClean="0"/>
              <a:t>Ion source, LEBT,  RFQ – optics, performances</a:t>
            </a:r>
          </a:p>
          <a:p>
            <a:pPr lvl="1"/>
            <a:r>
              <a:rPr lang="en-US" dirty="0" smtClean="0"/>
              <a:t>MEBT </a:t>
            </a:r>
            <a:r>
              <a:rPr lang="en-US" dirty="0" smtClean="0"/>
              <a:t>lattice (choppers</a:t>
            </a:r>
            <a:r>
              <a:rPr lang="en-US" dirty="0" smtClean="0"/>
              <a:t>, diagnostics, focusing, </a:t>
            </a:r>
            <a:r>
              <a:rPr lang="en-US" dirty="0" smtClean="0"/>
              <a:t>bunching)</a:t>
            </a:r>
            <a:endParaRPr lang="en-US" dirty="0" smtClean="0"/>
          </a:p>
          <a:p>
            <a:pPr lvl="1"/>
            <a:r>
              <a:rPr lang="en-US" dirty="0" smtClean="0"/>
              <a:t>Study different focusing options: solenoids, doublets, triplets</a:t>
            </a:r>
          </a:p>
          <a:p>
            <a:pPr lvl="1"/>
            <a:r>
              <a:rPr lang="en-US" dirty="0" smtClean="0"/>
              <a:t>Errors and misalignment studies. Tolerances and Alignment algorithms</a:t>
            </a:r>
          </a:p>
          <a:p>
            <a:pPr lvl="1"/>
            <a:r>
              <a:rPr lang="en-US" dirty="0" smtClean="0"/>
              <a:t>Collimation, Diagnostics, warm sections</a:t>
            </a:r>
          </a:p>
          <a:p>
            <a:pPr marL="287338" lvl="1" indent="-287338">
              <a:buClr>
                <a:srgbClr val="002D86"/>
              </a:buClr>
              <a:buSzPct val="125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99"/>
                </a:solidFill>
              </a:rPr>
              <a:t>Study alternative options: </a:t>
            </a:r>
          </a:p>
          <a:p>
            <a:pPr marL="687388" lvl="2" indent="-287338">
              <a:buClr>
                <a:srgbClr val="002D86"/>
              </a:buClr>
              <a:buSzPct val="125000"/>
              <a:buFontTx/>
              <a:buChar char="-"/>
            </a:pPr>
            <a:r>
              <a:rPr lang="en-US" sz="1900" dirty="0" smtClean="0">
                <a:solidFill>
                  <a:schemeClr val="tx1"/>
                </a:solidFill>
              </a:rPr>
              <a:t>High energy </a:t>
            </a:r>
            <a:r>
              <a:rPr lang="en-US" sz="1900" dirty="0" err="1" smtClean="0">
                <a:solidFill>
                  <a:schemeClr val="tx1"/>
                </a:solidFill>
              </a:rPr>
              <a:t>linac</a:t>
            </a:r>
            <a:r>
              <a:rPr lang="en-US" sz="1900" dirty="0" smtClean="0">
                <a:solidFill>
                  <a:schemeClr val="tx1"/>
                </a:solidFill>
              </a:rPr>
              <a:t> with 650 MHz cavities (???)</a:t>
            </a:r>
            <a:endParaRPr lang="en-US" sz="2200" dirty="0" smtClean="0">
              <a:solidFill>
                <a:srgbClr val="003399"/>
              </a:solidFill>
            </a:endParaRPr>
          </a:p>
          <a:p>
            <a:pPr marL="287338" lvl="1" indent="-287338">
              <a:buClr>
                <a:srgbClr val="002D86"/>
              </a:buClr>
              <a:buSzPct val="125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HINS – test bench for R&amp;D program. Other facilities: SNS, Linac4, …  </a:t>
            </a:r>
          </a:p>
          <a:p>
            <a:pPr marL="287338" lvl="1" indent="-287338">
              <a:buClr>
                <a:srgbClr val="002D86"/>
              </a:buClr>
              <a:buSzPct val="125000"/>
              <a:buFont typeface="Arial" pitchFamily="34" charset="0"/>
              <a:buChar char="•"/>
            </a:pPr>
            <a:endParaRPr lang="en-US" sz="2200" dirty="0" smtClean="0">
              <a:solidFill>
                <a:srgbClr val="003399"/>
              </a:solidFill>
            </a:endParaRP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N.Solyak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2060"/>
              </a:solidFill>
              <a:latin typeface="Rockwell" pitchFamily="18" charset="0"/>
            </a:endParaRPr>
          </a:p>
          <a:p>
            <a:pPr marL="231775" indent="-231775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Rockwell" pitchFamily="18" charset="0"/>
              </a:rPr>
              <a:t>Design of the CW </a:t>
            </a:r>
            <a:r>
              <a:rPr lang="en-US" sz="2200" dirty="0" err="1" smtClean="0">
                <a:solidFill>
                  <a:srgbClr val="002060"/>
                </a:solidFill>
                <a:latin typeface="Rockwell" pitchFamily="18" charset="0"/>
              </a:rPr>
              <a:t>linac</a:t>
            </a:r>
            <a:r>
              <a:rPr lang="en-US" sz="2200" dirty="0" smtClean="0">
                <a:solidFill>
                  <a:srgbClr val="002060"/>
                </a:solidFill>
                <a:latin typeface="Rockwell" pitchFamily="18" charset="0"/>
              </a:rPr>
              <a:t> for 2 </a:t>
            </a:r>
            <a:r>
              <a:rPr lang="en-US" sz="2200" dirty="0" err="1" smtClean="0">
                <a:solidFill>
                  <a:srgbClr val="002060"/>
                </a:solidFill>
                <a:latin typeface="Rockwell" pitchFamily="18" charset="0"/>
              </a:rPr>
              <a:t>GeV</a:t>
            </a:r>
            <a:r>
              <a:rPr lang="en-US" sz="2200" dirty="0" smtClean="0">
                <a:solidFill>
                  <a:srgbClr val="002060"/>
                </a:solidFill>
                <a:latin typeface="Rockwell" pitchFamily="18" charset="0"/>
              </a:rPr>
              <a:t>, 1mA looks feasible. 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Rockwell" pitchFamily="18" charset="0"/>
              </a:rPr>
              <a:t>Many critical components (cavities, couplers, RF sources, magnets) are </a:t>
            </a:r>
            <a:r>
              <a:rPr lang="en-US" sz="2200" dirty="0" smtClean="0">
                <a:solidFill>
                  <a:srgbClr val="002060"/>
                </a:solidFill>
                <a:latin typeface="Rockwell" pitchFamily="18" charset="0"/>
              </a:rPr>
              <a:t>exist </a:t>
            </a:r>
            <a:r>
              <a:rPr lang="en-US" sz="2200" dirty="0" smtClean="0">
                <a:solidFill>
                  <a:srgbClr val="002060"/>
                </a:solidFill>
                <a:latin typeface="Rockwell" pitchFamily="18" charset="0"/>
              </a:rPr>
              <a:t>or designed. Some were tested at FNAL or elsewhere.</a:t>
            </a:r>
          </a:p>
          <a:p>
            <a:pPr marL="231775" indent="-231775">
              <a:buFont typeface="Wingdings" pitchFamily="2" charset="2"/>
              <a:buChar char="§"/>
            </a:pPr>
            <a:endParaRPr lang="en-US" sz="800" dirty="0" err="1">
              <a:solidFill>
                <a:srgbClr val="002060"/>
              </a:solidFill>
              <a:latin typeface="Rockwell" pitchFamily="18" charset="0"/>
            </a:endParaRPr>
          </a:p>
          <a:p>
            <a:pPr marL="231775" indent="-231775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Rockwell" pitchFamily="18" charset="0"/>
              </a:rPr>
              <a:t>HINS </a:t>
            </a:r>
            <a:r>
              <a:rPr lang="en-US" sz="2200" dirty="0" smtClean="0">
                <a:solidFill>
                  <a:srgbClr val="002060"/>
                </a:solidFill>
                <a:latin typeface="Rockwell" pitchFamily="18" charset="0"/>
              </a:rPr>
              <a:t>provide </a:t>
            </a:r>
            <a:r>
              <a:rPr lang="en-US" sz="2200" dirty="0" smtClean="0">
                <a:solidFill>
                  <a:srgbClr val="002060"/>
                </a:solidFill>
                <a:latin typeface="Rockwell" pitchFamily="18" charset="0"/>
              </a:rPr>
              <a:t>experimental proof of principle for SC solenoids and spoke cavities.</a:t>
            </a:r>
          </a:p>
          <a:p>
            <a:pPr marL="231775" indent="-231775">
              <a:buFont typeface="Wingdings" pitchFamily="2" charset="2"/>
              <a:buChar char="§"/>
            </a:pPr>
            <a:endParaRPr lang="en-US" sz="800" dirty="0" smtClean="0">
              <a:solidFill>
                <a:srgbClr val="002060"/>
              </a:solidFill>
              <a:latin typeface="Rockwell" pitchFamily="18" charset="0"/>
            </a:endParaRPr>
          </a:p>
          <a:p>
            <a:pPr marL="231775" indent="-231775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Rockwell" pitchFamily="18" charset="0"/>
              </a:rPr>
              <a:t>First look on Lattice  not shows problem. Work  is ongoing.</a:t>
            </a:r>
          </a:p>
          <a:p>
            <a:pPr marL="231775" indent="-231775">
              <a:buFont typeface="Wingdings" pitchFamily="2" charset="2"/>
              <a:buChar char="§"/>
            </a:pPr>
            <a:endParaRPr lang="en-US" sz="800" dirty="0" smtClean="0">
              <a:solidFill>
                <a:srgbClr val="002060"/>
              </a:solidFill>
              <a:latin typeface="Rockwell" pitchFamily="18" charset="0"/>
            </a:endParaRPr>
          </a:p>
          <a:p>
            <a:pPr marL="231775" indent="-231775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Rockwell" pitchFamily="18" charset="0"/>
              </a:rPr>
              <a:t>Strong R&amp;D program (</a:t>
            </a:r>
            <a:r>
              <a:rPr lang="en-US" sz="2200" i="1" dirty="0" smtClean="0">
                <a:solidFill>
                  <a:srgbClr val="002060"/>
                </a:solidFill>
                <a:latin typeface="Rockwell" pitchFamily="18" charset="0"/>
              </a:rPr>
              <a:t>experimental</a:t>
            </a:r>
            <a:r>
              <a:rPr lang="en-US" sz="2200" dirty="0" smtClean="0">
                <a:solidFill>
                  <a:srgbClr val="002060"/>
                </a:solidFill>
                <a:latin typeface="Rockwell" pitchFamily="18" charset="0"/>
              </a:rPr>
              <a:t> and design) is essential to optimize design, reduce risk and the cost of the project. </a:t>
            </a:r>
          </a:p>
          <a:p>
            <a:pPr marL="231775" indent="-231775">
              <a:buFont typeface="Wingdings" pitchFamily="2" charset="2"/>
              <a:buChar char="§"/>
            </a:pPr>
            <a:endParaRPr lang="en-US" sz="800" dirty="0">
              <a:solidFill>
                <a:srgbClr val="002060"/>
              </a:solidFill>
              <a:latin typeface="Rockwell" pitchFamily="18" charset="0"/>
            </a:endParaRPr>
          </a:p>
          <a:p>
            <a:pPr marL="231775" indent="-231775"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C00000"/>
                </a:solidFill>
                <a:latin typeface="Rockwell" pitchFamily="18" charset="0"/>
              </a:rPr>
              <a:t>Collaboration and expertise is key of success</a:t>
            </a:r>
            <a:endParaRPr lang="en-US" sz="2200" dirty="0">
              <a:solidFill>
                <a:srgbClr val="C00000"/>
              </a:solidFill>
              <a:latin typeface="Rockwell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381000"/>
            <a:ext cx="5562600" cy="1020762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Conclusion</a:t>
            </a:r>
            <a:endParaRPr lang="en-US" b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N.Solyak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D2D9-1FDC-46CA-BF72-1283C1737AD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1"/>
            <a:ext cx="746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65100" indent="-165100">
              <a:buFontTx/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lvl="1">
              <a:buFontTx/>
              <a:buNone/>
            </a:pPr>
            <a:endParaRPr lang="en-US" sz="2000" dirty="0">
              <a:latin typeface="Berlin Sans FB" pitchFamily="34" charset="0"/>
            </a:endParaRPr>
          </a:p>
          <a:p>
            <a:pPr lvl="1">
              <a:buFontTx/>
              <a:buNone/>
            </a:pPr>
            <a:endParaRPr lang="en-US" sz="2000" dirty="0">
              <a:latin typeface="Berlin Sans FB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FAB1-6F7E-479F-8058-C311704E852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362200" y="685800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Layout </a:t>
            </a:r>
            <a:r>
              <a:rPr lang="en-US" sz="2800" dirty="0">
                <a:solidFill>
                  <a:srgbClr val="0000FF"/>
                </a:solidFill>
              </a:rPr>
              <a:t>of </a:t>
            </a:r>
            <a:r>
              <a:rPr lang="en-US" sz="2800" dirty="0" smtClean="0">
                <a:solidFill>
                  <a:srgbClr val="0000FF"/>
                </a:solidFill>
              </a:rPr>
              <a:t>IC-2 complex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N.Solyak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320040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LEBT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200400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MEBT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417165" y="3612035"/>
            <a:ext cx="225623" cy="11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483965" y="3612035"/>
            <a:ext cx="225623" cy="11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410200" cy="6096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0070C0"/>
                </a:solidFill>
                <a:latin typeface="Rockwell" pitchFamily="18" charset="0"/>
              </a:rPr>
              <a:t>Ion source and RFQ</a:t>
            </a:r>
            <a:endParaRPr lang="en-US" b="0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8725"/>
            <a:ext cx="8534400" cy="4648200"/>
          </a:xfrm>
        </p:spPr>
        <p:txBody>
          <a:bodyPr>
            <a:normAutofit lnSpcReduction="10000"/>
          </a:bodyPr>
          <a:lstStyle/>
          <a:p>
            <a:r>
              <a:rPr lang="en-US" sz="2000" u="sng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2000" u="sng" baseline="30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2000" u="sng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u="sng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ion source </a:t>
            </a:r>
            <a:r>
              <a:rPr lang="en-US" sz="2000" u="sng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:  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10mA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DC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r>
              <a:rPr lang="en-US" sz="1800" dirty="0" smtClean="0"/>
              <a:t>, 50-60 kV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Normalized transverse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emittance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~0.25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mm-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mrad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§"/>
            </a:pPr>
            <a:r>
              <a:rPr lang="en-US" sz="1800" dirty="0" smtClean="0"/>
              <a:t>Sources with similar parameters are available (TRIUMF,  BINP)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§"/>
            </a:pPr>
            <a:r>
              <a:rPr lang="en-US" sz="1800" dirty="0" smtClean="0"/>
              <a:t>Maintenance </a:t>
            </a:r>
            <a:r>
              <a:rPr lang="en-US" sz="1800" dirty="0"/>
              <a:t> </a:t>
            </a:r>
            <a:r>
              <a:rPr lang="en-US" sz="1800" dirty="0" smtClean="0"/>
              <a:t>&gt;~3 weeks</a:t>
            </a:r>
          </a:p>
          <a:p>
            <a:pPr>
              <a:buNone/>
            </a:pPr>
            <a:endParaRPr lang="en-US" sz="800" u="sng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u="sng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CW RFQ:    325 MHz, 2.5 </a:t>
            </a:r>
            <a:r>
              <a:rPr lang="en-US" sz="2000" u="sng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MeV</a:t>
            </a:r>
            <a:r>
              <a:rPr lang="en-US" sz="2000" u="sng" dirty="0" smtClean="0">
                <a:solidFill>
                  <a:srgbClr val="C00000"/>
                </a:solidFill>
                <a:ea typeface="+mn-ea"/>
                <a:cs typeface="+mn-cs"/>
              </a:rPr>
              <a:t>, 10 </a:t>
            </a:r>
            <a:r>
              <a:rPr lang="en-US" sz="2000" u="sng" dirty="0" err="1" smtClean="0">
                <a:solidFill>
                  <a:srgbClr val="C00000"/>
                </a:solidFill>
                <a:ea typeface="+mn-ea"/>
                <a:cs typeface="+mn-cs"/>
              </a:rPr>
              <a:t>mA</a:t>
            </a:r>
            <a:r>
              <a:rPr lang="en-US" sz="2000" u="sng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No </a:t>
            </a:r>
            <a:r>
              <a:rPr lang="en-US" sz="18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SC RFQ in operation for protons/H- (</a:t>
            </a:r>
            <a:r>
              <a:rPr lang="en-US" sz="1600" i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80 MHz, 350 </a:t>
            </a:r>
            <a:r>
              <a:rPr lang="en-US" sz="1600" i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keV</a:t>
            </a:r>
            <a:r>
              <a:rPr lang="en-US" sz="1600" i="1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SRFQ for heavy ions operates for PIAVE </a:t>
            </a:r>
            <a:r>
              <a:rPr lang="en-US" sz="1600" i="1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linac</a:t>
            </a:r>
            <a:r>
              <a:rPr lang="en-US" sz="18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). </a:t>
            </a:r>
            <a:endParaRPr lang="en-US" sz="1800" dirty="0" smtClean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Number </a:t>
            </a:r>
            <a:r>
              <a:rPr lang="en-US" sz="18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of CW RFQs operating at room temperature for beam currents of up to 100 </a:t>
            </a:r>
            <a:r>
              <a:rPr lang="en-US" sz="180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mA</a:t>
            </a:r>
            <a:r>
              <a:rPr lang="en-US" sz="18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and energies of up to ~7 </a:t>
            </a:r>
            <a:r>
              <a:rPr lang="en-US" sz="1800" dirty="0" err="1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MeV</a:t>
            </a:r>
            <a:r>
              <a:rPr lang="en-US" sz="18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b="1" i="1" dirty="0" smtClean="0">
                <a:latin typeface="+mn-lt"/>
                <a:ea typeface="+mn-ea"/>
                <a:cs typeface="+mn-cs"/>
              </a:rPr>
              <a:t>LEDA </a:t>
            </a:r>
            <a:r>
              <a:rPr lang="en-US" sz="1400" b="1" i="1" dirty="0">
                <a:latin typeface="+mn-lt"/>
                <a:ea typeface="+mn-ea"/>
                <a:cs typeface="+mn-cs"/>
              </a:rPr>
              <a:t>CW RFQ </a:t>
            </a:r>
            <a:r>
              <a:rPr lang="en-US" sz="1400" b="1" i="1" dirty="0" smtClean="0">
                <a:latin typeface="+mn-lt"/>
                <a:ea typeface="+mn-ea"/>
                <a:cs typeface="+mn-cs"/>
              </a:rPr>
              <a:t>(LANL</a:t>
            </a:r>
            <a:r>
              <a:rPr lang="en-US" sz="1400" b="1" i="1" dirty="0">
                <a:latin typeface="+mn-lt"/>
                <a:ea typeface="+mn-ea"/>
                <a:cs typeface="+mn-cs"/>
              </a:rPr>
              <a:t>) </a:t>
            </a:r>
            <a:r>
              <a:rPr lang="en-US" sz="1400" b="1" i="1" dirty="0" smtClean="0">
                <a:latin typeface="+mn-lt"/>
                <a:ea typeface="+mn-ea"/>
                <a:cs typeface="+mn-cs"/>
              </a:rPr>
              <a:t>350 MHz</a:t>
            </a:r>
            <a:r>
              <a:rPr lang="en-US" sz="1400" b="1" i="1" dirty="0">
                <a:ea typeface="+mn-ea"/>
                <a:cs typeface="+mn-cs"/>
              </a:rPr>
              <a:t>,</a:t>
            </a:r>
            <a:r>
              <a:rPr lang="en-US" sz="1400" b="1" i="1" dirty="0" smtClean="0">
                <a:latin typeface="+mn-lt"/>
                <a:ea typeface="+mn-ea"/>
                <a:cs typeface="+mn-cs"/>
              </a:rPr>
              <a:t> 6.7 </a:t>
            </a:r>
            <a:r>
              <a:rPr lang="en-US" sz="1400" b="1" i="1" dirty="0" err="1">
                <a:latin typeface="+mn-lt"/>
                <a:ea typeface="+mn-ea"/>
                <a:cs typeface="+mn-cs"/>
              </a:rPr>
              <a:t>MeV</a:t>
            </a:r>
            <a:r>
              <a:rPr lang="en-US" sz="1400" b="1" i="1" dirty="0">
                <a:latin typeface="+mn-lt"/>
                <a:ea typeface="+mn-ea"/>
                <a:cs typeface="+mn-cs"/>
              </a:rPr>
              <a:t>, </a:t>
            </a:r>
            <a:r>
              <a:rPr lang="en-US" sz="1400" b="1" i="1" dirty="0" smtClean="0">
                <a:latin typeface="+mn-lt"/>
                <a:ea typeface="+mn-ea"/>
                <a:cs typeface="+mn-cs"/>
              </a:rPr>
              <a:t>100 </a:t>
            </a:r>
            <a:r>
              <a:rPr lang="en-US" sz="1400" b="1" i="1" dirty="0" err="1">
                <a:latin typeface="+mn-lt"/>
                <a:ea typeface="+mn-ea"/>
                <a:cs typeface="+mn-cs"/>
              </a:rPr>
              <a:t>mA</a:t>
            </a:r>
            <a:r>
              <a:rPr lang="en-US" sz="1400" b="1" i="1" dirty="0">
                <a:latin typeface="+mn-lt"/>
                <a:ea typeface="+mn-ea"/>
                <a:cs typeface="+mn-cs"/>
              </a:rPr>
              <a:t>, and wall losses of 1.2 MW. </a:t>
            </a:r>
            <a:endParaRPr lang="en-US" sz="1400" b="1" i="1" dirty="0" smtClean="0">
              <a:latin typeface="+mn-lt"/>
              <a:ea typeface="+mn-ea"/>
              <a:cs typeface="+mn-cs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1400" b="1" i="1" dirty="0" smtClean="0">
                <a:latin typeface="+mn-lt"/>
                <a:ea typeface="+mn-ea"/>
                <a:cs typeface="+mn-cs"/>
              </a:rPr>
              <a:t>KOMAC/KTF:  </a:t>
            </a:r>
            <a:r>
              <a:rPr lang="en-US" sz="1400" b="1" i="1" dirty="0" smtClean="0"/>
              <a:t>3.3m, 3 </a:t>
            </a:r>
            <a:r>
              <a:rPr lang="en-US" sz="1400" b="1" i="1" dirty="0" err="1">
                <a:latin typeface="+mn-lt"/>
              </a:rPr>
              <a:t>MeV</a:t>
            </a:r>
            <a:r>
              <a:rPr lang="en-US" sz="1400" b="1" i="1" dirty="0">
                <a:latin typeface="+mn-lt"/>
              </a:rPr>
              <a:t> </a:t>
            </a:r>
            <a:r>
              <a:rPr lang="en-US" sz="1400" b="1" i="1" dirty="0" smtClean="0">
                <a:latin typeface="+mn-lt"/>
              </a:rPr>
              <a:t>, </a:t>
            </a:r>
            <a:r>
              <a:rPr lang="en-US" sz="1400" b="1" i="1" dirty="0">
                <a:latin typeface="+mn-lt"/>
              </a:rPr>
              <a:t>20 </a:t>
            </a:r>
            <a:r>
              <a:rPr lang="en-US" sz="1400" b="1" i="1" dirty="0" err="1" smtClean="0">
                <a:latin typeface="+mn-lt"/>
              </a:rPr>
              <a:t>mA</a:t>
            </a:r>
            <a:r>
              <a:rPr lang="en-US" sz="1400" b="1" i="1" dirty="0" smtClean="0"/>
              <a:t>. </a:t>
            </a:r>
            <a:r>
              <a:rPr lang="en-US" sz="1400" b="1" i="1" dirty="0" smtClean="0">
                <a:latin typeface="+mn-lt"/>
              </a:rPr>
              <a:t>The </a:t>
            </a:r>
            <a:r>
              <a:rPr lang="en-US" sz="1400" b="1" i="1" dirty="0">
                <a:latin typeface="+mn-lt"/>
              </a:rPr>
              <a:t>wall losses are 350 </a:t>
            </a:r>
            <a:r>
              <a:rPr lang="en-US" sz="1400" b="1" i="1" dirty="0" smtClean="0">
                <a:latin typeface="+mn-lt"/>
              </a:rPr>
              <a:t>kW</a:t>
            </a:r>
            <a:r>
              <a:rPr lang="en-US" sz="1400" b="1" i="1" dirty="0"/>
              <a:t>.</a:t>
            </a:r>
            <a:endParaRPr lang="en-US" sz="1400" b="1" i="1" dirty="0" smtClean="0">
              <a:latin typeface="+mn-lt"/>
              <a:ea typeface="+mn-ea"/>
              <a:cs typeface="+mn-cs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/>
                </a:solidFill>
                <a:ea typeface="+mn-ea"/>
                <a:cs typeface="+mn-cs"/>
              </a:rPr>
              <a:t>Design is feasible. RF </a:t>
            </a:r>
            <a:r>
              <a:rPr lang="en-US" sz="1800" dirty="0">
                <a:solidFill>
                  <a:schemeClr val="accent6"/>
                </a:solidFill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schemeClr val="accent6"/>
                </a:solidFill>
                <a:ea typeface="+mn-ea"/>
                <a:cs typeface="+mn-cs"/>
              </a:rPr>
              <a:t>ower ~350-450 kW. </a:t>
            </a:r>
            <a:r>
              <a:rPr lang="en-US" sz="18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RF </a:t>
            </a:r>
            <a:r>
              <a:rPr lang="en-US" sz="18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source for a CW RFQ </a:t>
            </a:r>
            <a:r>
              <a:rPr lang="en-US" sz="18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sz="18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available at 350 MHz; it is possible to redesign it for 325 </a:t>
            </a:r>
            <a:r>
              <a:rPr lang="en-US" sz="18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MHz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New proposal -162.5 MHz RFQ </a:t>
            </a:r>
            <a:r>
              <a:rPr lang="en-US" sz="1800" dirty="0" smtClean="0">
                <a:latin typeface="+mn-lt"/>
                <a:ea typeface="+mn-ea"/>
                <a:cs typeface="+mn-cs"/>
              </a:rPr>
              <a:t>(</a:t>
            </a:r>
            <a:r>
              <a:rPr lang="en-US" sz="1800" dirty="0" err="1" smtClean="0">
                <a:latin typeface="+mn-lt"/>
                <a:ea typeface="+mn-ea"/>
                <a:cs typeface="+mn-cs"/>
              </a:rPr>
              <a:t>J.Staples</a:t>
            </a:r>
            <a:r>
              <a:rPr lang="en-US" dirty="0" smtClean="0"/>
              <a:t>/</a:t>
            </a:r>
            <a:r>
              <a:rPr lang="en-US" sz="1800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LBNL: L=3.85m, P=155kW)</a:t>
            </a: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FAB1-6F7E-479F-8058-C311704E85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AAC, November 16-17, 2009 – </a:t>
            </a:r>
            <a:r>
              <a:rPr lang="en-US" dirty="0" err="1" smtClean="0"/>
              <a:t>N.Solyak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441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0070C0"/>
                </a:solidFill>
                <a:latin typeface="Rockwell" pitchFamily="18" charset="0"/>
              </a:rPr>
              <a:t>Concept of the 2 </a:t>
            </a:r>
            <a:r>
              <a:rPr lang="en-US" sz="2800" b="0" dirty="0" err="1" smtClean="0">
                <a:solidFill>
                  <a:srgbClr val="0070C0"/>
                </a:solidFill>
                <a:latin typeface="Rockwell" pitchFamily="18" charset="0"/>
              </a:rPr>
              <a:t>GeV</a:t>
            </a:r>
            <a:r>
              <a:rPr lang="en-US" sz="2800" b="0" dirty="0" smtClean="0">
                <a:solidFill>
                  <a:srgbClr val="0070C0"/>
                </a:solidFill>
                <a:latin typeface="Rockwell" pitchFamily="18" charset="0"/>
              </a:rPr>
              <a:t>  CW </a:t>
            </a:r>
            <a:r>
              <a:rPr lang="en-US" sz="2800" b="0" dirty="0" err="1" smtClean="0">
                <a:solidFill>
                  <a:srgbClr val="0070C0"/>
                </a:solidFill>
                <a:latin typeface="Rockwell" pitchFamily="18" charset="0"/>
              </a:rPr>
              <a:t>Linac</a:t>
            </a:r>
            <a:r>
              <a:rPr lang="en-US" sz="2800" b="0" dirty="0" smtClean="0">
                <a:solidFill>
                  <a:srgbClr val="0070C0"/>
                </a:solidFill>
                <a:latin typeface="Rockwell" pitchFamily="18" charset="0"/>
              </a:rPr>
              <a:t> (IC-2)</a:t>
            </a:r>
            <a:endParaRPr lang="ru-RU" sz="2800" b="0" dirty="0" smtClean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D4C2-C6EC-4E7C-BD5C-739CC0FC2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010400" cy="15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3276600"/>
            <a:ext cx="8153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  <a:latin typeface="Rockwell" pitchFamily="18" charset="0"/>
              </a:rPr>
              <a:t>Major features of the </a:t>
            </a:r>
            <a:r>
              <a:rPr lang="en-US" sz="2000" dirty="0" err="1" smtClean="0">
                <a:solidFill>
                  <a:srgbClr val="003399"/>
                </a:solidFill>
                <a:latin typeface="Rockwell" pitchFamily="18" charset="0"/>
              </a:rPr>
              <a:t>linac</a:t>
            </a:r>
            <a:r>
              <a:rPr lang="en-US" sz="2000" dirty="0" smtClean="0">
                <a:solidFill>
                  <a:srgbClr val="003399"/>
                </a:solidFill>
                <a:latin typeface="Rockwell" pitchFamily="18" charset="0"/>
              </a:rPr>
              <a:t>:</a:t>
            </a:r>
          </a:p>
          <a:p>
            <a:endParaRPr lang="en-US" sz="800" dirty="0" smtClean="0">
              <a:solidFill>
                <a:srgbClr val="003399"/>
              </a:solidFill>
            </a:endParaRP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SC </a:t>
            </a:r>
            <a:r>
              <a:rPr lang="en-US" dirty="0" err="1" smtClean="0">
                <a:solidFill>
                  <a:srgbClr val="003399"/>
                </a:solidFill>
              </a:rPr>
              <a:t>Linac</a:t>
            </a:r>
            <a:r>
              <a:rPr lang="en-US" dirty="0" smtClean="0">
                <a:solidFill>
                  <a:srgbClr val="003399"/>
                </a:solidFill>
              </a:rPr>
              <a:t> is divided by two parts: </a:t>
            </a:r>
          </a:p>
          <a:p>
            <a:pPr marL="623888" lvl="2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325 MHz: Four families of spoke cavities: SSR0, SSR1, SSR2, TSR</a:t>
            </a:r>
          </a:p>
          <a:p>
            <a:pPr marL="623888" lvl="2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1.3 GHz: Two families of elliptical cavities: SILC (</a:t>
            </a:r>
            <a:r>
              <a:rPr lang="el-GR" dirty="0" smtClean="0">
                <a:solidFill>
                  <a:srgbClr val="003399"/>
                </a:solidFill>
              </a:rPr>
              <a:t>β</a:t>
            </a:r>
            <a:r>
              <a:rPr lang="en-US" dirty="0" smtClean="0">
                <a:solidFill>
                  <a:srgbClr val="003399"/>
                </a:solidFill>
              </a:rPr>
              <a:t>=0.81), ILC ((</a:t>
            </a:r>
            <a:r>
              <a:rPr lang="el-GR" dirty="0" smtClean="0">
                <a:solidFill>
                  <a:srgbClr val="003399"/>
                </a:solidFill>
              </a:rPr>
              <a:t>β</a:t>
            </a:r>
            <a:r>
              <a:rPr lang="en-US" dirty="0" smtClean="0">
                <a:solidFill>
                  <a:srgbClr val="003399"/>
                </a:solidFill>
              </a:rPr>
              <a:t>=1)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Constrains: cryogenic and RF CW power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Individual RF sources for each </a:t>
            </a:r>
            <a:r>
              <a:rPr lang="en-US" dirty="0" smtClean="0">
                <a:solidFill>
                  <a:srgbClr val="003399"/>
                </a:solidFill>
              </a:rPr>
              <a:t>cavity (IOT, 25-30 kW)</a:t>
            </a:r>
            <a:endParaRPr lang="en-US" dirty="0" smtClean="0">
              <a:solidFill>
                <a:srgbClr val="003399"/>
              </a:solidFill>
            </a:endParaRP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Focusing by SC solenoids (up-to ~100 </a:t>
            </a:r>
            <a:r>
              <a:rPr lang="en-US" dirty="0" err="1" smtClean="0">
                <a:solidFill>
                  <a:srgbClr val="003399"/>
                </a:solidFill>
              </a:rPr>
              <a:t>MeV</a:t>
            </a:r>
            <a:r>
              <a:rPr lang="en-US" dirty="0" smtClean="0">
                <a:solidFill>
                  <a:srgbClr val="003399"/>
                </a:solidFill>
              </a:rPr>
              <a:t>) and FODO (0.1-2GeV)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3399"/>
                </a:solidFill>
              </a:rPr>
              <a:t>Cryomodules</a:t>
            </a:r>
            <a:r>
              <a:rPr lang="en-US" dirty="0" smtClean="0">
                <a:solidFill>
                  <a:srgbClr val="003399"/>
                </a:solidFill>
              </a:rPr>
              <a:t> are assembled in strings ~(8-10) CM’s per string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Warm sections between </a:t>
            </a:r>
            <a:r>
              <a:rPr lang="en-US" dirty="0" err="1" smtClean="0">
                <a:solidFill>
                  <a:srgbClr val="003399"/>
                </a:solidFill>
              </a:rPr>
              <a:t>cryo</a:t>
            </a:r>
            <a:r>
              <a:rPr lang="en-US" dirty="0" smtClean="0">
                <a:solidFill>
                  <a:srgbClr val="003399"/>
                </a:solidFill>
              </a:rPr>
              <a:t>-strings (diagnostics, etc.)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N.Solyak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4724400" cy="762000"/>
          </a:xfrm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0070C0"/>
                </a:solidFill>
                <a:latin typeface="Rockwell" pitchFamily="18" charset="0"/>
              </a:rPr>
              <a:t>Breaking points between sections</a:t>
            </a:r>
            <a:endParaRPr lang="en-US" b="0" dirty="0">
              <a:solidFill>
                <a:srgbClr val="0070C0"/>
              </a:solidFill>
              <a:latin typeface="Rockwell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1000" y="1828800"/>
          <a:ext cx="8305803" cy="3576320"/>
        </p:xfrm>
        <a:graphic>
          <a:graphicData uri="http://schemas.openxmlformats.org/drawingml/2006/table">
            <a:tbl>
              <a:tblPr/>
              <a:tblGrid>
                <a:gridCol w="1346886"/>
                <a:gridCol w="1122406"/>
                <a:gridCol w="1272060"/>
                <a:gridCol w="1197232"/>
                <a:gridCol w="1870676"/>
                <a:gridCol w="673444"/>
                <a:gridCol w="823099"/>
              </a:tblGrid>
              <a:tr h="505115">
                <a:tc>
                  <a:txBody>
                    <a:bodyPr/>
                    <a:lstStyle/>
                    <a:p>
                      <a:pPr indent="57150"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Section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Energy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GB" sz="1600" dirty="0" err="1">
                          <a:latin typeface="Calibri"/>
                          <a:ea typeface="Times New Roman"/>
                          <a:cs typeface="Times New Roman"/>
                        </a:rPr>
                        <a:t>MeV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Times"/>
                          <a:ea typeface="Times New Roman"/>
                          <a:cs typeface="Times New Roman"/>
                          <a:sym typeface="Symbol"/>
                        </a:rPr>
                        <a:t>range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#cavities</a:t>
                      </a: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GB" sz="1600" dirty="0">
                          <a:solidFill>
                            <a:srgbClr val="FF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lenses</a:t>
                      </a: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GB" sz="16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CM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Type of cavities and 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focusing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End</a:t>
                      </a:r>
                      <a:r>
                        <a:rPr lang="en-US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Z</a:t>
                      </a:r>
                      <a:endParaRPr lang="en-US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Power/</a:t>
                      </a:r>
                      <a:r>
                        <a:rPr lang="en-GB" sz="1600" dirty="0" err="1" smtClean="0">
                          <a:latin typeface="Calibri"/>
                          <a:ea typeface="Times New Roman"/>
                          <a:cs typeface="Times New Roman"/>
                        </a:rPr>
                        <a:t>cav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, kW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35">
                <a:tc>
                  <a:txBody>
                    <a:bodyPr/>
                    <a:lstStyle/>
                    <a:p>
                      <a:pPr indent="57150"/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MEBT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Calibri"/>
                          <a:ea typeface="Times New Roman"/>
                          <a:cs typeface="Times New Roman"/>
                        </a:rPr>
                        <a:t>0.073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2 / </a:t>
                      </a:r>
                      <a:r>
                        <a:rPr lang="en-GB" sz="1600" dirty="0" smtClean="0">
                          <a:solidFill>
                            <a:srgbClr val="FF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GB" sz="16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SSR, Solenoid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2.75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45">
                <a:tc>
                  <a:txBody>
                    <a:bodyPr/>
                    <a:lstStyle/>
                    <a:p>
                      <a:pPr indent="57150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SSR0 (</a:t>
                      </a: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GB" sz="1600" baseline="-25000" dirty="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=0.11)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Calibri"/>
                          <a:ea typeface="Times New Roman"/>
                          <a:cs typeface="Times New Roman"/>
                        </a:rPr>
                        <a:t>2.5-10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Calibri"/>
                          <a:ea typeface="Times New Roman"/>
                          <a:cs typeface="Times New Roman"/>
                        </a:rPr>
                        <a:t>0.073-0.146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16 / </a:t>
                      </a:r>
                      <a:r>
                        <a:rPr lang="en-GB" sz="1600" dirty="0" smtClean="0">
                          <a:solidFill>
                            <a:srgbClr val="FF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GB" sz="16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Single spoke cavity, Solenoid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11.9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45">
                <a:tc>
                  <a:txBody>
                    <a:bodyPr/>
                    <a:lstStyle/>
                    <a:p>
                      <a:pPr indent="57150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SSR1 (</a:t>
                      </a: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GB" sz="1600" baseline="-25000" dirty="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=0.22)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10-32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0.146-0.261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18 / </a:t>
                      </a:r>
                      <a:r>
                        <a:rPr lang="en-GB" sz="1600" dirty="0" smtClean="0">
                          <a:solidFill>
                            <a:srgbClr val="FF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GB" sz="16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Single spoke cavity, Solenoid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26.4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45">
                <a:tc>
                  <a:txBody>
                    <a:bodyPr/>
                    <a:lstStyle/>
                    <a:p>
                      <a:pPr indent="57150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SSR2 (</a:t>
                      </a: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GB" sz="1600" baseline="-25000" dirty="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=0.4)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32-117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0.261-0.5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33 / </a:t>
                      </a:r>
                      <a:r>
                        <a:rPr lang="en-GB" sz="1600" dirty="0" smtClean="0">
                          <a:solidFill>
                            <a:srgbClr val="FF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 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GB" sz="16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Single spoke cavity, Solenoid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4.1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45">
                <a:tc>
                  <a:txBody>
                    <a:bodyPr/>
                    <a:lstStyle/>
                    <a:p>
                      <a:pPr indent="57150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TSR   (</a:t>
                      </a: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GB" sz="1600" baseline="-25000" dirty="0" smtClean="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=0.62)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117-466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0.5-0.744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48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 </a:t>
                      </a:r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GB" sz="16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Triple spoke cavity, quads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148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35">
                <a:tc>
                  <a:txBody>
                    <a:bodyPr/>
                    <a:lstStyle/>
                    <a:p>
                      <a:pPr indent="57150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S-ILC(</a:t>
                      </a: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GB" sz="1600" baseline="-25000" dirty="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=0.81)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466-1200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Calibri"/>
                          <a:ea typeface="Times New Roman"/>
                          <a:cs typeface="Times New Roman"/>
                        </a:rPr>
                        <a:t>0.744-0.9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Calibri"/>
                          <a:ea typeface="Times New Roman"/>
                          <a:cs typeface="Times New Roman"/>
                        </a:rPr>
                        <a:t>66 / 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r>
                        <a:rPr lang="en-GB" sz="160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GB" sz="16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ea typeface="Times New Roman"/>
                          <a:cs typeface="Times New Roman"/>
                        </a:rPr>
                        <a:t>11-cell Squeezed</a:t>
                      </a:r>
                      <a:r>
                        <a:rPr lang="en-GB" sz="16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ILC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280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35">
                <a:tc>
                  <a:txBody>
                    <a:bodyPr/>
                    <a:lstStyle/>
                    <a:p>
                      <a:pPr indent="57150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ILC   (</a:t>
                      </a: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GB" sz="1600" baseline="-25000" dirty="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=1)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1200-2000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0.9-0.95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68 /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en-GB" sz="16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9-cell ILC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~400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56388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70C0"/>
                </a:solidFill>
              </a:rPr>
              <a:t>Drifts:  </a:t>
            </a:r>
            <a:r>
              <a:rPr lang="en-US" dirty="0" smtClean="0">
                <a:solidFill>
                  <a:srgbClr val="C00000"/>
                </a:solidFill>
                <a:latin typeface="Berlin Sans FB" pitchFamily="34" charset="0"/>
                <a:cs typeface="Arial" pitchFamily="34" charset="0"/>
              </a:rPr>
              <a:t>(SSR0-SSR1) ~ 40 cm. (SSR2–TSR) ~70 cm, (TSR-SILC) ~5 m, (SILC-ILC) ~10m.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FAB1-6F7E-479F-8058-C311704E852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AAC, November 16-17, 2009 – </a:t>
            </a:r>
            <a:r>
              <a:rPr lang="en-US" dirty="0" err="1" smtClean="0"/>
              <a:t>N.Solyak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52" name="Group 296"/>
          <p:cNvGraphicFramePr>
            <a:graphicFrameLocks noGrp="1"/>
          </p:cNvGraphicFramePr>
          <p:nvPr/>
        </p:nvGraphicFramePr>
        <p:xfrm>
          <a:off x="533402" y="1981200"/>
          <a:ext cx="8305801" cy="2042160"/>
        </p:xfrm>
        <a:graphic>
          <a:graphicData uri="http://schemas.openxmlformats.org/drawingml/2006/table">
            <a:tbl>
              <a:tblPr/>
              <a:tblGrid>
                <a:gridCol w="763601"/>
                <a:gridCol w="822052"/>
                <a:gridCol w="604058"/>
                <a:gridCol w="830580"/>
                <a:gridCol w="1208116"/>
                <a:gridCol w="604058"/>
                <a:gridCol w="604058"/>
                <a:gridCol w="723299"/>
                <a:gridCol w="662798"/>
                <a:gridCol w="711353"/>
                <a:gridCol w="771828"/>
              </a:tblGrid>
              <a:tr h="497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Cavity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US" altLang="ja-JP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acc</a:t>
                      </a:r>
                      <a:r>
                        <a:rPr kumimoji="0" lang="en-US" altLang="ja-JP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[MV/m]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L</a:t>
                      </a:r>
                      <a:r>
                        <a:rPr kumimoji="0" lang="en-US" altLang="ja-JP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eff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US" altLang="ja-JP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US" altLang="ja-JP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acc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B</a:t>
                      </a:r>
                      <a:r>
                        <a:rPr kumimoji="0" lang="en-US" altLang="ja-JP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US" altLang="ja-JP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acc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mT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/(MV/m)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R/Q 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G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Ω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Q</a:t>
                      </a:r>
                      <a:r>
                        <a:rPr kumimoji="0" lang="en-US" altLang="ja-JP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0,2K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  <a:sym typeface="Symbol" pitchFamily="18" charset="2"/>
                        </a:rPr>
                        <a:t>9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Q</a:t>
                      </a:r>
                      <a:r>
                        <a:rPr kumimoji="0" lang="en-US" altLang="ja-JP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0,4K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  <a:sym typeface="Symbol" pitchFamily="18" charset="2"/>
                        </a:rPr>
                        <a:t>9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Mincho" pitchFamily="49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altLang="ja-JP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2K 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[W]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altLang="ja-JP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4K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Times New Roman" pitchFamily="18" charset="0"/>
                        </a:rPr>
                        <a:t> [W]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SSR0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4.67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SSR1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10.8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2.62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3.87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242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14.0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0.63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8.78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SSR2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13.6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246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2.42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3.95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18.0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1.93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26.74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TSR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9.75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943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3.22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6.85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554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19.0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8.03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Rockwell" pitchFamily="18" charset="0"/>
                          <a:ea typeface="MS Mincho" pitchFamily="49" charset="-128"/>
                          <a:cs typeface="Times New Roman" pitchFamily="18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386179" y="1581090"/>
            <a:ext cx="3042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325 MHz spoke cavities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7200" y="4038600"/>
            <a:ext cx="3499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1300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M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Hz elliptical cavities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457200" y="4419600"/>
          <a:ext cx="8382002" cy="1115341"/>
        </p:xfrm>
        <a:graphic>
          <a:graphicData uri="http://schemas.openxmlformats.org/drawingml/2006/table">
            <a:tbl>
              <a:tblPr/>
              <a:tblGrid>
                <a:gridCol w="1676401"/>
                <a:gridCol w="914400"/>
                <a:gridCol w="685800"/>
                <a:gridCol w="838200"/>
                <a:gridCol w="1295400"/>
                <a:gridCol w="762000"/>
                <a:gridCol w="609600"/>
                <a:gridCol w="762000"/>
                <a:gridCol w="838201"/>
              </a:tblGrid>
              <a:tr h="451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Cavity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type</a:t>
                      </a:r>
                      <a:endParaRPr lang="en-US" sz="1600" dirty="0">
                        <a:solidFill>
                          <a:schemeClr val="tx1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E</a:t>
                      </a:r>
                      <a:r>
                        <a:rPr lang="en-GB" sz="1600" baseline="-25000" dirty="0" err="1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acc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[MV/m]</a:t>
                      </a:r>
                      <a:endParaRPr lang="en-US" sz="1600" dirty="0">
                        <a:solidFill>
                          <a:schemeClr val="tx1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L</a:t>
                      </a:r>
                      <a:r>
                        <a:rPr lang="en-GB" sz="1600" baseline="-25000" dirty="0" err="1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eff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, mm</a:t>
                      </a:r>
                      <a:endParaRPr lang="en-US" sz="1600" dirty="0">
                        <a:solidFill>
                          <a:schemeClr val="tx1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Ep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/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E</a:t>
                      </a:r>
                      <a:r>
                        <a:rPr lang="en-GB" sz="1600" baseline="-25000" dirty="0" err="1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acc</a:t>
                      </a:r>
                      <a:endParaRPr lang="en-US" sz="1600" dirty="0">
                        <a:solidFill>
                          <a:schemeClr val="tx1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B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p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/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E</a:t>
                      </a:r>
                      <a:r>
                        <a:rPr lang="en-GB" sz="1600" baseline="-25000" dirty="0" err="1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acc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mT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/(MV/m)</a:t>
                      </a:r>
                      <a:endParaRPr lang="en-US" sz="1600" dirty="0">
                        <a:solidFill>
                          <a:schemeClr val="tx1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R/Q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Ω</a:t>
                      </a:r>
                      <a:endParaRPr lang="en-US" sz="1600" dirty="0">
                        <a:solidFill>
                          <a:schemeClr val="tx1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G </a:t>
                      </a:r>
                      <a:endParaRPr lang="en-US" sz="1600" dirty="0">
                        <a:solidFill>
                          <a:schemeClr val="tx1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Ω</a:t>
                      </a:r>
                      <a:endParaRPr lang="en-US" sz="1600" dirty="0">
                        <a:solidFill>
                          <a:schemeClr val="tx1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Q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0,2K</a:t>
                      </a:r>
                      <a:endParaRPr lang="en-US" sz="1600" dirty="0">
                        <a:solidFill>
                          <a:schemeClr val="tx1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GB" sz="1600" baseline="300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P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2K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[W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]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cryo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11-cell</a:t>
                      </a:r>
                      <a:r>
                        <a:rPr lang="en-GB" sz="1800" baseline="0" dirty="0" smtClean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, </a:t>
                      </a:r>
                      <a:r>
                        <a:rPr lang="en-GB" sz="1800" dirty="0" smtClean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β=0.81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14.4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1028</a:t>
                      </a:r>
                      <a:endParaRPr lang="en-US" sz="180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2.41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5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750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228</a:t>
                      </a:r>
                      <a:endParaRPr lang="en-US" sz="180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12.7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22.4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9-cell,  ILC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16.9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1038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2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4.26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1036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270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15.0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FF"/>
                          </a:solidFill>
                          <a:latin typeface="Rockwell" pitchFamily="18" charset="0"/>
                          <a:ea typeface="MS Mincho"/>
                          <a:cs typeface="Times New Roman"/>
                        </a:rPr>
                        <a:t>19.7</a:t>
                      </a:r>
                      <a:endParaRPr lang="en-US" sz="1800" dirty="0">
                        <a:solidFill>
                          <a:srgbClr val="0000FF"/>
                        </a:solidFill>
                        <a:latin typeface="Rockwell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5618202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Gradient is moderate, limited mostly by cryogenic &amp; available RF power sources, power couplers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09800" y="609600"/>
            <a:ext cx="5562600" cy="639762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chemeClr val="accent5"/>
                </a:solidFill>
                <a:latin typeface="Rockwell" pitchFamily="18" charset="0"/>
              </a:rPr>
              <a:t>Parameters of the SC cavities</a:t>
            </a:r>
            <a:endParaRPr lang="en-US" sz="2800" b="0" dirty="0">
              <a:solidFill>
                <a:schemeClr val="accent5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N.Solyak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D2D9-1FDC-46CA-BF72-1283C1737AD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5334000" y="347345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/>
              <a:t>E</a:t>
            </a:r>
            <a:r>
              <a:rPr lang="en-US" sz="1600" baseline="-25000" dirty="0" err="1"/>
              <a:t>acc</a:t>
            </a:r>
            <a:r>
              <a:rPr lang="en-US" sz="1600" baseline="-25000" dirty="0"/>
              <a:t>*</a:t>
            </a:r>
            <a:r>
              <a:rPr lang="en-US" sz="1600" dirty="0"/>
              <a:t>=</a:t>
            </a:r>
            <a:r>
              <a:rPr lang="en-US" sz="1600" dirty="0" err="1"/>
              <a:t>E</a:t>
            </a:r>
            <a:r>
              <a:rPr lang="en-US" sz="1600" baseline="-25000" dirty="0" err="1"/>
              <a:t>acc</a:t>
            </a:r>
            <a:r>
              <a:rPr lang="en-US" sz="1600" dirty="0"/>
              <a:t>(</a:t>
            </a:r>
            <a:r>
              <a:rPr lang="el-GR" sz="1600" dirty="0"/>
              <a:t>β</a:t>
            </a:r>
            <a:r>
              <a:rPr lang="en-US" sz="1600" baseline="-25000" dirty="0"/>
              <a:t>optimal</a:t>
            </a:r>
            <a:r>
              <a:rPr lang="en-US" sz="1600" dirty="0"/>
              <a:t>)* TTF, Average</a:t>
            </a:r>
            <a:endParaRPr lang="ru-RU" sz="1600" dirty="0"/>
          </a:p>
        </p:txBody>
      </p:sp>
      <p:grpSp>
        <p:nvGrpSpPr>
          <p:cNvPr id="2" name="Group 44"/>
          <p:cNvGrpSpPr/>
          <p:nvPr/>
        </p:nvGrpSpPr>
        <p:grpSpPr>
          <a:xfrm>
            <a:off x="838200" y="1828800"/>
            <a:ext cx="2971800" cy="2209800"/>
            <a:chOff x="457200" y="838200"/>
            <a:chExt cx="3505053" cy="2895600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457200" y="838200"/>
              <a:ext cx="1752600" cy="2895600"/>
              <a:chOff x="1056" y="134"/>
              <a:chExt cx="1535" cy="2016"/>
            </a:xfrm>
          </p:grpSpPr>
          <p:pic>
            <p:nvPicPr>
              <p:cNvPr id="10275" name="Picture 3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63" y="134"/>
                <a:ext cx="1528" cy="2016"/>
              </a:xfrm>
              <a:prstGeom prst="rect">
                <a:avLst/>
              </a:prstGeom>
              <a:noFill/>
            </p:spPr>
          </p:pic>
          <p:sp>
            <p:nvSpPr>
              <p:cNvPr id="10276" name="Text Box 36"/>
              <p:cNvSpPr txBox="1">
                <a:spLocks noChangeArrowheads="1"/>
              </p:cNvSpPr>
              <p:nvPr/>
            </p:nvSpPr>
            <p:spPr bwMode="auto">
              <a:xfrm>
                <a:off x="1056" y="153"/>
                <a:ext cx="1209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E Field</a:t>
                </a:r>
                <a:endParaRPr lang="ru-RU" dirty="0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2285852" y="838200"/>
              <a:ext cx="1676401" cy="2895600"/>
              <a:chOff x="1261" y="2198"/>
              <a:chExt cx="1541" cy="2016"/>
            </a:xfrm>
          </p:grpSpPr>
          <p:pic>
            <p:nvPicPr>
              <p:cNvPr id="10278" name="Picture 3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73" y="2198"/>
                <a:ext cx="1529" cy="2016"/>
              </a:xfrm>
              <a:prstGeom prst="rect">
                <a:avLst/>
              </a:prstGeom>
              <a:noFill/>
            </p:spPr>
          </p:pic>
          <p:sp>
            <p:nvSpPr>
              <p:cNvPr id="10279" name="Text Box 39"/>
              <p:cNvSpPr txBox="1">
                <a:spLocks noChangeArrowheads="1"/>
              </p:cNvSpPr>
              <p:nvPr/>
            </p:nvSpPr>
            <p:spPr bwMode="auto">
              <a:xfrm>
                <a:off x="1261" y="2198"/>
                <a:ext cx="14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B Field</a:t>
                </a:r>
                <a:endParaRPr lang="ru-RU" dirty="0"/>
              </a:p>
            </p:txBody>
          </p:sp>
        </p:grpSp>
      </p:grpSp>
      <p:graphicFrame>
        <p:nvGraphicFramePr>
          <p:cNvPr id="10242" name="Group 2"/>
          <p:cNvGraphicFramePr>
            <a:graphicFrameLocks noGrp="1"/>
          </p:cNvGraphicFramePr>
          <p:nvPr/>
        </p:nvGraphicFramePr>
        <p:xfrm>
          <a:off x="914400" y="4142232"/>
          <a:ext cx="2895601" cy="1877568"/>
        </p:xfrm>
        <a:graphic>
          <a:graphicData uri="http://schemas.openxmlformats.org/drawingml/2006/table">
            <a:tbl>
              <a:tblPr/>
              <a:tblGrid>
                <a:gridCol w="2057401"/>
                <a:gridCol w="838200"/>
              </a:tblGrid>
              <a:tr h="263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F(MHz)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45720" marT="27432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optimal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37160" marR="45720" marT="27432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Diameter,  mm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45720" marT="27432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13716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(2*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βλ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/2),mm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37160" marR="45720" marT="27432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R/Q,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Ω</a:t>
                      </a:r>
                    </a:p>
                  </a:txBody>
                  <a:tcPr marL="137160" marR="45720" marT="27432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ru-RU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45720" marT="27432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5.5</a:t>
                      </a:r>
                      <a:endParaRPr lang="en-US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/MV/m)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45720" marT="27432" marB="27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6.5</a:t>
                      </a:r>
                      <a:endParaRPr lang="en-US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45720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495800" y="1752600"/>
            <a:ext cx="3886200" cy="2362200"/>
            <a:chOff x="381000" y="3659909"/>
            <a:chExt cx="4038600" cy="2590800"/>
          </a:xfrm>
        </p:grpSpPr>
        <p:graphicFrame>
          <p:nvGraphicFramePr>
            <p:cNvPr id="10280" name="Object 40"/>
            <p:cNvGraphicFramePr>
              <a:graphicFrameLocks noChangeAspect="1"/>
            </p:cNvGraphicFramePr>
            <p:nvPr/>
          </p:nvGraphicFramePr>
          <p:xfrm>
            <a:off x="381000" y="3659909"/>
            <a:ext cx="4038600" cy="2590800"/>
          </p:xfrm>
          <a:graphic>
            <a:graphicData uri="http://schemas.openxmlformats.org/presentationml/2006/ole">
              <p:oleObj spid="_x0000_s1026" name="Chart" r:id="rId5" imgW="7201002" imgH="4133901" progId="Excel.Sheet.8">
                <p:embed/>
              </p:oleObj>
            </a:graphicData>
          </a:graphic>
        </p:graphicFrame>
        <p:cxnSp>
          <p:nvCxnSpPr>
            <p:cNvPr id="50" name="Straight Arrow Connector 49"/>
            <p:cNvCxnSpPr/>
            <p:nvPr/>
          </p:nvCxnSpPr>
          <p:spPr>
            <a:xfrm flipV="1">
              <a:off x="2043953" y="4209473"/>
              <a:ext cx="237565" cy="15701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V="1">
              <a:off x="1964764" y="4994563"/>
              <a:ext cx="304800" cy="30480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 flipH="1">
              <a:off x="2043953" y="5308600"/>
              <a:ext cx="1822824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6600"/>
                  </a:solidFill>
                </a:rPr>
                <a:t>HINS RT cavities</a:t>
              </a:r>
              <a:endParaRPr lang="en-US" sz="1600" dirty="0">
                <a:solidFill>
                  <a:srgbClr val="0066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flipH="1">
              <a:off x="856129" y="4445000"/>
              <a:ext cx="1504576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Hs = 60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mT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3399"/>
                </a:solidFill>
                <a:latin typeface="Rockwell" pitchFamily="18" charset="0"/>
              </a:rPr>
              <a:t>SSR0 </a:t>
            </a:r>
            <a:r>
              <a:rPr lang="el-GR" b="0" dirty="0" smtClean="0">
                <a:solidFill>
                  <a:srgbClr val="003399"/>
                </a:solidFill>
                <a:cs typeface="Arial" pitchFamily="34" charset="0"/>
              </a:rPr>
              <a:t>β</a:t>
            </a:r>
            <a:r>
              <a:rPr lang="en-US" b="0" dirty="0" smtClean="0">
                <a:solidFill>
                  <a:srgbClr val="003399"/>
                </a:solidFill>
                <a:latin typeface="Rockwell" pitchFamily="18" charset="0"/>
                <a:cs typeface="Arial" pitchFamily="34" charset="0"/>
              </a:rPr>
              <a:t>=0.117 (design)</a:t>
            </a:r>
            <a:endParaRPr lang="en-US" b="0" dirty="0">
              <a:solidFill>
                <a:srgbClr val="003399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N.Solyak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D2D9-1FDC-46CA-BF72-1283C1737AD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114800"/>
            <a:ext cx="388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 flipH="1">
            <a:off x="5029200" y="5410200"/>
            <a:ext cx="3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Transit time factor vs. beta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flipH="1">
            <a:off x="4876800" y="1600200"/>
            <a:ext cx="32004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Energy gain per cavity vs. </a:t>
            </a:r>
            <a:r>
              <a:rPr lang="el-GR" dirty="0" smtClean="0">
                <a:latin typeface="Arial"/>
                <a:cs typeface="Arial"/>
              </a:rPr>
              <a:t>β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SR1-HV-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287950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l="3139" t="11250" r="3836"/>
          <a:stretch>
            <a:fillRect/>
          </a:stretch>
        </p:blipFill>
        <p:spPr bwMode="auto">
          <a:xfrm>
            <a:off x="3657600" y="16002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038600" y="5257800"/>
            <a:ext cx="495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Status: 2 prototypes were built and  tested. </a:t>
            </a:r>
            <a:r>
              <a:rPr lang="en-US" dirty="0" smtClean="0">
                <a:solidFill>
                  <a:srgbClr val="003399"/>
                </a:solidFill>
              </a:rPr>
              <a:t>Results: </a:t>
            </a:r>
            <a:r>
              <a:rPr lang="en-US" dirty="0" smtClean="0">
                <a:solidFill>
                  <a:srgbClr val="C00000"/>
                </a:solidFill>
              </a:rPr>
              <a:t>	</a:t>
            </a:r>
            <a:r>
              <a:rPr lang="en-US" sz="1600" dirty="0" smtClean="0">
                <a:solidFill>
                  <a:srgbClr val="C00000"/>
                </a:solidFill>
              </a:rPr>
              <a:t>  #1: 19 MV/m @ 4K, 20 MV/m@2K		  #2:  25 MV/m @4K, 33 MV/m@2K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438400" y="533400"/>
            <a:ext cx="4953000" cy="8382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SSR1,  </a:t>
            </a:r>
            <a:r>
              <a:rPr lang="el-GR" b="0" dirty="0" smtClean="0">
                <a:solidFill>
                  <a:srgbClr val="0000FF"/>
                </a:solidFill>
              </a:rPr>
              <a:t>β</a:t>
            </a:r>
            <a:r>
              <a:rPr lang="en-US" b="0" dirty="0" smtClean="0">
                <a:solidFill>
                  <a:srgbClr val="0000FF"/>
                </a:solidFill>
              </a:rPr>
              <a:t>=0.22</a:t>
            </a:r>
            <a:endParaRPr lang="en-US" b="0" dirty="0">
              <a:solidFill>
                <a:srgbClr val="003399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AAC, November 16-17, 2009 – </a:t>
            </a:r>
            <a:r>
              <a:rPr lang="en-US" dirty="0" err="1" smtClean="0"/>
              <a:t>N.Solyak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D2D9-1FDC-46CA-BF72-1283C1737AD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250" y="3791675"/>
            <a:ext cx="2914650" cy="23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1854</Words>
  <Application>Microsoft Office PowerPoint</Application>
  <PresentationFormat>On-screen Show (4:3)</PresentationFormat>
  <Paragraphs>404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Chart</vt:lpstr>
      <vt:lpstr>IC-2 Linac Design</vt:lpstr>
      <vt:lpstr>Outline</vt:lpstr>
      <vt:lpstr>Slide 3</vt:lpstr>
      <vt:lpstr>Ion source and RFQ</vt:lpstr>
      <vt:lpstr>Concept of the 2 GeV  CW Linac (IC-2)</vt:lpstr>
      <vt:lpstr>Breaking points between sections</vt:lpstr>
      <vt:lpstr>Parameters of the SC cavities</vt:lpstr>
      <vt:lpstr>SSR0 β=0.117 (design)</vt:lpstr>
      <vt:lpstr>SSR1,  β=0.22</vt:lpstr>
      <vt:lpstr>SSR2, β=0.4 (RF and mechanical design)</vt:lpstr>
      <vt:lpstr>Design of the Triple-Spoke Resonator (TSR)  β=0.62</vt:lpstr>
      <vt:lpstr> Elliptical 1.3 GHz 7-cell =0.81 cavity (MSU-FNAL collaboration)</vt:lpstr>
      <vt:lpstr>1.3 GHz Squeezed =0.81 11-cell cavity (design)</vt:lpstr>
      <vt:lpstr>ILC cavity </vt:lpstr>
      <vt:lpstr>Re-design of the TTF-3 coupler for 15kW CW</vt:lpstr>
      <vt:lpstr>Magnetic Focusing</vt:lpstr>
      <vt:lpstr>Cryomodules</vt:lpstr>
      <vt:lpstr>SSR0 section (1 CM)</vt:lpstr>
      <vt:lpstr>Lattice Design</vt:lpstr>
      <vt:lpstr>Energy gain, RF power  and phase profile in cavities</vt:lpstr>
      <vt:lpstr>Beam size and emittances (TRACK, 10 mA)</vt:lpstr>
      <vt:lpstr>Longitudinal Beam size and Emittance</vt:lpstr>
      <vt:lpstr>R&amp;D program</vt:lpstr>
      <vt:lpstr>Conclusion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RD&amp;D Plan Subsystem Here</dc:title>
  <dc:creator>Holmes</dc:creator>
  <cp:lastModifiedBy>solyak-admin</cp:lastModifiedBy>
  <cp:revision>63</cp:revision>
  <dcterms:created xsi:type="dcterms:W3CDTF">2009-05-07T16:53:10Z</dcterms:created>
  <dcterms:modified xsi:type="dcterms:W3CDTF">2009-11-16T14:55:49Z</dcterms:modified>
</cp:coreProperties>
</file>