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1" r:id="rId4"/>
    <p:sldId id="262" r:id="rId5"/>
    <p:sldId id="264" r:id="rId6"/>
    <p:sldId id="263" r:id="rId7"/>
    <p:sldId id="272" r:id="rId8"/>
    <p:sldId id="274" r:id="rId9"/>
    <p:sldId id="265" r:id="rId10"/>
    <p:sldId id="266" r:id="rId11"/>
    <p:sldId id="267" r:id="rId12"/>
    <p:sldId id="275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66"/>
    <a:srgbClr val="66FF33"/>
    <a:srgbClr val="000066"/>
    <a:srgbClr val="000099"/>
    <a:srgbClr val="003399"/>
    <a:srgbClr val="002D8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AF7D9-995B-4639-9C98-1ACF804D91BC}" type="datetimeFigureOut">
              <a:rPr lang="en-US" smtClean="0"/>
              <a:pPr/>
              <a:t>11/13/2009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970FC-1409-4546-86F6-A9A37DEDE3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AAC, November 16-17, 2009 – Robyn Madrak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AAC, November 16-17, 2009 – Your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AAC, November 16-17, 2009 – Your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defRPr sz="1800"/>
            </a:lvl2pPr>
            <a:lvl3pPr>
              <a:defRPr sz="1800">
                <a:solidFill>
                  <a:srgbClr val="006600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733800" cy="365125"/>
          </a:xfrm>
        </p:spPr>
        <p:txBody>
          <a:bodyPr/>
          <a:lstStyle/>
          <a:p>
            <a:pPr algn="l"/>
            <a:r>
              <a:rPr lang="en-US" dirty="0" smtClean="0"/>
              <a:t>AAC, November 16-17, 2009 – Robyn Madrak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8600" y="533400"/>
            <a:ext cx="685800" cy="6858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AAC, November 16-17, 2009 – Your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AAC, November 16-17, 2009 – Your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AAC, November 16-17, 2009 – Your Name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AAC, November 16-17, 2009 – Your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AAC, November 16-17, 2009 – Your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AAC, November 16-17, 2009 – Your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AAC, November 16-17, 2009 – Your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AAC, November 16-17, 2009 – Robyn Madrak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HINS Chopper and Application to Project X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obyn Madrak</a:t>
            </a:r>
          </a:p>
          <a:p>
            <a:pPr>
              <a:lnSpc>
                <a:spcPct val="80000"/>
              </a:lnSpc>
            </a:pPr>
            <a:r>
              <a:rPr lang="en-US" sz="20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AAC Meeting</a:t>
            </a:r>
          </a:p>
          <a:p>
            <a:pPr>
              <a:lnSpc>
                <a:spcPct val="80000"/>
              </a:lnSpc>
            </a:pPr>
            <a:r>
              <a:rPr lang="en-US" sz="20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November 16-17, 2009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1" name="Picture 5" descr="Y:\public\madrak\Sept_09_08\080909_1304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057650"/>
            <a:ext cx="39020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AAC, November 16-17, 2009 – Robyn Madrak</a:t>
            </a:r>
            <a:endParaRPr lang="en-US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057650"/>
            <a:ext cx="3902075" cy="28003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One chopper plate: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 </a:t>
            </a:r>
            <a:r>
              <a:rPr lang="en-US" u="sng" dirty="0" smtClean="0"/>
              <a:t>test</a:t>
            </a:r>
            <a:r>
              <a:rPr lang="en-US" dirty="0" smtClean="0"/>
              <a:t>: one 1200 V pulser with one 500 V prototype:</a:t>
            </a:r>
            <a:endParaRPr lang="en-US" dirty="0"/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5715000" y="3505200"/>
            <a:ext cx="3276600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cs typeface="Arial" pitchFamily="34" charset="0"/>
              </a:rPr>
              <a:t>46 turns of ⅜″ superflex around five 1″ MN60 cores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219200" y="1524000"/>
            <a:ext cx="6327775" cy="2547366"/>
            <a:chOff x="1066800" y="1676400"/>
            <a:chExt cx="6327775" cy="2547366"/>
          </a:xfrm>
        </p:grpSpPr>
        <p:grpSp>
          <p:nvGrpSpPr>
            <p:cNvPr id="31" name="Group 30"/>
            <p:cNvGrpSpPr/>
            <p:nvPr/>
          </p:nvGrpSpPr>
          <p:grpSpPr>
            <a:xfrm>
              <a:off x="1066800" y="1676400"/>
              <a:ext cx="6327775" cy="1552575"/>
              <a:chOff x="1066800" y="1905000"/>
              <a:chExt cx="6327775" cy="1552575"/>
            </a:xfrm>
          </p:grpSpPr>
          <p:sp>
            <p:nvSpPr>
              <p:cNvPr id="6" name="TextBox 113"/>
              <p:cNvSpPr txBox="1">
                <a:spLocks noChangeArrowheads="1"/>
              </p:cNvSpPr>
              <p:nvPr/>
            </p:nvSpPr>
            <p:spPr bwMode="auto">
              <a:xfrm>
                <a:off x="4191000" y="1905000"/>
                <a:ext cx="18373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2400 </a:t>
                </a:r>
                <a:r>
                  <a:rPr lang="en-US" dirty="0"/>
                  <a:t>V </a:t>
                </a:r>
                <a:r>
                  <a:rPr lang="en-US" dirty="0">
                    <a:cs typeface="Arial" pitchFamily="34" charset="0"/>
                  </a:rPr>
                  <a:t>→100 </a:t>
                </a:r>
                <a:r>
                  <a:rPr lang="el-GR" dirty="0">
                    <a:cs typeface="Arial" pitchFamily="34" charset="0"/>
                  </a:rPr>
                  <a:t>Ω</a:t>
                </a:r>
                <a:endParaRPr lang="en-US" dirty="0"/>
              </a:p>
            </p:txBody>
          </p:sp>
          <p:cxnSp>
            <p:nvCxnSpPr>
              <p:cNvPr id="7" name="Straight Connector 117"/>
              <p:cNvCxnSpPr>
                <a:cxnSpLocks noChangeShapeType="1"/>
              </p:cNvCxnSpPr>
              <p:nvPr/>
            </p:nvCxnSpPr>
            <p:spPr bwMode="auto">
              <a:xfrm flipV="1">
                <a:off x="6032500" y="2500313"/>
                <a:ext cx="1184275" cy="1587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8" name="Straight Connector 109"/>
              <p:cNvCxnSpPr>
                <a:cxnSpLocks noChangeShapeType="1"/>
              </p:cNvCxnSpPr>
              <p:nvPr/>
            </p:nvCxnSpPr>
            <p:spPr bwMode="auto">
              <a:xfrm flipV="1">
                <a:off x="4805363" y="2587625"/>
                <a:ext cx="1182687" cy="3175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9" name="Straight Connector 100"/>
              <p:cNvCxnSpPr>
                <a:cxnSpLocks noChangeShapeType="1"/>
              </p:cNvCxnSpPr>
              <p:nvPr/>
            </p:nvCxnSpPr>
            <p:spPr bwMode="auto">
              <a:xfrm>
                <a:off x="3235325" y="2498725"/>
                <a:ext cx="684213" cy="1588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10" name="Elbow Connector 105"/>
              <p:cNvCxnSpPr>
                <a:cxnSpLocks noChangeShapeType="1"/>
              </p:cNvCxnSpPr>
              <p:nvPr/>
            </p:nvCxnSpPr>
            <p:spPr bwMode="auto">
              <a:xfrm flipV="1">
                <a:off x="3276600" y="2749550"/>
                <a:ext cx="531813" cy="374650"/>
              </a:xfrm>
              <a:prstGeom prst="bentConnector3">
                <a:avLst>
                  <a:gd name="adj1" fmla="val 50000"/>
                </a:avLst>
              </a:prstGeom>
              <a:noFill/>
              <a:ln w="19050" algn="ctr">
                <a:solidFill>
                  <a:schemeClr val="tx1"/>
                </a:solidFill>
                <a:round/>
                <a:headEnd type="oval" w="med" len="med"/>
                <a:tailEnd type="oval" w="med" len="lg"/>
              </a:ln>
            </p:spPr>
          </p:cxnSp>
          <p:sp>
            <p:nvSpPr>
              <p:cNvPr id="11" name="TextBox 85"/>
              <p:cNvSpPr txBox="1">
                <a:spLocks noChangeArrowheads="1"/>
              </p:cNvSpPr>
              <p:nvPr/>
            </p:nvSpPr>
            <p:spPr bwMode="auto">
              <a:xfrm>
                <a:off x="1066800" y="2971800"/>
                <a:ext cx="2389188" cy="36830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1200 V pulse </a:t>
                </a:r>
                <a:r>
                  <a:rPr lang="en-US" dirty="0">
                    <a:cs typeface="Arial" pitchFamily="34" charset="0"/>
                  </a:rPr>
                  <a:t>→ 50 </a:t>
                </a:r>
                <a:r>
                  <a:rPr lang="el-GR" dirty="0">
                    <a:cs typeface="Arial" pitchFamily="34" charset="0"/>
                  </a:rPr>
                  <a:t>Ω</a:t>
                </a:r>
                <a:endParaRPr lang="en-US" dirty="0"/>
              </a:p>
            </p:txBody>
          </p:sp>
          <p:sp>
            <p:nvSpPr>
              <p:cNvPr id="12" name="TextBox 83"/>
              <p:cNvSpPr txBox="1">
                <a:spLocks noChangeArrowheads="1"/>
              </p:cNvSpPr>
              <p:nvPr/>
            </p:nvSpPr>
            <p:spPr bwMode="auto">
              <a:xfrm>
                <a:off x="1066800" y="2438400"/>
                <a:ext cx="2388795" cy="369332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1200 </a:t>
                </a:r>
                <a:r>
                  <a:rPr lang="en-US" dirty="0"/>
                  <a:t>V pulse </a:t>
                </a:r>
                <a:r>
                  <a:rPr lang="en-US" dirty="0">
                    <a:cs typeface="Arial" pitchFamily="34" charset="0"/>
                  </a:rPr>
                  <a:t>→ 50 </a:t>
                </a:r>
                <a:r>
                  <a:rPr lang="el-GR" dirty="0">
                    <a:cs typeface="Arial" pitchFamily="34" charset="0"/>
                  </a:rPr>
                  <a:t>Ω</a:t>
                </a:r>
                <a:endParaRPr lang="en-US" dirty="0"/>
              </a:p>
            </p:txBody>
          </p:sp>
          <p:sp>
            <p:nvSpPr>
              <p:cNvPr id="13" name="TextBox 84"/>
              <p:cNvSpPr txBox="1">
                <a:spLocks noChangeArrowheads="1"/>
              </p:cNvSpPr>
              <p:nvPr/>
            </p:nvSpPr>
            <p:spPr bwMode="auto">
              <a:xfrm>
                <a:off x="3729038" y="2428875"/>
                <a:ext cx="1133475" cy="369888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combiner</a:t>
                </a:r>
              </a:p>
            </p:txBody>
          </p:sp>
          <p:sp>
            <p:nvSpPr>
              <p:cNvPr id="14" name="TextBox 86"/>
              <p:cNvSpPr txBox="1">
                <a:spLocks noChangeArrowheads="1"/>
              </p:cNvSpPr>
              <p:nvPr/>
            </p:nvSpPr>
            <p:spPr bwMode="auto">
              <a:xfrm>
                <a:off x="5559425" y="2381250"/>
                <a:ext cx="1160463" cy="922338"/>
              </a:xfrm>
              <a:prstGeom prst="rect">
                <a:avLst/>
              </a:prstGeom>
              <a:solidFill>
                <a:srgbClr val="99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100 </a:t>
                </a:r>
                <a:r>
                  <a:rPr lang="el-GR" dirty="0">
                    <a:cs typeface="Arial" pitchFamily="34" charset="0"/>
                  </a:rPr>
                  <a:t>Ω</a:t>
                </a:r>
                <a:endParaRPr lang="en-US" dirty="0"/>
              </a:p>
              <a:p>
                <a:pPr algn="ctr"/>
                <a:r>
                  <a:rPr lang="en-US" dirty="0"/>
                  <a:t>meander </a:t>
                </a:r>
              </a:p>
              <a:p>
                <a:pPr algn="ctr"/>
                <a:r>
                  <a:rPr lang="en-US" dirty="0"/>
                  <a:t>structure</a:t>
                </a:r>
              </a:p>
            </p:txBody>
          </p:sp>
          <p:grpSp>
            <p:nvGrpSpPr>
              <p:cNvPr id="16" name="Group 116"/>
              <p:cNvGrpSpPr>
                <a:grpSpLocks/>
              </p:cNvGrpSpPr>
              <p:nvPr/>
            </p:nvGrpSpPr>
            <p:grpSpPr bwMode="auto">
              <a:xfrm>
                <a:off x="7024688" y="2403475"/>
                <a:ext cx="369887" cy="1054100"/>
                <a:chOff x="5166360" y="2734718"/>
                <a:chExt cx="369920" cy="1054312"/>
              </a:xfrm>
            </p:grpSpPr>
            <p:pic>
              <p:nvPicPr>
                <p:cNvPr id="17" name="Picture 135" descr="resitor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5400000">
                  <a:off x="4905929" y="3010252"/>
                  <a:ext cx="865966" cy="3148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116" descr="Picture1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166360" y="3552746"/>
                  <a:ext cx="369920" cy="2362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4991100" y="2400300"/>
                <a:ext cx="381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Picture 2" descr="C:\Documents and Settings\madrak\My Documents\Talks\Images\linac08_images\08-0213-24D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57600" y="2667000"/>
              <a:ext cx="1673352" cy="1556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6" name="Straight Connector 35"/>
            <p:cNvCxnSpPr/>
            <p:nvPr/>
          </p:nvCxnSpPr>
          <p:spPr>
            <a:xfrm>
              <a:off x="4800600" y="3581400"/>
              <a:ext cx="990600" cy="304800"/>
            </a:xfrm>
            <a:prstGeom prst="line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133"/>
          <p:cNvSpPr txBox="1">
            <a:spLocks noChangeArrowheads="1"/>
          </p:cNvSpPr>
          <p:nvPr/>
        </p:nvSpPr>
        <p:spPr bwMode="auto">
          <a:xfrm>
            <a:off x="1524000" y="4648200"/>
            <a:ext cx="1757362" cy="36988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5ns/div, 1600 V</a:t>
            </a:r>
          </a:p>
        </p:txBody>
      </p:sp>
      <p:sp>
        <p:nvSpPr>
          <p:cNvPr id="43" name="TextBox 132"/>
          <p:cNvSpPr txBox="1">
            <a:spLocks noChangeArrowheads="1"/>
          </p:cNvSpPr>
          <p:nvPr/>
        </p:nvSpPr>
        <p:spPr bwMode="auto">
          <a:xfrm>
            <a:off x="5486400" y="5257800"/>
            <a:ext cx="1241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200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s/div</a:t>
            </a:r>
          </a:p>
          <a:p>
            <a:pPr algn="ctr"/>
            <a:r>
              <a:rPr lang="en-US" dirty="0"/>
              <a:t>1ms pulse</a:t>
            </a:r>
          </a:p>
        </p:txBody>
      </p:sp>
      <p:sp>
        <p:nvSpPr>
          <p:cNvPr id="44" name="Right Brace 43"/>
          <p:cNvSpPr/>
          <p:nvPr/>
        </p:nvSpPr>
        <p:spPr>
          <a:xfrm rot="5400000">
            <a:off x="2171700" y="2171700"/>
            <a:ext cx="457200" cy="2362200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1219200" y="3581400"/>
            <a:ext cx="2438400" cy="3809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D86"/>
              </a:buClr>
              <a:buSzPct val="125000"/>
              <a:tabLst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two Kentech pulsers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16200000" flipH="1">
            <a:off x="4114800" y="2514600"/>
            <a:ext cx="609600" cy="15240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7392473" y="1549757"/>
            <a:ext cx="693313" cy="3022243"/>
          </a:xfrm>
          <a:custGeom>
            <a:avLst/>
            <a:gdLst>
              <a:gd name="connsiteX0" fmla="*/ 0 w 693313"/>
              <a:gd name="connsiteY0" fmla="*/ 433589 h 3112395"/>
              <a:gd name="connsiteX1" fmla="*/ 669702 w 693313"/>
              <a:gd name="connsiteY1" fmla="*/ 446468 h 3112395"/>
              <a:gd name="connsiteX2" fmla="*/ 141668 w 693313"/>
              <a:gd name="connsiteY2" fmla="*/ 3112395 h 311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3313" h="3112395">
                <a:moveTo>
                  <a:pt x="0" y="433589"/>
                </a:moveTo>
                <a:cubicBezTo>
                  <a:pt x="323045" y="216794"/>
                  <a:pt x="646091" y="0"/>
                  <a:pt x="669702" y="446468"/>
                </a:cubicBezTo>
                <a:cubicBezTo>
                  <a:pt x="693313" y="892936"/>
                  <a:pt x="259724" y="2659488"/>
                  <a:pt x="141668" y="3112395"/>
                </a:cubicBezTo>
              </a:path>
            </a:pathLst>
          </a:custGeom>
          <a:ln w="3492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HINS Chopper Status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Meander design complete; We have fabricated one meander with the final design.</a:t>
            </a:r>
          </a:p>
          <a:p>
            <a:endParaRPr lang="en-US" dirty="0" smtClean="0"/>
          </a:p>
          <a:p>
            <a:r>
              <a:rPr lang="en-US" dirty="0" smtClean="0"/>
              <a:t>Combiners are fabricated and ready to go.</a:t>
            </a:r>
          </a:p>
          <a:p>
            <a:endParaRPr lang="en-US" dirty="0" smtClean="0"/>
          </a:p>
          <a:p>
            <a:r>
              <a:rPr lang="en-US" dirty="0" smtClean="0"/>
              <a:t>Final version of pulser performs to specs. We have purchased one of four needed. (Expensive!)</a:t>
            </a:r>
          </a:p>
          <a:p>
            <a:endParaRPr lang="en-US" dirty="0" smtClean="0"/>
          </a:p>
          <a:p>
            <a:r>
              <a:rPr lang="en-US" dirty="0" smtClean="0"/>
              <a:t>Mechanical design for chopped beam absorber not yet done</a:t>
            </a:r>
          </a:p>
          <a:p>
            <a:pPr>
              <a:buFontTx/>
              <a:buChar char="•"/>
            </a:pPr>
            <a:endParaRPr lang="en-US" b="1" i="1" dirty="0" smtClean="0"/>
          </a:p>
          <a:p>
            <a:pPr>
              <a:buFontTx/>
              <a:buChar char="•"/>
            </a:pPr>
            <a:r>
              <a:rPr lang="en-US" dirty="0" smtClean="0"/>
              <a:t>For more details, see proceedings of Linac’08 </a:t>
            </a:r>
            <a:r>
              <a:rPr lang="en-US" b="1" i="1" dirty="0" smtClean="0"/>
              <a:t>: </a:t>
            </a:r>
            <a:r>
              <a:rPr lang="en-US" dirty="0" smtClean="0"/>
              <a:t>R. Madrak et al., “A Fast Chopper for the Fermilab High Intensity Neutrino Source (HINS)” </a:t>
            </a:r>
            <a:endParaRPr lang="en-US" b="1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Robyn Madrak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Chopper Requirements and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X: Must be able to chop bunch-by-bunch, for 162.5 MHz bunches</a:t>
            </a:r>
          </a:p>
          <a:p>
            <a:pPr lvl="1"/>
            <a:r>
              <a:rPr lang="en-US" dirty="0" smtClean="0"/>
              <a:t>Compared to HINS: bunch-by-bunch for 325 MHz bunches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Dumped beam power for Project X much larger</a:t>
            </a:r>
          </a:p>
          <a:p>
            <a:pPr lvl="1"/>
            <a:r>
              <a:rPr lang="en-US" dirty="0" smtClean="0"/>
              <a:t>For HINS: ~33% of beam, DF = 1%, 25 </a:t>
            </a:r>
            <a:r>
              <a:rPr lang="en-US" dirty="0" err="1" smtClean="0"/>
              <a:t>mA</a:t>
            </a:r>
            <a:r>
              <a:rPr lang="en-US" dirty="0" smtClean="0"/>
              <a:t>, 2.5 MeV</a:t>
            </a:r>
          </a:p>
          <a:p>
            <a:pPr lvl="2"/>
            <a:r>
              <a:rPr lang="en-US" dirty="0" smtClean="0">
                <a:sym typeface="Symbol"/>
              </a:rPr>
              <a:t> average dumped beam power ~210 W 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For Project X</a:t>
            </a:r>
          </a:p>
          <a:p>
            <a:pPr lvl="2"/>
            <a:r>
              <a:rPr lang="en-US" dirty="0" smtClean="0"/>
              <a:t>Ion source at 3.24mA </a:t>
            </a:r>
            <a:r>
              <a:rPr lang="en-US" dirty="0" smtClean="0">
                <a:latin typeface="Arial"/>
                <a:cs typeface="Arial"/>
              </a:rPr>
              <a:t>→ 1mA  </a:t>
            </a:r>
            <a:r>
              <a:rPr lang="en-US" dirty="0" err="1" smtClean="0">
                <a:latin typeface="Arial"/>
                <a:cs typeface="Arial"/>
              </a:rPr>
              <a:t>ave</a:t>
            </a:r>
            <a:r>
              <a:rPr lang="en-US" dirty="0" smtClean="0">
                <a:latin typeface="Arial"/>
                <a:cs typeface="Arial"/>
              </a:rPr>
              <a:t> beam current</a:t>
            </a:r>
          </a:p>
          <a:p>
            <a:pPr lvl="2"/>
            <a:r>
              <a:rPr lang="en-US" dirty="0" smtClean="0">
                <a:latin typeface="Arial"/>
                <a:cs typeface="Arial"/>
                <a:sym typeface="Symbol"/>
              </a:rPr>
              <a:t> chop 2.24 </a:t>
            </a:r>
            <a:r>
              <a:rPr lang="en-US" dirty="0" err="1" smtClean="0">
                <a:latin typeface="Arial"/>
                <a:cs typeface="Arial"/>
                <a:sym typeface="Symbol"/>
              </a:rPr>
              <a:t>mA</a:t>
            </a:r>
            <a:r>
              <a:rPr lang="en-US" dirty="0" smtClean="0">
                <a:latin typeface="Arial"/>
                <a:cs typeface="Arial"/>
                <a:sym typeface="Symbol"/>
              </a:rPr>
              <a:t> @ </a:t>
            </a:r>
            <a:r>
              <a:rPr lang="en-US" dirty="0" smtClean="0"/>
              <a:t>2.5 MeV(if in MEBT) </a:t>
            </a:r>
            <a:r>
              <a:rPr lang="en-US" dirty="0" smtClean="0">
                <a:sym typeface="Symbol"/>
              </a:rPr>
              <a:t> 5.6 kW </a:t>
            </a:r>
          </a:p>
          <a:p>
            <a:pPr lvl="2"/>
            <a:r>
              <a:rPr lang="en-US" dirty="0" smtClean="0">
                <a:sym typeface="Symbol"/>
              </a:rPr>
              <a:t>Dump requirements may be eased by doing bulk </a:t>
            </a:r>
            <a:r>
              <a:rPr lang="en-US" dirty="0" smtClean="0">
                <a:sym typeface="Symbol"/>
              </a:rPr>
              <a:t>chopping (slower </a:t>
            </a:r>
            <a:r>
              <a:rPr lang="en-US" smtClean="0">
                <a:sym typeface="Symbol"/>
              </a:rPr>
              <a:t>rise time) at lower </a:t>
            </a:r>
            <a:r>
              <a:rPr lang="en-US" dirty="0" smtClean="0">
                <a:sym typeface="Symbol"/>
              </a:rPr>
              <a:t>energy in LEBT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Robyn Madrak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Pulser and Chopper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HINS Chopper pulser is inherently pulsed (max on time 0.75 ms); Not sufficient duty factor for Project X</a:t>
            </a:r>
          </a:p>
          <a:p>
            <a:endParaRPr lang="en-US" dirty="0" smtClean="0"/>
          </a:p>
          <a:p>
            <a:r>
              <a:rPr lang="en-US" dirty="0" smtClean="0"/>
              <a:t>HINS chopper structure (meander) design: thermal conductivity of substrate too low, however a similar design using alumina may work</a:t>
            </a:r>
          </a:p>
          <a:p>
            <a:pPr lvl="1"/>
            <a:r>
              <a:rPr lang="en-US" dirty="0" smtClean="0"/>
              <a:t>For HINS used TMM10i (ceramic </a:t>
            </a:r>
            <a:r>
              <a:rPr lang="en-US" dirty="0" err="1" smtClean="0"/>
              <a:t>thermoset</a:t>
            </a:r>
            <a:r>
              <a:rPr lang="en-US" dirty="0" smtClean="0"/>
              <a:t> polymer composite coated with copper): was “good enough”, cheaper, and traces could be routed in house</a:t>
            </a:r>
          </a:p>
          <a:p>
            <a:pPr lvl="1"/>
            <a:r>
              <a:rPr lang="en-US" dirty="0" smtClean="0"/>
              <a:t>Alumina has much higher thermal conductivity (x 30) but more time consuming/expensive: electrochemical deposition of traces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Robyn Madrak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HINS as Chopper Test Facility - MEBT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test any chopper performance does not require CW beam</a:t>
            </a:r>
          </a:p>
          <a:p>
            <a:pPr lvl="1"/>
            <a:r>
              <a:rPr lang="en-US" dirty="0" smtClean="0"/>
              <a:t>A pulsed MEBT would be sufficient for testing</a:t>
            </a:r>
          </a:p>
          <a:p>
            <a:pPr lvl="2"/>
            <a:r>
              <a:rPr lang="en-US" dirty="0" smtClean="0"/>
              <a:t>Pulser/chopper plates performance: rise and fall time</a:t>
            </a:r>
          </a:p>
          <a:p>
            <a:pPr lvl="2"/>
            <a:r>
              <a:rPr lang="en-US" dirty="0" smtClean="0"/>
              <a:t>Behavior of </a:t>
            </a:r>
            <a:r>
              <a:rPr lang="en-US" dirty="0" err="1" smtClean="0"/>
              <a:t>unchopped</a:t>
            </a:r>
            <a:r>
              <a:rPr lang="en-US" dirty="0" smtClean="0"/>
              <a:t> beam; influence of ‘tails’ in pulse. </a:t>
            </a:r>
          </a:p>
          <a:p>
            <a:pPr lvl="2"/>
            <a:r>
              <a:rPr lang="en-US" dirty="0" smtClean="0"/>
              <a:t>Chopped beam absorber</a:t>
            </a:r>
          </a:p>
          <a:p>
            <a:pPr lvl="1"/>
            <a:r>
              <a:rPr lang="en-US" dirty="0" smtClean="0"/>
              <a:t>Within the pulse, similar beam parameters: 2.5 MeV (as for Project X) and pulse </a:t>
            </a:r>
            <a:r>
              <a:rPr lang="en-US" dirty="0" err="1" smtClean="0"/>
              <a:t>freqency</a:t>
            </a:r>
            <a:r>
              <a:rPr lang="en-US" dirty="0" smtClean="0"/>
              <a:t> and  2 X 162.5 MHz</a:t>
            </a:r>
          </a:p>
          <a:p>
            <a:pPr lvl="1">
              <a:buNone/>
            </a:pPr>
            <a:r>
              <a:rPr lang="en-US" dirty="0" smtClean="0"/>
              <a:t>(chopping out two HINS bunches would be equivalent to chopping out one Project X bunch)</a:t>
            </a:r>
          </a:p>
          <a:p>
            <a:pPr>
              <a:buNone/>
            </a:pPr>
            <a:r>
              <a:rPr lang="en-US" i="1" dirty="0" smtClean="0"/>
              <a:t>could completely test even a final version CW chopper even if beam is not continuously present</a:t>
            </a:r>
          </a:p>
          <a:p>
            <a:r>
              <a:rPr lang="en-US" dirty="0" smtClean="0"/>
              <a:t>No other facilities exist with such similar parameters</a:t>
            </a:r>
          </a:p>
          <a:p>
            <a:r>
              <a:rPr lang="en-US" dirty="0" smtClean="0"/>
              <a:t>Chopper is a large part of Project X; early and in-depth testing will be indispensible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Robyn Madrak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HINS as a Chopper Test Facility - LEBT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Project X demands for chopper are challenging</a:t>
            </a:r>
          </a:p>
          <a:p>
            <a:r>
              <a:rPr lang="en-US" dirty="0" smtClean="0"/>
              <a:t>One sensible scheme is to do the bulk of the chop (slow rise time, larger width) in the LEBT; clean up the edges with the fast rise time in the MEBT</a:t>
            </a:r>
          </a:p>
          <a:p>
            <a:pPr lvl="1"/>
            <a:r>
              <a:rPr lang="en-US" dirty="0" smtClean="0"/>
              <a:t>Eases constraints on a chopper which is already difficult</a:t>
            </a:r>
          </a:p>
          <a:p>
            <a:pPr lvl="1"/>
            <a:r>
              <a:rPr lang="en-US" dirty="0" smtClean="0"/>
              <a:t>Spreads out dumped beam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HINS LEBT could likely be modified to incorporate and test an LEBT chopper for Project 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Robyn Madrak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HINS Chopper as it currently is designed will not fit the needs of Project X; though it has given us valuable insight</a:t>
            </a:r>
          </a:p>
          <a:p>
            <a:pPr lvl="1"/>
            <a:r>
              <a:rPr lang="en-US" dirty="0" smtClean="0"/>
              <a:t>Some aspects may be incorporated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i="1" dirty="0" smtClean="0"/>
              <a:t>Chopper development and testing with beam is essential for</a:t>
            </a:r>
            <a:br>
              <a:rPr lang="en-US" i="1" dirty="0" smtClean="0"/>
            </a:br>
            <a:r>
              <a:rPr lang="en-US" i="1" dirty="0" smtClean="0"/>
              <a:t>Project X </a:t>
            </a:r>
          </a:p>
          <a:p>
            <a:pPr lvl="1"/>
            <a:r>
              <a:rPr lang="en-US" i="1" dirty="0" smtClean="0"/>
              <a:t>HINS infrastructure/beam is uniquely suited to this </a:t>
            </a:r>
          </a:p>
          <a:p>
            <a:pPr lvl="1"/>
            <a:r>
              <a:rPr lang="en-US" i="1" dirty="0" smtClean="0"/>
              <a:t>HINS beam and facility flexibility can accommodate a full range of chopper concepts.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Robyn Madrak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HINS Chopper as originally designed</a:t>
            </a:r>
          </a:p>
          <a:p>
            <a:r>
              <a:rPr lang="en-US" dirty="0" smtClean="0"/>
              <a:t>Relevance to Project X</a:t>
            </a:r>
          </a:p>
          <a:p>
            <a:r>
              <a:rPr lang="en-US" dirty="0" smtClean="0"/>
              <a:t>HINS as a test facility for Project X Choppers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AAC, November 16-17, 2009 – </a:t>
            </a:r>
            <a:r>
              <a:rPr lang="en-US" dirty="0"/>
              <a:t> </a:t>
            </a:r>
            <a:r>
              <a:rPr lang="en-US" dirty="0" smtClean="0"/>
              <a:t>Robyn Madrak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914400" y="4038600"/>
            <a:ext cx="7305675" cy="2312988"/>
            <a:chOff x="233" y="480"/>
            <a:chExt cx="4602" cy="1457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578" y="1824"/>
              <a:ext cx="222" cy="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3" name="Group 31"/>
            <p:cNvGrpSpPr>
              <a:grpSpLocks/>
            </p:cNvGrpSpPr>
            <p:nvPr/>
          </p:nvGrpSpPr>
          <p:grpSpPr bwMode="auto">
            <a:xfrm>
              <a:off x="432" y="480"/>
              <a:ext cx="4403" cy="1457"/>
              <a:chOff x="432" y="480"/>
              <a:chExt cx="4403" cy="1457"/>
            </a:xfrm>
          </p:grpSpPr>
          <p:pic>
            <p:nvPicPr>
              <p:cNvPr id="24" name="Picture 5" descr="Picture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" y="480"/>
                <a:ext cx="4019" cy="1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 flipH="1" flipV="1">
                <a:off x="1488" y="1728"/>
                <a:ext cx="12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768" y="1152"/>
                <a:ext cx="14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>
                <a:off x="864" y="1152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Text Box 15"/>
              <p:cNvSpPr txBox="1">
                <a:spLocks noChangeArrowheads="1"/>
              </p:cNvSpPr>
              <p:nvPr/>
            </p:nvSpPr>
            <p:spPr bwMode="auto">
              <a:xfrm>
                <a:off x="432" y="1008"/>
                <a:ext cx="724" cy="231"/>
              </a:xfrm>
              <a:prstGeom prst="rect">
                <a:avLst/>
              </a:prstGeom>
              <a:solidFill>
                <a:srgbClr val="238E2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solenoids</a:t>
                </a:r>
              </a:p>
            </p:txBody>
          </p:sp>
          <p:sp>
            <p:nvSpPr>
              <p:cNvPr id="29" name="Line 19"/>
              <p:cNvSpPr>
                <a:spLocks noChangeShapeType="1"/>
              </p:cNvSpPr>
              <p:nvPr/>
            </p:nvSpPr>
            <p:spPr bwMode="auto">
              <a:xfrm flipH="1">
                <a:off x="1296" y="1056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Text Box 18"/>
              <p:cNvSpPr txBox="1">
                <a:spLocks noChangeArrowheads="1"/>
              </p:cNvSpPr>
              <p:nvPr/>
            </p:nvSpPr>
            <p:spPr bwMode="auto">
              <a:xfrm>
                <a:off x="1248" y="912"/>
                <a:ext cx="636" cy="23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chopper</a:t>
                </a:r>
              </a:p>
            </p:txBody>
          </p:sp>
          <p:sp>
            <p:nvSpPr>
              <p:cNvPr id="31" name="Line 13"/>
              <p:cNvSpPr>
                <a:spLocks noChangeShapeType="1"/>
              </p:cNvSpPr>
              <p:nvPr/>
            </p:nvSpPr>
            <p:spPr bwMode="auto">
              <a:xfrm flipH="1" flipV="1">
                <a:off x="1104" y="1824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156" cy="231"/>
              </a:xfrm>
              <a:prstGeom prst="rect">
                <a:avLst/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buncher cavities</a:t>
                </a:r>
              </a:p>
            </p:txBody>
          </p:sp>
        </p:grp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 rot="20663838">
              <a:off x="233" y="1395"/>
              <a:ext cx="78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i="1" dirty="0">
                  <a:solidFill>
                    <a:srgbClr val="FF0000"/>
                  </a:solidFill>
                </a:rPr>
                <a:t>RFQ </a:t>
              </a:r>
            </a:p>
            <a:p>
              <a:pPr>
                <a:spcBef>
                  <a:spcPct val="50000"/>
                </a:spcBef>
              </a:pPr>
              <a:r>
                <a:rPr lang="en-US" sz="1400" b="1" i="1" dirty="0">
                  <a:solidFill>
                    <a:srgbClr val="FF0000"/>
                  </a:solidFill>
                </a:rPr>
                <a:t>2.5 MeV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HINS Chopper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purpose: to chop single bunches which would not fall into a Main Injector RF bucket (325 MHz ≠ 53 MHz * n)</a:t>
            </a:r>
          </a:p>
          <a:p>
            <a:pPr lvl="1"/>
            <a:r>
              <a:rPr lang="en-US" dirty="0" smtClean="0"/>
              <a:t>Given the amount of space, repetition rate, voltage and rise time requirements, this is extremely challenging</a:t>
            </a:r>
          </a:p>
          <a:p>
            <a:pPr lvl="2"/>
            <a:r>
              <a:rPr lang="en-US" dirty="0" smtClean="0"/>
              <a:t>Only ~5.5ns for full pulse width</a:t>
            </a:r>
          </a:p>
          <a:p>
            <a:pPr lvl="2"/>
            <a:r>
              <a:rPr lang="en-US" dirty="0" smtClean="0"/>
              <a:t>Voltage 2.4 kV → 100 </a:t>
            </a:r>
            <a:r>
              <a:rPr lang="el-GR" dirty="0" smtClean="0">
                <a:latin typeface="Arial"/>
                <a:cs typeface="Arial"/>
              </a:rPr>
              <a:t>Ω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per plate</a:t>
            </a:r>
          </a:p>
          <a:p>
            <a:pPr lvl="2"/>
            <a:r>
              <a:rPr lang="en-US" dirty="0" smtClean="0"/>
              <a:t>Repeat every ~20 ns (50MHz)</a:t>
            </a:r>
          </a:p>
          <a:p>
            <a:pPr lvl="2"/>
            <a:r>
              <a:rPr lang="en-US" dirty="0" smtClean="0"/>
              <a:t>Burst 3(1) ms @ 2.5(10) Hz</a:t>
            </a:r>
          </a:p>
          <a:p>
            <a:r>
              <a:rPr lang="en-US" dirty="0" smtClean="0"/>
              <a:t>Chopper is in MEBT after RFQ and 1 buncher: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AAC, November 16-17, 2009 – Robyn Madrak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Traveling Wave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needed kick, beam sees field for ~ 50 cm</a:t>
            </a:r>
          </a:p>
          <a:p>
            <a:r>
              <a:rPr lang="en-US" dirty="0" smtClean="0"/>
              <a:t>Beam is deflected by traveling pulse</a:t>
            </a:r>
          </a:p>
          <a:p>
            <a:r>
              <a:rPr lang="el-GR" dirty="0" smtClean="0">
                <a:latin typeface="Arial"/>
                <a:cs typeface="Arial"/>
              </a:rPr>
              <a:t>β</a:t>
            </a:r>
            <a:r>
              <a:rPr lang="en-US" dirty="0" smtClean="0"/>
              <a:t>(beam) = 0.073 </a:t>
            </a:r>
            <a:r>
              <a:rPr lang="en-US" dirty="0" smtClean="0">
                <a:sym typeface="Symbol"/>
              </a:rPr>
              <a:t> must slow down pulse</a:t>
            </a:r>
          </a:p>
          <a:p>
            <a:pPr lvl="1"/>
            <a:r>
              <a:rPr lang="en-US" dirty="0" smtClean="0">
                <a:sym typeface="Symbol"/>
              </a:rPr>
              <a:t>Use travelling wave “meander” structure</a:t>
            </a:r>
          </a:p>
          <a:p>
            <a:pPr lvl="2"/>
            <a:r>
              <a:rPr lang="en-US" dirty="0" smtClean="0">
                <a:sym typeface="Symbol"/>
              </a:rPr>
              <a:t>50 cm long</a:t>
            </a:r>
          </a:p>
          <a:p>
            <a:pPr lvl="2"/>
            <a:r>
              <a:rPr lang="en-US" dirty="0" smtClean="0">
                <a:sym typeface="Symbol"/>
              </a:rPr>
              <a:t>16 mm between plates</a:t>
            </a:r>
          </a:p>
          <a:p>
            <a:pPr lvl="2"/>
            <a:r>
              <a:rPr lang="en-US" dirty="0" smtClean="0">
                <a:sym typeface="Symbol"/>
              </a:rPr>
              <a:t>2.4 kV per plate</a:t>
            </a:r>
          </a:p>
          <a:p>
            <a:pPr lvl="2"/>
            <a:r>
              <a:rPr lang="en-US" dirty="0" smtClean="0">
                <a:sym typeface="Symbol"/>
              </a:rPr>
              <a:t>~30 cm of drift downstream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AAC, November 16-17, 2009 – Robyn Madrak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441825" y="3429000"/>
            <a:ext cx="4702175" cy="2749550"/>
            <a:chOff x="4441825" y="831850"/>
            <a:chExt cx="4702175" cy="2749550"/>
          </a:xfrm>
        </p:grpSpPr>
        <p:grpSp>
          <p:nvGrpSpPr>
            <p:cNvPr id="21" name="Group 57"/>
            <p:cNvGrpSpPr/>
            <p:nvPr/>
          </p:nvGrpSpPr>
          <p:grpSpPr>
            <a:xfrm>
              <a:off x="4441825" y="831850"/>
              <a:ext cx="4702175" cy="2749550"/>
              <a:chOff x="4441825" y="831850"/>
              <a:chExt cx="4702175" cy="2749550"/>
            </a:xfrm>
          </p:grpSpPr>
          <p:grpSp>
            <p:nvGrpSpPr>
              <p:cNvPr id="23" name="Group 56"/>
              <p:cNvGrpSpPr/>
              <p:nvPr/>
            </p:nvGrpSpPr>
            <p:grpSpPr>
              <a:xfrm>
                <a:off x="4441825" y="831850"/>
                <a:ext cx="4702175" cy="2749550"/>
                <a:chOff x="4441825" y="831850"/>
                <a:chExt cx="4702175" cy="2749550"/>
              </a:xfrm>
            </p:grpSpPr>
            <p:grpSp>
              <p:nvGrpSpPr>
                <p:cNvPr id="28" name="Group 147"/>
                <p:cNvGrpSpPr>
                  <a:grpSpLocks noChangeAspect="1"/>
                </p:cNvGrpSpPr>
                <p:nvPr/>
              </p:nvGrpSpPr>
              <p:grpSpPr bwMode="auto">
                <a:xfrm>
                  <a:off x="4513263" y="1241425"/>
                  <a:ext cx="4506912" cy="1450975"/>
                  <a:chOff x="2736" y="411481"/>
                  <a:chExt cx="3936" cy="1529717"/>
                </a:xfrm>
              </p:grpSpPr>
              <p:pic>
                <p:nvPicPr>
                  <p:cNvPr id="38" name="Picture 141" descr="betameander-Model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2736" y="411481"/>
                    <a:ext cx="3936" cy="15297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9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5285" y="6876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3333FF"/>
                    </a:solidFill>
                    <a:round/>
                    <a:headEnd/>
                    <a:tailEnd type="stealth" w="med" len="med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4130" y="1178221"/>
                    <a:ext cx="24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stealth" w="med" len="med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9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5224463" y="1336675"/>
                  <a:ext cx="101600" cy="4714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Line 151"/>
                <p:cNvSpPr>
                  <a:spLocks noChangeShapeType="1"/>
                </p:cNvSpPr>
                <p:nvPr/>
              </p:nvSpPr>
              <p:spPr bwMode="auto">
                <a:xfrm>
                  <a:off x="5335588" y="1346200"/>
                  <a:ext cx="115887" cy="7429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6378575" y="995363"/>
                  <a:ext cx="1609725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3333FF"/>
                      </a:solidFill>
                      <a:cs typeface="Arial" pitchFamily="34" charset="0"/>
                    </a:rPr>
                    <a:t>V = +2.4 kV</a:t>
                  </a:r>
                </a:p>
              </p:txBody>
            </p:sp>
            <p:sp>
              <p:nvSpPr>
                <p:cNvPr id="32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6538913" y="2659063"/>
                  <a:ext cx="1379537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3333FF"/>
                      </a:solidFill>
                      <a:cs typeface="Arial" pitchFamily="34" charset="0"/>
                    </a:rPr>
                    <a:t>V = -2.4 kV</a:t>
                  </a:r>
                </a:p>
              </p:txBody>
            </p:sp>
            <p:sp>
              <p:nvSpPr>
                <p:cNvPr id="33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5410200" y="2355850"/>
                  <a:ext cx="984250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/>
                  <a:r>
                    <a:rPr lang="en-US" b="1" dirty="0">
                      <a:solidFill>
                        <a:srgbClr val="FF0000"/>
                      </a:solidFill>
                      <a:cs typeface="Arial" pitchFamily="34" charset="0"/>
                    </a:rPr>
                    <a:t>~6ns</a:t>
                  </a:r>
                </a:p>
              </p:txBody>
            </p:sp>
            <p:sp>
              <p:nvSpPr>
                <p:cNvPr id="34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6319838" y="1846263"/>
                  <a:ext cx="684212" cy="3222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/>
                  <a:r>
                    <a:rPr lang="en-US" sz="1000" b="1" dirty="0">
                      <a:solidFill>
                        <a:srgbClr val="FF0000"/>
                      </a:solidFill>
                      <a:latin typeface="Symbol" pitchFamily="18" charset="2"/>
                      <a:cs typeface="Arial" pitchFamily="34" charset="0"/>
                    </a:rPr>
                    <a:t>b</a:t>
                  </a:r>
                  <a:r>
                    <a:rPr lang="en-US" sz="1000" b="1" dirty="0">
                      <a:solidFill>
                        <a:srgbClr val="FF0000"/>
                      </a:solidFill>
                      <a:cs typeface="Arial" pitchFamily="34" charset="0"/>
                    </a:rPr>
                    <a:t>=0.073</a:t>
                  </a:r>
                </a:p>
                <a:p>
                  <a:pPr algn="r"/>
                  <a:endParaRPr lang="en-US" sz="500" b="1" dirty="0">
                    <a:solidFill>
                      <a:srgbClr val="3333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4441825" y="831850"/>
                  <a:ext cx="1738313" cy="584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600" dirty="0">
                      <a:cs typeface="Arial" pitchFamily="34" charset="0"/>
                    </a:rPr>
                    <a:t>chopper plates</a:t>
                  </a:r>
                </a:p>
                <a:p>
                  <a:pPr algn="ctr"/>
                  <a:r>
                    <a:rPr lang="en-US" sz="1600" dirty="0">
                      <a:cs typeface="Arial" pitchFamily="34" charset="0"/>
                    </a:rPr>
                    <a:t>(meanders)</a:t>
                  </a:r>
                </a:p>
              </p:txBody>
            </p:sp>
            <p:sp>
              <p:nvSpPr>
                <p:cNvPr id="36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6499225" y="3211513"/>
                  <a:ext cx="2644775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FF0000"/>
                      </a:solidFill>
                      <a:cs typeface="Arial" pitchFamily="34" charset="0"/>
                    </a:rPr>
                    <a:t>deflection </a:t>
                  </a:r>
                  <a:r>
                    <a:rPr lang="en-US" b="1" dirty="0">
                      <a:solidFill>
                        <a:srgbClr val="FF0000"/>
                      </a:solidFill>
                      <a:latin typeface="Symbol" pitchFamily="18" charset="2"/>
                      <a:cs typeface="Arial" pitchFamily="34" charset="0"/>
                    </a:rPr>
                    <a:t>q </a:t>
                  </a:r>
                  <a:r>
                    <a:rPr lang="en-US" b="1" dirty="0">
                      <a:solidFill>
                        <a:srgbClr val="FF0000"/>
                      </a:solidFill>
                      <a:cs typeface="Arial" pitchFamily="34" charset="0"/>
                    </a:rPr>
                    <a:t>= 24mRad</a:t>
                  </a:r>
                </a:p>
              </p:txBody>
            </p:sp>
            <p:sp>
              <p:nvSpPr>
                <p:cNvPr id="37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4933950" y="2911475"/>
                  <a:ext cx="1798638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3333FF"/>
                      </a:solidFill>
                      <a:cs typeface="Arial" pitchFamily="34" charset="0"/>
                    </a:rPr>
                    <a:t>Pwid &lt; 6 ns</a:t>
                  </a:r>
                </a:p>
              </p:txBody>
            </p:sp>
          </p:grpSp>
          <p:sp>
            <p:nvSpPr>
              <p:cNvPr id="24" name="Text Box 146"/>
              <p:cNvSpPr txBox="1">
                <a:spLocks noChangeArrowheads="1"/>
              </p:cNvSpPr>
              <p:nvPr/>
            </p:nvSpPr>
            <p:spPr bwMode="auto">
              <a:xfrm>
                <a:off x="7451725" y="1357313"/>
                <a:ext cx="1330325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3333FF"/>
                    </a:solidFill>
                    <a:latin typeface="Symbol" pitchFamily="18" charset="2"/>
                    <a:cs typeface="Arial" pitchFamily="34" charset="0"/>
                  </a:rPr>
                  <a:t>b</a:t>
                </a:r>
                <a:r>
                  <a:rPr lang="en-US" sz="1400" b="1" dirty="0">
                    <a:solidFill>
                      <a:srgbClr val="3333FF"/>
                    </a:solidFill>
                    <a:cs typeface="Arial" pitchFamily="34" charset="0"/>
                  </a:rPr>
                  <a:t>=0.073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 rot="5400000">
                <a:off x="7900988" y="1951037"/>
                <a:ext cx="249238" cy="4763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 Box 149"/>
              <p:cNvSpPr txBox="1">
                <a:spLocks noChangeArrowheads="1"/>
              </p:cNvSpPr>
              <p:nvPr/>
            </p:nvSpPr>
            <p:spPr bwMode="auto">
              <a:xfrm>
                <a:off x="7716838" y="2095500"/>
                <a:ext cx="1266825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dirty="0">
                    <a:cs typeface="Arial" pitchFamily="34" charset="0"/>
                  </a:rPr>
                  <a:t>d = 16mm</a:t>
                </a:r>
              </a:p>
            </p:txBody>
          </p:sp>
          <p:sp>
            <p:nvSpPr>
              <p:cNvPr id="27" name="Right Brace 26"/>
              <p:cNvSpPr/>
              <p:nvPr/>
            </p:nvSpPr>
            <p:spPr bwMode="auto">
              <a:xfrm rot="5400000">
                <a:off x="5847556" y="1008858"/>
                <a:ext cx="349249" cy="2433637"/>
              </a:xfrm>
              <a:prstGeom prst="rightBrace">
                <a:avLst>
                  <a:gd name="adj1" fmla="val 8333"/>
                  <a:gd name="adj2" fmla="val 50291"/>
                </a:avLst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00" dirty="0">
                  <a:cs typeface="Arial" pitchFamily="34" charset="0"/>
                </a:endParaRPr>
              </a:p>
            </p:txBody>
          </p:sp>
        </p:grpSp>
        <p:sp>
          <p:nvSpPr>
            <p:cNvPr id="22" name="Freeform 92"/>
            <p:cNvSpPr>
              <a:spLocks noChangeArrowheads="1"/>
            </p:cNvSpPr>
            <p:nvPr/>
          </p:nvSpPr>
          <p:spPr bwMode="auto">
            <a:xfrm>
              <a:off x="5838825" y="2508250"/>
              <a:ext cx="1265238" cy="436563"/>
            </a:xfrm>
            <a:custGeom>
              <a:avLst/>
              <a:gdLst>
                <a:gd name="T0" fmla="*/ 0 w 1266093"/>
                <a:gd name="T1" fmla="*/ 542611 h 542611"/>
                <a:gd name="T2" fmla="*/ 552660 w 1266093"/>
                <a:gd name="T3" fmla="*/ 90435 h 542611"/>
                <a:gd name="T4" fmla="*/ 1266093 w 1266093"/>
                <a:gd name="T5" fmla="*/ 0 h 542611"/>
                <a:gd name="T6" fmla="*/ 0 60000 65536"/>
                <a:gd name="T7" fmla="*/ 0 60000 65536"/>
                <a:gd name="T8" fmla="*/ 0 60000 65536"/>
                <a:gd name="T9" fmla="*/ 0 w 1266093"/>
                <a:gd name="T10" fmla="*/ 0 h 542611"/>
                <a:gd name="T11" fmla="*/ 1266093 w 1266093"/>
                <a:gd name="T12" fmla="*/ 542611 h 5426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6093" h="542611">
                  <a:moveTo>
                    <a:pt x="0" y="542611"/>
                  </a:moveTo>
                  <a:cubicBezTo>
                    <a:pt x="170822" y="361740"/>
                    <a:pt x="341645" y="180870"/>
                    <a:pt x="552660" y="90435"/>
                  </a:cubicBezTo>
                  <a:cubicBezTo>
                    <a:pt x="763676" y="0"/>
                    <a:pt x="1163935" y="3349"/>
                    <a:pt x="1266093" y="0"/>
                  </a:cubicBezTo>
                </a:path>
              </a:pathLst>
            </a:custGeom>
            <a:noFill/>
            <a:ln w="15875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59"/>
          <p:cNvGrpSpPr/>
          <p:nvPr/>
        </p:nvGrpSpPr>
        <p:grpSpPr>
          <a:xfrm>
            <a:off x="0" y="4267200"/>
            <a:ext cx="3771900" cy="1934972"/>
            <a:chOff x="4811713" y="4210241"/>
            <a:chExt cx="3771900" cy="1934972"/>
          </a:xfrm>
        </p:grpSpPr>
        <p:pic>
          <p:nvPicPr>
            <p:cNvPr id="50" name="Picture 2" descr="C:\Documents and Settings\madrak\My Documents\Talks\Images\ourmeander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26088" y="4516438"/>
              <a:ext cx="2590800" cy="158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Rectangle 109"/>
            <p:cNvSpPr>
              <a:spLocks noChangeArrowheads="1"/>
            </p:cNvSpPr>
            <p:nvPr/>
          </p:nvSpPr>
          <p:spPr bwMode="auto">
            <a:xfrm>
              <a:off x="8140700" y="5067300"/>
              <a:ext cx="44291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i="1" dirty="0">
                  <a:solidFill>
                    <a:srgbClr val="000000"/>
                  </a:solidFill>
                </a:rPr>
                <a:t>6 mm</a:t>
              </a:r>
              <a:endParaRPr lang="en-US" sz="1400" b="1" i="1" dirty="0"/>
            </a:p>
          </p:txBody>
        </p:sp>
        <p:grpSp>
          <p:nvGrpSpPr>
            <p:cNvPr id="52" name="Group 98"/>
            <p:cNvGrpSpPr>
              <a:grpSpLocks/>
            </p:cNvGrpSpPr>
            <p:nvPr/>
          </p:nvGrpSpPr>
          <p:grpSpPr bwMode="auto">
            <a:xfrm>
              <a:off x="5394412" y="4827581"/>
              <a:ext cx="98340" cy="717549"/>
              <a:chOff x="5037733" y="5013960"/>
              <a:chExt cx="98340" cy="716725"/>
            </a:xfrm>
          </p:grpSpPr>
          <p:grpSp>
            <p:nvGrpSpPr>
              <p:cNvPr id="61" name="Group 88"/>
              <p:cNvGrpSpPr>
                <a:grpSpLocks/>
              </p:cNvGrpSpPr>
              <p:nvPr/>
            </p:nvGrpSpPr>
            <p:grpSpPr bwMode="auto">
              <a:xfrm>
                <a:off x="5037733" y="5013960"/>
                <a:ext cx="95253" cy="354013"/>
                <a:chOff x="1750" y="2635"/>
                <a:chExt cx="60" cy="223"/>
              </a:xfrm>
            </p:grpSpPr>
            <p:sp>
              <p:nvSpPr>
                <p:cNvPr id="65" name="Rectangle 89"/>
                <p:cNvSpPr>
                  <a:spLocks noChangeArrowheads="1"/>
                </p:cNvSpPr>
                <p:nvPr/>
              </p:nvSpPr>
              <p:spPr bwMode="auto">
                <a:xfrm>
                  <a:off x="1775" y="2635"/>
                  <a:ext cx="11" cy="16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Freeform 90"/>
                <p:cNvSpPr>
                  <a:spLocks/>
                </p:cNvSpPr>
                <p:nvPr/>
              </p:nvSpPr>
              <p:spPr bwMode="auto">
                <a:xfrm>
                  <a:off x="1750" y="2799"/>
                  <a:ext cx="60" cy="59"/>
                </a:xfrm>
                <a:custGeom>
                  <a:avLst/>
                  <a:gdLst>
                    <a:gd name="T0" fmla="*/ 0 w 121"/>
                    <a:gd name="T1" fmla="*/ 0 h 119"/>
                    <a:gd name="T2" fmla="*/ 15 w 121"/>
                    <a:gd name="T3" fmla="*/ 29 h 119"/>
                    <a:gd name="T4" fmla="*/ 30 w 121"/>
                    <a:gd name="T5" fmla="*/ 0 h 119"/>
                    <a:gd name="T6" fmla="*/ 0 w 121"/>
                    <a:gd name="T7" fmla="*/ 0 h 1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1"/>
                    <a:gd name="T13" fmla="*/ 0 h 119"/>
                    <a:gd name="T14" fmla="*/ 121 w 121"/>
                    <a:gd name="T15" fmla="*/ 119 h 1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1" h="119">
                      <a:moveTo>
                        <a:pt x="0" y="0"/>
                      </a:moveTo>
                      <a:lnTo>
                        <a:pt x="61" y="119"/>
                      </a:lnTo>
                      <a:lnTo>
                        <a:pt x="1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2" name="Group 91"/>
              <p:cNvGrpSpPr>
                <a:grpSpLocks/>
              </p:cNvGrpSpPr>
              <p:nvPr/>
            </p:nvGrpSpPr>
            <p:grpSpPr bwMode="auto">
              <a:xfrm>
                <a:off x="5040823" y="5376672"/>
                <a:ext cx="95250" cy="354013"/>
                <a:chOff x="1752" y="2875"/>
                <a:chExt cx="60" cy="223"/>
              </a:xfrm>
            </p:grpSpPr>
            <p:sp>
              <p:nvSpPr>
                <p:cNvPr id="63" name="Rectangle 92"/>
                <p:cNvSpPr>
                  <a:spLocks noChangeArrowheads="1"/>
                </p:cNvSpPr>
                <p:nvPr/>
              </p:nvSpPr>
              <p:spPr bwMode="auto">
                <a:xfrm>
                  <a:off x="1775" y="2933"/>
                  <a:ext cx="12" cy="16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Freeform 93"/>
                <p:cNvSpPr>
                  <a:spLocks/>
                </p:cNvSpPr>
                <p:nvPr/>
              </p:nvSpPr>
              <p:spPr bwMode="auto">
                <a:xfrm>
                  <a:off x="1752" y="2875"/>
                  <a:ext cx="60" cy="59"/>
                </a:xfrm>
                <a:custGeom>
                  <a:avLst/>
                  <a:gdLst>
                    <a:gd name="T0" fmla="*/ 30 w 120"/>
                    <a:gd name="T1" fmla="*/ 30 h 118"/>
                    <a:gd name="T2" fmla="*/ 15 w 120"/>
                    <a:gd name="T3" fmla="*/ 0 h 118"/>
                    <a:gd name="T4" fmla="*/ 0 w 120"/>
                    <a:gd name="T5" fmla="*/ 30 h 118"/>
                    <a:gd name="T6" fmla="*/ 30 w 120"/>
                    <a:gd name="T7" fmla="*/ 30 h 1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118"/>
                    <a:gd name="T14" fmla="*/ 120 w 120"/>
                    <a:gd name="T15" fmla="*/ 118 h 1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118">
                      <a:moveTo>
                        <a:pt x="120" y="118"/>
                      </a:moveTo>
                      <a:lnTo>
                        <a:pt x="60" y="0"/>
                      </a:lnTo>
                      <a:lnTo>
                        <a:pt x="0" y="118"/>
                      </a:lnTo>
                      <a:lnTo>
                        <a:pt x="120" y="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3" name="Group 97"/>
            <p:cNvGrpSpPr>
              <a:grpSpLocks/>
            </p:cNvGrpSpPr>
            <p:nvPr/>
          </p:nvGrpSpPr>
          <p:grpSpPr bwMode="auto">
            <a:xfrm>
              <a:off x="5357813" y="5172075"/>
              <a:ext cx="508000" cy="30163"/>
              <a:chOff x="4845622" y="5208588"/>
              <a:chExt cx="508001" cy="30163"/>
            </a:xfrm>
          </p:grpSpPr>
          <p:sp>
            <p:nvSpPr>
              <p:cNvPr id="59" name="Line 86"/>
              <p:cNvSpPr>
                <a:spLocks noChangeShapeType="1"/>
              </p:cNvSpPr>
              <p:nvPr/>
            </p:nvSpPr>
            <p:spPr bwMode="auto">
              <a:xfrm flipH="1">
                <a:off x="4850385" y="5208588"/>
                <a:ext cx="503238" cy="15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Line 87"/>
              <p:cNvSpPr>
                <a:spLocks noChangeShapeType="1"/>
              </p:cNvSpPr>
              <p:nvPr/>
            </p:nvSpPr>
            <p:spPr bwMode="auto">
              <a:xfrm flipH="1">
                <a:off x="4845622" y="5237163"/>
                <a:ext cx="503238" cy="15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4" name="Rectangle 111"/>
            <p:cNvSpPr>
              <a:spLocks noChangeArrowheads="1"/>
            </p:cNvSpPr>
            <p:nvPr/>
          </p:nvSpPr>
          <p:spPr bwMode="auto">
            <a:xfrm>
              <a:off x="4811713" y="5073650"/>
              <a:ext cx="461962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i="1" dirty="0"/>
                <a:t>.015 </a:t>
              </a:r>
              <a:r>
                <a:rPr lang="en-US" sz="1400" i="1" dirty="0">
                  <a:cs typeface="Arial" pitchFamily="34" charset="0"/>
                </a:rPr>
                <a:t>″</a:t>
              </a:r>
              <a:endParaRPr lang="en-US" sz="1400" i="1" dirty="0"/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7388225" y="4252913"/>
              <a:ext cx="43338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i="1" dirty="0">
                  <a:solidFill>
                    <a:srgbClr val="000000"/>
                  </a:solidFill>
                </a:rPr>
                <a:t>100</a:t>
              </a:r>
              <a:r>
                <a:rPr lang="el-GR" sz="1400">
                  <a:solidFill>
                    <a:srgbClr val="000000"/>
                  </a:solidFill>
                  <a:cs typeface="Times New Roman" pitchFamily="18" charset="0"/>
                </a:rPr>
                <a:t>Ω</a:t>
              </a:r>
              <a:endParaRPr lang="en-US" sz="1400" b="1" i="1" dirty="0"/>
            </a:p>
          </p:txBody>
        </p:sp>
        <p:sp>
          <p:nvSpPr>
            <p:cNvPr id="56" name="Rectangle 103"/>
            <p:cNvSpPr>
              <a:spLocks noChangeArrowheads="1"/>
            </p:cNvSpPr>
            <p:nvPr/>
          </p:nvSpPr>
          <p:spPr bwMode="auto">
            <a:xfrm>
              <a:off x="6564313" y="5929313"/>
              <a:ext cx="547687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i="1" dirty="0">
                  <a:solidFill>
                    <a:srgbClr val="000000"/>
                  </a:solidFill>
                </a:rPr>
                <a:t>20 mm</a:t>
              </a:r>
              <a:endParaRPr lang="en-US" sz="1400" b="1" i="1" dirty="0"/>
            </a:p>
          </p:txBody>
        </p:sp>
        <p:sp>
          <p:nvSpPr>
            <p:cNvPr id="57" name="Text Box 133"/>
            <p:cNvSpPr txBox="1">
              <a:spLocks noChangeArrowheads="1"/>
            </p:cNvSpPr>
            <p:nvPr/>
          </p:nvSpPr>
          <p:spPr bwMode="auto">
            <a:xfrm>
              <a:off x="4994593" y="4210241"/>
              <a:ext cx="23002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 dirty="0"/>
                <a:t>⅛</a:t>
              </a:r>
              <a:r>
                <a:rPr lang="en-US" sz="1400" i="1" dirty="0">
                  <a:cs typeface="Arial" pitchFamily="34" charset="0"/>
                </a:rPr>
                <a:t>″ </a:t>
              </a:r>
              <a:r>
                <a:rPr lang="en-US" sz="1400" i="1" dirty="0"/>
                <a:t>thick substrate (</a:t>
              </a:r>
              <a:r>
                <a:rPr lang="en-US" sz="1400" i="1" dirty="0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r>
                <a:rPr lang="en-US" sz="1400" i="1" dirty="0">
                  <a:solidFill>
                    <a:srgbClr val="000000"/>
                  </a:solidFill>
                </a:rPr>
                <a:t> = 9.6)</a:t>
              </a:r>
              <a:endParaRPr lang="en-US" sz="1400" i="1" dirty="0"/>
            </a:p>
          </p:txBody>
        </p:sp>
        <p:sp>
          <p:nvSpPr>
            <p:cNvPr id="58" name="Text Box 177"/>
            <p:cNvSpPr txBox="1">
              <a:spLocks noChangeArrowheads="1"/>
            </p:cNvSpPr>
            <p:nvPr/>
          </p:nvSpPr>
          <p:spPr bwMode="auto">
            <a:xfrm>
              <a:off x="6440488" y="4441825"/>
              <a:ext cx="7572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Symbol" pitchFamily="18" charset="2"/>
                </a:rPr>
                <a:t>b</a:t>
              </a:r>
              <a:r>
                <a:rPr lang="en-US" sz="1200" b="1" dirty="0"/>
                <a:t>=0.073</a:t>
              </a:r>
            </a:p>
          </p:txBody>
        </p:sp>
      </p:grpSp>
      <p:grpSp>
        <p:nvGrpSpPr>
          <p:cNvPr id="43" name="Group 80"/>
          <p:cNvGrpSpPr>
            <a:grpSpLocks/>
          </p:cNvGrpSpPr>
          <p:nvPr/>
        </p:nvGrpSpPr>
        <p:grpSpPr bwMode="auto">
          <a:xfrm>
            <a:off x="3144837" y="4732348"/>
            <a:ext cx="95250" cy="444501"/>
            <a:chOff x="3969" y="2734"/>
            <a:chExt cx="60" cy="248"/>
          </a:xfrm>
        </p:grpSpPr>
        <p:sp>
          <p:nvSpPr>
            <p:cNvPr id="47" name="Rectangle 81"/>
            <p:cNvSpPr>
              <a:spLocks noChangeArrowheads="1"/>
            </p:cNvSpPr>
            <p:nvPr/>
          </p:nvSpPr>
          <p:spPr bwMode="auto">
            <a:xfrm>
              <a:off x="3993" y="2792"/>
              <a:ext cx="12" cy="1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48" name="Freeform 82"/>
            <p:cNvSpPr>
              <a:spLocks/>
            </p:cNvSpPr>
            <p:nvPr/>
          </p:nvSpPr>
          <p:spPr bwMode="auto">
            <a:xfrm>
              <a:off x="3969" y="2923"/>
              <a:ext cx="60" cy="59"/>
            </a:xfrm>
            <a:custGeom>
              <a:avLst/>
              <a:gdLst>
                <a:gd name="T0" fmla="*/ 0 w 120"/>
                <a:gd name="T1" fmla="*/ 0 h 119"/>
                <a:gd name="T2" fmla="*/ 15 w 120"/>
                <a:gd name="T3" fmla="*/ 29 h 119"/>
                <a:gd name="T4" fmla="*/ 30 w 120"/>
                <a:gd name="T5" fmla="*/ 0 h 119"/>
                <a:gd name="T6" fmla="*/ 0 w 120"/>
                <a:gd name="T7" fmla="*/ 0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9"/>
                <a:gd name="T14" fmla="*/ 120 w 120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9">
                  <a:moveTo>
                    <a:pt x="0" y="0"/>
                  </a:moveTo>
                  <a:lnTo>
                    <a:pt x="61" y="119"/>
                  </a:lnTo>
                  <a:lnTo>
                    <a:pt x="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49" name="Freeform 83"/>
            <p:cNvSpPr>
              <a:spLocks/>
            </p:cNvSpPr>
            <p:nvPr/>
          </p:nvSpPr>
          <p:spPr bwMode="auto">
            <a:xfrm>
              <a:off x="3969" y="2734"/>
              <a:ext cx="60" cy="59"/>
            </a:xfrm>
            <a:custGeom>
              <a:avLst/>
              <a:gdLst>
                <a:gd name="T0" fmla="*/ 30 w 121"/>
                <a:gd name="T1" fmla="*/ 29 h 119"/>
                <a:gd name="T2" fmla="*/ 15 w 121"/>
                <a:gd name="T3" fmla="*/ 0 h 119"/>
                <a:gd name="T4" fmla="*/ 0 w 121"/>
                <a:gd name="T5" fmla="*/ 29 h 119"/>
                <a:gd name="T6" fmla="*/ 30 w 121"/>
                <a:gd name="T7" fmla="*/ 29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119"/>
                <a:gd name="T14" fmla="*/ 121 w 121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119">
                  <a:moveTo>
                    <a:pt x="121" y="119"/>
                  </a:moveTo>
                  <a:lnTo>
                    <a:pt x="60" y="0"/>
                  </a:lnTo>
                  <a:lnTo>
                    <a:pt x="0" y="119"/>
                  </a:lnTo>
                  <a:lnTo>
                    <a:pt x="121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</p:grpSp>
      <p:cxnSp>
        <p:nvCxnSpPr>
          <p:cNvPr id="44" name="Straight Arrow Connector 101"/>
          <p:cNvCxnSpPr>
            <a:cxnSpLocks noChangeShapeType="1"/>
          </p:cNvCxnSpPr>
          <p:nvPr/>
        </p:nvCxnSpPr>
        <p:spPr bwMode="auto">
          <a:xfrm>
            <a:off x="1085850" y="5948362"/>
            <a:ext cx="1857375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lg" len="med"/>
            <a:tailEnd type="triangle" w="lg" len="med"/>
          </a:ln>
        </p:spPr>
      </p:cxnSp>
      <p:sp>
        <p:nvSpPr>
          <p:cNvPr id="45" name="Line 85"/>
          <p:cNvSpPr>
            <a:spLocks noChangeShapeType="1"/>
          </p:cNvSpPr>
          <p:nvPr/>
        </p:nvSpPr>
        <p:spPr bwMode="auto">
          <a:xfrm>
            <a:off x="2870200" y="4729162"/>
            <a:ext cx="3444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6" name="Line 85"/>
          <p:cNvSpPr>
            <a:spLocks noChangeShapeType="1"/>
          </p:cNvSpPr>
          <p:nvPr/>
        </p:nvSpPr>
        <p:spPr bwMode="auto">
          <a:xfrm>
            <a:off x="2884487" y="5175250"/>
            <a:ext cx="3444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Choppers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Robyn Madrak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Group 563"/>
          <p:cNvGraphicFramePr>
            <a:graphicFrameLocks/>
          </p:cNvGraphicFramePr>
          <p:nvPr/>
        </p:nvGraphicFramePr>
        <p:xfrm>
          <a:off x="0" y="1219200"/>
          <a:ext cx="9144000" cy="3868166"/>
        </p:xfrm>
        <a:graphic>
          <a:graphicData uri="http://schemas.openxmlformats.org/drawingml/2006/table">
            <a:tbl>
              <a:tblPr/>
              <a:tblGrid>
                <a:gridCol w="2505156"/>
                <a:gridCol w="1672549"/>
                <a:gridCol w="2010261"/>
                <a:gridCol w="1127856"/>
                <a:gridCol w="1828178"/>
              </a:tblGrid>
              <a:tr h="1336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CERN-SPL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LANL-SNS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RAL/ESS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FNAL HINS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Beam Energy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MeV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 MeV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 MeV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MeV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Electrode Length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X 40 cm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 cm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 cm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cm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Electrode Gap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mm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mm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mm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mm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Deflection Angle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5.3 mRad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mRad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mRad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mRad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Electrode Voltage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±0.5 kV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±2.35 kV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±2.2kV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±2.4kV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Pulse Rise Time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2ns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ns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ns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&lt; 2ns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Pulse Duration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 8ns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 ns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ns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&lt; 5.5 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Pulse Rep Rate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44MHz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MHz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 MHz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53 MHz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Bunch Frequency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352 MHz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402.5 MHz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 MHz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325 MHz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Burst Duration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 ms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945 ns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 ms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3ms, 1ms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Burst Rep Rate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Hz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 Hz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Hz</a:t>
                      </a:r>
                      <a:endParaRPr kumimoji="0" lang="en-US" sz="134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2.5, 10 Hz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Chop Description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3/8 bunches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 300,off 645 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4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4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or 2/6 bunches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103813"/>
            <a:ext cx="2541587" cy="1754187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0200" y="5105400"/>
            <a:ext cx="136366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"/>
            <a:r>
              <a:rPr lang="en-US" b="1" i="1" dirty="0">
                <a:solidFill>
                  <a:srgbClr val="9933FF"/>
                </a:solidFill>
                <a:cs typeface="Arial" pitchFamily="34" charset="0"/>
              </a:rPr>
              <a:t>CERN-SPL</a:t>
            </a:r>
            <a:endParaRPr lang="en-US" i="1" dirty="0">
              <a:solidFill>
                <a:srgbClr val="9933FF"/>
              </a:solidFill>
            </a:endParaRPr>
          </a:p>
        </p:txBody>
      </p:sp>
      <p:pic>
        <p:nvPicPr>
          <p:cNvPr id="10" name="Picture 316" descr="struct_frag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124450"/>
            <a:ext cx="2308225" cy="1733550"/>
          </a:xfrm>
          <a:prstGeom prst="rect">
            <a:avLst/>
          </a:prstGeom>
          <a:noFill/>
          <a:ln w="38100">
            <a:solidFill>
              <a:srgbClr val="009999"/>
            </a:solidFill>
            <a:miter lim="800000"/>
            <a:headEnd/>
            <a:tailEnd/>
          </a:ln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140325" y="6475413"/>
            <a:ext cx="135096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>
                <a:solidFill>
                  <a:srgbClr val="009999"/>
                </a:solidFill>
                <a:cs typeface="Arial" pitchFamily="34" charset="0"/>
              </a:rPr>
              <a:t>LANL-SNS</a:t>
            </a:r>
            <a:endParaRPr lang="en-US" i="1">
              <a:solidFill>
                <a:srgbClr val="0099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Traveling Wave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must have correct pulse velocity, impedance, acceptable dispersion and </a:t>
            </a:r>
            <a:r>
              <a:rPr lang="en-US" dirty="0" err="1" smtClean="0"/>
              <a:t>risetime</a:t>
            </a:r>
            <a:r>
              <a:rPr lang="en-US" dirty="0" smtClean="0"/>
              <a:t>, and coverage factor</a:t>
            </a:r>
          </a:p>
          <a:p>
            <a:r>
              <a:rPr lang="en-US" dirty="0" smtClean="0"/>
              <a:t>We have prototyped several structure layouts on Rogers TMM10i (ceramic composite with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 = 9.8)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Robyn Madrak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685800" y="3276600"/>
            <a:ext cx="4952573" cy="2523195"/>
            <a:chOff x="1676400" y="3352800"/>
            <a:chExt cx="4952573" cy="2523195"/>
          </a:xfrm>
        </p:grpSpPr>
        <p:pic>
          <p:nvPicPr>
            <p:cNvPr id="32" name="Picture 20" descr="Picture4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6400" y="3352800"/>
              <a:ext cx="4952573" cy="252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16"/>
            <p:cNvSpPr txBox="1">
              <a:spLocks noChangeArrowheads="1"/>
            </p:cNvSpPr>
            <p:nvPr/>
          </p:nvSpPr>
          <p:spPr bwMode="auto">
            <a:xfrm>
              <a:off x="2133600" y="4191000"/>
              <a:ext cx="777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charset="0"/>
                </a:rPr>
                <a:t>78mm</a:t>
              </a:r>
            </a:p>
          </p:txBody>
        </p:sp>
        <p:sp>
          <p:nvSpPr>
            <p:cNvPr id="34" name="TextBox 17"/>
            <p:cNvSpPr txBox="1">
              <a:spLocks noChangeArrowheads="1"/>
            </p:cNvSpPr>
            <p:nvPr/>
          </p:nvSpPr>
          <p:spPr bwMode="auto">
            <a:xfrm>
              <a:off x="3657600" y="4191000"/>
              <a:ext cx="777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charset="0"/>
                </a:rPr>
                <a:t>40mm</a:t>
              </a:r>
            </a:p>
          </p:txBody>
        </p:sp>
        <p:sp>
          <p:nvSpPr>
            <p:cNvPr id="35" name="TextBox 18"/>
            <p:cNvSpPr txBox="1">
              <a:spLocks noChangeArrowheads="1"/>
            </p:cNvSpPr>
            <p:nvPr/>
          </p:nvSpPr>
          <p:spPr bwMode="auto">
            <a:xfrm>
              <a:off x="5410200" y="4191000"/>
              <a:ext cx="777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charset="0"/>
                </a:rPr>
                <a:t>20mm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638800" y="4572000"/>
              <a:ext cx="304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749040" y="4572000"/>
              <a:ext cx="685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057400" y="4572000"/>
              <a:ext cx="9144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18"/>
            <p:cNvSpPr txBox="1">
              <a:spLocks noChangeArrowheads="1"/>
            </p:cNvSpPr>
            <p:nvPr/>
          </p:nvSpPr>
          <p:spPr bwMode="auto">
            <a:xfrm>
              <a:off x="5410200" y="5486400"/>
              <a:ext cx="7409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charset="0"/>
                </a:rPr>
                <a:t>100 </a:t>
              </a:r>
              <a:r>
                <a:rPr lang="el-GR" sz="1600" b="1" dirty="0" smtClean="0">
                  <a:latin typeface="Arial"/>
                  <a:cs typeface="Arial"/>
                </a:rPr>
                <a:t>Ω</a:t>
              </a:r>
              <a:endParaRPr lang="en-US" sz="1600" b="1" dirty="0">
                <a:cs typeface="Arial" charset="0"/>
              </a:endParaRPr>
            </a:p>
          </p:txBody>
        </p:sp>
        <p:sp>
          <p:nvSpPr>
            <p:cNvPr id="46" name="TextBox 18"/>
            <p:cNvSpPr txBox="1">
              <a:spLocks noChangeArrowheads="1"/>
            </p:cNvSpPr>
            <p:nvPr/>
          </p:nvSpPr>
          <p:spPr bwMode="auto">
            <a:xfrm>
              <a:off x="2209800" y="5486400"/>
              <a:ext cx="6270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charset="0"/>
                </a:rPr>
                <a:t>50 </a:t>
              </a:r>
              <a:r>
                <a:rPr lang="el-GR" sz="1600" b="1" dirty="0" smtClean="0">
                  <a:latin typeface="Arial"/>
                  <a:cs typeface="Arial"/>
                </a:rPr>
                <a:t>Ω</a:t>
              </a:r>
              <a:endParaRPr lang="en-US" sz="1600" b="1" dirty="0">
                <a:cs typeface="Arial" charset="0"/>
              </a:endParaRPr>
            </a:p>
          </p:txBody>
        </p:sp>
        <p:sp>
          <p:nvSpPr>
            <p:cNvPr id="47" name="TextBox 18"/>
            <p:cNvSpPr txBox="1">
              <a:spLocks noChangeArrowheads="1"/>
            </p:cNvSpPr>
            <p:nvPr/>
          </p:nvSpPr>
          <p:spPr bwMode="auto">
            <a:xfrm>
              <a:off x="3810000" y="5486400"/>
              <a:ext cx="7409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charset="0"/>
                </a:rPr>
                <a:t>100 </a:t>
              </a:r>
              <a:r>
                <a:rPr lang="el-GR" sz="1600" b="1" dirty="0" smtClean="0">
                  <a:latin typeface="Arial"/>
                  <a:cs typeface="Arial"/>
                </a:rPr>
                <a:t>Ω</a:t>
              </a:r>
              <a:endParaRPr lang="en-US" sz="1600" b="1" dirty="0"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AAC, November 16-17, 2009 – Robyn Madrak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7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733800"/>
            <a:ext cx="2763114" cy="2433537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</p:pic>
      <p:pic>
        <p:nvPicPr>
          <p:cNvPr id="29" name="Picture 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962" y="3733800"/>
            <a:ext cx="2771038" cy="2430866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</p:pic>
      <p:grpSp>
        <p:nvGrpSpPr>
          <p:cNvPr id="51" name="Group 50"/>
          <p:cNvGrpSpPr/>
          <p:nvPr/>
        </p:nvGrpSpPr>
        <p:grpSpPr>
          <a:xfrm>
            <a:off x="2133600" y="1219200"/>
            <a:ext cx="4952573" cy="2523195"/>
            <a:chOff x="1676400" y="3352800"/>
            <a:chExt cx="4952573" cy="2523195"/>
          </a:xfrm>
        </p:grpSpPr>
        <p:pic>
          <p:nvPicPr>
            <p:cNvPr id="52" name="Picture 20" descr="Picture4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76400" y="3352800"/>
              <a:ext cx="4952573" cy="252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16"/>
            <p:cNvSpPr txBox="1">
              <a:spLocks noChangeArrowheads="1"/>
            </p:cNvSpPr>
            <p:nvPr/>
          </p:nvSpPr>
          <p:spPr bwMode="auto">
            <a:xfrm>
              <a:off x="2133600" y="4191000"/>
              <a:ext cx="777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charset="0"/>
                </a:rPr>
                <a:t>78mm</a:t>
              </a:r>
            </a:p>
          </p:txBody>
        </p:sp>
        <p:sp>
          <p:nvSpPr>
            <p:cNvPr id="54" name="TextBox 17"/>
            <p:cNvSpPr txBox="1">
              <a:spLocks noChangeArrowheads="1"/>
            </p:cNvSpPr>
            <p:nvPr/>
          </p:nvSpPr>
          <p:spPr bwMode="auto">
            <a:xfrm>
              <a:off x="3657600" y="4191000"/>
              <a:ext cx="777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charset="0"/>
                </a:rPr>
                <a:t>40mm</a:t>
              </a:r>
            </a:p>
          </p:txBody>
        </p:sp>
        <p:sp>
          <p:nvSpPr>
            <p:cNvPr id="55" name="TextBox 18"/>
            <p:cNvSpPr txBox="1">
              <a:spLocks noChangeArrowheads="1"/>
            </p:cNvSpPr>
            <p:nvPr/>
          </p:nvSpPr>
          <p:spPr bwMode="auto">
            <a:xfrm>
              <a:off x="5410200" y="4191000"/>
              <a:ext cx="777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charset="0"/>
                </a:rPr>
                <a:t>20mm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5638800" y="4572000"/>
              <a:ext cx="304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3749040" y="4572000"/>
              <a:ext cx="685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057400" y="4572000"/>
              <a:ext cx="9144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18"/>
            <p:cNvSpPr txBox="1">
              <a:spLocks noChangeArrowheads="1"/>
            </p:cNvSpPr>
            <p:nvPr/>
          </p:nvSpPr>
          <p:spPr bwMode="auto">
            <a:xfrm>
              <a:off x="5410200" y="5486400"/>
              <a:ext cx="7409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charset="0"/>
                </a:rPr>
                <a:t>100 </a:t>
              </a:r>
              <a:r>
                <a:rPr lang="el-GR" sz="1600" b="1" dirty="0" smtClean="0">
                  <a:latin typeface="Arial"/>
                  <a:cs typeface="Arial"/>
                </a:rPr>
                <a:t>Ω</a:t>
              </a:r>
              <a:endParaRPr lang="en-US" sz="1600" b="1" dirty="0">
                <a:cs typeface="Arial" charset="0"/>
              </a:endParaRPr>
            </a:p>
          </p:txBody>
        </p:sp>
        <p:sp>
          <p:nvSpPr>
            <p:cNvPr id="60" name="TextBox 18"/>
            <p:cNvSpPr txBox="1">
              <a:spLocks noChangeArrowheads="1"/>
            </p:cNvSpPr>
            <p:nvPr/>
          </p:nvSpPr>
          <p:spPr bwMode="auto">
            <a:xfrm>
              <a:off x="2209800" y="5486400"/>
              <a:ext cx="6270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charset="0"/>
                </a:rPr>
                <a:t>50 </a:t>
              </a:r>
              <a:r>
                <a:rPr lang="el-GR" sz="1600" b="1" dirty="0" smtClean="0">
                  <a:latin typeface="Arial"/>
                  <a:cs typeface="Arial"/>
                </a:rPr>
                <a:t>Ω</a:t>
              </a:r>
              <a:endParaRPr lang="en-US" sz="1600" b="1" dirty="0">
                <a:cs typeface="Arial" charset="0"/>
              </a:endParaRPr>
            </a:p>
          </p:txBody>
        </p:sp>
        <p:sp>
          <p:nvSpPr>
            <p:cNvPr id="61" name="TextBox 18"/>
            <p:cNvSpPr txBox="1">
              <a:spLocks noChangeArrowheads="1"/>
            </p:cNvSpPr>
            <p:nvPr/>
          </p:nvSpPr>
          <p:spPr bwMode="auto">
            <a:xfrm>
              <a:off x="3810000" y="5486400"/>
              <a:ext cx="7409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charset="0"/>
                </a:rPr>
                <a:t>100 </a:t>
              </a:r>
              <a:r>
                <a:rPr lang="el-GR" sz="1600" b="1" dirty="0" smtClean="0">
                  <a:latin typeface="Arial"/>
                  <a:cs typeface="Arial"/>
                </a:rPr>
                <a:t>Ω</a:t>
              </a:r>
              <a:endParaRPr lang="en-US" sz="1600" b="1" dirty="0">
                <a:cs typeface="Arial" charset="0"/>
              </a:endParaRPr>
            </a:p>
          </p:txBody>
        </p:sp>
      </p:grpSp>
      <p:sp>
        <p:nvSpPr>
          <p:cNvPr id="62" name="Text Box 37"/>
          <p:cNvSpPr txBox="1">
            <a:spLocks noChangeArrowheads="1"/>
          </p:cNvSpPr>
          <p:nvPr/>
        </p:nvSpPr>
        <p:spPr bwMode="auto">
          <a:xfrm>
            <a:off x="533400" y="2286000"/>
            <a:ext cx="1371600" cy="1739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srgbClr val="CCFF99"/>
              </a:solidFill>
            </a:endParaRPr>
          </a:p>
          <a:p>
            <a:r>
              <a:rPr lang="en-US" i="1" dirty="0">
                <a:solidFill>
                  <a:srgbClr val="CCFF99"/>
                </a:solidFill>
              </a:rPr>
              <a:t>input pulse   </a:t>
            </a:r>
          </a:p>
          <a:p>
            <a:r>
              <a:rPr lang="en-US" i="1" dirty="0">
                <a:solidFill>
                  <a:schemeClr val="bg1"/>
                </a:solidFill>
              </a:rPr>
              <a:t>beginning</a:t>
            </a:r>
          </a:p>
          <a:p>
            <a:r>
              <a:rPr lang="en-US" i="1" dirty="0">
                <a:solidFill>
                  <a:srgbClr val="FF0000"/>
                </a:solidFill>
              </a:rPr>
              <a:t>half way</a:t>
            </a:r>
          </a:p>
          <a:p>
            <a:r>
              <a:rPr lang="en-US" i="1" dirty="0">
                <a:solidFill>
                  <a:srgbClr val="66FFFF"/>
                </a:solidFill>
              </a:rPr>
              <a:t>     end</a:t>
            </a:r>
          </a:p>
          <a:p>
            <a:endParaRPr lang="en-US" i="1" dirty="0">
              <a:solidFill>
                <a:srgbClr val="FFCCFF"/>
              </a:solidFill>
            </a:endParaRPr>
          </a:p>
        </p:txBody>
      </p:sp>
      <p:pic>
        <p:nvPicPr>
          <p:cNvPr id="28" name="Picture 49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2771038" cy="2433537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</p:pic>
      <p:sp>
        <p:nvSpPr>
          <p:cNvPr id="63" name="TextBox 18"/>
          <p:cNvSpPr txBox="1">
            <a:spLocks noChangeArrowheads="1"/>
          </p:cNvSpPr>
          <p:nvPr/>
        </p:nvSpPr>
        <p:spPr bwMode="auto">
          <a:xfrm>
            <a:off x="2667000" y="2895600"/>
            <a:ext cx="7328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cs typeface="Arial" charset="0"/>
              </a:rPr>
              <a:t>worst</a:t>
            </a:r>
            <a:endParaRPr lang="en-US" sz="1600" b="1" dirty="0">
              <a:cs typeface="Arial" charset="0"/>
            </a:endParaRPr>
          </a:p>
        </p:txBody>
      </p:sp>
      <p:sp>
        <p:nvSpPr>
          <p:cNvPr id="64" name="TextBox 18"/>
          <p:cNvSpPr txBox="1">
            <a:spLocks noChangeArrowheads="1"/>
          </p:cNvSpPr>
          <p:nvPr/>
        </p:nvSpPr>
        <p:spPr bwMode="auto">
          <a:xfrm>
            <a:off x="4267200" y="2895600"/>
            <a:ext cx="606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cs typeface="Arial" charset="0"/>
              </a:rPr>
              <a:t>best</a:t>
            </a:r>
            <a:endParaRPr lang="en-US" sz="1600" b="1" dirty="0">
              <a:cs typeface="Arial" charset="0"/>
            </a:endParaRPr>
          </a:p>
        </p:txBody>
      </p:sp>
      <p:sp>
        <p:nvSpPr>
          <p:cNvPr id="65" name="TextBox 18"/>
          <p:cNvSpPr txBox="1">
            <a:spLocks noChangeArrowheads="1"/>
          </p:cNvSpPr>
          <p:nvPr/>
        </p:nvSpPr>
        <p:spPr bwMode="auto">
          <a:xfrm>
            <a:off x="5943600" y="2895600"/>
            <a:ext cx="6848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cs typeface="Arial" charset="0"/>
              </a:rPr>
              <a:t>good</a:t>
            </a:r>
            <a:endParaRPr lang="en-US" sz="1600" b="1" dirty="0">
              <a:cs typeface="Arial" charset="0"/>
            </a:endParaRPr>
          </a:p>
        </p:txBody>
      </p:sp>
      <p:sp>
        <p:nvSpPr>
          <p:cNvPr id="66" name="TextBox 18"/>
          <p:cNvSpPr txBox="1">
            <a:spLocks noChangeArrowheads="1"/>
          </p:cNvSpPr>
          <p:nvPr/>
        </p:nvSpPr>
        <p:spPr bwMode="auto">
          <a:xfrm>
            <a:off x="3657600" y="6172200"/>
            <a:ext cx="1689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cs typeface="Arial" charset="0"/>
              </a:rPr>
              <a:t>Low dispersion</a:t>
            </a:r>
            <a:endParaRPr lang="en-US" sz="1600" b="1" dirty="0">
              <a:cs typeface="Arial" charset="0"/>
            </a:endParaRPr>
          </a:p>
        </p:txBody>
      </p:sp>
      <p:sp>
        <p:nvSpPr>
          <p:cNvPr id="67" name="TextBox 18"/>
          <p:cNvSpPr txBox="1">
            <a:spLocks noChangeArrowheads="1"/>
          </p:cNvSpPr>
          <p:nvPr/>
        </p:nvSpPr>
        <p:spPr bwMode="auto">
          <a:xfrm>
            <a:off x="6705600" y="6172200"/>
            <a:ext cx="22252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cs typeface="Arial" charset="0"/>
              </a:rPr>
              <a:t>High coverage factor</a:t>
            </a:r>
            <a:endParaRPr lang="en-US" sz="1600" b="1" dirty="0">
              <a:cs typeface="Arial" charset="0"/>
            </a:endParaRPr>
          </a:p>
        </p:txBody>
      </p:sp>
      <p:sp>
        <p:nvSpPr>
          <p:cNvPr id="68" name="TextBox 18"/>
          <p:cNvSpPr txBox="1">
            <a:spLocks noChangeArrowheads="1"/>
          </p:cNvSpPr>
          <p:nvPr/>
        </p:nvSpPr>
        <p:spPr bwMode="auto">
          <a:xfrm>
            <a:off x="838200" y="6172200"/>
            <a:ext cx="856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cs typeface="Arial" charset="0"/>
              </a:rPr>
              <a:t>double</a:t>
            </a:r>
            <a:endParaRPr lang="en-US" sz="1600" b="1" dirty="0"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factor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Robyn Madrak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4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4882286" cy="4390667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56032" y="5303520"/>
            <a:ext cx="1219200" cy="64633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beam RMS size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2286000" y="5577840"/>
            <a:ext cx="793750" cy="36576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100%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 = actual electric field seen by beam  / (</a:t>
            </a:r>
            <a:r>
              <a:rPr lang="el-GR" dirty="0" smtClean="0">
                <a:latin typeface="Arial"/>
                <a:cs typeface="Arial"/>
              </a:rPr>
              <a:t>Δ</a:t>
            </a:r>
            <a:r>
              <a:rPr lang="en-US" dirty="0" smtClean="0">
                <a:latin typeface="Arial"/>
                <a:cs typeface="Arial"/>
              </a:rPr>
              <a:t> V/d)</a:t>
            </a:r>
            <a:endParaRPr lang="en-US" dirty="0"/>
          </a:p>
        </p:txBody>
      </p:sp>
      <p:cxnSp>
        <p:nvCxnSpPr>
          <p:cNvPr id="29" name="Straight Arrow Connector 17"/>
          <p:cNvCxnSpPr>
            <a:cxnSpLocks noChangeAspect="1"/>
          </p:cNvCxnSpPr>
          <p:nvPr/>
        </p:nvCxnSpPr>
        <p:spPr bwMode="auto">
          <a:xfrm>
            <a:off x="6629400" y="2362200"/>
            <a:ext cx="395287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grpSp>
        <p:nvGrpSpPr>
          <p:cNvPr id="33" name="Group 32"/>
          <p:cNvGrpSpPr/>
          <p:nvPr/>
        </p:nvGrpSpPr>
        <p:grpSpPr>
          <a:xfrm>
            <a:off x="5867400" y="1981200"/>
            <a:ext cx="1957387" cy="4094163"/>
            <a:chOff x="6735763" y="1590675"/>
            <a:chExt cx="1957387" cy="4094163"/>
          </a:xfrm>
        </p:grpSpPr>
        <p:pic>
          <p:nvPicPr>
            <p:cNvPr id="25" name="Picture 3" descr="C:\Documents and Settings\madrak\My Documents\Talks\Images\08-0213-14D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35763" y="2025650"/>
              <a:ext cx="1957387" cy="294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Straight Connector 9"/>
            <p:cNvCxnSpPr>
              <a:cxnSpLocks noChangeShapeType="1"/>
            </p:cNvCxnSpPr>
            <p:nvPr/>
          </p:nvCxnSpPr>
          <p:spPr bwMode="auto">
            <a:xfrm rot="16200000" flipH="1">
              <a:off x="6019006" y="3721894"/>
              <a:ext cx="3392488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Dot"/>
              <a:round/>
              <a:headEnd/>
              <a:tailEnd type="none" w="med" len="lg"/>
            </a:ln>
          </p:spPr>
        </p:cxnSp>
        <p:cxnSp>
          <p:nvCxnSpPr>
            <p:cNvPr id="27" name="Straight Arrow Connector 12"/>
            <p:cNvCxnSpPr>
              <a:cxnSpLocks noChangeShapeType="1"/>
            </p:cNvCxnSpPr>
            <p:nvPr/>
          </p:nvCxnSpPr>
          <p:spPr bwMode="auto">
            <a:xfrm>
              <a:off x="7715250" y="5268913"/>
              <a:ext cx="788988" cy="158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8047038" y="5314950"/>
              <a:ext cx="3000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30" name="TextBox 21"/>
            <p:cNvSpPr txBox="1">
              <a:spLocks noChangeArrowheads="1"/>
            </p:cNvSpPr>
            <p:nvPr/>
          </p:nvSpPr>
          <p:spPr bwMode="auto">
            <a:xfrm>
              <a:off x="6964363" y="1590675"/>
              <a:ext cx="16843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20mm = 0.79</a:t>
              </a:r>
              <a:r>
                <a:rPr lang="en-US" dirty="0">
                  <a:cs typeface="Arial" pitchFamily="34" charset="0"/>
                </a:rPr>
                <a:t>″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Kentech Instruments, Ltd: a 500 V prototype pulser in June ‘06</a:t>
            </a:r>
          </a:p>
          <a:p>
            <a:r>
              <a:rPr lang="en-US" dirty="0" smtClean="0"/>
              <a:t>A 1.2 kV pulser in Nov ’07</a:t>
            </a:r>
          </a:p>
          <a:p>
            <a:r>
              <a:rPr lang="en-US" dirty="0" smtClean="0"/>
              <a:t>HINS Chopper would require four of these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Robyn Madrak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 descr="C:\Documents and Settings\madrak\My Documents\Talks\Images\linac08_images\New Folder\071206_172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038600"/>
            <a:ext cx="292608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madrak\My Documents\Talks\Images\linac08_images\New Folder\071206_155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292608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madrak\My Documents\Kentech\KentechPulser1.2\SeptVisit\P9301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038600"/>
            <a:ext cx="2632807" cy="197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madrak\My Documents\My Pictures\Kentech\KentechFr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505200"/>
            <a:ext cx="2336800" cy="257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85"/>
          <p:cNvSpPr txBox="1">
            <a:spLocks noChangeArrowheads="1"/>
          </p:cNvSpPr>
          <p:nvPr/>
        </p:nvSpPr>
        <p:spPr bwMode="auto">
          <a:xfrm>
            <a:off x="7086600" y="2133600"/>
            <a:ext cx="17208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  <a:cs typeface="Arial" pitchFamily="34" charset="0"/>
              </a:rPr>
              <a:t>Pulser output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  <a:cs typeface="Arial" pitchFamily="34" charset="0"/>
              </a:rPr>
              <a:t>200V/div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  <a:cs typeface="Arial" pitchFamily="34" charset="0"/>
              </a:rPr>
              <a:t> 5ns/div</a:t>
            </a:r>
          </a:p>
          <a:p>
            <a:pPr algn="ctr"/>
            <a:endParaRPr lang="en-US" sz="800" dirty="0">
              <a:cs typeface="Arial" pitchFamily="34" charset="0"/>
            </a:endParaRPr>
          </a:p>
          <a:p>
            <a:pPr algn="ctr"/>
            <a:endParaRPr lang="en-US" sz="500" dirty="0">
              <a:cs typeface="Arial" pitchFamily="34" charset="0"/>
            </a:endParaRPr>
          </a:p>
        </p:txBody>
      </p:sp>
      <p:sp>
        <p:nvSpPr>
          <p:cNvPr id="11" name="TextBox 86"/>
          <p:cNvSpPr txBox="1">
            <a:spLocks noChangeArrowheads="1"/>
          </p:cNvSpPr>
          <p:nvPr/>
        </p:nvSpPr>
        <p:spPr bwMode="auto">
          <a:xfrm>
            <a:off x="5943600" y="4572000"/>
            <a:ext cx="20351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cs typeface="Arial" pitchFamily="34" charset="0"/>
              </a:rPr>
              <a:t>3ms burst</a:t>
            </a:r>
          </a:p>
          <a:p>
            <a:pPr algn="ctr"/>
            <a:r>
              <a:rPr lang="en-US" sz="1400" dirty="0">
                <a:cs typeface="Arial" pitchFamily="34" charset="0"/>
              </a:rPr>
              <a:t>200V/div</a:t>
            </a:r>
          </a:p>
          <a:p>
            <a:pPr algn="ctr"/>
            <a:r>
              <a:rPr lang="en-US" sz="1400" dirty="0">
                <a:cs typeface="Arial" pitchFamily="34" charset="0"/>
              </a:rPr>
              <a:t> 400</a:t>
            </a:r>
            <a:r>
              <a:rPr lang="en-US" sz="1400" dirty="0">
                <a:latin typeface="Symbol" pitchFamily="18" charset="2"/>
                <a:cs typeface="Arial" pitchFamily="34" charset="0"/>
              </a:rPr>
              <a:t>m</a:t>
            </a:r>
            <a:r>
              <a:rPr lang="en-US" sz="1400" dirty="0">
                <a:cs typeface="Arial" pitchFamily="34" charset="0"/>
              </a:rPr>
              <a:t>s/div</a:t>
            </a:r>
          </a:p>
          <a:p>
            <a:pPr algn="ctr"/>
            <a:endParaRPr lang="en-US" sz="800" dirty="0">
              <a:cs typeface="Arial" pitchFamily="34" charset="0"/>
            </a:endParaRPr>
          </a:p>
          <a:p>
            <a:pPr algn="ctr"/>
            <a:endParaRPr lang="en-US" sz="5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1268</Words>
  <Application>Microsoft Office PowerPoint</Application>
  <PresentationFormat>On-screen Show (4:3)</PresentationFormat>
  <Paragraphs>272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HINS Chopper and Application to Project X</vt:lpstr>
      <vt:lpstr>Outline</vt:lpstr>
      <vt:lpstr>HINS Chopper</vt:lpstr>
      <vt:lpstr> Traveling Wave Structure</vt:lpstr>
      <vt:lpstr>Similar Choppers</vt:lpstr>
      <vt:lpstr>Traveling Wave Structure</vt:lpstr>
      <vt:lpstr>Dispersion</vt:lpstr>
      <vt:lpstr>Coverage factor</vt:lpstr>
      <vt:lpstr>Pulser Development</vt:lpstr>
      <vt:lpstr>Final Scheme</vt:lpstr>
      <vt:lpstr>HINS Chopper Status Now</vt:lpstr>
      <vt:lpstr>Chopper Requirements and Power</vt:lpstr>
      <vt:lpstr>Pulser and Chopper Structure</vt:lpstr>
      <vt:lpstr>HINS as Chopper Test Facility - MEBT</vt:lpstr>
      <vt:lpstr>HINS as a Chopper Test Facility - LEBT</vt:lpstr>
      <vt:lpstr>Conclusions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X RD&amp;D Plan Subsystem Here</dc:title>
  <dc:creator>Holmes</dc:creator>
  <cp:lastModifiedBy>madrak</cp:lastModifiedBy>
  <cp:revision>73</cp:revision>
  <dcterms:created xsi:type="dcterms:W3CDTF">2009-05-07T16:53:10Z</dcterms:created>
  <dcterms:modified xsi:type="dcterms:W3CDTF">2009-11-13T17:15:02Z</dcterms:modified>
</cp:coreProperties>
</file>