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33" r:id="rId2"/>
    <p:sldMasterId id="2147483720" r:id="rId3"/>
  </p:sldMasterIdLst>
  <p:notesMasterIdLst>
    <p:notesMasterId r:id="rId12"/>
  </p:notesMasterIdLst>
  <p:sldIdLst>
    <p:sldId id="386" r:id="rId4"/>
    <p:sldId id="416" r:id="rId5"/>
    <p:sldId id="460" r:id="rId6"/>
    <p:sldId id="466" r:id="rId7"/>
    <p:sldId id="456" r:id="rId8"/>
    <p:sldId id="457" r:id="rId9"/>
    <p:sldId id="465" r:id="rId10"/>
    <p:sldId id="41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99"/>
    <a:srgbClr val="FF00FF"/>
    <a:srgbClr val="0066CC"/>
    <a:srgbClr val="FF0000"/>
    <a:srgbClr val="CC99FF"/>
    <a:srgbClr val="00808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0" autoAdjust="0"/>
    <p:restoredTop sz="94555" autoAdjust="0"/>
  </p:normalViewPr>
  <p:slideViewPr>
    <p:cSldViewPr>
      <p:cViewPr varScale="1">
        <p:scale>
          <a:sx n="79" d="100"/>
          <a:sy n="79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0344241-A62F-4E10-BF8D-8FA456F61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874A0E-1C42-46AF-BB8A-D6EDF98DDAAA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D708D2-8C79-4A6F-A45C-5A8D8A9ACC56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1E5A4-FF55-4209-8C7F-545D3387C98C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93FD14-A23C-4BAB-826B-3D5325A36B2D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B63085-47CC-4C93-9CA8-7713B151A19A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D17865-8AB4-474C-B9CC-ACDB5A727B54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0BDF66-51C7-4900-B321-2CA37D8C33FA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52FC1D-7A1D-4E65-B667-E8E659C3936B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6" name="Picture 9" descr="Fermi 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6324600"/>
            <a:ext cx="1200150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5" descr="DOE Office of Science logo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6172200"/>
            <a:ext cx="17764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 descr="DOE 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533400" y="6172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6" descr="ESnet logo.jp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6705600" y="5943600"/>
            <a:ext cx="771525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7" descr="Bucknell.jpg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7848600" y="6172200"/>
            <a:ext cx="6635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038600" y="624363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13251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8E0FD-0E7E-4BA7-9E79-95F4F46FA3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0792D-86E5-43B2-9B8B-5D69C9B9C0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3133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3133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FD00C-971A-47B4-93F8-DFFF2676EA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82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581275"/>
            <a:ext cx="4038600" cy="830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20C26-9D46-48C2-8EEC-C7D1307B39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F9EFB-5882-4AFE-9DB9-C89491FB8F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22CD9-0146-42FC-81BA-0DB03189C6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6B682-22D8-4517-9D8A-73ED57C1DB42}" type="datetimeFigureOut">
              <a:rPr lang="en-US"/>
              <a:pPr>
                <a:defRPr/>
              </a:pPr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BCBCC-1C40-4F2C-BA49-8144F784D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13A88-4934-48E0-8305-6C14714BD483}" type="datetimeFigureOut">
              <a:rPr lang="en-US"/>
              <a:pPr>
                <a:defRPr/>
              </a:pPr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25D8-1211-4749-A2F5-95927E08C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2F208-33F8-4919-BB43-F962568FC523}" type="datetimeFigureOut">
              <a:rPr lang="en-US"/>
              <a:pPr>
                <a:defRPr/>
              </a:pPr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873B0-BC5B-4B36-9F41-81669ACD10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083F3-B60F-4FA2-AE7E-E3FEF665AA14}" type="datetimeFigureOut">
              <a:rPr lang="en-US"/>
              <a:pPr>
                <a:defRPr/>
              </a:pPr>
              <a:t>2/4/2010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F266D-C3B4-490B-99FC-C78DCC399D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92CC5-5B8D-4A58-8319-A68485474D4F}" type="datetimeFigureOut">
              <a:rPr lang="en-US"/>
              <a:pPr>
                <a:defRPr/>
              </a:pPr>
              <a:t>2/4/2010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3A8C1-F53A-4917-8504-BCF371CC4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6934200" y="6248400"/>
            <a:ext cx="1981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5" name="Picture 9" descr="Fermi 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6424613"/>
            <a:ext cx="1200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6"/>
          <p:cNvSpPr txBox="1">
            <a:spLocks noChangeArrowheads="1"/>
          </p:cNvSpPr>
          <p:nvPr userDrawn="1"/>
        </p:nvSpPr>
        <p:spPr bwMode="auto">
          <a:xfrm>
            <a:off x="6629400" y="631031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lvl1pPr>
              <a:defRPr/>
            </a:lvl1pPr>
          </a:lstStyle>
          <a:p>
            <a:pPr algn="r">
              <a:defRPr/>
            </a:pPr>
            <a:fld id="{5055F24B-5DDF-44F9-BBBD-56B327C6638D}" type="slidenum">
              <a:rPr lang="en-US" altLang="en-US" sz="1200" smtClean="0">
                <a:latin typeface="Garamond" pitchFamily="18" charset="0"/>
              </a:rPr>
              <a:pPr algn="r">
                <a:defRPr/>
              </a:pPr>
              <a:t>‹#›</a:t>
            </a:fld>
            <a:endParaRPr lang="en-US" altLang="en-US" sz="1200">
              <a:latin typeface="Garamond" pitchFamily="18" charset="0"/>
            </a:endParaRPr>
          </a:p>
        </p:txBody>
      </p:sp>
      <p:pic>
        <p:nvPicPr>
          <p:cNvPr id="7" name="Picture 14" descr="Bucknell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153400" y="6324600"/>
            <a:ext cx="700088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5" descr="ESnet logo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858000" y="6248400"/>
            <a:ext cx="71278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1722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C21B2-DF7B-46C1-9353-26CA60B7223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96D21-FEE5-4660-872A-5DD2C3B8449B}" type="datetimeFigureOut">
              <a:rPr lang="en-US"/>
              <a:pPr>
                <a:defRPr/>
              </a:pPr>
              <a:t>2/4/2010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BE376-BD1E-42EE-9E8C-BC2248E21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33525-B8AA-4637-BF40-087D5DD77998}" type="datetimeFigureOut">
              <a:rPr lang="en-US"/>
              <a:pPr>
                <a:defRPr/>
              </a:pPr>
              <a:t>2/4/2010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ABDCA-2730-4268-9986-EF86299249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4DCE7-6A2D-490F-A13A-279A1D9B99D8}" type="datetimeFigureOut">
              <a:rPr lang="en-US"/>
              <a:pPr>
                <a:defRPr/>
              </a:pPr>
              <a:t>2/4/2010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A79A9-3DD1-4FB6-9F0F-274580AE0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DDD5A-02A8-48E4-A3FE-68C1B2451D04}" type="datetimeFigureOut">
              <a:rPr lang="en-US"/>
              <a:pPr>
                <a:defRPr/>
              </a:pPr>
              <a:t>2/4/2010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E2EDB-875B-4FB9-A643-9B94D9B6C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F7E61-B9B6-4005-B9FA-498B7DE386E1}" type="datetimeFigureOut">
              <a:rPr lang="en-US"/>
              <a:pPr>
                <a:defRPr/>
              </a:pPr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62CA2-07B6-4483-BDF7-FEE35742A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54CCE-31C9-4F8D-A897-0431E2553795}" type="datetimeFigureOut">
              <a:rPr lang="en-US"/>
              <a:pPr>
                <a:defRPr/>
              </a:pPr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4F3FA-5C50-4BC4-AD17-2439C1A70E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51B0A-82FA-4E57-9CB1-5A32DEF832AE}" type="datetimeFigureOut">
              <a:rPr lang="en-US"/>
              <a:pPr>
                <a:defRPr/>
              </a:pPr>
              <a:t>2/4/2010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592B6-B3DC-4C04-9805-67A9C951E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9D263-DFEB-46CE-ADA7-74755A32C8CF}" type="datetimeFigureOut">
              <a:rPr lang="en-US"/>
              <a:pPr>
                <a:defRPr/>
              </a:pPr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F77E2-5594-4095-A5AA-C25BAF4BD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CCD6E-2B12-4D26-8D84-8F46B0849BD0}" type="datetimeFigureOut">
              <a:rPr lang="en-US"/>
              <a:pPr>
                <a:defRPr/>
              </a:pPr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E88C7-2719-4270-861D-56990B3D7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AA6C3-8AD2-4B2E-9123-9D78971DF895}" type="datetimeFigureOut">
              <a:rPr lang="en-US"/>
              <a:pPr>
                <a:defRPr/>
              </a:pPr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D0F16-9BFA-4363-B621-44633EC92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FADC5-1C5E-44B2-ACB8-554077EE6A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9AE9C-C441-4B76-B59B-1426BC37EA86}" type="datetimeFigureOut">
              <a:rPr lang="en-US"/>
              <a:pPr>
                <a:defRPr/>
              </a:pPr>
              <a:t>2/4/2010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F163E-DF8E-4EC3-88B8-907290050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46D87-CEE0-4D74-939D-C753FBA2F228}" type="datetimeFigureOut">
              <a:rPr lang="en-US"/>
              <a:pPr>
                <a:defRPr/>
              </a:pPr>
              <a:t>2/4/2010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0CA9B-8723-4220-8E2D-F96A2823B5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4F7D-0B7C-4DC3-818B-6CE9DA4F299E}" type="datetimeFigureOut">
              <a:rPr lang="en-US"/>
              <a:pPr>
                <a:defRPr/>
              </a:pPr>
              <a:t>2/4/2010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F05F2-A438-45EB-95A5-0A822BBE53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6C707-F52F-4B42-826B-D5D48730FA05}" type="datetimeFigureOut">
              <a:rPr lang="en-US"/>
              <a:pPr>
                <a:defRPr/>
              </a:pPr>
              <a:t>2/4/2010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E2679-4507-4FC7-A0AD-D6726482E8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2A231-C0BB-43A9-A8D5-0561C7D355DC}" type="datetimeFigureOut">
              <a:rPr lang="en-US"/>
              <a:pPr>
                <a:defRPr/>
              </a:pPr>
              <a:t>2/4/2010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C884E-5DBF-422C-B5C6-768CBA0DBD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2F961-C247-4CAA-B18E-B5F3965D4A95}" type="datetimeFigureOut">
              <a:rPr lang="en-US"/>
              <a:pPr>
                <a:defRPr/>
              </a:pPr>
              <a:t>2/4/2010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66201-B41D-4725-8F08-EF2F43674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848DE-4313-4917-A2F0-B2307AFC86DB}" type="datetimeFigureOut">
              <a:rPr lang="en-US"/>
              <a:pPr>
                <a:defRPr/>
              </a:pPr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15D15-294E-4EF5-B2A8-EFF1B1CE7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586BD-28AD-4397-ABAD-BACD1676BF04}" type="datetimeFigureOut">
              <a:rPr lang="en-US"/>
              <a:pPr>
                <a:defRPr/>
              </a:pPr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7E8ED-E52D-49C6-8345-533C25B52D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BD94D-B79D-4BF0-8787-0F5E23F373F3}" type="datetimeFigureOut">
              <a:rPr lang="en-US"/>
              <a:pPr>
                <a:defRPr/>
              </a:pPr>
              <a:t>2/4/2010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28458-A81B-4E0F-883C-0D1232EC2A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181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EE198-F7AF-4A8A-BB9F-95C8D466E5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2ADD6-5B16-4310-878E-3F41E6D820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35512-D52D-4994-B9AD-A8699D07A1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C48EC-AA79-4B31-B8DF-7614B7F6C8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10973-07F7-475B-A527-6880BE3B09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1A8D3-25C3-40C2-88AB-B2BF494756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181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A3FF528A-E5D2-4794-B466-56A6A8FDA4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12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3" name="Picture 9" descr="Fermi logo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7086600" y="6324600"/>
            <a:ext cx="17859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 descr="DOE Office of Science logo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1295400" y="6248400"/>
            <a:ext cx="170021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 descr="DOE logo"/>
          <p:cNvPicPr>
            <a:picLocks noChangeAspect="1" noChangeArrowheads="1"/>
          </p:cNvPicPr>
          <p:nvPr userDrawn="1"/>
        </p:nvPicPr>
        <p:blipFill>
          <a:blip r:embed="rId18"/>
          <a:srcRect/>
          <a:stretch>
            <a:fillRect/>
          </a:stretch>
        </p:blipFill>
        <p:spPr bwMode="auto">
          <a:xfrm>
            <a:off x="533400" y="6248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365" r:id="rId3"/>
    <p:sldLayoutId id="2147484366" r:id="rId4"/>
    <p:sldLayoutId id="2147484367" r:id="rId5"/>
    <p:sldLayoutId id="2147484368" r:id="rId6"/>
    <p:sldLayoutId id="2147484369" r:id="rId7"/>
    <p:sldLayoutId id="2147484370" r:id="rId8"/>
    <p:sldLayoutId id="2147484371" r:id="rId9"/>
    <p:sldLayoutId id="2147484372" r:id="rId10"/>
    <p:sldLayoutId id="2147484373" r:id="rId11"/>
    <p:sldLayoutId id="2147484374" r:id="rId12"/>
    <p:sldLayoutId id="2147484402" r:id="rId13"/>
    <p:sldLayoutId id="2147484375" r:id="rId1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Char char="•"/>
        <a:defRPr sz="24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E26DBE9A-6B20-4361-895C-2EB857625C68}" type="datetimeFigureOut">
              <a:rPr lang="en-US"/>
              <a:pPr>
                <a:defRPr/>
              </a:pPr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9EC6B423-827C-4CA0-A668-1F4F43D83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6" r:id="rId1"/>
    <p:sldLayoutId id="2147484377" r:id="rId2"/>
    <p:sldLayoutId id="2147484378" r:id="rId3"/>
    <p:sldLayoutId id="2147484379" r:id="rId4"/>
    <p:sldLayoutId id="2147484380" r:id="rId5"/>
    <p:sldLayoutId id="2147484381" r:id="rId6"/>
    <p:sldLayoutId id="2147484382" r:id="rId7"/>
    <p:sldLayoutId id="2147484383" r:id="rId8"/>
    <p:sldLayoutId id="2147484384" r:id="rId9"/>
    <p:sldLayoutId id="2147484385" r:id="rId10"/>
    <p:sldLayoutId id="2147484386" r:id="rId11"/>
    <p:sldLayoutId id="214748438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D315A4B5-735B-4A90-AB57-E9BCD79A02C2}" type="datetimeFigureOut">
              <a:rPr lang="en-US"/>
              <a:pPr>
                <a:defRPr/>
              </a:pPr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B6A96624-FB5E-4C66-809D-B6D5B5382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8" r:id="rId1"/>
    <p:sldLayoutId id="2147484389" r:id="rId2"/>
    <p:sldLayoutId id="2147484390" r:id="rId3"/>
    <p:sldLayoutId id="2147484391" r:id="rId4"/>
    <p:sldLayoutId id="2147484392" r:id="rId5"/>
    <p:sldLayoutId id="2147484393" r:id="rId6"/>
    <p:sldLayoutId id="2147484394" r:id="rId7"/>
    <p:sldLayoutId id="2147484395" r:id="rId8"/>
    <p:sldLayoutId id="2147484396" r:id="rId9"/>
    <p:sldLayoutId id="2147484397" r:id="rId10"/>
    <p:sldLayoutId id="2147484398" r:id="rId11"/>
    <p:sldLayoutId id="214748439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752600"/>
          </a:xfrm>
        </p:spPr>
        <p:txBody>
          <a:bodyPr/>
          <a:lstStyle/>
          <a:p>
            <a:pPr algn="ctr" eaLnBrk="1" hangingPunct="1"/>
            <a:r>
              <a:rPr lang="en-US" sz="4800" smtClean="0"/>
              <a:t>E-Center Project</a:t>
            </a:r>
            <a:endParaRPr lang="en-US" sz="2400" smtClean="0"/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5257800" cy="837152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Winter ESCC Meeting</a:t>
            </a:r>
          </a:p>
          <a:p>
            <a:pPr algn="ctr" eaLnBrk="1" hangingPunct="1"/>
            <a:r>
              <a:rPr lang="en-US" dirty="0" smtClean="0"/>
              <a:t>February 4,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E-Center Overview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077956"/>
            <a:ext cx="8229600" cy="5299912"/>
          </a:xfrm>
        </p:spPr>
        <p:txBody>
          <a:bodyPr/>
          <a:lstStyle/>
          <a:p>
            <a:r>
              <a:rPr lang="en-US" dirty="0" smtClean="0"/>
              <a:t>Problem space:</a:t>
            </a:r>
          </a:p>
          <a:p>
            <a:pPr lvl="1"/>
            <a:r>
              <a:rPr lang="en-US" dirty="0" smtClean="0"/>
              <a:t>No </a:t>
            </a:r>
            <a:r>
              <a:rPr lang="en-US" dirty="0" smtClean="0"/>
              <a:t>coherent view of </a:t>
            </a:r>
            <a:r>
              <a:rPr lang="en-US" dirty="0" smtClean="0"/>
              <a:t>monitoring</a:t>
            </a:r>
            <a:r>
              <a:rPr lang="en-US" dirty="0" smtClean="0"/>
              <a:t> </a:t>
            </a:r>
            <a:r>
              <a:rPr lang="en-US" dirty="0" smtClean="0"/>
              <a:t>data from an end-to-end perspective</a:t>
            </a:r>
            <a:endParaRPr lang="en-US" sz="1800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Proposed Solution:</a:t>
            </a:r>
          </a:p>
          <a:p>
            <a:pPr lvl="1"/>
            <a:r>
              <a:rPr lang="en-US" dirty="0" smtClean="0"/>
              <a:t>Central network monitoring data collection system that crosses network domain boundaries</a:t>
            </a:r>
          </a:p>
          <a:p>
            <a:pPr lvl="1"/>
            <a:r>
              <a:rPr lang="en-US" dirty="0" smtClean="0"/>
              <a:t>A “weather” center to find out about network path conditions</a:t>
            </a:r>
          </a:p>
          <a:p>
            <a:pPr lvl="1">
              <a:buNone/>
            </a:pPr>
            <a:endParaRPr lang="en-US" sz="1400" dirty="0" smtClean="0"/>
          </a:p>
          <a:p>
            <a:pPr eaLnBrk="1" hangingPunct="1"/>
            <a:r>
              <a:rPr lang="en-US" dirty="0" smtClean="0"/>
              <a:t>E-Center = a facility</a:t>
            </a:r>
          </a:p>
          <a:p>
            <a:pPr lvl="1" eaLnBrk="1" hangingPunct="1"/>
            <a:r>
              <a:rPr lang="en-US" dirty="0" smtClean="0"/>
              <a:t>Design will be with portability in mind</a:t>
            </a:r>
            <a:endParaRPr lang="en-US" sz="1000" dirty="0" smtClean="0"/>
          </a:p>
          <a:p>
            <a:pPr lvl="1" eaLnBrk="1" hangingPunct="1"/>
            <a:r>
              <a:rPr lang="en-US" dirty="0" smtClean="0"/>
              <a:t>A central location for network monitoring &amp; measurement information</a:t>
            </a:r>
            <a:endParaRPr lang="en-US" sz="2200" dirty="0" smtClean="0"/>
          </a:p>
          <a:p>
            <a:pPr lvl="1"/>
            <a:endParaRPr lang="en-US" dirty="0" smtClean="0"/>
          </a:p>
          <a:p>
            <a:pPr lvl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314700-7958-4B3A-B884-6580B4E1FFC1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Targeted basic services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82000" cy="3905685"/>
          </a:xfrm>
        </p:spPr>
        <p:txBody>
          <a:bodyPr/>
          <a:lstStyle/>
          <a:p>
            <a:pPr eaLnBrk="1" hangingPunct="1"/>
            <a:r>
              <a:rPr lang="en-US" dirty="0" smtClean="0"/>
              <a:t>Hop-by-hop link data across a network path</a:t>
            </a:r>
          </a:p>
          <a:p>
            <a:pPr lvl="1" eaLnBrk="1" hangingPunct="1"/>
            <a:r>
              <a:rPr lang="en-US" dirty="0" smtClean="0"/>
              <a:t>L3 at this point</a:t>
            </a:r>
          </a:p>
          <a:p>
            <a:pPr lvl="1" eaLnBrk="1" hangingPunct="1"/>
            <a:r>
              <a:rPr lang="en-US" dirty="0" smtClean="0"/>
              <a:t>Historical perspective(s)</a:t>
            </a:r>
          </a:p>
          <a:p>
            <a:pPr lvl="1" eaLnBrk="1" hangingPunct="1"/>
            <a:endParaRPr lang="en-US" sz="1050" dirty="0" smtClean="0"/>
          </a:p>
          <a:p>
            <a:pPr eaLnBrk="1" hangingPunct="1"/>
            <a:r>
              <a:rPr lang="en-US" dirty="0" smtClean="0"/>
              <a:t>Active performance measurements</a:t>
            </a:r>
          </a:p>
          <a:p>
            <a:pPr lvl="1" eaLnBrk="1" hangingPunct="1"/>
            <a:r>
              <a:rPr lang="en-US" dirty="0" smtClean="0"/>
              <a:t>Initially, ongoing performance measurements</a:t>
            </a:r>
          </a:p>
          <a:p>
            <a:pPr lvl="1" eaLnBrk="1" hangingPunct="1"/>
            <a:r>
              <a:rPr lang="en-US" dirty="0" smtClean="0"/>
              <a:t>Eventually on-demand measurements</a:t>
            </a:r>
          </a:p>
          <a:p>
            <a:pPr lvl="1" eaLnBrk="1" hangingPunct="1"/>
            <a:endParaRPr lang="en-US" sz="1000" dirty="0" smtClean="0"/>
          </a:p>
          <a:p>
            <a:r>
              <a:rPr lang="en-US" dirty="0" smtClean="0"/>
              <a:t>Anomaly-centric statistical analysis</a:t>
            </a:r>
          </a:p>
          <a:p>
            <a:endParaRPr lang="en-US" sz="1000" dirty="0" smtClean="0"/>
          </a:p>
          <a:p>
            <a:r>
              <a:rPr lang="en-US" dirty="0" smtClean="0"/>
              <a:t>Supporting collaborative services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E-Center Architecture</a:t>
            </a:r>
          </a:p>
        </p:txBody>
      </p:sp>
      <p:pic>
        <p:nvPicPr>
          <p:cNvPr id="14339" name="Content Placeholder 3" descr="E-center architecture.pn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00200" y="1447800"/>
            <a:ext cx="6161088" cy="44196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Explicit non-goals: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2662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NOC-type functions</a:t>
            </a:r>
          </a:p>
          <a:p>
            <a:pPr eaLnBrk="1" hangingPunct="1">
              <a:defRPr/>
            </a:pPr>
            <a:endParaRPr lang="en-US" sz="1050" dirty="0" smtClean="0"/>
          </a:p>
          <a:p>
            <a:pPr eaLnBrk="1" hangingPunct="1">
              <a:defRPr/>
            </a:pPr>
            <a:r>
              <a:rPr lang="en-US" dirty="0" smtClean="0"/>
              <a:t>Network problem troubleshooting center</a:t>
            </a:r>
          </a:p>
          <a:p>
            <a:pPr eaLnBrk="1" hangingPunct="1">
              <a:defRPr/>
            </a:pPr>
            <a:endParaRPr lang="en-US" sz="1000" dirty="0" smtClean="0"/>
          </a:p>
          <a:p>
            <a:pPr eaLnBrk="1" hangingPunct="1">
              <a:defRPr/>
            </a:pPr>
            <a:r>
              <a:rPr lang="en-US" dirty="0" smtClean="0"/>
              <a:t>Performance analysis center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2DB632-961F-479F-A616-7CAF5E8024A3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5B5AD9-74CA-4281-856C-F583FBE46B66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Monitoring &amp; Measurement Data Collection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3564053"/>
          </a:xfrm>
        </p:spPr>
        <p:txBody>
          <a:bodyPr/>
          <a:lstStyle/>
          <a:p>
            <a:pPr eaLnBrk="1" hangingPunct="1"/>
            <a:r>
              <a:rPr lang="en-US" dirty="0" smtClean="0"/>
              <a:t>Foundation of collection is</a:t>
            </a:r>
            <a:r>
              <a:rPr lang="en-US" dirty="0" smtClean="0"/>
              <a:t> perfSONAR data:</a:t>
            </a:r>
            <a:endParaRPr lang="en-US" dirty="0" smtClean="0"/>
          </a:p>
          <a:p>
            <a:pPr lvl="1" eaLnBrk="1" hangingPunct="1"/>
            <a:r>
              <a:rPr lang="en-US" dirty="0" smtClean="0"/>
              <a:t>But not limited only to perfSONAR-accessible data</a:t>
            </a:r>
          </a:p>
          <a:p>
            <a:pPr lvl="1" eaLnBrk="1" hangingPunct="1"/>
            <a:r>
              <a:rPr lang="en-US" dirty="0" smtClean="0"/>
              <a:t>SNMP-collected data on router/switch interfaces</a:t>
            </a:r>
          </a:p>
          <a:p>
            <a:pPr lvl="1" eaLnBrk="1" hangingPunct="1"/>
            <a:r>
              <a:rPr lang="en-US" dirty="0" smtClean="0"/>
              <a:t>PerfSONAR active measurement tools</a:t>
            </a:r>
          </a:p>
          <a:p>
            <a:pPr lvl="1" eaLnBrk="1" hangingPunct="1">
              <a:buNone/>
            </a:pPr>
            <a:endParaRPr lang="en-US" sz="1400" dirty="0" smtClean="0"/>
          </a:p>
          <a:p>
            <a:pPr eaLnBrk="1" hangingPunct="1"/>
            <a:r>
              <a:rPr lang="en-US" dirty="0" smtClean="0"/>
              <a:t>Monitoring data lives where its collected</a:t>
            </a:r>
          </a:p>
          <a:p>
            <a:pPr lvl="1" eaLnBrk="1" hangingPunct="1"/>
            <a:r>
              <a:rPr lang="en-US" dirty="0" smtClean="0"/>
              <a:t>Retrieval from </a:t>
            </a:r>
            <a:r>
              <a:rPr lang="en-US" dirty="0" smtClean="0"/>
              <a:t>measurement </a:t>
            </a:r>
            <a:r>
              <a:rPr lang="en-US" dirty="0" smtClean="0"/>
              <a:t>archive (MA)</a:t>
            </a:r>
          </a:p>
          <a:p>
            <a:pPr lvl="1" eaLnBrk="1" hangingPunct="1"/>
            <a:r>
              <a:rPr lang="en-US" dirty="0" smtClean="0"/>
              <a:t>But caching of “useful” data 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US" sz="3600" dirty="0" smtClean="0"/>
          </a:p>
        </p:txBody>
      </p:sp>
      <p:pic>
        <p:nvPicPr>
          <p:cNvPr id="19459" name="Picture 8" descr="Project scope figur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1447800"/>
            <a:ext cx="3476625" cy="203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Content Placeholder 5" descr="Global scope figure.png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1600200" y="4114800"/>
            <a:ext cx="6721475" cy="1660525"/>
          </a:xfrm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4953000" cy="2617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endParaRPr lang="en-US" sz="105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400" kern="0" dirty="0" smtClean="0">
                <a:latin typeface="+mn-lt"/>
              </a:rPr>
              <a:t>Deployment </a:t>
            </a:r>
            <a:r>
              <a:rPr lang="en-US" sz="2400" kern="0" dirty="0">
                <a:latin typeface="+mn-lt"/>
              </a:rPr>
              <a:t>focus on ESnet &amp; sites directly attached</a:t>
            </a:r>
          </a:p>
          <a:p>
            <a:pPr marL="669925" lvl="1" indent="-325438">
              <a:spcBef>
                <a:spcPct val="20000"/>
              </a:spcBef>
              <a:buClr>
                <a:schemeClr val="accent2"/>
              </a:buClr>
              <a:buSzPct val="60000"/>
              <a:defRPr/>
            </a:pPr>
            <a:endParaRPr lang="en-US" sz="2000" kern="0" dirty="0">
              <a:latin typeface="+mn-lt"/>
            </a:endParaRPr>
          </a:p>
          <a:p>
            <a:pPr marL="669925" lvl="1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/>
            </a:pPr>
            <a:endParaRPr lang="en-US" sz="10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400" kern="0" dirty="0" smtClean="0">
                <a:latin typeface="+mn-lt"/>
              </a:rPr>
              <a:t>Design objective = federated model</a:t>
            </a:r>
            <a:endParaRPr lang="en-US" sz="2000" kern="0" dirty="0">
              <a:latin typeface="+mn-lt"/>
            </a:endParaRPr>
          </a:p>
          <a:p>
            <a:pPr marL="669925" lvl="1" indent="-325438">
              <a:spcBef>
                <a:spcPct val="20000"/>
              </a:spcBef>
              <a:buClr>
                <a:schemeClr val="accent2"/>
              </a:buClr>
              <a:buSzPct val="60000"/>
              <a:defRPr/>
            </a:pPr>
            <a:endParaRPr lang="en-US" sz="1000" kern="0" dirty="0"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Partners, Roles, &amp; Principals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52180"/>
          </a:xfrm>
        </p:spPr>
        <p:txBody>
          <a:bodyPr/>
          <a:lstStyle/>
          <a:p>
            <a:r>
              <a:rPr lang="en-US" u="sng" dirty="0" smtClean="0"/>
              <a:t>Fermilab:</a:t>
            </a:r>
          </a:p>
          <a:p>
            <a:pPr lvl="1"/>
            <a:r>
              <a:rPr lang="en-US" dirty="0" smtClean="0"/>
              <a:t>Primary role:  Overall system development &amp; integration</a:t>
            </a:r>
          </a:p>
          <a:p>
            <a:pPr lvl="2"/>
            <a:r>
              <a:rPr lang="en-US" sz="1800" dirty="0" smtClean="0"/>
              <a:t>Phil </a:t>
            </a:r>
            <a:r>
              <a:rPr lang="en-US" sz="1800" dirty="0" err="1" smtClean="0"/>
              <a:t>DeMar</a:t>
            </a:r>
            <a:r>
              <a:rPr lang="en-US" sz="1800" dirty="0" smtClean="0"/>
              <a:t> (PI)</a:t>
            </a:r>
          </a:p>
          <a:p>
            <a:pPr lvl="2"/>
            <a:r>
              <a:rPr lang="en-US" sz="1800" dirty="0" smtClean="0"/>
              <a:t>Maxim </a:t>
            </a:r>
            <a:r>
              <a:rPr lang="en-US" sz="1800" dirty="0" err="1" smtClean="0"/>
              <a:t>Grigoriev</a:t>
            </a:r>
            <a:endParaRPr lang="en-US" sz="1800" dirty="0" smtClean="0"/>
          </a:p>
          <a:p>
            <a:pPr lvl="2"/>
            <a:endParaRPr lang="en-US" sz="1000" dirty="0" smtClean="0"/>
          </a:p>
          <a:p>
            <a:r>
              <a:rPr lang="en-US" u="sng" dirty="0" smtClean="0"/>
              <a:t>Lawrence Berkeley Laboratory (</a:t>
            </a:r>
            <a:r>
              <a:rPr lang="en-US" u="sng" dirty="0" err="1" smtClean="0"/>
              <a:t>Esnet</a:t>
            </a:r>
            <a:r>
              <a:rPr lang="en-US" u="sng" dirty="0" smtClean="0"/>
              <a:t>):</a:t>
            </a:r>
          </a:p>
          <a:p>
            <a:pPr lvl="1"/>
            <a:r>
              <a:rPr lang="en-US" dirty="0" smtClean="0"/>
              <a:t>Primary role:  Data collection support &amp; integration</a:t>
            </a:r>
          </a:p>
          <a:p>
            <a:pPr lvl="2"/>
            <a:r>
              <a:rPr lang="en-US" sz="1800" dirty="0" smtClean="0"/>
              <a:t>Brian Tierney (Co-PI)</a:t>
            </a:r>
          </a:p>
          <a:p>
            <a:pPr lvl="2"/>
            <a:r>
              <a:rPr lang="en-US" sz="1800" dirty="0" smtClean="0"/>
              <a:t>Joe Metzger</a:t>
            </a:r>
          </a:p>
          <a:p>
            <a:pPr lvl="2"/>
            <a:r>
              <a:rPr lang="en-US" sz="1800" dirty="0" smtClean="0"/>
              <a:t>Andy Lake</a:t>
            </a:r>
          </a:p>
          <a:p>
            <a:pPr lvl="2">
              <a:buFontTx/>
              <a:buNone/>
            </a:pPr>
            <a:endParaRPr lang="en-US" sz="1000" dirty="0" smtClean="0"/>
          </a:p>
          <a:p>
            <a:r>
              <a:rPr lang="en-US" u="sng" dirty="0" err="1" smtClean="0"/>
              <a:t>Bucknell</a:t>
            </a:r>
            <a:r>
              <a:rPr lang="en-US" u="sng" dirty="0" smtClean="0"/>
              <a:t> University:</a:t>
            </a:r>
          </a:p>
          <a:p>
            <a:pPr lvl="1"/>
            <a:r>
              <a:rPr lang="en-US" dirty="0" smtClean="0"/>
              <a:t>Primary role:  Data mining, statistical analysis, &amp; forecasting</a:t>
            </a:r>
          </a:p>
          <a:p>
            <a:pPr lvl="2"/>
            <a:r>
              <a:rPr lang="en-US" sz="1800" dirty="0" smtClean="0"/>
              <a:t>Michael Frey (Co-PI)</a:t>
            </a:r>
          </a:p>
          <a:p>
            <a:endParaRPr lang="en-US" sz="1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9">
      <a:dk1>
        <a:srgbClr val="000000"/>
      </a:dk1>
      <a:lt1>
        <a:srgbClr val="FFFFFF"/>
      </a:lt1>
      <a:dk2>
        <a:srgbClr val="003399"/>
      </a:dk2>
      <a:lt2>
        <a:srgbClr val="666699"/>
      </a:lt2>
      <a:accent1>
        <a:srgbClr val="009999"/>
      </a:accent1>
      <a:accent2>
        <a:srgbClr val="4C6D4E"/>
      </a:accent2>
      <a:accent3>
        <a:srgbClr val="FFFFFF"/>
      </a:accent3>
      <a:accent4>
        <a:srgbClr val="000000"/>
      </a:accent4>
      <a:accent5>
        <a:srgbClr val="AACACA"/>
      </a:accent5>
      <a:accent6>
        <a:srgbClr val="446246"/>
      </a:accent6>
      <a:hlink>
        <a:srgbClr val="4C6D80"/>
      </a:hlink>
      <a:folHlink>
        <a:srgbClr val="B2B2B2"/>
      </a:folHlink>
    </a:clrScheme>
    <a:fontScheme name="Ed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8287</TotalTime>
  <Words>257</Words>
  <Application>Microsoft Office PowerPoint</Application>
  <PresentationFormat>On-screen Show (4:3)</PresentationFormat>
  <Paragraphs>74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Edge</vt:lpstr>
      <vt:lpstr>1_Custom Design</vt:lpstr>
      <vt:lpstr>Custom Design</vt:lpstr>
      <vt:lpstr>E-Center Project</vt:lpstr>
      <vt:lpstr>E-Center Overview</vt:lpstr>
      <vt:lpstr>Targeted basic services</vt:lpstr>
      <vt:lpstr>E-Center Architecture</vt:lpstr>
      <vt:lpstr>Explicit non-goals:</vt:lpstr>
      <vt:lpstr>Monitoring &amp; Measurement Data Collection</vt:lpstr>
      <vt:lpstr>Scope</vt:lpstr>
      <vt:lpstr>Project Partners, Roles, &amp; Principals</vt:lpstr>
    </vt:vector>
  </TitlesOfParts>
  <Company>FERMILAB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a two dimensional problem….</dc:title>
  <dc:creator>Phil DeMar</dc:creator>
  <cp:lastModifiedBy>demar</cp:lastModifiedBy>
  <cp:revision>324</cp:revision>
  <dcterms:created xsi:type="dcterms:W3CDTF">2005-02-25T03:28:32Z</dcterms:created>
  <dcterms:modified xsi:type="dcterms:W3CDTF">2010-02-04T14:57:45Z</dcterms:modified>
</cp:coreProperties>
</file>