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2"/>
  </p:notesMasterIdLst>
  <p:sldIdLst>
    <p:sldId id="256" r:id="rId2"/>
    <p:sldId id="375" r:id="rId3"/>
    <p:sldId id="359" r:id="rId4"/>
    <p:sldId id="341" r:id="rId5"/>
    <p:sldId id="361" r:id="rId6"/>
    <p:sldId id="324" r:id="rId7"/>
    <p:sldId id="368" r:id="rId8"/>
    <p:sldId id="367" r:id="rId9"/>
    <p:sldId id="356" r:id="rId10"/>
    <p:sldId id="357" r:id="rId11"/>
    <p:sldId id="365" r:id="rId12"/>
    <p:sldId id="362" r:id="rId13"/>
    <p:sldId id="373" r:id="rId14"/>
    <p:sldId id="363" r:id="rId15"/>
    <p:sldId id="370" r:id="rId16"/>
    <p:sldId id="364" r:id="rId17"/>
    <p:sldId id="372" r:id="rId18"/>
    <p:sldId id="374" r:id="rId19"/>
    <p:sldId id="360" r:id="rId20"/>
    <p:sldId id="349" r:id="rId21"/>
  </p:sldIdLst>
  <p:sldSz cx="9144000" cy="6858000" type="screen4x3"/>
  <p:notesSz cx="6985000" cy="9271000"/>
  <p:defaultTextStyle>
    <a:defPPr>
      <a:defRPr lang="en-US"/>
    </a:defPPr>
    <a:lvl1pPr algn="l" rtl="0" eaLnBrk="0" fontAlgn="base" hangingPunct="0">
      <a:spcBef>
        <a:spcPct val="0"/>
      </a:spcBef>
      <a:spcAft>
        <a:spcPct val="0"/>
      </a:spcAft>
      <a:defRPr kern="1200">
        <a:solidFill>
          <a:schemeClr val="tx1"/>
        </a:solidFill>
        <a:latin typeface="Goudy Stout" pitchFamily="18" charset="0"/>
        <a:ea typeface="+mn-ea"/>
        <a:cs typeface="+mn-cs"/>
      </a:defRPr>
    </a:lvl1pPr>
    <a:lvl2pPr marL="457200" algn="l" rtl="0" eaLnBrk="0" fontAlgn="base" hangingPunct="0">
      <a:spcBef>
        <a:spcPct val="0"/>
      </a:spcBef>
      <a:spcAft>
        <a:spcPct val="0"/>
      </a:spcAft>
      <a:defRPr kern="1200">
        <a:solidFill>
          <a:schemeClr val="tx1"/>
        </a:solidFill>
        <a:latin typeface="Goudy Stout" pitchFamily="18" charset="0"/>
        <a:ea typeface="+mn-ea"/>
        <a:cs typeface="+mn-cs"/>
      </a:defRPr>
    </a:lvl2pPr>
    <a:lvl3pPr marL="914400" algn="l" rtl="0" eaLnBrk="0" fontAlgn="base" hangingPunct="0">
      <a:spcBef>
        <a:spcPct val="0"/>
      </a:spcBef>
      <a:spcAft>
        <a:spcPct val="0"/>
      </a:spcAft>
      <a:defRPr kern="1200">
        <a:solidFill>
          <a:schemeClr val="tx1"/>
        </a:solidFill>
        <a:latin typeface="Goudy Stout" pitchFamily="18" charset="0"/>
        <a:ea typeface="+mn-ea"/>
        <a:cs typeface="+mn-cs"/>
      </a:defRPr>
    </a:lvl3pPr>
    <a:lvl4pPr marL="1371600" algn="l" rtl="0" eaLnBrk="0" fontAlgn="base" hangingPunct="0">
      <a:spcBef>
        <a:spcPct val="0"/>
      </a:spcBef>
      <a:spcAft>
        <a:spcPct val="0"/>
      </a:spcAft>
      <a:defRPr kern="1200">
        <a:solidFill>
          <a:schemeClr val="tx1"/>
        </a:solidFill>
        <a:latin typeface="Goudy Stout" pitchFamily="18" charset="0"/>
        <a:ea typeface="+mn-ea"/>
        <a:cs typeface="+mn-cs"/>
      </a:defRPr>
    </a:lvl4pPr>
    <a:lvl5pPr marL="1828800" algn="l" rtl="0" eaLnBrk="0" fontAlgn="base" hangingPunct="0">
      <a:spcBef>
        <a:spcPct val="0"/>
      </a:spcBef>
      <a:spcAft>
        <a:spcPct val="0"/>
      </a:spcAft>
      <a:defRPr kern="1200">
        <a:solidFill>
          <a:schemeClr val="tx1"/>
        </a:solidFill>
        <a:latin typeface="Goudy Stout" pitchFamily="18" charset="0"/>
        <a:ea typeface="+mn-ea"/>
        <a:cs typeface="+mn-cs"/>
      </a:defRPr>
    </a:lvl5pPr>
    <a:lvl6pPr marL="2286000" algn="l" defTabSz="914400" rtl="0" eaLnBrk="1" latinLnBrk="0" hangingPunct="1">
      <a:defRPr kern="1200">
        <a:solidFill>
          <a:schemeClr val="tx1"/>
        </a:solidFill>
        <a:latin typeface="Goudy Stout" pitchFamily="18" charset="0"/>
        <a:ea typeface="+mn-ea"/>
        <a:cs typeface="+mn-cs"/>
      </a:defRPr>
    </a:lvl6pPr>
    <a:lvl7pPr marL="2743200" algn="l" defTabSz="914400" rtl="0" eaLnBrk="1" latinLnBrk="0" hangingPunct="1">
      <a:defRPr kern="1200">
        <a:solidFill>
          <a:schemeClr val="tx1"/>
        </a:solidFill>
        <a:latin typeface="Goudy Stout" pitchFamily="18" charset="0"/>
        <a:ea typeface="+mn-ea"/>
        <a:cs typeface="+mn-cs"/>
      </a:defRPr>
    </a:lvl7pPr>
    <a:lvl8pPr marL="3200400" algn="l" defTabSz="914400" rtl="0" eaLnBrk="1" latinLnBrk="0" hangingPunct="1">
      <a:defRPr kern="1200">
        <a:solidFill>
          <a:schemeClr val="tx1"/>
        </a:solidFill>
        <a:latin typeface="Goudy Stout" pitchFamily="18" charset="0"/>
        <a:ea typeface="+mn-ea"/>
        <a:cs typeface="+mn-cs"/>
      </a:defRPr>
    </a:lvl8pPr>
    <a:lvl9pPr marL="3657600" algn="l" defTabSz="914400" rtl="0" eaLnBrk="1" latinLnBrk="0" hangingPunct="1">
      <a:defRPr kern="1200">
        <a:solidFill>
          <a:schemeClr val="tx1"/>
        </a:solidFill>
        <a:latin typeface="Goudy Stout"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CC66"/>
    <a:srgbClr val="FFFFCC"/>
    <a:srgbClr val="FFCC99"/>
    <a:srgbClr val="F05010"/>
    <a:srgbClr val="08F81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84" autoAdjust="0"/>
    <p:restoredTop sz="92105" autoAdjust="0"/>
  </p:normalViewPr>
  <p:slideViewPr>
    <p:cSldViewPr>
      <p:cViewPr>
        <p:scale>
          <a:sx n="66" d="100"/>
          <a:sy n="66" d="100"/>
        </p:scale>
        <p:origin x="-797" y="-350"/>
      </p:cViewPr>
      <p:guideLst>
        <p:guide orient="horz" pos="2160"/>
        <p:guide pos="2880"/>
      </p:guideLst>
    </p:cSldViewPr>
  </p:slideViewPr>
  <p:outlineViewPr>
    <p:cViewPr>
      <p:scale>
        <a:sx n="33" d="100"/>
        <a:sy n="33" d="100"/>
      </p:scale>
      <p:origin x="53" y="563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134" y="-84"/>
      </p:cViewPr>
      <p:guideLst>
        <p:guide orient="horz" pos="2920"/>
        <p:guide pos="220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defTabSz="930275" eaLnBrk="1" hangingPunct="1">
              <a:defRPr sz="1200">
                <a:latin typeface="Arial" charset="0"/>
              </a:defRPr>
            </a:lvl1pPr>
          </a:lstStyle>
          <a:p>
            <a:pPr>
              <a:defRPr/>
            </a:pPr>
            <a:endParaRPr lang="en-US"/>
          </a:p>
        </p:txBody>
      </p:sp>
      <p:sp>
        <p:nvSpPr>
          <p:cNvPr id="30723" name="Rectangle 3"/>
          <p:cNvSpPr>
            <a:spLocks noGrp="1" noChangeArrowheads="1"/>
          </p:cNvSpPr>
          <p:nvPr>
            <p:ph type="dt" idx="1"/>
          </p:nvPr>
        </p:nvSpPr>
        <p:spPr bwMode="auto">
          <a:xfrm>
            <a:off x="3956050" y="0"/>
            <a:ext cx="3027363"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defTabSz="930275" eaLnBrk="1" hangingPunct="1">
              <a:defRPr sz="1200">
                <a:latin typeface="Arial"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698500" y="4403725"/>
            <a:ext cx="5588000" cy="41719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8805863"/>
            <a:ext cx="3027363"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defTabSz="930275" eaLnBrk="1" hangingPunct="1">
              <a:defRPr sz="1200">
                <a:latin typeface="Arial" charset="0"/>
              </a:defRPr>
            </a:lvl1pPr>
          </a:lstStyle>
          <a:p>
            <a:pPr>
              <a:defRPr/>
            </a:pPr>
            <a:endParaRPr lang="en-US"/>
          </a:p>
        </p:txBody>
      </p:sp>
      <p:sp>
        <p:nvSpPr>
          <p:cNvPr id="30727" name="Rectangle 7"/>
          <p:cNvSpPr>
            <a:spLocks noGrp="1" noChangeArrowheads="1"/>
          </p:cNvSpPr>
          <p:nvPr>
            <p:ph type="sldNum" sz="quarter" idx="5"/>
          </p:nvPr>
        </p:nvSpPr>
        <p:spPr bwMode="auto">
          <a:xfrm>
            <a:off x="3956050" y="8805863"/>
            <a:ext cx="3027363"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defTabSz="930275" eaLnBrk="1" hangingPunct="1">
              <a:defRPr sz="1200">
                <a:latin typeface="Arial" charset="0"/>
              </a:defRPr>
            </a:lvl1pPr>
          </a:lstStyle>
          <a:p>
            <a:pPr>
              <a:defRPr/>
            </a:pPr>
            <a:fld id="{6B6F24C9-B451-4BA7-B203-15B8A8B388E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3C998F50-3500-4492-8BFC-41A68875528F}" type="slidenum">
              <a:rPr lang="en-US" smtClean="0"/>
              <a:pPr/>
              <a:t>1</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B6F24C9-B451-4BA7-B203-15B8A8B388E9}" type="slidenum">
              <a:rPr lang="en-US" smtClean="0"/>
              <a:pPr>
                <a:defRPr/>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9"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0"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1"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2"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3"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4"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5"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6"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7"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8"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9"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0"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2"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US"/>
            </a:p>
          </p:txBody>
        </p:sp>
        <p:sp>
          <p:nvSpPr>
            <p:cNvPr id="13"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US"/>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5"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US"/>
            </a:p>
          </p:txBody>
        </p:sp>
        <p:sp>
          <p:nvSpPr>
            <p:cNvPr id="16"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US"/>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US"/>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US"/>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US"/>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en-US"/>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en-US"/>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en-US"/>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en-US"/>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en-US"/>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US"/>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US"/>
            </a:p>
          </p:txBody>
        </p:sp>
      </p:grpSp>
      <p:sp>
        <p:nvSpPr>
          <p:cNvPr id="5159"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5160"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1" name="Rectangle 41"/>
          <p:cNvSpPr>
            <a:spLocks noGrp="1" noChangeArrowheads="1"/>
          </p:cNvSpPr>
          <p:nvPr>
            <p:ph type="dt" sz="quarter" idx="10"/>
          </p:nvPr>
        </p:nvSpPr>
        <p:spPr/>
        <p:txBody>
          <a:bodyPr/>
          <a:lstStyle>
            <a:lvl1pPr>
              <a:defRPr/>
            </a:lvl1pPr>
          </a:lstStyle>
          <a:p>
            <a:pPr>
              <a:defRPr/>
            </a:pPr>
            <a:r>
              <a:rPr lang="en-US" smtClean="0"/>
              <a:t>February 3, 2010</a:t>
            </a:r>
            <a:endParaRPr lang="en-US"/>
          </a:p>
        </p:txBody>
      </p:sp>
      <p:sp>
        <p:nvSpPr>
          <p:cNvPr id="42" name="Rectangle 42"/>
          <p:cNvSpPr>
            <a:spLocks noGrp="1" noChangeArrowheads="1"/>
          </p:cNvSpPr>
          <p:nvPr>
            <p:ph type="ftr" sz="quarter" idx="11"/>
          </p:nvPr>
        </p:nvSpPr>
        <p:spPr/>
        <p:txBody>
          <a:bodyPr/>
          <a:lstStyle>
            <a:lvl1pPr>
              <a:defRPr/>
            </a:lvl1pPr>
          </a:lstStyle>
          <a:p>
            <a:pPr>
              <a:defRPr/>
            </a:pPr>
            <a:r>
              <a:rPr lang="en-US"/>
              <a:t>S. Cisko - RCWG Update - ESCC</a:t>
            </a:r>
          </a:p>
        </p:txBody>
      </p:sp>
      <p:sp>
        <p:nvSpPr>
          <p:cNvPr id="43" name="Rectangle 43"/>
          <p:cNvSpPr>
            <a:spLocks noGrp="1" noChangeArrowheads="1"/>
          </p:cNvSpPr>
          <p:nvPr>
            <p:ph type="sldNum" sz="quarter" idx="12"/>
          </p:nvPr>
        </p:nvSpPr>
        <p:spPr/>
        <p:txBody>
          <a:bodyPr/>
          <a:lstStyle>
            <a:lvl1pPr>
              <a:defRPr/>
            </a:lvl1pPr>
          </a:lstStyle>
          <a:p>
            <a:pPr>
              <a:defRPr/>
            </a:pPr>
            <a:fld id="{EF3C70B9-558C-4001-BF0E-4BE7BD3D5C4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r>
              <a:rPr lang="en-US" smtClean="0"/>
              <a:t>February 3, 2010</a:t>
            </a: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r>
              <a:rPr lang="en-US"/>
              <a:t>S. Cisko - RCWG Update - ESCC</a:t>
            </a:r>
          </a:p>
        </p:txBody>
      </p:sp>
      <p:sp>
        <p:nvSpPr>
          <p:cNvPr id="6" name="Rectangle 42"/>
          <p:cNvSpPr>
            <a:spLocks noGrp="1" noChangeArrowheads="1"/>
          </p:cNvSpPr>
          <p:nvPr>
            <p:ph type="sldNum" sz="quarter" idx="12"/>
          </p:nvPr>
        </p:nvSpPr>
        <p:spPr>
          <a:ln/>
        </p:spPr>
        <p:txBody>
          <a:bodyPr/>
          <a:lstStyle>
            <a:lvl1pPr>
              <a:defRPr/>
            </a:lvl1pPr>
          </a:lstStyle>
          <a:p>
            <a:pPr>
              <a:defRPr/>
            </a:pPr>
            <a:fld id="{015B07FB-2FBD-43E3-BEB6-120D4A4C3A0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r>
              <a:rPr lang="en-US" smtClean="0"/>
              <a:t>February 3, 2010</a:t>
            </a: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r>
              <a:rPr lang="en-US"/>
              <a:t>S. Cisko - RCWG Update - ESCC</a:t>
            </a:r>
          </a:p>
        </p:txBody>
      </p:sp>
      <p:sp>
        <p:nvSpPr>
          <p:cNvPr id="6" name="Rectangle 42"/>
          <p:cNvSpPr>
            <a:spLocks noGrp="1" noChangeArrowheads="1"/>
          </p:cNvSpPr>
          <p:nvPr>
            <p:ph type="sldNum" sz="quarter" idx="12"/>
          </p:nvPr>
        </p:nvSpPr>
        <p:spPr>
          <a:ln/>
        </p:spPr>
        <p:txBody>
          <a:bodyPr/>
          <a:lstStyle>
            <a:lvl1pPr>
              <a:defRPr/>
            </a:lvl1pPr>
          </a:lstStyle>
          <a:p>
            <a:pPr>
              <a:defRPr/>
            </a:pPr>
            <a:fld id="{6732546F-2072-4A74-BAD1-1A4CB1E01DD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r>
              <a:rPr lang="en-US" smtClean="0"/>
              <a:t>February 3, 2010</a:t>
            </a: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r>
              <a:rPr lang="en-US"/>
              <a:t>S. Cisko - RCWG Update - ESCC</a:t>
            </a:r>
          </a:p>
        </p:txBody>
      </p:sp>
      <p:sp>
        <p:nvSpPr>
          <p:cNvPr id="6" name="Rectangle 42"/>
          <p:cNvSpPr>
            <a:spLocks noGrp="1" noChangeArrowheads="1"/>
          </p:cNvSpPr>
          <p:nvPr>
            <p:ph type="sldNum" sz="quarter" idx="12"/>
          </p:nvPr>
        </p:nvSpPr>
        <p:spPr>
          <a:ln/>
        </p:spPr>
        <p:txBody>
          <a:bodyPr/>
          <a:lstStyle>
            <a:lvl1pPr>
              <a:defRPr/>
            </a:lvl1pPr>
          </a:lstStyle>
          <a:p>
            <a:pPr>
              <a:defRPr/>
            </a:pPr>
            <a:fld id="{B1B9296E-FA02-4650-B0AC-0549E817E59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r>
              <a:rPr lang="en-US" smtClean="0"/>
              <a:t>February 3, 2010</a:t>
            </a: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r>
              <a:rPr lang="en-US"/>
              <a:t>S. Cisko - RCWG Update - ESCC</a:t>
            </a:r>
          </a:p>
        </p:txBody>
      </p:sp>
      <p:sp>
        <p:nvSpPr>
          <p:cNvPr id="6" name="Rectangle 42"/>
          <p:cNvSpPr>
            <a:spLocks noGrp="1" noChangeArrowheads="1"/>
          </p:cNvSpPr>
          <p:nvPr>
            <p:ph type="sldNum" sz="quarter" idx="12"/>
          </p:nvPr>
        </p:nvSpPr>
        <p:spPr>
          <a:ln/>
        </p:spPr>
        <p:txBody>
          <a:bodyPr/>
          <a:lstStyle>
            <a:lvl1pPr>
              <a:defRPr/>
            </a:lvl1pPr>
          </a:lstStyle>
          <a:p>
            <a:pPr>
              <a:defRPr/>
            </a:pPr>
            <a:fld id="{12665DC4-7CFC-48FC-BA37-B50B09AC119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r>
              <a:rPr lang="en-US" smtClean="0"/>
              <a:t>February 3, 2010</a:t>
            </a: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r>
              <a:rPr lang="en-US"/>
              <a:t>S. Cisko - RCWG Update - ESCC</a:t>
            </a:r>
          </a:p>
        </p:txBody>
      </p:sp>
      <p:sp>
        <p:nvSpPr>
          <p:cNvPr id="7" name="Rectangle 42"/>
          <p:cNvSpPr>
            <a:spLocks noGrp="1" noChangeArrowheads="1"/>
          </p:cNvSpPr>
          <p:nvPr>
            <p:ph type="sldNum" sz="quarter" idx="12"/>
          </p:nvPr>
        </p:nvSpPr>
        <p:spPr>
          <a:ln/>
        </p:spPr>
        <p:txBody>
          <a:bodyPr/>
          <a:lstStyle>
            <a:lvl1pPr>
              <a:defRPr/>
            </a:lvl1pPr>
          </a:lstStyle>
          <a:p>
            <a:pPr>
              <a:defRPr/>
            </a:pPr>
            <a:fld id="{950C66D0-A50A-4349-B4AE-559ACEE7AC7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0"/>
          <p:cNvSpPr>
            <a:spLocks noGrp="1" noChangeArrowheads="1"/>
          </p:cNvSpPr>
          <p:nvPr>
            <p:ph type="dt" sz="half" idx="10"/>
          </p:nvPr>
        </p:nvSpPr>
        <p:spPr>
          <a:ln/>
        </p:spPr>
        <p:txBody>
          <a:bodyPr/>
          <a:lstStyle>
            <a:lvl1pPr>
              <a:defRPr/>
            </a:lvl1pPr>
          </a:lstStyle>
          <a:p>
            <a:pPr>
              <a:defRPr/>
            </a:pPr>
            <a:r>
              <a:rPr lang="en-US" smtClean="0"/>
              <a:t>February 3, 2010</a:t>
            </a:r>
            <a:endParaRPr lang="en-US"/>
          </a:p>
        </p:txBody>
      </p:sp>
      <p:sp>
        <p:nvSpPr>
          <p:cNvPr id="8" name="Rectangle 41"/>
          <p:cNvSpPr>
            <a:spLocks noGrp="1" noChangeArrowheads="1"/>
          </p:cNvSpPr>
          <p:nvPr>
            <p:ph type="ftr" sz="quarter" idx="11"/>
          </p:nvPr>
        </p:nvSpPr>
        <p:spPr>
          <a:ln/>
        </p:spPr>
        <p:txBody>
          <a:bodyPr/>
          <a:lstStyle>
            <a:lvl1pPr>
              <a:defRPr/>
            </a:lvl1pPr>
          </a:lstStyle>
          <a:p>
            <a:pPr>
              <a:defRPr/>
            </a:pPr>
            <a:r>
              <a:rPr lang="en-US"/>
              <a:t>S. Cisko - RCWG Update - ESCC</a:t>
            </a:r>
          </a:p>
        </p:txBody>
      </p:sp>
      <p:sp>
        <p:nvSpPr>
          <p:cNvPr id="9" name="Rectangle 42"/>
          <p:cNvSpPr>
            <a:spLocks noGrp="1" noChangeArrowheads="1"/>
          </p:cNvSpPr>
          <p:nvPr>
            <p:ph type="sldNum" sz="quarter" idx="12"/>
          </p:nvPr>
        </p:nvSpPr>
        <p:spPr>
          <a:ln/>
        </p:spPr>
        <p:txBody>
          <a:bodyPr/>
          <a:lstStyle>
            <a:lvl1pPr>
              <a:defRPr/>
            </a:lvl1pPr>
          </a:lstStyle>
          <a:p>
            <a:pPr>
              <a:defRPr/>
            </a:pPr>
            <a:fld id="{C5AAAB72-D9D0-44D2-8B94-2734AA4FCCB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0"/>
          <p:cNvSpPr>
            <a:spLocks noGrp="1" noChangeArrowheads="1"/>
          </p:cNvSpPr>
          <p:nvPr>
            <p:ph type="dt" sz="half" idx="10"/>
          </p:nvPr>
        </p:nvSpPr>
        <p:spPr>
          <a:ln/>
        </p:spPr>
        <p:txBody>
          <a:bodyPr/>
          <a:lstStyle>
            <a:lvl1pPr>
              <a:defRPr/>
            </a:lvl1pPr>
          </a:lstStyle>
          <a:p>
            <a:pPr>
              <a:defRPr/>
            </a:pPr>
            <a:r>
              <a:rPr lang="en-US" smtClean="0"/>
              <a:t>February 3, 2010</a:t>
            </a:r>
            <a:endParaRPr lang="en-US"/>
          </a:p>
        </p:txBody>
      </p:sp>
      <p:sp>
        <p:nvSpPr>
          <p:cNvPr id="4" name="Rectangle 41"/>
          <p:cNvSpPr>
            <a:spLocks noGrp="1" noChangeArrowheads="1"/>
          </p:cNvSpPr>
          <p:nvPr>
            <p:ph type="ftr" sz="quarter" idx="11"/>
          </p:nvPr>
        </p:nvSpPr>
        <p:spPr>
          <a:ln/>
        </p:spPr>
        <p:txBody>
          <a:bodyPr/>
          <a:lstStyle>
            <a:lvl1pPr>
              <a:defRPr/>
            </a:lvl1pPr>
          </a:lstStyle>
          <a:p>
            <a:pPr>
              <a:defRPr/>
            </a:pPr>
            <a:r>
              <a:rPr lang="en-US"/>
              <a:t>S. Cisko - RCWG Update - ESCC</a:t>
            </a:r>
          </a:p>
        </p:txBody>
      </p:sp>
      <p:sp>
        <p:nvSpPr>
          <p:cNvPr id="5" name="Rectangle 42"/>
          <p:cNvSpPr>
            <a:spLocks noGrp="1" noChangeArrowheads="1"/>
          </p:cNvSpPr>
          <p:nvPr>
            <p:ph type="sldNum" sz="quarter" idx="12"/>
          </p:nvPr>
        </p:nvSpPr>
        <p:spPr>
          <a:ln/>
        </p:spPr>
        <p:txBody>
          <a:bodyPr/>
          <a:lstStyle>
            <a:lvl1pPr>
              <a:defRPr/>
            </a:lvl1pPr>
          </a:lstStyle>
          <a:p>
            <a:pPr>
              <a:defRPr/>
            </a:pPr>
            <a:fld id="{0DBF8ED6-03C8-4693-93E2-3EBB3D600D8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r>
              <a:rPr lang="en-US" smtClean="0"/>
              <a:t>February 3, 2010</a:t>
            </a:r>
            <a:endParaRPr lang="en-US"/>
          </a:p>
        </p:txBody>
      </p:sp>
      <p:sp>
        <p:nvSpPr>
          <p:cNvPr id="3" name="Rectangle 41"/>
          <p:cNvSpPr>
            <a:spLocks noGrp="1" noChangeArrowheads="1"/>
          </p:cNvSpPr>
          <p:nvPr>
            <p:ph type="ftr" sz="quarter" idx="11"/>
          </p:nvPr>
        </p:nvSpPr>
        <p:spPr>
          <a:ln/>
        </p:spPr>
        <p:txBody>
          <a:bodyPr/>
          <a:lstStyle>
            <a:lvl1pPr>
              <a:defRPr/>
            </a:lvl1pPr>
          </a:lstStyle>
          <a:p>
            <a:pPr>
              <a:defRPr/>
            </a:pPr>
            <a:r>
              <a:rPr lang="en-US"/>
              <a:t>S. Cisko - RCWG Update - ESCC</a:t>
            </a:r>
          </a:p>
        </p:txBody>
      </p:sp>
      <p:sp>
        <p:nvSpPr>
          <p:cNvPr id="4" name="Rectangle 42"/>
          <p:cNvSpPr>
            <a:spLocks noGrp="1" noChangeArrowheads="1"/>
          </p:cNvSpPr>
          <p:nvPr>
            <p:ph type="sldNum" sz="quarter" idx="12"/>
          </p:nvPr>
        </p:nvSpPr>
        <p:spPr>
          <a:ln/>
        </p:spPr>
        <p:txBody>
          <a:bodyPr/>
          <a:lstStyle>
            <a:lvl1pPr>
              <a:defRPr/>
            </a:lvl1pPr>
          </a:lstStyle>
          <a:p>
            <a:pPr>
              <a:defRPr/>
            </a:pPr>
            <a:fld id="{65BAE0FD-2F54-49D7-8868-3D0313AB4AE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r>
              <a:rPr lang="en-US" smtClean="0"/>
              <a:t>February 3, 2010</a:t>
            </a: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r>
              <a:rPr lang="en-US"/>
              <a:t>S. Cisko - RCWG Update - ESCC</a:t>
            </a:r>
          </a:p>
        </p:txBody>
      </p:sp>
      <p:sp>
        <p:nvSpPr>
          <p:cNvPr id="7" name="Rectangle 42"/>
          <p:cNvSpPr>
            <a:spLocks noGrp="1" noChangeArrowheads="1"/>
          </p:cNvSpPr>
          <p:nvPr>
            <p:ph type="sldNum" sz="quarter" idx="12"/>
          </p:nvPr>
        </p:nvSpPr>
        <p:spPr>
          <a:ln/>
        </p:spPr>
        <p:txBody>
          <a:bodyPr/>
          <a:lstStyle>
            <a:lvl1pPr>
              <a:defRPr/>
            </a:lvl1pPr>
          </a:lstStyle>
          <a:p>
            <a:pPr>
              <a:defRPr/>
            </a:pPr>
            <a:fld id="{7A7DC838-7C4F-49C5-A172-0FC96A2218C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r>
              <a:rPr lang="en-US" smtClean="0"/>
              <a:t>February 3, 2010</a:t>
            </a: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r>
              <a:rPr lang="en-US"/>
              <a:t>S. Cisko - RCWG Update - ESCC</a:t>
            </a:r>
          </a:p>
        </p:txBody>
      </p:sp>
      <p:sp>
        <p:nvSpPr>
          <p:cNvPr id="7" name="Rectangle 42"/>
          <p:cNvSpPr>
            <a:spLocks noGrp="1" noChangeArrowheads="1"/>
          </p:cNvSpPr>
          <p:nvPr>
            <p:ph type="sldNum" sz="quarter" idx="12"/>
          </p:nvPr>
        </p:nvSpPr>
        <p:spPr>
          <a:ln/>
        </p:spPr>
        <p:txBody>
          <a:bodyPr/>
          <a:lstStyle>
            <a:lvl1pPr>
              <a:defRPr/>
            </a:lvl1pPr>
          </a:lstStyle>
          <a:p>
            <a:pPr>
              <a:defRPr/>
            </a:pPr>
            <a:fld id="{7434928B-500E-42B7-A214-B2C6173E389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4099"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4100"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4101"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grpSp>
          <p:nvGrpSpPr>
            <p:cNvPr id="1035" name="Group 6"/>
            <p:cNvGrpSpPr>
              <a:grpSpLocks/>
            </p:cNvGrpSpPr>
            <p:nvPr/>
          </p:nvGrpSpPr>
          <p:grpSpPr bwMode="auto">
            <a:xfrm>
              <a:off x="288" y="0"/>
              <a:ext cx="5098" cy="4316"/>
              <a:chOff x="288" y="0"/>
              <a:chExt cx="5098" cy="4316"/>
            </a:xfrm>
          </p:grpSpPr>
          <p:sp>
            <p:nvSpPr>
              <p:cNvPr id="4103"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104"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105"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106"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107"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108"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109"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110"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111"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112"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113"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114"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115"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grpSp>
        <p:sp>
          <p:nvSpPr>
            <p:cNvPr id="4116"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4117"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4118"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4119"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US"/>
            </a:p>
          </p:txBody>
        </p:sp>
        <p:sp>
          <p:nvSpPr>
            <p:cNvPr id="4120"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US"/>
            </a:p>
          </p:txBody>
        </p:sp>
        <p:sp>
          <p:nvSpPr>
            <p:cNvPr id="4121"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4122"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US"/>
            </a:p>
          </p:txBody>
        </p:sp>
        <p:sp>
          <p:nvSpPr>
            <p:cNvPr id="4123"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US"/>
            </a:p>
          </p:txBody>
        </p:sp>
        <p:sp>
          <p:nvSpPr>
            <p:cNvPr id="4124"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US"/>
            </a:p>
          </p:txBody>
        </p:sp>
        <p:sp>
          <p:nvSpPr>
            <p:cNvPr id="4125"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US"/>
            </a:p>
          </p:txBody>
        </p:sp>
        <p:sp>
          <p:nvSpPr>
            <p:cNvPr id="4126"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US"/>
            </a:p>
          </p:txBody>
        </p:sp>
        <p:grpSp>
          <p:nvGrpSpPr>
            <p:cNvPr id="1047" name="Group 31"/>
            <p:cNvGrpSpPr>
              <a:grpSpLocks/>
            </p:cNvGrpSpPr>
            <p:nvPr/>
          </p:nvGrpSpPr>
          <p:grpSpPr bwMode="auto">
            <a:xfrm>
              <a:off x="1" y="392"/>
              <a:ext cx="5758" cy="1571"/>
              <a:chOff x="1" y="392"/>
              <a:chExt cx="5758" cy="1571"/>
            </a:xfrm>
          </p:grpSpPr>
          <p:sp>
            <p:nvSpPr>
              <p:cNvPr id="4128"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en-US"/>
              </a:p>
            </p:txBody>
          </p:sp>
          <p:sp>
            <p:nvSpPr>
              <p:cNvPr id="4129"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en-US"/>
              </a:p>
            </p:txBody>
          </p:sp>
          <p:sp>
            <p:nvSpPr>
              <p:cNvPr id="4130"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en-US"/>
              </a:p>
            </p:txBody>
          </p:sp>
          <p:sp>
            <p:nvSpPr>
              <p:cNvPr id="4131"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en-US"/>
              </a:p>
            </p:txBody>
          </p:sp>
          <p:sp>
            <p:nvSpPr>
              <p:cNvPr id="4132"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en-US"/>
              </a:p>
            </p:txBody>
          </p:sp>
        </p:grpSp>
        <p:sp>
          <p:nvSpPr>
            <p:cNvPr id="4133"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US"/>
            </a:p>
          </p:txBody>
        </p:sp>
        <p:sp>
          <p:nvSpPr>
            <p:cNvPr id="4134"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US"/>
            </a:p>
          </p:txBody>
        </p:sp>
      </p:grpSp>
      <p:sp>
        <p:nvSpPr>
          <p:cNvPr id="4135"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4136"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mn-lt"/>
              </a:defRPr>
            </a:lvl1pPr>
          </a:lstStyle>
          <a:p>
            <a:pPr>
              <a:defRPr/>
            </a:pPr>
            <a:r>
              <a:rPr lang="en-US" smtClean="0"/>
              <a:t>February 3, 2010</a:t>
            </a:r>
            <a:endParaRPr lang="en-US"/>
          </a:p>
        </p:txBody>
      </p:sp>
      <p:sp>
        <p:nvSpPr>
          <p:cNvPr id="4137"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mn-lt"/>
              </a:defRPr>
            </a:lvl1pPr>
          </a:lstStyle>
          <a:p>
            <a:pPr>
              <a:defRPr/>
            </a:pPr>
            <a:r>
              <a:rPr lang="en-US"/>
              <a:t>S. Cisko - RCWG Update - ESCC</a:t>
            </a:r>
          </a:p>
        </p:txBody>
      </p:sp>
      <p:sp>
        <p:nvSpPr>
          <p:cNvPr id="4138"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latin typeface="+mn-lt"/>
              </a:defRPr>
            </a:lvl1pPr>
          </a:lstStyle>
          <a:p>
            <a:pPr>
              <a:defRPr/>
            </a:pPr>
            <a:fld id="{C94CE238-F471-4C5E-896E-8D670D28C293}" type="slidenum">
              <a:rPr lang="en-US"/>
              <a:pPr>
                <a:defRPr/>
              </a:pPr>
              <a:t>‹#›</a:t>
            </a:fld>
            <a:endParaRPr lang="en-US"/>
          </a:p>
        </p:txBody>
      </p:sp>
      <p:sp>
        <p:nvSpPr>
          <p:cNvPr id="4139"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888"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iming>
    <p:tnLst>
      <p:par>
        <p:cTn id="1" dur="indefinite" restart="never" nodeType="tmRoot"/>
      </p:par>
    </p:tnLst>
  </p:timing>
  <p:hf hdr="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685800" y="2590800"/>
            <a:ext cx="7772400" cy="1127125"/>
          </a:xfrm>
        </p:spPr>
        <p:txBody>
          <a:bodyPr/>
          <a:lstStyle/>
          <a:p>
            <a:pPr eaLnBrk="1" hangingPunct="1">
              <a:defRPr/>
            </a:pPr>
            <a:r>
              <a:rPr lang="en-US" sz="4800" b="1" dirty="0" smtClean="0"/>
              <a:t>RCWG Update</a:t>
            </a:r>
          </a:p>
        </p:txBody>
      </p:sp>
      <p:sp>
        <p:nvSpPr>
          <p:cNvPr id="2051" name="Rectangle 3"/>
          <p:cNvSpPr>
            <a:spLocks noGrp="1" noChangeArrowheads="1"/>
          </p:cNvSpPr>
          <p:nvPr>
            <p:ph type="subTitle" sz="quarter" idx="1"/>
          </p:nvPr>
        </p:nvSpPr>
        <p:spPr>
          <a:xfrm>
            <a:off x="1524000" y="4191000"/>
            <a:ext cx="6400800" cy="1219200"/>
          </a:xfrm>
        </p:spPr>
        <p:txBody>
          <a:bodyPr/>
          <a:lstStyle/>
          <a:p>
            <a:pPr eaLnBrk="1" hangingPunct="1">
              <a:lnSpc>
                <a:spcPct val="90000"/>
              </a:lnSpc>
              <a:defRPr/>
            </a:pPr>
            <a:r>
              <a:rPr lang="en-US" dirty="0" smtClean="0"/>
              <a:t>Sheila Cisko, Chair</a:t>
            </a:r>
          </a:p>
          <a:p>
            <a:pPr eaLnBrk="1" hangingPunct="1">
              <a:lnSpc>
                <a:spcPct val="90000"/>
              </a:lnSpc>
              <a:defRPr/>
            </a:pPr>
            <a:r>
              <a:rPr lang="en-US" dirty="0" err="1" smtClean="0"/>
              <a:t>Fermilab</a:t>
            </a:r>
            <a:endParaRPr lang="en-US" dirty="0" smtClean="0"/>
          </a:p>
          <a:p>
            <a:pPr eaLnBrk="1" hangingPunct="1">
              <a:lnSpc>
                <a:spcPct val="90000"/>
              </a:lnSpc>
              <a:defRPr/>
            </a:pPr>
            <a:endParaRPr lang="en-US" dirty="0" smtClean="0"/>
          </a:p>
          <a:p>
            <a:pPr eaLnBrk="1" hangingPunct="1">
              <a:lnSpc>
                <a:spcPct val="90000"/>
              </a:lnSpc>
              <a:defRPr/>
            </a:pPr>
            <a:r>
              <a:rPr lang="en-US" dirty="0" smtClean="0"/>
              <a:t>rcwg@es.net</a:t>
            </a:r>
          </a:p>
          <a:p>
            <a:pPr eaLnBrk="1" hangingPunct="1">
              <a:lnSpc>
                <a:spcPct val="90000"/>
              </a:lnSpc>
              <a:defRPr/>
            </a:pPr>
            <a:endParaRPr lang="en-US" dirty="0" smtClean="0"/>
          </a:p>
        </p:txBody>
      </p:sp>
      <p:sp>
        <p:nvSpPr>
          <p:cNvPr id="6" name="Rectangle 41"/>
          <p:cNvSpPr>
            <a:spLocks noGrp="1" noChangeArrowheads="1"/>
          </p:cNvSpPr>
          <p:nvPr>
            <p:ph type="dt" sz="quarter" idx="10"/>
          </p:nvPr>
        </p:nvSpPr>
        <p:spPr/>
        <p:txBody>
          <a:bodyPr/>
          <a:lstStyle/>
          <a:p>
            <a:pPr>
              <a:defRPr/>
            </a:pPr>
            <a:r>
              <a:rPr lang="en-US" smtClean="0"/>
              <a:t>February 3, 2010</a:t>
            </a:r>
            <a:endParaRPr lang="en-US" dirty="0"/>
          </a:p>
        </p:txBody>
      </p:sp>
      <p:sp>
        <p:nvSpPr>
          <p:cNvPr id="7" name="Rectangle 42"/>
          <p:cNvSpPr>
            <a:spLocks noGrp="1" noChangeArrowheads="1"/>
          </p:cNvSpPr>
          <p:nvPr>
            <p:ph type="ftr" sz="quarter" idx="11"/>
          </p:nvPr>
        </p:nvSpPr>
        <p:spPr/>
        <p:txBody>
          <a:bodyPr/>
          <a:lstStyle/>
          <a:p>
            <a:pPr>
              <a:defRPr/>
            </a:pPr>
            <a:r>
              <a:rPr lang="en-US"/>
              <a:t>S. Cisko - RCWG Update - ESCC</a:t>
            </a:r>
          </a:p>
        </p:txBody>
      </p:sp>
      <p:sp>
        <p:nvSpPr>
          <p:cNvPr id="8" name="Rectangle 43"/>
          <p:cNvSpPr>
            <a:spLocks noGrp="1" noChangeArrowheads="1"/>
          </p:cNvSpPr>
          <p:nvPr>
            <p:ph type="sldNum" sz="quarter" idx="12"/>
          </p:nvPr>
        </p:nvSpPr>
        <p:spPr/>
        <p:txBody>
          <a:bodyPr/>
          <a:lstStyle/>
          <a:p>
            <a:pPr>
              <a:defRPr/>
            </a:pPr>
            <a:fld id="{B516EA87-7D02-48FB-8531-471FD8D04E17}" type="slidenum">
              <a:rPr lang="en-US"/>
              <a:pPr>
                <a:defRPr/>
              </a:pPr>
              <a:t>1</a:t>
            </a:fld>
            <a:endParaRPr lang="en-US"/>
          </a:p>
        </p:txBody>
      </p:sp>
      <p:sp>
        <p:nvSpPr>
          <p:cNvPr id="2052" name="Rectangle 4"/>
          <p:cNvSpPr>
            <a:spLocks noChangeArrowheads="1"/>
          </p:cNvSpPr>
          <p:nvPr/>
        </p:nvSpPr>
        <p:spPr bwMode="auto">
          <a:xfrm>
            <a:off x="1295400" y="304800"/>
            <a:ext cx="6553200" cy="914400"/>
          </a:xfrm>
          <a:prstGeom prst="rect">
            <a:avLst/>
          </a:prstGeom>
          <a:noFill/>
          <a:ln w="9525">
            <a:noFill/>
            <a:miter lim="800000"/>
            <a:headEnd/>
            <a:tailEnd/>
          </a:ln>
          <a:effectLst/>
        </p:spPr>
        <p:txBody>
          <a:bodyPr>
            <a:spAutoFit/>
          </a:bodyPr>
          <a:lstStyle/>
          <a:p>
            <a:pPr algn="ctr">
              <a:defRPr/>
            </a:pPr>
            <a:r>
              <a:rPr lang="en-US" sz="5400" b="1" dirty="0" smtClean="0">
                <a:effectLst>
                  <a:outerShdw blurRad="38100" dist="38100" dir="2700000" algn="tl">
                    <a:srgbClr val="000000"/>
                  </a:outerShdw>
                </a:effectLst>
                <a:latin typeface="Arial" charset="0"/>
              </a:rPr>
              <a:t>Winter 2010 ESCC</a:t>
            </a:r>
            <a:endParaRPr lang="en-US" sz="5400" b="1" i="1" dirty="0">
              <a:solidFill>
                <a:schemeClr val="folHlink"/>
              </a:solidFill>
              <a:effectLst>
                <a:outerShdw blurRad="38100" dist="38100" dir="2700000" algn="tl">
                  <a:srgbClr val="000000"/>
                </a:outerShdw>
              </a:effectLst>
              <a:latin typeface="Arial" charset="0"/>
            </a:endParaRPr>
          </a:p>
        </p:txBody>
      </p:sp>
      <p:pic>
        <p:nvPicPr>
          <p:cNvPr id="1027" name="Picture 3"/>
          <p:cNvPicPr>
            <a:picLocks noChangeAspect="1" noChangeArrowheads="1"/>
          </p:cNvPicPr>
          <p:nvPr/>
        </p:nvPicPr>
        <p:blipFill>
          <a:blip r:embed="rId3" cstate="print"/>
          <a:srcRect/>
          <a:stretch>
            <a:fillRect/>
          </a:stretch>
        </p:blipFill>
        <p:spPr bwMode="auto">
          <a:xfrm>
            <a:off x="2362200" y="1409700"/>
            <a:ext cx="4524375" cy="13335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12787"/>
          </a:xfrm>
        </p:spPr>
        <p:txBody>
          <a:bodyPr/>
          <a:lstStyle/>
          <a:p>
            <a:r>
              <a:rPr lang="en-US" sz="4000" dirty="0" smtClean="0"/>
              <a:t>Survey Results</a:t>
            </a:r>
            <a:endParaRPr lang="en-US" sz="4000" dirty="0"/>
          </a:p>
        </p:txBody>
      </p:sp>
      <p:sp>
        <p:nvSpPr>
          <p:cNvPr id="3" name="Content Placeholder 2"/>
          <p:cNvSpPr>
            <a:spLocks noGrp="1"/>
          </p:cNvSpPr>
          <p:nvPr>
            <p:ph idx="1"/>
          </p:nvPr>
        </p:nvSpPr>
        <p:spPr>
          <a:xfrm>
            <a:off x="457200" y="1066800"/>
            <a:ext cx="8229600" cy="5064125"/>
          </a:xfrm>
        </p:spPr>
        <p:txBody>
          <a:bodyPr/>
          <a:lstStyle/>
          <a:p>
            <a:pPr algn="ctr"/>
            <a:r>
              <a:rPr lang="en-US" sz="2800" dirty="0" smtClean="0"/>
              <a:t>Rate current use of ECS </a:t>
            </a:r>
            <a:r>
              <a:rPr lang="en-US" sz="1600" dirty="0" smtClean="0"/>
              <a:t>(1=lowest 5=highest)</a:t>
            </a:r>
            <a:endParaRPr lang="en-US" dirty="0"/>
          </a:p>
        </p:txBody>
      </p:sp>
      <p:sp>
        <p:nvSpPr>
          <p:cNvPr id="4" name="Date Placeholder 3"/>
          <p:cNvSpPr>
            <a:spLocks noGrp="1"/>
          </p:cNvSpPr>
          <p:nvPr>
            <p:ph type="dt" sz="half" idx="10"/>
          </p:nvPr>
        </p:nvSpPr>
        <p:spPr/>
        <p:txBody>
          <a:bodyPr/>
          <a:lstStyle/>
          <a:p>
            <a:pPr>
              <a:defRPr/>
            </a:pPr>
            <a:r>
              <a:rPr lang="en-US" smtClean="0"/>
              <a:t>February 3, 2010</a:t>
            </a:r>
            <a:endParaRPr lang="en-US"/>
          </a:p>
        </p:txBody>
      </p:sp>
      <p:sp>
        <p:nvSpPr>
          <p:cNvPr id="5" name="Footer Placeholder 4"/>
          <p:cNvSpPr>
            <a:spLocks noGrp="1"/>
          </p:cNvSpPr>
          <p:nvPr>
            <p:ph type="ftr" sz="quarter" idx="11"/>
          </p:nvPr>
        </p:nvSpPr>
        <p:spPr/>
        <p:txBody>
          <a:bodyPr/>
          <a:lstStyle/>
          <a:p>
            <a:pPr>
              <a:defRPr/>
            </a:pPr>
            <a:r>
              <a:rPr lang="en-US" smtClean="0"/>
              <a:t>S. Cisko - RCWG Update - ESCC</a:t>
            </a:r>
            <a:endParaRPr lang="en-US"/>
          </a:p>
        </p:txBody>
      </p:sp>
      <p:sp>
        <p:nvSpPr>
          <p:cNvPr id="6" name="Slide Number Placeholder 5"/>
          <p:cNvSpPr>
            <a:spLocks noGrp="1"/>
          </p:cNvSpPr>
          <p:nvPr>
            <p:ph type="sldNum" sz="quarter" idx="12"/>
          </p:nvPr>
        </p:nvSpPr>
        <p:spPr/>
        <p:txBody>
          <a:bodyPr/>
          <a:lstStyle/>
          <a:p>
            <a:pPr>
              <a:defRPr/>
            </a:pPr>
            <a:fld id="{B1B9296E-FA02-4650-B0AC-0549E817E593}" type="slidenum">
              <a:rPr lang="en-US" smtClean="0"/>
              <a:pPr>
                <a:defRPr/>
              </a:pPr>
              <a:t>10</a:t>
            </a:fld>
            <a:endParaRPr lang="en-US"/>
          </a:p>
        </p:txBody>
      </p:sp>
      <p:pic>
        <p:nvPicPr>
          <p:cNvPr id="2050" name="Picture 2"/>
          <p:cNvPicPr>
            <a:picLocks noChangeAspect="1" noChangeArrowheads="1"/>
          </p:cNvPicPr>
          <p:nvPr/>
        </p:nvPicPr>
        <p:blipFill>
          <a:blip r:embed="rId2" cstate="print"/>
          <a:srcRect/>
          <a:stretch>
            <a:fillRect/>
          </a:stretch>
        </p:blipFill>
        <p:spPr bwMode="auto">
          <a:xfrm>
            <a:off x="1143000" y="1905000"/>
            <a:ext cx="6705600" cy="3925887"/>
          </a:xfrm>
          <a:prstGeom prst="rect">
            <a:avLst/>
          </a:prstGeom>
          <a:noFill/>
          <a:ln w="9525">
            <a:noFill/>
            <a:miter lim="800000"/>
            <a:headEnd/>
            <a:tailEnd/>
          </a:ln>
          <a:effectLst/>
        </p:spPr>
      </p:pic>
      <p:grpSp>
        <p:nvGrpSpPr>
          <p:cNvPr id="16" name="Group 15"/>
          <p:cNvGrpSpPr/>
          <p:nvPr/>
        </p:nvGrpSpPr>
        <p:grpSpPr>
          <a:xfrm>
            <a:off x="4267200" y="2133600"/>
            <a:ext cx="1219200" cy="304800"/>
            <a:chOff x="4267200" y="2133600"/>
            <a:chExt cx="1219200" cy="304800"/>
          </a:xfrm>
        </p:grpSpPr>
        <p:sp>
          <p:nvSpPr>
            <p:cNvPr id="12" name="Oval 11"/>
            <p:cNvSpPr/>
            <p:nvPr/>
          </p:nvSpPr>
          <p:spPr bwMode="auto">
            <a:xfrm>
              <a:off x="4267200" y="2133600"/>
              <a:ext cx="381000" cy="304800"/>
            </a:xfrm>
            <a:prstGeom prst="ellipse">
              <a:avLst/>
            </a:prstGeom>
            <a:noFill/>
            <a:ln w="28575" cap="flat" cmpd="sng" algn="ctr">
              <a:solidFill>
                <a:srgbClr val="FF33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Goudy Stout" pitchFamily="18" charset="0"/>
              </a:endParaRPr>
            </a:p>
          </p:txBody>
        </p:sp>
        <p:cxnSp>
          <p:nvCxnSpPr>
            <p:cNvPr id="14" name="Straight Arrow Connector 13"/>
            <p:cNvCxnSpPr>
              <a:stCxn id="12" idx="6"/>
            </p:cNvCxnSpPr>
            <p:nvPr/>
          </p:nvCxnSpPr>
          <p:spPr bwMode="auto">
            <a:xfrm>
              <a:off x="4648200" y="2286000"/>
              <a:ext cx="838200" cy="1588"/>
            </a:xfrm>
            <a:prstGeom prst="straightConnector1">
              <a:avLst/>
            </a:prstGeom>
            <a:solidFill>
              <a:schemeClr val="accent1"/>
            </a:solidFill>
            <a:ln w="12700" cap="flat" cmpd="sng" algn="ctr">
              <a:solidFill>
                <a:srgbClr val="FF3300"/>
              </a:solidFill>
              <a:prstDash val="solid"/>
              <a:round/>
              <a:headEnd type="none" w="med" len="med"/>
              <a:tailEnd type="arrow"/>
            </a:ln>
            <a:effectLst/>
          </p:spPr>
        </p:cxnSp>
      </p:grpSp>
      <p:grpSp>
        <p:nvGrpSpPr>
          <p:cNvPr id="21" name="Group 20"/>
          <p:cNvGrpSpPr/>
          <p:nvPr/>
        </p:nvGrpSpPr>
        <p:grpSpPr>
          <a:xfrm>
            <a:off x="3962400" y="3048000"/>
            <a:ext cx="1600200" cy="1828800"/>
            <a:chOff x="3962400" y="3048000"/>
            <a:chExt cx="1600200" cy="1828800"/>
          </a:xfrm>
        </p:grpSpPr>
        <p:sp>
          <p:nvSpPr>
            <p:cNvPr id="18" name="Oval 17"/>
            <p:cNvSpPr/>
            <p:nvPr/>
          </p:nvSpPr>
          <p:spPr bwMode="auto">
            <a:xfrm>
              <a:off x="3962400" y="3048000"/>
              <a:ext cx="381000" cy="304800"/>
            </a:xfrm>
            <a:prstGeom prst="ellipse">
              <a:avLst/>
            </a:prstGeom>
            <a:noFill/>
            <a:ln w="28575" cap="flat" cmpd="sng" algn="ctr">
              <a:solidFill>
                <a:srgbClr val="FF33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Goudy Stout" pitchFamily="18" charset="0"/>
              </a:endParaRPr>
            </a:p>
          </p:txBody>
        </p:sp>
        <p:cxnSp>
          <p:nvCxnSpPr>
            <p:cNvPr id="19" name="Straight Arrow Connector 18"/>
            <p:cNvCxnSpPr>
              <a:stCxn id="18" idx="6"/>
            </p:cNvCxnSpPr>
            <p:nvPr/>
          </p:nvCxnSpPr>
          <p:spPr bwMode="auto">
            <a:xfrm>
              <a:off x="4343400" y="3200400"/>
              <a:ext cx="1219200" cy="1676400"/>
            </a:xfrm>
            <a:prstGeom prst="straightConnector1">
              <a:avLst/>
            </a:prstGeom>
            <a:solidFill>
              <a:schemeClr val="accent1"/>
            </a:solidFill>
            <a:ln w="12700" cap="flat" cmpd="sng" algn="ctr">
              <a:solidFill>
                <a:srgbClr val="FF3300"/>
              </a:solidFill>
              <a:prstDash val="solid"/>
              <a:round/>
              <a:headEnd type="none" w="med" len="med"/>
              <a:tailEnd type="arrow"/>
            </a:ln>
            <a:effectLst/>
          </p:spPr>
        </p:cxn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8991600" cy="1219200"/>
          </a:xfrm>
        </p:spPr>
        <p:txBody>
          <a:bodyPr/>
          <a:lstStyle/>
          <a:p>
            <a:r>
              <a:rPr lang="en-US" sz="3200" dirty="0" smtClean="0"/>
              <a:t>Rate current use of services </a:t>
            </a:r>
            <a:r>
              <a:rPr lang="en-US" sz="2800" dirty="0" smtClean="0"/>
              <a:t/>
            </a:r>
            <a:br>
              <a:rPr lang="en-US" sz="2800" dirty="0" smtClean="0"/>
            </a:br>
            <a:r>
              <a:rPr lang="en-US" sz="2800" dirty="0" smtClean="0">
                <a:solidFill>
                  <a:srgbClr val="FFC000"/>
                </a:solidFill>
              </a:rPr>
              <a:t>Comments</a:t>
            </a:r>
            <a:endParaRPr lang="en-US" sz="5400" dirty="0">
              <a:solidFill>
                <a:srgbClr val="FFC000"/>
              </a:solidFill>
            </a:endParaRPr>
          </a:p>
        </p:txBody>
      </p:sp>
      <p:sp>
        <p:nvSpPr>
          <p:cNvPr id="3" name="Content Placeholder 2"/>
          <p:cNvSpPr>
            <a:spLocks noGrp="1"/>
          </p:cNvSpPr>
          <p:nvPr>
            <p:ph idx="1"/>
          </p:nvPr>
        </p:nvSpPr>
        <p:spPr>
          <a:xfrm>
            <a:off x="457200" y="1143000"/>
            <a:ext cx="8229600" cy="4987925"/>
          </a:xfrm>
        </p:spPr>
        <p:txBody>
          <a:bodyPr/>
          <a:lstStyle/>
          <a:p>
            <a:r>
              <a:rPr lang="en-US" sz="2400" dirty="0" smtClean="0"/>
              <a:t>“Without an understanding of the Acceptable Use Policy (for scientific projects only?) my site can’t advertise or promote use of ECS services without running into capacity problems”</a:t>
            </a:r>
          </a:p>
          <a:p>
            <a:r>
              <a:rPr lang="en-US" sz="2400" dirty="0" smtClean="0"/>
              <a:t>“Current ECS capabilities are not on par with local Lab video and audio conferencing solutions. Also, we are expected to provide our customers with real-time support during conferences which is beyond the scope of service provided by ECS.”</a:t>
            </a:r>
            <a:endParaRPr lang="en-US" sz="2400" dirty="0"/>
          </a:p>
        </p:txBody>
      </p:sp>
      <p:sp>
        <p:nvSpPr>
          <p:cNvPr id="4" name="Date Placeholder 3"/>
          <p:cNvSpPr>
            <a:spLocks noGrp="1"/>
          </p:cNvSpPr>
          <p:nvPr>
            <p:ph type="dt" sz="half" idx="10"/>
          </p:nvPr>
        </p:nvSpPr>
        <p:spPr/>
        <p:txBody>
          <a:bodyPr/>
          <a:lstStyle/>
          <a:p>
            <a:pPr>
              <a:defRPr/>
            </a:pPr>
            <a:r>
              <a:rPr lang="en-US" smtClean="0"/>
              <a:t>February 3, 2010</a:t>
            </a:r>
            <a:endParaRPr lang="en-US"/>
          </a:p>
        </p:txBody>
      </p:sp>
      <p:sp>
        <p:nvSpPr>
          <p:cNvPr id="5" name="Footer Placeholder 4"/>
          <p:cNvSpPr>
            <a:spLocks noGrp="1"/>
          </p:cNvSpPr>
          <p:nvPr>
            <p:ph type="ftr" sz="quarter" idx="11"/>
          </p:nvPr>
        </p:nvSpPr>
        <p:spPr/>
        <p:txBody>
          <a:bodyPr/>
          <a:lstStyle/>
          <a:p>
            <a:pPr>
              <a:defRPr/>
            </a:pPr>
            <a:r>
              <a:rPr lang="en-US" smtClean="0"/>
              <a:t>S. Cisko - RCWG Update - ESCC</a:t>
            </a:r>
            <a:endParaRPr lang="en-US"/>
          </a:p>
        </p:txBody>
      </p:sp>
      <p:sp>
        <p:nvSpPr>
          <p:cNvPr id="6" name="Slide Number Placeholder 5"/>
          <p:cNvSpPr>
            <a:spLocks noGrp="1"/>
          </p:cNvSpPr>
          <p:nvPr>
            <p:ph type="sldNum" sz="quarter" idx="12"/>
          </p:nvPr>
        </p:nvSpPr>
        <p:spPr/>
        <p:txBody>
          <a:bodyPr/>
          <a:lstStyle/>
          <a:p>
            <a:pPr>
              <a:defRPr/>
            </a:pPr>
            <a:fld id="{B1B9296E-FA02-4650-B0AC-0549E817E593}"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1"/>
            <a:ext cx="8229600" cy="761999"/>
          </a:xfrm>
        </p:spPr>
        <p:txBody>
          <a:bodyPr/>
          <a:lstStyle/>
          <a:p>
            <a:r>
              <a:rPr lang="en-US" sz="3600" dirty="0" smtClean="0"/>
              <a:t>Survey Results</a:t>
            </a:r>
            <a:endParaRPr lang="en-US" sz="3600" dirty="0"/>
          </a:p>
        </p:txBody>
      </p:sp>
      <p:sp>
        <p:nvSpPr>
          <p:cNvPr id="9" name="Content Placeholder 8"/>
          <p:cNvSpPr>
            <a:spLocks noGrp="1"/>
          </p:cNvSpPr>
          <p:nvPr>
            <p:ph idx="1"/>
          </p:nvPr>
        </p:nvSpPr>
        <p:spPr>
          <a:xfrm>
            <a:off x="457200" y="685800"/>
            <a:ext cx="8229600" cy="5445125"/>
          </a:xfrm>
        </p:spPr>
        <p:txBody>
          <a:bodyPr/>
          <a:lstStyle/>
          <a:p>
            <a:pPr algn="ctr"/>
            <a:r>
              <a:rPr lang="en-US" sz="2800" dirty="0" smtClean="0"/>
              <a:t>Rank the proposed ECS enhancements </a:t>
            </a:r>
          </a:p>
          <a:p>
            <a:pPr algn="ctr">
              <a:buNone/>
            </a:pPr>
            <a:r>
              <a:rPr lang="en-US" sz="2800" dirty="0" smtClean="0"/>
              <a:t>in order of importance  </a:t>
            </a:r>
          </a:p>
          <a:p>
            <a:pPr algn="ctr">
              <a:buNone/>
            </a:pPr>
            <a:r>
              <a:rPr lang="en-US" sz="1400" dirty="0" smtClean="0"/>
              <a:t>(1=lowest; 4=highest)</a:t>
            </a:r>
          </a:p>
          <a:p>
            <a:endParaRPr lang="en-US" sz="2000" dirty="0" smtClean="0"/>
          </a:p>
          <a:p>
            <a:endParaRPr lang="en-US" sz="2000" dirty="0" smtClean="0"/>
          </a:p>
          <a:p>
            <a:pPr>
              <a:buNone/>
            </a:pPr>
            <a:endParaRPr lang="en-US" dirty="0"/>
          </a:p>
        </p:txBody>
      </p:sp>
      <p:sp>
        <p:nvSpPr>
          <p:cNvPr id="4" name="Date Placeholder 3"/>
          <p:cNvSpPr>
            <a:spLocks noGrp="1"/>
          </p:cNvSpPr>
          <p:nvPr>
            <p:ph type="dt" sz="half" idx="10"/>
          </p:nvPr>
        </p:nvSpPr>
        <p:spPr/>
        <p:txBody>
          <a:bodyPr/>
          <a:lstStyle/>
          <a:p>
            <a:pPr>
              <a:defRPr/>
            </a:pPr>
            <a:r>
              <a:rPr lang="en-US" smtClean="0"/>
              <a:t>February 3, 2010</a:t>
            </a:r>
            <a:endParaRPr lang="en-US"/>
          </a:p>
        </p:txBody>
      </p:sp>
      <p:sp>
        <p:nvSpPr>
          <p:cNvPr id="5" name="Footer Placeholder 4"/>
          <p:cNvSpPr>
            <a:spLocks noGrp="1"/>
          </p:cNvSpPr>
          <p:nvPr>
            <p:ph type="ftr" sz="quarter" idx="11"/>
          </p:nvPr>
        </p:nvSpPr>
        <p:spPr/>
        <p:txBody>
          <a:bodyPr/>
          <a:lstStyle/>
          <a:p>
            <a:pPr>
              <a:defRPr/>
            </a:pPr>
            <a:r>
              <a:rPr lang="en-US" smtClean="0"/>
              <a:t>S. Cisko - RCWG Update - ESCC</a:t>
            </a:r>
            <a:endParaRPr lang="en-US"/>
          </a:p>
        </p:txBody>
      </p:sp>
      <p:sp>
        <p:nvSpPr>
          <p:cNvPr id="6" name="Slide Number Placeholder 5"/>
          <p:cNvSpPr>
            <a:spLocks noGrp="1"/>
          </p:cNvSpPr>
          <p:nvPr>
            <p:ph type="sldNum" sz="quarter" idx="12"/>
          </p:nvPr>
        </p:nvSpPr>
        <p:spPr/>
        <p:txBody>
          <a:bodyPr/>
          <a:lstStyle/>
          <a:p>
            <a:pPr>
              <a:defRPr/>
            </a:pPr>
            <a:fld id="{B1B9296E-FA02-4650-B0AC-0549E817E593}" type="slidenum">
              <a:rPr lang="en-US" smtClean="0"/>
              <a:pPr>
                <a:defRPr/>
              </a:pPr>
              <a:t>12</a:t>
            </a:fld>
            <a:endParaRPr lang="en-US"/>
          </a:p>
        </p:txBody>
      </p:sp>
      <p:pic>
        <p:nvPicPr>
          <p:cNvPr id="2054" name="Picture 6"/>
          <p:cNvPicPr>
            <a:picLocks noChangeAspect="1" noChangeArrowheads="1"/>
          </p:cNvPicPr>
          <p:nvPr/>
        </p:nvPicPr>
        <p:blipFill>
          <a:blip r:embed="rId2" cstate="print"/>
          <a:srcRect/>
          <a:stretch>
            <a:fillRect/>
          </a:stretch>
        </p:blipFill>
        <p:spPr bwMode="auto">
          <a:xfrm>
            <a:off x="1676400" y="2057400"/>
            <a:ext cx="6096000" cy="3962400"/>
          </a:xfrm>
          <a:prstGeom prst="rect">
            <a:avLst/>
          </a:prstGeom>
          <a:noFill/>
          <a:ln w="9525">
            <a:noFill/>
            <a:miter lim="800000"/>
            <a:headEnd/>
            <a:tailEnd/>
          </a:ln>
          <a:effectLst/>
        </p:spPr>
      </p:pic>
      <p:sp>
        <p:nvSpPr>
          <p:cNvPr id="19" name="Oval 18"/>
          <p:cNvSpPr/>
          <p:nvPr/>
        </p:nvSpPr>
        <p:spPr bwMode="auto">
          <a:xfrm>
            <a:off x="2362200" y="2514600"/>
            <a:ext cx="457200" cy="381000"/>
          </a:xfrm>
          <a:prstGeom prst="ellipse">
            <a:avLst/>
          </a:prstGeom>
          <a:noFill/>
          <a:ln w="28575" cap="flat" cmpd="sng" algn="ctr">
            <a:solidFill>
              <a:srgbClr val="FF33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Goudy Stout" pitchFamily="18" charset="0"/>
            </a:endParaRPr>
          </a:p>
        </p:txBody>
      </p:sp>
      <p:cxnSp>
        <p:nvCxnSpPr>
          <p:cNvPr id="21" name="Straight Arrow Connector 20"/>
          <p:cNvCxnSpPr/>
          <p:nvPr/>
        </p:nvCxnSpPr>
        <p:spPr bwMode="auto">
          <a:xfrm>
            <a:off x="4648200" y="3048000"/>
            <a:ext cx="1066800" cy="304800"/>
          </a:xfrm>
          <a:prstGeom prst="straightConnector1">
            <a:avLst/>
          </a:prstGeom>
          <a:solidFill>
            <a:schemeClr val="accent1"/>
          </a:solidFill>
          <a:ln w="19050" cap="flat" cmpd="sng" algn="ctr">
            <a:solidFill>
              <a:srgbClr val="FF3300"/>
            </a:solidFill>
            <a:prstDash val="solid"/>
            <a:round/>
            <a:headEnd type="none" w="med" len="med"/>
            <a:tailEnd type="arrow"/>
          </a:ln>
          <a:effectLst/>
        </p:spPr>
      </p:cxnSp>
      <p:cxnSp>
        <p:nvCxnSpPr>
          <p:cNvPr id="22" name="Straight Arrow Connector 21"/>
          <p:cNvCxnSpPr/>
          <p:nvPr/>
        </p:nvCxnSpPr>
        <p:spPr bwMode="auto">
          <a:xfrm>
            <a:off x="4495800" y="3124200"/>
            <a:ext cx="1295400" cy="1066800"/>
          </a:xfrm>
          <a:prstGeom prst="straightConnector1">
            <a:avLst/>
          </a:prstGeom>
          <a:solidFill>
            <a:schemeClr val="accent1"/>
          </a:solidFill>
          <a:ln w="19050" cap="flat" cmpd="sng" algn="ctr">
            <a:solidFill>
              <a:srgbClr val="FF3300"/>
            </a:solidFill>
            <a:prstDash val="solid"/>
            <a:round/>
            <a:headEnd type="none" w="med" len="med"/>
            <a:tailEnd type="arrow"/>
          </a:ln>
          <a:effectLst/>
        </p:spPr>
      </p:cxnSp>
      <p:sp>
        <p:nvSpPr>
          <p:cNvPr id="25" name="Oval 24"/>
          <p:cNvSpPr/>
          <p:nvPr/>
        </p:nvSpPr>
        <p:spPr bwMode="auto">
          <a:xfrm>
            <a:off x="4191000" y="2895600"/>
            <a:ext cx="533400" cy="381000"/>
          </a:xfrm>
          <a:prstGeom prst="ellipse">
            <a:avLst/>
          </a:prstGeom>
          <a:noFill/>
          <a:ln w="28575" cap="flat" cmpd="sng" algn="ctr">
            <a:solidFill>
              <a:srgbClr val="FF33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Goudy Stout" pitchFamily="18" charset="0"/>
            </a:endParaRPr>
          </a:p>
        </p:txBody>
      </p:sp>
      <p:cxnSp>
        <p:nvCxnSpPr>
          <p:cNvPr id="26" name="Straight Arrow Connector 25"/>
          <p:cNvCxnSpPr/>
          <p:nvPr/>
        </p:nvCxnSpPr>
        <p:spPr bwMode="auto">
          <a:xfrm>
            <a:off x="2819400" y="2819400"/>
            <a:ext cx="2895600" cy="2133600"/>
          </a:xfrm>
          <a:prstGeom prst="straightConnector1">
            <a:avLst/>
          </a:prstGeom>
          <a:solidFill>
            <a:schemeClr val="accent1"/>
          </a:solidFill>
          <a:ln w="19050" cap="flat" cmpd="sng" algn="ctr">
            <a:solidFill>
              <a:srgbClr val="FF3300"/>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Rank the proposed ECS enhancements in order of importance </a:t>
            </a:r>
            <a:r>
              <a:rPr lang="en-US" sz="3600" dirty="0" smtClean="0"/>
              <a:t/>
            </a:r>
            <a:br>
              <a:rPr lang="en-US" sz="3600" dirty="0" smtClean="0"/>
            </a:br>
            <a:r>
              <a:rPr lang="en-US" sz="3200" dirty="0" smtClean="0">
                <a:solidFill>
                  <a:srgbClr val="FFC000"/>
                </a:solidFill>
              </a:rPr>
              <a:t>Comments</a:t>
            </a:r>
            <a:endParaRPr lang="en-US" sz="2400" dirty="0">
              <a:solidFill>
                <a:srgbClr val="FFC000"/>
              </a:solidFill>
            </a:endParaRPr>
          </a:p>
        </p:txBody>
      </p:sp>
      <p:sp>
        <p:nvSpPr>
          <p:cNvPr id="3" name="Content Placeholder 2"/>
          <p:cNvSpPr>
            <a:spLocks noGrp="1"/>
          </p:cNvSpPr>
          <p:nvPr>
            <p:ph idx="1"/>
          </p:nvPr>
        </p:nvSpPr>
        <p:spPr/>
        <p:txBody>
          <a:bodyPr/>
          <a:lstStyle/>
          <a:p>
            <a:r>
              <a:rPr lang="en-US" sz="2400" dirty="0" smtClean="0"/>
              <a:t>“Even though we have not used the service in the past, the proposed enhancements are something we are interested in. The additional ports would offer a capability we current do not have.”</a:t>
            </a:r>
          </a:p>
          <a:p>
            <a:r>
              <a:rPr lang="en-US" sz="2400" dirty="0" smtClean="0"/>
              <a:t>“The proposed enhancements would bring ECS functionality on par with local Lab services. However, the lack of real-time support is still a major concern.” </a:t>
            </a:r>
            <a:endParaRPr lang="en-US" sz="2400" dirty="0"/>
          </a:p>
        </p:txBody>
      </p:sp>
      <p:sp>
        <p:nvSpPr>
          <p:cNvPr id="4" name="Date Placeholder 3"/>
          <p:cNvSpPr>
            <a:spLocks noGrp="1"/>
          </p:cNvSpPr>
          <p:nvPr>
            <p:ph type="dt" sz="half" idx="10"/>
          </p:nvPr>
        </p:nvSpPr>
        <p:spPr/>
        <p:txBody>
          <a:bodyPr/>
          <a:lstStyle/>
          <a:p>
            <a:pPr>
              <a:defRPr/>
            </a:pPr>
            <a:r>
              <a:rPr lang="en-US" smtClean="0"/>
              <a:t>February 3, 2010</a:t>
            </a:r>
            <a:endParaRPr lang="en-US"/>
          </a:p>
        </p:txBody>
      </p:sp>
      <p:sp>
        <p:nvSpPr>
          <p:cNvPr id="5" name="Footer Placeholder 4"/>
          <p:cNvSpPr>
            <a:spLocks noGrp="1"/>
          </p:cNvSpPr>
          <p:nvPr>
            <p:ph type="ftr" sz="quarter" idx="11"/>
          </p:nvPr>
        </p:nvSpPr>
        <p:spPr/>
        <p:txBody>
          <a:bodyPr/>
          <a:lstStyle/>
          <a:p>
            <a:pPr>
              <a:defRPr/>
            </a:pPr>
            <a:r>
              <a:rPr lang="en-US" smtClean="0"/>
              <a:t>S. Cisko - RCWG Update - ESCC</a:t>
            </a:r>
            <a:endParaRPr lang="en-US"/>
          </a:p>
        </p:txBody>
      </p:sp>
      <p:sp>
        <p:nvSpPr>
          <p:cNvPr id="6" name="Slide Number Placeholder 5"/>
          <p:cNvSpPr>
            <a:spLocks noGrp="1"/>
          </p:cNvSpPr>
          <p:nvPr>
            <p:ph type="sldNum" sz="quarter" idx="12"/>
          </p:nvPr>
        </p:nvSpPr>
        <p:spPr/>
        <p:txBody>
          <a:bodyPr/>
          <a:lstStyle/>
          <a:p>
            <a:pPr>
              <a:defRPr/>
            </a:pPr>
            <a:fld id="{B1B9296E-FA02-4650-B0AC-0549E817E593}"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rgbClr val="CCECFF"/>
                </a:solidFill>
              </a:rPr>
              <a:t>Survey Results</a:t>
            </a:r>
            <a:endParaRPr lang="en-US" dirty="0"/>
          </a:p>
        </p:txBody>
      </p:sp>
      <p:sp>
        <p:nvSpPr>
          <p:cNvPr id="3" name="Content Placeholder 2"/>
          <p:cNvSpPr>
            <a:spLocks noGrp="1"/>
          </p:cNvSpPr>
          <p:nvPr>
            <p:ph idx="1"/>
          </p:nvPr>
        </p:nvSpPr>
        <p:spPr>
          <a:xfrm>
            <a:off x="457200" y="1143000"/>
            <a:ext cx="8229600" cy="4987925"/>
          </a:xfrm>
        </p:spPr>
        <p:txBody>
          <a:bodyPr/>
          <a:lstStyle/>
          <a:p>
            <a:pPr algn="ctr"/>
            <a:r>
              <a:rPr lang="en-US" sz="2800" dirty="0" smtClean="0"/>
              <a:t>Rate alignment of specific enhancements  with your projected future needs </a:t>
            </a:r>
          </a:p>
          <a:p>
            <a:pPr algn="ctr">
              <a:buNone/>
            </a:pPr>
            <a:r>
              <a:rPr lang="en-US" sz="1200" dirty="0" smtClean="0"/>
              <a:t>(</a:t>
            </a:r>
            <a:r>
              <a:rPr lang="en-US" sz="1400" dirty="0" smtClean="0"/>
              <a:t>1=lowest; 5=highes</a:t>
            </a:r>
            <a:r>
              <a:rPr lang="en-US" sz="1200" dirty="0" smtClean="0"/>
              <a:t>t)</a:t>
            </a:r>
          </a:p>
          <a:p>
            <a:endParaRPr lang="en-US" dirty="0"/>
          </a:p>
        </p:txBody>
      </p:sp>
      <p:sp>
        <p:nvSpPr>
          <p:cNvPr id="4" name="Date Placeholder 3"/>
          <p:cNvSpPr>
            <a:spLocks noGrp="1"/>
          </p:cNvSpPr>
          <p:nvPr>
            <p:ph type="dt" sz="half" idx="10"/>
          </p:nvPr>
        </p:nvSpPr>
        <p:spPr/>
        <p:txBody>
          <a:bodyPr/>
          <a:lstStyle/>
          <a:p>
            <a:pPr>
              <a:defRPr/>
            </a:pPr>
            <a:r>
              <a:rPr lang="en-US" smtClean="0"/>
              <a:t>February 3, 2010</a:t>
            </a:r>
            <a:endParaRPr lang="en-US"/>
          </a:p>
        </p:txBody>
      </p:sp>
      <p:sp>
        <p:nvSpPr>
          <p:cNvPr id="5" name="Footer Placeholder 4"/>
          <p:cNvSpPr>
            <a:spLocks noGrp="1"/>
          </p:cNvSpPr>
          <p:nvPr>
            <p:ph type="ftr" sz="quarter" idx="11"/>
          </p:nvPr>
        </p:nvSpPr>
        <p:spPr/>
        <p:txBody>
          <a:bodyPr/>
          <a:lstStyle/>
          <a:p>
            <a:pPr>
              <a:defRPr/>
            </a:pPr>
            <a:r>
              <a:rPr lang="en-US" smtClean="0"/>
              <a:t>S. Cisko - RCWG Update - ESCC</a:t>
            </a:r>
            <a:endParaRPr lang="en-US"/>
          </a:p>
        </p:txBody>
      </p:sp>
      <p:sp>
        <p:nvSpPr>
          <p:cNvPr id="6" name="Slide Number Placeholder 5"/>
          <p:cNvSpPr>
            <a:spLocks noGrp="1"/>
          </p:cNvSpPr>
          <p:nvPr>
            <p:ph type="sldNum" sz="quarter" idx="12"/>
          </p:nvPr>
        </p:nvSpPr>
        <p:spPr/>
        <p:txBody>
          <a:bodyPr/>
          <a:lstStyle/>
          <a:p>
            <a:pPr>
              <a:defRPr/>
            </a:pPr>
            <a:fld id="{B1B9296E-FA02-4650-B0AC-0549E817E593}" type="slidenum">
              <a:rPr lang="en-US" smtClean="0"/>
              <a:pPr>
                <a:defRPr/>
              </a:pPr>
              <a:t>14</a:t>
            </a:fld>
            <a:endParaRPr lang="en-US"/>
          </a:p>
        </p:txBody>
      </p:sp>
      <p:pic>
        <p:nvPicPr>
          <p:cNvPr id="3075" name="Picture 3"/>
          <p:cNvPicPr>
            <a:picLocks noChangeAspect="1" noChangeArrowheads="1"/>
          </p:cNvPicPr>
          <p:nvPr/>
        </p:nvPicPr>
        <p:blipFill>
          <a:blip r:embed="rId2" cstate="print"/>
          <a:srcRect/>
          <a:stretch>
            <a:fillRect/>
          </a:stretch>
        </p:blipFill>
        <p:spPr bwMode="auto">
          <a:xfrm>
            <a:off x="1828800" y="2514600"/>
            <a:ext cx="5584825" cy="34083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8991600" cy="1219200"/>
          </a:xfrm>
        </p:spPr>
        <p:txBody>
          <a:bodyPr/>
          <a:lstStyle/>
          <a:p>
            <a:r>
              <a:rPr lang="en-US" sz="2800" dirty="0" smtClean="0"/>
              <a:t>Rate alignment of specific  enhancements </a:t>
            </a:r>
            <a:br>
              <a:rPr lang="en-US" sz="2800" dirty="0" smtClean="0"/>
            </a:br>
            <a:r>
              <a:rPr lang="en-US" sz="2800" dirty="0" smtClean="0"/>
              <a:t>with projected future needs</a:t>
            </a:r>
            <a:br>
              <a:rPr lang="en-US" sz="2800" dirty="0" smtClean="0"/>
            </a:br>
            <a:r>
              <a:rPr lang="en-US" sz="2800" dirty="0" smtClean="0">
                <a:solidFill>
                  <a:srgbClr val="FFC000"/>
                </a:solidFill>
              </a:rPr>
              <a:t>Comments</a:t>
            </a:r>
            <a:endParaRPr lang="en-US" sz="5400" dirty="0">
              <a:solidFill>
                <a:srgbClr val="FFC000"/>
              </a:solidFill>
            </a:endParaRPr>
          </a:p>
        </p:txBody>
      </p:sp>
      <p:sp>
        <p:nvSpPr>
          <p:cNvPr id="3" name="Content Placeholder 2"/>
          <p:cNvSpPr>
            <a:spLocks noGrp="1"/>
          </p:cNvSpPr>
          <p:nvPr>
            <p:ph idx="1"/>
          </p:nvPr>
        </p:nvSpPr>
        <p:spPr>
          <a:xfrm>
            <a:off x="457200" y="1143000"/>
            <a:ext cx="8229600" cy="4987925"/>
          </a:xfrm>
        </p:spPr>
        <p:txBody>
          <a:bodyPr/>
          <a:lstStyle/>
          <a:p>
            <a:r>
              <a:rPr lang="en-US" sz="2400" dirty="0" smtClean="0"/>
              <a:t>“RE: HD this is important - we have the equipment and are ready to go.”</a:t>
            </a:r>
            <a:br>
              <a:rPr lang="en-US" sz="2400" dirty="0" smtClean="0"/>
            </a:br>
            <a:endParaRPr lang="en-US" sz="2400" dirty="0" smtClean="0"/>
          </a:p>
          <a:p>
            <a:r>
              <a:rPr lang="en-US" sz="2400" dirty="0" smtClean="0"/>
              <a:t>“I don't think we would have much use for HD video.”</a:t>
            </a:r>
          </a:p>
          <a:p>
            <a:r>
              <a:rPr lang="en-US" sz="2400" dirty="0" smtClean="0"/>
              <a:t>“We have never had a problem getting access to video ports, so a 50% increase in ports might not affect our experience”</a:t>
            </a:r>
          </a:p>
          <a:p>
            <a:r>
              <a:rPr lang="en-US" sz="2400" dirty="0" smtClean="0"/>
              <a:t>“Also need human support. Currently, if some thing happens you need to send and email and pray somebody read your email. We use this service 24-7. Prompt response after hours also appreciated.” </a:t>
            </a:r>
            <a:endParaRPr lang="en-US" sz="2400" dirty="0"/>
          </a:p>
        </p:txBody>
      </p:sp>
      <p:sp>
        <p:nvSpPr>
          <p:cNvPr id="4" name="Date Placeholder 3"/>
          <p:cNvSpPr>
            <a:spLocks noGrp="1"/>
          </p:cNvSpPr>
          <p:nvPr>
            <p:ph type="dt" sz="half" idx="10"/>
          </p:nvPr>
        </p:nvSpPr>
        <p:spPr/>
        <p:txBody>
          <a:bodyPr/>
          <a:lstStyle/>
          <a:p>
            <a:pPr>
              <a:defRPr/>
            </a:pPr>
            <a:r>
              <a:rPr lang="en-US" smtClean="0"/>
              <a:t>February 3, 2010</a:t>
            </a:r>
            <a:endParaRPr lang="en-US"/>
          </a:p>
        </p:txBody>
      </p:sp>
      <p:sp>
        <p:nvSpPr>
          <p:cNvPr id="5" name="Footer Placeholder 4"/>
          <p:cNvSpPr>
            <a:spLocks noGrp="1"/>
          </p:cNvSpPr>
          <p:nvPr>
            <p:ph type="ftr" sz="quarter" idx="11"/>
          </p:nvPr>
        </p:nvSpPr>
        <p:spPr/>
        <p:txBody>
          <a:bodyPr/>
          <a:lstStyle/>
          <a:p>
            <a:pPr>
              <a:defRPr/>
            </a:pPr>
            <a:r>
              <a:rPr lang="en-US" smtClean="0"/>
              <a:t>S. Cisko - RCWG Update - ESCC</a:t>
            </a:r>
            <a:endParaRPr lang="en-US"/>
          </a:p>
        </p:txBody>
      </p:sp>
      <p:sp>
        <p:nvSpPr>
          <p:cNvPr id="6" name="Slide Number Placeholder 5"/>
          <p:cNvSpPr>
            <a:spLocks noGrp="1"/>
          </p:cNvSpPr>
          <p:nvPr>
            <p:ph type="sldNum" sz="quarter" idx="12"/>
          </p:nvPr>
        </p:nvSpPr>
        <p:spPr/>
        <p:txBody>
          <a:bodyPr/>
          <a:lstStyle/>
          <a:p>
            <a:pPr>
              <a:defRPr/>
            </a:pPr>
            <a:fld id="{B1B9296E-FA02-4650-B0AC-0549E817E593}"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484187"/>
          </a:xfrm>
        </p:spPr>
        <p:txBody>
          <a:bodyPr/>
          <a:lstStyle/>
          <a:p>
            <a:r>
              <a:rPr lang="en-US" sz="3600" dirty="0" smtClean="0">
                <a:solidFill>
                  <a:srgbClr val="CCECFF"/>
                </a:solidFill>
              </a:rPr>
              <a:t>Survey Results</a:t>
            </a:r>
            <a:endParaRPr lang="en-US" dirty="0"/>
          </a:p>
        </p:txBody>
      </p:sp>
      <p:sp>
        <p:nvSpPr>
          <p:cNvPr id="3" name="Content Placeholder 2"/>
          <p:cNvSpPr>
            <a:spLocks noGrp="1"/>
          </p:cNvSpPr>
          <p:nvPr>
            <p:ph idx="1"/>
          </p:nvPr>
        </p:nvSpPr>
        <p:spPr>
          <a:xfrm>
            <a:off x="457200" y="685800"/>
            <a:ext cx="8229600" cy="5445125"/>
          </a:xfrm>
        </p:spPr>
        <p:txBody>
          <a:bodyPr/>
          <a:lstStyle/>
          <a:p>
            <a:pPr algn="ctr"/>
            <a:r>
              <a:rPr lang="en-US" sz="2400" dirty="0" smtClean="0"/>
              <a:t>Prioritize the following in terms of importance for long term strategic directions for ECS to pursue </a:t>
            </a:r>
            <a:r>
              <a:rPr lang="en-US" sz="1600" dirty="0" smtClean="0"/>
              <a:t>(1=lowest; 6=highest)</a:t>
            </a:r>
            <a:endParaRPr lang="en-US" dirty="0"/>
          </a:p>
        </p:txBody>
      </p:sp>
      <p:sp>
        <p:nvSpPr>
          <p:cNvPr id="4" name="Date Placeholder 3"/>
          <p:cNvSpPr>
            <a:spLocks noGrp="1"/>
          </p:cNvSpPr>
          <p:nvPr>
            <p:ph type="dt" sz="half" idx="10"/>
          </p:nvPr>
        </p:nvSpPr>
        <p:spPr/>
        <p:txBody>
          <a:bodyPr/>
          <a:lstStyle/>
          <a:p>
            <a:pPr>
              <a:defRPr/>
            </a:pPr>
            <a:r>
              <a:rPr lang="en-US" smtClean="0"/>
              <a:t>February 3, 2010</a:t>
            </a:r>
            <a:endParaRPr lang="en-US"/>
          </a:p>
        </p:txBody>
      </p:sp>
      <p:sp>
        <p:nvSpPr>
          <p:cNvPr id="5" name="Footer Placeholder 4"/>
          <p:cNvSpPr>
            <a:spLocks noGrp="1"/>
          </p:cNvSpPr>
          <p:nvPr>
            <p:ph type="ftr" sz="quarter" idx="11"/>
          </p:nvPr>
        </p:nvSpPr>
        <p:spPr/>
        <p:txBody>
          <a:bodyPr/>
          <a:lstStyle/>
          <a:p>
            <a:pPr>
              <a:defRPr/>
            </a:pPr>
            <a:r>
              <a:rPr lang="en-US" smtClean="0"/>
              <a:t>S. Cisko - RCWG Update - ESCC</a:t>
            </a:r>
            <a:endParaRPr lang="en-US"/>
          </a:p>
        </p:txBody>
      </p:sp>
      <p:sp>
        <p:nvSpPr>
          <p:cNvPr id="6" name="Slide Number Placeholder 5"/>
          <p:cNvSpPr>
            <a:spLocks noGrp="1"/>
          </p:cNvSpPr>
          <p:nvPr>
            <p:ph type="sldNum" sz="quarter" idx="12"/>
          </p:nvPr>
        </p:nvSpPr>
        <p:spPr/>
        <p:txBody>
          <a:bodyPr/>
          <a:lstStyle/>
          <a:p>
            <a:pPr>
              <a:defRPr/>
            </a:pPr>
            <a:fld id="{B1B9296E-FA02-4650-B0AC-0549E817E593}" type="slidenum">
              <a:rPr lang="en-US" smtClean="0"/>
              <a:pPr>
                <a:defRPr/>
              </a:pPr>
              <a:t>16</a:t>
            </a:fld>
            <a:endParaRPr lang="en-US"/>
          </a:p>
        </p:txBody>
      </p:sp>
      <p:pic>
        <p:nvPicPr>
          <p:cNvPr id="4099" name="Picture 3"/>
          <p:cNvPicPr>
            <a:picLocks noChangeAspect="1" noChangeArrowheads="1"/>
          </p:cNvPicPr>
          <p:nvPr/>
        </p:nvPicPr>
        <p:blipFill>
          <a:blip r:embed="rId2" cstate="print"/>
          <a:srcRect/>
          <a:stretch>
            <a:fillRect/>
          </a:stretch>
        </p:blipFill>
        <p:spPr bwMode="auto">
          <a:xfrm>
            <a:off x="1600200" y="1905000"/>
            <a:ext cx="5864225" cy="4267200"/>
          </a:xfrm>
          <a:prstGeom prst="rect">
            <a:avLst/>
          </a:prstGeom>
          <a:noFill/>
          <a:ln w="9525">
            <a:noFill/>
            <a:miter lim="800000"/>
            <a:headEnd/>
            <a:tailEnd/>
          </a:ln>
          <a:effectLst/>
        </p:spPr>
      </p:pic>
      <p:cxnSp>
        <p:nvCxnSpPr>
          <p:cNvPr id="11" name="Straight Arrow Connector 10"/>
          <p:cNvCxnSpPr/>
          <p:nvPr/>
        </p:nvCxnSpPr>
        <p:spPr bwMode="auto">
          <a:xfrm>
            <a:off x="2895600" y="2895600"/>
            <a:ext cx="2590800" cy="1828800"/>
          </a:xfrm>
          <a:prstGeom prst="straightConnector1">
            <a:avLst/>
          </a:prstGeom>
          <a:solidFill>
            <a:schemeClr val="accent1"/>
          </a:solidFill>
          <a:ln w="19050" cap="flat" cmpd="sng" algn="ctr">
            <a:solidFill>
              <a:srgbClr val="FF3300"/>
            </a:solidFill>
            <a:prstDash val="solid"/>
            <a:round/>
            <a:headEnd type="none" w="med" len="med"/>
            <a:tailEnd type="arrow"/>
          </a:ln>
          <a:effectLst/>
        </p:spPr>
      </p:cxnSp>
      <p:sp>
        <p:nvSpPr>
          <p:cNvPr id="12" name="Oval 11"/>
          <p:cNvSpPr/>
          <p:nvPr/>
        </p:nvSpPr>
        <p:spPr bwMode="auto">
          <a:xfrm>
            <a:off x="5105400" y="2895600"/>
            <a:ext cx="304800" cy="304800"/>
          </a:xfrm>
          <a:prstGeom prst="ellipse">
            <a:avLst/>
          </a:prstGeom>
          <a:noFill/>
          <a:ln w="28575" cap="flat" cmpd="sng" algn="ctr">
            <a:solidFill>
              <a:srgbClr val="FF33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Goudy Stout" pitchFamily="18" charset="0"/>
            </a:endParaRPr>
          </a:p>
        </p:txBody>
      </p:sp>
      <p:sp>
        <p:nvSpPr>
          <p:cNvPr id="10" name="Oval 9"/>
          <p:cNvSpPr/>
          <p:nvPr/>
        </p:nvSpPr>
        <p:spPr bwMode="auto">
          <a:xfrm>
            <a:off x="2667000" y="2667000"/>
            <a:ext cx="304800" cy="304800"/>
          </a:xfrm>
          <a:prstGeom prst="ellipse">
            <a:avLst/>
          </a:prstGeom>
          <a:noFill/>
          <a:ln w="28575" cap="flat" cmpd="sng" algn="ctr">
            <a:solidFill>
              <a:srgbClr val="FF33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Goudy Stout" pitchFamily="18" charset="0"/>
            </a:endParaRPr>
          </a:p>
        </p:txBody>
      </p:sp>
      <p:sp>
        <p:nvSpPr>
          <p:cNvPr id="14" name="Oval 13"/>
          <p:cNvSpPr/>
          <p:nvPr/>
        </p:nvSpPr>
        <p:spPr bwMode="auto">
          <a:xfrm>
            <a:off x="4191000" y="3581400"/>
            <a:ext cx="304800" cy="304800"/>
          </a:xfrm>
          <a:prstGeom prst="ellipse">
            <a:avLst/>
          </a:prstGeom>
          <a:noFill/>
          <a:ln w="28575" cap="flat" cmpd="sng" algn="ctr">
            <a:solidFill>
              <a:srgbClr val="FF33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Goudy Stout" pitchFamily="18" charset="0"/>
            </a:endParaRPr>
          </a:p>
        </p:txBody>
      </p:sp>
      <p:cxnSp>
        <p:nvCxnSpPr>
          <p:cNvPr id="15" name="Straight Arrow Connector 14"/>
          <p:cNvCxnSpPr/>
          <p:nvPr/>
        </p:nvCxnSpPr>
        <p:spPr bwMode="auto">
          <a:xfrm>
            <a:off x="4419600" y="3810000"/>
            <a:ext cx="990600" cy="304800"/>
          </a:xfrm>
          <a:prstGeom prst="straightConnector1">
            <a:avLst/>
          </a:prstGeom>
          <a:solidFill>
            <a:schemeClr val="accent1"/>
          </a:solidFill>
          <a:ln w="19050" cap="flat" cmpd="sng" algn="ctr">
            <a:solidFill>
              <a:srgbClr val="FF3300"/>
            </a:solidFill>
            <a:prstDash val="solid"/>
            <a:round/>
            <a:headEnd type="none" w="med" len="med"/>
            <a:tailEnd type="arrow"/>
          </a:ln>
          <a:effectLst/>
        </p:spPr>
      </p:cxnSp>
      <p:cxnSp>
        <p:nvCxnSpPr>
          <p:cNvPr id="18" name="Straight Arrow Connector 17"/>
          <p:cNvCxnSpPr/>
          <p:nvPr/>
        </p:nvCxnSpPr>
        <p:spPr bwMode="auto">
          <a:xfrm rot="5400000" flipH="1" flipV="1">
            <a:off x="5257800" y="2819400"/>
            <a:ext cx="228600" cy="228600"/>
          </a:xfrm>
          <a:prstGeom prst="straightConnector1">
            <a:avLst/>
          </a:prstGeom>
          <a:solidFill>
            <a:schemeClr val="accent1"/>
          </a:solidFill>
          <a:ln w="19050" cap="flat" cmpd="sng" algn="ctr">
            <a:solidFill>
              <a:srgbClr val="FF3300"/>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8991600" cy="1219200"/>
          </a:xfrm>
        </p:spPr>
        <p:txBody>
          <a:bodyPr/>
          <a:lstStyle/>
          <a:p>
            <a:r>
              <a:rPr lang="en-US" sz="2800" dirty="0" smtClean="0"/>
              <a:t>Prioritize the following in terms of importance for long term strategic directions for ECS to pursue</a:t>
            </a:r>
            <a:br>
              <a:rPr lang="en-US" sz="2800" dirty="0" smtClean="0"/>
            </a:br>
            <a:r>
              <a:rPr lang="en-US" sz="2800" dirty="0" smtClean="0">
                <a:solidFill>
                  <a:srgbClr val="FFC000"/>
                </a:solidFill>
              </a:rPr>
              <a:t>Comments</a:t>
            </a:r>
            <a:endParaRPr lang="en-US" sz="5400" dirty="0">
              <a:solidFill>
                <a:srgbClr val="FFC000"/>
              </a:solidFill>
            </a:endParaRPr>
          </a:p>
        </p:txBody>
      </p:sp>
      <p:sp>
        <p:nvSpPr>
          <p:cNvPr id="3" name="Content Placeholder 2"/>
          <p:cNvSpPr>
            <a:spLocks noGrp="1"/>
          </p:cNvSpPr>
          <p:nvPr>
            <p:ph idx="1"/>
          </p:nvPr>
        </p:nvSpPr>
        <p:spPr>
          <a:xfrm>
            <a:off x="457200" y="1143000"/>
            <a:ext cx="8229600" cy="4987925"/>
          </a:xfrm>
        </p:spPr>
        <p:txBody>
          <a:bodyPr/>
          <a:lstStyle/>
          <a:p>
            <a:r>
              <a:rPr lang="en-US" sz="2000" dirty="0" smtClean="0"/>
              <a:t>“We consider all of these important. </a:t>
            </a:r>
            <a:br>
              <a:rPr lang="en-US" sz="2000" dirty="0" smtClean="0"/>
            </a:br>
            <a:r>
              <a:rPr lang="en-US" sz="2000" dirty="0" smtClean="0"/>
              <a:t>In the area of emerging and </a:t>
            </a:r>
            <a:r>
              <a:rPr lang="en-US" sz="2000" dirty="0" err="1" smtClean="0"/>
              <a:t>collab</a:t>
            </a:r>
            <a:r>
              <a:rPr lang="en-US" sz="2000" dirty="0" smtClean="0"/>
              <a:t> tools, we would especially like to see better integration between existing and HD video conferencing and web/desktop based video conferencing - i.e. the ability to include non-room based attendees like home and desktop users into room-based video conferencing - such a tool should be browser-based and require no client. Information/cookbooks on including desktop attendees would be great. </a:t>
            </a:r>
            <a:br>
              <a:rPr lang="en-US" sz="2000" dirty="0" smtClean="0"/>
            </a:br>
            <a:r>
              <a:rPr lang="en-US" sz="2000" dirty="0" smtClean="0"/>
              <a:t/>
            </a:r>
            <a:br>
              <a:rPr lang="en-US" sz="2000" dirty="0" smtClean="0"/>
            </a:br>
            <a:r>
              <a:rPr lang="en-US" sz="2000" dirty="0" smtClean="0"/>
              <a:t>Streaming services for high volume events would be greatly appreciated too - ESnet seems to be in a strategic position to provide this to the community.”</a:t>
            </a:r>
            <a:endParaRPr lang="en-US" sz="2000" dirty="0"/>
          </a:p>
        </p:txBody>
      </p:sp>
      <p:sp>
        <p:nvSpPr>
          <p:cNvPr id="4" name="Date Placeholder 3"/>
          <p:cNvSpPr>
            <a:spLocks noGrp="1"/>
          </p:cNvSpPr>
          <p:nvPr>
            <p:ph type="dt" sz="half" idx="10"/>
          </p:nvPr>
        </p:nvSpPr>
        <p:spPr/>
        <p:txBody>
          <a:bodyPr/>
          <a:lstStyle/>
          <a:p>
            <a:pPr>
              <a:defRPr/>
            </a:pPr>
            <a:r>
              <a:rPr lang="en-US" smtClean="0"/>
              <a:t>February 3, 2010</a:t>
            </a:r>
            <a:endParaRPr lang="en-US"/>
          </a:p>
        </p:txBody>
      </p:sp>
      <p:sp>
        <p:nvSpPr>
          <p:cNvPr id="5" name="Footer Placeholder 4"/>
          <p:cNvSpPr>
            <a:spLocks noGrp="1"/>
          </p:cNvSpPr>
          <p:nvPr>
            <p:ph type="ftr" sz="quarter" idx="11"/>
          </p:nvPr>
        </p:nvSpPr>
        <p:spPr/>
        <p:txBody>
          <a:bodyPr/>
          <a:lstStyle/>
          <a:p>
            <a:pPr>
              <a:defRPr/>
            </a:pPr>
            <a:r>
              <a:rPr lang="en-US" smtClean="0"/>
              <a:t>S. Cisko - RCWG Update - ESCC</a:t>
            </a:r>
            <a:endParaRPr lang="en-US"/>
          </a:p>
        </p:txBody>
      </p:sp>
      <p:sp>
        <p:nvSpPr>
          <p:cNvPr id="6" name="Slide Number Placeholder 5"/>
          <p:cNvSpPr>
            <a:spLocks noGrp="1"/>
          </p:cNvSpPr>
          <p:nvPr>
            <p:ph type="sldNum" sz="quarter" idx="12"/>
          </p:nvPr>
        </p:nvSpPr>
        <p:spPr/>
        <p:txBody>
          <a:bodyPr/>
          <a:lstStyle/>
          <a:p>
            <a:pPr>
              <a:defRPr/>
            </a:pPr>
            <a:fld id="{B1B9296E-FA02-4650-B0AC-0549E817E593}"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srgbClr val="CCECFF"/>
                </a:solidFill>
              </a:rPr>
              <a:t>Prioritize the following in terms of importance for long term strategic directions for ECS to pursue</a:t>
            </a:r>
            <a:br>
              <a:rPr lang="en-US" sz="2800" dirty="0" smtClean="0">
                <a:solidFill>
                  <a:srgbClr val="CCECFF"/>
                </a:solidFill>
              </a:rPr>
            </a:br>
            <a:r>
              <a:rPr lang="en-US" sz="2800" dirty="0" smtClean="0">
                <a:solidFill>
                  <a:srgbClr val="FFC000"/>
                </a:solidFill>
              </a:rPr>
              <a:t>Comments Part II</a:t>
            </a:r>
            <a:endParaRPr lang="en-US" dirty="0">
              <a:solidFill>
                <a:srgbClr val="FFC000"/>
              </a:solidFill>
            </a:endParaRPr>
          </a:p>
        </p:txBody>
      </p:sp>
      <p:sp>
        <p:nvSpPr>
          <p:cNvPr id="3" name="Content Placeholder 2"/>
          <p:cNvSpPr>
            <a:spLocks noGrp="1"/>
          </p:cNvSpPr>
          <p:nvPr>
            <p:ph idx="1"/>
          </p:nvPr>
        </p:nvSpPr>
        <p:spPr/>
        <p:txBody>
          <a:bodyPr/>
          <a:lstStyle/>
          <a:p>
            <a:r>
              <a:rPr lang="en-US" sz="2400" dirty="0" smtClean="0"/>
              <a:t>“Reliability and ease of use!!!”</a:t>
            </a:r>
          </a:p>
          <a:p>
            <a:r>
              <a:rPr lang="en-US" sz="2400" dirty="0" smtClean="0"/>
              <a:t>“Many of our collaborators also collaborate on other experiments, including the LHC experiments. Supporting them by creating federations with other video services allows them to be here and still communicate with other experiments.</a:t>
            </a:r>
            <a:br>
              <a:rPr lang="en-US" sz="2400" dirty="0" smtClean="0"/>
            </a:br>
            <a:r>
              <a:rPr lang="en-US" sz="2400" dirty="0" smtClean="0"/>
              <a:t>It would be most helpful to quickly identify service issues, even if they are caused by us, so they can be resolved”</a:t>
            </a:r>
            <a:endParaRPr lang="en-US" sz="2400" dirty="0"/>
          </a:p>
        </p:txBody>
      </p:sp>
      <p:sp>
        <p:nvSpPr>
          <p:cNvPr id="4" name="Date Placeholder 3"/>
          <p:cNvSpPr>
            <a:spLocks noGrp="1"/>
          </p:cNvSpPr>
          <p:nvPr>
            <p:ph type="dt" sz="half" idx="10"/>
          </p:nvPr>
        </p:nvSpPr>
        <p:spPr/>
        <p:txBody>
          <a:bodyPr/>
          <a:lstStyle/>
          <a:p>
            <a:pPr>
              <a:defRPr/>
            </a:pPr>
            <a:r>
              <a:rPr lang="en-US" smtClean="0"/>
              <a:t>February 3, 2010</a:t>
            </a:r>
            <a:endParaRPr lang="en-US"/>
          </a:p>
        </p:txBody>
      </p:sp>
      <p:sp>
        <p:nvSpPr>
          <p:cNvPr id="5" name="Footer Placeholder 4"/>
          <p:cNvSpPr>
            <a:spLocks noGrp="1"/>
          </p:cNvSpPr>
          <p:nvPr>
            <p:ph type="ftr" sz="quarter" idx="11"/>
          </p:nvPr>
        </p:nvSpPr>
        <p:spPr/>
        <p:txBody>
          <a:bodyPr/>
          <a:lstStyle/>
          <a:p>
            <a:pPr>
              <a:defRPr/>
            </a:pPr>
            <a:r>
              <a:rPr lang="en-US" smtClean="0"/>
              <a:t>S. Cisko - RCWG Update - ESCC</a:t>
            </a:r>
            <a:endParaRPr lang="en-US"/>
          </a:p>
        </p:txBody>
      </p:sp>
      <p:sp>
        <p:nvSpPr>
          <p:cNvPr id="6" name="Slide Number Placeholder 5"/>
          <p:cNvSpPr>
            <a:spLocks noGrp="1"/>
          </p:cNvSpPr>
          <p:nvPr>
            <p:ph type="sldNum" sz="quarter" idx="12"/>
          </p:nvPr>
        </p:nvSpPr>
        <p:spPr/>
        <p:txBody>
          <a:bodyPr/>
          <a:lstStyle/>
          <a:p>
            <a:pPr>
              <a:defRPr/>
            </a:pPr>
            <a:fld id="{B1B9296E-FA02-4650-B0AC-0549E817E593}"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12787"/>
          </a:xfrm>
        </p:spPr>
        <p:txBody>
          <a:bodyPr/>
          <a:lstStyle/>
          <a:p>
            <a:r>
              <a:rPr lang="en-US" sz="4000" dirty="0" smtClean="0"/>
              <a:t>Upgrade issues</a:t>
            </a:r>
            <a:endParaRPr lang="en-US" sz="4000" dirty="0"/>
          </a:p>
        </p:txBody>
      </p:sp>
      <p:sp>
        <p:nvSpPr>
          <p:cNvPr id="3" name="Content Placeholder 2"/>
          <p:cNvSpPr>
            <a:spLocks noGrp="1"/>
          </p:cNvSpPr>
          <p:nvPr>
            <p:ph idx="1"/>
          </p:nvPr>
        </p:nvSpPr>
        <p:spPr>
          <a:xfrm>
            <a:off x="457200" y="914400"/>
            <a:ext cx="8229600" cy="5216525"/>
          </a:xfrm>
        </p:spPr>
        <p:txBody>
          <a:bodyPr/>
          <a:lstStyle/>
          <a:p>
            <a:r>
              <a:rPr lang="en-US" sz="2800" dirty="0" smtClean="0"/>
              <a:t>Select ECS </a:t>
            </a:r>
            <a:r>
              <a:rPr lang="en-US" sz="2800" dirty="0" err="1" smtClean="0"/>
              <a:t>MeetingPlace</a:t>
            </a:r>
            <a:r>
              <a:rPr lang="en-US" sz="2800" dirty="0" smtClean="0"/>
              <a:t> users are evaluating </a:t>
            </a:r>
            <a:r>
              <a:rPr lang="en-US" sz="2800" dirty="0" err="1" smtClean="0"/>
              <a:t>ReadyTalk</a:t>
            </a:r>
            <a:endParaRPr lang="en-US" sz="2800" dirty="0" smtClean="0"/>
          </a:p>
          <a:p>
            <a:pPr lvl="1"/>
            <a:r>
              <a:rPr lang="en-US" sz="2400" dirty="0" smtClean="0"/>
              <a:t>Noted issue with chair </a:t>
            </a:r>
            <a:r>
              <a:rPr lang="en-US" sz="2400" dirty="0" err="1" smtClean="0"/>
              <a:t>vs</a:t>
            </a:r>
            <a:r>
              <a:rPr lang="en-US" sz="2400" dirty="0" smtClean="0"/>
              <a:t> conf ID method </a:t>
            </a:r>
          </a:p>
          <a:p>
            <a:pPr lvl="2"/>
            <a:r>
              <a:rPr lang="en-US" sz="2000" dirty="0" err="1" smtClean="0"/>
              <a:t>ReadyTalk</a:t>
            </a:r>
            <a:r>
              <a:rPr lang="en-US" sz="2000" dirty="0" smtClean="0"/>
              <a:t> offered auto continuation with non-chair </a:t>
            </a:r>
          </a:p>
          <a:p>
            <a:r>
              <a:rPr lang="en-US" sz="2800" dirty="0" smtClean="0"/>
              <a:t>Registration process discussion topics</a:t>
            </a:r>
          </a:p>
          <a:p>
            <a:pPr lvl="1"/>
            <a:r>
              <a:rPr lang="en-US" sz="2400" dirty="0" smtClean="0"/>
              <a:t>Automated authentication (</a:t>
            </a:r>
            <a:r>
              <a:rPr lang="en-US" sz="2400" dirty="0" err="1" smtClean="0"/>
              <a:t>certs</a:t>
            </a:r>
            <a:r>
              <a:rPr lang="en-US" sz="2400" dirty="0" smtClean="0"/>
              <a:t>)  </a:t>
            </a:r>
          </a:p>
          <a:p>
            <a:pPr lvl="1"/>
            <a:r>
              <a:rPr lang="en-US" sz="2400" dirty="0" smtClean="0"/>
              <a:t>Federated identity &amp; authorization for users </a:t>
            </a:r>
          </a:p>
          <a:p>
            <a:pPr lvl="1"/>
            <a:r>
              <a:rPr lang="en-US" sz="2400" dirty="0" smtClean="0"/>
              <a:t>What is Acceptable Use Policy?</a:t>
            </a:r>
          </a:p>
          <a:p>
            <a:pPr lvl="2">
              <a:buFont typeface="Wingdings" pitchFamily="2" charset="2"/>
              <a:buChar char="Ø"/>
            </a:pPr>
            <a:r>
              <a:rPr lang="en-US" sz="2000" dirty="0" smtClean="0"/>
              <a:t>Video &amp; </a:t>
            </a:r>
            <a:r>
              <a:rPr lang="en-US" sz="2000" smtClean="0"/>
              <a:t>audio </a:t>
            </a:r>
            <a:r>
              <a:rPr lang="en-US" sz="2000" smtClean="0"/>
              <a:t>registration </a:t>
            </a:r>
            <a:r>
              <a:rPr lang="en-US" sz="2000" dirty="0" smtClean="0"/>
              <a:t>web pages no </a:t>
            </a:r>
            <a:r>
              <a:rPr lang="en-US" sz="2000" dirty="0" smtClean="0"/>
              <a:t>longer include AUP sign-off</a:t>
            </a:r>
          </a:p>
          <a:p>
            <a:r>
              <a:rPr lang="en-US" sz="2800" dirty="0" smtClean="0"/>
              <a:t>Waiting for </a:t>
            </a:r>
            <a:r>
              <a:rPr lang="en-US" sz="2800" dirty="0" err="1" smtClean="0"/>
              <a:t>Ciscotandbergcodian</a:t>
            </a:r>
            <a:r>
              <a:rPr lang="en-US" sz="2800" dirty="0" smtClean="0"/>
              <a:t> hi-density software for chassis MCU</a:t>
            </a:r>
            <a:endParaRPr lang="en-US" sz="2800" dirty="0"/>
          </a:p>
        </p:txBody>
      </p:sp>
      <p:sp>
        <p:nvSpPr>
          <p:cNvPr id="4" name="Date Placeholder 3"/>
          <p:cNvSpPr>
            <a:spLocks noGrp="1"/>
          </p:cNvSpPr>
          <p:nvPr>
            <p:ph type="dt" sz="half" idx="10"/>
          </p:nvPr>
        </p:nvSpPr>
        <p:spPr/>
        <p:txBody>
          <a:bodyPr/>
          <a:lstStyle/>
          <a:p>
            <a:pPr>
              <a:defRPr/>
            </a:pPr>
            <a:r>
              <a:rPr lang="en-US" smtClean="0"/>
              <a:t>February 3, 2010</a:t>
            </a:r>
            <a:endParaRPr lang="en-US"/>
          </a:p>
        </p:txBody>
      </p:sp>
      <p:sp>
        <p:nvSpPr>
          <p:cNvPr id="5" name="Footer Placeholder 4"/>
          <p:cNvSpPr>
            <a:spLocks noGrp="1"/>
          </p:cNvSpPr>
          <p:nvPr>
            <p:ph type="ftr" sz="quarter" idx="11"/>
          </p:nvPr>
        </p:nvSpPr>
        <p:spPr/>
        <p:txBody>
          <a:bodyPr/>
          <a:lstStyle/>
          <a:p>
            <a:pPr>
              <a:defRPr/>
            </a:pPr>
            <a:r>
              <a:rPr lang="en-US" dirty="0" smtClean="0"/>
              <a:t>S. Cisko - RCWG Update - ESCC</a:t>
            </a:r>
            <a:endParaRPr lang="en-US" dirty="0"/>
          </a:p>
        </p:txBody>
      </p:sp>
      <p:sp>
        <p:nvSpPr>
          <p:cNvPr id="6" name="Slide Number Placeholder 5"/>
          <p:cNvSpPr>
            <a:spLocks noGrp="1"/>
          </p:cNvSpPr>
          <p:nvPr>
            <p:ph type="sldNum" sz="quarter" idx="12"/>
          </p:nvPr>
        </p:nvSpPr>
        <p:spPr/>
        <p:txBody>
          <a:bodyPr/>
          <a:lstStyle/>
          <a:p>
            <a:pPr>
              <a:defRPr/>
            </a:pPr>
            <a:fld id="{B1B9296E-FA02-4650-B0AC-0549E817E593}"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6" name="Content Placeholder 5"/>
          <p:cNvSpPr>
            <a:spLocks noGrp="1"/>
          </p:cNvSpPr>
          <p:nvPr>
            <p:ph idx="1"/>
          </p:nvPr>
        </p:nvSpPr>
        <p:spPr/>
        <p:txBody>
          <a:bodyPr/>
          <a:lstStyle/>
          <a:p>
            <a:r>
              <a:rPr lang="en-US" dirty="0" smtClean="0"/>
              <a:t>Membership</a:t>
            </a:r>
          </a:p>
          <a:p>
            <a:r>
              <a:rPr lang="en-US" dirty="0" smtClean="0"/>
              <a:t>Stats</a:t>
            </a:r>
          </a:p>
          <a:p>
            <a:r>
              <a:rPr lang="en-US" dirty="0" smtClean="0"/>
              <a:t>Activities</a:t>
            </a:r>
          </a:p>
          <a:p>
            <a:r>
              <a:rPr lang="en-US" dirty="0" smtClean="0"/>
              <a:t>ECS Upgrade Plans</a:t>
            </a:r>
          </a:p>
          <a:p>
            <a:r>
              <a:rPr lang="en-US" dirty="0" smtClean="0"/>
              <a:t>ECS  Task Force </a:t>
            </a:r>
          </a:p>
          <a:p>
            <a:r>
              <a:rPr lang="en-US" dirty="0" smtClean="0"/>
              <a:t>ECS Upgrade Survey Results </a:t>
            </a:r>
          </a:p>
          <a:p>
            <a:r>
              <a:rPr lang="en-US" dirty="0" smtClean="0"/>
              <a:t>Upgrade Issues</a:t>
            </a:r>
          </a:p>
          <a:p>
            <a:r>
              <a:rPr lang="en-US" dirty="0" smtClean="0"/>
              <a:t>Questions &amp; Comments</a:t>
            </a:r>
            <a:endParaRPr lang="en-US" dirty="0"/>
          </a:p>
        </p:txBody>
      </p:sp>
      <p:sp>
        <p:nvSpPr>
          <p:cNvPr id="3" name="Date Placeholder 2"/>
          <p:cNvSpPr>
            <a:spLocks noGrp="1"/>
          </p:cNvSpPr>
          <p:nvPr>
            <p:ph type="dt" sz="half" idx="10"/>
          </p:nvPr>
        </p:nvSpPr>
        <p:spPr/>
        <p:txBody>
          <a:bodyPr/>
          <a:lstStyle/>
          <a:p>
            <a:pPr>
              <a:defRPr/>
            </a:pPr>
            <a:r>
              <a:rPr lang="en-US" smtClean="0"/>
              <a:t>February 3, 2010</a:t>
            </a:r>
            <a:endParaRPr lang="en-US"/>
          </a:p>
        </p:txBody>
      </p:sp>
      <p:sp>
        <p:nvSpPr>
          <p:cNvPr id="4" name="Footer Placeholder 3"/>
          <p:cNvSpPr>
            <a:spLocks noGrp="1"/>
          </p:cNvSpPr>
          <p:nvPr>
            <p:ph type="ftr" sz="quarter" idx="11"/>
          </p:nvPr>
        </p:nvSpPr>
        <p:spPr/>
        <p:txBody>
          <a:bodyPr/>
          <a:lstStyle/>
          <a:p>
            <a:pPr>
              <a:defRPr/>
            </a:pPr>
            <a:r>
              <a:rPr lang="en-US" smtClean="0"/>
              <a:t>S. Cisko - RCWG Update - ESCC</a:t>
            </a:r>
            <a:endParaRPr lang="en-US"/>
          </a:p>
        </p:txBody>
      </p:sp>
      <p:sp>
        <p:nvSpPr>
          <p:cNvPr id="5" name="Slide Number Placeholder 4"/>
          <p:cNvSpPr>
            <a:spLocks noGrp="1"/>
          </p:cNvSpPr>
          <p:nvPr>
            <p:ph type="sldNum" sz="quarter" idx="12"/>
          </p:nvPr>
        </p:nvSpPr>
        <p:spPr/>
        <p:txBody>
          <a:bodyPr/>
          <a:lstStyle/>
          <a:p>
            <a:pPr>
              <a:defRPr/>
            </a:pPr>
            <a:fld id="{0DBF8ED6-03C8-4693-93E2-3EBB3D600D88}" type="slidenum">
              <a:rPr lang="en-US" smtClean="0"/>
              <a:pPr>
                <a:defRPr/>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February 3, 2010</a:t>
            </a:r>
            <a:endParaRPr lang="en-US"/>
          </a:p>
        </p:txBody>
      </p:sp>
      <p:sp>
        <p:nvSpPr>
          <p:cNvPr id="5" name="Footer Placeholder 4"/>
          <p:cNvSpPr>
            <a:spLocks noGrp="1"/>
          </p:cNvSpPr>
          <p:nvPr>
            <p:ph type="ftr" sz="quarter" idx="11"/>
          </p:nvPr>
        </p:nvSpPr>
        <p:spPr/>
        <p:txBody>
          <a:bodyPr/>
          <a:lstStyle/>
          <a:p>
            <a:pPr>
              <a:defRPr/>
            </a:pPr>
            <a:r>
              <a:rPr lang="en-US" smtClean="0"/>
              <a:t>S. Cisko - RCWG Update - ESCC</a:t>
            </a:r>
            <a:endParaRPr lang="en-US"/>
          </a:p>
        </p:txBody>
      </p:sp>
      <p:sp>
        <p:nvSpPr>
          <p:cNvPr id="6" name="Slide Number Placeholder 5"/>
          <p:cNvSpPr>
            <a:spLocks noGrp="1"/>
          </p:cNvSpPr>
          <p:nvPr>
            <p:ph type="sldNum" sz="quarter" idx="12"/>
          </p:nvPr>
        </p:nvSpPr>
        <p:spPr/>
        <p:txBody>
          <a:bodyPr/>
          <a:lstStyle/>
          <a:p>
            <a:pPr>
              <a:defRPr/>
            </a:pPr>
            <a:fld id="{6A4B8335-6A7D-4110-B22D-03E73260B56A}" type="slidenum">
              <a:rPr lang="en-US" smtClean="0"/>
              <a:pPr>
                <a:defRPr/>
              </a:pPr>
              <a:t>20</a:t>
            </a:fld>
            <a:endParaRPr lang="en-US"/>
          </a:p>
        </p:txBody>
      </p:sp>
      <p:pic>
        <p:nvPicPr>
          <p:cNvPr id="1026" name="Picture 2" descr="C:\Users\scisko\AppData\Local\Microsoft\Windows\Temporary Internet Files\Content.IE5\002HP8NV\MPj04331650000[1].jpg"/>
          <p:cNvPicPr>
            <a:picLocks noChangeAspect="1" noChangeArrowheads="1"/>
          </p:cNvPicPr>
          <p:nvPr/>
        </p:nvPicPr>
        <p:blipFill>
          <a:blip r:embed="rId2" cstate="print"/>
          <a:srcRect/>
          <a:stretch>
            <a:fillRect/>
          </a:stretch>
        </p:blipFill>
        <p:spPr bwMode="auto">
          <a:xfrm>
            <a:off x="2133600" y="1295400"/>
            <a:ext cx="4979303" cy="373684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0"/>
            <a:ext cx="8229600" cy="381000"/>
          </a:xfrm>
        </p:spPr>
        <p:txBody>
          <a:bodyPr/>
          <a:lstStyle/>
          <a:p>
            <a:pPr>
              <a:defRPr/>
            </a:pPr>
            <a:r>
              <a:rPr lang="en-US" sz="2800" dirty="0" smtClean="0"/>
              <a:t>RCWG Membership</a:t>
            </a:r>
            <a:endParaRPr lang="en-US" sz="2800" dirty="0"/>
          </a:p>
        </p:txBody>
      </p:sp>
      <p:sp>
        <p:nvSpPr>
          <p:cNvPr id="5" name="Date Placeholder 4"/>
          <p:cNvSpPr>
            <a:spLocks noGrp="1"/>
          </p:cNvSpPr>
          <p:nvPr>
            <p:ph type="dt" sz="quarter" idx="10"/>
          </p:nvPr>
        </p:nvSpPr>
        <p:spPr/>
        <p:txBody>
          <a:bodyPr/>
          <a:lstStyle/>
          <a:p>
            <a:pPr>
              <a:defRPr/>
            </a:pPr>
            <a:r>
              <a:rPr lang="en-US" smtClean="0"/>
              <a:t>February 4, 2009</a:t>
            </a:r>
            <a:endParaRPr lang="en-US"/>
          </a:p>
        </p:txBody>
      </p:sp>
      <p:sp>
        <p:nvSpPr>
          <p:cNvPr id="6" name="Footer Placeholder 5"/>
          <p:cNvSpPr>
            <a:spLocks noGrp="1"/>
          </p:cNvSpPr>
          <p:nvPr>
            <p:ph type="ftr" sz="quarter" idx="11"/>
          </p:nvPr>
        </p:nvSpPr>
        <p:spPr/>
        <p:txBody>
          <a:bodyPr/>
          <a:lstStyle/>
          <a:p>
            <a:pPr>
              <a:defRPr/>
            </a:pPr>
            <a:r>
              <a:rPr lang="en-US" dirty="0" smtClean="0"/>
              <a:t>S. Cisko - RCWG Update - ESCC</a:t>
            </a:r>
            <a:endParaRPr lang="en-US" dirty="0"/>
          </a:p>
        </p:txBody>
      </p:sp>
      <p:sp>
        <p:nvSpPr>
          <p:cNvPr id="7" name="Slide Number Placeholder 6"/>
          <p:cNvSpPr>
            <a:spLocks noGrp="1"/>
          </p:cNvSpPr>
          <p:nvPr>
            <p:ph type="sldNum" sz="quarter" idx="12"/>
          </p:nvPr>
        </p:nvSpPr>
        <p:spPr/>
        <p:txBody>
          <a:bodyPr/>
          <a:lstStyle/>
          <a:p>
            <a:pPr>
              <a:defRPr/>
            </a:pPr>
            <a:fld id="{489D6265-5B6D-41C9-AE20-50CAA602C289}" type="slidenum">
              <a:rPr lang="en-US" smtClean="0"/>
              <a:pPr>
                <a:defRPr/>
              </a:pPr>
              <a:t>3</a:t>
            </a:fld>
            <a:endParaRPr lang="en-US"/>
          </a:p>
        </p:txBody>
      </p:sp>
      <p:sp>
        <p:nvSpPr>
          <p:cNvPr id="15" name="Rectangle 14"/>
          <p:cNvSpPr/>
          <p:nvPr/>
        </p:nvSpPr>
        <p:spPr>
          <a:xfrm>
            <a:off x="304800" y="5410200"/>
            <a:ext cx="8534400" cy="824841"/>
          </a:xfrm>
          <a:prstGeom prst="rect">
            <a:avLst/>
          </a:prstGeom>
        </p:spPr>
        <p:txBody>
          <a:bodyPr wrap="square">
            <a:spAutoFit/>
          </a:bodyPr>
          <a:lstStyle/>
          <a:p>
            <a:pPr>
              <a:spcBef>
                <a:spcPct val="20000"/>
              </a:spcBef>
              <a:buClr>
                <a:srgbClr val="FFFFCC"/>
              </a:buClr>
              <a:buSzPct val="60000"/>
              <a:defRPr/>
            </a:pPr>
            <a:r>
              <a:rPr lang="en-US" sz="1400" kern="0" dirty="0" smtClean="0">
                <a:solidFill>
                  <a:srgbClr val="FF0000"/>
                </a:solidFill>
                <a:effectLst>
                  <a:outerShdw blurRad="38100" dist="38100" dir="2700000" algn="tl">
                    <a:srgbClr val="000000"/>
                  </a:outerShdw>
                </a:effectLst>
                <a:latin typeface="Verdana"/>
              </a:rPr>
              <a:t>&gt;&gt;&gt;</a:t>
            </a:r>
            <a:r>
              <a:rPr lang="en-US" sz="1400" kern="0" dirty="0" smtClean="0">
                <a:solidFill>
                  <a:srgbClr val="FFFFFF"/>
                </a:solidFill>
                <a:effectLst>
                  <a:outerShdw blurRad="38100" dist="38100" dir="2700000" algn="tl">
                    <a:srgbClr val="000000"/>
                  </a:outerShdw>
                </a:effectLst>
                <a:latin typeface="Verdana"/>
              </a:rPr>
              <a:t>Lost two active members from a DOE lab and CERN IT </a:t>
            </a:r>
          </a:p>
          <a:p>
            <a:pPr>
              <a:spcBef>
                <a:spcPct val="20000"/>
              </a:spcBef>
              <a:buClr>
                <a:srgbClr val="FFFFCC"/>
              </a:buClr>
              <a:buSzPct val="60000"/>
              <a:defRPr/>
            </a:pPr>
            <a:endParaRPr lang="en-US" sz="1400" kern="0" dirty="0" smtClean="0">
              <a:solidFill>
                <a:srgbClr val="FFFFFF"/>
              </a:solidFill>
              <a:effectLst>
                <a:outerShdw blurRad="38100" dist="38100" dir="2700000" algn="tl">
                  <a:srgbClr val="000000"/>
                </a:outerShdw>
              </a:effectLst>
              <a:latin typeface="Verdana"/>
            </a:endParaRPr>
          </a:p>
          <a:p>
            <a:pPr>
              <a:spcBef>
                <a:spcPct val="20000"/>
              </a:spcBef>
              <a:buClr>
                <a:srgbClr val="FFFFCC"/>
              </a:buClr>
              <a:buSzPct val="60000"/>
              <a:defRPr/>
            </a:pPr>
            <a:r>
              <a:rPr lang="en-US" sz="1400" kern="0" dirty="0" smtClean="0">
                <a:solidFill>
                  <a:srgbClr val="FFFFFF"/>
                </a:solidFill>
                <a:effectLst>
                  <a:outerShdw blurRad="38100" dist="38100" dir="2700000" algn="tl">
                    <a:srgbClr val="000000"/>
                  </a:outerShdw>
                </a:effectLst>
                <a:latin typeface="Verdana"/>
              </a:rPr>
              <a:t>Members </a:t>
            </a:r>
            <a:r>
              <a:rPr lang="en-US" sz="1400" kern="0" dirty="0">
                <a:solidFill>
                  <a:srgbClr val="FFFFFF"/>
                </a:solidFill>
                <a:effectLst>
                  <a:outerShdw blurRad="38100" dist="38100" dir="2700000" algn="tl">
                    <a:srgbClr val="000000"/>
                  </a:outerShdw>
                </a:effectLst>
                <a:latin typeface="Verdana"/>
              </a:rPr>
              <a:t>are IT professionals, engineers, VC support staff and managers, or scientists </a:t>
            </a:r>
          </a:p>
        </p:txBody>
      </p:sp>
      <p:pic>
        <p:nvPicPr>
          <p:cNvPr id="2050" name="Picture 2"/>
          <p:cNvPicPr>
            <a:picLocks noChangeAspect="1" noChangeArrowheads="1"/>
          </p:cNvPicPr>
          <p:nvPr/>
        </p:nvPicPr>
        <p:blipFill>
          <a:blip r:embed="rId2" cstate="print"/>
          <a:srcRect/>
          <a:stretch>
            <a:fillRect/>
          </a:stretch>
        </p:blipFill>
        <p:spPr bwMode="auto">
          <a:xfrm>
            <a:off x="457200" y="533401"/>
            <a:ext cx="8382000" cy="4571999"/>
          </a:xfrm>
          <a:prstGeom prst="rect">
            <a:avLst/>
          </a:prstGeom>
          <a:noFill/>
          <a:ln w="9525">
            <a:noFill/>
            <a:miter lim="800000"/>
            <a:headEnd/>
            <a:tailEnd/>
          </a:ln>
          <a:effectLst/>
        </p:spPr>
      </p:pic>
      <p:sp>
        <p:nvSpPr>
          <p:cNvPr id="20" name="Rectangle 19"/>
          <p:cNvSpPr/>
          <p:nvPr/>
        </p:nvSpPr>
        <p:spPr bwMode="auto">
          <a:xfrm>
            <a:off x="457200" y="1447800"/>
            <a:ext cx="8305800" cy="76200"/>
          </a:xfrm>
          <a:prstGeom prst="rect">
            <a:avLst/>
          </a:prstGeom>
          <a:noFill/>
          <a:ln w="19050" cap="flat" cmpd="sng" algn="ctr">
            <a:solidFill>
              <a:srgbClr val="FF33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Goudy Stout" pitchFamily="18" charset="0"/>
            </a:endParaRPr>
          </a:p>
        </p:txBody>
      </p:sp>
      <p:sp>
        <p:nvSpPr>
          <p:cNvPr id="21" name="Rectangle 20"/>
          <p:cNvSpPr/>
          <p:nvPr/>
        </p:nvSpPr>
        <p:spPr bwMode="auto">
          <a:xfrm>
            <a:off x="457200" y="3276600"/>
            <a:ext cx="8305800" cy="152400"/>
          </a:xfrm>
          <a:prstGeom prst="rect">
            <a:avLst/>
          </a:prstGeom>
          <a:noFill/>
          <a:ln w="19050" cap="flat" cmpd="sng" algn="ctr">
            <a:solidFill>
              <a:srgbClr val="FF33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Goudy Stout"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636587"/>
          </a:xfrm>
        </p:spPr>
        <p:txBody>
          <a:bodyPr/>
          <a:lstStyle/>
          <a:p>
            <a:pPr>
              <a:defRPr/>
            </a:pPr>
            <a:r>
              <a:rPr lang="en-US" dirty="0" smtClean="0"/>
              <a:t>ECS Stats</a:t>
            </a:r>
            <a:endParaRPr lang="en-US" dirty="0"/>
          </a:p>
        </p:txBody>
      </p:sp>
      <p:sp>
        <p:nvSpPr>
          <p:cNvPr id="4" name="Date Placeholder 3"/>
          <p:cNvSpPr>
            <a:spLocks noGrp="1"/>
          </p:cNvSpPr>
          <p:nvPr>
            <p:ph type="dt" sz="quarter" idx="10"/>
          </p:nvPr>
        </p:nvSpPr>
        <p:spPr/>
        <p:txBody>
          <a:bodyPr/>
          <a:lstStyle/>
          <a:p>
            <a:pPr>
              <a:defRPr/>
            </a:pPr>
            <a:r>
              <a:rPr lang="en-US" smtClean="0"/>
              <a:t>February 3, 2010</a:t>
            </a:r>
            <a:endParaRPr lang="en-US"/>
          </a:p>
        </p:txBody>
      </p:sp>
      <p:sp>
        <p:nvSpPr>
          <p:cNvPr id="5" name="Footer Placeholder 4"/>
          <p:cNvSpPr>
            <a:spLocks noGrp="1"/>
          </p:cNvSpPr>
          <p:nvPr>
            <p:ph type="ftr" sz="quarter" idx="11"/>
          </p:nvPr>
        </p:nvSpPr>
        <p:spPr/>
        <p:txBody>
          <a:bodyPr/>
          <a:lstStyle/>
          <a:p>
            <a:pPr>
              <a:defRPr/>
            </a:pPr>
            <a:r>
              <a:rPr lang="en-US" smtClean="0"/>
              <a:t>S. Cisko - RCWG Update - ESCC</a:t>
            </a:r>
            <a:endParaRPr lang="en-US"/>
          </a:p>
        </p:txBody>
      </p:sp>
      <p:sp>
        <p:nvSpPr>
          <p:cNvPr id="6" name="Slide Number Placeholder 5"/>
          <p:cNvSpPr>
            <a:spLocks noGrp="1"/>
          </p:cNvSpPr>
          <p:nvPr>
            <p:ph type="sldNum" sz="quarter" idx="12"/>
          </p:nvPr>
        </p:nvSpPr>
        <p:spPr/>
        <p:txBody>
          <a:bodyPr/>
          <a:lstStyle/>
          <a:p>
            <a:pPr>
              <a:defRPr/>
            </a:pPr>
            <a:fld id="{21F8C471-9E1B-4AA0-B4FE-64675EF2D3EB}" type="slidenum">
              <a:rPr lang="en-US" smtClean="0"/>
              <a:pPr>
                <a:defRPr/>
              </a:pPr>
              <a:t>4</a:t>
            </a:fld>
            <a:endParaRPr lang="en-US"/>
          </a:p>
        </p:txBody>
      </p:sp>
      <p:sp>
        <p:nvSpPr>
          <p:cNvPr id="7176" name="Rectangle 11"/>
          <p:cNvSpPr>
            <a:spLocks noChangeArrowheads="1"/>
          </p:cNvSpPr>
          <p:nvPr/>
        </p:nvSpPr>
        <p:spPr bwMode="auto">
          <a:xfrm>
            <a:off x="4572000" y="4495800"/>
            <a:ext cx="4343400" cy="369332"/>
          </a:xfrm>
          <a:prstGeom prst="rect">
            <a:avLst/>
          </a:prstGeom>
          <a:noFill/>
          <a:ln w="9525">
            <a:noFill/>
            <a:miter lim="800000"/>
            <a:headEnd/>
            <a:tailEnd/>
          </a:ln>
        </p:spPr>
        <p:txBody>
          <a:bodyPr>
            <a:spAutoFit/>
          </a:bodyPr>
          <a:lstStyle/>
          <a:p>
            <a:pPr lvl="1" eaLnBrk="1" hangingPunct="1">
              <a:lnSpc>
                <a:spcPct val="90000"/>
              </a:lnSpc>
              <a:buFont typeface="Arial" pitchFamily="34" charset="0"/>
              <a:buChar char="•"/>
            </a:pPr>
            <a:r>
              <a:rPr lang="en-US" sz="2000" dirty="0" smtClean="0">
                <a:latin typeface="Calibri" pitchFamily="34" charset="0"/>
              </a:rPr>
              <a:t> </a:t>
            </a:r>
            <a:r>
              <a:rPr lang="en-US" sz="2000" dirty="0">
                <a:latin typeface="Calibri" pitchFamily="34" charset="0"/>
              </a:rPr>
              <a:t>Total registrants </a:t>
            </a:r>
            <a:r>
              <a:rPr lang="en-US" sz="2000" dirty="0" smtClean="0">
                <a:latin typeface="Calibri" pitchFamily="34" charset="0"/>
              </a:rPr>
              <a:t>2236</a:t>
            </a:r>
            <a:endParaRPr lang="en-US" sz="2000" dirty="0">
              <a:latin typeface="Calibri" pitchFamily="34" charset="0"/>
            </a:endParaRPr>
          </a:p>
        </p:txBody>
      </p:sp>
      <p:sp>
        <p:nvSpPr>
          <p:cNvPr id="13" name="Rectangle 12"/>
          <p:cNvSpPr/>
          <p:nvPr/>
        </p:nvSpPr>
        <p:spPr>
          <a:xfrm>
            <a:off x="228600" y="4546937"/>
            <a:ext cx="4572000" cy="338554"/>
          </a:xfrm>
          <a:prstGeom prst="rect">
            <a:avLst/>
          </a:prstGeom>
        </p:spPr>
        <p:txBody>
          <a:bodyPr wrap="square">
            <a:spAutoFit/>
          </a:bodyPr>
          <a:lstStyle/>
          <a:p>
            <a:pPr>
              <a:buFont typeface="Arial" pitchFamily="34" charset="0"/>
              <a:buChar char="•"/>
              <a:defRPr/>
            </a:pPr>
            <a:r>
              <a:rPr lang="en-US" sz="1600" kern="0" dirty="0" smtClean="0">
                <a:solidFill>
                  <a:srgbClr val="FFFFFF"/>
                </a:solidFill>
                <a:effectLst>
                  <a:outerShdw blurRad="38100" dist="38100" dir="2700000" algn="tl">
                    <a:srgbClr val="000000"/>
                  </a:outerShdw>
                </a:effectLst>
                <a:latin typeface="Verdana"/>
              </a:rPr>
              <a:t>Total </a:t>
            </a:r>
            <a:r>
              <a:rPr lang="en-US" sz="1600" kern="0" dirty="0">
                <a:solidFill>
                  <a:srgbClr val="FFFFFF"/>
                </a:solidFill>
                <a:effectLst>
                  <a:outerShdw blurRad="38100" dist="38100" dir="2700000" algn="tl">
                    <a:srgbClr val="000000"/>
                  </a:outerShdw>
                </a:effectLst>
                <a:latin typeface="Verdana"/>
              </a:rPr>
              <a:t>registrants </a:t>
            </a:r>
            <a:r>
              <a:rPr lang="en-US" sz="1600" kern="0" dirty="0" smtClean="0">
                <a:solidFill>
                  <a:srgbClr val="FFFFFF"/>
                </a:solidFill>
                <a:effectLst>
                  <a:outerShdw blurRad="38100" dist="38100" dir="2700000" algn="tl">
                    <a:srgbClr val="000000"/>
                  </a:outerShdw>
                </a:effectLst>
                <a:latin typeface="Verdana"/>
              </a:rPr>
              <a:t>1007 </a:t>
            </a:r>
            <a:endParaRPr lang="en-US" sz="1200" dirty="0"/>
          </a:p>
        </p:txBody>
      </p:sp>
      <p:pic>
        <p:nvPicPr>
          <p:cNvPr id="7" name="Picture 2"/>
          <p:cNvPicPr>
            <a:picLocks noGrp="1" noChangeAspect="1" noChangeArrowheads="1"/>
          </p:cNvPicPr>
          <p:nvPr>
            <p:ph idx="1"/>
          </p:nvPr>
        </p:nvPicPr>
        <p:blipFill>
          <a:blip r:embed="rId2" cstate="print"/>
          <a:srcRect/>
          <a:stretch>
            <a:fillRect/>
          </a:stretch>
        </p:blipFill>
        <p:spPr bwMode="auto">
          <a:xfrm>
            <a:off x="76200" y="1524000"/>
            <a:ext cx="4590686" cy="2895851"/>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cstate="print"/>
          <a:srcRect/>
          <a:stretch>
            <a:fillRect/>
          </a:stretch>
        </p:blipFill>
        <p:spPr bwMode="auto">
          <a:xfrm>
            <a:off x="4781550" y="1524001"/>
            <a:ext cx="4286250" cy="291382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09600" y="0"/>
            <a:ext cx="7772400" cy="914400"/>
          </a:xfrm>
        </p:spPr>
        <p:txBody>
          <a:bodyPr/>
          <a:lstStyle/>
          <a:p>
            <a:pPr>
              <a:defRPr/>
            </a:pP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What we’re doing</a:t>
            </a:r>
            <a:endParaRPr lang="en-US" sz="3200" dirty="0">
              <a:solidFill>
                <a:schemeClr val="tx1"/>
              </a:solidFill>
            </a:endParaRPr>
          </a:p>
        </p:txBody>
      </p:sp>
      <p:sp>
        <p:nvSpPr>
          <p:cNvPr id="11" name="Subtitle 10"/>
          <p:cNvSpPr>
            <a:spLocks noGrp="1"/>
          </p:cNvSpPr>
          <p:nvPr>
            <p:ph type="subTitle" sz="quarter" idx="1"/>
          </p:nvPr>
        </p:nvSpPr>
        <p:spPr>
          <a:xfrm>
            <a:off x="228600" y="838200"/>
            <a:ext cx="8686800" cy="5410200"/>
          </a:xfrm>
        </p:spPr>
        <p:txBody>
          <a:bodyPr/>
          <a:lstStyle/>
          <a:p>
            <a:pPr algn="l">
              <a:buFont typeface="Arial" pitchFamily="34" charset="0"/>
              <a:buChar char="•"/>
            </a:pPr>
            <a:r>
              <a:rPr lang="en-US" sz="2400" dirty="0" smtClean="0"/>
              <a:t>Recent discussion with Tandberg reps</a:t>
            </a:r>
          </a:p>
          <a:p>
            <a:pPr lvl="1">
              <a:buFont typeface="Arial" pitchFamily="34" charset="0"/>
              <a:buChar char="•"/>
            </a:pPr>
            <a:r>
              <a:rPr lang="en-US" sz="2000" dirty="0" smtClean="0"/>
              <a:t>Regarding MCU and gatekeeper issues, impact of Cisco acquisition</a:t>
            </a:r>
            <a:endParaRPr lang="en-US" sz="2400" dirty="0" smtClean="0"/>
          </a:p>
          <a:p>
            <a:pPr algn="l">
              <a:buFont typeface="Arial" pitchFamily="34" charset="0"/>
              <a:buChar char="•"/>
            </a:pPr>
            <a:r>
              <a:rPr lang="en-US" sz="2400" dirty="0" smtClean="0"/>
              <a:t>Tests &amp; evaluation of CERN </a:t>
            </a:r>
            <a:r>
              <a:rPr lang="en-US" sz="2400" dirty="0" err="1" smtClean="0"/>
              <a:t>Vidyo</a:t>
            </a:r>
            <a:r>
              <a:rPr lang="en-US" sz="2400" dirty="0" smtClean="0"/>
              <a:t> Pilot Project for LHC</a:t>
            </a:r>
          </a:p>
          <a:p>
            <a:pPr algn="l">
              <a:buFont typeface="Arial" pitchFamily="34" charset="0"/>
              <a:buChar char="•"/>
            </a:pPr>
            <a:r>
              <a:rPr lang="en-US" sz="2400" dirty="0" smtClean="0"/>
              <a:t>Watching industry trends</a:t>
            </a:r>
          </a:p>
          <a:p>
            <a:pPr lvl="1">
              <a:buFont typeface="Arial" pitchFamily="34" charset="0"/>
              <a:buChar char="•"/>
            </a:pPr>
            <a:r>
              <a:rPr lang="en-US" sz="2000" dirty="0" smtClean="0"/>
              <a:t>Cisco buys Tandberg (et al)</a:t>
            </a:r>
          </a:p>
          <a:p>
            <a:pPr lvl="1">
              <a:buFont typeface="Arial" pitchFamily="34" charset="0"/>
              <a:buChar char="•"/>
            </a:pPr>
            <a:r>
              <a:rPr lang="en-US" sz="2000" dirty="0" smtClean="0"/>
              <a:t>Scalable Video Coding (SVC) products such as </a:t>
            </a:r>
            <a:r>
              <a:rPr lang="en-US" sz="2000" dirty="0" err="1" smtClean="0"/>
              <a:t>Vidyo</a:t>
            </a:r>
            <a:endParaRPr lang="en-US" sz="2000" dirty="0" smtClean="0"/>
          </a:p>
          <a:p>
            <a:pPr lvl="1">
              <a:buFont typeface="Arial" pitchFamily="34" charset="0"/>
              <a:buChar char="•"/>
            </a:pPr>
            <a:r>
              <a:rPr lang="en-US" sz="2000" dirty="0" smtClean="0"/>
              <a:t>Client/server desktop solutions </a:t>
            </a:r>
          </a:p>
          <a:p>
            <a:pPr lvl="2">
              <a:buFont typeface="Arial" pitchFamily="34" charset="0"/>
              <a:buChar char="•"/>
            </a:pPr>
            <a:r>
              <a:rPr lang="en-US" sz="1600" dirty="0" smtClean="0"/>
              <a:t>&amp; how they interoperate with  room-based systems</a:t>
            </a:r>
          </a:p>
          <a:p>
            <a:pPr lvl="1">
              <a:buFont typeface="Arial" pitchFamily="34" charset="0"/>
              <a:buChar char="•"/>
            </a:pPr>
            <a:r>
              <a:rPr lang="en-US" sz="2000" dirty="0" smtClean="0"/>
              <a:t>Unified Communications products</a:t>
            </a:r>
          </a:p>
          <a:p>
            <a:pPr lvl="1">
              <a:buFont typeface="Arial" pitchFamily="34" charset="0"/>
              <a:buChar char="•"/>
            </a:pPr>
            <a:r>
              <a:rPr lang="en-US" sz="2000" dirty="0" err="1" smtClean="0"/>
              <a:t>Telepresense</a:t>
            </a:r>
            <a:r>
              <a:rPr lang="en-US" sz="2000" dirty="0" smtClean="0"/>
              <a:t> interoperability</a:t>
            </a:r>
          </a:p>
          <a:p>
            <a:pPr lvl="1">
              <a:buFont typeface="Arial" pitchFamily="34" charset="0"/>
              <a:buChar char="•"/>
            </a:pPr>
            <a:endParaRPr lang="en-US" sz="2000" dirty="0" smtClean="0"/>
          </a:p>
          <a:p>
            <a:pPr lvl="2">
              <a:buFont typeface="Arial" pitchFamily="34" charset="0"/>
              <a:buChar char="•"/>
            </a:pPr>
            <a:endParaRPr lang="en-US" sz="2000" dirty="0" smtClean="0"/>
          </a:p>
          <a:p>
            <a:pPr lvl="2">
              <a:buFont typeface="Arial" pitchFamily="34" charset="0"/>
              <a:buChar char="•"/>
            </a:pPr>
            <a:endParaRPr lang="en-US" sz="1600" dirty="0" smtClean="0"/>
          </a:p>
          <a:p>
            <a:pPr lvl="2">
              <a:buFont typeface="Arial" pitchFamily="34" charset="0"/>
              <a:buChar char="•"/>
            </a:pPr>
            <a:endParaRPr lang="en-US" sz="2000" dirty="0"/>
          </a:p>
        </p:txBody>
      </p:sp>
      <p:sp>
        <p:nvSpPr>
          <p:cNvPr id="4" name="Date Placeholder 3"/>
          <p:cNvSpPr>
            <a:spLocks noGrp="1"/>
          </p:cNvSpPr>
          <p:nvPr>
            <p:ph type="dt" sz="quarter" idx="10"/>
          </p:nvPr>
        </p:nvSpPr>
        <p:spPr/>
        <p:txBody>
          <a:bodyPr/>
          <a:lstStyle/>
          <a:p>
            <a:pPr>
              <a:defRPr/>
            </a:pPr>
            <a:r>
              <a:rPr lang="en-US" smtClean="0"/>
              <a:t>February 3, 2010</a:t>
            </a:r>
            <a:endParaRPr lang="en-US"/>
          </a:p>
        </p:txBody>
      </p:sp>
      <p:sp>
        <p:nvSpPr>
          <p:cNvPr id="5" name="Footer Placeholder 4"/>
          <p:cNvSpPr>
            <a:spLocks noGrp="1"/>
          </p:cNvSpPr>
          <p:nvPr>
            <p:ph type="ftr" sz="quarter" idx="11"/>
          </p:nvPr>
        </p:nvSpPr>
        <p:spPr/>
        <p:txBody>
          <a:bodyPr/>
          <a:lstStyle/>
          <a:p>
            <a:pPr>
              <a:defRPr/>
            </a:pPr>
            <a:r>
              <a:rPr lang="en-US" dirty="0" smtClean="0"/>
              <a:t>S. Cisko - RCWG Update - ESCC</a:t>
            </a:r>
            <a:endParaRPr lang="en-US" dirty="0"/>
          </a:p>
        </p:txBody>
      </p:sp>
      <p:sp>
        <p:nvSpPr>
          <p:cNvPr id="6" name="Slide Number Placeholder 5"/>
          <p:cNvSpPr>
            <a:spLocks noGrp="1"/>
          </p:cNvSpPr>
          <p:nvPr>
            <p:ph type="sldNum" sz="quarter" idx="12"/>
          </p:nvPr>
        </p:nvSpPr>
        <p:spPr/>
        <p:txBody>
          <a:bodyPr/>
          <a:lstStyle/>
          <a:p>
            <a:pPr>
              <a:defRPr/>
            </a:pPr>
            <a:fld id="{E01DF0A9-55C3-4450-9CF4-92445DFDA3D8}" type="slidenum">
              <a:rPr lang="en-US" smtClean="0"/>
              <a:pPr>
                <a:defRPr/>
              </a:pPr>
              <a:t>5</a:t>
            </a:fld>
            <a:endParaRPr lang="en-US" dirty="0"/>
          </a:p>
        </p:txBody>
      </p:sp>
      <p:pic>
        <p:nvPicPr>
          <p:cNvPr id="5122" name="Picture 2" descr="Z:\ESnet\RCWG\rcwg here is a snapshot_files\image001.jpg"/>
          <p:cNvPicPr>
            <a:picLocks noChangeAspect="1" noChangeArrowheads="1"/>
          </p:cNvPicPr>
          <p:nvPr/>
        </p:nvPicPr>
        <p:blipFill>
          <a:blip r:embed="rId2" cstate="print"/>
          <a:srcRect/>
          <a:stretch>
            <a:fillRect/>
          </a:stretch>
        </p:blipFill>
        <p:spPr bwMode="auto">
          <a:xfrm>
            <a:off x="5943600" y="4419600"/>
            <a:ext cx="2047875" cy="192618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ctrTitle" sz="quarter"/>
          </p:nvPr>
        </p:nvSpPr>
        <p:spPr>
          <a:xfrm>
            <a:off x="762000" y="228601"/>
            <a:ext cx="7772400" cy="990600"/>
          </a:xfrm>
        </p:spPr>
        <p:txBody>
          <a:bodyPr/>
          <a:lstStyle/>
          <a:p>
            <a:pPr eaLnBrk="1" hangingPunct="1">
              <a:defRPr/>
            </a:pPr>
            <a:r>
              <a:rPr lang="en-US" dirty="0" smtClean="0"/>
              <a:t>ECS          Plans  </a:t>
            </a:r>
          </a:p>
        </p:txBody>
      </p:sp>
      <p:sp>
        <p:nvSpPr>
          <p:cNvPr id="130051" name="Rectangle 3"/>
          <p:cNvSpPr>
            <a:spLocks noGrp="1" noChangeArrowheads="1"/>
          </p:cNvSpPr>
          <p:nvPr>
            <p:ph type="subTitle" sz="quarter" idx="1"/>
          </p:nvPr>
        </p:nvSpPr>
        <p:spPr>
          <a:xfrm>
            <a:off x="228600" y="1295400"/>
            <a:ext cx="8686800" cy="3581400"/>
          </a:xfrm>
        </p:spPr>
        <p:txBody>
          <a:bodyPr/>
          <a:lstStyle/>
          <a:p>
            <a:pPr algn="l" eaLnBrk="1" hangingPunct="1">
              <a:buClr>
                <a:schemeClr val="tx1"/>
              </a:buClr>
              <a:buSzPct val="100000"/>
              <a:buFont typeface="Arial" pitchFamily="34" charset="0"/>
              <a:buChar char="•"/>
              <a:defRPr/>
            </a:pPr>
            <a:r>
              <a:rPr lang="en-US" sz="2800" dirty="0" smtClean="0"/>
              <a:t>Submitted plans which</a:t>
            </a:r>
          </a:p>
          <a:p>
            <a:pPr algn="l" eaLnBrk="1" hangingPunct="1">
              <a:buClr>
                <a:schemeClr val="tx1"/>
              </a:buClr>
              <a:buSzPct val="100000"/>
              <a:buFont typeface="Arial" pitchFamily="34" charset="0"/>
              <a:buChar char="•"/>
              <a:defRPr/>
            </a:pPr>
            <a:endParaRPr lang="en-US" sz="2800" dirty="0" smtClean="0"/>
          </a:p>
          <a:p>
            <a:pPr lvl="1" eaLnBrk="1" hangingPunct="1">
              <a:buSzPct val="100000"/>
              <a:buFont typeface="Arial" pitchFamily="34" charset="0"/>
              <a:buChar char="•"/>
              <a:defRPr/>
            </a:pPr>
            <a:r>
              <a:rPr lang="en-US" sz="2400" dirty="0" smtClean="0"/>
              <a:t>include technology upgrade (support for </a:t>
            </a:r>
            <a:r>
              <a:rPr lang="en-US" sz="2400" dirty="0" err="1" smtClean="0"/>
              <a:t>HiDef</a:t>
            </a:r>
            <a:r>
              <a:rPr lang="en-US" sz="2400" dirty="0" smtClean="0"/>
              <a:t>)</a:t>
            </a:r>
          </a:p>
          <a:p>
            <a:pPr lvl="1" eaLnBrk="1" hangingPunct="1">
              <a:buSzPct val="100000"/>
              <a:buFont typeface="Arial" pitchFamily="34" charset="0"/>
              <a:buChar char="•"/>
              <a:defRPr/>
            </a:pPr>
            <a:r>
              <a:rPr lang="en-US" sz="2400" dirty="0" smtClean="0"/>
              <a:t>resource expansion (increased number of ports)</a:t>
            </a:r>
          </a:p>
          <a:p>
            <a:pPr lvl="1" eaLnBrk="1" hangingPunct="1">
              <a:buSzPct val="100000"/>
              <a:buFont typeface="Arial" pitchFamily="34" charset="0"/>
              <a:buChar char="•"/>
              <a:defRPr/>
            </a:pPr>
            <a:r>
              <a:rPr lang="en-US" sz="2400" dirty="0" smtClean="0"/>
              <a:t>redundancy (back-up systems)</a:t>
            </a:r>
          </a:p>
          <a:p>
            <a:pPr lvl="1" eaLnBrk="1" hangingPunct="1">
              <a:buSzPct val="100000"/>
              <a:buFont typeface="Arial" pitchFamily="34" charset="0"/>
              <a:buChar char="•"/>
              <a:defRPr/>
            </a:pPr>
            <a:r>
              <a:rPr lang="en-US" sz="2400" dirty="0" smtClean="0"/>
              <a:t>improved registration (thru automation)</a:t>
            </a:r>
          </a:p>
          <a:p>
            <a:pPr lvl="1" eaLnBrk="1" hangingPunct="1">
              <a:buSzPct val="100000"/>
              <a:buFont typeface="Arial" pitchFamily="34" charset="0"/>
              <a:buChar char="•"/>
              <a:defRPr/>
            </a:pPr>
            <a:endParaRPr lang="en-US" sz="2400" dirty="0" smtClean="0"/>
          </a:p>
          <a:p>
            <a:pPr algn="l" eaLnBrk="1" hangingPunct="1">
              <a:buSzPct val="100000"/>
              <a:defRPr/>
            </a:pPr>
            <a:endParaRPr lang="en-US" sz="2800" dirty="0" smtClean="0"/>
          </a:p>
          <a:p>
            <a:pPr algn="l" eaLnBrk="1" hangingPunct="1">
              <a:buNone/>
              <a:defRPr/>
            </a:pPr>
            <a:endParaRPr lang="en-US" sz="2400" dirty="0" smtClean="0"/>
          </a:p>
          <a:p>
            <a:pPr algn="l" eaLnBrk="1" hangingPunct="1">
              <a:buNone/>
              <a:defRPr/>
            </a:pPr>
            <a:endParaRPr lang="en-US" sz="2400" dirty="0" smtClean="0"/>
          </a:p>
          <a:p>
            <a:pPr algn="l" eaLnBrk="1" hangingPunct="1">
              <a:buNone/>
              <a:defRPr/>
            </a:pPr>
            <a:endParaRPr lang="en-US" sz="2400" dirty="0" smtClean="0"/>
          </a:p>
          <a:p>
            <a:pPr algn="l" eaLnBrk="1" hangingPunct="1">
              <a:buNone/>
              <a:defRPr/>
            </a:pPr>
            <a:r>
              <a:rPr lang="en-US" sz="2400" dirty="0" smtClean="0"/>
              <a:t>	</a:t>
            </a:r>
          </a:p>
          <a:p>
            <a:pPr algn="l" eaLnBrk="1" hangingPunct="1">
              <a:buNone/>
              <a:defRPr/>
            </a:pPr>
            <a:endParaRPr lang="en-US" sz="2400" dirty="0" smtClean="0"/>
          </a:p>
          <a:p>
            <a:pPr algn="l" eaLnBrk="1" hangingPunct="1">
              <a:buNone/>
              <a:defRPr/>
            </a:pPr>
            <a:r>
              <a:rPr lang="en-US" sz="2400" dirty="0" smtClean="0"/>
              <a:t>	</a:t>
            </a:r>
            <a:endParaRPr lang="en-US" sz="1600" dirty="0" smtClean="0"/>
          </a:p>
          <a:p>
            <a:pPr lvl="2" eaLnBrk="1" hangingPunct="1">
              <a:buFont typeface="Wingdings" pitchFamily="2" charset="2"/>
              <a:buNone/>
              <a:defRPr/>
            </a:pPr>
            <a:endParaRPr lang="en-US" sz="1600" dirty="0" smtClean="0"/>
          </a:p>
          <a:p>
            <a:pPr lvl="2" eaLnBrk="1" hangingPunct="1">
              <a:buFont typeface="Wingdings" pitchFamily="2" charset="2"/>
              <a:buNone/>
              <a:defRPr/>
            </a:pPr>
            <a:endParaRPr lang="en-US" sz="1800" dirty="0" smtClean="0"/>
          </a:p>
          <a:p>
            <a:pPr lvl="2" eaLnBrk="1" hangingPunct="1">
              <a:buFont typeface="Wingdings" pitchFamily="2" charset="2"/>
              <a:buNone/>
              <a:defRPr/>
            </a:pPr>
            <a:endParaRPr lang="en-US" dirty="0" smtClean="0"/>
          </a:p>
          <a:p>
            <a:pPr marL="914400" lvl="1" indent="-457200" eaLnBrk="1" hangingPunct="1">
              <a:defRPr/>
            </a:pPr>
            <a:endParaRPr lang="en-US" dirty="0" smtClean="0"/>
          </a:p>
        </p:txBody>
      </p:sp>
      <p:sp>
        <p:nvSpPr>
          <p:cNvPr id="5" name="Date Placeholder 3"/>
          <p:cNvSpPr>
            <a:spLocks noGrp="1"/>
          </p:cNvSpPr>
          <p:nvPr>
            <p:ph type="dt" sz="quarter" idx="10"/>
          </p:nvPr>
        </p:nvSpPr>
        <p:spPr/>
        <p:txBody>
          <a:bodyPr/>
          <a:lstStyle/>
          <a:p>
            <a:pPr>
              <a:defRPr/>
            </a:pPr>
            <a:r>
              <a:rPr lang="en-US" smtClean="0"/>
              <a:t>February 3, 2010</a:t>
            </a:r>
            <a:endParaRPr lang="en-US"/>
          </a:p>
        </p:txBody>
      </p:sp>
      <p:sp>
        <p:nvSpPr>
          <p:cNvPr id="6" name="Footer Placeholder 4"/>
          <p:cNvSpPr>
            <a:spLocks noGrp="1"/>
          </p:cNvSpPr>
          <p:nvPr>
            <p:ph type="ftr" sz="quarter" idx="11"/>
          </p:nvPr>
        </p:nvSpPr>
        <p:spPr/>
        <p:txBody>
          <a:bodyPr/>
          <a:lstStyle/>
          <a:p>
            <a:pPr>
              <a:defRPr/>
            </a:pPr>
            <a:r>
              <a:rPr lang="en-US" dirty="0"/>
              <a:t>S. Cisko - RCWG Update - ESCC</a:t>
            </a:r>
          </a:p>
        </p:txBody>
      </p:sp>
      <p:sp>
        <p:nvSpPr>
          <p:cNvPr id="7" name="Slide Number Placeholder 5"/>
          <p:cNvSpPr>
            <a:spLocks noGrp="1"/>
          </p:cNvSpPr>
          <p:nvPr>
            <p:ph type="sldNum" sz="quarter" idx="12"/>
          </p:nvPr>
        </p:nvSpPr>
        <p:spPr/>
        <p:txBody>
          <a:bodyPr/>
          <a:lstStyle/>
          <a:p>
            <a:pPr>
              <a:defRPr/>
            </a:pPr>
            <a:fld id="{2C5F0DEC-6238-4820-957A-E8752B1FE19B}" type="slidenum">
              <a:rPr lang="en-US"/>
              <a:pPr>
                <a:defRPr/>
              </a:pPr>
              <a:t>6</a:t>
            </a:fld>
            <a:endParaRPr lang="en-US" dirty="0"/>
          </a:p>
        </p:txBody>
      </p:sp>
      <p:pic>
        <p:nvPicPr>
          <p:cNvPr id="2053" name="Picture 5" descr="C:\Documents and Settings\scisko\Local Settings\Temporary Internet Files\Content.IE5\NZI7PE2X\MCj04260920000[1].wmf"/>
          <p:cNvPicPr>
            <a:picLocks noChangeAspect="1" noChangeArrowheads="1"/>
          </p:cNvPicPr>
          <p:nvPr/>
        </p:nvPicPr>
        <p:blipFill>
          <a:blip r:embed="rId2" cstate="print"/>
          <a:srcRect/>
          <a:stretch>
            <a:fillRect/>
          </a:stretch>
        </p:blipFill>
        <p:spPr bwMode="auto">
          <a:xfrm>
            <a:off x="3733800" y="152400"/>
            <a:ext cx="1440931" cy="1276963"/>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ECS Task Force</a:t>
            </a:r>
            <a:endParaRPr lang="en-US" dirty="0"/>
          </a:p>
        </p:txBody>
      </p:sp>
      <p:sp>
        <p:nvSpPr>
          <p:cNvPr id="4" name="Date Placeholder 3"/>
          <p:cNvSpPr>
            <a:spLocks noGrp="1"/>
          </p:cNvSpPr>
          <p:nvPr>
            <p:ph type="dt" sz="half" idx="10"/>
          </p:nvPr>
        </p:nvSpPr>
        <p:spPr/>
        <p:txBody>
          <a:bodyPr/>
          <a:lstStyle/>
          <a:p>
            <a:pPr>
              <a:defRPr/>
            </a:pPr>
            <a:r>
              <a:rPr lang="en-US" smtClean="0"/>
              <a:t>July 22, 2009</a:t>
            </a:r>
            <a:endParaRPr lang="en-US"/>
          </a:p>
        </p:txBody>
      </p:sp>
      <p:sp>
        <p:nvSpPr>
          <p:cNvPr id="5" name="Footer Placeholder 4"/>
          <p:cNvSpPr>
            <a:spLocks noGrp="1"/>
          </p:cNvSpPr>
          <p:nvPr>
            <p:ph type="ftr" sz="quarter" idx="11"/>
          </p:nvPr>
        </p:nvSpPr>
        <p:spPr/>
        <p:txBody>
          <a:bodyPr/>
          <a:lstStyle/>
          <a:p>
            <a:pPr>
              <a:defRPr/>
            </a:pPr>
            <a:r>
              <a:rPr lang="en-US" smtClean="0"/>
              <a:t>S. Cisko - RCWG Update - ESCC</a:t>
            </a:r>
            <a:endParaRPr lang="en-US"/>
          </a:p>
        </p:txBody>
      </p:sp>
      <p:sp>
        <p:nvSpPr>
          <p:cNvPr id="6" name="Slide Number Placeholder 5"/>
          <p:cNvSpPr>
            <a:spLocks noGrp="1"/>
          </p:cNvSpPr>
          <p:nvPr>
            <p:ph type="sldNum" sz="quarter" idx="12"/>
          </p:nvPr>
        </p:nvSpPr>
        <p:spPr/>
        <p:txBody>
          <a:bodyPr/>
          <a:lstStyle/>
          <a:p>
            <a:pPr>
              <a:defRPr/>
            </a:pPr>
            <a:fld id="{B1B9296E-FA02-4650-B0AC-0549E817E593}" type="slidenum">
              <a:rPr lang="en-US" smtClean="0"/>
              <a:pPr>
                <a:defRPr/>
              </a:pPr>
              <a:t>7</a:t>
            </a:fld>
            <a:endParaRPr lang="en-US"/>
          </a:p>
        </p:txBody>
      </p:sp>
      <p:sp>
        <p:nvSpPr>
          <p:cNvPr id="7" name="Rectangle 6"/>
          <p:cNvSpPr/>
          <p:nvPr/>
        </p:nvSpPr>
        <p:spPr>
          <a:xfrm>
            <a:off x="457200" y="1295400"/>
            <a:ext cx="8229600" cy="3674852"/>
          </a:xfrm>
          <a:prstGeom prst="rect">
            <a:avLst/>
          </a:prstGeom>
        </p:spPr>
        <p:txBody>
          <a:bodyPr wrap="square">
            <a:spAutoFit/>
          </a:bodyPr>
          <a:lstStyle/>
          <a:p>
            <a:pPr lvl="0" eaLnBrk="1" hangingPunct="1">
              <a:spcBef>
                <a:spcPct val="20000"/>
              </a:spcBef>
              <a:buClr>
                <a:srgbClr val="FFFFFF"/>
              </a:buClr>
              <a:buSzPct val="100000"/>
              <a:buFont typeface="Arial" pitchFamily="34" charset="0"/>
              <a:buChar char="•"/>
              <a:defRPr/>
            </a:pPr>
            <a:r>
              <a:rPr lang="en-US" sz="2400" kern="0" dirty="0" smtClean="0">
                <a:solidFill>
                  <a:srgbClr val="FFFFFF"/>
                </a:solidFill>
                <a:effectLst>
                  <a:outerShdw blurRad="38100" dist="38100" dir="2700000" algn="tl">
                    <a:srgbClr val="000000"/>
                  </a:outerShdw>
                </a:effectLst>
                <a:latin typeface="Verdana"/>
              </a:rPr>
              <a:t>To ensure these plans are meeting community requirements the ECS Task Force was formed to gather criteria and create a survey to distribute to NLCIOs</a:t>
            </a:r>
          </a:p>
          <a:p>
            <a:pPr marL="742950" lvl="1" indent="-285750" eaLnBrk="1" hangingPunct="1">
              <a:spcBef>
                <a:spcPct val="20000"/>
              </a:spcBef>
              <a:buClr>
                <a:srgbClr val="FFFFFF"/>
              </a:buClr>
              <a:buSzPct val="100000"/>
              <a:buFont typeface="Arial" pitchFamily="34" charset="0"/>
              <a:buChar char="•"/>
              <a:defRPr/>
            </a:pPr>
            <a:r>
              <a:rPr lang="en-US" kern="0" dirty="0" smtClean="0">
                <a:solidFill>
                  <a:srgbClr val="FFFFFF"/>
                </a:solidFill>
                <a:effectLst>
                  <a:outerShdw blurRad="38100" dist="38100" dir="2700000" algn="tl">
                    <a:srgbClr val="000000"/>
                  </a:outerShdw>
                </a:effectLst>
                <a:latin typeface="Verdana"/>
              </a:rPr>
              <a:t>RCWG members (5) </a:t>
            </a:r>
          </a:p>
          <a:p>
            <a:pPr marL="742950" lvl="1" indent="-285750" eaLnBrk="1" hangingPunct="1">
              <a:spcBef>
                <a:spcPct val="20000"/>
              </a:spcBef>
              <a:buClr>
                <a:srgbClr val="FFFFFF"/>
              </a:buClr>
              <a:buSzPct val="100000"/>
              <a:buFont typeface="Arial" pitchFamily="34" charset="0"/>
              <a:buChar char="•"/>
              <a:defRPr/>
            </a:pPr>
            <a:r>
              <a:rPr lang="en-US" kern="0" dirty="0" smtClean="0">
                <a:solidFill>
                  <a:srgbClr val="FFFFFF"/>
                </a:solidFill>
                <a:effectLst>
                  <a:outerShdw blurRad="38100" dist="38100" dir="2700000" algn="tl">
                    <a:srgbClr val="000000"/>
                  </a:outerShdw>
                </a:effectLst>
                <a:latin typeface="Verdana"/>
              </a:rPr>
              <a:t>collaboration expert  (1)</a:t>
            </a:r>
          </a:p>
          <a:p>
            <a:pPr marL="742950" lvl="1" indent="-285750" eaLnBrk="1" hangingPunct="1">
              <a:spcBef>
                <a:spcPct val="20000"/>
              </a:spcBef>
              <a:buClr>
                <a:srgbClr val="FFFFFF"/>
              </a:buClr>
              <a:buSzPct val="100000"/>
              <a:buFont typeface="Arial" pitchFamily="34" charset="0"/>
              <a:buChar char="•"/>
              <a:defRPr/>
            </a:pPr>
            <a:r>
              <a:rPr lang="en-US" kern="0" dirty="0" smtClean="0">
                <a:solidFill>
                  <a:srgbClr val="FFFFFF"/>
                </a:solidFill>
                <a:effectLst>
                  <a:outerShdw blurRad="38100" dist="38100" dir="2700000" algn="tl">
                    <a:srgbClr val="000000"/>
                  </a:outerShdw>
                </a:effectLst>
                <a:latin typeface="Verdana"/>
              </a:rPr>
              <a:t>DOE/OS lab collaboration reps (2)</a:t>
            </a:r>
          </a:p>
          <a:p>
            <a:pPr marL="742950" lvl="1" indent="-285750" eaLnBrk="1" hangingPunct="1">
              <a:spcBef>
                <a:spcPct val="20000"/>
              </a:spcBef>
              <a:buClr>
                <a:srgbClr val="FFFFFF"/>
              </a:buClr>
              <a:buSzPct val="100000"/>
              <a:buFont typeface="Arial" pitchFamily="34" charset="0"/>
              <a:buChar char="•"/>
              <a:defRPr/>
            </a:pPr>
            <a:r>
              <a:rPr lang="en-US" kern="0" dirty="0" smtClean="0">
                <a:solidFill>
                  <a:srgbClr val="FFFFFF"/>
                </a:solidFill>
                <a:effectLst>
                  <a:outerShdw blurRad="38100" dist="38100" dir="2700000" algn="tl">
                    <a:srgbClr val="000000"/>
                  </a:outerShdw>
                </a:effectLst>
                <a:latin typeface="Verdana"/>
              </a:rPr>
              <a:t>ESCC chair</a:t>
            </a:r>
            <a:endParaRPr lang="en-US" sz="2000" kern="0" dirty="0" smtClean="0">
              <a:solidFill>
                <a:srgbClr val="FFFFFF"/>
              </a:solidFill>
              <a:effectLst>
                <a:outerShdw blurRad="38100" dist="38100" dir="2700000" algn="tl">
                  <a:srgbClr val="000000"/>
                </a:outerShdw>
              </a:effectLst>
              <a:latin typeface="Verdana"/>
            </a:endParaRPr>
          </a:p>
          <a:p>
            <a:pPr marL="742950" lvl="1" indent="-285750" eaLnBrk="1" hangingPunct="1">
              <a:spcBef>
                <a:spcPct val="20000"/>
              </a:spcBef>
              <a:buClr>
                <a:srgbClr val="FFFFFF"/>
              </a:buClr>
              <a:buSzPct val="100000"/>
              <a:defRPr/>
            </a:pPr>
            <a:endParaRPr lang="en-US" sz="2000" kern="0" dirty="0" smtClean="0">
              <a:solidFill>
                <a:srgbClr val="FFFFFF"/>
              </a:solidFill>
              <a:effectLst>
                <a:outerShdw blurRad="38100" dist="38100" dir="2700000" algn="tl">
                  <a:srgbClr val="000000"/>
                </a:outerShdw>
              </a:effectLst>
              <a:latin typeface="Verdana"/>
            </a:endParaRPr>
          </a:p>
          <a:p>
            <a:pPr marL="285750" indent="-285750" eaLnBrk="1" hangingPunct="1">
              <a:spcBef>
                <a:spcPct val="20000"/>
              </a:spcBef>
              <a:buClr>
                <a:srgbClr val="FFFFFF"/>
              </a:buClr>
              <a:buSzPct val="100000"/>
              <a:buFont typeface="Arial" pitchFamily="34" charset="0"/>
              <a:buChar char="•"/>
              <a:defRPr/>
            </a:pPr>
            <a:endParaRPr lang="en-US" sz="2000" kern="0" dirty="0" smtClean="0">
              <a:solidFill>
                <a:srgbClr val="FFFFFF"/>
              </a:solidFill>
              <a:effectLst>
                <a:outerShdw blurRad="38100" dist="38100" dir="2700000" algn="tl">
                  <a:srgbClr val="000000"/>
                </a:outerShdw>
              </a:effectLst>
              <a:latin typeface="Verdana"/>
            </a:endParaRPr>
          </a:p>
        </p:txBody>
      </p:sp>
      <p:pic>
        <p:nvPicPr>
          <p:cNvPr id="4098" name="Picture 2" descr="C:\Documents and Settings\scisko\Local Settings\Temporary Internet Files\Content.IE5\NZI7PE2X\MCj03013140000[1].wmf"/>
          <p:cNvPicPr>
            <a:picLocks noChangeAspect="1" noChangeArrowheads="1"/>
          </p:cNvPicPr>
          <p:nvPr/>
        </p:nvPicPr>
        <p:blipFill>
          <a:blip r:embed="rId2" cstate="print"/>
          <a:srcRect/>
          <a:stretch>
            <a:fillRect/>
          </a:stretch>
        </p:blipFill>
        <p:spPr bwMode="auto">
          <a:xfrm>
            <a:off x="3733800" y="3886200"/>
            <a:ext cx="1374775" cy="153722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5800" y="381000"/>
            <a:ext cx="7772400" cy="517525"/>
          </a:xfrm>
        </p:spPr>
        <p:txBody>
          <a:bodyPr/>
          <a:lstStyle/>
          <a:p>
            <a:r>
              <a:rPr lang="en-US" sz="3600" dirty="0" smtClean="0"/>
              <a:t>ECS Upgrade Survey</a:t>
            </a:r>
            <a:endParaRPr lang="en-US" sz="3600" dirty="0"/>
          </a:p>
        </p:txBody>
      </p:sp>
      <p:sp>
        <p:nvSpPr>
          <p:cNvPr id="3" name="Content Placeholder 2"/>
          <p:cNvSpPr>
            <a:spLocks noGrp="1"/>
          </p:cNvSpPr>
          <p:nvPr>
            <p:ph type="subTitle" sz="quarter" idx="1"/>
          </p:nvPr>
        </p:nvSpPr>
        <p:spPr>
          <a:xfrm>
            <a:off x="533400" y="1143000"/>
            <a:ext cx="8382000" cy="4876800"/>
          </a:xfrm>
        </p:spPr>
        <p:txBody>
          <a:bodyPr/>
          <a:lstStyle/>
          <a:p>
            <a:pPr marL="285750" indent="-285750" algn="l" eaLnBrk="1" hangingPunct="1">
              <a:buClr>
                <a:srgbClr val="FFFFFF"/>
              </a:buClr>
              <a:buSzPct val="100000"/>
              <a:buFont typeface="Arial" pitchFamily="34" charset="0"/>
              <a:buChar char="•"/>
              <a:defRPr/>
            </a:pPr>
            <a:r>
              <a:rPr lang="en-US" sz="2400" dirty="0" smtClean="0">
                <a:solidFill>
                  <a:srgbClr val="FFFFFF"/>
                </a:solidFill>
              </a:rPr>
              <a:t>Questions</a:t>
            </a:r>
          </a:p>
          <a:p>
            <a:pPr lvl="1" eaLnBrk="1" hangingPunct="1">
              <a:buClr>
                <a:srgbClr val="FFFFFF"/>
              </a:buClr>
              <a:buSzPct val="100000"/>
              <a:buFont typeface="Arial" pitchFamily="34" charset="0"/>
              <a:buChar char="•"/>
              <a:defRPr/>
            </a:pPr>
            <a:r>
              <a:rPr lang="en-US" sz="2400" dirty="0" smtClean="0">
                <a:solidFill>
                  <a:srgbClr val="FFFFFF"/>
                </a:solidFill>
              </a:rPr>
              <a:t>current use of ECS services</a:t>
            </a:r>
          </a:p>
          <a:p>
            <a:pPr lvl="1" eaLnBrk="1" hangingPunct="1">
              <a:buClr>
                <a:srgbClr val="FFFFFF"/>
              </a:buClr>
              <a:buSzPct val="100000"/>
              <a:buFont typeface="Arial" pitchFamily="34" charset="0"/>
              <a:buChar char="•"/>
              <a:defRPr/>
            </a:pPr>
            <a:r>
              <a:rPr lang="en-US" sz="2400" dirty="0" smtClean="0">
                <a:solidFill>
                  <a:srgbClr val="FFFFFF"/>
                </a:solidFill>
              </a:rPr>
              <a:t>accessibility to services </a:t>
            </a:r>
          </a:p>
          <a:p>
            <a:pPr lvl="1" eaLnBrk="1" hangingPunct="1">
              <a:buClr>
                <a:srgbClr val="FFFFFF"/>
              </a:buClr>
              <a:buSzPct val="100000"/>
              <a:buFont typeface="Arial" pitchFamily="34" charset="0"/>
              <a:buChar char="•"/>
              <a:defRPr/>
            </a:pPr>
            <a:r>
              <a:rPr lang="en-US" sz="2400" dirty="0" smtClean="0">
                <a:solidFill>
                  <a:srgbClr val="FFFFFF"/>
                </a:solidFill>
              </a:rPr>
              <a:t>rank of proposed enhancements</a:t>
            </a:r>
          </a:p>
          <a:p>
            <a:pPr lvl="1" eaLnBrk="1" hangingPunct="1">
              <a:buClr>
                <a:srgbClr val="FFFFFF"/>
              </a:buClr>
              <a:buSzPct val="100000"/>
              <a:buFont typeface="Arial" pitchFamily="34" charset="0"/>
              <a:buChar char="•"/>
              <a:defRPr/>
            </a:pPr>
            <a:r>
              <a:rPr lang="en-US" sz="2400" dirty="0" smtClean="0">
                <a:solidFill>
                  <a:srgbClr val="FFFFFF"/>
                </a:solidFill>
              </a:rPr>
              <a:t>rank proposed enhancements to projected needs</a:t>
            </a:r>
          </a:p>
          <a:p>
            <a:pPr lvl="1" eaLnBrk="1" hangingPunct="1">
              <a:buClr>
                <a:srgbClr val="FFFFFF"/>
              </a:buClr>
              <a:buSzPct val="100000"/>
              <a:buFont typeface="Arial" pitchFamily="34" charset="0"/>
              <a:buChar char="•"/>
              <a:defRPr/>
            </a:pPr>
            <a:r>
              <a:rPr lang="en-US" sz="2400" dirty="0" smtClean="0">
                <a:solidFill>
                  <a:srgbClr val="FFFFFF"/>
                </a:solidFill>
              </a:rPr>
              <a:t>prioritization of long term strategic directions for </a:t>
            </a:r>
            <a:r>
              <a:rPr lang="en-US" sz="2400" dirty="0" err="1" smtClean="0">
                <a:solidFill>
                  <a:srgbClr val="FFFFFF"/>
                </a:solidFill>
              </a:rPr>
              <a:t>ESnet</a:t>
            </a:r>
            <a:r>
              <a:rPr lang="en-US" sz="2400" dirty="0" smtClean="0">
                <a:solidFill>
                  <a:srgbClr val="FFFFFF"/>
                </a:solidFill>
              </a:rPr>
              <a:t> to pursue</a:t>
            </a:r>
          </a:p>
          <a:p>
            <a:pPr lvl="1" eaLnBrk="1" hangingPunct="1">
              <a:buClr>
                <a:srgbClr val="FFFFFF"/>
              </a:buClr>
              <a:buSzPct val="100000"/>
              <a:buFont typeface="Arial" pitchFamily="34" charset="0"/>
              <a:buChar char="•"/>
              <a:defRPr/>
            </a:pPr>
            <a:r>
              <a:rPr lang="en-US" sz="2400" dirty="0" smtClean="0">
                <a:solidFill>
                  <a:srgbClr val="FFFFFF"/>
                </a:solidFill>
              </a:rPr>
              <a:t>site classification</a:t>
            </a:r>
          </a:p>
          <a:p>
            <a:pPr algn="l" eaLnBrk="1" hangingPunct="1">
              <a:buClr>
                <a:srgbClr val="FFC000"/>
              </a:buClr>
              <a:buSzPct val="100000"/>
              <a:defRPr/>
            </a:pPr>
            <a:endParaRPr lang="en-US" sz="2400" dirty="0" smtClean="0">
              <a:solidFill>
                <a:srgbClr val="FFFFFF"/>
              </a:solidFill>
            </a:endParaRPr>
          </a:p>
          <a:p>
            <a:pPr algn="l" eaLnBrk="1" hangingPunct="1">
              <a:buClr>
                <a:srgbClr val="FFC000"/>
              </a:buClr>
              <a:buSzPct val="100000"/>
              <a:buFont typeface="Verdana" pitchFamily="34" charset="0"/>
              <a:buChar char="&gt;"/>
              <a:defRPr/>
            </a:pPr>
            <a:r>
              <a:rPr lang="en-US" sz="2400" dirty="0" smtClean="0"/>
              <a:t>Comments were strongly encouraged </a:t>
            </a:r>
          </a:p>
          <a:p>
            <a:pPr algn="l" eaLnBrk="1" hangingPunct="1">
              <a:buClr>
                <a:srgbClr val="FFFFFF"/>
              </a:buClr>
              <a:buSzPct val="100000"/>
              <a:buFont typeface="Arial" pitchFamily="34" charset="0"/>
              <a:buChar char="•"/>
              <a:defRPr/>
            </a:pPr>
            <a:endParaRPr lang="en-US" sz="2400" dirty="0" smtClean="0">
              <a:solidFill>
                <a:srgbClr val="FFFFFF"/>
              </a:solidFill>
            </a:endParaRPr>
          </a:p>
          <a:p>
            <a:pPr>
              <a:buNone/>
            </a:pPr>
            <a:endParaRPr lang="en-US" sz="3600" dirty="0"/>
          </a:p>
        </p:txBody>
      </p:sp>
      <p:sp>
        <p:nvSpPr>
          <p:cNvPr id="4" name="Date Placeholder 3"/>
          <p:cNvSpPr>
            <a:spLocks noGrp="1"/>
          </p:cNvSpPr>
          <p:nvPr>
            <p:ph type="dt" sz="quarter" idx="10"/>
          </p:nvPr>
        </p:nvSpPr>
        <p:spPr/>
        <p:txBody>
          <a:bodyPr/>
          <a:lstStyle/>
          <a:p>
            <a:pPr>
              <a:defRPr/>
            </a:pPr>
            <a:r>
              <a:rPr lang="en-US" smtClean="0"/>
              <a:t>July 22, 2009</a:t>
            </a:r>
            <a:endParaRPr lang="en-US"/>
          </a:p>
        </p:txBody>
      </p:sp>
      <p:sp>
        <p:nvSpPr>
          <p:cNvPr id="5" name="Footer Placeholder 4"/>
          <p:cNvSpPr>
            <a:spLocks noGrp="1"/>
          </p:cNvSpPr>
          <p:nvPr>
            <p:ph type="ftr" sz="quarter" idx="11"/>
          </p:nvPr>
        </p:nvSpPr>
        <p:spPr/>
        <p:txBody>
          <a:bodyPr/>
          <a:lstStyle/>
          <a:p>
            <a:pPr>
              <a:defRPr/>
            </a:pPr>
            <a:r>
              <a:rPr lang="en-US" smtClean="0"/>
              <a:t>S. Cisko - RCWG Update - ESCC</a:t>
            </a:r>
            <a:endParaRPr lang="en-US"/>
          </a:p>
        </p:txBody>
      </p:sp>
      <p:sp>
        <p:nvSpPr>
          <p:cNvPr id="6" name="Slide Number Placeholder 5"/>
          <p:cNvSpPr>
            <a:spLocks noGrp="1"/>
          </p:cNvSpPr>
          <p:nvPr>
            <p:ph type="sldNum" sz="quarter" idx="12"/>
          </p:nvPr>
        </p:nvSpPr>
        <p:spPr/>
        <p:txBody>
          <a:bodyPr/>
          <a:lstStyle/>
          <a:p>
            <a:pPr>
              <a:defRPr/>
            </a:pPr>
            <a:fld id="{B1B9296E-FA02-4650-B0AC-0549E817E593}"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ECS Upgrade Survey </a:t>
            </a:r>
            <a:br>
              <a:rPr lang="en-US" sz="4000" dirty="0" smtClean="0"/>
            </a:br>
            <a:r>
              <a:rPr lang="en-US" sz="4000" dirty="0" smtClean="0"/>
              <a:t>Results</a:t>
            </a:r>
            <a:endParaRPr lang="en-US" sz="4000" dirty="0"/>
          </a:p>
        </p:txBody>
      </p:sp>
      <p:sp>
        <p:nvSpPr>
          <p:cNvPr id="3" name="Content Placeholder 2"/>
          <p:cNvSpPr>
            <a:spLocks noGrp="1"/>
          </p:cNvSpPr>
          <p:nvPr>
            <p:ph idx="1"/>
          </p:nvPr>
        </p:nvSpPr>
        <p:spPr/>
        <p:txBody>
          <a:bodyPr/>
          <a:lstStyle/>
          <a:p>
            <a:r>
              <a:rPr lang="en-US" dirty="0" smtClean="0"/>
              <a:t>21 responses</a:t>
            </a:r>
          </a:p>
          <a:p>
            <a:pPr lvl="1"/>
            <a:r>
              <a:rPr lang="en-US" dirty="0" smtClean="0"/>
              <a:t>~ 50% official ESnet backbone site</a:t>
            </a:r>
          </a:p>
          <a:p>
            <a:pPr lvl="1"/>
            <a:r>
              <a:rPr lang="en-US" dirty="0" smtClean="0"/>
              <a:t>~ 30% individual ECS users</a:t>
            </a:r>
          </a:p>
          <a:p>
            <a:pPr lvl="1"/>
            <a:r>
              <a:rPr lang="en-US" dirty="0" smtClean="0"/>
              <a:t>~ 20% behalf of DOE OS-supported collaboration or virtual organization</a:t>
            </a:r>
            <a:endParaRPr lang="en-US" dirty="0"/>
          </a:p>
        </p:txBody>
      </p:sp>
      <p:sp>
        <p:nvSpPr>
          <p:cNvPr id="4" name="Date Placeholder 3"/>
          <p:cNvSpPr>
            <a:spLocks noGrp="1"/>
          </p:cNvSpPr>
          <p:nvPr>
            <p:ph type="dt" sz="half" idx="10"/>
          </p:nvPr>
        </p:nvSpPr>
        <p:spPr/>
        <p:txBody>
          <a:bodyPr/>
          <a:lstStyle/>
          <a:p>
            <a:pPr>
              <a:defRPr/>
            </a:pPr>
            <a:r>
              <a:rPr lang="en-US" smtClean="0"/>
              <a:t>February 3, 2010</a:t>
            </a:r>
            <a:endParaRPr lang="en-US"/>
          </a:p>
        </p:txBody>
      </p:sp>
      <p:sp>
        <p:nvSpPr>
          <p:cNvPr id="5" name="Footer Placeholder 4"/>
          <p:cNvSpPr>
            <a:spLocks noGrp="1"/>
          </p:cNvSpPr>
          <p:nvPr>
            <p:ph type="ftr" sz="quarter" idx="11"/>
          </p:nvPr>
        </p:nvSpPr>
        <p:spPr/>
        <p:txBody>
          <a:bodyPr/>
          <a:lstStyle/>
          <a:p>
            <a:pPr>
              <a:defRPr/>
            </a:pPr>
            <a:r>
              <a:rPr lang="en-US" smtClean="0"/>
              <a:t>S. Cisko - RCWG Update - ESCC</a:t>
            </a:r>
            <a:endParaRPr lang="en-US"/>
          </a:p>
        </p:txBody>
      </p:sp>
      <p:sp>
        <p:nvSpPr>
          <p:cNvPr id="6" name="Slide Number Placeholder 5"/>
          <p:cNvSpPr>
            <a:spLocks noGrp="1"/>
          </p:cNvSpPr>
          <p:nvPr>
            <p:ph type="sldNum" sz="quarter" idx="12"/>
          </p:nvPr>
        </p:nvSpPr>
        <p:spPr/>
        <p:txBody>
          <a:bodyPr/>
          <a:lstStyle/>
          <a:p>
            <a:pPr>
              <a:defRPr/>
            </a:pPr>
            <a:fld id="{B1B9296E-FA02-4650-B0AC-0549E817E593}" type="slidenum">
              <a:rPr lang="en-US" smtClean="0"/>
              <a:pPr>
                <a:defRPr/>
              </a:pPr>
              <a:t>9</a:t>
            </a:fld>
            <a:endParaRPr lang="en-US"/>
          </a:p>
        </p:txBody>
      </p:sp>
      <p:pic>
        <p:nvPicPr>
          <p:cNvPr id="6146" name="Picture 2" descr="C:\Users\scisko\AppData\Local\Microsoft\Windows\Temporary Internet Files\Content.IE5\JREJ7OBU\MCBD05590_0000[1].wmf"/>
          <p:cNvPicPr>
            <a:picLocks noChangeAspect="1" noChangeArrowheads="1"/>
          </p:cNvPicPr>
          <p:nvPr/>
        </p:nvPicPr>
        <p:blipFill>
          <a:blip r:embed="rId2" cstate="print"/>
          <a:srcRect/>
          <a:stretch>
            <a:fillRect/>
          </a:stretch>
        </p:blipFill>
        <p:spPr bwMode="auto">
          <a:xfrm>
            <a:off x="3733800" y="4343400"/>
            <a:ext cx="1335386" cy="1493844"/>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oudy Stout"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oudy Stout" pitchFamily="18"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9888</TotalTime>
  <Words>924</Words>
  <Application>Microsoft Office PowerPoint</Application>
  <PresentationFormat>On-screen Show (4:3)</PresentationFormat>
  <Paragraphs>173</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Globe</vt:lpstr>
      <vt:lpstr>RCWG Update</vt:lpstr>
      <vt:lpstr>Topics</vt:lpstr>
      <vt:lpstr>RCWG Membership</vt:lpstr>
      <vt:lpstr>ECS Stats</vt:lpstr>
      <vt:lpstr>        What we’re doing</vt:lpstr>
      <vt:lpstr>ECS          Plans  </vt:lpstr>
      <vt:lpstr>ECS Task Force</vt:lpstr>
      <vt:lpstr>ECS Upgrade Survey</vt:lpstr>
      <vt:lpstr>ECS Upgrade Survey  Results</vt:lpstr>
      <vt:lpstr>Survey Results</vt:lpstr>
      <vt:lpstr>Rate current use of services  Comments</vt:lpstr>
      <vt:lpstr>Survey Results</vt:lpstr>
      <vt:lpstr>Rank the proposed ECS enhancements in order of importance  Comments</vt:lpstr>
      <vt:lpstr>Survey Results</vt:lpstr>
      <vt:lpstr>Rate alignment of specific  enhancements  with projected future needs Comments</vt:lpstr>
      <vt:lpstr>Survey Results</vt:lpstr>
      <vt:lpstr>Prioritize the following in terms of importance for long term strategic directions for ECS to pursue Comments</vt:lpstr>
      <vt:lpstr>Prioritize the following in terms of importance for long term strategic directions for ECS to pursue Comments Part II</vt:lpstr>
      <vt:lpstr>Upgrade issues</vt:lpstr>
      <vt:lpstr>Slide 20</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ESCC  RCWG Status Report</dc:title>
  <dc:creator>scisko</dc:creator>
  <cp:lastModifiedBy>scisko</cp:lastModifiedBy>
  <cp:revision>537</cp:revision>
  <dcterms:created xsi:type="dcterms:W3CDTF">2005-07-03T22:58:22Z</dcterms:created>
  <dcterms:modified xsi:type="dcterms:W3CDTF">2010-02-02T23:48:38Z</dcterms:modified>
</cp:coreProperties>
</file>