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Layouts/slideLayout2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9" r:id="rId1"/>
    <p:sldMasterId id="2147483733" r:id="rId2"/>
    <p:sldMasterId id="2147483720" r:id="rId3"/>
  </p:sldMasterIdLst>
  <p:notesMasterIdLst>
    <p:notesMasterId r:id="rId12"/>
  </p:notesMasterIdLst>
  <p:sldIdLst>
    <p:sldId id="386" r:id="rId4"/>
    <p:sldId id="416" r:id="rId5"/>
    <p:sldId id="418" r:id="rId6"/>
    <p:sldId id="421" r:id="rId7"/>
    <p:sldId id="417" r:id="rId8"/>
    <p:sldId id="419" r:id="rId9"/>
    <p:sldId id="422" r:id="rId10"/>
    <p:sldId id="42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FF"/>
    <a:srgbClr val="003399"/>
    <a:srgbClr val="FF00FF"/>
    <a:srgbClr val="0066CC"/>
    <a:srgbClr val="FF0000"/>
    <a:srgbClr val="CC99FF"/>
    <a:srgbClr val="00808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5640" autoAdjust="0"/>
    <p:restoredTop sz="94555" autoAdjust="0"/>
  </p:normalViewPr>
  <p:slideViewPr>
    <p:cSldViewPr>
      <p:cViewPr varScale="1">
        <p:scale>
          <a:sx n="128" d="100"/>
          <a:sy n="128" d="100"/>
        </p:scale>
        <p:origin x="-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1.xml"/><Relationship Id="rId7" Type="http://schemas.openxmlformats.org/officeDocument/2006/relationships/slide" Target="slides/slide4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6" Type="http://schemas.openxmlformats.org/officeDocument/2006/relationships/theme" Target="theme/theme1.xml"/><Relationship Id="rId8" Type="http://schemas.openxmlformats.org/officeDocument/2006/relationships/slide" Target="slides/slide5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7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9" Type="http://schemas.openxmlformats.org/officeDocument/2006/relationships/slide" Target="slides/slide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0344241-A62F-4E10-BF8D-8FA456F61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74A0E-1C42-46AF-BB8A-D6EDF98DDAAA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708D2-8C79-4A6F-A45C-5A8D8A9ACC5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5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9" descr="Fermi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6324600"/>
            <a:ext cx="120015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DOE Office of Scienc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172200"/>
            <a:ext cx="17764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DOE 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3400" y="6172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ESnet logo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5943600"/>
            <a:ext cx="7715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257800" y="624363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251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8E0FD-0E7E-4BA7-9E79-95F4F46FA3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4" name="Picture 13" descr="ANL logo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29200" y="6172200"/>
            <a:ext cx="1095375" cy="416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0792D-86E5-43B2-9B8B-5D69C9B9C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3133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3133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FD00C-971A-47B4-93F8-DFFF2676EA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181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82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581275"/>
            <a:ext cx="4038600" cy="83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20C26-9D46-48C2-8EEC-C7D1307B39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181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81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F9EFB-5882-4AFE-9DB9-C89491FB8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22CD9-0146-42FC-81BA-0DB03189C6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6B682-22D8-4517-9D8A-73ED57C1DB42}" type="datetimeFigureOut">
              <a:rPr lang="en-US"/>
              <a:pPr>
                <a:defRPr/>
              </a:pPr>
              <a:t>2/4/10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CBCC-1C40-4F2C-BA49-8144F784D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13A88-4934-48E0-8305-6C14714BD483}" type="datetimeFigureOut">
              <a:rPr lang="en-US"/>
              <a:pPr>
                <a:defRPr/>
              </a:pPr>
              <a:t>2/4/10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725D8-1211-4749-A2F5-95927E08C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2F208-33F8-4919-BB43-F962568FC523}" type="datetimeFigureOut">
              <a:rPr lang="en-US"/>
              <a:pPr>
                <a:defRPr/>
              </a:pPr>
              <a:t>2/4/10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873B0-BC5B-4B36-9F41-81669ACD1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083F3-B60F-4FA2-AE7E-E3FEF665AA14}" type="datetimeFigureOut">
              <a:rPr lang="en-US"/>
              <a:pPr>
                <a:defRPr/>
              </a:pPr>
              <a:t>2/4/10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F266D-C3B4-490B-99FC-C78DCC399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92CC5-5B8D-4A58-8319-A68485474D4F}" type="datetimeFigureOut">
              <a:rPr lang="en-US"/>
              <a:pPr>
                <a:defRPr/>
              </a:pPr>
              <a:t>2/4/10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3A8C1-F53A-4917-8504-BCF371CC4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934200" y="6248400"/>
            <a:ext cx="1676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9" descr="Fermi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6400800"/>
            <a:ext cx="1200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64770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/>
            </a:lvl1pPr>
          </a:lstStyle>
          <a:p>
            <a:pPr algn="r">
              <a:defRPr/>
            </a:pPr>
            <a:fld id="{5055F24B-5DDF-44F9-BBBD-56B327C6638D}" type="slidenum">
              <a:rPr lang="en-US" altLang="en-US" sz="1200" smtClean="0">
                <a:latin typeface="Garamond" pitchFamily="18" charset="0"/>
              </a:rPr>
              <a:pPr algn="r">
                <a:defRPr/>
              </a:pPr>
              <a:t>‹#›</a:t>
            </a:fld>
            <a:endParaRPr lang="en-US" altLang="en-US" sz="1200">
              <a:latin typeface="Garamond" pitchFamily="18" charset="0"/>
            </a:endParaRPr>
          </a:p>
        </p:txBody>
      </p:sp>
      <p:pic>
        <p:nvPicPr>
          <p:cNvPr id="8" name="Picture 15" descr="ESnet 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6172200"/>
            <a:ext cx="7127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722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C21B2-DF7B-46C1-9353-26CA60B722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2" name="Picture 11" descr="ANL logo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05400" y="6248400"/>
            <a:ext cx="1095375" cy="416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96D21-FEE5-4660-872A-5DD2C3B8449B}" type="datetimeFigureOut">
              <a:rPr lang="en-US"/>
              <a:pPr>
                <a:defRPr/>
              </a:pPr>
              <a:t>2/4/10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BE376-BD1E-42EE-9E8C-BC2248E21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33525-B8AA-4637-BF40-087D5DD77998}" type="datetimeFigureOut">
              <a:rPr lang="en-US"/>
              <a:pPr>
                <a:defRPr/>
              </a:pPr>
              <a:t>2/4/10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ABDCA-2730-4268-9986-EF8629924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4DCE7-6A2D-490F-A13A-279A1D9B99D8}" type="datetimeFigureOut">
              <a:rPr lang="en-US"/>
              <a:pPr>
                <a:defRPr/>
              </a:pPr>
              <a:t>2/4/10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A79A9-3DD1-4FB6-9F0F-274580AE0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DDD5A-02A8-48E4-A3FE-68C1B2451D04}" type="datetimeFigureOut">
              <a:rPr lang="en-US"/>
              <a:pPr>
                <a:defRPr/>
              </a:pPr>
              <a:t>2/4/10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2EDB-875B-4FB9-A643-9B94D9B6C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F7E61-B9B6-4005-B9FA-498B7DE386E1}" type="datetimeFigureOut">
              <a:rPr lang="en-US"/>
              <a:pPr>
                <a:defRPr/>
              </a:pPr>
              <a:t>2/4/10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62CA2-07B6-4483-BDF7-FEE35742A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54CCE-31C9-4F8D-A897-0431E2553795}" type="datetimeFigureOut">
              <a:rPr lang="en-US"/>
              <a:pPr>
                <a:defRPr/>
              </a:pPr>
              <a:t>2/4/10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4F3FA-5C50-4BC4-AD17-2439C1A70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1B0A-82FA-4E57-9CB1-5A32DEF832AE}" type="datetimeFigureOut">
              <a:rPr lang="en-US"/>
              <a:pPr>
                <a:defRPr/>
              </a:pPr>
              <a:t>2/4/10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592B6-B3DC-4C04-9805-67A9C951E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9D263-DFEB-46CE-ADA7-74755A32C8CF}" type="datetimeFigureOut">
              <a:rPr lang="en-US"/>
              <a:pPr>
                <a:defRPr/>
              </a:pPr>
              <a:t>2/4/10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77E2-5594-4095-A5AA-C25BAF4BD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CCD6E-2B12-4D26-8D84-8F46B0849BD0}" type="datetimeFigureOut">
              <a:rPr lang="en-US"/>
              <a:pPr>
                <a:defRPr/>
              </a:pPr>
              <a:t>2/4/10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E88C7-2719-4270-861D-56990B3D7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AA6C3-8AD2-4B2E-9123-9D78971DF895}" type="datetimeFigureOut">
              <a:rPr lang="en-US"/>
              <a:pPr>
                <a:defRPr/>
              </a:pPr>
              <a:t>2/4/10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0F16-9BFA-4363-B621-44633EC92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FADC5-1C5E-44B2-ACB8-554077EE6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9AE9C-C441-4B76-B59B-1426BC37EA86}" type="datetimeFigureOut">
              <a:rPr lang="en-US"/>
              <a:pPr>
                <a:defRPr/>
              </a:pPr>
              <a:t>2/4/10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F163E-DF8E-4EC3-88B8-907290050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46D87-CEE0-4D74-939D-C753FBA2F228}" type="datetimeFigureOut">
              <a:rPr lang="en-US"/>
              <a:pPr>
                <a:defRPr/>
              </a:pPr>
              <a:t>2/4/10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0CA9B-8723-4220-8E2D-F96A2823B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4F7D-0B7C-4DC3-818B-6CE9DA4F299E}" type="datetimeFigureOut">
              <a:rPr lang="en-US"/>
              <a:pPr>
                <a:defRPr/>
              </a:pPr>
              <a:t>2/4/10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F05F2-A438-45EB-95A5-0A822BBE5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6C707-F52F-4B42-826B-D5D48730FA05}" type="datetimeFigureOut">
              <a:rPr lang="en-US"/>
              <a:pPr>
                <a:defRPr/>
              </a:pPr>
              <a:t>2/4/10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E2679-4507-4FC7-A0AD-D6726482E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2A231-C0BB-43A9-A8D5-0561C7D355DC}" type="datetimeFigureOut">
              <a:rPr lang="en-US"/>
              <a:pPr>
                <a:defRPr/>
              </a:pPr>
              <a:t>2/4/10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C884E-5DBF-422C-B5C6-768CBA0DB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F961-C247-4CAA-B18E-B5F3965D4A95}" type="datetimeFigureOut">
              <a:rPr lang="en-US"/>
              <a:pPr>
                <a:defRPr/>
              </a:pPr>
              <a:t>2/4/10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66201-B41D-4725-8F08-EF2F43674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848DE-4313-4917-A2F0-B2307AFC86DB}" type="datetimeFigureOut">
              <a:rPr lang="en-US"/>
              <a:pPr>
                <a:defRPr/>
              </a:pPr>
              <a:t>2/4/10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15D15-294E-4EF5-B2A8-EFF1B1CE7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586BD-28AD-4397-ABAD-BACD1676BF04}" type="datetimeFigureOut">
              <a:rPr lang="en-US"/>
              <a:pPr>
                <a:defRPr/>
              </a:pPr>
              <a:t>2/4/10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7E8ED-E52D-49C6-8345-533C25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BD94D-B79D-4BF0-8787-0F5E23F373F3}" type="datetimeFigureOut">
              <a:rPr lang="en-US"/>
              <a:pPr>
                <a:defRPr/>
              </a:pPr>
              <a:t>2/4/10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28458-A81B-4E0F-883C-0D1232EC2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81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81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EE198-F7AF-4A8A-BB9F-95C8D466E5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2ADD6-5B16-4310-878E-3F41E6D820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35512-D52D-4994-B9AD-A8699D07A1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C48EC-AA79-4B31-B8DF-7614B7F6C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10973-07F7-475B-A527-6880BE3B09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1A8D3-25C3-40C2-88AB-B2BF49475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A3FF528A-E5D2-4794-B466-56A6A8FDA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3" name="Picture 9" descr="Fermi logo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086600" y="6324600"/>
            <a:ext cx="17859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DOE Office of Science logo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295400" y="6248400"/>
            <a:ext cx="17002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DOE logo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533400" y="6248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  <p:sldLayoutId id="2147484374" r:id="rId12"/>
    <p:sldLayoutId id="2147484402" r:id="rId13"/>
    <p:sldLayoutId id="2147484375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Char char="•"/>
        <a:defRPr sz="24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26DBE9A-6B20-4361-895C-2EB857625C68}" type="datetimeFigureOut">
              <a:rPr lang="en-US"/>
              <a:pPr>
                <a:defRPr/>
              </a:pPr>
              <a:t>2/4/10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EC6B423-827C-4CA0-A668-1F4F43D83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D315A4B5-735B-4A90-AB57-E9BCD79A02C2}" type="datetimeFigureOut">
              <a:rPr lang="en-US"/>
              <a:pPr>
                <a:defRPr/>
              </a:pPr>
              <a:t>2/4/10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6A96624-FB5E-4C66-809D-B6D5B5382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  <p:sldLayoutId id="21474843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752600"/>
          </a:xfrm>
        </p:spPr>
        <p:txBody>
          <a:bodyPr/>
          <a:lstStyle/>
          <a:p>
            <a:pPr algn="ctr" eaLnBrk="1" hangingPunct="1"/>
            <a:r>
              <a:rPr lang="en-US" sz="4800" dirty="0" err="1" smtClean="0"/>
              <a:t>ChiMAN</a:t>
            </a:r>
            <a:r>
              <a:rPr lang="en-US" sz="4800" dirty="0" smtClean="0"/>
              <a:t> Upgrade</a:t>
            </a:r>
            <a:endParaRPr lang="en-US" sz="2400" dirty="0" smtClean="0"/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5257800" cy="837152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Winter ESCC Meeting</a:t>
            </a:r>
          </a:p>
          <a:p>
            <a:pPr algn="ctr" eaLnBrk="1" hangingPunct="1"/>
            <a:r>
              <a:rPr lang="en-US" dirty="0" smtClean="0"/>
              <a:t>February 4,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ChiMAN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9112"/>
          </a:xfrm>
        </p:spPr>
        <p:txBody>
          <a:bodyPr/>
          <a:lstStyle/>
          <a:p>
            <a:r>
              <a:rPr lang="en-US" dirty="0" smtClean="0"/>
              <a:t>Collaborative project between ANL, FNAL, &amp; </a:t>
            </a:r>
            <a:r>
              <a:rPr lang="en-US" dirty="0" err="1" smtClean="0"/>
              <a:t>ESnet</a:t>
            </a:r>
            <a:r>
              <a:rPr lang="en-US" dirty="0" smtClean="0"/>
              <a:t> established in 2006</a:t>
            </a:r>
            <a:endParaRPr lang="en-US" sz="1800" dirty="0" smtClean="0"/>
          </a:p>
          <a:p>
            <a:pPr lvl="1"/>
            <a:endParaRPr lang="en-US" sz="1000" dirty="0" smtClean="0"/>
          </a:p>
          <a:p>
            <a:r>
              <a:rPr lang="en-US" dirty="0" smtClean="0"/>
              <a:t>Jointly Operated by ANL &amp; </a:t>
            </a:r>
            <a:r>
              <a:rPr lang="en-US" dirty="0" smtClean="0"/>
              <a:t>FNAL</a:t>
            </a:r>
          </a:p>
          <a:p>
            <a:pPr lvl="1"/>
            <a:r>
              <a:rPr lang="en-US" dirty="0" smtClean="0"/>
              <a:t>Based on inter-Lab MOU</a:t>
            </a:r>
          </a:p>
          <a:p>
            <a:pPr lvl="1"/>
            <a:r>
              <a:rPr lang="en-US" dirty="0" smtClean="0"/>
              <a:t>FANG = </a:t>
            </a:r>
            <a:r>
              <a:rPr lang="en-US" dirty="0" smtClean="0"/>
              <a:t>working </a:t>
            </a:r>
            <a:r>
              <a:rPr lang="en-US" dirty="0" smtClean="0"/>
              <a:t>group that coordinates operations &amp; planning</a:t>
            </a:r>
          </a:p>
          <a:p>
            <a:pPr lvl="1">
              <a:buNone/>
            </a:pPr>
            <a:endParaRPr lang="en-US" sz="1400" dirty="0" smtClean="0"/>
          </a:p>
          <a:p>
            <a:pPr eaLnBrk="1" hangingPunct="1"/>
            <a:r>
              <a:rPr lang="en-US" dirty="0" smtClean="0"/>
              <a:t>A layered approach to network services</a:t>
            </a:r>
          </a:p>
          <a:p>
            <a:pPr lvl="1" eaLnBrk="1" hangingPunct="1"/>
            <a:r>
              <a:rPr lang="en-US" dirty="0" smtClean="0"/>
              <a:t>ANL/FNAL provide ESnet L2 channel (10GE) services</a:t>
            </a:r>
            <a:endParaRPr lang="en-US" sz="1000" dirty="0" smtClean="0"/>
          </a:p>
          <a:p>
            <a:pPr lvl="1" eaLnBrk="1" hangingPunct="1"/>
            <a:r>
              <a:rPr lang="en-US" dirty="0" smtClean="0"/>
              <a:t>ESnet provides ANL &amp; FNAL with L3 &amp; enhanced L2 </a:t>
            </a:r>
            <a:r>
              <a:rPr lang="en-US" dirty="0" smtClean="0"/>
              <a:t>services</a:t>
            </a:r>
          </a:p>
          <a:p>
            <a:pPr lvl="1" eaLnBrk="1" hangingPunct="1"/>
            <a:r>
              <a:rPr lang="en-US" sz="2200" dirty="0" smtClean="0"/>
              <a:t>Not limited to DOE services</a:t>
            </a:r>
          </a:p>
          <a:p>
            <a:pPr lvl="1" eaLnBrk="1" hangingPunct="1"/>
            <a:r>
              <a:rPr lang="en-US" sz="2200" dirty="0" smtClean="0"/>
              <a:t>ANL operating several links funded by other projects </a:t>
            </a:r>
            <a:endParaRPr lang="en-US" sz="2200" dirty="0" smtClean="0"/>
          </a:p>
          <a:p>
            <a:pPr lvl="1"/>
            <a:endParaRPr lang="en-US" dirty="0" smtClean="0"/>
          </a:p>
          <a:p>
            <a:pPr lvl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ChiMAN</a:t>
            </a:r>
            <a:r>
              <a:rPr lang="en-US" dirty="0" smtClean="0"/>
              <a:t>  Fiber Ring - Before 1/11/2010</a:t>
            </a:r>
            <a:endParaRPr lang="en-US" dirty="0"/>
          </a:p>
        </p:txBody>
      </p:sp>
      <p:pic>
        <p:nvPicPr>
          <p:cNvPr id="6" name="Content Placeholder 5" descr="ESnet MAN Ring 1-10-20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447800"/>
            <a:ext cx="3900129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3048000" cy="2286000"/>
          </a:xfrm>
        </p:spPr>
        <p:txBody>
          <a:bodyPr/>
          <a:lstStyle/>
          <a:p>
            <a:r>
              <a:rPr lang="en-US" dirty="0" smtClean="0"/>
              <a:t>Which yellow cable wasn’t legacy ethernet?</a:t>
            </a:r>
            <a:endParaRPr lang="en-US" dirty="0"/>
          </a:p>
        </p:txBody>
      </p:sp>
      <p:pic>
        <p:nvPicPr>
          <p:cNvPr id="6" name="Picture 5" descr="IMG_1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914400"/>
            <a:ext cx="37719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ChiMAN</a:t>
            </a:r>
            <a:r>
              <a:rPr lang="en-US" dirty="0" smtClean="0"/>
              <a:t>  Fiber Ring - After 1/15/2010</a:t>
            </a:r>
            <a:endParaRPr lang="en-US" dirty="0"/>
          </a:p>
        </p:txBody>
      </p:sp>
      <p:pic>
        <p:nvPicPr>
          <p:cNvPr id="7" name="Content Placeholder 6" descr="New Ciena Hub Config 1-15-20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447800"/>
            <a:ext cx="3900129" cy="4267200"/>
          </a:xfrm>
        </p:spPr>
      </p:pic>
      <p:sp>
        <p:nvSpPr>
          <p:cNvPr id="8" name="TextBox 7"/>
          <p:cNvSpPr txBox="1"/>
          <p:nvPr/>
        </p:nvSpPr>
        <p:spPr>
          <a:xfrm>
            <a:off x="6248400" y="2743200"/>
            <a:ext cx="198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Objective was DWDM equipment and fiber path diversity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</a:t>
            </a:r>
            <a:r>
              <a:rPr lang="en-US" dirty="0" err="1" smtClean="0"/>
              <a:t>ChiMAN</a:t>
            </a:r>
            <a:r>
              <a:rPr lang="en-US" dirty="0" smtClean="0"/>
              <a:t> - Channel View</a:t>
            </a:r>
            <a:endParaRPr lang="en-US" dirty="0"/>
          </a:p>
        </p:txBody>
      </p:sp>
      <p:pic>
        <p:nvPicPr>
          <p:cNvPr id="4" name="Content Placeholder 3" descr="ESnet MAN Channels 1-15-20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371600"/>
            <a:ext cx="3736412" cy="45981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 Comments on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76692"/>
          </a:xfrm>
        </p:spPr>
        <p:txBody>
          <a:bodyPr/>
          <a:lstStyle/>
          <a:p>
            <a:r>
              <a:rPr lang="en-US" dirty="0" smtClean="0"/>
              <a:t>A multi-day project</a:t>
            </a:r>
            <a:endParaRPr lang="en-US" dirty="0" smtClean="0"/>
          </a:p>
          <a:p>
            <a:pPr lvl="1">
              <a:spcAft>
                <a:spcPts val="0"/>
              </a:spcAft>
            </a:pPr>
            <a:r>
              <a:rPr lang="en-US" dirty="0" smtClean="0"/>
              <a:t>Contracted with vendor; three </a:t>
            </a:r>
            <a:r>
              <a:rPr lang="en-US" dirty="0" err="1" smtClean="0"/>
              <a:t>Ciena</a:t>
            </a:r>
            <a:r>
              <a:rPr lang="en-US" dirty="0" smtClean="0"/>
              <a:t> engineers for a </a:t>
            </a:r>
            <a:r>
              <a:rPr lang="en-US" dirty="0" smtClean="0"/>
              <a:t>week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Most engineering activities conducted in prime-time</a:t>
            </a:r>
            <a:endParaRPr lang="en-US" dirty="0" smtClean="0"/>
          </a:p>
          <a:p>
            <a:r>
              <a:rPr lang="en-US" dirty="0" smtClean="0"/>
              <a:t>No significant disruption in off-site services during upgrade</a:t>
            </a:r>
          </a:p>
          <a:p>
            <a:pPr lvl="1"/>
            <a:r>
              <a:rPr lang="en-US" dirty="0" smtClean="0"/>
              <a:t>A little nervousness about having only one off-site fiber path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Contingency planning turned out to</a:t>
            </a:r>
            <a:r>
              <a:rPr lang="en-US" dirty="0" smtClean="0"/>
              <a:t> be difficult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Cost (relatively speaking) was </a:t>
            </a:r>
            <a:r>
              <a:rPr lang="en-US" dirty="0" smtClean="0"/>
              <a:t>modest; risk assessment indicated value proposition</a:t>
            </a:r>
          </a:p>
          <a:p>
            <a:r>
              <a:rPr lang="en-US" dirty="0" smtClean="0"/>
              <a:t>100</a:t>
            </a:r>
            <a:r>
              <a:rPr lang="en-US" dirty="0" smtClean="0"/>
              <a:t>% fiber path diversity</a:t>
            </a:r>
            <a:r>
              <a:rPr lang="en-US" dirty="0" smtClean="0"/>
              <a:t> not quite achieved</a:t>
            </a:r>
          </a:p>
          <a:p>
            <a:pPr lvl="1"/>
            <a:r>
              <a:rPr lang="en-US" dirty="0" smtClean="0"/>
              <a:t>FNAL has some fiber rerouting left to do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Dashboard – Room to Grow…</a:t>
            </a:r>
            <a:endParaRPr lang="en-US" dirty="0"/>
          </a:p>
        </p:txBody>
      </p:sp>
      <p:pic>
        <p:nvPicPr>
          <p:cNvPr id="4" name="Content Placeholder 3" descr="ESnet MAN Channel Dashboard 1-15-20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524000"/>
            <a:ext cx="5793464" cy="44337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8382</TotalTime>
  <Words>220</Words>
  <Application>Microsoft Macintosh PowerPoint</Application>
  <PresentationFormat>On-screen Show (4:3)</PresentationFormat>
  <Paragraphs>34</Paragraphs>
  <Slides>8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Edge</vt:lpstr>
      <vt:lpstr>1_Custom Design</vt:lpstr>
      <vt:lpstr>Custom Design</vt:lpstr>
      <vt:lpstr>ChiMAN Upgrade</vt:lpstr>
      <vt:lpstr>ChiMAN</vt:lpstr>
      <vt:lpstr>ChiMAN  Fiber Ring - Before 1/11/2010</vt:lpstr>
      <vt:lpstr>Question:</vt:lpstr>
      <vt:lpstr>ChiMAN  Fiber Ring - After 1/15/2010</vt:lpstr>
      <vt:lpstr>2010 ChiMAN - Channel View</vt:lpstr>
      <vt:lpstr>Misc Comments on Upgrade</vt:lpstr>
      <vt:lpstr>Channel Dashboard – Room to Grow…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 two dimensional problem….</dc:title>
  <dc:creator>Phil DeMar</dc:creator>
  <cp:lastModifiedBy>Linda Winkler</cp:lastModifiedBy>
  <cp:revision>332</cp:revision>
  <dcterms:created xsi:type="dcterms:W3CDTF">2010-02-04T15:35:30Z</dcterms:created>
  <dcterms:modified xsi:type="dcterms:W3CDTF">2010-02-04T16:03:52Z</dcterms:modified>
</cp:coreProperties>
</file>