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66" r:id="rId2"/>
    <p:sldId id="279" r:id="rId3"/>
    <p:sldId id="267" r:id="rId4"/>
    <p:sldId id="269" r:id="rId5"/>
    <p:sldId id="268" r:id="rId6"/>
    <p:sldId id="270" r:id="rId7"/>
    <p:sldId id="271" r:id="rId8"/>
    <p:sldId id="272" r:id="rId9"/>
    <p:sldId id="261" r:id="rId10"/>
    <p:sldId id="263" r:id="rId11"/>
    <p:sldId id="256" r:id="rId12"/>
    <p:sldId id="264" r:id="rId13"/>
    <p:sldId id="257" r:id="rId14"/>
    <p:sldId id="258" r:id="rId15"/>
    <p:sldId id="265" r:id="rId16"/>
    <p:sldId id="274" r:id="rId17"/>
    <p:sldId id="276" r:id="rId18"/>
    <p:sldId id="273" r:id="rId1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4FA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48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8F2CC0DE-AA66-4A20-8533-1BC715688DB6}" type="datetimeFigureOut">
              <a:rPr lang="en-US"/>
              <a:pPr>
                <a:defRPr/>
              </a:pPr>
              <a:t>4/20/2010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7D2E0E6C-7F9F-4702-9727-F033CCCBE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8603A4-E534-48A9-A753-1BF5140C167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19.Apr.2010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Ginsburg TTC2010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EFD01-A10C-41C9-9B13-D707052BF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19.Apr.2010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Ginsburg TTC2010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7665A-C987-4D49-8BDF-5EA25BE84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19.Apr.2010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Ginsburg TTC2010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C6DD7-4525-48F9-B1C8-E73D7EF0F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19.Apr.2010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Ginsburg TTC2010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83680-1E5E-4275-8584-7D517F7A5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19.Apr.2010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Ginsburg TTC2010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120E4-BD6A-4CF3-8280-9646CEC80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19.Apr.2010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Ginsburg TTC2010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08B37-8FF9-4F6B-A71F-F4BF455EA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19.Apr.2010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Ginsburg TTC2010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CDD50-DA05-4C59-8E4D-052737675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19.Apr.2010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Ginsburg TTC2010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8819A-BF57-4BD9-88EF-9FA09B18F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19.Apr.2010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Ginsburg TTC2010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DA37B-05D4-434F-9144-37B70AC6B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19.Apr.2010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Ginsburg TTC2010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72D4D-20C1-444F-9786-CF6845B92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19.Apr.2010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Ginsburg TTC2010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A2BA4-6B85-445B-BF02-654D6E759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19.Apr.2010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Ginsburg TTC2010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B5D35C-A11A-42A3-84AB-E3CEC1F7B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smtClean="0"/>
              <a:t>Global Cavity Database and </a:t>
            </a:r>
            <a:br>
              <a:rPr lang="en-US" smtClean="0"/>
            </a:br>
            <a:r>
              <a:rPr lang="en-US" smtClean="0"/>
              <a:t>Yield Evaluation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648200"/>
            <a:ext cx="3505200" cy="18288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u="sng" dirty="0" smtClean="0">
                <a:solidFill>
                  <a:schemeClr val="tx1"/>
                </a:solidFill>
              </a:rPr>
              <a:t>DESY Database Group: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D. Gall (DESY)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V. </a:t>
            </a:r>
            <a:r>
              <a:rPr lang="en-US" sz="1800" dirty="0" err="1" smtClean="0">
                <a:solidFill>
                  <a:schemeClr val="tx1"/>
                </a:solidFill>
              </a:rPr>
              <a:t>Gubarev</a:t>
            </a:r>
            <a:r>
              <a:rPr lang="en-US" sz="1800" dirty="0" smtClean="0">
                <a:solidFill>
                  <a:schemeClr val="tx1"/>
                </a:solidFill>
              </a:rPr>
              <a:t> (DESY)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S. </a:t>
            </a:r>
            <a:r>
              <a:rPr lang="en-US" sz="1800" dirty="0" err="1" smtClean="0">
                <a:solidFill>
                  <a:schemeClr val="tx1"/>
                </a:solidFill>
              </a:rPr>
              <a:t>Yasar</a:t>
            </a:r>
            <a:r>
              <a:rPr lang="en-US" sz="1800" dirty="0" smtClean="0">
                <a:solidFill>
                  <a:schemeClr val="tx1"/>
                </a:solidFill>
              </a:rPr>
              <a:t> (DESY)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4339" name="Picture 11" descr="ilcco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8382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143000" y="4724400"/>
            <a:ext cx="3276600" cy="175260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u="sng" dirty="0">
                <a:latin typeface="+mn-lt"/>
              </a:rPr>
              <a:t>ILC Cavity Database Group: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</a:rPr>
              <a:t>S. </a:t>
            </a:r>
            <a:r>
              <a:rPr lang="en-US" sz="3200" dirty="0" err="1">
                <a:latin typeface="+mn-lt"/>
              </a:rPr>
              <a:t>Aderhold</a:t>
            </a:r>
            <a:r>
              <a:rPr lang="en-US" sz="3200" dirty="0">
                <a:latin typeface="+mn-lt"/>
              </a:rPr>
              <a:t> (DESY)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</a:rPr>
              <a:t>Z. Conway (Cornell)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</a:rPr>
              <a:t>R. </a:t>
            </a:r>
            <a:r>
              <a:rPr lang="en-US" sz="3200" dirty="0" err="1">
                <a:latin typeface="+mn-lt"/>
              </a:rPr>
              <a:t>Geng</a:t>
            </a:r>
            <a:r>
              <a:rPr lang="en-US" sz="3200" dirty="0">
                <a:latin typeface="+mn-lt"/>
              </a:rPr>
              <a:t> (JLab, S0 Group Leader)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</a:rPr>
              <a:t>C.M. Ginsburg (FNAL)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</a:rPr>
              <a:t>Y. Yamamoto (KEK)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4341" name="TextBox 9"/>
          <p:cNvSpPr txBox="1">
            <a:spLocks noChangeArrowheads="1"/>
          </p:cNvSpPr>
          <p:nvPr/>
        </p:nvSpPr>
        <p:spPr bwMode="auto">
          <a:xfrm>
            <a:off x="2438400" y="2971800"/>
            <a:ext cx="3911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Camille M. Ginsburg</a:t>
            </a:r>
          </a:p>
          <a:p>
            <a:pPr algn="ctr"/>
            <a:r>
              <a:rPr lang="en-US">
                <a:latin typeface="Calibri" pitchFamily="34" charset="0"/>
              </a:rPr>
              <a:t>Fermilab</a:t>
            </a:r>
          </a:p>
          <a:p>
            <a:pPr algn="ctr"/>
            <a:endParaRPr lang="en-US">
              <a:latin typeface="Calibri" pitchFamily="34" charset="0"/>
            </a:endParaRPr>
          </a:p>
          <a:p>
            <a:pPr algn="ctr"/>
            <a:r>
              <a:rPr lang="en-US">
                <a:latin typeface="Calibri" pitchFamily="34" charset="0"/>
              </a:rPr>
              <a:t>Tesla Technology Collaboration Meeting</a:t>
            </a:r>
          </a:p>
          <a:p>
            <a:pPr algn="ctr"/>
            <a:r>
              <a:rPr lang="en-US">
                <a:latin typeface="Calibri" pitchFamily="34" charset="0"/>
              </a:rPr>
              <a:t>Fermilab, April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04800"/>
            <a:ext cx="8229600" cy="685800"/>
          </a:xfrm>
        </p:spPr>
        <p:txBody>
          <a:bodyPr/>
          <a:lstStyle/>
          <a:p>
            <a:r>
              <a:rPr lang="en-US" sz="2800" smtClean="0"/>
              <a:t>“Qualified-Vendor” Production Yield Plot  (First Pass) Definition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371600"/>
            <a:ext cx="7772400" cy="495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 smtClean="0"/>
              <a:t>ILC Database 26.Mar.2010 aka “LCWS2010” </a:t>
            </a:r>
          </a:p>
          <a:p>
            <a:pPr>
              <a:lnSpc>
                <a:spcPct val="80000"/>
              </a:lnSpc>
            </a:pPr>
            <a:endParaRPr lang="en-US" sz="2200" smtClean="0"/>
          </a:p>
          <a:p>
            <a:pPr>
              <a:lnSpc>
                <a:spcPct val="80000"/>
              </a:lnSpc>
            </a:pPr>
            <a:r>
              <a:rPr lang="en-US" sz="2200" smtClean="0"/>
              <a:t>Cuts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Cavity from experienced vendor= ACCEL or ZANON or (AES SN&gt;=5)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Fine-grain cavity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Use the first successful (= no system problem/limitation) test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Standard EP processing: no BCP, no experimental processes</a:t>
            </a:r>
          </a:p>
          <a:p>
            <a:pPr lvl="2">
              <a:lnSpc>
                <a:spcPct val="80000"/>
              </a:lnSpc>
            </a:pPr>
            <a:r>
              <a:rPr lang="en-US" sz="1700" smtClean="0"/>
              <a:t>Defined as JLab#1, DESY#2 (weld tank before test), DESY #4 (weld tank after test)</a:t>
            </a:r>
          </a:p>
          <a:p>
            <a:pPr lvl="2">
              <a:lnSpc>
                <a:spcPct val="80000"/>
              </a:lnSpc>
            </a:pPr>
            <a:r>
              <a:rPr lang="en-US" sz="1700" smtClean="0"/>
              <a:t>Ethanol rinse and 120C bake required for DESY cavities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(Ignore test limitation)</a:t>
            </a:r>
          </a:p>
          <a:p>
            <a:pPr lvl="1">
              <a:lnSpc>
                <a:spcPct val="80000"/>
              </a:lnSpc>
            </a:pPr>
            <a:endParaRPr lang="en-US" sz="2000" smtClean="0"/>
          </a:p>
          <a:p>
            <a:pPr>
              <a:lnSpc>
                <a:spcPct val="80000"/>
              </a:lnSpc>
            </a:pPr>
            <a:r>
              <a:rPr lang="en-US" sz="2200" smtClean="0"/>
              <a:t>Also known as “first-pass”</a:t>
            </a:r>
          </a:p>
          <a:p>
            <a:pPr>
              <a:lnSpc>
                <a:spcPct val="80000"/>
              </a:lnSpc>
            </a:pPr>
            <a:endParaRPr lang="en-US" sz="2200" smtClean="0"/>
          </a:p>
          <a:p>
            <a:pPr>
              <a:lnSpc>
                <a:spcPct val="80000"/>
              </a:lnSpc>
            </a:pPr>
            <a:r>
              <a:rPr lang="en-US" sz="2200" smtClean="0"/>
              <a:t>Include binomial errors</a:t>
            </a:r>
          </a:p>
          <a:p>
            <a:pPr>
              <a:lnSpc>
                <a:spcPct val="80000"/>
              </a:lnSpc>
            </a:pPr>
            <a:endParaRPr lang="en-US" sz="2200" smtClean="0"/>
          </a:p>
          <a:p>
            <a:pPr>
              <a:lnSpc>
                <a:spcPct val="80000"/>
              </a:lnSpc>
            </a:pPr>
            <a:endParaRPr lang="en-US" sz="2200" smtClean="0"/>
          </a:p>
        </p:txBody>
      </p:sp>
      <p:pic>
        <p:nvPicPr>
          <p:cNvPr id="23555" name="Picture 11" descr="ilcco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8382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19.Apr.2010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457200"/>
          </a:xfrm>
        </p:spPr>
        <p:txBody>
          <a:bodyPr/>
          <a:lstStyle/>
          <a:p>
            <a:pPr>
              <a:defRPr/>
            </a:pPr>
            <a:fld id="{1FED90A6-0D3E-4E16-A8D1-2C6007030C73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Ginsburg TTC2010</a:t>
            </a:r>
            <a:endParaRPr lang="en-US" dirty="0"/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4419600" y="4876800"/>
            <a:ext cx="4406900" cy="650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NB:  No explicit Q0 cut, but all ILC Eacc-qualified cavities pass Q0&gt;8E9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5"/>
          <p:cNvSpPr txBox="1">
            <a:spLocks noChangeArrowheads="1"/>
          </p:cNvSpPr>
          <p:nvPr/>
        </p:nvSpPr>
        <p:spPr bwMode="auto">
          <a:xfrm>
            <a:off x="914400" y="228600"/>
            <a:ext cx="8175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“Experienced-Vendor” Production Yield Plot (First Pass)</a:t>
            </a:r>
          </a:p>
        </p:txBody>
      </p:sp>
      <p:sp>
        <p:nvSpPr>
          <p:cNvPr id="24578" name="TextBox 15"/>
          <p:cNvSpPr txBox="1">
            <a:spLocks noChangeArrowheads="1"/>
          </p:cNvSpPr>
          <p:nvPr/>
        </p:nvSpPr>
        <p:spPr bwMode="auto">
          <a:xfrm>
            <a:off x="1752600" y="5715000"/>
            <a:ext cx="46942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First-pass cavity yield at &gt;25 MV/m is (66 +- 8) %</a:t>
            </a:r>
          </a:p>
          <a:p>
            <a:r>
              <a:rPr lang="en-US">
                <a:latin typeface="Calibri" pitchFamily="34" charset="0"/>
              </a:rPr>
              <a:t>                                           &gt;35 MV/m is (28 +- 8) %</a:t>
            </a:r>
          </a:p>
        </p:txBody>
      </p:sp>
      <p:pic>
        <p:nvPicPr>
          <p:cNvPr id="24579" name="Picture 11" descr="ilcco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8382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914400"/>
            <a:ext cx="6821488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19.Apr.2010</a:t>
            </a:r>
            <a:endParaRPr lang="en-US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Ginsburg TTC2010</a:t>
            </a:r>
            <a:endParaRPr lang="en-US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3822C-6CCE-4E2D-AE8C-DC26A04C8ED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4584" name="TextBox 10"/>
          <p:cNvSpPr txBox="1">
            <a:spLocks noChangeArrowheads="1"/>
          </p:cNvSpPr>
          <p:nvPr/>
        </p:nvSpPr>
        <p:spPr bwMode="auto">
          <a:xfrm>
            <a:off x="6553200" y="1219200"/>
            <a:ext cx="1181100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LCWS2010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143000"/>
            <a:ext cx="7772400" cy="5334000"/>
          </a:xfrm>
        </p:spPr>
        <p:txBody>
          <a:bodyPr/>
          <a:lstStyle/>
          <a:p>
            <a:r>
              <a:rPr lang="en-US" sz="2000" smtClean="0"/>
              <a:t>ILC Database 26.Mar.2010 aka “LCWS2010” 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Cuts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First pass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Second pass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if (Eacc(1</a:t>
            </a:r>
            <a:r>
              <a:rPr lang="en-US" sz="2000" baseline="30000" smtClean="0"/>
              <a:t>st</a:t>
            </a:r>
            <a:r>
              <a:rPr lang="en-US" sz="2000" smtClean="0"/>
              <a:t> successful test)&lt;35 MV/m) then</a:t>
            </a:r>
          </a:p>
          <a:p>
            <a:pPr lvl="3">
              <a:lnSpc>
                <a:spcPct val="90000"/>
              </a:lnSpc>
            </a:pPr>
            <a:r>
              <a:rPr lang="en-US" smtClean="0"/>
              <a:t>if (2</a:t>
            </a:r>
            <a:r>
              <a:rPr lang="en-US" baseline="30000" smtClean="0"/>
              <a:t>nd</a:t>
            </a:r>
            <a:r>
              <a:rPr lang="en-US" smtClean="0"/>
              <a:t> successful test exists) then</a:t>
            </a:r>
          </a:p>
          <a:p>
            <a:pPr lvl="4">
              <a:lnSpc>
                <a:spcPct val="90000"/>
              </a:lnSpc>
            </a:pPr>
            <a:r>
              <a:rPr lang="en-US" smtClean="0"/>
              <a:t>plot 2</a:t>
            </a:r>
            <a:r>
              <a:rPr lang="en-US" baseline="30000" smtClean="0"/>
              <a:t>nd</a:t>
            </a:r>
            <a:r>
              <a:rPr lang="en-US" smtClean="0"/>
              <a:t> test gradient</a:t>
            </a:r>
          </a:p>
          <a:p>
            <a:pPr lvl="3">
              <a:lnSpc>
                <a:spcPct val="90000"/>
              </a:lnSpc>
            </a:pPr>
            <a:r>
              <a:rPr lang="en-US" smtClean="0"/>
              <a:t>else</a:t>
            </a:r>
          </a:p>
          <a:p>
            <a:pPr lvl="4">
              <a:lnSpc>
                <a:spcPct val="90000"/>
              </a:lnSpc>
            </a:pPr>
            <a:r>
              <a:rPr lang="en-US" smtClean="0"/>
              <a:t>plot nothing [assume 2</a:t>
            </a:r>
            <a:r>
              <a:rPr lang="en-US" baseline="30000" smtClean="0"/>
              <a:t>nd</a:t>
            </a:r>
            <a:r>
              <a:rPr lang="en-US" smtClean="0"/>
              <a:t> test didn’t happen yet]</a:t>
            </a:r>
          </a:p>
          <a:p>
            <a:pPr lvl="3">
              <a:lnSpc>
                <a:spcPct val="90000"/>
              </a:lnSpc>
            </a:pPr>
            <a:r>
              <a:rPr lang="en-US" smtClean="0"/>
              <a:t>endif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else</a:t>
            </a:r>
          </a:p>
          <a:p>
            <a:pPr lvl="3">
              <a:lnSpc>
                <a:spcPct val="90000"/>
              </a:lnSpc>
            </a:pPr>
            <a:r>
              <a:rPr lang="en-US" smtClean="0"/>
              <a:t>plot 1</a:t>
            </a:r>
            <a:r>
              <a:rPr lang="en-US" baseline="30000" smtClean="0"/>
              <a:t>st</a:t>
            </a:r>
            <a:r>
              <a:rPr lang="en-US" smtClean="0"/>
              <a:t> successful test gradient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endif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Include binomial errors</a:t>
            </a:r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219200" y="2209800"/>
            <a:ext cx="6705600" cy="3352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srgbClr val="000000"/>
              </a:solidFill>
            </a:endParaRPr>
          </a:p>
        </p:txBody>
      </p:sp>
      <p:pic>
        <p:nvPicPr>
          <p:cNvPr id="25603" name="Picture 11" descr="ilcco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8382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19.Apr.2010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DA503-0D30-487E-9522-DC78D69ED5FE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Ginsburg TTC2010</a:t>
            </a:r>
            <a:endParaRPr lang="en-US"/>
          </a:p>
        </p:txBody>
      </p:sp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685800" y="228600"/>
            <a:ext cx="85375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Calibri" pitchFamily="34" charset="0"/>
              </a:rPr>
              <a:t>“Qualified-Vendor” Production Yield Plot (Up-to-2</a:t>
            </a:r>
            <a:r>
              <a:rPr lang="en-US" sz="2800" baseline="30000">
                <a:latin typeface="Calibri" pitchFamily="34" charset="0"/>
              </a:rPr>
              <a:t>nd</a:t>
            </a:r>
            <a:r>
              <a:rPr lang="en-US" sz="2800">
                <a:latin typeface="Calibri" pitchFamily="34" charset="0"/>
              </a:rPr>
              <a:t>-Pass)</a:t>
            </a:r>
          </a:p>
          <a:p>
            <a:pPr algn="ctr"/>
            <a:r>
              <a:rPr lang="en-US" sz="2800">
                <a:latin typeface="Calibri" pitchFamily="34" charset="0"/>
              </a:rPr>
              <a:t>Definition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5257800"/>
            <a:ext cx="4406900" cy="120015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NB:  </a:t>
            </a:r>
          </a:p>
          <a:p>
            <a:pPr>
              <a:buFont typeface="Calibri" pitchFamily="34" charset="0"/>
              <a:buAutoNum type="arabicPeriod"/>
            </a:pPr>
            <a:r>
              <a:rPr lang="en-US">
                <a:latin typeface="Calibri" pitchFamily="34" charset="0"/>
              </a:rPr>
              <a:t>No explicit Q0 cut, but all ILC Eacc-qualified cavities pass Q0&gt;8E9</a:t>
            </a:r>
          </a:p>
          <a:p>
            <a:pPr>
              <a:buFont typeface="Calibri" pitchFamily="34" charset="0"/>
              <a:buAutoNum type="arabicPeriod"/>
            </a:pPr>
            <a:r>
              <a:rPr lang="en-US">
                <a:latin typeface="Calibri" pitchFamily="34" charset="0"/>
              </a:rPr>
              <a:t>HPR-only is a valid 2</a:t>
            </a:r>
            <a:r>
              <a:rPr lang="en-US" baseline="30000">
                <a:latin typeface="Calibri" pitchFamily="34" charset="0"/>
              </a:rPr>
              <a:t>nd</a:t>
            </a:r>
            <a:r>
              <a:rPr lang="en-US">
                <a:latin typeface="Calibri" pitchFamily="34" charset="0"/>
              </a:rPr>
              <a:t> pass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2800" smtClean="0"/>
              <a:t>“Experienced vendor” Up-to-Second Pass Yield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97375-F480-4382-A5CB-379B8CEEFEBC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19.Apr.2010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Ginsburg TTC2010</a:t>
            </a:r>
            <a:endParaRPr lang="en-US"/>
          </a:p>
        </p:txBody>
      </p:sp>
      <p:sp>
        <p:nvSpPr>
          <p:cNvPr id="26629" name="TextBox 13"/>
          <p:cNvSpPr txBox="1">
            <a:spLocks noChangeArrowheads="1"/>
          </p:cNvSpPr>
          <p:nvPr/>
        </p:nvSpPr>
        <p:spPr bwMode="auto">
          <a:xfrm>
            <a:off x="1752600" y="5715000"/>
            <a:ext cx="56657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Up-to-second-pass cavity yield at &gt;25 MV/m is (70 +-  9) %</a:t>
            </a:r>
          </a:p>
          <a:p>
            <a:r>
              <a:rPr lang="en-US">
                <a:latin typeface="Calibri" pitchFamily="34" charset="0"/>
              </a:rPr>
              <a:t>                                                           &gt;35 MV/m is (48 +- 10) %</a:t>
            </a:r>
          </a:p>
        </p:txBody>
      </p:sp>
      <p:pic>
        <p:nvPicPr>
          <p:cNvPr id="26630" name="Picture 11" descr="ilcco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8382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914400"/>
            <a:ext cx="6810375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Box 9"/>
          <p:cNvSpPr txBox="1">
            <a:spLocks noChangeArrowheads="1"/>
          </p:cNvSpPr>
          <p:nvPr/>
        </p:nvSpPr>
        <p:spPr bwMode="auto">
          <a:xfrm>
            <a:off x="6934200" y="1219200"/>
            <a:ext cx="1181100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LCWS2010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2800" smtClean="0"/>
              <a:t>Compare 1</a:t>
            </a:r>
            <a:r>
              <a:rPr lang="en-US" sz="2800" baseline="30000" smtClean="0"/>
              <a:t>st</a:t>
            </a:r>
            <a:r>
              <a:rPr lang="en-US" sz="2800" smtClean="0"/>
              <a:t> and 2</a:t>
            </a:r>
            <a:r>
              <a:rPr lang="en-US" sz="2800" baseline="30000" smtClean="0"/>
              <a:t>nd</a:t>
            </a:r>
            <a:r>
              <a:rPr lang="en-US" sz="2800" smtClean="0"/>
              <a:t> pass yields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3239" t="5830" r="711" b="5780"/>
          <a:stretch>
            <a:fillRect/>
          </a:stretch>
        </p:blipFill>
        <p:spPr bwMode="auto">
          <a:xfrm>
            <a:off x="152400" y="3830638"/>
            <a:ext cx="5410200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9"/>
          <p:cNvSpPr txBox="1">
            <a:spLocks noChangeArrowheads="1"/>
          </p:cNvSpPr>
          <p:nvPr/>
        </p:nvSpPr>
        <p:spPr bwMode="auto">
          <a:xfrm>
            <a:off x="1371600" y="3962400"/>
            <a:ext cx="1644650" cy="392113"/>
          </a:xfrm>
          <a:prstGeom prst="rect">
            <a:avLst/>
          </a:prstGeom>
          <a:solidFill>
            <a:schemeClr val="bg1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improvement</a:t>
            </a:r>
          </a:p>
        </p:txBody>
      </p:sp>
      <p:sp>
        <p:nvSpPr>
          <p:cNvPr id="27652" name="Text Box 10"/>
          <p:cNvSpPr txBox="1">
            <a:spLocks noChangeArrowheads="1"/>
          </p:cNvSpPr>
          <p:nvPr/>
        </p:nvSpPr>
        <p:spPr bwMode="auto">
          <a:xfrm>
            <a:off x="2209800" y="5715000"/>
            <a:ext cx="1517650" cy="392113"/>
          </a:xfrm>
          <a:prstGeom prst="rect">
            <a:avLst/>
          </a:prstGeom>
          <a:solidFill>
            <a:schemeClr val="bg1"/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degradation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A3BCE-B616-4A70-B680-3EDA4852C632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19.Apr.2010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Ginsburg TTC2010</a:t>
            </a:r>
            <a:endParaRPr lang="en-US"/>
          </a:p>
        </p:txBody>
      </p:sp>
      <p:pic>
        <p:nvPicPr>
          <p:cNvPr id="27656" name="Picture 2"/>
          <p:cNvPicPr>
            <a:picLocks noChangeAspect="1" noChangeArrowheads="1"/>
          </p:cNvPicPr>
          <p:nvPr/>
        </p:nvPicPr>
        <p:blipFill>
          <a:blip r:embed="rId3"/>
          <a:srcRect l="1256" t="1843" b="3119"/>
          <a:stretch>
            <a:fillRect/>
          </a:stretch>
        </p:blipFill>
        <p:spPr bwMode="auto">
          <a:xfrm>
            <a:off x="228600" y="838200"/>
            <a:ext cx="41862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2"/>
          <p:cNvPicPr>
            <a:picLocks noChangeAspect="1" noChangeArrowheads="1"/>
          </p:cNvPicPr>
          <p:nvPr/>
        </p:nvPicPr>
        <p:blipFill>
          <a:blip r:embed="rId4"/>
          <a:srcRect l="11" t="1556" b="2002"/>
          <a:stretch>
            <a:fillRect/>
          </a:stretch>
        </p:blipFill>
        <p:spPr bwMode="auto">
          <a:xfrm>
            <a:off x="4565650" y="838200"/>
            <a:ext cx="43386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1" descr="ilccol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2400"/>
            <a:ext cx="8382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9" name="TextBox 12"/>
          <p:cNvSpPr txBox="1">
            <a:spLocks noChangeArrowheads="1"/>
          </p:cNvSpPr>
          <p:nvPr/>
        </p:nvSpPr>
        <p:spPr bwMode="auto">
          <a:xfrm>
            <a:off x="7543800" y="1447800"/>
            <a:ext cx="1181100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LCWS2010</a:t>
            </a:r>
          </a:p>
        </p:txBody>
      </p:sp>
      <p:sp>
        <p:nvSpPr>
          <p:cNvPr id="27660" name="TextBox 13"/>
          <p:cNvSpPr txBox="1">
            <a:spLocks noChangeArrowheads="1"/>
          </p:cNvSpPr>
          <p:nvPr/>
        </p:nvSpPr>
        <p:spPr bwMode="auto">
          <a:xfrm>
            <a:off x="3124200" y="1447800"/>
            <a:ext cx="1181100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LCWS2010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Yield as a Function of Time </a:t>
            </a:r>
            <a:br>
              <a:rPr lang="en-US" dirty="0" smtClean="0"/>
            </a:br>
            <a:r>
              <a:rPr lang="en-US" dirty="0" smtClean="0"/>
              <a:t>(one way of looking at it…)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19.Apr.2010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Ginsburg TTC2010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1F117-5F4D-4315-8DAF-C7C3195C0668}" type="slidenum">
              <a:rPr lang="en-US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0600" y="2762250"/>
          <a:ext cx="7162800" cy="2266950"/>
        </p:xfrm>
        <a:graphic>
          <a:graphicData uri="http://schemas.openxmlformats.org/drawingml/2006/table">
            <a:tbl>
              <a:tblPr/>
              <a:tblGrid>
                <a:gridCol w="3147135"/>
                <a:gridCol w="1072887"/>
                <a:gridCol w="980926"/>
                <a:gridCol w="980926"/>
                <a:gridCol w="980926"/>
              </a:tblGrid>
              <a:tr h="32385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yield for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&gt;25 MV/m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&gt;35 MV/m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1st pass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2nd pass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1st pass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2nd pass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ALCPG-Albuquerque 1.Oct.2009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63+-10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67+-10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23+-9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33+-10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AAP-Oxford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6.Jan.2010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63+-9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64+-10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27+-8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44+-10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LCWS-Beijing 28.Mar.2010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66+-8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70+-9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28+-8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48+-10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NB: errors are very strongly correlated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717" name="TextBox 6"/>
          <p:cNvSpPr txBox="1">
            <a:spLocks noChangeArrowheads="1"/>
          </p:cNvSpPr>
          <p:nvPr/>
        </p:nvSpPr>
        <p:spPr bwMode="auto">
          <a:xfrm>
            <a:off x="762000" y="5486400"/>
            <a:ext cx="8270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Within the very limited additional statistics accumulated over the last six months</a:t>
            </a:r>
          </a:p>
          <a:p>
            <a:r>
              <a:rPr lang="en-US">
                <a:latin typeface="Calibri" pitchFamily="34" charset="0"/>
              </a:rPr>
              <a:t>2</a:t>
            </a:r>
            <a:r>
              <a:rPr lang="en-US" baseline="30000">
                <a:latin typeface="Calibri" pitchFamily="34" charset="0"/>
              </a:rPr>
              <a:t>nd</a:t>
            </a:r>
            <a:r>
              <a:rPr lang="en-US">
                <a:latin typeface="Calibri" pitchFamily="34" charset="0"/>
              </a:rPr>
              <a:t>-pass yield shows slight improvement; largest factor is addition of AES cavities (JLab)</a:t>
            </a:r>
          </a:p>
        </p:txBody>
      </p:sp>
      <p:sp>
        <p:nvSpPr>
          <p:cNvPr id="28718" name="TextBox 7"/>
          <p:cNvSpPr txBox="1">
            <a:spLocks noChangeArrowheads="1"/>
          </p:cNvSpPr>
          <p:nvPr/>
        </p:nvSpPr>
        <p:spPr bwMode="auto">
          <a:xfrm>
            <a:off x="6781800" y="2743200"/>
            <a:ext cx="490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[%]</a:t>
            </a:r>
          </a:p>
        </p:txBody>
      </p:sp>
      <p:pic>
        <p:nvPicPr>
          <p:cNvPr id="28719" name="Picture 11" descr="ilc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8382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7086600" y="3733800"/>
            <a:ext cx="914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86600" y="4419600"/>
            <a:ext cx="914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Global cavity statistics: </a:t>
            </a:r>
            <a:br>
              <a:rPr lang="en-US" dirty="0" smtClean="0"/>
            </a:br>
            <a:r>
              <a:rPr lang="en-US" dirty="0" smtClean="0"/>
              <a:t>current status and plans</a:t>
            </a:r>
          </a:p>
        </p:txBody>
      </p:sp>
      <p:sp>
        <p:nvSpPr>
          <p:cNvPr id="307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19.Apr.2010</a:t>
            </a:r>
          </a:p>
        </p:txBody>
      </p:sp>
      <p:sp>
        <p:nvSpPr>
          <p:cNvPr id="307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Ginsburg TTC2010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12607-2426-4643-A720-A19B5400CCC0}" type="slidenum">
              <a:rPr lang="en-US"/>
              <a:pPr>
                <a:defRPr/>
              </a:pPr>
              <a:t>16</a:t>
            </a:fld>
            <a:endParaRPr lang="en-US">
              <a:latin typeface="Times" pitchFamily="18" charset="0"/>
            </a:endParaRPr>
          </a:p>
        </p:txBody>
      </p:sp>
      <p:pic>
        <p:nvPicPr>
          <p:cNvPr id="3072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3988" y="1295400"/>
            <a:ext cx="5967412" cy="4419600"/>
          </a:xfrm>
        </p:spPr>
      </p:pic>
      <p:sp>
        <p:nvSpPr>
          <p:cNvPr id="30726" name="TextBox 8"/>
          <p:cNvSpPr txBox="1">
            <a:spLocks noChangeArrowheads="1"/>
          </p:cNvSpPr>
          <p:nvPr/>
        </p:nvSpPr>
        <p:spPr bwMode="auto">
          <a:xfrm>
            <a:off x="1219200" y="5791200"/>
            <a:ext cx="6781800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Tens of cavities in Asia next couple of years</a:t>
            </a:r>
          </a:p>
          <a:p>
            <a:r>
              <a:rPr lang="en-US">
                <a:latin typeface="Calibri" pitchFamily="34" charset="0"/>
              </a:rPr>
              <a:t>Tens of cavities in Europe until XFEL production starts (800)</a:t>
            </a:r>
          </a:p>
        </p:txBody>
      </p:sp>
      <p:pic>
        <p:nvPicPr>
          <p:cNvPr id="30727" name="Picture 11" descr="ilc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8382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Americas 9-cell Cavity Inventory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52400" y="4038600"/>
            <a:ext cx="8991600" cy="2362200"/>
          </a:xfrm>
        </p:spPr>
        <p:txBody>
          <a:bodyPr rtlCol="0">
            <a:normAutofit fontScale="47500" lnSpcReduction="20000"/>
          </a:bodyPr>
          <a:lstStyle/>
          <a:p>
            <a:pPr marL="119063" indent="-11906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800" dirty="0" smtClean="0"/>
              <a:t>Through ARRA (stimulus funding) ordering 40 additional cavities from US vendors: 20 just ordered from AES, remaining 20 TBD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800" dirty="0" smtClean="0"/>
          </a:p>
          <a:p>
            <a:pPr marL="119063" indent="-11906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800" dirty="0" smtClean="0"/>
              <a:t>Currently highest priority is construction of five </a:t>
            </a:r>
            <a:r>
              <a:rPr lang="en-US" sz="3800" dirty="0" err="1" smtClean="0"/>
              <a:t>cryomodules</a:t>
            </a:r>
            <a:r>
              <a:rPr lang="en-US" sz="3800" dirty="0" smtClean="0"/>
              <a:t> in next several years (CM2-6).  Other high priority: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800" dirty="0" smtClean="0"/>
              <a:t>S0 production yield data accumulation - compatible so far only with JLab effort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800" dirty="0" smtClean="0"/>
              <a:t>New facility qualification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800" dirty="0" smtClean="0"/>
              <a:t>New vendor development</a:t>
            </a:r>
          </a:p>
        </p:txBody>
      </p:sp>
      <p:sp>
        <p:nvSpPr>
          <p:cNvPr id="819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19.Apr.2010</a:t>
            </a:r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Ginsburg TTC2010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B05BE-2887-4CE6-9D28-4D6B37439E44}" type="slidenum">
              <a:rPr lang="en-US"/>
              <a:pPr>
                <a:defRPr/>
              </a:pPr>
              <a:t>17</a:t>
            </a:fld>
            <a:endParaRPr lang="en-US" dirty="0">
              <a:latin typeface="Times" pitchFamily="18" charset="0"/>
            </a:endParaRPr>
          </a:p>
        </p:txBody>
      </p:sp>
      <p:pic>
        <p:nvPicPr>
          <p:cNvPr id="31750" name="Picture 11" descr="ilcco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8382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19200" y="990600"/>
          <a:ext cx="6781800" cy="2947988"/>
        </p:xfrm>
        <a:graphic>
          <a:graphicData uri="http://schemas.openxmlformats.org/drawingml/2006/table">
            <a:tbl>
              <a:tblPr/>
              <a:tblGrid>
                <a:gridCol w="1025157"/>
                <a:gridCol w="1182872"/>
                <a:gridCol w="4573771"/>
              </a:tblGrid>
              <a:tr h="14396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ordered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60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ACCEL (1st batch)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Advanced Energy Systems (1st batch)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ACCEL (2nd batch)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Advanced Energy Systems (2nd batch)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96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JLab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88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Research Instruments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56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Niowave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-Roark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4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Advanced Energy Systems (3rd batch)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96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198" marR="7198" marT="7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1828800" y="3657600"/>
            <a:ext cx="5638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1143000" y="2743200"/>
            <a:ext cx="2286000" cy="1588"/>
          </a:xfrm>
          <a:prstGeom prst="line">
            <a:avLst/>
          </a:prstGeom>
          <a:ln w="19050">
            <a:solidFill>
              <a:srgbClr val="B74F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1333501" y="2552700"/>
            <a:ext cx="381000" cy="3175"/>
          </a:xfrm>
          <a:prstGeom prst="straightConnector1">
            <a:avLst/>
          </a:prstGeom>
          <a:ln w="19050">
            <a:solidFill>
              <a:srgbClr val="B74FA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85" name="TextBox 14"/>
          <p:cNvSpPr txBox="1">
            <a:spLocks noChangeArrowheads="1"/>
          </p:cNvSpPr>
          <p:nvPr/>
        </p:nvSpPr>
        <p:spPr bwMode="auto">
          <a:xfrm>
            <a:off x="92075" y="2286000"/>
            <a:ext cx="1644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Mostly tested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19.Apr.2010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Ginsburg TTC2010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85E3F-64B5-4681-AC69-5FB572F2AA7E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371600"/>
            <a:ext cx="8305800" cy="5170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4625" indent="-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ILC Database now fully functional and available for use</a:t>
            </a:r>
          </a:p>
          <a:p>
            <a:pPr marL="174625" indent="-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latin typeface="+mn-lt"/>
            </a:endParaRPr>
          </a:p>
          <a:p>
            <a:pPr marL="174625" indent="-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Updated yield plots using the database were shown</a:t>
            </a:r>
          </a:p>
          <a:p>
            <a:pPr marL="174625" indent="-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latin typeface="+mn-lt"/>
            </a:endParaRPr>
          </a:p>
          <a:p>
            <a:pPr marL="174625" indent="-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We will continue to update the ILC database as we have more cavity tests, and systematically update the cavity yield data</a:t>
            </a:r>
            <a:r>
              <a:rPr lang="en-US" dirty="0">
                <a:latin typeface="+mn-lt"/>
              </a:rPr>
              <a:t> </a:t>
            </a:r>
          </a:p>
          <a:p>
            <a:pPr marL="174625" indent="-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+mn-lt"/>
            </a:endParaRPr>
          </a:p>
          <a:p>
            <a:pPr marL="174625" indent="-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Expect that Americas 9-cell cavity activity this fiscal year (until ~Oct. 2010</a:t>
            </a:r>
            <a:r>
              <a:rPr lang="en-US" sz="2400">
                <a:latin typeface="+mn-lt"/>
              </a:rPr>
              <a:t>) provides </a:t>
            </a:r>
            <a:r>
              <a:rPr lang="en-US" sz="2400" dirty="0">
                <a:latin typeface="+mn-lt"/>
              </a:rPr>
              <a:t>8 new cavities will have been processed and vertically tested, of which 4 can be added to the S0 yield statistics</a:t>
            </a:r>
          </a:p>
          <a:p>
            <a:pPr marL="631825" lvl="1" indent="-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We will be very busy processing and testing cavities for the next couple of years</a:t>
            </a:r>
          </a:p>
          <a:p>
            <a:pPr marL="623888" lvl="1" indent="-1666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latin typeface="+mn-lt"/>
            </a:endParaRPr>
          </a:p>
        </p:txBody>
      </p:sp>
      <p:pic>
        <p:nvPicPr>
          <p:cNvPr id="32774" name="Picture 11" descr="ilcco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8382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4830763"/>
          </a:xfrm>
        </p:spPr>
        <p:txBody>
          <a:bodyPr rtlCol="0">
            <a:normAutofit fontScale="77500" lnSpcReduction="20000"/>
          </a:bodyPr>
          <a:lstStyle/>
          <a:p>
            <a:pPr indent="-22383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Task established in May 2009 by Akira Yamamoto to accumulate global 9-cell cavity data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Included as part of ILC-S0 (cavity) effort led by </a:t>
            </a:r>
            <a:r>
              <a:rPr lang="en-US" dirty="0" err="1" smtClean="0"/>
              <a:t>Rongli</a:t>
            </a:r>
            <a:r>
              <a:rPr lang="en-US" dirty="0" smtClean="0"/>
              <a:t> </a:t>
            </a:r>
            <a:r>
              <a:rPr lang="en-US" dirty="0" err="1" smtClean="0"/>
              <a:t>Geng</a:t>
            </a: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Supported by all the participating Labs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indent="-22383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Facilitates creation and simplifies understanding of cavity yield plots</a:t>
            </a:r>
          </a:p>
          <a:p>
            <a:pPr lvl="1" indent="-223838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Common data sample – a common denominator in yield calculations</a:t>
            </a:r>
          </a:p>
          <a:p>
            <a:pPr lvl="1" indent="-223838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Data cuts can be easily specified, and anyone could reproduce your results</a:t>
            </a:r>
          </a:p>
          <a:p>
            <a:pPr indent="-223838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indent="-22383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Use for production modeling and costing exercises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Can also be used to compare yields of different preparation recipes, different vendors, etc.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19.Apr.2010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Ginsburg TTC2010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E6886B-9A33-4AE4-A564-CB0985CEBB6A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15365" name="Picture 11" descr="ilcco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8382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62000" y="0"/>
            <a:ext cx="79248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latin typeface="+mj-lt"/>
                <a:ea typeface="+mj-ea"/>
                <a:cs typeface="+mj-cs"/>
              </a:rPr>
              <a:t>Global Cavity Database - Motivation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1143000"/>
          </a:xfrm>
        </p:spPr>
        <p:txBody>
          <a:bodyPr/>
          <a:lstStyle/>
          <a:p>
            <a:r>
              <a:rPr lang="en-US" sz="3200" smtClean="0"/>
              <a:t>Global Cavity Database – Data Entry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19.Apr.2010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Ginsburg TTC2010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9234D-5803-4BBC-8272-45C390843771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8305800" cy="5181600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</a:rPr>
              <a:t>Data entry rules for reliable and reproducible results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>
                <a:solidFill>
                  <a:srgbClr val="000099"/>
                </a:solidFill>
                <a:latin typeface="Arial"/>
              </a:rPr>
              <a:t>All RF tests from the last couple of years are included; may be flagged for exclusion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>
                <a:solidFill>
                  <a:srgbClr val="000099"/>
                </a:solidFill>
                <a:latin typeface="Arial"/>
              </a:rPr>
              <a:t>Uniform criteria for data entry: only allowed values for as many as possible items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>
                <a:solidFill>
                  <a:srgbClr val="000099"/>
                </a:solidFill>
                <a:latin typeface="Arial"/>
              </a:rPr>
              <a:t>Define everything which might vary or have underlying subtleties, e.g., “LABX#1" might be a final surface treatment referenced as a well-defined recipe anyone can look up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>
                <a:solidFill>
                  <a:srgbClr val="000099"/>
                </a:solidFill>
                <a:latin typeface="Arial"/>
              </a:rPr>
              <a:t>No private/sensitive vendor data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>
                <a:solidFill>
                  <a:srgbClr val="000099"/>
                </a:solidFill>
                <a:latin typeface="Arial"/>
              </a:rPr>
              <a:t>Anything referred to in a comment field must be for information only, and not data selection purposes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>
                <a:solidFill>
                  <a:srgbClr val="000099"/>
                </a:solidFill>
                <a:latin typeface="Arial"/>
              </a:rPr>
              <a:t>Minimize effort required for compliance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>
                <a:solidFill>
                  <a:srgbClr val="000099"/>
                </a:solidFill>
                <a:latin typeface="Arial"/>
              </a:rPr>
              <a:t>Provide regular updates at predetermined times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390" name="Picture 11" descr="ilcco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8382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28600"/>
            <a:ext cx="7543800" cy="685800"/>
          </a:xfrm>
        </p:spPr>
        <p:txBody>
          <a:bodyPr/>
          <a:lstStyle/>
          <a:p>
            <a:r>
              <a:rPr lang="en-US" sz="3600" smtClean="0"/>
              <a:t>ILC Database tool now fully functional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066800"/>
            <a:ext cx="8839200" cy="5257800"/>
          </a:xfrm>
        </p:spPr>
        <p:txBody>
          <a:bodyPr rtlCol="0">
            <a:normAutofit/>
          </a:bodyPr>
          <a:lstStyle/>
          <a:p>
            <a:pPr marL="228600" indent="-228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ILC Database tool was created by the DESY database group</a:t>
            </a:r>
          </a:p>
          <a:p>
            <a:pPr marL="403225" lvl="1" indent="-174625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 smtClean="0"/>
              <a:t>DESY kindly agreed to provide limited support for inclusion of global data into their database </a:t>
            </a:r>
          </a:p>
          <a:p>
            <a:pPr marL="228600" indent="-228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All the participating labs have put their data into the ILC Database </a:t>
            </a:r>
          </a:p>
          <a:p>
            <a:pPr marL="228600" indent="-2286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ILC Database is now fully functional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 smtClean="0"/>
              <a:t>http://tesla-new.desy.de/cavity_database/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1400" dirty="0" smtClean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429000"/>
            <a:ext cx="4446588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412" name="Straight Arrow Connector 10"/>
          <p:cNvCxnSpPr>
            <a:cxnSpLocks noChangeShapeType="1"/>
          </p:cNvCxnSpPr>
          <p:nvPr/>
        </p:nvCxnSpPr>
        <p:spPr bwMode="auto">
          <a:xfrm>
            <a:off x="2438400" y="5334000"/>
            <a:ext cx="1600200" cy="5492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413" name="TextBox 13"/>
          <p:cNvSpPr txBox="1">
            <a:spLocks noChangeArrowheads="1"/>
          </p:cNvSpPr>
          <p:nvPr/>
        </p:nvSpPr>
        <p:spPr bwMode="auto">
          <a:xfrm>
            <a:off x="914400" y="4876800"/>
            <a:ext cx="2138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Click on “ILC Data”</a:t>
            </a:r>
          </a:p>
        </p:txBody>
      </p:sp>
      <p:sp>
        <p:nvSpPr>
          <p:cNvPr id="17414" name="TextBox 14"/>
          <p:cNvSpPr txBox="1">
            <a:spLocks noChangeArrowheads="1"/>
          </p:cNvSpPr>
          <p:nvPr/>
        </p:nvSpPr>
        <p:spPr bwMode="auto">
          <a:xfrm>
            <a:off x="457200" y="5791200"/>
            <a:ext cx="358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Two choices: read-only (public) &amp; edit (requires login)</a:t>
            </a:r>
          </a:p>
        </p:txBody>
      </p:sp>
      <p:pic>
        <p:nvPicPr>
          <p:cNvPr id="17415" name="Picture 11" descr="ilc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8382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19.Apr.2010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E45AD-8135-4D00-986D-BC4024ABC9F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Ginsburg TTC2010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mtClean="0"/>
              <a:t>ILC Database Screenshot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19.Apr.2010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Ginsburg TTC2010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1D587-05F8-4B27-A497-9A9C10B42373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14400"/>
            <a:ext cx="69342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762000" y="6019800"/>
            <a:ext cx="7634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For those who have used the DESY database, this will look and feel very familiar</a:t>
            </a:r>
          </a:p>
          <a:p>
            <a:endParaRPr lang="en-US">
              <a:latin typeface="Calibri" pitchFamily="34" charset="0"/>
            </a:endParaRPr>
          </a:p>
        </p:txBody>
      </p:sp>
      <p:pic>
        <p:nvPicPr>
          <p:cNvPr id="18439" name="Picture 11" descr="ilc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8382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9"/>
          <p:cNvSpPr txBox="1">
            <a:spLocks noChangeArrowheads="1"/>
          </p:cNvSpPr>
          <p:nvPr/>
        </p:nvSpPr>
        <p:spPr bwMode="auto">
          <a:xfrm>
            <a:off x="228600" y="914400"/>
            <a:ext cx="1219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Order and select  cavities by features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848600" cy="762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ILC Database: Selected Features (1)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19.Apr.2010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Ginsburg TTC2010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D07A7C-EFA8-42D2-97B3-CA459A925D70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762000" y="5105400"/>
            <a:ext cx="5930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Extract data in ASCII format and use your private spreadsheet</a:t>
            </a:r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2"/>
          <a:srcRect l="1042" t="24199" r="3125" b="3203"/>
          <a:stretch>
            <a:fillRect/>
          </a:stretch>
        </p:blipFill>
        <p:spPr bwMode="auto">
          <a:xfrm>
            <a:off x="1905000" y="1295400"/>
            <a:ext cx="7010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1905000" y="137160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65" name="TextBox 10"/>
          <p:cNvSpPr txBox="1">
            <a:spLocks noChangeArrowheads="1"/>
          </p:cNvSpPr>
          <p:nvPr/>
        </p:nvSpPr>
        <p:spPr bwMode="auto">
          <a:xfrm>
            <a:off x="152400" y="5715000"/>
            <a:ext cx="86820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Make the standard first-pass yield plot defined by ILC DB group, </a:t>
            </a:r>
          </a:p>
          <a:p>
            <a:r>
              <a:rPr lang="en-US">
                <a:latin typeface="Calibri" pitchFamily="34" charset="0"/>
              </a:rPr>
              <a:t>                                                                                           or make a plot using your own selection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447800" y="1219200"/>
            <a:ext cx="457200" cy="3714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8153400" y="129540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5676900" y="2705100"/>
            <a:ext cx="3505200" cy="1600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V="1">
            <a:off x="5829300" y="3467100"/>
            <a:ext cx="41148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7658100" y="4610100"/>
            <a:ext cx="15240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828800" y="1676400"/>
            <a:ext cx="4648200" cy="403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72" name="Picture 11" descr="ilc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8382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 l="1042" t="24199" r="3125" b="3203"/>
          <a:stretch>
            <a:fillRect/>
          </a:stretch>
        </p:blipFill>
        <p:spPr bwMode="auto">
          <a:xfrm>
            <a:off x="1600200" y="762000"/>
            <a:ext cx="7010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620000" cy="838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ILC Database: Selected Features (2)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19.Apr.2010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Ginsburg TTC2010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15451-6E42-4B2A-AB34-EC6F75FE4F2E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0486" name="TextBox 10"/>
          <p:cNvSpPr txBox="1">
            <a:spLocks noChangeArrowheads="1"/>
          </p:cNvSpPr>
          <p:nvPr/>
        </p:nvSpPr>
        <p:spPr bwMode="auto">
          <a:xfrm>
            <a:off x="990600" y="5715000"/>
            <a:ext cx="5907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Click on an item to bring up a dialog box explaining definition</a:t>
            </a:r>
          </a:p>
        </p:txBody>
      </p:sp>
      <p:sp>
        <p:nvSpPr>
          <p:cNvPr id="16" name="Oval 15"/>
          <p:cNvSpPr/>
          <p:nvPr/>
        </p:nvSpPr>
        <p:spPr>
          <a:xfrm>
            <a:off x="7543800" y="3048000"/>
            <a:ext cx="533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629400" y="3276600"/>
            <a:ext cx="9906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9" name="Picture 2"/>
          <p:cNvPicPr>
            <a:picLocks noChangeAspect="1" noChangeArrowheads="1"/>
          </p:cNvPicPr>
          <p:nvPr/>
        </p:nvPicPr>
        <p:blipFill>
          <a:blip r:embed="rId3"/>
          <a:srcRect l="65762" t="68864" r="6667" b="5623"/>
          <a:stretch>
            <a:fillRect/>
          </a:stretch>
        </p:blipFill>
        <p:spPr bwMode="auto">
          <a:xfrm>
            <a:off x="5867400" y="3657600"/>
            <a:ext cx="2759075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3"/>
          <p:cNvPicPr>
            <a:picLocks noChangeAspect="1" noChangeArrowheads="1"/>
          </p:cNvPicPr>
          <p:nvPr/>
        </p:nvPicPr>
        <p:blipFill>
          <a:blip r:embed="rId4"/>
          <a:srcRect l="54961" t="53833" r="18333" b="12070"/>
          <a:stretch>
            <a:fillRect/>
          </a:stretch>
        </p:blipFill>
        <p:spPr bwMode="auto">
          <a:xfrm>
            <a:off x="1524000" y="2971800"/>
            <a:ext cx="24987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/>
          <p:cNvSpPr/>
          <p:nvPr/>
        </p:nvSpPr>
        <p:spPr>
          <a:xfrm>
            <a:off x="5105400" y="2819400"/>
            <a:ext cx="533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114800" y="2971800"/>
            <a:ext cx="9906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3" name="Picture 11" descr="ilccol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2400"/>
            <a:ext cx="8382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ILC Database Status/Plans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19.Apr.2010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Ginsburg TTC2010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BEEC9-BB6E-46FF-B2AF-FC14B856913F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457200" y="1371600"/>
            <a:ext cx="83058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6688" indent="-166688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All baseline requirements have been implemented by the DESY DB group</a:t>
            </a:r>
          </a:p>
          <a:p>
            <a:pPr marL="166688" indent="-166688">
              <a:buFont typeface="Arial" charset="0"/>
              <a:buChar char="•"/>
            </a:pPr>
            <a:endParaRPr lang="en-US" sz="2400">
              <a:latin typeface="Calibri" pitchFamily="34" charset="0"/>
            </a:endParaRPr>
          </a:p>
          <a:p>
            <a:pPr marL="166688" indent="-166688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A few fine-tuning items are still under discussion, to be implemented as time is available, e.g.,</a:t>
            </a:r>
          </a:p>
          <a:p>
            <a:pPr marL="623888" lvl="1" indent="-166688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How best to incorporate inevitable changes to the logic for standard plots</a:t>
            </a:r>
          </a:p>
          <a:p>
            <a:pPr marL="623888" lvl="1" indent="-166688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Implement more standard plots, etc.</a:t>
            </a:r>
          </a:p>
          <a:p>
            <a:pPr marL="166688" indent="-166688">
              <a:buFont typeface="Arial" charset="0"/>
              <a:buChar char="•"/>
            </a:pPr>
            <a:endParaRPr lang="en-US" sz="2400">
              <a:latin typeface="Calibri" pitchFamily="34" charset="0"/>
            </a:endParaRPr>
          </a:p>
          <a:p>
            <a:pPr marL="166688" indent="-166688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All cavity yield plots in the rest of this talk use data extracted from the ILC Database</a:t>
            </a:r>
          </a:p>
        </p:txBody>
      </p:sp>
      <p:pic>
        <p:nvPicPr>
          <p:cNvPr id="21510" name="Picture 11" descr="ilcco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8382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smtClean="0"/>
              <a:t>“LCWS2010” Cavity Yield Dataset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B8E56-A6DD-4232-B909-D62DB1534AD0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2531" name="TextBox 7"/>
          <p:cNvSpPr txBox="1">
            <a:spLocks noChangeArrowheads="1"/>
          </p:cNvSpPr>
          <p:nvPr/>
        </p:nvSpPr>
        <p:spPr bwMode="auto">
          <a:xfrm>
            <a:off x="457200" y="1371600"/>
            <a:ext cx="8305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8275" indent="-168275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ILC Database currently contains data from all three regions, from the last few years [92 cavities]</a:t>
            </a:r>
          </a:p>
          <a:p>
            <a:pPr marL="514350" lvl="1" indent="-231775">
              <a:buFont typeface="Arial" charset="0"/>
              <a:buChar char="•"/>
            </a:pPr>
            <a:endParaRPr lang="en-US" sz="2400">
              <a:latin typeface="Calibri" pitchFamily="34" charset="0"/>
            </a:endParaRPr>
          </a:p>
          <a:p>
            <a:pPr marL="514350" lvl="1" indent="-231775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KEK [5 cavities]: [MHI005:MHI009]</a:t>
            </a:r>
          </a:p>
          <a:p>
            <a:pPr marL="514350" lvl="1" indent="-231775">
              <a:buFont typeface="Arial" charset="0"/>
              <a:buChar char="•"/>
            </a:pPr>
            <a:endParaRPr lang="en-US" sz="2400">
              <a:latin typeface="Calibri" pitchFamily="34" charset="0"/>
            </a:endParaRPr>
          </a:p>
          <a:p>
            <a:pPr marL="514350" lvl="1" indent="-231775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JLab, Cornell, Fermilab [22 cavities]: [A5: A9], [TB9ACC010:TB9ACC017], [AES001:AES004], [TB9AES005:TB9AES010], JLAB-2</a:t>
            </a:r>
          </a:p>
          <a:p>
            <a:pPr marL="514350" lvl="1" indent="-231775">
              <a:buFont typeface="Arial" charset="0"/>
              <a:buChar char="•"/>
            </a:pPr>
            <a:endParaRPr lang="en-US" sz="2400">
              <a:latin typeface="Calibri" pitchFamily="34" charset="0"/>
            </a:endParaRPr>
          </a:p>
          <a:p>
            <a:pPr marL="514350" lvl="1" indent="-231775"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DESY [65 cavities]: [Z82:Z110], [AC112:AC129], [Z130:Z135,Z137:Z145], [AC147,AC149,AC150]  </a:t>
            </a:r>
          </a:p>
          <a:p>
            <a:pPr marL="514350" lvl="1" indent="-231775"/>
            <a:r>
              <a:rPr lang="en-US" sz="2400">
                <a:latin typeface="Calibri" pitchFamily="34" charset="0"/>
              </a:rPr>
              <a:t>    (Production 4,5,6,7)</a:t>
            </a:r>
          </a:p>
          <a:p>
            <a:pPr marL="514350" lvl="1" indent="-231775">
              <a:buFont typeface="Arial" charset="0"/>
              <a:buChar char="•"/>
            </a:pPr>
            <a:endParaRPr lang="en-US">
              <a:latin typeface="Calibri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19.Apr.2010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Ginsburg TTC2010</a:t>
            </a:r>
            <a:endParaRPr lang="en-US"/>
          </a:p>
        </p:txBody>
      </p:sp>
      <p:pic>
        <p:nvPicPr>
          <p:cNvPr id="22534" name="Picture 11" descr="ilcco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8382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</TotalTime>
  <Words>1068</Words>
  <Application>Microsoft Office PowerPoint</Application>
  <PresentationFormat>On-screen Show (4:3)</PresentationFormat>
  <Paragraphs>246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Arial</vt:lpstr>
      <vt:lpstr>Times</vt:lpstr>
      <vt:lpstr>Office Theme</vt:lpstr>
      <vt:lpstr>Global Cavity Database and  Yield Evaluation</vt:lpstr>
      <vt:lpstr>Slide 2</vt:lpstr>
      <vt:lpstr>Global Cavity Database – Data Entry</vt:lpstr>
      <vt:lpstr>ILC Database tool now fully functional</vt:lpstr>
      <vt:lpstr>ILC Database Screenshot</vt:lpstr>
      <vt:lpstr>ILC Database: Selected Features (1)</vt:lpstr>
      <vt:lpstr>ILC Database: Selected Features (2)</vt:lpstr>
      <vt:lpstr>ILC Database Status/Plans</vt:lpstr>
      <vt:lpstr>“LCWS2010” Cavity Yield Dataset</vt:lpstr>
      <vt:lpstr>“Qualified-Vendor” Production Yield Plot  (First Pass) Definition</vt:lpstr>
      <vt:lpstr>Slide 11</vt:lpstr>
      <vt:lpstr>Slide 12</vt:lpstr>
      <vt:lpstr>“Experienced vendor” Up-to-Second Pass Yield</vt:lpstr>
      <vt:lpstr>Compare 1st and 2nd pass yields</vt:lpstr>
      <vt:lpstr>Yield as a Function of Time  (one way of looking at it…)</vt:lpstr>
      <vt:lpstr>Global cavity statistics:  current status and plans</vt:lpstr>
      <vt:lpstr>Americas 9-cell Cavity Inventory</vt:lpstr>
      <vt:lpstr>Summary</vt:lpstr>
    </vt:vector>
  </TitlesOfParts>
  <Company>Fermi National Accelerator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ginsburg</dc:creator>
  <cp:lastModifiedBy>ginsburg</cp:lastModifiedBy>
  <cp:revision>64</cp:revision>
  <dcterms:created xsi:type="dcterms:W3CDTF">2010-03-26T14:39:29Z</dcterms:created>
  <dcterms:modified xsi:type="dcterms:W3CDTF">2010-04-20T13:54:59Z</dcterms:modified>
</cp:coreProperties>
</file>