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57" r:id="rId4"/>
    <p:sldId id="261" r:id="rId5"/>
    <p:sldId id="274" r:id="rId6"/>
    <p:sldId id="262" r:id="rId7"/>
    <p:sldId id="259" r:id="rId8"/>
    <p:sldId id="264" r:id="rId9"/>
    <p:sldId id="263" r:id="rId10"/>
    <p:sldId id="265" r:id="rId11"/>
    <p:sldId id="279" r:id="rId12"/>
    <p:sldId id="281" r:id="rId13"/>
    <p:sldId id="284" r:id="rId14"/>
    <p:sldId id="271" r:id="rId15"/>
    <p:sldId id="273" r:id="rId16"/>
    <p:sldId id="258" r:id="rId17"/>
    <p:sldId id="269" r:id="rId18"/>
    <p:sldId id="275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52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Kneisel%20Working%20files\1_Amp_FEL\One_Amp_Large_Grain\1A%205-cell\Test%20%234\Large%20Grain_5_Cell_1Amp_Test%23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1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Large grain 1A 1497MHz 5-cell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1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lang="en-US" sz="1100" b="1" i="0" u="none" strike="noStrike" baseline="-2500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lang="en-US" sz="11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 vs. E</a:t>
            </a:r>
            <a:r>
              <a:rPr lang="en-US" sz="1100" b="1" i="0" u="none" strike="noStrike" baseline="-25000">
                <a:solidFill>
                  <a:srgbClr val="0000FF"/>
                </a:solidFill>
                <a:latin typeface="Arial"/>
                <a:cs typeface="Arial"/>
              </a:rPr>
              <a:t>acc</a:t>
            </a:r>
          </a:p>
        </c:rich>
      </c:tx>
      <c:layout>
        <c:manualLayout>
          <c:xMode val="edge"/>
          <c:yMode val="edge"/>
          <c:x val="0.34184239733629362"/>
          <c:y val="2.446982055464928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2184851176585721"/>
          <c:y val="0.22138797491812084"/>
          <c:w val="0.74583795782463924"/>
          <c:h val="0.66231647634584101"/>
        </c:manualLayout>
      </c:layout>
      <c:scatterChart>
        <c:scatterStyle val="lineMarker"/>
        <c:ser>
          <c:idx val="0"/>
          <c:order val="0"/>
          <c:tx>
            <c:v>Test #4 after barrel Polishing</c:v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00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'test#4'!$F$83:$F$125</c:f>
              <c:numCache>
                <c:formatCode>0.00</c:formatCode>
                <c:ptCount val="43"/>
                <c:pt idx="0">
                  <c:v>3.5002744633864356</c:v>
                </c:pt>
                <c:pt idx="1">
                  <c:v>1.2562247948177343</c:v>
                </c:pt>
                <c:pt idx="2">
                  <c:v>0.68757861750157767</c:v>
                </c:pt>
                <c:pt idx="3">
                  <c:v>2.2569602259336992</c:v>
                </c:pt>
                <c:pt idx="4">
                  <c:v>2.557107181708651</c:v>
                </c:pt>
                <c:pt idx="5">
                  <c:v>2.9194307150878576</c:v>
                </c:pt>
                <c:pt idx="6">
                  <c:v>1.9171792810560406</c:v>
                </c:pt>
                <c:pt idx="7">
                  <c:v>3.4038296123568226</c:v>
                </c:pt>
                <c:pt idx="8">
                  <c:v>3.7036232199032884</c:v>
                </c:pt>
                <c:pt idx="9">
                  <c:v>4.2557650150027806</c:v>
                </c:pt>
                <c:pt idx="10">
                  <c:v>4.6519481827547295</c:v>
                </c:pt>
                <c:pt idx="11">
                  <c:v>5.3446815528566507</c:v>
                </c:pt>
                <c:pt idx="12">
                  <c:v>6.1173220649385112</c:v>
                </c:pt>
                <c:pt idx="13">
                  <c:v>7.1836313869480382</c:v>
                </c:pt>
                <c:pt idx="14">
                  <c:v>6.5737856111347428</c:v>
                </c:pt>
                <c:pt idx="15">
                  <c:v>7.5497065337055842</c:v>
                </c:pt>
                <c:pt idx="16">
                  <c:v>8.6357925158456705</c:v>
                </c:pt>
                <c:pt idx="17" formatCode="0.00E+00">
                  <c:v>8.200755708889151</c:v>
                </c:pt>
                <c:pt idx="18" formatCode="0.00E+00">
                  <c:v>9.7580088306044281</c:v>
                </c:pt>
                <c:pt idx="19" formatCode="0.00E+00">
                  <c:v>9.1959171219028484</c:v>
                </c:pt>
                <c:pt idx="20" formatCode="0.00E+00">
                  <c:v>10.449971646315218</c:v>
                </c:pt>
                <c:pt idx="21" formatCode="0.00E+00">
                  <c:v>12.13079671275708</c:v>
                </c:pt>
                <c:pt idx="22" formatCode="0.00E+00">
                  <c:v>11.568877348501797</c:v>
                </c:pt>
                <c:pt idx="23" formatCode="0.00E+00">
                  <c:v>11.098877352211348</c:v>
                </c:pt>
                <c:pt idx="24" formatCode="0.00E+00">
                  <c:v>13.531923532759482</c:v>
                </c:pt>
                <c:pt idx="25" formatCode="0.00E+00">
                  <c:v>12.979365089893033</c:v>
                </c:pt>
                <c:pt idx="26" formatCode="0.00E+00">
                  <c:v>12.321415742916232</c:v>
                </c:pt>
                <c:pt idx="27" formatCode="0.00E+00">
                  <c:v>14.062787449725823</c:v>
                </c:pt>
                <c:pt idx="28" formatCode="0.00E+00">
                  <c:v>16.522855943267796</c:v>
                </c:pt>
                <c:pt idx="29" formatCode="General">
                  <c:v>15.822937423036469</c:v>
                </c:pt>
                <c:pt idx="30" formatCode="General">
                  <c:v>15.112636902729919</c:v>
                </c:pt>
                <c:pt idx="31" formatCode="General">
                  <c:v>14.619943836897525</c:v>
                </c:pt>
                <c:pt idx="32" formatCode="General">
                  <c:v>17.784431739924933</c:v>
                </c:pt>
                <c:pt idx="33" formatCode="General">
                  <c:v>17.232989262713186</c:v>
                </c:pt>
                <c:pt idx="34" formatCode="General">
                  <c:v>19.921237719842811</c:v>
                </c:pt>
                <c:pt idx="35" formatCode="General">
                  <c:v>18.944692945863267</c:v>
                </c:pt>
                <c:pt idx="36" formatCode="General">
                  <c:v>18.409927543059528</c:v>
                </c:pt>
                <c:pt idx="37" formatCode="General">
                  <c:v>19.310219105014834</c:v>
                </c:pt>
                <c:pt idx="38" formatCode="General">
                  <c:v>19.95463462127643</c:v>
                </c:pt>
                <c:pt idx="39" formatCode="General">
                  <c:v>20.037883354137833</c:v>
                </c:pt>
              </c:numCache>
            </c:numRef>
          </c:xVal>
          <c:yVal>
            <c:numRef>
              <c:f>'test#4'!$G$83:$G$125</c:f>
              <c:numCache>
                <c:formatCode>0.00E+00</c:formatCode>
                <c:ptCount val="43"/>
                <c:pt idx="0">
                  <c:v>13728479997.665302</c:v>
                </c:pt>
                <c:pt idx="1">
                  <c:v>13372009912.556784</c:v>
                </c:pt>
                <c:pt idx="2">
                  <c:v>12645918637.942892</c:v>
                </c:pt>
                <c:pt idx="3">
                  <c:v>13501019589.592224</c:v>
                </c:pt>
                <c:pt idx="4">
                  <c:v>13526782028.73896</c:v>
                </c:pt>
                <c:pt idx="5">
                  <c:v>13499965234.193459</c:v>
                </c:pt>
                <c:pt idx="6">
                  <c:v>13474297472.565939</c:v>
                </c:pt>
                <c:pt idx="7">
                  <c:v>13627473989.664545</c:v>
                </c:pt>
                <c:pt idx="8">
                  <c:v>13558309592.944197</c:v>
                </c:pt>
                <c:pt idx="9">
                  <c:v>13146170571.718061</c:v>
                </c:pt>
                <c:pt idx="10">
                  <c:v>12790046675.604551</c:v>
                </c:pt>
                <c:pt idx="11">
                  <c:v>12731221572.729448</c:v>
                </c:pt>
                <c:pt idx="12">
                  <c:v>12502436064.790134</c:v>
                </c:pt>
                <c:pt idx="13">
                  <c:v>12432603524.275887</c:v>
                </c:pt>
                <c:pt idx="14">
                  <c:v>12337232594.627979</c:v>
                </c:pt>
                <c:pt idx="15">
                  <c:v>12098259747.719463</c:v>
                </c:pt>
                <c:pt idx="16">
                  <c:v>11814061386.387669</c:v>
                </c:pt>
                <c:pt idx="17">
                  <c:v>11860077911.46599</c:v>
                </c:pt>
                <c:pt idx="18">
                  <c:v>11455283346.932116</c:v>
                </c:pt>
                <c:pt idx="19">
                  <c:v>11469962155.700636</c:v>
                </c:pt>
                <c:pt idx="20">
                  <c:v>11646025104.977406</c:v>
                </c:pt>
                <c:pt idx="21">
                  <c:v>11546912046.48469</c:v>
                </c:pt>
                <c:pt idx="22">
                  <c:v>11543796884.601561</c:v>
                </c:pt>
                <c:pt idx="23">
                  <c:v>11592210020.318937</c:v>
                </c:pt>
                <c:pt idx="24">
                  <c:v>11295444533.699568</c:v>
                </c:pt>
                <c:pt idx="25">
                  <c:v>11479084169.964624</c:v>
                </c:pt>
                <c:pt idx="26">
                  <c:v>11614043950.492548</c:v>
                </c:pt>
                <c:pt idx="27">
                  <c:v>11374677563.233368</c:v>
                </c:pt>
                <c:pt idx="28">
                  <c:v>11371193510.683716</c:v>
                </c:pt>
                <c:pt idx="29">
                  <c:v>11417845397.919262</c:v>
                </c:pt>
                <c:pt idx="30">
                  <c:v>11525375403.512676</c:v>
                </c:pt>
                <c:pt idx="31">
                  <c:v>11693872161.86643</c:v>
                </c:pt>
                <c:pt idx="32">
                  <c:v>10955021302.574017</c:v>
                </c:pt>
                <c:pt idx="33">
                  <c:v>11176102863.897058</c:v>
                </c:pt>
                <c:pt idx="34">
                  <c:v>11156424047.841251</c:v>
                </c:pt>
                <c:pt idx="35">
                  <c:v>11648926541.887161</c:v>
                </c:pt>
                <c:pt idx="36">
                  <c:v>11735383194.644989</c:v>
                </c:pt>
                <c:pt idx="37">
                  <c:v>11589789402.575132</c:v>
                </c:pt>
                <c:pt idx="38">
                  <c:v>11397820364.571144</c:v>
                </c:pt>
                <c:pt idx="39">
                  <c:v>11480096850.018147</c:v>
                </c:pt>
              </c:numCache>
            </c:numRef>
          </c:yVal>
        </c:ser>
        <c:axId val="41917824"/>
        <c:axId val="42519168"/>
      </c:scatterChart>
      <c:valAx>
        <c:axId val="41917824"/>
        <c:scaling>
          <c:orientation val="minMax"/>
          <c:max val="25"/>
          <c:min val="0"/>
        </c:scaling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1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E</a:t>
                </a:r>
                <a:r>
                  <a:rPr lang="en-US" sz="1100" b="1" i="0" u="none" strike="noStrike" baseline="-25000">
                    <a:solidFill>
                      <a:srgbClr val="000000"/>
                    </a:solidFill>
                    <a:latin typeface="Arial"/>
                    <a:cs typeface="Arial"/>
                  </a:rPr>
                  <a:t>acc</a:t>
                </a:r>
                <a:r>
                  <a:rPr lang="en-US" sz="11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 [MV/m]</a:t>
                </a:r>
              </a:p>
            </c:rich>
          </c:tx>
          <c:layout>
            <c:manualLayout>
              <c:xMode val="edge"/>
              <c:yMode val="edge"/>
              <c:x val="0.47391786903440708"/>
              <c:y val="0.93474714518760149"/>
            </c:manualLayout>
          </c:layout>
          <c:spPr>
            <a:noFill/>
            <a:ln w="25400">
              <a:noFill/>
            </a:ln>
          </c:spPr>
        </c:title>
        <c:numFmt formatCode="0" sourceLinked="0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519168"/>
        <c:crosses val="autoZero"/>
        <c:crossBetween val="midCat"/>
        <c:majorUnit val="4"/>
        <c:minorUnit val="1"/>
      </c:valAx>
      <c:valAx>
        <c:axId val="42519168"/>
        <c:scaling>
          <c:logBase val="10"/>
          <c:orientation val="minMax"/>
          <c:max val="100000000000"/>
          <c:min val="10000000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375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Q</a:t>
                </a:r>
                <a:r>
                  <a:rPr lang="en-US" sz="1375" b="1" i="0" u="none" strike="noStrike" baseline="-25000">
                    <a:solidFill>
                      <a:srgbClr val="000000"/>
                    </a:solidFill>
                    <a:latin typeface="Arial"/>
                    <a:cs typeface="Arial"/>
                  </a:rPr>
                  <a:t>0</a:t>
                </a:r>
              </a:p>
            </c:rich>
          </c:tx>
          <c:layout>
            <c:manualLayout>
              <c:xMode val="edge"/>
              <c:yMode val="edge"/>
              <c:x val="2.6637157926960892E-2"/>
              <c:y val="0.61602378016001003"/>
            </c:manualLayout>
          </c:layout>
          <c:spPr>
            <a:noFill/>
            <a:ln w="25400">
              <a:noFill/>
            </a:ln>
          </c:spPr>
        </c:title>
        <c:numFmt formatCode="0.00E+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1917824"/>
        <c:crosses val="autoZero"/>
        <c:crossBetween val="midCat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0370043610705468"/>
          <c:y val="0.13376835236541626"/>
          <c:w val="0.64424624742174963"/>
          <c:h val="5.9231888182651869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0.696</cdr:x>
      <cdr:y>0.248</cdr:y>
    </cdr:from>
    <cdr:to>
      <cdr:x>0.818</cdr:x>
      <cdr:y>0.32277</cdr:y>
    </cdr:to>
    <cdr:sp macro="" textlink="">
      <cdr:nvSpPr>
        <cdr:cNvPr id="6963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7176" y="819683"/>
          <a:ext cx="607752" cy="24711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Test #4</a:t>
          </a:r>
        </a:p>
      </cdr:txBody>
    </cdr:sp>
  </cdr:relSizeAnchor>
  <cdr:relSizeAnchor xmlns:cdr="http://schemas.openxmlformats.org/drawingml/2006/chartDrawing">
    <cdr:from>
      <cdr:x>0.677</cdr:x>
      <cdr:y>0.71275</cdr:y>
    </cdr:from>
    <cdr:to>
      <cdr:x>0.97425</cdr:x>
      <cdr:y>0.8325</cdr:y>
    </cdr:to>
    <cdr:sp macro="" textlink="">
      <cdr:nvSpPr>
        <cdr:cNvPr id="6963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92867" y="4163082"/>
          <a:ext cx="2563880" cy="7006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0.83174</cdr:x>
      <cdr:y>0.59942</cdr:y>
    </cdr:from>
    <cdr:to>
      <cdr:x>0.83174</cdr:x>
      <cdr:y>0.71442</cdr:y>
    </cdr:to>
    <cdr:sp macro="" textlink="">
      <cdr:nvSpPr>
        <cdr:cNvPr id="69642" name="Lin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4143375" y="1981200"/>
          <a:ext cx="0" cy="38009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0.696</cdr:x>
      <cdr:y>0.783</cdr:y>
    </cdr:from>
    <cdr:to>
      <cdr:x>0.96941</cdr:x>
      <cdr:y>0.85175</cdr:y>
    </cdr:to>
    <cdr:sp macro="" textlink="">
      <cdr:nvSpPr>
        <cdr:cNvPr id="69643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7175" y="2587952"/>
          <a:ext cx="1361999" cy="2272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1" i="0" u="none" strike="noStrike" baseline="0" dirty="0">
              <a:solidFill>
                <a:srgbClr val="0000FF"/>
              </a:solidFill>
              <a:latin typeface="Arial"/>
              <a:cs typeface="Arial"/>
            </a:rPr>
            <a:t>Quench @ 20 MV/m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2606B-06F1-4262-BD81-10455D9AE618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98F8C-3FDC-43CB-95C0-1318000D1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8F8C-3FDC-43CB-95C0-1318000D1E6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8F8C-3FDC-43CB-95C0-1318000D1E6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8F8C-3FDC-43CB-95C0-1318000D1E6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8F8C-3FDC-43CB-95C0-1318000D1E6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55498-7742-4343-90C8-DC6E53361F0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8F8C-3FDC-43CB-95C0-1318000D1E6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8F8C-3FDC-43CB-95C0-1318000D1E6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8F8C-3FDC-43CB-95C0-1318000D1E6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8F8C-3FDC-43CB-95C0-1318000D1E6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8F8C-3FDC-43CB-95C0-1318000D1E6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8F8C-3FDC-43CB-95C0-1318000D1E6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8F8C-3FDC-43CB-95C0-1318000D1E6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8F8C-3FDC-43CB-95C0-1318000D1E6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8F8C-3FDC-43CB-95C0-1318000D1E6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70F58A-3152-4221-B276-B275E18037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8F8C-3FDC-43CB-95C0-1318000D1E6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8F8C-3FDC-43CB-95C0-1318000D1E6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8F8C-3FDC-43CB-95C0-1318000D1E6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98F8C-3FDC-43CB-95C0-1318000D1E6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9906-BB09-4312-8BD7-D9736F6E3367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833B-D8AB-4AA8-8854-92A08E2AD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9906-BB09-4312-8BD7-D9736F6E3367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833B-D8AB-4AA8-8854-92A08E2AD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9906-BB09-4312-8BD7-D9736F6E3367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833B-D8AB-4AA8-8854-92A08E2AD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9906-BB09-4312-8BD7-D9736F6E3367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833B-D8AB-4AA8-8854-92A08E2AD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9906-BB09-4312-8BD7-D9736F6E3367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833B-D8AB-4AA8-8854-92A08E2AD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9906-BB09-4312-8BD7-D9736F6E3367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833B-D8AB-4AA8-8854-92A08E2AD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9906-BB09-4312-8BD7-D9736F6E3367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833B-D8AB-4AA8-8854-92A08E2AD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9906-BB09-4312-8BD7-D9736F6E3367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833B-D8AB-4AA8-8854-92A08E2AD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9906-BB09-4312-8BD7-D9736F6E3367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833B-D8AB-4AA8-8854-92A08E2AD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9906-BB09-4312-8BD7-D9736F6E3367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833B-D8AB-4AA8-8854-92A08E2AD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9906-BB09-4312-8BD7-D9736F6E3367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833B-D8AB-4AA8-8854-92A08E2AD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29906-BB09-4312-8BD7-D9736F6E3367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9833B-D8AB-4AA8-8854-92A08E2ADF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Word_Document1.docx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Preliminary Experience with Barrel Polishing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P. </a:t>
            </a:r>
            <a:r>
              <a:rPr lang="en-US" sz="1800" dirty="0" err="1" smtClean="0"/>
              <a:t>Kneisel</a:t>
            </a:r>
            <a:endParaRPr lang="en-US" sz="1800" dirty="0" smtClean="0"/>
          </a:p>
          <a:p>
            <a:r>
              <a:rPr lang="en-US" sz="1800" dirty="0" smtClean="0"/>
              <a:t>TTC Meeting at FNAL , April 19-22, 2010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CBMM “A2”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Rinsing only				4 micron </a:t>
            </a:r>
            <a:r>
              <a:rPr lang="en-US" sz="2000" dirty="0" err="1" smtClean="0"/>
              <a:t>bcp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Add. 4 micron( 8 micron)		 add.4 micron ( 12 micron)/baking</a:t>
            </a:r>
            <a:endParaRPr lang="en-US" sz="20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3438144" cy="233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295400"/>
            <a:ext cx="3438144" cy="233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114800"/>
            <a:ext cx="3438144" cy="233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4191000"/>
            <a:ext cx="3438144" cy="233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800C, 2hrs (</a:t>
            </a:r>
            <a:r>
              <a:rPr lang="en-US" sz="3600" dirty="0" err="1" smtClean="0">
                <a:solidFill>
                  <a:srgbClr val="0000FF"/>
                </a:solidFill>
              </a:rPr>
              <a:t>G.Ciovati</a:t>
            </a:r>
            <a:r>
              <a:rPr lang="en-US" sz="3600" dirty="0" smtClean="0"/>
              <a:t>):Large </a:t>
            </a:r>
            <a:r>
              <a:rPr lang="en-US" sz="3600" dirty="0" smtClean="0"/>
              <a:t>grain CBMM”B1”</a:t>
            </a:r>
            <a:endParaRPr lang="en-US" sz="3600" dirty="0"/>
          </a:p>
        </p:txBody>
      </p:sp>
      <p:pic>
        <p:nvPicPr>
          <p:cNvPr id="4" name="Content Placeholder 3" descr="Picture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066800"/>
            <a:ext cx="4697433" cy="2977589"/>
          </a:xfrm>
        </p:spPr>
      </p:pic>
      <p:pic>
        <p:nvPicPr>
          <p:cNvPr id="6" name="Picture 5" descr="Pictur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657600"/>
            <a:ext cx="4532611" cy="2913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1250C,3 hrs (PK):CBMM”A1”</a:t>
            </a:r>
            <a:endParaRPr lang="en-US" sz="3600" dirty="0"/>
          </a:p>
        </p:txBody>
      </p:sp>
      <p:pic>
        <p:nvPicPr>
          <p:cNvPr id="4" name="Content Placeholder 3" descr="Picture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9600" y="3657600"/>
            <a:ext cx="4532611" cy="2829529"/>
          </a:xfrm>
        </p:spPr>
      </p:pic>
      <p:pic>
        <p:nvPicPr>
          <p:cNvPr id="5" name="Picture 4" descr="Picture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219200"/>
            <a:ext cx="4532611" cy="2873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Barrel </a:t>
            </a:r>
            <a:r>
              <a:rPr lang="en-US" sz="3600" dirty="0"/>
              <a:t>P</a:t>
            </a:r>
            <a:r>
              <a:rPr lang="en-US" sz="3600" dirty="0" smtClean="0"/>
              <a:t>olished Cavities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3261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56388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Cavity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Barrel </a:t>
                      </a:r>
                      <a:r>
                        <a:rPr lang="en-US" sz="2000" dirty="0" err="1" smtClean="0">
                          <a:solidFill>
                            <a:srgbClr val="0000FF"/>
                          </a:solidFill>
                        </a:rPr>
                        <a:t>Pol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Furnace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D/</a:t>
                      </a:r>
                      <a:r>
                        <a:rPr lang="en-US" sz="2000" dirty="0" err="1" smtClean="0">
                          <a:solidFill>
                            <a:srgbClr val="0000FF"/>
                          </a:solidFill>
                          <a:latin typeface="+mj-lt"/>
                        </a:rPr>
                        <a:t>kT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  <a:latin typeface="+mj-lt"/>
                        </a:rPr>
                        <a:t>C</a:t>
                      </a:r>
                      <a:endParaRPr lang="en-US" sz="2000" dirty="0">
                        <a:solidFill>
                          <a:srgbClr val="0000FF"/>
                        </a:solidFill>
                        <a:latin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00FF"/>
                          </a:solidFill>
                        </a:rPr>
                        <a:t>Rr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res</a:t>
                      </a:r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</a:rPr>
                        <a:t> [</a:t>
                      </a:r>
                      <a:r>
                        <a:rPr lang="en-US" sz="2000" baseline="0" dirty="0" err="1" smtClean="0">
                          <a:solidFill>
                            <a:srgbClr val="0000FF"/>
                          </a:solidFill>
                        </a:rPr>
                        <a:t>n</a:t>
                      </a:r>
                      <a:r>
                        <a:rPr lang="en-US" sz="2000" baseline="0" dirty="0" err="1" smtClean="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W</a:t>
                      </a:r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]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00FF"/>
                          </a:solidFill>
                        </a:rPr>
                        <a:t>E</a:t>
                      </a:r>
                      <a:r>
                        <a:rPr lang="en-US" sz="2000" baseline="-25000" dirty="0" err="1" smtClean="0">
                          <a:solidFill>
                            <a:srgbClr val="0000FF"/>
                          </a:solidFill>
                        </a:rPr>
                        <a:t>acc</a:t>
                      </a:r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</a:rPr>
                        <a:t> [MV/m]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CBMM”A1”</a:t>
                      </a:r>
                    </a:p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SC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~ 100 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m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1250C, 3 hrs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1.88</a:t>
                      </a:r>
                      <a:r>
                        <a:rPr lang="en-US" b="1" u="sng" dirty="0" smtClean="0">
                          <a:solidFill>
                            <a:srgbClr val="0000FF"/>
                          </a:solidFill>
                        </a:rPr>
                        <a:t> +</a:t>
                      </a:r>
                      <a:r>
                        <a:rPr lang="en-US" b="1" u="none" dirty="0" smtClean="0">
                          <a:solidFill>
                            <a:srgbClr val="0000FF"/>
                          </a:solidFill>
                        </a:rPr>
                        <a:t>0.01</a:t>
                      </a:r>
                      <a:endParaRPr lang="en-US" b="1" u="sng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3.0 </a:t>
                      </a:r>
                      <a:r>
                        <a:rPr lang="en-US" b="1" u="sng" dirty="0" smtClean="0">
                          <a:solidFill>
                            <a:srgbClr val="0000FF"/>
                          </a:solidFill>
                        </a:rPr>
                        <a:t>+</a:t>
                      </a:r>
                      <a:r>
                        <a:rPr lang="en-US" b="1" u="none" dirty="0" smtClean="0">
                          <a:solidFill>
                            <a:srgbClr val="0000FF"/>
                          </a:solidFill>
                        </a:rPr>
                        <a:t> 0.1</a:t>
                      </a:r>
                      <a:endParaRPr lang="en-US" b="1" u="sng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21.5 (FE)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CBMM”A2”</a:t>
                      </a:r>
                    </a:p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SC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~ 40 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m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800C,2hrs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1.83</a:t>
                      </a:r>
                      <a:r>
                        <a:rPr lang="en-US" b="1" u="sng" dirty="0" smtClean="0">
                          <a:solidFill>
                            <a:srgbClr val="0000FF"/>
                          </a:solidFill>
                        </a:rPr>
                        <a:t> +</a:t>
                      </a:r>
                      <a:r>
                        <a:rPr lang="en-US" b="1" u="none" dirty="0" smtClean="0">
                          <a:solidFill>
                            <a:srgbClr val="0000FF"/>
                          </a:solidFill>
                        </a:rPr>
                        <a:t>0.02</a:t>
                      </a:r>
                      <a:endParaRPr lang="en-US" b="1" u="sng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4.5 </a:t>
                      </a:r>
                      <a:r>
                        <a:rPr lang="en-US" b="1" u="sng" dirty="0" smtClean="0">
                          <a:solidFill>
                            <a:srgbClr val="0000FF"/>
                          </a:solidFill>
                        </a:rPr>
                        <a:t>+</a:t>
                      </a:r>
                      <a:r>
                        <a:rPr lang="en-US" b="1" u="none" dirty="0" smtClean="0">
                          <a:solidFill>
                            <a:srgbClr val="0000FF"/>
                          </a:solidFill>
                        </a:rPr>
                        <a:t> 0.2</a:t>
                      </a:r>
                      <a:endParaRPr lang="en-US" b="1" u="sng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26.5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CBMM”A3”</a:t>
                      </a:r>
                    </a:p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SC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~ 40 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m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800C,2hrs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1.83</a:t>
                      </a:r>
                      <a:r>
                        <a:rPr lang="en-US" b="1" u="sng" dirty="0" smtClean="0">
                          <a:solidFill>
                            <a:srgbClr val="0000FF"/>
                          </a:solidFill>
                        </a:rPr>
                        <a:t> +</a:t>
                      </a:r>
                      <a:r>
                        <a:rPr lang="en-US" b="1" u="none" dirty="0" smtClean="0">
                          <a:solidFill>
                            <a:srgbClr val="0000FF"/>
                          </a:solidFill>
                        </a:rPr>
                        <a:t>0.01</a:t>
                      </a:r>
                      <a:endParaRPr lang="en-US" b="1" u="sng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3.0 </a:t>
                      </a:r>
                      <a:r>
                        <a:rPr lang="en-US" b="1" u="sng" dirty="0" smtClean="0">
                          <a:solidFill>
                            <a:srgbClr val="0000FF"/>
                          </a:solidFill>
                        </a:rPr>
                        <a:t>+</a:t>
                      </a:r>
                      <a:r>
                        <a:rPr lang="en-US" b="1" u="none" dirty="0" smtClean="0">
                          <a:solidFill>
                            <a:srgbClr val="0000FF"/>
                          </a:solidFill>
                        </a:rPr>
                        <a:t> 0.1</a:t>
                      </a:r>
                      <a:endParaRPr lang="en-US" b="1" u="sng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29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CBMM “B1”</a:t>
                      </a:r>
                    </a:p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LG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~ 100 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Symbol" pitchFamily="18" charset="2"/>
                        </a:rPr>
                        <a:t>m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800C,2hrs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1.87</a:t>
                      </a:r>
                      <a:r>
                        <a:rPr lang="en-US" b="1" u="sng" dirty="0" smtClean="0">
                          <a:solidFill>
                            <a:srgbClr val="0000FF"/>
                          </a:solidFill>
                        </a:rPr>
                        <a:t> +</a:t>
                      </a:r>
                      <a:r>
                        <a:rPr lang="en-US" b="1" u="none" dirty="0" smtClean="0">
                          <a:solidFill>
                            <a:srgbClr val="0000FF"/>
                          </a:solidFill>
                        </a:rPr>
                        <a:t>0.02</a:t>
                      </a:r>
                      <a:endParaRPr lang="en-US" b="1" u="sng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3.6 </a:t>
                      </a:r>
                      <a:r>
                        <a:rPr lang="en-US" b="1" u="sng" dirty="0" smtClean="0">
                          <a:solidFill>
                            <a:srgbClr val="0000FF"/>
                          </a:solidFill>
                        </a:rPr>
                        <a:t>+</a:t>
                      </a:r>
                      <a:r>
                        <a:rPr lang="en-US" b="1" u="none" dirty="0" smtClean="0">
                          <a:solidFill>
                            <a:srgbClr val="0000FF"/>
                          </a:solidFill>
                        </a:rPr>
                        <a:t> 0.1</a:t>
                      </a:r>
                      <a:endParaRPr lang="en-US" b="1" u="sng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27.7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5-cell Large grain High Current Cavity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Problems with </a:t>
            </a:r>
            <a:r>
              <a:rPr lang="en-US" sz="2400" dirty="0" err="1" smtClean="0"/>
              <a:t>fixturing</a:t>
            </a:r>
            <a:r>
              <a:rPr lang="en-US" sz="2400" dirty="0" smtClean="0"/>
              <a:t> – cell was deformed, but after retuning of this cell the cavity was measured after 40 micron of material removal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 descr="HC_5cell_Barrel_Polish_damag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2819400"/>
            <a:ext cx="1539933" cy="2055405"/>
          </a:xfrm>
          <a:prstGeom prst="rect">
            <a:avLst/>
          </a:prstGeom>
        </p:spPr>
      </p:pic>
      <p:pic>
        <p:nvPicPr>
          <p:cNvPr id="18434" name="Picture 2" descr="C:\Documents and Settings\Kneisel\Desktop\High_Current_5_cell\HC_5cell_Barrel_Polish_Damag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819400"/>
            <a:ext cx="2731008" cy="2048256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1524000" y="2362200"/>
            <a:ext cx="533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038600" y="2438400"/>
            <a:ext cx="533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 descr="p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2590800"/>
            <a:ext cx="3322320" cy="2491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5-cell,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r>
              <a:rPr lang="en-US" sz="2400" dirty="0" smtClean="0"/>
              <a:t>Prior to barrel polishing the cavity was </a:t>
            </a:r>
            <a:r>
              <a:rPr lang="en-US" sz="2400" dirty="0" err="1" smtClean="0"/>
              <a:t>ep’d</a:t>
            </a:r>
            <a:r>
              <a:rPr lang="en-US" sz="2400" dirty="0" smtClean="0"/>
              <a:t> with poor performance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After the barrel polishing the performance improved somewhat</a:t>
            </a:r>
            <a:endParaRPr lang="en-US" sz="2400" dirty="0"/>
          </a:p>
        </p:txBody>
      </p:sp>
      <p:pic>
        <p:nvPicPr>
          <p:cNvPr id="5" name="Picture 4" descr="HC000_Q_Ea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514600"/>
            <a:ext cx="3429000" cy="3429000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/>
        </p:nvGraphicFramePr>
        <p:xfrm>
          <a:off x="4162425" y="2362200"/>
          <a:ext cx="498157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Surface </a:t>
            </a:r>
            <a:r>
              <a:rPr lang="en-US" sz="3600" dirty="0" smtClean="0"/>
              <a:t>Finish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PKU </a:t>
            </a:r>
            <a:r>
              <a:rPr lang="en-US" sz="2000" dirty="0" smtClean="0"/>
              <a:t>9-Cell after </a:t>
            </a:r>
            <a:r>
              <a:rPr lang="en-US" sz="2000" dirty="0" err="1" smtClean="0"/>
              <a:t>bcp</a:t>
            </a:r>
            <a:r>
              <a:rPr lang="en-US" sz="2400" dirty="0" smtClean="0"/>
              <a:t>		</a:t>
            </a:r>
            <a:r>
              <a:rPr lang="en-US" sz="2000" dirty="0" smtClean="0"/>
              <a:t>CBMM”A1</a:t>
            </a:r>
            <a:r>
              <a:rPr lang="en-US" sz="2000" dirty="0" smtClean="0"/>
              <a:t>” after </a:t>
            </a:r>
            <a:r>
              <a:rPr lang="en-US" sz="2000" dirty="0" smtClean="0"/>
              <a:t>100 </a:t>
            </a:r>
            <a:r>
              <a:rPr lang="en-US" sz="2000" dirty="0" smtClean="0">
                <a:latin typeface="Symbol" pitchFamily="18" charset="2"/>
              </a:rPr>
              <a:t>m </a:t>
            </a:r>
            <a:r>
              <a:rPr lang="en-US" sz="2000" dirty="0" smtClean="0">
                <a:latin typeface="+mj-lt"/>
              </a:rPr>
              <a:t>BP</a:t>
            </a:r>
          </a:p>
          <a:p>
            <a:pPr>
              <a:buNone/>
            </a:pPr>
            <a:r>
              <a:rPr lang="en-US" sz="2400" dirty="0" smtClean="0">
                <a:latin typeface="+mj-lt"/>
              </a:rPr>
              <a:t>	</a:t>
            </a:r>
            <a:r>
              <a:rPr lang="en-US" sz="2400" dirty="0" smtClean="0">
                <a:latin typeface="+mj-lt"/>
              </a:rPr>
              <a:t>		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Kyoto Camera System (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</a:rPr>
              <a:t>T.Goodman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)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4" name="Picture 3" descr="PKU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524000"/>
            <a:ext cx="2822931" cy="2119847"/>
          </a:xfrm>
          <a:prstGeom prst="rect">
            <a:avLst/>
          </a:prstGeom>
        </p:spPr>
      </p:pic>
      <p:pic>
        <p:nvPicPr>
          <p:cNvPr id="5" name="Picture 4" descr="Pic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5" y="1524002"/>
            <a:ext cx="2822795" cy="2119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3886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Replica ( A. Wu): 5-cell high current, ~ 40 </a:t>
            </a:r>
            <a:r>
              <a:rPr lang="en-US" sz="2400" b="1" dirty="0" smtClean="0">
                <a:solidFill>
                  <a:srgbClr val="0000FF"/>
                </a:solidFill>
                <a:latin typeface="Symbol" pitchFamily="18" charset="2"/>
              </a:rPr>
              <a:t>m </a:t>
            </a:r>
            <a:r>
              <a:rPr lang="en-US" sz="2400" b="1" dirty="0" err="1" smtClean="0">
                <a:solidFill>
                  <a:srgbClr val="0000FF"/>
                </a:solidFill>
                <a:latin typeface="+mj-lt"/>
              </a:rPr>
              <a:t>m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27650" name="Picture 2" descr="C:\Documents and Settings\Kneisel\Desktop\TTC_FNAL_April2010\5-cell_HC\Barrel_polishing_Pictures\Barrel_Polishing_Pictures_HC_5cell_Wu\WintinLargeGrain02S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419598"/>
            <a:ext cx="2377440" cy="18836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38200" y="6324600"/>
            <a:ext cx="3048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Within large grain, beam pipe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7651" name="Picture 3" descr="C:\Documents and Settings\Kneisel\Desktop\TTC_FNAL_April2010\5-cell_HC\Barrel_polishing_Pictures\Barrel_Polishing_Pictures_HC_5cell_Wu\GrainBoundary01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419600"/>
            <a:ext cx="2377440" cy="18836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48200" y="6324600"/>
            <a:ext cx="3124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Grain boundary, beam pipe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Summary/what to conclude?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With the right combination of media, removal rates of 3-4 micron/hr can be achieved. This is comparable with centrifugal barrel polishing at KEK</a:t>
            </a:r>
          </a:p>
          <a:p>
            <a:r>
              <a:rPr lang="en-US" sz="2400" dirty="0" smtClean="0"/>
              <a:t>At least 30 micron have to be removed from the surface </a:t>
            </a:r>
            <a:r>
              <a:rPr lang="en-US" sz="2400" dirty="0" smtClean="0"/>
              <a:t> </a:t>
            </a:r>
            <a:r>
              <a:rPr lang="en-US" sz="2400" dirty="0" smtClean="0"/>
              <a:t>prior to heat treatment</a:t>
            </a:r>
          </a:p>
          <a:p>
            <a:r>
              <a:rPr lang="en-US" sz="2400" dirty="0" smtClean="0"/>
              <a:t>Until </a:t>
            </a:r>
            <a:r>
              <a:rPr lang="en-US" sz="2400" dirty="0" smtClean="0"/>
              <a:t>now, no or only marginal improvements in cavity gradients have been achieved; </a:t>
            </a:r>
            <a:endParaRPr lang="en-US" sz="2400" dirty="0" smtClean="0"/>
          </a:p>
          <a:p>
            <a:r>
              <a:rPr lang="en-US" sz="2400" dirty="0" smtClean="0"/>
              <a:t>H</a:t>
            </a:r>
            <a:r>
              <a:rPr lang="en-US" sz="2400" dirty="0" smtClean="0"/>
              <a:t>owever</a:t>
            </a:r>
            <a:r>
              <a:rPr lang="en-US" sz="2400" dirty="0" smtClean="0"/>
              <a:t>, </a:t>
            </a:r>
            <a:r>
              <a:rPr lang="en-US" sz="2400" dirty="0" smtClean="0"/>
              <a:t>after 800C,2 hrs and subsequent HPR  high Q-values ( small </a:t>
            </a:r>
            <a:r>
              <a:rPr lang="en-US" sz="2400" dirty="0" smtClean="0"/>
              <a:t>residual resistances </a:t>
            </a:r>
            <a:r>
              <a:rPr lang="en-US" sz="2400" dirty="0" smtClean="0"/>
              <a:t>) and high gradients with Q-drop were measured.</a:t>
            </a:r>
          </a:p>
          <a:p>
            <a:r>
              <a:rPr lang="en-US" sz="2400" dirty="0" smtClean="0"/>
              <a:t>Similar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 found after 1250C, 3 hrs heat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Summary/what to conclude</a:t>
            </a:r>
            <a:r>
              <a:rPr lang="en-US" sz="3600" dirty="0" smtClean="0"/>
              <a:t>?(2)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In both cases is the cavity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“ in-situ-bake” like: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increase in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D/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kT</a:t>
            </a:r>
            <a:r>
              <a:rPr lang="en-US" sz="2400" baseline="-25000" dirty="0" err="1" smtClean="0">
                <a:solidFill>
                  <a:srgbClr val="FF0000"/>
                </a:solidFill>
                <a:latin typeface="+mj-lt"/>
              </a:rPr>
              <a:t>c</a:t>
            </a:r>
            <a:r>
              <a:rPr lang="en-US" sz="2400" baseline="-25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, surface resistance lowered by ~60%, low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2400" baseline="-25000" dirty="0" err="1" smtClean="0">
                <a:solidFill>
                  <a:srgbClr val="FF0000"/>
                </a:solidFill>
                <a:latin typeface="+mj-lt"/>
              </a:rPr>
              <a:t>res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but still Q-drop</a:t>
            </a:r>
          </a:p>
          <a:p>
            <a:r>
              <a:rPr lang="en-US" sz="2400" dirty="0" smtClean="0">
                <a:latin typeface="+mj-lt"/>
              </a:rPr>
              <a:t>SC cavity as fabricated from enlarged crystal do not react to baking ( like poly-</a:t>
            </a:r>
            <a:r>
              <a:rPr lang="en-US" sz="2400" dirty="0" err="1" smtClean="0">
                <a:latin typeface="+mj-lt"/>
              </a:rPr>
              <a:t>cryst</a:t>
            </a:r>
            <a:r>
              <a:rPr lang="en-US" sz="2400" dirty="0" smtClean="0">
                <a:latin typeface="+mj-lt"/>
              </a:rPr>
              <a:t>.) – Q – drop remains</a:t>
            </a:r>
          </a:p>
          <a:p>
            <a:r>
              <a:rPr lang="en-US" sz="2400" dirty="0" smtClean="0"/>
              <a:t>Is this due to insufficient removal of dislocations? Which act as “traps” </a:t>
            </a:r>
            <a:r>
              <a:rPr lang="en-US" sz="2400" dirty="0" smtClean="0"/>
              <a:t>for magnetic </a:t>
            </a:r>
            <a:r>
              <a:rPr lang="en-US" sz="2400" dirty="0" smtClean="0"/>
              <a:t>flux lines or </a:t>
            </a:r>
            <a:r>
              <a:rPr lang="en-US" sz="2400" dirty="0" err="1" smtClean="0"/>
              <a:t>Nb</a:t>
            </a:r>
            <a:r>
              <a:rPr lang="en-US" sz="2400" dirty="0" smtClean="0"/>
              <a:t>-H complexes</a:t>
            </a:r>
            <a:r>
              <a:rPr lang="en-US" sz="2400" dirty="0" smtClean="0"/>
              <a:t>?</a:t>
            </a:r>
            <a:endParaRPr lang="en-US" sz="2400" dirty="0" smtClean="0">
              <a:latin typeface="+mj-lt"/>
            </a:endParaRPr>
          </a:p>
          <a:p>
            <a:pPr lvl="1"/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Grain boundaries not cause of Q-drop ?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Dislocations (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</a:rPr>
              <a:t>A.Romanenko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): aren’t they annealed out?</a:t>
            </a:r>
          </a:p>
          <a:p>
            <a:pPr lvl="1">
              <a:buNone/>
            </a:pP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and therefore less flux trapping ( see high Q 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Hydrogen(G.Ciovati,SRF2009): significantly reduced, but still Q-drop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Different surface oxides? Ruled out by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</a:rPr>
              <a:t>A.Romananko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Can we “streamline” the surface treatment??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/>
          <a:p>
            <a:r>
              <a:rPr lang="en-US" u="sng" dirty="0" smtClean="0">
                <a:solidFill>
                  <a:srgbClr val="0000FF"/>
                </a:solidFill>
              </a:rPr>
              <a:t>Present</a:t>
            </a:r>
          </a:p>
          <a:p>
            <a:pPr lvl="1"/>
            <a:r>
              <a:rPr lang="en-US" sz="2000" dirty="0" smtClean="0"/>
              <a:t>~ 100 micron </a:t>
            </a:r>
            <a:r>
              <a:rPr lang="en-US" sz="2000" dirty="0" err="1" smtClean="0"/>
              <a:t>bcp</a:t>
            </a:r>
            <a:r>
              <a:rPr lang="en-US" sz="2000" dirty="0" smtClean="0"/>
              <a:t>/</a:t>
            </a:r>
            <a:r>
              <a:rPr lang="en-US" sz="2000" dirty="0" err="1" smtClean="0"/>
              <a:t>ep</a:t>
            </a:r>
            <a:endParaRPr lang="en-US" sz="2000" dirty="0" smtClean="0"/>
          </a:p>
          <a:p>
            <a:pPr lvl="1"/>
            <a:r>
              <a:rPr lang="en-US" sz="2000" dirty="0" smtClean="0"/>
              <a:t>Elaborate rinsing</a:t>
            </a:r>
          </a:p>
          <a:p>
            <a:pPr lvl="1"/>
            <a:r>
              <a:rPr lang="en-US" sz="2000" dirty="0" smtClean="0"/>
              <a:t>600C(10 hrs)/800C(2hrs)</a:t>
            </a:r>
          </a:p>
          <a:p>
            <a:pPr lvl="1"/>
            <a:r>
              <a:rPr lang="en-US" sz="2000" dirty="0" smtClean="0"/>
              <a:t>~ 30 micron </a:t>
            </a:r>
            <a:r>
              <a:rPr lang="en-US" sz="2000" dirty="0" err="1" smtClean="0"/>
              <a:t>ep</a:t>
            </a:r>
            <a:r>
              <a:rPr lang="en-US" sz="2000" dirty="0" smtClean="0"/>
              <a:t>/</a:t>
            </a:r>
            <a:r>
              <a:rPr lang="en-US" sz="2000" dirty="0" err="1" smtClean="0"/>
              <a:t>bcp</a:t>
            </a:r>
            <a:endParaRPr lang="en-US" sz="2000" dirty="0" smtClean="0"/>
          </a:p>
          <a:p>
            <a:pPr lvl="1"/>
            <a:r>
              <a:rPr lang="en-US" sz="2000" dirty="0" smtClean="0"/>
              <a:t>Elaborate rinsing (S) + HPR</a:t>
            </a:r>
          </a:p>
          <a:p>
            <a:pPr lvl="1"/>
            <a:r>
              <a:rPr lang="en-US" sz="2000" dirty="0" smtClean="0"/>
              <a:t>Pre-assembly</a:t>
            </a:r>
          </a:p>
          <a:p>
            <a:pPr lvl="1"/>
            <a:r>
              <a:rPr lang="en-US" sz="2000" dirty="0" smtClean="0"/>
              <a:t>2.nd rinse cycle ( 6 hrs)</a:t>
            </a:r>
          </a:p>
          <a:p>
            <a:pPr lvl="1"/>
            <a:r>
              <a:rPr lang="en-US" sz="2000" dirty="0" smtClean="0"/>
              <a:t>Assembly after drying </a:t>
            </a:r>
          </a:p>
          <a:p>
            <a:pPr lvl="1"/>
            <a:r>
              <a:rPr lang="en-US" sz="2000" dirty="0" smtClean="0"/>
              <a:t>Baking for 48 hrs</a:t>
            </a:r>
          </a:p>
          <a:p>
            <a:pPr lvl="1"/>
            <a:r>
              <a:rPr lang="en-US" sz="2000" dirty="0" smtClean="0"/>
              <a:t>test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/>
          <a:p>
            <a:r>
              <a:rPr lang="en-US" u="sng" dirty="0" smtClean="0">
                <a:solidFill>
                  <a:srgbClr val="0000FF"/>
                </a:solidFill>
              </a:rPr>
              <a:t>Proposed</a:t>
            </a:r>
          </a:p>
          <a:p>
            <a:pPr lvl="1"/>
            <a:r>
              <a:rPr lang="en-US" sz="2000" dirty="0" smtClean="0"/>
              <a:t>~ 100 micron barrel polishing</a:t>
            </a:r>
          </a:p>
          <a:p>
            <a:pPr lvl="1"/>
            <a:r>
              <a:rPr lang="en-US" sz="2000" dirty="0" smtClean="0"/>
              <a:t>~ 30 micron </a:t>
            </a:r>
            <a:r>
              <a:rPr lang="en-US" sz="2000" dirty="0" err="1" smtClean="0"/>
              <a:t>bcp</a:t>
            </a:r>
            <a:endParaRPr lang="en-US" sz="2000" dirty="0" smtClean="0"/>
          </a:p>
          <a:p>
            <a:pPr lvl="1"/>
            <a:r>
              <a:rPr lang="en-US" sz="2000" dirty="0" smtClean="0"/>
              <a:t>Rinsing</a:t>
            </a:r>
          </a:p>
          <a:p>
            <a:pPr lvl="1"/>
            <a:r>
              <a:rPr lang="en-US" sz="2000" dirty="0" smtClean="0"/>
              <a:t>800 C , 2 hrs</a:t>
            </a:r>
          </a:p>
          <a:p>
            <a:pPr lvl="1"/>
            <a:r>
              <a:rPr lang="en-US" sz="2000" dirty="0" smtClean="0"/>
              <a:t>Then baking in furnace at 140C , 3 hrs with argon (</a:t>
            </a:r>
            <a:r>
              <a:rPr lang="en-US" sz="2000" dirty="0" err="1" smtClean="0"/>
              <a:t>B.Visentin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Pre-assembly</a:t>
            </a:r>
          </a:p>
          <a:p>
            <a:pPr lvl="1"/>
            <a:r>
              <a:rPr lang="en-US" sz="2000" dirty="0" smtClean="0"/>
              <a:t>HPR ( short)</a:t>
            </a:r>
          </a:p>
          <a:p>
            <a:pPr lvl="1"/>
            <a:r>
              <a:rPr lang="en-US" sz="2000" dirty="0" smtClean="0"/>
              <a:t>Test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Polishing machine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Machine purchased from Mass Finishing – no centrifugal BP</a:t>
            </a:r>
          </a:p>
          <a:p>
            <a:r>
              <a:rPr lang="en-US" sz="2000" dirty="0" smtClean="0"/>
              <a:t>Initial </a:t>
            </a:r>
            <a:r>
              <a:rPr lang="en-US" sz="2000" dirty="0" smtClean="0"/>
              <a:t>media removed material very slowly: 200 hrs,~ 30 micron</a:t>
            </a:r>
          </a:p>
          <a:p>
            <a:r>
              <a:rPr lang="en-US" sz="2000" dirty="0" smtClean="0"/>
              <a:t>New </a:t>
            </a:r>
            <a:r>
              <a:rPr lang="en-US" sz="2000" dirty="0" smtClean="0"/>
              <a:t>media recommended by Mass Finishing: app. 3-4 </a:t>
            </a:r>
            <a:r>
              <a:rPr lang="en-US" sz="2000" dirty="0" smtClean="0"/>
              <a:t>micron/hr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developed on “Canary” ( large grain cavity)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Method used on 4 single cell cavities  from CBMM material ( 3 single crystal, 1 large grain) and a 5-cell high current cavity</a:t>
            </a:r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/>
          </a:p>
        </p:txBody>
      </p:sp>
      <p:pic>
        <p:nvPicPr>
          <p:cNvPr id="4" name="Picture 3" descr="Barrel_POlishing_Mach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200400"/>
            <a:ext cx="3901440" cy="2926080"/>
          </a:xfrm>
          <a:prstGeom prst="rect">
            <a:avLst/>
          </a:prstGeom>
        </p:spPr>
      </p:pic>
      <p:pic>
        <p:nvPicPr>
          <p:cNvPr id="5" name="Picture 4" descr="Barrel-POL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798" y="3733800"/>
            <a:ext cx="2878946" cy="2157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Sample </a:t>
            </a:r>
            <a:r>
              <a:rPr lang="en-US" sz="3600" dirty="0" smtClean="0"/>
              <a:t>BP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12" y="1140539"/>
            <a:ext cx="5315626" cy="297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BP_Samp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4267200"/>
            <a:ext cx="2731008" cy="2048256"/>
          </a:xfrm>
          <a:prstGeom prst="rect">
            <a:avLst/>
          </a:prstGeom>
        </p:spPr>
      </p:pic>
      <p:pic>
        <p:nvPicPr>
          <p:cNvPr id="5" name="Picture 4" descr="Sample_Syste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04800"/>
            <a:ext cx="2635091" cy="3415665"/>
          </a:xfrm>
          <a:prstGeom prst="rect">
            <a:avLst/>
          </a:prstGeom>
        </p:spPr>
      </p:pic>
      <p:pic>
        <p:nvPicPr>
          <p:cNvPr id="6" name="Picture 5" descr="Sample_Holder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038600"/>
            <a:ext cx="3316224" cy="2487168"/>
          </a:xfrm>
          <a:prstGeom prst="rect">
            <a:avLst/>
          </a:prstGeom>
        </p:spPr>
      </p:pic>
      <p:pic>
        <p:nvPicPr>
          <p:cNvPr id="7" name="Picture 6" descr="Sample Hold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4191000"/>
            <a:ext cx="2373630" cy="2015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Cavities CBMM”A1”,”A2” and “A3”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Cavities fabricated from CBMM ingot “A” ( RRR ~ 280, Ta:800 </a:t>
            </a:r>
            <a:r>
              <a:rPr lang="en-US" sz="2000" dirty="0" err="1" smtClean="0"/>
              <a:t>ppm</a:t>
            </a:r>
            <a:r>
              <a:rPr lang="en-US" sz="2000" dirty="0" smtClean="0"/>
              <a:t>), which had several large grains</a:t>
            </a:r>
          </a:p>
          <a:p>
            <a:r>
              <a:rPr lang="en-US" sz="2000" dirty="0" smtClean="0"/>
              <a:t>A large grain was enlarged at DESY by Xenia Singer/</a:t>
            </a:r>
            <a:r>
              <a:rPr lang="en-US" sz="2000" dirty="0" err="1" smtClean="0"/>
              <a:t>Plansee</a:t>
            </a:r>
            <a:r>
              <a:rPr lang="en-US" sz="2000" dirty="0" smtClean="0"/>
              <a:t> to a sheet size, which was big enough for deep drawing  TESLA-type half cells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The cavity  fabrication followed our standard procedure:</a:t>
            </a:r>
          </a:p>
          <a:p>
            <a:pPr>
              <a:buNone/>
            </a:pPr>
            <a:r>
              <a:rPr lang="en-US" sz="2000" dirty="0" smtClean="0"/>
              <a:t>	deep drawing of half cells, 25 micron </a:t>
            </a:r>
            <a:r>
              <a:rPr lang="en-US" sz="2000" dirty="0" err="1" smtClean="0"/>
              <a:t>bcp</a:t>
            </a:r>
            <a:r>
              <a:rPr lang="en-US" sz="2000" dirty="0" smtClean="0"/>
              <a:t>, annealing of half cells at 600C for 10 hrs, re-drawing, machining for but welds</a:t>
            </a:r>
          </a:p>
          <a:p>
            <a:r>
              <a:rPr lang="en-US" sz="2000" dirty="0" smtClean="0"/>
              <a:t>Subsequent treatment: 100 micron </a:t>
            </a:r>
            <a:r>
              <a:rPr lang="en-US" sz="2000" dirty="0" err="1" smtClean="0"/>
              <a:t>bcp</a:t>
            </a:r>
            <a:r>
              <a:rPr lang="en-US" sz="2000" dirty="0" smtClean="0"/>
              <a:t>, hydrogen degassing at 600C for 10 hrs, add. </a:t>
            </a:r>
            <a:r>
              <a:rPr lang="en-US" sz="2000" dirty="0" err="1" smtClean="0"/>
              <a:t>bcp</a:t>
            </a:r>
            <a:r>
              <a:rPr lang="en-US" sz="2000" dirty="0" smtClean="0"/>
              <a:t> (1:1:1 at RT) and HPR for ~ 1 hr, drying in class 10 for several hrs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133600"/>
            <a:ext cx="2356730" cy="229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inkristall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2514600"/>
            <a:ext cx="3592830" cy="1643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1" y="2133600"/>
            <a:ext cx="2374095" cy="226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12, 2005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SRF 2005, Cornell University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0000FF"/>
                </a:solidFill>
              </a:rPr>
              <a:t>Ingot “A” - CBMM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>
                <a:solidFill>
                  <a:srgbClr val="0000FF"/>
                </a:solidFill>
                <a:latin typeface="Comic Sans MS" pitchFamily="66" charset="0"/>
              </a:rPr>
              <a:t>Nb Discs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>
                <a:solidFill>
                  <a:srgbClr val="0000FF"/>
                </a:solidFill>
                <a:latin typeface="Comic Sans MS" pitchFamily="66" charset="0"/>
              </a:rPr>
              <a:t>LL cavity 2.3GHz</a:t>
            </a:r>
          </a:p>
        </p:txBody>
      </p:sp>
      <p:pic>
        <p:nvPicPr>
          <p:cNvPr id="3079" name="Picture 5" descr="C:\Documents and Settings\kneisel\Desktop\LL_2.3_GHz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362200"/>
            <a:ext cx="2998788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752600"/>
            <a:ext cx="27447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5257800" y="1524000"/>
            <a:ext cx="3048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  <a:latin typeface="Comic Sans MS" pitchFamily="66" charset="0"/>
              </a:rPr>
              <a:t>E</a:t>
            </a:r>
            <a:r>
              <a:rPr lang="en-US" sz="1600" baseline="-25000">
                <a:solidFill>
                  <a:srgbClr val="FF3300"/>
                </a:solidFill>
                <a:latin typeface="Comic Sans MS" pitchFamily="66" charset="0"/>
              </a:rPr>
              <a:t>peak</a:t>
            </a:r>
            <a:r>
              <a:rPr lang="en-US" sz="1600">
                <a:solidFill>
                  <a:srgbClr val="FF3300"/>
                </a:solidFill>
                <a:latin typeface="Comic Sans MS" pitchFamily="66" charset="0"/>
              </a:rPr>
              <a:t>/E</a:t>
            </a:r>
            <a:r>
              <a:rPr lang="en-US" sz="1600" baseline="-25000">
                <a:solidFill>
                  <a:srgbClr val="FF3300"/>
                </a:solidFill>
                <a:latin typeface="Comic Sans MS" pitchFamily="66" charset="0"/>
              </a:rPr>
              <a:t>acc </a:t>
            </a:r>
            <a:r>
              <a:rPr lang="en-US" sz="1600">
                <a:solidFill>
                  <a:srgbClr val="FF3300"/>
                </a:solidFill>
                <a:latin typeface="Comic Sans MS" pitchFamily="66" charset="0"/>
              </a:rPr>
              <a:t>= 2.072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  <a:latin typeface="Comic Sans MS" pitchFamily="66" charset="0"/>
              </a:rPr>
              <a:t>H</a:t>
            </a:r>
            <a:r>
              <a:rPr lang="en-US" sz="1600" baseline="-25000">
                <a:solidFill>
                  <a:srgbClr val="FF3300"/>
                </a:solidFill>
                <a:latin typeface="Comic Sans MS" pitchFamily="66" charset="0"/>
              </a:rPr>
              <a:t>peak</a:t>
            </a:r>
            <a:r>
              <a:rPr lang="en-US" sz="1600">
                <a:solidFill>
                  <a:srgbClr val="FF3300"/>
                </a:solidFill>
                <a:latin typeface="Comic Sans MS" pitchFamily="66" charset="0"/>
              </a:rPr>
              <a:t>/E</a:t>
            </a:r>
            <a:r>
              <a:rPr lang="en-US" sz="1600" baseline="-25000">
                <a:solidFill>
                  <a:srgbClr val="FF3300"/>
                </a:solidFill>
                <a:latin typeface="Comic Sans MS" pitchFamily="66" charset="0"/>
              </a:rPr>
              <a:t>acc </a:t>
            </a:r>
            <a:r>
              <a:rPr lang="en-US" sz="1600">
                <a:solidFill>
                  <a:srgbClr val="FF3300"/>
                </a:solidFill>
                <a:latin typeface="Comic Sans MS" pitchFamily="66" charset="0"/>
              </a:rPr>
              <a:t>= 3.56 mT/MV/m</a:t>
            </a:r>
          </a:p>
        </p:txBody>
      </p:sp>
      <p:pic>
        <p:nvPicPr>
          <p:cNvPr id="3082" name="Picture 8"/>
          <p:cNvPicPr>
            <a:picLocks noChangeAspect="1" noChangeArrowheads="1"/>
          </p:cNvPicPr>
          <p:nvPr/>
        </p:nvPicPr>
        <p:blipFill>
          <a:blip r:embed="rId5"/>
          <a:srcRect t="25745" r="29515"/>
          <a:stretch>
            <a:fillRect/>
          </a:stretch>
        </p:blipFill>
        <p:spPr bwMode="auto">
          <a:xfrm>
            <a:off x="609600" y="3581400"/>
            <a:ext cx="3656013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Line 9"/>
          <p:cNvSpPr>
            <a:spLocks noChangeShapeType="1"/>
          </p:cNvSpPr>
          <p:nvPr/>
        </p:nvSpPr>
        <p:spPr bwMode="auto">
          <a:xfrm flipV="1">
            <a:off x="3886200" y="5029200"/>
            <a:ext cx="0" cy="533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084" name="Picture 5" descr="C:\Kneisel Working files\2.2GHz_Single_Crystal_Cavity\Large_Grain_Material_A\2.2_GHz_Discs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752600"/>
            <a:ext cx="21463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352800" y="6019800"/>
            <a:ext cx="1752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peak</a:t>
            </a:r>
            <a:r>
              <a:rPr lang="en-US" b="1" dirty="0" smtClean="0">
                <a:solidFill>
                  <a:srgbClr val="FF0000"/>
                </a:solidFill>
              </a:rPr>
              <a:t> ~160 </a:t>
            </a:r>
            <a:r>
              <a:rPr lang="en-US" b="1" dirty="0" err="1" smtClean="0">
                <a:solidFill>
                  <a:srgbClr val="FF0000"/>
                </a:solidFill>
              </a:rPr>
              <a:t>mT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BP with “Slow</a:t>
            </a:r>
            <a:r>
              <a:rPr lang="en-US" sz="3600" dirty="0" smtClean="0"/>
              <a:t>” media</a:t>
            </a:r>
            <a:endParaRPr lang="en-US" sz="3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219200"/>
            <a:ext cx="4086225" cy="231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09600" y="3886200"/>
          <a:ext cx="7834313" cy="2303463"/>
        </p:xfrm>
        <a:graphic>
          <a:graphicData uri="http://schemas.openxmlformats.org/presentationml/2006/ole">
            <p:oleObj spid="_x0000_s1029" name="Document" r:id="rId5" imgW="6260158" imgH="1839568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0" y="3124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Coarse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3124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“Fast” Polishing Media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/>
              <a:t>Recommended by Mass finishing (</a:t>
            </a:r>
            <a:r>
              <a:rPr lang="en-US" sz="2000" dirty="0" err="1" smtClean="0"/>
              <a:t>M.Mathisen</a:t>
            </a:r>
            <a:r>
              <a:rPr lang="en-US" sz="2000" dirty="0" smtClean="0"/>
              <a:t>)</a:t>
            </a:r>
          </a:p>
          <a:p>
            <a:pPr marL="857250" lvl="1" indent="-457200"/>
            <a:r>
              <a:rPr lang="en-US" sz="1600" dirty="0" smtClean="0"/>
              <a:t>	coarse: ceramic cut mix, part # 5500-71000 (wet)</a:t>
            </a:r>
          </a:p>
          <a:p>
            <a:pPr marL="857250" lvl="1" indent="-457200"/>
            <a:r>
              <a:rPr lang="en-US" sz="1600" dirty="0" err="1" smtClean="0"/>
              <a:t>Meduim</a:t>
            </a:r>
            <a:r>
              <a:rPr lang="en-US" sz="1600" dirty="0" smtClean="0"/>
              <a:t>: ½ inch plastic cone, part # 5500-50010 ( wet)</a:t>
            </a:r>
          </a:p>
          <a:p>
            <a:pPr marL="857250" lvl="1" indent="-457200"/>
            <a:r>
              <a:rPr lang="en-US" sz="1600" dirty="0" smtClean="0"/>
              <a:t>Fine: medium corn cob, part # 5501-30002 ( dry)</a:t>
            </a:r>
          </a:p>
          <a:p>
            <a:pPr marL="857250" lvl="1" indent="-457200"/>
            <a:r>
              <a:rPr lang="en-US" sz="1600" dirty="0" smtClean="0"/>
              <a:t>Polishing rate: ~ 3 – 4 micron/hr</a:t>
            </a:r>
          </a:p>
          <a:p>
            <a:pPr marL="857250" lvl="1" indent="-457200">
              <a:buNone/>
            </a:pPr>
            <a:r>
              <a:rPr lang="en-US" sz="1600" dirty="0" smtClean="0"/>
              <a:t>			</a:t>
            </a:r>
            <a:r>
              <a:rPr lang="en-US" sz="1600" dirty="0" smtClean="0">
                <a:solidFill>
                  <a:srgbClr val="0000FF"/>
                </a:solidFill>
              </a:rPr>
              <a:t>NEW</a:t>
            </a:r>
            <a:r>
              <a:rPr lang="en-US" sz="1600" dirty="0" smtClean="0"/>
              <a:t>				     </a:t>
            </a:r>
            <a:r>
              <a:rPr lang="en-US" sz="1600" dirty="0" smtClean="0">
                <a:solidFill>
                  <a:srgbClr val="0000FF"/>
                </a:solidFill>
              </a:rPr>
              <a:t> USED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4" name="Picture 3" descr="Used_M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09800"/>
            <a:ext cx="3846957" cy="1905000"/>
          </a:xfrm>
          <a:prstGeom prst="rect">
            <a:avLst/>
          </a:prstGeom>
        </p:spPr>
      </p:pic>
      <p:pic>
        <p:nvPicPr>
          <p:cNvPr id="5" name="Picture 4" descr="Polishing_Med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209800"/>
            <a:ext cx="3733803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37338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Coarse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7338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Medium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36576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  Fine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267200"/>
            <a:ext cx="5562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Replica pictures taken by </a:t>
            </a:r>
            <a:r>
              <a:rPr lang="en-US" dirty="0" err="1" smtClean="0">
                <a:solidFill>
                  <a:srgbClr val="0000FF"/>
                </a:solidFill>
              </a:rPr>
              <a:t>Genfa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 err="1" smtClean="0">
                <a:solidFill>
                  <a:srgbClr val="0000FF"/>
                </a:solidFill>
              </a:rPr>
              <a:t>Mingqi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9" descr="LL1JLA001_equator-side1_111.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4724400"/>
            <a:ext cx="2667000" cy="19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33600" y="2286000"/>
            <a:ext cx="838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NEW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2362200"/>
            <a:ext cx="838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USED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8006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114800" y="5257800"/>
            <a:ext cx="1143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Equator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6400800" y="5715000"/>
            <a:ext cx="838200" cy="8382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 flipH="1" flipV="1">
            <a:off x="1219200" y="5562600"/>
            <a:ext cx="685800" cy="685800"/>
          </a:xfrm>
          <a:prstGeom prst="donu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2.nd round of Barrel Polishing: “A2” and “A3”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Purpose</a:t>
            </a:r>
            <a:r>
              <a:rPr lang="en-US" sz="2400" dirty="0" smtClean="0"/>
              <a:t>: to “streamline” procedure, in particular minimize the 	    amount of material </a:t>
            </a:r>
            <a:r>
              <a:rPr lang="en-US" sz="2400" dirty="0" smtClean="0"/>
              <a:t>removal after  </a:t>
            </a:r>
            <a:r>
              <a:rPr lang="en-US" sz="2400" dirty="0" smtClean="0"/>
              <a:t>BP- before 	 	    hydrogen degassing and after furnace treatment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000" dirty="0" smtClean="0"/>
              <a:t>40 micron BP, ~ 12 micron </a:t>
            </a:r>
            <a:r>
              <a:rPr lang="en-US" sz="2000" dirty="0" err="1" smtClean="0"/>
              <a:t>bcp</a:t>
            </a:r>
            <a:r>
              <a:rPr lang="en-US" sz="2000" dirty="0" smtClean="0"/>
              <a:t> ( 3 min)</a:t>
            </a:r>
          </a:p>
          <a:p>
            <a:r>
              <a:rPr lang="en-US" sz="2000" dirty="0" smtClean="0"/>
              <a:t>600C for 10 hrs</a:t>
            </a:r>
          </a:p>
          <a:p>
            <a:r>
              <a:rPr lang="en-US" sz="2000" dirty="0" smtClean="0"/>
              <a:t>Test series with 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000FF"/>
                </a:solidFill>
              </a:rPr>
              <a:t>no material removal, only HPR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		~ 4 micron </a:t>
            </a:r>
            <a:r>
              <a:rPr lang="en-US" sz="2000" dirty="0" err="1" smtClean="0">
                <a:solidFill>
                  <a:srgbClr val="0000FF"/>
                </a:solidFill>
              </a:rPr>
              <a:t>bcp</a:t>
            </a:r>
            <a:r>
              <a:rPr lang="en-US" sz="2000" dirty="0" smtClean="0">
                <a:solidFill>
                  <a:srgbClr val="0000FF"/>
                </a:solidFill>
              </a:rPr>
              <a:t> ( from delta f)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		~ add. 4 micron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		~ add. 4 micron</a:t>
            </a:r>
          </a:p>
          <a:p>
            <a:r>
              <a:rPr lang="en-US" sz="2000" dirty="0" smtClean="0"/>
              <a:t>Always measure R(T), Q </a:t>
            </a:r>
            <a:r>
              <a:rPr lang="en-US" sz="2000" dirty="0" err="1" smtClean="0"/>
              <a:t>vs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acc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to explore the depth of the contaminated surface layer from the furnace treatment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Barrel Polishing of CBMM “A1</a:t>
            </a:r>
            <a:r>
              <a:rPr lang="en-US" sz="3600" dirty="0" smtClean="0"/>
              <a:t>” and CBMM”B1”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 smtClean="0"/>
              <a:t>From frequency measurements:</a:t>
            </a:r>
          </a:p>
          <a:p>
            <a:pPr>
              <a:buNone/>
            </a:pPr>
            <a:r>
              <a:rPr lang="en-US" sz="2400" dirty="0" smtClean="0"/>
              <a:t>Step 1: 12 hrs coarse stones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D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d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~ 34 micron</a:t>
            </a:r>
          </a:p>
          <a:p>
            <a:pPr>
              <a:buNone/>
            </a:pPr>
            <a:r>
              <a:rPr lang="en-US" sz="2400" dirty="0" smtClean="0">
                <a:latin typeface="+mj-lt"/>
              </a:rPr>
              <a:t>Step 2: 12 hrs coarse stones</a:t>
            </a:r>
          </a:p>
          <a:p>
            <a:pPr>
              <a:buNone/>
            </a:pPr>
            <a:r>
              <a:rPr lang="en-US" sz="2400" dirty="0" smtClean="0">
                <a:latin typeface="+mj-lt"/>
              </a:rPr>
              <a:t>		</a:t>
            </a:r>
            <a:r>
              <a:rPr lang="en-US" sz="2400" dirty="0" smtClean="0">
                <a:latin typeface="Symbol" pitchFamily="18" charset="2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D </a:t>
            </a:r>
            <a:r>
              <a:rPr lang="en-US" sz="2400" dirty="0" err="1" smtClean="0">
                <a:solidFill>
                  <a:srgbClr val="FF0000"/>
                </a:solidFill>
              </a:rPr>
              <a:t>d</a:t>
            </a:r>
            <a:r>
              <a:rPr lang="en-US" sz="2400" dirty="0" smtClean="0">
                <a:solidFill>
                  <a:srgbClr val="FF0000"/>
                </a:solidFill>
              </a:rPr>
              <a:t> ~ 50 micron</a:t>
            </a:r>
          </a:p>
          <a:p>
            <a:pPr>
              <a:buNone/>
            </a:pPr>
            <a:r>
              <a:rPr lang="en-US" sz="2400" dirty="0" smtClean="0"/>
              <a:t>Step 3: 12 hrs medium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dirty="0" smtClean="0">
                <a:latin typeface="Symbol" pitchFamily="18" charset="2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D </a:t>
            </a:r>
            <a:r>
              <a:rPr lang="en-US" sz="2400" dirty="0" err="1" smtClean="0">
                <a:solidFill>
                  <a:srgbClr val="FF0000"/>
                </a:solidFill>
              </a:rPr>
              <a:t>d</a:t>
            </a:r>
            <a:r>
              <a:rPr lang="en-US" sz="2400" dirty="0" smtClean="0">
                <a:solidFill>
                  <a:srgbClr val="FF0000"/>
                </a:solidFill>
              </a:rPr>
              <a:t> ~ 20 micron</a:t>
            </a:r>
          </a:p>
          <a:p>
            <a:pPr>
              <a:buNone/>
            </a:pPr>
            <a:r>
              <a:rPr lang="en-US" sz="2400" dirty="0" smtClean="0"/>
              <a:t>Step 4: 12 hrs corn cob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 D </a:t>
            </a:r>
            <a:r>
              <a:rPr lang="en-US" sz="2400" dirty="0" err="1" smtClean="0">
                <a:solidFill>
                  <a:srgbClr val="FF0000"/>
                </a:solidFill>
              </a:rPr>
              <a:t>d</a:t>
            </a:r>
            <a:r>
              <a:rPr lang="en-US" sz="2400" dirty="0" smtClean="0">
                <a:solidFill>
                  <a:srgbClr val="FF0000"/>
                </a:solidFill>
              </a:rPr>
              <a:t> ~ 0 micron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Total removal: </a:t>
            </a:r>
          </a:p>
          <a:p>
            <a:pPr>
              <a:buNone/>
            </a:pPr>
            <a:r>
              <a:rPr lang="en-US" sz="2400" dirty="0" smtClean="0">
                <a:latin typeface="Symbol" pitchFamily="18" charset="2"/>
              </a:rPr>
              <a:t>		</a:t>
            </a:r>
            <a:r>
              <a:rPr lang="en-US" sz="2400" dirty="0" smtClean="0">
                <a:solidFill>
                  <a:srgbClr val="0000FF"/>
                </a:solidFill>
                <a:latin typeface="Symbol" pitchFamily="18" charset="2"/>
              </a:rPr>
              <a:t>D </a:t>
            </a:r>
            <a:r>
              <a:rPr lang="en-US" sz="2400" dirty="0" err="1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~ 105 micron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37865"/>
            <a:ext cx="4038600" cy="331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1043</TotalTime>
  <Words>643</Words>
  <Application>Microsoft Office PowerPoint</Application>
  <PresentationFormat>On-screen Show (4:3)</PresentationFormat>
  <Paragraphs>193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Document</vt:lpstr>
      <vt:lpstr>Preliminary Experience with Barrel Polishing</vt:lpstr>
      <vt:lpstr>Polishing machine</vt:lpstr>
      <vt:lpstr>Sample BP</vt:lpstr>
      <vt:lpstr>Cavities CBMM”A1”,”A2” and “A3”</vt:lpstr>
      <vt:lpstr>Ingot “A” - CBMM</vt:lpstr>
      <vt:lpstr>BP with “Slow” media</vt:lpstr>
      <vt:lpstr>“Fast” Polishing Media</vt:lpstr>
      <vt:lpstr>2.nd round of Barrel Polishing: “A2” and “A3”</vt:lpstr>
      <vt:lpstr>Barrel Polishing of CBMM “A1” and CBMM”B1”</vt:lpstr>
      <vt:lpstr>CBMM “A2”</vt:lpstr>
      <vt:lpstr>800C, 2hrs (G.Ciovati):Large grain CBMM”B1”</vt:lpstr>
      <vt:lpstr>1250C,3 hrs (PK):CBMM”A1”</vt:lpstr>
      <vt:lpstr>Barrel Polished Cavities</vt:lpstr>
      <vt:lpstr>5-cell Large grain High Current Cavity</vt:lpstr>
      <vt:lpstr>5-cell, cont’d</vt:lpstr>
      <vt:lpstr>Surface Finish</vt:lpstr>
      <vt:lpstr>Summary/what to conclude?</vt:lpstr>
      <vt:lpstr>Summary/what to conclude?(2)</vt:lpstr>
      <vt:lpstr>Can we “streamline” the surface treatment??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Experience with Barrel Polishing</dc:title>
  <dc:creator>Kneisel</dc:creator>
  <cp:lastModifiedBy>kneisel</cp:lastModifiedBy>
  <cp:revision>72</cp:revision>
  <dcterms:created xsi:type="dcterms:W3CDTF">2010-03-05T19:41:28Z</dcterms:created>
  <dcterms:modified xsi:type="dcterms:W3CDTF">2010-04-19T12:21:32Z</dcterms:modified>
</cp:coreProperties>
</file>