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7" r:id="rId2"/>
    <p:sldId id="259" r:id="rId3"/>
    <p:sldId id="258" r:id="rId4"/>
    <p:sldId id="260" r:id="rId5"/>
    <p:sldId id="263" r:id="rId6"/>
    <p:sldId id="261" r:id="rId7"/>
    <p:sldId id="264" r:id="rId8"/>
    <p:sldId id="265" r:id="rId9"/>
    <p:sldId id="266" r:id="rId10"/>
    <p:sldId id="268" r:id="rId11"/>
    <p:sldId id="269" r:id="rId12"/>
    <p:sldId id="270" r:id="rId13"/>
    <p:sldId id="267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3" autoAdjust="0"/>
    <p:restoredTop sz="94660"/>
  </p:normalViewPr>
  <p:slideViewPr>
    <p:cSldViewPr>
      <p:cViewPr varScale="1">
        <p:scale>
          <a:sx n="104" d="100"/>
          <a:sy n="104" d="100"/>
        </p:scale>
        <p:origin x="-1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ccooper\Desktop\Tumbled%20Cavity%20TE1ACC004\Cold%20Test\TE1ACC00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7264610482641679"/>
          <c:y val="0.12349081364829399"/>
          <c:w val="0.65470779034716764"/>
          <c:h val="0.7082391964783949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HG!$C$19:$C$100</c:f>
              <c:numCache>
                <c:formatCode>0.00E+00</c:formatCode>
                <c:ptCount val="82"/>
                <c:pt idx="0">
                  <c:v>4.8989598299999848</c:v>
                </c:pt>
                <c:pt idx="1">
                  <c:v>4.4667220299999997</c:v>
                </c:pt>
                <c:pt idx="2">
                  <c:v>3.9702744999999977</c:v>
                </c:pt>
                <c:pt idx="3">
                  <c:v>3.4464462799999978</c:v>
                </c:pt>
                <c:pt idx="4">
                  <c:v>2.9173215400000054</c:v>
                </c:pt>
                <c:pt idx="5">
                  <c:v>2.5844565299999998</c:v>
                </c:pt>
                <c:pt idx="6">
                  <c:v>2.3066700699999987</c:v>
                </c:pt>
                <c:pt idx="7">
                  <c:v>1.80639701</c:v>
                </c:pt>
                <c:pt idx="8">
                  <c:v>1.6367305599999999</c:v>
                </c:pt>
                <c:pt idx="9">
                  <c:v>1.4772590999999977</c:v>
                </c:pt>
                <c:pt idx="10">
                  <c:v>1.0383708599999999</c:v>
                </c:pt>
                <c:pt idx="11">
                  <c:v>0.77736942200000092</c:v>
                </c:pt>
                <c:pt idx="12">
                  <c:v>1.01481285</c:v>
                </c:pt>
                <c:pt idx="13">
                  <c:v>4.9828557199999945</c:v>
                </c:pt>
                <c:pt idx="14">
                  <c:v>5.44198732</c:v>
                </c:pt>
                <c:pt idx="15">
                  <c:v>5.9881140699999857</c:v>
                </c:pt>
                <c:pt idx="16">
                  <c:v>6.5417683400000088</c:v>
                </c:pt>
                <c:pt idx="17">
                  <c:v>7.1120933299999907</c:v>
                </c:pt>
                <c:pt idx="18">
                  <c:v>7.4042055699999887</c:v>
                </c:pt>
                <c:pt idx="19">
                  <c:v>8.0255261100000048</c:v>
                </c:pt>
                <c:pt idx="20">
                  <c:v>8.4523789000000011</c:v>
                </c:pt>
                <c:pt idx="21">
                  <c:v>9.1884458200000001</c:v>
                </c:pt>
                <c:pt idx="22">
                  <c:v>9.5216110899999986</c:v>
                </c:pt>
                <c:pt idx="23">
                  <c:v>9.9811151099999993</c:v>
                </c:pt>
                <c:pt idx="24">
                  <c:v>10.6874792</c:v>
                </c:pt>
                <c:pt idx="25">
                  <c:v>11.106501400000001</c:v>
                </c:pt>
                <c:pt idx="26">
                  <c:v>10.377858400000001</c:v>
                </c:pt>
                <c:pt idx="27">
                  <c:v>11.7205467</c:v>
                </c:pt>
                <c:pt idx="28">
                  <c:v>12.366757400000004</c:v>
                </c:pt>
                <c:pt idx="29">
                  <c:v>13.087607800000002</c:v>
                </c:pt>
                <c:pt idx="30">
                  <c:v>13.828839200000004</c:v>
                </c:pt>
                <c:pt idx="31">
                  <c:v>14.391696500000021</c:v>
                </c:pt>
                <c:pt idx="32">
                  <c:v>15.148337999999999</c:v>
                </c:pt>
                <c:pt idx="33">
                  <c:v>16.014473200000001</c:v>
                </c:pt>
                <c:pt idx="34">
                  <c:v>16.678153099999999</c:v>
                </c:pt>
                <c:pt idx="35">
                  <c:v>17.465293599999924</c:v>
                </c:pt>
                <c:pt idx="36">
                  <c:v>18.177089700000035</c:v>
                </c:pt>
                <c:pt idx="37">
                  <c:v>18.94237789999994</c:v>
                </c:pt>
                <c:pt idx="38">
                  <c:v>19.69212999999996</c:v>
                </c:pt>
                <c:pt idx="39">
                  <c:v>20.460843700000002</c:v>
                </c:pt>
                <c:pt idx="40">
                  <c:v>21.3002389</c:v>
                </c:pt>
                <c:pt idx="41">
                  <c:v>22.158330800000002</c:v>
                </c:pt>
                <c:pt idx="42">
                  <c:v>23.046269199999987</c:v>
                </c:pt>
                <c:pt idx="43">
                  <c:v>23.771542299999947</c:v>
                </c:pt>
                <c:pt idx="44">
                  <c:v>24.322109999999959</c:v>
                </c:pt>
                <c:pt idx="45">
                  <c:v>25.044889600000001</c:v>
                </c:pt>
                <c:pt idx="46">
                  <c:v>25.747520599999959</c:v>
                </c:pt>
                <c:pt idx="47">
                  <c:v>26.42676949999996</c:v>
                </c:pt>
                <c:pt idx="48">
                  <c:v>27.118485000000035</c:v>
                </c:pt>
                <c:pt idx="49">
                  <c:v>27.843820399999988</c:v>
                </c:pt>
                <c:pt idx="50">
                  <c:v>28.562510099999951</c:v>
                </c:pt>
                <c:pt idx="51">
                  <c:v>29.269228499999986</c:v>
                </c:pt>
                <c:pt idx="52">
                  <c:v>29.796527999999959</c:v>
                </c:pt>
                <c:pt idx="53">
                  <c:v>30.508896700000001</c:v>
                </c:pt>
                <c:pt idx="54">
                  <c:v>30.505906100000001</c:v>
                </c:pt>
                <c:pt idx="55">
                  <c:v>31.2248479</c:v>
                </c:pt>
                <c:pt idx="56">
                  <c:v>31.9124558</c:v>
                </c:pt>
                <c:pt idx="57">
                  <c:v>32.558313600000012</c:v>
                </c:pt>
                <c:pt idx="58">
                  <c:v>33.1565212</c:v>
                </c:pt>
                <c:pt idx="59">
                  <c:v>33.729442900000087</c:v>
                </c:pt>
                <c:pt idx="60">
                  <c:v>35.105251700000011</c:v>
                </c:pt>
                <c:pt idx="61">
                  <c:v>34.757742200000003</c:v>
                </c:pt>
                <c:pt idx="62">
                  <c:v>34.027863199999999</c:v>
                </c:pt>
                <c:pt idx="63">
                  <c:v>35.408038100000013</c:v>
                </c:pt>
                <c:pt idx="64">
                  <c:v>35.716377900000012</c:v>
                </c:pt>
                <c:pt idx="65">
                  <c:v>36.590340200000071</c:v>
                </c:pt>
                <c:pt idx="66">
                  <c:v>36.231094400000003</c:v>
                </c:pt>
                <c:pt idx="67">
                  <c:v>37.216307499999999</c:v>
                </c:pt>
                <c:pt idx="68">
                  <c:v>37.9461218</c:v>
                </c:pt>
                <c:pt idx="69">
                  <c:v>38.242363100000013</c:v>
                </c:pt>
                <c:pt idx="70">
                  <c:v>38.52597800000008</c:v>
                </c:pt>
                <c:pt idx="71">
                  <c:v>38.791183200000013</c:v>
                </c:pt>
                <c:pt idx="72">
                  <c:v>39.508239200000013</c:v>
                </c:pt>
                <c:pt idx="73">
                  <c:v>39.769804700000002</c:v>
                </c:pt>
                <c:pt idx="74">
                  <c:v>40.032704100000011</c:v>
                </c:pt>
                <c:pt idx="75">
                  <c:v>40.246042300000013</c:v>
                </c:pt>
                <c:pt idx="76">
                  <c:v>40.475194800000011</c:v>
                </c:pt>
                <c:pt idx="77">
                  <c:v>39.847283899999994</c:v>
                </c:pt>
                <c:pt idx="78">
                  <c:v>40.300354300000002</c:v>
                </c:pt>
                <c:pt idx="79">
                  <c:v>40.429443499999998</c:v>
                </c:pt>
                <c:pt idx="80">
                  <c:v>40.445380800000002</c:v>
                </c:pt>
                <c:pt idx="81">
                  <c:v>5.0289520099999887</c:v>
                </c:pt>
              </c:numCache>
            </c:numRef>
          </c:xVal>
          <c:yVal>
            <c:numRef>
              <c:f>HG!$E$19:$E$100</c:f>
              <c:numCache>
                <c:formatCode>0.00E+00</c:formatCode>
                <c:ptCount val="82"/>
                <c:pt idx="0">
                  <c:v>24670200000</c:v>
                </c:pt>
                <c:pt idx="1">
                  <c:v>24725786300</c:v>
                </c:pt>
                <c:pt idx="2">
                  <c:v>24638582800</c:v>
                </c:pt>
                <c:pt idx="3">
                  <c:v>24386260600</c:v>
                </c:pt>
                <c:pt idx="4">
                  <c:v>23995983400</c:v>
                </c:pt>
                <c:pt idx="5">
                  <c:v>23779689100</c:v>
                </c:pt>
                <c:pt idx="6">
                  <c:v>23523603200</c:v>
                </c:pt>
                <c:pt idx="7">
                  <c:v>22733335600</c:v>
                </c:pt>
                <c:pt idx="8">
                  <c:v>22429758700</c:v>
                </c:pt>
                <c:pt idx="9">
                  <c:v>22080418900</c:v>
                </c:pt>
                <c:pt idx="10">
                  <c:v>20887853800</c:v>
                </c:pt>
                <c:pt idx="11">
                  <c:v>21433668700</c:v>
                </c:pt>
                <c:pt idx="12">
                  <c:v>21341190100</c:v>
                </c:pt>
                <c:pt idx="13">
                  <c:v>25089514600</c:v>
                </c:pt>
                <c:pt idx="14">
                  <c:v>25127067800</c:v>
                </c:pt>
                <c:pt idx="15">
                  <c:v>25013209100</c:v>
                </c:pt>
                <c:pt idx="16">
                  <c:v>24873287300</c:v>
                </c:pt>
                <c:pt idx="17">
                  <c:v>24854399700</c:v>
                </c:pt>
                <c:pt idx="18">
                  <c:v>24708860900</c:v>
                </c:pt>
                <c:pt idx="19">
                  <c:v>24454815100</c:v>
                </c:pt>
                <c:pt idx="20">
                  <c:v>24246941100</c:v>
                </c:pt>
                <c:pt idx="21">
                  <c:v>23499558100</c:v>
                </c:pt>
                <c:pt idx="22">
                  <c:v>23239765000</c:v>
                </c:pt>
                <c:pt idx="23">
                  <c:v>22761892400</c:v>
                </c:pt>
                <c:pt idx="24">
                  <c:v>22199445600</c:v>
                </c:pt>
                <c:pt idx="25">
                  <c:v>22877113600</c:v>
                </c:pt>
                <c:pt idx="26">
                  <c:v>23327782300</c:v>
                </c:pt>
                <c:pt idx="27">
                  <c:v>21778971300</c:v>
                </c:pt>
                <c:pt idx="28">
                  <c:v>21087677500</c:v>
                </c:pt>
                <c:pt idx="29">
                  <c:v>20555477000</c:v>
                </c:pt>
                <c:pt idx="30">
                  <c:v>19785142600</c:v>
                </c:pt>
                <c:pt idx="31">
                  <c:v>19606400500</c:v>
                </c:pt>
                <c:pt idx="32">
                  <c:v>18918562400</c:v>
                </c:pt>
                <c:pt idx="33">
                  <c:v>18401019400</c:v>
                </c:pt>
                <c:pt idx="34">
                  <c:v>18193052900</c:v>
                </c:pt>
                <c:pt idx="35">
                  <c:v>17834953500</c:v>
                </c:pt>
                <c:pt idx="36">
                  <c:v>17587140300</c:v>
                </c:pt>
                <c:pt idx="37">
                  <c:v>17357698700</c:v>
                </c:pt>
                <c:pt idx="38">
                  <c:v>17159799200</c:v>
                </c:pt>
                <c:pt idx="39">
                  <c:v>16981439100</c:v>
                </c:pt>
                <c:pt idx="40">
                  <c:v>16762495400</c:v>
                </c:pt>
                <c:pt idx="41">
                  <c:v>16584777100</c:v>
                </c:pt>
                <c:pt idx="42">
                  <c:v>16381907500</c:v>
                </c:pt>
                <c:pt idx="43">
                  <c:v>16204395200</c:v>
                </c:pt>
                <c:pt idx="44">
                  <c:v>16028216000</c:v>
                </c:pt>
                <c:pt idx="45">
                  <c:v>15895810800</c:v>
                </c:pt>
                <c:pt idx="46">
                  <c:v>15749827700</c:v>
                </c:pt>
                <c:pt idx="47">
                  <c:v>15563076300</c:v>
                </c:pt>
                <c:pt idx="48">
                  <c:v>15420558400</c:v>
                </c:pt>
                <c:pt idx="49">
                  <c:v>15250601400</c:v>
                </c:pt>
                <c:pt idx="50">
                  <c:v>15077826800</c:v>
                </c:pt>
                <c:pt idx="51">
                  <c:v>14876794100</c:v>
                </c:pt>
                <c:pt idx="52">
                  <c:v>14660913400</c:v>
                </c:pt>
                <c:pt idx="53">
                  <c:v>14479256400</c:v>
                </c:pt>
                <c:pt idx="54">
                  <c:v>14467176300</c:v>
                </c:pt>
                <c:pt idx="55">
                  <c:v>14268612100</c:v>
                </c:pt>
                <c:pt idx="56">
                  <c:v>14053044300</c:v>
                </c:pt>
                <c:pt idx="57">
                  <c:v>13814345500</c:v>
                </c:pt>
                <c:pt idx="58">
                  <c:v>13578407600</c:v>
                </c:pt>
                <c:pt idx="59">
                  <c:v>13343315400</c:v>
                </c:pt>
                <c:pt idx="60">
                  <c:v>12780275100</c:v>
                </c:pt>
                <c:pt idx="61">
                  <c:v>12915357600</c:v>
                </c:pt>
                <c:pt idx="62">
                  <c:v>13186077100</c:v>
                </c:pt>
                <c:pt idx="63">
                  <c:v>12649768700</c:v>
                </c:pt>
                <c:pt idx="64">
                  <c:v>12504656600</c:v>
                </c:pt>
                <c:pt idx="65">
                  <c:v>12072657700</c:v>
                </c:pt>
                <c:pt idx="66">
                  <c:v>12215671600</c:v>
                </c:pt>
                <c:pt idx="67">
                  <c:v>11759820900</c:v>
                </c:pt>
                <c:pt idx="68">
                  <c:v>11345208300</c:v>
                </c:pt>
                <c:pt idx="69">
                  <c:v>11183388700</c:v>
                </c:pt>
                <c:pt idx="70">
                  <c:v>11023484400</c:v>
                </c:pt>
                <c:pt idx="71">
                  <c:v>10885786500</c:v>
                </c:pt>
                <c:pt idx="72">
                  <c:v>10443283600</c:v>
                </c:pt>
                <c:pt idx="73">
                  <c:v>10269950000</c:v>
                </c:pt>
                <c:pt idx="74">
                  <c:v>10102954500</c:v>
                </c:pt>
                <c:pt idx="75">
                  <c:v>9947700120</c:v>
                </c:pt>
                <c:pt idx="76">
                  <c:v>9801561660</c:v>
                </c:pt>
                <c:pt idx="77">
                  <c:v>9910595410</c:v>
                </c:pt>
                <c:pt idx="78">
                  <c:v>9649643190</c:v>
                </c:pt>
                <c:pt idx="79">
                  <c:v>9566625240</c:v>
                </c:pt>
                <c:pt idx="80">
                  <c:v>9521705180</c:v>
                </c:pt>
                <c:pt idx="81">
                  <c:v>23467073400</c:v>
                </c:pt>
              </c:numCache>
            </c:numRef>
          </c:yVal>
        </c:ser>
        <c:axId val="69530752"/>
        <c:axId val="69869952"/>
      </c:scatterChart>
      <c:scatterChart>
        <c:scatterStyle val="lineMarker"/>
        <c:ser>
          <c:idx val="1"/>
          <c:order val="1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dPt>
            <c:idx val="40"/>
            <c:marker>
              <c:symbol val="none"/>
            </c:marker>
          </c:dPt>
          <c:dPt>
            <c:idx val="41"/>
            <c:marker>
              <c:symbol val="none"/>
            </c:marker>
          </c:dPt>
          <c:dPt>
            <c:idx val="43"/>
            <c:marker>
              <c:symbol val="none"/>
            </c:marker>
          </c:dPt>
          <c:dPt>
            <c:idx val="65"/>
            <c:marker>
              <c:symbol val="none"/>
            </c:marker>
          </c:dPt>
          <c:dPt>
            <c:idx val="72"/>
            <c:marker>
              <c:symbol val="none"/>
            </c:marker>
          </c:dPt>
          <c:xVal>
            <c:numRef>
              <c:f>HG!$C$19:$C$100</c:f>
              <c:numCache>
                <c:formatCode>0.00E+00</c:formatCode>
                <c:ptCount val="82"/>
                <c:pt idx="0">
                  <c:v>4.8989598299999848</c:v>
                </c:pt>
                <c:pt idx="1">
                  <c:v>4.4667220299999997</c:v>
                </c:pt>
                <c:pt idx="2">
                  <c:v>3.9702744999999977</c:v>
                </c:pt>
                <c:pt idx="3">
                  <c:v>3.4464462799999978</c:v>
                </c:pt>
                <c:pt idx="4">
                  <c:v>2.9173215400000054</c:v>
                </c:pt>
                <c:pt idx="5">
                  <c:v>2.5844565299999998</c:v>
                </c:pt>
                <c:pt idx="6">
                  <c:v>2.3066700699999987</c:v>
                </c:pt>
                <c:pt idx="7">
                  <c:v>1.80639701</c:v>
                </c:pt>
                <c:pt idx="8">
                  <c:v>1.6367305599999999</c:v>
                </c:pt>
                <c:pt idx="9">
                  <c:v>1.4772590999999977</c:v>
                </c:pt>
                <c:pt idx="10">
                  <c:v>1.0383708599999999</c:v>
                </c:pt>
                <c:pt idx="11">
                  <c:v>0.77736942200000092</c:v>
                </c:pt>
                <c:pt idx="12">
                  <c:v>1.01481285</c:v>
                </c:pt>
                <c:pt idx="13">
                  <c:v>4.9828557199999945</c:v>
                </c:pt>
                <c:pt idx="14">
                  <c:v>5.44198732</c:v>
                </c:pt>
                <c:pt idx="15">
                  <c:v>5.9881140699999857</c:v>
                </c:pt>
                <c:pt idx="16">
                  <c:v>6.5417683400000088</c:v>
                </c:pt>
                <c:pt idx="17">
                  <c:v>7.1120933299999907</c:v>
                </c:pt>
                <c:pt idx="18">
                  <c:v>7.4042055699999887</c:v>
                </c:pt>
                <c:pt idx="19">
                  <c:v>8.0255261100000048</c:v>
                </c:pt>
                <c:pt idx="20">
                  <c:v>8.4523789000000011</c:v>
                </c:pt>
                <c:pt idx="21">
                  <c:v>9.1884458200000001</c:v>
                </c:pt>
                <c:pt idx="22">
                  <c:v>9.5216110899999986</c:v>
                </c:pt>
                <c:pt idx="23">
                  <c:v>9.9811151099999993</c:v>
                </c:pt>
                <c:pt idx="24">
                  <c:v>10.6874792</c:v>
                </c:pt>
                <c:pt idx="25">
                  <c:v>11.106501400000001</c:v>
                </c:pt>
                <c:pt idx="26">
                  <c:v>10.377858400000001</c:v>
                </c:pt>
                <c:pt idx="27">
                  <c:v>11.7205467</c:v>
                </c:pt>
                <c:pt idx="28">
                  <c:v>12.366757400000004</c:v>
                </c:pt>
                <c:pt idx="29">
                  <c:v>13.087607800000002</c:v>
                </c:pt>
                <c:pt idx="30">
                  <c:v>13.828839200000004</c:v>
                </c:pt>
                <c:pt idx="31">
                  <c:v>14.391696500000021</c:v>
                </c:pt>
                <c:pt idx="32">
                  <c:v>15.148337999999999</c:v>
                </c:pt>
                <c:pt idx="33">
                  <c:v>16.014473200000001</c:v>
                </c:pt>
                <c:pt idx="34">
                  <c:v>16.678153099999999</c:v>
                </c:pt>
                <c:pt idx="35">
                  <c:v>17.465293599999924</c:v>
                </c:pt>
                <c:pt idx="36">
                  <c:v>18.177089700000035</c:v>
                </c:pt>
                <c:pt idx="37">
                  <c:v>18.94237789999994</c:v>
                </c:pt>
                <c:pt idx="38">
                  <c:v>19.69212999999996</c:v>
                </c:pt>
                <c:pt idx="39">
                  <c:v>20.460843700000002</c:v>
                </c:pt>
                <c:pt idx="40">
                  <c:v>21.3002389</c:v>
                </c:pt>
                <c:pt idx="41">
                  <c:v>22.158330800000002</c:v>
                </c:pt>
                <c:pt idx="42">
                  <c:v>23.046269199999987</c:v>
                </c:pt>
                <c:pt idx="43">
                  <c:v>23.771542299999947</c:v>
                </c:pt>
                <c:pt idx="44">
                  <c:v>24.322109999999959</c:v>
                </c:pt>
                <c:pt idx="45">
                  <c:v>25.044889600000001</c:v>
                </c:pt>
                <c:pt idx="46">
                  <c:v>25.747520599999959</c:v>
                </c:pt>
                <c:pt idx="47">
                  <c:v>26.42676949999996</c:v>
                </c:pt>
                <c:pt idx="48">
                  <c:v>27.118485000000035</c:v>
                </c:pt>
                <c:pt idx="49">
                  <c:v>27.843820399999988</c:v>
                </c:pt>
                <c:pt idx="50">
                  <c:v>28.562510099999951</c:v>
                </c:pt>
                <c:pt idx="51">
                  <c:v>29.269228499999986</c:v>
                </c:pt>
                <c:pt idx="52">
                  <c:v>29.796527999999959</c:v>
                </c:pt>
                <c:pt idx="53">
                  <c:v>30.508896700000001</c:v>
                </c:pt>
                <c:pt idx="54">
                  <c:v>30.505906100000001</c:v>
                </c:pt>
                <c:pt idx="55">
                  <c:v>31.2248479</c:v>
                </c:pt>
                <c:pt idx="56">
                  <c:v>31.9124558</c:v>
                </c:pt>
                <c:pt idx="57">
                  <c:v>32.558313600000012</c:v>
                </c:pt>
                <c:pt idx="58">
                  <c:v>33.1565212</c:v>
                </c:pt>
                <c:pt idx="59">
                  <c:v>33.729442900000087</c:v>
                </c:pt>
                <c:pt idx="60">
                  <c:v>35.105251700000011</c:v>
                </c:pt>
                <c:pt idx="61">
                  <c:v>34.757742200000003</c:v>
                </c:pt>
                <c:pt idx="62">
                  <c:v>34.027863199999999</c:v>
                </c:pt>
                <c:pt idx="63">
                  <c:v>35.408038100000013</c:v>
                </c:pt>
                <c:pt idx="64">
                  <c:v>35.716377900000012</c:v>
                </c:pt>
                <c:pt idx="65">
                  <c:v>36.590340200000071</c:v>
                </c:pt>
                <c:pt idx="66">
                  <c:v>36.231094400000003</c:v>
                </c:pt>
                <c:pt idx="67">
                  <c:v>37.216307499999999</c:v>
                </c:pt>
                <c:pt idx="68">
                  <c:v>37.9461218</c:v>
                </c:pt>
                <c:pt idx="69">
                  <c:v>38.242363100000013</c:v>
                </c:pt>
                <c:pt idx="70">
                  <c:v>38.52597800000008</c:v>
                </c:pt>
                <c:pt idx="71">
                  <c:v>38.791183200000013</c:v>
                </c:pt>
                <c:pt idx="72">
                  <c:v>39.508239200000013</c:v>
                </c:pt>
                <c:pt idx="73">
                  <c:v>39.769804700000002</c:v>
                </c:pt>
                <c:pt idx="74">
                  <c:v>40.032704100000011</c:v>
                </c:pt>
                <c:pt idx="75">
                  <c:v>40.246042300000013</c:v>
                </c:pt>
                <c:pt idx="76">
                  <c:v>40.475194800000011</c:v>
                </c:pt>
                <c:pt idx="77">
                  <c:v>39.847283899999994</c:v>
                </c:pt>
                <c:pt idx="78">
                  <c:v>40.300354300000002</c:v>
                </c:pt>
                <c:pt idx="79">
                  <c:v>40.429443499999998</c:v>
                </c:pt>
                <c:pt idx="80">
                  <c:v>40.445380800000002</c:v>
                </c:pt>
                <c:pt idx="81">
                  <c:v>5.0289520099999887</c:v>
                </c:pt>
              </c:numCache>
            </c:numRef>
          </c:xVal>
          <c:yVal>
            <c:numRef>
              <c:f>HG!$AE$19:$AE$100</c:f>
              <c:numCache>
                <c:formatCode>0.00E+00</c:formatCode>
                <c:ptCount val="82"/>
                <c:pt idx="0">
                  <c:v>1.708395250000002E-4</c:v>
                </c:pt>
                <c:pt idx="1">
                  <c:v>1.4836474600000014E-2</c:v>
                </c:pt>
                <c:pt idx="2">
                  <c:v>1.3901557300000053E-2</c:v>
                </c:pt>
                <c:pt idx="3">
                  <c:v>2.6071306300000103E-4</c:v>
                </c:pt>
                <c:pt idx="4">
                  <c:v>1.1367432400000009E-2</c:v>
                </c:pt>
                <c:pt idx="5">
                  <c:v>1.2803338700000012E-2</c:v>
                </c:pt>
                <c:pt idx="6">
                  <c:v>1.6060952300000014E-2</c:v>
                </c:pt>
                <c:pt idx="7">
                  <c:v>1.5184586200000036E-2</c:v>
                </c:pt>
                <c:pt idx="8">
                  <c:v>1.6573627000000014E-2</c:v>
                </c:pt>
                <c:pt idx="9">
                  <c:v>1.6364173300000048E-2</c:v>
                </c:pt>
                <c:pt idx="10">
                  <c:v>2.0986438500000012E-4</c:v>
                </c:pt>
                <c:pt idx="11">
                  <c:v>1.6364173300000048E-2</c:v>
                </c:pt>
                <c:pt idx="12">
                  <c:v>2.9452570800000028E-4</c:v>
                </c:pt>
                <c:pt idx="13">
                  <c:v>1.3501807800000031E-2</c:v>
                </c:pt>
                <c:pt idx="14">
                  <c:v>2.5378503700000031E-4</c:v>
                </c:pt>
                <c:pt idx="15">
                  <c:v>1.3261542900000001E-2</c:v>
                </c:pt>
                <c:pt idx="16">
                  <c:v>1.25004625E-2</c:v>
                </c:pt>
                <c:pt idx="17">
                  <c:v>1.3064591500000016E-2</c:v>
                </c:pt>
                <c:pt idx="18">
                  <c:v>1.473691289999997E-2</c:v>
                </c:pt>
                <c:pt idx="19">
                  <c:v>4.0145435499999976E-4</c:v>
                </c:pt>
                <c:pt idx="20">
                  <c:v>1.4185219200000003E-2</c:v>
                </c:pt>
                <c:pt idx="21">
                  <c:v>2.0814439800000001E-4</c:v>
                </c:pt>
                <c:pt idx="22">
                  <c:v>1.378762400000003E-2</c:v>
                </c:pt>
                <c:pt idx="23">
                  <c:v>1.3093946699999999E-2</c:v>
                </c:pt>
                <c:pt idx="24">
                  <c:v>1.3985008700000036E-2</c:v>
                </c:pt>
                <c:pt idx="25">
                  <c:v>1.1573380900000001E-2</c:v>
                </c:pt>
                <c:pt idx="26">
                  <c:v>1.0835977E-2</c:v>
                </c:pt>
                <c:pt idx="27">
                  <c:v>1.00850166E-2</c:v>
                </c:pt>
                <c:pt idx="28">
                  <c:v>1.1478528700000032E-2</c:v>
                </c:pt>
                <c:pt idx="29">
                  <c:v>1.1651569900000025E-2</c:v>
                </c:pt>
                <c:pt idx="30">
                  <c:v>1.14100339E-2</c:v>
                </c:pt>
                <c:pt idx="31">
                  <c:v>9.7275935000000144E-4</c:v>
                </c:pt>
                <c:pt idx="32">
                  <c:v>1.4016431999999999E-2</c:v>
                </c:pt>
                <c:pt idx="33">
                  <c:v>1.3341152400000025E-2</c:v>
                </c:pt>
                <c:pt idx="34">
                  <c:v>1.2784195800000014E-2</c:v>
                </c:pt>
                <c:pt idx="35">
                  <c:v>1.3064591500000016E-2</c:v>
                </c:pt>
                <c:pt idx="36">
                  <c:v>1.3664397900000003E-2</c:v>
                </c:pt>
                <c:pt idx="37">
                  <c:v>4.3361266799999998E-4</c:v>
                </c:pt>
                <c:pt idx="38">
                  <c:v>1.237947530000001E-2</c:v>
                </c:pt>
                <c:pt idx="39">
                  <c:v>1.2305604400000001E-2</c:v>
                </c:pt>
                <c:pt idx="40">
                  <c:v>1.2774635100000001E-2</c:v>
                </c:pt>
                <c:pt idx="41">
                  <c:v>1.0827873300000035E-2</c:v>
                </c:pt>
                <c:pt idx="42">
                  <c:v>2.6963965700000091E-4</c:v>
                </c:pt>
                <c:pt idx="43">
                  <c:v>1.1686489900000031E-2</c:v>
                </c:pt>
                <c:pt idx="44">
                  <c:v>1.0884727000000016E-2</c:v>
                </c:pt>
                <c:pt idx="45">
                  <c:v>1.1024046300000001E-2</c:v>
                </c:pt>
                <c:pt idx="46">
                  <c:v>1.0229394499999999E-2</c:v>
                </c:pt>
                <c:pt idx="47">
                  <c:v>1.074716840000001E-2</c:v>
                </c:pt>
                <c:pt idx="48">
                  <c:v>1.0275415499999999E-2</c:v>
                </c:pt>
                <c:pt idx="49">
                  <c:v>1.0175963699999999E-2</c:v>
                </c:pt>
                <c:pt idx="50">
                  <c:v>9.3300908500000314E-3</c:v>
                </c:pt>
                <c:pt idx="51">
                  <c:v>1.0795518800000001E-2</c:v>
                </c:pt>
                <c:pt idx="52">
                  <c:v>9.7511451600000004E-3</c:v>
                </c:pt>
                <c:pt idx="53">
                  <c:v>1.0627237499999999E-2</c:v>
                </c:pt>
                <c:pt idx="54">
                  <c:v>1.5905504500000035E-2</c:v>
                </c:pt>
                <c:pt idx="55">
                  <c:v>1.2014502599999997E-2</c:v>
                </c:pt>
                <c:pt idx="56">
                  <c:v>1.6321828700000077E-4</c:v>
                </c:pt>
                <c:pt idx="57">
                  <c:v>1.1081930100000003E-2</c:v>
                </c:pt>
                <c:pt idx="58">
                  <c:v>1.1642856200000043E-2</c:v>
                </c:pt>
                <c:pt idx="59">
                  <c:v>1.0876586800000001E-2</c:v>
                </c:pt>
                <c:pt idx="60">
                  <c:v>1.2613192200000001E-2</c:v>
                </c:pt>
                <c:pt idx="61">
                  <c:v>1.24072911E-2</c:v>
                </c:pt>
                <c:pt idx="62">
                  <c:v>1.1721514600000047E-2</c:v>
                </c:pt>
                <c:pt idx="63">
                  <c:v>1.0991105700000029E-2</c:v>
                </c:pt>
                <c:pt idx="64">
                  <c:v>1.1747852000000012E-2</c:v>
                </c:pt>
                <c:pt idx="65">
                  <c:v>1.1942809600000062E-2</c:v>
                </c:pt>
                <c:pt idx="66">
                  <c:v>1.1880429200000066E-2</c:v>
                </c:pt>
                <c:pt idx="67">
                  <c:v>1.1427119200000042E-2</c:v>
                </c:pt>
                <c:pt idx="68">
                  <c:v>1.0958263499999996E-2</c:v>
                </c:pt>
                <c:pt idx="69">
                  <c:v>9.3440616400000034E-3</c:v>
                </c:pt>
                <c:pt idx="70">
                  <c:v>8.3646711000000002E-3</c:v>
                </c:pt>
                <c:pt idx="71">
                  <c:v>9.6639948400000265E-3</c:v>
                </c:pt>
                <c:pt idx="72">
                  <c:v>1.0107676899999999E-2</c:v>
                </c:pt>
                <c:pt idx="73">
                  <c:v>2.1835291800000088E-4</c:v>
                </c:pt>
                <c:pt idx="74">
                  <c:v>1.0835977E-2</c:v>
                </c:pt>
                <c:pt idx="75">
                  <c:v>9.4001543000000153E-3</c:v>
                </c:pt>
                <c:pt idx="76">
                  <c:v>1.0966464800000009E-2</c:v>
                </c:pt>
                <c:pt idx="77">
                  <c:v>1.140150090000003E-2</c:v>
                </c:pt>
                <c:pt idx="78">
                  <c:v>7.1473036600000115E-4</c:v>
                </c:pt>
                <c:pt idx="79">
                  <c:v>1.1669016800000001E-2</c:v>
                </c:pt>
                <c:pt idx="80">
                  <c:v>8.6381360700000173E-3</c:v>
                </c:pt>
                <c:pt idx="81">
                  <c:v>1.140150090000003E-2</c:v>
                </c:pt>
              </c:numCache>
            </c:numRef>
          </c:yVal>
        </c:ser>
        <c:axId val="69871872"/>
        <c:axId val="69873664"/>
      </c:scatterChart>
      <c:valAx>
        <c:axId val="69530752"/>
        <c:scaling>
          <c:orientation val="minMax"/>
          <c:max val="45"/>
          <c:min val="0"/>
        </c:scaling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Gradient (MV/m)</a:t>
                </a:r>
              </a:p>
            </c:rich>
          </c:tx>
          <c:layout>
            <c:manualLayout>
              <c:xMode val="edge"/>
              <c:yMode val="edge"/>
              <c:x val="0.37700206688137788"/>
              <c:y val="0.92716576766486869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69869952"/>
        <c:crosses val="autoZero"/>
        <c:crossBetween val="midCat"/>
        <c:majorUnit val="5"/>
        <c:minorUnit val="1"/>
      </c:valAx>
      <c:valAx>
        <c:axId val="69869952"/>
        <c:scaling>
          <c:logBase val="10"/>
          <c:orientation val="minMax"/>
          <c:max val="100000000000"/>
          <c:min val="100000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400" b="0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Q</a:t>
                </a:r>
                <a:r>
                  <a:rPr lang="en-US" sz="1400" b="0" i="0" u="none" strike="noStrike" baseline="-250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0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E+00" sourceLinked="0"/>
        <c:majorTickMark val="cross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69530752"/>
        <c:crosses val="autoZero"/>
        <c:crossBetween val="midCat"/>
        <c:majorUnit val="10"/>
      </c:valAx>
      <c:valAx>
        <c:axId val="69871872"/>
        <c:scaling>
          <c:orientation val="minMax"/>
        </c:scaling>
        <c:delete val="1"/>
        <c:axPos val="b"/>
        <c:numFmt formatCode="0.00E+00" sourceLinked="1"/>
        <c:tickLblPos val="none"/>
        <c:crossAx val="69873664"/>
        <c:crosses val="autoZero"/>
        <c:crossBetween val="midCat"/>
      </c:valAx>
      <c:valAx>
        <c:axId val="69873664"/>
        <c:scaling>
          <c:logBase val="10"/>
          <c:orientation val="minMax"/>
          <c:max val="10"/>
          <c:min val="1.0000000000000012E-2"/>
        </c:scaling>
        <c:axPos val="r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Radiation (mR/hr)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E+00" sourceLinked="0"/>
        <c:majorTickMark val="cross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69871872"/>
        <c:crosses val="max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0.69869</cdr:x>
      <cdr:y>0.94882</cdr:y>
    </cdr:from>
    <cdr:to>
      <cdr:x>0.98982</cdr:x>
      <cdr:y>0.9912</cdr:y>
    </cdr:to>
    <cdr:sp macro="" textlink="">
      <cdr:nvSpPr>
        <cdr:cNvPr id="3078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72000" y="4591050"/>
          <a:ext cx="1905069" cy="2050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0" i="1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Tested by J. Ozelis -  1/7/2010</a:t>
          </a:r>
        </a:p>
      </cdr:txBody>
    </cdr:sp>
  </cdr:relSizeAnchor>
  <cdr:relSizeAnchor xmlns:cdr="http://schemas.openxmlformats.org/drawingml/2006/chartDrawing">
    <cdr:from>
      <cdr:x>0.76574</cdr:x>
      <cdr:y>0.1437</cdr:y>
    </cdr:from>
    <cdr:to>
      <cdr:x>0.76574</cdr:x>
      <cdr:y>0.26134</cdr:y>
    </cdr:to>
    <cdr:sp macro="" textlink="">
      <cdr:nvSpPr>
        <cdr:cNvPr id="3079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5010746" y="695325"/>
          <a:ext cx="0" cy="56923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FF0000"/>
          </a:solidFill>
          <a:round/>
          <a:headEnd/>
          <a:tailEnd type="stealth" w="med" len="lg"/>
        </a:ln>
      </cdr:spPr>
    </cdr:sp>
  </cdr:relSizeAnchor>
  <cdr:relSizeAnchor xmlns:cdr="http://schemas.openxmlformats.org/drawingml/2006/chartDrawing">
    <cdr:from>
      <cdr:x>0.72413</cdr:x>
      <cdr:y>0.09055</cdr:y>
    </cdr:from>
    <cdr:to>
      <cdr:x>0.80543</cdr:x>
      <cdr:y>0.14202</cdr:y>
    </cdr:to>
    <cdr:sp macro="" textlink="">
      <cdr:nvSpPr>
        <cdr:cNvPr id="308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38442" y="438150"/>
          <a:ext cx="532007" cy="24904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38100" cmpd="dbl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0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Quench</a:t>
          </a:r>
        </a:p>
      </cdr:txBody>
    </cdr:sp>
  </cdr:relSizeAnchor>
  <cdr:relSizeAnchor xmlns:cdr="http://schemas.openxmlformats.org/drawingml/2006/chartDrawing">
    <cdr:from>
      <cdr:x>0.35517</cdr:x>
      <cdr:y>0.03346</cdr:y>
    </cdr:from>
    <cdr:to>
      <cdr:x>0.60844</cdr:x>
      <cdr:y>0.11024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24100" y="161925"/>
          <a:ext cx="16573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0.3246</cdr:x>
      <cdr:y>0.04528</cdr:y>
    </cdr:from>
    <cdr:to>
      <cdr:x>0.60262</cdr:x>
      <cdr:y>0.10433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24075" y="219075"/>
          <a:ext cx="18192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Tumbled Single Cell 1.3 GHz Cavity</a:t>
          </a:r>
        </a:p>
      </cdr:txBody>
    </cdr:sp>
  </cdr:relSizeAnchor>
  <cdr:relSizeAnchor xmlns:cdr="http://schemas.openxmlformats.org/drawingml/2006/chartDrawing">
    <cdr:from>
      <cdr:x>0.17176</cdr:x>
      <cdr:y>0.12008</cdr:y>
    </cdr:from>
    <cdr:to>
      <cdr:x>0.53421</cdr:x>
      <cdr:y>0.83071</cdr:y>
    </cdr:to>
    <cdr:sp macro="" textlink="">
      <cdr:nvSpPr>
        <cdr:cNvPr id="8" name="Rectangle 7"/>
        <cdr:cNvSpPr/>
      </cdr:nvSpPr>
      <cdr:spPr bwMode="auto">
        <a:xfrm xmlns:a="http://schemas.openxmlformats.org/drawingml/2006/main">
          <a:off x="1123950" y="581025"/>
          <a:ext cx="2371725" cy="343852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>
            <a:alpha val="30000"/>
          </a:srgbClr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0.53275</cdr:x>
      <cdr:y>0.12008</cdr:y>
    </cdr:from>
    <cdr:to>
      <cdr:x>0.53566</cdr:x>
      <cdr:y>0.83268</cdr:y>
    </cdr:to>
    <cdr:sp macro="" textlink="">
      <cdr:nvSpPr>
        <cdr:cNvPr id="10" name="Straight Connector 9"/>
        <cdr:cNvSpPr/>
      </cdr:nvSpPr>
      <cdr:spPr bwMode="auto">
        <a:xfrm xmlns:a="http://schemas.openxmlformats.org/drawingml/2006/main" rot="16200000" flipV="1">
          <a:off x="3486150" y="581024"/>
          <a:ext cx="19050" cy="3448051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0.18777</cdr:x>
      <cdr:y>0.48622</cdr:y>
    </cdr:from>
    <cdr:to>
      <cdr:x>0.50562</cdr:x>
      <cdr:y>0.69091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273418" y="2037748"/>
          <a:ext cx="2155581" cy="8578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Limit of Cavities Processed by Buffered Chemical Polishing</a:t>
          </a:r>
        </a:p>
        <a:p xmlns:a="http://schemas.openxmlformats.org/drawingml/2006/main">
          <a:r>
            <a:rPr lang="en-US" sz="1100" i="1" dirty="0"/>
            <a:t>(Average Surface Roughness</a:t>
          </a:r>
        </a:p>
        <a:p xmlns:a="http://schemas.openxmlformats.org/drawingml/2006/main">
          <a:r>
            <a:rPr lang="en-US" sz="1100" i="1" dirty="0"/>
            <a:t>1</a:t>
          </a:r>
          <a:r>
            <a:rPr lang="en-US" sz="1100" i="1" baseline="0" dirty="0"/>
            <a:t> micron)</a:t>
          </a:r>
          <a:endParaRPr lang="en-US" sz="1100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5F849-8F0C-437E-B790-B20AC08186AE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6FEB5-A75D-4735-8046-A353F2AC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onlight title.png"/>
          <p:cNvPicPr>
            <a:picLocks noChangeAspect="1"/>
          </p:cNvPicPr>
          <p:nvPr/>
        </p:nvPicPr>
        <p:blipFill>
          <a:blip r:embed="rId2" cstate="print"/>
          <a:srcRect l="6765" r="4151" b="4117"/>
          <a:stretch>
            <a:fillRect/>
          </a:stretch>
        </p:blipFill>
        <p:spPr>
          <a:xfrm>
            <a:off x="0" y="0"/>
            <a:ext cx="9144000" cy="685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5410200" cy="1801906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4724400" cy="1676400"/>
          </a:xfrm>
        </p:spPr>
        <p:txBody>
          <a:bodyPr>
            <a:normAutofit/>
          </a:bodyPr>
          <a:lstStyle>
            <a:lvl1pPr marL="0" indent="0" algn="l">
              <a:buNone/>
              <a:defRPr sz="22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47908"/>
            <a:ext cx="2133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E15C58B5-1CB5-4A59-95E4-8C15791A8839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544234"/>
            <a:ext cx="2895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1960"/>
            <a:ext cx="1066800" cy="2151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1981201"/>
            <a:ext cx="5325315" cy="384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E501-BBCC-41E8-B77C-6A980E8D7DBE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93751"/>
            <a:ext cx="1371600" cy="5041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793751"/>
            <a:ext cx="4500562" cy="5041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D2260-B2DF-459A-87DD-9D55B526E5A1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DC89-8933-4F04-BF2C-FA8F19F374C5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section.png"/>
          <p:cNvPicPr>
            <a:picLocks noChangeAspect="1"/>
          </p:cNvPicPr>
          <p:nvPr/>
        </p:nvPicPr>
        <p:blipFill>
          <a:blip r:embed="rId2" cstate="print"/>
          <a:srcRect l="6389" r="4959" b="27051"/>
          <a:stretch>
            <a:fillRect/>
          </a:stretch>
        </p:blipFill>
        <p:spPr>
          <a:xfrm>
            <a:off x="0" y="0"/>
            <a:ext cx="9144000" cy="685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36207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86200"/>
            <a:ext cx="7772400" cy="94129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5285-3977-470E-9393-67F3B5DE89AF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438" y="2003425"/>
            <a:ext cx="2971800" cy="38322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03425"/>
            <a:ext cx="2971800" cy="3832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7A03-0E38-42DD-AE1A-BBC3B843F232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199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23DE-4140-45AB-99E9-984084B0D465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F819-0F96-4BB4-95E0-0156CF7F41C4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A661-6ED9-407E-91BD-1AEB6ED43B3D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033272"/>
            <a:ext cx="1298448" cy="262432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0"/>
            <a:ext cx="49530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7248" y="5486400"/>
            <a:ext cx="4498848" cy="7589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5B50-DA5C-4A24-866A-BD1DD44AFB9F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3462"/>
            <a:ext cx="1295400" cy="262413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14400"/>
            <a:ext cx="5486400" cy="4495800"/>
          </a:xfrm>
          <a:prstGeom prst="ellipse">
            <a:avLst/>
          </a:prstGeom>
          <a:effectLst>
            <a:innerShdw blurRad="254000">
              <a:schemeClr val="tx1"/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486400"/>
            <a:ext cx="44958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DF3CE-36F7-4E79-B76F-6EF98607BE63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onlight master 2.png"/>
          <p:cNvPicPr>
            <a:picLocks noChangeAspect="1"/>
          </p:cNvPicPr>
          <p:nvPr/>
        </p:nvPicPr>
        <p:blipFill>
          <a:blip r:embed="rId13" cstate="print"/>
          <a:srcRect l="2391" t="1099" r="19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1" y="792162"/>
            <a:ext cx="5311562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981201"/>
            <a:ext cx="5015753" cy="3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7908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ED92E50D-C37D-4373-B789-6D5ECE5FF6B6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544234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2"/>
                </a:solidFill>
              </a:defRPr>
            </a:lvl1pPr>
          </a:lstStyle>
          <a:p>
            <a:fld id="{2EADC6A0-2D20-4F67-A43F-3A8A1BFCF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effectLst>
            <a:reflection blurRad="6350" stA="55000" endA="300" endPos="2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>
          <a:schemeClr val="bg2"/>
        </a:buClr>
        <a:buFontTx/>
        <a:buBlip>
          <a:blip r:embed="rId14"/>
        </a:buBlip>
        <a:defRPr sz="22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 baseline="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 baseline="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Excel_97-2003_Worksheet1.xls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92162"/>
            <a:ext cx="5768763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Centrifugal Barrel Polishing (Tumbling) at Fermilab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752600"/>
            <a:ext cx="4800600" cy="1905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Tumbling is a mechanical polishing process in which the inside of the cavity is filled with abrasive material and then rotated at high speeds.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0861-6453-44CA-AFD9-A30EF9A88D9F}" type="datetime1">
              <a:rPr lang="en-US" smtClean="0"/>
              <a:pPr/>
              <a:t>4/19/2010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  4/2010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657600"/>
            <a:ext cx="4572000" cy="258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urved Right Arrow 7"/>
          <p:cNvSpPr/>
          <p:nvPr/>
        </p:nvSpPr>
        <p:spPr>
          <a:xfrm rot="3360039">
            <a:off x="5813393" y="3642919"/>
            <a:ext cx="759164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4118884">
            <a:off x="2985065" y="6109265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2819400" y="609600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1808704" y="5313904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rved Right Arrow 14"/>
          <p:cNvSpPr/>
          <p:nvPr/>
        </p:nvSpPr>
        <p:spPr>
          <a:xfrm rot="14118884">
            <a:off x="1994464" y="5347263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0800000" flipV="1">
            <a:off x="5715000" y="358140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3505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Main Shaft up to 115 RPM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41148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Individual Barrels 115 RPM in opposite direction to main shaft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814047" y="1752600"/>
            <a:ext cx="4329953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</a:rPr>
              <a:t>Tumbling materials include man made materials like plastics and ceramics and natural materials like corn cob or walnut shells.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11562" cy="808038"/>
          </a:xfrm>
        </p:spPr>
        <p:txBody>
          <a:bodyPr/>
          <a:lstStyle/>
          <a:p>
            <a:r>
              <a:rPr lang="en-US" dirty="0" smtClean="0"/>
              <a:t>NR6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Q:\TD_SCRF\Cavity Imaging\Fermilab\single cell cavity\NR-6\Pics\2_NR-6_equator-label side_275.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4495800" cy="3211286"/>
          </a:xfrm>
          <a:prstGeom prst="rect">
            <a:avLst/>
          </a:prstGeom>
          <a:noFill/>
        </p:spPr>
      </p:pic>
      <p:pic>
        <p:nvPicPr>
          <p:cNvPr id="3075" name="Picture 3" descr="Q:\TD_SCRF\Cavity Imaging\Fermilab\single cell cavity\NR-6\Pics\3_NR-6_equator_273.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057400"/>
            <a:ext cx="4419600" cy="3156857"/>
          </a:xfrm>
          <a:prstGeom prst="rect">
            <a:avLst/>
          </a:prstGeom>
          <a:noFill/>
        </p:spPr>
      </p:pic>
      <p:pic>
        <p:nvPicPr>
          <p:cNvPr id="3076" name="Picture 4" descr="Q:\TD_SCRF\Cavity Imaging\Fermilab\single cell cavity\NR-6\Pics\4_NR-6_euqator_276.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64429"/>
            <a:ext cx="4191000" cy="299357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C7C7-B57D-436A-9EB0-EC0FAFBBA10E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TE1CAT001 – RRCAT1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DC89-8933-4F04-BF2C-FA8F19F374C5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447799"/>
            <a:ext cx="3474720" cy="248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664" y="1447800"/>
            <a:ext cx="347472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Grp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4038599"/>
            <a:ext cx="3474720" cy="248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7439" y="4038600"/>
            <a:ext cx="3474720" cy="248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5311562" cy="808038"/>
          </a:xfrm>
        </p:spPr>
        <p:txBody>
          <a:bodyPr/>
          <a:lstStyle/>
          <a:p>
            <a:r>
              <a:rPr lang="en-US" dirty="0" smtClean="0"/>
              <a:t>TE1CAT002 – RRCAT2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DC89-8933-4F04-BF2C-FA8F19F374C5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3881437" cy="27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14400"/>
            <a:ext cx="3886200" cy="27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33800"/>
            <a:ext cx="3886200" cy="27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1" y="3733800"/>
            <a:ext cx="3886200" cy="27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44" y="792162"/>
            <a:ext cx="6694714" cy="808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Coupon Tumbling 3.9 GHz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 dirty="0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03" y="1611085"/>
            <a:ext cx="4241583" cy="24057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" name="Picture 19" descr="Imag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43" y="1605643"/>
            <a:ext cx="3891643" cy="2375418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4771" y="4195233"/>
            <a:ext cx="7195457" cy="1998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7488" y="1524000"/>
          <a:ext cx="5886450" cy="4700588"/>
        </p:xfrm>
        <a:graphic>
          <a:graphicData uri="http://schemas.openxmlformats.org/presentationml/2006/ole">
            <p:oleObj spid="_x0000_s2050" name="Worksheet" r:id="rId6" imgW="5886529" imgH="3876514" progId="Excel.Sheet.8">
              <p:embed followColorScheme="full"/>
            </p:oleObj>
          </a:graphicData>
        </a:graphic>
      </p:graphicFrame>
      <p:pic>
        <p:nvPicPr>
          <p:cNvPr id="21" name="Picture 20" descr="nbstri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600200"/>
            <a:ext cx="1418253" cy="685800"/>
          </a:xfrm>
          <a:prstGeom prst="rect">
            <a:avLst/>
          </a:prstGeom>
          <a:noFill/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5115" y="4005944"/>
            <a:ext cx="2786742" cy="21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8785" y="1589313"/>
            <a:ext cx="2803071" cy="2318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3799114" y="5878286"/>
            <a:ext cx="287382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Rotation at +/- 20 degrees from horizontal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ED16-7A21-4828-B279-5EA1AD4B00B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63EE-DEEE-47F0-BB5E-CE636EFAB3AD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19800" y="36092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Photograph by Tom </a:t>
            </a:r>
            <a:r>
              <a:rPr lang="en-US" sz="1200" dirty="0" err="1" smtClean="0">
                <a:solidFill>
                  <a:srgbClr val="FF0000"/>
                </a:solidFill>
              </a:rPr>
              <a:t>Nicol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051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 Cell Cavity Tumbling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 dirty="0"/>
          </a:p>
        </p:txBody>
      </p:sp>
      <p:pic>
        <p:nvPicPr>
          <p:cNvPr id="8" name="Picture 7" descr="C:\Documents and Settings\ccooper\Desktop\Tumbler\Tumbling\HOM-INSERT-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600200"/>
            <a:ext cx="2667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2971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00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" y="4724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 HOM Can Must Be Protected or the Antenna Would be Destroyed.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 Caps are Made From Niobium to Avoid Contamination.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1910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ED16-7A21-4828-B279-5EA1AD4B00B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4A2A-D385-46CF-8266-2842A3838191}" type="datetime1">
              <a:rPr lang="en-US" smtClean="0"/>
              <a:pPr/>
              <a:t>4/19/2010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5311562" cy="808038"/>
          </a:xfrm>
        </p:spPr>
        <p:txBody>
          <a:bodyPr/>
          <a:lstStyle/>
          <a:p>
            <a:r>
              <a:rPr lang="en-US" dirty="0" smtClean="0"/>
              <a:t>Why do tumbling?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5015753" cy="3841375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Remove weld bead at equator cavity created from E-beam welding.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Yields surface finishes(Ra) on the order of 10s of nanometers.  Best by EP alone is 200 nanometers.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Relatively fast process.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Environmentally friendly.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F9CA-F9D2-4681-95C9-1E6F04931C7F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4A57-D606-4CC4-8464-09DD65C0B2B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9812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96240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eft-Right Arrow 13"/>
          <p:cNvSpPr/>
          <p:nvPr/>
        </p:nvSpPr>
        <p:spPr>
          <a:xfrm>
            <a:off x="7010400" y="1752600"/>
            <a:ext cx="7620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>
            <a:off x="6934200" y="3733800"/>
            <a:ext cx="7620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>
            <a:off x="6324600" y="6248400"/>
            <a:ext cx="1981200" cy="198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05600" y="3048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10 mm Scale Bars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30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Unprocessed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0" y="205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Tumbled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Electropolished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4800" y="6096000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TE1ACC004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5311562" cy="808038"/>
          </a:xfrm>
        </p:spPr>
        <p:txBody>
          <a:bodyPr/>
          <a:lstStyle/>
          <a:p>
            <a:r>
              <a:rPr lang="en-US" dirty="0" smtClean="0"/>
              <a:t>Tumbling Area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153400" cy="45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umbling Machine 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600200"/>
            <a:ext cx="26193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M:\Avinash\last min\photo_duplicate\CBP\DSC029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33450"/>
            <a:ext cx="7239000" cy="542925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8B79-68F5-4AED-B073-2A2BAA11DE94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Tumbling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5244353" cy="38413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Tumbled Single Cell 1.3 GHz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TE1ACC004 – Baseline Machine – KEK Cutting Media Removed 70 iris/90 equator in 24 hours (.06 micron/min)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NR6 – Baseline New Gear Ratio – KEK Cutting Media Removed 60 iris/130 equator in 10 hours (.22 micron/min)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RRCAT1 – Try t0 Remove Weld Bead</a:t>
            </a:r>
          </a:p>
          <a:p>
            <a:pPr lvl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RRCAT2 – Try  to Improve Performance- New Cutting Media Removed 20 iris/80 equator in 6 hours (.22 micron/min)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Tumbling 2, 3.9 GHz Single Cell Cavities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Next Tumble 9 Cell 1.3 GHz Cavity to Improve Performance (By End of May)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609600"/>
            <a:ext cx="26222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A972-E19B-4416-91D9-5A84FDD2FCD0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TE1ACC004 Process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Tumbled at Fermi with KEK Media removing 70/120 microns.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40 Micron Light EP at Argonne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US Rinse at Argonne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3 hr 800 C Bake at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JLab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20 Micron Light EP at Argonne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HPR &amp; Assembly at Argonne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Cold Test in IB1 at Fermi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B18-2731-4076-A2B8-D1DCFA44912F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TE1ACC004 Q vs. E Result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85800" y="1600200"/>
          <a:ext cx="67818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5943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Hard Quench with No Field Emission at a Residual Resistance of 4.5 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sym typeface="Symbol"/>
              </a:rPr>
              <a:t>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3626-F687-4F0A-9EE0-1DCD0761D92C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33400"/>
            <a:ext cx="5311562" cy="808038"/>
          </a:xfrm>
        </p:spPr>
        <p:txBody>
          <a:bodyPr/>
          <a:lstStyle/>
          <a:p>
            <a:r>
              <a:rPr lang="en-US" dirty="0" smtClean="0"/>
              <a:t>Optical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Q:\TD_SCRF\Cavity Imaging\Fermilab\single cell cavity\TE1ACC004\4th inspection_2010-01-29 by Kyoto\TE1ACC004_equator center_305.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Q:\TD_SCRF\Cavity Imaging\Fermilab\single cell cavity\TE1ACC004\4th inspection_2010-01-29 by Kyoto\TE1ACC004_equator other far_238.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4D514-3A72-436E-ADFB-F6DECCAEBCF5}" type="datetime1">
              <a:rPr lang="en-US" smtClean="0"/>
              <a:pPr/>
              <a:t>4/19/2010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C6A0-2D20-4F67-A43F-3A8A1BFCFEB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311562" cy="808038"/>
          </a:xfrm>
        </p:spPr>
        <p:txBody>
          <a:bodyPr/>
          <a:lstStyle/>
          <a:p>
            <a:pPr algn="ctr"/>
            <a:r>
              <a:rPr lang="en-US" dirty="0" smtClean="0"/>
              <a:t>40 MV/m?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010400" cy="503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038600"/>
            <a:ext cx="5606144" cy="202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ED16-7A21-4828-B279-5EA1AD4B00B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9593-F72F-4F8F-98ED-440E6A1CDF30}" type="datetime1">
              <a:rPr lang="en-US" smtClean="0"/>
              <a:pPr/>
              <a:t>4/19/2010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  4/2010  - - -  C. Cooper</a:t>
            </a:r>
            <a:endParaRPr lang="en-US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41" y="185057"/>
            <a:ext cx="6580187" cy="44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75707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ED16-7A21-4828-B279-5EA1AD4B00B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5460-B322-4A07-B6AA-3A2ECE8EFC69}" type="datetime1">
              <a:rPr lang="en-US" smtClean="0"/>
              <a:pPr/>
              <a:t>4/19/2010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2209800" y="1066800"/>
            <a:ext cx="2286000" cy="228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onlight">
  <a:themeElements>
    <a:clrScheme name="Moonlight">
      <a:dk1>
        <a:srgbClr val="595959"/>
      </a:dk1>
      <a:lt1>
        <a:srgbClr val="FFFFFF"/>
      </a:lt1>
      <a:dk2>
        <a:srgbClr val="2AB7FF"/>
      </a:dk2>
      <a:lt2>
        <a:srgbClr val="DBE5F1"/>
      </a:lt2>
      <a:accent1>
        <a:srgbClr val="20378C"/>
      </a:accent1>
      <a:accent2>
        <a:srgbClr val="A20000"/>
      </a:accent2>
      <a:accent3>
        <a:srgbClr val="534088"/>
      </a:accent3>
      <a:accent4>
        <a:srgbClr val="2D9123"/>
      </a:accent4>
      <a:accent5>
        <a:srgbClr val="7E2C80"/>
      </a:accent5>
      <a:accent6>
        <a:srgbClr val="4A4EC5"/>
      </a:accent6>
      <a:hlink>
        <a:srgbClr val="BBECFF"/>
      </a:hlink>
      <a:folHlink>
        <a:srgbClr val="DDDDDD"/>
      </a:folHlink>
    </a:clrScheme>
    <a:fontScheme name="Moonlight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onlight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50000"/>
              </a:schemeClr>
            </a:gs>
            <a:gs pos="35000">
              <a:schemeClr val="phClr">
                <a:tint val="80000"/>
                <a:satMod val="200000"/>
              </a:schemeClr>
            </a:gs>
            <a:gs pos="100000">
              <a:schemeClr val="phClr">
                <a:tint val="75000"/>
                <a:satMod val="250000"/>
              </a:schemeClr>
            </a:gs>
          </a:gsLst>
          <a:path path="rect">
            <a:fillToRect l="100000" t="100000"/>
          </a:path>
        </a:gradFill>
        <a:gradFill rotWithShape="1">
          <a:gsLst>
            <a:gs pos="0">
              <a:schemeClr val="phClr">
                <a:shade val="60000"/>
                <a:satMod val="150000"/>
              </a:schemeClr>
            </a:gs>
            <a:gs pos="80000">
              <a:schemeClr val="phClr">
                <a:shade val="100000"/>
                <a:satMod val="130000"/>
              </a:schemeClr>
            </a:gs>
            <a:gs pos="100000">
              <a:schemeClr val="phClr">
                <a:tint val="9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6350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atMod val="110000"/>
            </a:schemeClr>
          </a:solidFill>
          <a:prstDash val="solid"/>
        </a:ln>
        <a:ln w="25400" cap="flat" cmpd="sng" algn="ctr">
          <a:solidFill>
            <a:schemeClr val="phClr">
              <a:shade val="90000"/>
              <a:satMod val="115000"/>
            </a:schemeClr>
          </a:solidFill>
          <a:prstDash val="solid"/>
        </a:ln>
      </a:lnStyleLst>
      <a:effectStyleLst>
        <a:effectStyle>
          <a:effectLst>
            <a:outerShdw blurRad="50800" dist="25400" dir="5400000" sx="101000" sy="101000" algn="ctr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4200000"/>
            </a:lightRig>
          </a:scene3d>
          <a:sp3d>
            <a:bevelT w="25400" h="12700" prst="softRound"/>
          </a:sp3d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  <a:softEdge rad="3175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rect">
            <a:fillToRect l="100000" t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Moonlight</Template>
  <TotalTime>161</TotalTime>
  <Words>520</Words>
  <Application>Microsoft Office PowerPoint</Application>
  <PresentationFormat>On-screen Show (4:3)</PresentationFormat>
  <Paragraphs>96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Moonlight</vt:lpstr>
      <vt:lpstr>Microsoft Office Excel 97-2003 Worksheet</vt:lpstr>
      <vt:lpstr>Centrifugal Barrel Polishing (Tumbling) at Fermilab </vt:lpstr>
      <vt:lpstr>Why do tumbling?</vt:lpstr>
      <vt:lpstr>Tumbling Area</vt:lpstr>
      <vt:lpstr>Status of Tumbling </vt:lpstr>
      <vt:lpstr>TE1ACC004 Process History</vt:lpstr>
      <vt:lpstr>TE1ACC004 Q vs. E Result</vt:lpstr>
      <vt:lpstr>Optical Inspection</vt:lpstr>
      <vt:lpstr>40 MV/m?</vt:lpstr>
      <vt:lpstr>Slide 9</vt:lpstr>
      <vt:lpstr>NR6</vt:lpstr>
      <vt:lpstr>TE1CAT001 – RRCAT1</vt:lpstr>
      <vt:lpstr>TE1CAT002 – RRCAT2</vt:lpstr>
      <vt:lpstr>Coupon Tumbling 3.9 GHz Geometry</vt:lpstr>
      <vt:lpstr>9 Cell Cavity Tumbling</vt:lpstr>
    </vt:vector>
  </TitlesOfParts>
  <Company>Fermi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Centrifugal Barrel Polishing (Tumbling) at Fermilab ?</dc:title>
  <dc:creator>ccooper</dc:creator>
  <cp:lastModifiedBy>ginsburg</cp:lastModifiedBy>
  <cp:revision>18</cp:revision>
  <dcterms:created xsi:type="dcterms:W3CDTF">2010-04-18T14:35:42Z</dcterms:created>
  <dcterms:modified xsi:type="dcterms:W3CDTF">2010-04-19T20:22:15Z</dcterms:modified>
</cp:coreProperties>
</file>