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1197" r:id="rId2"/>
    <p:sldId id="1205" r:id="rId3"/>
    <p:sldId id="1214" r:id="rId4"/>
    <p:sldId id="1206" r:id="rId5"/>
    <p:sldId id="1217" r:id="rId6"/>
    <p:sldId id="1213" r:id="rId7"/>
    <p:sldId id="1199" r:id="rId8"/>
    <p:sldId id="1218" r:id="rId9"/>
    <p:sldId id="1219" r:id="rId10"/>
    <p:sldId id="1208" r:id="rId11"/>
    <p:sldId id="1212" r:id="rId12"/>
    <p:sldId id="1211" r:id="rId13"/>
    <p:sldId id="1223" r:id="rId14"/>
    <p:sldId id="1207" r:id="rId15"/>
    <p:sldId id="1198" r:id="rId16"/>
    <p:sldId id="1210" r:id="rId17"/>
    <p:sldId id="1216" r:id="rId18"/>
    <p:sldId id="1220" r:id="rId19"/>
    <p:sldId id="1222" r:id="rId20"/>
    <p:sldId id="1201" r:id="rId21"/>
    <p:sldId id="1203" r:id="rId22"/>
    <p:sldId id="1204" r:id="rId23"/>
    <p:sldId id="1202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i="1" kern="1200">
        <a:solidFill>
          <a:srgbClr val="000099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i="1" kern="1200">
        <a:solidFill>
          <a:srgbClr val="000099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i="1" kern="1200">
        <a:solidFill>
          <a:srgbClr val="000099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i="1" kern="1200">
        <a:solidFill>
          <a:srgbClr val="000099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i="1" kern="1200">
        <a:solidFill>
          <a:srgbClr val="000099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2800" i="1" kern="1200">
        <a:solidFill>
          <a:srgbClr val="000099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2800" i="1" kern="1200">
        <a:solidFill>
          <a:srgbClr val="000099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2800" i="1" kern="1200">
        <a:solidFill>
          <a:srgbClr val="000099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2800" i="1" kern="1200">
        <a:solidFill>
          <a:srgbClr val="000099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98"/>
    <a:srgbClr val="009900"/>
    <a:srgbClr val="FFCC99"/>
    <a:srgbClr val="FF6699"/>
    <a:srgbClr val="99CCFF"/>
    <a:srgbClr val="FF0000"/>
    <a:srgbClr val="0000CC"/>
    <a:srgbClr val="008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4" autoAdjust="0"/>
    <p:restoredTop sz="94718" autoAdjust="0"/>
  </p:normalViewPr>
  <p:slideViewPr>
    <p:cSldViewPr>
      <p:cViewPr>
        <p:scale>
          <a:sx n="70" d="100"/>
          <a:sy n="70" d="100"/>
        </p:scale>
        <p:origin x="-5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306"/>
    </p:cViewPr>
  </p:sorterViewPr>
  <p:notesViewPr>
    <p:cSldViewPr>
      <p:cViewPr varScale="1">
        <p:scale>
          <a:sx n="78" d="100"/>
          <a:sy n="78" d="100"/>
        </p:scale>
        <p:origin x="-2028" y="-96"/>
      </p:cViewPr>
      <p:guideLst>
        <p:guide orient="horz" pos="2930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71" tIns="47477" rIns="94971" bIns="47477" numCol="1" anchor="t" anchorCtr="0" compatLnSpc="1">
            <a:prstTxWarp prst="textNoShape">
              <a:avLst/>
            </a:prstTxWarp>
          </a:bodyPr>
          <a:lstStyle>
            <a:lvl1pPr defTabSz="954287" eaLnBrk="0" hangingPunct="0">
              <a:defRPr sz="12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Test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71" tIns="47477" rIns="94971" bIns="47477" numCol="1" anchor="t" anchorCtr="0" compatLnSpc="1">
            <a:prstTxWarp prst="textNoShape">
              <a:avLst/>
            </a:prstTxWarp>
          </a:bodyPr>
          <a:lstStyle>
            <a:lvl1pPr algn="r" defTabSz="954287" eaLnBrk="0" hangingPunct="0">
              <a:defRPr sz="12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71" tIns="47477" rIns="94971" bIns="47477" numCol="1" anchor="b" anchorCtr="0" compatLnSpc="1">
            <a:prstTxWarp prst="textNoShape">
              <a:avLst/>
            </a:prstTxWarp>
          </a:bodyPr>
          <a:lstStyle>
            <a:lvl1pPr defTabSz="954287" eaLnBrk="0" hangingPunct="0">
              <a:defRPr sz="12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71" tIns="47477" rIns="94971" bIns="47477" numCol="1" anchor="b" anchorCtr="0" compatLnSpc="1">
            <a:prstTxWarp prst="textNoShape">
              <a:avLst/>
            </a:prstTxWarp>
          </a:bodyPr>
          <a:lstStyle>
            <a:lvl1pPr algn="r" defTabSz="954287" eaLnBrk="0" hangingPunct="0">
              <a:defRPr sz="12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2B9A75-8F77-49BF-A234-487CB7C086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71" tIns="47477" rIns="94971" bIns="47477" numCol="1" anchor="t" anchorCtr="0" compatLnSpc="1">
            <a:prstTxWarp prst="textNoShape">
              <a:avLst/>
            </a:prstTxWarp>
          </a:bodyPr>
          <a:lstStyle>
            <a:lvl1pPr defTabSz="954287" eaLnBrk="0" hangingPunct="0">
              <a:defRPr sz="12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Test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71" tIns="47477" rIns="94971" bIns="47477" numCol="1" anchor="t" anchorCtr="0" compatLnSpc="1">
            <a:prstTxWarp prst="textNoShape">
              <a:avLst/>
            </a:prstTxWarp>
          </a:bodyPr>
          <a:lstStyle>
            <a:lvl1pPr algn="r" defTabSz="954287" eaLnBrk="0" hangingPunct="0">
              <a:defRPr sz="12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71" tIns="47477" rIns="94971" bIns="47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71" tIns="47477" rIns="94971" bIns="47477" numCol="1" anchor="b" anchorCtr="0" compatLnSpc="1">
            <a:prstTxWarp prst="textNoShape">
              <a:avLst/>
            </a:prstTxWarp>
          </a:bodyPr>
          <a:lstStyle>
            <a:lvl1pPr defTabSz="954287" eaLnBrk="0" hangingPunct="0">
              <a:defRPr sz="12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71" tIns="47477" rIns="94971" bIns="47477" numCol="1" anchor="b" anchorCtr="0" compatLnSpc="1">
            <a:prstTxWarp prst="textNoShape">
              <a:avLst/>
            </a:prstTxWarp>
          </a:bodyPr>
          <a:lstStyle>
            <a:lvl1pPr algn="r" defTabSz="954287" eaLnBrk="0" hangingPunct="0">
              <a:defRPr sz="12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9A104D-67C7-43C6-B740-0756AD4460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FC1423E9-016A-423B-BF49-1CD977E14491}" type="slidenum">
              <a:rPr lang="en-US" smtClean="0"/>
              <a:pPr defTabSz="954088"/>
              <a:t>12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3063"/>
          </a:xfrm>
          <a:noFill/>
          <a:ln/>
        </p:spPr>
        <p:txBody>
          <a:bodyPr lIns="93778" tIns="46890" rIns="93778" bIns="46890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6FAE17-35BA-4355-8F62-E2DB8A52F77E}" type="slidenum">
              <a:rPr lang="en-US">
                <a:latin typeface="Arial" charset="0"/>
              </a:rPr>
              <a:pPr/>
              <a:t>13</a:t>
            </a:fld>
            <a:endParaRPr lang="en-US" dirty="0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5325"/>
            <a:ext cx="4648200" cy="348615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8638" cy="418465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 txBox="1">
            <a:spLocks noGrp="1"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28" tIns="46214" rIns="92428" bIns="46214" anchor="b"/>
          <a:lstStyle/>
          <a:p>
            <a:pPr algn="r" defTabSz="923925"/>
            <a:fld id="{734AB901-CBF6-4581-A63A-5BB7E6712910}" type="slidenum">
              <a:rPr lang="en-US" sz="1200">
                <a:latin typeface="Arial" charset="0"/>
              </a:rPr>
              <a:pPr algn="r" defTabSz="923925"/>
              <a:t>17</a:t>
            </a:fld>
            <a:endParaRPr lang="en-US" sz="1200" dirty="0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8638" cy="4183063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SRF Infrastructure Engineer’s Week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F70B7-787D-4573-B15B-174398DBDD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600200"/>
            <a:ext cx="7848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Outline</a:t>
            </a:r>
          </a:p>
        </p:txBody>
      </p:sp>
      <p:sp>
        <p:nvSpPr>
          <p:cNvPr id="1027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7924800" cy="426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3780" name="Rectangle 20"/>
          <p:cNvSpPr>
            <a:spLocks noChangeArrowheads="1"/>
          </p:cNvSpPr>
          <p:nvPr userDrawn="1"/>
        </p:nvSpPr>
        <p:spPr bwMode="auto">
          <a:xfrm>
            <a:off x="609600" y="1295400"/>
            <a:ext cx="7924800" cy="76200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2431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3783" name="Line 23"/>
          <p:cNvSpPr>
            <a:spLocks noChangeShapeType="1"/>
          </p:cNvSpPr>
          <p:nvPr userDrawn="1"/>
        </p:nvSpPr>
        <p:spPr bwMode="auto">
          <a:xfrm>
            <a:off x="609600" y="6096000"/>
            <a:ext cx="79248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30" name="Picture 24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457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590800" y="6356351"/>
            <a:ext cx="38862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SRF Infrastructure Engineer’s Week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391400" y="6356351"/>
            <a:ext cx="12192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F70B7-787D-4573-B15B-174398DBDD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1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SRF Infrastructure at Fermilab</a:t>
            </a:r>
            <a:br>
              <a:rPr lang="en-US" dirty="0" smtClean="0"/>
            </a:br>
            <a:r>
              <a:rPr lang="en-US" i="1" dirty="0" smtClean="0"/>
              <a:t>(and more)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Rich Stanek</a:t>
            </a:r>
          </a:p>
          <a:p>
            <a:r>
              <a:rPr lang="en-US" dirty="0" smtClean="0"/>
              <a:t>Engineer’s Week </a:t>
            </a:r>
          </a:p>
          <a:p>
            <a:r>
              <a:rPr lang="en-US" dirty="0" smtClean="0"/>
              <a:t>February 15,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SRF Infrastructure Engineer’s Week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F70B7-787D-4573-B15B-174398DBDDD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9600" y="1447800"/>
            <a:ext cx="7848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 smtClean="0"/>
              <a:t>Steady progress on SRF infrastructure at FNAL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Several new SRF facilities now in full operation 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Vertical Test Stand; tests bare cavities 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Works! </a:t>
            </a:r>
            <a:r>
              <a:rPr lang="en-US" sz="1400" dirty="0" smtClean="0"/>
              <a:t>60 tests so far, 40 in FY09 (achieved design test rate of 5/month)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Civil construction complete for 2 more VTS systems (325 and 650 MHz capability)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Cryomodule Assembly Facility 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Works! </a:t>
            </a:r>
            <a:r>
              <a:rPr lang="en-US" sz="1400" dirty="0" smtClean="0"/>
              <a:t>2 CM assembled in MP9 &amp; ICB (CM1= 1.3 GHz CM + 3.9 GHz CM)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Completed cavity dressing infrastructure </a:t>
            </a:r>
            <a:r>
              <a:rPr lang="en-US" sz="1400" dirty="0" smtClean="0">
                <a:sym typeface="Wingdings" pitchFamily="2" charset="2"/>
              </a:rPr>
              <a:t> </a:t>
            </a:r>
            <a:r>
              <a:rPr lang="en-US" sz="1400" dirty="0" smtClean="0"/>
              <a:t>dressed 7 cavities so far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Horizontal Test Stand</a:t>
            </a:r>
            <a:r>
              <a:rPr lang="en-US" sz="1800" dirty="0" smtClean="0"/>
              <a:t>; </a:t>
            </a:r>
            <a:r>
              <a:rPr lang="en-US" sz="1600" dirty="0" smtClean="0">
                <a:solidFill>
                  <a:schemeClr val="tx1"/>
                </a:solidFill>
              </a:rPr>
              <a:t>tests dressed cavities (unique in U.S.)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Works !  </a:t>
            </a:r>
            <a:r>
              <a:rPr lang="en-US" sz="1400" dirty="0" smtClean="0"/>
              <a:t>Five 3.9 GHz tests +</a:t>
            </a:r>
            <a:r>
              <a:rPr lang="en-US" sz="1400" dirty="0" smtClean="0">
                <a:sym typeface="Wingdings" pitchFamily="2" charset="2"/>
              </a:rPr>
              <a:t> </a:t>
            </a:r>
            <a:r>
              <a:rPr lang="en-US" sz="1400" dirty="0" smtClean="0"/>
              <a:t>Five 1.3 GHz cavities tested so far (faster than DESY!)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Two high gradient (&gt; 30 MV/m) dressed “S1-global” cavities shipped to Japan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ANL/FNAL Joint EP Processing; commissioning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~Works ! </a:t>
            </a:r>
            <a:r>
              <a:rPr lang="en-US" sz="1400" dirty="0" smtClean="0"/>
              <a:t>Excellent results with single and nine cells (two ~ 35 MV/m)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6 nine cell EP cycles, 38 High Pressure rinse and assembly cycles</a:t>
            </a:r>
            <a:r>
              <a:rPr lang="en-US" sz="1200" dirty="0" smtClean="0"/>
              <a:t>!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Excellent progress on RF unit test facility at New Muon Lab</a:t>
            </a:r>
            <a:endParaRPr lang="en-US" sz="20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000"/>
          <a:stretch>
            <a:fillRect/>
          </a:stretch>
        </p:blipFill>
        <p:spPr bwMode="auto">
          <a:xfrm>
            <a:off x="1441677" y="1447800"/>
            <a:ext cx="618444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ILC Cavity Gradient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905000" y="2817812"/>
            <a:ext cx="58674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6400800" y="22098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629400" y="25908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58000" y="24384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638800" y="26670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572000" y="23622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886200" y="22098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657600" y="22860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429000" y="24384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1981200"/>
            <a:ext cx="1175322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0" dirty="0" smtClean="0">
                <a:solidFill>
                  <a:srgbClr val="FF0000"/>
                </a:solidFill>
              </a:rPr>
              <a:t>KEK pit repair </a:t>
            </a:r>
          </a:p>
          <a:p>
            <a:pPr algn="ctr"/>
            <a:r>
              <a:rPr lang="en-US" sz="1200" b="1" i="0" dirty="0" smtClean="0">
                <a:solidFill>
                  <a:srgbClr val="FF0000"/>
                </a:solidFill>
              </a:rPr>
              <a:t>+ ANL!</a:t>
            </a:r>
            <a:endParaRPr lang="en-US" sz="1200" b="1" i="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191000" y="24384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00149" y="2633246"/>
            <a:ext cx="9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 smtClean="0">
                <a:solidFill>
                  <a:srgbClr val="FF0000"/>
                </a:solidFill>
              </a:rPr>
              <a:t>ILC goal</a:t>
            </a:r>
            <a:endParaRPr lang="en-US" sz="1600" b="1" i="0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667000" y="26670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6695" y="2133600"/>
            <a:ext cx="526105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0" dirty="0" smtClean="0">
                <a:solidFill>
                  <a:srgbClr val="FF0000"/>
                </a:solidFill>
              </a:rPr>
              <a:t>ANL!</a:t>
            </a:r>
            <a:endParaRPr lang="en-US" sz="1200" b="1" i="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endCxn id="17" idx="7"/>
          </p:cNvCxnSpPr>
          <p:nvPr/>
        </p:nvCxnSpPr>
        <p:spPr bwMode="auto">
          <a:xfrm rot="5400000">
            <a:off x="2812864" y="2552700"/>
            <a:ext cx="273237" cy="44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6200000" flipH="1">
            <a:off x="5562600" y="2438400"/>
            <a:ext cx="228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9825" y="4933950"/>
            <a:ext cx="39020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3675" y="2819400"/>
            <a:ext cx="2173288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9675" y="2722563"/>
            <a:ext cx="26511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05388"/>
            <a:ext cx="23622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152400" y="6359525"/>
            <a:ext cx="1981200" cy="4000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b="1" i="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Final </a:t>
            </a:r>
            <a:r>
              <a:rPr lang="en-US" sz="1800" b="1" i="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Assembly</a:t>
            </a:r>
            <a:endParaRPr lang="en-US" sz="1400" b="1" i="0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175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9875" y="284163"/>
            <a:ext cx="2376488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0" descr="HPIM09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46875" y="2551113"/>
            <a:ext cx="2170113" cy="2247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7059613" y="2332038"/>
            <a:ext cx="1673225" cy="4000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b="1" i="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HTS</a:t>
            </a:r>
          </a:p>
        </p:txBody>
      </p:sp>
      <p:pic>
        <p:nvPicPr>
          <p:cNvPr id="31754" name="Picture 12" descr="DSCN146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39875" y="304800"/>
            <a:ext cx="2438400" cy="2344738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31755" name="Rectangle 13"/>
          <p:cNvSpPr>
            <a:spLocks noChangeArrowheads="1"/>
          </p:cNvSpPr>
          <p:nvPr/>
        </p:nvSpPr>
        <p:spPr bwMode="auto">
          <a:xfrm>
            <a:off x="1600200" y="2133600"/>
            <a:ext cx="1676400" cy="4000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b="1" i="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VTS</a:t>
            </a:r>
          </a:p>
        </p:txBody>
      </p:sp>
      <p:pic>
        <p:nvPicPr>
          <p:cNvPr id="31756" name="Picture 14" descr="AES1_2006082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88" y="0"/>
            <a:ext cx="1250950" cy="46926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31757" name="Rectangle 15"/>
          <p:cNvSpPr>
            <a:spLocks noChangeArrowheads="1"/>
          </p:cNvSpPr>
          <p:nvPr/>
        </p:nvSpPr>
        <p:spPr bwMode="auto">
          <a:xfrm>
            <a:off x="1676400" y="4419600"/>
            <a:ext cx="1727200" cy="338138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 i="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String Assembly </a:t>
            </a:r>
            <a:endParaRPr lang="en-US" sz="1200" b="1" i="0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58" name="Rectangle 16"/>
          <p:cNvSpPr>
            <a:spLocks noChangeArrowheads="1"/>
          </p:cNvSpPr>
          <p:nvPr/>
        </p:nvSpPr>
        <p:spPr bwMode="auto">
          <a:xfrm>
            <a:off x="4343400" y="4419600"/>
            <a:ext cx="2089150" cy="369888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800" b="1" i="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MP9 Clean Room</a:t>
            </a:r>
            <a:endParaRPr lang="en-US" sz="1400" b="1" i="0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59" name="Rectangle 17"/>
          <p:cNvSpPr>
            <a:spLocks noChangeArrowheads="1"/>
          </p:cNvSpPr>
          <p:nvPr/>
        </p:nvSpPr>
        <p:spPr bwMode="auto">
          <a:xfrm>
            <a:off x="228600" y="4114800"/>
            <a:ext cx="838200" cy="4000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b="1" i="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VTS</a:t>
            </a:r>
          </a:p>
        </p:txBody>
      </p:sp>
      <p:sp>
        <p:nvSpPr>
          <p:cNvPr id="31760" name="Rectangle 20"/>
          <p:cNvSpPr>
            <a:spLocks noChangeArrowheads="1"/>
          </p:cNvSpPr>
          <p:nvPr/>
        </p:nvSpPr>
        <p:spPr bwMode="auto">
          <a:xfrm>
            <a:off x="2465388" y="6427788"/>
            <a:ext cx="3787775" cy="38100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en-US" sz="1800" b="1" i="0" dirty="0">
                <a:solidFill>
                  <a:srgbClr val="FF0000"/>
                </a:solidFill>
              </a:rPr>
              <a:t>1</a:t>
            </a:r>
            <a:r>
              <a:rPr kumimoji="1" lang="en-US" sz="1800" b="1" i="0" baseline="30000" dirty="0">
                <a:solidFill>
                  <a:srgbClr val="FF0000"/>
                </a:solidFill>
              </a:rPr>
              <a:t>st</a:t>
            </a:r>
            <a:r>
              <a:rPr kumimoji="1" lang="en-US" sz="1800" b="1" i="0" dirty="0">
                <a:solidFill>
                  <a:srgbClr val="FF0000"/>
                </a:solidFill>
              </a:rPr>
              <a:t> U.S. built ILC/PX Cryomodule </a:t>
            </a:r>
          </a:p>
        </p:txBody>
      </p:sp>
      <p:pic>
        <p:nvPicPr>
          <p:cNvPr id="31761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84938" y="4878388"/>
            <a:ext cx="26098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711950" y="6388100"/>
            <a:ext cx="2432050" cy="412750"/>
          </a:xfr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2000" b="1" dirty="0" smtClean="0">
                <a:solidFill>
                  <a:srgbClr val="FF0000"/>
                </a:solidFill>
              </a:rPr>
              <a:t> Dressed Cavity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31763" name="Picture 1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38600" y="555625"/>
            <a:ext cx="25146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4" name="Rectangle 19"/>
          <p:cNvSpPr>
            <a:spLocks noChangeArrowheads="1"/>
          </p:cNvSpPr>
          <p:nvPr/>
        </p:nvSpPr>
        <p:spPr bwMode="auto">
          <a:xfrm>
            <a:off x="4267200" y="1981200"/>
            <a:ext cx="2286000" cy="646113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800" b="1" i="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Cavity tuning machine</a:t>
            </a:r>
          </a:p>
        </p:txBody>
      </p:sp>
      <p:sp>
        <p:nvSpPr>
          <p:cNvPr id="31765" name="Rectangle 13"/>
          <p:cNvSpPr>
            <a:spLocks noChangeArrowheads="1"/>
          </p:cNvSpPr>
          <p:nvPr/>
        </p:nvSpPr>
        <p:spPr bwMode="auto">
          <a:xfrm>
            <a:off x="1828800" y="-30163"/>
            <a:ext cx="4876800" cy="461963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New FNAL SRF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590800" y="6477000"/>
            <a:ext cx="4343400" cy="304800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en-US" sz="1400" dirty="0" smtClean="0"/>
              <a:t>Slide </a:t>
            </a:r>
            <a:fld id="{F78C0534-A133-4A0E-9137-E9B41E14F80A}" type="slidenum">
              <a:rPr lang="en-US" sz="1400" smtClean="0"/>
              <a:pPr algn="ctr"/>
              <a:t>13</a:t>
            </a:fld>
            <a:endParaRPr lang="en-US" sz="1400" dirty="0" smtClean="0"/>
          </a:p>
        </p:txBody>
      </p:sp>
      <p:sp>
        <p:nvSpPr>
          <p:cNvPr id="38915" name="Oval 2"/>
          <p:cNvSpPr>
            <a:spLocks noChangeArrowheads="1"/>
          </p:cNvSpPr>
          <p:nvPr/>
        </p:nvSpPr>
        <p:spPr bwMode="auto">
          <a:xfrm>
            <a:off x="8297863" y="4198938"/>
            <a:ext cx="422275" cy="23018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6" name="Oval 3"/>
          <p:cNvSpPr>
            <a:spLocks noChangeArrowheads="1"/>
          </p:cNvSpPr>
          <p:nvPr/>
        </p:nvSpPr>
        <p:spPr bwMode="auto">
          <a:xfrm>
            <a:off x="7683500" y="3736975"/>
            <a:ext cx="846138" cy="346075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7" name="Oval 4"/>
          <p:cNvSpPr>
            <a:spLocks noChangeArrowheads="1"/>
          </p:cNvSpPr>
          <p:nvPr/>
        </p:nvSpPr>
        <p:spPr bwMode="auto">
          <a:xfrm>
            <a:off x="2420938" y="2085975"/>
            <a:ext cx="384175" cy="2301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8" name="Oval 5"/>
          <p:cNvSpPr>
            <a:spLocks noChangeArrowheads="1"/>
          </p:cNvSpPr>
          <p:nvPr/>
        </p:nvSpPr>
        <p:spPr bwMode="auto">
          <a:xfrm>
            <a:off x="3189288" y="2393950"/>
            <a:ext cx="846137" cy="346075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9" name="Line 6"/>
          <p:cNvSpPr>
            <a:spLocks noChangeShapeType="1"/>
          </p:cNvSpPr>
          <p:nvPr/>
        </p:nvSpPr>
        <p:spPr bwMode="auto">
          <a:xfrm>
            <a:off x="385763" y="2201863"/>
            <a:ext cx="960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V="1">
            <a:off x="269875" y="2339975"/>
            <a:ext cx="0" cy="65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V="1">
            <a:off x="1730375" y="2201863"/>
            <a:ext cx="7296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115888" y="2049463"/>
            <a:ext cx="280987" cy="3127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V="1">
            <a:off x="1363663" y="2111375"/>
            <a:ext cx="109537" cy="90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H="1">
            <a:off x="1457325" y="2127250"/>
            <a:ext cx="146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1597025" y="2119313"/>
            <a:ext cx="107950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26" name="Rectangle 14"/>
          <p:cNvSpPr>
            <a:spLocks noChangeAspect="1" noChangeArrowheads="1"/>
          </p:cNvSpPr>
          <p:nvPr/>
        </p:nvSpPr>
        <p:spPr bwMode="auto">
          <a:xfrm>
            <a:off x="1333500" y="2155825"/>
            <a:ext cx="50800" cy="920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27" name="Rectangle 15"/>
          <p:cNvSpPr>
            <a:spLocks noChangeAspect="1" noChangeArrowheads="1"/>
          </p:cNvSpPr>
          <p:nvPr/>
        </p:nvSpPr>
        <p:spPr bwMode="auto">
          <a:xfrm>
            <a:off x="1447800" y="2063750"/>
            <a:ext cx="52388" cy="920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28" name="Rectangle 16"/>
          <p:cNvSpPr>
            <a:spLocks noChangeAspect="1" noChangeArrowheads="1"/>
          </p:cNvSpPr>
          <p:nvPr/>
        </p:nvSpPr>
        <p:spPr bwMode="auto">
          <a:xfrm>
            <a:off x="1562100" y="2063750"/>
            <a:ext cx="52388" cy="920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29" name="Rectangle 17"/>
          <p:cNvSpPr>
            <a:spLocks noChangeAspect="1" noChangeArrowheads="1"/>
          </p:cNvSpPr>
          <p:nvPr/>
        </p:nvSpPr>
        <p:spPr bwMode="auto">
          <a:xfrm>
            <a:off x="1679575" y="2155825"/>
            <a:ext cx="50800" cy="920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30" name="AutoShape 18"/>
          <p:cNvSpPr>
            <a:spLocks noChangeArrowheads="1"/>
          </p:cNvSpPr>
          <p:nvPr/>
        </p:nvSpPr>
        <p:spPr bwMode="auto">
          <a:xfrm>
            <a:off x="115888" y="2393950"/>
            <a:ext cx="280987" cy="15081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 flipH="1">
            <a:off x="1028700" y="2368550"/>
            <a:ext cx="1154113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Helvetica" pitchFamily="34" charset="0"/>
              </a:rPr>
              <a:t>Bunch Compressor</a:t>
            </a: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3381375" y="1701800"/>
            <a:ext cx="2209800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Helvetica" pitchFamily="34" charset="0"/>
              </a:rPr>
              <a:t>ILC RF unit</a:t>
            </a:r>
          </a:p>
        </p:txBody>
      </p:sp>
      <p:sp>
        <p:nvSpPr>
          <p:cNvPr id="38933" name="Rectangle 21"/>
          <p:cNvSpPr>
            <a:spLocks noChangeAspect="1" noChangeArrowheads="1"/>
          </p:cNvSpPr>
          <p:nvPr/>
        </p:nvSpPr>
        <p:spPr bwMode="auto">
          <a:xfrm>
            <a:off x="1790700" y="2159000"/>
            <a:ext cx="381000" cy="93663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1257300" y="1758950"/>
            <a:ext cx="1143000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Helvetica" pitchFamily="34" charset="0"/>
              </a:rPr>
              <a:t>Diagnostics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61963" y="2085975"/>
            <a:ext cx="150812" cy="220663"/>
            <a:chOff x="414" y="2212"/>
            <a:chExt cx="95" cy="139"/>
          </a:xfrm>
        </p:grpSpPr>
        <p:sp>
          <p:nvSpPr>
            <p:cNvPr id="39069" name="AutoShape 24"/>
            <p:cNvSpPr>
              <a:spLocks noChangeAspect="1" noChangeArrowheads="1"/>
            </p:cNvSpPr>
            <p:nvPr/>
          </p:nvSpPr>
          <p:spPr bwMode="auto">
            <a:xfrm>
              <a:off x="414" y="2212"/>
              <a:ext cx="95" cy="13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070" name="Rectangle 25"/>
            <p:cNvSpPr>
              <a:spLocks noChangeAspect="1" noChangeArrowheads="1"/>
            </p:cNvSpPr>
            <p:nvPr/>
          </p:nvSpPr>
          <p:spPr bwMode="auto">
            <a:xfrm>
              <a:off x="432" y="2256"/>
              <a:ext cx="48" cy="48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54050" y="2085975"/>
            <a:ext cx="150813" cy="220663"/>
            <a:chOff x="414" y="2212"/>
            <a:chExt cx="95" cy="139"/>
          </a:xfrm>
        </p:grpSpPr>
        <p:sp>
          <p:nvSpPr>
            <p:cNvPr id="39067" name="AutoShape 27"/>
            <p:cNvSpPr>
              <a:spLocks noChangeAspect="1" noChangeArrowheads="1"/>
            </p:cNvSpPr>
            <p:nvPr/>
          </p:nvSpPr>
          <p:spPr bwMode="auto">
            <a:xfrm>
              <a:off x="414" y="2212"/>
              <a:ext cx="95" cy="13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068" name="Rectangle 28"/>
            <p:cNvSpPr>
              <a:spLocks noChangeAspect="1" noChangeArrowheads="1"/>
            </p:cNvSpPr>
            <p:nvPr/>
          </p:nvSpPr>
          <p:spPr bwMode="auto">
            <a:xfrm>
              <a:off x="432" y="2256"/>
              <a:ext cx="48" cy="48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8937" name="AutoShape 29"/>
          <p:cNvSpPr>
            <a:spLocks noChangeAspect="1" noChangeArrowheads="1"/>
          </p:cNvSpPr>
          <p:nvPr/>
        </p:nvSpPr>
        <p:spPr bwMode="auto">
          <a:xfrm>
            <a:off x="884238" y="2085975"/>
            <a:ext cx="150812" cy="2206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EA26B2"/>
              </a:solidFill>
            </a:endParaRPr>
          </a:p>
        </p:txBody>
      </p:sp>
      <p:sp>
        <p:nvSpPr>
          <p:cNvPr id="38938" name="Rectangle 30"/>
          <p:cNvSpPr>
            <a:spLocks noChangeAspect="1" noChangeArrowheads="1"/>
          </p:cNvSpPr>
          <p:nvPr/>
        </p:nvSpPr>
        <p:spPr bwMode="auto">
          <a:xfrm>
            <a:off x="923925" y="2162175"/>
            <a:ext cx="76200" cy="76200"/>
          </a:xfrm>
          <a:prstGeom prst="rect">
            <a:avLst/>
          </a:prstGeom>
          <a:solidFill>
            <a:srgbClr val="CC00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39" name="Text Box 31"/>
          <p:cNvSpPr txBox="1">
            <a:spLocks noChangeArrowheads="1"/>
          </p:cNvSpPr>
          <p:nvPr/>
        </p:nvSpPr>
        <p:spPr bwMode="auto">
          <a:xfrm flipH="1">
            <a:off x="-36513" y="1778000"/>
            <a:ext cx="4968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Helvetica" pitchFamily="34" charset="0"/>
              </a:rPr>
              <a:t>Gun</a:t>
            </a:r>
          </a:p>
        </p:txBody>
      </p:sp>
      <p:sp>
        <p:nvSpPr>
          <p:cNvPr id="38940" name="Text Box 32"/>
          <p:cNvSpPr txBox="1">
            <a:spLocks noChangeArrowheads="1"/>
          </p:cNvSpPr>
          <p:nvPr/>
        </p:nvSpPr>
        <p:spPr bwMode="auto">
          <a:xfrm flipH="1">
            <a:off x="347663" y="2354263"/>
            <a:ext cx="6540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Helvetica" pitchFamily="34" charset="0"/>
              </a:rPr>
              <a:t>CC I,II</a:t>
            </a:r>
          </a:p>
        </p:txBody>
      </p:sp>
      <p:sp>
        <p:nvSpPr>
          <p:cNvPr id="38941" name="Text Box 33"/>
          <p:cNvSpPr txBox="1">
            <a:spLocks noChangeArrowheads="1"/>
          </p:cNvSpPr>
          <p:nvPr/>
        </p:nvSpPr>
        <p:spPr bwMode="auto">
          <a:xfrm flipH="1">
            <a:off x="38100" y="2662238"/>
            <a:ext cx="6540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Helvetica" pitchFamily="34" charset="0"/>
              </a:rPr>
              <a:t>Laser</a:t>
            </a:r>
          </a:p>
        </p:txBody>
      </p:sp>
      <p:sp>
        <p:nvSpPr>
          <p:cNvPr id="38942" name="Rectangle 34"/>
          <p:cNvSpPr>
            <a:spLocks noChangeAspect="1" noChangeArrowheads="1"/>
          </p:cNvSpPr>
          <p:nvPr/>
        </p:nvSpPr>
        <p:spPr bwMode="auto">
          <a:xfrm>
            <a:off x="1076325" y="2162175"/>
            <a:ext cx="168275" cy="93663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43" name="Text Box 35"/>
          <p:cNvSpPr txBox="1">
            <a:spLocks noChangeArrowheads="1"/>
          </p:cNvSpPr>
          <p:nvPr/>
        </p:nvSpPr>
        <p:spPr bwMode="auto">
          <a:xfrm flipH="1">
            <a:off x="615950" y="1778000"/>
            <a:ext cx="654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Helvetica" pitchFamily="34" charset="0"/>
              </a:rPr>
              <a:t>3</a:t>
            </a:r>
            <a:r>
              <a:rPr lang="en-US" sz="1200" baseline="30000" dirty="0">
                <a:latin typeface="Helvetica" pitchFamily="34" charset="0"/>
              </a:rPr>
              <a:t>rd</a:t>
            </a:r>
            <a:r>
              <a:rPr lang="en-US" sz="1200" dirty="0">
                <a:latin typeface="Helvetica" pitchFamily="34" charset="0"/>
              </a:rPr>
              <a:t> </a:t>
            </a:r>
            <a:r>
              <a:rPr lang="en-US" sz="1200" dirty="0">
                <a:latin typeface="Helvetica" pitchFamily="34" charset="0"/>
              </a:rPr>
              <a:t>har</a:t>
            </a:r>
            <a:endParaRPr lang="en-US" sz="1200" dirty="0">
              <a:latin typeface="Helvetica" pitchFamily="34" charset="0"/>
            </a:endParaRPr>
          </a:p>
        </p:txBody>
      </p:sp>
      <p:sp>
        <p:nvSpPr>
          <p:cNvPr id="38944" name="Text Box 36"/>
          <p:cNvSpPr txBox="1">
            <a:spLocks noChangeArrowheads="1"/>
          </p:cNvSpPr>
          <p:nvPr/>
        </p:nvSpPr>
        <p:spPr bwMode="auto">
          <a:xfrm flipH="1">
            <a:off x="3073400" y="2662238"/>
            <a:ext cx="11223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Helvetica" pitchFamily="34" charset="0"/>
              </a:rPr>
              <a:t>Test Area</a:t>
            </a: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947863" y="2162175"/>
            <a:ext cx="1471612" cy="476250"/>
            <a:chOff x="1227" y="1458"/>
            <a:chExt cx="927" cy="300"/>
          </a:xfrm>
        </p:grpSpPr>
        <p:sp>
          <p:nvSpPr>
            <p:cNvPr id="39056" name="Line 38"/>
            <p:cNvSpPr>
              <a:spLocks noChangeShapeType="1"/>
            </p:cNvSpPr>
            <p:nvPr/>
          </p:nvSpPr>
          <p:spPr bwMode="auto">
            <a:xfrm>
              <a:off x="1235" y="1483"/>
              <a:ext cx="193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057" name="Line 39"/>
            <p:cNvSpPr>
              <a:spLocks noChangeShapeType="1"/>
            </p:cNvSpPr>
            <p:nvPr/>
          </p:nvSpPr>
          <p:spPr bwMode="auto">
            <a:xfrm>
              <a:off x="1598" y="1652"/>
              <a:ext cx="242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058" name="Rectangle 40"/>
            <p:cNvSpPr>
              <a:spLocks noChangeAspect="1" noChangeArrowheads="1"/>
            </p:cNvSpPr>
            <p:nvPr/>
          </p:nvSpPr>
          <p:spPr bwMode="auto">
            <a:xfrm>
              <a:off x="1227" y="1458"/>
              <a:ext cx="32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059" name="Line 41"/>
            <p:cNvSpPr>
              <a:spLocks noChangeShapeType="1"/>
            </p:cNvSpPr>
            <p:nvPr/>
          </p:nvSpPr>
          <p:spPr bwMode="auto">
            <a:xfrm>
              <a:off x="1428" y="1555"/>
              <a:ext cx="17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060" name="Rectangle 42"/>
            <p:cNvSpPr>
              <a:spLocks noChangeAspect="1" noChangeArrowheads="1"/>
            </p:cNvSpPr>
            <p:nvPr/>
          </p:nvSpPr>
          <p:spPr bwMode="auto">
            <a:xfrm>
              <a:off x="1840" y="1700"/>
              <a:ext cx="32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061" name="Line 43"/>
            <p:cNvSpPr>
              <a:spLocks noChangeShapeType="1"/>
            </p:cNvSpPr>
            <p:nvPr/>
          </p:nvSpPr>
          <p:spPr bwMode="auto">
            <a:xfrm>
              <a:off x="1864" y="1725"/>
              <a:ext cx="2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062" name="Rectangle 44"/>
            <p:cNvSpPr>
              <a:spLocks noChangeAspect="1" noChangeArrowheads="1"/>
            </p:cNvSpPr>
            <p:nvPr/>
          </p:nvSpPr>
          <p:spPr bwMode="auto">
            <a:xfrm rot="1333813">
              <a:off x="1331" y="1507"/>
              <a:ext cx="72" cy="54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063" name="Rectangle 45"/>
            <p:cNvSpPr>
              <a:spLocks noChangeAspect="1" noChangeArrowheads="1"/>
            </p:cNvSpPr>
            <p:nvPr/>
          </p:nvSpPr>
          <p:spPr bwMode="auto">
            <a:xfrm rot="1420879">
              <a:off x="1428" y="1531"/>
              <a:ext cx="24" cy="5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064" name="Rectangle 46"/>
            <p:cNvSpPr>
              <a:spLocks noChangeAspect="1" noChangeArrowheads="1"/>
            </p:cNvSpPr>
            <p:nvPr/>
          </p:nvSpPr>
          <p:spPr bwMode="auto">
            <a:xfrm rot="1947769">
              <a:off x="1477" y="1579"/>
              <a:ext cx="72" cy="54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065" name="Rectangle 47"/>
            <p:cNvSpPr>
              <a:spLocks noChangeAspect="1" noChangeArrowheads="1"/>
            </p:cNvSpPr>
            <p:nvPr/>
          </p:nvSpPr>
          <p:spPr bwMode="auto">
            <a:xfrm rot="1613174">
              <a:off x="1598" y="1628"/>
              <a:ext cx="24" cy="5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066" name="Rectangle 48"/>
            <p:cNvSpPr>
              <a:spLocks noChangeAspect="1" noChangeArrowheads="1"/>
            </p:cNvSpPr>
            <p:nvPr/>
          </p:nvSpPr>
          <p:spPr bwMode="auto">
            <a:xfrm rot="1075702">
              <a:off x="1695" y="1671"/>
              <a:ext cx="72" cy="54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8946" name="Rectangle 49"/>
          <p:cNvSpPr>
            <a:spLocks noChangeAspect="1" noChangeArrowheads="1"/>
          </p:cNvSpPr>
          <p:nvPr/>
        </p:nvSpPr>
        <p:spPr bwMode="auto">
          <a:xfrm>
            <a:off x="2228850" y="2162175"/>
            <a:ext cx="114300" cy="77788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117475" y="1447800"/>
            <a:ext cx="2805113" cy="304800"/>
            <a:chOff x="97" y="1628"/>
            <a:chExt cx="1767" cy="192"/>
          </a:xfrm>
        </p:grpSpPr>
        <p:sp>
          <p:nvSpPr>
            <p:cNvPr id="39054" name="Line 51"/>
            <p:cNvSpPr>
              <a:spLocks noChangeShapeType="1"/>
            </p:cNvSpPr>
            <p:nvPr/>
          </p:nvSpPr>
          <p:spPr bwMode="auto">
            <a:xfrm>
              <a:off x="97" y="1725"/>
              <a:ext cx="17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055" name="Text Box 52"/>
            <p:cNvSpPr txBox="1">
              <a:spLocks noChangeArrowheads="1"/>
            </p:cNvSpPr>
            <p:nvPr/>
          </p:nvSpPr>
          <p:spPr bwMode="auto">
            <a:xfrm flipH="1">
              <a:off x="654" y="1628"/>
              <a:ext cx="489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latin typeface="Helvetica" pitchFamily="34" charset="0"/>
                </a:rPr>
                <a:t>~ 22 M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2843213" y="2085975"/>
            <a:ext cx="2959100" cy="230188"/>
            <a:chOff x="1887" y="1410"/>
            <a:chExt cx="1864" cy="145"/>
          </a:xfrm>
        </p:grpSpPr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1887" y="1410"/>
              <a:ext cx="557" cy="145"/>
              <a:chOff x="1912" y="3176"/>
              <a:chExt cx="557" cy="145"/>
            </a:xfrm>
          </p:grpSpPr>
          <p:sp>
            <p:nvSpPr>
              <p:cNvPr id="39045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1912" y="3176"/>
                <a:ext cx="557" cy="145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46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1947" y="3224"/>
                <a:ext cx="3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47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2009" y="3224"/>
                <a:ext cx="3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48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2071" y="3224"/>
                <a:ext cx="3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49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2133" y="3224"/>
                <a:ext cx="3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50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2195" y="3224"/>
                <a:ext cx="3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51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2257" y="3224"/>
                <a:ext cx="3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52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2319" y="3224"/>
                <a:ext cx="3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53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2381" y="3224"/>
                <a:ext cx="3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8" name="Group 64"/>
            <p:cNvGrpSpPr>
              <a:grpSpLocks/>
            </p:cNvGrpSpPr>
            <p:nvPr/>
          </p:nvGrpSpPr>
          <p:grpSpPr bwMode="auto">
            <a:xfrm>
              <a:off x="2541" y="1410"/>
              <a:ext cx="557" cy="145"/>
              <a:chOff x="1912" y="3176"/>
              <a:chExt cx="557" cy="145"/>
            </a:xfrm>
          </p:grpSpPr>
          <p:sp>
            <p:nvSpPr>
              <p:cNvPr id="39036" name="AutoShape 65"/>
              <p:cNvSpPr>
                <a:spLocks noChangeAspect="1" noChangeArrowheads="1"/>
              </p:cNvSpPr>
              <p:nvPr/>
            </p:nvSpPr>
            <p:spPr bwMode="auto">
              <a:xfrm>
                <a:off x="1912" y="3176"/>
                <a:ext cx="557" cy="145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37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1947" y="3224"/>
                <a:ext cx="3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38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2009" y="3224"/>
                <a:ext cx="3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39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2071" y="3224"/>
                <a:ext cx="3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40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2133" y="3224"/>
                <a:ext cx="3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41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2195" y="3224"/>
                <a:ext cx="3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42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2257" y="3224"/>
                <a:ext cx="3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43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2319" y="3224"/>
                <a:ext cx="3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44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2381" y="3224"/>
                <a:ext cx="3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9" name="Group 74"/>
            <p:cNvGrpSpPr>
              <a:grpSpLocks/>
            </p:cNvGrpSpPr>
            <p:nvPr/>
          </p:nvGrpSpPr>
          <p:grpSpPr bwMode="auto">
            <a:xfrm>
              <a:off x="3194" y="1410"/>
              <a:ext cx="557" cy="145"/>
              <a:chOff x="1912" y="3176"/>
              <a:chExt cx="557" cy="145"/>
            </a:xfrm>
          </p:grpSpPr>
          <p:sp>
            <p:nvSpPr>
              <p:cNvPr id="39027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1912" y="3176"/>
                <a:ext cx="557" cy="145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28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1947" y="3224"/>
                <a:ext cx="3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29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2009" y="3224"/>
                <a:ext cx="3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30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2071" y="3224"/>
                <a:ext cx="3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31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2133" y="3224"/>
                <a:ext cx="3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32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2195" y="3224"/>
                <a:ext cx="3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33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2257" y="3224"/>
                <a:ext cx="3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34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2319" y="3224"/>
                <a:ext cx="3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35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2381" y="3224"/>
                <a:ext cx="3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77788" y="1219200"/>
            <a:ext cx="6261100" cy="304800"/>
            <a:chOff x="49" y="662"/>
            <a:chExt cx="3944" cy="192"/>
          </a:xfrm>
        </p:grpSpPr>
        <p:sp>
          <p:nvSpPr>
            <p:cNvPr id="39022" name="Line 85"/>
            <p:cNvSpPr>
              <a:spLocks noChangeShapeType="1"/>
            </p:cNvSpPr>
            <p:nvPr/>
          </p:nvSpPr>
          <p:spPr bwMode="auto">
            <a:xfrm>
              <a:off x="49" y="757"/>
              <a:ext cx="39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023" name="Text Box 86"/>
            <p:cNvSpPr txBox="1">
              <a:spLocks noChangeArrowheads="1"/>
            </p:cNvSpPr>
            <p:nvPr/>
          </p:nvSpPr>
          <p:spPr bwMode="auto">
            <a:xfrm flipH="1">
              <a:off x="1646" y="662"/>
              <a:ext cx="489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latin typeface="Helvetica" pitchFamily="34" charset="0"/>
                </a:rPr>
                <a:t>72 M</a:t>
              </a:r>
            </a:p>
          </p:txBody>
        </p:sp>
      </p:grpSp>
      <p:sp>
        <p:nvSpPr>
          <p:cNvPr id="38950" name="Line 87"/>
          <p:cNvSpPr>
            <a:spLocks noChangeShapeType="1"/>
          </p:cNvSpPr>
          <p:nvPr/>
        </p:nvSpPr>
        <p:spPr bwMode="auto">
          <a:xfrm>
            <a:off x="6300788" y="1931988"/>
            <a:ext cx="0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39688" y="1741488"/>
            <a:ext cx="6208712" cy="2449512"/>
            <a:chOff x="25" y="1193"/>
            <a:chExt cx="3944" cy="1596"/>
          </a:xfrm>
        </p:grpSpPr>
        <p:sp>
          <p:nvSpPr>
            <p:cNvPr id="39020" name="Rectangle 89"/>
            <p:cNvSpPr>
              <a:spLocks noChangeArrowheads="1"/>
            </p:cNvSpPr>
            <p:nvPr/>
          </p:nvSpPr>
          <p:spPr bwMode="auto">
            <a:xfrm>
              <a:off x="25" y="1193"/>
              <a:ext cx="3944" cy="159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021" name="Line 90"/>
            <p:cNvSpPr>
              <a:spLocks noChangeShapeType="1"/>
            </p:cNvSpPr>
            <p:nvPr/>
          </p:nvSpPr>
          <p:spPr bwMode="auto">
            <a:xfrm>
              <a:off x="3969" y="1362"/>
              <a:ext cx="0" cy="2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52" name="Line 91"/>
          <p:cNvSpPr>
            <a:spLocks noChangeShapeType="1"/>
          </p:cNvSpPr>
          <p:nvPr/>
        </p:nvSpPr>
        <p:spPr bwMode="auto">
          <a:xfrm>
            <a:off x="6300788" y="2009775"/>
            <a:ext cx="26114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92"/>
          <p:cNvGrpSpPr>
            <a:grpSpLocks/>
          </p:cNvGrpSpPr>
          <p:nvPr/>
        </p:nvGrpSpPr>
        <p:grpSpPr bwMode="auto">
          <a:xfrm>
            <a:off x="6070600" y="2085975"/>
            <a:ext cx="2959100" cy="230188"/>
            <a:chOff x="1887" y="1410"/>
            <a:chExt cx="1864" cy="145"/>
          </a:xfrm>
        </p:grpSpPr>
        <p:grpSp>
          <p:nvGrpSpPr>
            <p:cNvPr id="13" name="Group 93"/>
            <p:cNvGrpSpPr>
              <a:grpSpLocks/>
            </p:cNvGrpSpPr>
            <p:nvPr/>
          </p:nvGrpSpPr>
          <p:grpSpPr bwMode="auto">
            <a:xfrm>
              <a:off x="1887" y="1410"/>
              <a:ext cx="557" cy="145"/>
              <a:chOff x="1912" y="3176"/>
              <a:chExt cx="557" cy="145"/>
            </a:xfrm>
          </p:grpSpPr>
          <p:sp>
            <p:nvSpPr>
              <p:cNvPr id="39011" name="AutoShape 94"/>
              <p:cNvSpPr>
                <a:spLocks noChangeAspect="1" noChangeArrowheads="1"/>
              </p:cNvSpPr>
              <p:nvPr/>
            </p:nvSpPr>
            <p:spPr bwMode="auto">
              <a:xfrm>
                <a:off x="1912" y="3176"/>
                <a:ext cx="557" cy="145"/>
              </a:xfrm>
              <a:prstGeom prst="roundRect">
                <a:avLst>
                  <a:gd name="adj" fmla="val 16667"/>
                </a:avLst>
              </a:prstGeom>
              <a:solidFill>
                <a:srgbClr val="FFFF00">
                  <a:alpha val="14902"/>
                </a:srgbClr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12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1947" y="3224"/>
                <a:ext cx="38" cy="46"/>
              </a:xfrm>
              <a:prstGeom prst="rect">
                <a:avLst/>
              </a:prstGeom>
              <a:solidFill>
                <a:srgbClr val="6699FF">
                  <a:alpha val="14902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13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2009" y="3224"/>
                <a:ext cx="38" cy="46"/>
              </a:xfrm>
              <a:prstGeom prst="rect">
                <a:avLst/>
              </a:prstGeom>
              <a:solidFill>
                <a:srgbClr val="6699FF">
                  <a:alpha val="14902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14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2071" y="3224"/>
                <a:ext cx="38" cy="46"/>
              </a:xfrm>
              <a:prstGeom prst="rect">
                <a:avLst/>
              </a:prstGeom>
              <a:solidFill>
                <a:srgbClr val="6699FF">
                  <a:alpha val="14902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15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2133" y="3224"/>
                <a:ext cx="38" cy="46"/>
              </a:xfrm>
              <a:prstGeom prst="rect">
                <a:avLst/>
              </a:prstGeom>
              <a:solidFill>
                <a:srgbClr val="6699FF">
                  <a:alpha val="14902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16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2195" y="3224"/>
                <a:ext cx="38" cy="46"/>
              </a:xfrm>
              <a:prstGeom prst="rect">
                <a:avLst/>
              </a:prstGeom>
              <a:solidFill>
                <a:srgbClr val="6699FF">
                  <a:alpha val="14902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17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2257" y="3224"/>
                <a:ext cx="38" cy="46"/>
              </a:xfrm>
              <a:prstGeom prst="rect">
                <a:avLst/>
              </a:prstGeom>
              <a:solidFill>
                <a:srgbClr val="6699FF">
                  <a:alpha val="14902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18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2319" y="3224"/>
                <a:ext cx="38" cy="46"/>
              </a:xfrm>
              <a:prstGeom prst="rect">
                <a:avLst/>
              </a:prstGeom>
              <a:solidFill>
                <a:srgbClr val="6699FF">
                  <a:alpha val="14902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19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2381" y="3224"/>
                <a:ext cx="38" cy="46"/>
              </a:xfrm>
              <a:prstGeom prst="rect">
                <a:avLst/>
              </a:prstGeom>
              <a:solidFill>
                <a:srgbClr val="6699FF">
                  <a:alpha val="14902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4" name="Group 103"/>
            <p:cNvGrpSpPr>
              <a:grpSpLocks/>
            </p:cNvGrpSpPr>
            <p:nvPr/>
          </p:nvGrpSpPr>
          <p:grpSpPr bwMode="auto">
            <a:xfrm>
              <a:off x="2541" y="1410"/>
              <a:ext cx="557" cy="145"/>
              <a:chOff x="1912" y="3176"/>
              <a:chExt cx="557" cy="145"/>
            </a:xfrm>
          </p:grpSpPr>
          <p:sp>
            <p:nvSpPr>
              <p:cNvPr id="39002" name="AutoShape 104"/>
              <p:cNvSpPr>
                <a:spLocks noChangeAspect="1" noChangeArrowheads="1"/>
              </p:cNvSpPr>
              <p:nvPr/>
            </p:nvSpPr>
            <p:spPr bwMode="auto">
              <a:xfrm>
                <a:off x="1912" y="3176"/>
                <a:ext cx="557" cy="145"/>
              </a:xfrm>
              <a:prstGeom prst="roundRect">
                <a:avLst>
                  <a:gd name="adj" fmla="val 16667"/>
                </a:avLst>
              </a:prstGeom>
              <a:solidFill>
                <a:srgbClr val="FFFF00">
                  <a:alpha val="14902"/>
                </a:srgbClr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03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1947" y="3224"/>
                <a:ext cx="38" cy="46"/>
              </a:xfrm>
              <a:prstGeom prst="rect">
                <a:avLst/>
              </a:prstGeom>
              <a:solidFill>
                <a:srgbClr val="6699FF">
                  <a:alpha val="14902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04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2009" y="3224"/>
                <a:ext cx="38" cy="46"/>
              </a:xfrm>
              <a:prstGeom prst="rect">
                <a:avLst/>
              </a:prstGeom>
              <a:solidFill>
                <a:srgbClr val="6699FF">
                  <a:alpha val="14902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05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2071" y="3224"/>
                <a:ext cx="38" cy="46"/>
              </a:xfrm>
              <a:prstGeom prst="rect">
                <a:avLst/>
              </a:prstGeom>
              <a:solidFill>
                <a:srgbClr val="6699FF">
                  <a:alpha val="14902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06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2133" y="3224"/>
                <a:ext cx="38" cy="46"/>
              </a:xfrm>
              <a:prstGeom prst="rect">
                <a:avLst/>
              </a:prstGeom>
              <a:solidFill>
                <a:srgbClr val="6699FF">
                  <a:alpha val="14902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07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2195" y="3224"/>
                <a:ext cx="38" cy="46"/>
              </a:xfrm>
              <a:prstGeom prst="rect">
                <a:avLst/>
              </a:prstGeom>
              <a:solidFill>
                <a:srgbClr val="6699FF">
                  <a:alpha val="14902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08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2257" y="3224"/>
                <a:ext cx="38" cy="46"/>
              </a:xfrm>
              <a:prstGeom prst="rect">
                <a:avLst/>
              </a:prstGeom>
              <a:solidFill>
                <a:srgbClr val="6699FF">
                  <a:alpha val="14902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09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2319" y="3224"/>
                <a:ext cx="38" cy="46"/>
              </a:xfrm>
              <a:prstGeom prst="rect">
                <a:avLst/>
              </a:prstGeom>
              <a:solidFill>
                <a:srgbClr val="6699FF">
                  <a:alpha val="14902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10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2381" y="3224"/>
                <a:ext cx="38" cy="46"/>
              </a:xfrm>
              <a:prstGeom prst="rect">
                <a:avLst/>
              </a:prstGeom>
              <a:solidFill>
                <a:srgbClr val="6699FF">
                  <a:alpha val="14902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5" name="Group 113"/>
            <p:cNvGrpSpPr>
              <a:grpSpLocks/>
            </p:cNvGrpSpPr>
            <p:nvPr/>
          </p:nvGrpSpPr>
          <p:grpSpPr bwMode="auto">
            <a:xfrm>
              <a:off x="3194" y="1410"/>
              <a:ext cx="557" cy="145"/>
              <a:chOff x="1912" y="3176"/>
              <a:chExt cx="557" cy="145"/>
            </a:xfrm>
          </p:grpSpPr>
          <p:sp>
            <p:nvSpPr>
              <p:cNvPr id="38993" name="AutoShape 114"/>
              <p:cNvSpPr>
                <a:spLocks noChangeAspect="1" noChangeArrowheads="1"/>
              </p:cNvSpPr>
              <p:nvPr/>
            </p:nvSpPr>
            <p:spPr bwMode="auto">
              <a:xfrm>
                <a:off x="1912" y="3176"/>
                <a:ext cx="557" cy="145"/>
              </a:xfrm>
              <a:prstGeom prst="roundRect">
                <a:avLst>
                  <a:gd name="adj" fmla="val 16667"/>
                </a:avLst>
              </a:prstGeom>
              <a:solidFill>
                <a:srgbClr val="FFFF00">
                  <a:alpha val="14902"/>
                </a:srgbClr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994" name="Rectangle 115"/>
              <p:cNvSpPr>
                <a:spLocks noChangeAspect="1" noChangeArrowheads="1"/>
              </p:cNvSpPr>
              <p:nvPr/>
            </p:nvSpPr>
            <p:spPr bwMode="auto">
              <a:xfrm>
                <a:off x="1947" y="3224"/>
                <a:ext cx="38" cy="46"/>
              </a:xfrm>
              <a:prstGeom prst="rect">
                <a:avLst/>
              </a:prstGeom>
              <a:solidFill>
                <a:srgbClr val="6699FF">
                  <a:alpha val="14902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995" name="Rectangle 116"/>
              <p:cNvSpPr>
                <a:spLocks noChangeAspect="1" noChangeArrowheads="1"/>
              </p:cNvSpPr>
              <p:nvPr/>
            </p:nvSpPr>
            <p:spPr bwMode="auto">
              <a:xfrm>
                <a:off x="2009" y="3224"/>
                <a:ext cx="38" cy="46"/>
              </a:xfrm>
              <a:prstGeom prst="rect">
                <a:avLst/>
              </a:prstGeom>
              <a:solidFill>
                <a:srgbClr val="6699FF">
                  <a:alpha val="14902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996" name="Rectangle 117"/>
              <p:cNvSpPr>
                <a:spLocks noChangeAspect="1" noChangeArrowheads="1"/>
              </p:cNvSpPr>
              <p:nvPr/>
            </p:nvSpPr>
            <p:spPr bwMode="auto">
              <a:xfrm>
                <a:off x="2071" y="3224"/>
                <a:ext cx="38" cy="46"/>
              </a:xfrm>
              <a:prstGeom prst="rect">
                <a:avLst/>
              </a:prstGeom>
              <a:solidFill>
                <a:srgbClr val="6699FF">
                  <a:alpha val="14902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997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2133" y="3224"/>
                <a:ext cx="38" cy="46"/>
              </a:xfrm>
              <a:prstGeom prst="rect">
                <a:avLst/>
              </a:prstGeom>
              <a:solidFill>
                <a:srgbClr val="6699FF">
                  <a:alpha val="14902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998" name="Rectangle 119"/>
              <p:cNvSpPr>
                <a:spLocks noChangeAspect="1" noChangeArrowheads="1"/>
              </p:cNvSpPr>
              <p:nvPr/>
            </p:nvSpPr>
            <p:spPr bwMode="auto">
              <a:xfrm>
                <a:off x="2195" y="3224"/>
                <a:ext cx="38" cy="46"/>
              </a:xfrm>
              <a:prstGeom prst="rect">
                <a:avLst/>
              </a:prstGeom>
              <a:solidFill>
                <a:srgbClr val="6699FF">
                  <a:alpha val="14902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999" name="Rectangle 120"/>
              <p:cNvSpPr>
                <a:spLocks noChangeAspect="1" noChangeArrowheads="1"/>
              </p:cNvSpPr>
              <p:nvPr/>
            </p:nvSpPr>
            <p:spPr bwMode="auto">
              <a:xfrm>
                <a:off x="2257" y="3224"/>
                <a:ext cx="38" cy="46"/>
              </a:xfrm>
              <a:prstGeom prst="rect">
                <a:avLst/>
              </a:prstGeom>
              <a:solidFill>
                <a:srgbClr val="6699FF">
                  <a:alpha val="14902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00" name="Rectangle 121"/>
              <p:cNvSpPr>
                <a:spLocks noChangeAspect="1" noChangeArrowheads="1"/>
              </p:cNvSpPr>
              <p:nvPr/>
            </p:nvSpPr>
            <p:spPr bwMode="auto">
              <a:xfrm>
                <a:off x="2319" y="3224"/>
                <a:ext cx="38" cy="46"/>
              </a:xfrm>
              <a:prstGeom prst="rect">
                <a:avLst/>
              </a:prstGeom>
              <a:solidFill>
                <a:srgbClr val="6699FF">
                  <a:alpha val="14902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01" name="Rectangle 122"/>
              <p:cNvSpPr>
                <a:spLocks noChangeAspect="1" noChangeArrowheads="1"/>
              </p:cNvSpPr>
              <p:nvPr/>
            </p:nvSpPr>
            <p:spPr bwMode="auto">
              <a:xfrm>
                <a:off x="2381" y="3224"/>
                <a:ext cx="38" cy="46"/>
              </a:xfrm>
              <a:prstGeom prst="rect">
                <a:avLst/>
              </a:prstGeom>
              <a:solidFill>
                <a:srgbClr val="6699FF">
                  <a:alpha val="14902"/>
                </a:srgb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8954" name="Line 123"/>
          <p:cNvSpPr>
            <a:spLocks noChangeShapeType="1"/>
          </p:cNvSpPr>
          <p:nvPr/>
        </p:nvSpPr>
        <p:spPr bwMode="auto">
          <a:xfrm>
            <a:off x="6300788" y="2432050"/>
            <a:ext cx="26114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55" name="Text Box 124"/>
          <p:cNvSpPr txBox="1">
            <a:spLocks noChangeArrowheads="1"/>
          </p:cNvSpPr>
          <p:nvPr/>
        </p:nvSpPr>
        <p:spPr bwMode="auto">
          <a:xfrm>
            <a:off x="2057400" y="914400"/>
            <a:ext cx="2209800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Helvetica" pitchFamily="34" charset="0"/>
              </a:rPr>
              <a:t>Existing Building</a:t>
            </a:r>
          </a:p>
        </p:txBody>
      </p:sp>
      <p:sp>
        <p:nvSpPr>
          <p:cNvPr id="38956" name="Text Box 125"/>
          <p:cNvSpPr txBox="1">
            <a:spLocks noChangeArrowheads="1"/>
          </p:cNvSpPr>
          <p:nvPr/>
        </p:nvSpPr>
        <p:spPr bwMode="auto">
          <a:xfrm>
            <a:off x="6799263" y="3008313"/>
            <a:ext cx="2209800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Helvetica" pitchFamily="34" charset="0"/>
              </a:rPr>
              <a:t>New Enclosure</a:t>
            </a:r>
          </a:p>
        </p:txBody>
      </p:sp>
      <p:sp>
        <p:nvSpPr>
          <p:cNvPr id="38957" name="Text Box 126"/>
          <p:cNvSpPr txBox="1">
            <a:spLocks noChangeArrowheads="1"/>
          </p:cNvSpPr>
          <p:nvPr/>
        </p:nvSpPr>
        <p:spPr bwMode="auto">
          <a:xfrm>
            <a:off x="6569075" y="1433513"/>
            <a:ext cx="2209800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Helvetica" pitchFamily="34" charset="0"/>
              </a:rPr>
              <a:t>New ILC like tunnel</a:t>
            </a:r>
          </a:p>
        </p:txBody>
      </p:sp>
      <p:sp>
        <p:nvSpPr>
          <p:cNvPr id="38958" name="Text Box 127"/>
          <p:cNvSpPr txBox="1">
            <a:spLocks noChangeArrowheads="1"/>
          </p:cNvSpPr>
          <p:nvPr/>
        </p:nvSpPr>
        <p:spPr bwMode="auto">
          <a:xfrm>
            <a:off x="6492875" y="1781175"/>
            <a:ext cx="2209800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Helvetica" pitchFamily="34" charset="0"/>
              </a:rPr>
              <a:t>2</a:t>
            </a:r>
            <a:r>
              <a:rPr lang="en-US" sz="1400" baseline="30000" dirty="0">
                <a:latin typeface="Helvetica" pitchFamily="34" charset="0"/>
              </a:rPr>
              <a:t>nd</a:t>
            </a:r>
            <a:r>
              <a:rPr lang="en-US" sz="1400" dirty="0">
                <a:latin typeface="Helvetica" pitchFamily="34" charset="0"/>
              </a:rPr>
              <a:t> ILC RF unit</a:t>
            </a:r>
          </a:p>
        </p:txBody>
      </p:sp>
      <p:sp>
        <p:nvSpPr>
          <p:cNvPr id="38959" name="Rectangle 128"/>
          <p:cNvSpPr>
            <a:spLocks noChangeArrowheads="1"/>
          </p:cNvSpPr>
          <p:nvPr/>
        </p:nvSpPr>
        <p:spPr bwMode="auto">
          <a:xfrm>
            <a:off x="7086600" y="3276600"/>
            <a:ext cx="1939925" cy="19812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60" name="Line 129"/>
          <p:cNvSpPr>
            <a:spLocks noChangeShapeType="1"/>
          </p:cNvSpPr>
          <p:nvPr/>
        </p:nvSpPr>
        <p:spPr bwMode="auto">
          <a:xfrm flipH="1">
            <a:off x="6759575" y="3698875"/>
            <a:ext cx="2301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61" name="Line 130"/>
          <p:cNvSpPr>
            <a:spLocks noChangeShapeType="1"/>
          </p:cNvSpPr>
          <p:nvPr/>
        </p:nvSpPr>
        <p:spPr bwMode="auto">
          <a:xfrm flipH="1">
            <a:off x="6759575" y="4198938"/>
            <a:ext cx="2301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62" name="Line 131"/>
          <p:cNvSpPr>
            <a:spLocks noChangeShapeType="1"/>
          </p:cNvSpPr>
          <p:nvPr/>
        </p:nvSpPr>
        <p:spPr bwMode="auto">
          <a:xfrm>
            <a:off x="6989763" y="3738563"/>
            <a:ext cx="0" cy="4603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63" name="Line 132"/>
          <p:cNvSpPr>
            <a:spLocks noChangeShapeType="1"/>
          </p:cNvSpPr>
          <p:nvPr/>
        </p:nvSpPr>
        <p:spPr bwMode="auto">
          <a:xfrm flipV="1">
            <a:off x="6953250" y="3929063"/>
            <a:ext cx="18430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64" name="Rectangle 133"/>
          <p:cNvSpPr>
            <a:spLocks noChangeAspect="1" noChangeArrowheads="1"/>
          </p:cNvSpPr>
          <p:nvPr/>
        </p:nvSpPr>
        <p:spPr bwMode="auto">
          <a:xfrm>
            <a:off x="5838825" y="2162175"/>
            <a:ext cx="168275" cy="93663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6" name="Group 134"/>
          <p:cNvGrpSpPr>
            <a:grpSpLocks/>
          </p:cNvGrpSpPr>
          <p:nvPr/>
        </p:nvGrpSpPr>
        <p:grpSpPr bwMode="auto">
          <a:xfrm>
            <a:off x="7261225" y="3890963"/>
            <a:ext cx="1471613" cy="476250"/>
            <a:chOff x="1227" y="1458"/>
            <a:chExt cx="927" cy="300"/>
          </a:xfrm>
        </p:grpSpPr>
        <p:sp>
          <p:nvSpPr>
            <p:cNvPr id="38979" name="Line 135"/>
            <p:cNvSpPr>
              <a:spLocks noChangeShapeType="1"/>
            </p:cNvSpPr>
            <p:nvPr/>
          </p:nvSpPr>
          <p:spPr bwMode="auto">
            <a:xfrm>
              <a:off x="1235" y="1483"/>
              <a:ext cx="193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80" name="Line 136"/>
            <p:cNvSpPr>
              <a:spLocks noChangeShapeType="1"/>
            </p:cNvSpPr>
            <p:nvPr/>
          </p:nvSpPr>
          <p:spPr bwMode="auto">
            <a:xfrm>
              <a:off x="1598" y="1652"/>
              <a:ext cx="242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81" name="Rectangle 137"/>
            <p:cNvSpPr>
              <a:spLocks noChangeAspect="1" noChangeArrowheads="1"/>
            </p:cNvSpPr>
            <p:nvPr/>
          </p:nvSpPr>
          <p:spPr bwMode="auto">
            <a:xfrm>
              <a:off x="1227" y="1458"/>
              <a:ext cx="32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82" name="Line 138"/>
            <p:cNvSpPr>
              <a:spLocks noChangeShapeType="1"/>
            </p:cNvSpPr>
            <p:nvPr/>
          </p:nvSpPr>
          <p:spPr bwMode="auto">
            <a:xfrm>
              <a:off x="1428" y="1555"/>
              <a:ext cx="17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83" name="Rectangle 139"/>
            <p:cNvSpPr>
              <a:spLocks noChangeAspect="1" noChangeArrowheads="1"/>
            </p:cNvSpPr>
            <p:nvPr/>
          </p:nvSpPr>
          <p:spPr bwMode="auto">
            <a:xfrm>
              <a:off x="1840" y="1700"/>
              <a:ext cx="32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84" name="Line 140"/>
            <p:cNvSpPr>
              <a:spLocks noChangeShapeType="1"/>
            </p:cNvSpPr>
            <p:nvPr/>
          </p:nvSpPr>
          <p:spPr bwMode="auto">
            <a:xfrm>
              <a:off x="1864" y="1725"/>
              <a:ext cx="2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85" name="Rectangle 141"/>
            <p:cNvSpPr>
              <a:spLocks noChangeAspect="1" noChangeArrowheads="1"/>
            </p:cNvSpPr>
            <p:nvPr/>
          </p:nvSpPr>
          <p:spPr bwMode="auto">
            <a:xfrm rot="1333813">
              <a:off x="1331" y="1507"/>
              <a:ext cx="72" cy="54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86" name="Rectangle 142"/>
            <p:cNvSpPr>
              <a:spLocks noChangeAspect="1" noChangeArrowheads="1"/>
            </p:cNvSpPr>
            <p:nvPr/>
          </p:nvSpPr>
          <p:spPr bwMode="auto">
            <a:xfrm rot="1420879">
              <a:off x="1428" y="1531"/>
              <a:ext cx="24" cy="5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87" name="Rectangle 143"/>
            <p:cNvSpPr>
              <a:spLocks noChangeAspect="1" noChangeArrowheads="1"/>
            </p:cNvSpPr>
            <p:nvPr/>
          </p:nvSpPr>
          <p:spPr bwMode="auto">
            <a:xfrm rot="1947769">
              <a:off x="1477" y="1579"/>
              <a:ext cx="72" cy="54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88" name="Rectangle 144"/>
            <p:cNvSpPr>
              <a:spLocks noChangeAspect="1" noChangeArrowheads="1"/>
            </p:cNvSpPr>
            <p:nvPr/>
          </p:nvSpPr>
          <p:spPr bwMode="auto">
            <a:xfrm rot="1613174">
              <a:off x="1598" y="1628"/>
              <a:ext cx="24" cy="5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89" name="Rectangle 145"/>
            <p:cNvSpPr>
              <a:spLocks noChangeAspect="1" noChangeArrowheads="1"/>
            </p:cNvSpPr>
            <p:nvPr/>
          </p:nvSpPr>
          <p:spPr bwMode="auto">
            <a:xfrm rot="1075702">
              <a:off x="1695" y="1671"/>
              <a:ext cx="72" cy="54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8966" name="Rectangle 146"/>
          <p:cNvSpPr>
            <a:spLocks noChangeArrowheads="1"/>
          </p:cNvSpPr>
          <p:nvPr/>
        </p:nvSpPr>
        <p:spPr bwMode="auto">
          <a:xfrm>
            <a:off x="8758238" y="3816350"/>
            <a:ext cx="192087" cy="190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67" name="Rectangle 147"/>
          <p:cNvSpPr>
            <a:spLocks noChangeAspect="1" noChangeArrowheads="1"/>
          </p:cNvSpPr>
          <p:nvPr/>
        </p:nvSpPr>
        <p:spPr bwMode="auto">
          <a:xfrm>
            <a:off x="6992938" y="3890963"/>
            <a:ext cx="192087" cy="8413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68" name="Rectangle 148"/>
          <p:cNvSpPr>
            <a:spLocks noChangeAspect="1" noChangeArrowheads="1"/>
          </p:cNvSpPr>
          <p:nvPr/>
        </p:nvSpPr>
        <p:spPr bwMode="auto">
          <a:xfrm>
            <a:off x="7453313" y="3883025"/>
            <a:ext cx="192087" cy="84138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69" name="Rectangle 149"/>
          <p:cNvSpPr>
            <a:spLocks noChangeArrowheads="1"/>
          </p:cNvSpPr>
          <p:nvPr/>
        </p:nvSpPr>
        <p:spPr bwMode="auto">
          <a:xfrm>
            <a:off x="8758238" y="4200525"/>
            <a:ext cx="192087" cy="190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70" name="Line 150"/>
          <p:cNvSpPr>
            <a:spLocks noChangeShapeType="1"/>
          </p:cNvSpPr>
          <p:nvPr/>
        </p:nvSpPr>
        <p:spPr bwMode="auto">
          <a:xfrm>
            <a:off x="8297863" y="4313238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71" name="Text Box 151"/>
          <p:cNvSpPr txBox="1">
            <a:spLocks noChangeArrowheads="1"/>
          </p:cNvSpPr>
          <p:nvPr/>
        </p:nvSpPr>
        <p:spPr bwMode="auto">
          <a:xfrm flipH="1">
            <a:off x="7451725" y="3392488"/>
            <a:ext cx="11223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Helvetica" pitchFamily="34" charset="0"/>
              </a:rPr>
              <a:t>Test Areas</a:t>
            </a:r>
          </a:p>
        </p:txBody>
      </p:sp>
      <p:sp>
        <p:nvSpPr>
          <p:cNvPr id="38972" name="Rectangle 152"/>
          <p:cNvSpPr>
            <a:spLocks noChangeArrowheads="1"/>
          </p:cNvSpPr>
          <p:nvPr/>
        </p:nvSpPr>
        <p:spPr bwMode="auto">
          <a:xfrm>
            <a:off x="309563" y="3160713"/>
            <a:ext cx="5491162" cy="922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73" name="Rectangle 153"/>
          <p:cNvSpPr>
            <a:spLocks noChangeArrowheads="1"/>
          </p:cNvSpPr>
          <p:nvPr/>
        </p:nvSpPr>
        <p:spPr bwMode="auto">
          <a:xfrm>
            <a:off x="1806575" y="3435350"/>
            <a:ext cx="2343150" cy="46166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2400" b="1" dirty="0">
                <a:ea typeface="Arial Unicode MS" pitchFamily="34" charset="-128"/>
                <a:cs typeface="Arial Unicode MS" pitchFamily="34" charset="-128"/>
              </a:rPr>
              <a:t>RF Equipment</a:t>
            </a:r>
          </a:p>
        </p:txBody>
      </p:sp>
      <p:sp>
        <p:nvSpPr>
          <p:cNvPr id="38974" name="Line 154"/>
          <p:cNvSpPr>
            <a:spLocks noChangeShapeType="1"/>
          </p:cNvSpPr>
          <p:nvPr/>
        </p:nvSpPr>
        <p:spPr bwMode="auto">
          <a:xfrm>
            <a:off x="7010400" y="4724400"/>
            <a:ext cx="0" cy="4603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75" name="Line 155"/>
          <p:cNvSpPr>
            <a:spLocks noChangeShapeType="1"/>
          </p:cNvSpPr>
          <p:nvPr/>
        </p:nvSpPr>
        <p:spPr bwMode="auto">
          <a:xfrm>
            <a:off x="6324600" y="3121025"/>
            <a:ext cx="0" cy="4603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76" name="Freeform 156"/>
          <p:cNvSpPr>
            <a:spLocks/>
          </p:cNvSpPr>
          <p:nvPr/>
        </p:nvSpPr>
        <p:spPr bwMode="auto">
          <a:xfrm>
            <a:off x="6604000" y="2209800"/>
            <a:ext cx="2565400" cy="1752600"/>
          </a:xfrm>
          <a:custGeom>
            <a:avLst/>
            <a:gdLst>
              <a:gd name="T0" fmla="*/ 2147483647 w 1616"/>
              <a:gd name="T1" fmla="*/ 0 h 1144"/>
              <a:gd name="T2" fmla="*/ 2147483647 w 1616"/>
              <a:gd name="T3" fmla="*/ 2147483647 h 1144"/>
              <a:gd name="T4" fmla="*/ 2147483647 w 1616"/>
              <a:gd name="T5" fmla="*/ 2147483647 h 1144"/>
              <a:gd name="T6" fmla="*/ 2147483647 w 1616"/>
              <a:gd name="T7" fmla="*/ 2147483647 h 1144"/>
              <a:gd name="T8" fmla="*/ 2147483647 w 1616"/>
              <a:gd name="T9" fmla="*/ 2147483647 h 1144"/>
              <a:gd name="T10" fmla="*/ 2147483647 w 1616"/>
              <a:gd name="T11" fmla="*/ 2147483647 h 1144"/>
              <a:gd name="T12" fmla="*/ 2147483647 w 1616"/>
              <a:gd name="T13" fmla="*/ 2147483647 h 1144"/>
              <a:gd name="T14" fmla="*/ 2147483647 w 1616"/>
              <a:gd name="T15" fmla="*/ 2147483647 h 11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16"/>
              <a:gd name="T25" fmla="*/ 0 h 1144"/>
              <a:gd name="T26" fmla="*/ 1616 w 1616"/>
              <a:gd name="T27" fmla="*/ 1144 h 11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16" h="1144">
                <a:moveTo>
                  <a:pt x="1552" y="0"/>
                </a:moveTo>
                <a:cubicBezTo>
                  <a:pt x="1576" y="4"/>
                  <a:pt x="1600" y="8"/>
                  <a:pt x="1600" y="48"/>
                </a:cubicBezTo>
                <a:cubicBezTo>
                  <a:pt x="1600" y="88"/>
                  <a:pt x="1616" y="192"/>
                  <a:pt x="1552" y="240"/>
                </a:cubicBezTo>
                <a:cubicBezTo>
                  <a:pt x="1488" y="288"/>
                  <a:pt x="1440" y="296"/>
                  <a:pt x="1216" y="336"/>
                </a:cubicBezTo>
                <a:cubicBezTo>
                  <a:pt x="992" y="376"/>
                  <a:pt x="408" y="392"/>
                  <a:pt x="208" y="480"/>
                </a:cubicBezTo>
                <a:cubicBezTo>
                  <a:pt x="8" y="568"/>
                  <a:pt x="32" y="760"/>
                  <a:pt x="16" y="864"/>
                </a:cubicBezTo>
                <a:cubicBezTo>
                  <a:pt x="0" y="968"/>
                  <a:pt x="80" y="1064"/>
                  <a:pt x="112" y="1104"/>
                </a:cubicBezTo>
                <a:cubicBezTo>
                  <a:pt x="144" y="1144"/>
                  <a:pt x="192" y="1104"/>
                  <a:pt x="208" y="1104"/>
                </a:cubicBezTo>
              </a:path>
            </a:pathLst>
          </a:custGeom>
          <a:noFill/>
          <a:ln w="9525">
            <a:solidFill>
              <a:srgbClr val="CC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20349" name="Rectangle 157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0"/>
            <a:ext cx="6553200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6600"/>
                </a:solidFill>
              </a:rPr>
              <a:t>RF Unit Test Facility at NML</a:t>
            </a:r>
          </a:p>
        </p:txBody>
      </p:sp>
      <p:sp>
        <p:nvSpPr>
          <p:cNvPr id="38978" name="Rectangle 7"/>
          <p:cNvSpPr>
            <a:spLocks noChangeArrowheads="1"/>
          </p:cNvSpPr>
          <p:nvPr/>
        </p:nvSpPr>
        <p:spPr bwMode="auto">
          <a:xfrm>
            <a:off x="152400" y="4198938"/>
            <a:ext cx="67056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sz="2000" b="1" dirty="0">
                <a:solidFill>
                  <a:srgbClr val="0033CC"/>
                </a:solidFill>
                <a:ea typeface="Arial Unicode MS" pitchFamily="34" charset="-128"/>
                <a:cs typeface="Arial Unicode MS" pitchFamily="34" charset="-128"/>
              </a:rPr>
              <a:t>Overall Plan:</a:t>
            </a:r>
            <a:r>
              <a:rPr lang="en-US" sz="2000" b="1" dirty="0">
                <a:ea typeface="Arial Unicode MS" pitchFamily="34" charset="-128"/>
                <a:cs typeface="Arial Unicode MS" pitchFamily="34" charset="-128"/>
              </a:rPr>
              <a:t> Test RF units: </a:t>
            </a:r>
            <a:r>
              <a:rPr lang="en-US" sz="2000" b="1" dirty="0">
                <a:ea typeface="Arial Unicode MS" pitchFamily="34" charset="-128"/>
                <a:cs typeface="Arial Unicode MS" pitchFamily="34" charset="-128"/>
              </a:rPr>
              <a:t>Px</a:t>
            </a:r>
            <a:r>
              <a:rPr lang="en-US" sz="2000" b="1" dirty="0">
                <a:ea typeface="Arial Unicode MS" pitchFamily="34" charset="-128"/>
                <a:cs typeface="Arial Unicode MS" pitchFamily="34" charset="-128"/>
              </a:rPr>
              <a:t>, ILC S1 &amp; S2 goals</a:t>
            </a:r>
          </a:p>
          <a:p>
            <a:pPr lvl="1">
              <a:buFontTx/>
              <a:buChar char="•"/>
            </a:pPr>
            <a:r>
              <a:rPr lang="en-US" sz="2000" b="1" dirty="0">
                <a:ea typeface="Arial Unicode MS" pitchFamily="34" charset="-128"/>
                <a:cs typeface="Arial Unicode MS" pitchFamily="34" charset="-128"/>
              </a:rPr>
              <a:t>ILC: 3 CM, Klystron, Modulator, LLRF</a:t>
            </a:r>
          </a:p>
          <a:p>
            <a:pPr lvl="1">
              <a:buFontTx/>
              <a:buChar char="•"/>
            </a:pPr>
            <a:r>
              <a:rPr lang="en-US" sz="2000" b="1" dirty="0">
                <a:ea typeface="Arial Unicode MS" pitchFamily="34" charset="-128"/>
                <a:cs typeface="Arial Unicode MS" pitchFamily="34" charset="-128"/>
              </a:rPr>
              <a:t>Move A0 Injector to provide ILC like beam</a:t>
            </a: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0033CC"/>
                </a:solidFill>
              </a:rPr>
              <a:t>New Tunnel Extension:</a:t>
            </a:r>
            <a:r>
              <a:rPr lang="en-US" sz="2000" b="1" dirty="0"/>
              <a:t> design to allow 2nd RF unit, diagnostic beam lines, AARD facility</a:t>
            </a:r>
            <a:endParaRPr lang="en-US" sz="2000" dirty="0"/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0033CC"/>
                </a:solidFill>
                <a:ea typeface="Arial Unicode MS" pitchFamily="34" charset="-128"/>
                <a:cs typeface="Arial Unicode MS" pitchFamily="34" charset="-128"/>
              </a:rPr>
              <a:t>New Building:</a:t>
            </a:r>
            <a:r>
              <a:rPr lang="en-US" sz="2000" b="1" dirty="0">
                <a:ea typeface="Arial Unicode MS" pitchFamily="34" charset="-128"/>
                <a:cs typeface="Arial Unicode MS" pitchFamily="34" charset="-128"/>
              </a:rPr>
              <a:t> Cryoplant, Cryomodule Test Stands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NML Before/After </a:t>
            </a:r>
            <a:r>
              <a:rPr lang="en-US" sz="2800" dirty="0" smtClean="0"/>
              <a:t>(End of CY09)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SRF Infrastructure Engineer’s Week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F70B7-787D-4573-B15B-174398DBDDD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6" descr="NML_befo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4003002" cy="2667000"/>
          </a:xfrm>
          <a:prstGeom prst="rect">
            <a:avLst/>
          </a:prstGeom>
          <a:noFill/>
        </p:spPr>
      </p:pic>
      <p:pic>
        <p:nvPicPr>
          <p:cNvPr id="7" name="Picture 4" descr="IMG_205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92947" y="3349752"/>
            <a:ext cx="4005072" cy="2670048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8200" y="1371600"/>
            <a:ext cx="4038600" cy="1905000"/>
          </a:xfrm>
        </p:spPr>
        <p:txBody>
          <a:bodyPr/>
          <a:lstStyle/>
          <a:p>
            <a:r>
              <a:rPr lang="en-US" sz="2000" dirty="0" smtClean="0"/>
              <a:t>NML “back in the days”</a:t>
            </a:r>
          </a:p>
          <a:p>
            <a:pPr lvl="1"/>
            <a:r>
              <a:rPr lang="en-US" sz="1600" dirty="0" smtClean="0"/>
              <a:t>E665 </a:t>
            </a:r>
            <a:r>
              <a:rPr lang="en-US" sz="1600" dirty="0" smtClean="0">
                <a:sym typeface="Wingdings" pitchFamily="2" charset="2"/>
              </a:rPr>
              <a:t> CVM, CCM, cryo system</a:t>
            </a:r>
            <a:endParaRPr lang="en-US" sz="1600" dirty="0" smtClean="0"/>
          </a:p>
          <a:p>
            <a:pPr lvl="1"/>
            <a:r>
              <a:rPr lang="en-US" sz="1600" dirty="0" smtClean="0"/>
              <a:t>Mechanical assembly</a:t>
            </a:r>
          </a:p>
          <a:p>
            <a:pPr lvl="2"/>
            <a:r>
              <a:rPr lang="en-US" sz="1600" dirty="0" smtClean="0"/>
              <a:t>NuMI/MINOS</a:t>
            </a:r>
            <a:endParaRPr lang="en-US" sz="1600" dirty="0" smtClean="0"/>
          </a:p>
          <a:p>
            <a:r>
              <a:rPr lang="en-US" sz="2000" dirty="0" smtClean="0"/>
              <a:t>New incarnation</a:t>
            </a:r>
          </a:p>
          <a:p>
            <a:pPr lvl="1"/>
            <a:r>
              <a:rPr lang="en-US" sz="1600" dirty="0" smtClean="0"/>
              <a:t>RF Unit Test/Beam Test Facility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304800" y="4114800"/>
            <a:ext cx="4267200" cy="1905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Lots of progress since this picture was taken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CC2 cold &amp; being commissioned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</a:t>
            </a: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nd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US" sz="1600" i="0" kern="0" dirty="0" smtClean="0">
                <a:solidFill>
                  <a:schemeClr val="tx1"/>
                </a:solidFill>
                <a:latin typeface="+mn-lt"/>
              </a:rPr>
              <a:t>r</a:t>
            </a:r>
            <a:r>
              <a:rPr lang="en-US" sz="1600" i="0" kern="0" noProof="0" dirty="0" smtClean="0">
                <a:solidFill>
                  <a:schemeClr val="tx1"/>
                </a:solidFill>
                <a:latin typeface="+mn-lt"/>
              </a:rPr>
              <a:t>refrigerator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installed 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 checkout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CM test planned May 2010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924800" cy="762000"/>
          </a:xfrm>
        </p:spPr>
        <p:txBody>
          <a:bodyPr/>
          <a:lstStyle/>
          <a:p>
            <a:r>
              <a:rPr lang="en-US" dirty="0" smtClean="0"/>
              <a:t>Progress at NML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SRF Infrastructure Engineer’s Week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F70B7-787D-4573-B15B-174398DBDDD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4" descr="IMG_18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48400" y="990600"/>
            <a:ext cx="2717800" cy="2266950"/>
          </a:xfrm>
          <a:prstGeom prst="rect">
            <a:avLst/>
          </a:prstGeom>
        </p:spPr>
      </p:pic>
      <p:pic>
        <p:nvPicPr>
          <p:cNvPr id="7" name="Picture 5" descr="IMG_18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3810000"/>
            <a:ext cx="2590800" cy="2159000"/>
          </a:xfrm>
          <a:prstGeom prst="rect">
            <a:avLst/>
          </a:prstGeom>
        </p:spPr>
      </p:pic>
      <p:pic>
        <p:nvPicPr>
          <p:cNvPr id="8" name="Picture 6" descr="Cryo Room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076" y="3581400"/>
            <a:ext cx="3049524" cy="2171700"/>
          </a:xfrm>
          <a:prstGeom prst="rect">
            <a:avLst/>
          </a:prstGeom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5"/>
          <a:srcRect t="6400"/>
          <a:stretch>
            <a:fillRect/>
          </a:stretch>
        </p:blipFill>
        <p:spPr bwMode="auto">
          <a:xfrm>
            <a:off x="152400" y="990600"/>
            <a:ext cx="3200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44500" y="2894013"/>
            <a:ext cx="2298700" cy="458787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1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 dirty="0">
                <a:solidFill>
                  <a:srgbClr val="FF0000"/>
                </a:solidFill>
              </a:rPr>
              <a:t>1st Cryomodule installed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477000" y="2819400"/>
            <a:ext cx="2298700" cy="458788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1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 dirty="0">
                <a:solidFill>
                  <a:srgbClr val="FF0000"/>
                </a:solidFill>
              </a:rPr>
              <a:t>Large Vacuum Pump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28600" y="5637213"/>
            <a:ext cx="1803400" cy="458787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1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 dirty="0">
                <a:solidFill>
                  <a:srgbClr val="FF0000"/>
                </a:solidFill>
              </a:rPr>
              <a:t>Control Room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934200" y="5562600"/>
            <a:ext cx="1803400" cy="458788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1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 dirty="0">
                <a:solidFill>
                  <a:srgbClr val="FF0000"/>
                </a:solidFill>
              </a:rPr>
              <a:t>He Refrigerator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990600"/>
            <a:ext cx="27289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568700" y="2817813"/>
            <a:ext cx="2298700" cy="458787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1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 dirty="0">
                <a:solidFill>
                  <a:srgbClr val="FF0000"/>
                </a:solidFill>
              </a:rPr>
              <a:t>CM Feed Can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3768725"/>
            <a:ext cx="304800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276600" y="5637213"/>
            <a:ext cx="2298700" cy="687387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1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 dirty="0">
                <a:solidFill>
                  <a:srgbClr val="FF0000"/>
                </a:solidFill>
              </a:rPr>
              <a:t>Capture Cavity II @ NML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 dirty="0">
                <a:solidFill>
                  <a:srgbClr val="FF0000"/>
                </a:solidFill>
              </a:rPr>
              <a:t>Operating at 2K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NML in the Future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SRF Infrastructure Engineer’s Week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F70B7-787D-4573-B15B-174398DBDDD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033" y="1524000"/>
            <a:ext cx="6727933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 txBox="1">
            <a:spLocks noGrp="1"/>
          </p:cNvSpPr>
          <p:nvPr/>
        </p:nvSpPr>
        <p:spPr bwMode="auto">
          <a:xfrm>
            <a:off x="2590800" y="64770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/>
              <a:t>Slide </a:t>
            </a:r>
            <a:fld id="{9BECA9FA-CFFB-476D-B338-D85BAF5AE0B2}" type="slidenum">
              <a:rPr lang="en-US" sz="1400"/>
              <a:pPr algn="ctr"/>
              <a:t>17</a:t>
            </a:fld>
            <a:endParaRPr lang="en-US" sz="1400" dirty="0"/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6629400" cy="533400"/>
          </a:xfrm>
          <a:solidFill>
            <a:srgbClr val="FFFFFF"/>
          </a:solidFill>
          <a:ln>
            <a:solidFill>
              <a:schemeClr val="bg1"/>
            </a:solidFill>
          </a:ln>
        </p:spPr>
        <p:txBody>
          <a:bodyPr anchor="t"/>
          <a:lstStyle/>
          <a:p>
            <a:pPr>
              <a:defRPr/>
            </a:pPr>
            <a:r>
              <a:rPr lang="en-US" dirty="0"/>
              <a:t>Collaborations (18 MOU’s)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382000" cy="4495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000" b="1" dirty="0" smtClean="0">
                <a:solidFill>
                  <a:srgbClr val="3333CC"/>
                </a:solidFill>
              </a:rPr>
              <a:t>ANL</a:t>
            </a:r>
            <a:r>
              <a:rPr lang="en-US" sz="2000" b="1" dirty="0" smtClean="0">
                <a:solidFill>
                  <a:srgbClr val="000000"/>
                </a:solidFill>
              </a:rPr>
              <a:t>:  EP development and cavity processing</a:t>
            </a:r>
          </a:p>
          <a:p>
            <a:pPr>
              <a:lnSpc>
                <a:spcPct val="85000"/>
              </a:lnSpc>
            </a:pPr>
            <a:r>
              <a:rPr lang="en-US" sz="2000" b="1" dirty="0" smtClean="0">
                <a:solidFill>
                  <a:srgbClr val="3333CC"/>
                </a:solidFill>
              </a:rPr>
              <a:t>Cornell</a:t>
            </a:r>
            <a:r>
              <a:rPr lang="en-US" sz="2000" b="1" dirty="0" smtClean="0">
                <a:solidFill>
                  <a:srgbClr val="000000"/>
                </a:solidFill>
              </a:rPr>
              <a:t>: Cavity processing &amp; test, materials R&amp;D</a:t>
            </a:r>
          </a:p>
          <a:p>
            <a:pPr>
              <a:lnSpc>
                <a:spcPct val="85000"/>
              </a:lnSpc>
            </a:pPr>
            <a:r>
              <a:rPr lang="en-US" sz="2000" b="1" dirty="0" smtClean="0">
                <a:solidFill>
                  <a:srgbClr val="3333CC"/>
                </a:solidFill>
              </a:rPr>
              <a:t>DESY</a:t>
            </a:r>
            <a:r>
              <a:rPr lang="en-US" sz="2000" b="1" dirty="0" smtClean="0">
                <a:solidFill>
                  <a:srgbClr val="000000"/>
                </a:solidFill>
              </a:rPr>
              <a:t>: 3.9 GHz, cryomodule kit, FLASH</a:t>
            </a:r>
          </a:p>
          <a:p>
            <a:pPr>
              <a:lnSpc>
                <a:spcPct val="85000"/>
              </a:lnSpc>
            </a:pPr>
            <a:r>
              <a:rPr lang="en-US" sz="2000" b="1" dirty="0" smtClean="0">
                <a:solidFill>
                  <a:srgbClr val="3333CC"/>
                </a:solidFill>
              </a:rPr>
              <a:t>KEK</a:t>
            </a:r>
            <a:r>
              <a:rPr lang="en-US" sz="2000" b="1" dirty="0" smtClean="0">
                <a:solidFill>
                  <a:srgbClr val="000000"/>
                </a:solidFill>
              </a:rPr>
              <a:t>: Cavity R&amp;D, ATF II</a:t>
            </a:r>
          </a:p>
          <a:p>
            <a:pPr>
              <a:lnSpc>
                <a:spcPct val="85000"/>
              </a:lnSpc>
            </a:pPr>
            <a:r>
              <a:rPr lang="en-US" sz="2000" b="1" dirty="0" smtClean="0">
                <a:solidFill>
                  <a:srgbClr val="3333CC"/>
                </a:solidFill>
              </a:rPr>
              <a:t>MSU</a:t>
            </a:r>
            <a:r>
              <a:rPr lang="en-US" sz="2000" b="1" dirty="0" smtClean="0">
                <a:solidFill>
                  <a:srgbClr val="000000"/>
                </a:solidFill>
              </a:rPr>
              <a:t>: Cavity cost reduction, hydro-form, TIG</a:t>
            </a:r>
          </a:p>
          <a:p>
            <a:pPr>
              <a:lnSpc>
                <a:spcPct val="85000"/>
              </a:lnSpc>
            </a:pPr>
            <a:r>
              <a:rPr lang="en-US" sz="2000" b="1" dirty="0" smtClean="0">
                <a:solidFill>
                  <a:srgbClr val="3333CC"/>
                </a:solidFill>
              </a:rPr>
              <a:t>TJNL</a:t>
            </a:r>
            <a:r>
              <a:rPr lang="en-US" sz="2000" b="1" dirty="0" smtClean="0">
                <a:solidFill>
                  <a:srgbClr val="000000"/>
                </a:solidFill>
              </a:rPr>
              <a:t>: EP cavity processing and test</a:t>
            </a:r>
          </a:p>
          <a:p>
            <a:pPr>
              <a:lnSpc>
                <a:spcPct val="85000"/>
              </a:lnSpc>
            </a:pPr>
            <a:r>
              <a:rPr lang="en-US" sz="2000" b="1" dirty="0" smtClean="0">
                <a:solidFill>
                  <a:srgbClr val="3333CC"/>
                </a:solidFill>
              </a:rPr>
              <a:t>INFN</a:t>
            </a:r>
            <a:r>
              <a:rPr lang="en-US" sz="2000" b="1" dirty="0" smtClean="0">
                <a:solidFill>
                  <a:srgbClr val="000000"/>
                </a:solidFill>
              </a:rPr>
              <a:t>: tuners, HTS, NML gun cathodes</a:t>
            </a:r>
          </a:p>
          <a:p>
            <a:pPr>
              <a:lnSpc>
                <a:spcPct val="85000"/>
              </a:lnSpc>
            </a:pPr>
            <a:r>
              <a:rPr lang="en-US" sz="2000" b="1" dirty="0" smtClean="0">
                <a:solidFill>
                  <a:srgbClr val="3333CC"/>
                </a:solidFill>
              </a:rPr>
              <a:t>TRIUMF</a:t>
            </a:r>
            <a:r>
              <a:rPr lang="en-US" sz="2000" b="1" dirty="0" smtClean="0">
                <a:solidFill>
                  <a:srgbClr val="000000"/>
                </a:solidFill>
              </a:rPr>
              <a:t>: Vendor development (PAVAC)</a:t>
            </a:r>
          </a:p>
          <a:p>
            <a:pPr>
              <a:lnSpc>
                <a:spcPct val="85000"/>
              </a:lnSpc>
            </a:pPr>
            <a:r>
              <a:rPr lang="en-US" sz="2000" b="1" dirty="0" smtClean="0">
                <a:solidFill>
                  <a:srgbClr val="3333CC"/>
                </a:solidFill>
              </a:rPr>
              <a:t>SLAC</a:t>
            </a:r>
            <a:r>
              <a:rPr lang="en-US" sz="2000" b="1" dirty="0" smtClean="0">
                <a:solidFill>
                  <a:srgbClr val="000000"/>
                </a:solidFill>
              </a:rPr>
              <a:t>: RF power, klystrons, couplers</a:t>
            </a:r>
          </a:p>
          <a:p>
            <a:pPr>
              <a:lnSpc>
                <a:spcPct val="85000"/>
              </a:lnSpc>
            </a:pPr>
            <a:r>
              <a:rPr lang="en-US" sz="2000" b="1" dirty="0" smtClean="0">
                <a:solidFill>
                  <a:srgbClr val="3333CC"/>
                </a:solidFill>
              </a:rPr>
              <a:t>CERN, DESY, KEK, INFN, etc</a:t>
            </a:r>
            <a:r>
              <a:rPr lang="en-US" sz="2000" b="1" dirty="0" smtClean="0">
                <a:solidFill>
                  <a:srgbClr val="000000"/>
                </a:solidFill>
              </a:rPr>
              <a:t>: Type IV CM design</a:t>
            </a:r>
          </a:p>
          <a:p>
            <a:pPr>
              <a:lnSpc>
                <a:spcPct val="85000"/>
              </a:lnSpc>
            </a:pPr>
            <a:r>
              <a:rPr lang="en-US" sz="2000" b="1" dirty="0" smtClean="0">
                <a:solidFill>
                  <a:srgbClr val="3333CC"/>
                </a:solidFill>
              </a:rPr>
              <a:t>India</a:t>
            </a:r>
            <a:r>
              <a:rPr lang="en-US" sz="2000" b="1" dirty="0" smtClean="0">
                <a:solidFill>
                  <a:srgbClr val="000000"/>
                </a:solidFill>
              </a:rPr>
              <a:t>:  CM design, cavities, infrastructure, etc</a:t>
            </a:r>
          </a:p>
          <a:p>
            <a:pPr>
              <a:lnSpc>
                <a:spcPct val="85000"/>
              </a:lnSpc>
            </a:pPr>
            <a:r>
              <a:rPr lang="en-US" sz="2000" b="1" dirty="0" smtClean="0">
                <a:solidFill>
                  <a:srgbClr val="3333CC"/>
                </a:solidFill>
              </a:rPr>
              <a:t>China</a:t>
            </a:r>
            <a:r>
              <a:rPr lang="en-US" sz="2000" b="1" dirty="0" smtClean="0">
                <a:solidFill>
                  <a:srgbClr val="003399"/>
                </a:solidFill>
              </a:rPr>
              <a:t>:</a:t>
            </a:r>
            <a:r>
              <a:rPr lang="en-US" sz="2000" b="1" dirty="0" smtClean="0">
                <a:solidFill>
                  <a:srgbClr val="000000"/>
                </a:solidFill>
              </a:rPr>
              <a:t> Peking U, IHEP, cavity development</a:t>
            </a:r>
          </a:p>
          <a:p>
            <a:pPr>
              <a:lnSpc>
                <a:spcPct val="85000"/>
              </a:lnSpc>
            </a:pPr>
            <a:r>
              <a:rPr lang="en-US" sz="2000" b="1" dirty="0" smtClean="0">
                <a:solidFill>
                  <a:srgbClr val="3333CC"/>
                </a:solidFill>
              </a:rPr>
              <a:t>UC,NW,NHMFL, Cornell, DESY, KEK…</a:t>
            </a:r>
            <a:r>
              <a:rPr lang="en-US" sz="2000" b="1" dirty="0" smtClean="0">
                <a:solidFill>
                  <a:srgbClr val="000000"/>
                </a:solidFill>
              </a:rPr>
              <a:t>: Materials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endParaRPr lang="en-US" b="1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620000" cy="6096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4000" dirty="0" smtClean="0"/>
              <a:t>Summary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8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7244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000" b="1" dirty="0" smtClean="0"/>
              <a:t>SRF effort at FNAL started 4 yrs ago at “square 1”</a:t>
            </a:r>
          </a:p>
          <a:p>
            <a:pPr>
              <a:spcBef>
                <a:spcPct val="25000"/>
              </a:spcBef>
            </a:pPr>
            <a:r>
              <a:rPr lang="en-US" sz="2000" b="1" dirty="0" smtClean="0"/>
              <a:t>Rapidly becoming a world class SRF lab</a:t>
            </a:r>
          </a:p>
          <a:p>
            <a:pPr lvl="1">
              <a:spcBef>
                <a:spcPct val="25000"/>
              </a:spcBef>
            </a:pPr>
            <a:r>
              <a:rPr lang="en-US" sz="1800" b="1" dirty="0" smtClean="0"/>
              <a:t>Build </a:t>
            </a:r>
            <a:r>
              <a:rPr lang="en-US" sz="1800" b="1" dirty="0" smtClean="0"/>
              <a:t>&amp; </a:t>
            </a:r>
            <a:r>
              <a:rPr lang="en-US" sz="1800" b="1" dirty="0" smtClean="0"/>
              <a:t>operate </a:t>
            </a:r>
            <a:r>
              <a:rPr lang="en-US" sz="1800" b="1" dirty="0" smtClean="0"/>
              <a:t>some of the best SRF infrastructure in the world</a:t>
            </a:r>
          </a:p>
          <a:p>
            <a:pPr lvl="1">
              <a:spcBef>
                <a:spcPct val="25000"/>
              </a:spcBef>
            </a:pPr>
            <a:r>
              <a:rPr lang="en-US" sz="1800" b="1" dirty="0" smtClean="0"/>
              <a:t>Developing world class SRF scientific and engineering staff</a:t>
            </a:r>
          </a:p>
          <a:p>
            <a:pPr lvl="1">
              <a:spcBef>
                <a:spcPct val="25000"/>
              </a:spcBef>
            </a:pPr>
            <a:r>
              <a:rPr lang="en-US" sz="1800" b="1" dirty="0" smtClean="0"/>
              <a:t>Established strong collaborative connections</a:t>
            </a:r>
          </a:p>
          <a:p>
            <a:pPr>
              <a:spcBef>
                <a:spcPct val="25000"/>
              </a:spcBef>
            </a:pPr>
            <a:r>
              <a:rPr lang="en-US" sz="2000" b="1" dirty="0" smtClean="0"/>
              <a:t>Considerable technical progress and excellent reviews</a:t>
            </a:r>
          </a:p>
          <a:p>
            <a:pPr>
              <a:spcBef>
                <a:spcPct val="25000"/>
              </a:spcBef>
            </a:pPr>
            <a:r>
              <a:rPr lang="en-US" sz="2000" b="1" dirty="0" smtClean="0"/>
              <a:t>Extensive SRF Infrastructure constructed </a:t>
            </a:r>
            <a:r>
              <a:rPr lang="en-US" sz="2000" b="1" dirty="0" smtClean="0"/>
              <a:t>and in operation</a:t>
            </a:r>
          </a:p>
          <a:p>
            <a:pPr lvl="1">
              <a:spcBef>
                <a:spcPct val="25000"/>
              </a:spcBef>
            </a:pPr>
            <a:r>
              <a:rPr lang="en-US" sz="1800" b="1" dirty="0" smtClean="0"/>
              <a:t>Supports GDE SRF goals for ILC</a:t>
            </a:r>
          </a:p>
          <a:p>
            <a:pPr lvl="1">
              <a:spcBef>
                <a:spcPct val="25000"/>
              </a:spcBef>
            </a:pPr>
            <a:r>
              <a:rPr lang="en-US" sz="1800" b="1" dirty="0" smtClean="0"/>
              <a:t>Supports revised Project X baseline</a:t>
            </a:r>
          </a:p>
          <a:p>
            <a:pPr lvl="1">
              <a:spcBef>
                <a:spcPct val="25000"/>
              </a:spcBef>
            </a:pPr>
            <a:r>
              <a:rPr lang="en-US" sz="1800" b="1" dirty="0" smtClean="0"/>
              <a:t>Supports U.S. Industrialization of SRF technology</a:t>
            </a:r>
          </a:p>
          <a:p>
            <a:pPr>
              <a:spcBef>
                <a:spcPct val="25000"/>
              </a:spcBef>
            </a:pPr>
            <a:r>
              <a:rPr lang="en-US" sz="2000" b="1" dirty="0" smtClean="0"/>
              <a:t>Additional infrastructure under construction</a:t>
            </a:r>
          </a:p>
          <a:p>
            <a:pPr>
              <a:spcBef>
                <a:spcPct val="25000"/>
              </a:spcBef>
            </a:pPr>
            <a:endParaRPr lang="en-US" sz="2600" b="1" dirty="0" smtClean="0"/>
          </a:p>
          <a:p>
            <a:pPr>
              <a:spcBef>
                <a:spcPct val="25000"/>
              </a:spcBef>
            </a:pPr>
            <a:endParaRPr lang="en-US" sz="2600" b="1" dirty="0" smtClean="0"/>
          </a:p>
          <a:p>
            <a:pPr>
              <a:spcBef>
                <a:spcPct val="25000"/>
              </a:spcBef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8000" i="1" dirty="0" smtClean="0"/>
              <a:t>(and more)</a:t>
            </a:r>
            <a:endParaRPr lang="en-US" sz="8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SRF Infrastructure Engineer’s Week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F70B7-787D-4573-B15B-174398DBDDD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447800"/>
            <a:ext cx="8153400" cy="4572000"/>
          </a:xfrm>
        </p:spPr>
        <p:txBody>
          <a:bodyPr/>
          <a:lstStyle/>
          <a:p>
            <a:pPr>
              <a:spcBef>
                <a:spcPts val="480"/>
              </a:spcBef>
            </a:pPr>
            <a:r>
              <a:rPr lang="en-US" sz="2000" dirty="0" smtClean="0"/>
              <a:t>SRF ≠ ILC (although we talk about them in the same context)</a:t>
            </a:r>
          </a:p>
          <a:p>
            <a:pPr>
              <a:spcBef>
                <a:spcPts val="480"/>
              </a:spcBef>
            </a:pPr>
            <a:r>
              <a:rPr lang="en-US" sz="2000" dirty="0" smtClean="0"/>
              <a:t>SRF is an enabling technology envisioned for use in many new applications of interest to the Office of Science</a:t>
            </a:r>
          </a:p>
          <a:p>
            <a:pPr lvl="1">
              <a:spcBef>
                <a:spcPts val="480"/>
              </a:spcBef>
            </a:pPr>
            <a:r>
              <a:rPr lang="en-US" sz="1800" dirty="0" smtClean="0"/>
              <a:t>Project X</a:t>
            </a:r>
          </a:p>
          <a:p>
            <a:pPr lvl="1">
              <a:spcBef>
                <a:spcPts val="480"/>
              </a:spcBef>
            </a:pPr>
            <a:r>
              <a:rPr lang="en-US" sz="1800" dirty="0" smtClean="0"/>
              <a:t>International Linear Collider</a:t>
            </a:r>
          </a:p>
          <a:p>
            <a:pPr lvl="1">
              <a:spcBef>
                <a:spcPts val="480"/>
              </a:spcBef>
            </a:pPr>
            <a:r>
              <a:rPr lang="en-US" sz="1800" dirty="0" smtClean="0"/>
              <a:t>Muon Collider</a:t>
            </a:r>
          </a:p>
          <a:p>
            <a:pPr lvl="1">
              <a:spcBef>
                <a:spcPts val="480"/>
              </a:spcBef>
            </a:pPr>
            <a:r>
              <a:rPr lang="en-US" sz="1800" dirty="0" smtClean="0"/>
              <a:t>Light Sources, ERL, ADS etc</a:t>
            </a:r>
          </a:p>
          <a:p>
            <a:pPr>
              <a:spcBef>
                <a:spcPts val="480"/>
              </a:spcBef>
            </a:pPr>
            <a:r>
              <a:rPr lang="en-US" sz="2000" dirty="0" smtClean="0"/>
              <a:t>In many ways SRF is analogous to the superconductor technology Fermilab pioneered for SC </a:t>
            </a:r>
            <a:r>
              <a:rPr lang="en-US" sz="2000" dirty="0" smtClean="0"/>
              <a:t>Tevatron magnets </a:t>
            </a:r>
            <a:endParaRPr lang="en-US" sz="2000" dirty="0" smtClean="0"/>
          </a:p>
          <a:p>
            <a:pPr lvl="1">
              <a:spcBef>
                <a:spcPts val="480"/>
              </a:spcBef>
            </a:pPr>
            <a:r>
              <a:rPr lang="en-US" sz="1800" dirty="0" smtClean="0"/>
              <a:t>Future payoff (in terms of new </a:t>
            </a:r>
            <a:r>
              <a:rPr lang="en-US" sz="1800" dirty="0" smtClean="0"/>
              <a:t>applications) could be substantial, but…</a:t>
            </a:r>
          </a:p>
          <a:p>
            <a:pPr lvl="1">
              <a:spcBef>
                <a:spcPts val="480"/>
              </a:spcBef>
            </a:pPr>
            <a:r>
              <a:rPr lang="en-US" sz="1800" dirty="0" smtClean="0"/>
              <a:t>Issues of understanding material properties, fabrication and handling techniques, industrialization of the processes… are all present</a:t>
            </a:r>
          </a:p>
          <a:p>
            <a:pPr lvl="1">
              <a:spcBef>
                <a:spcPts val="480"/>
              </a:spcBef>
            </a:pPr>
            <a:r>
              <a:rPr lang="en-US" sz="1800" dirty="0" smtClean="0"/>
              <a:t>Labs will drive the initial use cases but then industry might develop</a:t>
            </a:r>
          </a:p>
          <a:p>
            <a:pPr lvl="1">
              <a:spcBef>
                <a:spcPts val="480"/>
              </a:spcBef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924800" cy="762000"/>
          </a:xfrm>
        </p:spPr>
        <p:txBody>
          <a:bodyPr/>
          <a:lstStyle/>
          <a:p>
            <a:r>
              <a:rPr lang="en-US" sz="2800" dirty="0" smtClean="0"/>
              <a:t>Final Thoughts on Engineer’s Week I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SRF Infrastructure Engineer’s Week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391400" y="6584951"/>
            <a:ext cx="1219200" cy="273049"/>
          </a:xfrm>
        </p:spPr>
        <p:txBody>
          <a:bodyPr/>
          <a:lstStyle/>
          <a:p>
            <a:fld id="{7AAF70B7-787D-4573-B15B-174398DBDDD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153400" cy="4648200"/>
          </a:xfrm>
        </p:spPr>
        <p:txBody>
          <a:bodyPr/>
          <a:lstStyle/>
          <a:p>
            <a:r>
              <a:rPr lang="en-US" dirty="0" smtClean="0"/>
              <a:t>Lab has changed over the last 20 to 30 years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No longer the “world’s highest energy accelerator”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Being driven to a more “corporate” structure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Have had our share of struggles with budgets, project cancellations, delays and technical mishaps…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More emphasis on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Reviewing/Reporting/Tracking (EVMS)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ES&amp;H and QA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Common sentiment , “Things are not how they were in the past”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Change can be a good thing </a:t>
            </a:r>
          </a:p>
          <a:p>
            <a:pPr lvl="3">
              <a:buNone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particularly when it is </a:t>
            </a:r>
            <a:r>
              <a:rPr lang="en-US" u="sng" dirty="0" smtClean="0">
                <a:solidFill>
                  <a:srgbClr val="FF0000"/>
                </a:solidFill>
                <a:sym typeface="Wingdings" pitchFamily="2" charset="2"/>
              </a:rPr>
              <a:t>properly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sym typeface="Wingdings" pitchFamily="2" charset="2"/>
              </a:rPr>
              <a:t>motivated</a:t>
            </a:r>
          </a:p>
          <a:p>
            <a:pPr>
              <a:buNone/>
            </a:pPr>
            <a:r>
              <a:rPr lang="en-US" dirty="0" smtClean="0">
                <a:solidFill>
                  <a:srgbClr val="009900"/>
                </a:solidFill>
                <a:sym typeface="Wingdings" pitchFamily="2" charset="2"/>
              </a:rPr>
              <a:t>		</a:t>
            </a:r>
            <a:r>
              <a:rPr lang="en-US" dirty="0" smtClean="0">
                <a:solidFill>
                  <a:srgbClr val="009900"/>
                </a:solidFill>
                <a:latin typeface="Brush Script MT" pitchFamily="66" charset="0"/>
                <a:sym typeface="Wingdings" pitchFamily="2" charset="2"/>
              </a:rPr>
              <a:t>“If you live in the past, you die in the past”  </a:t>
            </a:r>
            <a:r>
              <a:rPr lang="en-US" sz="1400" dirty="0" smtClean="0">
                <a:solidFill>
                  <a:srgbClr val="009900"/>
                </a:solidFill>
                <a:latin typeface="Brush Script MT" pitchFamily="66" charset="0"/>
                <a:sym typeface="Wingdings" pitchFamily="2" charset="2"/>
              </a:rPr>
              <a:t>Mike Ditka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924800" cy="762000"/>
          </a:xfrm>
        </p:spPr>
        <p:txBody>
          <a:bodyPr/>
          <a:lstStyle/>
          <a:p>
            <a:r>
              <a:rPr lang="en-US" sz="2800" dirty="0" smtClean="0"/>
              <a:t>Final Thoughts on Engineer’s Week II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SRF Infrastructure Engineer’s Week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F70B7-787D-4573-B15B-174398DBDDD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371600"/>
            <a:ext cx="5334000" cy="2667000"/>
          </a:xfrm>
        </p:spPr>
        <p:txBody>
          <a:bodyPr/>
          <a:lstStyle/>
          <a:p>
            <a:r>
              <a:rPr lang="en-US" dirty="0" smtClean="0"/>
              <a:t>Personally, I see things heading in the right direction</a:t>
            </a:r>
          </a:p>
          <a:p>
            <a:pPr lvl="1"/>
            <a:r>
              <a:rPr lang="en-US" dirty="0" smtClean="0"/>
              <a:t>Initiative to define the future in terms of the Energy, Intensity and Cosmic frontiers </a:t>
            </a:r>
            <a:r>
              <a:rPr lang="en-US" dirty="0" smtClean="0">
                <a:sym typeface="Wingdings" pitchFamily="2" charset="2"/>
              </a:rPr>
              <a:t> very positive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Delicate balance between trying to do everything vs. all eggs in one basket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447800"/>
            <a:ext cx="291033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304800" y="4038600"/>
            <a:ext cx="8382000" cy="2057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i="0" dirty="0" smtClean="0">
                <a:solidFill>
                  <a:schemeClr val="tx1"/>
                </a:solidFill>
                <a:latin typeface="+mn-lt"/>
              </a:rPr>
              <a:t>Top Leadership (Pier  &amp; Young Kee) has understood and accepted the arguments for adding additional engineers </a:t>
            </a:r>
          </a:p>
          <a:p>
            <a:pPr marL="1143000" lvl="2" indent="-2286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i="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SEPC Report  17 permanent eng. openings (various stages) plus 7 contract eng. positions</a:t>
            </a:r>
            <a:endParaRPr lang="en-US" sz="2000" i="0" dirty="0" smtClean="0">
              <a:solidFill>
                <a:schemeClr val="tx1"/>
              </a:solidFill>
            </a:endParaRPr>
          </a:p>
          <a:p>
            <a:pPr marL="685800" lvl="1" indent="-2286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Still a great place to work </a:t>
            </a:r>
          </a:p>
          <a:p>
            <a:pPr marL="1143000" lvl="2" indent="-2286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See it in the eyes of the young engineers we interview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924800" cy="762000"/>
          </a:xfrm>
        </p:spPr>
        <p:txBody>
          <a:bodyPr/>
          <a:lstStyle/>
          <a:p>
            <a:r>
              <a:rPr lang="en-US" sz="2800" dirty="0" smtClean="0"/>
              <a:t>Final Thoughts on Engineer’s Week III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SRF Infrastructure Engineer’s Week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F70B7-787D-4573-B15B-174398DBDDD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524000"/>
            <a:ext cx="84582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To make the most of our situation, we need to </a:t>
            </a:r>
          </a:p>
          <a:p>
            <a:pPr lvl="1"/>
            <a:r>
              <a:rPr lang="en-US" dirty="0" smtClean="0"/>
              <a:t>Work together in as efficient a manner as possible</a:t>
            </a:r>
          </a:p>
          <a:p>
            <a:pPr lvl="2"/>
            <a:r>
              <a:rPr lang="en-US" dirty="0" smtClean="0"/>
              <a:t>Think in terms of “big picture”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work together for common good</a:t>
            </a:r>
          </a:p>
          <a:p>
            <a:pPr>
              <a:buNone/>
            </a:pPr>
            <a:r>
              <a:rPr lang="en-US" dirty="0" smtClean="0">
                <a:solidFill>
                  <a:srgbClr val="009900"/>
                </a:solidFill>
                <a:latin typeface="Brush Script MT" pitchFamily="66" charset="0"/>
                <a:sym typeface="Wingdings" pitchFamily="2" charset="2"/>
              </a:rPr>
              <a:t>“The needs of the many outweigh the needs of the few or the one” </a:t>
            </a:r>
            <a:r>
              <a:rPr lang="en-US" sz="1400" dirty="0" smtClean="0">
                <a:solidFill>
                  <a:srgbClr val="009900"/>
                </a:solidFill>
                <a:latin typeface="Brush Script MT" pitchFamily="66" charset="0"/>
                <a:sym typeface="Wingdings" pitchFamily="2" charset="2"/>
              </a:rPr>
              <a:t>Mr. Spock</a:t>
            </a:r>
            <a:endParaRPr lang="en-US" dirty="0" smtClean="0"/>
          </a:p>
          <a:p>
            <a:pPr lvl="2"/>
            <a:r>
              <a:rPr lang="en-US" dirty="0" smtClean="0"/>
              <a:t>Share information and avoid duplication of effort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EDMS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Adopt more formalized engineering process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sz="1800" dirty="0" smtClean="0">
                <a:solidFill>
                  <a:srgbClr val="FF0000"/>
                </a:solidFill>
              </a:rPr>
              <a:t>Eng Policy Manual</a:t>
            </a:r>
          </a:p>
          <a:p>
            <a:pPr lvl="2"/>
            <a:r>
              <a:rPr lang="en-US" dirty="0" smtClean="0"/>
              <a:t>Avoid misfires and mistakes</a:t>
            </a:r>
          </a:p>
          <a:p>
            <a:pPr lvl="1"/>
            <a:r>
              <a:rPr lang="en-US" dirty="0" smtClean="0"/>
              <a:t>Continue to build our technical staff and keep it strong</a:t>
            </a:r>
          </a:p>
          <a:p>
            <a:pPr lvl="2"/>
            <a:r>
              <a:rPr lang="en-US" sz="1800" dirty="0" smtClean="0"/>
              <a:t>Keep our current engineering staff challenged and motivated</a:t>
            </a:r>
          </a:p>
          <a:p>
            <a:pPr lvl="3"/>
            <a:r>
              <a:rPr lang="en-US" sz="1800" dirty="0" smtClean="0"/>
              <a:t>Make sure we continue to offer training, career development…</a:t>
            </a:r>
          </a:p>
          <a:p>
            <a:pPr lvl="2"/>
            <a:r>
              <a:rPr lang="en-US" sz="1800" dirty="0" smtClean="0"/>
              <a:t>Provide the right tools to do the job </a:t>
            </a:r>
            <a:r>
              <a:rPr lang="en-US" sz="1800" dirty="0" smtClean="0">
                <a:sym typeface="Wingdings" pitchFamily="2" charset="2"/>
              </a:rPr>
              <a:t> 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Eng related software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2"/>
            <a:r>
              <a:rPr lang="en-US" sz="1800" dirty="0" smtClean="0"/>
              <a:t>Add staff where appropriate, use contract employees effectively…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924800" cy="762000"/>
          </a:xfrm>
        </p:spPr>
        <p:txBody>
          <a:bodyPr/>
          <a:lstStyle/>
          <a:p>
            <a:r>
              <a:rPr lang="en-US" sz="2800" dirty="0" smtClean="0"/>
              <a:t>Final Thoughts on Engineer’s Week IV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SRF Infrastructure Engineer’s Week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F70B7-787D-4573-B15B-174398DBDDD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447800"/>
            <a:ext cx="8153400" cy="4572000"/>
          </a:xfrm>
        </p:spPr>
        <p:txBody>
          <a:bodyPr/>
          <a:lstStyle/>
          <a:p>
            <a:r>
              <a:rPr lang="en-US" sz="2400" dirty="0" smtClean="0"/>
              <a:t>Lab is developing expertise in many new technologies</a:t>
            </a:r>
          </a:p>
          <a:p>
            <a:pPr lvl="1"/>
            <a:r>
              <a:rPr lang="en-US" sz="1600" dirty="0" smtClean="0"/>
              <a:t>SRF, high-purity LAr, silicon detectors, ASIC, high power targets, computing…</a:t>
            </a:r>
          </a:p>
          <a:p>
            <a:pPr lvl="1"/>
            <a:r>
              <a:rPr lang="en-US" sz="1600" dirty="0" smtClean="0"/>
              <a:t>Each one of these drives intellectual advancement </a:t>
            </a:r>
            <a:r>
              <a:rPr lang="en-US" sz="1600" dirty="0" smtClean="0"/>
              <a:t>and</a:t>
            </a:r>
            <a:r>
              <a:rPr lang="en-US" sz="1600" dirty="0" smtClean="0"/>
              <a:t> $ in new infrastructure</a:t>
            </a:r>
          </a:p>
          <a:p>
            <a:r>
              <a:rPr lang="en-US" sz="2400" dirty="0" smtClean="0"/>
              <a:t>For </a:t>
            </a:r>
            <a:r>
              <a:rPr lang="en-US" sz="2400" dirty="0" smtClean="0"/>
              <a:t>our Engineering Community this is an exhilarating and stimulating time</a:t>
            </a:r>
          </a:p>
          <a:p>
            <a:pPr lvl="1"/>
            <a:r>
              <a:rPr lang="en-US" sz="1800" dirty="0" smtClean="0"/>
              <a:t>As we wind down from one era, we evolve into the next one</a:t>
            </a:r>
          </a:p>
          <a:p>
            <a:pPr lvl="1"/>
            <a:r>
              <a:rPr lang="en-US" sz="1800" i="1" dirty="0" smtClean="0"/>
              <a:t>The challenges remain high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These </a:t>
            </a:r>
            <a:r>
              <a:rPr lang="en-US" sz="1800" dirty="0" smtClean="0">
                <a:solidFill>
                  <a:srgbClr val="FF0000"/>
                </a:solidFill>
              </a:rPr>
              <a:t>challenges, </a:t>
            </a:r>
            <a:r>
              <a:rPr lang="en-US" sz="1800" i="1" u="sng" dirty="0" smtClean="0">
                <a:solidFill>
                  <a:srgbClr val="FF0000"/>
                </a:solidFill>
              </a:rPr>
              <a:t>that we face </a:t>
            </a:r>
            <a:r>
              <a:rPr lang="en-US" sz="1800" i="1" u="sng" dirty="0" smtClean="0">
                <a:solidFill>
                  <a:srgbClr val="FF0000"/>
                </a:solidFill>
              </a:rPr>
              <a:t>together</a:t>
            </a:r>
            <a:r>
              <a:rPr lang="en-US" sz="1800" i="1" dirty="0" smtClean="0">
                <a:solidFill>
                  <a:srgbClr val="FF0000"/>
                </a:solidFill>
              </a:rPr>
              <a:t>, </a:t>
            </a:r>
            <a:r>
              <a:rPr lang="en-US" sz="1800" dirty="0" smtClean="0">
                <a:solidFill>
                  <a:srgbClr val="FF0000"/>
                </a:solidFill>
              </a:rPr>
              <a:t>are </a:t>
            </a:r>
            <a:r>
              <a:rPr lang="en-US" sz="1800" dirty="0" smtClean="0">
                <a:solidFill>
                  <a:srgbClr val="FF0000"/>
                </a:solidFill>
              </a:rPr>
              <a:t>what motivates us and keeps us going strong</a:t>
            </a:r>
          </a:p>
          <a:p>
            <a:endParaRPr lang="en-US" sz="1800" dirty="0" smtClean="0"/>
          </a:p>
          <a:p>
            <a:r>
              <a:rPr lang="en-US" sz="2400" dirty="0" smtClean="0"/>
              <a:t>Very interesting talks (this week) on some exciting and technically challenging projects</a:t>
            </a:r>
          </a:p>
          <a:p>
            <a:pPr lvl="1"/>
            <a:r>
              <a:rPr lang="en-US" sz="1800" dirty="0" smtClean="0"/>
              <a:t>Hopefully you’ll get the chance to participate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SRF Infrastructure Engineer’s Week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F70B7-787D-4573-B15B-174398DBDDD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447800"/>
            <a:ext cx="8305800" cy="4572000"/>
          </a:xfrm>
        </p:spPr>
        <p:txBody>
          <a:bodyPr/>
          <a:lstStyle/>
          <a:p>
            <a:pPr>
              <a:spcBef>
                <a:spcPts val="480"/>
              </a:spcBef>
            </a:pPr>
            <a:r>
              <a:rPr lang="en-US" sz="2000" dirty="0" smtClean="0"/>
              <a:t>SRF R&amp;D at FNAL began in the 1990’s via the TESLA Collaboration</a:t>
            </a:r>
          </a:p>
          <a:p>
            <a:pPr lvl="1">
              <a:spcBef>
                <a:spcPts val="480"/>
              </a:spcBef>
            </a:pPr>
            <a:r>
              <a:rPr lang="en-US" sz="1800" dirty="0" smtClean="0"/>
              <a:t>Design/construction of </a:t>
            </a:r>
            <a:r>
              <a:rPr lang="en-US" sz="1800" dirty="0" smtClean="0"/>
              <a:t>A0/FNPL </a:t>
            </a:r>
            <a:r>
              <a:rPr lang="en-US" sz="1800" dirty="0" smtClean="0"/>
              <a:t>(collaboration with DESY)</a:t>
            </a:r>
          </a:p>
          <a:p>
            <a:pPr lvl="1">
              <a:spcBef>
                <a:spcPts val="480"/>
              </a:spcBef>
            </a:pPr>
            <a:r>
              <a:rPr lang="en-US" sz="1800" dirty="0" smtClean="0"/>
              <a:t>FNAL effort was </a:t>
            </a:r>
            <a:r>
              <a:rPr lang="en-US" sz="1800" u="sng" dirty="0" smtClean="0"/>
              <a:t>small</a:t>
            </a:r>
            <a:r>
              <a:rPr lang="en-US" sz="1800" dirty="0" smtClean="0"/>
              <a:t> (U.S. was pushing warm technology for </a:t>
            </a:r>
            <a:r>
              <a:rPr lang="en-US" sz="1800" dirty="0" smtClean="0"/>
              <a:t>NLC</a:t>
            </a:r>
            <a:r>
              <a:rPr lang="en-US" sz="1800" dirty="0" smtClean="0"/>
              <a:t>)</a:t>
            </a:r>
          </a:p>
          <a:p>
            <a:pPr>
              <a:spcBef>
                <a:spcPts val="480"/>
              </a:spcBef>
            </a:pPr>
            <a:r>
              <a:rPr lang="en-US" sz="2000" dirty="0" smtClean="0"/>
              <a:t>FY06</a:t>
            </a:r>
            <a:r>
              <a:rPr lang="en-US" sz="2000" dirty="0" smtClean="0"/>
              <a:t>: The picture changed dramatically</a:t>
            </a:r>
          </a:p>
          <a:p>
            <a:pPr lvl="1">
              <a:spcBef>
                <a:spcPts val="480"/>
              </a:spcBef>
            </a:pPr>
            <a:r>
              <a:rPr lang="en-US" sz="1800" dirty="0" smtClean="0"/>
              <a:t>Cold technology choice for ILC in Aug 05</a:t>
            </a:r>
          </a:p>
          <a:p>
            <a:pPr lvl="1">
              <a:spcBef>
                <a:spcPts val="480"/>
              </a:spcBef>
            </a:pPr>
            <a:r>
              <a:rPr lang="en-US" sz="1800" dirty="0" smtClean="0"/>
              <a:t>FNAL developed plans for SRF based Proton Linac  </a:t>
            </a:r>
            <a:r>
              <a:rPr lang="en-US" sz="1600" dirty="0" smtClean="0"/>
              <a:t>(Proton Driver)</a:t>
            </a:r>
            <a:endParaRPr lang="en-US" sz="1800" dirty="0" smtClean="0"/>
          </a:p>
          <a:p>
            <a:pPr lvl="1">
              <a:spcBef>
                <a:spcPts val="480"/>
              </a:spcBef>
            </a:pPr>
            <a:r>
              <a:rPr lang="en-US" sz="1800" dirty="0" smtClean="0"/>
              <a:t>Requested funds to build SRF infrastructure (SMTF Proposal)</a:t>
            </a:r>
          </a:p>
          <a:p>
            <a:pPr>
              <a:spcBef>
                <a:spcPts val="480"/>
              </a:spcBef>
            </a:pPr>
            <a:r>
              <a:rPr lang="en-US" sz="2000" dirty="0" smtClean="0"/>
              <a:t>FY 07:</a:t>
            </a:r>
          </a:p>
          <a:p>
            <a:pPr lvl="1">
              <a:spcBef>
                <a:spcPts val="480"/>
              </a:spcBef>
            </a:pPr>
            <a:r>
              <a:rPr lang="en-US" sz="1800" dirty="0" smtClean="0"/>
              <a:t>ILC R&amp;D spending ramped up dramatically: SRF goals established</a:t>
            </a:r>
            <a:endParaRPr lang="en-US" dirty="0" smtClean="0"/>
          </a:p>
          <a:p>
            <a:pPr lvl="1">
              <a:spcBef>
                <a:spcPts val="480"/>
              </a:spcBef>
            </a:pPr>
            <a:r>
              <a:rPr lang="en-US" sz="1800" dirty="0" smtClean="0"/>
              <a:t>FNAL directed $ 24.7 M of </a:t>
            </a:r>
            <a:r>
              <a:rPr lang="en-US" sz="1800" u="sng" dirty="0" smtClean="0"/>
              <a:t>core R&amp;D funds </a:t>
            </a:r>
            <a:r>
              <a:rPr lang="en-US" sz="1800" dirty="0" smtClean="0"/>
              <a:t>towards construction </a:t>
            </a:r>
            <a:r>
              <a:rPr lang="en-US" sz="1800" dirty="0" smtClean="0"/>
              <a:t>of	 </a:t>
            </a:r>
            <a:r>
              <a:rPr lang="en-US" sz="1800" dirty="0" smtClean="0"/>
              <a:t>1.3 GHz SRF infrastructure for ILC and/or Proton Driver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spcBef>
                <a:spcPts val="48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	NOTE</a:t>
            </a:r>
            <a:r>
              <a:rPr lang="en-US" sz="2000" dirty="0" smtClean="0">
                <a:solidFill>
                  <a:srgbClr val="FF0000"/>
                </a:solidFill>
              </a:rPr>
              <a:t>:  </a:t>
            </a:r>
            <a:r>
              <a:rPr lang="en-US" sz="2000" dirty="0" smtClean="0">
                <a:solidFill>
                  <a:srgbClr val="FF0000"/>
                </a:solidFill>
              </a:rPr>
              <a:t>SRF also </a:t>
            </a:r>
            <a:r>
              <a:rPr lang="en-US" sz="2000" dirty="0" smtClean="0">
                <a:solidFill>
                  <a:srgbClr val="FF0000"/>
                </a:solidFill>
              </a:rPr>
              <a:t>refers to the B&amp;R code used by the DOE/OHEP to fund a specific type of work at FNAL</a:t>
            </a:r>
          </a:p>
          <a:p>
            <a:pPr>
              <a:spcBef>
                <a:spcPts val="480"/>
              </a:spcBef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(cont’d)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SRF Infrastructure Engineer’s Week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F70B7-787D-4573-B15B-174398DBDDD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447800"/>
            <a:ext cx="8001000" cy="4648200"/>
          </a:xfrm>
        </p:spPr>
        <p:txBody>
          <a:bodyPr/>
          <a:lstStyle/>
          <a:p>
            <a:pPr>
              <a:lnSpc>
                <a:spcPts val="2600"/>
              </a:lnSpc>
              <a:spcBef>
                <a:spcPts val="480"/>
              </a:spcBef>
            </a:pPr>
            <a:r>
              <a:rPr lang="en-US" sz="2000" dirty="0" smtClean="0"/>
              <a:t>FY08:</a:t>
            </a:r>
          </a:p>
          <a:p>
            <a:pPr lvl="1">
              <a:lnSpc>
                <a:spcPts val="2600"/>
              </a:lnSpc>
              <a:spcBef>
                <a:spcPts val="0"/>
              </a:spcBef>
            </a:pPr>
            <a:r>
              <a:rPr lang="en-US" sz="1800" dirty="0" smtClean="0"/>
              <a:t>Plan was for ILC to ramp up further </a:t>
            </a:r>
          </a:p>
          <a:p>
            <a:pPr lvl="2">
              <a:lnSpc>
                <a:spcPts val="2600"/>
              </a:lnSpc>
              <a:spcBef>
                <a:spcPts val="0"/>
              </a:spcBef>
            </a:pPr>
            <a:r>
              <a:rPr lang="en-US" sz="1800" dirty="0" smtClean="0"/>
              <a:t>Feb 08: ILC cost estimate released (shock to system!)</a:t>
            </a:r>
          </a:p>
          <a:p>
            <a:pPr lvl="1">
              <a:lnSpc>
                <a:spcPts val="2600"/>
              </a:lnSpc>
              <a:spcBef>
                <a:spcPts val="0"/>
              </a:spcBef>
            </a:pPr>
            <a:r>
              <a:rPr lang="en-US" sz="1800" dirty="0" smtClean="0"/>
              <a:t>Dec 08: Omnibus Bill (&amp; FY09 CR)</a:t>
            </a:r>
          </a:p>
          <a:p>
            <a:pPr lvl="2">
              <a:lnSpc>
                <a:spcPts val="2600"/>
              </a:lnSpc>
              <a:spcBef>
                <a:spcPts val="0"/>
              </a:spcBef>
            </a:pPr>
            <a:r>
              <a:rPr lang="en-US" sz="1800" dirty="0" smtClean="0"/>
              <a:t>ILC and SRF R&amp;D activities effectively stopped ~ 1 yr</a:t>
            </a:r>
          </a:p>
          <a:p>
            <a:pPr>
              <a:spcBef>
                <a:spcPts val="480"/>
              </a:spcBef>
            </a:pPr>
            <a:r>
              <a:rPr lang="en-US" sz="2400" dirty="0" smtClean="0"/>
              <a:t>FY 09:</a:t>
            </a:r>
            <a:endParaRPr lang="en-US" sz="2000" dirty="0" smtClean="0"/>
          </a:p>
          <a:p>
            <a:pPr lvl="1">
              <a:lnSpc>
                <a:spcPts val="2600"/>
              </a:lnSpc>
              <a:spcBef>
                <a:spcPts val="480"/>
              </a:spcBef>
            </a:pPr>
            <a:r>
              <a:rPr lang="en-US" sz="1800" dirty="0" smtClean="0"/>
              <a:t>SRF funding restored to $ 19 M still focused on 1.3 GHz pulsed</a:t>
            </a:r>
          </a:p>
          <a:p>
            <a:pPr>
              <a:spcBef>
                <a:spcPts val="480"/>
              </a:spcBef>
            </a:pPr>
            <a:r>
              <a:rPr lang="en-US" sz="2000" dirty="0" smtClean="0"/>
              <a:t>SRF ARRA: $ 52.7 M of funds approved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Huge boost towards recovery from FY08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Advances schedule of </a:t>
            </a:r>
            <a:r>
              <a:rPr lang="en-US" sz="1600" u="sng" dirty="0" smtClean="0"/>
              <a:t>planned</a:t>
            </a:r>
            <a:r>
              <a:rPr lang="en-US" sz="1600" dirty="0" smtClean="0"/>
              <a:t> FNAL infrastructure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Allows purchase and construction of </a:t>
            </a:r>
            <a:r>
              <a:rPr lang="en-US" sz="1600" u="sng" dirty="0" smtClean="0"/>
              <a:t>previously unfunded </a:t>
            </a:r>
            <a:r>
              <a:rPr lang="en-US" sz="1600" dirty="0" smtClean="0"/>
              <a:t>infrastructure as well as </a:t>
            </a:r>
            <a:r>
              <a:rPr lang="en-US" sz="1600" u="sng" dirty="0" smtClean="0"/>
              <a:t>industrial</a:t>
            </a:r>
            <a:r>
              <a:rPr lang="en-US" sz="1600" dirty="0" smtClean="0"/>
              <a:t> cavity procurement, etc.</a:t>
            </a:r>
          </a:p>
          <a:p>
            <a:pPr>
              <a:spcBef>
                <a:spcPts val="480"/>
              </a:spcBef>
            </a:pPr>
            <a:r>
              <a:rPr lang="en-US" sz="2000" dirty="0" smtClean="0"/>
              <a:t>FY10</a:t>
            </a:r>
          </a:p>
          <a:p>
            <a:pPr lvl="1">
              <a:spcBef>
                <a:spcPts val="480"/>
              </a:spcBef>
            </a:pPr>
            <a:r>
              <a:rPr lang="en-US" sz="1800" dirty="0" smtClean="0"/>
              <a:t>Relatively stable &amp; the future looks good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924800" cy="762000"/>
          </a:xfrm>
        </p:spPr>
        <p:txBody>
          <a:bodyPr/>
          <a:lstStyle/>
          <a:p>
            <a:r>
              <a:rPr lang="en-US" dirty="0" smtClean="0"/>
              <a:t>ILC + SRF Funding and Labor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SRF Infrastructure Engineer’s Week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F70B7-787D-4573-B15B-174398DBDDD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447800"/>
            <a:ext cx="8610600" cy="1905000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en-US" dirty="0" smtClean="0"/>
              <a:t>SRF is a Program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Not a “construction project” </a:t>
            </a:r>
          </a:p>
          <a:p>
            <a:pPr lvl="1">
              <a:lnSpc>
                <a:spcPts val="2600"/>
              </a:lnSpc>
            </a:pPr>
            <a:r>
              <a:rPr lang="en-US" dirty="0" smtClean="0"/>
              <a:t>Specifically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an infrastructure/technology development program</a:t>
            </a:r>
          </a:p>
          <a:p>
            <a:pPr lvl="1">
              <a:lnSpc>
                <a:spcPts val="2600"/>
              </a:lnSpc>
            </a:pPr>
            <a:r>
              <a:rPr lang="en-US" dirty="0" smtClean="0"/>
              <a:t>Must respond to evolving project goals &amp; technology changes</a:t>
            </a:r>
          </a:p>
          <a:p>
            <a:pPr lvl="1">
              <a:lnSpc>
                <a:spcPts val="2600"/>
              </a:lnSpc>
            </a:pPr>
            <a:r>
              <a:rPr lang="en-US" dirty="0" smtClean="0">
                <a:solidFill>
                  <a:srgbClr val="FF0000"/>
                </a:solidFill>
              </a:rPr>
              <a:t>Scope of work, goals and conditions have changed several times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3276600"/>
            <a:ext cx="428263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4876800" y="3276600"/>
            <a:ext cx="4038600" cy="1905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i="0" kern="0" dirty="0" smtClean="0">
                <a:solidFill>
                  <a:schemeClr val="accent2"/>
                </a:solidFill>
                <a:latin typeface="+mn-lt"/>
              </a:rPr>
              <a:t>FY10 Funding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i="0" kern="0" dirty="0" smtClean="0">
                <a:solidFill>
                  <a:schemeClr val="accent2"/>
                </a:solidFill>
                <a:latin typeface="+mn-lt"/>
              </a:rPr>
              <a:t>ILC = $11,321K</a:t>
            </a:r>
          </a:p>
          <a:p>
            <a:pPr marL="342900" marR="0" lvl="0" indent="-342900" algn="l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i="0" kern="0" dirty="0" smtClean="0">
                <a:solidFill>
                  <a:schemeClr val="accent2"/>
                </a:solidFill>
                <a:latin typeface="+mn-lt"/>
              </a:rPr>
              <a:t>SRF = $20,500K</a:t>
            </a:r>
          </a:p>
          <a:p>
            <a:pPr marL="342900" marR="0" lvl="0" indent="-342900" algn="l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(plus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still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obligating ARRA funds)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562600"/>
            <a:ext cx="4204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Current ILC + SRF Staff (Jan 2010)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7924800" cy="762000"/>
          </a:xfrm>
        </p:spPr>
        <p:txBody>
          <a:bodyPr/>
          <a:lstStyle/>
          <a:p>
            <a:r>
              <a:rPr lang="en-US" dirty="0" smtClean="0"/>
              <a:t>SRF Funding Mission &amp; Goals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SRF Infrastructure Engineer’s Week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F70B7-787D-4573-B15B-174398DBDDD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3400" y="1600200"/>
            <a:ext cx="8153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Mission: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Develop SRF infrastructure at FNAL and perform R&amp;D to master the technology for future accelerator projects </a:t>
            </a:r>
            <a:r>
              <a:rPr lang="en-US" sz="1800" dirty="0" smtClean="0"/>
              <a:t>(e.g. Project X  or ILC)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Goals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Master fabrication </a:t>
            </a:r>
            <a:r>
              <a:rPr lang="en-US" sz="2000" dirty="0" smtClean="0"/>
              <a:t>and </a:t>
            </a:r>
            <a:r>
              <a:rPr lang="en-US" sz="2000" dirty="0" smtClean="0"/>
              <a:t>processing of cavities &amp; cryomodules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Build SRF infrastructure that is difficult for industry to provide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Large cryogenic &amp; RF systems, cavity &amp; cryomodule testing systems,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Transfer SRF technology to U.S. industry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Participate in national &amp; international collaborative SRF R&amp;D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924800" cy="762000"/>
          </a:xfrm>
        </p:spPr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SRF Infrastructure Engineer’s Week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F70B7-787D-4573-B15B-174398DBDDD0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457200" y="914400"/>
            <a:ext cx="8382000" cy="4572000"/>
            <a:chOff x="336" y="576"/>
            <a:chExt cx="5280" cy="2880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840" y="1920"/>
              <a:ext cx="1344" cy="528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160" y="1920"/>
              <a:ext cx="1344" cy="528"/>
            </a:xfrm>
            <a:prstGeom prst="rect">
              <a:avLst/>
            </a:prstGeom>
            <a:solidFill>
              <a:srgbClr val="FED8D2"/>
            </a:solidFill>
            <a:ln w="15875" algn="ctr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80" y="1920"/>
              <a:ext cx="1344" cy="528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28" y="2865"/>
              <a:ext cx="2064" cy="591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339966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840" y="960"/>
              <a:ext cx="1344" cy="528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339966"/>
              </a:solidFill>
              <a:prstDash val="lgDashDot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112" y="960"/>
              <a:ext cx="1344" cy="528"/>
            </a:xfrm>
            <a:prstGeom prst="rect">
              <a:avLst/>
            </a:prstGeom>
            <a:solidFill>
              <a:srgbClr val="FED8D2"/>
            </a:solidFill>
            <a:ln w="15875" algn="ctr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36" y="960"/>
              <a:ext cx="1344" cy="528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2544" y="2987"/>
              <a:ext cx="615" cy="343"/>
            </a:xfrm>
            <a:prstGeom prst="rightArrow">
              <a:avLst>
                <a:gd name="adj1" fmla="val 50000"/>
                <a:gd name="adj2" fmla="val 4482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>
              <a:off x="1728" y="2016"/>
              <a:ext cx="567" cy="306"/>
            </a:xfrm>
            <a:prstGeom prst="leftArrow">
              <a:avLst>
                <a:gd name="adj1" fmla="val 50000"/>
                <a:gd name="adj2" fmla="val 46324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>
              <a:off x="3408" y="2016"/>
              <a:ext cx="528" cy="306"/>
            </a:xfrm>
            <a:prstGeom prst="leftArrow">
              <a:avLst>
                <a:gd name="adj1" fmla="val 50000"/>
                <a:gd name="adj2" fmla="val 4313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>
              <a:off x="5136" y="1152"/>
              <a:ext cx="480" cy="1296"/>
            </a:xfrm>
            <a:prstGeom prst="curvedLeftArrow">
              <a:avLst>
                <a:gd name="adj1" fmla="val 45325"/>
                <a:gd name="adj2" fmla="val 108000"/>
                <a:gd name="adj3" fmla="val 33333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2160" y="960"/>
              <a:ext cx="1152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  <a:ea typeface="Arial Unicode MS" pitchFamily="34" charset="-128"/>
                  <a:cs typeface="Arial Unicode MS" pitchFamily="34" charset="-128"/>
                </a:rPr>
                <a:t>Surface Processing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384" y="960"/>
              <a:ext cx="1200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dirty="0">
                  <a:latin typeface="Tahoma" pitchFamily="34" charset="0"/>
                  <a:ea typeface="Arial Unicode MS" pitchFamily="34" charset="-128"/>
                  <a:cs typeface="Arial Unicode MS" pitchFamily="34" charset="-128"/>
                </a:rPr>
                <a:t>Cavity Fabrication</a:t>
              </a:r>
            </a:p>
          </p:txBody>
        </p:sp>
        <p:sp>
          <p:nvSpPr>
            <p:cNvPr id="20" name="AutoShape 21"/>
            <p:cNvSpPr>
              <a:spLocks noChangeArrowheads="1"/>
            </p:cNvSpPr>
            <p:nvPr/>
          </p:nvSpPr>
          <p:spPr bwMode="auto">
            <a:xfrm>
              <a:off x="1584" y="1056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AutoShape 22"/>
            <p:cNvSpPr>
              <a:spLocks noChangeArrowheads="1"/>
            </p:cNvSpPr>
            <p:nvPr/>
          </p:nvSpPr>
          <p:spPr bwMode="auto">
            <a:xfrm>
              <a:off x="3312" y="1056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3888" y="960"/>
              <a:ext cx="1248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  <a:ea typeface="Arial Unicode MS" pitchFamily="34" charset="-128"/>
                  <a:cs typeface="Arial Unicode MS" pitchFamily="34" charset="-128"/>
                </a:rPr>
                <a:t>Vertical Testing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3888" y="1920"/>
              <a:ext cx="1248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  <a:ea typeface="Arial Unicode MS" pitchFamily="34" charset="-128"/>
                  <a:cs typeface="Arial Unicode MS" pitchFamily="34" charset="-128"/>
                </a:rPr>
                <a:t>He Vessel, couplers, tuner</a:t>
              </a: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2256" y="1920"/>
              <a:ext cx="1104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  <a:ea typeface="Arial Unicode MS" pitchFamily="34" charset="-128"/>
                  <a:cs typeface="Arial Unicode MS" pitchFamily="34" charset="-128"/>
                </a:rPr>
                <a:t>HPR or reprocess</a:t>
              </a: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624" y="1920"/>
              <a:ext cx="1125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dirty="0">
                  <a:latin typeface="Tahoma" pitchFamily="34" charset="0"/>
                  <a:ea typeface="Arial Unicode MS" pitchFamily="34" charset="-128"/>
                  <a:cs typeface="Arial Unicode MS" pitchFamily="34" charset="-128"/>
                </a:rPr>
                <a:t>Horizontal Testing</a:t>
              </a: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624" y="2989"/>
              <a:ext cx="189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Tahoma" pitchFamily="34" charset="0"/>
                  <a:ea typeface="Arial Unicode MS" pitchFamily="34" charset="-128"/>
                  <a:cs typeface="Arial Unicode MS" pitchFamily="34" charset="-128"/>
                </a:rPr>
                <a:t>Cold String Assembly</a:t>
              </a: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4944" y="1584"/>
              <a:ext cx="576" cy="288"/>
            </a:xfrm>
            <a:prstGeom prst="rect">
              <a:avLst/>
            </a:prstGeom>
            <a:solidFill>
              <a:srgbClr val="00FF00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  <a:ea typeface="Arial Unicode MS" pitchFamily="34" charset="-128"/>
                  <a:cs typeface="Arial Unicode MS" pitchFamily="34" charset="-128"/>
                </a:rPr>
                <a:t>Pass!</a:t>
              </a:r>
            </a:p>
          </p:txBody>
        </p:sp>
        <p:sp>
          <p:nvSpPr>
            <p:cNvPr id="28" name="AutoShape 29"/>
            <p:cNvSpPr>
              <a:spLocks noChangeArrowheads="1"/>
            </p:cNvSpPr>
            <p:nvPr/>
          </p:nvSpPr>
          <p:spPr bwMode="auto">
            <a:xfrm rot="5400000">
              <a:off x="3456" y="-192"/>
              <a:ext cx="288" cy="2112"/>
            </a:xfrm>
            <a:prstGeom prst="curvedRightArrow">
              <a:avLst>
                <a:gd name="adj1" fmla="val 99373"/>
                <a:gd name="adj2" fmla="val 246040"/>
                <a:gd name="adj3" fmla="val 3958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 sz="2400" dirty="0">
                <a:latin typeface="Tahoma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3505" y="576"/>
              <a:ext cx="468" cy="288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Tahoma" pitchFamily="34" charset="0"/>
                  <a:ea typeface="Arial Unicode MS" pitchFamily="34" charset="-128"/>
                  <a:cs typeface="Arial Unicode MS" pitchFamily="34" charset="-128"/>
                </a:rPr>
                <a:t>Fail!</a:t>
              </a:r>
            </a:p>
          </p:txBody>
        </p:sp>
        <p:sp>
          <p:nvSpPr>
            <p:cNvPr id="30" name="AutoShape 31"/>
            <p:cNvSpPr>
              <a:spLocks noChangeArrowheads="1"/>
            </p:cNvSpPr>
            <p:nvPr/>
          </p:nvSpPr>
          <p:spPr bwMode="auto">
            <a:xfrm rot="-5400000">
              <a:off x="1848" y="840"/>
              <a:ext cx="288" cy="1968"/>
            </a:xfrm>
            <a:prstGeom prst="curvedLeftArrow">
              <a:avLst>
                <a:gd name="adj1" fmla="val 120627"/>
                <a:gd name="adj2" fmla="val 257294"/>
                <a:gd name="adj3" fmla="val 3072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1681" y="1536"/>
              <a:ext cx="468" cy="288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Tahoma" pitchFamily="34" charset="0"/>
                  <a:ea typeface="Arial Unicode MS" pitchFamily="34" charset="-128"/>
                  <a:cs typeface="Arial Unicode MS" pitchFamily="34" charset="-128"/>
                </a:rPr>
                <a:t>Fail!</a:t>
              </a:r>
            </a:p>
          </p:txBody>
        </p:sp>
      </p:grpSp>
      <p:pic>
        <p:nvPicPr>
          <p:cNvPr id="32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398962"/>
            <a:ext cx="327660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Down Arrow 32"/>
          <p:cNvSpPr/>
          <p:nvPr/>
        </p:nvSpPr>
        <p:spPr bwMode="auto">
          <a:xfrm>
            <a:off x="1524000" y="3886200"/>
            <a:ext cx="457200" cy="685800"/>
          </a:xfrm>
          <a:prstGeom prst="downArrow">
            <a:avLst/>
          </a:prstGeom>
          <a:solidFill>
            <a:srgbClr val="00C89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924800" cy="762000"/>
          </a:xfrm>
        </p:spPr>
        <p:txBody>
          <a:bodyPr/>
          <a:lstStyle/>
          <a:p>
            <a:r>
              <a:rPr lang="en-US" dirty="0" smtClean="0"/>
              <a:t>Integrated SRF Plan </a:t>
            </a:r>
            <a:r>
              <a:rPr lang="en-US" sz="2800" dirty="0" smtClean="0"/>
              <a:t>(Cryomodules)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555" y="1524000"/>
            <a:ext cx="876904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762000"/>
          </a:xfrm>
        </p:spPr>
        <p:txBody>
          <a:bodyPr/>
          <a:lstStyle/>
          <a:p>
            <a:r>
              <a:rPr lang="en-US" dirty="0" smtClean="0"/>
              <a:t>Integrated SRF Plan </a:t>
            </a:r>
            <a:r>
              <a:rPr lang="en-US" sz="2800" dirty="0" smtClean="0"/>
              <a:t>(Infrastructure)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67138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ineer's Week 2010">
  <a:themeElements>
    <a:clrScheme name="FNAL Budget Mtg Germantown 110906 FINA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NAL Budget Mtg Germantown 110906 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FNAL Budget Mtg Germantown 110906 FIN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NAL Budget Mtg Germantown 110906 FIN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NAL Budget Mtg Germantown 110906 FIN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NAL Budget Mtg Germantown 110906 FIN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NAL Budget Mtg Germantown 110906 FIN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NAL Budget Mtg Germantown 110906 FIN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NAL Budget Mtg Germantown 110906 FIN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10219</TotalTime>
  <Words>1639</Words>
  <Application>Microsoft Office PowerPoint</Application>
  <PresentationFormat>On-screen Show (4:3)</PresentationFormat>
  <Paragraphs>254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Engineer's Week 2010</vt:lpstr>
      <vt:lpstr>SRF Infrastructure at Fermilab (and more)</vt:lpstr>
      <vt:lpstr>Introduction</vt:lpstr>
      <vt:lpstr>History</vt:lpstr>
      <vt:lpstr>History (cont’d)</vt:lpstr>
      <vt:lpstr>ILC + SRF Funding and Labor</vt:lpstr>
      <vt:lpstr>SRF Funding Mission &amp; Goals</vt:lpstr>
      <vt:lpstr>The Process</vt:lpstr>
      <vt:lpstr>Integrated SRF Plan (Cryomodules)</vt:lpstr>
      <vt:lpstr>Integrated SRF Plan (Infrastructure)</vt:lpstr>
      <vt:lpstr>Current Status</vt:lpstr>
      <vt:lpstr>ILC Cavity Gradient</vt:lpstr>
      <vt:lpstr>1st Dressed Cavity</vt:lpstr>
      <vt:lpstr>RF Unit Test Facility at NML</vt:lpstr>
      <vt:lpstr>NML Before/After (End of CY09)</vt:lpstr>
      <vt:lpstr>Progress at NML</vt:lpstr>
      <vt:lpstr>NML in the Future</vt:lpstr>
      <vt:lpstr>Collaborations (18 MOU’s)</vt:lpstr>
      <vt:lpstr>Summary </vt:lpstr>
      <vt:lpstr>Slide 19</vt:lpstr>
      <vt:lpstr>Final Thoughts on Engineer’s Week I</vt:lpstr>
      <vt:lpstr>Final Thoughts on Engineer’s Week II</vt:lpstr>
      <vt:lpstr>Final Thoughts on Engineer’s Week III</vt:lpstr>
      <vt:lpstr>Final Thoughts on Engineer’s Week IV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Business Systems</dc:creator>
  <cp:lastModifiedBy>rstanek</cp:lastModifiedBy>
  <cp:revision>952</cp:revision>
  <cp:lastPrinted>2000-03-21T23:04:46Z</cp:lastPrinted>
  <dcterms:created xsi:type="dcterms:W3CDTF">2007-10-24T21:20:01Z</dcterms:created>
  <dcterms:modified xsi:type="dcterms:W3CDTF">2010-02-15T03:57:42Z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U:\web stuff</vt:lpwstr>
  </property>
</Properties>
</file>