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7"/>
  </p:notesMasterIdLst>
  <p:handoutMasterIdLst>
    <p:handoutMasterId r:id="rId28"/>
  </p:handoutMasterIdLst>
  <p:sldIdLst>
    <p:sldId id="346" r:id="rId3"/>
    <p:sldId id="742" r:id="rId4"/>
    <p:sldId id="765" r:id="rId5"/>
    <p:sldId id="741" r:id="rId6"/>
    <p:sldId id="758" r:id="rId7"/>
    <p:sldId id="755" r:id="rId8"/>
    <p:sldId id="744" r:id="rId9"/>
    <p:sldId id="723" r:id="rId10"/>
    <p:sldId id="746" r:id="rId11"/>
    <p:sldId id="764" r:id="rId12"/>
    <p:sldId id="735" r:id="rId13"/>
    <p:sldId id="680" r:id="rId14"/>
    <p:sldId id="731" r:id="rId15"/>
    <p:sldId id="732" r:id="rId16"/>
    <p:sldId id="734" r:id="rId17"/>
    <p:sldId id="760" r:id="rId18"/>
    <p:sldId id="728" r:id="rId19"/>
    <p:sldId id="729" r:id="rId20"/>
    <p:sldId id="628" r:id="rId21"/>
    <p:sldId id="763" r:id="rId22"/>
    <p:sldId id="752" r:id="rId23"/>
    <p:sldId id="753" r:id="rId24"/>
    <p:sldId id="754" r:id="rId25"/>
    <p:sldId id="717" r:id="rId26"/>
  </p:sldIdLst>
  <p:sldSz cx="9144000" cy="6858000" type="screen4x3"/>
  <p:notesSz cx="9232900" cy="6934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33CC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00000"/>
    <a:srgbClr val="339966"/>
    <a:srgbClr val="FF00FF"/>
    <a:srgbClr val="0099FF"/>
    <a:srgbClr val="003399"/>
    <a:srgbClr val="0033CC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8" autoAdjust="0"/>
    <p:restoredTop sz="94706" autoAdjust="0"/>
  </p:normalViewPr>
  <p:slideViewPr>
    <p:cSldViewPr>
      <p:cViewPr>
        <p:scale>
          <a:sx n="100" d="100"/>
          <a:sy n="100" d="100"/>
        </p:scale>
        <p:origin x="-81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2532" y="-96"/>
      </p:cViewPr>
      <p:guideLst>
        <p:guide orient="horz" pos="2185"/>
        <p:guide pos="2909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9369" cy="3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3" rIns="92263" bIns="46133" numCol="1" anchor="t" anchorCtr="0" compatLnSpc="1">
            <a:prstTxWarp prst="textNoShape">
              <a:avLst/>
            </a:prstTxWarp>
          </a:bodyPr>
          <a:lstStyle>
            <a:lvl1pPr defTabSz="922937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3532" y="0"/>
            <a:ext cx="3999368" cy="3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3" rIns="92263" bIns="46133" numCol="1" anchor="t" anchorCtr="0" compatLnSpc="1">
            <a:prstTxWarp prst="textNoShape">
              <a:avLst/>
            </a:prstTxWarp>
          </a:bodyPr>
          <a:lstStyle>
            <a:lvl1pPr algn="r" defTabSz="922937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89355"/>
            <a:ext cx="3999369" cy="3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3" rIns="92263" bIns="46133" numCol="1" anchor="b" anchorCtr="0" compatLnSpc="1">
            <a:prstTxWarp prst="textNoShape">
              <a:avLst/>
            </a:prstTxWarp>
          </a:bodyPr>
          <a:lstStyle>
            <a:lvl1pPr defTabSz="922937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3532" y="6589355"/>
            <a:ext cx="3999368" cy="3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3" rIns="92263" bIns="46133" numCol="1" anchor="b" anchorCtr="0" compatLnSpc="1">
            <a:prstTxWarp prst="textNoShape">
              <a:avLst/>
            </a:prstTxWarp>
          </a:bodyPr>
          <a:lstStyle>
            <a:lvl1pPr algn="r" defTabSz="922937">
              <a:defRPr sz="1200">
                <a:solidFill>
                  <a:schemeClr val="tx1"/>
                </a:solidFill>
              </a:defRPr>
            </a:lvl1pPr>
          </a:lstStyle>
          <a:p>
            <a:fld id="{F92C9A30-EFB1-42A7-9AE7-3289401009D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9369" cy="3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3" rIns="92263" bIns="46133" numCol="1" anchor="t" anchorCtr="0" compatLnSpc="1">
            <a:prstTxWarp prst="textNoShape">
              <a:avLst/>
            </a:prstTxWarp>
          </a:bodyPr>
          <a:lstStyle>
            <a:lvl1pPr defTabSz="922937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3532" y="0"/>
            <a:ext cx="3999368" cy="3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3" rIns="92263" bIns="46133" numCol="1" anchor="t" anchorCtr="0" compatLnSpc="1">
            <a:prstTxWarp prst="textNoShape">
              <a:avLst/>
            </a:prstTxWarp>
          </a:bodyPr>
          <a:lstStyle>
            <a:lvl1pPr algn="r" defTabSz="922937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2425" y="520700"/>
            <a:ext cx="3468688" cy="260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9501" y="3293124"/>
            <a:ext cx="6773902" cy="31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3" rIns="92263" bIns="46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89355"/>
            <a:ext cx="3999369" cy="3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3" rIns="92263" bIns="46133" numCol="1" anchor="b" anchorCtr="0" compatLnSpc="1">
            <a:prstTxWarp prst="textNoShape">
              <a:avLst/>
            </a:prstTxWarp>
          </a:bodyPr>
          <a:lstStyle>
            <a:lvl1pPr defTabSz="922937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3532" y="6589355"/>
            <a:ext cx="3999368" cy="34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3" rIns="92263" bIns="46133" numCol="1" anchor="b" anchorCtr="0" compatLnSpc="1">
            <a:prstTxWarp prst="textNoShape">
              <a:avLst/>
            </a:prstTxWarp>
          </a:bodyPr>
          <a:lstStyle>
            <a:lvl1pPr algn="r" defTabSz="922937">
              <a:defRPr sz="1200">
                <a:solidFill>
                  <a:schemeClr val="tx1"/>
                </a:solidFill>
              </a:defRPr>
            </a:lvl1pPr>
          </a:lstStyle>
          <a:p>
            <a:fld id="{577B2046-6FC8-4853-9484-E6468197208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2DA2-7FBD-4770-AD07-5D982C55CD9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D10E8-2476-4182-B0F9-FB3BC754549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0BDE0-0BEC-4732-B942-CB70DB0DE2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371600"/>
            <a:ext cx="7772400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8" y="6400800"/>
            <a:ext cx="1490662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6238" y="641667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800" y="64008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fld id="{52882E1E-F00F-4AB2-A85F-7C9F90B064A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EDDD-5BBF-40D0-BFC9-93952C892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0728B9-8C91-42AD-86BA-FBB7F6F9806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7D0AB7-8A3B-430E-9033-E51B146B077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424DBF-6480-4EE8-B3E6-C22B1D1C757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DBA6-E169-4EA4-9DC1-927E7111C29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D9236B-D90F-4C51-B0FC-13601E2E0C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E2DFBA-0CD1-4FBB-8896-B6762B1C6FD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45BDB-228D-443C-A60C-83AB1AE40F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2C07357-463C-4F56-9B1D-736F9E1388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A767E5-89A8-4AF2-8E31-49D5FF42B0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BD3D9-2782-459B-8EF3-F04DB945399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03D2FC-1AE4-4295-A055-B5AD98271B6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2878A5-ABD0-4A46-9DB4-70B671F049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22E5-2CF7-4F4F-802E-7967E2F2790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E0D18-D148-4C2E-A114-5BA683B7C02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6D528-CCE8-4F29-A9E7-7C1F903B38F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C964A-7642-4AB3-8EBA-7A00536AB9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0FED1-9CAA-48CC-853A-493933CD5C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C8A2E-E346-4520-83A5-B8B8F48A06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E2CBA-CDCB-43BA-80AB-BFFB9B0A1FE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76938" y="6400800"/>
            <a:ext cx="1490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41667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400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0077E831-9806-4A3A-802B-BAB8D3F95D8B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34" name="Picture 10" descr="LOGO"/>
          <p:cNvPicPr>
            <a:picLocks noChangeAspect="1" noChangeArrowheads="1"/>
          </p:cNvPicPr>
          <p:nvPr userDrawn="1"/>
        </p:nvPicPr>
        <p:blipFill>
          <a:blip r:embed="rId15"/>
          <a:srcRect t="-616" r="91563" b="89853"/>
          <a:stretch>
            <a:fillRect/>
          </a:stretch>
        </p:blipFill>
        <p:spPr bwMode="auto">
          <a:xfrm>
            <a:off x="1476375" y="6372225"/>
            <a:ext cx="485775" cy="48577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152400" y="762000"/>
            <a:ext cx="86106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304800" y="914400"/>
            <a:ext cx="86106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5900" y="6257925"/>
            <a:ext cx="1041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400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400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F5BE54C5-EBCF-4CB6-80F3-DB58BB1E850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98696" name="Rectangle 8"/>
          <p:cNvSpPr>
            <a:spLocks noChangeArrowheads="1"/>
          </p:cNvSpPr>
          <p:nvPr userDrawn="1"/>
        </p:nvSpPr>
        <p:spPr bwMode="auto">
          <a:xfrm>
            <a:off x="152400" y="762000"/>
            <a:ext cx="86106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98697" name="Rectangle 9"/>
          <p:cNvSpPr>
            <a:spLocks noChangeArrowheads="1"/>
          </p:cNvSpPr>
          <p:nvPr userDrawn="1"/>
        </p:nvSpPr>
        <p:spPr bwMode="auto">
          <a:xfrm>
            <a:off x="304800" y="914400"/>
            <a:ext cx="86106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99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92163" y="1052513"/>
            <a:ext cx="7772400" cy="1044575"/>
          </a:xfrm>
        </p:spPr>
        <p:txBody>
          <a:bodyPr/>
          <a:lstStyle/>
          <a:p>
            <a:r>
              <a:rPr lang="en-US" sz="4000" u="sng" dirty="0" smtClean="0"/>
              <a:t>The Mu2e Experiment</a:t>
            </a:r>
            <a:endParaRPr lang="en-US" sz="4000" dirty="0"/>
          </a:p>
        </p:txBody>
      </p:sp>
      <p:sp>
        <p:nvSpPr>
          <p:cNvPr id="1095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5373688"/>
            <a:ext cx="3816350" cy="938212"/>
          </a:xfrm>
        </p:spPr>
        <p:txBody>
          <a:bodyPr/>
          <a:lstStyle/>
          <a:p>
            <a:pPr algn="l"/>
            <a:r>
              <a:rPr lang="en-US" sz="1800" dirty="0"/>
              <a:t>Michael Lamm</a:t>
            </a:r>
          </a:p>
          <a:p>
            <a:pPr algn="l"/>
            <a:r>
              <a:rPr lang="en-US" sz="1800" dirty="0"/>
              <a:t>for the Mu2e Collaboration</a:t>
            </a:r>
          </a:p>
          <a:p>
            <a:pPr algn="l"/>
            <a:r>
              <a:rPr lang="en-US" sz="1800" dirty="0"/>
              <a:t>and TD/Magnet Systems Dept. </a:t>
            </a:r>
          </a:p>
          <a:p>
            <a:pPr algn="l"/>
            <a:endParaRPr lang="en-US" sz="2400" dirty="0"/>
          </a:p>
        </p:txBody>
      </p:sp>
      <p:sp>
        <p:nvSpPr>
          <p:cNvPr id="109573" name="Text Box 1029"/>
          <p:cNvSpPr txBox="1">
            <a:spLocks noChangeArrowheads="1"/>
          </p:cNvSpPr>
          <p:nvPr/>
        </p:nvSpPr>
        <p:spPr bwMode="auto">
          <a:xfrm>
            <a:off x="179388" y="5481638"/>
            <a:ext cx="38893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Engineer’s Week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February 18, </a:t>
            </a:r>
            <a:r>
              <a:rPr lang="en-US" sz="1800" dirty="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811161" y="2625713"/>
            <a:ext cx="7772400" cy="18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kern="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Physics Goals and W</a:t>
            </a:r>
            <a:r>
              <a:rPr kumimoji="0" lang="en-US" b="0" i="0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</a:t>
            </a:r>
            <a:r>
              <a:rPr kumimoji="0" lang="en-US" b="0" i="0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it’s important</a:t>
            </a:r>
            <a:r>
              <a:rPr kumimoji="0" lang="en-US" b="0" i="0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Fermilab and HEP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kern="0" baseline="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How</a:t>
            </a:r>
            <a:r>
              <a:rPr lang="en-US" kern="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 the Experiment Works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0" i="0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Engineering Challenges (emphasis</a:t>
            </a:r>
            <a:r>
              <a:rPr kumimoji="0" lang="en-US" b="0" i="0" strike="noStrike" kern="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the magnets)</a:t>
            </a:r>
            <a:endParaRPr kumimoji="0" lang="en-US" b="0" i="0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kern="0" baseline="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Conclusion</a:t>
            </a:r>
            <a:endParaRPr kumimoji="0" lang="en-US" b="0" i="0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mu2e_logo_o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79" y="398420"/>
            <a:ext cx="1716111" cy="987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8" y="6400800"/>
            <a:ext cx="1808206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4BCE4-1FA9-478F-AF05-9CEFE733551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Solenoid Work at Fermilab</a:t>
            </a:r>
            <a:endParaRPr lang="en-US" sz="4000" dirty="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052513"/>
            <a:ext cx="8567737" cy="5364162"/>
          </a:xfrm>
          <a:noFill/>
          <a:ln/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400" b="0" dirty="0" smtClean="0"/>
              <a:t>For the next 12-18 months… taking project to CD1…</a:t>
            </a:r>
          </a:p>
          <a:p>
            <a:pPr marL="533400" indent="-533400"/>
            <a:r>
              <a:rPr lang="en-US" sz="2400" b="0" dirty="0" smtClean="0"/>
              <a:t>Conceptual Design</a:t>
            </a:r>
          </a:p>
          <a:p>
            <a:pPr marL="933450" lvl="1" indent="-533400"/>
            <a:r>
              <a:rPr lang="en-US" sz="2000" dirty="0" smtClean="0"/>
              <a:t>Separate working groups for PS, TS and DS</a:t>
            </a:r>
          </a:p>
          <a:p>
            <a:pPr marL="933450" lvl="1" indent="-533400"/>
            <a:r>
              <a:rPr lang="en-US" sz="2000" dirty="0" smtClean="0"/>
              <a:t>Technical Specifications</a:t>
            </a:r>
          </a:p>
          <a:p>
            <a:pPr marL="933450" lvl="1" indent="-533400"/>
            <a:r>
              <a:rPr lang="en-US" sz="2000" b="0" dirty="0" smtClean="0"/>
              <a:t>Preliminary Cost Estimate</a:t>
            </a:r>
          </a:p>
          <a:p>
            <a:pPr marL="533400" indent="-533400"/>
            <a:r>
              <a:rPr lang="en-US" b="0" dirty="0" smtClean="0"/>
              <a:t>Several engineers working on this</a:t>
            </a:r>
          </a:p>
          <a:p>
            <a:pPr marL="933450" lvl="1" indent="-533400"/>
            <a:r>
              <a:rPr lang="en-US" sz="2000" dirty="0" smtClean="0"/>
              <a:t>Tom Page  Solenoid Project Engineer</a:t>
            </a:r>
          </a:p>
          <a:p>
            <a:pPr marL="933450" lvl="1" indent="-533400"/>
            <a:r>
              <a:rPr lang="en-US" sz="2000" dirty="0" smtClean="0"/>
              <a:t>Nikolai Andreev, </a:t>
            </a:r>
            <a:r>
              <a:rPr lang="en-US" sz="2000" b="0" dirty="0" smtClean="0"/>
              <a:t>Vadim Kashikhin, </a:t>
            </a:r>
            <a:r>
              <a:rPr lang="en-US" sz="2000" dirty="0" smtClean="0"/>
              <a:t>Vladimir Kashikhin, </a:t>
            </a:r>
            <a:r>
              <a:rPr lang="en-US" sz="2000" b="0" dirty="0" smtClean="0"/>
              <a:t>Igor Novitski, </a:t>
            </a:r>
            <a:r>
              <a:rPr lang="en-US" sz="2000" dirty="0" smtClean="0"/>
              <a:t>Rodger Bossert, </a:t>
            </a:r>
            <a:r>
              <a:rPr lang="en-US" sz="2000" b="0" dirty="0" smtClean="0"/>
              <a:t>Tom Peterson, </a:t>
            </a:r>
            <a:r>
              <a:rPr lang="en-US" sz="2000" dirty="0" smtClean="0"/>
              <a:t>Roger Rabehl, Bob Wands, Tom Nicol, Daniel </a:t>
            </a:r>
            <a:r>
              <a:rPr lang="en-US" sz="2000" dirty="0" smtClean="0"/>
              <a:t>Evbota</a:t>
            </a:r>
            <a:r>
              <a:rPr lang="en-US" sz="2000" dirty="0" smtClean="0"/>
              <a:t>, Sasha </a:t>
            </a:r>
            <a:r>
              <a:rPr lang="en-US" sz="2000" dirty="0" smtClean="0"/>
              <a:t>Makarov</a:t>
            </a:r>
            <a:endParaRPr lang="en-US" sz="2000" dirty="0" smtClean="0"/>
          </a:p>
          <a:p>
            <a:pPr marL="533400" indent="-533400"/>
            <a:r>
              <a:rPr lang="en-US" sz="2000" dirty="0" smtClean="0"/>
              <a:t>Working on various aspects of the magnet design</a:t>
            </a:r>
          </a:p>
          <a:p>
            <a:pPr marL="933450" lvl="1" indent="-533400"/>
            <a:r>
              <a:rPr lang="en-US" sz="2000" dirty="0" smtClean="0"/>
              <a:t>Magnetic, Mechanical, thermal/cryogenic, quench……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8" y="6400800"/>
            <a:ext cx="1808206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CB29D-DF2C-4C52-A205-27D6CE048CC3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76200"/>
            <a:ext cx="8990072" cy="685800"/>
          </a:xfrm>
        </p:spPr>
        <p:txBody>
          <a:bodyPr/>
          <a:lstStyle/>
          <a:p>
            <a:r>
              <a:rPr lang="en-US" sz="4000" dirty="0" smtClean="0"/>
              <a:t>MECO (BNL) </a:t>
            </a:r>
            <a:r>
              <a:rPr lang="en-US" sz="4000" dirty="0"/>
              <a:t>vs. Mu2e Magnet Concept</a:t>
            </a:r>
          </a:p>
        </p:txBody>
      </p:sp>
      <p:grpSp>
        <p:nvGrpSpPr>
          <p:cNvPr id="746500" name="Group 4"/>
          <p:cNvGrpSpPr>
            <a:grpSpLocks/>
          </p:cNvGrpSpPr>
          <p:nvPr/>
        </p:nvGrpSpPr>
        <p:grpSpPr bwMode="auto">
          <a:xfrm>
            <a:off x="935038" y="5265738"/>
            <a:ext cx="3205162" cy="1069975"/>
            <a:chOff x="3538" y="3385"/>
            <a:chExt cx="2102" cy="674"/>
          </a:xfrm>
        </p:grpSpPr>
        <p:pic>
          <p:nvPicPr>
            <p:cNvPr id="746501" name="Picture 5" descr="conductor cro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38" y="3385"/>
              <a:ext cx="2102" cy="674"/>
            </a:xfrm>
            <a:prstGeom prst="rect">
              <a:avLst/>
            </a:prstGeom>
            <a:noFill/>
          </p:spPr>
        </p:pic>
        <p:sp>
          <p:nvSpPr>
            <p:cNvPr id="746502" name="Text Box 6"/>
            <p:cNvSpPr txBox="1">
              <a:spLocks noChangeArrowheads="1"/>
            </p:cNvSpPr>
            <p:nvPr/>
          </p:nvSpPr>
          <p:spPr bwMode="auto">
            <a:xfrm>
              <a:off x="4173" y="3725"/>
              <a:ext cx="9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Copper Bar</a:t>
              </a:r>
            </a:p>
          </p:txBody>
        </p:sp>
        <p:sp>
          <p:nvSpPr>
            <p:cNvPr id="746503" name="Text Box 7"/>
            <p:cNvSpPr txBox="1">
              <a:spLocks noChangeArrowheads="1"/>
            </p:cNvSpPr>
            <p:nvPr/>
          </p:nvSpPr>
          <p:spPr bwMode="auto">
            <a:xfrm>
              <a:off x="4325" y="3431"/>
              <a:ext cx="6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3300"/>
                  </a:solidFill>
                </a:rPr>
                <a:t>SSC cable</a:t>
              </a:r>
            </a:p>
          </p:txBody>
        </p:sp>
      </p:grpSp>
      <p:pic>
        <p:nvPicPr>
          <p:cNvPr id="746509" name="図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976813"/>
            <a:ext cx="25019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46519" name="Object 23"/>
          <p:cNvGraphicFramePr>
            <a:graphicFrameLocks noChangeAspect="1"/>
          </p:cNvGraphicFramePr>
          <p:nvPr>
            <p:ph idx="1"/>
          </p:nvPr>
        </p:nvGraphicFramePr>
        <p:xfrm>
          <a:off x="215900" y="1412875"/>
          <a:ext cx="8677275" cy="3556000"/>
        </p:xfrm>
        <a:graphic>
          <a:graphicData uri="http://schemas.openxmlformats.org/presentationml/2006/ole">
            <p:oleObj spid="_x0000_s746519" name="Worksheet" r:id="rId5" imgW="7053222" imgH="288964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7" y="6400800"/>
            <a:ext cx="1917745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CBD-68CE-4F91-9000-F114301EC523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68302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2220913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 </a:t>
            </a:r>
            <a:r>
              <a:rPr lang="en-US" dirty="0" smtClean="0"/>
              <a:t>Working Design</a:t>
            </a:r>
            <a:endParaRPr lang="en-US" dirty="0"/>
          </a:p>
        </p:txBody>
      </p:sp>
      <p:sp>
        <p:nvSpPr>
          <p:cNvPr id="683018" name="Text Box 10"/>
          <p:cNvSpPr txBox="1">
            <a:spLocks noChangeArrowheads="1"/>
          </p:cNvSpPr>
          <p:nvPr/>
        </p:nvSpPr>
        <p:spPr bwMode="auto">
          <a:xfrm>
            <a:off x="0" y="0"/>
            <a:ext cx="2124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Vadim Kashikhin</a:t>
            </a:r>
          </a:p>
        </p:txBody>
      </p:sp>
      <p:pic>
        <p:nvPicPr>
          <p:cNvPr id="683019" name="Picture 11" descr="Graded_coil_cable2 Model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4550" y="3789363"/>
            <a:ext cx="5213350" cy="2349500"/>
          </a:xfrm>
          <a:prstGeom prst="rect">
            <a:avLst/>
          </a:prstGeom>
          <a:noFill/>
        </p:spPr>
      </p:pic>
      <p:sp>
        <p:nvSpPr>
          <p:cNvPr id="683020" name="Rectangle 12"/>
          <p:cNvSpPr>
            <a:spLocks noChangeArrowheads="1"/>
          </p:cNvSpPr>
          <p:nvPr/>
        </p:nvSpPr>
        <p:spPr bwMode="auto">
          <a:xfrm>
            <a:off x="863600" y="4473575"/>
            <a:ext cx="282575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3021" name="Line 13"/>
          <p:cNvSpPr>
            <a:spLocks noChangeShapeType="1"/>
          </p:cNvSpPr>
          <p:nvPr/>
        </p:nvSpPr>
        <p:spPr bwMode="auto">
          <a:xfrm>
            <a:off x="1331913" y="4616450"/>
            <a:ext cx="1528762" cy="323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83024" name="Rectangle 16"/>
          <p:cNvSpPr>
            <a:spLocks noChangeArrowheads="1"/>
          </p:cNvSpPr>
          <p:nvPr/>
        </p:nvSpPr>
        <p:spPr bwMode="auto">
          <a:xfrm>
            <a:off x="3132138" y="3752850"/>
            <a:ext cx="5653087" cy="26638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83025" name="Text Box 17"/>
          <p:cNvSpPr txBox="1">
            <a:spLocks noChangeArrowheads="1"/>
          </p:cNvSpPr>
          <p:nvPr/>
        </p:nvSpPr>
        <p:spPr bwMode="auto">
          <a:xfrm>
            <a:off x="2916238" y="981075"/>
            <a:ext cx="62277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Long continuous inner coils with several short </a:t>
            </a:r>
            <a:r>
              <a:rPr lang="en-US" sz="1800" dirty="0" smtClean="0"/>
              <a:t>outer </a:t>
            </a:r>
            <a:r>
              <a:rPr lang="en-US" sz="1800" dirty="0"/>
              <a:t>“tunable” coils for gradient field and to “match into” transport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en-US" sz="1800" dirty="0"/>
              <a:t>Benefits relative to Meco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Reduce </a:t>
            </a:r>
            <a:r>
              <a:rPr lang="en-US" sz="1800" dirty="0"/>
              <a:t>inductance by x5  </a:t>
            </a:r>
            <a:r>
              <a:rPr lang="en-US" sz="1800" dirty="0">
                <a:solidFill>
                  <a:srgbClr val="FF3300"/>
                </a:solidFill>
              </a:rPr>
              <a:t>(Increased operating current)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 dirty="0"/>
              <a:t>Reduce nuclear heating &gt;x2 </a:t>
            </a:r>
            <a:r>
              <a:rPr lang="en-US" sz="1800" dirty="0">
                <a:solidFill>
                  <a:srgbClr val="FF3300"/>
                </a:solidFill>
              </a:rPr>
              <a:t>(Aluminum Stabilizer)</a:t>
            </a:r>
          </a:p>
        </p:txBody>
      </p:sp>
      <p:sp>
        <p:nvSpPr>
          <p:cNvPr id="683026" name="Text Box 18"/>
          <p:cNvSpPr txBox="1">
            <a:spLocks noChangeArrowheads="1"/>
          </p:cNvSpPr>
          <p:nvPr/>
        </p:nvSpPr>
        <p:spPr bwMode="auto">
          <a:xfrm>
            <a:off x="4211638" y="5984875"/>
            <a:ext cx="390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/>
              <a:t>Coil cross section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8" y="6400800"/>
            <a:ext cx="1735180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146D0-9809-4AA9-9F79-786809EDB563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 Magnetic Design</a:t>
            </a:r>
          </a:p>
        </p:txBody>
      </p:sp>
      <p:grpSp>
        <p:nvGrpSpPr>
          <p:cNvPr id="742403" name="Group 3"/>
          <p:cNvGrpSpPr>
            <a:grpSpLocks/>
          </p:cNvGrpSpPr>
          <p:nvPr/>
        </p:nvGrpSpPr>
        <p:grpSpPr bwMode="auto">
          <a:xfrm>
            <a:off x="152400" y="1379538"/>
            <a:ext cx="8782050" cy="5334000"/>
            <a:chOff x="96" y="869"/>
            <a:chExt cx="5532" cy="3360"/>
          </a:xfrm>
        </p:grpSpPr>
        <p:pic>
          <p:nvPicPr>
            <p:cNvPr id="74240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68" y="869"/>
              <a:ext cx="1826" cy="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240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" y="869"/>
              <a:ext cx="1865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240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63" y="884"/>
              <a:ext cx="1765" cy="3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42407" name="Text Box 7"/>
          <p:cNvSpPr txBox="1">
            <a:spLocks noChangeArrowheads="1"/>
          </p:cNvSpPr>
          <p:nvPr/>
        </p:nvSpPr>
        <p:spPr bwMode="auto">
          <a:xfrm>
            <a:off x="395288" y="981075"/>
            <a:ext cx="87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Meco</a:t>
            </a:r>
          </a:p>
        </p:txBody>
      </p:sp>
      <p:sp>
        <p:nvSpPr>
          <p:cNvPr id="742408" name="Text Box 8"/>
          <p:cNvSpPr txBox="1">
            <a:spLocks noChangeArrowheads="1"/>
          </p:cNvSpPr>
          <p:nvPr/>
        </p:nvSpPr>
        <p:spPr bwMode="auto">
          <a:xfrm>
            <a:off x="2843213" y="981075"/>
            <a:ext cx="366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Two layer Continuous Wind</a:t>
            </a:r>
          </a:p>
        </p:txBody>
      </p:sp>
      <p:sp>
        <p:nvSpPr>
          <p:cNvPr id="742409" name="Text Box 9"/>
          <p:cNvSpPr txBox="1">
            <a:spLocks noChangeArrowheads="1"/>
          </p:cNvSpPr>
          <p:nvPr/>
        </p:nvSpPr>
        <p:spPr bwMode="auto">
          <a:xfrm>
            <a:off x="6588125" y="981075"/>
            <a:ext cx="2122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Shorter Version</a:t>
            </a:r>
          </a:p>
        </p:txBody>
      </p:sp>
      <p:sp>
        <p:nvSpPr>
          <p:cNvPr id="742410" name="Text Box 10"/>
          <p:cNvSpPr txBox="1">
            <a:spLocks noChangeArrowheads="1"/>
          </p:cNvSpPr>
          <p:nvPr/>
        </p:nvSpPr>
        <p:spPr bwMode="auto">
          <a:xfrm>
            <a:off x="0" y="0"/>
            <a:ext cx="2124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Vadim Kashikhin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7" y="6400800"/>
            <a:ext cx="1844719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C65B7-D459-40F9-B4E9-305574EC079A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74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777875"/>
          </a:xfrm>
        </p:spPr>
        <p:txBody>
          <a:bodyPr/>
          <a:lstStyle/>
          <a:p>
            <a:r>
              <a:rPr lang="en-US" sz="3200" dirty="0"/>
              <a:t>Temperature and Current Margins are Acceptable</a:t>
            </a:r>
          </a:p>
        </p:txBody>
      </p:sp>
      <p:pic>
        <p:nvPicPr>
          <p:cNvPr id="743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4724400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34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5988" y="1844675"/>
            <a:ext cx="4418012" cy="40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43429" name="Text Box 5"/>
          <p:cNvSpPr txBox="1">
            <a:spLocks noChangeArrowheads="1"/>
          </p:cNvSpPr>
          <p:nvPr/>
        </p:nvSpPr>
        <p:spPr bwMode="auto">
          <a:xfrm>
            <a:off x="142875" y="5121275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Temperature margin &gt; 1.5 K</a:t>
            </a:r>
          </a:p>
        </p:txBody>
      </p:sp>
      <p:sp>
        <p:nvSpPr>
          <p:cNvPr id="743431" name="AutoShape 7"/>
          <p:cNvSpPr>
            <a:spLocks/>
          </p:cNvSpPr>
          <p:nvPr/>
        </p:nvSpPr>
        <p:spPr bwMode="auto">
          <a:xfrm rot="2933830">
            <a:off x="7665244" y="3504407"/>
            <a:ext cx="260350" cy="1046162"/>
          </a:xfrm>
          <a:prstGeom prst="rightBrace">
            <a:avLst>
              <a:gd name="adj1" fmla="val 33486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43432" name="AutoShape 8"/>
          <p:cNvSpPr>
            <a:spLocks/>
          </p:cNvSpPr>
          <p:nvPr/>
        </p:nvSpPr>
        <p:spPr bwMode="auto">
          <a:xfrm rot="13733830">
            <a:off x="6710363" y="3271838"/>
            <a:ext cx="260350" cy="863600"/>
          </a:xfrm>
          <a:prstGeom prst="rightBrace">
            <a:avLst>
              <a:gd name="adj1" fmla="val 27642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43433" name="Text Box 9"/>
          <p:cNvSpPr txBox="1">
            <a:spLocks noChangeArrowheads="1"/>
          </p:cNvSpPr>
          <p:nvPr/>
        </p:nvSpPr>
        <p:spPr bwMode="auto">
          <a:xfrm rot="3424640">
            <a:off x="2204244" y="3348832"/>
            <a:ext cx="12969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6.17 K SSL</a:t>
            </a:r>
          </a:p>
        </p:txBody>
      </p:sp>
      <p:sp>
        <p:nvSpPr>
          <p:cNvPr id="743434" name="Text Box 10"/>
          <p:cNvSpPr txBox="1">
            <a:spLocks noChangeArrowheads="1"/>
          </p:cNvSpPr>
          <p:nvPr/>
        </p:nvSpPr>
        <p:spPr bwMode="auto">
          <a:xfrm rot="3349433">
            <a:off x="2894806" y="2893219"/>
            <a:ext cx="129698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4.5 K SSL</a:t>
            </a:r>
          </a:p>
        </p:txBody>
      </p:sp>
      <p:sp>
        <p:nvSpPr>
          <p:cNvPr id="743435" name="Text Box 11"/>
          <p:cNvSpPr txBox="1">
            <a:spLocks noChangeArrowheads="1"/>
          </p:cNvSpPr>
          <p:nvPr/>
        </p:nvSpPr>
        <p:spPr bwMode="auto">
          <a:xfrm>
            <a:off x="4857750" y="5876925"/>
            <a:ext cx="428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Current Margin  I/Ic = 65 percent</a:t>
            </a:r>
          </a:p>
        </p:txBody>
      </p:sp>
      <p:sp>
        <p:nvSpPr>
          <p:cNvPr id="743437" name="Text Box 13"/>
          <p:cNvSpPr txBox="1">
            <a:spLocks noChangeArrowheads="1"/>
          </p:cNvSpPr>
          <p:nvPr/>
        </p:nvSpPr>
        <p:spPr bwMode="auto">
          <a:xfrm rot="-2402265">
            <a:off x="5903913" y="3176588"/>
            <a:ext cx="14525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Current Margin</a:t>
            </a:r>
          </a:p>
        </p:txBody>
      </p:sp>
      <p:sp>
        <p:nvSpPr>
          <p:cNvPr id="743438" name="Text Box 14"/>
          <p:cNvSpPr txBox="1">
            <a:spLocks noChangeArrowheads="1"/>
          </p:cNvSpPr>
          <p:nvPr/>
        </p:nvSpPr>
        <p:spPr bwMode="auto">
          <a:xfrm rot="-2402265">
            <a:off x="7235825" y="4149725"/>
            <a:ext cx="14525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Current Margin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5976937" y="6400800"/>
            <a:ext cx="2063797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8E43-90BA-47DF-9C56-4620BE7C772B}" type="slidenum">
              <a:rPr lang="en-US"/>
              <a:pPr/>
              <a:t>15</a:t>
            </a:fld>
            <a:endParaRPr lang="en-US" dirty="0"/>
          </a:p>
        </p:txBody>
      </p:sp>
      <p:grpSp>
        <p:nvGrpSpPr>
          <p:cNvPr id="745474" name="Group 2"/>
          <p:cNvGrpSpPr>
            <a:grpSpLocks/>
          </p:cNvGrpSpPr>
          <p:nvPr/>
        </p:nvGrpSpPr>
        <p:grpSpPr bwMode="auto">
          <a:xfrm>
            <a:off x="0" y="260350"/>
            <a:ext cx="9144000" cy="6251575"/>
            <a:chOff x="0" y="336"/>
            <a:chExt cx="5760" cy="3938"/>
          </a:xfrm>
        </p:grpSpPr>
        <p:pic>
          <p:nvPicPr>
            <p:cNvPr id="74547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36"/>
              <a:ext cx="5760" cy="3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45476" name="Text Box 4"/>
            <p:cNvSpPr txBox="1">
              <a:spLocks noChangeArrowheads="1"/>
            </p:cNvSpPr>
            <p:nvPr/>
          </p:nvSpPr>
          <p:spPr bwMode="auto">
            <a:xfrm>
              <a:off x="3638" y="935"/>
              <a:ext cx="83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Arial" charset="0"/>
                </a:rPr>
                <a:t>RRR = 600</a:t>
              </a:r>
            </a:p>
          </p:txBody>
        </p:sp>
        <p:sp>
          <p:nvSpPr>
            <p:cNvPr id="745477" name="Text Box 5"/>
            <p:cNvSpPr txBox="1">
              <a:spLocks noChangeArrowheads="1"/>
            </p:cNvSpPr>
            <p:nvPr/>
          </p:nvSpPr>
          <p:spPr bwMode="auto">
            <a:xfrm>
              <a:off x="4080" y="1392"/>
              <a:ext cx="91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latin typeface="Arial" charset="0"/>
                </a:rPr>
                <a:t>RRR = 1100</a:t>
              </a:r>
            </a:p>
          </p:txBody>
        </p:sp>
      </p:grpSp>
      <p:sp>
        <p:nvSpPr>
          <p:cNvPr id="745478" name="Text Box 6"/>
          <p:cNvSpPr txBox="1">
            <a:spLocks noChangeArrowheads="1"/>
          </p:cNvSpPr>
          <p:nvPr/>
        </p:nvSpPr>
        <p:spPr bwMode="auto">
          <a:xfrm>
            <a:off x="3816350" y="3968750"/>
            <a:ext cx="4105275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Compare to copper stabilizer:  peak temperature ~85Kelvin</a:t>
            </a:r>
          </a:p>
        </p:txBody>
      </p:sp>
      <p:sp>
        <p:nvSpPr>
          <p:cNvPr id="745479" name="Text Box 7"/>
          <p:cNvSpPr txBox="1">
            <a:spLocks noChangeArrowheads="1"/>
          </p:cNvSpPr>
          <p:nvPr/>
        </p:nvSpPr>
        <p:spPr bwMode="auto">
          <a:xfrm>
            <a:off x="323850" y="296863"/>
            <a:ext cx="86407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Quench Protection: Aluminum Stabilized + High Current Mu2e PS</a:t>
            </a:r>
          </a:p>
        </p:txBody>
      </p:sp>
      <p:sp>
        <p:nvSpPr>
          <p:cNvPr id="745480" name="Text Box 8"/>
          <p:cNvSpPr txBox="1">
            <a:spLocks noChangeArrowheads="1"/>
          </p:cNvSpPr>
          <p:nvPr/>
        </p:nvSpPr>
        <p:spPr bwMode="auto">
          <a:xfrm>
            <a:off x="8415338" y="2060575"/>
            <a:ext cx="549275" cy="3240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Coil Peak Temp (Kelvin)</a:t>
            </a:r>
          </a:p>
        </p:txBody>
      </p:sp>
      <p:sp>
        <p:nvSpPr>
          <p:cNvPr id="745481" name="Text Box 9"/>
          <p:cNvSpPr txBox="1">
            <a:spLocks noChangeArrowheads="1"/>
          </p:cNvSpPr>
          <p:nvPr/>
        </p:nvSpPr>
        <p:spPr bwMode="auto">
          <a:xfrm rot="10800000">
            <a:off x="61913" y="2133600"/>
            <a:ext cx="549275" cy="3275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Excitation Current (A)</a:t>
            </a:r>
          </a:p>
        </p:txBody>
      </p:sp>
      <p:sp>
        <p:nvSpPr>
          <p:cNvPr id="745483" name="Text Box 11"/>
          <p:cNvSpPr txBox="1">
            <a:spLocks noChangeArrowheads="1"/>
          </p:cNvSpPr>
          <p:nvPr/>
        </p:nvSpPr>
        <p:spPr bwMode="auto">
          <a:xfrm>
            <a:off x="935038" y="1125538"/>
            <a:ext cx="4860925" cy="457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</a:rPr>
              <a:t>Aluminum is an effective stabilizer </a:t>
            </a:r>
          </a:p>
        </p:txBody>
      </p:sp>
      <p:sp>
        <p:nvSpPr>
          <p:cNvPr id="745484" name="Text Box 12"/>
          <p:cNvSpPr txBox="1">
            <a:spLocks noChangeArrowheads="1"/>
          </p:cNvSpPr>
          <p:nvPr/>
        </p:nvSpPr>
        <p:spPr bwMode="auto">
          <a:xfrm>
            <a:off x="935038" y="5337175"/>
            <a:ext cx="15494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G. Ambrosio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 r="14518" b="1389"/>
          <a:stretch>
            <a:fillRect/>
          </a:stretch>
        </p:blipFill>
        <p:spPr bwMode="auto">
          <a:xfrm>
            <a:off x="336492" y="1128681"/>
            <a:ext cx="3906891" cy="405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7" y="6400800"/>
            <a:ext cx="1917745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79CBD-68CE-4F91-9000-F114301EC523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106317"/>
            <a:ext cx="8229600" cy="685800"/>
          </a:xfrm>
        </p:spPr>
        <p:txBody>
          <a:bodyPr/>
          <a:lstStyle/>
          <a:p>
            <a:r>
              <a:rPr lang="en-US" dirty="0" smtClean="0"/>
              <a:t>Production Solenoid Challenges</a:t>
            </a:r>
            <a:endParaRPr lang="en-US" dirty="0"/>
          </a:p>
        </p:txBody>
      </p:sp>
      <p:sp>
        <p:nvSpPr>
          <p:cNvPr id="683025" name="Text Box 17"/>
          <p:cNvSpPr txBox="1">
            <a:spLocks noChangeArrowheads="1"/>
          </p:cNvSpPr>
          <p:nvPr/>
        </p:nvSpPr>
        <p:spPr bwMode="auto">
          <a:xfrm>
            <a:off x="4279896" y="1092168"/>
            <a:ext cx="467366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Large Volume : Aperture  (1.8 m),  Length ~5 m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High field (5.6 T on NbTi)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Large Amount of Stored energy (100 MJ)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Longitudinal Graded field means asymmetric forces on ends (unlike HEP detector solenoids)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8 GeV Target in aperture produces 50 kW of power. 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Absorbers will intercept most beam energy however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Could be 100 W energy distributed into coils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Challenge for cooling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Possibility of radiation damage to insulation and conductor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3726" y="5218137"/>
            <a:ext cx="2848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Solenoid field fn of position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8" y="6400800"/>
            <a:ext cx="1881232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9412D-1F77-48E4-8A4B-2AC26391DEE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DS Design (model after Atlas)</a:t>
            </a:r>
          </a:p>
        </p:txBody>
      </p:sp>
      <p:pic>
        <p:nvPicPr>
          <p:cNvPr id="736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981075"/>
            <a:ext cx="35623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6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800100"/>
            <a:ext cx="3960813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270" name="Rectangle 3"/>
          <p:cNvSpPr>
            <a:spLocks noChangeArrowheads="1"/>
          </p:cNvSpPr>
          <p:nvPr/>
        </p:nvSpPr>
        <p:spPr bwMode="auto">
          <a:xfrm>
            <a:off x="358775" y="3249613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r>
              <a:rPr lang="en-US" b="1" dirty="0">
                <a:solidFill>
                  <a:schemeClr val="accent2"/>
                </a:solidFill>
              </a:rPr>
              <a:t>2 T                      1 T </a:t>
            </a:r>
            <a:r>
              <a:rPr lang="en-US" b="1" dirty="0">
                <a:solidFill>
                  <a:srgbClr val="CC0000"/>
                </a:solidFill>
              </a:rPr>
              <a:t>gap</a:t>
            </a:r>
            <a:r>
              <a:rPr lang="en-US" b="1" dirty="0">
                <a:solidFill>
                  <a:schemeClr val="accent2"/>
                </a:solidFill>
              </a:rPr>
              <a:t> 1T                                        1 T</a:t>
            </a:r>
          </a:p>
        </p:txBody>
      </p:sp>
      <p:grpSp>
        <p:nvGrpSpPr>
          <p:cNvPr id="736277" name="Group 21"/>
          <p:cNvGrpSpPr>
            <a:grpSpLocks/>
          </p:cNvGrpSpPr>
          <p:nvPr/>
        </p:nvGrpSpPr>
        <p:grpSpPr bwMode="auto">
          <a:xfrm>
            <a:off x="179388" y="3644900"/>
            <a:ext cx="8686800" cy="1828800"/>
            <a:chOff x="90" y="2682"/>
            <a:chExt cx="5472" cy="1152"/>
          </a:xfrm>
        </p:grpSpPr>
        <p:sp>
          <p:nvSpPr>
            <p:cNvPr id="736271" name="Rectangle 4"/>
            <p:cNvSpPr>
              <a:spLocks noChangeArrowheads="1"/>
            </p:cNvSpPr>
            <p:nvPr/>
          </p:nvSpPr>
          <p:spPr bwMode="auto">
            <a:xfrm>
              <a:off x="90" y="2682"/>
              <a:ext cx="5472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dirty="0">
                  <a:solidFill>
                    <a:srgbClr val="CC0000"/>
                  </a:solidFill>
                  <a:latin typeface="Arial" charset="0"/>
                </a:rPr>
                <a:t>                                                                       </a:t>
              </a:r>
            </a:p>
          </p:txBody>
        </p:sp>
        <p:sp>
          <p:nvSpPr>
            <p:cNvPr id="736272" name="Rectangle 5"/>
            <p:cNvSpPr>
              <a:spLocks noChangeArrowheads="1"/>
            </p:cNvSpPr>
            <p:nvPr/>
          </p:nvSpPr>
          <p:spPr bwMode="auto">
            <a:xfrm>
              <a:off x="90" y="2828"/>
              <a:ext cx="5472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36273" name="Line 6"/>
            <p:cNvSpPr>
              <a:spLocks noChangeShapeType="1"/>
            </p:cNvSpPr>
            <p:nvPr/>
          </p:nvSpPr>
          <p:spPr bwMode="auto">
            <a:xfrm>
              <a:off x="186" y="3644"/>
              <a:ext cx="17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6274" name="Line 7"/>
            <p:cNvSpPr>
              <a:spLocks noChangeShapeType="1"/>
            </p:cNvSpPr>
            <p:nvPr/>
          </p:nvSpPr>
          <p:spPr bwMode="auto">
            <a:xfrm>
              <a:off x="2058" y="3644"/>
              <a:ext cx="34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6275" name="Line 8"/>
            <p:cNvSpPr>
              <a:spLocks noChangeShapeType="1"/>
            </p:cNvSpPr>
            <p:nvPr/>
          </p:nvSpPr>
          <p:spPr bwMode="auto">
            <a:xfrm>
              <a:off x="186" y="2780"/>
              <a:ext cx="17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6276" name="Line 9"/>
            <p:cNvSpPr>
              <a:spLocks noChangeShapeType="1"/>
            </p:cNvSpPr>
            <p:nvPr/>
          </p:nvSpPr>
          <p:spPr bwMode="auto">
            <a:xfrm>
              <a:off x="2058" y="2780"/>
              <a:ext cx="34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736426" name="Group 170"/>
          <p:cNvGraphicFramePr>
            <a:graphicFrameLocks noGrp="1"/>
          </p:cNvGraphicFramePr>
          <p:nvPr>
            <p:ph idx="1"/>
          </p:nvPr>
        </p:nvGraphicFramePr>
        <p:xfrm>
          <a:off x="395288" y="5481638"/>
          <a:ext cx="8534717" cy="914400"/>
        </p:xfrm>
        <a:graphic>
          <a:graphicData uri="http://schemas.openxmlformats.org/drawingml/2006/table">
            <a:tbl>
              <a:tblPr/>
              <a:tblGrid>
                <a:gridCol w="677862"/>
                <a:gridCol w="977900"/>
                <a:gridCol w="1128713"/>
                <a:gridCol w="208280"/>
                <a:gridCol w="4487862"/>
                <a:gridCol w="827088"/>
                <a:gridCol w="227012"/>
              </a:tblGrid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0.93m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2.4m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4.17m                                          10.9m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11.9m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90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turn/m  at  9 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6427" name="Text Box 171"/>
          <p:cNvSpPr txBox="1">
            <a:spLocks noChangeArrowheads="1"/>
          </p:cNvSpPr>
          <p:nvPr/>
        </p:nvSpPr>
        <p:spPr bwMode="auto">
          <a:xfrm>
            <a:off x="5400675" y="944563"/>
            <a:ext cx="1295400" cy="623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dirty="0"/>
              <a:t>2 Tesla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dirty="0"/>
              <a:t>2.5 m Aperture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dirty="0"/>
              <a:t>5 meters long</a:t>
            </a:r>
          </a:p>
        </p:txBody>
      </p:sp>
      <p:sp>
        <p:nvSpPr>
          <p:cNvPr id="736428" name="Text Box 172"/>
          <p:cNvSpPr txBox="1">
            <a:spLocks noChangeArrowheads="1"/>
          </p:cNvSpPr>
          <p:nvPr/>
        </p:nvSpPr>
        <p:spPr bwMode="auto">
          <a:xfrm>
            <a:off x="7488238" y="4113213"/>
            <a:ext cx="1295400" cy="623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dirty="0"/>
              <a:t>1 Tesla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dirty="0"/>
              <a:t>1.8 m Aperture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dirty="0"/>
              <a:t>7 meters long</a:t>
            </a:r>
          </a:p>
        </p:txBody>
      </p:sp>
      <p:sp>
        <p:nvSpPr>
          <p:cNvPr id="736429" name="Text Box 173"/>
          <p:cNvSpPr txBox="1">
            <a:spLocks noChangeArrowheads="1"/>
          </p:cNvSpPr>
          <p:nvPr/>
        </p:nvSpPr>
        <p:spPr bwMode="auto">
          <a:xfrm>
            <a:off x="5435600" y="3033713"/>
            <a:ext cx="1295400" cy="198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dirty="0"/>
              <a:t>Atlas Solenoid</a:t>
            </a:r>
          </a:p>
        </p:txBody>
      </p:sp>
      <p:sp>
        <p:nvSpPr>
          <p:cNvPr id="736430" name="Text Box 174"/>
          <p:cNvSpPr txBox="1">
            <a:spLocks noChangeArrowheads="1"/>
          </p:cNvSpPr>
          <p:nvPr/>
        </p:nvSpPr>
        <p:spPr bwMode="auto">
          <a:xfrm>
            <a:off x="107950" y="836613"/>
            <a:ext cx="15494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R. Yamada</a:t>
            </a:r>
          </a:p>
        </p:txBody>
      </p:sp>
      <p:sp>
        <p:nvSpPr>
          <p:cNvPr id="736431" name="Text Box 175"/>
          <p:cNvSpPr txBox="1">
            <a:spLocks noChangeArrowheads="1"/>
          </p:cNvSpPr>
          <p:nvPr/>
        </p:nvSpPr>
        <p:spPr bwMode="auto">
          <a:xfrm>
            <a:off x="395288" y="4113213"/>
            <a:ext cx="1296987" cy="623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dirty="0"/>
              <a:t>2</a:t>
            </a:r>
            <a:r>
              <a:rPr lang="en-US" sz="1400" dirty="0">
                <a:sym typeface="Wingdings" pitchFamily="2" charset="2"/>
              </a:rPr>
              <a:t> 1</a:t>
            </a:r>
            <a:r>
              <a:rPr lang="en-US" sz="1400" dirty="0"/>
              <a:t> Tesla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dirty="0"/>
              <a:t>1.8 m Aperture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dirty="0"/>
              <a:t>2.5 meters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8" y="6400800"/>
            <a:ext cx="1954258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299E-143D-455A-A91E-2DC08E54830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TS Design</a:t>
            </a:r>
            <a:r>
              <a:rPr lang="en-US" dirty="0"/>
              <a:t> </a:t>
            </a:r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555570" y="1019142"/>
            <a:ext cx="7940675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Meco Design has 60 solenoid rings, each with different set of amp-turns to get desired field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We are working with Mu2e physicist to understand field specs, in the hope of reducing the number of coils and type of coils….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643" y="2698740"/>
            <a:ext cx="3365245" cy="28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22"/>
          <p:cNvPicPr>
            <a:picLocks noChangeAspect="1" noChangeArrowheads="1"/>
          </p:cNvPicPr>
          <p:nvPr/>
        </p:nvPicPr>
        <p:blipFill>
          <a:blip r:embed="rId3"/>
          <a:srcRect r="31865"/>
          <a:stretch>
            <a:fillRect/>
          </a:stretch>
        </p:blipFill>
        <p:spPr bwMode="auto">
          <a:xfrm>
            <a:off x="847674" y="2990844"/>
            <a:ext cx="3107480" cy="244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66752" y="5619780"/>
            <a:ext cx="7940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“S” shape + magnetic coupling to PS and TS is a significant design challenge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7" y="6400800"/>
            <a:ext cx="1771693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0E15-06AF-4428-9E56-49A9885B91D2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Collaboration with Japan</a:t>
            </a:r>
          </a:p>
        </p:txBody>
      </p:sp>
      <p:pic>
        <p:nvPicPr>
          <p:cNvPr id="623620" name="Picture 4" descr="Fig5_06080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25538"/>
            <a:ext cx="421163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622" name="Text Box 6"/>
          <p:cNvSpPr txBox="1">
            <a:spLocks noChangeArrowheads="1"/>
          </p:cNvSpPr>
          <p:nvPr/>
        </p:nvSpPr>
        <p:spPr bwMode="auto">
          <a:xfrm>
            <a:off x="142875" y="1268413"/>
            <a:ext cx="1712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/>
              <a:t>Vl</a:t>
            </a:r>
            <a:r>
              <a:rPr lang="en-US" sz="1200" dirty="0"/>
              <a:t>. Kashikhin</a:t>
            </a:r>
          </a:p>
          <a:p>
            <a:r>
              <a:rPr lang="en-US" sz="1200" dirty="0"/>
              <a:t>N. Andreev</a:t>
            </a:r>
          </a:p>
          <a:p>
            <a:r>
              <a:rPr lang="en-US" sz="1200" dirty="0"/>
              <a:t>A. </a:t>
            </a:r>
            <a:r>
              <a:rPr lang="en-US" sz="1200" dirty="0"/>
              <a:t>Makarov</a:t>
            </a:r>
            <a:endParaRPr lang="en-US" sz="1200" dirty="0"/>
          </a:p>
        </p:txBody>
      </p:sp>
      <p:sp>
        <p:nvSpPr>
          <p:cNvPr id="623623" name="Text Box 7"/>
          <p:cNvSpPr txBox="1">
            <a:spLocks noChangeArrowheads="1"/>
          </p:cNvSpPr>
          <p:nvPr/>
        </p:nvSpPr>
        <p:spPr bwMode="auto">
          <a:xfrm>
            <a:off x="900113" y="3860800"/>
            <a:ext cx="792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Technology Magnet to Study Aluminum Stabilized conductor</a:t>
            </a:r>
          </a:p>
        </p:txBody>
      </p:sp>
      <p:pic>
        <p:nvPicPr>
          <p:cNvPr id="623625" name="図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475" y="4508500"/>
            <a:ext cx="343852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3626" name="Text Box 10"/>
          <p:cNvSpPr txBox="1">
            <a:spLocks noChangeArrowheads="1"/>
          </p:cNvSpPr>
          <p:nvPr/>
        </p:nvSpPr>
        <p:spPr bwMode="auto">
          <a:xfrm>
            <a:off x="1223963" y="5842000"/>
            <a:ext cx="428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Aluminum Stabilized Conductor</a:t>
            </a:r>
          </a:p>
        </p:txBody>
      </p:sp>
      <p:sp>
        <p:nvSpPr>
          <p:cNvPr id="623627" name="Text Box 11"/>
          <p:cNvSpPr txBox="1">
            <a:spLocks noChangeArrowheads="1"/>
          </p:cNvSpPr>
          <p:nvPr/>
        </p:nvSpPr>
        <p:spPr bwMode="auto">
          <a:xfrm>
            <a:off x="6659563" y="5157788"/>
            <a:ext cx="784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Hitachi</a:t>
            </a:r>
          </a:p>
        </p:txBody>
      </p:sp>
      <p:sp>
        <p:nvSpPr>
          <p:cNvPr id="623628" name="Text Box 12"/>
          <p:cNvSpPr txBox="1">
            <a:spLocks noChangeArrowheads="1"/>
          </p:cNvSpPr>
          <p:nvPr/>
        </p:nvSpPr>
        <p:spPr bwMode="auto">
          <a:xfrm>
            <a:off x="5832475" y="3249613"/>
            <a:ext cx="304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Magnet Construction ongoing: </a:t>
            </a:r>
          </a:p>
          <a:p>
            <a:r>
              <a:rPr lang="en-US" sz="1800" dirty="0"/>
              <a:t>Test in spring 2010</a:t>
            </a:r>
          </a:p>
        </p:txBody>
      </p:sp>
      <p:pic>
        <p:nvPicPr>
          <p:cNvPr id="623629" name="Picture 13" descr="demo magnet 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125538"/>
            <a:ext cx="2816225" cy="2111375"/>
          </a:xfrm>
          <a:prstGeom prst="rect">
            <a:avLst/>
          </a:prstGeom>
          <a:noFill/>
        </p:spPr>
      </p:pic>
      <p:sp>
        <p:nvSpPr>
          <p:cNvPr id="623630" name="Text Box 14"/>
          <p:cNvSpPr txBox="1">
            <a:spLocks noChangeArrowheads="1"/>
          </p:cNvSpPr>
          <p:nvPr/>
        </p:nvSpPr>
        <p:spPr bwMode="auto">
          <a:xfrm>
            <a:off x="2376488" y="3284538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Conceptual Design</a:t>
            </a:r>
          </a:p>
        </p:txBody>
      </p:sp>
      <p:sp>
        <p:nvSpPr>
          <p:cNvPr id="623632" name="Oval 16"/>
          <p:cNvSpPr>
            <a:spLocks noChangeArrowheads="1"/>
          </p:cNvSpPr>
          <p:nvPr/>
        </p:nvSpPr>
        <p:spPr bwMode="auto">
          <a:xfrm>
            <a:off x="7920038" y="1341438"/>
            <a:ext cx="720725" cy="647700"/>
          </a:xfrm>
          <a:prstGeom prst="ellipse">
            <a:avLst/>
          </a:prstGeom>
          <a:noFill/>
          <a:ln w="412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7" y="6400800"/>
            <a:ext cx="1990771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021F-6666-4FA2-AB1A-05CEA309F6F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 is </a:t>
            </a:r>
            <a:r>
              <a:rPr lang="en-US" sz="4000" dirty="0" smtClean="0"/>
              <a:t>Mu2e and why do it?</a:t>
            </a:r>
            <a:endParaRPr lang="en-US" sz="4000" dirty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052513"/>
            <a:ext cx="8532813" cy="696889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0" dirty="0"/>
              <a:t>Measure the </a:t>
            </a:r>
            <a:r>
              <a:rPr lang="en-US" sz="2400" b="0" dirty="0" smtClean="0"/>
              <a:t>Rare </a:t>
            </a:r>
            <a:r>
              <a:rPr lang="en-US" sz="2400" b="0" dirty="0"/>
              <a:t>Process: </a:t>
            </a:r>
            <a:r>
              <a:rPr lang="en-US" sz="2400" b="0" dirty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2400" b="0" dirty="0">
                <a:solidFill>
                  <a:srgbClr val="C00000"/>
                </a:solidFill>
              </a:rPr>
              <a:t>- +  N </a:t>
            </a:r>
            <a:r>
              <a:rPr lang="en-US" sz="2400" b="0" dirty="0">
                <a:solidFill>
                  <a:srgbClr val="C00000"/>
                </a:solidFill>
                <a:sym typeface="Wingdings" pitchFamily="2" charset="2"/>
              </a:rPr>
              <a:t> e-  + </a:t>
            </a:r>
            <a:r>
              <a:rPr lang="en-US" sz="2400" b="0" dirty="0" smtClean="0">
                <a:solidFill>
                  <a:srgbClr val="C00000"/>
                </a:solidFill>
                <a:sym typeface="Wingdings" pitchFamily="2" charset="2"/>
              </a:rPr>
              <a:t>N</a:t>
            </a:r>
            <a:r>
              <a:rPr lang="en-US" sz="2400" b="0" dirty="0" smtClean="0">
                <a:sym typeface="Wingdings" pitchFamily="2" charset="2"/>
              </a:rPr>
              <a:t>                   relative to  garden variety  </a:t>
            </a:r>
            <a:r>
              <a:rPr lang="en-US" sz="2400" b="0" dirty="0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2400" b="0" dirty="0" smtClean="0">
                <a:solidFill>
                  <a:schemeClr val="tx1"/>
                </a:solidFill>
              </a:rPr>
              <a:t>- +  N </a:t>
            </a:r>
            <a:r>
              <a:rPr lang="en-US" sz="2400" b="0" dirty="0" smtClean="0">
                <a:solidFill>
                  <a:schemeClr val="tx1"/>
                </a:solidFill>
                <a:sym typeface="Wingdings" pitchFamily="2" charset="2"/>
              </a:rPr>
              <a:t> nuclear capture</a:t>
            </a:r>
          </a:p>
          <a:p>
            <a:pPr marL="533400" indent="-533400">
              <a:lnSpc>
                <a:spcPct val="80000"/>
              </a:lnSpc>
              <a:buFont typeface="Times New Roman" pitchFamily="18" charset="0"/>
              <a:buChar char="→"/>
            </a:pPr>
            <a:r>
              <a:rPr lang="en-US" sz="2400" b="0" dirty="0" smtClean="0">
                <a:sym typeface="Wingdings" pitchFamily="2" charset="2"/>
              </a:rPr>
              <a:t>It will be world class experiment in the “Intensity Frontier”</a:t>
            </a:r>
          </a:p>
          <a:p>
            <a:pPr marL="933450" lvl="1" indent="-5334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Single particle sensitivity goal of 10</a:t>
            </a:r>
            <a:r>
              <a:rPr lang="en-US" sz="1600" baseline="30000" dirty="0" smtClean="0">
                <a:sym typeface="Wingdings" pitchFamily="2" charset="2"/>
              </a:rPr>
              <a:t>-17</a:t>
            </a:r>
            <a:r>
              <a:rPr lang="en-US" sz="1600" dirty="0" smtClean="0">
                <a:sym typeface="Wingdings" pitchFamily="2" charset="2"/>
              </a:rPr>
              <a:t> : 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4 orders of magnitude improvement</a:t>
            </a:r>
          </a:p>
          <a:p>
            <a:pPr marL="933450" lvl="1" indent="-5334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Judged by P5 Committee to be a high priority for Fermilab and US HEP</a:t>
            </a:r>
          </a:p>
          <a:p>
            <a:pPr marL="533400" indent="-533400">
              <a:lnSpc>
                <a:spcPct val="80000"/>
              </a:lnSpc>
              <a:buFont typeface="Times New Roman" pitchFamily="18" charset="0"/>
              <a:buChar char="→"/>
            </a:pPr>
            <a:r>
              <a:rPr lang="en-US" sz="2400" b="0" dirty="0" smtClean="0">
                <a:sym typeface="Wingdings" pitchFamily="2" charset="2"/>
              </a:rPr>
              <a:t>…either with or without a signal….</a:t>
            </a:r>
          </a:p>
          <a:p>
            <a:pPr marL="933450" lvl="1" indent="-5334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WITH:   Indicate new physics beyond the “standard model”</a:t>
            </a:r>
          </a:p>
          <a:p>
            <a:pPr marL="933450" lvl="1" indent="-5334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WITHOUT:   Put severe limits on theories beyond the standard model</a:t>
            </a:r>
          </a:p>
          <a:p>
            <a:pPr marL="933450" lvl="1" indent="-5334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It will compliment LHC Direct Observation Experiments</a:t>
            </a:r>
          </a:p>
          <a:p>
            <a:pPr marL="533400" indent="-533400">
              <a:lnSpc>
                <a:spcPct val="80000"/>
              </a:lnSpc>
              <a:buFont typeface="Times New Roman" pitchFamily="18" charset="0"/>
              <a:buChar char="→"/>
            </a:pPr>
            <a:r>
              <a:rPr lang="en-US" sz="2400" b="0" dirty="0" smtClean="0">
                <a:sym typeface="Wingdings" pitchFamily="2" charset="2"/>
              </a:rPr>
              <a:t>Timing is right to do it….(Experiment will run ~2016)</a:t>
            </a:r>
          </a:p>
          <a:p>
            <a:pPr marL="933450" lvl="1" indent="-5334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After the Tevatron is shut off….before Project X</a:t>
            </a:r>
          </a:p>
          <a:p>
            <a:pPr marL="933450" lvl="1" indent="-5334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Right about the time the LHC will hit full stride</a:t>
            </a:r>
          </a:p>
          <a:p>
            <a:pPr marL="933450" lvl="1" indent="-5334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Required accelerator resources compliment </a:t>
            </a:r>
            <a:r>
              <a:rPr lang="en-US" sz="1600" dirty="0" smtClean="0">
                <a:sym typeface="Wingdings" pitchFamily="2" charset="2"/>
              </a:rPr>
              <a:t>NO</a:t>
            </a:r>
            <a:r>
              <a:rPr lang="en-US" sz="1600" dirty="0" smtClean="0">
                <a:latin typeface="Symbol" pitchFamily="18" charset="2"/>
                <a:sym typeface="Wingdings" pitchFamily="2" charset="2"/>
              </a:rPr>
              <a:t>n</a:t>
            </a:r>
            <a:r>
              <a:rPr lang="en-US" sz="1600" dirty="0" smtClean="0">
                <a:sym typeface="Wingdings" pitchFamily="2" charset="2"/>
              </a:rPr>
              <a:t>A</a:t>
            </a:r>
            <a:r>
              <a:rPr lang="en-US" sz="1600" dirty="0" smtClean="0">
                <a:sym typeface="Wingdings" pitchFamily="2" charset="2"/>
              </a:rPr>
              <a:t> </a:t>
            </a:r>
            <a:endParaRPr lang="en-US" sz="1600" dirty="0" smtClean="0">
              <a:sym typeface="Wingdings" pitchFamily="2" charset="2"/>
            </a:endParaRPr>
          </a:p>
          <a:p>
            <a:pPr marL="933450" lvl="1" indent="-5334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600" dirty="0" smtClean="0">
                <a:sym typeface="Wingdings" pitchFamily="2" charset="2"/>
              </a:rPr>
              <a:t>It has a future:  </a:t>
            </a:r>
            <a:r>
              <a:rPr lang="en-US" sz="1600" dirty="0" smtClean="0">
                <a:solidFill>
                  <a:srgbClr val="FF0000"/>
                </a:solidFill>
                <a:sym typeface="Wingdings" pitchFamily="2" charset="2"/>
              </a:rPr>
              <a:t>Knowledge learned will go into Project X era experiment</a:t>
            </a:r>
          </a:p>
          <a:p>
            <a:pPr marL="533400" indent="-533400">
              <a:lnSpc>
                <a:spcPct val="80000"/>
              </a:lnSpc>
              <a:buFont typeface="Times New Roman" pitchFamily="18" charset="0"/>
              <a:buChar char="→"/>
            </a:pPr>
            <a:r>
              <a:rPr lang="en-US" sz="2000" dirty="0" smtClean="0">
                <a:sym typeface="Wingdings" pitchFamily="2" charset="2"/>
              </a:rPr>
              <a:t>Technically Challenging but very do-able</a:t>
            </a:r>
          </a:p>
          <a:p>
            <a:pPr marL="933450" lvl="1" indent="-5334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1600" u="sng" dirty="0" smtClean="0">
                <a:sym typeface="Wingdings" pitchFamily="2" charset="2"/>
              </a:rPr>
              <a:t>Very interesting project for scientists and engineers</a:t>
            </a:r>
          </a:p>
          <a:p>
            <a:pPr marL="533400" indent="-533400">
              <a:lnSpc>
                <a:spcPct val="80000"/>
              </a:lnSpc>
            </a:pPr>
            <a:endParaRPr lang="en-US" b="0" dirty="0">
              <a:sym typeface="Wingdings" pitchFamily="2" charset="2"/>
            </a:endParaRPr>
          </a:p>
          <a:p>
            <a:pPr marL="933450" lvl="1" indent="-533400">
              <a:lnSpc>
                <a:spcPct val="80000"/>
              </a:lnSpc>
              <a:buNone/>
            </a:pPr>
            <a:endParaRPr lang="en-US" sz="2000" dirty="0" smtClean="0">
              <a:sym typeface="Wingdings" pitchFamily="2" charset="2"/>
            </a:endParaRPr>
          </a:p>
          <a:p>
            <a:pPr marL="933450" lvl="1" indent="-533400">
              <a:lnSpc>
                <a:spcPct val="80000"/>
              </a:lnSpc>
            </a:pPr>
            <a:endParaRPr lang="en-US" sz="2000" dirty="0">
              <a:sym typeface="Wingdings" pitchFamily="2" charset="2"/>
            </a:endParaRPr>
          </a:p>
          <a:p>
            <a:pPr marL="933450" lvl="1" indent="-533400">
              <a:lnSpc>
                <a:spcPct val="80000"/>
              </a:lnSpc>
            </a:pPr>
            <a:endParaRPr lang="en-US" sz="2000" dirty="0" smtClean="0">
              <a:sym typeface="Wingdings" pitchFamily="2" charset="2"/>
            </a:endParaRPr>
          </a:p>
          <a:p>
            <a:pPr marL="933450" lvl="1" indent="-533400">
              <a:lnSpc>
                <a:spcPct val="80000"/>
              </a:lnSpc>
            </a:pPr>
            <a:endParaRPr lang="en-US" sz="2000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3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3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3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3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3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3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39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964363" y="6537325"/>
            <a:ext cx="2133600" cy="274638"/>
          </a:xfrm>
          <a:noFill/>
        </p:spPr>
        <p:txBody>
          <a:bodyPr/>
          <a:lstStyle/>
          <a:p>
            <a:fld id="{72CCF99E-893A-4E95-A864-3C48024654A6}" type="slidenum">
              <a:rPr lang="en-US" smtClean="0">
                <a:latin typeface="Arial" pitchFamily="34" charset="0"/>
              </a:rPr>
              <a:pPr/>
              <a:t>20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79976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Mu2e Accelerator Project</a:t>
            </a:r>
            <a:endParaRPr lang="en-US" sz="3200" baseline="30000" dirty="0">
              <a:latin typeface="Symbol" pitchFamily="18" charset="2"/>
            </a:endParaRPr>
          </a:p>
        </p:txBody>
      </p:sp>
      <p:pic>
        <p:nvPicPr>
          <p:cNvPr id="39940" name="Picture 24" descr="fnal_accelerator_comp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3844" y="3209922"/>
            <a:ext cx="4584743" cy="310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35"/>
          <p:cNvSpPr txBox="1">
            <a:spLocks noChangeArrowheads="1"/>
          </p:cNvSpPr>
          <p:nvPr/>
        </p:nvSpPr>
        <p:spPr bwMode="auto">
          <a:xfrm>
            <a:off x="7566066" y="3209922"/>
            <a:ext cx="7461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00FF"/>
                </a:solidFill>
              </a:rPr>
              <a:t>mu2e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273962" y="3465513"/>
            <a:ext cx="311150" cy="395288"/>
            <a:chOff x="7818438" y="2286000"/>
            <a:chExt cx="311150" cy="395288"/>
          </a:xfrm>
        </p:grpSpPr>
        <p:sp>
          <p:nvSpPr>
            <p:cNvPr id="39942" name="Rectangle 33"/>
            <p:cNvSpPr>
              <a:spLocks noChangeArrowheads="1"/>
            </p:cNvSpPr>
            <p:nvPr/>
          </p:nvSpPr>
          <p:spPr bwMode="auto">
            <a:xfrm rot="3555430">
              <a:off x="7795419" y="2309019"/>
              <a:ext cx="228600" cy="182562"/>
            </a:xfrm>
            <a:prstGeom prst="rect">
              <a:avLst/>
            </a:prstGeom>
            <a:solidFill>
              <a:srgbClr val="0000FF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39945" name="Freeform 38"/>
            <p:cNvSpPr>
              <a:spLocks/>
            </p:cNvSpPr>
            <p:nvPr/>
          </p:nvSpPr>
          <p:spPr bwMode="auto">
            <a:xfrm>
              <a:off x="7977188" y="2514600"/>
              <a:ext cx="152400" cy="166688"/>
            </a:xfrm>
            <a:custGeom>
              <a:avLst/>
              <a:gdLst>
                <a:gd name="T0" fmla="*/ 2147483647 w 96"/>
                <a:gd name="T1" fmla="*/ 2147483647 h 105"/>
                <a:gd name="T2" fmla="*/ 2147483647 w 96"/>
                <a:gd name="T3" fmla="*/ 2147483647 h 105"/>
                <a:gd name="T4" fmla="*/ 2147483647 w 96"/>
                <a:gd name="T5" fmla="*/ 2147483647 h 105"/>
                <a:gd name="T6" fmla="*/ 2147483647 w 96"/>
                <a:gd name="T7" fmla="*/ 2147483647 h 105"/>
                <a:gd name="T8" fmla="*/ 0 w 96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05"/>
                <a:gd name="T17" fmla="*/ 96 w 96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05">
                  <a:moveTo>
                    <a:pt x="96" y="105"/>
                  </a:moveTo>
                  <a:cubicBezTo>
                    <a:pt x="86" y="99"/>
                    <a:pt x="79" y="90"/>
                    <a:pt x="69" y="84"/>
                  </a:cubicBezTo>
                  <a:cubicBezTo>
                    <a:pt x="55" y="63"/>
                    <a:pt x="33" y="49"/>
                    <a:pt x="18" y="27"/>
                  </a:cubicBezTo>
                  <a:cubicBezTo>
                    <a:pt x="14" y="21"/>
                    <a:pt x="10" y="15"/>
                    <a:pt x="6" y="9"/>
                  </a:cubicBezTo>
                  <a:cubicBezTo>
                    <a:pt x="4" y="6"/>
                    <a:pt x="0" y="0"/>
                    <a:pt x="0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2" name="Rectangle 11"/>
          <p:cNvSpPr>
            <a:spLocks noGrp="1" noChangeArrowheads="1"/>
          </p:cNvSpPr>
          <p:nvPr/>
        </p:nvSpPr>
        <p:spPr bwMode="auto">
          <a:xfrm>
            <a:off x="409518" y="982630"/>
            <a:ext cx="8617068" cy="19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/>
            <a:r>
              <a:rPr lang="en-US" dirty="0" smtClean="0"/>
              <a:t>A major development effort in getting a high intensity 8 GeV beam to the mu2e experiment</a:t>
            </a:r>
          </a:p>
          <a:p>
            <a:pPr marL="933450" lvl="1" indent="-533400"/>
            <a:r>
              <a:rPr lang="en-US" dirty="0" smtClean="0">
                <a:latin typeface="Gill Sans MT" pitchFamily="34" charset="0"/>
              </a:rPr>
              <a:t>3.6x10</a:t>
            </a:r>
            <a:r>
              <a:rPr lang="en-US" baseline="30000" dirty="0" smtClean="0">
                <a:latin typeface="Gill Sans MT" pitchFamily="34" charset="0"/>
              </a:rPr>
              <a:t>20</a:t>
            </a:r>
            <a:r>
              <a:rPr lang="en-US" dirty="0" smtClean="0">
                <a:latin typeface="Gill Sans MT" pitchFamily="34" charset="0"/>
              </a:rPr>
              <a:t> protons/yr in 100 ns bunches ~10</a:t>
            </a:r>
            <a:r>
              <a:rPr lang="en-US" baseline="30000" dirty="0" smtClean="0">
                <a:latin typeface="Gill Sans MT" pitchFamily="34" charset="0"/>
              </a:rPr>
              <a:t>7</a:t>
            </a:r>
            <a:r>
              <a:rPr lang="en-US" dirty="0" smtClean="0">
                <a:latin typeface="Gill Sans MT" pitchFamily="34" charset="0"/>
              </a:rPr>
              <a:t>/bunch</a:t>
            </a:r>
            <a:endParaRPr lang="en-US" dirty="0" smtClean="0"/>
          </a:p>
          <a:p>
            <a:pPr marL="933450" lvl="1" indent="-533400"/>
            <a:r>
              <a:rPr lang="en-US" dirty="0" smtClean="0"/>
              <a:t>Reuse parts of existing complex to: extract, stack, bunch and delivery to mu2e</a:t>
            </a:r>
          </a:p>
          <a:p>
            <a:pPr marL="933450" lvl="1" indent="-533400"/>
            <a:r>
              <a:rPr lang="en-US" dirty="0" smtClean="0"/>
              <a:t>Complementary to </a:t>
            </a:r>
            <a:r>
              <a:rPr lang="en-US" dirty="0" smtClean="0"/>
              <a:t>NO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A</a:t>
            </a:r>
            <a:endParaRPr lang="en-US" dirty="0" smtClean="0"/>
          </a:p>
          <a:p>
            <a:pPr marL="933450" lvl="1" indent="-533400"/>
            <a:endParaRPr lang="en-US" dirty="0" smtClean="0"/>
          </a:p>
        </p:txBody>
      </p:sp>
      <p:sp>
        <p:nvSpPr>
          <p:cNvPr id="14" name="Rectangle 13"/>
          <p:cNvSpPr>
            <a:spLocks noGrp="1" noChangeArrowheads="1"/>
          </p:cNvSpPr>
          <p:nvPr/>
        </p:nvSpPr>
        <p:spPr bwMode="auto">
          <a:xfrm>
            <a:off x="0" y="3757617"/>
            <a:ext cx="4089456" cy="19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28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33400" indent="-533400"/>
            <a:r>
              <a:rPr lang="en-US" sz="2000" dirty="0" smtClean="0"/>
              <a:t>Long list of physicists and a growing list of engineers</a:t>
            </a:r>
          </a:p>
          <a:p>
            <a:pPr marL="533400" indent="-533400"/>
            <a:r>
              <a:rPr lang="en-US" sz="2000" dirty="0" smtClean="0"/>
              <a:t>Engineering support from AD</a:t>
            </a:r>
          </a:p>
          <a:p>
            <a:pPr marL="933450" lvl="1" indent="-533400"/>
            <a:r>
              <a:rPr lang="en-US" sz="1600" dirty="0" smtClean="0"/>
              <a:t>Mechanical Support</a:t>
            </a:r>
          </a:p>
          <a:p>
            <a:pPr marL="933450" lvl="1" indent="-533400"/>
            <a:r>
              <a:rPr lang="en-US" sz="1600" dirty="0" smtClean="0"/>
              <a:t>Electrical/ Electronic</a:t>
            </a:r>
          </a:p>
          <a:p>
            <a:pPr marL="933450" lvl="1" indent="-533400"/>
            <a:r>
              <a:rPr lang="en-US" sz="1600" dirty="0" smtClean="0"/>
              <a:t>Instrumentation </a:t>
            </a:r>
          </a:p>
          <a:p>
            <a:pPr marL="933450" lvl="1" indent="-533400"/>
            <a:r>
              <a:rPr lang="en-US" sz="1600" dirty="0" smtClean="0"/>
              <a:t>RF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31" y="179343"/>
            <a:ext cx="8229600" cy="561939"/>
          </a:xfrm>
        </p:spPr>
        <p:txBody>
          <a:bodyPr/>
          <a:lstStyle/>
          <a:p>
            <a:pPr eaLnBrk="1" hangingPunct="1"/>
            <a:r>
              <a:rPr lang="en-US" dirty="0" smtClean="0"/>
              <a:t>Accelerator Task:  Extinction</a:t>
            </a:r>
          </a:p>
        </p:txBody>
      </p:sp>
      <p:pic>
        <p:nvPicPr>
          <p:cNvPr id="4100" name="Picture 4" descr="sine_wave"/>
          <p:cNvPicPr>
            <a:picLocks noChangeAspect="1" noChangeArrowheads="1"/>
          </p:cNvPicPr>
          <p:nvPr/>
        </p:nvPicPr>
        <p:blipFill>
          <a:blip r:embed="rId2"/>
          <a:srcRect l="9001" t="13335" r="9001" b="10667"/>
          <a:stretch>
            <a:fillRect/>
          </a:stretch>
        </p:blipFill>
        <p:spPr bwMode="auto">
          <a:xfrm>
            <a:off x="336492" y="3173409"/>
            <a:ext cx="4089455" cy="230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2083" y="1092168"/>
            <a:ext cx="7375627" cy="102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lang="en-US" sz="1600" b="1" kern="0" dirty="0" smtClean="0">
                <a:solidFill>
                  <a:schemeClr val="accent2"/>
                </a:solidFill>
                <a:latin typeface="+mn-lt"/>
              </a:rPr>
              <a:t>Beam in between bunches must be suppressed by 9 orders of magnitude: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How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to do this?  </a:t>
            </a:r>
            <a:r>
              <a:rPr lang="en-US" sz="1600" b="1" kern="0" noProof="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Use AC dipole to sweep in between pulses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Requirements:</a:t>
            </a:r>
            <a:r>
              <a:rPr kumimoji="0" lang="en-US" sz="1600" b="1" i="0" u="none" strike="noStrike" kern="0" cap="none" spc="0" normalizeH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  300 kHz  0.6 T peak field : VERY Challenging!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Char char="•"/>
              <a:tabLst/>
              <a:defRPr/>
            </a:pPr>
            <a:r>
              <a:rPr lang="en-US" sz="1600" b="1" kern="0" baseline="0" noProof="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Design issues:</a:t>
            </a:r>
            <a:r>
              <a:rPr lang="en-US" sz="1600" b="1" kern="0" noProof="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  AC and Magnetization losses at high frequencies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>
            <a:off x="1549998" y="3055293"/>
            <a:ext cx="6400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280258" y="3055293"/>
            <a:ext cx="6400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957213" y="2443149"/>
            <a:ext cx="2738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Symbol" pitchFamily="18" charset="2"/>
              </a:rPr>
              <a:t>t</a:t>
            </a:r>
            <a:r>
              <a:rPr lang="en-US" sz="1600" dirty="0" smtClean="0">
                <a:solidFill>
                  <a:srgbClr val="00B050"/>
                </a:solidFill>
              </a:rPr>
              <a:t> corresponds to bunch width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17" name="Picture 8" descr="mu2e_beam_structure"/>
          <p:cNvPicPr>
            <a:picLocks noChangeAspect="1" noChangeArrowheads="1"/>
          </p:cNvPicPr>
          <p:nvPr/>
        </p:nvPicPr>
        <p:blipFill>
          <a:blip r:embed="rId3" cstate="print"/>
          <a:srcRect l="-2194" t="-4504" r="-2194" b="-4504"/>
          <a:stretch>
            <a:fillRect/>
          </a:stretch>
        </p:blipFill>
        <p:spPr bwMode="auto">
          <a:xfrm>
            <a:off x="5192721" y="2406636"/>
            <a:ext cx="3656012" cy="18589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5948" y="4743468"/>
            <a:ext cx="457041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 bwMode="auto">
          <a:xfrm>
            <a:off x="3440097" y="4633929"/>
            <a:ext cx="912825" cy="47466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Preliminary magnet design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48200" y="13716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Two design are under investigation – with C and H shapes of the ferrites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C shape has several disadvantages, the  major one is the poor </a:t>
            </a:r>
            <a:r>
              <a:rPr lang="en-US" sz="1600" dirty="0" smtClean="0"/>
              <a:t>heat </a:t>
            </a:r>
            <a:r>
              <a:rPr lang="en-US" sz="1600" dirty="0"/>
              <a:t>dissipation in the ferrite around the conductor hole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A new design of an H type  magnet is considered. The design eases  the heat extraction and  new low  heating </a:t>
            </a:r>
            <a:r>
              <a:rPr lang="en-US" sz="1600" dirty="0"/>
              <a:t>NiZn</a:t>
            </a:r>
            <a:r>
              <a:rPr lang="en-US" sz="1600" dirty="0"/>
              <a:t> ferrites are  considered. 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191000"/>
            <a:ext cx="457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7910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267200"/>
            <a:ext cx="4191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1752600" y="3657600"/>
            <a:ext cx="272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2 section C-type  magnet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066800" y="6172200"/>
            <a:ext cx="282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3  Section H-type  magnet</a:t>
            </a:r>
          </a:p>
        </p:txBody>
      </p:sp>
      <p:sp>
        <p:nvSpPr>
          <p:cNvPr id="5129" name="Line 12"/>
          <p:cNvSpPr>
            <a:spLocks noChangeShapeType="1"/>
          </p:cNvSpPr>
          <p:nvPr/>
        </p:nvSpPr>
        <p:spPr bwMode="auto">
          <a:xfrm flipH="1" flipV="1">
            <a:off x="1143000" y="41148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152400" y="38862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Power  leads </a:t>
            </a:r>
          </a:p>
        </p:txBody>
      </p:sp>
      <p:sp>
        <p:nvSpPr>
          <p:cNvPr id="5131" name="Line 14"/>
          <p:cNvSpPr>
            <a:spLocks noChangeShapeType="1"/>
          </p:cNvSpPr>
          <p:nvPr/>
        </p:nvSpPr>
        <p:spPr bwMode="auto">
          <a:xfrm flipV="1">
            <a:off x="1143000" y="1905000"/>
            <a:ext cx="1371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2651125" y="6437313"/>
            <a:ext cx="1595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A.Makarov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Ferrite  measurements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648200" y="13716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MnZn</a:t>
            </a:r>
            <a:r>
              <a:rPr lang="en-US" sz="1600" dirty="0"/>
              <a:t> ferrite was selected due to low magnetization losses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A setup for measuring of the AC loss and ferrite  temperature was build in TD 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A large  eddy current loss is observed, making impossible to control the ferrite temperature at high fields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New type of ferrites are under investigation – </a:t>
            </a:r>
            <a:r>
              <a:rPr lang="en-US" sz="1600" dirty="0"/>
              <a:t>NiZn</a:t>
            </a:r>
            <a:r>
              <a:rPr lang="en-US" sz="1600" dirty="0"/>
              <a:t> with resistively of 10</a:t>
            </a:r>
            <a:r>
              <a:rPr lang="en-US" sz="1600" baseline="30000" dirty="0"/>
              <a:t>6</a:t>
            </a:r>
            <a:r>
              <a:rPr lang="en-US" sz="1600" dirty="0"/>
              <a:t> Ohm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15000" y="4343400"/>
            <a:ext cx="2133600" cy="2373313"/>
            <a:chOff x="3360" y="960"/>
            <a:chExt cx="2153" cy="2887"/>
          </a:xfrm>
        </p:grpSpPr>
        <p:pic>
          <p:nvPicPr>
            <p:cNvPr id="6152" name="Picture 6" descr="IMG_006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0" y="960"/>
              <a:ext cx="2153" cy="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4416" y="2256"/>
              <a:ext cx="48" cy="336"/>
              <a:chOff x="4416" y="2256"/>
              <a:chExt cx="48" cy="336"/>
            </a:xfrm>
          </p:grpSpPr>
          <p:sp>
            <p:nvSpPr>
              <p:cNvPr id="6154" name="Oval 8"/>
              <p:cNvSpPr>
                <a:spLocks noChangeArrowheads="1"/>
              </p:cNvSpPr>
              <p:nvPr/>
            </p:nvSpPr>
            <p:spPr bwMode="auto">
              <a:xfrm>
                <a:off x="4416" y="225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55" name="Oval 9"/>
              <p:cNvSpPr>
                <a:spLocks noChangeArrowheads="1"/>
              </p:cNvSpPr>
              <p:nvPr/>
            </p:nvSpPr>
            <p:spPr bwMode="auto">
              <a:xfrm>
                <a:off x="4416" y="235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56" name="Oval 10"/>
              <p:cNvSpPr>
                <a:spLocks noChangeArrowheads="1"/>
              </p:cNvSpPr>
              <p:nvPr/>
            </p:nvSpPr>
            <p:spPr bwMode="auto">
              <a:xfrm>
                <a:off x="4416" y="24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6157" name="Oval 11"/>
              <p:cNvSpPr>
                <a:spLocks noChangeArrowheads="1"/>
              </p:cNvSpPr>
              <p:nvPr/>
            </p:nvSpPr>
            <p:spPr bwMode="auto">
              <a:xfrm>
                <a:off x="4416" y="254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pic>
        <p:nvPicPr>
          <p:cNvPr id="614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43000"/>
            <a:ext cx="3352800" cy="286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5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038600"/>
            <a:ext cx="3352800" cy="26892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</p:pic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4114800" y="6248400"/>
            <a:ext cx="11844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G.Velev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8" y="6400800"/>
            <a:ext cx="1881232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0ED4-4F7D-42D0-8E32-EC45B0D42263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570" y="1055655"/>
            <a:ext cx="8315325" cy="4498975"/>
          </a:xfrm>
          <a:noFill/>
          <a:ln/>
        </p:spPr>
        <p:txBody>
          <a:bodyPr/>
          <a:lstStyle/>
          <a:p>
            <a:pPr marL="533400" indent="-533400"/>
            <a:r>
              <a:rPr lang="en-US" sz="2400" b="0" dirty="0" smtClean="0"/>
              <a:t>Mu2e is an important “Intensity Frontier” experiment for this decade at </a:t>
            </a:r>
            <a:r>
              <a:rPr lang="en-US" sz="2400" dirty="0" smtClean="0"/>
              <a:t>Fermilab</a:t>
            </a:r>
          </a:p>
          <a:p>
            <a:pPr marL="933450" lvl="1" indent="-533400"/>
            <a:r>
              <a:rPr lang="en-US" sz="2000" dirty="0" smtClean="0"/>
              <a:t>Fits well into lab program </a:t>
            </a:r>
          </a:p>
          <a:p>
            <a:pPr marL="933450" lvl="1" indent="-533400"/>
            <a:r>
              <a:rPr lang="en-US" sz="2000" dirty="0" smtClean="0"/>
              <a:t>Complements LHC program</a:t>
            </a:r>
          </a:p>
          <a:p>
            <a:pPr marL="533400" indent="-533400"/>
            <a:r>
              <a:rPr lang="en-US" sz="2400" b="0" dirty="0" smtClean="0"/>
              <a:t>Substantial progress on conceptual design but still much work to do….</a:t>
            </a:r>
          </a:p>
          <a:p>
            <a:pPr marL="933450" lvl="1" indent="-533400"/>
            <a:r>
              <a:rPr lang="en-US" sz="2000" dirty="0" smtClean="0"/>
              <a:t>Short term goal is to complete CD by mid 2011</a:t>
            </a:r>
          </a:p>
          <a:p>
            <a:pPr marL="933450" lvl="1" indent="-533400"/>
            <a:r>
              <a:rPr lang="en-US" sz="2000" dirty="0" smtClean="0"/>
              <a:t>Fabrication, installation, commissioning for physics ~2016</a:t>
            </a:r>
          </a:p>
          <a:p>
            <a:pPr marL="533400" indent="-533400"/>
            <a:r>
              <a:rPr lang="en-US" sz="2400" b="0" dirty="0" smtClean="0"/>
              <a:t>Significant technical challenges in magnet, accelerator and detector…. </a:t>
            </a:r>
          </a:p>
          <a:p>
            <a:pPr marL="933450" lvl="1" indent="-533400"/>
            <a:r>
              <a:rPr lang="en-US" sz="2000" dirty="0" smtClean="0"/>
              <a:t>Will require engineering support from ALL divisions and sections</a:t>
            </a:r>
          </a:p>
          <a:p>
            <a:pPr marL="933450" lvl="1" indent="-533400"/>
            <a:r>
              <a:rPr lang="en-US" sz="2000" dirty="0" smtClean="0"/>
              <a:t>We need your help!  </a:t>
            </a:r>
          </a:p>
          <a:p>
            <a:pPr marL="933450" lvl="1" indent="-533400"/>
            <a:r>
              <a:rPr lang="en-US" sz="2000" dirty="0" smtClean="0"/>
              <a:t>Contact Ron Ray (Project Manager), Kurt </a:t>
            </a:r>
            <a:r>
              <a:rPr lang="en-US" sz="2000" dirty="0" smtClean="0"/>
              <a:t>Krempetz</a:t>
            </a:r>
            <a:r>
              <a:rPr lang="en-US" sz="2000" dirty="0" smtClean="0"/>
              <a:t> (Project Engineer) or me….</a:t>
            </a:r>
          </a:p>
          <a:p>
            <a:pPr marL="533400" indent="-533400"/>
            <a:endParaRPr lang="en-US" dirty="0" smtClean="0"/>
          </a:p>
          <a:p>
            <a:pPr marL="533400" indent="-5334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7" y="6400800"/>
            <a:ext cx="1990771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021F-6666-4FA2-AB1A-05CEA309F6F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Direct vs. Indirect Measurement</a:t>
            </a:r>
            <a:endParaRPr lang="en-US" sz="40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9979" y="1128681"/>
            <a:ext cx="8251938" cy="324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DIRECT Measurement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Reconstruct the Particle Mass, usually from decays from collisions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Z, W, Top Quark, B Quark, maybe the Higgs Boson someday….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CDF, D0, LHC experiments…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Indirect Measurement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Infer mass or existence of a particle by measuring reactions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For example, the ratio of the W/Z mass can be inferred by measuring the relative rate  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+N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m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+X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 vs.  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+N</a:t>
            </a:r>
            <a:r>
              <a:rPr lang="en-US" sz="2000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+X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because the former involves a virtual W with the other by a virtual Z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Mu2e is an “indirect measurement” experiment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The reaction </a:t>
            </a:r>
            <a:r>
              <a:rPr lang="en-US" sz="2000" dirty="0" smtClean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rgbClr val="C00000"/>
                </a:solidFill>
              </a:rPr>
              <a:t>- +  N </a:t>
            </a:r>
            <a:r>
              <a:rPr lang="en-US" sz="2000" dirty="0" smtClean="0">
                <a:solidFill>
                  <a:srgbClr val="C00000"/>
                </a:solidFill>
                <a:sym typeface="Wingdings" pitchFamily="2" charset="2"/>
              </a:rPr>
              <a:t> e-  + N</a:t>
            </a:r>
            <a:r>
              <a:rPr lang="en-US" sz="2000" dirty="0" smtClean="0">
                <a:sym typeface="Wingdings" pitchFamily="2" charset="2"/>
              </a:rPr>
              <a:t>  violates lepton flavor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Not forbidden in the standard model  (i.e. virtual W, Z, </a:t>
            </a:r>
            <a:r>
              <a:rPr lang="en-US" sz="2000" b="1" dirty="0" smtClean="0">
                <a:solidFill>
                  <a:schemeClr val="tx1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…) but very </a:t>
            </a: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very</a:t>
            </a: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 rare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is ~ O(10</a:t>
            </a:r>
            <a:r>
              <a:rPr lang="en-US" sz="2000" baseline="30000" dirty="0" smtClean="0">
                <a:solidFill>
                  <a:schemeClr val="tx1"/>
                </a:solidFill>
                <a:sym typeface="Wingdings" pitchFamily="2" charset="2"/>
              </a:rPr>
              <a:t>-50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).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But if “non standard model” particles exist, this reaction could have much more frequently ..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Maybe ~ O(10</a:t>
            </a:r>
            <a:r>
              <a:rPr lang="en-US" sz="2000" baseline="30000" dirty="0" smtClean="0">
                <a:solidFill>
                  <a:schemeClr val="tx1"/>
                </a:solidFill>
                <a:sym typeface="Wingdings" pitchFamily="2" charset="2"/>
              </a:rPr>
              <a:t>-14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).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This is what we want to find out!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Complimentary to direct </a:t>
            </a: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measurement at LHC</a:t>
            </a:r>
            <a:endParaRPr lang="en-US" sz="2000" b="1" dirty="0" smtClean="0">
              <a:solidFill>
                <a:schemeClr val="tx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7" y="6400800"/>
            <a:ext cx="1990771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021F-6666-4FA2-AB1A-05CEA309F6F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Lepton Flavor Violating Experiments</a:t>
            </a:r>
            <a:endParaRPr lang="en-US" sz="4000" dirty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34163" y="2041506"/>
            <a:ext cx="2592423" cy="167959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0" dirty="0" smtClean="0">
                <a:sym typeface="Wingdings" pitchFamily="2" charset="2"/>
              </a:rPr>
              <a:t>Goal:4 orders of magnitude more sensitivity than best present experiment</a:t>
            </a:r>
          </a:p>
          <a:p>
            <a:pPr marL="933450" lvl="1" indent="-533400">
              <a:lnSpc>
                <a:spcPct val="80000"/>
              </a:lnSpc>
              <a:buNone/>
            </a:pPr>
            <a:endParaRPr lang="en-US" sz="2000" dirty="0" smtClean="0">
              <a:sym typeface="Wingdings" pitchFamily="2" charset="2"/>
            </a:endParaRPr>
          </a:p>
          <a:p>
            <a:pPr marL="933450" lvl="1" indent="-533400">
              <a:lnSpc>
                <a:spcPct val="80000"/>
              </a:lnSpc>
            </a:pPr>
            <a:endParaRPr lang="en-US" sz="2000" dirty="0">
              <a:sym typeface="Wingdings" pitchFamily="2" charset="2"/>
            </a:endParaRPr>
          </a:p>
          <a:p>
            <a:pPr marL="933450" lvl="1" indent="-533400">
              <a:lnSpc>
                <a:spcPct val="80000"/>
              </a:lnSpc>
            </a:pPr>
            <a:endParaRPr lang="en-US" sz="2000" dirty="0" smtClean="0">
              <a:sym typeface="Wingdings" pitchFamily="2" charset="2"/>
            </a:endParaRPr>
          </a:p>
          <a:p>
            <a:pPr marL="933450" lvl="1" indent="-533400">
              <a:lnSpc>
                <a:spcPct val="80000"/>
              </a:lnSpc>
            </a:pPr>
            <a:endParaRPr lang="en-US" sz="2000" dirty="0">
              <a:sym typeface="Wingdings" pitchFamily="2" charset="2"/>
            </a:endParaRPr>
          </a:p>
        </p:txBody>
      </p:sp>
      <p:pic>
        <p:nvPicPr>
          <p:cNvPr id="10" name="Picture 9" descr="lfv_expt_history_m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31" y="1274733"/>
            <a:ext cx="5915106" cy="50241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51598" y="5400702"/>
            <a:ext cx="11684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Mu2e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2016</a:t>
            </a:r>
            <a:endParaRPr lang="en-US" sz="1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1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7" y="6400800"/>
            <a:ext cx="1990771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021F-6666-4FA2-AB1A-05CEA309F6F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Mu2e Strategy</a:t>
            </a:r>
            <a:endParaRPr lang="en-US" sz="4000" dirty="0">
              <a:latin typeface="+mn-lt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82544" y="3648078"/>
            <a:ext cx="2652713" cy="2587788"/>
            <a:chOff x="384175" y="3790950"/>
            <a:chExt cx="2344738" cy="2384346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4850" y="3790950"/>
              <a:ext cx="2024063" cy="20002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</p:pic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144588" y="4238625"/>
              <a:ext cx="1149350" cy="1076325"/>
            </a:xfrm>
            <a:prstGeom prst="ellipse">
              <a:avLst/>
            </a:prstGeom>
            <a:noFill/>
            <a:ln w="0" algn="ctr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1504950" y="5018088"/>
              <a:ext cx="122238" cy="225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1477963" y="5240338"/>
              <a:ext cx="515937" cy="187325"/>
            </a:xfrm>
            <a:prstGeom prst="rect">
              <a:avLst/>
            </a:prstGeom>
            <a:solidFill>
              <a:schemeClr val="bg1"/>
            </a:solidFill>
            <a:ln w="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1444625" y="5232400"/>
              <a:ext cx="84138" cy="95250"/>
            </a:xfrm>
            <a:prstGeom prst="ellipse">
              <a:avLst/>
            </a:prstGeom>
            <a:solidFill>
              <a:srgbClr val="0033CC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1524000" y="5286375"/>
              <a:ext cx="461963" cy="661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2032000" y="5991225"/>
              <a:ext cx="84138" cy="96838"/>
            </a:xfrm>
            <a:prstGeom prst="ellipse">
              <a:avLst/>
            </a:prstGeom>
            <a:solidFill>
              <a:srgbClr val="9933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247775" y="5149850"/>
              <a:ext cx="268288" cy="45720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Symbol" pitchFamily="18" charset="2"/>
                </a:rPr>
                <a:t>m</a:t>
              </a: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384175" y="5749925"/>
              <a:ext cx="1538288" cy="425371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105 </a:t>
              </a:r>
              <a:r>
                <a:rPr lang="en-US" dirty="0"/>
                <a:t>MeV</a:t>
              </a:r>
              <a:r>
                <a:rPr lang="en-US" dirty="0"/>
                <a:t> e</a:t>
              </a:r>
              <a:r>
                <a:rPr lang="en-US" baseline="30000" dirty="0"/>
                <a:t>- </a:t>
              </a: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0440" y="1019142"/>
            <a:ext cx="85328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lvl="1" indent="-4572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Start with high intensity, 100ns wide pulse of 8 GeV protons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Create a beam of high intensity, low momentum “in time” muons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Beam is full of “ in time” junk (pions, muons and electrons….)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u="sng" dirty="0" smtClean="0">
                <a:solidFill>
                  <a:schemeClr val="tx1"/>
                </a:solidFill>
                <a:sym typeface="Wingdings" pitchFamily="2" charset="2"/>
              </a:rPr>
              <a:t>Stop </a:t>
            </a:r>
            <a:r>
              <a:rPr lang="en-US" sz="2000" u="sng" dirty="0">
                <a:solidFill>
                  <a:schemeClr val="tx1"/>
                </a:solidFill>
                <a:sym typeface="Wingdings" pitchFamily="2" charset="2"/>
              </a:rPr>
              <a:t>muons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 in aluminum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target: form 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muonic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 atom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3333CC"/>
                </a:solidFill>
                <a:latin typeface="Symbol"/>
              </a:rPr>
              <a:t>m</a:t>
            </a:r>
            <a:r>
              <a:rPr lang="en-US" sz="2000" dirty="0" smtClean="0">
                <a:solidFill>
                  <a:srgbClr val="3333CC"/>
                </a:solidFill>
                <a:latin typeface="Times New Roman"/>
              </a:rPr>
              <a:t>-  can be captured in a nucleus just like an electron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3333CC"/>
                </a:solidFill>
                <a:latin typeface="Times New Roman"/>
              </a:rPr>
              <a:t>Take advantage of muon life in atom to reduce background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3333CC"/>
                </a:solidFill>
                <a:latin typeface="Times New Roman"/>
              </a:rPr>
              <a:t>Turn off the experiment to allow other particles in the muon beam (including a lot of background electrons…) to blow past detector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3333CC"/>
                </a:solidFill>
                <a:latin typeface="Times New Roman"/>
                <a:sym typeface="Wingdings" pitchFamily="2" charset="2"/>
              </a:rPr>
              <a:t>Turn experiment on, detect </a:t>
            </a:r>
            <a:r>
              <a:rPr lang="en-US" sz="2000" u="sng" dirty="0" smtClean="0">
                <a:solidFill>
                  <a:srgbClr val="3333CC"/>
                </a:solidFill>
                <a:latin typeface="Times New Roman"/>
                <a:sym typeface="Wingdings" pitchFamily="2" charset="2"/>
              </a:rPr>
              <a:t>the electrons </a:t>
            </a:r>
            <a:r>
              <a:rPr lang="en-US" sz="2000" dirty="0" smtClean="0">
                <a:solidFill>
                  <a:srgbClr val="3333CC"/>
                </a:solidFill>
                <a:latin typeface="Times New Roman"/>
                <a:sym typeface="Wingdings" pitchFamily="2" charset="2"/>
              </a:rPr>
              <a:t>from target 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dirty="0" smtClean="0">
              <a:solidFill>
                <a:srgbClr val="3333CC"/>
              </a:solidFill>
              <a:latin typeface="Times New Roman"/>
            </a:endParaRPr>
          </a:p>
        </p:txBody>
      </p:sp>
      <p:pic>
        <p:nvPicPr>
          <p:cNvPr id="21" name="Picture 8" descr="mu2e_beam_structure"/>
          <p:cNvPicPr>
            <a:picLocks noChangeAspect="1" noChangeArrowheads="1"/>
          </p:cNvPicPr>
          <p:nvPr/>
        </p:nvPicPr>
        <p:blipFill>
          <a:blip r:embed="rId3" cstate="print"/>
          <a:srcRect l="-2194" t="-4504" r="-2194" b="-4504"/>
          <a:stretch>
            <a:fillRect/>
          </a:stretch>
        </p:blipFill>
        <p:spPr bwMode="auto">
          <a:xfrm>
            <a:off x="5156208" y="3721104"/>
            <a:ext cx="3656012" cy="18589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411459" y="5437215"/>
            <a:ext cx="5732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Note: experiment cannot tolerate out of time particles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Protons in between bunches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Muons that get lost in the transport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7" y="6400800"/>
            <a:ext cx="1990771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021F-6666-4FA2-AB1A-05CEA309F6F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73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+mn-lt"/>
              </a:rPr>
              <a:t>Mu2e Strategy (II)</a:t>
            </a:r>
            <a:endParaRPr lang="en-US" sz="4000" dirty="0">
              <a:latin typeface="+mn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0439" y="1128681"/>
            <a:ext cx="879963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smtClean="0">
                <a:solidFill>
                  <a:srgbClr val="3333CC"/>
                </a:solidFill>
                <a:latin typeface="Times New Roman"/>
                <a:sym typeface="Wingdings" pitchFamily="2" charset="2"/>
              </a:rPr>
              <a:t>Once muon is captured in nucleus…most of the time either decays in orbit or normal muon capture</a:t>
            </a:r>
            <a:endParaRPr lang="en-US" dirty="0" smtClean="0">
              <a:solidFill>
                <a:srgbClr val="3333CC"/>
              </a:solidFill>
              <a:latin typeface="Times New Roman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Our reaction </a:t>
            </a:r>
            <a:r>
              <a:rPr lang="en-US" sz="2000" b="1" dirty="0" smtClean="0">
                <a:solidFill>
                  <a:srgbClr val="FF3300"/>
                </a:solidFill>
                <a:latin typeface="Symbol" pitchFamily="18" charset="2"/>
              </a:rPr>
              <a:t>m</a:t>
            </a:r>
            <a:r>
              <a:rPr lang="en-US" sz="2000" b="1" dirty="0" smtClean="0">
                <a:solidFill>
                  <a:srgbClr val="FF3300"/>
                </a:solidFill>
              </a:rPr>
              <a:t>- </a:t>
            </a:r>
            <a:r>
              <a:rPr lang="en-US" sz="2000" b="1" dirty="0">
                <a:solidFill>
                  <a:srgbClr val="FF3300"/>
                </a:solidFill>
              </a:rPr>
              <a:t>+  N </a:t>
            </a:r>
            <a:r>
              <a:rPr lang="en-US" sz="2000" b="1" dirty="0">
                <a:solidFill>
                  <a:srgbClr val="FF3300"/>
                </a:solidFill>
                <a:sym typeface="Wingdings" pitchFamily="2" charset="2"/>
              </a:rPr>
              <a:t> e-  + N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is </a:t>
            </a: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kinematically</a:t>
            </a: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 constrained  to produce </a:t>
            </a:r>
            <a:r>
              <a:rPr lang="en-US" sz="2000" b="1" u="sng" dirty="0">
                <a:solidFill>
                  <a:schemeClr val="tx1"/>
                </a:solidFill>
                <a:sym typeface="Wingdings" pitchFamily="2" charset="2"/>
              </a:rPr>
              <a:t>mono-energetic</a:t>
            </a:r>
            <a:r>
              <a:rPr lang="en-US" sz="2000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electrons  of ~105 </a:t>
            </a: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MeV</a:t>
            </a: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  (distinct signal from backgrounds)</a:t>
            </a:r>
            <a:endParaRPr lang="en-US" sz="2000" b="1" dirty="0">
              <a:solidFill>
                <a:schemeClr val="tx1"/>
              </a:solidFill>
              <a:sym typeface="Wingdings" pitchFamily="2" charset="2"/>
            </a:endParaRPr>
          </a:p>
        </p:txBody>
      </p:sp>
      <p:pic>
        <p:nvPicPr>
          <p:cNvPr id="23" name="Picture 22" descr="tracker_t_resolution_l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5889" y="2406636"/>
            <a:ext cx="3589132" cy="3353805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636811" y="5802345"/>
            <a:ext cx="478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Simulation in Detector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Dominant Signal Background</a:t>
            </a:r>
            <a:endParaRPr lang="en-US" sz="2800" dirty="0"/>
          </a:p>
        </p:txBody>
      </p:sp>
      <p:sp>
        <p:nvSpPr>
          <p:cNvPr id="4108" name="Content Placeholder 38"/>
          <p:cNvSpPr>
            <a:spLocks noGrp="1"/>
          </p:cNvSpPr>
          <p:nvPr>
            <p:ph sz="half" idx="2"/>
          </p:nvPr>
        </p:nvSpPr>
        <p:spPr>
          <a:xfrm>
            <a:off x="336492" y="3976695"/>
            <a:ext cx="3810000" cy="2438400"/>
          </a:xfrm>
        </p:spPr>
        <p:txBody>
          <a:bodyPr/>
          <a:lstStyle/>
          <a:p>
            <a:r>
              <a:rPr lang="en-US" sz="2000" dirty="0" smtClean="0">
                <a:solidFill>
                  <a:srgbClr val="0033CC"/>
                </a:solidFill>
              </a:rPr>
              <a:t>Rate approaches conversion (endpoint) energy as </a:t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(E</a:t>
            </a:r>
            <a:r>
              <a:rPr lang="en-US" sz="2000" baseline="-25000" dirty="0" smtClean="0">
                <a:solidFill>
                  <a:srgbClr val="0033CC"/>
                </a:solidFill>
              </a:rPr>
              <a:t>s</a:t>
            </a:r>
            <a:r>
              <a:rPr lang="en-US" sz="2000" dirty="0" smtClean="0">
                <a:solidFill>
                  <a:srgbClr val="0033CC"/>
                </a:solidFill>
              </a:rPr>
              <a:t>-E)</a:t>
            </a:r>
            <a:r>
              <a:rPr lang="en-US" sz="2000" baseline="30000" dirty="0" smtClean="0">
                <a:solidFill>
                  <a:srgbClr val="0033CC"/>
                </a:solidFill>
              </a:rPr>
              <a:t>5</a:t>
            </a:r>
          </a:p>
          <a:p>
            <a:r>
              <a:rPr lang="en-US" sz="2000" dirty="0" smtClean="0">
                <a:solidFill>
                  <a:srgbClr val="0033CC"/>
                </a:solidFill>
              </a:rPr>
              <a:t>If detector meets resolution specs, we should be able to see a signal at the 10</a:t>
            </a:r>
            <a:r>
              <a:rPr lang="en-US" sz="2000" baseline="30000" dirty="0" smtClean="0">
                <a:solidFill>
                  <a:srgbClr val="0033CC"/>
                </a:solidFill>
              </a:rPr>
              <a:t>-16 </a:t>
            </a:r>
            <a:r>
              <a:rPr lang="en-US" sz="2000" dirty="0" smtClean="0">
                <a:solidFill>
                  <a:srgbClr val="0033CC"/>
                </a:solidFill>
              </a:rPr>
              <a:t>level</a:t>
            </a:r>
          </a:p>
        </p:txBody>
      </p:sp>
      <p:sp>
        <p:nvSpPr>
          <p:cNvPr id="410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D747771-06AA-46B4-8639-6847541D607D}" type="slidenum">
              <a:rPr lang="en-US" smtClean="0">
                <a:latin typeface="Arial" pitchFamily="34" charset="0"/>
              </a:rPr>
              <a:pPr/>
              <a:t>7</a:t>
            </a:fld>
            <a:endParaRPr lang="en-US" dirty="0" smtClean="0">
              <a:latin typeface="Arial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73005" y="1858941"/>
            <a:ext cx="3962400" cy="2209800"/>
            <a:chOff x="4572000" y="1249363"/>
            <a:chExt cx="4359593" cy="2370137"/>
          </a:xfrm>
        </p:grpSpPr>
        <p:cxnSp>
          <p:nvCxnSpPr>
            <p:cNvPr id="4121" name="Straight Connector 6"/>
            <p:cNvCxnSpPr>
              <a:cxnSpLocks noChangeShapeType="1"/>
            </p:cNvCxnSpPr>
            <p:nvPr/>
          </p:nvCxnSpPr>
          <p:spPr bwMode="auto">
            <a:xfrm>
              <a:off x="5219700" y="2057400"/>
              <a:ext cx="723900" cy="7620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22" name="Straight Connector 7"/>
            <p:cNvCxnSpPr>
              <a:cxnSpLocks noChangeShapeType="1"/>
            </p:cNvCxnSpPr>
            <p:nvPr/>
          </p:nvCxnSpPr>
          <p:spPr bwMode="auto">
            <a:xfrm flipV="1">
              <a:off x="5981700" y="1524000"/>
              <a:ext cx="2057400" cy="60960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23" name="Straight Connector 9"/>
            <p:cNvCxnSpPr>
              <a:cxnSpLocks noChangeShapeType="1"/>
            </p:cNvCxnSpPr>
            <p:nvPr/>
          </p:nvCxnSpPr>
          <p:spPr bwMode="auto">
            <a:xfrm flipV="1">
              <a:off x="6400800" y="1943100"/>
              <a:ext cx="1943100" cy="38100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24" name="Straight Connector 10"/>
            <p:cNvCxnSpPr>
              <a:cxnSpLocks noChangeShapeType="1"/>
            </p:cNvCxnSpPr>
            <p:nvPr/>
          </p:nvCxnSpPr>
          <p:spPr bwMode="auto">
            <a:xfrm>
              <a:off x="6400800" y="2324100"/>
              <a:ext cx="1866900" cy="30480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25" name="Straight Connector 12"/>
            <p:cNvCxnSpPr>
              <a:cxnSpLocks noChangeShapeType="1"/>
            </p:cNvCxnSpPr>
            <p:nvPr/>
          </p:nvCxnSpPr>
          <p:spPr bwMode="auto">
            <a:xfrm>
              <a:off x="5943600" y="2133600"/>
              <a:ext cx="495300" cy="190500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prstDash val="sysDash"/>
              <a:round/>
              <a:headEnd/>
              <a:tailEnd/>
            </a:ln>
          </p:spPr>
        </p:cxnSp>
        <p:sp>
          <p:nvSpPr>
            <p:cNvPr id="4126" name="Oval 14"/>
            <p:cNvSpPr>
              <a:spLocks noChangeArrowheads="1"/>
            </p:cNvSpPr>
            <p:nvPr/>
          </p:nvSpPr>
          <p:spPr bwMode="auto">
            <a:xfrm>
              <a:off x="5829300" y="3086100"/>
              <a:ext cx="647700" cy="533400"/>
            </a:xfrm>
            <a:prstGeom prst="ellips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7" name="TextBox 15"/>
            <p:cNvSpPr txBox="1">
              <a:spLocks noChangeArrowheads="1"/>
            </p:cNvSpPr>
            <p:nvPr/>
          </p:nvSpPr>
          <p:spPr bwMode="auto">
            <a:xfrm>
              <a:off x="5981700" y="3162300"/>
              <a:ext cx="381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4128" name="Freeform 16"/>
            <p:cNvSpPr>
              <a:spLocks noChangeArrowheads="1"/>
            </p:cNvSpPr>
            <p:nvPr/>
          </p:nvSpPr>
          <p:spPr bwMode="auto">
            <a:xfrm rot="-2525350">
              <a:off x="6223399" y="2760195"/>
              <a:ext cx="1124079" cy="130532"/>
            </a:xfrm>
            <a:custGeom>
              <a:avLst/>
              <a:gdLst>
                <a:gd name="T0" fmla="*/ 0 w 4523316"/>
                <a:gd name="T1" fmla="*/ 0 h 618067"/>
                <a:gd name="T2" fmla="*/ 0 w 4523316"/>
                <a:gd name="T3" fmla="*/ 0 h 618067"/>
                <a:gd name="T4" fmla="*/ 0 w 4523316"/>
                <a:gd name="T5" fmla="*/ 0 h 618067"/>
                <a:gd name="T6" fmla="*/ 0 w 4523316"/>
                <a:gd name="T7" fmla="*/ 0 h 618067"/>
                <a:gd name="T8" fmla="*/ 0 w 4523316"/>
                <a:gd name="T9" fmla="*/ 0 h 618067"/>
                <a:gd name="T10" fmla="*/ 0 w 4523316"/>
                <a:gd name="T11" fmla="*/ 0 h 618067"/>
                <a:gd name="T12" fmla="*/ 0 w 4523316"/>
                <a:gd name="T13" fmla="*/ 0 h 618067"/>
                <a:gd name="T14" fmla="*/ 0 w 4523316"/>
                <a:gd name="T15" fmla="*/ 0 h 618067"/>
                <a:gd name="T16" fmla="*/ 0 w 4523316"/>
                <a:gd name="T17" fmla="*/ 0 h 618067"/>
                <a:gd name="T18" fmla="*/ 0 w 4523316"/>
                <a:gd name="T19" fmla="*/ 0 h 618067"/>
                <a:gd name="T20" fmla="*/ 0 w 4523316"/>
                <a:gd name="T21" fmla="*/ 0 h 618067"/>
                <a:gd name="T22" fmla="*/ 0 w 4523316"/>
                <a:gd name="T23" fmla="*/ 0 h 618067"/>
                <a:gd name="T24" fmla="*/ 0 w 4523316"/>
                <a:gd name="T25" fmla="*/ 0 h 618067"/>
                <a:gd name="T26" fmla="*/ 0 w 4523316"/>
                <a:gd name="T27" fmla="*/ 0 h 6180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23316"/>
                <a:gd name="T43" fmla="*/ 0 h 618067"/>
                <a:gd name="T44" fmla="*/ 4523316 w 4523316"/>
                <a:gd name="T45" fmla="*/ 618067 h 6180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23316" h="618067">
                  <a:moveTo>
                    <a:pt x="179916" y="313267"/>
                  </a:moveTo>
                  <a:cubicBezTo>
                    <a:pt x="182033" y="313267"/>
                    <a:pt x="0" y="311150"/>
                    <a:pt x="40217" y="313267"/>
                  </a:cubicBezTo>
                  <a:cubicBezTo>
                    <a:pt x="80434" y="315384"/>
                    <a:pt x="353484" y="323850"/>
                    <a:pt x="421217" y="325967"/>
                  </a:cubicBezTo>
                  <a:cubicBezTo>
                    <a:pt x="488950" y="328084"/>
                    <a:pt x="340784" y="283634"/>
                    <a:pt x="446617" y="325967"/>
                  </a:cubicBezTo>
                  <a:cubicBezTo>
                    <a:pt x="501650" y="279400"/>
                    <a:pt x="624416" y="0"/>
                    <a:pt x="751416" y="46567"/>
                  </a:cubicBezTo>
                  <a:cubicBezTo>
                    <a:pt x="878416" y="93134"/>
                    <a:pt x="1054099" y="603250"/>
                    <a:pt x="1208616" y="605367"/>
                  </a:cubicBezTo>
                  <a:cubicBezTo>
                    <a:pt x="1363133" y="607484"/>
                    <a:pt x="1528233" y="59267"/>
                    <a:pt x="1678516" y="59267"/>
                  </a:cubicBezTo>
                  <a:cubicBezTo>
                    <a:pt x="1828799" y="59267"/>
                    <a:pt x="1960033" y="605367"/>
                    <a:pt x="2110316" y="605367"/>
                  </a:cubicBezTo>
                  <a:cubicBezTo>
                    <a:pt x="2260599" y="605367"/>
                    <a:pt x="2419349" y="67734"/>
                    <a:pt x="2580216" y="59267"/>
                  </a:cubicBezTo>
                  <a:cubicBezTo>
                    <a:pt x="2741083" y="50800"/>
                    <a:pt x="2925233" y="554567"/>
                    <a:pt x="3075516" y="554567"/>
                  </a:cubicBezTo>
                  <a:cubicBezTo>
                    <a:pt x="3225799" y="554567"/>
                    <a:pt x="3346449" y="57150"/>
                    <a:pt x="3481916" y="59267"/>
                  </a:cubicBezTo>
                  <a:cubicBezTo>
                    <a:pt x="3617383" y="61384"/>
                    <a:pt x="3774016" y="516467"/>
                    <a:pt x="3888316" y="567267"/>
                  </a:cubicBezTo>
                  <a:cubicBezTo>
                    <a:pt x="4002616" y="618067"/>
                    <a:pt x="4061883" y="402167"/>
                    <a:pt x="4167716" y="364067"/>
                  </a:cubicBezTo>
                  <a:cubicBezTo>
                    <a:pt x="4273549" y="325967"/>
                    <a:pt x="4398432" y="332317"/>
                    <a:pt x="4523316" y="338667"/>
                  </a:cubicBezTo>
                </a:path>
              </a:pathLst>
            </a:custGeom>
            <a:noFill/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aphicFrame>
          <p:nvGraphicFramePr>
            <p:cNvPr id="4102" name="Object 2"/>
            <p:cNvGraphicFramePr>
              <a:graphicFrameLocks noChangeAspect="1"/>
            </p:cNvGraphicFramePr>
            <p:nvPr/>
          </p:nvGraphicFramePr>
          <p:xfrm>
            <a:off x="8229601" y="2324100"/>
            <a:ext cx="566738" cy="647700"/>
          </p:xfrm>
          <a:graphic>
            <a:graphicData uri="http://schemas.openxmlformats.org/presentationml/2006/ole">
              <p:oleObj spid="_x0000_s782342" name="Equation" r:id="rId3" imgW="177480" imgH="203040" progId="Equation.3">
                <p:embed/>
              </p:oleObj>
            </a:graphicData>
          </a:graphic>
        </p:graphicFrame>
        <p:graphicFrame>
          <p:nvGraphicFramePr>
            <p:cNvPr id="4103" name="Object 3"/>
            <p:cNvGraphicFramePr>
              <a:graphicFrameLocks noChangeAspect="1"/>
            </p:cNvGraphicFramePr>
            <p:nvPr/>
          </p:nvGraphicFramePr>
          <p:xfrm>
            <a:off x="4572000" y="1790700"/>
            <a:ext cx="548922" cy="617538"/>
          </p:xfrm>
          <a:graphic>
            <a:graphicData uri="http://schemas.openxmlformats.org/presentationml/2006/ole">
              <p:oleObj spid="_x0000_s782343" name="Equation" r:id="rId4" imgW="203040" imgH="228600" progId="Equation.3">
                <p:embed/>
              </p:oleObj>
            </a:graphicData>
          </a:graphic>
        </p:graphicFrame>
        <p:graphicFrame>
          <p:nvGraphicFramePr>
            <p:cNvPr id="4104" name="Object 4"/>
            <p:cNvGraphicFramePr>
              <a:graphicFrameLocks noChangeAspect="1"/>
            </p:cNvGraphicFramePr>
            <p:nvPr/>
          </p:nvGraphicFramePr>
          <p:xfrm>
            <a:off x="8458200" y="1600200"/>
            <a:ext cx="473393" cy="676275"/>
          </p:xfrm>
          <a:graphic>
            <a:graphicData uri="http://schemas.openxmlformats.org/presentationml/2006/ole">
              <p:oleObj spid="_x0000_s782344" name="Equation" r:id="rId5" imgW="177480" imgH="253800" progId="Equation.3">
                <p:embed/>
              </p:oleObj>
            </a:graphicData>
          </a:graphic>
        </p:graphicFrame>
        <p:graphicFrame>
          <p:nvGraphicFramePr>
            <p:cNvPr id="4105" name="Object 6"/>
            <p:cNvGraphicFramePr>
              <a:graphicFrameLocks noChangeAspect="1"/>
            </p:cNvGraphicFramePr>
            <p:nvPr/>
          </p:nvGraphicFramePr>
          <p:xfrm>
            <a:off x="8016875" y="1249363"/>
            <a:ext cx="471488" cy="598487"/>
          </p:xfrm>
          <a:graphic>
            <a:graphicData uri="http://schemas.openxmlformats.org/presentationml/2006/ole">
              <p:oleObj spid="_x0000_s782345" name="Equation" r:id="rId6" imgW="190440" imgH="241200" progId="Equation.3">
                <p:embed/>
              </p:oleObj>
            </a:graphicData>
          </a:graphic>
        </p:graphicFrame>
      </p:grpSp>
      <p:pic>
        <p:nvPicPr>
          <p:cNvPr id="34" name="Picture 33" descr="tracker_t_mue_di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56208" y="1493811"/>
            <a:ext cx="3656012" cy="396557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0" y="1238220"/>
            <a:ext cx="5513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Decay in orbit followed by nuclear recoil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84825" y="1566837"/>
            <a:ext cx="2884527" cy="47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Background X20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8" y="6400800"/>
            <a:ext cx="1881232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6784-3E8F-4C76-9231-87BDB9550ED4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Solenoid System</a:t>
            </a:r>
            <a:endParaRPr lang="en-US" sz="4000" dirty="0"/>
          </a:p>
        </p:txBody>
      </p:sp>
      <p:pic>
        <p:nvPicPr>
          <p:cNvPr id="731139" name="Picture 3" descr="MECO_Full_Front_Top_XSect-1_Dim"/>
          <p:cNvPicPr>
            <a:picLocks noChangeAspect="1" noChangeArrowheads="1"/>
          </p:cNvPicPr>
          <p:nvPr/>
        </p:nvPicPr>
        <p:blipFill>
          <a:blip r:embed="rId2"/>
          <a:srcRect l="5173" t="9511" r="13448" b="41216"/>
          <a:stretch>
            <a:fillRect/>
          </a:stretch>
        </p:blipFill>
        <p:spPr bwMode="auto">
          <a:xfrm>
            <a:off x="1042988" y="1125538"/>
            <a:ext cx="7164387" cy="3536950"/>
          </a:xfrm>
          <a:prstGeom prst="rect">
            <a:avLst/>
          </a:prstGeom>
          <a:noFill/>
        </p:spPr>
      </p:pic>
      <p:grpSp>
        <p:nvGrpSpPr>
          <p:cNvPr id="731169" name="Group 33"/>
          <p:cNvGrpSpPr>
            <a:grpSpLocks/>
          </p:cNvGrpSpPr>
          <p:nvPr/>
        </p:nvGrpSpPr>
        <p:grpSpPr bwMode="auto">
          <a:xfrm>
            <a:off x="179388" y="2312988"/>
            <a:ext cx="2808287" cy="474662"/>
            <a:chOff x="113" y="1457"/>
            <a:chExt cx="1769" cy="299"/>
          </a:xfrm>
        </p:grpSpPr>
        <p:sp>
          <p:nvSpPr>
            <p:cNvPr id="731141" name="Text Box 5"/>
            <p:cNvSpPr txBox="1">
              <a:spLocks noChangeArrowheads="1"/>
            </p:cNvSpPr>
            <p:nvPr/>
          </p:nvSpPr>
          <p:spPr bwMode="auto">
            <a:xfrm>
              <a:off x="113" y="1525"/>
              <a:ext cx="1769" cy="231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 b="1" dirty="0"/>
                <a:t>Production Solenoid</a:t>
              </a:r>
            </a:p>
          </p:txBody>
        </p:sp>
        <p:sp>
          <p:nvSpPr>
            <p:cNvPr id="731142" name="Line 6"/>
            <p:cNvSpPr>
              <a:spLocks noChangeShapeType="1"/>
            </p:cNvSpPr>
            <p:nvPr/>
          </p:nvSpPr>
          <p:spPr bwMode="auto">
            <a:xfrm flipV="1">
              <a:off x="1519" y="1457"/>
              <a:ext cx="139" cy="27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31146" name="Group 10"/>
          <p:cNvGrpSpPr>
            <a:grpSpLocks/>
          </p:cNvGrpSpPr>
          <p:nvPr/>
        </p:nvGrpSpPr>
        <p:grpSpPr bwMode="auto">
          <a:xfrm>
            <a:off x="2987675" y="1052513"/>
            <a:ext cx="1657350" cy="541337"/>
            <a:chOff x="1519" y="640"/>
            <a:chExt cx="1044" cy="341"/>
          </a:xfrm>
        </p:grpSpPr>
        <p:sp>
          <p:nvSpPr>
            <p:cNvPr id="731147" name="Line 11"/>
            <p:cNvSpPr>
              <a:spLocks noChangeShapeType="1"/>
            </p:cNvSpPr>
            <p:nvPr/>
          </p:nvSpPr>
          <p:spPr bwMode="auto">
            <a:xfrm flipH="1">
              <a:off x="1565" y="686"/>
              <a:ext cx="998" cy="295"/>
            </a:xfrm>
            <a:prstGeom prst="line">
              <a:avLst/>
            </a:prstGeom>
            <a:noFill/>
            <a:ln w="793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148" name="Text Box 12"/>
            <p:cNvSpPr txBox="1">
              <a:spLocks noChangeArrowheads="1"/>
            </p:cNvSpPr>
            <p:nvPr/>
          </p:nvSpPr>
          <p:spPr bwMode="auto">
            <a:xfrm>
              <a:off x="1519" y="640"/>
              <a:ext cx="476" cy="17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b="1" dirty="0">
                  <a:solidFill>
                    <a:srgbClr val="FF3300"/>
                  </a:solidFill>
                </a:rPr>
                <a:t>8 GeV P</a:t>
              </a:r>
            </a:p>
          </p:txBody>
        </p:sp>
      </p:grpSp>
      <p:grpSp>
        <p:nvGrpSpPr>
          <p:cNvPr id="731193" name="Group 57"/>
          <p:cNvGrpSpPr>
            <a:grpSpLocks/>
          </p:cNvGrpSpPr>
          <p:nvPr/>
        </p:nvGrpSpPr>
        <p:grpSpPr bwMode="auto">
          <a:xfrm>
            <a:off x="4032250" y="873125"/>
            <a:ext cx="5111750" cy="1187450"/>
            <a:chOff x="2540" y="550"/>
            <a:chExt cx="3220" cy="748"/>
          </a:xfrm>
        </p:grpSpPr>
        <p:sp>
          <p:nvSpPr>
            <p:cNvPr id="731144" name="Text Box 8"/>
            <p:cNvSpPr txBox="1">
              <a:spLocks noChangeArrowheads="1"/>
            </p:cNvSpPr>
            <p:nvPr/>
          </p:nvSpPr>
          <p:spPr bwMode="auto">
            <a:xfrm>
              <a:off x="3833" y="550"/>
              <a:ext cx="1927" cy="231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rgbClr val="339966"/>
                  </a:solidFill>
                </a:rPr>
                <a:t>Transport Solenoid</a:t>
              </a:r>
              <a:endParaRPr lang="en-US" sz="1800" dirty="0">
                <a:solidFill>
                  <a:srgbClr val="339966"/>
                </a:solidFill>
              </a:endParaRPr>
            </a:p>
          </p:txBody>
        </p:sp>
        <p:sp>
          <p:nvSpPr>
            <p:cNvPr id="731145" name="Line 9"/>
            <p:cNvSpPr>
              <a:spLocks noChangeShapeType="1"/>
            </p:cNvSpPr>
            <p:nvPr/>
          </p:nvSpPr>
          <p:spPr bwMode="auto">
            <a:xfrm flipH="1">
              <a:off x="2540" y="777"/>
              <a:ext cx="1179" cy="521"/>
            </a:xfrm>
            <a:prstGeom prst="line">
              <a:avLst/>
            </a:prstGeom>
            <a:noFill/>
            <a:ln w="508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31190" name="Group 54"/>
          <p:cNvGrpSpPr>
            <a:grpSpLocks/>
          </p:cNvGrpSpPr>
          <p:nvPr/>
        </p:nvGrpSpPr>
        <p:grpSpPr bwMode="auto">
          <a:xfrm>
            <a:off x="4643438" y="2312988"/>
            <a:ext cx="4500562" cy="1368425"/>
            <a:chOff x="2925" y="1457"/>
            <a:chExt cx="2835" cy="862"/>
          </a:xfrm>
        </p:grpSpPr>
        <p:sp>
          <p:nvSpPr>
            <p:cNvPr id="731152" name="Text Box 16"/>
            <p:cNvSpPr txBox="1">
              <a:spLocks noChangeArrowheads="1"/>
            </p:cNvSpPr>
            <p:nvPr/>
          </p:nvSpPr>
          <p:spPr bwMode="auto">
            <a:xfrm>
              <a:off x="2925" y="1457"/>
              <a:ext cx="2835" cy="557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228600" lvl="1"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solidFill>
                    <a:srgbClr val="800000"/>
                  </a:solidFill>
                </a:rPr>
                <a:t>Graded field to collect conv. e</a:t>
              </a:r>
              <a:r>
                <a:rPr lang="en-US" sz="2000" baseline="30000" dirty="0">
                  <a:solidFill>
                    <a:srgbClr val="800000"/>
                  </a:solidFill>
                </a:rPr>
                <a:t>-</a:t>
              </a:r>
              <a:r>
                <a:rPr lang="en-US" sz="1600" dirty="0">
                  <a:solidFill>
                    <a:srgbClr val="800000"/>
                  </a:solidFill>
                </a:rPr>
                <a:t>  (2T</a:t>
              </a:r>
              <a:r>
                <a:rPr lang="en-US" sz="1600" dirty="0">
                  <a:solidFill>
                    <a:srgbClr val="800000"/>
                  </a:solidFill>
                  <a:sym typeface="Wingdings" pitchFamily="2" charset="2"/>
                </a:rPr>
                <a:t>1T)</a:t>
              </a:r>
              <a:endParaRPr lang="en-US" sz="1600" dirty="0">
                <a:solidFill>
                  <a:srgbClr val="800000"/>
                </a:solidFill>
              </a:endParaRPr>
            </a:p>
            <a:p>
              <a:pPr lvl="2">
                <a:spcBef>
                  <a:spcPct val="50000"/>
                </a:spcBef>
                <a:buFontTx/>
                <a:buChar char="•"/>
              </a:pPr>
              <a:r>
                <a:rPr lang="en-US" sz="1600" dirty="0">
                  <a:solidFill>
                    <a:srgbClr val="800000"/>
                  </a:solidFill>
                </a:rPr>
                <a:t>Uniform field for e</a:t>
              </a:r>
              <a:r>
                <a:rPr lang="en-US" sz="2000" baseline="30000" dirty="0">
                  <a:solidFill>
                    <a:srgbClr val="800000"/>
                  </a:solidFill>
                </a:rPr>
                <a:t>-</a:t>
              </a:r>
              <a:r>
                <a:rPr lang="en-US" dirty="0"/>
                <a:t> </a:t>
              </a:r>
              <a:r>
                <a:rPr lang="en-US" sz="1600" dirty="0">
                  <a:solidFill>
                    <a:srgbClr val="800000"/>
                  </a:solidFill>
                </a:rPr>
                <a:t>Spectrometer (1T)</a:t>
              </a:r>
            </a:p>
          </p:txBody>
        </p:sp>
        <p:sp>
          <p:nvSpPr>
            <p:cNvPr id="731154" name="Line 18"/>
            <p:cNvSpPr>
              <a:spLocks noChangeShapeType="1"/>
            </p:cNvSpPr>
            <p:nvPr/>
          </p:nvSpPr>
          <p:spPr bwMode="auto">
            <a:xfrm flipH="1">
              <a:off x="3243" y="1774"/>
              <a:ext cx="45" cy="521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165" name="Line 29"/>
            <p:cNvSpPr>
              <a:spLocks noChangeShapeType="1"/>
            </p:cNvSpPr>
            <p:nvPr/>
          </p:nvSpPr>
          <p:spPr bwMode="auto">
            <a:xfrm flipH="1">
              <a:off x="4626" y="2047"/>
              <a:ext cx="159" cy="272"/>
            </a:xfrm>
            <a:prstGeom prst="line">
              <a:avLst/>
            </a:prstGeom>
            <a:noFill/>
            <a:ln w="508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31173" name="Rectangle 37"/>
          <p:cNvSpPr>
            <a:spLocks noChangeArrowheads="1"/>
          </p:cNvSpPr>
          <p:nvPr/>
        </p:nvSpPr>
        <p:spPr bwMode="auto">
          <a:xfrm>
            <a:off x="6156325" y="3644900"/>
            <a:ext cx="1547813" cy="323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1174" name="Text Box 38"/>
          <p:cNvSpPr txBox="1">
            <a:spLocks noChangeArrowheads="1"/>
          </p:cNvSpPr>
          <p:nvPr/>
        </p:nvSpPr>
        <p:spPr bwMode="auto">
          <a:xfrm>
            <a:off x="6192838" y="3608388"/>
            <a:ext cx="169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e</a:t>
            </a:r>
            <a:r>
              <a:rPr lang="en-US" sz="2000" baseline="20000" dirty="0"/>
              <a:t>-</a:t>
            </a:r>
            <a:r>
              <a:rPr lang="en-US" sz="1600" dirty="0"/>
              <a:t> Spectrometer</a:t>
            </a:r>
          </a:p>
        </p:txBody>
      </p:sp>
      <p:sp>
        <p:nvSpPr>
          <p:cNvPr id="731172" name="Rectangle 36"/>
          <p:cNvSpPr>
            <a:spLocks noChangeArrowheads="1"/>
          </p:cNvSpPr>
          <p:nvPr/>
        </p:nvSpPr>
        <p:spPr bwMode="auto">
          <a:xfrm>
            <a:off x="5327650" y="3716338"/>
            <a:ext cx="504825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1175" name="Text Box 39"/>
          <p:cNvSpPr txBox="1">
            <a:spLocks noChangeArrowheads="1"/>
          </p:cNvSpPr>
          <p:nvPr/>
        </p:nvSpPr>
        <p:spPr bwMode="auto">
          <a:xfrm>
            <a:off x="5256213" y="3681413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   ST</a:t>
            </a:r>
          </a:p>
        </p:txBody>
      </p:sp>
      <p:sp>
        <p:nvSpPr>
          <p:cNvPr id="731176" name="Rectangle 40"/>
          <p:cNvSpPr>
            <a:spLocks noChangeArrowheads="1"/>
          </p:cNvSpPr>
          <p:nvPr/>
        </p:nvSpPr>
        <p:spPr bwMode="auto">
          <a:xfrm>
            <a:off x="2159000" y="1736725"/>
            <a:ext cx="215900" cy="1079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1177" name="Text Box 41"/>
          <p:cNvSpPr txBox="1">
            <a:spLocks noChangeArrowheads="1"/>
          </p:cNvSpPr>
          <p:nvPr/>
        </p:nvSpPr>
        <p:spPr bwMode="auto">
          <a:xfrm>
            <a:off x="2087563" y="1665288"/>
            <a:ext cx="360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dirty="0"/>
              <a:t>PT</a:t>
            </a:r>
          </a:p>
        </p:txBody>
      </p:sp>
      <p:sp>
        <p:nvSpPr>
          <p:cNvPr id="731178" name="Rectangle 42"/>
          <p:cNvSpPr>
            <a:spLocks noChangeArrowheads="1"/>
          </p:cNvSpPr>
          <p:nvPr/>
        </p:nvSpPr>
        <p:spPr bwMode="auto">
          <a:xfrm>
            <a:off x="3816350" y="2565400"/>
            <a:ext cx="180975" cy="39528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31179" name="Text Box 43"/>
          <p:cNvSpPr txBox="1">
            <a:spLocks noChangeArrowheads="1"/>
          </p:cNvSpPr>
          <p:nvPr/>
        </p:nvSpPr>
        <p:spPr bwMode="auto">
          <a:xfrm>
            <a:off x="3708400" y="2600325"/>
            <a:ext cx="3667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CC</a:t>
            </a:r>
          </a:p>
        </p:txBody>
      </p:sp>
      <p:sp>
        <p:nvSpPr>
          <p:cNvPr id="731181" name="Text Box 45"/>
          <p:cNvSpPr txBox="1">
            <a:spLocks noChangeArrowheads="1"/>
          </p:cNvSpPr>
          <p:nvPr/>
        </p:nvSpPr>
        <p:spPr bwMode="auto">
          <a:xfrm>
            <a:off x="179388" y="2781300"/>
            <a:ext cx="2808287" cy="1692771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indent="-228600">
              <a:spcBef>
                <a:spcPct val="50000"/>
              </a:spcBef>
              <a:buFontTx/>
              <a:buChar char="•"/>
            </a:pPr>
            <a:r>
              <a:rPr lang="en-US" sz="1600" dirty="0" smtClean="0"/>
              <a:t>8 GeV P hit target. Reflect </a:t>
            </a:r>
            <a:r>
              <a:rPr lang="en-US" sz="1600" dirty="0"/>
              <a:t>and focus </a:t>
            </a:r>
            <a:r>
              <a:rPr lang="en-US" sz="1600" dirty="0" smtClean="0">
                <a:latin typeface="Symbol" pitchFamily="18" charset="2"/>
              </a:rPr>
              <a:t>p</a:t>
            </a:r>
            <a:r>
              <a:rPr lang="en-US" sz="1600" dirty="0" smtClean="0"/>
              <a:t>/</a:t>
            </a:r>
            <a:r>
              <a:rPr lang="en-US" sz="1600" dirty="0" smtClean="0">
                <a:latin typeface="Symbol" pitchFamily="18" charset="2"/>
              </a:rPr>
              <a:t>m</a:t>
            </a:r>
            <a:r>
              <a:rPr lang="en-US" sz="1600" dirty="0" smtClean="0"/>
              <a:t>’s </a:t>
            </a:r>
            <a:r>
              <a:rPr lang="en-US" sz="1600" dirty="0"/>
              <a:t>into muon transport</a:t>
            </a:r>
          </a:p>
          <a:p>
            <a:pPr lvl="1" indent="-228600">
              <a:spcBef>
                <a:spcPct val="50000"/>
              </a:spcBef>
              <a:buFontTx/>
              <a:buChar char="•"/>
            </a:pPr>
            <a:r>
              <a:rPr lang="en-US" sz="1600" dirty="0"/>
              <a:t>Strong Axial Gradient Solenoid Field    5T</a:t>
            </a:r>
            <a:r>
              <a:rPr lang="en-US" sz="1600" dirty="0">
                <a:sym typeface="Wingdings" pitchFamily="2" charset="2"/>
              </a:rPr>
              <a:t>2.5T</a:t>
            </a:r>
            <a:endParaRPr lang="en-US" sz="1800" b="1" dirty="0"/>
          </a:p>
        </p:txBody>
      </p:sp>
      <p:sp>
        <p:nvSpPr>
          <p:cNvPr id="731184" name="Text Box 48"/>
          <p:cNvSpPr txBox="1">
            <a:spLocks noChangeArrowheads="1"/>
          </p:cNvSpPr>
          <p:nvPr/>
        </p:nvSpPr>
        <p:spPr bwMode="auto">
          <a:xfrm>
            <a:off x="4824413" y="1196975"/>
            <a:ext cx="4319587" cy="9779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lvl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339966"/>
                </a:solidFill>
              </a:rPr>
              <a:t>Sign/momentum Selection</a:t>
            </a:r>
          </a:p>
          <a:p>
            <a:pPr marL="228600" lvl="1">
              <a:spcBef>
                <a:spcPct val="50000"/>
              </a:spcBef>
              <a:buFontTx/>
              <a:buChar char="•"/>
            </a:pPr>
            <a:r>
              <a:rPr lang="en-US" sz="1600" dirty="0">
                <a:solidFill>
                  <a:srgbClr val="339966"/>
                </a:solidFill>
              </a:rPr>
              <a:t>Negative Axial Gradient in S.S. to suppress trapped particles  ~0.2 T/m</a:t>
            </a:r>
            <a:r>
              <a:rPr lang="en-US" sz="1800" dirty="0">
                <a:solidFill>
                  <a:srgbClr val="339966"/>
                </a:solidFill>
              </a:rPr>
              <a:t> </a:t>
            </a:r>
          </a:p>
        </p:txBody>
      </p:sp>
      <p:sp>
        <p:nvSpPr>
          <p:cNvPr id="731187" name="Text Box 51"/>
          <p:cNvSpPr txBox="1">
            <a:spLocks noChangeArrowheads="1"/>
          </p:cNvSpPr>
          <p:nvPr/>
        </p:nvSpPr>
        <p:spPr bwMode="auto">
          <a:xfrm>
            <a:off x="6840538" y="4400550"/>
            <a:ext cx="2052637" cy="3667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rgbClr val="800000"/>
                </a:solidFill>
              </a:rPr>
              <a:t>Detector Solenoid</a:t>
            </a:r>
            <a:endParaRPr lang="en-US" sz="1600" dirty="0">
              <a:solidFill>
                <a:srgbClr val="800000"/>
              </a:solidFill>
            </a:endParaRPr>
          </a:p>
        </p:txBody>
      </p:sp>
      <p:pic>
        <p:nvPicPr>
          <p:cNvPr id="790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30" y="4597416"/>
            <a:ext cx="57229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81" grpId="0" animBg="1"/>
      <p:bldP spid="7311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76937" y="6400800"/>
            <a:ext cx="1771693" cy="304800"/>
          </a:xfrm>
        </p:spPr>
        <p:txBody>
          <a:bodyPr/>
          <a:lstStyle/>
          <a:p>
            <a:r>
              <a:rPr lang="en-US" dirty="0" smtClean="0"/>
              <a:t>February 18,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Engineer's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0ED4-4F7D-42D0-8E32-EC45B0D42263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Engineering Challenges</a:t>
            </a:r>
            <a:endParaRPr lang="en-US" sz="4000" dirty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927" y="1304925"/>
            <a:ext cx="8990073" cy="4498975"/>
          </a:xfrm>
          <a:noFill/>
          <a:ln/>
        </p:spPr>
        <p:txBody>
          <a:bodyPr/>
          <a:lstStyle/>
          <a:p>
            <a:pPr marL="533400" indent="-533400"/>
            <a:r>
              <a:rPr lang="en-US" dirty="0" smtClean="0"/>
              <a:t>PS/TS/DS:  three separate magnet designs but…..</a:t>
            </a:r>
          </a:p>
          <a:p>
            <a:pPr marL="533400" indent="-533400"/>
            <a:r>
              <a:rPr lang="en-US" dirty="0" smtClean="0"/>
              <a:t>Coupled together </a:t>
            </a:r>
            <a:r>
              <a:rPr lang="en-US" dirty="0" smtClean="0"/>
              <a:t>magnetically</a:t>
            </a:r>
            <a:endParaRPr lang="en-US" dirty="0" smtClean="0"/>
          </a:p>
          <a:p>
            <a:pPr marL="933450" lvl="1" indent="-533400"/>
            <a:r>
              <a:rPr lang="en-US" dirty="0" smtClean="0"/>
              <a:t>Really ONE Big Magnet</a:t>
            </a:r>
          </a:p>
          <a:p>
            <a:pPr marL="533400" indent="-533400"/>
            <a:r>
              <a:rPr lang="en-US" dirty="0" smtClean="0"/>
              <a:t>Significant Forces  </a:t>
            </a:r>
            <a:r>
              <a:rPr lang="en-US" dirty="0" smtClean="0"/>
              <a:t>(~100 </a:t>
            </a:r>
            <a:r>
              <a:rPr lang="en-US" dirty="0" smtClean="0"/>
              <a:t>Tons on end of DS from TS)</a:t>
            </a:r>
          </a:p>
          <a:p>
            <a:pPr marL="533400" indent="-533400"/>
            <a:r>
              <a:rPr lang="en-US" dirty="0" smtClean="0"/>
              <a:t>Tight physical tolerances</a:t>
            </a:r>
          </a:p>
          <a:p>
            <a:pPr marL="933450" lvl="1" indent="-533400"/>
            <a:r>
              <a:rPr lang="en-US" dirty="0" smtClean="0"/>
              <a:t>Cold vs. Warm , with field excitation</a:t>
            </a:r>
          </a:p>
          <a:p>
            <a:pPr marL="933450" lvl="1" indent="-533400"/>
            <a:r>
              <a:rPr lang="en-US" dirty="0" smtClean="0"/>
              <a:t>Particularly with odd shaped TS</a:t>
            </a:r>
          </a:p>
          <a:p>
            <a:pPr marL="533400" indent="-533400"/>
            <a:r>
              <a:rPr lang="en-US" dirty="0" smtClean="0"/>
              <a:t>Integration issues</a:t>
            </a:r>
          </a:p>
          <a:p>
            <a:pPr marL="933450" lvl="1" indent="-533400"/>
            <a:r>
              <a:rPr lang="en-US" dirty="0" smtClean="0"/>
              <a:t>It is our job to makes sure magnets built from different vendors, fit together, produce the required magnetic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33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30791</TotalTime>
  <Words>1707</Words>
  <Application>Microsoft Office PowerPoint</Application>
  <PresentationFormat>On-screen Show (4:3)</PresentationFormat>
  <Paragraphs>287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Default Design</vt:lpstr>
      <vt:lpstr>1_Default Design</vt:lpstr>
      <vt:lpstr>Equation</vt:lpstr>
      <vt:lpstr>Worksheet</vt:lpstr>
      <vt:lpstr>The Mu2e Experiment</vt:lpstr>
      <vt:lpstr>What is Mu2e and why do it?</vt:lpstr>
      <vt:lpstr>Direct vs. Indirect Measurement</vt:lpstr>
      <vt:lpstr>Lepton Flavor Violating Experiments</vt:lpstr>
      <vt:lpstr>Mu2e Strategy</vt:lpstr>
      <vt:lpstr>Mu2e Strategy (II)</vt:lpstr>
      <vt:lpstr>Dominant Signal Background</vt:lpstr>
      <vt:lpstr>Solenoid System</vt:lpstr>
      <vt:lpstr>Engineering Challenges</vt:lpstr>
      <vt:lpstr>Solenoid Work at Fermilab</vt:lpstr>
      <vt:lpstr>MECO (BNL) vs. Mu2e Magnet Concept</vt:lpstr>
      <vt:lpstr>PS Working Design</vt:lpstr>
      <vt:lpstr>PS Magnetic Design</vt:lpstr>
      <vt:lpstr>Temperature and Current Margins are Acceptable</vt:lpstr>
      <vt:lpstr>Slide 15</vt:lpstr>
      <vt:lpstr>Production Solenoid Challenges</vt:lpstr>
      <vt:lpstr>DS Design (model after Atlas)</vt:lpstr>
      <vt:lpstr>TS Design </vt:lpstr>
      <vt:lpstr>Collaboration with Japan</vt:lpstr>
      <vt:lpstr>Mu2e Accelerator Project</vt:lpstr>
      <vt:lpstr>Accelerator Task:  Extinction</vt:lpstr>
      <vt:lpstr>Preliminary magnet design</vt:lpstr>
      <vt:lpstr>Ferrite  measurements</vt:lpstr>
      <vt:lpstr>Conclusion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Yarba Kerby Ross</dc:creator>
  <cp:lastModifiedBy>lamm</cp:lastModifiedBy>
  <cp:revision>832</cp:revision>
  <dcterms:created xsi:type="dcterms:W3CDTF">2002-08-23T15:31:03Z</dcterms:created>
  <dcterms:modified xsi:type="dcterms:W3CDTF">2010-02-18T14:22:00Z</dcterms:modified>
</cp:coreProperties>
</file>