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3"/>
  </p:notesMasterIdLst>
  <p:sldIdLst>
    <p:sldId id="256" r:id="rId2"/>
    <p:sldId id="277" r:id="rId3"/>
    <p:sldId id="258" r:id="rId4"/>
    <p:sldId id="257" r:id="rId5"/>
    <p:sldId id="259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3" r:id="rId16"/>
    <p:sldId id="272" r:id="rId17"/>
    <p:sldId id="286" r:id="rId18"/>
    <p:sldId id="279" r:id="rId19"/>
    <p:sldId id="280" r:id="rId20"/>
    <p:sldId id="278" r:id="rId21"/>
    <p:sldId id="274" r:id="rId22"/>
    <p:sldId id="275" r:id="rId23"/>
    <p:sldId id="276" r:id="rId24"/>
    <p:sldId id="281" r:id="rId25"/>
    <p:sldId id="282" r:id="rId26"/>
    <p:sldId id="285" r:id="rId27"/>
    <p:sldId id="283" r:id="rId28"/>
    <p:sldId id="284" r:id="rId29"/>
    <p:sldId id="263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9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ccooper\Desktop\Tumbled%20Cavity%20TE1ACC004\Cold%20Test\TE1ACC00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cooper\Desktop\EP\3.9%20GHz%20Single%20Cell\Able_3.9_Results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ccooper\Desktop\Tumbled%20Cavity%20TE1ACC004\Cold%20Test\TE1ACC00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7264610482641654"/>
          <c:y val="0.12349081364829399"/>
          <c:w val="0.65470779034716764"/>
          <c:h val="0.7082391964783939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HG!$C$19:$C$100</c:f>
              <c:numCache>
                <c:formatCode>0.00E+00</c:formatCode>
                <c:ptCount val="82"/>
                <c:pt idx="0">
                  <c:v>4.8989598299999937</c:v>
                </c:pt>
                <c:pt idx="1">
                  <c:v>4.4667220299999997</c:v>
                </c:pt>
                <c:pt idx="2">
                  <c:v>3.9702744999999982</c:v>
                </c:pt>
                <c:pt idx="3">
                  <c:v>3.4464462799999982</c:v>
                </c:pt>
                <c:pt idx="4">
                  <c:v>2.9173215400000019</c:v>
                </c:pt>
                <c:pt idx="5">
                  <c:v>2.5844565299999998</c:v>
                </c:pt>
                <c:pt idx="6">
                  <c:v>2.3066700699999987</c:v>
                </c:pt>
                <c:pt idx="7">
                  <c:v>1.80639701</c:v>
                </c:pt>
                <c:pt idx="8">
                  <c:v>1.6367305599999999</c:v>
                </c:pt>
                <c:pt idx="9">
                  <c:v>1.477259099999999</c:v>
                </c:pt>
                <c:pt idx="10">
                  <c:v>1.0383708599999999</c:v>
                </c:pt>
                <c:pt idx="11">
                  <c:v>0.77736942200000003</c:v>
                </c:pt>
                <c:pt idx="12">
                  <c:v>1.01481285</c:v>
                </c:pt>
                <c:pt idx="13">
                  <c:v>4.9828557199999963</c:v>
                </c:pt>
                <c:pt idx="14">
                  <c:v>5.44198732</c:v>
                </c:pt>
                <c:pt idx="15">
                  <c:v>5.9881140699999946</c:v>
                </c:pt>
                <c:pt idx="16">
                  <c:v>6.5417683400000035</c:v>
                </c:pt>
                <c:pt idx="17">
                  <c:v>7.1120933299999969</c:v>
                </c:pt>
                <c:pt idx="18">
                  <c:v>7.4042055699999958</c:v>
                </c:pt>
                <c:pt idx="19">
                  <c:v>8.0255261100000048</c:v>
                </c:pt>
                <c:pt idx="20">
                  <c:v>8.4523789000000011</c:v>
                </c:pt>
                <c:pt idx="21">
                  <c:v>9.1884458200000001</c:v>
                </c:pt>
                <c:pt idx="22">
                  <c:v>9.5216110899999986</c:v>
                </c:pt>
                <c:pt idx="23">
                  <c:v>9.9811151099999993</c:v>
                </c:pt>
                <c:pt idx="24">
                  <c:v>10.6874792</c:v>
                </c:pt>
                <c:pt idx="25">
                  <c:v>11.106501400000001</c:v>
                </c:pt>
                <c:pt idx="26">
                  <c:v>10.377858400000001</c:v>
                </c:pt>
                <c:pt idx="27">
                  <c:v>11.7205467</c:v>
                </c:pt>
                <c:pt idx="28">
                  <c:v>12.366757400000004</c:v>
                </c:pt>
                <c:pt idx="29">
                  <c:v>13.087607800000002</c:v>
                </c:pt>
                <c:pt idx="30">
                  <c:v>13.828839200000004</c:v>
                </c:pt>
                <c:pt idx="31">
                  <c:v>14.391696500000007</c:v>
                </c:pt>
                <c:pt idx="32">
                  <c:v>15.148337999999999</c:v>
                </c:pt>
                <c:pt idx="33">
                  <c:v>16.014473200000001</c:v>
                </c:pt>
                <c:pt idx="34">
                  <c:v>16.678153099999999</c:v>
                </c:pt>
                <c:pt idx="35">
                  <c:v>17.465293599999971</c:v>
                </c:pt>
                <c:pt idx="36">
                  <c:v>18.177089700000014</c:v>
                </c:pt>
                <c:pt idx="37">
                  <c:v>18.942377899999979</c:v>
                </c:pt>
                <c:pt idx="38">
                  <c:v>19.692129999999981</c:v>
                </c:pt>
                <c:pt idx="39">
                  <c:v>20.460843700000002</c:v>
                </c:pt>
                <c:pt idx="40">
                  <c:v>21.3002389</c:v>
                </c:pt>
                <c:pt idx="41">
                  <c:v>22.158330800000002</c:v>
                </c:pt>
                <c:pt idx="42">
                  <c:v>23.046269199999987</c:v>
                </c:pt>
                <c:pt idx="43">
                  <c:v>23.771542299999982</c:v>
                </c:pt>
                <c:pt idx="44">
                  <c:v>24.322109999999981</c:v>
                </c:pt>
                <c:pt idx="45">
                  <c:v>25.044889600000001</c:v>
                </c:pt>
                <c:pt idx="46">
                  <c:v>25.74752059999998</c:v>
                </c:pt>
                <c:pt idx="47">
                  <c:v>26.426769499999981</c:v>
                </c:pt>
                <c:pt idx="48">
                  <c:v>27.118485000000014</c:v>
                </c:pt>
                <c:pt idx="49">
                  <c:v>27.843820399999988</c:v>
                </c:pt>
                <c:pt idx="50">
                  <c:v>28.562510099999979</c:v>
                </c:pt>
                <c:pt idx="51">
                  <c:v>29.269228499999986</c:v>
                </c:pt>
                <c:pt idx="52">
                  <c:v>29.796527999999981</c:v>
                </c:pt>
                <c:pt idx="53">
                  <c:v>30.508896700000001</c:v>
                </c:pt>
                <c:pt idx="54">
                  <c:v>30.505906100000001</c:v>
                </c:pt>
                <c:pt idx="55">
                  <c:v>31.2248479</c:v>
                </c:pt>
                <c:pt idx="56">
                  <c:v>31.9124558</c:v>
                </c:pt>
                <c:pt idx="57">
                  <c:v>32.558313600000012</c:v>
                </c:pt>
                <c:pt idx="58">
                  <c:v>33.1565212</c:v>
                </c:pt>
                <c:pt idx="59">
                  <c:v>33.729442900000038</c:v>
                </c:pt>
                <c:pt idx="60">
                  <c:v>35.105251700000011</c:v>
                </c:pt>
                <c:pt idx="61">
                  <c:v>34.757742200000003</c:v>
                </c:pt>
                <c:pt idx="62">
                  <c:v>34.027863199999999</c:v>
                </c:pt>
                <c:pt idx="63">
                  <c:v>35.408038100000013</c:v>
                </c:pt>
                <c:pt idx="64">
                  <c:v>35.716377900000012</c:v>
                </c:pt>
                <c:pt idx="65">
                  <c:v>36.590340200000028</c:v>
                </c:pt>
                <c:pt idx="66">
                  <c:v>36.231094400000003</c:v>
                </c:pt>
                <c:pt idx="67">
                  <c:v>37.216307499999999</c:v>
                </c:pt>
                <c:pt idx="68">
                  <c:v>37.9461218</c:v>
                </c:pt>
                <c:pt idx="69">
                  <c:v>38.242363100000013</c:v>
                </c:pt>
                <c:pt idx="70">
                  <c:v>38.52597800000003</c:v>
                </c:pt>
                <c:pt idx="71">
                  <c:v>38.791183200000013</c:v>
                </c:pt>
                <c:pt idx="72">
                  <c:v>39.508239200000013</c:v>
                </c:pt>
                <c:pt idx="73">
                  <c:v>39.769804700000002</c:v>
                </c:pt>
                <c:pt idx="74">
                  <c:v>40.032704100000011</c:v>
                </c:pt>
                <c:pt idx="75">
                  <c:v>40.246042300000013</c:v>
                </c:pt>
                <c:pt idx="76">
                  <c:v>40.475194800000011</c:v>
                </c:pt>
                <c:pt idx="77">
                  <c:v>39.847283899999994</c:v>
                </c:pt>
                <c:pt idx="78">
                  <c:v>40.300354300000002</c:v>
                </c:pt>
                <c:pt idx="79">
                  <c:v>40.429443499999998</c:v>
                </c:pt>
                <c:pt idx="80">
                  <c:v>40.445380800000002</c:v>
                </c:pt>
                <c:pt idx="81">
                  <c:v>5.0289520099999958</c:v>
                </c:pt>
              </c:numCache>
            </c:numRef>
          </c:xVal>
          <c:yVal>
            <c:numRef>
              <c:f>HG!$E$19:$E$100</c:f>
              <c:numCache>
                <c:formatCode>0.00E+00</c:formatCode>
                <c:ptCount val="82"/>
                <c:pt idx="0">
                  <c:v>24670200000</c:v>
                </c:pt>
                <c:pt idx="1">
                  <c:v>24725786300</c:v>
                </c:pt>
                <c:pt idx="2">
                  <c:v>24638582800</c:v>
                </c:pt>
                <c:pt idx="3">
                  <c:v>24386260600</c:v>
                </c:pt>
                <c:pt idx="4">
                  <c:v>23995983400</c:v>
                </c:pt>
                <c:pt idx="5">
                  <c:v>23779689100</c:v>
                </c:pt>
                <c:pt idx="6">
                  <c:v>23523603200</c:v>
                </c:pt>
                <c:pt idx="7">
                  <c:v>22733335600</c:v>
                </c:pt>
                <c:pt idx="8">
                  <c:v>22429758700</c:v>
                </c:pt>
                <c:pt idx="9">
                  <c:v>22080418900</c:v>
                </c:pt>
                <c:pt idx="10">
                  <c:v>20887853800</c:v>
                </c:pt>
                <c:pt idx="11">
                  <c:v>21433668700</c:v>
                </c:pt>
                <c:pt idx="12">
                  <c:v>21341190100</c:v>
                </c:pt>
                <c:pt idx="13">
                  <c:v>25089514600</c:v>
                </c:pt>
                <c:pt idx="14">
                  <c:v>25127067800</c:v>
                </c:pt>
                <c:pt idx="15">
                  <c:v>25013209100</c:v>
                </c:pt>
                <c:pt idx="16">
                  <c:v>24873287300</c:v>
                </c:pt>
                <c:pt idx="17">
                  <c:v>24854399700</c:v>
                </c:pt>
                <c:pt idx="18">
                  <c:v>24708860900</c:v>
                </c:pt>
                <c:pt idx="19">
                  <c:v>24454815100</c:v>
                </c:pt>
                <c:pt idx="20">
                  <c:v>24246941100</c:v>
                </c:pt>
                <c:pt idx="21">
                  <c:v>23499558100</c:v>
                </c:pt>
                <c:pt idx="22">
                  <c:v>23239765000</c:v>
                </c:pt>
                <c:pt idx="23">
                  <c:v>22761892400</c:v>
                </c:pt>
                <c:pt idx="24">
                  <c:v>22199445600</c:v>
                </c:pt>
                <c:pt idx="25">
                  <c:v>22877113600</c:v>
                </c:pt>
                <c:pt idx="26">
                  <c:v>23327782300</c:v>
                </c:pt>
                <c:pt idx="27">
                  <c:v>21778971300</c:v>
                </c:pt>
                <c:pt idx="28">
                  <c:v>21087677500</c:v>
                </c:pt>
                <c:pt idx="29">
                  <c:v>20555477000</c:v>
                </c:pt>
                <c:pt idx="30">
                  <c:v>19785142600</c:v>
                </c:pt>
                <c:pt idx="31">
                  <c:v>19606400500</c:v>
                </c:pt>
                <c:pt idx="32">
                  <c:v>18918562400</c:v>
                </c:pt>
                <c:pt idx="33">
                  <c:v>18401019400</c:v>
                </c:pt>
                <c:pt idx="34">
                  <c:v>18193052900</c:v>
                </c:pt>
                <c:pt idx="35">
                  <c:v>17834953500</c:v>
                </c:pt>
                <c:pt idx="36">
                  <c:v>17587140300</c:v>
                </c:pt>
                <c:pt idx="37">
                  <c:v>17357698700</c:v>
                </c:pt>
                <c:pt idx="38">
                  <c:v>17159799200</c:v>
                </c:pt>
                <c:pt idx="39">
                  <c:v>16981439100</c:v>
                </c:pt>
                <c:pt idx="40">
                  <c:v>16762495400</c:v>
                </c:pt>
                <c:pt idx="41">
                  <c:v>16584777100</c:v>
                </c:pt>
                <c:pt idx="42">
                  <c:v>16381907500</c:v>
                </c:pt>
                <c:pt idx="43">
                  <c:v>16204395200</c:v>
                </c:pt>
                <c:pt idx="44">
                  <c:v>16028216000</c:v>
                </c:pt>
                <c:pt idx="45">
                  <c:v>15895810800</c:v>
                </c:pt>
                <c:pt idx="46">
                  <c:v>15749827700</c:v>
                </c:pt>
                <c:pt idx="47">
                  <c:v>15563076300</c:v>
                </c:pt>
                <c:pt idx="48">
                  <c:v>15420558400</c:v>
                </c:pt>
                <c:pt idx="49">
                  <c:v>15250601400</c:v>
                </c:pt>
                <c:pt idx="50">
                  <c:v>15077826800</c:v>
                </c:pt>
                <c:pt idx="51">
                  <c:v>14876794100</c:v>
                </c:pt>
                <c:pt idx="52">
                  <c:v>14660913400</c:v>
                </c:pt>
                <c:pt idx="53">
                  <c:v>14479256400</c:v>
                </c:pt>
                <c:pt idx="54">
                  <c:v>14467176300</c:v>
                </c:pt>
                <c:pt idx="55">
                  <c:v>14268612100</c:v>
                </c:pt>
                <c:pt idx="56">
                  <c:v>14053044300</c:v>
                </c:pt>
                <c:pt idx="57">
                  <c:v>13814345500</c:v>
                </c:pt>
                <c:pt idx="58">
                  <c:v>13578407600</c:v>
                </c:pt>
                <c:pt idx="59">
                  <c:v>13343315400</c:v>
                </c:pt>
                <c:pt idx="60">
                  <c:v>12780275100</c:v>
                </c:pt>
                <c:pt idx="61">
                  <c:v>12915357600</c:v>
                </c:pt>
                <c:pt idx="62">
                  <c:v>13186077100</c:v>
                </c:pt>
                <c:pt idx="63">
                  <c:v>12649768700</c:v>
                </c:pt>
                <c:pt idx="64">
                  <c:v>12504656600</c:v>
                </c:pt>
                <c:pt idx="65">
                  <c:v>12072657700</c:v>
                </c:pt>
                <c:pt idx="66">
                  <c:v>12215671600</c:v>
                </c:pt>
                <c:pt idx="67">
                  <c:v>11759820900</c:v>
                </c:pt>
                <c:pt idx="68">
                  <c:v>11345208300</c:v>
                </c:pt>
                <c:pt idx="69">
                  <c:v>11183388700</c:v>
                </c:pt>
                <c:pt idx="70">
                  <c:v>11023484400</c:v>
                </c:pt>
                <c:pt idx="71">
                  <c:v>10885786500</c:v>
                </c:pt>
                <c:pt idx="72">
                  <c:v>10443283600</c:v>
                </c:pt>
                <c:pt idx="73">
                  <c:v>10269950000</c:v>
                </c:pt>
                <c:pt idx="74">
                  <c:v>10102954500</c:v>
                </c:pt>
                <c:pt idx="75">
                  <c:v>9947700120</c:v>
                </c:pt>
                <c:pt idx="76">
                  <c:v>9801561660</c:v>
                </c:pt>
                <c:pt idx="77">
                  <c:v>9910595410</c:v>
                </c:pt>
                <c:pt idx="78">
                  <c:v>9649643190</c:v>
                </c:pt>
                <c:pt idx="79">
                  <c:v>9566625240</c:v>
                </c:pt>
                <c:pt idx="80">
                  <c:v>9521705180</c:v>
                </c:pt>
                <c:pt idx="81">
                  <c:v>23467073400</c:v>
                </c:pt>
              </c:numCache>
            </c:numRef>
          </c:yVal>
        </c:ser>
        <c:axId val="70584576"/>
        <c:axId val="70587904"/>
      </c:scatterChart>
      <c:scatterChart>
        <c:scatterStyle val="lineMarker"/>
        <c:ser>
          <c:idx val="1"/>
          <c:order val="1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dPt>
            <c:idx val="40"/>
            <c:marker>
              <c:symbol val="none"/>
            </c:marker>
          </c:dPt>
          <c:dPt>
            <c:idx val="41"/>
            <c:marker>
              <c:symbol val="none"/>
            </c:marker>
          </c:dPt>
          <c:dPt>
            <c:idx val="43"/>
            <c:marker>
              <c:symbol val="none"/>
            </c:marker>
          </c:dPt>
          <c:dPt>
            <c:idx val="65"/>
            <c:marker>
              <c:symbol val="none"/>
            </c:marker>
          </c:dPt>
          <c:dPt>
            <c:idx val="72"/>
            <c:marker>
              <c:symbol val="none"/>
            </c:marker>
          </c:dPt>
          <c:xVal>
            <c:numRef>
              <c:f>HG!$C$19:$C$100</c:f>
              <c:numCache>
                <c:formatCode>0.00E+00</c:formatCode>
                <c:ptCount val="82"/>
                <c:pt idx="0">
                  <c:v>4.8989598299999937</c:v>
                </c:pt>
                <c:pt idx="1">
                  <c:v>4.4667220299999997</c:v>
                </c:pt>
                <c:pt idx="2">
                  <c:v>3.9702744999999982</c:v>
                </c:pt>
                <c:pt idx="3">
                  <c:v>3.4464462799999982</c:v>
                </c:pt>
                <c:pt idx="4">
                  <c:v>2.9173215400000019</c:v>
                </c:pt>
                <c:pt idx="5">
                  <c:v>2.5844565299999998</c:v>
                </c:pt>
                <c:pt idx="6">
                  <c:v>2.3066700699999987</c:v>
                </c:pt>
                <c:pt idx="7">
                  <c:v>1.80639701</c:v>
                </c:pt>
                <c:pt idx="8">
                  <c:v>1.6367305599999999</c:v>
                </c:pt>
                <c:pt idx="9">
                  <c:v>1.477259099999999</c:v>
                </c:pt>
                <c:pt idx="10">
                  <c:v>1.0383708599999999</c:v>
                </c:pt>
                <c:pt idx="11">
                  <c:v>0.77736942200000003</c:v>
                </c:pt>
                <c:pt idx="12">
                  <c:v>1.01481285</c:v>
                </c:pt>
                <c:pt idx="13">
                  <c:v>4.9828557199999963</c:v>
                </c:pt>
                <c:pt idx="14">
                  <c:v>5.44198732</c:v>
                </c:pt>
                <c:pt idx="15">
                  <c:v>5.9881140699999946</c:v>
                </c:pt>
                <c:pt idx="16">
                  <c:v>6.5417683400000035</c:v>
                </c:pt>
                <c:pt idx="17">
                  <c:v>7.1120933299999969</c:v>
                </c:pt>
                <c:pt idx="18">
                  <c:v>7.4042055699999958</c:v>
                </c:pt>
                <c:pt idx="19">
                  <c:v>8.0255261100000048</c:v>
                </c:pt>
                <c:pt idx="20">
                  <c:v>8.4523789000000011</c:v>
                </c:pt>
                <c:pt idx="21">
                  <c:v>9.1884458200000001</c:v>
                </c:pt>
                <c:pt idx="22">
                  <c:v>9.5216110899999986</c:v>
                </c:pt>
                <c:pt idx="23">
                  <c:v>9.9811151099999993</c:v>
                </c:pt>
                <c:pt idx="24">
                  <c:v>10.6874792</c:v>
                </c:pt>
                <c:pt idx="25">
                  <c:v>11.106501400000001</c:v>
                </c:pt>
                <c:pt idx="26">
                  <c:v>10.377858400000001</c:v>
                </c:pt>
                <c:pt idx="27">
                  <c:v>11.7205467</c:v>
                </c:pt>
                <c:pt idx="28">
                  <c:v>12.366757400000004</c:v>
                </c:pt>
                <c:pt idx="29">
                  <c:v>13.087607800000002</c:v>
                </c:pt>
                <c:pt idx="30">
                  <c:v>13.828839200000004</c:v>
                </c:pt>
                <c:pt idx="31">
                  <c:v>14.391696500000007</c:v>
                </c:pt>
                <c:pt idx="32">
                  <c:v>15.148337999999999</c:v>
                </c:pt>
                <c:pt idx="33">
                  <c:v>16.014473200000001</c:v>
                </c:pt>
                <c:pt idx="34">
                  <c:v>16.678153099999999</c:v>
                </c:pt>
                <c:pt idx="35">
                  <c:v>17.465293599999971</c:v>
                </c:pt>
                <c:pt idx="36">
                  <c:v>18.177089700000014</c:v>
                </c:pt>
                <c:pt idx="37">
                  <c:v>18.942377899999979</c:v>
                </c:pt>
                <c:pt idx="38">
                  <c:v>19.692129999999981</c:v>
                </c:pt>
                <c:pt idx="39">
                  <c:v>20.460843700000002</c:v>
                </c:pt>
                <c:pt idx="40">
                  <c:v>21.3002389</c:v>
                </c:pt>
                <c:pt idx="41">
                  <c:v>22.158330800000002</c:v>
                </c:pt>
                <c:pt idx="42">
                  <c:v>23.046269199999987</c:v>
                </c:pt>
                <c:pt idx="43">
                  <c:v>23.771542299999982</c:v>
                </c:pt>
                <c:pt idx="44">
                  <c:v>24.322109999999981</c:v>
                </c:pt>
                <c:pt idx="45">
                  <c:v>25.044889600000001</c:v>
                </c:pt>
                <c:pt idx="46">
                  <c:v>25.74752059999998</c:v>
                </c:pt>
                <c:pt idx="47">
                  <c:v>26.426769499999981</c:v>
                </c:pt>
                <c:pt idx="48">
                  <c:v>27.118485000000014</c:v>
                </c:pt>
                <c:pt idx="49">
                  <c:v>27.843820399999988</c:v>
                </c:pt>
                <c:pt idx="50">
                  <c:v>28.562510099999979</c:v>
                </c:pt>
                <c:pt idx="51">
                  <c:v>29.269228499999986</c:v>
                </c:pt>
                <c:pt idx="52">
                  <c:v>29.796527999999981</c:v>
                </c:pt>
                <c:pt idx="53">
                  <c:v>30.508896700000001</c:v>
                </c:pt>
                <c:pt idx="54">
                  <c:v>30.505906100000001</c:v>
                </c:pt>
                <c:pt idx="55">
                  <c:v>31.2248479</c:v>
                </c:pt>
                <c:pt idx="56">
                  <c:v>31.9124558</c:v>
                </c:pt>
                <c:pt idx="57">
                  <c:v>32.558313600000012</c:v>
                </c:pt>
                <c:pt idx="58">
                  <c:v>33.1565212</c:v>
                </c:pt>
                <c:pt idx="59">
                  <c:v>33.729442900000038</c:v>
                </c:pt>
                <c:pt idx="60">
                  <c:v>35.105251700000011</c:v>
                </c:pt>
                <c:pt idx="61">
                  <c:v>34.757742200000003</c:v>
                </c:pt>
                <c:pt idx="62">
                  <c:v>34.027863199999999</c:v>
                </c:pt>
                <c:pt idx="63">
                  <c:v>35.408038100000013</c:v>
                </c:pt>
                <c:pt idx="64">
                  <c:v>35.716377900000012</c:v>
                </c:pt>
                <c:pt idx="65">
                  <c:v>36.590340200000028</c:v>
                </c:pt>
                <c:pt idx="66">
                  <c:v>36.231094400000003</c:v>
                </c:pt>
                <c:pt idx="67">
                  <c:v>37.216307499999999</c:v>
                </c:pt>
                <c:pt idx="68">
                  <c:v>37.9461218</c:v>
                </c:pt>
                <c:pt idx="69">
                  <c:v>38.242363100000013</c:v>
                </c:pt>
                <c:pt idx="70">
                  <c:v>38.52597800000003</c:v>
                </c:pt>
                <c:pt idx="71">
                  <c:v>38.791183200000013</c:v>
                </c:pt>
                <c:pt idx="72">
                  <c:v>39.508239200000013</c:v>
                </c:pt>
                <c:pt idx="73">
                  <c:v>39.769804700000002</c:v>
                </c:pt>
                <c:pt idx="74">
                  <c:v>40.032704100000011</c:v>
                </c:pt>
                <c:pt idx="75">
                  <c:v>40.246042300000013</c:v>
                </c:pt>
                <c:pt idx="76">
                  <c:v>40.475194800000011</c:v>
                </c:pt>
                <c:pt idx="77">
                  <c:v>39.847283899999994</c:v>
                </c:pt>
                <c:pt idx="78">
                  <c:v>40.300354300000002</c:v>
                </c:pt>
                <c:pt idx="79">
                  <c:v>40.429443499999998</c:v>
                </c:pt>
                <c:pt idx="80">
                  <c:v>40.445380800000002</c:v>
                </c:pt>
                <c:pt idx="81">
                  <c:v>5.0289520099999958</c:v>
                </c:pt>
              </c:numCache>
            </c:numRef>
          </c:xVal>
          <c:yVal>
            <c:numRef>
              <c:f>HG!$AE$19:$AE$100</c:f>
              <c:numCache>
                <c:formatCode>0.00E+00</c:formatCode>
                <c:ptCount val="82"/>
                <c:pt idx="0">
                  <c:v>1.708395250000002E-4</c:v>
                </c:pt>
                <c:pt idx="1">
                  <c:v>1.483647460000001E-2</c:v>
                </c:pt>
                <c:pt idx="2">
                  <c:v>1.3901557300000023E-2</c:v>
                </c:pt>
                <c:pt idx="3">
                  <c:v>2.6071306300000049E-4</c:v>
                </c:pt>
                <c:pt idx="4">
                  <c:v>1.1367432400000009E-2</c:v>
                </c:pt>
                <c:pt idx="5">
                  <c:v>1.2803338700000009E-2</c:v>
                </c:pt>
                <c:pt idx="6">
                  <c:v>1.6060952300000014E-2</c:v>
                </c:pt>
                <c:pt idx="7">
                  <c:v>1.5184586200000016E-2</c:v>
                </c:pt>
                <c:pt idx="8">
                  <c:v>1.6573627000000014E-2</c:v>
                </c:pt>
                <c:pt idx="9">
                  <c:v>1.6364173300000024E-2</c:v>
                </c:pt>
                <c:pt idx="10">
                  <c:v>2.0986438500000012E-4</c:v>
                </c:pt>
                <c:pt idx="11">
                  <c:v>1.6364173300000024E-2</c:v>
                </c:pt>
                <c:pt idx="12">
                  <c:v>2.9452570800000022E-4</c:v>
                </c:pt>
                <c:pt idx="13">
                  <c:v>1.3501807800000012E-2</c:v>
                </c:pt>
                <c:pt idx="14">
                  <c:v>2.537850370000002E-4</c:v>
                </c:pt>
                <c:pt idx="15">
                  <c:v>1.3261542900000001E-2</c:v>
                </c:pt>
                <c:pt idx="16">
                  <c:v>1.25004625E-2</c:v>
                </c:pt>
                <c:pt idx="17">
                  <c:v>1.3064591500000009E-2</c:v>
                </c:pt>
                <c:pt idx="18">
                  <c:v>1.4736912899999998E-2</c:v>
                </c:pt>
                <c:pt idx="19">
                  <c:v>4.0145435500000003E-4</c:v>
                </c:pt>
                <c:pt idx="20">
                  <c:v>1.4185219200000003E-2</c:v>
                </c:pt>
                <c:pt idx="21">
                  <c:v>2.0814439800000001E-4</c:v>
                </c:pt>
                <c:pt idx="22">
                  <c:v>1.3787624000000014E-2</c:v>
                </c:pt>
                <c:pt idx="23">
                  <c:v>1.3093946699999999E-2</c:v>
                </c:pt>
                <c:pt idx="24">
                  <c:v>1.3985008700000016E-2</c:v>
                </c:pt>
                <c:pt idx="25">
                  <c:v>1.1573380900000001E-2</c:v>
                </c:pt>
                <c:pt idx="26">
                  <c:v>1.0835977E-2</c:v>
                </c:pt>
                <c:pt idx="27">
                  <c:v>1.00850166E-2</c:v>
                </c:pt>
                <c:pt idx="28">
                  <c:v>1.1478528700000016E-2</c:v>
                </c:pt>
                <c:pt idx="29">
                  <c:v>1.1651569900000013E-2</c:v>
                </c:pt>
                <c:pt idx="30">
                  <c:v>1.14100339E-2</c:v>
                </c:pt>
                <c:pt idx="31">
                  <c:v>9.7275935000000079E-4</c:v>
                </c:pt>
                <c:pt idx="32">
                  <c:v>1.4016431999999999E-2</c:v>
                </c:pt>
                <c:pt idx="33">
                  <c:v>1.3341152400000012E-2</c:v>
                </c:pt>
                <c:pt idx="34">
                  <c:v>1.2784195800000009E-2</c:v>
                </c:pt>
                <c:pt idx="35">
                  <c:v>1.3064591500000009E-2</c:v>
                </c:pt>
                <c:pt idx="36">
                  <c:v>1.3664397900000003E-2</c:v>
                </c:pt>
                <c:pt idx="37">
                  <c:v>4.3361266799999998E-4</c:v>
                </c:pt>
                <c:pt idx="38">
                  <c:v>1.237947530000001E-2</c:v>
                </c:pt>
                <c:pt idx="39">
                  <c:v>1.2305604400000001E-2</c:v>
                </c:pt>
                <c:pt idx="40">
                  <c:v>1.2774635100000001E-2</c:v>
                </c:pt>
                <c:pt idx="41">
                  <c:v>1.0827873300000014E-2</c:v>
                </c:pt>
                <c:pt idx="42">
                  <c:v>2.6963965700000042E-4</c:v>
                </c:pt>
                <c:pt idx="43">
                  <c:v>1.1686489900000015E-2</c:v>
                </c:pt>
                <c:pt idx="44">
                  <c:v>1.0884727000000009E-2</c:v>
                </c:pt>
                <c:pt idx="45">
                  <c:v>1.1024046300000001E-2</c:v>
                </c:pt>
                <c:pt idx="46">
                  <c:v>1.0229394499999999E-2</c:v>
                </c:pt>
                <c:pt idx="47">
                  <c:v>1.0747168400000008E-2</c:v>
                </c:pt>
                <c:pt idx="48">
                  <c:v>1.0275415499999999E-2</c:v>
                </c:pt>
                <c:pt idx="49">
                  <c:v>1.0175963699999999E-2</c:v>
                </c:pt>
                <c:pt idx="50">
                  <c:v>9.330090850000014E-3</c:v>
                </c:pt>
                <c:pt idx="51">
                  <c:v>1.0795518800000001E-2</c:v>
                </c:pt>
                <c:pt idx="52">
                  <c:v>9.7511451600000004E-3</c:v>
                </c:pt>
                <c:pt idx="53">
                  <c:v>1.0627237499999999E-2</c:v>
                </c:pt>
                <c:pt idx="54">
                  <c:v>1.5905504500000014E-2</c:v>
                </c:pt>
                <c:pt idx="55">
                  <c:v>1.2014502599999999E-2</c:v>
                </c:pt>
                <c:pt idx="56">
                  <c:v>1.6321828700000031E-4</c:v>
                </c:pt>
                <c:pt idx="57">
                  <c:v>1.1081930100000003E-2</c:v>
                </c:pt>
                <c:pt idx="58">
                  <c:v>1.1642856200000017E-2</c:v>
                </c:pt>
                <c:pt idx="59">
                  <c:v>1.0876586800000001E-2</c:v>
                </c:pt>
                <c:pt idx="60">
                  <c:v>1.2613192200000001E-2</c:v>
                </c:pt>
                <c:pt idx="61">
                  <c:v>1.24072911E-2</c:v>
                </c:pt>
                <c:pt idx="62">
                  <c:v>1.1721514600000021E-2</c:v>
                </c:pt>
                <c:pt idx="63">
                  <c:v>1.0991105700000012E-2</c:v>
                </c:pt>
                <c:pt idx="64">
                  <c:v>1.1747852000000012E-2</c:v>
                </c:pt>
                <c:pt idx="65">
                  <c:v>1.1942809600000029E-2</c:v>
                </c:pt>
                <c:pt idx="66">
                  <c:v>1.1880429200000032E-2</c:v>
                </c:pt>
                <c:pt idx="67">
                  <c:v>1.1427119200000018E-2</c:v>
                </c:pt>
                <c:pt idx="68">
                  <c:v>1.0958263499999999E-2</c:v>
                </c:pt>
                <c:pt idx="69">
                  <c:v>9.3440616400000034E-3</c:v>
                </c:pt>
                <c:pt idx="70">
                  <c:v>8.3646711000000002E-3</c:v>
                </c:pt>
                <c:pt idx="71">
                  <c:v>9.6639948400000161E-3</c:v>
                </c:pt>
                <c:pt idx="72">
                  <c:v>1.0107676899999999E-2</c:v>
                </c:pt>
                <c:pt idx="73">
                  <c:v>2.183529180000004E-4</c:v>
                </c:pt>
                <c:pt idx="74">
                  <c:v>1.0835977E-2</c:v>
                </c:pt>
                <c:pt idx="75">
                  <c:v>9.4001543000000118E-3</c:v>
                </c:pt>
                <c:pt idx="76">
                  <c:v>1.0966464800000009E-2</c:v>
                </c:pt>
                <c:pt idx="77">
                  <c:v>1.1401500900000014E-2</c:v>
                </c:pt>
                <c:pt idx="78">
                  <c:v>7.1473036600000072E-4</c:v>
                </c:pt>
                <c:pt idx="79">
                  <c:v>1.1669016800000001E-2</c:v>
                </c:pt>
                <c:pt idx="80">
                  <c:v>8.6381360700000069E-3</c:v>
                </c:pt>
                <c:pt idx="81">
                  <c:v>1.1401500900000014E-2</c:v>
                </c:pt>
              </c:numCache>
            </c:numRef>
          </c:yVal>
        </c:ser>
        <c:axId val="70589824"/>
        <c:axId val="70612096"/>
      </c:scatterChart>
      <c:valAx>
        <c:axId val="70584576"/>
        <c:scaling>
          <c:orientation val="minMax"/>
          <c:max val="45"/>
          <c:min val="0"/>
        </c:scaling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Gradient (MV/m)</a:t>
                </a:r>
              </a:p>
            </c:rich>
          </c:tx>
          <c:layout>
            <c:manualLayout>
              <c:xMode val="edge"/>
              <c:yMode val="edge"/>
              <c:x val="0.37700206688137788"/>
              <c:y val="0.92716576766486869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0587904"/>
        <c:crosses val="autoZero"/>
        <c:crossBetween val="midCat"/>
        <c:majorUnit val="5"/>
        <c:minorUnit val="1"/>
      </c:valAx>
      <c:valAx>
        <c:axId val="70587904"/>
        <c:scaling>
          <c:logBase val="10"/>
          <c:orientation val="minMax"/>
          <c:max val="100000000000"/>
          <c:min val="100000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4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Q</a:t>
                </a:r>
                <a:r>
                  <a:rPr lang="en-US" sz="1400" b="0" i="0" u="none" strike="noStrike" baseline="-250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0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E+00" sourceLinked="0"/>
        <c:majorTickMark val="cross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0584576"/>
        <c:crosses val="autoZero"/>
        <c:crossBetween val="midCat"/>
        <c:majorUnit val="10"/>
      </c:valAx>
      <c:valAx>
        <c:axId val="70589824"/>
        <c:scaling>
          <c:orientation val="minMax"/>
        </c:scaling>
        <c:delete val="1"/>
        <c:axPos val="b"/>
        <c:numFmt formatCode="0.00E+00" sourceLinked="1"/>
        <c:tickLblPos val="none"/>
        <c:crossAx val="70612096"/>
        <c:crosses val="autoZero"/>
        <c:crossBetween val="midCat"/>
      </c:valAx>
      <c:valAx>
        <c:axId val="70612096"/>
        <c:scaling>
          <c:logBase val="10"/>
          <c:orientation val="minMax"/>
          <c:max val="10"/>
          <c:min val="1.0000000000000012E-2"/>
        </c:scaling>
        <c:axPos val="r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Radiation (mR/hr)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E+00" sourceLinked="0"/>
        <c:majorTickMark val="cross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0589824"/>
        <c:crosses val="max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325" b="0" i="0" u="none" strike="noStrike" baseline="0">
                <a:solidFill>
                  <a:srgbClr val="000000"/>
                </a:solidFill>
                <a:latin typeface="宋体"/>
                <a:ea typeface="宋体"/>
                <a:cs typeface="宋体"/>
              </a:defRPr>
            </a:pPr>
            <a:r>
              <a:rPr lang="en-US"/>
              <a:t>3.9GHz single-cell cavity #2
Eacc vs.Q0</a:t>
            </a:r>
          </a:p>
        </c:rich>
      </c:tx>
      <c:layout>
        <c:manualLayout>
          <c:xMode val="edge"/>
          <c:yMode val="edge"/>
          <c:x val="0.30716746690787755"/>
          <c:y val="3.595662228109550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0989778581766794"/>
          <c:y val="0.23021636647642818"/>
          <c:w val="0.68259442542330961"/>
          <c:h val="0.57793900334186565"/>
        </c:manualLayout>
      </c:layout>
      <c:scatterChart>
        <c:scatterStyle val="lineMarker"/>
        <c:ser>
          <c:idx val="0"/>
          <c:order val="0"/>
          <c:tx>
            <c:v>Eacc-Q0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'C:\DOCUME~1\ccooper\LOCALS~1\Temp\[3.9GHzNo2data.xls]Calc'!$E$2:$E$62</c:f>
              <c:numCache>
                <c:formatCode>General</c:formatCode>
                <c:ptCount val="61"/>
                <c:pt idx="0">
                  <c:v>1.111</c:v>
                </c:pt>
                <c:pt idx="1">
                  <c:v>2.641</c:v>
                </c:pt>
                <c:pt idx="2">
                  <c:v>3.9789999999999988</c:v>
                </c:pt>
                <c:pt idx="3">
                  <c:v>1.01</c:v>
                </c:pt>
                <c:pt idx="4">
                  <c:v>0.99399999999999999</c:v>
                </c:pt>
                <c:pt idx="5">
                  <c:v>1.4349999999999992</c:v>
                </c:pt>
                <c:pt idx="6">
                  <c:v>2.1549999999999998</c:v>
                </c:pt>
                <c:pt idx="7">
                  <c:v>2.4949999999999997</c:v>
                </c:pt>
                <c:pt idx="8">
                  <c:v>2.9959999999999987</c:v>
                </c:pt>
                <c:pt idx="9">
                  <c:v>3.4919999999999987</c:v>
                </c:pt>
                <c:pt idx="10">
                  <c:v>4.0179999999999962</c:v>
                </c:pt>
                <c:pt idx="11">
                  <c:v>4.4700000000000024</c:v>
                </c:pt>
                <c:pt idx="12">
                  <c:v>4.9770000000000003</c:v>
                </c:pt>
                <c:pt idx="13">
                  <c:v>5.5110000000000001</c:v>
                </c:pt>
                <c:pt idx="14">
                  <c:v>6</c:v>
                </c:pt>
                <c:pt idx="15">
                  <c:v>7.0460000000000003</c:v>
                </c:pt>
                <c:pt idx="16">
                  <c:v>6.4690000000000003</c:v>
                </c:pt>
                <c:pt idx="17">
                  <c:v>6.008</c:v>
                </c:pt>
                <c:pt idx="18">
                  <c:v>25.035</c:v>
                </c:pt>
                <c:pt idx="19">
                  <c:v>9.7540000000000013</c:v>
                </c:pt>
                <c:pt idx="20">
                  <c:v>11.069000000000004</c:v>
                </c:pt>
                <c:pt idx="21">
                  <c:v>12.222</c:v>
                </c:pt>
                <c:pt idx="22">
                  <c:v>13.563000000000002</c:v>
                </c:pt>
                <c:pt idx="23">
                  <c:v>15.098000000000001</c:v>
                </c:pt>
                <c:pt idx="24">
                  <c:v>16.013000000000005</c:v>
                </c:pt>
                <c:pt idx="25">
                  <c:v>17.023</c:v>
                </c:pt>
                <c:pt idx="26">
                  <c:v>17.753</c:v>
                </c:pt>
                <c:pt idx="27">
                  <c:v>18.661000000000001</c:v>
                </c:pt>
                <c:pt idx="28">
                  <c:v>19.545000000000002</c:v>
                </c:pt>
                <c:pt idx="29">
                  <c:v>20.584999999999987</c:v>
                </c:pt>
                <c:pt idx="30">
                  <c:v>21.765999999999977</c:v>
                </c:pt>
                <c:pt idx="31">
                  <c:v>22.641999999999999</c:v>
                </c:pt>
                <c:pt idx="32">
                  <c:v>23.433</c:v>
                </c:pt>
                <c:pt idx="33">
                  <c:v>24.234000000000005</c:v>
                </c:pt>
                <c:pt idx="34">
                  <c:v>24.957000000000001</c:v>
                </c:pt>
                <c:pt idx="35">
                  <c:v>25.444999999999986</c:v>
                </c:pt>
                <c:pt idx="36">
                  <c:v>25.882999999999985</c:v>
                </c:pt>
                <c:pt idx="37">
                  <c:v>26.259999999999987</c:v>
                </c:pt>
                <c:pt idx="38">
                  <c:v>26.632999999999999</c:v>
                </c:pt>
                <c:pt idx="39">
                  <c:v>26.731000000000005</c:v>
                </c:pt>
                <c:pt idx="40">
                  <c:v>26.943999999999985</c:v>
                </c:pt>
                <c:pt idx="41">
                  <c:v>27.295999999999989</c:v>
                </c:pt>
                <c:pt idx="42">
                  <c:v>27.521000000000001</c:v>
                </c:pt>
                <c:pt idx="43">
                  <c:v>27.702999999999989</c:v>
                </c:pt>
                <c:pt idx="44">
                  <c:v>28.131000000000014</c:v>
                </c:pt>
                <c:pt idx="45">
                  <c:v>28.478000000000002</c:v>
                </c:pt>
                <c:pt idx="46">
                  <c:v>28.861000000000001</c:v>
                </c:pt>
                <c:pt idx="47">
                  <c:v>29.264999999999986</c:v>
                </c:pt>
                <c:pt idx="48">
                  <c:v>29.482999999999979</c:v>
                </c:pt>
                <c:pt idx="49">
                  <c:v>29.974999999999987</c:v>
                </c:pt>
                <c:pt idx="50">
                  <c:v>29.835999999999999</c:v>
                </c:pt>
                <c:pt idx="51">
                  <c:v>30.132999999999999</c:v>
                </c:pt>
                <c:pt idx="52">
                  <c:v>29.810000000000013</c:v>
                </c:pt>
                <c:pt idx="53">
                  <c:v>30.744</c:v>
                </c:pt>
                <c:pt idx="54">
                  <c:v>29.207999999999988</c:v>
                </c:pt>
                <c:pt idx="55">
                  <c:v>29.481999999999989</c:v>
                </c:pt>
                <c:pt idx="56">
                  <c:v>29.763000000000002</c:v>
                </c:pt>
                <c:pt idx="57">
                  <c:v>29.824999999999999</c:v>
                </c:pt>
                <c:pt idx="58">
                  <c:v>29.939</c:v>
                </c:pt>
                <c:pt idx="59">
                  <c:v>33.288000000000011</c:v>
                </c:pt>
                <c:pt idx="60">
                  <c:v>33.262000000000029</c:v>
                </c:pt>
              </c:numCache>
            </c:numRef>
          </c:xVal>
          <c:yVal>
            <c:numRef>
              <c:f>'C:\DOCUME~1\ccooper\LOCALS~1\Temp\[3.9GHzNo2data.xls]Calc'!$F$2:$F$62</c:f>
              <c:numCache>
                <c:formatCode>General</c:formatCode>
                <c:ptCount val="61"/>
                <c:pt idx="0">
                  <c:v>5468677706.5299997</c:v>
                </c:pt>
                <c:pt idx="1">
                  <c:v>5400230215.9419985</c:v>
                </c:pt>
                <c:pt idx="2">
                  <c:v>5332310620.5909996</c:v>
                </c:pt>
                <c:pt idx="3">
                  <c:v>5728931476.0270004</c:v>
                </c:pt>
                <c:pt idx="4">
                  <c:v>5530053862.1750002</c:v>
                </c:pt>
                <c:pt idx="5">
                  <c:v>5414362790.4939995</c:v>
                </c:pt>
                <c:pt idx="6">
                  <c:v>5351597109.6870003</c:v>
                </c:pt>
                <c:pt idx="7">
                  <c:v>5326232151.7880001</c:v>
                </c:pt>
                <c:pt idx="8">
                  <c:v>5261092288.5290003</c:v>
                </c:pt>
                <c:pt idx="9">
                  <c:v>5055463658.4580002</c:v>
                </c:pt>
                <c:pt idx="10">
                  <c:v>5113397149.7620001</c:v>
                </c:pt>
                <c:pt idx="11">
                  <c:v>5036153268.6540003</c:v>
                </c:pt>
                <c:pt idx="12">
                  <c:v>4760324833.21</c:v>
                </c:pt>
                <c:pt idx="13">
                  <c:v>4544118671.4329958</c:v>
                </c:pt>
                <c:pt idx="14">
                  <c:v>4173387217.9570007</c:v>
                </c:pt>
                <c:pt idx="15">
                  <c:v>4415455983.5109997</c:v>
                </c:pt>
                <c:pt idx="16">
                  <c:v>4552645698.9639997</c:v>
                </c:pt>
                <c:pt idx="17">
                  <c:v>4719243056.8690004</c:v>
                </c:pt>
                <c:pt idx="18">
                  <c:v>3413024418.7269998</c:v>
                </c:pt>
                <c:pt idx="19">
                  <c:v>5049405920.9580002</c:v>
                </c:pt>
                <c:pt idx="20">
                  <c:v>4991528637.4729958</c:v>
                </c:pt>
                <c:pt idx="21">
                  <c:v>4842231208.8660002</c:v>
                </c:pt>
                <c:pt idx="22">
                  <c:v>4802325392.3620014</c:v>
                </c:pt>
                <c:pt idx="23">
                  <c:v>4737684606.007</c:v>
                </c:pt>
                <c:pt idx="24">
                  <c:v>4715212059.6280041</c:v>
                </c:pt>
                <c:pt idx="25">
                  <c:v>4668103639.9349966</c:v>
                </c:pt>
                <c:pt idx="26">
                  <c:v>4554611917.6440001</c:v>
                </c:pt>
                <c:pt idx="27">
                  <c:v>4496460556.3999996</c:v>
                </c:pt>
                <c:pt idx="28">
                  <c:v>4454393513.1709995</c:v>
                </c:pt>
                <c:pt idx="29">
                  <c:v>4374144374.3389997</c:v>
                </c:pt>
                <c:pt idx="30">
                  <c:v>4260097621.402</c:v>
                </c:pt>
                <c:pt idx="31">
                  <c:v>4116550513.7249999</c:v>
                </c:pt>
                <c:pt idx="32">
                  <c:v>3926216476.7729998</c:v>
                </c:pt>
                <c:pt idx="33">
                  <c:v>3696090296.2969999</c:v>
                </c:pt>
                <c:pt idx="34">
                  <c:v>3589520046.5370002</c:v>
                </c:pt>
                <c:pt idx="35">
                  <c:v>3341327919.3770018</c:v>
                </c:pt>
                <c:pt idx="36">
                  <c:v>3105093353.7309999</c:v>
                </c:pt>
                <c:pt idx="37">
                  <c:v>2856189532.5960002</c:v>
                </c:pt>
                <c:pt idx="38">
                  <c:v>2647220384.5409999</c:v>
                </c:pt>
                <c:pt idx="39">
                  <c:v>2578221092.849</c:v>
                </c:pt>
                <c:pt idx="40">
                  <c:v>2460518039.0040002</c:v>
                </c:pt>
                <c:pt idx="41">
                  <c:v>2279643407.072</c:v>
                </c:pt>
                <c:pt idx="42">
                  <c:v>2105753902.4250009</c:v>
                </c:pt>
                <c:pt idx="43">
                  <c:v>1944963193.7939999</c:v>
                </c:pt>
                <c:pt idx="44">
                  <c:v>1844921472.855</c:v>
                </c:pt>
                <c:pt idx="45">
                  <c:v>1703765925.125</c:v>
                </c:pt>
                <c:pt idx="46">
                  <c:v>1604821746.342</c:v>
                </c:pt>
                <c:pt idx="47">
                  <c:v>1513594681.9419999</c:v>
                </c:pt>
                <c:pt idx="48">
                  <c:v>1404834081.47</c:v>
                </c:pt>
                <c:pt idx="49">
                  <c:v>1369018409.152</c:v>
                </c:pt>
                <c:pt idx="50">
                  <c:v>1252633191.825</c:v>
                </c:pt>
                <c:pt idx="51">
                  <c:v>1184846869.3179996</c:v>
                </c:pt>
                <c:pt idx="52">
                  <c:v>845912756.102</c:v>
                </c:pt>
                <c:pt idx="53">
                  <c:v>812352418.20500004</c:v>
                </c:pt>
                <c:pt idx="54">
                  <c:v>461905935.583</c:v>
                </c:pt>
                <c:pt idx="55">
                  <c:v>441058434.23699969</c:v>
                </c:pt>
                <c:pt idx="56">
                  <c:v>483977725.92299956</c:v>
                </c:pt>
                <c:pt idx="57">
                  <c:v>435788242.23699969</c:v>
                </c:pt>
                <c:pt idx="58">
                  <c:v>334429581.40899974</c:v>
                </c:pt>
                <c:pt idx="59">
                  <c:v>335382028.09599978</c:v>
                </c:pt>
                <c:pt idx="60">
                  <c:v>322496389.65700024</c:v>
                </c:pt>
              </c:numCache>
            </c:numRef>
          </c:yVal>
        </c:ser>
        <c:axId val="71153536"/>
        <c:axId val="70869376"/>
      </c:scatterChart>
      <c:valAx>
        <c:axId val="71153536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宋体"/>
                    <a:ea typeface="宋体"/>
                    <a:cs typeface="宋体"/>
                  </a:defRPr>
                </a:pPr>
                <a:r>
                  <a:rPr lang="en-US"/>
                  <a:t>Eacc (MV/m)</a:t>
                </a:r>
              </a:p>
            </c:rich>
          </c:tx>
          <c:layout>
            <c:manualLayout>
              <c:xMode val="edge"/>
              <c:yMode val="edge"/>
              <c:x val="0.46928366747852518"/>
              <c:y val="0.9112731173025266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宋体"/>
                <a:ea typeface="宋体"/>
                <a:cs typeface="宋体"/>
              </a:defRPr>
            </a:pPr>
            <a:endParaRPr lang="en-US"/>
          </a:p>
        </c:txPr>
        <c:crossAx val="70869376"/>
        <c:crosses val="autoZero"/>
        <c:crossBetween val="midCat"/>
      </c:valAx>
      <c:valAx>
        <c:axId val="70869376"/>
        <c:scaling>
          <c:logBase val="10"/>
          <c:orientation val="minMax"/>
          <c:max val="10000000000"/>
          <c:min val="100000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FF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宋体"/>
                    <a:ea typeface="宋体"/>
                    <a:cs typeface="宋体"/>
                  </a:defRPr>
                </a:pPr>
                <a:r>
                  <a:rPr lang="en-US"/>
                  <a:t>Q0</a:t>
                </a:r>
              </a:p>
            </c:rich>
          </c:tx>
          <c:layout>
            <c:manualLayout>
              <c:xMode val="edge"/>
              <c:yMode val="edge"/>
              <c:x val="8.5324303177913875E-3"/>
              <c:y val="0.48681169161161342"/>
            </c:manualLayout>
          </c:layout>
          <c:spPr>
            <a:noFill/>
            <a:ln w="25400">
              <a:noFill/>
            </a:ln>
          </c:spPr>
        </c:title>
        <c:numFmt formatCode="0.00E+0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宋体"/>
                <a:ea typeface="宋体"/>
                <a:cs typeface="宋体"/>
              </a:defRPr>
            </a:pPr>
            <a:endParaRPr lang="en-US"/>
          </a:p>
        </c:txPr>
        <c:crossAx val="71153536"/>
        <c:crosses val="autoZero"/>
        <c:crossBetween val="midCat"/>
      </c:valAx>
      <c:spPr>
        <a:solidFill>
          <a:srgbClr val="FFFFFF"/>
        </a:solidFill>
        <a:ln w="12700">
          <a:solidFill>
            <a:srgbClr val="FF00FF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宋体"/>
          <a:ea typeface="宋体"/>
          <a:cs typeface="宋体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7264610482641662"/>
          <c:y val="0.12349081364829399"/>
          <c:w val="0.65470779034716764"/>
          <c:h val="0.70823919647839428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HG!$C$19:$C$100</c:f>
              <c:numCache>
                <c:formatCode>0.00E+00</c:formatCode>
                <c:ptCount val="82"/>
                <c:pt idx="0">
                  <c:v>4.8989598299999901</c:v>
                </c:pt>
                <c:pt idx="1">
                  <c:v>4.4667220299999997</c:v>
                </c:pt>
                <c:pt idx="2">
                  <c:v>3.9702744999999977</c:v>
                </c:pt>
                <c:pt idx="3">
                  <c:v>3.4464462799999978</c:v>
                </c:pt>
                <c:pt idx="4">
                  <c:v>2.9173215400000032</c:v>
                </c:pt>
                <c:pt idx="5">
                  <c:v>2.5844565299999998</c:v>
                </c:pt>
                <c:pt idx="6">
                  <c:v>2.3066700699999987</c:v>
                </c:pt>
                <c:pt idx="7">
                  <c:v>1.80639701</c:v>
                </c:pt>
                <c:pt idx="8">
                  <c:v>1.6367305599999999</c:v>
                </c:pt>
                <c:pt idx="9">
                  <c:v>1.4772590999999986</c:v>
                </c:pt>
                <c:pt idx="10">
                  <c:v>1.0383708599999999</c:v>
                </c:pt>
                <c:pt idx="11">
                  <c:v>0.77736942200000092</c:v>
                </c:pt>
                <c:pt idx="12">
                  <c:v>1.01481285</c:v>
                </c:pt>
                <c:pt idx="13">
                  <c:v>4.9828557199999945</c:v>
                </c:pt>
                <c:pt idx="14">
                  <c:v>5.44198732</c:v>
                </c:pt>
                <c:pt idx="15">
                  <c:v>5.988114069999992</c:v>
                </c:pt>
                <c:pt idx="16">
                  <c:v>6.5417683400000053</c:v>
                </c:pt>
                <c:pt idx="17">
                  <c:v>7.1120933299999951</c:v>
                </c:pt>
                <c:pt idx="18">
                  <c:v>7.404205569999994</c:v>
                </c:pt>
                <c:pt idx="19">
                  <c:v>8.0255261100000048</c:v>
                </c:pt>
                <c:pt idx="20">
                  <c:v>8.4523789000000011</c:v>
                </c:pt>
                <c:pt idx="21">
                  <c:v>9.1884458200000001</c:v>
                </c:pt>
                <c:pt idx="22">
                  <c:v>9.5216110899999986</c:v>
                </c:pt>
                <c:pt idx="23">
                  <c:v>9.9811151099999993</c:v>
                </c:pt>
                <c:pt idx="24">
                  <c:v>10.6874792</c:v>
                </c:pt>
                <c:pt idx="25">
                  <c:v>11.106501400000001</c:v>
                </c:pt>
                <c:pt idx="26">
                  <c:v>10.377858400000001</c:v>
                </c:pt>
                <c:pt idx="27">
                  <c:v>11.7205467</c:v>
                </c:pt>
                <c:pt idx="28">
                  <c:v>12.366757400000004</c:v>
                </c:pt>
                <c:pt idx="29">
                  <c:v>13.087607800000002</c:v>
                </c:pt>
                <c:pt idx="30">
                  <c:v>13.828839200000004</c:v>
                </c:pt>
                <c:pt idx="31">
                  <c:v>14.391696500000011</c:v>
                </c:pt>
                <c:pt idx="32">
                  <c:v>15.148337999999999</c:v>
                </c:pt>
                <c:pt idx="33">
                  <c:v>16.014473200000001</c:v>
                </c:pt>
                <c:pt idx="34">
                  <c:v>16.678153099999999</c:v>
                </c:pt>
                <c:pt idx="35">
                  <c:v>17.465293599999956</c:v>
                </c:pt>
                <c:pt idx="36">
                  <c:v>18.177089700000021</c:v>
                </c:pt>
                <c:pt idx="37">
                  <c:v>18.942377899999968</c:v>
                </c:pt>
                <c:pt idx="38">
                  <c:v>19.692129999999974</c:v>
                </c:pt>
                <c:pt idx="39">
                  <c:v>20.460843700000002</c:v>
                </c:pt>
                <c:pt idx="40">
                  <c:v>21.3002389</c:v>
                </c:pt>
                <c:pt idx="41">
                  <c:v>22.158330800000002</c:v>
                </c:pt>
                <c:pt idx="42">
                  <c:v>23.046269199999987</c:v>
                </c:pt>
                <c:pt idx="43">
                  <c:v>23.771542299999975</c:v>
                </c:pt>
                <c:pt idx="44">
                  <c:v>24.322109999999974</c:v>
                </c:pt>
                <c:pt idx="45">
                  <c:v>25.044889600000001</c:v>
                </c:pt>
                <c:pt idx="46">
                  <c:v>25.747520599999973</c:v>
                </c:pt>
                <c:pt idx="47">
                  <c:v>26.426769499999974</c:v>
                </c:pt>
                <c:pt idx="48">
                  <c:v>27.118485000000021</c:v>
                </c:pt>
                <c:pt idx="49">
                  <c:v>27.843820399999988</c:v>
                </c:pt>
                <c:pt idx="50">
                  <c:v>28.562510099999972</c:v>
                </c:pt>
                <c:pt idx="51">
                  <c:v>29.269228499999986</c:v>
                </c:pt>
                <c:pt idx="52">
                  <c:v>29.796527999999974</c:v>
                </c:pt>
                <c:pt idx="53">
                  <c:v>30.508896700000001</c:v>
                </c:pt>
                <c:pt idx="54">
                  <c:v>30.505906100000001</c:v>
                </c:pt>
                <c:pt idx="55">
                  <c:v>31.2248479</c:v>
                </c:pt>
                <c:pt idx="56">
                  <c:v>31.9124558</c:v>
                </c:pt>
                <c:pt idx="57">
                  <c:v>32.558313600000012</c:v>
                </c:pt>
                <c:pt idx="58">
                  <c:v>33.1565212</c:v>
                </c:pt>
                <c:pt idx="59">
                  <c:v>33.729442900000059</c:v>
                </c:pt>
                <c:pt idx="60">
                  <c:v>35.105251700000011</c:v>
                </c:pt>
                <c:pt idx="61">
                  <c:v>34.757742200000003</c:v>
                </c:pt>
                <c:pt idx="62">
                  <c:v>34.027863199999999</c:v>
                </c:pt>
                <c:pt idx="63">
                  <c:v>35.408038100000013</c:v>
                </c:pt>
                <c:pt idx="64">
                  <c:v>35.716377900000012</c:v>
                </c:pt>
                <c:pt idx="65">
                  <c:v>36.590340200000043</c:v>
                </c:pt>
                <c:pt idx="66">
                  <c:v>36.231094400000003</c:v>
                </c:pt>
                <c:pt idx="67">
                  <c:v>37.216307499999999</c:v>
                </c:pt>
                <c:pt idx="68">
                  <c:v>37.9461218</c:v>
                </c:pt>
                <c:pt idx="69">
                  <c:v>38.242363100000013</c:v>
                </c:pt>
                <c:pt idx="70">
                  <c:v>38.525978000000045</c:v>
                </c:pt>
                <c:pt idx="71">
                  <c:v>38.791183200000013</c:v>
                </c:pt>
                <c:pt idx="72">
                  <c:v>39.508239200000013</c:v>
                </c:pt>
                <c:pt idx="73">
                  <c:v>39.769804700000002</c:v>
                </c:pt>
                <c:pt idx="74">
                  <c:v>40.032704100000011</c:v>
                </c:pt>
                <c:pt idx="75">
                  <c:v>40.246042300000013</c:v>
                </c:pt>
                <c:pt idx="76">
                  <c:v>40.475194800000011</c:v>
                </c:pt>
                <c:pt idx="77">
                  <c:v>39.847283899999994</c:v>
                </c:pt>
                <c:pt idx="78">
                  <c:v>40.300354300000002</c:v>
                </c:pt>
                <c:pt idx="79">
                  <c:v>40.429443499999998</c:v>
                </c:pt>
                <c:pt idx="80">
                  <c:v>40.445380800000002</c:v>
                </c:pt>
                <c:pt idx="81">
                  <c:v>5.028952009999994</c:v>
                </c:pt>
              </c:numCache>
            </c:numRef>
          </c:xVal>
          <c:yVal>
            <c:numRef>
              <c:f>HG!$E$19:$E$100</c:f>
              <c:numCache>
                <c:formatCode>0.00E+00</c:formatCode>
                <c:ptCount val="82"/>
                <c:pt idx="0">
                  <c:v>24670200000</c:v>
                </c:pt>
                <c:pt idx="1">
                  <c:v>24725786300</c:v>
                </c:pt>
                <c:pt idx="2">
                  <c:v>24638582800</c:v>
                </c:pt>
                <c:pt idx="3">
                  <c:v>24386260600</c:v>
                </c:pt>
                <c:pt idx="4">
                  <c:v>23995983400</c:v>
                </c:pt>
                <c:pt idx="5">
                  <c:v>23779689100</c:v>
                </c:pt>
                <c:pt idx="6">
                  <c:v>23523603200</c:v>
                </c:pt>
                <c:pt idx="7">
                  <c:v>22733335600</c:v>
                </c:pt>
                <c:pt idx="8">
                  <c:v>22429758700</c:v>
                </c:pt>
                <c:pt idx="9">
                  <c:v>22080418900</c:v>
                </c:pt>
                <c:pt idx="10">
                  <c:v>20887853800</c:v>
                </c:pt>
                <c:pt idx="11">
                  <c:v>21433668700</c:v>
                </c:pt>
                <c:pt idx="12">
                  <c:v>21341190100</c:v>
                </c:pt>
                <c:pt idx="13">
                  <c:v>25089514600</c:v>
                </c:pt>
                <c:pt idx="14">
                  <c:v>25127067800</c:v>
                </c:pt>
                <c:pt idx="15">
                  <c:v>25013209100</c:v>
                </c:pt>
                <c:pt idx="16">
                  <c:v>24873287300</c:v>
                </c:pt>
                <c:pt idx="17">
                  <c:v>24854399700</c:v>
                </c:pt>
                <c:pt idx="18">
                  <c:v>24708860900</c:v>
                </c:pt>
                <c:pt idx="19">
                  <c:v>24454815100</c:v>
                </c:pt>
                <c:pt idx="20">
                  <c:v>24246941100</c:v>
                </c:pt>
                <c:pt idx="21">
                  <c:v>23499558100</c:v>
                </c:pt>
                <c:pt idx="22">
                  <c:v>23239765000</c:v>
                </c:pt>
                <c:pt idx="23">
                  <c:v>22761892400</c:v>
                </c:pt>
                <c:pt idx="24">
                  <c:v>22199445600</c:v>
                </c:pt>
                <c:pt idx="25">
                  <c:v>22877113600</c:v>
                </c:pt>
                <c:pt idx="26">
                  <c:v>23327782300</c:v>
                </c:pt>
                <c:pt idx="27">
                  <c:v>21778971300</c:v>
                </c:pt>
                <c:pt idx="28">
                  <c:v>21087677500</c:v>
                </c:pt>
                <c:pt idx="29">
                  <c:v>20555477000</c:v>
                </c:pt>
                <c:pt idx="30">
                  <c:v>19785142600</c:v>
                </c:pt>
                <c:pt idx="31">
                  <c:v>19606400500</c:v>
                </c:pt>
                <c:pt idx="32">
                  <c:v>18918562400</c:v>
                </c:pt>
                <c:pt idx="33">
                  <c:v>18401019400</c:v>
                </c:pt>
                <c:pt idx="34">
                  <c:v>18193052900</c:v>
                </c:pt>
                <c:pt idx="35">
                  <c:v>17834953500</c:v>
                </c:pt>
                <c:pt idx="36">
                  <c:v>17587140300</c:v>
                </c:pt>
                <c:pt idx="37">
                  <c:v>17357698700</c:v>
                </c:pt>
                <c:pt idx="38">
                  <c:v>17159799200</c:v>
                </c:pt>
                <c:pt idx="39">
                  <c:v>16981439100</c:v>
                </c:pt>
                <c:pt idx="40">
                  <c:v>16762495400</c:v>
                </c:pt>
                <c:pt idx="41">
                  <c:v>16584777100</c:v>
                </c:pt>
                <c:pt idx="42">
                  <c:v>16381907500</c:v>
                </c:pt>
                <c:pt idx="43">
                  <c:v>16204395200</c:v>
                </c:pt>
                <c:pt idx="44">
                  <c:v>16028216000</c:v>
                </c:pt>
                <c:pt idx="45">
                  <c:v>15895810800</c:v>
                </c:pt>
                <c:pt idx="46">
                  <c:v>15749827700</c:v>
                </c:pt>
                <c:pt idx="47">
                  <c:v>15563076300</c:v>
                </c:pt>
                <c:pt idx="48">
                  <c:v>15420558400</c:v>
                </c:pt>
                <c:pt idx="49">
                  <c:v>15250601400</c:v>
                </c:pt>
                <c:pt idx="50">
                  <c:v>15077826800</c:v>
                </c:pt>
                <c:pt idx="51">
                  <c:v>14876794100</c:v>
                </c:pt>
                <c:pt idx="52">
                  <c:v>14660913400</c:v>
                </c:pt>
                <c:pt idx="53">
                  <c:v>14479256400</c:v>
                </c:pt>
                <c:pt idx="54">
                  <c:v>14467176300</c:v>
                </c:pt>
                <c:pt idx="55">
                  <c:v>14268612100</c:v>
                </c:pt>
                <c:pt idx="56">
                  <c:v>14053044300</c:v>
                </c:pt>
                <c:pt idx="57">
                  <c:v>13814345500</c:v>
                </c:pt>
                <c:pt idx="58">
                  <c:v>13578407600</c:v>
                </c:pt>
                <c:pt idx="59">
                  <c:v>13343315400</c:v>
                </c:pt>
                <c:pt idx="60">
                  <c:v>12780275100</c:v>
                </c:pt>
                <c:pt idx="61">
                  <c:v>12915357600</c:v>
                </c:pt>
                <c:pt idx="62">
                  <c:v>13186077100</c:v>
                </c:pt>
                <c:pt idx="63">
                  <c:v>12649768700</c:v>
                </c:pt>
                <c:pt idx="64">
                  <c:v>12504656600</c:v>
                </c:pt>
                <c:pt idx="65">
                  <c:v>12072657700</c:v>
                </c:pt>
                <c:pt idx="66">
                  <c:v>12215671600</c:v>
                </c:pt>
                <c:pt idx="67">
                  <c:v>11759820900</c:v>
                </c:pt>
                <c:pt idx="68">
                  <c:v>11345208300</c:v>
                </c:pt>
                <c:pt idx="69">
                  <c:v>11183388700</c:v>
                </c:pt>
                <c:pt idx="70">
                  <c:v>11023484400</c:v>
                </c:pt>
                <c:pt idx="71">
                  <c:v>10885786500</c:v>
                </c:pt>
                <c:pt idx="72">
                  <c:v>10443283600</c:v>
                </c:pt>
                <c:pt idx="73">
                  <c:v>10269950000</c:v>
                </c:pt>
                <c:pt idx="74">
                  <c:v>10102954500</c:v>
                </c:pt>
                <c:pt idx="75">
                  <c:v>9947700120</c:v>
                </c:pt>
                <c:pt idx="76">
                  <c:v>9801561660</c:v>
                </c:pt>
                <c:pt idx="77">
                  <c:v>9910595410</c:v>
                </c:pt>
                <c:pt idx="78">
                  <c:v>9649643190</c:v>
                </c:pt>
                <c:pt idx="79">
                  <c:v>9566625240</c:v>
                </c:pt>
                <c:pt idx="80">
                  <c:v>9521705180</c:v>
                </c:pt>
                <c:pt idx="81">
                  <c:v>23467073400</c:v>
                </c:pt>
              </c:numCache>
            </c:numRef>
          </c:yVal>
        </c:ser>
        <c:axId val="71327104"/>
        <c:axId val="71334528"/>
      </c:scatterChart>
      <c:scatterChart>
        <c:scatterStyle val="lineMarker"/>
        <c:ser>
          <c:idx val="1"/>
          <c:order val="1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dPt>
            <c:idx val="40"/>
            <c:marker>
              <c:symbol val="none"/>
            </c:marker>
          </c:dPt>
          <c:dPt>
            <c:idx val="41"/>
            <c:marker>
              <c:symbol val="none"/>
            </c:marker>
          </c:dPt>
          <c:dPt>
            <c:idx val="43"/>
            <c:marker>
              <c:symbol val="none"/>
            </c:marker>
          </c:dPt>
          <c:dPt>
            <c:idx val="65"/>
            <c:marker>
              <c:symbol val="none"/>
            </c:marker>
          </c:dPt>
          <c:dPt>
            <c:idx val="72"/>
            <c:marker>
              <c:symbol val="none"/>
            </c:marker>
          </c:dPt>
          <c:xVal>
            <c:numRef>
              <c:f>HG!$C$19:$C$100</c:f>
              <c:numCache>
                <c:formatCode>0.00E+00</c:formatCode>
                <c:ptCount val="82"/>
                <c:pt idx="0">
                  <c:v>4.8989598299999901</c:v>
                </c:pt>
                <c:pt idx="1">
                  <c:v>4.4667220299999997</c:v>
                </c:pt>
                <c:pt idx="2">
                  <c:v>3.9702744999999977</c:v>
                </c:pt>
                <c:pt idx="3">
                  <c:v>3.4464462799999978</c:v>
                </c:pt>
                <c:pt idx="4">
                  <c:v>2.9173215400000032</c:v>
                </c:pt>
                <c:pt idx="5">
                  <c:v>2.5844565299999998</c:v>
                </c:pt>
                <c:pt idx="6">
                  <c:v>2.3066700699999987</c:v>
                </c:pt>
                <c:pt idx="7">
                  <c:v>1.80639701</c:v>
                </c:pt>
                <c:pt idx="8">
                  <c:v>1.6367305599999999</c:v>
                </c:pt>
                <c:pt idx="9">
                  <c:v>1.4772590999999986</c:v>
                </c:pt>
                <c:pt idx="10">
                  <c:v>1.0383708599999999</c:v>
                </c:pt>
                <c:pt idx="11">
                  <c:v>0.77736942200000092</c:v>
                </c:pt>
                <c:pt idx="12">
                  <c:v>1.01481285</c:v>
                </c:pt>
                <c:pt idx="13">
                  <c:v>4.9828557199999945</c:v>
                </c:pt>
                <c:pt idx="14">
                  <c:v>5.44198732</c:v>
                </c:pt>
                <c:pt idx="15">
                  <c:v>5.988114069999992</c:v>
                </c:pt>
                <c:pt idx="16">
                  <c:v>6.5417683400000053</c:v>
                </c:pt>
                <c:pt idx="17">
                  <c:v>7.1120933299999951</c:v>
                </c:pt>
                <c:pt idx="18">
                  <c:v>7.404205569999994</c:v>
                </c:pt>
                <c:pt idx="19">
                  <c:v>8.0255261100000048</c:v>
                </c:pt>
                <c:pt idx="20">
                  <c:v>8.4523789000000011</c:v>
                </c:pt>
                <c:pt idx="21">
                  <c:v>9.1884458200000001</c:v>
                </c:pt>
                <c:pt idx="22">
                  <c:v>9.5216110899999986</c:v>
                </c:pt>
                <c:pt idx="23">
                  <c:v>9.9811151099999993</c:v>
                </c:pt>
                <c:pt idx="24">
                  <c:v>10.6874792</c:v>
                </c:pt>
                <c:pt idx="25">
                  <c:v>11.106501400000001</c:v>
                </c:pt>
                <c:pt idx="26">
                  <c:v>10.377858400000001</c:v>
                </c:pt>
                <c:pt idx="27">
                  <c:v>11.7205467</c:v>
                </c:pt>
                <c:pt idx="28">
                  <c:v>12.366757400000004</c:v>
                </c:pt>
                <c:pt idx="29">
                  <c:v>13.087607800000002</c:v>
                </c:pt>
                <c:pt idx="30">
                  <c:v>13.828839200000004</c:v>
                </c:pt>
                <c:pt idx="31">
                  <c:v>14.391696500000011</c:v>
                </c:pt>
                <c:pt idx="32">
                  <c:v>15.148337999999999</c:v>
                </c:pt>
                <c:pt idx="33">
                  <c:v>16.014473200000001</c:v>
                </c:pt>
                <c:pt idx="34">
                  <c:v>16.678153099999999</c:v>
                </c:pt>
                <c:pt idx="35">
                  <c:v>17.465293599999956</c:v>
                </c:pt>
                <c:pt idx="36">
                  <c:v>18.177089700000021</c:v>
                </c:pt>
                <c:pt idx="37">
                  <c:v>18.942377899999968</c:v>
                </c:pt>
                <c:pt idx="38">
                  <c:v>19.692129999999974</c:v>
                </c:pt>
                <c:pt idx="39">
                  <c:v>20.460843700000002</c:v>
                </c:pt>
                <c:pt idx="40">
                  <c:v>21.3002389</c:v>
                </c:pt>
                <c:pt idx="41">
                  <c:v>22.158330800000002</c:v>
                </c:pt>
                <c:pt idx="42">
                  <c:v>23.046269199999987</c:v>
                </c:pt>
                <c:pt idx="43">
                  <c:v>23.771542299999975</c:v>
                </c:pt>
                <c:pt idx="44">
                  <c:v>24.322109999999974</c:v>
                </c:pt>
                <c:pt idx="45">
                  <c:v>25.044889600000001</c:v>
                </c:pt>
                <c:pt idx="46">
                  <c:v>25.747520599999973</c:v>
                </c:pt>
                <c:pt idx="47">
                  <c:v>26.426769499999974</c:v>
                </c:pt>
                <c:pt idx="48">
                  <c:v>27.118485000000021</c:v>
                </c:pt>
                <c:pt idx="49">
                  <c:v>27.843820399999988</c:v>
                </c:pt>
                <c:pt idx="50">
                  <c:v>28.562510099999972</c:v>
                </c:pt>
                <c:pt idx="51">
                  <c:v>29.269228499999986</c:v>
                </c:pt>
                <c:pt idx="52">
                  <c:v>29.796527999999974</c:v>
                </c:pt>
                <c:pt idx="53">
                  <c:v>30.508896700000001</c:v>
                </c:pt>
                <c:pt idx="54">
                  <c:v>30.505906100000001</c:v>
                </c:pt>
                <c:pt idx="55">
                  <c:v>31.2248479</c:v>
                </c:pt>
                <c:pt idx="56">
                  <c:v>31.9124558</c:v>
                </c:pt>
                <c:pt idx="57">
                  <c:v>32.558313600000012</c:v>
                </c:pt>
                <c:pt idx="58">
                  <c:v>33.1565212</c:v>
                </c:pt>
                <c:pt idx="59">
                  <c:v>33.729442900000059</c:v>
                </c:pt>
                <c:pt idx="60">
                  <c:v>35.105251700000011</c:v>
                </c:pt>
                <c:pt idx="61">
                  <c:v>34.757742200000003</c:v>
                </c:pt>
                <c:pt idx="62">
                  <c:v>34.027863199999999</c:v>
                </c:pt>
                <c:pt idx="63">
                  <c:v>35.408038100000013</c:v>
                </c:pt>
                <c:pt idx="64">
                  <c:v>35.716377900000012</c:v>
                </c:pt>
                <c:pt idx="65">
                  <c:v>36.590340200000043</c:v>
                </c:pt>
                <c:pt idx="66">
                  <c:v>36.231094400000003</c:v>
                </c:pt>
                <c:pt idx="67">
                  <c:v>37.216307499999999</c:v>
                </c:pt>
                <c:pt idx="68">
                  <c:v>37.9461218</c:v>
                </c:pt>
                <c:pt idx="69">
                  <c:v>38.242363100000013</c:v>
                </c:pt>
                <c:pt idx="70">
                  <c:v>38.525978000000045</c:v>
                </c:pt>
                <c:pt idx="71">
                  <c:v>38.791183200000013</c:v>
                </c:pt>
                <c:pt idx="72">
                  <c:v>39.508239200000013</c:v>
                </c:pt>
                <c:pt idx="73">
                  <c:v>39.769804700000002</c:v>
                </c:pt>
                <c:pt idx="74">
                  <c:v>40.032704100000011</c:v>
                </c:pt>
                <c:pt idx="75">
                  <c:v>40.246042300000013</c:v>
                </c:pt>
                <c:pt idx="76">
                  <c:v>40.475194800000011</c:v>
                </c:pt>
                <c:pt idx="77">
                  <c:v>39.847283899999994</c:v>
                </c:pt>
                <c:pt idx="78">
                  <c:v>40.300354300000002</c:v>
                </c:pt>
                <c:pt idx="79">
                  <c:v>40.429443499999998</c:v>
                </c:pt>
                <c:pt idx="80">
                  <c:v>40.445380800000002</c:v>
                </c:pt>
                <c:pt idx="81">
                  <c:v>5.028952009999994</c:v>
                </c:pt>
              </c:numCache>
            </c:numRef>
          </c:xVal>
          <c:yVal>
            <c:numRef>
              <c:f>HG!$AE$19:$AE$100</c:f>
              <c:numCache>
                <c:formatCode>0.00E+00</c:formatCode>
                <c:ptCount val="82"/>
                <c:pt idx="0">
                  <c:v>1.7083952500000001E-4</c:v>
                </c:pt>
                <c:pt idx="1">
                  <c:v>1.4836474600000003E-2</c:v>
                </c:pt>
                <c:pt idx="2">
                  <c:v>1.3901557300000027E-2</c:v>
                </c:pt>
                <c:pt idx="3">
                  <c:v>2.6071306300000054E-4</c:v>
                </c:pt>
                <c:pt idx="4">
                  <c:v>1.13674324E-2</c:v>
                </c:pt>
                <c:pt idx="5">
                  <c:v>1.2803338700000003E-2</c:v>
                </c:pt>
                <c:pt idx="6">
                  <c:v>1.60609523E-2</c:v>
                </c:pt>
                <c:pt idx="7">
                  <c:v>1.5184586200000016E-2</c:v>
                </c:pt>
                <c:pt idx="8">
                  <c:v>1.6573627E-2</c:v>
                </c:pt>
                <c:pt idx="9">
                  <c:v>1.6364173300000024E-2</c:v>
                </c:pt>
                <c:pt idx="10">
                  <c:v>2.0986438500000002E-4</c:v>
                </c:pt>
                <c:pt idx="11">
                  <c:v>1.6364173300000024E-2</c:v>
                </c:pt>
                <c:pt idx="12">
                  <c:v>2.9452570800000006E-4</c:v>
                </c:pt>
                <c:pt idx="13">
                  <c:v>1.3501807800000015E-2</c:v>
                </c:pt>
                <c:pt idx="14">
                  <c:v>2.5378503700000009E-4</c:v>
                </c:pt>
                <c:pt idx="15">
                  <c:v>1.3261542899999999E-2</c:v>
                </c:pt>
                <c:pt idx="16">
                  <c:v>1.25004625E-2</c:v>
                </c:pt>
                <c:pt idx="17">
                  <c:v>1.3064591500000005E-2</c:v>
                </c:pt>
                <c:pt idx="18">
                  <c:v>1.4736912899999979E-2</c:v>
                </c:pt>
                <c:pt idx="19">
                  <c:v>4.0145435499999976E-4</c:v>
                </c:pt>
                <c:pt idx="20">
                  <c:v>1.41852192E-2</c:v>
                </c:pt>
                <c:pt idx="21">
                  <c:v>2.0814439799999999E-4</c:v>
                </c:pt>
                <c:pt idx="22">
                  <c:v>1.3787624000000014E-2</c:v>
                </c:pt>
                <c:pt idx="23">
                  <c:v>1.3093946699999998E-2</c:v>
                </c:pt>
                <c:pt idx="24">
                  <c:v>1.3985008700000016E-2</c:v>
                </c:pt>
                <c:pt idx="25">
                  <c:v>1.1573380899999999E-2</c:v>
                </c:pt>
                <c:pt idx="26">
                  <c:v>1.0835977E-2</c:v>
                </c:pt>
                <c:pt idx="27">
                  <c:v>1.00850166E-2</c:v>
                </c:pt>
                <c:pt idx="28">
                  <c:v>1.1478528700000018E-2</c:v>
                </c:pt>
                <c:pt idx="29">
                  <c:v>1.1651569900000013E-2</c:v>
                </c:pt>
                <c:pt idx="30">
                  <c:v>1.14100339E-2</c:v>
                </c:pt>
                <c:pt idx="31">
                  <c:v>9.7275935000000046E-4</c:v>
                </c:pt>
                <c:pt idx="32">
                  <c:v>1.4016431999999999E-2</c:v>
                </c:pt>
                <c:pt idx="33">
                  <c:v>1.3341152400000012E-2</c:v>
                </c:pt>
                <c:pt idx="34">
                  <c:v>1.2784195800000005E-2</c:v>
                </c:pt>
                <c:pt idx="35">
                  <c:v>1.3064591500000005E-2</c:v>
                </c:pt>
                <c:pt idx="36">
                  <c:v>1.36643979E-2</c:v>
                </c:pt>
                <c:pt idx="37">
                  <c:v>4.3361266799999998E-4</c:v>
                </c:pt>
                <c:pt idx="38">
                  <c:v>1.2379475300000001E-2</c:v>
                </c:pt>
                <c:pt idx="39">
                  <c:v>1.23056044E-2</c:v>
                </c:pt>
                <c:pt idx="40">
                  <c:v>1.2774635099999999E-2</c:v>
                </c:pt>
                <c:pt idx="41">
                  <c:v>1.0827873300000018E-2</c:v>
                </c:pt>
                <c:pt idx="42">
                  <c:v>2.6963965700000048E-4</c:v>
                </c:pt>
                <c:pt idx="43">
                  <c:v>1.1686489900000015E-2</c:v>
                </c:pt>
                <c:pt idx="44">
                  <c:v>1.0884727000000005E-2</c:v>
                </c:pt>
                <c:pt idx="45">
                  <c:v>1.10240463E-2</c:v>
                </c:pt>
                <c:pt idx="46">
                  <c:v>1.0229394499999999E-2</c:v>
                </c:pt>
                <c:pt idx="47">
                  <c:v>1.0747168400000003E-2</c:v>
                </c:pt>
                <c:pt idx="48">
                  <c:v>1.0275415499999999E-2</c:v>
                </c:pt>
                <c:pt idx="49">
                  <c:v>1.0175963699999999E-2</c:v>
                </c:pt>
                <c:pt idx="50">
                  <c:v>9.330090850000021E-3</c:v>
                </c:pt>
                <c:pt idx="51">
                  <c:v>1.0795518800000001E-2</c:v>
                </c:pt>
                <c:pt idx="52">
                  <c:v>9.7511451600000004E-3</c:v>
                </c:pt>
                <c:pt idx="53">
                  <c:v>1.0627237499999999E-2</c:v>
                </c:pt>
                <c:pt idx="54">
                  <c:v>1.5905504500000021E-2</c:v>
                </c:pt>
                <c:pt idx="55">
                  <c:v>1.2014502599999996E-2</c:v>
                </c:pt>
                <c:pt idx="56">
                  <c:v>1.6321828700000042E-4</c:v>
                </c:pt>
                <c:pt idx="57">
                  <c:v>1.10819301E-2</c:v>
                </c:pt>
                <c:pt idx="58">
                  <c:v>1.1642856200000022E-2</c:v>
                </c:pt>
                <c:pt idx="59">
                  <c:v>1.0876586799999999E-2</c:v>
                </c:pt>
                <c:pt idx="60">
                  <c:v>1.26131922E-2</c:v>
                </c:pt>
                <c:pt idx="61">
                  <c:v>1.2407291099999999E-2</c:v>
                </c:pt>
                <c:pt idx="62">
                  <c:v>1.1721514600000026E-2</c:v>
                </c:pt>
                <c:pt idx="63">
                  <c:v>1.0991105700000016E-2</c:v>
                </c:pt>
                <c:pt idx="64">
                  <c:v>1.1747852000000001E-2</c:v>
                </c:pt>
                <c:pt idx="65">
                  <c:v>1.1942809600000034E-2</c:v>
                </c:pt>
                <c:pt idx="66">
                  <c:v>1.1880429200000039E-2</c:v>
                </c:pt>
                <c:pt idx="67">
                  <c:v>1.1427119200000023E-2</c:v>
                </c:pt>
                <c:pt idx="68">
                  <c:v>1.0958263499999996E-2</c:v>
                </c:pt>
                <c:pt idx="69">
                  <c:v>9.3440616400000034E-3</c:v>
                </c:pt>
                <c:pt idx="70">
                  <c:v>8.3646711000000002E-3</c:v>
                </c:pt>
                <c:pt idx="71">
                  <c:v>9.6639948400000109E-3</c:v>
                </c:pt>
                <c:pt idx="72">
                  <c:v>1.0107676899999999E-2</c:v>
                </c:pt>
                <c:pt idx="73">
                  <c:v>2.1835291800000048E-4</c:v>
                </c:pt>
                <c:pt idx="74">
                  <c:v>1.0835977E-2</c:v>
                </c:pt>
                <c:pt idx="75">
                  <c:v>9.4001543000000048E-3</c:v>
                </c:pt>
                <c:pt idx="76">
                  <c:v>1.0966464800000001E-2</c:v>
                </c:pt>
                <c:pt idx="77">
                  <c:v>1.1401500900000014E-2</c:v>
                </c:pt>
                <c:pt idx="78">
                  <c:v>7.1473036600000061E-4</c:v>
                </c:pt>
                <c:pt idx="79">
                  <c:v>1.1669016799999999E-2</c:v>
                </c:pt>
                <c:pt idx="80">
                  <c:v>8.6381360700000104E-3</c:v>
                </c:pt>
                <c:pt idx="81">
                  <c:v>1.1401500900000014E-2</c:v>
                </c:pt>
              </c:numCache>
            </c:numRef>
          </c:yVal>
        </c:ser>
        <c:axId val="71348992"/>
        <c:axId val="71350528"/>
      </c:scatterChart>
      <c:valAx>
        <c:axId val="71327104"/>
        <c:scaling>
          <c:orientation val="minMax"/>
          <c:max val="45"/>
          <c:min val="0"/>
        </c:scaling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Gradient (MV/m)</a:t>
                </a:r>
              </a:p>
            </c:rich>
          </c:tx>
          <c:layout>
            <c:manualLayout>
              <c:xMode val="edge"/>
              <c:yMode val="edge"/>
              <c:x val="0.37700206688137788"/>
              <c:y val="0.92716576766486869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1334528"/>
        <c:crosses val="autoZero"/>
        <c:crossBetween val="midCat"/>
        <c:majorUnit val="5"/>
        <c:minorUnit val="1"/>
      </c:valAx>
      <c:valAx>
        <c:axId val="71334528"/>
        <c:scaling>
          <c:logBase val="10"/>
          <c:orientation val="minMax"/>
          <c:max val="100000000000"/>
          <c:min val="100000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4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Q</a:t>
                </a:r>
                <a:r>
                  <a:rPr lang="en-US" sz="1400" b="0" i="0" u="none" strike="noStrike" baseline="-250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0</a:t>
                </a:r>
              </a:p>
            </c:rich>
          </c:tx>
          <c:spPr>
            <a:noFill/>
            <a:ln w="25400">
              <a:noFill/>
            </a:ln>
          </c:spPr>
        </c:title>
        <c:numFmt formatCode="0.E+00" sourceLinked="0"/>
        <c:majorTickMark val="cross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1327104"/>
        <c:crosses val="autoZero"/>
        <c:crossBetween val="midCat"/>
        <c:majorUnit val="10"/>
      </c:valAx>
      <c:valAx>
        <c:axId val="71348992"/>
        <c:scaling>
          <c:orientation val="minMax"/>
        </c:scaling>
        <c:delete val="1"/>
        <c:axPos val="b"/>
        <c:numFmt formatCode="0.00E+00" sourceLinked="1"/>
        <c:tickLblPos val="none"/>
        <c:crossAx val="71350528"/>
        <c:crosses val="autoZero"/>
        <c:crossBetween val="midCat"/>
      </c:valAx>
      <c:valAx>
        <c:axId val="71350528"/>
        <c:scaling>
          <c:logBase val="10"/>
          <c:orientation val="minMax"/>
          <c:max val="10"/>
          <c:min val="1.0000000000000005E-2"/>
        </c:scaling>
        <c:axPos val="r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Radiation (mR/hr)</a:t>
                </a:r>
              </a:p>
            </c:rich>
          </c:tx>
          <c:spPr>
            <a:noFill/>
            <a:ln w="25400">
              <a:noFill/>
            </a:ln>
          </c:spPr>
        </c:title>
        <c:numFmt formatCode="0.E+00" sourceLinked="0"/>
        <c:majorTickMark val="cross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1348992"/>
        <c:crosses val="max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F3334C-8C39-4FD1-8529-F867E351A19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E736DB-CA64-49E7-BEE9-DC01D7D6C26D}">
      <dgm:prSet phldrT="[Text]"/>
      <dgm:spPr/>
      <dgm:t>
        <a:bodyPr/>
        <a:lstStyle/>
        <a:p>
          <a:r>
            <a:rPr lang="en-US" dirty="0" smtClean="0"/>
            <a:t>Bulk Material Removal</a:t>
          </a:r>
          <a:endParaRPr lang="en-US" dirty="0"/>
        </a:p>
      </dgm:t>
    </dgm:pt>
    <dgm:pt modelId="{652F9D39-2937-4D93-8FF0-929E0CC90D9A}" type="parTrans" cxnId="{14E77C96-91AE-44DD-91B3-BAF64B29FBFB}">
      <dgm:prSet/>
      <dgm:spPr/>
      <dgm:t>
        <a:bodyPr/>
        <a:lstStyle/>
        <a:p>
          <a:endParaRPr lang="en-US"/>
        </a:p>
      </dgm:t>
    </dgm:pt>
    <dgm:pt modelId="{D8CD28C5-C1E3-473A-AD2A-EEC3CD6A559C}" type="sibTrans" cxnId="{14E77C96-91AE-44DD-91B3-BAF64B29FBF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1E93F657-DAE5-4B2C-A98A-B772BF2891B7}">
      <dgm:prSet phldrT="[Text]"/>
      <dgm:spPr/>
      <dgm:t>
        <a:bodyPr/>
        <a:lstStyle/>
        <a:p>
          <a:r>
            <a:rPr lang="en-US" dirty="0" smtClean="0"/>
            <a:t>High Temperature Bake</a:t>
          </a:r>
          <a:endParaRPr lang="en-US" dirty="0"/>
        </a:p>
      </dgm:t>
    </dgm:pt>
    <dgm:pt modelId="{D716523C-6782-41F5-8263-590AFC93B026}" type="parTrans" cxnId="{B3219410-C354-47F2-AD1C-8FEA3217BECD}">
      <dgm:prSet/>
      <dgm:spPr/>
      <dgm:t>
        <a:bodyPr/>
        <a:lstStyle/>
        <a:p>
          <a:endParaRPr lang="en-US"/>
        </a:p>
      </dgm:t>
    </dgm:pt>
    <dgm:pt modelId="{480ACEA0-7188-4424-AD42-37E0E892A878}" type="sibTrans" cxnId="{B3219410-C354-47F2-AD1C-8FEA3217BECD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1BBC26DA-50E4-4135-9244-724C920C759C}">
      <dgm:prSet phldrT="[Text]"/>
      <dgm:spPr/>
      <dgm:t>
        <a:bodyPr/>
        <a:lstStyle/>
        <a:p>
          <a:r>
            <a:rPr lang="en-US" dirty="0" smtClean="0"/>
            <a:t>Light Material Removal</a:t>
          </a:r>
          <a:endParaRPr lang="en-US" dirty="0"/>
        </a:p>
      </dgm:t>
    </dgm:pt>
    <dgm:pt modelId="{F689CDA6-5CE7-45F3-BD2F-7069D3271AAD}" type="parTrans" cxnId="{C66CE00D-8B55-4C8D-A90E-4B7EAF11273A}">
      <dgm:prSet/>
      <dgm:spPr/>
      <dgm:t>
        <a:bodyPr/>
        <a:lstStyle/>
        <a:p>
          <a:endParaRPr lang="en-US"/>
        </a:p>
      </dgm:t>
    </dgm:pt>
    <dgm:pt modelId="{06DA1F27-D5E0-4B28-ADE2-F578486966E7}" type="sibTrans" cxnId="{C66CE00D-8B55-4C8D-A90E-4B7EAF11273A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813C2334-9233-4B22-A94A-A06D71FF6890}">
      <dgm:prSet phldrT="[Text]"/>
      <dgm:spPr/>
      <dgm:t>
        <a:bodyPr/>
        <a:lstStyle/>
        <a:p>
          <a:r>
            <a:rPr lang="en-US" dirty="0" smtClean="0"/>
            <a:t>(Alcohol Rinse)</a:t>
          </a:r>
          <a:endParaRPr lang="en-US" dirty="0"/>
        </a:p>
      </dgm:t>
    </dgm:pt>
    <dgm:pt modelId="{BB7B19A5-2B35-4D71-9484-42B8E7374D6C}" type="parTrans" cxnId="{82F32397-AD82-426C-98F7-1DE6AFCBAF5B}">
      <dgm:prSet/>
      <dgm:spPr/>
      <dgm:t>
        <a:bodyPr/>
        <a:lstStyle/>
        <a:p>
          <a:endParaRPr lang="en-US"/>
        </a:p>
      </dgm:t>
    </dgm:pt>
    <dgm:pt modelId="{9E5F086D-8D2C-400B-8E6D-FF0CE669D649}" type="sibTrans" cxnId="{82F32397-AD82-426C-98F7-1DE6AFCBAF5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7A0BB4BE-75DC-4181-A623-440EA6B6A57D}">
      <dgm:prSet phldrT="[Text]"/>
      <dgm:spPr/>
      <dgm:t>
        <a:bodyPr/>
        <a:lstStyle/>
        <a:p>
          <a:r>
            <a:rPr lang="en-US" dirty="0" smtClean="0"/>
            <a:t>High Pressure Rinse</a:t>
          </a:r>
          <a:endParaRPr lang="en-US" dirty="0"/>
        </a:p>
      </dgm:t>
    </dgm:pt>
    <dgm:pt modelId="{879F8D78-8428-44E1-9467-AA82CABEA51A}" type="parTrans" cxnId="{E2A9D06B-0B9F-43AE-A367-828272937117}">
      <dgm:prSet/>
      <dgm:spPr/>
      <dgm:t>
        <a:bodyPr/>
        <a:lstStyle/>
        <a:p>
          <a:endParaRPr lang="en-US"/>
        </a:p>
      </dgm:t>
    </dgm:pt>
    <dgm:pt modelId="{96405C00-B08A-436F-8A07-D2317182015C}" type="sibTrans" cxnId="{E2A9D06B-0B9F-43AE-A367-828272937117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96B01186-8F70-46E4-BD0A-91B4414A64A6}">
      <dgm:prSet phldrT="[Text]"/>
      <dgm:spPr/>
      <dgm:t>
        <a:bodyPr/>
        <a:lstStyle/>
        <a:p>
          <a:r>
            <a:rPr lang="en-US" dirty="0" smtClean="0"/>
            <a:t>Assembly</a:t>
          </a:r>
          <a:endParaRPr lang="en-US" dirty="0"/>
        </a:p>
      </dgm:t>
    </dgm:pt>
    <dgm:pt modelId="{63F34028-1873-429F-8CAF-0A2A5DCA79C3}" type="parTrans" cxnId="{A52C7D37-672A-48E6-8D1C-FBB86BE97B25}">
      <dgm:prSet/>
      <dgm:spPr/>
      <dgm:t>
        <a:bodyPr/>
        <a:lstStyle/>
        <a:p>
          <a:endParaRPr lang="en-US"/>
        </a:p>
      </dgm:t>
    </dgm:pt>
    <dgm:pt modelId="{A9DB29E6-00B3-40E9-9F7C-DFF89AA49082}" type="sibTrans" cxnId="{A52C7D37-672A-48E6-8D1C-FBB86BE97B2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B734BF5F-FC5A-4CD4-957F-89FB875E39B3}">
      <dgm:prSet phldrT="[Text]"/>
      <dgm:spPr/>
      <dgm:t>
        <a:bodyPr/>
        <a:lstStyle/>
        <a:p>
          <a:r>
            <a:rPr lang="en-US" dirty="0" smtClean="0"/>
            <a:t>(Low Temperature Bake)</a:t>
          </a:r>
          <a:endParaRPr lang="en-US" dirty="0"/>
        </a:p>
      </dgm:t>
    </dgm:pt>
    <dgm:pt modelId="{32C929E9-14BE-4572-AFAE-2492695C3F67}" type="parTrans" cxnId="{176547A8-88FA-4437-98ED-192F680E43D5}">
      <dgm:prSet/>
      <dgm:spPr/>
      <dgm:t>
        <a:bodyPr/>
        <a:lstStyle/>
        <a:p>
          <a:endParaRPr lang="en-US"/>
        </a:p>
      </dgm:t>
    </dgm:pt>
    <dgm:pt modelId="{9D944C5C-8255-473E-949D-E4D5AC5F0BCD}" type="sibTrans" cxnId="{176547A8-88FA-4437-98ED-192F680E43D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8078653E-4287-42C3-B521-0DCC4782621A}">
      <dgm:prSet phldrT="[Text]"/>
      <dgm:spPr/>
      <dgm:t>
        <a:bodyPr/>
        <a:lstStyle/>
        <a:p>
          <a:r>
            <a:rPr lang="en-US" dirty="0" smtClean="0"/>
            <a:t>RF Test</a:t>
          </a:r>
          <a:endParaRPr lang="en-US" dirty="0"/>
        </a:p>
      </dgm:t>
    </dgm:pt>
    <dgm:pt modelId="{ECF0AF19-66C7-42DC-A700-DDE00BE76FEE}" type="parTrans" cxnId="{230E6A02-6C49-4402-8CA1-5B684B7C4C43}">
      <dgm:prSet/>
      <dgm:spPr/>
      <dgm:t>
        <a:bodyPr/>
        <a:lstStyle/>
        <a:p>
          <a:endParaRPr lang="en-US"/>
        </a:p>
      </dgm:t>
    </dgm:pt>
    <dgm:pt modelId="{C0797A41-926C-4B35-916F-82473D0CEE30}" type="sibTrans" cxnId="{230E6A02-6C49-4402-8CA1-5B684B7C4C43}">
      <dgm:prSet/>
      <dgm:spPr/>
      <dgm:t>
        <a:bodyPr/>
        <a:lstStyle/>
        <a:p>
          <a:endParaRPr lang="en-US"/>
        </a:p>
      </dgm:t>
    </dgm:pt>
    <dgm:pt modelId="{6375C42B-9416-41C1-B4C8-99800DB8BCB9}">
      <dgm:prSet phldrT="[Text]"/>
      <dgm:spPr/>
      <dgm:t>
        <a:bodyPr/>
        <a:lstStyle/>
        <a:p>
          <a:r>
            <a:rPr lang="en-US" dirty="0" smtClean="0"/>
            <a:t>Rinse</a:t>
          </a:r>
          <a:endParaRPr lang="en-US" dirty="0"/>
        </a:p>
      </dgm:t>
    </dgm:pt>
    <dgm:pt modelId="{826C7456-1830-4F27-9838-F6FCA1644B75}" type="parTrans" cxnId="{43266492-EF9D-4FAE-B1AF-F85BFEB4B80B}">
      <dgm:prSet/>
      <dgm:spPr/>
      <dgm:t>
        <a:bodyPr/>
        <a:lstStyle/>
        <a:p>
          <a:endParaRPr lang="en-US"/>
        </a:p>
      </dgm:t>
    </dgm:pt>
    <dgm:pt modelId="{61FFE8A4-472E-4969-98C3-E1B962F0EFFC}" type="sibTrans" cxnId="{43266492-EF9D-4FAE-B1AF-F85BFEB4B80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12109DDF-08F0-4531-BF18-88B52721FF85}" type="pres">
      <dgm:prSet presAssocID="{30F3334C-8C39-4FD1-8529-F867E351A190}" presName="linearFlow" presStyleCnt="0">
        <dgm:presLayoutVars>
          <dgm:resizeHandles val="exact"/>
        </dgm:presLayoutVars>
      </dgm:prSet>
      <dgm:spPr/>
    </dgm:pt>
    <dgm:pt modelId="{2E65CA61-A685-4CAC-AED8-03C0A12DB476}" type="pres">
      <dgm:prSet presAssocID="{C0E736DB-CA64-49E7-BEE9-DC01D7D6C26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452AE-9AEC-4031-B707-44AB97A712B1}" type="pres">
      <dgm:prSet presAssocID="{D8CD28C5-C1E3-473A-AD2A-EEC3CD6A559C}" presName="sibTrans" presStyleLbl="sibTrans2D1" presStyleIdx="0" presStyleCnt="8"/>
      <dgm:spPr/>
      <dgm:t>
        <a:bodyPr/>
        <a:lstStyle/>
        <a:p>
          <a:endParaRPr lang="en-US"/>
        </a:p>
      </dgm:t>
    </dgm:pt>
    <dgm:pt modelId="{F3568FC0-5008-4986-9A9C-6261263D04C1}" type="pres">
      <dgm:prSet presAssocID="{D8CD28C5-C1E3-473A-AD2A-EEC3CD6A559C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385C9F87-4BBF-40D0-AB08-762232C15169}" type="pres">
      <dgm:prSet presAssocID="{6375C42B-9416-41C1-B4C8-99800DB8BCB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DF014-0C7B-4908-8BAD-2B34C21B409A}" type="pres">
      <dgm:prSet presAssocID="{61FFE8A4-472E-4969-98C3-E1B962F0EFFC}" presName="sibTrans" presStyleLbl="sibTrans2D1" presStyleIdx="1" presStyleCnt="8"/>
      <dgm:spPr/>
      <dgm:t>
        <a:bodyPr/>
        <a:lstStyle/>
        <a:p>
          <a:endParaRPr lang="en-US"/>
        </a:p>
      </dgm:t>
    </dgm:pt>
    <dgm:pt modelId="{633D78FA-783E-42D4-B6B2-E3A0B8949FFB}" type="pres">
      <dgm:prSet presAssocID="{61FFE8A4-472E-4969-98C3-E1B962F0EFFC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60F7276A-02B6-4753-94E2-94F78AE2804C}" type="pres">
      <dgm:prSet presAssocID="{1E93F657-DAE5-4B2C-A98A-B772BF2891B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20F77-AD00-47A9-9C34-F7A93A4B4F42}" type="pres">
      <dgm:prSet presAssocID="{480ACEA0-7188-4424-AD42-37E0E892A878}" presName="sibTrans" presStyleLbl="sibTrans2D1" presStyleIdx="2" presStyleCnt="8"/>
      <dgm:spPr/>
      <dgm:t>
        <a:bodyPr/>
        <a:lstStyle/>
        <a:p>
          <a:endParaRPr lang="en-US"/>
        </a:p>
      </dgm:t>
    </dgm:pt>
    <dgm:pt modelId="{472F56F9-9EF0-4E82-8259-77A8252BF01E}" type="pres">
      <dgm:prSet presAssocID="{480ACEA0-7188-4424-AD42-37E0E892A878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DEE4E1B1-3951-455A-9162-96225886FBDA}" type="pres">
      <dgm:prSet presAssocID="{1BBC26DA-50E4-4135-9244-724C920C759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46365-7234-48AD-8729-AFE5882EC7AE}" type="pres">
      <dgm:prSet presAssocID="{06DA1F27-D5E0-4B28-ADE2-F578486966E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6F24D521-64A7-4FC4-B5DB-0664B1EEFC1F}" type="pres">
      <dgm:prSet presAssocID="{06DA1F27-D5E0-4B28-ADE2-F578486966E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79D4639A-105A-432B-B0EB-6F9B8284709F}" type="pres">
      <dgm:prSet presAssocID="{813C2334-9233-4B22-A94A-A06D71FF689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868B3-0922-424A-94E4-722D663C9DE1}" type="pres">
      <dgm:prSet presAssocID="{9E5F086D-8D2C-400B-8E6D-FF0CE669D649}" presName="sibTrans" presStyleLbl="sibTrans2D1" presStyleIdx="4" presStyleCnt="8"/>
      <dgm:spPr/>
      <dgm:t>
        <a:bodyPr/>
        <a:lstStyle/>
        <a:p>
          <a:endParaRPr lang="en-US"/>
        </a:p>
      </dgm:t>
    </dgm:pt>
    <dgm:pt modelId="{6DE8B07D-24E0-45CF-99B9-21151418AE20}" type="pres">
      <dgm:prSet presAssocID="{9E5F086D-8D2C-400B-8E6D-FF0CE669D649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482F174D-86CD-480E-9D93-A90BC8D5EEA0}" type="pres">
      <dgm:prSet presAssocID="{7A0BB4BE-75DC-4181-A623-440EA6B6A57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6F4F-99ED-4589-9C8B-FB15D8136FAA}" type="pres">
      <dgm:prSet presAssocID="{96405C00-B08A-436F-8A07-D2317182015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4072DEE0-EF4B-4378-882D-566E1A5092CA}" type="pres">
      <dgm:prSet presAssocID="{96405C00-B08A-436F-8A07-D2317182015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A515A21-FAF3-4FB8-AE57-A31665CAE7AD}" type="pres">
      <dgm:prSet presAssocID="{96B01186-8F70-46E4-BD0A-91B4414A64A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4556A-FFDA-4BA7-884F-31BE7ECE7929}" type="pres">
      <dgm:prSet presAssocID="{A9DB29E6-00B3-40E9-9F7C-DFF89AA49082}" presName="sibTrans" presStyleLbl="sibTrans2D1" presStyleIdx="6" presStyleCnt="8"/>
      <dgm:spPr/>
      <dgm:t>
        <a:bodyPr/>
        <a:lstStyle/>
        <a:p>
          <a:endParaRPr lang="en-US"/>
        </a:p>
      </dgm:t>
    </dgm:pt>
    <dgm:pt modelId="{CE5E8662-B2C8-416F-9BE0-79E72A467B0F}" type="pres">
      <dgm:prSet presAssocID="{A9DB29E6-00B3-40E9-9F7C-DFF89AA49082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77B175BE-4343-422E-8BFD-955482D4BCC4}" type="pres">
      <dgm:prSet presAssocID="{B734BF5F-FC5A-4CD4-957F-89FB875E39B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B1228-DAFC-459C-BD2D-C2DFBFBE69CB}" type="pres">
      <dgm:prSet presAssocID="{9D944C5C-8255-473E-949D-E4D5AC5F0BCD}" presName="sibTrans" presStyleLbl="sibTrans2D1" presStyleIdx="7" presStyleCnt="8"/>
      <dgm:spPr/>
      <dgm:t>
        <a:bodyPr/>
        <a:lstStyle/>
        <a:p>
          <a:endParaRPr lang="en-US"/>
        </a:p>
      </dgm:t>
    </dgm:pt>
    <dgm:pt modelId="{A13163F7-856A-48B8-B1AF-CCCDA8930B4D}" type="pres">
      <dgm:prSet presAssocID="{9D944C5C-8255-473E-949D-E4D5AC5F0BCD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8BD57450-89AD-41A2-8E69-6BF617CD8FE7}" type="pres">
      <dgm:prSet presAssocID="{8078653E-4287-42C3-B521-0DCC4782621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F32397-AD82-426C-98F7-1DE6AFCBAF5B}" srcId="{30F3334C-8C39-4FD1-8529-F867E351A190}" destId="{813C2334-9233-4B22-A94A-A06D71FF6890}" srcOrd="4" destOrd="0" parTransId="{BB7B19A5-2B35-4D71-9484-42B8E7374D6C}" sibTransId="{9E5F086D-8D2C-400B-8E6D-FF0CE669D649}"/>
    <dgm:cxn modelId="{ECB74274-8093-4C30-A285-104C1A79BA3B}" type="presOf" srcId="{61FFE8A4-472E-4969-98C3-E1B962F0EFFC}" destId="{633D78FA-783E-42D4-B6B2-E3A0B8949FFB}" srcOrd="1" destOrd="0" presId="urn:microsoft.com/office/officeart/2005/8/layout/process2"/>
    <dgm:cxn modelId="{203A7546-C11D-4999-BB7B-2CB17FA618E9}" type="presOf" srcId="{9E5F086D-8D2C-400B-8E6D-FF0CE669D649}" destId="{6DE8B07D-24E0-45CF-99B9-21151418AE20}" srcOrd="1" destOrd="0" presId="urn:microsoft.com/office/officeart/2005/8/layout/process2"/>
    <dgm:cxn modelId="{DE596A42-9CF9-4982-8352-4DE3C5D42AFF}" type="presOf" srcId="{480ACEA0-7188-4424-AD42-37E0E892A878}" destId="{77D20F77-AD00-47A9-9C34-F7A93A4B4F42}" srcOrd="0" destOrd="0" presId="urn:microsoft.com/office/officeart/2005/8/layout/process2"/>
    <dgm:cxn modelId="{E2A9D06B-0B9F-43AE-A367-828272937117}" srcId="{30F3334C-8C39-4FD1-8529-F867E351A190}" destId="{7A0BB4BE-75DC-4181-A623-440EA6B6A57D}" srcOrd="5" destOrd="0" parTransId="{879F8D78-8428-44E1-9467-AA82CABEA51A}" sibTransId="{96405C00-B08A-436F-8A07-D2317182015C}"/>
    <dgm:cxn modelId="{34B08802-8CAF-4D5C-837E-7946C2900B1F}" type="presOf" srcId="{D8CD28C5-C1E3-473A-AD2A-EEC3CD6A559C}" destId="{F3568FC0-5008-4986-9A9C-6261263D04C1}" srcOrd="1" destOrd="0" presId="urn:microsoft.com/office/officeart/2005/8/layout/process2"/>
    <dgm:cxn modelId="{53FCBC2E-EE04-454D-8B72-84CBF24012D3}" type="presOf" srcId="{D8CD28C5-C1E3-473A-AD2A-EEC3CD6A559C}" destId="{3F1452AE-9AEC-4031-B707-44AB97A712B1}" srcOrd="0" destOrd="0" presId="urn:microsoft.com/office/officeart/2005/8/layout/process2"/>
    <dgm:cxn modelId="{618E5CE0-ACA6-485D-9ABB-BF02A4AE2F44}" type="presOf" srcId="{9D944C5C-8255-473E-949D-E4D5AC5F0BCD}" destId="{A13163F7-856A-48B8-B1AF-CCCDA8930B4D}" srcOrd="1" destOrd="0" presId="urn:microsoft.com/office/officeart/2005/8/layout/process2"/>
    <dgm:cxn modelId="{660FDDF6-10D6-4B83-8FBC-98B8C07D53FE}" type="presOf" srcId="{480ACEA0-7188-4424-AD42-37E0E892A878}" destId="{472F56F9-9EF0-4E82-8259-77A8252BF01E}" srcOrd="1" destOrd="0" presId="urn:microsoft.com/office/officeart/2005/8/layout/process2"/>
    <dgm:cxn modelId="{176547A8-88FA-4437-98ED-192F680E43D5}" srcId="{30F3334C-8C39-4FD1-8529-F867E351A190}" destId="{B734BF5F-FC5A-4CD4-957F-89FB875E39B3}" srcOrd="7" destOrd="0" parTransId="{32C929E9-14BE-4572-AFAE-2492695C3F67}" sibTransId="{9D944C5C-8255-473E-949D-E4D5AC5F0BCD}"/>
    <dgm:cxn modelId="{B3219410-C354-47F2-AD1C-8FEA3217BECD}" srcId="{30F3334C-8C39-4FD1-8529-F867E351A190}" destId="{1E93F657-DAE5-4B2C-A98A-B772BF2891B7}" srcOrd="2" destOrd="0" parTransId="{D716523C-6782-41F5-8263-590AFC93B026}" sibTransId="{480ACEA0-7188-4424-AD42-37E0E892A878}"/>
    <dgm:cxn modelId="{2FDAB20B-11CA-457B-83B2-30A626EFE116}" type="presOf" srcId="{30F3334C-8C39-4FD1-8529-F867E351A190}" destId="{12109DDF-08F0-4531-BF18-88B52721FF85}" srcOrd="0" destOrd="0" presId="urn:microsoft.com/office/officeart/2005/8/layout/process2"/>
    <dgm:cxn modelId="{A3C09859-C14A-42DB-9306-78E31D969176}" type="presOf" srcId="{96405C00-B08A-436F-8A07-D2317182015C}" destId="{50736F4F-99ED-4589-9C8B-FB15D8136FAA}" srcOrd="0" destOrd="0" presId="urn:microsoft.com/office/officeart/2005/8/layout/process2"/>
    <dgm:cxn modelId="{0B2D4EC8-25A2-4D1A-8FCF-082CF0C79B71}" type="presOf" srcId="{C0E736DB-CA64-49E7-BEE9-DC01D7D6C26D}" destId="{2E65CA61-A685-4CAC-AED8-03C0A12DB476}" srcOrd="0" destOrd="0" presId="urn:microsoft.com/office/officeart/2005/8/layout/process2"/>
    <dgm:cxn modelId="{0B9EA7F4-5FBB-4FB7-8EBE-B4FA6E8318CE}" type="presOf" srcId="{06DA1F27-D5E0-4B28-ADE2-F578486966E7}" destId="{6F24D521-64A7-4FC4-B5DB-0664B1EEFC1F}" srcOrd="1" destOrd="0" presId="urn:microsoft.com/office/officeart/2005/8/layout/process2"/>
    <dgm:cxn modelId="{95F3A7B1-BAD2-4376-9585-99B2AB287407}" type="presOf" srcId="{96405C00-B08A-436F-8A07-D2317182015C}" destId="{4072DEE0-EF4B-4378-882D-566E1A5092CA}" srcOrd="1" destOrd="0" presId="urn:microsoft.com/office/officeart/2005/8/layout/process2"/>
    <dgm:cxn modelId="{A52C7D37-672A-48E6-8D1C-FBB86BE97B25}" srcId="{30F3334C-8C39-4FD1-8529-F867E351A190}" destId="{96B01186-8F70-46E4-BD0A-91B4414A64A6}" srcOrd="6" destOrd="0" parTransId="{63F34028-1873-429F-8CAF-0A2A5DCA79C3}" sibTransId="{A9DB29E6-00B3-40E9-9F7C-DFF89AA49082}"/>
    <dgm:cxn modelId="{14E77C96-91AE-44DD-91B3-BAF64B29FBFB}" srcId="{30F3334C-8C39-4FD1-8529-F867E351A190}" destId="{C0E736DB-CA64-49E7-BEE9-DC01D7D6C26D}" srcOrd="0" destOrd="0" parTransId="{652F9D39-2937-4D93-8FF0-929E0CC90D9A}" sibTransId="{D8CD28C5-C1E3-473A-AD2A-EEC3CD6A559C}"/>
    <dgm:cxn modelId="{0A8FB092-8E8E-45D7-9CEA-6292EA3F586A}" type="presOf" srcId="{96B01186-8F70-46E4-BD0A-91B4414A64A6}" destId="{9A515A21-FAF3-4FB8-AE57-A31665CAE7AD}" srcOrd="0" destOrd="0" presId="urn:microsoft.com/office/officeart/2005/8/layout/process2"/>
    <dgm:cxn modelId="{1A82E87E-57A5-44B6-A989-7514997AE837}" type="presOf" srcId="{1BBC26DA-50E4-4135-9244-724C920C759C}" destId="{DEE4E1B1-3951-455A-9162-96225886FBDA}" srcOrd="0" destOrd="0" presId="urn:microsoft.com/office/officeart/2005/8/layout/process2"/>
    <dgm:cxn modelId="{F470299E-29FC-47B1-9A28-B6D9A92565C3}" type="presOf" srcId="{B734BF5F-FC5A-4CD4-957F-89FB875E39B3}" destId="{77B175BE-4343-422E-8BFD-955482D4BCC4}" srcOrd="0" destOrd="0" presId="urn:microsoft.com/office/officeart/2005/8/layout/process2"/>
    <dgm:cxn modelId="{230E6A02-6C49-4402-8CA1-5B684B7C4C43}" srcId="{30F3334C-8C39-4FD1-8529-F867E351A190}" destId="{8078653E-4287-42C3-B521-0DCC4782621A}" srcOrd="8" destOrd="0" parTransId="{ECF0AF19-66C7-42DC-A700-DDE00BE76FEE}" sibTransId="{C0797A41-926C-4B35-916F-82473D0CEE30}"/>
    <dgm:cxn modelId="{285E8CF7-42D2-481B-93D3-87C94BFB7DBC}" type="presOf" srcId="{61FFE8A4-472E-4969-98C3-E1B962F0EFFC}" destId="{982DF014-0C7B-4908-8BAD-2B34C21B409A}" srcOrd="0" destOrd="0" presId="urn:microsoft.com/office/officeart/2005/8/layout/process2"/>
    <dgm:cxn modelId="{43971069-C80D-4A60-9ED4-7BCA71D40AC3}" type="presOf" srcId="{06DA1F27-D5E0-4B28-ADE2-F578486966E7}" destId="{95046365-7234-48AD-8729-AFE5882EC7AE}" srcOrd="0" destOrd="0" presId="urn:microsoft.com/office/officeart/2005/8/layout/process2"/>
    <dgm:cxn modelId="{5A395579-D513-49FC-AE95-6C0862FEC8F1}" type="presOf" srcId="{A9DB29E6-00B3-40E9-9F7C-DFF89AA49082}" destId="{CE5E8662-B2C8-416F-9BE0-79E72A467B0F}" srcOrd="1" destOrd="0" presId="urn:microsoft.com/office/officeart/2005/8/layout/process2"/>
    <dgm:cxn modelId="{5A2E9061-0434-4DE6-8D8D-13C31D69BC74}" type="presOf" srcId="{7A0BB4BE-75DC-4181-A623-440EA6B6A57D}" destId="{482F174D-86CD-480E-9D93-A90BC8D5EEA0}" srcOrd="0" destOrd="0" presId="urn:microsoft.com/office/officeart/2005/8/layout/process2"/>
    <dgm:cxn modelId="{5EC76CBE-DA11-4D65-A4EA-1F6AE323A6B6}" type="presOf" srcId="{9D944C5C-8255-473E-949D-E4D5AC5F0BCD}" destId="{B0BB1228-DAFC-459C-BD2D-C2DFBFBE69CB}" srcOrd="0" destOrd="0" presId="urn:microsoft.com/office/officeart/2005/8/layout/process2"/>
    <dgm:cxn modelId="{43266492-EF9D-4FAE-B1AF-F85BFEB4B80B}" srcId="{30F3334C-8C39-4FD1-8529-F867E351A190}" destId="{6375C42B-9416-41C1-B4C8-99800DB8BCB9}" srcOrd="1" destOrd="0" parTransId="{826C7456-1830-4F27-9838-F6FCA1644B75}" sibTransId="{61FFE8A4-472E-4969-98C3-E1B962F0EFFC}"/>
    <dgm:cxn modelId="{88C78746-0BB2-423E-9F12-2E36A1245EE5}" type="presOf" srcId="{813C2334-9233-4B22-A94A-A06D71FF6890}" destId="{79D4639A-105A-432B-B0EB-6F9B8284709F}" srcOrd="0" destOrd="0" presId="urn:microsoft.com/office/officeart/2005/8/layout/process2"/>
    <dgm:cxn modelId="{43E09FD0-91E6-4D9D-8005-9CBE14924B9D}" type="presOf" srcId="{6375C42B-9416-41C1-B4C8-99800DB8BCB9}" destId="{385C9F87-4BBF-40D0-AB08-762232C15169}" srcOrd="0" destOrd="0" presId="urn:microsoft.com/office/officeart/2005/8/layout/process2"/>
    <dgm:cxn modelId="{C66CE00D-8B55-4C8D-A90E-4B7EAF11273A}" srcId="{30F3334C-8C39-4FD1-8529-F867E351A190}" destId="{1BBC26DA-50E4-4135-9244-724C920C759C}" srcOrd="3" destOrd="0" parTransId="{F689CDA6-5CE7-45F3-BD2F-7069D3271AAD}" sibTransId="{06DA1F27-D5E0-4B28-ADE2-F578486966E7}"/>
    <dgm:cxn modelId="{A7A44FF4-129E-4DEC-B296-188CFE7E6043}" type="presOf" srcId="{8078653E-4287-42C3-B521-0DCC4782621A}" destId="{8BD57450-89AD-41A2-8E69-6BF617CD8FE7}" srcOrd="0" destOrd="0" presId="urn:microsoft.com/office/officeart/2005/8/layout/process2"/>
    <dgm:cxn modelId="{33D3D5E6-9BD0-480E-A666-AC0ECC11384F}" type="presOf" srcId="{1E93F657-DAE5-4B2C-A98A-B772BF2891B7}" destId="{60F7276A-02B6-4753-94E2-94F78AE2804C}" srcOrd="0" destOrd="0" presId="urn:microsoft.com/office/officeart/2005/8/layout/process2"/>
    <dgm:cxn modelId="{FD76BCF0-A5C7-42CB-AA5B-A9CCE31A8DD5}" type="presOf" srcId="{A9DB29E6-00B3-40E9-9F7C-DFF89AA49082}" destId="{5314556A-FFDA-4BA7-884F-31BE7ECE7929}" srcOrd="0" destOrd="0" presId="urn:microsoft.com/office/officeart/2005/8/layout/process2"/>
    <dgm:cxn modelId="{6B5B46A5-9326-443B-94D0-01D48DE7961F}" type="presOf" srcId="{9E5F086D-8D2C-400B-8E6D-FF0CE669D649}" destId="{25A868B3-0922-424A-94E4-722D663C9DE1}" srcOrd="0" destOrd="0" presId="urn:microsoft.com/office/officeart/2005/8/layout/process2"/>
    <dgm:cxn modelId="{CB48B20D-BFB8-4163-BD77-A8F23148CA2A}" type="presParOf" srcId="{12109DDF-08F0-4531-BF18-88B52721FF85}" destId="{2E65CA61-A685-4CAC-AED8-03C0A12DB476}" srcOrd="0" destOrd="0" presId="urn:microsoft.com/office/officeart/2005/8/layout/process2"/>
    <dgm:cxn modelId="{3C38BE08-10A9-42EE-B465-98F86820E245}" type="presParOf" srcId="{12109DDF-08F0-4531-BF18-88B52721FF85}" destId="{3F1452AE-9AEC-4031-B707-44AB97A712B1}" srcOrd="1" destOrd="0" presId="urn:microsoft.com/office/officeart/2005/8/layout/process2"/>
    <dgm:cxn modelId="{35EBD135-C4CD-438A-B26F-BC87E764C068}" type="presParOf" srcId="{3F1452AE-9AEC-4031-B707-44AB97A712B1}" destId="{F3568FC0-5008-4986-9A9C-6261263D04C1}" srcOrd="0" destOrd="0" presId="urn:microsoft.com/office/officeart/2005/8/layout/process2"/>
    <dgm:cxn modelId="{289155A5-872D-4F94-913F-1BD15210B99C}" type="presParOf" srcId="{12109DDF-08F0-4531-BF18-88B52721FF85}" destId="{385C9F87-4BBF-40D0-AB08-762232C15169}" srcOrd="2" destOrd="0" presId="urn:microsoft.com/office/officeart/2005/8/layout/process2"/>
    <dgm:cxn modelId="{5FEB6BA4-466D-43E9-B774-2728421B46DD}" type="presParOf" srcId="{12109DDF-08F0-4531-BF18-88B52721FF85}" destId="{982DF014-0C7B-4908-8BAD-2B34C21B409A}" srcOrd="3" destOrd="0" presId="urn:microsoft.com/office/officeart/2005/8/layout/process2"/>
    <dgm:cxn modelId="{B56D9724-CBD5-4FDB-B39F-F2A2E3092CCD}" type="presParOf" srcId="{982DF014-0C7B-4908-8BAD-2B34C21B409A}" destId="{633D78FA-783E-42D4-B6B2-E3A0B8949FFB}" srcOrd="0" destOrd="0" presId="urn:microsoft.com/office/officeart/2005/8/layout/process2"/>
    <dgm:cxn modelId="{F32A7BA6-978F-4F25-A8FF-BFEC8F80C0D9}" type="presParOf" srcId="{12109DDF-08F0-4531-BF18-88B52721FF85}" destId="{60F7276A-02B6-4753-94E2-94F78AE2804C}" srcOrd="4" destOrd="0" presId="urn:microsoft.com/office/officeart/2005/8/layout/process2"/>
    <dgm:cxn modelId="{9E6D1AD1-EF9B-4AB6-85C6-ABC7EEDE4D40}" type="presParOf" srcId="{12109DDF-08F0-4531-BF18-88B52721FF85}" destId="{77D20F77-AD00-47A9-9C34-F7A93A4B4F42}" srcOrd="5" destOrd="0" presId="urn:microsoft.com/office/officeart/2005/8/layout/process2"/>
    <dgm:cxn modelId="{DF4228E0-E795-4D8D-A571-E1AF73B39905}" type="presParOf" srcId="{77D20F77-AD00-47A9-9C34-F7A93A4B4F42}" destId="{472F56F9-9EF0-4E82-8259-77A8252BF01E}" srcOrd="0" destOrd="0" presId="urn:microsoft.com/office/officeart/2005/8/layout/process2"/>
    <dgm:cxn modelId="{04CA49E5-4EF5-43A9-A44E-C7D12AE745C1}" type="presParOf" srcId="{12109DDF-08F0-4531-BF18-88B52721FF85}" destId="{DEE4E1B1-3951-455A-9162-96225886FBDA}" srcOrd="6" destOrd="0" presId="urn:microsoft.com/office/officeart/2005/8/layout/process2"/>
    <dgm:cxn modelId="{B2C39452-E193-4E71-A77E-4164E9698BEC}" type="presParOf" srcId="{12109DDF-08F0-4531-BF18-88B52721FF85}" destId="{95046365-7234-48AD-8729-AFE5882EC7AE}" srcOrd="7" destOrd="0" presId="urn:microsoft.com/office/officeart/2005/8/layout/process2"/>
    <dgm:cxn modelId="{BE4E5CA8-21AA-4406-B5F4-26E2A4C5010F}" type="presParOf" srcId="{95046365-7234-48AD-8729-AFE5882EC7AE}" destId="{6F24D521-64A7-4FC4-B5DB-0664B1EEFC1F}" srcOrd="0" destOrd="0" presId="urn:microsoft.com/office/officeart/2005/8/layout/process2"/>
    <dgm:cxn modelId="{828339B6-7C60-4DB1-BC2F-DD6C6728818A}" type="presParOf" srcId="{12109DDF-08F0-4531-BF18-88B52721FF85}" destId="{79D4639A-105A-432B-B0EB-6F9B8284709F}" srcOrd="8" destOrd="0" presId="urn:microsoft.com/office/officeart/2005/8/layout/process2"/>
    <dgm:cxn modelId="{CF5E69CD-3B18-445F-B9C4-C526C35C2BAD}" type="presParOf" srcId="{12109DDF-08F0-4531-BF18-88B52721FF85}" destId="{25A868B3-0922-424A-94E4-722D663C9DE1}" srcOrd="9" destOrd="0" presId="urn:microsoft.com/office/officeart/2005/8/layout/process2"/>
    <dgm:cxn modelId="{3A691144-DB35-43F2-8D4F-D89CFF297956}" type="presParOf" srcId="{25A868B3-0922-424A-94E4-722D663C9DE1}" destId="{6DE8B07D-24E0-45CF-99B9-21151418AE20}" srcOrd="0" destOrd="0" presId="urn:microsoft.com/office/officeart/2005/8/layout/process2"/>
    <dgm:cxn modelId="{0776C7BA-E39F-4AED-8F97-04C2BB6E8256}" type="presParOf" srcId="{12109DDF-08F0-4531-BF18-88B52721FF85}" destId="{482F174D-86CD-480E-9D93-A90BC8D5EEA0}" srcOrd="10" destOrd="0" presId="urn:microsoft.com/office/officeart/2005/8/layout/process2"/>
    <dgm:cxn modelId="{7A6A7493-47B7-42A3-9ADD-9C7D3F0D5F04}" type="presParOf" srcId="{12109DDF-08F0-4531-BF18-88B52721FF85}" destId="{50736F4F-99ED-4589-9C8B-FB15D8136FAA}" srcOrd="11" destOrd="0" presId="urn:microsoft.com/office/officeart/2005/8/layout/process2"/>
    <dgm:cxn modelId="{8820F6C3-847B-4A81-A098-7B0049E4C92C}" type="presParOf" srcId="{50736F4F-99ED-4589-9C8B-FB15D8136FAA}" destId="{4072DEE0-EF4B-4378-882D-566E1A5092CA}" srcOrd="0" destOrd="0" presId="urn:microsoft.com/office/officeart/2005/8/layout/process2"/>
    <dgm:cxn modelId="{C216567C-9A9D-4C35-9899-0EC8B3FB39D1}" type="presParOf" srcId="{12109DDF-08F0-4531-BF18-88B52721FF85}" destId="{9A515A21-FAF3-4FB8-AE57-A31665CAE7AD}" srcOrd="12" destOrd="0" presId="urn:microsoft.com/office/officeart/2005/8/layout/process2"/>
    <dgm:cxn modelId="{1DBCF275-3064-4001-A130-C3CDE5537FAF}" type="presParOf" srcId="{12109DDF-08F0-4531-BF18-88B52721FF85}" destId="{5314556A-FFDA-4BA7-884F-31BE7ECE7929}" srcOrd="13" destOrd="0" presId="urn:microsoft.com/office/officeart/2005/8/layout/process2"/>
    <dgm:cxn modelId="{B8C51AA3-08D1-4A3A-A407-82C1D971BE7B}" type="presParOf" srcId="{5314556A-FFDA-4BA7-884F-31BE7ECE7929}" destId="{CE5E8662-B2C8-416F-9BE0-79E72A467B0F}" srcOrd="0" destOrd="0" presId="urn:microsoft.com/office/officeart/2005/8/layout/process2"/>
    <dgm:cxn modelId="{DE578232-8533-4DD6-A4F4-17FE10B96017}" type="presParOf" srcId="{12109DDF-08F0-4531-BF18-88B52721FF85}" destId="{77B175BE-4343-422E-8BFD-955482D4BCC4}" srcOrd="14" destOrd="0" presId="urn:microsoft.com/office/officeart/2005/8/layout/process2"/>
    <dgm:cxn modelId="{B34C0CD4-9AEF-40BD-BACC-32D8F334A94D}" type="presParOf" srcId="{12109DDF-08F0-4531-BF18-88B52721FF85}" destId="{B0BB1228-DAFC-459C-BD2D-C2DFBFBE69CB}" srcOrd="15" destOrd="0" presId="urn:microsoft.com/office/officeart/2005/8/layout/process2"/>
    <dgm:cxn modelId="{1D21E195-317D-40E5-B02F-8F59726E633E}" type="presParOf" srcId="{B0BB1228-DAFC-459C-BD2D-C2DFBFBE69CB}" destId="{A13163F7-856A-48B8-B1AF-CCCDA8930B4D}" srcOrd="0" destOrd="0" presId="urn:microsoft.com/office/officeart/2005/8/layout/process2"/>
    <dgm:cxn modelId="{454D0E3B-7671-4615-B39B-96F103F0A39D}" type="presParOf" srcId="{12109DDF-08F0-4531-BF18-88B52721FF85}" destId="{8BD57450-89AD-41A2-8E69-6BF617CD8FE7}" srcOrd="1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65CA61-A685-4CAC-AED8-03C0A12DB476}">
      <dsp:nvSpPr>
        <dsp:cNvPr id="0" name=""/>
        <dsp:cNvSpPr/>
      </dsp:nvSpPr>
      <dsp:spPr>
        <a:xfrm>
          <a:off x="2493332" y="604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Bulk Material Removal</a:t>
          </a:r>
          <a:endParaRPr lang="en-US" sz="1000" kern="1200" dirty="0"/>
        </a:p>
      </dsp:txBody>
      <dsp:txXfrm>
        <a:off x="2493332" y="604"/>
        <a:ext cx="1109335" cy="380906"/>
      </dsp:txXfrm>
    </dsp:sp>
    <dsp:sp modelId="{3F1452AE-9AEC-4031-B707-44AB97A712B1}">
      <dsp:nvSpPr>
        <dsp:cNvPr id="0" name=""/>
        <dsp:cNvSpPr/>
      </dsp:nvSpPr>
      <dsp:spPr>
        <a:xfrm rot="5400000">
          <a:off x="2976579" y="391034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2976579" y="391034"/>
        <a:ext cx="142840" cy="171408"/>
      </dsp:txXfrm>
    </dsp:sp>
    <dsp:sp modelId="{385C9F87-4BBF-40D0-AB08-762232C15169}">
      <dsp:nvSpPr>
        <dsp:cNvPr id="0" name=""/>
        <dsp:cNvSpPr/>
      </dsp:nvSpPr>
      <dsp:spPr>
        <a:xfrm>
          <a:off x="2493332" y="571965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Rinse</a:t>
          </a:r>
          <a:endParaRPr lang="en-US" sz="1000" kern="1200" dirty="0"/>
        </a:p>
      </dsp:txBody>
      <dsp:txXfrm>
        <a:off x="2493332" y="571965"/>
        <a:ext cx="1109335" cy="380906"/>
      </dsp:txXfrm>
    </dsp:sp>
    <dsp:sp modelId="{982DF014-0C7B-4908-8BAD-2B34C21B409A}">
      <dsp:nvSpPr>
        <dsp:cNvPr id="0" name=""/>
        <dsp:cNvSpPr/>
      </dsp:nvSpPr>
      <dsp:spPr>
        <a:xfrm rot="5400000">
          <a:off x="2976579" y="962394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2976579" y="962394"/>
        <a:ext cx="142840" cy="171408"/>
      </dsp:txXfrm>
    </dsp:sp>
    <dsp:sp modelId="{60F7276A-02B6-4753-94E2-94F78AE2804C}">
      <dsp:nvSpPr>
        <dsp:cNvPr id="0" name=""/>
        <dsp:cNvSpPr/>
      </dsp:nvSpPr>
      <dsp:spPr>
        <a:xfrm>
          <a:off x="2493332" y="1143325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 Temperature Bake</a:t>
          </a:r>
          <a:endParaRPr lang="en-US" sz="1000" kern="1200" dirty="0"/>
        </a:p>
      </dsp:txBody>
      <dsp:txXfrm>
        <a:off x="2493332" y="1143325"/>
        <a:ext cx="1109335" cy="380906"/>
      </dsp:txXfrm>
    </dsp:sp>
    <dsp:sp modelId="{77D20F77-AD00-47A9-9C34-F7A93A4B4F42}">
      <dsp:nvSpPr>
        <dsp:cNvPr id="0" name=""/>
        <dsp:cNvSpPr/>
      </dsp:nvSpPr>
      <dsp:spPr>
        <a:xfrm rot="5400000">
          <a:off x="2976579" y="1533755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solidFill>
              <a:schemeClr val="tx1">
                <a:lumMod val="50000"/>
              </a:schemeClr>
            </a:solidFill>
          </a:endParaRPr>
        </a:p>
      </dsp:txBody>
      <dsp:txXfrm rot="5400000">
        <a:off x="2976579" y="1533755"/>
        <a:ext cx="142840" cy="171408"/>
      </dsp:txXfrm>
    </dsp:sp>
    <dsp:sp modelId="{DEE4E1B1-3951-455A-9162-96225886FBDA}">
      <dsp:nvSpPr>
        <dsp:cNvPr id="0" name=""/>
        <dsp:cNvSpPr/>
      </dsp:nvSpPr>
      <dsp:spPr>
        <a:xfrm>
          <a:off x="2493332" y="1714686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Light Material Removal</a:t>
          </a:r>
          <a:endParaRPr lang="en-US" sz="1000" kern="1200" dirty="0"/>
        </a:p>
      </dsp:txBody>
      <dsp:txXfrm>
        <a:off x="2493332" y="1714686"/>
        <a:ext cx="1109335" cy="380906"/>
      </dsp:txXfrm>
    </dsp:sp>
    <dsp:sp modelId="{95046365-7234-48AD-8729-AFE5882EC7AE}">
      <dsp:nvSpPr>
        <dsp:cNvPr id="0" name=""/>
        <dsp:cNvSpPr/>
      </dsp:nvSpPr>
      <dsp:spPr>
        <a:xfrm rot="5400000">
          <a:off x="2976579" y="2105115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2976579" y="2105115"/>
        <a:ext cx="142840" cy="171408"/>
      </dsp:txXfrm>
    </dsp:sp>
    <dsp:sp modelId="{79D4639A-105A-432B-B0EB-6F9B8284709F}">
      <dsp:nvSpPr>
        <dsp:cNvPr id="0" name=""/>
        <dsp:cNvSpPr/>
      </dsp:nvSpPr>
      <dsp:spPr>
        <a:xfrm>
          <a:off x="2493332" y="2286046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(Alcohol Rinse)</a:t>
          </a:r>
          <a:endParaRPr lang="en-US" sz="1000" kern="1200" dirty="0"/>
        </a:p>
      </dsp:txBody>
      <dsp:txXfrm>
        <a:off x="2493332" y="2286046"/>
        <a:ext cx="1109335" cy="380906"/>
      </dsp:txXfrm>
    </dsp:sp>
    <dsp:sp modelId="{25A868B3-0922-424A-94E4-722D663C9DE1}">
      <dsp:nvSpPr>
        <dsp:cNvPr id="0" name=""/>
        <dsp:cNvSpPr/>
      </dsp:nvSpPr>
      <dsp:spPr>
        <a:xfrm rot="5400000">
          <a:off x="2976579" y="2676476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2976579" y="2676476"/>
        <a:ext cx="142840" cy="171408"/>
      </dsp:txXfrm>
    </dsp:sp>
    <dsp:sp modelId="{482F174D-86CD-480E-9D93-A90BC8D5EEA0}">
      <dsp:nvSpPr>
        <dsp:cNvPr id="0" name=""/>
        <dsp:cNvSpPr/>
      </dsp:nvSpPr>
      <dsp:spPr>
        <a:xfrm>
          <a:off x="2493332" y="2857406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 Pressure Rinse</a:t>
          </a:r>
          <a:endParaRPr lang="en-US" sz="1000" kern="1200" dirty="0"/>
        </a:p>
      </dsp:txBody>
      <dsp:txXfrm>
        <a:off x="2493332" y="2857406"/>
        <a:ext cx="1109335" cy="380906"/>
      </dsp:txXfrm>
    </dsp:sp>
    <dsp:sp modelId="{50736F4F-99ED-4589-9C8B-FB15D8136FAA}">
      <dsp:nvSpPr>
        <dsp:cNvPr id="0" name=""/>
        <dsp:cNvSpPr/>
      </dsp:nvSpPr>
      <dsp:spPr>
        <a:xfrm rot="5400000">
          <a:off x="2976579" y="3247836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2976579" y="3247836"/>
        <a:ext cx="142840" cy="171408"/>
      </dsp:txXfrm>
    </dsp:sp>
    <dsp:sp modelId="{9A515A21-FAF3-4FB8-AE57-A31665CAE7AD}">
      <dsp:nvSpPr>
        <dsp:cNvPr id="0" name=""/>
        <dsp:cNvSpPr/>
      </dsp:nvSpPr>
      <dsp:spPr>
        <a:xfrm>
          <a:off x="2493332" y="3428767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Assembly</a:t>
          </a:r>
          <a:endParaRPr lang="en-US" sz="1000" kern="1200" dirty="0"/>
        </a:p>
      </dsp:txBody>
      <dsp:txXfrm>
        <a:off x="2493332" y="3428767"/>
        <a:ext cx="1109335" cy="380906"/>
      </dsp:txXfrm>
    </dsp:sp>
    <dsp:sp modelId="{5314556A-FFDA-4BA7-884F-31BE7ECE7929}">
      <dsp:nvSpPr>
        <dsp:cNvPr id="0" name=""/>
        <dsp:cNvSpPr/>
      </dsp:nvSpPr>
      <dsp:spPr>
        <a:xfrm rot="5400000">
          <a:off x="2976579" y="3819197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2976579" y="3819197"/>
        <a:ext cx="142840" cy="171408"/>
      </dsp:txXfrm>
    </dsp:sp>
    <dsp:sp modelId="{77B175BE-4343-422E-8BFD-955482D4BCC4}">
      <dsp:nvSpPr>
        <dsp:cNvPr id="0" name=""/>
        <dsp:cNvSpPr/>
      </dsp:nvSpPr>
      <dsp:spPr>
        <a:xfrm>
          <a:off x="2493332" y="4000127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(Low Temperature Bake)</a:t>
          </a:r>
          <a:endParaRPr lang="en-US" sz="1000" kern="1200" dirty="0"/>
        </a:p>
      </dsp:txBody>
      <dsp:txXfrm>
        <a:off x="2493332" y="4000127"/>
        <a:ext cx="1109335" cy="380906"/>
      </dsp:txXfrm>
    </dsp:sp>
    <dsp:sp modelId="{B0BB1228-DAFC-459C-BD2D-C2DFBFBE69CB}">
      <dsp:nvSpPr>
        <dsp:cNvPr id="0" name=""/>
        <dsp:cNvSpPr/>
      </dsp:nvSpPr>
      <dsp:spPr>
        <a:xfrm rot="5400000">
          <a:off x="2976579" y="4390557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2976579" y="4390557"/>
        <a:ext cx="142840" cy="171408"/>
      </dsp:txXfrm>
    </dsp:sp>
    <dsp:sp modelId="{8BD57450-89AD-41A2-8E69-6BF617CD8FE7}">
      <dsp:nvSpPr>
        <dsp:cNvPr id="0" name=""/>
        <dsp:cNvSpPr/>
      </dsp:nvSpPr>
      <dsp:spPr>
        <a:xfrm>
          <a:off x="2493332" y="4571488"/>
          <a:ext cx="1109335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RF Test</a:t>
          </a:r>
          <a:endParaRPr lang="en-US" sz="1000" kern="1200" dirty="0"/>
        </a:p>
      </dsp:txBody>
      <dsp:txXfrm>
        <a:off x="2493332" y="4571488"/>
        <a:ext cx="1109335" cy="380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0.69869</cdr:x>
      <cdr:y>0.94882</cdr:y>
    </cdr:from>
    <cdr:to>
      <cdr:x>0.98982</cdr:x>
      <cdr:y>0.9912</cdr:y>
    </cdr:to>
    <cdr:sp macro="" textlink="">
      <cdr:nvSpPr>
        <cdr:cNvPr id="3078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72000" y="4591050"/>
          <a:ext cx="1905069" cy="2050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0" i="1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Tested by J. Ozelis -  1/7/2010</a:t>
          </a:r>
        </a:p>
      </cdr:txBody>
    </cdr:sp>
  </cdr:relSizeAnchor>
  <cdr:relSizeAnchor xmlns:cdr="http://schemas.openxmlformats.org/drawingml/2006/chartDrawing">
    <cdr:from>
      <cdr:x>0.76574</cdr:x>
      <cdr:y>0.1437</cdr:y>
    </cdr:from>
    <cdr:to>
      <cdr:x>0.76574</cdr:x>
      <cdr:y>0.26134</cdr:y>
    </cdr:to>
    <cdr:sp macro="" textlink="">
      <cdr:nvSpPr>
        <cdr:cNvPr id="3079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5010746" y="695325"/>
          <a:ext cx="0" cy="56923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FF0000"/>
          </a:solidFill>
          <a:round/>
          <a:headEnd/>
          <a:tailEnd type="stealth" w="med" len="lg"/>
        </a:ln>
      </cdr:spPr>
    </cdr:sp>
  </cdr:relSizeAnchor>
  <cdr:relSizeAnchor xmlns:cdr="http://schemas.openxmlformats.org/drawingml/2006/chartDrawing">
    <cdr:from>
      <cdr:x>0.72413</cdr:x>
      <cdr:y>0.09055</cdr:y>
    </cdr:from>
    <cdr:to>
      <cdr:x>0.80543</cdr:x>
      <cdr:y>0.14202</cdr:y>
    </cdr:to>
    <cdr:sp macro="" textlink="">
      <cdr:nvSpPr>
        <cdr:cNvPr id="308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38442" y="438150"/>
          <a:ext cx="532007" cy="24904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38100" cmpd="dbl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0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Quench</a:t>
          </a:r>
        </a:p>
      </cdr:txBody>
    </cdr:sp>
  </cdr:relSizeAnchor>
  <cdr:relSizeAnchor xmlns:cdr="http://schemas.openxmlformats.org/drawingml/2006/chartDrawing">
    <cdr:from>
      <cdr:x>0.35517</cdr:x>
      <cdr:y>0.03346</cdr:y>
    </cdr:from>
    <cdr:to>
      <cdr:x>0.60844</cdr:x>
      <cdr:y>0.11024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24100" y="161925"/>
          <a:ext cx="16573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0.3246</cdr:x>
      <cdr:y>0.04528</cdr:y>
    </cdr:from>
    <cdr:to>
      <cdr:x>0.60262</cdr:x>
      <cdr:y>0.10433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24075" y="219075"/>
          <a:ext cx="18192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Tumbled Single Cell 1.3 GHz Cavity</a:t>
          </a:r>
        </a:p>
      </cdr:txBody>
    </cdr:sp>
  </cdr:relSizeAnchor>
  <cdr:relSizeAnchor xmlns:cdr="http://schemas.openxmlformats.org/drawingml/2006/chartDrawing">
    <cdr:from>
      <cdr:x>0.17176</cdr:x>
      <cdr:y>0.12008</cdr:y>
    </cdr:from>
    <cdr:to>
      <cdr:x>0.53421</cdr:x>
      <cdr:y>0.83071</cdr:y>
    </cdr:to>
    <cdr:sp macro="" textlink="">
      <cdr:nvSpPr>
        <cdr:cNvPr id="8" name="Rectangle 7"/>
        <cdr:cNvSpPr/>
      </cdr:nvSpPr>
      <cdr:spPr bwMode="auto">
        <a:xfrm xmlns:a="http://schemas.openxmlformats.org/drawingml/2006/main">
          <a:off x="1123950" y="581025"/>
          <a:ext cx="2371725" cy="343852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>
            <a:alpha val="30000"/>
          </a:srgbClr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0.53275</cdr:x>
      <cdr:y>0.12008</cdr:y>
    </cdr:from>
    <cdr:to>
      <cdr:x>0.53566</cdr:x>
      <cdr:y>0.83268</cdr:y>
    </cdr:to>
    <cdr:sp macro="" textlink="">
      <cdr:nvSpPr>
        <cdr:cNvPr id="10" name="Straight Connector 9"/>
        <cdr:cNvSpPr/>
      </cdr:nvSpPr>
      <cdr:spPr bwMode="auto">
        <a:xfrm xmlns:a="http://schemas.openxmlformats.org/drawingml/2006/main" rot="16200000" flipV="1">
          <a:off x="3486150" y="581024"/>
          <a:ext cx="19050" cy="3448051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0.18777</cdr:x>
      <cdr:y>0.48622</cdr:y>
    </cdr:from>
    <cdr:to>
      <cdr:x>0.48763</cdr:x>
      <cdr:y>0.66142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228725" y="2352674"/>
          <a:ext cx="1962150" cy="84772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Limit of Cavities Processed by Buffered Chemical Polishing</a:t>
          </a:r>
        </a:p>
        <a:p xmlns:a="http://schemas.openxmlformats.org/drawingml/2006/main">
          <a:r>
            <a:rPr lang="en-US" sz="1100" i="1"/>
            <a:t>(Average Surface Roughness</a:t>
          </a:r>
        </a:p>
        <a:p xmlns:a="http://schemas.openxmlformats.org/drawingml/2006/main">
          <a:r>
            <a:rPr lang="en-US" sz="1100" i="1"/>
            <a:t>1</a:t>
          </a:r>
          <a:r>
            <a:rPr lang="en-US" sz="1100" i="1" baseline="0"/>
            <a:t> micron)</a:t>
          </a:r>
          <a:endParaRPr lang="en-US" sz="1100" i="1"/>
        </a:p>
      </cdr:txBody>
    </cdr:sp>
  </cdr:relSizeAnchor>
  <cdr:relSizeAnchor xmlns:cdr="http://schemas.openxmlformats.org/drawingml/2006/chartDrawing">
    <cdr:from>
      <cdr:x>0.66209</cdr:x>
      <cdr:y>0.33296</cdr:y>
    </cdr:from>
    <cdr:to>
      <cdr:x>0.69703</cdr:x>
      <cdr:y>0.3802</cdr:y>
    </cdr:to>
    <cdr:sp macro="" textlink="">
      <cdr:nvSpPr>
        <cdr:cNvPr id="14" name="Smiley Face 13"/>
        <cdr:cNvSpPr/>
      </cdr:nvSpPr>
      <cdr:spPr>
        <a:xfrm xmlns:a="http://schemas.openxmlformats.org/drawingml/2006/main">
          <a:off x="4332514" y="1611085"/>
          <a:ext cx="228600" cy="228600"/>
        </a:xfrm>
        <a:prstGeom xmlns:a="http://schemas.openxmlformats.org/drawingml/2006/main" prst="smileyFace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0.69869</cdr:x>
      <cdr:y>0.94882</cdr:y>
    </cdr:from>
    <cdr:to>
      <cdr:x>0.98982</cdr:x>
      <cdr:y>0.9912</cdr:y>
    </cdr:to>
    <cdr:sp macro="" textlink="">
      <cdr:nvSpPr>
        <cdr:cNvPr id="3078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72000" y="4591050"/>
          <a:ext cx="1905069" cy="2050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0" i="1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Tested by J. Ozelis -  1/7/2010</a:t>
          </a:r>
        </a:p>
      </cdr:txBody>
    </cdr:sp>
  </cdr:relSizeAnchor>
  <cdr:relSizeAnchor xmlns:cdr="http://schemas.openxmlformats.org/drawingml/2006/chartDrawing">
    <cdr:from>
      <cdr:x>0.76574</cdr:x>
      <cdr:y>0.1437</cdr:y>
    </cdr:from>
    <cdr:to>
      <cdr:x>0.76574</cdr:x>
      <cdr:y>0.26134</cdr:y>
    </cdr:to>
    <cdr:sp macro="" textlink="">
      <cdr:nvSpPr>
        <cdr:cNvPr id="3079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5010746" y="695325"/>
          <a:ext cx="0" cy="56923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FF0000"/>
          </a:solidFill>
          <a:round/>
          <a:headEnd/>
          <a:tailEnd type="stealth" w="med" len="lg"/>
        </a:ln>
      </cdr:spPr>
    </cdr:sp>
  </cdr:relSizeAnchor>
  <cdr:relSizeAnchor xmlns:cdr="http://schemas.openxmlformats.org/drawingml/2006/chartDrawing">
    <cdr:from>
      <cdr:x>0.72413</cdr:x>
      <cdr:y>0.09055</cdr:y>
    </cdr:from>
    <cdr:to>
      <cdr:x>0.80543</cdr:x>
      <cdr:y>0.14202</cdr:y>
    </cdr:to>
    <cdr:sp macro="" textlink="">
      <cdr:nvSpPr>
        <cdr:cNvPr id="308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38442" y="438150"/>
          <a:ext cx="532007" cy="24904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38100" cmpd="dbl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0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Quench</a:t>
          </a:r>
        </a:p>
      </cdr:txBody>
    </cdr:sp>
  </cdr:relSizeAnchor>
  <cdr:relSizeAnchor xmlns:cdr="http://schemas.openxmlformats.org/drawingml/2006/chartDrawing">
    <cdr:from>
      <cdr:x>0.35517</cdr:x>
      <cdr:y>0.03346</cdr:y>
    </cdr:from>
    <cdr:to>
      <cdr:x>0.60844</cdr:x>
      <cdr:y>0.11024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24100" y="161925"/>
          <a:ext cx="16573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0.3246</cdr:x>
      <cdr:y>0.04528</cdr:y>
    </cdr:from>
    <cdr:to>
      <cdr:x>0.60262</cdr:x>
      <cdr:y>0.10433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24075" y="219075"/>
          <a:ext cx="18192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Tumbled Single Cell 1.3 GHz Cavity</a:t>
          </a:r>
        </a:p>
      </cdr:txBody>
    </cdr:sp>
  </cdr:relSizeAnchor>
  <cdr:relSizeAnchor xmlns:cdr="http://schemas.openxmlformats.org/drawingml/2006/chartDrawing">
    <cdr:from>
      <cdr:x>0.17176</cdr:x>
      <cdr:y>0.12008</cdr:y>
    </cdr:from>
    <cdr:to>
      <cdr:x>0.53421</cdr:x>
      <cdr:y>0.83071</cdr:y>
    </cdr:to>
    <cdr:sp macro="" textlink="">
      <cdr:nvSpPr>
        <cdr:cNvPr id="8" name="Rectangle 7"/>
        <cdr:cNvSpPr/>
      </cdr:nvSpPr>
      <cdr:spPr bwMode="auto">
        <a:xfrm xmlns:a="http://schemas.openxmlformats.org/drawingml/2006/main">
          <a:off x="1123950" y="581025"/>
          <a:ext cx="2371725" cy="343852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>
            <a:alpha val="30000"/>
          </a:srgbClr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0.53275</cdr:x>
      <cdr:y>0.12008</cdr:y>
    </cdr:from>
    <cdr:to>
      <cdr:x>0.53566</cdr:x>
      <cdr:y>0.83268</cdr:y>
    </cdr:to>
    <cdr:sp macro="" textlink="">
      <cdr:nvSpPr>
        <cdr:cNvPr id="10" name="Straight Connector 9"/>
        <cdr:cNvSpPr/>
      </cdr:nvSpPr>
      <cdr:spPr bwMode="auto">
        <a:xfrm xmlns:a="http://schemas.openxmlformats.org/drawingml/2006/main" rot="16200000" flipV="1">
          <a:off x="3486150" y="581024"/>
          <a:ext cx="19050" cy="3448051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0.18777</cdr:x>
      <cdr:y>0.48622</cdr:y>
    </cdr:from>
    <cdr:to>
      <cdr:x>0.48763</cdr:x>
      <cdr:y>0.66142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228725" y="2352674"/>
          <a:ext cx="1962150" cy="84772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Limit of Cavities Processed by Buffered Chemical Polishing</a:t>
          </a:r>
        </a:p>
        <a:p xmlns:a="http://schemas.openxmlformats.org/drawingml/2006/main">
          <a:r>
            <a:rPr lang="en-US" sz="1100" i="1"/>
            <a:t>(Average Surface Roughness</a:t>
          </a:r>
        </a:p>
        <a:p xmlns:a="http://schemas.openxmlformats.org/drawingml/2006/main">
          <a:r>
            <a:rPr lang="en-US" sz="1100" i="1"/>
            <a:t>1</a:t>
          </a:r>
          <a:r>
            <a:rPr lang="en-US" sz="1100" i="1" baseline="0"/>
            <a:t> micron)</a:t>
          </a:r>
          <a:endParaRPr lang="en-US" sz="1100" i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BAEE-FDF4-4552-9FD6-E7F9E693E021}" type="datetimeFigureOut">
              <a:rPr lang="en-US" smtClean="0"/>
              <a:pPr/>
              <a:t>2/22/2010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36A78-CC79-418F-BE7C-CA9929EDB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36A78-CC79-418F-BE7C-CA9929EDB2C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onlight title.png"/>
          <p:cNvPicPr>
            <a:picLocks noChangeAspect="1"/>
          </p:cNvPicPr>
          <p:nvPr/>
        </p:nvPicPr>
        <p:blipFill>
          <a:blip r:embed="rId2" cstate="print"/>
          <a:srcRect l="6765" r="4151" b="4117"/>
          <a:stretch>
            <a:fillRect/>
          </a:stretch>
        </p:blipFill>
        <p:spPr>
          <a:xfrm>
            <a:off x="0" y="0"/>
            <a:ext cx="9144000" cy="685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5410200" cy="1801906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4724400" cy="1676400"/>
          </a:xfrm>
        </p:spPr>
        <p:txBody>
          <a:bodyPr>
            <a:normAutofit/>
          </a:bodyPr>
          <a:lstStyle>
            <a:lvl1pPr marL="0" indent="0" algn="l">
              <a:buNone/>
              <a:defRPr sz="22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47908"/>
            <a:ext cx="2133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03E22BF9-A40D-4C47-8CC4-5B027357E5CC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544234"/>
            <a:ext cx="2895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1960"/>
            <a:ext cx="1066800" cy="2151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1981201"/>
            <a:ext cx="5325315" cy="384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3817-B8BF-41E0-B931-9FF0D879C056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93751"/>
            <a:ext cx="1371600" cy="5041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793751"/>
            <a:ext cx="4500562" cy="5041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33D9-CE4A-4F12-9CB6-2AD04C671A4D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381000" cy="215154"/>
          </a:xfrm>
        </p:spPr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section.png"/>
          <p:cNvPicPr>
            <a:picLocks noChangeAspect="1"/>
          </p:cNvPicPr>
          <p:nvPr/>
        </p:nvPicPr>
        <p:blipFill>
          <a:blip r:embed="rId2" cstate="print"/>
          <a:srcRect l="6389" r="4959" b="27051"/>
          <a:stretch>
            <a:fillRect/>
          </a:stretch>
        </p:blipFill>
        <p:spPr>
          <a:xfrm>
            <a:off x="0" y="0"/>
            <a:ext cx="9144000" cy="685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36207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86200"/>
            <a:ext cx="7772400" cy="94129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939A-9DA1-46A9-ACFE-BDB95E886DB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438" y="2003425"/>
            <a:ext cx="2971800" cy="38322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03425"/>
            <a:ext cx="2971800" cy="3832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5C56-2DE7-4B74-9E5A-190D435A9834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199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44C9-DBBF-4D10-90C2-773FCA4682CD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0C2C4-A0CC-4518-9D0A-27DA60150D1F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381000" cy="215154"/>
          </a:xfrm>
        </p:spPr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A62-FCE7-45F0-BB58-4449D50C32D6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033272"/>
            <a:ext cx="1298448" cy="262432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0"/>
            <a:ext cx="49530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7248" y="5486400"/>
            <a:ext cx="4498848" cy="7589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938DF-588C-4904-98D8-23C2381274AE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3462"/>
            <a:ext cx="1295400" cy="262413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14400"/>
            <a:ext cx="5486400" cy="4495800"/>
          </a:xfrm>
          <a:prstGeom prst="ellipse">
            <a:avLst/>
          </a:prstGeom>
          <a:effectLst>
            <a:innerShdw blurRad="254000">
              <a:schemeClr val="tx1"/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486400"/>
            <a:ext cx="44958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F3FD-FCE6-43AB-BD28-E928E10F0FE6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onlight master 2.png"/>
          <p:cNvPicPr>
            <a:picLocks noChangeAspect="1"/>
          </p:cNvPicPr>
          <p:nvPr/>
        </p:nvPicPr>
        <p:blipFill>
          <a:blip r:embed="rId13" cstate="print"/>
          <a:srcRect l="2391" t="1099" r="19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1" y="792162"/>
            <a:ext cx="5311562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981201"/>
            <a:ext cx="5015753" cy="3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7908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D56031FB-6859-414E-B23D-7721EE8462E8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544234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2"/>
                </a:solidFill>
              </a:defRPr>
            </a:lvl1pPr>
          </a:lstStyle>
          <a:p>
            <a:fld id="{CBDF4A57-D606-4CC4-8464-09DD65C0B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effectLst>
            <a:reflection blurRad="6350" stA="55000" endA="300" endPos="2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>
          <a:schemeClr val="bg2"/>
        </a:buClr>
        <a:buFontTx/>
        <a:buBlip>
          <a:blip r:embed="rId14"/>
        </a:buBlip>
        <a:defRPr sz="22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 baseline="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 baseline="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Excel_97-2003_Worksheet1.xls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Superconducting RF Cavity 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Engineering Week</a:t>
            </a:r>
          </a:p>
          <a:p>
            <a:r>
              <a:rPr lang="en-US" dirty="0" smtClean="0"/>
              <a:t>Monday February 15th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9DDB-98E0-4ADC-8858-3315D9EEF497}" type="datetime1">
              <a:rPr lang="en-US" smtClean="0"/>
              <a:pPr/>
              <a:t>2/22/2010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5311562" cy="808038"/>
          </a:xfrm>
        </p:spPr>
        <p:txBody>
          <a:bodyPr/>
          <a:lstStyle/>
          <a:p>
            <a:r>
              <a:rPr lang="en-US" dirty="0" smtClean="0"/>
              <a:t>(Not So) Clean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7" descr="CU-CU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419600" cy="2299759"/>
          </a:xfrm>
          <a:prstGeom prst="rect">
            <a:avLst/>
          </a:prstGeom>
          <a:noFill/>
        </p:spPr>
      </p:pic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6324601" y="3962400"/>
            <a:ext cx="2590800" cy="2362200"/>
            <a:chOff x="3840" y="432"/>
            <a:chExt cx="1882" cy="1536"/>
          </a:xfrm>
        </p:grpSpPr>
        <p:pic>
          <p:nvPicPr>
            <p:cNvPr id="9" name="Picture 22" descr="CRNB2_36"/>
            <p:cNvPicPr>
              <a:picLocks noChangeAspect="1" noChangeArrowheads="1"/>
            </p:cNvPicPr>
            <p:nvPr/>
          </p:nvPicPr>
          <p:blipFill>
            <a:blip r:embed="rId3" cstate="print"/>
            <a:srcRect l="4651" t="9279" r="11627" b="1031"/>
            <a:stretch>
              <a:fillRect/>
            </a:stretch>
          </p:blipFill>
          <p:spPr bwMode="auto">
            <a:xfrm>
              <a:off x="3840" y="432"/>
              <a:ext cx="1882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>
              <a:off x="4704" y="1536"/>
              <a:ext cx="91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solidFill>
                    <a:schemeClr val="bg1"/>
                  </a:solidFill>
                  <a:latin typeface="Arial" pitchFamily="34" charset="0"/>
                </a:rPr>
                <a:t>500 nm</a:t>
              </a:r>
              <a:endParaRPr lang="de-DE"/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3733800" y="3962400"/>
            <a:ext cx="2514600" cy="2362200"/>
            <a:chOff x="2208" y="432"/>
            <a:chExt cx="1584" cy="1728"/>
          </a:xfrm>
        </p:grpSpPr>
        <p:pic>
          <p:nvPicPr>
            <p:cNvPr id="12" name="Picture 17" descr="CRNB2_26"/>
            <p:cNvPicPr>
              <a:picLocks noChangeAspect="1" noChangeArrowheads="1"/>
            </p:cNvPicPr>
            <p:nvPr/>
          </p:nvPicPr>
          <p:blipFill>
            <a:blip r:embed="rId4" cstate="print">
              <a:lum contrast="6000"/>
            </a:blip>
            <a:srcRect l="18645" t="14110" r="17134"/>
            <a:stretch>
              <a:fillRect/>
            </a:stretch>
          </p:blipFill>
          <p:spPr bwMode="auto">
            <a:xfrm>
              <a:off x="2208" y="432"/>
              <a:ext cx="1584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32"/>
            <p:cNvSpPr txBox="1">
              <a:spLocks noChangeArrowheads="1"/>
            </p:cNvSpPr>
            <p:nvPr/>
          </p:nvSpPr>
          <p:spPr bwMode="auto">
            <a:xfrm>
              <a:off x="2784" y="1632"/>
              <a:ext cx="528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>
                  <a:solidFill>
                    <a:schemeClr val="bg1"/>
                  </a:solidFill>
                  <a:latin typeface="Arial" pitchFamily="34" charset="0"/>
                </a:rPr>
                <a:t>2 µm</a:t>
              </a:r>
            </a:p>
          </p:txBody>
        </p:sp>
      </p:grpSp>
      <p:grpSp>
        <p:nvGrpSpPr>
          <p:cNvPr id="14" name="Group 34"/>
          <p:cNvGrpSpPr>
            <a:grpSpLocks/>
          </p:cNvGrpSpPr>
          <p:nvPr/>
        </p:nvGrpSpPr>
        <p:grpSpPr bwMode="auto">
          <a:xfrm>
            <a:off x="304800" y="3962400"/>
            <a:ext cx="3352800" cy="2362200"/>
            <a:chOff x="48" y="432"/>
            <a:chExt cx="2112" cy="1728"/>
          </a:xfrm>
        </p:grpSpPr>
        <p:pic>
          <p:nvPicPr>
            <p:cNvPr id="15" name="Picture 10" descr="CRNB2_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" y="432"/>
              <a:ext cx="2112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33"/>
            <p:cNvSpPr txBox="1">
              <a:spLocks noChangeArrowheads="1"/>
            </p:cNvSpPr>
            <p:nvPr/>
          </p:nvSpPr>
          <p:spPr bwMode="auto">
            <a:xfrm>
              <a:off x="904" y="1704"/>
              <a:ext cx="528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solidFill>
                    <a:schemeClr val="bg1"/>
                  </a:solidFill>
                  <a:latin typeface="Arial" pitchFamily="34" charset="0"/>
                </a:rPr>
                <a:t>2 µm</a:t>
              </a:r>
            </a:p>
          </p:txBody>
        </p:sp>
      </p:grpSp>
      <p:pic>
        <p:nvPicPr>
          <p:cNvPr id="17" name="Picture 3" descr="HPR_NB8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 rot="10800000">
            <a:off x="4823348" y="228599"/>
            <a:ext cx="409205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00800" y="6477000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Images from C. Reece/</a:t>
            </a:r>
            <a:r>
              <a:rPr lang="en-AU" sz="1100" dirty="0" smtClean="0">
                <a:solidFill>
                  <a:schemeClr val="bg2"/>
                </a:solidFill>
              </a:rPr>
              <a:t>G. </a:t>
            </a:r>
            <a:r>
              <a:rPr lang="en-AU" sz="1100" dirty="0" err="1" smtClean="0">
                <a:solidFill>
                  <a:schemeClr val="bg2"/>
                </a:solidFill>
              </a:rPr>
              <a:t>Müller</a:t>
            </a:r>
            <a:endParaRPr lang="en-AU" sz="1100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92162"/>
            <a:ext cx="6858000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Integrated Cavity Processing Apparatus (ICPA) at Fermilab in IB4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6858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91000" y="2057400"/>
            <a:ext cx="19812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Industrial Center Building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7569880">
            <a:off x="4986028" y="3813729"/>
            <a:ext cx="128260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Industrial Building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#4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4343400"/>
            <a:ext cx="609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CDF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4191000" y="2667000"/>
            <a:ext cx="304800" cy="22860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4800600" y="3733800"/>
            <a:ext cx="457200" cy="22860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5562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ICPA will be used to quickly process single cell cavities and sample coupons to conduct processing and materials research and development.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926" y="1295400"/>
            <a:ext cx="841244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010400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Layout of IB4 &amp; Path of Cavity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3160485" y="5718627"/>
            <a:ext cx="762000" cy="609600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084285" y="5185227"/>
            <a:ext cx="762000" cy="457200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2514600" y="5257800"/>
            <a:ext cx="609600" cy="457200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2895600" y="3657600"/>
            <a:ext cx="1676400" cy="1371600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8229600" y="6096000"/>
            <a:ext cx="457200" cy="76200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10283" y="601254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3429000"/>
            <a:ext cx="12192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General Work Area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1828800"/>
            <a:ext cx="1219200" cy="646331"/>
          </a:xfrm>
          <a:prstGeom prst="rect">
            <a:avLst/>
          </a:prstGeom>
          <a:solidFill>
            <a:srgbClr val="C957BB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Chemical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Work Area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3600" y="1524000"/>
            <a:ext cx="12192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Utilities Area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05600" y="3962400"/>
            <a:ext cx="175260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High Pressure Rinse &amp; Clean Assembly Area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05000" y="4038600"/>
            <a:ext cx="1219200" cy="76200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76600" y="2438400"/>
            <a:ext cx="1143000" cy="533400"/>
          </a:xfrm>
          <a:prstGeom prst="straightConnector1">
            <a:avLst/>
          </a:prstGeom>
          <a:ln w="190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6629400" y="2209800"/>
            <a:ext cx="533400" cy="38100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0"/>
          </p:cNvCxnSpPr>
          <p:nvPr/>
        </p:nvCxnSpPr>
        <p:spPr>
          <a:xfrm rot="16200000" flipV="1">
            <a:off x="7181850" y="3562350"/>
            <a:ext cx="762000" cy="3810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Tumbling Area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305800" cy="45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umbling Machine 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600200"/>
            <a:ext cx="26193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505" y="1606096"/>
            <a:ext cx="314007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92162"/>
            <a:ext cx="5768763" cy="808038"/>
          </a:xfrm>
        </p:spPr>
        <p:txBody>
          <a:bodyPr>
            <a:normAutofit/>
          </a:bodyPr>
          <a:lstStyle/>
          <a:p>
            <a:r>
              <a:rPr lang="en-US" dirty="0" smtClean="0"/>
              <a:t>What is tumbling?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752600"/>
            <a:ext cx="4800600" cy="1905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Tumbling is a mechanical polishing process in which the inside of the cavity is filled with abrasive material and then rotated at high speeds.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657600"/>
            <a:ext cx="4572000" cy="258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urved Right Arrow 7"/>
          <p:cNvSpPr/>
          <p:nvPr/>
        </p:nvSpPr>
        <p:spPr>
          <a:xfrm rot="3360039">
            <a:off x="5813393" y="3642919"/>
            <a:ext cx="759164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4118884">
            <a:off x="2985065" y="6109265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2819400" y="609600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1808704" y="5313904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rved Right Arrow 14"/>
          <p:cNvSpPr/>
          <p:nvPr/>
        </p:nvSpPr>
        <p:spPr>
          <a:xfrm rot="14118884">
            <a:off x="1994464" y="5347263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0800000" flipV="1">
            <a:off x="5715000" y="358140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3505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Main Shaft up to 115 RPM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41148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Individual Barrels 115 RPM in opposite direction to main shaft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814047" y="1752600"/>
            <a:ext cx="4329953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sz="2200" dirty="0" smtClean="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</a:rPr>
              <a:t>Tumbling materials include man made materials like plastics and ceramics and natural materials like corn cob or walnut shells.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bg1"/>
                  </a:gs>
                  <a:gs pos="90000">
                    <a:schemeClr val="bg2">
                      <a:lumMod val="90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 Cell Cavity Tumbling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C:\Documents and Settings\ccooper\Desktop\Tumbler\Tumbling\HOM-INSERT-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600200"/>
            <a:ext cx="2667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2971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00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" y="4724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 HOM Can Must Be Protected or the Antenna Would be Destroyed.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 Caps are Made From Niobium to Avoid Contamination.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1910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5311562" cy="808038"/>
          </a:xfrm>
        </p:spPr>
        <p:txBody>
          <a:bodyPr/>
          <a:lstStyle/>
          <a:p>
            <a:r>
              <a:rPr lang="en-US" dirty="0" smtClean="0"/>
              <a:t>Why do tumbling?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447801"/>
            <a:ext cx="5015753" cy="3113314"/>
          </a:xfrm>
        </p:spPr>
        <p:txBody>
          <a:bodyPr/>
          <a:lstStyle/>
          <a:p>
            <a:r>
              <a:rPr lang="en-US" dirty="0" smtClean="0"/>
              <a:t>Remove weld bead at equator cavity created from E-beam welding.</a:t>
            </a:r>
          </a:p>
          <a:p>
            <a:r>
              <a:rPr lang="en-US" dirty="0" smtClean="0"/>
              <a:t>Yields surface finishes(Ra) on the order of 10s of nanometers.  Best by EP alone is 200 nanometers.</a:t>
            </a:r>
          </a:p>
          <a:p>
            <a:r>
              <a:rPr lang="en-US" dirty="0" smtClean="0"/>
              <a:t>Relatively fast process.</a:t>
            </a:r>
          </a:p>
          <a:p>
            <a:r>
              <a:rPr lang="en-US" dirty="0" smtClean="0"/>
              <a:t>Environmentally friendly.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9812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9624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eft-Right Arrow 13"/>
          <p:cNvSpPr/>
          <p:nvPr/>
        </p:nvSpPr>
        <p:spPr>
          <a:xfrm>
            <a:off x="7010400" y="1752600"/>
            <a:ext cx="7620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>
            <a:off x="6934200" y="3733800"/>
            <a:ext cx="7620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>
            <a:off x="6324600" y="6248400"/>
            <a:ext cx="19812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05600" y="3048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10 mm Scale Bars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30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Unprocessed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0" y="205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Tumbled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Electropolished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39486" y="4354285"/>
            <a:ext cx="5311562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Why not do tumbling?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bg1"/>
                  </a:gs>
                  <a:gs pos="90000">
                    <a:schemeClr val="bg2">
                      <a:lumMod val="90000"/>
                    </a:schemeClr>
                  </a:gs>
                </a:gsLst>
                <a:lin ang="5400000" scaled="0"/>
              </a:gradFill>
              <a:effectLst>
                <a:reflection blurRad="6350" stA="55000" endA="300" endPos="2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50372" y="5072743"/>
            <a:ext cx="5015753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Dirty! </a:t>
            </a:r>
          </a:p>
          <a:p>
            <a:pPr marL="228600" lvl="0" indent="-228600">
              <a:spcBef>
                <a:spcPts val="120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2200" dirty="0" smtClean="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</a:rPr>
              <a:t>Dirty!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chemeClr val="bg1"/>
                  </a:gs>
                  <a:gs pos="90000">
                    <a:schemeClr val="bg2">
                      <a:lumMod val="90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e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07800"/>
            <a:ext cx="8109857" cy="488617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7" y="324076"/>
            <a:ext cx="7870372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Electropolishing – Central Processing Step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49086" y="1458686"/>
            <a:ext cx="3243263" cy="3733800"/>
            <a:chOff x="288" y="1440"/>
            <a:chExt cx="2043" cy="2352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32" y="1680"/>
              <a:ext cx="6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432" y="1680"/>
              <a:ext cx="6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288" y="1440"/>
              <a:ext cx="2016" cy="2352"/>
              <a:chOff x="288" y="1536"/>
              <a:chExt cx="2016" cy="2352"/>
            </a:xfrm>
          </p:grpSpPr>
          <p:sp>
            <p:nvSpPr>
              <p:cNvPr id="41" name="Rectangle 12"/>
              <p:cNvSpPr>
                <a:spLocks noChangeArrowheads="1"/>
              </p:cNvSpPr>
              <p:nvPr/>
            </p:nvSpPr>
            <p:spPr bwMode="auto">
              <a:xfrm>
                <a:off x="288" y="2064"/>
                <a:ext cx="2016" cy="1824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13"/>
              <p:cNvSpPr>
                <a:spLocks noChangeArrowheads="1"/>
              </p:cNvSpPr>
              <p:nvPr/>
            </p:nvSpPr>
            <p:spPr bwMode="auto">
              <a:xfrm>
                <a:off x="288" y="2064"/>
                <a:ext cx="672" cy="182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AutoShape 14"/>
              <p:cNvSpPr>
                <a:spLocks noChangeArrowheads="1"/>
              </p:cNvSpPr>
              <p:nvPr/>
            </p:nvSpPr>
            <p:spPr bwMode="auto">
              <a:xfrm rot="5400000">
                <a:off x="72" y="2712"/>
                <a:ext cx="1824" cy="528"/>
              </a:xfrm>
              <a:prstGeom prst="doubleWave">
                <a:avLst>
                  <a:gd name="adj1" fmla="val 10319"/>
                  <a:gd name="adj2" fmla="val 0"/>
                </a:avLst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FF9933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>
                <a:off x="448" y="1776"/>
                <a:ext cx="0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5" name="Line 16"/>
              <p:cNvSpPr>
                <a:spLocks noChangeShapeType="1"/>
              </p:cNvSpPr>
              <p:nvPr/>
            </p:nvSpPr>
            <p:spPr bwMode="auto">
              <a:xfrm flipH="1">
                <a:off x="2128" y="1756"/>
                <a:ext cx="4" cy="14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6" name="Line 17"/>
              <p:cNvSpPr>
                <a:spLocks noChangeShapeType="1"/>
              </p:cNvSpPr>
              <p:nvPr/>
            </p:nvSpPr>
            <p:spPr bwMode="auto">
              <a:xfrm>
                <a:off x="432" y="1776"/>
                <a:ext cx="62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7" name="Line 18"/>
              <p:cNvSpPr>
                <a:spLocks noChangeShapeType="1"/>
              </p:cNvSpPr>
              <p:nvPr/>
            </p:nvSpPr>
            <p:spPr bwMode="auto">
              <a:xfrm>
                <a:off x="1320" y="1768"/>
                <a:ext cx="81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8" name="Line 19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0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9" name="Line 20"/>
              <p:cNvSpPr>
                <a:spLocks noChangeShapeType="1"/>
              </p:cNvSpPr>
              <p:nvPr/>
            </p:nvSpPr>
            <p:spPr bwMode="auto">
              <a:xfrm flipH="1">
                <a:off x="1320" y="1640"/>
                <a:ext cx="0" cy="2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1056" y="2304"/>
              <a:ext cx="41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ym typeface="Symbol" pitchFamily="18" charset="2"/>
                </a:rPr>
                <a:t>Nb</a:t>
              </a:r>
              <a:r>
                <a:rPr lang="fr-FR" b="1" baseline="30000">
                  <a:sym typeface="Symbol" pitchFamily="18" charset="2"/>
                </a:rPr>
                <a:t>5+</a:t>
              </a:r>
              <a:endParaRPr lang="en-US" b="1" baseline="30000">
                <a:sym typeface="Symbol" pitchFamily="18" charset="2"/>
              </a:endParaRPr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432" y="2400"/>
              <a:ext cx="3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ym typeface="Symbol" pitchFamily="18" charset="2"/>
                </a:rPr>
                <a:t>Nb</a:t>
              </a:r>
              <a:r>
                <a:rPr lang="fr-FR" b="1" baseline="30000">
                  <a:sym typeface="Symbol" pitchFamily="18" charset="2"/>
                </a:rPr>
                <a:t>0</a:t>
              </a:r>
              <a:endParaRPr lang="en-US" b="1" baseline="30000">
                <a:sym typeface="Symbol" pitchFamily="18" charset="2"/>
              </a:endParaRPr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768" y="2448"/>
              <a:ext cx="33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 flipH="1" flipV="1">
              <a:off x="480" y="2160"/>
              <a:ext cx="4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576" y="2112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ym typeface="Symbol" pitchFamily="18" charset="2"/>
                </a:rPr>
                <a:t>e</a:t>
              </a:r>
              <a:r>
                <a:rPr lang="fr-FR" b="1" baseline="30000">
                  <a:sym typeface="Symbol" pitchFamily="18" charset="2"/>
                </a:rPr>
                <a:t>-</a:t>
              </a:r>
              <a:endParaRPr lang="en-US" b="1" baseline="30000">
                <a:sym typeface="Symbol" pitchFamily="18" charset="2"/>
              </a:endParaRPr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1584" y="1728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b="1">
                  <a:sym typeface="Symbol" pitchFamily="18" charset="2"/>
                </a:rPr>
                <a:t>e</a:t>
              </a:r>
              <a:r>
                <a:rPr lang="fr-FR" b="1" baseline="30000">
                  <a:sym typeface="Symbol" pitchFamily="18" charset="2"/>
                </a:rPr>
                <a:t>-</a:t>
              </a:r>
              <a:endParaRPr lang="en-US" b="1" baseline="30000">
                <a:sym typeface="Symbol" pitchFamily="18" charset="2"/>
              </a:endParaRPr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 flipV="1">
              <a:off x="1584" y="1536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Oval 28"/>
            <p:cNvSpPr>
              <a:spLocks noChangeArrowheads="1"/>
            </p:cNvSpPr>
            <p:nvPr/>
          </p:nvSpPr>
          <p:spPr bwMode="auto">
            <a:xfrm>
              <a:off x="576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9"/>
            <p:cNvSpPr>
              <a:spLocks noChangeArrowheads="1"/>
            </p:cNvSpPr>
            <p:nvPr/>
          </p:nvSpPr>
          <p:spPr bwMode="auto">
            <a:xfrm>
              <a:off x="528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0"/>
            <p:cNvSpPr>
              <a:spLocks noChangeArrowheads="1"/>
            </p:cNvSpPr>
            <p:nvPr/>
          </p:nvSpPr>
          <p:spPr bwMode="auto">
            <a:xfrm>
              <a:off x="768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1"/>
            <p:cNvSpPr>
              <a:spLocks noChangeArrowheads="1"/>
            </p:cNvSpPr>
            <p:nvPr/>
          </p:nvSpPr>
          <p:spPr bwMode="auto">
            <a:xfrm>
              <a:off x="144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208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33"/>
            <p:cNvSpPr>
              <a:spLocks noChangeArrowheads="1"/>
            </p:cNvSpPr>
            <p:nvPr/>
          </p:nvSpPr>
          <p:spPr bwMode="auto">
            <a:xfrm>
              <a:off x="1632" y="3168"/>
              <a:ext cx="69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b="1">
                  <a:sym typeface="Symbol" pitchFamily="18" charset="2"/>
                </a:rPr>
                <a:t>2H</a:t>
              </a:r>
              <a:r>
                <a:rPr lang="fr-FR" b="1" baseline="30000">
                  <a:sym typeface="Symbol" pitchFamily="18" charset="2"/>
                </a:rPr>
                <a:t>+ </a:t>
              </a:r>
              <a:r>
                <a:rPr lang="fr-FR" b="1">
                  <a:sym typeface="Symbol" pitchFamily="18" charset="2"/>
                </a:rPr>
                <a:t>+ 2e</a:t>
              </a:r>
              <a:r>
                <a:rPr lang="fr-FR" b="1" baseline="30000">
                  <a:sym typeface="Symbol" pitchFamily="18" charset="2"/>
                </a:rPr>
                <a:t>-</a:t>
              </a:r>
            </a:p>
            <a:p>
              <a:pPr algn="r"/>
              <a:r>
                <a:rPr lang="fr-FR" b="1">
                  <a:sym typeface="Symbol" pitchFamily="18" charset="2"/>
                </a:rPr>
                <a:t> H</a:t>
              </a:r>
              <a:r>
                <a:rPr lang="fr-FR" b="1" baseline="-25000">
                  <a:sym typeface="Symbol" pitchFamily="18" charset="2"/>
                </a:rPr>
                <a:t>2</a:t>
              </a:r>
              <a:endParaRPr lang="en-US" b="1" baseline="-25000">
                <a:sym typeface="Symbol" pitchFamily="18" charset="2"/>
              </a:endParaRPr>
            </a:p>
          </p:txBody>
        </p:sp>
        <p:sp>
          <p:nvSpPr>
            <p:cNvPr id="25" name="Line 34"/>
            <p:cNvSpPr>
              <a:spLocks noChangeShapeType="1"/>
            </p:cNvSpPr>
            <p:nvPr/>
          </p:nvSpPr>
          <p:spPr bwMode="auto">
            <a:xfrm flipV="1">
              <a:off x="1728" y="3456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1584" y="2112"/>
              <a:ext cx="336" cy="240"/>
              <a:chOff x="1584" y="2208"/>
              <a:chExt cx="336" cy="240"/>
            </a:xfrm>
          </p:grpSpPr>
          <p:sp>
            <p:nvSpPr>
              <p:cNvPr id="39" name="Oval 36"/>
              <p:cNvSpPr>
                <a:spLocks noChangeArrowheads="1"/>
              </p:cNvSpPr>
              <p:nvPr/>
            </p:nvSpPr>
            <p:spPr bwMode="auto">
              <a:xfrm>
                <a:off x="1584" y="2208"/>
                <a:ext cx="336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37"/>
              <p:cNvSpPr>
                <a:spLocks noChangeArrowheads="1"/>
              </p:cNvSpPr>
              <p:nvPr/>
            </p:nvSpPr>
            <p:spPr bwMode="auto">
              <a:xfrm>
                <a:off x="1722" y="2292"/>
                <a:ext cx="60" cy="72"/>
              </a:xfrm>
              <a:prstGeom prst="ellipse">
                <a:avLst/>
              </a:prstGeom>
              <a:solidFill>
                <a:srgbClr val="FF9933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" name="Group 38"/>
            <p:cNvGrpSpPr>
              <a:grpSpLocks/>
            </p:cNvGrpSpPr>
            <p:nvPr/>
          </p:nvGrpSpPr>
          <p:grpSpPr bwMode="auto">
            <a:xfrm>
              <a:off x="1440" y="2736"/>
              <a:ext cx="336" cy="240"/>
              <a:chOff x="1584" y="2208"/>
              <a:chExt cx="336" cy="240"/>
            </a:xfrm>
          </p:grpSpPr>
          <p:sp>
            <p:nvSpPr>
              <p:cNvPr id="37" name="Oval 39"/>
              <p:cNvSpPr>
                <a:spLocks noChangeArrowheads="1"/>
              </p:cNvSpPr>
              <p:nvPr/>
            </p:nvSpPr>
            <p:spPr bwMode="auto">
              <a:xfrm>
                <a:off x="1584" y="2208"/>
                <a:ext cx="336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40"/>
              <p:cNvSpPr>
                <a:spLocks noChangeArrowheads="1"/>
              </p:cNvSpPr>
              <p:nvPr/>
            </p:nvSpPr>
            <p:spPr bwMode="auto">
              <a:xfrm>
                <a:off x="1722" y="2292"/>
                <a:ext cx="60" cy="72"/>
              </a:xfrm>
              <a:prstGeom prst="ellipse">
                <a:avLst/>
              </a:prstGeom>
              <a:solidFill>
                <a:srgbClr val="FF9933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" name="Group 41"/>
            <p:cNvGrpSpPr>
              <a:grpSpLocks/>
            </p:cNvGrpSpPr>
            <p:nvPr/>
          </p:nvGrpSpPr>
          <p:grpSpPr bwMode="auto">
            <a:xfrm>
              <a:off x="1776" y="3504"/>
              <a:ext cx="336" cy="240"/>
              <a:chOff x="1584" y="2208"/>
              <a:chExt cx="336" cy="240"/>
            </a:xfrm>
          </p:grpSpPr>
          <p:sp>
            <p:nvSpPr>
              <p:cNvPr id="35" name="Oval 42"/>
              <p:cNvSpPr>
                <a:spLocks noChangeArrowheads="1"/>
              </p:cNvSpPr>
              <p:nvPr/>
            </p:nvSpPr>
            <p:spPr bwMode="auto">
              <a:xfrm>
                <a:off x="1584" y="2208"/>
                <a:ext cx="336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43"/>
              <p:cNvSpPr>
                <a:spLocks noChangeArrowheads="1"/>
              </p:cNvSpPr>
              <p:nvPr/>
            </p:nvSpPr>
            <p:spPr bwMode="auto">
              <a:xfrm>
                <a:off x="1722" y="2292"/>
                <a:ext cx="60" cy="72"/>
              </a:xfrm>
              <a:prstGeom prst="ellipse">
                <a:avLst/>
              </a:prstGeom>
              <a:solidFill>
                <a:srgbClr val="FF9933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" name="Oval 44"/>
            <p:cNvSpPr>
              <a:spLocks noChangeArrowheads="1"/>
            </p:cNvSpPr>
            <p:nvPr/>
          </p:nvSpPr>
          <p:spPr bwMode="auto">
            <a:xfrm>
              <a:off x="2160" y="302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5"/>
            <p:cNvSpPr>
              <a:spLocks noChangeAspect="1" noChangeArrowheads="1"/>
            </p:cNvSpPr>
            <p:nvPr/>
          </p:nvSpPr>
          <p:spPr bwMode="auto">
            <a:xfrm>
              <a:off x="2208" y="2592"/>
              <a:ext cx="61" cy="5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46"/>
            <p:cNvSpPr>
              <a:spLocks noChangeAspect="1" noChangeArrowheads="1"/>
            </p:cNvSpPr>
            <p:nvPr/>
          </p:nvSpPr>
          <p:spPr bwMode="auto">
            <a:xfrm>
              <a:off x="2160" y="2304"/>
              <a:ext cx="93" cy="9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47"/>
            <p:cNvSpPr>
              <a:spLocks noChangeArrowheads="1"/>
            </p:cNvSpPr>
            <p:nvPr/>
          </p:nvSpPr>
          <p:spPr bwMode="auto">
            <a:xfrm>
              <a:off x="2208" y="2784"/>
              <a:ext cx="45" cy="4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>
              <a:off x="1344" y="2496"/>
              <a:ext cx="28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" name="Rectangle 49"/>
            <p:cNvSpPr>
              <a:spLocks noChangeArrowheads="1"/>
            </p:cNvSpPr>
            <p:nvPr/>
          </p:nvSpPr>
          <p:spPr bwMode="auto">
            <a:xfrm>
              <a:off x="1536" y="2400"/>
              <a:ext cx="4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ym typeface="Symbol" pitchFamily="18" charset="2"/>
                </a:rPr>
                <a:t>NbF</a:t>
              </a:r>
              <a:r>
                <a:rPr lang="fr-FR" b="1" baseline="-25000">
                  <a:sym typeface="Symbol" pitchFamily="18" charset="2"/>
                </a:rPr>
                <a:t>5</a:t>
              </a:r>
              <a:endParaRPr lang="en-US" b="1" baseline="-25000">
                <a:sym typeface="Symbol" pitchFamily="18" charset="2"/>
              </a:endParaRPr>
            </a:p>
          </p:txBody>
        </p:sp>
      </p:grp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4201886" y="2318883"/>
            <a:ext cx="4582886" cy="20313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9 Parts by Volume 98% Concentrated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 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SO4</a:t>
            </a:r>
          </a:p>
          <a:p>
            <a:pPr algn="just">
              <a:lnSpc>
                <a:spcPct val="90000"/>
              </a:lnSpc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1 Parts by Volume 49% HF</a:t>
            </a:r>
          </a:p>
          <a:p>
            <a:pPr algn="just">
              <a:lnSpc>
                <a:spcPct val="90000"/>
              </a:lnSpc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14-18 Volts, 50 ma/cm</a:t>
            </a:r>
            <a:r>
              <a:rPr lang="en-US" b="1" baseline="300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2</a:t>
            </a:r>
          </a:p>
          <a:p>
            <a:pPr algn="just">
              <a:lnSpc>
                <a:spcPct val="90000"/>
              </a:lnSpc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25-30 C</a:t>
            </a:r>
          </a:p>
          <a:p>
            <a:pPr algn="just">
              <a:lnSpc>
                <a:spcPct val="90000"/>
              </a:lnSpc>
            </a:pPr>
            <a:endParaRPr lang="en-US" sz="1400" b="1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14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Nb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fr-FR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fr-FR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Nb</a:t>
            </a:r>
            <a:r>
              <a:rPr lang="fr-FR" b="1" baseline="300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5+</a:t>
            </a:r>
            <a:r>
              <a:rPr lang="fr-FR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 + 5 e-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fr-FR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Nb</a:t>
            </a:r>
            <a:r>
              <a:rPr lang="en-US" b="1" baseline="-300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O</a:t>
            </a:r>
            <a:r>
              <a:rPr lang="en-US" b="1" baseline="-300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5</a:t>
            </a:r>
            <a:endParaRPr lang="fr-FR" b="1" dirty="0">
              <a:solidFill>
                <a:schemeClr val="bg2">
                  <a:lumMod val="10000"/>
                </a:schemeClr>
              </a:solidFill>
              <a:cs typeface="Times New Roman" pitchFamily="18" charset="0"/>
              <a:sym typeface="Symbol" pitchFamily="18" charset="2"/>
            </a:endParaRPr>
          </a:p>
          <a:p>
            <a:pPr algn="just">
              <a:lnSpc>
                <a:spcPct val="90000"/>
              </a:lnSpc>
            </a:pPr>
            <a:endParaRPr lang="fr-FR" b="1" dirty="0">
              <a:solidFill>
                <a:schemeClr val="bg2">
                  <a:lumMod val="10000"/>
                </a:schemeClr>
              </a:solidFill>
              <a:cs typeface="Times New Roman" pitchFamily="18" charset="0"/>
              <a:sym typeface="Symbol" pitchFamily="18" charset="2"/>
            </a:endParaRPr>
          </a:p>
          <a:p>
            <a:pPr algn="just">
              <a:lnSpc>
                <a:spcPct val="90000"/>
              </a:lnSpc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Nb</a:t>
            </a:r>
            <a:r>
              <a:rPr lang="en-US" b="1" baseline="-300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O</a:t>
            </a:r>
            <a:r>
              <a:rPr lang="en-US" b="1" baseline="-300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5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  +  10  HF     2 NbF</a:t>
            </a:r>
            <a:r>
              <a:rPr lang="en-US" b="1" baseline="-300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5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  +  5 H</a:t>
            </a:r>
            <a:r>
              <a:rPr lang="en-US" b="1" baseline="-300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O   </a:t>
            </a:r>
          </a:p>
        </p:txBody>
      </p:sp>
      <p:sp>
        <p:nvSpPr>
          <p:cNvPr id="51" name="Isosceles Triangle 50"/>
          <p:cNvSpPr/>
          <p:nvPr/>
        </p:nvSpPr>
        <p:spPr>
          <a:xfrm rot="5400000">
            <a:off x="2405742" y="2471057"/>
            <a:ext cx="217715" cy="315685"/>
          </a:xfrm>
          <a:prstGeom prst="triangle">
            <a:avLst/>
          </a:prstGeom>
          <a:solidFill>
            <a:srgbClr val="FFC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 rot="5400000">
            <a:off x="2405742" y="3875315"/>
            <a:ext cx="217715" cy="315685"/>
          </a:xfrm>
          <a:prstGeom prst="triangle">
            <a:avLst/>
          </a:prstGeom>
          <a:solidFill>
            <a:srgbClr val="FFC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 rot="5400000">
            <a:off x="2160815" y="4724400"/>
            <a:ext cx="157842" cy="92528"/>
          </a:xfrm>
          <a:prstGeom prst="triangle">
            <a:avLst/>
          </a:prstGeom>
          <a:solidFill>
            <a:srgbClr val="FFC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09600" y="4724400"/>
            <a:ext cx="6237513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Acid flows through the cavity from the cathode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Cooling provided by externally cooling acid – want to change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Nitrogen purge because of hydrogen evolved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Cavity rotates at about 1 RPM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Cavity horizontal during process and vertical during rinse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01886" y="4381537"/>
            <a:ext cx="45720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MUST CONTROL VISCOUS BOUNDARY LAYER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Rate determining step diffusion of niobium salt to bulk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5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Cell Tool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7239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Side End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04800" y="1676400"/>
            <a:ext cx="8839200" cy="4648200"/>
            <a:chOff x="304800" y="1676400"/>
            <a:chExt cx="8839200" cy="464820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1676400"/>
              <a:ext cx="8763000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971800" y="2133600"/>
              <a:ext cx="23622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>
                  <a:latin typeface="Arial" pitchFamily="34" charset="0"/>
                </a:rPr>
                <a:t>Stationary Teflon Block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5257800" y="2286000"/>
              <a:ext cx="23622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Rotating Teflon Block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705600" y="1752600"/>
              <a:ext cx="2438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Resistoflex Teflon Bellows with SS Flanges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33400" y="2819400"/>
              <a:ext cx="16002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pitchFamily="34" charset="0"/>
                </a:rPr>
                <a:t>Polycarbonate End Cap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676400" y="2133600"/>
              <a:ext cx="12192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>
                  <a:latin typeface="Arial" pitchFamily="34" charset="0"/>
                </a:rPr>
                <a:t>Teflon Dam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2590800" y="5867400"/>
              <a:ext cx="1828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 dirty="0">
                  <a:latin typeface="Arial" pitchFamily="34" charset="0"/>
                </a:rPr>
                <a:t>FEP Encapsulated </a:t>
              </a:r>
              <a:r>
                <a:rPr lang="en-US" sz="1200" dirty="0" err="1">
                  <a:latin typeface="Arial" pitchFamily="34" charset="0"/>
                </a:rPr>
                <a:t>Viton</a:t>
              </a:r>
              <a:r>
                <a:rPr lang="en-US" sz="1200" dirty="0">
                  <a:latin typeface="Arial" pitchFamily="34" charset="0"/>
                </a:rPr>
                <a:t> O-ring</a:t>
              </a: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V="1">
              <a:off x="3581400" y="5029200"/>
              <a:ext cx="2286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 flipV="1">
              <a:off x="3200400" y="5029200"/>
              <a:ext cx="3810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 flipV="1">
              <a:off x="1981200" y="4724400"/>
              <a:ext cx="16002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990600" y="6019800"/>
              <a:ext cx="1828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>
                  <a:latin typeface="Arial" pitchFamily="34" charset="0"/>
                </a:rPr>
                <a:t>Teflon O-ring Backer</a:t>
              </a: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 flipV="1">
              <a:off x="1676400" y="4724400"/>
              <a:ext cx="762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381000" y="5410200"/>
              <a:ext cx="12192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>
                  <a:latin typeface="Arial" pitchFamily="34" charset="0"/>
                </a:rPr>
                <a:t>Polycarbonate Nut – Fine Thread</a:t>
              </a: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V="1">
              <a:off x="1066800" y="4800600"/>
              <a:ext cx="228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2743200" y="2667000"/>
              <a:ext cx="1828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>
                  <a:latin typeface="Arial" pitchFamily="34" charset="0"/>
                </a:rPr>
                <a:t>Tamshell Rotating Seal</a:t>
              </a: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3276600" y="3048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4572000" y="5105400"/>
              <a:ext cx="1828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>
                  <a:latin typeface="Arial" pitchFamily="34" charset="0"/>
                </a:rPr>
                <a:t>Teflon Bearing Housing</a:t>
              </a:r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 flipH="1" flipV="1">
              <a:off x="3352800" y="4572000"/>
              <a:ext cx="2133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 flipH="1" flipV="1">
              <a:off x="5181600" y="4572000"/>
              <a:ext cx="304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2362200" y="2438400"/>
              <a:ext cx="457200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981201"/>
            <a:ext cx="5562600" cy="3841375"/>
          </a:xfrm>
        </p:spPr>
        <p:txBody>
          <a:bodyPr/>
          <a:lstStyle/>
          <a:p>
            <a:r>
              <a:rPr lang="en-US" dirty="0" smtClean="0"/>
              <a:t>What is the goal of SRF cavity processing?</a:t>
            </a:r>
          </a:p>
          <a:p>
            <a:r>
              <a:rPr lang="en-US" dirty="0" smtClean="0"/>
              <a:t>What steps are involved in processing and what are some of the pitfalls?</a:t>
            </a:r>
          </a:p>
          <a:p>
            <a:r>
              <a:rPr lang="en-US" dirty="0" smtClean="0"/>
              <a:t>Design of the </a:t>
            </a:r>
            <a:r>
              <a:rPr lang="en-US" b="1" dirty="0" smtClean="0">
                <a:solidFill>
                  <a:schemeClr val="tx1"/>
                </a:solidFill>
              </a:rPr>
              <a:t>I</a:t>
            </a:r>
            <a:r>
              <a:rPr lang="en-US" dirty="0" smtClean="0"/>
              <a:t>ntegrated </a:t>
            </a:r>
            <a:r>
              <a:rPr lang="en-US" b="1" dirty="0" smtClean="0">
                <a:solidFill>
                  <a:schemeClr val="tx1"/>
                </a:solidFill>
              </a:rPr>
              <a:t>C</a:t>
            </a:r>
            <a:r>
              <a:rPr lang="en-US" dirty="0" smtClean="0"/>
              <a:t>avity </a:t>
            </a:r>
            <a:r>
              <a:rPr lang="en-US" b="1" dirty="0" smtClean="0">
                <a:solidFill>
                  <a:schemeClr val="tx1"/>
                </a:solidFill>
              </a:rPr>
              <a:t>P</a:t>
            </a:r>
            <a:r>
              <a:rPr lang="en-US" dirty="0" smtClean="0"/>
              <a:t>rocessing </a:t>
            </a:r>
            <a:r>
              <a:rPr lang="en-US" b="1" dirty="0" smtClean="0">
                <a:solidFill>
                  <a:schemeClr val="tx1"/>
                </a:solidFill>
              </a:rPr>
              <a:t>A</a:t>
            </a:r>
            <a:r>
              <a:rPr lang="en-US" dirty="0" smtClean="0"/>
              <a:t>pparatus at Fermilab.</a:t>
            </a:r>
          </a:p>
          <a:p>
            <a:r>
              <a:rPr lang="en-US" dirty="0" smtClean="0"/>
              <a:t>Some Fermilab Processing Results.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752600"/>
            <a:ext cx="4876800" cy="453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752600"/>
            <a:ext cx="4876800" cy="452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Electropolishing Tool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752600"/>
            <a:ext cx="48768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6571" y="1959428"/>
            <a:ext cx="33092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Operated in a cabinet to mediate any potential gas or vapor risks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Process as “hands-free” as practical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All wetted parts should be made out of PVDF, PFA, or PTFE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Sled comes in and out of cabinet for ease of assembly/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dissassembly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Heavy integration of safety components in operation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4419600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Chemistry Area -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752600"/>
            <a:ext cx="41148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Safety was and is the number one consideration in the design of the ICPA.</a:t>
            </a:r>
          </a:p>
          <a:p>
            <a:r>
              <a:rPr lang="en-US" dirty="0" smtClean="0"/>
              <a:t>1000 CFM Scrubber to clean process air. </a:t>
            </a:r>
          </a:p>
          <a:p>
            <a:r>
              <a:rPr lang="en-US" dirty="0" smtClean="0"/>
              <a:t>Neutralization system to pH adjust process effluent.</a:t>
            </a:r>
          </a:p>
          <a:p>
            <a:r>
              <a:rPr lang="en-US" dirty="0" smtClean="0"/>
              <a:t>All areas with concentrated chemicals have 2 to 3 layers of containment. Potential spills automatically trigger a pump which contains the spill in a drum.</a:t>
            </a:r>
          </a:p>
          <a:p>
            <a:r>
              <a:rPr lang="en-US" dirty="0" smtClean="0"/>
              <a:t>Several Monitoring Systems</a:t>
            </a:r>
          </a:p>
          <a:p>
            <a:r>
              <a:rPr lang="en-US" dirty="0" smtClean="0"/>
              <a:t>Safety Showers/Eye Wash Stations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6275" y="219075"/>
            <a:ext cx="45053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 Area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382000" cy="499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2590800"/>
            <a:ext cx="1524000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Safety Shower with 20 GPM Tepid Water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rot="5400000">
            <a:off x="447769" y="4257768"/>
            <a:ext cx="1238070" cy="304793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1400" y="3733800"/>
            <a:ext cx="1371600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1000 CFM Scrubber &amp; Dilute Acid Neutralizer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6781800" y="3581400"/>
            <a:ext cx="685801" cy="22859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5410200" y="4800600"/>
            <a:ext cx="1524000" cy="285931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886200" y="5886272"/>
            <a:ext cx="990600" cy="362131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72200" y="4648200"/>
            <a:ext cx="1066800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Chemical Storage Room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5638800"/>
            <a:ext cx="1752600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Electropolishing Tool and Cabinet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0400" y="5638800"/>
            <a:ext cx="1676400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Secondary Spill Containment Floors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9" name="Straight Connector 18"/>
          <p:cNvCxnSpPr>
            <a:stCxn id="16" idx="3"/>
            <a:endCxn id="17" idx="1"/>
          </p:cNvCxnSpPr>
          <p:nvPr/>
        </p:nvCxnSpPr>
        <p:spPr>
          <a:xfrm>
            <a:off x="6629400" y="6100465"/>
            <a:ext cx="381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V="1">
            <a:off x="7086600" y="5410200"/>
            <a:ext cx="304800" cy="304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7558314" y="5283201"/>
            <a:ext cx="914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5791200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Chemical Storage Room - Safety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6629399" cy="489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5105400"/>
            <a:ext cx="1524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Gal.Drum</a:t>
            </a:r>
            <a:r>
              <a:rPr lang="en-US" dirty="0" smtClean="0"/>
              <a:t> in 55 Gal. Over-pack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76400" y="4572000"/>
            <a:ext cx="838200" cy="60960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638800"/>
            <a:ext cx="1524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Secondary Containment Floor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0000" y="5638800"/>
            <a:ext cx="838200" cy="2286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81800" y="5638800"/>
            <a:ext cx="152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Delivery Door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58" y="520019"/>
            <a:ext cx="5311562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Pressure Rinse – Clean Room Assembly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4898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3229" y="1447800"/>
            <a:ext cx="2785717" cy="209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2343" y="3526971"/>
            <a:ext cx="2808060" cy="294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Results – 3.9 EP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1747" name="Picture 3" descr="C:\Documents and Settings\ccooper\Desktop\EP\Able EP\Tumble_EP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685" y="1687285"/>
            <a:ext cx="3831771" cy="2874060"/>
          </a:xfrm>
          <a:prstGeom prst="rect">
            <a:avLst/>
          </a:prstGeom>
          <a:noFill/>
        </p:spPr>
      </p:pic>
      <p:pic>
        <p:nvPicPr>
          <p:cNvPr id="31749" name="Picture 5" descr="C:\Documents and Settings\ccooper\Desktop\EP\Able EP\Tumble_EP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2949" y="1719942"/>
            <a:ext cx="3744385" cy="2808515"/>
          </a:xfrm>
          <a:prstGeom prst="rect">
            <a:avLst/>
          </a:prstGeom>
          <a:noFill/>
        </p:spPr>
      </p:pic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653143" y="1687285"/>
          <a:ext cx="4114801" cy="3526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11484" y="1709055"/>
            <a:ext cx="355963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150 Micron EP at Able Using Fermilab Tool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US Rinse at A0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High Temperature Bake in the Village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Light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Ep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at Able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HPR at A0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Cold Test at A0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44" y="792162"/>
            <a:ext cx="6694714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Coupon Tumbling 3.9 GHz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03" y="1611085"/>
            <a:ext cx="4241583" cy="24057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" name="Picture 19" descr="Imag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43" y="1605643"/>
            <a:ext cx="3891643" cy="2375418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4771" y="4195233"/>
            <a:ext cx="7195457" cy="1998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7488" y="1524000"/>
          <a:ext cx="5886450" cy="4700588"/>
        </p:xfrm>
        <a:graphic>
          <a:graphicData uri="http://schemas.openxmlformats.org/presentationml/2006/ole">
            <p:oleObj spid="_x0000_s2051" name="Worksheet" r:id="rId6" imgW="5886503" imgH="3876604" progId="Excel.Sheet.8">
              <p:embed followColorScheme="full"/>
            </p:oleObj>
          </a:graphicData>
        </a:graphic>
      </p:graphicFrame>
      <p:pic>
        <p:nvPicPr>
          <p:cNvPr id="21" name="Picture 20" descr="nbstri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4057" y="1627413"/>
            <a:ext cx="1418253" cy="723901"/>
          </a:xfrm>
          <a:prstGeom prst="rect">
            <a:avLst/>
          </a:prstGeom>
          <a:noFill/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5115" y="4005944"/>
            <a:ext cx="2786742" cy="21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8785" y="1589313"/>
            <a:ext cx="2803071" cy="2318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3799114" y="5878286"/>
            <a:ext cx="287382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Rotation at +/- 20 degrees from horizontal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114" y="2169887"/>
            <a:ext cx="5812972" cy="70788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Photograph by Tom </a:t>
            </a:r>
            <a:r>
              <a:rPr lang="en-US" sz="4000" b="1" dirty="0" err="1" smtClean="0">
                <a:solidFill>
                  <a:srgbClr val="FF0000"/>
                </a:solidFill>
              </a:rPr>
              <a:t>Nicol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051" grpId="0"/>
      <p:bldP spid="26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 MV/m!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28956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2771" y="4191000"/>
            <a:ext cx="4789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ACCELL manufactured single cell 1.3 GHz Cavity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100/120 micron tumbling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40 micron EP at Argonne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3 hour 800 C bake at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JLab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20 micron EP at Argonne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HPR at Argonne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24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9812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9624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eft-Right Arrow 11"/>
          <p:cNvSpPr/>
          <p:nvPr/>
        </p:nvSpPr>
        <p:spPr>
          <a:xfrm>
            <a:off x="7010400" y="1752600"/>
            <a:ext cx="7620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6934200" y="3733800"/>
            <a:ext cx="7620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324600" y="6248400"/>
            <a:ext cx="19812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62600" y="30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Unprocessed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205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Tumbled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Electropolished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 MV/m?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52400" y="1447800"/>
          <a:ext cx="8795657" cy="478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371" y="1491341"/>
            <a:ext cx="5900057" cy="449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885" y="1850570"/>
            <a:ext cx="7805059" cy="426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A11-1E2B-4E49-BA03-80796B2CE52F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41" y="185057"/>
            <a:ext cx="6580187" cy="44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857" y="4506686"/>
            <a:ext cx="75707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5311562" cy="808038"/>
          </a:xfrm>
        </p:spPr>
        <p:txBody>
          <a:bodyPr/>
          <a:lstStyle/>
          <a:p>
            <a:r>
              <a:rPr lang="en-US" dirty="0"/>
              <a:t>A basic SRF cavity…</a:t>
            </a:r>
          </a:p>
        </p:txBody>
      </p:sp>
      <p:pic>
        <p:nvPicPr>
          <p:cNvPr id="60421" name="Picture 5" descr="Cav_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768475"/>
            <a:ext cx="51816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5464628" y="4259716"/>
            <a:ext cx="3024188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 eaLnBrk="0" hangingPunct="0"/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</a:rPr>
              <a:t>Quality coefficient </a:t>
            </a:r>
          </a:p>
          <a:p>
            <a:pPr algn="ctr" defTabSz="762000" eaLnBrk="0" hangingPunct="0"/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</a:rPr>
              <a:t>Q</a:t>
            </a:r>
            <a:r>
              <a:rPr kumimoji="1" lang="en-US" sz="2000" baseline="-25000" dirty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  <a:latin typeface="Symbol" pitchFamily="18" charset="2"/>
              </a:rPr>
              <a:t>µ</a:t>
            </a: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</a:rPr>
              <a:t> G / R</a:t>
            </a:r>
            <a:r>
              <a:rPr kumimoji="1" lang="en-US" sz="2000" baseline="-250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5551715" y="4826001"/>
            <a:ext cx="32668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dirty="0">
                <a:solidFill>
                  <a:schemeClr val="bg2">
                    <a:lumMod val="10000"/>
                  </a:schemeClr>
                </a:solidFill>
              </a:rPr>
              <a:t>G = geometry factor </a:t>
            </a:r>
          </a:p>
          <a:p>
            <a:r>
              <a:rPr kumimoji="1" lang="en-US" dirty="0">
                <a:solidFill>
                  <a:schemeClr val="bg2">
                    <a:lumMod val="10000"/>
                  </a:schemeClr>
                </a:solidFill>
              </a:rPr>
              <a:t>i.e. </a:t>
            </a:r>
            <a:r>
              <a:rPr kumimoji="1" lang="en-US" dirty="0" err="1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kumimoji="1" lang="en-US" baseline="-25000" dirty="0" err="1">
                <a:solidFill>
                  <a:schemeClr val="bg2">
                    <a:lumMod val="10000"/>
                  </a:schemeClr>
                </a:solidFill>
              </a:rPr>
              <a:t>acc</a:t>
            </a:r>
            <a:r>
              <a:rPr kumimoji="1" lang="en-US" dirty="0">
                <a:solidFill>
                  <a:schemeClr val="bg2">
                    <a:lumMod val="10000"/>
                  </a:schemeClr>
                </a:solidFill>
              </a:rPr>
              <a:t> depends on the shape</a:t>
            </a:r>
          </a:p>
          <a:p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Surface </a:t>
            </a:r>
            <a:r>
              <a:rPr kumimoji="1" lang="fr-FR" dirty="0" err="1">
                <a:solidFill>
                  <a:schemeClr val="bg2">
                    <a:lumMod val="10000"/>
                  </a:schemeClr>
                </a:solidFill>
              </a:rPr>
              <a:t>resistance</a:t>
            </a:r>
            <a:r>
              <a:rPr kumimoji="1" lang="fr-FR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- R</a:t>
            </a:r>
            <a:r>
              <a:rPr kumimoji="1" lang="fr-FR" baseline="-25000" dirty="0" smtClean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 .</a:t>
            </a:r>
            <a:endParaRPr kumimoji="1" lang="fr-FR" baseline="-250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kumimoji="1" lang="fr-FR" baseline="-25000" dirty="0" smtClean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kumimoji="1" lang="fr-FR" dirty="0" err="1" smtClean="0">
                <a:solidFill>
                  <a:schemeClr val="bg2">
                    <a:lumMod val="10000"/>
                  </a:schemeClr>
                </a:solidFill>
              </a:rPr>
              <a:t>depends</a:t>
            </a:r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 on surface </a:t>
            </a:r>
            <a:r>
              <a:rPr kumimoji="1" lang="fr-FR" dirty="0" err="1" smtClean="0">
                <a:solidFill>
                  <a:schemeClr val="bg2">
                    <a:lumMod val="10000"/>
                  </a:schemeClr>
                </a:solidFill>
              </a:rPr>
              <a:t>roughness</a:t>
            </a:r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kumimoji="1" lang="fr-FR" dirty="0" err="1" smtClean="0">
                <a:solidFill>
                  <a:schemeClr val="bg2">
                    <a:lumMod val="10000"/>
                  </a:schemeClr>
                </a:solidFill>
              </a:rPr>
              <a:t>chemical</a:t>
            </a:r>
            <a:r>
              <a:rPr kumimoji="1" lang="fr-FR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kumimoji="1" lang="fr-FR" dirty="0" err="1" smtClean="0">
                <a:solidFill>
                  <a:schemeClr val="bg2">
                    <a:lumMod val="10000"/>
                  </a:schemeClr>
                </a:solidFill>
              </a:rPr>
              <a:t>purity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endParaRPr kumimoji="1" lang="en-US" dirty="0"/>
          </a:p>
        </p:txBody>
      </p:sp>
      <p:sp>
        <p:nvSpPr>
          <p:cNvPr id="60437" name="AutoShape 21"/>
          <p:cNvSpPr>
            <a:spLocks noChangeArrowheads="1"/>
          </p:cNvSpPr>
          <p:nvPr/>
        </p:nvSpPr>
        <p:spPr bwMode="auto">
          <a:xfrm>
            <a:off x="2122261" y="4899252"/>
            <a:ext cx="374650" cy="974725"/>
          </a:xfrm>
          <a:prstGeom prst="upArrow">
            <a:avLst>
              <a:gd name="adj1" fmla="val 50000"/>
              <a:gd name="adj2" fmla="val 65042"/>
            </a:avLst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1409700" y="5835650"/>
            <a:ext cx="202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Region of highest </a:t>
            </a: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magnetic field</a:t>
            </a:r>
          </a:p>
        </p:txBody>
      </p:sp>
      <p:sp>
        <p:nvSpPr>
          <p:cNvPr id="60439" name="AutoShape 23"/>
          <p:cNvSpPr>
            <a:spLocks noChangeArrowheads="1"/>
          </p:cNvSpPr>
          <p:nvPr/>
        </p:nvSpPr>
        <p:spPr bwMode="auto">
          <a:xfrm rot="-626498">
            <a:off x="4401912" y="4214359"/>
            <a:ext cx="211138" cy="1714500"/>
          </a:xfrm>
          <a:prstGeom prst="upArrow">
            <a:avLst>
              <a:gd name="adj1" fmla="val 41352"/>
              <a:gd name="adj2" fmla="val 133646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3386591" y="5934756"/>
            <a:ext cx="202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Region of highest </a:t>
            </a: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electric field</a:t>
            </a:r>
          </a:p>
        </p:txBody>
      </p:sp>
      <p:pic>
        <p:nvPicPr>
          <p:cNvPr id="12" name="Picture 5" descr="seamless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943" y="187235"/>
            <a:ext cx="3461657" cy="1587648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9B7-DB67-4515-81D1-8BB4F2739002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Engineering Week  - - -  C. Cooper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17771" y="6553201"/>
            <a:ext cx="2492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Graphic from L. Cooley / C. Antoine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1785257"/>
            <a:ext cx="3592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SRF cavities are used to accelerate charged particles to high speeds. The electric field inside the cavity kicks a charged particle passing through it. A large speed is attained after the particle travels through many cavities.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to Come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83086" y="1959429"/>
            <a:ext cx="2579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</a:rPr>
              <a:t>Electropolishing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Decouple Acid Flow From Acid Cooling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Real Time Fluorine Monitoring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Eliminate Sulfur Precipitation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1285" y="1959427"/>
            <a:ext cx="2579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</a:rPr>
              <a:t>Tumbling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Nine Cell Tumbling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Perfect Medias Used for Smooth Finish and Minimal Contamination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Chemical – Mechanical Tumbling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885" y="2079170"/>
            <a:ext cx="2579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Finish Integrated Cavity Processing Apparatus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2" descr="C:\Documents and Settings\ccooper\Desktop\WilsonBureaucracy_Nov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451870"/>
            <a:ext cx="4325257" cy="5613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5463963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of Cavity Processing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89E6-A4A5-461F-9C6A-36E3BF8AED5A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1219200" y="1447800"/>
          <a:ext cx="6543675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/>
          <p:cNvCxnSpPr/>
          <p:nvPr/>
        </p:nvCxnSpPr>
        <p:spPr>
          <a:xfrm rot="5400000">
            <a:off x="5154386" y="2541814"/>
            <a:ext cx="1034143" cy="1588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4589123" y="4369820"/>
            <a:ext cx="2166257" cy="1588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320" y="1295399"/>
            <a:ext cx="3666080" cy="297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999" y="1295400"/>
            <a:ext cx="388225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66800" y="1295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 Picture of 1 Micron Ra </a:t>
            </a:r>
            <a:r>
              <a:rPr lang="en-US" dirty="0" err="1" smtClean="0"/>
              <a:t>BCPed</a:t>
            </a:r>
            <a:r>
              <a:rPr lang="en-US" dirty="0" smtClean="0"/>
              <a:t> Niobium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1295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 Picture of 0.1 Micron Ra </a:t>
            </a:r>
            <a:r>
              <a:rPr lang="en-US" dirty="0" err="1" smtClean="0"/>
              <a:t>EPed</a:t>
            </a:r>
            <a:r>
              <a:rPr lang="en-US" dirty="0" smtClean="0"/>
              <a:t> Niobium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5562599" cy="1112838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What must be done during cavity processing to get high quality factors and accelerating gradients?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F83D-5949-4501-A8F8-3A3550D9F1BF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1905000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Start with High Purity Niobium Sheet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End with High Purity Niobium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End with a “Smooth” Homogeneous Surface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End with a Clean Surface </a:t>
            </a:r>
            <a:endParaRPr lang="en-US" sz="2000" dirty="0">
              <a:solidFill>
                <a:schemeClr val="bg2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47800" y="3657600"/>
          <a:ext cx="6324601" cy="2641600"/>
        </p:xfrm>
        <a:graphic>
          <a:graphicData uri="http://schemas.openxmlformats.org/drawingml/2006/table">
            <a:tbl>
              <a:tblPr/>
              <a:tblGrid>
                <a:gridCol w="1504603"/>
                <a:gridCol w="1648913"/>
                <a:gridCol w="1476995"/>
                <a:gridCol w="1694090"/>
              </a:tblGrid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Element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PPM (Weight)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Element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PPM (Weight)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W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70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Ni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Ti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40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O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Fe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N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Si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C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Mo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H</a:t>
                      </a:r>
                      <a:endParaRPr lang="en-US" sz="200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bg2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en-US" sz="2000" dirty="0">
                        <a:solidFill>
                          <a:schemeClr val="bg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95600" y="3276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Fermilab Niobium Specification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5867400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are Niobium Sheets Made?</a:t>
            </a:r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1534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ECE-1FB8-494A-B508-4073BF682186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Cavities Are </a:t>
            </a:r>
            <a:r>
              <a:rPr lang="en-US" dirty="0" smtClean="0"/>
              <a:t>Made from these Sheets?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Sheets </a:t>
            </a:r>
            <a:r>
              <a:rPr lang="en-US" sz="2800" dirty="0"/>
              <a:t>Formed Into Half Cells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Half Cells Undergo Cleaning/Pre-weld Etching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Cells E-Beam Welded Together Along with Beam </a:t>
            </a:r>
            <a:r>
              <a:rPr lang="en-US" sz="2800" dirty="0" smtClean="0"/>
              <a:t>Tubes and End Groups. </a:t>
            </a:r>
            <a:endParaRPr lang="en-US" sz="2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14800"/>
            <a:ext cx="411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SCRF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467100" cy="23114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F064-4627-4F10-9722-63B08B0F5C2A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Cavities Are Processed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1295400" y="1600200"/>
          <a:ext cx="6096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667000" y="1600200"/>
            <a:ext cx="1501532" cy="380906"/>
            <a:chOff x="2297233" y="604"/>
            <a:chExt cx="1501532" cy="380906"/>
          </a:xfrm>
        </p:grpSpPr>
        <p:sp>
          <p:nvSpPr>
            <p:cNvPr id="9" name="Rounded Rectangle 8"/>
            <p:cNvSpPr/>
            <p:nvPr/>
          </p:nvSpPr>
          <p:spPr>
            <a:xfrm>
              <a:off x="2297233" y="604"/>
              <a:ext cx="1501532" cy="38090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308389" y="11760"/>
              <a:ext cx="1479220" cy="3585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120-150 Micron Electropolishing</a:t>
              </a:r>
              <a:endParaRPr lang="en-US" sz="11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89868" y="1600200"/>
            <a:ext cx="1501532" cy="380906"/>
            <a:chOff x="2297233" y="604"/>
            <a:chExt cx="1501532" cy="380906"/>
          </a:xfrm>
        </p:grpSpPr>
        <p:sp>
          <p:nvSpPr>
            <p:cNvPr id="13" name="Rounded Rectangle 12"/>
            <p:cNvSpPr/>
            <p:nvPr/>
          </p:nvSpPr>
          <p:spPr>
            <a:xfrm>
              <a:off x="2297233" y="604"/>
              <a:ext cx="1501532" cy="38090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308389" y="11760"/>
              <a:ext cx="1479220" cy="3585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120-150 Micron </a:t>
              </a:r>
              <a:r>
                <a:rPr lang="en-US" sz="1100" dirty="0" smtClean="0"/>
                <a:t>Tumbled</a:t>
              </a:r>
              <a:endParaRPr lang="en-US" sz="1100" kern="1200" dirty="0"/>
            </a:p>
          </p:txBody>
        </p:sp>
      </p:grpSp>
      <p:sp>
        <p:nvSpPr>
          <p:cNvPr id="11" name="Bent Arrow 10"/>
          <p:cNvSpPr/>
          <p:nvPr/>
        </p:nvSpPr>
        <p:spPr>
          <a:xfrm rot="10800000">
            <a:off x="2514600" y="1981200"/>
            <a:ext cx="685800" cy="381000"/>
          </a:xfrm>
          <a:prstGeom prst="ben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43600" y="2133600"/>
            <a:ext cx="1501532" cy="38090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  Rinse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191000" y="2133600"/>
            <a:ext cx="1501532" cy="38090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Light EP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88151" y="1992351"/>
            <a:ext cx="171408" cy="142840"/>
            <a:chOff x="2962295" y="405318"/>
            <a:chExt cx="171408" cy="142840"/>
          </a:xfrm>
        </p:grpSpPr>
        <p:sp>
          <p:nvSpPr>
            <p:cNvPr id="18" name="Right Arrow 17"/>
            <p:cNvSpPr/>
            <p:nvPr/>
          </p:nvSpPr>
          <p:spPr>
            <a:xfrm rot="5400000">
              <a:off x="2976579" y="391034"/>
              <a:ext cx="142840" cy="17140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2">
                <a:lumMod val="1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ight Arrow 4"/>
            <p:cNvSpPr/>
            <p:nvPr/>
          </p:nvSpPr>
          <p:spPr>
            <a:xfrm>
              <a:off x="2996577" y="405318"/>
              <a:ext cx="102844" cy="99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</p:grpSp>
      <p:sp>
        <p:nvSpPr>
          <p:cNvPr id="23" name="Left Arrow 22"/>
          <p:cNvSpPr/>
          <p:nvPr/>
        </p:nvSpPr>
        <p:spPr>
          <a:xfrm>
            <a:off x="2514600" y="2362200"/>
            <a:ext cx="1664208" cy="152400"/>
          </a:xfrm>
          <a:prstGeom prst="leftArrow">
            <a:avLst/>
          </a:prstGeom>
          <a:solidFill>
            <a:schemeClr val="bg2">
              <a:lumMod val="1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>
            <a:off x="5704726" y="2243252"/>
            <a:ext cx="228600" cy="195147"/>
          </a:xfrm>
          <a:prstGeom prst="leftArrow">
            <a:avLst/>
          </a:prstGeom>
          <a:solidFill>
            <a:schemeClr val="bg2">
              <a:lumMod val="10000"/>
            </a:schemeClr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90800" y="262239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800 C for 2-3 hours , 600 C for 10 hours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7000" y="33160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20 Micron EP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90800" y="561649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48 Hour, 100 C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0800" y="388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For Sulfur Precipitate Removal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0800" y="44312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1200 psi, Ultrapure Water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90800" y="5029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Class 10 Clean-room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10800000">
            <a:off x="533400" y="3429000"/>
            <a:ext cx="457200" cy="2971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004C-6FA8-43B8-B4F0-2889860FA09B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(Not So) Smooth Surface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C67B-0A02-468C-BEA1-2CD937E09B95}" type="datetime1">
              <a:rPr lang="en-US" smtClean="0"/>
              <a:pPr/>
              <a:t>2/22/2010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Engineering Week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4" descr="CRNB1_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3276600" cy="236061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8" name="Picture 12" descr="CRNB1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327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SCNB2_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038600"/>
            <a:ext cx="3276600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934200" y="3200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m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3124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m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71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m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192296" y="3575536"/>
            <a:ext cx="762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20944" y="3581400"/>
            <a:ext cx="685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6096000"/>
            <a:ext cx="914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onlight">
  <a:themeElements>
    <a:clrScheme name="Moonlight">
      <a:dk1>
        <a:srgbClr val="595959"/>
      </a:dk1>
      <a:lt1>
        <a:srgbClr val="FFFFFF"/>
      </a:lt1>
      <a:dk2>
        <a:srgbClr val="2AB7FF"/>
      </a:dk2>
      <a:lt2>
        <a:srgbClr val="DBE5F1"/>
      </a:lt2>
      <a:accent1>
        <a:srgbClr val="20378C"/>
      </a:accent1>
      <a:accent2>
        <a:srgbClr val="A20000"/>
      </a:accent2>
      <a:accent3>
        <a:srgbClr val="534088"/>
      </a:accent3>
      <a:accent4>
        <a:srgbClr val="2D9123"/>
      </a:accent4>
      <a:accent5>
        <a:srgbClr val="7E2C80"/>
      </a:accent5>
      <a:accent6>
        <a:srgbClr val="4A4EC5"/>
      </a:accent6>
      <a:hlink>
        <a:srgbClr val="BBECFF"/>
      </a:hlink>
      <a:folHlink>
        <a:srgbClr val="DDDDDD"/>
      </a:folHlink>
    </a:clrScheme>
    <a:fontScheme name="Moonlight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onlight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50000"/>
              </a:schemeClr>
            </a:gs>
            <a:gs pos="35000">
              <a:schemeClr val="phClr">
                <a:tint val="80000"/>
                <a:satMod val="200000"/>
              </a:schemeClr>
            </a:gs>
            <a:gs pos="100000">
              <a:schemeClr val="phClr">
                <a:tint val="75000"/>
                <a:satMod val="250000"/>
              </a:schemeClr>
            </a:gs>
          </a:gsLst>
          <a:path path="rect">
            <a:fillToRect l="100000" t="100000"/>
          </a:path>
        </a:gradFill>
        <a:gradFill rotWithShape="1">
          <a:gsLst>
            <a:gs pos="0">
              <a:schemeClr val="phClr">
                <a:shade val="60000"/>
                <a:satMod val="150000"/>
              </a:schemeClr>
            </a:gs>
            <a:gs pos="80000">
              <a:schemeClr val="phClr">
                <a:shade val="100000"/>
                <a:satMod val="130000"/>
              </a:schemeClr>
            </a:gs>
            <a:gs pos="100000">
              <a:schemeClr val="phClr">
                <a:tint val="9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6350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atMod val="110000"/>
            </a:schemeClr>
          </a:solidFill>
          <a:prstDash val="solid"/>
        </a:ln>
        <a:ln w="25400" cap="flat" cmpd="sng" algn="ctr">
          <a:solidFill>
            <a:schemeClr val="phClr">
              <a:shade val="90000"/>
              <a:satMod val="115000"/>
            </a:schemeClr>
          </a:solidFill>
          <a:prstDash val="solid"/>
        </a:ln>
      </a:lnStyleLst>
      <a:effectStyleLst>
        <a:effectStyle>
          <a:effectLst>
            <a:outerShdw blurRad="50800" dist="25400" dir="5400000" sx="101000" sy="101000" algn="ctr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4200000"/>
            </a:lightRig>
          </a:scene3d>
          <a:sp3d>
            <a:bevelT w="25400" h="12700" prst="softRound"/>
          </a:sp3d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  <a:softEdge rad="3175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rect">
            <a:fillToRect l="100000" t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2317</TotalTime>
  <Words>1380</Words>
  <Application>Microsoft Office PowerPoint</Application>
  <PresentationFormat>On-screen Show (4:3)</PresentationFormat>
  <Paragraphs>319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Moonlight</vt:lpstr>
      <vt:lpstr>Microsoft Office Excel 97-2003 Worksheet</vt:lpstr>
      <vt:lpstr>Superconducting RF Cavity Processing</vt:lpstr>
      <vt:lpstr>Outline</vt:lpstr>
      <vt:lpstr>A basic SRF cavity…</vt:lpstr>
      <vt:lpstr>Objective of Cavity Processing</vt:lpstr>
      <vt:lpstr>What must be done during cavity processing to get high quality factors and accelerating gradients? </vt:lpstr>
      <vt:lpstr>How are Niobium Sheets Made?</vt:lpstr>
      <vt:lpstr>How Cavities Are Made from these Sheets?</vt:lpstr>
      <vt:lpstr>How Cavities Are Processed</vt:lpstr>
      <vt:lpstr>(Not So) Smooth Surface</vt:lpstr>
      <vt:lpstr>(Not So) Clean Surface</vt:lpstr>
      <vt:lpstr>Integrated Cavity Processing Apparatus (ICPA) at Fermilab in IB4</vt:lpstr>
      <vt:lpstr>General Layout of IB4 &amp; Path of Cavity</vt:lpstr>
      <vt:lpstr>Tumbling Area</vt:lpstr>
      <vt:lpstr>What is tumbling?</vt:lpstr>
      <vt:lpstr>9 Cell Cavity Tumbling</vt:lpstr>
      <vt:lpstr>Why do tumbling?</vt:lpstr>
      <vt:lpstr>Electropolishing – Central Processing Step</vt:lpstr>
      <vt:lpstr>Single Cell Tool</vt:lpstr>
      <vt:lpstr>Cathode Side End Group</vt:lpstr>
      <vt:lpstr>Electropolishing Tool</vt:lpstr>
      <vt:lpstr>Chemistry Area - Safety</vt:lpstr>
      <vt:lpstr>Chemistry Area</vt:lpstr>
      <vt:lpstr>Chemical Storage Room - Safety</vt:lpstr>
      <vt:lpstr>High Pressure Rinse – Clean Room Assembly Area</vt:lpstr>
      <vt:lpstr>Preliminary Results – 3.9 EP</vt:lpstr>
      <vt:lpstr>Coupon Tumbling 3.9 GHz Geometry</vt:lpstr>
      <vt:lpstr>40 MV/m!</vt:lpstr>
      <vt:lpstr>40 MV/m?</vt:lpstr>
      <vt:lpstr>Slide 29</vt:lpstr>
      <vt:lpstr>Work to Come</vt:lpstr>
      <vt:lpstr>Slide 31</vt:lpstr>
    </vt:vector>
  </TitlesOfParts>
  <Company>Fermi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ccooper</dc:creator>
  <cp:lastModifiedBy>shilpee</cp:lastModifiedBy>
  <cp:revision>204</cp:revision>
  <dcterms:created xsi:type="dcterms:W3CDTF">2010-02-10T21:07:10Z</dcterms:created>
  <dcterms:modified xsi:type="dcterms:W3CDTF">2010-02-22T21:12:21Z</dcterms:modified>
</cp:coreProperties>
</file>