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13"/>
  </p:notesMasterIdLst>
  <p:sldIdLst>
    <p:sldId id="256" r:id="rId2"/>
    <p:sldId id="259" r:id="rId3"/>
    <p:sldId id="257" r:id="rId4"/>
    <p:sldId id="261" r:id="rId5"/>
    <p:sldId id="265" r:id="rId6"/>
    <p:sldId id="266" r:id="rId7"/>
    <p:sldId id="264" r:id="rId8"/>
    <p:sldId id="267" r:id="rId9"/>
    <p:sldId id="258" r:id="rId10"/>
    <p:sldId id="269" r:id="rId11"/>
    <p:sldId id="270"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00"/>
    <a:srgbClr val="00FFFF"/>
    <a:srgbClr val="009900"/>
    <a:srgbClr val="FFFFFF"/>
    <a:srgbClr val="9FD75B"/>
    <a:srgbClr val="9999FF"/>
    <a:srgbClr val="003399"/>
    <a:srgbClr val="009799"/>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7" autoAdjust="0"/>
    <p:restoredTop sz="94601" autoAdjust="0"/>
  </p:normalViewPr>
  <p:slideViewPr>
    <p:cSldViewPr snapToGrid="0">
      <p:cViewPr>
        <p:scale>
          <a:sx n="100" d="100"/>
          <a:sy n="100" d="100"/>
        </p:scale>
        <p:origin x="-402" y="-22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6" d="100"/>
          <a:sy n="56" d="100"/>
        </p:scale>
        <p:origin x="-178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7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20000"/>
              </a:spcBef>
              <a:buClr>
                <a:srgbClr val="FFFF00"/>
              </a:buClr>
              <a:buSzPct val="80000"/>
              <a:buFont typeface="Wingdings" pitchFamily="2" charset="2"/>
              <a:buNone/>
              <a:defRPr sz="1200">
                <a:latin typeface="Arial" charset="0"/>
              </a:defRPr>
            </a:lvl1pPr>
          </a:lstStyle>
          <a:p>
            <a:pPr>
              <a:defRPr/>
            </a:pPr>
            <a:endParaRPr lang="en-US" dirty="0"/>
          </a:p>
        </p:txBody>
      </p:sp>
      <p:sp>
        <p:nvSpPr>
          <p:cNvPr id="5672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20000"/>
              </a:spcBef>
              <a:buClr>
                <a:srgbClr val="FFFF00"/>
              </a:buClr>
              <a:buSzPct val="80000"/>
              <a:buFont typeface="Wingdings" pitchFamily="2" charset="2"/>
              <a:buNone/>
              <a:defRPr sz="1200">
                <a:latin typeface="Arial" charset="0"/>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73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73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20000"/>
              </a:spcBef>
              <a:buClr>
                <a:srgbClr val="FFFF00"/>
              </a:buClr>
              <a:buSzPct val="80000"/>
              <a:buFont typeface="Wingdings" pitchFamily="2" charset="2"/>
              <a:buNone/>
              <a:defRPr sz="1200">
                <a:latin typeface="Arial" charset="0"/>
              </a:defRPr>
            </a:lvl1pPr>
          </a:lstStyle>
          <a:p>
            <a:pPr>
              <a:defRPr/>
            </a:pPr>
            <a:endParaRPr lang="en-US" dirty="0"/>
          </a:p>
        </p:txBody>
      </p:sp>
      <p:sp>
        <p:nvSpPr>
          <p:cNvPr id="5673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20000"/>
              </a:spcBef>
              <a:buClr>
                <a:srgbClr val="FFFF00"/>
              </a:buClr>
              <a:buSzPct val="80000"/>
              <a:buFont typeface="Wingdings" pitchFamily="2" charset="2"/>
              <a:buNone/>
              <a:defRPr sz="1200">
                <a:latin typeface="Arial" charset="0"/>
              </a:defRPr>
            </a:lvl1pPr>
          </a:lstStyle>
          <a:p>
            <a:pPr>
              <a:defRPr/>
            </a:pPr>
            <a:fld id="{0004D685-E245-4691-B047-9ADBF012D02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241A4-3D24-47D3-BD93-5254383544AB}" type="slidenum">
              <a:rPr lang="en-US"/>
              <a:pPr/>
              <a:t>4</a:t>
            </a:fld>
            <a:endParaRPr lang="en-US"/>
          </a:p>
        </p:txBody>
      </p:sp>
      <p:sp>
        <p:nvSpPr>
          <p:cNvPr id="558082" name="Rectangle 2"/>
          <p:cNvSpPr>
            <a:spLocks noGrp="1" noRot="1" noChangeAspect="1" noChangeArrowheads="1" noTextEdit="1"/>
          </p:cNvSpPr>
          <p:nvPr>
            <p:ph type="sldImg"/>
          </p:nvPr>
        </p:nvSpPr>
        <p:spPr>
          <a:ln/>
        </p:spPr>
      </p:sp>
      <p:sp>
        <p:nvSpPr>
          <p:cNvPr id="5580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pic>
        <p:nvPicPr>
          <p:cNvPr id="3" name="Picture 25"/>
          <p:cNvPicPr>
            <a:picLocks noChangeAspect="1" noChangeArrowheads="1"/>
          </p:cNvPicPr>
          <p:nvPr/>
        </p:nvPicPr>
        <p:blipFill>
          <a:blip r:embed="rId2"/>
          <a:srcRect/>
          <a:stretch>
            <a:fillRect/>
          </a:stretch>
        </p:blipFill>
        <p:spPr bwMode="auto">
          <a:xfrm>
            <a:off x="0" y="19050"/>
            <a:ext cx="9144000" cy="6858000"/>
          </a:xfrm>
          <a:prstGeom prst="rect">
            <a:avLst/>
          </a:prstGeom>
          <a:noFill/>
          <a:ln w="9525">
            <a:noFill/>
            <a:miter lim="800000"/>
            <a:headEnd/>
            <a:tailEnd/>
          </a:ln>
        </p:spPr>
      </p:pic>
      <p:sp>
        <p:nvSpPr>
          <p:cNvPr id="4" name="Text Box 23"/>
          <p:cNvSpPr txBox="1">
            <a:spLocks noChangeArrowheads="1"/>
          </p:cNvSpPr>
          <p:nvPr/>
        </p:nvSpPr>
        <p:spPr bwMode="auto">
          <a:xfrm>
            <a:off x="3505200" y="3048000"/>
            <a:ext cx="5410200" cy="457200"/>
          </a:xfrm>
          <a:prstGeom prst="rect">
            <a:avLst/>
          </a:prstGeom>
          <a:noFill/>
          <a:ln w="9525">
            <a:noFill/>
            <a:miter lim="800000"/>
            <a:headEnd/>
            <a:tailEnd/>
          </a:ln>
          <a:effectLst/>
        </p:spPr>
        <p:txBody>
          <a:bodyPr>
            <a:spAutoFit/>
          </a:bodyPr>
          <a:lstStyle/>
          <a:p>
            <a:pPr>
              <a:defRPr/>
            </a:pPr>
            <a:endParaRPr lang="en-US" dirty="0">
              <a:latin typeface="Arial Narrow" pitchFamily="34" charset="0"/>
            </a:endParaRPr>
          </a:p>
        </p:txBody>
      </p:sp>
      <p:sp>
        <p:nvSpPr>
          <p:cNvPr id="537614" name="Rectangle 14"/>
          <p:cNvSpPr>
            <a:spLocks noGrp="1" noChangeArrowheads="1"/>
          </p:cNvSpPr>
          <p:nvPr>
            <p:ph type="ctrTitle"/>
          </p:nvPr>
        </p:nvSpPr>
        <p:spPr>
          <a:xfrm>
            <a:off x="1219200" y="1600200"/>
            <a:ext cx="7772400" cy="1143000"/>
          </a:xfrm>
        </p:spPr>
        <p:txBody>
          <a:bodyPr anchor="b"/>
          <a:lstStyle>
            <a:lvl1pPr algn="r">
              <a:defRPr sz="4400"/>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smtClean="0"/>
              <a:t>Vicky White, OSG Consortium Meeting, March 10, 2010</a:t>
            </a:r>
            <a:endParaRPr lang="en-US" dirty="0"/>
          </a:p>
        </p:txBody>
      </p:sp>
      <p:sp>
        <p:nvSpPr>
          <p:cNvPr id="5" name="Rectangle 17"/>
          <p:cNvSpPr>
            <a:spLocks noGrp="1" noChangeArrowheads="1"/>
          </p:cNvSpPr>
          <p:nvPr>
            <p:ph type="sldNum" sz="quarter" idx="11"/>
          </p:nvPr>
        </p:nvSpPr>
        <p:spPr>
          <a:ln/>
        </p:spPr>
        <p:txBody>
          <a:bodyPr/>
          <a:lstStyle>
            <a:lvl1pPr>
              <a:defRPr/>
            </a:lvl1pPr>
          </a:lstStyle>
          <a:p>
            <a:pPr>
              <a:defRPr/>
            </a:pPr>
            <a:fld id="{A64BC9D0-13EE-489A-A26B-D4A7099FDDF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5" y="203200"/>
            <a:ext cx="1724025" cy="5441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57338" y="203200"/>
            <a:ext cx="5024437" cy="5441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a:ln/>
        </p:spPr>
        <p:txBody>
          <a:bodyPr/>
          <a:lstStyle>
            <a:lvl1pPr>
              <a:defRPr/>
            </a:lvl1pPr>
          </a:lstStyle>
          <a:p>
            <a:pPr>
              <a:defRPr/>
            </a:pPr>
            <a:r>
              <a:rPr lang="en-US" smtClean="0"/>
              <a:t>Vicky White, OSG Consortium Meeting, March 10, 2010</a:t>
            </a:r>
            <a:endParaRPr lang="en-US" dirty="0"/>
          </a:p>
        </p:txBody>
      </p:sp>
      <p:sp>
        <p:nvSpPr>
          <p:cNvPr id="5" name="Rectangle 17"/>
          <p:cNvSpPr>
            <a:spLocks noGrp="1" noChangeArrowheads="1"/>
          </p:cNvSpPr>
          <p:nvPr>
            <p:ph type="sldNum" sz="quarter" idx="11"/>
          </p:nvPr>
        </p:nvSpPr>
        <p:spPr>
          <a:ln/>
        </p:spPr>
        <p:txBody>
          <a:bodyPr/>
          <a:lstStyle>
            <a:lvl1pPr>
              <a:defRPr/>
            </a:lvl1pPr>
          </a:lstStyle>
          <a:p>
            <a:pPr>
              <a:defRPr/>
            </a:pPr>
            <a:fld id="{713F8E2A-C7C5-430F-A3D2-677ECBAE01A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57338" y="203200"/>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1530350"/>
            <a:ext cx="3352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530350"/>
            <a:ext cx="3352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ftr" sz="quarter" idx="10"/>
          </p:nvPr>
        </p:nvSpPr>
        <p:spPr>
          <a:ln/>
        </p:spPr>
        <p:txBody>
          <a:bodyPr/>
          <a:lstStyle>
            <a:lvl1pPr>
              <a:defRPr/>
            </a:lvl1pPr>
          </a:lstStyle>
          <a:p>
            <a:pPr>
              <a:defRPr/>
            </a:pPr>
            <a:r>
              <a:rPr lang="en-US" smtClean="0"/>
              <a:t>Vicky White, OSG Consortium Meeting, March 10, 2010</a:t>
            </a:r>
            <a:endParaRPr lang="en-US" dirty="0"/>
          </a:p>
        </p:txBody>
      </p:sp>
      <p:sp>
        <p:nvSpPr>
          <p:cNvPr id="6" name="Rectangle 17"/>
          <p:cNvSpPr>
            <a:spLocks noGrp="1" noChangeArrowheads="1"/>
          </p:cNvSpPr>
          <p:nvPr>
            <p:ph type="sldNum" sz="quarter" idx="11"/>
          </p:nvPr>
        </p:nvSpPr>
        <p:spPr>
          <a:ln/>
        </p:spPr>
        <p:txBody>
          <a:bodyPr/>
          <a:lstStyle>
            <a:lvl1pPr>
              <a:defRPr/>
            </a:lvl1pPr>
          </a:lstStyle>
          <a:p>
            <a:pPr>
              <a:defRPr/>
            </a:pPr>
            <a:fld id="{43F7F3F3-C757-42BB-86A8-DF25473C5F37}"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57338" y="203200"/>
            <a:ext cx="68580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530350"/>
            <a:ext cx="3352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05400" y="1530350"/>
            <a:ext cx="3352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ftr" sz="quarter" idx="10"/>
          </p:nvPr>
        </p:nvSpPr>
        <p:spPr>
          <a:ln/>
        </p:spPr>
        <p:txBody>
          <a:bodyPr/>
          <a:lstStyle>
            <a:lvl1pPr>
              <a:defRPr/>
            </a:lvl1pPr>
          </a:lstStyle>
          <a:p>
            <a:pPr>
              <a:defRPr/>
            </a:pPr>
            <a:r>
              <a:rPr lang="en-US" smtClean="0"/>
              <a:t>Vicky White, OSG Consortium Meeting, March 10, 2010</a:t>
            </a:r>
            <a:endParaRPr lang="en-US" dirty="0"/>
          </a:p>
        </p:txBody>
      </p:sp>
      <p:sp>
        <p:nvSpPr>
          <p:cNvPr id="6" name="Rectangle 17"/>
          <p:cNvSpPr>
            <a:spLocks noGrp="1" noChangeArrowheads="1"/>
          </p:cNvSpPr>
          <p:nvPr>
            <p:ph type="sldNum" sz="quarter" idx="11"/>
          </p:nvPr>
        </p:nvSpPr>
        <p:spPr>
          <a:ln/>
        </p:spPr>
        <p:txBody>
          <a:bodyPr/>
          <a:lstStyle>
            <a:lvl1pPr>
              <a:defRPr/>
            </a:lvl1pPr>
          </a:lstStyle>
          <a:p>
            <a:pPr>
              <a:defRPr/>
            </a:pPr>
            <a:fld id="{988F3B5E-FDAF-4532-ACFC-092F49F55F73}"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7171" name="Rectangle 3"/>
          <p:cNvSpPr>
            <a:spLocks noGrp="1" noChangeArrowheads="1"/>
          </p:cNvSpPr>
          <p:nvPr>
            <p:ph type="ctrTitle"/>
          </p:nvPr>
        </p:nvSpPr>
        <p:spPr>
          <a:xfrm>
            <a:off x="685800" y="2667000"/>
            <a:ext cx="6610350" cy="1143000"/>
          </a:xfrm>
        </p:spPr>
        <p:txBody>
          <a:bodyPr lIns="91440" tIns="45720" rIns="91440" bIns="45720" anchor="ctr" anchorCtr="0"/>
          <a:lstStyle>
            <a:lvl1pPr algn="l">
              <a:defRPr sz="4000"/>
            </a:lvl1pPr>
          </a:lstStyle>
          <a:p>
            <a:r>
              <a:rPr lang="en-GB"/>
              <a:t>Click to edit Master title style</a:t>
            </a:r>
          </a:p>
        </p:txBody>
      </p:sp>
      <p:sp>
        <p:nvSpPr>
          <p:cNvPr id="7172" name="Rectangle 4"/>
          <p:cNvSpPr>
            <a:spLocks noGrp="1" noChangeArrowheads="1"/>
          </p:cNvSpPr>
          <p:nvPr>
            <p:ph type="subTitle" idx="1"/>
          </p:nvPr>
        </p:nvSpPr>
        <p:spPr>
          <a:xfrm>
            <a:off x="685800" y="3992563"/>
            <a:ext cx="4343400" cy="1066800"/>
          </a:xfrm>
        </p:spPr>
        <p:txBody>
          <a:bodyPr/>
          <a:lstStyle>
            <a:lvl1pPr marL="0" indent="0">
              <a:buClr>
                <a:srgbClr val="FFB241"/>
              </a:buClr>
              <a:buFontTx/>
              <a:buNone/>
              <a:defRPr sz="3200"/>
            </a:lvl1pPr>
          </a:lstStyle>
          <a:p>
            <a:r>
              <a:rPr lang="en-GB"/>
              <a:t>Click to edit Master subtitle style</a:t>
            </a:r>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ftr" sz="quarter" idx="10"/>
          </p:nvPr>
        </p:nvSpPr>
        <p:spPr/>
        <p:txBody>
          <a:bodyPr/>
          <a:lstStyle>
            <a:lvl1pPr>
              <a:defRPr/>
            </a:lvl1pPr>
          </a:lstStyle>
          <a:p>
            <a:pPr>
              <a:defRPr/>
            </a:pPr>
            <a:r>
              <a:rPr lang="en-US" smtClean="0"/>
              <a:t>Vicky White, OSG Consortium Meeting, March 10, 2010</a:t>
            </a:r>
            <a:endParaRPr lang="en-US" dirty="0"/>
          </a:p>
        </p:txBody>
      </p:sp>
      <p:sp>
        <p:nvSpPr>
          <p:cNvPr id="5" name="Rectangle 17"/>
          <p:cNvSpPr>
            <a:spLocks noGrp="1" noChangeArrowheads="1"/>
          </p:cNvSpPr>
          <p:nvPr>
            <p:ph type="sldNum" sz="quarter" idx="11"/>
          </p:nvPr>
        </p:nvSpPr>
        <p:spPr/>
        <p:txBody>
          <a:bodyPr/>
          <a:lstStyle>
            <a:lvl1pPr>
              <a:defRPr/>
            </a:lvl1pPr>
          </a:lstStyle>
          <a:p>
            <a:pPr>
              <a:defRPr/>
            </a:pPr>
            <a:fld id="{FB6F58C3-9D0B-4A22-BF4D-FC1137E720E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ftr" sz="quarter" idx="10"/>
          </p:nvPr>
        </p:nvSpPr>
        <p:spPr>
          <a:ln/>
        </p:spPr>
        <p:txBody>
          <a:bodyPr/>
          <a:lstStyle>
            <a:lvl1pPr>
              <a:defRPr/>
            </a:lvl1pPr>
          </a:lstStyle>
          <a:p>
            <a:pPr>
              <a:defRPr/>
            </a:pPr>
            <a:r>
              <a:rPr lang="en-US" smtClean="0"/>
              <a:t>Vicky White, OSG Consortium Meeting, March 10, 2010</a:t>
            </a:r>
            <a:endParaRPr lang="en-US" dirty="0"/>
          </a:p>
        </p:txBody>
      </p:sp>
      <p:sp>
        <p:nvSpPr>
          <p:cNvPr id="5" name="Rectangle 17"/>
          <p:cNvSpPr>
            <a:spLocks noGrp="1" noChangeArrowheads="1"/>
          </p:cNvSpPr>
          <p:nvPr>
            <p:ph type="sldNum" sz="quarter" idx="11"/>
          </p:nvPr>
        </p:nvSpPr>
        <p:spPr>
          <a:ln/>
        </p:spPr>
        <p:txBody>
          <a:bodyPr/>
          <a:lstStyle>
            <a:lvl1pPr>
              <a:defRPr/>
            </a:lvl1pPr>
          </a:lstStyle>
          <a:p>
            <a:pPr>
              <a:defRPr/>
            </a:pPr>
            <a:fld id="{98883C9F-E015-4BBE-A6DA-6AEB6D1A61F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53035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53035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ftr" sz="quarter" idx="10"/>
          </p:nvPr>
        </p:nvSpPr>
        <p:spPr>
          <a:ln/>
        </p:spPr>
        <p:txBody>
          <a:bodyPr/>
          <a:lstStyle>
            <a:lvl1pPr>
              <a:defRPr/>
            </a:lvl1pPr>
          </a:lstStyle>
          <a:p>
            <a:pPr>
              <a:defRPr/>
            </a:pPr>
            <a:r>
              <a:rPr lang="en-US" smtClean="0"/>
              <a:t>Vicky White, OSG Consortium Meeting, March 10, 2010</a:t>
            </a:r>
            <a:endParaRPr lang="en-US" dirty="0"/>
          </a:p>
        </p:txBody>
      </p:sp>
      <p:sp>
        <p:nvSpPr>
          <p:cNvPr id="6" name="Rectangle 17"/>
          <p:cNvSpPr>
            <a:spLocks noGrp="1" noChangeArrowheads="1"/>
          </p:cNvSpPr>
          <p:nvPr>
            <p:ph type="sldNum" sz="quarter" idx="11"/>
          </p:nvPr>
        </p:nvSpPr>
        <p:spPr>
          <a:ln/>
        </p:spPr>
        <p:txBody>
          <a:bodyPr/>
          <a:lstStyle>
            <a:lvl1pPr>
              <a:defRPr/>
            </a:lvl1pPr>
          </a:lstStyle>
          <a:p>
            <a:pPr>
              <a:defRPr/>
            </a:pPr>
            <a:fld id="{C7D62E53-208F-4720-A45A-BEE55DAEF24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ftr" sz="quarter" idx="10"/>
          </p:nvPr>
        </p:nvSpPr>
        <p:spPr>
          <a:ln/>
        </p:spPr>
        <p:txBody>
          <a:bodyPr/>
          <a:lstStyle>
            <a:lvl1pPr>
              <a:defRPr/>
            </a:lvl1pPr>
          </a:lstStyle>
          <a:p>
            <a:pPr>
              <a:defRPr/>
            </a:pPr>
            <a:r>
              <a:rPr lang="en-US" smtClean="0"/>
              <a:t>Vicky White, OSG Consortium Meeting, March 10, 2010</a:t>
            </a:r>
            <a:endParaRPr lang="en-US" dirty="0"/>
          </a:p>
        </p:txBody>
      </p:sp>
      <p:sp>
        <p:nvSpPr>
          <p:cNvPr id="8" name="Rectangle 17"/>
          <p:cNvSpPr>
            <a:spLocks noGrp="1" noChangeArrowheads="1"/>
          </p:cNvSpPr>
          <p:nvPr>
            <p:ph type="sldNum" sz="quarter" idx="11"/>
          </p:nvPr>
        </p:nvSpPr>
        <p:spPr>
          <a:ln/>
        </p:spPr>
        <p:txBody>
          <a:bodyPr/>
          <a:lstStyle>
            <a:lvl1pPr>
              <a:defRPr/>
            </a:lvl1pPr>
          </a:lstStyle>
          <a:p>
            <a:pPr>
              <a:defRPr/>
            </a:pPr>
            <a:fld id="{69306C9D-35CB-46F0-ADF2-B544066962C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ftr" sz="quarter" idx="10"/>
          </p:nvPr>
        </p:nvSpPr>
        <p:spPr>
          <a:ln/>
        </p:spPr>
        <p:txBody>
          <a:bodyPr/>
          <a:lstStyle>
            <a:lvl1pPr>
              <a:defRPr/>
            </a:lvl1pPr>
          </a:lstStyle>
          <a:p>
            <a:pPr>
              <a:defRPr/>
            </a:pPr>
            <a:r>
              <a:rPr lang="en-US" smtClean="0"/>
              <a:t>Vicky White, OSG Consortium Meeting, March 10, 2010</a:t>
            </a:r>
            <a:endParaRPr lang="en-US" dirty="0"/>
          </a:p>
        </p:txBody>
      </p:sp>
      <p:sp>
        <p:nvSpPr>
          <p:cNvPr id="4" name="Rectangle 17"/>
          <p:cNvSpPr>
            <a:spLocks noGrp="1" noChangeArrowheads="1"/>
          </p:cNvSpPr>
          <p:nvPr>
            <p:ph type="sldNum" sz="quarter" idx="11"/>
          </p:nvPr>
        </p:nvSpPr>
        <p:spPr>
          <a:ln/>
        </p:spPr>
        <p:txBody>
          <a:bodyPr/>
          <a:lstStyle>
            <a:lvl1pPr>
              <a:defRPr/>
            </a:lvl1pPr>
          </a:lstStyle>
          <a:p>
            <a:pPr>
              <a:defRPr/>
            </a:pPr>
            <a:fld id="{1FE5E706-0567-43B8-B91E-E181BD1FF4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ftr" sz="quarter" idx="10"/>
          </p:nvPr>
        </p:nvSpPr>
        <p:spPr>
          <a:ln/>
        </p:spPr>
        <p:txBody>
          <a:bodyPr/>
          <a:lstStyle>
            <a:lvl1pPr>
              <a:defRPr/>
            </a:lvl1pPr>
          </a:lstStyle>
          <a:p>
            <a:pPr>
              <a:defRPr/>
            </a:pPr>
            <a:r>
              <a:rPr lang="en-US" smtClean="0"/>
              <a:t>Vicky White, OSG Consortium Meeting, March 10, 2010</a:t>
            </a:r>
            <a:endParaRPr lang="en-US" dirty="0"/>
          </a:p>
        </p:txBody>
      </p:sp>
      <p:sp>
        <p:nvSpPr>
          <p:cNvPr id="3" name="Rectangle 17"/>
          <p:cNvSpPr>
            <a:spLocks noGrp="1" noChangeArrowheads="1"/>
          </p:cNvSpPr>
          <p:nvPr>
            <p:ph type="sldNum" sz="quarter" idx="11"/>
          </p:nvPr>
        </p:nvSpPr>
        <p:spPr>
          <a:ln/>
        </p:spPr>
        <p:txBody>
          <a:bodyPr/>
          <a:lstStyle>
            <a:lvl1pPr>
              <a:defRPr/>
            </a:lvl1pPr>
          </a:lstStyle>
          <a:p>
            <a:pPr>
              <a:defRPr/>
            </a:pPr>
            <a:fld id="{666FBE66-3259-4D16-BE75-4605A5155B5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r>
              <a:rPr lang="en-US" smtClean="0"/>
              <a:t>Vicky White, OSG Consortium Meeting, March 10, 2010</a:t>
            </a:r>
            <a:endParaRPr lang="en-US" dirty="0"/>
          </a:p>
        </p:txBody>
      </p:sp>
      <p:sp>
        <p:nvSpPr>
          <p:cNvPr id="6" name="Rectangle 17"/>
          <p:cNvSpPr>
            <a:spLocks noGrp="1" noChangeArrowheads="1"/>
          </p:cNvSpPr>
          <p:nvPr>
            <p:ph type="sldNum" sz="quarter" idx="11"/>
          </p:nvPr>
        </p:nvSpPr>
        <p:spPr>
          <a:ln/>
        </p:spPr>
        <p:txBody>
          <a:bodyPr/>
          <a:lstStyle>
            <a:lvl1pPr>
              <a:defRPr/>
            </a:lvl1pPr>
          </a:lstStyle>
          <a:p>
            <a:pPr>
              <a:defRPr/>
            </a:pPr>
            <a:fld id="{49E08D7A-9FA4-4D57-BF92-23B8B311E7D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r>
              <a:rPr lang="en-US" smtClean="0"/>
              <a:t>Vicky White, OSG Consortium Meeting, March 10, 2010</a:t>
            </a:r>
            <a:endParaRPr lang="en-US" dirty="0"/>
          </a:p>
        </p:txBody>
      </p:sp>
      <p:sp>
        <p:nvSpPr>
          <p:cNvPr id="6" name="Rectangle 17"/>
          <p:cNvSpPr>
            <a:spLocks noGrp="1" noChangeArrowheads="1"/>
          </p:cNvSpPr>
          <p:nvPr>
            <p:ph type="sldNum" sz="quarter" idx="11"/>
          </p:nvPr>
        </p:nvSpPr>
        <p:spPr>
          <a:ln/>
        </p:spPr>
        <p:txBody>
          <a:bodyPr/>
          <a:lstStyle>
            <a:lvl1pPr>
              <a:defRPr/>
            </a:lvl1pPr>
          </a:lstStyle>
          <a:p>
            <a:pPr>
              <a:defRPr/>
            </a:pPr>
            <a:fld id="{E542434F-B90B-4921-A524-2FA2B3BB1DF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pic>
        <p:nvPicPr>
          <p:cNvPr id="1026" name="Picture 24" descr="Fermi_Blue_subpage"/>
          <p:cNvPicPr>
            <a:picLocks noChangeAspect="1" noChangeArrowheads="1"/>
          </p:cNvPicPr>
          <p:nvPr/>
        </p:nvPicPr>
        <p:blipFill>
          <a:blip r:embed="rId16"/>
          <a:srcRect/>
          <a:stretch>
            <a:fillRect/>
          </a:stretch>
        </p:blipFill>
        <p:spPr bwMode="auto">
          <a:xfrm>
            <a:off x="0" y="0"/>
            <a:ext cx="9144000" cy="6858000"/>
          </a:xfrm>
          <a:prstGeom prst="rect">
            <a:avLst/>
          </a:prstGeom>
          <a:noFill/>
          <a:ln w="9525">
            <a:noFill/>
            <a:miter lim="800000"/>
            <a:headEnd/>
            <a:tailEnd/>
          </a:ln>
        </p:spPr>
      </p:pic>
      <p:sp>
        <p:nvSpPr>
          <p:cNvPr id="536592" name="Rectangle 16"/>
          <p:cNvSpPr>
            <a:spLocks noGrp="1" noChangeArrowheads="1"/>
          </p:cNvSpPr>
          <p:nvPr>
            <p:ph type="ftr" sz="quarter" idx="3"/>
          </p:nvPr>
        </p:nvSpPr>
        <p:spPr bwMode="auto">
          <a:xfrm>
            <a:off x="2800350" y="6305550"/>
            <a:ext cx="44577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solidFill>
                  <a:srgbClr val="FFFFFF"/>
                </a:solidFill>
                <a:latin typeface="Arial" charset="0"/>
              </a:defRPr>
            </a:lvl1pPr>
          </a:lstStyle>
          <a:p>
            <a:pPr>
              <a:defRPr/>
            </a:pPr>
            <a:r>
              <a:rPr lang="en-US" smtClean="0"/>
              <a:t>Vicky White, OSG Consortium Meeting, March 10, 2010</a:t>
            </a:r>
            <a:endParaRPr lang="en-US" dirty="0"/>
          </a:p>
        </p:txBody>
      </p:sp>
      <p:sp>
        <p:nvSpPr>
          <p:cNvPr id="536593" name="Rectangle 17"/>
          <p:cNvSpPr>
            <a:spLocks noGrp="1" noChangeArrowheads="1"/>
          </p:cNvSpPr>
          <p:nvPr>
            <p:ph type="sldNum" sz="quarter" idx="4"/>
          </p:nvPr>
        </p:nvSpPr>
        <p:spPr bwMode="auto">
          <a:xfrm>
            <a:off x="381000" y="63055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solidFill>
                  <a:srgbClr val="FFFFFF"/>
                </a:solidFill>
                <a:latin typeface="Arial" charset="0"/>
              </a:defRPr>
            </a:lvl1pPr>
          </a:lstStyle>
          <a:p>
            <a:pPr>
              <a:defRPr/>
            </a:pPr>
            <a:fld id="{F73E152A-F5FE-4212-A7D7-68912FFF8A4B}" type="slidenum">
              <a:rPr lang="en-US"/>
              <a:pPr>
                <a:defRPr/>
              </a:pPr>
              <a:t>‹#›</a:t>
            </a:fld>
            <a:endParaRPr lang="en-US" dirty="0"/>
          </a:p>
        </p:txBody>
      </p:sp>
      <p:sp>
        <p:nvSpPr>
          <p:cNvPr id="1029" name="Rectangle 25"/>
          <p:cNvSpPr>
            <a:spLocks noGrp="1" noChangeArrowheads="1"/>
          </p:cNvSpPr>
          <p:nvPr>
            <p:ph type="title"/>
          </p:nvPr>
        </p:nvSpPr>
        <p:spPr bwMode="auto">
          <a:xfrm>
            <a:off x="1557338" y="203200"/>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26"/>
          <p:cNvSpPr>
            <a:spLocks noGrp="1" noChangeArrowheads="1"/>
          </p:cNvSpPr>
          <p:nvPr>
            <p:ph type="body" idx="1"/>
          </p:nvPr>
        </p:nvSpPr>
        <p:spPr bwMode="auto">
          <a:xfrm>
            <a:off x="1600200" y="1530350"/>
            <a:ext cx="6858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Laksdjfalkjfds</a:t>
            </a:r>
          </a:p>
          <a:p>
            <a:pPr lvl="1"/>
            <a:r>
              <a:rPr lang="en-US" smtClean="0"/>
              <a:t>;slkjfda;slkjfd</a:t>
            </a:r>
          </a:p>
          <a:p>
            <a:pPr lvl="3"/>
            <a:r>
              <a:rPr lang="en-US" smtClean="0"/>
              <a:t>A;slkjfda;slkjfd</a:t>
            </a:r>
          </a:p>
          <a:p>
            <a:pPr lvl="3"/>
            <a:r>
              <a:rPr lang="en-US" smtClean="0"/>
              <a:t>	a;lksdjf;lsakjfd</a:t>
            </a:r>
          </a:p>
          <a:p>
            <a:pPr lvl="4"/>
            <a:r>
              <a:rPr lang="en-US" smtClean="0"/>
              <a:t>slkdflsdkjflsdkjflsdkjf</a:t>
            </a:r>
          </a:p>
        </p:txBody>
      </p:sp>
    </p:spTree>
  </p:cSld>
  <p:clrMap bg1="dk2" tx1="lt1" bg2="dk1" tx2="lt2" accent1="accent1" accent2="accent2" accent3="accent3" accent4="accent4" accent5="accent5" accent6="accent6" hlink="hlink" folHlink="folHlink"/>
  <p:sldLayoutIdLst>
    <p:sldLayoutId id="2147483826" r:id="rId1"/>
    <p:sldLayoutId id="2147483827"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8" r:id="rId14"/>
  </p:sldLayoutIdLst>
  <p:timing>
    <p:tnLst>
      <p:par>
        <p:cTn id="1" dur="indefinite" restart="never" nodeType="tmRoot"/>
      </p:par>
    </p:tnLst>
  </p:timing>
  <p:hf hdr="0" dt="0"/>
  <p:txStyles>
    <p:titleStyle>
      <a:lvl1pPr algn="l" rtl="0" eaLnBrk="0" fontAlgn="base" hangingPunct="0">
        <a:spcBef>
          <a:spcPct val="0"/>
        </a:spcBef>
        <a:spcAft>
          <a:spcPct val="0"/>
        </a:spcAft>
        <a:defRPr sz="3200">
          <a:solidFill>
            <a:srgbClr val="FFFFFF"/>
          </a:solidFill>
          <a:latin typeface="+mj-lt"/>
          <a:ea typeface="+mj-ea"/>
          <a:cs typeface="+mj-cs"/>
        </a:defRPr>
      </a:lvl1pPr>
      <a:lvl2pPr algn="l" rtl="0" eaLnBrk="0" fontAlgn="base" hangingPunct="0">
        <a:spcBef>
          <a:spcPct val="0"/>
        </a:spcBef>
        <a:spcAft>
          <a:spcPct val="0"/>
        </a:spcAft>
        <a:defRPr sz="3200">
          <a:solidFill>
            <a:srgbClr val="FFFFFF"/>
          </a:solidFill>
          <a:latin typeface="Arial" charset="0"/>
        </a:defRPr>
      </a:lvl2pPr>
      <a:lvl3pPr algn="l" rtl="0" eaLnBrk="0" fontAlgn="base" hangingPunct="0">
        <a:spcBef>
          <a:spcPct val="0"/>
        </a:spcBef>
        <a:spcAft>
          <a:spcPct val="0"/>
        </a:spcAft>
        <a:defRPr sz="3200">
          <a:solidFill>
            <a:srgbClr val="FFFFFF"/>
          </a:solidFill>
          <a:latin typeface="Arial" charset="0"/>
        </a:defRPr>
      </a:lvl3pPr>
      <a:lvl4pPr algn="l" rtl="0" eaLnBrk="0" fontAlgn="base" hangingPunct="0">
        <a:spcBef>
          <a:spcPct val="0"/>
        </a:spcBef>
        <a:spcAft>
          <a:spcPct val="0"/>
        </a:spcAft>
        <a:defRPr sz="3200">
          <a:solidFill>
            <a:srgbClr val="FFFFFF"/>
          </a:solidFill>
          <a:latin typeface="Arial" charset="0"/>
        </a:defRPr>
      </a:lvl4pPr>
      <a:lvl5pPr algn="l" rtl="0" eaLnBrk="0" fontAlgn="base" hangingPunct="0">
        <a:spcBef>
          <a:spcPct val="0"/>
        </a:spcBef>
        <a:spcAft>
          <a:spcPct val="0"/>
        </a:spcAft>
        <a:defRPr sz="3200">
          <a:solidFill>
            <a:srgbClr val="FFFFFF"/>
          </a:solidFill>
          <a:latin typeface="Arial" charset="0"/>
        </a:defRPr>
      </a:lvl5pPr>
      <a:lvl6pPr marL="457200" algn="l" rtl="0" fontAlgn="base">
        <a:spcBef>
          <a:spcPct val="0"/>
        </a:spcBef>
        <a:spcAft>
          <a:spcPct val="0"/>
        </a:spcAft>
        <a:defRPr sz="3200">
          <a:solidFill>
            <a:srgbClr val="FFFFFF"/>
          </a:solidFill>
          <a:latin typeface="Arial" charset="0"/>
        </a:defRPr>
      </a:lvl6pPr>
      <a:lvl7pPr marL="914400" algn="l" rtl="0" fontAlgn="base">
        <a:spcBef>
          <a:spcPct val="0"/>
        </a:spcBef>
        <a:spcAft>
          <a:spcPct val="0"/>
        </a:spcAft>
        <a:defRPr sz="3200">
          <a:solidFill>
            <a:srgbClr val="FFFFFF"/>
          </a:solidFill>
          <a:latin typeface="Arial" charset="0"/>
        </a:defRPr>
      </a:lvl7pPr>
      <a:lvl8pPr marL="1371600" algn="l" rtl="0" fontAlgn="base">
        <a:spcBef>
          <a:spcPct val="0"/>
        </a:spcBef>
        <a:spcAft>
          <a:spcPct val="0"/>
        </a:spcAft>
        <a:defRPr sz="3200">
          <a:solidFill>
            <a:srgbClr val="FFFFFF"/>
          </a:solidFill>
          <a:latin typeface="Arial" charset="0"/>
        </a:defRPr>
      </a:lvl8pPr>
      <a:lvl9pPr marL="1828800" algn="l" rtl="0" fontAlgn="base">
        <a:spcBef>
          <a:spcPct val="0"/>
        </a:spcBef>
        <a:spcAft>
          <a:spcPct val="0"/>
        </a:spcAft>
        <a:defRPr sz="3200">
          <a:solidFill>
            <a:srgbClr val="FFFFFF"/>
          </a:solidFill>
          <a:latin typeface="Arial" charset="0"/>
        </a:defRPr>
      </a:lvl9pPr>
    </p:titleStyle>
    <p:bodyStyle>
      <a:lvl1pPr marL="342900" indent="-342900" algn="l" rtl="0" eaLnBrk="0" fontAlgn="base" hangingPunct="0">
        <a:spcBef>
          <a:spcPct val="20000"/>
        </a:spcBef>
        <a:spcAft>
          <a:spcPct val="0"/>
        </a:spcAft>
        <a:buClr>
          <a:srgbClr val="CCFFFF"/>
        </a:buClr>
        <a:buSzPct val="8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rgbClr val="009900"/>
        </a:buClr>
        <a:buSzPct val="60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25000"/>
        <a:buFont typeface="Wingdings" pitchFamily="2" charset="2"/>
        <a:buChar char="q"/>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ctrTitle"/>
          </p:nvPr>
        </p:nvSpPr>
        <p:spPr>
          <a:xfrm>
            <a:off x="1143000" y="1752600"/>
            <a:ext cx="7772400" cy="1143000"/>
          </a:xfrm>
        </p:spPr>
        <p:txBody>
          <a:bodyPr/>
          <a:lstStyle/>
          <a:p>
            <a:r>
              <a:rPr lang="en-US" sz="4400" dirty="0" smtClean="0"/>
              <a:t>OSG Consortium Meeting</a:t>
            </a:r>
            <a:br>
              <a:rPr lang="en-US" sz="4400" dirty="0" smtClean="0"/>
            </a:br>
            <a:r>
              <a:rPr lang="en-US" dirty="0" smtClean="0"/>
              <a:t>Welcome from </a:t>
            </a:r>
            <a:r>
              <a:rPr lang="en-US" dirty="0" err="1" smtClean="0"/>
              <a:t>Fermilab</a:t>
            </a:r>
            <a:endParaRPr lang="en-US" sz="4400" dirty="0"/>
          </a:p>
        </p:txBody>
      </p:sp>
      <p:sp>
        <p:nvSpPr>
          <p:cNvPr id="565251" name="Rectangle 3"/>
          <p:cNvSpPr>
            <a:spLocks noGrp="1" noChangeArrowheads="1"/>
          </p:cNvSpPr>
          <p:nvPr>
            <p:ph type="subTitle" idx="4294967295"/>
          </p:nvPr>
        </p:nvSpPr>
        <p:spPr bwMode="auto">
          <a:xfrm>
            <a:off x="2514600" y="2971800"/>
            <a:ext cx="6400800" cy="1752600"/>
          </a:xfrm>
          <a:prstGeom prst="rect">
            <a:avLst/>
          </a:prstGeom>
          <a:noFill/>
          <a:ln>
            <a:miter lim="800000"/>
            <a:headEnd/>
            <a:tailEnd/>
          </a:ln>
        </p:spPr>
        <p:txBody>
          <a:bodyPr/>
          <a:lstStyle/>
          <a:p>
            <a:pPr marL="0" indent="0" algn="r">
              <a:buFontTx/>
              <a:buNone/>
            </a:pPr>
            <a:r>
              <a:rPr lang="en-US" sz="1600" dirty="0" smtClean="0">
                <a:solidFill>
                  <a:srgbClr val="FFFFFF"/>
                </a:solidFill>
              </a:rPr>
              <a:t>Vicky White</a:t>
            </a:r>
          </a:p>
          <a:p>
            <a:pPr marL="0" indent="0" algn="r">
              <a:buFontTx/>
              <a:buNone/>
            </a:pPr>
            <a:r>
              <a:rPr lang="en-US" sz="1600" dirty="0" smtClean="0">
                <a:solidFill>
                  <a:srgbClr val="FFFFFF"/>
                </a:solidFill>
              </a:rPr>
              <a:t>Associate Lab Director for Computing Science and Technology/CIO</a:t>
            </a:r>
          </a:p>
          <a:p>
            <a:pPr marL="0" indent="0" algn="r">
              <a:buFontTx/>
              <a:buNone/>
            </a:pPr>
            <a:r>
              <a:rPr lang="en-US" sz="1600" dirty="0" smtClean="0">
                <a:solidFill>
                  <a:srgbClr val="FFFFFF"/>
                </a:solidFill>
              </a:rPr>
              <a:t>March 10, 2010</a:t>
            </a:r>
            <a:endParaRPr lang="en-US" sz="1600" dirty="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 the bar is always higher </a:t>
            </a:r>
            <a:endParaRPr lang="en-US" dirty="0"/>
          </a:p>
        </p:txBody>
      </p:sp>
      <p:sp>
        <p:nvSpPr>
          <p:cNvPr id="3" name="Content Placeholder 2"/>
          <p:cNvSpPr>
            <a:spLocks noGrp="1"/>
          </p:cNvSpPr>
          <p:nvPr>
            <p:ph idx="1"/>
          </p:nvPr>
        </p:nvSpPr>
        <p:spPr/>
        <p:txBody>
          <a:bodyPr/>
          <a:lstStyle/>
          <a:p>
            <a:r>
              <a:rPr lang="en-US" dirty="0" smtClean="0"/>
              <a:t>Not enough to just work well, extend functionality and add communities</a:t>
            </a:r>
          </a:p>
          <a:p>
            <a:r>
              <a:rPr lang="en-US" dirty="0" smtClean="0"/>
              <a:t>Surely has to be adaptation to new </a:t>
            </a:r>
          </a:p>
          <a:p>
            <a:pPr lvl="1"/>
            <a:r>
              <a:rPr lang="en-US" dirty="0" smtClean="0"/>
              <a:t>Funding situations</a:t>
            </a:r>
          </a:p>
          <a:p>
            <a:pPr lvl="1"/>
            <a:r>
              <a:rPr lang="en-US" dirty="0" smtClean="0"/>
              <a:t>Buzz-words and technologies (e.g. Cloud)</a:t>
            </a:r>
          </a:p>
          <a:p>
            <a:pPr lvl="1"/>
            <a:r>
              <a:rPr lang="en-US" dirty="0" smtClean="0"/>
              <a:t>Partnership opportunities</a:t>
            </a:r>
          </a:p>
          <a:p>
            <a:r>
              <a:rPr lang="en-US" dirty="0" smtClean="0"/>
              <a:t>I believe it is still really important to be able to lay out a vision and a roadmap towards that vision </a:t>
            </a:r>
          </a:p>
          <a:p>
            <a:pPr lvl="1"/>
            <a:r>
              <a:rPr lang="en-US" dirty="0" smtClean="0"/>
              <a:t>At the same time as continuing the successful operation and use of OSG today</a:t>
            </a:r>
          </a:p>
        </p:txBody>
      </p:sp>
      <p:sp>
        <p:nvSpPr>
          <p:cNvPr id="4" name="Footer Placeholder 3"/>
          <p:cNvSpPr>
            <a:spLocks noGrp="1"/>
          </p:cNvSpPr>
          <p:nvPr>
            <p:ph type="ftr" sz="quarter" idx="10"/>
          </p:nvPr>
        </p:nvSpPr>
        <p:spPr/>
        <p:txBody>
          <a:bodyPr/>
          <a:lstStyle/>
          <a:p>
            <a:pPr>
              <a:defRPr/>
            </a:pPr>
            <a:r>
              <a:rPr lang="en-US" smtClean="0"/>
              <a:t>Vicky White, OSG Consortium Meeting, March 10, 2010</a:t>
            </a:r>
            <a:endParaRPr lang="en-US" dirty="0"/>
          </a:p>
        </p:txBody>
      </p:sp>
      <p:sp>
        <p:nvSpPr>
          <p:cNvPr id="5" name="Slide Number Placeholder 4"/>
          <p:cNvSpPr>
            <a:spLocks noGrp="1"/>
          </p:cNvSpPr>
          <p:nvPr>
            <p:ph type="sldNum" sz="quarter" idx="11"/>
          </p:nvPr>
        </p:nvSpPr>
        <p:spPr/>
        <p:txBody>
          <a:bodyPr/>
          <a:lstStyle/>
          <a:p>
            <a:pPr>
              <a:defRPr/>
            </a:pPr>
            <a:fld id="{FB6F58C3-9D0B-4A22-BF4D-FC1137E720E8}"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All-hands meetings</a:t>
            </a:r>
            <a:endParaRPr lang="en-US" dirty="0"/>
          </a:p>
        </p:txBody>
      </p:sp>
      <p:sp>
        <p:nvSpPr>
          <p:cNvPr id="3" name="Content Placeholder 2"/>
          <p:cNvSpPr>
            <a:spLocks noGrp="1"/>
          </p:cNvSpPr>
          <p:nvPr>
            <p:ph idx="1"/>
          </p:nvPr>
        </p:nvSpPr>
        <p:spPr/>
        <p:txBody>
          <a:bodyPr/>
          <a:lstStyle/>
          <a:p>
            <a:r>
              <a:rPr lang="en-US" dirty="0" smtClean="0"/>
              <a:t>Great time to reflect on the successes</a:t>
            </a:r>
          </a:p>
          <a:p>
            <a:r>
              <a:rPr lang="en-US" dirty="0" smtClean="0"/>
              <a:t>To strengthen the partnerships</a:t>
            </a:r>
          </a:p>
          <a:p>
            <a:r>
              <a:rPr lang="en-US" dirty="0" smtClean="0"/>
              <a:t>To iron out some problems</a:t>
            </a:r>
          </a:p>
          <a:p>
            <a:r>
              <a:rPr lang="en-US" dirty="0" smtClean="0"/>
              <a:t>To remember to think about and paint the big picture of where the Consortium is going and what, together, we are trying to achieve</a:t>
            </a:r>
          </a:p>
          <a:p>
            <a:endParaRPr lang="en-US" dirty="0" smtClean="0"/>
          </a:p>
          <a:p>
            <a:pPr>
              <a:buNone/>
            </a:pPr>
            <a:r>
              <a:rPr lang="en-US" dirty="0" smtClean="0">
                <a:solidFill>
                  <a:srgbClr val="FFFF00"/>
                </a:solidFill>
              </a:rPr>
              <a:t>Have a wonderful and productive day, as I hope you have had in the previous two days and </a:t>
            </a:r>
          </a:p>
          <a:p>
            <a:pPr>
              <a:buNone/>
            </a:pPr>
            <a:r>
              <a:rPr lang="en-US" dirty="0" smtClean="0">
                <a:solidFill>
                  <a:srgbClr val="FFFF00"/>
                </a:solidFill>
              </a:rPr>
              <a:t>             WELCOME TO FERMILAB</a:t>
            </a:r>
          </a:p>
        </p:txBody>
      </p:sp>
      <p:sp>
        <p:nvSpPr>
          <p:cNvPr id="4" name="Footer Placeholder 3"/>
          <p:cNvSpPr>
            <a:spLocks noGrp="1"/>
          </p:cNvSpPr>
          <p:nvPr>
            <p:ph type="ftr" sz="quarter" idx="10"/>
          </p:nvPr>
        </p:nvSpPr>
        <p:spPr/>
        <p:txBody>
          <a:bodyPr/>
          <a:lstStyle/>
          <a:p>
            <a:pPr>
              <a:defRPr/>
            </a:pPr>
            <a:r>
              <a:rPr lang="en-US" smtClean="0"/>
              <a:t>Vicky White, OSG Consortium Meeting, March 10, 2010</a:t>
            </a:r>
            <a:endParaRPr lang="en-US" dirty="0"/>
          </a:p>
        </p:txBody>
      </p:sp>
      <p:sp>
        <p:nvSpPr>
          <p:cNvPr id="5" name="Slide Number Placeholder 4"/>
          <p:cNvSpPr>
            <a:spLocks noGrp="1"/>
          </p:cNvSpPr>
          <p:nvPr>
            <p:ph type="sldNum" sz="quarter" idx="11"/>
          </p:nvPr>
        </p:nvSpPr>
        <p:spPr/>
        <p:txBody>
          <a:bodyPr/>
          <a:lstStyle/>
          <a:p>
            <a:pPr>
              <a:defRPr/>
            </a:pPr>
            <a:fld id="{FB6F58C3-9D0B-4A22-BF4D-FC1137E720E8}" type="slidenum">
              <a:rPr lang="en-US" smtClean="0"/>
              <a:pPr>
                <a:defRPr/>
              </a:pPr>
              <a:t>11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all  </a:t>
            </a:r>
            <a:endParaRPr lang="en-US" dirty="0"/>
          </a:p>
        </p:txBody>
      </p:sp>
      <p:sp>
        <p:nvSpPr>
          <p:cNvPr id="3" name="Content Placeholder 2"/>
          <p:cNvSpPr>
            <a:spLocks noGrp="1"/>
          </p:cNvSpPr>
          <p:nvPr>
            <p:ph idx="1"/>
          </p:nvPr>
        </p:nvSpPr>
        <p:spPr/>
        <p:txBody>
          <a:bodyPr/>
          <a:lstStyle/>
          <a:p>
            <a:r>
              <a:rPr lang="en-US" dirty="0" smtClean="0"/>
              <a:t>The institutions – labs and universities.</a:t>
            </a:r>
          </a:p>
          <a:p>
            <a:r>
              <a:rPr lang="en-US" dirty="0" smtClean="0"/>
              <a:t>The representatives of the scientific communities (the Virtual Organizations).</a:t>
            </a:r>
          </a:p>
          <a:p>
            <a:r>
              <a:rPr lang="en-US" dirty="0" smtClean="0"/>
              <a:t>The providers of core software technology which is integral to OSG.</a:t>
            </a:r>
          </a:p>
          <a:p>
            <a:r>
              <a:rPr lang="en-US" dirty="0" smtClean="0"/>
              <a:t>The “engagers” and educators who are reaching out to new communities or new people.</a:t>
            </a:r>
          </a:p>
          <a:p>
            <a:r>
              <a:rPr lang="en-US" dirty="0" smtClean="0"/>
              <a:t>The funding agencies – who via OSG are supporting better use of the computing resources provided for science and enabling more science.</a:t>
            </a:r>
          </a:p>
          <a:p>
            <a:endParaRPr lang="en-US" dirty="0"/>
          </a:p>
        </p:txBody>
      </p:sp>
      <p:sp>
        <p:nvSpPr>
          <p:cNvPr id="4" name="Footer Placeholder 3"/>
          <p:cNvSpPr>
            <a:spLocks noGrp="1"/>
          </p:cNvSpPr>
          <p:nvPr>
            <p:ph type="ftr" sz="quarter" idx="10"/>
          </p:nvPr>
        </p:nvSpPr>
        <p:spPr/>
        <p:txBody>
          <a:bodyPr/>
          <a:lstStyle/>
          <a:p>
            <a:pPr>
              <a:defRPr/>
            </a:pPr>
            <a:r>
              <a:rPr lang="en-US" smtClean="0"/>
              <a:t>Vicky White, OSG Consortium Meeting, March 10, 2010</a:t>
            </a:r>
            <a:endParaRPr lang="en-US" dirty="0"/>
          </a:p>
        </p:txBody>
      </p:sp>
      <p:sp>
        <p:nvSpPr>
          <p:cNvPr id="5" name="Slide Number Placeholder 4"/>
          <p:cNvSpPr>
            <a:spLocks noGrp="1"/>
          </p:cNvSpPr>
          <p:nvPr>
            <p:ph type="sldNum" sz="quarter" idx="11"/>
          </p:nvPr>
        </p:nvSpPr>
        <p:spPr/>
        <p:txBody>
          <a:bodyPr/>
          <a:lstStyle/>
          <a:p>
            <a:pPr>
              <a:defRPr/>
            </a:pPr>
            <a:fld id="{FB6F58C3-9D0B-4A22-BF4D-FC1137E720E8}"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OSG Journey  1993 - now</a:t>
            </a:r>
            <a:endParaRPr lang="en-US" dirty="0"/>
          </a:p>
        </p:txBody>
      </p:sp>
      <p:sp>
        <p:nvSpPr>
          <p:cNvPr id="3" name="Content Placeholder 2"/>
          <p:cNvSpPr>
            <a:spLocks noGrp="1"/>
          </p:cNvSpPr>
          <p:nvPr>
            <p:ph idx="1"/>
          </p:nvPr>
        </p:nvSpPr>
        <p:spPr/>
        <p:txBody>
          <a:bodyPr/>
          <a:lstStyle/>
          <a:p>
            <a:r>
              <a:rPr lang="en-US" dirty="0" smtClean="0"/>
              <a:t>From the ideas and ambitious vision to build something of sustained value to scientific communities (following on from successful early Grid projects at DOE and NSF)</a:t>
            </a:r>
          </a:p>
          <a:p>
            <a:r>
              <a:rPr lang="en-US" dirty="0" smtClean="0"/>
              <a:t>To </a:t>
            </a:r>
            <a:r>
              <a:rPr lang="en-US" dirty="0" smtClean="0"/>
              <a:t>the </a:t>
            </a:r>
            <a:r>
              <a:rPr lang="en-US" dirty="0" smtClean="0"/>
              <a:t>broad community and successful infrastructure of today</a:t>
            </a:r>
          </a:p>
          <a:p>
            <a:endParaRPr lang="en-US" dirty="0" smtClean="0"/>
          </a:p>
          <a:p>
            <a:pPr>
              <a:buNone/>
            </a:pPr>
            <a:r>
              <a:rPr lang="en-US" dirty="0" err="1" smtClean="0">
                <a:solidFill>
                  <a:srgbClr val="FFFF00"/>
                </a:solidFill>
              </a:rPr>
              <a:t>Fermilab</a:t>
            </a:r>
            <a:r>
              <a:rPr lang="en-US" dirty="0" smtClean="0">
                <a:solidFill>
                  <a:srgbClr val="FFFF00"/>
                </a:solidFill>
              </a:rPr>
              <a:t> is proud to be a founding member of OSG and a strongly supportive member of this OSG collaborative community</a:t>
            </a:r>
          </a:p>
          <a:p>
            <a:pPr lvl="1"/>
            <a:endParaRPr lang="en-US" dirty="0"/>
          </a:p>
        </p:txBody>
      </p:sp>
      <p:sp>
        <p:nvSpPr>
          <p:cNvPr id="4" name="Footer Placeholder 3"/>
          <p:cNvSpPr>
            <a:spLocks noGrp="1"/>
          </p:cNvSpPr>
          <p:nvPr>
            <p:ph type="ftr" sz="quarter" idx="10"/>
          </p:nvPr>
        </p:nvSpPr>
        <p:spPr/>
        <p:txBody>
          <a:bodyPr/>
          <a:lstStyle/>
          <a:p>
            <a:pPr>
              <a:defRPr/>
            </a:pPr>
            <a:r>
              <a:rPr lang="en-US" smtClean="0"/>
              <a:t>Vicky White, OSG Consortium Meeting, March 10, 2010</a:t>
            </a:r>
            <a:endParaRPr lang="en-US" dirty="0"/>
          </a:p>
        </p:txBody>
      </p:sp>
      <p:sp>
        <p:nvSpPr>
          <p:cNvPr id="5" name="Slide Number Placeholder 4"/>
          <p:cNvSpPr>
            <a:spLocks noGrp="1"/>
          </p:cNvSpPr>
          <p:nvPr>
            <p:ph type="sldNum" sz="quarter" idx="11"/>
          </p:nvPr>
        </p:nvSpPr>
        <p:spPr/>
        <p:txBody>
          <a:bodyPr/>
          <a:lstStyle/>
          <a:p>
            <a:pPr>
              <a:defRPr/>
            </a:pPr>
            <a:fld id="{FB6F58C3-9D0B-4A22-BF4D-FC1137E720E8}"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942975" y="1638300"/>
            <a:ext cx="7162800" cy="1143000"/>
          </a:xfrm>
        </p:spPr>
        <p:txBody>
          <a:bodyPr/>
          <a:lstStyle/>
          <a:p>
            <a:pPr algn="ctr"/>
            <a:r>
              <a:rPr lang="en-US"/>
              <a:t>Welcome and Open Science Grid Vision </a:t>
            </a:r>
          </a:p>
        </p:txBody>
      </p:sp>
      <p:sp>
        <p:nvSpPr>
          <p:cNvPr id="164867" name="Rectangle 3"/>
          <p:cNvSpPr>
            <a:spLocks noGrp="1" noChangeArrowheads="1"/>
          </p:cNvSpPr>
          <p:nvPr>
            <p:ph type="subTitle" idx="1"/>
          </p:nvPr>
        </p:nvSpPr>
        <p:spPr>
          <a:xfrm>
            <a:off x="714375" y="3449638"/>
            <a:ext cx="7751763" cy="1203325"/>
          </a:xfrm>
        </p:spPr>
        <p:txBody>
          <a:bodyPr/>
          <a:lstStyle/>
          <a:p>
            <a:pPr algn="ctr"/>
            <a:r>
              <a:rPr lang="en-US"/>
              <a:t>Vicky White</a:t>
            </a:r>
          </a:p>
          <a:p>
            <a:pPr algn="ctr"/>
            <a:r>
              <a:rPr lang="en-US"/>
              <a:t>Head, Computing Division, Fermilab</a:t>
            </a:r>
          </a:p>
          <a:p>
            <a:pPr algn="ctr"/>
            <a:r>
              <a:rPr lang="en-US"/>
              <a:t> January 12, 2004</a:t>
            </a:r>
          </a:p>
          <a:p>
            <a:pPr algn="ctr"/>
            <a:r>
              <a:rPr lang="en-US" sz="2400"/>
              <a:t>Open Science Grid Meeting and Workshop</a:t>
            </a:r>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50000"/>
          </a:schemeClr>
        </a:solidFill>
        <a:effectLst/>
      </p:bgPr>
    </p:bg>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p:txBody>
          <a:bodyPr/>
          <a:lstStyle/>
          <a:p>
            <a:r>
              <a:rPr lang="en-US"/>
              <a:t>What should the US do? </a:t>
            </a:r>
          </a:p>
        </p:txBody>
      </p:sp>
      <p:sp>
        <p:nvSpPr>
          <p:cNvPr id="538627" name="Rectangle 3"/>
          <p:cNvSpPr>
            <a:spLocks noGrp="1" noChangeArrowheads="1"/>
          </p:cNvSpPr>
          <p:nvPr>
            <p:ph type="body" idx="1"/>
          </p:nvPr>
        </p:nvSpPr>
        <p:spPr>
          <a:xfrm>
            <a:off x="530225" y="1627188"/>
            <a:ext cx="7437438" cy="4584700"/>
          </a:xfrm>
        </p:spPr>
        <p:txBody>
          <a:bodyPr/>
          <a:lstStyle/>
          <a:p>
            <a:pPr>
              <a:buFontTx/>
              <a:buNone/>
            </a:pPr>
            <a:r>
              <a:rPr lang="en-US" dirty="0"/>
              <a:t>	To lead in the creation of a global “</a:t>
            </a:r>
            <a:r>
              <a:rPr lang="en-US" dirty="0" err="1"/>
              <a:t>infostructure</a:t>
            </a:r>
            <a:r>
              <a:rPr lang="en-US" dirty="0"/>
              <a:t>” that will enable scientists in large worldwide collaborations, working with </a:t>
            </a:r>
            <a:r>
              <a:rPr lang="en-US" dirty="0" err="1"/>
              <a:t>petabytes</a:t>
            </a:r>
            <a:r>
              <a:rPr lang="en-US" dirty="0"/>
              <a:t> of data </a:t>
            </a:r>
          </a:p>
          <a:p>
            <a:pPr>
              <a:buFontTx/>
              <a:buNone/>
            </a:pPr>
            <a:r>
              <a:rPr lang="en-US" i="1" dirty="0"/>
              <a:t>	“…to share the costs and burdens of the immense computing resources needed and, more importantly, to fully participate in the science from the far corners of the globe</a:t>
            </a:r>
            <a:r>
              <a:rPr lang="en-US" dirty="0"/>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50000"/>
          </a:schemeClr>
        </a:solidFill>
        <a:effectLst/>
      </p:bgPr>
    </p:bg>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p:txBody>
          <a:bodyPr/>
          <a:lstStyle/>
          <a:p>
            <a:r>
              <a:rPr lang="en-US"/>
              <a:t>OSG - White Paper and Roadmap</a:t>
            </a:r>
          </a:p>
        </p:txBody>
      </p:sp>
      <p:sp>
        <p:nvSpPr>
          <p:cNvPr id="539651" name="Rectangle 3"/>
          <p:cNvSpPr>
            <a:spLocks noGrp="1" noChangeArrowheads="1"/>
          </p:cNvSpPr>
          <p:nvPr>
            <p:ph type="body" idx="1"/>
          </p:nvPr>
        </p:nvSpPr>
        <p:spPr>
          <a:xfrm>
            <a:off x="933450" y="1530350"/>
            <a:ext cx="6858000" cy="4114800"/>
          </a:xfrm>
        </p:spPr>
        <p:txBody>
          <a:bodyPr/>
          <a:lstStyle/>
          <a:p>
            <a:r>
              <a:rPr lang="en-US" dirty="0"/>
              <a:t>The approach is basically to federate many of the large computing investments made by both DOE and NSF at Facilities (such as </a:t>
            </a:r>
            <a:r>
              <a:rPr lang="en-US" dirty="0" err="1"/>
              <a:t>Fermilab</a:t>
            </a:r>
            <a:r>
              <a:rPr lang="en-US" dirty="0"/>
              <a:t>, BNL, LBL, SLAC, JLAB), at Universities, in Grid projects – starting with Physics-related investments and their close partnerships with Computer Scientists – and then expanding outwards.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50000"/>
          </a:schemeClr>
        </a:solidFill>
        <a:effectLst/>
      </p:bgPr>
    </p:bg>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p:txBody>
          <a:bodyPr/>
          <a:lstStyle/>
          <a:p>
            <a:r>
              <a:rPr lang="en-US"/>
              <a:t>What should the US do? </a:t>
            </a:r>
          </a:p>
        </p:txBody>
      </p:sp>
      <p:sp>
        <p:nvSpPr>
          <p:cNvPr id="538627" name="Rectangle 3"/>
          <p:cNvSpPr>
            <a:spLocks noGrp="1" noChangeArrowheads="1"/>
          </p:cNvSpPr>
          <p:nvPr>
            <p:ph type="body" idx="1"/>
          </p:nvPr>
        </p:nvSpPr>
        <p:spPr>
          <a:xfrm>
            <a:off x="568325" y="1636713"/>
            <a:ext cx="7437438" cy="4584700"/>
          </a:xfrm>
        </p:spPr>
        <p:txBody>
          <a:bodyPr/>
          <a:lstStyle/>
          <a:p>
            <a:pPr>
              <a:buFontTx/>
              <a:buNone/>
            </a:pPr>
            <a:r>
              <a:rPr lang="en-US" dirty="0"/>
              <a:t>	To lead in the creation of a global “</a:t>
            </a:r>
            <a:r>
              <a:rPr lang="en-US" dirty="0" err="1"/>
              <a:t>infostructure</a:t>
            </a:r>
            <a:r>
              <a:rPr lang="en-US" dirty="0"/>
              <a:t>” that will enable scientists in large worldwide collaborations, working with </a:t>
            </a:r>
            <a:r>
              <a:rPr lang="en-US" dirty="0" err="1"/>
              <a:t>petabytes</a:t>
            </a:r>
            <a:r>
              <a:rPr lang="en-US" dirty="0"/>
              <a:t> of data </a:t>
            </a:r>
          </a:p>
          <a:p>
            <a:pPr>
              <a:buFontTx/>
              <a:buNone/>
            </a:pPr>
            <a:r>
              <a:rPr lang="en-US" i="1" dirty="0"/>
              <a:t>	“…to share the costs and burdens of the immense computing resources needed and, more importantly, to fully participate in the science from the far corners of the globe</a:t>
            </a:r>
            <a:r>
              <a:rPr lang="en-US" dirty="0"/>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50000"/>
          </a:schemeClr>
        </a:solidFill>
        <a:effectLst/>
      </p:bgPr>
    </p:bg>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r>
              <a:rPr lang="en-US"/>
              <a:t>From the White Paper</a:t>
            </a:r>
          </a:p>
        </p:txBody>
      </p:sp>
      <p:sp>
        <p:nvSpPr>
          <p:cNvPr id="548867" name="Rectangle 3"/>
          <p:cNvSpPr>
            <a:spLocks noGrp="1" noChangeArrowheads="1"/>
          </p:cNvSpPr>
          <p:nvPr>
            <p:ph type="body" idx="1"/>
          </p:nvPr>
        </p:nvSpPr>
        <p:spPr>
          <a:xfrm>
            <a:off x="876300" y="1530350"/>
            <a:ext cx="6858000" cy="4114800"/>
          </a:xfrm>
        </p:spPr>
        <p:txBody>
          <a:bodyPr/>
          <a:lstStyle/>
          <a:p>
            <a:pPr>
              <a:lnSpc>
                <a:spcPct val="90000"/>
              </a:lnSpc>
              <a:buFontTx/>
              <a:buNone/>
            </a:pPr>
            <a:r>
              <a:rPr lang="en-US" sz="2000" i="1" dirty="0"/>
              <a:t>“The Open Science Grid will ensure that current and future particle and nuclear physics experiments benefit maximally from the large computing, data storage, network and grid investments already made and planned for. </a:t>
            </a:r>
            <a:endParaRPr lang="en-US" sz="2000" i="1" dirty="0" smtClean="0"/>
          </a:p>
          <a:p>
            <a:pPr>
              <a:lnSpc>
                <a:spcPct val="90000"/>
              </a:lnSpc>
              <a:buFontTx/>
              <a:buNone/>
            </a:pPr>
            <a:r>
              <a:rPr lang="en-US" sz="2000" i="1" dirty="0" smtClean="0"/>
              <a:t>The </a:t>
            </a:r>
            <a:r>
              <a:rPr lang="en-US" sz="2000" i="1" dirty="0"/>
              <a:t>Open Science Grid will ensure that the U.S. plays a leading role in defining and operating the global grid infrastructure needed for large-scale collaborative and international scientific research. </a:t>
            </a:r>
            <a:endParaRPr lang="en-US" sz="2000" i="1" dirty="0" smtClean="0"/>
          </a:p>
          <a:p>
            <a:pPr>
              <a:lnSpc>
                <a:spcPct val="90000"/>
              </a:lnSpc>
              <a:buFontTx/>
              <a:buNone/>
            </a:pPr>
            <a:r>
              <a:rPr lang="en-US" sz="2000" i="1" dirty="0" smtClean="0"/>
              <a:t>The </a:t>
            </a:r>
            <a:r>
              <a:rPr lang="en-US" sz="2000" i="1" dirty="0"/>
              <a:t>Open Science Grid will provide a set of services that can be enriched as new science areas choose to join and federate their resources. </a:t>
            </a:r>
            <a:endParaRPr lang="en-US" sz="2000" i="1" dirty="0" smtClean="0"/>
          </a:p>
          <a:p>
            <a:pPr>
              <a:lnSpc>
                <a:spcPct val="90000"/>
              </a:lnSpc>
              <a:buFontTx/>
              <a:buNone/>
            </a:pPr>
            <a:r>
              <a:rPr lang="en-US" sz="2000" i="1" dirty="0" smtClean="0"/>
              <a:t>For </a:t>
            </a:r>
            <a:r>
              <a:rPr lang="en-US" sz="2000" i="1" dirty="0"/>
              <a:t>the first time combined computing resources at several DOE labs and at dozens of universities will effectively become a single national computing infrastructure for science, the Open Science Grid”.</a:t>
            </a:r>
            <a:r>
              <a:rPr lang="en-US" sz="2000" dirty="0"/>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Success of OSG</a:t>
            </a:r>
            <a:endParaRPr lang="en-US" dirty="0"/>
          </a:p>
        </p:txBody>
      </p:sp>
      <p:sp>
        <p:nvSpPr>
          <p:cNvPr id="3" name="Content Placeholder 2"/>
          <p:cNvSpPr>
            <a:spLocks noGrp="1"/>
          </p:cNvSpPr>
          <p:nvPr>
            <p:ph idx="1"/>
          </p:nvPr>
        </p:nvSpPr>
        <p:spPr/>
        <p:txBody>
          <a:bodyPr/>
          <a:lstStyle/>
          <a:p>
            <a:r>
              <a:rPr lang="en-US" dirty="0" smtClean="0"/>
              <a:t>Against the vision and what we set out to achieve, in phases, when getting started </a:t>
            </a:r>
          </a:p>
          <a:p>
            <a:r>
              <a:rPr lang="en-US" dirty="0" smtClean="0"/>
              <a:t>Against the impact on different scientific communities</a:t>
            </a:r>
          </a:p>
          <a:p>
            <a:r>
              <a:rPr lang="en-US" dirty="0" smtClean="0"/>
              <a:t>Against the cost savings from each community doing everything their own way in isolation</a:t>
            </a:r>
          </a:p>
          <a:p>
            <a:r>
              <a:rPr lang="en-US" dirty="0" smtClean="0"/>
              <a:t>Against the broader impacts </a:t>
            </a:r>
          </a:p>
          <a:p>
            <a:r>
              <a:rPr lang="en-US" dirty="0" smtClean="0"/>
              <a:t>Against the efficiency in use of resources – through opportunistic shared use</a:t>
            </a:r>
          </a:p>
          <a:p>
            <a:r>
              <a:rPr lang="en-US" dirty="0" smtClean="0"/>
              <a:t>…….</a:t>
            </a:r>
          </a:p>
          <a:p>
            <a:pPr>
              <a:buNone/>
            </a:pPr>
            <a:r>
              <a:rPr lang="en-US" dirty="0" smtClean="0">
                <a:solidFill>
                  <a:srgbClr val="FFFF00"/>
                </a:solidFill>
              </a:rPr>
              <a:t>By any measure OSG has been a </a:t>
            </a:r>
            <a:r>
              <a:rPr lang="en-US" dirty="0" smtClean="0">
                <a:solidFill>
                  <a:srgbClr val="FFFF00"/>
                </a:solidFill>
              </a:rPr>
              <a:t>success</a:t>
            </a:r>
            <a:endParaRPr lang="en-US" dirty="0">
              <a:solidFill>
                <a:srgbClr val="FFFF00"/>
              </a:solidFill>
            </a:endParaRPr>
          </a:p>
        </p:txBody>
      </p:sp>
      <p:sp>
        <p:nvSpPr>
          <p:cNvPr id="4" name="Footer Placeholder 3"/>
          <p:cNvSpPr>
            <a:spLocks noGrp="1"/>
          </p:cNvSpPr>
          <p:nvPr>
            <p:ph type="ftr" sz="quarter" idx="10"/>
          </p:nvPr>
        </p:nvSpPr>
        <p:spPr/>
        <p:txBody>
          <a:bodyPr/>
          <a:lstStyle/>
          <a:p>
            <a:pPr>
              <a:defRPr/>
            </a:pPr>
            <a:r>
              <a:rPr lang="en-US" smtClean="0"/>
              <a:t>Vicky White, OSG Consortium Meeting, March 10, 2010</a:t>
            </a:r>
            <a:endParaRPr lang="en-US" dirty="0"/>
          </a:p>
        </p:txBody>
      </p:sp>
      <p:sp>
        <p:nvSpPr>
          <p:cNvPr id="5" name="Slide Number Placeholder 4"/>
          <p:cNvSpPr>
            <a:spLocks noGrp="1"/>
          </p:cNvSpPr>
          <p:nvPr>
            <p:ph type="sldNum" sz="quarter" idx="11"/>
          </p:nvPr>
        </p:nvSpPr>
        <p:spPr/>
        <p:txBody>
          <a:bodyPr/>
          <a:lstStyle/>
          <a:p>
            <a:pPr>
              <a:defRPr/>
            </a:pPr>
            <a:fld id="{FB6F58C3-9D0B-4A22-BF4D-FC1137E720E8}"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5961</TotalTime>
  <Words>651</Words>
  <Application>Microsoft Office PowerPoint</Application>
  <PresentationFormat>On-screen Show (4:3)</PresentationFormat>
  <Paragraphs>68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Factory</vt:lpstr>
      <vt:lpstr>OSG Consortium Meeting Welcome from Fermilab</vt:lpstr>
      <vt:lpstr>Welcome to all  </vt:lpstr>
      <vt:lpstr>The OSG Journey  1993 - now</vt:lpstr>
      <vt:lpstr>Welcome and Open Science Grid Vision </vt:lpstr>
      <vt:lpstr>What should the US do? </vt:lpstr>
      <vt:lpstr>OSG - White Paper and Roadmap</vt:lpstr>
      <vt:lpstr>What should the US do? </vt:lpstr>
      <vt:lpstr>From the White Paper</vt:lpstr>
      <vt:lpstr>Measuring Success of OSG</vt:lpstr>
      <vt:lpstr>The Future – the bar is always higher </vt:lpstr>
      <vt:lpstr>All-hands meetings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communication talk</dc:title>
  <dc:creator>Victoria A. White x3936 02263N</dc:creator>
  <cp:lastModifiedBy>Victoria A. White x3936 02263N</cp:lastModifiedBy>
  <cp:revision>412</cp:revision>
  <cp:lastPrinted>1601-01-01T00:00:00Z</cp:lastPrinted>
  <dcterms:created xsi:type="dcterms:W3CDTF">2008-08-01T20:03:26Z</dcterms:created>
  <dcterms:modified xsi:type="dcterms:W3CDTF">2010-03-10T14:30:41Z</dcterms:modified>
</cp:coreProperties>
</file>