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408" r:id="rId2"/>
    <p:sldId id="419" r:id="rId3"/>
    <p:sldId id="466" r:id="rId4"/>
    <p:sldId id="423" r:id="rId5"/>
    <p:sldId id="463" r:id="rId6"/>
    <p:sldId id="454" r:id="rId7"/>
    <p:sldId id="471" r:id="rId8"/>
    <p:sldId id="473" r:id="rId9"/>
    <p:sldId id="474" r:id="rId10"/>
    <p:sldId id="455" r:id="rId11"/>
    <p:sldId id="472" r:id="rId12"/>
    <p:sldId id="462" r:id="rId13"/>
  </p:sldIdLst>
  <p:sldSz cx="9144000" cy="6858000" type="screen4x3"/>
  <p:notesSz cx="6718300" cy="985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CC"/>
    <a:srgbClr val="CC0099"/>
    <a:srgbClr val="FFFF99"/>
    <a:srgbClr val="FDCDFA"/>
    <a:srgbClr val="669900"/>
    <a:srgbClr val="336666"/>
    <a:srgbClr val="008000"/>
    <a:srgbClr val="FAFABC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3" autoAdjust="0"/>
  </p:normalViewPr>
  <p:slideViewPr>
    <p:cSldViewPr snapToGrid="0">
      <p:cViewPr varScale="1">
        <p:scale>
          <a:sx n="64" d="100"/>
          <a:sy n="64" d="100"/>
        </p:scale>
        <p:origin x="-3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1971" cy="4934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4815" y="1"/>
            <a:ext cx="2911971" cy="4934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34870-4056-4CAD-B770-5101B301C61F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38188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528" y="4680880"/>
            <a:ext cx="5375246" cy="4435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60059"/>
            <a:ext cx="2911971" cy="4934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4815" y="9360059"/>
            <a:ext cx="2911971" cy="4934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25D17-DBD0-4A09-B8B2-7B07F6E37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77BD8-3FF9-4A37-9E73-F2F92A0A6A1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14290"/>
            <a:ext cx="5688013" cy="51911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07100" y="6451600"/>
            <a:ext cx="2033524" cy="278384"/>
          </a:xfrm>
        </p:spPr>
        <p:txBody>
          <a:bodyPr/>
          <a:lstStyle/>
          <a:p>
            <a:pPr algn="r"/>
            <a:r>
              <a:rPr lang="en-US" smtClean="0"/>
              <a:t>CERN Strategy for Crab Cavities - 14th LARP Collaboration Meeting April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B69-2E7A-48E9-94A8-4532480E1F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CERN Strategy for Crab Cavities - 14th LARP Collaboration Meeting April 2010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36B3-32ED-441D-B35E-C41DA6791F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png"/><Relationship Id="rId4" Type="http://schemas.openxmlformats.org/officeDocument/2006/relationships/hyperlink" Target="http://user.web.cern.ch/User/Welcome.html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47187" y="6413500"/>
            <a:ext cx="2918837" cy="25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j-lt"/>
              </a:defRPr>
            </a:lvl1pPr>
          </a:lstStyle>
          <a:p>
            <a:pPr algn="r"/>
            <a:r>
              <a:rPr lang="en-US" dirty="0" smtClean="0"/>
              <a:t>CERN Strategy for Crab Cavities - 14th LARP Collaboration Meeting April 2010</a:t>
            </a:r>
            <a:endParaRPr lang="en-US" dirty="0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8744" y="6455664"/>
            <a:ext cx="585216" cy="237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j-lt"/>
              </a:defRPr>
            </a:lvl1pPr>
          </a:lstStyle>
          <a:p>
            <a:fld id="{41842B69-2E7A-48E9-94A8-4532480E1F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690" name="Line 18"/>
          <p:cNvSpPr>
            <a:spLocks noChangeShapeType="1"/>
          </p:cNvSpPr>
          <p:nvPr userDrawn="1"/>
        </p:nvSpPr>
        <p:spPr bwMode="auto">
          <a:xfrm>
            <a:off x="309102" y="981792"/>
            <a:ext cx="84963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7" name="Picture 26" descr="logoCERN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17108" y="177061"/>
            <a:ext cx="619125" cy="619125"/>
          </a:xfrm>
          <a:prstGeom prst="rect">
            <a:avLst/>
          </a:prstGeom>
          <a:noFill/>
        </p:spPr>
      </p:pic>
      <p:pic>
        <p:nvPicPr>
          <p:cNvPr id="18434" name="Picture 2" descr="small logo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2400" y="138063"/>
            <a:ext cx="575903" cy="75987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97" r:id="rId2"/>
  </p:sldLayoutIdLst>
  <p:transition spd="med"/>
  <p:hf hdr="0" dt="0"/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000">
          <a:solidFill>
            <a:srgbClr val="3333C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>
          <a:solidFill>
            <a:srgbClr val="3366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1454" y="1892320"/>
            <a:ext cx="647544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8925" algn="ctr"/>
            <a:r>
              <a:rPr lang="en-US" sz="2800" dirty="0" smtClean="0"/>
              <a:t>CERN Strategy for Crab Cavities</a:t>
            </a:r>
          </a:p>
          <a:p>
            <a:pPr indent="288925" algn="ctr"/>
            <a:endParaRPr lang="en-US" sz="2000" dirty="0" smtClean="0"/>
          </a:p>
          <a:p>
            <a:pPr indent="288925"/>
            <a:endParaRPr lang="en-US" sz="2000" dirty="0" smtClean="0"/>
          </a:p>
          <a:p>
            <a:pPr indent="288925" algn="ctr"/>
            <a:r>
              <a:rPr lang="en-US" sz="2000" dirty="0" smtClean="0"/>
              <a:t> E. Ciapala, E. Jensen, J. Tuckmantel.</a:t>
            </a:r>
          </a:p>
          <a:p>
            <a:pPr indent="288925" algn="ctr"/>
            <a:r>
              <a:rPr lang="en-US" sz="2000" dirty="0" smtClean="0"/>
              <a:t>CERN</a:t>
            </a:r>
          </a:p>
          <a:p>
            <a:pPr indent="288925" algn="ctr"/>
            <a:endParaRPr lang="en-US" sz="2000" dirty="0" smtClean="0"/>
          </a:p>
          <a:p>
            <a:pPr indent="288925" algn="ctr"/>
            <a:r>
              <a:rPr lang="en-US" sz="2000" dirty="0" smtClean="0"/>
              <a:t>US-LARP CM14</a:t>
            </a:r>
          </a:p>
          <a:p>
            <a:pPr indent="288925" algn="ctr"/>
            <a:endParaRPr lang="en-US" sz="2000" dirty="0" smtClean="0"/>
          </a:p>
          <a:p>
            <a:pPr indent="288925" algn="ctr"/>
            <a:r>
              <a:rPr lang="en-US" sz="2000" dirty="0" err="1" smtClean="0"/>
              <a:t>Fermilab</a:t>
            </a:r>
            <a:r>
              <a:rPr lang="en-US" sz="2000" dirty="0" smtClean="0"/>
              <a:t>, April 26-28, 2010.</a:t>
            </a:r>
          </a:p>
          <a:p>
            <a:pPr indent="288925" algn="ctr"/>
            <a:endParaRPr lang="en-US" sz="2000" dirty="0" smtClean="0">
              <a:latin typeface="+mj-lt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B69-2E7A-48E9-94A8-4532480E1F5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72591" y="6451600"/>
            <a:ext cx="4368034" cy="406400"/>
          </a:xfrm>
        </p:spPr>
        <p:txBody>
          <a:bodyPr/>
          <a:lstStyle/>
          <a:p>
            <a:pPr algn="r"/>
            <a:r>
              <a:rPr lang="en-US" dirty="0" smtClean="0"/>
              <a:t>CERN Strategy for Crab Cavities - 14th LARP Collaboration Meeting April 2010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8195" y="237562"/>
            <a:ext cx="6539024" cy="519112"/>
          </a:xfrm>
        </p:spPr>
        <p:txBody>
          <a:bodyPr/>
          <a:lstStyle/>
          <a:p>
            <a:r>
              <a:rPr lang="en-US" sz="2800" dirty="0" smtClean="0"/>
              <a:t>Conventional Elliptical Cavities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03085" y="1118760"/>
            <a:ext cx="433380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‘Conventional’ elliptical cavities </a:t>
            </a:r>
            <a:endParaRPr lang="en-US" sz="1600" dirty="0" smtClean="0">
              <a:solidFill>
                <a:srgbClr val="FF0000"/>
              </a:solidFill>
              <a:latin typeface="+mj-lt"/>
            </a:endParaRPr>
          </a:p>
          <a:p>
            <a:pPr marL="0" lvl="1" indent="234950"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 Global Scheme discounted due to time scale imposed by IR upgrade in 2014/5</a:t>
            </a:r>
          </a:p>
          <a:p>
            <a:pPr marL="0" lvl="1" indent="234950"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 Space availability in IR4 was  also a concern</a:t>
            </a:r>
          </a:p>
          <a:p>
            <a:pPr marL="0" lvl="1" indent="234950"/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BUT</a:t>
            </a:r>
          </a:p>
          <a:p>
            <a:pPr indent="288925"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Time constraints changed due to merging of upgrade phases   (new proposal….)</a:t>
            </a:r>
          </a:p>
          <a:p>
            <a:pPr indent="288925"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Space reservation in IR4 for ACN now less likely  to be needed (SPS RF system upgrade)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B69-2E7A-48E9-94A8-4532480E1F5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41717" y="6450676"/>
            <a:ext cx="4698908" cy="407324"/>
          </a:xfrm>
        </p:spPr>
        <p:txBody>
          <a:bodyPr/>
          <a:lstStyle/>
          <a:p>
            <a:pPr algn="r"/>
            <a:r>
              <a:rPr lang="en-US" smtClean="0"/>
              <a:t>CERN Strategy for Crab Cavities - 14th LARP Collaboration Meeting April 2010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3123" y="4004005"/>
            <a:ext cx="850107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8925"/>
            <a:endParaRPr lang="en-US" sz="2000" dirty="0" smtClean="0">
              <a:latin typeface="+mj-lt"/>
            </a:endParaRPr>
          </a:p>
          <a:p>
            <a:pPr indent="55563"/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Test of Conventional CC in SPS or LHC IR4…</a:t>
            </a:r>
            <a:endParaRPr lang="en-US" sz="1600" dirty="0" smtClean="0">
              <a:latin typeface="+mj-lt"/>
            </a:endParaRPr>
          </a:p>
          <a:p>
            <a:pPr indent="346075"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Mitigation of risk on embarking on long R&amp;D program for compacts</a:t>
            </a:r>
          </a:p>
          <a:p>
            <a:pPr indent="346075"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Limited fundamental development needed</a:t>
            </a:r>
          </a:p>
          <a:p>
            <a:pPr indent="346075"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Interest in doing a CC test in SPS at  a nominal frequency (no bunch pattern restrictions)</a:t>
            </a:r>
          </a:p>
          <a:p>
            <a:pPr indent="346075"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Possibility to test the cavity in LHC</a:t>
            </a:r>
          </a:p>
          <a:p>
            <a:pPr indent="346075"/>
            <a:r>
              <a:rPr lang="en-US" sz="1600" dirty="0" smtClean="0">
                <a:latin typeface="+mj-lt"/>
              </a:rPr>
              <a:t>     Test of Global Scheme in LHC (with some luminosity gain possible)</a:t>
            </a:r>
          </a:p>
          <a:p>
            <a:pPr marL="0" lvl="1"/>
            <a:r>
              <a:rPr lang="en-US" sz="1600" dirty="0" smtClean="0">
                <a:latin typeface="+mj-lt"/>
              </a:rPr>
              <a:t>      </a:t>
            </a:r>
          </a:p>
          <a:p>
            <a:pPr marL="0" lvl="1"/>
            <a:endParaRPr lang="en-US" sz="1400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1079293" y="1182587"/>
            <a:ext cx="7586386" cy="2801951"/>
            <a:chOff x="1079293" y="1182587"/>
            <a:chExt cx="7586386" cy="2801951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888157" y="1182587"/>
              <a:ext cx="3777522" cy="2796663"/>
            </a:xfrm>
            <a:prstGeom prst="rect">
              <a:avLst/>
            </a:prstGeom>
            <a:noFill/>
            <a:ln w="19050">
              <a:solidFill>
                <a:srgbClr val="3333CC"/>
              </a:solidFill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1079293" y="3399763"/>
              <a:ext cx="37800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288925" algn="r"/>
              <a:r>
                <a:rPr lang="en-US" sz="1600" b="1" dirty="0" smtClean="0">
                  <a:solidFill>
                    <a:srgbClr val="3333CC"/>
                  </a:solidFill>
                  <a:latin typeface="+mj-lt"/>
                </a:rPr>
                <a:t>Detailed  study </a:t>
              </a:r>
            </a:p>
            <a:p>
              <a:pPr indent="288925" algn="r"/>
              <a:r>
                <a:rPr lang="en-US" sz="1600" b="1" dirty="0" smtClean="0">
                  <a:solidFill>
                    <a:srgbClr val="3333CC"/>
                  </a:solidFill>
                  <a:latin typeface="+mj-lt"/>
                </a:rPr>
                <a:t>       by  </a:t>
              </a:r>
              <a:r>
                <a:rPr lang="en-US" sz="1600" b="1" dirty="0" err="1" smtClean="0">
                  <a:solidFill>
                    <a:srgbClr val="3333CC"/>
                  </a:solidFill>
                  <a:latin typeface="+mj-lt"/>
                </a:rPr>
                <a:t>Liling</a:t>
              </a:r>
              <a:r>
                <a:rPr lang="en-US" sz="1600" b="1" dirty="0" smtClean="0">
                  <a:solidFill>
                    <a:srgbClr val="3333CC"/>
                  </a:solidFill>
                  <a:latin typeface="+mj-lt"/>
                </a:rPr>
                <a:t> Xiao, </a:t>
              </a:r>
              <a:r>
                <a:rPr lang="en-US" sz="1600" b="1" dirty="0" err="1" smtClean="0">
                  <a:solidFill>
                    <a:srgbClr val="3333CC"/>
                  </a:solidFill>
                  <a:latin typeface="+mj-lt"/>
                </a:rPr>
                <a:t>Zenghai</a:t>
              </a:r>
              <a:r>
                <a:rPr lang="en-US" sz="1600" b="1" dirty="0" smtClean="0">
                  <a:solidFill>
                    <a:srgbClr val="3333CC"/>
                  </a:solidFill>
                  <a:latin typeface="+mj-lt"/>
                </a:rPr>
                <a:t> Li ,CC09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8195" y="237562"/>
            <a:ext cx="6539024" cy="519112"/>
          </a:xfrm>
        </p:spPr>
        <p:txBody>
          <a:bodyPr/>
          <a:lstStyle/>
          <a:p>
            <a:r>
              <a:rPr lang="en-US" sz="2800" dirty="0" smtClean="0"/>
              <a:t>Timeline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4255" y="1224193"/>
            <a:ext cx="836291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Milestones :</a:t>
            </a:r>
          </a:p>
          <a:p>
            <a:pPr indent="288925"/>
            <a:endParaRPr lang="en-US" sz="2000" dirty="0" smtClean="0">
              <a:latin typeface="+mj-lt"/>
            </a:endParaRPr>
          </a:p>
          <a:p>
            <a:pPr marL="457200" indent="-173038"/>
            <a:r>
              <a:rPr lang="en-US" sz="2200" b="1" dirty="0" smtClean="0">
                <a:latin typeface="+mj-lt"/>
              </a:rPr>
              <a:t>Towards a full local scheme around IRs 1 and 5 in 2018</a:t>
            </a:r>
            <a:r>
              <a:rPr lang="en-US" sz="2200" dirty="0" smtClean="0">
                <a:latin typeface="+mj-lt"/>
              </a:rPr>
              <a:t>.</a:t>
            </a:r>
          </a:p>
          <a:p>
            <a:pPr marL="457200" indent="339725">
              <a:buFont typeface="Arial" pitchFamily="34" charset="0"/>
              <a:buChar char="•"/>
            </a:pPr>
            <a:endParaRPr lang="en-US" sz="2200" dirty="0" smtClean="0">
              <a:latin typeface="+mj-lt"/>
            </a:endParaRPr>
          </a:p>
          <a:p>
            <a:pPr marL="457200" indent="339725">
              <a:buFont typeface="Arial" pitchFamily="34" charset="0"/>
              <a:buChar char="•"/>
            </a:pPr>
            <a:r>
              <a:rPr lang="en-US" sz="2200" dirty="0" smtClean="0">
                <a:latin typeface="+mj-lt"/>
              </a:rPr>
              <a:t>First compact cavity with cryostat mid 2014 ?</a:t>
            </a:r>
          </a:p>
          <a:p>
            <a:pPr indent="288925">
              <a:buFont typeface="Arial" pitchFamily="34" charset="0"/>
              <a:buChar char="•"/>
            </a:pPr>
            <a:endParaRPr lang="en-US" sz="2200" dirty="0" smtClean="0">
              <a:latin typeface="+mj-lt"/>
            </a:endParaRPr>
          </a:p>
          <a:p>
            <a:pPr lvl="1" indent="288925">
              <a:buFont typeface="Arial" pitchFamily="34" charset="0"/>
              <a:buChar char="•"/>
            </a:pPr>
            <a:r>
              <a:rPr lang="en-US" sz="2200" dirty="0" smtClean="0">
                <a:latin typeface="+mj-lt"/>
              </a:rPr>
              <a:t>SPS test of compact cavity 2014/15, use elliptical if this appears unachievable ?</a:t>
            </a:r>
          </a:p>
          <a:p>
            <a:pPr lvl="1" indent="288925"/>
            <a:endParaRPr lang="en-US" sz="2200" dirty="0" smtClean="0">
              <a:latin typeface="+mj-lt"/>
            </a:endParaRPr>
          </a:p>
          <a:p>
            <a:pPr lvl="1" indent="288925">
              <a:buFont typeface="Arial" pitchFamily="34" charset="0"/>
              <a:buChar char="•"/>
            </a:pPr>
            <a:r>
              <a:rPr lang="en-US" sz="2200" dirty="0" smtClean="0">
                <a:latin typeface="+mj-lt"/>
              </a:rPr>
              <a:t>Possible test in IR4 could follow to demonstrate luminosity</a:t>
            </a:r>
          </a:p>
          <a:p>
            <a:pPr lvl="1" indent="288925">
              <a:buFont typeface="Arial" pitchFamily="34" charset="0"/>
              <a:buChar char="•"/>
            </a:pPr>
            <a:endParaRPr lang="en-US" sz="2200" dirty="0" smtClean="0">
              <a:latin typeface="+mj-lt"/>
            </a:endParaRPr>
          </a:p>
          <a:p>
            <a:pPr lvl="1" indent="288925">
              <a:buFont typeface="Arial" pitchFamily="34" charset="0"/>
              <a:buChar char="•"/>
            </a:pPr>
            <a:r>
              <a:rPr lang="en-US" sz="2200" dirty="0" smtClean="0">
                <a:latin typeface="+mj-lt"/>
              </a:rPr>
              <a:t>Production and test  of compacts 2015-2017</a:t>
            </a:r>
          </a:p>
          <a:p>
            <a:pPr lvl="1" indent="288925">
              <a:buFont typeface="Arial" pitchFamily="34" charset="0"/>
              <a:buChar char="•"/>
            </a:pPr>
            <a:endParaRPr lang="en-US" sz="2200" dirty="0" smtClean="0">
              <a:latin typeface="+mj-lt"/>
            </a:endParaRPr>
          </a:p>
          <a:p>
            <a:pPr lvl="1" indent="288925">
              <a:buFont typeface="Arial" pitchFamily="34" charset="0"/>
              <a:buChar char="•"/>
            </a:pPr>
            <a:r>
              <a:rPr lang="en-US" sz="2200" dirty="0" smtClean="0">
                <a:latin typeface="+mj-lt"/>
              </a:rPr>
              <a:t>Installation 2017/2018</a:t>
            </a:r>
            <a:endParaRPr lang="en-US" sz="2000" dirty="0" smtClean="0"/>
          </a:p>
          <a:p>
            <a:pPr indent="288925"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B69-2E7A-48E9-94A8-4532480E1F5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8342" y="6451600"/>
            <a:ext cx="4682282" cy="198582"/>
          </a:xfrm>
        </p:spPr>
        <p:txBody>
          <a:bodyPr/>
          <a:lstStyle/>
          <a:p>
            <a:pPr algn="r"/>
            <a:r>
              <a:rPr lang="en-US" dirty="0" smtClean="0"/>
              <a:t>CERN Strategy for Crab Cavities - 14th LARP Collaboration Meeting April 2010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06984" y="250441"/>
            <a:ext cx="6539024" cy="519112"/>
          </a:xfrm>
        </p:spPr>
        <p:txBody>
          <a:bodyPr/>
          <a:lstStyle/>
          <a:p>
            <a:r>
              <a:rPr lang="en-US" sz="2800" dirty="0" smtClean="0"/>
              <a:t>Conclusions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75638" y="967667"/>
            <a:ext cx="742690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  IR upgrade Phases 1 &amp; 2 may now become a single upgrade</a:t>
            </a:r>
          </a:p>
          <a:p>
            <a:pPr indent="231775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Crab cavities offer significant luminosity improvement, without intensity increase, important issue for LHC and the whole injector chain.</a:t>
            </a:r>
          </a:p>
          <a:p>
            <a:pPr indent="23177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“Highly speculative”  </a:t>
            </a:r>
            <a:r>
              <a:rPr lang="en-US" sz="2000" dirty="0" smtClean="0">
                <a:latin typeface="+mj-lt"/>
              </a:rPr>
              <a:t>but needs to be pursued vigorously</a:t>
            </a:r>
          </a:p>
          <a:p>
            <a:pPr indent="231775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Has become an integral &amp; important part of the upgrade study </a:t>
            </a:r>
          </a:p>
          <a:p>
            <a:pPr indent="231775"/>
            <a:r>
              <a:rPr lang="en-US" sz="2000" dirty="0" smtClean="0">
                <a:latin typeface="+mj-lt"/>
              </a:rPr>
              <a:t>(L. Rossi Task Force)</a:t>
            </a:r>
          </a:p>
          <a:p>
            <a:pPr indent="231775">
              <a:buFont typeface="Arial" pitchFamily="34" charset="0"/>
              <a:buChar char="•"/>
            </a:pPr>
            <a:r>
              <a:rPr lang="en-US" sz="2000" b="1" dirty="0" smtClean="0">
                <a:latin typeface="+mj-lt"/>
              </a:rPr>
              <a:t>Baseline is compact cavities </a:t>
            </a:r>
            <a:r>
              <a:rPr lang="en-US" sz="2000" dirty="0" smtClean="0">
                <a:latin typeface="+mj-lt"/>
              </a:rPr>
              <a:t>with </a:t>
            </a:r>
            <a:r>
              <a:rPr lang="en-US" sz="2000" b="1" dirty="0" smtClean="0">
                <a:latin typeface="+mj-lt"/>
              </a:rPr>
              <a:t>elliptical as back up </a:t>
            </a:r>
            <a:r>
              <a:rPr lang="en-US" sz="2000" dirty="0" smtClean="0">
                <a:latin typeface="+mj-lt"/>
              </a:rPr>
              <a:t>for proof of principle &amp; studies in SPS at an early stage</a:t>
            </a:r>
          </a:p>
          <a:p>
            <a:pPr indent="231775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Important beam studies need to be continued.</a:t>
            </a:r>
          </a:p>
          <a:p>
            <a:pPr indent="231775">
              <a:buFont typeface="Arial" pitchFamily="34" charset="0"/>
              <a:buChar char="•"/>
            </a:pPr>
            <a:endParaRPr lang="en-US" sz="800" dirty="0" smtClean="0">
              <a:latin typeface="+mj-lt"/>
            </a:endParaRPr>
          </a:p>
          <a:p>
            <a:pPr indent="231775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There are many challenges: </a:t>
            </a:r>
          </a:p>
          <a:p>
            <a:pPr indent="231775"/>
            <a:r>
              <a:rPr lang="en-US" sz="2000" dirty="0" smtClean="0">
                <a:latin typeface="+mj-lt"/>
              </a:rPr>
              <a:t>          Beam issues, machine protection, SC technology…..</a:t>
            </a:r>
          </a:p>
          <a:p>
            <a:pPr indent="231775"/>
            <a:endParaRPr lang="en-US" sz="2000" dirty="0" smtClean="0">
              <a:latin typeface="+mj-lt"/>
            </a:endParaRPr>
          </a:p>
          <a:p>
            <a:pPr indent="231775">
              <a:buFont typeface="Symbol"/>
              <a:buChar char="Þ"/>
            </a:pPr>
            <a:r>
              <a:rPr lang="en-US" sz="2000" dirty="0" smtClean="0">
                <a:latin typeface="+mj-lt"/>
              </a:rPr>
              <a:t> </a:t>
            </a:r>
            <a:r>
              <a:rPr lang="en-US" sz="2000" b="1" i="1" dirty="0" smtClean="0">
                <a:latin typeface="+mj-lt"/>
              </a:rPr>
              <a:t>Talks at this meeting</a:t>
            </a:r>
          </a:p>
          <a:p>
            <a:pPr indent="231775">
              <a:buFont typeface="Symbol"/>
              <a:buChar char="Þ"/>
            </a:pPr>
            <a:r>
              <a:rPr lang="en-US" sz="2000" b="1" i="1" dirty="0" smtClean="0">
                <a:latin typeface="+mj-lt"/>
              </a:rPr>
              <a:t> Dedicated meeting on CCs Wednesday p.m.</a:t>
            </a:r>
            <a:endParaRPr lang="en-US" sz="800" b="1" i="1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B69-2E7A-48E9-94A8-4532480E1F5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909455" y="6434052"/>
            <a:ext cx="5131169" cy="423948"/>
          </a:xfrm>
        </p:spPr>
        <p:txBody>
          <a:bodyPr/>
          <a:lstStyle/>
          <a:p>
            <a:pPr algn="r"/>
            <a:r>
              <a:rPr lang="en-US" dirty="0" smtClean="0"/>
              <a:t>CERN Strategy for Crab Cavities - 14th LARP Collaboration Meeting April 2010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7948" y="204311"/>
            <a:ext cx="6539024" cy="519112"/>
          </a:xfrm>
        </p:spPr>
        <p:txBody>
          <a:bodyPr/>
          <a:lstStyle/>
          <a:p>
            <a:r>
              <a:rPr lang="en-US" sz="2800" dirty="0" smtClean="0"/>
              <a:t>CERN Strategy for Crab Cavities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52860" y="1761607"/>
            <a:ext cx="433255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8925"/>
            <a:endParaRPr lang="en-US" sz="2000" dirty="0" smtClean="0"/>
          </a:p>
          <a:p>
            <a:pPr indent="288925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Crab Cavities – Introduction</a:t>
            </a:r>
          </a:p>
          <a:p>
            <a:pPr indent="288925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CC09,  Chamonix 2010</a:t>
            </a:r>
          </a:p>
          <a:p>
            <a:pPr indent="288925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IR Upgrade </a:t>
            </a:r>
          </a:p>
          <a:p>
            <a:pPr indent="288925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Compact cavities</a:t>
            </a:r>
          </a:p>
          <a:p>
            <a:pPr indent="288925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Study Issues</a:t>
            </a:r>
          </a:p>
          <a:p>
            <a:pPr indent="288925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Conventional cavities</a:t>
            </a:r>
          </a:p>
          <a:p>
            <a:pPr indent="288925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Milestones</a:t>
            </a:r>
          </a:p>
          <a:p>
            <a:pPr indent="288925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Conclusions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B69-2E7A-48E9-94A8-4532480E1F5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57600" y="6451600"/>
            <a:ext cx="4383024" cy="406400"/>
          </a:xfrm>
        </p:spPr>
        <p:txBody>
          <a:bodyPr/>
          <a:lstStyle/>
          <a:p>
            <a:pPr algn="r"/>
            <a:r>
              <a:rPr lang="en-US" dirty="0" smtClean="0"/>
              <a:t>CERN Strategy for Crab Cavities - 14th LARP Collaboration Meeting April 2010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cal-scheme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800600" y="1161738"/>
            <a:ext cx="4343400" cy="5256501"/>
          </a:xfrm>
          <a:prstGeom prst="rect">
            <a:avLst/>
          </a:prstGeom>
        </p:spPr>
      </p:pic>
      <p:pic>
        <p:nvPicPr>
          <p:cNvPr id="4" name="Picture 3" descr="global-scheme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0" y="1177976"/>
            <a:ext cx="4572000" cy="52830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17561" y="1662659"/>
            <a:ext cx="1742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p</a:t>
            </a: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hase I/II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27061" y="5945844"/>
            <a:ext cx="213360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F. Zimmermann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36B3-32ED-441D-B35E-C41DA6791F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 idx="4294967295"/>
          </p:nvPr>
        </p:nvSpPr>
        <p:spPr>
          <a:xfrm>
            <a:off x="1101144" y="236001"/>
            <a:ext cx="4655712" cy="575368"/>
          </a:xfrm>
          <a:prstGeom prst="rect">
            <a:avLst/>
          </a:prstGeom>
        </p:spPr>
        <p:txBody>
          <a:bodyPr/>
          <a:lstStyle/>
          <a:p>
            <a:r>
              <a:rPr lang="en-US" sz="2600" dirty="0" smtClean="0"/>
              <a:t>Global and Local Schemes</a:t>
            </a:r>
            <a:endParaRPr lang="en-US" sz="2600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747541" y="6413500"/>
            <a:ext cx="4571999" cy="4445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CERN Strategy for Crab Cavities - 14th LARP Collaboration Meeting April 2010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0384" y="237562"/>
            <a:ext cx="6539024" cy="519112"/>
          </a:xfrm>
        </p:spPr>
        <p:txBody>
          <a:bodyPr/>
          <a:lstStyle/>
          <a:p>
            <a:r>
              <a:rPr lang="en-US" sz="2800" dirty="0" smtClean="0"/>
              <a:t>CC Workshop 2009 &amp; Conclusions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59663" y="3264503"/>
            <a:ext cx="81008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CC09 Wind-up meeting</a:t>
            </a:r>
          </a:p>
          <a:p>
            <a:endParaRPr lang="en-US" sz="1400" b="1" dirty="0" smtClean="0">
              <a:latin typeface="+mj-lt"/>
            </a:endParaRPr>
          </a:p>
          <a:p>
            <a:pPr indent="288925">
              <a:buFont typeface="Arial" pitchFamily="34" charset="0"/>
              <a:buChar char="•"/>
            </a:pPr>
            <a:r>
              <a:rPr lang="en-US" b="1" dirty="0" smtClean="0">
                <a:latin typeface="+mj-lt"/>
              </a:rPr>
              <a:t>Crab Cavities considered a very attractive option</a:t>
            </a:r>
            <a:r>
              <a:rPr lang="en-US" dirty="0" smtClean="0">
                <a:latin typeface="+mj-lt"/>
              </a:rPr>
              <a:t> compared to intensity increase, further work strongly encouraged by CERN management.</a:t>
            </a:r>
          </a:p>
          <a:p>
            <a:pPr indent="288925"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 indent="288925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BUT</a:t>
            </a:r>
            <a:r>
              <a:rPr lang="en-US" dirty="0" smtClean="0">
                <a:latin typeface="+mj-lt"/>
              </a:rPr>
              <a:t> Do not use LHC as a test bed !</a:t>
            </a:r>
          </a:p>
          <a:p>
            <a:pPr indent="288925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Issues with </a:t>
            </a:r>
            <a:r>
              <a:rPr lang="en-US" u="sng" dirty="0" smtClean="0">
                <a:latin typeface="+mj-lt"/>
              </a:rPr>
              <a:t>machine protection</a:t>
            </a:r>
            <a:r>
              <a:rPr lang="en-US" dirty="0" smtClean="0">
                <a:latin typeface="+mj-lt"/>
              </a:rPr>
              <a:t> to be studied</a:t>
            </a:r>
          </a:p>
          <a:p>
            <a:pPr indent="288925">
              <a:buFont typeface="Arial" pitchFamily="34" charset="0"/>
              <a:buChar char="•"/>
            </a:pPr>
            <a:endParaRPr lang="en-US" dirty="0" smtClean="0">
              <a:latin typeface="+mj-lt"/>
            </a:endParaRPr>
          </a:p>
          <a:p>
            <a:pPr indent="288925">
              <a:buFont typeface="Arial" pitchFamily="34" charset="0"/>
              <a:buChar char="•"/>
            </a:pPr>
            <a:r>
              <a:rPr lang="en-US" b="1" dirty="0" smtClean="0">
                <a:latin typeface="+mj-lt"/>
              </a:rPr>
              <a:t>Test a Crab Cavity first in SPS</a:t>
            </a:r>
          </a:p>
          <a:p>
            <a:pPr indent="288925"/>
            <a:r>
              <a:rPr lang="en-US" dirty="0" smtClean="0">
                <a:latin typeface="+mj-lt"/>
              </a:rPr>
              <a:t>Look at possibility of installing the ex-KEK crabs in SPS.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B69-2E7A-48E9-94A8-4532480E1F5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02767" y="6451600"/>
            <a:ext cx="4637857" cy="406400"/>
          </a:xfrm>
        </p:spPr>
        <p:txBody>
          <a:bodyPr/>
          <a:lstStyle/>
          <a:p>
            <a:pPr algn="r"/>
            <a:r>
              <a:rPr lang="en-US" dirty="0" smtClean="0"/>
              <a:t>CERN Strategy for Crab Cavities - 14th LARP Collaboration Meeting April 2010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3422" y="1262954"/>
            <a:ext cx="81008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8925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Time scale for 2014/15 shutdown too short, even to install a Global Scheme in IR4</a:t>
            </a:r>
          </a:p>
          <a:p>
            <a:pPr indent="288925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 Space reservations in IR4 for ADT upgrade and ACN installation needed to be kept open</a:t>
            </a:r>
          </a:p>
          <a:p>
            <a:pPr indent="288925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Better to longer-term pursue Local Scheme around the experimental IRs, using compact cavities.</a:t>
            </a:r>
          </a:p>
          <a:p>
            <a:pPr indent="288925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‘Down select’  the compact cavity options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781" y="238354"/>
            <a:ext cx="6238866" cy="519112"/>
          </a:xfrm>
        </p:spPr>
        <p:txBody>
          <a:bodyPr/>
          <a:lstStyle/>
          <a:p>
            <a:r>
              <a:rPr lang="en-US" sz="2800" dirty="0" smtClean="0"/>
              <a:t>LHC IR upgrade proposal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B69-2E7A-48E9-94A8-4532480E1F5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89863" y="6450676"/>
            <a:ext cx="4183518" cy="407324"/>
          </a:xfrm>
        </p:spPr>
        <p:txBody>
          <a:bodyPr/>
          <a:lstStyle/>
          <a:p>
            <a:pPr algn="r"/>
            <a:r>
              <a:rPr lang="en-US" dirty="0" smtClean="0"/>
              <a:t>CERN Strategy for Crab Cavities - 14th LARP Collaboration Meeting April 2010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2979" y="1187576"/>
            <a:ext cx="83258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Nominal luminosity 1.0E34 </a:t>
            </a:r>
            <a:r>
              <a:rPr lang="en-US" dirty="0" smtClean="0">
                <a:latin typeface="+mj-lt"/>
              </a:rPr>
              <a:t>with 1.1E11 particles/bunch</a:t>
            </a:r>
          </a:p>
          <a:p>
            <a:r>
              <a:rPr lang="en-US" b="1" dirty="0" smtClean="0">
                <a:latin typeface="+mj-lt"/>
              </a:rPr>
              <a:t>Ultimate 2.3E34 </a:t>
            </a:r>
            <a:r>
              <a:rPr lang="en-US" dirty="0" smtClean="0">
                <a:latin typeface="+mj-lt"/>
              </a:rPr>
              <a:t>with 1.7E11/bunch (Needs cryo upgrade in IRs)</a:t>
            </a:r>
          </a:p>
          <a:p>
            <a:r>
              <a:rPr lang="en-US" b="1" dirty="0" smtClean="0">
                <a:latin typeface="+mj-lt"/>
              </a:rPr>
              <a:t>Upgrade for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5-6E34</a:t>
            </a:r>
            <a:r>
              <a:rPr lang="en-US" dirty="0" smtClean="0">
                <a:latin typeface="+mj-lt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keeping 1.7E11 </a:t>
            </a:r>
            <a:r>
              <a:rPr lang="en-US" dirty="0" smtClean="0">
                <a:latin typeface="+mj-lt"/>
              </a:rPr>
              <a:t>needs (amongst other things)</a:t>
            </a:r>
          </a:p>
          <a:p>
            <a:pPr marL="60325" lvl="1" indent="223838"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New triplets with lowest possible β* (~20 cm), based on high field Nb3Sn (or Nb3Al)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90468" y="2539189"/>
            <a:ext cx="6983299" cy="4123939"/>
            <a:chOff x="390468" y="2539189"/>
            <a:chExt cx="6983299" cy="4123939"/>
          </a:xfrm>
        </p:grpSpPr>
        <p:pic>
          <p:nvPicPr>
            <p:cNvPr id="3" name="Picture 2"/>
            <p:cNvPicPr/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539646" y="2788171"/>
              <a:ext cx="4422985" cy="3874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5077133" y="4350112"/>
              <a:ext cx="229663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Considerable luminosity increase for β* &lt;25 cm 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0468" y="2539189"/>
              <a:ext cx="64000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5425" indent="-225425">
                <a:buFont typeface="Arial" pitchFamily="34" charset="0"/>
                <a:buChar char="•"/>
              </a:pPr>
              <a:r>
                <a:rPr lang="en-US" b="1" dirty="0" smtClean="0">
                  <a:latin typeface="+mj-lt"/>
                </a:rPr>
                <a:t>Compensation of geometric effect with crab cavities 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8195" y="237562"/>
            <a:ext cx="6539024" cy="519112"/>
          </a:xfrm>
        </p:spPr>
        <p:txBody>
          <a:bodyPr/>
          <a:lstStyle/>
          <a:p>
            <a:r>
              <a:rPr lang="en-US" sz="2800" dirty="0" smtClean="0"/>
              <a:t>Compact Crab Cavities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B69-2E7A-48E9-94A8-4532480E1F5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743200" y="6451600"/>
            <a:ext cx="5297424" cy="406400"/>
          </a:xfrm>
        </p:spPr>
        <p:txBody>
          <a:bodyPr/>
          <a:lstStyle/>
          <a:p>
            <a:pPr algn="r"/>
            <a:r>
              <a:rPr lang="en-US" dirty="0" smtClean="0"/>
              <a:t>CERN Strategy for Crab Cavities - 14th LARP Collaboration Meeting April 2010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8218" y="1193555"/>
            <a:ext cx="8394959" cy="44319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2000" b="1" dirty="0" smtClean="0">
                <a:solidFill>
                  <a:srgbClr val="FF0000"/>
                </a:solidFill>
              </a:rPr>
              <a:t>Main Goal : Compact Crab Cavities for LHC Local Scheme</a:t>
            </a:r>
          </a:p>
          <a:p>
            <a:pPr marL="0" lvl="1"/>
            <a:endParaRPr lang="en-US" sz="1000" dirty="0" smtClean="0"/>
          </a:p>
          <a:p>
            <a:pPr marL="0" lvl="1"/>
            <a:endParaRPr lang="en-US" sz="1000" dirty="0" smtClean="0"/>
          </a:p>
          <a:p>
            <a:r>
              <a:rPr lang="en-US" dirty="0" smtClean="0"/>
              <a:t>Since  CC09 down-selection has evolved..</a:t>
            </a:r>
          </a:p>
          <a:p>
            <a:endParaRPr lang="en-US" dirty="0" smtClean="0"/>
          </a:p>
          <a:p>
            <a:r>
              <a:rPr lang="en-US" dirty="0" smtClean="0"/>
              <a:t>Some candidates fitting in the normal 194 mm beam separation regions:-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HWDR JLAB      J. </a:t>
            </a:r>
            <a:r>
              <a:rPr lang="en-US" dirty="0" err="1" smtClean="0"/>
              <a:t>Delayen</a:t>
            </a:r>
            <a:endParaRPr lang="en-US" dirty="0" smtClean="0"/>
          </a:p>
          <a:p>
            <a:r>
              <a:rPr lang="en-US" dirty="0" smtClean="0"/>
              <a:t>HWSR SLAC      Z. Li</a:t>
            </a:r>
          </a:p>
          <a:p>
            <a:r>
              <a:rPr lang="en-US" dirty="0" smtClean="0"/>
              <a:t>DR   UK,JLAB    G. Burt/H. Wang</a:t>
            </a:r>
          </a:p>
          <a:p>
            <a:r>
              <a:rPr lang="en-US" dirty="0" smtClean="0"/>
              <a:t>Kota   KEK          Kota</a:t>
            </a:r>
          </a:p>
          <a:p>
            <a:endParaRPr lang="en-US" dirty="0" smtClean="0"/>
          </a:p>
          <a:p>
            <a:r>
              <a:rPr lang="en-US" b="1" i="1" dirty="0" smtClean="0"/>
              <a:t>Covered in talk by R. </a:t>
            </a:r>
            <a:r>
              <a:rPr lang="en-US" b="1" i="1" dirty="0" err="1" smtClean="0"/>
              <a:t>Calaga</a:t>
            </a:r>
            <a:r>
              <a:rPr lang="en-US" b="1" i="1" dirty="0" smtClean="0"/>
              <a:t>, and</a:t>
            </a:r>
          </a:p>
          <a:p>
            <a:r>
              <a:rPr lang="en-US" b="1" i="1" dirty="0" smtClean="0"/>
              <a:t> dedicated talks by</a:t>
            </a:r>
          </a:p>
          <a:p>
            <a:r>
              <a:rPr lang="en-US" b="1" i="1" dirty="0" smtClean="0"/>
              <a:t>J. </a:t>
            </a:r>
            <a:r>
              <a:rPr lang="en-US" b="1" i="1" dirty="0" err="1" smtClean="0"/>
              <a:t>Delayen</a:t>
            </a:r>
            <a:r>
              <a:rPr lang="en-US" b="1" i="1" dirty="0" smtClean="0"/>
              <a:t> and </a:t>
            </a:r>
            <a:r>
              <a:rPr lang="en-US" b="1" i="1" dirty="0" err="1" smtClean="0"/>
              <a:t>Zenghai</a:t>
            </a:r>
            <a:r>
              <a:rPr lang="en-US" b="1" i="1" dirty="0" smtClean="0"/>
              <a:t> Li.</a:t>
            </a:r>
          </a:p>
          <a:p>
            <a:endParaRPr lang="en-US" sz="800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402621" y="2833141"/>
            <a:ext cx="4218184" cy="3149283"/>
          </a:xfrm>
          <a:prstGeom prst="rect">
            <a:avLst/>
          </a:prstGeom>
          <a:noFill/>
          <a:ln w="9525">
            <a:solidFill>
              <a:srgbClr val="CC0099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8195" y="237562"/>
            <a:ext cx="6539024" cy="519112"/>
          </a:xfrm>
        </p:spPr>
        <p:txBody>
          <a:bodyPr/>
          <a:lstStyle/>
          <a:p>
            <a:r>
              <a:rPr lang="en-US" dirty="0" smtClean="0"/>
              <a:t>On Compact Crab Cavities for LHC Local Scheme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4267" y="2631324"/>
            <a:ext cx="839495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On the down selected options: </a:t>
            </a:r>
          </a:p>
          <a:p>
            <a:pPr marL="457200" indent="290513"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Do the full design (mech. drawings) – (perhaps also do this for other preferred designs) </a:t>
            </a:r>
          </a:p>
          <a:p>
            <a:pPr marL="457200" indent="290513"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Construct copper prototypes (to check construction methods)</a:t>
            </a:r>
          </a:p>
          <a:p>
            <a:pPr marL="457200" indent="290513"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Build Niobium versions</a:t>
            </a:r>
          </a:p>
          <a:p>
            <a:pPr marL="457200" indent="290513"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Do bare cavity tests</a:t>
            </a:r>
          </a:p>
          <a:p>
            <a:pPr marL="457200" indent="290513"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Construct couplers </a:t>
            </a:r>
          </a:p>
          <a:p>
            <a:pPr marL="457200" indent="290513"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Design of HOMs,  RF components</a:t>
            </a:r>
          </a:p>
          <a:p>
            <a:pPr marL="457200" indent="290513"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Design &amp; Build  cryostats</a:t>
            </a:r>
          </a:p>
          <a:p>
            <a:pPr marL="457200" indent="290513">
              <a:buFont typeface="Arial" pitchFamily="34" charset="0"/>
              <a:buChar char="•"/>
            </a:pPr>
            <a:endParaRPr lang="en-US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B69-2E7A-48E9-94A8-4532480E1F5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291840" y="6451600"/>
            <a:ext cx="4748784" cy="406400"/>
          </a:xfrm>
        </p:spPr>
        <p:txBody>
          <a:bodyPr/>
          <a:lstStyle/>
          <a:p>
            <a:pPr algn="r"/>
            <a:r>
              <a:rPr lang="en-US" smtClean="0"/>
              <a:t>CERN Strategy for Crab Cavities - 14th LARP Collaboration Meeting April 2010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5365" y="1044864"/>
            <a:ext cx="839495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 smtClean="0"/>
          </a:p>
          <a:p>
            <a:pPr indent="234950">
              <a:buFont typeface="Arial" pitchFamily="34" charset="0"/>
              <a:buChar char="•"/>
            </a:pPr>
            <a:r>
              <a:rPr lang="en-US" dirty="0" smtClean="0"/>
              <a:t>Comparison based on basic common parameter set, e.g.</a:t>
            </a:r>
          </a:p>
          <a:p>
            <a:pPr marL="457200" lvl="2" indent="287338">
              <a:buFont typeface="Arial" pitchFamily="34" charset="0"/>
              <a:buChar char="•"/>
            </a:pPr>
            <a:r>
              <a:rPr lang="en-US" sz="1600" dirty="0" smtClean="0">
                <a:latin typeface="+mj-lt"/>
                <a:ea typeface="Times New Roman" pitchFamily="18" charset="0"/>
                <a:cs typeface="Times New Roman" pitchFamily="18" charset="0"/>
              </a:rPr>
              <a:t>Beam separation 194 mm CL to CL</a:t>
            </a:r>
            <a:endParaRPr lang="en-US" sz="1600" dirty="0" smtClean="0">
              <a:latin typeface="+mj-lt"/>
            </a:endParaRPr>
          </a:p>
          <a:p>
            <a:pPr marL="457200" lvl="2" indent="287338">
              <a:buFont typeface="Arial" pitchFamily="34" charset="0"/>
              <a:buChar char="•"/>
            </a:pPr>
            <a:r>
              <a:rPr lang="en-US" sz="1600" dirty="0" smtClean="0">
                <a:latin typeface="+mj-lt"/>
                <a:ea typeface="Times New Roman" pitchFamily="18" charset="0"/>
                <a:cs typeface="Times New Roman" pitchFamily="18" charset="0"/>
              </a:rPr>
              <a:t>Beam pipe diameter 42 mm</a:t>
            </a:r>
            <a:endParaRPr lang="en-US" sz="1600" dirty="0" smtClean="0">
              <a:latin typeface="+mj-lt"/>
            </a:endParaRPr>
          </a:p>
          <a:p>
            <a:pPr marL="457200" lvl="2" indent="287338">
              <a:buFont typeface="Arial" pitchFamily="34" charset="0"/>
              <a:buChar char="•"/>
            </a:pPr>
            <a:r>
              <a:rPr lang="en-US" sz="1600" dirty="0" smtClean="0">
                <a:latin typeface="+mj-lt"/>
                <a:ea typeface="Times New Roman" pitchFamily="18" charset="0"/>
                <a:cs typeface="Times New Roman" pitchFamily="18" charset="0"/>
              </a:rPr>
              <a:t> Frequency 400 MHz</a:t>
            </a:r>
            <a:endParaRPr lang="en-US" sz="1600" dirty="0" smtClean="0">
              <a:latin typeface="+mj-lt"/>
            </a:endParaRPr>
          </a:p>
          <a:p>
            <a:pPr marL="457200" lvl="2" indent="287338">
              <a:buFont typeface="Arial" pitchFamily="34" charset="0"/>
              <a:buChar char="•"/>
            </a:pPr>
            <a:r>
              <a:rPr lang="en-US" sz="1600" dirty="0" smtClean="0">
                <a:latin typeface="+mj-lt"/>
                <a:ea typeface="Times New Roman" pitchFamily="18" charset="0"/>
                <a:cs typeface="Times New Roman" pitchFamily="18" charset="0"/>
              </a:rPr>
              <a:t> Integrated kick identical</a:t>
            </a:r>
            <a:endParaRPr lang="en-US" sz="1600" dirty="0" smtClean="0">
              <a:latin typeface="+mj-lt"/>
            </a:endParaRPr>
          </a:p>
          <a:p>
            <a:pPr indent="234950">
              <a:buFont typeface="Arial" pitchFamily="34" charset="0"/>
              <a:buChar char="•"/>
            </a:pPr>
            <a:endParaRPr lang="en-US" sz="1000" dirty="0" smtClean="0"/>
          </a:p>
          <a:p>
            <a:pPr lvl="1">
              <a:buFont typeface="Arial" pitchFamily="34" charset="0"/>
              <a:buChar char="•"/>
            </a:pPr>
            <a:endParaRPr lang="en-US" sz="1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66726" y="5036219"/>
            <a:ext cx="839495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290513">
              <a:buFont typeface="Arial" pitchFamily="34" charset="0"/>
              <a:buChar char="•"/>
            </a:pPr>
            <a:endParaRPr lang="en-US" sz="1400" dirty="0" smtClean="0"/>
          </a:p>
          <a:p>
            <a:pPr indent="16510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Test in SPS …. </a:t>
            </a:r>
          </a:p>
          <a:p>
            <a:pPr marL="457200" indent="290513"/>
            <a:endParaRPr lang="en-US" sz="1000" dirty="0" smtClean="0"/>
          </a:p>
          <a:p>
            <a:pPr marL="457200" indent="-346075"/>
            <a:r>
              <a:rPr lang="en-US" b="1" dirty="0" smtClean="0">
                <a:solidFill>
                  <a:srgbClr val="FF0000"/>
                </a:solidFill>
              </a:rPr>
              <a:t>A  strong R&amp;D program with hardware prototyping needs to continue.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0433" y="238353"/>
            <a:ext cx="5688013" cy="519112"/>
          </a:xfrm>
        </p:spPr>
        <p:txBody>
          <a:bodyPr/>
          <a:lstStyle/>
          <a:p>
            <a:r>
              <a:rPr lang="en-US" sz="2800" dirty="0" smtClean="0"/>
              <a:t>Studies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58095" y="6451600"/>
            <a:ext cx="4582529" cy="406400"/>
          </a:xfrm>
        </p:spPr>
        <p:txBody>
          <a:bodyPr/>
          <a:lstStyle/>
          <a:p>
            <a:pPr algn="r"/>
            <a:r>
              <a:rPr lang="en-US" dirty="0" smtClean="0"/>
              <a:t>CERN Strategy for Crab Cavities - 14th LARP Collaboration Meeting April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B69-2E7A-48E9-94A8-4532480E1F5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459745" y="1137487"/>
            <a:ext cx="8003771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indent="-223838"/>
            <a:r>
              <a:rPr lang="en-US" sz="2000" dirty="0" smtClean="0">
                <a:latin typeface="+mj-lt"/>
                <a:cs typeface="Times New Roman" pitchFamily="18" charset="0"/>
              </a:rPr>
              <a:t>F</a:t>
            </a:r>
            <a:r>
              <a:rPr lang="en-US" sz="2000" dirty="0" smtClean="0">
                <a:latin typeface="+mj-lt"/>
              </a:rPr>
              <a:t>undamental  issues:</a:t>
            </a:r>
          </a:p>
          <a:p>
            <a:pPr lvl="1" indent="-223838"/>
            <a:endParaRPr lang="en-US" sz="1000" dirty="0" smtClean="0">
              <a:latin typeface="+mj-lt"/>
            </a:endParaRPr>
          </a:p>
          <a:p>
            <a:pPr marL="569913" lvl="2" indent="284163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Machine protection</a:t>
            </a:r>
          </a:p>
          <a:p>
            <a:pPr marL="569913" lvl="2" indent="284163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Collimation</a:t>
            </a:r>
          </a:p>
          <a:p>
            <a:pPr marL="569913" lvl="2" indent="284163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Orbit control, orbit feedback</a:t>
            </a:r>
          </a:p>
          <a:p>
            <a:pPr marL="569913" lvl="2" indent="284163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Impedance, Q external, power requirements</a:t>
            </a:r>
          </a:p>
          <a:p>
            <a:pPr lvl="2" indent="288925">
              <a:buFont typeface="Arial" pitchFamily="34" charset="0"/>
              <a:buChar char="•"/>
            </a:pPr>
            <a:endParaRPr lang="en-US" sz="2000" dirty="0" smtClean="0">
              <a:latin typeface="+mj-lt"/>
            </a:endParaRPr>
          </a:p>
          <a:p>
            <a:pPr indent="288925"/>
            <a:r>
              <a:rPr lang="en-US" sz="2000" dirty="0" smtClean="0">
                <a:latin typeface="+mj-lt"/>
              </a:rPr>
              <a:t>Operational issues :</a:t>
            </a:r>
          </a:p>
          <a:p>
            <a:pPr indent="288925"/>
            <a:endParaRPr lang="en-US" sz="1000" dirty="0" smtClean="0">
              <a:latin typeface="+mj-lt"/>
            </a:endParaRPr>
          </a:p>
          <a:p>
            <a:pPr marL="569913" lvl="1" indent="284163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Tuning, </a:t>
            </a:r>
          </a:p>
          <a:p>
            <a:pPr marL="569913" lvl="1" indent="284163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Ramping,</a:t>
            </a:r>
          </a:p>
          <a:p>
            <a:pPr marL="569913" lvl="1" indent="284163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RF noise</a:t>
            </a:r>
          </a:p>
          <a:p>
            <a:pPr marL="569913" lvl="1" indent="284163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Effects of RF trips</a:t>
            </a:r>
          </a:p>
          <a:p>
            <a:pPr lvl="3" indent="288925">
              <a:buFont typeface="Arial" pitchFamily="34" charset="0"/>
              <a:buChar char="•"/>
            </a:pPr>
            <a:endParaRPr lang="en-US" sz="2000" dirty="0" smtClean="0">
              <a:latin typeface="+mj-lt"/>
            </a:endParaRPr>
          </a:p>
          <a:p>
            <a:pPr lvl="2" indent="-630238"/>
            <a:r>
              <a:rPr lang="en-US" sz="2000" b="1" i="1" dirty="0" smtClean="0">
                <a:latin typeface="+mj-lt"/>
              </a:rPr>
              <a:t>See next talk R. </a:t>
            </a:r>
            <a:r>
              <a:rPr lang="en-US" sz="2000" b="1" i="1" dirty="0" err="1" smtClean="0">
                <a:latin typeface="+mj-lt"/>
              </a:rPr>
              <a:t>Calaga</a:t>
            </a:r>
            <a:endParaRPr lang="en-US" sz="2000" b="1" i="1" dirty="0" smtClean="0">
              <a:latin typeface="+mj-lt"/>
            </a:endParaRPr>
          </a:p>
          <a:p>
            <a:pPr lvl="2" indent="288925">
              <a:buFont typeface="Arial" pitchFamily="34" charset="0"/>
              <a:buChar char="•"/>
            </a:pPr>
            <a:endParaRPr lang="en-US" sz="1600" dirty="0" smtClean="0"/>
          </a:p>
        </p:txBody>
      </p:sp>
      <p:sp>
        <p:nvSpPr>
          <p:cNvPr id="6" name="Right Brace 5"/>
          <p:cNvSpPr/>
          <p:nvPr/>
        </p:nvSpPr>
        <p:spPr bwMode="auto">
          <a:xfrm>
            <a:off x="6190939" y="1723868"/>
            <a:ext cx="194871" cy="1334125"/>
          </a:xfrm>
          <a:prstGeom prst="rightBrace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95671" y="2053651"/>
            <a:ext cx="1079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Inter related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8195" y="237562"/>
            <a:ext cx="6539024" cy="519112"/>
          </a:xfrm>
        </p:spPr>
        <p:txBody>
          <a:bodyPr/>
          <a:lstStyle/>
          <a:p>
            <a:r>
              <a:rPr lang="en-US" sz="2800" dirty="0" smtClean="0"/>
              <a:t>KEK Crab Cavity in SPS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8094" y="1387440"/>
            <a:ext cx="81008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34950"/>
            <a:endParaRPr lang="en-US" sz="20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   A working group under E. </a:t>
            </a:r>
            <a:r>
              <a:rPr lang="en-US" sz="2000" dirty="0" err="1" smtClean="0">
                <a:latin typeface="+mj-lt"/>
              </a:rPr>
              <a:t>Metral</a:t>
            </a:r>
            <a:r>
              <a:rPr lang="en-US" sz="2000" dirty="0" smtClean="0">
                <a:latin typeface="+mj-lt"/>
              </a:rPr>
              <a:t>  (CERN) has made a preliminary study (end 2009) with some basic conclusions:-   </a:t>
            </a:r>
            <a:r>
              <a:rPr lang="en-US" sz="2000" b="1" i="1" dirty="0" smtClean="0">
                <a:latin typeface="+mj-lt"/>
              </a:rPr>
              <a:t>R. </a:t>
            </a:r>
            <a:r>
              <a:rPr lang="en-US" sz="2000" b="1" i="1" dirty="0" err="1" smtClean="0">
                <a:latin typeface="+mj-lt"/>
              </a:rPr>
              <a:t>Calaga</a:t>
            </a:r>
            <a:r>
              <a:rPr lang="en-US" sz="2000" b="1" i="1" dirty="0" smtClean="0">
                <a:latin typeface="+mj-lt"/>
              </a:rPr>
              <a:t> – next talk</a:t>
            </a:r>
          </a:p>
          <a:p>
            <a:pPr lvl="1" indent="346075">
              <a:buFont typeface="Arial" pitchFamily="34" charset="0"/>
              <a:buChar char="•"/>
            </a:pPr>
            <a:endParaRPr lang="en-US" sz="2000" dirty="0" smtClean="0">
              <a:latin typeface="+mj-lt"/>
            </a:endParaRPr>
          </a:p>
          <a:p>
            <a:pPr indent="346075"/>
            <a:r>
              <a:rPr lang="en-US" sz="2000" dirty="0" smtClean="0">
                <a:latin typeface="+mj-lt"/>
              </a:rPr>
              <a:t>=&gt; First tests could only be in 2012</a:t>
            </a:r>
          </a:p>
          <a:p>
            <a:pPr lvl="1" indent="346075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Power system (IOT) needed, LLRF &amp; Controls</a:t>
            </a:r>
          </a:p>
          <a:p>
            <a:pPr lvl="1" indent="346075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Probably need to power test &amp; condition before installing in SPS..</a:t>
            </a:r>
          </a:p>
          <a:p>
            <a:pPr lvl="1" indent="346075">
              <a:buFont typeface="Arial" pitchFamily="34" charset="0"/>
              <a:buChar char="•"/>
            </a:pPr>
            <a:endParaRPr lang="en-US" sz="2000" dirty="0" smtClean="0">
              <a:latin typeface="+mj-lt"/>
            </a:endParaRPr>
          </a:p>
          <a:p>
            <a:r>
              <a:rPr lang="en-US" sz="2000" b="1" i="1" dirty="0" smtClean="0">
                <a:latin typeface="+mj-lt"/>
              </a:rPr>
              <a:t>CRAB SPS Studies by </a:t>
            </a:r>
            <a:r>
              <a:rPr lang="en-US" sz="2000" b="1" i="1" dirty="0" err="1" smtClean="0">
                <a:latin typeface="+mj-lt"/>
              </a:rPr>
              <a:t>Hyung</a:t>
            </a:r>
            <a:r>
              <a:rPr lang="en-US" sz="2000" b="1" i="1" dirty="0" smtClean="0">
                <a:latin typeface="+mj-lt"/>
              </a:rPr>
              <a:t> Jin KIM</a:t>
            </a:r>
            <a:r>
              <a:rPr lang="en-US" sz="2000" dirty="0" smtClean="0">
                <a:latin typeface="+mj-lt"/>
              </a:rPr>
              <a:t>   </a:t>
            </a:r>
            <a:r>
              <a:rPr lang="en-US" sz="2000" i="1" dirty="0" smtClean="0">
                <a:latin typeface="+mj-lt"/>
              </a:rPr>
              <a:t>( Acc Systems B)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2B69-2E7A-48E9-94A8-4532480E1F5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07699" y="6451600"/>
            <a:ext cx="4532926" cy="219023"/>
          </a:xfrm>
        </p:spPr>
        <p:txBody>
          <a:bodyPr/>
          <a:lstStyle/>
          <a:p>
            <a:pPr algn="r"/>
            <a:r>
              <a:rPr lang="en-US" dirty="0" smtClean="0"/>
              <a:t>CERN Strategy for Crab Cavities - 14th LARP Collaboration Meeting April 2010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9647</TotalTime>
  <Words>1015</Words>
  <Application>Microsoft Office PowerPoint</Application>
  <PresentationFormat>On-screen Show (4:3)</PresentationFormat>
  <Paragraphs>177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Studio</vt:lpstr>
      <vt:lpstr>Slide 1</vt:lpstr>
      <vt:lpstr>CERN Strategy for Crab Cavities</vt:lpstr>
      <vt:lpstr>Global and Local Schemes</vt:lpstr>
      <vt:lpstr>CC Workshop 2009 &amp; Conclusions</vt:lpstr>
      <vt:lpstr>LHC IR upgrade proposal</vt:lpstr>
      <vt:lpstr>Compact Crab Cavities</vt:lpstr>
      <vt:lpstr>On Compact Crab Cavities for LHC Local Scheme</vt:lpstr>
      <vt:lpstr>Studies</vt:lpstr>
      <vt:lpstr>KEK Crab Cavity in SPS</vt:lpstr>
      <vt:lpstr>Conventional Elliptical Cavities</vt:lpstr>
      <vt:lpstr>Timeline</vt:lpstr>
      <vt:lpstr>Conclusions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400 MHz RF System: Power</dc:title>
  <dc:creator>ciapala</dc:creator>
  <cp:lastModifiedBy>ciapala</cp:lastModifiedBy>
  <cp:revision>1032</cp:revision>
  <cp:lastPrinted>1601-01-01T00:00:00Z</cp:lastPrinted>
  <dcterms:created xsi:type="dcterms:W3CDTF">2003-11-10T07:57:30Z</dcterms:created>
  <dcterms:modified xsi:type="dcterms:W3CDTF">2010-04-26T12:59:14Z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