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23"/>
  </p:notesMasterIdLst>
  <p:handoutMasterIdLst>
    <p:handoutMasterId r:id="rId24"/>
  </p:handoutMasterIdLst>
  <p:sldIdLst>
    <p:sldId id="256" r:id="rId2"/>
    <p:sldId id="257" r:id="rId3"/>
    <p:sldId id="258" r:id="rId4"/>
    <p:sldId id="259" r:id="rId5"/>
    <p:sldId id="260" r:id="rId6"/>
    <p:sldId id="278" r:id="rId7"/>
    <p:sldId id="262" r:id="rId8"/>
    <p:sldId id="268" r:id="rId9"/>
    <p:sldId id="280" r:id="rId10"/>
    <p:sldId id="279" r:id="rId11"/>
    <p:sldId id="283" r:id="rId12"/>
    <p:sldId id="281" r:id="rId13"/>
    <p:sldId id="273" r:id="rId14"/>
    <p:sldId id="274" r:id="rId15"/>
    <p:sldId id="275" r:id="rId16"/>
    <p:sldId id="276" r:id="rId17"/>
    <p:sldId id="277" r:id="rId18"/>
    <p:sldId id="282" r:id="rId19"/>
    <p:sldId id="266" r:id="rId20"/>
    <p:sldId id="265" r:id="rId21"/>
    <p:sldId id="270" r:id="rId2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77" autoAdjust="0"/>
    <p:restoredTop sz="86352" autoAdjust="0"/>
  </p:normalViewPr>
  <p:slideViewPr>
    <p:cSldViewPr snapToGrid="0">
      <p:cViewPr>
        <p:scale>
          <a:sx n="100" d="100"/>
          <a:sy n="100" d="100"/>
        </p:scale>
        <p:origin x="-1314" y="-186"/>
      </p:cViewPr>
      <p:guideLst>
        <p:guide orient="horz" pos="2160"/>
        <p:guide pos="2880"/>
      </p:guideLst>
    </p:cSldViewPr>
  </p:slideViewPr>
  <p:outlineViewPr>
    <p:cViewPr>
      <p:scale>
        <a:sx n="33" d="100"/>
        <a:sy n="33" d="100"/>
      </p:scale>
      <p:origin x="264" y="16888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3084" y="-8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26CC6794-999B-447E-B4ED-A87DBD22BB8D}" type="datetimeFigureOut">
              <a:rPr lang="en-US" smtClean="0"/>
              <a:pPr/>
              <a:t>4/26/2010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143155CD-60E2-46AF-AA9A-FED701CD2F7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smtClean="0"/>
            </a:lvl1pPr>
          </a:lstStyle>
          <a:p>
            <a:pPr>
              <a:defRPr/>
            </a:pPr>
            <a:endParaRPr lang="en-US"/>
          </a:p>
        </p:txBody>
      </p:sp>
      <p:sp>
        <p:nvSpPr>
          <p:cNvPr id="3584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smtClean="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smtClean="0"/>
            </a:lvl1pPr>
          </a:lstStyle>
          <a:p>
            <a:pPr>
              <a:defRPr/>
            </a:pPr>
            <a:endParaRPr lang="en-US"/>
          </a:p>
        </p:txBody>
      </p:sp>
      <p:sp>
        <p:nvSpPr>
          <p:cNvPr id="3584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smtClean="0"/>
            </a:lvl1pPr>
          </a:lstStyle>
          <a:p>
            <a:pPr>
              <a:defRPr/>
            </a:pPr>
            <a:fld id="{4A27506D-0198-4FCA-B831-56887BFC6B8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A27506D-0198-4FCA-B831-56887BFC6B8F}"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34818"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3481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r>
              <a:rPr lang="en-US" altLang="en-US" smtClean="0"/>
              <a:t>G. Chlachidze  LARP CM14  April 27, 2010</a:t>
            </a:r>
            <a:endParaRPr lang="en-US" altLang="en-US" dirty="0"/>
          </a:p>
        </p:txBody>
      </p:sp>
      <p:sp>
        <p:nvSpPr>
          <p:cNvPr id="8" name="Rectangle 6"/>
          <p:cNvSpPr>
            <a:spLocks noGrp="1" noChangeArrowheads="1"/>
          </p:cNvSpPr>
          <p:nvPr>
            <p:ph type="sldNum" sz="quarter" idx="12"/>
          </p:nvPr>
        </p:nvSpPr>
        <p:spPr/>
        <p:txBody>
          <a:bodyPr/>
          <a:lstStyle>
            <a:lvl1pPr>
              <a:defRPr smtClean="0"/>
            </a:lvl1pPr>
          </a:lstStyle>
          <a:p>
            <a:pPr>
              <a:defRPr/>
            </a:pPr>
            <a:fld id="{8C2A8D6A-DFB9-40EC-A5CB-FA529D297EAF}"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G. Chlachidze  LARP CM14  April 27, 2010</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BBDE04B-E777-43E9-B71A-77A6E892002A}"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G. Chlachidze  LARP CM14  April 27, 2010</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6F7A83B-A12B-4002-8F6E-D1234979989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G. Chlachidze  LARP CM14  April 27, 2010</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E508211-E276-4B54-9109-45A89B319FB5}"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G. Chlachidze  LARP CM14  April 27, 2010</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75D27A5-7754-4F05-A5EF-F24B032673FB}"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G. Chlachidze  LARP CM14  April 27, 2010</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7568EA8-3EB8-4A9B-B3FF-8BB7BDFA64B2}"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smtClean="0"/>
              <a:t>G. Chlachidze  LARP CM14  April 27, 2010</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AC64705-929F-4473-933C-403AC8D03462}"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G. Chlachidze  LARP CM14  April 27, 2010</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9C0CE83-2FFF-42C5-9CDF-0563F812E3D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smtClean="0"/>
              <a:t>G. Chlachidze  LARP CM14  April 27, 2010</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F4E739D-97C0-4EE8-B4A2-CE252A467180}"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G. Chlachidze  LARP CM14  April 27, 2010</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09D6EAD-43FE-4D7F-A784-0C87994BF45D}"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G. Chlachidze  LARP CM14  April 27, 2010</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257B1C0-39F2-4322-9DE0-BDA91A167D7F}"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379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a:defRPr/>
            </a:pPr>
            <a:endParaRPr lang="en-US" altLang="en-US"/>
          </a:p>
        </p:txBody>
      </p:sp>
      <p:sp>
        <p:nvSpPr>
          <p:cNvPr id="337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a:defRPr/>
            </a:pPr>
            <a:r>
              <a:rPr lang="en-US" altLang="en-US" smtClean="0"/>
              <a:t>G. Chlachidze  LARP CM14  April 27, 2010</a:t>
            </a:r>
            <a:endParaRPr lang="en-US" altLang="en-US"/>
          </a:p>
        </p:txBody>
      </p:sp>
      <p:sp>
        <p:nvSpPr>
          <p:cNvPr id="3379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a:defRPr/>
            </a:pPr>
            <a:fld id="{2A54240A-3E8A-419D-B13A-F773A8410E03}" type="slidenum">
              <a:rPr lang="en-US" altLang="en-US"/>
              <a:pPr>
                <a:defRPr/>
              </a:pPr>
              <a:t>‹#›</a:t>
            </a:fld>
            <a:endParaRPr lang="en-US" altLang="en-US"/>
          </a:p>
        </p:txBody>
      </p:sp>
      <p:sp>
        <p:nvSpPr>
          <p:cNvPr id="3379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3380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hf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14400" y="1524000"/>
            <a:ext cx="7623175" cy="1171575"/>
          </a:xfrm>
        </p:spPr>
        <p:txBody>
          <a:bodyPr/>
          <a:lstStyle/>
          <a:p>
            <a:pPr algn="ctr" eaLnBrk="1" hangingPunct="1"/>
            <a:r>
              <a:rPr lang="en-US" dirty="0" smtClean="0"/>
              <a:t>LQS01a Test Results</a:t>
            </a:r>
          </a:p>
        </p:txBody>
      </p:sp>
      <p:sp>
        <p:nvSpPr>
          <p:cNvPr id="7171" name="Rectangle 3"/>
          <p:cNvSpPr>
            <a:spLocks noGrp="1" noChangeArrowheads="1"/>
          </p:cNvSpPr>
          <p:nvPr>
            <p:ph type="subTitle" idx="1"/>
          </p:nvPr>
        </p:nvSpPr>
        <p:spPr>
          <a:xfrm>
            <a:off x="1895475" y="3962399"/>
            <a:ext cx="6553200" cy="2219325"/>
          </a:xfrm>
        </p:spPr>
        <p:txBody>
          <a:bodyPr/>
          <a:lstStyle/>
          <a:p>
            <a:pPr algn="ctr" eaLnBrk="1" hangingPunct="1"/>
            <a:r>
              <a:rPr lang="en-US" dirty="0" smtClean="0"/>
              <a:t>LARP Collaboration Meeting 14</a:t>
            </a:r>
          </a:p>
          <a:p>
            <a:pPr algn="ctr" eaLnBrk="1" hangingPunct="1"/>
            <a:r>
              <a:rPr lang="en-US" dirty="0" smtClean="0"/>
              <a:t>Fermilab - April 26-28, 2010</a:t>
            </a:r>
          </a:p>
          <a:p>
            <a:pPr algn="ctr" eaLnBrk="1" hangingPunct="1"/>
            <a:endParaRPr lang="en-US" dirty="0" smtClean="0"/>
          </a:p>
          <a:p>
            <a:pPr algn="ctr" eaLnBrk="1" hangingPunct="1"/>
            <a:r>
              <a:rPr lang="en-US" sz="1800" dirty="0" err="1" smtClean="0"/>
              <a:t>Guram</a:t>
            </a:r>
            <a:r>
              <a:rPr lang="en-US" sz="1800" dirty="0" smtClean="0"/>
              <a:t> </a:t>
            </a:r>
            <a:r>
              <a:rPr lang="en-US" sz="1800" dirty="0" err="1" smtClean="0"/>
              <a:t>Chlachidze</a:t>
            </a:r>
            <a:endParaRPr lang="en-US" sz="1800" dirty="0" smtClean="0"/>
          </a:p>
        </p:txBody>
      </p:sp>
      <p:pic>
        <p:nvPicPr>
          <p:cNvPr id="4" name="Picture 2"/>
          <p:cNvPicPr>
            <a:picLocks noChangeAspect="1" noChangeArrowheads="1"/>
          </p:cNvPicPr>
          <p:nvPr/>
        </p:nvPicPr>
        <p:blipFill>
          <a:blip r:embed="rId2"/>
          <a:srcRect l="25000" t="17600" r="67222" b="69778"/>
          <a:stretch>
            <a:fillRect/>
          </a:stretch>
        </p:blipFill>
        <p:spPr bwMode="auto">
          <a:xfrm>
            <a:off x="447674" y="219074"/>
            <a:ext cx="962025" cy="9757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a:defRPr/>
            </a:pPr>
            <a:r>
              <a:rPr lang="en-US" altLang="en-US" smtClean="0"/>
              <a:t>G. Chlachidze  LARP CM14  April 27, 2010</a:t>
            </a:r>
            <a:endParaRPr lang="en-US" altLang="en-US"/>
          </a:p>
        </p:txBody>
      </p:sp>
      <p:sp>
        <p:nvSpPr>
          <p:cNvPr id="6" name="Slide Number Placeholder 4"/>
          <p:cNvSpPr>
            <a:spLocks noGrp="1"/>
          </p:cNvSpPr>
          <p:nvPr>
            <p:ph type="sldNum" sz="quarter" idx="12"/>
          </p:nvPr>
        </p:nvSpPr>
        <p:spPr/>
        <p:txBody>
          <a:bodyPr/>
          <a:lstStyle/>
          <a:p>
            <a:pPr>
              <a:defRPr/>
            </a:pPr>
            <a:fld id="{F8CEE4D7-CE9B-4FE1-A8A9-90D5E4110B50}" type="slidenum">
              <a:rPr lang="en-US" altLang="en-US"/>
              <a:pPr>
                <a:defRPr/>
              </a:pPr>
              <a:t>10</a:t>
            </a:fld>
            <a:endParaRPr lang="en-US" altLang="en-US"/>
          </a:p>
        </p:txBody>
      </p:sp>
      <p:sp>
        <p:nvSpPr>
          <p:cNvPr id="17412" name="Rectangle 2"/>
          <p:cNvSpPr>
            <a:spLocks noGrp="1" noChangeArrowheads="1"/>
          </p:cNvSpPr>
          <p:nvPr>
            <p:ph type="title"/>
          </p:nvPr>
        </p:nvSpPr>
        <p:spPr/>
        <p:txBody>
          <a:bodyPr/>
          <a:lstStyle/>
          <a:p>
            <a:pPr eaLnBrk="1" hangingPunct="1"/>
            <a:r>
              <a:rPr lang="en-US" sz="3200" dirty="0" smtClean="0"/>
              <a:t>Magnetic Field Measurements</a:t>
            </a:r>
          </a:p>
        </p:txBody>
      </p:sp>
      <p:sp>
        <p:nvSpPr>
          <p:cNvPr id="17413" name="Rectangle 3"/>
          <p:cNvSpPr>
            <a:spLocks noChangeArrowheads="1"/>
          </p:cNvSpPr>
          <p:nvPr/>
        </p:nvSpPr>
        <p:spPr bwMode="auto">
          <a:xfrm>
            <a:off x="466725" y="923924"/>
            <a:ext cx="8201025" cy="5181601"/>
          </a:xfrm>
          <a:prstGeom prst="rect">
            <a:avLst/>
          </a:prstGeom>
          <a:noFill/>
          <a:ln w="9525">
            <a:noFill/>
            <a:miter lim="800000"/>
            <a:headEnd/>
            <a:tailEnd/>
          </a:ln>
        </p:spPr>
        <p:txBody>
          <a:bodyPr/>
          <a:lstStyle/>
          <a:p>
            <a:pPr marL="342900" indent="-342900">
              <a:lnSpc>
                <a:spcPct val="80000"/>
              </a:lnSpc>
              <a:spcBef>
                <a:spcPct val="20000"/>
              </a:spcBef>
              <a:buClr>
                <a:schemeClr val="accent1"/>
              </a:buClr>
              <a:buSzPct val="65000"/>
              <a:buFont typeface="Wingdings" pitchFamily="2" charset="2"/>
              <a:buChar char="n"/>
            </a:pPr>
            <a:r>
              <a:rPr lang="en-US" dirty="0" smtClean="0"/>
              <a:t>Magnetic measurements were made at VMTF using a vertical drive rotating coil system with 82-cm long &amp;1.95-cm radius tangential probe. Warm bore was only ~2/3 of the magnet length</a:t>
            </a:r>
          </a:p>
          <a:p>
            <a:pPr marL="342900" indent="-342900">
              <a:lnSpc>
                <a:spcPct val="80000"/>
              </a:lnSpc>
              <a:spcBef>
                <a:spcPct val="20000"/>
              </a:spcBef>
              <a:buClr>
                <a:schemeClr val="accent1"/>
              </a:buClr>
              <a:buSzPct val="65000"/>
              <a:buFont typeface="Wingdings" pitchFamily="2" charset="2"/>
              <a:buChar char="n"/>
            </a:pPr>
            <a:r>
              <a:rPr lang="en-US" dirty="0" smtClean="0"/>
              <a:t>Warm (300 K) measurements before and after the cold test were consistent</a:t>
            </a:r>
          </a:p>
          <a:p>
            <a:pPr marL="342900" indent="-342900">
              <a:lnSpc>
                <a:spcPct val="80000"/>
              </a:lnSpc>
              <a:spcBef>
                <a:spcPct val="20000"/>
              </a:spcBef>
              <a:buClr>
                <a:schemeClr val="accent1"/>
              </a:buClr>
              <a:buSzPct val="65000"/>
              <a:buFont typeface="Wingdings" pitchFamily="2" charset="2"/>
              <a:buChar char="n"/>
            </a:pPr>
            <a:r>
              <a:rPr lang="en-US" dirty="0" smtClean="0"/>
              <a:t>Cold measurements included</a:t>
            </a:r>
          </a:p>
          <a:p>
            <a:pPr marL="800100" lvl="1" indent="-342900">
              <a:lnSpc>
                <a:spcPct val="80000"/>
              </a:lnSpc>
              <a:spcBef>
                <a:spcPct val="20000"/>
              </a:spcBef>
              <a:buClr>
                <a:schemeClr val="accent1"/>
              </a:buClr>
              <a:buSzPct val="65000"/>
              <a:buFont typeface="Wingdings" pitchFamily="2" charset="2"/>
              <a:buChar char="q"/>
            </a:pPr>
            <a:r>
              <a:rPr lang="en-US" sz="1600" dirty="0" smtClean="0"/>
              <a:t>Pre-quench z-scan at 6.5 kA</a:t>
            </a:r>
          </a:p>
          <a:p>
            <a:pPr marL="800100" lvl="1" indent="-342900">
              <a:lnSpc>
                <a:spcPct val="80000"/>
              </a:lnSpc>
              <a:spcBef>
                <a:spcPct val="20000"/>
              </a:spcBef>
              <a:buClr>
                <a:schemeClr val="accent1"/>
              </a:buClr>
              <a:buSzPct val="65000"/>
              <a:buFont typeface="Wingdings" pitchFamily="2" charset="2"/>
              <a:buChar char="q"/>
            </a:pPr>
            <a:r>
              <a:rPr lang="en-US" sz="1600" dirty="0" smtClean="0"/>
              <a:t>Z-scans at 12.3 Tm/m (LHC injection, ~ 655 A), 100 Tm/m (5.3 kA) and at 10 kA</a:t>
            </a:r>
          </a:p>
          <a:p>
            <a:pPr marL="800100" lvl="1" indent="-342900">
              <a:lnSpc>
                <a:spcPct val="80000"/>
              </a:lnSpc>
              <a:spcBef>
                <a:spcPct val="20000"/>
              </a:spcBef>
              <a:buClr>
                <a:schemeClr val="accent1"/>
              </a:buClr>
              <a:buSzPct val="65000"/>
              <a:buFont typeface="Wingdings" pitchFamily="2" charset="2"/>
              <a:buChar char="q"/>
            </a:pPr>
            <a:r>
              <a:rPr lang="en-US" sz="1600" dirty="0" smtClean="0"/>
              <a:t>Eddy current loops with the ramp rates 20 A/s, 40 A/s, 80 A/s</a:t>
            </a:r>
          </a:p>
          <a:p>
            <a:pPr marL="800100" lvl="1" indent="-342900">
              <a:lnSpc>
                <a:spcPct val="80000"/>
              </a:lnSpc>
              <a:spcBef>
                <a:spcPct val="20000"/>
              </a:spcBef>
              <a:buClr>
                <a:schemeClr val="accent1"/>
              </a:buClr>
              <a:buSzPct val="65000"/>
              <a:buFont typeface="Wingdings" pitchFamily="2" charset="2"/>
              <a:buChar char="q"/>
            </a:pPr>
            <a:r>
              <a:rPr lang="en-US" sz="1600" dirty="0" smtClean="0"/>
              <a:t>Measurement of dynamic effects</a:t>
            </a:r>
          </a:p>
          <a:p>
            <a:pPr marL="800100" lvl="1" indent="-342900">
              <a:lnSpc>
                <a:spcPct val="80000"/>
              </a:lnSpc>
              <a:spcBef>
                <a:spcPct val="20000"/>
              </a:spcBef>
              <a:buClr>
                <a:schemeClr val="accent1"/>
              </a:buClr>
              <a:buSzPct val="65000"/>
              <a:buFont typeface="Wingdings" pitchFamily="2" charset="2"/>
              <a:buChar char="q"/>
            </a:pPr>
            <a:r>
              <a:rPr lang="en-US" sz="1600" dirty="0" smtClean="0"/>
              <a:t>Stair step measurements from 1.5 kA to 9 kA</a:t>
            </a:r>
            <a:endParaRPr lang="en-US" dirty="0"/>
          </a:p>
          <a:p>
            <a:pPr marL="342900" indent="-342900">
              <a:lnSpc>
                <a:spcPct val="80000"/>
              </a:lnSpc>
              <a:spcBef>
                <a:spcPct val="20000"/>
              </a:spcBef>
              <a:buClr>
                <a:schemeClr val="accent1"/>
              </a:buClr>
              <a:buSzPct val="65000"/>
              <a:buFont typeface="Wingdings" pitchFamily="2" charset="2"/>
              <a:buChar char="n"/>
            </a:pPr>
            <a:r>
              <a:rPr lang="en-US" dirty="0" smtClean="0"/>
              <a:t>Reference radius at 2.25 cm</a:t>
            </a:r>
          </a:p>
          <a:p>
            <a:pPr marL="342900" indent="-342900">
              <a:lnSpc>
                <a:spcPct val="80000"/>
              </a:lnSpc>
              <a:spcBef>
                <a:spcPct val="20000"/>
              </a:spcBef>
              <a:buClr>
                <a:schemeClr val="accent1"/>
              </a:buClr>
              <a:buSzPct val="65000"/>
              <a:buFont typeface="Wingdings" pitchFamily="2" charset="2"/>
              <a:buChar char="n"/>
            </a:pPr>
            <a:r>
              <a:rPr lang="en-US" dirty="0" err="1" smtClean="0"/>
              <a:t>Unallowed</a:t>
            </a:r>
            <a:r>
              <a:rPr lang="en-US" dirty="0" smtClean="0"/>
              <a:t> harmonics up to 8 units were</a:t>
            </a:r>
          </a:p>
          <a:p>
            <a:pPr marL="342900" indent="-342900">
              <a:lnSpc>
                <a:spcPct val="80000"/>
              </a:lnSpc>
              <a:spcBef>
                <a:spcPct val="20000"/>
              </a:spcBef>
              <a:buClr>
                <a:schemeClr val="accent1"/>
              </a:buClr>
              <a:buSzPct val="65000"/>
            </a:pPr>
            <a:r>
              <a:rPr lang="en-US" dirty="0" smtClean="0"/>
              <a:t>	observed at all currents</a:t>
            </a:r>
            <a:endParaRPr lang="en-US" dirty="0"/>
          </a:p>
          <a:p>
            <a:pPr marL="342900" indent="-342900">
              <a:lnSpc>
                <a:spcPct val="80000"/>
              </a:lnSpc>
              <a:spcBef>
                <a:spcPct val="20000"/>
              </a:spcBef>
              <a:buClr>
                <a:schemeClr val="accent1"/>
              </a:buClr>
              <a:buSzPct val="65000"/>
              <a:buFont typeface="Wingdings" pitchFamily="2" charset="2"/>
              <a:buChar char="n"/>
            </a:pPr>
            <a:r>
              <a:rPr lang="en-US" dirty="0" smtClean="0"/>
              <a:t>Iron saturation observed for currents above </a:t>
            </a:r>
          </a:p>
          <a:p>
            <a:pPr marL="342900" indent="-342900">
              <a:lnSpc>
                <a:spcPct val="80000"/>
              </a:lnSpc>
              <a:spcBef>
                <a:spcPct val="20000"/>
              </a:spcBef>
              <a:buClr>
                <a:schemeClr val="accent1"/>
              </a:buClr>
              <a:buSzPct val="65000"/>
            </a:pPr>
            <a:r>
              <a:rPr lang="en-US" dirty="0" smtClean="0"/>
              <a:t>	~6 kA</a:t>
            </a:r>
          </a:p>
          <a:p>
            <a:pPr marL="342900" indent="-342900">
              <a:lnSpc>
                <a:spcPct val="80000"/>
              </a:lnSpc>
              <a:spcBef>
                <a:spcPct val="20000"/>
              </a:spcBef>
              <a:buClr>
                <a:schemeClr val="accent1"/>
              </a:buClr>
              <a:buSzPct val="65000"/>
              <a:buFont typeface="Wingdings" pitchFamily="2" charset="2"/>
              <a:buChar char="n"/>
            </a:pPr>
            <a:r>
              <a:rPr lang="en-US" dirty="0" smtClean="0"/>
              <a:t>No decay or “snapback” was observed in the</a:t>
            </a:r>
          </a:p>
          <a:p>
            <a:pPr marL="342900" indent="-342900">
              <a:lnSpc>
                <a:spcPct val="80000"/>
              </a:lnSpc>
              <a:spcBef>
                <a:spcPct val="20000"/>
              </a:spcBef>
              <a:buClr>
                <a:schemeClr val="accent1"/>
              </a:buClr>
              <a:buSzPct val="65000"/>
            </a:pPr>
            <a:r>
              <a:rPr lang="en-US" dirty="0" smtClean="0"/>
              <a:t>	</a:t>
            </a:r>
            <a:r>
              <a:rPr lang="en-US" dirty="0" err="1" smtClean="0"/>
              <a:t>dodecapole</a:t>
            </a:r>
            <a:r>
              <a:rPr lang="en-US" dirty="0" smtClean="0"/>
              <a:t> (b6)</a:t>
            </a:r>
          </a:p>
          <a:p>
            <a:pPr marL="342900" indent="-342900">
              <a:lnSpc>
                <a:spcPct val="80000"/>
              </a:lnSpc>
              <a:spcBef>
                <a:spcPct val="20000"/>
              </a:spcBef>
              <a:buClr>
                <a:schemeClr val="accent1"/>
              </a:buClr>
              <a:buSzPct val="65000"/>
              <a:buFont typeface="Wingdings" pitchFamily="2" charset="2"/>
              <a:buChar char="n"/>
            </a:pPr>
            <a:r>
              <a:rPr lang="en-US" dirty="0" smtClean="0"/>
              <a:t>Ramp rate dependence shows little or no</a:t>
            </a:r>
          </a:p>
          <a:p>
            <a:pPr marL="342900" indent="-342900">
              <a:lnSpc>
                <a:spcPct val="80000"/>
              </a:lnSpc>
              <a:spcBef>
                <a:spcPct val="20000"/>
              </a:spcBef>
              <a:buClr>
                <a:schemeClr val="accent1"/>
              </a:buClr>
              <a:buSzPct val="65000"/>
            </a:pPr>
            <a:r>
              <a:rPr lang="en-US" dirty="0" smtClean="0"/>
              <a:t>	eddy current contribution to the b6 hysteresis </a:t>
            </a:r>
          </a:p>
          <a:p>
            <a:pPr marL="342900" indent="-342900">
              <a:lnSpc>
                <a:spcPct val="80000"/>
              </a:lnSpc>
              <a:spcBef>
                <a:spcPct val="20000"/>
              </a:spcBef>
              <a:buClr>
                <a:schemeClr val="accent1"/>
              </a:buClr>
              <a:buSzPct val="65000"/>
            </a:pPr>
            <a:r>
              <a:rPr lang="en-US" dirty="0" smtClean="0"/>
              <a:t>	loop</a:t>
            </a:r>
          </a:p>
          <a:p>
            <a:pPr marL="342900" indent="-342900">
              <a:lnSpc>
                <a:spcPct val="80000"/>
              </a:lnSpc>
              <a:spcBef>
                <a:spcPct val="20000"/>
              </a:spcBef>
              <a:buClr>
                <a:schemeClr val="accent1"/>
              </a:buClr>
              <a:buSzPct val="65000"/>
            </a:pPr>
            <a:endParaRPr lang="en-US" dirty="0"/>
          </a:p>
          <a:p>
            <a:pPr marL="342900" indent="-342900">
              <a:lnSpc>
                <a:spcPct val="80000"/>
              </a:lnSpc>
              <a:spcBef>
                <a:spcPct val="20000"/>
              </a:spcBef>
              <a:buClr>
                <a:schemeClr val="accent1"/>
              </a:buClr>
              <a:buSzPct val="65000"/>
              <a:buFont typeface="Wingdings" pitchFamily="2" charset="2"/>
              <a:buChar char="n"/>
            </a:pPr>
            <a:endParaRPr lang="en-US" sz="1700" dirty="0"/>
          </a:p>
        </p:txBody>
      </p:sp>
      <p:graphicFrame>
        <p:nvGraphicFramePr>
          <p:cNvPr id="7" name="Content Placeholder 10"/>
          <p:cNvGraphicFramePr>
            <a:graphicFrameLocks/>
          </p:cNvGraphicFramePr>
          <p:nvPr/>
        </p:nvGraphicFramePr>
        <p:xfrm>
          <a:off x="5524738" y="2952753"/>
          <a:ext cx="3143011" cy="3196267"/>
        </p:xfrm>
        <a:graphic>
          <a:graphicData uri="http://schemas.openxmlformats.org/drawingml/2006/table">
            <a:tbl>
              <a:tblPr/>
              <a:tblGrid>
                <a:gridCol w="615774"/>
                <a:gridCol w="859517"/>
                <a:gridCol w="795374"/>
                <a:gridCol w="872346"/>
              </a:tblGrid>
              <a:tr h="320061">
                <a:tc>
                  <a:txBody>
                    <a:bodyPr/>
                    <a:lstStyle/>
                    <a:p>
                      <a:pPr marL="0" marR="0" algn="ctr">
                        <a:spcBef>
                          <a:spcPts val="0"/>
                        </a:spcBef>
                        <a:spcAft>
                          <a:spcPts val="0"/>
                        </a:spcAft>
                      </a:pPr>
                      <a:r>
                        <a:rPr lang="en-US" sz="1000" dirty="0">
                          <a:latin typeface="Arial"/>
                          <a:ea typeface="Times New Roman"/>
                          <a:cs typeface="Times New Roman"/>
                        </a:rPr>
                        <a:t>#</a:t>
                      </a: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Injection           ( 0.66 kA)</a:t>
                      </a:r>
                      <a:endParaRPr lang="en-US" sz="12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100 T/m         (5.3 kA)</a:t>
                      </a:r>
                      <a:endParaRPr lang="en-US" sz="12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Arial"/>
                          <a:ea typeface="Times New Roman"/>
                          <a:cs typeface="Times New Roman"/>
                        </a:rPr>
                        <a:t>10 kA</a:t>
                      </a:r>
                      <a:endParaRPr lang="en-US" sz="1200" dirty="0">
                        <a:latin typeface="Times New Roman"/>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92">
                <a:tc>
                  <a:txBody>
                    <a:bodyPr/>
                    <a:lstStyle/>
                    <a:p>
                      <a:pPr marL="0" marR="0" algn="ctr">
                        <a:spcBef>
                          <a:spcPts val="0"/>
                        </a:spcBef>
                        <a:spcAft>
                          <a:spcPts val="0"/>
                        </a:spcAft>
                      </a:pPr>
                      <a:r>
                        <a:rPr lang="en-US" sz="1000">
                          <a:latin typeface="Arial"/>
                          <a:ea typeface="Times New Roman"/>
                          <a:cs typeface="Times New Roman"/>
                        </a:rPr>
                        <a:t>b_3</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highlight>
                            <a:srgbClr val="FFFF00"/>
                          </a:highlight>
                          <a:latin typeface="Arial"/>
                          <a:ea typeface="Times New Roman"/>
                          <a:cs typeface="Times New Roman"/>
                        </a:rPr>
                        <a:t>3.34</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highlight>
                            <a:srgbClr val="FFFF00"/>
                          </a:highlight>
                          <a:latin typeface="Arial"/>
                          <a:ea typeface="Times New Roman"/>
                          <a:cs typeface="Times New Roman"/>
                        </a:rPr>
                        <a:t>2.29</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highlight>
                            <a:srgbClr val="FFFF00"/>
                          </a:highlight>
                          <a:latin typeface="Arial"/>
                          <a:ea typeface="Times New Roman"/>
                          <a:cs typeface="Times New Roman"/>
                        </a:rPr>
                        <a:t>2.61</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92">
                <a:tc>
                  <a:txBody>
                    <a:bodyPr/>
                    <a:lstStyle/>
                    <a:p>
                      <a:pPr marL="0" marR="0" algn="ctr">
                        <a:spcBef>
                          <a:spcPts val="0"/>
                        </a:spcBef>
                        <a:spcAft>
                          <a:spcPts val="0"/>
                        </a:spcAft>
                      </a:pPr>
                      <a:r>
                        <a:rPr lang="en-US" sz="1000">
                          <a:latin typeface="Arial"/>
                          <a:ea typeface="Times New Roman"/>
                          <a:cs typeface="Times New Roman"/>
                        </a:rPr>
                        <a:t>b_4</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highlight>
                            <a:srgbClr val="FFFF00"/>
                          </a:highlight>
                          <a:latin typeface="Arial"/>
                          <a:ea typeface="Times New Roman"/>
                          <a:cs typeface="Times New Roman"/>
                        </a:rPr>
                        <a:t>7.72</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highlight>
                            <a:srgbClr val="FFFF00"/>
                          </a:highlight>
                          <a:latin typeface="Arial"/>
                          <a:ea typeface="Times New Roman"/>
                          <a:cs typeface="Times New Roman"/>
                        </a:rPr>
                        <a:t>6.73</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highlight>
                            <a:srgbClr val="FFFF00"/>
                          </a:highlight>
                          <a:latin typeface="Arial"/>
                          <a:ea typeface="Times New Roman"/>
                          <a:cs typeface="Times New Roman"/>
                        </a:rPr>
                        <a:t>6.93</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92">
                <a:tc>
                  <a:txBody>
                    <a:bodyPr/>
                    <a:lstStyle/>
                    <a:p>
                      <a:pPr marL="0" marR="0" algn="ctr">
                        <a:spcBef>
                          <a:spcPts val="0"/>
                        </a:spcBef>
                        <a:spcAft>
                          <a:spcPts val="0"/>
                        </a:spcAft>
                      </a:pPr>
                      <a:r>
                        <a:rPr lang="en-US" sz="1000">
                          <a:latin typeface="Arial"/>
                          <a:ea typeface="Times New Roman"/>
                          <a:cs typeface="Times New Roman"/>
                        </a:rPr>
                        <a:t>b_5</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0.06</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0.17</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-0.08</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92">
                <a:tc>
                  <a:txBody>
                    <a:bodyPr/>
                    <a:lstStyle/>
                    <a:p>
                      <a:pPr marL="0" marR="0" algn="ctr">
                        <a:spcBef>
                          <a:spcPts val="0"/>
                        </a:spcBef>
                        <a:spcAft>
                          <a:spcPts val="0"/>
                        </a:spcAft>
                      </a:pPr>
                      <a:r>
                        <a:rPr lang="en-US" sz="1000">
                          <a:latin typeface="Arial"/>
                          <a:ea typeface="Times New Roman"/>
                          <a:cs typeface="Times New Roman"/>
                        </a:rPr>
                        <a:t>b_6</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-33.31</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9.89</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7.47</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26">
                <a:tc>
                  <a:txBody>
                    <a:bodyPr/>
                    <a:lstStyle/>
                    <a:p>
                      <a:pPr marL="0" marR="0" algn="ctr">
                        <a:spcBef>
                          <a:spcPts val="0"/>
                        </a:spcBef>
                        <a:spcAft>
                          <a:spcPts val="0"/>
                        </a:spcAft>
                      </a:pPr>
                      <a:r>
                        <a:rPr lang="en-US" sz="1000" dirty="0">
                          <a:latin typeface="Arial"/>
                          <a:ea typeface="Times New Roman"/>
                          <a:cs typeface="Times New Roman"/>
                        </a:rPr>
                        <a:t>b_7</a:t>
                      </a: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0.05</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-0.06</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-0.11</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92">
                <a:tc>
                  <a:txBody>
                    <a:bodyPr/>
                    <a:lstStyle/>
                    <a:p>
                      <a:pPr marL="0" marR="0" algn="ctr">
                        <a:spcBef>
                          <a:spcPts val="0"/>
                        </a:spcBef>
                        <a:spcAft>
                          <a:spcPts val="0"/>
                        </a:spcAft>
                      </a:pPr>
                      <a:r>
                        <a:rPr lang="en-US" sz="1000">
                          <a:latin typeface="Arial"/>
                          <a:ea typeface="Times New Roman"/>
                          <a:cs typeface="Times New Roman"/>
                        </a:rPr>
                        <a:t>b_8</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-0.28</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-0.98</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-0.38</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92">
                <a:tc>
                  <a:txBody>
                    <a:bodyPr/>
                    <a:lstStyle/>
                    <a:p>
                      <a:pPr marL="0" marR="0" algn="ctr">
                        <a:spcBef>
                          <a:spcPts val="0"/>
                        </a:spcBef>
                        <a:spcAft>
                          <a:spcPts val="0"/>
                        </a:spcAft>
                      </a:pPr>
                      <a:r>
                        <a:rPr lang="en-US" sz="1000">
                          <a:latin typeface="Arial"/>
                          <a:ea typeface="Times New Roman"/>
                          <a:cs typeface="Times New Roman"/>
                        </a:rPr>
                        <a:t>b_9</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0.08</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0.19</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0.13</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92">
                <a:tc>
                  <a:txBody>
                    <a:bodyPr/>
                    <a:lstStyle/>
                    <a:p>
                      <a:pPr marL="0" marR="0" algn="ctr">
                        <a:spcBef>
                          <a:spcPts val="0"/>
                        </a:spcBef>
                        <a:spcAft>
                          <a:spcPts val="0"/>
                        </a:spcAft>
                      </a:pPr>
                      <a:r>
                        <a:rPr lang="en-US" sz="1000">
                          <a:latin typeface="Arial"/>
                          <a:ea typeface="Times New Roman"/>
                          <a:cs typeface="Times New Roman"/>
                        </a:rPr>
                        <a:t>b_10</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0.56</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0.35</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-0.47</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92">
                <a:tc>
                  <a:txBody>
                    <a:bodyPr/>
                    <a:lstStyle/>
                    <a:p>
                      <a:pPr marL="0" marR="0" algn="ctr">
                        <a:spcBef>
                          <a:spcPts val="0"/>
                        </a:spcBef>
                        <a:spcAft>
                          <a:spcPts val="0"/>
                        </a:spcAft>
                      </a:pPr>
                      <a:r>
                        <a:rPr lang="en-US" sz="1000">
                          <a:latin typeface="Arial"/>
                          <a:ea typeface="Times New Roman"/>
                          <a:cs typeface="Times New Roman"/>
                        </a:rPr>
                        <a:t>a_3</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highlight>
                            <a:srgbClr val="FFFF00"/>
                          </a:highlight>
                          <a:latin typeface="Arial"/>
                          <a:ea typeface="Times New Roman"/>
                          <a:cs typeface="Times New Roman"/>
                        </a:rPr>
                        <a:t>2.03</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highlight>
                            <a:srgbClr val="FFFF00"/>
                          </a:highlight>
                          <a:latin typeface="Arial"/>
                          <a:ea typeface="Times New Roman"/>
                          <a:cs typeface="Times New Roman"/>
                        </a:rPr>
                        <a:t>2.28</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highlight>
                            <a:srgbClr val="FFFF00"/>
                          </a:highlight>
                          <a:latin typeface="Arial"/>
                          <a:ea typeface="Times New Roman"/>
                          <a:cs typeface="Times New Roman"/>
                        </a:rPr>
                        <a:t>2.28</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92">
                <a:tc>
                  <a:txBody>
                    <a:bodyPr/>
                    <a:lstStyle/>
                    <a:p>
                      <a:pPr marL="0" marR="0" algn="ctr">
                        <a:spcBef>
                          <a:spcPts val="0"/>
                        </a:spcBef>
                        <a:spcAft>
                          <a:spcPts val="0"/>
                        </a:spcAft>
                      </a:pPr>
                      <a:r>
                        <a:rPr lang="en-US" sz="1000">
                          <a:latin typeface="Arial"/>
                          <a:ea typeface="Times New Roman"/>
                          <a:cs typeface="Times New Roman"/>
                        </a:rPr>
                        <a:t>a_4</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highlight>
                            <a:srgbClr val="FFFF00"/>
                          </a:highlight>
                          <a:latin typeface="Arial"/>
                          <a:ea typeface="Times New Roman"/>
                          <a:cs typeface="Times New Roman"/>
                        </a:rPr>
                        <a:t>6.28</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highlight>
                            <a:srgbClr val="FFFF00"/>
                          </a:highlight>
                          <a:latin typeface="Arial"/>
                          <a:ea typeface="Times New Roman"/>
                          <a:cs typeface="Times New Roman"/>
                        </a:rPr>
                        <a:t>1.94</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highlight>
                            <a:srgbClr val="FFFF00"/>
                          </a:highlight>
                          <a:latin typeface="Arial"/>
                          <a:ea typeface="Times New Roman"/>
                          <a:cs typeface="Times New Roman"/>
                        </a:rPr>
                        <a:t>2.11</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92">
                <a:tc>
                  <a:txBody>
                    <a:bodyPr/>
                    <a:lstStyle/>
                    <a:p>
                      <a:pPr marL="0" marR="0" algn="ctr">
                        <a:spcBef>
                          <a:spcPts val="0"/>
                        </a:spcBef>
                        <a:spcAft>
                          <a:spcPts val="0"/>
                        </a:spcAft>
                      </a:pPr>
                      <a:r>
                        <a:rPr lang="en-US" sz="1000">
                          <a:latin typeface="Arial"/>
                          <a:ea typeface="Times New Roman"/>
                          <a:cs typeface="Times New Roman"/>
                        </a:rPr>
                        <a:t>a_5</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-0.50</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-0.51</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-0.65</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92">
                <a:tc>
                  <a:txBody>
                    <a:bodyPr/>
                    <a:lstStyle/>
                    <a:p>
                      <a:pPr marL="0" marR="0" algn="ctr">
                        <a:spcBef>
                          <a:spcPts val="0"/>
                        </a:spcBef>
                        <a:spcAft>
                          <a:spcPts val="0"/>
                        </a:spcAft>
                      </a:pPr>
                      <a:r>
                        <a:rPr lang="en-US" sz="1000">
                          <a:latin typeface="Arial"/>
                          <a:ea typeface="Times New Roman"/>
                          <a:cs typeface="Times New Roman"/>
                        </a:rPr>
                        <a:t>a_6</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highlight>
                            <a:srgbClr val="FFFF00"/>
                          </a:highlight>
                          <a:latin typeface="Arial"/>
                          <a:ea typeface="Times New Roman"/>
                          <a:cs typeface="Times New Roman"/>
                        </a:rPr>
                        <a:t>-1.14</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highlight>
                            <a:srgbClr val="FFFF00"/>
                          </a:highlight>
                          <a:latin typeface="Arial"/>
                          <a:ea typeface="Times New Roman"/>
                          <a:cs typeface="Times New Roman"/>
                        </a:rPr>
                        <a:t>-0.12</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highlight>
                            <a:srgbClr val="FFFF00"/>
                          </a:highlight>
                          <a:latin typeface="Arial"/>
                          <a:ea typeface="Times New Roman"/>
                          <a:cs typeface="Times New Roman"/>
                        </a:rPr>
                        <a:t>-0.29</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92">
                <a:tc>
                  <a:txBody>
                    <a:bodyPr/>
                    <a:lstStyle/>
                    <a:p>
                      <a:pPr marL="0" marR="0" algn="ctr">
                        <a:spcBef>
                          <a:spcPts val="0"/>
                        </a:spcBef>
                        <a:spcAft>
                          <a:spcPts val="0"/>
                        </a:spcAft>
                      </a:pPr>
                      <a:r>
                        <a:rPr lang="en-US" sz="1000">
                          <a:latin typeface="Arial"/>
                          <a:ea typeface="Times New Roman"/>
                          <a:cs typeface="Times New Roman"/>
                        </a:rPr>
                        <a:t>a_7</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0.17</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0.29</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0.14</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92">
                <a:tc>
                  <a:txBody>
                    <a:bodyPr/>
                    <a:lstStyle/>
                    <a:p>
                      <a:pPr marL="0" marR="0" algn="ctr">
                        <a:spcBef>
                          <a:spcPts val="0"/>
                        </a:spcBef>
                        <a:spcAft>
                          <a:spcPts val="0"/>
                        </a:spcAft>
                      </a:pPr>
                      <a:r>
                        <a:rPr lang="en-US" sz="1000">
                          <a:latin typeface="Arial"/>
                          <a:ea typeface="Times New Roman"/>
                          <a:cs typeface="Times New Roman"/>
                        </a:rPr>
                        <a:t>a_8</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0.12</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0.08</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0.06</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92">
                <a:tc>
                  <a:txBody>
                    <a:bodyPr/>
                    <a:lstStyle/>
                    <a:p>
                      <a:pPr marL="0" marR="0" algn="ctr">
                        <a:spcBef>
                          <a:spcPts val="0"/>
                        </a:spcBef>
                        <a:spcAft>
                          <a:spcPts val="0"/>
                        </a:spcAft>
                      </a:pPr>
                      <a:r>
                        <a:rPr lang="en-US" sz="1000">
                          <a:latin typeface="Arial"/>
                          <a:ea typeface="Times New Roman"/>
                          <a:cs typeface="Times New Roman"/>
                        </a:rPr>
                        <a:t>a_9</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-0.29</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-1.09</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-0.16</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92">
                <a:tc>
                  <a:txBody>
                    <a:bodyPr/>
                    <a:lstStyle/>
                    <a:p>
                      <a:pPr marL="0" marR="0" algn="ctr">
                        <a:spcBef>
                          <a:spcPts val="0"/>
                        </a:spcBef>
                        <a:spcAft>
                          <a:spcPts val="0"/>
                        </a:spcAft>
                      </a:pPr>
                      <a:r>
                        <a:rPr lang="en-US" sz="1000">
                          <a:latin typeface="Arial"/>
                          <a:ea typeface="Times New Roman"/>
                          <a:cs typeface="Times New Roman"/>
                        </a:rPr>
                        <a:t>a_10</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0.05</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Arial"/>
                          <a:ea typeface="Times New Roman"/>
                          <a:cs typeface="Times New Roman"/>
                        </a:rPr>
                        <a:t>0.37</a:t>
                      </a: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Arial"/>
                          <a:ea typeface="Times New Roman"/>
                          <a:cs typeface="Times New Roman"/>
                        </a:rPr>
                        <a:t>0.12</a:t>
                      </a: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304800" y="3494077"/>
            <a:ext cx="4110038" cy="2663836"/>
          </a:xfrm>
          <a:prstGeom prst="rect">
            <a:avLst/>
          </a:prstGeom>
          <a:noFill/>
          <a:ln w="9525">
            <a:noFill/>
            <a:miter lim="800000"/>
            <a:headEnd/>
            <a:tailEnd/>
          </a:ln>
        </p:spPr>
      </p:pic>
      <p:pic>
        <p:nvPicPr>
          <p:cNvPr id="12289" name="Picture 1"/>
          <p:cNvPicPr>
            <a:picLocks noChangeAspect="1" noChangeArrowheads="1"/>
          </p:cNvPicPr>
          <p:nvPr/>
        </p:nvPicPr>
        <p:blipFill>
          <a:blip r:embed="rId3"/>
          <a:srcRect/>
          <a:stretch>
            <a:fillRect/>
          </a:stretch>
        </p:blipFill>
        <p:spPr bwMode="auto">
          <a:xfrm>
            <a:off x="352425" y="942975"/>
            <a:ext cx="4077850" cy="2800349"/>
          </a:xfrm>
          <a:prstGeom prst="rect">
            <a:avLst/>
          </a:prstGeom>
          <a:noFill/>
          <a:ln w="9525">
            <a:noFill/>
            <a:miter lim="800000"/>
            <a:headEnd/>
            <a:tailEnd/>
          </a:ln>
        </p:spPr>
      </p:pic>
      <p:sp>
        <p:nvSpPr>
          <p:cNvPr id="5" name="Footer Placeholder 3"/>
          <p:cNvSpPr>
            <a:spLocks noGrp="1"/>
          </p:cNvSpPr>
          <p:nvPr>
            <p:ph type="ftr" sz="quarter" idx="11"/>
          </p:nvPr>
        </p:nvSpPr>
        <p:spPr/>
        <p:txBody>
          <a:bodyPr/>
          <a:lstStyle/>
          <a:p>
            <a:pPr>
              <a:defRPr/>
            </a:pPr>
            <a:r>
              <a:rPr lang="en-US" altLang="en-US" smtClean="0"/>
              <a:t>G. Chlachidze  LARP CM14  April 27, 2010</a:t>
            </a:r>
            <a:endParaRPr lang="en-US" altLang="en-US"/>
          </a:p>
        </p:txBody>
      </p:sp>
      <p:sp>
        <p:nvSpPr>
          <p:cNvPr id="6" name="Slide Number Placeholder 4"/>
          <p:cNvSpPr>
            <a:spLocks noGrp="1"/>
          </p:cNvSpPr>
          <p:nvPr>
            <p:ph type="sldNum" sz="quarter" idx="12"/>
          </p:nvPr>
        </p:nvSpPr>
        <p:spPr/>
        <p:txBody>
          <a:bodyPr/>
          <a:lstStyle/>
          <a:p>
            <a:pPr>
              <a:defRPr/>
            </a:pPr>
            <a:fld id="{F8CEE4D7-CE9B-4FE1-A8A9-90D5E4110B50}" type="slidenum">
              <a:rPr lang="en-US" altLang="en-US"/>
              <a:pPr>
                <a:defRPr/>
              </a:pPr>
              <a:t>11</a:t>
            </a:fld>
            <a:endParaRPr lang="en-US" altLang="en-US"/>
          </a:p>
        </p:txBody>
      </p:sp>
      <p:sp>
        <p:nvSpPr>
          <p:cNvPr id="17412" name="Rectangle 2"/>
          <p:cNvSpPr>
            <a:spLocks noGrp="1" noChangeArrowheads="1"/>
          </p:cNvSpPr>
          <p:nvPr>
            <p:ph type="title"/>
          </p:nvPr>
        </p:nvSpPr>
        <p:spPr/>
        <p:txBody>
          <a:bodyPr/>
          <a:lstStyle/>
          <a:p>
            <a:pPr eaLnBrk="1" hangingPunct="1"/>
            <a:r>
              <a:rPr lang="en-US" sz="3200" dirty="0" smtClean="0"/>
              <a:t>Voltage Spikes</a:t>
            </a:r>
          </a:p>
        </p:txBody>
      </p:sp>
      <p:sp>
        <p:nvSpPr>
          <p:cNvPr id="9" name="TextBox 8"/>
          <p:cNvSpPr txBox="1"/>
          <p:nvPr/>
        </p:nvSpPr>
        <p:spPr>
          <a:xfrm>
            <a:off x="4304586" y="1095375"/>
            <a:ext cx="4801314" cy="646331"/>
          </a:xfrm>
          <a:prstGeom prst="rect">
            <a:avLst/>
          </a:prstGeom>
          <a:noFill/>
        </p:spPr>
        <p:txBody>
          <a:bodyPr wrap="none" rtlCol="0">
            <a:spAutoFit/>
          </a:bodyPr>
          <a:lstStyle/>
          <a:p>
            <a:r>
              <a:rPr lang="en-US" dirty="0" smtClean="0"/>
              <a:t>The voltage spike detection system captures </a:t>
            </a:r>
          </a:p>
          <a:p>
            <a:r>
              <a:rPr lang="en-US" dirty="0" smtClean="0"/>
              <a:t>half-coil signals at 100 kHz sampling rate</a:t>
            </a:r>
            <a:endParaRPr lang="en-US" dirty="0"/>
          </a:p>
        </p:txBody>
      </p:sp>
      <p:sp>
        <p:nvSpPr>
          <p:cNvPr id="10" name="TextBox 9"/>
          <p:cNvSpPr txBox="1"/>
          <p:nvPr/>
        </p:nvSpPr>
        <p:spPr>
          <a:xfrm>
            <a:off x="4314825" y="1743075"/>
            <a:ext cx="4621778" cy="2954655"/>
          </a:xfrm>
          <a:prstGeom prst="rect">
            <a:avLst/>
          </a:prstGeom>
          <a:noFill/>
        </p:spPr>
        <p:txBody>
          <a:bodyPr wrap="none" rtlCol="0">
            <a:spAutoFit/>
          </a:bodyPr>
          <a:lstStyle/>
          <a:p>
            <a:r>
              <a:rPr lang="en-US" dirty="0" smtClean="0"/>
              <a:t>Different ramp rates result in the different</a:t>
            </a:r>
          </a:p>
          <a:p>
            <a:r>
              <a:rPr lang="en-US" dirty="0" smtClean="0"/>
              <a:t>Voltage spike distribution</a:t>
            </a:r>
          </a:p>
          <a:p>
            <a:endParaRPr lang="en-US" sz="1200" dirty="0" smtClean="0"/>
          </a:p>
          <a:p>
            <a:r>
              <a:rPr lang="en-US" dirty="0" smtClean="0">
                <a:solidFill>
                  <a:srgbClr val="3333CC"/>
                </a:solidFill>
              </a:rPr>
              <a:t>Quench Detection system with a current</a:t>
            </a:r>
          </a:p>
          <a:p>
            <a:r>
              <a:rPr lang="en-US" dirty="0" smtClean="0">
                <a:solidFill>
                  <a:srgbClr val="3333CC"/>
                </a:solidFill>
              </a:rPr>
              <a:t>dependent threshold allowed to avoid low</a:t>
            </a:r>
          </a:p>
          <a:p>
            <a:r>
              <a:rPr lang="en-US" dirty="0" smtClean="0">
                <a:solidFill>
                  <a:srgbClr val="3333CC"/>
                </a:solidFill>
              </a:rPr>
              <a:t>current trips due to voltage spikes and</a:t>
            </a:r>
          </a:p>
          <a:p>
            <a:r>
              <a:rPr lang="en-US" dirty="0" smtClean="0">
                <a:solidFill>
                  <a:srgbClr val="3333CC"/>
                </a:solidFill>
              </a:rPr>
              <a:t>keep MIITs low during quench training</a:t>
            </a:r>
          </a:p>
          <a:p>
            <a:r>
              <a:rPr lang="en-US" dirty="0" smtClean="0">
                <a:solidFill>
                  <a:srgbClr val="3333CC"/>
                </a:solidFill>
              </a:rPr>
              <a:t>	- 0.6-0.8 V threshold at quench</a:t>
            </a:r>
          </a:p>
          <a:p>
            <a:endParaRPr lang="en-US" sz="1200" dirty="0" smtClean="0"/>
          </a:p>
          <a:p>
            <a:r>
              <a:rPr lang="en-US" dirty="0" smtClean="0"/>
              <a:t>Current dependent thresholds were derived</a:t>
            </a:r>
          </a:p>
          <a:p>
            <a:r>
              <a:rPr lang="en-US" dirty="0" smtClean="0"/>
              <a:t>from the spike data analysis</a:t>
            </a:r>
            <a:endParaRPr lang="en-US" dirty="0"/>
          </a:p>
        </p:txBody>
      </p:sp>
      <p:sp>
        <p:nvSpPr>
          <p:cNvPr id="11" name="TextBox 10"/>
          <p:cNvSpPr txBox="1"/>
          <p:nvPr/>
        </p:nvSpPr>
        <p:spPr>
          <a:xfrm>
            <a:off x="2724150" y="1028700"/>
            <a:ext cx="825932" cy="369332"/>
          </a:xfrm>
          <a:prstGeom prst="rect">
            <a:avLst/>
          </a:prstGeom>
          <a:solidFill>
            <a:schemeClr val="bg1">
              <a:lumMod val="95000"/>
            </a:schemeClr>
          </a:solidFill>
        </p:spPr>
        <p:txBody>
          <a:bodyPr wrap="none" rtlCol="0">
            <a:spAutoFit/>
          </a:bodyPr>
          <a:lstStyle/>
          <a:p>
            <a:r>
              <a:rPr lang="en-US" dirty="0" smtClean="0"/>
              <a:t>50 A/s</a:t>
            </a:r>
          </a:p>
        </p:txBody>
      </p:sp>
      <p:sp>
        <p:nvSpPr>
          <p:cNvPr id="12" name="TextBox 11"/>
          <p:cNvSpPr txBox="1"/>
          <p:nvPr/>
        </p:nvSpPr>
        <p:spPr>
          <a:xfrm>
            <a:off x="2686050" y="3943350"/>
            <a:ext cx="954172" cy="369332"/>
          </a:xfrm>
          <a:prstGeom prst="rect">
            <a:avLst/>
          </a:prstGeom>
          <a:solidFill>
            <a:schemeClr val="bg1">
              <a:lumMod val="95000"/>
            </a:schemeClr>
          </a:solidFill>
        </p:spPr>
        <p:txBody>
          <a:bodyPr wrap="none" rtlCol="0">
            <a:spAutoFit/>
          </a:bodyPr>
          <a:lstStyle/>
          <a:p>
            <a:r>
              <a:rPr lang="en-US" dirty="0" smtClean="0"/>
              <a:t>150 A/s</a:t>
            </a:r>
          </a:p>
        </p:txBody>
      </p:sp>
      <p:sp>
        <p:nvSpPr>
          <p:cNvPr id="15" name="TextBox 14"/>
          <p:cNvSpPr txBox="1"/>
          <p:nvPr/>
        </p:nvSpPr>
        <p:spPr>
          <a:xfrm>
            <a:off x="5400675" y="4867276"/>
            <a:ext cx="2684850" cy="830997"/>
          </a:xfrm>
          <a:prstGeom prst="rect">
            <a:avLst/>
          </a:prstGeom>
          <a:solidFill>
            <a:schemeClr val="bg1">
              <a:lumMod val="95000"/>
            </a:schemeClr>
          </a:solidFill>
        </p:spPr>
        <p:txBody>
          <a:bodyPr wrap="square" rtlCol="0">
            <a:spAutoFit/>
          </a:bodyPr>
          <a:lstStyle/>
          <a:p>
            <a:r>
              <a:rPr lang="en-US" sz="1600" dirty="0" smtClean="0"/>
              <a:t>Voltage spike maximum amplitude vs. current </a:t>
            </a:r>
          </a:p>
          <a:p>
            <a:r>
              <a:rPr lang="en-US" sz="1600" dirty="0" smtClean="0"/>
              <a:t>at 4.5 K</a:t>
            </a:r>
            <a:endParaRPr lang="en-US" sz="1600" dirty="0"/>
          </a:p>
        </p:txBody>
      </p:sp>
      <p:sp>
        <p:nvSpPr>
          <p:cNvPr id="16" name="Left Arrow 15"/>
          <p:cNvSpPr/>
          <p:nvPr/>
        </p:nvSpPr>
        <p:spPr>
          <a:xfrm>
            <a:off x="4429125" y="4991100"/>
            <a:ext cx="978408" cy="484632"/>
          </a:xfrm>
          <a:prstGeom prst="leftArrow">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a:defRPr/>
            </a:pPr>
            <a:r>
              <a:rPr lang="en-US" altLang="en-US" smtClean="0"/>
              <a:t>G. Chlachidze  LARP CM14  April 27, 2010</a:t>
            </a:r>
            <a:endParaRPr lang="en-US" altLang="en-US"/>
          </a:p>
        </p:txBody>
      </p:sp>
      <p:sp>
        <p:nvSpPr>
          <p:cNvPr id="6" name="Slide Number Placeholder 4"/>
          <p:cNvSpPr>
            <a:spLocks noGrp="1"/>
          </p:cNvSpPr>
          <p:nvPr>
            <p:ph type="sldNum" sz="quarter" idx="12"/>
          </p:nvPr>
        </p:nvSpPr>
        <p:spPr/>
        <p:txBody>
          <a:bodyPr/>
          <a:lstStyle/>
          <a:p>
            <a:pPr>
              <a:defRPr/>
            </a:pPr>
            <a:fld id="{F8CEE4D7-CE9B-4FE1-A8A9-90D5E4110B50}" type="slidenum">
              <a:rPr lang="en-US" altLang="en-US"/>
              <a:pPr>
                <a:defRPr/>
              </a:pPr>
              <a:t>12</a:t>
            </a:fld>
            <a:endParaRPr lang="en-US" altLang="en-US"/>
          </a:p>
        </p:txBody>
      </p:sp>
      <p:sp>
        <p:nvSpPr>
          <p:cNvPr id="17412" name="Rectangle 2"/>
          <p:cNvSpPr>
            <a:spLocks noGrp="1" noChangeArrowheads="1"/>
          </p:cNvSpPr>
          <p:nvPr>
            <p:ph type="title"/>
          </p:nvPr>
        </p:nvSpPr>
        <p:spPr/>
        <p:txBody>
          <a:bodyPr/>
          <a:lstStyle/>
          <a:p>
            <a:pPr eaLnBrk="1" hangingPunct="1"/>
            <a:r>
              <a:rPr lang="en-US" sz="3200" dirty="0" smtClean="0"/>
              <a:t>Summary</a:t>
            </a:r>
          </a:p>
        </p:txBody>
      </p:sp>
      <p:sp>
        <p:nvSpPr>
          <p:cNvPr id="17413" name="Rectangle 3"/>
          <p:cNvSpPr>
            <a:spLocks noChangeArrowheads="1"/>
          </p:cNvSpPr>
          <p:nvPr/>
        </p:nvSpPr>
        <p:spPr bwMode="auto">
          <a:xfrm>
            <a:off x="438150" y="1304925"/>
            <a:ext cx="8229600" cy="4772025"/>
          </a:xfrm>
          <a:prstGeom prst="rect">
            <a:avLst/>
          </a:prstGeom>
          <a:noFill/>
          <a:ln w="9525">
            <a:noFill/>
            <a:miter lim="800000"/>
            <a:headEnd/>
            <a:tailEnd/>
          </a:ln>
        </p:spPr>
        <p:txBody>
          <a:bodyPr/>
          <a:lstStyle/>
          <a:p>
            <a:pPr marL="342900" indent="-342900">
              <a:lnSpc>
                <a:spcPct val="80000"/>
              </a:lnSpc>
              <a:spcBef>
                <a:spcPct val="20000"/>
              </a:spcBef>
              <a:buClr>
                <a:schemeClr val="accent1"/>
              </a:buClr>
              <a:buSzPct val="65000"/>
              <a:buFont typeface="Wingdings" pitchFamily="2" charset="2"/>
              <a:buChar char="n"/>
            </a:pPr>
            <a:r>
              <a:rPr lang="en-US" dirty="0" smtClean="0"/>
              <a:t>The First LARP Nb</a:t>
            </a:r>
            <a:r>
              <a:rPr lang="en-US" baseline="-25000" dirty="0" smtClean="0"/>
              <a:t>3</a:t>
            </a:r>
            <a:r>
              <a:rPr lang="en-US" dirty="0" smtClean="0"/>
              <a:t>Sn Long </a:t>
            </a:r>
            <a:r>
              <a:rPr lang="en-US" dirty="0" err="1" smtClean="0"/>
              <a:t>Quadrupole</a:t>
            </a:r>
            <a:r>
              <a:rPr lang="en-US" dirty="0" smtClean="0"/>
              <a:t> - LQS01a - was successfully</a:t>
            </a:r>
          </a:p>
          <a:p>
            <a:pPr marL="342900" indent="-342900">
              <a:lnSpc>
                <a:spcPct val="80000"/>
              </a:lnSpc>
              <a:spcBef>
                <a:spcPct val="20000"/>
              </a:spcBef>
              <a:buClr>
                <a:schemeClr val="accent1"/>
              </a:buClr>
              <a:buSzPct val="65000"/>
            </a:pPr>
            <a:r>
              <a:rPr lang="en-US" dirty="0" smtClean="0"/>
              <a:t>	tested at Fermilab</a:t>
            </a:r>
            <a:endParaRPr lang="en-US" dirty="0"/>
          </a:p>
          <a:p>
            <a:pPr marL="342900" indent="-342900">
              <a:lnSpc>
                <a:spcPct val="80000"/>
              </a:lnSpc>
              <a:spcBef>
                <a:spcPct val="20000"/>
              </a:spcBef>
              <a:buClr>
                <a:schemeClr val="accent1"/>
              </a:buClr>
              <a:buSzPct val="65000"/>
            </a:pPr>
            <a:endParaRPr lang="en-US" sz="1200" dirty="0"/>
          </a:p>
          <a:p>
            <a:pPr marL="342900" indent="-342900">
              <a:lnSpc>
                <a:spcPct val="80000"/>
              </a:lnSpc>
              <a:spcBef>
                <a:spcPct val="20000"/>
              </a:spcBef>
              <a:buClr>
                <a:schemeClr val="accent1"/>
              </a:buClr>
              <a:buSzPct val="65000"/>
              <a:buFont typeface="Wingdings" pitchFamily="2" charset="2"/>
              <a:buChar char="n"/>
            </a:pPr>
            <a:r>
              <a:rPr lang="en-US" dirty="0" smtClean="0">
                <a:solidFill>
                  <a:srgbClr val="3333CC"/>
                </a:solidFill>
              </a:rPr>
              <a:t>The magnet reached target field gradient of 200 T/m several times at both </a:t>
            </a:r>
          </a:p>
          <a:p>
            <a:pPr marL="342900" indent="-342900">
              <a:lnSpc>
                <a:spcPct val="80000"/>
              </a:lnSpc>
              <a:spcBef>
                <a:spcPct val="20000"/>
              </a:spcBef>
              <a:buClr>
                <a:schemeClr val="accent1"/>
              </a:buClr>
              <a:buSzPct val="65000"/>
            </a:pPr>
            <a:r>
              <a:rPr lang="en-US" dirty="0" smtClean="0">
                <a:solidFill>
                  <a:srgbClr val="3333CC"/>
                </a:solidFill>
              </a:rPr>
              <a:t>	3 K and 1.9 K temperatures </a:t>
            </a:r>
          </a:p>
          <a:p>
            <a:pPr marL="342900" indent="-342900">
              <a:lnSpc>
                <a:spcPct val="80000"/>
              </a:lnSpc>
              <a:spcBef>
                <a:spcPct val="20000"/>
              </a:spcBef>
              <a:buClr>
                <a:schemeClr val="accent1"/>
              </a:buClr>
              <a:buSzPct val="65000"/>
              <a:buFont typeface="Wingdings" pitchFamily="2" charset="2"/>
              <a:buChar char="n"/>
            </a:pPr>
            <a:endParaRPr lang="en-US" sz="1200" dirty="0"/>
          </a:p>
          <a:p>
            <a:pPr marL="342900" indent="-342900">
              <a:lnSpc>
                <a:spcPct val="80000"/>
              </a:lnSpc>
              <a:spcBef>
                <a:spcPct val="20000"/>
              </a:spcBef>
              <a:buClr>
                <a:schemeClr val="accent1"/>
              </a:buClr>
              <a:buSzPct val="65000"/>
              <a:buFont typeface="Wingdings" pitchFamily="2" charset="2"/>
              <a:buChar char="n"/>
            </a:pPr>
            <a:r>
              <a:rPr lang="en-US" dirty="0" smtClean="0"/>
              <a:t>Magnet training was interrupted to avoid coil degradation due to possibly non-optimal pre-stress distribution in the magnet</a:t>
            </a:r>
            <a:endParaRPr lang="en-US" dirty="0"/>
          </a:p>
          <a:p>
            <a:pPr marL="342900" indent="-342900">
              <a:lnSpc>
                <a:spcPct val="80000"/>
              </a:lnSpc>
              <a:spcBef>
                <a:spcPct val="20000"/>
              </a:spcBef>
              <a:buClr>
                <a:schemeClr val="accent1"/>
              </a:buClr>
              <a:buSzPct val="65000"/>
            </a:pPr>
            <a:endParaRPr lang="en-US" sz="1200" dirty="0"/>
          </a:p>
          <a:p>
            <a:pPr marL="342900" indent="-342900">
              <a:lnSpc>
                <a:spcPct val="80000"/>
              </a:lnSpc>
              <a:spcBef>
                <a:spcPct val="20000"/>
              </a:spcBef>
              <a:buClr>
                <a:schemeClr val="accent1"/>
              </a:buClr>
              <a:buSzPct val="65000"/>
              <a:buFont typeface="Wingdings" pitchFamily="2" charset="2"/>
              <a:buChar char="n"/>
            </a:pPr>
            <a:r>
              <a:rPr lang="en-US" dirty="0" smtClean="0"/>
              <a:t>The maximum quench current reached in the test was 11372 A (~202 T/m) </a:t>
            </a:r>
          </a:p>
          <a:p>
            <a:pPr marL="342900" indent="-342900">
              <a:lnSpc>
                <a:spcPct val="80000"/>
              </a:lnSpc>
              <a:spcBef>
                <a:spcPct val="20000"/>
              </a:spcBef>
              <a:buClr>
                <a:schemeClr val="accent1"/>
              </a:buClr>
              <a:buSzPct val="65000"/>
            </a:pPr>
            <a:r>
              <a:rPr lang="en-US" dirty="0" smtClean="0"/>
              <a:t>	at 1.9 K. At 4.5 K magnet reached ~11100 A (~197 T/m) or ~ 80% of the predicted short sample limit</a:t>
            </a:r>
          </a:p>
          <a:p>
            <a:pPr marL="342900" indent="-342900">
              <a:lnSpc>
                <a:spcPct val="80000"/>
              </a:lnSpc>
              <a:spcBef>
                <a:spcPct val="20000"/>
              </a:spcBef>
              <a:buClr>
                <a:schemeClr val="accent1"/>
              </a:buClr>
              <a:buSzPct val="65000"/>
              <a:buFont typeface="Wingdings" pitchFamily="2" charset="2"/>
              <a:buChar char="n"/>
            </a:pPr>
            <a:endParaRPr lang="en-US" sz="1200" dirty="0" smtClean="0"/>
          </a:p>
          <a:p>
            <a:pPr marL="342900" indent="-342900">
              <a:lnSpc>
                <a:spcPct val="80000"/>
              </a:lnSpc>
              <a:spcBef>
                <a:spcPct val="20000"/>
              </a:spcBef>
              <a:buClr>
                <a:schemeClr val="accent1"/>
              </a:buClr>
              <a:buSzPct val="65000"/>
              <a:buFont typeface="Wingdings" pitchFamily="2" charset="2"/>
              <a:buChar char="n"/>
            </a:pPr>
            <a:r>
              <a:rPr lang="en-US" dirty="0" smtClean="0"/>
              <a:t>Ramp rate dependence study confirmed that quench training was not completed and there is margin for improving the magnet performance</a:t>
            </a:r>
          </a:p>
          <a:p>
            <a:pPr marL="342900" indent="-342900">
              <a:lnSpc>
                <a:spcPct val="80000"/>
              </a:lnSpc>
              <a:spcBef>
                <a:spcPct val="20000"/>
              </a:spcBef>
              <a:buClr>
                <a:schemeClr val="accent1"/>
              </a:buClr>
              <a:buSzPct val="65000"/>
              <a:buFont typeface="Wingdings" pitchFamily="2" charset="2"/>
              <a:buChar char="n"/>
            </a:pPr>
            <a:endParaRPr lang="en-US" sz="1200" dirty="0" smtClean="0"/>
          </a:p>
          <a:p>
            <a:pPr marL="342900" indent="-342900">
              <a:lnSpc>
                <a:spcPct val="80000"/>
              </a:lnSpc>
              <a:spcBef>
                <a:spcPct val="20000"/>
              </a:spcBef>
              <a:buClr>
                <a:schemeClr val="accent1"/>
              </a:buClr>
              <a:buSzPct val="65000"/>
              <a:buFont typeface="Wingdings" pitchFamily="2" charset="2"/>
              <a:buChar char="n"/>
            </a:pPr>
            <a:r>
              <a:rPr lang="en-US" dirty="0" smtClean="0"/>
              <a:t>Measured RRR for most of segments was above 250, and for the half-coil segments - 290-295</a:t>
            </a:r>
          </a:p>
          <a:p>
            <a:pPr marL="342900" indent="-342900">
              <a:lnSpc>
                <a:spcPct val="80000"/>
              </a:lnSpc>
              <a:spcBef>
                <a:spcPct val="20000"/>
              </a:spcBef>
              <a:buClr>
                <a:schemeClr val="accent1"/>
              </a:buClr>
              <a:buSzPct val="65000"/>
            </a:pPr>
            <a:endParaRPr lang="en-US" dirty="0"/>
          </a:p>
          <a:p>
            <a:pPr marL="342900" indent="-342900">
              <a:lnSpc>
                <a:spcPct val="80000"/>
              </a:lnSpc>
              <a:spcBef>
                <a:spcPct val="20000"/>
              </a:spcBef>
              <a:buClr>
                <a:schemeClr val="accent1"/>
              </a:buClr>
              <a:buSzPct val="65000"/>
              <a:buFont typeface="Wingdings" pitchFamily="2" charset="2"/>
              <a:buChar char="n"/>
            </a:pPr>
            <a:endParaRPr lang="en-US" dirty="0"/>
          </a:p>
          <a:p>
            <a:pPr marL="342900" indent="-342900">
              <a:lnSpc>
                <a:spcPct val="80000"/>
              </a:lnSpc>
              <a:spcBef>
                <a:spcPct val="20000"/>
              </a:spcBef>
              <a:buClr>
                <a:schemeClr val="accent1"/>
              </a:buClr>
              <a:buSzPct val="65000"/>
              <a:buFont typeface="Wingdings" pitchFamily="2" charset="2"/>
              <a:buChar char="n"/>
            </a:pPr>
            <a:endParaRPr lang="en-US" sz="17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ltLang="en-US" smtClean="0"/>
              <a:t>G. Chlachidze  LARP CM14  April 27, 2010</a:t>
            </a:r>
            <a:endParaRPr lang="en-US" altLang="en-US"/>
          </a:p>
        </p:txBody>
      </p:sp>
      <p:sp>
        <p:nvSpPr>
          <p:cNvPr id="8" name="Slide Number Placeholder 5"/>
          <p:cNvSpPr>
            <a:spLocks noGrp="1"/>
          </p:cNvSpPr>
          <p:nvPr>
            <p:ph type="sldNum" sz="quarter" idx="12"/>
          </p:nvPr>
        </p:nvSpPr>
        <p:spPr/>
        <p:txBody>
          <a:bodyPr/>
          <a:lstStyle/>
          <a:p>
            <a:pPr>
              <a:defRPr/>
            </a:pPr>
            <a:fld id="{55E66C5E-ED54-4D2D-A85E-844D7B3C4C2E}" type="slidenum">
              <a:rPr lang="en-US" altLang="en-US"/>
              <a:pPr>
                <a:defRPr/>
              </a:pPr>
              <a:t>13</a:t>
            </a:fld>
            <a:endParaRPr lang="en-US" altLang="en-US"/>
          </a:p>
        </p:txBody>
      </p:sp>
      <p:sp>
        <p:nvSpPr>
          <p:cNvPr id="3077" name="Rectangle 2"/>
          <p:cNvSpPr>
            <a:spLocks noGrp="1" noChangeArrowheads="1"/>
          </p:cNvSpPr>
          <p:nvPr>
            <p:ph type="title"/>
          </p:nvPr>
        </p:nvSpPr>
        <p:spPr>
          <a:xfrm>
            <a:off x="457200" y="277813"/>
            <a:ext cx="8543925" cy="1139825"/>
          </a:xfrm>
        </p:spPr>
        <p:txBody>
          <a:bodyPr/>
          <a:lstStyle/>
          <a:p>
            <a:pPr eaLnBrk="1" hangingPunct="1"/>
            <a:r>
              <a:rPr lang="en-US" sz="3200" dirty="0" smtClean="0"/>
              <a:t>Active Ground Fault Monitoring System</a:t>
            </a:r>
          </a:p>
        </p:txBody>
      </p:sp>
      <p:sp>
        <p:nvSpPr>
          <p:cNvPr id="3078" name="Rectangle 3"/>
          <p:cNvSpPr>
            <a:spLocks noGrp="1" noChangeArrowheads="1"/>
          </p:cNvSpPr>
          <p:nvPr>
            <p:ph idx="1"/>
          </p:nvPr>
        </p:nvSpPr>
        <p:spPr>
          <a:xfrm>
            <a:off x="447675" y="946150"/>
            <a:ext cx="8229600" cy="5273675"/>
          </a:xfrm>
        </p:spPr>
        <p:txBody>
          <a:bodyPr/>
          <a:lstStyle/>
          <a:p>
            <a:pPr eaLnBrk="1" hangingPunct="1">
              <a:spcBef>
                <a:spcPct val="0"/>
              </a:spcBef>
            </a:pPr>
            <a:r>
              <a:rPr lang="en-US" sz="1800" dirty="0" smtClean="0">
                <a:cs typeface="Times New Roman" pitchFamily="18" charset="0"/>
              </a:rPr>
              <a:t>Active ground fault monitoring system at VMTF was proposed in order to increase sensitivity to the detection of ground faults which would not depend on the location of the fault or the magnet inductance</a:t>
            </a:r>
            <a:endParaRPr lang="en-US" sz="1000" dirty="0" smtClean="0"/>
          </a:p>
          <a:p>
            <a:pPr eaLnBrk="1" hangingPunct="1">
              <a:spcBef>
                <a:spcPct val="0"/>
              </a:spcBef>
            </a:pPr>
            <a:r>
              <a:rPr lang="en-US" sz="1800" dirty="0" smtClean="0"/>
              <a:t>An active ground fault detection circuit includes an isolated 5V voltage source connected in series with the ground resistor</a:t>
            </a:r>
          </a:p>
          <a:p>
            <a:pPr eaLnBrk="1" hangingPunct="1">
              <a:spcBef>
                <a:spcPct val="0"/>
              </a:spcBef>
            </a:pPr>
            <a:endParaRPr lang="en-US" sz="1600" dirty="0" smtClean="0"/>
          </a:p>
          <a:p>
            <a:pPr eaLnBrk="1" hangingPunct="1">
              <a:spcBef>
                <a:spcPct val="0"/>
              </a:spcBef>
            </a:pPr>
            <a:endParaRPr lang="en-US" sz="2000" dirty="0" smtClean="0">
              <a:cs typeface="Times New Roman" pitchFamily="18" charset="0"/>
            </a:endParaRPr>
          </a:p>
          <a:p>
            <a:pPr eaLnBrk="1" hangingPunct="1">
              <a:spcBef>
                <a:spcPct val="0"/>
              </a:spcBef>
            </a:pPr>
            <a:endParaRPr lang="en-US" sz="2000" dirty="0" smtClean="0">
              <a:cs typeface="Times New Roman" pitchFamily="18" charset="0"/>
            </a:endParaRPr>
          </a:p>
          <a:p>
            <a:pPr eaLnBrk="1" hangingPunct="1">
              <a:spcBef>
                <a:spcPct val="0"/>
              </a:spcBef>
            </a:pPr>
            <a:endParaRPr lang="en-US" sz="2000" dirty="0" smtClean="0">
              <a:cs typeface="Times New Roman" pitchFamily="18" charset="0"/>
            </a:endParaRPr>
          </a:p>
          <a:p>
            <a:pPr eaLnBrk="1" hangingPunct="1">
              <a:spcBef>
                <a:spcPct val="0"/>
              </a:spcBef>
            </a:pPr>
            <a:endParaRPr lang="en-US" sz="2000" dirty="0" smtClean="0">
              <a:cs typeface="Times New Roman" pitchFamily="18" charset="0"/>
            </a:endParaRPr>
          </a:p>
          <a:p>
            <a:pPr eaLnBrk="1" hangingPunct="1">
              <a:spcBef>
                <a:spcPct val="0"/>
              </a:spcBef>
            </a:pPr>
            <a:endParaRPr lang="en-US" sz="2000" dirty="0" smtClean="0">
              <a:cs typeface="Times New Roman" pitchFamily="18" charset="0"/>
            </a:endParaRPr>
          </a:p>
          <a:p>
            <a:pPr eaLnBrk="1" hangingPunct="1">
              <a:spcBef>
                <a:spcPct val="0"/>
              </a:spcBef>
            </a:pPr>
            <a:endParaRPr lang="en-US" sz="2000" dirty="0" smtClean="0">
              <a:cs typeface="Times New Roman" pitchFamily="18" charset="0"/>
            </a:endParaRPr>
          </a:p>
          <a:p>
            <a:pPr eaLnBrk="1" hangingPunct="1">
              <a:spcBef>
                <a:spcPct val="0"/>
              </a:spcBef>
            </a:pPr>
            <a:r>
              <a:rPr lang="en-US" sz="2000" dirty="0" smtClean="0">
                <a:cs typeface="Times New Roman" pitchFamily="18" charset="0"/>
              </a:rPr>
              <a:t>V</a:t>
            </a:r>
            <a:r>
              <a:rPr lang="en-US" sz="1800" dirty="0" smtClean="0"/>
              <a:t>oltage drop will develop across the 100-Ohm ground resistor in case of coil-to-ground short</a:t>
            </a:r>
          </a:p>
          <a:p>
            <a:pPr lvl="1" eaLnBrk="1" hangingPunct="1">
              <a:spcBef>
                <a:spcPct val="0"/>
              </a:spcBef>
            </a:pPr>
            <a:r>
              <a:rPr lang="en-US" sz="1600" dirty="0" smtClean="0"/>
              <a:t>System is “always armed”</a:t>
            </a:r>
          </a:p>
          <a:p>
            <a:pPr eaLnBrk="1" hangingPunct="1">
              <a:spcBef>
                <a:spcPct val="0"/>
              </a:spcBef>
            </a:pPr>
            <a:r>
              <a:rPr lang="en-US" sz="1800" dirty="0" smtClean="0"/>
              <a:t>Internal review and Failure Modes Analysis completed</a:t>
            </a:r>
          </a:p>
          <a:p>
            <a:pPr eaLnBrk="1" hangingPunct="1">
              <a:spcBef>
                <a:spcPct val="0"/>
              </a:spcBef>
            </a:pPr>
            <a:r>
              <a:rPr lang="en-US" sz="1800" dirty="0" smtClean="0"/>
              <a:t>First bench testing was successful, currently implementing the system for testing with a magnet (TQM04)</a:t>
            </a:r>
          </a:p>
          <a:p>
            <a:pPr eaLnBrk="1" hangingPunct="1">
              <a:spcBef>
                <a:spcPct val="0"/>
              </a:spcBef>
            </a:pPr>
            <a:endParaRPr lang="en-US" sz="1800" dirty="0" smtClean="0"/>
          </a:p>
        </p:txBody>
      </p:sp>
      <p:sp>
        <p:nvSpPr>
          <p:cNvPr id="3079" name="Rectangle 4"/>
          <p:cNvSpPr>
            <a:spLocks noChangeArrowheads="1"/>
          </p:cNvSpPr>
          <p:nvPr/>
        </p:nvSpPr>
        <p:spPr bwMode="auto">
          <a:xfrm>
            <a:off x="0" y="2481263"/>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4" name="Object 5"/>
          <p:cNvGraphicFramePr>
            <a:graphicFrameLocks noChangeAspect="1"/>
          </p:cNvGraphicFramePr>
          <p:nvPr/>
        </p:nvGraphicFramePr>
        <p:xfrm>
          <a:off x="2390775" y="2438401"/>
          <a:ext cx="4682810" cy="1952624"/>
        </p:xfrm>
        <a:graphic>
          <a:graphicData uri="http://schemas.openxmlformats.org/presentationml/2006/ole">
            <p:oleObj spid="_x0000_s3074" r:id="rId4" imgW="5338618" imgH="2013527" progId="">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a:defRPr/>
            </a:pPr>
            <a:r>
              <a:rPr lang="en-US" altLang="en-US" smtClean="0"/>
              <a:t>G. Chlachidze  LARP CM14  April 27, 2010</a:t>
            </a:r>
            <a:endParaRPr lang="en-US" altLang="en-US"/>
          </a:p>
        </p:txBody>
      </p:sp>
      <p:sp>
        <p:nvSpPr>
          <p:cNvPr id="6" name="Slide Number Placeholder 4"/>
          <p:cNvSpPr>
            <a:spLocks noGrp="1"/>
          </p:cNvSpPr>
          <p:nvPr>
            <p:ph type="sldNum" sz="quarter" idx="12"/>
          </p:nvPr>
        </p:nvSpPr>
        <p:spPr/>
        <p:txBody>
          <a:bodyPr/>
          <a:lstStyle/>
          <a:p>
            <a:pPr>
              <a:defRPr/>
            </a:pPr>
            <a:fld id="{F8CEE4D7-CE9B-4FE1-A8A9-90D5E4110B50}" type="slidenum">
              <a:rPr lang="en-US" altLang="en-US"/>
              <a:pPr>
                <a:defRPr/>
              </a:pPr>
              <a:t>14</a:t>
            </a:fld>
            <a:endParaRPr lang="en-US" altLang="en-US"/>
          </a:p>
        </p:txBody>
      </p:sp>
      <p:sp>
        <p:nvSpPr>
          <p:cNvPr id="17412" name="Rectangle 2"/>
          <p:cNvSpPr>
            <a:spLocks noGrp="1" noChangeArrowheads="1"/>
          </p:cNvSpPr>
          <p:nvPr>
            <p:ph type="title"/>
          </p:nvPr>
        </p:nvSpPr>
        <p:spPr>
          <a:xfrm>
            <a:off x="457200" y="277813"/>
            <a:ext cx="8229600" cy="827087"/>
          </a:xfrm>
        </p:spPr>
        <p:txBody>
          <a:bodyPr/>
          <a:lstStyle/>
          <a:p>
            <a:pPr eaLnBrk="1" hangingPunct="1"/>
            <a:r>
              <a:rPr lang="en-US" sz="3200" dirty="0" smtClean="0"/>
              <a:t>LQS01b Test Plan</a:t>
            </a:r>
          </a:p>
        </p:txBody>
      </p:sp>
      <p:sp>
        <p:nvSpPr>
          <p:cNvPr id="17413" name="Rectangle 3"/>
          <p:cNvSpPr>
            <a:spLocks noChangeArrowheads="1"/>
          </p:cNvSpPr>
          <p:nvPr/>
        </p:nvSpPr>
        <p:spPr bwMode="auto">
          <a:xfrm>
            <a:off x="438150" y="1123950"/>
            <a:ext cx="8229600" cy="4924425"/>
          </a:xfrm>
          <a:prstGeom prst="rect">
            <a:avLst/>
          </a:prstGeom>
          <a:noFill/>
          <a:ln w="9525">
            <a:noFill/>
            <a:miter lim="800000"/>
            <a:headEnd/>
            <a:tailEnd/>
          </a:ln>
        </p:spPr>
        <p:txBody>
          <a:bodyPr/>
          <a:lstStyle/>
          <a:p>
            <a:pPr marL="342900" indent="-342900"/>
            <a:r>
              <a:rPr lang="en-US" u="sng" dirty="0" smtClean="0"/>
              <a:t>Test </a:t>
            </a:r>
            <a:r>
              <a:rPr lang="en-US" u="sng" dirty="0"/>
              <a:t>Cycle I</a:t>
            </a:r>
            <a:endParaRPr lang="en-US" dirty="0"/>
          </a:p>
          <a:p>
            <a:pPr lvl="0"/>
            <a:endParaRPr lang="en-US" sz="1600" dirty="0" smtClean="0"/>
          </a:p>
          <a:p>
            <a:pPr lvl="0"/>
            <a:r>
              <a:rPr lang="en-US" sz="1600" dirty="0" smtClean="0"/>
              <a:t>Room </a:t>
            </a:r>
            <a:r>
              <a:rPr lang="en-US" sz="1600" dirty="0"/>
              <a:t>Temperature preparation and cool down</a:t>
            </a:r>
          </a:p>
          <a:p>
            <a:pPr lvl="1"/>
            <a:r>
              <a:rPr lang="en-US" sz="1600" dirty="0"/>
              <a:t>Magnetic measurements (z-scan) at VMTF</a:t>
            </a:r>
          </a:p>
          <a:p>
            <a:r>
              <a:rPr lang="en-US" sz="1600" dirty="0"/>
              <a:t> </a:t>
            </a:r>
          </a:p>
          <a:p>
            <a:pPr lvl="0"/>
            <a:r>
              <a:rPr lang="en-US" sz="1600" dirty="0"/>
              <a:t>At 4.5 K Operation: </a:t>
            </a:r>
          </a:p>
          <a:p>
            <a:pPr lvl="1"/>
            <a:r>
              <a:rPr lang="en-US" sz="1600" dirty="0"/>
              <a:t>Cold Electrical Checkout</a:t>
            </a:r>
          </a:p>
          <a:p>
            <a:pPr lvl="1"/>
            <a:r>
              <a:rPr lang="en-US" sz="1600" dirty="0"/>
              <a:t>Quench Detection Checkout</a:t>
            </a:r>
          </a:p>
          <a:p>
            <a:pPr lvl="1"/>
            <a:r>
              <a:rPr lang="en-US" sz="1600" dirty="0"/>
              <a:t>Start quench Training, only 2-3 quenches (install Quench Antenna)</a:t>
            </a:r>
          </a:p>
          <a:p>
            <a:r>
              <a:rPr lang="en-US" sz="1600" dirty="0"/>
              <a:t> </a:t>
            </a:r>
          </a:p>
          <a:p>
            <a:r>
              <a:rPr lang="en-US" sz="1600" u="sng" dirty="0">
                <a:solidFill>
                  <a:srgbClr val="FF0000"/>
                </a:solidFill>
              </a:rPr>
              <a:t>Comments:</a:t>
            </a:r>
            <a:r>
              <a:rPr lang="en-US" sz="1600" dirty="0"/>
              <a:t> </a:t>
            </a:r>
          </a:p>
          <a:p>
            <a:pPr lvl="1" algn="just"/>
            <a:r>
              <a:rPr lang="en-US" sz="1600" b="1" dirty="0" smtClean="0">
                <a:solidFill>
                  <a:srgbClr val="3333CC"/>
                </a:solidFill>
              </a:rPr>
              <a:t>LQS01a </a:t>
            </a:r>
            <a:r>
              <a:rPr lang="en-US" sz="1600" b="1" dirty="0">
                <a:solidFill>
                  <a:srgbClr val="3333CC"/>
                </a:solidFill>
              </a:rPr>
              <a:t>cold test </a:t>
            </a:r>
            <a:r>
              <a:rPr lang="en-US" sz="1600" b="1" dirty="0" smtClean="0">
                <a:solidFill>
                  <a:srgbClr val="3333CC"/>
                </a:solidFill>
              </a:rPr>
              <a:t>showed fast quench </a:t>
            </a:r>
            <a:r>
              <a:rPr lang="en-US" sz="1600" b="1" dirty="0">
                <a:solidFill>
                  <a:srgbClr val="3333CC"/>
                </a:solidFill>
              </a:rPr>
              <a:t>training at </a:t>
            </a:r>
            <a:r>
              <a:rPr lang="en-US" sz="1600" b="1" dirty="0" smtClean="0">
                <a:solidFill>
                  <a:srgbClr val="3333CC"/>
                </a:solidFill>
              </a:rPr>
              <a:t>3 K </a:t>
            </a:r>
            <a:r>
              <a:rPr lang="en-US" sz="1600" b="1" dirty="0">
                <a:solidFill>
                  <a:srgbClr val="3333CC"/>
                </a:solidFill>
              </a:rPr>
              <a:t>while start of the training at 4.5 K was rather slow. Since </a:t>
            </a:r>
            <a:r>
              <a:rPr lang="en-US" sz="1600" b="1" dirty="0" err="1">
                <a:solidFill>
                  <a:srgbClr val="3333CC"/>
                </a:solidFill>
              </a:rPr>
              <a:t>LHe</a:t>
            </a:r>
            <a:r>
              <a:rPr lang="en-US" sz="1600" b="1" dirty="0">
                <a:solidFill>
                  <a:srgbClr val="3333CC"/>
                </a:solidFill>
              </a:rPr>
              <a:t> consumption during the </a:t>
            </a:r>
            <a:r>
              <a:rPr lang="en-US" sz="1600" b="1" dirty="0" smtClean="0">
                <a:solidFill>
                  <a:srgbClr val="3333CC"/>
                </a:solidFill>
              </a:rPr>
              <a:t>3 </a:t>
            </a:r>
            <a:r>
              <a:rPr lang="en-US" sz="1600" b="1" dirty="0">
                <a:solidFill>
                  <a:srgbClr val="3333CC"/>
                </a:solidFill>
              </a:rPr>
              <a:t>K training was </a:t>
            </a:r>
            <a:r>
              <a:rPr lang="en-US" sz="1600" b="1" dirty="0" smtClean="0">
                <a:solidFill>
                  <a:srgbClr val="3333CC"/>
                </a:solidFill>
              </a:rPr>
              <a:t>less </a:t>
            </a:r>
            <a:r>
              <a:rPr lang="en-US" sz="1600" b="1" dirty="0">
                <a:solidFill>
                  <a:srgbClr val="3333CC"/>
                </a:solidFill>
              </a:rPr>
              <a:t>than at 4.5 K (with comparable recovery time </a:t>
            </a:r>
            <a:r>
              <a:rPr lang="en-US" sz="1600" b="1" dirty="0" smtClean="0">
                <a:solidFill>
                  <a:srgbClr val="3333CC"/>
                </a:solidFill>
              </a:rPr>
              <a:t>between quenches) </a:t>
            </a:r>
            <a:r>
              <a:rPr lang="en-US" sz="1600" b="1" dirty="0">
                <a:solidFill>
                  <a:srgbClr val="3333CC"/>
                </a:solidFill>
              </a:rPr>
              <a:t>most of the quench training will be done at </a:t>
            </a:r>
            <a:r>
              <a:rPr lang="en-US" sz="1600" b="1" dirty="0" smtClean="0">
                <a:solidFill>
                  <a:srgbClr val="3333CC"/>
                </a:solidFill>
              </a:rPr>
              <a:t>3 </a:t>
            </a:r>
            <a:r>
              <a:rPr lang="en-US" sz="1600" b="1" dirty="0">
                <a:solidFill>
                  <a:srgbClr val="3333CC"/>
                </a:solidFill>
              </a:rPr>
              <a:t>K.</a:t>
            </a:r>
          </a:p>
          <a:p>
            <a:pPr lvl="1" algn="just"/>
            <a:endParaRPr lang="en-US" sz="1000" dirty="0" smtClean="0">
              <a:solidFill>
                <a:srgbClr val="3333CC"/>
              </a:solidFill>
            </a:endParaRPr>
          </a:p>
          <a:p>
            <a:pPr lvl="0"/>
            <a:r>
              <a:rPr lang="en-US" dirty="0" smtClean="0"/>
              <a:t> </a:t>
            </a:r>
            <a:r>
              <a:rPr lang="en-US" sz="1600" dirty="0" smtClean="0"/>
              <a:t>At 3.0 K </a:t>
            </a:r>
          </a:p>
          <a:p>
            <a:pPr lvl="1"/>
            <a:r>
              <a:rPr lang="en-US" sz="1600" dirty="0" smtClean="0"/>
              <a:t>Quench Training</a:t>
            </a:r>
          </a:p>
          <a:p>
            <a:pPr lvl="1"/>
            <a:r>
              <a:rPr lang="en-US" sz="1600" dirty="0" smtClean="0"/>
              <a:t>Quench Temperature Dependence</a:t>
            </a:r>
            <a:endParaRPr lang="en-US" dirty="0" smtClean="0"/>
          </a:p>
          <a:p>
            <a:endParaRPr lang="en-US" dirty="0"/>
          </a:p>
          <a:p>
            <a:pPr marL="342900" indent="-342900">
              <a:lnSpc>
                <a:spcPct val="80000"/>
              </a:lnSpc>
              <a:spcBef>
                <a:spcPct val="20000"/>
              </a:spcBef>
              <a:buClr>
                <a:schemeClr val="accent1"/>
              </a:buClr>
              <a:buSzPct val="65000"/>
              <a:buFont typeface="Wingdings" pitchFamily="2" charset="2"/>
              <a:buChar char="n"/>
            </a:pPr>
            <a:endParaRPr lang="en-US" dirty="0"/>
          </a:p>
          <a:p>
            <a:pPr marL="342900" indent="-342900">
              <a:lnSpc>
                <a:spcPct val="80000"/>
              </a:lnSpc>
              <a:spcBef>
                <a:spcPct val="20000"/>
              </a:spcBef>
              <a:buClr>
                <a:schemeClr val="accent1"/>
              </a:buClr>
              <a:buSzPct val="65000"/>
              <a:buFont typeface="Wingdings" pitchFamily="2" charset="2"/>
              <a:buChar char="n"/>
            </a:pPr>
            <a:endParaRPr lang="en-US" sz="1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a:defRPr/>
            </a:pPr>
            <a:r>
              <a:rPr lang="en-US" altLang="en-US" smtClean="0"/>
              <a:t>G. Chlachidze  LARP CM14  April 27, 2010</a:t>
            </a:r>
            <a:endParaRPr lang="en-US" altLang="en-US"/>
          </a:p>
        </p:txBody>
      </p:sp>
      <p:sp>
        <p:nvSpPr>
          <p:cNvPr id="6" name="Slide Number Placeholder 4"/>
          <p:cNvSpPr>
            <a:spLocks noGrp="1"/>
          </p:cNvSpPr>
          <p:nvPr>
            <p:ph type="sldNum" sz="quarter" idx="12"/>
          </p:nvPr>
        </p:nvSpPr>
        <p:spPr/>
        <p:txBody>
          <a:bodyPr/>
          <a:lstStyle/>
          <a:p>
            <a:pPr>
              <a:defRPr/>
            </a:pPr>
            <a:fld id="{F8CEE4D7-CE9B-4FE1-A8A9-90D5E4110B50}" type="slidenum">
              <a:rPr lang="en-US" altLang="en-US"/>
              <a:pPr>
                <a:defRPr/>
              </a:pPr>
              <a:t>15</a:t>
            </a:fld>
            <a:endParaRPr lang="en-US" altLang="en-US"/>
          </a:p>
        </p:txBody>
      </p:sp>
      <p:sp>
        <p:nvSpPr>
          <p:cNvPr id="17412" name="Rectangle 2"/>
          <p:cNvSpPr>
            <a:spLocks noGrp="1" noChangeArrowheads="1"/>
          </p:cNvSpPr>
          <p:nvPr>
            <p:ph type="title"/>
          </p:nvPr>
        </p:nvSpPr>
        <p:spPr/>
        <p:txBody>
          <a:bodyPr/>
          <a:lstStyle/>
          <a:p>
            <a:pPr eaLnBrk="1" hangingPunct="1"/>
            <a:r>
              <a:rPr lang="en-US" sz="3200" dirty="0" smtClean="0"/>
              <a:t>LQS01b Test Plan</a:t>
            </a:r>
          </a:p>
        </p:txBody>
      </p:sp>
      <p:sp>
        <p:nvSpPr>
          <p:cNvPr id="17413" name="Rectangle 3"/>
          <p:cNvSpPr>
            <a:spLocks noChangeArrowheads="1"/>
          </p:cNvSpPr>
          <p:nvPr/>
        </p:nvSpPr>
        <p:spPr bwMode="auto">
          <a:xfrm>
            <a:off x="457200" y="895349"/>
            <a:ext cx="8229600" cy="5248275"/>
          </a:xfrm>
          <a:prstGeom prst="rect">
            <a:avLst/>
          </a:prstGeom>
          <a:noFill/>
          <a:ln w="9525">
            <a:noFill/>
            <a:miter lim="800000"/>
            <a:headEnd/>
            <a:tailEnd/>
          </a:ln>
        </p:spPr>
        <p:txBody>
          <a:bodyPr/>
          <a:lstStyle/>
          <a:p>
            <a:r>
              <a:rPr lang="en-US" sz="1600" dirty="0"/>
              <a:t> </a:t>
            </a:r>
            <a:r>
              <a:rPr lang="en-US" sz="1600" dirty="0" smtClean="0"/>
              <a:t>At </a:t>
            </a:r>
            <a:r>
              <a:rPr lang="en-US" sz="1600" dirty="0"/>
              <a:t>4.5 K Operation: </a:t>
            </a:r>
          </a:p>
          <a:p>
            <a:pPr lvl="1"/>
            <a:r>
              <a:rPr lang="en-US" sz="1600" dirty="0"/>
              <a:t>Check quench plateau at 20A/s ramp rate</a:t>
            </a:r>
          </a:p>
          <a:p>
            <a:pPr lvl="1"/>
            <a:r>
              <a:rPr lang="en-US" sz="1600" dirty="0"/>
              <a:t>Magnetic measurements (6500A)</a:t>
            </a:r>
          </a:p>
          <a:p>
            <a:pPr lvl="1"/>
            <a:r>
              <a:rPr lang="en-US" sz="1600" dirty="0"/>
              <a:t>Quench Ramp Rate Dependence</a:t>
            </a:r>
          </a:p>
          <a:p>
            <a:pPr lvl="1"/>
            <a:r>
              <a:rPr lang="en-US" sz="1600" dirty="0"/>
              <a:t>Heater </a:t>
            </a:r>
            <a:r>
              <a:rPr lang="en-US" sz="1600" dirty="0" smtClean="0"/>
              <a:t>study (low current tests)</a:t>
            </a:r>
            <a:endParaRPr lang="en-US" sz="1600" dirty="0"/>
          </a:p>
          <a:p>
            <a:pPr lvl="0"/>
            <a:endParaRPr lang="en-US" sz="1600" dirty="0" smtClean="0"/>
          </a:p>
          <a:p>
            <a:pPr lvl="0"/>
            <a:r>
              <a:rPr lang="en-US" sz="1600" dirty="0" smtClean="0"/>
              <a:t>At </a:t>
            </a:r>
            <a:r>
              <a:rPr lang="en-US" sz="1600" dirty="0"/>
              <a:t>1.9 K </a:t>
            </a:r>
          </a:p>
          <a:p>
            <a:pPr lvl="1"/>
            <a:r>
              <a:rPr lang="en-US" sz="1600" dirty="0"/>
              <a:t>Quench </a:t>
            </a:r>
            <a:r>
              <a:rPr lang="en-US" sz="1600" dirty="0" smtClean="0"/>
              <a:t>Training</a:t>
            </a:r>
            <a:endParaRPr lang="en-US" sz="1600" dirty="0"/>
          </a:p>
          <a:p>
            <a:endParaRPr lang="en-US" sz="1000" u="sng" dirty="0" smtClean="0">
              <a:solidFill>
                <a:srgbClr val="C00000"/>
              </a:solidFill>
            </a:endParaRPr>
          </a:p>
          <a:p>
            <a:r>
              <a:rPr lang="en-US" sz="1600" u="sng" dirty="0" smtClean="0">
                <a:solidFill>
                  <a:srgbClr val="C00000"/>
                </a:solidFill>
              </a:rPr>
              <a:t>Comments</a:t>
            </a:r>
            <a:r>
              <a:rPr lang="en-US" sz="1600" u="sng" dirty="0">
                <a:solidFill>
                  <a:srgbClr val="C00000"/>
                </a:solidFill>
              </a:rPr>
              <a:t>:</a:t>
            </a:r>
            <a:endParaRPr lang="en-US" sz="1600" dirty="0">
              <a:solidFill>
                <a:srgbClr val="C00000"/>
              </a:solidFill>
            </a:endParaRPr>
          </a:p>
          <a:p>
            <a:r>
              <a:rPr lang="en-US" sz="1600" b="1" dirty="0">
                <a:solidFill>
                  <a:srgbClr val="3333CC"/>
                </a:solidFill>
              </a:rPr>
              <a:t>To avoid possible damage after first few quenches we will do heater to coil </a:t>
            </a:r>
            <a:r>
              <a:rPr lang="en-US" sz="1600" b="1" dirty="0" err="1">
                <a:solidFill>
                  <a:srgbClr val="3333CC"/>
                </a:solidFill>
              </a:rPr>
              <a:t>hipot</a:t>
            </a:r>
            <a:r>
              <a:rPr lang="en-US" sz="1600" b="1" dirty="0">
                <a:solidFill>
                  <a:srgbClr val="3333CC"/>
                </a:solidFill>
              </a:rPr>
              <a:t> to verify proper operation of heaters</a:t>
            </a:r>
          </a:p>
          <a:p>
            <a:pPr lvl="1"/>
            <a:endParaRPr lang="en-US" sz="1000" dirty="0" smtClean="0"/>
          </a:p>
          <a:p>
            <a:pPr lvl="1"/>
            <a:r>
              <a:rPr lang="en-US" sz="1600" dirty="0" smtClean="0"/>
              <a:t>Heater </a:t>
            </a:r>
            <a:r>
              <a:rPr lang="en-US" sz="1600" dirty="0"/>
              <a:t>to coil </a:t>
            </a:r>
            <a:r>
              <a:rPr lang="en-US" sz="1600" dirty="0" err="1"/>
              <a:t>hipot</a:t>
            </a:r>
            <a:r>
              <a:rPr lang="en-US" sz="1600" dirty="0"/>
              <a:t> (after first few quenches)</a:t>
            </a:r>
          </a:p>
          <a:p>
            <a:pPr lvl="1"/>
            <a:r>
              <a:rPr lang="en-US" sz="1600" dirty="0"/>
              <a:t>Quench Ramp Rate Dependence</a:t>
            </a:r>
          </a:p>
          <a:p>
            <a:pPr lvl="1"/>
            <a:r>
              <a:rPr lang="en-US" sz="1600" dirty="0"/>
              <a:t>Magnetic measurements (90% of </a:t>
            </a:r>
            <a:r>
              <a:rPr lang="en-US" sz="1600" dirty="0" smtClean="0"/>
              <a:t>max. quench current </a:t>
            </a:r>
            <a:r>
              <a:rPr lang="en-US" sz="1600" dirty="0"/>
              <a:t>at 1.9K)</a:t>
            </a:r>
          </a:p>
          <a:p>
            <a:pPr lvl="1"/>
            <a:r>
              <a:rPr lang="en-US" sz="1600" dirty="0"/>
              <a:t>Outer Coil Conductor Stability Heater test (if required)</a:t>
            </a:r>
          </a:p>
          <a:p>
            <a:pPr lvl="1"/>
            <a:r>
              <a:rPr lang="en-US" sz="1600" dirty="0" smtClean="0"/>
              <a:t>Temperature Dependence Study</a:t>
            </a:r>
          </a:p>
          <a:p>
            <a:pPr lvl="1"/>
            <a:endParaRPr lang="en-US" sz="1600" dirty="0" smtClean="0"/>
          </a:p>
          <a:p>
            <a:r>
              <a:rPr lang="en-US" sz="1600" dirty="0" smtClean="0"/>
              <a:t>At 4.5 K</a:t>
            </a:r>
          </a:p>
          <a:p>
            <a:pPr lvl="1"/>
            <a:r>
              <a:rPr lang="en-US" sz="1600" dirty="0" smtClean="0"/>
              <a:t>Check quench plateau at 20 A/s ramp rate</a:t>
            </a:r>
          </a:p>
          <a:p>
            <a:pPr lvl="1"/>
            <a:r>
              <a:rPr lang="en-US" sz="1600" dirty="0" smtClean="0"/>
              <a:t>Heater study</a:t>
            </a:r>
          </a:p>
          <a:p>
            <a:pPr lvl="1"/>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a:defRPr/>
            </a:pPr>
            <a:r>
              <a:rPr lang="en-US" altLang="en-US" smtClean="0"/>
              <a:t>G. Chlachidze  LARP CM14  April 27, 2010</a:t>
            </a:r>
            <a:endParaRPr lang="en-US" altLang="en-US"/>
          </a:p>
        </p:txBody>
      </p:sp>
      <p:sp>
        <p:nvSpPr>
          <p:cNvPr id="6" name="Slide Number Placeholder 4"/>
          <p:cNvSpPr>
            <a:spLocks noGrp="1"/>
          </p:cNvSpPr>
          <p:nvPr>
            <p:ph type="sldNum" sz="quarter" idx="12"/>
          </p:nvPr>
        </p:nvSpPr>
        <p:spPr/>
        <p:txBody>
          <a:bodyPr/>
          <a:lstStyle/>
          <a:p>
            <a:pPr>
              <a:defRPr/>
            </a:pPr>
            <a:fld id="{F8CEE4D7-CE9B-4FE1-A8A9-90D5E4110B50}" type="slidenum">
              <a:rPr lang="en-US" altLang="en-US"/>
              <a:pPr>
                <a:defRPr/>
              </a:pPr>
              <a:t>16</a:t>
            </a:fld>
            <a:endParaRPr lang="en-US" altLang="en-US"/>
          </a:p>
        </p:txBody>
      </p:sp>
      <p:sp>
        <p:nvSpPr>
          <p:cNvPr id="17412" name="Rectangle 2"/>
          <p:cNvSpPr>
            <a:spLocks noGrp="1" noChangeArrowheads="1"/>
          </p:cNvSpPr>
          <p:nvPr>
            <p:ph type="title"/>
          </p:nvPr>
        </p:nvSpPr>
        <p:spPr/>
        <p:txBody>
          <a:bodyPr/>
          <a:lstStyle/>
          <a:p>
            <a:pPr eaLnBrk="1" hangingPunct="1"/>
            <a:r>
              <a:rPr lang="en-US" sz="3200" dirty="0" smtClean="0"/>
              <a:t>LQS01b Test Plan</a:t>
            </a:r>
          </a:p>
        </p:txBody>
      </p:sp>
      <p:sp>
        <p:nvSpPr>
          <p:cNvPr id="17413" name="Rectangle 3"/>
          <p:cNvSpPr>
            <a:spLocks noChangeArrowheads="1"/>
          </p:cNvSpPr>
          <p:nvPr/>
        </p:nvSpPr>
        <p:spPr bwMode="auto">
          <a:xfrm>
            <a:off x="466725" y="1019175"/>
            <a:ext cx="8229600" cy="5000625"/>
          </a:xfrm>
          <a:prstGeom prst="rect">
            <a:avLst/>
          </a:prstGeom>
          <a:noFill/>
          <a:ln w="9525">
            <a:noFill/>
            <a:miter lim="800000"/>
            <a:headEnd/>
            <a:tailEnd/>
          </a:ln>
        </p:spPr>
        <p:txBody>
          <a:bodyPr/>
          <a:lstStyle/>
          <a:p>
            <a:r>
              <a:rPr lang="en-US" dirty="0"/>
              <a:t> </a:t>
            </a:r>
            <a:r>
              <a:rPr lang="en-US" sz="1600" dirty="0"/>
              <a:t> </a:t>
            </a:r>
          </a:p>
          <a:p>
            <a:pPr lvl="0"/>
            <a:r>
              <a:rPr lang="en-US" sz="1600" dirty="0"/>
              <a:t>Warm up to 300K</a:t>
            </a:r>
          </a:p>
          <a:p>
            <a:pPr lvl="1"/>
            <a:r>
              <a:rPr lang="en-US" sz="1600" dirty="0"/>
              <a:t>RRR Measurement</a:t>
            </a:r>
          </a:p>
          <a:p>
            <a:r>
              <a:rPr lang="en-US" sz="1600" dirty="0"/>
              <a:t> </a:t>
            </a:r>
          </a:p>
          <a:p>
            <a:r>
              <a:rPr lang="en-US" sz="1600" u="sng" dirty="0"/>
              <a:t>Test Cycle II</a:t>
            </a:r>
            <a:endParaRPr lang="en-US" sz="1600" dirty="0"/>
          </a:p>
          <a:p>
            <a:pPr lvl="0"/>
            <a:r>
              <a:rPr lang="en-US" sz="1600" dirty="0"/>
              <a:t>Not finalized, depending on results of the Test Cycle I.</a:t>
            </a:r>
          </a:p>
          <a:p>
            <a:pPr marL="342900" indent="-342900">
              <a:lnSpc>
                <a:spcPct val="80000"/>
              </a:lnSpc>
              <a:spcBef>
                <a:spcPct val="20000"/>
              </a:spcBef>
              <a:buClr>
                <a:schemeClr val="accent1"/>
              </a:buClr>
              <a:buSzPct val="65000"/>
            </a:pPr>
            <a:endParaRPr lang="en-US" dirty="0"/>
          </a:p>
          <a:p>
            <a:pPr marL="342900" indent="-342900">
              <a:lnSpc>
                <a:spcPct val="80000"/>
              </a:lnSpc>
              <a:spcBef>
                <a:spcPct val="20000"/>
              </a:spcBef>
              <a:buClr>
                <a:schemeClr val="accent1"/>
              </a:buClr>
              <a:buSzPct val="65000"/>
            </a:pPr>
            <a:r>
              <a:rPr lang="en-US" b="1" dirty="0" smtClean="0">
                <a:solidFill>
                  <a:srgbClr val="3333CC"/>
                </a:solidFill>
              </a:rPr>
              <a:t>Fermilab/VMTF is ready for LQS01b test</a:t>
            </a:r>
          </a:p>
          <a:p>
            <a:pPr marL="342900" indent="-342900">
              <a:lnSpc>
                <a:spcPct val="80000"/>
              </a:lnSpc>
              <a:spcBef>
                <a:spcPct val="20000"/>
              </a:spcBef>
              <a:buClr>
                <a:schemeClr val="accent1"/>
              </a:buClr>
              <a:buSzPct val="65000"/>
            </a:pPr>
            <a:endParaRPr lang="en-US" dirty="0" smtClean="0"/>
          </a:p>
          <a:p>
            <a:pPr marL="342900" indent="-342900">
              <a:lnSpc>
                <a:spcPct val="80000"/>
              </a:lnSpc>
              <a:spcBef>
                <a:spcPct val="20000"/>
              </a:spcBef>
              <a:buClr>
                <a:schemeClr val="accent1"/>
              </a:buClr>
              <a:buSzPct val="65000"/>
              <a:buFont typeface="Wingdings" pitchFamily="2" charset="2"/>
              <a:buChar char="n"/>
            </a:pPr>
            <a:endParaRPr lang="en-US" dirty="0"/>
          </a:p>
          <a:p>
            <a:pPr marL="342900" indent="-342900">
              <a:lnSpc>
                <a:spcPct val="80000"/>
              </a:lnSpc>
              <a:spcBef>
                <a:spcPct val="20000"/>
              </a:spcBef>
              <a:buClr>
                <a:schemeClr val="accent1"/>
              </a:buClr>
              <a:buSzPct val="65000"/>
              <a:buFont typeface="Wingdings" pitchFamily="2" charset="2"/>
              <a:buChar char="n"/>
            </a:pPr>
            <a:endParaRPr lang="en-US" sz="1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a:defRPr/>
            </a:pPr>
            <a:r>
              <a:rPr lang="en-US" altLang="en-US" smtClean="0"/>
              <a:t>G. Chlachidze  LARP CM14  April 27, 2010</a:t>
            </a:r>
            <a:endParaRPr lang="en-US" altLang="en-US"/>
          </a:p>
        </p:txBody>
      </p:sp>
      <p:sp>
        <p:nvSpPr>
          <p:cNvPr id="6" name="Slide Number Placeholder 4"/>
          <p:cNvSpPr>
            <a:spLocks noGrp="1"/>
          </p:cNvSpPr>
          <p:nvPr>
            <p:ph type="sldNum" sz="quarter" idx="12"/>
          </p:nvPr>
        </p:nvSpPr>
        <p:spPr/>
        <p:txBody>
          <a:bodyPr/>
          <a:lstStyle/>
          <a:p>
            <a:pPr>
              <a:defRPr/>
            </a:pPr>
            <a:fld id="{F8CEE4D7-CE9B-4FE1-A8A9-90D5E4110B50}" type="slidenum">
              <a:rPr lang="en-US" altLang="en-US"/>
              <a:pPr>
                <a:defRPr/>
              </a:pPr>
              <a:t>17</a:t>
            </a:fld>
            <a:endParaRPr lang="en-US" altLang="en-US"/>
          </a:p>
        </p:txBody>
      </p:sp>
      <p:sp>
        <p:nvSpPr>
          <p:cNvPr id="17412" name="Rectangle 2"/>
          <p:cNvSpPr>
            <a:spLocks noGrp="1" noChangeArrowheads="1"/>
          </p:cNvSpPr>
          <p:nvPr>
            <p:ph type="title"/>
          </p:nvPr>
        </p:nvSpPr>
        <p:spPr/>
        <p:txBody>
          <a:bodyPr/>
          <a:lstStyle/>
          <a:p>
            <a:pPr eaLnBrk="1" hangingPunct="1"/>
            <a:r>
              <a:rPr lang="en-US" sz="3200" dirty="0" smtClean="0"/>
              <a:t>Backup Slides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a:defRPr/>
            </a:pPr>
            <a:r>
              <a:rPr lang="en-US" altLang="en-US" smtClean="0"/>
              <a:t>G. Chlachidze  LARP CM14  April 27, 2010</a:t>
            </a:r>
            <a:endParaRPr lang="en-US" altLang="en-US"/>
          </a:p>
        </p:txBody>
      </p:sp>
      <p:sp>
        <p:nvSpPr>
          <p:cNvPr id="6" name="Slide Number Placeholder 4"/>
          <p:cNvSpPr>
            <a:spLocks noGrp="1"/>
          </p:cNvSpPr>
          <p:nvPr>
            <p:ph type="sldNum" sz="quarter" idx="12"/>
          </p:nvPr>
        </p:nvSpPr>
        <p:spPr/>
        <p:txBody>
          <a:bodyPr/>
          <a:lstStyle/>
          <a:p>
            <a:pPr>
              <a:defRPr/>
            </a:pPr>
            <a:fld id="{F8CEE4D7-CE9B-4FE1-A8A9-90D5E4110B50}" type="slidenum">
              <a:rPr lang="en-US" altLang="en-US"/>
              <a:pPr>
                <a:defRPr/>
              </a:pPr>
              <a:t>18</a:t>
            </a:fld>
            <a:endParaRPr lang="en-US" altLang="en-US"/>
          </a:p>
        </p:txBody>
      </p:sp>
      <p:sp>
        <p:nvSpPr>
          <p:cNvPr id="17412" name="Rectangle 2"/>
          <p:cNvSpPr>
            <a:spLocks noGrp="1" noChangeArrowheads="1"/>
          </p:cNvSpPr>
          <p:nvPr>
            <p:ph type="title"/>
          </p:nvPr>
        </p:nvSpPr>
        <p:spPr/>
        <p:txBody>
          <a:bodyPr/>
          <a:lstStyle/>
          <a:p>
            <a:pPr eaLnBrk="1" hangingPunct="1"/>
            <a:r>
              <a:rPr lang="en-US" sz="3200" dirty="0" smtClean="0"/>
              <a:t>RRR Measurements</a:t>
            </a:r>
          </a:p>
        </p:txBody>
      </p:sp>
      <p:pic>
        <p:nvPicPr>
          <p:cNvPr id="7" name="Picture 6"/>
          <p:cNvPicPr/>
          <p:nvPr/>
        </p:nvPicPr>
        <p:blipFill>
          <a:blip r:embed="rId2"/>
          <a:srcRect/>
          <a:stretch>
            <a:fillRect/>
          </a:stretch>
        </p:blipFill>
        <p:spPr bwMode="auto">
          <a:xfrm rot="5400000">
            <a:off x="2038100" y="-85971"/>
            <a:ext cx="4682451" cy="8005348"/>
          </a:xfrm>
          <a:prstGeom prst="rect">
            <a:avLst/>
          </a:prstGeom>
          <a:noFill/>
          <a:ln w="9525">
            <a:noFill/>
            <a:miter lim="800000"/>
            <a:headEnd/>
            <a:tailEnd/>
          </a:ln>
        </p:spPr>
      </p:pic>
      <p:sp>
        <p:nvSpPr>
          <p:cNvPr id="8" name="TextBox 7"/>
          <p:cNvSpPr txBox="1"/>
          <p:nvPr/>
        </p:nvSpPr>
        <p:spPr>
          <a:xfrm>
            <a:off x="1962150" y="1009650"/>
            <a:ext cx="6340197" cy="646331"/>
          </a:xfrm>
          <a:prstGeom prst="rect">
            <a:avLst/>
          </a:prstGeom>
          <a:noFill/>
        </p:spPr>
        <p:txBody>
          <a:bodyPr wrap="none" rtlCol="0">
            <a:spAutoFit/>
          </a:bodyPr>
          <a:lstStyle/>
          <a:p>
            <a:r>
              <a:rPr lang="en-US" dirty="0" smtClean="0"/>
              <a:t>In average RRR for most of segments is above 250, and for </a:t>
            </a:r>
          </a:p>
          <a:p>
            <a:r>
              <a:rPr lang="en-US" dirty="0" smtClean="0"/>
              <a:t>half-coil segments varies from 290 to 295</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ltLang="en-US" smtClean="0"/>
              <a:t>G. Chlachidze  LARP CM14  April 27, 2010</a:t>
            </a:r>
            <a:endParaRPr lang="en-US" altLang="en-US"/>
          </a:p>
        </p:txBody>
      </p:sp>
      <p:sp>
        <p:nvSpPr>
          <p:cNvPr id="8" name="Slide Number Placeholder 5"/>
          <p:cNvSpPr>
            <a:spLocks noGrp="1"/>
          </p:cNvSpPr>
          <p:nvPr>
            <p:ph type="sldNum" sz="quarter" idx="12"/>
          </p:nvPr>
        </p:nvSpPr>
        <p:spPr/>
        <p:txBody>
          <a:bodyPr/>
          <a:lstStyle/>
          <a:p>
            <a:pPr>
              <a:defRPr/>
            </a:pPr>
            <a:fld id="{D83C4B52-C71D-4182-B009-B58A0682AF59}" type="slidenum">
              <a:rPr lang="en-US" altLang="en-US"/>
              <a:pPr>
                <a:defRPr/>
              </a:pPr>
              <a:t>19</a:t>
            </a:fld>
            <a:endParaRPr lang="en-US" altLang="en-US"/>
          </a:p>
        </p:txBody>
      </p:sp>
      <p:sp>
        <p:nvSpPr>
          <p:cNvPr id="2053" name="Rectangle 2"/>
          <p:cNvSpPr>
            <a:spLocks noGrp="1" noChangeArrowheads="1"/>
          </p:cNvSpPr>
          <p:nvPr>
            <p:ph type="title"/>
          </p:nvPr>
        </p:nvSpPr>
        <p:spPr>
          <a:xfrm>
            <a:off x="457200" y="277813"/>
            <a:ext cx="8686800" cy="1139825"/>
          </a:xfrm>
        </p:spPr>
        <p:txBody>
          <a:bodyPr/>
          <a:lstStyle/>
          <a:p>
            <a:pPr eaLnBrk="1" hangingPunct="1"/>
            <a:r>
              <a:rPr lang="en-US" sz="3600" smtClean="0"/>
              <a:t>Symmetric Coil Grounding</a:t>
            </a:r>
          </a:p>
        </p:txBody>
      </p:sp>
      <p:sp>
        <p:nvSpPr>
          <p:cNvPr id="2054" name="Rectangle 6"/>
          <p:cNvSpPr>
            <a:spLocks noChangeArrowheads="1"/>
          </p:cNvSpPr>
          <p:nvPr/>
        </p:nvSpPr>
        <p:spPr bwMode="auto">
          <a:xfrm>
            <a:off x="0" y="2362200"/>
            <a:ext cx="9144000" cy="0"/>
          </a:xfrm>
          <a:prstGeom prst="rect">
            <a:avLst/>
          </a:prstGeom>
          <a:noFill/>
          <a:ln w="9525">
            <a:noFill/>
            <a:miter lim="800000"/>
            <a:headEnd/>
            <a:tailEnd/>
          </a:ln>
        </p:spPr>
        <p:txBody>
          <a:bodyPr wrap="none" anchor="ctr">
            <a:spAutoFit/>
          </a:bodyPr>
          <a:lstStyle/>
          <a:p>
            <a:endParaRPr lang="en-US"/>
          </a:p>
        </p:txBody>
      </p:sp>
      <p:sp>
        <p:nvSpPr>
          <p:cNvPr id="2055" name="Rectangle 11"/>
          <p:cNvSpPr>
            <a:spLocks noGrp="1" noChangeArrowheads="1"/>
          </p:cNvSpPr>
          <p:nvPr>
            <p:ph type="body" idx="1"/>
          </p:nvPr>
        </p:nvSpPr>
        <p:spPr>
          <a:xfrm>
            <a:off x="444500" y="1689100"/>
            <a:ext cx="8229600" cy="4708525"/>
          </a:xfrm>
        </p:spPr>
        <p:txBody>
          <a:bodyPr/>
          <a:lstStyle/>
          <a:p>
            <a:pPr eaLnBrk="1" hangingPunct="1">
              <a:lnSpc>
                <a:spcPct val="90000"/>
              </a:lnSpc>
            </a:pPr>
            <a:r>
              <a:rPr lang="en-US" sz="1800" smtClean="0"/>
              <a:t>The 30kA DC power system used for testing magnets in VMTF is grounded at one point on the negative current bus via a 25 Ohm current limiting resistor. </a:t>
            </a:r>
          </a:p>
          <a:p>
            <a:pPr eaLnBrk="1" hangingPunct="1">
              <a:lnSpc>
                <a:spcPct val="90000"/>
              </a:lnSpc>
            </a:pPr>
            <a:endParaRPr lang="en-US" sz="1000" smtClean="0"/>
          </a:p>
          <a:p>
            <a:pPr eaLnBrk="1" hangingPunct="1">
              <a:lnSpc>
                <a:spcPct val="90000"/>
              </a:lnSpc>
            </a:pPr>
            <a:r>
              <a:rPr lang="en-US" sz="1800" smtClean="0"/>
              <a:t>This "asymmetric" grounding configuration will be changed to a “symmetric” grounding scheme in which both the positive and negative bus will be grounded via two100 Ohm resistors to a center tap, which will be connected to ground through another 100 Ohm current limiting resistor.</a:t>
            </a:r>
          </a:p>
          <a:p>
            <a:pPr eaLnBrk="1" hangingPunct="1">
              <a:lnSpc>
                <a:spcPct val="90000"/>
              </a:lnSpc>
            </a:pPr>
            <a:endParaRPr lang="en-US" sz="1000" smtClean="0"/>
          </a:p>
          <a:p>
            <a:pPr eaLnBrk="1" hangingPunct="1">
              <a:lnSpc>
                <a:spcPct val="90000"/>
              </a:lnSpc>
            </a:pPr>
            <a:r>
              <a:rPr lang="en-US" sz="1800" smtClean="0"/>
              <a:t>With symmetric grounding the </a:t>
            </a:r>
          </a:p>
          <a:p>
            <a:pPr eaLnBrk="1" hangingPunct="1">
              <a:lnSpc>
                <a:spcPct val="90000"/>
              </a:lnSpc>
              <a:buFont typeface="Wingdings" pitchFamily="2" charset="2"/>
              <a:buNone/>
            </a:pPr>
            <a:r>
              <a:rPr lang="en-US" sz="1800" smtClean="0"/>
              <a:t>	maximum coil to ground voltage </a:t>
            </a:r>
          </a:p>
          <a:p>
            <a:pPr eaLnBrk="1" hangingPunct="1">
              <a:lnSpc>
                <a:spcPct val="90000"/>
              </a:lnSpc>
              <a:buFont typeface="Wingdings" pitchFamily="2" charset="2"/>
              <a:buNone/>
            </a:pPr>
            <a:r>
              <a:rPr lang="en-US" sz="1800" smtClean="0"/>
              <a:t>	will be 500 V (the power system</a:t>
            </a:r>
          </a:p>
          <a:p>
            <a:pPr eaLnBrk="1" hangingPunct="1">
              <a:lnSpc>
                <a:spcPct val="90000"/>
              </a:lnSpc>
              <a:buFont typeface="Wingdings" pitchFamily="2" charset="2"/>
              <a:buNone/>
            </a:pPr>
            <a:r>
              <a:rPr lang="en-US" sz="1800" smtClean="0"/>
              <a:t>	is designed for a max. of 1000 V)</a:t>
            </a:r>
          </a:p>
          <a:p>
            <a:pPr eaLnBrk="1" hangingPunct="1">
              <a:lnSpc>
                <a:spcPct val="90000"/>
              </a:lnSpc>
            </a:pPr>
            <a:endParaRPr lang="en-US" sz="1200" smtClean="0"/>
          </a:p>
          <a:p>
            <a:pPr eaLnBrk="1" hangingPunct="1">
              <a:lnSpc>
                <a:spcPct val="90000"/>
              </a:lnSpc>
            </a:pPr>
            <a:r>
              <a:rPr lang="en-US" sz="1800" smtClean="0"/>
              <a:t>Symmetric grounding was tested </a:t>
            </a:r>
          </a:p>
          <a:p>
            <a:pPr eaLnBrk="1" hangingPunct="1">
              <a:lnSpc>
                <a:spcPct val="90000"/>
              </a:lnSpc>
              <a:buFont typeface="Wingdings" pitchFamily="2" charset="2"/>
              <a:buNone/>
            </a:pPr>
            <a:r>
              <a:rPr lang="en-US" sz="1800" smtClean="0"/>
              <a:t>	several times and will be implemented on a permanent base in April.</a:t>
            </a:r>
            <a:r>
              <a:rPr lang="en-US" sz="2000" smtClean="0"/>
              <a:t> </a:t>
            </a:r>
          </a:p>
        </p:txBody>
      </p:sp>
      <p:graphicFrame>
        <p:nvGraphicFramePr>
          <p:cNvPr id="2050" name="Object 5"/>
          <p:cNvGraphicFramePr>
            <a:graphicFrameLocks noChangeAspect="1"/>
          </p:cNvGraphicFramePr>
          <p:nvPr/>
        </p:nvGraphicFramePr>
        <p:xfrm>
          <a:off x="4157663" y="3860800"/>
          <a:ext cx="4627562" cy="1800225"/>
        </p:xfrm>
        <a:graphic>
          <a:graphicData uri="http://schemas.openxmlformats.org/presentationml/2006/ole">
            <p:oleObj spid="_x0000_s2050" r:id="rId3" imgW="5624945" imgH="2170545" progId="">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smtClean="0"/>
              <a:t>G. Chlachidze  LARP CM14  April 27, 2010</a:t>
            </a:r>
            <a:endParaRPr lang="en-US" altLang="en-US" dirty="0"/>
          </a:p>
        </p:txBody>
      </p:sp>
      <p:sp>
        <p:nvSpPr>
          <p:cNvPr id="6" name="Slide Number Placeholder 5"/>
          <p:cNvSpPr>
            <a:spLocks noGrp="1"/>
          </p:cNvSpPr>
          <p:nvPr>
            <p:ph type="sldNum" sz="quarter" idx="12"/>
          </p:nvPr>
        </p:nvSpPr>
        <p:spPr/>
        <p:txBody>
          <a:bodyPr/>
          <a:lstStyle/>
          <a:p>
            <a:pPr>
              <a:defRPr/>
            </a:pPr>
            <a:fld id="{DFE1551D-1396-4F52-9EA9-D34F777BC3D4}" type="slidenum">
              <a:rPr lang="en-US" altLang="en-US"/>
              <a:pPr>
                <a:defRPr/>
              </a:pPr>
              <a:t>2</a:t>
            </a:fld>
            <a:endParaRPr lang="en-US" altLang="en-US"/>
          </a:p>
        </p:txBody>
      </p:sp>
      <p:sp>
        <p:nvSpPr>
          <p:cNvPr id="8196" name="Rectangle 2"/>
          <p:cNvSpPr>
            <a:spLocks noGrp="1" noChangeArrowheads="1"/>
          </p:cNvSpPr>
          <p:nvPr>
            <p:ph type="title"/>
          </p:nvPr>
        </p:nvSpPr>
        <p:spPr/>
        <p:txBody>
          <a:bodyPr/>
          <a:lstStyle/>
          <a:p>
            <a:pPr eaLnBrk="1" hangingPunct="1"/>
            <a:r>
              <a:rPr lang="en-US" sz="3600" dirty="0" smtClean="0"/>
              <a:t>Outline</a:t>
            </a:r>
          </a:p>
        </p:txBody>
      </p:sp>
      <p:sp>
        <p:nvSpPr>
          <p:cNvPr id="8197" name="Rectangle 3"/>
          <p:cNvSpPr>
            <a:spLocks noGrp="1" noChangeArrowheads="1"/>
          </p:cNvSpPr>
          <p:nvPr>
            <p:ph type="body" idx="1"/>
          </p:nvPr>
        </p:nvSpPr>
        <p:spPr>
          <a:xfrm>
            <a:off x="619125" y="1590675"/>
            <a:ext cx="7419975" cy="4191000"/>
          </a:xfrm>
        </p:spPr>
        <p:txBody>
          <a:bodyPr/>
          <a:lstStyle/>
          <a:p>
            <a:pPr eaLnBrk="1" hangingPunct="1"/>
            <a:r>
              <a:rPr lang="en-US" sz="2400" dirty="0" smtClean="0"/>
              <a:t>Introduction</a:t>
            </a:r>
          </a:p>
          <a:p>
            <a:pPr eaLnBrk="1" hangingPunct="1"/>
            <a:r>
              <a:rPr lang="en-US" sz="2400" dirty="0" smtClean="0"/>
              <a:t>Quench History</a:t>
            </a:r>
          </a:p>
          <a:p>
            <a:pPr eaLnBrk="1" hangingPunct="1"/>
            <a:r>
              <a:rPr lang="en-US" sz="2400" dirty="0" smtClean="0"/>
              <a:t>Quench Locations</a:t>
            </a:r>
            <a:endParaRPr lang="en-US" sz="2000" dirty="0" smtClean="0"/>
          </a:p>
          <a:p>
            <a:pPr eaLnBrk="1" hangingPunct="1"/>
            <a:r>
              <a:rPr lang="en-US" sz="2400" dirty="0" smtClean="0"/>
              <a:t>Ramp Rate and Temperature Dependence Study</a:t>
            </a:r>
          </a:p>
          <a:p>
            <a:pPr eaLnBrk="1" hangingPunct="1"/>
            <a:r>
              <a:rPr lang="en-US" sz="2400" dirty="0" smtClean="0"/>
              <a:t>Magnetic Measurements</a:t>
            </a:r>
          </a:p>
          <a:p>
            <a:pPr marL="342900" lvl="1" indent="-342900" eaLnBrk="1" hangingPunct="1">
              <a:buClr>
                <a:schemeClr val="accent1"/>
              </a:buClr>
              <a:buSzPct val="65000"/>
              <a:buFont typeface="Wingdings" pitchFamily="2" charset="2"/>
              <a:buChar char="n"/>
            </a:pPr>
            <a:r>
              <a:rPr lang="en-US" sz="2400" dirty="0" smtClean="0"/>
              <a:t>Summary</a:t>
            </a:r>
          </a:p>
          <a:p>
            <a:pPr marL="342900" lvl="1" indent="-342900" eaLnBrk="1" hangingPunct="1">
              <a:buClr>
                <a:schemeClr val="accent1"/>
              </a:buClr>
              <a:buSzPct val="65000"/>
              <a:buFont typeface="Wingdings" pitchFamily="2" charset="2"/>
              <a:buChar char="n"/>
            </a:pPr>
            <a:r>
              <a:rPr lang="en-US" sz="2400" dirty="0" smtClean="0"/>
              <a:t>Active Ground Fault Monitoring System</a:t>
            </a:r>
          </a:p>
          <a:p>
            <a:pPr marL="342900" lvl="1" indent="-342900" eaLnBrk="1" hangingPunct="1">
              <a:buClr>
                <a:schemeClr val="accent1"/>
              </a:buClr>
              <a:buSzPct val="65000"/>
              <a:buFont typeface="Wingdings" pitchFamily="2" charset="2"/>
              <a:buChar char="n"/>
            </a:pPr>
            <a:r>
              <a:rPr lang="en-US" sz="2400" dirty="0" smtClean="0"/>
              <a:t>LQS01b Test Plan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pPr>
              <a:defRPr/>
            </a:pPr>
            <a:r>
              <a:rPr lang="en-US" altLang="en-US" smtClean="0"/>
              <a:t>G. Chlachidze  LARP CM14  April 27, 2010</a:t>
            </a:r>
            <a:endParaRPr lang="en-US" altLang="en-US"/>
          </a:p>
        </p:txBody>
      </p:sp>
      <p:sp>
        <p:nvSpPr>
          <p:cNvPr id="7" name="Slide Number Placeholder 4"/>
          <p:cNvSpPr>
            <a:spLocks noGrp="1"/>
          </p:cNvSpPr>
          <p:nvPr>
            <p:ph type="sldNum" sz="quarter" idx="12"/>
          </p:nvPr>
        </p:nvSpPr>
        <p:spPr/>
        <p:txBody>
          <a:bodyPr/>
          <a:lstStyle/>
          <a:p>
            <a:pPr>
              <a:defRPr/>
            </a:pPr>
            <a:fld id="{9BF1AB84-663C-4019-B4F9-27432B107720}" type="slidenum">
              <a:rPr lang="en-US" altLang="en-US"/>
              <a:pPr>
                <a:defRPr/>
              </a:pPr>
              <a:t>20</a:t>
            </a:fld>
            <a:endParaRPr lang="en-US" altLang="en-US"/>
          </a:p>
        </p:txBody>
      </p:sp>
      <p:sp>
        <p:nvSpPr>
          <p:cNvPr id="15364" name="Rectangle 4"/>
          <p:cNvSpPr>
            <a:spLocks noGrp="1" noChangeArrowheads="1"/>
          </p:cNvSpPr>
          <p:nvPr>
            <p:ph type="title"/>
          </p:nvPr>
        </p:nvSpPr>
        <p:spPr/>
        <p:txBody>
          <a:bodyPr/>
          <a:lstStyle/>
          <a:p>
            <a:pPr eaLnBrk="1" hangingPunct="1"/>
            <a:r>
              <a:rPr lang="en-US" sz="3200" smtClean="0"/>
              <a:t>Modified Strain Gauge Readout System</a:t>
            </a:r>
          </a:p>
        </p:txBody>
      </p:sp>
      <p:sp>
        <p:nvSpPr>
          <p:cNvPr id="15365" name="Text Box 6"/>
          <p:cNvSpPr txBox="1">
            <a:spLocks noChangeArrowheads="1"/>
          </p:cNvSpPr>
          <p:nvPr/>
        </p:nvSpPr>
        <p:spPr bwMode="auto">
          <a:xfrm>
            <a:off x="466725" y="1717675"/>
            <a:ext cx="8220075" cy="366713"/>
          </a:xfrm>
          <a:prstGeom prst="rect">
            <a:avLst/>
          </a:prstGeom>
          <a:noFill/>
          <a:ln w="9525">
            <a:noFill/>
            <a:miter lim="800000"/>
            <a:headEnd/>
            <a:tailEnd/>
          </a:ln>
        </p:spPr>
        <p:txBody>
          <a:bodyPr>
            <a:spAutoFit/>
          </a:bodyPr>
          <a:lstStyle/>
          <a:p>
            <a:pPr>
              <a:spcBef>
                <a:spcPct val="50000"/>
              </a:spcBef>
            </a:pPr>
            <a:endParaRPr lang="en-AU"/>
          </a:p>
        </p:txBody>
      </p:sp>
      <p:sp>
        <p:nvSpPr>
          <p:cNvPr id="15366" name="Rectangle 7"/>
          <p:cNvSpPr>
            <a:spLocks noChangeArrowheads="1"/>
          </p:cNvSpPr>
          <p:nvPr/>
        </p:nvSpPr>
        <p:spPr bwMode="auto">
          <a:xfrm>
            <a:off x="441325" y="1811338"/>
            <a:ext cx="8229600" cy="4235450"/>
          </a:xfrm>
          <a:prstGeom prst="rect">
            <a:avLst/>
          </a:prstGeom>
          <a:noFill/>
          <a:ln w="9525">
            <a:noFill/>
            <a:miter lim="800000"/>
            <a:headEnd/>
            <a:tailEnd/>
          </a:ln>
        </p:spPr>
        <p:txBody>
          <a:bodyPr/>
          <a:lstStyle/>
          <a:p>
            <a:pPr marL="342900" indent="-342900">
              <a:lnSpc>
                <a:spcPct val="80000"/>
              </a:lnSpc>
              <a:spcBef>
                <a:spcPct val="20000"/>
              </a:spcBef>
              <a:buClr>
                <a:schemeClr val="accent1"/>
              </a:buClr>
              <a:buSzPct val="65000"/>
              <a:buFont typeface="Wingdings" pitchFamily="2" charset="2"/>
              <a:buChar char="n"/>
            </a:pPr>
            <a:r>
              <a:rPr lang="en-US"/>
              <a:t>In order to boost the strain gauge signals in LQS01 magnet we plan to use 4 current sources.</a:t>
            </a:r>
          </a:p>
          <a:p>
            <a:pPr marL="669925" lvl="1" indent="-325438">
              <a:lnSpc>
                <a:spcPct val="80000"/>
              </a:lnSpc>
              <a:spcBef>
                <a:spcPct val="20000"/>
              </a:spcBef>
              <a:buClr>
                <a:schemeClr val="accent1"/>
              </a:buClr>
              <a:buSzPct val="65000"/>
              <a:buFont typeface="Wingdings" pitchFamily="2" charset="2"/>
              <a:buChar char="q"/>
            </a:pPr>
            <a:r>
              <a:rPr lang="en-US" sz="1600"/>
              <a:t>2 </a:t>
            </a:r>
            <a:r>
              <a:rPr lang="en-US" sz="1600" i="1"/>
              <a:t>Keithley</a:t>
            </a:r>
            <a:r>
              <a:rPr lang="en-US" sz="1600"/>
              <a:t> current sources were used for 36 strain gauges in LQSD magnet providing a maximum current of 1.25 mA.</a:t>
            </a:r>
          </a:p>
          <a:p>
            <a:pPr marL="342900" indent="-342900">
              <a:lnSpc>
                <a:spcPct val="80000"/>
              </a:lnSpc>
              <a:spcBef>
                <a:spcPct val="20000"/>
              </a:spcBef>
              <a:buClr>
                <a:schemeClr val="accent1"/>
              </a:buClr>
              <a:buSzPct val="65000"/>
              <a:buFont typeface="Wingdings" pitchFamily="2" charset="2"/>
              <a:buChar char="n"/>
            </a:pPr>
            <a:endParaRPr lang="en-US" sz="1600"/>
          </a:p>
          <a:p>
            <a:pPr marL="342900" indent="-342900">
              <a:lnSpc>
                <a:spcPct val="80000"/>
              </a:lnSpc>
              <a:spcBef>
                <a:spcPct val="20000"/>
              </a:spcBef>
              <a:buClr>
                <a:schemeClr val="accent1"/>
              </a:buClr>
              <a:buSzPct val="65000"/>
              <a:buFont typeface="Wingdings" pitchFamily="2" charset="2"/>
              <a:buChar char="n"/>
            </a:pPr>
            <a:r>
              <a:rPr lang="en-US"/>
              <a:t>We plan to increase data saving rate by splitting the SG and RTD (temperature) scans</a:t>
            </a:r>
          </a:p>
          <a:p>
            <a:pPr marL="342900" indent="-342900">
              <a:lnSpc>
                <a:spcPct val="80000"/>
              </a:lnSpc>
              <a:spcBef>
                <a:spcPct val="20000"/>
              </a:spcBef>
              <a:buClr>
                <a:schemeClr val="accent1"/>
              </a:buClr>
              <a:buSzPct val="65000"/>
              <a:buFont typeface="Wingdings" pitchFamily="2" charset="2"/>
              <a:buNone/>
            </a:pPr>
            <a:endParaRPr lang="en-US" sz="1600"/>
          </a:p>
          <a:p>
            <a:pPr marL="342900" indent="-342900">
              <a:lnSpc>
                <a:spcPct val="80000"/>
              </a:lnSpc>
              <a:spcBef>
                <a:spcPct val="20000"/>
              </a:spcBef>
              <a:buClr>
                <a:schemeClr val="accent1"/>
              </a:buClr>
              <a:buSzPct val="65000"/>
              <a:buFont typeface="Wingdings" pitchFamily="2" charset="2"/>
              <a:buChar char="n"/>
            </a:pPr>
            <a:r>
              <a:rPr lang="en-US"/>
              <a:t>Reference bridge was built at Fermilab for</a:t>
            </a:r>
            <a:r>
              <a:rPr lang="en-US" altLang="ja-JP">
                <a:ea typeface="ＭＳ Ｐゴシック" charset="-128"/>
              </a:rPr>
              <a:t> the calibration and monitoring of the strain gauge readout systems.</a:t>
            </a:r>
            <a:r>
              <a:rPr lang="en-US"/>
              <a:t> Measurements with the LBNL portable and Fermilab SG readout systems showed very good agreement with the reference numbers.</a:t>
            </a:r>
          </a:p>
          <a:p>
            <a:pPr marL="669925" lvl="1" indent="-325438">
              <a:lnSpc>
                <a:spcPct val="80000"/>
              </a:lnSpc>
              <a:spcBef>
                <a:spcPct val="20000"/>
              </a:spcBef>
              <a:buClr>
                <a:schemeClr val="accent1"/>
              </a:buClr>
              <a:buSzPct val="65000"/>
              <a:buFont typeface="Wingdings" pitchFamily="2" charset="2"/>
              <a:buChar char="q"/>
            </a:pPr>
            <a:r>
              <a:rPr lang="en-US" sz="1600"/>
              <a:t>LQSD SG data were read out with the LBNL portable system before and after the test. During the test we used the Fermilab SG readout system. We will continue the same practice for LQS01 test.</a:t>
            </a:r>
          </a:p>
          <a:p>
            <a:pPr marL="342900" indent="-342900">
              <a:lnSpc>
                <a:spcPct val="80000"/>
              </a:lnSpc>
              <a:spcBef>
                <a:spcPct val="20000"/>
              </a:spcBef>
              <a:buClr>
                <a:schemeClr val="accent1"/>
              </a:buClr>
              <a:buSzPct val="65000"/>
              <a:buFont typeface="Wingdings" pitchFamily="2" charset="2"/>
              <a:buChar char="n"/>
            </a:pPr>
            <a:endParaRPr lang="en-US" sz="1000"/>
          </a:p>
          <a:p>
            <a:pPr marL="342900" indent="-342900">
              <a:lnSpc>
                <a:spcPct val="80000"/>
              </a:lnSpc>
              <a:spcBef>
                <a:spcPct val="20000"/>
              </a:spcBef>
              <a:buClr>
                <a:schemeClr val="accent1"/>
              </a:buClr>
              <a:buSzPct val="65000"/>
              <a:buFont typeface="Wingdings" pitchFamily="2" charset="2"/>
              <a:buChar char="n"/>
            </a:pPr>
            <a:r>
              <a:rPr lang="en-US"/>
              <a:t>Modified SG readout system will be tested in June.</a:t>
            </a:r>
          </a:p>
          <a:p>
            <a:pPr marL="342900" indent="-342900">
              <a:lnSpc>
                <a:spcPct val="80000"/>
              </a:lnSpc>
              <a:spcBef>
                <a:spcPct val="20000"/>
              </a:spcBef>
              <a:buClr>
                <a:schemeClr val="accent1"/>
              </a:buClr>
              <a:buSzPct val="65000"/>
              <a:buFont typeface="Wingdings" pitchFamily="2" charset="2"/>
              <a:buChar char="n"/>
            </a:pPr>
            <a:endParaRPr lang="en-US" sz="1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ltLang="en-US" smtClean="0"/>
              <a:t>G. Chlachidze  LARP CM14  April 27, 2010</a:t>
            </a:r>
            <a:endParaRPr lang="en-US" altLang="en-US"/>
          </a:p>
        </p:txBody>
      </p:sp>
      <p:sp>
        <p:nvSpPr>
          <p:cNvPr id="7" name="Slide Number Placeholder 5"/>
          <p:cNvSpPr>
            <a:spLocks noGrp="1"/>
          </p:cNvSpPr>
          <p:nvPr>
            <p:ph type="sldNum" sz="quarter" idx="12"/>
          </p:nvPr>
        </p:nvSpPr>
        <p:spPr/>
        <p:txBody>
          <a:bodyPr/>
          <a:lstStyle/>
          <a:p>
            <a:pPr>
              <a:defRPr/>
            </a:pPr>
            <a:fld id="{94986F9F-E785-4BAF-A7B2-4C30CCE137D2}" type="slidenum">
              <a:rPr lang="en-US" altLang="en-US"/>
              <a:pPr>
                <a:defRPr/>
              </a:pPr>
              <a:t>21</a:t>
            </a:fld>
            <a:endParaRPr lang="en-US" altLang="en-US"/>
          </a:p>
        </p:txBody>
      </p:sp>
      <p:graphicFrame>
        <p:nvGraphicFramePr>
          <p:cNvPr id="1026" name="Object 7"/>
          <p:cNvGraphicFramePr>
            <a:graphicFrameLocks noChangeAspect="1"/>
          </p:cNvGraphicFramePr>
          <p:nvPr/>
        </p:nvGraphicFramePr>
        <p:xfrm>
          <a:off x="4140200" y="2401888"/>
          <a:ext cx="4602163" cy="3554412"/>
        </p:xfrm>
        <a:graphic>
          <a:graphicData uri="http://schemas.openxmlformats.org/presentationml/2006/ole">
            <p:oleObj spid="_x0000_s1026" name="Acrobat Document" r:id="rId3" imgW="6980952" imgH="5390476" progId="AcroExch.Document.7">
              <p:embed/>
            </p:oleObj>
          </a:graphicData>
        </a:graphic>
      </p:graphicFrame>
      <p:sp>
        <p:nvSpPr>
          <p:cNvPr id="1029" name="Rectangle 3"/>
          <p:cNvSpPr>
            <a:spLocks noGrp="1" noChangeArrowheads="1"/>
          </p:cNvSpPr>
          <p:nvPr>
            <p:ph type="title"/>
          </p:nvPr>
        </p:nvSpPr>
        <p:spPr>
          <a:xfrm>
            <a:off x="457200" y="277813"/>
            <a:ext cx="8686800" cy="1139825"/>
          </a:xfrm>
        </p:spPr>
        <p:txBody>
          <a:bodyPr/>
          <a:lstStyle/>
          <a:p>
            <a:pPr eaLnBrk="1" hangingPunct="1"/>
            <a:r>
              <a:rPr lang="en-US" sz="3200" dirty="0" smtClean="0"/>
              <a:t>Quench Detection System with Adaptive Thresholds</a:t>
            </a:r>
          </a:p>
        </p:txBody>
      </p:sp>
      <p:sp>
        <p:nvSpPr>
          <p:cNvPr id="1030" name="Rectangle 5"/>
          <p:cNvSpPr>
            <a:spLocks noGrp="1" noChangeArrowheads="1"/>
          </p:cNvSpPr>
          <p:nvPr>
            <p:ph type="body" idx="1"/>
          </p:nvPr>
        </p:nvSpPr>
        <p:spPr>
          <a:xfrm>
            <a:off x="250825" y="1520825"/>
            <a:ext cx="8509000" cy="4638675"/>
          </a:xfrm>
        </p:spPr>
        <p:txBody>
          <a:bodyPr/>
          <a:lstStyle/>
          <a:p>
            <a:pPr eaLnBrk="1" hangingPunct="1">
              <a:lnSpc>
                <a:spcPct val="90000"/>
              </a:lnSpc>
            </a:pPr>
            <a:r>
              <a:rPr lang="en-US" sz="1800" smtClean="0"/>
              <a:t>Proposed solution is to use the FPGA based quench management (QM) system already developed and used to test HINS solenoids at Fermilab. </a:t>
            </a:r>
          </a:p>
          <a:p>
            <a:pPr eaLnBrk="1" hangingPunct="1">
              <a:lnSpc>
                <a:spcPct val="90000"/>
              </a:lnSpc>
            </a:pPr>
            <a:endParaRPr lang="en-US" sz="1000" smtClean="0"/>
          </a:p>
          <a:p>
            <a:pPr eaLnBrk="1" hangingPunct="1">
              <a:lnSpc>
                <a:spcPct val="90000"/>
              </a:lnSpc>
            </a:pPr>
            <a:r>
              <a:rPr lang="en-US" sz="1800" smtClean="0"/>
              <a:t>New FPGA based will work in parallel to the existing </a:t>
            </a:r>
          </a:p>
          <a:p>
            <a:pPr eaLnBrk="1" hangingPunct="1">
              <a:lnSpc>
                <a:spcPct val="90000"/>
              </a:lnSpc>
              <a:buFont typeface="Wingdings" pitchFamily="2" charset="2"/>
              <a:buNone/>
            </a:pPr>
            <a:r>
              <a:rPr lang="en-US" sz="1800" smtClean="0"/>
              <a:t>	VxWorks based QM system.</a:t>
            </a:r>
          </a:p>
          <a:p>
            <a:pPr eaLnBrk="1" hangingPunct="1">
              <a:lnSpc>
                <a:spcPct val="90000"/>
              </a:lnSpc>
            </a:pPr>
            <a:endParaRPr lang="en-US" sz="1000" smtClean="0"/>
          </a:p>
          <a:p>
            <a:pPr eaLnBrk="1" hangingPunct="1">
              <a:lnSpc>
                <a:spcPct val="90000"/>
              </a:lnSpc>
            </a:pPr>
            <a:r>
              <a:rPr lang="en-US" sz="1800" smtClean="0"/>
              <a:t>Interfacing an FPGA based</a:t>
            </a:r>
          </a:p>
          <a:p>
            <a:pPr eaLnBrk="1" hangingPunct="1">
              <a:lnSpc>
                <a:spcPct val="90000"/>
              </a:lnSpc>
              <a:buFont typeface="Wingdings" pitchFamily="2" charset="2"/>
              <a:buNone/>
            </a:pPr>
            <a:r>
              <a:rPr lang="en-US" sz="1800" smtClean="0"/>
              <a:t>	quench management system </a:t>
            </a:r>
          </a:p>
          <a:p>
            <a:pPr eaLnBrk="1" hangingPunct="1">
              <a:lnSpc>
                <a:spcPct val="90000"/>
              </a:lnSpc>
              <a:buFont typeface="Wingdings" pitchFamily="2" charset="2"/>
              <a:buNone/>
            </a:pPr>
            <a:r>
              <a:rPr lang="en-US" sz="1800" smtClean="0"/>
              <a:t>	to VMTF has already been </a:t>
            </a:r>
          </a:p>
          <a:p>
            <a:pPr eaLnBrk="1" hangingPunct="1">
              <a:lnSpc>
                <a:spcPct val="90000"/>
              </a:lnSpc>
              <a:buFont typeface="Wingdings" pitchFamily="2" charset="2"/>
              <a:buNone/>
            </a:pPr>
            <a:r>
              <a:rPr lang="en-US" sz="1800" smtClean="0"/>
              <a:t>	tested. </a:t>
            </a:r>
          </a:p>
          <a:p>
            <a:pPr eaLnBrk="1" hangingPunct="1">
              <a:lnSpc>
                <a:spcPct val="90000"/>
              </a:lnSpc>
              <a:buFont typeface="Wingdings" pitchFamily="2" charset="2"/>
              <a:buNone/>
            </a:pPr>
            <a:endParaRPr lang="en-US" sz="1200" smtClean="0"/>
          </a:p>
          <a:p>
            <a:pPr eaLnBrk="1" hangingPunct="1">
              <a:lnSpc>
                <a:spcPct val="90000"/>
              </a:lnSpc>
            </a:pPr>
            <a:r>
              <a:rPr lang="en-US" sz="1800" smtClean="0"/>
              <a:t>First full scale test will be done in </a:t>
            </a:r>
          </a:p>
          <a:p>
            <a:pPr eaLnBrk="1" hangingPunct="1">
              <a:lnSpc>
                <a:spcPct val="90000"/>
              </a:lnSpc>
              <a:buFont typeface="Wingdings" pitchFamily="2" charset="2"/>
              <a:buNone/>
            </a:pPr>
            <a:r>
              <a:rPr lang="en-US" sz="1800" smtClean="0"/>
              <a:t>	2</a:t>
            </a:r>
            <a:r>
              <a:rPr lang="en-US" sz="1800" baseline="30000" smtClean="0"/>
              <a:t>nd</a:t>
            </a:r>
            <a:r>
              <a:rPr lang="en-US" sz="1800" smtClean="0"/>
              <a:t> half of April – at the end of</a:t>
            </a:r>
          </a:p>
          <a:p>
            <a:pPr eaLnBrk="1" hangingPunct="1">
              <a:lnSpc>
                <a:spcPct val="90000"/>
              </a:lnSpc>
              <a:buFont typeface="Wingdings" pitchFamily="2" charset="2"/>
              <a:buNone/>
            </a:pPr>
            <a:r>
              <a:rPr lang="en-US" sz="1800" smtClean="0"/>
              <a:t>	TQM02 test.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smtClean="0"/>
              <a:t>G. Chlachidze  LARP CM14  April 27, 2010</a:t>
            </a:r>
            <a:endParaRPr lang="en-US" altLang="en-US"/>
          </a:p>
        </p:txBody>
      </p:sp>
      <p:sp>
        <p:nvSpPr>
          <p:cNvPr id="6" name="Slide Number Placeholder 5"/>
          <p:cNvSpPr>
            <a:spLocks noGrp="1"/>
          </p:cNvSpPr>
          <p:nvPr>
            <p:ph type="sldNum" sz="quarter" idx="12"/>
          </p:nvPr>
        </p:nvSpPr>
        <p:spPr/>
        <p:txBody>
          <a:bodyPr/>
          <a:lstStyle/>
          <a:p>
            <a:pPr>
              <a:defRPr/>
            </a:pPr>
            <a:fld id="{E5FEED18-812B-49CC-8EC4-A860FE82DCC7}" type="slidenum">
              <a:rPr lang="en-US" altLang="en-US"/>
              <a:pPr>
                <a:defRPr/>
              </a:pPr>
              <a:t>3</a:t>
            </a:fld>
            <a:endParaRPr lang="en-US" altLang="en-US"/>
          </a:p>
        </p:txBody>
      </p:sp>
      <p:sp>
        <p:nvSpPr>
          <p:cNvPr id="9220" name="Rectangle 2"/>
          <p:cNvSpPr>
            <a:spLocks noGrp="1" noChangeArrowheads="1"/>
          </p:cNvSpPr>
          <p:nvPr>
            <p:ph type="title"/>
          </p:nvPr>
        </p:nvSpPr>
        <p:spPr/>
        <p:txBody>
          <a:bodyPr/>
          <a:lstStyle/>
          <a:p>
            <a:pPr eaLnBrk="1" hangingPunct="1"/>
            <a:r>
              <a:rPr lang="en-US" sz="3600" dirty="0" smtClean="0"/>
              <a:t>Introduction</a:t>
            </a:r>
          </a:p>
        </p:txBody>
      </p:sp>
      <p:sp>
        <p:nvSpPr>
          <p:cNvPr id="9221" name="Rectangle 3"/>
          <p:cNvSpPr>
            <a:spLocks noGrp="1" noChangeArrowheads="1"/>
          </p:cNvSpPr>
          <p:nvPr>
            <p:ph type="body" idx="1"/>
          </p:nvPr>
        </p:nvSpPr>
        <p:spPr>
          <a:xfrm>
            <a:off x="323850" y="923925"/>
            <a:ext cx="8534400" cy="5191125"/>
          </a:xfrm>
        </p:spPr>
        <p:txBody>
          <a:bodyPr/>
          <a:lstStyle/>
          <a:p>
            <a:pPr eaLnBrk="1" hangingPunct="1"/>
            <a:r>
              <a:rPr lang="en-US" sz="2000" dirty="0" smtClean="0"/>
              <a:t>The first long Nb</a:t>
            </a:r>
            <a:r>
              <a:rPr lang="en-US" sz="2000" baseline="-20000" dirty="0" smtClean="0"/>
              <a:t>3</a:t>
            </a:r>
            <a:r>
              <a:rPr lang="en-US" sz="2000" dirty="0" smtClean="0"/>
              <a:t>Sn </a:t>
            </a:r>
            <a:r>
              <a:rPr lang="en-US" sz="2000" dirty="0" err="1" smtClean="0"/>
              <a:t>quadrupole</a:t>
            </a:r>
            <a:r>
              <a:rPr lang="en-US" sz="2000" dirty="0" smtClean="0"/>
              <a:t> with a shell-based structure - LQS01a - was tested at Fermilab (Nov. – Dec. 2009) and </a:t>
            </a:r>
            <a:r>
              <a:rPr lang="en-US" sz="2000" dirty="0" smtClean="0">
                <a:solidFill>
                  <a:srgbClr val="3333CC"/>
                </a:solidFill>
              </a:rPr>
              <a:t>200 T/m field gradient was reached</a:t>
            </a:r>
          </a:p>
          <a:p>
            <a:pPr eaLnBrk="1" hangingPunct="1"/>
            <a:endParaRPr lang="en-US" sz="1200" dirty="0" smtClean="0">
              <a:solidFill>
                <a:srgbClr val="3333CC"/>
              </a:solidFill>
            </a:endParaRPr>
          </a:p>
          <a:p>
            <a:r>
              <a:rPr lang="en-US" sz="2000" dirty="0" smtClean="0"/>
              <a:t>Magnet training was interrupted to avoid coil damage at high currents</a:t>
            </a:r>
          </a:p>
          <a:p>
            <a:pPr eaLnBrk="1" hangingPunct="1"/>
            <a:endParaRPr lang="en-US" sz="1200" dirty="0" smtClean="0"/>
          </a:p>
          <a:p>
            <a:pPr eaLnBrk="1" hangingPunct="1"/>
            <a:r>
              <a:rPr lang="en-US" sz="2000" dirty="0" smtClean="0"/>
              <a:t>Most of the test was performed at 4.5 and 3 K (2 quenches at 1.9 K)</a:t>
            </a:r>
          </a:p>
          <a:p>
            <a:pPr eaLnBrk="1" hangingPunct="1"/>
            <a:endParaRPr lang="en-US" sz="1200" dirty="0" smtClean="0"/>
          </a:p>
          <a:p>
            <a:pPr eaLnBrk="1" hangingPunct="1"/>
            <a:r>
              <a:rPr lang="en-US" sz="2000" dirty="0" smtClean="0"/>
              <a:t>Various system upgrades were implemented at the </a:t>
            </a:r>
            <a:r>
              <a:rPr lang="en-US" sz="2000" dirty="0" err="1" smtClean="0"/>
              <a:t>Fermilab’s</a:t>
            </a:r>
            <a:r>
              <a:rPr lang="en-US" sz="2000" dirty="0" smtClean="0"/>
              <a:t> Vertical Magnet Test Facility (VMTF) in preparation to LQS01a test</a:t>
            </a:r>
          </a:p>
          <a:p>
            <a:pPr lvl="1" eaLnBrk="1" hangingPunct="1"/>
            <a:r>
              <a:rPr lang="en-US" sz="1800" dirty="0" smtClean="0"/>
              <a:t>Quench detection system with current dependent thresholds</a:t>
            </a:r>
          </a:p>
          <a:p>
            <a:pPr lvl="1" eaLnBrk="1" hangingPunct="1"/>
            <a:r>
              <a:rPr lang="en-US" sz="1800" dirty="0" smtClean="0"/>
              <a:t>Magnet protection and Strain gauge readout system</a:t>
            </a:r>
          </a:p>
          <a:p>
            <a:pPr lvl="1" eaLnBrk="1" hangingPunct="1"/>
            <a:r>
              <a:rPr lang="en-US" sz="1800" dirty="0" smtClean="0">
                <a:solidFill>
                  <a:srgbClr val="C00000"/>
                </a:solidFill>
              </a:rPr>
              <a:t>Active Ground Fault Detection System to be implemented at VMTF before LQS01b test</a:t>
            </a:r>
          </a:p>
          <a:p>
            <a:pPr lvl="1" eaLnBrk="1" hangingPunct="1"/>
            <a:r>
              <a:rPr lang="en-US" sz="1800" dirty="0" smtClean="0"/>
              <a:t>Upgrade details were presented at LARP CM12 at LBNL, April 2009</a:t>
            </a:r>
          </a:p>
          <a:p>
            <a:pPr eaLnBrk="1" hangingPunct="1">
              <a:buNone/>
            </a:pPr>
            <a:endParaRPr lang="en-US" sz="800" dirty="0" smtClean="0"/>
          </a:p>
          <a:p>
            <a:pPr eaLnBrk="1" hangingPunct="1"/>
            <a:r>
              <a:rPr lang="en-US" sz="2000" dirty="0" smtClean="0"/>
              <a:t>LQS01a test readiness review at Fermilab - October 2009</a:t>
            </a:r>
            <a:endParaRPr lang="en-US" sz="1200" dirty="0" smtClean="0"/>
          </a:p>
          <a:p>
            <a:pPr eaLnBrk="1" hangingPunct="1">
              <a:buNone/>
            </a:pPr>
            <a:endParaRPr lang="en-US" sz="900" dirty="0" smtClean="0"/>
          </a:p>
          <a:p>
            <a:pPr eaLnBrk="1" hangingPunct="1"/>
            <a:endParaRPr lang="en-US" sz="2000" dirty="0" smtClean="0"/>
          </a:p>
          <a:p>
            <a:pPr lvl="1" eaLnBrk="1" hangingPunct="1">
              <a:buNone/>
            </a:pPr>
            <a:endParaRPr lang="en-US" sz="1200" dirty="0" smtClean="0"/>
          </a:p>
          <a:p>
            <a:pPr eaLnBrk="1" hangingPunct="1">
              <a:buNone/>
            </a:pPr>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a:blip r:embed="rId2"/>
          <a:srcRect/>
          <a:stretch>
            <a:fillRect/>
          </a:stretch>
        </p:blipFill>
        <p:spPr bwMode="auto">
          <a:xfrm>
            <a:off x="1394873" y="2019300"/>
            <a:ext cx="6472777" cy="2990850"/>
          </a:xfrm>
          <a:prstGeom prst="rect">
            <a:avLst/>
          </a:prstGeom>
          <a:noFill/>
          <a:ln w="9525">
            <a:noFill/>
            <a:miter lim="800000"/>
            <a:headEnd/>
            <a:tailEnd/>
          </a:ln>
        </p:spPr>
      </p:pic>
      <p:sp>
        <p:nvSpPr>
          <p:cNvPr id="14" name="Footer Placeholder 4"/>
          <p:cNvSpPr>
            <a:spLocks noGrp="1"/>
          </p:cNvSpPr>
          <p:nvPr>
            <p:ph type="ftr" sz="quarter" idx="11"/>
          </p:nvPr>
        </p:nvSpPr>
        <p:spPr/>
        <p:txBody>
          <a:bodyPr/>
          <a:lstStyle/>
          <a:p>
            <a:pPr>
              <a:defRPr/>
            </a:pPr>
            <a:r>
              <a:rPr lang="en-US" altLang="en-US" smtClean="0"/>
              <a:t>G. Chlachidze  LARP CM14  April 27, 2010</a:t>
            </a:r>
            <a:endParaRPr lang="en-US" altLang="en-US"/>
          </a:p>
        </p:txBody>
      </p:sp>
      <p:sp>
        <p:nvSpPr>
          <p:cNvPr id="15" name="Slide Number Placeholder 5"/>
          <p:cNvSpPr>
            <a:spLocks noGrp="1"/>
          </p:cNvSpPr>
          <p:nvPr>
            <p:ph type="sldNum" sz="quarter" idx="12"/>
          </p:nvPr>
        </p:nvSpPr>
        <p:spPr/>
        <p:txBody>
          <a:bodyPr/>
          <a:lstStyle/>
          <a:p>
            <a:pPr>
              <a:defRPr/>
            </a:pPr>
            <a:fld id="{FE66D15D-C4BF-41AC-9E5E-418C33CE6AF7}" type="slidenum">
              <a:rPr lang="en-US" altLang="en-US"/>
              <a:pPr>
                <a:defRPr/>
              </a:pPr>
              <a:t>4</a:t>
            </a:fld>
            <a:endParaRPr lang="en-US" altLang="en-US"/>
          </a:p>
        </p:txBody>
      </p:sp>
      <p:sp>
        <p:nvSpPr>
          <p:cNvPr id="10244" name="Rectangle 2"/>
          <p:cNvSpPr>
            <a:spLocks noGrp="1" noChangeArrowheads="1"/>
          </p:cNvSpPr>
          <p:nvPr>
            <p:ph type="title"/>
          </p:nvPr>
        </p:nvSpPr>
        <p:spPr/>
        <p:txBody>
          <a:bodyPr/>
          <a:lstStyle/>
          <a:p>
            <a:pPr eaLnBrk="1" hangingPunct="1"/>
            <a:r>
              <a:rPr lang="en-US" sz="3600" dirty="0" smtClean="0"/>
              <a:t>LQS01a coil instrumentation</a:t>
            </a:r>
          </a:p>
        </p:txBody>
      </p:sp>
      <p:sp>
        <p:nvSpPr>
          <p:cNvPr id="10245" name="Rectangle 3"/>
          <p:cNvSpPr>
            <a:spLocks noGrp="1" noChangeArrowheads="1"/>
          </p:cNvSpPr>
          <p:nvPr>
            <p:ph type="body" idx="1"/>
          </p:nvPr>
        </p:nvSpPr>
        <p:spPr>
          <a:xfrm>
            <a:off x="352425" y="1095375"/>
            <a:ext cx="8458200" cy="5076825"/>
          </a:xfrm>
        </p:spPr>
        <p:txBody>
          <a:bodyPr/>
          <a:lstStyle/>
          <a:p>
            <a:pPr eaLnBrk="1" hangingPunct="1">
              <a:lnSpc>
                <a:spcPct val="80000"/>
              </a:lnSpc>
            </a:pPr>
            <a:r>
              <a:rPr lang="en-US" sz="1800" dirty="0" smtClean="0"/>
              <a:t>LQ coils were made of 27-strand Rutherford cable with 0.7-mm Nb</a:t>
            </a:r>
            <a:r>
              <a:rPr lang="en-US" sz="1800" baseline="-25000" dirty="0" smtClean="0"/>
              <a:t>3</a:t>
            </a:r>
            <a:r>
              <a:rPr lang="en-US" sz="1800" dirty="0" smtClean="0"/>
              <a:t>Sn RRP strand of 54/61 design</a:t>
            </a:r>
          </a:p>
          <a:p>
            <a:pPr eaLnBrk="1" hangingPunct="1">
              <a:lnSpc>
                <a:spcPct val="80000"/>
              </a:lnSpc>
            </a:pPr>
            <a:endParaRPr lang="en-US" sz="1200" dirty="0" smtClean="0"/>
          </a:p>
          <a:p>
            <a:pPr eaLnBrk="1" hangingPunct="1">
              <a:lnSpc>
                <a:spcPct val="80000"/>
              </a:lnSpc>
            </a:pPr>
            <a:r>
              <a:rPr lang="en-US" sz="1800" dirty="0" smtClean="0"/>
              <a:t>Voltage tap system covers the inner and outer coil layers (20 segments per coil in total)</a:t>
            </a:r>
          </a:p>
          <a:p>
            <a:pPr lvl="1" eaLnBrk="1" hangingPunct="1">
              <a:lnSpc>
                <a:spcPct val="80000"/>
              </a:lnSpc>
              <a:buNone/>
            </a:pPr>
            <a:endParaRPr lang="en-US" sz="1600" dirty="0" smtClean="0"/>
          </a:p>
          <a:p>
            <a:pPr eaLnBrk="1" hangingPunct="1">
              <a:lnSpc>
                <a:spcPct val="80000"/>
              </a:lnSpc>
            </a:pPr>
            <a:endParaRPr lang="en-US" sz="1200" dirty="0" smtClean="0"/>
          </a:p>
          <a:p>
            <a:pPr eaLnBrk="1" hangingPunct="1">
              <a:lnSpc>
                <a:spcPct val="80000"/>
              </a:lnSpc>
              <a:buNone/>
            </a:pPr>
            <a:endParaRPr lang="en-US" sz="1200" dirty="0" smtClean="0"/>
          </a:p>
          <a:p>
            <a:pPr lvl="1" eaLnBrk="1" hangingPunct="1">
              <a:lnSpc>
                <a:spcPct val="80000"/>
              </a:lnSpc>
              <a:buFont typeface="Wingdings" pitchFamily="2" charset="2"/>
              <a:buNone/>
            </a:pPr>
            <a:endParaRPr lang="en-US" sz="1200" dirty="0" smtClean="0"/>
          </a:p>
          <a:p>
            <a:pPr lvl="1" eaLnBrk="1" hangingPunct="1">
              <a:lnSpc>
                <a:spcPct val="80000"/>
              </a:lnSpc>
              <a:buFont typeface="Wingdings" pitchFamily="2" charset="2"/>
              <a:buNone/>
            </a:pPr>
            <a:endParaRPr lang="en-US" sz="1200" dirty="0" smtClean="0"/>
          </a:p>
          <a:p>
            <a:pPr lvl="1" eaLnBrk="1" hangingPunct="1">
              <a:lnSpc>
                <a:spcPct val="80000"/>
              </a:lnSpc>
              <a:buFont typeface="Wingdings" pitchFamily="2" charset="2"/>
              <a:buNone/>
            </a:pPr>
            <a:endParaRPr lang="en-US" sz="1200" dirty="0" smtClean="0"/>
          </a:p>
          <a:p>
            <a:pPr lvl="1" eaLnBrk="1" hangingPunct="1">
              <a:lnSpc>
                <a:spcPct val="80000"/>
              </a:lnSpc>
              <a:buFont typeface="Wingdings" pitchFamily="2" charset="2"/>
              <a:buNone/>
            </a:pPr>
            <a:endParaRPr lang="en-US" sz="1200" dirty="0" smtClean="0"/>
          </a:p>
          <a:p>
            <a:pPr lvl="1" eaLnBrk="1" hangingPunct="1">
              <a:lnSpc>
                <a:spcPct val="80000"/>
              </a:lnSpc>
              <a:buFont typeface="Wingdings" pitchFamily="2" charset="2"/>
              <a:buNone/>
            </a:pPr>
            <a:endParaRPr lang="en-US" sz="1200" dirty="0" smtClean="0"/>
          </a:p>
          <a:p>
            <a:pPr lvl="1" eaLnBrk="1" hangingPunct="1">
              <a:lnSpc>
                <a:spcPct val="80000"/>
              </a:lnSpc>
              <a:buFont typeface="Wingdings" pitchFamily="2" charset="2"/>
              <a:buNone/>
            </a:pPr>
            <a:endParaRPr lang="en-US" sz="1200" dirty="0" smtClean="0"/>
          </a:p>
          <a:p>
            <a:pPr lvl="1" eaLnBrk="1" hangingPunct="1">
              <a:lnSpc>
                <a:spcPct val="80000"/>
              </a:lnSpc>
              <a:buFont typeface="Wingdings" pitchFamily="2" charset="2"/>
              <a:buNone/>
            </a:pPr>
            <a:endParaRPr lang="en-US" sz="1200" dirty="0" smtClean="0"/>
          </a:p>
          <a:p>
            <a:pPr lvl="1" eaLnBrk="1" hangingPunct="1">
              <a:lnSpc>
                <a:spcPct val="80000"/>
              </a:lnSpc>
              <a:buFont typeface="Wingdings" pitchFamily="2" charset="2"/>
              <a:buNone/>
            </a:pPr>
            <a:endParaRPr lang="en-US" sz="1200" dirty="0" smtClean="0"/>
          </a:p>
          <a:p>
            <a:pPr eaLnBrk="1" hangingPunct="1">
              <a:lnSpc>
                <a:spcPct val="80000"/>
              </a:lnSpc>
              <a:buFont typeface="Wingdings" pitchFamily="2" charset="2"/>
              <a:buNone/>
            </a:pPr>
            <a:r>
              <a:rPr lang="en-US" sz="2000" dirty="0" smtClean="0"/>
              <a:t>	</a:t>
            </a:r>
          </a:p>
          <a:p>
            <a:pPr eaLnBrk="1" hangingPunct="1">
              <a:lnSpc>
                <a:spcPct val="80000"/>
              </a:lnSpc>
            </a:pPr>
            <a:endParaRPr lang="en-US" sz="1800" dirty="0" smtClean="0"/>
          </a:p>
          <a:p>
            <a:pPr eaLnBrk="1" hangingPunct="1">
              <a:lnSpc>
                <a:spcPct val="80000"/>
              </a:lnSpc>
            </a:pPr>
            <a:endParaRPr lang="en-US" sz="1000" dirty="0" smtClean="0"/>
          </a:p>
          <a:p>
            <a:pPr eaLnBrk="1" hangingPunct="1">
              <a:lnSpc>
                <a:spcPct val="80000"/>
              </a:lnSpc>
            </a:pPr>
            <a:r>
              <a:rPr lang="en-US" sz="1800" dirty="0" smtClean="0"/>
              <a:t>Protection heaters were installed on both the outer and inner coil layers</a:t>
            </a:r>
          </a:p>
          <a:p>
            <a:pPr eaLnBrk="1" hangingPunct="1">
              <a:lnSpc>
                <a:spcPct val="80000"/>
              </a:lnSpc>
            </a:pPr>
            <a:endParaRPr lang="en-US" sz="1200" dirty="0" smtClean="0"/>
          </a:p>
          <a:p>
            <a:pPr eaLnBrk="1" hangingPunct="1">
              <a:lnSpc>
                <a:spcPct val="80000"/>
              </a:lnSpc>
            </a:pPr>
            <a:r>
              <a:rPr lang="en-US" sz="1800" dirty="0" smtClean="0"/>
              <a:t>Details on coil instrumentation and protection heaters will be presented by Helene </a:t>
            </a:r>
            <a:r>
              <a:rPr lang="en-US" sz="1800" dirty="0" err="1" smtClean="0"/>
              <a:t>Felice</a:t>
            </a:r>
            <a:endParaRPr lang="en-US" sz="1800" dirty="0" smtClean="0"/>
          </a:p>
          <a:p>
            <a:pPr eaLnBrk="1" hangingPunct="1">
              <a:lnSpc>
                <a:spcPct val="80000"/>
              </a:lnSpc>
            </a:pPr>
            <a:endParaRPr lang="en-US" sz="1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a:srcRect/>
          <a:stretch>
            <a:fillRect/>
          </a:stretch>
        </p:blipFill>
        <p:spPr bwMode="auto">
          <a:xfrm>
            <a:off x="4388644" y="2438400"/>
            <a:ext cx="4350544" cy="3600450"/>
          </a:xfrm>
          <a:prstGeom prst="rect">
            <a:avLst/>
          </a:prstGeom>
          <a:noFill/>
          <a:ln w="9525">
            <a:noFill/>
            <a:miter lim="800000"/>
            <a:headEnd/>
            <a:tailEnd/>
          </a:ln>
        </p:spPr>
      </p:pic>
      <p:sp>
        <p:nvSpPr>
          <p:cNvPr id="9" name="Footer Placeholder 4"/>
          <p:cNvSpPr>
            <a:spLocks noGrp="1"/>
          </p:cNvSpPr>
          <p:nvPr>
            <p:ph type="ftr" sz="quarter" idx="11"/>
          </p:nvPr>
        </p:nvSpPr>
        <p:spPr/>
        <p:txBody>
          <a:bodyPr/>
          <a:lstStyle/>
          <a:p>
            <a:pPr>
              <a:defRPr/>
            </a:pPr>
            <a:r>
              <a:rPr lang="en-US" altLang="en-US" smtClean="0"/>
              <a:t>G. Chlachidze  LARP CM14  April 27, 2010</a:t>
            </a:r>
            <a:endParaRPr lang="en-US" altLang="en-US"/>
          </a:p>
        </p:txBody>
      </p:sp>
      <p:sp>
        <p:nvSpPr>
          <p:cNvPr id="10" name="Slide Number Placeholder 5"/>
          <p:cNvSpPr>
            <a:spLocks noGrp="1"/>
          </p:cNvSpPr>
          <p:nvPr>
            <p:ph type="sldNum" sz="quarter" idx="12"/>
          </p:nvPr>
        </p:nvSpPr>
        <p:spPr/>
        <p:txBody>
          <a:bodyPr/>
          <a:lstStyle/>
          <a:p>
            <a:pPr>
              <a:defRPr/>
            </a:pPr>
            <a:fld id="{8C67256A-5170-43A5-9FED-D072F10C1239}" type="slidenum">
              <a:rPr lang="en-US" altLang="en-US"/>
              <a:pPr>
                <a:defRPr/>
              </a:pPr>
              <a:t>5</a:t>
            </a:fld>
            <a:endParaRPr lang="en-US" altLang="en-US"/>
          </a:p>
        </p:txBody>
      </p:sp>
      <p:sp>
        <p:nvSpPr>
          <p:cNvPr id="11268" name="Rectangle 2"/>
          <p:cNvSpPr>
            <a:spLocks noGrp="1" noChangeArrowheads="1"/>
          </p:cNvSpPr>
          <p:nvPr>
            <p:ph type="title"/>
          </p:nvPr>
        </p:nvSpPr>
        <p:spPr/>
        <p:txBody>
          <a:bodyPr/>
          <a:lstStyle/>
          <a:p>
            <a:pPr eaLnBrk="1" hangingPunct="1"/>
            <a:r>
              <a:rPr lang="en-US" sz="3600" dirty="0" smtClean="0"/>
              <a:t>Cool down and first quenches</a:t>
            </a:r>
          </a:p>
        </p:txBody>
      </p:sp>
      <p:sp>
        <p:nvSpPr>
          <p:cNvPr id="11269" name="Rectangle 3"/>
          <p:cNvSpPr>
            <a:spLocks noGrp="1" noChangeArrowheads="1"/>
          </p:cNvSpPr>
          <p:nvPr>
            <p:ph type="body" idx="1"/>
          </p:nvPr>
        </p:nvSpPr>
        <p:spPr>
          <a:xfrm>
            <a:off x="374650" y="1168401"/>
            <a:ext cx="8229600" cy="5003800"/>
          </a:xfrm>
        </p:spPr>
        <p:txBody>
          <a:bodyPr/>
          <a:lstStyle/>
          <a:p>
            <a:pPr eaLnBrk="1" hangingPunct="1">
              <a:lnSpc>
                <a:spcPct val="85000"/>
              </a:lnSpc>
              <a:spcBef>
                <a:spcPct val="0"/>
              </a:spcBef>
            </a:pPr>
            <a:r>
              <a:rPr lang="en-US" sz="1800" dirty="0" smtClean="0"/>
              <a:t>Helium only cool down - no pre-cool with Nitrogen gas</a:t>
            </a:r>
          </a:p>
          <a:p>
            <a:pPr eaLnBrk="1" hangingPunct="1">
              <a:lnSpc>
                <a:spcPct val="85000"/>
              </a:lnSpc>
              <a:spcBef>
                <a:spcPct val="0"/>
              </a:spcBef>
            </a:pPr>
            <a:endParaRPr lang="en-US" sz="1200" dirty="0" smtClean="0"/>
          </a:p>
          <a:p>
            <a:pPr eaLnBrk="1" hangingPunct="1">
              <a:lnSpc>
                <a:spcPct val="85000"/>
              </a:lnSpc>
              <a:spcBef>
                <a:spcPct val="0"/>
              </a:spcBef>
            </a:pPr>
            <a:r>
              <a:rPr lang="en-US" sz="1800" dirty="0" smtClean="0"/>
              <a:t>5 calendar days of cool down from 300 to 4.5 K with 150 K constrain on temperature gradient along the magnet length. 6-7 days required for warm-up back to room temperature</a:t>
            </a:r>
          </a:p>
          <a:p>
            <a:pPr eaLnBrk="1" hangingPunct="1">
              <a:lnSpc>
                <a:spcPct val="85000"/>
              </a:lnSpc>
              <a:spcBef>
                <a:spcPct val="0"/>
              </a:spcBef>
            </a:pPr>
            <a:endParaRPr lang="en-US" sz="1200" dirty="0" smtClean="0"/>
          </a:p>
          <a:p>
            <a:pPr eaLnBrk="1" hangingPunct="1">
              <a:lnSpc>
                <a:spcPct val="85000"/>
              </a:lnSpc>
              <a:spcBef>
                <a:spcPct val="0"/>
              </a:spcBef>
            </a:pPr>
            <a:r>
              <a:rPr lang="en-US" sz="1800" dirty="0" smtClean="0"/>
              <a:t>Large voltage spikes at low currents</a:t>
            </a:r>
          </a:p>
          <a:p>
            <a:pPr lvl="1" eaLnBrk="1" hangingPunct="1">
              <a:lnSpc>
                <a:spcPct val="85000"/>
              </a:lnSpc>
              <a:spcBef>
                <a:spcPct val="0"/>
              </a:spcBef>
            </a:pPr>
            <a:r>
              <a:rPr lang="en-US" sz="1600" dirty="0" smtClean="0"/>
              <a:t>Consistent with other coils made of</a:t>
            </a:r>
          </a:p>
          <a:p>
            <a:pPr lvl="1" eaLnBrk="1" hangingPunct="1">
              <a:lnSpc>
                <a:spcPct val="85000"/>
              </a:lnSpc>
              <a:spcBef>
                <a:spcPct val="0"/>
              </a:spcBef>
              <a:buNone/>
            </a:pPr>
            <a:r>
              <a:rPr lang="en-US" sz="1600" dirty="0" smtClean="0"/>
              <a:t>	RRP 54/61 strand</a:t>
            </a:r>
          </a:p>
          <a:p>
            <a:pPr lvl="1" eaLnBrk="1" hangingPunct="1">
              <a:lnSpc>
                <a:spcPct val="85000"/>
              </a:lnSpc>
              <a:spcBef>
                <a:spcPct val="0"/>
              </a:spcBef>
            </a:pPr>
            <a:r>
              <a:rPr lang="en-US" sz="1600" dirty="0" smtClean="0"/>
              <a:t>Spikes up to 4 V at currents 1.5-2 kA</a:t>
            </a:r>
          </a:p>
          <a:p>
            <a:pPr lvl="1" eaLnBrk="1" hangingPunct="1">
              <a:lnSpc>
                <a:spcPct val="85000"/>
              </a:lnSpc>
              <a:spcBef>
                <a:spcPct val="0"/>
              </a:spcBef>
            </a:pPr>
            <a:r>
              <a:rPr lang="en-US" sz="1600" dirty="0" smtClean="0"/>
              <a:t>Quench detection thresholds adjusted</a:t>
            </a:r>
          </a:p>
          <a:p>
            <a:pPr lvl="1" eaLnBrk="1" hangingPunct="1">
              <a:lnSpc>
                <a:spcPct val="85000"/>
              </a:lnSpc>
              <a:spcBef>
                <a:spcPct val="0"/>
              </a:spcBef>
            </a:pPr>
            <a:endParaRPr lang="en-US" sz="1600" dirty="0" smtClean="0"/>
          </a:p>
          <a:p>
            <a:pPr eaLnBrk="1" hangingPunct="1">
              <a:lnSpc>
                <a:spcPct val="85000"/>
              </a:lnSpc>
              <a:spcBef>
                <a:spcPct val="0"/>
              </a:spcBef>
            </a:pPr>
            <a:r>
              <a:rPr lang="en-US" sz="1800" dirty="0" smtClean="0"/>
              <a:t>Less and smaller voltage spikes are</a:t>
            </a:r>
          </a:p>
          <a:p>
            <a:pPr eaLnBrk="1" hangingPunct="1">
              <a:lnSpc>
                <a:spcPct val="85000"/>
              </a:lnSpc>
              <a:spcBef>
                <a:spcPct val="0"/>
              </a:spcBef>
              <a:buNone/>
            </a:pPr>
            <a:r>
              <a:rPr lang="en-US" sz="1800" dirty="0" smtClean="0"/>
              <a:t>	observed at high ramp rates</a:t>
            </a:r>
          </a:p>
          <a:p>
            <a:pPr eaLnBrk="1" hangingPunct="1">
              <a:lnSpc>
                <a:spcPct val="85000"/>
              </a:lnSpc>
              <a:spcBef>
                <a:spcPct val="0"/>
              </a:spcBef>
              <a:buNone/>
            </a:pPr>
            <a:endParaRPr lang="en-US" sz="1200" dirty="0" smtClean="0"/>
          </a:p>
          <a:p>
            <a:pPr eaLnBrk="1" hangingPunct="1">
              <a:lnSpc>
                <a:spcPct val="85000"/>
              </a:lnSpc>
              <a:spcBef>
                <a:spcPct val="0"/>
              </a:spcBef>
            </a:pPr>
            <a:r>
              <a:rPr lang="en-US" sz="1800" dirty="0" smtClean="0"/>
              <a:t>Few high ramp rate quenches at the</a:t>
            </a:r>
          </a:p>
          <a:p>
            <a:pPr lvl="1" eaLnBrk="1" hangingPunct="1">
              <a:lnSpc>
                <a:spcPct val="85000"/>
              </a:lnSpc>
              <a:spcBef>
                <a:spcPct val="0"/>
              </a:spcBef>
              <a:buNone/>
            </a:pPr>
            <a:r>
              <a:rPr lang="en-US" sz="1800" dirty="0" smtClean="0"/>
              <a:t>beginning until the optimal ramp rate</a:t>
            </a:r>
          </a:p>
          <a:p>
            <a:pPr lvl="1" eaLnBrk="1" hangingPunct="1">
              <a:lnSpc>
                <a:spcPct val="85000"/>
              </a:lnSpc>
              <a:spcBef>
                <a:spcPct val="0"/>
              </a:spcBef>
              <a:buNone/>
            </a:pPr>
            <a:r>
              <a:rPr lang="en-US" sz="1800" dirty="0" smtClean="0"/>
              <a:t>settings were found</a:t>
            </a:r>
          </a:p>
          <a:p>
            <a:pPr lvl="1" eaLnBrk="1" hangingPunct="1">
              <a:lnSpc>
                <a:spcPct val="85000"/>
              </a:lnSpc>
              <a:spcBef>
                <a:spcPct val="0"/>
              </a:spcBef>
            </a:pPr>
            <a:r>
              <a:rPr lang="en-US" sz="1600" dirty="0" smtClean="0"/>
              <a:t>200 A/s	to 3 kA, </a:t>
            </a:r>
          </a:p>
          <a:p>
            <a:pPr lvl="1" eaLnBrk="1" hangingPunct="1">
              <a:lnSpc>
                <a:spcPct val="85000"/>
              </a:lnSpc>
              <a:spcBef>
                <a:spcPct val="0"/>
              </a:spcBef>
            </a:pPr>
            <a:r>
              <a:rPr lang="en-US" sz="1600" dirty="0" smtClean="0"/>
              <a:t>50 A/s 	to 5 kA,</a:t>
            </a:r>
          </a:p>
          <a:p>
            <a:pPr lvl="1" eaLnBrk="1" hangingPunct="1">
              <a:lnSpc>
                <a:spcPct val="85000"/>
              </a:lnSpc>
              <a:spcBef>
                <a:spcPct val="0"/>
              </a:spcBef>
            </a:pPr>
            <a:r>
              <a:rPr lang="en-US" sz="1600" dirty="0" smtClean="0"/>
              <a:t>20 A/s 	to 9 kA and </a:t>
            </a:r>
          </a:p>
          <a:p>
            <a:pPr lvl="1" eaLnBrk="1" hangingPunct="1">
              <a:lnSpc>
                <a:spcPct val="85000"/>
              </a:lnSpc>
              <a:spcBef>
                <a:spcPct val="0"/>
              </a:spcBef>
            </a:pPr>
            <a:r>
              <a:rPr lang="en-US" sz="1600" dirty="0" smtClean="0"/>
              <a:t>10 A/s 	to quench</a:t>
            </a:r>
          </a:p>
          <a:p>
            <a:pPr eaLnBrk="1" hangingPunct="1">
              <a:lnSpc>
                <a:spcPct val="85000"/>
              </a:lnSpc>
              <a:spcBef>
                <a:spcPct val="0"/>
              </a:spcBef>
            </a:pPr>
            <a:endParaRPr lang="en-US" sz="2000" dirty="0" smtClean="0"/>
          </a:p>
          <a:p>
            <a:pPr eaLnBrk="1" hangingPunct="1">
              <a:lnSpc>
                <a:spcPct val="85000"/>
              </a:lnSpc>
              <a:spcBef>
                <a:spcPct val="0"/>
              </a:spcBef>
            </a:pPr>
            <a:endParaRPr lang="en-US"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a:srcRect/>
          <a:stretch>
            <a:fillRect/>
          </a:stretch>
        </p:blipFill>
        <p:spPr bwMode="auto">
          <a:xfrm>
            <a:off x="348202" y="1724024"/>
            <a:ext cx="8509150" cy="4214813"/>
          </a:xfrm>
          <a:prstGeom prst="rect">
            <a:avLst/>
          </a:prstGeom>
          <a:noFill/>
          <a:ln w="9525">
            <a:noFill/>
            <a:miter lim="800000"/>
            <a:headEnd/>
            <a:tailEnd/>
          </a:ln>
        </p:spPr>
      </p:pic>
      <p:sp>
        <p:nvSpPr>
          <p:cNvPr id="29" name="Text Box 7"/>
          <p:cNvSpPr txBox="1">
            <a:spLocks noChangeArrowheads="1"/>
          </p:cNvSpPr>
          <p:nvPr/>
        </p:nvSpPr>
        <p:spPr bwMode="auto">
          <a:xfrm>
            <a:off x="4565650" y="1277938"/>
            <a:ext cx="3960187" cy="400110"/>
          </a:xfrm>
          <a:prstGeom prst="rect">
            <a:avLst/>
          </a:prstGeom>
          <a:noFill/>
          <a:ln w="9525">
            <a:noFill/>
            <a:miter lim="800000"/>
            <a:headEnd/>
            <a:tailEnd/>
          </a:ln>
        </p:spPr>
        <p:txBody>
          <a:bodyPr wrap="none">
            <a:spAutoFit/>
          </a:bodyPr>
          <a:lstStyle/>
          <a:p>
            <a:r>
              <a:rPr lang="en-US" sz="2000" dirty="0" smtClean="0">
                <a:solidFill>
                  <a:srgbClr val="3333CC"/>
                </a:solidFill>
              </a:rPr>
              <a:t>Target field gradient was reached</a:t>
            </a:r>
          </a:p>
        </p:txBody>
      </p:sp>
      <p:sp>
        <p:nvSpPr>
          <p:cNvPr id="9" name="Footer Placeholder 4"/>
          <p:cNvSpPr>
            <a:spLocks noGrp="1"/>
          </p:cNvSpPr>
          <p:nvPr>
            <p:ph type="ftr" sz="quarter" idx="11"/>
          </p:nvPr>
        </p:nvSpPr>
        <p:spPr/>
        <p:txBody>
          <a:bodyPr/>
          <a:lstStyle/>
          <a:p>
            <a:pPr>
              <a:defRPr/>
            </a:pPr>
            <a:r>
              <a:rPr lang="en-US" altLang="en-US" smtClean="0"/>
              <a:t>G. Chlachidze  LARP CM14  April 27, 2010</a:t>
            </a:r>
            <a:endParaRPr lang="en-US" altLang="en-US"/>
          </a:p>
        </p:txBody>
      </p:sp>
      <p:sp>
        <p:nvSpPr>
          <p:cNvPr id="10" name="Slide Number Placeholder 5"/>
          <p:cNvSpPr>
            <a:spLocks noGrp="1"/>
          </p:cNvSpPr>
          <p:nvPr>
            <p:ph type="sldNum" sz="quarter" idx="12"/>
          </p:nvPr>
        </p:nvSpPr>
        <p:spPr/>
        <p:txBody>
          <a:bodyPr/>
          <a:lstStyle/>
          <a:p>
            <a:pPr>
              <a:defRPr/>
            </a:pPr>
            <a:fld id="{8C67256A-5170-43A5-9FED-D072F10C1239}" type="slidenum">
              <a:rPr lang="en-US" altLang="en-US"/>
              <a:pPr>
                <a:defRPr/>
              </a:pPr>
              <a:t>6</a:t>
            </a:fld>
            <a:endParaRPr lang="en-US" altLang="en-US"/>
          </a:p>
        </p:txBody>
      </p:sp>
      <p:sp>
        <p:nvSpPr>
          <p:cNvPr id="11268" name="Rectangle 2"/>
          <p:cNvSpPr>
            <a:spLocks noGrp="1" noChangeArrowheads="1"/>
          </p:cNvSpPr>
          <p:nvPr>
            <p:ph type="title"/>
          </p:nvPr>
        </p:nvSpPr>
        <p:spPr/>
        <p:txBody>
          <a:bodyPr/>
          <a:lstStyle/>
          <a:p>
            <a:pPr eaLnBrk="1" hangingPunct="1"/>
            <a:r>
              <a:rPr lang="en-US" sz="3600" dirty="0" smtClean="0"/>
              <a:t>LQS01a Quench History</a:t>
            </a:r>
          </a:p>
        </p:txBody>
      </p:sp>
      <p:sp>
        <p:nvSpPr>
          <p:cNvPr id="11272" name="Text Box 7"/>
          <p:cNvSpPr txBox="1">
            <a:spLocks noChangeArrowheads="1"/>
          </p:cNvSpPr>
          <p:nvPr/>
        </p:nvSpPr>
        <p:spPr bwMode="auto">
          <a:xfrm>
            <a:off x="1308100" y="3306763"/>
            <a:ext cx="2810385" cy="338554"/>
          </a:xfrm>
          <a:prstGeom prst="rect">
            <a:avLst/>
          </a:prstGeom>
          <a:solidFill>
            <a:schemeClr val="bg1">
              <a:lumMod val="95000"/>
            </a:schemeClr>
          </a:solidFill>
          <a:ln w="9525">
            <a:noFill/>
            <a:miter lim="800000"/>
            <a:headEnd/>
            <a:tailEnd/>
          </a:ln>
        </p:spPr>
        <p:txBody>
          <a:bodyPr wrap="none">
            <a:spAutoFit/>
          </a:bodyPr>
          <a:lstStyle/>
          <a:p>
            <a:r>
              <a:rPr lang="en-US" sz="1600" dirty="0" smtClean="0"/>
              <a:t>Slow start of training at 4.5 K</a:t>
            </a:r>
          </a:p>
        </p:txBody>
      </p:sp>
      <p:sp>
        <p:nvSpPr>
          <p:cNvPr id="14" name="Oval 13"/>
          <p:cNvSpPr/>
          <p:nvPr/>
        </p:nvSpPr>
        <p:spPr>
          <a:xfrm>
            <a:off x="1200149" y="4914900"/>
            <a:ext cx="7334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247775" y="5762625"/>
            <a:ext cx="2351991" cy="369332"/>
          </a:xfrm>
          <a:prstGeom prst="rect">
            <a:avLst/>
          </a:prstGeom>
          <a:noFill/>
        </p:spPr>
        <p:txBody>
          <a:bodyPr wrap="none" rtlCol="0">
            <a:spAutoFit/>
          </a:bodyPr>
          <a:lstStyle/>
          <a:p>
            <a:r>
              <a:rPr lang="en-US" dirty="0" smtClean="0"/>
              <a:t>Ramp rate of 200 A/s</a:t>
            </a:r>
            <a:endParaRPr lang="en-US" dirty="0"/>
          </a:p>
        </p:txBody>
      </p:sp>
      <p:cxnSp>
        <p:nvCxnSpPr>
          <p:cNvPr id="17" name="Straight Arrow Connector 16"/>
          <p:cNvCxnSpPr>
            <a:endCxn id="14" idx="4"/>
          </p:cNvCxnSpPr>
          <p:nvPr/>
        </p:nvCxnSpPr>
        <p:spPr>
          <a:xfrm rot="16200000" flipV="1">
            <a:off x="1469230" y="5326857"/>
            <a:ext cx="581028" cy="3857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86000" y="1685925"/>
            <a:ext cx="1026884" cy="369332"/>
          </a:xfrm>
          <a:prstGeom prst="rect">
            <a:avLst/>
          </a:prstGeom>
          <a:solidFill>
            <a:schemeClr val="bg1">
              <a:lumMod val="95000"/>
            </a:schemeClr>
          </a:solidFill>
        </p:spPr>
        <p:txBody>
          <a:bodyPr wrap="none" rtlCol="0">
            <a:spAutoFit/>
          </a:bodyPr>
          <a:lstStyle/>
          <a:p>
            <a:r>
              <a:rPr lang="en-US" dirty="0" smtClean="0"/>
              <a:t>200 T/m</a:t>
            </a:r>
            <a:endParaRPr lang="en-US" dirty="0"/>
          </a:p>
        </p:txBody>
      </p:sp>
      <p:sp>
        <p:nvSpPr>
          <p:cNvPr id="21" name="Text Box 7"/>
          <p:cNvSpPr txBox="1">
            <a:spLocks noChangeArrowheads="1"/>
          </p:cNvSpPr>
          <p:nvPr/>
        </p:nvSpPr>
        <p:spPr bwMode="auto">
          <a:xfrm>
            <a:off x="4051300" y="3725863"/>
            <a:ext cx="2034531" cy="338554"/>
          </a:xfrm>
          <a:prstGeom prst="rect">
            <a:avLst/>
          </a:prstGeom>
          <a:solidFill>
            <a:schemeClr val="bg1">
              <a:lumMod val="95000"/>
            </a:schemeClr>
          </a:solidFill>
          <a:ln w="9525">
            <a:noFill/>
            <a:miter lim="800000"/>
            <a:headEnd/>
            <a:tailEnd/>
          </a:ln>
        </p:spPr>
        <p:txBody>
          <a:bodyPr wrap="none">
            <a:spAutoFit/>
          </a:bodyPr>
          <a:lstStyle/>
          <a:p>
            <a:r>
              <a:rPr lang="en-US" sz="1600" dirty="0" smtClean="0"/>
              <a:t>More training at 3 K</a:t>
            </a:r>
          </a:p>
        </p:txBody>
      </p:sp>
      <p:cxnSp>
        <p:nvCxnSpPr>
          <p:cNvPr id="23" name="Straight Arrow Connector 22"/>
          <p:cNvCxnSpPr/>
          <p:nvPr/>
        </p:nvCxnSpPr>
        <p:spPr>
          <a:xfrm rot="5400000" flipH="1" flipV="1">
            <a:off x="2570290" y="2838579"/>
            <a:ext cx="620713" cy="31565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4619626" y="2762253"/>
            <a:ext cx="1343024" cy="56197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a:srcRect/>
          <a:stretch>
            <a:fillRect/>
          </a:stretch>
        </p:blipFill>
        <p:spPr bwMode="auto">
          <a:xfrm>
            <a:off x="501358" y="4029075"/>
            <a:ext cx="4289717" cy="2114549"/>
          </a:xfrm>
          <a:prstGeom prst="rect">
            <a:avLst/>
          </a:prstGeom>
          <a:noFill/>
          <a:ln w="9525">
            <a:noFill/>
            <a:miter lim="800000"/>
            <a:headEnd/>
            <a:tailEnd/>
          </a:ln>
        </p:spPr>
      </p:pic>
      <p:pic>
        <p:nvPicPr>
          <p:cNvPr id="14338" name="Picture 2"/>
          <p:cNvPicPr>
            <a:picLocks noChangeAspect="1" noChangeArrowheads="1"/>
          </p:cNvPicPr>
          <p:nvPr/>
        </p:nvPicPr>
        <p:blipFill>
          <a:blip r:embed="rId3"/>
          <a:srcRect/>
          <a:stretch>
            <a:fillRect/>
          </a:stretch>
        </p:blipFill>
        <p:spPr bwMode="auto">
          <a:xfrm>
            <a:off x="419100" y="981074"/>
            <a:ext cx="4945439" cy="3105149"/>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G. Chlachidze  LARP CM14  April 27, 2010</a:t>
            </a:r>
            <a:endParaRPr lang="en-US" altLang="en-US"/>
          </a:p>
        </p:txBody>
      </p:sp>
      <p:sp>
        <p:nvSpPr>
          <p:cNvPr id="6" name="Slide Number Placeholder 5"/>
          <p:cNvSpPr>
            <a:spLocks noGrp="1"/>
          </p:cNvSpPr>
          <p:nvPr>
            <p:ph type="sldNum" sz="quarter" idx="12"/>
          </p:nvPr>
        </p:nvSpPr>
        <p:spPr/>
        <p:txBody>
          <a:bodyPr/>
          <a:lstStyle/>
          <a:p>
            <a:pPr>
              <a:defRPr/>
            </a:pPr>
            <a:fld id="{D900E983-A147-4C93-B1BC-B34070F77FE3}" type="slidenum">
              <a:rPr lang="en-US" altLang="en-US"/>
              <a:pPr>
                <a:defRPr/>
              </a:pPr>
              <a:t>7</a:t>
            </a:fld>
            <a:endParaRPr lang="en-US" altLang="en-US"/>
          </a:p>
        </p:txBody>
      </p:sp>
      <p:sp>
        <p:nvSpPr>
          <p:cNvPr id="12292" name="Rectangle 2"/>
          <p:cNvSpPr>
            <a:spLocks noGrp="1" noChangeArrowheads="1"/>
          </p:cNvSpPr>
          <p:nvPr>
            <p:ph type="title"/>
          </p:nvPr>
        </p:nvSpPr>
        <p:spPr/>
        <p:txBody>
          <a:bodyPr/>
          <a:lstStyle/>
          <a:p>
            <a:pPr eaLnBrk="1" hangingPunct="1"/>
            <a:r>
              <a:rPr lang="en-US" sz="3600" dirty="0" smtClean="0"/>
              <a:t>LQS01a Quench Locations </a:t>
            </a:r>
          </a:p>
        </p:txBody>
      </p:sp>
      <p:pic>
        <p:nvPicPr>
          <p:cNvPr id="8" name="Picture 2"/>
          <p:cNvPicPr>
            <a:picLocks noChangeAspect="1" noChangeArrowheads="1"/>
          </p:cNvPicPr>
          <p:nvPr/>
        </p:nvPicPr>
        <p:blipFill>
          <a:blip r:embed="rId4"/>
          <a:srcRect/>
          <a:stretch>
            <a:fillRect/>
          </a:stretch>
        </p:blipFill>
        <p:spPr bwMode="auto">
          <a:xfrm>
            <a:off x="4648199" y="3655682"/>
            <a:ext cx="4174051" cy="2502532"/>
          </a:xfrm>
          <a:prstGeom prst="rect">
            <a:avLst/>
          </a:prstGeom>
          <a:noFill/>
          <a:ln w="9525">
            <a:noFill/>
            <a:miter lim="800000"/>
            <a:headEnd/>
            <a:tailEnd/>
          </a:ln>
        </p:spPr>
      </p:pic>
      <p:sp>
        <p:nvSpPr>
          <p:cNvPr id="10" name="TextBox 9"/>
          <p:cNvSpPr txBox="1"/>
          <p:nvPr/>
        </p:nvSpPr>
        <p:spPr>
          <a:xfrm>
            <a:off x="5565383" y="895350"/>
            <a:ext cx="2852063" cy="2677656"/>
          </a:xfrm>
          <a:prstGeom prst="rect">
            <a:avLst/>
          </a:prstGeom>
          <a:noFill/>
        </p:spPr>
        <p:txBody>
          <a:bodyPr wrap="none" rtlCol="0">
            <a:spAutoFit/>
          </a:bodyPr>
          <a:lstStyle/>
          <a:p>
            <a:r>
              <a:rPr lang="en-US" dirty="0" smtClean="0"/>
              <a:t>All training quenches </a:t>
            </a:r>
          </a:p>
          <a:p>
            <a:r>
              <a:rPr lang="en-US" dirty="0" smtClean="0"/>
              <a:t>developed in pole turns</a:t>
            </a:r>
          </a:p>
          <a:p>
            <a:pPr>
              <a:buFontTx/>
              <a:buChar char="-"/>
            </a:pPr>
            <a:r>
              <a:rPr lang="en-US" dirty="0" smtClean="0"/>
              <a:t> No preferred longitudinal</a:t>
            </a:r>
          </a:p>
          <a:p>
            <a:r>
              <a:rPr lang="en-US" dirty="0" smtClean="0"/>
              <a:t>  location was observed</a:t>
            </a:r>
          </a:p>
          <a:p>
            <a:endParaRPr lang="en-US" sz="1200" dirty="0" smtClean="0"/>
          </a:p>
          <a:p>
            <a:r>
              <a:rPr lang="en-US" dirty="0" smtClean="0"/>
              <a:t>High ramp rate quenches</a:t>
            </a:r>
          </a:p>
          <a:p>
            <a:r>
              <a:rPr lang="en-US" dirty="0" smtClean="0"/>
              <a:t>developed in mid-plane</a:t>
            </a:r>
          </a:p>
          <a:p>
            <a:r>
              <a:rPr lang="en-US" dirty="0" smtClean="0"/>
              <a:t>segments</a:t>
            </a:r>
          </a:p>
          <a:p>
            <a:endParaRPr lang="en-US" sz="1200" dirty="0" smtClean="0"/>
          </a:p>
          <a:p>
            <a:r>
              <a:rPr lang="en-US" dirty="0" smtClean="0"/>
              <a:t>All coils were quenching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a:defRPr/>
            </a:pPr>
            <a:r>
              <a:rPr lang="en-US" altLang="en-US" smtClean="0"/>
              <a:t>G. Chlachidze  LARP CM14  April 27, 2010</a:t>
            </a:r>
            <a:endParaRPr lang="en-US" altLang="en-US"/>
          </a:p>
        </p:txBody>
      </p:sp>
      <p:sp>
        <p:nvSpPr>
          <p:cNvPr id="6" name="Slide Number Placeholder 4"/>
          <p:cNvSpPr>
            <a:spLocks noGrp="1"/>
          </p:cNvSpPr>
          <p:nvPr>
            <p:ph type="sldNum" sz="quarter" idx="12"/>
          </p:nvPr>
        </p:nvSpPr>
        <p:spPr/>
        <p:txBody>
          <a:bodyPr/>
          <a:lstStyle/>
          <a:p>
            <a:pPr>
              <a:defRPr/>
            </a:pPr>
            <a:fld id="{F8CEE4D7-CE9B-4FE1-A8A9-90D5E4110B50}" type="slidenum">
              <a:rPr lang="en-US" altLang="en-US"/>
              <a:pPr>
                <a:defRPr/>
              </a:pPr>
              <a:t>8</a:t>
            </a:fld>
            <a:endParaRPr lang="en-US" altLang="en-US"/>
          </a:p>
        </p:txBody>
      </p:sp>
      <p:sp>
        <p:nvSpPr>
          <p:cNvPr id="17412" name="Rectangle 2"/>
          <p:cNvSpPr>
            <a:spLocks noGrp="1" noChangeArrowheads="1"/>
          </p:cNvSpPr>
          <p:nvPr>
            <p:ph type="title"/>
          </p:nvPr>
        </p:nvSpPr>
        <p:spPr/>
        <p:txBody>
          <a:bodyPr/>
          <a:lstStyle/>
          <a:p>
            <a:pPr eaLnBrk="1" hangingPunct="1"/>
            <a:r>
              <a:rPr lang="en-US" sz="3200" dirty="0" smtClean="0"/>
              <a:t>LQS01a Ramp Rate Dependence</a:t>
            </a:r>
          </a:p>
        </p:txBody>
      </p:sp>
      <p:sp>
        <p:nvSpPr>
          <p:cNvPr id="8" name="TextBox 7"/>
          <p:cNvSpPr txBox="1"/>
          <p:nvPr/>
        </p:nvSpPr>
        <p:spPr>
          <a:xfrm>
            <a:off x="409575" y="1333500"/>
            <a:ext cx="7237879" cy="369332"/>
          </a:xfrm>
          <a:prstGeom prst="rect">
            <a:avLst/>
          </a:prstGeom>
          <a:noFill/>
        </p:spPr>
        <p:txBody>
          <a:bodyPr wrap="none" rtlCol="0">
            <a:spAutoFit/>
          </a:bodyPr>
          <a:lstStyle/>
          <a:p>
            <a:r>
              <a:rPr lang="en-US" dirty="0" smtClean="0"/>
              <a:t>Ramp rate study was performed at 4.5 K after the short training at 3 K</a:t>
            </a:r>
            <a:endParaRPr lang="en-US" dirty="0"/>
          </a:p>
        </p:txBody>
      </p:sp>
      <p:pic>
        <p:nvPicPr>
          <p:cNvPr id="13313" name="Picture 1"/>
          <p:cNvPicPr>
            <a:picLocks noChangeAspect="1" noChangeArrowheads="1"/>
          </p:cNvPicPr>
          <p:nvPr/>
        </p:nvPicPr>
        <p:blipFill>
          <a:blip r:embed="rId2"/>
          <a:srcRect/>
          <a:stretch>
            <a:fillRect/>
          </a:stretch>
        </p:blipFill>
        <p:spPr bwMode="auto">
          <a:xfrm>
            <a:off x="809624" y="1771650"/>
            <a:ext cx="7269835" cy="4291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a:srcRect/>
          <a:stretch>
            <a:fillRect/>
          </a:stretch>
        </p:blipFill>
        <p:spPr bwMode="auto">
          <a:xfrm>
            <a:off x="361950" y="2095499"/>
            <a:ext cx="8261834" cy="4024313"/>
          </a:xfrm>
          <a:prstGeom prst="rect">
            <a:avLst/>
          </a:prstGeom>
          <a:noFill/>
          <a:ln w="9525">
            <a:noFill/>
            <a:miter lim="800000"/>
            <a:headEnd/>
            <a:tailEnd/>
          </a:ln>
        </p:spPr>
      </p:pic>
      <p:sp>
        <p:nvSpPr>
          <p:cNvPr id="5" name="Footer Placeholder 3"/>
          <p:cNvSpPr>
            <a:spLocks noGrp="1"/>
          </p:cNvSpPr>
          <p:nvPr>
            <p:ph type="ftr" sz="quarter" idx="11"/>
          </p:nvPr>
        </p:nvSpPr>
        <p:spPr/>
        <p:txBody>
          <a:bodyPr/>
          <a:lstStyle/>
          <a:p>
            <a:pPr>
              <a:defRPr/>
            </a:pPr>
            <a:r>
              <a:rPr lang="en-US" altLang="en-US" smtClean="0"/>
              <a:t>G. Chlachidze  LARP CM14  April 27, 2010</a:t>
            </a:r>
            <a:endParaRPr lang="en-US" altLang="en-US"/>
          </a:p>
        </p:txBody>
      </p:sp>
      <p:sp>
        <p:nvSpPr>
          <p:cNvPr id="6" name="Slide Number Placeholder 4"/>
          <p:cNvSpPr>
            <a:spLocks noGrp="1"/>
          </p:cNvSpPr>
          <p:nvPr>
            <p:ph type="sldNum" sz="quarter" idx="12"/>
          </p:nvPr>
        </p:nvSpPr>
        <p:spPr/>
        <p:txBody>
          <a:bodyPr/>
          <a:lstStyle/>
          <a:p>
            <a:pPr>
              <a:defRPr/>
            </a:pPr>
            <a:fld id="{F8CEE4D7-CE9B-4FE1-A8A9-90D5E4110B50}" type="slidenum">
              <a:rPr lang="en-US" altLang="en-US"/>
              <a:pPr>
                <a:defRPr/>
              </a:pPr>
              <a:t>9</a:t>
            </a:fld>
            <a:endParaRPr lang="en-US" altLang="en-US"/>
          </a:p>
        </p:txBody>
      </p:sp>
      <p:sp>
        <p:nvSpPr>
          <p:cNvPr id="17412" name="Rectangle 2"/>
          <p:cNvSpPr>
            <a:spLocks noGrp="1" noChangeArrowheads="1"/>
          </p:cNvSpPr>
          <p:nvPr>
            <p:ph type="title"/>
          </p:nvPr>
        </p:nvSpPr>
        <p:spPr/>
        <p:txBody>
          <a:bodyPr/>
          <a:lstStyle/>
          <a:p>
            <a:pPr eaLnBrk="1" hangingPunct="1"/>
            <a:r>
              <a:rPr lang="en-US" sz="3200" dirty="0" smtClean="0"/>
              <a:t>LQS01a Temperature Dependence</a:t>
            </a:r>
          </a:p>
        </p:txBody>
      </p:sp>
      <p:sp>
        <p:nvSpPr>
          <p:cNvPr id="17413" name="Rectangle 3"/>
          <p:cNvSpPr>
            <a:spLocks noChangeArrowheads="1"/>
          </p:cNvSpPr>
          <p:nvPr/>
        </p:nvSpPr>
        <p:spPr bwMode="auto">
          <a:xfrm>
            <a:off x="457200" y="1266825"/>
            <a:ext cx="8229600" cy="4225925"/>
          </a:xfrm>
          <a:prstGeom prst="rect">
            <a:avLst/>
          </a:prstGeom>
          <a:noFill/>
          <a:ln w="9525">
            <a:noFill/>
            <a:miter lim="800000"/>
            <a:headEnd/>
            <a:tailEnd/>
          </a:ln>
        </p:spPr>
        <p:txBody>
          <a:bodyPr/>
          <a:lstStyle/>
          <a:p>
            <a:pPr marL="342900" indent="-342900">
              <a:lnSpc>
                <a:spcPct val="80000"/>
              </a:lnSpc>
              <a:spcBef>
                <a:spcPct val="20000"/>
              </a:spcBef>
              <a:buClr>
                <a:schemeClr val="accent1"/>
              </a:buClr>
              <a:buSzPct val="65000"/>
              <a:buFont typeface="Wingdings" pitchFamily="2" charset="2"/>
              <a:buChar char="n"/>
            </a:pPr>
            <a:r>
              <a:rPr lang="en-US" dirty="0" smtClean="0"/>
              <a:t>Ramp rate of 10 A/s used for the temperature dependence study</a:t>
            </a:r>
            <a:endParaRPr lang="en-US" dirty="0"/>
          </a:p>
          <a:p>
            <a:pPr marL="342900" indent="-342900">
              <a:lnSpc>
                <a:spcPct val="80000"/>
              </a:lnSpc>
              <a:spcBef>
                <a:spcPct val="20000"/>
              </a:spcBef>
              <a:buClr>
                <a:schemeClr val="accent1"/>
              </a:buClr>
              <a:buSzPct val="65000"/>
              <a:buFont typeface="Wingdings" pitchFamily="2" charset="2"/>
              <a:buChar char="n"/>
            </a:pPr>
            <a:r>
              <a:rPr lang="en-US" dirty="0" smtClean="0"/>
              <a:t>Quenches at 4.5 K are shown after the initial training, after the training at </a:t>
            </a:r>
          </a:p>
          <a:p>
            <a:pPr marL="342900" indent="-342900">
              <a:lnSpc>
                <a:spcPct val="80000"/>
              </a:lnSpc>
              <a:spcBef>
                <a:spcPct val="20000"/>
              </a:spcBef>
              <a:buClr>
                <a:schemeClr val="accent1"/>
              </a:buClr>
              <a:buSzPct val="65000"/>
            </a:pPr>
            <a:r>
              <a:rPr lang="en-US" dirty="0" smtClean="0"/>
              <a:t>	3 K and at the end of test</a:t>
            </a:r>
            <a:endParaRPr lang="en-US" dirty="0"/>
          </a:p>
          <a:p>
            <a:pPr marL="342900" indent="-342900">
              <a:lnSpc>
                <a:spcPct val="80000"/>
              </a:lnSpc>
              <a:spcBef>
                <a:spcPct val="20000"/>
              </a:spcBef>
              <a:buClr>
                <a:schemeClr val="accent1"/>
              </a:buClr>
              <a:buSzPct val="65000"/>
              <a:buFont typeface="Wingdings" pitchFamily="2" charset="2"/>
              <a:buChar char="n"/>
            </a:pPr>
            <a:endParaRPr lang="en-US" dirty="0"/>
          </a:p>
          <a:p>
            <a:pPr marL="342900" indent="-342900">
              <a:lnSpc>
                <a:spcPct val="80000"/>
              </a:lnSpc>
              <a:spcBef>
                <a:spcPct val="20000"/>
              </a:spcBef>
              <a:buClr>
                <a:schemeClr val="accent1"/>
              </a:buClr>
              <a:buSzPct val="65000"/>
              <a:buFont typeface="Wingdings" pitchFamily="2" charset="2"/>
              <a:buChar char="n"/>
            </a:pPr>
            <a:endParaRPr lang="en-US" sz="1700" dirty="0"/>
          </a:p>
        </p:txBody>
      </p:sp>
      <p:sp>
        <p:nvSpPr>
          <p:cNvPr id="9" name="Text Box 5"/>
          <p:cNvSpPr txBox="1">
            <a:spLocks noChangeArrowheads="1"/>
          </p:cNvSpPr>
          <p:nvPr/>
        </p:nvSpPr>
        <p:spPr bwMode="auto">
          <a:xfrm>
            <a:off x="4898420" y="3276600"/>
            <a:ext cx="1530955" cy="307777"/>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At the end of test</a:t>
            </a:r>
          </a:p>
        </p:txBody>
      </p:sp>
      <p:sp>
        <p:nvSpPr>
          <p:cNvPr id="10" name="Rectangle 9"/>
          <p:cNvSpPr/>
          <p:nvPr/>
        </p:nvSpPr>
        <p:spPr>
          <a:xfrm>
            <a:off x="3988255" y="4968359"/>
            <a:ext cx="2479333" cy="307777"/>
          </a:xfrm>
          <a:prstGeom prst="rect">
            <a:avLst/>
          </a:prstGeom>
          <a:solidFill>
            <a:schemeClr val="bg1">
              <a:lumMod val="95000"/>
            </a:schemeClr>
          </a:solidFill>
        </p:spPr>
        <p:txBody>
          <a:bodyPr wrap="none">
            <a:spAutoFit/>
          </a:bodyPr>
          <a:lstStyle/>
          <a:p>
            <a:pPr lvl="0">
              <a:spcAft>
                <a:spcPts val="0"/>
              </a:spcAft>
            </a:pPr>
            <a:r>
              <a:rPr lang="en-US" sz="1400" dirty="0" smtClean="0">
                <a:latin typeface="Calibri" pitchFamily="34" charset="0"/>
              </a:rPr>
              <a:t>After the initial training at 4.5 K</a:t>
            </a:r>
            <a:endParaRPr lang="en-US" sz="1400" dirty="0" smtClean="0">
              <a:latin typeface="Arial" pitchFamily="34" charset="0"/>
            </a:endParaRPr>
          </a:p>
        </p:txBody>
      </p:sp>
      <p:sp>
        <p:nvSpPr>
          <p:cNvPr id="11" name="Right Arrow 10"/>
          <p:cNvSpPr/>
          <p:nvPr/>
        </p:nvSpPr>
        <p:spPr>
          <a:xfrm>
            <a:off x="6524625" y="5019675"/>
            <a:ext cx="542925" cy="15125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6515100" y="4152900"/>
            <a:ext cx="542925" cy="15125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534150" y="3371850"/>
            <a:ext cx="542925" cy="15125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21655" y="4082534"/>
            <a:ext cx="1939121" cy="307777"/>
          </a:xfrm>
          <a:prstGeom prst="rect">
            <a:avLst/>
          </a:prstGeom>
          <a:solidFill>
            <a:schemeClr val="bg1">
              <a:lumMod val="95000"/>
            </a:schemeClr>
          </a:solidFill>
        </p:spPr>
        <p:txBody>
          <a:bodyPr wrap="none">
            <a:spAutoFit/>
          </a:bodyPr>
          <a:lstStyle/>
          <a:p>
            <a:pPr lvl="0">
              <a:spcAft>
                <a:spcPts val="0"/>
              </a:spcAft>
            </a:pPr>
            <a:r>
              <a:rPr lang="en-US" sz="1400" dirty="0" smtClean="0">
                <a:latin typeface="Calibri" pitchFamily="34" charset="0"/>
              </a:rPr>
              <a:t>After the training at 3 K</a:t>
            </a:r>
            <a:endParaRPr lang="en-US" sz="1400" dirty="0" smtClean="0">
              <a:latin typeface="Arial" pitchFamily="34" charset="0"/>
            </a:endParaRPr>
          </a:p>
        </p:txBody>
      </p:sp>
      <p:cxnSp>
        <p:nvCxnSpPr>
          <p:cNvPr id="16" name="Straight Connector 15"/>
          <p:cNvCxnSpPr/>
          <p:nvPr/>
        </p:nvCxnSpPr>
        <p:spPr>
          <a:xfrm>
            <a:off x="1495425" y="3124200"/>
            <a:ext cx="6991350" cy="1588"/>
          </a:xfrm>
          <a:prstGeom prst="line">
            <a:avLst/>
          </a:prstGeom>
          <a:ln w="19050">
            <a:solidFill>
              <a:srgbClr val="3333CC"/>
            </a:solidFill>
            <a:prstDash val="dash"/>
          </a:ln>
        </p:spPr>
        <p:style>
          <a:lnRef idx="1">
            <a:schemeClr val="accent1"/>
          </a:lnRef>
          <a:fillRef idx="0">
            <a:schemeClr val="accent1"/>
          </a:fillRef>
          <a:effectRef idx="0">
            <a:schemeClr val="accent1"/>
          </a:effectRef>
          <a:fontRef idx="minor">
            <a:schemeClr val="tx1"/>
          </a:fontRef>
        </p:style>
      </p:cxnSp>
      <p:sp>
        <p:nvSpPr>
          <p:cNvPr id="18" name="Text Box 5"/>
          <p:cNvSpPr txBox="1">
            <a:spLocks noChangeArrowheads="1"/>
          </p:cNvSpPr>
          <p:nvPr/>
        </p:nvSpPr>
        <p:spPr bwMode="auto">
          <a:xfrm>
            <a:off x="7451121" y="2695575"/>
            <a:ext cx="797530" cy="307777"/>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0"/>
              </a:spcAft>
              <a:buClrTx/>
              <a:buSzTx/>
              <a:buFontTx/>
              <a:buNone/>
              <a:tabLst/>
            </a:pPr>
            <a:r>
              <a:rPr lang="en-US" sz="1400" dirty="0" smtClean="0">
                <a:latin typeface="Calibri" pitchFamily="34" charset="0"/>
              </a:rPr>
              <a:t>200 T/m</a:t>
            </a:r>
            <a:endParaRPr kumimoji="0" lang="en-US" sz="1400" b="0" i="0" u="none" strike="noStrike" cap="none" normalizeH="0" baseline="0" dirty="0" smtClean="0">
              <a:ln>
                <a:noFill/>
              </a:ln>
              <a:solidFill>
                <a:schemeClr val="tx1"/>
              </a:solidFill>
              <a:effectLst/>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1874</TotalTime>
  <Words>1305</Words>
  <Application>Microsoft Office PowerPoint</Application>
  <PresentationFormat>On-screen Show (4:3)</PresentationFormat>
  <Paragraphs>365</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Edge</vt:lpstr>
      <vt:lpstr>Acrobat Document</vt:lpstr>
      <vt:lpstr>LQS01a Test Results</vt:lpstr>
      <vt:lpstr>Outline</vt:lpstr>
      <vt:lpstr>Introduction</vt:lpstr>
      <vt:lpstr>LQS01a coil instrumentation</vt:lpstr>
      <vt:lpstr>Cool down and first quenches</vt:lpstr>
      <vt:lpstr>LQS01a Quench History</vt:lpstr>
      <vt:lpstr>LQS01a Quench Locations </vt:lpstr>
      <vt:lpstr>LQS01a Ramp Rate Dependence</vt:lpstr>
      <vt:lpstr>LQS01a Temperature Dependence</vt:lpstr>
      <vt:lpstr>Magnetic Field Measurements</vt:lpstr>
      <vt:lpstr>Voltage Spikes</vt:lpstr>
      <vt:lpstr>Summary</vt:lpstr>
      <vt:lpstr>Active Ground Fault Monitoring System</vt:lpstr>
      <vt:lpstr>LQS01b Test Plan</vt:lpstr>
      <vt:lpstr>LQS01b Test Plan</vt:lpstr>
      <vt:lpstr>LQS01b Test Plan</vt:lpstr>
      <vt:lpstr>Backup Slides</vt:lpstr>
      <vt:lpstr>RRR Measurements</vt:lpstr>
      <vt:lpstr>Symmetric Coil Grounding</vt:lpstr>
      <vt:lpstr>Modified Strain Gauge Readout System</vt:lpstr>
      <vt:lpstr>Quench Detection System with Adaptive Thresholds</vt:lpstr>
    </vt:vector>
  </TitlesOfParts>
  <Company>fermilab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LQS01 Test Preparation and Test Plan</dc:title>
  <dc:creator>Technical Division</dc:creator>
  <cp:lastModifiedBy>guram</cp:lastModifiedBy>
  <cp:revision>272</cp:revision>
  <dcterms:created xsi:type="dcterms:W3CDTF">2009-03-30T21:58:24Z</dcterms:created>
  <dcterms:modified xsi:type="dcterms:W3CDTF">2010-04-26T23:28:40Z</dcterms:modified>
</cp:coreProperties>
</file>