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6" r:id="rId2"/>
    <p:sldId id="313" r:id="rId3"/>
    <p:sldId id="299" r:id="rId4"/>
    <p:sldId id="300" r:id="rId5"/>
    <p:sldId id="330" r:id="rId6"/>
    <p:sldId id="331" r:id="rId7"/>
    <p:sldId id="334" r:id="rId8"/>
    <p:sldId id="332" r:id="rId9"/>
    <p:sldId id="305" r:id="rId10"/>
    <p:sldId id="335" r:id="rId11"/>
    <p:sldId id="306" r:id="rId12"/>
    <p:sldId id="336" r:id="rId13"/>
    <p:sldId id="324" r:id="rId14"/>
    <p:sldId id="329" r:id="rId15"/>
    <p:sldId id="338" r:id="rId16"/>
    <p:sldId id="339" r:id="rId17"/>
    <p:sldId id="340" r:id="rId18"/>
    <p:sldId id="341" r:id="rId19"/>
    <p:sldId id="342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99"/>
    <a:srgbClr val="006600"/>
    <a:srgbClr val="0000FF"/>
    <a:srgbClr val="FFFF99"/>
    <a:srgbClr val="CCFF99"/>
    <a:srgbClr val="663300"/>
    <a:srgbClr val="FFCCFF"/>
    <a:srgbClr val="99FF33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9640" autoAdjust="0"/>
  </p:normalViewPr>
  <p:slideViewPr>
    <p:cSldViewPr>
      <p:cViewPr>
        <p:scale>
          <a:sx n="82" d="100"/>
          <a:sy n="82" d="100"/>
        </p:scale>
        <p:origin x="-810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dserver1\users\bocian\TOOHIG\TOOHIG%20-%20ONGOING\Nb3Sn%20ELONGATION\MEASUREMENTS\Strand_elong_measurement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dserver1\users\bocian\TOOHIG\TOOHIG%20-%20ONGOING\Nb3Sn%20ELONGATION\MEASUREMENTS\Strand_elong_measurement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dserver1\users\bocian\TOOHIG\TOOHIG%20-%20ONGOING\Nb3Sn%20ELONGATION\MEASUREMENTS\Strand_elong_measurement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dserver1\users\bocian\TOOHIG\TOOHIG%20-%20ONGOING\Nb3Sn%20ELONGATION\MEASUREMENTS\Strand_elong_measurement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dserver1\users\bocian\TOOHIG\TOOHIG%20-%20ONGOING\Nb3Sn%20ELONGATION\MEASUREMENTS\Strand_elong_measurement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dserver1\users\bocian\TOOHIG\TOOHIG%20-%20ONGOING\Nb3Sn%20ELONGATION\MEASUREMENTS\Strand_elong_measurement.xlsm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tdserver1\users\bocian\TOOHIG\TOOHIG%20-%20ONGOING\Nb3Sn%20ELONGATION\MEASUREMENTS\Strand_elong_measurement.xlsm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LARP%20CM14\Strand_elong_measuremen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pl-PL" sz="1200" b="0"/>
            </a:pPr>
            <a:r>
              <a:rPr lang="en-US" sz="1200" b="0"/>
              <a:t>54/61 strand length change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6848858935006036"/>
          <c:y val="0.10057681320112961"/>
          <c:w val="0.76817807731660726"/>
          <c:h val="0.7268564752576655"/>
        </c:manualLayout>
      </c:layout>
      <c:scatterChart>
        <c:scatterStyle val="lineMarker"/>
        <c:ser>
          <c:idx val="2"/>
          <c:order val="0"/>
          <c:tx>
            <c:v>LQ #10 reaction - Jul. '09 - C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'STRAND MEASUREMENT'!$E$20:$E$22</c:f>
              <c:numCache>
                <c:formatCode>0.00</c:formatCode>
                <c:ptCount val="3"/>
                <c:pt idx="0">
                  <c:v>336.99449999999968</c:v>
                </c:pt>
                <c:pt idx="1">
                  <c:v>344.8177</c:v>
                </c:pt>
                <c:pt idx="2">
                  <c:v>560.59070000000054</c:v>
                </c:pt>
              </c:numCache>
            </c:numRef>
          </c:xVal>
          <c:yVal>
            <c:numRef>
              <c:f>'STRAND MEASUREMENT'!$K$20:$K$22</c:f>
              <c:numCache>
                <c:formatCode>0.00%</c:formatCode>
                <c:ptCount val="3"/>
                <c:pt idx="0">
                  <c:v>9.0020357541686457E-4</c:v>
                </c:pt>
                <c:pt idx="1">
                  <c:v>1.2818670242010024E-3</c:v>
                </c:pt>
                <c:pt idx="2">
                  <c:v>4.2419721976225919E-4</c:v>
                </c:pt>
              </c:numCache>
            </c:numRef>
          </c:yVal>
        </c:ser>
        <c:ser>
          <c:idx val="3"/>
          <c:order val="1"/>
          <c:tx>
            <c:v>LQ #12 reaction - Oct. '09 - F</c:v>
          </c:tx>
          <c:spPr>
            <a:ln w="28575">
              <a:noFill/>
            </a:ln>
          </c:spPr>
          <c:marker>
            <c:symbol val="square"/>
            <c:size val="7"/>
          </c:marker>
          <c:xVal>
            <c:numRef>
              <c:f>'STRAND MEASUREMENT'!$E$23:$E$25</c:f>
              <c:numCache>
                <c:formatCode>0.00</c:formatCode>
                <c:ptCount val="3"/>
                <c:pt idx="0">
                  <c:v>48.4</c:v>
                </c:pt>
                <c:pt idx="1">
                  <c:v>47.9</c:v>
                </c:pt>
                <c:pt idx="2">
                  <c:v>47.71</c:v>
                </c:pt>
              </c:numCache>
            </c:numRef>
          </c:xVal>
          <c:yVal>
            <c:numRef>
              <c:f>'STRAND MEASUREMENT'!$K$23:$K$25</c:f>
              <c:numCache>
                <c:formatCode>0.00%</c:formatCode>
                <c:ptCount val="3"/>
                <c:pt idx="0">
                  <c:v>1.4462809917356921E-3</c:v>
                </c:pt>
                <c:pt idx="1">
                  <c:v>1.28740431454435E-3</c:v>
                </c:pt>
                <c:pt idx="2">
                  <c:v>8.2966533920211512E-4</c:v>
                </c:pt>
              </c:numCache>
            </c:numRef>
          </c:yVal>
        </c:ser>
        <c:ser>
          <c:idx val="0"/>
          <c:order val="2"/>
          <c:tx>
            <c:v>small oven - Feb. '10 - NF</c:v>
          </c:tx>
          <c:spPr>
            <a:ln w="28575">
              <a:noFill/>
            </a:ln>
          </c:spPr>
          <c:marker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xVal>
            <c:numRef>
              <c:f>'STRAND MEASUREMENT'!$E$26:$E$27</c:f>
              <c:numCache>
                <c:formatCode>0.00</c:formatCode>
                <c:ptCount val="2"/>
                <c:pt idx="0">
                  <c:v>301.803</c:v>
                </c:pt>
                <c:pt idx="1">
                  <c:v>49.259</c:v>
                </c:pt>
              </c:numCache>
            </c:numRef>
          </c:xVal>
          <c:yVal>
            <c:numRef>
              <c:f>'STRAND MEASUREMENT'!$K$26:$K$27</c:f>
              <c:numCache>
                <c:formatCode>0.00%</c:formatCode>
                <c:ptCount val="2"/>
                <c:pt idx="0">
                  <c:v>3.5122248619130601E-4</c:v>
                </c:pt>
                <c:pt idx="1">
                  <c:v>3.0857305264010045E-3</c:v>
                </c:pt>
              </c:numCache>
            </c:numRef>
          </c:yVal>
        </c:ser>
        <c:ser>
          <c:idx val="5"/>
          <c:order val="3"/>
          <c:tx>
            <c:v>small oven - Feb. '10 - F</c:v>
          </c:tx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'STRAND MEASUREMENT'!$E$28:$E$29</c:f>
              <c:numCache>
                <c:formatCode>0.00</c:formatCode>
                <c:ptCount val="2"/>
                <c:pt idx="0">
                  <c:v>294.03399999999959</c:v>
                </c:pt>
                <c:pt idx="1">
                  <c:v>49.202000000000012</c:v>
                </c:pt>
              </c:numCache>
            </c:numRef>
          </c:xVal>
          <c:yVal>
            <c:numRef>
              <c:f>'STRAND MEASUREMENT'!$K$28:$K$29</c:f>
              <c:numCache>
                <c:formatCode>0.00%</c:formatCode>
                <c:ptCount val="2"/>
                <c:pt idx="0">
                  <c:v>2.7207737880647904E-4</c:v>
                </c:pt>
                <c:pt idx="1">
                  <c:v>3.1096296898501263E-3</c:v>
                </c:pt>
              </c:numCache>
            </c:numRef>
          </c:yVal>
        </c:ser>
        <c:ser>
          <c:idx val="1"/>
          <c:order val="4"/>
          <c:tx>
            <c:v>small oven - Mar. '10 - NF</c:v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'STRAND MEASUREMENT'!$E$30:$E$43</c:f>
              <c:numCache>
                <c:formatCode>0.00</c:formatCode>
                <c:ptCount val="14"/>
                <c:pt idx="0">
                  <c:v>300.31333333333362</c:v>
                </c:pt>
                <c:pt idx="1">
                  <c:v>300.21000000000004</c:v>
                </c:pt>
                <c:pt idx="2">
                  <c:v>300.65749999999997</c:v>
                </c:pt>
                <c:pt idx="3">
                  <c:v>300.52749999999969</c:v>
                </c:pt>
                <c:pt idx="4">
                  <c:v>199.90800000000004</c:v>
                </c:pt>
                <c:pt idx="5">
                  <c:v>200.75166666666658</c:v>
                </c:pt>
                <c:pt idx="6">
                  <c:v>100.13799999999999</c:v>
                </c:pt>
                <c:pt idx="7">
                  <c:v>99.759999999999991</c:v>
                </c:pt>
                <c:pt idx="8">
                  <c:v>48.120000000000012</c:v>
                </c:pt>
                <c:pt idx="9">
                  <c:v>48.256</c:v>
                </c:pt>
                <c:pt idx="10">
                  <c:v>48.352000000000004</c:v>
                </c:pt>
                <c:pt idx="11">
                  <c:v>48.213000000000008</c:v>
                </c:pt>
                <c:pt idx="12">
                  <c:v>300.28307692307669</c:v>
                </c:pt>
                <c:pt idx="13">
                  <c:v>299.7</c:v>
                </c:pt>
              </c:numCache>
            </c:numRef>
          </c:xVal>
          <c:yVal>
            <c:numRef>
              <c:f>'STRAND MEASUREMENT'!$K$30:$K$43</c:f>
              <c:numCache>
                <c:formatCode>0.00%</c:formatCode>
                <c:ptCount val="14"/>
                <c:pt idx="0">
                  <c:v>1.0433547184054079E-3</c:v>
                </c:pt>
                <c:pt idx="1">
                  <c:v>1.362934834504633E-3</c:v>
                </c:pt>
                <c:pt idx="2">
                  <c:v>1.0948227357265622E-3</c:v>
                </c:pt>
                <c:pt idx="3">
                  <c:v>1.4335903813574339E-3</c:v>
                </c:pt>
                <c:pt idx="4">
                  <c:v>1.6357524461249261E-3</c:v>
                </c:pt>
                <c:pt idx="5">
                  <c:v>1.7619676817193261E-3</c:v>
                </c:pt>
                <c:pt idx="6">
                  <c:v>2.0088943924055675E-3</c:v>
                </c:pt>
                <c:pt idx="7">
                  <c:v>1.0692328254479095E-3</c:v>
                </c:pt>
                <c:pt idx="8">
                  <c:v>3.3665835411471178E-3</c:v>
                </c:pt>
                <c:pt idx="9">
                  <c:v>2.0722811671090792E-3</c:v>
                </c:pt>
                <c:pt idx="10">
                  <c:v>3.1022501654530202E-3</c:v>
                </c:pt>
                <c:pt idx="11">
                  <c:v>2.4474726733454072E-3</c:v>
                </c:pt>
                <c:pt idx="12">
                  <c:v>1.0970417657185541E-3</c:v>
                </c:pt>
                <c:pt idx="13">
                  <c:v>4.4766989211449988E-4</c:v>
                </c:pt>
              </c:numCache>
            </c:numRef>
          </c:yVal>
        </c:ser>
        <c:ser>
          <c:idx val="4"/>
          <c:order val="5"/>
          <c:tx>
            <c:v>small oven - Mar. '10 F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xVal>
            <c:numRef>
              <c:f>'STRAND MEASUREMENT'!$E$44:$E$53</c:f>
              <c:numCache>
                <c:formatCode>0.00</c:formatCode>
                <c:ptCount val="10"/>
                <c:pt idx="0">
                  <c:v>295.55461538461572</c:v>
                </c:pt>
                <c:pt idx="1">
                  <c:v>295.48307692307668</c:v>
                </c:pt>
                <c:pt idx="2">
                  <c:v>299.45549999999969</c:v>
                </c:pt>
                <c:pt idx="3">
                  <c:v>300.09416666666675</c:v>
                </c:pt>
                <c:pt idx="4">
                  <c:v>199.91923076923078</c:v>
                </c:pt>
                <c:pt idx="5">
                  <c:v>200.39250000000001</c:v>
                </c:pt>
                <c:pt idx="6">
                  <c:v>99.345833333333289</c:v>
                </c:pt>
                <c:pt idx="7">
                  <c:v>99.443333333333342</c:v>
                </c:pt>
                <c:pt idx="8">
                  <c:v>47.790000000000013</c:v>
                </c:pt>
                <c:pt idx="9">
                  <c:v>48.145000000000003</c:v>
                </c:pt>
              </c:numCache>
            </c:numRef>
          </c:xVal>
          <c:yVal>
            <c:numRef>
              <c:f>'STRAND MEASUREMENT'!$K$44:$K$53</c:f>
              <c:numCache>
                <c:formatCode>0.00%</c:formatCode>
                <c:ptCount val="10"/>
                <c:pt idx="0">
                  <c:v>9.3175542200951906E-4</c:v>
                </c:pt>
                <c:pt idx="1">
                  <c:v>6.185004304120115E-4</c:v>
                </c:pt>
                <c:pt idx="2">
                  <c:v>1.0065705152289051E-3</c:v>
                </c:pt>
                <c:pt idx="3">
                  <c:v>7.7197990630743405E-4</c:v>
                </c:pt>
                <c:pt idx="4">
                  <c:v>1.0250934672338011E-3</c:v>
                </c:pt>
                <c:pt idx="5">
                  <c:v>9.7309031026621075E-4</c:v>
                </c:pt>
                <c:pt idx="6">
                  <c:v>1.1324078345846908E-3</c:v>
                </c:pt>
                <c:pt idx="7">
                  <c:v>9.3855797271449957E-4</c:v>
                </c:pt>
                <c:pt idx="8">
                  <c:v>3.7066929722297894E-3</c:v>
                </c:pt>
                <c:pt idx="9">
                  <c:v>1.5577941634648885E-3</c:v>
                </c:pt>
              </c:numCache>
            </c:numRef>
          </c:yVal>
        </c:ser>
        <c:axId val="54539392"/>
        <c:axId val="54541696"/>
      </c:scatterChart>
      <c:valAx>
        <c:axId val="545393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pl-PL" sz="12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 b="0">
                    <a:latin typeface="Times New Roman" pitchFamily="18" charset="0"/>
                    <a:cs typeface="Times New Roman" pitchFamily="18" charset="0"/>
                  </a:rPr>
                  <a:t>sample length [mm]</a:t>
                </a:r>
              </a:p>
            </c:rich>
          </c:tx>
          <c:layout/>
        </c:title>
        <c:numFmt formatCode="0.00" sourceLinked="1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54541696"/>
        <c:crosses val="autoZero"/>
        <c:crossBetween val="midCat"/>
      </c:valAx>
      <c:valAx>
        <c:axId val="545416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pl-PL"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pl-PL" sz="12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1200">
                    <a:latin typeface="Symbol" pitchFamily="18" charset="2"/>
                    <a:cs typeface="Times New Roman" pitchFamily="18" charset="0"/>
                  </a:rPr>
                  <a:t>D</a:t>
                </a:r>
                <a:r>
                  <a:rPr lang="pl-PL" sz="1200">
                    <a:latin typeface="Times New Roman" pitchFamily="18" charset="0"/>
                    <a:cs typeface="Times New Roman" pitchFamily="18" charset="0"/>
                  </a:rPr>
                  <a:t>L/L </a:t>
                </a:r>
                <a:r>
                  <a:rPr lang="en-US" sz="1200">
                    <a:latin typeface="Times New Roman" pitchFamily="18" charset="0"/>
                    <a:cs typeface="Times New Roman" pitchFamily="18" charset="0"/>
                  </a:rPr>
                  <a:t> [%]</a:t>
                </a:r>
              </a:p>
            </c:rich>
          </c:tx>
          <c:layout/>
        </c:title>
        <c:numFmt formatCode="0.00%" sourceLinked="1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545393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982650473775468"/>
          <c:y val="0.11890211894244938"/>
          <c:w val="0.35052137550602785"/>
          <c:h val="0.34645381217591742"/>
        </c:manualLayout>
      </c:layout>
      <c:spPr>
        <a:solidFill>
          <a:srgbClr val="FFFF00"/>
        </a:solidFill>
      </c:spPr>
      <c:txPr>
        <a:bodyPr/>
        <a:lstStyle/>
        <a:p>
          <a:pPr>
            <a:defRPr lang="pl-PL" sz="8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pl-PL" sz="1200" b="0"/>
            </a:pPr>
            <a:r>
              <a:rPr lang="en-US" sz="1200" b="0"/>
              <a:t>54/61 strand </a:t>
            </a:r>
            <a:r>
              <a:rPr lang="pl-PL" sz="1200" b="0"/>
              <a:t>diameter</a:t>
            </a:r>
            <a:r>
              <a:rPr lang="en-US" sz="1200" b="0"/>
              <a:t> change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8848798738720479"/>
          <c:y val="0.10057681320112964"/>
          <c:w val="0.74066108685828791"/>
          <c:h val="0.72594192913385891"/>
        </c:manualLayout>
      </c:layout>
      <c:scatterChart>
        <c:scatterStyle val="lineMarker"/>
        <c:ser>
          <c:idx val="2"/>
          <c:order val="0"/>
          <c:tx>
            <c:v>LQ #10 reaction - Jul. '09 - C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'STRAND MEASUREMENT'!$E$20:$E$22</c:f>
              <c:numCache>
                <c:formatCode>0.00</c:formatCode>
                <c:ptCount val="3"/>
                <c:pt idx="0">
                  <c:v>336.99449999999968</c:v>
                </c:pt>
                <c:pt idx="1">
                  <c:v>344.8177</c:v>
                </c:pt>
                <c:pt idx="2">
                  <c:v>560.59070000000054</c:v>
                </c:pt>
              </c:numCache>
            </c:numRef>
          </c:xVal>
          <c:yVal>
            <c:numRef>
              <c:f>'STRAND MEASUREMENT'!$L$20:$L$22</c:f>
              <c:numCache>
                <c:formatCode>0.00%</c:formatCode>
                <c:ptCount val="3"/>
                <c:pt idx="0">
                  <c:v>2.2800000000000022E-2</c:v>
                </c:pt>
                <c:pt idx="1">
                  <c:v>2.2800000000000022E-2</c:v>
                </c:pt>
                <c:pt idx="2">
                  <c:v>1.9599999999999999E-2</c:v>
                </c:pt>
              </c:numCache>
            </c:numRef>
          </c:yVal>
        </c:ser>
        <c:ser>
          <c:idx val="3"/>
          <c:order val="1"/>
          <c:tx>
            <c:v>LQ #12 reaction - Oct. '09 - F</c:v>
          </c:tx>
          <c:spPr>
            <a:ln w="28575">
              <a:noFill/>
            </a:ln>
          </c:spPr>
          <c:marker>
            <c:symbol val="square"/>
            <c:size val="7"/>
          </c:marker>
          <c:xVal>
            <c:numRef>
              <c:f>'STRAND MEASUREMENT'!$E$23:$E$25</c:f>
              <c:numCache>
                <c:formatCode>0.00</c:formatCode>
                <c:ptCount val="3"/>
                <c:pt idx="0">
                  <c:v>48.4</c:v>
                </c:pt>
                <c:pt idx="1">
                  <c:v>47.9</c:v>
                </c:pt>
                <c:pt idx="2">
                  <c:v>47.71</c:v>
                </c:pt>
              </c:numCache>
            </c:numRef>
          </c:xVal>
          <c:yVal>
            <c:numRef>
              <c:f>'STRAND MEASUREMENT'!$L$23:$L$25</c:f>
              <c:numCache>
                <c:formatCode>0.00%</c:formatCode>
                <c:ptCount val="3"/>
                <c:pt idx="0">
                  <c:v>2.2800000000000022E-2</c:v>
                </c:pt>
                <c:pt idx="1">
                  <c:v>2.2800000000000022E-2</c:v>
                </c:pt>
                <c:pt idx="2">
                  <c:v>2.2800000000000022E-2</c:v>
                </c:pt>
              </c:numCache>
            </c:numRef>
          </c:yVal>
        </c:ser>
        <c:ser>
          <c:idx val="0"/>
          <c:order val="2"/>
          <c:tx>
            <c:v>small oven - Feb. '10 - NF</c:v>
          </c:tx>
          <c:spPr>
            <a:ln w="28575">
              <a:noFill/>
            </a:ln>
          </c:spPr>
          <c:marker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xVal>
            <c:numRef>
              <c:f>'STRAND MEASUREMENT'!$E$26:$E$27</c:f>
              <c:numCache>
                <c:formatCode>0.00</c:formatCode>
                <c:ptCount val="2"/>
                <c:pt idx="0">
                  <c:v>301.803</c:v>
                </c:pt>
                <c:pt idx="1">
                  <c:v>49.259</c:v>
                </c:pt>
              </c:numCache>
            </c:numRef>
          </c:xVal>
          <c:yVal>
            <c:numRef>
              <c:f>'STRAND MEASUREMENT'!$L$26:$L$27</c:f>
              <c:numCache>
                <c:formatCode>0.00%</c:formatCode>
                <c:ptCount val="2"/>
                <c:pt idx="0">
                  <c:v>2.8461647929415183E-2</c:v>
                </c:pt>
                <c:pt idx="1">
                  <c:v>2.2733731173628896E-2</c:v>
                </c:pt>
              </c:numCache>
            </c:numRef>
          </c:yVal>
        </c:ser>
        <c:ser>
          <c:idx val="5"/>
          <c:order val="3"/>
          <c:tx>
            <c:v>small oven - Feb. '10 - F</c:v>
          </c:tx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'STRAND MEASUREMENT'!$E$28:$E$29</c:f>
              <c:numCache>
                <c:formatCode>0.00</c:formatCode>
                <c:ptCount val="2"/>
                <c:pt idx="0">
                  <c:v>294.03399999999959</c:v>
                </c:pt>
                <c:pt idx="1">
                  <c:v>49.202000000000012</c:v>
                </c:pt>
              </c:numCache>
            </c:numRef>
          </c:xVal>
          <c:yVal>
            <c:numRef>
              <c:f>'STRAND MEASUREMENT'!$L$28:$L$29</c:f>
              <c:numCache>
                <c:formatCode>0.00%</c:formatCode>
                <c:ptCount val="2"/>
                <c:pt idx="0">
                  <c:v>2.3037542662116221E-2</c:v>
                </c:pt>
                <c:pt idx="1">
                  <c:v>2.2459132906894358E-2</c:v>
                </c:pt>
              </c:numCache>
            </c:numRef>
          </c:yVal>
        </c:ser>
        <c:ser>
          <c:idx val="1"/>
          <c:order val="4"/>
          <c:tx>
            <c:v>small oven - Mar. '10 - NF</c:v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'STRAND MEASUREMENT'!$E$30:$E$43</c:f>
              <c:numCache>
                <c:formatCode>0.00</c:formatCode>
                <c:ptCount val="14"/>
                <c:pt idx="0">
                  <c:v>300.31333333333362</c:v>
                </c:pt>
                <c:pt idx="1">
                  <c:v>300.21000000000004</c:v>
                </c:pt>
                <c:pt idx="2">
                  <c:v>300.65749999999997</c:v>
                </c:pt>
                <c:pt idx="3">
                  <c:v>300.52749999999969</c:v>
                </c:pt>
                <c:pt idx="4">
                  <c:v>199.90800000000004</c:v>
                </c:pt>
                <c:pt idx="5">
                  <c:v>200.75166666666658</c:v>
                </c:pt>
                <c:pt idx="6">
                  <c:v>100.13799999999999</c:v>
                </c:pt>
                <c:pt idx="7">
                  <c:v>99.759999999999991</c:v>
                </c:pt>
                <c:pt idx="8">
                  <c:v>48.120000000000012</c:v>
                </c:pt>
                <c:pt idx="9">
                  <c:v>48.256</c:v>
                </c:pt>
                <c:pt idx="10">
                  <c:v>48.352000000000004</c:v>
                </c:pt>
                <c:pt idx="11">
                  <c:v>48.213000000000008</c:v>
                </c:pt>
                <c:pt idx="12">
                  <c:v>300.28307692307669</c:v>
                </c:pt>
                <c:pt idx="13">
                  <c:v>299.7</c:v>
                </c:pt>
              </c:numCache>
            </c:numRef>
          </c:xVal>
          <c:yVal>
            <c:numRef>
              <c:f>'STRAND MEASUREMENT'!$L$30:$L$43</c:f>
              <c:numCache>
                <c:formatCode>0.00%</c:formatCode>
                <c:ptCount val="14"/>
                <c:pt idx="0">
                  <c:v>1.9117647058823576E-2</c:v>
                </c:pt>
                <c:pt idx="1">
                  <c:v>2.1633931113009004E-2</c:v>
                </c:pt>
                <c:pt idx="2">
                  <c:v>2.0036947562881952E-2</c:v>
                </c:pt>
                <c:pt idx="3">
                  <c:v>1.9451938094561881E-2</c:v>
                </c:pt>
                <c:pt idx="4">
                  <c:v>1.8734033494181245E-2</c:v>
                </c:pt>
                <c:pt idx="5">
                  <c:v>1.9596705481397397E-2</c:v>
                </c:pt>
                <c:pt idx="6">
                  <c:v>2.2462325845891438E-2</c:v>
                </c:pt>
                <c:pt idx="7">
                  <c:v>1.9724705548460245E-2</c:v>
                </c:pt>
                <c:pt idx="8">
                  <c:v>1.9741513989490325E-2</c:v>
                </c:pt>
                <c:pt idx="9">
                  <c:v>2.1343198634035151E-2</c:v>
                </c:pt>
                <c:pt idx="10">
                  <c:v>1.9451938094562072E-2</c:v>
                </c:pt>
                <c:pt idx="11">
                  <c:v>1.9451938094562225E-2</c:v>
                </c:pt>
              </c:numCache>
            </c:numRef>
          </c:yVal>
        </c:ser>
        <c:ser>
          <c:idx val="4"/>
          <c:order val="5"/>
          <c:tx>
            <c:v>small oven - Mar. '10 F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xVal>
            <c:numRef>
              <c:f>'STRAND MEASUREMENT'!$E$44:$E$53</c:f>
              <c:numCache>
                <c:formatCode>0.00</c:formatCode>
                <c:ptCount val="10"/>
                <c:pt idx="0">
                  <c:v>295.55461538461572</c:v>
                </c:pt>
                <c:pt idx="1">
                  <c:v>295.48307692307668</c:v>
                </c:pt>
                <c:pt idx="2">
                  <c:v>299.45549999999969</c:v>
                </c:pt>
                <c:pt idx="3">
                  <c:v>300.09416666666675</c:v>
                </c:pt>
                <c:pt idx="4">
                  <c:v>199.91923076923078</c:v>
                </c:pt>
                <c:pt idx="5">
                  <c:v>200.39250000000001</c:v>
                </c:pt>
                <c:pt idx="6">
                  <c:v>99.345833333333289</c:v>
                </c:pt>
                <c:pt idx="7">
                  <c:v>99.443333333333342</c:v>
                </c:pt>
                <c:pt idx="8">
                  <c:v>47.790000000000013</c:v>
                </c:pt>
                <c:pt idx="9">
                  <c:v>48.145000000000003</c:v>
                </c:pt>
              </c:numCache>
            </c:numRef>
          </c:xVal>
          <c:yVal>
            <c:numRef>
              <c:f>'STRAND MEASUREMENT'!$L$44:$L$53</c:f>
              <c:numCache>
                <c:formatCode>0.00%</c:formatCode>
                <c:ptCount val="10"/>
                <c:pt idx="0">
                  <c:v>1.9897669130187642E-2</c:v>
                </c:pt>
                <c:pt idx="1">
                  <c:v>2.1046643913537999E-2</c:v>
                </c:pt>
                <c:pt idx="2">
                  <c:v>2.0477815699658689E-2</c:v>
                </c:pt>
                <c:pt idx="3">
                  <c:v>2.0762229806598323E-2</c:v>
                </c:pt>
                <c:pt idx="4">
                  <c:v>2.1476319158014706E-2</c:v>
                </c:pt>
                <c:pt idx="5">
                  <c:v>2.1627774615822416E-2</c:v>
                </c:pt>
                <c:pt idx="6">
                  <c:v>2.0471993176002259E-2</c:v>
                </c:pt>
                <c:pt idx="7">
                  <c:v>2.1337126600284535E-2</c:v>
                </c:pt>
                <c:pt idx="8">
                  <c:v>2.2824536376604712E-2</c:v>
                </c:pt>
                <c:pt idx="9">
                  <c:v>2.0489470688674041E-2</c:v>
                </c:pt>
              </c:numCache>
            </c:numRef>
          </c:yVal>
        </c:ser>
        <c:axId val="54574080"/>
        <c:axId val="54605312"/>
      </c:scatterChart>
      <c:valAx>
        <c:axId val="54574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pl-PL" sz="12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 b="0">
                    <a:latin typeface="Times New Roman" pitchFamily="18" charset="0"/>
                    <a:cs typeface="Times New Roman" pitchFamily="18" charset="0"/>
                  </a:rPr>
                  <a:t>sample length [mm]</a:t>
                </a:r>
              </a:p>
            </c:rich>
          </c:tx>
          <c:layout/>
        </c:title>
        <c:numFmt formatCode="0.00" sourceLinked="1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54605312"/>
        <c:crosses val="autoZero"/>
        <c:crossBetween val="midCat"/>
      </c:valAx>
      <c:valAx>
        <c:axId val="546053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pl-PL"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pl-PL" sz="12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1200">
                    <a:latin typeface="Symbol" pitchFamily="18" charset="2"/>
                    <a:cs typeface="Times New Roman" pitchFamily="18" charset="0"/>
                  </a:rPr>
                  <a:t>D</a:t>
                </a:r>
                <a:r>
                  <a:rPr lang="pl-PL" sz="1200">
                    <a:latin typeface="Times New Roman" pitchFamily="18" charset="0"/>
                    <a:cs typeface="Times New Roman" pitchFamily="18" charset="0"/>
                  </a:rPr>
                  <a:t>D/D </a:t>
                </a:r>
                <a:r>
                  <a:rPr lang="en-US" sz="1200">
                    <a:latin typeface="Times New Roman" pitchFamily="18" charset="0"/>
                    <a:cs typeface="Times New Roman" pitchFamily="18" charset="0"/>
                  </a:rPr>
                  <a:t> [%]</a:t>
                </a:r>
              </a:p>
            </c:rich>
          </c:tx>
          <c:layout/>
        </c:title>
        <c:numFmt formatCode="0.00%" sourceLinked="1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545740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8449736934827867"/>
          <c:y val="0.45147769028871398"/>
          <c:w val="0.38178465283957147"/>
          <c:h val="0.37307972440944903"/>
        </c:manualLayout>
      </c:layout>
      <c:spPr>
        <a:solidFill>
          <a:srgbClr val="FFFF00"/>
        </a:solidFill>
      </c:spPr>
      <c:txPr>
        <a:bodyPr/>
        <a:lstStyle/>
        <a:p>
          <a:pPr>
            <a:defRPr lang="pl-PL" sz="8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pl-PL" sz="1200" b="0"/>
            </a:pPr>
            <a:r>
              <a:rPr lang="en-US" sz="1200" b="0"/>
              <a:t>54/61 strand </a:t>
            </a:r>
            <a:r>
              <a:rPr lang="pl-PL" sz="1200" b="0"/>
              <a:t>twist change</a:t>
            </a:r>
            <a:endParaRPr lang="en-US" sz="1200" b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5429098183972831"/>
          <c:y val="0.11522627415591069"/>
          <c:w val="0.78214058711284418"/>
          <c:h val="0.67554458098994852"/>
        </c:manualLayout>
      </c:layout>
      <c:scatterChart>
        <c:scatterStyle val="lineMarker"/>
        <c:ser>
          <c:idx val="1"/>
          <c:order val="0"/>
          <c:tx>
            <c:v>small oven - Mar. '10 - NF</c:v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'STRAND MEASUREMENT'!$E$30:$E$43</c:f>
              <c:numCache>
                <c:formatCode>0.00</c:formatCode>
                <c:ptCount val="14"/>
                <c:pt idx="0">
                  <c:v>300.31333333333362</c:v>
                </c:pt>
                <c:pt idx="1">
                  <c:v>300.21000000000004</c:v>
                </c:pt>
                <c:pt idx="2">
                  <c:v>300.65749999999997</c:v>
                </c:pt>
                <c:pt idx="3">
                  <c:v>300.52749999999969</c:v>
                </c:pt>
                <c:pt idx="4">
                  <c:v>199.90800000000004</c:v>
                </c:pt>
                <c:pt idx="5">
                  <c:v>200.75166666666658</c:v>
                </c:pt>
                <c:pt idx="6">
                  <c:v>100.13799999999999</c:v>
                </c:pt>
                <c:pt idx="7">
                  <c:v>99.759999999999991</c:v>
                </c:pt>
                <c:pt idx="8">
                  <c:v>48.120000000000012</c:v>
                </c:pt>
                <c:pt idx="9">
                  <c:v>48.256</c:v>
                </c:pt>
                <c:pt idx="10">
                  <c:v>48.352000000000004</c:v>
                </c:pt>
                <c:pt idx="11">
                  <c:v>48.213000000000008</c:v>
                </c:pt>
                <c:pt idx="12">
                  <c:v>300.28307692307669</c:v>
                </c:pt>
                <c:pt idx="13">
                  <c:v>299.7</c:v>
                </c:pt>
              </c:numCache>
            </c:numRef>
          </c:xVal>
          <c:yVal>
            <c:numRef>
              <c:f>'STRAND MEASUREMENT'!$N$30:$N$43</c:f>
              <c:numCache>
                <c:formatCode>0.00</c:formatCode>
                <c:ptCount val="14"/>
                <c:pt idx="0">
                  <c:v>1.5383932337336559</c:v>
                </c:pt>
                <c:pt idx="1">
                  <c:v>1.3956896838879438</c:v>
                </c:pt>
                <c:pt idx="2">
                  <c:v>1.4967196893475134</c:v>
                </c:pt>
                <c:pt idx="3">
                  <c:v>1.354285381537464</c:v>
                </c:pt>
                <c:pt idx="4">
                  <c:v>1.1655361466274479</c:v>
                </c:pt>
                <c:pt idx="5">
                  <c:v>1.7932603299266925</c:v>
                </c:pt>
                <c:pt idx="6">
                  <c:v>1.8274780802492558</c:v>
                </c:pt>
                <c:pt idx="7">
                  <c:v>1.4033680834001589</c:v>
                </c:pt>
                <c:pt idx="9">
                  <c:v>1.7407161803713531</c:v>
                </c:pt>
              </c:numCache>
            </c:numRef>
          </c:yVal>
        </c:ser>
        <c:ser>
          <c:idx val="4"/>
          <c:order val="1"/>
          <c:tx>
            <c:v>small oven - Mar. '10 F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xVal>
            <c:numRef>
              <c:f>'STRAND MEASUREMENT'!$E$44:$E$53</c:f>
              <c:numCache>
                <c:formatCode>0.00</c:formatCode>
                <c:ptCount val="10"/>
                <c:pt idx="0">
                  <c:v>295.55461538461572</c:v>
                </c:pt>
                <c:pt idx="1">
                  <c:v>295.48307692307668</c:v>
                </c:pt>
                <c:pt idx="2">
                  <c:v>299.45549999999969</c:v>
                </c:pt>
                <c:pt idx="3">
                  <c:v>300.09416666666675</c:v>
                </c:pt>
                <c:pt idx="4">
                  <c:v>199.91923076923078</c:v>
                </c:pt>
                <c:pt idx="5">
                  <c:v>200.39250000000001</c:v>
                </c:pt>
                <c:pt idx="6">
                  <c:v>99.345833333333289</c:v>
                </c:pt>
                <c:pt idx="7">
                  <c:v>99.443333333333342</c:v>
                </c:pt>
                <c:pt idx="8">
                  <c:v>47.790000000000013</c:v>
                </c:pt>
                <c:pt idx="9">
                  <c:v>48.145000000000003</c:v>
                </c:pt>
              </c:numCache>
            </c:numRef>
          </c:xVal>
          <c:yVal>
            <c:numRef>
              <c:f>'STRAND MEASUREMENT'!$N$44:$N$53</c:f>
              <c:numCache>
                <c:formatCode>0.00</c:formatCode>
                <c:ptCount val="10"/>
                <c:pt idx="0">
                  <c:v>1.431207560232262</c:v>
                </c:pt>
                <c:pt idx="1">
                  <c:v>1.2961825224925041</c:v>
                </c:pt>
                <c:pt idx="2">
                  <c:v>1.4359395636413426</c:v>
                </c:pt>
                <c:pt idx="3">
                  <c:v>1.479535590217514</c:v>
                </c:pt>
                <c:pt idx="4">
                  <c:v>1.7306989361088141</c:v>
                </c:pt>
                <c:pt idx="5">
                  <c:v>1.721621318163103</c:v>
                </c:pt>
                <c:pt idx="6">
                  <c:v>1.2380992324791324</c:v>
                </c:pt>
                <c:pt idx="7">
                  <c:v>1.8201320685147329</c:v>
                </c:pt>
                <c:pt idx="8">
                  <c:v>1.5275162167817535</c:v>
                </c:pt>
                <c:pt idx="9">
                  <c:v>1.8278118184650536</c:v>
                </c:pt>
              </c:numCache>
            </c:numRef>
          </c:yVal>
        </c:ser>
        <c:axId val="54617984"/>
        <c:axId val="54653312"/>
      </c:scatterChart>
      <c:valAx>
        <c:axId val="546179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pl-PL" sz="12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 b="0">
                    <a:latin typeface="Times New Roman" pitchFamily="18" charset="0"/>
                    <a:cs typeface="Times New Roman" pitchFamily="18" charset="0"/>
                  </a:rPr>
                  <a:t>sample length [mm]</a:t>
                </a:r>
              </a:p>
            </c:rich>
          </c:tx>
          <c:layout/>
        </c:title>
        <c:numFmt formatCode="0.00" sourceLinked="1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54653312"/>
        <c:crosses val="autoZero"/>
        <c:crossBetween val="midCat"/>
      </c:valAx>
      <c:valAx>
        <c:axId val="546533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pl-PL" sz="12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pl-PL" sz="1200" b="0">
                    <a:latin typeface="Times New Roman" pitchFamily="18" charset="0"/>
                    <a:cs typeface="Times New Roman" pitchFamily="18" charset="0"/>
                  </a:rPr>
                  <a:t>untwist</a:t>
                </a:r>
                <a:r>
                  <a:rPr lang="en-US" sz="1200" b="0">
                    <a:latin typeface="Times New Roman" pitchFamily="18" charset="0"/>
                    <a:cs typeface="Times New Roman" pitchFamily="18" charset="0"/>
                  </a:rPr>
                  <a:t> [</a:t>
                </a:r>
                <a:r>
                  <a:rPr lang="pl-PL" sz="1200" b="0">
                    <a:latin typeface="Times New Roman" pitchFamily="18" charset="0"/>
                    <a:cs typeface="Times New Roman" pitchFamily="18" charset="0"/>
                  </a:rPr>
                  <a:t>deg/mm</a:t>
                </a:r>
                <a:r>
                  <a:rPr lang="en-US" sz="1200" b="0">
                    <a:latin typeface="Times New Roman" pitchFamily="18" charset="0"/>
                    <a:cs typeface="Times New Roman" pitchFamily="18" charset="0"/>
                  </a:rPr>
                  <a:t>]</a:t>
                </a:r>
              </a:p>
            </c:rich>
          </c:tx>
          <c:layout/>
        </c:title>
        <c:numFmt formatCode="0.00" sourceLinked="1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546179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311496564209511"/>
          <c:y val="0.61835516604563068"/>
          <c:w val="0.33899025556726697"/>
          <c:h val="0.14330505416772099"/>
        </c:manualLayout>
      </c:layout>
      <c:spPr>
        <a:solidFill>
          <a:srgbClr val="FFFF00"/>
        </a:solidFill>
      </c:spPr>
      <c:txPr>
        <a:bodyPr/>
        <a:lstStyle/>
        <a:p>
          <a:pPr>
            <a:defRPr lang="pl-PL" sz="8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pl-PL"/>
            </a:pPr>
            <a:r>
              <a:rPr lang="en-US"/>
              <a:t>54/61 strand length change</a:t>
            </a:r>
          </a:p>
        </c:rich>
      </c:tx>
      <c:overlay val="1"/>
    </c:title>
    <c:plotArea>
      <c:layout>
        <c:manualLayout>
          <c:layoutTarget val="inner"/>
          <c:xMode val="edge"/>
          <c:yMode val="edge"/>
          <c:x val="0.14302223747054421"/>
          <c:y val="0.10057681320112964"/>
          <c:w val="0.81616472959952968"/>
          <c:h val="0.7634419921141411"/>
        </c:manualLayout>
      </c:layout>
      <c:scatterChart>
        <c:scatterStyle val="lineMarker"/>
        <c:ser>
          <c:idx val="4"/>
          <c:order val="0"/>
          <c:tx>
            <c:v>All FNAL data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trendline>
            <c:trendlineType val="exp"/>
            <c:dispEq val="1"/>
            <c:trendlineLbl>
              <c:layout>
                <c:manualLayout>
                  <c:x val="6.7272578212793949E-2"/>
                  <c:y val="-0.54467137111037089"/>
                </c:manualLayout>
              </c:layout>
              <c:numFmt formatCode="General" sourceLinked="0"/>
              <c:spPr>
                <a:solidFill>
                  <a:srgbClr val="92D050"/>
                </a:solidFill>
              </c:spPr>
              <c:txPr>
                <a:bodyPr/>
                <a:lstStyle/>
                <a:p>
                  <a:pPr>
                    <a:defRPr lang="pl-PL" sz="1800"/>
                  </a:pPr>
                  <a:endParaRPr lang="en-US"/>
                </a:p>
              </c:txPr>
            </c:trendlineLbl>
          </c:trendline>
          <c:xVal>
            <c:numRef>
              <c:f>'STRAND MEASUREMENT'!$E$20:$E$53</c:f>
              <c:numCache>
                <c:formatCode>0.00</c:formatCode>
                <c:ptCount val="34"/>
                <c:pt idx="0">
                  <c:v>336.99449999999968</c:v>
                </c:pt>
                <c:pt idx="1">
                  <c:v>344.8177</c:v>
                </c:pt>
                <c:pt idx="2">
                  <c:v>560.59070000000054</c:v>
                </c:pt>
                <c:pt idx="3">
                  <c:v>48.4</c:v>
                </c:pt>
                <c:pt idx="4">
                  <c:v>47.9</c:v>
                </c:pt>
                <c:pt idx="5">
                  <c:v>47.71</c:v>
                </c:pt>
                <c:pt idx="6">
                  <c:v>301.803</c:v>
                </c:pt>
                <c:pt idx="7">
                  <c:v>49.259</c:v>
                </c:pt>
                <c:pt idx="8">
                  <c:v>294.03399999999959</c:v>
                </c:pt>
                <c:pt idx="9">
                  <c:v>49.202000000000012</c:v>
                </c:pt>
                <c:pt idx="10">
                  <c:v>300.31333333333362</c:v>
                </c:pt>
                <c:pt idx="11">
                  <c:v>300.21000000000004</c:v>
                </c:pt>
                <c:pt idx="12">
                  <c:v>300.65749999999997</c:v>
                </c:pt>
                <c:pt idx="13">
                  <c:v>300.52749999999969</c:v>
                </c:pt>
                <c:pt idx="14">
                  <c:v>199.90800000000004</c:v>
                </c:pt>
                <c:pt idx="15">
                  <c:v>200.75166666666658</c:v>
                </c:pt>
                <c:pt idx="16">
                  <c:v>100.13799999999999</c:v>
                </c:pt>
                <c:pt idx="17">
                  <c:v>99.759999999999991</c:v>
                </c:pt>
                <c:pt idx="18">
                  <c:v>48.120000000000012</c:v>
                </c:pt>
                <c:pt idx="19">
                  <c:v>48.256</c:v>
                </c:pt>
                <c:pt idx="20">
                  <c:v>48.352000000000004</c:v>
                </c:pt>
                <c:pt idx="21">
                  <c:v>48.213000000000008</c:v>
                </c:pt>
                <c:pt idx="22">
                  <c:v>300.28307692307669</c:v>
                </c:pt>
                <c:pt idx="23">
                  <c:v>299.7</c:v>
                </c:pt>
                <c:pt idx="24">
                  <c:v>295.55461538461572</c:v>
                </c:pt>
                <c:pt idx="25">
                  <c:v>295.48307692307668</c:v>
                </c:pt>
                <c:pt idx="26">
                  <c:v>299.45549999999969</c:v>
                </c:pt>
                <c:pt idx="27">
                  <c:v>300.09416666666675</c:v>
                </c:pt>
                <c:pt idx="28">
                  <c:v>199.91923076923078</c:v>
                </c:pt>
                <c:pt idx="29">
                  <c:v>200.39250000000001</c:v>
                </c:pt>
                <c:pt idx="30">
                  <c:v>99.345833333333289</c:v>
                </c:pt>
                <c:pt idx="31">
                  <c:v>99.443333333333342</c:v>
                </c:pt>
                <c:pt idx="32">
                  <c:v>47.790000000000013</c:v>
                </c:pt>
                <c:pt idx="33">
                  <c:v>48.145000000000003</c:v>
                </c:pt>
              </c:numCache>
            </c:numRef>
          </c:xVal>
          <c:yVal>
            <c:numRef>
              <c:f>'STRAND MEASUREMENT'!$K$20:$K$53</c:f>
              <c:numCache>
                <c:formatCode>0.00%</c:formatCode>
                <c:ptCount val="34"/>
                <c:pt idx="0">
                  <c:v>9.0020357541686403E-4</c:v>
                </c:pt>
                <c:pt idx="1">
                  <c:v>1.2818670242010024E-3</c:v>
                </c:pt>
                <c:pt idx="2">
                  <c:v>4.2419721976225897E-4</c:v>
                </c:pt>
                <c:pt idx="3">
                  <c:v>1.4462809917356911E-3</c:v>
                </c:pt>
                <c:pt idx="4">
                  <c:v>1.2874043145443498E-3</c:v>
                </c:pt>
                <c:pt idx="5">
                  <c:v>8.296653392021149E-4</c:v>
                </c:pt>
                <c:pt idx="6">
                  <c:v>3.512224861913059E-4</c:v>
                </c:pt>
                <c:pt idx="7">
                  <c:v>3.085730526401004E-3</c:v>
                </c:pt>
                <c:pt idx="8">
                  <c:v>2.7207737880647899E-4</c:v>
                </c:pt>
                <c:pt idx="9">
                  <c:v>3.1096296898501241E-3</c:v>
                </c:pt>
                <c:pt idx="10">
                  <c:v>1.0433547184054079E-3</c:v>
                </c:pt>
                <c:pt idx="11">
                  <c:v>1.362934834504633E-3</c:v>
                </c:pt>
                <c:pt idx="12">
                  <c:v>1.0948227357265616E-3</c:v>
                </c:pt>
                <c:pt idx="13">
                  <c:v>1.433590381357433E-3</c:v>
                </c:pt>
                <c:pt idx="14">
                  <c:v>1.6357524461249251E-3</c:v>
                </c:pt>
                <c:pt idx="15">
                  <c:v>1.7619676817193239E-3</c:v>
                </c:pt>
                <c:pt idx="16">
                  <c:v>2.0088943924055653E-3</c:v>
                </c:pt>
                <c:pt idx="17">
                  <c:v>1.0692328254479095E-3</c:v>
                </c:pt>
                <c:pt idx="18">
                  <c:v>3.3665835411471178E-3</c:v>
                </c:pt>
                <c:pt idx="19">
                  <c:v>2.0722811671090792E-3</c:v>
                </c:pt>
                <c:pt idx="20">
                  <c:v>3.102250165453018E-3</c:v>
                </c:pt>
                <c:pt idx="21">
                  <c:v>2.4474726733454072E-3</c:v>
                </c:pt>
                <c:pt idx="22">
                  <c:v>1.0970417657185521E-3</c:v>
                </c:pt>
                <c:pt idx="23">
                  <c:v>4.4766989211449956E-4</c:v>
                </c:pt>
                <c:pt idx="24">
                  <c:v>9.317554220095183E-4</c:v>
                </c:pt>
                <c:pt idx="25">
                  <c:v>6.1850043041201128E-4</c:v>
                </c:pt>
                <c:pt idx="26">
                  <c:v>1.0065705152289041E-3</c:v>
                </c:pt>
                <c:pt idx="27">
                  <c:v>7.7197990630743362E-4</c:v>
                </c:pt>
                <c:pt idx="28">
                  <c:v>1.0250934672338E-3</c:v>
                </c:pt>
                <c:pt idx="29">
                  <c:v>9.7309031026621032E-4</c:v>
                </c:pt>
                <c:pt idx="30">
                  <c:v>1.1324078345846908E-3</c:v>
                </c:pt>
                <c:pt idx="31">
                  <c:v>9.3855797271449903E-4</c:v>
                </c:pt>
                <c:pt idx="32">
                  <c:v>3.7066929722297881E-3</c:v>
                </c:pt>
                <c:pt idx="33">
                  <c:v>1.5577941634648885E-3</c:v>
                </c:pt>
              </c:numCache>
            </c:numRef>
          </c:yVal>
        </c:ser>
        <c:axId val="55039872"/>
        <c:axId val="55046144"/>
      </c:scatterChart>
      <c:valAx>
        <c:axId val="550398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pl-PL" sz="12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 b="0">
                    <a:latin typeface="Times New Roman" pitchFamily="18" charset="0"/>
                    <a:cs typeface="Times New Roman" pitchFamily="18" charset="0"/>
                  </a:rPr>
                  <a:t>sample length [mm]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55046144"/>
        <c:crosses val="autoZero"/>
        <c:crossBetween val="midCat"/>
      </c:valAx>
      <c:valAx>
        <c:axId val="550461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pl-PL"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pl-PL" sz="12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1200">
                    <a:latin typeface="Symbol" pitchFamily="18" charset="2"/>
                    <a:cs typeface="Times New Roman" pitchFamily="18" charset="0"/>
                  </a:rPr>
                  <a:t>D</a:t>
                </a:r>
                <a:r>
                  <a:rPr lang="pl-PL" sz="1200">
                    <a:latin typeface="Times New Roman" pitchFamily="18" charset="0"/>
                    <a:cs typeface="Times New Roman" pitchFamily="18" charset="0"/>
                  </a:rPr>
                  <a:t>L/L </a:t>
                </a:r>
                <a:r>
                  <a:rPr lang="en-US" sz="1200">
                    <a:latin typeface="Times New Roman" pitchFamily="18" charset="0"/>
                    <a:cs typeface="Times New Roman" pitchFamily="18" charset="0"/>
                  </a:rPr>
                  <a:t> [%]</a:t>
                </a:r>
              </a:p>
            </c:rich>
          </c:tx>
        </c:title>
        <c:numFmt formatCode="0.00%" sourceLinked="1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55039872"/>
        <c:crosses val="autoZero"/>
        <c:crossBetween val="midCat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7801213832349161"/>
          <c:y val="9.8576965011248116E-2"/>
          <c:w val="0.29646010707933507"/>
          <c:h val="9.4237519665012648E-2"/>
        </c:manualLayout>
      </c:layout>
      <c:spPr>
        <a:solidFill>
          <a:srgbClr val="FFFF00"/>
        </a:solidFill>
      </c:spPr>
      <c:txPr>
        <a:bodyPr/>
        <a:lstStyle/>
        <a:p>
          <a:pPr>
            <a:defRPr lang="pl-PL" sz="18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pl-PL"/>
            </a:pPr>
            <a:r>
              <a:rPr lang="en-US"/>
              <a:t>54/61 strand </a:t>
            </a:r>
            <a:r>
              <a:rPr lang="pl-PL"/>
              <a:t>diameter</a:t>
            </a:r>
            <a:r>
              <a:rPr lang="en-US"/>
              <a:t> change</a:t>
            </a:r>
          </a:p>
        </c:rich>
      </c:tx>
      <c:overlay val="1"/>
    </c:title>
    <c:plotArea>
      <c:layout>
        <c:manualLayout>
          <c:layoutTarget val="inner"/>
          <c:xMode val="edge"/>
          <c:yMode val="edge"/>
          <c:x val="0.14302223747054421"/>
          <c:y val="0.10057681320112967"/>
          <c:w val="0.81616472959952968"/>
          <c:h val="0.76344199211414154"/>
        </c:manualLayout>
      </c:layout>
      <c:scatterChart>
        <c:scatterStyle val="lineMarker"/>
        <c:ser>
          <c:idx val="2"/>
          <c:order val="0"/>
          <c:tx>
            <c:v>All FNAL data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trendlineType val="linear"/>
            <c:dispEq val="1"/>
            <c:trendlineLbl>
              <c:layout>
                <c:manualLayout>
                  <c:x val="8.1384136234763982E-2"/>
                  <c:y val="0.37697491379693815"/>
                </c:manualLayout>
              </c:layout>
              <c:numFmt formatCode="General" sourceLinked="0"/>
              <c:spPr>
                <a:solidFill>
                  <a:srgbClr val="92D050"/>
                </a:solidFill>
              </c:spPr>
              <c:txPr>
                <a:bodyPr/>
                <a:lstStyle/>
                <a:p>
                  <a:pPr>
                    <a:defRPr lang="pl-PL" sz="1800"/>
                  </a:pPr>
                  <a:endParaRPr lang="en-US"/>
                </a:p>
              </c:txPr>
            </c:trendlineLbl>
          </c:trendline>
          <c:xVal>
            <c:numRef>
              <c:f>'STRAND MEASUREMENT'!$E$20:$E$53</c:f>
              <c:numCache>
                <c:formatCode>0.00</c:formatCode>
                <c:ptCount val="34"/>
                <c:pt idx="0">
                  <c:v>336.99449999999968</c:v>
                </c:pt>
                <c:pt idx="1">
                  <c:v>344.8177</c:v>
                </c:pt>
                <c:pt idx="2">
                  <c:v>560.59070000000054</c:v>
                </c:pt>
                <c:pt idx="3">
                  <c:v>48.4</c:v>
                </c:pt>
                <c:pt idx="4">
                  <c:v>47.9</c:v>
                </c:pt>
                <c:pt idx="5">
                  <c:v>47.71</c:v>
                </c:pt>
                <c:pt idx="6">
                  <c:v>301.803</c:v>
                </c:pt>
                <c:pt idx="7">
                  <c:v>49.259</c:v>
                </c:pt>
                <c:pt idx="8">
                  <c:v>294.03399999999959</c:v>
                </c:pt>
                <c:pt idx="9">
                  <c:v>49.202000000000012</c:v>
                </c:pt>
                <c:pt idx="10">
                  <c:v>300.31333333333362</c:v>
                </c:pt>
                <c:pt idx="11">
                  <c:v>300.21000000000004</c:v>
                </c:pt>
                <c:pt idx="12">
                  <c:v>300.65749999999997</c:v>
                </c:pt>
                <c:pt idx="13">
                  <c:v>300.52749999999969</c:v>
                </c:pt>
                <c:pt idx="14">
                  <c:v>199.90800000000004</c:v>
                </c:pt>
                <c:pt idx="15">
                  <c:v>200.75166666666658</c:v>
                </c:pt>
                <c:pt idx="16">
                  <c:v>100.13799999999999</c:v>
                </c:pt>
                <c:pt idx="17">
                  <c:v>99.759999999999991</c:v>
                </c:pt>
                <c:pt idx="18">
                  <c:v>48.120000000000012</c:v>
                </c:pt>
                <c:pt idx="19">
                  <c:v>48.256</c:v>
                </c:pt>
                <c:pt idx="20">
                  <c:v>48.352000000000004</c:v>
                </c:pt>
                <c:pt idx="21">
                  <c:v>48.213000000000008</c:v>
                </c:pt>
                <c:pt idx="22">
                  <c:v>300.28307692307669</c:v>
                </c:pt>
                <c:pt idx="23">
                  <c:v>299.7</c:v>
                </c:pt>
                <c:pt idx="24">
                  <c:v>295.55461538461572</c:v>
                </c:pt>
                <c:pt idx="25">
                  <c:v>295.48307692307668</c:v>
                </c:pt>
                <c:pt idx="26">
                  <c:v>299.45549999999969</c:v>
                </c:pt>
                <c:pt idx="27">
                  <c:v>300.09416666666675</c:v>
                </c:pt>
                <c:pt idx="28">
                  <c:v>199.91923076923078</c:v>
                </c:pt>
                <c:pt idx="29">
                  <c:v>200.39250000000001</c:v>
                </c:pt>
                <c:pt idx="30">
                  <c:v>99.345833333333289</c:v>
                </c:pt>
                <c:pt idx="31">
                  <c:v>99.443333333333342</c:v>
                </c:pt>
                <c:pt idx="32">
                  <c:v>47.790000000000013</c:v>
                </c:pt>
                <c:pt idx="33">
                  <c:v>48.145000000000003</c:v>
                </c:pt>
              </c:numCache>
            </c:numRef>
          </c:xVal>
          <c:yVal>
            <c:numRef>
              <c:f>'STRAND MEASUREMENT'!$L$20:$L$53</c:f>
              <c:numCache>
                <c:formatCode>0.00%</c:formatCode>
                <c:ptCount val="34"/>
                <c:pt idx="0">
                  <c:v>2.2800000000000022E-2</c:v>
                </c:pt>
                <c:pt idx="1">
                  <c:v>2.2800000000000022E-2</c:v>
                </c:pt>
                <c:pt idx="2">
                  <c:v>1.9599999999999999E-2</c:v>
                </c:pt>
                <c:pt idx="3">
                  <c:v>2.2800000000000022E-2</c:v>
                </c:pt>
                <c:pt idx="4">
                  <c:v>2.2800000000000022E-2</c:v>
                </c:pt>
                <c:pt idx="5">
                  <c:v>2.2800000000000022E-2</c:v>
                </c:pt>
                <c:pt idx="6">
                  <c:v>2.8461647929415183E-2</c:v>
                </c:pt>
                <c:pt idx="7">
                  <c:v>2.2733731173628896E-2</c:v>
                </c:pt>
                <c:pt idx="8">
                  <c:v>2.3037542662116221E-2</c:v>
                </c:pt>
                <c:pt idx="9">
                  <c:v>2.2459132906894358E-2</c:v>
                </c:pt>
                <c:pt idx="10">
                  <c:v>1.9117647058823576E-2</c:v>
                </c:pt>
                <c:pt idx="11">
                  <c:v>2.1633931113009004E-2</c:v>
                </c:pt>
                <c:pt idx="12">
                  <c:v>2.0036947562881952E-2</c:v>
                </c:pt>
                <c:pt idx="13">
                  <c:v>1.9451938094561881E-2</c:v>
                </c:pt>
                <c:pt idx="14">
                  <c:v>1.8734033494181245E-2</c:v>
                </c:pt>
                <c:pt idx="15">
                  <c:v>1.9596705481397397E-2</c:v>
                </c:pt>
                <c:pt idx="16">
                  <c:v>2.2462325845891438E-2</c:v>
                </c:pt>
                <c:pt idx="17">
                  <c:v>1.9724705548460245E-2</c:v>
                </c:pt>
                <c:pt idx="18">
                  <c:v>1.9741513989490325E-2</c:v>
                </c:pt>
                <c:pt idx="19">
                  <c:v>2.1343198634035151E-2</c:v>
                </c:pt>
                <c:pt idx="20">
                  <c:v>1.9451938094562072E-2</c:v>
                </c:pt>
                <c:pt idx="21">
                  <c:v>1.9451938094562225E-2</c:v>
                </c:pt>
                <c:pt idx="24">
                  <c:v>1.9897669130187642E-2</c:v>
                </c:pt>
                <c:pt idx="25">
                  <c:v>2.1046643913537999E-2</c:v>
                </c:pt>
                <c:pt idx="26">
                  <c:v>2.0477815699658689E-2</c:v>
                </c:pt>
                <c:pt idx="27">
                  <c:v>2.0762229806598323E-2</c:v>
                </c:pt>
                <c:pt idx="28">
                  <c:v>2.1476319158014706E-2</c:v>
                </c:pt>
                <c:pt idx="29">
                  <c:v>2.1627774615822416E-2</c:v>
                </c:pt>
                <c:pt idx="30">
                  <c:v>2.0471993176002259E-2</c:v>
                </c:pt>
                <c:pt idx="31">
                  <c:v>2.1337126600284535E-2</c:v>
                </c:pt>
                <c:pt idx="32">
                  <c:v>2.2824536376604712E-2</c:v>
                </c:pt>
                <c:pt idx="33">
                  <c:v>2.0489470688674041E-2</c:v>
                </c:pt>
              </c:numCache>
            </c:numRef>
          </c:yVal>
        </c:ser>
        <c:axId val="54711808"/>
        <c:axId val="54713728"/>
      </c:scatterChart>
      <c:valAx>
        <c:axId val="547118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pl-PL" sz="12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 b="0">
                    <a:latin typeface="Times New Roman" pitchFamily="18" charset="0"/>
                    <a:cs typeface="Times New Roman" pitchFamily="18" charset="0"/>
                  </a:rPr>
                  <a:t>sample length [mm]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54713728"/>
        <c:crosses val="autoZero"/>
        <c:crossBetween val="midCat"/>
      </c:valAx>
      <c:valAx>
        <c:axId val="547137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pl-PL"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pl-PL" sz="12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1200">
                    <a:latin typeface="Symbol" pitchFamily="18" charset="2"/>
                    <a:cs typeface="Times New Roman" pitchFamily="18" charset="0"/>
                  </a:rPr>
                  <a:t>D</a:t>
                </a:r>
                <a:r>
                  <a:rPr lang="pl-PL" sz="1200">
                    <a:latin typeface="Times New Roman" pitchFamily="18" charset="0"/>
                    <a:cs typeface="Times New Roman" pitchFamily="18" charset="0"/>
                  </a:rPr>
                  <a:t>D/D </a:t>
                </a:r>
                <a:r>
                  <a:rPr lang="en-US" sz="1200">
                    <a:latin typeface="Times New Roman" pitchFamily="18" charset="0"/>
                    <a:cs typeface="Times New Roman" pitchFamily="18" charset="0"/>
                  </a:rPr>
                  <a:t> [%]</a:t>
                </a:r>
              </a:p>
            </c:rich>
          </c:tx>
        </c:title>
        <c:numFmt formatCode="0.00%" sourceLinked="1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54711808"/>
        <c:crosses val="autoZero"/>
        <c:crossBetween val="midCat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6982189773678757"/>
          <c:y val="0.5681443648975858"/>
          <c:w val="0.29646010707933518"/>
          <c:h val="8.3323619965849707E-2"/>
        </c:manualLayout>
      </c:layout>
      <c:spPr>
        <a:solidFill>
          <a:srgbClr val="FFFF00"/>
        </a:solidFill>
      </c:spPr>
      <c:txPr>
        <a:bodyPr/>
        <a:lstStyle/>
        <a:p>
          <a:pPr>
            <a:defRPr lang="pl-PL" sz="18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pl-PL"/>
            </a:pPr>
            <a:r>
              <a:rPr lang="en-US"/>
              <a:t>54/61 strand </a:t>
            </a:r>
            <a:r>
              <a:rPr lang="pl-PL"/>
              <a:t>untwist</a:t>
            </a:r>
            <a:endParaRPr lang="en-US"/>
          </a:p>
        </c:rich>
      </c:tx>
      <c:overlay val="1"/>
    </c:title>
    <c:plotArea>
      <c:layout>
        <c:manualLayout>
          <c:layoutTarget val="inner"/>
          <c:xMode val="edge"/>
          <c:yMode val="edge"/>
          <c:x val="0.14302223747054421"/>
          <c:y val="0.1005768132011297"/>
          <c:w val="0.81616472959952968"/>
          <c:h val="0.76344199211414199"/>
        </c:manualLayout>
      </c:layout>
      <c:scatterChart>
        <c:scatterStyle val="lineMarker"/>
        <c:ser>
          <c:idx val="1"/>
          <c:order val="0"/>
          <c:tx>
            <c:v>All FNAL data</c:v>
          </c:tx>
          <c:spPr>
            <a:ln w="28575">
              <a:noFill/>
            </a:ln>
          </c:spPr>
          <c:marker>
            <c:symbol val="circle"/>
            <c:size val="7"/>
          </c:marker>
          <c:trendline>
            <c:trendlineType val="linear"/>
            <c:dispEq val="1"/>
            <c:trendlineLbl>
              <c:layout>
                <c:manualLayout>
                  <c:x val="0.13261780173788354"/>
                  <c:y val="0.45886355497446363"/>
                </c:manualLayout>
              </c:layout>
              <c:numFmt formatCode="General" sourceLinked="0"/>
              <c:spPr>
                <a:solidFill>
                  <a:srgbClr val="92D050"/>
                </a:solidFill>
              </c:spPr>
              <c:txPr>
                <a:bodyPr/>
                <a:lstStyle/>
                <a:p>
                  <a:pPr>
                    <a:defRPr lang="pl-PL" sz="1800"/>
                  </a:pPr>
                  <a:endParaRPr lang="en-US"/>
                </a:p>
              </c:txPr>
            </c:trendlineLbl>
          </c:trendline>
          <c:xVal>
            <c:numRef>
              <c:f>'STRAND MEASUREMENT'!$E$30:$E$53</c:f>
              <c:numCache>
                <c:formatCode>0.00</c:formatCode>
                <c:ptCount val="24"/>
                <c:pt idx="0">
                  <c:v>300.31333333333362</c:v>
                </c:pt>
                <c:pt idx="1">
                  <c:v>300.21000000000004</c:v>
                </c:pt>
                <c:pt idx="2">
                  <c:v>300.65749999999997</c:v>
                </c:pt>
                <c:pt idx="3">
                  <c:v>300.52749999999969</c:v>
                </c:pt>
                <c:pt idx="4">
                  <c:v>199.90800000000004</c:v>
                </c:pt>
                <c:pt idx="5">
                  <c:v>200.75166666666658</c:v>
                </c:pt>
                <c:pt idx="6">
                  <c:v>100.13799999999999</c:v>
                </c:pt>
                <c:pt idx="7">
                  <c:v>99.759999999999991</c:v>
                </c:pt>
                <c:pt idx="8">
                  <c:v>48.120000000000012</c:v>
                </c:pt>
                <c:pt idx="9">
                  <c:v>48.256</c:v>
                </c:pt>
                <c:pt idx="10">
                  <c:v>48.352000000000004</c:v>
                </c:pt>
                <c:pt idx="11">
                  <c:v>48.213000000000008</c:v>
                </c:pt>
                <c:pt idx="12">
                  <c:v>300.28307692307669</c:v>
                </c:pt>
                <c:pt idx="13">
                  <c:v>299.7</c:v>
                </c:pt>
                <c:pt idx="14">
                  <c:v>295.55461538461572</c:v>
                </c:pt>
                <c:pt idx="15">
                  <c:v>295.48307692307668</c:v>
                </c:pt>
                <c:pt idx="16">
                  <c:v>299.45549999999969</c:v>
                </c:pt>
                <c:pt idx="17">
                  <c:v>300.09416666666675</c:v>
                </c:pt>
                <c:pt idx="18">
                  <c:v>199.91923076923078</c:v>
                </c:pt>
                <c:pt idx="19">
                  <c:v>200.39250000000001</c:v>
                </c:pt>
                <c:pt idx="20">
                  <c:v>99.345833333333289</c:v>
                </c:pt>
                <c:pt idx="21">
                  <c:v>99.443333333333342</c:v>
                </c:pt>
                <c:pt idx="22">
                  <c:v>47.790000000000013</c:v>
                </c:pt>
                <c:pt idx="23">
                  <c:v>48.145000000000003</c:v>
                </c:pt>
              </c:numCache>
            </c:numRef>
          </c:xVal>
          <c:yVal>
            <c:numRef>
              <c:f>'STRAND MEASUREMENT'!$N$30:$N$53</c:f>
              <c:numCache>
                <c:formatCode>0.00</c:formatCode>
                <c:ptCount val="24"/>
                <c:pt idx="0">
                  <c:v>1.5383932337336559</c:v>
                </c:pt>
                <c:pt idx="1">
                  <c:v>1.3956896838879438</c:v>
                </c:pt>
                <c:pt idx="2">
                  <c:v>1.4967196893475134</c:v>
                </c:pt>
                <c:pt idx="3">
                  <c:v>1.354285381537464</c:v>
                </c:pt>
                <c:pt idx="4">
                  <c:v>1.1655361466274479</c:v>
                </c:pt>
                <c:pt idx="5">
                  <c:v>1.7932603299266925</c:v>
                </c:pt>
                <c:pt idx="6">
                  <c:v>1.8274780802492558</c:v>
                </c:pt>
                <c:pt idx="7">
                  <c:v>1.4033680834001589</c:v>
                </c:pt>
                <c:pt idx="9">
                  <c:v>1.7407161803713531</c:v>
                </c:pt>
                <c:pt idx="14">
                  <c:v>1.431207560232262</c:v>
                </c:pt>
                <c:pt idx="15">
                  <c:v>1.2961825224925041</c:v>
                </c:pt>
                <c:pt idx="16">
                  <c:v>1.4359395636413426</c:v>
                </c:pt>
                <c:pt idx="17">
                  <c:v>1.479535590217514</c:v>
                </c:pt>
                <c:pt idx="18">
                  <c:v>1.7306989361088141</c:v>
                </c:pt>
                <c:pt idx="19">
                  <c:v>1.721621318163103</c:v>
                </c:pt>
                <c:pt idx="20">
                  <c:v>1.2380992324791324</c:v>
                </c:pt>
                <c:pt idx="21">
                  <c:v>1.8201320685147329</c:v>
                </c:pt>
                <c:pt idx="22">
                  <c:v>1.5275162167817535</c:v>
                </c:pt>
                <c:pt idx="23">
                  <c:v>1.8278118184650536</c:v>
                </c:pt>
              </c:numCache>
            </c:numRef>
          </c:yVal>
        </c:ser>
        <c:axId val="55207808"/>
        <c:axId val="55226368"/>
      </c:scatterChart>
      <c:valAx>
        <c:axId val="552078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pl-PL" sz="12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 b="0">
                    <a:latin typeface="Times New Roman" pitchFamily="18" charset="0"/>
                    <a:cs typeface="Times New Roman" pitchFamily="18" charset="0"/>
                  </a:rPr>
                  <a:t>sample length [mm]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55226368"/>
        <c:crosses val="autoZero"/>
        <c:crossBetween val="midCat"/>
      </c:valAx>
      <c:valAx>
        <c:axId val="552263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pl-PL"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pl-PL" sz="1200">
                    <a:latin typeface="Times New Roman" pitchFamily="18" charset="0"/>
                    <a:cs typeface="Times New Roman" pitchFamily="18" charset="0"/>
                  </a:rPr>
                  <a:t>untwist</a:t>
                </a:r>
                <a:r>
                  <a:rPr lang="en-US" sz="1200">
                    <a:latin typeface="Times New Roman" pitchFamily="18" charset="0"/>
                    <a:cs typeface="Times New Roman" pitchFamily="18" charset="0"/>
                  </a:rPr>
                  <a:t> [</a:t>
                </a:r>
                <a:r>
                  <a:rPr lang="pl-PL" sz="1200">
                    <a:latin typeface="Times New Roman" pitchFamily="18" charset="0"/>
                    <a:cs typeface="Times New Roman" pitchFamily="18" charset="0"/>
                  </a:rPr>
                  <a:t>deg/mm</a:t>
                </a:r>
                <a:r>
                  <a:rPr lang="en-US" sz="1200">
                    <a:latin typeface="Times New Roman" pitchFamily="18" charset="0"/>
                    <a:cs typeface="Times New Roman" pitchFamily="18" charset="0"/>
                  </a:rPr>
                  <a:t>]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55207808"/>
        <c:crosses val="autoZero"/>
        <c:crossBetween val="midCat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6982191568790284"/>
          <c:y val="0.62594584135432774"/>
          <c:w val="0.29646010707933534"/>
          <c:h val="9.5121093197530454E-2"/>
        </c:manualLayout>
      </c:layout>
      <c:spPr>
        <a:solidFill>
          <a:srgbClr val="FFFF00"/>
        </a:solidFill>
      </c:spPr>
      <c:txPr>
        <a:bodyPr/>
        <a:lstStyle/>
        <a:p>
          <a:pPr>
            <a:defRPr lang="pl-PL" sz="18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pl-PL"/>
            </a:pPr>
            <a:r>
              <a:rPr lang="en-US"/>
              <a:t>54/61 strand </a:t>
            </a:r>
            <a:r>
              <a:rPr lang="pl-PL"/>
              <a:t>volume</a:t>
            </a:r>
            <a:r>
              <a:rPr lang="en-US"/>
              <a:t> change</a:t>
            </a:r>
          </a:p>
        </c:rich>
      </c:tx>
      <c:overlay val="1"/>
    </c:title>
    <c:plotArea>
      <c:layout>
        <c:manualLayout>
          <c:layoutTarget val="inner"/>
          <c:xMode val="edge"/>
          <c:yMode val="edge"/>
          <c:x val="0.14302223747054421"/>
          <c:y val="0.1005768132011297"/>
          <c:w val="0.81616472959952968"/>
          <c:h val="0.76344199211414199"/>
        </c:manualLayout>
      </c:layout>
      <c:scatterChart>
        <c:scatterStyle val="lineMarker"/>
        <c:ser>
          <c:idx val="2"/>
          <c:order val="0"/>
          <c:tx>
            <c:v>All FNAL data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trendlineType val="linear"/>
            <c:dispEq val="1"/>
            <c:trendlineLbl>
              <c:layout>
                <c:manualLayout>
                  <c:x val="8.1384136234763982E-2"/>
                  <c:y val="0.37697491379693837"/>
                </c:manualLayout>
              </c:layout>
              <c:numFmt formatCode="General" sourceLinked="0"/>
              <c:spPr>
                <a:solidFill>
                  <a:srgbClr val="92D050"/>
                </a:solidFill>
              </c:spPr>
              <c:txPr>
                <a:bodyPr/>
                <a:lstStyle/>
                <a:p>
                  <a:pPr>
                    <a:defRPr lang="pl-PL" sz="1800"/>
                  </a:pPr>
                  <a:endParaRPr lang="en-US"/>
                </a:p>
              </c:txPr>
            </c:trendlineLbl>
          </c:trendline>
          <c:xVal>
            <c:numRef>
              <c:f>'STRAND MEASUREMENT'!$E$20:$E$53</c:f>
              <c:numCache>
                <c:formatCode>0.00</c:formatCode>
                <c:ptCount val="34"/>
                <c:pt idx="0">
                  <c:v>336.99449999999968</c:v>
                </c:pt>
                <c:pt idx="1">
                  <c:v>344.8177</c:v>
                </c:pt>
                <c:pt idx="2">
                  <c:v>560.59070000000054</c:v>
                </c:pt>
                <c:pt idx="3">
                  <c:v>48.4</c:v>
                </c:pt>
                <c:pt idx="4">
                  <c:v>47.9</c:v>
                </c:pt>
                <c:pt idx="5">
                  <c:v>47.71</c:v>
                </c:pt>
                <c:pt idx="6">
                  <c:v>301.803</c:v>
                </c:pt>
                <c:pt idx="7">
                  <c:v>49.259</c:v>
                </c:pt>
                <c:pt idx="8">
                  <c:v>294.03399999999959</c:v>
                </c:pt>
                <c:pt idx="9">
                  <c:v>49.202000000000012</c:v>
                </c:pt>
                <c:pt idx="10">
                  <c:v>300.31333333333362</c:v>
                </c:pt>
                <c:pt idx="11">
                  <c:v>300.21000000000004</c:v>
                </c:pt>
                <c:pt idx="12">
                  <c:v>300.65749999999997</c:v>
                </c:pt>
                <c:pt idx="13">
                  <c:v>300.52749999999969</c:v>
                </c:pt>
                <c:pt idx="14">
                  <c:v>199.90800000000004</c:v>
                </c:pt>
                <c:pt idx="15">
                  <c:v>200.75166666666658</c:v>
                </c:pt>
                <c:pt idx="16">
                  <c:v>100.13799999999999</c:v>
                </c:pt>
                <c:pt idx="17">
                  <c:v>99.759999999999991</c:v>
                </c:pt>
                <c:pt idx="18">
                  <c:v>48.120000000000012</c:v>
                </c:pt>
                <c:pt idx="19">
                  <c:v>48.256</c:v>
                </c:pt>
                <c:pt idx="20">
                  <c:v>48.352000000000004</c:v>
                </c:pt>
                <c:pt idx="21">
                  <c:v>48.213000000000008</c:v>
                </c:pt>
                <c:pt idx="22">
                  <c:v>300.28307692307669</c:v>
                </c:pt>
                <c:pt idx="23">
                  <c:v>299.7</c:v>
                </c:pt>
                <c:pt idx="24">
                  <c:v>295.55461538461572</c:v>
                </c:pt>
                <c:pt idx="25">
                  <c:v>295.48307692307668</c:v>
                </c:pt>
                <c:pt idx="26">
                  <c:v>299.45549999999969</c:v>
                </c:pt>
                <c:pt idx="27">
                  <c:v>300.09416666666675</c:v>
                </c:pt>
                <c:pt idx="28">
                  <c:v>199.91923076923078</c:v>
                </c:pt>
                <c:pt idx="29">
                  <c:v>200.39250000000001</c:v>
                </c:pt>
                <c:pt idx="30">
                  <c:v>99.345833333333289</c:v>
                </c:pt>
                <c:pt idx="31">
                  <c:v>99.443333333333342</c:v>
                </c:pt>
                <c:pt idx="32">
                  <c:v>47.790000000000013</c:v>
                </c:pt>
                <c:pt idx="33">
                  <c:v>48.145000000000003</c:v>
                </c:pt>
              </c:numCache>
            </c:numRef>
          </c:xVal>
          <c:yVal>
            <c:numRef>
              <c:f>'STRAND MEASUREMENT'!$M$20:$M$53</c:f>
              <c:numCache>
                <c:formatCode>0.00%</c:formatCode>
                <c:ptCount val="34"/>
                <c:pt idx="0">
                  <c:v>2.3700203575416887E-2</c:v>
                </c:pt>
                <c:pt idx="1">
                  <c:v>2.4081867024201037E-2</c:v>
                </c:pt>
                <c:pt idx="2">
                  <c:v>2.0024197219762258E-2</c:v>
                </c:pt>
                <c:pt idx="3">
                  <c:v>2.4246280991735668E-2</c:v>
                </c:pt>
                <c:pt idx="4">
                  <c:v>2.4087404314544349E-2</c:v>
                </c:pt>
                <c:pt idx="5">
                  <c:v>2.3629665339202095E-2</c:v>
                </c:pt>
                <c:pt idx="6">
                  <c:v>2.8812870415606467E-2</c:v>
                </c:pt>
                <c:pt idx="7">
                  <c:v>2.581946170002989E-2</c:v>
                </c:pt>
                <c:pt idx="8">
                  <c:v>2.3309620040922668E-2</c:v>
                </c:pt>
                <c:pt idx="9">
                  <c:v>2.556876259674444E-2</c:v>
                </c:pt>
                <c:pt idx="10">
                  <c:v>2.0161001777228991E-2</c:v>
                </c:pt>
                <c:pt idx="11">
                  <c:v>2.2996865947513611E-2</c:v>
                </c:pt>
                <c:pt idx="12">
                  <c:v>2.1131770298608472E-2</c:v>
                </c:pt>
                <c:pt idx="13">
                  <c:v>2.0885528475919363E-2</c:v>
                </c:pt>
                <c:pt idx="14">
                  <c:v>2.0369785940306164E-2</c:v>
                </c:pt>
                <c:pt idx="15">
                  <c:v>2.1358673163116702E-2</c:v>
                </c:pt>
                <c:pt idx="16">
                  <c:v>2.4471220238297002E-2</c:v>
                </c:pt>
                <c:pt idx="17">
                  <c:v>2.0793938373908142E-2</c:v>
                </c:pt>
                <c:pt idx="18">
                  <c:v>2.3108097530637427E-2</c:v>
                </c:pt>
                <c:pt idx="19">
                  <c:v>2.341547980114423E-2</c:v>
                </c:pt>
                <c:pt idx="20">
                  <c:v>2.2554188260015061E-2</c:v>
                </c:pt>
                <c:pt idx="21">
                  <c:v>2.1899410767907634E-2</c:v>
                </c:pt>
                <c:pt idx="24">
                  <c:v>2.0829424552197138E-2</c:v>
                </c:pt>
                <c:pt idx="25">
                  <c:v>2.1665144343950008E-2</c:v>
                </c:pt>
                <c:pt idx="26">
                  <c:v>2.1484386214887571E-2</c:v>
                </c:pt>
                <c:pt idx="27">
                  <c:v>2.1534209712905795E-2</c:v>
                </c:pt>
                <c:pt idx="28">
                  <c:v>2.2501412625248497E-2</c:v>
                </c:pt>
                <c:pt idx="29">
                  <c:v>2.2600864926088631E-2</c:v>
                </c:pt>
                <c:pt idx="30">
                  <c:v>2.1604401010586909E-2</c:v>
                </c:pt>
                <c:pt idx="31">
                  <c:v>2.2275684572999048E-2</c:v>
                </c:pt>
                <c:pt idx="32">
                  <c:v>2.6531229348834489E-2</c:v>
                </c:pt>
                <c:pt idx="33">
                  <c:v>2.2047264852138881E-2</c:v>
                </c:pt>
              </c:numCache>
            </c:numRef>
          </c:yVal>
        </c:ser>
        <c:axId val="55403264"/>
        <c:axId val="55405184"/>
      </c:scatterChart>
      <c:valAx>
        <c:axId val="554032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pl-PL" sz="12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 b="0">
                    <a:latin typeface="Times New Roman" pitchFamily="18" charset="0"/>
                    <a:cs typeface="Times New Roman" pitchFamily="18" charset="0"/>
                  </a:rPr>
                  <a:t>sample length [mm]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55405184"/>
        <c:crosses val="autoZero"/>
        <c:crossBetween val="midCat"/>
      </c:valAx>
      <c:valAx>
        <c:axId val="554051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pl-PL"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pl-PL" sz="12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1200">
                    <a:latin typeface="Symbol" pitchFamily="18" charset="2"/>
                    <a:cs typeface="Times New Roman" pitchFamily="18" charset="0"/>
                  </a:rPr>
                  <a:t>D</a:t>
                </a:r>
                <a:r>
                  <a:rPr lang="pl-PL" sz="1200">
                    <a:latin typeface="Times New Roman" pitchFamily="18" charset="0"/>
                    <a:cs typeface="Times New Roman" pitchFamily="18" charset="0"/>
                  </a:rPr>
                  <a:t>V/V </a:t>
                </a:r>
                <a:r>
                  <a:rPr lang="en-US" sz="1200">
                    <a:latin typeface="Times New Roman" pitchFamily="18" charset="0"/>
                    <a:cs typeface="Times New Roman" pitchFamily="18" charset="0"/>
                  </a:rPr>
                  <a:t> [%]</a:t>
                </a:r>
              </a:p>
            </c:rich>
          </c:tx>
        </c:title>
        <c:numFmt formatCode="0.00%" sourceLinked="1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55403264"/>
        <c:crosses val="autoZero"/>
        <c:crossBetween val="midCat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6982189773678813"/>
          <c:y val="0.5681443648975858"/>
          <c:w val="0.29646010707933534"/>
          <c:h val="8.3323619965849707E-2"/>
        </c:manualLayout>
      </c:layout>
      <c:spPr>
        <a:solidFill>
          <a:srgbClr val="FFFF00"/>
        </a:solidFill>
      </c:spPr>
      <c:txPr>
        <a:bodyPr/>
        <a:lstStyle/>
        <a:p>
          <a:pPr>
            <a:defRPr lang="pl-PL" sz="18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pl-PL"/>
            </a:pPr>
            <a:r>
              <a:rPr lang="en-US"/>
              <a:t>54/61 </a:t>
            </a:r>
            <a:r>
              <a:rPr lang="pl-PL"/>
              <a:t>cable</a:t>
            </a:r>
            <a:r>
              <a:rPr lang="en-US"/>
              <a:t> length change</a:t>
            </a:r>
          </a:p>
        </c:rich>
      </c:tx>
      <c:overlay val="1"/>
    </c:title>
    <c:plotArea>
      <c:layout>
        <c:manualLayout>
          <c:layoutTarget val="inner"/>
          <c:xMode val="edge"/>
          <c:yMode val="edge"/>
          <c:x val="0.14302223747054421"/>
          <c:y val="0.10057681320112964"/>
          <c:w val="0.81616472959952968"/>
          <c:h val="0.7634419921141411"/>
        </c:manualLayout>
      </c:layout>
      <c:scatterChart>
        <c:scatterStyle val="lineMarker"/>
        <c:ser>
          <c:idx val="2"/>
          <c:order val="0"/>
          <c:tx>
            <c:v>BNL - 640 C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'Cable RESULTS'!$G$20</c:f>
              <c:numCache>
                <c:formatCode>General</c:formatCode>
                <c:ptCount val="1"/>
                <c:pt idx="0">
                  <c:v>1210</c:v>
                </c:pt>
              </c:numCache>
            </c:numRef>
          </c:xVal>
          <c:yVal>
            <c:numRef>
              <c:f>'Cable RESULTS'!$J$20</c:f>
              <c:numCache>
                <c:formatCode>General</c:formatCode>
                <c:ptCount val="1"/>
                <c:pt idx="0">
                  <c:v>-0.1</c:v>
                </c:pt>
              </c:numCache>
            </c:numRef>
          </c:yVal>
        </c:ser>
        <c:ser>
          <c:idx val="3"/>
          <c:order val="1"/>
          <c:tx>
            <c:v>LBNL - 665 C</c:v>
          </c:tx>
          <c:spPr>
            <a:ln w="28575">
              <a:noFill/>
            </a:ln>
          </c:spPr>
          <c:marker>
            <c:symbol val="square"/>
            <c:size val="7"/>
          </c:marker>
          <c:xVal>
            <c:numRef>
              <c:f>'Cable RESULTS'!$G$29:$G$30</c:f>
              <c:numCache>
                <c:formatCode>General</c:formatCode>
                <c:ptCount val="2"/>
                <c:pt idx="0">
                  <c:v>1346</c:v>
                </c:pt>
                <c:pt idx="1">
                  <c:v>1345</c:v>
                </c:pt>
              </c:numCache>
            </c:numRef>
          </c:xVal>
          <c:yVal>
            <c:numRef>
              <c:f>'Cable RESULTS'!$J$29:$J$30</c:f>
              <c:numCache>
                <c:formatCode>General</c:formatCode>
                <c:ptCount val="2"/>
                <c:pt idx="0">
                  <c:v>-0.1</c:v>
                </c:pt>
                <c:pt idx="1">
                  <c:v>-0.16</c:v>
                </c:pt>
              </c:numCache>
            </c:numRef>
          </c:yVal>
        </c:ser>
        <c:ser>
          <c:idx val="0"/>
          <c:order val="2"/>
          <c:tx>
            <c:v>FNAL - 640 C</c:v>
          </c:tx>
          <c:spPr>
            <a:ln w="28575">
              <a:noFill/>
            </a:ln>
          </c:spPr>
          <c:marker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xVal>
            <c:numRef>
              <c:f>'Cable RESULTS'!$G$21:$G$28</c:f>
              <c:numCache>
                <c:formatCode>0.00</c:formatCode>
                <c:ptCount val="8"/>
                <c:pt idx="0">
                  <c:v>1850.0852</c:v>
                </c:pt>
                <c:pt idx="1">
                  <c:v>1857.2988</c:v>
                </c:pt>
                <c:pt idx="2">
                  <c:v>1851.5076000000001</c:v>
                </c:pt>
                <c:pt idx="3">
                  <c:v>1850.8217999999999</c:v>
                </c:pt>
                <c:pt idx="4">
                  <c:v>1828.8</c:v>
                </c:pt>
                <c:pt idx="5">
                  <c:v>1831.4162000000001</c:v>
                </c:pt>
                <c:pt idx="6">
                  <c:v>1828.9016000000001</c:v>
                </c:pt>
                <c:pt idx="7">
                  <c:v>1830.6288</c:v>
                </c:pt>
              </c:numCache>
            </c:numRef>
          </c:xVal>
          <c:yVal>
            <c:numRef>
              <c:f>'Cable RESULTS'!$J$21:$J$28</c:f>
              <c:numCache>
                <c:formatCode>General</c:formatCode>
                <c:ptCount val="8"/>
                <c:pt idx="0">
                  <c:v>-0.18300000000000011</c:v>
                </c:pt>
                <c:pt idx="1">
                  <c:v>-0.1760000000000001</c:v>
                </c:pt>
                <c:pt idx="2">
                  <c:v>-0.15200000000000011</c:v>
                </c:pt>
                <c:pt idx="3">
                  <c:v>-0.16300000000000001</c:v>
                </c:pt>
                <c:pt idx="4">
                  <c:v>-0.21500000000000011</c:v>
                </c:pt>
                <c:pt idx="5">
                  <c:v>-0.10700000000000005</c:v>
                </c:pt>
                <c:pt idx="6">
                  <c:v>-3.5999999999999997E-2</c:v>
                </c:pt>
                <c:pt idx="7">
                  <c:v>-6.0000000000000032E-2</c:v>
                </c:pt>
              </c:numCache>
            </c:numRef>
          </c:yVal>
        </c:ser>
        <c:ser>
          <c:idx val="5"/>
          <c:order val="3"/>
          <c:tx>
            <c:v>BNL 400 C</c:v>
          </c:tx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'Cable RESULTS'!$G$18</c:f>
              <c:numCache>
                <c:formatCode>General</c:formatCode>
                <c:ptCount val="1"/>
                <c:pt idx="0">
                  <c:v>1207</c:v>
                </c:pt>
              </c:numCache>
            </c:numRef>
          </c:xVal>
          <c:yVal>
            <c:numRef>
              <c:f>'Cable RESULTS'!$J$18</c:f>
              <c:numCache>
                <c:formatCode>General</c:formatCode>
                <c:ptCount val="1"/>
                <c:pt idx="0">
                  <c:v>-0.38500000000000023</c:v>
                </c:pt>
              </c:numCache>
            </c:numRef>
          </c:yVal>
        </c:ser>
        <c:ser>
          <c:idx val="1"/>
          <c:order val="4"/>
          <c:tx>
            <c:v>FNAL 400 C</c:v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'Cable RESULTS'!$G$16:$G$17</c:f>
              <c:numCache>
                <c:formatCode>0.00</c:formatCode>
                <c:ptCount val="2"/>
                <c:pt idx="0">
                  <c:v>1851.0249999999999</c:v>
                </c:pt>
                <c:pt idx="1">
                  <c:v>1851.0249999999999</c:v>
                </c:pt>
              </c:numCache>
            </c:numRef>
          </c:xVal>
          <c:yVal>
            <c:numRef>
              <c:f>'Cable RESULTS'!$J$16:$J$17</c:f>
              <c:numCache>
                <c:formatCode>General</c:formatCode>
                <c:ptCount val="2"/>
                <c:pt idx="0">
                  <c:v>-0.34300000000000008</c:v>
                </c:pt>
                <c:pt idx="1">
                  <c:v>-0.25700000000000001</c:v>
                </c:pt>
              </c:numCache>
            </c:numRef>
          </c:yVal>
        </c:ser>
        <c:axId val="55458432"/>
        <c:axId val="55464704"/>
      </c:scatterChart>
      <c:valAx>
        <c:axId val="554584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pl-PL" sz="12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 b="0">
                    <a:latin typeface="Times New Roman" pitchFamily="18" charset="0"/>
                    <a:cs typeface="Times New Roman" pitchFamily="18" charset="0"/>
                  </a:rPr>
                  <a:t>sample length [mm]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55464704"/>
        <c:crossesAt val="-0.45"/>
        <c:crossBetween val="midCat"/>
      </c:valAx>
      <c:valAx>
        <c:axId val="554647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pl-PL"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pl-PL" sz="12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1200">
                    <a:latin typeface="Symbol" pitchFamily="18" charset="2"/>
                    <a:cs typeface="Times New Roman" pitchFamily="18" charset="0"/>
                  </a:rPr>
                  <a:t>D</a:t>
                </a:r>
                <a:r>
                  <a:rPr lang="pl-PL" sz="1200">
                    <a:latin typeface="Times New Roman" pitchFamily="18" charset="0"/>
                    <a:cs typeface="Times New Roman" pitchFamily="18" charset="0"/>
                  </a:rPr>
                  <a:t>L/L </a:t>
                </a:r>
                <a:r>
                  <a:rPr lang="en-US" sz="1200">
                    <a:latin typeface="Times New Roman" pitchFamily="18" charset="0"/>
                    <a:cs typeface="Times New Roman" pitchFamily="18" charset="0"/>
                  </a:rPr>
                  <a:t> [%]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lang="pl-PL"/>
            </a:pPr>
            <a:endParaRPr lang="en-US"/>
          </a:p>
        </c:txPr>
        <c:crossAx val="55458432"/>
        <c:crossesAt val="-0.45"/>
        <c:crossBetween val="midCat"/>
      </c:valAx>
      <c:spPr>
        <a:noFill/>
        <a:ln>
          <a:solidFill>
            <a:schemeClr val="accent1">
              <a:shade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6662529936264286"/>
          <c:y val="0.11729443113792624"/>
          <c:w val="0.19418268864497287"/>
          <c:h val="0.30815243206096082"/>
        </c:manualLayout>
      </c:layout>
      <c:spPr>
        <a:solidFill>
          <a:srgbClr val="FFFF00"/>
        </a:solidFill>
      </c:spPr>
      <c:txPr>
        <a:bodyPr/>
        <a:lstStyle/>
        <a:p>
          <a:pPr>
            <a:defRPr lang="pl-PL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E773FF6-72E0-4A9F-BE06-300116316961}" type="datetime1">
              <a:rPr lang="en-US"/>
              <a:pPr/>
              <a:t>4/28/2010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E779148-051B-4898-B1A1-91B8EEE13D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600AB20-4C4C-4B70-9BBE-4FCEF1A6AB32}" type="datetime1">
              <a:rPr lang="en-US"/>
              <a:pPr/>
              <a:t>4/28/2010</a:t>
            </a:fld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2AE10B6-A808-42F0-B507-E1534C8044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971800"/>
            <a:ext cx="3810000" cy="31242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0" y="1028700"/>
            <a:ext cx="9144000" cy="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algn="ctr">
              <a:defRPr/>
            </a:pPr>
            <a:endParaRPr lang="en-GB" sz="1600">
              <a:latin typeface="Arial Rounded MT Bold" pitchFamily="34" charset="0"/>
            </a:endParaRPr>
          </a:p>
        </p:txBody>
      </p:sp>
      <p:pic>
        <p:nvPicPr>
          <p:cNvPr id="3080" name="Picture 48" descr="USLARP_Banner2"/>
          <p:cNvPicPr>
            <a:picLocks noChangeAspect="1" noChangeArrowheads="1"/>
          </p:cNvPicPr>
          <p:nvPr userDrawn="1"/>
        </p:nvPicPr>
        <p:blipFill>
          <a:blip r:embed="rId2" cstate="print"/>
          <a:srcRect l="21268" t="6451" r="2547" b="41936"/>
          <a:stretch>
            <a:fillRect/>
          </a:stretch>
        </p:blipFill>
        <p:spPr bwMode="auto">
          <a:xfrm>
            <a:off x="1371600" y="127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1" name="Group 11"/>
          <p:cNvGrpSpPr>
            <a:grpSpLocks/>
          </p:cNvGrpSpPr>
          <p:nvPr userDrawn="1"/>
        </p:nvGrpSpPr>
        <p:grpSpPr bwMode="auto">
          <a:xfrm>
            <a:off x="4495800" y="622300"/>
            <a:ext cx="4057650" cy="368300"/>
            <a:chOff x="1602" y="336"/>
            <a:chExt cx="2556" cy="232"/>
          </a:xfrm>
        </p:grpSpPr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1602" y="336"/>
              <a:ext cx="2556" cy="218"/>
            </a:xfrm>
            <a:prstGeom prst="roundRect">
              <a:avLst>
                <a:gd name="adj" fmla="val 45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grpSp>
          <p:nvGrpSpPr>
            <p:cNvPr id="3083" name="Group 13"/>
            <p:cNvGrpSpPr>
              <a:grpSpLocks/>
            </p:cNvGrpSpPr>
            <p:nvPr/>
          </p:nvGrpSpPr>
          <p:grpSpPr bwMode="auto">
            <a:xfrm>
              <a:off x="1602" y="336"/>
              <a:ext cx="2547" cy="232"/>
              <a:chOff x="1602" y="336"/>
              <a:chExt cx="2547" cy="232"/>
            </a:xfrm>
          </p:grpSpPr>
          <p:sp>
            <p:nvSpPr>
              <p:cNvPr id="14" name="AutoShape 14"/>
              <p:cNvSpPr>
                <a:spLocks noChangeArrowheads="1"/>
              </p:cNvSpPr>
              <p:nvPr/>
            </p:nvSpPr>
            <p:spPr bwMode="auto">
              <a:xfrm>
                <a:off x="1602" y="336"/>
                <a:ext cx="2547" cy="214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grpSp>
            <p:nvGrpSpPr>
              <p:cNvPr id="3085" name="Group 15"/>
              <p:cNvGrpSpPr>
                <a:grpSpLocks/>
              </p:cNvGrpSpPr>
              <p:nvPr/>
            </p:nvGrpSpPr>
            <p:grpSpPr bwMode="auto">
              <a:xfrm>
                <a:off x="1602" y="336"/>
                <a:ext cx="2543" cy="232"/>
                <a:chOff x="1602" y="336"/>
                <a:chExt cx="2543" cy="232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02" y="336"/>
                  <a:ext cx="2540" cy="211"/>
                </a:xfrm>
                <a:prstGeom prst="roundRect">
                  <a:avLst>
                    <a:gd name="adj" fmla="val 47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l-PL"/>
                </a:p>
              </p:txBody>
            </p:sp>
            <p:grpSp>
              <p:nvGrpSpPr>
                <p:cNvPr id="3087" name="Group 17"/>
                <p:cNvGrpSpPr>
                  <a:grpSpLocks/>
                </p:cNvGrpSpPr>
                <p:nvPr/>
              </p:nvGrpSpPr>
              <p:grpSpPr bwMode="auto">
                <a:xfrm>
                  <a:off x="1602" y="336"/>
                  <a:ext cx="2543" cy="232"/>
                  <a:chOff x="1602" y="336"/>
                  <a:chExt cx="2543" cy="232"/>
                </a:xfrm>
              </p:grpSpPr>
              <p:sp>
                <p:nvSpPr>
                  <p:cNvPr id="18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1602" y="336"/>
                    <a:ext cx="2530" cy="208"/>
                  </a:xfrm>
                  <a:prstGeom prst="roundRect">
                    <a:avLst>
                      <a:gd name="adj" fmla="val 47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grpSp>
                <p:nvGrpSpPr>
                  <p:cNvPr id="3089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1602" y="336"/>
                    <a:ext cx="2543" cy="232"/>
                    <a:chOff x="1602" y="336"/>
                    <a:chExt cx="2543" cy="232"/>
                  </a:xfrm>
                </p:grpSpPr>
                <p:sp>
                  <p:nvSpPr>
                    <p:cNvPr id="20" name="AutoShap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2" y="336"/>
                      <a:ext cx="2523" cy="195"/>
                    </a:xfrm>
                    <a:prstGeom prst="roundRect">
                      <a:avLst>
                        <a:gd name="adj" fmla="val 514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grpSp>
                  <p:nvGrpSpPr>
                    <p:cNvPr id="3091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02" y="336"/>
                      <a:ext cx="2543" cy="232"/>
                      <a:chOff x="1602" y="336"/>
                      <a:chExt cx="2543" cy="232"/>
                    </a:xfrm>
                  </p:grpSpPr>
                  <p:sp>
                    <p:nvSpPr>
                      <p:cNvPr id="22" name="AutoShape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02" y="336"/>
                        <a:ext cx="2516" cy="184"/>
                      </a:xfrm>
                      <a:prstGeom prst="roundRect">
                        <a:avLst>
                          <a:gd name="adj" fmla="val 542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pl-PL"/>
                      </a:p>
                    </p:txBody>
                  </p:sp>
                  <p:grpSp>
                    <p:nvGrpSpPr>
                      <p:cNvPr id="3093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2" y="336"/>
                        <a:ext cx="2543" cy="232"/>
                        <a:chOff x="1602" y="336"/>
                        <a:chExt cx="2543" cy="232"/>
                      </a:xfrm>
                    </p:grpSpPr>
                    <p:sp>
                      <p:nvSpPr>
                        <p:cNvPr id="24" name="AutoShape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02" y="336"/>
                          <a:ext cx="2509" cy="175"/>
                        </a:xfrm>
                        <a:prstGeom prst="roundRect">
                          <a:avLst>
                            <a:gd name="adj" fmla="val 574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pl-PL"/>
                        </a:p>
                      </p:txBody>
                    </p:sp>
                    <p:grpSp>
                      <p:nvGrpSpPr>
                        <p:cNvPr id="3095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336"/>
                          <a:ext cx="2543" cy="232"/>
                          <a:chOff x="1602" y="336"/>
                          <a:chExt cx="2543" cy="232"/>
                        </a:xfrm>
                      </p:grpSpPr>
                      <p:sp>
                        <p:nvSpPr>
                          <p:cNvPr id="26" name="AutoShap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02" y="336"/>
                            <a:ext cx="2504" cy="165"/>
                          </a:xfrm>
                          <a:prstGeom prst="roundRect">
                            <a:avLst>
                              <a:gd name="adj" fmla="val 606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pl-PL"/>
                          </a:p>
                        </p:txBody>
                      </p:sp>
                      <p:grpSp>
                        <p:nvGrpSpPr>
                          <p:cNvPr id="3097" name="Group 2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02" y="336"/>
                            <a:ext cx="2543" cy="232"/>
                            <a:chOff x="1602" y="336"/>
                            <a:chExt cx="2543" cy="232"/>
                          </a:xfrm>
                        </p:grpSpPr>
                        <p:sp>
                          <p:nvSpPr>
                            <p:cNvPr id="28" name="AutoShape 2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02" y="336"/>
                              <a:ext cx="2498" cy="160"/>
                            </a:xfrm>
                            <a:prstGeom prst="roundRect">
                              <a:avLst>
                                <a:gd name="adj" fmla="val 625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pl-PL"/>
                            </a:p>
                          </p:txBody>
                        </p:sp>
                        <p:grpSp>
                          <p:nvGrpSpPr>
                            <p:cNvPr id="3099" name="Group 2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602" y="336"/>
                              <a:ext cx="2543" cy="232"/>
                              <a:chOff x="1602" y="336"/>
                              <a:chExt cx="2543" cy="232"/>
                            </a:xfrm>
                          </p:grpSpPr>
                          <p:sp>
                            <p:nvSpPr>
                              <p:cNvPr id="30" name="AutoShape 3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02" y="336"/>
                                <a:ext cx="2494" cy="153"/>
                              </a:xfrm>
                              <a:prstGeom prst="roundRect">
                                <a:avLst>
                                  <a:gd name="adj" fmla="val 657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>
                                  <a:defRPr/>
                                </a:pPr>
                                <a:endParaRPr lang="pl-PL"/>
                              </a:p>
                            </p:txBody>
                          </p:sp>
                          <p:grpSp>
                            <p:nvGrpSpPr>
                              <p:cNvPr id="3101" name="Group 3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602" y="336"/>
                                <a:ext cx="2543" cy="232"/>
                                <a:chOff x="1602" y="336"/>
                                <a:chExt cx="2543" cy="232"/>
                              </a:xfrm>
                            </p:grpSpPr>
                            <p:sp>
                              <p:nvSpPr>
                                <p:cNvPr id="32" name="AutoShape 3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02" y="336"/>
                                  <a:ext cx="2489" cy="145"/>
                                </a:xfrm>
                                <a:prstGeom prst="roundRect">
                                  <a:avLst>
                                    <a:gd name="adj" fmla="val 694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pPr>
                                    <a:defRPr/>
                                  </a:pPr>
                                  <a:endParaRPr lang="pl-PL"/>
                                </a:p>
                              </p:txBody>
                            </p:sp>
                            <p:grpSp>
                              <p:nvGrpSpPr>
                                <p:cNvPr id="3103" name="Group 3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602" y="336"/>
                                  <a:ext cx="2543" cy="232"/>
                                  <a:chOff x="1602" y="336"/>
                                  <a:chExt cx="2543" cy="232"/>
                                </a:xfrm>
                              </p:grpSpPr>
                              <p:sp>
                                <p:nvSpPr>
                                  <p:cNvPr id="34" name="AutoShape 3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602" y="336"/>
                                    <a:ext cx="2485" cy="139"/>
                                  </a:xfrm>
                                  <a:prstGeom prst="roundRect">
                                    <a:avLst>
                                      <a:gd name="adj" fmla="val 722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pl-PL"/>
                                  </a:p>
                                </p:txBody>
                              </p:sp>
                              <p:grpSp>
                                <p:nvGrpSpPr>
                                  <p:cNvPr id="3105" name="Group 35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602" y="336"/>
                                    <a:ext cx="2543" cy="232"/>
                                    <a:chOff x="1602" y="336"/>
                                    <a:chExt cx="2543" cy="232"/>
                                  </a:xfrm>
                                </p:grpSpPr>
                                <p:sp>
                                  <p:nvSpPr>
                                    <p:cNvPr id="36" name="AutoShape 3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602" y="336"/>
                                      <a:ext cx="2482" cy="136"/>
                                    </a:xfrm>
                                    <a:prstGeom prst="roundRect">
                                      <a:avLst>
                                        <a:gd name="adj" fmla="val 731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>
                                        <a:defRPr/>
                                      </a:pPr>
                                      <a:endParaRPr lang="pl-PL"/>
                                    </a:p>
                                  </p:txBody>
                                </p:sp>
                                <p:grpSp>
                                  <p:nvGrpSpPr>
                                    <p:cNvPr id="3107" name="Group 3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602" y="336"/>
                                      <a:ext cx="2543" cy="232"/>
                                      <a:chOff x="1602" y="336"/>
                                      <a:chExt cx="2543" cy="232"/>
                                    </a:xfrm>
                                  </p:grpSpPr>
                                  <p:sp>
                                    <p:nvSpPr>
                                      <p:cNvPr id="38" name="AutoShape 3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602" y="336"/>
                                        <a:ext cx="2480" cy="131"/>
                                      </a:xfrm>
                                      <a:prstGeom prst="roundRect">
                                        <a:avLst>
                                          <a:gd name="adj" fmla="val 769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>
                                          <a:defRPr/>
                                        </a:pPr>
                                        <a:endParaRPr lang="pl-PL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3109" name="Group 39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602" y="336"/>
                                        <a:ext cx="2543" cy="232"/>
                                        <a:chOff x="1602" y="336"/>
                                        <a:chExt cx="2543" cy="232"/>
                                      </a:xfrm>
                                    </p:grpSpPr>
                                    <p:sp>
                                      <p:nvSpPr>
                                        <p:cNvPr id="40" name="AutoShape 40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602" y="336"/>
                                          <a:ext cx="2477" cy="129"/>
                                        </a:xfrm>
                                        <a:prstGeom prst="roundRect">
                                          <a:avLst>
                                            <a:gd name="adj" fmla="val 778"/>
                                          </a:avLst>
                                        </a:prstGeom>
                                        <a:noFill/>
                                        <a:ln w="9525">
                                          <a:noFill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pPr>
                                            <a:defRPr/>
                                          </a:pPr>
                                          <a:endParaRPr lang="pl-PL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3111" name="Group 41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602" y="336"/>
                                          <a:ext cx="2543" cy="232"/>
                                          <a:chOff x="1602" y="336"/>
                                          <a:chExt cx="2543" cy="232"/>
                                        </a:xfrm>
                                      </p:grpSpPr>
                                      <p:sp>
                                        <p:nvSpPr>
                                          <p:cNvPr id="42" name="AutoShape 42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602" y="336"/>
                                            <a:ext cx="2475" cy="127"/>
                                          </a:xfrm>
                                          <a:prstGeom prst="roundRect">
                                            <a:avLst>
                                              <a:gd name="adj" fmla="val 792"/>
                                            </a:avLst>
                                          </a:prstGeom>
                                          <a:noFill/>
                                          <a:ln w="9525">
                                            <a:noFill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none" anchor="ctr"/>
                                          <a:lstStyle/>
                                          <a:p>
                                            <a:pPr>
                                              <a:defRPr/>
                                            </a:pPr>
                                            <a:endParaRPr lang="pl-PL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3113" name="Group 43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602" y="336"/>
                                            <a:ext cx="2543" cy="232"/>
                                            <a:chOff x="1602" y="336"/>
                                            <a:chExt cx="2543" cy="232"/>
                                          </a:xfrm>
                                        </p:grpSpPr>
                                        <p:sp>
                                          <p:nvSpPr>
                                            <p:cNvPr id="44" name="AutoShape 44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1602" y="336"/>
                                              <a:ext cx="2475" cy="126"/>
                                            </a:xfrm>
                                            <a:prstGeom prst="roundRect">
                                              <a:avLst>
                                                <a:gd name="adj" fmla="val 792"/>
                                              </a:avLst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>
                                                <a:defRPr/>
                                              </a:pPr>
                                              <a:endParaRPr lang="pl-PL"/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3115" name="Group 45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602" y="336"/>
                                              <a:ext cx="2543" cy="232"/>
                                              <a:chOff x="1602" y="336"/>
                                              <a:chExt cx="2543" cy="232"/>
                                            </a:xfrm>
                                          </p:grpSpPr>
                                          <p:sp>
                                            <p:nvSpPr>
                                              <p:cNvPr id="46" name="AutoShape 46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602" y="336"/>
                                                <a:ext cx="2475" cy="126"/>
                                              </a:xfrm>
                                              <a:prstGeom prst="roundRect">
                                                <a:avLst>
                                                  <a:gd name="adj" fmla="val 792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pPr>
                                                  <a:defRPr/>
                                                </a:pPr>
                                                <a:endParaRPr lang="pl-PL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47" name="AutoShape 47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603" y="336"/>
                                                <a:ext cx="2542" cy="232"/>
                                              </a:xfrm>
                                              <a:prstGeom prst="roundRect">
                                                <a:avLst>
                                                  <a:gd name="adj" fmla="val 806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lIns="0" tIns="0" rIns="0" bIns="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pPr eaLnBrk="0" hangingPunct="0">
                                                  <a:buClr>
                                                    <a:srgbClr val="000000"/>
                                                  </a:buClr>
                                                  <a:buSzPct val="100000"/>
                                                  <a:buFont typeface="Times New Roman" pitchFamily="18" charset="0"/>
                                                  <a:buNone/>
                                                  <a:tabLst>
                                                    <a:tab pos="0" algn="l"/>
                                                    <a:tab pos="457200" algn="l"/>
                                                    <a:tab pos="914400" algn="l"/>
                                                    <a:tab pos="1371600" algn="l"/>
                                                    <a:tab pos="1828800" algn="l"/>
                                                    <a:tab pos="2286000" algn="l"/>
                                                    <a:tab pos="2743200" algn="l"/>
                                                    <a:tab pos="3200400" algn="l"/>
                                                    <a:tab pos="3657600" algn="l"/>
                                                    <a:tab pos="4114800" algn="l"/>
                                                    <a:tab pos="4572000" algn="l"/>
                                                    <a:tab pos="5029200" algn="l"/>
                                                    <a:tab pos="5486400" algn="l"/>
                                                    <a:tab pos="5943600" algn="l"/>
                                                    <a:tab pos="6400800" algn="l"/>
                                                    <a:tab pos="6858000" algn="l"/>
                                                    <a:tab pos="7315200" algn="l"/>
                                                    <a:tab pos="7772400" algn="l"/>
                                                    <a:tab pos="8229600" algn="l"/>
                                                    <a:tab pos="8686800" algn="l"/>
                                                    <a:tab pos="9144000" algn="l"/>
                                                  </a:tabLst>
                                                  <a:defRPr/>
                                                </a:pPr>
                                                <a:r>
                                                  <a:rPr lang="en-GB" sz="2400" b="1" i="1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Bookman Old Style" pitchFamily="18" charset="0"/>
                                                  </a:rPr>
                                                  <a:t>BNL - FNAL - LBNL - SLAC</a:t>
                                                </a:r>
                                              </a:p>
                                            </p:txBody>
                                          </p: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pic>
        <p:nvPicPr>
          <p:cNvPr id="3118" name="Picture 10" descr="USLARP_Banner2"/>
          <p:cNvPicPr>
            <a:picLocks noChangeAspect="1" noChangeArrowheads="1"/>
          </p:cNvPicPr>
          <p:nvPr userDrawn="1"/>
        </p:nvPicPr>
        <p:blipFill>
          <a:blip r:embed="rId2" cstate="print"/>
          <a:srcRect l="914" t="6194" r="88077" b="10065"/>
          <a:stretch>
            <a:fillRect/>
          </a:stretch>
        </p:blipFill>
        <p:spPr bwMode="auto">
          <a:xfrm>
            <a:off x="-3175" y="-3175"/>
            <a:ext cx="968375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Dariusz Bocian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 Measurement of Nb3Sn strand and cable behavior during heat treatment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D3C22-3D6B-401E-BCB6-B7B78F020C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Dariusz Bocian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 Measurement of Nb3Sn strand and cable behavior during heat treatment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E0112-5B5D-4D16-B404-6BECF46FE2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Dariusz Bocian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 Measurement of Nb3Sn strand and cable behavior during heat treatment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0BBF0-AAE1-452C-9567-E97FD4EB9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Dariusz Bocian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 Measurement of Nb3Sn strand and cable behavior during heat treatment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65673-5C77-42A2-A081-137C9F09F5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Dariusz Bocian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 Measurement of Nb3Sn strand and cable behavior during heat treatment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AA8BF-F474-43E6-A8D7-D0E94F0D8E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Dariusz Bocian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 Measurement of Nb3Sn strand and cable behavior during heat treatment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A9A73-5D97-4381-9435-E47D21019C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Dariusz Bocian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 Measurement of Nb3Sn strand and cable behavior during heat treatment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C1498-AB87-4AD9-B2FD-59A699857D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Dariusz Bocian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 Measurement of Nb3Sn strand and cable behavior during heat treatment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C3738-8A1A-4424-A5E0-F33DEC6D90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Dariusz Bocian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 Measurement of Nb3Sn strand and cable behavior during heat treatment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878C9-E8DD-440B-96E7-8D9FDAB3B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Dariusz Bocian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 Measurement of Nb3Sn strand and cable behavior during heat treatment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0826F-DDC3-475B-8086-8BE8E277CB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762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35750"/>
            <a:ext cx="137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99"/>
                </a:solidFill>
                <a:latin typeface="Times New Roman" pitchFamily="18" charset="0"/>
              </a:defRPr>
            </a:lvl1pPr>
          </a:lstStyle>
          <a:p>
            <a:r>
              <a:rPr lang="pl-PL"/>
              <a:t>Dariusz Bocian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29400"/>
            <a:ext cx="640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99"/>
                </a:solidFill>
                <a:latin typeface="Times New Roman" pitchFamily="18" charset="0"/>
              </a:defRPr>
            </a:lvl1pPr>
          </a:lstStyle>
          <a:p>
            <a:r>
              <a:rPr lang="pl-PL"/>
              <a:t> Measurement of Nb3Sn strand and cable behavior during heat treatment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613525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99"/>
                </a:solidFill>
                <a:latin typeface="Times New Roman" pitchFamily="18" charset="0"/>
              </a:defRPr>
            </a:lvl1pPr>
          </a:lstStyle>
          <a:p>
            <a:fld id="{54E4412E-2453-4E95-BAFC-7476D76047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algn="ctr">
              <a:defRPr/>
            </a:pPr>
            <a:endParaRPr lang="en-GB" sz="1600">
              <a:latin typeface="Arial Rounded MT Bold" pitchFamily="34" charset="0"/>
            </a:endParaRPr>
          </a:p>
        </p:txBody>
      </p:sp>
      <p:pic>
        <p:nvPicPr>
          <p:cNvPr id="1032" name="Picture 10" descr="USLARP_Banner2"/>
          <p:cNvPicPr>
            <a:picLocks noChangeAspect="1" noChangeArrowheads="1"/>
          </p:cNvPicPr>
          <p:nvPr userDrawn="1"/>
        </p:nvPicPr>
        <p:blipFill>
          <a:blip r:embed="rId13" cstate="print"/>
          <a:srcRect l="914" t="6194" r="88077" b="10065"/>
          <a:stretch>
            <a:fillRect/>
          </a:stretch>
        </p:blipFill>
        <p:spPr bwMode="auto">
          <a:xfrm>
            <a:off x="-3175" y="-3175"/>
            <a:ext cx="68897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ne 10"/>
          <p:cNvSpPr>
            <a:spLocks noChangeShapeType="1"/>
          </p:cNvSpPr>
          <p:nvPr userDrawn="1"/>
        </p:nvSpPr>
        <p:spPr bwMode="auto">
          <a:xfrm>
            <a:off x="0" y="6619875"/>
            <a:ext cx="9144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5A5A5A"/>
            </a:prstShdw>
          </a:effectLst>
        </p:spPr>
        <p:txBody>
          <a:bodyPr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Rounded MT Bold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Rounded MT Bold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Rounded MT Bold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0"/>
            <a:ext cx="8763000" cy="1752600"/>
          </a:xfrm>
        </p:spPr>
        <p:txBody>
          <a:bodyPr/>
          <a:lstStyle/>
          <a:p>
            <a:r>
              <a:rPr lang="pl-PL" sz="3200" b="1" dirty="0"/>
              <a:t>Measurement of Nb</a:t>
            </a:r>
            <a:r>
              <a:rPr lang="pl-PL" sz="3200" b="1" baseline="-25000" dirty="0"/>
              <a:t>3</a:t>
            </a:r>
            <a:r>
              <a:rPr lang="pl-PL" sz="3200" b="1" dirty="0"/>
              <a:t>Sn </a:t>
            </a:r>
            <a:r>
              <a:rPr lang="pl-PL" sz="3200" b="1" dirty="0" smtClean="0"/>
              <a:t>strand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3200" b="1" dirty="0"/>
              <a:t>behavior during heat treatment </a:t>
            </a:r>
            <a:endParaRPr lang="en-US" sz="3200" b="1" dirty="0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85800" y="3581400"/>
            <a:ext cx="7848600" cy="64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GB" sz="2800" b="1" dirty="0" smtClean="0">
                <a:solidFill>
                  <a:schemeClr val="accent2"/>
                </a:solidFill>
                <a:latin typeface="Garamond" pitchFamily="18" charset="0"/>
              </a:rPr>
              <a:t>D</a:t>
            </a:r>
            <a:r>
              <a:rPr lang="pl-PL" sz="2800" b="1" dirty="0">
                <a:solidFill>
                  <a:schemeClr val="accent2"/>
                </a:solidFill>
                <a:latin typeface="Garamond" pitchFamily="18" charset="0"/>
              </a:rPr>
              <a:t>.</a:t>
            </a:r>
            <a:r>
              <a:rPr lang="en-GB" sz="2800" b="1" dirty="0">
                <a:solidFill>
                  <a:schemeClr val="accent2"/>
                </a:solidFill>
                <a:latin typeface="Garamond" pitchFamily="18" charset="0"/>
              </a:rPr>
              <a:t> B</a:t>
            </a:r>
            <a:r>
              <a:rPr lang="pl-PL" sz="2800" b="1" dirty="0" err="1" smtClean="0">
                <a:solidFill>
                  <a:schemeClr val="accent2"/>
                </a:solidFill>
                <a:latin typeface="Garamond" pitchFamily="18" charset="0"/>
              </a:rPr>
              <a:t>ocian</a:t>
            </a:r>
            <a:r>
              <a:rPr lang="pl-PL" sz="2800" b="1" dirty="0" smtClean="0">
                <a:solidFill>
                  <a:schemeClr val="accent2"/>
                </a:solidFill>
                <a:latin typeface="Garamond" pitchFamily="18" charset="0"/>
              </a:rPr>
              <a:t> </a:t>
            </a:r>
            <a:endParaRPr lang="pl-PL" sz="2800" b="1" dirty="0">
              <a:solidFill>
                <a:schemeClr val="accent2"/>
              </a:solidFill>
              <a:latin typeface="Garamond" pitchFamily="18" charset="0"/>
            </a:endParaRP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457200" y="6172200"/>
            <a:ext cx="82296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i="1" dirty="0" smtClean="0"/>
              <a:t>LARP CM14, April 27,</a:t>
            </a:r>
            <a:r>
              <a:rPr lang="en-US" b="1" i="1" dirty="0" smtClean="0"/>
              <a:t> 20</a:t>
            </a:r>
            <a:r>
              <a:rPr lang="pl-PL" b="1" i="1" dirty="0" smtClean="0"/>
              <a:t>10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3259" name="Rectangle 3"/>
          <p:cNvSpPr>
            <a:spLocks noChangeArrowheads="1"/>
          </p:cNvSpPr>
          <p:nvPr/>
        </p:nvSpPr>
        <p:spPr bwMode="auto">
          <a:xfrm>
            <a:off x="228600" y="51054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l-PL" dirty="0" smtClean="0">
                <a:latin typeface="Arial Narrow" pitchFamily="34" charset="0"/>
              </a:rPr>
              <a:t>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</a:rPr>
              <a:t>would like to thank people who have </a:t>
            </a:r>
            <a:r>
              <a:rPr lang="pl-PL" dirty="0">
                <a:latin typeface="Arial Narrow" pitchFamily="34" charset="0"/>
              </a:rPr>
              <a:t>share their data and </a:t>
            </a:r>
            <a:r>
              <a:rPr lang="en-US" dirty="0">
                <a:latin typeface="Arial Narrow" pitchFamily="34" charset="0"/>
              </a:rPr>
              <a:t>helped during the course of this work: </a:t>
            </a:r>
            <a:r>
              <a:rPr lang="pl-PL" dirty="0">
                <a:latin typeface="Arial Narrow" pitchFamily="34" charset="0"/>
              </a:rPr>
              <a:t/>
            </a:r>
            <a:br>
              <a:rPr lang="pl-PL" dirty="0">
                <a:latin typeface="Arial Narrow" pitchFamily="34" charset="0"/>
              </a:rPr>
            </a:br>
            <a:r>
              <a:rPr lang="pl-PL" dirty="0" smtClean="0">
                <a:latin typeface="Arial Narrow" pitchFamily="34" charset="0"/>
              </a:rPr>
              <a:t>G. </a:t>
            </a:r>
            <a:r>
              <a:rPr lang="pl-PL" dirty="0" err="1" smtClean="0">
                <a:latin typeface="Arial Narrow" pitchFamily="34" charset="0"/>
              </a:rPr>
              <a:t>Ambrosio</a:t>
            </a:r>
            <a:r>
              <a:rPr lang="pl-PL" dirty="0" smtClean="0">
                <a:latin typeface="Arial Narrow" pitchFamily="34" charset="0"/>
              </a:rPr>
              <a:t>, E. Barzi, </a:t>
            </a:r>
            <a:r>
              <a:rPr lang="en-US" dirty="0" smtClean="0">
                <a:latin typeface="Arial Narrow" pitchFamily="34" charset="0"/>
              </a:rPr>
              <a:t>D</a:t>
            </a:r>
            <a:r>
              <a:rPr lang="en-US" dirty="0">
                <a:latin typeface="Arial Narrow" pitchFamily="34" charset="0"/>
              </a:rPr>
              <a:t>. Dietrich, F. </a:t>
            </a:r>
            <a:r>
              <a:rPr lang="en-US" dirty="0" err="1" smtClean="0">
                <a:latin typeface="Arial Narrow" pitchFamily="34" charset="0"/>
              </a:rPr>
              <a:t>Nobrega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>
                <a:latin typeface="Arial Narrow" pitchFamily="34" charset="0"/>
              </a:rPr>
              <a:t>Ch. </a:t>
            </a:r>
            <a:r>
              <a:rPr lang="en-US" dirty="0" err="1">
                <a:latin typeface="Arial Narrow" pitchFamily="34" charset="0"/>
              </a:rPr>
              <a:t>Scheuerlein</a:t>
            </a:r>
            <a:r>
              <a:rPr lang="en-US" dirty="0">
                <a:latin typeface="Arial Narrow" pitchFamily="34" charset="0"/>
              </a:rPr>
              <a:t>, </a:t>
            </a:r>
            <a:r>
              <a:rPr lang="pl-PL" dirty="0" smtClean="0">
                <a:latin typeface="Arial Narrow" pitchFamily="34" charset="0"/>
              </a:rPr>
              <a:t>D. Turroni, </a:t>
            </a:r>
            <a:r>
              <a:rPr lang="en-US" dirty="0" smtClean="0">
                <a:latin typeface="Arial Narrow" pitchFamily="34" charset="0"/>
              </a:rPr>
              <a:t>M</a:t>
            </a:r>
            <a:r>
              <a:rPr lang="en-US" dirty="0">
                <a:latin typeface="Arial Narrow" pitchFamily="34" charset="0"/>
              </a:rPr>
              <a:t>. </a:t>
            </a:r>
            <a:r>
              <a:rPr lang="en-US" dirty="0" smtClean="0">
                <a:latin typeface="Arial Narrow" pitchFamily="34" charset="0"/>
              </a:rPr>
              <a:t>Wake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>
                <a:latin typeface="Arial Narrow" pitchFamily="34" charset="0"/>
              </a:rPr>
              <a:t>and</a:t>
            </a:r>
            <a:r>
              <a:rPr lang="en-US" dirty="0">
                <a:latin typeface="Arial Narrow" pitchFamily="34" charset="0"/>
              </a:rPr>
              <a:t> M. Whitson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Dariusz Bocian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 Measurement of Nb3Sn </a:t>
            </a:r>
            <a:r>
              <a:rPr lang="pl-PL" dirty="0" smtClean="0"/>
              <a:t>strand </a:t>
            </a:r>
            <a:r>
              <a:rPr lang="pl-PL" dirty="0"/>
              <a:t>behavior during heat treatment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B337-44E4-4537-A525-3F3640518B9E}" type="slidenum">
              <a:rPr lang="en-US"/>
              <a:pPr/>
              <a:t>10</a:t>
            </a:fld>
            <a:endParaRPr lang="en-US"/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Future plans</a:t>
            </a:r>
            <a:endParaRPr lang="en-US"/>
          </a:p>
        </p:txBody>
      </p:sp>
      <p:sp>
        <p:nvSpPr>
          <p:cNvPr id="72710" name="Rectangle 3"/>
          <p:cNvSpPr>
            <a:spLocks noChangeArrowheads="1"/>
          </p:cNvSpPr>
          <p:nvPr/>
        </p:nvSpPr>
        <p:spPr bwMode="auto">
          <a:xfrm>
            <a:off x="228600" y="762000"/>
            <a:ext cx="853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13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0099"/>
                </a:solidFill>
                <a:latin typeface="Arial Narrow" pitchFamily="34" charset="0"/>
              </a:rPr>
              <a:t>Discuss current results with experts (</a:t>
            </a:r>
            <a:r>
              <a:rPr lang="en-US" sz="2400" dirty="0" err="1" smtClean="0">
                <a:solidFill>
                  <a:srgbClr val="000099"/>
                </a:solidFill>
                <a:latin typeface="Arial Narrow" pitchFamily="34" charset="0"/>
              </a:rPr>
              <a:t>partialy</a:t>
            </a:r>
            <a:r>
              <a:rPr lang="en-US" sz="2400" dirty="0" smtClean="0">
                <a:solidFill>
                  <a:srgbClr val="000099"/>
                </a:solidFill>
                <a:latin typeface="Arial Narrow" pitchFamily="34" charset="0"/>
              </a:rPr>
              <a:t> done)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533400">
              <a:lnSpc>
                <a:spcPct val="130000"/>
              </a:lnSpc>
              <a:spcBef>
                <a:spcPct val="20000"/>
              </a:spcBef>
              <a:buSzPct val="70000"/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understand sample behavior,</a:t>
            </a:r>
          </a:p>
          <a:p>
            <a:pPr marL="990600" lvl="1" indent="-533400">
              <a:lnSpc>
                <a:spcPct val="130000"/>
              </a:lnSpc>
              <a:spcBef>
                <a:spcPct val="20000"/>
              </a:spcBef>
              <a:buSzPct val="70000"/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are the initial stresses in virgin strand sample? </a:t>
            </a:r>
            <a:endParaRPr lang="en-US" sz="2400" dirty="0" smtClean="0">
              <a:latin typeface="Arial Narrow" pitchFamily="34" charset="0"/>
            </a:endParaRPr>
          </a:p>
          <a:p>
            <a:pPr marL="533400" indent="-533400">
              <a:lnSpc>
                <a:spcPct val="13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0099"/>
                </a:solidFill>
                <a:latin typeface="Arial Narrow" pitchFamily="34" charset="0"/>
              </a:rPr>
              <a:t>Check experimentally dependence sample length vs. elongation for:</a:t>
            </a:r>
            <a:endParaRPr lang="en-US" sz="2400" dirty="0">
              <a:solidFill>
                <a:srgbClr val="000099"/>
              </a:solidFill>
              <a:latin typeface="Arial Narrow" pitchFamily="34" charset="0"/>
            </a:endParaRPr>
          </a:p>
          <a:p>
            <a:pPr marL="990600" lvl="1" indent="-533400">
              <a:lnSpc>
                <a:spcPct val="130000"/>
              </a:lnSpc>
              <a:spcBef>
                <a:spcPct val="20000"/>
              </a:spcBef>
              <a:buSzPct val="70000"/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different sample lengths (50 mm – 2000 mm),</a:t>
            </a:r>
          </a:p>
          <a:p>
            <a:pPr marL="990600" lvl="1" indent="-533400">
              <a:lnSpc>
                <a:spcPct val="130000"/>
              </a:lnSpc>
              <a:spcBef>
                <a:spcPct val="20000"/>
              </a:spcBef>
              <a:buSzPct val="70000"/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strands 54/61 and 108/127, </a:t>
            </a:r>
          </a:p>
          <a:p>
            <a:pPr marL="990600" lvl="1" indent="-533400">
              <a:lnSpc>
                <a:spcPct val="130000"/>
              </a:lnSpc>
              <a:spcBef>
                <a:spcPct val="20000"/>
              </a:spcBef>
              <a:buSzPct val="70000"/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different Heat Treatment duration (relate to non-FNAL measurements)</a:t>
            </a:r>
          </a:p>
          <a:p>
            <a:pPr marL="990600" lvl="1" indent="-533400">
              <a:lnSpc>
                <a:spcPct val="130000"/>
              </a:lnSpc>
              <a:spcBef>
                <a:spcPct val="20000"/>
              </a:spcBef>
              <a:buSzPct val="70000"/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fused and non fused strand samples, </a:t>
            </a:r>
          </a:p>
          <a:p>
            <a:pPr marL="533400" indent="-533400">
              <a:lnSpc>
                <a:spcPct val="13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0099"/>
                </a:solidFill>
                <a:latin typeface="Arial Narrow" pitchFamily="34" charset="0"/>
              </a:rPr>
              <a:t>Prepare input data for 3D FEM model </a:t>
            </a:r>
          </a:p>
          <a:p>
            <a:pPr marL="990600" lvl="1" indent="-533400">
              <a:lnSpc>
                <a:spcPct val="130000"/>
              </a:lnSpc>
              <a:spcBef>
                <a:spcPct val="20000"/>
              </a:spcBef>
              <a:buSzPct val="70000"/>
              <a:buFont typeface="Wingdings" pitchFamily="2" charset="2"/>
              <a:buChar char="Ø"/>
            </a:pPr>
            <a:r>
              <a:rPr lang="en-US" sz="2000" dirty="0" smtClean="0">
                <a:latin typeface="Arial Narrow" pitchFamily="34" charset="0"/>
              </a:rPr>
              <a:t>which initial values should be use for simulation?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Dariusz Bocian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 Measurement of Nb3Sn strand </a:t>
            </a:r>
            <a:r>
              <a:rPr lang="pl-PL" dirty="0" smtClean="0"/>
              <a:t>behavior </a:t>
            </a:r>
            <a:r>
              <a:rPr lang="pl-PL" dirty="0"/>
              <a:t>during heat treatment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C2D2-7657-498D-9E40-77EADDA903F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1524000"/>
          </a:xfrm>
        </p:spPr>
        <p:txBody>
          <a:bodyPr/>
          <a:lstStyle/>
          <a:p>
            <a:pPr algn="ctr">
              <a:buFontTx/>
              <a:buNone/>
            </a:pPr>
            <a:r>
              <a:rPr lang="pl-PL" sz="6000" dirty="0"/>
              <a:t>EXTRAS</a:t>
            </a:r>
            <a:endParaRPr lang="en-US" sz="6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Dariusz Bocian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 Measurement of Nb3Sn </a:t>
            </a:r>
            <a:r>
              <a:rPr lang="pl-PL" dirty="0" smtClean="0"/>
              <a:t>strand </a:t>
            </a:r>
            <a:r>
              <a:rPr lang="pl-PL" dirty="0"/>
              <a:t>behavior during heat treatment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B337-44E4-4537-A525-3F3640518B9E}" type="slidenum">
              <a:rPr lang="en-US"/>
              <a:pPr/>
              <a:t>12</a:t>
            </a:fld>
            <a:endParaRPr lang="en-US"/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Post presentation actions</a:t>
            </a:r>
            <a:endParaRPr lang="en-US"/>
          </a:p>
        </p:txBody>
      </p:sp>
      <p:sp>
        <p:nvSpPr>
          <p:cNvPr id="72710" name="Rectangle 3"/>
          <p:cNvSpPr>
            <a:spLocks noChangeArrowheads="1"/>
          </p:cNvSpPr>
          <p:nvPr/>
        </p:nvSpPr>
        <p:spPr bwMode="auto">
          <a:xfrm>
            <a:off x="228600" y="8382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13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0099"/>
                </a:solidFill>
                <a:latin typeface="Arial Narrow" pitchFamily="34" charset="0"/>
              </a:rPr>
              <a:t>Prepare and optimize new measurement campaign</a:t>
            </a:r>
            <a:endParaRPr lang="en-US" sz="2400" dirty="0">
              <a:solidFill>
                <a:srgbClr val="000099"/>
              </a:solidFill>
              <a:latin typeface="Arial Narrow" pitchFamily="34" charset="0"/>
            </a:endParaRPr>
          </a:p>
          <a:p>
            <a:pPr marL="990600" lvl="1" indent="-533400">
              <a:lnSpc>
                <a:spcPct val="130000"/>
              </a:lnSpc>
              <a:spcBef>
                <a:spcPct val="20000"/>
              </a:spcBef>
              <a:buSzPct val="70000"/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 many samples? 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533400">
              <a:lnSpc>
                <a:spcPct val="130000"/>
              </a:lnSpc>
              <a:spcBef>
                <a:spcPct val="20000"/>
              </a:spcBef>
              <a:buSzPct val="70000"/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sample lengths (from the range 50 – 2000 mm)?</a:t>
            </a:r>
          </a:p>
          <a:p>
            <a:pPr marL="990600" lvl="1" indent="-533400">
              <a:lnSpc>
                <a:spcPct val="130000"/>
              </a:lnSpc>
              <a:spcBef>
                <a:spcPct val="20000"/>
              </a:spcBef>
              <a:buSzPct val="70000"/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strands (54/61 and 108/127?)? Fused or non fused? </a:t>
            </a:r>
          </a:p>
          <a:p>
            <a:pPr marL="990600" lvl="1" indent="-533400">
              <a:lnSpc>
                <a:spcPct val="130000"/>
              </a:lnSpc>
              <a:spcBef>
                <a:spcPct val="20000"/>
              </a:spcBef>
              <a:buSzPct val="70000"/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sample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holder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 Quartz tubes or/and mica envelope?</a:t>
            </a:r>
          </a:p>
          <a:p>
            <a:pPr marL="990600" lvl="1" indent="-533400">
              <a:lnSpc>
                <a:spcPct val="130000"/>
              </a:lnSpc>
              <a:spcBef>
                <a:spcPct val="20000"/>
              </a:spcBef>
              <a:buSzPct val="70000"/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Different heat treatment duration (relate to non-FNAL measurements)</a:t>
            </a:r>
          </a:p>
          <a:p>
            <a:pPr marL="990600" lvl="1" indent="-533400">
              <a:lnSpc>
                <a:spcPct val="130000"/>
              </a:lnSpc>
              <a:spcBef>
                <a:spcPct val="20000"/>
              </a:spcBef>
              <a:buSzPct val="70000"/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Different target temperature (stop at 210C, 400 C)?</a:t>
            </a:r>
          </a:p>
          <a:p>
            <a:pPr marL="990600" lvl="1" indent="-533400">
              <a:lnSpc>
                <a:spcPct val="130000"/>
              </a:lnSpc>
              <a:spcBef>
                <a:spcPct val="20000"/>
              </a:spcBef>
              <a:buSzPct val="70000"/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React cable samples with the same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eat treatment run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as for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strands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13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0099"/>
                </a:solidFill>
                <a:latin typeface="Arial Narrow" pitchFamily="34" charset="0"/>
              </a:rPr>
              <a:t>Decide which initial values use for 3D FEM model?</a:t>
            </a:r>
          </a:p>
          <a:p>
            <a:pPr marL="990600" lvl="1" indent="-533400">
              <a:lnSpc>
                <a:spcPct val="130000"/>
              </a:lnSpc>
              <a:spcBef>
                <a:spcPct val="20000"/>
              </a:spcBef>
              <a:buSzPct val="70000"/>
              <a:buFont typeface="Wingdings" pitchFamily="2" charset="2"/>
              <a:buChar char="Ø"/>
            </a:pP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Initial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stress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strand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cable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533400">
              <a:lnSpc>
                <a:spcPct val="130000"/>
              </a:lnSpc>
              <a:spcBef>
                <a:spcPct val="20000"/>
              </a:spcBef>
              <a:buSzPct val="70000"/>
              <a:buFont typeface="Wingdings" pitchFamily="2" charset="2"/>
              <a:buChar char="Ø"/>
            </a:pP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E-modulus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density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, CTE of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intermetallic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phases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reaction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33400" indent="-533400">
              <a:lnSpc>
                <a:spcPct val="13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US" sz="2400" dirty="0" smtClean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Dariusz Bocian</a:t>
            </a:r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 Measurement of Nb3Sn strand </a:t>
            </a:r>
            <a:r>
              <a:rPr lang="pl-PL" dirty="0" smtClean="0"/>
              <a:t>behavior </a:t>
            </a:r>
            <a:r>
              <a:rPr lang="pl-PL" dirty="0"/>
              <a:t>during heat treatment </a:t>
            </a:r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97B7-1D71-49E4-91C3-CB376918FE80}" type="slidenum">
              <a:rPr lang="en-US"/>
              <a:pPr/>
              <a:t>13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Preliminary analysis diagram for strand</a:t>
            </a:r>
            <a:endParaRPr lang="en-US"/>
          </a:p>
        </p:txBody>
      </p:sp>
      <p:grpSp>
        <p:nvGrpSpPr>
          <p:cNvPr id="95237" name="Group 5"/>
          <p:cNvGrpSpPr>
            <a:grpSpLocks/>
          </p:cNvGrpSpPr>
          <p:nvPr/>
        </p:nvGrpSpPr>
        <p:grpSpPr bwMode="auto">
          <a:xfrm>
            <a:off x="669925" y="1371600"/>
            <a:ext cx="8245475" cy="1830388"/>
            <a:chOff x="336" y="720"/>
            <a:chExt cx="5194" cy="1584"/>
          </a:xfrm>
        </p:grpSpPr>
        <p:sp>
          <p:nvSpPr>
            <p:cNvPr id="95238" name="Line 6"/>
            <p:cNvSpPr>
              <a:spLocks noChangeShapeType="1"/>
            </p:cNvSpPr>
            <p:nvPr/>
          </p:nvSpPr>
          <p:spPr bwMode="auto">
            <a:xfrm>
              <a:off x="346" y="720"/>
              <a:ext cx="0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239" name="Line 7"/>
            <p:cNvSpPr>
              <a:spLocks noChangeShapeType="1"/>
            </p:cNvSpPr>
            <p:nvPr/>
          </p:nvSpPr>
          <p:spPr bwMode="auto">
            <a:xfrm rot="16200000" flipV="1">
              <a:off x="2928" y="-300"/>
              <a:ext cx="10" cy="51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34925" y="1039813"/>
            <a:ext cx="803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>
                <a:latin typeface="Times New Roman" pitchFamily="18" charset="0"/>
              </a:rPr>
              <a:t>T [</a:t>
            </a:r>
            <a:r>
              <a:rPr lang="en-US" b="1">
                <a:latin typeface="Times New Roman" pitchFamily="18" charset="0"/>
                <a:cs typeface="Arial" charset="0"/>
              </a:rPr>
              <a:t>°</a:t>
            </a:r>
            <a:r>
              <a:rPr lang="pl-PL" b="1">
                <a:latin typeface="Times New Roman" pitchFamily="18" charset="0"/>
                <a:cs typeface="Arial" charset="0"/>
              </a:rPr>
              <a:t>C]</a:t>
            </a:r>
            <a:endParaRPr lang="en-US" b="1">
              <a:latin typeface="Times New Roman" pitchFamily="18" charset="0"/>
              <a:cs typeface="Arial" charset="0"/>
            </a:endParaRPr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>
            <a:off x="1927225" y="148431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 rot="5400000">
            <a:off x="4441825" y="-1125537"/>
            <a:ext cx="0" cy="7543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46" name="Line 14"/>
          <p:cNvSpPr>
            <a:spLocks noChangeShapeType="1"/>
          </p:cNvSpPr>
          <p:nvPr/>
        </p:nvSpPr>
        <p:spPr bwMode="auto">
          <a:xfrm rot="5400000">
            <a:off x="4441825" y="-1624012"/>
            <a:ext cx="0" cy="7543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 rot="5400000">
            <a:off x="4441825" y="-2178050"/>
            <a:ext cx="0" cy="7543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>
            <a:off x="1927225" y="2640013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49" name="Line 17"/>
          <p:cNvSpPr>
            <a:spLocks noChangeShapeType="1"/>
          </p:cNvSpPr>
          <p:nvPr/>
        </p:nvSpPr>
        <p:spPr bwMode="auto">
          <a:xfrm>
            <a:off x="4391025" y="2151063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>
            <a:off x="6842125" y="1593850"/>
            <a:ext cx="1231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 flipV="1">
            <a:off x="673100" y="2638425"/>
            <a:ext cx="1260475" cy="555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52" name="Line 20"/>
          <p:cNvSpPr>
            <a:spLocks noChangeShapeType="1"/>
          </p:cNvSpPr>
          <p:nvPr/>
        </p:nvSpPr>
        <p:spPr bwMode="auto">
          <a:xfrm flipV="1">
            <a:off x="3149600" y="2147888"/>
            <a:ext cx="1254125" cy="492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53" name="Line 21"/>
          <p:cNvSpPr>
            <a:spLocks noChangeShapeType="1"/>
          </p:cNvSpPr>
          <p:nvPr/>
        </p:nvSpPr>
        <p:spPr bwMode="auto">
          <a:xfrm flipV="1">
            <a:off x="5607050" y="1593850"/>
            <a:ext cx="1235075" cy="557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136525" y="250666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210</a:t>
            </a:r>
            <a:endParaRPr lang="en-US"/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288925" y="30448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20</a:t>
            </a:r>
            <a:endParaRPr lang="en-US"/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136525" y="204787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400</a:t>
            </a:r>
            <a:endParaRPr lang="en-US"/>
          </a:p>
        </p:txBody>
      </p:sp>
      <p:sp>
        <p:nvSpPr>
          <p:cNvPr id="95257" name="Text Box 25"/>
          <p:cNvSpPr txBox="1">
            <a:spLocks noChangeArrowheads="1"/>
          </p:cNvSpPr>
          <p:nvPr/>
        </p:nvSpPr>
        <p:spPr bwMode="auto">
          <a:xfrm>
            <a:off x="136525" y="158591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640</a:t>
            </a:r>
            <a:endParaRPr lang="en-US"/>
          </a:p>
        </p:txBody>
      </p:sp>
      <p:sp>
        <p:nvSpPr>
          <p:cNvPr id="95258" name="Text Box 26"/>
          <p:cNvSpPr txBox="1">
            <a:spLocks noChangeArrowheads="1"/>
          </p:cNvSpPr>
          <p:nvPr/>
        </p:nvSpPr>
        <p:spPr bwMode="auto">
          <a:xfrm>
            <a:off x="1279525" y="1176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II</a:t>
            </a:r>
            <a:endParaRPr lang="en-US"/>
          </a:p>
        </p:txBody>
      </p:sp>
      <p:sp>
        <p:nvSpPr>
          <p:cNvPr id="95259" name="Text Box 27"/>
          <p:cNvSpPr txBox="1">
            <a:spLocks noChangeArrowheads="1"/>
          </p:cNvSpPr>
          <p:nvPr/>
        </p:nvSpPr>
        <p:spPr bwMode="auto">
          <a:xfrm>
            <a:off x="2419350" y="11763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III</a:t>
            </a:r>
            <a:endParaRPr lang="en-US"/>
          </a:p>
        </p:txBody>
      </p:sp>
      <p:sp>
        <p:nvSpPr>
          <p:cNvPr id="95260" name="Text Box 28"/>
          <p:cNvSpPr txBox="1">
            <a:spLocks noChangeArrowheads="1"/>
          </p:cNvSpPr>
          <p:nvPr/>
        </p:nvSpPr>
        <p:spPr bwMode="auto">
          <a:xfrm>
            <a:off x="3559175" y="1179513"/>
            <a:ext cx="40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IV</a:t>
            </a:r>
            <a:endParaRPr lang="en-US"/>
          </a:p>
        </p:txBody>
      </p:sp>
      <p:sp>
        <p:nvSpPr>
          <p:cNvPr id="95261" name="Text Box 29"/>
          <p:cNvSpPr txBox="1">
            <a:spLocks noChangeArrowheads="1"/>
          </p:cNvSpPr>
          <p:nvPr/>
        </p:nvSpPr>
        <p:spPr bwMode="auto">
          <a:xfrm>
            <a:off x="4699000" y="11795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V</a:t>
            </a:r>
            <a:endParaRPr lang="en-US"/>
          </a:p>
        </p:txBody>
      </p:sp>
      <p:sp>
        <p:nvSpPr>
          <p:cNvPr id="95262" name="Text Box 30"/>
          <p:cNvSpPr txBox="1">
            <a:spLocks noChangeArrowheads="1"/>
          </p:cNvSpPr>
          <p:nvPr/>
        </p:nvSpPr>
        <p:spPr bwMode="auto">
          <a:xfrm>
            <a:off x="5838825" y="1182688"/>
            <a:ext cx="40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VI</a:t>
            </a:r>
            <a:endParaRPr lang="en-US"/>
          </a:p>
        </p:txBody>
      </p:sp>
      <p:sp>
        <p:nvSpPr>
          <p:cNvPr id="95263" name="Text Box 31"/>
          <p:cNvSpPr txBox="1">
            <a:spLocks noChangeArrowheads="1"/>
          </p:cNvSpPr>
          <p:nvPr/>
        </p:nvSpPr>
        <p:spPr bwMode="auto">
          <a:xfrm>
            <a:off x="6978650" y="118268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VII</a:t>
            </a:r>
            <a:endParaRPr lang="en-US"/>
          </a:p>
        </p:txBody>
      </p:sp>
      <p:sp>
        <p:nvSpPr>
          <p:cNvPr id="95264" name="Text Box 32"/>
          <p:cNvSpPr txBox="1">
            <a:spLocks noChangeArrowheads="1"/>
          </p:cNvSpPr>
          <p:nvPr/>
        </p:nvSpPr>
        <p:spPr bwMode="auto">
          <a:xfrm>
            <a:off x="8118475" y="1184275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VIII</a:t>
            </a:r>
            <a:endParaRPr lang="en-US"/>
          </a:p>
        </p:txBody>
      </p:sp>
      <p:sp>
        <p:nvSpPr>
          <p:cNvPr id="95265" name="Line 33"/>
          <p:cNvSpPr>
            <a:spLocks noChangeShapeType="1"/>
          </p:cNvSpPr>
          <p:nvPr/>
        </p:nvSpPr>
        <p:spPr bwMode="auto">
          <a:xfrm>
            <a:off x="3157538" y="148272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66" name="Line 34"/>
          <p:cNvSpPr>
            <a:spLocks noChangeShapeType="1"/>
          </p:cNvSpPr>
          <p:nvPr/>
        </p:nvSpPr>
        <p:spPr bwMode="auto">
          <a:xfrm>
            <a:off x="4387850" y="1481138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67" name="Line 35"/>
          <p:cNvSpPr>
            <a:spLocks noChangeShapeType="1"/>
          </p:cNvSpPr>
          <p:nvPr/>
        </p:nvSpPr>
        <p:spPr bwMode="auto">
          <a:xfrm>
            <a:off x="5618163" y="1481138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68" name="Line 36"/>
          <p:cNvSpPr>
            <a:spLocks noChangeShapeType="1"/>
          </p:cNvSpPr>
          <p:nvPr/>
        </p:nvSpPr>
        <p:spPr bwMode="auto">
          <a:xfrm>
            <a:off x="6848475" y="147955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69" name="Line 37"/>
          <p:cNvSpPr>
            <a:spLocks noChangeShapeType="1"/>
          </p:cNvSpPr>
          <p:nvPr/>
        </p:nvSpPr>
        <p:spPr bwMode="auto">
          <a:xfrm>
            <a:off x="8078788" y="147796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70" name="Text Box 38"/>
          <p:cNvSpPr txBox="1">
            <a:spLocks noChangeArrowheads="1"/>
          </p:cNvSpPr>
          <p:nvPr/>
        </p:nvSpPr>
        <p:spPr bwMode="auto">
          <a:xfrm>
            <a:off x="6858000" y="2924175"/>
            <a:ext cx="1219200" cy="304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1400"/>
              <a:t>Nb</a:t>
            </a:r>
            <a:r>
              <a:rPr lang="pl-PL" sz="1400" baseline="-25000"/>
              <a:t>3</a:t>
            </a:r>
            <a:r>
              <a:rPr lang="pl-PL" sz="1400"/>
              <a:t>Sn</a:t>
            </a:r>
            <a:endParaRPr lang="en-US" sz="1400"/>
          </a:p>
        </p:txBody>
      </p:sp>
      <p:sp>
        <p:nvSpPr>
          <p:cNvPr id="95271" name="Arc 39"/>
          <p:cNvSpPr>
            <a:spLocks/>
          </p:cNvSpPr>
          <p:nvPr/>
        </p:nvSpPr>
        <p:spPr bwMode="auto">
          <a:xfrm rot="10535232">
            <a:off x="8162925" y="1571625"/>
            <a:ext cx="523875" cy="16430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72" name="Text Box 40"/>
          <p:cNvSpPr txBox="1">
            <a:spLocks noChangeArrowheads="1"/>
          </p:cNvSpPr>
          <p:nvPr/>
        </p:nvSpPr>
        <p:spPr bwMode="auto">
          <a:xfrm>
            <a:off x="1125538" y="762000"/>
            <a:ext cx="1600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sz="1000"/>
              <a:t>Plastic deformation </a:t>
            </a:r>
          </a:p>
          <a:p>
            <a:pPr algn="ctr"/>
            <a:r>
              <a:rPr lang="pl-PL" sz="1000"/>
              <a:t>due to the stress release </a:t>
            </a:r>
          </a:p>
          <a:p>
            <a:pPr algn="ctr"/>
            <a:r>
              <a:rPr lang="pl-PL" sz="1000"/>
              <a:t>and phase transition?</a:t>
            </a:r>
            <a:endParaRPr lang="en-US" sz="1000"/>
          </a:p>
        </p:txBody>
      </p:sp>
      <p:sp>
        <p:nvSpPr>
          <p:cNvPr id="95273" name="Text Box 41"/>
          <p:cNvSpPr txBox="1">
            <a:spLocks noChangeArrowheads="1"/>
          </p:cNvSpPr>
          <p:nvPr/>
        </p:nvSpPr>
        <p:spPr bwMode="auto">
          <a:xfrm>
            <a:off x="3024188" y="815975"/>
            <a:ext cx="1528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sz="1000"/>
              <a:t>Plastic deformation </a:t>
            </a:r>
          </a:p>
          <a:p>
            <a:pPr algn="ctr"/>
            <a:r>
              <a:rPr lang="pl-PL" sz="1000"/>
              <a:t>due to phase transition?</a:t>
            </a:r>
            <a:endParaRPr lang="en-US" sz="1000"/>
          </a:p>
        </p:txBody>
      </p:sp>
      <p:sp>
        <p:nvSpPr>
          <p:cNvPr id="95274" name="Text Box 42"/>
          <p:cNvSpPr txBox="1">
            <a:spLocks noChangeArrowheads="1"/>
          </p:cNvSpPr>
          <p:nvPr/>
        </p:nvSpPr>
        <p:spPr bwMode="auto">
          <a:xfrm>
            <a:off x="6091238" y="815975"/>
            <a:ext cx="1528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sz="1000"/>
              <a:t>Plastic deformation </a:t>
            </a:r>
          </a:p>
          <a:p>
            <a:pPr algn="ctr"/>
            <a:r>
              <a:rPr lang="pl-PL" sz="1000"/>
              <a:t>due to phase transition?</a:t>
            </a:r>
            <a:endParaRPr lang="en-US" sz="1000"/>
          </a:p>
        </p:txBody>
      </p:sp>
      <p:sp>
        <p:nvSpPr>
          <p:cNvPr id="95276" name="Text Box 44"/>
          <p:cNvSpPr txBox="1">
            <a:spLocks noChangeArrowheads="1"/>
          </p:cNvSpPr>
          <p:nvPr/>
        </p:nvSpPr>
        <p:spPr bwMode="auto">
          <a:xfrm rot="19706290">
            <a:off x="762000" y="2590800"/>
            <a:ext cx="860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>
                <a:latin typeface="Times New Roman" pitchFamily="18" charset="0"/>
              </a:rPr>
              <a:t>25</a:t>
            </a:r>
            <a:r>
              <a:rPr lang="en-US" b="1">
                <a:latin typeface="Times New Roman" pitchFamily="18" charset="0"/>
                <a:cs typeface="Arial" charset="0"/>
              </a:rPr>
              <a:t>°</a:t>
            </a:r>
            <a:r>
              <a:rPr lang="pl-PL" b="1">
                <a:latin typeface="Times New Roman" pitchFamily="18" charset="0"/>
                <a:cs typeface="Arial" charset="0"/>
              </a:rPr>
              <a:t>C/h</a:t>
            </a:r>
            <a:endParaRPr lang="en-US" b="1">
              <a:latin typeface="Times New Roman" pitchFamily="18" charset="0"/>
              <a:cs typeface="Arial" charset="0"/>
            </a:endParaRPr>
          </a:p>
        </p:txBody>
      </p:sp>
      <p:sp>
        <p:nvSpPr>
          <p:cNvPr id="95277" name="Text Box 45"/>
          <p:cNvSpPr txBox="1">
            <a:spLocks noChangeArrowheads="1"/>
          </p:cNvSpPr>
          <p:nvPr/>
        </p:nvSpPr>
        <p:spPr bwMode="auto">
          <a:xfrm>
            <a:off x="2298700" y="2286000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>
                <a:latin typeface="Times New Roman" pitchFamily="18" charset="0"/>
              </a:rPr>
              <a:t>72 h</a:t>
            </a:r>
            <a:endParaRPr lang="en-US" b="1">
              <a:latin typeface="Times New Roman" pitchFamily="18" charset="0"/>
              <a:cs typeface="Arial" charset="0"/>
            </a:endParaRPr>
          </a:p>
        </p:txBody>
      </p:sp>
      <p:sp>
        <p:nvSpPr>
          <p:cNvPr id="95278" name="Text Box 46"/>
          <p:cNvSpPr txBox="1">
            <a:spLocks noChangeArrowheads="1"/>
          </p:cNvSpPr>
          <p:nvPr/>
        </p:nvSpPr>
        <p:spPr bwMode="auto">
          <a:xfrm>
            <a:off x="4724400" y="1828800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>
                <a:latin typeface="Times New Roman" pitchFamily="18" charset="0"/>
              </a:rPr>
              <a:t>48 h</a:t>
            </a:r>
            <a:endParaRPr lang="en-US" b="1">
              <a:latin typeface="Times New Roman" pitchFamily="18" charset="0"/>
              <a:cs typeface="Arial" charset="0"/>
            </a:endParaRPr>
          </a:p>
        </p:txBody>
      </p:sp>
      <p:sp>
        <p:nvSpPr>
          <p:cNvPr id="95279" name="Text Box 47"/>
          <p:cNvSpPr txBox="1">
            <a:spLocks noChangeArrowheads="1"/>
          </p:cNvSpPr>
          <p:nvPr/>
        </p:nvSpPr>
        <p:spPr bwMode="auto">
          <a:xfrm>
            <a:off x="7239000" y="1295400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>
                <a:latin typeface="Times New Roman" pitchFamily="18" charset="0"/>
              </a:rPr>
              <a:t>48 h</a:t>
            </a:r>
            <a:endParaRPr lang="en-US" b="1">
              <a:latin typeface="Times New Roman" pitchFamily="18" charset="0"/>
              <a:cs typeface="Arial" charset="0"/>
            </a:endParaRPr>
          </a:p>
        </p:txBody>
      </p:sp>
      <p:sp>
        <p:nvSpPr>
          <p:cNvPr id="95280" name="Text Box 48"/>
          <p:cNvSpPr txBox="1">
            <a:spLocks noChangeArrowheads="1"/>
          </p:cNvSpPr>
          <p:nvPr/>
        </p:nvSpPr>
        <p:spPr bwMode="auto">
          <a:xfrm rot="19706290">
            <a:off x="3200400" y="2057400"/>
            <a:ext cx="860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>
                <a:latin typeface="Times New Roman" pitchFamily="18" charset="0"/>
              </a:rPr>
              <a:t>25</a:t>
            </a:r>
            <a:r>
              <a:rPr lang="en-US" b="1">
                <a:latin typeface="Times New Roman" pitchFamily="18" charset="0"/>
                <a:cs typeface="Arial" charset="0"/>
              </a:rPr>
              <a:t>°</a:t>
            </a:r>
            <a:r>
              <a:rPr lang="pl-PL" b="1">
                <a:latin typeface="Times New Roman" pitchFamily="18" charset="0"/>
                <a:cs typeface="Arial" charset="0"/>
              </a:rPr>
              <a:t>C/h</a:t>
            </a:r>
            <a:endParaRPr lang="en-US" b="1">
              <a:latin typeface="Times New Roman" pitchFamily="18" charset="0"/>
              <a:cs typeface="Arial" charset="0"/>
            </a:endParaRPr>
          </a:p>
        </p:txBody>
      </p:sp>
      <p:sp>
        <p:nvSpPr>
          <p:cNvPr id="95281" name="Text Box 49"/>
          <p:cNvSpPr txBox="1">
            <a:spLocks noChangeArrowheads="1"/>
          </p:cNvSpPr>
          <p:nvPr/>
        </p:nvSpPr>
        <p:spPr bwMode="auto">
          <a:xfrm rot="19706290">
            <a:off x="5638800" y="1600200"/>
            <a:ext cx="860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>
                <a:latin typeface="Times New Roman" pitchFamily="18" charset="0"/>
              </a:rPr>
              <a:t>50</a:t>
            </a:r>
            <a:r>
              <a:rPr lang="en-US" b="1">
                <a:latin typeface="Times New Roman" pitchFamily="18" charset="0"/>
                <a:cs typeface="Arial" charset="0"/>
              </a:rPr>
              <a:t>°</a:t>
            </a:r>
            <a:r>
              <a:rPr lang="pl-PL" b="1">
                <a:latin typeface="Times New Roman" pitchFamily="18" charset="0"/>
                <a:cs typeface="Arial" charset="0"/>
              </a:rPr>
              <a:t>C/h</a:t>
            </a:r>
            <a:endParaRPr lang="en-US" b="1">
              <a:latin typeface="Times New Roman" pitchFamily="18" charset="0"/>
              <a:cs typeface="Arial" charset="0"/>
            </a:endParaRPr>
          </a:p>
        </p:txBody>
      </p:sp>
      <p:sp>
        <p:nvSpPr>
          <p:cNvPr id="95282" name="Text Box 50"/>
          <p:cNvSpPr txBox="1">
            <a:spLocks noChangeArrowheads="1"/>
          </p:cNvSpPr>
          <p:nvPr/>
        </p:nvSpPr>
        <p:spPr bwMode="auto">
          <a:xfrm>
            <a:off x="8153400" y="2147888"/>
            <a:ext cx="715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>
                <a:latin typeface="Times New Roman" pitchFamily="18" charset="0"/>
              </a:rPr>
              <a:t>~48 h</a:t>
            </a:r>
            <a:endParaRPr lang="en-US" b="1">
              <a:latin typeface="Times New Roman" pitchFamily="18" charset="0"/>
              <a:cs typeface="Arial" charset="0"/>
            </a:endParaRPr>
          </a:p>
        </p:txBody>
      </p:sp>
      <p:sp>
        <p:nvSpPr>
          <p:cNvPr id="95289" name="Text Box 57"/>
          <p:cNvSpPr txBox="1">
            <a:spLocks noChangeArrowheads="1"/>
          </p:cNvSpPr>
          <p:nvPr/>
        </p:nvSpPr>
        <p:spPr bwMode="auto">
          <a:xfrm>
            <a:off x="1933575" y="2924175"/>
            <a:ext cx="2638425" cy="30480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1400"/>
              <a:t>Cu</a:t>
            </a:r>
            <a:r>
              <a:rPr lang="pl-PL" sz="1400" baseline="-25000"/>
              <a:t>6</a:t>
            </a:r>
            <a:r>
              <a:rPr lang="pl-PL" sz="1400"/>
              <a:t>Sn</a:t>
            </a:r>
            <a:r>
              <a:rPr lang="pl-PL" sz="1400" baseline="-25000"/>
              <a:t>5</a:t>
            </a:r>
            <a:endParaRPr lang="en-US" sz="1400" baseline="-25000"/>
          </a:p>
        </p:txBody>
      </p:sp>
      <p:sp>
        <p:nvSpPr>
          <p:cNvPr id="95290" name="Text Box 58"/>
          <p:cNvSpPr txBox="1">
            <a:spLocks noChangeArrowheads="1"/>
          </p:cNvSpPr>
          <p:nvPr/>
        </p:nvSpPr>
        <p:spPr bwMode="auto">
          <a:xfrm>
            <a:off x="4572000" y="2924175"/>
            <a:ext cx="2276475" cy="3048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1400"/>
              <a:t>Cu</a:t>
            </a:r>
            <a:r>
              <a:rPr lang="pl-PL" sz="1400" baseline="-25000"/>
              <a:t>3</a:t>
            </a:r>
            <a:r>
              <a:rPr lang="pl-PL" sz="1400"/>
              <a:t>Sn</a:t>
            </a:r>
            <a:endParaRPr lang="en-US" sz="1400"/>
          </a:p>
        </p:txBody>
      </p:sp>
      <p:graphicFrame>
        <p:nvGraphicFramePr>
          <p:cNvPr id="95316" name="Object 84"/>
          <p:cNvGraphicFramePr>
            <a:graphicFrameLocks noChangeAspect="1"/>
          </p:cNvGraphicFramePr>
          <p:nvPr>
            <p:ph idx="1"/>
          </p:nvPr>
        </p:nvGraphicFramePr>
        <p:xfrm>
          <a:off x="0" y="3552825"/>
          <a:ext cx="8991600" cy="3305175"/>
        </p:xfrm>
        <a:graphic>
          <a:graphicData uri="http://schemas.openxmlformats.org/presentationml/2006/ole">
            <p:oleObj spid="_x0000_s95316" name="Chart" r:id="rId3" imgW="7677180" imgH="2428961" progId="Excel.Sheet.8">
              <p:embed/>
            </p:oleObj>
          </a:graphicData>
        </a:graphic>
      </p:graphicFrame>
      <p:sp>
        <p:nvSpPr>
          <p:cNvPr id="95317" name="Text Box 85"/>
          <p:cNvSpPr txBox="1">
            <a:spLocks noChangeArrowheads="1"/>
          </p:cNvSpPr>
          <p:nvPr/>
        </p:nvSpPr>
        <p:spPr bwMode="auto">
          <a:xfrm>
            <a:off x="5638800" y="4419600"/>
            <a:ext cx="2279650" cy="6413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Distributed tin strand</a:t>
            </a:r>
          </a:p>
          <a:p>
            <a:r>
              <a:rPr lang="pl-PL"/>
              <a:t>Courtesy M. Wake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Dariusz Bocian</a:t>
            </a:r>
            <a:endParaRPr lang="en-US"/>
          </a:p>
        </p:txBody>
      </p:sp>
      <p:sp>
        <p:nvSpPr>
          <p:cNvPr id="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 Measurement of Nb3Sn </a:t>
            </a:r>
            <a:r>
              <a:rPr lang="pl-PL" dirty="0" smtClean="0"/>
              <a:t>strand </a:t>
            </a:r>
            <a:r>
              <a:rPr lang="pl-PL" dirty="0"/>
              <a:t>behavior during heat treatment </a:t>
            </a:r>
            <a:endParaRPr lang="en-US" dirty="0"/>
          </a:p>
        </p:txBody>
      </p:sp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4BC6-4081-4944-AB28-08F11CD212C5}" type="slidenum">
              <a:rPr lang="en-US"/>
              <a:pPr/>
              <a:t>14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Simulation plan</a:t>
            </a:r>
            <a:endParaRPr lang="en-US"/>
          </a:p>
        </p:txBody>
      </p:sp>
      <p:grpSp>
        <p:nvGrpSpPr>
          <p:cNvPr id="105475" name="Group 3"/>
          <p:cNvGrpSpPr>
            <a:grpSpLocks/>
          </p:cNvGrpSpPr>
          <p:nvPr/>
        </p:nvGrpSpPr>
        <p:grpSpPr bwMode="auto">
          <a:xfrm>
            <a:off x="2446338" y="2503488"/>
            <a:ext cx="5294312" cy="1616075"/>
            <a:chOff x="336" y="720"/>
            <a:chExt cx="5194" cy="1584"/>
          </a:xfrm>
        </p:grpSpPr>
        <p:sp>
          <p:nvSpPr>
            <p:cNvPr id="105476" name="Line 4"/>
            <p:cNvSpPr>
              <a:spLocks noChangeShapeType="1"/>
            </p:cNvSpPr>
            <p:nvPr/>
          </p:nvSpPr>
          <p:spPr bwMode="auto">
            <a:xfrm>
              <a:off x="346" y="720"/>
              <a:ext cx="0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477" name="Line 5"/>
            <p:cNvSpPr>
              <a:spLocks noChangeShapeType="1"/>
            </p:cNvSpPr>
            <p:nvPr/>
          </p:nvSpPr>
          <p:spPr bwMode="auto">
            <a:xfrm rot="16200000" flipV="1">
              <a:off x="2928" y="-300"/>
              <a:ext cx="10" cy="51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1809750" y="2209800"/>
            <a:ext cx="803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>
                <a:latin typeface="Times New Roman" pitchFamily="18" charset="0"/>
              </a:rPr>
              <a:t>T [</a:t>
            </a:r>
            <a:r>
              <a:rPr lang="en-US" b="1">
                <a:latin typeface="Times New Roman" pitchFamily="18" charset="0"/>
                <a:cs typeface="Arial" charset="0"/>
              </a:rPr>
              <a:t>°</a:t>
            </a:r>
            <a:r>
              <a:rPr lang="pl-PL" b="1">
                <a:latin typeface="Times New Roman" pitchFamily="18" charset="0"/>
                <a:cs typeface="Arial" charset="0"/>
              </a:rPr>
              <a:t>C]</a:t>
            </a:r>
            <a:endParaRPr lang="en-US" b="1">
              <a:latin typeface="Times New Roman" pitchFamily="18" charset="0"/>
              <a:cs typeface="Arial" charset="0"/>
            </a:endParaRP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3254375" y="2554288"/>
            <a:ext cx="0" cy="1525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 rot="5400000">
            <a:off x="4868069" y="1208882"/>
            <a:ext cx="0" cy="4843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 rot="5400000">
            <a:off x="4868069" y="767557"/>
            <a:ext cx="0" cy="4843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 rot="5400000">
            <a:off x="4868069" y="277019"/>
            <a:ext cx="0" cy="4843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3254375" y="3622675"/>
            <a:ext cx="781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4835525" y="3190875"/>
            <a:ext cx="7826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6408738" y="2692400"/>
            <a:ext cx="7905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 flipV="1">
            <a:off x="2447925" y="3621088"/>
            <a:ext cx="809625" cy="492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 flipV="1">
            <a:off x="4038600" y="3189288"/>
            <a:ext cx="804863" cy="433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 flipV="1">
            <a:off x="5614988" y="2698750"/>
            <a:ext cx="793750" cy="492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1874838" y="35052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210</a:t>
            </a:r>
            <a:endParaRPr lang="en-US"/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1971675" y="39814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20</a:t>
            </a:r>
            <a:endParaRPr lang="en-US"/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1874838" y="31003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400</a:t>
            </a:r>
            <a:endParaRPr lang="en-US"/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1874838" y="26939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640</a:t>
            </a:r>
            <a:endParaRPr lang="en-US"/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2836863" y="2133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/>
              <a:t>II</a:t>
            </a:r>
            <a:endParaRPr lang="en-US" dirty="0"/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3568700" y="213518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III</a:t>
            </a:r>
            <a:endParaRPr lang="en-US"/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4300538" y="2136775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IV</a:t>
            </a:r>
            <a:endParaRPr lang="en-US"/>
          </a:p>
        </p:txBody>
      </p:sp>
      <p:sp>
        <p:nvSpPr>
          <p:cNvPr id="105496" name="Text Box 24"/>
          <p:cNvSpPr txBox="1">
            <a:spLocks noChangeArrowheads="1"/>
          </p:cNvSpPr>
          <p:nvPr/>
        </p:nvSpPr>
        <p:spPr bwMode="auto">
          <a:xfrm>
            <a:off x="5032375" y="21367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V</a:t>
            </a:r>
            <a:endParaRPr lang="en-US"/>
          </a:p>
        </p:txBody>
      </p:sp>
      <p:sp>
        <p:nvSpPr>
          <p:cNvPr id="105497" name="Text Box 25"/>
          <p:cNvSpPr txBox="1">
            <a:spLocks noChangeArrowheads="1"/>
          </p:cNvSpPr>
          <p:nvPr/>
        </p:nvSpPr>
        <p:spPr bwMode="auto">
          <a:xfrm>
            <a:off x="5765800" y="2138363"/>
            <a:ext cx="40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VI</a:t>
            </a:r>
            <a:endParaRPr lang="en-US"/>
          </a:p>
        </p:txBody>
      </p:sp>
      <p:sp>
        <p:nvSpPr>
          <p:cNvPr id="105498" name="Text Box 26"/>
          <p:cNvSpPr txBox="1">
            <a:spLocks noChangeArrowheads="1"/>
          </p:cNvSpPr>
          <p:nvPr/>
        </p:nvSpPr>
        <p:spPr bwMode="auto">
          <a:xfrm>
            <a:off x="6534150" y="21463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VII</a:t>
            </a:r>
            <a:endParaRPr lang="en-US"/>
          </a:p>
        </p:txBody>
      </p:sp>
      <p:sp>
        <p:nvSpPr>
          <p:cNvPr id="105499" name="Text Box 27"/>
          <p:cNvSpPr txBox="1">
            <a:spLocks noChangeArrowheads="1"/>
          </p:cNvSpPr>
          <p:nvPr/>
        </p:nvSpPr>
        <p:spPr bwMode="auto">
          <a:xfrm>
            <a:off x="7229475" y="213995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VIII</a:t>
            </a:r>
            <a:endParaRPr lang="en-US"/>
          </a:p>
        </p:txBody>
      </p:sp>
      <p:sp>
        <p:nvSpPr>
          <p:cNvPr id="105500" name="Line 28"/>
          <p:cNvSpPr>
            <a:spLocks noChangeShapeType="1"/>
          </p:cNvSpPr>
          <p:nvPr/>
        </p:nvSpPr>
        <p:spPr bwMode="auto">
          <a:xfrm>
            <a:off x="4043363" y="2551113"/>
            <a:ext cx="0" cy="1528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01" name="Line 29"/>
          <p:cNvSpPr>
            <a:spLocks noChangeShapeType="1"/>
          </p:cNvSpPr>
          <p:nvPr/>
        </p:nvSpPr>
        <p:spPr bwMode="auto">
          <a:xfrm>
            <a:off x="4833938" y="2551113"/>
            <a:ext cx="0" cy="1527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02" name="Line 30"/>
          <p:cNvSpPr>
            <a:spLocks noChangeShapeType="1"/>
          </p:cNvSpPr>
          <p:nvPr/>
        </p:nvSpPr>
        <p:spPr bwMode="auto">
          <a:xfrm>
            <a:off x="5622925" y="2551113"/>
            <a:ext cx="0" cy="1525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03" name="Line 31"/>
          <p:cNvSpPr>
            <a:spLocks noChangeShapeType="1"/>
          </p:cNvSpPr>
          <p:nvPr/>
        </p:nvSpPr>
        <p:spPr bwMode="auto">
          <a:xfrm>
            <a:off x="6413500" y="2549525"/>
            <a:ext cx="0" cy="1527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04" name="Line 32"/>
          <p:cNvSpPr>
            <a:spLocks noChangeShapeType="1"/>
          </p:cNvSpPr>
          <p:nvPr/>
        </p:nvSpPr>
        <p:spPr bwMode="auto">
          <a:xfrm>
            <a:off x="7204075" y="2547938"/>
            <a:ext cx="0" cy="1527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05" name="Text Box 33"/>
          <p:cNvSpPr txBox="1">
            <a:spLocks noChangeArrowheads="1"/>
          </p:cNvSpPr>
          <p:nvPr/>
        </p:nvSpPr>
        <p:spPr bwMode="auto">
          <a:xfrm>
            <a:off x="6408738" y="3773488"/>
            <a:ext cx="830262" cy="304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1400"/>
              <a:t>Nb</a:t>
            </a:r>
            <a:r>
              <a:rPr lang="pl-PL" sz="1400" baseline="-25000"/>
              <a:t>3</a:t>
            </a:r>
            <a:r>
              <a:rPr lang="pl-PL" sz="1400"/>
              <a:t>Sn</a:t>
            </a:r>
            <a:endParaRPr lang="en-US" sz="1400"/>
          </a:p>
        </p:txBody>
      </p:sp>
      <p:sp>
        <p:nvSpPr>
          <p:cNvPr id="105506" name="Arc 34"/>
          <p:cNvSpPr>
            <a:spLocks/>
          </p:cNvSpPr>
          <p:nvPr/>
        </p:nvSpPr>
        <p:spPr bwMode="auto">
          <a:xfrm rot="10535232">
            <a:off x="7256463" y="2681288"/>
            <a:ext cx="336550" cy="14509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10" name="Text Box 38"/>
          <p:cNvSpPr txBox="1">
            <a:spLocks noChangeArrowheads="1"/>
          </p:cNvSpPr>
          <p:nvPr/>
        </p:nvSpPr>
        <p:spPr bwMode="auto">
          <a:xfrm rot="19706290">
            <a:off x="2495550" y="3581400"/>
            <a:ext cx="709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 b="1">
                <a:latin typeface="Times New Roman" pitchFamily="18" charset="0"/>
              </a:rPr>
              <a:t>25</a:t>
            </a:r>
            <a:r>
              <a:rPr lang="en-US" sz="1400" b="1">
                <a:latin typeface="Times New Roman" pitchFamily="18" charset="0"/>
                <a:cs typeface="Arial" charset="0"/>
              </a:rPr>
              <a:t>°</a:t>
            </a:r>
            <a:r>
              <a:rPr lang="pl-PL" sz="1400" b="1">
                <a:latin typeface="Times New Roman" pitchFamily="18" charset="0"/>
                <a:cs typeface="Arial" charset="0"/>
              </a:rPr>
              <a:t>C/h</a:t>
            </a:r>
            <a:endParaRPr lang="en-US" sz="1400" b="1">
              <a:latin typeface="Times New Roman" pitchFamily="18" charset="0"/>
              <a:cs typeface="Arial" charset="0"/>
            </a:endParaRPr>
          </a:p>
        </p:txBody>
      </p:sp>
      <p:sp>
        <p:nvSpPr>
          <p:cNvPr id="105511" name="Text Box 39"/>
          <p:cNvSpPr txBox="1">
            <a:spLocks noChangeArrowheads="1"/>
          </p:cNvSpPr>
          <p:nvPr/>
        </p:nvSpPr>
        <p:spPr bwMode="auto">
          <a:xfrm>
            <a:off x="3492500" y="33655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 b="1">
                <a:latin typeface="Times New Roman" pitchFamily="18" charset="0"/>
              </a:rPr>
              <a:t>72 h</a:t>
            </a:r>
            <a:endParaRPr lang="en-US" sz="1400" b="1">
              <a:latin typeface="Times New Roman" pitchFamily="18" charset="0"/>
              <a:cs typeface="Arial" charset="0"/>
            </a:endParaRPr>
          </a:p>
        </p:txBody>
      </p:sp>
      <p:sp>
        <p:nvSpPr>
          <p:cNvPr id="105512" name="Text Box 40"/>
          <p:cNvSpPr txBox="1">
            <a:spLocks noChangeArrowheads="1"/>
          </p:cNvSpPr>
          <p:nvPr/>
        </p:nvSpPr>
        <p:spPr bwMode="auto">
          <a:xfrm>
            <a:off x="5037138" y="29305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 b="1">
                <a:latin typeface="Times New Roman" pitchFamily="18" charset="0"/>
              </a:rPr>
              <a:t>48 h</a:t>
            </a:r>
            <a:endParaRPr lang="en-US" sz="1400" b="1">
              <a:latin typeface="Times New Roman" pitchFamily="18" charset="0"/>
              <a:cs typeface="Arial" charset="0"/>
            </a:endParaRPr>
          </a:p>
        </p:txBody>
      </p:sp>
      <p:sp>
        <p:nvSpPr>
          <p:cNvPr id="105513" name="Text Box 41"/>
          <p:cNvSpPr txBox="1">
            <a:spLocks noChangeArrowheads="1"/>
          </p:cNvSpPr>
          <p:nvPr/>
        </p:nvSpPr>
        <p:spPr bwMode="auto">
          <a:xfrm>
            <a:off x="6584950" y="24257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 b="1">
                <a:latin typeface="Times New Roman" pitchFamily="18" charset="0"/>
              </a:rPr>
              <a:t>48 h</a:t>
            </a:r>
            <a:endParaRPr lang="en-US" sz="1400" b="1">
              <a:latin typeface="Times New Roman" pitchFamily="18" charset="0"/>
              <a:cs typeface="Arial" charset="0"/>
            </a:endParaRPr>
          </a:p>
        </p:txBody>
      </p:sp>
      <p:sp>
        <p:nvSpPr>
          <p:cNvPr id="105514" name="Text Box 42"/>
          <p:cNvSpPr txBox="1">
            <a:spLocks noChangeArrowheads="1"/>
          </p:cNvSpPr>
          <p:nvPr/>
        </p:nvSpPr>
        <p:spPr bwMode="auto">
          <a:xfrm rot="19706290">
            <a:off x="4095750" y="3124200"/>
            <a:ext cx="709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 b="1">
                <a:latin typeface="Times New Roman" pitchFamily="18" charset="0"/>
              </a:rPr>
              <a:t>25</a:t>
            </a:r>
            <a:r>
              <a:rPr lang="en-US" sz="1400" b="1">
                <a:latin typeface="Times New Roman" pitchFamily="18" charset="0"/>
                <a:cs typeface="Arial" charset="0"/>
              </a:rPr>
              <a:t>°</a:t>
            </a:r>
            <a:r>
              <a:rPr lang="pl-PL" sz="1400" b="1">
                <a:latin typeface="Times New Roman" pitchFamily="18" charset="0"/>
                <a:cs typeface="Arial" charset="0"/>
              </a:rPr>
              <a:t>C/h</a:t>
            </a:r>
            <a:endParaRPr lang="en-US" sz="1400" b="1">
              <a:latin typeface="Times New Roman" pitchFamily="18" charset="0"/>
              <a:cs typeface="Arial" charset="0"/>
            </a:endParaRPr>
          </a:p>
        </p:txBody>
      </p:sp>
      <p:sp>
        <p:nvSpPr>
          <p:cNvPr id="105515" name="Text Box 43"/>
          <p:cNvSpPr txBox="1">
            <a:spLocks noChangeArrowheads="1"/>
          </p:cNvSpPr>
          <p:nvPr/>
        </p:nvSpPr>
        <p:spPr bwMode="auto">
          <a:xfrm rot="19706290">
            <a:off x="5619750" y="2667000"/>
            <a:ext cx="709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 b="1">
                <a:latin typeface="Times New Roman" pitchFamily="18" charset="0"/>
              </a:rPr>
              <a:t>50</a:t>
            </a:r>
            <a:r>
              <a:rPr lang="en-US" sz="1400" b="1">
                <a:latin typeface="Times New Roman" pitchFamily="18" charset="0"/>
                <a:cs typeface="Arial" charset="0"/>
              </a:rPr>
              <a:t>°</a:t>
            </a:r>
            <a:r>
              <a:rPr lang="pl-PL" sz="1400" b="1">
                <a:latin typeface="Times New Roman" pitchFamily="18" charset="0"/>
                <a:cs typeface="Arial" charset="0"/>
              </a:rPr>
              <a:t>C/h</a:t>
            </a:r>
            <a:endParaRPr lang="en-US" sz="1400" b="1">
              <a:latin typeface="Times New Roman" pitchFamily="18" charset="0"/>
              <a:cs typeface="Arial" charset="0"/>
            </a:endParaRPr>
          </a:p>
        </p:txBody>
      </p:sp>
      <p:sp>
        <p:nvSpPr>
          <p:cNvPr id="105516" name="Text Box 44"/>
          <p:cNvSpPr txBox="1">
            <a:spLocks noChangeArrowheads="1"/>
          </p:cNvSpPr>
          <p:nvPr/>
        </p:nvSpPr>
        <p:spPr bwMode="auto">
          <a:xfrm>
            <a:off x="7251700" y="3238500"/>
            <a:ext cx="596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 b="1">
                <a:latin typeface="Times New Roman" pitchFamily="18" charset="0"/>
              </a:rPr>
              <a:t>~48 h</a:t>
            </a:r>
            <a:endParaRPr lang="en-US" sz="1400" b="1">
              <a:latin typeface="Times New Roman" pitchFamily="18" charset="0"/>
              <a:cs typeface="Arial" charset="0"/>
            </a:endParaRPr>
          </a:p>
        </p:txBody>
      </p:sp>
      <p:sp>
        <p:nvSpPr>
          <p:cNvPr id="105517" name="Text Box 45"/>
          <p:cNvSpPr txBox="1">
            <a:spLocks noChangeArrowheads="1"/>
          </p:cNvSpPr>
          <p:nvPr/>
        </p:nvSpPr>
        <p:spPr bwMode="auto">
          <a:xfrm>
            <a:off x="3006725" y="4176713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600" b="1">
                <a:latin typeface="Times New Roman" pitchFamily="18" charset="0"/>
              </a:rPr>
              <a:t>7h36’</a:t>
            </a:r>
            <a:endParaRPr lang="en-US" sz="1600" b="1">
              <a:latin typeface="Times New Roman" pitchFamily="18" charset="0"/>
              <a:cs typeface="Arial" charset="0"/>
            </a:endParaRPr>
          </a:p>
        </p:txBody>
      </p:sp>
      <p:sp>
        <p:nvSpPr>
          <p:cNvPr id="105518" name="Text Box 46"/>
          <p:cNvSpPr txBox="1">
            <a:spLocks noChangeArrowheads="1"/>
          </p:cNvSpPr>
          <p:nvPr/>
        </p:nvSpPr>
        <p:spPr bwMode="auto">
          <a:xfrm>
            <a:off x="3795713" y="4176713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600" b="1">
                <a:latin typeface="Times New Roman" pitchFamily="18" charset="0"/>
              </a:rPr>
              <a:t>79h36’</a:t>
            </a:r>
            <a:endParaRPr lang="en-US" sz="1600" b="1">
              <a:latin typeface="Times New Roman" pitchFamily="18" charset="0"/>
              <a:cs typeface="Arial" charset="0"/>
            </a:endParaRPr>
          </a:p>
        </p:txBody>
      </p:sp>
      <p:sp>
        <p:nvSpPr>
          <p:cNvPr id="105519" name="Text Box 47"/>
          <p:cNvSpPr txBox="1">
            <a:spLocks noChangeArrowheads="1"/>
          </p:cNvSpPr>
          <p:nvPr/>
        </p:nvSpPr>
        <p:spPr bwMode="auto">
          <a:xfrm>
            <a:off x="4584700" y="4176713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600" b="1">
                <a:latin typeface="Times New Roman" pitchFamily="18" charset="0"/>
              </a:rPr>
              <a:t>87h12’</a:t>
            </a:r>
            <a:endParaRPr lang="en-US" sz="1600" b="1">
              <a:latin typeface="Times New Roman" pitchFamily="18" charset="0"/>
              <a:cs typeface="Arial" charset="0"/>
            </a:endParaRPr>
          </a:p>
        </p:txBody>
      </p:sp>
      <p:sp>
        <p:nvSpPr>
          <p:cNvPr id="105520" name="Text Box 48"/>
          <p:cNvSpPr txBox="1">
            <a:spLocks noChangeArrowheads="1"/>
          </p:cNvSpPr>
          <p:nvPr/>
        </p:nvSpPr>
        <p:spPr bwMode="auto">
          <a:xfrm>
            <a:off x="5373688" y="4176713"/>
            <a:ext cx="87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600" b="1">
                <a:latin typeface="Times New Roman" pitchFamily="18" charset="0"/>
              </a:rPr>
              <a:t>135h12’</a:t>
            </a:r>
            <a:endParaRPr lang="en-US" sz="1600" b="1">
              <a:latin typeface="Times New Roman" pitchFamily="18" charset="0"/>
              <a:cs typeface="Arial" charset="0"/>
            </a:endParaRPr>
          </a:p>
        </p:txBody>
      </p:sp>
      <p:sp>
        <p:nvSpPr>
          <p:cNvPr id="105521" name="Text Box 49"/>
          <p:cNvSpPr txBox="1">
            <a:spLocks noChangeArrowheads="1"/>
          </p:cNvSpPr>
          <p:nvPr/>
        </p:nvSpPr>
        <p:spPr bwMode="auto">
          <a:xfrm>
            <a:off x="6205538" y="4176713"/>
            <a:ext cx="601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600" b="1">
                <a:latin typeface="Times New Roman" pitchFamily="18" charset="0"/>
              </a:rPr>
              <a:t>140h</a:t>
            </a:r>
            <a:endParaRPr lang="en-US" sz="1600" b="1">
              <a:latin typeface="Times New Roman" pitchFamily="18" charset="0"/>
              <a:cs typeface="Arial" charset="0"/>
            </a:endParaRPr>
          </a:p>
        </p:txBody>
      </p:sp>
      <p:sp>
        <p:nvSpPr>
          <p:cNvPr id="105522" name="Text Box 50"/>
          <p:cNvSpPr txBox="1">
            <a:spLocks noChangeArrowheads="1"/>
          </p:cNvSpPr>
          <p:nvPr/>
        </p:nvSpPr>
        <p:spPr bwMode="auto">
          <a:xfrm>
            <a:off x="6915150" y="4176713"/>
            <a:ext cx="60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600" b="1">
                <a:latin typeface="Times New Roman" pitchFamily="18" charset="0"/>
              </a:rPr>
              <a:t>188h</a:t>
            </a:r>
            <a:endParaRPr lang="en-US" sz="1600" b="1">
              <a:latin typeface="Times New Roman" pitchFamily="18" charset="0"/>
              <a:cs typeface="Arial" charset="0"/>
            </a:endParaRPr>
          </a:p>
        </p:txBody>
      </p:sp>
      <p:sp>
        <p:nvSpPr>
          <p:cNvPr id="105523" name="Text Box 51"/>
          <p:cNvSpPr txBox="1">
            <a:spLocks noChangeArrowheads="1"/>
          </p:cNvSpPr>
          <p:nvPr/>
        </p:nvSpPr>
        <p:spPr bwMode="auto">
          <a:xfrm>
            <a:off x="3257550" y="3773488"/>
            <a:ext cx="1693863" cy="30480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1400"/>
              <a:t>Cu</a:t>
            </a:r>
            <a:r>
              <a:rPr lang="pl-PL" sz="1400" baseline="-25000"/>
              <a:t>6</a:t>
            </a:r>
            <a:r>
              <a:rPr lang="pl-PL" sz="1400"/>
              <a:t>Sn</a:t>
            </a:r>
            <a:r>
              <a:rPr lang="pl-PL" sz="1400" baseline="-25000"/>
              <a:t>5</a:t>
            </a:r>
            <a:endParaRPr lang="en-US" sz="1400" baseline="-25000"/>
          </a:p>
        </p:txBody>
      </p:sp>
      <p:sp>
        <p:nvSpPr>
          <p:cNvPr id="105524" name="Text Box 52"/>
          <p:cNvSpPr txBox="1">
            <a:spLocks noChangeArrowheads="1"/>
          </p:cNvSpPr>
          <p:nvPr/>
        </p:nvSpPr>
        <p:spPr bwMode="auto">
          <a:xfrm>
            <a:off x="4951413" y="3773488"/>
            <a:ext cx="1462087" cy="3048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1400"/>
              <a:t>Cu</a:t>
            </a:r>
            <a:r>
              <a:rPr lang="pl-PL" sz="1400" baseline="-25000"/>
              <a:t>3</a:t>
            </a:r>
            <a:r>
              <a:rPr lang="pl-PL" sz="1400"/>
              <a:t>Sn</a:t>
            </a:r>
            <a:endParaRPr lang="en-US" sz="1400"/>
          </a:p>
        </p:txBody>
      </p:sp>
      <p:sp>
        <p:nvSpPr>
          <p:cNvPr id="105576" name="Line 104"/>
          <p:cNvSpPr>
            <a:spLocks noChangeShapeType="1"/>
          </p:cNvSpPr>
          <p:nvPr/>
        </p:nvSpPr>
        <p:spPr bwMode="auto">
          <a:xfrm flipV="1">
            <a:off x="1676400" y="3903663"/>
            <a:ext cx="1581150" cy="973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78" name="Text Box 106"/>
          <p:cNvSpPr txBox="1">
            <a:spLocks noChangeArrowheads="1"/>
          </p:cNvSpPr>
          <p:nvPr/>
        </p:nvSpPr>
        <p:spPr bwMode="auto">
          <a:xfrm>
            <a:off x="152400" y="4486275"/>
            <a:ext cx="1866900" cy="8096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 Rounded MT Bold" pitchFamily="34" charset="0"/>
              <a:buNone/>
            </a:pPr>
            <a:r>
              <a:rPr lang="en-US" sz="1000"/>
              <a:t>Ch. Scheuerlein </a:t>
            </a:r>
            <a:r>
              <a:rPr lang="en-US" sz="1000" i="1"/>
              <a:t>et al</a:t>
            </a:r>
            <a:r>
              <a:rPr lang="en-US" sz="1000"/>
              <a:t>.,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 Rounded MT Bold" pitchFamily="34" charset="0"/>
              <a:buNone/>
            </a:pPr>
            <a:r>
              <a:rPr lang="en-US" sz="1000"/>
              <a:t>IEEE Trans. Appl. Supercond.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 Rounded MT Bold" pitchFamily="34" charset="0"/>
              <a:buNone/>
            </a:pPr>
            <a:r>
              <a:rPr lang="en-US" sz="1000"/>
              <a:t>VOL.18, NO. 4, 2008,</a:t>
            </a:r>
          </a:p>
          <a:p>
            <a:pPr marL="342900" indent="-342900"/>
            <a:endParaRPr lang="en-US" sz="1000"/>
          </a:p>
        </p:txBody>
      </p:sp>
      <p:sp>
        <p:nvSpPr>
          <p:cNvPr id="105581" name="Text Box 109"/>
          <p:cNvSpPr txBox="1">
            <a:spLocks noChangeArrowheads="1"/>
          </p:cNvSpPr>
          <p:nvPr/>
        </p:nvSpPr>
        <p:spPr bwMode="auto">
          <a:xfrm>
            <a:off x="25400" y="2590800"/>
            <a:ext cx="1498600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000"/>
              <a:t>Preload on Nb (z-axis)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000"/>
              <a:t>(Nb under tension,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000"/>
              <a:t>Cu under compression)</a:t>
            </a:r>
          </a:p>
        </p:txBody>
      </p:sp>
      <p:sp>
        <p:nvSpPr>
          <p:cNvPr id="105582" name="Text Box 110"/>
          <p:cNvSpPr txBox="1">
            <a:spLocks noChangeArrowheads="1"/>
          </p:cNvSpPr>
          <p:nvPr/>
        </p:nvSpPr>
        <p:spPr bwMode="auto">
          <a:xfrm>
            <a:off x="25400" y="3443288"/>
            <a:ext cx="1473200" cy="6715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000"/>
              <a:t>Strand/cable annealing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000"/>
              <a:t>( 2 h at 200 °C)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000"/>
              <a:t>Linear elongation,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000"/>
              <a:t>Plastic deformation.</a:t>
            </a:r>
          </a:p>
        </p:txBody>
      </p:sp>
      <p:sp>
        <p:nvSpPr>
          <p:cNvPr id="105584" name="Text Box 112"/>
          <p:cNvSpPr txBox="1">
            <a:spLocks noChangeArrowheads="1"/>
          </p:cNvSpPr>
          <p:nvPr/>
        </p:nvSpPr>
        <p:spPr bwMode="auto">
          <a:xfrm>
            <a:off x="2201863" y="5089525"/>
            <a:ext cx="1542410" cy="10156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/>
              <a:t>Temperature=210°C</a:t>
            </a:r>
          </a:p>
          <a:p>
            <a:r>
              <a:rPr lang="en-US" sz="1000" dirty="0" err="1"/>
              <a:t>Sn</a:t>
            </a:r>
            <a:r>
              <a:rPr lang="en-US" sz="1000" dirty="0"/>
              <a:t> diffusion to Cu </a:t>
            </a:r>
          </a:p>
          <a:p>
            <a:r>
              <a:rPr lang="en-US" sz="1000" dirty="0"/>
              <a:t>→ Cu</a:t>
            </a:r>
            <a:r>
              <a:rPr lang="en-US" sz="1000" baseline="-25000" dirty="0"/>
              <a:t>6</a:t>
            </a:r>
            <a:r>
              <a:rPr lang="en-US" sz="1000" dirty="0"/>
              <a:t>Sn</a:t>
            </a:r>
            <a:r>
              <a:rPr lang="en-US" sz="1000" baseline="-25000" dirty="0"/>
              <a:t>5</a:t>
            </a:r>
            <a:r>
              <a:rPr lang="en-US" sz="1000" dirty="0"/>
              <a:t> formation</a:t>
            </a:r>
          </a:p>
          <a:p>
            <a:r>
              <a:rPr lang="en-US" sz="1000" dirty="0"/>
              <a:t>Strand/cable shrinkage</a:t>
            </a:r>
          </a:p>
          <a:p>
            <a:r>
              <a:rPr lang="en-US" sz="1000" dirty="0"/>
              <a:t>Need Cu</a:t>
            </a:r>
            <a:r>
              <a:rPr lang="en-US" sz="1000" baseline="-25000" dirty="0"/>
              <a:t>6</a:t>
            </a:r>
            <a:r>
              <a:rPr lang="en-US" sz="1000" dirty="0"/>
              <a:t>Sn</a:t>
            </a:r>
            <a:r>
              <a:rPr lang="en-US" sz="1000" baseline="-25000" dirty="0"/>
              <a:t>5</a:t>
            </a:r>
            <a:r>
              <a:rPr lang="en-US" sz="1000" dirty="0"/>
              <a:t> properties</a:t>
            </a:r>
          </a:p>
          <a:p>
            <a:r>
              <a:rPr lang="en-US" sz="1000" dirty="0"/>
              <a:t>→ tuning of the </a:t>
            </a:r>
            <a:r>
              <a:rPr lang="en-US" sz="1000" dirty="0" smtClean="0"/>
              <a:t>model</a:t>
            </a:r>
            <a:endParaRPr lang="en-US" sz="1000" dirty="0"/>
          </a:p>
        </p:txBody>
      </p:sp>
      <p:sp>
        <p:nvSpPr>
          <p:cNvPr id="105586" name="Text Box 114"/>
          <p:cNvSpPr txBox="1">
            <a:spLocks noChangeArrowheads="1"/>
          </p:cNvSpPr>
          <p:nvPr/>
        </p:nvSpPr>
        <p:spPr bwMode="auto">
          <a:xfrm>
            <a:off x="4244975" y="5067300"/>
            <a:ext cx="1636987" cy="116955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/>
              <a:t>Temperature=400°C</a:t>
            </a:r>
          </a:p>
          <a:p>
            <a:r>
              <a:rPr lang="en-US" sz="1000" dirty="0"/>
              <a:t>Further </a:t>
            </a:r>
            <a:r>
              <a:rPr lang="en-US" sz="1000" dirty="0" err="1"/>
              <a:t>Sn</a:t>
            </a:r>
            <a:r>
              <a:rPr lang="en-US" sz="1000" dirty="0"/>
              <a:t> diffusion to Cu</a:t>
            </a:r>
          </a:p>
          <a:p>
            <a:r>
              <a:rPr lang="en-US" sz="1000" dirty="0"/>
              <a:t>→ Cu</a:t>
            </a:r>
            <a:r>
              <a:rPr lang="en-US" sz="1000" baseline="-25000" dirty="0"/>
              <a:t>3</a:t>
            </a:r>
            <a:r>
              <a:rPr lang="en-US" sz="1000" dirty="0"/>
              <a:t>Sn formation,</a:t>
            </a:r>
          </a:p>
          <a:p>
            <a:r>
              <a:rPr lang="en-US" sz="1000" dirty="0"/>
              <a:t>→ strand/cable shrinks,</a:t>
            </a:r>
          </a:p>
          <a:p>
            <a:r>
              <a:rPr lang="en-US" sz="1000" dirty="0"/>
              <a:t>→ all </a:t>
            </a:r>
            <a:r>
              <a:rPr lang="en-US" sz="1000" dirty="0" err="1"/>
              <a:t>Sn</a:t>
            </a:r>
            <a:r>
              <a:rPr lang="en-US" sz="1000" dirty="0"/>
              <a:t> reacted</a:t>
            </a:r>
          </a:p>
          <a:p>
            <a:r>
              <a:rPr lang="en-US" sz="1000" dirty="0"/>
              <a:t>Need Cu</a:t>
            </a:r>
            <a:r>
              <a:rPr lang="en-US" sz="1000" baseline="-25000" dirty="0"/>
              <a:t>3</a:t>
            </a:r>
            <a:r>
              <a:rPr lang="en-US" sz="1000" dirty="0"/>
              <a:t>Sn properties</a:t>
            </a:r>
          </a:p>
          <a:p>
            <a:r>
              <a:rPr lang="en-US" sz="1000" dirty="0"/>
              <a:t>→ tuning of the model</a:t>
            </a:r>
          </a:p>
        </p:txBody>
      </p:sp>
      <p:sp>
        <p:nvSpPr>
          <p:cNvPr id="105588" name="Text Box 116"/>
          <p:cNvSpPr txBox="1">
            <a:spLocks noChangeArrowheads="1"/>
          </p:cNvSpPr>
          <p:nvPr/>
        </p:nvSpPr>
        <p:spPr bwMode="auto">
          <a:xfrm>
            <a:off x="6248400" y="5181600"/>
            <a:ext cx="2057400" cy="70788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dirty="0"/>
              <a:t>Temperature = 640°C</a:t>
            </a:r>
          </a:p>
          <a:p>
            <a:r>
              <a:rPr lang="en-US" sz="1000" dirty="0"/>
              <a:t>→ Strand/cable expand,</a:t>
            </a:r>
          </a:p>
          <a:p>
            <a:r>
              <a:rPr lang="en-US" sz="1000" dirty="0"/>
              <a:t>→ Plastic deformation? </a:t>
            </a:r>
          </a:p>
          <a:p>
            <a:r>
              <a:rPr lang="en-US" sz="1000" dirty="0"/>
              <a:t>→ Larger strand cross-section?</a:t>
            </a:r>
          </a:p>
        </p:txBody>
      </p:sp>
      <p:sp>
        <p:nvSpPr>
          <p:cNvPr id="105526" name="Line 54"/>
          <p:cNvSpPr>
            <a:spLocks noChangeShapeType="1"/>
          </p:cNvSpPr>
          <p:nvPr/>
        </p:nvSpPr>
        <p:spPr bwMode="auto">
          <a:xfrm flipV="1">
            <a:off x="2971800" y="3632200"/>
            <a:ext cx="685800" cy="14732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92" name="Line 120"/>
          <p:cNvSpPr>
            <a:spLocks noChangeShapeType="1"/>
          </p:cNvSpPr>
          <p:nvPr/>
        </p:nvSpPr>
        <p:spPr bwMode="auto">
          <a:xfrm flipV="1">
            <a:off x="5029200" y="3200400"/>
            <a:ext cx="152400" cy="19050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93" name="Line 121"/>
          <p:cNvSpPr>
            <a:spLocks noChangeShapeType="1"/>
          </p:cNvSpPr>
          <p:nvPr/>
        </p:nvSpPr>
        <p:spPr bwMode="auto">
          <a:xfrm flipH="1" flipV="1">
            <a:off x="6705600" y="2667000"/>
            <a:ext cx="609600" cy="25146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94" name="Line 122"/>
          <p:cNvSpPr>
            <a:spLocks noChangeShapeType="1"/>
          </p:cNvSpPr>
          <p:nvPr/>
        </p:nvSpPr>
        <p:spPr bwMode="auto">
          <a:xfrm>
            <a:off x="1981200" y="1295400"/>
            <a:ext cx="838200" cy="23622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95" name="Line 123"/>
          <p:cNvSpPr>
            <a:spLocks noChangeShapeType="1"/>
          </p:cNvSpPr>
          <p:nvPr/>
        </p:nvSpPr>
        <p:spPr bwMode="auto">
          <a:xfrm>
            <a:off x="3886200" y="1295400"/>
            <a:ext cx="381000" cy="19812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96" name="Line 124"/>
          <p:cNvSpPr>
            <a:spLocks noChangeShapeType="1"/>
          </p:cNvSpPr>
          <p:nvPr/>
        </p:nvSpPr>
        <p:spPr bwMode="auto">
          <a:xfrm flipH="1">
            <a:off x="5943600" y="1600200"/>
            <a:ext cx="152400" cy="11430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85" name="Text Box 113"/>
          <p:cNvSpPr txBox="1">
            <a:spLocks noChangeArrowheads="1"/>
          </p:cNvSpPr>
          <p:nvPr/>
        </p:nvSpPr>
        <p:spPr bwMode="auto">
          <a:xfrm>
            <a:off x="3062288" y="889000"/>
            <a:ext cx="2116285" cy="55399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/>
              <a:t>Temperature 210 → 400°C</a:t>
            </a:r>
          </a:p>
          <a:p>
            <a:r>
              <a:rPr lang="en-US" sz="1000" dirty="0"/>
              <a:t>Continuation of </a:t>
            </a:r>
            <a:r>
              <a:rPr lang="en-US" sz="1000" dirty="0" err="1"/>
              <a:t>Sn</a:t>
            </a:r>
            <a:r>
              <a:rPr lang="en-US" sz="1000" dirty="0"/>
              <a:t> diffusion to Cu </a:t>
            </a:r>
          </a:p>
          <a:p>
            <a:r>
              <a:rPr lang="en-US" sz="1000" dirty="0"/>
              <a:t>(</a:t>
            </a:r>
            <a:r>
              <a:rPr lang="en-US" sz="1000" dirty="0" err="1"/>
              <a:t>Sn</a:t>
            </a:r>
            <a:r>
              <a:rPr lang="en-US" sz="1000" dirty="0"/>
              <a:t> melts at 238°C) </a:t>
            </a:r>
          </a:p>
        </p:txBody>
      </p:sp>
      <p:sp>
        <p:nvSpPr>
          <p:cNvPr id="105583" name="Text Box 111"/>
          <p:cNvSpPr txBox="1">
            <a:spLocks noChangeArrowheads="1"/>
          </p:cNvSpPr>
          <p:nvPr/>
        </p:nvSpPr>
        <p:spPr bwMode="auto">
          <a:xfrm>
            <a:off x="1219200" y="965200"/>
            <a:ext cx="1763624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/>
              <a:t>Temperature 20 </a:t>
            </a:r>
            <a:r>
              <a:rPr lang="en-US" sz="1000" dirty="0">
                <a:cs typeface="Arial" charset="0"/>
              </a:rPr>
              <a:t>→</a:t>
            </a:r>
            <a:r>
              <a:rPr lang="en-US" sz="1000" dirty="0"/>
              <a:t> </a:t>
            </a:r>
            <a:r>
              <a:rPr lang="en-US" sz="1000" dirty="0" smtClean="0"/>
              <a:t>210°C</a:t>
            </a:r>
            <a:endParaRPr lang="pl-PL" sz="1000" dirty="0" smtClean="0"/>
          </a:p>
          <a:p>
            <a:r>
              <a:rPr lang="en-US" sz="1000" dirty="0" smtClean="0"/>
              <a:t>Linear/non-linear </a:t>
            </a:r>
            <a:r>
              <a:rPr lang="en-US" sz="1000" dirty="0"/>
              <a:t>elongation</a:t>
            </a:r>
          </a:p>
        </p:txBody>
      </p:sp>
      <p:sp>
        <p:nvSpPr>
          <p:cNvPr id="105598" name="Line 126"/>
          <p:cNvSpPr>
            <a:spLocks noChangeShapeType="1"/>
          </p:cNvSpPr>
          <p:nvPr/>
        </p:nvSpPr>
        <p:spPr bwMode="auto">
          <a:xfrm flipH="1">
            <a:off x="7620000" y="1752600"/>
            <a:ext cx="457200" cy="21336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89" name="Text Box 117"/>
          <p:cNvSpPr txBox="1">
            <a:spLocks noChangeArrowheads="1"/>
          </p:cNvSpPr>
          <p:nvPr/>
        </p:nvSpPr>
        <p:spPr bwMode="auto">
          <a:xfrm>
            <a:off x="7407275" y="1422400"/>
            <a:ext cx="1646605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/>
              <a:t>Temperature 640 → 20°C</a:t>
            </a:r>
          </a:p>
          <a:p>
            <a:r>
              <a:rPr lang="en-US" sz="1000" dirty="0"/>
              <a:t>→ strand/cable </a:t>
            </a:r>
            <a:r>
              <a:rPr lang="en-US" sz="1000" dirty="0" err="1"/>
              <a:t>shrinksl</a:t>
            </a:r>
            <a:endParaRPr lang="en-US" sz="1000" dirty="0"/>
          </a:p>
        </p:txBody>
      </p:sp>
      <p:sp>
        <p:nvSpPr>
          <p:cNvPr id="105587" name="Text Box 115"/>
          <p:cNvSpPr txBox="1">
            <a:spLocks noChangeArrowheads="1"/>
          </p:cNvSpPr>
          <p:nvPr/>
        </p:nvSpPr>
        <p:spPr bwMode="auto">
          <a:xfrm>
            <a:off x="5384800" y="812800"/>
            <a:ext cx="1717137" cy="86177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/>
              <a:t>Temperature 400 → 640°C</a:t>
            </a:r>
          </a:p>
          <a:p>
            <a:r>
              <a:rPr lang="en-US" sz="1000" dirty="0"/>
              <a:t>Nb</a:t>
            </a:r>
            <a:r>
              <a:rPr lang="en-US" sz="1000" baseline="-25000" dirty="0"/>
              <a:t>3</a:t>
            </a:r>
            <a:r>
              <a:rPr lang="en-US" sz="1000" dirty="0"/>
              <a:t>Sn formation </a:t>
            </a:r>
            <a:r>
              <a:rPr lang="pl-PL" sz="1000" dirty="0"/>
              <a:t>start</a:t>
            </a:r>
            <a:endParaRPr lang="en-US" sz="1000" dirty="0"/>
          </a:p>
          <a:p>
            <a:r>
              <a:rPr lang="en-US" sz="1000" dirty="0"/>
              <a:t>(</a:t>
            </a:r>
            <a:r>
              <a:rPr lang="en-US" sz="1000" dirty="0" err="1"/>
              <a:t>Sn</a:t>
            </a:r>
            <a:r>
              <a:rPr lang="en-US" sz="1000" dirty="0"/>
              <a:t> diffusion into </a:t>
            </a:r>
            <a:r>
              <a:rPr lang="en-US" sz="1000" dirty="0" err="1"/>
              <a:t>Nb</a:t>
            </a:r>
            <a:r>
              <a:rPr lang="en-US" sz="1000" dirty="0"/>
              <a:t>)</a:t>
            </a:r>
          </a:p>
          <a:p>
            <a:r>
              <a:rPr lang="en-US" sz="1000" dirty="0"/>
              <a:t>Need Nb</a:t>
            </a:r>
            <a:r>
              <a:rPr lang="en-US" sz="1000" baseline="-25000" dirty="0"/>
              <a:t>3</a:t>
            </a:r>
            <a:r>
              <a:rPr lang="en-US" sz="1000" dirty="0"/>
              <a:t>Sn properties</a:t>
            </a:r>
          </a:p>
          <a:p>
            <a:r>
              <a:rPr lang="en-US" sz="1000" dirty="0"/>
              <a:t>→ tuning of the model</a:t>
            </a:r>
          </a:p>
        </p:txBody>
      </p:sp>
      <p:sp>
        <p:nvSpPr>
          <p:cNvPr id="71" name="Text Box 21"/>
          <p:cNvSpPr txBox="1">
            <a:spLocks noChangeArrowheads="1"/>
          </p:cNvSpPr>
          <p:nvPr/>
        </p:nvSpPr>
        <p:spPr bwMode="auto">
          <a:xfrm>
            <a:off x="609600" y="213360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 smtClean="0"/>
              <a:t>I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Dariusz Bocian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Measurement of Nb3Sn strand and cable behavior during heat treatment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BBF0-AAE1-452C-9567-E97FD4EB9603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1467696" y="1054224"/>
          <a:ext cx="6208607" cy="4749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Dariusz Bocian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Measurement of Nb3Sn strand and cable behavior during heat treatment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BBF0-AAE1-452C-9567-E97FD4EB9603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1467623" y="1056839"/>
          <a:ext cx="6208753" cy="4744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Dariusz Bocian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Measurement of Nb3Sn strand and cable behavior during heat treatment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BBF0-AAE1-452C-9567-E97FD4EB9603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1464427" y="1056839"/>
          <a:ext cx="6215146" cy="4744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Dariusz Bocian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Measurement of Nb3Sn strand and cable behavior during heat treatment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BBF0-AAE1-452C-9567-E97FD4EB9603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1467623" y="1056839"/>
          <a:ext cx="6208753" cy="4744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Dariusz Bocian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 Measurement of Nb3Sn strand and cable behavior during heat treatment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BBF0-AAE1-452C-9567-E97FD4EB9603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1467696" y="1054224"/>
          <a:ext cx="6208607" cy="4749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 rot="20849340">
            <a:off x="5006297" y="3508578"/>
            <a:ext cx="2735727" cy="1315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5715000" y="365760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400 </a:t>
            </a:r>
            <a:r>
              <a:rPr lang="pl-PL" dirty="0" smtClean="0">
                <a:solidFill>
                  <a:srgbClr val="FF0000"/>
                </a:solidFill>
                <a:latin typeface="Calibri"/>
              </a:rPr>
              <a:t>°</a:t>
            </a:r>
            <a:r>
              <a:rPr lang="pl-PL" dirty="0" smtClean="0">
                <a:solidFill>
                  <a:srgbClr val="FF0000"/>
                </a:solidFill>
              </a:rPr>
              <a:t>C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Dariusz Bocian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 Measurement of Nb3Sn </a:t>
            </a:r>
            <a:r>
              <a:rPr lang="pl-PL" dirty="0" smtClean="0"/>
              <a:t>strand </a:t>
            </a:r>
            <a:r>
              <a:rPr lang="pl-PL" dirty="0"/>
              <a:t>behavior during heat treatment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1F9F-3F16-4A9B-B4CC-25793737A3CD}" type="slidenum">
              <a:rPr lang="en-US"/>
              <a:pPr/>
              <a:t>2</a:t>
            </a:fld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19200"/>
            <a:ext cx="8077200" cy="4876800"/>
          </a:xfrm>
        </p:spPr>
        <p:txBody>
          <a:bodyPr lIns="92075" tIns="46038" rIns="92075" bIns="46038"/>
          <a:lstStyle/>
          <a:p>
            <a:pPr marL="571500" indent="-571500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FontTx/>
              <a:buBlip>
                <a:blip r:embed="rId2"/>
              </a:buBlip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Motivation</a:t>
            </a:r>
          </a:p>
          <a:p>
            <a:pPr marL="571500" indent="-571500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FontTx/>
              <a:buBlip>
                <a:blip r:embed="rId2"/>
              </a:buBlip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Available data</a:t>
            </a:r>
          </a:p>
          <a:p>
            <a:pPr marL="571500" indent="-571500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FontTx/>
              <a:buBlip>
                <a:blip r:embed="rId2"/>
              </a:buBlip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Strand measurements at FNAL</a:t>
            </a:r>
          </a:p>
          <a:p>
            <a:pPr marL="571500" indent="-571500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Blip>
                <a:blip r:embed="rId2"/>
              </a:buBlip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Observations</a:t>
            </a:r>
          </a:p>
          <a:p>
            <a:pPr marL="571500" indent="-571500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FontTx/>
              <a:buBlip>
                <a:blip r:embed="rId2"/>
              </a:buBlip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Future plans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pl-PL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OUTLINE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Dariusz Bocian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 Measurement of Nb3Sn strand </a:t>
            </a:r>
            <a:r>
              <a:rPr lang="pl-PL" dirty="0" smtClean="0"/>
              <a:t>behavior </a:t>
            </a:r>
            <a:r>
              <a:rPr lang="pl-PL" dirty="0"/>
              <a:t>during heat treatment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C08B-71B2-44DD-B772-A29FA745A5DF}" type="slidenum">
              <a:rPr lang="en-US"/>
              <a:pPr/>
              <a:t>3</a:t>
            </a:fld>
            <a:endParaRPr lang="en-US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/>
              <a:t>MOTIVATION</a:t>
            </a:r>
            <a:endParaRPr lang="en-US"/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sz="2000">
                <a:solidFill>
                  <a:srgbClr val="000099"/>
                </a:solidFill>
              </a:rPr>
              <a:t>During the reaction process of a Long Nb</a:t>
            </a:r>
            <a:r>
              <a:rPr lang="en-US" sz="2000" baseline="-25000">
                <a:solidFill>
                  <a:srgbClr val="000099"/>
                </a:solidFill>
              </a:rPr>
              <a:t>3</a:t>
            </a:r>
            <a:r>
              <a:rPr lang="en-US" sz="2000">
                <a:solidFill>
                  <a:srgbClr val="000099"/>
                </a:solidFill>
              </a:rPr>
              <a:t>Sn coil  (part of the LARP Long Quadrupole R&amp;D) some issues were found:</a:t>
            </a:r>
          </a:p>
          <a:p>
            <a:pPr lvl="1">
              <a:buFont typeface="Wingdings" pitchFamily="2" charset="2"/>
              <a:buChar char="ð"/>
            </a:pPr>
            <a:r>
              <a:rPr lang="en-US" sz="1600"/>
              <a:t>the </a:t>
            </a:r>
            <a:r>
              <a:rPr lang="en-US" sz="1600" smtClean="0"/>
              <a:t>inner layer </a:t>
            </a:r>
            <a:r>
              <a:rPr lang="en-US" sz="1600"/>
              <a:t>had ~1200 lbs </a:t>
            </a:r>
            <a:r>
              <a:rPr lang="en-US" sz="1600" smtClean="0"/>
              <a:t>(~5337 N) of </a:t>
            </a:r>
            <a:r>
              <a:rPr lang="en-US" sz="1600"/>
              <a:t>longitudinal </a:t>
            </a:r>
            <a:r>
              <a:rPr lang="en-US" sz="1600" smtClean="0"/>
              <a:t>tension.</a:t>
            </a:r>
            <a:endParaRPr lang="en-US" sz="1600" u="sng">
              <a:solidFill>
                <a:srgbClr val="0066FF"/>
              </a:solidFill>
            </a:endParaRPr>
          </a:p>
          <a:p>
            <a:pPr lvl="1">
              <a:buFont typeface="Wingdings" pitchFamily="2" charset="2"/>
              <a:buChar char="ð"/>
            </a:pPr>
            <a:r>
              <a:rPr lang="en-US" sz="1600"/>
              <a:t>the total length of the outer and inner </a:t>
            </a:r>
            <a:r>
              <a:rPr lang="en-US" sz="1600" smtClean="0"/>
              <a:t>layers </a:t>
            </a:r>
            <a:r>
              <a:rPr lang="en-US" sz="1600"/>
              <a:t>pole parts changed 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by </a:t>
            </a:r>
            <a:r>
              <a:rPr lang="en-US" sz="1600"/>
              <a:t>different </a:t>
            </a:r>
            <a:r>
              <a:rPr lang="en-US" sz="1600" smtClean="0"/>
              <a:t>amounts</a:t>
            </a:r>
          </a:p>
          <a:p>
            <a:pPr lvl="1">
              <a:buFont typeface="Wingdings" pitchFamily="2" charset="2"/>
              <a:buChar char="ð"/>
            </a:pPr>
            <a:endParaRPr lang="en-US" sz="1600"/>
          </a:p>
          <a:p>
            <a:pPr>
              <a:buFontTx/>
              <a:buBlip>
                <a:blip r:embed="rId2"/>
              </a:buBlip>
            </a:pPr>
            <a:r>
              <a:rPr lang="en-US" sz="2000">
                <a:solidFill>
                  <a:srgbClr val="000099"/>
                </a:solidFill>
              </a:rPr>
              <a:t>Experimental data </a:t>
            </a:r>
            <a:r>
              <a:rPr lang="en-US" sz="2000" smtClean="0">
                <a:solidFill>
                  <a:srgbClr val="000099"/>
                </a:solidFill>
              </a:rPr>
              <a:t>required in order to understand and model this </a:t>
            </a:r>
            <a:r>
              <a:rPr lang="en-US" sz="2000">
                <a:solidFill>
                  <a:srgbClr val="000099"/>
                </a:solidFill>
              </a:rPr>
              <a:t>problem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Blip>
                <a:blip r:embed="rId2"/>
              </a:buBlip>
            </a:pPr>
            <a:r>
              <a:rPr lang="en-US" sz="2000">
                <a:solidFill>
                  <a:srgbClr val="000099"/>
                </a:solidFill>
              </a:rPr>
              <a:t>Modeling of reaction process 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>
                <a:solidFill>
                  <a:srgbClr val="FF0000"/>
                </a:solidFill>
              </a:rPr>
              <a:t>requires experimental data of all coil components</a:t>
            </a:r>
          </a:p>
          <a:p>
            <a:pPr lvl="2">
              <a:buFontTx/>
              <a:buBlip>
                <a:blip r:embed="rId3"/>
              </a:buBlip>
            </a:pPr>
            <a:r>
              <a:rPr lang="en-US" sz="1600"/>
              <a:t>strand </a:t>
            </a:r>
            <a:r>
              <a:rPr lang="en-US" sz="1600" smtClean="0"/>
              <a:t>dimension changes during/after </a:t>
            </a:r>
            <a:r>
              <a:rPr lang="en-US" sz="1600"/>
              <a:t>treatment</a:t>
            </a:r>
          </a:p>
          <a:p>
            <a:pPr lvl="2">
              <a:buFontTx/>
              <a:buBlip>
                <a:blip r:embed="rId3"/>
              </a:buBlip>
            </a:pPr>
            <a:r>
              <a:rPr lang="en-US" sz="1600"/>
              <a:t>cable </a:t>
            </a:r>
            <a:r>
              <a:rPr lang="en-US" sz="1600" smtClean="0"/>
              <a:t>dimension changes during/after treatment</a:t>
            </a:r>
            <a:endParaRPr lang="en-US" sz="1600"/>
          </a:p>
          <a:p>
            <a:pPr lvl="2">
              <a:buFontTx/>
              <a:buBlip>
                <a:blip r:embed="rId3"/>
              </a:buBlip>
            </a:pPr>
            <a:r>
              <a:rPr lang="en-US" sz="1600"/>
              <a:t>coil </a:t>
            </a:r>
            <a:r>
              <a:rPr lang="en-US" sz="1600" smtClean="0"/>
              <a:t>dimension changes during/after treatment</a:t>
            </a:r>
            <a:endParaRPr lang="en-US" sz="1600"/>
          </a:p>
          <a:p>
            <a:endParaRPr lang="en-US" sz="2000"/>
          </a:p>
          <a:p>
            <a:pPr>
              <a:buFontTx/>
              <a:buBlip>
                <a:blip r:embed="rId2"/>
              </a:buBlip>
            </a:pPr>
            <a:r>
              <a:rPr lang="en-US" sz="2000">
                <a:solidFill>
                  <a:srgbClr val="000099"/>
                </a:solidFill>
              </a:rPr>
              <a:t>Optimize reaction </a:t>
            </a:r>
            <a:r>
              <a:rPr lang="en-US" sz="2000" smtClean="0">
                <a:solidFill>
                  <a:srgbClr val="000099"/>
                </a:solidFill>
              </a:rPr>
              <a:t>process, </a:t>
            </a:r>
            <a:r>
              <a:rPr lang="en-US" sz="2000">
                <a:solidFill>
                  <a:srgbClr val="000099"/>
                </a:solidFill>
              </a:rPr>
              <a:t>tooling and select the best material </a:t>
            </a:r>
            <a:r>
              <a:rPr lang="en-US" sz="2000" smtClean="0">
                <a:solidFill>
                  <a:srgbClr val="000099"/>
                </a:solidFill>
              </a:rPr>
              <a:t>for pole</a:t>
            </a:r>
            <a:endParaRPr lang="en-US" sz="200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Dariusz Bocian</a:t>
            </a:r>
            <a:endParaRPr lang="en-US"/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 Measurement of Nb3Sn strand </a:t>
            </a:r>
            <a:r>
              <a:rPr lang="pl-PL" dirty="0" smtClean="0"/>
              <a:t>behavior </a:t>
            </a:r>
            <a:r>
              <a:rPr lang="pl-PL" dirty="0"/>
              <a:t>during heat treatment </a:t>
            </a:r>
            <a:endParaRPr lang="en-US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6F76-DDA8-425A-8D86-F91E92BCF199}" type="slidenum">
              <a:rPr lang="en-US"/>
              <a:pPr/>
              <a:t>4</a:t>
            </a:fld>
            <a:endParaRPr lang="en-US"/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Available data</a:t>
            </a:r>
            <a:endParaRPr lang="en-US"/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3124200"/>
            <a:ext cx="8991600" cy="1219200"/>
          </a:xfrm>
        </p:spPr>
        <p:txBody>
          <a:bodyPr/>
          <a:lstStyle/>
          <a:p>
            <a:pPr>
              <a:lnSpc>
                <a:spcPct val="110000"/>
              </a:lnSpc>
              <a:buFont typeface="Arial Rounded MT Bold" pitchFamily="34" charset="0"/>
              <a:buAutoNum type="arabicPeriod"/>
            </a:pPr>
            <a:r>
              <a:rPr lang="en-US" sz="900" smtClean="0">
                <a:latin typeface="Arial Narrow" pitchFamily="34" charset="0"/>
                <a:cs typeface="Arial" charset="0"/>
              </a:rPr>
              <a:t>D. R. Dietderich </a:t>
            </a:r>
            <a:r>
              <a:rPr lang="en-US" sz="900" i="1" smtClean="0">
                <a:latin typeface="Arial Narrow" pitchFamily="34" charset="0"/>
                <a:cs typeface="Arial" charset="0"/>
              </a:rPr>
              <a:t>et al</a:t>
            </a:r>
            <a:r>
              <a:rPr lang="en-US" sz="900" smtClean="0">
                <a:latin typeface="Arial Narrow" pitchFamily="34" charset="0"/>
                <a:cs typeface="Arial" charset="0"/>
              </a:rPr>
              <a:t>.,</a:t>
            </a:r>
            <a:r>
              <a:rPr lang="en-US" sz="900" i="1" smtClean="0">
                <a:latin typeface="Arial Narrow" pitchFamily="34" charset="0"/>
                <a:cs typeface="Arial" charset="0"/>
              </a:rPr>
              <a:t> “</a:t>
            </a:r>
            <a:r>
              <a:rPr lang="en-US" sz="900" b="1" i="1" smtClean="0">
                <a:latin typeface="Arial Narrow" pitchFamily="34" charset="0"/>
                <a:cs typeface="Arial" charset="0"/>
              </a:rPr>
              <a:t>Dimensional changes of </a:t>
            </a:r>
            <a:r>
              <a:rPr lang="en-US" sz="900" b="1" i="1">
                <a:latin typeface="Arial Narrow" pitchFamily="34" charset="0"/>
                <a:cs typeface="Arial" charset="0"/>
              </a:rPr>
              <a:t>Nb </a:t>
            </a:r>
            <a:r>
              <a:rPr lang="en-US" sz="900" b="1" i="1" smtClean="0">
                <a:latin typeface="Arial Narrow" pitchFamily="34" charset="0"/>
                <a:cs typeface="Arial" charset="0"/>
              </a:rPr>
              <a:t>3Sn</a:t>
            </a:r>
            <a:r>
              <a:rPr lang="en-US" sz="900" b="1" i="1">
                <a:latin typeface="Arial Narrow" pitchFamily="34" charset="0"/>
                <a:cs typeface="Arial" charset="0"/>
              </a:rPr>
              <a:t>. </a:t>
            </a:r>
            <a:r>
              <a:rPr lang="en-US" sz="900" b="1" i="1" smtClean="0">
                <a:latin typeface="Arial Narrow" pitchFamily="34" charset="0"/>
                <a:cs typeface="Arial" charset="0"/>
              </a:rPr>
              <a:t>Nb3Al</a:t>
            </a:r>
            <a:r>
              <a:rPr lang="en-US" sz="900" b="1" i="1">
                <a:latin typeface="Arial Narrow" pitchFamily="34" charset="0"/>
                <a:cs typeface="Arial" charset="0"/>
              </a:rPr>
              <a:t>. and </a:t>
            </a:r>
            <a:r>
              <a:rPr lang="en-US" sz="900" b="1" i="1" smtClean="0">
                <a:latin typeface="Arial Narrow" pitchFamily="34" charset="0"/>
                <a:cs typeface="Arial" charset="0"/>
              </a:rPr>
              <a:t>Bi2Sr2CaCu2O8 conductors </a:t>
            </a:r>
            <a:r>
              <a:rPr lang="en-US" sz="900" b="1" i="1">
                <a:latin typeface="Arial Narrow" pitchFamily="34" charset="0"/>
                <a:cs typeface="Arial" charset="0"/>
              </a:rPr>
              <a:t>during heat </a:t>
            </a:r>
            <a:r>
              <a:rPr lang="en-US" sz="900" b="1" i="1" smtClean="0">
                <a:latin typeface="Arial Narrow" pitchFamily="34" charset="0"/>
                <a:cs typeface="Arial" charset="0"/>
              </a:rPr>
              <a:t>treatment and </a:t>
            </a:r>
            <a:r>
              <a:rPr lang="en-US" sz="900" b="1" i="1">
                <a:latin typeface="Arial Narrow" pitchFamily="34" charset="0"/>
                <a:cs typeface="Arial" charset="0"/>
              </a:rPr>
              <a:t>their implication for coil design</a:t>
            </a:r>
            <a:r>
              <a:rPr lang="en-US" sz="900" i="1">
                <a:latin typeface="Arial Narrow" pitchFamily="34" charset="0"/>
                <a:cs typeface="Arial" charset="0"/>
              </a:rPr>
              <a:t>.” </a:t>
            </a:r>
            <a:r>
              <a:rPr lang="en-US" sz="900">
                <a:latin typeface="Arial Narrow" pitchFamily="34" charset="0"/>
                <a:cs typeface="Arial" charset="0"/>
              </a:rPr>
              <a:t>Adv. Cryo. Eng</a:t>
            </a:r>
            <a:r>
              <a:rPr lang="en-US" sz="900" smtClean="0">
                <a:latin typeface="Arial Narrow" pitchFamily="34" charset="0"/>
                <a:cs typeface="Arial" charset="0"/>
              </a:rPr>
              <a:t>., </a:t>
            </a:r>
            <a:r>
              <a:rPr lang="en-US" sz="900">
                <a:latin typeface="Arial Narrow" pitchFamily="34" charset="0"/>
                <a:cs typeface="Arial" charset="0"/>
              </a:rPr>
              <a:t>vol. </a:t>
            </a:r>
            <a:r>
              <a:rPr lang="en-US" sz="900" smtClean="0">
                <a:latin typeface="Arial Narrow" pitchFamily="34" charset="0"/>
                <a:cs typeface="Arial" charset="0"/>
              </a:rPr>
              <a:t>44b, pp. 1013–1020,</a:t>
            </a:r>
          </a:p>
          <a:p>
            <a:pPr>
              <a:lnSpc>
                <a:spcPct val="110000"/>
              </a:lnSpc>
              <a:buFont typeface="Arial Rounded MT Bold" pitchFamily="34" charset="0"/>
              <a:buAutoNum type="arabicPeriod"/>
            </a:pPr>
            <a:r>
              <a:rPr lang="en-US" sz="900" smtClean="0">
                <a:latin typeface="Arial Narrow" pitchFamily="34" charset="0"/>
              </a:rPr>
              <a:t>Ch</a:t>
            </a:r>
            <a:r>
              <a:rPr lang="en-US" sz="900">
                <a:latin typeface="Arial Narrow" pitchFamily="34" charset="0"/>
              </a:rPr>
              <a:t>. </a:t>
            </a:r>
            <a:r>
              <a:rPr lang="en-US" sz="900" smtClean="0">
                <a:latin typeface="Arial Narrow" pitchFamily="34" charset="0"/>
              </a:rPr>
              <a:t>Scheuerlein </a:t>
            </a:r>
            <a:r>
              <a:rPr lang="en-US" sz="900" i="1" smtClean="0">
                <a:latin typeface="Arial Narrow" pitchFamily="34" charset="0"/>
              </a:rPr>
              <a:t>et al</a:t>
            </a:r>
            <a:r>
              <a:rPr lang="en-US" sz="900" smtClean="0">
                <a:latin typeface="Arial Narrow" pitchFamily="34" charset="0"/>
              </a:rPr>
              <a:t>., „</a:t>
            </a:r>
            <a:r>
              <a:rPr lang="en-US" sz="900" b="1" i="1">
                <a:latin typeface="Arial Narrow" pitchFamily="34" charset="0"/>
              </a:rPr>
              <a:t>Phase Transformations During the Reaction Heat Treatment of Internal Tin Nb3Sn Strands With High Sn Content</a:t>
            </a:r>
            <a:r>
              <a:rPr lang="en-US" sz="900" b="1" smtClean="0">
                <a:latin typeface="Arial Narrow" pitchFamily="34" charset="0"/>
              </a:rPr>
              <a:t>”,</a:t>
            </a:r>
            <a:r>
              <a:rPr lang="en-US" sz="900" smtClean="0">
                <a:latin typeface="Arial Narrow" pitchFamily="34" charset="0"/>
              </a:rPr>
              <a:t> </a:t>
            </a:r>
            <a:r>
              <a:rPr lang="en-US" sz="900">
                <a:latin typeface="Arial Narrow" pitchFamily="34" charset="0"/>
              </a:rPr>
              <a:t>IEEE </a:t>
            </a:r>
            <a:r>
              <a:rPr lang="en-US" sz="900" smtClean="0">
                <a:latin typeface="Arial Narrow" pitchFamily="34" charset="0"/>
              </a:rPr>
              <a:t>TRANS </a:t>
            </a:r>
            <a:r>
              <a:rPr lang="en-US" sz="900">
                <a:latin typeface="Arial Narrow" pitchFamily="34" charset="0"/>
              </a:rPr>
              <a:t>ON </a:t>
            </a:r>
            <a:r>
              <a:rPr lang="en-US" sz="900" smtClean="0">
                <a:latin typeface="Arial Narrow" pitchFamily="34" charset="0"/>
              </a:rPr>
              <a:t>APPL. SUPERCOND., VOL.18, </a:t>
            </a:r>
            <a:r>
              <a:rPr lang="en-US" sz="900">
                <a:latin typeface="Arial Narrow" pitchFamily="34" charset="0"/>
              </a:rPr>
              <a:t>NO. </a:t>
            </a:r>
            <a:r>
              <a:rPr lang="en-US" sz="900" smtClean="0">
                <a:latin typeface="Arial Narrow" pitchFamily="34" charset="0"/>
              </a:rPr>
              <a:t>4, 2008,</a:t>
            </a:r>
          </a:p>
          <a:p>
            <a:pPr>
              <a:lnSpc>
                <a:spcPct val="110000"/>
              </a:lnSpc>
              <a:buFont typeface="Arial Rounded MT Bold" pitchFamily="34" charset="0"/>
              <a:buAutoNum type="arabicPeriod"/>
            </a:pPr>
            <a:r>
              <a:rPr lang="en-US" sz="900" smtClean="0">
                <a:latin typeface="Arial Narrow" pitchFamily="34" charset="0"/>
              </a:rPr>
              <a:t>Ch. Scheuerlein, </a:t>
            </a:r>
            <a:r>
              <a:rPr lang="en-US" sz="900" i="1" smtClean="0">
                <a:latin typeface="Arial Narrow" pitchFamily="34" charset="0"/>
              </a:rPr>
              <a:t>Private communication,</a:t>
            </a:r>
            <a:endParaRPr lang="en-US" sz="900">
              <a:latin typeface="Arial Narrow" pitchFamily="34" charset="0"/>
            </a:endParaRPr>
          </a:p>
          <a:p>
            <a:pPr>
              <a:lnSpc>
                <a:spcPct val="110000"/>
              </a:lnSpc>
              <a:buFont typeface="Arial Rounded MT Bold" pitchFamily="34" charset="0"/>
              <a:buAutoNum type="arabicPeriod"/>
            </a:pPr>
            <a:r>
              <a:rPr lang="en-US" sz="900" smtClean="0">
                <a:latin typeface="Arial Narrow" pitchFamily="34" charset="0"/>
                <a:cs typeface="Arial" charset="0"/>
              </a:rPr>
              <a:t>M. Wake, </a:t>
            </a:r>
            <a:r>
              <a:rPr lang="en-US" sz="900" i="1" smtClean="0">
                <a:latin typeface="Arial Narrow" pitchFamily="34" charset="0"/>
                <a:cs typeface="Arial" charset="0"/>
              </a:rPr>
              <a:t>Private communication,</a:t>
            </a:r>
            <a:endParaRPr lang="en-US" sz="900">
              <a:latin typeface="Arial Narrow" pitchFamily="34" charset="0"/>
              <a:cs typeface="Arial" charset="0"/>
            </a:endParaRPr>
          </a:p>
        </p:txBody>
      </p:sp>
      <p:graphicFrame>
        <p:nvGraphicFramePr>
          <p:cNvPr id="83435" name="Group 1515"/>
          <p:cNvGraphicFramePr>
            <a:graphicFrameLocks noGrp="1"/>
          </p:cNvGraphicFramePr>
          <p:nvPr/>
        </p:nvGraphicFramePr>
        <p:xfrm>
          <a:off x="150812" y="838200"/>
          <a:ext cx="8916988" cy="2229804"/>
        </p:xfrm>
        <a:graphic>
          <a:graphicData uri="http://schemas.openxmlformats.org/drawingml/2006/table">
            <a:tbl>
              <a:tblPr/>
              <a:tblGrid>
                <a:gridCol w="1284288"/>
                <a:gridCol w="630237"/>
                <a:gridCol w="1995488"/>
                <a:gridCol w="738187"/>
                <a:gridCol w="742950"/>
                <a:gridCol w="762000"/>
                <a:gridCol w="762000"/>
                <a:gridCol w="750888"/>
                <a:gridCol w="798512"/>
                <a:gridCol w="452438"/>
              </a:tblGrid>
              <a:tr h="228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Strand type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[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°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C]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HT duration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Before HT [mm]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After HT [mm]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L/L [%]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/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[%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]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Ref.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Length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Diameter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Length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Diameter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IGC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680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680C/10’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5.08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0.</a:t>
                      </a: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OST RRP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6</a:t>
                      </a: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9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5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695C/17h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304.2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0.803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304.0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0.823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0.07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2.5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PIT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200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200C/6h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250.47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25.05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0.17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PIT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695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300.69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300.24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0.15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PIT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695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300.78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300.50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- 0.09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680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220C/14h+680C/36h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1515"/>
          <p:cNvGraphicFramePr>
            <a:graphicFrameLocks noGrp="1"/>
          </p:cNvGraphicFramePr>
          <p:nvPr/>
        </p:nvGraphicFramePr>
        <p:xfrm>
          <a:off x="152400" y="4445634"/>
          <a:ext cx="8915400" cy="1650366"/>
        </p:xfrm>
        <a:graphic>
          <a:graphicData uri="http://schemas.openxmlformats.org/drawingml/2006/table">
            <a:tbl>
              <a:tblPr/>
              <a:tblGrid>
                <a:gridCol w="1295400"/>
                <a:gridCol w="609600"/>
                <a:gridCol w="1981200"/>
                <a:gridCol w="1524000"/>
                <a:gridCol w="1524000"/>
                <a:gridCol w="1524000"/>
                <a:gridCol w="4572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Cable 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 [</a:t>
                      </a: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°C]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HT duration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Before HT [mm]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After HT [mm]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L/L [%]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Ref.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LARP HQ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noProof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210C/72h+400C/48h+665C/72h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1344.7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LARP HQ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noProof="0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210C/72h+400C/48h+665C/72h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1345.0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1342.9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LARP LQ09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210C/48h+400C/36h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1207</a:t>
                      </a:r>
                      <a:r>
                        <a:rPr lang="pl-PL" sz="1000" b="0" i="0" u="none" strike="noStrike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.0</a:t>
                      </a:r>
                      <a:endParaRPr lang="en-US" sz="1000" b="0" i="0" u="none" strike="noStrike" noProof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1202.35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-0.385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LARP LQ09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665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cont. (+1.2%) 400C/12h+665C/58h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1207</a:t>
                      </a:r>
                      <a:r>
                        <a:rPr lang="pl-PL" sz="1000" b="0" i="0" u="none" strike="noStrike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.0</a:t>
                      </a:r>
                      <a:endParaRPr lang="en-US" sz="1000" b="0" i="0" u="none" strike="noStrike" noProof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1203.55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-0.265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LARP LQ06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640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210C/48h+400C/48h+640C/48h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1210</a:t>
                      </a:r>
                      <a:r>
                        <a:rPr lang="pl-PL" sz="1000" b="0" i="0" u="none" strike="noStrike" noProof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.0</a:t>
                      </a:r>
                      <a:endParaRPr lang="en-US" sz="1000" b="0" i="0" u="none" strike="noStrike" noProof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1208.8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0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-0.1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8600" y="6160911"/>
            <a:ext cx="876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10000"/>
              </a:lnSpc>
              <a:spcBef>
                <a:spcPct val="20000"/>
              </a:spcBef>
              <a:buFont typeface="Arial Rounded MT Bold" pitchFamily="34" charset="0"/>
              <a:buAutoNum type="arabicPeriod"/>
            </a:pPr>
            <a:r>
              <a:rPr kumimoji="0" lang="pl-PL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D. R. Dietderich, </a:t>
            </a:r>
            <a:r>
              <a:rPr lang="pl-PL" sz="900" i="1" kern="0" dirty="0" smtClean="0">
                <a:cs typeface="Arial" charset="0"/>
              </a:rPr>
              <a:t>Private communication,</a:t>
            </a:r>
          </a:p>
          <a:p>
            <a:pPr marL="342900" lvl="0" indent="-342900">
              <a:lnSpc>
                <a:spcPct val="110000"/>
              </a:lnSpc>
              <a:spcBef>
                <a:spcPct val="20000"/>
              </a:spcBef>
              <a:buFont typeface="Arial Rounded MT Bold" pitchFamily="34" charset="0"/>
              <a:buAutoNum type="arabicPeriod"/>
            </a:pPr>
            <a:r>
              <a:rPr kumimoji="0" lang="pl-PL" sz="9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A. Ghosh, </a:t>
            </a:r>
            <a:r>
              <a:rPr lang="pl-PL" sz="900" i="1" kern="0" dirty="0" smtClean="0">
                <a:cs typeface="Arial" charset="0"/>
              </a:rPr>
              <a:t>Private communication.</a:t>
            </a:r>
            <a:endParaRPr kumimoji="0" lang="pl-PL" sz="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Dariusz Bocian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 Measurement of Nb3Sn strand </a:t>
            </a:r>
            <a:r>
              <a:rPr lang="pl-PL" dirty="0" smtClean="0"/>
              <a:t>behavior </a:t>
            </a:r>
            <a:r>
              <a:rPr lang="pl-PL" dirty="0"/>
              <a:t>during heat treatment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C08B-71B2-44DD-B772-A29FA745A5DF}" type="slidenum">
              <a:rPr lang="en-US"/>
              <a:pPr/>
              <a:t>5</a:t>
            </a:fld>
            <a:endParaRPr lang="en-US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dirty="0" smtClean="0"/>
              <a:t>FNAL measurements</a:t>
            </a:r>
            <a:endParaRPr lang="en-US" dirty="0"/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000" u="sng" dirty="0" smtClean="0">
                <a:solidFill>
                  <a:srgbClr val="000099"/>
                </a:solidFill>
              </a:rPr>
              <a:t>Strand reactions: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1600" dirty="0" smtClean="0"/>
              <a:t>G. </a:t>
            </a:r>
            <a:r>
              <a:rPr lang="en-US" sz="1600" dirty="0" err="1" smtClean="0"/>
              <a:t>Ambrosio</a:t>
            </a:r>
            <a:r>
              <a:rPr lang="en-US" sz="1600" dirty="0" smtClean="0"/>
              <a:t> 	(samples reacted together with LQ coil #10) 	</a:t>
            </a:r>
            <a:r>
              <a:rPr lang="en-US" sz="1600" u="sng" dirty="0" smtClean="0">
                <a:solidFill>
                  <a:srgbClr val="006600"/>
                </a:solidFill>
              </a:rPr>
              <a:t>July 2009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1600" dirty="0" smtClean="0"/>
              <a:t>D. </a:t>
            </a:r>
            <a:r>
              <a:rPr lang="en-US" sz="1600" dirty="0" err="1" smtClean="0"/>
              <a:t>Bocian</a:t>
            </a:r>
            <a:r>
              <a:rPr lang="en-US" sz="1600" dirty="0" smtClean="0"/>
              <a:t> 	(samples reacted together with LQ coil #12)	</a:t>
            </a:r>
            <a:r>
              <a:rPr lang="en-US" sz="1600" u="sng" dirty="0" smtClean="0">
                <a:solidFill>
                  <a:srgbClr val="006600"/>
                </a:solidFill>
              </a:rPr>
              <a:t>October 2009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1600" dirty="0" smtClean="0"/>
              <a:t>D. </a:t>
            </a:r>
            <a:r>
              <a:rPr lang="en-US" sz="1600" dirty="0" err="1" smtClean="0"/>
              <a:t>Bocian</a:t>
            </a:r>
            <a:r>
              <a:rPr lang="en-US" sz="1600" dirty="0" smtClean="0"/>
              <a:t> 	(small oven at FNAL - </a:t>
            </a:r>
            <a:r>
              <a:rPr lang="en-US" sz="1600" dirty="0" smtClean="0">
                <a:cs typeface="Arial"/>
              </a:rPr>
              <a:t>East oven)		</a:t>
            </a:r>
            <a:r>
              <a:rPr lang="en-US" sz="1600" u="sng" dirty="0" smtClean="0">
                <a:solidFill>
                  <a:srgbClr val="006600"/>
                </a:solidFill>
                <a:cs typeface="Arial"/>
              </a:rPr>
              <a:t>February 2010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1600" dirty="0" smtClean="0">
                <a:cs typeface="Arial"/>
              </a:rPr>
              <a:t>D. </a:t>
            </a:r>
            <a:r>
              <a:rPr lang="en-US" sz="1600" dirty="0" err="1" smtClean="0">
                <a:cs typeface="Arial"/>
              </a:rPr>
              <a:t>Bocian</a:t>
            </a:r>
            <a:r>
              <a:rPr lang="en-US" sz="1600" dirty="0" smtClean="0">
                <a:cs typeface="Arial"/>
              </a:rPr>
              <a:t> 	(</a:t>
            </a:r>
            <a:r>
              <a:rPr lang="en-US" sz="1600" dirty="0" smtClean="0"/>
              <a:t>small oven at FNAL - </a:t>
            </a:r>
            <a:r>
              <a:rPr lang="en-US" sz="1600" dirty="0" smtClean="0">
                <a:cs typeface="Arial"/>
              </a:rPr>
              <a:t>West oven ) 		</a:t>
            </a:r>
            <a:r>
              <a:rPr lang="en-US" sz="1600" u="sng" dirty="0" smtClean="0">
                <a:solidFill>
                  <a:srgbClr val="006600"/>
                </a:solidFill>
                <a:cs typeface="Arial"/>
              </a:rPr>
              <a:t>March 2010 </a:t>
            </a:r>
            <a:endParaRPr lang="en-US" sz="1600" u="sng" dirty="0" smtClean="0">
              <a:solidFill>
                <a:srgbClr val="0066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u="sng" dirty="0" smtClean="0">
                <a:solidFill>
                  <a:srgbClr val="000099"/>
                </a:solidFill>
              </a:rPr>
              <a:t>Measurement goals: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1800" dirty="0" smtClean="0">
                <a:solidFill>
                  <a:srgbClr val="000099"/>
                </a:solidFill>
              </a:rPr>
              <a:t>Length and diameter changes</a:t>
            </a:r>
          </a:p>
          <a:p>
            <a:pPr lvl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1400" dirty="0" smtClean="0">
                <a:solidFill>
                  <a:srgbClr val="000099"/>
                </a:solidFill>
              </a:rPr>
              <a:t>Strand sample length: 50, 100, 200, 300 and 560 mm</a:t>
            </a:r>
          </a:p>
          <a:p>
            <a:pPr lvl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1400" dirty="0" smtClean="0">
                <a:solidFill>
                  <a:srgbClr val="000099"/>
                </a:solidFill>
              </a:rPr>
              <a:t>Strand types: RRP 54/61 and RRP 108/127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1800" dirty="0" smtClean="0">
                <a:solidFill>
                  <a:srgbClr val="000099"/>
                </a:solidFill>
              </a:rPr>
              <a:t>Strand „untwist” during heat treatment</a:t>
            </a:r>
          </a:p>
          <a:p>
            <a:pPr lvl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1400" dirty="0" smtClean="0">
                <a:solidFill>
                  <a:srgbClr val="000099"/>
                </a:solidFill>
              </a:rPr>
              <a:t>Twist change homogeneity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1800" dirty="0" smtClean="0">
                <a:solidFill>
                  <a:srgbClr val="000099"/>
                </a:solidFill>
              </a:rPr>
              <a:t>Influence of sample preparation process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en-US" sz="1400" dirty="0" smtClean="0">
                <a:solidFill>
                  <a:srgbClr val="000099"/>
                </a:solidFill>
              </a:rPr>
              <a:t>Different  sample ends preparation: crimped, fused, opened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endParaRPr lang="en-US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Dariusz Bocian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 Measurement of Nb3Sn </a:t>
            </a:r>
            <a:r>
              <a:rPr lang="pl-PL" dirty="0" smtClean="0"/>
              <a:t>strand </a:t>
            </a:r>
            <a:r>
              <a:rPr lang="pl-PL" dirty="0"/>
              <a:t>behavior during heat treatment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C08B-71B2-44DD-B772-A29FA745A5DF}" type="slidenum">
              <a:rPr lang="en-US"/>
              <a:pPr/>
              <a:t>6</a:t>
            </a:fld>
            <a:endParaRPr lang="en-US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dirty="0" smtClean="0"/>
              <a:t>Sample preparation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" y="2971800"/>
            <a:ext cx="2651760" cy="329320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SAMPLES - reaction 3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(54/61 - billet #9532 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108/127 – billet #10400):</a:t>
            </a:r>
          </a:p>
          <a:p>
            <a:endParaRPr lang="en-US" sz="16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For each billet: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 x ~48 mm fused and </a:t>
            </a:r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filed</a:t>
            </a:r>
            <a:endParaRPr lang="en-US" sz="16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 x ~48 mm non-fused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 x ~300 mm fused and </a:t>
            </a:r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filed</a:t>
            </a:r>
            <a:endParaRPr lang="en-US" sz="16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 x ~300 mm non-fused</a:t>
            </a:r>
          </a:p>
          <a:p>
            <a:endParaRPr lang="en-US" sz="16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Samples painted with temperature resistant marker to check „untwist”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" y="903982"/>
            <a:ext cx="2651760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SAMPLES - reaction 1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(54/61 - billet #8648-10):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 x ~300 mm crimped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 x ~560 mm crimped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" y="2057400"/>
            <a:ext cx="265176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SAMPLES - reaction 2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(54/61 billet #9532):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 x ~48 mm fused and </a:t>
            </a:r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filed</a:t>
            </a:r>
            <a:endParaRPr lang="en-US" sz="16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7" descr="strand_sample_filled_end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457825" y="2619375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5715000" y="4473222"/>
            <a:ext cx="3200400" cy="2133600"/>
            <a:chOff x="3429000" y="3859994"/>
            <a:chExt cx="3606800" cy="2476500"/>
          </a:xfrm>
        </p:grpSpPr>
        <p:pic>
          <p:nvPicPr>
            <p:cNvPr id="7" name="Picture 6" descr="DSC0191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0" y="3859994"/>
              <a:ext cx="3606800" cy="24765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181600" y="3962400"/>
              <a:ext cx="1828800" cy="321517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dirty="0" smtClean="0">
                  <a:latin typeface="Times New Roman" pitchFamily="18" charset="0"/>
                  <a:cs typeface="Times New Roman" pitchFamily="18" charset="0"/>
                </a:rPr>
                <a:t>SAMPLES painting</a:t>
              </a:r>
              <a:endParaRPr lang="pl-PL" sz="1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" name="Picture 11" descr="long_sect_weld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309643" y="2813843"/>
            <a:ext cx="16764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593644" y="838200"/>
            <a:ext cx="3505200" cy="132343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Samples were inserted inside 1 mm</a:t>
            </a:r>
            <a:r>
              <a:rPr lang="pl-PL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inner diameter quartz tube.</a:t>
            </a:r>
          </a:p>
          <a:p>
            <a:pPr>
              <a:buFont typeface="Wingdings" pitchFamily="2" charset="2"/>
              <a:buChar char="q"/>
            </a:pPr>
            <a:r>
              <a:rPr lang="pl-PL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reaction 4 also sample in tube</a:t>
            </a:r>
            <a:r>
              <a:rPr lang="pl-PL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made from mica were reacted to</a:t>
            </a:r>
            <a:endParaRPr lang="pl-PL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check </a:t>
            </a:r>
            <a:r>
              <a:rPr lang="pl-PL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possible 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environment influence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5600" y="985421"/>
            <a:ext cx="2651760" cy="526297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SAMPLES - reaction 4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(54/61 - billet #9532 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108/127 – billet #10400):</a:t>
            </a:r>
          </a:p>
          <a:p>
            <a:endParaRPr lang="en-US" sz="16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For billet #9532: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 x ~48 mm fused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 x ~48 mm non-fused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 x ~100 mm fused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 x ~100 mm non-fused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 x ~200 mm fused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 x ~200 mm non-fused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 x ~300 mm fused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6 x ~300 mm non-fused</a:t>
            </a:r>
          </a:p>
          <a:p>
            <a:endParaRPr lang="en-US" sz="16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For billet #10400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2x ~300 mm non-fused</a:t>
            </a:r>
          </a:p>
          <a:p>
            <a:endParaRPr lang="en-US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Samples painted with temperature resistant marker to check „untwist”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23903" y="2401290"/>
            <a:ext cx="1327608" cy="276999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200" smtClean="0"/>
              <a:t>fused strand end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Dariusz Bocian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 Measurement of Nb3Sn </a:t>
            </a:r>
            <a:r>
              <a:rPr lang="pl-PL" dirty="0" smtClean="0"/>
              <a:t>strand </a:t>
            </a:r>
            <a:r>
              <a:rPr lang="pl-PL" dirty="0"/>
              <a:t>behavior during heat treatment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C08B-71B2-44DD-B772-A29FA745A5DF}" type="slidenum">
              <a:rPr lang="en-US"/>
              <a:pPr/>
              <a:t>7</a:t>
            </a:fld>
            <a:endParaRPr lang="en-US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dirty="0" smtClean="0"/>
              <a:t>Samples Measurement</a:t>
            </a:r>
            <a:endParaRPr lang="en-US" dirty="0"/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838200"/>
            <a:ext cx="4495800" cy="266700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pl-PL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length changes are order of tenth percent → precise measurement of long samples was required.</a:t>
            </a:r>
          </a:p>
          <a:p>
            <a:pPr>
              <a:buFontTx/>
              <a:buBlip>
                <a:blip r:embed="rId2"/>
              </a:buBlip>
            </a:pPr>
            <a:r>
              <a:rPr lang="en-US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error on the diameter was ±</a:t>
            </a:r>
            <a:r>
              <a:rPr lang="pl-PL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.00025</a:t>
            </a:r>
            <a:r>
              <a:rPr lang="pl-PL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length </a:t>
            </a:r>
            <a:r>
              <a:rPr lang="en-US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pl-PL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.003 inches</a:t>
            </a:r>
            <a:r>
              <a:rPr lang="pl-PL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Each sample was measured 10 times.</a:t>
            </a:r>
          </a:p>
          <a:p>
            <a:pPr>
              <a:buFontTx/>
              <a:buBlip>
                <a:blip r:embed="rId2"/>
              </a:buBlip>
            </a:pP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written strand measurement procedure is available (M. Whitson)</a:t>
            </a:r>
          </a:p>
        </p:txBody>
      </p:sp>
      <p:pic>
        <p:nvPicPr>
          <p:cNvPr id="8" name="Picture 7" descr="DSC018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200" y="3505200"/>
            <a:ext cx="4165600" cy="3124200"/>
          </a:xfrm>
          <a:prstGeom prst="rect">
            <a:avLst/>
          </a:prstGeom>
        </p:spPr>
      </p:pic>
      <p:pic>
        <p:nvPicPr>
          <p:cNvPr id="9" name="Picture 8" descr="DSC01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505200"/>
            <a:ext cx="4064000" cy="3048000"/>
          </a:xfrm>
          <a:prstGeom prst="rect">
            <a:avLst/>
          </a:prstGeom>
        </p:spPr>
      </p:pic>
      <p:pic>
        <p:nvPicPr>
          <p:cNvPr id="11" name="Picture 10" descr="DSC020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914400"/>
            <a:ext cx="3657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Dariusz Bocian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 Measurement of Nb3Sn </a:t>
            </a:r>
            <a:r>
              <a:rPr lang="pl-PL" dirty="0" smtClean="0"/>
              <a:t>strand </a:t>
            </a:r>
            <a:r>
              <a:rPr lang="pl-PL" dirty="0"/>
              <a:t>behavior during heat treatment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32D5-5446-414E-9EC1-BE948672DD48}" type="slidenum">
              <a:rPr lang="en-US"/>
              <a:pPr/>
              <a:t>8</a:t>
            </a:fld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</a:t>
            </a:r>
            <a:r>
              <a:rPr lang="pl-PL" dirty="0" smtClean="0"/>
              <a:t>trand measurements at FNAL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58493" y="4092714"/>
            <a:ext cx="4156907" cy="861774"/>
          </a:xfrm>
          <a:prstGeom prst="rect">
            <a:avLst/>
          </a:prstGeom>
          <a:solidFill>
            <a:srgbClr val="66FF99"/>
          </a:solidFill>
        </p:spPr>
        <p:txBody>
          <a:bodyPr wrap="none" rtlCol="0">
            <a:spAutoFit/>
          </a:bodyPr>
          <a:lstStyle/>
          <a:p>
            <a:r>
              <a:rPr lang="pl-PL" sz="1000" dirty="0" smtClean="0"/>
              <a:t>Diameter increase show  conformance </a:t>
            </a:r>
            <a:r>
              <a:rPr lang="pl-PL" sz="1000" dirty="0" err="1" smtClean="0"/>
              <a:t>with</a:t>
            </a:r>
            <a:r>
              <a:rPr lang="pl-PL" sz="1000" dirty="0" smtClean="0"/>
              <a:t>:</a:t>
            </a:r>
          </a:p>
          <a:p>
            <a:endParaRPr lang="pl-PL" sz="1000" dirty="0" smtClean="0"/>
          </a:p>
          <a:p>
            <a:r>
              <a:rPr lang="en-US" sz="1000" dirty="0" smtClean="0"/>
              <a:t>N. Andreev, E. </a:t>
            </a:r>
            <a:r>
              <a:rPr lang="en-US" sz="1000" dirty="0" err="1" smtClean="0"/>
              <a:t>Barzi</a:t>
            </a:r>
            <a:r>
              <a:rPr lang="en-US" sz="1000" dirty="0" smtClean="0"/>
              <a:t>, D.R. </a:t>
            </a:r>
            <a:r>
              <a:rPr lang="en-US" sz="1000" dirty="0" err="1" smtClean="0"/>
              <a:t>Chichili</a:t>
            </a:r>
            <a:r>
              <a:rPr lang="en-US" sz="1000" dirty="0" smtClean="0"/>
              <a:t>, S. </a:t>
            </a:r>
            <a:r>
              <a:rPr lang="en-US" sz="1000" dirty="0" err="1" smtClean="0"/>
              <a:t>Mattafirri</a:t>
            </a:r>
            <a:r>
              <a:rPr lang="en-US" sz="1000" dirty="0" smtClean="0"/>
              <a:t>, and A.V. </a:t>
            </a:r>
            <a:r>
              <a:rPr lang="en-US" sz="1000" dirty="0" err="1" smtClean="0"/>
              <a:t>Zlobin</a:t>
            </a:r>
            <a:r>
              <a:rPr lang="pl-PL" sz="1000" dirty="0" smtClean="0"/>
              <a:t>,</a:t>
            </a:r>
            <a:r>
              <a:rPr lang="pl-PL" sz="1000" i="1" dirty="0" smtClean="0"/>
              <a:t> </a:t>
            </a:r>
          </a:p>
          <a:p>
            <a:r>
              <a:rPr lang="pl-PL" sz="1000" i="1" dirty="0" smtClean="0"/>
              <a:t>Volume expansion of Nb-Sn strands and cables during heat treatment</a:t>
            </a:r>
            <a:r>
              <a:rPr lang="en-US" sz="1000" i="1" dirty="0" smtClean="0"/>
              <a:t> </a:t>
            </a:r>
            <a:endParaRPr lang="pl-PL" sz="1000" i="1" dirty="0" smtClean="0"/>
          </a:p>
          <a:p>
            <a:r>
              <a:rPr lang="pl-PL" sz="1000" dirty="0" smtClean="0"/>
              <a:t> </a:t>
            </a:r>
            <a:endParaRPr lang="pl-PL" sz="1000" i="1" dirty="0" smtClean="0"/>
          </a:p>
        </p:txBody>
      </p:sp>
      <p:graphicFrame>
        <p:nvGraphicFramePr>
          <p:cNvPr id="18" name="Chart 17"/>
          <p:cNvGraphicFramePr/>
          <p:nvPr/>
        </p:nvGraphicFramePr>
        <p:xfrm>
          <a:off x="0" y="762000"/>
          <a:ext cx="44958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4419600" y="838200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152400" y="3962400"/>
          <a:ext cx="4479173" cy="260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780935" y="5221069"/>
            <a:ext cx="4134465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What is the origin of sample elongation dependence on sample length?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6324600"/>
            <a:ext cx="22204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– </a:t>
            </a:r>
            <a:r>
              <a:rPr lang="pl-PL" sz="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crimp</a:t>
            </a:r>
            <a:r>
              <a:rPr lang="pl-PL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 – </a:t>
            </a:r>
            <a:r>
              <a:rPr lang="pl-PL" sz="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fused</a:t>
            </a:r>
            <a:r>
              <a:rPr lang="pl-PL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NF – not </a:t>
            </a:r>
            <a:r>
              <a:rPr lang="pl-PL" sz="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fused</a:t>
            </a:r>
            <a:r>
              <a:rPr lang="pl-PL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(as </a:t>
            </a:r>
            <a:r>
              <a:rPr lang="pl-PL" sz="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</a:t>
            </a:r>
            <a:r>
              <a:rPr lang="pl-PL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l-PL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Dariusz Bocian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 Measurement of Nb3Sn strand </a:t>
            </a:r>
            <a:r>
              <a:rPr lang="pl-PL" dirty="0" smtClean="0"/>
              <a:t>behavior </a:t>
            </a:r>
            <a:r>
              <a:rPr lang="pl-PL" dirty="0"/>
              <a:t>during heat treatment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B337-44E4-4537-A525-3F3640518B9E}" type="slidenum">
              <a:rPr lang="en-US"/>
              <a:pPr/>
              <a:t>9</a:t>
            </a:fld>
            <a:endParaRPr lang="en-US"/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dirty="0" smtClean="0"/>
              <a:t>Observations from recent measurements</a:t>
            </a:r>
            <a:endParaRPr lang="en-US" dirty="0"/>
          </a:p>
        </p:txBody>
      </p:sp>
      <p:sp>
        <p:nvSpPr>
          <p:cNvPr id="72710" name="Rectangle 3"/>
          <p:cNvSpPr>
            <a:spLocks noChangeArrowheads="1"/>
          </p:cNvSpPr>
          <p:nvPr/>
        </p:nvSpPr>
        <p:spPr bwMode="auto">
          <a:xfrm>
            <a:off x="381000" y="9144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13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</a:rPr>
              <a:t>        LARP strands type 54/61:</a:t>
            </a:r>
          </a:p>
          <a:p>
            <a:pPr marL="533400" indent="-533400">
              <a:lnSpc>
                <a:spcPct val="13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000099"/>
                </a:solidFill>
                <a:latin typeface="Arial Narrow" pitchFamily="34" charset="0"/>
              </a:rPr>
              <a:t>demonstrate elongation for LQ-type heat treatment </a:t>
            </a:r>
          </a:p>
          <a:p>
            <a:pPr marL="1447800" lvl="2" indent="-533400">
              <a:lnSpc>
                <a:spcPct val="130000"/>
              </a:lnSpc>
              <a:spcBef>
                <a:spcPct val="20000"/>
              </a:spcBef>
              <a:buFont typeface="Times New Roman" pitchFamily="18" charset="0"/>
              <a:buChar char="→"/>
            </a:pPr>
            <a:r>
              <a:rPr lang="en-US" sz="1600" u="sng" dirty="0" smtClean="0">
                <a:latin typeface="Arial Narrow" pitchFamily="34" charset="0"/>
              </a:rPr>
              <a:t>short samples elongate more than long samples</a:t>
            </a:r>
            <a:r>
              <a:rPr lang="en-US" sz="1600" dirty="0" smtClean="0">
                <a:latin typeface="Arial Narrow" pitchFamily="34" charset="0"/>
              </a:rPr>
              <a:t> </a:t>
            </a:r>
            <a:endParaRPr lang="en-US" sz="1600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 marL="533400" indent="-533400">
              <a:lnSpc>
                <a:spcPct val="13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000099"/>
                </a:solidFill>
                <a:latin typeface="Arial Narrow" pitchFamily="34" charset="0"/>
              </a:rPr>
              <a:t>demonstrate radial increase for LQ-type heat treatment</a:t>
            </a:r>
          </a:p>
          <a:p>
            <a:pPr marL="533400" indent="-533400">
              <a:lnSpc>
                <a:spcPct val="13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000099"/>
                </a:solidFill>
                <a:latin typeface="Arial Narrow" pitchFamily="34" charset="0"/>
              </a:rPr>
              <a:t>demonstrate twist change</a:t>
            </a:r>
          </a:p>
          <a:p>
            <a:pPr marL="1447800" lvl="2" indent="-533400">
              <a:lnSpc>
                <a:spcPct val="130000"/>
              </a:lnSpc>
              <a:spcBef>
                <a:spcPct val="20000"/>
              </a:spcBef>
              <a:buFont typeface="Times New Roman" pitchFamily="18" charset="0"/>
              <a:buChar char="→"/>
            </a:pPr>
            <a:r>
              <a:rPr lang="en-US" sz="1600" dirty="0" smtClean="0">
                <a:latin typeface="Arial Narrow" pitchFamily="34" charset="0"/>
              </a:rPr>
              <a:t>„Untwist” is a small fraction (4%) to nominal twist (13 mm)</a:t>
            </a:r>
          </a:p>
          <a:p>
            <a:pPr marL="1447800" lvl="2" indent="-533400">
              <a:lnSpc>
                <a:spcPct val="130000"/>
              </a:lnSpc>
              <a:spcBef>
                <a:spcPct val="20000"/>
              </a:spcBef>
              <a:buFont typeface="Times New Roman" pitchFamily="18" charset="0"/>
              <a:buChar char="→"/>
            </a:pPr>
            <a:r>
              <a:rPr lang="en-US" sz="1600" dirty="0" smtClean="0">
                <a:latin typeface="Arial Narrow" pitchFamily="34" charset="0"/>
              </a:rPr>
              <a:t>Twist change is homogenous over sample length </a:t>
            </a:r>
          </a:p>
          <a:p>
            <a:pPr marL="990600" lvl="1" indent="-533400">
              <a:spcBef>
                <a:spcPct val="20000"/>
              </a:spcBef>
            </a:pPr>
            <a:endParaRPr lang="en-US" sz="2000" b="1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 marL="990600" lvl="1" indent="-533400">
              <a:spcBef>
                <a:spcPct val="20000"/>
              </a:spcBef>
            </a:pPr>
            <a:r>
              <a:rPr lang="pl-PL" sz="2400" b="1" dirty="0" err="1" smtClean="0">
                <a:solidFill>
                  <a:srgbClr val="000099"/>
                </a:solidFill>
                <a:latin typeface="Arial Narrow" pitchFamily="34" charset="0"/>
              </a:rPr>
              <a:t>Remark</a:t>
            </a:r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</a:rPr>
              <a:t>s:</a:t>
            </a:r>
            <a:endParaRPr lang="en-US" sz="2400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marL="533400" indent="-5334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„Weak” correlation ΔL/L and twist change.</a:t>
            </a:r>
          </a:p>
          <a:p>
            <a:pPr marL="533400" indent="-5334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No impact from strand sample preparation</a:t>
            </a:r>
            <a:r>
              <a:rPr lang="pl-PL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procedure</a:t>
            </a:r>
            <a:endParaRPr lang="en-US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3276</TotalTime>
  <Words>1614</Words>
  <Application>Microsoft Office PowerPoint</Application>
  <PresentationFormat>On-screen Show (4:3)</PresentationFormat>
  <Paragraphs>413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Chart</vt:lpstr>
      <vt:lpstr>Measurement of Nb3Sn strand behavior during heat treatment </vt:lpstr>
      <vt:lpstr>OUTLINE</vt:lpstr>
      <vt:lpstr>MOTIVATION</vt:lpstr>
      <vt:lpstr>Available data</vt:lpstr>
      <vt:lpstr>FNAL measurements</vt:lpstr>
      <vt:lpstr>Sample preparation</vt:lpstr>
      <vt:lpstr>Samples Measurement</vt:lpstr>
      <vt:lpstr>Strand measurements at FNAL</vt:lpstr>
      <vt:lpstr>Observations from recent measurements</vt:lpstr>
      <vt:lpstr>Future plans</vt:lpstr>
      <vt:lpstr>Slide 11</vt:lpstr>
      <vt:lpstr>Post presentation actions</vt:lpstr>
      <vt:lpstr>Preliminary analysis diagram for strand</vt:lpstr>
      <vt:lpstr>Simulation plan</vt:lpstr>
      <vt:lpstr>Slide 15</vt:lpstr>
      <vt:lpstr>Slide 16</vt:lpstr>
      <vt:lpstr>Slide 17</vt:lpstr>
      <vt:lpstr>Slide 18</vt:lpstr>
      <vt:lpstr>Slide 19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bocian</dc:creator>
  <cp:lastModifiedBy>Darius</cp:lastModifiedBy>
  <cp:revision>196</cp:revision>
  <dcterms:created xsi:type="dcterms:W3CDTF">2009-07-23T16:48:42Z</dcterms:created>
  <dcterms:modified xsi:type="dcterms:W3CDTF">2010-04-28T20:58:48Z</dcterms:modified>
</cp:coreProperties>
</file>