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261" r:id="rId2"/>
    <p:sldId id="280" r:id="rId3"/>
    <p:sldId id="269" r:id="rId4"/>
    <p:sldId id="270" r:id="rId5"/>
    <p:sldId id="272" r:id="rId6"/>
    <p:sldId id="276" r:id="rId7"/>
    <p:sldId id="285" r:id="rId8"/>
    <p:sldId id="286" r:id="rId9"/>
    <p:sldId id="273" r:id="rId10"/>
    <p:sldId id="299" r:id="rId11"/>
    <p:sldId id="259" r:id="rId12"/>
    <p:sldId id="318" r:id="rId13"/>
    <p:sldId id="257" r:id="rId14"/>
    <p:sldId id="264" r:id="rId15"/>
    <p:sldId id="263" r:id="rId16"/>
    <p:sldId id="307" r:id="rId17"/>
    <p:sldId id="267" r:id="rId18"/>
    <p:sldId id="320" r:id="rId19"/>
    <p:sldId id="306" r:id="rId20"/>
    <p:sldId id="319" r:id="rId21"/>
    <p:sldId id="317" r:id="rId22"/>
    <p:sldId id="314" r:id="rId23"/>
    <p:sldId id="309" r:id="rId24"/>
    <p:sldId id="315" r:id="rId25"/>
    <p:sldId id="316" r:id="rId26"/>
    <p:sldId id="312" r:id="rId27"/>
    <p:sldId id="274" r:id="rId28"/>
    <p:sldId id="290" r:id="rId29"/>
    <p:sldId id="265" r:id="rId30"/>
    <p:sldId id="260" r:id="rId31"/>
    <p:sldId id="258" r:id="rId32"/>
    <p:sldId id="303" r:id="rId33"/>
    <p:sldId id="311" r:id="rId34"/>
    <p:sldId id="310" r:id="rId35"/>
    <p:sldId id="277" r:id="rId36"/>
    <p:sldId id="296" r:id="rId37"/>
    <p:sldId id="297" r:id="rId38"/>
    <p:sldId id="298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64DC1E"/>
    <a:srgbClr val="0000FF"/>
    <a:srgbClr val="66E6FF"/>
    <a:srgbClr val="66FFFF"/>
    <a:srgbClr val="00FFFF"/>
    <a:srgbClr val="800000"/>
    <a:srgbClr val="DCBE82"/>
    <a:srgbClr val="C8A2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966" y="-96"/>
      </p:cViewPr>
      <p:guideLst>
        <p:guide orient="horz" pos="2160"/>
        <p:guide orient="horz" pos="4174"/>
        <p:guide orient="horz" pos="662"/>
        <p:guide orient="horz" pos="144"/>
        <p:guide orient="horz" pos="491"/>
        <p:guide pos="2881"/>
        <p:guide pos="2879"/>
        <p:guide pos="2878"/>
        <p:guide pos="287"/>
        <p:guide pos="5471"/>
        <p:guide pos="2874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43EBD-8858-459A-A1DC-527884137429}" type="datetimeFigureOut">
              <a:rPr lang="en-US" smtClean="0"/>
              <a:pPr/>
              <a:t>2010-04-27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D5381-B4DE-480E-96B2-54D4C2375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D5381-B4DE-480E-96B2-54D4C237554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D5381-B4DE-480E-96B2-54D4C237554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225425"/>
            <a:ext cx="9779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5613" y="1058182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LARP</a:t>
            </a:r>
          </a:p>
        </p:txBody>
      </p:sp>
      <p:pic>
        <p:nvPicPr>
          <p:cNvPr id="6" name="Picture 8" descr="SLAC National Accelerator Lab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5450" y="435769"/>
            <a:ext cx="1909763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08150"/>
            <a:ext cx="7315200" cy="16446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25875"/>
            <a:ext cx="6400800" cy="15081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26163"/>
            <a:ext cx="2743200" cy="457200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0" y="6172200"/>
            <a:ext cx="1736725" cy="365125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5ACDB-5039-46BA-B9A3-BC38E2849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603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E3715-4A9C-447C-B64A-33A946A5D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231775"/>
            <a:ext cx="7304088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5563"/>
            <a:ext cx="8229600" cy="2460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5384BA-0FF6-43F5-B579-1C58763B67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D65C9-2DDF-4E38-A16B-CC30AC0B3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4BABE-676F-4E71-9D5E-6561A67AF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0925"/>
            <a:ext cx="4038600" cy="5349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0925"/>
            <a:ext cx="4038600" cy="5349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DDF4C-1EFB-4D58-A2D7-C43FE719D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2AD29-876D-4442-B2C9-062568D6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4C3A-0558-49D2-900C-A2A38F1F2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11C4B-EFBC-4074-964A-AE45E01DA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FFE7A-433D-491F-B2AB-0CA1C3E2F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211C8-A65D-48DB-8B33-2279654D7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27013"/>
            <a:ext cx="7315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0926"/>
            <a:ext cx="822960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9213"/>
            <a:ext cx="19050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399213"/>
            <a:ext cx="16446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5009A968-E1CC-42C2-8E31-822C806F2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9"/>
          <p:cNvGrpSpPr>
            <a:grpSpLocks/>
          </p:cNvGrpSpPr>
          <p:nvPr/>
        </p:nvGrpSpPr>
        <p:grpSpPr bwMode="auto">
          <a:xfrm>
            <a:off x="457200" y="873125"/>
            <a:ext cx="8266113" cy="76200"/>
            <a:chOff x="458788" y="1117600"/>
            <a:chExt cx="8266112" cy="76200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gray">
            <a:xfrm>
              <a:off x="458788" y="1143000"/>
              <a:ext cx="8226424" cy="31750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/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8648700" y="1117600"/>
              <a:ext cx="76200" cy="76200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930" y="227013"/>
            <a:ext cx="548640" cy="51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387123" y="670576"/>
            <a:ext cx="686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LARP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08150"/>
            <a:ext cx="7315200" cy="1363524"/>
          </a:xfrm>
        </p:spPr>
        <p:txBody>
          <a:bodyPr/>
          <a:lstStyle/>
          <a:p>
            <a:r>
              <a:rPr lang="en-US" dirty="0" smtClean="0"/>
              <a:t>Commissioning the LHC Synchrotron-Light Monitors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39444"/>
            <a:ext cx="6400800" cy="1508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Alan Fisher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SLAC</a:t>
            </a:r>
          </a:p>
          <a:p>
            <a:endParaRPr lang="en-US" dirty="0" smtClean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LARP CM14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Fermilab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2010-04-26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Commissioning: </a:t>
            </a:r>
            <a:r>
              <a:rPr lang="en-US" dirty="0" smtClean="0"/>
              <a:t>450-GeV Pilot Bunch</a:t>
            </a: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Undulators set to 400 A, not 450 (full field)</a:t>
            </a:r>
          </a:p>
          <a:p>
            <a:pPr lvl="1"/>
            <a:r>
              <a:rPr lang="en-US" dirty="0" smtClean="0"/>
              <a:t>Some tweaking of the new quench-protection system was needed to keep them from tripping.</a:t>
            </a:r>
          </a:p>
          <a:p>
            <a:pPr lvl="1"/>
            <a:r>
              <a:rPr lang="en-US" dirty="0" smtClean="0"/>
              <a:t>79% of nominal emitted power</a:t>
            </a:r>
            <a:endParaRPr lang="en-US" dirty="0"/>
          </a:p>
          <a:p>
            <a:r>
              <a:rPr lang="en-US" dirty="0" smtClean="0"/>
              <a:t>No problems finding the first image (other than getting the undulators on and some confusion with software)</a:t>
            </a:r>
          </a:p>
          <a:p>
            <a:r>
              <a:rPr lang="en-US" dirty="0" smtClean="0"/>
              <a:t>Only modest intensifier gain needed</a:t>
            </a:r>
            <a:endParaRPr lang="en-US" dirty="0"/>
          </a:p>
          <a:p>
            <a:r>
              <a:rPr lang="en-US" dirty="0" smtClean="0"/>
              <a:t>No neutral-density or color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eam1_450gev.jpg"/>
          <p:cNvPicPr>
            <a:picLocks noChangeAspect="1"/>
          </p:cNvPicPr>
          <p:nvPr/>
        </p:nvPicPr>
        <p:blipFill>
          <a:blip r:embed="rId2" cstate="print"/>
          <a:srcRect l="10954" t="14907" r="9361" b="25342"/>
          <a:stretch>
            <a:fillRect/>
          </a:stretch>
        </p:blipFill>
        <p:spPr>
          <a:xfrm>
            <a:off x="458788" y="1511300"/>
            <a:ext cx="3658417" cy="1832596"/>
          </a:xfrm>
          <a:prstGeom prst="rect">
            <a:avLst/>
          </a:prstGeom>
        </p:spPr>
      </p:pic>
      <p:pic>
        <p:nvPicPr>
          <p:cNvPr id="5" name="Image 4" descr="beam2_450gev.jpg"/>
          <p:cNvPicPr>
            <a:picLocks noChangeAspect="1"/>
          </p:cNvPicPr>
          <p:nvPr/>
        </p:nvPicPr>
        <p:blipFill>
          <a:blip r:embed="rId3" cstate="print"/>
          <a:srcRect l="12946" t="17888" r="7369" b="22360"/>
          <a:stretch>
            <a:fillRect/>
          </a:stretch>
        </p:blipFill>
        <p:spPr>
          <a:xfrm>
            <a:off x="5033161" y="1511300"/>
            <a:ext cx="3658402" cy="1832617"/>
          </a:xfrm>
          <a:prstGeom prst="rect">
            <a:avLst/>
          </a:prstGeom>
        </p:spPr>
      </p:pic>
      <p:pic>
        <p:nvPicPr>
          <p:cNvPr id="6" name="Image 5" descr="beam1_HPROF_450g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2813" y="3429000"/>
            <a:ext cx="1955521" cy="1554480"/>
          </a:xfrm>
          <a:prstGeom prst="rect">
            <a:avLst/>
          </a:prstGeom>
        </p:spPr>
      </p:pic>
      <p:pic>
        <p:nvPicPr>
          <p:cNvPr id="7" name="Image 6" descr="beam1_VPROF_450ge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2813" y="5027613"/>
            <a:ext cx="1955521" cy="1554480"/>
          </a:xfrm>
          <a:prstGeom prst="rect">
            <a:avLst/>
          </a:prstGeom>
        </p:spPr>
      </p:pic>
      <p:pic>
        <p:nvPicPr>
          <p:cNvPr id="8" name="Image 7" descr="beam2_HPROF_450ge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72492" y="3429000"/>
            <a:ext cx="1955521" cy="1554480"/>
          </a:xfrm>
          <a:prstGeom prst="rect">
            <a:avLst/>
          </a:prstGeom>
        </p:spPr>
      </p:pic>
      <p:pic>
        <p:nvPicPr>
          <p:cNvPr id="9" name="Image 8" descr="beam2_VPROF_450ge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2492" y="5027613"/>
            <a:ext cx="1955521" cy="155448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833038" y="104933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14563" y="104933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476188" y="5902743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undulator.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filters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Open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slit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Beams at Injection (450 GeV)</a:t>
            </a:r>
            <a:endParaRPr lang="en-US" dirty="0"/>
          </a:p>
        </p:txBody>
      </p:sp>
      <p:sp>
        <p:nvSpPr>
          <p:cNvPr id="16" name="ZoneTexte 11"/>
          <p:cNvSpPr txBox="1"/>
          <p:nvPr/>
        </p:nvSpPr>
        <p:spPr>
          <a:xfrm>
            <a:off x="3197226" y="3429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Horizontal</a:t>
            </a:r>
          </a:p>
          <a:p>
            <a:pPr>
              <a:tabLst>
                <a:tab pos="2574925" algn="r"/>
              </a:tabLst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1.3 mm	1.2 mm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1"/>
          <p:cNvSpPr txBox="1"/>
          <p:nvPr/>
        </p:nvSpPr>
        <p:spPr>
          <a:xfrm>
            <a:off x="3197225" y="502761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Vertical</a:t>
            </a:r>
          </a:p>
          <a:p>
            <a:pPr>
              <a:tabLst>
                <a:tab pos="2574925" algn="r"/>
              </a:tabLst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0.9 mm	1.7 mm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 l="44000" t="10378" r="14000" b="25946"/>
          <a:stretch>
            <a:fillRect/>
          </a:stretch>
        </p:blipFill>
        <p:spPr bwMode="auto">
          <a:xfrm>
            <a:off x="455613" y="1509713"/>
            <a:ext cx="3129731" cy="1828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1 at 1.18 TeV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039341"/>
            <a:ext cx="8229600" cy="2359874"/>
          </a:xfrm>
        </p:spPr>
        <p:txBody>
          <a:bodyPr/>
          <a:lstStyle/>
          <a:p>
            <a:r>
              <a:rPr lang="en-US" dirty="0" smtClean="0"/>
              <a:t>1.18 TeV has the weakest emission in the camera’s band.</a:t>
            </a:r>
          </a:p>
          <a:p>
            <a:pPr lvl="1"/>
            <a:r>
              <a:rPr lang="en-US" dirty="0" smtClean="0"/>
              <a:t>Undulator’s peak has moved from red to the ultraviolet</a:t>
            </a:r>
          </a:p>
          <a:p>
            <a:pPr lvl="1"/>
            <a:r>
              <a:rPr lang="en-US" dirty="0" smtClean="0"/>
              <a:t>Dipole’s critical energy is still in the infrared</a:t>
            </a:r>
          </a:p>
          <a:p>
            <a:r>
              <a:rPr lang="en-US" dirty="0" smtClean="0"/>
              <a:t>Nevertheless, there is enough light for an adequate image.</a:t>
            </a:r>
          </a:p>
          <a:p>
            <a:pPr lvl="1"/>
            <a:r>
              <a:rPr lang="en-US" dirty="0" smtClean="0"/>
              <a:t>Some blurring from two comparable sources at different distances</a:t>
            </a:r>
          </a:p>
          <a:p>
            <a:r>
              <a:rPr lang="en-US" dirty="0" smtClean="0"/>
              <a:t>Vertical emittance growth before and after ramp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0694" y="1050925"/>
            <a:ext cx="5208608" cy="2743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02632" y="1571461"/>
            <a:ext cx="1386405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Synchrotron Light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 rot="16200000" flipH="1">
            <a:off x="6031251" y="2013044"/>
            <a:ext cx="456861" cy="1276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03010" y="2496963"/>
            <a:ext cx="141372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Wire Scanner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 bwMode="auto">
          <a:xfrm rot="5400000" flipH="1" flipV="1">
            <a:off x="7638686" y="1996199"/>
            <a:ext cx="371949" cy="6295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487608" y="1050925"/>
            <a:ext cx="1399807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Vertical Emittance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361225" y="2967731"/>
            <a:ext cx="1149738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Proton Energy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eam2_3dot5TeV.jpg"/>
          <p:cNvPicPr>
            <a:picLocks noChangeAspect="1"/>
          </p:cNvPicPr>
          <p:nvPr/>
        </p:nvPicPr>
        <p:blipFill>
          <a:blip r:embed="rId2" cstate="print"/>
          <a:srcRect l="13281" t="15951" r="10814" b="25108"/>
          <a:stretch>
            <a:fillRect/>
          </a:stretch>
        </p:blipFill>
        <p:spPr>
          <a:xfrm>
            <a:off x="5033219" y="1511300"/>
            <a:ext cx="3658344" cy="1824607"/>
          </a:xfrm>
          <a:prstGeom prst="rect">
            <a:avLst/>
          </a:prstGeom>
        </p:spPr>
      </p:pic>
      <p:pic>
        <p:nvPicPr>
          <p:cNvPr id="8" name="Image 7" descr="Beam2_Vprof_3dot5T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2422" y="5027613"/>
            <a:ext cx="2065591" cy="1554480"/>
          </a:xfrm>
          <a:prstGeom prst="rect">
            <a:avLst/>
          </a:prstGeom>
        </p:spPr>
      </p:pic>
      <p:pic>
        <p:nvPicPr>
          <p:cNvPr id="9" name="Image 8" descr="Beam2_Hprof_3dot5T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2423" y="3429000"/>
            <a:ext cx="2065590" cy="1554480"/>
          </a:xfrm>
          <a:prstGeom prst="rect">
            <a:avLst/>
          </a:prstGeom>
        </p:spPr>
      </p:pic>
      <p:pic>
        <p:nvPicPr>
          <p:cNvPr id="10" name="Image 9" descr="Beam1_3dot5TeV.jpg"/>
          <p:cNvPicPr>
            <a:picLocks noChangeAspect="1"/>
          </p:cNvPicPr>
          <p:nvPr/>
        </p:nvPicPr>
        <p:blipFill>
          <a:blip r:embed="rId5" cstate="print"/>
          <a:srcRect l="12332" t="11520" r="11763" b="29538"/>
          <a:stretch>
            <a:fillRect/>
          </a:stretch>
        </p:blipFill>
        <p:spPr>
          <a:xfrm>
            <a:off x="452066" y="1511300"/>
            <a:ext cx="3658344" cy="1824640"/>
          </a:xfrm>
          <a:prstGeom prst="rect">
            <a:avLst/>
          </a:prstGeom>
        </p:spPr>
      </p:pic>
      <p:pic>
        <p:nvPicPr>
          <p:cNvPr id="11" name="Image 10" descr="Beam1_Hprof_3dot5Te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2813" y="3429000"/>
            <a:ext cx="2065590" cy="1554480"/>
          </a:xfrm>
          <a:prstGeom prst="rect">
            <a:avLst/>
          </a:prstGeom>
        </p:spPr>
      </p:pic>
      <p:pic>
        <p:nvPicPr>
          <p:cNvPr id="12" name="Image 11" descr="Beam1_Vprof_3dot5Te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2813" y="5027613"/>
            <a:ext cx="2065589" cy="1554480"/>
          </a:xfrm>
          <a:prstGeom prst="rect">
            <a:avLst/>
          </a:prstGeom>
        </p:spPr>
      </p:pic>
      <p:sp>
        <p:nvSpPr>
          <p:cNvPr id="13" name="ZoneTexte 9"/>
          <p:cNvSpPr txBox="1"/>
          <p:nvPr/>
        </p:nvSpPr>
        <p:spPr>
          <a:xfrm>
            <a:off x="1833038" y="104933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0"/>
          <p:cNvSpPr txBox="1"/>
          <p:nvPr/>
        </p:nvSpPr>
        <p:spPr>
          <a:xfrm>
            <a:off x="6414563" y="104933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1"/>
          <p:cNvSpPr txBox="1"/>
          <p:nvPr/>
        </p:nvSpPr>
        <p:spPr>
          <a:xfrm>
            <a:off x="3197226" y="3429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Horizontal</a:t>
            </a:r>
          </a:p>
          <a:p>
            <a:pPr>
              <a:tabLst>
                <a:tab pos="2574925" algn="r"/>
              </a:tabLst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0.68 mm	0.70 mm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1"/>
          <p:cNvSpPr txBox="1"/>
          <p:nvPr/>
        </p:nvSpPr>
        <p:spPr>
          <a:xfrm>
            <a:off x="3197225" y="502761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Vertical</a:t>
            </a:r>
          </a:p>
          <a:p>
            <a:pPr>
              <a:tabLst>
                <a:tab pos="2574925" algn="r"/>
              </a:tabLst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0.56 mm	1.05 mm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Beams at 3.5 TeV</a:t>
            </a:r>
            <a:endParaRPr lang="en-US" dirty="0"/>
          </a:p>
        </p:txBody>
      </p:sp>
      <p:sp>
        <p:nvSpPr>
          <p:cNvPr id="14" name="ZoneTexte 11"/>
          <p:cNvSpPr txBox="1"/>
          <p:nvPr/>
        </p:nvSpPr>
        <p:spPr>
          <a:xfrm>
            <a:off x="3405623" y="5902743"/>
            <a:ext cx="2332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D3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dipole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Blue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filter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Narrow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slit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Techniques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0374" y="1050925"/>
            <a:ext cx="4592073" cy="5575300"/>
          </a:xfrm>
        </p:spPr>
        <p:txBody>
          <a:bodyPr/>
          <a:lstStyle/>
          <a:p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Incoherently illuminated target (and alignment laser) on the optical table</a:t>
            </a:r>
          </a:p>
          <a:p>
            <a:pPr lvl="1"/>
            <a:r>
              <a:rPr lang="en-US" dirty="0" smtClean="0"/>
              <a:t>Folded calibration path on table matches optical path of entering light</a:t>
            </a:r>
          </a:p>
          <a:p>
            <a:r>
              <a:rPr lang="en-US" dirty="0" smtClean="0"/>
              <a:t>Wire scanners</a:t>
            </a:r>
          </a:p>
          <a:p>
            <a:pPr lvl="1"/>
            <a:r>
              <a:rPr lang="en-US" dirty="0" smtClean="0"/>
              <a:t>But adjust sizes for different </a:t>
            </a:r>
            <a:r>
              <a:rPr lang="en-US" i="1" dirty="0" err="1" smtClean="0">
                <a:latin typeface="Symbol" pitchFamily="18" charset="2"/>
              </a:rPr>
              <a:t>b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sz="2400" dirty="0" smtClean="0">
                <a:ea typeface="+mn-ea"/>
                <a:cs typeface="+mn-cs"/>
              </a:rPr>
              <a:t>Beam bump</a:t>
            </a:r>
          </a:p>
          <a:p>
            <a:pPr lvl="1"/>
            <a:r>
              <a:rPr lang="en-US" dirty="0" smtClean="0"/>
              <a:t>Compare changes in image centroid and BPMs</a:t>
            </a:r>
          </a:p>
        </p:txBody>
      </p:sp>
      <p:pic>
        <p:nvPicPr>
          <p:cNvPr id="10" name="Content Placeholder 9" descr="Beam1_image_gain1200v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25060" t="6227" r="13494" b="25946"/>
          <a:stretch>
            <a:fillRect/>
          </a:stretch>
        </p:blipFill>
        <p:spPr>
          <a:xfrm>
            <a:off x="5459734" y="2481846"/>
            <a:ext cx="2977907" cy="2325863"/>
          </a:xfrm>
        </p:spPr>
      </p:pic>
      <p:cxnSp>
        <p:nvCxnSpPr>
          <p:cNvPr id="12" name="Straight Connector 11"/>
          <p:cNvCxnSpPr/>
          <p:nvPr/>
        </p:nvCxnSpPr>
        <p:spPr bwMode="auto">
          <a:xfrm rot="5400000" flipH="1" flipV="1">
            <a:off x="6103938" y="2163763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 flipH="1" flipV="1">
            <a:off x="6724650" y="2163763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014823" y="2163763"/>
            <a:ext cx="31771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>
            <a:off x="6953250" y="2162175"/>
            <a:ext cx="31771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214820" y="2009874"/>
            <a:ext cx="860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5 mm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with Time of Beam 2 Vertical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0926"/>
            <a:ext cx="8229600" cy="1932498"/>
          </a:xfrm>
        </p:spPr>
        <p:txBody>
          <a:bodyPr/>
          <a:lstStyle/>
          <a:p>
            <a:r>
              <a:rPr lang="en-US" dirty="0" smtClean="0"/>
              <a:t>In December, Beam 2 was slowly growing vertically, but not horizontally, during fills at 450 GeV.</a:t>
            </a:r>
          </a:p>
          <a:p>
            <a:pPr lvl="1"/>
            <a:r>
              <a:rPr lang="en-US" dirty="0" smtClean="0"/>
              <a:t>No data then for Beam 1: Undulator wasn’t available until February.</a:t>
            </a:r>
          </a:p>
          <a:p>
            <a:pPr lvl="1"/>
            <a:r>
              <a:rPr lang="en-US" dirty="0" smtClean="0"/>
              <a:t>Perhaps related to the spectral “hump” that was reducing the lifetime?</a:t>
            </a:r>
            <a:endParaRPr lang="en-US" dirty="0"/>
          </a:p>
        </p:txBody>
      </p:sp>
      <p:pic>
        <p:nvPicPr>
          <p:cNvPr id="5" name="Picture 4" descr="bsrt_h.vs.bct-11-11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627" y="3418139"/>
            <a:ext cx="4343400" cy="2945525"/>
          </a:xfrm>
          <a:prstGeom prst="rect">
            <a:avLst/>
          </a:prstGeom>
        </p:spPr>
      </p:pic>
      <p:pic>
        <p:nvPicPr>
          <p:cNvPr id="6" name="Picture 5" descr="bsrt_v.vs.bct-11-11-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1037" y="3418138"/>
            <a:ext cx="4343400" cy="294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Emittance of Beam 1 during Ramp</a:t>
            </a:r>
            <a:endParaRPr lang="en-US" dirty="0"/>
          </a:p>
        </p:txBody>
      </p:sp>
      <p:pic>
        <p:nvPicPr>
          <p:cNvPr id="10" name="Content Placeholder 9" descr="Y emittance during first ramp to 3,5 TeV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84345" y="1050925"/>
            <a:ext cx="6975309" cy="368141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4802818"/>
            <a:ext cx="8229600" cy="1597981"/>
          </a:xfrm>
        </p:spPr>
        <p:txBody>
          <a:bodyPr/>
          <a:lstStyle/>
          <a:p>
            <a:r>
              <a:rPr lang="en-US" dirty="0" smtClean="0"/>
              <a:t>First ramp to 3.5 TeV, showing emittance growth</a:t>
            </a:r>
          </a:p>
          <a:p>
            <a:r>
              <a:rPr lang="en-US" dirty="0" smtClean="0"/>
              <a:t>Synchrotron light versus wire scanner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Vertical agreement is excellent up to ~2.5 TeV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Adjustments to BSRT settings needed for higher energies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Comparisons at 450 GeV</a:t>
            </a:r>
            <a:endParaRPr lang="en-US" dirty="0"/>
          </a:p>
        </p:txBody>
      </p:sp>
      <p:pic>
        <p:nvPicPr>
          <p:cNvPr id="6" name="Picture 5" descr="bsrt_ws_b1_HOR_fast.png"/>
          <p:cNvPicPr>
            <a:picLocks noChangeAspect="1"/>
          </p:cNvPicPr>
          <p:nvPr/>
        </p:nvPicPr>
        <p:blipFill>
          <a:blip r:embed="rId2" cstate="print"/>
          <a:srcRect t="8136" r="30281"/>
          <a:stretch>
            <a:fillRect/>
          </a:stretch>
        </p:blipFill>
        <p:spPr>
          <a:xfrm>
            <a:off x="395995" y="1269044"/>
            <a:ext cx="3630574" cy="2520025"/>
          </a:xfrm>
          <a:prstGeom prst="rect">
            <a:avLst/>
          </a:prstGeom>
        </p:spPr>
      </p:pic>
      <p:pic>
        <p:nvPicPr>
          <p:cNvPr id="7" name="Picture 6" descr="bsrt_ws_b1_VER_fast.png"/>
          <p:cNvPicPr>
            <a:picLocks/>
          </p:cNvPicPr>
          <p:nvPr/>
        </p:nvPicPr>
        <p:blipFill>
          <a:blip r:embed="rId3" cstate="print"/>
          <a:srcRect t="8136" r="31148"/>
          <a:stretch>
            <a:fillRect/>
          </a:stretch>
        </p:blipFill>
        <p:spPr>
          <a:xfrm>
            <a:off x="5048971" y="1267750"/>
            <a:ext cx="3621024" cy="2520025"/>
          </a:xfrm>
          <a:prstGeom prst="rect">
            <a:avLst/>
          </a:prstGeom>
          <a:noFill/>
        </p:spPr>
      </p:pic>
      <p:pic>
        <p:nvPicPr>
          <p:cNvPr id="8" name="Picture 7" descr="bsrt_ws_b2_HOR_fast.png"/>
          <p:cNvPicPr>
            <a:picLocks/>
          </p:cNvPicPr>
          <p:nvPr/>
        </p:nvPicPr>
        <p:blipFill>
          <a:blip r:embed="rId4" cstate="print"/>
          <a:srcRect t="8136" r="29394"/>
          <a:stretch>
            <a:fillRect/>
          </a:stretch>
        </p:blipFill>
        <p:spPr>
          <a:xfrm>
            <a:off x="402345" y="4011401"/>
            <a:ext cx="3621024" cy="2528425"/>
          </a:xfrm>
          <a:prstGeom prst="rect">
            <a:avLst/>
          </a:prstGeom>
        </p:spPr>
      </p:pic>
      <p:pic>
        <p:nvPicPr>
          <p:cNvPr id="9" name="Picture 8" descr="bsrt_ws_b2_VER_fast.png"/>
          <p:cNvPicPr>
            <a:picLocks/>
          </p:cNvPicPr>
          <p:nvPr/>
        </p:nvPicPr>
        <p:blipFill>
          <a:blip r:embed="rId5" cstate="print"/>
          <a:srcRect t="8136" r="29422"/>
          <a:stretch>
            <a:fillRect/>
          </a:stretch>
        </p:blipFill>
        <p:spPr>
          <a:xfrm>
            <a:off x="5054361" y="4015697"/>
            <a:ext cx="3630168" cy="2520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58012" y="3760986"/>
            <a:ext cx="1339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Beam 2 Vertical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1521" y="1429793"/>
            <a:ext cx="1708609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LHC Synchrotron Light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645639" y="3783660"/>
            <a:ext cx="381000" cy="6858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984597" y="3783660"/>
            <a:ext cx="381000" cy="6858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914591" y="2551112"/>
            <a:ext cx="3090672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584570" y="2553598"/>
            <a:ext cx="3090672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917166" y="5299454"/>
            <a:ext cx="3090672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578340" y="5299454"/>
            <a:ext cx="3090672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156768" y="199796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Nominal </a:t>
            </a:r>
            <a:r>
              <a:rPr lang="en-US" sz="1200" i="1" dirty="0" smtClean="0">
                <a:latin typeface="Symbol" pitchFamily="18" charset="2"/>
              </a:rPr>
              <a:t>e</a:t>
            </a:r>
            <a:endParaRPr lang="en-US" sz="1200" i="1" dirty="0">
              <a:latin typeface="Symbol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49015" y="6372309"/>
            <a:ext cx="6976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Time [</a:t>
            </a:r>
            <a:r>
              <a:rPr lang="en-US" sz="1050" dirty="0" err="1" smtClean="0">
                <a:solidFill>
                  <a:schemeClr val="tx1"/>
                </a:solidFill>
              </a:rPr>
              <a:t>h</a:t>
            </a:r>
            <a:r>
              <a:rPr lang="en-US" sz="1050" dirty="0" smtClean="0">
                <a:solidFill>
                  <a:schemeClr val="tx1"/>
                </a:solidFill>
              </a:rPr>
              <a:t>]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95861" y="6372309"/>
            <a:ext cx="6976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Time [</a:t>
            </a:r>
            <a:r>
              <a:rPr lang="en-US" sz="1050" dirty="0" err="1" smtClean="0">
                <a:solidFill>
                  <a:schemeClr val="tx1"/>
                </a:solidFill>
              </a:rPr>
              <a:t>h</a:t>
            </a:r>
            <a:r>
              <a:rPr lang="en-US" sz="1050" dirty="0" smtClean="0">
                <a:solidFill>
                  <a:schemeClr val="tx1"/>
                </a:solidFill>
              </a:rPr>
              <a:t>]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08048" y="1317716"/>
            <a:ext cx="3107184" cy="21945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570798" y="4071275"/>
            <a:ext cx="3107184" cy="218541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914820" y="4063876"/>
            <a:ext cx="3107184" cy="21945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73713" y="1316990"/>
            <a:ext cx="3107184" cy="21945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960813" y="3517900"/>
            <a:ext cx="103187" cy="120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94136" y="1016198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Beam 1 Horizontal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94136" y="3760986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Beam 2 Horizontal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58012" y="1016198"/>
            <a:ext cx="1339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Beam 1 Vertical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>
            <a:stCxn id="21" idx="2"/>
          </p:cNvCxnSpPr>
          <p:nvPr/>
        </p:nvCxnSpPr>
        <p:spPr bwMode="auto">
          <a:xfrm rot="5400000">
            <a:off x="1232067" y="1992807"/>
            <a:ext cx="1009775" cy="4377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2221592" y="1724233"/>
            <a:ext cx="141372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LHC Wire Scanner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61" name="Straight Arrow Connector 60"/>
          <p:cNvCxnSpPr>
            <a:stCxn id="57" idx="2"/>
          </p:cNvCxnSpPr>
          <p:nvPr/>
        </p:nvCxnSpPr>
        <p:spPr bwMode="auto">
          <a:xfrm rot="16200000" flipH="1">
            <a:off x="2389380" y="2540303"/>
            <a:ext cx="1079322" cy="11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1847752" y="2068987"/>
            <a:ext cx="836319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From SPS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64" name="Straight Arrow Connector 63"/>
          <p:cNvCxnSpPr>
            <a:stCxn id="62" idx="2"/>
          </p:cNvCxnSpPr>
          <p:nvPr/>
        </p:nvCxnSpPr>
        <p:spPr bwMode="auto">
          <a:xfrm rot="16200000" flipH="1">
            <a:off x="1943043" y="2668855"/>
            <a:ext cx="849978" cy="204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33" idx="2"/>
          </p:cNvCxnSpPr>
          <p:nvPr/>
        </p:nvCxnSpPr>
        <p:spPr bwMode="auto">
          <a:xfrm rot="16200000" flipH="1">
            <a:off x="3448495" y="2417004"/>
            <a:ext cx="28409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632" y="1050925"/>
            <a:ext cx="7165085" cy="4114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Synchrotron-Light Centroid vs. BPMs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half" idx="2"/>
          </p:nvPr>
        </p:nvSpPr>
        <p:spPr>
          <a:xfrm>
            <a:off x="457200" y="5447764"/>
            <a:ext cx="8229600" cy="953036"/>
          </a:xfrm>
        </p:spPr>
        <p:txBody>
          <a:bodyPr/>
          <a:lstStyle/>
          <a:p>
            <a:r>
              <a:rPr lang="en-US" dirty="0" smtClean="0"/>
              <a:t>Why do slopes during beam bump match in </a:t>
            </a:r>
            <a:r>
              <a:rPr lang="en-US" i="1" dirty="0" smtClean="0"/>
              <a:t>x</a:t>
            </a:r>
            <a:r>
              <a:rPr lang="en-US" dirty="0" smtClean="0"/>
              <a:t>, but not in </a:t>
            </a:r>
            <a:r>
              <a:rPr lang="en-US" i="1" dirty="0" smtClean="0"/>
              <a:t>y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Why do filter and gain changes affect </a:t>
            </a:r>
            <a:r>
              <a:rPr lang="en-US" i="1" dirty="0" smtClean="0"/>
              <a:t>x</a:t>
            </a:r>
            <a:r>
              <a:rPr lang="en-US" dirty="0" smtClean="0"/>
              <a:t>, but not </a:t>
            </a:r>
            <a:r>
              <a:rPr lang="en-US" i="1" dirty="0" smtClean="0"/>
              <a:t>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4652" y="1641691"/>
            <a:ext cx="1525867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Synchrotron Light V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 bwMode="auto">
          <a:xfrm rot="16200000" flipH="1">
            <a:off x="2424200" y="2012075"/>
            <a:ext cx="579811" cy="3930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116943" y="1993448"/>
            <a:ext cx="619080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66E6FF"/>
                </a:solidFill>
              </a:rPr>
              <a:t>BPM V</a:t>
            </a:r>
            <a:endParaRPr lang="en-US" sz="1200" dirty="0">
              <a:solidFill>
                <a:srgbClr val="66E6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676650" y="2234216"/>
            <a:ext cx="334856" cy="2704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66E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637380" y="3521339"/>
            <a:ext cx="1525867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64DC1E"/>
                </a:solidFill>
              </a:rPr>
              <a:t>Synchrotron Light H</a:t>
            </a:r>
            <a:endParaRPr lang="en-US" sz="1200" dirty="0">
              <a:solidFill>
                <a:srgbClr val="64DC1E"/>
              </a:solidFill>
            </a:endParaRP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 bwMode="auto">
          <a:xfrm rot="5400000" flipH="1" flipV="1">
            <a:off x="5065387" y="3184986"/>
            <a:ext cx="671280" cy="14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64DC1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106508" y="3770600"/>
            <a:ext cx="631904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993366"/>
                </a:solidFill>
              </a:rPr>
              <a:t>BPM H</a:t>
            </a:r>
            <a:endParaRPr lang="en-US" sz="1200" dirty="0">
              <a:solidFill>
                <a:srgbClr val="993366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3706290" y="3621588"/>
            <a:ext cx="381003" cy="1904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33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180098" y="1050925"/>
            <a:ext cx="1812164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Adjusting filter and gain</a:t>
            </a:r>
            <a:endParaRPr lang="en-US" sz="1200" dirty="0"/>
          </a:p>
        </p:txBody>
      </p:sp>
      <p:cxnSp>
        <p:nvCxnSpPr>
          <p:cNvPr id="39" name="Straight Arrow Connector 38"/>
          <p:cNvCxnSpPr>
            <a:stCxn id="37" idx="2"/>
          </p:cNvCxnSpPr>
          <p:nvPr/>
        </p:nvCxnSpPr>
        <p:spPr bwMode="auto">
          <a:xfrm rot="5400000">
            <a:off x="3649659" y="1658373"/>
            <a:ext cx="766971" cy="106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Disagreement with Wire Scanners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horizontal size—but not the vertical—measured with synchrotron light is larger than the size from the wire scanners.</a:t>
            </a:r>
          </a:p>
          <a:p>
            <a:pPr lvl="1"/>
            <a:r>
              <a:rPr lang="en-US" dirty="0" smtClean="0"/>
              <a:t>Beam 1:  Factor of 2 in </a:t>
            </a:r>
            <a:r>
              <a:rPr lang="en-US" i="1" dirty="0" smtClean="0"/>
              <a:t>x</a:t>
            </a:r>
            <a:r>
              <a:rPr lang="en-US" dirty="0" smtClean="0"/>
              <a:t> emittance (</a:t>
            </a:r>
            <a:r>
              <a:rPr lang="en-US" dirty="0" smtClean="0">
                <a:sym typeface="Symbol"/>
              </a:rPr>
              <a:t>2</a:t>
            </a:r>
            <a:r>
              <a:rPr lang="en-US" dirty="0" smtClean="0"/>
              <a:t> in beam size)</a:t>
            </a:r>
          </a:p>
          <a:p>
            <a:pPr lvl="1"/>
            <a:r>
              <a:rPr lang="en-US" dirty="0" smtClean="0"/>
              <a:t>Beam 2:  Factor of 1.3 in </a:t>
            </a:r>
            <a:r>
              <a:rPr lang="en-US" i="1" dirty="0" smtClean="0"/>
              <a:t>x</a:t>
            </a:r>
            <a:r>
              <a:rPr lang="en-US" dirty="0" smtClean="0"/>
              <a:t> emittance</a:t>
            </a:r>
          </a:p>
          <a:p>
            <a:r>
              <a:rPr lang="en-US" i="1" dirty="0" smtClean="0">
                <a:latin typeface="Symbol" pitchFamily="18" charset="2"/>
              </a:rPr>
              <a:t>b</a:t>
            </a:r>
            <a:r>
              <a:rPr lang="en-US" dirty="0" smtClean="0"/>
              <a:t>  beat isn’t large enough to explain this.</a:t>
            </a:r>
          </a:p>
          <a:p>
            <a:r>
              <a:rPr lang="en-US" dirty="0" smtClean="0"/>
              <a:t>But image of calibration target doesn’t appear distorted in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I was leaving CERN in March, Thibaut, Federico and </a:t>
            </a:r>
            <a:r>
              <a:rPr lang="en-US" dirty="0" err="1" smtClean="0"/>
              <a:t>Aurélie</a:t>
            </a:r>
            <a:r>
              <a:rPr lang="en-US" dirty="0" smtClean="0"/>
              <a:t> went down to the tunnel to investigate.</a:t>
            </a:r>
          </a:p>
          <a:p>
            <a:pPr lvl="1"/>
            <a:r>
              <a:rPr lang="en-US" dirty="0" smtClean="0"/>
              <a:t>Looked at image of calibration target formed by F1, and at final image.</a:t>
            </a:r>
          </a:p>
          <a:p>
            <a:pPr lvl="1"/>
            <a:r>
              <a:rPr lang="en-US" dirty="0" smtClean="0"/>
              <a:t>Saw no distortion.</a:t>
            </a:r>
          </a:p>
          <a:p>
            <a:r>
              <a:rPr lang="en-US" dirty="0" smtClean="0"/>
              <a:t>But recent improvements seen after new slit installed (original didn’t fit new layout), and then adjusting slit and focus</a:t>
            </a:r>
          </a:p>
          <a:p>
            <a:r>
              <a:rPr lang="en-US" dirty="0" smtClean="0"/>
              <a:t>I’ve considered other ideas too...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CERN Collaborators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Stéphane</a:t>
            </a:r>
            <a:r>
              <a:rPr lang="en-US" dirty="0"/>
              <a:t> Bart-Pedersen</a:t>
            </a:r>
          </a:p>
          <a:p>
            <a:r>
              <a:rPr lang="en-US" dirty="0"/>
              <a:t>Andrea </a:t>
            </a:r>
            <a:r>
              <a:rPr lang="en-US" dirty="0" smtClean="0"/>
              <a:t>Boccardi</a:t>
            </a:r>
          </a:p>
          <a:p>
            <a:r>
              <a:rPr lang="en-US" dirty="0" smtClean="0"/>
              <a:t>Enrico Bravin</a:t>
            </a:r>
          </a:p>
          <a:p>
            <a:r>
              <a:rPr lang="en-US" dirty="0" err="1" smtClean="0"/>
              <a:t>Stéphane</a:t>
            </a:r>
            <a:r>
              <a:rPr lang="en-US" dirty="0" smtClean="0"/>
              <a:t> Burger</a:t>
            </a:r>
            <a:endParaRPr lang="en-US" dirty="0"/>
          </a:p>
          <a:p>
            <a:r>
              <a:rPr lang="en-US" dirty="0"/>
              <a:t>G</a:t>
            </a:r>
            <a:r>
              <a:rPr lang="fr-CA" dirty="0" err="1"/>
              <a:t>érard</a:t>
            </a:r>
            <a:r>
              <a:rPr lang="en-US" dirty="0"/>
              <a:t> Burtin</a:t>
            </a:r>
          </a:p>
          <a:p>
            <a:r>
              <a:rPr lang="en-US" dirty="0" smtClean="0"/>
              <a:t>Ana Guerrero</a:t>
            </a:r>
          </a:p>
          <a:p>
            <a:r>
              <a:rPr lang="en-US" smtClean="0"/>
              <a:t>Adam Jeff</a:t>
            </a:r>
            <a:endParaRPr lang="en-US" dirty="0" smtClean="0"/>
          </a:p>
          <a:p>
            <a:r>
              <a:rPr lang="en-US" dirty="0" smtClean="0"/>
              <a:t>Thibaut Lefevre</a:t>
            </a:r>
          </a:p>
          <a:p>
            <a:r>
              <a:rPr lang="en-US" dirty="0" err="1" smtClean="0"/>
              <a:t>Malika</a:t>
            </a:r>
            <a:r>
              <a:rPr lang="en-US" dirty="0" smtClean="0"/>
              <a:t> </a:t>
            </a:r>
            <a:r>
              <a:rPr lang="en-US" dirty="0" err="1" smtClean="0"/>
              <a:t>Meddahi</a:t>
            </a:r>
            <a:endParaRPr lang="en-US" dirty="0" smtClean="0"/>
          </a:p>
          <a:p>
            <a:r>
              <a:rPr lang="en-US" dirty="0" err="1" smtClean="0"/>
              <a:t>Aurélie</a:t>
            </a:r>
            <a:r>
              <a:rPr lang="en-US" dirty="0" smtClean="0"/>
              <a:t> </a:t>
            </a:r>
            <a:r>
              <a:rPr lang="en-US" dirty="0" err="1" smtClean="0"/>
              <a:t>Rabiller</a:t>
            </a:r>
            <a:endParaRPr lang="en-US" dirty="0"/>
          </a:p>
          <a:p>
            <a:r>
              <a:rPr lang="en-US" dirty="0" smtClean="0"/>
              <a:t>Federico Roncarolo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8464" y="1050925"/>
            <a:ext cx="5206549" cy="2743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Beam-2 Optics at 450 GeV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405" y="3883025"/>
            <a:ext cx="5208608" cy="2743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06384" y="1384985"/>
            <a:ext cx="1386405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Synchrotron Light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 rot="5400000">
            <a:off x="3102058" y="1856919"/>
            <a:ext cx="392465" cy="25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703513" y="2741934"/>
            <a:ext cx="116555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Wire Scanner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 bwMode="auto">
          <a:xfrm rot="5400000" flipH="1" flipV="1">
            <a:off x="3124997" y="2580642"/>
            <a:ext cx="322584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127859" y="1699310"/>
            <a:ext cx="1449115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Adjusting Slit Jaws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 bwMode="auto">
          <a:xfrm rot="10800000">
            <a:off x="5010151" y="1733552"/>
            <a:ext cx="1117709" cy="1042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4" idx="1"/>
          </p:cNvCxnSpPr>
          <p:nvPr/>
        </p:nvCxnSpPr>
        <p:spPr bwMode="auto">
          <a:xfrm rot="10800000" flipV="1">
            <a:off x="5486401" y="1837809"/>
            <a:ext cx="641459" cy="1338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689454" y="4375835"/>
            <a:ext cx="1982274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Adjusting Focus Trombone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 bwMode="auto">
          <a:xfrm rot="16200000" flipH="1">
            <a:off x="3471387" y="4862037"/>
            <a:ext cx="423994" cy="5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x</a:t>
            </a:r>
            <a:r>
              <a:rPr lang="en-US" dirty="0" smtClean="0"/>
              <a:t> Oscillation in the Undulator</a:t>
            </a:r>
            <a:endParaRPr lang="en-US" dirty="0"/>
          </a:p>
        </p:txBody>
      </p:sp>
      <p:pic>
        <p:nvPicPr>
          <p:cNvPr id="7" name="Content Placeholder 6" descr="Undulator field (T) along axis (mm)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2263" y="1512888"/>
            <a:ext cx="3095133" cy="2286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4589754"/>
            <a:ext cx="8229600" cy="1811045"/>
          </a:xfrm>
        </p:spPr>
        <p:txBody>
          <a:bodyPr/>
          <a:lstStyle/>
          <a:p>
            <a:r>
              <a:rPr lang="en-US" dirty="0" smtClean="0"/>
              <a:t>The proton beam oscillates in </a:t>
            </a:r>
            <a:r>
              <a:rPr lang="en-US" i="1" dirty="0" smtClean="0"/>
              <a:t>x</a:t>
            </a:r>
            <a:r>
              <a:rPr lang="en-US" dirty="0" smtClean="0"/>
              <a:t>, spreading out the source.</a:t>
            </a:r>
          </a:p>
          <a:p>
            <a:r>
              <a:rPr lang="en-US" dirty="0" smtClean="0"/>
              <a:t>The magnet has full-strength poles at the end, causing the beam to drift to one side.</a:t>
            </a:r>
          </a:p>
          <a:p>
            <a:r>
              <a:rPr lang="en-US" dirty="0" smtClean="0"/>
              <a:t>But the motion is too small, less than 60 </a:t>
            </a:r>
            <a:r>
              <a:rPr lang="en-US" dirty="0" smtClean="0">
                <a:latin typeface="Times New Roman"/>
                <a:cs typeface="Times New Roman"/>
              </a:rPr>
              <a:t>µ</a:t>
            </a:r>
            <a:r>
              <a:rPr lang="en-US" dirty="0" smtClean="0"/>
              <a:t>m, to explain the large </a:t>
            </a:r>
            <a:r>
              <a:rPr lang="en-US" i="1" dirty="0" smtClean="0"/>
              <a:t>x</a:t>
            </a:r>
            <a:r>
              <a:rPr lang="en-US" dirty="0" smtClean="0"/>
              <a:t> measurements.</a:t>
            </a:r>
          </a:p>
        </p:txBody>
      </p:sp>
      <p:pic>
        <p:nvPicPr>
          <p:cNvPr id="8" name="Picture 7" descr="Undulator motion in x of protons along ax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660" y="1512888"/>
            <a:ext cx="4564553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6027" y="1050925"/>
            <a:ext cx="280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[T] along Undulator Axis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7465" y="3805436"/>
            <a:ext cx="1597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Position [m]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005" y="3710867"/>
            <a:ext cx="3151574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82725" algn="ctr"/>
                <a:tab pos="2973388" algn="r"/>
              </a:tabLst>
            </a:pPr>
            <a:r>
              <a:rPr lang="en-US" sz="900" dirty="0" smtClean="0"/>
              <a:t>-0.4	0	0.4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5789724" y="3805436"/>
            <a:ext cx="1597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Position [m]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Off-Normal Incidence in </a:t>
            </a:r>
            <a:r>
              <a:rPr lang="en-US" i="1" dirty="0" smtClean="0"/>
              <a:t>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rays in the LHC design are incident at 1° to the normal in the horizontal plane.</a:t>
            </a:r>
          </a:p>
          <a:p>
            <a:r>
              <a:rPr lang="en-US" dirty="0" err="1" smtClean="0"/>
              <a:t>Zemax</a:t>
            </a:r>
            <a:r>
              <a:rPr lang="en-US" dirty="0" smtClean="0"/>
              <a:t> (optics code) shows:</a:t>
            </a:r>
          </a:p>
          <a:p>
            <a:pPr lvl="1"/>
            <a:r>
              <a:rPr lang="en-US" dirty="0" smtClean="0"/>
              <a:t>Increasing aberration with angle</a:t>
            </a:r>
          </a:p>
          <a:p>
            <a:pPr lvl="1"/>
            <a:r>
              <a:rPr lang="en-US" dirty="0" smtClean="0"/>
              <a:t>Stretched more in </a:t>
            </a:r>
            <a:r>
              <a:rPr lang="en-US" i="1" dirty="0" smtClean="0"/>
              <a:t>x</a:t>
            </a:r>
            <a:r>
              <a:rPr lang="en-US" dirty="0" smtClean="0"/>
              <a:t> than in </a:t>
            </a:r>
            <a:r>
              <a:rPr lang="en-US" i="1" dirty="0" smtClean="0"/>
              <a:t>y</a:t>
            </a:r>
          </a:p>
          <a:p>
            <a:pPr lvl="1"/>
            <a:r>
              <a:rPr lang="en-US" dirty="0" smtClean="0"/>
              <a:t>But not enough to explain the factor of 1.4 in size, even at larger angles like 1.5°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Zemax</a:t>
            </a:r>
            <a:r>
              <a:rPr lang="en-US" dirty="0" smtClean="0"/>
              <a:t>: Off-Normal Incidence in </a:t>
            </a:r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86329" y="1000681"/>
            <a:ext cx="335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Rays Imaged from a Point Source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9544" y="3975656"/>
            <a:ext cx="484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Image of a 1-mm-Wide Grid (magnification = 0.3)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1197" y="2182862"/>
            <a:ext cx="369332" cy="6819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100 µm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Zemax spot 0,5 deg incide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613" y="1370013"/>
            <a:ext cx="2286000" cy="2282846"/>
          </a:xfrm>
          <a:prstGeom prst="rect">
            <a:avLst/>
          </a:prstGeom>
        </p:spPr>
      </p:pic>
      <p:pic>
        <p:nvPicPr>
          <p:cNvPr id="12" name="Picture 11" descr="Zemax spot 1,0 deg incide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475" y="1370013"/>
            <a:ext cx="2286000" cy="2282846"/>
          </a:xfrm>
          <a:prstGeom prst="rect">
            <a:avLst/>
          </a:prstGeom>
        </p:spPr>
      </p:pic>
      <p:pic>
        <p:nvPicPr>
          <p:cNvPr id="13" name="Picture 12" descr="Zemax imaging 0,5 deg incidence.png"/>
          <p:cNvPicPr>
            <a:picLocks noChangeAspect="1"/>
          </p:cNvPicPr>
          <p:nvPr/>
        </p:nvPicPr>
        <p:blipFill>
          <a:blip r:embed="rId4" cstate="print"/>
          <a:srcRect l="8050" r="8148"/>
          <a:stretch>
            <a:fillRect/>
          </a:stretch>
        </p:blipFill>
        <p:spPr>
          <a:xfrm>
            <a:off x="455613" y="4343400"/>
            <a:ext cx="2286000" cy="2270452"/>
          </a:xfrm>
          <a:prstGeom prst="rect">
            <a:avLst/>
          </a:prstGeom>
        </p:spPr>
      </p:pic>
      <p:pic>
        <p:nvPicPr>
          <p:cNvPr id="14" name="Picture 13" descr="Zemax imaging 1,0 deg incidence.png"/>
          <p:cNvPicPr>
            <a:picLocks noChangeAspect="1"/>
          </p:cNvPicPr>
          <p:nvPr/>
        </p:nvPicPr>
        <p:blipFill>
          <a:blip r:embed="rId5" cstate="print"/>
          <a:srcRect l="8148" r="8050"/>
          <a:stretch>
            <a:fillRect/>
          </a:stretch>
        </p:blipFill>
        <p:spPr>
          <a:xfrm>
            <a:off x="3432175" y="4343400"/>
            <a:ext cx="2286000" cy="2270433"/>
          </a:xfrm>
          <a:prstGeom prst="rect">
            <a:avLst/>
          </a:prstGeom>
        </p:spPr>
      </p:pic>
      <p:pic>
        <p:nvPicPr>
          <p:cNvPr id="15" name="Picture 14" descr="Zemax spot 1,5 deg incidenc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7625" y="1387475"/>
            <a:ext cx="2286000" cy="2282846"/>
          </a:xfrm>
          <a:prstGeom prst="rect">
            <a:avLst/>
          </a:prstGeom>
        </p:spPr>
      </p:pic>
      <p:pic>
        <p:nvPicPr>
          <p:cNvPr id="16" name="Picture 15" descr="Zemax imaging 1,5 deg incidence.png"/>
          <p:cNvPicPr>
            <a:picLocks noChangeAspect="1"/>
          </p:cNvPicPr>
          <p:nvPr/>
        </p:nvPicPr>
        <p:blipFill>
          <a:blip r:embed="rId7" cstate="print"/>
          <a:srcRect l="8148" r="8050"/>
          <a:stretch>
            <a:fillRect/>
          </a:stretch>
        </p:blipFill>
        <p:spPr>
          <a:xfrm>
            <a:off x="6399213" y="4343400"/>
            <a:ext cx="2286000" cy="22704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5613" y="1370013"/>
            <a:ext cx="52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0.5°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7625" y="4343400"/>
            <a:ext cx="52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1.5°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4343400"/>
            <a:ext cx="52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1.0°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613" y="4343400"/>
            <a:ext cx="52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0.5°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97625" y="1387475"/>
            <a:ext cx="52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1.5°</a:t>
            </a:r>
            <a:endParaRPr lang="en-US" sz="14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1370013"/>
            <a:ext cx="52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1.0°</a:t>
            </a:r>
            <a:endParaRPr lang="en-US" sz="14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613" y="3012857"/>
            <a:ext cx="120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60425" algn="dec"/>
              </a:tabLst>
            </a:pPr>
            <a:r>
              <a:rPr lang="en-US" sz="1200" dirty="0" smtClean="0">
                <a:latin typeface="+mj-lt"/>
              </a:rPr>
              <a:t>Radius (</a:t>
            </a:r>
            <a:r>
              <a:rPr lang="en-US" sz="1200" dirty="0" smtClean="0">
                <a:latin typeface="+mj-lt"/>
                <a:cs typeface="Times New Roman"/>
              </a:rPr>
              <a:t>µm)</a:t>
            </a:r>
            <a:r>
              <a:rPr lang="en-US" sz="1200" dirty="0" smtClean="0">
                <a:latin typeface="+mj-lt"/>
              </a:rPr>
              <a:t>:</a:t>
            </a:r>
          </a:p>
          <a:p>
            <a:pPr>
              <a:tabLst>
                <a:tab pos="860425" algn="dec"/>
              </a:tabLst>
            </a:pPr>
            <a:r>
              <a:rPr lang="en-US" sz="1200" dirty="0" smtClean="0">
                <a:latin typeface="+mj-lt"/>
              </a:rPr>
              <a:t>RMS	2.5</a:t>
            </a:r>
          </a:p>
          <a:p>
            <a:pPr>
              <a:tabLst>
                <a:tab pos="860425" algn="dec"/>
              </a:tabLst>
            </a:pPr>
            <a:r>
              <a:rPr lang="en-US" sz="1200" dirty="0" smtClean="0">
                <a:latin typeface="+mj-lt"/>
              </a:rPr>
              <a:t>Geometric	4.5</a:t>
            </a:r>
            <a:endParaRPr lang="en-US" sz="12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3012857"/>
            <a:ext cx="120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60425" algn="dec"/>
              </a:tabLst>
            </a:pPr>
            <a:r>
              <a:rPr lang="en-US" sz="1200" dirty="0" smtClean="0">
                <a:latin typeface="+mj-lt"/>
              </a:rPr>
              <a:t>Radius (</a:t>
            </a:r>
            <a:r>
              <a:rPr lang="en-US" sz="1200" dirty="0" smtClean="0">
                <a:latin typeface="+mj-lt"/>
                <a:cs typeface="Times New Roman"/>
              </a:rPr>
              <a:t>µm)</a:t>
            </a:r>
            <a:r>
              <a:rPr lang="en-US" sz="1200" dirty="0" smtClean="0">
                <a:latin typeface="+mj-lt"/>
              </a:rPr>
              <a:t>:</a:t>
            </a:r>
          </a:p>
          <a:p>
            <a:pPr>
              <a:tabLst>
                <a:tab pos="860425" algn="dec"/>
              </a:tabLst>
            </a:pPr>
            <a:r>
              <a:rPr lang="en-US" sz="1200" dirty="0" smtClean="0">
                <a:latin typeface="+mj-lt"/>
              </a:rPr>
              <a:t>RMS	9.5</a:t>
            </a:r>
          </a:p>
          <a:p>
            <a:pPr>
              <a:tabLst>
                <a:tab pos="860425" algn="dec"/>
              </a:tabLst>
            </a:pPr>
            <a:r>
              <a:rPr lang="en-US" sz="1200" dirty="0" smtClean="0">
                <a:latin typeface="+mj-lt"/>
              </a:rPr>
              <a:t>Geometric	17.7</a:t>
            </a:r>
            <a:endParaRPr lang="en-US" sz="12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97625" y="3012857"/>
            <a:ext cx="120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60425" algn="dec"/>
              </a:tabLst>
            </a:pPr>
            <a:r>
              <a:rPr lang="en-US" sz="1200" dirty="0" smtClean="0">
                <a:latin typeface="+mj-lt"/>
              </a:rPr>
              <a:t>Radius (</a:t>
            </a:r>
            <a:r>
              <a:rPr lang="en-US" sz="1200" dirty="0" smtClean="0">
                <a:latin typeface="+mj-lt"/>
                <a:cs typeface="Times New Roman"/>
              </a:rPr>
              <a:t>µm)</a:t>
            </a:r>
            <a:r>
              <a:rPr lang="en-US" sz="1200" dirty="0" smtClean="0">
                <a:latin typeface="+mj-lt"/>
              </a:rPr>
              <a:t>:</a:t>
            </a:r>
          </a:p>
          <a:p>
            <a:pPr>
              <a:tabLst>
                <a:tab pos="860425" algn="dec"/>
              </a:tabLst>
            </a:pPr>
            <a:r>
              <a:rPr lang="en-US" sz="1200" dirty="0" smtClean="0">
                <a:latin typeface="+mj-lt"/>
              </a:rPr>
              <a:t>RMS	20.6</a:t>
            </a:r>
          </a:p>
          <a:p>
            <a:pPr>
              <a:tabLst>
                <a:tab pos="860425" algn="dec"/>
              </a:tabLst>
            </a:pPr>
            <a:r>
              <a:rPr lang="en-US" sz="1200" dirty="0" smtClean="0">
                <a:latin typeface="+mj-lt"/>
              </a:rPr>
              <a:t>Geometric	37.8</a:t>
            </a:r>
            <a:endParaRPr lang="en-US" sz="1200" dirty="0">
              <a:latin typeface="+mj-lt"/>
            </a:endParaRPr>
          </a:p>
        </p:txBody>
      </p:sp>
      <p:cxnSp>
        <p:nvCxnSpPr>
          <p:cNvPr id="27" name="Straight Arrow Connector 26"/>
          <p:cNvCxnSpPr>
            <a:stCxn id="7" idx="0"/>
          </p:cNvCxnSpPr>
          <p:nvPr/>
        </p:nvCxnSpPr>
        <p:spPr bwMode="auto">
          <a:xfrm rot="5400000" flipH="1" flipV="1">
            <a:off x="5859440" y="1776437"/>
            <a:ext cx="812849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7" idx="2"/>
          </p:cNvCxnSpPr>
          <p:nvPr/>
        </p:nvCxnSpPr>
        <p:spPr bwMode="auto">
          <a:xfrm rot="5400000">
            <a:off x="5868662" y="3261988"/>
            <a:ext cx="794403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111535" y="2165795"/>
            <a:ext cx="369332" cy="6819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40 µm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 bwMode="auto">
          <a:xfrm rot="16200000" flipV="1">
            <a:off x="2894860" y="1764454"/>
            <a:ext cx="795782" cy="6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7" idx="2"/>
          </p:cNvCxnSpPr>
          <p:nvPr/>
        </p:nvCxnSpPr>
        <p:spPr bwMode="auto">
          <a:xfrm rot="5400000">
            <a:off x="2886223" y="3249210"/>
            <a:ext cx="811468" cy="8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37597" y="2165899"/>
            <a:ext cx="369332" cy="6819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10 µm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>
            <a:stCxn id="40" idx="0"/>
          </p:cNvCxnSpPr>
          <p:nvPr/>
        </p:nvCxnSpPr>
        <p:spPr bwMode="auto">
          <a:xfrm rot="5400000" flipH="1" flipV="1">
            <a:off x="-75680" y="1767956"/>
            <a:ext cx="79588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40" idx="2"/>
          </p:cNvCxnSpPr>
          <p:nvPr/>
        </p:nvCxnSpPr>
        <p:spPr bwMode="auto">
          <a:xfrm rot="5400000">
            <a:off x="-83419" y="3253506"/>
            <a:ext cx="81136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138391" y="5132142"/>
            <a:ext cx="369332" cy="6819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400 µm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Straight Arrow Connector 84"/>
          <p:cNvCxnSpPr>
            <a:stCxn id="84" idx="0"/>
          </p:cNvCxnSpPr>
          <p:nvPr/>
        </p:nvCxnSpPr>
        <p:spPr bwMode="auto">
          <a:xfrm rot="5400000" flipH="1" flipV="1">
            <a:off x="-74092" y="4734199"/>
            <a:ext cx="795092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84" idx="2"/>
          </p:cNvCxnSpPr>
          <p:nvPr/>
        </p:nvCxnSpPr>
        <p:spPr bwMode="auto">
          <a:xfrm rot="5400000">
            <a:off x="-83419" y="6219749"/>
            <a:ext cx="812158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3103841" y="5132142"/>
            <a:ext cx="369332" cy="6819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400 µm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Straight Arrow Connector 87"/>
          <p:cNvCxnSpPr>
            <a:stCxn id="87" idx="0"/>
          </p:cNvCxnSpPr>
          <p:nvPr/>
        </p:nvCxnSpPr>
        <p:spPr bwMode="auto">
          <a:xfrm rot="5400000" flipH="1" flipV="1">
            <a:off x="2891358" y="4734199"/>
            <a:ext cx="795092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87" idx="2"/>
          </p:cNvCxnSpPr>
          <p:nvPr/>
        </p:nvCxnSpPr>
        <p:spPr bwMode="auto">
          <a:xfrm rot="5400000">
            <a:off x="2882031" y="6219749"/>
            <a:ext cx="812158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6081991" y="5132142"/>
            <a:ext cx="369332" cy="6819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400 µm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Arrow Connector 90"/>
          <p:cNvCxnSpPr>
            <a:stCxn id="90" idx="0"/>
          </p:cNvCxnSpPr>
          <p:nvPr/>
        </p:nvCxnSpPr>
        <p:spPr bwMode="auto">
          <a:xfrm rot="5400000" flipH="1" flipV="1">
            <a:off x="5869508" y="4734199"/>
            <a:ext cx="795092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90" idx="2"/>
          </p:cNvCxnSpPr>
          <p:nvPr/>
        </p:nvCxnSpPr>
        <p:spPr bwMode="auto">
          <a:xfrm rot="5400000">
            <a:off x="5860181" y="6219749"/>
            <a:ext cx="812158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Off-Center Extraction Mirror?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Extraction mirror is off-center in </a:t>
            </a:r>
            <a:r>
              <a:rPr lang="en-US" i="1" dirty="0" smtClean="0"/>
              <a:t>x</a:t>
            </a:r>
          </a:p>
          <a:p>
            <a:pPr lvl="1"/>
            <a:r>
              <a:rPr lang="en-US" dirty="0" smtClean="0"/>
              <a:t>Shift keeps edge away from proton beam</a:t>
            </a:r>
          </a:p>
          <a:p>
            <a:pPr lvl="1"/>
            <a:r>
              <a:rPr lang="en-US" dirty="0" smtClean="0"/>
              <a:t>Mirror is 40 mm wide</a:t>
            </a:r>
          </a:p>
          <a:p>
            <a:pPr lvl="1"/>
            <a:r>
              <a:rPr lang="en-US" dirty="0" smtClean="0"/>
              <a:t>Central ray from undulator hits mirror 7 mm off center</a:t>
            </a:r>
          </a:p>
          <a:p>
            <a:pPr lvl="1"/>
            <a:r>
              <a:rPr lang="en-US" dirty="0" smtClean="0"/>
              <a:t>Does clipping on one side introduce asymmetry?</a:t>
            </a:r>
          </a:p>
          <a:p>
            <a:r>
              <a:rPr lang="en-US" dirty="0" smtClean="0"/>
              <a:t>Undulator light is wide, but the problem persists with the narrower emission at 3.5 TeV</a:t>
            </a:r>
          </a:p>
          <a:p>
            <a:r>
              <a:rPr lang="en-US" dirty="0" smtClean="0"/>
              <a:t>Clipping near the focusing optic should have little effect on the image</a:t>
            </a:r>
          </a:p>
          <a:p>
            <a:pPr lvl="1"/>
            <a:r>
              <a:rPr lang="en-US" dirty="0" smtClean="0"/>
              <a:t>Similar to closing the iris in a camera lens, which doesn’t change the image.</a:t>
            </a:r>
          </a:p>
          <a:p>
            <a:pPr lvl="1"/>
            <a:r>
              <a:rPr lang="en-US" dirty="0" err="1" smtClean="0"/>
              <a:t>Zemax</a:t>
            </a:r>
            <a:r>
              <a:rPr lang="en-US" dirty="0" smtClean="0"/>
              <a:t> confirms that the effect is small.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Zemax spot 1,0 deg incidence, 60mm extr mirror width, cente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0238" y="1823680"/>
            <a:ext cx="2286000" cy="2289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Zemax</a:t>
            </a:r>
            <a:r>
              <a:rPr lang="en-US" dirty="0" smtClean="0"/>
              <a:t>: Off-Center Extraction Mirror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93810" y="2619425"/>
            <a:ext cx="369332" cy="6819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40 µm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Zemax spot 1,0 deg incide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238" y="1823244"/>
            <a:ext cx="2286000" cy="2282846"/>
          </a:xfrm>
          <a:prstGeom prst="rect">
            <a:avLst/>
          </a:prstGeom>
        </p:spPr>
      </p:pic>
      <p:pic>
        <p:nvPicPr>
          <p:cNvPr id="14" name="Picture 13" descr="Zemax imaging 1,0 deg incidence.png"/>
          <p:cNvPicPr>
            <a:picLocks noChangeAspect="1"/>
          </p:cNvPicPr>
          <p:nvPr/>
        </p:nvPicPr>
        <p:blipFill>
          <a:blip r:embed="rId4" cstate="print"/>
          <a:srcRect l="8148" r="8345"/>
          <a:stretch>
            <a:fillRect/>
          </a:stretch>
        </p:blipFill>
        <p:spPr>
          <a:xfrm>
            <a:off x="1138238" y="4343399"/>
            <a:ext cx="2286000" cy="22784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08650" y="4343400"/>
            <a:ext cx="52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1.0°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5063" y="4343400"/>
            <a:ext cx="52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1.0°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0238" y="1824038"/>
            <a:ext cx="52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1.0°</a:t>
            </a:r>
            <a:endParaRPr lang="en-US" sz="14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7763" y="1823244"/>
            <a:ext cx="52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1.0°</a:t>
            </a:r>
            <a:endParaRPr lang="en-US" sz="14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7763" y="3466088"/>
            <a:ext cx="120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60425" algn="dec"/>
              </a:tabLst>
            </a:pPr>
            <a:r>
              <a:rPr lang="en-US" sz="1200" dirty="0" smtClean="0">
                <a:latin typeface="+mj-lt"/>
              </a:rPr>
              <a:t>Radius (</a:t>
            </a:r>
            <a:r>
              <a:rPr lang="en-US" sz="1200" dirty="0" smtClean="0">
                <a:latin typeface="+mj-lt"/>
                <a:cs typeface="Times New Roman"/>
              </a:rPr>
              <a:t>µm)</a:t>
            </a:r>
            <a:r>
              <a:rPr lang="en-US" sz="1200" dirty="0" smtClean="0">
                <a:latin typeface="+mj-lt"/>
              </a:rPr>
              <a:t>:</a:t>
            </a:r>
          </a:p>
          <a:p>
            <a:pPr>
              <a:tabLst>
                <a:tab pos="860425" algn="dec"/>
              </a:tabLst>
            </a:pPr>
            <a:r>
              <a:rPr lang="en-US" sz="1200" dirty="0" smtClean="0">
                <a:latin typeface="+mj-lt"/>
              </a:rPr>
              <a:t>RMS	9.5</a:t>
            </a:r>
          </a:p>
          <a:p>
            <a:pPr>
              <a:tabLst>
                <a:tab pos="860425" algn="dec"/>
              </a:tabLst>
            </a:pPr>
            <a:r>
              <a:rPr lang="en-US" sz="1200" dirty="0" smtClean="0">
                <a:latin typeface="+mj-lt"/>
              </a:rPr>
              <a:t>Geometric	17.7</a:t>
            </a:r>
            <a:endParaRPr lang="en-US" sz="12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0238" y="3449420"/>
            <a:ext cx="120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60425" algn="dec"/>
              </a:tabLst>
            </a:pPr>
            <a:r>
              <a:rPr lang="en-US" sz="1200" dirty="0" smtClean="0">
                <a:latin typeface="+mj-lt"/>
              </a:rPr>
              <a:t>Radius (</a:t>
            </a:r>
            <a:r>
              <a:rPr lang="en-US" sz="1200" dirty="0" smtClean="0">
                <a:latin typeface="+mj-lt"/>
                <a:cs typeface="Times New Roman"/>
              </a:rPr>
              <a:t>µm)</a:t>
            </a:r>
            <a:r>
              <a:rPr lang="en-US" sz="1200" dirty="0" smtClean="0">
                <a:latin typeface="+mj-lt"/>
              </a:rPr>
              <a:t>:</a:t>
            </a:r>
          </a:p>
          <a:p>
            <a:pPr>
              <a:tabLst>
                <a:tab pos="860425" algn="dec"/>
              </a:tabLst>
            </a:pPr>
            <a:r>
              <a:rPr lang="en-US" sz="1200" dirty="0" smtClean="0">
                <a:latin typeface="+mj-lt"/>
              </a:rPr>
              <a:t>RMS	9.2</a:t>
            </a:r>
          </a:p>
          <a:p>
            <a:pPr>
              <a:tabLst>
                <a:tab pos="860425" algn="dec"/>
              </a:tabLst>
            </a:pPr>
            <a:r>
              <a:rPr lang="en-US" sz="1200" dirty="0" smtClean="0">
                <a:latin typeface="+mj-lt"/>
              </a:rPr>
              <a:t>Geometric	17.7</a:t>
            </a:r>
            <a:endParaRPr lang="en-US" sz="1200" dirty="0">
              <a:latin typeface="+mj-lt"/>
            </a:endParaRPr>
          </a:p>
        </p:txBody>
      </p:sp>
      <p:cxnSp>
        <p:nvCxnSpPr>
          <p:cNvPr id="27" name="Straight Arrow Connector 26"/>
          <p:cNvCxnSpPr>
            <a:stCxn id="7" idx="0"/>
          </p:cNvCxnSpPr>
          <p:nvPr/>
        </p:nvCxnSpPr>
        <p:spPr bwMode="auto">
          <a:xfrm rot="5400000" flipH="1" flipV="1">
            <a:off x="5172053" y="2213000"/>
            <a:ext cx="812848" cy="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7" idx="2"/>
          </p:cNvCxnSpPr>
          <p:nvPr/>
        </p:nvCxnSpPr>
        <p:spPr bwMode="auto">
          <a:xfrm rot="5400000">
            <a:off x="5180482" y="3698552"/>
            <a:ext cx="795196" cy="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820222" y="2619026"/>
            <a:ext cx="369332" cy="6819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40 µm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 bwMode="auto">
          <a:xfrm rot="5400000" flipH="1" flipV="1">
            <a:off x="606997" y="2221135"/>
            <a:ext cx="79578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7" idx="2"/>
          </p:cNvCxnSpPr>
          <p:nvPr/>
        </p:nvCxnSpPr>
        <p:spPr bwMode="auto">
          <a:xfrm rot="5400000">
            <a:off x="599154" y="3706685"/>
            <a:ext cx="81146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809904" y="5132142"/>
            <a:ext cx="369332" cy="6819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400 µm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Straight Arrow Connector 87"/>
          <p:cNvCxnSpPr>
            <a:stCxn id="87" idx="0"/>
          </p:cNvCxnSpPr>
          <p:nvPr/>
        </p:nvCxnSpPr>
        <p:spPr bwMode="auto">
          <a:xfrm rot="5400000" flipH="1" flipV="1">
            <a:off x="597421" y="4734199"/>
            <a:ext cx="795092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87" idx="2"/>
          </p:cNvCxnSpPr>
          <p:nvPr/>
        </p:nvCxnSpPr>
        <p:spPr bwMode="auto">
          <a:xfrm rot="5400000">
            <a:off x="588094" y="6219749"/>
            <a:ext cx="812158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5393016" y="5132142"/>
            <a:ext cx="369332" cy="6819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400 µm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Arrow Connector 90"/>
          <p:cNvCxnSpPr>
            <a:stCxn id="90" idx="0"/>
          </p:cNvCxnSpPr>
          <p:nvPr/>
        </p:nvCxnSpPr>
        <p:spPr bwMode="auto">
          <a:xfrm rot="5400000" flipH="1" flipV="1">
            <a:off x="5180533" y="4734199"/>
            <a:ext cx="795092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90" idx="2"/>
          </p:cNvCxnSpPr>
          <p:nvPr/>
        </p:nvCxnSpPr>
        <p:spPr bwMode="auto">
          <a:xfrm rot="5400000">
            <a:off x="5171206" y="6219749"/>
            <a:ext cx="812158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3" name="Picture 42" descr="Zemax imaging 1,0 deg incidence, 60mm extr mirror width, centered.png"/>
          <p:cNvPicPr>
            <a:picLocks noChangeAspect="1"/>
          </p:cNvPicPr>
          <p:nvPr/>
        </p:nvPicPr>
        <p:blipFill>
          <a:blip r:embed="rId5" cstate="print"/>
          <a:srcRect l="8248" r="8248"/>
          <a:stretch>
            <a:fillRect/>
          </a:stretch>
        </p:blipFill>
        <p:spPr>
          <a:xfrm>
            <a:off x="5685702" y="4344988"/>
            <a:ext cx="2286000" cy="228300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47438" y="1247200"/>
            <a:ext cx="3069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Actual extraction mirror: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40 mm wide, 7 mm off center in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68587" y="1247200"/>
            <a:ext cx="2976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Larger mirror: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60 mm wide, on center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First Focusing Mirror?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tested the whole optical system on a bench last June.</a:t>
            </a:r>
          </a:p>
          <a:p>
            <a:pPr lvl="1"/>
            <a:r>
              <a:rPr lang="en-US" dirty="0" smtClean="0"/>
              <a:t>Found that first focusing mirrors (F1) for both beams were deformed</a:t>
            </a:r>
          </a:p>
          <a:p>
            <a:r>
              <a:rPr lang="en-US" dirty="0" smtClean="0"/>
              <a:t>Mirrors hastily replaced in summer, with no time for testing</a:t>
            </a:r>
          </a:p>
          <a:p>
            <a:pPr lvl="1"/>
            <a:r>
              <a:rPr lang="en-US" dirty="0" smtClean="0"/>
              <a:t>During setup in the tunnel, the focal lengths of the two new F1 mirrors were found to be out of spec (~5%) and not equal.</a:t>
            </a:r>
          </a:p>
          <a:p>
            <a:pPr lvl="1"/>
            <a:r>
              <a:rPr lang="en-US" dirty="0" smtClean="0"/>
              <a:t>No time to replace mirrors again</a:t>
            </a:r>
          </a:p>
          <a:p>
            <a:pPr lvl="1"/>
            <a:r>
              <a:rPr lang="en-US" dirty="0" smtClean="0"/>
              <a:t>F1 had to be repositioned to maintain image location</a:t>
            </a:r>
          </a:p>
          <a:p>
            <a:pPr lvl="2"/>
            <a:r>
              <a:rPr lang="en-US" dirty="0" smtClean="0"/>
              <a:t>Increased the angle of incidence, but remained &lt; 1.25°</a:t>
            </a:r>
          </a:p>
          <a:p>
            <a:r>
              <a:rPr lang="en-US" dirty="0" smtClean="0"/>
              <a:t>But F1 should also distort the image of the calibration target.</a:t>
            </a:r>
          </a:p>
          <a:p>
            <a:pPr lvl="1"/>
            <a:r>
              <a:rPr lang="en-US" dirty="0" smtClean="0"/>
              <a:t>Main target holes may be too big, while small ones are hard to see.</a:t>
            </a:r>
          </a:p>
          <a:p>
            <a:pPr lvl="1"/>
            <a:r>
              <a:rPr lang="en-US" dirty="0" smtClean="0"/>
              <a:t>Consider a new design with holes and slits comparable to beam size. 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sz="2400" dirty="0" smtClean="0">
                <a:ea typeface="+mn-ea"/>
                <a:cs typeface="+mn-cs"/>
              </a:rPr>
              <a:t>New mirrors ordered and expected in late May</a:t>
            </a:r>
          </a:p>
          <a:p>
            <a:r>
              <a:rPr lang="en-US" dirty="0" smtClean="0"/>
              <a:t>Consider keeping a third telescope in the lab for testing.</a:t>
            </a:r>
          </a:p>
          <a:p>
            <a:pPr lvl="1"/>
            <a:r>
              <a:rPr lang="en-US" dirty="0" smtClean="0"/>
              <a:t>Only enough parts for the two setups in the tunnel (for Beams 1 and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BSRA: Abort-Gap </a:t>
            </a:r>
            <a:r>
              <a:rPr lang="en-US" dirty="0"/>
              <a:t>Monitor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Gated photomultiplier gets ~15% of collected light.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PMT is gated off except during the 3-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s abort gap: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High gain needed during gap.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 saturation when filled bunches pass by.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Pick off before all slits or filters for maximum light.</a:t>
            </a:r>
          </a:p>
          <a:p>
            <a:pPr>
              <a:lnSpc>
                <a:spcPct val="90000"/>
              </a:lnSpc>
            </a:pPr>
            <a:r>
              <a:rPr lang="en-US" dirty="0"/>
              <a:t>Digitize the gap signal in 30 100-ns bins.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Sum over 100 ms and 1 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Requirement: Every 100 ms, detect whether any bin has a population over 10% of the quench threshold.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Longer integration, 1 s, is </a:t>
            </a:r>
            <a:r>
              <a:rPr lang="en-US" dirty="0"/>
              <a:t>needed </a:t>
            </a:r>
            <a:r>
              <a:rPr lang="en-US" dirty="0" smtClean="0"/>
              <a:t>where PMT signal is </a:t>
            </a:r>
            <a:r>
              <a:rPr lang="en-US" dirty="0"/>
              <a:t>weak (protons </a:t>
            </a:r>
            <a:r>
              <a:rPr lang="en-US" dirty="0" smtClean="0"/>
              <a:t>near 1.2 TeV </a:t>
            </a:r>
            <a:r>
              <a:rPr lang="en-US" dirty="0"/>
              <a:t>and ions at injection).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Worst case signal-to-noise is 10 </a:t>
            </a:r>
            <a:r>
              <a:rPr lang="en-US" dirty="0" smtClean="0"/>
              <a:t>for </a:t>
            </a:r>
            <a:r>
              <a:rPr lang="en-US" dirty="0"/>
              <a:t>1-s integration </a:t>
            </a:r>
            <a:r>
              <a:rPr lang="en-US" dirty="0" smtClean="0"/>
              <a:t>with a population of </a:t>
            </a:r>
            <a:r>
              <a:rPr lang="en-US" dirty="0"/>
              <a:t>10% of </a:t>
            </a:r>
            <a:r>
              <a:rPr lang="en-US" dirty="0" smtClean="0"/>
              <a:t>quench threshold.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231776"/>
            <a:ext cx="7304088" cy="547688"/>
          </a:xfrm>
        </p:spPr>
        <p:txBody>
          <a:bodyPr/>
          <a:lstStyle/>
          <a:p>
            <a:r>
              <a:rPr lang="en-US" dirty="0"/>
              <a:t>Protons/100ns at Quench Threshold</a:t>
            </a:r>
          </a:p>
        </p:txBody>
      </p:sp>
      <p:pic>
        <p:nvPicPr>
          <p:cNvPr id="215043" name="Picture 3" descr="Abort-gap threshold for prot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6588" y="1371600"/>
            <a:ext cx="4735512" cy="3200400"/>
          </a:xfrm>
          <a:noFill/>
          <a:ln/>
        </p:spPr>
      </p:pic>
      <p:sp>
        <p:nvSpPr>
          <p:cNvPr id="2150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686300"/>
            <a:ext cx="8229600" cy="1828800"/>
          </a:xfrm>
        </p:spPr>
        <p:txBody>
          <a:bodyPr/>
          <a:lstStyle/>
          <a:p>
            <a:r>
              <a:rPr lang="en-US" sz="2000" dirty="0"/>
              <a:t>Original threshold specification (given only at 0.45 and 7 TeV) was too generous. Must detect levels well below a pilot bunch.</a:t>
            </a:r>
          </a:p>
          <a:p>
            <a:r>
              <a:rPr lang="en-US" sz="2000" dirty="0"/>
              <a:t>BLM group provided improved models. We use </a:t>
            </a:r>
            <a:r>
              <a:rPr lang="en-US" sz="2000" dirty="0" err="1"/>
              <a:t>Sapinski’s</a:t>
            </a:r>
            <a:r>
              <a:rPr lang="en-US" sz="2000" dirty="0"/>
              <a:t> calculation.</a:t>
            </a:r>
          </a:p>
          <a:p>
            <a:r>
              <a:rPr lang="en-US" sz="2000" dirty="0" smtClean="0"/>
              <a:t>Ion threshold is scaled from proton threshold:</a:t>
            </a:r>
          </a:p>
          <a:p>
            <a:pPr lvl="1"/>
            <a:r>
              <a:rPr lang="en-US" sz="1600" dirty="0" smtClean="0"/>
              <a:t>Ions fragment </a:t>
            </a:r>
            <a:r>
              <a:rPr lang="en-US" sz="1600" dirty="0"/>
              <a:t>on beam </a:t>
            </a:r>
            <a:r>
              <a:rPr lang="en-US" sz="1600" dirty="0" smtClean="0"/>
              <a:t>screen, deposit equivalent </a:t>
            </a:r>
            <a:r>
              <a:rPr lang="en-US" sz="1600" dirty="0"/>
              <a:t>to </a:t>
            </a:r>
            <a:r>
              <a:rPr lang="en-US" sz="1600" i="1" dirty="0"/>
              <a:t>Z</a:t>
            </a:r>
            <a:r>
              <a:rPr lang="en-US" sz="1600" dirty="0"/>
              <a:t> protons at same point in ramp.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943600" y="2057400"/>
            <a:ext cx="199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hlink"/>
                </a:solidFill>
              </a:rPr>
              <a:t>Original specification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5943600" y="2743200"/>
            <a:ext cx="2449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FF00"/>
                </a:solidFill>
              </a:rPr>
              <a:t>Model for BSRA (Q4 quench) (M. Sapinski)</a:t>
            </a: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5943600" y="3543300"/>
            <a:ext cx="20335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</a:rPr>
              <a:t>General quench model (B. Dehning)</a:t>
            </a:r>
          </a:p>
        </p:txBody>
      </p:sp>
      <p:sp>
        <p:nvSpPr>
          <p:cNvPr id="215048" name="Line 8"/>
          <p:cNvSpPr>
            <a:spLocks noChangeShapeType="1"/>
          </p:cNvSpPr>
          <p:nvPr/>
        </p:nvSpPr>
        <p:spPr bwMode="auto">
          <a:xfrm flipH="1">
            <a:off x="4997450" y="2286000"/>
            <a:ext cx="831850" cy="61595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 flipH="1">
            <a:off x="5124450" y="2971800"/>
            <a:ext cx="704850" cy="635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50" name="Line 10"/>
          <p:cNvSpPr>
            <a:spLocks noChangeShapeType="1"/>
          </p:cNvSpPr>
          <p:nvPr/>
        </p:nvSpPr>
        <p:spPr bwMode="auto">
          <a:xfrm flipH="1">
            <a:off x="5340350" y="3771900"/>
            <a:ext cx="488950" cy="25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51" name="Line 11"/>
          <p:cNvSpPr>
            <a:spLocks noChangeShapeType="1"/>
          </p:cNvSpPr>
          <p:nvPr/>
        </p:nvSpPr>
        <p:spPr bwMode="auto">
          <a:xfrm flipH="1">
            <a:off x="1111250" y="2057400"/>
            <a:ext cx="4222750" cy="0"/>
          </a:xfrm>
          <a:prstGeom prst="line">
            <a:avLst/>
          </a:prstGeom>
          <a:noFill/>
          <a:ln w="12700">
            <a:solidFill>
              <a:srgbClr val="CC00CC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5943600" y="14859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CC00CC"/>
                </a:solidFill>
              </a:rPr>
              <a:t>Protons </a:t>
            </a:r>
            <a:r>
              <a:rPr lang="en-US" sz="1400" dirty="0">
                <a:solidFill>
                  <a:srgbClr val="CC00CC"/>
                </a:solidFill>
              </a:rPr>
              <a:t>in a pilot bunch</a:t>
            </a: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flipH="1">
            <a:off x="4914900" y="1714500"/>
            <a:ext cx="914400" cy="342900"/>
          </a:xfrm>
          <a:prstGeom prst="line">
            <a:avLst/>
          </a:prstGeom>
          <a:noFill/>
          <a:ln w="19050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of BSRA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Inject a “pilot” bunch</a:t>
            </a:r>
          </a:p>
          <a:p>
            <a:r>
              <a:rPr lang="en-US" sz="2000" dirty="0" smtClean="0"/>
              <a:t>Charge measured by bunch-charge and DC-current electronics</a:t>
            </a:r>
          </a:p>
          <a:p>
            <a:r>
              <a:rPr lang="en-US" sz="2000" dirty="0" smtClean="0"/>
              <a:t>Attenuate light by ratio</a:t>
            </a:r>
            <a:br>
              <a:rPr lang="en-US" sz="2000" dirty="0" smtClean="0"/>
            </a:br>
            <a:r>
              <a:rPr lang="en-US" sz="2000" dirty="0" smtClean="0">
                <a:sym typeface="Symbol"/>
              </a:rPr>
              <a:t></a:t>
            </a:r>
            <a:r>
              <a:rPr lang="en-US" sz="2000" dirty="0" smtClean="0"/>
              <a:t> bunch charge / quench threshold</a:t>
            </a:r>
          </a:p>
          <a:p>
            <a:r>
              <a:rPr lang="en-US" sz="2000" dirty="0" smtClean="0"/>
              <a:t>Move BSRA gate to include the pilot bunch</a:t>
            </a:r>
          </a:p>
          <a:p>
            <a:r>
              <a:rPr lang="en-US" sz="2000" dirty="0" smtClean="0"/>
              <a:t>Find PMT counts per proton (adjusted for attenuation) as a function of PMT voltage and beam energy</a:t>
            </a:r>
          </a:p>
          <a:p>
            <a:r>
              <a:rPr lang="en-US" sz="2000" dirty="0" smtClean="0"/>
              <a:t>Turn RF off (coast) for 5 minutes to observe a small, nearly uniform fill of the gap</a:t>
            </a:r>
          </a:p>
          <a:p>
            <a:pPr lvl="1"/>
            <a:r>
              <a:rPr lang="en-US" sz="1600" dirty="0" smtClean="0"/>
              <a:t>Useful to test gap cleaning…</a:t>
            </a:r>
          </a:p>
        </p:txBody>
      </p:sp>
      <p:pic>
        <p:nvPicPr>
          <p:cNvPr id="17" name="Content Placeholder 16" descr="Pilot bunch in abort gap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62475" y="1060042"/>
            <a:ext cx="4114800" cy="2368958"/>
          </a:xfrm>
        </p:spPr>
      </p:pic>
      <p:sp>
        <p:nvSpPr>
          <p:cNvPr id="11" name="TextBox 10"/>
          <p:cNvSpPr txBox="1"/>
          <p:nvPr/>
        </p:nvSpPr>
        <p:spPr>
          <a:xfrm>
            <a:off x="4911369" y="1887834"/>
            <a:ext cx="1658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Last bunch in fill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26894" y="1887839"/>
            <a:ext cx="1658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First bunch in fill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0651" y="2807750"/>
            <a:ext cx="1090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Abort gap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75128" y="6006326"/>
            <a:ext cx="185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Time [100-ns bins]</a:t>
            </a:r>
            <a:endParaRPr lang="en-US" sz="1200" dirty="0"/>
          </a:p>
        </p:txBody>
      </p:sp>
      <p:pic>
        <p:nvPicPr>
          <p:cNvPr id="18" name="Picture 17" descr="Pilot bunch in abort gap, coast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475" y="3604575"/>
            <a:ext cx="4114800" cy="2393651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1" idx="0"/>
          </p:cNvCxnSpPr>
          <p:nvPr/>
        </p:nvCxnSpPr>
        <p:spPr bwMode="auto">
          <a:xfrm rot="5400000" flipH="1" flipV="1">
            <a:off x="5506457" y="1590176"/>
            <a:ext cx="531731" cy="63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2" idx="0"/>
          </p:cNvCxnSpPr>
          <p:nvPr/>
        </p:nvCxnSpPr>
        <p:spPr bwMode="auto">
          <a:xfrm rot="16200000" flipV="1">
            <a:off x="7517363" y="1549148"/>
            <a:ext cx="531737" cy="1456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819612" y="4591838"/>
            <a:ext cx="189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After coasting briefly, bunch spreads out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400795" y="2309221"/>
            <a:ext cx="1090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Pilot bunch</a:t>
            </a:r>
            <a:endParaRPr lang="en-US" sz="1400" dirty="0"/>
          </a:p>
        </p:txBody>
      </p:sp>
      <p:cxnSp>
        <p:nvCxnSpPr>
          <p:cNvPr id="31" name="Straight Arrow Connector 30"/>
          <p:cNvCxnSpPr>
            <a:stCxn id="29" idx="0"/>
          </p:cNvCxnSpPr>
          <p:nvPr/>
        </p:nvCxnSpPr>
        <p:spPr bwMode="auto">
          <a:xfrm rot="5400000" flipH="1" flipV="1">
            <a:off x="6882552" y="1985058"/>
            <a:ext cx="387431" cy="2608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0800000" flipV="1">
            <a:off x="5912603" y="2961639"/>
            <a:ext cx="374543" cy="6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7284205" y="2960176"/>
            <a:ext cx="371959" cy="14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Synchrotron-Light Monitors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Two applications: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BSRT: Imaging telescope, for transverse beam profiles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BSRA: Abort-gap monitor, to verify that the gap is empty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When the kicker fires, particles in the gap get a partial kick and might cause a quench.</a:t>
            </a:r>
          </a:p>
          <a:p>
            <a:pPr>
              <a:lnSpc>
                <a:spcPct val="90000"/>
              </a:lnSpc>
            </a:pPr>
            <a:r>
              <a:rPr lang="en-US" dirty="0"/>
              <a:t>Two particle types: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Protons and lead ions</a:t>
            </a:r>
          </a:p>
          <a:p>
            <a:pPr>
              <a:lnSpc>
                <a:spcPct val="90000"/>
              </a:lnSpc>
            </a:pPr>
            <a:r>
              <a:rPr lang="en-US" dirty="0"/>
              <a:t>Three light sources: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Undulator radiation at injection </a:t>
            </a:r>
            <a:r>
              <a:rPr lang="en-US" dirty="0" smtClean="0"/>
              <a:t>(0.45 to 1.2 TeV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Dipole edge radiation at intermediate energy </a:t>
            </a:r>
            <a:r>
              <a:rPr lang="en-US" dirty="0" smtClean="0"/>
              <a:t>(1.2 </a:t>
            </a:r>
            <a:r>
              <a:rPr lang="en-US" dirty="0"/>
              <a:t>to 3 TeV)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Central dipole radiation at collision energy (</a:t>
            </a:r>
            <a:r>
              <a:rPr lang="en-US" dirty="0" smtClean="0"/>
              <a:t>3 </a:t>
            </a:r>
            <a:r>
              <a:rPr lang="en-US" dirty="0"/>
              <a:t>to 7 TeV)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Spectrum and focus change during </a:t>
            </a:r>
            <a:r>
              <a:rPr lang="en-US" dirty="0" smtClean="0"/>
              <a:t>ramp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of Abort-Gap Cleaning</a:t>
            </a:r>
            <a:endParaRPr lang="en-US" dirty="0"/>
          </a:p>
        </p:txBody>
      </p:sp>
      <p:pic>
        <p:nvPicPr>
          <p:cNvPr id="7" name="Content Placeholder 6" descr="Timber plo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782" t="34800" r="3768" b="21600"/>
          <a:stretch>
            <a:fillRect/>
          </a:stretch>
        </p:blipFill>
        <p:spPr>
          <a:xfrm>
            <a:off x="711200" y="4034239"/>
            <a:ext cx="7772400" cy="2378909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49338"/>
            <a:ext cx="8232775" cy="2465202"/>
          </a:xfrm>
        </p:spPr>
        <p:txBody>
          <a:bodyPr/>
          <a:lstStyle/>
          <a:p>
            <a:r>
              <a:rPr lang="en-US" sz="2400" dirty="0" smtClean="0"/>
              <a:t>December 16: Injected 4 bunches into Beam 2</a:t>
            </a:r>
          </a:p>
          <a:p>
            <a:pPr lvl="1"/>
            <a:r>
              <a:rPr lang="en-US" sz="2000" dirty="0" smtClean="0"/>
              <a:t>Poor lifetime, but not important for this experiment</a:t>
            </a:r>
          </a:p>
          <a:p>
            <a:r>
              <a:rPr lang="en-US" sz="2400" dirty="0" smtClean="0"/>
              <a:t>Turned off RF, and coasted for 5 minutes</a:t>
            </a:r>
          </a:p>
          <a:p>
            <a:r>
              <a:rPr lang="en-US" sz="2400" dirty="0" smtClean="0"/>
              <a:t>Abort-gap monitor d</a:t>
            </a:r>
            <a:r>
              <a:rPr lang="en-US" dirty="0" smtClean="0"/>
              <a:t>etected charge drifting into the abort gap</a:t>
            </a:r>
          </a:p>
          <a:p>
            <a:r>
              <a:rPr lang="en-US" sz="2400" dirty="0" smtClean="0"/>
              <a:t>Excited 1 </a:t>
            </a:r>
            <a:r>
              <a:rPr lang="en-US" sz="2400" dirty="0" smtClean="0">
                <a:latin typeface="Times New Roman"/>
                <a:cs typeface="Times New Roman"/>
              </a:rPr>
              <a:t>µ</a:t>
            </a:r>
            <a:r>
              <a:rPr lang="en-US" sz="2400" dirty="0" smtClean="0"/>
              <a:t>s of the </a:t>
            </a:r>
            <a:r>
              <a:rPr lang="en-US" dirty="0" smtClean="0"/>
              <a:t>3-</a:t>
            </a:r>
            <a:r>
              <a:rPr lang="en-US" dirty="0" smtClean="0">
                <a:cs typeface="Times New Roman"/>
              </a:rPr>
              <a:t>µ</a:t>
            </a:r>
            <a:r>
              <a:rPr lang="en-US" dirty="0" smtClean="0"/>
              <a:t>s gap </a:t>
            </a:r>
            <a:r>
              <a:rPr lang="en-US" sz="2400" dirty="0" smtClean="0"/>
              <a:t>at a transverse tune for 5 minutes</a:t>
            </a:r>
          </a:p>
          <a:p>
            <a:pPr lvl="1"/>
            <a:r>
              <a:rPr lang="en-US" sz="2000" dirty="0" smtClean="0"/>
              <a:t>How well did this work? Look inside the gap...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9504" y="4973750"/>
            <a:ext cx="1526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Beam charge</a:t>
            </a:r>
          </a:p>
          <a:p>
            <a:pPr algn="ctr"/>
            <a:r>
              <a:rPr lang="en-US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(injection)</a:t>
            </a:r>
            <a:endParaRPr lang="en-US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6932" y="5205154"/>
            <a:ext cx="1675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DCBE82"/>
                </a:solidFill>
                <a:latin typeface="Times New Roman" pitchFamily="18" charset="0"/>
                <a:cs typeface="Times New Roman" pitchFamily="18" charset="0"/>
              </a:rPr>
              <a:t>Total PMT signal</a:t>
            </a:r>
            <a:br>
              <a:rPr lang="en-US" sz="1600" dirty="0" smtClean="0">
                <a:solidFill>
                  <a:srgbClr val="DCBE8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DCBE82"/>
                </a:solidFill>
                <a:latin typeface="Times New Roman" pitchFamily="18" charset="0"/>
                <a:cs typeface="Times New Roman" pitchFamily="18" charset="0"/>
              </a:rPr>
              <a:t>(negative going) in all 30 bins</a:t>
            </a:r>
            <a:endParaRPr lang="en-US" sz="1600" dirty="0">
              <a:solidFill>
                <a:srgbClr val="DCBE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5262" y="4122151"/>
            <a:ext cx="74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RF off</a:t>
            </a:r>
            <a:endParaRPr lang="en-US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3848" y="4123293"/>
            <a:ext cx="1518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Beam dumped</a:t>
            </a:r>
            <a:endParaRPr lang="en-US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9967" y="4246443"/>
            <a:ext cx="137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Gap cleaning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5382" y="4327157"/>
            <a:ext cx="1526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RF on</a:t>
            </a:r>
            <a:b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(poor lifetime)</a:t>
            </a:r>
            <a:endParaRPr lang="en-US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479" y="6407228"/>
            <a:ext cx="399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112" y="6407228"/>
            <a:ext cx="111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25 minutes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in Abort Gap</a:t>
            </a:r>
            <a:endParaRPr lang="en-US" dirty="0"/>
          </a:p>
        </p:txBody>
      </p:sp>
      <p:pic>
        <p:nvPicPr>
          <p:cNvPr id="4" name="Content Placeholder 3" descr="Gap-Cleaning Intensity Pl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849" b="712"/>
          <a:stretch>
            <a:fillRect/>
          </a:stretch>
        </p:blipFill>
        <p:spPr>
          <a:xfrm>
            <a:off x="868502" y="1378130"/>
            <a:ext cx="5007467" cy="4894485"/>
          </a:xfrm>
        </p:spPr>
      </p:pic>
      <p:sp>
        <p:nvSpPr>
          <p:cNvPr id="5" name="TextBox 4"/>
          <p:cNvSpPr txBox="1"/>
          <p:nvPr/>
        </p:nvSpPr>
        <p:spPr>
          <a:xfrm>
            <a:off x="2377936" y="1021348"/>
            <a:ext cx="1935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Abort gap (3 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µ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s)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149" y="6287671"/>
            <a:ext cx="3126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Position in fill pattern (100-ns bins)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83484" y="3555711"/>
            <a:ext cx="1093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Time (s)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8363" y="4989250"/>
            <a:ext cx="224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Charge drifting from first bunch after 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8363" y="3935125"/>
            <a:ext cx="267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Cleaning started in 1-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µ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region: Immediate effect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8363" y="2598003"/>
            <a:ext cx="213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Excitation had ringing on the trailing edge (improved in January)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8363" y="1685555"/>
            <a:ext cx="1672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Beam dumped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 flipH="1" flipV="1">
            <a:off x="2117768" y="1186498"/>
            <a:ext cx="27432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4303156" y="1186497"/>
            <a:ext cx="27432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>
            <a:off x="2244275" y="1190625"/>
            <a:ext cx="36576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 flipH="1">
            <a:off x="4065677" y="1189037"/>
            <a:ext cx="36576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948363" y="5985031"/>
            <a:ext cx="2244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RF off:  coasting beam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8" idx="1"/>
          </p:cNvCxnSpPr>
          <p:nvPr/>
        </p:nvCxnSpPr>
        <p:spPr bwMode="auto">
          <a:xfrm rot="10800000" flipV="1">
            <a:off x="3222595" y="5281637"/>
            <a:ext cx="2725769" cy="6042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>
            <a:off x="3338004" y="4227513"/>
            <a:ext cx="2610362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1"/>
          </p:cNvCxnSpPr>
          <p:nvPr/>
        </p:nvCxnSpPr>
        <p:spPr bwMode="auto">
          <a:xfrm rot="10800000" flipV="1">
            <a:off x="2823099" y="1854832"/>
            <a:ext cx="3125264" cy="1206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0" idx="1"/>
          </p:cNvCxnSpPr>
          <p:nvPr/>
        </p:nvCxnSpPr>
        <p:spPr bwMode="auto">
          <a:xfrm rot="10800000" flipV="1">
            <a:off x="3799643" y="3013501"/>
            <a:ext cx="2148720" cy="11143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Automatic </a:t>
            </a:r>
            <a:r>
              <a:rPr lang="en-US" dirty="0"/>
              <a:t>Operation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Automatic </a:t>
            </a:r>
            <a:r>
              <a:rPr lang="en-US" sz="2400" dirty="0"/>
              <a:t>(software) </a:t>
            </a:r>
            <a:r>
              <a:rPr lang="en-US" sz="2400" dirty="0" smtClean="0"/>
              <a:t>control of optics, depending on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Particle type (</a:t>
            </a:r>
            <a:r>
              <a:rPr lang="en-US" sz="2000" dirty="0" smtClean="0"/>
              <a:t>protons or ions</a:t>
            </a:r>
            <a:r>
              <a:rPr lang="en-US" sz="2000" dirty="0"/>
              <a:t>)</a:t>
            </a:r>
          </a:p>
          <a:p>
            <a:pPr lvl="1"/>
            <a:r>
              <a:rPr lang="en-US" dirty="0" smtClean="0"/>
              <a:t>Beam charge: Adjust during fill</a:t>
            </a:r>
          </a:p>
          <a:p>
            <a:pPr lvl="1"/>
            <a:r>
              <a:rPr lang="en-US" dirty="0" smtClean="0"/>
              <a:t>Beam energy: Adjust during ramp</a:t>
            </a:r>
          </a:p>
          <a:p>
            <a:pPr lvl="1"/>
            <a:r>
              <a:rPr lang="en-US" dirty="0" smtClean="0"/>
              <a:t>Peak image intensity</a:t>
            </a:r>
          </a:p>
          <a:p>
            <a:r>
              <a:rPr lang="en-US" sz="2400" dirty="0" smtClean="0"/>
              <a:t>Adjustments</a:t>
            </a:r>
            <a:r>
              <a:rPr lang="en-US" dirty="0"/>
              <a:t> </a:t>
            </a:r>
            <a:r>
              <a:rPr lang="en-US" dirty="0" smtClean="0"/>
              <a:t>being implemented:</a:t>
            </a:r>
            <a:endParaRPr lang="en-US" sz="2400" dirty="0"/>
          </a:p>
          <a:p>
            <a:pPr lvl="1"/>
            <a:r>
              <a:rPr lang="en-US" dirty="0" smtClean="0"/>
              <a:t>Motorized mirrors (to steer the entering light)</a:t>
            </a:r>
          </a:p>
          <a:p>
            <a:pPr lvl="1"/>
            <a:r>
              <a:rPr lang="en-US" dirty="0" smtClean="0"/>
              <a:t>Focus “trombone”</a:t>
            </a:r>
          </a:p>
          <a:p>
            <a:pPr lvl="1"/>
            <a:r>
              <a:rPr lang="en-US" dirty="0" smtClean="0"/>
              <a:t>Motorized slit, one focal length from the F1 mirror</a:t>
            </a:r>
          </a:p>
          <a:p>
            <a:pPr lvl="1"/>
            <a:r>
              <a:rPr lang="en-US" dirty="0" smtClean="0"/>
              <a:t>Color and neutral-density filters</a:t>
            </a:r>
          </a:p>
          <a:p>
            <a:pPr lvl="1"/>
            <a:r>
              <a:rPr lang="en-US" dirty="0" smtClean="0"/>
              <a:t>Camera settings:</a:t>
            </a:r>
          </a:p>
          <a:p>
            <a:pPr lvl="2"/>
            <a:r>
              <a:rPr lang="en-US" dirty="0" smtClean="0"/>
              <a:t>Intensified camera: Gain and integration frames</a:t>
            </a:r>
          </a:p>
          <a:p>
            <a:pPr lvl="2"/>
            <a:r>
              <a:rPr lang="en-US" dirty="0" smtClean="0"/>
              <a:t>Turn-by-turn camera: Framing speed (upcoming: MCP gate) </a:t>
            </a:r>
          </a:p>
          <a:p>
            <a:pPr lvl="1"/>
            <a:r>
              <a:rPr lang="en-US" sz="2000" dirty="0" smtClean="0"/>
              <a:t>BSRA </a:t>
            </a:r>
            <a:r>
              <a:rPr lang="en-US" sz="2000" dirty="0"/>
              <a:t>settings:</a:t>
            </a:r>
          </a:p>
          <a:p>
            <a:pPr lvl="2"/>
            <a:r>
              <a:rPr lang="en-US" sz="1800" dirty="0" smtClean="0"/>
              <a:t>PMT </a:t>
            </a:r>
            <a:r>
              <a:rPr lang="en-US" sz="1800" dirty="0"/>
              <a:t>high </a:t>
            </a:r>
            <a:r>
              <a:rPr lang="en-US" sz="1800" dirty="0" smtClean="0"/>
              <a:t>voltage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BSRT for Beam 1</a:t>
            </a:r>
            <a:endParaRPr lang="en-US" dirty="0"/>
          </a:p>
        </p:txBody>
      </p:sp>
      <p:pic>
        <p:nvPicPr>
          <p:cNvPr id="5" name="Content Placeholder 4" descr="B1 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5613" y="2282825"/>
            <a:ext cx="4023360" cy="3017520"/>
          </a:xfrm>
        </p:spPr>
      </p:pic>
      <p:pic>
        <p:nvPicPr>
          <p:cNvPr id="6" name="Content Placeholder 5" descr="B1 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61853" y="2282825"/>
            <a:ext cx="4023360" cy="3017520"/>
          </a:xfrm>
        </p:spPr>
      </p:pic>
      <p:sp>
        <p:nvSpPr>
          <p:cNvPr id="7" name="TextBox 6"/>
          <p:cNvSpPr txBox="1"/>
          <p:nvPr/>
        </p:nvSpPr>
        <p:spPr>
          <a:xfrm>
            <a:off x="2541720" y="5626100"/>
            <a:ext cx="270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B1 Extraction mirror</a:t>
            </a:r>
            <a:br>
              <a:rPr lang="en-US" sz="1400" dirty="0" smtClean="0"/>
            </a:br>
            <a:r>
              <a:rPr lang="en-US" sz="1400" dirty="0" smtClean="0"/>
              <a:t>(covered to hunt for light leak)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84392" y="1282700"/>
            <a:ext cx="132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Door to</a:t>
            </a:r>
            <a:br>
              <a:rPr lang="en-US" sz="1400" dirty="0" smtClean="0"/>
            </a:br>
            <a:r>
              <a:rPr lang="en-US" sz="1400" dirty="0" smtClean="0"/>
              <a:t>RF cavities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617986" y="1282700"/>
            <a:ext cx="115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Undulator and dipole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 bwMode="auto">
          <a:xfrm rot="5400000">
            <a:off x="-204024" y="2831355"/>
            <a:ext cx="2076405" cy="255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9" idx="2"/>
          </p:cNvCxnSpPr>
          <p:nvPr/>
        </p:nvCxnSpPr>
        <p:spPr bwMode="auto">
          <a:xfrm rot="5400000">
            <a:off x="474424" y="2300143"/>
            <a:ext cx="2215890" cy="1227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 flipV="1">
            <a:off x="3023358" y="5007355"/>
            <a:ext cx="948193" cy="2892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55613" y="5626100"/>
            <a:ext cx="100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Beam 1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339017" y="5626100"/>
            <a:ext cx="96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Beam 2</a:t>
            </a:r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 bwMode="auto">
          <a:xfrm rot="5400000" flipH="1" flipV="1">
            <a:off x="600056" y="4653078"/>
            <a:ext cx="1333069" cy="6129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27" idx="0"/>
          </p:cNvCxnSpPr>
          <p:nvPr/>
        </p:nvCxnSpPr>
        <p:spPr bwMode="auto">
          <a:xfrm rot="5400000" flipH="1" flipV="1">
            <a:off x="1449233" y="4727341"/>
            <a:ext cx="1271076" cy="5264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30738" y="6061835"/>
            <a:ext cx="1413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Optical Table</a:t>
            </a:r>
            <a:endParaRPr lang="en-US" sz="1400" dirty="0"/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 bwMode="auto">
          <a:xfrm rot="5400000" flipH="1" flipV="1">
            <a:off x="936453" y="5285396"/>
            <a:ext cx="1077711" cy="475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Enclosure under Extraction Mirror</a:t>
            </a:r>
            <a:endParaRPr lang="en-US" dirty="0"/>
          </a:p>
        </p:txBody>
      </p:sp>
      <p:pic>
        <p:nvPicPr>
          <p:cNvPr id="11" name="Content Placeholder 10" descr="B1 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7675" y="1050925"/>
            <a:ext cx="4114800" cy="5486400"/>
          </a:xfrm>
        </p:spPr>
      </p:pic>
      <p:pic>
        <p:nvPicPr>
          <p:cNvPr id="15" name="Content Placeholder 14" descr="B1 011 aft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3773" y="1050925"/>
            <a:ext cx="3901440" cy="2926080"/>
          </a:xfrm>
        </p:spPr>
      </p:pic>
      <p:sp>
        <p:nvSpPr>
          <p:cNvPr id="16" name="TextBox 15"/>
          <p:cNvSpPr txBox="1"/>
          <p:nvPr/>
        </p:nvSpPr>
        <p:spPr>
          <a:xfrm>
            <a:off x="5453818" y="4366869"/>
            <a:ext cx="100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Beam 1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17660" y="4366869"/>
            <a:ext cx="96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Beam 2</a:t>
            </a:r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 bwMode="auto">
          <a:xfrm rot="16200000" flipV="1">
            <a:off x="4960890" y="3369452"/>
            <a:ext cx="1336950" cy="6578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7" idx="0"/>
          </p:cNvCxnSpPr>
          <p:nvPr/>
        </p:nvCxnSpPr>
        <p:spPr bwMode="auto">
          <a:xfrm rot="5400000" flipH="1" flipV="1">
            <a:off x="6924003" y="3805191"/>
            <a:ext cx="937869" cy="1854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Table</a:t>
            </a:r>
            <a:endParaRPr lang="en-US" dirty="0"/>
          </a:p>
        </p:txBody>
      </p:sp>
      <p:pic>
        <p:nvPicPr>
          <p:cNvPr id="197637" name="Image 5" descr="DSC04035.JPG"/>
          <p:cNvPicPr>
            <a:picLocks noChangeAspect="1"/>
          </p:cNvPicPr>
          <p:nvPr/>
        </p:nvPicPr>
        <p:blipFill>
          <a:blip r:embed="rId2" cstate="print"/>
          <a:srcRect b="26700"/>
          <a:stretch>
            <a:fillRect/>
          </a:stretch>
        </p:blipFill>
        <p:spPr bwMode="auto">
          <a:xfrm>
            <a:off x="0" y="2400300"/>
            <a:ext cx="6399213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8" name="Image 9" descr="DSC04008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4124" r="7407"/>
          <a:stretch>
            <a:fillRect/>
          </a:stretch>
        </p:blipFill>
        <p:spPr bwMode="auto">
          <a:xfrm>
            <a:off x="6402388" y="1371600"/>
            <a:ext cx="27416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28600"/>
            <a:ext cx="7304088" cy="547688"/>
          </a:xfrm>
        </p:spPr>
        <p:txBody>
          <a:bodyPr/>
          <a:lstStyle/>
          <a:p>
            <a:r>
              <a:rPr lang="en-US" dirty="0"/>
              <a:t>4-Pass Focus Trombone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029200"/>
            <a:ext cx="8229600" cy="1371600"/>
          </a:xfrm>
        </p:spPr>
        <p:txBody>
          <a:bodyPr/>
          <a:lstStyle/>
          <a:p>
            <a:r>
              <a:rPr lang="en-US" sz="2000"/>
              <a:t>600-mm translation stage</a:t>
            </a:r>
          </a:p>
          <a:p>
            <a:pPr lvl="1"/>
            <a:r>
              <a:rPr lang="en-US" sz="1800"/>
              <a:t>Outer trombone: 2 passes gives a 1200-mm range.</a:t>
            </a:r>
          </a:p>
          <a:p>
            <a:pPr lvl="1"/>
            <a:r>
              <a:rPr lang="en-US" sz="1800"/>
              <a:t>Inserting 2 mirrors converts trombone to 4 passes.</a:t>
            </a:r>
          </a:p>
          <a:p>
            <a:pPr lvl="2"/>
            <a:r>
              <a:rPr lang="en-US" sz="1600"/>
              <a:t>With a fixed extra path, the 4-pass mode spans 600 to 3000 mm.</a:t>
            </a:r>
          </a:p>
        </p:txBody>
      </p:sp>
      <p:pic>
        <p:nvPicPr>
          <p:cNvPr id="199686" name="Image 6" descr="DSC040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7272" b="9697"/>
          <a:stretch>
            <a:fillRect/>
          </a:stretch>
        </p:blipFill>
        <p:spPr>
          <a:xfrm>
            <a:off x="457200" y="1371600"/>
            <a:ext cx="4572000" cy="3429000"/>
          </a:xfrm>
          <a:noFill/>
          <a:ln/>
        </p:spPr>
      </p:pic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988" y="2373313"/>
            <a:ext cx="319881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9688" name="Line 8"/>
          <p:cNvSpPr>
            <a:spLocks noChangeShapeType="1"/>
          </p:cNvSpPr>
          <p:nvPr/>
        </p:nvSpPr>
        <p:spPr bwMode="auto">
          <a:xfrm flipV="1">
            <a:off x="5995988" y="3705225"/>
            <a:ext cx="306387" cy="1876425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689" name="Line 9"/>
          <p:cNvSpPr>
            <a:spLocks noChangeShapeType="1"/>
          </p:cNvSpPr>
          <p:nvPr/>
        </p:nvSpPr>
        <p:spPr bwMode="auto">
          <a:xfrm flipV="1">
            <a:off x="7040563" y="3384550"/>
            <a:ext cx="146050" cy="286385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690" name="Line 10"/>
          <p:cNvSpPr>
            <a:spLocks noChangeShapeType="1"/>
          </p:cNvSpPr>
          <p:nvPr/>
        </p:nvSpPr>
        <p:spPr bwMode="auto">
          <a:xfrm flipH="1" flipV="1">
            <a:off x="3106738" y="2841625"/>
            <a:ext cx="533400" cy="242887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691" name="Line 11"/>
          <p:cNvSpPr>
            <a:spLocks noChangeShapeType="1"/>
          </p:cNvSpPr>
          <p:nvPr/>
        </p:nvSpPr>
        <p:spPr bwMode="auto">
          <a:xfrm flipV="1">
            <a:off x="3640138" y="3473450"/>
            <a:ext cx="1866900" cy="179705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692" name="Line 12"/>
          <p:cNvSpPr>
            <a:spLocks noChangeShapeType="1"/>
          </p:cNvSpPr>
          <p:nvPr/>
        </p:nvSpPr>
        <p:spPr bwMode="auto">
          <a:xfrm flipH="1">
            <a:off x="8450263" y="2493963"/>
            <a:ext cx="1905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 flipH="1">
            <a:off x="6284913" y="2487613"/>
            <a:ext cx="1905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>
            <a:off x="6411913" y="3738563"/>
            <a:ext cx="1905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695" name="Line 15"/>
          <p:cNvSpPr>
            <a:spLocks noChangeShapeType="1"/>
          </p:cNvSpPr>
          <p:nvPr/>
        </p:nvSpPr>
        <p:spPr bwMode="auto">
          <a:xfrm rot="-5400000">
            <a:off x="7878763" y="3084513"/>
            <a:ext cx="1905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696" name="Line 16"/>
          <p:cNvSpPr>
            <a:spLocks noChangeShapeType="1"/>
          </p:cNvSpPr>
          <p:nvPr/>
        </p:nvSpPr>
        <p:spPr bwMode="auto">
          <a:xfrm rot="5400000" flipV="1">
            <a:off x="7446963" y="3186113"/>
            <a:ext cx="1905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697" name="Line 17"/>
          <p:cNvSpPr>
            <a:spLocks noChangeShapeType="1"/>
          </p:cNvSpPr>
          <p:nvPr/>
        </p:nvSpPr>
        <p:spPr bwMode="auto">
          <a:xfrm rot="5400000" flipV="1">
            <a:off x="5821363" y="3148013"/>
            <a:ext cx="1905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698" name="Line 18"/>
          <p:cNvSpPr>
            <a:spLocks noChangeShapeType="1"/>
          </p:cNvSpPr>
          <p:nvPr/>
        </p:nvSpPr>
        <p:spPr bwMode="auto">
          <a:xfrm>
            <a:off x="6761163" y="2836863"/>
            <a:ext cx="92075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699" name="Line 19"/>
          <p:cNvSpPr>
            <a:spLocks noChangeShapeType="1"/>
          </p:cNvSpPr>
          <p:nvPr/>
        </p:nvSpPr>
        <p:spPr bwMode="auto">
          <a:xfrm flipH="1">
            <a:off x="6596063" y="3389313"/>
            <a:ext cx="92075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700" name="Line 20"/>
          <p:cNvSpPr>
            <a:spLocks noChangeShapeType="1"/>
          </p:cNvSpPr>
          <p:nvPr/>
        </p:nvSpPr>
        <p:spPr bwMode="auto">
          <a:xfrm rot="5400000">
            <a:off x="8532812" y="3205163"/>
            <a:ext cx="92075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Intensified and Gated Cameras</a:t>
            </a:r>
          </a:p>
        </p:txBody>
      </p:sp>
      <p:pic>
        <p:nvPicPr>
          <p:cNvPr id="201732" name="Image 1" descr="DSC04047.JPG"/>
          <p:cNvPicPr>
            <a:picLocks noChangeAspect="1"/>
          </p:cNvPicPr>
          <p:nvPr/>
        </p:nvPicPr>
        <p:blipFill>
          <a:blip r:embed="rId2" cstate="print"/>
          <a:srcRect t="12691" b="21733"/>
          <a:stretch>
            <a:fillRect/>
          </a:stretch>
        </p:blipFill>
        <p:spPr bwMode="auto">
          <a:xfrm>
            <a:off x="239713" y="2133600"/>
            <a:ext cx="86772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1028700" y="1485900"/>
            <a:ext cx="160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</a:rPr>
              <a:t>Gated camera (turn by turn)</a:t>
            </a: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858000" y="1485900"/>
            <a:ext cx="160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</a:rPr>
              <a:t>Intensified camera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5372100" y="1257300"/>
            <a:ext cx="1022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Neutral-density filters</a:t>
            </a: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3314700" y="1485900"/>
            <a:ext cx="160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FF00"/>
                </a:solidFill>
              </a:rPr>
              <a:t>40% beamsplitter</a:t>
            </a:r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 flipH="1">
            <a:off x="5257800" y="2057400"/>
            <a:ext cx="34290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>
            <a:off x="4343400" y="2057400"/>
            <a:ext cx="234950" cy="8001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 flipH="1">
            <a:off x="7200900" y="2057400"/>
            <a:ext cx="342900" cy="8001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>
            <a:off x="2057400" y="2057400"/>
            <a:ext cx="457200" cy="685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Abort-Gap Monitor</a:t>
            </a:r>
          </a:p>
        </p:txBody>
      </p:sp>
      <p:pic>
        <p:nvPicPr>
          <p:cNvPr id="203781" name="Image 5" descr="DSC04046.JPG"/>
          <p:cNvPicPr>
            <a:picLocks noChangeAspect="1"/>
          </p:cNvPicPr>
          <p:nvPr/>
        </p:nvPicPr>
        <p:blipFill>
          <a:blip r:embed="rId2" cstate="print"/>
          <a:srcRect l="21667" r="5000" b="24385"/>
          <a:stretch>
            <a:fillRect/>
          </a:stretch>
        </p:blipFill>
        <p:spPr bwMode="auto">
          <a:xfrm>
            <a:off x="1397000" y="1371600"/>
            <a:ext cx="63627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8001000" y="21717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PMT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7947025" y="4343400"/>
            <a:ext cx="1022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</a:rPr>
              <a:t>Neutral-density filters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8001000" y="3314700"/>
            <a:ext cx="91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FF00"/>
                </a:solidFill>
              </a:rPr>
              <a:t>Pulsed LED</a:t>
            </a: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114300" y="1600200"/>
            <a:ext cx="114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Motorized slit</a:t>
            </a:r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 flipH="1">
            <a:off x="5943600" y="2514600"/>
            <a:ext cx="2057400" cy="11430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 flipH="1" flipV="1">
            <a:off x="6286500" y="4000500"/>
            <a:ext cx="1714500" cy="685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 flipH="1">
            <a:off x="6858000" y="3657600"/>
            <a:ext cx="11430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>
            <a:off x="1257300" y="1943100"/>
            <a:ext cx="2400300" cy="5715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171450" y="4229100"/>
            <a:ext cx="1028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FF00"/>
                </a:solidFill>
              </a:rPr>
              <a:t>Amplifier</a:t>
            </a:r>
          </a:p>
        </p:txBody>
      </p:sp>
      <p:sp>
        <p:nvSpPr>
          <p:cNvPr id="203792" name="Line 16"/>
          <p:cNvSpPr>
            <a:spLocks noChangeShapeType="1"/>
          </p:cNvSpPr>
          <p:nvPr/>
        </p:nvSpPr>
        <p:spPr bwMode="auto">
          <a:xfrm flipV="1">
            <a:off x="1143000" y="4229100"/>
            <a:ext cx="2171700" cy="2286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Layout: Emission and Extraction</a:t>
            </a:r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1362075"/>
            <a:ext cx="6856413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7929563" y="2616200"/>
            <a:ext cx="838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To RF cavities and IP4</a:t>
            </a:r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 flipH="1">
            <a:off x="442913" y="3413125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355600" y="305435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To arc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6229350" y="1400175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FFFF"/>
                </a:solidFill>
              </a:rPr>
              <a:t>Cryostat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1150938" y="4837113"/>
            <a:ext cx="1905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Extracted light sent </a:t>
            </a:r>
            <a:r>
              <a:rPr lang="en-US" sz="1400" dirty="0" smtClean="0"/>
              <a:t>to an optical table below </a:t>
            </a:r>
            <a:r>
              <a:rPr lang="en-US" sz="1400" dirty="0"/>
              <a:t>the </a:t>
            </a:r>
            <a:r>
              <a:rPr lang="en-US" sz="1400" dirty="0" smtClean="0"/>
              <a:t>beamline</a:t>
            </a:r>
            <a:endParaRPr lang="en-US" sz="1400" dirty="0"/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2882900" y="3148013"/>
            <a:ext cx="790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1.6 mrad</a:t>
            </a:r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>
            <a:off x="2197100" y="14859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2" name="Line 14"/>
          <p:cNvSpPr>
            <a:spLocks noChangeShapeType="1"/>
          </p:cNvSpPr>
          <p:nvPr/>
        </p:nvSpPr>
        <p:spPr bwMode="auto">
          <a:xfrm>
            <a:off x="6007100" y="14859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3644900" y="16383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70 m</a:t>
            </a:r>
          </a:p>
        </p:txBody>
      </p:sp>
      <p:sp>
        <p:nvSpPr>
          <p:cNvPr id="124944" name="Line 16"/>
          <p:cNvSpPr>
            <a:spLocks noChangeShapeType="1"/>
          </p:cNvSpPr>
          <p:nvPr/>
        </p:nvSpPr>
        <p:spPr bwMode="auto">
          <a:xfrm>
            <a:off x="4559300" y="1790700"/>
            <a:ext cx="1462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5" name="Line 17"/>
          <p:cNvSpPr>
            <a:spLocks noChangeShapeType="1"/>
          </p:cNvSpPr>
          <p:nvPr/>
        </p:nvSpPr>
        <p:spPr bwMode="auto">
          <a:xfrm flipH="1">
            <a:off x="2197100" y="1790700"/>
            <a:ext cx="1462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6" name="Line 18"/>
          <p:cNvSpPr>
            <a:spLocks noChangeShapeType="1"/>
          </p:cNvSpPr>
          <p:nvPr/>
        </p:nvSpPr>
        <p:spPr bwMode="auto">
          <a:xfrm>
            <a:off x="3416300" y="55419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7" name="Line 19"/>
          <p:cNvSpPr>
            <a:spLocks noChangeShapeType="1"/>
          </p:cNvSpPr>
          <p:nvPr/>
        </p:nvSpPr>
        <p:spPr bwMode="auto">
          <a:xfrm>
            <a:off x="6604000" y="55419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4549775" y="56943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26 m</a:t>
            </a:r>
          </a:p>
        </p:txBody>
      </p:sp>
      <p:sp>
        <p:nvSpPr>
          <p:cNvPr id="124949" name="Line 21"/>
          <p:cNvSpPr>
            <a:spLocks noChangeShapeType="1"/>
          </p:cNvSpPr>
          <p:nvPr/>
        </p:nvSpPr>
        <p:spPr bwMode="auto">
          <a:xfrm>
            <a:off x="5318125" y="5846763"/>
            <a:ext cx="1279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0" name="Line 22"/>
          <p:cNvSpPr>
            <a:spLocks noChangeShapeType="1"/>
          </p:cNvSpPr>
          <p:nvPr/>
        </p:nvSpPr>
        <p:spPr bwMode="auto">
          <a:xfrm flipH="1">
            <a:off x="3416300" y="5846763"/>
            <a:ext cx="1279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2" name="Line 24"/>
          <p:cNvSpPr>
            <a:spLocks noChangeShapeType="1"/>
          </p:cNvSpPr>
          <p:nvPr/>
        </p:nvSpPr>
        <p:spPr bwMode="auto">
          <a:xfrm>
            <a:off x="6867525" y="55419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3" name="Line 25"/>
          <p:cNvSpPr>
            <a:spLocks noChangeShapeType="1"/>
          </p:cNvSpPr>
          <p:nvPr/>
        </p:nvSpPr>
        <p:spPr bwMode="auto">
          <a:xfrm flipH="1">
            <a:off x="6743700" y="5846763"/>
            <a:ext cx="428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7129463" y="56943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937 mm</a:t>
            </a:r>
          </a:p>
        </p:txBody>
      </p:sp>
      <p:sp>
        <p:nvSpPr>
          <p:cNvPr id="124955" name="Line 27"/>
          <p:cNvSpPr>
            <a:spLocks noChangeShapeType="1"/>
          </p:cNvSpPr>
          <p:nvPr/>
        </p:nvSpPr>
        <p:spPr bwMode="auto">
          <a:xfrm>
            <a:off x="6756400" y="553878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6" name="Line 28"/>
          <p:cNvSpPr>
            <a:spLocks noChangeShapeType="1"/>
          </p:cNvSpPr>
          <p:nvPr/>
        </p:nvSpPr>
        <p:spPr bwMode="auto">
          <a:xfrm flipH="1">
            <a:off x="6862763" y="5665788"/>
            <a:ext cx="428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7" name="Line 29"/>
          <p:cNvSpPr>
            <a:spLocks noChangeShapeType="1"/>
          </p:cNvSpPr>
          <p:nvPr/>
        </p:nvSpPr>
        <p:spPr bwMode="auto">
          <a:xfrm>
            <a:off x="6326188" y="5662613"/>
            <a:ext cx="428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8" name="Text Box 30"/>
          <p:cNvSpPr txBox="1">
            <a:spLocks noChangeArrowheads="1"/>
          </p:cNvSpPr>
          <p:nvPr/>
        </p:nvSpPr>
        <p:spPr bwMode="auto">
          <a:xfrm>
            <a:off x="5453063" y="5483225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560 mm</a:t>
            </a:r>
          </a:p>
        </p:txBody>
      </p:sp>
      <p:sp>
        <p:nvSpPr>
          <p:cNvPr id="124962" name="Rectangle 34"/>
          <p:cNvSpPr>
            <a:spLocks noChangeArrowheads="1"/>
          </p:cNvSpPr>
          <p:nvPr/>
        </p:nvSpPr>
        <p:spPr bwMode="auto">
          <a:xfrm>
            <a:off x="5408613" y="3832225"/>
            <a:ext cx="12223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63" name="Rectangle 35"/>
          <p:cNvSpPr>
            <a:spLocks noChangeArrowheads="1"/>
          </p:cNvSpPr>
          <p:nvPr/>
        </p:nvSpPr>
        <p:spPr bwMode="auto">
          <a:xfrm>
            <a:off x="5757863" y="4964113"/>
            <a:ext cx="1162050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64" name="Rectangle 36"/>
          <p:cNvSpPr>
            <a:spLocks noChangeArrowheads="1"/>
          </p:cNvSpPr>
          <p:nvPr/>
        </p:nvSpPr>
        <p:spPr bwMode="auto">
          <a:xfrm>
            <a:off x="7431088" y="4071938"/>
            <a:ext cx="687387" cy="481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65" name="Rectangle 37"/>
          <p:cNvSpPr>
            <a:spLocks noChangeArrowheads="1"/>
          </p:cNvSpPr>
          <p:nvPr/>
        </p:nvSpPr>
        <p:spPr bwMode="auto">
          <a:xfrm>
            <a:off x="7346950" y="2214563"/>
            <a:ext cx="365125" cy="2376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66" name="Line 38"/>
          <p:cNvSpPr>
            <a:spLocks noChangeShapeType="1"/>
          </p:cNvSpPr>
          <p:nvPr/>
        </p:nvSpPr>
        <p:spPr bwMode="auto">
          <a:xfrm flipV="1">
            <a:off x="7448550" y="2190750"/>
            <a:ext cx="0" cy="1004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7" name="Line 39"/>
          <p:cNvSpPr>
            <a:spLocks noChangeShapeType="1"/>
          </p:cNvSpPr>
          <p:nvPr/>
        </p:nvSpPr>
        <p:spPr bwMode="auto">
          <a:xfrm>
            <a:off x="7454900" y="3608388"/>
            <a:ext cx="0" cy="100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8" name="Text Box 40"/>
          <p:cNvSpPr txBox="1">
            <a:spLocks noChangeArrowheads="1"/>
          </p:cNvSpPr>
          <p:nvPr/>
        </p:nvSpPr>
        <p:spPr bwMode="auto">
          <a:xfrm>
            <a:off x="7053263" y="3259138"/>
            <a:ext cx="800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420 mm</a:t>
            </a:r>
          </a:p>
        </p:txBody>
      </p:sp>
      <p:sp>
        <p:nvSpPr>
          <p:cNvPr id="124969" name="Text Box 41"/>
          <p:cNvSpPr txBox="1">
            <a:spLocks noChangeArrowheads="1"/>
          </p:cNvSpPr>
          <p:nvPr/>
        </p:nvSpPr>
        <p:spPr bwMode="auto">
          <a:xfrm>
            <a:off x="6229350" y="4703763"/>
            <a:ext cx="396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D3</a:t>
            </a:r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6665913" y="4703763"/>
            <a:ext cx="301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U</a:t>
            </a: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8059738" y="3406775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0" name="Line 32"/>
          <p:cNvSpPr>
            <a:spLocks noChangeShapeType="1"/>
          </p:cNvSpPr>
          <p:nvPr/>
        </p:nvSpPr>
        <p:spPr bwMode="auto">
          <a:xfrm>
            <a:off x="5464175" y="42068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1" name="Text Box 33"/>
          <p:cNvSpPr txBox="1">
            <a:spLocks noChangeArrowheads="1"/>
          </p:cNvSpPr>
          <p:nvPr/>
        </p:nvSpPr>
        <p:spPr bwMode="auto">
          <a:xfrm>
            <a:off x="5635625" y="3863975"/>
            <a:ext cx="800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10 m</a:t>
            </a:r>
          </a:p>
        </p:txBody>
      </p:sp>
      <p:sp>
        <p:nvSpPr>
          <p:cNvPr id="124971" name="Text Box 43"/>
          <p:cNvSpPr txBox="1">
            <a:spLocks noChangeArrowheads="1"/>
          </p:cNvSpPr>
          <p:nvPr/>
        </p:nvSpPr>
        <p:spPr bwMode="auto">
          <a:xfrm>
            <a:off x="2073275" y="3829050"/>
            <a:ext cx="39687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D4</a:t>
            </a:r>
          </a:p>
        </p:txBody>
      </p:sp>
      <p:sp>
        <p:nvSpPr>
          <p:cNvPr id="124939" name="Line 11"/>
          <p:cNvSpPr>
            <a:spLocks noChangeShapeType="1"/>
          </p:cNvSpPr>
          <p:nvPr/>
        </p:nvSpPr>
        <p:spPr bwMode="auto">
          <a:xfrm>
            <a:off x="2425700" y="34274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72" name="Line 44"/>
          <p:cNvSpPr>
            <a:spLocks noChangeShapeType="1"/>
          </p:cNvSpPr>
          <p:nvPr/>
        </p:nvSpPr>
        <p:spPr bwMode="auto">
          <a:xfrm flipV="1">
            <a:off x="1525588" y="3505200"/>
            <a:ext cx="0" cy="731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73" name="Line 45"/>
          <p:cNvSpPr>
            <a:spLocks noChangeShapeType="1"/>
          </p:cNvSpPr>
          <p:nvPr/>
        </p:nvSpPr>
        <p:spPr bwMode="auto">
          <a:xfrm>
            <a:off x="1520825" y="2578100"/>
            <a:ext cx="0" cy="731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74" name="Text Box 46"/>
          <p:cNvSpPr txBox="1">
            <a:spLocks noChangeArrowheads="1"/>
          </p:cNvSpPr>
          <p:nvPr/>
        </p:nvSpPr>
        <p:spPr bwMode="auto">
          <a:xfrm>
            <a:off x="1117600" y="2278063"/>
            <a:ext cx="800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194 mm</a:t>
            </a:r>
          </a:p>
        </p:txBody>
      </p:sp>
      <p:sp>
        <p:nvSpPr>
          <p:cNvPr id="124975" name="Rectangle 47"/>
          <p:cNvSpPr>
            <a:spLocks noChangeArrowheads="1"/>
          </p:cNvSpPr>
          <p:nvPr/>
        </p:nvSpPr>
        <p:spPr bwMode="auto">
          <a:xfrm>
            <a:off x="1160463" y="3087688"/>
            <a:ext cx="320675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Calculated Beam Size and Resolution</a:t>
            </a:r>
          </a:p>
        </p:txBody>
      </p:sp>
      <p:graphicFrame>
        <p:nvGraphicFramePr>
          <p:cNvPr id="181884" name="Group 636"/>
          <p:cNvGraphicFramePr>
            <a:graphicFrameLocks noGrp="1"/>
          </p:cNvGraphicFramePr>
          <p:nvPr>
            <p:ph idx="1"/>
          </p:nvPr>
        </p:nvGraphicFramePr>
        <p:xfrm>
          <a:off x="455613" y="1365568"/>
          <a:ext cx="8229600" cy="3890645"/>
        </p:xfrm>
        <a:graphic>
          <a:graphicData uri="http://schemas.openxmlformats.org/drawingml/2006/table">
            <a:tbl>
              <a:tblPr/>
              <a:tblGrid>
                <a:gridCol w="908050"/>
                <a:gridCol w="722313"/>
                <a:gridCol w="1089025"/>
                <a:gridCol w="1204912"/>
                <a:gridCol w="1149350"/>
                <a:gridCol w="1117600"/>
                <a:gridCol w="1062038"/>
                <a:gridCol w="976312"/>
              </a:tblGrid>
              <a:tr h="914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Beam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Beam Size at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Point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Calculated Size 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on the Camera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 over Magnified Size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0.3)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1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(TeV)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 RMS)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 RMS)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 RMS)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1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Protons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Ions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1744" name="Text Box 496"/>
          <p:cNvSpPr txBox="1">
            <a:spLocks noChangeArrowheads="1"/>
          </p:cNvSpPr>
          <p:nvPr/>
        </p:nvSpPr>
        <p:spPr bwMode="auto">
          <a:xfrm>
            <a:off x="1400969" y="5539729"/>
            <a:ext cx="6345238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6688" indent="-166688">
              <a:spcBef>
                <a:spcPct val="5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</a:pPr>
            <a:r>
              <a:rPr lang="en-US" sz="1600" dirty="0">
                <a:latin typeface="Times New Roman" pitchFamily="18" charset="0"/>
              </a:rPr>
              <a:t>Calculation includes geometric optics, depth of field, and diffraction.</a:t>
            </a:r>
          </a:p>
          <a:p>
            <a:pPr marL="166688" indent="-166688">
              <a:spcBef>
                <a:spcPct val="5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</a:pPr>
            <a:r>
              <a:rPr lang="en-US" sz="1600" dirty="0">
                <a:latin typeface="Times New Roman" pitchFamily="18" charset="0"/>
              </a:rPr>
              <a:t>400-nm wavelength is used, except at injection, where the undulator spectrum is shifted to the red and infrared.</a:t>
            </a:r>
            <a:endParaRPr lang="en-US" sz="1600" i="1" baseline="-25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</a:t>
            </a:r>
            <a:r>
              <a:rPr lang="en-US" dirty="0"/>
              <a:t>Table</a:t>
            </a:r>
          </a:p>
        </p:txBody>
      </p:sp>
      <p:pic>
        <p:nvPicPr>
          <p:cNvPr id="184340" name="Picture 20" descr="Optical table, no 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3968750"/>
            <a:ext cx="868362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1" name="Text Box 21"/>
          <p:cNvSpPr txBox="1">
            <a:spLocks noChangeArrowheads="1"/>
          </p:cNvSpPr>
          <p:nvPr/>
        </p:nvSpPr>
        <p:spPr bwMode="auto">
          <a:xfrm>
            <a:off x="279400" y="3530600"/>
            <a:ext cx="990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Alignment laser</a:t>
            </a:r>
          </a:p>
        </p:txBody>
      </p:sp>
      <p:sp>
        <p:nvSpPr>
          <p:cNvPr id="184342" name="Text Box 22"/>
          <p:cNvSpPr txBox="1">
            <a:spLocks noChangeArrowheads="1"/>
          </p:cNvSpPr>
          <p:nvPr/>
        </p:nvSpPr>
        <p:spPr bwMode="auto">
          <a:xfrm>
            <a:off x="4902200" y="5213350"/>
            <a:ext cx="1447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800000"/>
                </a:solidFill>
              </a:rPr>
              <a:t>Focus</a:t>
            </a:r>
            <a:br>
              <a:rPr lang="en-US" sz="1400">
                <a:solidFill>
                  <a:srgbClr val="800000"/>
                </a:solidFill>
              </a:rPr>
            </a:br>
            <a:r>
              <a:rPr lang="en-US" sz="1400">
                <a:solidFill>
                  <a:srgbClr val="800000"/>
                </a:solidFill>
              </a:rPr>
              <a:t>trombone</a:t>
            </a:r>
          </a:p>
        </p:txBody>
      </p:sp>
      <p:sp>
        <p:nvSpPr>
          <p:cNvPr id="184343" name="Text Box 23"/>
          <p:cNvSpPr txBox="1">
            <a:spLocks noChangeArrowheads="1"/>
          </p:cNvSpPr>
          <p:nvPr/>
        </p:nvSpPr>
        <p:spPr bwMode="auto">
          <a:xfrm>
            <a:off x="2139950" y="4368800"/>
            <a:ext cx="101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F1 = 4 m</a:t>
            </a:r>
          </a:p>
        </p:txBody>
      </p:sp>
      <p:sp>
        <p:nvSpPr>
          <p:cNvPr id="184344" name="Text Box 24"/>
          <p:cNvSpPr txBox="1">
            <a:spLocks noChangeArrowheads="1"/>
          </p:cNvSpPr>
          <p:nvPr/>
        </p:nvSpPr>
        <p:spPr bwMode="auto">
          <a:xfrm>
            <a:off x="4146550" y="3644900"/>
            <a:ext cx="3016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996600"/>
                </a:solidFill>
              </a:rPr>
              <a:t>PMT and 15% splitter for abort gap</a:t>
            </a:r>
          </a:p>
        </p:txBody>
      </p:sp>
      <p:sp>
        <p:nvSpPr>
          <p:cNvPr id="184345" name="Text Box 25"/>
          <p:cNvSpPr txBox="1">
            <a:spLocks noChangeArrowheads="1"/>
          </p:cNvSpPr>
          <p:nvPr/>
        </p:nvSpPr>
        <p:spPr bwMode="auto">
          <a:xfrm>
            <a:off x="825500" y="5083175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CC00CC"/>
                </a:solidFill>
              </a:rPr>
              <a:t>Intermediate image</a:t>
            </a:r>
          </a:p>
        </p:txBody>
      </p:sp>
      <p:sp>
        <p:nvSpPr>
          <p:cNvPr id="184346" name="Line 26"/>
          <p:cNvSpPr>
            <a:spLocks noChangeShapeType="1"/>
          </p:cNvSpPr>
          <p:nvPr/>
        </p:nvSpPr>
        <p:spPr bwMode="auto">
          <a:xfrm flipV="1">
            <a:off x="2152650" y="4940300"/>
            <a:ext cx="431800" cy="273050"/>
          </a:xfrm>
          <a:prstGeom prst="line">
            <a:avLst/>
          </a:prstGeom>
          <a:noFill/>
          <a:ln w="12700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47" name="Text Box 27"/>
          <p:cNvSpPr txBox="1">
            <a:spLocks noChangeArrowheads="1"/>
          </p:cNvSpPr>
          <p:nvPr/>
        </p:nvSpPr>
        <p:spPr bwMode="auto">
          <a:xfrm>
            <a:off x="3200400" y="607695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Table Coordinates [mm]</a:t>
            </a:r>
          </a:p>
        </p:txBody>
      </p:sp>
      <p:sp>
        <p:nvSpPr>
          <p:cNvPr id="184348" name="Text Box 28"/>
          <p:cNvSpPr txBox="1">
            <a:spLocks noChangeArrowheads="1"/>
          </p:cNvSpPr>
          <p:nvPr/>
        </p:nvSpPr>
        <p:spPr bwMode="auto">
          <a:xfrm>
            <a:off x="4152900" y="503555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Cameras</a:t>
            </a:r>
          </a:p>
        </p:txBody>
      </p:sp>
      <p:sp>
        <p:nvSpPr>
          <p:cNvPr id="184349" name="Line 29"/>
          <p:cNvSpPr>
            <a:spLocks noChangeShapeType="1"/>
          </p:cNvSpPr>
          <p:nvPr/>
        </p:nvSpPr>
        <p:spPr bwMode="auto">
          <a:xfrm>
            <a:off x="5842000" y="3943350"/>
            <a:ext cx="914400" cy="762000"/>
          </a:xfrm>
          <a:prstGeom prst="line">
            <a:avLst/>
          </a:prstGeom>
          <a:noFill/>
          <a:ln w="12700">
            <a:solidFill>
              <a:srgbClr val="99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50" name="Text Box 30"/>
          <p:cNvSpPr txBox="1">
            <a:spLocks noChangeArrowheads="1"/>
          </p:cNvSpPr>
          <p:nvPr/>
        </p:nvSpPr>
        <p:spPr bwMode="auto">
          <a:xfrm>
            <a:off x="2798763" y="5370513"/>
            <a:ext cx="455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FF00"/>
                </a:solidFill>
              </a:rPr>
              <a:t>Slit</a:t>
            </a:r>
          </a:p>
        </p:txBody>
      </p:sp>
      <p:sp>
        <p:nvSpPr>
          <p:cNvPr id="184351" name="Line 31"/>
          <p:cNvSpPr>
            <a:spLocks noChangeShapeType="1"/>
          </p:cNvSpPr>
          <p:nvPr/>
        </p:nvSpPr>
        <p:spPr bwMode="auto">
          <a:xfrm flipV="1">
            <a:off x="3078163" y="4889500"/>
            <a:ext cx="503237" cy="525463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52" name="Text Box 32"/>
          <p:cNvSpPr txBox="1">
            <a:spLocks noChangeArrowheads="1"/>
          </p:cNvSpPr>
          <p:nvPr/>
        </p:nvSpPr>
        <p:spPr bwMode="auto">
          <a:xfrm>
            <a:off x="1524000" y="3530600"/>
            <a:ext cx="1447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FF00"/>
                </a:solidFill>
              </a:rPr>
              <a:t>Calibration light and target</a:t>
            </a:r>
          </a:p>
        </p:txBody>
      </p:sp>
      <p:sp>
        <p:nvSpPr>
          <p:cNvPr id="184353" name="Line 33"/>
          <p:cNvSpPr>
            <a:spLocks noChangeShapeType="1"/>
          </p:cNvSpPr>
          <p:nvPr/>
        </p:nvSpPr>
        <p:spPr bwMode="auto">
          <a:xfrm flipH="1">
            <a:off x="3390900" y="3943350"/>
            <a:ext cx="927100" cy="774700"/>
          </a:xfrm>
          <a:prstGeom prst="line">
            <a:avLst/>
          </a:prstGeom>
          <a:noFill/>
          <a:ln w="12700">
            <a:solidFill>
              <a:srgbClr val="99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54" name="Line 34"/>
          <p:cNvSpPr>
            <a:spLocks noChangeShapeType="1"/>
          </p:cNvSpPr>
          <p:nvPr/>
        </p:nvSpPr>
        <p:spPr bwMode="auto">
          <a:xfrm flipH="1">
            <a:off x="1079500" y="3848100"/>
            <a:ext cx="552450" cy="2349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55" name="Text Box 35"/>
          <p:cNvSpPr txBox="1">
            <a:spLocks noChangeArrowheads="1"/>
          </p:cNvSpPr>
          <p:nvPr/>
        </p:nvSpPr>
        <p:spPr bwMode="auto">
          <a:xfrm>
            <a:off x="450850" y="46863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F2 = 0.75 m</a:t>
            </a:r>
          </a:p>
        </p:txBody>
      </p:sp>
      <p:pic>
        <p:nvPicPr>
          <p:cNvPr id="184356" name="Picture 36" descr="Optical table, mechan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11300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0" name="Text Box 40"/>
          <p:cNvSpPr txBox="1">
            <a:spLocks noChangeArrowheads="1"/>
          </p:cNvSpPr>
          <p:nvPr/>
        </p:nvSpPr>
        <p:spPr bwMode="auto">
          <a:xfrm>
            <a:off x="2070100" y="1816100"/>
            <a:ext cx="976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Beam</a:t>
            </a:r>
          </a:p>
        </p:txBody>
      </p:sp>
      <p:sp>
        <p:nvSpPr>
          <p:cNvPr id="184361" name="Text Box 41"/>
          <p:cNvSpPr txBox="1">
            <a:spLocks noChangeArrowheads="1"/>
          </p:cNvSpPr>
          <p:nvPr/>
        </p:nvSpPr>
        <p:spPr bwMode="auto">
          <a:xfrm>
            <a:off x="3249613" y="2551113"/>
            <a:ext cx="976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Table</a:t>
            </a:r>
          </a:p>
        </p:txBody>
      </p:sp>
      <p:sp>
        <p:nvSpPr>
          <p:cNvPr id="184362" name="Line 42"/>
          <p:cNvSpPr>
            <a:spLocks noChangeShapeType="1"/>
          </p:cNvSpPr>
          <p:nvPr/>
        </p:nvSpPr>
        <p:spPr bwMode="auto">
          <a:xfrm>
            <a:off x="2822575" y="1954213"/>
            <a:ext cx="2667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63" name="Text Box 43"/>
          <p:cNvSpPr txBox="1">
            <a:spLocks noChangeArrowheads="1"/>
          </p:cNvSpPr>
          <p:nvPr/>
        </p:nvSpPr>
        <p:spPr bwMode="auto">
          <a:xfrm>
            <a:off x="6907213" y="1168400"/>
            <a:ext cx="976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hlink"/>
                </a:solidFill>
              </a:rPr>
              <a:t>Extraction mirror</a:t>
            </a:r>
          </a:p>
        </p:txBody>
      </p:sp>
      <p:sp>
        <p:nvSpPr>
          <p:cNvPr id="184364" name="Line 44"/>
          <p:cNvSpPr>
            <a:spLocks noChangeShapeType="1"/>
          </p:cNvSpPr>
          <p:nvPr/>
        </p:nvSpPr>
        <p:spPr bwMode="auto">
          <a:xfrm flipH="1">
            <a:off x="6148388" y="1470025"/>
            <a:ext cx="869950" cy="4889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65" name="Text Box 45"/>
          <p:cNvSpPr txBox="1">
            <a:spLocks noChangeArrowheads="1"/>
          </p:cNvSpPr>
          <p:nvPr/>
        </p:nvSpPr>
        <p:spPr bwMode="auto">
          <a:xfrm>
            <a:off x="7367588" y="2589213"/>
            <a:ext cx="976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FF00"/>
                </a:solidFill>
              </a:rPr>
              <a:t>Shielding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Photoelectrons per Particle at Camera</a:t>
            </a:r>
          </a:p>
        </p:txBody>
      </p:sp>
      <p:pic>
        <p:nvPicPr>
          <p:cNvPr id="177160" name="Picture 8" descr="Photoelectrons per proton at camera vs energ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8" y="1978025"/>
            <a:ext cx="3921125" cy="2771775"/>
          </a:xfrm>
          <a:noFill/>
          <a:ln/>
        </p:spPr>
      </p:pic>
      <p:pic>
        <p:nvPicPr>
          <p:cNvPr id="177161" name="Picture 9" descr="Photoelectrons per ion at camera vs ener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75200" y="2020888"/>
            <a:ext cx="3921125" cy="2744787"/>
          </a:xfrm>
          <a:noFill/>
          <a:ln/>
        </p:spPr>
      </p:pic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1073150" y="1404938"/>
            <a:ext cx="311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Protons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5302250" y="1404938"/>
            <a:ext cx="311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Lead Ions</a:t>
            </a:r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3606800" y="2090738"/>
            <a:ext cx="750888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2473325" y="2654300"/>
            <a:ext cx="750888" cy="354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69" name="Rectangle 17"/>
          <p:cNvSpPr>
            <a:spLocks noChangeArrowheads="1"/>
          </p:cNvSpPr>
          <p:nvPr/>
        </p:nvSpPr>
        <p:spPr bwMode="auto">
          <a:xfrm>
            <a:off x="3427413" y="2500313"/>
            <a:ext cx="174625" cy="20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70" name="Rectangle 18"/>
          <p:cNvSpPr>
            <a:spLocks noChangeArrowheads="1"/>
          </p:cNvSpPr>
          <p:nvPr/>
        </p:nvSpPr>
        <p:spPr bwMode="auto">
          <a:xfrm>
            <a:off x="3468688" y="2284413"/>
            <a:ext cx="98425" cy="20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71" name="Rectangle 19"/>
          <p:cNvSpPr>
            <a:spLocks noChangeArrowheads="1"/>
          </p:cNvSpPr>
          <p:nvPr/>
        </p:nvSpPr>
        <p:spPr bwMode="auto">
          <a:xfrm>
            <a:off x="3557588" y="2271713"/>
            <a:ext cx="155575" cy="20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72" name="Rectangle 20"/>
          <p:cNvSpPr>
            <a:spLocks noChangeArrowheads="1"/>
          </p:cNvSpPr>
          <p:nvPr/>
        </p:nvSpPr>
        <p:spPr bwMode="auto">
          <a:xfrm>
            <a:off x="3090863" y="2535238"/>
            <a:ext cx="377825" cy="20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2286000" y="2171700"/>
            <a:ext cx="1076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hlink"/>
                </a:solidFill>
              </a:rPr>
              <a:t>Dipole center</a:t>
            </a:r>
          </a:p>
        </p:txBody>
      </p:sp>
      <p:sp>
        <p:nvSpPr>
          <p:cNvPr id="177174" name="Text Box 22"/>
          <p:cNvSpPr txBox="1">
            <a:spLocks noChangeArrowheads="1"/>
          </p:cNvSpPr>
          <p:nvPr/>
        </p:nvSpPr>
        <p:spPr bwMode="auto">
          <a:xfrm>
            <a:off x="787400" y="3067050"/>
            <a:ext cx="842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FF00"/>
                </a:solidFill>
              </a:rPr>
              <a:t>Undulator</a:t>
            </a:r>
          </a:p>
        </p:txBody>
      </p:sp>
      <p:sp>
        <p:nvSpPr>
          <p:cNvPr id="177175" name="Text Box 23"/>
          <p:cNvSpPr txBox="1">
            <a:spLocks noChangeArrowheads="1"/>
          </p:cNvSpPr>
          <p:nvPr/>
        </p:nvSpPr>
        <p:spPr bwMode="auto">
          <a:xfrm>
            <a:off x="6069013" y="2787650"/>
            <a:ext cx="857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C00CC"/>
                </a:solidFill>
              </a:rPr>
              <a:t>Combined</a:t>
            </a:r>
          </a:p>
        </p:txBody>
      </p:sp>
      <p:sp>
        <p:nvSpPr>
          <p:cNvPr id="177176" name="Text Box 24"/>
          <p:cNvSpPr txBox="1">
            <a:spLocks noChangeArrowheads="1"/>
          </p:cNvSpPr>
          <p:nvPr/>
        </p:nvSpPr>
        <p:spPr bwMode="auto">
          <a:xfrm>
            <a:off x="7648575" y="3049588"/>
            <a:ext cx="9826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Dipole edge</a:t>
            </a:r>
          </a:p>
        </p:txBody>
      </p:sp>
      <p:sp>
        <p:nvSpPr>
          <p:cNvPr id="177178" name="Text Box 26"/>
          <p:cNvSpPr txBox="1">
            <a:spLocks noChangeArrowheads="1"/>
          </p:cNvSpPr>
          <p:nvPr/>
        </p:nvSpPr>
        <p:spPr bwMode="auto">
          <a:xfrm>
            <a:off x="5192713" y="3089275"/>
            <a:ext cx="842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FF00"/>
                </a:solidFill>
              </a:rPr>
              <a:t>Undulator</a:t>
            </a:r>
          </a:p>
        </p:txBody>
      </p:sp>
      <p:sp>
        <p:nvSpPr>
          <p:cNvPr id="177179" name="Text Box 27"/>
          <p:cNvSpPr txBox="1">
            <a:spLocks noChangeArrowheads="1"/>
          </p:cNvSpPr>
          <p:nvPr/>
        </p:nvSpPr>
        <p:spPr bwMode="auto">
          <a:xfrm>
            <a:off x="1120775" y="2338388"/>
            <a:ext cx="857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C00CC"/>
                </a:solidFill>
              </a:rPr>
              <a:t>Combined</a:t>
            </a:r>
          </a:p>
        </p:txBody>
      </p:sp>
      <p:sp>
        <p:nvSpPr>
          <p:cNvPr id="177180" name="Line 28"/>
          <p:cNvSpPr>
            <a:spLocks noChangeShapeType="1"/>
          </p:cNvSpPr>
          <p:nvPr/>
        </p:nvSpPr>
        <p:spPr bwMode="auto">
          <a:xfrm>
            <a:off x="1631950" y="2592388"/>
            <a:ext cx="219075" cy="51435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181" name="Text Box 29"/>
          <p:cNvSpPr txBox="1">
            <a:spLocks noChangeArrowheads="1"/>
          </p:cNvSpPr>
          <p:nvPr/>
        </p:nvSpPr>
        <p:spPr bwMode="auto">
          <a:xfrm>
            <a:off x="6249988" y="2486025"/>
            <a:ext cx="1076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hlink"/>
                </a:solidFill>
              </a:rPr>
              <a:t>Dipole center</a:t>
            </a:r>
          </a:p>
        </p:txBody>
      </p:sp>
      <p:sp>
        <p:nvSpPr>
          <p:cNvPr id="177182" name="Line 30"/>
          <p:cNvSpPr>
            <a:spLocks noChangeShapeType="1"/>
          </p:cNvSpPr>
          <p:nvPr/>
        </p:nvSpPr>
        <p:spPr bwMode="auto">
          <a:xfrm>
            <a:off x="7275513" y="2689225"/>
            <a:ext cx="292100" cy="2619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2227263" y="2990850"/>
            <a:ext cx="98266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Dipole edge</a:t>
            </a:r>
          </a:p>
        </p:txBody>
      </p:sp>
      <p:sp>
        <p:nvSpPr>
          <p:cNvPr id="177183" name="Line 31"/>
          <p:cNvSpPr>
            <a:spLocks noChangeShapeType="1"/>
          </p:cNvSpPr>
          <p:nvPr/>
        </p:nvSpPr>
        <p:spPr bwMode="auto">
          <a:xfrm>
            <a:off x="6870700" y="3013075"/>
            <a:ext cx="338138" cy="20955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187" name="Text Box 35"/>
          <p:cNvSpPr txBox="1">
            <a:spLocks noChangeArrowheads="1"/>
          </p:cNvSpPr>
          <p:nvPr/>
        </p:nvSpPr>
        <p:spPr bwMode="auto">
          <a:xfrm>
            <a:off x="1143000" y="5043488"/>
            <a:ext cx="7200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6688" indent="-166688">
              <a:buClr>
                <a:schemeClr val="hlink"/>
              </a:buClr>
              <a:buSzPct val="50000"/>
              <a:buFont typeface="Wingdings" pitchFamily="2" charset="2"/>
              <a:buChar char="n"/>
            </a:pPr>
            <a:r>
              <a:rPr lang="en-US" sz="1600">
                <a:latin typeface="Times New Roman" pitchFamily="18" charset="0"/>
              </a:rPr>
              <a:t>In the crossover region between undulator and dipole radiation:</a:t>
            </a:r>
          </a:p>
          <a:p>
            <a:pPr marL="628650" lvl="1" indent="-17145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</a:pPr>
            <a:r>
              <a:rPr lang="en-US" sz="1400">
                <a:latin typeface="Times New Roman" pitchFamily="18" charset="0"/>
              </a:rPr>
              <a:t>Weak signal</a:t>
            </a:r>
          </a:p>
          <a:p>
            <a:pPr marL="628650" lvl="1" indent="-17145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</a:pPr>
            <a:r>
              <a:rPr lang="en-US" sz="1400">
                <a:latin typeface="Times New Roman" pitchFamily="18" charset="0"/>
              </a:rPr>
              <a:t>Two comparable sources: poor focus over a narrow energy range</a:t>
            </a:r>
          </a:p>
          <a:p>
            <a:pPr marL="166688" indent="-166688">
              <a:spcBef>
                <a:spcPct val="5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</a:pPr>
            <a:r>
              <a:rPr lang="en-US" sz="1600">
                <a:latin typeface="Times New Roman" pitchFamily="18" charset="0"/>
              </a:rPr>
              <a:t>Focus moves with energy: from undulator, to dipole edge, and then to dipole center.</a:t>
            </a:r>
          </a:p>
          <a:p>
            <a:pPr marL="166688" indent="-166688">
              <a:spcBef>
                <a:spcPct val="50000"/>
              </a:spcBef>
              <a:buClr>
                <a:schemeClr val="hlink"/>
              </a:buClr>
              <a:buSzPct val="50000"/>
              <a:buFont typeface="Wingdings" pitchFamily="2" charset="2"/>
              <a:buChar char="n"/>
            </a:pPr>
            <a:r>
              <a:rPr lang="en-US" sz="1600">
                <a:latin typeface="Times New Roman" pitchFamily="18" charset="0"/>
              </a:rPr>
              <a:t>Dipole egde radiation is distinct from central radiation only for </a:t>
            </a:r>
            <a:r>
              <a:rPr lang="en-US" sz="1600" i="1">
                <a:latin typeface="Symbol" pitchFamily="18" charset="2"/>
              </a:rPr>
              <a:t>w</a:t>
            </a:r>
            <a:r>
              <a:rPr lang="en-US" sz="1600">
                <a:latin typeface="Times New Roman" pitchFamily="18" charset="0"/>
              </a:rPr>
              <a:t> &gt;&gt; </a:t>
            </a:r>
            <a:r>
              <a:rPr lang="en-US" sz="1600" i="1">
                <a:latin typeface="Symbol" pitchFamily="18" charset="2"/>
              </a:rPr>
              <a:t>w</a:t>
            </a:r>
            <a:r>
              <a:rPr lang="en-US" sz="1600" i="1" baseline="-25000">
                <a:latin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Particles per Bunch and per Fill</a:t>
            </a:r>
          </a:p>
        </p:txBody>
      </p:sp>
      <p:graphicFrame>
        <p:nvGraphicFramePr>
          <p:cNvPr id="100702" name="Group 350"/>
          <p:cNvGraphicFramePr>
            <a:graphicFrameLocks noGrp="1"/>
          </p:cNvGraphicFramePr>
          <p:nvPr>
            <p:ph idx="1"/>
          </p:nvPr>
        </p:nvGraphicFramePr>
        <p:xfrm>
          <a:off x="454025" y="1368425"/>
          <a:ext cx="8229599" cy="3111500"/>
        </p:xfrm>
        <a:graphic>
          <a:graphicData uri="http://schemas.openxmlformats.org/drawingml/2006/table">
            <a:tbl>
              <a:tblPr/>
              <a:tblGrid>
                <a:gridCol w="3972851"/>
                <a:gridCol w="2034876"/>
                <a:gridCol w="2221872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7919" marR="9791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Protons</a:t>
                      </a:r>
                    </a:p>
                  </a:txBody>
                  <a:tcPr marL="97919" marR="9791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Lead Ions</a:t>
                      </a:r>
                    </a:p>
                  </a:txBody>
                  <a:tcPr marL="97919" marR="979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Particles in a pilot bunch</a:t>
                      </a:r>
                    </a:p>
                  </a:txBody>
                  <a:tcPr marL="97919" marR="9791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97919" marR="9791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7919" marR="979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Particles in a nominal bunch</a:t>
                      </a:r>
                    </a:p>
                  </a:txBody>
                  <a:tcPr marL="97919" marR="9791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97919" marR="9791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7919" marR="979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Bunches in early fills</a:t>
                      </a:r>
                    </a:p>
                  </a:txBody>
                  <a:tcPr marL="97919" marR="9791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to 43</a:t>
                      </a:r>
                    </a:p>
                  </a:txBody>
                  <a:tcPr marL="97919" marR="9791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to 62</a:t>
                      </a:r>
                    </a:p>
                  </a:txBody>
                  <a:tcPr marL="97919" marR="979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Bunches in a full ring</a:t>
                      </a:r>
                    </a:p>
                  </a:txBody>
                  <a:tcPr marL="97919" marR="9791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2808</a:t>
                      </a:r>
                    </a:p>
                  </a:txBody>
                  <a:tcPr marL="97919" marR="9791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592</a:t>
                      </a:r>
                    </a:p>
                  </a:txBody>
                  <a:tcPr marL="97919" marR="979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Photoelectrons in the Peak Pixel</a:t>
            </a:r>
          </a:p>
        </p:txBody>
      </p:sp>
      <p:pic>
        <p:nvPicPr>
          <p:cNvPr id="179207" name="Picture 7" descr="Photoelectrons per proton fill at camera vs energ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58988"/>
            <a:ext cx="4038600" cy="3108325"/>
          </a:xfrm>
          <a:noFill/>
          <a:ln/>
        </p:spPr>
      </p:pic>
      <p:pic>
        <p:nvPicPr>
          <p:cNvPr id="179208" name="Picture 8" descr="Photoelectrons per ion fill at camera vs ener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058988"/>
            <a:ext cx="4038600" cy="3108325"/>
          </a:xfrm>
          <a:noFill/>
          <a:ln/>
        </p:spPr>
      </p:pic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1096963" y="1398588"/>
            <a:ext cx="311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Protons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5318125" y="1398588"/>
            <a:ext cx="311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Lead Ions</a:t>
            </a:r>
          </a:p>
        </p:txBody>
      </p:sp>
      <p:sp>
        <p:nvSpPr>
          <p:cNvPr id="179212" name="Line 12"/>
          <p:cNvSpPr>
            <a:spLocks noChangeShapeType="1"/>
          </p:cNvSpPr>
          <p:nvPr/>
        </p:nvSpPr>
        <p:spPr bwMode="auto">
          <a:xfrm flipV="1">
            <a:off x="3148013" y="5568950"/>
            <a:ext cx="411162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3535363" y="5397500"/>
            <a:ext cx="963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In one turn</a:t>
            </a:r>
            <a:br>
              <a:rPr lang="en-US" sz="1400">
                <a:latin typeface="Times New Roman" pitchFamily="18" charset="0"/>
              </a:rPr>
            </a:br>
            <a:r>
              <a:rPr lang="en-US" sz="1400">
                <a:latin typeface="Times New Roman" pitchFamily="18" charset="0"/>
              </a:rPr>
              <a:t>In 20 ms</a:t>
            </a:r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 flipV="1">
            <a:off x="769938" y="5568950"/>
            <a:ext cx="411162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>
            <a:off x="769938" y="5768975"/>
            <a:ext cx="411162" cy="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1157288" y="5395913"/>
            <a:ext cx="1744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Pilot bunch</a:t>
            </a:r>
            <a:br>
              <a:rPr lang="en-US" sz="1400">
                <a:latin typeface="Times New Roman" pitchFamily="18" charset="0"/>
              </a:rPr>
            </a:br>
            <a:r>
              <a:rPr lang="en-US" sz="1400">
                <a:latin typeface="Times New Roman" pitchFamily="18" charset="0"/>
              </a:rPr>
              <a:t>Single nominal bunch</a:t>
            </a:r>
            <a:br>
              <a:rPr lang="en-US" sz="1400">
                <a:latin typeface="Times New Roman" pitchFamily="18" charset="0"/>
              </a:rPr>
            </a:br>
            <a:r>
              <a:rPr lang="en-US" sz="1400">
                <a:latin typeface="Times New Roman" pitchFamily="18" charset="0"/>
              </a:rPr>
              <a:t>Full ring</a:t>
            </a:r>
          </a:p>
        </p:txBody>
      </p:sp>
      <p:sp>
        <p:nvSpPr>
          <p:cNvPr id="179218" name="Line 18"/>
          <p:cNvSpPr>
            <a:spLocks noChangeShapeType="1"/>
          </p:cNvSpPr>
          <p:nvPr/>
        </p:nvSpPr>
        <p:spPr bwMode="auto">
          <a:xfrm>
            <a:off x="769938" y="5972175"/>
            <a:ext cx="4111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4926013" y="5395913"/>
            <a:ext cx="37639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50000"/>
            </a:pPr>
            <a:r>
              <a:rPr lang="en-US" sz="1600" dirty="0" smtClean="0">
                <a:latin typeface="Times New Roman" pitchFamily="18" charset="0"/>
              </a:rPr>
              <a:t>The emission </a:t>
            </a:r>
            <a:r>
              <a:rPr lang="en-US" sz="1600" dirty="0">
                <a:latin typeface="Times New Roman" pitchFamily="18" charset="0"/>
              </a:rPr>
              <a:t>increases with energy while </a:t>
            </a:r>
            <a:r>
              <a:rPr lang="en-US" sz="1600" dirty="0" smtClean="0">
                <a:latin typeface="Times New Roman" pitchFamily="18" charset="0"/>
              </a:rPr>
              <a:t>the beam </a:t>
            </a:r>
            <a:r>
              <a:rPr lang="en-US" sz="1600" dirty="0">
                <a:latin typeface="Times New Roman" pitchFamily="18" charset="0"/>
              </a:rPr>
              <a:t>size shrinks, giving a strong variation of the signal on the peak pixel.</a:t>
            </a:r>
            <a:endParaRPr lang="en-US" sz="1600" i="1" dirty="0">
              <a:latin typeface="Symbol" pitchFamily="18" charset="2"/>
            </a:endParaRPr>
          </a:p>
        </p:txBody>
      </p:sp>
      <p:sp>
        <p:nvSpPr>
          <p:cNvPr id="179221" name="Line 21"/>
          <p:cNvSpPr>
            <a:spLocks noChangeShapeType="1"/>
          </p:cNvSpPr>
          <p:nvPr/>
        </p:nvSpPr>
        <p:spPr bwMode="auto">
          <a:xfrm>
            <a:off x="3132138" y="5761038"/>
            <a:ext cx="411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sher, SLAC National Accel Lab logo, LARP logo, narrow header">
  <a:themeElements>
    <a:clrScheme name="Fisher, SLAC logo, LARP logo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isher, SLAC logo, LARP log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sher, SLAC logo, LARP logo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her, SLAC logo, LARP logo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her, SLAC logo, LARP logo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sher, SLAC logo, LARP logo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sher, SLAC logo, LARP logo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sher, SLAC logo, LARP logo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Fisher, SLAC National Accel Lab logo, LARP logo, narrow header</Template>
  <TotalTime>2921</TotalTime>
  <Words>2157</Words>
  <Application>Microsoft Office PowerPoint</Application>
  <PresentationFormat>On-screen Show (4:3)</PresentationFormat>
  <Paragraphs>435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Fisher, SLAC National Accel Lab logo, LARP logo, narrow header</vt:lpstr>
      <vt:lpstr>Commissioning the LHC Synchrotron-Light Monitors</vt:lpstr>
      <vt:lpstr>CERN Collaborators</vt:lpstr>
      <vt:lpstr>Synchrotron-Light Monitors</vt:lpstr>
      <vt:lpstr>Layout: Emission and Extraction</vt:lpstr>
      <vt:lpstr>Calculated Beam Size and Resolution</vt:lpstr>
      <vt:lpstr>Optical Table</vt:lpstr>
      <vt:lpstr>Photoelectrons per Particle at Camera</vt:lpstr>
      <vt:lpstr>Particles per Bunch and per Fill</vt:lpstr>
      <vt:lpstr>Photoelectrons in the Peak Pixel</vt:lpstr>
      <vt:lpstr>Commissioning: 450-GeV Pilot Bunch</vt:lpstr>
      <vt:lpstr>LHC Beams at Injection (450 GeV)</vt:lpstr>
      <vt:lpstr>Beam 1 at 1.18 TeV</vt:lpstr>
      <vt:lpstr>LHC Beams at 3.5 TeV</vt:lpstr>
      <vt:lpstr>Calibration Techniques</vt:lpstr>
      <vt:lpstr>Growth with Time of Beam 2 Vertical Size</vt:lpstr>
      <vt:lpstr>Vertical Emittance of Beam 1 during Ramp</vt:lpstr>
      <vt:lpstr>Emittance Comparisons at 450 GeV</vt:lpstr>
      <vt:lpstr>Synchrotron-Light Centroid vs. BPMs</vt:lpstr>
      <vt:lpstr>Disagreement with Wire Scanners</vt:lpstr>
      <vt:lpstr>Adjusting Beam-2 Optics at 450 GeV</vt:lpstr>
      <vt:lpstr>x Oscillation in the Undulator</vt:lpstr>
      <vt:lpstr>Off-Normal Incidence in x?</vt:lpstr>
      <vt:lpstr>Zemax: Off-Normal Incidence in x</vt:lpstr>
      <vt:lpstr>Off-Center Extraction Mirror?</vt:lpstr>
      <vt:lpstr>Zemax: Off-Center Extraction Mirror</vt:lpstr>
      <vt:lpstr>Problem with First Focusing Mirror?</vt:lpstr>
      <vt:lpstr>BSRA: Abort-Gap Monitor</vt:lpstr>
      <vt:lpstr>Protons/100ns at Quench Threshold</vt:lpstr>
      <vt:lpstr>Calibration of BSRA</vt:lpstr>
      <vt:lpstr>Test of Abort-Gap Cleaning</vt:lpstr>
      <vt:lpstr>Charge in Abort Gap</vt:lpstr>
      <vt:lpstr>Commissioning Automatic Operation</vt:lpstr>
      <vt:lpstr>BSRT for Beam 1</vt:lpstr>
      <vt:lpstr>Table Enclosure under Extraction Mirror</vt:lpstr>
      <vt:lpstr>Optical Table</vt:lpstr>
      <vt:lpstr>4-Pass Focus Trombone</vt:lpstr>
      <vt:lpstr>Intensified and Gated Cameras</vt:lpstr>
      <vt:lpstr>Abort-Gap Monitor</vt:lpstr>
    </vt:vector>
  </TitlesOfParts>
  <Company>SLAC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Commissioning the LHC Synchrotron-Light Monitors</dc:title>
  <dc:creator>Alan Fisher</dc:creator>
  <cp:lastModifiedBy>Alan Fisher</cp:lastModifiedBy>
  <cp:revision>105</cp:revision>
  <dcterms:created xsi:type="dcterms:W3CDTF">2010-03-28T05:11:47Z</dcterms:created>
  <dcterms:modified xsi:type="dcterms:W3CDTF">2010-04-27T15:58:33Z</dcterms:modified>
</cp:coreProperties>
</file>