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Default Extension="pdf" ContentType="application/pdf"/>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93" r:id="rId4"/>
    <p:sldId id="316" r:id="rId5"/>
    <p:sldId id="317" r:id="rId6"/>
    <p:sldId id="292" r:id="rId7"/>
    <p:sldId id="261" r:id="rId8"/>
    <p:sldId id="300" r:id="rId9"/>
    <p:sldId id="264" r:id="rId10"/>
    <p:sldId id="305" r:id="rId11"/>
    <p:sldId id="306" r:id="rId12"/>
    <p:sldId id="295" r:id="rId13"/>
    <p:sldId id="307" r:id="rId14"/>
    <p:sldId id="309" r:id="rId15"/>
    <p:sldId id="312" r:id="rId16"/>
    <p:sldId id="313" r:id="rId17"/>
    <p:sldId id="318" r:id="rId18"/>
    <p:sldId id="314" r:id="rId19"/>
    <p:sldId id="259" r:id="rId20"/>
    <p:sldId id="260" r:id="rId21"/>
    <p:sldId id="283" r:id="rId22"/>
    <p:sldId id="284" r:id="rId23"/>
    <p:sldId id="286" r:id="rId24"/>
    <p:sldId id="315" r:id="rId25"/>
    <p:sldId id="29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30" autoAdjust="0"/>
    <p:restoredTop sz="94660"/>
  </p:normalViewPr>
  <p:slideViewPr>
    <p:cSldViewPr>
      <p:cViewPr varScale="1">
        <p:scale>
          <a:sx n="50" d="100"/>
          <a:sy n="50" d="100"/>
        </p:scale>
        <p:origin x="-108" y="-74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9D0475-1A32-4BB9-A54B-A13179AFCBF8}" type="datetimeFigureOut">
              <a:rPr lang="en-US" smtClean="0"/>
              <a:pPr/>
              <a:t>6/2/2010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B47336-992F-45FC-B41A-DF38BDF941A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7"/>
          <p:cNvSpPr>
            <a:spLocks noGrp="1" noChangeArrowheads="1"/>
          </p:cNvSpPr>
          <p:nvPr>
            <p:ph type="sldNum" sz="quarter"/>
          </p:nvPr>
        </p:nvSpPr>
        <p:spPr>
          <a:noFill/>
        </p:spPr>
        <p:txBody>
          <a:bodyPr/>
          <a:lstStyle/>
          <a:p>
            <a:fld id="{1601AC70-6353-4E91-A2CC-8EFCF8716164}" type="slidenum">
              <a:rPr lang="en-US"/>
              <a:pPr/>
              <a:t>12</a:t>
            </a:fld>
            <a:endParaRPr lang="en-US"/>
          </a:p>
        </p:txBody>
      </p:sp>
      <p:sp>
        <p:nvSpPr>
          <p:cNvPr id="6147" name="Rectangle 1"/>
          <p:cNvSpPr txBox="1">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ln>
        </p:spPr>
      </p:sp>
      <p:sp>
        <p:nvSpPr>
          <p:cNvPr id="6148" name="Rectangle 2"/>
          <p:cNvSpPr txBox="1">
            <a:spLocks noGrp="1" noChangeArrowheads="1"/>
          </p:cNvSpPr>
          <p:nvPr>
            <p:ph type="body" idx="1"/>
          </p:nvPr>
        </p:nvSpPr>
        <p:spPr>
          <a:xfrm>
            <a:off x="686112" y="4344144"/>
            <a:ext cx="5485778" cy="4207900"/>
          </a:xfrm>
          <a:noFill/>
          <a:ln/>
        </p:spPr>
        <p:txBody>
          <a:bodyPr wrap="none" anchor="ct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r>
              <a:rPr lang="en-US" dirty="0" smtClean="0"/>
              <a:t>This slide illustrates the three optical technologies evaluated so far by the FNAL group.</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Single channel SFP+ transceivers capable of operating at 10 </a:t>
            </a:r>
            <a:r>
              <a:rPr lang="en-US" dirty="0" err="1" smtClean="0"/>
              <a:t>Gbps</a:t>
            </a:r>
            <a:r>
              <a:rPr lang="en-US" dirty="0" smtClean="0"/>
              <a:t> were obtained and tested to characterize transmitter and receiver performance. Single mode and multimode versions of these devices (1310 nm and 850 nm respectively) were tested and reference components have been selected.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To exploit the density advantages offered by parallel optical components, FNAL recently obtained a SNAP 12 evaluation board from </a:t>
            </a:r>
            <a:r>
              <a:rPr lang="en-US" dirty="0" err="1" smtClean="0"/>
              <a:t>Zarlink</a:t>
            </a:r>
            <a:r>
              <a:rPr lang="en-US" dirty="0" smtClean="0"/>
              <a:t> and tested their SNAP </a:t>
            </a:r>
            <a:r>
              <a:rPr lang="en-US" dirty="0" err="1" smtClean="0"/>
              <a:t>Tx</a:t>
            </a:r>
            <a:r>
              <a:rPr lang="en-US" dirty="0" smtClean="0"/>
              <a:t> and Rx modules at rates up to 5 </a:t>
            </a:r>
            <a:r>
              <a:rPr lang="en-US" dirty="0" err="1" smtClean="0"/>
              <a:t>Gbps</a:t>
            </a:r>
            <a:r>
              <a:rPr lang="en-US" dirty="0" smtClean="0"/>
              <a:t>. This evaluation board will also be used to test a prototype of a 12 channel single mode receiver (also from </a:t>
            </a:r>
            <a:r>
              <a:rPr lang="en-US" dirty="0" err="1" smtClean="0"/>
              <a:t>Zarlink</a:t>
            </a:r>
            <a:r>
              <a:rPr lang="en-US" dirty="0" smtClean="0"/>
              <a:t>) for possible use in phase 1 upgrades at the LHC.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Driven by the advent of 100Gbps standards in the telecommunications market, novel optical engine technologies are now arriving as early product offerings. The list of providers of this technology is growing. FNAL has evaluated one example of this technology with a custom board designed by Fermilab engineers. Currently, these same engineers are designing a demonstration board to serve as an evaluation platform for other engines This board will operate as a stand alone bench top test stand or in a </a:t>
            </a:r>
            <a:r>
              <a:rPr lang="en-US" dirty="0" err="1" smtClean="0"/>
              <a:t>uTCA</a:t>
            </a:r>
            <a:r>
              <a:rPr lang="en-US" dirty="0" smtClean="0"/>
              <a:t> platform.</a:t>
            </a:r>
          </a:p>
          <a:p>
            <a:pPr eaLnBrk="1" fontAlgn="auto" hangingPunct="1">
              <a:spcBef>
                <a:spcPts val="0"/>
              </a:spcBef>
              <a:spcAft>
                <a:spcPts val="0"/>
              </a:spcAft>
              <a:defRPr/>
            </a:pPr>
            <a:endParaRPr lang="en-US" dirty="0" smtClean="0"/>
          </a:p>
        </p:txBody>
      </p:sp>
      <p:sp>
        <p:nvSpPr>
          <p:cNvPr id="4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B8F0AE-DB8E-4B17-B28D-45047E9EA586}" type="slidenum">
              <a:rPr lang="en-US" smtClean="0"/>
              <a:pPr fontAlgn="base">
                <a:spcBef>
                  <a:spcPct val="0"/>
                </a:spcBef>
                <a:spcAft>
                  <a:spcPct val="0"/>
                </a:spcAft>
                <a:defRPr/>
              </a:pPr>
              <a:t>13</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66253B2F-FF76-C546-869D-534401B699F1}" type="slidenum">
              <a:rPr lang="en-US"/>
              <a:pPr/>
              <a:t>14</a:t>
            </a:fld>
            <a:endParaRPr lang="en-US"/>
          </a:p>
        </p:txBody>
      </p:sp>
      <p:sp>
        <p:nvSpPr>
          <p:cNvPr id="18435" name="Rectangle 2"/>
          <p:cNvSpPr>
            <a:spLocks noGrp="1" noRot="1" noChangeAspect="1" noChangeArrowheads="1"/>
          </p:cNvSpPr>
          <p:nvPr>
            <p:ph type="sldImg"/>
          </p:nvPr>
        </p:nvSpPr>
        <p:spPr>
          <a:solidFill>
            <a:srgbClr val="FFFFFF"/>
          </a:solidFill>
          <a:ln/>
        </p:spPr>
      </p:sp>
      <p:sp>
        <p:nvSpPr>
          <p:cNvPr id="184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22243D23-4A0A-114A-B992-CD0CFAEF7CE4}" type="slidenum">
              <a:rPr lang="en-US"/>
              <a:pPr/>
              <a:t>15</a:t>
            </a:fld>
            <a:endParaRPr lang="en-US"/>
          </a:p>
        </p:txBody>
      </p:sp>
      <p:sp>
        <p:nvSpPr>
          <p:cNvPr id="2662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eaLnBrk="1" hangingPunct="1"/>
            <a:fld id="{5285928B-4C7B-6B4A-B85E-A79052658724}" type="slidenum">
              <a:rPr lang="en-US" sz="1200"/>
              <a:pPr algn="r" eaLnBrk="1" hangingPunct="1"/>
              <a:t>15</a:t>
            </a:fld>
            <a:endParaRPr lang="en-US" sz="1200"/>
          </a:p>
        </p:txBody>
      </p:sp>
      <p:sp>
        <p:nvSpPr>
          <p:cNvPr id="26628" name="Rectangle 2"/>
          <p:cNvSpPr>
            <a:spLocks noGrp="1" noRot="1" noChangeAspect="1" noChangeArrowheads="1" noTextEdit="1"/>
          </p:cNvSpPr>
          <p:nvPr>
            <p:ph type="sldImg"/>
          </p:nvPr>
        </p:nvSpPr>
        <p:spPr>
          <a:solidFill>
            <a:srgbClr val="FFFFFF"/>
          </a:solidFill>
          <a:ln/>
        </p:spPr>
      </p:sp>
      <p:sp>
        <p:nvSpPr>
          <p:cNvPr id="26629"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F9282F19-CD58-4E3D-82F7-D1AA3C1312B2}" type="slidenum">
              <a:rPr lang="en-US"/>
              <a:pPr/>
              <a:t>21</a:t>
            </a:fld>
            <a:endParaRPr 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84E3272A-EC6D-488A-8543-1849550CF830}" type="slidenum">
              <a:rPr lang="en-US"/>
              <a:pPr/>
              <a:t>22</a:t>
            </a:fld>
            <a:endParaRPr lang="en-US"/>
          </a:p>
        </p:txBody>
      </p:sp>
      <p:sp>
        <p:nvSpPr>
          <p:cNvPr id="13315" name="Rectangle 2"/>
          <p:cNvSpPr>
            <a:spLocks noGrp="1" noRot="1" noChangeAspect="1" noChangeArrowheads="1" noTextEdit="1"/>
          </p:cNvSpPr>
          <p:nvPr>
            <p:ph type="sldImg"/>
          </p:nvPr>
        </p:nvSpPr>
        <p:spPr>
          <a:solidFill>
            <a:srgbClr val="FFFFFF"/>
          </a:solidFill>
          <a:ln/>
        </p:spPr>
      </p:sp>
      <p:sp>
        <p:nvSpPr>
          <p:cNvPr id="13316" name="Rectangle 3"/>
          <p:cNvSpPr>
            <a:spLocks noGrp="1" noChangeArrowheads="1"/>
          </p:cNvSpPr>
          <p:nvPr>
            <p:ph type="body" idx="1"/>
          </p:nvPr>
        </p:nvSpPr>
        <p:spPr>
          <a:xfrm>
            <a:off x="913805" y="4343704"/>
            <a:ext cx="5030391" cy="4113892"/>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B362DB-979E-452D-B237-FF8BE43EA959}" type="datetimeFigureOut">
              <a:rPr lang="en-US" smtClean="0"/>
              <a:pPr/>
              <a:t>6/2/2010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F6D66-48AB-4482-94E6-0768EF3C06E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B362DB-979E-452D-B237-FF8BE43EA959}" type="datetimeFigureOut">
              <a:rPr lang="en-US" smtClean="0"/>
              <a:pPr/>
              <a:t>6/2/2010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F6D66-48AB-4482-94E6-0768EF3C06E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B362DB-979E-452D-B237-FF8BE43EA959}" type="datetimeFigureOut">
              <a:rPr lang="en-US" smtClean="0"/>
              <a:pPr/>
              <a:t>6/2/2010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F6D66-48AB-4482-94E6-0768EF3C06E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066800"/>
            <a:ext cx="8458200" cy="5105400"/>
          </a:xfrm>
        </p:spPr>
        <p:txBody>
          <a:bodyPr/>
          <a:lstStyle/>
          <a:p>
            <a:pPr lvl="0"/>
            <a:endParaRPr lang="en-US" noProof="0" smtClean="0"/>
          </a:p>
        </p:txBody>
      </p:sp>
      <p:sp>
        <p:nvSpPr>
          <p:cNvPr id="4" name="Rectangle 6"/>
          <p:cNvSpPr>
            <a:spLocks noGrp="1" noChangeArrowheads="1"/>
          </p:cNvSpPr>
          <p:nvPr>
            <p:ph type="sldNum" sz="quarter" idx="10"/>
          </p:nvPr>
        </p:nvSpPr>
        <p:spPr>
          <a:ln/>
        </p:spPr>
        <p:txBody>
          <a:bodyPr/>
          <a:lstStyle>
            <a:lvl1pPr>
              <a:defRPr/>
            </a:lvl1pPr>
          </a:lstStyle>
          <a:p>
            <a:pPr>
              <a:defRPr/>
            </a:pPr>
            <a:fld id="{98A6EC54-E70E-4288-BF7C-586349E2D571}" type="slidenum">
              <a:rPr lang="en-US"/>
              <a:pPr>
                <a:defRPr/>
              </a:pPr>
              <a:t>‹#›</a:t>
            </a:fld>
            <a:endParaRPr lang="en-US">
              <a:solidFill>
                <a:schemeClr val="bg1"/>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r>
              <a:rPr lang="en-US"/>
              <a:t>23 October, 2008         E. Ramberg          Fermilab's Test Beam Facility</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B362DB-979E-452D-B237-FF8BE43EA959}" type="datetimeFigureOut">
              <a:rPr lang="en-US" smtClean="0"/>
              <a:pPr/>
              <a:t>6/2/2010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F6D66-48AB-4482-94E6-0768EF3C06E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B362DB-979E-452D-B237-FF8BE43EA959}" type="datetimeFigureOut">
              <a:rPr lang="en-US" smtClean="0"/>
              <a:pPr/>
              <a:t>6/2/2010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F6D66-48AB-4482-94E6-0768EF3C06E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B362DB-979E-452D-B237-FF8BE43EA959}" type="datetimeFigureOut">
              <a:rPr lang="en-US" smtClean="0"/>
              <a:pPr/>
              <a:t>6/2/2010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F6D66-48AB-4482-94E6-0768EF3C06E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B362DB-979E-452D-B237-FF8BE43EA959}" type="datetimeFigureOut">
              <a:rPr lang="en-US" smtClean="0"/>
              <a:pPr/>
              <a:t>6/2/2010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CF6D66-48AB-4482-94E6-0768EF3C06E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B362DB-979E-452D-B237-FF8BE43EA959}" type="datetimeFigureOut">
              <a:rPr lang="en-US" smtClean="0"/>
              <a:pPr/>
              <a:t>6/2/2010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CF6D66-48AB-4482-94E6-0768EF3C06E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B362DB-979E-452D-B237-FF8BE43EA959}" type="datetimeFigureOut">
              <a:rPr lang="en-US" smtClean="0"/>
              <a:pPr/>
              <a:t>6/2/2010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CF6D66-48AB-4482-94E6-0768EF3C06E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B362DB-979E-452D-B237-FF8BE43EA959}" type="datetimeFigureOut">
              <a:rPr lang="en-US" smtClean="0"/>
              <a:pPr/>
              <a:t>6/2/2010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F6D66-48AB-4482-94E6-0768EF3C06E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B362DB-979E-452D-B237-FF8BE43EA959}" type="datetimeFigureOut">
              <a:rPr lang="en-US" smtClean="0"/>
              <a:pPr/>
              <a:t>6/2/2010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F6D66-48AB-4482-94E6-0768EF3C06E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B362DB-979E-452D-B237-FF8BE43EA959}" type="datetimeFigureOut">
              <a:rPr lang="en-US" smtClean="0"/>
              <a:pPr/>
              <a:t>6/2/2010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CF6D66-48AB-4482-94E6-0768EF3C06E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pd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9"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detectors.fnal.gov/" TargetMode="External"/><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130425"/>
            <a:ext cx="8077200" cy="1470025"/>
          </a:xfrm>
        </p:spPr>
        <p:txBody>
          <a:bodyPr>
            <a:normAutofit/>
          </a:bodyPr>
          <a:lstStyle/>
          <a:p>
            <a:r>
              <a:rPr lang="en-US" sz="4000" b="1" dirty="0" smtClean="0">
                <a:solidFill>
                  <a:srgbClr val="0070C0"/>
                </a:solidFill>
                <a:latin typeface="Comic Sans MS" pitchFamily="66" charset="0"/>
              </a:rPr>
              <a:t>Detector Research at Fermilab</a:t>
            </a:r>
            <a:endParaRPr lang="en-US" sz="4000" b="1" dirty="0">
              <a:solidFill>
                <a:srgbClr val="0070C0"/>
              </a:solidFill>
              <a:latin typeface="Comic Sans MS" pitchFamily="66" charset="0"/>
            </a:endParaRPr>
          </a:p>
        </p:txBody>
      </p:sp>
      <p:sp>
        <p:nvSpPr>
          <p:cNvPr id="3" name="Subtitle 2"/>
          <p:cNvSpPr>
            <a:spLocks noGrp="1"/>
          </p:cNvSpPr>
          <p:nvPr>
            <p:ph type="subTitle" idx="1"/>
          </p:nvPr>
        </p:nvSpPr>
        <p:spPr/>
        <p:txBody>
          <a:bodyPr>
            <a:normAutofit/>
          </a:bodyPr>
          <a:lstStyle/>
          <a:p>
            <a:r>
              <a:rPr lang="en-US" sz="2400" b="1" dirty="0" smtClean="0">
                <a:latin typeface="Comic Sans MS" pitchFamily="66" charset="0"/>
              </a:rPr>
              <a:t>Erik </a:t>
            </a:r>
            <a:r>
              <a:rPr lang="en-US" sz="2400" b="1" dirty="0" err="1" smtClean="0">
                <a:latin typeface="Comic Sans MS" pitchFamily="66" charset="0"/>
              </a:rPr>
              <a:t>Ramberg</a:t>
            </a:r>
            <a:endParaRPr lang="en-US" sz="2400" b="1" dirty="0" smtClean="0">
              <a:latin typeface="Comic Sans MS" pitchFamily="66" charset="0"/>
            </a:endParaRPr>
          </a:p>
          <a:p>
            <a:r>
              <a:rPr lang="en-US" sz="2400" b="1" dirty="0" smtClean="0">
                <a:latin typeface="Comic Sans MS" pitchFamily="66" charset="0"/>
              </a:rPr>
              <a:t>Users Meeting</a:t>
            </a:r>
          </a:p>
          <a:p>
            <a:r>
              <a:rPr lang="en-US" sz="2400" b="1" dirty="0" smtClean="0">
                <a:latin typeface="Comic Sans MS" pitchFamily="66" charset="0"/>
              </a:rPr>
              <a:t>2 June, 2010</a:t>
            </a:r>
            <a:endParaRPr lang="en-US" sz="2400" b="1" dirty="0">
              <a:latin typeface="Comic Sans MS"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0" y="990600"/>
            <a:ext cx="8696325" cy="1265238"/>
          </a:xfrm>
          <a:prstGeom prst="rect">
            <a:avLst/>
          </a:prstGeom>
          <a:noFill/>
          <a:ln w="9525">
            <a:noFill/>
            <a:round/>
            <a:headEnd/>
            <a:tailEnd/>
          </a:ln>
        </p:spPr>
        <p:txBody>
          <a:bodyPr lIns="0" tIns="45864" rIns="0" bIns="0"/>
          <a:lstStyle/>
          <a:p>
            <a:pPr marL="427038" indent="-322263" defTabSz="457200">
              <a:spcAft>
                <a:spcPts val="1425"/>
              </a:spcAft>
              <a:buSzPct val="45000"/>
              <a:buFont typeface="Wingdings" pitchFamily="2" charset="2"/>
              <a:buChar char="u"/>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2000" dirty="0">
                <a:latin typeface="Times New Roman" pitchFamily="18" charset="0"/>
                <a:ea typeface="Arial Unicode MS" pitchFamily="34" charset="-128"/>
                <a:cs typeface="Arial Unicode MS" pitchFamily="34" charset="-128"/>
              </a:rPr>
              <a:t>The CAPTAN DAQ system has been developed by the DIG (Detector Instrumentation Group) of CD/ESE. There are 3 basic concepts behind the system:</a:t>
            </a:r>
          </a:p>
        </p:txBody>
      </p:sp>
      <p:pic>
        <p:nvPicPr>
          <p:cNvPr id="13315" name="Picture 3"/>
          <p:cNvPicPr>
            <a:picLocks noChangeAspect="1" noChangeArrowheads="1"/>
          </p:cNvPicPr>
          <p:nvPr/>
        </p:nvPicPr>
        <p:blipFill>
          <a:blip r:embed="rId2"/>
          <a:srcRect/>
          <a:stretch>
            <a:fillRect/>
          </a:stretch>
        </p:blipFill>
        <p:spPr bwMode="auto">
          <a:xfrm>
            <a:off x="842963" y="1784350"/>
            <a:ext cx="3101975" cy="2378075"/>
          </a:xfrm>
          <a:prstGeom prst="rect">
            <a:avLst/>
          </a:prstGeom>
          <a:noFill/>
          <a:ln w="54000">
            <a:noFill/>
            <a:round/>
            <a:headEnd/>
            <a:tailEnd/>
          </a:ln>
        </p:spPr>
      </p:pic>
      <p:sp>
        <p:nvSpPr>
          <p:cNvPr id="13316" name="Line 4"/>
          <p:cNvSpPr>
            <a:spLocks noChangeShapeType="1"/>
          </p:cNvSpPr>
          <p:nvPr/>
        </p:nvSpPr>
        <p:spPr bwMode="auto">
          <a:xfrm flipH="1">
            <a:off x="3376613" y="1952625"/>
            <a:ext cx="1195387" cy="0"/>
          </a:xfrm>
          <a:prstGeom prst="line">
            <a:avLst/>
          </a:prstGeom>
          <a:noFill/>
          <a:ln w="54000">
            <a:solidFill>
              <a:srgbClr val="B80047"/>
            </a:solidFill>
            <a:round/>
            <a:headEnd/>
            <a:tailEnd type="triangle" w="med" len="med"/>
          </a:ln>
        </p:spPr>
        <p:txBody>
          <a:bodyPr/>
          <a:lstStyle/>
          <a:p>
            <a:endParaRPr lang="en-US"/>
          </a:p>
        </p:txBody>
      </p:sp>
      <p:sp>
        <p:nvSpPr>
          <p:cNvPr id="13317" name="Line 5"/>
          <p:cNvSpPr>
            <a:spLocks noChangeShapeType="1"/>
          </p:cNvSpPr>
          <p:nvPr/>
        </p:nvSpPr>
        <p:spPr bwMode="auto">
          <a:xfrm>
            <a:off x="2906713" y="1901825"/>
            <a:ext cx="561975" cy="374650"/>
          </a:xfrm>
          <a:prstGeom prst="line">
            <a:avLst/>
          </a:prstGeom>
          <a:noFill/>
          <a:ln w="54000">
            <a:solidFill>
              <a:srgbClr val="B80047"/>
            </a:solidFill>
            <a:round/>
            <a:headEnd/>
            <a:tailEnd/>
          </a:ln>
        </p:spPr>
        <p:txBody>
          <a:bodyPr/>
          <a:lstStyle/>
          <a:p>
            <a:endParaRPr lang="en-US"/>
          </a:p>
        </p:txBody>
      </p:sp>
      <p:sp>
        <p:nvSpPr>
          <p:cNvPr id="13318" name="Line 8"/>
          <p:cNvSpPr>
            <a:spLocks noChangeShapeType="1"/>
          </p:cNvSpPr>
          <p:nvPr/>
        </p:nvSpPr>
        <p:spPr bwMode="auto">
          <a:xfrm>
            <a:off x="1536700" y="3962400"/>
            <a:ext cx="749300" cy="93663"/>
          </a:xfrm>
          <a:prstGeom prst="line">
            <a:avLst/>
          </a:prstGeom>
          <a:noFill/>
          <a:ln w="54000">
            <a:solidFill>
              <a:srgbClr val="B80047"/>
            </a:solidFill>
            <a:round/>
            <a:headEnd/>
            <a:tailEnd/>
          </a:ln>
        </p:spPr>
        <p:txBody>
          <a:bodyPr/>
          <a:lstStyle/>
          <a:p>
            <a:endParaRPr lang="en-US"/>
          </a:p>
        </p:txBody>
      </p:sp>
      <p:sp>
        <p:nvSpPr>
          <p:cNvPr id="13319" name="Text Box 9"/>
          <p:cNvSpPr txBox="1">
            <a:spLocks noChangeArrowheads="1"/>
          </p:cNvSpPr>
          <p:nvPr/>
        </p:nvSpPr>
        <p:spPr bwMode="auto">
          <a:xfrm>
            <a:off x="4953000" y="2362200"/>
            <a:ext cx="2979738" cy="487363"/>
          </a:xfrm>
          <a:prstGeom prst="rect">
            <a:avLst/>
          </a:prstGeom>
          <a:noFill/>
          <a:ln w="54000">
            <a:noFill/>
            <a:round/>
            <a:headEnd/>
            <a:tailEnd/>
          </a:ln>
        </p:spPr>
        <p:txBody>
          <a:bodyPr lIns="90000" tIns="45000" rIns="90000" bIns="45000"/>
          <a:lstStyle/>
          <a:p>
            <a:pPr defTabSz="457200">
              <a:lnSpc>
                <a:spcPct val="93000"/>
              </a:lnSpc>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a:solidFill>
                  <a:srgbClr val="000000"/>
                </a:solidFill>
                <a:latin typeface="Times New Roman" pitchFamily="18" charset="0"/>
              </a:rPr>
              <a:t>2)A set of core boards:</a:t>
            </a:r>
          </a:p>
        </p:txBody>
      </p:sp>
      <p:sp>
        <p:nvSpPr>
          <p:cNvPr id="13320" name="Text Box 10"/>
          <p:cNvSpPr txBox="1">
            <a:spLocks noChangeArrowheads="1"/>
          </p:cNvSpPr>
          <p:nvPr/>
        </p:nvSpPr>
        <p:spPr bwMode="auto">
          <a:xfrm>
            <a:off x="4572000" y="1722438"/>
            <a:ext cx="3311525" cy="487362"/>
          </a:xfrm>
          <a:prstGeom prst="rect">
            <a:avLst/>
          </a:prstGeom>
          <a:noFill/>
          <a:ln w="54000">
            <a:noFill/>
            <a:round/>
            <a:headEnd/>
            <a:tailEnd/>
          </a:ln>
        </p:spPr>
        <p:txBody>
          <a:bodyPr lIns="90000" tIns="45000" rIns="90000" bIns="45000"/>
          <a:lstStyle/>
          <a:p>
            <a:pPr defTabSz="457200">
              <a:lnSpc>
                <a:spcPct val="93000"/>
              </a:lnSpc>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a:solidFill>
                  <a:srgbClr val="000000"/>
                </a:solidFill>
                <a:latin typeface="Times New Roman" pitchFamily="18" charset="0"/>
              </a:rPr>
              <a:t>1)Vertical standard bus</a:t>
            </a:r>
          </a:p>
        </p:txBody>
      </p:sp>
      <p:pic>
        <p:nvPicPr>
          <p:cNvPr id="13321" name="Picture 11"/>
          <p:cNvPicPr>
            <a:picLocks noChangeAspect="1" noChangeArrowheads="1"/>
          </p:cNvPicPr>
          <p:nvPr/>
        </p:nvPicPr>
        <p:blipFill>
          <a:blip r:embed="rId3" cstate="print"/>
          <a:srcRect/>
          <a:stretch>
            <a:fillRect/>
          </a:stretch>
        </p:blipFill>
        <p:spPr bwMode="auto">
          <a:xfrm>
            <a:off x="4945063" y="2895600"/>
            <a:ext cx="765175" cy="893763"/>
          </a:xfrm>
          <a:prstGeom prst="rect">
            <a:avLst/>
          </a:prstGeom>
          <a:noFill/>
          <a:ln w="54000">
            <a:noFill/>
            <a:round/>
            <a:headEnd/>
            <a:tailEnd/>
          </a:ln>
        </p:spPr>
      </p:pic>
      <p:pic>
        <p:nvPicPr>
          <p:cNvPr id="13322" name="Picture 12"/>
          <p:cNvPicPr>
            <a:picLocks noChangeAspect="1" noChangeArrowheads="1"/>
          </p:cNvPicPr>
          <p:nvPr/>
        </p:nvPicPr>
        <p:blipFill>
          <a:blip r:embed="rId4" cstate="print"/>
          <a:srcRect/>
          <a:stretch>
            <a:fillRect/>
          </a:stretch>
        </p:blipFill>
        <p:spPr bwMode="auto">
          <a:xfrm>
            <a:off x="4960938" y="3849688"/>
            <a:ext cx="766762" cy="823912"/>
          </a:xfrm>
          <a:prstGeom prst="rect">
            <a:avLst/>
          </a:prstGeom>
          <a:noFill/>
          <a:ln w="54000">
            <a:noFill/>
            <a:round/>
            <a:headEnd/>
            <a:tailEnd/>
          </a:ln>
        </p:spPr>
      </p:pic>
      <p:sp>
        <p:nvSpPr>
          <p:cNvPr id="13323" name="Line 13"/>
          <p:cNvSpPr>
            <a:spLocks noChangeShapeType="1"/>
          </p:cNvSpPr>
          <p:nvPr/>
        </p:nvSpPr>
        <p:spPr bwMode="auto">
          <a:xfrm flipV="1">
            <a:off x="3944938" y="2590800"/>
            <a:ext cx="1016000" cy="233363"/>
          </a:xfrm>
          <a:prstGeom prst="line">
            <a:avLst/>
          </a:prstGeom>
          <a:noFill/>
          <a:ln w="54000">
            <a:solidFill>
              <a:srgbClr val="B80047"/>
            </a:solidFill>
            <a:round/>
            <a:headEnd/>
            <a:tailEnd type="triangle" w="med" len="med"/>
          </a:ln>
        </p:spPr>
        <p:txBody>
          <a:bodyPr/>
          <a:lstStyle/>
          <a:p>
            <a:endParaRPr lang="en-US"/>
          </a:p>
        </p:txBody>
      </p:sp>
      <p:sp>
        <p:nvSpPr>
          <p:cNvPr id="13324" name="Rectangle 14"/>
          <p:cNvSpPr>
            <a:spLocks noChangeArrowheads="1"/>
          </p:cNvSpPr>
          <p:nvPr/>
        </p:nvSpPr>
        <p:spPr bwMode="auto">
          <a:xfrm>
            <a:off x="5746750" y="3003550"/>
            <a:ext cx="2716747" cy="648512"/>
          </a:xfrm>
          <a:prstGeom prst="rect">
            <a:avLst/>
          </a:prstGeom>
          <a:noFill/>
          <a:ln w="54000">
            <a:noFill/>
            <a:round/>
            <a:headEnd/>
            <a:tailEnd/>
          </a:ln>
        </p:spPr>
        <p:txBody>
          <a:bodyPr wrap="none" lIns="90000" tIns="46800" rIns="90000" bIns="46800">
            <a:spAutoFit/>
          </a:bodyPr>
          <a:lstStyle/>
          <a:p>
            <a: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dirty="0">
                <a:solidFill>
                  <a:srgbClr val="FF0000"/>
                </a:solidFill>
                <a:latin typeface="Times New Roman" pitchFamily="18" charset="0"/>
              </a:rPr>
              <a:t>NPCB – Node Processing </a:t>
            </a:r>
          </a:p>
          <a:p>
            <a: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dirty="0">
                <a:solidFill>
                  <a:srgbClr val="FF0000"/>
                </a:solidFill>
                <a:latin typeface="Times New Roman" pitchFamily="18" charset="0"/>
              </a:rPr>
              <a:t>and Control Board</a:t>
            </a:r>
          </a:p>
        </p:txBody>
      </p:sp>
      <p:sp>
        <p:nvSpPr>
          <p:cNvPr id="13325" name="Rectangle 15"/>
          <p:cNvSpPr>
            <a:spLocks noChangeArrowheads="1"/>
          </p:cNvSpPr>
          <p:nvPr/>
        </p:nvSpPr>
        <p:spPr bwMode="auto">
          <a:xfrm>
            <a:off x="5775325" y="3870325"/>
            <a:ext cx="1983533" cy="648512"/>
          </a:xfrm>
          <a:prstGeom prst="rect">
            <a:avLst/>
          </a:prstGeom>
          <a:noFill/>
          <a:ln w="54000">
            <a:noFill/>
            <a:round/>
            <a:headEnd/>
            <a:tailEnd/>
          </a:ln>
        </p:spPr>
        <p:txBody>
          <a:bodyPr wrap="none" lIns="90000" tIns="46800" rIns="90000" bIns="46800">
            <a:spAutoFit/>
          </a:bodyPr>
          <a:lstStyle/>
          <a:p>
            <a: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dirty="0">
                <a:solidFill>
                  <a:srgbClr val="FF0000"/>
                </a:solidFill>
                <a:latin typeface="Times New Roman" pitchFamily="18" charset="0"/>
              </a:rPr>
              <a:t>DCB – Data </a:t>
            </a:r>
          </a:p>
          <a:p>
            <a: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dirty="0">
                <a:solidFill>
                  <a:srgbClr val="FF0000"/>
                </a:solidFill>
                <a:latin typeface="Times New Roman" pitchFamily="18" charset="0"/>
              </a:rPr>
              <a:t>Conversion Board</a:t>
            </a:r>
          </a:p>
        </p:txBody>
      </p:sp>
      <p:sp>
        <p:nvSpPr>
          <p:cNvPr id="13326" name="Line 6"/>
          <p:cNvSpPr>
            <a:spLocks noChangeShapeType="1"/>
          </p:cNvSpPr>
          <p:nvPr/>
        </p:nvSpPr>
        <p:spPr bwMode="auto">
          <a:xfrm flipH="1" flipV="1">
            <a:off x="1871663" y="4097338"/>
            <a:ext cx="377825" cy="473075"/>
          </a:xfrm>
          <a:prstGeom prst="line">
            <a:avLst/>
          </a:prstGeom>
          <a:noFill/>
          <a:ln w="54000">
            <a:solidFill>
              <a:srgbClr val="B80047"/>
            </a:solidFill>
            <a:round/>
            <a:headEnd/>
            <a:tailEnd type="triangle" w="med" len="med"/>
          </a:ln>
        </p:spPr>
        <p:txBody>
          <a:bodyPr/>
          <a:lstStyle/>
          <a:p>
            <a:endParaRPr lang="en-US"/>
          </a:p>
        </p:txBody>
      </p:sp>
      <p:sp>
        <p:nvSpPr>
          <p:cNvPr id="13327" name="Text Box 7"/>
          <p:cNvSpPr txBox="1">
            <a:spLocks noChangeArrowheads="1"/>
          </p:cNvSpPr>
          <p:nvPr/>
        </p:nvSpPr>
        <p:spPr bwMode="auto">
          <a:xfrm>
            <a:off x="360363" y="4443413"/>
            <a:ext cx="4117975" cy="487362"/>
          </a:xfrm>
          <a:prstGeom prst="rect">
            <a:avLst/>
          </a:prstGeom>
          <a:noFill/>
          <a:ln w="54000">
            <a:noFill/>
            <a:round/>
            <a:headEnd/>
            <a:tailEnd/>
          </a:ln>
        </p:spPr>
        <p:txBody>
          <a:bodyPr lIns="90000" tIns="45000" rIns="90000" bIns="45000"/>
          <a:lstStyle/>
          <a:p>
            <a:pPr defTabSz="457200">
              <a:lnSpc>
                <a:spcPct val="93000"/>
              </a:lnSpc>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a:solidFill>
                  <a:srgbClr val="000000"/>
                </a:solidFill>
                <a:latin typeface="Times New Roman" pitchFamily="18" charset="0"/>
              </a:rPr>
              <a:t>3)Horizontal connectivity</a:t>
            </a:r>
          </a:p>
        </p:txBody>
      </p:sp>
      <p:sp>
        <p:nvSpPr>
          <p:cNvPr id="13328" name="Text Box 17"/>
          <p:cNvSpPr txBox="1">
            <a:spLocks noChangeArrowheads="1"/>
          </p:cNvSpPr>
          <p:nvPr/>
        </p:nvSpPr>
        <p:spPr bwMode="auto">
          <a:xfrm>
            <a:off x="842963" y="4868863"/>
            <a:ext cx="3463925" cy="1233487"/>
          </a:xfrm>
          <a:prstGeom prst="rect">
            <a:avLst/>
          </a:prstGeom>
          <a:noFill/>
          <a:ln w="54000">
            <a:noFill/>
            <a:round/>
            <a:headEnd/>
            <a:tailEnd/>
          </a:ln>
        </p:spPr>
        <p:txBody>
          <a:bodyPr lIns="90000" tIns="45000" rIns="90000" bIns="45000"/>
          <a:lstStyle/>
          <a:p>
            <a:pPr defTabSz="457200">
              <a:buSzPct val="58000"/>
              <a:buFont typeface="Times New Roman" pitchFamily="18" charset="0"/>
              <a:buBlip>
                <a:blip r:embed="rId5"/>
              </a:buBlip>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dirty="0">
                <a:solidFill>
                  <a:srgbClr val="FF0000"/>
                </a:solidFill>
                <a:latin typeface="Times New Roman" pitchFamily="18" charset="0"/>
              </a:rPr>
              <a:t> Gigabit Ethernet Link</a:t>
            </a:r>
          </a:p>
          <a:p>
            <a:pPr defTabSz="457200">
              <a:buSzPct val="58000"/>
              <a:buFont typeface="Times New Roman" pitchFamily="18" charset="0"/>
              <a:buBlip>
                <a:blip r:embed="rId5"/>
              </a:buBlip>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dirty="0">
                <a:solidFill>
                  <a:srgbClr val="FF0000"/>
                </a:solidFill>
                <a:latin typeface="Times New Roman" pitchFamily="18" charset="0"/>
              </a:rPr>
              <a:t> Interface Boards </a:t>
            </a:r>
          </a:p>
          <a:p>
            <a:pPr defTabSz="457200">
              <a:buSzPct val="58000"/>
              <a:buFont typeface="Times New Roman" pitchFamily="18" charset="0"/>
              <a:buBlip>
                <a:blip r:embed="rId5"/>
              </a:buBlip>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dirty="0">
                <a:solidFill>
                  <a:srgbClr val="FF0000"/>
                </a:solidFill>
                <a:latin typeface="Times New Roman" pitchFamily="18" charset="0"/>
              </a:rPr>
              <a:t> Level Translator</a:t>
            </a:r>
          </a:p>
          <a:p>
            <a:pPr defTabSz="457200">
              <a:buSzPct val="58000"/>
              <a:buFont typeface="Times New Roman" pitchFamily="18" charset="0"/>
              <a:buBlip>
                <a:blip r:embed="rId5"/>
              </a:buBlip>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dirty="0">
                <a:solidFill>
                  <a:srgbClr val="FF0000"/>
                </a:solidFill>
                <a:latin typeface="Times New Roman" pitchFamily="18" charset="0"/>
              </a:rPr>
              <a:t> USB </a:t>
            </a:r>
          </a:p>
        </p:txBody>
      </p:sp>
      <p:pic>
        <p:nvPicPr>
          <p:cNvPr id="13329" name="Picture 3"/>
          <p:cNvPicPr>
            <a:picLocks noChangeAspect="1" noChangeArrowheads="1"/>
          </p:cNvPicPr>
          <p:nvPr/>
        </p:nvPicPr>
        <p:blipFill>
          <a:blip r:embed="rId6" cstate="print"/>
          <a:srcRect/>
          <a:stretch>
            <a:fillRect/>
          </a:stretch>
        </p:blipFill>
        <p:spPr bwMode="auto">
          <a:xfrm>
            <a:off x="4203700" y="5092700"/>
            <a:ext cx="1409700" cy="758825"/>
          </a:xfrm>
          <a:prstGeom prst="rect">
            <a:avLst/>
          </a:prstGeom>
          <a:noFill/>
          <a:ln w="72000">
            <a:noFill/>
            <a:round/>
            <a:headEnd/>
            <a:tailEnd/>
          </a:ln>
        </p:spPr>
      </p:pic>
      <p:sp>
        <p:nvSpPr>
          <p:cNvPr id="13330" name="Line 13"/>
          <p:cNvSpPr>
            <a:spLocks noChangeShapeType="1"/>
          </p:cNvSpPr>
          <p:nvPr/>
        </p:nvSpPr>
        <p:spPr bwMode="auto">
          <a:xfrm>
            <a:off x="3376613" y="5092700"/>
            <a:ext cx="742950" cy="238125"/>
          </a:xfrm>
          <a:prstGeom prst="line">
            <a:avLst/>
          </a:prstGeom>
          <a:noFill/>
          <a:ln w="54000">
            <a:solidFill>
              <a:srgbClr val="B80047"/>
            </a:solidFill>
            <a:round/>
            <a:headEnd/>
            <a:tailEnd type="triangle" w="med" len="med"/>
          </a:ln>
        </p:spPr>
        <p:txBody>
          <a:bodyPr/>
          <a:lstStyle/>
          <a:p>
            <a:endParaRPr lang="en-US"/>
          </a:p>
        </p:txBody>
      </p:sp>
      <p:sp>
        <p:nvSpPr>
          <p:cNvPr id="13331" name="TextBox 32"/>
          <p:cNvSpPr txBox="1">
            <a:spLocks noChangeArrowheads="1"/>
          </p:cNvSpPr>
          <p:nvPr/>
        </p:nvSpPr>
        <p:spPr bwMode="auto">
          <a:xfrm>
            <a:off x="1447800" y="228600"/>
            <a:ext cx="5681363" cy="523220"/>
          </a:xfrm>
          <a:prstGeom prst="rect">
            <a:avLst/>
          </a:prstGeom>
          <a:solidFill>
            <a:srgbClr val="FFFF66"/>
          </a:solidFill>
          <a:ln w="9525">
            <a:noFill/>
            <a:miter lim="800000"/>
            <a:headEnd/>
            <a:tailEnd/>
          </a:ln>
        </p:spPr>
        <p:txBody>
          <a:bodyPr wrap="none">
            <a:spAutoFit/>
          </a:bodyPr>
          <a:lstStyle/>
          <a:p>
            <a:pPr defTabSz="457200"/>
            <a:r>
              <a:rPr lang="en-US" sz="2800" b="1" dirty="0" smtClean="0">
                <a:solidFill>
                  <a:srgbClr val="0070C0"/>
                </a:solidFill>
                <a:latin typeface="Comic Sans MS" pitchFamily="66" charset="0"/>
              </a:rPr>
              <a:t>II.  The </a:t>
            </a:r>
            <a:r>
              <a:rPr lang="en-US" sz="2800" b="1" dirty="0">
                <a:solidFill>
                  <a:srgbClr val="0070C0"/>
                </a:solidFill>
                <a:latin typeface="Comic Sans MS" pitchFamily="66" charset="0"/>
              </a:rPr>
              <a:t>CAPTAN DAQ system</a:t>
            </a:r>
          </a:p>
        </p:txBody>
      </p:sp>
      <p:sp>
        <p:nvSpPr>
          <p:cNvPr id="13332" name="Text Box 2"/>
          <p:cNvSpPr txBox="1">
            <a:spLocks noChangeArrowheads="1"/>
          </p:cNvSpPr>
          <p:nvPr/>
        </p:nvSpPr>
        <p:spPr bwMode="auto">
          <a:xfrm>
            <a:off x="0" y="6019800"/>
            <a:ext cx="8696325" cy="476250"/>
          </a:xfrm>
          <a:prstGeom prst="rect">
            <a:avLst/>
          </a:prstGeom>
          <a:noFill/>
          <a:ln w="9525">
            <a:noFill/>
            <a:round/>
            <a:headEnd/>
            <a:tailEnd/>
          </a:ln>
        </p:spPr>
        <p:txBody>
          <a:bodyPr lIns="0" tIns="45864" rIns="0" bIns="0"/>
          <a:lstStyle/>
          <a:p>
            <a:pPr marL="427038" indent="-322263" defTabSz="457200">
              <a:spcAft>
                <a:spcPts val="1425"/>
              </a:spcAft>
              <a:buSzPct val="45000"/>
              <a:buFont typeface="Wingdings" pitchFamily="2" charset="2"/>
              <a:buChar char="u"/>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2400" dirty="0">
                <a:solidFill>
                  <a:srgbClr val="000000"/>
                </a:solidFill>
                <a:latin typeface="Times New Roman" pitchFamily="18" charset="0"/>
                <a:ea typeface="Arial Unicode MS" pitchFamily="34" charset="-128"/>
                <a:cs typeface="Arial Unicode MS" pitchFamily="34" charset="-128"/>
              </a:rPr>
              <a:t>The software is a multithreaded application running on windows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0070C0"/>
                </a:solidFill>
                <a:latin typeface="Comic Sans MS" pitchFamily="66" charset="0"/>
              </a:rPr>
              <a:t>Test Beam Pixel Telescope Overview</a:t>
            </a:r>
            <a:endParaRPr lang="en-US" sz="3200" b="1" dirty="0">
              <a:solidFill>
                <a:srgbClr val="0070C0"/>
              </a:solidFill>
              <a:latin typeface="Comic Sans MS" pitchFamily="66" charset="0"/>
            </a:endParaRPr>
          </a:p>
        </p:txBody>
      </p:sp>
      <p:grpSp>
        <p:nvGrpSpPr>
          <p:cNvPr id="3" name="Group 19"/>
          <p:cNvGrpSpPr/>
          <p:nvPr/>
        </p:nvGrpSpPr>
        <p:grpSpPr>
          <a:xfrm>
            <a:off x="533400" y="1219200"/>
            <a:ext cx="8229600" cy="4270177"/>
            <a:chOff x="1333500" y="1681261"/>
            <a:chExt cx="6477000" cy="3431977"/>
          </a:xfrm>
        </p:grpSpPr>
        <p:pic>
          <p:nvPicPr>
            <p:cNvPr id="5" name="Picture 4"/>
            <p:cNvPicPr/>
            <p:nvPr/>
          </p:nvPicPr>
          <p:blipFill>
            <a:blip r:embed="rId2" cstate="print">
              <a:lum bright="17000" contrast="14000"/>
            </a:blip>
            <a:srcRect/>
            <a:stretch>
              <a:fillRect/>
            </a:stretch>
          </p:blipFill>
          <p:spPr bwMode="auto">
            <a:xfrm>
              <a:off x="1485900" y="2209898"/>
              <a:ext cx="5943600" cy="2447925"/>
            </a:xfrm>
            <a:prstGeom prst="rect">
              <a:avLst/>
            </a:prstGeom>
            <a:ln>
              <a:noFill/>
            </a:ln>
            <a:effectLst>
              <a:outerShdw blurRad="292100" dist="139700" dir="2700000" algn="tl" rotWithShape="0">
                <a:srgbClr val="333333">
                  <a:alpha val="65000"/>
                </a:srgbClr>
              </a:outerShdw>
            </a:effectLst>
          </p:spPr>
        </p:pic>
        <p:cxnSp>
          <p:nvCxnSpPr>
            <p:cNvPr id="6" name="Straight Arrow Connector 5"/>
            <p:cNvCxnSpPr/>
            <p:nvPr/>
          </p:nvCxnSpPr>
          <p:spPr>
            <a:xfrm rot="10800000" flipV="1">
              <a:off x="2400300" y="1986061"/>
              <a:ext cx="990600" cy="914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a:off x="2857500" y="2290861"/>
              <a:ext cx="838200" cy="2286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390900" y="1986061"/>
              <a:ext cx="762000" cy="6858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6200000" flipH="1">
              <a:off x="4953000" y="2557561"/>
              <a:ext cx="1371600" cy="2286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a:off x="5867400" y="2862361"/>
              <a:ext cx="1981200" cy="76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flipH="1" flipV="1">
              <a:off x="2819400" y="4310161"/>
              <a:ext cx="990600"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6200000" flipH="1">
              <a:off x="1491893" y="2284867"/>
              <a:ext cx="920052" cy="32243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75"/>
            <p:cNvSpPr txBox="1"/>
            <p:nvPr/>
          </p:nvSpPr>
          <p:spPr>
            <a:xfrm>
              <a:off x="2933700" y="1681261"/>
              <a:ext cx="12954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CAPTAN STACK</a:t>
              </a:r>
              <a:endParaRPr lang="en-US" sz="1400" dirty="0"/>
            </a:p>
          </p:txBody>
        </p:sp>
        <p:sp>
          <p:nvSpPr>
            <p:cNvPr id="14" name="TextBox 79"/>
            <p:cNvSpPr txBox="1"/>
            <p:nvPr/>
          </p:nvSpPr>
          <p:spPr>
            <a:xfrm>
              <a:off x="4762500" y="1681261"/>
              <a:ext cx="14478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POWER SUPPLY</a:t>
              </a:r>
              <a:endParaRPr lang="en-US" sz="1400" dirty="0"/>
            </a:p>
          </p:txBody>
        </p:sp>
        <p:sp>
          <p:nvSpPr>
            <p:cNvPr id="15" name="TextBox 82"/>
            <p:cNvSpPr txBox="1"/>
            <p:nvPr/>
          </p:nvSpPr>
          <p:spPr>
            <a:xfrm>
              <a:off x="6210300" y="1681261"/>
              <a:ext cx="16002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DUT SENSOR BIAS</a:t>
              </a:r>
              <a:endParaRPr lang="en-US" sz="1400" dirty="0"/>
            </a:p>
          </p:txBody>
        </p:sp>
        <p:sp>
          <p:nvSpPr>
            <p:cNvPr id="16" name="TextBox 84"/>
            <p:cNvSpPr txBox="1"/>
            <p:nvPr/>
          </p:nvSpPr>
          <p:spPr>
            <a:xfrm>
              <a:off x="1333500" y="1681261"/>
              <a:ext cx="14478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TELESCOPE BOX</a:t>
              </a:r>
              <a:endParaRPr lang="en-US" sz="1400" dirty="0"/>
            </a:p>
          </p:txBody>
        </p:sp>
        <p:sp>
          <p:nvSpPr>
            <p:cNvPr id="17" name="TextBox 85"/>
            <p:cNvSpPr txBox="1"/>
            <p:nvPr/>
          </p:nvSpPr>
          <p:spPr>
            <a:xfrm>
              <a:off x="2857500" y="4805461"/>
              <a:ext cx="8382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ROUTER</a:t>
              </a:r>
              <a:endParaRPr lang="en-US" sz="1400" dirty="0"/>
            </a:p>
          </p:txBody>
        </p:sp>
        <p:sp>
          <p:nvSpPr>
            <p:cNvPr id="18" name="TextBox 86"/>
            <p:cNvSpPr txBox="1"/>
            <p:nvPr/>
          </p:nvSpPr>
          <p:spPr>
            <a:xfrm>
              <a:off x="1409700" y="4805461"/>
              <a:ext cx="1295400" cy="2473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SCINTILLATOR</a:t>
              </a:r>
              <a:endParaRPr lang="en-US" sz="1400" dirty="0"/>
            </a:p>
          </p:txBody>
        </p:sp>
        <p:cxnSp>
          <p:nvCxnSpPr>
            <p:cNvPr id="19" name="Straight Arrow Connector 18"/>
            <p:cNvCxnSpPr>
              <a:stCxn id="18" idx="0"/>
            </p:cNvCxnSpPr>
            <p:nvPr/>
          </p:nvCxnSpPr>
          <p:spPr>
            <a:xfrm rot="16200000" flipV="1">
              <a:off x="1200945" y="3949006"/>
              <a:ext cx="1600199" cy="11271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1752600" y="5562600"/>
            <a:ext cx="7010400" cy="1015663"/>
          </a:xfrm>
          <a:prstGeom prst="rect">
            <a:avLst/>
          </a:prstGeom>
          <a:noFill/>
        </p:spPr>
        <p:txBody>
          <a:bodyPr wrap="square" rtlCol="0">
            <a:spAutoFit/>
          </a:bodyPr>
          <a:lstStyle/>
          <a:p>
            <a:r>
              <a:rPr lang="en-US" sz="2000" dirty="0" smtClean="0"/>
              <a:t>A great example of the synergy between detector development, </a:t>
            </a:r>
            <a:r>
              <a:rPr lang="en-US" sz="2000" dirty="0" err="1" smtClean="0"/>
              <a:t>Fermilab’s</a:t>
            </a:r>
            <a:r>
              <a:rPr lang="en-US" sz="2000" dirty="0" smtClean="0"/>
              <a:t> unique facilities (test beam, in this case) and the User community, which now benefits from this added capability.</a:t>
            </a:r>
            <a:endParaRPr lang="en-US"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1"/>
          <p:cNvSpPr>
            <a:spLocks noGrp="1" noChangeArrowheads="1"/>
          </p:cNvSpPr>
          <p:nvPr>
            <p:ph type="title"/>
          </p:nvPr>
        </p:nvSpPr>
        <p:spPr>
          <a:xfrm>
            <a:off x="457200" y="304800"/>
            <a:ext cx="8382000" cy="914400"/>
          </a:xfrm>
          <a:solidFill>
            <a:srgbClr val="FFFF66"/>
          </a:solidFill>
        </p:spPr>
        <p:txBody>
          <a:bodyPr>
            <a:noAutofit/>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1" dirty="0" smtClean="0">
                <a:solidFill>
                  <a:srgbClr val="0070C0"/>
                </a:solidFill>
                <a:latin typeface="Comic Sans MS" pitchFamily="66" charset="0"/>
              </a:rPr>
              <a:t>III. Free-Space Optical Interconnects for Cable-less Readout in Particle Physics Detectors</a:t>
            </a:r>
          </a:p>
        </p:txBody>
      </p:sp>
      <p:sp>
        <p:nvSpPr>
          <p:cNvPr id="3078" name="Rectangle 2"/>
          <p:cNvSpPr>
            <a:spLocks noGrp="1" noChangeArrowheads="1"/>
          </p:cNvSpPr>
          <p:nvPr>
            <p:ph type="body" idx="1"/>
          </p:nvPr>
        </p:nvSpPr>
        <p:spPr>
          <a:xfrm>
            <a:off x="152400" y="1371600"/>
            <a:ext cx="3962400" cy="5257800"/>
          </a:xfrm>
        </p:spPr>
        <p:txBody>
          <a:bodyPr>
            <a:noAutofit/>
          </a:bodyPr>
          <a:lstStyle/>
          <a:p>
            <a:pPr marL="341313" indent="-341313" eaLnBrk="1" hangingPunct="1">
              <a:lnSpc>
                <a:spcPct val="90000"/>
              </a:lnSpc>
              <a:spcBef>
                <a:spcPts val="350"/>
              </a:spcBef>
              <a:buSzPct val="45000"/>
              <a:buFont typeface="Courier New" pitchFamily="49" charset="0"/>
              <a:buChar char="o"/>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b="1" dirty="0" smtClean="0"/>
              <a:t>The Problem:</a:t>
            </a:r>
            <a:r>
              <a:rPr lang="en-US" sz="1800" dirty="0" smtClean="0"/>
              <a:t> Future particle physics experiments at the high energy frontier will all require large arrays of silicon detectors making data transmission cumbersome. </a:t>
            </a:r>
          </a:p>
          <a:p>
            <a:pPr marL="341313" indent="-341313" eaLnBrk="1" hangingPunct="1">
              <a:lnSpc>
                <a:spcPct val="90000"/>
              </a:lnSpc>
              <a:spcBef>
                <a:spcPts val="350"/>
              </a:spcBef>
              <a:buSzPct val="45000"/>
              <a:buFont typeface="Courier New" pitchFamily="49" charset="0"/>
              <a:buChar char="o"/>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b="1" dirty="0" smtClean="0"/>
              <a:t>The Solution:</a:t>
            </a:r>
            <a:r>
              <a:rPr lang="en-US" sz="1800" dirty="0" smtClean="0"/>
              <a:t> Vega Wave Systems proposes to design and develop a free-space optical link for trigger and data extraction.  </a:t>
            </a:r>
          </a:p>
          <a:p>
            <a:pPr marL="341313" indent="-341313" eaLnBrk="1" hangingPunct="1">
              <a:lnSpc>
                <a:spcPct val="90000"/>
              </a:lnSpc>
              <a:spcBef>
                <a:spcPts val="350"/>
              </a:spcBef>
              <a:buSzPct val="45000"/>
              <a:buFont typeface="Courier New" pitchFamily="49" charset="0"/>
              <a:buChar char="o"/>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smtClean="0"/>
              <a:t>The novelty and feasibility of this system is based upon the fact that the silicon detectors are transparent to the infrared wavelengths (1.4 micron) of the optical data link. </a:t>
            </a:r>
          </a:p>
          <a:p>
            <a:pPr marL="341313" indent="-341313" eaLnBrk="1" hangingPunct="1">
              <a:lnSpc>
                <a:spcPct val="90000"/>
              </a:lnSpc>
              <a:spcBef>
                <a:spcPts val="350"/>
              </a:spcBef>
              <a:buSzPct val="45000"/>
              <a:buFont typeface="Courier New" pitchFamily="49" charset="0"/>
              <a:buChar char="o"/>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smtClean="0"/>
              <a:t>Two Phase 1 SBIR proposals submitted with Fermilab as partner</a:t>
            </a:r>
          </a:p>
          <a:p>
            <a:pPr marL="341313" indent="-341313" eaLnBrk="1" hangingPunct="1">
              <a:lnSpc>
                <a:spcPct val="90000"/>
              </a:lnSpc>
              <a:spcBef>
                <a:spcPts val="350"/>
              </a:spcBef>
              <a:buSzPct val="45000"/>
              <a:buFont typeface="Courier New" pitchFamily="49" charset="0"/>
              <a:buChar char="o"/>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smtClean="0"/>
              <a:t>Rather than waiting for the outcome, since February, we have been working with  </a:t>
            </a:r>
            <a:r>
              <a:rPr lang="en-US" sz="1800" dirty="0" err="1" smtClean="0"/>
              <a:t>Vegawave</a:t>
            </a:r>
            <a:r>
              <a:rPr lang="en-US" sz="1800" dirty="0" smtClean="0"/>
              <a:t>  on a demo test-stand</a:t>
            </a:r>
            <a:r>
              <a:rPr lang="en-US" sz="1600" dirty="0" smtClean="0"/>
              <a:t>.</a:t>
            </a:r>
          </a:p>
        </p:txBody>
      </p:sp>
      <p:sp>
        <p:nvSpPr>
          <p:cNvPr id="3079" name="Rectangle 3"/>
          <p:cNvSpPr>
            <a:spLocks noChangeArrowheads="1"/>
          </p:cNvSpPr>
          <p:nvPr/>
        </p:nvSpPr>
        <p:spPr bwMode="auto">
          <a:xfrm>
            <a:off x="-3786188" y="1692275"/>
            <a:ext cx="9144001" cy="1588"/>
          </a:xfrm>
          <a:prstGeom prst="rect">
            <a:avLst/>
          </a:prstGeom>
          <a:noFill/>
          <a:ln w="9525">
            <a:noFill/>
            <a:round/>
            <a:headEnd/>
            <a:tailEnd/>
          </a:ln>
        </p:spPr>
        <p:txBody>
          <a:bodyPr wrap="none" anchor="ctr"/>
          <a:lstStyle/>
          <a:p>
            <a:endParaRPr lang="en-US"/>
          </a:p>
        </p:txBody>
      </p:sp>
      <p:grpSp>
        <p:nvGrpSpPr>
          <p:cNvPr id="2" name="Group 4"/>
          <p:cNvGrpSpPr>
            <a:grpSpLocks/>
          </p:cNvGrpSpPr>
          <p:nvPr/>
        </p:nvGrpSpPr>
        <p:grpSpPr bwMode="auto">
          <a:xfrm>
            <a:off x="4191000" y="1676400"/>
            <a:ext cx="4570413" cy="3389313"/>
            <a:chOff x="2496" y="624"/>
            <a:chExt cx="3167" cy="2375"/>
          </a:xfrm>
        </p:grpSpPr>
        <p:sp>
          <p:nvSpPr>
            <p:cNvPr id="3082" name="AutoShape 5"/>
            <p:cNvSpPr>
              <a:spLocks noChangeArrowheads="1"/>
            </p:cNvSpPr>
            <p:nvPr/>
          </p:nvSpPr>
          <p:spPr bwMode="auto">
            <a:xfrm>
              <a:off x="2496" y="624"/>
              <a:ext cx="3168" cy="2376"/>
            </a:xfrm>
            <a:prstGeom prst="roundRect">
              <a:avLst>
                <a:gd name="adj" fmla="val 42"/>
              </a:avLst>
            </a:prstGeom>
            <a:solidFill>
              <a:srgbClr val="C0C0C0"/>
            </a:solidFill>
            <a:ln w="9525">
              <a:noFill/>
              <a:round/>
              <a:headEnd/>
              <a:tailEnd/>
            </a:ln>
          </p:spPr>
          <p:txBody>
            <a:bodyPr wrap="none" anchor="ctr"/>
            <a:lstStyle/>
            <a:p>
              <a:endParaRPr lang="en-US"/>
            </a:p>
          </p:txBody>
        </p:sp>
        <p:sp>
          <p:nvSpPr>
            <p:cNvPr id="3083" name="Rectangle 6"/>
            <p:cNvSpPr>
              <a:spLocks noChangeArrowheads="1"/>
            </p:cNvSpPr>
            <p:nvPr/>
          </p:nvSpPr>
          <p:spPr bwMode="auto">
            <a:xfrm>
              <a:off x="2496" y="624"/>
              <a:ext cx="3168" cy="2376"/>
            </a:xfrm>
            <a:prstGeom prst="rect">
              <a:avLst/>
            </a:prstGeom>
            <a:noFill/>
            <a:ln w="9525">
              <a:noFill/>
              <a:round/>
              <a:headEnd/>
              <a:tailEnd/>
            </a:ln>
          </p:spPr>
          <p:txBody>
            <a:bodyPr wrap="none" anchor="ctr"/>
            <a:lstStyle/>
            <a:p>
              <a:endParaRPr lang="en-US"/>
            </a:p>
          </p:txBody>
        </p:sp>
        <p:sp>
          <p:nvSpPr>
            <p:cNvPr id="3084" name="Rectangle 7"/>
            <p:cNvSpPr>
              <a:spLocks noChangeArrowheads="1"/>
            </p:cNvSpPr>
            <p:nvPr/>
          </p:nvSpPr>
          <p:spPr bwMode="auto">
            <a:xfrm>
              <a:off x="3499" y="2389"/>
              <a:ext cx="766" cy="69"/>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3085" name="Rectangle 8"/>
            <p:cNvSpPr>
              <a:spLocks noChangeArrowheads="1"/>
            </p:cNvSpPr>
            <p:nvPr/>
          </p:nvSpPr>
          <p:spPr bwMode="auto">
            <a:xfrm>
              <a:off x="3499" y="2050"/>
              <a:ext cx="766" cy="69"/>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3086" name="Rectangle 9"/>
            <p:cNvSpPr>
              <a:spLocks noChangeArrowheads="1"/>
            </p:cNvSpPr>
            <p:nvPr/>
          </p:nvSpPr>
          <p:spPr bwMode="auto">
            <a:xfrm>
              <a:off x="3499" y="1235"/>
              <a:ext cx="766" cy="69"/>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3087" name="Line 10"/>
            <p:cNvSpPr>
              <a:spLocks noChangeShapeType="1"/>
            </p:cNvSpPr>
            <p:nvPr/>
          </p:nvSpPr>
          <p:spPr bwMode="auto">
            <a:xfrm>
              <a:off x="2813" y="2933"/>
              <a:ext cx="1637" cy="1"/>
            </a:xfrm>
            <a:prstGeom prst="line">
              <a:avLst/>
            </a:prstGeom>
            <a:noFill/>
            <a:ln w="9360">
              <a:solidFill>
                <a:srgbClr val="000000"/>
              </a:solidFill>
              <a:prstDash val="dashDot"/>
              <a:miter lim="800000"/>
              <a:headEnd/>
              <a:tailEnd/>
            </a:ln>
          </p:spPr>
          <p:txBody>
            <a:bodyPr/>
            <a:lstStyle/>
            <a:p>
              <a:endParaRPr lang="en-US"/>
            </a:p>
          </p:txBody>
        </p:sp>
        <p:grpSp>
          <p:nvGrpSpPr>
            <p:cNvPr id="3" name="Group 11"/>
            <p:cNvGrpSpPr>
              <a:grpSpLocks/>
            </p:cNvGrpSpPr>
            <p:nvPr/>
          </p:nvGrpSpPr>
          <p:grpSpPr bwMode="auto">
            <a:xfrm>
              <a:off x="4080" y="794"/>
              <a:ext cx="210" cy="1594"/>
              <a:chOff x="4080" y="794"/>
              <a:chExt cx="210" cy="1594"/>
            </a:xfrm>
          </p:grpSpPr>
          <p:sp>
            <p:nvSpPr>
              <p:cNvPr id="3140" name="Rectangle 12"/>
              <p:cNvSpPr>
                <a:spLocks noChangeArrowheads="1"/>
              </p:cNvSpPr>
              <p:nvPr/>
            </p:nvSpPr>
            <p:spPr bwMode="auto">
              <a:xfrm>
                <a:off x="4080" y="2321"/>
                <a:ext cx="53" cy="68"/>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3141" name="Line 13"/>
              <p:cNvSpPr>
                <a:spLocks noChangeShapeType="1"/>
              </p:cNvSpPr>
              <p:nvPr/>
            </p:nvSpPr>
            <p:spPr bwMode="auto">
              <a:xfrm flipV="1">
                <a:off x="4186" y="2320"/>
                <a:ext cx="53" cy="70"/>
              </a:xfrm>
              <a:prstGeom prst="line">
                <a:avLst/>
              </a:prstGeom>
              <a:noFill/>
              <a:ln w="9360">
                <a:solidFill>
                  <a:srgbClr val="000000"/>
                </a:solidFill>
                <a:miter lim="800000"/>
                <a:headEnd/>
                <a:tailEnd/>
              </a:ln>
            </p:spPr>
            <p:txBody>
              <a:bodyPr/>
              <a:lstStyle/>
              <a:p>
                <a:endParaRPr lang="en-US"/>
              </a:p>
            </p:txBody>
          </p:sp>
          <p:sp>
            <p:nvSpPr>
              <p:cNvPr id="3142" name="Line 14"/>
              <p:cNvSpPr>
                <a:spLocks noChangeShapeType="1"/>
              </p:cNvSpPr>
              <p:nvPr/>
            </p:nvSpPr>
            <p:spPr bwMode="auto">
              <a:xfrm flipV="1">
                <a:off x="4133" y="2320"/>
                <a:ext cx="105" cy="36"/>
              </a:xfrm>
              <a:prstGeom prst="line">
                <a:avLst/>
              </a:prstGeom>
              <a:noFill/>
              <a:ln w="9360">
                <a:solidFill>
                  <a:srgbClr val="FF0000"/>
                </a:solidFill>
                <a:miter lim="800000"/>
                <a:headEnd/>
                <a:tailEnd/>
              </a:ln>
            </p:spPr>
            <p:txBody>
              <a:bodyPr/>
              <a:lstStyle/>
              <a:p>
                <a:endParaRPr lang="en-US"/>
              </a:p>
            </p:txBody>
          </p:sp>
          <p:sp>
            <p:nvSpPr>
              <p:cNvPr id="3143" name="Line 15"/>
              <p:cNvSpPr>
                <a:spLocks noChangeShapeType="1"/>
              </p:cNvSpPr>
              <p:nvPr/>
            </p:nvSpPr>
            <p:spPr bwMode="auto">
              <a:xfrm>
                <a:off x="4133" y="2355"/>
                <a:ext cx="53" cy="34"/>
              </a:xfrm>
              <a:prstGeom prst="line">
                <a:avLst/>
              </a:prstGeom>
              <a:noFill/>
              <a:ln w="9360">
                <a:solidFill>
                  <a:srgbClr val="FF0000"/>
                </a:solidFill>
                <a:miter lim="800000"/>
                <a:headEnd/>
                <a:tailEnd/>
              </a:ln>
            </p:spPr>
            <p:txBody>
              <a:bodyPr/>
              <a:lstStyle/>
              <a:p>
                <a:endParaRPr lang="en-US"/>
              </a:p>
            </p:txBody>
          </p:sp>
          <p:sp>
            <p:nvSpPr>
              <p:cNvPr id="3144" name="Line 16"/>
              <p:cNvSpPr>
                <a:spLocks noChangeShapeType="1"/>
              </p:cNvSpPr>
              <p:nvPr/>
            </p:nvSpPr>
            <p:spPr bwMode="auto">
              <a:xfrm flipV="1">
                <a:off x="4238" y="929"/>
                <a:ext cx="1" cy="1393"/>
              </a:xfrm>
              <a:prstGeom prst="line">
                <a:avLst/>
              </a:prstGeom>
              <a:noFill/>
              <a:ln w="9360">
                <a:solidFill>
                  <a:srgbClr val="FF0000"/>
                </a:solidFill>
                <a:miter lim="800000"/>
                <a:headEnd/>
                <a:tailEnd/>
              </a:ln>
            </p:spPr>
            <p:txBody>
              <a:bodyPr/>
              <a:lstStyle/>
              <a:p>
                <a:endParaRPr lang="en-US"/>
              </a:p>
            </p:txBody>
          </p:sp>
          <p:sp>
            <p:nvSpPr>
              <p:cNvPr id="3145" name="Line 17"/>
              <p:cNvSpPr>
                <a:spLocks noChangeShapeType="1"/>
              </p:cNvSpPr>
              <p:nvPr/>
            </p:nvSpPr>
            <p:spPr bwMode="auto">
              <a:xfrm flipV="1">
                <a:off x="4186" y="928"/>
                <a:ext cx="1" cy="1461"/>
              </a:xfrm>
              <a:prstGeom prst="line">
                <a:avLst/>
              </a:prstGeom>
              <a:noFill/>
              <a:ln w="9360">
                <a:solidFill>
                  <a:srgbClr val="FF0000"/>
                </a:solidFill>
                <a:miter lim="800000"/>
                <a:headEnd/>
                <a:tailEnd/>
              </a:ln>
            </p:spPr>
            <p:txBody>
              <a:bodyPr/>
              <a:lstStyle/>
              <a:p>
                <a:endParaRPr lang="en-US"/>
              </a:p>
            </p:txBody>
          </p:sp>
          <p:sp>
            <p:nvSpPr>
              <p:cNvPr id="3146" name="Oval 18"/>
              <p:cNvSpPr>
                <a:spLocks noChangeArrowheads="1"/>
              </p:cNvSpPr>
              <p:nvPr/>
            </p:nvSpPr>
            <p:spPr bwMode="auto">
              <a:xfrm>
                <a:off x="4133" y="895"/>
                <a:ext cx="158" cy="34"/>
              </a:xfrm>
              <a:prstGeom prst="ellipse">
                <a:avLst/>
              </a:prstGeom>
              <a:solidFill>
                <a:srgbClr val="FFFFFF"/>
              </a:solidFill>
              <a:ln w="9360">
                <a:solidFill>
                  <a:srgbClr val="000000"/>
                </a:solidFill>
                <a:miter lim="800000"/>
                <a:headEnd/>
                <a:tailEnd/>
              </a:ln>
            </p:spPr>
            <p:txBody>
              <a:bodyPr wrap="none" anchor="ctr"/>
              <a:lstStyle/>
              <a:p>
                <a:endParaRPr lang="en-US"/>
              </a:p>
            </p:txBody>
          </p:sp>
          <p:sp>
            <p:nvSpPr>
              <p:cNvPr id="3147" name="Line 19"/>
              <p:cNvSpPr>
                <a:spLocks noChangeShapeType="1"/>
              </p:cNvSpPr>
              <p:nvPr/>
            </p:nvSpPr>
            <p:spPr bwMode="auto">
              <a:xfrm flipV="1">
                <a:off x="4186" y="792"/>
                <a:ext cx="26" cy="104"/>
              </a:xfrm>
              <a:prstGeom prst="line">
                <a:avLst/>
              </a:prstGeom>
              <a:noFill/>
              <a:ln w="9360">
                <a:solidFill>
                  <a:srgbClr val="FF0000"/>
                </a:solidFill>
                <a:miter lim="800000"/>
                <a:headEnd/>
                <a:tailEnd/>
              </a:ln>
            </p:spPr>
            <p:txBody>
              <a:bodyPr/>
              <a:lstStyle/>
              <a:p>
                <a:endParaRPr lang="en-US"/>
              </a:p>
            </p:txBody>
          </p:sp>
          <p:sp>
            <p:nvSpPr>
              <p:cNvPr id="3148" name="Line 20"/>
              <p:cNvSpPr>
                <a:spLocks noChangeShapeType="1"/>
              </p:cNvSpPr>
              <p:nvPr/>
            </p:nvSpPr>
            <p:spPr bwMode="auto">
              <a:xfrm flipH="1" flipV="1">
                <a:off x="4211" y="792"/>
                <a:ext cx="28" cy="104"/>
              </a:xfrm>
              <a:prstGeom prst="line">
                <a:avLst/>
              </a:prstGeom>
              <a:noFill/>
              <a:ln w="9360">
                <a:solidFill>
                  <a:srgbClr val="FF0000"/>
                </a:solidFill>
                <a:miter lim="800000"/>
                <a:headEnd/>
                <a:tailEnd/>
              </a:ln>
            </p:spPr>
            <p:txBody>
              <a:bodyPr/>
              <a:lstStyle/>
              <a:p>
                <a:endParaRPr lang="en-US"/>
              </a:p>
            </p:txBody>
          </p:sp>
          <p:sp>
            <p:nvSpPr>
              <p:cNvPr id="3149" name="Line 21"/>
              <p:cNvSpPr>
                <a:spLocks noChangeShapeType="1"/>
              </p:cNvSpPr>
              <p:nvPr/>
            </p:nvSpPr>
            <p:spPr bwMode="auto">
              <a:xfrm flipV="1">
                <a:off x="4186" y="1811"/>
                <a:ext cx="1" cy="579"/>
              </a:xfrm>
              <a:prstGeom prst="line">
                <a:avLst/>
              </a:prstGeom>
              <a:noFill/>
              <a:ln w="3240">
                <a:solidFill>
                  <a:srgbClr val="FF0000"/>
                </a:solidFill>
                <a:miter lim="800000"/>
                <a:headEnd/>
                <a:tailEnd type="triangle" w="med" len="med"/>
              </a:ln>
            </p:spPr>
            <p:txBody>
              <a:bodyPr/>
              <a:lstStyle/>
              <a:p>
                <a:endParaRPr lang="en-US"/>
              </a:p>
            </p:txBody>
          </p:sp>
          <p:sp>
            <p:nvSpPr>
              <p:cNvPr id="3150" name="Line 22"/>
              <p:cNvSpPr>
                <a:spLocks noChangeShapeType="1"/>
              </p:cNvSpPr>
              <p:nvPr/>
            </p:nvSpPr>
            <p:spPr bwMode="auto">
              <a:xfrm flipV="1">
                <a:off x="4238" y="1811"/>
                <a:ext cx="1" cy="511"/>
              </a:xfrm>
              <a:prstGeom prst="line">
                <a:avLst/>
              </a:prstGeom>
              <a:noFill/>
              <a:ln w="3240">
                <a:solidFill>
                  <a:srgbClr val="FF0000"/>
                </a:solidFill>
                <a:miter lim="800000"/>
                <a:headEnd/>
                <a:tailEnd type="triangle" w="med" len="med"/>
              </a:ln>
            </p:spPr>
            <p:txBody>
              <a:bodyPr/>
              <a:lstStyle/>
              <a:p>
                <a:endParaRPr lang="en-US"/>
              </a:p>
            </p:txBody>
          </p:sp>
          <p:sp>
            <p:nvSpPr>
              <p:cNvPr id="3151" name="Line 23"/>
              <p:cNvSpPr>
                <a:spLocks noChangeShapeType="1"/>
              </p:cNvSpPr>
              <p:nvPr/>
            </p:nvSpPr>
            <p:spPr bwMode="auto">
              <a:xfrm>
                <a:off x="4238" y="2321"/>
                <a:ext cx="1" cy="68"/>
              </a:xfrm>
              <a:prstGeom prst="line">
                <a:avLst/>
              </a:prstGeom>
              <a:noFill/>
              <a:ln w="9360">
                <a:solidFill>
                  <a:srgbClr val="000000"/>
                </a:solidFill>
                <a:miter lim="800000"/>
                <a:headEnd/>
                <a:tailEnd/>
              </a:ln>
            </p:spPr>
            <p:txBody>
              <a:bodyPr/>
              <a:lstStyle/>
              <a:p>
                <a:endParaRPr lang="en-US"/>
              </a:p>
            </p:txBody>
          </p:sp>
        </p:grpSp>
        <p:sp>
          <p:nvSpPr>
            <p:cNvPr id="3089" name="Rectangle 24"/>
            <p:cNvSpPr>
              <a:spLocks noChangeArrowheads="1"/>
            </p:cNvSpPr>
            <p:nvPr/>
          </p:nvSpPr>
          <p:spPr bwMode="auto">
            <a:xfrm>
              <a:off x="3895" y="1982"/>
              <a:ext cx="53" cy="68"/>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3090" name="Line 25"/>
            <p:cNvSpPr>
              <a:spLocks noChangeShapeType="1"/>
            </p:cNvSpPr>
            <p:nvPr/>
          </p:nvSpPr>
          <p:spPr bwMode="auto">
            <a:xfrm flipV="1">
              <a:off x="4001" y="1980"/>
              <a:ext cx="53" cy="70"/>
            </a:xfrm>
            <a:prstGeom prst="line">
              <a:avLst/>
            </a:prstGeom>
            <a:noFill/>
            <a:ln w="9360">
              <a:solidFill>
                <a:srgbClr val="000000"/>
              </a:solidFill>
              <a:miter lim="800000"/>
              <a:headEnd/>
              <a:tailEnd/>
            </a:ln>
          </p:spPr>
          <p:txBody>
            <a:bodyPr/>
            <a:lstStyle/>
            <a:p>
              <a:endParaRPr lang="en-US"/>
            </a:p>
          </p:txBody>
        </p:sp>
        <p:sp>
          <p:nvSpPr>
            <p:cNvPr id="3091" name="Line 26"/>
            <p:cNvSpPr>
              <a:spLocks noChangeShapeType="1"/>
            </p:cNvSpPr>
            <p:nvPr/>
          </p:nvSpPr>
          <p:spPr bwMode="auto">
            <a:xfrm flipV="1">
              <a:off x="3948" y="1980"/>
              <a:ext cx="105" cy="36"/>
            </a:xfrm>
            <a:prstGeom prst="line">
              <a:avLst/>
            </a:prstGeom>
            <a:noFill/>
            <a:ln w="9360">
              <a:solidFill>
                <a:srgbClr val="339966"/>
              </a:solidFill>
              <a:miter lim="800000"/>
              <a:headEnd/>
              <a:tailEnd/>
            </a:ln>
          </p:spPr>
          <p:txBody>
            <a:bodyPr/>
            <a:lstStyle/>
            <a:p>
              <a:endParaRPr lang="en-US"/>
            </a:p>
          </p:txBody>
        </p:sp>
        <p:sp>
          <p:nvSpPr>
            <p:cNvPr id="3092" name="Line 27"/>
            <p:cNvSpPr>
              <a:spLocks noChangeShapeType="1"/>
            </p:cNvSpPr>
            <p:nvPr/>
          </p:nvSpPr>
          <p:spPr bwMode="auto">
            <a:xfrm>
              <a:off x="3948" y="2016"/>
              <a:ext cx="53" cy="34"/>
            </a:xfrm>
            <a:prstGeom prst="line">
              <a:avLst/>
            </a:prstGeom>
            <a:noFill/>
            <a:ln w="9360">
              <a:solidFill>
                <a:srgbClr val="339966"/>
              </a:solidFill>
              <a:miter lim="800000"/>
              <a:headEnd/>
              <a:tailEnd/>
            </a:ln>
          </p:spPr>
          <p:txBody>
            <a:bodyPr/>
            <a:lstStyle/>
            <a:p>
              <a:endParaRPr lang="en-US"/>
            </a:p>
          </p:txBody>
        </p:sp>
        <p:sp>
          <p:nvSpPr>
            <p:cNvPr id="3093" name="Line 28"/>
            <p:cNvSpPr>
              <a:spLocks noChangeShapeType="1"/>
            </p:cNvSpPr>
            <p:nvPr/>
          </p:nvSpPr>
          <p:spPr bwMode="auto">
            <a:xfrm flipV="1">
              <a:off x="4054" y="928"/>
              <a:ext cx="1" cy="1054"/>
            </a:xfrm>
            <a:prstGeom prst="line">
              <a:avLst/>
            </a:prstGeom>
            <a:noFill/>
            <a:ln w="9360">
              <a:solidFill>
                <a:srgbClr val="339966"/>
              </a:solidFill>
              <a:miter lim="800000"/>
              <a:headEnd/>
              <a:tailEnd/>
            </a:ln>
          </p:spPr>
          <p:txBody>
            <a:bodyPr/>
            <a:lstStyle/>
            <a:p>
              <a:endParaRPr lang="en-US"/>
            </a:p>
          </p:txBody>
        </p:sp>
        <p:sp>
          <p:nvSpPr>
            <p:cNvPr id="3094" name="Line 29"/>
            <p:cNvSpPr>
              <a:spLocks noChangeShapeType="1"/>
            </p:cNvSpPr>
            <p:nvPr/>
          </p:nvSpPr>
          <p:spPr bwMode="auto">
            <a:xfrm flipV="1">
              <a:off x="4001" y="928"/>
              <a:ext cx="1" cy="1122"/>
            </a:xfrm>
            <a:prstGeom prst="line">
              <a:avLst/>
            </a:prstGeom>
            <a:noFill/>
            <a:ln w="9360">
              <a:solidFill>
                <a:srgbClr val="339966"/>
              </a:solidFill>
              <a:miter lim="800000"/>
              <a:headEnd/>
              <a:tailEnd/>
            </a:ln>
          </p:spPr>
          <p:txBody>
            <a:bodyPr/>
            <a:lstStyle/>
            <a:p>
              <a:endParaRPr lang="en-US"/>
            </a:p>
          </p:txBody>
        </p:sp>
        <p:sp>
          <p:nvSpPr>
            <p:cNvPr id="3095" name="Oval 30"/>
            <p:cNvSpPr>
              <a:spLocks noChangeArrowheads="1"/>
            </p:cNvSpPr>
            <p:nvPr/>
          </p:nvSpPr>
          <p:spPr bwMode="auto">
            <a:xfrm>
              <a:off x="3948" y="896"/>
              <a:ext cx="158" cy="34"/>
            </a:xfrm>
            <a:prstGeom prst="ellipse">
              <a:avLst/>
            </a:prstGeom>
            <a:solidFill>
              <a:srgbClr val="FFFFFF"/>
            </a:solidFill>
            <a:ln w="9360">
              <a:solidFill>
                <a:srgbClr val="000000"/>
              </a:solidFill>
              <a:miter lim="800000"/>
              <a:headEnd/>
              <a:tailEnd/>
            </a:ln>
          </p:spPr>
          <p:txBody>
            <a:bodyPr wrap="none" anchor="ctr"/>
            <a:lstStyle/>
            <a:p>
              <a:endParaRPr lang="en-US"/>
            </a:p>
          </p:txBody>
        </p:sp>
        <p:sp>
          <p:nvSpPr>
            <p:cNvPr id="3096" name="Line 31"/>
            <p:cNvSpPr>
              <a:spLocks noChangeShapeType="1"/>
            </p:cNvSpPr>
            <p:nvPr/>
          </p:nvSpPr>
          <p:spPr bwMode="auto">
            <a:xfrm flipV="1">
              <a:off x="4001" y="792"/>
              <a:ext cx="26" cy="104"/>
            </a:xfrm>
            <a:prstGeom prst="line">
              <a:avLst/>
            </a:prstGeom>
            <a:noFill/>
            <a:ln w="9360">
              <a:solidFill>
                <a:srgbClr val="339966"/>
              </a:solidFill>
              <a:miter lim="800000"/>
              <a:headEnd/>
              <a:tailEnd/>
            </a:ln>
          </p:spPr>
          <p:txBody>
            <a:bodyPr/>
            <a:lstStyle/>
            <a:p>
              <a:endParaRPr lang="en-US"/>
            </a:p>
          </p:txBody>
        </p:sp>
        <p:sp>
          <p:nvSpPr>
            <p:cNvPr id="3097" name="Line 32"/>
            <p:cNvSpPr>
              <a:spLocks noChangeShapeType="1"/>
            </p:cNvSpPr>
            <p:nvPr/>
          </p:nvSpPr>
          <p:spPr bwMode="auto">
            <a:xfrm flipH="1" flipV="1">
              <a:off x="4027" y="792"/>
              <a:ext cx="28" cy="104"/>
            </a:xfrm>
            <a:prstGeom prst="line">
              <a:avLst/>
            </a:prstGeom>
            <a:noFill/>
            <a:ln w="9360">
              <a:solidFill>
                <a:srgbClr val="339966"/>
              </a:solidFill>
              <a:miter lim="800000"/>
              <a:headEnd/>
              <a:tailEnd/>
            </a:ln>
          </p:spPr>
          <p:txBody>
            <a:bodyPr/>
            <a:lstStyle/>
            <a:p>
              <a:endParaRPr lang="en-US"/>
            </a:p>
          </p:txBody>
        </p:sp>
        <p:sp>
          <p:nvSpPr>
            <p:cNvPr id="3098" name="Line 33"/>
            <p:cNvSpPr>
              <a:spLocks noChangeShapeType="1"/>
            </p:cNvSpPr>
            <p:nvPr/>
          </p:nvSpPr>
          <p:spPr bwMode="auto">
            <a:xfrm flipV="1">
              <a:off x="4001" y="1472"/>
              <a:ext cx="1" cy="579"/>
            </a:xfrm>
            <a:prstGeom prst="line">
              <a:avLst/>
            </a:prstGeom>
            <a:noFill/>
            <a:ln w="3240">
              <a:solidFill>
                <a:srgbClr val="339966"/>
              </a:solidFill>
              <a:miter lim="800000"/>
              <a:headEnd/>
              <a:tailEnd type="triangle" w="med" len="med"/>
            </a:ln>
          </p:spPr>
          <p:txBody>
            <a:bodyPr/>
            <a:lstStyle/>
            <a:p>
              <a:endParaRPr lang="en-US"/>
            </a:p>
          </p:txBody>
        </p:sp>
        <p:sp>
          <p:nvSpPr>
            <p:cNvPr id="3099" name="Line 34"/>
            <p:cNvSpPr>
              <a:spLocks noChangeShapeType="1"/>
            </p:cNvSpPr>
            <p:nvPr/>
          </p:nvSpPr>
          <p:spPr bwMode="auto">
            <a:xfrm flipV="1">
              <a:off x="4054" y="1472"/>
              <a:ext cx="1" cy="511"/>
            </a:xfrm>
            <a:prstGeom prst="line">
              <a:avLst/>
            </a:prstGeom>
            <a:noFill/>
            <a:ln w="3240">
              <a:solidFill>
                <a:srgbClr val="339966"/>
              </a:solidFill>
              <a:miter lim="800000"/>
              <a:headEnd/>
              <a:tailEnd type="triangle" w="med" len="med"/>
            </a:ln>
          </p:spPr>
          <p:txBody>
            <a:bodyPr/>
            <a:lstStyle/>
            <a:p>
              <a:endParaRPr lang="en-US"/>
            </a:p>
          </p:txBody>
        </p:sp>
        <p:sp>
          <p:nvSpPr>
            <p:cNvPr id="3100" name="Line 35"/>
            <p:cNvSpPr>
              <a:spLocks noChangeShapeType="1"/>
            </p:cNvSpPr>
            <p:nvPr/>
          </p:nvSpPr>
          <p:spPr bwMode="auto">
            <a:xfrm>
              <a:off x="4054" y="1982"/>
              <a:ext cx="1" cy="68"/>
            </a:xfrm>
            <a:prstGeom prst="line">
              <a:avLst/>
            </a:prstGeom>
            <a:noFill/>
            <a:ln w="9360">
              <a:solidFill>
                <a:srgbClr val="000000"/>
              </a:solidFill>
              <a:miter lim="800000"/>
              <a:headEnd/>
              <a:tailEnd/>
            </a:ln>
          </p:spPr>
          <p:txBody>
            <a:bodyPr/>
            <a:lstStyle/>
            <a:p>
              <a:endParaRPr lang="en-US"/>
            </a:p>
          </p:txBody>
        </p:sp>
        <p:sp>
          <p:nvSpPr>
            <p:cNvPr id="3101" name="Rectangle 36"/>
            <p:cNvSpPr>
              <a:spLocks noChangeArrowheads="1"/>
            </p:cNvSpPr>
            <p:nvPr/>
          </p:nvSpPr>
          <p:spPr bwMode="auto">
            <a:xfrm>
              <a:off x="3710" y="1167"/>
              <a:ext cx="53" cy="68"/>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3102" name="Line 37"/>
            <p:cNvSpPr>
              <a:spLocks noChangeShapeType="1"/>
            </p:cNvSpPr>
            <p:nvPr/>
          </p:nvSpPr>
          <p:spPr bwMode="auto">
            <a:xfrm flipV="1">
              <a:off x="3816" y="1165"/>
              <a:ext cx="53" cy="70"/>
            </a:xfrm>
            <a:prstGeom prst="line">
              <a:avLst/>
            </a:prstGeom>
            <a:noFill/>
            <a:ln w="9360">
              <a:solidFill>
                <a:srgbClr val="000000"/>
              </a:solidFill>
              <a:miter lim="800000"/>
              <a:headEnd/>
              <a:tailEnd/>
            </a:ln>
          </p:spPr>
          <p:txBody>
            <a:bodyPr/>
            <a:lstStyle/>
            <a:p>
              <a:endParaRPr lang="en-US"/>
            </a:p>
          </p:txBody>
        </p:sp>
        <p:sp>
          <p:nvSpPr>
            <p:cNvPr id="3103" name="Line 38"/>
            <p:cNvSpPr>
              <a:spLocks noChangeShapeType="1"/>
            </p:cNvSpPr>
            <p:nvPr/>
          </p:nvSpPr>
          <p:spPr bwMode="auto">
            <a:xfrm flipV="1">
              <a:off x="3763" y="1165"/>
              <a:ext cx="105" cy="36"/>
            </a:xfrm>
            <a:prstGeom prst="line">
              <a:avLst/>
            </a:prstGeom>
            <a:noFill/>
            <a:ln w="9360">
              <a:solidFill>
                <a:srgbClr val="00FFFF"/>
              </a:solidFill>
              <a:miter lim="800000"/>
              <a:headEnd/>
              <a:tailEnd/>
            </a:ln>
          </p:spPr>
          <p:txBody>
            <a:bodyPr/>
            <a:lstStyle/>
            <a:p>
              <a:endParaRPr lang="en-US"/>
            </a:p>
          </p:txBody>
        </p:sp>
        <p:sp>
          <p:nvSpPr>
            <p:cNvPr id="3104" name="Line 39"/>
            <p:cNvSpPr>
              <a:spLocks noChangeShapeType="1"/>
            </p:cNvSpPr>
            <p:nvPr/>
          </p:nvSpPr>
          <p:spPr bwMode="auto">
            <a:xfrm>
              <a:off x="3763" y="1201"/>
              <a:ext cx="53" cy="34"/>
            </a:xfrm>
            <a:prstGeom prst="line">
              <a:avLst/>
            </a:prstGeom>
            <a:noFill/>
            <a:ln w="9360">
              <a:solidFill>
                <a:srgbClr val="00FFFF"/>
              </a:solidFill>
              <a:miter lim="800000"/>
              <a:headEnd/>
              <a:tailEnd/>
            </a:ln>
          </p:spPr>
          <p:txBody>
            <a:bodyPr/>
            <a:lstStyle/>
            <a:p>
              <a:endParaRPr lang="en-US"/>
            </a:p>
          </p:txBody>
        </p:sp>
        <p:sp>
          <p:nvSpPr>
            <p:cNvPr id="3105" name="Line 40"/>
            <p:cNvSpPr>
              <a:spLocks noChangeShapeType="1"/>
            </p:cNvSpPr>
            <p:nvPr/>
          </p:nvSpPr>
          <p:spPr bwMode="auto">
            <a:xfrm flipV="1">
              <a:off x="3869" y="928"/>
              <a:ext cx="1" cy="239"/>
            </a:xfrm>
            <a:prstGeom prst="line">
              <a:avLst/>
            </a:prstGeom>
            <a:noFill/>
            <a:ln w="9360">
              <a:solidFill>
                <a:srgbClr val="00FFFF"/>
              </a:solidFill>
              <a:miter lim="800000"/>
              <a:headEnd/>
              <a:tailEnd/>
            </a:ln>
          </p:spPr>
          <p:txBody>
            <a:bodyPr/>
            <a:lstStyle/>
            <a:p>
              <a:endParaRPr lang="en-US"/>
            </a:p>
          </p:txBody>
        </p:sp>
        <p:sp>
          <p:nvSpPr>
            <p:cNvPr id="3106" name="Line 41"/>
            <p:cNvSpPr>
              <a:spLocks noChangeShapeType="1"/>
            </p:cNvSpPr>
            <p:nvPr/>
          </p:nvSpPr>
          <p:spPr bwMode="auto">
            <a:xfrm flipV="1">
              <a:off x="3816" y="928"/>
              <a:ext cx="1" cy="307"/>
            </a:xfrm>
            <a:prstGeom prst="line">
              <a:avLst/>
            </a:prstGeom>
            <a:noFill/>
            <a:ln w="9360">
              <a:solidFill>
                <a:srgbClr val="00FFFF"/>
              </a:solidFill>
              <a:miter lim="800000"/>
              <a:headEnd/>
              <a:tailEnd/>
            </a:ln>
          </p:spPr>
          <p:txBody>
            <a:bodyPr/>
            <a:lstStyle/>
            <a:p>
              <a:endParaRPr lang="en-US"/>
            </a:p>
          </p:txBody>
        </p:sp>
        <p:sp>
          <p:nvSpPr>
            <p:cNvPr id="3107" name="Oval 42"/>
            <p:cNvSpPr>
              <a:spLocks noChangeArrowheads="1"/>
            </p:cNvSpPr>
            <p:nvPr/>
          </p:nvSpPr>
          <p:spPr bwMode="auto">
            <a:xfrm>
              <a:off x="3763" y="896"/>
              <a:ext cx="158" cy="34"/>
            </a:xfrm>
            <a:prstGeom prst="ellipse">
              <a:avLst/>
            </a:prstGeom>
            <a:solidFill>
              <a:srgbClr val="FFFFFF"/>
            </a:solidFill>
            <a:ln w="9360">
              <a:solidFill>
                <a:srgbClr val="000000"/>
              </a:solidFill>
              <a:miter lim="800000"/>
              <a:headEnd/>
              <a:tailEnd/>
            </a:ln>
          </p:spPr>
          <p:txBody>
            <a:bodyPr wrap="none" anchor="ctr"/>
            <a:lstStyle/>
            <a:p>
              <a:endParaRPr lang="en-US"/>
            </a:p>
          </p:txBody>
        </p:sp>
        <p:sp>
          <p:nvSpPr>
            <p:cNvPr id="3108" name="Line 43"/>
            <p:cNvSpPr>
              <a:spLocks noChangeShapeType="1"/>
            </p:cNvSpPr>
            <p:nvPr/>
          </p:nvSpPr>
          <p:spPr bwMode="auto">
            <a:xfrm flipV="1">
              <a:off x="3816" y="792"/>
              <a:ext cx="26" cy="104"/>
            </a:xfrm>
            <a:prstGeom prst="line">
              <a:avLst/>
            </a:prstGeom>
            <a:noFill/>
            <a:ln w="9360">
              <a:solidFill>
                <a:srgbClr val="00FFFF"/>
              </a:solidFill>
              <a:miter lim="800000"/>
              <a:headEnd/>
              <a:tailEnd/>
            </a:ln>
          </p:spPr>
          <p:txBody>
            <a:bodyPr/>
            <a:lstStyle/>
            <a:p>
              <a:endParaRPr lang="en-US"/>
            </a:p>
          </p:txBody>
        </p:sp>
        <p:sp>
          <p:nvSpPr>
            <p:cNvPr id="3109" name="Line 44"/>
            <p:cNvSpPr>
              <a:spLocks noChangeShapeType="1"/>
            </p:cNvSpPr>
            <p:nvPr/>
          </p:nvSpPr>
          <p:spPr bwMode="auto">
            <a:xfrm flipH="1" flipV="1">
              <a:off x="3842" y="792"/>
              <a:ext cx="28" cy="104"/>
            </a:xfrm>
            <a:prstGeom prst="line">
              <a:avLst/>
            </a:prstGeom>
            <a:noFill/>
            <a:ln w="9360">
              <a:solidFill>
                <a:srgbClr val="00FFFF"/>
              </a:solidFill>
              <a:miter lim="800000"/>
              <a:headEnd/>
              <a:tailEnd/>
            </a:ln>
          </p:spPr>
          <p:txBody>
            <a:bodyPr/>
            <a:lstStyle/>
            <a:p>
              <a:endParaRPr lang="en-US"/>
            </a:p>
          </p:txBody>
        </p:sp>
        <p:sp>
          <p:nvSpPr>
            <p:cNvPr id="3110" name="Line 45"/>
            <p:cNvSpPr>
              <a:spLocks noChangeShapeType="1"/>
            </p:cNvSpPr>
            <p:nvPr/>
          </p:nvSpPr>
          <p:spPr bwMode="auto">
            <a:xfrm flipV="1">
              <a:off x="3816" y="996"/>
              <a:ext cx="1" cy="239"/>
            </a:xfrm>
            <a:prstGeom prst="line">
              <a:avLst/>
            </a:prstGeom>
            <a:noFill/>
            <a:ln w="3240">
              <a:solidFill>
                <a:srgbClr val="00FFFF"/>
              </a:solidFill>
              <a:miter lim="800000"/>
              <a:headEnd/>
              <a:tailEnd type="triangle" w="med" len="med"/>
            </a:ln>
          </p:spPr>
          <p:txBody>
            <a:bodyPr/>
            <a:lstStyle/>
            <a:p>
              <a:endParaRPr lang="en-US"/>
            </a:p>
          </p:txBody>
        </p:sp>
        <p:sp>
          <p:nvSpPr>
            <p:cNvPr id="3111" name="Line 46"/>
            <p:cNvSpPr>
              <a:spLocks noChangeShapeType="1"/>
            </p:cNvSpPr>
            <p:nvPr/>
          </p:nvSpPr>
          <p:spPr bwMode="auto">
            <a:xfrm flipV="1">
              <a:off x="3869" y="997"/>
              <a:ext cx="1" cy="171"/>
            </a:xfrm>
            <a:prstGeom prst="line">
              <a:avLst/>
            </a:prstGeom>
            <a:noFill/>
            <a:ln w="3240">
              <a:solidFill>
                <a:srgbClr val="00FFFF"/>
              </a:solidFill>
              <a:miter lim="800000"/>
              <a:headEnd/>
              <a:tailEnd type="triangle" w="med" len="med"/>
            </a:ln>
          </p:spPr>
          <p:txBody>
            <a:bodyPr/>
            <a:lstStyle/>
            <a:p>
              <a:endParaRPr lang="en-US"/>
            </a:p>
          </p:txBody>
        </p:sp>
        <p:sp>
          <p:nvSpPr>
            <p:cNvPr id="3112" name="Line 47"/>
            <p:cNvSpPr>
              <a:spLocks noChangeShapeType="1"/>
            </p:cNvSpPr>
            <p:nvPr/>
          </p:nvSpPr>
          <p:spPr bwMode="auto">
            <a:xfrm>
              <a:off x="3868" y="1167"/>
              <a:ext cx="1" cy="68"/>
            </a:xfrm>
            <a:prstGeom prst="line">
              <a:avLst/>
            </a:prstGeom>
            <a:noFill/>
            <a:ln w="9360">
              <a:solidFill>
                <a:srgbClr val="000000"/>
              </a:solidFill>
              <a:miter lim="800000"/>
              <a:headEnd/>
              <a:tailEnd/>
            </a:ln>
          </p:spPr>
          <p:txBody>
            <a:bodyPr/>
            <a:lstStyle/>
            <a:p>
              <a:endParaRPr lang="en-US"/>
            </a:p>
          </p:txBody>
        </p:sp>
        <p:sp>
          <p:nvSpPr>
            <p:cNvPr id="3113" name="Rectangle 48"/>
            <p:cNvSpPr>
              <a:spLocks noChangeArrowheads="1"/>
            </p:cNvSpPr>
            <p:nvPr/>
          </p:nvSpPr>
          <p:spPr bwMode="auto">
            <a:xfrm>
              <a:off x="3790" y="760"/>
              <a:ext cx="105" cy="34"/>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3114" name="Rectangle 49"/>
            <p:cNvSpPr>
              <a:spLocks noChangeArrowheads="1"/>
            </p:cNvSpPr>
            <p:nvPr/>
          </p:nvSpPr>
          <p:spPr bwMode="auto">
            <a:xfrm>
              <a:off x="3974" y="760"/>
              <a:ext cx="105" cy="34"/>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3115" name="Rectangle 50"/>
            <p:cNvSpPr>
              <a:spLocks noChangeArrowheads="1"/>
            </p:cNvSpPr>
            <p:nvPr/>
          </p:nvSpPr>
          <p:spPr bwMode="auto">
            <a:xfrm>
              <a:off x="4159" y="760"/>
              <a:ext cx="105" cy="34"/>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3116" name="Text Box 51"/>
            <p:cNvSpPr txBox="1">
              <a:spLocks noChangeArrowheads="1"/>
            </p:cNvSpPr>
            <p:nvPr/>
          </p:nvSpPr>
          <p:spPr bwMode="auto">
            <a:xfrm>
              <a:off x="3024" y="1371"/>
              <a:ext cx="607" cy="543"/>
            </a:xfrm>
            <a:prstGeom prst="rect">
              <a:avLst/>
            </a:prstGeom>
            <a:noFill/>
            <a:ln w="9525">
              <a:noFill/>
              <a:round/>
              <a:headEnd/>
              <a:tailEnd/>
            </a:ln>
          </p:spPr>
          <p:txBody>
            <a:bodyPr lIns="90000" tIns="46800" rIns="90000" bIns="46800"/>
            <a:lstStyle/>
            <a:p>
              <a:pPr algn="r">
                <a:tabLst>
                  <a:tab pos="723900" algn="l"/>
                </a:tabLst>
              </a:pPr>
              <a:r>
                <a:rPr lang="en-US" sz="1000">
                  <a:solidFill>
                    <a:srgbClr val="000000"/>
                  </a:solidFill>
                  <a:cs typeface="Times New Roman" pitchFamily="16" charset="0"/>
                </a:rPr>
                <a:t>10 Gb/s Optical Transmitters at different wavelengths</a:t>
              </a:r>
            </a:p>
          </p:txBody>
        </p:sp>
        <p:sp>
          <p:nvSpPr>
            <p:cNvPr id="3117" name="Line 52"/>
            <p:cNvSpPr>
              <a:spLocks noChangeShapeType="1"/>
            </p:cNvSpPr>
            <p:nvPr/>
          </p:nvSpPr>
          <p:spPr bwMode="auto">
            <a:xfrm flipV="1">
              <a:off x="3605" y="1201"/>
              <a:ext cx="132" cy="475"/>
            </a:xfrm>
            <a:prstGeom prst="line">
              <a:avLst/>
            </a:prstGeom>
            <a:noFill/>
            <a:ln w="6480">
              <a:solidFill>
                <a:srgbClr val="000000"/>
              </a:solidFill>
              <a:prstDash val="dash"/>
              <a:miter lim="800000"/>
              <a:headEnd/>
              <a:tailEnd type="triangle" w="med" len="med"/>
            </a:ln>
          </p:spPr>
          <p:txBody>
            <a:bodyPr/>
            <a:lstStyle/>
            <a:p>
              <a:endParaRPr lang="en-US"/>
            </a:p>
          </p:txBody>
        </p:sp>
        <p:sp>
          <p:nvSpPr>
            <p:cNvPr id="3118" name="Line 53"/>
            <p:cNvSpPr>
              <a:spLocks noChangeShapeType="1"/>
            </p:cNvSpPr>
            <p:nvPr/>
          </p:nvSpPr>
          <p:spPr bwMode="auto">
            <a:xfrm>
              <a:off x="3631" y="1744"/>
              <a:ext cx="264" cy="237"/>
            </a:xfrm>
            <a:prstGeom prst="line">
              <a:avLst/>
            </a:prstGeom>
            <a:noFill/>
            <a:ln w="6480">
              <a:solidFill>
                <a:srgbClr val="000000"/>
              </a:solidFill>
              <a:prstDash val="dash"/>
              <a:miter lim="800000"/>
              <a:headEnd/>
              <a:tailEnd type="triangle" w="med" len="med"/>
            </a:ln>
          </p:spPr>
          <p:txBody>
            <a:bodyPr/>
            <a:lstStyle/>
            <a:p>
              <a:endParaRPr lang="en-US"/>
            </a:p>
          </p:txBody>
        </p:sp>
        <p:sp>
          <p:nvSpPr>
            <p:cNvPr id="3119" name="Line 54"/>
            <p:cNvSpPr>
              <a:spLocks noChangeShapeType="1"/>
            </p:cNvSpPr>
            <p:nvPr/>
          </p:nvSpPr>
          <p:spPr bwMode="auto">
            <a:xfrm>
              <a:off x="3631" y="1812"/>
              <a:ext cx="449" cy="543"/>
            </a:xfrm>
            <a:prstGeom prst="line">
              <a:avLst/>
            </a:prstGeom>
            <a:noFill/>
            <a:ln w="6480">
              <a:solidFill>
                <a:srgbClr val="000000"/>
              </a:solidFill>
              <a:prstDash val="dash"/>
              <a:miter lim="800000"/>
              <a:headEnd/>
              <a:tailEnd type="triangle" w="med" len="med"/>
            </a:ln>
          </p:spPr>
          <p:txBody>
            <a:bodyPr/>
            <a:lstStyle/>
            <a:p>
              <a:endParaRPr lang="en-US"/>
            </a:p>
          </p:txBody>
        </p:sp>
        <p:sp>
          <p:nvSpPr>
            <p:cNvPr id="3120" name="Text Box 55"/>
            <p:cNvSpPr txBox="1">
              <a:spLocks noChangeArrowheads="1"/>
            </p:cNvSpPr>
            <p:nvPr/>
          </p:nvSpPr>
          <p:spPr bwMode="auto">
            <a:xfrm>
              <a:off x="4450" y="1675"/>
              <a:ext cx="660" cy="408"/>
            </a:xfrm>
            <a:prstGeom prst="rect">
              <a:avLst/>
            </a:prstGeom>
            <a:noFill/>
            <a:ln w="9525">
              <a:noFill/>
              <a:round/>
              <a:headEnd/>
              <a:tailEnd/>
            </a:ln>
          </p:spPr>
          <p:txBody>
            <a:bodyPr lIns="90000" tIns="46800" rIns="90000" bIns="46800"/>
            <a:lstStyle/>
            <a:p>
              <a:pPr>
                <a:tabLst>
                  <a:tab pos="723900" algn="l"/>
                </a:tabLst>
              </a:pPr>
              <a:r>
                <a:rPr lang="en-US" sz="1000">
                  <a:solidFill>
                    <a:srgbClr val="000000"/>
                  </a:solidFill>
                  <a:cs typeface="Times New Roman" pitchFamily="16" charset="0"/>
                </a:rPr>
                <a:t>Silicon Detectors</a:t>
              </a:r>
            </a:p>
          </p:txBody>
        </p:sp>
        <p:sp>
          <p:nvSpPr>
            <p:cNvPr id="3121" name="Line 56"/>
            <p:cNvSpPr>
              <a:spLocks noChangeShapeType="1"/>
            </p:cNvSpPr>
            <p:nvPr/>
          </p:nvSpPr>
          <p:spPr bwMode="auto">
            <a:xfrm flipH="1">
              <a:off x="4290" y="1880"/>
              <a:ext cx="187" cy="475"/>
            </a:xfrm>
            <a:prstGeom prst="line">
              <a:avLst/>
            </a:prstGeom>
            <a:noFill/>
            <a:ln w="6480">
              <a:solidFill>
                <a:srgbClr val="000000"/>
              </a:solidFill>
              <a:prstDash val="dash"/>
              <a:miter lim="800000"/>
              <a:headEnd/>
              <a:tailEnd type="triangle" w="med" len="med"/>
            </a:ln>
          </p:spPr>
          <p:txBody>
            <a:bodyPr/>
            <a:lstStyle/>
            <a:p>
              <a:endParaRPr lang="en-US"/>
            </a:p>
          </p:txBody>
        </p:sp>
        <p:sp>
          <p:nvSpPr>
            <p:cNvPr id="3122" name="Line 57"/>
            <p:cNvSpPr>
              <a:spLocks noChangeShapeType="1"/>
            </p:cNvSpPr>
            <p:nvPr/>
          </p:nvSpPr>
          <p:spPr bwMode="auto">
            <a:xfrm flipH="1">
              <a:off x="4290" y="1812"/>
              <a:ext cx="187" cy="237"/>
            </a:xfrm>
            <a:prstGeom prst="line">
              <a:avLst/>
            </a:prstGeom>
            <a:noFill/>
            <a:ln w="6480">
              <a:solidFill>
                <a:srgbClr val="000000"/>
              </a:solidFill>
              <a:prstDash val="dash"/>
              <a:miter lim="800000"/>
              <a:headEnd/>
              <a:tailEnd type="triangle" w="med" len="med"/>
            </a:ln>
          </p:spPr>
          <p:txBody>
            <a:bodyPr/>
            <a:lstStyle/>
            <a:p>
              <a:endParaRPr lang="en-US"/>
            </a:p>
          </p:txBody>
        </p:sp>
        <p:sp>
          <p:nvSpPr>
            <p:cNvPr id="3123" name="Line 58"/>
            <p:cNvSpPr>
              <a:spLocks noChangeShapeType="1"/>
            </p:cNvSpPr>
            <p:nvPr/>
          </p:nvSpPr>
          <p:spPr bwMode="auto">
            <a:xfrm flipH="1" flipV="1">
              <a:off x="4264" y="1336"/>
              <a:ext cx="213" cy="409"/>
            </a:xfrm>
            <a:prstGeom prst="line">
              <a:avLst/>
            </a:prstGeom>
            <a:noFill/>
            <a:ln w="6480">
              <a:solidFill>
                <a:srgbClr val="000000"/>
              </a:solidFill>
              <a:prstDash val="dash"/>
              <a:miter lim="800000"/>
              <a:headEnd/>
              <a:tailEnd type="triangle" w="med" len="med"/>
            </a:ln>
          </p:spPr>
          <p:txBody>
            <a:bodyPr/>
            <a:lstStyle/>
            <a:p>
              <a:endParaRPr lang="en-US"/>
            </a:p>
          </p:txBody>
        </p:sp>
        <p:sp>
          <p:nvSpPr>
            <p:cNvPr id="3124" name="Text Box 59"/>
            <p:cNvSpPr txBox="1">
              <a:spLocks noChangeArrowheads="1"/>
            </p:cNvSpPr>
            <p:nvPr/>
          </p:nvSpPr>
          <p:spPr bwMode="auto">
            <a:xfrm>
              <a:off x="4370" y="692"/>
              <a:ext cx="660" cy="374"/>
            </a:xfrm>
            <a:prstGeom prst="rect">
              <a:avLst/>
            </a:prstGeom>
            <a:noFill/>
            <a:ln w="9525">
              <a:noFill/>
              <a:round/>
              <a:headEnd/>
              <a:tailEnd/>
            </a:ln>
          </p:spPr>
          <p:txBody>
            <a:bodyPr lIns="90000" tIns="46800" rIns="90000" bIns="46800"/>
            <a:lstStyle/>
            <a:p>
              <a:pPr>
                <a:tabLst>
                  <a:tab pos="723900" algn="l"/>
                </a:tabLst>
              </a:pPr>
              <a:r>
                <a:rPr lang="en-US" sz="1000">
                  <a:solidFill>
                    <a:srgbClr val="000000"/>
                  </a:solidFill>
                  <a:cs typeface="Times New Roman" pitchFamily="16" charset="0"/>
                </a:rPr>
                <a:t>10Gb/s Optical Reveivers</a:t>
              </a:r>
            </a:p>
          </p:txBody>
        </p:sp>
        <p:sp>
          <p:nvSpPr>
            <p:cNvPr id="3125" name="AutoShape 60"/>
            <p:cNvSpPr>
              <a:spLocks/>
            </p:cNvSpPr>
            <p:nvPr/>
          </p:nvSpPr>
          <p:spPr bwMode="auto">
            <a:xfrm>
              <a:off x="4291" y="658"/>
              <a:ext cx="105" cy="340"/>
            </a:xfrm>
            <a:prstGeom prst="rightBrace">
              <a:avLst>
                <a:gd name="adj1" fmla="val 26984"/>
                <a:gd name="adj2" fmla="val 50000"/>
              </a:avLst>
            </a:prstGeom>
            <a:noFill/>
            <a:ln w="9360">
              <a:solidFill>
                <a:srgbClr val="000000"/>
              </a:solidFill>
              <a:miter lim="800000"/>
              <a:headEnd/>
              <a:tailEnd/>
            </a:ln>
          </p:spPr>
          <p:txBody>
            <a:bodyPr wrap="none" anchor="ctr"/>
            <a:lstStyle/>
            <a:p>
              <a:endParaRPr lang="en-US"/>
            </a:p>
          </p:txBody>
        </p:sp>
        <p:sp>
          <p:nvSpPr>
            <p:cNvPr id="3126" name="Line 61"/>
            <p:cNvSpPr>
              <a:spLocks noChangeShapeType="1"/>
            </p:cNvSpPr>
            <p:nvPr/>
          </p:nvSpPr>
          <p:spPr bwMode="auto">
            <a:xfrm>
              <a:off x="3103" y="2424"/>
              <a:ext cx="290" cy="1"/>
            </a:xfrm>
            <a:prstGeom prst="line">
              <a:avLst/>
            </a:prstGeom>
            <a:noFill/>
            <a:ln w="9360">
              <a:solidFill>
                <a:srgbClr val="000000"/>
              </a:solidFill>
              <a:prstDash val="dashDot"/>
              <a:miter lim="800000"/>
              <a:headEnd/>
              <a:tailEnd/>
            </a:ln>
          </p:spPr>
          <p:txBody>
            <a:bodyPr/>
            <a:lstStyle/>
            <a:p>
              <a:endParaRPr lang="en-US"/>
            </a:p>
          </p:txBody>
        </p:sp>
        <p:sp>
          <p:nvSpPr>
            <p:cNvPr id="3127" name="Line 62"/>
            <p:cNvSpPr>
              <a:spLocks noChangeShapeType="1"/>
            </p:cNvSpPr>
            <p:nvPr/>
          </p:nvSpPr>
          <p:spPr bwMode="auto">
            <a:xfrm>
              <a:off x="2945" y="2084"/>
              <a:ext cx="475" cy="1"/>
            </a:xfrm>
            <a:prstGeom prst="line">
              <a:avLst/>
            </a:prstGeom>
            <a:noFill/>
            <a:ln w="9360">
              <a:solidFill>
                <a:srgbClr val="000000"/>
              </a:solidFill>
              <a:prstDash val="dashDot"/>
              <a:miter lim="800000"/>
              <a:headEnd/>
              <a:tailEnd/>
            </a:ln>
          </p:spPr>
          <p:txBody>
            <a:bodyPr/>
            <a:lstStyle/>
            <a:p>
              <a:endParaRPr lang="en-US"/>
            </a:p>
          </p:txBody>
        </p:sp>
        <p:sp>
          <p:nvSpPr>
            <p:cNvPr id="3128" name="Line 63"/>
            <p:cNvSpPr>
              <a:spLocks noChangeShapeType="1"/>
            </p:cNvSpPr>
            <p:nvPr/>
          </p:nvSpPr>
          <p:spPr bwMode="auto">
            <a:xfrm>
              <a:off x="2786" y="1270"/>
              <a:ext cx="634" cy="1"/>
            </a:xfrm>
            <a:prstGeom prst="line">
              <a:avLst/>
            </a:prstGeom>
            <a:noFill/>
            <a:ln w="9360">
              <a:solidFill>
                <a:srgbClr val="000000"/>
              </a:solidFill>
              <a:prstDash val="dashDot"/>
              <a:miter lim="800000"/>
              <a:headEnd/>
              <a:tailEnd/>
            </a:ln>
          </p:spPr>
          <p:txBody>
            <a:bodyPr/>
            <a:lstStyle/>
            <a:p>
              <a:endParaRPr lang="en-US"/>
            </a:p>
          </p:txBody>
        </p:sp>
        <p:sp>
          <p:nvSpPr>
            <p:cNvPr id="3129" name="Text Box 64"/>
            <p:cNvSpPr txBox="1">
              <a:spLocks noChangeArrowheads="1"/>
            </p:cNvSpPr>
            <p:nvPr/>
          </p:nvSpPr>
          <p:spPr bwMode="auto">
            <a:xfrm>
              <a:off x="3103" y="2593"/>
              <a:ext cx="449" cy="170"/>
            </a:xfrm>
            <a:prstGeom prst="rect">
              <a:avLst/>
            </a:prstGeom>
            <a:noFill/>
            <a:ln w="9525">
              <a:noFill/>
              <a:round/>
              <a:headEnd/>
              <a:tailEnd/>
            </a:ln>
          </p:spPr>
          <p:txBody>
            <a:bodyPr lIns="90000" tIns="46800" rIns="90000" bIns="46800"/>
            <a:lstStyle/>
            <a:p>
              <a:r>
                <a:rPr lang="en-US" sz="1000">
                  <a:solidFill>
                    <a:srgbClr val="000000"/>
                  </a:solidFill>
                  <a:cs typeface="Times New Roman" pitchFamily="16" charset="0"/>
                </a:rPr>
                <a:t>~10- 50cm</a:t>
              </a:r>
            </a:p>
          </p:txBody>
        </p:sp>
        <p:sp>
          <p:nvSpPr>
            <p:cNvPr id="3130" name="Line 65"/>
            <p:cNvSpPr>
              <a:spLocks noChangeShapeType="1"/>
            </p:cNvSpPr>
            <p:nvPr/>
          </p:nvSpPr>
          <p:spPr bwMode="auto">
            <a:xfrm>
              <a:off x="3130" y="2424"/>
              <a:ext cx="1" cy="509"/>
            </a:xfrm>
            <a:prstGeom prst="line">
              <a:avLst/>
            </a:prstGeom>
            <a:noFill/>
            <a:ln w="9360">
              <a:solidFill>
                <a:srgbClr val="000000"/>
              </a:solidFill>
              <a:miter lim="800000"/>
              <a:headEnd type="triangle" w="med" len="med"/>
              <a:tailEnd type="triangle" w="med" len="med"/>
            </a:ln>
          </p:spPr>
          <p:txBody>
            <a:bodyPr/>
            <a:lstStyle/>
            <a:p>
              <a:endParaRPr lang="en-US"/>
            </a:p>
          </p:txBody>
        </p:sp>
        <p:sp>
          <p:nvSpPr>
            <p:cNvPr id="3131" name="Line 66"/>
            <p:cNvSpPr>
              <a:spLocks noChangeShapeType="1"/>
            </p:cNvSpPr>
            <p:nvPr/>
          </p:nvSpPr>
          <p:spPr bwMode="auto">
            <a:xfrm flipV="1">
              <a:off x="2997" y="2084"/>
              <a:ext cx="1" cy="849"/>
            </a:xfrm>
            <a:prstGeom prst="line">
              <a:avLst/>
            </a:prstGeom>
            <a:noFill/>
            <a:ln w="9360">
              <a:solidFill>
                <a:srgbClr val="000000"/>
              </a:solidFill>
              <a:miter lim="800000"/>
              <a:headEnd type="triangle" w="med" len="med"/>
              <a:tailEnd type="triangle" w="med" len="med"/>
            </a:ln>
          </p:spPr>
          <p:txBody>
            <a:bodyPr/>
            <a:lstStyle/>
            <a:p>
              <a:endParaRPr lang="en-US"/>
            </a:p>
          </p:txBody>
        </p:sp>
        <p:sp>
          <p:nvSpPr>
            <p:cNvPr id="3132" name="Text Box 67"/>
            <p:cNvSpPr txBox="1">
              <a:spLocks noChangeArrowheads="1"/>
            </p:cNvSpPr>
            <p:nvPr/>
          </p:nvSpPr>
          <p:spPr bwMode="auto">
            <a:xfrm>
              <a:off x="2971" y="2185"/>
              <a:ext cx="528" cy="170"/>
            </a:xfrm>
            <a:prstGeom prst="rect">
              <a:avLst/>
            </a:prstGeom>
            <a:noFill/>
            <a:ln w="9525">
              <a:noFill/>
              <a:round/>
              <a:headEnd/>
              <a:tailEnd/>
            </a:ln>
          </p:spPr>
          <p:txBody>
            <a:bodyPr lIns="90000" tIns="46800" rIns="90000" bIns="46800"/>
            <a:lstStyle/>
            <a:p>
              <a:pPr>
                <a:tabLst>
                  <a:tab pos="723900" algn="l"/>
                </a:tabLst>
              </a:pPr>
              <a:r>
                <a:rPr lang="en-US" sz="1000">
                  <a:solidFill>
                    <a:srgbClr val="000000"/>
                  </a:solidFill>
                  <a:cs typeface="Times New Roman" pitchFamily="16" charset="0"/>
                </a:rPr>
                <a:t>~50-100 cm</a:t>
              </a:r>
            </a:p>
          </p:txBody>
        </p:sp>
        <p:sp>
          <p:nvSpPr>
            <p:cNvPr id="3133" name="Line 68"/>
            <p:cNvSpPr>
              <a:spLocks noChangeShapeType="1"/>
            </p:cNvSpPr>
            <p:nvPr/>
          </p:nvSpPr>
          <p:spPr bwMode="auto">
            <a:xfrm flipV="1">
              <a:off x="2865" y="1268"/>
              <a:ext cx="1" cy="1665"/>
            </a:xfrm>
            <a:prstGeom prst="line">
              <a:avLst/>
            </a:prstGeom>
            <a:noFill/>
            <a:ln w="9360">
              <a:solidFill>
                <a:srgbClr val="000000"/>
              </a:solidFill>
              <a:miter lim="800000"/>
              <a:headEnd type="triangle" w="med" len="med"/>
              <a:tailEnd type="triangle" w="med" len="med"/>
            </a:ln>
          </p:spPr>
          <p:txBody>
            <a:bodyPr/>
            <a:lstStyle/>
            <a:p>
              <a:endParaRPr lang="en-US"/>
            </a:p>
          </p:txBody>
        </p:sp>
        <p:sp>
          <p:nvSpPr>
            <p:cNvPr id="3134" name="Text Box 69"/>
            <p:cNvSpPr txBox="1">
              <a:spLocks noChangeArrowheads="1"/>
            </p:cNvSpPr>
            <p:nvPr/>
          </p:nvSpPr>
          <p:spPr bwMode="auto">
            <a:xfrm>
              <a:off x="2813" y="1880"/>
              <a:ext cx="501" cy="170"/>
            </a:xfrm>
            <a:prstGeom prst="rect">
              <a:avLst/>
            </a:prstGeom>
            <a:noFill/>
            <a:ln w="9525">
              <a:noFill/>
              <a:round/>
              <a:headEnd/>
              <a:tailEnd/>
            </a:ln>
          </p:spPr>
          <p:txBody>
            <a:bodyPr lIns="90000" tIns="46800" rIns="90000" bIns="46800"/>
            <a:lstStyle/>
            <a:p>
              <a:pPr>
                <a:tabLst>
                  <a:tab pos="723900" algn="l"/>
                </a:tabLst>
              </a:pPr>
              <a:r>
                <a:rPr lang="en-US" sz="1000">
                  <a:solidFill>
                    <a:srgbClr val="000000"/>
                  </a:solidFill>
                  <a:cs typeface="Times New Roman" pitchFamily="16" charset="0"/>
                </a:rPr>
                <a:t>~100-150 cm</a:t>
              </a:r>
            </a:p>
          </p:txBody>
        </p:sp>
        <p:sp>
          <p:nvSpPr>
            <p:cNvPr id="3135" name="Text Box 70"/>
            <p:cNvSpPr txBox="1">
              <a:spLocks noChangeArrowheads="1"/>
            </p:cNvSpPr>
            <p:nvPr/>
          </p:nvSpPr>
          <p:spPr bwMode="auto">
            <a:xfrm>
              <a:off x="4476" y="2829"/>
              <a:ext cx="660" cy="171"/>
            </a:xfrm>
            <a:prstGeom prst="rect">
              <a:avLst/>
            </a:prstGeom>
            <a:noFill/>
            <a:ln w="9525">
              <a:noFill/>
              <a:round/>
              <a:headEnd/>
              <a:tailEnd/>
            </a:ln>
          </p:spPr>
          <p:txBody>
            <a:bodyPr lIns="90000" tIns="46800" rIns="90000" bIns="46800"/>
            <a:lstStyle/>
            <a:p>
              <a:pPr>
                <a:tabLst>
                  <a:tab pos="723900" algn="l"/>
                </a:tabLst>
              </a:pPr>
              <a:r>
                <a:rPr lang="en-US" sz="1000">
                  <a:solidFill>
                    <a:srgbClr val="000000"/>
                  </a:solidFill>
                  <a:cs typeface="Times New Roman" pitchFamily="16" charset="0"/>
                </a:rPr>
                <a:t>Beam Line Center</a:t>
              </a:r>
            </a:p>
          </p:txBody>
        </p:sp>
        <p:pic>
          <p:nvPicPr>
            <p:cNvPr id="3136" name="Picture 71"/>
            <p:cNvPicPr>
              <a:picLocks noChangeAspect="1" noChangeArrowheads="1"/>
            </p:cNvPicPr>
            <p:nvPr/>
          </p:nvPicPr>
          <p:blipFill>
            <a:blip r:embed="rId3"/>
            <a:srcRect/>
            <a:stretch>
              <a:fillRect/>
            </a:stretch>
          </p:blipFill>
          <p:spPr bwMode="auto">
            <a:xfrm>
              <a:off x="3552" y="1204"/>
              <a:ext cx="79" cy="66"/>
            </a:xfrm>
            <a:prstGeom prst="rect">
              <a:avLst/>
            </a:prstGeom>
            <a:noFill/>
            <a:ln w="9525">
              <a:noFill/>
              <a:round/>
              <a:headEnd/>
              <a:tailEnd/>
            </a:ln>
          </p:spPr>
        </p:pic>
        <p:pic>
          <p:nvPicPr>
            <p:cNvPr id="3137" name="Picture 72"/>
            <p:cNvPicPr>
              <a:picLocks noChangeAspect="1" noChangeArrowheads="1"/>
            </p:cNvPicPr>
            <p:nvPr/>
          </p:nvPicPr>
          <p:blipFill>
            <a:blip r:embed="rId3"/>
            <a:srcRect/>
            <a:stretch>
              <a:fillRect/>
            </a:stretch>
          </p:blipFill>
          <p:spPr bwMode="auto">
            <a:xfrm>
              <a:off x="3737" y="2018"/>
              <a:ext cx="79" cy="66"/>
            </a:xfrm>
            <a:prstGeom prst="rect">
              <a:avLst/>
            </a:prstGeom>
            <a:noFill/>
            <a:ln w="9525">
              <a:noFill/>
              <a:round/>
              <a:headEnd/>
              <a:tailEnd/>
            </a:ln>
          </p:spPr>
        </p:pic>
        <p:pic>
          <p:nvPicPr>
            <p:cNvPr id="3138" name="Picture 73"/>
            <p:cNvPicPr>
              <a:picLocks noChangeAspect="1" noChangeArrowheads="1"/>
            </p:cNvPicPr>
            <p:nvPr/>
          </p:nvPicPr>
          <p:blipFill>
            <a:blip r:embed="rId3"/>
            <a:srcRect/>
            <a:stretch>
              <a:fillRect/>
            </a:stretch>
          </p:blipFill>
          <p:spPr bwMode="auto">
            <a:xfrm>
              <a:off x="3763" y="2355"/>
              <a:ext cx="79" cy="66"/>
            </a:xfrm>
            <a:prstGeom prst="rect">
              <a:avLst/>
            </a:prstGeom>
            <a:noFill/>
            <a:ln w="9525">
              <a:noFill/>
              <a:round/>
              <a:headEnd/>
              <a:tailEnd/>
            </a:ln>
          </p:spPr>
        </p:pic>
        <p:sp>
          <p:nvSpPr>
            <p:cNvPr id="3139" name="Freeform 74"/>
            <p:cNvSpPr>
              <a:spLocks/>
            </p:cNvSpPr>
            <p:nvPr/>
          </p:nvSpPr>
          <p:spPr bwMode="auto">
            <a:xfrm flipH="1">
              <a:off x="3498" y="963"/>
              <a:ext cx="317" cy="1969"/>
            </a:xfrm>
            <a:custGeom>
              <a:avLst/>
              <a:gdLst>
                <a:gd name="T0" fmla="*/ 0 w 864"/>
                <a:gd name="T1" fmla="*/ 4176 h 4176"/>
                <a:gd name="T2" fmla="*/ 144 w 864"/>
                <a:gd name="T3" fmla="*/ 2014 h 4176"/>
                <a:gd name="T4" fmla="*/ 864 w 864"/>
                <a:gd name="T5" fmla="*/ 0 h 4176"/>
                <a:gd name="T6" fmla="*/ 0 60000 65536"/>
                <a:gd name="T7" fmla="*/ 0 60000 65536"/>
                <a:gd name="T8" fmla="*/ 0 60000 65536"/>
                <a:gd name="T9" fmla="*/ 0 w 864"/>
                <a:gd name="T10" fmla="*/ 0 h 4176"/>
                <a:gd name="T11" fmla="*/ 864 w 864"/>
                <a:gd name="T12" fmla="*/ 4176 h 4176"/>
              </a:gdLst>
              <a:ahLst/>
              <a:cxnLst>
                <a:cxn ang="T6">
                  <a:pos x="T0" y="T1"/>
                </a:cxn>
                <a:cxn ang="T7">
                  <a:pos x="T2" y="T3"/>
                </a:cxn>
                <a:cxn ang="T8">
                  <a:pos x="T4" y="T5"/>
                </a:cxn>
              </a:cxnLst>
              <a:rect l="T9" t="T10" r="T11" b="T12"/>
              <a:pathLst>
                <a:path w="864" h="4176">
                  <a:moveTo>
                    <a:pt x="0" y="4176"/>
                  </a:moveTo>
                  <a:cubicBezTo>
                    <a:pt x="0" y="3443"/>
                    <a:pt x="0" y="2710"/>
                    <a:pt x="144" y="2014"/>
                  </a:cubicBezTo>
                  <a:cubicBezTo>
                    <a:pt x="288" y="1318"/>
                    <a:pt x="576" y="659"/>
                    <a:pt x="864" y="0"/>
                  </a:cubicBezTo>
                </a:path>
              </a:pathLst>
            </a:custGeom>
            <a:noFill/>
            <a:ln w="19080">
              <a:solidFill>
                <a:srgbClr val="0000FF"/>
              </a:solidFill>
              <a:prstDash val="sysDot"/>
              <a:round/>
              <a:headEnd/>
              <a:tailEnd type="triangle" w="med" len="med"/>
            </a:ln>
          </p:spPr>
          <p:txBody>
            <a:bodyPr wrap="none" anchor="ctr"/>
            <a:lstStyle/>
            <a:p>
              <a:endParaRPr lang="en-US"/>
            </a:p>
          </p:txBody>
        </p:sp>
      </p:grpSp>
      <p:sp>
        <p:nvSpPr>
          <p:cNvPr id="3081" name="Rectangle 75"/>
          <p:cNvSpPr>
            <a:spLocks noChangeArrowheads="1"/>
          </p:cNvSpPr>
          <p:nvPr/>
        </p:nvSpPr>
        <p:spPr bwMode="auto">
          <a:xfrm>
            <a:off x="4572000" y="5410200"/>
            <a:ext cx="4038600" cy="833178"/>
          </a:xfrm>
          <a:prstGeom prst="rect">
            <a:avLst/>
          </a:prstGeom>
          <a:noFill/>
          <a:ln w="9525">
            <a:noFill/>
            <a:round/>
            <a:headEnd/>
            <a:tailEnd/>
          </a:ln>
        </p:spPr>
        <p:txBody>
          <a:bodyPr lIns="90000" tIns="46800" rIns="90000" bIns="46800" anchor="ctr">
            <a:spAutoFit/>
          </a:bodyPr>
          <a:lstStyle/>
          <a:p>
            <a:pPr algn="just">
              <a:tabLst>
                <a:tab pos="723900" algn="l"/>
                <a:tab pos="1447800" algn="l"/>
                <a:tab pos="2171700" algn="l"/>
                <a:tab pos="2895600" algn="l"/>
                <a:tab pos="3619500" algn="l"/>
              </a:tabLst>
            </a:pPr>
            <a:r>
              <a:rPr lang="en-US" sz="1600" i="1" dirty="0">
                <a:solidFill>
                  <a:srgbClr val="C00000"/>
                </a:solidFill>
                <a:cs typeface="Times New Roman" pitchFamily="16" charset="0"/>
              </a:rPr>
              <a:t>A conceptual sketch of a free-space optical link for data extraction and trigger functions in a vertex detector.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noChangeArrowheads="1"/>
          </p:cNvPicPr>
          <p:nvPr/>
        </p:nvPicPr>
        <p:blipFill>
          <a:blip r:embed="rId3"/>
          <a:srcRect/>
          <a:stretch>
            <a:fillRect/>
          </a:stretch>
        </p:blipFill>
        <p:spPr bwMode="auto">
          <a:xfrm>
            <a:off x="112713" y="933450"/>
            <a:ext cx="8799512" cy="5162550"/>
          </a:xfrm>
          <a:prstGeom prst="rect">
            <a:avLst/>
          </a:prstGeom>
          <a:noFill/>
          <a:ln w="9525">
            <a:noFill/>
            <a:round/>
            <a:headEnd/>
            <a:tailEnd/>
          </a:ln>
        </p:spPr>
      </p:pic>
      <p:sp>
        <p:nvSpPr>
          <p:cNvPr id="5124" name="Text Box 3"/>
          <p:cNvSpPr txBox="1">
            <a:spLocks noChangeArrowheads="1"/>
          </p:cNvSpPr>
          <p:nvPr/>
        </p:nvSpPr>
        <p:spPr bwMode="auto">
          <a:xfrm>
            <a:off x="1066800" y="6540500"/>
            <a:ext cx="3276600" cy="317500"/>
          </a:xfrm>
          <a:prstGeom prst="rect">
            <a:avLst/>
          </a:prstGeom>
          <a:noFill/>
          <a:ln w="9525">
            <a:noFill/>
            <a:round/>
            <a:headEnd/>
            <a:tailEnd/>
          </a:ln>
        </p:spPr>
        <p:txBody>
          <a:bodyPr wrap="none" lIns="90000" tIns="59040" rIns="90000" bIns="45000"/>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a:solidFill>
                  <a:srgbClr val="000000"/>
                </a:solidFill>
                <a:latin typeface="Calibri" pitchFamily="34" charset="0"/>
              </a:rPr>
              <a:t>4x4 Optical Engine Transceiver (6.25 Gbps/channel)</a:t>
            </a:r>
          </a:p>
        </p:txBody>
      </p:sp>
      <p:sp>
        <p:nvSpPr>
          <p:cNvPr id="5125" name="Text Box 4"/>
          <p:cNvSpPr txBox="1">
            <a:spLocks noChangeArrowheads="1"/>
          </p:cNvSpPr>
          <p:nvPr/>
        </p:nvSpPr>
        <p:spPr bwMode="auto">
          <a:xfrm>
            <a:off x="6705600" y="6400800"/>
            <a:ext cx="1117600" cy="317500"/>
          </a:xfrm>
          <a:prstGeom prst="rect">
            <a:avLst/>
          </a:prstGeom>
          <a:noFill/>
          <a:ln w="9525">
            <a:noFill/>
            <a:round/>
            <a:headEnd/>
            <a:tailEnd/>
          </a:ln>
        </p:spPr>
        <p:txBody>
          <a:bodyPr wrap="none" lIns="90000" tIns="59040" rIns="90000" bIns="45000"/>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a:solidFill>
                  <a:srgbClr val="000000"/>
                </a:solidFill>
                <a:latin typeface="Calibri" pitchFamily="34" charset="0"/>
              </a:rPr>
              <a:t>SFP+  Single Channel  TRx (10 Gbps)</a:t>
            </a:r>
          </a:p>
        </p:txBody>
      </p:sp>
      <p:sp>
        <p:nvSpPr>
          <p:cNvPr id="5126" name="Text Box 5"/>
          <p:cNvSpPr txBox="1">
            <a:spLocks noChangeArrowheads="1"/>
          </p:cNvSpPr>
          <p:nvPr/>
        </p:nvSpPr>
        <p:spPr bwMode="auto">
          <a:xfrm>
            <a:off x="6019800" y="533400"/>
            <a:ext cx="1370013" cy="346075"/>
          </a:xfrm>
          <a:prstGeom prst="rect">
            <a:avLst/>
          </a:prstGeom>
          <a:noFill/>
          <a:ln w="9525">
            <a:noFill/>
            <a:round/>
            <a:headEnd/>
            <a:tailEnd/>
          </a:ln>
        </p:spPr>
        <p:txBody>
          <a:bodyPr wrap="none" lIns="90000" tIns="60840" rIns="90000" bIns="45000"/>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latin typeface="Calibri" pitchFamily="34" charset="0"/>
              </a:rPr>
              <a:t>SNAP12 Tx (2.7 Gbps/channel)</a:t>
            </a:r>
          </a:p>
        </p:txBody>
      </p:sp>
      <p:sp>
        <p:nvSpPr>
          <p:cNvPr id="5127" name="Line 6"/>
          <p:cNvSpPr>
            <a:spLocks noChangeShapeType="1"/>
          </p:cNvSpPr>
          <p:nvPr/>
        </p:nvSpPr>
        <p:spPr bwMode="auto">
          <a:xfrm flipV="1">
            <a:off x="2133600" y="3657600"/>
            <a:ext cx="579438" cy="2913063"/>
          </a:xfrm>
          <a:prstGeom prst="line">
            <a:avLst/>
          </a:prstGeom>
          <a:noFill/>
          <a:ln w="18360">
            <a:solidFill>
              <a:srgbClr val="FF3333"/>
            </a:solidFill>
            <a:round/>
            <a:headEnd/>
            <a:tailEnd type="triangle" w="med" len="med"/>
          </a:ln>
        </p:spPr>
        <p:txBody>
          <a:bodyPr/>
          <a:lstStyle/>
          <a:p>
            <a:endParaRPr lang="en-US"/>
          </a:p>
        </p:txBody>
      </p:sp>
      <p:sp>
        <p:nvSpPr>
          <p:cNvPr id="5128" name="Line 7"/>
          <p:cNvSpPr>
            <a:spLocks noChangeShapeType="1"/>
          </p:cNvSpPr>
          <p:nvPr/>
        </p:nvSpPr>
        <p:spPr bwMode="auto">
          <a:xfrm flipH="1" flipV="1">
            <a:off x="5181600" y="4191000"/>
            <a:ext cx="1549400" cy="2295525"/>
          </a:xfrm>
          <a:prstGeom prst="line">
            <a:avLst/>
          </a:prstGeom>
          <a:noFill/>
          <a:ln w="18360">
            <a:solidFill>
              <a:srgbClr val="FF3333"/>
            </a:solidFill>
            <a:round/>
            <a:headEnd/>
            <a:tailEnd type="triangle" w="med" len="med"/>
          </a:ln>
        </p:spPr>
        <p:txBody>
          <a:bodyPr/>
          <a:lstStyle/>
          <a:p>
            <a:endParaRPr lang="en-US"/>
          </a:p>
        </p:txBody>
      </p:sp>
      <p:sp>
        <p:nvSpPr>
          <p:cNvPr id="5129" name="Line 8"/>
          <p:cNvSpPr>
            <a:spLocks noChangeShapeType="1"/>
          </p:cNvSpPr>
          <p:nvPr/>
        </p:nvSpPr>
        <p:spPr bwMode="auto">
          <a:xfrm flipH="1">
            <a:off x="5486400" y="879475"/>
            <a:ext cx="1638300" cy="2397125"/>
          </a:xfrm>
          <a:prstGeom prst="line">
            <a:avLst/>
          </a:prstGeom>
          <a:noFill/>
          <a:ln w="18360">
            <a:solidFill>
              <a:srgbClr val="FF3333"/>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Text Box 2"/>
          <p:cNvSpPr txBox="1">
            <a:spLocks noChangeArrowheads="1"/>
          </p:cNvSpPr>
          <p:nvPr/>
        </p:nvSpPr>
        <p:spPr bwMode="auto">
          <a:xfrm>
            <a:off x="304800" y="609600"/>
            <a:ext cx="8686800" cy="457200"/>
          </a:xfrm>
          <a:prstGeom prst="rect">
            <a:avLst/>
          </a:prstGeom>
          <a:noFill/>
          <a:ln w="9525">
            <a:noFill/>
            <a:miter lim="800000"/>
            <a:headEnd/>
            <a:tailEnd/>
          </a:ln>
        </p:spPr>
        <p:txBody>
          <a:bodyPr>
            <a:prstTxWarp prst="textNoShape">
              <a:avLst/>
            </a:prstTxWarp>
            <a:spAutoFit/>
          </a:bodyPr>
          <a:lstStyle/>
          <a:p>
            <a:endParaRPr lang="en-US"/>
          </a:p>
        </p:txBody>
      </p:sp>
      <p:sp>
        <p:nvSpPr>
          <p:cNvPr id="17414" name="Text Box 3"/>
          <p:cNvSpPr txBox="1">
            <a:spLocks noChangeArrowheads="1"/>
          </p:cNvSpPr>
          <p:nvPr/>
        </p:nvSpPr>
        <p:spPr bwMode="auto">
          <a:xfrm>
            <a:off x="914400" y="1371600"/>
            <a:ext cx="7848600" cy="4425827"/>
          </a:xfrm>
          <a:prstGeom prst="rect">
            <a:avLst/>
          </a:prstGeom>
          <a:noFill/>
          <a:ln w="9525">
            <a:noFill/>
            <a:miter lim="800000"/>
            <a:headEnd/>
            <a:tailEnd/>
          </a:ln>
        </p:spPr>
        <p:txBody>
          <a:bodyPr wrap="square">
            <a:prstTxWarp prst="textNoShape">
              <a:avLst/>
            </a:prstTxWarp>
            <a:spAutoFit/>
          </a:bodyPr>
          <a:lstStyle/>
          <a:p>
            <a:pPr>
              <a:spcBef>
                <a:spcPct val="20000"/>
              </a:spcBef>
            </a:pPr>
            <a:r>
              <a:rPr lang="en-US" sz="2000" dirty="0" smtClean="0"/>
              <a:t>Chemical </a:t>
            </a:r>
            <a:r>
              <a:rPr lang="en-US" sz="2000" dirty="0"/>
              <a:t>purity of Argon to allow electron drift  </a:t>
            </a:r>
            <a:r>
              <a:rPr lang="en-US" sz="2000" b="1" i="1" dirty="0"/>
              <a:t>(neutrino and DM)</a:t>
            </a:r>
          </a:p>
          <a:p>
            <a:pPr>
              <a:spcBef>
                <a:spcPct val="20000"/>
              </a:spcBef>
            </a:pPr>
            <a:r>
              <a:rPr lang="en-US" sz="2000" dirty="0"/>
              <a:t>Chemical purity of Argon to allow light propagation </a:t>
            </a:r>
            <a:r>
              <a:rPr lang="en-US" sz="2000" i="1" dirty="0"/>
              <a:t>(DM)</a:t>
            </a:r>
          </a:p>
          <a:p>
            <a:pPr>
              <a:spcBef>
                <a:spcPct val="20000"/>
              </a:spcBef>
            </a:pPr>
            <a:r>
              <a:rPr lang="en-US" sz="2000" dirty="0"/>
              <a:t>HV </a:t>
            </a:r>
            <a:r>
              <a:rPr lang="en-US" sz="2000" dirty="0" err="1"/>
              <a:t>feedthroughs</a:t>
            </a:r>
            <a:r>
              <a:rPr lang="en-US" sz="2000" dirty="0"/>
              <a:t> (&gt;100 kV) in Argon gas </a:t>
            </a:r>
            <a:r>
              <a:rPr lang="en-US" sz="2000" b="1" i="1" dirty="0"/>
              <a:t>(neutrino and DM)</a:t>
            </a:r>
          </a:p>
          <a:p>
            <a:pPr>
              <a:spcBef>
                <a:spcPct val="20000"/>
              </a:spcBef>
            </a:pPr>
            <a:r>
              <a:rPr lang="en-US" sz="2000" dirty="0"/>
              <a:t>TPC design </a:t>
            </a:r>
            <a:r>
              <a:rPr lang="en-US" sz="2000" b="1" i="1" dirty="0"/>
              <a:t>(neutrino and DM)</a:t>
            </a:r>
            <a:endParaRPr lang="en-US" sz="2000" dirty="0"/>
          </a:p>
          <a:p>
            <a:pPr>
              <a:spcBef>
                <a:spcPct val="20000"/>
              </a:spcBef>
            </a:pPr>
            <a:r>
              <a:rPr lang="en-US" sz="2000" dirty="0"/>
              <a:t>Wire readout </a:t>
            </a:r>
            <a:r>
              <a:rPr lang="en-US" sz="2000" i="1" dirty="0"/>
              <a:t>(neutrino)</a:t>
            </a:r>
            <a:endParaRPr lang="en-US" sz="2000" dirty="0"/>
          </a:p>
          <a:p>
            <a:pPr>
              <a:spcBef>
                <a:spcPct val="20000"/>
              </a:spcBef>
            </a:pPr>
            <a:r>
              <a:rPr lang="en-US" sz="2000" dirty="0"/>
              <a:t>Light Detection </a:t>
            </a:r>
            <a:r>
              <a:rPr lang="en-US" sz="2000" b="1" i="1" dirty="0"/>
              <a:t>(neutrino and DM)</a:t>
            </a:r>
            <a:endParaRPr lang="en-US" sz="2000" i="1" dirty="0"/>
          </a:p>
          <a:p>
            <a:pPr>
              <a:spcBef>
                <a:spcPct val="20000"/>
              </a:spcBef>
            </a:pPr>
            <a:r>
              <a:rPr lang="en-US" sz="2000" dirty="0"/>
              <a:t>Data Acquisition </a:t>
            </a:r>
            <a:r>
              <a:rPr lang="en-US" sz="2000" b="1" i="1" dirty="0"/>
              <a:t>(neutrino and DM)</a:t>
            </a:r>
            <a:endParaRPr lang="en-US" sz="2000" i="1" dirty="0"/>
          </a:p>
          <a:p>
            <a:pPr>
              <a:spcBef>
                <a:spcPct val="20000"/>
              </a:spcBef>
            </a:pPr>
            <a:r>
              <a:rPr lang="en-US" sz="2000" dirty="0"/>
              <a:t>Cryogenics (and associated safety issues) </a:t>
            </a:r>
            <a:r>
              <a:rPr lang="en-US" sz="2000" b="1" i="1" dirty="0"/>
              <a:t>(neutrino and DM)</a:t>
            </a:r>
            <a:endParaRPr lang="en-US" sz="2000" b="1" dirty="0"/>
          </a:p>
          <a:p>
            <a:pPr>
              <a:spcBef>
                <a:spcPct val="20000"/>
              </a:spcBef>
            </a:pPr>
            <a:r>
              <a:rPr lang="en-US" sz="2000" dirty="0"/>
              <a:t>Detector Materials Qualification </a:t>
            </a:r>
            <a:r>
              <a:rPr lang="en-US" sz="2000" b="1" i="1" dirty="0"/>
              <a:t>(neutrino and DM)</a:t>
            </a:r>
            <a:endParaRPr lang="en-US" sz="2000" dirty="0"/>
          </a:p>
          <a:p>
            <a:pPr>
              <a:spcBef>
                <a:spcPct val="20000"/>
              </a:spcBef>
            </a:pPr>
            <a:r>
              <a:rPr lang="en-US" sz="2000" dirty="0"/>
              <a:t>Shielding from environment radiation </a:t>
            </a:r>
            <a:r>
              <a:rPr lang="en-US" sz="2000" i="1" dirty="0"/>
              <a:t>(DM)</a:t>
            </a:r>
            <a:endParaRPr lang="en-US" sz="2000" dirty="0"/>
          </a:p>
          <a:p>
            <a:pPr>
              <a:spcBef>
                <a:spcPct val="20000"/>
              </a:spcBef>
            </a:pPr>
            <a:r>
              <a:rPr lang="en-US" sz="2000" dirty="0"/>
              <a:t>Radio-purity of detector materials </a:t>
            </a:r>
            <a:r>
              <a:rPr lang="en-US" sz="2000" i="1" dirty="0"/>
              <a:t>(DM)</a:t>
            </a:r>
            <a:endParaRPr lang="en-US" sz="2000" dirty="0"/>
          </a:p>
          <a:p>
            <a:pPr>
              <a:spcBef>
                <a:spcPct val="20000"/>
              </a:spcBef>
            </a:pPr>
            <a:endParaRPr lang="en-US" dirty="0"/>
          </a:p>
        </p:txBody>
      </p:sp>
      <p:sp>
        <p:nvSpPr>
          <p:cNvPr id="7" name="TextBox 6"/>
          <p:cNvSpPr txBox="1"/>
          <p:nvPr/>
        </p:nvSpPr>
        <p:spPr>
          <a:xfrm>
            <a:off x="1524000" y="381000"/>
            <a:ext cx="5867400" cy="707886"/>
          </a:xfrm>
          <a:prstGeom prst="rect">
            <a:avLst/>
          </a:prstGeom>
          <a:solidFill>
            <a:srgbClr val="FFFF66"/>
          </a:solidFill>
        </p:spPr>
        <p:txBody>
          <a:bodyPr wrap="square" rtlCol="0">
            <a:spAutoFit/>
          </a:bodyPr>
          <a:lstStyle/>
          <a:p>
            <a:r>
              <a:rPr lang="en-US" sz="2000" b="1" dirty="0" smtClean="0">
                <a:solidFill>
                  <a:srgbClr val="0070C0"/>
                </a:solidFill>
                <a:latin typeface="Comic Sans MS" pitchFamily="66" charset="0"/>
              </a:rPr>
              <a:t>IV.  Technical Issues for Liquid Argon TPC-based detector being addressed at Fermilab</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 name="Text Box 10"/>
          <p:cNvSpPr txBox="1">
            <a:spLocks noChangeArrowheads="1"/>
          </p:cNvSpPr>
          <p:nvPr/>
        </p:nvSpPr>
        <p:spPr bwMode="auto">
          <a:xfrm>
            <a:off x="1447800" y="3124200"/>
            <a:ext cx="1539875" cy="730250"/>
          </a:xfrm>
          <a:prstGeom prst="rect">
            <a:avLst/>
          </a:prstGeom>
          <a:noFill/>
          <a:ln w="9525">
            <a:noFill/>
            <a:miter lim="800000"/>
            <a:headEnd/>
            <a:tailEnd/>
          </a:ln>
        </p:spPr>
        <p:txBody>
          <a:bodyPr lIns="0" tIns="0" rIns="0" bIns="0">
            <a:prstTxWarp prst="textNoShape">
              <a:avLst/>
            </a:prstTxWarp>
            <a:spAutoFit/>
          </a:bodyPr>
          <a:lstStyle/>
          <a:p>
            <a:pPr algn="ctr" eaLnBrk="1" hangingPunct="1"/>
            <a:r>
              <a:rPr lang="en-US">
                <a:solidFill>
                  <a:schemeClr val="bg1"/>
                </a:solidFill>
              </a:rPr>
              <a:t>molecular sieve</a:t>
            </a:r>
          </a:p>
        </p:txBody>
      </p:sp>
      <p:sp>
        <p:nvSpPr>
          <p:cNvPr id="5131" name="Text Box 11"/>
          <p:cNvSpPr txBox="1">
            <a:spLocks noChangeArrowheads="1"/>
          </p:cNvSpPr>
          <p:nvPr/>
        </p:nvSpPr>
        <p:spPr bwMode="auto">
          <a:xfrm>
            <a:off x="2971800" y="2819400"/>
            <a:ext cx="1539875" cy="1095375"/>
          </a:xfrm>
          <a:prstGeom prst="rect">
            <a:avLst/>
          </a:prstGeom>
          <a:noFill/>
          <a:ln w="9525">
            <a:noFill/>
            <a:miter lim="800000"/>
            <a:headEnd/>
            <a:tailEnd/>
          </a:ln>
        </p:spPr>
        <p:txBody>
          <a:bodyPr lIns="0" tIns="0" rIns="0" bIns="0">
            <a:prstTxWarp prst="textNoShape">
              <a:avLst/>
            </a:prstTxWarp>
            <a:spAutoFit/>
          </a:bodyPr>
          <a:lstStyle/>
          <a:p>
            <a:pPr algn="ctr" eaLnBrk="1" hangingPunct="1"/>
            <a:r>
              <a:rPr lang="en-US">
                <a:solidFill>
                  <a:schemeClr val="bg1"/>
                </a:solidFill>
              </a:rPr>
              <a:t>copper on aluminum filter</a:t>
            </a:r>
          </a:p>
        </p:txBody>
      </p:sp>
      <p:sp>
        <p:nvSpPr>
          <p:cNvPr id="5132" name="Text Box 12"/>
          <p:cNvSpPr txBox="1">
            <a:spLocks noChangeArrowheads="1"/>
          </p:cNvSpPr>
          <p:nvPr/>
        </p:nvSpPr>
        <p:spPr bwMode="auto">
          <a:xfrm>
            <a:off x="4572000" y="3048000"/>
            <a:ext cx="1539875" cy="1095375"/>
          </a:xfrm>
          <a:prstGeom prst="rect">
            <a:avLst/>
          </a:prstGeom>
          <a:noFill/>
          <a:ln w="9525">
            <a:noFill/>
            <a:miter lim="800000"/>
            <a:headEnd/>
            <a:tailEnd/>
          </a:ln>
        </p:spPr>
        <p:txBody>
          <a:bodyPr lIns="0" tIns="0" rIns="0" bIns="0">
            <a:prstTxWarp prst="textNoShape">
              <a:avLst/>
            </a:prstTxWarp>
            <a:spAutoFit/>
          </a:bodyPr>
          <a:lstStyle/>
          <a:p>
            <a:pPr algn="ctr" eaLnBrk="1" hangingPunct="1"/>
            <a:r>
              <a:rPr lang="en-US">
                <a:solidFill>
                  <a:schemeClr val="bg1"/>
                </a:solidFill>
              </a:rPr>
              <a:t>Argon test cryostat</a:t>
            </a:r>
          </a:p>
          <a:p>
            <a:pPr algn="ctr" eaLnBrk="1" hangingPunct="1"/>
            <a:r>
              <a:rPr lang="en-US">
                <a:solidFill>
                  <a:schemeClr val="bg1"/>
                </a:solidFill>
              </a:rPr>
              <a:t>(Luke)</a:t>
            </a:r>
          </a:p>
        </p:txBody>
      </p:sp>
      <p:sp>
        <p:nvSpPr>
          <p:cNvPr id="5133" name="Text Box 13"/>
          <p:cNvSpPr txBox="1">
            <a:spLocks noChangeArrowheads="1"/>
          </p:cNvSpPr>
          <p:nvPr/>
        </p:nvSpPr>
        <p:spPr bwMode="auto">
          <a:xfrm>
            <a:off x="6934200" y="3886200"/>
            <a:ext cx="1539875" cy="1095375"/>
          </a:xfrm>
          <a:prstGeom prst="rect">
            <a:avLst/>
          </a:prstGeom>
          <a:noFill/>
          <a:ln w="9525">
            <a:noFill/>
            <a:miter lim="800000"/>
            <a:headEnd/>
            <a:tailEnd/>
          </a:ln>
        </p:spPr>
        <p:txBody>
          <a:bodyPr lIns="0" tIns="0" rIns="0" bIns="0">
            <a:prstTxWarp prst="textNoShape">
              <a:avLst/>
            </a:prstTxWarp>
            <a:spAutoFit/>
          </a:bodyPr>
          <a:lstStyle/>
          <a:p>
            <a:pPr algn="ctr" eaLnBrk="1" hangingPunct="1"/>
            <a:r>
              <a:rPr lang="en-US">
                <a:solidFill>
                  <a:schemeClr val="bg1"/>
                </a:solidFill>
              </a:rPr>
              <a:t>TPC test cryostat</a:t>
            </a:r>
          </a:p>
          <a:p>
            <a:pPr algn="ctr" eaLnBrk="1" hangingPunct="1"/>
            <a:r>
              <a:rPr lang="en-US">
                <a:solidFill>
                  <a:schemeClr val="bg1"/>
                </a:solidFill>
              </a:rPr>
              <a:t>(Bo)</a:t>
            </a:r>
          </a:p>
        </p:txBody>
      </p:sp>
      <p:sp>
        <p:nvSpPr>
          <p:cNvPr id="5134" name="Text Box 14"/>
          <p:cNvSpPr txBox="1">
            <a:spLocks noChangeArrowheads="1"/>
          </p:cNvSpPr>
          <p:nvPr/>
        </p:nvSpPr>
        <p:spPr bwMode="auto">
          <a:xfrm>
            <a:off x="6324600" y="3352800"/>
            <a:ext cx="533400" cy="638175"/>
          </a:xfrm>
          <a:prstGeom prst="rect">
            <a:avLst/>
          </a:prstGeom>
          <a:noFill/>
          <a:ln w="9525">
            <a:noFill/>
            <a:miter lim="800000"/>
            <a:headEnd/>
            <a:tailEnd/>
          </a:ln>
        </p:spPr>
        <p:txBody>
          <a:bodyPr lIns="0" tIns="0" rIns="0" bIns="0">
            <a:prstTxWarp prst="textNoShape">
              <a:avLst/>
            </a:prstTxWarp>
            <a:spAutoFit/>
          </a:bodyPr>
          <a:lstStyle/>
          <a:p>
            <a:pPr algn="ctr" eaLnBrk="1" hangingPunct="1"/>
            <a:r>
              <a:rPr lang="en-US" sz="1400">
                <a:solidFill>
                  <a:schemeClr val="bg1"/>
                </a:solidFill>
              </a:rPr>
              <a:t>my brief case</a:t>
            </a:r>
          </a:p>
        </p:txBody>
      </p:sp>
      <p:pic>
        <p:nvPicPr>
          <p:cNvPr id="25610" name="Picture 7" descr="LAf8"/>
          <p:cNvPicPr>
            <a:picLocks noChangeAspect="1" noChangeArrowheads="1"/>
          </p:cNvPicPr>
          <p:nvPr/>
        </p:nvPicPr>
        <p:blipFill>
          <a:blip r:embed="rId3"/>
          <a:srcRect/>
          <a:stretch>
            <a:fillRect/>
          </a:stretch>
        </p:blipFill>
        <p:spPr bwMode="auto">
          <a:xfrm>
            <a:off x="1676400" y="990600"/>
            <a:ext cx="5972175" cy="4792764"/>
          </a:xfrm>
          <a:prstGeom prst="rect">
            <a:avLst/>
          </a:prstGeom>
          <a:noFill/>
          <a:ln w="9525">
            <a:noFill/>
            <a:miter lim="800000"/>
            <a:headEnd/>
            <a:tailEnd/>
          </a:ln>
        </p:spPr>
      </p:pic>
      <p:sp>
        <p:nvSpPr>
          <p:cNvPr id="25611" name="Text Box 8"/>
          <p:cNvSpPr txBox="1">
            <a:spLocks noChangeArrowheads="1"/>
          </p:cNvSpPr>
          <p:nvPr/>
        </p:nvSpPr>
        <p:spPr bwMode="auto">
          <a:xfrm>
            <a:off x="1066800" y="381000"/>
            <a:ext cx="7213834" cy="400110"/>
          </a:xfrm>
          <a:prstGeom prst="rect">
            <a:avLst/>
          </a:prstGeom>
          <a:noFill/>
          <a:ln w="9525">
            <a:noFill/>
            <a:miter lim="800000"/>
            <a:headEnd/>
            <a:tailEnd/>
          </a:ln>
        </p:spPr>
        <p:txBody>
          <a:bodyPr wrap="none">
            <a:prstTxWarp prst="textNoShape">
              <a:avLst/>
            </a:prstTxWarp>
            <a:spAutoFit/>
          </a:bodyPr>
          <a:lstStyle/>
          <a:p>
            <a:r>
              <a:rPr lang="en-US" sz="2000" dirty="0">
                <a:solidFill>
                  <a:srgbClr val="0070C0"/>
                </a:solidFill>
                <a:latin typeface="Comic Sans MS" pitchFamily="66" charset="0"/>
              </a:rPr>
              <a:t>Liquid Argon Setup for Materials Testing and TPC Readout</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stillationColumn.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rcRect l="32344" t="10051" r="26719" b="2741"/>
              <a:stretch>
                <a:fillRect/>
              </a:stretch>
            </p:blipFill>
          </mc:Choice>
          <mc:Fallback>
            <p:blipFill>
              <a:blip r:embed="rId3"/>
              <a:srcRect l="32344" t="10051" r="26719" b="2741"/>
              <a:stretch>
                <a:fillRect/>
              </a:stretch>
            </p:blipFill>
          </mc:Fallback>
        </mc:AlternateContent>
        <p:spPr>
          <a:xfrm>
            <a:off x="457200" y="152400"/>
            <a:ext cx="3730268" cy="6114397"/>
          </a:xfrm>
          <a:prstGeom prst="rect">
            <a:avLst/>
          </a:prstGeom>
        </p:spPr>
      </p:pic>
      <p:sp>
        <p:nvSpPr>
          <p:cNvPr id="8" name="TextBox 7"/>
          <p:cNvSpPr txBox="1"/>
          <p:nvPr/>
        </p:nvSpPr>
        <p:spPr>
          <a:xfrm>
            <a:off x="4419600" y="609600"/>
            <a:ext cx="4267200" cy="4401205"/>
          </a:xfrm>
          <a:prstGeom prst="rect">
            <a:avLst/>
          </a:prstGeom>
          <a:noFill/>
        </p:spPr>
        <p:txBody>
          <a:bodyPr wrap="square" rtlCol="0">
            <a:spAutoFit/>
          </a:bodyPr>
          <a:lstStyle/>
          <a:p>
            <a:r>
              <a:rPr lang="en-US" sz="2000" dirty="0" smtClean="0"/>
              <a:t>Atmospheric Argon has activity of 1 </a:t>
            </a:r>
            <a:r>
              <a:rPr lang="en-US" sz="2000" dirty="0" err="1" smtClean="0"/>
              <a:t>Bq</a:t>
            </a:r>
            <a:r>
              <a:rPr lang="en-US" sz="2000" dirty="0" smtClean="0"/>
              <a:t>/kg from </a:t>
            </a:r>
            <a:r>
              <a:rPr lang="en-US" sz="2000" baseline="30000" dirty="0" smtClean="0"/>
              <a:t>39</a:t>
            </a:r>
            <a:r>
              <a:rPr lang="en-US" sz="2000" dirty="0" smtClean="0"/>
              <a:t>Ar,  which is a source of background and pile-up in multi-ton Argon based Dark Matter detectors. Underground Argon has been shown to be depleted in </a:t>
            </a:r>
            <a:r>
              <a:rPr lang="en-US" sz="2000" baseline="30000" dirty="0" smtClean="0"/>
              <a:t>39</a:t>
            </a:r>
            <a:r>
              <a:rPr lang="en-US" sz="2000" dirty="0" smtClean="0"/>
              <a:t>Ar by at least a factor of 25.</a:t>
            </a:r>
          </a:p>
          <a:p>
            <a:endParaRPr lang="en-US" sz="2000" dirty="0" smtClean="0"/>
          </a:p>
          <a:p>
            <a:r>
              <a:rPr lang="en-US" sz="2000" dirty="0" smtClean="0"/>
              <a:t>Distillation Column at the PAB was designed at Princeton and assembled at Fermilab, for the separation of underground Argon from the accompanying Nitrogen and Helium.</a:t>
            </a:r>
          </a:p>
          <a:p>
            <a:endParaRPr lang="en-US" sz="20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hoto"/>
          <p:cNvPicPr>
            <a:picLocks noChangeAspect="1" noChangeArrowheads="1"/>
          </p:cNvPicPr>
          <p:nvPr/>
        </p:nvPicPr>
        <p:blipFill>
          <a:blip r:embed="rId2"/>
          <a:srcRect/>
          <a:stretch>
            <a:fillRect/>
          </a:stretch>
        </p:blipFill>
        <p:spPr bwMode="auto">
          <a:xfrm>
            <a:off x="381000" y="1676400"/>
            <a:ext cx="3673074" cy="3552825"/>
          </a:xfrm>
          <a:prstGeom prst="rect">
            <a:avLst/>
          </a:prstGeom>
          <a:noFill/>
        </p:spPr>
      </p:pic>
      <p:sp>
        <p:nvSpPr>
          <p:cNvPr id="3" name="TextBox 2"/>
          <p:cNvSpPr txBox="1"/>
          <p:nvPr/>
        </p:nvSpPr>
        <p:spPr>
          <a:xfrm>
            <a:off x="4267200" y="838200"/>
            <a:ext cx="4419600" cy="5632311"/>
          </a:xfrm>
          <a:prstGeom prst="rect">
            <a:avLst/>
          </a:prstGeom>
          <a:noFill/>
        </p:spPr>
        <p:txBody>
          <a:bodyPr wrap="square" rtlCol="0">
            <a:spAutoFit/>
          </a:bodyPr>
          <a:lstStyle/>
          <a:p>
            <a:r>
              <a:rPr lang="en-US" sz="2400" dirty="0" err="1" smtClean="0"/>
              <a:t>ArgoNeut</a:t>
            </a:r>
            <a:r>
              <a:rPr lang="en-US" sz="2400" dirty="0" smtClean="0"/>
              <a:t> succeeds in capturing and analyzing the first low energy neutrinos (&lt;10 GeV) seen in a liquid Argon TPC.  </a:t>
            </a:r>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r>
              <a:rPr lang="en-US" sz="2400" dirty="0" smtClean="0"/>
              <a:t>Can this be scaled up so that it competes with water Cerenkov detectors for long baseline neutrino detectors?</a:t>
            </a:r>
            <a:endParaRPr lang="en-US" sz="2400" dirty="0"/>
          </a:p>
        </p:txBody>
      </p:sp>
      <p:pic>
        <p:nvPicPr>
          <p:cNvPr id="1027" name="Picture 3"/>
          <p:cNvPicPr>
            <a:picLocks noChangeAspect="1" noChangeArrowheads="1"/>
          </p:cNvPicPr>
          <p:nvPr/>
        </p:nvPicPr>
        <p:blipFill>
          <a:blip r:embed="rId3"/>
          <a:srcRect/>
          <a:stretch>
            <a:fillRect/>
          </a:stretch>
        </p:blipFill>
        <p:spPr bwMode="auto">
          <a:xfrm>
            <a:off x="4419600" y="2438400"/>
            <a:ext cx="3962400" cy="220660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0070C0"/>
                </a:solidFill>
              </a:rPr>
              <a:t>“LAPD” = Liquid Argon Purity Demonstrator</a:t>
            </a:r>
            <a:endParaRPr lang="en-US" sz="3200" dirty="0">
              <a:solidFill>
                <a:srgbClr val="0070C0"/>
              </a:solidFill>
            </a:endParaRPr>
          </a:p>
        </p:txBody>
      </p:sp>
      <p:pic>
        <p:nvPicPr>
          <p:cNvPr id="45058" name="Picture 2"/>
          <p:cNvPicPr>
            <a:picLocks noGrp="1" noChangeAspect="1" noChangeArrowheads="1"/>
          </p:cNvPicPr>
          <p:nvPr>
            <p:ph idx="1"/>
          </p:nvPr>
        </p:nvPicPr>
        <p:blipFill>
          <a:blip r:embed="rId2"/>
          <a:srcRect/>
          <a:stretch>
            <a:fillRect/>
          </a:stretch>
        </p:blipFill>
        <p:spPr bwMode="auto">
          <a:xfrm>
            <a:off x="3886200" y="1905000"/>
            <a:ext cx="4925139" cy="3276600"/>
          </a:xfrm>
          <a:prstGeom prst="rect">
            <a:avLst/>
          </a:prstGeom>
          <a:noFill/>
          <a:ln w="9525">
            <a:noFill/>
            <a:miter lim="800000"/>
            <a:headEnd/>
            <a:tailEnd/>
          </a:ln>
        </p:spPr>
      </p:pic>
      <p:sp>
        <p:nvSpPr>
          <p:cNvPr id="5" name="TextBox 4"/>
          <p:cNvSpPr txBox="1"/>
          <p:nvPr/>
        </p:nvSpPr>
        <p:spPr>
          <a:xfrm>
            <a:off x="304800" y="1447800"/>
            <a:ext cx="3657600" cy="5078313"/>
          </a:xfrm>
          <a:prstGeom prst="rect">
            <a:avLst/>
          </a:prstGeom>
          <a:noFill/>
        </p:spPr>
        <p:txBody>
          <a:bodyPr wrap="square" rtlCol="0">
            <a:spAutoFit/>
          </a:bodyPr>
          <a:lstStyle/>
          <a:p>
            <a:r>
              <a:rPr lang="en-US" dirty="0" smtClean="0"/>
              <a:t>• Primary goal is to show that required electron lifetimes can be</a:t>
            </a:r>
          </a:p>
          <a:p>
            <a:r>
              <a:rPr lang="en-US" dirty="0" smtClean="0"/>
              <a:t>achieved without evacuation in an empty vessel - Phase I</a:t>
            </a:r>
          </a:p>
          <a:p>
            <a:endParaRPr lang="en-US" dirty="0" smtClean="0"/>
          </a:p>
          <a:p>
            <a:r>
              <a:rPr lang="en-US" dirty="0" smtClean="0"/>
              <a:t>• Will also monitor temperature gradients, concentrations of water,</a:t>
            </a:r>
          </a:p>
          <a:p>
            <a:r>
              <a:rPr lang="en-US" dirty="0" smtClean="0"/>
              <a:t>O2, and N2</a:t>
            </a:r>
          </a:p>
          <a:p>
            <a:endParaRPr lang="en-US" dirty="0" smtClean="0"/>
          </a:p>
          <a:p>
            <a:r>
              <a:rPr lang="en-US" dirty="0" smtClean="0"/>
              <a:t>• Phase II will place materials that would be used in a TPC into the</a:t>
            </a:r>
          </a:p>
          <a:p>
            <a:r>
              <a:rPr lang="en-US" dirty="0" smtClean="0"/>
              <a:t>volume and show that the lifetime can still be achieved</a:t>
            </a:r>
          </a:p>
          <a:p>
            <a:endParaRPr lang="en-US" dirty="0" smtClean="0"/>
          </a:p>
          <a:p>
            <a:r>
              <a:rPr lang="en-US" dirty="0" smtClean="0"/>
              <a:t>• Possible Phase III upgrade could place an actual TPC in the volume to</a:t>
            </a:r>
          </a:p>
          <a:p>
            <a:r>
              <a:rPr lang="en-US" dirty="0" smtClean="0"/>
              <a:t>provide a test bed for electronics, light collection, etc</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990600" y="2438400"/>
            <a:ext cx="2952750" cy="4033024"/>
          </a:xfrm>
          <a:prstGeom prst="rect">
            <a:avLst/>
          </a:prstGeom>
          <a:noFill/>
          <a:ln w="9525">
            <a:noFill/>
            <a:miter lim="800000"/>
            <a:headEnd/>
            <a:tailEnd/>
          </a:ln>
        </p:spPr>
      </p:pic>
      <p:sp>
        <p:nvSpPr>
          <p:cNvPr id="15362" name="Line 2"/>
          <p:cNvSpPr>
            <a:spLocks noChangeShapeType="1"/>
          </p:cNvSpPr>
          <p:nvPr/>
        </p:nvSpPr>
        <p:spPr bwMode="auto">
          <a:xfrm flipH="1">
            <a:off x="2724150" y="2667000"/>
            <a:ext cx="838200" cy="805978"/>
          </a:xfrm>
          <a:prstGeom prst="line">
            <a:avLst/>
          </a:prstGeom>
          <a:noFill/>
          <a:ln w="25400">
            <a:solidFill>
              <a:srgbClr val="FF8000"/>
            </a:solidFill>
            <a:round/>
            <a:headEnd/>
            <a:tailEnd type="oval" w="med" len="med"/>
          </a:ln>
        </p:spPr>
        <p:txBody>
          <a:bodyPr lIns="64291" tIns="32146" rIns="64291" bIns="32146"/>
          <a:lstStyle/>
          <a:p>
            <a:endParaRPr lang="en-US"/>
          </a:p>
        </p:txBody>
      </p:sp>
      <p:sp>
        <p:nvSpPr>
          <p:cNvPr id="15363" name="Rectangle 3"/>
          <p:cNvSpPr>
            <a:spLocks/>
          </p:cNvSpPr>
          <p:nvPr/>
        </p:nvSpPr>
        <p:spPr bwMode="auto">
          <a:xfrm>
            <a:off x="2724150" y="2438400"/>
            <a:ext cx="1318629" cy="200055"/>
          </a:xfrm>
          <a:prstGeom prst="rect">
            <a:avLst/>
          </a:prstGeom>
          <a:noFill/>
          <a:ln w="12700">
            <a:noFill/>
            <a:miter lim="800000"/>
            <a:headEnd/>
            <a:tailEnd/>
          </a:ln>
        </p:spPr>
        <p:txBody>
          <a:bodyPr wrap="none" lIns="0" tIns="0" rIns="40638" bIns="0">
            <a:spAutoFit/>
          </a:bodyPr>
          <a:lstStyle/>
          <a:p>
            <a:pPr marL="40182"/>
            <a:r>
              <a:rPr lang="en-US" sz="1300" b="1" dirty="0">
                <a:solidFill>
                  <a:srgbClr val="FCBD00"/>
                </a:solidFill>
                <a:latin typeface="Verdana" pitchFamily="1" charset="0"/>
                <a:ea typeface="Verdana" pitchFamily="1" charset="0"/>
                <a:cs typeface="Verdana" pitchFamily="1" charset="0"/>
                <a:sym typeface="Verdana" pitchFamily="1" charset="0"/>
              </a:rPr>
              <a:t>Liquid Xenon</a:t>
            </a:r>
          </a:p>
        </p:txBody>
      </p:sp>
      <p:sp>
        <p:nvSpPr>
          <p:cNvPr id="15364" name="Line 4"/>
          <p:cNvSpPr>
            <a:spLocks noChangeShapeType="1"/>
          </p:cNvSpPr>
          <p:nvPr/>
        </p:nvSpPr>
        <p:spPr bwMode="auto">
          <a:xfrm rot="10800000" flipH="1">
            <a:off x="1885950" y="3886199"/>
            <a:ext cx="762000" cy="1904999"/>
          </a:xfrm>
          <a:prstGeom prst="line">
            <a:avLst/>
          </a:prstGeom>
          <a:noFill/>
          <a:ln w="25400">
            <a:solidFill>
              <a:srgbClr val="FF8000"/>
            </a:solidFill>
            <a:round/>
            <a:headEnd/>
            <a:tailEnd type="oval" w="med" len="med"/>
          </a:ln>
        </p:spPr>
        <p:txBody>
          <a:bodyPr lIns="64291" tIns="32146" rIns="64291" bIns="32146"/>
          <a:lstStyle/>
          <a:p>
            <a:endParaRPr lang="en-US"/>
          </a:p>
        </p:txBody>
      </p:sp>
      <p:sp>
        <p:nvSpPr>
          <p:cNvPr id="15365" name="Rectangle 5"/>
          <p:cNvSpPr>
            <a:spLocks/>
          </p:cNvSpPr>
          <p:nvPr/>
        </p:nvSpPr>
        <p:spPr bwMode="auto">
          <a:xfrm>
            <a:off x="1123950" y="5867400"/>
            <a:ext cx="2098477" cy="267891"/>
          </a:xfrm>
          <a:prstGeom prst="rect">
            <a:avLst/>
          </a:prstGeom>
          <a:noFill/>
          <a:ln w="12700">
            <a:noFill/>
            <a:miter lim="800000"/>
            <a:headEnd/>
            <a:tailEnd/>
          </a:ln>
        </p:spPr>
        <p:txBody>
          <a:bodyPr lIns="0" tIns="0" rIns="40638" bIns="0"/>
          <a:lstStyle/>
          <a:p>
            <a:pPr marL="40182"/>
            <a:r>
              <a:rPr lang="en-US" sz="1400" b="1" dirty="0">
                <a:solidFill>
                  <a:srgbClr val="FCBD00"/>
                </a:solidFill>
                <a:latin typeface="Verdana" pitchFamily="1" charset="0"/>
                <a:ea typeface="Verdana" pitchFamily="1" charset="0"/>
                <a:cs typeface="Verdana" pitchFamily="1" charset="0"/>
                <a:sym typeface="Verdana" pitchFamily="1" charset="0"/>
              </a:rPr>
              <a:t>Solid Xenon (~850g)</a:t>
            </a:r>
          </a:p>
        </p:txBody>
      </p:sp>
      <p:sp>
        <p:nvSpPr>
          <p:cNvPr id="15366" name="Rectangle 6"/>
          <p:cNvSpPr>
            <a:spLocks/>
          </p:cNvSpPr>
          <p:nvPr/>
        </p:nvSpPr>
        <p:spPr bwMode="auto">
          <a:xfrm>
            <a:off x="609600" y="228600"/>
            <a:ext cx="7315200" cy="609599"/>
          </a:xfrm>
          <a:prstGeom prst="rect">
            <a:avLst/>
          </a:prstGeom>
          <a:solidFill>
            <a:srgbClr val="FFFF66"/>
          </a:solidFill>
          <a:ln w="12700">
            <a:noFill/>
            <a:miter lim="800000"/>
            <a:headEnd/>
            <a:tailEnd/>
          </a:ln>
          <a:effectLst>
            <a:outerShdw dist="50799" dir="5400000" algn="ctr" rotWithShape="0">
              <a:schemeClr val="bg2">
                <a:alpha val="50000"/>
              </a:schemeClr>
            </a:outerShdw>
          </a:effectLst>
        </p:spPr>
        <p:txBody>
          <a:bodyPr lIns="0" tIns="0" rIns="0" bIns="0" anchor="ctr"/>
          <a:lstStyle/>
          <a:p>
            <a:r>
              <a:rPr lang="en-US" sz="2400" b="1" dirty="0" smtClean="0">
                <a:solidFill>
                  <a:srgbClr val="0070C0"/>
                </a:solidFill>
                <a:latin typeface="Comic Sans MS" pitchFamily="66" charset="0"/>
                <a:ea typeface="Verdana" pitchFamily="1" charset="0"/>
                <a:cs typeface="Verdana" pitchFamily="1" charset="0"/>
                <a:sym typeface="Verdana" pitchFamily="1" charset="0"/>
              </a:rPr>
              <a:t> </a:t>
            </a:r>
            <a:r>
              <a:rPr lang="en-US" sz="2800" b="1" dirty="0" smtClean="0">
                <a:solidFill>
                  <a:srgbClr val="0070C0"/>
                </a:solidFill>
                <a:latin typeface="Comic Sans MS" pitchFamily="66" charset="0"/>
                <a:ea typeface="Verdana" pitchFamily="1" charset="0"/>
                <a:cs typeface="Verdana" pitchFamily="1" charset="0"/>
                <a:sym typeface="Verdana" pitchFamily="1" charset="0"/>
              </a:rPr>
              <a:t>VII.  Solid </a:t>
            </a:r>
            <a:r>
              <a:rPr lang="en-US" sz="2800" b="1" dirty="0">
                <a:solidFill>
                  <a:srgbClr val="0070C0"/>
                </a:solidFill>
                <a:latin typeface="Comic Sans MS" pitchFamily="66" charset="0"/>
                <a:ea typeface="Verdana" pitchFamily="1" charset="0"/>
                <a:cs typeface="Verdana" pitchFamily="1" charset="0"/>
                <a:sym typeface="Verdana" pitchFamily="1" charset="0"/>
              </a:rPr>
              <a:t>Xenon Detector R&amp;D Project </a:t>
            </a:r>
            <a:endParaRPr lang="en-US" sz="2400" b="1" dirty="0">
              <a:solidFill>
                <a:srgbClr val="0070C0"/>
              </a:solidFill>
              <a:latin typeface="Comic Sans MS" pitchFamily="66" charset="0"/>
              <a:ea typeface="Verdana" pitchFamily="1" charset="0"/>
              <a:cs typeface="Verdana" pitchFamily="1" charset="0"/>
              <a:sym typeface="Verdana" pitchFamily="1" charset="0"/>
            </a:endParaRPr>
          </a:p>
        </p:txBody>
      </p:sp>
      <p:sp>
        <p:nvSpPr>
          <p:cNvPr id="15367" name="Rectangle 7"/>
          <p:cNvSpPr>
            <a:spLocks/>
          </p:cNvSpPr>
          <p:nvPr/>
        </p:nvSpPr>
        <p:spPr bwMode="auto">
          <a:xfrm>
            <a:off x="914400" y="1143000"/>
            <a:ext cx="6867829" cy="969496"/>
          </a:xfrm>
          <a:prstGeom prst="rect">
            <a:avLst/>
          </a:prstGeom>
          <a:noFill/>
          <a:ln w="12700">
            <a:noFill/>
            <a:miter lim="800000"/>
            <a:headEnd/>
            <a:tailEnd/>
          </a:ln>
        </p:spPr>
        <p:txBody>
          <a:bodyPr wrap="square" lIns="0" tIns="0" rIns="28573" bIns="0">
            <a:spAutoFit/>
          </a:bodyPr>
          <a:lstStyle/>
          <a:p>
            <a:pPr marL="27905"/>
            <a:r>
              <a:rPr lang="en-US" b="1" dirty="0">
                <a:solidFill>
                  <a:srgbClr val="003DCC"/>
                </a:solidFill>
                <a:latin typeface="Verdana" pitchFamily="1" charset="0"/>
                <a:ea typeface="Verdana" pitchFamily="1" charset="0"/>
                <a:cs typeface="Verdana" pitchFamily="1" charset="0"/>
                <a:sym typeface="Verdana" pitchFamily="1" charset="0"/>
              </a:rPr>
              <a:t>Low Background Science</a:t>
            </a:r>
          </a:p>
          <a:p>
            <a:pPr marL="27905"/>
            <a:r>
              <a:rPr lang="en-US" sz="1500" dirty="0">
                <a:solidFill>
                  <a:srgbClr val="003DCC"/>
                </a:solidFill>
                <a:latin typeface="Verdana" pitchFamily="1" charset="0"/>
                <a:ea typeface="Verdana" pitchFamily="1" charset="0"/>
                <a:cs typeface="Verdana" pitchFamily="1" charset="0"/>
                <a:sym typeface="Verdana" pitchFamily="1" charset="0"/>
              </a:rPr>
              <a:t>● Solar </a:t>
            </a:r>
            <a:r>
              <a:rPr lang="en-US" sz="1500" dirty="0" err="1">
                <a:solidFill>
                  <a:srgbClr val="003DCC"/>
                </a:solidFill>
                <a:latin typeface="Verdana" pitchFamily="1" charset="0"/>
                <a:ea typeface="Verdana" pitchFamily="1" charset="0"/>
                <a:cs typeface="Verdana" pitchFamily="1" charset="0"/>
                <a:sym typeface="Verdana" pitchFamily="1" charset="0"/>
              </a:rPr>
              <a:t>axion</a:t>
            </a:r>
            <a:r>
              <a:rPr lang="en-US" sz="1500" dirty="0">
                <a:solidFill>
                  <a:srgbClr val="003DCC"/>
                </a:solidFill>
                <a:latin typeface="Verdana" pitchFamily="1" charset="0"/>
                <a:ea typeface="Verdana" pitchFamily="1" charset="0"/>
                <a:cs typeface="Verdana" pitchFamily="1" charset="0"/>
                <a:sym typeface="Verdana" pitchFamily="1" charset="0"/>
              </a:rPr>
              <a:t> search </a:t>
            </a:r>
          </a:p>
          <a:p>
            <a:pPr marL="27905"/>
            <a:r>
              <a:rPr lang="en-US" sz="1500" dirty="0">
                <a:solidFill>
                  <a:srgbClr val="003DCC"/>
                </a:solidFill>
                <a:latin typeface="Verdana" pitchFamily="1" charset="0"/>
                <a:ea typeface="Verdana" pitchFamily="1" charset="0"/>
                <a:cs typeface="Verdana" pitchFamily="1" charset="0"/>
                <a:sym typeface="Verdana" pitchFamily="1" charset="0"/>
              </a:rPr>
              <a:t>● Dark matter search </a:t>
            </a:r>
          </a:p>
          <a:p>
            <a:pPr marL="27905"/>
            <a:r>
              <a:rPr lang="en-US" sz="1500" dirty="0">
                <a:solidFill>
                  <a:srgbClr val="003DCC"/>
                </a:solidFill>
                <a:latin typeface="Verdana" pitchFamily="1" charset="0"/>
                <a:ea typeface="Verdana" pitchFamily="1" charset="0"/>
                <a:cs typeface="Verdana" pitchFamily="1" charset="0"/>
                <a:sym typeface="Verdana" pitchFamily="1" charset="0"/>
              </a:rPr>
              <a:t>● </a:t>
            </a:r>
            <a:r>
              <a:rPr lang="en-US" sz="1500" dirty="0" err="1">
                <a:solidFill>
                  <a:srgbClr val="003DCC"/>
                </a:solidFill>
                <a:latin typeface="Verdana" pitchFamily="1" charset="0"/>
                <a:ea typeface="Verdana" pitchFamily="1" charset="0"/>
                <a:cs typeface="Verdana" pitchFamily="1" charset="0"/>
                <a:sym typeface="Verdana" pitchFamily="1" charset="0"/>
              </a:rPr>
              <a:t>Neutrinoless</a:t>
            </a:r>
            <a:r>
              <a:rPr lang="en-US" sz="1500" dirty="0">
                <a:solidFill>
                  <a:srgbClr val="003DCC"/>
                </a:solidFill>
                <a:latin typeface="Verdana" pitchFamily="1" charset="0"/>
                <a:ea typeface="Verdana" pitchFamily="1" charset="0"/>
                <a:cs typeface="Verdana" pitchFamily="1" charset="0"/>
                <a:sym typeface="Verdana" pitchFamily="1" charset="0"/>
              </a:rPr>
              <a:t> double beta decay</a:t>
            </a:r>
            <a:r>
              <a:rPr lang="en-US" sz="1500" b="1" dirty="0">
                <a:solidFill>
                  <a:srgbClr val="003DCC"/>
                </a:solidFill>
                <a:latin typeface="Verdana" pitchFamily="1" charset="0"/>
                <a:ea typeface="Verdana" pitchFamily="1" charset="0"/>
                <a:cs typeface="Verdana" pitchFamily="1" charset="0"/>
                <a:sym typeface="Verdana" pitchFamily="1" charset="0"/>
              </a:rPr>
              <a:t> </a:t>
            </a:r>
          </a:p>
        </p:txBody>
      </p:sp>
      <p:sp>
        <p:nvSpPr>
          <p:cNvPr id="15368" name="Rectangle 8"/>
          <p:cNvSpPr>
            <a:spLocks/>
          </p:cNvSpPr>
          <p:nvPr/>
        </p:nvSpPr>
        <p:spPr bwMode="auto">
          <a:xfrm>
            <a:off x="4876800" y="2819400"/>
            <a:ext cx="4071938" cy="1750219"/>
          </a:xfrm>
          <a:prstGeom prst="rect">
            <a:avLst/>
          </a:prstGeom>
          <a:noFill/>
          <a:ln w="25400">
            <a:noFill/>
            <a:miter lim="800000"/>
            <a:headEnd/>
            <a:tailEnd/>
          </a:ln>
        </p:spPr>
        <p:txBody>
          <a:bodyPr lIns="0" tIns="0" rIns="28573" bIns="0"/>
          <a:lstStyle/>
          <a:p>
            <a:pPr marL="27905"/>
            <a:r>
              <a:rPr lang="en-US" b="1" dirty="0" smtClean="0">
                <a:solidFill>
                  <a:schemeClr val="tx1"/>
                </a:solidFill>
                <a:latin typeface="Verdana" pitchFamily="1" charset="0"/>
                <a:ea typeface="Verdana" pitchFamily="1" charset="0"/>
                <a:cs typeface="Verdana" pitchFamily="1" charset="0"/>
                <a:sym typeface="Verdana" pitchFamily="1" charset="0"/>
              </a:rPr>
              <a:t>Why Solid Xenon?</a:t>
            </a:r>
            <a:endParaRPr lang="en-US" b="1" u="sng" dirty="0">
              <a:solidFill>
                <a:schemeClr val="tx1"/>
              </a:solidFill>
              <a:latin typeface="Verdana" pitchFamily="1" charset="0"/>
              <a:ea typeface="Verdana" pitchFamily="1" charset="0"/>
              <a:cs typeface="Verdana" pitchFamily="1" charset="0"/>
              <a:sym typeface="Verdana" pitchFamily="1" charset="0"/>
            </a:endParaRPr>
          </a:p>
          <a:p>
            <a:pPr marL="27905"/>
            <a:r>
              <a:rPr lang="en-US" sz="1500" dirty="0">
                <a:latin typeface="Verdana" pitchFamily="1" charset="0"/>
                <a:ea typeface="Verdana" pitchFamily="1" charset="0"/>
                <a:cs typeface="Verdana" pitchFamily="1" charset="0"/>
                <a:sym typeface="Verdana" pitchFamily="1" charset="0"/>
              </a:rPr>
              <a:t>● Bragg scattering</a:t>
            </a:r>
          </a:p>
          <a:p>
            <a:pPr marL="27905"/>
            <a:r>
              <a:rPr lang="en-US" sz="1400" dirty="0">
                <a:latin typeface="Verdana" pitchFamily="1" charset="0"/>
                <a:ea typeface="Verdana" pitchFamily="1" charset="0"/>
                <a:cs typeface="Verdana" pitchFamily="1" charset="0"/>
                <a:sym typeface="Verdana" pitchFamily="1" charset="0"/>
              </a:rPr>
              <a:t>● </a:t>
            </a:r>
            <a:r>
              <a:rPr lang="en-US" sz="1500" dirty="0">
                <a:latin typeface="Verdana" pitchFamily="1" charset="0"/>
                <a:ea typeface="Verdana" pitchFamily="1" charset="0"/>
                <a:cs typeface="Verdana" pitchFamily="1" charset="0"/>
                <a:sym typeface="Verdana" pitchFamily="1" charset="0"/>
              </a:rPr>
              <a:t>Simple crystal structure : </a:t>
            </a:r>
            <a:r>
              <a:rPr lang="en-US" sz="1500" dirty="0" err="1">
                <a:latin typeface="Verdana" pitchFamily="1" charset="0"/>
                <a:ea typeface="Verdana" pitchFamily="1" charset="0"/>
                <a:cs typeface="Verdana" pitchFamily="1" charset="0"/>
                <a:sym typeface="Verdana" pitchFamily="1" charset="0"/>
              </a:rPr>
              <a:t>fcc</a:t>
            </a:r>
            <a:endParaRPr lang="en-US" sz="1500" dirty="0">
              <a:latin typeface="Verdana" pitchFamily="1" charset="0"/>
              <a:ea typeface="Verdana" pitchFamily="1" charset="0"/>
              <a:cs typeface="Verdana" pitchFamily="1" charset="0"/>
              <a:sym typeface="Verdana" pitchFamily="1" charset="0"/>
            </a:endParaRPr>
          </a:p>
          <a:p>
            <a:pPr marL="27905"/>
            <a:r>
              <a:rPr lang="en-US" sz="1500" dirty="0">
                <a:latin typeface="Verdana" pitchFamily="1" charset="0"/>
                <a:ea typeface="Verdana" pitchFamily="1" charset="0"/>
                <a:cs typeface="Verdana" pitchFamily="1" charset="0"/>
                <a:sym typeface="Verdana" pitchFamily="1" charset="0"/>
              </a:rPr>
              <a:t>● More scintillation light (solid &gt; liquid)</a:t>
            </a:r>
          </a:p>
          <a:p>
            <a:pPr marL="27905"/>
            <a:r>
              <a:rPr lang="en-US" sz="1500" dirty="0">
                <a:latin typeface="Verdana" pitchFamily="1" charset="0"/>
                <a:ea typeface="Verdana" pitchFamily="1" charset="0"/>
                <a:cs typeface="Verdana" pitchFamily="1" charset="0"/>
                <a:sym typeface="Verdana" pitchFamily="1" charset="0"/>
              </a:rPr>
              <a:t>● Drifting electrons faster</a:t>
            </a:r>
          </a:p>
          <a:p>
            <a:pPr marL="27905"/>
            <a:r>
              <a:rPr lang="en-US" sz="1500" dirty="0">
                <a:latin typeface="Verdana" pitchFamily="1" charset="0"/>
                <a:ea typeface="Verdana" pitchFamily="1" charset="0"/>
                <a:cs typeface="Verdana" pitchFamily="1" charset="0"/>
                <a:sym typeface="Verdana" pitchFamily="1" charset="0"/>
              </a:rPr>
              <a:t>● No further background contamination</a:t>
            </a:r>
          </a:p>
          <a:p>
            <a:pPr marL="27905"/>
            <a:r>
              <a:rPr lang="en-US" sz="1500" dirty="0">
                <a:latin typeface="Verdana" pitchFamily="1" charset="0"/>
                <a:ea typeface="Verdana" pitchFamily="1" charset="0"/>
                <a:cs typeface="Verdana" pitchFamily="1" charset="0"/>
                <a:sym typeface="Verdana" pitchFamily="1" charset="0"/>
              </a:rPr>
              <a:t>     through circulation loop</a:t>
            </a:r>
          </a:p>
        </p:txBody>
      </p:sp>
      <p:sp>
        <p:nvSpPr>
          <p:cNvPr id="15369" name="Rectangle 9"/>
          <p:cNvSpPr>
            <a:spLocks/>
          </p:cNvSpPr>
          <p:nvPr/>
        </p:nvSpPr>
        <p:spPr bwMode="auto">
          <a:xfrm>
            <a:off x="4876800" y="1524000"/>
            <a:ext cx="3848695" cy="1187648"/>
          </a:xfrm>
          <a:prstGeom prst="rect">
            <a:avLst/>
          </a:prstGeom>
          <a:noFill/>
          <a:ln w="25400">
            <a:noFill/>
            <a:miter lim="800000"/>
            <a:headEnd/>
            <a:tailEnd/>
          </a:ln>
        </p:spPr>
        <p:txBody>
          <a:bodyPr lIns="0" tIns="0" rIns="28573" bIns="0"/>
          <a:lstStyle/>
          <a:p>
            <a:pPr marL="27905"/>
            <a:r>
              <a:rPr lang="en-US" b="1" dirty="0" smtClean="0">
                <a:solidFill>
                  <a:schemeClr val="tx1"/>
                </a:solidFill>
                <a:latin typeface="Verdana" pitchFamily="1" charset="0"/>
                <a:ea typeface="Verdana" pitchFamily="1" charset="0"/>
                <a:cs typeface="Verdana" pitchFamily="1" charset="0"/>
                <a:sym typeface="Verdana" pitchFamily="1" charset="0"/>
              </a:rPr>
              <a:t>Why Xenon?</a:t>
            </a:r>
            <a:endParaRPr lang="en-US" b="1" dirty="0">
              <a:solidFill>
                <a:schemeClr val="tx1"/>
              </a:solidFill>
              <a:latin typeface="Verdana" pitchFamily="1" charset="0"/>
              <a:ea typeface="Verdana" pitchFamily="1" charset="0"/>
              <a:cs typeface="Verdana" pitchFamily="1" charset="0"/>
              <a:sym typeface="Verdana" pitchFamily="1" charset="0"/>
            </a:endParaRPr>
          </a:p>
          <a:p>
            <a:pPr marL="27905"/>
            <a:r>
              <a:rPr lang="en-US" sz="1400" dirty="0">
                <a:latin typeface="Verdana" pitchFamily="1" charset="0"/>
                <a:ea typeface="Verdana" pitchFamily="1" charset="0"/>
                <a:cs typeface="Verdana" pitchFamily="1" charset="0"/>
                <a:sym typeface="Verdana" pitchFamily="1" charset="0"/>
              </a:rPr>
              <a:t>● No long-lived </a:t>
            </a:r>
            <a:r>
              <a:rPr lang="en-US" sz="1400" dirty="0" err="1">
                <a:latin typeface="Verdana" pitchFamily="1" charset="0"/>
                <a:ea typeface="Verdana" pitchFamily="1" charset="0"/>
                <a:cs typeface="Verdana" pitchFamily="1" charset="0"/>
                <a:sym typeface="Verdana" pitchFamily="1" charset="0"/>
              </a:rPr>
              <a:t>Xe</a:t>
            </a:r>
            <a:r>
              <a:rPr lang="en-US" sz="1400" dirty="0">
                <a:latin typeface="Verdana" pitchFamily="1" charset="0"/>
                <a:ea typeface="Verdana" pitchFamily="1" charset="0"/>
                <a:cs typeface="Verdana" pitchFamily="1" charset="0"/>
                <a:sym typeface="Verdana" pitchFamily="1" charset="0"/>
              </a:rPr>
              <a:t> radio isotope </a:t>
            </a:r>
          </a:p>
          <a:p>
            <a:pPr marL="27905"/>
            <a:r>
              <a:rPr lang="en-US" sz="1400" dirty="0">
                <a:latin typeface="Verdana" pitchFamily="1" charset="0"/>
                <a:ea typeface="Verdana" pitchFamily="1" charset="0"/>
                <a:cs typeface="Verdana" pitchFamily="1" charset="0"/>
                <a:sym typeface="Verdana" pitchFamily="1" charset="0"/>
              </a:rPr>
              <a:t>● High yield of scintillation light </a:t>
            </a:r>
          </a:p>
          <a:p>
            <a:pPr marL="27905"/>
            <a:r>
              <a:rPr lang="en-US" sz="1400" dirty="0">
                <a:latin typeface="Verdana" pitchFamily="1" charset="0"/>
                <a:ea typeface="Verdana" pitchFamily="1" charset="0"/>
                <a:cs typeface="Verdana" pitchFamily="1" charset="0"/>
                <a:sym typeface="Verdana" pitchFamily="1" charset="0"/>
              </a:rPr>
              <a:t>● Easy purification (distillation, etc)</a:t>
            </a:r>
          </a:p>
          <a:p>
            <a:pPr marL="27905"/>
            <a:r>
              <a:rPr lang="en-US" sz="1400" dirty="0">
                <a:latin typeface="Verdana" pitchFamily="1" charset="0"/>
                <a:ea typeface="Verdana" pitchFamily="1" charset="0"/>
                <a:cs typeface="Verdana" pitchFamily="1" charset="0"/>
                <a:sym typeface="Verdana" pitchFamily="1" charset="0"/>
              </a:rPr>
              <a:t>● Self shielding : Z=54</a:t>
            </a:r>
          </a:p>
        </p:txBody>
      </p:sp>
      <p:sp>
        <p:nvSpPr>
          <p:cNvPr id="15370" name="Rectangle 10"/>
          <p:cNvSpPr>
            <a:spLocks/>
          </p:cNvSpPr>
          <p:nvPr/>
        </p:nvSpPr>
        <p:spPr bwMode="auto">
          <a:xfrm>
            <a:off x="4572000" y="5181600"/>
            <a:ext cx="4071938" cy="1187648"/>
          </a:xfrm>
          <a:prstGeom prst="rect">
            <a:avLst/>
          </a:prstGeom>
          <a:noFill/>
          <a:ln w="25400">
            <a:noFill/>
            <a:miter lim="800000"/>
            <a:headEnd/>
            <a:tailEnd/>
          </a:ln>
        </p:spPr>
        <p:txBody>
          <a:bodyPr lIns="0" tIns="0" rIns="28573" bIns="0"/>
          <a:lstStyle/>
          <a:p>
            <a:pPr marL="27905"/>
            <a:r>
              <a:rPr lang="en-US" b="1" dirty="0">
                <a:solidFill>
                  <a:srgbClr val="FF0000"/>
                </a:solidFill>
                <a:latin typeface="Verdana" pitchFamily="1" charset="0"/>
                <a:ea typeface="Verdana" pitchFamily="1" charset="0"/>
                <a:cs typeface="Verdana" pitchFamily="1" charset="0"/>
                <a:sym typeface="Verdana" pitchFamily="1" charset="0"/>
              </a:rPr>
              <a:t>R&amp;D Phase-1 Completed</a:t>
            </a:r>
            <a:endParaRPr lang="en-US" b="1" u="sng" dirty="0">
              <a:solidFill>
                <a:schemeClr val="tx1"/>
              </a:solidFill>
              <a:latin typeface="Verdana" pitchFamily="1" charset="0"/>
              <a:ea typeface="Verdana" pitchFamily="1" charset="0"/>
              <a:cs typeface="Verdana" pitchFamily="1" charset="0"/>
              <a:sym typeface="Verdana" pitchFamily="1" charset="0"/>
            </a:endParaRPr>
          </a:p>
          <a:p>
            <a:pPr marL="27905"/>
            <a:r>
              <a:rPr lang="en-US" sz="1400" dirty="0">
                <a:latin typeface="Verdana" pitchFamily="1" charset="0"/>
                <a:ea typeface="Verdana" pitchFamily="1" charset="0"/>
                <a:cs typeface="Verdana" pitchFamily="1" charset="0"/>
                <a:sym typeface="Verdana" pitchFamily="1" charset="0"/>
              </a:rPr>
              <a:t>● Collaboration with </a:t>
            </a:r>
            <a:r>
              <a:rPr lang="en-US" sz="1400" dirty="0" err="1">
                <a:latin typeface="Verdana" pitchFamily="1" charset="0"/>
                <a:ea typeface="Verdana" pitchFamily="1" charset="0"/>
                <a:cs typeface="Verdana" pitchFamily="1" charset="0"/>
                <a:sym typeface="Verdana" pitchFamily="1" charset="0"/>
              </a:rPr>
              <a:t>U.Florida</a:t>
            </a:r>
            <a:r>
              <a:rPr lang="en-US" sz="1400" dirty="0">
                <a:latin typeface="Verdana" pitchFamily="1" charset="0"/>
                <a:ea typeface="Verdana" pitchFamily="1" charset="0"/>
                <a:cs typeface="Verdana" pitchFamily="1" charset="0"/>
                <a:sym typeface="Verdana" pitchFamily="1" charset="0"/>
              </a:rPr>
              <a:t> and TAMU</a:t>
            </a:r>
          </a:p>
          <a:p>
            <a:pPr marL="27905"/>
            <a:r>
              <a:rPr lang="en-US" sz="1400" dirty="0">
                <a:latin typeface="Verdana" pitchFamily="1" charset="0"/>
                <a:ea typeface="Verdana" pitchFamily="1" charset="0"/>
                <a:cs typeface="Verdana" pitchFamily="1" charset="0"/>
                <a:sym typeface="Verdana" pitchFamily="1" charset="0"/>
              </a:rPr>
              <a:t>● Build optically transparent solid xenon</a:t>
            </a:r>
          </a:p>
          <a:p>
            <a:pPr marL="27905"/>
            <a:r>
              <a:rPr lang="en-US" sz="1400" dirty="0">
                <a:latin typeface="Verdana" pitchFamily="1" charset="0"/>
                <a:ea typeface="Verdana" pitchFamily="1" charset="0"/>
                <a:cs typeface="Verdana" pitchFamily="1" charset="0"/>
                <a:sym typeface="Verdana" pitchFamily="1" charset="0"/>
              </a:rPr>
              <a:t>● Detailed recipes ready </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0070C0"/>
                </a:solidFill>
                <a:latin typeface="Comic Sans MS" pitchFamily="66" charset="0"/>
              </a:rPr>
              <a:t>The Frontiers of the Field</a:t>
            </a:r>
            <a:endParaRPr lang="en-US" sz="3200" b="1" dirty="0">
              <a:solidFill>
                <a:srgbClr val="0070C0"/>
              </a:solidFill>
              <a:latin typeface="Comic Sans MS" pitchFamily="66" charset="0"/>
            </a:endParaRPr>
          </a:p>
        </p:txBody>
      </p:sp>
      <p:sp>
        <p:nvSpPr>
          <p:cNvPr id="3" name="Content Placeholder 2"/>
          <p:cNvSpPr>
            <a:spLocks noGrp="1"/>
          </p:cNvSpPr>
          <p:nvPr>
            <p:ph idx="1"/>
          </p:nvPr>
        </p:nvSpPr>
        <p:spPr>
          <a:xfrm>
            <a:off x="457200" y="1600200"/>
            <a:ext cx="3657600" cy="4525963"/>
          </a:xfrm>
        </p:spPr>
        <p:txBody>
          <a:bodyPr>
            <a:normAutofit fontScale="92500" lnSpcReduction="20000"/>
          </a:bodyPr>
          <a:lstStyle/>
          <a:p>
            <a:r>
              <a:rPr lang="en-US" sz="2000" dirty="0" smtClean="0"/>
              <a:t>The ‘3 frontiers’ outline the major thrusts of high energy physics:  </a:t>
            </a:r>
          </a:p>
          <a:p>
            <a:pPr lvl="1"/>
            <a:r>
              <a:rPr lang="en-US" sz="1600" dirty="0" smtClean="0"/>
              <a:t>‘Energy’:  includes lepton and </a:t>
            </a:r>
            <a:r>
              <a:rPr lang="en-US" sz="1600" dirty="0" err="1" smtClean="0"/>
              <a:t>hadron</a:t>
            </a:r>
            <a:r>
              <a:rPr lang="en-US" sz="1600" dirty="0" smtClean="0"/>
              <a:t> collider detectors</a:t>
            </a:r>
          </a:p>
          <a:p>
            <a:pPr lvl="1"/>
            <a:r>
              <a:rPr lang="en-US" sz="1600" dirty="0" smtClean="0"/>
              <a:t> ‘Intensity’: neutrino and rare decay experiments </a:t>
            </a:r>
          </a:p>
          <a:p>
            <a:pPr lvl="1"/>
            <a:r>
              <a:rPr lang="en-US" sz="1600" dirty="0" smtClean="0"/>
              <a:t>‘Cosmic’:  dark matter and dark energy</a:t>
            </a:r>
            <a:endParaRPr lang="en-US" sz="2000" dirty="0"/>
          </a:p>
          <a:p>
            <a:endParaRPr lang="en-US" sz="2000" dirty="0" smtClean="0"/>
          </a:p>
          <a:p>
            <a:r>
              <a:rPr lang="en-US" sz="2000" dirty="0" smtClean="0"/>
              <a:t>In each area, the physics is advancing rapidly.  It is crucial that the detector technology keep pace.</a:t>
            </a:r>
          </a:p>
          <a:p>
            <a:endParaRPr lang="en-US" sz="2000" dirty="0" smtClean="0"/>
          </a:p>
          <a:p>
            <a:r>
              <a:rPr lang="en-US" sz="2000" dirty="0" smtClean="0"/>
              <a:t>Fermilab is making major contributions in each of these frontier areas</a:t>
            </a:r>
            <a:r>
              <a:rPr lang="en-US" sz="2000" dirty="0" smtClean="0">
                <a:latin typeface="Comic Sans MS" pitchFamily="66" charset="0"/>
              </a:rPr>
              <a:t>.</a:t>
            </a:r>
          </a:p>
        </p:txBody>
      </p:sp>
      <p:pic>
        <p:nvPicPr>
          <p:cNvPr id="4098" name="Picture 2" descr="http://www.er.doe.gov/hep/vision/images/Three_Frontiers.jpg"/>
          <p:cNvPicPr>
            <a:picLocks noChangeAspect="1" noChangeArrowheads="1"/>
          </p:cNvPicPr>
          <p:nvPr/>
        </p:nvPicPr>
        <p:blipFill>
          <a:blip r:embed="rId2"/>
          <a:srcRect/>
          <a:stretch>
            <a:fillRect/>
          </a:stretch>
        </p:blipFill>
        <p:spPr bwMode="auto">
          <a:xfrm>
            <a:off x="4953000" y="1371600"/>
            <a:ext cx="3810000" cy="4908176"/>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l="7082" r="9041" b="3102"/>
          <a:stretch>
            <a:fillRect/>
          </a:stretch>
        </p:blipFill>
        <p:spPr bwMode="auto">
          <a:xfrm>
            <a:off x="0" y="446484"/>
            <a:ext cx="9152930" cy="6411516"/>
          </a:xfrm>
          <a:prstGeom prst="rect">
            <a:avLst/>
          </a:prstGeom>
          <a:noFill/>
          <a:ln w="12700">
            <a:noFill/>
            <a:miter lim="800000"/>
            <a:headEnd/>
            <a:tailEnd/>
          </a:ln>
        </p:spPr>
      </p:pic>
      <p:sp>
        <p:nvSpPr>
          <p:cNvPr id="16387" name="Rectangle 3"/>
          <p:cNvSpPr>
            <a:spLocks/>
          </p:cNvSpPr>
          <p:nvPr/>
        </p:nvSpPr>
        <p:spPr bwMode="auto">
          <a:xfrm>
            <a:off x="3759399" y="544711"/>
            <a:ext cx="5393531" cy="982266"/>
          </a:xfrm>
          <a:prstGeom prst="rect">
            <a:avLst/>
          </a:prstGeom>
          <a:noFill/>
          <a:ln w="12700">
            <a:noFill/>
            <a:miter lim="800000"/>
            <a:headEnd type="none" w="med" len="med"/>
            <a:tailEnd type="none" w="med" len="med"/>
          </a:ln>
        </p:spPr>
        <p:txBody>
          <a:bodyPr lIns="0" tIns="0" rIns="0" bIns="0"/>
          <a:lstStyle/>
          <a:p>
            <a:r>
              <a:rPr lang="en-US" sz="1500" b="1" dirty="0">
                <a:latin typeface="Verdana" pitchFamily="1" charset="0"/>
                <a:ea typeface="Verdana" pitchFamily="1" charset="0"/>
                <a:cs typeface="Verdana" pitchFamily="1" charset="0"/>
                <a:sym typeface="Verdana" pitchFamily="1" charset="0"/>
              </a:rPr>
              <a:t>R&amp;D Phase-2: Scintillation Light Readout (Now) </a:t>
            </a:r>
          </a:p>
          <a:p>
            <a:r>
              <a:rPr lang="en-US" sz="1500" dirty="0">
                <a:solidFill>
                  <a:srgbClr val="0000FF"/>
                </a:solidFill>
                <a:latin typeface="Verdana" pitchFamily="1" charset="0"/>
                <a:ea typeface="Verdana" pitchFamily="1" charset="0"/>
                <a:cs typeface="Verdana" pitchFamily="1" charset="0"/>
                <a:sym typeface="Verdana" pitchFamily="1" charset="0"/>
              </a:rPr>
              <a:t>Automatic controller setup for crystal growth</a:t>
            </a:r>
            <a:endParaRPr lang="en-US" sz="1500" dirty="0">
              <a:latin typeface="Verdana" pitchFamily="1" charset="0"/>
              <a:ea typeface="Verdana" pitchFamily="1" charset="0"/>
              <a:cs typeface="Verdana" pitchFamily="1" charset="0"/>
              <a:sym typeface="Verdana" pitchFamily="1" charset="0"/>
            </a:endParaRPr>
          </a:p>
          <a:p>
            <a:r>
              <a:rPr lang="en-US" sz="1500" dirty="0">
                <a:latin typeface="Verdana" pitchFamily="1" charset="0"/>
                <a:ea typeface="Verdana" pitchFamily="1" charset="0"/>
                <a:cs typeface="Verdana" pitchFamily="1" charset="0"/>
                <a:sym typeface="Verdana" pitchFamily="1" charset="0"/>
              </a:rPr>
              <a:t>Xenon purification system and mass spectroscopy </a:t>
            </a:r>
          </a:p>
          <a:p>
            <a:r>
              <a:rPr lang="en-US" sz="1500" dirty="0">
                <a:solidFill>
                  <a:srgbClr val="0000FF"/>
                </a:solidFill>
                <a:latin typeface="Verdana" pitchFamily="1" charset="0"/>
                <a:ea typeface="Verdana" pitchFamily="1" charset="0"/>
                <a:cs typeface="Verdana" pitchFamily="1" charset="0"/>
                <a:sym typeface="Verdana" pitchFamily="1" charset="0"/>
              </a:rPr>
              <a:t>Scintillation light measurement from solid xenon</a:t>
            </a:r>
          </a:p>
        </p:txBody>
      </p:sp>
      <p:sp>
        <p:nvSpPr>
          <p:cNvPr id="16388" name="Rectangle 4"/>
          <p:cNvSpPr>
            <a:spLocks/>
          </p:cNvSpPr>
          <p:nvPr/>
        </p:nvSpPr>
        <p:spPr bwMode="auto">
          <a:xfrm>
            <a:off x="3759398" y="4982766"/>
            <a:ext cx="5384602" cy="1428750"/>
          </a:xfrm>
          <a:prstGeom prst="rect">
            <a:avLst/>
          </a:prstGeom>
          <a:noFill/>
          <a:ln w="12700">
            <a:noFill/>
            <a:miter lim="800000"/>
            <a:headEnd type="none" w="med" len="med"/>
            <a:tailEnd type="none" w="med" len="med"/>
          </a:ln>
        </p:spPr>
        <p:txBody>
          <a:bodyPr lIns="0" tIns="0" rIns="0" bIns="0"/>
          <a:lstStyle/>
          <a:p>
            <a:r>
              <a:rPr lang="en-US" sz="1500" b="1" dirty="0">
                <a:latin typeface="Verdana" pitchFamily="1" charset="0"/>
                <a:ea typeface="Verdana" pitchFamily="1" charset="0"/>
                <a:cs typeface="Verdana" pitchFamily="1" charset="0"/>
                <a:sym typeface="Verdana" pitchFamily="1" charset="0"/>
              </a:rPr>
              <a:t>R&amp;D Phase-3: Ionization Readout (Plan) </a:t>
            </a:r>
          </a:p>
          <a:p>
            <a:r>
              <a:rPr lang="en-US" sz="1500" dirty="0">
                <a:solidFill>
                  <a:srgbClr val="0000FF"/>
                </a:solidFill>
                <a:latin typeface="Verdana" pitchFamily="1" charset="0"/>
                <a:ea typeface="Verdana" pitchFamily="1" charset="0"/>
                <a:cs typeface="Verdana" pitchFamily="1" charset="0"/>
                <a:sym typeface="Verdana" pitchFamily="1" charset="0"/>
              </a:rPr>
              <a:t>Ionization readout</a:t>
            </a:r>
            <a:endParaRPr lang="en-US" sz="1500" dirty="0">
              <a:latin typeface="Verdana" pitchFamily="1" charset="0"/>
              <a:ea typeface="Verdana" pitchFamily="1" charset="0"/>
              <a:cs typeface="Verdana" pitchFamily="1" charset="0"/>
              <a:sym typeface="Verdana" pitchFamily="1" charset="0"/>
            </a:endParaRPr>
          </a:p>
          <a:p>
            <a:r>
              <a:rPr lang="en-US" sz="1500" dirty="0">
                <a:solidFill>
                  <a:srgbClr val="0000FF"/>
                </a:solidFill>
                <a:latin typeface="Verdana" pitchFamily="1" charset="0"/>
                <a:ea typeface="Verdana" pitchFamily="1" charset="0"/>
                <a:cs typeface="Verdana" pitchFamily="1" charset="0"/>
                <a:sym typeface="Verdana" pitchFamily="1" charset="0"/>
              </a:rPr>
              <a:t>Solid Xenon property measurement </a:t>
            </a:r>
          </a:p>
          <a:p>
            <a:r>
              <a:rPr lang="en-US" sz="1500" dirty="0">
                <a:solidFill>
                  <a:srgbClr val="0000FF"/>
                </a:solidFill>
                <a:latin typeface="Verdana" pitchFamily="1" charset="0"/>
                <a:ea typeface="Verdana" pitchFamily="1" charset="0"/>
                <a:cs typeface="Verdana" pitchFamily="1" charset="0"/>
                <a:sym typeface="Verdana" pitchFamily="1" charset="0"/>
              </a:rPr>
              <a:t>    - Transparency, absorption, index of refraction … </a:t>
            </a:r>
          </a:p>
          <a:p>
            <a:r>
              <a:rPr lang="en-US" sz="1500" dirty="0">
                <a:solidFill>
                  <a:srgbClr val="0000FF"/>
                </a:solidFill>
                <a:latin typeface="Verdana" pitchFamily="1" charset="0"/>
                <a:ea typeface="Verdana" pitchFamily="1" charset="0"/>
                <a:cs typeface="Verdana" pitchFamily="1" charset="0"/>
                <a:sym typeface="Verdana" pitchFamily="1" charset="0"/>
              </a:rPr>
              <a:t>    - Low temperature characteristics (~4K)</a:t>
            </a:r>
          </a:p>
          <a:p>
            <a:r>
              <a:rPr lang="en-US" sz="1500" dirty="0">
                <a:solidFill>
                  <a:srgbClr val="0000FF"/>
                </a:solidFill>
                <a:latin typeface="Verdana" pitchFamily="1" charset="0"/>
                <a:ea typeface="Verdana" pitchFamily="1" charset="0"/>
                <a:cs typeface="Verdana" pitchFamily="1" charset="0"/>
                <a:sym typeface="Verdana" pitchFamily="1" charset="0"/>
              </a:rPr>
              <a:t>Large solid xenon crystal growth (&gt;10kg)</a:t>
            </a:r>
          </a:p>
        </p:txBody>
      </p:sp>
      <p:pic>
        <p:nvPicPr>
          <p:cNvPr id="16389" name="Picture 5"/>
          <p:cNvPicPr>
            <a:picLocks noChangeAspect="1" noChangeArrowheads="1"/>
          </p:cNvPicPr>
          <p:nvPr/>
        </p:nvPicPr>
        <p:blipFill>
          <a:blip r:embed="rId3"/>
          <a:srcRect l="1369" t="32098" b="7535"/>
          <a:stretch>
            <a:fillRect/>
          </a:stretch>
        </p:blipFill>
        <p:spPr bwMode="auto">
          <a:xfrm>
            <a:off x="4357687" y="1755800"/>
            <a:ext cx="4411266" cy="2941215"/>
          </a:xfrm>
          <a:prstGeom prst="rect">
            <a:avLst/>
          </a:prstGeom>
          <a:noFill/>
          <a:ln w="12700">
            <a:noFill/>
            <a:miter lim="800000"/>
            <a:headEnd/>
            <a:tailEnd/>
          </a:ln>
        </p:spPr>
      </p:pic>
      <p:sp>
        <p:nvSpPr>
          <p:cNvPr id="16390" name="Rectangle 6"/>
          <p:cNvSpPr>
            <a:spLocks/>
          </p:cNvSpPr>
          <p:nvPr/>
        </p:nvSpPr>
        <p:spPr bwMode="auto">
          <a:xfrm>
            <a:off x="5884664" y="4420195"/>
            <a:ext cx="1893094" cy="276820"/>
          </a:xfrm>
          <a:prstGeom prst="rect">
            <a:avLst/>
          </a:prstGeom>
          <a:noFill/>
          <a:ln w="12700">
            <a:noFill/>
            <a:miter lim="800000"/>
            <a:headEnd type="none" w="med" len="med"/>
            <a:tailEnd type="none" w="med" len="med"/>
          </a:ln>
        </p:spPr>
        <p:txBody>
          <a:bodyPr lIns="0" tIns="0" rIns="0" bIns="0"/>
          <a:lstStyle/>
          <a:p>
            <a:r>
              <a:rPr lang="en-US" sz="1300" b="1" dirty="0">
                <a:latin typeface="Verdana" pitchFamily="1" charset="0"/>
                <a:ea typeface="Verdana" pitchFamily="1" charset="0"/>
                <a:cs typeface="Verdana" pitchFamily="1" charset="0"/>
                <a:sym typeface="Verdana" pitchFamily="1" charset="0"/>
              </a:rPr>
              <a:t>Fermilab/PAB</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3"/>
          <p:cNvSpPr>
            <a:spLocks noChangeArrowheads="1"/>
          </p:cNvSpPr>
          <p:nvPr/>
        </p:nvSpPr>
        <p:spPr bwMode="auto">
          <a:xfrm>
            <a:off x="685800" y="304800"/>
            <a:ext cx="7620000" cy="762000"/>
          </a:xfrm>
          <a:prstGeom prst="rect">
            <a:avLst/>
          </a:prstGeom>
          <a:solidFill>
            <a:srgbClr val="FFFF66"/>
          </a:solidFill>
          <a:ln w="9525">
            <a:noFill/>
            <a:miter lim="800000"/>
            <a:headEnd/>
            <a:tailEnd/>
          </a:ln>
        </p:spPr>
        <p:txBody>
          <a:bodyPr anchor="ctr"/>
          <a:lstStyle/>
          <a:p>
            <a:pPr algn="ctr"/>
            <a:r>
              <a:rPr kumimoji="0" lang="en-US" sz="3200" b="1" dirty="0" smtClean="0">
                <a:solidFill>
                  <a:srgbClr val="0070C0"/>
                </a:solidFill>
                <a:latin typeface="Comic Sans MS" pitchFamily="66" charset="0"/>
              </a:rPr>
              <a:t>VIII.  </a:t>
            </a:r>
            <a:r>
              <a:rPr kumimoji="0" lang="en-US" sz="3200" b="1" dirty="0" err="1" smtClean="0">
                <a:solidFill>
                  <a:srgbClr val="0070C0"/>
                </a:solidFill>
                <a:latin typeface="Comic Sans MS" pitchFamily="66" charset="0"/>
              </a:rPr>
              <a:t>Fermilab’s</a:t>
            </a:r>
            <a:r>
              <a:rPr kumimoji="0" lang="en-US" sz="3200" b="1" dirty="0" smtClean="0">
                <a:solidFill>
                  <a:srgbClr val="0070C0"/>
                </a:solidFill>
                <a:latin typeface="Comic Sans MS" pitchFamily="66" charset="0"/>
              </a:rPr>
              <a:t> Test Beam Facility</a:t>
            </a:r>
            <a:endParaRPr kumimoji="0" lang="en-US" sz="3200" b="1" dirty="0">
              <a:solidFill>
                <a:srgbClr val="0070C0"/>
              </a:solidFill>
              <a:latin typeface="Comic Sans MS" pitchFamily="66" charset="0"/>
            </a:endParaRPr>
          </a:p>
        </p:txBody>
      </p:sp>
      <p:pic>
        <p:nvPicPr>
          <p:cNvPr id="5125" name="Picture 5" descr="mt6_detectors"/>
          <p:cNvPicPr>
            <a:picLocks noChangeAspect="1" noChangeArrowheads="1"/>
          </p:cNvPicPr>
          <p:nvPr/>
        </p:nvPicPr>
        <p:blipFill>
          <a:blip r:embed="rId3"/>
          <a:srcRect/>
          <a:stretch>
            <a:fillRect/>
          </a:stretch>
        </p:blipFill>
        <p:spPr bwMode="auto">
          <a:xfrm>
            <a:off x="4648200" y="933450"/>
            <a:ext cx="4114800" cy="3086100"/>
          </a:xfrm>
          <a:prstGeom prst="rect">
            <a:avLst/>
          </a:prstGeom>
          <a:noFill/>
          <a:ln w="9525">
            <a:noFill/>
            <a:miter lim="800000"/>
            <a:headEnd/>
            <a:tailEnd/>
          </a:ln>
        </p:spPr>
      </p:pic>
      <p:pic>
        <p:nvPicPr>
          <p:cNvPr id="5126" name="Picture 6" descr="DSC01840"/>
          <p:cNvPicPr>
            <a:picLocks noChangeAspect="1" noChangeArrowheads="1"/>
          </p:cNvPicPr>
          <p:nvPr/>
        </p:nvPicPr>
        <p:blipFill>
          <a:blip r:embed="rId4"/>
          <a:srcRect/>
          <a:stretch>
            <a:fillRect/>
          </a:stretch>
        </p:blipFill>
        <p:spPr bwMode="auto">
          <a:xfrm>
            <a:off x="1143000" y="1447800"/>
            <a:ext cx="2971800" cy="2228850"/>
          </a:xfrm>
          <a:prstGeom prst="rect">
            <a:avLst/>
          </a:prstGeom>
          <a:noFill/>
          <a:ln w="9525">
            <a:noFill/>
            <a:miter lim="800000"/>
            <a:headEnd/>
            <a:tailEnd/>
          </a:ln>
        </p:spPr>
      </p:pic>
      <p:pic>
        <p:nvPicPr>
          <p:cNvPr id="5127" name="Picture 7" descr="DSC01842"/>
          <p:cNvPicPr>
            <a:picLocks noChangeAspect="1" noChangeArrowheads="1"/>
          </p:cNvPicPr>
          <p:nvPr/>
        </p:nvPicPr>
        <p:blipFill>
          <a:blip r:embed="rId5" cstate="print"/>
          <a:srcRect/>
          <a:stretch>
            <a:fillRect/>
          </a:stretch>
        </p:blipFill>
        <p:spPr bwMode="auto">
          <a:xfrm>
            <a:off x="533400" y="4267200"/>
            <a:ext cx="1524000" cy="1143000"/>
          </a:xfrm>
          <a:prstGeom prst="rect">
            <a:avLst/>
          </a:prstGeom>
          <a:noFill/>
          <a:ln w="9525">
            <a:noFill/>
            <a:miter lim="800000"/>
            <a:headEnd/>
            <a:tailEnd/>
          </a:ln>
        </p:spPr>
      </p:pic>
      <p:pic>
        <p:nvPicPr>
          <p:cNvPr id="5128" name="Picture 8" descr="DSC01852"/>
          <p:cNvPicPr>
            <a:picLocks noChangeAspect="1" noChangeArrowheads="1"/>
          </p:cNvPicPr>
          <p:nvPr/>
        </p:nvPicPr>
        <p:blipFill>
          <a:blip r:embed="rId6" cstate="print"/>
          <a:srcRect/>
          <a:stretch>
            <a:fillRect/>
          </a:stretch>
        </p:blipFill>
        <p:spPr bwMode="auto">
          <a:xfrm>
            <a:off x="2362200" y="4114800"/>
            <a:ext cx="971550" cy="1295400"/>
          </a:xfrm>
          <a:prstGeom prst="rect">
            <a:avLst/>
          </a:prstGeom>
          <a:noFill/>
          <a:ln w="9525">
            <a:noFill/>
            <a:miter lim="800000"/>
            <a:headEnd/>
            <a:tailEnd/>
          </a:ln>
        </p:spPr>
      </p:pic>
      <p:pic>
        <p:nvPicPr>
          <p:cNvPr id="5129" name="Picture 9" descr="DSC01853"/>
          <p:cNvPicPr>
            <a:picLocks noChangeAspect="1" noChangeArrowheads="1"/>
          </p:cNvPicPr>
          <p:nvPr/>
        </p:nvPicPr>
        <p:blipFill>
          <a:blip r:embed="rId7"/>
          <a:srcRect/>
          <a:stretch>
            <a:fillRect/>
          </a:stretch>
        </p:blipFill>
        <p:spPr bwMode="auto">
          <a:xfrm>
            <a:off x="6858000" y="4343400"/>
            <a:ext cx="1447800" cy="1085850"/>
          </a:xfrm>
          <a:prstGeom prst="rect">
            <a:avLst/>
          </a:prstGeom>
          <a:noFill/>
          <a:ln w="9525">
            <a:noFill/>
            <a:miter lim="800000"/>
            <a:headEnd/>
            <a:tailEnd/>
          </a:ln>
        </p:spPr>
      </p:pic>
      <p:pic>
        <p:nvPicPr>
          <p:cNvPr id="5130" name="Picture 10" descr="DSC01845"/>
          <p:cNvPicPr>
            <a:picLocks noChangeAspect="1" noChangeArrowheads="1"/>
          </p:cNvPicPr>
          <p:nvPr/>
        </p:nvPicPr>
        <p:blipFill>
          <a:blip r:embed="rId8" cstate="print"/>
          <a:srcRect/>
          <a:stretch>
            <a:fillRect/>
          </a:stretch>
        </p:blipFill>
        <p:spPr bwMode="auto">
          <a:xfrm>
            <a:off x="5181600" y="4343400"/>
            <a:ext cx="1295400" cy="971550"/>
          </a:xfrm>
          <a:prstGeom prst="rect">
            <a:avLst/>
          </a:prstGeom>
          <a:noFill/>
          <a:ln w="9525">
            <a:noFill/>
            <a:miter lim="800000"/>
            <a:headEnd/>
            <a:tailEnd/>
          </a:ln>
        </p:spPr>
      </p:pic>
      <p:pic>
        <p:nvPicPr>
          <p:cNvPr id="5131" name="Picture 11" descr="DSC01883"/>
          <p:cNvPicPr>
            <a:picLocks noChangeAspect="1" noChangeArrowheads="1"/>
          </p:cNvPicPr>
          <p:nvPr/>
        </p:nvPicPr>
        <p:blipFill>
          <a:blip r:embed="rId9"/>
          <a:srcRect/>
          <a:stretch>
            <a:fillRect/>
          </a:stretch>
        </p:blipFill>
        <p:spPr bwMode="auto">
          <a:xfrm>
            <a:off x="3657600" y="4343400"/>
            <a:ext cx="1295400" cy="973138"/>
          </a:xfrm>
          <a:prstGeom prst="rect">
            <a:avLst/>
          </a:prstGeom>
          <a:noFill/>
          <a:ln w="9525">
            <a:noFill/>
            <a:miter lim="800000"/>
            <a:headEnd/>
            <a:tailEnd/>
          </a:ln>
        </p:spPr>
      </p:pic>
      <p:sp>
        <p:nvSpPr>
          <p:cNvPr id="5132" name="Text Box 12"/>
          <p:cNvSpPr txBox="1">
            <a:spLocks noChangeArrowheads="1"/>
          </p:cNvSpPr>
          <p:nvPr/>
        </p:nvSpPr>
        <p:spPr bwMode="auto">
          <a:xfrm>
            <a:off x="685800" y="5486400"/>
            <a:ext cx="1371600" cy="587375"/>
          </a:xfrm>
          <a:prstGeom prst="rect">
            <a:avLst/>
          </a:prstGeom>
          <a:noFill/>
          <a:ln w="9525">
            <a:noFill/>
            <a:miter lim="800000"/>
            <a:headEnd/>
            <a:tailEnd/>
          </a:ln>
        </p:spPr>
        <p:txBody>
          <a:bodyPr>
            <a:spAutoFit/>
          </a:bodyPr>
          <a:lstStyle/>
          <a:p>
            <a:r>
              <a:rPr lang="en-US">
                <a:solidFill>
                  <a:srgbClr val="A71014"/>
                </a:solidFill>
              </a:rPr>
              <a:t>Spacious control room</a:t>
            </a:r>
          </a:p>
        </p:txBody>
      </p:sp>
      <p:sp>
        <p:nvSpPr>
          <p:cNvPr id="5133" name="Text Box 13"/>
          <p:cNvSpPr txBox="1">
            <a:spLocks noChangeArrowheads="1"/>
          </p:cNvSpPr>
          <p:nvPr/>
        </p:nvSpPr>
        <p:spPr bwMode="auto">
          <a:xfrm>
            <a:off x="3657600" y="5410200"/>
            <a:ext cx="1447800" cy="587375"/>
          </a:xfrm>
          <a:prstGeom prst="rect">
            <a:avLst/>
          </a:prstGeom>
          <a:noFill/>
          <a:ln w="9525">
            <a:noFill/>
            <a:miter lim="800000"/>
            <a:headEnd/>
            <a:tailEnd/>
          </a:ln>
        </p:spPr>
        <p:txBody>
          <a:bodyPr>
            <a:spAutoFit/>
          </a:bodyPr>
          <a:lstStyle/>
          <a:p>
            <a:r>
              <a:rPr lang="en-US">
                <a:solidFill>
                  <a:srgbClr val="A71014"/>
                </a:solidFill>
              </a:rPr>
              <a:t>Gas delivery to 6 locations</a:t>
            </a:r>
          </a:p>
        </p:txBody>
      </p:sp>
      <p:sp>
        <p:nvSpPr>
          <p:cNvPr id="5134" name="Text Box 14"/>
          <p:cNvSpPr txBox="1">
            <a:spLocks noChangeArrowheads="1"/>
          </p:cNvSpPr>
          <p:nvPr/>
        </p:nvSpPr>
        <p:spPr bwMode="auto">
          <a:xfrm>
            <a:off x="6781800" y="5562600"/>
            <a:ext cx="1690688" cy="339725"/>
          </a:xfrm>
          <a:prstGeom prst="rect">
            <a:avLst/>
          </a:prstGeom>
          <a:noFill/>
          <a:ln w="9525">
            <a:noFill/>
            <a:miter lim="800000"/>
            <a:headEnd/>
            <a:tailEnd/>
          </a:ln>
        </p:spPr>
        <p:txBody>
          <a:bodyPr wrap="none">
            <a:spAutoFit/>
          </a:bodyPr>
          <a:lstStyle/>
          <a:p>
            <a:r>
              <a:rPr lang="en-US">
                <a:solidFill>
                  <a:srgbClr val="A71014"/>
                </a:solidFill>
              </a:rPr>
              <a:t>Two motion tables</a:t>
            </a:r>
          </a:p>
        </p:txBody>
      </p:sp>
      <p:sp>
        <p:nvSpPr>
          <p:cNvPr id="5135" name="Text Box 15"/>
          <p:cNvSpPr txBox="1">
            <a:spLocks noChangeArrowheads="1"/>
          </p:cNvSpPr>
          <p:nvPr/>
        </p:nvSpPr>
        <p:spPr bwMode="auto">
          <a:xfrm>
            <a:off x="2362200" y="5486400"/>
            <a:ext cx="1295400" cy="587375"/>
          </a:xfrm>
          <a:prstGeom prst="rect">
            <a:avLst/>
          </a:prstGeom>
          <a:noFill/>
          <a:ln w="9525">
            <a:noFill/>
            <a:miter lim="800000"/>
            <a:headEnd/>
            <a:tailEnd/>
          </a:ln>
        </p:spPr>
        <p:txBody>
          <a:bodyPr>
            <a:spAutoFit/>
          </a:bodyPr>
          <a:lstStyle/>
          <a:p>
            <a:r>
              <a:rPr lang="en-US">
                <a:solidFill>
                  <a:srgbClr val="A71014"/>
                </a:solidFill>
              </a:rPr>
              <a:t>Signal and HV cables</a:t>
            </a:r>
          </a:p>
        </p:txBody>
      </p:sp>
      <p:sp>
        <p:nvSpPr>
          <p:cNvPr id="5136" name="Text Box 16"/>
          <p:cNvSpPr txBox="1">
            <a:spLocks noChangeArrowheads="1"/>
          </p:cNvSpPr>
          <p:nvPr/>
        </p:nvSpPr>
        <p:spPr bwMode="auto">
          <a:xfrm>
            <a:off x="5105400" y="5410200"/>
            <a:ext cx="2117725" cy="587375"/>
          </a:xfrm>
          <a:prstGeom prst="rect">
            <a:avLst/>
          </a:prstGeom>
          <a:noFill/>
          <a:ln w="9525">
            <a:noFill/>
            <a:miter lim="800000"/>
            <a:headEnd/>
            <a:tailEnd/>
          </a:ln>
        </p:spPr>
        <p:txBody>
          <a:bodyPr>
            <a:spAutoFit/>
          </a:bodyPr>
          <a:lstStyle/>
          <a:p>
            <a:r>
              <a:rPr lang="en-US">
                <a:solidFill>
                  <a:srgbClr val="A71014"/>
                </a:solidFill>
              </a:rPr>
              <a:t>4 station MWPC spectrometer</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3746" name="Group 2"/>
          <p:cNvGraphicFramePr>
            <a:graphicFrameLocks noGrp="1"/>
          </p:cNvGraphicFramePr>
          <p:nvPr>
            <p:ph type="tbl" idx="1"/>
          </p:nvPr>
        </p:nvGraphicFramePr>
        <p:xfrm>
          <a:off x="1295400" y="1643063"/>
          <a:ext cx="6324600" cy="1828800"/>
        </p:xfrm>
        <a:graphic>
          <a:graphicData uri="http://schemas.openxmlformats.org/drawingml/2006/table">
            <a:tbl>
              <a:tblPr/>
              <a:tblGrid>
                <a:gridCol w="1217613"/>
                <a:gridCol w="1566862"/>
                <a:gridCol w="1430338"/>
                <a:gridCol w="827087"/>
                <a:gridCol w="1282700"/>
              </a:tblGrid>
              <a:tr h="396875">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en-US" sz="1200" b="0" i="0" u="none" strike="noStrike" cap="none" normalizeH="0" baseline="0" smtClean="0">
                          <a:ln>
                            <a:noFill/>
                          </a:ln>
                          <a:solidFill>
                            <a:schemeClr val="tx1"/>
                          </a:solidFill>
                          <a:effectLst/>
                          <a:latin typeface="Arial" charset="0"/>
                        </a:rPr>
                        <a:t>Beam Energy (GeV)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en-US" sz="1200" b="0" i="0" u="none" strike="noStrike" cap="none" normalizeH="0" baseline="0" smtClean="0">
                          <a:ln>
                            <a:noFill/>
                          </a:ln>
                          <a:solidFill>
                            <a:schemeClr val="tx1"/>
                          </a:solidFill>
                          <a:effectLst/>
                          <a:latin typeface="Arial" charset="0"/>
                        </a:rPr>
                        <a:t>Rate at Entrance to Facility (per spill)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en-US" sz="1200" b="0" i="0" u="none" strike="noStrike" cap="none" normalizeH="0" baseline="0" smtClean="0">
                          <a:ln>
                            <a:noFill/>
                          </a:ln>
                          <a:solidFill>
                            <a:schemeClr val="tx1"/>
                          </a:solidFill>
                          <a:effectLst/>
                          <a:latin typeface="Arial" charset="0"/>
                        </a:rPr>
                        <a:t>Rate at Exit of Facility (per spill)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en-US" sz="1200" b="0" i="0" u="none" strike="noStrike" cap="none" normalizeH="0" baseline="0" smtClean="0">
                          <a:ln>
                            <a:noFill/>
                          </a:ln>
                          <a:solidFill>
                            <a:schemeClr val="tx1"/>
                          </a:solidFill>
                          <a:effectLst/>
                          <a:latin typeface="Arial" charset="0"/>
                        </a:rPr>
                        <a:t>%Pions, Muons**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en-US" sz="1200" b="0" i="0" u="none" strike="noStrike" cap="none" normalizeH="0" baseline="0" smtClean="0">
                          <a:ln>
                            <a:noFill/>
                          </a:ln>
                          <a:solidFill>
                            <a:schemeClr val="tx1"/>
                          </a:solidFill>
                          <a:effectLst/>
                          <a:latin typeface="Arial" charset="0"/>
                        </a:rPr>
                        <a:t>% Electrons**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0188">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en-US" sz="1200" b="0" i="0" u="none" strike="noStrike" cap="none" normalizeH="0" baseline="0" smtClean="0">
                          <a:ln>
                            <a:noFill/>
                          </a:ln>
                          <a:solidFill>
                            <a:schemeClr val="tx1"/>
                          </a:solidFill>
                          <a:effectLst/>
                          <a:latin typeface="Arial" charset="0"/>
                        </a:rPr>
                        <a:t>16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en-US" sz="1200" b="0" i="0" u="none" strike="noStrike" cap="none" normalizeH="0" baseline="0" smtClean="0">
                          <a:ln>
                            <a:noFill/>
                          </a:ln>
                          <a:solidFill>
                            <a:schemeClr val="tx1"/>
                          </a:solidFill>
                          <a:effectLst/>
                          <a:latin typeface="Arial" charset="0"/>
                        </a:rPr>
                        <a:t>132,000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en-US" sz="1200" b="0" i="0" u="none" strike="noStrike" cap="none" normalizeH="0" baseline="0" smtClean="0">
                          <a:ln>
                            <a:noFill/>
                          </a:ln>
                          <a:solidFill>
                            <a:schemeClr val="tx1"/>
                          </a:solidFill>
                          <a:effectLst/>
                          <a:latin typeface="Arial" charset="0"/>
                        </a:rPr>
                        <a:t>95,000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en-US" sz="1200" b="0" i="0" u="none" strike="noStrike" cap="none" normalizeH="0" baseline="0" smtClean="0">
                          <a:ln>
                            <a:noFill/>
                          </a:ln>
                          <a:solidFill>
                            <a:schemeClr val="tx1"/>
                          </a:solidFill>
                          <a:effectLst/>
                          <a:latin typeface="Arial" charset="0"/>
                        </a:rPr>
                        <a:t>87%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en-US" sz="1200" b="0" i="0" u="none" strike="noStrike" cap="none" normalizeH="0" baseline="0" smtClean="0">
                          <a:ln>
                            <a:noFill/>
                          </a:ln>
                          <a:solidFill>
                            <a:schemeClr val="tx1"/>
                          </a:solidFill>
                          <a:effectLst/>
                          <a:latin typeface="Arial" charset="0"/>
                        </a:rPr>
                        <a:t>13%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8763">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en-US" sz="1200" b="0" i="0" u="none" strike="noStrike" cap="none" normalizeH="0" baseline="0" smtClean="0">
                          <a:ln>
                            <a:noFill/>
                          </a:ln>
                          <a:solidFill>
                            <a:schemeClr val="tx1"/>
                          </a:solidFill>
                          <a:effectLst/>
                          <a:latin typeface="Arial"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en-US" sz="1200" b="0" i="0" u="none" strike="noStrike" cap="none" normalizeH="0" baseline="0" smtClean="0">
                          <a:ln>
                            <a:noFill/>
                          </a:ln>
                          <a:solidFill>
                            <a:schemeClr val="tx1"/>
                          </a:solidFill>
                          <a:effectLst/>
                          <a:latin typeface="Arial" charset="0"/>
                        </a:rPr>
                        <a:t>89,000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en-US" sz="1200" b="0" i="0" u="none" strike="noStrike" cap="none" normalizeH="0" baseline="0" smtClean="0">
                          <a:ln>
                            <a:noFill/>
                          </a:ln>
                          <a:solidFill>
                            <a:schemeClr val="tx1"/>
                          </a:solidFill>
                          <a:effectLst/>
                          <a:latin typeface="Arial" charset="0"/>
                        </a:rPr>
                        <a:t>65,000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en-US" sz="1200" b="0" i="0" u="none" strike="noStrike" cap="none" normalizeH="0" baseline="0" smtClean="0">
                          <a:ln>
                            <a:noFill/>
                          </a:ln>
                          <a:solidFill>
                            <a:schemeClr val="tx1"/>
                          </a:solidFill>
                          <a:effectLst/>
                          <a:latin typeface="Arial" charset="0"/>
                        </a:rPr>
                        <a:t>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en-US" sz="1200" b="0" i="0" u="none" strike="noStrike" cap="none" normalizeH="0" baseline="0" smtClean="0">
                          <a:ln>
                            <a:noFill/>
                          </a:ln>
                          <a:solidFill>
                            <a:schemeClr val="tx1"/>
                          </a:solidFill>
                          <a:effectLst/>
                          <a:latin typeface="Arial" charset="0"/>
                        </a:rPr>
                        <a:t>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7488">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en-US" sz="1200" b="0" i="0" u="none" strike="noStrike" cap="none" normalizeH="0" baseline="0" smtClean="0">
                          <a:ln>
                            <a:noFill/>
                          </a:ln>
                          <a:solidFill>
                            <a:schemeClr val="tx1"/>
                          </a:solidFill>
                          <a:effectLst/>
                          <a:latin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en-US" sz="1200" b="0" i="0" u="none" strike="noStrike" cap="none" normalizeH="0" baseline="0" smtClean="0">
                          <a:ln>
                            <a:noFill/>
                          </a:ln>
                          <a:solidFill>
                            <a:schemeClr val="tx1"/>
                          </a:solidFill>
                          <a:effectLst/>
                          <a:latin typeface="Arial" charset="0"/>
                        </a:rPr>
                        <a:t>56,000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en-US" sz="1200" b="0" i="0" u="none" strike="noStrike" cap="none" normalizeH="0" baseline="0" smtClean="0">
                          <a:ln>
                            <a:noFill/>
                          </a:ln>
                          <a:solidFill>
                            <a:schemeClr val="tx1"/>
                          </a:solidFill>
                          <a:effectLst/>
                          <a:latin typeface="Arial" charset="0"/>
                        </a:rPr>
                        <a:t>31,000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en-US" sz="1200" b="0" i="0" u="none" strike="noStrike" cap="none" normalizeH="0" baseline="0" smtClean="0">
                          <a:ln>
                            <a:noFill/>
                          </a:ln>
                          <a:solidFill>
                            <a:schemeClr val="tx1"/>
                          </a:solidFill>
                          <a:effectLst/>
                          <a:latin typeface="Arial" charset="0"/>
                        </a:rPr>
                        <a:t>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en-US" sz="1200" b="0" i="0" u="none" strike="noStrike" cap="none" normalizeH="0" baseline="0" smtClean="0">
                          <a:ln>
                            <a:noFill/>
                          </a:ln>
                          <a:solidFill>
                            <a:schemeClr val="tx1"/>
                          </a:solidFill>
                          <a:effectLst/>
                          <a:latin typeface="Arial" charset="0"/>
                        </a:rPr>
                        <a:t>67%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9238">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en-US" sz="1200" b="0" i="0" u="none" strike="noStrike" cap="none" normalizeH="0" baseline="0" smtClean="0">
                          <a:ln>
                            <a:noFill/>
                          </a:ln>
                          <a:solidFill>
                            <a:schemeClr val="tx1"/>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en-US" sz="1200" b="0" i="0" u="none" strike="noStrike" cap="none" normalizeH="0" baseline="0" smtClean="0">
                          <a:ln>
                            <a:noFill/>
                          </a:ln>
                          <a:solidFill>
                            <a:schemeClr val="tx1"/>
                          </a:solidFill>
                          <a:effectLst/>
                          <a:latin typeface="Arial" charset="0"/>
                        </a:rPr>
                        <a:t>68,000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en-US" sz="1200" b="0" i="0" u="none" strike="noStrike" cap="none" normalizeH="0" baseline="0" smtClean="0">
                          <a:ln>
                            <a:noFill/>
                          </a:ln>
                          <a:solidFill>
                            <a:schemeClr val="tx1"/>
                          </a:solidFill>
                          <a:effectLst/>
                          <a:latin typeface="Arial" charset="0"/>
                        </a:rPr>
                        <a:t>28,000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en-US" sz="1200" b="0" i="0" u="none" strike="noStrike" cap="none" normalizeH="0" baseline="0" smtClean="0">
                          <a:ln>
                            <a:noFill/>
                          </a:ln>
                          <a:solidFill>
                            <a:schemeClr val="tx1"/>
                          </a:solidFill>
                          <a:effectLst/>
                          <a:latin typeface="Arial" charset="0"/>
                        </a:rPr>
                        <a:t>&lt;30%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en-US" sz="1200" b="0" i="0" u="none" strike="noStrike" cap="none" normalizeH="0" baseline="0" smtClean="0">
                          <a:ln>
                            <a:noFill/>
                          </a:ln>
                          <a:solidFill>
                            <a:schemeClr val="tx1"/>
                          </a:solidFill>
                          <a:effectLst/>
                          <a:latin typeface="Arial" charset="0"/>
                        </a:rPr>
                        <a:t>&gt;70%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7175">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en-US" sz="1200" b="0" i="0" u="none" strike="noStrike" cap="none" normalizeH="0" baseline="0" smtClean="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en-US" sz="1200" b="0" i="0" u="none" strike="noStrike" cap="none" normalizeH="0" baseline="0" smtClean="0">
                          <a:ln>
                            <a:noFill/>
                          </a:ln>
                          <a:solidFill>
                            <a:schemeClr val="tx1"/>
                          </a:solidFill>
                          <a:effectLst/>
                          <a:latin typeface="Arial" charset="0"/>
                        </a:rPr>
                        <a:t>69,000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en-US" sz="1200" b="0" i="0" u="none" strike="noStrike" cap="none" normalizeH="0" baseline="0" smtClean="0">
                          <a:ln>
                            <a:noFill/>
                          </a:ln>
                          <a:solidFill>
                            <a:schemeClr val="tx1"/>
                          </a:solidFill>
                          <a:effectLst/>
                          <a:latin typeface="Arial" charset="0"/>
                        </a:rPr>
                        <a:t>21,000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en-US" sz="1200" b="0" i="0" u="none" strike="noStrike" cap="none" normalizeH="0" baseline="0" smtClean="0">
                          <a:ln>
                            <a:noFill/>
                          </a:ln>
                          <a:solidFill>
                            <a:schemeClr val="tx1"/>
                          </a:solidFill>
                          <a:effectLst/>
                          <a:latin typeface="Arial" charset="0"/>
                        </a:rPr>
                        <a:t>&lt;30%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en-US" sz="1200" b="0" i="0" u="none" strike="noStrike" cap="none" normalizeH="0" baseline="0" dirty="0" smtClean="0">
                          <a:ln>
                            <a:noFill/>
                          </a:ln>
                          <a:solidFill>
                            <a:schemeClr val="tx1"/>
                          </a:solidFill>
                          <a:effectLst/>
                          <a:latin typeface="Arial" charset="0"/>
                        </a:rPr>
                        <a:t>&gt;60%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236" name="Text Box 90"/>
          <p:cNvSpPr txBox="1">
            <a:spLocks noChangeArrowheads="1"/>
          </p:cNvSpPr>
          <p:nvPr/>
        </p:nvSpPr>
        <p:spPr bwMode="auto">
          <a:xfrm>
            <a:off x="1447800" y="1143000"/>
            <a:ext cx="6002156" cy="400110"/>
          </a:xfrm>
          <a:prstGeom prst="rect">
            <a:avLst/>
          </a:prstGeom>
          <a:noFill/>
          <a:ln w="9525">
            <a:noFill/>
            <a:miter lim="800000"/>
            <a:headEnd/>
            <a:tailEnd/>
          </a:ln>
        </p:spPr>
        <p:txBody>
          <a:bodyPr wrap="none">
            <a:spAutoFit/>
          </a:bodyPr>
          <a:lstStyle/>
          <a:p>
            <a:pPr eaLnBrk="0" hangingPunct="0"/>
            <a:r>
              <a:rPr kumimoji="0" lang="en-US" sz="2000" dirty="0">
                <a:solidFill>
                  <a:srgbClr val="A71014"/>
                </a:solidFill>
                <a:latin typeface="Arial" charset="0"/>
                <a:ea typeface="ＭＳ Ｐゴシック" pitchFamily="100" charset="-128"/>
              </a:rPr>
              <a:t>Measured </a:t>
            </a:r>
            <a:r>
              <a:rPr kumimoji="0" lang="en-US" sz="2000" dirty="0" smtClean="0">
                <a:solidFill>
                  <a:srgbClr val="A71014"/>
                </a:solidFill>
                <a:latin typeface="Arial" charset="0"/>
                <a:ea typeface="ＭＳ Ｐゴシック" pitchFamily="100" charset="-128"/>
              </a:rPr>
              <a:t>rates (normalized to 1E11 at MW1SEM)</a:t>
            </a:r>
            <a:endParaRPr kumimoji="0" lang="en-US" sz="2000" dirty="0">
              <a:solidFill>
                <a:schemeClr val="accent2"/>
              </a:solidFill>
              <a:latin typeface="Arial" charset="0"/>
              <a:ea typeface="ＭＳ Ｐゴシック" pitchFamily="100" charset="-128"/>
            </a:endParaRPr>
          </a:p>
        </p:txBody>
      </p:sp>
      <p:sp>
        <p:nvSpPr>
          <p:cNvPr id="6239" name="Rectangle 94"/>
          <p:cNvSpPr>
            <a:spLocks noGrp="1" noChangeArrowheads="1"/>
          </p:cNvSpPr>
          <p:nvPr>
            <p:ph type="title"/>
          </p:nvPr>
        </p:nvSpPr>
        <p:spPr>
          <a:noFill/>
        </p:spPr>
        <p:txBody>
          <a:bodyPr>
            <a:normAutofit/>
          </a:bodyPr>
          <a:lstStyle/>
          <a:p>
            <a:pPr eaLnBrk="1" hangingPunct="1"/>
            <a:r>
              <a:rPr lang="en-US" sz="3200" b="1" dirty="0" smtClean="0">
                <a:solidFill>
                  <a:srgbClr val="0070C0"/>
                </a:solidFill>
                <a:latin typeface="Comic Sans MS" pitchFamily="66" charset="0"/>
              </a:rPr>
              <a:t>Beam Rates and Electron Content</a:t>
            </a:r>
          </a:p>
        </p:txBody>
      </p:sp>
      <p:pic>
        <p:nvPicPr>
          <p:cNvPr id="10" name="Picture 4" descr="beamcomposition"/>
          <p:cNvPicPr>
            <a:picLocks noChangeAspect="1" noChangeArrowheads="1"/>
          </p:cNvPicPr>
          <p:nvPr/>
        </p:nvPicPr>
        <p:blipFill>
          <a:blip r:embed="rId3"/>
          <a:srcRect/>
          <a:stretch>
            <a:fillRect/>
          </a:stretch>
        </p:blipFill>
        <p:spPr bwMode="auto">
          <a:xfrm>
            <a:off x="2057401" y="3619340"/>
            <a:ext cx="4419600" cy="301006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pPr eaLnBrk="1" hangingPunct="1"/>
            <a:r>
              <a:rPr lang="en-US" sz="2800" b="1" dirty="0" smtClean="0">
                <a:solidFill>
                  <a:srgbClr val="0070C0"/>
                </a:solidFill>
                <a:latin typeface="Comic Sans MS" pitchFamily="66" charset="0"/>
              </a:rPr>
              <a:t>Tertiary 300 </a:t>
            </a:r>
            <a:r>
              <a:rPr lang="en-US" sz="2800" b="1" dirty="0" err="1" smtClean="0">
                <a:solidFill>
                  <a:srgbClr val="0070C0"/>
                </a:solidFill>
                <a:latin typeface="Comic Sans MS" pitchFamily="66" charset="0"/>
              </a:rPr>
              <a:t>MeV</a:t>
            </a:r>
            <a:r>
              <a:rPr lang="en-US" sz="2800" b="1" dirty="0" smtClean="0">
                <a:solidFill>
                  <a:srgbClr val="0070C0"/>
                </a:solidFill>
                <a:latin typeface="Comic Sans MS" pitchFamily="66" charset="0"/>
              </a:rPr>
              <a:t>/c </a:t>
            </a:r>
            <a:r>
              <a:rPr lang="en-US" sz="2800" b="1" dirty="0" err="1" smtClean="0">
                <a:solidFill>
                  <a:srgbClr val="0070C0"/>
                </a:solidFill>
                <a:latin typeface="Comic Sans MS" pitchFamily="66" charset="0"/>
              </a:rPr>
              <a:t>Beamline</a:t>
            </a:r>
            <a:r>
              <a:rPr lang="en-US" sz="2800" b="1" dirty="0" smtClean="0">
                <a:solidFill>
                  <a:srgbClr val="0070C0"/>
                </a:solidFill>
                <a:latin typeface="Comic Sans MS" pitchFamily="66" charset="0"/>
              </a:rPr>
              <a:t> for MINERVA</a:t>
            </a:r>
          </a:p>
        </p:txBody>
      </p:sp>
      <p:sp>
        <p:nvSpPr>
          <p:cNvPr id="8196" name="Rectangle 3"/>
          <p:cNvSpPr>
            <a:spLocks noGrp="1" noChangeArrowheads="1"/>
          </p:cNvSpPr>
          <p:nvPr>
            <p:ph type="body" idx="1"/>
          </p:nvPr>
        </p:nvSpPr>
        <p:spPr>
          <a:xfrm>
            <a:off x="533400" y="1828800"/>
            <a:ext cx="3733800" cy="5029200"/>
          </a:xfrm>
        </p:spPr>
        <p:txBody>
          <a:bodyPr>
            <a:normAutofit fontScale="70000" lnSpcReduction="20000"/>
          </a:bodyPr>
          <a:lstStyle/>
          <a:p>
            <a:pPr eaLnBrk="1" hangingPunct="1"/>
            <a:r>
              <a:rPr lang="en-US" dirty="0" smtClean="0"/>
              <a:t>The MINERVA experiment requested space to create a new tertiary </a:t>
            </a:r>
            <a:r>
              <a:rPr lang="en-US" dirty="0" err="1" smtClean="0"/>
              <a:t>beamline</a:t>
            </a:r>
            <a:r>
              <a:rPr lang="en-US" dirty="0" smtClean="0"/>
              <a:t> that could deliver particles down to 300 </a:t>
            </a:r>
            <a:r>
              <a:rPr lang="en-US" dirty="0" err="1" smtClean="0"/>
              <a:t>MeV</a:t>
            </a:r>
            <a:r>
              <a:rPr lang="en-US" dirty="0" smtClean="0"/>
              <a:t>/c momentum.</a:t>
            </a:r>
          </a:p>
          <a:p>
            <a:pPr eaLnBrk="1" hangingPunct="1"/>
            <a:r>
              <a:rPr lang="en-US" dirty="0" smtClean="0"/>
              <a:t>The Particle Physics Division and Accelerator Division have agreed to help and are proceeding on installation.</a:t>
            </a:r>
          </a:p>
          <a:p>
            <a:pPr eaLnBrk="1" hangingPunct="1"/>
            <a:r>
              <a:rPr lang="en-US" dirty="0" smtClean="0"/>
              <a:t>Full tracking and TOF will allow for momentum measurement and particle </a:t>
            </a:r>
            <a:r>
              <a:rPr lang="en-US" dirty="0" err="1" smtClean="0"/>
              <a:t>i.d</a:t>
            </a:r>
            <a:r>
              <a:rPr lang="en-US" dirty="0" smtClean="0"/>
              <a:t>.</a:t>
            </a:r>
          </a:p>
        </p:txBody>
      </p:sp>
      <p:pic>
        <p:nvPicPr>
          <p:cNvPr id="8197" name="Picture 4" descr="Minerva-MTest-Beamline-RGB"/>
          <p:cNvPicPr>
            <a:picLocks noChangeAspect="1" noChangeArrowheads="1"/>
          </p:cNvPicPr>
          <p:nvPr/>
        </p:nvPicPr>
        <p:blipFill>
          <a:blip r:embed="rId2"/>
          <a:srcRect/>
          <a:stretch>
            <a:fillRect/>
          </a:stretch>
        </p:blipFill>
        <p:spPr bwMode="auto">
          <a:xfrm>
            <a:off x="4572000" y="2286000"/>
            <a:ext cx="3886200" cy="24495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70C0"/>
                </a:solidFill>
                <a:latin typeface="Comic Sans MS" pitchFamily="66" charset="0"/>
              </a:rPr>
              <a:t>Apologies, for a lack of time, to:</a:t>
            </a:r>
            <a:endParaRPr lang="en-US" sz="3600" dirty="0">
              <a:solidFill>
                <a:srgbClr val="0070C0"/>
              </a:solidFill>
              <a:latin typeface="Comic Sans MS" pitchFamily="66" charset="0"/>
            </a:endParaRPr>
          </a:p>
        </p:txBody>
      </p:sp>
      <p:sp>
        <p:nvSpPr>
          <p:cNvPr id="3" name="Content Placeholder 2"/>
          <p:cNvSpPr>
            <a:spLocks noGrp="1"/>
          </p:cNvSpPr>
          <p:nvPr>
            <p:ph idx="1"/>
          </p:nvPr>
        </p:nvSpPr>
        <p:spPr>
          <a:xfrm>
            <a:off x="457200" y="1600200"/>
            <a:ext cx="3200400" cy="4525963"/>
          </a:xfrm>
        </p:spPr>
        <p:txBody>
          <a:bodyPr>
            <a:normAutofit fontScale="70000" lnSpcReduction="20000"/>
          </a:bodyPr>
          <a:lstStyle/>
          <a:p>
            <a:r>
              <a:rPr lang="en-US" sz="2800" dirty="0" smtClean="0"/>
              <a:t>High Finesse Holographic </a:t>
            </a:r>
            <a:r>
              <a:rPr lang="en-US" sz="2800" dirty="0" err="1" smtClean="0"/>
              <a:t>Interferometry</a:t>
            </a:r>
            <a:endParaRPr lang="en-US" sz="2800" dirty="0" smtClean="0"/>
          </a:p>
          <a:p>
            <a:r>
              <a:rPr lang="en-US" sz="2800" dirty="0" smtClean="0"/>
              <a:t>CMB B-field polarization</a:t>
            </a:r>
          </a:p>
          <a:p>
            <a:r>
              <a:rPr lang="en-US" sz="2800" dirty="0" smtClean="0"/>
              <a:t>Argo-</a:t>
            </a:r>
            <a:r>
              <a:rPr lang="en-US" sz="2800" dirty="0" err="1" smtClean="0"/>
              <a:t>Neut</a:t>
            </a:r>
            <a:r>
              <a:rPr lang="en-US" sz="2800" dirty="0" smtClean="0"/>
              <a:t> Liquid Argon TPC</a:t>
            </a:r>
          </a:p>
          <a:p>
            <a:r>
              <a:rPr lang="en-US" sz="2800" dirty="0" smtClean="0"/>
              <a:t>Dual readout </a:t>
            </a:r>
            <a:r>
              <a:rPr lang="en-US" sz="2800" dirty="0" err="1" smtClean="0"/>
              <a:t>calorimetry</a:t>
            </a:r>
            <a:endParaRPr lang="en-US" sz="2800" dirty="0" smtClean="0"/>
          </a:p>
          <a:p>
            <a:r>
              <a:rPr lang="en-US" sz="2800" dirty="0" smtClean="0"/>
              <a:t>CCD low recoil energy dark matter detector</a:t>
            </a:r>
          </a:p>
          <a:p>
            <a:r>
              <a:rPr lang="en-US" sz="2800" dirty="0" smtClean="0"/>
              <a:t>21-cm Baryon Acoustic Oscillation Experiment</a:t>
            </a:r>
          </a:p>
          <a:p>
            <a:r>
              <a:rPr lang="en-US" sz="2800" dirty="0" smtClean="0"/>
              <a:t>Silicon Photomultiplier characterization</a:t>
            </a:r>
          </a:p>
          <a:p>
            <a:r>
              <a:rPr lang="en-US" sz="2800" dirty="0" smtClean="0"/>
              <a:t>… </a:t>
            </a:r>
            <a:endParaRPr lang="en-US" sz="2800" dirty="0"/>
          </a:p>
        </p:txBody>
      </p:sp>
      <p:pic>
        <p:nvPicPr>
          <p:cNvPr id="4" name="Picture 2"/>
          <p:cNvPicPr>
            <a:picLocks noChangeAspect="1" noChangeArrowheads="1"/>
          </p:cNvPicPr>
          <p:nvPr/>
        </p:nvPicPr>
        <p:blipFill>
          <a:blip r:embed="rId2"/>
          <a:srcRect/>
          <a:stretch>
            <a:fillRect/>
          </a:stretch>
        </p:blipFill>
        <p:spPr bwMode="auto">
          <a:xfrm>
            <a:off x="3733800" y="1447800"/>
            <a:ext cx="5009419" cy="3976190"/>
          </a:xfrm>
          <a:prstGeom prst="rect">
            <a:avLst/>
          </a:prstGeom>
          <a:noFill/>
          <a:ln w="9525">
            <a:noFill/>
            <a:miter lim="800000"/>
            <a:headEnd/>
            <a:tailEnd/>
          </a:ln>
        </p:spPr>
      </p:pic>
      <p:sp>
        <p:nvSpPr>
          <p:cNvPr id="5" name="TextBox 4"/>
          <p:cNvSpPr txBox="1"/>
          <p:nvPr/>
        </p:nvSpPr>
        <p:spPr>
          <a:xfrm>
            <a:off x="4419600" y="5562600"/>
            <a:ext cx="3970511" cy="646331"/>
          </a:xfrm>
          <a:prstGeom prst="rect">
            <a:avLst/>
          </a:prstGeom>
          <a:noFill/>
        </p:spPr>
        <p:txBody>
          <a:bodyPr wrap="none" rtlCol="0">
            <a:spAutoFit/>
          </a:bodyPr>
          <a:lstStyle/>
          <a:p>
            <a:r>
              <a:rPr lang="en-US" dirty="0" smtClean="0"/>
              <a:t>Our Web Site:   </a:t>
            </a:r>
            <a:r>
              <a:rPr lang="en-US" dirty="0" smtClean="0">
                <a:hlinkClick r:id="rId3"/>
              </a:rPr>
              <a:t>http://detectors.fnal.gov</a:t>
            </a:r>
            <a:endParaRPr lang="en-US" dirty="0" smtClean="0"/>
          </a:p>
          <a:p>
            <a:r>
              <a:rPr lang="en-US" dirty="0" smtClean="0"/>
              <a:t> - a work in progress!</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b="1" dirty="0" smtClean="0">
                <a:solidFill>
                  <a:srgbClr val="0070C0"/>
                </a:solidFill>
                <a:latin typeface="Comic Sans MS" pitchFamily="66" charset="0"/>
              </a:rPr>
              <a:t>Are we doing our job?</a:t>
            </a:r>
            <a:endParaRPr lang="en-US" sz="3200" b="1" dirty="0">
              <a:solidFill>
                <a:srgbClr val="0070C0"/>
              </a:solidFill>
              <a:latin typeface="Comic Sans MS" pitchFamily="66" charset="0"/>
            </a:endParaRPr>
          </a:p>
        </p:txBody>
      </p:sp>
      <p:pic>
        <p:nvPicPr>
          <p:cNvPr id="36866" name="Picture 2" descr="http://www-visualmedia.fnal.gov/VMS_Site/gallery/stillphotos/1994/0900/94-0904.jpg"/>
          <p:cNvPicPr>
            <a:picLocks noChangeAspect="1" noChangeArrowheads="1"/>
          </p:cNvPicPr>
          <p:nvPr/>
        </p:nvPicPr>
        <p:blipFill>
          <a:blip r:embed="rId2" cstate="print"/>
          <a:srcRect/>
          <a:stretch>
            <a:fillRect/>
          </a:stretch>
        </p:blipFill>
        <p:spPr bwMode="auto">
          <a:xfrm>
            <a:off x="5410200" y="4876800"/>
            <a:ext cx="1905001" cy="1524001"/>
          </a:xfrm>
          <a:prstGeom prst="rect">
            <a:avLst/>
          </a:prstGeom>
          <a:noFill/>
        </p:spPr>
      </p:pic>
      <p:sp>
        <p:nvSpPr>
          <p:cNvPr id="5" name="TextBox 4"/>
          <p:cNvSpPr txBox="1"/>
          <p:nvPr/>
        </p:nvSpPr>
        <p:spPr>
          <a:xfrm>
            <a:off x="1600200" y="5562600"/>
            <a:ext cx="4191000" cy="923330"/>
          </a:xfrm>
          <a:prstGeom prst="rect">
            <a:avLst/>
          </a:prstGeom>
          <a:noFill/>
        </p:spPr>
        <p:txBody>
          <a:bodyPr wrap="square" rtlCol="0">
            <a:spAutoFit/>
          </a:bodyPr>
          <a:lstStyle/>
          <a:p>
            <a:r>
              <a:rPr lang="en-US" dirty="0" smtClean="0"/>
              <a:t>We invite the R&amp;D community to work with Fermilab to develop strategic partnerships  in detector research ! </a:t>
            </a:r>
          </a:p>
        </p:txBody>
      </p:sp>
      <p:sp>
        <p:nvSpPr>
          <p:cNvPr id="7" name="Content Placeholder 2"/>
          <p:cNvSpPr txBox="1">
            <a:spLocks/>
          </p:cNvSpPr>
          <p:nvPr/>
        </p:nvSpPr>
        <p:spPr>
          <a:xfrm>
            <a:off x="228600" y="1371600"/>
            <a:ext cx="4191000" cy="35052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400" b="1" i="0" u="none" strike="noStrike" kern="1200" cap="none" spc="0" normalizeH="0" baseline="0" noProof="0" dirty="0" smtClean="0">
                <a:ln>
                  <a:noFill/>
                </a:ln>
                <a:solidFill>
                  <a:schemeClr val="tx1"/>
                </a:solidFill>
                <a:effectLst/>
                <a:uLnTx/>
                <a:uFillTx/>
                <a:latin typeface="+mn-lt"/>
                <a:ea typeface="+mn-ea"/>
                <a:cs typeface="+mn-cs"/>
              </a:rPr>
              <a:t>In the Energy frontier,  we are:</a:t>
            </a:r>
          </a:p>
          <a:p>
            <a:pPr marL="742950" marR="0" lvl="1"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 Advancing silicon detector construction into a new 3D realm.  </a:t>
            </a:r>
          </a:p>
          <a:p>
            <a:pPr marL="742950" marR="0" lvl="1"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Beginning work on understanding how to build a dual readout calorimeter</a:t>
            </a:r>
          </a:p>
          <a:p>
            <a:pPr marL="742950" marR="0" lvl="1"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Developing low cost, high performance DAQ systems for the R&amp;D community</a:t>
            </a:r>
          </a:p>
          <a:p>
            <a:pPr marL="742950" marR="0" lvl="1"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Investigating optical data transmission for detectors </a:t>
            </a:r>
          </a:p>
          <a:p>
            <a:pPr marL="742950" marR="0" lvl="1"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400" b="1" i="0" u="none" strike="noStrike" kern="1200" cap="none" spc="0" normalizeH="0" baseline="0" noProof="0" dirty="0" smtClean="0">
                <a:ln>
                  <a:noFill/>
                </a:ln>
                <a:solidFill>
                  <a:schemeClr val="tx1"/>
                </a:solidFill>
                <a:effectLst/>
                <a:uLnTx/>
                <a:uFillTx/>
                <a:latin typeface="+mn-lt"/>
                <a:ea typeface="+mn-ea"/>
                <a:cs typeface="+mn-cs"/>
              </a:rPr>
              <a:t>In the  Intensity frontier:</a:t>
            </a:r>
          </a:p>
          <a:p>
            <a:pPr marL="742950" marR="0" lvl="1"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Operating Liquid Argon test stands to test for the effect of materials on charge drift</a:t>
            </a:r>
            <a:r>
              <a:rPr kumimoji="0" lang="en-US" sz="1400" b="0" i="0" u="none" strike="noStrike" kern="1200" cap="none" spc="0" normalizeH="0" noProof="0" dirty="0" smtClean="0">
                <a:ln>
                  <a:noFill/>
                </a:ln>
                <a:solidFill>
                  <a:schemeClr val="tx1"/>
                </a:solidFill>
                <a:effectLst/>
                <a:uLnTx/>
                <a:uFillTx/>
                <a:latin typeface="+mn-lt"/>
                <a:ea typeface="+mn-ea"/>
                <a:cs typeface="+mn-cs"/>
              </a:rPr>
              <a:t> </a:t>
            </a:r>
            <a:r>
              <a:rPr lang="en-US" sz="1400" noProof="0" dirty="0" smtClean="0"/>
              <a:t>and </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purity.</a:t>
            </a:r>
          </a:p>
          <a:p>
            <a:pPr marL="742950" lvl="1" indent="-285750">
              <a:buFont typeface="Arial" pitchFamily="34" charset="0"/>
              <a:buChar char="–"/>
            </a:pPr>
            <a:r>
              <a:rPr lang="en-US" sz="1400" dirty="0" smtClean="0"/>
              <a:t>Built and ran the first U.S. Liquid Argon TPC to operate in a neutrino beam </a:t>
            </a: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Established the world’s fastest </a:t>
            </a:r>
            <a:r>
              <a:rPr kumimoji="0" lang="en-US" sz="1400" b="0" i="0" u="none" strike="noStrike" kern="1200" cap="none" spc="0" normalizeH="0" baseline="0" noProof="0" dirty="0" err="1" smtClean="0">
                <a:ln>
                  <a:noFill/>
                </a:ln>
                <a:solidFill>
                  <a:schemeClr val="tx1"/>
                </a:solidFill>
                <a:effectLst/>
                <a:uLnTx/>
                <a:uFillTx/>
                <a:latin typeface="+mn-lt"/>
                <a:ea typeface="+mn-ea"/>
                <a:cs typeface="+mn-cs"/>
              </a:rPr>
              <a:t>beamline</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 time-of-flight system</a:t>
            </a:r>
          </a:p>
        </p:txBody>
      </p:sp>
      <p:sp>
        <p:nvSpPr>
          <p:cNvPr id="8" name="Content Placeholder 2"/>
          <p:cNvSpPr txBox="1">
            <a:spLocks/>
          </p:cNvSpPr>
          <p:nvPr/>
        </p:nvSpPr>
        <p:spPr>
          <a:xfrm>
            <a:off x="4419600" y="1371600"/>
            <a:ext cx="4191000" cy="32004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400" b="1" i="0" u="none" strike="noStrike" kern="1200" cap="none" spc="0" normalizeH="0" baseline="0" noProof="0" dirty="0" smtClean="0">
                <a:ln>
                  <a:noFill/>
                </a:ln>
                <a:solidFill>
                  <a:schemeClr val="tx1"/>
                </a:solidFill>
                <a:effectLst/>
                <a:uLnTx/>
                <a:uFillTx/>
                <a:latin typeface="+mn-lt"/>
                <a:ea typeface="+mn-ea"/>
                <a:cs typeface="+mn-cs"/>
              </a:rPr>
              <a:t>In the Cosmic frontier:</a:t>
            </a:r>
          </a:p>
          <a:p>
            <a:pPr marL="742950" marR="0" lvl="1"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Learning about acoustic response to various backgrounds in a bubble chamber, for dark matter detection</a:t>
            </a:r>
          </a:p>
          <a:p>
            <a:pPr marL="742950" marR="0" lvl="1"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Growing solid Xenon crystals for </a:t>
            </a:r>
            <a:r>
              <a:rPr kumimoji="0" lang="en-US" sz="1400" b="0" i="0" u="none" strike="noStrike" kern="1200" cap="none" spc="0" normalizeH="0" baseline="0" noProof="0" dirty="0" err="1" smtClean="0">
                <a:ln>
                  <a:noFill/>
                </a:ln>
                <a:solidFill>
                  <a:schemeClr val="tx1"/>
                </a:solidFill>
                <a:effectLst/>
                <a:uLnTx/>
                <a:uFillTx/>
                <a:latin typeface="+mn-lt"/>
                <a:ea typeface="+mn-ea"/>
                <a:cs typeface="+mn-cs"/>
              </a:rPr>
              <a:t>axion</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 and rare neutrino interactions.</a:t>
            </a:r>
          </a:p>
          <a:p>
            <a:pPr marL="742950" marR="0" lvl="1"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Utilizing CCD’s for low mass dark matter searches.</a:t>
            </a:r>
          </a:p>
          <a:p>
            <a:pPr marL="742950" marR="0" lvl="1"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400" b="1" i="0" u="none" strike="noStrike" kern="1200" cap="none" spc="0" normalizeH="0" baseline="0" noProof="0" dirty="0" smtClean="0">
                <a:ln>
                  <a:noFill/>
                </a:ln>
                <a:solidFill>
                  <a:schemeClr val="tx1"/>
                </a:solidFill>
                <a:effectLst/>
                <a:uLnTx/>
                <a:uFillTx/>
                <a:latin typeface="+mn-lt"/>
                <a:ea typeface="+mn-ea"/>
                <a:cs typeface="+mn-cs"/>
              </a:rPr>
              <a:t>Backed up by our facilities:</a:t>
            </a:r>
          </a:p>
          <a:p>
            <a:pPr marL="742950" marR="0" lvl="1"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ASIC design</a:t>
            </a:r>
          </a:p>
          <a:p>
            <a:pPr marL="742950" marR="0" lvl="1"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Silicon detector fabrication</a:t>
            </a:r>
          </a:p>
          <a:p>
            <a:pPr marL="742950" marR="0" lvl="1"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Cryogenic engineering</a:t>
            </a:r>
          </a:p>
          <a:p>
            <a:pPr marL="742950" marR="0" lvl="1"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Particle test beam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8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b="1" dirty="0" smtClean="0">
                <a:solidFill>
                  <a:srgbClr val="0070C0"/>
                </a:solidFill>
                <a:latin typeface="Comic Sans MS" pitchFamily="66" charset="0"/>
              </a:rPr>
              <a:t>Why Fermilab?</a:t>
            </a:r>
            <a:endParaRPr lang="en-US" sz="3600" b="1" dirty="0">
              <a:solidFill>
                <a:srgbClr val="0070C0"/>
              </a:solidFill>
              <a:latin typeface="Comic Sans MS" pitchFamily="66" charset="0"/>
            </a:endParaRPr>
          </a:p>
        </p:txBody>
      </p:sp>
      <p:sp>
        <p:nvSpPr>
          <p:cNvPr id="3" name="Content Placeholder 2"/>
          <p:cNvSpPr>
            <a:spLocks noGrp="1"/>
          </p:cNvSpPr>
          <p:nvPr>
            <p:ph idx="1"/>
          </p:nvPr>
        </p:nvSpPr>
        <p:spPr>
          <a:xfrm>
            <a:off x="457200" y="1066800"/>
            <a:ext cx="8229600" cy="4800600"/>
          </a:xfrm>
        </p:spPr>
        <p:txBody>
          <a:bodyPr>
            <a:normAutofit/>
          </a:bodyPr>
          <a:lstStyle/>
          <a:p>
            <a:r>
              <a:rPr lang="en-US" sz="1800" dirty="0" smtClean="0"/>
              <a:t>Detector R&amp;D at Fermilab should be geared towards our strengths as a national lab. </a:t>
            </a:r>
            <a:r>
              <a:rPr lang="en-US" sz="1800" dirty="0" smtClean="0">
                <a:cs typeface="Times New Roman" pitchFamily="18" charset="0"/>
              </a:rPr>
              <a:t>Typically this means that the lab’s institutional capabilities come into play.  These can be </a:t>
            </a:r>
          </a:p>
          <a:p>
            <a:pPr lvl="1"/>
            <a:r>
              <a:rPr lang="en-US" sz="1800" dirty="0" smtClean="0">
                <a:solidFill>
                  <a:srgbClr val="C00000"/>
                </a:solidFill>
                <a:cs typeface="Times New Roman" pitchFamily="18" charset="0"/>
              </a:rPr>
              <a:t>Presence of unique facilities</a:t>
            </a:r>
          </a:p>
          <a:p>
            <a:pPr lvl="1"/>
            <a:r>
              <a:rPr lang="en-US" sz="1800" dirty="0" smtClean="0">
                <a:solidFill>
                  <a:srgbClr val="C00000"/>
                </a:solidFill>
                <a:cs typeface="Times New Roman" pitchFamily="18" charset="0"/>
              </a:rPr>
              <a:t>Experienced, well established engineering groups </a:t>
            </a:r>
          </a:p>
          <a:p>
            <a:pPr lvl="1"/>
            <a:r>
              <a:rPr lang="en-US" sz="1800" dirty="0" smtClean="0">
                <a:solidFill>
                  <a:srgbClr val="C00000"/>
                </a:solidFill>
                <a:cs typeface="Times New Roman" pitchFamily="18" charset="0"/>
              </a:rPr>
              <a:t>Managing projects that are too large for an individual university</a:t>
            </a:r>
          </a:p>
          <a:p>
            <a:pPr lvl="1"/>
            <a:r>
              <a:rPr lang="en-US" sz="1800" dirty="0" smtClean="0">
                <a:solidFill>
                  <a:srgbClr val="C00000"/>
                </a:solidFill>
                <a:cs typeface="Times New Roman" pitchFamily="18" charset="0"/>
              </a:rPr>
              <a:t>Projects that require a large initial investment</a:t>
            </a:r>
          </a:p>
          <a:p>
            <a:pPr lvl="1"/>
            <a:endParaRPr lang="en-US" sz="1400" dirty="0" smtClean="0">
              <a:cs typeface="Times New Roman" pitchFamily="18" charset="0"/>
            </a:endParaRPr>
          </a:p>
          <a:p>
            <a:r>
              <a:rPr lang="en-US" sz="1800" dirty="0" smtClean="0">
                <a:cs typeface="Times New Roman" pitchFamily="18" charset="0"/>
              </a:rPr>
              <a:t>In almost all cases there is a high degree of collaboration with the university community or other (inter)national labs.</a:t>
            </a:r>
            <a:endParaRPr lang="en-US" sz="1800" dirty="0">
              <a:cs typeface="Times New Roman" pitchFamily="18" charset="0"/>
            </a:endParaRPr>
          </a:p>
        </p:txBody>
      </p:sp>
      <p:pic>
        <p:nvPicPr>
          <p:cNvPr id="33796" name="Picture 4" descr="http://www-visualmedia.fnal.gov/VMS_Site/gallery/stillphotos/2008/0000/08-0095-17D.jpg"/>
          <p:cNvPicPr>
            <a:picLocks noChangeAspect="1" noChangeArrowheads="1"/>
          </p:cNvPicPr>
          <p:nvPr/>
        </p:nvPicPr>
        <p:blipFill>
          <a:blip r:embed="rId2" cstate="print"/>
          <a:srcRect/>
          <a:stretch>
            <a:fillRect/>
          </a:stretch>
        </p:blipFill>
        <p:spPr bwMode="auto">
          <a:xfrm>
            <a:off x="2133600" y="4267200"/>
            <a:ext cx="3124200" cy="2081198"/>
          </a:xfrm>
          <a:prstGeom prst="rect">
            <a:avLst/>
          </a:prstGeom>
          <a:noFill/>
        </p:spPr>
      </p:pic>
      <p:sp>
        <p:nvSpPr>
          <p:cNvPr id="12" name="TextBox 11"/>
          <p:cNvSpPr txBox="1"/>
          <p:nvPr/>
        </p:nvSpPr>
        <p:spPr>
          <a:xfrm>
            <a:off x="5410200" y="5105400"/>
            <a:ext cx="2429704" cy="369332"/>
          </a:xfrm>
          <a:prstGeom prst="rect">
            <a:avLst/>
          </a:prstGeom>
          <a:noFill/>
        </p:spPr>
        <p:txBody>
          <a:bodyPr wrap="none" rtlCol="0">
            <a:spAutoFit/>
          </a:bodyPr>
          <a:lstStyle/>
          <a:p>
            <a:r>
              <a:rPr lang="en-US" dirty="0" smtClean="0"/>
              <a:t>CALICE at the test beam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b="1" dirty="0" smtClean="0">
                <a:solidFill>
                  <a:srgbClr val="0070C0"/>
                </a:solidFill>
                <a:latin typeface="Comic Sans MS" pitchFamily="66" charset="0"/>
              </a:rPr>
              <a:t>Why Fermilab?</a:t>
            </a:r>
            <a:endParaRPr lang="en-US" sz="3600" b="1" dirty="0">
              <a:solidFill>
                <a:srgbClr val="0070C0"/>
              </a:solidFill>
              <a:latin typeface="Comic Sans MS" pitchFamily="66" charset="0"/>
            </a:endParaRPr>
          </a:p>
        </p:txBody>
      </p:sp>
      <p:sp>
        <p:nvSpPr>
          <p:cNvPr id="3" name="Content Placeholder 2"/>
          <p:cNvSpPr>
            <a:spLocks noGrp="1"/>
          </p:cNvSpPr>
          <p:nvPr>
            <p:ph idx="1"/>
          </p:nvPr>
        </p:nvSpPr>
        <p:spPr>
          <a:xfrm>
            <a:off x="457200" y="1066800"/>
            <a:ext cx="8229600" cy="4800600"/>
          </a:xfrm>
        </p:spPr>
        <p:txBody>
          <a:bodyPr>
            <a:normAutofit/>
          </a:bodyPr>
          <a:lstStyle/>
          <a:p>
            <a:r>
              <a:rPr lang="en-US" sz="1800" dirty="0" smtClean="0"/>
              <a:t>Detector R&amp;D at Fermilab should be geared towards our strengths as a national lab. </a:t>
            </a:r>
            <a:r>
              <a:rPr lang="en-US" sz="1800" dirty="0" smtClean="0">
                <a:cs typeface="Times New Roman" pitchFamily="18" charset="0"/>
              </a:rPr>
              <a:t>Typically this means that the lab’s institutional capabilities come into play.  These can be </a:t>
            </a:r>
          </a:p>
          <a:p>
            <a:pPr lvl="1"/>
            <a:r>
              <a:rPr lang="en-US" sz="1800" dirty="0" smtClean="0">
                <a:solidFill>
                  <a:srgbClr val="C00000"/>
                </a:solidFill>
                <a:cs typeface="Times New Roman" pitchFamily="18" charset="0"/>
              </a:rPr>
              <a:t>Presence of unique facilities</a:t>
            </a:r>
          </a:p>
          <a:p>
            <a:pPr lvl="1"/>
            <a:r>
              <a:rPr lang="en-US" sz="1800" dirty="0" smtClean="0">
                <a:solidFill>
                  <a:srgbClr val="C00000"/>
                </a:solidFill>
                <a:cs typeface="Times New Roman" pitchFamily="18" charset="0"/>
              </a:rPr>
              <a:t>Experienced, well established engineering groups </a:t>
            </a:r>
          </a:p>
          <a:p>
            <a:pPr lvl="1"/>
            <a:r>
              <a:rPr lang="en-US" sz="1800" dirty="0" smtClean="0">
                <a:solidFill>
                  <a:srgbClr val="C00000"/>
                </a:solidFill>
                <a:cs typeface="Times New Roman" pitchFamily="18" charset="0"/>
              </a:rPr>
              <a:t>Managing projects that are too large for an individual university</a:t>
            </a:r>
          </a:p>
          <a:p>
            <a:pPr lvl="1"/>
            <a:r>
              <a:rPr lang="en-US" sz="1800" dirty="0" smtClean="0">
                <a:solidFill>
                  <a:srgbClr val="C00000"/>
                </a:solidFill>
                <a:cs typeface="Times New Roman" pitchFamily="18" charset="0"/>
              </a:rPr>
              <a:t>Projects that require a large initial investment</a:t>
            </a:r>
          </a:p>
          <a:p>
            <a:pPr lvl="1"/>
            <a:endParaRPr lang="en-US" sz="1400" dirty="0" smtClean="0">
              <a:cs typeface="Times New Roman" pitchFamily="18" charset="0"/>
            </a:endParaRPr>
          </a:p>
          <a:p>
            <a:r>
              <a:rPr lang="en-US" sz="1800" dirty="0" smtClean="0">
                <a:cs typeface="Times New Roman" pitchFamily="18" charset="0"/>
              </a:rPr>
              <a:t>In almost all cases there is a high degree of collaboration with the university community or other (inter)national labs.</a:t>
            </a:r>
            <a:endParaRPr lang="en-US" sz="1800" dirty="0">
              <a:cs typeface="Times New Roman" pitchFamily="18" charset="0"/>
            </a:endParaRPr>
          </a:p>
        </p:txBody>
      </p:sp>
      <p:pic>
        <p:nvPicPr>
          <p:cNvPr id="33798" name="Picture 6" descr="http://www-visualmedia.fnal.gov/VMS_Site/gallery/stillphotos/2006/0000/06-0085-19D.jpg"/>
          <p:cNvPicPr>
            <a:picLocks noChangeAspect="1" noChangeArrowheads="1"/>
          </p:cNvPicPr>
          <p:nvPr/>
        </p:nvPicPr>
        <p:blipFill>
          <a:blip r:embed="rId2" cstate="print"/>
          <a:srcRect/>
          <a:stretch>
            <a:fillRect/>
          </a:stretch>
        </p:blipFill>
        <p:spPr bwMode="auto">
          <a:xfrm>
            <a:off x="2133600" y="4267200"/>
            <a:ext cx="3162212" cy="2106520"/>
          </a:xfrm>
          <a:prstGeom prst="rect">
            <a:avLst/>
          </a:prstGeom>
          <a:noFill/>
        </p:spPr>
      </p:pic>
      <p:sp>
        <p:nvSpPr>
          <p:cNvPr id="13" name="TextBox 12"/>
          <p:cNvSpPr txBox="1"/>
          <p:nvPr/>
        </p:nvSpPr>
        <p:spPr>
          <a:xfrm>
            <a:off x="5410200" y="5105400"/>
            <a:ext cx="1946238" cy="369332"/>
          </a:xfrm>
          <a:prstGeom prst="rect">
            <a:avLst/>
          </a:prstGeom>
          <a:noFill/>
        </p:spPr>
        <p:txBody>
          <a:bodyPr wrap="none" rtlCol="0">
            <a:spAutoFit/>
          </a:bodyPr>
          <a:lstStyle/>
          <a:p>
            <a:r>
              <a:rPr lang="en-US" dirty="0" smtClean="0"/>
              <a:t>Inspection at </a:t>
            </a:r>
            <a:r>
              <a:rPr lang="en-US" dirty="0" err="1" smtClean="0"/>
              <a:t>SiDet</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b="1" dirty="0" smtClean="0">
                <a:solidFill>
                  <a:srgbClr val="0070C0"/>
                </a:solidFill>
                <a:latin typeface="Comic Sans MS" pitchFamily="66" charset="0"/>
              </a:rPr>
              <a:t>Why Fermilab?</a:t>
            </a:r>
            <a:endParaRPr lang="en-US" sz="3600" b="1" dirty="0">
              <a:solidFill>
                <a:srgbClr val="0070C0"/>
              </a:solidFill>
              <a:latin typeface="Comic Sans MS" pitchFamily="66" charset="0"/>
            </a:endParaRPr>
          </a:p>
        </p:txBody>
      </p:sp>
      <p:sp>
        <p:nvSpPr>
          <p:cNvPr id="3" name="Content Placeholder 2"/>
          <p:cNvSpPr>
            <a:spLocks noGrp="1"/>
          </p:cNvSpPr>
          <p:nvPr>
            <p:ph idx="1"/>
          </p:nvPr>
        </p:nvSpPr>
        <p:spPr>
          <a:xfrm>
            <a:off x="457200" y="1066800"/>
            <a:ext cx="8229600" cy="4800600"/>
          </a:xfrm>
        </p:spPr>
        <p:txBody>
          <a:bodyPr>
            <a:normAutofit/>
          </a:bodyPr>
          <a:lstStyle/>
          <a:p>
            <a:r>
              <a:rPr lang="en-US" sz="1800" dirty="0" smtClean="0"/>
              <a:t>Detector R&amp;D at Fermilab should be geared towards our strengths as a national lab. </a:t>
            </a:r>
            <a:r>
              <a:rPr lang="en-US" sz="1800" dirty="0" smtClean="0">
                <a:cs typeface="Times New Roman" pitchFamily="18" charset="0"/>
              </a:rPr>
              <a:t>Typically this means that the lab’s institutional capabilities come into play.  These can be </a:t>
            </a:r>
          </a:p>
          <a:p>
            <a:pPr lvl="1"/>
            <a:r>
              <a:rPr lang="en-US" sz="1800" dirty="0" smtClean="0">
                <a:solidFill>
                  <a:srgbClr val="C00000"/>
                </a:solidFill>
                <a:cs typeface="Times New Roman" pitchFamily="18" charset="0"/>
              </a:rPr>
              <a:t>Presence of unique facilities</a:t>
            </a:r>
          </a:p>
          <a:p>
            <a:pPr lvl="1"/>
            <a:r>
              <a:rPr lang="en-US" sz="1800" dirty="0" smtClean="0">
                <a:solidFill>
                  <a:srgbClr val="C00000"/>
                </a:solidFill>
                <a:cs typeface="Times New Roman" pitchFamily="18" charset="0"/>
              </a:rPr>
              <a:t>Experienced, well established engineering groups </a:t>
            </a:r>
          </a:p>
          <a:p>
            <a:pPr lvl="1"/>
            <a:r>
              <a:rPr lang="en-US" sz="1800" dirty="0" smtClean="0">
                <a:solidFill>
                  <a:srgbClr val="C00000"/>
                </a:solidFill>
                <a:cs typeface="Times New Roman" pitchFamily="18" charset="0"/>
              </a:rPr>
              <a:t>Managing projects that are too large for an individual university</a:t>
            </a:r>
          </a:p>
          <a:p>
            <a:pPr lvl="1"/>
            <a:r>
              <a:rPr lang="en-US" sz="1800" dirty="0" smtClean="0">
                <a:solidFill>
                  <a:srgbClr val="C00000"/>
                </a:solidFill>
                <a:cs typeface="Times New Roman" pitchFamily="18" charset="0"/>
              </a:rPr>
              <a:t>Projects that require a large initial investment</a:t>
            </a:r>
          </a:p>
          <a:p>
            <a:pPr lvl="1"/>
            <a:endParaRPr lang="en-US" sz="1400" dirty="0" smtClean="0">
              <a:cs typeface="Times New Roman" pitchFamily="18" charset="0"/>
            </a:endParaRPr>
          </a:p>
          <a:p>
            <a:r>
              <a:rPr lang="en-US" sz="1800" dirty="0" smtClean="0">
                <a:cs typeface="Times New Roman" pitchFamily="18" charset="0"/>
              </a:rPr>
              <a:t>In almost all cases there is a high degree of collaboration with the university community or other (inter)national labs.</a:t>
            </a:r>
            <a:endParaRPr lang="en-US" sz="1800" dirty="0">
              <a:cs typeface="Times New Roman" pitchFamily="18" charset="0"/>
            </a:endParaRPr>
          </a:p>
        </p:txBody>
      </p:sp>
      <p:pic>
        <p:nvPicPr>
          <p:cNvPr id="33800" name="Picture 8" descr="http://www-visualmedia.fnal.gov/VMS_Site/gallery/stillphotos/2009/0300/09-0352-04D.jpg"/>
          <p:cNvPicPr>
            <a:picLocks noChangeAspect="1" noChangeArrowheads="1"/>
          </p:cNvPicPr>
          <p:nvPr/>
        </p:nvPicPr>
        <p:blipFill>
          <a:blip r:embed="rId2" cstate="print"/>
          <a:srcRect/>
          <a:stretch>
            <a:fillRect/>
          </a:stretch>
        </p:blipFill>
        <p:spPr bwMode="auto">
          <a:xfrm>
            <a:off x="2057400" y="4267200"/>
            <a:ext cx="3124200" cy="2076392"/>
          </a:xfrm>
          <a:prstGeom prst="rect">
            <a:avLst/>
          </a:prstGeom>
          <a:noFill/>
        </p:spPr>
      </p:pic>
      <p:sp>
        <p:nvSpPr>
          <p:cNvPr id="12" name="TextBox 11"/>
          <p:cNvSpPr txBox="1"/>
          <p:nvPr/>
        </p:nvSpPr>
        <p:spPr>
          <a:xfrm>
            <a:off x="5410200" y="5105400"/>
            <a:ext cx="3342197" cy="369332"/>
          </a:xfrm>
          <a:prstGeom prst="rect">
            <a:avLst/>
          </a:prstGeom>
          <a:noFill/>
        </p:spPr>
        <p:txBody>
          <a:bodyPr wrap="none" rtlCol="0">
            <a:spAutoFit/>
          </a:bodyPr>
          <a:lstStyle/>
          <a:p>
            <a:r>
              <a:rPr lang="en-US" dirty="0" smtClean="0"/>
              <a:t>Liquid Argon purity Demonstrator</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0070C0"/>
                </a:solidFill>
                <a:latin typeface="Comic Sans MS" pitchFamily="66" charset="0"/>
              </a:rPr>
              <a:t>As examples of detector R&amp;D questions, </a:t>
            </a:r>
            <a:br>
              <a:rPr lang="en-US" sz="3200" b="1" dirty="0" smtClean="0">
                <a:solidFill>
                  <a:srgbClr val="0070C0"/>
                </a:solidFill>
                <a:latin typeface="Comic Sans MS" pitchFamily="66" charset="0"/>
              </a:rPr>
            </a:br>
            <a:r>
              <a:rPr lang="en-US" sz="3200" b="1" dirty="0" smtClean="0">
                <a:solidFill>
                  <a:srgbClr val="0070C0"/>
                </a:solidFill>
                <a:latin typeface="Comic Sans MS" pitchFamily="66" charset="0"/>
              </a:rPr>
              <a:t>Why don’t we….?</a:t>
            </a:r>
            <a:endParaRPr lang="en-US" sz="3200" b="1" dirty="0">
              <a:solidFill>
                <a:srgbClr val="0070C0"/>
              </a:solidFill>
              <a:latin typeface="Comic Sans MS" pitchFamily="66" charset="0"/>
            </a:endParaRPr>
          </a:p>
        </p:txBody>
      </p:sp>
      <p:sp>
        <p:nvSpPr>
          <p:cNvPr id="3" name="Content Placeholder 2"/>
          <p:cNvSpPr>
            <a:spLocks noGrp="1"/>
          </p:cNvSpPr>
          <p:nvPr>
            <p:ph idx="1"/>
          </p:nvPr>
        </p:nvSpPr>
        <p:spPr>
          <a:xfrm>
            <a:off x="457200" y="1524000"/>
            <a:ext cx="8229600" cy="3505200"/>
          </a:xfrm>
        </p:spPr>
        <p:txBody>
          <a:bodyPr>
            <a:normAutofit/>
          </a:bodyPr>
          <a:lstStyle/>
          <a:p>
            <a:r>
              <a:rPr lang="en-US" sz="1800" dirty="0" smtClean="0"/>
              <a:t>Make silicon sensors in 3 dimensions instead of 2 </a:t>
            </a:r>
          </a:p>
          <a:p>
            <a:r>
              <a:rPr lang="en-US" sz="1800" dirty="0" smtClean="0"/>
              <a:t>Read out detectors with light instead of cables</a:t>
            </a:r>
          </a:p>
          <a:p>
            <a:r>
              <a:rPr lang="en-US" sz="1800" dirty="0" smtClean="0"/>
              <a:t>Make </a:t>
            </a:r>
            <a:r>
              <a:rPr lang="en-US" sz="1800" dirty="0" err="1" smtClean="0"/>
              <a:t>hadronic</a:t>
            </a:r>
            <a:r>
              <a:rPr lang="en-US" sz="1800" dirty="0" smtClean="0"/>
              <a:t> calorimeters out of crystals </a:t>
            </a:r>
          </a:p>
          <a:p>
            <a:r>
              <a:rPr lang="en-US" sz="1800" dirty="0" smtClean="0"/>
              <a:t>Smash the 100 </a:t>
            </a:r>
            <a:r>
              <a:rPr lang="en-US" sz="1800" dirty="0" err="1" smtClean="0"/>
              <a:t>psec</a:t>
            </a:r>
            <a:r>
              <a:rPr lang="en-US" sz="1800" dirty="0" smtClean="0"/>
              <a:t> barrier in time-of-flight </a:t>
            </a:r>
          </a:p>
          <a:p>
            <a:r>
              <a:rPr lang="en-US" sz="1800" dirty="0" smtClean="0"/>
              <a:t>Fill liquid Argon tanks without evacuating them </a:t>
            </a:r>
          </a:p>
          <a:p>
            <a:r>
              <a:rPr lang="en-US" sz="1800" dirty="0" smtClean="0"/>
              <a:t>Freeze Xenon into a solid crystal, instead of using liquid </a:t>
            </a:r>
          </a:p>
          <a:p>
            <a:r>
              <a:rPr lang="en-US" sz="1800" dirty="0" smtClean="0"/>
              <a:t>Perform particle identification…</a:t>
            </a:r>
          </a:p>
          <a:p>
            <a:pPr>
              <a:buNone/>
            </a:pPr>
            <a:r>
              <a:rPr lang="en-US" sz="2400" dirty="0" smtClean="0">
                <a:latin typeface="Comic Sans MS" pitchFamily="66" charset="0"/>
              </a:rPr>
              <a:t>                           </a:t>
            </a:r>
          </a:p>
          <a:p>
            <a:endParaRPr lang="en-US" sz="2400" dirty="0"/>
          </a:p>
        </p:txBody>
      </p:sp>
      <p:sp>
        <p:nvSpPr>
          <p:cNvPr id="4" name="TextBox 3"/>
          <p:cNvSpPr txBox="1"/>
          <p:nvPr/>
        </p:nvSpPr>
        <p:spPr>
          <a:xfrm>
            <a:off x="3657600" y="3810000"/>
            <a:ext cx="2454518" cy="400110"/>
          </a:xfrm>
          <a:prstGeom prst="rect">
            <a:avLst/>
          </a:prstGeom>
          <a:noFill/>
        </p:spPr>
        <p:txBody>
          <a:bodyPr wrap="none" rtlCol="0">
            <a:spAutoFit/>
          </a:bodyPr>
          <a:lstStyle/>
          <a:p>
            <a:r>
              <a:rPr lang="en-US" sz="2000" dirty="0" smtClean="0">
                <a:solidFill>
                  <a:srgbClr val="FF0000"/>
                </a:solidFill>
                <a:latin typeface="Comic Sans MS" pitchFamily="66" charset="0"/>
              </a:rPr>
              <a:t>With sound waves?</a:t>
            </a:r>
            <a:endParaRPr lang="en-US" sz="2000" dirty="0">
              <a:solidFill>
                <a:srgbClr val="FF0000"/>
              </a:solidFill>
              <a:latin typeface="Comic Sans MS" pitchFamily="66" charset="0"/>
            </a:endParaRPr>
          </a:p>
        </p:txBody>
      </p:sp>
      <p:pic>
        <p:nvPicPr>
          <p:cNvPr id="5" name="Picture 4" descr="piezo_snap"/>
          <p:cNvPicPr>
            <a:picLocks noChangeAspect="1" noChangeArrowheads="1"/>
          </p:cNvPicPr>
          <p:nvPr/>
        </p:nvPicPr>
        <p:blipFill>
          <a:blip r:embed="rId2" cstate="print"/>
          <a:srcRect/>
          <a:stretch>
            <a:fillRect/>
          </a:stretch>
        </p:blipFill>
        <p:spPr bwMode="auto">
          <a:xfrm>
            <a:off x="1676400" y="4267200"/>
            <a:ext cx="1720992" cy="2294029"/>
          </a:xfrm>
          <a:prstGeom prst="rect">
            <a:avLst/>
          </a:prstGeom>
          <a:noFill/>
        </p:spPr>
      </p:pic>
      <p:grpSp>
        <p:nvGrpSpPr>
          <p:cNvPr id="6" name="Group 5"/>
          <p:cNvGrpSpPr/>
          <p:nvPr/>
        </p:nvGrpSpPr>
        <p:grpSpPr>
          <a:xfrm>
            <a:off x="5943600" y="4267200"/>
            <a:ext cx="2209800" cy="2125346"/>
            <a:chOff x="4590097" y="1979613"/>
            <a:chExt cx="4553903" cy="3593783"/>
          </a:xfrm>
        </p:grpSpPr>
        <p:sp>
          <p:nvSpPr>
            <p:cNvPr id="7" name="Rectangle 6"/>
            <p:cNvSpPr>
              <a:spLocks noChangeAspect="1"/>
            </p:cNvSpPr>
            <p:nvPr/>
          </p:nvSpPr>
          <p:spPr>
            <a:xfrm>
              <a:off x="4590097" y="1979613"/>
              <a:ext cx="4553903" cy="359378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2" descr="alpha_eventBig"/>
            <p:cNvPicPr>
              <a:picLocks noChangeAspect="1" noChangeArrowheads="1"/>
            </p:cNvPicPr>
            <p:nvPr/>
          </p:nvPicPr>
          <p:blipFill>
            <a:blip r:embed="rId3" cstate="print">
              <a:clrChange>
                <a:clrFrom>
                  <a:srgbClr val="FFFFFF"/>
                </a:clrFrom>
                <a:clrTo>
                  <a:srgbClr val="FFFFFF">
                    <a:alpha val="0"/>
                  </a:srgbClr>
                </a:clrTo>
              </a:clrChange>
            </a:blip>
            <a:srcRect l="6670" t="16672" r="6635" b="13303"/>
            <a:stretch>
              <a:fillRect/>
            </a:stretch>
          </p:blipFill>
          <p:spPr bwMode="auto">
            <a:xfrm>
              <a:off x="4800600" y="2159000"/>
              <a:ext cx="4171950" cy="3368675"/>
            </a:xfrm>
            <a:prstGeom prst="rect">
              <a:avLst/>
            </a:prstGeom>
            <a:noFill/>
          </p:spPr>
        </p:pic>
      </p:grpSp>
      <p:grpSp>
        <p:nvGrpSpPr>
          <p:cNvPr id="9" name="Group 8"/>
          <p:cNvGrpSpPr/>
          <p:nvPr/>
        </p:nvGrpSpPr>
        <p:grpSpPr>
          <a:xfrm>
            <a:off x="3505200" y="4267200"/>
            <a:ext cx="2362200" cy="2133600"/>
            <a:chOff x="36194" y="1975167"/>
            <a:chExt cx="4840606" cy="3593783"/>
          </a:xfrm>
        </p:grpSpPr>
        <p:sp>
          <p:nvSpPr>
            <p:cNvPr id="10" name="Rectangle 9"/>
            <p:cNvSpPr>
              <a:spLocks noChangeAspect="1"/>
            </p:cNvSpPr>
            <p:nvPr/>
          </p:nvSpPr>
          <p:spPr>
            <a:xfrm>
              <a:off x="36194" y="1975167"/>
              <a:ext cx="4553903" cy="359378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3" descr="neutron_eventBig"/>
            <p:cNvPicPr>
              <a:picLocks noChangeAspect="1" noChangeArrowheads="1"/>
            </p:cNvPicPr>
            <p:nvPr/>
          </p:nvPicPr>
          <p:blipFill>
            <a:blip r:embed="rId4" cstate="print">
              <a:clrChange>
                <a:clrFrom>
                  <a:srgbClr val="FFFFFF"/>
                </a:clrFrom>
                <a:clrTo>
                  <a:srgbClr val="FFFFFF">
                    <a:alpha val="0"/>
                  </a:srgbClr>
                </a:clrTo>
              </a:clrChange>
            </a:blip>
            <a:srcRect t="15005" b="11601"/>
            <a:stretch>
              <a:fillRect/>
            </a:stretch>
          </p:blipFill>
          <p:spPr bwMode="auto">
            <a:xfrm>
              <a:off x="76200" y="2046288"/>
              <a:ext cx="4800600" cy="3522662"/>
            </a:xfrm>
            <a:prstGeom prst="rect">
              <a:avLst/>
            </a:prstGeom>
            <a:noFill/>
          </p:spPr>
        </p:pic>
      </p:grpSp>
      <p:sp>
        <p:nvSpPr>
          <p:cNvPr id="12" name="TextBox 11"/>
          <p:cNvSpPr txBox="1"/>
          <p:nvPr/>
        </p:nvSpPr>
        <p:spPr>
          <a:xfrm>
            <a:off x="533400" y="4953000"/>
            <a:ext cx="1066800" cy="923330"/>
          </a:xfrm>
          <a:prstGeom prst="rect">
            <a:avLst/>
          </a:prstGeom>
          <a:noFill/>
        </p:spPr>
        <p:txBody>
          <a:bodyPr wrap="square" rtlCol="0">
            <a:spAutoFit/>
          </a:bodyPr>
          <a:lstStyle/>
          <a:p>
            <a:r>
              <a:rPr lang="en-US" dirty="0" smtClean="0"/>
              <a:t>COUPP</a:t>
            </a:r>
          </a:p>
          <a:p>
            <a:r>
              <a:rPr lang="en-US" dirty="0" smtClean="0"/>
              <a:t>4 kg Test</a:t>
            </a:r>
          </a:p>
          <a:p>
            <a:r>
              <a:rPr lang="en-US" dirty="0" smtClean="0"/>
              <a:t>Chamber</a:t>
            </a:r>
          </a:p>
        </p:txBody>
      </p:sp>
      <p:sp>
        <p:nvSpPr>
          <p:cNvPr id="13" name="TextBox 12"/>
          <p:cNvSpPr txBox="1"/>
          <p:nvPr/>
        </p:nvSpPr>
        <p:spPr>
          <a:xfrm>
            <a:off x="3657600" y="6324600"/>
            <a:ext cx="2329484" cy="369332"/>
          </a:xfrm>
          <a:prstGeom prst="rect">
            <a:avLst/>
          </a:prstGeom>
          <a:noFill/>
        </p:spPr>
        <p:txBody>
          <a:bodyPr wrap="none" rtlCol="0">
            <a:spAutoFit/>
          </a:bodyPr>
          <a:lstStyle/>
          <a:p>
            <a:r>
              <a:rPr lang="en-US" dirty="0" smtClean="0">
                <a:latin typeface="Comic Sans MS" pitchFamily="66" charset="0"/>
              </a:rPr>
              <a:t>Neutron interaction</a:t>
            </a:r>
            <a:endParaRPr lang="en-US" dirty="0">
              <a:latin typeface="Comic Sans MS" pitchFamily="66" charset="0"/>
            </a:endParaRPr>
          </a:p>
        </p:txBody>
      </p:sp>
      <p:sp>
        <p:nvSpPr>
          <p:cNvPr id="14" name="TextBox 13"/>
          <p:cNvSpPr txBox="1"/>
          <p:nvPr/>
        </p:nvSpPr>
        <p:spPr>
          <a:xfrm>
            <a:off x="6629400" y="6324600"/>
            <a:ext cx="1034257" cy="369332"/>
          </a:xfrm>
          <a:prstGeom prst="rect">
            <a:avLst/>
          </a:prstGeom>
          <a:noFill/>
        </p:spPr>
        <p:txBody>
          <a:bodyPr wrap="none" rtlCol="0">
            <a:spAutoFit/>
          </a:bodyPr>
          <a:lstStyle/>
          <a:p>
            <a:r>
              <a:rPr lang="en-US" b="1" dirty="0" smtClean="0">
                <a:latin typeface="Symbol" pitchFamily="18" charset="2"/>
              </a:rPr>
              <a:t>a</a:t>
            </a:r>
            <a:r>
              <a:rPr lang="en-US" dirty="0" smtClean="0">
                <a:latin typeface="+mj-lt"/>
              </a:rPr>
              <a:t> </a:t>
            </a:r>
            <a:r>
              <a:rPr lang="en-US" dirty="0" smtClean="0">
                <a:latin typeface="Comic Sans MS" pitchFamily="66" charset="0"/>
              </a:rPr>
              <a:t>Decay</a:t>
            </a:r>
            <a:endParaRPr lang="en-US" dirty="0">
              <a:latin typeface="Comic Sans MS" pitchFamily="66" charset="0"/>
            </a:endParaRPr>
          </a:p>
        </p:txBody>
      </p:sp>
      <p:pic>
        <p:nvPicPr>
          <p:cNvPr id="15" name="Picture 4"/>
          <p:cNvPicPr>
            <a:picLocks noChangeAspect="1" noChangeArrowheads="1"/>
          </p:cNvPicPr>
          <p:nvPr/>
        </p:nvPicPr>
        <p:blipFill>
          <a:blip r:embed="rId5" cstate="print"/>
          <a:srcRect l="10187" t="3891" r="9108" b="14265"/>
          <a:stretch>
            <a:fillRect/>
          </a:stretch>
        </p:blipFill>
        <p:spPr bwMode="auto">
          <a:xfrm>
            <a:off x="6248400" y="1676400"/>
            <a:ext cx="2224263" cy="1533525"/>
          </a:xfrm>
          <a:prstGeom prst="rect">
            <a:avLst/>
          </a:prstGeom>
          <a:noFill/>
          <a:ln w="9525">
            <a:noFill/>
            <a:miter lim="800000"/>
            <a:headEnd/>
            <a:tailEnd/>
          </a:ln>
          <a:effectLst/>
        </p:spPr>
      </p:pic>
      <p:sp>
        <p:nvSpPr>
          <p:cNvPr id="16" name="Line 6"/>
          <p:cNvSpPr>
            <a:spLocks noChangeShapeType="1"/>
          </p:cNvSpPr>
          <p:nvPr/>
        </p:nvSpPr>
        <p:spPr bwMode="auto">
          <a:xfrm>
            <a:off x="6019800" y="2278012"/>
            <a:ext cx="2590800" cy="457200"/>
          </a:xfrm>
          <a:prstGeom prst="line">
            <a:avLst/>
          </a:prstGeom>
          <a:noFill/>
          <a:ln w="9525">
            <a:solidFill>
              <a:schemeClr val="tx1"/>
            </a:solidFill>
            <a:round/>
            <a:headEnd/>
            <a:tailEnd type="triangle" w="med" len="med"/>
          </a:ln>
          <a:effectLst/>
        </p:spPr>
        <p:txBody>
          <a:bodyPr/>
          <a:lstStyle/>
          <a:p>
            <a:endParaRPr lang="en-US"/>
          </a:p>
        </p:txBody>
      </p:sp>
      <p:sp>
        <p:nvSpPr>
          <p:cNvPr id="17" name="TextBox 16"/>
          <p:cNvSpPr txBox="1"/>
          <p:nvPr/>
        </p:nvSpPr>
        <p:spPr>
          <a:xfrm>
            <a:off x="6400800" y="3276600"/>
            <a:ext cx="2080332" cy="646331"/>
          </a:xfrm>
          <a:prstGeom prst="rect">
            <a:avLst/>
          </a:prstGeom>
          <a:noFill/>
        </p:spPr>
        <p:txBody>
          <a:bodyPr wrap="square" rtlCol="0">
            <a:spAutoFit/>
          </a:bodyPr>
          <a:lstStyle/>
          <a:p>
            <a:r>
              <a:rPr lang="en-US" dirty="0" smtClean="0"/>
              <a:t>(15 </a:t>
            </a:r>
            <a:r>
              <a:rPr lang="en-US" dirty="0" err="1" smtClean="0"/>
              <a:t>psec</a:t>
            </a:r>
            <a:r>
              <a:rPr lang="en-US" dirty="0" smtClean="0"/>
              <a:t> resolution quartz TOF devices)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3" grpId="0"/>
      <p:bldP spid="14" grpId="0"/>
      <p:bldP spid="16" grpId="0" animBg="1"/>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BA6D0D72-1196-47A4-B49F-44BD6E3DB576}" type="slidenum">
              <a:rPr lang="en-US"/>
              <a:pPr/>
              <a:t>7</a:t>
            </a:fld>
            <a:endParaRPr lang="en-US"/>
          </a:p>
        </p:txBody>
      </p:sp>
      <p:sp>
        <p:nvSpPr>
          <p:cNvPr id="5122" name="Rectangle 2"/>
          <p:cNvSpPr>
            <a:spLocks noGrp="1" noChangeArrowheads="1"/>
          </p:cNvSpPr>
          <p:nvPr>
            <p:ph type="title"/>
          </p:nvPr>
        </p:nvSpPr>
        <p:spPr>
          <a:xfrm>
            <a:off x="1219200" y="304800"/>
            <a:ext cx="6248400" cy="381000"/>
          </a:xfrm>
          <a:solidFill>
            <a:srgbClr val="FFFF66"/>
          </a:solidFill>
          <a:ln>
            <a:noFill/>
          </a:ln>
        </p:spPr>
        <p:txBody>
          <a:bodyPr>
            <a:normAutofit fontScale="90000"/>
          </a:bodyPr>
          <a:lstStyle/>
          <a:p>
            <a:r>
              <a:rPr lang="en-US" sz="4000" b="1" dirty="0" smtClean="0">
                <a:solidFill>
                  <a:srgbClr val="0070C0"/>
                </a:solidFill>
                <a:latin typeface="Comic Sans MS" pitchFamily="66" charset="0"/>
              </a:rPr>
              <a:t>I. 3-Dimensional Silicon</a:t>
            </a:r>
            <a:endParaRPr lang="en-US" sz="4000" b="1" dirty="0">
              <a:solidFill>
                <a:srgbClr val="0070C0"/>
              </a:solidFill>
              <a:latin typeface="Comic Sans MS" pitchFamily="66" charset="0"/>
            </a:endParaRPr>
          </a:p>
        </p:txBody>
      </p:sp>
      <p:sp>
        <p:nvSpPr>
          <p:cNvPr id="5125" name="Text Box 5"/>
          <p:cNvSpPr txBox="1">
            <a:spLocks noChangeArrowheads="1"/>
          </p:cNvSpPr>
          <p:nvPr/>
        </p:nvSpPr>
        <p:spPr bwMode="auto">
          <a:xfrm>
            <a:off x="685800" y="838200"/>
            <a:ext cx="8077200" cy="5878532"/>
          </a:xfrm>
          <a:prstGeom prst="rect">
            <a:avLst/>
          </a:prstGeom>
          <a:noFill/>
          <a:ln w="9525">
            <a:noFill/>
            <a:miter lim="800000"/>
            <a:headEnd/>
            <a:tailEnd/>
          </a:ln>
          <a:effectLst/>
        </p:spPr>
        <p:txBody>
          <a:bodyPr wrap="square">
            <a:spAutoFit/>
          </a:bodyPr>
          <a:lstStyle/>
          <a:p>
            <a:endParaRPr lang="en-US" sz="2000" b="1" dirty="0" smtClean="0"/>
          </a:p>
          <a:p>
            <a:r>
              <a:rPr lang="en-US" sz="2000" dirty="0" smtClean="0"/>
              <a:t>The </a:t>
            </a:r>
            <a:r>
              <a:rPr lang="en-US" sz="2000" dirty="0"/>
              <a:t>development of 3D integrated circuits has recently received much attention in trade </a:t>
            </a:r>
            <a:r>
              <a:rPr lang="en-US" sz="2000" dirty="0" smtClean="0"/>
              <a:t>journals, special </a:t>
            </a:r>
            <a:r>
              <a:rPr lang="en-US" sz="2000" dirty="0"/>
              <a:t>sessions have been arranged </a:t>
            </a:r>
            <a:r>
              <a:rPr lang="en-US" sz="2000" dirty="0" smtClean="0"/>
              <a:t>at various </a:t>
            </a:r>
            <a:r>
              <a:rPr lang="en-US" sz="2000" dirty="0"/>
              <a:t>IEEE meetings, and dedicated meetings such as </a:t>
            </a:r>
            <a:r>
              <a:rPr lang="en-US" sz="2000" dirty="0">
                <a:solidFill>
                  <a:srgbClr val="FF0000"/>
                </a:solidFill>
              </a:rPr>
              <a:t>3D Architectures for Semiconductor Integration and Packaging</a:t>
            </a:r>
            <a:r>
              <a:rPr lang="en-US" sz="2000" dirty="0"/>
              <a:t> have taken place. </a:t>
            </a:r>
            <a:endParaRPr lang="en-US" sz="2000" dirty="0" smtClean="0"/>
          </a:p>
          <a:p>
            <a:endParaRPr lang="en-US" sz="2000" dirty="0" smtClean="0"/>
          </a:p>
          <a:p>
            <a:r>
              <a:rPr lang="en-US" sz="2000" dirty="0" smtClean="0"/>
              <a:t>All </a:t>
            </a:r>
            <a:r>
              <a:rPr lang="en-US" sz="2000" dirty="0"/>
              <a:t>of this attention is generated by industry seeking to perpetuate Moore’s Law.  In </a:t>
            </a:r>
            <a:r>
              <a:rPr lang="en-US" sz="2000" dirty="0" smtClean="0"/>
              <a:t>particular, </a:t>
            </a:r>
            <a:r>
              <a:rPr lang="en-US" sz="2000" dirty="0"/>
              <a:t>industry is focusing on several 3D IC applications: </a:t>
            </a:r>
            <a:endParaRPr lang="en-US" sz="2000" dirty="0" smtClean="0"/>
          </a:p>
          <a:p>
            <a:pPr lvl="1">
              <a:buFont typeface="Arial" pitchFamily="34" charset="0"/>
              <a:buChar char="•"/>
            </a:pPr>
            <a:r>
              <a:rPr lang="en-US" sz="2000" dirty="0" smtClean="0"/>
              <a:t> stacked </a:t>
            </a:r>
            <a:r>
              <a:rPr lang="en-US" sz="2000" dirty="0"/>
              <a:t>memory </a:t>
            </a:r>
            <a:r>
              <a:rPr lang="en-US" sz="2000" dirty="0" smtClean="0"/>
              <a:t>chips</a:t>
            </a:r>
          </a:p>
          <a:p>
            <a:pPr lvl="1">
              <a:buFont typeface="Arial" pitchFamily="34" charset="0"/>
              <a:buChar char="•"/>
            </a:pPr>
            <a:r>
              <a:rPr lang="en-US" sz="2000" dirty="0" smtClean="0"/>
              <a:t> pixel </a:t>
            </a:r>
            <a:r>
              <a:rPr lang="en-US" sz="2000" dirty="0"/>
              <a:t>arrays for </a:t>
            </a:r>
            <a:r>
              <a:rPr lang="en-US" sz="2000" dirty="0" smtClean="0"/>
              <a:t>imaging</a:t>
            </a:r>
          </a:p>
          <a:p>
            <a:pPr lvl="1">
              <a:buFont typeface="Arial" pitchFamily="34" charset="0"/>
              <a:buChar char="•"/>
            </a:pPr>
            <a:r>
              <a:rPr lang="en-US" sz="2000" dirty="0" smtClean="0"/>
              <a:t> logic </a:t>
            </a:r>
            <a:r>
              <a:rPr lang="en-US" sz="2000" dirty="0"/>
              <a:t>and memory stacking on </a:t>
            </a:r>
            <a:r>
              <a:rPr lang="en-US" sz="2000" dirty="0" smtClean="0"/>
              <a:t>microprocessors and </a:t>
            </a:r>
            <a:r>
              <a:rPr lang="en-US" sz="2000" dirty="0"/>
              <a:t>FPGAs. </a:t>
            </a:r>
            <a:endParaRPr lang="en-US" sz="2000" dirty="0" smtClean="0"/>
          </a:p>
          <a:p>
            <a:endParaRPr lang="en-US" sz="2000" dirty="0" smtClean="0"/>
          </a:p>
          <a:p>
            <a:r>
              <a:rPr lang="en-US" sz="2000" dirty="0" smtClean="0"/>
              <a:t>The </a:t>
            </a:r>
            <a:r>
              <a:rPr lang="en-US" sz="2000" dirty="0"/>
              <a:t>3D technology is being driven entirely by industry.  However, the time has come when HEP can begin to benefit from work </a:t>
            </a:r>
            <a:r>
              <a:rPr lang="en-US" sz="2000" dirty="0" smtClean="0"/>
              <a:t>in </a:t>
            </a:r>
            <a:r>
              <a:rPr lang="en-US" sz="2000" dirty="0"/>
              <a:t>progress.</a:t>
            </a:r>
          </a:p>
          <a:p>
            <a:endParaRPr lang="en-US" sz="2000" dirty="0"/>
          </a:p>
          <a:p>
            <a:r>
              <a:rPr lang="en-US" sz="2000" dirty="0"/>
              <a:t>Fermilab began exploring 3D technology for HEP several years ago and submitted the first 3D IC (VIP1) for HEP to MIT Lincoln Labs in October 2006.</a:t>
            </a:r>
          </a:p>
          <a:p>
            <a:endParaRPr lang="en-US" dirty="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b="1" dirty="0" smtClean="0">
                <a:solidFill>
                  <a:srgbClr val="0070C0"/>
                </a:solidFill>
                <a:latin typeface="Comic Sans MS" pitchFamily="66" charset="0"/>
              </a:rPr>
              <a:t>3D = Vertical Integration</a:t>
            </a:r>
            <a:endParaRPr lang="en-US" sz="3600" b="1" dirty="0">
              <a:solidFill>
                <a:srgbClr val="0070C0"/>
              </a:solidFill>
              <a:latin typeface="Comic Sans MS" pitchFamily="66" charset="0"/>
            </a:endParaRPr>
          </a:p>
        </p:txBody>
      </p:sp>
      <p:sp>
        <p:nvSpPr>
          <p:cNvPr id="3" name="Content Placeholder 2"/>
          <p:cNvSpPr>
            <a:spLocks noGrp="1"/>
          </p:cNvSpPr>
          <p:nvPr>
            <p:ph idx="1"/>
          </p:nvPr>
        </p:nvSpPr>
        <p:spPr>
          <a:xfrm>
            <a:off x="457200" y="1295400"/>
            <a:ext cx="8229600" cy="4525963"/>
          </a:xfrm>
        </p:spPr>
        <p:txBody>
          <a:bodyPr/>
          <a:lstStyle/>
          <a:p>
            <a:r>
              <a:rPr lang="en-US" sz="2800" dirty="0" smtClean="0">
                <a:latin typeface="+mj-lt"/>
              </a:rPr>
              <a:t>Vertical integration of thinned and bonded silicon tiers with vertical interconnects between the IC layers</a:t>
            </a:r>
          </a:p>
        </p:txBody>
      </p:sp>
      <p:grpSp>
        <p:nvGrpSpPr>
          <p:cNvPr id="6" name="Group 4"/>
          <p:cNvGrpSpPr>
            <a:grpSpLocks/>
          </p:cNvGrpSpPr>
          <p:nvPr/>
        </p:nvGrpSpPr>
        <p:grpSpPr bwMode="auto">
          <a:xfrm>
            <a:off x="1143000" y="2971800"/>
            <a:ext cx="3062287" cy="2814638"/>
            <a:chOff x="523" y="662"/>
            <a:chExt cx="1929" cy="1773"/>
          </a:xfrm>
        </p:grpSpPr>
        <p:sp>
          <p:nvSpPr>
            <p:cNvPr id="7" name="Rectangle 5"/>
            <p:cNvSpPr>
              <a:spLocks noChangeArrowheads="1"/>
            </p:cNvSpPr>
            <p:nvPr/>
          </p:nvSpPr>
          <p:spPr bwMode="auto">
            <a:xfrm>
              <a:off x="963" y="992"/>
              <a:ext cx="501" cy="501"/>
            </a:xfrm>
            <a:prstGeom prst="rect">
              <a:avLst/>
            </a:prstGeom>
            <a:solidFill>
              <a:srgbClr val="618FFD"/>
            </a:solidFill>
            <a:ln w="19050">
              <a:solidFill>
                <a:srgbClr val="0000FF"/>
              </a:solidFill>
              <a:miter lim="800000"/>
              <a:headEnd/>
              <a:tailEnd/>
            </a:ln>
            <a:effectLst/>
          </p:spPr>
          <p:txBody>
            <a:bodyPr wrap="none" anchor="ctr"/>
            <a:lstStyle/>
            <a:p>
              <a:endParaRPr lang="en-US"/>
            </a:p>
          </p:txBody>
        </p:sp>
        <p:sp>
          <p:nvSpPr>
            <p:cNvPr id="8" name="Rectangle 6"/>
            <p:cNvSpPr>
              <a:spLocks noChangeArrowheads="1"/>
            </p:cNvSpPr>
            <p:nvPr/>
          </p:nvSpPr>
          <p:spPr bwMode="auto">
            <a:xfrm>
              <a:off x="960" y="992"/>
              <a:ext cx="320" cy="320"/>
            </a:xfrm>
            <a:prstGeom prst="rect">
              <a:avLst/>
            </a:prstGeom>
            <a:solidFill>
              <a:srgbClr val="EF9D4B"/>
            </a:solidFill>
            <a:ln w="19050">
              <a:solidFill>
                <a:srgbClr val="990033"/>
              </a:solidFill>
              <a:miter lim="800000"/>
              <a:headEnd/>
              <a:tailEnd/>
            </a:ln>
            <a:effectLst/>
          </p:spPr>
          <p:txBody>
            <a:bodyPr wrap="none" anchor="ctr"/>
            <a:lstStyle/>
            <a:p>
              <a:endParaRPr lang="en-US"/>
            </a:p>
          </p:txBody>
        </p:sp>
        <p:sp>
          <p:nvSpPr>
            <p:cNvPr id="9" name="Rectangle 7"/>
            <p:cNvSpPr>
              <a:spLocks noChangeArrowheads="1"/>
            </p:cNvSpPr>
            <p:nvPr/>
          </p:nvSpPr>
          <p:spPr bwMode="auto">
            <a:xfrm>
              <a:off x="1463" y="992"/>
              <a:ext cx="501" cy="501"/>
            </a:xfrm>
            <a:prstGeom prst="rect">
              <a:avLst/>
            </a:prstGeom>
            <a:solidFill>
              <a:srgbClr val="618FFD"/>
            </a:solidFill>
            <a:ln w="19050">
              <a:solidFill>
                <a:srgbClr val="0000FF"/>
              </a:solidFill>
              <a:miter lim="800000"/>
              <a:headEnd/>
              <a:tailEnd/>
            </a:ln>
            <a:effectLst/>
          </p:spPr>
          <p:txBody>
            <a:bodyPr wrap="none" anchor="ctr"/>
            <a:lstStyle/>
            <a:p>
              <a:endParaRPr lang="en-US"/>
            </a:p>
          </p:txBody>
        </p:sp>
        <p:sp>
          <p:nvSpPr>
            <p:cNvPr id="10" name="Rectangle 8"/>
            <p:cNvSpPr>
              <a:spLocks noChangeArrowheads="1"/>
            </p:cNvSpPr>
            <p:nvPr/>
          </p:nvSpPr>
          <p:spPr bwMode="auto">
            <a:xfrm>
              <a:off x="1460" y="992"/>
              <a:ext cx="320" cy="320"/>
            </a:xfrm>
            <a:prstGeom prst="rect">
              <a:avLst/>
            </a:prstGeom>
            <a:solidFill>
              <a:srgbClr val="EF9D4B"/>
            </a:solidFill>
            <a:ln w="19050">
              <a:solidFill>
                <a:srgbClr val="990033"/>
              </a:solidFill>
              <a:miter lim="800000"/>
              <a:headEnd/>
              <a:tailEnd/>
            </a:ln>
            <a:effectLst/>
          </p:spPr>
          <p:txBody>
            <a:bodyPr wrap="none" anchor="ctr"/>
            <a:lstStyle/>
            <a:p>
              <a:endParaRPr lang="en-US"/>
            </a:p>
          </p:txBody>
        </p:sp>
        <p:sp>
          <p:nvSpPr>
            <p:cNvPr id="11" name="Rectangle 9"/>
            <p:cNvSpPr>
              <a:spLocks noChangeArrowheads="1"/>
            </p:cNvSpPr>
            <p:nvPr/>
          </p:nvSpPr>
          <p:spPr bwMode="auto">
            <a:xfrm>
              <a:off x="963" y="1492"/>
              <a:ext cx="501" cy="501"/>
            </a:xfrm>
            <a:prstGeom prst="rect">
              <a:avLst/>
            </a:prstGeom>
            <a:solidFill>
              <a:srgbClr val="618FFD"/>
            </a:solidFill>
            <a:ln w="19050">
              <a:solidFill>
                <a:srgbClr val="0000FF"/>
              </a:solidFill>
              <a:miter lim="800000"/>
              <a:headEnd/>
              <a:tailEnd/>
            </a:ln>
            <a:effectLst/>
          </p:spPr>
          <p:txBody>
            <a:bodyPr wrap="none" anchor="ctr"/>
            <a:lstStyle/>
            <a:p>
              <a:endParaRPr lang="en-US"/>
            </a:p>
          </p:txBody>
        </p:sp>
        <p:sp>
          <p:nvSpPr>
            <p:cNvPr id="12" name="Rectangle 10"/>
            <p:cNvSpPr>
              <a:spLocks noChangeArrowheads="1"/>
            </p:cNvSpPr>
            <p:nvPr/>
          </p:nvSpPr>
          <p:spPr bwMode="auto">
            <a:xfrm>
              <a:off x="960" y="1492"/>
              <a:ext cx="320" cy="320"/>
            </a:xfrm>
            <a:prstGeom prst="rect">
              <a:avLst/>
            </a:prstGeom>
            <a:solidFill>
              <a:srgbClr val="EF9D4B"/>
            </a:solidFill>
            <a:ln w="19050">
              <a:solidFill>
                <a:srgbClr val="990033"/>
              </a:solidFill>
              <a:miter lim="800000"/>
              <a:headEnd/>
              <a:tailEnd/>
            </a:ln>
            <a:effectLst/>
          </p:spPr>
          <p:txBody>
            <a:bodyPr wrap="none" anchor="ctr"/>
            <a:lstStyle/>
            <a:p>
              <a:endParaRPr lang="en-US"/>
            </a:p>
          </p:txBody>
        </p:sp>
        <p:sp>
          <p:nvSpPr>
            <p:cNvPr id="13" name="Rectangle 11"/>
            <p:cNvSpPr>
              <a:spLocks noChangeArrowheads="1"/>
            </p:cNvSpPr>
            <p:nvPr/>
          </p:nvSpPr>
          <p:spPr bwMode="auto">
            <a:xfrm>
              <a:off x="1463" y="1492"/>
              <a:ext cx="501" cy="501"/>
            </a:xfrm>
            <a:prstGeom prst="rect">
              <a:avLst/>
            </a:prstGeom>
            <a:solidFill>
              <a:srgbClr val="618FFD"/>
            </a:solidFill>
            <a:ln w="19050">
              <a:solidFill>
                <a:srgbClr val="0000FF"/>
              </a:solidFill>
              <a:miter lim="800000"/>
              <a:headEnd/>
              <a:tailEnd/>
            </a:ln>
            <a:effectLst/>
          </p:spPr>
          <p:txBody>
            <a:bodyPr wrap="none" anchor="ctr"/>
            <a:lstStyle/>
            <a:p>
              <a:endParaRPr lang="en-US"/>
            </a:p>
          </p:txBody>
        </p:sp>
        <p:sp>
          <p:nvSpPr>
            <p:cNvPr id="14" name="Rectangle 12"/>
            <p:cNvSpPr>
              <a:spLocks noChangeArrowheads="1"/>
            </p:cNvSpPr>
            <p:nvPr/>
          </p:nvSpPr>
          <p:spPr bwMode="auto">
            <a:xfrm>
              <a:off x="1460" y="1492"/>
              <a:ext cx="320" cy="320"/>
            </a:xfrm>
            <a:prstGeom prst="rect">
              <a:avLst/>
            </a:prstGeom>
            <a:solidFill>
              <a:srgbClr val="EF9D4B"/>
            </a:solidFill>
            <a:ln w="19050">
              <a:solidFill>
                <a:srgbClr val="990033"/>
              </a:solidFill>
              <a:miter lim="800000"/>
              <a:headEnd/>
              <a:tailEnd/>
            </a:ln>
            <a:effectLst/>
          </p:spPr>
          <p:txBody>
            <a:bodyPr wrap="none" anchor="ctr"/>
            <a:lstStyle/>
            <a:p>
              <a:endParaRPr lang="en-US"/>
            </a:p>
          </p:txBody>
        </p:sp>
        <p:sp>
          <p:nvSpPr>
            <p:cNvPr id="15" name="Rectangle 13"/>
            <p:cNvSpPr>
              <a:spLocks noChangeArrowheads="1"/>
            </p:cNvSpPr>
            <p:nvPr/>
          </p:nvSpPr>
          <p:spPr bwMode="auto">
            <a:xfrm>
              <a:off x="962" y="2025"/>
              <a:ext cx="1008" cy="410"/>
            </a:xfrm>
            <a:prstGeom prst="rect">
              <a:avLst/>
            </a:prstGeom>
            <a:solidFill>
              <a:srgbClr val="00CC99"/>
            </a:solidFill>
            <a:ln w="9525">
              <a:solidFill>
                <a:srgbClr val="000000"/>
              </a:solidFill>
              <a:miter lim="800000"/>
              <a:headEnd/>
              <a:tailEnd/>
            </a:ln>
            <a:effectLst/>
          </p:spPr>
          <p:txBody>
            <a:bodyPr wrap="none" anchor="ctr"/>
            <a:lstStyle/>
            <a:p>
              <a:endParaRPr lang="en-US"/>
            </a:p>
          </p:txBody>
        </p:sp>
        <p:sp>
          <p:nvSpPr>
            <p:cNvPr id="16" name="Rectangle 14"/>
            <p:cNvSpPr>
              <a:spLocks noChangeArrowheads="1"/>
            </p:cNvSpPr>
            <p:nvPr/>
          </p:nvSpPr>
          <p:spPr bwMode="auto">
            <a:xfrm>
              <a:off x="646" y="993"/>
              <a:ext cx="280" cy="996"/>
            </a:xfrm>
            <a:prstGeom prst="rect">
              <a:avLst/>
            </a:prstGeom>
            <a:solidFill>
              <a:srgbClr val="00CC99"/>
            </a:solidFill>
            <a:ln w="9525">
              <a:solidFill>
                <a:srgbClr val="000000"/>
              </a:solidFill>
              <a:miter lim="800000"/>
              <a:headEnd/>
              <a:tailEnd/>
            </a:ln>
            <a:effectLst/>
          </p:spPr>
          <p:txBody>
            <a:bodyPr wrap="none" anchor="ctr"/>
            <a:lstStyle/>
            <a:p>
              <a:endParaRPr lang="en-US"/>
            </a:p>
          </p:txBody>
        </p:sp>
        <p:sp>
          <p:nvSpPr>
            <p:cNvPr id="17" name="Text Box 15"/>
            <p:cNvSpPr txBox="1">
              <a:spLocks noChangeArrowheads="1"/>
            </p:cNvSpPr>
            <p:nvPr/>
          </p:nvSpPr>
          <p:spPr bwMode="auto">
            <a:xfrm>
              <a:off x="523" y="662"/>
              <a:ext cx="1637" cy="250"/>
            </a:xfrm>
            <a:prstGeom prst="rect">
              <a:avLst/>
            </a:prstGeom>
            <a:solidFill>
              <a:srgbClr val="FFFFB4"/>
            </a:solidFill>
            <a:ln w="9525">
              <a:noFill/>
              <a:miter lim="800000"/>
              <a:headEnd/>
              <a:tailEnd/>
            </a:ln>
            <a:effectLst/>
          </p:spPr>
          <p:txBody>
            <a:bodyPr wrap="none">
              <a:spAutoFit/>
            </a:bodyPr>
            <a:lstStyle/>
            <a:p>
              <a:pPr algn="l" eaLnBrk="0" hangingPunct="0">
                <a:spcBef>
                  <a:spcPct val="0"/>
                </a:spcBef>
                <a:buClrTx/>
                <a:buSzTx/>
                <a:buFontTx/>
                <a:buNone/>
              </a:pPr>
              <a:r>
                <a:rPr lang="en-US" sz="2000" b="1">
                  <a:solidFill>
                    <a:srgbClr val="000000"/>
                  </a:solidFill>
                </a:rPr>
                <a:t>Conventional MAPS</a:t>
              </a:r>
            </a:p>
          </p:txBody>
        </p:sp>
        <p:sp>
          <p:nvSpPr>
            <p:cNvPr id="18" name="AutoShape 16"/>
            <p:cNvSpPr>
              <a:spLocks/>
            </p:cNvSpPr>
            <p:nvPr/>
          </p:nvSpPr>
          <p:spPr bwMode="auto">
            <a:xfrm>
              <a:off x="1974" y="991"/>
              <a:ext cx="89" cy="495"/>
            </a:xfrm>
            <a:prstGeom prst="rightBrace">
              <a:avLst>
                <a:gd name="adj1" fmla="val 46348"/>
                <a:gd name="adj2" fmla="val 50000"/>
              </a:avLst>
            </a:prstGeom>
            <a:noFill/>
            <a:ln w="19050">
              <a:solidFill>
                <a:schemeClr val="tx1"/>
              </a:solidFill>
              <a:round/>
              <a:headEnd/>
              <a:tailEnd/>
            </a:ln>
            <a:effectLst/>
          </p:spPr>
          <p:txBody>
            <a:bodyPr wrap="none" anchor="ctr"/>
            <a:lstStyle/>
            <a:p>
              <a:endParaRPr lang="en-US"/>
            </a:p>
          </p:txBody>
        </p:sp>
        <p:sp>
          <p:nvSpPr>
            <p:cNvPr id="19" name="Text Box 17"/>
            <p:cNvSpPr txBox="1">
              <a:spLocks noChangeArrowheads="1"/>
            </p:cNvSpPr>
            <p:nvPr/>
          </p:nvSpPr>
          <p:spPr bwMode="auto">
            <a:xfrm>
              <a:off x="2044" y="1116"/>
              <a:ext cx="408" cy="212"/>
            </a:xfrm>
            <a:prstGeom prst="rect">
              <a:avLst/>
            </a:prstGeom>
            <a:noFill/>
            <a:ln w="9525">
              <a:noFill/>
              <a:miter lim="800000"/>
              <a:headEnd/>
              <a:tailEnd/>
            </a:ln>
            <a:effectLst/>
          </p:spPr>
          <p:txBody>
            <a:bodyPr wrap="none">
              <a:spAutoFit/>
            </a:bodyPr>
            <a:lstStyle/>
            <a:p>
              <a:pPr algn="l" eaLnBrk="0" hangingPunct="0">
                <a:spcBef>
                  <a:spcPct val="0"/>
                </a:spcBef>
                <a:buClrTx/>
                <a:buSzTx/>
                <a:buFontTx/>
                <a:buNone/>
              </a:pPr>
              <a:r>
                <a:rPr lang="en-US" sz="1600" b="1" dirty="0"/>
                <a:t>pixel</a:t>
              </a:r>
            </a:p>
          </p:txBody>
        </p:sp>
        <p:sp>
          <p:nvSpPr>
            <p:cNvPr id="20" name="Text Box 18"/>
            <p:cNvSpPr txBox="1">
              <a:spLocks noChangeArrowheads="1"/>
            </p:cNvSpPr>
            <p:nvPr/>
          </p:nvSpPr>
          <p:spPr bwMode="auto">
            <a:xfrm>
              <a:off x="1012" y="2043"/>
              <a:ext cx="870" cy="366"/>
            </a:xfrm>
            <a:prstGeom prst="rect">
              <a:avLst/>
            </a:prstGeom>
            <a:noFill/>
            <a:ln w="9525">
              <a:noFill/>
              <a:miter lim="800000"/>
              <a:headEnd/>
              <a:tailEnd/>
            </a:ln>
            <a:effectLst/>
          </p:spPr>
          <p:txBody>
            <a:bodyPr wrap="none">
              <a:spAutoFit/>
            </a:bodyPr>
            <a:lstStyle/>
            <a:p>
              <a:pPr algn="ctr" eaLnBrk="0" hangingPunct="0">
                <a:spcBef>
                  <a:spcPct val="0"/>
                </a:spcBef>
                <a:buClrTx/>
                <a:buSzTx/>
                <a:buFontTx/>
                <a:buNone/>
              </a:pPr>
              <a:r>
                <a:rPr lang="en-US" sz="1600">
                  <a:solidFill>
                    <a:srgbClr val="000000"/>
                  </a:solidFill>
                </a:rPr>
                <a:t>Addressing</a:t>
              </a:r>
            </a:p>
            <a:p>
              <a:pPr algn="ctr" eaLnBrk="0" hangingPunct="0">
                <a:spcBef>
                  <a:spcPct val="0"/>
                </a:spcBef>
                <a:buClrTx/>
                <a:buSzTx/>
                <a:buFontTx/>
                <a:buNone/>
              </a:pPr>
              <a:r>
                <a:rPr lang="en-US" sz="1600">
                  <a:solidFill>
                    <a:srgbClr val="000000"/>
                  </a:solidFill>
                </a:rPr>
                <a:t>A/D, CDS, …</a:t>
              </a:r>
            </a:p>
          </p:txBody>
        </p:sp>
        <p:sp>
          <p:nvSpPr>
            <p:cNvPr id="21" name="Text Box 19"/>
            <p:cNvSpPr txBox="1">
              <a:spLocks noChangeArrowheads="1"/>
            </p:cNvSpPr>
            <p:nvPr/>
          </p:nvSpPr>
          <p:spPr bwMode="auto">
            <a:xfrm rot="-5400000">
              <a:off x="402" y="1378"/>
              <a:ext cx="756" cy="212"/>
            </a:xfrm>
            <a:prstGeom prst="rect">
              <a:avLst/>
            </a:prstGeom>
            <a:noFill/>
            <a:ln w="9525">
              <a:noFill/>
              <a:miter lim="800000"/>
              <a:headEnd/>
              <a:tailEnd/>
            </a:ln>
            <a:effectLst/>
          </p:spPr>
          <p:txBody>
            <a:bodyPr wrap="none">
              <a:spAutoFit/>
            </a:bodyPr>
            <a:lstStyle/>
            <a:p>
              <a:pPr algn="l" eaLnBrk="0" hangingPunct="0">
                <a:spcBef>
                  <a:spcPct val="0"/>
                </a:spcBef>
                <a:buClrTx/>
                <a:buSzTx/>
                <a:buFontTx/>
                <a:buNone/>
              </a:pPr>
              <a:r>
                <a:rPr lang="en-US" sz="1600">
                  <a:solidFill>
                    <a:srgbClr val="000000"/>
                  </a:solidFill>
                </a:rPr>
                <a:t>Addressing</a:t>
              </a:r>
            </a:p>
          </p:txBody>
        </p:sp>
        <p:sp>
          <p:nvSpPr>
            <p:cNvPr id="22" name="Text Box 20"/>
            <p:cNvSpPr txBox="1">
              <a:spLocks noChangeArrowheads="1"/>
            </p:cNvSpPr>
            <p:nvPr/>
          </p:nvSpPr>
          <p:spPr bwMode="auto">
            <a:xfrm>
              <a:off x="1428" y="1065"/>
              <a:ext cx="365" cy="173"/>
            </a:xfrm>
            <a:prstGeom prst="rect">
              <a:avLst/>
            </a:prstGeom>
            <a:noFill/>
            <a:ln w="9525">
              <a:noFill/>
              <a:miter lim="800000"/>
              <a:headEnd/>
              <a:tailEnd/>
            </a:ln>
            <a:effectLst/>
          </p:spPr>
          <p:txBody>
            <a:bodyPr wrap="none">
              <a:spAutoFit/>
            </a:bodyPr>
            <a:lstStyle/>
            <a:p>
              <a:pPr algn="l" eaLnBrk="0" hangingPunct="0">
                <a:spcBef>
                  <a:spcPct val="0"/>
                </a:spcBef>
                <a:buClrTx/>
                <a:buSzTx/>
                <a:buFontTx/>
                <a:buNone/>
              </a:pPr>
              <a:r>
                <a:rPr lang="en-US" sz="1200">
                  <a:solidFill>
                    <a:srgbClr val="000000"/>
                  </a:solidFill>
                </a:rPr>
                <a:t>Diode</a:t>
              </a:r>
            </a:p>
          </p:txBody>
        </p:sp>
        <p:sp>
          <p:nvSpPr>
            <p:cNvPr id="23" name="Text Box 21"/>
            <p:cNvSpPr txBox="1">
              <a:spLocks noChangeArrowheads="1"/>
            </p:cNvSpPr>
            <p:nvPr/>
          </p:nvSpPr>
          <p:spPr bwMode="auto">
            <a:xfrm>
              <a:off x="1721" y="1269"/>
              <a:ext cx="265" cy="212"/>
            </a:xfrm>
            <a:prstGeom prst="rect">
              <a:avLst/>
            </a:prstGeom>
            <a:noFill/>
            <a:ln w="9525">
              <a:noFill/>
              <a:miter lim="800000"/>
              <a:headEnd/>
              <a:tailEnd/>
            </a:ln>
            <a:effectLst/>
          </p:spPr>
          <p:txBody>
            <a:bodyPr wrap="none">
              <a:spAutoFit/>
            </a:bodyPr>
            <a:lstStyle/>
            <a:p>
              <a:pPr algn="l" eaLnBrk="0" hangingPunct="0">
                <a:spcBef>
                  <a:spcPct val="0"/>
                </a:spcBef>
                <a:buClrTx/>
                <a:buSzTx/>
                <a:buFontTx/>
                <a:buNone/>
              </a:pPr>
              <a:r>
                <a:rPr lang="en-US" sz="1600">
                  <a:solidFill>
                    <a:srgbClr val="000000"/>
                  </a:solidFill>
                </a:rPr>
                <a:t>3T</a:t>
              </a:r>
            </a:p>
          </p:txBody>
        </p:sp>
      </p:grpSp>
      <p:grpSp>
        <p:nvGrpSpPr>
          <p:cNvPr id="24" name="Group 22"/>
          <p:cNvGrpSpPr>
            <a:grpSpLocks noChangeAspect="1"/>
          </p:cNvGrpSpPr>
          <p:nvPr/>
        </p:nvGrpSpPr>
        <p:grpSpPr bwMode="auto">
          <a:xfrm>
            <a:off x="5410200" y="3124200"/>
            <a:ext cx="3733800" cy="2455863"/>
            <a:chOff x="3423" y="950"/>
            <a:chExt cx="2162" cy="1422"/>
          </a:xfrm>
        </p:grpSpPr>
        <p:sp>
          <p:nvSpPr>
            <p:cNvPr id="25" name="Text Box 23"/>
            <p:cNvSpPr txBox="1">
              <a:spLocks noChangeAspect="1" noChangeArrowheads="1"/>
            </p:cNvSpPr>
            <p:nvPr/>
          </p:nvSpPr>
          <p:spPr bwMode="auto">
            <a:xfrm>
              <a:off x="3866" y="950"/>
              <a:ext cx="727" cy="230"/>
            </a:xfrm>
            <a:prstGeom prst="rect">
              <a:avLst/>
            </a:prstGeom>
            <a:solidFill>
              <a:srgbClr val="FFFFB4"/>
            </a:solidFill>
            <a:ln w="9525">
              <a:noFill/>
              <a:miter lim="800000"/>
              <a:headEnd/>
              <a:tailEnd/>
            </a:ln>
            <a:effectLst/>
          </p:spPr>
          <p:txBody>
            <a:bodyPr wrap="none">
              <a:spAutoFit/>
            </a:bodyPr>
            <a:lstStyle/>
            <a:p>
              <a:pPr algn="l" eaLnBrk="0" hangingPunct="0">
                <a:spcBef>
                  <a:spcPct val="0"/>
                </a:spcBef>
                <a:buClrTx/>
                <a:buSzTx/>
                <a:buFontTx/>
                <a:buNone/>
              </a:pPr>
              <a:r>
                <a:rPr lang="en-US" sz="2000" b="1">
                  <a:solidFill>
                    <a:srgbClr val="000000"/>
                  </a:solidFill>
                </a:rPr>
                <a:t>3-D Pixel</a:t>
              </a:r>
            </a:p>
          </p:txBody>
        </p:sp>
        <p:sp>
          <p:nvSpPr>
            <p:cNvPr id="26" name="Rectangle 24"/>
            <p:cNvSpPr>
              <a:spLocks noChangeAspect="1" noChangeArrowheads="1"/>
            </p:cNvSpPr>
            <p:nvPr/>
          </p:nvSpPr>
          <p:spPr bwMode="auto">
            <a:xfrm>
              <a:off x="3423" y="2267"/>
              <a:ext cx="1074" cy="100"/>
            </a:xfrm>
            <a:prstGeom prst="rect">
              <a:avLst/>
            </a:prstGeom>
            <a:solidFill>
              <a:srgbClr val="00CC99"/>
            </a:solidFill>
            <a:ln w="9525">
              <a:miter lim="800000"/>
              <a:headEnd/>
              <a:tailEnd/>
            </a:ln>
            <a:effectLst/>
            <a:scene3d>
              <a:camera prst="legacyObliqueTopRight">
                <a:rot lat="21299999" lon="0" rev="0"/>
              </a:camera>
              <a:lightRig rig="legacyFlat2" dir="t"/>
            </a:scene3d>
            <a:sp3d extrusionH="1801800" prstMaterial="legacyMatte">
              <a:bevelT w="13500" h="13500" prst="angle"/>
              <a:bevelB w="13500" h="13500" prst="angle"/>
              <a:extrusionClr>
                <a:srgbClr val="00CC99"/>
              </a:extrusionClr>
            </a:sp3d>
          </p:spPr>
          <p:txBody>
            <a:bodyPr wrap="none" anchor="ctr">
              <a:flatTx/>
            </a:bodyPr>
            <a:lstStyle/>
            <a:p>
              <a:endParaRPr lang="en-US"/>
            </a:p>
          </p:txBody>
        </p:sp>
        <p:sp>
          <p:nvSpPr>
            <p:cNvPr id="27" name="AutoShape 25"/>
            <p:cNvSpPr>
              <a:spLocks noChangeAspect="1" noChangeArrowheads="1"/>
            </p:cNvSpPr>
            <p:nvPr/>
          </p:nvSpPr>
          <p:spPr bwMode="auto">
            <a:xfrm>
              <a:off x="4738" y="1804"/>
              <a:ext cx="48" cy="182"/>
            </a:xfrm>
            <a:prstGeom prst="can">
              <a:avLst>
                <a:gd name="adj" fmla="val 66582"/>
              </a:avLst>
            </a:prstGeom>
            <a:gradFill rotWithShape="0">
              <a:gsLst>
                <a:gs pos="0">
                  <a:srgbClr val="990033">
                    <a:gamma/>
                    <a:shade val="46275"/>
                    <a:invGamma/>
                  </a:srgbClr>
                </a:gs>
                <a:gs pos="50000">
                  <a:srgbClr val="990033"/>
                </a:gs>
                <a:gs pos="100000">
                  <a:srgbClr val="990033">
                    <a:gamma/>
                    <a:shade val="46275"/>
                    <a:invGamma/>
                  </a:srgbClr>
                </a:gs>
              </a:gsLst>
              <a:lin ang="0" scaled="1"/>
            </a:gradFill>
            <a:ln w="9525">
              <a:solidFill>
                <a:srgbClr val="800000"/>
              </a:solidFill>
              <a:round/>
              <a:headEnd/>
              <a:tailEnd/>
            </a:ln>
            <a:effectLst/>
          </p:spPr>
          <p:txBody>
            <a:bodyPr wrap="none" anchor="ctr"/>
            <a:lstStyle/>
            <a:p>
              <a:endParaRPr lang="en-US"/>
            </a:p>
          </p:txBody>
        </p:sp>
        <p:sp>
          <p:nvSpPr>
            <p:cNvPr id="28" name="AutoShape 26"/>
            <p:cNvSpPr>
              <a:spLocks noChangeAspect="1" noChangeArrowheads="1"/>
            </p:cNvSpPr>
            <p:nvPr/>
          </p:nvSpPr>
          <p:spPr bwMode="auto">
            <a:xfrm>
              <a:off x="4138" y="1793"/>
              <a:ext cx="48" cy="182"/>
            </a:xfrm>
            <a:prstGeom prst="can">
              <a:avLst>
                <a:gd name="adj" fmla="val 66582"/>
              </a:avLst>
            </a:prstGeom>
            <a:gradFill rotWithShape="0">
              <a:gsLst>
                <a:gs pos="0">
                  <a:srgbClr val="990033">
                    <a:gamma/>
                    <a:shade val="46275"/>
                    <a:invGamma/>
                  </a:srgbClr>
                </a:gs>
                <a:gs pos="50000">
                  <a:srgbClr val="990033"/>
                </a:gs>
                <a:gs pos="100000">
                  <a:srgbClr val="990033">
                    <a:gamma/>
                    <a:shade val="46275"/>
                    <a:invGamma/>
                  </a:srgbClr>
                </a:gs>
              </a:gsLst>
              <a:lin ang="0" scaled="1"/>
            </a:gradFill>
            <a:ln w="9525">
              <a:solidFill>
                <a:srgbClr val="800000"/>
              </a:solidFill>
              <a:round/>
              <a:headEnd/>
              <a:tailEnd/>
            </a:ln>
            <a:effectLst/>
          </p:spPr>
          <p:txBody>
            <a:bodyPr wrap="none" anchor="ctr"/>
            <a:lstStyle/>
            <a:p>
              <a:endParaRPr lang="en-US"/>
            </a:p>
          </p:txBody>
        </p:sp>
        <p:sp>
          <p:nvSpPr>
            <p:cNvPr id="29" name="AutoShape 27"/>
            <p:cNvSpPr>
              <a:spLocks noChangeAspect="1" noChangeArrowheads="1"/>
            </p:cNvSpPr>
            <p:nvPr/>
          </p:nvSpPr>
          <p:spPr bwMode="auto">
            <a:xfrm>
              <a:off x="3869" y="2007"/>
              <a:ext cx="48" cy="182"/>
            </a:xfrm>
            <a:prstGeom prst="can">
              <a:avLst>
                <a:gd name="adj" fmla="val 66582"/>
              </a:avLst>
            </a:prstGeom>
            <a:gradFill rotWithShape="0">
              <a:gsLst>
                <a:gs pos="0">
                  <a:srgbClr val="990033">
                    <a:gamma/>
                    <a:shade val="46275"/>
                    <a:invGamma/>
                  </a:srgbClr>
                </a:gs>
                <a:gs pos="50000">
                  <a:srgbClr val="990033"/>
                </a:gs>
                <a:gs pos="100000">
                  <a:srgbClr val="990033">
                    <a:gamma/>
                    <a:shade val="46275"/>
                    <a:invGamma/>
                  </a:srgbClr>
                </a:gs>
              </a:gsLst>
              <a:lin ang="0" scaled="1"/>
            </a:gradFill>
            <a:ln w="9525">
              <a:solidFill>
                <a:srgbClr val="800000"/>
              </a:solidFill>
              <a:round/>
              <a:headEnd/>
              <a:tailEnd/>
            </a:ln>
            <a:effectLst/>
          </p:spPr>
          <p:txBody>
            <a:bodyPr wrap="none" anchor="ctr"/>
            <a:lstStyle/>
            <a:p>
              <a:endParaRPr lang="en-US"/>
            </a:p>
          </p:txBody>
        </p:sp>
        <p:sp>
          <p:nvSpPr>
            <p:cNvPr id="30" name="Rectangle 28"/>
            <p:cNvSpPr>
              <a:spLocks noChangeAspect="1" noChangeArrowheads="1"/>
            </p:cNvSpPr>
            <p:nvPr/>
          </p:nvSpPr>
          <p:spPr bwMode="auto">
            <a:xfrm>
              <a:off x="3643" y="1777"/>
              <a:ext cx="524" cy="100"/>
            </a:xfrm>
            <a:prstGeom prst="rect">
              <a:avLst/>
            </a:prstGeom>
            <a:solidFill>
              <a:srgbClr val="618FFD"/>
            </a:solidFill>
            <a:ln w="9525">
              <a:miter lim="800000"/>
              <a:headEnd/>
              <a:tailEnd/>
            </a:ln>
            <a:effectLst/>
            <a:scene3d>
              <a:camera prst="legacyObliqueTopRight">
                <a:rot lat="21299999" lon="0" rev="0"/>
              </a:camera>
              <a:lightRig rig="legacyFlat2" dir="t"/>
            </a:scene3d>
            <a:sp3d extrusionH="887400" prstMaterial="legacyMatte">
              <a:bevelT w="13500" h="13500" prst="angle"/>
              <a:bevelB w="13500" h="13500" prst="angle"/>
              <a:extrusionClr>
                <a:srgbClr val="618FFD"/>
              </a:extrusionClr>
            </a:sp3d>
          </p:spPr>
          <p:txBody>
            <a:bodyPr wrap="none" anchor="ctr">
              <a:flatTx/>
            </a:bodyPr>
            <a:lstStyle/>
            <a:p>
              <a:endParaRPr lang="en-US"/>
            </a:p>
          </p:txBody>
        </p:sp>
        <p:sp>
          <p:nvSpPr>
            <p:cNvPr id="31" name="Rectangle 29"/>
            <p:cNvSpPr>
              <a:spLocks noChangeAspect="1" noChangeArrowheads="1"/>
            </p:cNvSpPr>
            <p:nvPr/>
          </p:nvSpPr>
          <p:spPr bwMode="auto">
            <a:xfrm>
              <a:off x="3423" y="1949"/>
              <a:ext cx="524" cy="100"/>
            </a:xfrm>
            <a:prstGeom prst="rect">
              <a:avLst/>
            </a:prstGeom>
            <a:solidFill>
              <a:srgbClr val="618FFD"/>
            </a:solidFill>
            <a:ln w="9525">
              <a:miter lim="800000"/>
              <a:headEnd/>
              <a:tailEnd/>
            </a:ln>
            <a:effectLst/>
            <a:scene3d>
              <a:camera prst="legacyObliqueTopRight">
                <a:rot lat="21299999" lon="0" rev="0"/>
              </a:camera>
              <a:lightRig rig="legacyFlat2" dir="t"/>
            </a:scene3d>
            <a:sp3d extrusionH="887400" prstMaterial="legacyMatte">
              <a:bevelT w="13500" h="13500" prst="angle"/>
              <a:bevelB w="13500" h="13500" prst="angle"/>
              <a:extrusionClr>
                <a:srgbClr val="618FFD"/>
              </a:extrusionClr>
            </a:sp3d>
          </p:spPr>
          <p:txBody>
            <a:bodyPr wrap="none" anchor="ctr">
              <a:flatTx/>
            </a:bodyPr>
            <a:lstStyle/>
            <a:p>
              <a:endParaRPr lang="en-US"/>
            </a:p>
          </p:txBody>
        </p:sp>
        <p:sp>
          <p:nvSpPr>
            <p:cNvPr id="32" name="AutoShape 30"/>
            <p:cNvSpPr>
              <a:spLocks noChangeAspect="1" noChangeArrowheads="1"/>
            </p:cNvSpPr>
            <p:nvPr/>
          </p:nvSpPr>
          <p:spPr bwMode="auto">
            <a:xfrm>
              <a:off x="3963" y="1559"/>
              <a:ext cx="48" cy="182"/>
            </a:xfrm>
            <a:prstGeom prst="can">
              <a:avLst>
                <a:gd name="adj" fmla="val 66582"/>
              </a:avLst>
            </a:prstGeom>
            <a:gradFill rotWithShape="0">
              <a:gsLst>
                <a:gs pos="0">
                  <a:srgbClr val="990033">
                    <a:gamma/>
                    <a:shade val="46275"/>
                    <a:invGamma/>
                  </a:srgbClr>
                </a:gs>
                <a:gs pos="50000">
                  <a:srgbClr val="990033"/>
                </a:gs>
                <a:gs pos="100000">
                  <a:srgbClr val="990033">
                    <a:gamma/>
                    <a:shade val="46275"/>
                    <a:invGamma/>
                  </a:srgbClr>
                </a:gs>
              </a:gsLst>
              <a:lin ang="0" scaled="1"/>
            </a:gradFill>
            <a:ln w="9525">
              <a:solidFill>
                <a:srgbClr val="800000"/>
              </a:solidFill>
              <a:round/>
              <a:headEnd/>
              <a:tailEnd/>
            </a:ln>
            <a:effectLst/>
          </p:spPr>
          <p:txBody>
            <a:bodyPr wrap="none" anchor="ctr"/>
            <a:lstStyle/>
            <a:p>
              <a:endParaRPr lang="en-US"/>
            </a:p>
          </p:txBody>
        </p:sp>
        <p:sp>
          <p:nvSpPr>
            <p:cNvPr id="33" name="AutoShape 31"/>
            <p:cNvSpPr>
              <a:spLocks noChangeAspect="1" noChangeArrowheads="1"/>
            </p:cNvSpPr>
            <p:nvPr/>
          </p:nvSpPr>
          <p:spPr bwMode="auto">
            <a:xfrm>
              <a:off x="4515" y="1561"/>
              <a:ext cx="48" cy="182"/>
            </a:xfrm>
            <a:prstGeom prst="can">
              <a:avLst>
                <a:gd name="adj" fmla="val 66582"/>
              </a:avLst>
            </a:prstGeom>
            <a:gradFill rotWithShape="0">
              <a:gsLst>
                <a:gs pos="0">
                  <a:srgbClr val="990033">
                    <a:gamma/>
                    <a:shade val="46275"/>
                    <a:invGamma/>
                  </a:srgbClr>
                </a:gs>
                <a:gs pos="50000">
                  <a:srgbClr val="990033"/>
                </a:gs>
                <a:gs pos="100000">
                  <a:srgbClr val="990033">
                    <a:gamma/>
                    <a:shade val="46275"/>
                    <a:invGamma/>
                  </a:srgbClr>
                </a:gs>
              </a:gsLst>
              <a:lin ang="0" scaled="1"/>
            </a:gradFill>
            <a:ln w="9525">
              <a:solidFill>
                <a:srgbClr val="800000"/>
              </a:solidFill>
              <a:round/>
              <a:headEnd/>
              <a:tailEnd/>
            </a:ln>
            <a:effectLst/>
          </p:spPr>
          <p:txBody>
            <a:bodyPr wrap="none" anchor="ctr"/>
            <a:lstStyle/>
            <a:p>
              <a:endParaRPr lang="en-US"/>
            </a:p>
          </p:txBody>
        </p:sp>
        <p:sp>
          <p:nvSpPr>
            <p:cNvPr id="34" name="Rectangle 32"/>
            <p:cNvSpPr>
              <a:spLocks noChangeAspect="1" noChangeArrowheads="1"/>
            </p:cNvSpPr>
            <p:nvPr/>
          </p:nvSpPr>
          <p:spPr bwMode="auto">
            <a:xfrm>
              <a:off x="3643" y="1459"/>
              <a:ext cx="524" cy="100"/>
            </a:xfrm>
            <a:prstGeom prst="rect">
              <a:avLst/>
            </a:prstGeom>
            <a:solidFill>
              <a:srgbClr val="EF9D4B"/>
            </a:solidFill>
            <a:ln w="9525">
              <a:miter lim="800000"/>
              <a:headEnd/>
              <a:tailEnd/>
            </a:ln>
            <a:effectLst/>
            <a:scene3d>
              <a:camera prst="legacyObliqueTopRight">
                <a:rot lat="21299999" lon="0" rev="0"/>
              </a:camera>
              <a:lightRig rig="legacyFlat2" dir="t"/>
            </a:scene3d>
            <a:sp3d extrusionH="887400" prstMaterial="legacyMatte">
              <a:bevelT w="13500" h="13500" prst="angle"/>
              <a:bevelB w="13500" h="13500" prst="angle"/>
              <a:extrusionClr>
                <a:srgbClr val="EF9D4B"/>
              </a:extrusionClr>
            </a:sp3d>
          </p:spPr>
          <p:txBody>
            <a:bodyPr wrap="none" anchor="ctr">
              <a:flatTx/>
            </a:bodyPr>
            <a:lstStyle/>
            <a:p>
              <a:endParaRPr lang="en-US"/>
            </a:p>
          </p:txBody>
        </p:sp>
        <p:sp>
          <p:nvSpPr>
            <p:cNvPr id="35" name="Rectangle 33"/>
            <p:cNvSpPr>
              <a:spLocks noChangeAspect="1" noChangeArrowheads="1"/>
            </p:cNvSpPr>
            <p:nvPr/>
          </p:nvSpPr>
          <p:spPr bwMode="auto">
            <a:xfrm>
              <a:off x="4195" y="1459"/>
              <a:ext cx="524" cy="100"/>
            </a:xfrm>
            <a:prstGeom prst="rect">
              <a:avLst/>
            </a:prstGeom>
            <a:solidFill>
              <a:srgbClr val="EF9D4B"/>
            </a:solidFill>
            <a:ln w="9525">
              <a:miter lim="800000"/>
              <a:headEnd/>
              <a:tailEnd/>
            </a:ln>
            <a:effectLst/>
            <a:scene3d>
              <a:camera prst="legacyObliqueTopRight">
                <a:rot lat="21299999" lon="0" rev="0"/>
              </a:camera>
              <a:lightRig rig="legacyFlat2" dir="t"/>
            </a:scene3d>
            <a:sp3d extrusionH="887400" prstMaterial="legacyMatte">
              <a:bevelT w="13500" h="13500" prst="angle"/>
              <a:bevelB w="13500" h="13500" prst="angle"/>
              <a:extrusionClr>
                <a:srgbClr val="EF9D4B"/>
              </a:extrusionClr>
            </a:sp3d>
          </p:spPr>
          <p:txBody>
            <a:bodyPr wrap="none" anchor="ctr">
              <a:flatTx/>
            </a:bodyPr>
            <a:lstStyle/>
            <a:p>
              <a:endParaRPr lang="en-US"/>
            </a:p>
          </p:txBody>
        </p:sp>
        <p:grpSp>
          <p:nvGrpSpPr>
            <p:cNvPr id="36" name="Group 34"/>
            <p:cNvGrpSpPr>
              <a:grpSpLocks noChangeAspect="1"/>
            </p:cNvGrpSpPr>
            <p:nvPr/>
          </p:nvGrpSpPr>
          <p:grpSpPr bwMode="auto">
            <a:xfrm>
              <a:off x="3481" y="1804"/>
              <a:ext cx="548" cy="133"/>
              <a:chOff x="3481" y="1531"/>
              <a:chExt cx="548" cy="133"/>
            </a:xfrm>
          </p:grpSpPr>
          <p:sp>
            <p:nvSpPr>
              <p:cNvPr id="84" name="Line 35"/>
              <p:cNvSpPr>
                <a:spLocks noChangeAspect="1" noChangeShapeType="1"/>
              </p:cNvSpPr>
              <p:nvPr/>
            </p:nvSpPr>
            <p:spPr bwMode="auto">
              <a:xfrm flipV="1">
                <a:off x="3812" y="1531"/>
                <a:ext cx="112" cy="88"/>
              </a:xfrm>
              <a:prstGeom prst="line">
                <a:avLst/>
              </a:prstGeom>
              <a:noFill/>
              <a:ln w="19050">
                <a:solidFill>
                  <a:srgbClr val="0000FF"/>
                </a:solidFill>
                <a:round/>
                <a:headEnd/>
                <a:tailEnd/>
              </a:ln>
              <a:effectLst/>
            </p:spPr>
            <p:txBody>
              <a:bodyPr wrap="none" anchor="ctr"/>
              <a:lstStyle/>
              <a:p>
                <a:endParaRPr lang="en-US"/>
              </a:p>
            </p:txBody>
          </p:sp>
          <p:sp>
            <p:nvSpPr>
              <p:cNvPr id="85" name="Line 36"/>
              <p:cNvSpPr>
                <a:spLocks noChangeAspect="1" noChangeShapeType="1"/>
              </p:cNvSpPr>
              <p:nvPr/>
            </p:nvSpPr>
            <p:spPr bwMode="auto">
              <a:xfrm>
                <a:off x="3767" y="1615"/>
                <a:ext cx="144" cy="0"/>
              </a:xfrm>
              <a:prstGeom prst="line">
                <a:avLst/>
              </a:prstGeom>
              <a:noFill/>
              <a:ln w="19050">
                <a:solidFill>
                  <a:srgbClr val="0000FF"/>
                </a:solidFill>
                <a:round/>
                <a:headEnd/>
                <a:tailEnd/>
              </a:ln>
              <a:effectLst/>
            </p:spPr>
            <p:txBody>
              <a:bodyPr wrap="none" anchor="ctr"/>
              <a:lstStyle/>
              <a:p>
                <a:endParaRPr lang="en-US"/>
              </a:p>
            </p:txBody>
          </p:sp>
          <p:sp>
            <p:nvSpPr>
              <p:cNvPr id="86" name="Line 37"/>
              <p:cNvSpPr>
                <a:spLocks noChangeAspect="1" noChangeShapeType="1"/>
              </p:cNvSpPr>
              <p:nvPr/>
            </p:nvSpPr>
            <p:spPr bwMode="auto">
              <a:xfrm flipV="1">
                <a:off x="3481" y="1576"/>
                <a:ext cx="112" cy="88"/>
              </a:xfrm>
              <a:prstGeom prst="line">
                <a:avLst/>
              </a:prstGeom>
              <a:noFill/>
              <a:ln w="19050">
                <a:solidFill>
                  <a:srgbClr val="0000FF"/>
                </a:solidFill>
                <a:round/>
                <a:headEnd/>
                <a:tailEnd/>
              </a:ln>
              <a:effectLst/>
            </p:spPr>
            <p:txBody>
              <a:bodyPr wrap="none" anchor="ctr"/>
              <a:lstStyle/>
              <a:p>
                <a:endParaRPr lang="en-US"/>
              </a:p>
            </p:txBody>
          </p:sp>
          <p:sp>
            <p:nvSpPr>
              <p:cNvPr id="87" name="Line 38"/>
              <p:cNvSpPr>
                <a:spLocks noChangeAspect="1" noChangeShapeType="1"/>
              </p:cNvSpPr>
              <p:nvPr/>
            </p:nvSpPr>
            <p:spPr bwMode="auto">
              <a:xfrm>
                <a:off x="3583" y="1577"/>
                <a:ext cx="83" cy="0"/>
              </a:xfrm>
              <a:prstGeom prst="line">
                <a:avLst/>
              </a:prstGeom>
              <a:noFill/>
              <a:ln w="19050">
                <a:solidFill>
                  <a:srgbClr val="0000FF"/>
                </a:solidFill>
                <a:round/>
                <a:headEnd/>
                <a:tailEnd/>
              </a:ln>
              <a:effectLst/>
            </p:spPr>
            <p:txBody>
              <a:bodyPr wrap="none" anchor="ctr"/>
              <a:lstStyle/>
              <a:p>
                <a:endParaRPr lang="en-US"/>
              </a:p>
            </p:txBody>
          </p:sp>
          <p:sp>
            <p:nvSpPr>
              <p:cNvPr id="88" name="Line 39"/>
              <p:cNvSpPr>
                <a:spLocks noChangeAspect="1" noChangeShapeType="1"/>
              </p:cNvSpPr>
              <p:nvPr/>
            </p:nvSpPr>
            <p:spPr bwMode="auto">
              <a:xfrm>
                <a:off x="3575" y="1628"/>
                <a:ext cx="128" cy="0"/>
              </a:xfrm>
              <a:prstGeom prst="line">
                <a:avLst/>
              </a:prstGeom>
              <a:noFill/>
              <a:ln w="19050">
                <a:solidFill>
                  <a:srgbClr val="0000FF"/>
                </a:solidFill>
                <a:round/>
                <a:headEnd/>
                <a:tailEnd/>
              </a:ln>
              <a:effectLst/>
            </p:spPr>
            <p:txBody>
              <a:bodyPr wrap="none" anchor="ctr"/>
              <a:lstStyle/>
              <a:p>
                <a:endParaRPr lang="en-US"/>
              </a:p>
            </p:txBody>
          </p:sp>
          <p:sp>
            <p:nvSpPr>
              <p:cNvPr id="89" name="Line 40"/>
              <p:cNvSpPr>
                <a:spLocks noChangeAspect="1" noChangeShapeType="1"/>
              </p:cNvSpPr>
              <p:nvPr/>
            </p:nvSpPr>
            <p:spPr bwMode="auto">
              <a:xfrm flipV="1">
                <a:off x="3666" y="1632"/>
                <a:ext cx="37" cy="29"/>
              </a:xfrm>
              <a:prstGeom prst="line">
                <a:avLst/>
              </a:prstGeom>
              <a:noFill/>
              <a:ln w="19050">
                <a:solidFill>
                  <a:srgbClr val="0000FF"/>
                </a:solidFill>
                <a:round/>
                <a:headEnd/>
                <a:tailEnd/>
              </a:ln>
              <a:effectLst/>
            </p:spPr>
            <p:txBody>
              <a:bodyPr wrap="none" anchor="ctr"/>
              <a:lstStyle/>
              <a:p>
                <a:endParaRPr lang="en-US"/>
              </a:p>
            </p:txBody>
          </p:sp>
          <p:sp>
            <p:nvSpPr>
              <p:cNvPr id="90" name="Line 41"/>
              <p:cNvSpPr>
                <a:spLocks noChangeAspect="1" noChangeShapeType="1"/>
              </p:cNvSpPr>
              <p:nvPr/>
            </p:nvSpPr>
            <p:spPr bwMode="auto">
              <a:xfrm>
                <a:off x="3658" y="1663"/>
                <a:ext cx="128" cy="0"/>
              </a:xfrm>
              <a:prstGeom prst="line">
                <a:avLst/>
              </a:prstGeom>
              <a:noFill/>
              <a:ln w="19050">
                <a:solidFill>
                  <a:srgbClr val="0000FF"/>
                </a:solidFill>
                <a:round/>
                <a:headEnd/>
                <a:tailEnd/>
              </a:ln>
              <a:effectLst/>
            </p:spPr>
            <p:txBody>
              <a:bodyPr wrap="none" anchor="ctr"/>
              <a:lstStyle/>
              <a:p>
                <a:endParaRPr lang="en-US"/>
              </a:p>
            </p:txBody>
          </p:sp>
          <p:sp>
            <p:nvSpPr>
              <p:cNvPr id="91" name="Line 42"/>
              <p:cNvSpPr>
                <a:spLocks noChangeAspect="1" noChangeShapeType="1"/>
              </p:cNvSpPr>
              <p:nvPr/>
            </p:nvSpPr>
            <p:spPr bwMode="auto">
              <a:xfrm>
                <a:off x="3642" y="1540"/>
                <a:ext cx="128" cy="0"/>
              </a:xfrm>
              <a:prstGeom prst="line">
                <a:avLst/>
              </a:prstGeom>
              <a:noFill/>
              <a:ln w="19050">
                <a:solidFill>
                  <a:srgbClr val="0000FF"/>
                </a:solidFill>
                <a:round/>
                <a:headEnd/>
                <a:tailEnd/>
              </a:ln>
              <a:effectLst/>
            </p:spPr>
            <p:txBody>
              <a:bodyPr wrap="none" anchor="ctr"/>
              <a:lstStyle/>
              <a:p>
                <a:endParaRPr lang="en-US"/>
              </a:p>
            </p:txBody>
          </p:sp>
          <p:sp>
            <p:nvSpPr>
              <p:cNvPr id="92" name="Line 43"/>
              <p:cNvSpPr>
                <a:spLocks noChangeAspect="1" noChangeShapeType="1"/>
              </p:cNvSpPr>
              <p:nvPr/>
            </p:nvSpPr>
            <p:spPr bwMode="auto">
              <a:xfrm flipV="1">
                <a:off x="3992" y="1552"/>
                <a:ext cx="37" cy="29"/>
              </a:xfrm>
              <a:prstGeom prst="line">
                <a:avLst/>
              </a:prstGeom>
              <a:noFill/>
              <a:ln w="19050">
                <a:solidFill>
                  <a:srgbClr val="0000FF"/>
                </a:solidFill>
                <a:round/>
                <a:headEnd/>
                <a:tailEnd/>
              </a:ln>
              <a:effectLst/>
            </p:spPr>
            <p:txBody>
              <a:bodyPr wrap="none" anchor="ctr"/>
              <a:lstStyle/>
              <a:p>
                <a:endParaRPr lang="en-US"/>
              </a:p>
            </p:txBody>
          </p:sp>
        </p:grpSp>
        <p:grpSp>
          <p:nvGrpSpPr>
            <p:cNvPr id="37" name="Group 44"/>
            <p:cNvGrpSpPr>
              <a:grpSpLocks noChangeAspect="1"/>
            </p:cNvGrpSpPr>
            <p:nvPr/>
          </p:nvGrpSpPr>
          <p:grpSpPr bwMode="auto">
            <a:xfrm>
              <a:off x="4195" y="1631"/>
              <a:ext cx="626" cy="246"/>
              <a:chOff x="4195" y="1631"/>
              <a:chExt cx="626" cy="246"/>
            </a:xfrm>
          </p:grpSpPr>
          <p:sp>
            <p:nvSpPr>
              <p:cNvPr id="73" name="Rectangle 45"/>
              <p:cNvSpPr>
                <a:spLocks noChangeAspect="1" noChangeArrowheads="1"/>
              </p:cNvSpPr>
              <p:nvPr/>
            </p:nvSpPr>
            <p:spPr bwMode="auto">
              <a:xfrm>
                <a:off x="4195" y="1777"/>
                <a:ext cx="524" cy="100"/>
              </a:xfrm>
              <a:prstGeom prst="rect">
                <a:avLst/>
              </a:prstGeom>
              <a:solidFill>
                <a:srgbClr val="618FFD"/>
              </a:solidFill>
              <a:ln w="9525">
                <a:miter lim="800000"/>
                <a:headEnd/>
                <a:tailEnd/>
              </a:ln>
              <a:effectLst/>
              <a:scene3d>
                <a:camera prst="legacyObliqueTopRight">
                  <a:rot lat="21299999" lon="0" rev="0"/>
                </a:camera>
                <a:lightRig rig="legacyFlat2" dir="t"/>
              </a:scene3d>
              <a:sp3d extrusionH="887400" prstMaterial="legacyMatte">
                <a:bevelT w="13500" h="13500" prst="angle"/>
                <a:bevelB w="13500" h="13500" prst="angle"/>
                <a:extrusionClr>
                  <a:srgbClr val="618FFD"/>
                </a:extrusionClr>
              </a:sp3d>
            </p:spPr>
            <p:txBody>
              <a:bodyPr wrap="none" anchor="ctr">
                <a:flatTx/>
              </a:bodyPr>
              <a:lstStyle/>
              <a:p>
                <a:endParaRPr lang="en-US"/>
              </a:p>
            </p:txBody>
          </p:sp>
          <p:grpSp>
            <p:nvGrpSpPr>
              <p:cNvPr id="38" name="Group 46"/>
              <p:cNvGrpSpPr>
                <a:grpSpLocks noChangeAspect="1"/>
              </p:cNvGrpSpPr>
              <p:nvPr/>
            </p:nvGrpSpPr>
            <p:grpSpPr bwMode="auto">
              <a:xfrm>
                <a:off x="4273" y="1631"/>
                <a:ext cx="548" cy="133"/>
                <a:chOff x="3481" y="1531"/>
                <a:chExt cx="548" cy="133"/>
              </a:xfrm>
            </p:grpSpPr>
            <p:sp>
              <p:nvSpPr>
                <p:cNvPr id="75" name="Line 47"/>
                <p:cNvSpPr>
                  <a:spLocks noChangeAspect="1" noChangeShapeType="1"/>
                </p:cNvSpPr>
                <p:nvPr/>
              </p:nvSpPr>
              <p:spPr bwMode="auto">
                <a:xfrm flipV="1">
                  <a:off x="3812" y="1531"/>
                  <a:ext cx="112" cy="88"/>
                </a:xfrm>
                <a:prstGeom prst="line">
                  <a:avLst/>
                </a:prstGeom>
                <a:noFill/>
                <a:ln w="19050">
                  <a:solidFill>
                    <a:srgbClr val="0000FF"/>
                  </a:solidFill>
                  <a:round/>
                  <a:headEnd/>
                  <a:tailEnd/>
                </a:ln>
                <a:effectLst/>
              </p:spPr>
              <p:txBody>
                <a:bodyPr wrap="none" anchor="ctr"/>
                <a:lstStyle/>
                <a:p>
                  <a:endParaRPr lang="en-US"/>
                </a:p>
              </p:txBody>
            </p:sp>
            <p:sp>
              <p:nvSpPr>
                <p:cNvPr id="76" name="Line 48"/>
                <p:cNvSpPr>
                  <a:spLocks noChangeAspect="1" noChangeShapeType="1"/>
                </p:cNvSpPr>
                <p:nvPr/>
              </p:nvSpPr>
              <p:spPr bwMode="auto">
                <a:xfrm>
                  <a:off x="3767" y="1615"/>
                  <a:ext cx="144" cy="0"/>
                </a:xfrm>
                <a:prstGeom prst="line">
                  <a:avLst/>
                </a:prstGeom>
                <a:noFill/>
                <a:ln w="19050">
                  <a:solidFill>
                    <a:srgbClr val="0000FF"/>
                  </a:solidFill>
                  <a:round/>
                  <a:headEnd/>
                  <a:tailEnd/>
                </a:ln>
                <a:effectLst/>
              </p:spPr>
              <p:txBody>
                <a:bodyPr wrap="none" anchor="ctr"/>
                <a:lstStyle/>
                <a:p>
                  <a:endParaRPr lang="en-US"/>
                </a:p>
              </p:txBody>
            </p:sp>
            <p:sp>
              <p:nvSpPr>
                <p:cNvPr id="77" name="Line 49"/>
                <p:cNvSpPr>
                  <a:spLocks noChangeAspect="1" noChangeShapeType="1"/>
                </p:cNvSpPr>
                <p:nvPr/>
              </p:nvSpPr>
              <p:spPr bwMode="auto">
                <a:xfrm flipV="1">
                  <a:off x="3481" y="1576"/>
                  <a:ext cx="112" cy="88"/>
                </a:xfrm>
                <a:prstGeom prst="line">
                  <a:avLst/>
                </a:prstGeom>
                <a:noFill/>
                <a:ln w="19050">
                  <a:solidFill>
                    <a:srgbClr val="0000FF"/>
                  </a:solidFill>
                  <a:round/>
                  <a:headEnd/>
                  <a:tailEnd/>
                </a:ln>
                <a:effectLst/>
              </p:spPr>
              <p:txBody>
                <a:bodyPr wrap="none" anchor="ctr"/>
                <a:lstStyle/>
                <a:p>
                  <a:endParaRPr lang="en-US"/>
                </a:p>
              </p:txBody>
            </p:sp>
            <p:sp>
              <p:nvSpPr>
                <p:cNvPr id="78" name="Line 50"/>
                <p:cNvSpPr>
                  <a:spLocks noChangeAspect="1" noChangeShapeType="1"/>
                </p:cNvSpPr>
                <p:nvPr/>
              </p:nvSpPr>
              <p:spPr bwMode="auto">
                <a:xfrm>
                  <a:off x="3583" y="1577"/>
                  <a:ext cx="83" cy="0"/>
                </a:xfrm>
                <a:prstGeom prst="line">
                  <a:avLst/>
                </a:prstGeom>
                <a:noFill/>
                <a:ln w="19050">
                  <a:solidFill>
                    <a:srgbClr val="0000FF"/>
                  </a:solidFill>
                  <a:round/>
                  <a:headEnd/>
                  <a:tailEnd/>
                </a:ln>
                <a:effectLst/>
              </p:spPr>
              <p:txBody>
                <a:bodyPr wrap="none" anchor="ctr"/>
                <a:lstStyle/>
                <a:p>
                  <a:endParaRPr lang="en-US"/>
                </a:p>
              </p:txBody>
            </p:sp>
            <p:sp>
              <p:nvSpPr>
                <p:cNvPr id="79" name="Line 51"/>
                <p:cNvSpPr>
                  <a:spLocks noChangeAspect="1" noChangeShapeType="1"/>
                </p:cNvSpPr>
                <p:nvPr/>
              </p:nvSpPr>
              <p:spPr bwMode="auto">
                <a:xfrm>
                  <a:off x="3575" y="1628"/>
                  <a:ext cx="128" cy="0"/>
                </a:xfrm>
                <a:prstGeom prst="line">
                  <a:avLst/>
                </a:prstGeom>
                <a:noFill/>
                <a:ln w="19050">
                  <a:solidFill>
                    <a:srgbClr val="0000FF"/>
                  </a:solidFill>
                  <a:round/>
                  <a:headEnd/>
                  <a:tailEnd/>
                </a:ln>
                <a:effectLst/>
              </p:spPr>
              <p:txBody>
                <a:bodyPr wrap="none" anchor="ctr"/>
                <a:lstStyle/>
                <a:p>
                  <a:endParaRPr lang="en-US"/>
                </a:p>
              </p:txBody>
            </p:sp>
            <p:sp>
              <p:nvSpPr>
                <p:cNvPr id="80" name="Line 52"/>
                <p:cNvSpPr>
                  <a:spLocks noChangeAspect="1" noChangeShapeType="1"/>
                </p:cNvSpPr>
                <p:nvPr/>
              </p:nvSpPr>
              <p:spPr bwMode="auto">
                <a:xfrm flipV="1">
                  <a:off x="3666" y="1632"/>
                  <a:ext cx="37" cy="29"/>
                </a:xfrm>
                <a:prstGeom prst="line">
                  <a:avLst/>
                </a:prstGeom>
                <a:noFill/>
                <a:ln w="19050">
                  <a:solidFill>
                    <a:srgbClr val="0000FF"/>
                  </a:solidFill>
                  <a:round/>
                  <a:headEnd/>
                  <a:tailEnd/>
                </a:ln>
                <a:effectLst/>
              </p:spPr>
              <p:txBody>
                <a:bodyPr wrap="none" anchor="ctr"/>
                <a:lstStyle/>
                <a:p>
                  <a:endParaRPr lang="en-US"/>
                </a:p>
              </p:txBody>
            </p:sp>
            <p:sp>
              <p:nvSpPr>
                <p:cNvPr id="81" name="Line 53"/>
                <p:cNvSpPr>
                  <a:spLocks noChangeAspect="1" noChangeShapeType="1"/>
                </p:cNvSpPr>
                <p:nvPr/>
              </p:nvSpPr>
              <p:spPr bwMode="auto">
                <a:xfrm>
                  <a:off x="3658" y="1663"/>
                  <a:ext cx="128" cy="0"/>
                </a:xfrm>
                <a:prstGeom prst="line">
                  <a:avLst/>
                </a:prstGeom>
                <a:noFill/>
                <a:ln w="19050">
                  <a:solidFill>
                    <a:srgbClr val="0000FF"/>
                  </a:solidFill>
                  <a:round/>
                  <a:headEnd/>
                  <a:tailEnd/>
                </a:ln>
                <a:effectLst/>
              </p:spPr>
              <p:txBody>
                <a:bodyPr wrap="none" anchor="ctr"/>
                <a:lstStyle/>
                <a:p>
                  <a:endParaRPr lang="en-US"/>
                </a:p>
              </p:txBody>
            </p:sp>
            <p:sp>
              <p:nvSpPr>
                <p:cNvPr id="82" name="Line 54"/>
                <p:cNvSpPr>
                  <a:spLocks noChangeAspect="1" noChangeShapeType="1"/>
                </p:cNvSpPr>
                <p:nvPr/>
              </p:nvSpPr>
              <p:spPr bwMode="auto">
                <a:xfrm>
                  <a:off x="3642" y="1540"/>
                  <a:ext cx="128" cy="0"/>
                </a:xfrm>
                <a:prstGeom prst="line">
                  <a:avLst/>
                </a:prstGeom>
                <a:noFill/>
                <a:ln w="19050">
                  <a:solidFill>
                    <a:srgbClr val="0000FF"/>
                  </a:solidFill>
                  <a:round/>
                  <a:headEnd/>
                  <a:tailEnd/>
                </a:ln>
                <a:effectLst/>
              </p:spPr>
              <p:txBody>
                <a:bodyPr wrap="none" anchor="ctr"/>
                <a:lstStyle/>
                <a:p>
                  <a:endParaRPr lang="en-US"/>
                </a:p>
              </p:txBody>
            </p:sp>
            <p:sp>
              <p:nvSpPr>
                <p:cNvPr id="83" name="Line 55"/>
                <p:cNvSpPr>
                  <a:spLocks noChangeAspect="1" noChangeShapeType="1"/>
                </p:cNvSpPr>
                <p:nvPr/>
              </p:nvSpPr>
              <p:spPr bwMode="auto">
                <a:xfrm flipV="1">
                  <a:off x="3992" y="1552"/>
                  <a:ext cx="37" cy="29"/>
                </a:xfrm>
                <a:prstGeom prst="line">
                  <a:avLst/>
                </a:prstGeom>
                <a:noFill/>
                <a:ln w="19050">
                  <a:solidFill>
                    <a:srgbClr val="0000FF"/>
                  </a:solidFill>
                  <a:round/>
                  <a:headEnd/>
                  <a:tailEnd/>
                </a:ln>
                <a:effectLst/>
              </p:spPr>
              <p:txBody>
                <a:bodyPr wrap="none" anchor="ctr"/>
                <a:lstStyle/>
                <a:p>
                  <a:endParaRPr lang="en-US"/>
                </a:p>
              </p:txBody>
            </p:sp>
          </p:grpSp>
        </p:grpSp>
        <p:grpSp>
          <p:nvGrpSpPr>
            <p:cNvPr id="43" name="Group 56"/>
            <p:cNvGrpSpPr>
              <a:grpSpLocks noChangeAspect="1"/>
            </p:cNvGrpSpPr>
            <p:nvPr/>
          </p:nvGrpSpPr>
          <p:grpSpPr bwMode="auto">
            <a:xfrm>
              <a:off x="3713" y="1626"/>
              <a:ext cx="548" cy="133"/>
              <a:chOff x="3481" y="1531"/>
              <a:chExt cx="548" cy="133"/>
            </a:xfrm>
          </p:grpSpPr>
          <p:sp>
            <p:nvSpPr>
              <p:cNvPr id="64" name="Line 57"/>
              <p:cNvSpPr>
                <a:spLocks noChangeAspect="1" noChangeShapeType="1"/>
              </p:cNvSpPr>
              <p:nvPr/>
            </p:nvSpPr>
            <p:spPr bwMode="auto">
              <a:xfrm flipV="1">
                <a:off x="3812" y="1531"/>
                <a:ext cx="112" cy="88"/>
              </a:xfrm>
              <a:prstGeom prst="line">
                <a:avLst/>
              </a:prstGeom>
              <a:noFill/>
              <a:ln w="19050">
                <a:solidFill>
                  <a:srgbClr val="0000FF"/>
                </a:solidFill>
                <a:round/>
                <a:headEnd/>
                <a:tailEnd/>
              </a:ln>
              <a:effectLst/>
            </p:spPr>
            <p:txBody>
              <a:bodyPr wrap="none" anchor="ctr"/>
              <a:lstStyle/>
              <a:p>
                <a:endParaRPr lang="en-US"/>
              </a:p>
            </p:txBody>
          </p:sp>
          <p:sp>
            <p:nvSpPr>
              <p:cNvPr id="65" name="Line 58"/>
              <p:cNvSpPr>
                <a:spLocks noChangeAspect="1" noChangeShapeType="1"/>
              </p:cNvSpPr>
              <p:nvPr/>
            </p:nvSpPr>
            <p:spPr bwMode="auto">
              <a:xfrm>
                <a:off x="3767" y="1615"/>
                <a:ext cx="144" cy="0"/>
              </a:xfrm>
              <a:prstGeom prst="line">
                <a:avLst/>
              </a:prstGeom>
              <a:noFill/>
              <a:ln w="19050">
                <a:solidFill>
                  <a:srgbClr val="0000FF"/>
                </a:solidFill>
                <a:round/>
                <a:headEnd/>
                <a:tailEnd/>
              </a:ln>
              <a:effectLst/>
            </p:spPr>
            <p:txBody>
              <a:bodyPr wrap="none" anchor="ctr"/>
              <a:lstStyle/>
              <a:p>
                <a:endParaRPr lang="en-US"/>
              </a:p>
            </p:txBody>
          </p:sp>
          <p:sp>
            <p:nvSpPr>
              <p:cNvPr id="66" name="Line 59"/>
              <p:cNvSpPr>
                <a:spLocks noChangeAspect="1" noChangeShapeType="1"/>
              </p:cNvSpPr>
              <p:nvPr/>
            </p:nvSpPr>
            <p:spPr bwMode="auto">
              <a:xfrm flipV="1">
                <a:off x="3481" y="1576"/>
                <a:ext cx="112" cy="88"/>
              </a:xfrm>
              <a:prstGeom prst="line">
                <a:avLst/>
              </a:prstGeom>
              <a:noFill/>
              <a:ln w="19050">
                <a:solidFill>
                  <a:srgbClr val="0000FF"/>
                </a:solidFill>
                <a:round/>
                <a:headEnd/>
                <a:tailEnd/>
              </a:ln>
              <a:effectLst/>
            </p:spPr>
            <p:txBody>
              <a:bodyPr wrap="none" anchor="ctr"/>
              <a:lstStyle/>
              <a:p>
                <a:endParaRPr lang="en-US"/>
              </a:p>
            </p:txBody>
          </p:sp>
          <p:sp>
            <p:nvSpPr>
              <p:cNvPr id="67" name="Line 60"/>
              <p:cNvSpPr>
                <a:spLocks noChangeAspect="1" noChangeShapeType="1"/>
              </p:cNvSpPr>
              <p:nvPr/>
            </p:nvSpPr>
            <p:spPr bwMode="auto">
              <a:xfrm>
                <a:off x="3583" y="1577"/>
                <a:ext cx="83" cy="0"/>
              </a:xfrm>
              <a:prstGeom prst="line">
                <a:avLst/>
              </a:prstGeom>
              <a:noFill/>
              <a:ln w="19050">
                <a:solidFill>
                  <a:srgbClr val="0000FF"/>
                </a:solidFill>
                <a:round/>
                <a:headEnd/>
                <a:tailEnd/>
              </a:ln>
              <a:effectLst/>
            </p:spPr>
            <p:txBody>
              <a:bodyPr wrap="none" anchor="ctr"/>
              <a:lstStyle/>
              <a:p>
                <a:endParaRPr lang="en-US"/>
              </a:p>
            </p:txBody>
          </p:sp>
          <p:sp>
            <p:nvSpPr>
              <p:cNvPr id="68" name="Line 61"/>
              <p:cNvSpPr>
                <a:spLocks noChangeAspect="1" noChangeShapeType="1"/>
              </p:cNvSpPr>
              <p:nvPr/>
            </p:nvSpPr>
            <p:spPr bwMode="auto">
              <a:xfrm>
                <a:off x="3575" y="1628"/>
                <a:ext cx="128" cy="0"/>
              </a:xfrm>
              <a:prstGeom prst="line">
                <a:avLst/>
              </a:prstGeom>
              <a:noFill/>
              <a:ln w="19050">
                <a:solidFill>
                  <a:srgbClr val="0000FF"/>
                </a:solidFill>
                <a:round/>
                <a:headEnd/>
                <a:tailEnd/>
              </a:ln>
              <a:effectLst/>
            </p:spPr>
            <p:txBody>
              <a:bodyPr wrap="none" anchor="ctr"/>
              <a:lstStyle/>
              <a:p>
                <a:endParaRPr lang="en-US"/>
              </a:p>
            </p:txBody>
          </p:sp>
          <p:sp>
            <p:nvSpPr>
              <p:cNvPr id="69" name="Line 62"/>
              <p:cNvSpPr>
                <a:spLocks noChangeAspect="1" noChangeShapeType="1"/>
              </p:cNvSpPr>
              <p:nvPr/>
            </p:nvSpPr>
            <p:spPr bwMode="auto">
              <a:xfrm flipV="1">
                <a:off x="3666" y="1632"/>
                <a:ext cx="37" cy="29"/>
              </a:xfrm>
              <a:prstGeom prst="line">
                <a:avLst/>
              </a:prstGeom>
              <a:noFill/>
              <a:ln w="19050">
                <a:solidFill>
                  <a:srgbClr val="0000FF"/>
                </a:solidFill>
                <a:round/>
                <a:headEnd/>
                <a:tailEnd/>
              </a:ln>
              <a:effectLst/>
            </p:spPr>
            <p:txBody>
              <a:bodyPr wrap="none" anchor="ctr"/>
              <a:lstStyle/>
              <a:p>
                <a:endParaRPr lang="en-US"/>
              </a:p>
            </p:txBody>
          </p:sp>
          <p:sp>
            <p:nvSpPr>
              <p:cNvPr id="70" name="Line 63"/>
              <p:cNvSpPr>
                <a:spLocks noChangeAspect="1" noChangeShapeType="1"/>
              </p:cNvSpPr>
              <p:nvPr/>
            </p:nvSpPr>
            <p:spPr bwMode="auto">
              <a:xfrm>
                <a:off x="3658" y="1663"/>
                <a:ext cx="128" cy="0"/>
              </a:xfrm>
              <a:prstGeom prst="line">
                <a:avLst/>
              </a:prstGeom>
              <a:noFill/>
              <a:ln w="19050">
                <a:solidFill>
                  <a:srgbClr val="0000FF"/>
                </a:solidFill>
                <a:round/>
                <a:headEnd/>
                <a:tailEnd/>
              </a:ln>
              <a:effectLst/>
            </p:spPr>
            <p:txBody>
              <a:bodyPr wrap="none" anchor="ctr"/>
              <a:lstStyle/>
              <a:p>
                <a:endParaRPr lang="en-US"/>
              </a:p>
            </p:txBody>
          </p:sp>
          <p:sp>
            <p:nvSpPr>
              <p:cNvPr id="71" name="Line 64"/>
              <p:cNvSpPr>
                <a:spLocks noChangeAspect="1" noChangeShapeType="1"/>
              </p:cNvSpPr>
              <p:nvPr/>
            </p:nvSpPr>
            <p:spPr bwMode="auto">
              <a:xfrm>
                <a:off x="3642" y="1540"/>
                <a:ext cx="128" cy="0"/>
              </a:xfrm>
              <a:prstGeom prst="line">
                <a:avLst/>
              </a:prstGeom>
              <a:noFill/>
              <a:ln w="19050">
                <a:solidFill>
                  <a:srgbClr val="0000FF"/>
                </a:solidFill>
                <a:round/>
                <a:headEnd/>
                <a:tailEnd/>
              </a:ln>
              <a:effectLst/>
            </p:spPr>
            <p:txBody>
              <a:bodyPr wrap="none" anchor="ctr"/>
              <a:lstStyle/>
              <a:p>
                <a:endParaRPr lang="en-US"/>
              </a:p>
            </p:txBody>
          </p:sp>
          <p:sp>
            <p:nvSpPr>
              <p:cNvPr id="72" name="Line 65"/>
              <p:cNvSpPr>
                <a:spLocks noChangeAspect="1" noChangeShapeType="1"/>
              </p:cNvSpPr>
              <p:nvPr/>
            </p:nvSpPr>
            <p:spPr bwMode="auto">
              <a:xfrm flipV="1">
                <a:off x="3992" y="1552"/>
                <a:ext cx="37" cy="29"/>
              </a:xfrm>
              <a:prstGeom prst="line">
                <a:avLst/>
              </a:prstGeom>
              <a:noFill/>
              <a:ln w="19050">
                <a:solidFill>
                  <a:srgbClr val="0000FF"/>
                </a:solidFill>
                <a:round/>
                <a:headEnd/>
                <a:tailEnd/>
              </a:ln>
              <a:effectLst/>
            </p:spPr>
            <p:txBody>
              <a:bodyPr wrap="none" anchor="ctr"/>
              <a:lstStyle/>
              <a:p>
                <a:endParaRPr lang="en-US"/>
              </a:p>
            </p:txBody>
          </p:sp>
        </p:grpSp>
        <p:sp>
          <p:nvSpPr>
            <p:cNvPr id="39" name="AutoShape 66"/>
            <p:cNvSpPr>
              <a:spLocks noChangeAspect="1" noChangeArrowheads="1"/>
            </p:cNvSpPr>
            <p:nvPr/>
          </p:nvSpPr>
          <p:spPr bwMode="auto">
            <a:xfrm>
              <a:off x="3711" y="1715"/>
              <a:ext cx="48" cy="182"/>
            </a:xfrm>
            <a:prstGeom prst="can">
              <a:avLst>
                <a:gd name="adj" fmla="val 66582"/>
              </a:avLst>
            </a:prstGeom>
            <a:gradFill rotWithShape="0">
              <a:gsLst>
                <a:gs pos="0">
                  <a:srgbClr val="990033">
                    <a:gamma/>
                    <a:shade val="46275"/>
                    <a:invGamma/>
                  </a:srgbClr>
                </a:gs>
                <a:gs pos="50000">
                  <a:srgbClr val="990033"/>
                </a:gs>
                <a:gs pos="100000">
                  <a:srgbClr val="990033">
                    <a:gamma/>
                    <a:shade val="46275"/>
                    <a:invGamma/>
                  </a:srgbClr>
                </a:gs>
              </a:gsLst>
              <a:lin ang="0" scaled="1"/>
            </a:gradFill>
            <a:ln w="9525">
              <a:solidFill>
                <a:srgbClr val="800000"/>
              </a:solidFill>
              <a:round/>
              <a:headEnd/>
              <a:tailEnd/>
            </a:ln>
            <a:effectLst/>
          </p:spPr>
          <p:txBody>
            <a:bodyPr wrap="none" anchor="ctr"/>
            <a:lstStyle/>
            <a:p>
              <a:endParaRPr lang="en-US"/>
            </a:p>
          </p:txBody>
        </p:sp>
        <p:sp>
          <p:nvSpPr>
            <p:cNvPr id="40" name="Rectangle 67"/>
            <p:cNvSpPr>
              <a:spLocks noChangeAspect="1" noChangeArrowheads="1"/>
            </p:cNvSpPr>
            <p:nvPr/>
          </p:nvSpPr>
          <p:spPr bwMode="auto">
            <a:xfrm>
              <a:off x="3423" y="1631"/>
              <a:ext cx="524" cy="100"/>
            </a:xfrm>
            <a:prstGeom prst="rect">
              <a:avLst/>
            </a:prstGeom>
            <a:solidFill>
              <a:srgbClr val="EF9D4B"/>
            </a:solidFill>
            <a:ln w="9525">
              <a:miter lim="800000"/>
              <a:headEnd/>
              <a:tailEnd/>
            </a:ln>
            <a:effectLst/>
            <a:scene3d>
              <a:camera prst="legacyObliqueTopRight">
                <a:rot lat="21299999" lon="0" rev="0"/>
              </a:camera>
              <a:lightRig rig="legacyFlat2" dir="t"/>
            </a:scene3d>
            <a:sp3d extrusionH="887400" prstMaterial="legacyMatte">
              <a:bevelT w="13500" h="13500" prst="angle"/>
              <a:bevelB w="13500" h="13500" prst="angle"/>
              <a:extrusionClr>
                <a:srgbClr val="EF9D4B"/>
              </a:extrusionClr>
            </a:sp3d>
          </p:spPr>
          <p:txBody>
            <a:bodyPr wrap="none" anchor="ctr">
              <a:flatTx/>
            </a:bodyPr>
            <a:lstStyle/>
            <a:p>
              <a:endParaRPr lang="en-US"/>
            </a:p>
          </p:txBody>
        </p:sp>
        <p:sp>
          <p:nvSpPr>
            <p:cNvPr id="41" name="Text Box 68"/>
            <p:cNvSpPr txBox="1">
              <a:spLocks noChangeAspect="1" noChangeArrowheads="1"/>
            </p:cNvSpPr>
            <p:nvPr/>
          </p:nvSpPr>
          <p:spPr bwMode="auto">
            <a:xfrm>
              <a:off x="4120" y="1435"/>
              <a:ext cx="375" cy="195"/>
            </a:xfrm>
            <a:prstGeom prst="rect">
              <a:avLst/>
            </a:prstGeom>
            <a:noFill/>
            <a:ln w="9525">
              <a:noFill/>
              <a:miter lim="800000"/>
              <a:headEnd/>
              <a:tailEnd/>
            </a:ln>
            <a:effectLst/>
          </p:spPr>
          <p:txBody>
            <a:bodyPr wrap="none">
              <a:spAutoFit/>
            </a:bodyPr>
            <a:lstStyle/>
            <a:p>
              <a:pPr algn="l" eaLnBrk="0" hangingPunct="0">
                <a:spcBef>
                  <a:spcPct val="0"/>
                </a:spcBef>
                <a:buClrTx/>
                <a:buSzTx/>
                <a:buFontTx/>
                <a:buNone/>
              </a:pPr>
              <a:r>
                <a:rPr lang="en-US" sz="1600" b="1">
                  <a:solidFill>
                    <a:srgbClr val="000000"/>
                  </a:solidFill>
                </a:rPr>
                <a:t>pixel</a:t>
              </a:r>
            </a:p>
          </p:txBody>
        </p:sp>
        <p:sp>
          <p:nvSpPr>
            <p:cNvPr id="42" name="AutoShape 69"/>
            <p:cNvSpPr>
              <a:spLocks noChangeAspect="1" noChangeArrowheads="1"/>
            </p:cNvSpPr>
            <p:nvPr/>
          </p:nvSpPr>
          <p:spPr bwMode="auto">
            <a:xfrm>
              <a:off x="4421" y="2009"/>
              <a:ext cx="48" cy="182"/>
            </a:xfrm>
            <a:prstGeom prst="can">
              <a:avLst>
                <a:gd name="adj" fmla="val 66582"/>
              </a:avLst>
            </a:prstGeom>
            <a:gradFill rotWithShape="0">
              <a:gsLst>
                <a:gs pos="0">
                  <a:srgbClr val="990033">
                    <a:gamma/>
                    <a:shade val="46275"/>
                    <a:invGamma/>
                  </a:srgbClr>
                </a:gs>
                <a:gs pos="50000">
                  <a:srgbClr val="990033"/>
                </a:gs>
                <a:gs pos="100000">
                  <a:srgbClr val="990033">
                    <a:gamma/>
                    <a:shade val="46275"/>
                    <a:invGamma/>
                  </a:srgbClr>
                </a:gs>
              </a:gsLst>
              <a:lin ang="0" scaled="1"/>
            </a:gradFill>
            <a:ln w="9525">
              <a:solidFill>
                <a:srgbClr val="800000"/>
              </a:solidFill>
              <a:round/>
              <a:headEnd/>
              <a:tailEnd/>
            </a:ln>
            <a:effectLst/>
          </p:spPr>
          <p:txBody>
            <a:bodyPr wrap="none" anchor="ctr"/>
            <a:lstStyle/>
            <a:p>
              <a:endParaRPr lang="en-US"/>
            </a:p>
          </p:txBody>
        </p:sp>
        <p:grpSp>
          <p:nvGrpSpPr>
            <p:cNvPr id="46" name="Group 70"/>
            <p:cNvGrpSpPr>
              <a:grpSpLocks noChangeAspect="1"/>
            </p:cNvGrpSpPr>
            <p:nvPr/>
          </p:nvGrpSpPr>
          <p:grpSpPr bwMode="auto">
            <a:xfrm>
              <a:off x="3975" y="1796"/>
              <a:ext cx="614" cy="251"/>
              <a:chOff x="3975" y="1796"/>
              <a:chExt cx="614" cy="251"/>
            </a:xfrm>
          </p:grpSpPr>
          <p:sp>
            <p:nvSpPr>
              <p:cNvPr id="53" name="Rectangle 71"/>
              <p:cNvSpPr>
                <a:spLocks noChangeAspect="1" noChangeArrowheads="1"/>
              </p:cNvSpPr>
              <p:nvPr/>
            </p:nvSpPr>
            <p:spPr bwMode="auto">
              <a:xfrm>
                <a:off x="3975" y="1947"/>
                <a:ext cx="524" cy="100"/>
              </a:xfrm>
              <a:prstGeom prst="rect">
                <a:avLst/>
              </a:prstGeom>
              <a:solidFill>
                <a:srgbClr val="618FFD"/>
              </a:solidFill>
              <a:ln w="9525">
                <a:miter lim="800000"/>
                <a:headEnd/>
                <a:tailEnd/>
              </a:ln>
              <a:effectLst/>
              <a:scene3d>
                <a:camera prst="legacyObliqueTopRight">
                  <a:rot lat="21299999" lon="0" rev="0"/>
                </a:camera>
                <a:lightRig rig="legacyFlat2" dir="t"/>
              </a:scene3d>
              <a:sp3d extrusionH="887400" prstMaterial="legacyMatte">
                <a:bevelT w="13500" h="13500" prst="angle"/>
                <a:bevelB w="13500" h="13500" prst="angle"/>
                <a:extrusionClr>
                  <a:srgbClr val="618FFD"/>
                </a:extrusionClr>
              </a:sp3d>
            </p:spPr>
            <p:txBody>
              <a:bodyPr wrap="none" anchor="ctr">
                <a:flatTx/>
              </a:bodyPr>
              <a:lstStyle/>
              <a:p>
                <a:endParaRPr lang="en-US"/>
              </a:p>
            </p:txBody>
          </p:sp>
          <p:grpSp>
            <p:nvGrpSpPr>
              <p:cNvPr id="54" name="Group 72"/>
              <p:cNvGrpSpPr>
                <a:grpSpLocks noChangeAspect="1"/>
              </p:cNvGrpSpPr>
              <p:nvPr/>
            </p:nvGrpSpPr>
            <p:grpSpPr bwMode="auto">
              <a:xfrm>
                <a:off x="4041" y="1796"/>
                <a:ext cx="548" cy="133"/>
                <a:chOff x="4041" y="1796"/>
                <a:chExt cx="548" cy="133"/>
              </a:xfrm>
            </p:grpSpPr>
            <p:sp>
              <p:nvSpPr>
                <p:cNvPr id="55" name="Line 73"/>
                <p:cNvSpPr>
                  <a:spLocks noChangeAspect="1" noChangeShapeType="1"/>
                </p:cNvSpPr>
                <p:nvPr/>
              </p:nvSpPr>
              <p:spPr bwMode="auto">
                <a:xfrm flipV="1">
                  <a:off x="4372" y="1796"/>
                  <a:ext cx="112" cy="88"/>
                </a:xfrm>
                <a:prstGeom prst="line">
                  <a:avLst/>
                </a:prstGeom>
                <a:noFill/>
                <a:ln w="19050">
                  <a:solidFill>
                    <a:srgbClr val="0000FF"/>
                  </a:solidFill>
                  <a:round/>
                  <a:headEnd/>
                  <a:tailEnd/>
                </a:ln>
                <a:effectLst/>
              </p:spPr>
              <p:txBody>
                <a:bodyPr wrap="none" anchor="ctr"/>
                <a:lstStyle/>
                <a:p>
                  <a:endParaRPr lang="en-US"/>
                </a:p>
              </p:txBody>
            </p:sp>
            <p:sp>
              <p:nvSpPr>
                <p:cNvPr id="56" name="Line 74"/>
                <p:cNvSpPr>
                  <a:spLocks noChangeAspect="1" noChangeShapeType="1"/>
                </p:cNvSpPr>
                <p:nvPr/>
              </p:nvSpPr>
              <p:spPr bwMode="auto">
                <a:xfrm>
                  <a:off x="4327" y="1880"/>
                  <a:ext cx="144" cy="0"/>
                </a:xfrm>
                <a:prstGeom prst="line">
                  <a:avLst/>
                </a:prstGeom>
                <a:noFill/>
                <a:ln w="19050">
                  <a:solidFill>
                    <a:srgbClr val="0000FF"/>
                  </a:solidFill>
                  <a:round/>
                  <a:headEnd/>
                  <a:tailEnd/>
                </a:ln>
                <a:effectLst/>
              </p:spPr>
              <p:txBody>
                <a:bodyPr wrap="none" anchor="ctr"/>
                <a:lstStyle/>
                <a:p>
                  <a:endParaRPr lang="en-US"/>
                </a:p>
              </p:txBody>
            </p:sp>
            <p:sp>
              <p:nvSpPr>
                <p:cNvPr id="57" name="Line 75"/>
                <p:cNvSpPr>
                  <a:spLocks noChangeAspect="1" noChangeShapeType="1"/>
                </p:cNvSpPr>
                <p:nvPr/>
              </p:nvSpPr>
              <p:spPr bwMode="auto">
                <a:xfrm flipV="1">
                  <a:off x="4041" y="1841"/>
                  <a:ext cx="112" cy="88"/>
                </a:xfrm>
                <a:prstGeom prst="line">
                  <a:avLst/>
                </a:prstGeom>
                <a:noFill/>
                <a:ln w="19050">
                  <a:solidFill>
                    <a:srgbClr val="0000FF"/>
                  </a:solidFill>
                  <a:round/>
                  <a:headEnd/>
                  <a:tailEnd/>
                </a:ln>
                <a:effectLst/>
              </p:spPr>
              <p:txBody>
                <a:bodyPr wrap="none" anchor="ctr"/>
                <a:lstStyle/>
                <a:p>
                  <a:endParaRPr lang="en-US"/>
                </a:p>
              </p:txBody>
            </p:sp>
            <p:sp>
              <p:nvSpPr>
                <p:cNvPr id="58" name="Line 76"/>
                <p:cNvSpPr>
                  <a:spLocks noChangeAspect="1" noChangeShapeType="1"/>
                </p:cNvSpPr>
                <p:nvPr/>
              </p:nvSpPr>
              <p:spPr bwMode="auto">
                <a:xfrm>
                  <a:off x="4143" y="1842"/>
                  <a:ext cx="83" cy="0"/>
                </a:xfrm>
                <a:prstGeom prst="line">
                  <a:avLst/>
                </a:prstGeom>
                <a:noFill/>
                <a:ln w="19050">
                  <a:solidFill>
                    <a:srgbClr val="0000FF"/>
                  </a:solidFill>
                  <a:round/>
                  <a:headEnd/>
                  <a:tailEnd/>
                </a:ln>
                <a:effectLst/>
              </p:spPr>
              <p:txBody>
                <a:bodyPr wrap="none" anchor="ctr"/>
                <a:lstStyle/>
                <a:p>
                  <a:endParaRPr lang="en-US"/>
                </a:p>
              </p:txBody>
            </p:sp>
            <p:sp>
              <p:nvSpPr>
                <p:cNvPr id="59" name="Line 77"/>
                <p:cNvSpPr>
                  <a:spLocks noChangeAspect="1" noChangeShapeType="1"/>
                </p:cNvSpPr>
                <p:nvPr/>
              </p:nvSpPr>
              <p:spPr bwMode="auto">
                <a:xfrm>
                  <a:off x="4135" y="1893"/>
                  <a:ext cx="128" cy="0"/>
                </a:xfrm>
                <a:prstGeom prst="line">
                  <a:avLst/>
                </a:prstGeom>
                <a:noFill/>
                <a:ln w="19050">
                  <a:solidFill>
                    <a:srgbClr val="0000FF"/>
                  </a:solidFill>
                  <a:round/>
                  <a:headEnd/>
                  <a:tailEnd/>
                </a:ln>
                <a:effectLst/>
              </p:spPr>
              <p:txBody>
                <a:bodyPr wrap="none" anchor="ctr"/>
                <a:lstStyle/>
                <a:p>
                  <a:endParaRPr lang="en-US"/>
                </a:p>
              </p:txBody>
            </p:sp>
            <p:sp>
              <p:nvSpPr>
                <p:cNvPr id="60" name="Line 78"/>
                <p:cNvSpPr>
                  <a:spLocks noChangeAspect="1" noChangeShapeType="1"/>
                </p:cNvSpPr>
                <p:nvPr/>
              </p:nvSpPr>
              <p:spPr bwMode="auto">
                <a:xfrm flipV="1">
                  <a:off x="4226" y="1897"/>
                  <a:ext cx="37" cy="29"/>
                </a:xfrm>
                <a:prstGeom prst="line">
                  <a:avLst/>
                </a:prstGeom>
                <a:noFill/>
                <a:ln w="19050">
                  <a:solidFill>
                    <a:srgbClr val="0000FF"/>
                  </a:solidFill>
                  <a:round/>
                  <a:headEnd/>
                  <a:tailEnd/>
                </a:ln>
                <a:effectLst/>
              </p:spPr>
              <p:txBody>
                <a:bodyPr wrap="none" anchor="ctr"/>
                <a:lstStyle/>
                <a:p>
                  <a:endParaRPr lang="en-US"/>
                </a:p>
              </p:txBody>
            </p:sp>
            <p:sp>
              <p:nvSpPr>
                <p:cNvPr id="61" name="Line 79"/>
                <p:cNvSpPr>
                  <a:spLocks noChangeAspect="1" noChangeShapeType="1"/>
                </p:cNvSpPr>
                <p:nvPr/>
              </p:nvSpPr>
              <p:spPr bwMode="auto">
                <a:xfrm>
                  <a:off x="4202" y="1805"/>
                  <a:ext cx="128" cy="0"/>
                </a:xfrm>
                <a:prstGeom prst="line">
                  <a:avLst/>
                </a:prstGeom>
                <a:noFill/>
                <a:ln w="19050">
                  <a:solidFill>
                    <a:srgbClr val="0000FF"/>
                  </a:solidFill>
                  <a:round/>
                  <a:headEnd/>
                  <a:tailEnd/>
                </a:ln>
                <a:effectLst/>
              </p:spPr>
              <p:txBody>
                <a:bodyPr wrap="none" anchor="ctr"/>
                <a:lstStyle/>
                <a:p>
                  <a:endParaRPr lang="en-US"/>
                </a:p>
              </p:txBody>
            </p:sp>
            <p:sp>
              <p:nvSpPr>
                <p:cNvPr id="62" name="Line 80"/>
                <p:cNvSpPr>
                  <a:spLocks noChangeAspect="1" noChangeShapeType="1"/>
                </p:cNvSpPr>
                <p:nvPr/>
              </p:nvSpPr>
              <p:spPr bwMode="auto">
                <a:xfrm>
                  <a:off x="4218" y="1928"/>
                  <a:ext cx="128" cy="0"/>
                </a:xfrm>
                <a:prstGeom prst="line">
                  <a:avLst/>
                </a:prstGeom>
                <a:noFill/>
                <a:ln w="19050">
                  <a:solidFill>
                    <a:srgbClr val="0000FF"/>
                  </a:solidFill>
                  <a:round/>
                  <a:headEnd/>
                  <a:tailEnd/>
                </a:ln>
                <a:effectLst/>
              </p:spPr>
              <p:txBody>
                <a:bodyPr wrap="none" anchor="ctr"/>
                <a:lstStyle/>
                <a:p>
                  <a:endParaRPr lang="en-US"/>
                </a:p>
              </p:txBody>
            </p:sp>
            <p:sp>
              <p:nvSpPr>
                <p:cNvPr id="63" name="Line 81"/>
                <p:cNvSpPr>
                  <a:spLocks noChangeAspect="1" noChangeShapeType="1"/>
                </p:cNvSpPr>
                <p:nvPr/>
              </p:nvSpPr>
              <p:spPr bwMode="auto">
                <a:xfrm flipV="1">
                  <a:off x="4552" y="1817"/>
                  <a:ext cx="37" cy="29"/>
                </a:xfrm>
                <a:prstGeom prst="line">
                  <a:avLst/>
                </a:prstGeom>
                <a:noFill/>
                <a:ln w="19050">
                  <a:solidFill>
                    <a:srgbClr val="0000FF"/>
                  </a:solidFill>
                  <a:round/>
                  <a:headEnd/>
                  <a:tailEnd/>
                </a:ln>
                <a:effectLst/>
              </p:spPr>
              <p:txBody>
                <a:bodyPr wrap="none" anchor="ctr"/>
                <a:lstStyle/>
                <a:p>
                  <a:endParaRPr lang="en-US"/>
                </a:p>
              </p:txBody>
            </p:sp>
          </p:grpSp>
        </p:grpSp>
        <p:sp>
          <p:nvSpPr>
            <p:cNvPr id="44" name="AutoShape 82"/>
            <p:cNvSpPr>
              <a:spLocks noChangeAspect="1" noChangeArrowheads="1"/>
            </p:cNvSpPr>
            <p:nvPr/>
          </p:nvSpPr>
          <p:spPr bwMode="auto">
            <a:xfrm>
              <a:off x="4263" y="1717"/>
              <a:ext cx="48" cy="182"/>
            </a:xfrm>
            <a:prstGeom prst="can">
              <a:avLst>
                <a:gd name="adj" fmla="val 66582"/>
              </a:avLst>
            </a:prstGeom>
            <a:gradFill rotWithShape="0">
              <a:gsLst>
                <a:gs pos="0">
                  <a:srgbClr val="990033">
                    <a:gamma/>
                    <a:shade val="46275"/>
                    <a:invGamma/>
                  </a:srgbClr>
                </a:gs>
                <a:gs pos="50000">
                  <a:srgbClr val="990033"/>
                </a:gs>
                <a:gs pos="100000">
                  <a:srgbClr val="990033">
                    <a:gamma/>
                    <a:shade val="46275"/>
                    <a:invGamma/>
                  </a:srgbClr>
                </a:gs>
              </a:gsLst>
              <a:lin ang="0" scaled="1"/>
            </a:gradFill>
            <a:ln w="9525">
              <a:solidFill>
                <a:srgbClr val="800000"/>
              </a:solidFill>
              <a:round/>
              <a:headEnd/>
              <a:tailEnd/>
            </a:ln>
            <a:effectLst/>
          </p:spPr>
          <p:txBody>
            <a:bodyPr wrap="none" anchor="ctr"/>
            <a:lstStyle/>
            <a:p>
              <a:endParaRPr lang="en-US"/>
            </a:p>
          </p:txBody>
        </p:sp>
        <p:sp>
          <p:nvSpPr>
            <p:cNvPr id="45" name="Rectangle 83"/>
            <p:cNvSpPr>
              <a:spLocks noChangeAspect="1" noChangeArrowheads="1"/>
            </p:cNvSpPr>
            <p:nvPr/>
          </p:nvSpPr>
          <p:spPr bwMode="auto">
            <a:xfrm>
              <a:off x="3975" y="1629"/>
              <a:ext cx="524" cy="100"/>
            </a:xfrm>
            <a:prstGeom prst="rect">
              <a:avLst/>
            </a:prstGeom>
            <a:solidFill>
              <a:srgbClr val="EF9D4B"/>
            </a:solidFill>
            <a:ln w="9525">
              <a:miter lim="800000"/>
              <a:headEnd/>
              <a:tailEnd/>
            </a:ln>
            <a:effectLst/>
            <a:scene3d>
              <a:camera prst="legacyObliqueTopRight">
                <a:rot lat="21299999" lon="0" rev="0"/>
              </a:camera>
              <a:lightRig rig="legacyFlat2" dir="t"/>
            </a:scene3d>
            <a:sp3d extrusionH="887400" prstMaterial="legacyMatte">
              <a:bevelT w="13500" h="13500" prst="angle"/>
              <a:bevelB w="13500" h="13500" prst="angle"/>
              <a:extrusionClr>
                <a:srgbClr val="EF9D4B"/>
              </a:extrusionClr>
            </a:sp3d>
          </p:spPr>
          <p:txBody>
            <a:bodyPr wrap="none" anchor="ctr">
              <a:flatTx/>
            </a:bodyPr>
            <a:lstStyle/>
            <a:p>
              <a:endParaRPr lang="en-US"/>
            </a:p>
          </p:txBody>
        </p:sp>
        <p:grpSp>
          <p:nvGrpSpPr>
            <p:cNvPr id="74" name="Group 84"/>
            <p:cNvGrpSpPr>
              <a:grpSpLocks noChangeAspect="1"/>
            </p:cNvGrpSpPr>
            <p:nvPr/>
          </p:nvGrpSpPr>
          <p:grpSpPr bwMode="auto">
            <a:xfrm>
              <a:off x="3968" y="1469"/>
              <a:ext cx="740" cy="903"/>
              <a:chOff x="3968" y="1196"/>
              <a:chExt cx="740" cy="903"/>
            </a:xfrm>
          </p:grpSpPr>
          <p:sp>
            <p:nvSpPr>
              <p:cNvPr id="50" name="Rectangle 85"/>
              <p:cNvSpPr>
                <a:spLocks noChangeAspect="1" noChangeArrowheads="1"/>
              </p:cNvSpPr>
              <p:nvPr/>
            </p:nvSpPr>
            <p:spPr bwMode="auto">
              <a:xfrm>
                <a:off x="3974" y="1359"/>
                <a:ext cx="514" cy="736"/>
              </a:xfrm>
              <a:prstGeom prst="rect">
                <a:avLst/>
              </a:prstGeom>
              <a:noFill/>
              <a:ln w="15875">
                <a:solidFill>
                  <a:srgbClr val="000000"/>
                </a:solidFill>
                <a:prstDash val="dash"/>
                <a:miter lim="800000"/>
                <a:headEnd/>
                <a:tailEnd/>
              </a:ln>
              <a:effectLst/>
            </p:spPr>
            <p:txBody>
              <a:bodyPr wrap="none" anchor="ctr"/>
              <a:lstStyle/>
              <a:p>
                <a:endParaRPr lang="en-US"/>
              </a:p>
            </p:txBody>
          </p:sp>
          <p:sp>
            <p:nvSpPr>
              <p:cNvPr id="51" name="Freeform 86"/>
              <p:cNvSpPr>
                <a:spLocks noChangeAspect="1"/>
              </p:cNvSpPr>
              <p:nvPr/>
            </p:nvSpPr>
            <p:spPr bwMode="auto">
              <a:xfrm>
                <a:off x="3968" y="1196"/>
                <a:ext cx="740" cy="903"/>
              </a:xfrm>
              <a:custGeom>
                <a:avLst/>
                <a:gdLst/>
                <a:ahLst/>
                <a:cxnLst>
                  <a:cxn ang="0">
                    <a:pos x="0" y="164"/>
                  </a:cxn>
                  <a:cxn ang="0">
                    <a:pos x="211" y="4"/>
                  </a:cxn>
                  <a:cxn ang="0">
                    <a:pos x="740" y="0"/>
                  </a:cxn>
                  <a:cxn ang="0">
                    <a:pos x="740" y="748"/>
                  </a:cxn>
                  <a:cxn ang="0">
                    <a:pos x="523" y="903"/>
                  </a:cxn>
                </a:cxnLst>
                <a:rect l="0" t="0" r="r" b="b"/>
                <a:pathLst>
                  <a:path w="740" h="903">
                    <a:moveTo>
                      <a:pt x="0" y="164"/>
                    </a:moveTo>
                    <a:lnTo>
                      <a:pt x="211" y="4"/>
                    </a:lnTo>
                    <a:lnTo>
                      <a:pt x="740" y="0"/>
                    </a:lnTo>
                    <a:lnTo>
                      <a:pt x="740" y="748"/>
                    </a:lnTo>
                    <a:lnTo>
                      <a:pt x="523" y="903"/>
                    </a:lnTo>
                  </a:path>
                </a:pathLst>
              </a:custGeom>
              <a:noFill/>
              <a:ln w="15875" cap="flat">
                <a:solidFill>
                  <a:srgbClr val="000000"/>
                </a:solidFill>
                <a:prstDash val="dash"/>
                <a:round/>
                <a:headEnd/>
                <a:tailEnd/>
              </a:ln>
              <a:effectLst/>
            </p:spPr>
            <p:txBody>
              <a:bodyPr wrap="none" anchor="ctr"/>
              <a:lstStyle/>
              <a:p>
                <a:endParaRPr lang="en-US"/>
              </a:p>
            </p:txBody>
          </p:sp>
          <p:sp>
            <p:nvSpPr>
              <p:cNvPr id="52" name="Line 87"/>
              <p:cNvSpPr>
                <a:spLocks noChangeAspect="1" noChangeShapeType="1"/>
              </p:cNvSpPr>
              <p:nvPr/>
            </p:nvSpPr>
            <p:spPr bwMode="auto">
              <a:xfrm flipV="1">
                <a:off x="4491" y="1203"/>
                <a:ext cx="213" cy="157"/>
              </a:xfrm>
              <a:prstGeom prst="line">
                <a:avLst/>
              </a:prstGeom>
              <a:noFill/>
              <a:ln w="15875">
                <a:solidFill>
                  <a:srgbClr val="000000"/>
                </a:solidFill>
                <a:prstDash val="dash"/>
                <a:round/>
                <a:headEnd/>
                <a:tailEnd/>
              </a:ln>
              <a:effectLst/>
            </p:spPr>
            <p:txBody>
              <a:bodyPr wrap="none" anchor="ctr"/>
              <a:lstStyle/>
              <a:p>
                <a:endParaRPr lang="en-US"/>
              </a:p>
            </p:txBody>
          </p:sp>
        </p:grpSp>
        <p:sp>
          <p:nvSpPr>
            <p:cNvPr id="47" name="Text Box 88"/>
            <p:cNvSpPr txBox="1">
              <a:spLocks noChangeAspect="1" noChangeArrowheads="1"/>
            </p:cNvSpPr>
            <p:nvPr/>
          </p:nvSpPr>
          <p:spPr bwMode="auto">
            <a:xfrm>
              <a:off x="4904" y="1228"/>
              <a:ext cx="584" cy="194"/>
            </a:xfrm>
            <a:prstGeom prst="rect">
              <a:avLst/>
            </a:prstGeom>
            <a:noFill/>
            <a:ln w="9525">
              <a:noFill/>
              <a:miter lim="800000"/>
              <a:headEnd/>
              <a:tailEnd/>
            </a:ln>
            <a:effectLst/>
          </p:spPr>
          <p:txBody>
            <a:bodyPr wrap="none">
              <a:spAutoFit/>
            </a:bodyPr>
            <a:lstStyle/>
            <a:p>
              <a:pPr algn="l" eaLnBrk="0" hangingPunct="0">
                <a:spcBef>
                  <a:spcPct val="0"/>
                </a:spcBef>
                <a:buClrTx/>
                <a:buSzTx/>
                <a:buFontTx/>
                <a:buNone/>
              </a:pPr>
              <a:r>
                <a:rPr lang="en-US" sz="1600" b="1">
                  <a:solidFill>
                    <a:srgbClr val="FF8000"/>
                  </a:solidFill>
                </a:rPr>
                <a:t>Detector</a:t>
              </a:r>
              <a:endParaRPr lang="en-US" sz="1600" b="1">
                <a:solidFill>
                  <a:srgbClr val="EC9B4A"/>
                </a:solidFill>
              </a:endParaRPr>
            </a:p>
          </p:txBody>
        </p:sp>
        <p:sp>
          <p:nvSpPr>
            <p:cNvPr id="48" name="Text Box 89"/>
            <p:cNvSpPr txBox="1">
              <a:spLocks noChangeAspect="1" noChangeArrowheads="1"/>
            </p:cNvSpPr>
            <p:nvPr/>
          </p:nvSpPr>
          <p:spPr bwMode="auto">
            <a:xfrm>
              <a:off x="4904" y="1562"/>
              <a:ext cx="401" cy="195"/>
            </a:xfrm>
            <a:prstGeom prst="rect">
              <a:avLst/>
            </a:prstGeom>
            <a:noFill/>
            <a:ln w="9525">
              <a:noFill/>
              <a:miter lim="800000"/>
              <a:headEnd/>
              <a:tailEnd/>
            </a:ln>
            <a:effectLst/>
          </p:spPr>
          <p:txBody>
            <a:bodyPr wrap="none">
              <a:spAutoFit/>
            </a:bodyPr>
            <a:lstStyle/>
            <a:p>
              <a:pPr algn="l" eaLnBrk="0" hangingPunct="0">
                <a:spcBef>
                  <a:spcPct val="0"/>
                </a:spcBef>
                <a:buClrTx/>
                <a:buSzTx/>
                <a:buFontTx/>
                <a:buNone/>
              </a:pPr>
              <a:r>
                <a:rPr lang="en-US" sz="1600" b="1"/>
                <a:t>ROIC</a:t>
              </a:r>
            </a:p>
          </p:txBody>
        </p:sp>
        <p:sp>
          <p:nvSpPr>
            <p:cNvPr id="49" name="Text Box 90"/>
            <p:cNvSpPr txBox="1">
              <a:spLocks noChangeAspect="1" noChangeArrowheads="1"/>
            </p:cNvSpPr>
            <p:nvPr/>
          </p:nvSpPr>
          <p:spPr bwMode="auto">
            <a:xfrm>
              <a:off x="4904" y="1880"/>
              <a:ext cx="681" cy="195"/>
            </a:xfrm>
            <a:prstGeom prst="rect">
              <a:avLst/>
            </a:prstGeom>
            <a:noFill/>
            <a:ln w="9525">
              <a:noFill/>
              <a:miter lim="800000"/>
              <a:headEnd/>
              <a:tailEnd/>
            </a:ln>
            <a:effectLst/>
          </p:spPr>
          <p:txBody>
            <a:bodyPr wrap="none">
              <a:spAutoFit/>
            </a:bodyPr>
            <a:lstStyle/>
            <a:p>
              <a:pPr algn="l" eaLnBrk="0" hangingPunct="0">
                <a:spcBef>
                  <a:spcPct val="0"/>
                </a:spcBef>
                <a:buClrTx/>
                <a:buSzTx/>
                <a:buFontTx/>
                <a:buNone/>
              </a:pPr>
              <a:r>
                <a:rPr lang="en-US" sz="1600" b="1">
                  <a:solidFill>
                    <a:srgbClr val="33CC33"/>
                  </a:solidFill>
                </a:rPr>
                <a:t>Processor</a:t>
              </a:r>
            </a:p>
          </p:txBody>
        </p:sp>
      </p:grpSp>
      <p:sp>
        <p:nvSpPr>
          <p:cNvPr id="93" name="AutoShape 91"/>
          <p:cNvSpPr>
            <a:spLocks noChangeArrowheads="1"/>
          </p:cNvSpPr>
          <p:nvPr/>
        </p:nvSpPr>
        <p:spPr bwMode="auto">
          <a:xfrm>
            <a:off x="4191000" y="4038600"/>
            <a:ext cx="676275" cy="881062"/>
          </a:xfrm>
          <a:prstGeom prst="rightArrow">
            <a:avLst>
              <a:gd name="adj1" fmla="val 50000"/>
              <a:gd name="adj2" fmla="val 25000"/>
            </a:avLst>
          </a:prstGeom>
          <a:solidFill>
            <a:srgbClr val="FF0000"/>
          </a:solidFill>
          <a:ln w="9525">
            <a:solidFill>
              <a:srgbClr val="000000"/>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447800" y="228600"/>
            <a:ext cx="6400800" cy="1143000"/>
          </a:xfrm>
        </p:spPr>
        <p:txBody>
          <a:bodyPr>
            <a:normAutofit/>
          </a:bodyPr>
          <a:lstStyle/>
          <a:p>
            <a:r>
              <a:rPr lang="en-US" sz="2800" b="1" dirty="0">
                <a:solidFill>
                  <a:srgbClr val="0070C0"/>
                </a:solidFill>
                <a:latin typeface="Comic Sans MS" pitchFamily="66" charset="0"/>
              </a:rPr>
              <a:t>Milestones Achieved in First HEP 3D Circuit called VIP1</a:t>
            </a:r>
            <a:r>
              <a:rPr lang="en-US" sz="3200" dirty="0">
                <a:solidFill>
                  <a:srgbClr val="0070C0"/>
                </a:solidFill>
                <a:latin typeface="Comic Sans MS" pitchFamily="66" charset="0"/>
              </a:rPr>
              <a:t> </a:t>
            </a:r>
          </a:p>
        </p:txBody>
      </p:sp>
      <p:sp>
        <p:nvSpPr>
          <p:cNvPr id="11267" name="Rectangle 3"/>
          <p:cNvSpPr>
            <a:spLocks noGrp="1" noChangeArrowheads="1"/>
          </p:cNvSpPr>
          <p:nvPr>
            <p:ph type="body" idx="1"/>
          </p:nvPr>
        </p:nvSpPr>
        <p:spPr>
          <a:xfrm>
            <a:off x="533400" y="1905000"/>
            <a:ext cx="3810000" cy="4525963"/>
          </a:xfrm>
        </p:spPr>
        <p:txBody>
          <a:bodyPr>
            <a:normAutofit/>
          </a:bodyPr>
          <a:lstStyle/>
          <a:p>
            <a:pPr>
              <a:lnSpc>
                <a:spcPct val="80000"/>
              </a:lnSpc>
            </a:pPr>
            <a:r>
              <a:rPr lang="en-US" sz="2400" dirty="0"/>
              <a:t>Demonstrated increased circuit density by integrating 3 circuit tiers</a:t>
            </a:r>
          </a:p>
          <a:p>
            <a:pPr>
              <a:lnSpc>
                <a:spcPct val="80000"/>
              </a:lnSpc>
            </a:pPr>
            <a:r>
              <a:rPr lang="en-US" sz="2400" dirty="0"/>
              <a:t>Showed that extreme circuit thinning (7um)  was possible</a:t>
            </a:r>
          </a:p>
          <a:p>
            <a:pPr>
              <a:lnSpc>
                <a:spcPct val="80000"/>
              </a:lnSpc>
            </a:pPr>
            <a:r>
              <a:rPr lang="en-US" sz="2400" dirty="0"/>
              <a:t>Showed that small </a:t>
            </a:r>
            <a:r>
              <a:rPr lang="en-US" sz="2400" dirty="0" err="1"/>
              <a:t>vias</a:t>
            </a:r>
            <a:r>
              <a:rPr lang="en-US" sz="2400" dirty="0"/>
              <a:t> (~1.5 um) were possible thus allowing for small pixel sizes.</a:t>
            </a:r>
          </a:p>
          <a:p>
            <a:pPr>
              <a:lnSpc>
                <a:spcPct val="80000"/>
              </a:lnSpc>
            </a:pPr>
            <a:r>
              <a:rPr lang="en-US" sz="2400" dirty="0"/>
              <a:t>Showed that 3D </a:t>
            </a:r>
            <a:r>
              <a:rPr lang="en-US" sz="2400" dirty="0" err="1"/>
              <a:t>vias</a:t>
            </a:r>
            <a:r>
              <a:rPr lang="en-US" sz="2400" dirty="0"/>
              <a:t> and bonding were reliable</a:t>
            </a:r>
          </a:p>
        </p:txBody>
      </p:sp>
      <p:pic>
        <p:nvPicPr>
          <p:cNvPr id="11269" name="Picture 5"/>
          <p:cNvPicPr>
            <a:picLocks noChangeAspect="1" noChangeArrowheads="1"/>
          </p:cNvPicPr>
          <p:nvPr/>
        </p:nvPicPr>
        <p:blipFill>
          <a:blip r:embed="rId2"/>
          <a:srcRect/>
          <a:stretch>
            <a:fillRect/>
          </a:stretch>
        </p:blipFill>
        <p:spPr bwMode="auto">
          <a:xfrm>
            <a:off x="4800600" y="1600200"/>
            <a:ext cx="3997325" cy="4176713"/>
          </a:xfrm>
          <a:prstGeom prst="rect">
            <a:avLst/>
          </a:prstGeom>
          <a:noFill/>
          <a:ln w="9525">
            <a:noFill/>
            <a:miter lim="800000"/>
            <a:headEnd/>
            <a:tailEnd/>
          </a:ln>
          <a:effectLst/>
        </p:spPr>
      </p:pic>
      <p:sp>
        <p:nvSpPr>
          <p:cNvPr id="11270" name="Text Box 6"/>
          <p:cNvSpPr txBox="1">
            <a:spLocks noChangeArrowheads="1"/>
          </p:cNvSpPr>
          <p:nvPr/>
        </p:nvSpPr>
        <p:spPr bwMode="auto">
          <a:xfrm>
            <a:off x="4876800" y="5715000"/>
            <a:ext cx="2792413" cy="366713"/>
          </a:xfrm>
          <a:prstGeom prst="rect">
            <a:avLst/>
          </a:prstGeom>
          <a:noFill/>
          <a:ln w="9525">
            <a:noFill/>
            <a:miter lim="800000"/>
            <a:headEnd/>
            <a:tailEnd/>
          </a:ln>
          <a:effectLst/>
        </p:spPr>
        <p:txBody>
          <a:bodyPr wrap="none">
            <a:spAutoFit/>
          </a:bodyPr>
          <a:lstStyle/>
          <a:p>
            <a:r>
              <a:rPr lang="en-US"/>
              <a:t>MIT LL 3 Tier Assembly</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1005</TotalTime>
  <Words>2131</Words>
  <Application>Microsoft Office PowerPoint</Application>
  <PresentationFormat>On-screen Show (4:3)</PresentationFormat>
  <Paragraphs>295</Paragraphs>
  <Slides>25</Slides>
  <Notes>6</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Detector Research at Fermilab</vt:lpstr>
      <vt:lpstr>The Frontiers of the Field</vt:lpstr>
      <vt:lpstr>Why Fermilab?</vt:lpstr>
      <vt:lpstr>Why Fermilab?</vt:lpstr>
      <vt:lpstr>Why Fermilab?</vt:lpstr>
      <vt:lpstr>As examples of detector R&amp;D questions,  Why don’t we….?</vt:lpstr>
      <vt:lpstr>I. 3-Dimensional Silicon</vt:lpstr>
      <vt:lpstr>3D = Vertical Integration</vt:lpstr>
      <vt:lpstr>Milestones Achieved in First HEP 3D Circuit called VIP1 </vt:lpstr>
      <vt:lpstr>Slide 10</vt:lpstr>
      <vt:lpstr>Test Beam Pixel Telescope Overview</vt:lpstr>
      <vt:lpstr>III. Free-Space Optical Interconnects for Cable-less Readout in Particle Physics Detectors</vt:lpstr>
      <vt:lpstr>Slide 13</vt:lpstr>
      <vt:lpstr>Slide 14</vt:lpstr>
      <vt:lpstr>Slide 15</vt:lpstr>
      <vt:lpstr>Slide 16</vt:lpstr>
      <vt:lpstr>Slide 17</vt:lpstr>
      <vt:lpstr>“LAPD” = Liquid Argon Purity Demonstrator</vt:lpstr>
      <vt:lpstr>Slide 19</vt:lpstr>
      <vt:lpstr>Slide 20</vt:lpstr>
      <vt:lpstr>Slide 21</vt:lpstr>
      <vt:lpstr>Beam Rates and Electron Content</vt:lpstr>
      <vt:lpstr>Tertiary 300 MeV/c Beamline for MINERVA</vt:lpstr>
      <vt:lpstr>Apologies, for a lack of time, to:</vt:lpstr>
      <vt:lpstr>Are we doing our job?</vt:lpstr>
    </vt:vector>
  </TitlesOfParts>
  <Company>Fermi National Accelerator Laboratory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Detector Research at Fermilab</dc:title>
  <dc:creator>ramberg</dc:creator>
  <cp:lastModifiedBy>Erik Ramberg</cp:lastModifiedBy>
  <cp:revision>20</cp:revision>
  <dcterms:created xsi:type="dcterms:W3CDTF">2010-05-03T01:38:45Z</dcterms:created>
  <dcterms:modified xsi:type="dcterms:W3CDTF">2010-06-02T17:55:28Z</dcterms:modified>
</cp:coreProperties>
</file>