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256" r:id="rId2"/>
    <p:sldId id="265" r:id="rId3"/>
    <p:sldId id="270" r:id="rId4"/>
    <p:sldId id="289" r:id="rId5"/>
    <p:sldId id="313" r:id="rId6"/>
    <p:sldId id="314" r:id="rId7"/>
    <p:sldId id="272" r:id="rId8"/>
    <p:sldId id="306" r:id="rId9"/>
    <p:sldId id="277" r:id="rId10"/>
    <p:sldId id="276" r:id="rId11"/>
    <p:sldId id="305" r:id="rId12"/>
    <p:sldId id="261" r:id="rId13"/>
    <p:sldId id="279" r:id="rId14"/>
    <p:sldId id="269" r:id="rId15"/>
    <p:sldId id="309" r:id="rId16"/>
    <p:sldId id="296" r:id="rId17"/>
    <p:sldId id="294" r:id="rId18"/>
    <p:sldId id="295" r:id="rId19"/>
    <p:sldId id="293" r:id="rId20"/>
    <p:sldId id="274" r:id="rId21"/>
    <p:sldId id="297" r:id="rId22"/>
    <p:sldId id="308" r:id="rId23"/>
    <p:sldId id="307" r:id="rId24"/>
    <p:sldId id="299" r:id="rId25"/>
    <p:sldId id="311" r:id="rId26"/>
    <p:sldId id="298" r:id="rId27"/>
    <p:sldId id="302" r:id="rId28"/>
    <p:sldId id="284" r:id="rId29"/>
    <p:sldId id="278" r:id="rId30"/>
    <p:sldId id="304" r:id="rId31"/>
    <p:sldId id="300" r:id="rId32"/>
    <p:sldId id="303" r:id="rId33"/>
    <p:sldId id="285" r:id="rId34"/>
    <p:sldId id="290" r:id="rId35"/>
    <p:sldId id="292" r:id="rId36"/>
    <p:sldId id="310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B7E7-8D4C-42B3-BF16-C7D642255450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3FE4-05F6-474F-A78E-6A529C987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98D-37AB-4BFD-8CC1-8FEB78372ADE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547-BE56-4E3E-AB0A-2D0182A7A171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D5F5-43B9-4410-A868-E9EB852A3F3E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7FA7-994C-410C-94EA-1A3831FF0234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8AD-58EE-4259-AA12-65CB52CEB9EB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BF78-1D92-46C7-9CB1-620BCEF150AB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70C-4E17-471E-A2B7-8328BF4F5399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059-8344-4FD1-8879-18F9CEC04891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C75-7B96-4D8D-AEED-54EA91CB630C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93B2-B587-41B9-A19E-649E316DA710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B710-C7EB-476F-A3DE-7431AFA6F102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915061-3051-4E7A-BA0D-6FA3745196D4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R.J.Wilson                              Colorado State University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JAS:Users:Jim:Documents:Talks_JAS:2010:SD-Collab-ReferenceDesign:LongBaseLineCavernSize2010Jan24v4.doc!OLE_LINK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JAS:Users:Jim:Documents:Talks_JAS:2010:SD-Collab-ReferenceDesign:LongBaseLineCavernSize2010Jan24v4.doc!OLE_LINK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JAS:Users:Jim:Documents:Talks_JAS:2010:SD-Collab-ReferenceDesign:LongBaseLineCavernSize2010Jan24v4.doc!OLE_LINK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/>
          <a:srcRect b="14164"/>
          <a:stretch>
            <a:fillRect/>
          </a:stretch>
        </p:blipFill>
        <p:spPr bwMode="auto">
          <a:xfrm>
            <a:off x="0" y="1041058"/>
            <a:ext cx="9144000" cy="58866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Long-Baseline Neutrino Experiment -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29200"/>
            <a:ext cx="47304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cap="small" dirty="0" smtClean="0">
                <a:latin typeface="+mj-lt"/>
              </a:rPr>
              <a:t>Robert J. Wilson</a:t>
            </a:r>
          </a:p>
          <a:p>
            <a:pPr algn="ctr"/>
            <a:r>
              <a:rPr lang="en-US" sz="2200" i="1" cap="small" dirty="0" smtClean="0">
                <a:latin typeface="+mj-lt"/>
              </a:rPr>
              <a:t>for the LBNE Collaboration</a:t>
            </a:r>
          </a:p>
          <a:p>
            <a:pPr algn="ctr"/>
            <a:r>
              <a:rPr lang="en-US" cap="small" dirty="0" smtClean="0">
                <a:latin typeface="+mj-lt"/>
              </a:rPr>
              <a:t>3 June 2010</a:t>
            </a:r>
          </a:p>
          <a:p>
            <a:pPr algn="ctr"/>
            <a:r>
              <a:rPr lang="en-US" cap="small" dirty="0" smtClean="0">
                <a:latin typeface="+mj-lt"/>
              </a:rPr>
              <a:t>FNAL Users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830" y="3886200"/>
            <a:ext cx="114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1300 km</a:t>
            </a:r>
            <a:endParaRPr lang="en-US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323975" cy="2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975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5638800"/>
            <a:ext cx="838200" cy="6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5945021">
            <a:off x="5926979" y="439011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5945021">
            <a:off x="5054603" y="415446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6018746">
            <a:off x="4021979" y="3925868"/>
            <a:ext cx="37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945021">
            <a:off x="3302002" y="3849666"/>
            <a:ext cx="37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5945021">
            <a:off x="2463803" y="3697267"/>
            <a:ext cx="37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945021">
            <a:off x="6731003" y="453546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6990" y="2151608"/>
          <a:ext cx="7787410" cy="3029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3705"/>
                <a:gridCol w="3893705"/>
              </a:tblGrid>
              <a:tr h="1233056">
                <a:tc>
                  <a:txBody>
                    <a:bodyPr/>
                    <a:lstStyle/>
                    <a:p>
                      <a:pPr lvl="0"/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Long-Baseline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Mary Bishai &amp; 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Sam Zeller</a:t>
                      </a:r>
                      <a:endParaRPr kumimoji="0" lang="en-US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Mass Hierarchy and CP violation</a:t>
                      </a: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</a:t>
                      </a:r>
                      <a:r>
                        <a:rPr kumimoji="0" lang="en-US" sz="2200" b="0" kern="1200" baseline="-1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measurement</a:t>
                      </a: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Precision Oscillation parameters</a:t>
                      </a: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New Phenomena</a:t>
                      </a:r>
                    </a:p>
                  </a:txBody>
                  <a:tcPr marL="98367" marR="98367" marT="49184" marB="4918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Short-Baseline Physics </a:t>
                      </a: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Roberto</a:t>
                      </a:r>
                      <a:r>
                        <a:rPr kumimoji="0" lang="en-US" sz="15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Petti</a:t>
                      </a:r>
                      <a:endParaRPr kumimoji="0" lang="en-US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equired for LB</a:t>
                      </a:r>
                      <a:r>
                        <a:rPr kumimoji="0"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physics</a:t>
                      </a:r>
                      <a:endParaRPr kumimoji="0" lang="en-US" sz="15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lvl="1" indent="0">
                        <a:buFont typeface="Arial" pitchFamily="34" charset="0"/>
                        <a:buChar char="•"/>
                      </a:pPr>
                      <a:r>
                        <a:rPr kumimoji="0"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Other opportunities</a:t>
                      </a:r>
                    </a:p>
                    <a:p>
                      <a:pPr marL="6350" lvl="1" indent="0">
                        <a:buFont typeface="Arial" pitchFamily="34" charset="0"/>
                        <a:buNone/>
                      </a:pPr>
                      <a:endParaRPr kumimoji="0" lang="en-US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67" marR="98367" marT="49184" marB="49184"/>
                </a:tc>
              </a:tr>
              <a:tr h="547256">
                <a:tc>
                  <a:txBody>
                    <a:bodyPr/>
                    <a:lstStyle/>
                    <a:p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Proton decay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b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Ed Kearns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Atmospheric Neutrinos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Hugh Gallagher</a:t>
                      </a:r>
                      <a:endParaRPr 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</a:tr>
              <a:tr h="525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Galactic SN Burst Flux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Kate Scholberg</a:t>
                      </a:r>
                    </a:p>
                  </a:txBody>
                  <a:tcPr marL="98367" marR="98367" marT="49184" marB="49184"/>
                </a:tc>
                <a:tc>
                  <a:txBody>
                    <a:bodyPr/>
                    <a:lstStyle/>
                    <a:p>
                      <a:r>
                        <a:rPr kumimoji="0" lang="en-US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Geoneutrinos</a:t>
                      </a:r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Reactor neutrinos</a:t>
                      </a:r>
                    </a:p>
                    <a:p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Nikolai Tolich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Diffuse SN Flux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Mark Vagins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  <a:tc>
                  <a:txBody>
                    <a:bodyPr/>
                    <a:lstStyle/>
                    <a:p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UHE Neutrinos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Erik Blaufuss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kumimoji="0"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Solar Neutrinos</a:t>
                      </a:r>
                      <a:r>
                        <a:rPr kumimoji="0"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Michael</a:t>
                      </a:r>
                      <a:r>
                        <a:rPr kumimoji="0" lang="en-US" sz="15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Smy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8367" marR="98367" marT="49184" marB="49184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PWG Coordinator  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</a:rPr>
                        <a:t>Bob Wilson</a:t>
                      </a:r>
                      <a:endParaRPr lang="en-US" sz="1500" b="1" dirty="0">
                        <a:solidFill>
                          <a:srgbClr val="0070C0"/>
                        </a:solidFill>
                      </a:endParaRPr>
                    </a:p>
                  </a:txBody>
                  <a:tcPr marL="98367" marR="98367" marT="49184" marB="49184"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382000" cy="1219200"/>
          </a:xfrm>
          <a:solidFill>
            <a:schemeClr val="bg2"/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Formed in just the last few months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Contribute to the project </a:t>
            </a:r>
            <a:r>
              <a:rPr lang="en-US" sz="2000" dirty="0" smtClean="0">
                <a:latin typeface="+mj-lt"/>
              </a:rPr>
              <a:t>CDR, esp. Vol. I (G. Rameika)</a:t>
            </a:r>
            <a:endParaRPr lang="en-US" sz="20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Major task : PWG Physics Report </a:t>
            </a:r>
            <a:r>
              <a:rPr lang="en-US" sz="2000" dirty="0" smtClean="0">
                <a:latin typeface="+mj-lt"/>
              </a:rPr>
              <a:t>building on much past work – late summer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Primary input to the collaboration’s detector configuration recommendation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570" y="1835222"/>
            <a:ext cx="2676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Topical Group Conveners: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7848600" cy="4008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Great progress </a:t>
            </a:r>
            <a:r>
              <a:rPr lang="en-US" dirty="0" smtClean="0">
                <a:latin typeface="+mj-lt"/>
              </a:rPr>
              <a:t>in the beam and detector groups</a:t>
            </a:r>
          </a:p>
          <a:p>
            <a:r>
              <a:rPr lang="en-US" dirty="0" smtClean="0">
                <a:latin typeface="+mj-lt"/>
              </a:rPr>
              <a:t>NSF DUSEL S4 + DOE funds</a:t>
            </a:r>
          </a:p>
          <a:p>
            <a:r>
              <a:rPr lang="en-US" dirty="0" smtClean="0">
                <a:latin typeface="+mj-lt"/>
              </a:rPr>
              <a:t>Performance and cost and schedule range needed for CD-1</a:t>
            </a:r>
          </a:p>
          <a:p>
            <a:r>
              <a:rPr lang="en-US" dirty="0" smtClean="0">
                <a:latin typeface="+mj-lt"/>
              </a:rPr>
              <a:t>Selection </a:t>
            </a:r>
            <a:r>
              <a:rPr lang="en-US" dirty="0" smtClean="0">
                <a:latin typeface="+mj-lt"/>
              </a:rPr>
              <a:t>of a “reference” </a:t>
            </a:r>
            <a:r>
              <a:rPr lang="en-US" dirty="0" smtClean="0">
                <a:latin typeface="+mj-lt"/>
              </a:rPr>
              <a:t>beam/detector designs </a:t>
            </a:r>
            <a:r>
              <a:rPr lang="en-US" dirty="0" smtClean="0">
                <a:latin typeface="+mj-lt"/>
              </a:rPr>
              <a:t>for CD-1 review</a:t>
            </a:r>
          </a:p>
          <a:p>
            <a:r>
              <a:rPr lang="en-US" dirty="0" smtClean="0">
                <a:latin typeface="+mj-lt"/>
              </a:rPr>
              <a:t>Performance/cost/risk</a:t>
            </a:r>
            <a:r>
              <a:rPr lang="en-US" dirty="0" smtClean="0">
                <a:latin typeface="+mj-lt"/>
              </a:rPr>
              <a:t> will inform trade-offs </a:t>
            </a:r>
            <a:r>
              <a:rPr lang="en-US" dirty="0" smtClean="0">
                <a:latin typeface="+mj-lt"/>
              </a:rPr>
              <a:t>between </a:t>
            </a:r>
            <a:r>
              <a:rPr lang="en-US" dirty="0" smtClean="0">
                <a:latin typeface="+mj-lt"/>
              </a:rPr>
              <a:t>components </a:t>
            </a:r>
            <a:r>
              <a:rPr lang="en-US" dirty="0" smtClean="0">
                <a:latin typeface="+mj-lt"/>
              </a:rPr>
              <a:t>of the </a:t>
            </a:r>
            <a:r>
              <a:rPr lang="en-US" dirty="0" smtClean="0">
                <a:latin typeface="+mj-lt"/>
              </a:rPr>
              <a:t>project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&amp; Detector Groups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lum bright="62000" contrast="-69000"/>
          </a:blip>
          <a:srcRect/>
          <a:stretch>
            <a:fillRect/>
          </a:stretch>
        </p:blipFill>
        <p:spPr bwMode="auto">
          <a:xfrm>
            <a:off x="2667000" y="2286000"/>
            <a:ext cx="3729038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81999" cy="62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6336268"/>
            <a:ext cx="28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Papadimitriou, May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000" b="4000"/>
          <a:stretch>
            <a:fillRect/>
          </a:stretch>
        </p:blipFill>
        <p:spPr bwMode="auto">
          <a:xfrm>
            <a:off x="400050" y="1905000"/>
            <a:ext cx="798195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Near Detector Complex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815"/>
          <a:stretch>
            <a:fillRect/>
          </a:stretch>
        </p:blipFill>
        <p:spPr bwMode="auto">
          <a:xfrm>
            <a:off x="5334000" y="3810000"/>
            <a:ext cx="2971800" cy="293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618712"/>
            <a:ext cx="3962400" cy="31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48400" y="198120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?? </a:t>
            </a:r>
            <a:r>
              <a:rPr lang="en-US" sz="2400" b="1" dirty="0" err="1" smtClean="0">
                <a:latin typeface="+mj-lt"/>
              </a:rPr>
              <a:t>tbd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2440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Events per ton per 10</a:t>
            </a:r>
            <a:r>
              <a:rPr lang="en-US" sz="1600" baseline="30000" dirty="0" smtClean="0">
                <a:latin typeface="+mj-lt"/>
              </a:rPr>
              <a:t>20</a:t>
            </a:r>
            <a:r>
              <a:rPr lang="en-US" sz="1600" dirty="0" smtClean="0">
                <a:latin typeface="+mj-lt"/>
              </a:rPr>
              <a:t> pot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4222" y="65532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Helvetica" pitchFamily="34" charset="0"/>
                <a:cs typeface="Helvetica" pitchFamily="34" charset="0"/>
              </a:rPr>
              <a:t>r</a:t>
            </a:r>
            <a:endParaRPr lang="en-US" sz="12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10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Similar to </a:t>
            </a:r>
            <a:r>
              <a:rPr lang="en-US" dirty="0" err="1" smtClean="0">
                <a:latin typeface="+mj-lt"/>
              </a:rPr>
              <a:t>NuMI</a:t>
            </a:r>
            <a:r>
              <a:rPr lang="en-US" dirty="0" smtClean="0">
                <a:latin typeface="+mj-lt"/>
              </a:rPr>
              <a:t> LE flux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0106" y="3516868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Chris Mauger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Far Detector Technologies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196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178308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 Argon TPC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Bubble chamber-like imaging; detailed event topology with few mm resolution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high efficiency and background rejection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 </a:t>
            </a:r>
            <a:r>
              <a:rPr kumimoji="0" lang="en-US" sz="16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~6x lower mass than WC</a:t>
            </a:r>
            <a:endParaRPr kumimoji="0" lang="en-US" sz="1600" b="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600 ton ICARUS now operating at Gran </a:t>
            </a:r>
            <a:r>
              <a:rPr lang="en-US" sz="1600" dirty="0" err="1" smtClean="0"/>
              <a:t>Sasso</a:t>
            </a:r>
            <a:endParaRPr lang="en-US" sz="1600" dirty="0" smtClean="0"/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free protons for nucleon decay </a:t>
            </a:r>
            <a:r>
              <a:rPr lang="en-US" sz="1600" dirty="0" smtClean="0"/>
              <a:t>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inverse beta-decay studies; excellent for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724400"/>
            <a:ext cx="3951449" cy="187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752600"/>
            <a:ext cx="39624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Cherenkov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Tried-and-true technology and physics productivity: 50,000 ton Super-Kamiokande/T2K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Low cost sensitive medium; photosensor  “off-the-shelf”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Free protons for nucleon decay and inverse beta-decay </a:t>
            </a:r>
            <a:r>
              <a:rPr lang="en-US" sz="1600" dirty="0" smtClean="0">
                <a:sym typeface="Symbol"/>
              </a:rPr>
              <a:t> </a:t>
            </a:r>
            <a:r>
              <a:rPr lang="en-US" sz="1600" dirty="0" smtClean="0"/>
              <a:t>interactions</a:t>
            </a:r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600" dirty="0" smtClean="0"/>
              <a:t>Could be supplemented with gadolinium for low energy </a:t>
            </a:r>
            <a:r>
              <a:rPr lang="en-US" sz="1600" dirty="0" smtClean="0">
                <a:sym typeface="Symbol"/>
              </a:rPr>
              <a:t> physics</a:t>
            </a:r>
            <a:endParaRPr lang="en-US" sz="1600" dirty="0" smtClean="0"/>
          </a:p>
          <a:p>
            <a:pPr marL="512763" lvl="1" indent="-2730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32389"/>
          <a:stretch>
            <a:fillRect/>
          </a:stretch>
        </p:blipFill>
        <p:spPr bwMode="auto">
          <a:xfrm>
            <a:off x="942975" y="4751209"/>
            <a:ext cx="3324225" cy="17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 Detector Depth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graphicFrame>
        <p:nvGraphicFramePr>
          <p:cNvPr id="8" name="Group 55"/>
          <p:cNvGraphicFramePr>
            <a:graphicFrameLocks/>
          </p:cNvGraphicFramePr>
          <p:nvPr/>
        </p:nvGraphicFramePr>
        <p:xfrm>
          <a:off x="838200" y="2133600"/>
          <a:ext cx="7239000" cy="3362104"/>
        </p:xfrm>
        <a:graphic>
          <a:graphicData uri="http://schemas.openxmlformats.org/drawingml/2006/table">
            <a:tbl>
              <a:tblPr/>
              <a:tblGrid>
                <a:gridCol w="3048000"/>
                <a:gridCol w="1778000"/>
                <a:gridCol w="2413000"/>
              </a:tblGrid>
              <a:tr h="691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Physics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Water Cherenkov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mwe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Liquid Argon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mwe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Long Baseline Accelerator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0-1000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Arial" pitchFamily="34" charset="0"/>
                        </a:rPr>
                        <a:t>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&gt;3000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&gt;3000(veto?)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Day/Night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 Solar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~4300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~4300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Supernova Burst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Diffuse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from Supernova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&gt;2500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Atmospheric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1828800"/>
            <a:ext cx="389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Fermilab-TM-2424-E, BNL-81896-2008-IR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19916" y="5562600"/>
            <a:ext cx="5933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*1 </a:t>
            </a:r>
            <a:r>
              <a:rPr lang="en-US" sz="1600" dirty="0" err="1" smtClean="0">
                <a:latin typeface="+mj-lt"/>
              </a:rPr>
              <a:t>mwe</a:t>
            </a:r>
            <a:r>
              <a:rPr lang="en-US" sz="1600" dirty="0" smtClean="0">
                <a:latin typeface="+mj-lt"/>
              </a:rPr>
              <a:t> (meters-water-equivalent)  ~ 1.15’ of rock density=2.9 gm/cc</a:t>
            </a:r>
            <a:endParaRPr lang="en-US" sz="1600" dirty="0">
              <a:latin typeface="+mj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974080"/>
            <a:ext cx="8077200" cy="42672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No physics needs greater than </a:t>
            </a:r>
            <a:r>
              <a:rPr lang="en-US" sz="2200" dirty="0" err="1" smtClean="0">
                <a:solidFill>
                  <a:srgbClr val="FF0000"/>
                </a:solidFill>
                <a:latin typeface="+mj-lt"/>
              </a:rPr>
              <a:t>Homestake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4850’ level (4200 </a:t>
            </a:r>
            <a:r>
              <a:rPr lang="en-US" sz="2200" dirty="0" err="1" smtClean="0">
                <a:solidFill>
                  <a:srgbClr val="FF0000"/>
                </a:solidFill>
                <a:latin typeface="+mj-lt"/>
              </a:rPr>
              <a:t>mwe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)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Cherenkov Detector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618243"/>
          <a:ext cx="6629400" cy="4934958"/>
        </p:xfrm>
        <a:graphic>
          <a:graphicData uri="http://schemas.openxmlformats.org/presentationml/2006/ole">
            <p:oleObj spid="_x0000_s7170" name="Document" r:id="rId3" imgW="6057677" imgH="4508334" progId="Word.Document.12">
              <p:link updateAutomatic="1"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133600" y="1828800"/>
            <a:ext cx="1066800" cy="4344194"/>
            <a:chOff x="2133600" y="1828800"/>
            <a:chExt cx="1066800" cy="434419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877094" y="4000500"/>
              <a:ext cx="4343400" cy="1588"/>
            </a:xfrm>
            <a:prstGeom prst="straightConnector1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38400" y="2362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Helvetica" pitchFamily="34" charset="0"/>
                  <a:cs typeface="Helvetica" pitchFamily="34" charset="0"/>
                </a:rPr>
                <a:t>83m</a:t>
              </a:r>
              <a:endPara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133600" y="1828800"/>
              <a:ext cx="1066800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876800" y="1600200"/>
            <a:ext cx="193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100 </a:t>
            </a:r>
            <a:r>
              <a:rPr lang="en-US" sz="2000" b="1" dirty="0" err="1" smtClean="0">
                <a:solidFill>
                  <a:srgbClr val="FFFF00"/>
                </a:solidFill>
              </a:rPr>
              <a:t>kT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fiducial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2133600"/>
            <a:ext cx="198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Manager:</a:t>
            </a:r>
            <a:br>
              <a:rPr lang="en-US" dirty="0" smtClean="0"/>
            </a:br>
            <a:r>
              <a:rPr lang="en-US" dirty="0" smtClean="0"/>
              <a:t>Jim Stewart (BNL)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Cherenkov Detector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618243"/>
          <a:ext cx="6629400" cy="4934958"/>
        </p:xfrm>
        <a:graphic>
          <a:graphicData uri="http://schemas.openxmlformats.org/presentationml/2006/ole">
            <p:oleObj spid="_x0000_s5122" name="Document" r:id="rId3" imgW="6057677" imgH="4508334" progId="Word.Document.12">
              <p:link updateAutomatic="1"/>
            </p:oleObj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22080" t="15086" r="49920" b="19200"/>
          <a:stretch>
            <a:fillRect/>
          </a:stretch>
        </p:blipFill>
        <p:spPr bwMode="auto">
          <a:xfrm>
            <a:off x="609600" y="2971800"/>
            <a:ext cx="2133600" cy="35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762000" y="6248400"/>
            <a:ext cx="1901952" cy="0"/>
          </a:xfrm>
          <a:prstGeom prst="line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1600" y="644324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39.3m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-304800" y="5181600"/>
            <a:ext cx="2133600" cy="0"/>
          </a:xfrm>
          <a:prstGeom prst="line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575250" y="4987350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41.4m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621464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39.3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  <a:sym typeface="Symbol"/>
              </a:rPr>
              <a:t>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895600"/>
            <a:ext cx="207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Super Kamiokande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33600" y="1828800"/>
            <a:ext cx="1066800" cy="4344194"/>
            <a:chOff x="2133600" y="1828800"/>
            <a:chExt cx="1066800" cy="4344194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877094" y="4000500"/>
              <a:ext cx="4343400" cy="1588"/>
            </a:xfrm>
            <a:prstGeom prst="straightConnector1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38400" y="2362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Helvetica" pitchFamily="34" charset="0"/>
                  <a:cs typeface="Helvetica" pitchFamily="34" charset="0"/>
                </a:rPr>
                <a:t>83m</a:t>
              </a:r>
              <a:endPara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2133600" y="1828800"/>
              <a:ext cx="1066800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76800" y="1600200"/>
            <a:ext cx="193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100 </a:t>
            </a:r>
            <a:r>
              <a:rPr lang="en-US" sz="2000" b="1" dirty="0" err="1" smtClean="0">
                <a:solidFill>
                  <a:srgbClr val="FFFF00"/>
                </a:solidFill>
              </a:rPr>
              <a:t>kT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fiducial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2133600"/>
            <a:ext cx="198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Manager:</a:t>
            </a:r>
            <a:br>
              <a:rPr lang="en-US" dirty="0" smtClean="0"/>
            </a:br>
            <a:r>
              <a:rPr lang="en-US" dirty="0" smtClean="0"/>
              <a:t>Jim Stewart (BNL)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7010400"/>
            <a:ext cx="271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Wilson Hall 238’ = 72.5 m</a:t>
            </a:r>
          </a:p>
          <a:p>
            <a:r>
              <a:rPr lang="en-US" dirty="0" smtClean="0"/>
              <a:t>LBNE WC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7086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Cherenkov Detector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618243"/>
          <a:ext cx="6629400" cy="4934958"/>
        </p:xfrm>
        <a:graphic>
          <a:graphicData uri="http://schemas.openxmlformats.org/presentationml/2006/ole">
            <p:oleObj spid="_x0000_s6146" name="Document" r:id="rId3" imgW="6057677" imgH="4508334" progId="Word.Document.12">
              <p:link updateAutomatic="1"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71600" y="644324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39.3m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lum bright="14000" contrast="19000"/>
          </a:blip>
          <a:srcRect l="30121" t="27696" r="29180" b="9828"/>
          <a:stretch>
            <a:fillRect/>
          </a:stretch>
        </p:blipFill>
        <p:spPr>
          <a:xfrm>
            <a:off x="838200" y="2315160"/>
            <a:ext cx="2431941" cy="39332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33600" y="1828800"/>
            <a:ext cx="1066800" cy="4344194"/>
            <a:chOff x="2133600" y="1828800"/>
            <a:chExt cx="1066800" cy="4344194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877094" y="4000500"/>
              <a:ext cx="4343400" cy="1588"/>
            </a:xfrm>
            <a:prstGeom prst="straightConnector1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38400" y="2362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Helvetica" pitchFamily="34" charset="0"/>
                  <a:cs typeface="Helvetica" pitchFamily="34" charset="0"/>
                </a:rPr>
                <a:t>83m</a:t>
              </a:r>
              <a:endPara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>
              <a:off x="2133600" y="1828800"/>
              <a:ext cx="1066800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752600" y="2362200"/>
            <a:ext cx="646331" cy="3811588"/>
            <a:chOff x="2438400" y="2362200"/>
            <a:chExt cx="646331" cy="3811588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142603" y="4267597"/>
              <a:ext cx="3810794" cy="1588"/>
            </a:xfrm>
            <a:prstGeom prst="straightConnector1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38400" y="2362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Helvetica" pitchFamily="34" charset="0"/>
                  <a:cs typeface="Helvetica" pitchFamily="34" charset="0"/>
                </a:rPr>
                <a:t>73m</a:t>
              </a:r>
              <a:endPara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76800" y="1600200"/>
            <a:ext cx="193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100 </a:t>
            </a:r>
            <a:r>
              <a:rPr lang="en-US" sz="2000" b="1" dirty="0" err="1" smtClean="0">
                <a:solidFill>
                  <a:srgbClr val="FFFF00"/>
                </a:solidFill>
              </a:rPr>
              <a:t>kT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fiducial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2133600"/>
            <a:ext cx="198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Manager:</a:t>
            </a:r>
            <a:br>
              <a:rPr lang="en-US" dirty="0" smtClean="0"/>
            </a:br>
            <a:r>
              <a:rPr lang="en-US" dirty="0" smtClean="0"/>
              <a:t>Jim Stewart (BNL)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Cherenkov Detector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3352800" cy="22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2199016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76400"/>
            <a:ext cx="4210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343400"/>
            <a:ext cx="2795588" cy="19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Physics Objectives</a:t>
            </a:r>
          </a:p>
          <a:p>
            <a:r>
              <a:rPr lang="en-US" sz="2800" dirty="0" smtClean="0">
                <a:latin typeface="+mj-lt"/>
              </a:rPr>
              <a:t>Status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DOE</a:t>
            </a:r>
          </a:p>
          <a:p>
            <a:pPr lvl="1"/>
            <a:r>
              <a:rPr lang="en-US" dirty="0" smtClean="0">
                <a:latin typeface="+mj-lt"/>
              </a:rPr>
              <a:t>LBNE DUSEL</a:t>
            </a:r>
          </a:p>
          <a:p>
            <a:pPr lvl="1"/>
            <a:r>
              <a:rPr lang="en-US" dirty="0" smtClean="0">
                <a:latin typeface="+mj-lt"/>
              </a:rPr>
              <a:t>LBNE Project</a:t>
            </a:r>
          </a:p>
          <a:p>
            <a:pPr lvl="1"/>
            <a:r>
              <a:rPr lang="en-US" dirty="0" smtClean="0">
                <a:latin typeface="+mj-lt"/>
              </a:rPr>
              <a:t>LBNE Science Collaboration</a:t>
            </a:r>
          </a:p>
          <a:p>
            <a:pPr lvl="1"/>
            <a:r>
              <a:rPr lang="en-US" dirty="0" smtClean="0">
                <a:latin typeface="+mj-lt"/>
              </a:rPr>
              <a:t>Beams &amp; Detectors Configurations</a:t>
            </a:r>
          </a:p>
          <a:p>
            <a:pPr lvl="0"/>
            <a:r>
              <a:rPr lang="en-US" sz="2800" dirty="0" smtClean="0">
                <a:latin typeface="+mj-lt"/>
              </a:rPr>
              <a:t>Sensitivity</a:t>
            </a:r>
          </a:p>
          <a:p>
            <a:pPr lvl="0"/>
            <a:r>
              <a:rPr lang="en-US" sz="2800" dirty="0" smtClean="0">
                <a:latin typeface="+mj-lt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208788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216408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25880"/>
            <a:ext cx="5029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Liquid Argon TPC - Ref. Design 3a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57" y="1398350"/>
            <a:ext cx="8485443" cy="510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4343400" y="4526280"/>
            <a:ext cx="1844675" cy="1989138"/>
            <a:chOff x="4343400" y="4343400"/>
            <a:chExt cx="1844675" cy="1989138"/>
          </a:xfrm>
        </p:grpSpPr>
        <p:cxnSp>
          <p:nvCxnSpPr>
            <p:cNvPr id="13" name="Straight Connector 12"/>
            <p:cNvCxnSpPr>
              <a:endCxn id="7171" idx="0"/>
            </p:cNvCxnSpPr>
            <p:nvPr/>
          </p:nvCxnSpPr>
          <p:spPr>
            <a:xfrm flipV="1">
              <a:off x="4343400" y="4343400"/>
              <a:ext cx="1646238" cy="838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4343400"/>
              <a:ext cx="396875" cy="198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4343400" y="5257800"/>
              <a:ext cx="1447800" cy="990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2400" y="1447800"/>
            <a:ext cx="3048000" cy="200054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Project Manager:</a:t>
            </a:r>
          </a:p>
          <a:p>
            <a:r>
              <a:rPr lang="en-US" dirty="0" smtClean="0">
                <a:latin typeface="Arial Rounded MT Bold" pitchFamily="34" charset="0"/>
              </a:rPr>
              <a:t>Bruce Baller (FNAL)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Volume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 16m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x 19m x 70m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Fiducial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Mass: 16.8kT </a:t>
            </a:r>
            <a:b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otal Mass: 25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kT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NO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  <a:sym typeface="Symbol"/>
              </a:rPr>
              <a:t>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A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 15.6mx15.6mx68m</a:t>
            </a:r>
            <a:endParaRPr lang="en-US" sz="16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76600" y="5006462"/>
            <a:ext cx="1905000" cy="1180357"/>
            <a:chOff x="3276600" y="4823582"/>
            <a:chExt cx="1905000" cy="1180357"/>
          </a:xfrm>
        </p:grpSpPr>
        <p:sp>
          <p:nvSpPr>
            <p:cNvPr id="25" name="TextBox 24"/>
            <p:cNvSpPr txBox="1"/>
            <p:nvPr/>
          </p:nvSpPr>
          <p:spPr>
            <a:xfrm>
              <a:off x="3276600" y="5562600"/>
              <a:ext cx="1905000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ICARUS T600 </a:t>
              </a:r>
              <a:br>
                <a:rPr lang="en-US" sz="1400" b="1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3.6m x 3.9m x 19.6m 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71588">
              <a:off x="3653823" y="4823582"/>
              <a:ext cx="792415" cy="41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" name="Straight Connector 15"/>
          <p:cNvCxnSpPr/>
          <p:nvPr/>
        </p:nvCxnSpPr>
        <p:spPr>
          <a:xfrm rot="10800000" flipV="1">
            <a:off x="1981200" y="4373880"/>
            <a:ext cx="65532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Liquid Argon TPC	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281" y="1881187"/>
            <a:ext cx="1782119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Argon TPC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79385"/>
            <a:ext cx="5029200" cy="2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b="6358"/>
          <a:stretch>
            <a:fillRect/>
          </a:stretch>
        </p:blipFill>
        <p:spPr bwMode="auto">
          <a:xfrm>
            <a:off x="228600" y="1782007"/>
            <a:ext cx="5105400" cy="24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3657600" cy="24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Physics Report FD Configurations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172200"/>
            <a:ext cx="6172200" cy="457200"/>
          </a:xfrm>
        </p:spPr>
        <p:txBody>
          <a:bodyPr>
            <a:noAutofit/>
          </a:bodyPr>
          <a:lstStyle/>
          <a:p>
            <a:pPr marL="342900" lvl="0" indent="-342900">
              <a:buNone/>
            </a:pPr>
            <a:r>
              <a:rPr lang="en-US" sz="1800" dirty="0" smtClean="0">
                <a:latin typeface="+mj-lt"/>
              </a:rPr>
              <a:t>* </a:t>
            </a:r>
            <a:r>
              <a:rPr lang="en-US" sz="1800" dirty="0" err="1" smtClean="0">
                <a:latin typeface="+mj-lt"/>
              </a:rPr>
              <a:t>fiducial</a:t>
            </a:r>
            <a:r>
              <a:rPr lang="en-US" sz="1800" dirty="0" smtClean="0">
                <a:latin typeface="+mj-lt"/>
              </a:rPr>
              <a:t> volume     </a:t>
            </a:r>
            <a:r>
              <a:rPr lang="en-US" sz="1800" baseline="30000" dirty="0" smtClean="0">
                <a:latin typeface="+mj-lt"/>
              </a:rPr>
              <a:t>†</a:t>
            </a:r>
            <a:r>
              <a:rPr lang="en-US" sz="1800" dirty="0" smtClean="0">
                <a:latin typeface="+mj-lt"/>
              </a:rPr>
              <a:t> 10 inch High-QE PMT’s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7848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2954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Technology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Depth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Detail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Three</a:t>
                      </a:r>
                      <a:r>
                        <a:rPr lang="en-US" sz="1800" dirty="0" smtClean="0">
                          <a:latin typeface="+mj-lt"/>
                        </a:rPr>
                        <a:t> x 100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WC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4850’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15%  pmt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coverage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30% pmt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coverage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30% pmt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coverage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+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Gd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latin typeface="+mj-lt"/>
                        </a:rPr>
                        <a:t>Three</a:t>
                      </a:r>
                      <a:r>
                        <a:rPr lang="en-US" sz="1800" dirty="0" smtClean="0">
                          <a:latin typeface="+mj-lt"/>
                        </a:rPr>
                        <a:t> x 17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</a:rPr>
                        <a:t>LAr</a:t>
                      </a:r>
                      <a:r>
                        <a:rPr lang="en-US" sz="1800" dirty="0" smtClean="0">
                          <a:latin typeface="+mj-lt"/>
                        </a:rPr>
                        <a:t> TPC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4850’</a:t>
                      </a: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Scintillation photon trigger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300’/800’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No photon trigger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+mj-lt"/>
                        </a:rPr>
                        <a:t>Two</a:t>
                      </a:r>
                      <a:r>
                        <a:rPr lang="en-US" sz="1800" b="1" u="none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latin typeface="+mj-lt"/>
                        </a:rPr>
                        <a:t>x 100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WC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baseline="0" dirty="0" smtClean="0">
                          <a:latin typeface="+mj-lt"/>
                        </a:rPr>
                        <a:t>AND </a:t>
                      </a:r>
                      <a:r>
                        <a:rPr lang="en-US" sz="1800" b="1" baseline="0" dirty="0" smtClean="0">
                          <a:latin typeface="+mj-lt"/>
                        </a:rPr>
                        <a:t>One</a:t>
                      </a:r>
                      <a:r>
                        <a:rPr lang="en-US" sz="1800" dirty="0" smtClean="0">
                          <a:latin typeface="+mj-lt"/>
                        </a:rPr>
                        <a:t> x 17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</a:rPr>
                        <a:t>LAr</a:t>
                      </a:r>
                      <a:r>
                        <a:rPr lang="en-US" sz="1800" dirty="0" smtClean="0">
                          <a:latin typeface="+mj-lt"/>
                        </a:rPr>
                        <a:t> TPC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4850’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300’/800’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15% pmt</a:t>
                      </a:r>
                      <a:r>
                        <a:rPr lang="en-US" sz="1800" baseline="30000" dirty="0" smtClean="0"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latin typeface="+mj-lt"/>
                        </a:rPr>
                        <a:t> coverage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30% pmt</a:t>
                      </a:r>
                      <a:r>
                        <a:rPr lang="en-US" sz="1800" baseline="30000" dirty="0" smtClean="0"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latin typeface="+mj-lt"/>
                        </a:rPr>
                        <a:t> coverage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30% pmt</a:t>
                      </a:r>
                      <a:r>
                        <a:rPr lang="en-US" sz="1800" baseline="30000" dirty="0" smtClean="0"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latin typeface="+mj-lt"/>
                        </a:rPr>
                        <a:t> coverage </a:t>
                      </a:r>
                      <a:r>
                        <a:rPr lang="en-US" sz="1800" dirty="0" smtClean="0">
                          <a:latin typeface="+mj-lt"/>
                        </a:rPr>
                        <a:t>+ </a:t>
                      </a:r>
                      <a:r>
                        <a:rPr lang="en-US" sz="1800" dirty="0" err="1" smtClean="0">
                          <a:latin typeface="+mj-lt"/>
                        </a:rPr>
                        <a:t>Gd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One</a:t>
                      </a:r>
                      <a:r>
                        <a:rPr lang="en-US" sz="1800" dirty="0" smtClean="0">
                          <a:latin typeface="+mj-lt"/>
                        </a:rPr>
                        <a:t> x 100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WC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baseline="0" dirty="0" smtClean="0">
                          <a:latin typeface="+mj-lt"/>
                        </a:rPr>
                        <a:t>AND </a:t>
                      </a:r>
                      <a:r>
                        <a:rPr lang="en-US" sz="1800" b="1" u="none" dirty="0" smtClean="0">
                          <a:latin typeface="+mj-lt"/>
                        </a:rPr>
                        <a:t>Two</a:t>
                      </a:r>
                      <a:r>
                        <a:rPr lang="en-US" sz="1800" b="1" u="none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latin typeface="+mj-lt"/>
                        </a:rPr>
                        <a:t>x 17 </a:t>
                      </a:r>
                      <a:r>
                        <a:rPr lang="en-US" sz="1800" baseline="0" dirty="0" smtClean="0">
                          <a:latin typeface="+mj-lt"/>
                        </a:rPr>
                        <a:t>FV </a:t>
                      </a:r>
                      <a:r>
                        <a:rPr lang="en-US" sz="1800" dirty="0" err="1" smtClean="0">
                          <a:latin typeface="+mj-lt"/>
                        </a:rPr>
                        <a:t>kton</a:t>
                      </a:r>
                      <a:r>
                        <a:rPr lang="en-US" sz="1800" dirty="0" smtClean="0">
                          <a:latin typeface="+mj-lt"/>
                        </a:rPr>
                        <a:t>*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</a:rPr>
                        <a:t>LAr</a:t>
                      </a:r>
                      <a:r>
                        <a:rPr lang="en-US" sz="1800" dirty="0" smtClean="0">
                          <a:latin typeface="+mj-lt"/>
                        </a:rPr>
                        <a:t> TPC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4850’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300’/800’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30% pmt</a:t>
                      </a:r>
                      <a:r>
                        <a:rPr lang="en-US" sz="1800" baseline="30000" dirty="0" smtClean="0">
                          <a:latin typeface="+mj-lt"/>
                        </a:rPr>
                        <a:t>†</a:t>
                      </a:r>
                      <a:r>
                        <a:rPr lang="en-US" sz="1800" baseline="0" dirty="0" smtClean="0">
                          <a:latin typeface="+mj-lt"/>
                        </a:rPr>
                        <a:t> coverage </a:t>
                      </a:r>
                      <a:r>
                        <a:rPr lang="en-US" sz="1800" dirty="0" smtClean="0">
                          <a:latin typeface="+mj-lt"/>
                        </a:rPr>
                        <a:t>+ </a:t>
                      </a:r>
                      <a:r>
                        <a:rPr lang="en-US" sz="1800" dirty="0" err="1" smtClean="0">
                          <a:latin typeface="+mj-lt"/>
                        </a:rPr>
                        <a:t>Gd</a:t>
                      </a:r>
                      <a:endParaRPr lang="en-US" sz="180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No photon trigger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Far Detector Configurations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050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362200"/>
          <a:ext cx="815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  <a:latin typeface="+mj-lt"/>
                        </a:rPr>
                        <a:t>WCD</a:t>
                      </a:r>
                      <a:r>
                        <a:rPr lang="en-US" sz="2400" b="0" baseline="0" smtClean="0">
                          <a:solidFill>
                            <a:srgbClr val="FF0000"/>
                          </a:solidFill>
                          <a:latin typeface="+mj-lt"/>
                        </a:rPr>
                        <a:t> @ 4850</a:t>
                      </a:r>
                      <a:endParaRPr lang="en-US" sz="24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3333FF"/>
                          </a:solidFill>
                          <a:latin typeface="+mj-lt"/>
                        </a:rPr>
                        <a:t>LAr</a:t>
                      </a:r>
                      <a:r>
                        <a:rPr lang="en-US" sz="2400" b="0" baseline="0" smtClean="0">
                          <a:solidFill>
                            <a:srgbClr val="3333FF"/>
                          </a:solidFill>
                          <a:latin typeface="+mj-lt"/>
                        </a:rPr>
                        <a:t> @ 4850</a:t>
                      </a:r>
                      <a:endParaRPr lang="en-US" sz="2400" b="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3333FF"/>
                          </a:solidFill>
                          <a:latin typeface="+mj-lt"/>
                        </a:rPr>
                        <a:t>LAr @ 300/800</a:t>
                      </a:r>
                      <a:endParaRPr lang="en-US" sz="2400" b="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j-lt"/>
                        </a:rPr>
                        <a:t>a)</a:t>
                      </a:r>
                      <a:endParaRPr lang="en-US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  <a:latin typeface="+mj-lt"/>
                        </a:rPr>
                        <a:t> x 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  <a:latin typeface="+mj-lt"/>
                        </a:rPr>
                        <a:t>100 kT</a:t>
                      </a:r>
                      <a:endParaRPr lang="en-US" sz="24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j-lt"/>
                        </a:rPr>
                        <a:t>b)</a:t>
                      </a:r>
                      <a:endParaRPr lang="en-US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3333FF"/>
                          </a:solidFill>
                          <a:latin typeface="+mj-lt"/>
                        </a:rPr>
                        <a:t>2 x 20 kT</a:t>
                      </a:r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j-lt"/>
                        </a:rPr>
                        <a:t>c)</a:t>
                      </a:r>
                      <a:endParaRPr lang="en-US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3333FF"/>
                          </a:solidFill>
                          <a:latin typeface="+mj-lt"/>
                        </a:rPr>
                        <a:t>2 x 20 kT</a:t>
                      </a:r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j-lt"/>
                        </a:rPr>
                        <a:t>d)</a:t>
                      </a:r>
                      <a:endParaRPr lang="en-US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+mj-lt"/>
                        </a:rPr>
                        <a:t>1 x 100 kT</a:t>
                      </a:r>
                      <a:endParaRPr lang="en-US" sz="24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3333FF"/>
                          </a:solidFill>
                          <a:latin typeface="+mj-lt"/>
                        </a:rPr>
                        <a:t>1 x 20 kT</a:t>
                      </a:r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e)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+mj-lt"/>
                        </a:rPr>
                        <a:t>1 x 100 kT</a:t>
                      </a:r>
                      <a:endParaRPr lang="en-US" sz="24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FF"/>
                          </a:solidFill>
                          <a:latin typeface="+mj-lt"/>
                        </a:rPr>
                        <a:t>1 x 20</a:t>
                      </a:r>
                      <a:r>
                        <a:rPr lang="en-US" sz="2400" baseline="0" dirty="0" smtClean="0">
                          <a:solidFill>
                            <a:srgbClr val="3333FF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3333FF"/>
                          </a:solidFill>
                          <a:latin typeface="+mj-lt"/>
                        </a:rPr>
                        <a:t>kT</a:t>
                      </a:r>
                      <a:endParaRPr lang="en-US" sz="2400" dirty="0">
                        <a:solidFill>
                          <a:srgbClr val="3333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Sensitivity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4038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33528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886991" y="6019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Signal &amp; Sensitivity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657600" cy="346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472" y="2362200"/>
            <a:ext cx="366452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038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33528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804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300 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 Water Cherenkov (~50kT </a:t>
            </a:r>
            <a:r>
              <a:rPr lang="en-US" sz="2000" b="1" dirty="0" err="1" smtClean="0"/>
              <a:t>LAr</a:t>
            </a:r>
            <a:r>
              <a:rPr lang="en-US" sz="2000" b="1" dirty="0" smtClean="0"/>
              <a:t> TPC) 700 kW – 4yrs  </a:t>
            </a:r>
            <a:r>
              <a:rPr lang="en-US" sz="2000" b="1" dirty="0" smtClean="0">
                <a:sym typeface="Symbol"/>
              </a:rPr>
              <a:t> </a:t>
            </a:r>
            <a:r>
              <a:rPr lang="en-US" sz="2000" b="1" dirty="0" smtClean="0"/>
              <a:t>+ 4 yrs </a:t>
            </a:r>
            <a:r>
              <a:rPr lang="en-US" sz="2000" b="1" dirty="0" smtClean="0">
                <a:sym typeface="Symbol"/>
              </a:rPr>
              <a:t>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886991" y="6019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05800" y="6019800"/>
            <a:ext cx="152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3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Your Money on Supernovae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11267" name="Picture 3" descr="C:\Documents and Settings\Bob\Desktop\FNALUsersMtgJune2010\Kate_SNslot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18832"/>
            <a:ext cx="2819400" cy="3724768"/>
          </a:xfrm>
          <a:prstGeom prst="rect">
            <a:avLst/>
          </a:prstGeom>
          <a:noFill/>
        </p:spPr>
      </p:pic>
      <p:pic>
        <p:nvPicPr>
          <p:cNvPr id="11268" name="Picture 4" descr="C:\Documents and Settings\Bob\My Documents\Research\LBNE\Meetings\Deadwood_May10\LBNE_Deadwood_photos\Supernova winning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2478088" cy="37006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6031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LBNE Collaboration meeting - Deadwood, SD 25-28 May 2010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8486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CD-0 has put FNAL firmly into the drivers seat and LBNE is accelerating up the on-ramp</a:t>
            </a:r>
          </a:p>
          <a:p>
            <a:r>
              <a:rPr lang="en-US" dirty="0" smtClean="0">
                <a:latin typeface="+mj-lt"/>
              </a:rPr>
              <a:t>LBNE project is preparing a CDR for December CD-1 review</a:t>
            </a:r>
          </a:p>
          <a:p>
            <a:r>
              <a:rPr lang="en-US" dirty="0" smtClean="0">
                <a:latin typeface="+mj-lt"/>
              </a:rPr>
              <a:t>LBNE science collaboration is preparing a “physics report” to guide a preferred detector configuration recommendation for this fall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Project X : 700 kW 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Symbol"/>
              </a:rPr>
              <a:t> &gt;2 MW – all the better! 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fontScale="77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CP Violation in neutrino sector 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400" dirty="0" smtClean="0">
                <a:latin typeface="+mj-lt"/>
                <a:sym typeface="Symbol"/>
              </a:rPr>
              <a:t>How: </a:t>
            </a:r>
            <a:r>
              <a:rPr lang="en-US" sz="2400" baseline="-25000" dirty="0" smtClean="0">
                <a:latin typeface="Symbol" pitchFamily="18" charset="2"/>
                <a:sym typeface="Symbol"/>
              </a:rPr>
              <a:t>m</a:t>
            </a:r>
            <a:r>
              <a:rPr lang="en-US" sz="2400" dirty="0" smtClean="0">
                <a:latin typeface="Symbol" pitchFamily="18" charset="2"/>
                <a:sym typeface="Symbol"/>
              </a:rPr>
              <a:t> </a:t>
            </a:r>
            <a:r>
              <a:rPr lang="en-US" sz="2400" dirty="0" smtClean="0">
                <a:sym typeface="Symbol"/>
              </a:rPr>
              <a:t> </a:t>
            </a:r>
            <a:r>
              <a:rPr lang="en-US" sz="2400" baseline="-25000" dirty="0" smtClean="0">
                <a:latin typeface="+mj-lt"/>
                <a:sym typeface="Symbol"/>
              </a:rPr>
              <a:t>e</a:t>
            </a:r>
            <a:r>
              <a:rPr lang="en-US" sz="2400" dirty="0" smtClean="0">
                <a:latin typeface="+mj-lt"/>
                <a:sym typeface="Symbol"/>
              </a:rPr>
              <a:t> à la MINOS, T2K &amp; NO</a:t>
            </a:r>
            <a:r>
              <a:rPr lang="en-US" sz="2400" dirty="0" smtClean="0">
                <a:sym typeface="Symbol"/>
              </a:rPr>
              <a:t></a:t>
            </a:r>
            <a:r>
              <a:rPr lang="en-US" sz="2400" dirty="0" smtClean="0">
                <a:latin typeface="+mj-lt"/>
                <a:sym typeface="Symbol"/>
              </a:rPr>
              <a:t>A (see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sym typeface="Symbol"/>
              </a:rPr>
              <a:t> R.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sym typeface="Symbol"/>
              </a:rPr>
              <a:t>Zwaska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sym typeface="Symbol"/>
              </a:rPr>
              <a:t>, S. Budd talks</a:t>
            </a:r>
            <a:r>
              <a:rPr lang="en-US" sz="2400" dirty="0" smtClean="0">
                <a:latin typeface="+mj-lt"/>
                <a:sym typeface="Symbol"/>
              </a:rPr>
              <a:t>) - but longer baseline and wide band low energy beam</a:t>
            </a:r>
            <a:endParaRPr lang="en-US" sz="2400" dirty="0" smtClean="0">
              <a:latin typeface="+mj-lt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…and other missing pieces of the neutrino puzzle</a:t>
            </a:r>
          </a:p>
          <a:p>
            <a:pPr lvl="1"/>
            <a:r>
              <a:rPr lang="en-US" dirty="0" smtClean="0">
                <a:latin typeface="+mj-lt"/>
              </a:rPr>
              <a:t>Resolve the neutrino mass hierarchy</a:t>
            </a:r>
          </a:p>
          <a:p>
            <a:pPr lvl="1"/>
            <a:r>
              <a:rPr lang="en-US" dirty="0" smtClean="0">
                <a:latin typeface="+mj-lt"/>
              </a:rPr>
              <a:t>Precision measurements of oscillation parameters (mixing angles, mass differences)</a:t>
            </a:r>
          </a:p>
          <a:p>
            <a:pPr lvl="1"/>
            <a:r>
              <a:rPr lang="en-US" dirty="0" smtClean="0">
                <a:latin typeface="+mj-lt"/>
              </a:rPr>
              <a:t>Precision neutrino interactions studies (near detector)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and other fundamental physics enabled by massive detectors</a:t>
            </a:r>
          </a:p>
          <a:p>
            <a:pPr lvl="1"/>
            <a:r>
              <a:rPr lang="en-US" sz="2600" dirty="0" smtClean="0">
                <a:latin typeface="+mj-lt"/>
              </a:rPr>
              <a:t>Proton decay measurement</a:t>
            </a:r>
          </a:p>
          <a:p>
            <a:pPr lvl="1"/>
            <a:r>
              <a:rPr lang="en-US" sz="2600" dirty="0" smtClean="0">
                <a:latin typeface="+mj-lt"/>
              </a:rPr>
              <a:t>Astrophysics</a:t>
            </a:r>
          </a:p>
          <a:p>
            <a:pPr lvl="2"/>
            <a:r>
              <a:rPr lang="en-US" sz="2300" dirty="0" smtClean="0">
                <a:latin typeface="+mj-lt"/>
              </a:rPr>
              <a:t>Solar neutrinos – direct MSW effect measurement (day/night)</a:t>
            </a:r>
          </a:p>
          <a:p>
            <a:pPr lvl="2"/>
            <a:r>
              <a:rPr lang="en-US" sz="2300" dirty="0" smtClean="0">
                <a:latin typeface="+mj-lt"/>
              </a:rPr>
              <a:t>Supernova </a:t>
            </a:r>
            <a:r>
              <a:rPr lang="en-US" sz="2000" dirty="0" smtClean="0">
                <a:sym typeface="Symbol"/>
              </a:rPr>
              <a:t> </a:t>
            </a:r>
            <a:r>
              <a:rPr lang="en-US" sz="2300" dirty="0" smtClean="0">
                <a:latin typeface="+mj-lt"/>
              </a:rPr>
              <a:t>burst flux &amp; relic neutrinos from past supernovae</a:t>
            </a:r>
          </a:p>
          <a:p>
            <a:pPr lvl="2"/>
            <a:r>
              <a:rPr lang="en-US" sz="2300" dirty="0" smtClean="0">
                <a:latin typeface="+mj-lt"/>
              </a:rPr>
              <a:t>Ultra High Energy neutrinos</a:t>
            </a:r>
          </a:p>
          <a:p>
            <a:pPr lvl="2"/>
            <a:r>
              <a:rPr lang="en-US" sz="2300" dirty="0" smtClean="0">
                <a:latin typeface="+mj-lt"/>
              </a:rPr>
              <a:t>Neutrinos from dark matter…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Proton Decay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26977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61962"/>
            <a:ext cx="1314450" cy="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735" y="2362200"/>
            <a:ext cx="422766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518648"/>
            <a:ext cx="1219200" cy="37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7848600" cy="838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Super-Kamiokande will have &gt;20 years operation before LBNE turn-on</a:t>
            </a:r>
          </a:p>
          <a:p>
            <a:r>
              <a:rPr lang="en-US" sz="2000" dirty="0" smtClean="0">
                <a:latin typeface="+mj-lt"/>
              </a:rPr>
              <a:t>Liquid Argon TPC significantly better for </a:t>
            </a:r>
            <a:r>
              <a:rPr lang="en-US" sz="2000" dirty="0" err="1" smtClean="0">
                <a:latin typeface="+mj-lt"/>
              </a:rPr>
              <a:t>kaon</a:t>
            </a:r>
            <a:r>
              <a:rPr lang="en-US" sz="2000" dirty="0" smtClean="0">
                <a:latin typeface="+mj-lt"/>
              </a:rPr>
              <a:t> modes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057400"/>
            <a:ext cx="172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Kearns (BU)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When a star's core collapses, ~99% of the gravitational binding energy of the proto-</a:t>
            </a:r>
            <a:r>
              <a:rPr lang="en-US" sz="2000" dirty="0" err="1" smtClean="0">
                <a:latin typeface="+mj-lt"/>
              </a:rPr>
              <a:t>nstar</a:t>
            </a:r>
            <a:r>
              <a:rPr lang="en-US" sz="2000" dirty="0" smtClean="0">
                <a:latin typeface="+mj-lt"/>
              </a:rPr>
              <a:t> goes into </a:t>
            </a:r>
            <a:r>
              <a:rPr lang="en-US" sz="2000" dirty="0" err="1" smtClean="0">
                <a:latin typeface="+mj-lt"/>
              </a:rPr>
              <a:t>ν's</a:t>
            </a:r>
            <a:r>
              <a:rPr lang="en-US" sz="2000" dirty="0" smtClean="0">
                <a:latin typeface="+mj-lt"/>
              </a:rPr>
              <a:t> of </a:t>
            </a:r>
            <a:r>
              <a:rPr lang="en-US" sz="2000" i="1" dirty="0" smtClean="0">
                <a:latin typeface="+mj-lt"/>
              </a:rPr>
              <a:t>all flavors with ~MeV energies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SN at galactic core (10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kpc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sym typeface="Symbol"/>
              </a:rPr>
              <a:t>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tens of thousands of interactions in 100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kT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WCD in tens of seconds</a:t>
            </a:r>
          </a:p>
          <a:p>
            <a:r>
              <a:rPr lang="en-US" sz="2000" dirty="0" smtClean="0">
                <a:latin typeface="+mj-lt"/>
              </a:rPr>
              <a:t>Larger detector mass -&gt; extragalactic reach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Too bad they are so rare… 1-3 @90%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c.l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. in 25 yrs (Diehl et al, 2006)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09" y="3505200"/>
            <a:ext cx="3300291" cy="255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SN Neutrino Events </a:t>
            </a:r>
            <a:r>
              <a:rPr lang="en-US" i="1" dirty="0" err="1" smtClean="0"/>
              <a:t>vs</a:t>
            </a:r>
            <a:r>
              <a:rPr lang="en-US" dirty="0" smtClean="0"/>
              <a:t> SN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9" name="Content Placeholder 12" descr="SN_lbne_rates.wmf"/>
          <p:cNvPicPr>
            <a:picLocks noChangeAspect="1"/>
          </p:cNvPicPr>
          <p:nvPr/>
        </p:nvPicPr>
        <p:blipFill>
          <a:blip r:embed="rId2" cstate="print"/>
          <a:srcRect t="7692"/>
          <a:stretch>
            <a:fillRect/>
          </a:stretch>
        </p:blipFill>
        <p:spPr>
          <a:xfrm>
            <a:off x="1638102" y="1842028"/>
            <a:ext cx="5867795" cy="41777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2590800" y="2244169"/>
            <a:ext cx="121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Betelgeuse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929969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Mean Galactic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Distance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53969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Andromeda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9510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</a:t>
            </a:r>
            <a:r>
              <a:rPr lang="en-US" b="1" baseline="-30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O:  300 </a:t>
            </a:r>
            <a:r>
              <a:rPr lang="en-US" b="1" dirty="0" err="1" smtClean="0">
                <a:solidFill>
                  <a:schemeClr val="accent1"/>
                </a:solidFill>
              </a:rPr>
              <a:t>kT</a:t>
            </a:r>
            <a:r>
              <a:rPr lang="en-US" b="1" dirty="0" smtClean="0">
                <a:solidFill>
                  <a:schemeClr val="accent1"/>
                </a:solidFill>
              </a:rPr>
              <a:t>, 7 MeV threshold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369196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LMC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31096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77756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30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49530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Larger detector mass -&gt; extragalactic reach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5791200"/>
            <a:ext cx="1980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S.D. </a:t>
            </a:r>
            <a:r>
              <a:rPr lang="en-US" sz="1400" dirty="0" err="1" smtClean="0"/>
              <a:t>Reitzner</a:t>
            </a:r>
            <a:r>
              <a:rPr lang="en-US" sz="1400" dirty="0" smtClean="0"/>
              <a:t>, May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876300"/>
            <a:ext cx="7934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724025"/>
            <a:ext cx="91522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WBS 1.2 - New neutrino beam at </a:t>
            </a:r>
            <a:r>
              <a:rPr lang="en-US" sz="2400" b="1" dirty="0" err="1" smtClean="0">
                <a:latin typeface="+mj-lt"/>
              </a:rPr>
              <a:t>Fermilab</a:t>
            </a:r>
            <a:r>
              <a:rPr lang="en-US" sz="2400" b="1" dirty="0" smtClean="0">
                <a:latin typeface="+mj-lt"/>
              </a:rPr>
              <a:t>: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Initial proton beam power = 0.7 MW, but facility to be capable of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being upgraded to ≥2 MW</a:t>
            </a:r>
          </a:p>
          <a:p>
            <a:r>
              <a:rPr lang="en-US" sz="2400" b="1" dirty="0" smtClean="0">
                <a:latin typeface="+mj-lt"/>
              </a:rPr>
              <a:t>WBS 1.3 - Near detector</a:t>
            </a:r>
          </a:p>
          <a:p>
            <a:pPr lvl="1"/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To measure un-oscillated beam spectrum and neutrino cross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sections needed to make the oscillation measurements</a:t>
            </a:r>
          </a:p>
          <a:p>
            <a:r>
              <a:rPr lang="en-US" sz="2400" b="1" dirty="0" smtClean="0">
                <a:latin typeface="+mj-lt"/>
              </a:rPr>
              <a:t>A far detector complex of ≥ 200 </a:t>
            </a:r>
            <a:r>
              <a:rPr lang="en-US" sz="2400" b="1" dirty="0" err="1" smtClean="0">
                <a:latin typeface="+mj-lt"/>
              </a:rPr>
              <a:t>kT</a:t>
            </a:r>
            <a:r>
              <a:rPr lang="en-US" sz="2400" b="1" dirty="0" smtClean="0">
                <a:latin typeface="+mj-lt"/>
              </a:rPr>
              <a:t> Water Cerenkov equivalent</a:t>
            </a:r>
          </a:p>
          <a:p>
            <a:pPr lvl="1"/>
            <a:r>
              <a:rPr lang="en-US" sz="2200" b="1" dirty="0" smtClean="0">
                <a:latin typeface="+mj-lt"/>
              </a:rPr>
              <a:t>WBS 1.4 – Water Cerenkov Detector 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(WCD) 100 </a:t>
            </a:r>
            <a:r>
              <a:rPr lang="en-US" sz="2200" b="1" dirty="0" err="1" smtClean="0">
                <a:solidFill>
                  <a:schemeClr val="accent1"/>
                </a:solidFill>
                <a:latin typeface="+mj-lt"/>
              </a:rPr>
              <a:t>kT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 “modules”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placed at 4850 feet</a:t>
            </a:r>
          </a:p>
          <a:p>
            <a:pPr lvl="1"/>
            <a:r>
              <a:rPr lang="en-US" sz="2200" b="1" dirty="0" smtClean="0">
                <a:latin typeface="+mj-lt"/>
              </a:rPr>
              <a:t>WBS 1.5 – Liquid Argon TPC Detector 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sz="2200" b="1" dirty="0" err="1" smtClean="0">
                <a:solidFill>
                  <a:schemeClr val="accent1"/>
                </a:solidFill>
                <a:latin typeface="+mj-lt"/>
              </a:rPr>
              <a:t>LAr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) ~20 </a:t>
            </a:r>
            <a:r>
              <a:rPr lang="en-US" sz="2200" b="1" dirty="0" err="1" smtClean="0">
                <a:solidFill>
                  <a:schemeClr val="accent1"/>
                </a:solidFill>
                <a:latin typeface="+mj-lt"/>
              </a:rPr>
              <a:t>kT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 “modules” placed at 300/800 feet or 4850 feet</a:t>
            </a:r>
            <a:endParaRPr lang="en-US" sz="2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91522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Beam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2133600"/>
            <a:ext cx="63150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838200" y="152400"/>
            <a:ext cx="7467600" cy="609600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  <a:prstDash val="sysDot"/>
          </a:ln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Long-Baseline Neutrino Experiment Collaboration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28600" y="762000"/>
            <a:ext cx="4267200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Alabama: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Goon, I Stancu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Argonne: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D’Agostino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Drake. Z.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Djurcic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Goodman, V.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Guarino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Paley,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Talaga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Wetstein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Boston: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Hazen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Kearns,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Raaf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Stone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Brookhaven: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Bishai, R. Brown, H. Chen, M. Diwan, J. Dolph, G. Geronimo, R. Gill,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Hackenberg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Hahn, S. Hans, D. Jaffe,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Junnarkar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Kettell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Lanni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Littenberg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Makowiecki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W. Marciano, W. Morse, Z.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C. Pearson, V.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Radeka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Rescia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T. Russo, N.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Samios,R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Sharma, N.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Sondericker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Stewart, H. Tanaka, C. Thorn, B. Viren, Z. Wang, S. White, L. Whitehead, 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Yeh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B. Yu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Caltech: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McKeown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Cambridge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A. Blake, M. Thomson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Catania/INFN: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Bellini, G.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Garilli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Potenza,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Trovato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Chicago: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Blucher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Marino,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Tzanov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E. Zimmerman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 State: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Berger, J. Harton, W. Toki, R. Wilson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Columbia: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Camillieri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C.Y. Chi, C.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Mariani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Shaevitz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Sippach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W. Willis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Crookston: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Demuth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Dakota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Szcerbinska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Breedon,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Classen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Tripanthi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Svoboda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Drexel: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Lane,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Maricic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Milincic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Zbiri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Duke: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Fowler,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Scholberg, C. Walter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Duluth: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Gran, A.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Habig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Fermilab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Allspach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Baller, D.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Boehnlein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Childress, T.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Dykhuis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Hahn, P.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Huhr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Hylen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Johnson, T. Junk, 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Kayser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Koizumi, T.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Lackowski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C. Laughton, P. Lucas, B. Lundberg, P. Mantsch,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Morfin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V. Papadimitriou,  R. Plunkett, C. Polly,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Pordes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Rameika, B. Rebel, D.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Reitzner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Riesselmann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Schmidt, D. Schmitz, P. Shanahan, J. Strait, 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Vaziri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Velev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Zeller,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Zwaska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Hawaii: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Dye, J. Kumar, J. Learned, S. Matsuno,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Pakvasa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M. Rosen, G. Varner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Universities: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Bhatnagar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Bhuyan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Choudhary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P. Gupta, A. Kumar,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Mandal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Sahijpal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V. Singh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Bower, W. Fox,  M. Messier, J. Musser,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Tayloe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Urheim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Iowa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Sanchez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IPMU/Tokyo: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Vagins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4495800" y="838200"/>
            <a:ext cx="4038600" cy="6019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Irvine: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Kropp,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Smy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H. Sobel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Kansas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Bolton, G. Horton-Smith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LBL: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Kadel, 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Fujikawa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 Taylor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Livermore: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Bernstein,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Bionta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Dazeley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Ouedraogo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London-UCL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J. Thomas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Alamos: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Elliot, V.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Gehman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Garvey, T. Haines, D. Lee, W. Louis, C. Mauger, G. Mills, Z.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Pavlovic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Sinnis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R. Van de Water, H. White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Louisiana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Buchanan, T. Kutter, W. Metcalf, J. Nowak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Maryland: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Blaufuss, T.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Straszheim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 Sullivan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Michigan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Arrieta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-Diaz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Bromberg, D. Edmunds, J. Huston, B. Page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Minnesota: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Marshak, W. Miller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Barletta,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Conrad,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Lanza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P. Fisher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NGA: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Malys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Usman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Mexico: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Becker, J. Mathews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Notre Dame: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Losecco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Oxford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G. Barr,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DeJong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Weber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Pennsylvania: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Klein, 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Mann, M. Newcomer,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vanBerg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Pittsburgh: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Naples, V. Paolone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Princeton: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 He, K. McDonald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Rensselaer: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Kaminski, J. Napolitano, S. Salon, P.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Stoler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Rochester: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Bradford, K. McFarland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SDMST: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X. Bai, R. Corey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SMU: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Ye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Carolina: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Mishra, R. Petti, C. Rosenfeld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Dakota State: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McTaggert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Kopp, K. Lang, R.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Mehdiyev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Tufts: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Gallagher, T. Kafka, W. Mann,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Schnepps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UCLA: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Arisaka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 Cline, K. Lee, Y.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Sergiampietri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H. Wang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 Tech: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Link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Washington: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Enomoto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Kaspar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N. Tolich, H.K.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Tseung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Wisconsin: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Balantekin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Feyzi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Heeger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A. Karle, R. Maruyama, C. Wendt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Yale: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Fleming, M.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Soderberg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Spitz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86800" y="5562600"/>
            <a:ext cx="32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/>
              <a:t>17 May  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Long(</a:t>
            </a:r>
            <a:r>
              <a:rPr lang="en-US" dirty="0" err="1" smtClean="0"/>
              <a:t>er</a:t>
            </a:r>
            <a:r>
              <a:rPr lang="en-US" dirty="0" smtClean="0"/>
              <a:t>)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5" name="Picture 4" descr="spectr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33575"/>
            <a:ext cx="87169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0071" y="27432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NO</a:t>
            </a:r>
            <a:r>
              <a:rPr lang="en-US" b="1" dirty="0" smtClean="0">
                <a:solidFill>
                  <a:srgbClr val="FF0000"/>
                </a:solidFill>
                <a:latin typeface="+mj-lt"/>
                <a:sym typeface="Symbol"/>
              </a:rPr>
              <a:t>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364480"/>
            <a:ext cx="8229600" cy="103632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 smtClean="0">
                <a:latin typeface="+mj-lt"/>
              </a:rPr>
              <a:t>Fermilab</a:t>
            </a:r>
            <a:r>
              <a:rPr lang="en-US" sz="2400" dirty="0" smtClean="0">
                <a:latin typeface="+mj-lt"/>
              </a:rPr>
              <a:t> – </a:t>
            </a:r>
            <a:r>
              <a:rPr lang="en-US" sz="2400" dirty="0" err="1" smtClean="0">
                <a:latin typeface="+mj-lt"/>
              </a:rPr>
              <a:t>Homestake</a:t>
            </a:r>
            <a:r>
              <a:rPr lang="en-US" sz="2400" dirty="0" smtClean="0">
                <a:latin typeface="+mj-lt"/>
              </a:rPr>
              <a:t> (South Dakota) = 1300 km</a:t>
            </a:r>
          </a:p>
          <a:p>
            <a:r>
              <a:rPr lang="en-US" sz="2400" dirty="0" smtClean="0">
                <a:latin typeface="+mj-lt"/>
              </a:rPr>
              <a:t>Wide Band Low Energy Beam – information from both 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&amp; 2</a:t>
            </a:r>
            <a:r>
              <a:rPr lang="en-US" sz="2400" baseline="30000" dirty="0" smtClean="0">
                <a:latin typeface="+mj-lt"/>
              </a:rPr>
              <a:t>nd</a:t>
            </a:r>
            <a:r>
              <a:rPr lang="en-US" sz="2400" dirty="0" smtClean="0">
                <a:latin typeface="+mj-lt"/>
              </a:rPr>
              <a:t> maxima</a:t>
            </a:r>
          </a:p>
          <a:p>
            <a:r>
              <a:rPr lang="en-US" sz="2400" dirty="0" smtClean="0">
                <a:latin typeface="+mj-lt"/>
              </a:rPr>
              <a:t>All neutrino parameters measured in the same detector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04800"/>
            <a:ext cx="3581400" cy="457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Strong support at DOE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847725"/>
            <a:ext cx="7658100" cy="5705475"/>
          </a:xfrm>
          <a:prstGeom prst="rect">
            <a:avLst/>
          </a:prstGeom>
          <a:noFill/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19600" y="533400"/>
            <a:ext cx="40601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</a:t>
            </a:r>
            <a:r>
              <a:rPr lang="en-US" sz="1600" dirty="0" err="1" smtClean="0"/>
              <a:t>Kovar</a:t>
            </a:r>
            <a:r>
              <a:rPr lang="en-US" sz="1600" dirty="0" smtClean="0"/>
              <a:t>,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 Users Meeting, June 2010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1676400"/>
            <a:ext cx="7467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514600"/>
            <a:ext cx="7467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4800600"/>
            <a:ext cx="7467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197" y="2438400"/>
            <a:ext cx="3976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0" y="63677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http://en.wikipedia.org/wiki/File:Borromean_Rings_Illusion.png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3500"/>
              </a:lnSpc>
            </a:pP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 smtClean="0">
                <a:sym typeface="Symbol"/>
              </a:rPr>
              <a:t></a:t>
            </a:r>
            <a:r>
              <a:rPr lang="en-US" dirty="0" smtClean="0"/>
              <a:t> Collaboration</a:t>
            </a:r>
            <a:r>
              <a:rPr lang="en-US" dirty="0" smtClean="0">
                <a:sym typeface="Symbol"/>
              </a:rPr>
              <a:t> </a:t>
            </a:r>
            <a:r>
              <a:rPr lang="en-US" dirty="0" smtClean="0"/>
              <a:t> DUSEL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362200" y="2438400"/>
            <a:ext cx="3976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389120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Borromean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Rings: Removing any one leaves two unlinked rings</a:t>
            </a:r>
            <a:endParaRPr lang="en-US" sz="2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+mj-lt"/>
              </a:rPr>
              <a:t>LBNE Project - DOE Project initiated by CD-0 (Jan. 2010)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DOE will “steward” LBNE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Project Manager=Jim Strait (FNAL)  + Project Scientist=Gina Rameika (FNAL)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+mj-lt"/>
              </a:rPr>
              <a:t>DUSEL LBNE – Part of the NSF laboratory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NSF will “steward” the </a:t>
            </a:r>
            <a:r>
              <a:rPr lang="en-US" sz="2000" dirty="0" err="1" smtClean="0">
                <a:latin typeface="+mj-lt"/>
              </a:rPr>
              <a:t>Homestake</a:t>
            </a:r>
            <a:r>
              <a:rPr lang="en-US" sz="2000" dirty="0" smtClean="0">
                <a:latin typeface="+mj-lt"/>
              </a:rPr>
              <a:t> DUSEL facility &amp; contribute to LBNE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DUSEL LBNE Lead Scientist=Richard Kadel (LBNL)</a:t>
            </a:r>
            <a:r>
              <a:rPr lang="en-US" b="1" dirty="0" smtClean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+mj-lt"/>
              </a:rPr>
              <a:t>LBNE Science Collaboration – scientists to use the facility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Advise on the configuration to achieve the best science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Executive Committee &amp; Institution Board established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Co-spokesmen elected late 2009=Bob Svoboda (UC-Davis) + Milind Diwan (BNL)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981200"/>
            <a:ext cx="3962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153400" cy="423703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Currently early in the project planning phase.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Received DOE CD-0 (Approve “Mission Need”) 	    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Jan. 2010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Working towards CD-1 Review (Conceptual design, </a:t>
            </a:r>
            <a:br>
              <a:rPr lang="en-US" sz="2400" dirty="0" smtClean="0">
                <a:solidFill>
                  <a:srgbClr val="3333FF"/>
                </a:solidFill>
                <a:latin typeface="+mj-lt"/>
              </a:rPr>
            </a:br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preliminary cost and schedule range)  		   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Dec. 2010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CD-1  (assuming successful CD-1 review)		    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Apr. 2011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Schedule for CD-2 (Project baseline) </a:t>
            </a:r>
            <a:r>
              <a:rPr lang="en-US" sz="2400" i="1" dirty="0" smtClean="0">
                <a:solidFill>
                  <a:srgbClr val="3333FF"/>
                </a:solidFill>
                <a:latin typeface="+mj-lt"/>
              </a:rPr>
              <a:t>depending on funding... 	                                              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Winter 2012/3 ~ Summer 2013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CD-3 (start construction) </a:t>
            </a:r>
            <a:r>
              <a:rPr lang="en-US" sz="2400" i="1" dirty="0" smtClean="0">
                <a:solidFill>
                  <a:srgbClr val="3333FF"/>
                </a:solidFill>
                <a:latin typeface="+mj-lt"/>
              </a:rPr>
              <a:t>depending on funding… 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2014 ~ 2015</a:t>
            </a:r>
          </a:p>
          <a:p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Schedule for construction is in the process of being developed</a:t>
            </a:r>
            <a:br>
              <a:rPr lang="en-US" sz="2400" dirty="0" smtClean="0">
                <a:solidFill>
                  <a:srgbClr val="3333FF"/>
                </a:solidFill>
                <a:latin typeface="+mj-lt"/>
              </a:rPr>
            </a:br>
            <a:r>
              <a:rPr lang="en-US" sz="2400" dirty="0" smtClean="0">
                <a:solidFill>
                  <a:srgbClr val="3333FF"/>
                </a:solidFill>
                <a:latin typeface="+mj-lt"/>
              </a:rPr>
              <a:t>	                       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guess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that project will be complete &gt;</a:t>
            </a:r>
            <a:r>
              <a:rPr lang="en-US" sz="3200" baseline="-25000" dirty="0" smtClean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2020</a:t>
            </a:r>
          </a:p>
          <a:p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Timeline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5677" y="1828800"/>
            <a:ext cx="135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(Jim Strait)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R.J.Wilson</a:t>
            </a:r>
            <a:r>
              <a:rPr lang="en-US" dirty="0" smtClean="0"/>
              <a:t>/Colorado State University</a:t>
            </a:r>
            <a:endParaRPr lang="en-US" dirty="0"/>
          </a:p>
        </p:txBody>
      </p:sp>
      <p:pic>
        <p:nvPicPr>
          <p:cNvPr id="3074" name="69da5c70-559b-4c66-b4c2-280fef4f740c" descr="95A4D0A2-B796-4651-920F-29288F3D9DD3"/>
          <p:cNvPicPr>
            <a:picLocks noChangeAspect="1" noChangeArrowheads="1"/>
          </p:cNvPicPr>
          <p:nvPr/>
        </p:nvPicPr>
        <p:blipFill>
          <a:blip r:embed="rId2" cstate="print"/>
          <a:srcRect l="4463" t="29259" r="6446" b="17730"/>
          <a:stretch>
            <a:fillRect/>
          </a:stretch>
        </p:blipFill>
        <p:spPr bwMode="auto">
          <a:xfrm>
            <a:off x="838200" y="3048000"/>
            <a:ext cx="7391400" cy="292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9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~250 members, 54 institutions (3 international)</a:t>
            </a:r>
          </a:p>
          <a:p>
            <a:r>
              <a:rPr lang="en-US" sz="2000" dirty="0" smtClean="0"/>
              <a:t>Co-spokespersons Bob Svoboda (UC-Davis) &amp; Milind Diwan (BNL)</a:t>
            </a:r>
          </a:p>
          <a:p>
            <a:r>
              <a:rPr lang="en-US" sz="2000" dirty="0" smtClean="0"/>
              <a:t>Speakers Board – THANKS!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335" y="5650468"/>
            <a:ext cx="331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Deadwood, SD 25-28 May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371600" y="2819400"/>
            <a:ext cx="6400800" cy="609600"/>
          </a:xfrm>
          <a:prstGeom prst="rect">
            <a:avLst/>
          </a:prstGeom>
          <a:noFill/>
          <a:ln cap="flat">
            <a:noFill/>
            <a:prstDash val="sysDot"/>
          </a:ln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Long-Baseline Neutrino Experiment Collaboration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Science Collaboration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2514600"/>
            <a:ext cx="4038600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Argonne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Alabama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Boston University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Brookhaven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Caltech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Cambridge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Catania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Columbia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Chicago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Colorado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Colorado State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Columbia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Crookston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Davis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Drexel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Duke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Duluth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Fermilab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Hawaii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Indian Group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Indiana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Iowa State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IPMU-Tokyo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Irvine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Kansas State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Lawrence Berkeley National Lab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Livermore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BR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5105400" y="2623930"/>
            <a:ext cx="4038600" cy="4081670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London UCL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Los Alamos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BR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Louisiana State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Maryland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Michigan State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Minnesota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MIT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NGA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New Mexico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Notre Dame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Oxford</a:t>
            </a:r>
            <a:endParaRPr kumimoji="0" lang="it-IT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t-IT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Pennsylvania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t-IT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Pittsburgh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t-IT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Princeton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t-IT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Rensselaer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t-IT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Rochester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South Carolina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South Dakota State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SDSMT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Southern Methodist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Texas</a:t>
            </a:r>
            <a:endParaRPr kumimoji="0" lang="de-DE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굴림" charset="-127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Tufts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UCLA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Virginia Tech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Washington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Wisconsin</a:t>
            </a: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de-DE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Yale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11183</TotalTime>
  <Words>2640</Words>
  <Application>Microsoft Office PowerPoint</Application>
  <PresentationFormat>On-screen Show (4:3)</PresentationFormat>
  <Paragraphs>458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Flow</vt:lpstr>
      <vt:lpstr>JAS:Users:Jim:Documents:Talks_JAS:2010:SD-Collab-ReferenceDesign:LongBaseLineCavernSize2010Jan24v4.doc!OLE_LINK7</vt:lpstr>
      <vt:lpstr>JAS:Users:Jim:Documents:Talks_JAS:2010:SD-Collab-ReferenceDesign:LongBaseLineCavernSize2010Jan24v4.doc!OLE_LINK7</vt:lpstr>
      <vt:lpstr>JAS:Users:Jim:Documents:Talks_JAS:2010:SD-Collab-ReferenceDesign:LongBaseLineCavernSize2010Jan24v4.doc!OLE_LINK7</vt:lpstr>
      <vt:lpstr>Long-Baseline Neutrino Experiment - Status </vt:lpstr>
      <vt:lpstr>Overview</vt:lpstr>
      <vt:lpstr>Physics Objectives</vt:lpstr>
      <vt:lpstr>Long(er) Baseline</vt:lpstr>
      <vt:lpstr>Status</vt:lpstr>
      <vt:lpstr>Slide 6</vt:lpstr>
      <vt:lpstr>Science Project  Collaboration  DUSEL</vt:lpstr>
      <vt:lpstr> </vt:lpstr>
      <vt:lpstr>Science Collaboration</vt:lpstr>
      <vt:lpstr>Physics Working Group</vt:lpstr>
      <vt:lpstr> </vt:lpstr>
      <vt:lpstr>Beam</vt:lpstr>
      <vt:lpstr> </vt:lpstr>
      <vt:lpstr>Two Far Detector Technologies </vt:lpstr>
      <vt:lpstr>Far Detector Depth Requirements</vt:lpstr>
      <vt:lpstr>Slide 16</vt:lpstr>
      <vt:lpstr>Slide 17</vt:lpstr>
      <vt:lpstr>Slide 18</vt:lpstr>
      <vt:lpstr>Slide 19</vt:lpstr>
      <vt:lpstr>Liquid Argon TPC - Ref. Design 3a</vt:lpstr>
      <vt:lpstr>Liquid Argon TPC </vt:lpstr>
      <vt:lpstr>Physics Report FD Configurations</vt:lpstr>
      <vt:lpstr>Project Far Detector Configurations </vt:lpstr>
      <vt:lpstr>Physics Sensitivity</vt:lpstr>
      <vt:lpstr>CP Signal &amp; Sensitivity</vt:lpstr>
      <vt:lpstr>Slide 26</vt:lpstr>
      <vt:lpstr>Put Your Money on Supernovae </vt:lpstr>
      <vt:lpstr>Summary</vt:lpstr>
      <vt:lpstr>Supplementary Slides</vt:lpstr>
      <vt:lpstr>Proton Decay</vt:lpstr>
      <vt:lpstr>Supernova </vt:lpstr>
      <vt:lpstr>SN Neutrino Events vs SN Distance</vt:lpstr>
      <vt:lpstr>Slide 33</vt:lpstr>
      <vt:lpstr>LBNE Project</vt:lpstr>
      <vt:lpstr>LBNE Project</vt:lpstr>
      <vt:lpstr>Reference Beam Design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Robert J. Wilson</cp:lastModifiedBy>
  <cp:revision>345</cp:revision>
  <dcterms:created xsi:type="dcterms:W3CDTF">2006-08-16T00:00:00Z</dcterms:created>
  <dcterms:modified xsi:type="dcterms:W3CDTF">2010-06-03T13:38:22Z</dcterms:modified>
</cp:coreProperties>
</file>