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9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300" r:id="rId14"/>
    <p:sldId id="270" r:id="rId15"/>
    <p:sldId id="299" r:id="rId16"/>
    <p:sldId id="297" r:id="rId17"/>
    <p:sldId id="296" r:id="rId18"/>
    <p:sldId id="306" r:id="rId19"/>
    <p:sldId id="293" r:id="rId20"/>
    <p:sldId id="276" r:id="rId21"/>
    <p:sldId id="277" r:id="rId22"/>
  </p:sldIdLst>
  <p:sldSz cx="9144000" cy="6858000" type="screen4x3"/>
  <p:notesSz cx="6858000" cy="9144000"/>
  <p:defaultTextStyle>
    <a:defPPr>
      <a:defRPr lang="en-GB"/>
    </a:defPPr>
    <a:lvl1pPr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6012" autoAdjust="0"/>
    <p:restoredTop sz="94718" autoAdjust="0"/>
  </p:normalViewPr>
  <p:slideViewPr>
    <p:cSldViewPr>
      <p:cViewPr varScale="1">
        <p:scale>
          <a:sx n="75" d="100"/>
          <a:sy n="75" d="100"/>
        </p:scale>
        <p:origin x="-147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29702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84613" y="0"/>
            <a:ext cx="297021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3891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8680450"/>
            <a:ext cx="29702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ea typeface="DejaVu LGC Sans" charset="0"/>
                <a:cs typeface="DejaVu LGC Sans" charset="0"/>
              </a:defRPr>
            </a:lvl1pPr>
          </a:lstStyle>
          <a:p>
            <a:pPr>
              <a:defRPr/>
            </a:pPr>
            <a:fld id="{3B43CB6C-ED4D-421A-B88A-31C14E87999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F51B2C-7DEF-4D14-A0DA-FE22029D99B9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78B704E-5497-48D9-B78C-7DAA3EE87508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ea typeface="DejaVu LGC Sans" charset="0"/>
              <a:cs typeface="DejaVu LGC Sans" charset="0"/>
            </a:endParaRP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F26DF85-0BBD-4592-85EF-6AFE28780D3C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FDB602C-70FF-4462-9425-AB87348B4F92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ea typeface="DejaVu LGC Sans" charset="0"/>
              <a:cs typeface="DejaVu LGC Sans" charset="0"/>
            </a:endParaRPr>
          </a:p>
        </p:txBody>
      </p:sp>
      <p:sp>
        <p:nvSpPr>
          <p:cNvPr id="51205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>
                <a:ea typeface="DejaVu LGC Sans" charset="0"/>
                <a:cs typeface="DejaVu LGC Sans" charset="0"/>
              </a:rPr>
              <a:t>6.4</a:t>
            </a:r>
            <a:r>
              <a:rPr lang="en-GB" smtClean="0">
                <a:cs typeface="Times New Roman" pitchFamily="16" charset="0"/>
              </a:rPr>
              <a:t>±0.5 mb at 158 GeV (exp vs L) 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mtClean="0"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36BC76E-D9C1-4E02-B497-869B848D380D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38A456E-5209-46F7-9E06-D5BB188DC3BE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ea typeface="DejaVu LGC Sans" charset="0"/>
              <a:cs typeface="DejaVu LGC Sans" charset="0"/>
            </a:endParaRP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3B65BD1-2B2F-422B-A8E6-45E2CE4A5983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C1EBE75-538C-4971-A9FD-3A85ADDAE55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ea typeface="DejaVu LGC Sans" charset="0"/>
              <a:cs typeface="DejaVu LGC Sans" charset="0"/>
            </a:endParaRP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EPS as an upper limit for shadowing effects</a:t>
            </a:r>
            <a:endParaRPr lang="it-IT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2221F82-17C5-400E-AECF-61A7F4309E07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6098EAC-2433-4302-BB2E-873B8DE3E33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14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ea typeface="DejaVu LGC Sans" charset="0"/>
              <a:cs typeface="DejaVu LGC Sans" charset="0"/>
            </a:endParaRP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57967E3-8726-4F71-AD36-B4661B741127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5BA9122-05F4-4A6A-B072-932E6A93DD50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15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ea typeface="DejaVu LGC Sans" charset="0"/>
              <a:cs typeface="DejaVu LGC Sans" charset="0"/>
            </a:endParaRP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55DE32-6762-4E09-BDE7-5CBC0458799C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EE18CF0-275C-4D5B-8248-E2E626C73D56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16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ea typeface="DejaVu LGC Sans" charset="0"/>
              <a:cs typeface="DejaVu LGC Sans" charset="0"/>
            </a:endParaRP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8281ACB-77B1-4C80-A028-3196882FEF18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AC52022-E113-4422-80DE-FFBF828FD35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475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ea typeface="DejaVu LGC Sans" charset="0"/>
              <a:cs typeface="DejaVu LGC Sans" charset="0"/>
            </a:endParaRP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3210C8D-F369-41C7-8E77-C30484458A08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E3ADA3F-294D-45F2-B209-3BE7C1392572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ea typeface="DejaVu LGC Sans" charset="0"/>
              <a:cs typeface="DejaVu LGC Sans" charset="0"/>
            </a:endParaRP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CB9ED00-C549-4A45-B19B-B3CBAA4EF4F9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1DEBC9D-3B42-40B9-87F9-2E740AC22624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ea typeface="DejaVu LGC Sans" charset="0"/>
              <a:cs typeface="DejaVu LGC Sans" charset="0"/>
            </a:endParaRP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A0E0645-803B-4DB1-AA4D-2680D000DD87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3BD7556-B907-4C12-907C-6340B3C5468E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ea typeface="DejaVu LGC Sans" charset="0"/>
              <a:cs typeface="DejaVu LGC Sans" charset="0"/>
            </a:endParaRP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6A83A1F-6C55-442A-9F95-95E0459A4C6D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D7545E3-8E2C-4C12-B15C-EEEDE9BF5F78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ea typeface="DejaVu LGC Sans" charset="0"/>
              <a:cs typeface="DejaVu LGC Sans" charset="0"/>
            </a:endParaRP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38EB42C-BF6C-498D-AEAA-98ED612338D4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4349C87-AB4B-421C-9BB3-E291D748338E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ea typeface="DejaVu LGC Sans" charset="0"/>
              <a:cs typeface="DejaVu LGC Sans" charset="0"/>
            </a:endParaRP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2907A8-4CB4-417D-9F1C-802A2CCE20BD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B7A8945-B054-46F4-84F5-C79F58AC8D20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ea typeface="DejaVu LGC Sans" charset="0"/>
              <a:cs typeface="DejaVu LGC Sans" charset="0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1082DAB-76D5-41FD-8A28-112A3ED3C4FC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4EF670-CF6E-4BF3-B079-AADDF49989CA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ea typeface="DejaVu LGC Sans" charset="0"/>
              <a:cs typeface="DejaVu LGC Sans" charset="0"/>
            </a:endParaRP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567395-4E86-4259-B9B9-B01470C04AD3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F44FC48-3AE7-4456-9C6E-CFD42C53BC0B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ea typeface="DejaVu LGC Sans" charset="0"/>
              <a:cs typeface="DejaVu LGC Sans" charset="0"/>
            </a:endParaRP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08285B-E687-42B2-AABA-83AD1EBD25A0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5440250-11B7-4274-9C58-68C172403B57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ea typeface="DejaVu LGC Sans" charset="0"/>
              <a:cs typeface="DejaVu LGC Sans" charset="0"/>
            </a:endParaRP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33F975C-0244-4264-8E0B-A44F553AC3F4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7197967-9085-44B5-91E4-4EB1A11CF9CB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ea typeface="DejaVu LGC Sans" charset="0"/>
              <a:cs typeface="DejaVu LGC Sans" charset="0"/>
            </a:endParaRP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A8062-4357-430C-A644-243BADD7A27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9C50-6EA0-449C-A0B9-340CC82554D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6225" y="201613"/>
            <a:ext cx="2055813" cy="59197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1613"/>
            <a:ext cx="6016625" cy="59197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75F63-C6CC-4EC9-AF29-DCEE71EBE7A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0FE0-140A-4681-95F5-6663966B7C3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C26F1-D77F-4D2E-B89B-B4FEE5D2ECE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5425" cy="520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914400"/>
            <a:ext cx="4037013" cy="520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D4E9D-2339-4BD1-B464-51D0A35E86E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649A7-CE7C-4733-A95C-CE8FF1273CE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4AF31-9E23-4EEC-9790-552C5990DE5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5FB66-58FC-4C16-BFD8-CE7E5B28A2C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5185F-4C55-4F39-9C24-AD8FB3DB317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E9108-5C10-4F75-BED7-D998D8D1AFE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99"/>
            </a:gs>
            <a:gs pos="100000">
              <a:srgbClr val="1717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8224838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4838" cy="520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CD74CC-7D23-4CDD-8873-825FEDC2D1B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00"/>
          </a:solidFill>
          <a:latin typeface="Verdana" pitchFamily="32" charset="0"/>
          <a:ea typeface="DejaVu LGC Sans" charset="0"/>
          <a:cs typeface="DejaVu LGC Sans" charset="0"/>
        </a:defRPr>
      </a:lvl2pPr>
      <a:lvl3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00"/>
          </a:solidFill>
          <a:latin typeface="Verdana" pitchFamily="32" charset="0"/>
          <a:ea typeface="DejaVu LGC Sans" charset="0"/>
          <a:cs typeface="DejaVu LGC Sans" charset="0"/>
        </a:defRPr>
      </a:lvl3pPr>
      <a:lvl4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00"/>
          </a:solidFill>
          <a:latin typeface="Verdana" pitchFamily="32" charset="0"/>
          <a:ea typeface="DejaVu LGC Sans" charset="0"/>
          <a:cs typeface="DejaVu LGC Sans" charset="0"/>
        </a:defRPr>
      </a:lvl4pPr>
      <a:lvl5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00"/>
          </a:solidFill>
          <a:latin typeface="Verdana" pitchFamily="32" charset="0"/>
          <a:ea typeface="DejaVu LGC Sans" charset="0"/>
          <a:cs typeface="DejaVu LGC Sans" charset="0"/>
        </a:defRPr>
      </a:lvl5pPr>
      <a:lvl6pPr marL="2514600" indent="-228600"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00"/>
          </a:solidFill>
          <a:latin typeface="Verdana" pitchFamily="32" charset="0"/>
          <a:ea typeface="DejaVu LGC Sans" charset="0"/>
          <a:cs typeface="DejaVu LGC Sans" charset="0"/>
        </a:defRPr>
      </a:lvl6pPr>
      <a:lvl7pPr marL="2971800" indent="-228600"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00"/>
          </a:solidFill>
          <a:latin typeface="Verdana" pitchFamily="32" charset="0"/>
          <a:ea typeface="DejaVu LGC Sans" charset="0"/>
          <a:cs typeface="DejaVu LGC Sans" charset="0"/>
        </a:defRPr>
      </a:lvl7pPr>
      <a:lvl8pPr marL="3429000" indent="-228600"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00"/>
          </a:solidFill>
          <a:latin typeface="Verdana" pitchFamily="32" charset="0"/>
          <a:ea typeface="DejaVu LGC Sans" charset="0"/>
          <a:cs typeface="DejaVu LGC Sans" charset="0"/>
        </a:defRPr>
      </a:lvl8pPr>
      <a:lvl9pPr marL="3886200" indent="-228600"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00"/>
          </a:solidFill>
          <a:latin typeface="Verdana" pitchFamily="32" charset="0"/>
          <a:ea typeface="DejaVu LGC Sans" charset="0"/>
          <a:cs typeface="DejaVu LGC Sans" charset="0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Arial" charset="0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D58EC8B-2C74-428B-B9E5-25172732A1F6}" type="slidenum">
              <a:rPr lang="en-GB" sz="14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58750"/>
            <a:ext cx="8229600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>
                <a:solidFill>
                  <a:srgbClr val="FFFF00"/>
                </a:solidFill>
                <a:latin typeface="Verdana" pitchFamily="32" charset="0"/>
              </a:rPr>
              <a:t>J/</a:t>
            </a:r>
            <a:r>
              <a:rPr lang="en-GB" sz="2800" dirty="0">
                <a:solidFill>
                  <a:srgbClr val="FFFF00"/>
                </a:solidFill>
                <a:latin typeface="Symbol" pitchFamily="16" charset="2"/>
              </a:rPr>
              <a:t></a:t>
            </a:r>
            <a:r>
              <a:rPr lang="en-GB" sz="2800" dirty="0">
                <a:solidFill>
                  <a:srgbClr val="FFFF00"/>
                </a:solidFill>
                <a:latin typeface="Verdana" pitchFamily="32" charset="0"/>
              </a:rPr>
              <a:t> production </a:t>
            </a:r>
            <a:br>
              <a:rPr lang="en-GB" sz="2800" dirty="0">
                <a:solidFill>
                  <a:srgbClr val="FFFF00"/>
                </a:solidFill>
                <a:latin typeface="Verdana" pitchFamily="32" charset="0"/>
              </a:rPr>
            </a:br>
            <a:r>
              <a:rPr lang="en-GB" sz="2800" dirty="0">
                <a:solidFill>
                  <a:srgbClr val="FFFF00"/>
                </a:solidFill>
                <a:latin typeface="Verdana" pitchFamily="32" charset="0"/>
              </a:rPr>
              <a:t>in p-A collisions at 158 and 400 </a:t>
            </a:r>
            <a:r>
              <a:rPr lang="en-GB" sz="2800" dirty="0" err="1">
                <a:solidFill>
                  <a:srgbClr val="FFFF00"/>
                </a:solidFill>
                <a:latin typeface="Verdana" pitchFamily="32" charset="0"/>
              </a:rPr>
              <a:t>GeV</a:t>
            </a:r>
            <a:r>
              <a:rPr lang="en-GB" sz="2800" dirty="0">
                <a:solidFill>
                  <a:srgbClr val="FFFF00"/>
                </a:solidFill>
                <a:latin typeface="Verdana" pitchFamily="32" charset="0"/>
              </a:rPr>
              <a:t>:</a:t>
            </a:r>
            <a:br>
              <a:rPr lang="en-GB" sz="2800" dirty="0">
                <a:solidFill>
                  <a:srgbClr val="FFFF00"/>
                </a:solidFill>
                <a:latin typeface="Verdana" pitchFamily="32" charset="0"/>
              </a:rPr>
            </a:br>
            <a:r>
              <a:rPr lang="en-GB" sz="2800" dirty="0" smtClean="0">
                <a:solidFill>
                  <a:srgbClr val="FFFF00"/>
                </a:solidFill>
                <a:latin typeface="Verdana" pitchFamily="32" charset="0"/>
              </a:rPr>
              <a:t>results </a:t>
            </a:r>
            <a:r>
              <a:rPr lang="en-GB" sz="2800" dirty="0">
                <a:solidFill>
                  <a:srgbClr val="FFFF00"/>
                </a:solidFill>
                <a:latin typeface="Verdana" pitchFamily="32" charset="0"/>
              </a:rPr>
              <a:t>from the NA60 experiment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701800"/>
            <a:ext cx="2844800" cy="355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74663" y="5349895"/>
            <a:ext cx="7796212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P. 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</a:rPr>
              <a:t>Cortese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(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</a:rPr>
              <a:t>Universit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  <a:ea typeface="Verdana" pitchFamily="32" charset="0"/>
                <a:cs typeface="Verdana" pitchFamily="32" charset="0"/>
              </a:rPr>
              <a:t>à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  <a:ea typeface="Verdana" pitchFamily="32" charset="0"/>
                <a:cs typeface="Verdana" pitchFamily="32" charset="0"/>
              </a:rPr>
              <a:t> del 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  <a:ea typeface="Verdana" pitchFamily="32" charset="0"/>
                <a:cs typeface="Verdana" pitchFamily="32" charset="0"/>
              </a:rPr>
              <a:t>Piemonte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  <a:ea typeface="Verdana" pitchFamily="32" charset="0"/>
                <a:cs typeface="Verdana" pitchFamily="32" charset="0"/>
              </a:rPr>
              <a:t> Orientale – Alessandria</a:t>
            </a: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Verdana" pitchFamily="32" charset="0"/>
                <a:ea typeface="Verdana" pitchFamily="32" charset="0"/>
                <a:cs typeface="Verdana" pitchFamily="32" charset="0"/>
              </a:rPr>
              <a:t>a</a:t>
            </a:r>
            <a:r>
              <a:rPr lang="en-GB" sz="2000" smtClean="0">
                <a:solidFill>
                  <a:srgbClr val="FFFFFF"/>
                </a:solidFill>
                <a:latin typeface="Verdana" pitchFamily="32" charset="0"/>
                <a:ea typeface="Verdana" pitchFamily="32" charset="0"/>
                <a:cs typeface="Verdana" pitchFamily="32" charset="0"/>
              </a:rPr>
              <a:t>nd 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INFN Torino, Italy)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‏</a:t>
            </a: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for the </a:t>
            </a: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NA60 Collaboration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571500" y="2100263"/>
            <a:ext cx="4349822" cy="1941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Introduction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Data analysis</a:t>
            </a:r>
          </a:p>
          <a:p>
            <a:pPr>
              <a:lnSpc>
                <a:spcPct val="100000"/>
              </a:lnSpc>
              <a:buClr>
                <a:srgbClr val="FFFF00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 Differential distributions </a:t>
            </a:r>
            <a:r>
              <a:rPr lang="en-GB" sz="2000" dirty="0" smtClean="0">
                <a:solidFill>
                  <a:srgbClr val="FFFF00"/>
                </a:solidFill>
                <a:latin typeface="Verdana" pitchFamily="32" charset="0"/>
              </a:rPr>
              <a:t>(y</a:t>
            </a:r>
            <a:r>
              <a:rPr lang="en-GB" sz="2000" baseline="-25000" dirty="0" smtClean="0">
                <a:solidFill>
                  <a:srgbClr val="FFFF00"/>
                </a:solidFill>
                <a:latin typeface="Verdana" pitchFamily="32" charset="0"/>
              </a:rPr>
              <a:t>, </a:t>
            </a:r>
            <a:r>
              <a:rPr lang="en-GB" sz="2000" dirty="0" err="1" smtClean="0">
                <a:solidFill>
                  <a:srgbClr val="FFFF00"/>
                </a:solidFill>
                <a:latin typeface="Verdana" pitchFamily="32" charset="0"/>
              </a:rPr>
              <a:t>p</a:t>
            </a:r>
            <a:r>
              <a:rPr lang="en-GB" sz="2000" baseline="-25000" dirty="0" err="1" smtClean="0">
                <a:solidFill>
                  <a:srgbClr val="FFFF00"/>
                </a:solidFill>
                <a:latin typeface="Verdana" pitchFamily="32" charset="0"/>
              </a:rPr>
              <a:t>T</a:t>
            </a: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)</a:t>
            </a:r>
            <a:r>
              <a:rPr lang="en-GB" sz="2000" dirty="0">
                <a:solidFill>
                  <a:srgbClr val="FFFF00"/>
                </a:solidFill>
                <a:latin typeface="Verdana" pitchFamily="32" charset="0"/>
                <a:cs typeface="Arial" charset="0"/>
              </a:rPr>
              <a:t>‏</a:t>
            </a:r>
          </a:p>
          <a:p>
            <a:pPr>
              <a:lnSpc>
                <a:spcPct val="100000"/>
              </a:lnSpc>
              <a:buClr>
                <a:srgbClr val="FFFF00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 Polarization</a:t>
            </a:r>
          </a:p>
          <a:p>
            <a:pPr>
              <a:lnSpc>
                <a:spcPct val="100000"/>
              </a:lnSpc>
              <a:buClr>
                <a:srgbClr val="FFFF00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 Nuclear effects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Conclusions</a:t>
            </a:r>
            <a:endParaRPr lang="en-GB" sz="2000" dirty="0">
              <a:solidFill>
                <a:srgbClr val="FFFFFF"/>
              </a:solidFill>
              <a:latin typeface="Verdana" pitchFamily="32" charset="0"/>
            </a:endParaRPr>
          </a:p>
        </p:txBody>
      </p:sp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54715" y="4357694"/>
            <a:ext cx="1932061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A9A73FB-C72B-4BC5-AB90-B41CB82B676B}" type="slidenum">
              <a:rPr lang="en-GB" sz="14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57200" y="71414"/>
            <a:ext cx="82296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>
                <a:solidFill>
                  <a:srgbClr val="FFFF00"/>
                </a:solidFill>
                <a:latin typeface="Verdana" pitchFamily="32" charset="0"/>
              </a:rPr>
              <a:t>Preliminary </a:t>
            </a:r>
            <a:r>
              <a:rPr lang="en-GB" sz="2800" dirty="0" err="1">
                <a:solidFill>
                  <a:srgbClr val="FFFF00"/>
                </a:solidFill>
                <a:latin typeface="Verdana" pitchFamily="32" charset="0"/>
              </a:rPr>
              <a:t>pA</a:t>
            </a:r>
            <a:r>
              <a:rPr lang="en-GB" sz="2800" dirty="0">
                <a:solidFill>
                  <a:srgbClr val="FFFF00"/>
                </a:solidFill>
                <a:latin typeface="Verdana" pitchFamily="32" charset="0"/>
              </a:rPr>
              <a:t> results and comparisons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693863" y="4760913"/>
            <a:ext cx="1114425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Helicity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5938838" y="4760913"/>
            <a:ext cx="1881187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Collins-Soper</a:t>
            </a: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-32" y="5291138"/>
            <a:ext cx="9300216" cy="1233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NA60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systematic error (preliminary): ~± 0.10 (increasing with </a:t>
            </a:r>
            <a:r>
              <a:rPr lang="en-GB" sz="1800" dirty="0" err="1">
                <a:solidFill>
                  <a:srgbClr val="FFFFFF"/>
                </a:solidFill>
                <a:latin typeface="Verdana" pitchFamily="32" charset="0"/>
              </a:rPr>
              <a:t>p</a:t>
            </a:r>
            <a:r>
              <a:rPr lang="en-GB" sz="1800" baseline="-25000" dirty="0" err="1">
                <a:solidFill>
                  <a:srgbClr val="FFFFFF"/>
                </a:solidFill>
                <a:latin typeface="Verdana" pitchFamily="32" charset="0"/>
              </a:rPr>
              <a:t>T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)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‏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Large errors for </a:t>
            </a:r>
            <a:r>
              <a:rPr lang="en-GB" sz="1800" dirty="0">
                <a:solidFill>
                  <a:srgbClr val="FFFFFF"/>
                </a:solidFill>
                <a:latin typeface="Symbol" pitchFamily="16" charset="2"/>
              </a:rPr>
              <a:t>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in the CS frame  (acceptance large only at small |</a:t>
            </a:r>
            <a:r>
              <a:rPr lang="en-GB" sz="1800" dirty="0" err="1">
                <a:solidFill>
                  <a:srgbClr val="FFFFFF"/>
                </a:solidFill>
                <a:latin typeface="Verdana" pitchFamily="32" charset="0"/>
              </a:rPr>
              <a:t>cos</a:t>
            </a:r>
            <a:r>
              <a:rPr lang="en-GB" sz="1800" dirty="0" err="1">
                <a:solidFill>
                  <a:srgbClr val="FFFFFF"/>
                </a:solidFill>
                <a:latin typeface="Symbol" pitchFamily="16" charset="2"/>
              </a:rPr>
              <a:t></a:t>
            </a:r>
            <a:r>
              <a:rPr lang="en-GB" sz="1800" baseline="-25000" dirty="0" err="1">
                <a:solidFill>
                  <a:srgbClr val="FFFFFF"/>
                </a:solidFill>
                <a:latin typeface="Verdana" pitchFamily="32" charset="0"/>
              </a:rPr>
              <a:t>CS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|)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‏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1800" dirty="0">
                <a:solidFill>
                  <a:srgbClr val="FFFFFF"/>
                </a:solidFill>
                <a:latin typeface="Symbol" pitchFamily="16" charset="2"/>
              </a:rPr>
              <a:t>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compatible with zero everywhere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1800" dirty="0">
                <a:solidFill>
                  <a:srgbClr val="FFFF00"/>
                </a:solidFill>
                <a:latin typeface="Verdana" pitchFamily="32" charset="0"/>
              </a:rPr>
              <a:t>No large differences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between NA60 </a:t>
            </a: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</a:rPr>
              <a:t>and HERA-B</a:t>
            </a:r>
            <a:endParaRPr lang="en-GB" sz="1600" dirty="0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3" cstate="print"/>
          <a:srcRect t="1565" r="6747"/>
          <a:stretch>
            <a:fillRect/>
          </a:stretch>
        </p:blipFill>
        <p:spPr bwMode="auto">
          <a:xfrm>
            <a:off x="144463" y="648533"/>
            <a:ext cx="4137955" cy="4102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4" cstate="print"/>
          <a:srcRect t="2109" r="5866"/>
          <a:stretch>
            <a:fillRect/>
          </a:stretch>
        </p:blipFill>
        <p:spPr bwMode="auto">
          <a:xfrm>
            <a:off x="4716463" y="647938"/>
            <a:ext cx="4213255" cy="411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96456AC-078F-4806-8E5D-804F777E6AB7}" type="slidenum">
              <a:rPr lang="en-GB" sz="14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457200" y="-24"/>
            <a:ext cx="822960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>
                <a:solidFill>
                  <a:srgbClr val="FFFF00"/>
                </a:solidFill>
                <a:latin typeface="Verdana" pitchFamily="32" charset="0"/>
              </a:rPr>
              <a:t>Relative cross sections </a:t>
            </a:r>
            <a:r>
              <a:rPr lang="en-GB" sz="3200" dirty="0" err="1">
                <a:solidFill>
                  <a:srgbClr val="FFFF00"/>
                </a:solidFill>
                <a:latin typeface="Verdana" pitchFamily="32" charset="0"/>
              </a:rPr>
              <a:t>vs</a:t>
            </a:r>
            <a:r>
              <a:rPr lang="en-GB" sz="3200" dirty="0">
                <a:solidFill>
                  <a:srgbClr val="FFFF00"/>
                </a:solidFill>
                <a:latin typeface="Verdana" pitchFamily="32" charset="0"/>
              </a:rPr>
              <a:t> A</a:t>
            </a:r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5929323" y="1372339"/>
            <a:ext cx="3000396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A-dependence fitted using the </a:t>
            </a:r>
            <a:r>
              <a:rPr lang="en-GB" sz="2000" dirty="0" err="1">
                <a:solidFill>
                  <a:srgbClr val="FFFF00"/>
                </a:solidFill>
                <a:latin typeface="Verdana" pitchFamily="32" charset="0"/>
              </a:rPr>
              <a:t>Glauber</a:t>
            </a: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latin typeface="Verdana" pitchFamily="32" charset="0"/>
              </a:rPr>
              <a:t>model</a:t>
            </a:r>
          </a:p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FFFF00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Shadowing neglected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, as usual (but not correct!) at fixed target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376238" y="5480050"/>
            <a:ext cx="1084262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We get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1711325" y="5319713"/>
            <a:ext cx="6715125" cy="78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Symbol" pitchFamily="16" charset="2"/>
              </a:rPr>
              <a:t></a:t>
            </a:r>
            <a:r>
              <a:rPr lang="en-GB" sz="2000" baseline="-25000">
                <a:solidFill>
                  <a:srgbClr val="FFFFFF"/>
                </a:solidFill>
                <a:latin typeface="Verdana" pitchFamily="32" charset="0"/>
              </a:rPr>
              <a:t>abs</a:t>
            </a: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baseline="30000">
                <a:solidFill>
                  <a:srgbClr val="FFFFFF"/>
                </a:solidFill>
                <a:latin typeface="Verdana" pitchFamily="32" charset="0"/>
              </a:rPr>
              <a:t>J/</a:t>
            </a:r>
            <a:r>
              <a:rPr lang="en-GB" sz="2000" baseline="30000">
                <a:solidFill>
                  <a:srgbClr val="FFFFFF"/>
                </a:solidFill>
                <a:latin typeface="Symbol" pitchFamily="16" charset="2"/>
              </a:rPr>
              <a:t></a:t>
            </a: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 (158 GeV) = 7.6 ± 0.7(stat) ± 0.6(syst) mb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Symbol" pitchFamily="16" charset="2"/>
              </a:rPr>
              <a:t></a:t>
            </a:r>
            <a:r>
              <a:rPr lang="en-GB" sz="2000" baseline="-25000">
                <a:solidFill>
                  <a:srgbClr val="FFFFFF"/>
                </a:solidFill>
                <a:latin typeface="Verdana" pitchFamily="32" charset="0"/>
              </a:rPr>
              <a:t>abs</a:t>
            </a: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baseline="30000">
                <a:solidFill>
                  <a:srgbClr val="FFFFFF"/>
                </a:solidFill>
                <a:latin typeface="Verdana" pitchFamily="32" charset="0"/>
              </a:rPr>
              <a:t>J/</a:t>
            </a:r>
            <a:r>
              <a:rPr lang="en-GB" sz="2000" baseline="30000">
                <a:solidFill>
                  <a:srgbClr val="FFFFFF"/>
                </a:solidFill>
                <a:latin typeface="Symbol" pitchFamily="16" charset="2"/>
              </a:rPr>
              <a:t></a:t>
            </a: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 (400 GeV) = 4.3 ± 0.8(stat) ± 0.6(syst) mb</a:t>
            </a: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303213" y="6299200"/>
            <a:ext cx="9779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Using </a:t>
            </a:r>
          </a:p>
        </p:txBody>
      </p:sp>
      <p:sp>
        <p:nvSpPr>
          <p:cNvPr id="2057" name="AutoShape 8"/>
          <p:cNvSpPr>
            <a:spLocks/>
          </p:cNvSpPr>
          <p:nvPr/>
        </p:nvSpPr>
        <p:spPr bwMode="auto">
          <a:xfrm>
            <a:off x="1476375" y="5372100"/>
            <a:ext cx="215900" cy="649288"/>
          </a:xfrm>
          <a:prstGeom prst="leftBrace">
            <a:avLst>
              <a:gd name="adj1" fmla="val 25061"/>
              <a:gd name="adj2" fmla="val 50000"/>
            </a:avLst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3554413" y="6092825"/>
            <a:ext cx="51562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Symbol" pitchFamily="16" charset="2"/>
              <a:buChar char="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(158 GeV) = 0.882 ± 0.009 ± 0.008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Symbol" pitchFamily="16" charset="2"/>
              </a:rPr>
              <a:t></a:t>
            </a: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(400 GeV) = 0.927 ± 0.013 ± 0.009 </a:t>
            </a:r>
          </a:p>
        </p:txBody>
      </p:sp>
      <p:sp>
        <p:nvSpPr>
          <p:cNvPr id="2059" name="AutoShape 10"/>
          <p:cNvSpPr>
            <a:spLocks/>
          </p:cNvSpPr>
          <p:nvPr/>
        </p:nvSpPr>
        <p:spPr bwMode="auto">
          <a:xfrm>
            <a:off x="3348038" y="6164263"/>
            <a:ext cx="215900" cy="649287"/>
          </a:xfrm>
          <a:prstGeom prst="leftBrace">
            <a:avLst>
              <a:gd name="adj1" fmla="val 25061"/>
              <a:gd name="adj2" fmla="val 50000"/>
            </a:avLst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" name="Picture 3" descr="Z:\na60\pres\2010QWG\figure\fig2_new.png"/>
          <p:cNvPicPr>
            <a:picLocks noChangeAspect="1" noChangeArrowheads="1"/>
          </p:cNvPicPr>
          <p:nvPr/>
        </p:nvPicPr>
        <p:blipFill>
          <a:blip r:embed="rId3" cstate="print"/>
          <a:srcRect t="46217" r="12311"/>
          <a:stretch>
            <a:fillRect/>
          </a:stretch>
        </p:blipFill>
        <p:spPr bwMode="auto">
          <a:xfrm>
            <a:off x="0" y="812967"/>
            <a:ext cx="5929322" cy="4187669"/>
          </a:xfrm>
          <a:prstGeom prst="rect">
            <a:avLst/>
          </a:prstGeom>
          <a:noFill/>
        </p:spPr>
      </p:pic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3714744" y="1571612"/>
            <a:ext cx="1277937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Verdana" pitchFamily="32" charset="0"/>
              </a:rPr>
              <a:t>400 </a:t>
            </a:r>
            <a:r>
              <a:rPr lang="en-GB" sz="2000" dirty="0" err="1">
                <a:solidFill>
                  <a:srgbClr val="000000"/>
                </a:solidFill>
                <a:latin typeface="Verdana" pitchFamily="32" charset="0"/>
              </a:rPr>
              <a:t>GeV</a:t>
            </a:r>
            <a:endParaRPr lang="en-GB" sz="2000" dirty="0">
              <a:solidFill>
                <a:srgbClr val="000000"/>
              </a:solidFill>
              <a:latin typeface="Verdana" pitchFamily="32" charset="0"/>
            </a:endParaRP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3143240" y="3357562"/>
            <a:ext cx="1279525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  <a:latin typeface="Verdana" pitchFamily="32" charset="0"/>
              </a:rPr>
              <a:t>158 </a:t>
            </a:r>
            <a:r>
              <a:rPr lang="en-GB" sz="2000" dirty="0" err="1">
                <a:solidFill>
                  <a:srgbClr val="000000"/>
                </a:solidFill>
                <a:latin typeface="Verdana" pitchFamily="32" charset="0"/>
              </a:rPr>
              <a:t>GeV</a:t>
            </a:r>
            <a:endParaRPr lang="en-GB" sz="2000" dirty="0">
              <a:solidFill>
                <a:srgbClr val="000000"/>
              </a:solidFill>
              <a:latin typeface="Verdana" pitchFamily="32" charset="0"/>
            </a:endParaRPr>
          </a:p>
        </p:txBody>
      </p:sp>
      <p:pic>
        <p:nvPicPr>
          <p:cNvPr id="3" name="Picture 4" descr="Z:\na60\pres\2010QWG\figure\eq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27" t="24604" r="23017" b="55555"/>
          <a:stretch>
            <a:fillRect/>
          </a:stretch>
        </p:blipFill>
        <p:spPr bwMode="auto">
          <a:xfrm>
            <a:off x="1157332" y="6215082"/>
            <a:ext cx="1800170" cy="642918"/>
          </a:xfrm>
          <a:prstGeom prst="rect">
            <a:avLst/>
          </a:prstGeom>
          <a:noFill/>
        </p:spPr>
      </p:pic>
      <p:sp>
        <p:nvSpPr>
          <p:cNvPr id="15" name="CasellaDiTesto 14"/>
          <p:cNvSpPr txBox="1"/>
          <p:nvPr/>
        </p:nvSpPr>
        <p:spPr>
          <a:xfrm>
            <a:off x="857224" y="1000108"/>
            <a:ext cx="262123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Verdana" pitchFamily="32" charset="0"/>
              </a:rPr>
              <a:t>3.2 &lt; </a:t>
            </a:r>
            <a:r>
              <a:rPr lang="en-GB" dirty="0" err="1" smtClean="0">
                <a:solidFill>
                  <a:schemeClr val="tx1"/>
                </a:solidFill>
                <a:latin typeface="Verdana" pitchFamily="32" charset="0"/>
              </a:rPr>
              <a:t>y</a:t>
            </a:r>
            <a:r>
              <a:rPr lang="en-GB" baseline="-25000" dirty="0" err="1" smtClean="0">
                <a:solidFill>
                  <a:schemeClr val="tx1"/>
                </a:solidFill>
                <a:latin typeface="Verdana" pitchFamily="32" charset="0"/>
              </a:rPr>
              <a:t>lab</a:t>
            </a:r>
            <a:r>
              <a:rPr lang="en-GB" dirty="0" smtClean="0">
                <a:solidFill>
                  <a:schemeClr val="tx1"/>
                </a:solidFill>
                <a:latin typeface="Verdana" pitchFamily="32" charset="0"/>
              </a:rPr>
              <a:t> &lt; 3.7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EC8D5F2-2DE5-4751-90F6-89DBBE49AADA}" type="slidenum">
              <a:rPr lang="en-GB" sz="14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39750" y="53975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>
                <a:solidFill>
                  <a:srgbClr val="FFFF00"/>
                </a:solidFill>
                <a:latin typeface="Verdana" pitchFamily="32" charset="0"/>
              </a:rPr>
              <a:t>Relative cross sections: </a:t>
            </a:r>
            <a:br>
              <a:rPr lang="en-GB" sz="3200">
                <a:solidFill>
                  <a:srgbClr val="FFFF00"/>
                </a:solidFill>
                <a:latin typeface="Verdana" pitchFamily="32" charset="0"/>
              </a:rPr>
            </a:br>
            <a:r>
              <a:rPr lang="en-GB" sz="3200">
                <a:solidFill>
                  <a:srgbClr val="FFFF00"/>
                </a:solidFill>
                <a:latin typeface="Verdana" pitchFamily="32" charset="0"/>
              </a:rPr>
              <a:t>systematic errors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771775" y="2676525"/>
            <a:ext cx="1841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85720" y="2627320"/>
            <a:ext cx="8964612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The investigated sources of </a:t>
            </a:r>
            <a:r>
              <a:rPr lang="en-GB" sz="2000" dirty="0" smtClean="0">
                <a:solidFill>
                  <a:srgbClr val="FFFF00"/>
                </a:solidFill>
                <a:latin typeface="Verdana" pitchFamily="32" charset="0"/>
              </a:rPr>
              <a:t>systematic errors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 are connected with:</a:t>
            </a:r>
            <a:endParaRPr lang="en-GB" sz="2000" dirty="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523875" y="3246445"/>
            <a:ext cx="5732463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Uncertainty on </a:t>
            </a:r>
            <a:r>
              <a:rPr lang="en-GB" sz="2000">
                <a:solidFill>
                  <a:srgbClr val="FFFF00"/>
                </a:solidFill>
                <a:latin typeface="Verdana" pitchFamily="32" charset="0"/>
              </a:rPr>
              <a:t>target thicknesses </a:t>
            </a: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(</a:t>
            </a:r>
            <a:r>
              <a:rPr lang="en-GB" sz="2000">
                <a:solidFill>
                  <a:srgbClr val="FFFFFF"/>
                </a:solidFill>
                <a:latin typeface="Symbol" pitchFamily="16" charset="2"/>
              </a:rPr>
              <a:t></a:t>
            </a: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 1.5%)</a:t>
            </a:r>
            <a:r>
              <a:rPr lang="en-GB" sz="2000">
                <a:solidFill>
                  <a:srgbClr val="FFFFFF"/>
                </a:solidFill>
                <a:latin typeface="Verdana" pitchFamily="32" charset="0"/>
                <a:cs typeface="Arial" charset="0"/>
              </a:rPr>
              <a:t>‏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523875" y="3694120"/>
            <a:ext cx="78486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Uncertainty on the J/</a:t>
            </a:r>
            <a:r>
              <a:rPr lang="en-GB" sz="2000" dirty="0">
                <a:solidFill>
                  <a:srgbClr val="FFFFFF"/>
                </a:solidFill>
                <a:latin typeface="Symbol" pitchFamily="16" charset="2"/>
              </a:rPr>
              <a:t>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y distribution 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(</a:t>
            </a:r>
            <a:r>
              <a:rPr lang="en-GB" sz="2000" dirty="0">
                <a:solidFill>
                  <a:srgbClr val="FFFFFF"/>
                </a:solidFill>
                <a:latin typeface="Symbol" pitchFamily="16" charset="2"/>
              </a:rPr>
              <a:t>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1.5%)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‏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523875" y="4102108"/>
            <a:ext cx="8123238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Uncertainty in the </a:t>
            </a: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reconstruction efficiency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calculation (</a:t>
            </a:r>
            <a:r>
              <a:rPr lang="en-GB" sz="2000" dirty="0">
                <a:solidFill>
                  <a:srgbClr val="FFFFFF"/>
                </a:solidFill>
                <a:latin typeface="Symbol" pitchFamily="16" charset="2"/>
              </a:rPr>
              <a:t>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3%)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‏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285750" y="1377943"/>
            <a:ext cx="8620125" cy="105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We only quote the fraction of the total systematic error which is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 </a:t>
            </a: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not common to all the points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(i.e. the one which affects the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 evaluation of </a:t>
            </a:r>
            <a:r>
              <a:rPr lang="en-GB" sz="2000" dirty="0">
                <a:solidFill>
                  <a:srgbClr val="FFFFFF"/>
                </a:solidFill>
                <a:latin typeface="Symbol" pitchFamily="16" charset="2"/>
              </a:rPr>
              <a:t></a:t>
            </a:r>
            <a:r>
              <a:rPr lang="en-GB" sz="2000" baseline="-25000" dirty="0">
                <a:solidFill>
                  <a:srgbClr val="FFFFFF"/>
                </a:solidFill>
                <a:latin typeface="Verdana" pitchFamily="32" charset="0"/>
              </a:rPr>
              <a:t>abs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baseline="30000" dirty="0">
                <a:solidFill>
                  <a:srgbClr val="FFFFFF"/>
                </a:solidFill>
                <a:latin typeface="Verdana" pitchFamily="32" charset="0"/>
              </a:rPr>
              <a:t>J/</a:t>
            </a:r>
            <a:r>
              <a:rPr lang="en-GB" sz="2000" baseline="30000" dirty="0">
                <a:solidFill>
                  <a:srgbClr val="FFFFFF"/>
                </a:solidFill>
                <a:latin typeface="Symbol" pitchFamily="16" charset="2"/>
              </a:rPr>
              <a:t>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)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‏</a:t>
            </a:r>
            <a:endParaRPr lang="en-GB" sz="2000" dirty="0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o 25"/>
          <p:cNvGrpSpPr/>
          <p:nvPr/>
        </p:nvGrpSpPr>
        <p:grpSpPr>
          <a:xfrm>
            <a:off x="71438" y="1677144"/>
            <a:ext cx="9001125" cy="3133810"/>
            <a:chOff x="34925" y="1705726"/>
            <a:chExt cx="9001125" cy="3133810"/>
          </a:xfrm>
        </p:grpSpPr>
        <p:grpSp>
          <p:nvGrpSpPr>
            <p:cNvPr id="18" name="Gruppo 17"/>
            <p:cNvGrpSpPr/>
            <p:nvPr/>
          </p:nvGrpSpPr>
          <p:grpSpPr>
            <a:xfrm>
              <a:off x="4643438" y="1742708"/>
              <a:ext cx="4392612" cy="3083659"/>
              <a:chOff x="4643438" y="1742708"/>
              <a:chExt cx="4392612" cy="3083659"/>
            </a:xfrm>
          </p:grpSpPr>
          <p:pic>
            <p:nvPicPr>
              <p:cNvPr id="2048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4643438" y="1742708"/>
                <a:ext cx="4392612" cy="308365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0491" name="Text Box 10"/>
              <p:cNvSpPr txBox="1">
                <a:spLocks noChangeArrowheads="1"/>
              </p:cNvSpPr>
              <p:nvPr/>
            </p:nvSpPr>
            <p:spPr bwMode="auto">
              <a:xfrm>
                <a:off x="7092950" y="2133600"/>
                <a:ext cx="1371600" cy="70326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>
                    <a:solidFill>
                      <a:srgbClr val="000000"/>
                    </a:solidFill>
                    <a:latin typeface="Verdana" pitchFamily="32" charset="0"/>
                  </a:rPr>
                  <a:t>400 GeV,</a:t>
                </a:r>
              </a:p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>
                    <a:solidFill>
                      <a:srgbClr val="000000"/>
                    </a:solidFill>
                    <a:latin typeface="Verdana" pitchFamily="32" charset="0"/>
                  </a:rPr>
                  <a:t>EKS98</a:t>
                </a:r>
              </a:p>
            </p:txBody>
          </p:sp>
        </p:grpSp>
        <p:grpSp>
          <p:nvGrpSpPr>
            <p:cNvPr id="17" name="Gruppo 16"/>
            <p:cNvGrpSpPr/>
            <p:nvPr/>
          </p:nvGrpSpPr>
          <p:grpSpPr>
            <a:xfrm>
              <a:off x="34925" y="1705726"/>
              <a:ext cx="4464050" cy="3133810"/>
              <a:chOff x="34925" y="1705726"/>
              <a:chExt cx="4464050" cy="3133810"/>
            </a:xfrm>
          </p:grpSpPr>
          <p:pic>
            <p:nvPicPr>
              <p:cNvPr id="2048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34925" y="1705726"/>
                <a:ext cx="4464050" cy="313381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0492" name="Text Box 11"/>
              <p:cNvSpPr txBox="1">
                <a:spLocks noChangeArrowheads="1"/>
              </p:cNvSpPr>
              <p:nvPr/>
            </p:nvSpPr>
            <p:spPr bwMode="auto">
              <a:xfrm>
                <a:off x="2700338" y="2060575"/>
                <a:ext cx="1371600" cy="70326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 dirty="0">
                    <a:solidFill>
                      <a:srgbClr val="000000"/>
                    </a:solidFill>
                    <a:latin typeface="Verdana" pitchFamily="32" charset="0"/>
                  </a:rPr>
                  <a:t>158 </a:t>
                </a:r>
                <a:r>
                  <a:rPr lang="en-GB" sz="2000" dirty="0" err="1">
                    <a:solidFill>
                      <a:srgbClr val="000000"/>
                    </a:solidFill>
                    <a:latin typeface="Verdana" pitchFamily="32" charset="0"/>
                  </a:rPr>
                  <a:t>GeV</a:t>
                </a:r>
                <a:r>
                  <a:rPr lang="en-GB" sz="2000" dirty="0">
                    <a:solidFill>
                      <a:srgbClr val="000000"/>
                    </a:solidFill>
                    <a:latin typeface="Verdana" pitchFamily="32" charset="0"/>
                  </a:rPr>
                  <a:t>,</a:t>
                </a:r>
              </a:p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 dirty="0">
                    <a:solidFill>
                      <a:srgbClr val="000000"/>
                    </a:solidFill>
                    <a:latin typeface="Verdana" pitchFamily="32" charset="0"/>
                  </a:rPr>
                  <a:t>EKS98</a:t>
                </a:r>
              </a:p>
            </p:txBody>
          </p:sp>
        </p:grpSp>
      </p:grpSp>
      <p:grpSp>
        <p:nvGrpSpPr>
          <p:cNvPr id="25" name="Gruppo 24"/>
          <p:cNvGrpSpPr/>
          <p:nvPr/>
        </p:nvGrpSpPr>
        <p:grpSpPr>
          <a:xfrm>
            <a:off x="71438" y="1677144"/>
            <a:ext cx="9001125" cy="3133810"/>
            <a:chOff x="34925" y="1648563"/>
            <a:chExt cx="9001125" cy="3133810"/>
          </a:xfrm>
        </p:grpSpPr>
        <p:grpSp>
          <p:nvGrpSpPr>
            <p:cNvPr id="19" name="Gruppo 18"/>
            <p:cNvGrpSpPr/>
            <p:nvPr/>
          </p:nvGrpSpPr>
          <p:grpSpPr>
            <a:xfrm>
              <a:off x="4643438" y="1685545"/>
              <a:ext cx="4392612" cy="3083659"/>
              <a:chOff x="4643438" y="1742708"/>
              <a:chExt cx="4392612" cy="3083659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4643438" y="1742708"/>
                <a:ext cx="4392612" cy="308365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1" name="Text Box 10"/>
              <p:cNvSpPr txBox="1">
                <a:spLocks noChangeArrowheads="1"/>
              </p:cNvSpPr>
              <p:nvPr/>
            </p:nvSpPr>
            <p:spPr bwMode="auto">
              <a:xfrm>
                <a:off x="7092950" y="2133600"/>
                <a:ext cx="1371600" cy="70326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 dirty="0">
                    <a:solidFill>
                      <a:srgbClr val="000000"/>
                    </a:solidFill>
                    <a:latin typeface="Verdana" pitchFamily="32" charset="0"/>
                  </a:rPr>
                  <a:t>400 </a:t>
                </a:r>
                <a:r>
                  <a:rPr lang="en-GB" sz="2000" dirty="0" err="1">
                    <a:solidFill>
                      <a:srgbClr val="000000"/>
                    </a:solidFill>
                    <a:latin typeface="Verdana" pitchFamily="32" charset="0"/>
                  </a:rPr>
                  <a:t>GeV</a:t>
                </a:r>
                <a:r>
                  <a:rPr lang="en-GB" sz="2000" dirty="0">
                    <a:solidFill>
                      <a:srgbClr val="000000"/>
                    </a:solidFill>
                    <a:latin typeface="Verdana" pitchFamily="32" charset="0"/>
                  </a:rPr>
                  <a:t>,</a:t>
                </a:r>
              </a:p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 dirty="0" smtClean="0">
                    <a:solidFill>
                      <a:srgbClr val="000000"/>
                    </a:solidFill>
                    <a:latin typeface="Verdana" pitchFamily="32" charset="0"/>
                  </a:rPr>
                  <a:t>EPS08</a:t>
                </a:r>
                <a:endParaRPr lang="en-GB" sz="2000" dirty="0">
                  <a:solidFill>
                    <a:srgbClr val="000000"/>
                  </a:solidFill>
                  <a:latin typeface="Verdana" pitchFamily="32" charset="0"/>
                </a:endParaRPr>
              </a:p>
            </p:txBody>
          </p:sp>
        </p:grpSp>
        <p:grpSp>
          <p:nvGrpSpPr>
            <p:cNvPr id="22" name="Gruppo 21"/>
            <p:cNvGrpSpPr/>
            <p:nvPr/>
          </p:nvGrpSpPr>
          <p:grpSpPr>
            <a:xfrm>
              <a:off x="34925" y="1648563"/>
              <a:ext cx="4464050" cy="3133810"/>
              <a:chOff x="34925" y="1705726"/>
              <a:chExt cx="4464050" cy="3133810"/>
            </a:xfrm>
          </p:grpSpPr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 bwMode="auto">
              <a:xfrm>
                <a:off x="34925" y="1705726"/>
                <a:ext cx="4464050" cy="313381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4" name="Text Box 11"/>
              <p:cNvSpPr txBox="1">
                <a:spLocks noChangeArrowheads="1"/>
              </p:cNvSpPr>
              <p:nvPr/>
            </p:nvSpPr>
            <p:spPr bwMode="auto">
              <a:xfrm>
                <a:off x="2700338" y="2060575"/>
                <a:ext cx="1371600" cy="70326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 dirty="0">
                    <a:solidFill>
                      <a:srgbClr val="000000"/>
                    </a:solidFill>
                    <a:latin typeface="Verdana" pitchFamily="32" charset="0"/>
                  </a:rPr>
                  <a:t>158 </a:t>
                </a:r>
                <a:r>
                  <a:rPr lang="en-GB" sz="2000" dirty="0" err="1">
                    <a:solidFill>
                      <a:srgbClr val="000000"/>
                    </a:solidFill>
                    <a:latin typeface="Verdana" pitchFamily="32" charset="0"/>
                  </a:rPr>
                  <a:t>GeV</a:t>
                </a:r>
                <a:r>
                  <a:rPr lang="en-GB" sz="2000" dirty="0">
                    <a:solidFill>
                      <a:srgbClr val="000000"/>
                    </a:solidFill>
                    <a:latin typeface="Verdana" pitchFamily="32" charset="0"/>
                  </a:rPr>
                  <a:t>,</a:t>
                </a:r>
              </a:p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 dirty="0" smtClean="0">
                    <a:solidFill>
                      <a:srgbClr val="000000"/>
                    </a:solidFill>
                    <a:latin typeface="Verdana" pitchFamily="32" charset="0"/>
                  </a:rPr>
                  <a:t>EPS08</a:t>
                </a:r>
                <a:endParaRPr lang="en-GB" sz="2000" dirty="0">
                  <a:solidFill>
                    <a:srgbClr val="000000"/>
                  </a:solidFill>
                  <a:latin typeface="Verdana" pitchFamily="32" charset="0"/>
                </a:endParaRPr>
              </a:p>
            </p:txBody>
          </p:sp>
        </p:grpSp>
      </p:grpSp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CFAF868-4B60-4652-9DB5-8A702502F63F}" type="slidenum">
              <a:rPr lang="en-GB" sz="14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457200" y="115888"/>
            <a:ext cx="822960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>
                <a:solidFill>
                  <a:srgbClr val="FFFF00"/>
                </a:solidFill>
                <a:latin typeface="Verdana" pitchFamily="32" charset="0"/>
              </a:rPr>
              <a:t>Shadowing at 400/158 GeV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60338" y="836613"/>
            <a:ext cx="8950325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 We have evaluated (and corrected for) the </a:t>
            </a:r>
            <a:r>
              <a:rPr lang="en-GB" sz="2000">
                <a:solidFill>
                  <a:srgbClr val="FFFF00"/>
                </a:solidFill>
                <a:latin typeface="Verdana" pitchFamily="32" charset="0"/>
              </a:rPr>
              <a:t>(anti)shadowing effect</a:t>
            </a: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  expected for our data points, within the </a:t>
            </a:r>
            <a:r>
              <a:rPr lang="en-GB" sz="2000">
                <a:solidFill>
                  <a:srgbClr val="FFFF00"/>
                </a:solidFill>
                <a:latin typeface="Verdana" pitchFamily="32" charset="0"/>
              </a:rPr>
              <a:t>EKS98</a:t>
            </a: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 and </a:t>
            </a:r>
            <a:r>
              <a:rPr lang="en-GB" sz="2000">
                <a:solidFill>
                  <a:srgbClr val="FFFF00"/>
                </a:solidFill>
                <a:latin typeface="Verdana" pitchFamily="32" charset="0"/>
              </a:rPr>
              <a:t>EPS08</a:t>
            </a: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 scheme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31750" y="5408613"/>
            <a:ext cx="3455988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The Glauber fit now gives</a:t>
            </a: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293688" y="6370638"/>
            <a:ext cx="6126162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Significantly </a:t>
            </a:r>
            <a:r>
              <a:rPr lang="en-GB" sz="2000">
                <a:solidFill>
                  <a:srgbClr val="FFFF00"/>
                </a:solidFill>
                <a:latin typeface="Verdana" pitchFamily="32" charset="0"/>
              </a:rPr>
              <a:t>higher</a:t>
            </a: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 than the “effective” values</a:t>
            </a:r>
          </a:p>
        </p:txBody>
      </p:sp>
      <p:sp>
        <p:nvSpPr>
          <p:cNvPr id="20490" name="AutoShape 9"/>
          <p:cNvSpPr>
            <a:spLocks/>
          </p:cNvSpPr>
          <p:nvPr/>
        </p:nvSpPr>
        <p:spPr bwMode="auto">
          <a:xfrm>
            <a:off x="3492500" y="5013325"/>
            <a:ext cx="215900" cy="1223963"/>
          </a:xfrm>
          <a:prstGeom prst="leftBrace">
            <a:avLst>
              <a:gd name="adj1" fmla="val 47243"/>
              <a:gd name="adj2" fmla="val 50000"/>
            </a:avLst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3754438" y="4929198"/>
            <a:ext cx="5082138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Symbol" pitchFamily="16" charset="2"/>
              </a:rPr>
              <a:t></a:t>
            </a:r>
            <a:r>
              <a:rPr lang="en-GB" sz="2000" baseline="-25000" dirty="0">
                <a:solidFill>
                  <a:srgbClr val="FFFFFF"/>
                </a:solidFill>
                <a:latin typeface="Verdana" pitchFamily="32" charset="0"/>
              </a:rPr>
              <a:t>abs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baseline="30000" dirty="0">
                <a:solidFill>
                  <a:srgbClr val="FFFFFF"/>
                </a:solidFill>
                <a:latin typeface="Verdana" pitchFamily="32" charset="0"/>
              </a:rPr>
              <a:t>J/</a:t>
            </a:r>
            <a:r>
              <a:rPr lang="en-GB" sz="2000" baseline="30000" dirty="0">
                <a:solidFill>
                  <a:srgbClr val="FFFFFF"/>
                </a:solidFill>
                <a:latin typeface="Symbol" pitchFamily="16" charset="2"/>
              </a:rPr>
              <a:t></a:t>
            </a:r>
            <a:r>
              <a:rPr lang="en-GB" sz="2000" baseline="30000" dirty="0">
                <a:solidFill>
                  <a:srgbClr val="FFFFFF"/>
                </a:solidFill>
                <a:latin typeface="Verdana" pitchFamily="32" charset="0"/>
              </a:rPr>
              <a:t>,EKS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(158 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</a:rPr>
              <a:t>GeV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)=9.3±0.7±0.7 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</a:rPr>
              <a:t>mb</a:t>
            </a:r>
            <a:endParaRPr lang="en-GB" sz="2000" dirty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solidFill>
                <a:srgbClr val="FFFFFF"/>
              </a:solidFill>
              <a:latin typeface="Symbol" pitchFamily="16" charset="2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Symbol" pitchFamily="16" charset="2"/>
              </a:rPr>
              <a:t></a:t>
            </a:r>
            <a:r>
              <a:rPr lang="en-GB" sz="2000" baseline="-25000" dirty="0">
                <a:solidFill>
                  <a:srgbClr val="FFFFFF"/>
                </a:solidFill>
                <a:latin typeface="Verdana" pitchFamily="32" charset="0"/>
              </a:rPr>
              <a:t>abs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baseline="30000" dirty="0">
                <a:solidFill>
                  <a:srgbClr val="FFFFFF"/>
                </a:solidFill>
                <a:latin typeface="Verdana" pitchFamily="32" charset="0"/>
              </a:rPr>
              <a:t>J/</a:t>
            </a:r>
            <a:r>
              <a:rPr lang="en-GB" sz="2000" baseline="30000" dirty="0">
                <a:solidFill>
                  <a:srgbClr val="FFFFFF"/>
                </a:solidFill>
                <a:latin typeface="Symbol" pitchFamily="16" charset="2"/>
              </a:rPr>
              <a:t></a:t>
            </a:r>
            <a:r>
              <a:rPr lang="en-GB" sz="2000" baseline="30000" dirty="0">
                <a:solidFill>
                  <a:srgbClr val="FFFFFF"/>
                </a:solidFill>
                <a:latin typeface="Verdana" pitchFamily="32" charset="0"/>
              </a:rPr>
              <a:t>,EKS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(400 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</a:rPr>
              <a:t>GeV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)=6.0±0.9±0.7 </a:t>
            </a:r>
            <a:r>
              <a:rPr lang="en-GB" sz="2000" dirty="0" err="1" smtClean="0">
                <a:solidFill>
                  <a:srgbClr val="FFFFFF"/>
                </a:solidFill>
                <a:latin typeface="Verdana" pitchFamily="32" charset="0"/>
              </a:rPr>
              <a:t>mb</a:t>
            </a:r>
            <a:endParaRPr lang="en-GB" sz="2000" dirty="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754438" y="4929198"/>
            <a:ext cx="5082138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Symbol" pitchFamily="16" charset="2"/>
              </a:rPr>
              <a:t> </a:t>
            </a:r>
            <a:endParaRPr lang="en-GB" sz="2000" dirty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Symbol" pitchFamily="16" charset="2"/>
              </a:rPr>
              <a:t></a:t>
            </a:r>
            <a:r>
              <a:rPr lang="en-GB" sz="2000" baseline="-25000" dirty="0">
                <a:solidFill>
                  <a:srgbClr val="FFFFFF"/>
                </a:solidFill>
                <a:latin typeface="Verdana" pitchFamily="32" charset="0"/>
              </a:rPr>
              <a:t>abs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baseline="30000" dirty="0">
                <a:solidFill>
                  <a:srgbClr val="FFFFFF"/>
                </a:solidFill>
                <a:latin typeface="Verdana" pitchFamily="32" charset="0"/>
              </a:rPr>
              <a:t>J/</a:t>
            </a:r>
            <a:r>
              <a:rPr lang="en-GB" sz="2000" baseline="30000" dirty="0">
                <a:solidFill>
                  <a:srgbClr val="FFFFFF"/>
                </a:solidFill>
                <a:latin typeface="Symbol" pitchFamily="16" charset="2"/>
              </a:rPr>
              <a:t></a:t>
            </a:r>
            <a:r>
              <a:rPr lang="en-GB" sz="2000" baseline="30000" dirty="0">
                <a:solidFill>
                  <a:srgbClr val="FFFFFF"/>
                </a:solidFill>
                <a:latin typeface="Verdana" pitchFamily="32" charset="0"/>
              </a:rPr>
              <a:t>,EPS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(158 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</a:rPr>
              <a:t>GeV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)=9.8±0.8±0.7 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</a:rPr>
              <a:t>mb</a:t>
            </a:r>
            <a:endParaRPr lang="en-GB" sz="2000" dirty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Symbol" pitchFamily="16" charset="2"/>
              </a:rPr>
              <a:t> </a:t>
            </a:r>
            <a:endParaRPr lang="en-GB" sz="2000" dirty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Symbol" pitchFamily="16" charset="2"/>
              </a:rPr>
              <a:t></a:t>
            </a:r>
            <a:r>
              <a:rPr lang="en-GB" sz="2000" baseline="-25000" dirty="0">
                <a:solidFill>
                  <a:srgbClr val="FFFFFF"/>
                </a:solidFill>
                <a:latin typeface="Verdana" pitchFamily="32" charset="0"/>
              </a:rPr>
              <a:t>abs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baseline="30000" dirty="0">
                <a:solidFill>
                  <a:srgbClr val="FFFFFF"/>
                </a:solidFill>
                <a:latin typeface="Verdana" pitchFamily="32" charset="0"/>
              </a:rPr>
              <a:t>J/</a:t>
            </a:r>
            <a:r>
              <a:rPr lang="en-GB" sz="2000" baseline="30000" dirty="0">
                <a:solidFill>
                  <a:srgbClr val="FFFFFF"/>
                </a:solidFill>
                <a:latin typeface="Symbol" pitchFamily="16" charset="2"/>
              </a:rPr>
              <a:t></a:t>
            </a:r>
            <a:r>
              <a:rPr lang="en-GB" sz="2000" baseline="30000" dirty="0">
                <a:solidFill>
                  <a:srgbClr val="FFFFFF"/>
                </a:solidFill>
                <a:latin typeface="Verdana" pitchFamily="32" charset="0"/>
              </a:rPr>
              <a:t>,EPS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(400 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</a:rPr>
              <a:t>GeV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)=6.6±1.0±0.7 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</a:rPr>
              <a:t>mb</a:t>
            </a:r>
            <a:endParaRPr lang="en-GB" sz="2000" dirty="0">
              <a:solidFill>
                <a:srgbClr val="FFFFFF"/>
              </a:solidFill>
              <a:latin typeface="Verdan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5F765BE-59D0-46F8-863C-FFFA6EC3A87F}" type="slidenum">
              <a:rPr lang="en-GB" sz="14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14</a:t>
            </a:fld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23850" y="115888"/>
            <a:ext cx="8424863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>
                <a:solidFill>
                  <a:srgbClr val="FFFF00"/>
                </a:solidFill>
                <a:latin typeface="Verdana" pitchFamily="32" charset="0"/>
              </a:rPr>
              <a:t>Comparison with other </a:t>
            </a:r>
            <a:r>
              <a:rPr lang="en-GB" sz="3200" dirty="0" smtClean="0">
                <a:solidFill>
                  <a:srgbClr val="FFFF00"/>
                </a:solidFill>
                <a:latin typeface="Verdana" pitchFamily="32" charset="0"/>
              </a:rPr>
              <a:t>experiments: </a:t>
            </a:r>
            <a:r>
              <a:rPr lang="en-GB" sz="3200" dirty="0" err="1" smtClean="0">
                <a:solidFill>
                  <a:srgbClr val="FFFF00"/>
                </a:solidFill>
                <a:latin typeface="Verdana" pitchFamily="32" charset="0"/>
              </a:rPr>
              <a:t>x</a:t>
            </a:r>
            <a:r>
              <a:rPr lang="en-GB" sz="3200" baseline="-25000" dirty="0" err="1" smtClean="0">
                <a:solidFill>
                  <a:srgbClr val="FFFF00"/>
                </a:solidFill>
                <a:latin typeface="Verdana" pitchFamily="32" charset="0"/>
              </a:rPr>
              <a:t>F</a:t>
            </a:r>
            <a:r>
              <a:rPr lang="en-GB" sz="3200" dirty="0" smtClean="0">
                <a:solidFill>
                  <a:srgbClr val="FFFF00"/>
                </a:solidFill>
                <a:latin typeface="Verdana" pitchFamily="32" charset="0"/>
                <a:cs typeface="Arial" charset="0"/>
              </a:rPr>
              <a:t>‏</a:t>
            </a:r>
            <a:endParaRPr lang="en-GB" sz="3200" dirty="0">
              <a:solidFill>
                <a:srgbClr val="FFFF00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365125" y="782638"/>
            <a:ext cx="8720314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Recent results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on </a:t>
            </a:r>
            <a:r>
              <a:rPr lang="en-GB" sz="2000" dirty="0">
                <a:solidFill>
                  <a:srgbClr val="FFFFFF"/>
                </a:solidFill>
                <a:latin typeface="Symbol" pitchFamily="16" charset="2"/>
              </a:rPr>
              <a:t>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</a:rPr>
              <a:t>vs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</a:rPr>
              <a:t>x</a:t>
            </a:r>
            <a:r>
              <a:rPr lang="en-GB" sz="2000" baseline="-25000" dirty="0" err="1">
                <a:solidFill>
                  <a:srgbClr val="FFFFFF"/>
                </a:solidFill>
                <a:latin typeface="Verdana" pitchFamily="32" charset="0"/>
              </a:rPr>
              <a:t>F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from HERA-B, together with </a:t>
            </a:r>
            <a:r>
              <a:rPr lang="en-GB" sz="2000" dirty="0" smtClean="0">
                <a:solidFill>
                  <a:srgbClr val="FFFF00"/>
                </a:solidFill>
                <a:latin typeface="Verdana" pitchFamily="32" charset="0"/>
              </a:rPr>
              <a:t>other </a:t>
            </a: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data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 from NA50, 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E866, NA3 (removed </a:t>
            </a:r>
            <a:r>
              <a:rPr lang="en-GB" sz="2000" dirty="0">
                <a:solidFill>
                  <a:srgbClr val="FFFFFF"/>
                </a:solidFill>
                <a:latin typeface="Symbol" pitchFamily="16" charset="2"/>
              </a:rPr>
              <a:t>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bias from use 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of p-p)  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5367374" y="2000240"/>
            <a:ext cx="3798887" cy="74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In the region close to 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</a:rPr>
              <a:t>x</a:t>
            </a:r>
            <a:r>
              <a:rPr lang="en-GB" sz="2000" baseline="-25000" dirty="0" err="1">
                <a:solidFill>
                  <a:srgbClr val="FFFFFF"/>
                </a:solidFill>
                <a:latin typeface="Verdana" pitchFamily="32" charset="0"/>
              </a:rPr>
              <a:t>F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=0, </a:t>
            </a: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increase of </a:t>
            </a:r>
            <a:r>
              <a:rPr lang="en-GB" sz="2000" dirty="0">
                <a:solidFill>
                  <a:srgbClr val="FFFF00"/>
                </a:solidFill>
                <a:latin typeface="Symbol" pitchFamily="16" charset="2"/>
              </a:rPr>
              <a:t></a:t>
            </a: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 with √s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5286380" y="2979728"/>
            <a:ext cx="3779832" cy="3172280"/>
          </a:xfrm>
          <a:prstGeom prst="rect">
            <a:avLst/>
          </a:prstGeom>
          <a:noFill/>
          <a:ln w="3175">
            <a:solidFill>
              <a:srgbClr val="FFFF00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NA60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400 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</a:rPr>
              <a:t>GeV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: very </a:t>
            </a: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good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agreement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with 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NA50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158 </a:t>
            </a:r>
            <a:r>
              <a:rPr lang="en-GB" sz="2000" dirty="0" err="1" smtClean="0">
                <a:solidFill>
                  <a:srgbClr val="FFFFFF"/>
                </a:solidFill>
                <a:latin typeface="Verdana" pitchFamily="32" charset="0"/>
              </a:rPr>
              <a:t>GeV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: </a:t>
            </a:r>
            <a:r>
              <a:rPr lang="en-GB" sz="2000" dirty="0" smtClean="0">
                <a:solidFill>
                  <a:srgbClr val="FFFF00"/>
                </a:solidFill>
                <a:latin typeface="Verdana" pitchFamily="32" charset="0"/>
              </a:rPr>
              <a:t>smaller </a:t>
            </a:r>
            <a:r>
              <a:rPr lang="en-GB" sz="2000" dirty="0" smtClean="0">
                <a:solidFill>
                  <a:srgbClr val="FFFF00"/>
                </a:solidFill>
                <a:latin typeface="Symbol" pitchFamily="16" charset="2"/>
              </a:rPr>
              <a:t>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,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hints of a decrease towards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high </a:t>
            </a:r>
            <a:r>
              <a:rPr lang="en-GB" sz="2000" dirty="0" err="1" smtClean="0">
                <a:solidFill>
                  <a:srgbClr val="FFFFFF"/>
                </a:solidFill>
                <a:latin typeface="Verdana" pitchFamily="32" charset="0"/>
              </a:rPr>
              <a:t>x</a:t>
            </a:r>
            <a:r>
              <a:rPr lang="en-GB" sz="2000" baseline="-25000" dirty="0" err="1" smtClean="0">
                <a:solidFill>
                  <a:srgbClr val="FFFFFF"/>
                </a:solidFill>
                <a:latin typeface="Verdana" pitchFamily="32" charset="0"/>
              </a:rPr>
              <a:t>F</a:t>
            </a:r>
            <a:r>
              <a:rPr lang="en-GB" sz="2000" baseline="-25000" dirty="0" smtClean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?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Disagreement with NA3</a:t>
            </a:r>
            <a:endParaRPr lang="en-GB" sz="2000" dirty="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147638" y="6397625"/>
            <a:ext cx="547949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Systematic error on </a:t>
            </a:r>
            <a:r>
              <a:rPr lang="en-GB" sz="1800" dirty="0">
                <a:solidFill>
                  <a:srgbClr val="FFFFFF"/>
                </a:solidFill>
                <a:latin typeface="Symbol" pitchFamily="16" charset="2"/>
              </a:rPr>
              <a:t>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for </a:t>
            </a: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</a:rPr>
              <a:t>NA60 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points ~0.01</a:t>
            </a:r>
          </a:p>
        </p:txBody>
      </p:sp>
      <p:pic>
        <p:nvPicPr>
          <p:cNvPr id="16" name="Immagine 15" descr="cxf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371" y="1714488"/>
            <a:ext cx="5051832" cy="4649724"/>
          </a:xfrm>
          <a:prstGeom prst="rect">
            <a:avLst/>
          </a:prstGeom>
        </p:spPr>
      </p:pic>
      <p:pic>
        <p:nvPicPr>
          <p:cNvPr id="15" name="Immagine 14" descr="cxf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371" y="1714488"/>
            <a:ext cx="5051832" cy="4649724"/>
          </a:xfrm>
          <a:prstGeom prst="rect">
            <a:avLst/>
          </a:prstGeom>
        </p:spPr>
      </p:pic>
      <p:pic>
        <p:nvPicPr>
          <p:cNvPr id="14" name="Immagine 13" descr="cxf-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371" y="1714488"/>
            <a:ext cx="5051832" cy="4649724"/>
          </a:xfrm>
          <a:prstGeom prst="rect">
            <a:avLst/>
          </a:prstGeom>
        </p:spPr>
      </p:pic>
      <p:pic>
        <p:nvPicPr>
          <p:cNvPr id="13" name="Immagine 12" descr="cxf-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3" y="1718616"/>
            <a:ext cx="5088889" cy="464146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C26F80A-2CA1-4B71-96DD-11F743451A98}" type="slidenum">
              <a:rPr lang="en-GB" sz="14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15</a:t>
            </a:fld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395288" y="-24"/>
            <a:ext cx="8507412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>
                <a:solidFill>
                  <a:srgbClr val="FFFF00"/>
                </a:solidFill>
                <a:latin typeface="Verdana" pitchFamily="32" charset="0"/>
              </a:rPr>
              <a:t>Comparison with other </a:t>
            </a:r>
            <a:r>
              <a:rPr lang="en-GB" sz="3200" dirty="0" smtClean="0">
                <a:solidFill>
                  <a:srgbClr val="FFFF00"/>
                </a:solidFill>
                <a:latin typeface="Verdana" pitchFamily="32" charset="0"/>
              </a:rPr>
              <a:t>experiments: x</a:t>
            </a:r>
            <a:r>
              <a:rPr lang="en-GB" sz="3200" baseline="-25000" dirty="0" smtClean="0">
                <a:solidFill>
                  <a:srgbClr val="FFFF00"/>
                </a:solidFill>
                <a:latin typeface="Verdana" pitchFamily="32" charset="0"/>
              </a:rPr>
              <a:t>2</a:t>
            </a:r>
            <a:endParaRPr lang="en-GB" sz="3200" baseline="-25000" dirty="0">
              <a:solidFill>
                <a:srgbClr val="FFFF00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55591" y="714356"/>
            <a:ext cx="9088409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In the 2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  <a:sym typeface="Wingdings"/>
              </a:rPr>
              <a:t>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1 approach shadowing effects and final state absorption scale 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with 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x</a:t>
            </a:r>
            <a:r>
              <a:rPr lang="en-GB" sz="2000" baseline="-25000" dirty="0" smtClean="0">
                <a:solidFill>
                  <a:srgbClr val="FFFFFF"/>
                </a:solidFill>
                <a:latin typeface="Verdana" pitchFamily="32" charset="0"/>
              </a:rPr>
              <a:t>2</a:t>
            </a:r>
            <a:endParaRPr lang="en-GB" sz="2000" dirty="0">
              <a:solidFill>
                <a:srgbClr val="FFFFFF"/>
              </a:solidFill>
              <a:latin typeface="Verdana" pitchFamily="32" charset="0"/>
            </a:endParaRPr>
          </a:p>
        </p:txBody>
      </p:sp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3286116" y="3108325"/>
          <a:ext cx="1710157" cy="392113"/>
        </p:xfrm>
        <a:graphic>
          <a:graphicData uri="http://schemas.openxmlformats.org/presentationml/2006/ole">
            <p:oleObj spid="_x0000_s58371" r:id="rId4" imgW="1054080" imgH="241200" progId="Equation.3">
              <p:embed/>
            </p:oleObj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572132" y="4000504"/>
            <a:ext cx="3571868" cy="2864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NA60: two energies in the same experimental conditions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latin typeface="Verdana" pitchFamily="32" charset="0"/>
              </a:rPr>
              <a:t>small syst. error on </a:t>
            </a:r>
            <a:r>
              <a:rPr lang="el-GR" sz="2000" dirty="0" smtClean="0">
                <a:solidFill>
                  <a:srgbClr val="FFFF00"/>
                </a:solidFill>
                <a:latin typeface="Verdana" pitchFamily="32" charset="0"/>
              </a:rPr>
              <a:t>Δ</a:t>
            </a:r>
            <a:r>
              <a:rPr lang="en-US" sz="2000" dirty="0" smtClean="0">
                <a:solidFill>
                  <a:srgbClr val="FFFF00"/>
                </a:solidFill>
                <a:latin typeface="Symbol" pitchFamily="18" charset="2"/>
              </a:rPr>
              <a:t>a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 smtClean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FFFF00"/>
                </a:solidFill>
                <a:latin typeface="Verdana" pitchFamily="32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Symbol" pitchFamily="18" charset="2"/>
              </a:rPr>
              <a:t>a</a:t>
            </a:r>
            <a:r>
              <a:rPr lang="en-US" sz="2000" dirty="0" smtClean="0">
                <a:solidFill>
                  <a:srgbClr val="FFFF00"/>
                </a:solidFill>
                <a:latin typeface="Verdana" pitchFamily="32" charset="0"/>
              </a:rPr>
              <a:t> does not scale with </a:t>
            </a:r>
            <a:r>
              <a:rPr lang="en-GB" sz="2000" dirty="0" smtClean="0">
                <a:solidFill>
                  <a:srgbClr val="FFFF00"/>
                </a:solidFill>
                <a:latin typeface="Verdana" pitchFamily="32" charset="0"/>
              </a:rPr>
              <a:t>x</a:t>
            </a:r>
            <a:r>
              <a:rPr lang="en-GB" sz="2000" baseline="-25000" dirty="0" smtClean="0">
                <a:solidFill>
                  <a:srgbClr val="FFFF00"/>
                </a:solidFill>
                <a:latin typeface="Verdana" pitchFamily="32" charset="0"/>
              </a:rPr>
              <a:t>2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 clearly other effects are present</a:t>
            </a:r>
            <a:endParaRPr lang="en-GB" sz="2000" baseline="-25000" dirty="0">
              <a:solidFill>
                <a:srgbClr val="FFFF00"/>
              </a:solidFill>
              <a:latin typeface="Verdana" pitchFamily="32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-32" y="1428736"/>
            <a:ext cx="9144031" cy="5199474"/>
            <a:chOff x="71439" y="928670"/>
            <a:chExt cx="9144031" cy="5199474"/>
          </a:xfrm>
        </p:grpSpPr>
        <p:pic>
          <p:nvPicPr>
            <p:cNvPr id="9" name="Immagine 8" descr="cx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39" y="928670"/>
              <a:ext cx="5429286" cy="5199474"/>
            </a:xfrm>
            <a:prstGeom prst="rect">
              <a:avLst/>
            </a:prstGeom>
          </p:spPr>
        </p:pic>
        <p:pic>
          <p:nvPicPr>
            <p:cNvPr id="10" name="Immagine 9" descr="dalpha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00699" y="928670"/>
              <a:ext cx="3814771" cy="2563364"/>
            </a:xfrm>
            <a:prstGeom prst="rect">
              <a:avLst/>
            </a:prstGeom>
          </p:spPr>
        </p:pic>
        <p:sp>
          <p:nvSpPr>
            <p:cNvPr id="12" name="CasellaDiTesto 11"/>
            <p:cNvSpPr txBox="1"/>
            <p:nvPr/>
          </p:nvSpPr>
          <p:spPr>
            <a:xfrm>
              <a:off x="5929322" y="1071546"/>
              <a:ext cx="3076483" cy="435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  <a:latin typeface="+mj-lt"/>
                </a:rPr>
                <a:t>NA60 </a:t>
              </a:r>
              <a:r>
                <a:rPr lang="el-GR" dirty="0" smtClean="0">
                  <a:solidFill>
                    <a:srgbClr val="002060"/>
                  </a:solidFill>
                </a:rPr>
                <a:t>Δα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</a:rPr>
                <a:t>(400-158)</a:t>
              </a:r>
              <a:endParaRPr lang="it-IT" dirty="0">
                <a:solidFill>
                  <a:srgbClr val="002060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5A3D168-EB77-434E-BF0B-4414CEE43D8B}" type="slidenum">
              <a:rPr lang="en-GB" sz="14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16</a:t>
            </a:fld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0" y="-24"/>
            <a:ext cx="914400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100" dirty="0" smtClean="0">
                <a:solidFill>
                  <a:srgbClr val="FFFF00"/>
                </a:solidFill>
                <a:latin typeface="Verdana" pitchFamily="32" charset="0"/>
              </a:rPr>
              <a:t>Recent results: J/</a:t>
            </a:r>
            <a:r>
              <a:rPr lang="en-GB" sz="3100" dirty="0" smtClean="0">
                <a:solidFill>
                  <a:srgbClr val="FFFF00"/>
                </a:solidFill>
                <a:latin typeface="Verdana" pitchFamily="32" charset="0"/>
                <a:ea typeface="Verdana" pitchFamily="32" charset="0"/>
                <a:cs typeface="Verdana" pitchFamily="32" charset="0"/>
              </a:rPr>
              <a:t>Ψ</a:t>
            </a:r>
            <a:r>
              <a:rPr lang="en-GB" sz="3100" dirty="0" smtClean="0">
                <a:solidFill>
                  <a:srgbClr val="FFFF00"/>
                </a:solidFill>
                <a:latin typeface="Verdana" pitchFamily="32" charset="0"/>
              </a:rPr>
              <a:t> </a:t>
            </a:r>
            <a:r>
              <a:rPr lang="en-GB" sz="3100" dirty="0">
                <a:solidFill>
                  <a:srgbClr val="FFFF00"/>
                </a:solidFill>
                <a:latin typeface="Verdana" pitchFamily="32" charset="0"/>
              </a:rPr>
              <a:t>cross sections at 158 </a:t>
            </a:r>
            <a:r>
              <a:rPr lang="en-GB" sz="3100" dirty="0" err="1">
                <a:solidFill>
                  <a:srgbClr val="FFFF00"/>
                </a:solidFill>
                <a:latin typeface="Verdana" pitchFamily="32" charset="0"/>
              </a:rPr>
              <a:t>GeV</a:t>
            </a:r>
            <a:endParaRPr lang="en-GB" sz="3100" dirty="0">
              <a:solidFill>
                <a:srgbClr val="FFFF00"/>
              </a:solidFill>
              <a:latin typeface="Verdana" pitchFamily="32" charset="0"/>
            </a:endParaRPr>
          </a:p>
        </p:txBody>
      </p:sp>
      <p:pic>
        <p:nvPicPr>
          <p:cNvPr id="5" name="Immagine 4" descr="sigmas.png"/>
          <p:cNvPicPr>
            <a:picLocks noChangeAspect="1"/>
          </p:cNvPicPr>
          <p:nvPr/>
        </p:nvPicPr>
        <p:blipFill>
          <a:blip r:embed="rId3" cstate="print"/>
          <a:srcRect t="8789" r="6746"/>
          <a:stretch>
            <a:fillRect/>
          </a:stretch>
        </p:blipFill>
        <p:spPr>
          <a:xfrm>
            <a:off x="1214414" y="571480"/>
            <a:ext cx="6715172" cy="444818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42844" y="5072074"/>
            <a:ext cx="8786874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 pitchFamily="34" charset="0"/>
              </a:rPr>
              <a:t>• Systematic error on (absolute) luminosity estimation quite high</a:t>
            </a:r>
          </a:p>
          <a:p>
            <a:r>
              <a:rPr lang="en-US" sz="2000" dirty="0" smtClean="0">
                <a:latin typeface="Verdana" pitchFamily="34" charset="0"/>
              </a:rPr>
              <a:t>• Relative luminosity estimation between 158 and 400 </a:t>
            </a:r>
            <a:r>
              <a:rPr lang="en-US" sz="2000" dirty="0" err="1" smtClean="0">
                <a:latin typeface="Verdana" pitchFamily="34" charset="0"/>
              </a:rPr>
              <a:t>GeV</a:t>
            </a:r>
            <a:r>
              <a:rPr lang="en-US" sz="2000" dirty="0" smtClean="0">
                <a:latin typeface="Verdana" pitchFamily="34" charset="0"/>
              </a:rPr>
              <a:t> much better known (~2-3% systematic error) </a:t>
            </a:r>
          </a:p>
          <a:p>
            <a:endParaRPr lang="en-US" sz="2000" dirty="0" smtClean="0">
              <a:latin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</a:rPr>
              <a:t>   Normalize NA60 400 </a:t>
            </a:r>
            <a:r>
              <a:rPr lang="en-US" sz="2000" dirty="0" err="1" smtClean="0">
                <a:latin typeface="Verdana" pitchFamily="34" charset="0"/>
              </a:rPr>
              <a:t>GeV</a:t>
            </a:r>
            <a:r>
              <a:rPr lang="en-US" sz="2000" dirty="0" smtClean="0">
                <a:latin typeface="Verdana" pitchFamily="34" charset="0"/>
              </a:rPr>
              <a:t> cross section ratios to NA50 results </a:t>
            </a:r>
          </a:p>
          <a:p>
            <a:r>
              <a:rPr lang="en-US" sz="2000" dirty="0" smtClean="0">
                <a:latin typeface="Verdana" pitchFamily="34" charset="0"/>
              </a:rPr>
              <a:t>• 158 </a:t>
            </a:r>
            <a:r>
              <a:rPr lang="en-US" sz="2000" dirty="0" err="1" smtClean="0">
                <a:latin typeface="Verdana" pitchFamily="34" charset="0"/>
              </a:rPr>
              <a:t>GeV</a:t>
            </a:r>
            <a:r>
              <a:rPr lang="en-US" sz="2000" dirty="0" smtClean="0">
                <a:latin typeface="Verdana" pitchFamily="34" charset="0"/>
              </a:rPr>
              <a:t> cross sections constrained by the relative normalization</a:t>
            </a:r>
            <a:endParaRPr lang="it-IT" sz="2000" dirty="0">
              <a:latin typeface="Verdan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357818" y="2778861"/>
            <a:ext cx="1933543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Verdana" pitchFamily="34" charset="0"/>
              </a:rPr>
              <a:t>Preliminary</a:t>
            </a:r>
            <a:endParaRPr lang="it-IT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" name="Freccia a destra 7"/>
          <p:cNvSpPr/>
          <p:nvPr/>
        </p:nvSpPr>
        <p:spPr bwMode="auto">
          <a:xfrm>
            <a:off x="71438" y="6242378"/>
            <a:ext cx="357158" cy="28575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A418DAB-1D8E-4FBB-81C2-0778F71D411C}" type="slidenum">
              <a:rPr lang="en-GB" sz="14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100013" y="139700"/>
            <a:ext cx="89154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rgbClr val="FFFF00"/>
                </a:solidFill>
                <a:latin typeface="Verdana" pitchFamily="32" charset="0"/>
                <a:cs typeface="Arial" charset="0"/>
              </a:rPr>
              <a:t>Current CNM reference </a:t>
            </a:r>
            <a:r>
              <a:rPr lang="en-GB" sz="2800" dirty="0">
                <a:solidFill>
                  <a:srgbClr val="FFFF00"/>
                </a:solidFill>
                <a:latin typeface="Verdana" pitchFamily="32" charset="0"/>
                <a:cs typeface="Arial" charset="0"/>
              </a:rPr>
              <a:t>for AA results</a:t>
            </a:r>
          </a:p>
        </p:txBody>
      </p:sp>
      <p:sp>
        <p:nvSpPr>
          <p:cNvPr id="36868" name="AutoShape 3"/>
          <p:cNvSpPr>
            <a:spLocks noChangeArrowheads="1"/>
          </p:cNvSpPr>
          <p:nvPr/>
        </p:nvSpPr>
        <p:spPr bwMode="auto">
          <a:xfrm>
            <a:off x="142844" y="857232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936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781050" y="850898"/>
            <a:ext cx="39592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The reference for AA is based on 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1066800" y="1309686"/>
            <a:ext cx="763587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CC00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CCCCFF"/>
                </a:solidFill>
                <a:latin typeface="Verdana" pitchFamily="32" charset="0"/>
                <a:cs typeface="Arial" charset="0"/>
              </a:rPr>
              <a:t> </a:t>
            </a:r>
            <a:r>
              <a:rPr lang="en-GB" sz="1800" dirty="0">
                <a:solidFill>
                  <a:srgbClr val="FFFF00"/>
                </a:solidFill>
                <a:latin typeface="Verdana" pitchFamily="32" charset="0"/>
                <a:cs typeface="Arial" charset="0"/>
              </a:rPr>
              <a:t>the slope determined only from </a:t>
            </a:r>
            <a:r>
              <a:rPr lang="en-GB" sz="1800" dirty="0" err="1">
                <a:solidFill>
                  <a:srgbClr val="FFFF00"/>
                </a:solidFill>
                <a:latin typeface="Verdana" pitchFamily="32" charset="0"/>
                <a:cs typeface="Arial" charset="0"/>
              </a:rPr>
              <a:t>pA</a:t>
            </a:r>
            <a:r>
              <a:rPr lang="en-GB" sz="1800" dirty="0">
                <a:solidFill>
                  <a:srgbClr val="FFFF00"/>
                </a:solidFill>
                <a:latin typeface="Verdana" pitchFamily="32" charset="0"/>
                <a:cs typeface="Arial" charset="0"/>
              </a:rPr>
              <a:t> @ 158 </a:t>
            </a:r>
            <a:r>
              <a:rPr lang="en-GB" sz="1800" dirty="0" err="1" smtClean="0">
                <a:solidFill>
                  <a:srgbClr val="FFFF00"/>
                </a:solidFill>
                <a:latin typeface="Verdana" pitchFamily="32" charset="0"/>
                <a:cs typeface="Arial" charset="0"/>
              </a:rPr>
              <a:t>GeV</a:t>
            </a:r>
            <a:endParaRPr lang="en-GB" sz="1800" dirty="0">
              <a:solidFill>
                <a:srgbClr val="FFFF00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1655763" y="1857364"/>
            <a:ext cx="67151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Symbol" pitchFamily="16" charset="2"/>
                <a:cs typeface="Arial" charset="0"/>
              </a:rPr>
              <a:t></a:t>
            </a:r>
            <a:r>
              <a:rPr lang="en-GB" sz="2000" baseline="-250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abs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 </a:t>
            </a:r>
            <a:r>
              <a:rPr lang="en-GB" sz="2000" baseline="300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J/</a:t>
            </a:r>
            <a:r>
              <a:rPr lang="en-GB" sz="2000" baseline="30000" dirty="0">
                <a:solidFill>
                  <a:srgbClr val="FFFFFF"/>
                </a:solidFill>
                <a:latin typeface="Symbol" pitchFamily="16" charset="2"/>
                <a:cs typeface="Arial" charset="0"/>
              </a:rPr>
              <a:t>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 (158 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  <a:cs typeface="Arial" charset="0"/>
              </a:rPr>
              <a:t>GeV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) = 7.6 ± 0.7(stat) ± 0.6(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  <a:cs typeface="Arial" charset="0"/>
              </a:rPr>
              <a:t>syst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) 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  <a:cs typeface="Arial" charset="0"/>
              </a:rPr>
              <a:t>mb</a:t>
            </a:r>
            <a:endParaRPr lang="en-GB" sz="2000" dirty="0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1066800" y="2463798"/>
            <a:ext cx="75438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CC00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00"/>
                </a:solidFill>
                <a:latin typeface="Verdana" pitchFamily="32" charset="0"/>
                <a:cs typeface="Arial" charset="0"/>
              </a:rPr>
              <a:t> the normalization to </a:t>
            </a:r>
            <a:r>
              <a:rPr lang="en-GB" sz="1800" dirty="0">
                <a:solidFill>
                  <a:srgbClr val="FFFF00"/>
                </a:solidFill>
                <a:latin typeface="Symbol" pitchFamily="16" charset="2"/>
                <a:cs typeface="Arial" charset="0"/>
              </a:rPr>
              <a:t></a:t>
            </a:r>
            <a:r>
              <a:rPr lang="en-GB" sz="1800" baseline="-25000" dirty="0">
                <a:solidFill>
                  <a:srgbClr val="FFFF00"/>
                </a:solidFill>
                <a:latin typeface="Verdana" pitchFamily="32" charset="0"/>
                <a:cs typeface="Arial" charset="0"/>
              </a:rPr>
              <a:t>J/</a:t>
            </a:r>
            <a:r>
              <a:rPr lang="en-GB" sz="1800" baseline="-25000" dirty="0">
                <a:solidFill>
                  <a:srgbClr val="FFFF00"/>
                </a:solidFill>
                <a:latin typeface="Symbol" pitchFamily="16" charset="2"/>
                <a:cs typeface="Arial" charset="0"/>
              </a:rPr>
              <a:t></a:t>
            </a:r>
            <a:r>
              <a:rPr lang="en-GB" sz="1800" baseline="30000" dirty="0">
                <a:solidFill>
                  <a:srgbClr val="FFFF00"/>
                </a:solidFill>
                <a:latin typeface="Verdana" pitchFamily="32" charset="0"/>
                <a:cs typeface="Arial" charset="0"/>
              </a:rPr>
              <a:t>pp</a:t>
            </a:r>
            <a:r>
              <a:rPr lang="en-GB" sz="1800" dirty="0">
                <a:solidFill>
                  <a:srgbClr val="FFFF00"/>
                </a:solidFill>
                <a:latin typeface="Verdana" pitchFamily="32" charset="0"/>
                <a:cs typeface="Arial" charset="0"/>
              </a:rPr>
              <a:t> determined from </a:t>
            </a:r>
            <a:r>
              <a:rPr lang="en-GB" sz="1800" dirty="0" err="1" smtClean="0">
                <a:solidFill>
                  <a:srgbClr val="FFFF00"/>
                </a:solidFill>
                <a:latin typeface="Verdana" pitchFamily="32" charset="0"/>
                <a:cs typeface="Arial" charset="0"/>
              </a:rPr>
              <a:t>pA</a:t>
            </a:r>
            <a:r>
              <a:rPr lang="en-GB" sz="1800" dirty="0" smtClean="0">
                <a:solidFill>
                  <a:srgbClr val="FFFF00"/>
                </a:solidFill>
                <a:latin typeface="Verdana" pitchFamily="32" charset="0"/>
                <a:cs typeface="Arial" charset="0"/>
              </a:rPr>
              <a:t> @ </a:t>
            </a:r>
            <a:r>
              <a:rPr lang="en-GB" sz="1800" dirty="0">
                <a:solidFill>
                  <a:srgbClr val="FFFF00"/>
                </a:solidFill>
                <a:latin typeface="Verdana" pitchFamily="32" charset="0"/>
                <a:cs typeface="Arial" charset="0"/>
              </a:rPr>
              <a:t>158 </a:t>
            </a:r>
            <a:r>
              <a:rPr lang="en-GB" sz="1800" dirty="0" err="1">
                <a:solidFill>
                  <a:srgbClr val="FFFF00"/>
                </a:solidFill>
                <a:latin typeface="Verdana" pitchFamily="32" charset="0"/>
                <a:cs typeface="Arial" charset="0"/>
              </a:rPr>
              <a:t>GeV</a:t>
            </a:r>
            <a:r>
              <a:rPr lang="en-GB" sz="1800" dirty="0">
                <a:solidFill>
                  <a:srgbClr val="FFFF00"/>
                </a:solidFill>
                <a:latin typeface="Verdana" pitchFamily="32" charset="0"/>
                <a:cs typeface="Arial" charset="0"/>
              </a:rPr>
              <a:t>  </a:t>
            </a:r>
            <a:br>
              <a:rPr lang="en-GB" sz="1800" dirty="0">
                <a:solidFill>
                  <a:srgbClr val="FFFF00"/>
                </a:solidFill>
                <a:latin typeface="Verdana" pitchFamily="32" charset="0"/>
                <a:cs typeface="Arial" charset="0"/>
              </a:rPr>
            </a:br>
            <a:r>
              <a:rPr lang="en-GB" sz="1800" dirty="0">
                <a:solidFill>
                  <a:srgbClr val="FFFF00"/>
                </a:solidFill>
                <a:latin typeface="Verdana" pitchFamily="32" charset="0"/>
                <a:cs typeface="Arial" charset="0"/>
              </a:rPr>
              <a:t>   </a:t>
            </a:r>
            <a:r>
              <a:rPr lang="en-GB" sz="1800" dirty="0" smtClean="0">
                <a:solidFill>
                  <a:srgbClr val="FFFF00"/>
                </a:solidFill>
                <a:latin typeface="Verdana" pitchFamily="32" charset="0"/>
                <a:cs typeface="Arial" charset="0"/>
              </a:rPr>
              <a:t>and (to reduce the overall error) SU @ 200GeV</a:t>
            </a:r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4214810" y="3594100"/>
            <a:ext cx="4852990" cy="2587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SU points </a:t>
            </a: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might show additional (hot nuclear matter) effects but were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included in the fit since 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they exhibit </a:t>
            </a: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a 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similar slope with respect to </a:t>
            </a:r>
            <a:r>
              <a:rPr lang="en-GB" sz="1800" dirty="0" err="1">
                <a:solidFill>
                  <a:srgbClr val="FFFFFF"/>
                </a:solidFill>
                <a:latin typeface="Verdana" pitchFamily="32" charset="0"/>
                <a:cs typeface="Arial" charset="0"/>
              </a:rPr>
              <a:t>pA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 points at 158 </a:t>
            </a:r>
            <a:r>
              <a:rPr lang="en-GB" sz="1800" dirty="0" err="1">
                <a:solidFill>
                  <a:srgbClr val="FFFFFF"/>
                </a:solidFill>
                <a:latin typeface="Verdana" pitchFamily="32" charset="0"/>
                <a:cs typeface="Arial" charset="0"/>
              </a:rPr>
              <a:t>GeV</a:t>
            </a:r>
            <a:endParaRPr lang="en-GB" sz="1800" dirty="0">
              <a:solidFill>
                <a:srgbClr val="FFFFFF"/>
              </a:solidFill>
              <a:latin typeface="Verdana" pitchFamily="32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800" dirty="0">
              <a:solidFill>
                <a:srgbClr val="FFFFFF"/>
              </a:solidFill>
              <a:latin typeface="Verdana" pitchFamily="32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advantage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: small error on </a:t>
            </a: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normalization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drawback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: hypothesis that SU is “normal</a:t>
            </a: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”‏</a:t>
            </a:r>
          </a:p>
        </p:txBody>
      </p:sp>
      <p:pic>
        <p:nvPicPr>
          <p:cNvPr id="11" name="Picture 22" descr="pASU_newnorm"/>
          <p:cNvPicPr>
            <a:picLocks noChangeAspect="1" noChangeArrowheads="1"/>
          </p:cNvPicPr>
          <p:nvPr/>
        </p:nvPicPr>
        <p:blipFill>
          <a:blip r:embed="rId3" cstate="print"/>
          <a:srcRect t="4560" r="1724" b="3670"/>
          <a:stretch>
            <a:fillRect/>
          </a:stretch>
        </p:blipFill>
        <p:spPr bwMode="auto">
          <a:xfrm>
            <a:off x="0" y="3143248"/>
            <a:ext cx="4234784" cy="371475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714480" y="642918"/>
            <a:ext cx="5572164" cy="5000660"/>
            <a:chOff x="3243" y="1253"/>
            <a:chExt cx="2948" cy="2770"/>
          </a:xfrm>
        </p:grpSpPr>
        <p:sp>
          <p:nvSpPr>
            <p:cNvPr id="3" name="AutoShape 13"/>
            <p:cNvSpPr>
              <a:spLocks noChangeArrowheads="1"/>
            </p:cNvSpPr>
            <p:nvPr/>
          </p:nvSpPr>
          <p:spPr bwMode="auto">
            <a:xfrm>
              <a:off x="3390" y="2115"/>
              <a:ext cx="306" cy="454"/>
            </a:xfrm>
            <a:prstGeom prst="downArrow">
              <a:avLst>
                <a:gd name="adj1" fmla="val 49676"/>
                <a:gd name="adj2" fmla="val 50980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3243" y="1253"/>
              <a:ext cx="2948" cy="2770"/>
              <a:chOff x="3243" y="1253"/>
              <a:chExt cx="2948" cy="2770"/>
            </a:xfrm>
          </p:grpSpPr>
          <p:pic>
            <p:nvPicPr>
              <p:cNvPr id="6" name="Picture 19" descr="PbIn_MeasExp_shadowi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43" y="1253"/>
                <a:ext cx="2948" cy="2770"/>
              </a:xfrm>
              <a:prstGeom prst="rect">
                <a:avLst/>
              </a:prstGeom>
              <a:noFill/>
            </p:spPr>
          </p:pic>
          <p:sp>
            <p:nvSpPr>
              <p:cNvPr id="7" name="Rectangle 21"/>
              <p:cNvSpPr>
                <a:spLocks noChangeArrowheads="1"/>
              </p:cNvSpPr>
              <p:nvPr/>
            </p:nvSpPr>
            <p:spPr bwMode="auto">
              <a:xfrm>
                <a:off x="6028" y="2115"/>
                <a:ext cx="45" cy="317"/>
              </a:xfrm>
              <a:prstGeom prst="rect">
                <a:avLst/>
              </a:prstGeom>
              <a:solidFill>
                <a:srgbClr val="0099FF">
                  <a:alpha val="49001"/>
                </a:srgbClr>
              </a:solidFill>
              <a:ln w="9525" algn="ctr">
                <a:solidFill>
                  <a:srgbClr val="00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5" name="Text Box 20"/>
            <p:cNvSpPr txBox="1">
              <a:spLocks noChangeArrowheads="1"/>
            </p:cNvSpPr>
            <p:nvPr/>
          </p:nvSpPr>
          <p:spPr bwMode="auto">
            <a:xfrm>
              <a:off x="3877" y="3302"/>
              <a:ext cx="2054" cy="1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After correction for EKS98 shadowing</a:t>
              </a: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0013" y="71414"/>
            <a:ext cx="89154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rgbClr val="FFFF00"/>
                </a:solidFill>
                <a:latin typeface="Verdana" pitchFamily="32" charset="0"/>
                <a:cs typeface="Arial" charset="0"/>
              </a:rPr>
              <a:t>Current estimate of anomalous suppression</a:t>
            </a:r>
            <a:endParaRPr lang="en-GB" sz="2800" dirty="0">
              <a:solidFill>
                <a:srgbClr val="FFFF00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5663778"/>
            <a:ext cx="9144000" cy="103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FFFF00"/>
                </a:solidFill>
                <a:latin typeface="+mn-lt"/>
              </a:rPr>
              <a:t>Pb-Pb</a:t>
            </a:r>
            <a:r>
              <a:rPr lang="en-US" sz="2200" dirty="0" smtClean="0">
                <a:solidFill>
                  <a:srgbClr val="FFFF00"/>
                </a:solidFill>
                <a:latin typeface="+mn-lt"/>
              </a:rPr>
              <a:t> anomalous suppression </a:t>
            </a:r>
            <a:r>
              <a:rPr lang="en-US" sz="2200" dirty="0" smtClean="0">
                <a:latin typeface="+mn-lt"/>
              </a:rPr>
              <a:t>in central collisions (</a:t>
            </a:r>
            <a:r>
              <a:rPr lang="en-US" sz="2200" dirty="0" err="1" smtClean="0">
                <a:latin typeface="+mn-lt"/>
              </a:rPr>
              <a:t>N</a:t>
            </a:r>
            <a:r>
              <a:rPr lang="en-US" sz="2200" baseline="-25000" dirty="0" err="1" smtClean="0">
                <a:latin typeface="+mn-lt"/>
              </a:rPr>
              <a:t>part</a:t>
            </a:r>
            <a:r>
              <a:rPr lang="en-US" sz="2200" dirty="0" smtClean="0">
                <a:latin typeface="+mn-lt"/>
              </a:rPr>
              <a:t>&gt;200)</a:t>
            </a:r>
          </a:p>
          <a:p>
            <a:endParaRPr lang="en-US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In-In almost no anomalous suppression?</a:t>
            </a:r>
            <a:endParaRPr lang="it-IT" sz="2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42908" y="71414"/>
            <a:ext cx="9358346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700" dirty="0" smtClean="0">
                <a:solidFill>
                  <a:srgbClr val="FFFF00"/>
                </a:solidFill>
                <a:latin typeface="Verdana" pitchFamily="32" charset="0"/>
                <a:cs typeface="Arial" charset="0"/>
              </a:rPr>
              <a:t>New reference using J/</a:t>
            </a:r>
            <a:r>
              <a:rPr lang="el-GR" sz="2700" dirty="0" smtClean="0">
                <a:solidFill>
                  <a:srgbClr val="FFFF00"/>
                </a:solidFill>
                <a:latin typeface="Verdana" pitchFamily="32" charset="0"/>
                <a:cs typeface="Arial" charset="0"/>
              </a:rPr>
              <a:t>ψ</a:t>
            </a:r>
            <a:r>
              <a:rPr lang="en-US" sz="2700" dirty="0" smtClean="0">
                <a:solidFill>
                  <a:srgbClr val="FFFF00"/>
                </a:solidFill>
                <a:latin typeface="Verdana" pitchFamily="32" charset="0"/>
                <a:cs typeface="Arial" charset="0"/>
              </a:rPr>
              <a:t> cross sections at 158 </a:t>
            </a:r>
            <a:r>
              <a:rPr lang="en-US" sz="2700" dirty="0" err="1" smtClean="0">
                <a:solidFill>
                  <a:srgbClr val="FFFF00"/>
                </a:solidFill>
                <a:latin typeface="Verdana" pitchFamily="32" charset="0"/>
                <a:cs typeface="Arial" charset="0"/>
              </a:rPr>
              <a:t>GeV</a:t>
            </a:r>
            <a:endParaRPr lang="en-GB" sz="2700" dirty="0">
              <a:solidFill>
                <a:srgbClr val="FFFF00"/>
              </a:solidFill>
              <a:latin typeface="Verdana" pitchFamily="32" charset="0"/>
              <a:cs typeface="Arial" charset="0"/>
            </a:endParaRPr>
          </a:p>
        </p:txBody>
      </p:sp>
      <p:pic>
        <p:nvPicPr>
          <p:cNvPr id="4" name="Immagine 3" descr="psidy_grv94lo.png"/>
          <p:cNvPicPr>
            <a:picLocks noChangeAspect="1"/>
          </p:cNvPicPr>
          <p:nvPr/>
        </p:nvPicPr>
        <p:blipFill>
          <a:blip r:embed="rId2" cstate="print"/>
          <a:srcRect t="6054" r="5357"/>
          <a:stretch>
            <a:fillRect/>
          </a:stretch>
        </p:blipFill>
        <p:spPr>
          <a:xfrm>
            <a:off x="2795848" y="785794"/>
            <a:ext cx="6348152" cy="426759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-71470" y="5214950"/>
            <a:ext cx="9001188" cy="1466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Verdana" pitchFamily="34" charset="0"/>
              </a:rPr>
              <a:t>No practical consequence on anomalous J/</a:t>
            </a:r>
            <a:r>
              <a:rPr lang="el-GR" dirty="0" smtClean="0">
                <a:solidFill>
                  <a:srgbClr val="FFFF00"/>
                </a:solidFill>
                <a:latin typeface="Verdana" pitchFamily="34" charset="0"/>
              </a:rPr>
              <a:t>Ψ</a:t>
            </a:r>
            <a:r>
              <a:rPr lang="en-US" dirty="0" smtClean="0">
                <a:solidFill>
                  <a:srgbClr val="FFFF00"/>
                </a:solidFill>
                <a:latin typeface="Verdana" pitchFamily="34" charset="0"/>
              </a:rPr>
              <a:t> suppression</a:t>
            </a:r>
          </a:p>
          <a:p>
            <a:endParaRPr lang="en-US" sz="1800" dirty="0" smtClean="0">
              <a:latin typeface="Verdana" pitchFamily="34" charset="0"/>
            </a:endParaRPr>
          </a:p>
          <a:p>
            <a:r>
              <a:rPr lang="en-US" sz="1800" dirty="0" smtClean="0">
                <a:latin typeface="Verdana" pitchFamily="34" charset="0"/>
              </a:rPr>
              <a:t>DY cross section obtained by rescaling 450 </a:t>
            </a:r>
            <a:r>
              <a:rPr lang="en-US" sz="1800" dirty="0" err="1" smtClean="0">
                <a:latin typeface="Verdana" pitchFamily="34" charset="0"/>
              </a:rPr>
              <a:t>GeV</a:t>
            </a:r>
            <a:r>
              <a:rPr lang="en-US" sz="1800" dirty="0" smtClean="0">
                <a:latin typeface="Verdana" pitchFamily="34" charset="0"/>
              </a:rPr>
              <a:t> NA50 results (not enough statistics at 158 </a:t>
            </a:r>
            <a:r>
              <a:rPr lang="en-US" sz="1800" dirty="0" err="1" smtClean="0">
                <a:latin typeface="Verdana" pitchFamily="34" charset="0"/>
              </a:rPr>
              <a:t>GeV</a:t>
            </a:r>
            <a:r>
              <a:rPr lang="en-US" sz="1800" dirty="0" smtClean="0">
                <a:latin typeface="Verdana" pitchFamily="34" charset="0"/>
              </a:rPr>
              <a:t>)</a:t>
            </a:r>
          </a:p>
          <a:p>
            <a:r>
              <a:rPr lang="en-US" sz="1800" dirty="0" smtClean="0">
                <a:latin typeface="Verdana" pitchFamily="34" charset="0"/>
              </a:rPr>
              <a:t>This procedure introduces some </a:t>
            </a:r>
            <a:r>
              <a:rPr lang="en-US" sz="1800" dirty="0" err="1" smtClean="0">
                <a:latin typeface="Verdana" pitchFamily="34" charset="0"/>
              </a:rPr>
              <a:t>systematics</a:t>
            </a:r>
            <a:r>
              <a:rPr lang="en-US" sz="1800" dirty="0" smtClean="0">
                <a:latin typeface="Verdana" pitchFamily="34" charset="0"/>
              </a:rPr>
              <a:t>: PDF choice</a:t>
            </a:r>
            <a:endParaRPr lang="it-IT" sz="2000" dirty="0">
              <a:latin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710291" y="1285860"/>
            <a:ext cx="1933543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Verdana" pitchFamily="34" charset="0"/>
              </a:rPr>
              <a:t>Preliminary</a:t>
            </a:r>
            <a:endParaRPr lang="it-IT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-32" y="1188245"/>
            <a:ext cx="28575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Verdana" pitchFamily="34" charset="0"/>
              </a:rPr>
              <a:t>Main advantage: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Verdana" pitchFamily="34" charset="0"/>
              </a:rPr>
              <a:t>SU not used anymore in the fit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algn="ctr"/>
            <a:r>
              <a:rPr lang="en-US" sz="2000" dirty="0" smtClean="0">
                <a:latin typeface="+mn-lt"/>
              </a:rPr>
              <a:t>Difference with old CNM reference ~1% well within errors</a:t>
            </a:r>
            <a:endParaRPr lang="it-IT" sz="2000" dirty="0"/>
          </a:p>
        </p:txBody>
      </p:sp>
      <p:sp>
        <p:nvSpPr>
          <p:cNvPr id="9" name="Freccia in giù 8"/>
          <p:cNvSpPr/>
          <p:nvPr/>
        </p:nvSpPr>
        <p:spPr bwMode="auto">
          <a:xfrm>
            <a:off x="1142976" y="4500570"/>
            <a:ext cx="428628" cy="714380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50AEC7B-C480-4333-BDCA-30ADFB7ACE34}" type="slidenum">
              <a:rPr lang="en-GB" sz="14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7200" y="115888"/>
            <a:ext cx="8229600" cy="77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rgbClr val="FFFF00"/>
                </a:solidFill>
                <a:latin typeface="Verdana" pitchFamily="32" charset="0"/>
              </a:rPr>
              <a:t>Motivation</a:t>
            </a:r>
            <a:endParaRPr lang="en-GB" sz="3200" dirty="0">
              <a:solidFill>
                <a:srgbClr val="FFFF00"/>
              </a:solidFill>
              <a:latin typeface="Verdana" pitchFamily="32" charset="0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71406" y="1071546"/>
            <a:ext cx="8858312" cy="53267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 NA50 and NA60 studied J/</a:t>
            </a:r>
            <a:r>
              <a:rPr lang="el-GR" sz="2000" dirty="0" smtClean="0">
                <a:solidFill>
                  <a:srgbClr val="FFFFFF"/>
                </a:solidFill>
                <a:latin typeface="Verdana" pitchFamily="32" charset="0"/>
              </a:rPr>
              <a:t>Ψ</a:t>
            </a:r>
            <a:r>
              <a:rPr lang="en-US" sz="2000" dirty="0" smtClean="0">
                <a:solidFill>
                  <a:srgbClr val="FFFFFF"/>
                </a:solidFill>
                <a:latin typeface="Verdana" pitchFamily="32" charset="0"/>
              </a:rPr>
              <a:t> suppression in </a:t>
            </a:r>
            <a:r>
              <a:rPr lang="en-US" sz="2000" dirty="0" err="1" smtClean="0">
                <a:solidFill>
                  <a:srgbClr val="FFFFFF"/>
                </a:solidFill>
                <a:latin typeface="Verdana" pitchFamily="32" charset="0"/>
              </a:rPr>
              <a:t>Pb-Pb</a:t>
            </a:r>
            <a:r>
              <a:rPr lang="en-US" sz="2000" dirty="0" smtClean="0">
                <a:solidFill>
                  <a:srgbClr val="FFFFFF"/>
                </a:solidFill>
                <a:latin typeface="Verdana" pitchFamily="32" charset="0"/>
              </a:rPr>
              <a:t> and In-In collisions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 at 158 </a:t>
            </a:r>
            <a:r>
              <a:rPr lang="en-GB" sz="2000" dirty="0" err="1" smtClean="0">
                <a:solidFill>
                  <a:srgbClr val="FFFFFF"/>
                </a:solidFill>
                <a:latin typeface="Verdana" pitchFamily="32" charset="0"/>
              </a:rPr>
              <a:t>GeV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 at the CERN SPS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 Observation of J/</a:t>
            </a:r>
            <a:r>
              <a:rPr lang="el-GR" sz="2000" dirty="0" smtClean="0">
                <a:solidFill>
                  <a:srgbClr val="FFFFFF"/>
                </a:solidFill>
                <a:latin typeface="Verdana" pitchFamily="32" charset="0"/>
              </a:rPr>
              <a:t>Ψ</a:t>
            </a:r>
            <a:r>
              <a:rPr lang="en-US" sz="2000" dirty="0" smtClean="0">
                <a:solidFill>
                  <a:srgbClr val="FFFFFF"/>
                </a:solidFill>
                <a:latin typeface="Verdana" pitchFamily="32" charset="0"/>
              </a:rPr>
              <a:t> suppression beyond CNM expectation can be a signal of </a:t>
            </a:r>
            <a:r>
              <a:rPr lang="en-US" sz="2000" dirty="0" err="1" smtClean="0">
                <a:solidFill>
                  <a:srgbClr val="FFFFFF"/>
                </a:solidFill>
                <a:latin typeface="Verdana" pitchFamily="32" charset="0"/>
              </a:rPr>
              <a:t>deconfinement</a:t>
            </a:r>
            <a:endParaRPr lang="en-GB" sz="2000" dirty="0" smtClean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 Careful estimation of CNM effects is a basic prerequisite for any claim of an “anomalous suppression” in A-A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 This fact motivated p-A data 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taking at </a:t>
            </a: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158 </a:t>
            </a:r>
            <a:r>
              <a:rPr lang="en-GB" sz="2000" dirty="0" err="1" smtClean="0">
                <a:solidFill>
                  <a:srgbClr val="FFFF00"/>
                </a:solidFill>
                <a:latin typeface="Verdana" pitchFamily="32" charset="0"/>
              </a:rPr>
              <a:t>GeV</a:t>
            </a:r>
            <a:r>
              <a:rPr lang="en-GB" sz="2000" dirty="0" smtClean="0">
                <a:solidFill>
                  <a:srgbClr val="FFFF00"/>
                </a:solidFill>
                <a:latin typeface="Verdana" pitchFamily="32" charset="0"/>
              </a:rPr>
              <a:t> by NA60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 in order to obtain a </a:t>
            </a: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reference sample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taken in the same conditions of 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In-In 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(NA60) and 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</a:rPr>
              <a:t>Pb-Pb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(NA50) 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data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 Data at </a:t>
            </a:r>
            <a:r>
              <a:rPr lang="en-GB" sz="2000" dirty="0" smtClean="0">
                <a:solidFill>
                  <a:srgbClr val="FFFF00"/>
                </a:solidFill>
                <a:latin typeface="Verdana" pitchFamily="32" charset="0"/>
              </a:rPr>
              <a:t>400 </a:t>
            </a:r>
            <a:r>
              <a:rPr lang="en-GB" sz="2000" dirty="0" err="1" smtClean="0">
                <a:solidFill>
                  <a:srgbClr val="FFFF00"/>
                </a:solidFill>
                <a:latin typeface="Verdana" pitchFamily="32" charset="0"/>
              </a:rPr>
              <a:t>GeV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 (also collected by NA60) extremely useful as a </a:t>
            </a:r>
            <a:r>
              <a:rPr lang="en-GB" sz="2000" dirty="0" smtClean="0">
                <a:solidFill>
                  <a:srgbClr val="FFFF00"/>
                </a:solidFill>
                <a:latin typeface="Verdana" pitchFamily="32" charset="0"/>
              </a:rPr>
              <a:t>cross-check 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(same energy/kinematic domain of a large statistics data sample collected by NA50)  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FFFFFF"/>
              </a:solidFill>
              <a:latin typeface="Verdan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0C51875-5091-40F1-984A-96CBDEF0FA0C}" type="slidenum">
              <a:rPr lang="en-GB" sz="14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>
                <a:solidFill>
                  <a:srgbClr val="FFFF00"/>
                </a:solidFill>
                <a:latin typeface="Verdana" pitchFamily="32" charset="0"/>
              </a:rPr>
              <a:t>Conclusions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214282" y="785794"/>
            <a:ext cx="8551891" cy="53267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Results from 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NA60 for </a:t>
            </a:r>
            <a:r>
              <a:rPr lang="en-GB" sz="2000" dirty="0" smtClean="0">
                <a:solidFill>
                  <a:srgbClr val="FFFF00"/>
                </a:solidFill>
                <a:latin typeface="Verdana" pitchFamily="32" charset="0"/>
              </a:rPr>
              <a:t>p-A </a:t>
            </a: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collisions at 158 and 400 </a:t>
            </a:r>
            <a:r>
              <a:rPr lang="en-GB" sz="2000" dirty="0" err="1">
                <a:solidFill>
                  <a:srgbClr val="FFFF00"/>
                </a:solidFill>
                <a:latin typeface="Verdana" pitchFamily="32" charset="0"/>
              </a:rPr>
              <a:t>GeV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  <a:endParaRPr lang="en-GB" sz="2000" dirty="0" smtClean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latin typeface="Verdana" pitchFamily="32" charset="0"/>
              </a:rPr>
              <a:t>400 </a:t>
            </a:r>
            <a:r>
              <a:rPr lang="en-GB" sz="2000" dirty="0" err="1" smtClean="0">
                <a:solidFill>
                  <a:srgbClr val="FFFF00"/>
                </a:solidFill>
                <a:latin typeface="Verdana" pitchFamily="32" charset="0"/>
              </a:rPr>
              <a:t>GeV</a:t>
            </a:r>
            <a:endParaRPr lang="en-GB" sz="2000" dirty="0" smtClean="0">
              <a:solidFill>
                <a:srgbClr val="FFFF00"/>
              </a:solidFill>
              <a:latin typeface="Verdana" pitchFamily="32" charset="0"/>
            </a:endParaRPr>
          </a:p>
          <a:p>
            <a:pPr marL="454025" lvl="1" indent="0"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 Energy/kinematic domain already investigated (with higher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   statistics) by NA50 </a:t>
            </a:r>
            <a:r>
              <a:rPr lang="en-GB" sz="2000" dirty="0" smtClean="0">
                <a:solidFill>
                  <a:srgbClr val="FFFFFF"/>
                </a:solidFill>
                <a:latin typeface="Wingdings" charset="2"/>
              </a:rPr>
              <a:t>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latin typeface="Verdana" pitchFamily="32" charset="0"/>
              </a:rPr>
              <a:t>good agreement on differential spectra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00"/>
                </a:solidFill>
                <a:latin typeface="Verdana" pitchFamily="32" charset="0"/>
              </a:rPr>
              <a:t>   and nuclear effects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00"/>
                </a:solidFill>
                <a:latin typeface="Verdana" pitchFamily="32" charset="0"/>
              </a:rPr>
              <a:t>158 </a:t>
            </a:r>
            <a:r>
              <a:rPr lang="en-GB" sz="2000" dirty="0" err="1" smtClean="0">
                <a:solidFill>
                  <a:srgbClr val="FFFF00"/>
                </a:solidFill>
                <a:latin typeface="Verdana" pitchFamily="32" charset="0"/>
              </a:rPr>
              <a:t>GeV</a:t>
            </a:r>
            <a:endParaRPr lang="en-GB" sz="2000" dirty="0" smtClean="0">
              <a:solidFill>
                <a:srgbClr val="FFFF00"/>
              </a:solidFill>
              <a:latin typeface="Verdana" pitchFamily="32" charset="0"/>
            </a:endParaRPr>
          </a:p>
          <a:p>
            <a:pPr marL="454025" lvl="1" indent="0"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 Same kinematic domain of NA50/NA60 A-A collisions</a:t>
            </a:r>
          </a:p>
          <a:p>
            <a:pPr marL="454025" lvl="1" indent="0"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 Nuclear effects </a:t>
            </a:r>
            <a:r>
              <a:rPr lang="en-GB" sz="2000" dirty="0" smtClean="0">
                <a:solidFill>
                  <a:srgbClr val="FFFF00"/>
                </a:solidFill>
                <a:latin typeface="Verdana" pitchFamily="32" charset="0"/>
              </a:rPr>
              <a:t>more important </a:t>
            </a:r>
            <a:r>
              <a:rPr lang="en-GB" sz="2000" dirty="0" err="1" smtClean="0">
                <a:solidFill>
                  <a:srgbClr val="FFFF00"/>
                </a:solidFill>
                <a:latin typeface="Verdana" pitchFamily="32" charset="0"/>
              </a:rPr>
              <a:t>wrt</a:t>
            </a:r>
            <a:r>
              <a:rPr lang="en-GB" sz="2000" dirty="0" smtClean="0">
                <a:solidFill>
                  <a:srgbClr val="FFFF00"/>
                </a:solidFill>
                <a:latin typeface="Verdana" pitchFamily="32" charset="0"/>
              </a:rPr>
              <a:t> 400 </a:t>
            </a:r>
            <a:r>
              <a:rPr lang="en-GB" sz="2000" dirty="0" err="1" smtClean="0">
                <a:solidFill>
                  <a:srgbClr val="FFFF00"/>
                </a:solidFill>
                <a:latin typeface="Verdana" pitchFamily="32" charset="0"/>
              </a:rPr>
              <a:t>GeV</a:t>
            </a:r>
            <a:endParaRPr lang="en-GB" sz="2000" dirty="0" smtClean="0">
              <a:solidFill>
                <a:srgbClr val="FFFF00"/>
              </a:solidFill>
              <a:latin typeface="Verdana" pitchFamily="32" charset="0"/>
            </a:endParaRPr>
          </a:p>
          <a:p>
            <a:pPr marL="454025" lvl="1" indent="0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 Overall picture of cold nuclear effects on p-A </a:t>
            </a:r>
            <a:r>
              <a:rPr lang="en-GB" sz="2000" dirty="0" smtClean="0">
                <a:solidFill>
                  <a:srgbClr val="FFFF00"/>
                </a:solidFill>
                <a:latin typeface="Verdana" pitchFamily="32" charset="0"/>
              </a:rPr>
              <a:t>still not clear</a:t>
            </a:r>
          </a:p>
          <a:p>
            <a:pPr marL="454025" lvl="1" indent="0"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 No scaling of </a:t>
            </a:r>
            <a:r>
              <a:rPr lang="en-GB" sz="2000" smtClean="0">
                <a:solidFill>
                  <a:srgbClr val="FFFFFF"/>
                </a:solidFill>
                <a:latin typeface="Symbol" pitchFamily="16" charset="2"/>
              </a:rPr>
              <a:t></a:t>
            </a:r>
            <a:r>
              <a:rPr lang="en-GB" sz="2000" smtClean="0">
                <a:solidFill>
                  <a:srgbClr val="FFFFFF"/>
                </a:solidFill>
                <a:latin typeface="Verdana" pitchFamily="32" charset="0"/>
              </a:rPr>
              <a:t> vs. x</a:t>
            </a:r>
            <a:r>
              <a:rPr lang="en-GB" sz="2000" baseline="-25000" smtClean="0">
                <a:solidFill>
                  <a:srgbClr val="FFFFFF"/>
                </a:solidFill>
                <a:latin typeface="Verdana" pitchFamily="32" charset="0"/>
              </a:rPr>
              <a:t>F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 or x</a:t>
            </a:r>
            <a:r>
              <a:rPr lang="en-GB" sz="2000" baseline="-25000" dirty="0" smtClean="0">
                <a:solidFill>
                  <a:srgbClr val="FFFFFF"/>
                </a:solidFill>
                <a:latin typeface="Verdana" pitchFamily="32" charset="0"/>
              </a:rPr>
              <a:t>2</a:t>
            </a:r>
          </a:p>
          <a:p>
            <a:pPr marL="454025" lvl="1" indent="0"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 New CNM reference for A-A based on p-A data only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 Previous results of </a:t>
            </a:r>
            <a:r>
              <a:rPr lang="en-GB" sz="2000" dirty="0" smtClean="0">
                <a:solidFill>
                  <a:srgbClr val="FFFF00"/>
                </a:solidFill>
                <a:latin typeface="Verdana" pitchFamily="32" charset="0"/>
              </a:rPr>
              <a:t>anomalous suppression confirmed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FFFFFF"/>
              </a:solidFill>
              <a:latin typeface="Verdan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67363C4-A6E5-49A1-828D-23940673A0B0}" type="slidenum">
              <a:rPr lang="en-GB" sz="14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685800" y="138113"/>
            <a:ext cx="8001000" cy="48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8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>
                <a:solidFill>
                  <a:srgbClr val="FFFF00"/>
                </a:solidFill>
                <a:latin typeface="Verdana" pitchFamily="32" charset="0"/>
                <a:cs typeface="Arial" charset="0"/>
              </a:rPr>
              <a:t>The NA60 collaboration</a:t>
            </a:r>
          </a:p>
        </p:txBody>
      </p:sp>
      <p:sp>
        <p:nvSpPr>
          <p:cNvPr id="4103" name="Text Box 3"/>
          <p:cNvSpPr txBox="1">
            <a:spLocks noChangeArrowheads="1"/>
          </p:cNvSpPr>
          <p:nvPr/>
        </p:nvSpPr>
        <p:spPr bwMode="auto">
          <a:xfrm>
            <a:off x="6646863" y="609600"/>
            <a:ext cx="217805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u="sng">
                <a:solidFill>
                  <a:srgbClr val="000000"/>
                </a:solidFill>
                <a:latin typeface="Courier New" pitchFamily="49" charset="0"/>
                <a:cs typeface="Arial" charset="0"/>
              </a:rPr>
              <a:t>http://cern.ch/na60</a:t>
            </a:r>
          </a:p>
        </p:txBody>
      </p:sp>
      <p:grpSp>
        <p:nvGrpSpPr>
          <p:cNvPr id="4104" name="Group 4"/>
          <p:cNvGrpSpPr>
            <a:grpSpLocks/>
          </p:cNvGrpSpPr>
          <p:nvPr/>
        </p:nvGrpSpPr>
        <p:grpSpPr bwMode="auto">
          <a:xfrm>
            <a:off x="0" y="1500188"/>
            <a:ext cx="9140825" cy="2571750"/>
            <a:chOff x="0" y="945"/>
            <a:chExt cx="5758" cy="1620"/>
          </a:xfrm>
        </p:grpSpPr>
        <p:graphicFrame>
          <p:nvGraphicFramePr>
            <p:cNvPr id="4098" name="Object 5"/>
            <p:cNvGraphicFramePr>
              <a:graphicFrameLocks noChangeAspect="1"/>
            </p:cNvGraphicFramePr>
            <p:nvPr/>
          </p:nvGraphicFramePr>
          <p:xfrm>
            <a:off x="0" y="962"/>
            <a:ext cx="869" cy="1604"/>
          </p:xfrm>
          <a:graphic>
            <a:graphicData uri="http://schemas.openxmlformats.org/presentationml/2006/ole">
              <p:oleObj spid="_x0000_s4098" r:id="rId4" imgW="8267599" imgH="16167665" progId="">
                <p:embed/>
              </p:oleObj>
            </a:graphicData>
          </a:graphic>
        </p:graphicFrame>
        <p:graphicFrame>
          <p:nvGraphicFramePr>
            <p:cNvPr id="4099" name="Object 6"/>
            <p:cNvGraphicFramePr>
              <a:graphicFrameLocks noChangeAspect="1"/>
            </p:cNvGraphicFramePr>
            <p:nvPr/>
          </p:nvGraphicFramePr>
          <p:xfrm>
            <a:off x="1792" y="962"/>
            <a:ext cx="2519" cy="1544"/>
          </p:xfrm>
          <a:graphic>
            <a:graphicData uri="http://schemas.openxmlformats.org/presentationml/2006/ole">
              <p:oleObj spid="_x0000_s4099" r:id="rId5" imgW="37483871" imgH="20374925" progId="">
                <p:embed/>
              </p:oleObj>
            </a:graphicData>
          </a:graphic>
        </p:graphicFrame>
        <p:grpSp>
          <p:nvGrpSpPr>
            <p:cNvPr id="4122" name="Group 7"/>
            <p:cNvGrpSpPr>
              <a:grpSpLocks/>
            </p:cNvGrpSpPr>
            <p:nvPr/>
          </p:nvGrpSpPr>
          <p:grpSpPr bwMode="auto">
            <a:xfrm>
              <a:off x="3832" y="945"/>
              <a:ext cx="1926" cy="1578"/>
              <a:chOff x="3832" y="945"/>
              <a:chExt cx="1926" cy="1578"/>
            </a:xfrm>
          </p:grpSpPr>
          <p:graphicFrame>
            <p:nvGraphicFramePr>
              <p:cNvPr id="4100" name="Object 8"/>
              <p:cNvGraphicFramePr>
                <a:graphicFrameLocks noChangeAspect="1"/>
              </p:cNvGraphicFramePr>
              <p:nvPr/>
            </p:nvGraphicFramePr>
            <p:xfrm>
              <a:off x="4686" y="962"/>
              <a:ext cx="1073" cy="1562"/>
            </p:xfrm>
            <a:graphic>
              <a:graphicData uri="http://schemas.openxmlformats.org/presentationml/2006/ole">
                <p:oleObj spid="_x0000_s4100" r:id="rId6" imgW="7280576" imgH="11191263" progId="">
                  <p:embed/>
                </p:oleObj>
              </a:graphicData>
            </a:graphic>
          </p:graphicFrame>
          <p:sp>
            <p:nvSpPr>
              <p:cNvPr id="4123" name="AutoShape 9"/>
              <p:cNvSpPr>
                <a:spLocks noChangeArrowheads="1"/>
              </p:cNvSpPr>
              <p:nvPr/>
            </p:nvSpPr>
            <p:spPr bwMode="auto">
              <a:xfrm>
                <a:off x="3832" y="945"/>
                <a:ext cx="1374" cy="1395"/>
              </a:xfrm>
              <a:custGeom>
                <a:avLst/>
                <a:gdLst>
                  <a:gd name="T0" fmla="*/ 1211 w 1375"/>
                  <a:gd name="T1" fmla="*/ 0 h 1397"/>
                  <a:gd name="T2" fmla="*/ 1110 w 1375"/>
                  <a:gd name="T3" fmla="*/ 715 h 1397"/>
                  <a:gd name="T4" fmla="*/ 865 w 1375"/>
                  <a:gd name="T5" fmla="*/ 1376 h 1397"/>
                  <a:gd name="T6" fmla="*/ 385 w 1375"/>
                  <a:gd name="T7" fmla="*/ 906 h 1397"/>
                  <a:gd name="T8" fmla="*/ 138 w 1375"/>
                  <a:gd name="T9" fmla="*/ 13 h 1397"/>
                  <a:gd name="T10" fmla="*/ 1211 w 1375"/>
                  <a:gd name="T11" fmla="*/ 0 h 1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75"/>
                  <a:gd name="T19" fmla="*/ 0 h 1397"/>
                  <a:gd name="T20" fmla="*/ 1375 w 1375"/>
                  <a:gd name="T21" fmla="*/ 1397 h 1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75" h="1397">
                    <a:moveTo>
                      <a:pt x="1213" y="0"/>
                    </a:moveTo>
                    <a:cubicBezTo>
                      <a:pt x="1375" y="117"/>
                      <a:pt x="1170" y="487"/>
                      <a:pt x="1112" y="717"/>
                    </a:cubicBezTo>
                    <a:cubicBezTo>
                      <a:pt x="1194" y="1202"/>
                      <a:pt x="939" y="1363"/>
                      <a:pt x="867" y="1380"/>
                    </a:cubicBezTo>
                    <a:cubicBezTo>
                      <a:pt x="795" y="1397"/>
                      <a:pt x="537" y="1107"/>
                      <a:pt x="385" y="908"/>
                    </a:cubicBezTo>
                    <a:cubicBezTo>
                      <a:pt x="233" y="709"/>
                      <a:pt x="0" y="164"/>
                      <a:pt x="138" y="13"/>
                    </a:cubicBezTo>
                    <a:lnTo>
                      <a:pt x="1213" y="0"/>
                    </a:lnTo>
                    <a:close/>
                  </a:path>
                </a:pathLst>
              </a:cu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4105" name="Group 10"/>
          <p:cNvGrpSpPr>
            <a:grpSpLocks/>
          </p:cNvGrpSpPr>
          <p:nvPr/>
        </p:nvGrpSpPr>
        <p:grpSpPr bwMode="auto">
          <a:xfrm>
            <a:off x="1619250" y="1438275"/>
            <a:ext cx="4327525" cy="2673350"/>
            <a:chOff x="1020" y="906"/>
            <a:chExt cx="2726" cy="1684"/>
          </a:xfrm>
        </p:grpSpPr>
        <p:sp>
          <p:nvSpPr>
            <p:cNvPr id="4109" name="AutoShape 11"/>
            <p:cNvSpPr>
              <a:spLocks noChangeArrowheads="1"/>
            </p:cNvSpPr>
            <p:nvPr/>
          </p:nvSpPr>
          <p:spPr bwMode="auto">
            <a:xfrm>
              <a:off x="1297" y="2015"/>
              <a:ext cx="460" cy="218"/>
            </a:xfrm>
            <a:prstGeom prst="wedgeRoundRectCallout">
              <a:avLst>
                <a:gd name="adj1" fmla="val 62606"/>
                <a:gd name="adj2" fmla="val -73394"/>
                <a:gd name="adj3" fmla="val 16667"/>
              </a:avLst>
            </a:prstGeom>
            <a:solidFill>
              <a:srgbClr val="002CBA"/>
            </a:solidFill>
            <a:ln w="19080">
              <a:solidFill>
                <a:srgbClr val="BBE0E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rebuchet MS" pitchFamily="32" charset="0"/>
                  <a:ea typeface="ＭＳ Ｐゴシック" pitchFamily="48" charset="0"/>
                  <a:cs typeface="ＭＳ Ｐゴシック" pitchFamily="48" charset="0"/>
                </a:rPr>
                <a:t>Lisbon</a:t>
              </a:r>
            </a:p>
          </p:txBody>
        </p:sp>
        <p:sp>
          <p:nvSpPr>
            <p:cNvPr id="4110" name="AutoShape 12"/>
            <p:cNvSpPr>
              <a:spLocks noChangeArrowheads="1"/>
            </p:cNvSpPr>
            <p:nvPr/>
          </p:nvSpPr>
          <p:spPr bwMode="auto">
            <a:xfrm>
              <a:off x="2064" y="906"/>
              <a:ext cx="460" cy="218"/>
            </a:xfrm>
            <a:prstGeom prst="wedgeRoundRectCallout">
              <a:avLst>
                <a:gd name="adj1" fmla="val 53912"/>
                <a:gd name="adj2" fmla="val 320644"/>
                <a:gd name="adj3" fmla="val 16667"/>
              </a:avLst>
            </a:prstGeom>
            <a:solidFill>
              <a:srgbClr val="002CBA"/>
            </a:solidFill>
            <a:ln w="19080">
              <a:solidFill>
                <a:srgbClr val="BBE0E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rebuchet MS" pitchFamily="32" charset="0"/>
                  <a:ea typeface="ＭＳ Ｐゴシック" pitchFamily="48" charset="0"/>
                  <a:cs typeface="ＭＳ Ｐゴシック" pitchFamily="48" charset="0"/>
                </a:rPr>
                <a:t>CERN</a:t>
              </a:r>
            </a:p>
          </p:txBody>
        </p:sp>
        <p:sp>
          <p:nvSpPr>
            <p:cNvPr id="4111" name="AutoShape 13"/>
            <p:cNvSpPr>
              <a:spLocks noChangeArrowheads="1"/>
            </p:cNvSpPr>
            <p:nvPr/>
          </p:nvSpPr>
          <p:spPr bwMode="auto">
            <a:xfrm>
              <a:off x="2970" y="1178"/>
              <a:ext cx="460" cy="218"/>
            </a:xfrm>
            <a:prstGeom prst="wedgeRoundRectCallout">
              <a:avLst>
                <a:gd name="adj1" fmla="val -129565"/>
                <a:gd name="adj2" fmla="val 174769"/>
                <a:gd name="adj3" fmla="val 16667"/>
              </a:avLst>
            </a:prstGeom>
            <a:solidFill>
              <a:srgbClr val="002CBA"/>
            </a:solidFill>
            <a:ln w="19080">
              <a:solidFill>
                <a:srgbClr val="BBE0E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rebuchet MS" pitchFamily="32" charset="0"/>
                  <a:ea typeface="ＭＳ Ｐゴシック" pitchFamily="48" charset="0"/>
                  <a:cs typeface="ＭＳ Ｐゴシック" pitchFamily="48" charset="0"/>
                </a:rPr>
                <a:t>Bern</a:t>
              </a:r>
            </a:p>
          </p:txBody>
        </p:sp>
        <p:sp>
          <p:nvSpPr>
            <p:cNvPr id="4112" name="AutoShape 14"/>
            <p:cNvSpPr>
              <a:spLocks noChangeArrowheads="1"/>
            </p:cNvSpPr>
            <p:nvPr/>
          </p:nvSpPr>
          <p:spPr bwMode="auto">
            <a:xfrm>
              <a:off x="3197" y="1993"/>
              <a:ext cx="460" cy="218"/>
            </a:xfrm>
            <a:prstGeom prst="wedgeRoundRectCallout">
              <a:avLst>
                <a:gd name="adj1" fmla="val -179347"/>
                <a:gd name="adj2" fmla="val -139449"/>
                <a:gd name="adj3" fmla="val 16667"/>
              </a:avLst>
            </a:prstGeom>
            <a:solidFill>
              <a:srgbClr val="002CBA"/>
            </a:solidFill>
            <a:ln w="19080">
              <a:solidFill>
                <a:srgbClr val="BBE0E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rebuchet MS" pitchFamily="32" charset="0"/>
                  <a:ea typeface="ＭＳ Ｐゴシック" pitchFamily="48" charset="0"/>
                  <a:cs typeface="ＭＳ Ｐゴシック" pitchFamily="48" charset="0"/>
                </a:rPr>
                <a:t>Torino</a:t>
              </a:r>
            </a:p>
          </p:txBody>
        </p:sp>
        <p:sp>
          <p:nvSpPr>
            <p:cNvPr id="4113" name="AutoShape 15"/>
            <p:cNvSpPr>
              <a:spLocks noChangeArrowheads="1"/>
            </p:cNvSpPr>
            <p:nvPr/>
          </p:nvSpPr>
          <p:spPr bwMode="auto">
            <a:xfrm>
              <a:off x="3287" y="1722"/>
              <a:ext cx="460" cy="218"/>
            </a:xfrm>
            <a:prstGeom prst="wedgeRoundRectCallout">
              <a:avLst>
                <a:gd name="adj1" fmla="val 144782"/>
                <a:gd name="adj2" fmla="val 63759"/>
                <a:gd name="adj3" fmla="val 16667"/>
              </a:avLst>
            </a:prstGeom>
            <a:solidFill>
              <a:srgbClr val="002CBA"/>
            </a:solidFill>
            <a:ln w="19080">
              <a:solidFill>
                <a:srgbClr val="BBE0E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rebuchet MS" pitchFamily="32" charset="0"/>
                  <a:ea typeface="ＭＳ Ｐゴシック" pitchFamily="48" charset="0"/>
                  <a:cs typeface="ＭＳ Ｐゴシック" pitchFamily="48" charset="0"/>
                </a:rPr>
                <a:t>Yerevan</a:t>
              </a:r>
            </a:p>
          </p:txBody>
        </p:sp>
        <p:sp>
          <p:nvSpPr>
            <p:cNvPr id="4114" name="AutoShape 16"/>
            <p:cNvSpPr>
              <a:spLocks noChangeArrowheads="1"/>
            </p:cNvSpPr>
            <p:nvPr/>
          </p:nvSpPr>
          <p:spPr bwMode="auto">
            <a:xfrm>
              <a:off x="2924" y="2266"/>
              <a:ext cx="460" cy="218"/>
            </a:xfrm>
            <a:prstGeom prst="wedgeRoundRectCallout">
              <a:avLst>
                <a:gd name="adj1" fmla="val -118912"/>
                <a:gd name="adj2" fmla="val -88532"/>
                <a:gd name="adj3" fmla="val 16667"/>
              </a:avLst>
            </a:prstGeom>
            <a:solidFill>
              <a:srgbClr val="002CBA"/>
            </a:solidFill>
            <a:ln w="19080">
              <a:solidFill>
                <a:srgbClr val="BBE0E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rebuchet MS" pitchFamily="32" charset="0"/>
                  <a:ea typeface="ＭＳ Ｐゴシック" pitchFamily="48" charset="0"/>
                  <a:cs typeface="ＭＳ Ｐゴシック" pitchFamily="48" charset="0"/>
                </a:rPr>
                <a:t>Cagliari</a:t>
              </a:r>
            </a:p>
          </p:txBody>
        </p:sp>
        <p:sp>
          <p:nvSpPr>
            <p:cNvPr id="4115" name="AutoShape 17"/>
            <p:cNvSpPr>
              <a:spLocks noChangeArrowheads="1"/>
            </p:cNvSpPr>
            <p:nvPr/>
          </p:nvSpPr>
          <p:spPr bwMode="auto">
            <a:xfrm>
              <a:off x="2380" y="2373"/>
              <a:ext cx="460" cy="218"/>
            </a:xfrm>
            <a:prstGeom prst="wedgeRoundRectCallout">
              <a:avLst>
                <a:gd name="adj1" fmla="val -23912"/>
                <a:gd name="adj2" fmla="val -347250"/>
                <a:gd name="adj3" fmla="val 16667"/>
              </a:avLst>
            </a:prstGeom>
            <a:solidFill>
              <a:srgbClr val="002CBA"/>
            </a:solidFill>
            <a:ln w="19080">
              <a:solidFill>
                <a:srgbClr val="BBE0E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rebuchet MS" pitchFamily="32" charset="0"/>
                  <a:ea typeface="ＭＳ Ｐゴシック" pitchFamily="48" charset="0"/>
                  <a:cs typeface="ＭＳ Ｐゴシック" pitchFamily="48" charset="0"/>
                </a:rPr>
                <a:t>Lyon</a:t>
              </a:r>
            </a:p>
          </p:txBody>
        </p:sp>
        <p:sp>
          <p:nvSpPr>
            <p:cNvPr id="4116" name="AutoShape 18"/>
            <p:cNvSpPr>
              <a:spLocks noChangeArrowheads="1"/>
            </p:cNvSpPr>
            <p:nvPr/>
          </p:nvSpPr>
          <p:spPr bwMode="auto">
            <a:xfrm>
              <a:off x="1701" y="2282"/>
              <a:ext cx="596" cy="218"/>
            </a:xfrm>
            <a:prstGeom prst="wedgeRoundRectCallout">
              <a:avLst>
                <a:gd name="adj1" fmla="val 63255"/>
                <a:gd name="adj2" fmla="val -310093"/>
                <a:gd name="adj3" fmla="val 16667"/>
              </a:avLst>
            </a:prstGeom>
            <a:solidFill>
              <a:srgbClr val="002CBA"/>
            </a:solidFill>
            <a:ln w="19080">
              <a:solidFill>
                <a:srgbClr val="BBE0E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rebuchet MS" pitchFamily="32" charset="0"/>
                  <a:ea typeface="ＭＳ Ｐゴシック" pitchFamily="48" charset="0"/>
                  <a:cs typeface="ＭＳ Ｐゴシック" pitchFamily="48" charset="0"/>
                </a:rPr>
                <a:t>Clermont</a:t>
              </a:r>
            </a:p>
          </p:txBody>
        </p:sp>
        <p:sp>
          <p:nvSpPr>
            <p:cNvPr id="4117" name="AutoShape 19"/>
            <p:cNvSpPr>
              <a:spLocks noChangeArrowheads="1"/>
            </p:cNvSpPr>
            <p:nvPr/>
          </p:nvSpPr>
          <p:spPr bwMode="auto">
            <a:xfrm>
              <a:off x="3151" y="1450"/>
              <a:ext cx="460" cy="218"/>
            </a:xfrm>
            <a:prstGeom prst="wedgeRoundRectCallout">
              <a:avLst>
                <a:gd name="adj1" fmla="val 455435"/>
                <a:gd name="adj2" fmla="val -38991"/>
                <a:gd name="adj3" fmla="val 16667"/>
              </a:avLst>
            </a:prstGeom>
            <a:solidFill>
              <a:srgbClr val="002CBA"/>
            </a:solidFill>
            <a:ln w="19080">
              <a:solidFill>
                <a:srgbClr val="BBE0E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rebuchet MS" pitchFamily="32" charset="0"/>
                  <a:ea typeface="ＭＳ Ｐゴシック" pitchFamily="48" charset="0"/>
                  <a:cs typeface="ＭＳ Ｐゴシック" pitchFamily="48" charset="0"/>
                </a:rPr>
                <a:t>Riken</a:t>
              </a:r>
            </a:p>
          </p:txBody>
        </p:sp>
        <p:sp>
          <p:nvSpPr>
            <p:cNvPr id="4118" name="AutoShape 20"/>
            <p:cNvSpPr>
              <a:spLocks noChangeArrowheads="1"/>
            </p:cNvSpPr>
            <p:nvPr/>
          </p:nvSpPr>
          <p:spPr bwMode="auto">
            <a:xfrm>
              <a:off x="1020" y="1738"/>
              <a:ext cx="768" cy="209"/>
            </a:xfrm>
            <a:prstGeom prst="wedgeRoundRectCallout">
              <a:avLst>
                <a:gd name="adj1" fmla="val -100292"/>
                <a:gd name="adj2" fmla="val -186005"/>
                <a:gd name="adj3" fmla="val 16667"/>
              </a:avLst>
            </a:prstGeom>
            <a:solidFill>
              <a:srgbClr val="002CBA"/>
            </a:solidFill>
            <a:ln w="19080">
              <a:solidFill>
                <a:srgbClr val="BBE0E3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rebuchet MS" pitchFamily="32" charset="0"/>
                  <a:ea typeface="ＭＳ Ｐゴシック" pitchFamily="48" charset="0"/>
                  <a:cs typeface="ＭＳ Ｐゴシック" pitchFamily="48" charset="0"/>
                </a:rPr>
                <a:t>Stony Brook</a:t>
              </a:r>
            </a:p>
          </p:txBody>
        </p:sp>
        <p:sp>
          <p:nvSpPr>
            <p:cNvPr id="4119" name="AutoShape 21"/>
            <p:cNvSpPr>
              <a:spLocks noChangeArrowheads="1"/>
            </p:cNvSpPr>
            <p:nvPr/>
          </p:nvSpPr>
          <p:spPr bwMode="auto">
            <a:xfrm>
              <a:off x="1519" y="1195"/>
              <a:ext cx="596" cy="218"/>
            </a:xfrm>
            <a:prstGeom prst="wedgeRoundRectCallout">
              <a:avLst>
                <a:gd name="adj1" fmla="val 88759"/>
                <a:gd name="adj2" fmla="val 100000"/>
                <a:gd name="adj3" fmla="val 16667"/>
              </a:avLst>
            </a:prstGeom>
            <a:solidFill>
              <a:srgbClr val="002CBA"/>
            </a:solidFill>
            <a:ln w="19080">
              <a:solidFill>
                <a:srgbClr val="BBE0E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rebuchet MS" pitchFamily="32" charset="0"/>
                  <a:ea typeface="ＭＳ Ｐゴシック" pitchFamily="48" charset="0"/>
                  <a:cs typeface="ＭＳ Ｐゴシック" pitchFamily="48" charset="0"/>
                </a:rPr>
                <a:t>Palaiseau</a:t>
              </a:r>
            </a:p>
          </p:txBody>
        </p:sp>
        <p:sp>
          <p:nvSpPr>
            <p:cNvPr id="4120" name="AutoShape 22"/>
            <p:cNvSpPr>
              <a:spLocks noChangeArrowheads="1"/>
            </p:cNvSpPr>
            <p:nvPr/>
          </p:nvSpPr>
          <p:spPr bwMode="auto">
            <a:xfrm>
              <a:off x="2641" y="915"/>
              <a:ext cx="636" cy="218"/>
            </a:xfrm>
            <a:prstGeom prst="wedgeRoundRectCallout">
              <a:avLst>
                <a:gd name="adj1" fmla="val -45597"/>
                <a:gd name="adj2" fmla="val 224310"/>
                <a:gd name="adj3" fmla="val 16667"/>
              </a:avLst>
            </a:prstGeom>
            <a:solidFill>
              <a:srgbClr val="002CBA"/>
            </a:solidFill>
            <a:ln w="19080">
              <a:solidFill>
                <a:srgbClr val="BBE0E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rebuchet MS" pitchFamily="32" charset="0"/>
                  <a:ea typeface="ＭＳ Ｐゴシック" pitchFamily="48" charset="0"/>
                  <a:cs typeface="ＭＳ Ｐゴシック" pitchFamily="48" charset="0"/>
                </a:rPr>
                <a:t>Heidelberg</a:t>
              </a:r>
            </a:p>
          </p:txBody>
        </p:sp>
        <p:sp>
          <p:nvSpPr>
            <p:cNvPr id="4121" name="AutoShape 23"/>
            <p:cNvSpPr>
              <a:spLocks noChangeArrowheads="1"/>
            </p:cNvSpPr>
            <p:nvPr/>
          </p:nvSpPr>
          <p:spPr bwMode="auto">
            <a:xfrm>
              <a:off x="1429" y="1448"/>
              <a:ext cx="453" cy="209"/>
            </a:xfrm>
            <a:prstGeom prst="wedgeRoundRectCallout">
              <a:avLst>
                <a:gd name="adj1" fmla="val -217681"/>
                <a:gd name="adj2" fmla="val -49245"/>
                <a:gd name="adj3" fmla="val 16667"/>
              </a:avLst>
            </a:prstGeom>
            <a:solidFill>
              <a:srgbClr val="002CBA"/>
            </a:solidFill>
            <a:ln w="19080">
              <a:solidFill>
                <a:srgbClr val="BBE0E3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rebuchet MS" pitchFamily="32" charset="0"/>
                  <a:ea typeface="ＭＳ Ｐゴシック" pitchFamily="48" charset="0"/>
                  <a:cs typeface="ＭＳ Ｐゴシック" pitchFamily="48" charset="0"/>
                </a:rPr>
                <a:t>BNL</a:t>
              </a:r>
            </a:p>
          </p:txBody>
        </p:sp>
      </p:grpSp>
      <p:sp>
        <p:nvSpPr>
          <p:cNvPr id="4106" name="Text Box 24"/>
          <p:cNvSpPr txBox="1">
            <a:spLocks noChangeArrowheads="1"/>
          </p:cNvSpPr>
          <p:nvPr/>
        </p:nvSpPr>
        <p:spPr bwMode="auto">
          <a:xfrm>
            <a:off x="6381750" y="1512888"/>
            <a:ext cx="1112838" cy="7334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latin typeface="Arial" charset="0"/>
                <a:cs typeface="Arial" charset="0"/>
              </a:rPr>
              <a:t>~ 60 people</a:t>
            </a:r>
          </a:p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latin typeface="Arial" charset="0"/>
                <a:cs typeface="Arial" charset="0"/>
              </a:rPr>
              <a:t>13 institutes</a:t>
            </a:r>
            <a:br>
              <a:rPr lang="en-GB" sz="140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GB" sz="1400">
                <a:solidFill>
                  <a:srgbClr val="000000"/>
                </a:solidFill>
                <a:latin typeface="Arial" charset="0"/>
                <a:cs typeface="Arial" charset="0"/>
              </a:rPr>
              <a:t>8 countries</a:t>
            </a:r>
          </a:p>
        </p:txBody>
      </p:sp>
      <p:pic>
        <p:nvPicPr>
          <p:cNvPr id="4107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8" y="0"/>
            <a:ext cx="91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8" name="Text Box 26"/>
          <p:cNvSpPr txBox="1">
            <a:spLocks noChangeArrowheads="1"/>
          </p:cNvSpPr>
          <p:nvPr/>
        </p:nvSpPr>
        <p:spPr bwMode="auto">
          <a:xfrm>
            <a:off x="142875" y="4495800"/>
            <a:ext cx="8893175" cy="173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FFFFFF"/>
                </a:solidFill>
                <a:latin typeface="Arial" charset="0"/>
                <a:ea typeface="ＭＳ Ｐゴシック" pitchFamily="48" charset="0"/>
                <a:cs typeface="ＭＳ Ｐゴシック" pitchFamily="48" charset="0"/>
              </a:rPr>
              <a:t>R. Arnaldi, R. Averbeck, K. Banicz, K. Borer, J. Buytaert, J. Castor, B. Chaurand, W. Chen, B. Cheynis, C. Cicalò, A. Colla, P. Cortese, S. Damjanović, A. David, A. de Falco, N. de Marco, A. Devaux, A. Drees, L. Ducroux, H. En’yo, A. Ferretti, M. Floris, P. Force, A.A. Grigoryan, J.Y. Grossiord, N. Guettet, A. Guichard, H. Gulkanyan, J. Heuser, M. Keil, L. Kluberg, Z. Li, C. Lourenço, J. Lozano, F. Manso, P. Martins, A. Masoni, </a:t>
            </a:r>
          </a:p>
          <a:p>
            <a:pPr algn="ctr">
              <a:lnSpc>
                <a:spcPct val="11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FFFFFF"/>
                </a:solidFill>
                <a:latin typeface="Arial" charset="0"/>
                <a:ea typeface="ＭＳ Ｐゴシック" pitchFamily="48" charset="0"/>
                <a:cs typeface="ＭＳ Ｐゴシック" pitchFamily="48" charset="0"/>
              </a:rPr>
              <a:t>A. Neves, H. Ohnishi, C. Oppedisano, P. Parracho, P. Pillot, T. Poghosyan, G. Puddu, E. Radermacher, </a:t>
            </a:r>
          </a:p>
          <a:p>
            <a:pPr algn="ctr">
              <a:lnSpc>
                <a:spcPct val="11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FFFFFF"/>
                </a:solidFill>
                <a:latin typeface="Arial" charset="0"/>
                <a:ea typeface="ＭＳ Ｐゴシック" pitchFamily="48" charset="0"/>
                <a:cs typeface="ＭＳ Ｐゴシック" pitchFamily="48" charset="0"/>
              </a:rPr>
              <a:t>P. Ramalhete, P. Rosinsky, E. Scomparin, J. Seixas, S. Serci, R. Shahoyan,P. Sonderegger, H.J. Specht, </a:t>
            </a:r>
          </a:p>
          <a:p>
            <a:pPr algn="ctr">
              <a:lnSpc>
                <a:spcPct val="11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FFFFFF"/>
                </a:solidFill>
                <a:latin typeface="Arial" charset="0"/>
                <a:ea typeface="ＭＳ Ｐゴシック" pitchFamily="48" charset="0"/>
                <a:cs typeface="ＭＳ Ｐゴシック" pitchFamily="48" charset="0"/>
              </a:rPr>
              <a:t>R. Tieulent, E. Tveiten, G. Usai, H. Vardanyan, R. Veenhof and H. Wöhri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EB68F8D-DA8C-4AED-953B-B76625FAF3F5}" type="slidenum">
              <a:rPr lang="en-GB" sz="14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457200" y="44450"/>
            <a:ext cx="82296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>
                <a:solidFill>
                  <a:srgbClr val="FFFF00"/>
                </a:solidFill>
                <a:latin typeface="Verdana" pitchFamily="32" charset="0"/>
              </a:rPr>
              <a:t>pA at 158/400 GeV: analysis</a:t>
            </a:r>
          </a:p>
        </p:txBody>
      </p:sp>
      <p:grpSp>
        <p:nvGrpSpPr>
          <p:cNvPr id="1029" name="Group 3"/>
          <p:cNvGrpSpPr>
            <a:grpSpLocks/>
          </p:cNvGrpSpPr>
          <p:nvPr/>
        </p:nvGrpSpPr>
        <p:grpSpPr bwMode="auto">
          <a:xfrm>
            <a:off x="4186238" y="1630363"/>
            <a:ext cx="1581150" cy="1724025"/>
            <a:chOff x="2637" y="1027"/>
            <a:chExt cx="996" cy="1086"/>
          </a:xfrm>
        </p:grpSpPr>
        <p:sp>
          <p:nvSpPr>
            <p:cNvPr id="1091" name="Rectangle 4"/>
            <p:cNvSpPr>
              <a:spLocks noChangeArrowheads="1"/>
            </p:cNvSpPr>
            <p:nvPr/>
          </p:nvSpPr>
          <p:spPr bwMode="auto">
            <a:xfrm>
              <a:off x="2637" y="1933"/>
              <a:ext cx="941" cy="1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FFFFFF"/>
                  </a:solidFill>
                  <a:latin typeface="Arial" charset="0"/>
                </a:rPr>
                <a:t>hadron absorber</a:t>
              </a:r>
            </a:p>
          </p:txBody>
        </p:sp>
        <p:sp>
          <p:nvSpPr>
            <p:cNvPr id="1092" name="Rectangle 5"/>
            <p:cNvSpPr>
              <a:spLocks noChangeArrowheads="1"/>
            </p:cNvSpPr>
            <p:nvPr/>
          </p:nvSpPr>
          <p:spPr bwMode="auto">
            <a:xfrm>
              <a:off x="2637" y="1027"/>
              <a:ext cx="997" cy="907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770563" y="1485900"/>
            <a:ext cx="3313112" cy="173355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5842000" y="1414463"/>
            <a:ext cx="3262313" cy="1873250"/>
            <a:chOff x="3680" y="891"/>
            <a:chExt cx="2055" cy="1180"/>
          </a:xfrm>
        </p:grpSpPr>
        <p:pic>
          <p:nvPicPr>
            <p:cNvPr id="1086" name="Picture 8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29758" t="24597" r="54834" b="28033"/>
            <a:stretch>
              <a:fillRect/>
            </a:stretch>
          </p:blipFill>
          <p:spPr bwMode="auto">
            <a:xfrm>
              <a:off x="3680" y="1019"/>
              <a:ext cx="554" cy="9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1087" name="Group 9"/>
            <p:cNvGrpSpPr>
              <a:grpSpLocks/>
            </p:cNvGrpSpPr>
            <p:nvPr/>
          </p:nvGrpSpPr>
          <p:grpSpPr bwMode="auto">
            <a:xfrm>
              <a:off x="4515" y="891"/>
              <a:ext cx="1220" cy="1180"/>
              <a:chOff x="4515" y="891"/>
              <a:chExt cx="1220" cy="1180"/>
            </a:xfrm>
          </p:grpSpPr>
          <p:pic>
            <p:nvPicPr>
              <p:cNvPr id="1088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72324" t="9653" r="9651" b="13089"/>
              <a:stretch>
                <a:fillRect/>
              </a:stretch>
            </p:blipFill>
            <p:spPr bwMode="auto">
              <a:xfrm>
                <a:off x="4515" y="986"/>
                <a:ext cx="657" cy="9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089" name="Picture 11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</a:blip>
              <a:srcRect l="76097" t="9653" r="19690" b="13089"/>
              <a:stretch>
                <a:fillRect/>
              </a:stretch>
            </p:blipFill>
            <p:spPr bwMode="auto">
              <a:xfrm>
                <a:off x="5274" y="891"/>
                <a:ext cx="154" cy="118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090" name="Picture 12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</a:blip>
              <a:srcRect l="72324" t="9653" r="23904" b="13089"/>
              <a:stretch>
                <a:fillRect/>
              </a:stretch>
            </p:blipFill>
            <p:spPr bwMode="auto">
              <a:xfrm>
                <a:off x="5598" y="891"/>
                <a:ext cx="138" cy="118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  <p:sp>
        <p:nvSpPr>
          <p:cNvPr id="1032" name="Line 13"/>
          <p:cNvSpPr>
            <a:spLocks noChangeShapeType="1"/>
          </p:cNvSpPr>
          <p:nvPr/>
        </p:nvSpPr>
        <p:spPr bwMode="auto">
          <a:xfrm>
            <a:off x="6613525" y="3421063"/>
            <a:ext cx="287338" cy="1587"/>
          </a:xfrm>
          <a:prstGeom prst="line">
            <a:avLst/>
          </a:prstGeom>
          <a:noFill/>
          <a:ln w="9360">
            <a:solidFill>
              <a:srgbClr val="E7EC1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6946900" y="3213100"/>
            <a:ext cx="7889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Ctr="1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E7EC10"/>
                </a:solidFill>
                <a:latin typeface="Verdana" pitchFamily="32" charset="0"/>
              </a:rPr>
              <a:t>Muon</a:t>
            </a:r>
          </a:p>
        </p:txBody>
      </p:sp>
      <p:sp>
        <p:nvSpPr>
          <p:cNvPr id="1034" name="Line 15"/>
          <p:cNvSpPr>
            <a:spLocks noChangeShapeType="1"/>
          </p:cNvSpPr>
          <p:nvPr/>
        </p:nvSpPr>
        <p:spPr bwMode="auto">
          <a:xfrm>
            <a:off x="7813675" y="3433763"/>
            <a:ext cx="285750" cy="1587"/>
          </a:xfrm>
          <a:prstGeom prst="line">
            <a:avLst/>
          </a:prstGeom>
          <a:noFill/>
          <a:ln w="936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5" name="Text Box 16"/>
          <p:cNvSpPr txBox="1">
            <a:spLocks noChangeArrowheads="1"/>
          </p:cNvSpPr>
          <p:nvPr/>
        </p:nvSpPr>
        <p:spPr bwMode="auto">
          <a:xfrm>
            <a:off x="8143875" y="3235325"/>
            <a:ext cx="8143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Ctr="1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9900"/>
                </a:solidFill>
                <a:latin typeface="Verdana" pitchFamily="32" charset="0"/>
              </a:rPr>
              <a:t>Other</a:t>
            </a:r>
          </a:p>
        </p:txBody>
      </p:sp>
      <p:sp>
        <p:nvSpPr>
          <p:cNvPr id="1036" name="Rectangle 17"/>
          <p:cNvSpPr>
            <a:spLocks noChangeArrowheads="1"/>
          </p:cNvSpPr>
          <p:nvPr/>
        </p:nvSpPr>
        <p:spPr bwMode="auto">
          <a:xfrm>
            <a:off x="6562725" y="765175"/>
            <a:ext cx="1114425" cy="28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and tracking</a:t>
            </a:r>
          </a:p>
        </p:txBody>
      </p:sp>
      <p:sp>
        <p:nvSpPr>
          <p:cNvPr id="1037" name="Rectangle 18"/>
          <p:cNvSpPr>
            <a:spLocks noChangeArrowheads="1"/>
          </p:cNvSpPr>
          <p:nvPr/>
        </p:nvSpPr>
        <p:spPr bwMode="auto">
          <a:xfrm>
            <a:off x="4978400" y="765175"/>
            <a:ext cx="1185863" cy="28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Muon trigger</a:t>
            </a:r>
          </a:p>
        </p:txBody>
      </p:sp>
      <p:sp>
        <p:nvSpPr>
          <p:cNvPr id="1038" name="Rectangle 19"/>
          <p:cNvSpPr>
            <a:spLocks noChangeArrowheads="1"/>
          </p:cNvSpPr>
          <p:nvPr/>
        </p:nvSpPr>
        <p:spPr bwMode="auto">
          <a:xfrm>
            <a:off x="6853238" y="1487488"/>
            <a:ext cx="374650" cy="1736725"/>
          </a:xfrm>
          <a:prstGeom prst="rect">
            <a:avLst/>
          </a:prstGeom>
          <a:blipFill dpi="0" rotWithShape="0">
            <a:blip r:embed="rId5" cstate="print">
              <a:alphaModFix amt="10000"/>
            </a:blip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FFFFFF"/>
                </a:solidFill>
                <a:latin typeface="Arial" charset="0"/>
              </a:rPr>
              <a:t>magnetic field</a:t>
            </a:r>
          </a:p>
        </p:txBody>
      </p:sp>
      <p:pic>
        <p:nvPicPr>
          <p:cNvPr id="1039" name="Picture 20"/>
          <p:cNvPicPr>
            <a:picLocks noChangeAspect="1" noChangeArrowheads="1"/>
          </p:cNvPicPr>
          <p:nvPr/>
        </p:nvPicPr>
        <p:blipFill>
          <a:blip r:embed="rId3" cstate="print">
            <a:lum bright="12000" contrast="42000"/>
            <a:grayscl/>
          </a:blip>
          <a:srcRect l="72324" t="9653" r="23238" b="13089"/>
          <a:stretch>
            <a:fillRect/>
          </a:stretch>
        </p:blipFill>
        <p:spPr bwMode="auto">
          <a:xfrm>
            <a:off x="7167563" y="1565275"/>
            <a:ext cx="257175" cy="157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40" name="Picture 21"/>
          <p:cNvPicPr>
            <a:picLocks noChangeAspect="1" noChangeArrowheads="1"/>
          </p:cNvPicPr>
          <p:nvPr/>
        </p:nvPicPr>
        <p:blipFill>
          <a:blip r:embed="rId6" cstate="print">
            <a:lum bright="12000" contrast="42000"/>
            <a:grayscl/>
          </a:blip>
          <a:srcRect l="23904" t="9653" r="72324" b="13089"/>
          <a:stretch>
            <a:fillRect/>
          </a:stretch>
        </p:blipFill>
        <p:spPr bwMode="auto">
          <a:xfrm>
            <a:off x="8890000" y="1411288"/>
            <a:ext cx="219075" cy="187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41" name="Picture 22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grayscl/>
          </a:blip>
          <a:srcRect l="30145" t="24597" r="67685" b="28033"/>
          <a:stretch>
            <a:fillRect/>
          </a:stretch>
        </p:blipFill>
        <p:spPr bwMode="auto">
          <a:xfrm>
            <a:off x="5867400" y="1619250"/>
            <a:ext cx="123825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42" name="Picture 23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grayscl/>
          </a:blip>
          <a:srcRect l="41496" t="24597" r="56364" b="28033"/>
          <a:stretch>
            <a:fillRect/>
          </a:stretch>
        </p:blipFill>
        <p:spPr bwMode="auto">
          <a:xfrm>
            <a:off x="6510338" y="1614488"/>
            <a:ext cx="122237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043" name="Group 24"/>
          <p:cNvGrpSpPr>
            <a:grpSpLocks/>
          </p:cNvGrpSpPr>
          <p:nvPr/>
        </p:nvGrpSpPr>
        <p:grpSpPr bwMode="auto">
          <a:xfrm>
            <a:off x="7208838" y="1844675"/>
            <a:ext cx="1873250" cy="1031875"/>
            <a:chOff x="4541" y="1162"/>
            <a:chExt cx="1180" cy="650"/>
          </a:xfrm>
        </p:grpSpPr>
        <p:sp>
          <p:nvSpPr>
            <p:cNvPr id="1084" name="Line 25"/>
            <p:cNvSpPr>
              <a:spLocks noChangeShapeType="1"/>
            </p:cNvSpPr>
            <p:nvPr/>
          </p:nvSpPr>
          <p:spPr bwMode="auto">
            <a:xfrm flipH="1" flipV="1">
              <a:off x="4544" y="1161"/>
              <a:ext cx="1179" cy="48"/>
            </a:xfrm>
            <a:prstGeom prst="line">
              <a:avLst/>
            </a:prstGeom>
            <a:noFill/>
            <a:ln w="19080">
              <a:solidFill>
                <a:srgbClr val="E7EC1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5" name="Line 26"/>
            <p:cNvSpPr>
              <a:spLocks noChangeShapeType="1"/>
            </p:cNvSpPr>
            <p:nvPr/>
          </p:nvSpPr>
          <p:spPr bwMode="auto">
            <a:xfrm flipH="1">
              <a:off x="4540" y="1662"/>
              <a:ext cx="1183" cy="151"/>
            </a:xfrm>
            <a:prstGeom prst="line">
              <a:avLst/>
            </a:prstGeom>
            <a:noFill/>
            <a:ln w="19080">
              <a:solidFill>
                <a:srgbClr val="E7EC1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44" name="Group 27"/>
          <p:cNvGrpSpPr>
            <a:grpSpLocks/>
          </p:cNvGrpSpPr>
          <p:nvPr/>
        </p:nvGrpSpPr>
        <p:grpSpPr bwMode="auto">
          <a:xfrm>
            <a:off x="5768975" y="1839913"/>
            <a:ext cx="1079500" cy="1023937"/>
            <a:chOff x="3634" y="1159"/>
            <a:chExt cx="680" cy="645"/>
          </a:xfrm>
        </p:grpSpPr>
        <p:sp>
          <p:nvSpPr>
            <p:cNvPr id="1082" name="Line 28"/>
            <p:cNvSpPr>
              <a:spLocks noChangeShapeType="1"/>
            </p:cNvSpPr>
            <p:nvPr/>
          </p:nvSpPr>
          <p:spPr bwMode="auto">
            <a:xfrm flipH="1">
              <a:off x="3633" y="1159"/>
              <a:ext cx="680" cy="67"/>
            </a:xfrm>
            <a:prstGeom prst="line">
              <a:avLst/>
            </a:prstGeom>
            <a:noFill/>
            <a:ln w="19080">
              <a:solidFill>
                <a:srgbClr val="E7EC1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3" name="Line 29"/>
            <p:cNvSpPr>
              <a:spLocks noChangeShapeType="1"/>
            </p:cNvSpPr>
            <p:nvPr/>
          </p:nvSpPr>
          <p:spPr bwMode="auto">
            <a:xfrm flipH="1" flipV="1">
              <a:off x="3633" y="1733"/>
              <a:ext cx="683" cy="73"/>
            </a:xfrm>
            <a:prstGeom prst="line">
              <a:avLst/>
            </a:prstGeom>
            <a:noFill/>
            <a:ln w="19080">
              <a:solidFill>
                <a:srgbClr val="E7EC1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45" name="Rectangle 30"/>
          <p:cNvSpPr>
            <a:spLocks noChangeArrowheads="1"/>
          </p:cNvSpPr>
          <p:nvPr/>
        </p:nvSpPr>
        <p:spPr bwMode="auto">
          <a:xfrm>
            <a:off x="8594725" y="1485900"/>
            <a:ext cx="287338" cy="1736725"/>
          </a:xfrm>
          <a:prstGeom prst="rect">
            <a:avLst/>
          </a:prstGeom>
          <a:blipFill dpi="0" rotWithShape="0">
            <a:blip r:embed="rId5" cstate="print">
              <a:alphaModFix amt="82000"/>
            </a:blip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FFFFFF"/>
                </a:solidFill>
                <a:latin typeface="Arial" charset="0"/>
              </a:rPr>
              <a:t>Iron wall</a:t>
            </a:r>
          </a:p>
        </p:txBody>
      </p:sp>
      <p:grpSp>
        <p:nvGrpSpPr>
          <p:cNvPr id="1046" name="Group 31"/>
          <p:cNvGrpSpPr>
            <a:grpSpLocks/>
          </p:cNvGrpSpPr>
          <p:nvPr/>
        </p:nvGrpSpPr>
        <p:grpSpPr bwMode="auto">
          <a:xfrm>
            <a:off x="4351338" y="1897063"/>
            <a:ext cx="1768475" cy="908050"/>
            <a:chOff x="2741" y="1195"/>
            <a:chExt cx="1114" cy="572"/>
          </a:xfrm>
        </p:grpSpPr>
        <p:sp>
          <p:nvSpPr>
            <p:cNvPr id="1080" name="AutoShape 32"/>
            <p:cNvSpPr>
              <a:spLocks noChangeArrowheads="1"/>
            </p:cNvSpPr>
            <p:nvPr/>
          </p:nvSpPr>
          <p:spPr bwMode="auto">
            <a:xfrm>
              <a:off x="2742" y="1195"/>
              <a:ext cx="1114" cy="148"/>
            </a:xfrm>
            <a:custGeom>
              <a:avLst/>
              <a:gdLst>
                <a:gd name="T0" fmla="*/ 1112 w 1116"/>
                <a:gd name="T1" fmla="*/ 17 h 136"/>
                <a:gd name="T2" fmla="*/ 1112 w 1116"/>
                <a:gd name="T3" fmla="*/ 0 h 136"/>
                <a:gd name="T4" fmla="*/ 0 w 1116"/>
                <a:gd name="T5" fmla="*/ 98 h 136"/>
                <a:gd name="T6" fmla="*/ 4 w 1116"/>
                <a:gd name="T7" fmla="*/ 161 h 136"/>
                <a:gd name="T8" fmla="*/ 1112 w 1116"/>
                <a:gd name="T9" fmla="*/ 17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6"/>
                <a:gd name="T16" fmla="*/ 0 h 136"/>
                <a:gd name="T17" fmla="*/ 1116 w 1116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6" h="136">
                  <a:moveTo>
                    <a:pt x="1116" y="15"/>
                  </a:moveTo>
                  <a:lnTo>
                    <a:pt x="1116" y="0"/>
                  </a:lnTo>
                  <a:lnTo>
                    <a:pt x="0" y="83"/>
                  </a:lnTo>
                  <a:lnTo>
                    <a:pt x="4" y="136"/>
                  </a:lnTo>
                  <a:lnTo>
                    <a:pt x="1116" y="15"/>
                  </a:lnTo>
                  <a:close/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EFE63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81" name="AutoShape 33"/>
            <p:cNvSpPr>
              <a:spLocks noChangeArrowheads="1"/>
            </p:cNvSpPr>
            <p:nvPr/>
          </p:nvSpPr>
          <p:spPr bwMode="auto">
            <a:xfrm flipV="1">
              <a:off x="2741" y="1620"/>
              <a:ext cx="1114" cy="148"/>
            </a:xfrm>
            <a:custGeom>
              <a:avLst/>
              <a:gdLst>
                <a:gd name="T0" fmla="*/ 1112 w 1116"/>
                <a:gd name="T1" fmla="*/ 17 h 136"/>
                <a:gd name="T2" fmla="*/ 1112 w 1116"/>
                <a:gd name="T3" fmla="*/ 0 h 136"/>
                <a:gd name="T4" fmla="*/ 0 w 1116"/>
                <a:gd name="T5" fmla="*/ 98 h 136"/>
                <a:gd name="T6" fmla="*/ 4 w 1116"/>
                <a:gd name="T7" fmla="*/ 161 h 136"/>
                <a:gd name="T8" fmla="*/ 1112 w 1116"/>
                <a:gd name="T9" fmla="*/ 17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6"/>
                <a:gd name="T16" fmla="*/ 0 h 136"/>
                <a:gd name="T17" fmla="*/ 1116 w 1116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6" h="136">
                  <a:moveTo>
                    <a:pt x="1116" y="15"/>
                  </a:moveTo>
                  <a:lnTo>
                    <a:pt x="1116" y="0"/>
                  </a:lnTo>
                  <a:lnTo>
                    <a:pt x="0" y="83"/>
                  </a:lnTo>
                  <a:lnTo>
                    <a:pt x="4" y="136"/>
                  </a:lnTo>
                  <a:lnTo>
                    <a:pt x="1116" y="15"/>
                  </a:lnTo>
                  <a:close/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EFE63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47" name="Text Box 34"/>
          <p:cNvSpPr txBox="1">
            <a:spLocks noChangeArrowheads="1"/>
          </p:cNvSpPr>
          <p:nvPr/>
        </p:nvSpPr>
        <p:spPr bwMode="auto">
          <a:xfrm>
            <a:off x="4932363" y="1028700"/>
            <a:ext cx="396484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FFFF00"/>
                </a:solidFill>
                <a:latin typeface="Verdana" pitchFamily="32" charset="0"/>
              </a:rPr>
              <a:t>NA10/38/50 </a:t>
            </a:r>
            <a:r>
              <a:rPr lang="en-GB" sz="1800" dirty="0" err="1" smtClean="0">
                <a:solidFill>
                  <a:srgbClr val="FFFF00"/>
                </a:solidFill>
                <a:latin typeface="Verdana" pitchFamily="32" charset="0"/>
              </a:rPr>
              <a:t>muon</a:t>
            </a:r>
            <a:r>
              <a:rPr lang="en-GB" sz="1800" dirty="0" smtClean="0">
                <a:solidFill>
                  <a:srgbClr val="FFFF00"/>
                </a:solidFill>
                <a:latin typeface="Verdana" pitchFamily="32" charset="0"/>
              </a:rPr>
              <a:t> </a:t>
            </a:r>
            <a:r>
              <a:rPr lang="en-GB" sz="1800" dirty="0">
                <a:solidFill>
                  <a:srgbClr val="FFFF00"/>
                </a:solidFill>
                <a:latin typeface="Verdana" pitchFamily="32" charset="0"/>
              </a:rPr>
              <a:t>spectrometer</a:t>
            </a:r>
          </a:p>
        </p:txBody>
      </p:sp>
      <p:sp>
        <p:nvSpPr>
          <p:cNvPr id="1048" name="AutoShape 35"/>
          <p:cNvSpPr>
            <a:spLocks noChangeArrowheads="1"/>
          </p:cNvSpPr>
          <p:nvPr/>
        </p:nvSpPr>
        <p:spPr bwMode="auto">
          <a:xfrm>
            <a:off x="1547813" y="982663"/>
            <a:ext cx="2592387" cy="2219325"/>
          </a:xfrm>
          <a:prstGeom prst="roundRect">
            <a:avLst>
              <a:gd name="adj" fmla="val 11157"/>
            </a:avLst>
          </a:prstGeom>
          <a:solidFill>
            <a:srgbClr val="00FF00">
              <a:alpha val="20000"/>
            </a:srgbClr>
          </a:solidFill>
          <a:ln w="12600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 lIns="0" tIns="0" rIns="0" bIns="0" anchorCtr="1"/>
          <a:lstStyle/>
          <a:p>
            <a:pPr algn="ctr">
              <a:lnSpc>
                <a:spcPct val="100000"/>
              </a:lnSpc>
              <a:spcBef>
                <a:spcPts val="87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FFFFFF"/>
                </a:solidFill>
                <a:latin typeface="Arial" charset="0"/>
              </a:rPr>
              <a:t>2.5 T dipole magnet</a:t>
            </a:r>
          </a:p>
        </p:txBody>
      </p:sp>
      <p:sp>
        <p:nvSpPr>
          <p:cNvPr id="1049" name="Rectangle 36"/>
          <p:cNvSpPr>
            <a:spLocks noChangeArrowheads="1"/>
          </p:cNvSpPr>
          <p:nvPr/>
        </p:nvSpPr>
        <p:spPr bwMode="auto">
          <a:xfrm>
            <a:off x="1619250" y="3138488"/>
            <a:ext cx="3600450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FFFFFF"/>
                </a:solidFill>
                <a:latin typeface="Verdana" pitchFamily="32" charset="0"/>
              </a:rPr>
              <a:t>Matching in coordinate </a:t>
            </a:r>
            <a:br>
              <a:rPr lang="en-GB" sz="1600">
                <a:solidFill>
                  <a:srgbClr val="FFFFFF"/>
                </a:solidFill>
                <a:latin typeface="Verdana" pitchFamily="32" charset="0"/>
              </a:rPr>
            </a:br>
            <a:r>
              <a:rPr lang="en-GB" sz="1600">
                <a:solidFill>
                  <a:srgbClr val="FFFF00"/>
                </a:solidFill>
                <a:latin typeface="Verdana" pitchFamily="32" charset="0"/>
              </a:rPr>
              <a:t>and</a:t>
            </a:r>
            <a:r>
              <a:rPr lang="en-GB" sz="1600">
                <a:solidFill>
                  <a:srgbClr val="FFFFFF"/>
                </a:solidFill>
                <a:latin typeface="Verdana" pitchFamily="32" charset="0"/>
              </a:rPr>
              <a:t> momentum space</a:t>
            </a:r>
          </a:p>
        </p:txBody>
      </p:sp>
      <p:sp>
        <p:nvSpPr>
          <p:cNvPr id="1050" name="AutoShape 37"/>
          <p:cNvSpPr>
            <a:spLocks noChangeArrowheads="1"/>
          </p:cNvSpPr>
          <p:nvPr/>
        </p:nvSpPr>
        <p:spPr bwMode="auto">
          <a:xfrm>
            <a:off x="1593850" y="1846263"/>
            <a:ext cx="644525" cy="1009650"/>
          </a:xfrm>
          <a:prstGeom prst="roundRect">
            <a:avLst>
              <a:gd name="adj" fmla="val 18472"/>
            </a:avLst>
          </a:prstGeom>
          <a:solidFill>
            <a:srgbClr val="00FF00">
              <a:alpha val="67058"/>
            </a:srgbClr>
          </a:solidFill>
          <a:ln w="9360">
            <a:solidFill>
              <a:srgbClr val="808080"/>
            </a:solidFill>
            <a:miter lim="800000"/>
            <a:headEnd/>
            <a:tailEnd/>
          </a:ln>
        </p:spPr>
        <p:txBody>
          <a:bodyPr lIns="90000" tIns="46800" rIns="90000" bIns="46800" anchorCtr="1"/>
          <a:lstStyle/>
          <a:p>
            <a:pPr algn="ctr">
              <a:lnSpc>
                <a:spcPct val="100000"/>
              </a:lnSpc>
              <a:spcBef>
                <a:spcPts val="6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rgbClr val="FFFFFF"/>
                </a:solidFill>
                <a:latin typeface="Arial" charset="0"/>
              </a:rPr>
              <a:t>targets</a:t>
            </a:r>
          </a:p>
        </p:txBody>
      </p:sp>
      <p:sp>
        <p:nvSpPr>
          <p:cNvPr id="1051" name="AutoShape 38"/>
          <p:cNvSpPr>
            <a:spLocks noChangeArrowheads="1"/>
          </p:cNvSpPr>
          <p:nvPr/>
        </p:nvSpPr>
        <p:spPr bwMode="auto">
          <a:xfrm>
            <a:off x="0" y="1258888"/>
            <a:ext cx="1593850" cy="1800225"/>
          </a:xfrm>
          <a:prstGeom prst="roundRect">
            <a:avLst>
              <a:gd name="adj" fmla="val 16667"/>
            </a:avLst>
          </a:prstGeom>
          <a:solidFill>
            <a:srgbClr val="00FF00">
              <a:alpha val="81960"/>
            </a:srgbClr>
          </a:solidFill>
          <a:ln w="9360">
            <a:solidFill>
              <a:srgbClr val="808080"/>
            </a:solidFill>
            <a:miter lim="800000"/>
            <a:headEnd/>
            <a:tailEnd/>
          </a:ln>
        </p:spPr>
        <p:txBody>
          <a:bodyPr lIns="90000" tIns="46800" rIns="90000" bIns="46800" anchorCtr="1"/>
          <a:lstStyle/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beam tracker</a:t>
            </a:r>
          </a:p>
        </p:txBody>
      </p:sp>
      <p:sp>
        <p:nvSpPr>
          <p:cNvPr id="1052" name="AutoShape 39"/>
          <p:cNvSpPr>
            <a:spLocks noChangeArrowheads="1"/>
          </p:cNvSpPr>
          <p:nvPr/>
        </p:nvSpPr>
        <p:spPr bwMode="auto">
          <a:xfrm>
            <a:off x="2243138" y="1258888"/>
            <a:ext cx="1870075" cy="1800225"/>
          </a:xfrm>
          <a:prstGeom prst="roundRect">
            <a:avLst>
              <a:gd name="adj" fmla="val 11685"/>
            </a:avLst>
          </a:prstGeom>
          <a:solidFill>
            <a:srgbClr val="00FF00">
              <a:alpha val="67058"/>
            </a:srgbClr>
          </a:solidFill>
          <a:ln w="9360">
            <a:solidFill>
              <a:srgbClr val="808080"/>
            </a:solidFill>
            <a:miter lim="800000"/>
            <a:headEnd/>
            <a:tailEnd/>
          </a:ln>
        </p:spPr>
        <p:txBody>
          <a:bodyPr lIns="90000" tIns="46800" rIns="90000" bIns="46800" anchorCtr="1"/>
          <a:lstStyle/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vertex tracker</a:t>
            </a:r>
          </a:p>
        </p:txBody>
      </p:sp>
      <p:pic>
        <p:nvPicPr>
          <p:cNvPr id="1053" name="Picture 40"/>
          <p:cNvPicPr>
            <a:picLocks noChangeAspect="1" noChangeArrowheads="1"/>
          </p:cNvPicPr>
          <p:nvPr/>
        </p:nvPicPr>
        <p:blipFill>
          <a:blip r:embed="rId7" cstate="print">
            <a:lum bright="-70000" contrast="40000"/>
          </a:blip>
          <a:srcRect/>
          <a:stretch>
            <a:fillRect/>
          </a:stretch>
        </p:blipFill>
        <p:spPr bwMode="auto">
          <a:xfrm>
            <a:off x="60325" y="1739900"/>
            <a:ext cx="3924300" cy="1235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54" name="Line 41"/>
          <p:cNvSpPr>
            <a:spLocks noChangeShapeType="1"/>
          </p:cNvSpPr>
          <p:nvPr/>
        </p:nvSpPr>
        <p:spPr bwMode="auto">
          <a:xfrm>
            <a:off x="0" y="2352675"/>
            <a:ext cx="1835150" cy="1588"/>
          </a:xfrm>
          <a:prstGeom prst="line">
            <a:avLst/>
          </a:prstGeom>
          <a:noFill/>
          <a:ln w="1260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1055" name="Group 42"/>
          <p:cNvGrpSpPr>
            <a:grpSpLocks/>
          </p:cNvGrpSpPr>
          <p:nvPr/>
        </p:nvGrpSpPr>
        <p:grpSpPr bwMode="auto">
          <a:xfrm>
            <a:off x="1879600" y="1916113"/>
            <a:ext cx="2689225" cy="819150"/>
            <a:chOff x="1184" y="1207"/>
            <a:chExt cx="1694" cy="516"/>
          </a:xfrm>
        </p:grpSpPr>
        <p:sp>
          <p:nvSpPr>
            <p:cNvPr id="1064" name="Line 43"/>
            <p:cNvSpPr>
              <a:spLocks noChangeShapeType="1"/>
            </p:cNvSpPr>
            <p:nvPr/>
          </p:nvSpPr>
          <p:spPr bwMode="auto">
            <a:xfrm flipV="1">
              <a:off x="1192" y="1206"/>
              <a:ext cx="1643" cy="279"/>
            </a:xfrm>
            <a:prstGeom prst="line">
              <a:avLst/>
            </a:prstGeom>
            <a:noFill/>
            <a:ln w="1260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65" name="Line 44"/>
            <p:cNvSpPr>
              <a:spLocks noChangeShapeType="1"/>
            </p:cNvSpPr>
            <p:nvPr/>
          </p:nvSpPr>
          <p:spPr bwMode="auto">
            <a:xfrm flipV="1">
              <a:off x="1192" y="1429"/>
              <a:ext cx="1643" cy="56"/>
            </a:xfrm>
            <a:prstGeom prst="line">
              <a:avLst/>
            </a:prstGeom>
            <a:noFill/>
            <a:ln w="1260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66" name="Line 45"/>
            <p:cNvSpPr>
              <a:spLocks noChangeShapeType="1"/>
            </p:cNvSpPr>
            <p:nvPr/>
          </p:nvSpPr>
          <p:spPr bwMode="auto">
            <a:xfrm>
              <a:off x="1192" y="1482"/>
              <a:ext cx="1687" cy="223"/>
            </a:xfrm>
            <a:prstGeom prst="line">
              <a:avLst/>
            </a:prstGeom>
            <a:noFill/>
            <a:ln w="1260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67" name="Line 46"/>
            <p:cNvSpPr>
              <a:spLocks noChangeShapeType="1"/>
            </p:cNvSpPr>
            <p:nvPr/>
          </p:nvSpPr>
          <p:spPr bwMode="auto">
            <a:xfrm flipV="1">
              <a:off x="1192" y="1256"/>
              <a:ext cx="1643" cy="229"/>
            </a:xfrm>
            <a:prstGeom prst="line">
              <a:avLst/>
            </a:prstGeom>
            <a:noFill/>
            <a:ln w="1260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68" name="Line 47"/>
            <p:cNvSpPr>
              <a:spLocks noChangeShapeType="1"/>
            </p:cNvSpPr>
            <p:nvPr/>
          </p:nvSpPr>
          <p:spPr bwMode="auto">
            <a:xfrm flipV="1">
              <a:off x="1192" y="1350"/>
              <a:ext cx="1634" cy="134"/>
            </a:xfrm>
            <a:prstGeom prst="line">
              <a:avLst/>
            </a:prstGeom>
            <a:noFill/>
            <a:ln w="1260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69" name="Line 48"/>
            <p:cNvSpPr>
              <a:spLocks noChangeShapeType="1"/>
            </p:cNvSpPr>
            <p:nvPr/>
          </p:nvSpPr>
          <p:spPr bwMode="auto">
            <a:xfrm>
              <a:off x="1192" y="1484"/>
              <a:ext cx="1643" cy="49"/>
            </a:xfrm>
            <a:prstGeom prst="line">
              <a:avLst/>
            </a:prstGeom>
            <a:noFill/>
            <a:ln w="1260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0" name="Line 49"/>
            <p:cNvSpPr>
              <a:spLocks noChangeShapeType="1"/>
            </p:cNvSpPr>
            <p:nvPr/>
          </p:nvSpPr>
          <p:spPr bwMode="auto">
            <a:xfrm>
              <a:off x="1192" y="1484"/>
              <a:ext cx="1687" cy="98"/>
            </a:xfrm>
            <a:prstGeom prst="line">
              <a:avLst/>
            </a:prstGeom>
            <a:noFill/>
            <a:ln w="1260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1" name="Line 50"/>
            <p:cNvSpPr>
              <a:spLocks noChangeShapeType="1"/>
            </p:cNvSpPr>
            <p:nvPr/>
          </p:nvSpPr>
          <p:spPr bwMode="auto">
            <a:xfrm flipV="1">
              <a:off x="1184" y="1285"/>
              <a:ext cx="1621" cy="199"/>
            </a:xfrm>
            <a:prstGeom prst="line">
              <a:avLst/>
            </a:prstGeom>
            <a:noFill/>
            <a:ln w="1260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2" name="Line 51"/>
            <p:cNvSpPr>
              <a:spLocks noChangeShapeType="1"/>
            </p:cNvSpPr>
            <p:nvPr/>
          </p:nvSpPr>
          <p:spPr bwMode="auto">
            <a:xfrm flipV="1">
              <a:off x="1184" y="1451"/>
              <a:ext cx="1651" cy="34"/>
            </a:xfrm>
            <a:prstGeom prst="line">
              <a:avLst/>
            </a:prstGeom>
            <a:noFill/>
            <a:ln w="1260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3" name="Line 52"/>
            <p:cNvSpPr>
              <a:spLocks noChangeShapeType="1"/>
            </p:cNvSpPr>
            <p:nvPr/>
          </p:nvSpPr>
          <p:spPr bwMode="auto">
            <a:xfrm>
              <a:off x="1184" y="1482"/>
              <a:ext cx="1598" cy="242"/>
            </a:xfrm>
            <a:prstGeom prst="line">
              <a:avLst/>
            </a:prstGeom>
            <a:noFill/>
            <a:ln w="1260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4" name="Line 53"/>
            <p:cNvSpPr>
              <a:spLocks noChangeShapeType="1"/>
            </p:cNvSpPr>
            <p:nvPr/>
          </p:nvSpPr>
          <p:spPr bwMode="auto">
            <a:xfrm flipV="1">
              <a:off x="1184" y="1234"/>
              <a:ext cx="1598" cy="250"/>
            </a:xfrm>
            <a:prstGeom prst="line">
              <a:avLst/>
            </a:prstGeom>
            <a:noFill/>
            <a:ln w="1260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5" name="Line 54"/>
            <p:cNvSpPr>
              <a:spLocks noChangeShapeType="1"/>
            </p:cNvSpPr>
            <p:nvPr/>
          </p:nvSpPr>
          <p:spPr bwMode="auto">
            <a:xfrm flipV="1">
              <a:off x="1184" y="1393"/>
              <a:ext cx="1598" cy="92"/>
            </a:xfrm>
            <a:prstGeom prst="line">
              <a:avLst/>
            </a:prstGeom>
            <a:noFill/>
            <a:ln w="1260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6" name="Line 55"/>
            <p:cNvSpPr>
              <a:spLocks noChangeShapeType="1"/>
            </p:cNvSpPr>
            <p:nvPr/>
          </p:nvSpPr>
          <p:spPr bwMode="auto">
            <a:xfrm>
              <a:off x="1184" y="1482"/>
              <a:ext cx="1628" cy="24"/>
            </a:xfrm>
            <a:prstGeom prst="line">
              <a:avLst/>
            </a:prstGeom>
            <a:noFill/>
            <a:ln w="1260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7" name="Line 56"/>
            <p:cNvSpPr>
              <a:spLocks noChangeShapeType="1"/>
            </p:cNvSpPr>
            <p:nvPr/>
          </p:nvSpPr>
          <p:spPr bwMode="auto">
            <a:xfrm>
              <a:off x="1184" y="1482"/>
              <a:ext cx="1643" cy="122"/>
            </a:xfrm>
            <a:prstGeom prst="line">
              <a:avLst/>
            </a:prstGeom>
            <a:noFill/>
            <a:ln w="1260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8" name="Line 57"/>
            <p:cNvSpPr>
              <a:spLocks noChangeShapeType="1"/>
            </p:cNvSpPr>
            <p:nvPr/>
          </p:nvSpPr>
          <p:spPr bwMode="auto">
            <a:xfrm flipV="1">
              <a:off x="1184" y="1304"/>
              <a:ext cx="1695" cy="180"/>
            </a:xfrm>
            <a:prstGeom prst="line">
              <a:avLst/>
            </a:prstGeom>
            <a:noFill/>
            <a:ln w="1260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9" name="Line 58"/>
            <p:cNvSpPr>
              <a:spLocks noChangeShapeType="1"/>
            </p:cNvSpPr>
            <p:nvPr/>
          </p:nvSpPr>
          <p:spPr bwMode="auto">
            <a:xfrm>
              <a:off x="1184" y="1482"/>
              <a:ext cx="1695" cy="174"/>
            </a:xfrm>
            <a:prstGeom prst="line">
              <a:avLst/>
            </a:prstGeom>
            <a:noFill/>
            <a:ln w="1260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56" name="Group 59"/>
          <p:cNvGrpSpPr>
            <a:grpSpLocks/>
          </p:cNvGrpSpPr>
          <p:nvPr/>
        </p:nvGrpSpPr>
        <p:grpSpPr bwMode="auto">
          <a:xfrm>
            <a:off x="1846263" y="2062163"/>
            <a:ext cx="2794000" cy="566737"/>
            <a:chOff x="1163" y="1299"/>
            <a:chExt cx="1760" cy="357"/>
          </a:xfrm>
        </p:grpSpPr>
        <p:sp>
          <p:nvSpPr>
            <p:cNvPr id="1062" name="Line 60"/>
            <p:cNvSpPr>
              <a:spLocks noChangeShapeType="1"/>
            </p:cNvSpPr>
            <p:nvPr/>
          </p:nvSpPr>
          <p:spPr bwMode="auto">
            <a:xfrm flipV="1">
              <a:off x="1163" y="1298"/>
              <a:ext cx="1761" cy="184"/>
            </a:xfrm>
            <a:prstGeom prst="line">
              <a:avLst/>
            </a:prstGeom>
            <a:noFill/>
            <a:ln w="19080">
              <a:solidFill>
                <a:srgbClr val="E7EC1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63" name="Line 61"/>
            <p:cNvSpPr>
              <a:spLocks noChangeShapeType="1"/>
            </p:cNvSpPr>
            <p:nvPr/>
          </p:nvSpPr>
          <p:spPr bwMode="auto">
            <a:xfrm>
              <a:off x="1163" y="1479"/>
              <a:ext cx="1761" cy="178"/>
            </a:xfrm>
            <a:prstGeom prst="line">
              <a:avLst/>
            </a:prstGeom>
            <a:noFill/>
            <a:ln w="19080">
              <a:solidFill>
                <a:srgbClr val="E7EC1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57" name="Text Box 62"/>
          <p:cNvSpPr txBox="1">
            <a:spLocks noChangeArrowheads="1"/>
          </p:cNvSpPr>
          <p:nvPr/>
        </p:nvSpPr>
        <p:spPr bwMode="auto">
          <a:xfrm>
            <a:off x="157163" y="6061098"/>
            <a:ext cx="52990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9 </a:t>
            </a:r>
            <a:r>
              <a:rPr lang="en-GB" sz="1800" dirty="0" err="1">
                <a:solidFill>
                  <a:srgbClr val="FFFF00"/>
                </a:solidFill>
                <a:latin typeface="Verdana" pitchFamily="32" charset="0"/>
              </a:rPr>
              <a:t>subtargets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: Al-U-W-Cu-In-Be1-Be2-Be3-Pb</a:t>
            </a:r>
          </a:p>
        </p:txBody>
      </p:sp>
      <p:sp>
        <p:nvSpPr>
          <p:cNvPr id="1058" name="Text Box 63"/>
          <p:cNvSpPr txBox="1">
            <a:spLocks noChangeArrowheads="1"/>
          </p:cNvSpPr>
          <p:nvPr/>
        </p:nvSpPr>
        <p:spPr bwMode="auto">
          <a:xfrm>
            <a:off x="5821363" y="5778523"/>
            <a:ext cx="2674937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mixed A-order to limit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possible z-dependent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err="1">
                <a:solidFill>
                  <a:srgbClr val="FFFFFF"/>
                </a:solidFill>
                <a:latin typeface="Verdana" pitchFamily="32" charset="0"/>
              </a:rPr>
              <a:t>systematics</a:t>
            </a:r>
            <a:endParaRPr lang="en-GB" sz="1800" dirty="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59" name="AutoShape 64"/>
          <p:cNvSpPr>
            <a:spLocks/>
          </p:cNvSpPr>
          <p:nvPr/>
        </p:nvSpPr>
        <p:spPr bwMode="auto">
          <a:xfrm>
            <a:off x="5649913" y="5800748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" name="Text Box 63"/>
          <p:cNvSpPr txBox="1">
            <a:spLocks noChangeArrowheads="1"/>
          </p:cNvSpPr>
          <p:nvPr/>
        </p:nvSpPr>
        <p:spPr bwMode="auto">
          <a:xfrm>
            <a:off x="142844" y="3786190"/>
            <a:ext cx="8254268" cy="20335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</a:rPr>
              <a:t>2 analysis approaches possible</a:t>
            </a:r>
          </a:p>
          <a:p>
            <a:pPr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1800" dirty="0" err="1" smtClean="0">
                <a:solidFill>
                  <a:srgbClr val="FFFF00"/>
                </a:solidFill>
                <a:latin typeface="Verdana" pitchFamily="32" charset="0"/>
              </a:rPr>
              <a:t>Dimuons</a:t>
            </a:r>
            <a:r>
              <a:rPr lang="en-GB" sz="1800" dirty="0" smtClean="0">
                <a:solidFill>
                  <a:srgbClr val="FFFF00"/>
                </a:solidFill>
                <a:latin typeface="Verdana" pitchFamily="32" charset="0"/>
              </a:rPr>
              <a:t> detected in the NA50 MS</a:t>
            </a:r>
          </a:p>
          <a:p>
            <a:pPr lvl="1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</a:rPr>
              <a:t>Higher acceptance and detection efficiency</a:t>
            </a:r>
          </a:p>
          <a:p>
            <a:pPr lvl="1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</a:rPr>
              <a:t>No target identification</a:t>
            </a:r>
          </a:p>
          <a:p>
            <a:pPr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1800" dirty="0" smtClean="0">
                <a:solidFill>
                  <a:srgbClr val="FFFF00"/>
                </a:solidFill>
                <a:latin typeface="Verdana" pitchFamily="32" charset="0"/>
              </a:rPr>
              <a:t>Matched </a:t>
            </a:r>
            <a:r>
              <a:rPr lang="en-GB" sz="1800" dirty="0" err="1" smtClean="0">
                <a:solidFill>
                  <a:srgbClr val="FFFF00"/>
                </a:solidFill>
                <a:latin typeface="Verdana" pitchFamily="32" charset="0"/>
              </a:rPr>
              <a:t>dimuons</a:t>
            </a:r>
            <a:r>
              <a:rPr lang="en-GB" sz="1800" dirty="0" smtClean="0">
                <a:solidFill>
                  <a:srgbClr val="FFFF00"/>
                </a:solidFill>
                <a:latin typeface="Verdana" pitchFamily="32" charset="0"/>
              </a:rPr>
              <a:t> </a:t>
            </a:r>
          </a:p>
          <a:p>
            <a:pPr lvl="1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err="1" smtClean="0">
                <a:solidFill>
                  <a:srgbClr val="FFFFFF"/>
                </a:solidFill>
                <a:latin typeface="Verdana" pitchFamily="32" charset="0"/>
              </a:rPr>
              <a:t>Unambigous</a:t>
            </a: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</a:rPr>
              <a:t> target identification thanks to VT resolution</a:t>
            </a:r>
          </a:p>
          <a:p>
            <a:pPr lvl="1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</a:rPr>
              <a:t>Improved mass resolution and background rejection</a:t>
            </a:r>
            <a:endParaRPr lang="en-GB" sz="1800" dirty="0">
              <a:solidFill>
                <a:srgbClr val="FFFFFF"/>
              </a:solidFill>
              <a:latin typeface="Verdan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4838" cy="635000"/>
          </a:xfrm>
        </p:spPr>
        <p:txBody>
          <a:bodyPr/>
          <a:lstStyle/>
          <a:p>
            <a:r>
              <a:rPr lang="en-US" dirty="0" smtClean="0"/>
              <a:t>Cross section ratios</a:t>
            </a:r>
            <a:endParaRPr lang="it-IT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4925" y="763589"/>
            <a:ext cx="4465638" cy="2808287"/>
            <a:chOff x="3016" y="1843"/>
            <a:chExt cx="2223" cy="2041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l="3983" t="41028" r="9280"/>
            <a:stretch>
              <a:fillRect/>
            </a:stretch>
          </p:blipFill>
          <p:spPr bwMode="auto">
            <a:xfrm>
              <a:off x="3016" y="1843"/>
              <a:ext cx="2223" cy="20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4649" y="1953"/>
              <a:ext cx="24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u="none">
                  <a:solidFill>
                    <a:schemeClr val="accent2"/>
                  </a:solidFill>
                  <a:latin typeface="Verdana" pitchFamily="34" charset="0"/>
                </a:rPr>
                <a:t>Pb</a:t>
              </a: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4422" y="2924"/>
              <a:ext cx="254" cy="2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u="none">
                  <a:solidFill>
                    <a:schemeClr val="accent2"/>
                  </a:solidFill>
                  <a:latin typeface="Verdana" pitchFamily="34" charset="0"/>
                </a:rPr>
                <a:t>Be</a:t>
              </a: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4229" y="2296"/>
              <a:ext cx="224" cy="2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u="none">
                  <a:solidFill>
                    <a:schemeClr val="accent2"/>
                  </a:solidFill>
                  <a:latin typeface="Verdana" pitchFamily="34" charset="0"/>
                </a:rPr>
                <a:t>In</a:t>
              </a: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3923" y="2204"/>
              <a:ext cx="260" cy="2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u="none">
                  <a:solidFill>
                    <a:schemeClr val="accent2"/>
                  </a:solidFill>
                  <a:latin typeface="Verdana" pitchFamily="34" charset="0"/>
                </a:rPr>
                <a:t>Cu</a:t>
              </a: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3796" y="1897"/>
              <a:ext cx="217" cy="2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u="none">
                  <a:solidFill>
                    <a:schemeClr val="accent2"/>
                  </a:solidFill>
                  <a:latin typeface="Verdana" pitchFamily="34" charset="0"/>
                </a:rPr>
                <a:t>W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3606" y="2546"/>
              <a:ext cx="18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u="none">
                  <a:solidFill>
                    <a:schemeClr val="accent2"/>
                  </a:solidFill>
                  <a:latin typeface="Verdana" pitchFamily="34" charset="0"/>
                </a:rPr>
                <a:t>U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3382" y="3067"/>
              <a:ext cx="212" cy="2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u="none">
                  <a:solidFill>
                    <a:schemeClr val="accent2"/>
                  </a:solidFill>
                  <a:latin typeface="Verdana" pitchFamily="34" charset="0"/>
                </a:rPr>
                <a:t>Al</a:t>
              </a:r>
            </a:p>
          </p:txBody>
        </p:sp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4925" y="3667149"/>
            <a:ext cx="7726795" cy="1122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it-IT" sz="1800" u="none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it-IT" sz="1800" u="none" dirty="0" smtClean="0">
                <a:solidFill>
                  <a:srgbClr val="FFFF00"/>
                </a:solidFill>
                <a:latin typeface="Verdana" pitchFamily="34" charset="0"/>
                <a:sym typeface="Symbol" pitchFamily="18" charset="2"/>
              </a:rPr>
              <a:t>The </a:t>
            </a:r>
            <a:r>
              <a:rPr lang="it-IT" sz="1800" u="none" dirty="0" err="1" smtClean="0">
                <a:solidFill>
                  <a:srgbClr val="FFFF00"/>
                </a:solidFill>
                <a:latin typeface="Verdana" pitchFamily="34" charset="0"/>
                <a:sym typeface="Symbol" pitchFamily="18" charset="2"/>
              </a:rPr>
              <a:t>beam</a:t>
            </a:r>
            <a:r>
              <a:rPr lang="it-IT" sz="1800" u="none" dirty="0" smtClean="0">
                <a:solidFill>
                  <a:srgbClr val="FFFF00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it-IT" sz="1800" u="none" dirty="0" err="1">
                <a:solidFill>
                  <a:srgbClr val="FFFF00"/>
                </a:solidFill>
                <a:latin typeface="Verdana" pitchFamily="34" charset="0"/>
                <a:sym typeface="Symbol" pitchFamily="18" charset="2"/>
              </a:rPr>
              <a:t>luminosity</a:t>
            </a:r>
            <a:r>
              <a:rPr lang="it-IT" sz="1800" u="none" dirty="0">
                <a:solidFill>
                  <a:srgbClr val="FFFF00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it-IT" sz="1800" u="none" dirty="0" err="1" smtClean="0">
                <a:solidFill>
                  <a:srgbClr val="FFFF00"/>
                </a:solidFill>
                <a:latin typeface="Verdana" pitchFamily="34" charset="0"/>
                <a:sym typeface="Symbol" pitchFamily="18" charset="2"/>
              </a:rPr>
              <a:t>factors</a:t>
            </a:r>
            <a:r>
              <a:rPr lang="it-IT" sz="1800" u="none" dirty="0" smtClean="0">
                <a:solidFill>
                  <a:srgbClr val="FFFF00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it-IT" sz="1800" u="none" dirty="0" err="1" smtClean="0">
                <a:solidFill>
                  <a:srgbClr val="FFFF00"/>
                </a:solidFill>
                <a:latin typeface="Verdana" pitchFamily="34" charset="0"/>
                <a:sym typeface="Symbol" pitchFamily="18" charset="2"/>
              </a:rPr>
              <a:t>N</a:t>
            </a:r>
            <a:r>
              <a:rPr lang="it-IT" sz="1800" u="none" baseline="-25000" dirty="0" err="1" smtClean="0">
                <a:solidFill>
                  <a:srgbClr val="FFFF00"/>
                </a:solidFill>
                <a:latin typeface="Verdana" pitchFamily="34" charset="0"/>
                <a:sym typeface="Symbol" pitchFamily="18" charset="2"/>
              </a:rPr>
              <a:t>A</a:t>
            </a:r>
            <a:r>
              <a:rPr lang="it-IT" sz="1800" u="none" baseline="30000" dirty="0" err="1" smtClean="0">
                <a:solidFill>
                  <a:srgbClr val="FFFF00"/>
                </a:solidFill>
                <a:latin typeface="Verdana" pitchFamily="34" charset="0"/>
                <a:sym typeface="Symbol" pitchFamily="18" charset="2"/>
              </a:rPr>
              <a:t>inc</a:t>
            </a:r>
            <a:r>
              <a:rPr lang="it-IT" sz="1800" u="none" dirty="0" smtClean="0">
                <a:solidFill>
                  <a:srgbClr val="FFFF00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it-IT" sz="1800" u="none" dirty="0" err="1" smtClean="0">
                <a:solidFill>
                  <a:srgbClr val="FFFF00"/>
                </a:solidFill>
                <a:latin typeface="Verdana" pitchFamily="34" charset="0"/>
                <a:sym typeface="Symbol" pitchFamily="18" charset="2"/>
              </a:rPr>
              <a:t>cancel</a:t>
            </a:r>
            <a:r>
              <a:rPr lang="it-IT" sz="1800" u="none" dirty="0" smtClean="0">
                <a:solidFill>
                  <a:srgbClr val="FFFF00"/>
                </a:solidFill>
                <a:latin typeface="Verdana" pitchFamily="34" charset="0"/>
                <a:sym typeface="Symbol" pitchFamily="18" charset="2"/>
              </a:rPr>
              <a:t> out </a:t>
            </a:r>
          </a:p>
          <a:p>
            <a:pPr>
              <a:buClr>
                <a:schemeClr val="bg1"/>
              </a:buClr>
            </a:pPr>
            <a:r>
              <a:rPr lang="it-IT" sz="1800" dirty="0" smtClean="0">
                <a:solidFill>
                  <a:srgbClr val="FFFF00"/>
                </a:solidFill>
                <a:latin typeface="Verdana" pitchFamily="34" charset="0"/>
                <a:sym typeface="Symbol" pitchFamily="18" charset="2"/>
              </a:rPr>
              <a:t>  </a:t>
            </a:r>
            <a:r>
              <a:rPr lang="it-IT" sz="1800" u="none" dirty="0" smtClean="0">
                <a:latin typeface="Verdana" pitchFamily="34" charset="0"/>
                <a:sym typeface="Symbol" pitchFamily="18" charset="2"/>
              </a:rPr>
              <a:t>(</a:t>
            </a:r>
            <a:r>
              <a:rPr lang="it-IT" sz="1800" u="none" dirty="0" err="1" smtClean="0">
                <a:latin typeface="Verdana" pitchFamily="34" charset="0"/>
                <a:sym typeface="Symbol" pitchFamily="18" charset="2"/>
              </a:rPr>
              <a:t>apart</a:t>
            </a:r>
            <a:r>
              <a:rPr lang="it-IT" sz="1800" u="none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it-IT" sz="1800" u="none" dirty="0" err="1" smtClean="0">
                <a:latin typeface="Verdana" pitchFamily="34" charset="0"/>
                <a:sym typeface="Symbol" pitchFamily="18" charset="2"/>
              </a:rPr>
              <a:t>from</a:t>
            </a:r>
            <a:r>
              <a:rPr lang="it-IT" sz="1800" u="none" dirty="0" smtClean="0">
                <a:latin typeface="Verdana" pitchFamily="34" charset="0"/>
                <a:sym typeface="Symbol" pitchFamily="18" charset="2"/>
              </a:rPr>
              <a:t> a </a:t>
            </a:r>
            <a:r>
              <a:rPr lang="it-IT" sz="1800" u="none" dirty="0" err="1" smtClean="0">
                <a:latin typeface="Verdana" pitchFamily="34" charset="0"/>
                <a:sym typeface="Symbol" pitchFamily="18" charset="2"/>
              </a:rPr>
              <a:t>small</a:t>
            </a:r>
            <a:r>
              <a:rPr lang="it-IT" sz="1800" u="none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it-IT" sz="1800" u="none" dirty="0" err="1" smtClean="0">
                <a:latin typeface="Verdana" pitchFamily="34" charset="0"/>
                <a:sym typeface="Symbol" pitchFamily="18" charset="2"/>
              </a:rPr>
              <a:t>beam</a:t>
            </a:r>
            <a:r>
              <a:rPr lang="it-IT" sz="1800" u="none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it-IT" sz="1800" u="none" dirty="0" err="1" smtClean="0">
                <a:latin typeface="Verdana" pitchFamily="34" charset="0"/>
                <a:sym typeface="Symbol" pitchFamily="18" charset="2"/>
              </a:rPr>
              <a:t>attenuation</a:t>
            </a:r>
            <a:r>
              <a:rPr lang="it-IT" sz="1800" u="none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it-IT" sz="1800" u="none" dirty="0" err="1" smtClean="0">
                <a:latin typeface="Verdana" pitchFamily="34" charset="0"/>
                <a:sym typeface="Symbol" pitchFamily="18" charset="2"/>
              </a:rPr>
              <a:t>factor</a:t>
            </a:r>
            <a:r>
              <a:rPr lang="it-IT" sz="1800" u="none" dirty="0" smtClean="0">
                <a:latin typeface="Verdana" pitchFamily="34" charset="0"/>
                <a:sym typeface="Symbol" pitchFamily="18" charset="2"/>
              </a:rPr>
              <a:t>),  </a:t>
            </a:r>
          </a:p>
          <a:p>
            <a:pPr>
              <a:buClr>
                <a:schemeClr val="bg1"/>
              </a:buClr>
            </a:pPr>
            <a:r>
              <a:rPr lang="it-IT" sz="1800" u="none" dirty="0" smtClean="0">
                <a:latin typeface="Verdana" pitchFamily="34" charset="0"/>
                <a:sym typeface="Symbol" pitchFamily="18" charset="2"/>
              </a:rPr>
              <a:t>   </a:t>
            </a:r>
            <a:r>
              <a:rPr lang="it-IT" sz="1800" u="none" dirty="0" err="1">
                <a:latin typeface="Verdana" pitchFamily="34" charset="0"/>
                <a:sym typeface="Symbol" pitchFamily="18" charset="2"/>
              </a:rPr>
              <a:t>since</a:t>
            </a:r>
            <a:r>
              <a:rPr lang="it-IT" sz="1800" u="none" dirty="0">
                <a:latin typeface="Verdana" pitchFamily="34" charset="0"/>
                <a:sym typeface="Symbol" pitchFamily="18" charset="2"/>
              </a:rPr>
              <a:t> </a:t>
            </a:r>
            <a:r>
              <a:rPr lang="it-IT" sz="1800" u="none" dirty="0" err="1">
                <a:latin typeface="Verdana" pitchFamily="34" charset="0"/>
                <a:sym typeface="Symbol" pitchFamily="18" charset="2"/>
              </a:rPr>
              <a:t>all</a:t>
            </a:r>
            <a:r>
              <a:rPr lang="it-IT" sz="1800" u="none" dirty="0">
                <a:latin typeface="Verdana" pitchFamily="34" charset="0"/>
                <a:sym typeface="Symbol" pitchFamily="18" charset="2"/>
              </a:rPr>
              <a:t> the </a:t>
            </a:r>
            <a:r>
              <a:rPr lang="it-IT" sz="1800" u="none" dirty="0" err="1">
                <a:latin typeface="Verdana" pitchFamily="34" charset="0"/>
                <a:sym typeface="Symbol" pitchFamily="18" charset="2"/>
              </a:rPr>
              <a:t>targets</a:t>
            </a:r>
            <a:r>
              <a:rPr lang="it-IT" sz="1800" u="none" dirty="0">
                <a:latin typeface="Verdana" pitchFamily="34" charset="0"/>
                <a:sym typeface="Symbol" pitchFamily="18" charset="2"/>
              </a:rPr>
              <a:t> </a:t>
            </a:r>
            <a:r>
              <a:rPr lang="it-IT" sz="1800" u="none" dirty="0" err="1">
                <a:latin typeface="Verdana" pitchFamily="34" charset="0"/>
                <a:sym typeface="Symbol" pitchFamily="18" charset="2"/>
              </a:rPr>
              <a:t>were</a:t>
            </a:r>
            <a:r>
              <a:rPr lang="it-IT" sz="1800" u="none" dirty="0">
                <a:latin typeface="Verdana" pitchFamily="34" charset="0"/>
                <a:sym typeface="Symbol" pitchFamily="18" charset="2"/>
              </a:rPr>
              <a:t> </a:t>
            </a:r>
            <a:r>
              <a:rPr lang="it-IT" sz="1800" u="none" dirty="0" err="1">
                <a:latin typeface="Verdana" pitchFamily="34" charset="0"/>
                <a:sym typeface="Symbol" pitchFamily="18" charset="2"/>
              </a:rPr>
              <a:t>simultaneously</a:t>
            </a:r>
            <a:r>
              <a:rPr lang="it-IT" sz="1800" u="none" dirty="0">
                <a:latin typeface="Verdana" pitchFamily="34" charset="0"/>
                <a:sym typeface="Symbol" pitchFamily="18" charset="2"/>
              </a:rPr>
              <a:t> </a:t>
            </a:r>
            <a:r>
              <a:rPr lang="it-IT" sz="1800" u="none" dirty="0" err="1">
                <a:latin typeface="Verdana" pitchFamily="34" charset="0"/>
                <a:sym typeface="Symbol" pitchFamily="18" charset="2"/>
              </a:rPr>
              <a:t>exposed</a:t>
            </a:r>
            <a:r>
              <a:rPr lang="it-IT" sz="1800" u="none" dirty="0">
                <a:latin typeface="Verdana" pitchFamily="34" charset="0"/>
                <a:sym typeface="Symbol" pitchFamily="18" charset="2"/>
              </a:rPr>
              <a:t> </a:t>
            </a:r>
            <a:r>
              <a:rPr lang="it-IT" sz="1800" u="none" dirty="0" err="1">
                <a:latin typeface="Verdana" pitchFamily="34" charset="0"/>
                <a:sym typeface="Symbol" pitchFamily="18" charset="2"/>
              </a:rPr>
              <a:t>to</a:t>
            </a:r>
            <a:r>
              <a:rPr lang="it-IT" sz="1800" u="none" dirty="0">
                <a:latin typeface="Verdana" pitchFamily="34" charset="0"/>
                <a:sym typeface="Symbol" pitchFamily="18" charset="2"/>
              </a:rPr>
              <a:t> the </a:t>
            </a:r>
            <a:r>
              <a:rPr lang="it-IT" sz="1800" u="none" dirty="0" err="1">
                <a:latin typeface="Verdana" pitchFamily="34" charset="0"/>
                <a:sym typeface="Symbol" pitchFamily="18" charset="2"/>
              </a:rPr>
              <a:t>beam</a:t>
            </a:r>
            <a:endParaRPr lang="it-IT" sz="1800" u="none" dirty="0">
              <a:latin typeface="Verdana" pitchFamily="34" charset="0"/>
              <a:sym typeface="Symbol" pitchFamily="18" charset="2"/>
            </a:endParaRPr>
          </a:p>
          <a:p>
            <a:pPr>
              <a:buClr>
                <a:schemeClr val="bg1"/>
              </a:buClr>
            </a:pPr>
            <a:r>
              <a:rPr lang="it-IT" sz="1800" u="none" dirty="0">
                <a:latin typeface="Verdana" pitchFamily="34" charset="0"/>
                <a:sym typeface="Wingdings" pitchFamily="2" charset="2"/>
              </a:rPr>
              <a:t>	 </a:t>
            </a:r>
            <a:r>
              <a:rPr lang="it-IT" sz="1800" u="none" dirty="0">
                <a:solidFill>
                  <a:srgbClr val="FFFF00"/>
                </a:solidFill>
                <a:latin typeface="Verdana" pitchFamily="34" charset="0"/>
                <a:sym typeface="Wingdings" pitchFamily="2" charset="2"/>
              </a:rPr>
              <a:t>no </a:t>
            </a:r>
            <a:r>
              <a:rPr lang="it-IT" sz="1800" u="none" dirty="0" err="1">
                <a:solidFill>
                  <a:srgbClr val="FFFF00"/>
                </a:solidFill>
                <a:latin typeface="Verdana" pitchFamily="34" charset="0"/>
                <a:sym typeface="Wingdings" pitchFamily="2" charset="2"/>
              </a:rPr>
              <a:t>systematic</a:t>
            </a:r>
            <a:r>
              <a:rPr lang="it-IT" sz="1800" u="none" dirty="0">
                <a:solidFill>
                  <a:srgbClr val="FFFF00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it-IT" sz="1800" u="none" dirty="0" err="1">
                <a:solidFill>
                  <a:srgbClr val="FFFF00"/>
                </a:solidFill>
                <a:latin typeface="Verdana" pitchFamily="34" charset="0"/>
                <a:sym typeface="Wingdings" pitchFamily="2" charset="2"/>
              </a:rPr>
              <a:t>errors</a:t>
            </a:r>
            <a:endParaRPr lang="it-IT" sz="1800" u="none" dirty="0">
              <a:solidFill>
                <a:srgbClr val="FFFF00"/>
              </a:solidFill>
              <a:latin typeface="Verdana" pitchFamily="34" charset="0"/>
              <a:sym typeface="Symbol" pitchFamily="18" charset="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4905902"/>
            <a:ext cx="8450903" cy="19243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chemeClr val="bg1"/>
              </a:buClr>
              <a:buFontTx/>
              <a:buChar char="•"/>
            </a:pPr>
            <a:r>
              <a:rPr lang="it-IT" sz="2000" u="none" dirty="0">
                <a:latin typeface="Verdana" pitchFamily="34" charset="0"/>
              </a:rPr>
              <a:t> </a:t>
            </a:r>
            <a:r>
              <a:rPr lang="it-IT" sz="1800" u="none" dirty="0">
                <a:latin typeface="+mn-lt"/>
              </a:rPr>
              <a:t>The </a:t>
            </a:r>
            <a:r>
              <a:rPr lang="it-IT" sz="1800" u="none" dirty="0" err="1">
                <a:solidFill>
                  <a:srgbClr val="FFFF00"/>
                </a:solidFill>
                <a:latin typeface="+mn-lt"/>
              </a:rPr>
              <a:t>acceptance</a:t>
            </a:r>
            <a:r>
              <a:rPr lang="it-IT" sz="1800" u="none" dirty="0">
                <a:solidFill>
                  <a:srgbClr val="FFFF00"/>
                </a:solidFill>
                <a:latin typeface="+mn-lt"/>
              </a:rPr>
              <a:t> and </a:t>
            </a:r>
            <a:r>
              <a:rPr lang="it-IT" sz="1800" u="none" dirty="0" err="1">
                <a:solidFill>
                  <a:srgbClr val="FFFF00"/>
                </a:solidFill>
                <a:latin typeface="+mn-lt"/>
              </a:rPr>
              <a:t>reconstruction</a:t>
            </a:r>
            <a:r>
              <a:rPr lang="it-IT" sz="1800" u="none" dirty="0">
                <a:solidFill>
                  <a:srgbClr val="FFFF00"/>
                </a:solidFill>
                <a:latin typeface="+mn-lt"/>
              </a:rPr>
              <a:t> </a:t>
            </a:r>
            <a:r>
              <a:rPr lang="it-IT" sz="1800" u="none" dirty="0" err="1">
                <a:solidFill>
                  <a:srgbClr val="FFFF00"/>
                </a:solidFill>
                <a:latin typeface="+mn-lt"/>
              </a:rPr>
              <a:t>efficiencies</a:t>
            </a:r>
            <a:r>
              <a:rPr lang="it-IT" sz="1800" u="none" dirty="0">
                <a:solidFill>
                  <a:srgbClr val="FFFF00"/>
                </a:solidFill>
                <a:latin typeface="+mn-lt"/>
              </a:rPr>
              <a:t> do </a:t>
            </a:r>
            <a:r>
              <a:rPr lang="it-IT" sz="1800" u="none" dirty="0" err="1">
                <a:solidFill>
                  <a:srgbClr val="FFFF00"/>
                </a:solidFill>
                <a:latin typeface="+mn-lt"/>
              </a:rPr>
              <a:t>not</a:t>
            </a:r>
            <a:r>
              <a:rPr lang="it-IT" sz="1800" u="none" dirty="0">
                <a:solidFill>
                  <a:srgbClr val="FFFF00"/>
                </a:solidFill>
                <a:latin typeface="+mn-lt"/>
              </a:rPr>
              <a:t> </a:t>
            </a:r>
            <a:r>
              <a:rPr lang="it-IT" sz="1800" u="none" dirty="0" err="1">
                <a:solidFill>
                  <a:srgbClr val="FFFF00"/>
                </a:solidFill>
                <a:latin typeface="+mn-lt"/>
              </a:rPr>
              <a:t>cancel</a:t>
            </a:r>
            <a:r>
              <a:rPr lang="it-IT" sz="1800" u="none" dirty="0">
                <a:solidFill>
                  <a:srgbClr val="FFFF00"/>
                </a:solidFill>
                <a:latin typeface="+mn-lt"/>
              </a:rPr>
              <a:t> out</a:t>
            </a:r>
          </a:p>
          <a:p>
            <a:pPr>
              <a:buClr>
                <a:schemeClr val="bg1"/>
              </a:buClr>
            </a:pPr>
            <a:r>
              <a:rPr lang="it-IT" sz="1800" u="none" dirty="0">
                <a:solidFill>
                  <a:srgbClr val="FFFF00"/>
                </a:solidFill>
                <a:latin typeface="+mn-lt"/>
              </a:rPr>
              <a:t>   </a:t>
            </a:r>
            <a:r>
              <a:rPr lang="it-IT" sz="1800" u="none" dirty="0" err="1">
                <a:solidFill>
                  <a:srgbClr val="FFFF00"/>
                </a:solidFill>
                <a:latin typeface="+mn-lt"/>
              </a:rPr>
              <a:t>completely</a:t>
            </a:r>
            <a:r>
              <a:rPr lang="it-IT" sz="1800" u="none" dirty="0">
                <a:solidFill>
                  <a:srgbClr val="FFFF00"/>
                </a:solidFill>
                <a:latin typeface="+mn-lt"/>
              </a:rPr>
              <a:t> </a:t>
            </a:r>
            <a:r>
              <a:rPr lang="it-IT" sz="1800" u="none" dirty="0" err="1">
                <a:latin typeface="+mn-lt"/>
              </a:rPr>
              <a:t>because</a:t>
            </a:r>
            <a:r>
              <a:rPr lang="it-IT" sz="1800" u="none" dirty="0">
                <a:latin typeface="+mn-lt"/>
              </a:rPr>
              <a:t> </a:t>
            </a:r>
            <a:r>
              <a:rPr lang="it-IT" sz="1800" u="none" dirty="0" err="1">
                <a:latin typeface="+mn-lt"/>
              </a:rPr>
              <a:t>each</a:t>
            </a:r>
            <a:r>
              <a:rPr lang="it-IT" sz="1800" u="none" dirty="0">
                <a:latin typeface="+mn-lt"/>
              </a:rPr>
              <a:t> target </a:t>
            </a:r>
            <a:r>
              <a:rPr lang="it-IT" sz="1800" u="none" dirty="0" err="1">
                <a:latin typeface="+mn-lt"/>
              </a:rPr>
              <a:t>sees</a:t>
            </a:r>
            <a:r>
              <a:rPr lang="it-IT" sz="1800" u="none" dirty="0">
                <a:latin typeface="+mn-lt"/>
              </a:rPr>
              <a:t> the </a:t>
            </a:r>
            <a:r>
              <a:rPr lang="it-IT" sz="1800" u="none" dirty="0" err="1">
                <a:latin typeface="+mn-lt"/>
              </a:rPr>
              <a:t>vertex</a:t>
            </a:r>
            <a:r>
              <a:rPr lang="it-IT" sz="1800" u="none" dirty="0">
                <a:latin typeface="+mn-lt"/>
              </a:rPr>
              <a:t> </a:t>
            </a:r>
            <a:r>
              <a:rPr lang="it-IT" sz="1800" u="none" dirty="0" err="1">
                <a:latin typeface="+mn-lt"/>
              </a:rPr>
              <a:t>spectrometer</a:t>
            </a:r>
            <a:r>
              <a:rPr lang="it-IT" sz="1800" u="none" dirty="0">
                <a:latin typeface="+mn-lt"/>
              </a:rPr>
              <a:t> under </a:t>
            </a:r>
          </a:p>
          <a:p>
            <a:pPr>
              <a:buClr>
                <a:schemeClr val="bg1"/>
              </a:buClr>
            </a:pPr>
            <a:r>
              <a:rPr lang="it-IT" sz="1800" u="none" dirty="0" smtClean="0">
                <a:latin typeface="+mn-lt"/>
              </a:rPr>
              <a:t>   a (</a:t>
            </a:r>
            <a:r>
              <a:rPr lang="it-IT" sz="1800" u="none" dirty="0" err="1" smtClean="0">
                <a:latin typeface="+mn-lt"/>
              </a:rPr>
              <a:t>slightly</a:t>
            </a:r>
            <a:r>
              <a:rPr lang="it-IT" sz="1800" u="none" dirty="0" smtClean="0">
                <a:latin typeface="+mn-lt"/>
              </a:rPr>
              <a:t>) </a:t>
            </a:r>
            <a:r>
              <a:rPr lang="it-IT" sz="1800" u="none" dirty="0" err="1" smtClean="0">
                <a:latin typeface="+mn-lt"/>
              </a:rPr>
              <a:t>different</a:t>
            </a:r>
            <a:r>
              <a:rPr lang="it-IT" sz="1800" u="none" dirty="0" smtClean="0">
                <a:latin typeface="+mn-lt"/>
              </a:rPr>
              <a:t> angle</a:t>
            </a:r>
          </a:p>
          <a:p>
            <a:pPr>
              <a:buClr>
                <a:schemeClr val="bg1"/>
              </a:buClr>
              <a:buFont typeface="Wingdings" pitchFamily="2" charset="2"/>
              <a:buChar char="à"/>
            </a:pPr>
            <a:r>
              <a:rPr lang="it-IT" sz="1800" u="none" dirty="0" smtClean="0">
                <a:latin typeface="+mn-lt"/>
                <a:sym typeface="Wingdings" pitchFamily="2" charset="2"/>
              </a:rPr>
              <a:t> </a:t>
            </a:r>
            <a:r>
              <a:rPr lang="it-IT" sz="1800" u="none" dirty="0" err="1">
                <a:solidFill>
                  <a:srgbClr val="FFFF00"/>
                </a:solidFill>
                <a:latin typeface="+mn-lt"/>
                <a:sym typeface="Wingdings" pitchFamily="2" charset="2"/>
              </a:rPr>
              <a:t>Need</a:t>
            </a:r>
            <a:r>
              <a:rPr lang="it-IT" sz="1800" u="none" dirty="0">
                <a:solidFill>
                  <a:srgbClr val="FFFF00"/>
                </a:solidFill>
                <a:latin typeface="+mn-lt"/>
                <a:sym typeface="Wingdings" pitchFamily="2" charset="2"/>
              </a:rPr>
              <a:t> </a:t>
            </a:r>
            <a:r>
              <a:rPr lang="it-IT" sz="1800" u="none" dirty="0" err="1">
                <a:solidFill>
                  <a:srgbClr val="FFFF00"/>
                </a:solidFill>
                <a:latin typeface="+mn-lt"/>
                <a:sym typeface="Wingdings" pitchFamily="2" charset="2"/>
              </a:rPr>
              <a:t>to</a:t>
            </a:r>
            <a:r>
              <a:rPr lang="it-IT" sz="1800" u="none" dirty="0">
                <a:solidFill>
                  <a:srgbClr val="FFFF00"/>
                </a:solidFill>
                <a:latin typeface="+mn-lt"/>
                <a:sym typeface="Wingdings" pitchFamily="2" charset="2"/>
              </a:rPr>
              <a:t> </a:t>
            </a:r>
            <a:r>
              <a:rPr lang="it-IT" sz="1800" u="none" dirty="0" err="1">
                <a:solidFill>
                  <a:srgbClr val="FFFF00"/>
                </a:solidFill>
                <a:latin typeface="+mn-lt"/>
                <a:sym typeface="Wingdings" pitchFamily="2" charset="2"/>
              </a:rPr>
              <a:t>compute</a:t>
            </a:r>
            <a:r>
              <a:rPr lang="it-IT" sz="1800" u="none" dirty="0">
                <a:solidFill>
                  <a:srgbClr val="FFFF00"/>
                </a:solidFill>
                <a:latin typeface="+mn-lt"/>
                <a:sym typeface="Wingdings" pitchFamily="2" charset="2"/>
              </a:rPr>
              <a:t> </a:t>
            </a:r>
            <a:r>
              <a:rPr lang="it-IT" sz="1800" u="none" dirty="0" err="1">
                <a:solidFill>
                  <a:srgbClr val="FFFF00"/>
                </a:solidFill>
                <a:latin typeface="+mn-lt"/>
                <a:sym typeface="Wingdings" pitchFamily="2" charset="2"/>
              </a:rPr>
              <a:t>these</a:t>
            </a:r>
            <a:r>
              <a:rPr lang="it-IT" sz="1800" u="none" dirty="0">
                <a:solidFill>
                  <a:srgbClr val="FFFF00"/>
                </a:solidFill>
                <a:latin typeface="+mn-lt"/>
                <a:sym typeface="Wingdings" pitchFamily="2" charset="2"/>
              </a:rPr>
              <a:t> </a:t>
            </a:r>
            <a:r>
              <a:rPr lang="it-IT" sz="1800" u="none" dirty="0" err="1">
                <a:solidFill>
                  <a:srgbClr val="FFFF00"/>
                </a:solidFill>
                <a:latin typeface="+mn-lt"/>
                <a:sym typeface="Wingdings" pitchFamily="2" charset="2"/>
              </a:rPr>
              <a:t>quantities</a:t>
            </a:r>
            <a:r>
              <a:rPr lang="it-IT" sz="1800" u="none" dirty="0">
                <a:latin typeface="+mn-lt"/>
                <a:sym typeface="Wingdings" pitchFamily="2" charset="2"/>
              </a:rPr>
              <a:t>, and </a:t>
            </a:r>
            <a:r>
              <a:rPr lang="it-IT" sz="1800" u="none" dirty="0" err="1">
                <a:latin typeface="+mn-lt"/>
                <a:sym typeface="Wingdings" pitchFamily="2" charset="2"/>
              </a:rPr>
              <a:t>their</a:t>
            </a:r>
            <a:r>
              <a:rPr lang="it-IT" sz="1800" u="none" dirty="0">
                <a:latin typeface="+mn-lt"/>
                <a:sym typeface="Wingdings" pitchFamily="2" charset="2"/>
              </a:rPr>
              <a:t> </a:t>
            </a:r>
            <a:r>
              <a:rPr lang="it-IT" sz="1800" u="none" dirty="0" err="1">
                <a:latin typeface="+mn-lt"/>
                <a:sym typeface="Wingdings" pitchFamily="2" charset="2"/>
              </a:rPr>
              <a:t>time</a:t>
            </a:r>
            <a:r>
              <a:rPr lang="it-IT" sz="1800" u="none" dirty="0">
                <a:latin typeface="+mn-lt"/>
                <a:sym typeface="Wingdings" pitchFamily="2" charset="2"/>
              </a:rPr>
              <a:t> </a:t>
            </a:r>
            <a:r>
              <a:rPr lang="it-IT" sz="1800" u="none" dirty="0" err="1">
                <a:latin typeface="+mn-lt"/>
                <a:sym typeface="Wingdings" pitchFamily="2" charset="2"/>
              </a:rPr>
              <a:t>evolution</a:t>
            </a:r>
            <a:r>
              <a:rPr lang="it-IT" sz="1800" u="none" dirty="0">
                <a:latin typeface="+mn-lt"/>
                <a:sym typeface="Wingdings" pitchFamily="2" charset="2"/>
              </a:rPr>
              <a:t> </a:t>
            </a:r>
            <a:r>
              <a:rPr lang="it-IT" sz="1800" u="none" dirty="0" err="1">
                <a:latin typeface="+mn-lt"/>
                <a:sym typeface="Wingdings" pitchFamily="2" charset="2"/>
              </a:rPr>
              <a:t>for</a:t>
            </a:r>
            <a:r>
              <a:rPr lang="it-IT" sz="1800" u="none" dirty="0">
                <a:latin typeface="+mn-lt"/>
                <a:sym typeface="Wingdings" pitchFamily="2" charset="2"/>
              </a:rPr>
              <a:t> </a:t>
            </a:r>
          </a:p>
          <a:p>
            <a:pPr>
              <a:buClr>
                <a:schemeClr val="bg1"/>
              </a:buClr>
            </a:pPr>
            <a:r>
              <a:rPr lang="it-IT" sz="1800" u="none" dirty="0">
                <a:latin typeface="+mn-lt"/>
                <a:sym typeface="Wingdings" pitchFamily="2" charset="2"/>
              </a:rPr>
              <a:t>    </a:t>
            </a:r>
            <a:r>
              <a:rPr lang="it-IT" sz="1800" u="none" dirty="0" err="1">
                <a:latin typeface="+mn-lt"/>
                <a:sym typeface="Wingdings" pitchFamily="2" charset="2"/>
              </a:rPr>
              <a:t>each</a:t>
            </a:r>
            <a:r>
              <a:rPr lang="it-IT" sz="1800" u="none" dirty="0">
                <a:latin typeface="+mn-lt"/>
                <a:sym typeface="Wingdings" pitchFamily="2" charset="2"/>
              </a:rPr>
              <a:t> </a:t>
            </a:r>
            <a:r>
              <a:rPr lang="it-IT" sz="1800" u="none" dirty="0">
                <a:latin typeface="+mn-lt"/>
              </a:rPr>
              <a:t>target </a:t>
            </a:r>
            <a:r>
              <a:rPr lang="it-IT" sz="1800" u="none" dirty="0" err="1" smtClean="0">
                <a:latin typeface="+mn-lt"/>
              </a:rPr>
              <a:t>separately</a:t>
            </a:r>
            <a:endParaRPr lang="it-IT" sz="1800" dirty="0" smtClean="0">
              <a:latin typeface="Verdana" pitchFamily="34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à"/>
            </a:pPr>
            <a:r>
              <a:rPr lang="it-IT" sz="1800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it-IT" sz="1800" dirty="0" err="1" smtClean="0">
                <a:latin typeface="Verdana" pitchFamily="34" charset="0"/>
                <a:sym typeface="Wingdings" pitchFamily="2" charset="2"/>
              </a:rPr>
              <a:t>Restrict</a:t>
            </a:r>
            <a:r>
              <a:rPr lang="it-IT" sz="1800" dirty="0" smtClean="0">
                <a:latin typeface="Verdana" pitchFamily="34" charset="0"/>
                <a:sym typeface="Wingdings" pitchFamily="2" charset="2"/>
              </a:rPr>
              <a:t> the </a:t>
            </a:r>
            <a:r>
              <a:rPr lang="it-IT" sz="1800" dirty="0" err="1" smtClean="0">
                <a:latin typeface="Verdana" pitchFamily="34" charset="0"/>
                <a:sym typeface="Wingdings" pitchFamily="2" charset="2"/>
              </a:rPr>
              <a:t>kinematic</a:t>
            </a:r>
            <a:r>
              <a:rPr lang="it-IT" sz="1800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it-IT" sz="1800" dirty="0" err="1" smtClean="0">
                <a:latin typeface="Verdana" pitchFamily="34" charset="0"/>
                <a:sym typeface="Wingdings" pitchFamily="2" charset="2"/>
              </a:rPr>
              <a:t>window</a:t>
            </a:r>
            <a:r>
              <a:rPr lang="it-IT" sz="1800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it-IT" sz="1800" dirty="0" err="1" smtClean="0">
                <a:latin typeface="Verdana" pitchFamily="34" charset="0"/>
                <a:sym typeface="Wingdings" pitchFamily="2" charset="2"/>
              </a:rPr>
              <a:t>to</a:t>
            </a:r>
            <a:r>
              <a:rPr lang="it-IT" sz="1800" dirty="0" smtClean="0">
                <a:latin typeface="Verdana" pitchFamily="34" charset="0"/>
                <a:sym typeface="Wingdings" pitchFamily="2" charset="2"/>
              </a:rPr>
              <a:t> reduce </a:t>
            </a:r>
            <a:r>
              <a:rPr lang="it-IT" sz="1800" dirty="0" err="1" smtClean="0">
                <a:latin typeface="Verdana" pitchFamily="34" charset="0"/>
                <a:sym typeface="Wingdings" pitchFamily="2" charset="2"/>
              </a:rPr>
              <a:t>systematics</a:t>
            </a:r>
            <a:endParaRPr lang="it-IT" sz="1800" u="none" dirty="0" smtClean="0">
              <a:latin typeface="+mn-lt"/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endParaRPr lang="it-IT" sz="1800" u="none" dirty="0">
              <a:latin typeface="+mn-lt"/>
            </a:endParaRPr>
          </a:p>
        </p:txBody>
      </p:sp>
      <p:pic>
        <p:nvPicPr>
          <p:cNvPr id="14" name="Picture 6" descr="Z:\na60\pres\2010QWG\figure\eq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35" t="23411" r="3488" b="29496"/>
          <a:stretch>
            <a:fillRect/>
          </a:stretch>
        </p:blipFill>
        <p:spPr bwMode="auto">
          <a:xfrm>
            <a:off x="4857752" y="1071570"/>
            <a:ext cx="3854928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884225F-62A1-46C4-B5C9-10F06A3C63AB}" type="slidenum">
              <a:rPr lang="en-GB" sz="14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57200" y="44450"/>
            <a:ext cx="8229600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>
                <a:solidFill>
                  <a:srgbClr val="FFFF00"/>
                </a:solidFill>
                <a:latin typeface="Verdana" pitchFamily="32" charset="0"/>
              </a:rPr>
              <a:t>Efficiency corrections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85738" y="862013"/>
            <a:ext cx="9267707" cy="1756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Reconstruction efficiency does not cancel in the ratio 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</a:rPr>
              <a:t>Estimation 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based on a Monte-Carlo approach</a:t>
            </a:r>
          </a:p>
          <a:p>
            <a:pPr marL="454025" lvl="1" indent="0"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Inject </a:t>
            </a:r>
            <a:r>
              <a:rPr lang="en-GB" sz="1800" dirty="0">
                <a:solidFill>
                  <a:srgbClr val="FFFF00"/>
                </a:solidFill>
                <a:latin typeface="Verdana" pitchFamily="32" charset="0"/>
              </a:rPr>
              <a:t>realistic VT efficiencies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(follow their time evolution)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‏</a:t>
            </a:r>
          </a:p>
          <a:p>
            <a:pPr marL="454025" lvl="1" indent="0"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Finest granularity </a:t>
            </a: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</a:rPr>
              <a:t>(8 pixels ~0.8*0.8 mm</a:t>
            </a:r>
            <a:r>
              <a:rPr lang="en-GB" sz="1800" baseline="30000" dirty="0" smtClean="0">
                <a:solidFill>
                  <a:srgbClr val="FFFFFF"/>
                </a:solidFill>
                <a:latin typeface="Verdana" pitchFamily="32" charset="0"/>
              </a:rPr>
              <a:t>2</a:t>
            </a: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</a:rPr>
              <a:t> where 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statistics is enough)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‏</a:t>
            </a:r>
          </a:p>
          <a:p>
            <a:pPr marL="454025" lvl="1" indent="0"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Use “matching efficiency” and its time evolution as a check of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 the goodness of the procedure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749300" y="6172200"/>
            <a:ext cx="2452688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Efficiency map</a:t>
            </a: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(4</a:t>
            </a:r>
            <a:r>
              <a:rPr lang="en-GB" sz="1800" baseline="30000">
                <a:solidFill>
                  <a:srgbClr val="FFFFFF"/>
                </a:solidFill>
                <a:latin typeface="Verdana" pitchFamily="32" charset="0"/>
              </a:rPr>
              <a:t>th </a:t>
            </a: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plane, sensor 0)</a:t>
            </a:r>
            <a:r>
              <a:rPr lang="en-GB" sz="1800">
                <a:solidFill>
                  <a:srgbClr val="FFFFFF"/>
                </a:solidFill>
                <a:latin typeface="Verdana" pitchFamily="32" charset="0"/>
                <a:cs typeface="Arial" charset="0"/>
              </a:rPr>
              <a:t>‏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5602288" y="6302375"/>
            <a:ext cx="23320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FF"/>
                </a:solidFill>
                <a:latin typeface="Verdana" pitchFamily="32" charset="0"/>
              </a:rPr>
              <a:t>Matching efficiency</a:t>
            </a:r>
          </a:p>
        </p:txBody>
      </p:sp>
      <p:grpSp>
        <p:nvGrpSpPr>
          <p:cNvPr id="9223" name="Group 6"/>
          <p:cNvGrpSpPr>
            <a:grpSpLocks/>
          </p:cNvGrpSpPr>
          <p:nvPr/>
        </p:nvGrpSpPr>
        <p:grpSpPr bwMode="auto">
          <a:xfrm>
            <a:off x="0" y="2708275"/>
            <a:ext cx="9175750" cy="3525838"/>
            <a:chOff x="0" y="1706"/>
            <a:chExt cx="5780" cy="2221"/>
          </a:xfrm>
        </p:grpSpPr>
        <p:sp>
          <p:nvSpPr>
            <p:cNvPr id="9224" name="Rectangle 7"/>
            <p:cNvSpPr>
              <a:spLocks noChangeArrowheads="1"/>
            </p:cNvSpPr>
            <p:nvPr/>
          </p:nvSpPr>
          <p:spPr bwMode="auto">
            <a:xfrm>
              <a:off x="0" y="1706"/>
              <a:ext cx="5759" cy="22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9225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t="57642"/>
            <a:stretch>
              <a:fillRect/>
            </a:stretch>
          </p:blipFill>
          <p:spPr bwMode="auto">
            <a:xfrm>
              <a:off x="0" y="1751"/>
              <a:ext cx="2835" cy="21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9226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967" t="56544" r="11330"/>
            <a:stretch>
              <a:fillRect/>
            </a:stretch>
          </p:blipFill>
          <p:spPr bwMode="auto">
            <a:xfrm>
              <a:off x="2743" y="1751"/>
              <a:ext cx="3038" cy="21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227" name="Text Box 10"/>
            <p:cNvSpPr txBox="1">
              <a:spLocks noChangeArrowheads="1"/>
            </p:cNvSpPr>
            <p:nvPr/>
          </p:nvSpPr>
          <p:spPr bwMode="auto">
            <a:xfrm>
              <a:off x="4884" y="3735"/>
              <a:ext cx="813" cy="1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Verdana" pitchFamily="32" charset="0"/>
                </a:rPr>
                <a:t>Matching rate MC</a:t>
              </a:r>
            </a:p>
          </p:txBody>
        </p:sp>
        <p:sp>
          <p:nvSpPr>
            <p:cNvPr id="9228" name="Text Box 11"/>
            <p:cNvSpPr txBox="1">
              <a:spLocks noChangeArrowheads="1"/>
            </p:cNvSpPr>
            <p:nvPr/>
          </p:nvSpPr>
          <p:spPr bwMode="auto">
            <a:xfrm rot="-5400000">
              <a:off x="2397" y="2249"/>
              <a:ext cx="867" cy="1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000">
                  <a:solidFill>
                    <a:srgbClr val="000000"/>
                  </a:solidFill>
                  <a:latin typeface="Verdana" pitchFamily="32" charset="0"/>
                </a:rPr>
                <a:t>Matching rate data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3BCFA5C-34B1-4517-8C36-8F77CCB18F12}" type="slidenum">
              <a:rPr lang="en-GB" sz="14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 t="7181" r="4349"/>
          <a:stretch>
            <a:fillRect/>
          </a:stretch>
        </p:blipFill>
        <p:spPr bwMode="auto">
          <a:xfrm>
            <a:off x="4716463" y="836613"/>
            <a:ext cx="3630612" cy="453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print"/>
          <a:srcRect t="6235" r="5414"/>
          <a:stretch>
            <a:fillRect/>
          </a:stretch>
        </p:blipFill>
        <p:spPr bwMode="auto">
          <a:xfrm>
            <a:off x="755650" y="836613"/>
            <a:ext cx="3554413" cy="453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95288" y="44450"/>
            <a:ext cx="8424862" cy="850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>
                <a:solidFill>
                  <a:srgbClr val="FFFF00"/>
                </a:solidFill>
                <a:latin typeface="Verdana" pitchFamily="32" charset="0"/>
              </a:rPr>
              <a:t>Differential distributions: </a:t>
            </a:r>
            <a:r>
              <a:rPr lang="en-GB" sz="3200" dirty="0" smtClean="0">
                <a:solidFill>
                  <a:srgbClr val="FFFF00"/>
                </a:solidFill>
                <a:latin typeface="Verdana" pitchFamily="32" charset="0"/>
              </a:rPr>
              <a:t>d</a:t>
            </a:r>
            <a:r>
              <a:rPr lang="el-GR" sz="3200" dirty="0" smtClean="0">
                <a:solidFill>
                  <a:srgbClr val="FFFF00"/>
                </a:solidFill>
                <a:latin typeface="Verdana" pitchFamily="32" charset="0"/>
              </a:rPr>
              <a:t>σ</a:t>
            </a:r>
            <a:r>
              <a:rPr lang="en-GB" sz="3200" dirty="0" smtClean="0">
                <a:solidFill>
                  <a:srgbClr val="FFFF00"/>
                </a:solidFill>
                <a:latin typeface="Verdana" pitchFamily="32" charset="0"/>
              </a:rPr>
              <a:t>/</a:t>
            </a:r>
            <a:r>
              <a:rPr lang="en-GB" sz="3200" dirty="0" err="1" smtClean="0">
                <a:solidFill>
                  <a:srgbClr val="FFFF00"/>
                </a:solidFill>
                <a:latin typeface="Verdana" pitchFamily="32" charset="0"/>
              </a:rPr>
              <a:t>dy</a:t>
            </a:r>
            <a:r>
              <a:rPr lang="en-GB" sz="3200" dirty="0" smtClean="0">
                <a:solidFill>
                  <a:srgbClr val="FFFF00"/>
                </a:solidFill>
                <a:latin typeface="Verdana" pitchFamily="32" charset="0"/>
              </a:rPr>
              <a:t> </a:t>
            </a:r>
            <a:endParaRPr lang="en-GB" sz="3200" dirty="0">
              <a:solidFill>
                <a:srgbClr val="FFFF00"/>
              </a:solidFill>
              <a:latin typeface="Verdana" pitchFamily="32" charset="0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539750" y="1196975"/>
            <a:ext cx="4679950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-38100" y="5430838"/>
            <a:ext cx="8852401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Gaussian fit at 158 </a:t>
            </a:r>
            <a:r>
              <a:rPr lang="en-GB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GB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gives </a:t>
            </a:r>
            <a:r>
              <a:rPr lang="el-GR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en-GB" sz="1800" baseline="-25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GB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=0.05±0.05, </a:t>
            </a:r>
            <a:r>
              <a:rPr lang="el-GR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n-GB" sz="1800" baseline="-25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GB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=0.51±0.02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(in agreement with NA3)</a:t>
            </a:r>
            <a:endParaRPr lang="en-GB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y-distribution wider at 400 </a:t>
            </a:r>
            <a:r>
              <a:rPr lang="en-GB" sz="1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GB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as expected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Peak </a:t>
            </a:r>
            <a:r>
              <a:rPr lang="en-GB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position not well constrained at 400 </a:t>
            </a:r>
            <a:r>
              <a:rPr lang="en-GB" sz="1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GeV</a:t>
            </a:r>
            <a:endParaRPr lang="en-GB" sz="1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Imposing </a:t>
            </a:r>
            <a:r>
              <a:rPr lang="el-GR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en-GB" sz="1800" baseline="-25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GB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=-0.2 (NA50 at 400 </a:t>
            </a:r>
            <a:r>
              <a:rPr lang="en-GB" sz="1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GB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l-GR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n-GB" sz="1800" baseline="-25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GB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=0.81±0.03 </a:t>
            </a:r>
            <a:r>
              <a:rPr lang="en-GB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(NA50 got 0.85)‏</a:t>
            </a: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166813" y="1041400"/>
            <a:ext cx="127952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  <a:latin typeface="Verdana" pitchFamily="32" charset="0"/>
              </a:rPr>
              <a:t>158 GeV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5164138" y="1016000"/>
            <a:ext cx="1277937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  <a:latin typeface="Verdana" pitchFamily="32" charset="0"/>
              </a:rPr>
              <a:t>400 GeV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E5B140D-C871-41A9-99EF-6330EBEECFC6}" type="slidenum">
              <a:rPr lang="en-GB" sz="14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115888"/>
            <a:ext cx="8229600" cy="77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>
                <a:solidFill>
                  <a:srgbClr val="FFFF00"/>
                </a:solidFill>
                <a:latin typeface="Verdana" pitchFamily="32" charset="0"/>
              </a:rPr>
              <a:t>Differential distributions: </a:t>
            </a:r>
            <a:r>
              <a:rPr lang="en-GB" sz="3200" dirty="0" smtClean="0">
                <a:solidFill>
                  <a:srgbClr val="FFFF00"/>
                </a:solidFill>
                <a:latin typeface="Verdana" pitchFamily="32" charset="0"/>
              </a:rPr>
              <a:t>d</a:t>
            </a:r>
            <a:r>
              <a:rPr lang="el-GR" sz="3200" dirty="0" smtClean="0">
                <a:solidFill>
                  <a:srgbClr val="FFFF00"/>
                </a:solidFill>
                <a:latin typeface="Verdana" pitchFamily="32" charset="0"/>
              </a:rPr>
              <a:t>σ</a:t>
            </a:r>
            <a:r>
              <a:rPr lang="en-GB" sz="3200" dirty="0" smtClean="0">
                <a:solidFill>
                  <a:srgbClr val="FFFF00"/>
                </a:solidFill>
                <a:latin typeface="Verdana" pitchFamily="32" charset="0"/>
              </a:rPr>
              <a:t>/</a:t>
            </a:r>
            <a:r>
              <a:rPr lang="en-GB" sz="3200" dirty="0" err="1" smtClean="0">
                <a:solidFill>
                  <a:srgbClr val="FFFF00"/>
                </a:solidFill>
                <a:latin typeface="Verdana" pitchFamily="32" charset="0"/>
              </a:rPr>
              <a:t>dp</a:t>
            </a:r>
            <a:r>
              <a:rPr lang="en-GB" sz="3200" baseline="-25000" dirty="0" err="1" smtClean="0">
                <a:solidFill>
                  <a:srgbClr val="FFFF00"/>
                </a:solidFill>
                <a:latin typeface="Verdana" pitchFamily="32" charset="0"/>
              </a:rPr>
              <a:t>T</a:t>
            </a:r>
            <a:endParaRPr lang="en-GB" sz="3200" baseline="-25000" dirty="0">
              <a:solidFill>
                <a:srgbClr val="FFFF00"/>
              </a:solidFill>
              <a:latin typeface="Verdana" pitchFamily="32" charset="0"/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0" y="5857892"/>
            <a:ext cx="87344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latin typeface="Verdana" pitchFamily="32" charset="0"/>
              </a:rPr>
              <a:t>p</a:t>
            </a:r>
            <a:r>
              <a:rPr lang="en-GB" sz="2000" baseline="-25000" dirty="0" err="1">
                <a:solidFill>
                  <a:srgbClr val="FFFF00"/>
                </a:solidFill>
                <a:latin typeface="Verdana" pitchFamily="32" charset="0"/>
              </a:rPr>
              <a:t>T</a:t>
            </a: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 broadening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(Cronin effect) observed at both 158 and 400 </a:t>
            </a:r>
            <a:r>
              <a:rPr lang="en-GB" sz="2000" dirty="0" err="1">
                <a:solidFill>
                  <a:srgbClr val="FFFFFF"/>
                </a:solidFill>
                <a:latin typeface="Verdana" pitchFamily="32" charset="0"/>
              </a:rPr>
              <a:t>GeV</a:t>
            </a:r>
            <a:endParaRPr lang="en-GB" sz="2000" dirty="0">
              <a:solidFill>
                <a:srgbClr val="FFFFFF"/>
              </a:solidFill>
              <a:latin typeface="Verdana" pitchFamily="32" charset="0"/>
            </a:endParaRP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4716463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071546"/>
            <a:ext cx="4716462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2860675" y="2122488"/>
            <a:ext cx="1279525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  <a:latin typeface="Verdana" pitchFamily="32" charset="0"/>
              </a:rPr>
              <a:t>158 GeV</a:t>
            </a: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7324725" y="2133600"/>
            <a:ext cx="1277938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  <a:latin typeface="Verdana" pitchFamily="32" charset="0"/>
              </a:rPr>
              <a:t>400 GeV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DD4C3F8-C70E-4A10-8336-D462080C4F39}" type="slidenum">
              <a:rPr lang="en-GB" sz="14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19113" y="44450"/>
            <a:ext cx="82296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>
                <a:solidFill>
                  <a:srgbClr val="FFFF00"/>
                </a:solidFill>
                <a:latin typeface="Verdana" pitchFamily="32" charset="0"/>
              </a:rPr>
              <a:t>Comparison with previous experiments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692150" y="981075"/>
            <a:ext cx="3767138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Fit </a:t>
            </a:r>
            <a:r>
              <a:rPr lang="en-GB" sz="2000">
                <a:solidFill>
                  <a:srgbClr val="FFFFFF"/>
                </a:solidFill>
                <a:latin typeface="Symbol" pitchFamily="16" charset="2"/>
              </a:rPr>
              <a:t></a:t>
            </a: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p</a:t>
            </a:r>
            <a:r>
              <a:rPr lang="en-GB" sz="2000" baseline="-25000">
                <a:solidFill>
                  <a:srgbClr val="FFFFFF"/>
                </a:solidFill>
                <a:latin typeface="Verdana" pitchFamily="32" charset="0"/>
              </a:rPr>
              <a:t>T</a:t>
            </a:r>
            <a:r>
              <a:rPr lang="en-GB" sz="2000" baseline="30000">
                <a:solidFill>
                  <a:srgbClr val="FFFFFF"/>
                </a:solidFill>
                <a:latin typeface="Verdana" pitchFamily="32" charset="0"/>
              </a:rPr>
              <a:t>2</a:t>
            </a:r>
            <a:r>
              <a:rPr lang="en-GB" sz="2000">
                <a:solidFill>
                  <a:srgbClr val="FFFFFF"/>
                </a:solidFill>
                <a:latin typeface="Symbol" pitchFamily="16" charset="2"/>
              </a:rPr>
              <a:t></a:t>
            </a: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 for various nuclei as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5035550" y="765175"/>
            <a:ext cx="3346450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&lt;p</a:t>
            </a:r>
            <a:r>
              <a:rPr lang="en-GB" sz="2000" baseline="-25000">
                <a:solidFill>
                  <a:srgbClr val="FFFFFF"/>
                </a:solidFill>
                <a:latin typeface="Verdana" pitchFamily="32" charset="0"/>
              </a:rPr>
              <a:t>T</a:t>
            </a:r>
            <a:r>
              <a:rPr lang="en-GB" sz="2000" baseline="30000">
                <a:solidFill>
                  <a:srgbClr val="FFFFFF"/>
                </a:solidFill>
                <a:latin typeface="Verdana" pitchFamily="32" charset="0"/>
              </a:rPr>
              <a:t>2</a:t>
            </a: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&gt;= &lt;p</a:t>
            </a:r>
            <a:r>
              <a:rPr lang="en-GB" sz="2000" baseline="-25000">
                <a:solidFill>
                  <a:srgbClr val="FFFFFF"/>
                </a:solidFill>
                <a:latin typeface="Verdana" pitchFamily="32" charset="0"/>
              </a:rPr>
              <a:t>T</a:t>
            </a:r>
            <a:r>
              <a:rPr lang="en-GB" sz="2000" baseline="30000">
                <a:solidFill>
                  <a:srgbClr val="FFFFFF"/>
                </a:solidFill>
                <a:latin typeface="Verdana" pitchFamily="32" charset="0"/>
              </a:rPr>
              <a:t>2</a:t>
            </a: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&gt;</a:t>
            </a:r>
            <a:r>
              <a:rPr lang="en-GB" sz="2000" baseline="-25000">
                <a:solidFill>
                  <a:srgbClr val="FFFFFF"/>
                </a:solidFill>
                <a:latin typeface="Verdana" pitchFamily="32" charset="0"/>
              </a:rPr>
              <a:t>pp</a:t>
            </a: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+ </a:t>
            </a:r>
            <a:r>
              <a:rPr lang="en-GB" sz="2000">
                <a:solidFill>
                  <a:srgbClr val="FFFFFF"/>
                </a:solidFill>
                <a:latin typeface="Symbol" pitchFamily="16" charset="2"/>
              </a:rPr>
              <a:t></a:t>
            </a:r>
            <a:r>
              <a:rPr lang="en-GB" sz="2000" baseline="-25000">
                <a:solidFill>
                  <a:srgbClr val="FFFFFF"/>
                </a:solidFill>
                <a:latin typeface="Verdana" pitchFamily="32" charset="0"/>
              </a:rPr>
              <a:t>gN </a:t>
            </a:r>
            <a:r>
              <a:rPr lang="en-GB" sz="2000">
                <a:solidFill>
                  <a:srgbClr val="FFFFFF"/>
                </a:solidFill>
                <a:latin typeface="Symbol" pitchFamily="16" charset="2"/>
              </a:rPr>
              <a:t></a:t>
            </a:r>
            <a:r>
              <a:rPr lang="en-GB" sz="2000">
                <a:solidFill>
                  <a:srgbClr val="FFFFFF"/>
                </a:solidFill>
                <a:latin typeface="Verdana" pitchFamily="32" charset="0"/>
              </a:rPr>
              <a:t> L 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971550" y="4997450"/>
            <a:ext cx="6840538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 Agreement NA60 </a:t>
            </a:r>
            <a:r>
              <a:rPr lang="en-GB" sz="2000" dirty="0" err="1" smtClean="0">
                <a:solidFill>
                  <a:srgbClr val="FFFFFF"/>
                </a:solidFill>
                <a:latin typeface="Verdana" pitchFamily="32" charset="0"/>
              </a:rPr>
              <a:t>vs</a:t>
            </a: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 NA50 at 400 </a:t>
            </a:r>
            <a:r>
              <a:rPr lang="en-GB" sz="2000" dirty="0" err="1" smtClean="0">
                <a:solidFill>
                  <a:srgbClr val="FFFFFF"/>
                </a:solidFill>
                <a:latin typeface="Verdana" pitchFamily="32" charset="0"/>
              </a:rPr>
              <a:t>GeV</a:t>
            </a:r>
            <a:endParaRPr lang="en-GB" sz="2000" dirty="0" smtClean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&lt;p</a:t>
            </a:r>
            <a:r>
              <a:rPr lang="en-GB" sz="2000" baseline="-25000" dirty="0">
                <a:solidFill>
                  <a:srgbClr val="FFFFFF"/>
                </a:solidFill>
                <a:latin typeface="Verdana" pitchFamily="32" charset="0"/>
              </a:rPr>
              <a:t>T</a:t>
            </a:r>
            <a:r>
              <a:rPr lang="en-GB" sz="2000" baseline="30000" dirty="0">
                <a:solidFill>
                  <a:srgbClr val="FFFFFF"/>
                </a:solidFill>
                <a:latin typeface="Verdana" pitchFamily="32" charset="0"/>
              </a:rPr>
              <a:t>2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&gt;</a:t>
            </a:r>
            <a:r>
              <a:rPr lang="en-GB" sz="2000" baseline="-25000" dirty="0">
                <a:solidFill>
                  <a:srgbClr val="FFFFFF"/>
                </a:solidFill>
                <a:latin typeface="Verdana" pitchFamily="32" charset="0"/>
              </a:rPr>
              <a:t>pp 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shows an </a:t>
            </a: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increase </a:t>
            </a:r>
            <a:r>
              <a:rPr lang="en-GB" sz="2000" dirty="0" err="1">
                <a:solidFill>
                  <a:srgbClr val="FFFF00"/>
                </a:solidFill>
                <a:latin typeface="Verdana" pitchFamily="32" charset="0"/>
              </a:rPr>
              <a:t>vs</a:t>
            </a: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 s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Does </a:t>
            </a:r>
            <a:r>
              <a:rPr lang="en-GB" sz="2000" dirty="0">
                <a:solidFill>
                  <a:srgbClr val="FFFF00"/>
                </a:solidFill>
                <a:latin typeface="Symbol" pitchFamily="16" charset="2"/>
              </a:rPr>
              <a:t></a:t>
            </a:r>
            <a:r>
              <a:rPr lang="en-GB" sz="2000" baseline="-25000" dirty="0">
                <a:solidFill>
                  <a:srgbClr val="FFFF00"/>
                </a:solidFill>
                <a:latin typeface="Verdana" pitchFamily="32" charset="0"/>
              </a:rPr>
              <a:t> </a:t>
            </a: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increase with </a:t>
            </a:r>
            <a:r>
              <a:rPr lang="en-GB" sz="2000" dirty="0" smtClean="0">
                <a:solidFill>
                  <a:srgbClr val="FFFF00"/>
                </a:solidFill>
                <a:latin typeface="Verdana" pitchFamily="32" charset="0"/>
              </a:rPr>
              <a:t>√s </a:t>
            </a:r>
            <a:r>
              <a:rPr lang="en-GB" sz="2000" dirty="0">
                <a:solidFill>
                  <a:srgbClr val="FFFF00"/>
                </a:solidFill>
                <a:latin typeface="Verdana" pitchFamily="32" charset="0"/>
              </a:rPr>
              <a:t>?</a:t>
            </a:r>
            <a:r>
              <a:rPr lang="en-GB" sz="2000" dirty="0">
                <a:solidFill>
                  <a:srgbClr val="FFFFFF"/>
                </a:solidFill>
                <a:latin typeface="Verdana" pitchFamily="32" charset="0"/>
              </a:rPr>
              <a:t> 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5059363" y="1231900"/>
            <a:ext cx="363537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00"/>
                </a:solidFill>
                <a:latin typeface="Verdana" pitchFamily="32" charset="0"/>
              </a:rPr>
              <a:t>&lt;p</a:t>
            </a:r>
            <a:r>
              <a:rPr lang="en-GB" sz="2000" baseline="-25000">
                <a:solidFill>
                  <a:srgbClr val="FFFF00"/>
                </a:solidFill>
                <a:latin typeface="Verdana" pitchFamily="32" charset="0"/>
              </a:rPr>
              <a:t>T</a:t>
            </a:r>
            <a:r>
              <a:rPr lang="en-GB" sz="2000" baseline="30000">
                <a:solidFill>
                  <a:srgbClr val="FFFF00"/>
                </a:solidFill>
                <a:latin typeface="Verdana" pitchFamily="32" charset="0"/>
              </a:rPr>
              <a:t>2</a:t>
            </a:r>
            <a:r>
              <a:rPr lang="en-GB" sz="2000">
                <a:solidFill>
                  <a:srgbClr val="FFFF00"/>
                </a:solidFill>
                <a:latin typeface="Verdana" pitchFamily="32" charset="0"/>
              </a:rPr>
              <a:t>&gt;= &lt;p</a:t>
            </a:r>
            <a:r>
              <a:rPr lang="en-GB" sz="2000" baseline="-25000">
                <a:solidFill>
                  <a:srgbClr val="FFFF00"/>
                </a:solidFill>
                <a:latin typeface="Verdana" pitchFamily="32" charset="0"/>
              </a:rPr>
              <a:t>T</a:t>
            </a:r>
            <a:r>
              <a:rPr lang="en-GB" sz="2000" baseline="30000">
                <a:solidFill>
                  <a:srgbClr val="FFFF00"/>
                </a:solidFill>
                <a:latin typeface="Verdana" pitchFamily="32" charset="0"/>
              </a:rPr>
              <a:t>2</a:t>
            </a:r>
            <a:r>
              <a:rPr lang="en-GB" sz="2000">
                <a:solidFill>
                  <a:srgbClr val="FFFF00"/>
                </a:solidFill>
                <a:latin typeface="Verdana" pitchFamily="32" charset="0"/>
              </a:rPr>
              <a:t>&gt;</a:t>
            </a:r>
            <a:r>
              <a:rPr lang="en-GB" sz="2000" baseline="-25000">
                <a:solidFill>
                  <a:srgbClr val="FFFF00"/>
                </a:solidFill>
                <a:latin typeface="Verdana" pitchFamily="32" charset="0"/>
              </a:rPr>
              <a:t>pp</a:t>
            </a:r>
            <a:r>
              <a:rPr lang="en-GB" sz="2000">
                <a:solidFill>
                  <a:srgbClr val="FFFF00"/>
                </a:solidFill>
                <a:latin typeface="Verdana" pitchFamily="32" charset="0"/>
              </a:rPr>
              <a:t>+ </a:t>
            </a:r>
            <a:r>
              <a:rPr lang="en-GB" sz="2000">
                <a:solidFill>
                  <a:srgbClr val="FFFF00"/>
                </a:solidFill>
                <a:latin typeface="Symbol" pitchFamily="16" charset="2"/>
              </a:rPr>
              <a:t></a:t>
            </a:r>
            <a:r>
              <a:rPr lang="en-GB" sz="2000">
                <a:solidFill>
                  <a:srgbClr val="FFFF00"/>
                </a:solidFill>
                <a:latin typeface="Verdana" pitchFamily="32" charset="0"/>
              </a:rPr>
              <a:t>(A</a:t>
            </a:r>
            <a:r>
              <a:rPr lang="en-GB" sz="2000" baseline="30000">
                <a:solidFill>
                  <a:srgbClr val="FFFF00"/>
                </a:solidFill>
                <a:latin typeface="Verdana" pitchFamily="32" charset="0"/>
              </a:rPr>
              <a:t>1/3</a:t>
            </a:r>
            <a:r>
              <a:rPr lang="en-GB" sz="2000">
                <a:solidFill>
                  <a:srgbClr val="FFFF00"/>
                </a:solidFill>
                <a:latin typeface="Verdana" pitchFamily="32" charset="0"/>
              </a:rPr>
              <a:t>-1) </a:t>
            </a:r>
          </a:p>
        </p:txBody>
      </p:sp>
      <p:sp>
        <p:nvSpPr>
          <p:cNvPr id="13320" name="AutoShape 7"/>
          <p:cNvSpPr>
            <a:spLocks/>
          </p:cNvSpPr>
          <p:nvPr/>
        </p:nvSpPr>
        <p:spPr bwMode="auto">
          <a:xfrm>
            <a:off x="4789488" y="836613"/>
            <a:ext cx="142875" cy="771525"/>
          </a:xfrm>
          <a:prstGeom prst="leftBrace">
            <a:avLst>
              <a:gd name="adj1" fmla="val 45000"/>
              <a:gd name="adj2" fmla="val 50000"/>
            </a:avLst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3" cstate="print"/>
          <a:srcRect t="51593" r="4479"/>
          <a:stretch>
            <a:fillRect/>
          </a:stretch>
        </p:blipFill>
        <p:spPr bwMode="auto">
          <a:xfrm>
            <a:off x="-2763" y="1714488"/>
            <a:ext cx="9146763" cy="3143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D32ED1E-F4F5-480F-ABE9-815998314CD2}" type="slidenum">
              <a:rPr lang="en-GB" sz="140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" y="-71462"/>
            <a:ext cx="82296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>
                <a:solidFill>
                  <a:srgbClr val="FFFF00"/>
                </a:solidFill>
                <a:latin typeface="Verdana" pitchFamily="32" charset="0"/>
              </a:rPr>
              <a:t>Polarization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250825" y="428604"/>
            <a:ext cx="7434064" cy="18950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Interesting variable to investigate the </a:t>
            </a:r>
            <a:r>
              <a:rPr lang="en-GB" sz="1800" dirty="0">
                <a:solidFill>
                  <a:srgbClr val="FFFF00"/>
                </a:solidFill>
                <a:latin typeface="Verdana" pitchFamily="32" charset="0"/>
              </a:rPr>
              <a:t>production models</a:t>
            </a: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 and their </a:t>
            </a: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</a:rPr>
              <a:t>ingredients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900" dirty="0" smtClean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FFFF00"/>
                </a:solidFill>
                <a:latin typeface="Verdana" pitchFamily="32" charset="0"/>
              </a:rPr>
              <a:t> </a:t>
            </a:r>
            <a:r>
              <a:rPr lang="en-GB" sz="1800" dirty="0" smtClean="0">
                <a:latin typeface="Verdana" pitchFamily="32" charset="0"/>
              </a:rPr>
              <a:t>Theory still evolving</a:t>
            </a: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</a:rPr>
              <a:t> (NLO, contribution of </a:t>
            </a:r>
            <a:r>
              <a:rPr lang="en-GB" sz="1800" dirty="0" err="1" smtClean="0">
                <a:solidFill>
                  <a:srgbClr val="FFFFFF"/>
                </a:solidFill>
                <a:latin typeface="Verdana" pitchFamily="32" charset="0"/>
              </a:rPr>
              <a:t>color</a:t>
            </a: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</a:rPr>
              <a:t> octet states)</a:t>
            </a: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‏</a:t>
            </a:r>
          </a:p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</a:rPr>
              <a:t> 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</a:rPr>
              <a:t> Significant amount of studies at collider energy (CDF)</a:t>
            </a: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‏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FFFFFF"/>
                </a:solidFill>
                <a:latin typeface="Verdana" pitchFamily="32" charset="0"/>
              </a:rPr>
              <a:t> Not much guidance at fixed target </a:t>
            </a: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220663" y="5632468"/>
            <a:ext cx="39830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Study the </a:t>
            </a:r>
            <a:r>
              <a:rPr lang="en-GB" sz="1800" dirty="0">
                <a:solidFill>
                  <a:srgbClr val="FFFF00"/>
                </a:solidFill>
                <a:latin typeface="Verdana" pitchFamily="32" charset="0"/>
              </a:rPr>
              <a:t>full angular distribution</a:t>
            </a:r>
          </a:p>
        </p:txBody>
      </p:sp>
      <p:grpSp>
        <p:nvGrpSpPr>
          <p:cNvPr id="14344" name="Group 7"/>
          <p:cNvGrpSpPr>
            <a:grpSpLocks/>
          </p:cNvGrpSpPr>
          <p:nvPr/>
        </p:nvGrpSpPr>
        <p:grpSpPr bwMode="auto">
          <a:xfrm>
            <a:off x="4859338" y="2133600"/>
            <a:ext cx="4246562" cy="3597275"/>
            <a:chOff x="3061" y="1344"/>
            <a:chExt cx="2675" cy="2266"/>
          </a:xfrm>
        </p:grpSpPr>
        <p:sp>
          <p:nvSpPr>
            <p:cNvPr id="14346" name="Rectangle 8"/>
            <p:cNvSpPr>
              <a:spLocks noChangeArrowheads="1"/>
            </p:cNvSpPr>
            <p:nvPr/>
          </p:nvSpPr>
          <p:spPr bwMode="auto">
            <a:xfrm>
              <a:off x="3061" y="1344"/>
              <a:ext cx="2676" cy="2267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4347" name="Group 9"/>
            <p:cNvGrpSpPr>
              <a:grpSpLocks/>
            </p:cNvGrpSpPr>
            <p:nvPr/>
          </p:nvGrpSpPr>
          <p:grpSpPr bwMode="auto">
            <a:xfrm>
              <a:off x="3070" y="1399"/>
              <a:ext cx="2592" cy="2003"/>
              <a:chOff x="3070" y="1399"/>
              <a:chExt cx="2592" cy="2003"/>
            </a:xfrm>
          </p:grpSpPr>
          <p:sp>
            <p:nvSpPr>
              <p:cNvPr id="14348" name="Line 10"/>
              <p:cNvSpPr>
                <a:spLocks noChangeShapeType="1"/>
              </p:cNvSpPr>
              <p:nvPr/>
            </p:nvSpPr>
            <p:spPr bwMode="auto">
              <a:xfrm flipV="1">
                <a:off x="4272" y="1786"/>
                <a:ext cx="734" cy="957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dash"/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349" name="AutoShape 11"/>
              <p:cNvSpPr>
                <a:spLocks noChangeArrowheads="1"/>
              </p:cNvSpPr>
              <p:nvPr/>
            </p:nvSpPr>
            <p:spPr bwMode="auto">
              <a:xfrm>
                <a:off x="3105" y="2307"/>
                <a:ext cx="2507" cy="908"/>
              </a:xfrm>
              <a:prstGeom prst="parallelogram">
                <a:avLst>
                  <a:gd name="adj" fmla="val 69025"/>
                </a:avLst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350" name="AutoShape 12"/>
              <p:cNvSpPr>
                <a:spLocks noChangeArrowheads="1"/>
              </p:cNvSpPr>
              <p:nvPr/>
            </p:nvSpPr>
            <p:spPr bwMode="auto">
              <a:xfrm>
                <a:off x="3710" y="2134"/>
                <a:ext cx="1469" cy="822"/>
              </a:xfrm>
              <a:prstGeom prst="parallelogram">
                <a:avLst>
                  <a:gd name="adj" fmla="val 44678"/>
                </a:avLst>
              </a:pr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351" name="Line 13"/>
              <p:cNvSpPr>
                <a:spLocks noChangeShapeType="1"/>
              </p:cNvSpPr>
              <p:nvPr/>
            </p:nvSpPr>
            <p:spPr bwMode="auto">
              <a:xfrm flipV="1">
                <a:off x="3623" y="2736"/>
                <a:ext cx="648" cy="222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352" name="Line 14"/>
              <p:cNvSpPr>
                <a:spLocks noChangeShapeType="1"/>
              </p:cNvSpPr>
              <p:nvPr/>
            </p:nvSpPr>
            <p:spPr bwMode="auto">
              <a:xfrm flipV="1">
                <a:off x="4272" y="1524"/>
                <a:ext cx="1" cy="1218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dash"/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353" name="Text Box 15"/>
              <p:cNvSpPr txBox="1">
                <a:spLocks noChangeArrowheads="1"/>
              </p:cNvSpPr>
              <p:nvPr/>
            </p:nvSpPr>
            <p:spPr bwMode="auto">
              <a:xfrm>
                <a:off x="3705" y="2865"/>
                <a:ext cx="523" cy="25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p</a:t>
                </a:r>
                <a:r>
                  <a:rPr lang="en-GB" sz="1800" baseline="-25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projectile</a:t>
                </a:r>
              </a:p>
            </p:txBody>
          </p:sp>
          <p:sp>
            <p:nvSpPr>
              <p:cNvPr id="14354" name="Text Box 16"/>
              <p:cNvSpPr txBox="1">
                <a:spLocks noChangeArrowheads="1"/>
              </p:cNvSpPr>
              <p:nvPr/>
            </p:nvSpPr>
            <p:spPr bwMode="auto">
              <a:xfrm>
                <a:off x="3070" y="3085"/>
                <a:ext cx="1199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625"/>
                  </a:spcBef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Viewed from dimuon</a:t>
                </a:r>
                <a:r>
                  <a:rPr lang="en-GB" sz="1000">
                    <a:solidFill>
                      <a:srgbClr val="000000"/>
                    </a:solidFill>
                    <a:latin typeface="Symbol" pitchFamily="16" charset="2"/>
                    <a:cs typeface="Arial" charset="0"/>
                  </a:rPr>
                  <a:t></a:t>
                </a:r>
                <a:r>
                  <a:rPr lang="en-GB" sz="1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rest frae</a:t>
                </a:r>
              </a:p>
            </p:txBody>
          </p:sp>
          <p:sp>
            <p:nvSpPr>
              <p:cNvPr id="14355" name="Line 17"/>
              <p:cNvSpPr>
                <a:spLocks noChangeShapeType="1"/>
              </p:cNvSpPr>
              <p:nvPr/>
            </p:nvSpPr>
            <p:spPr bwMode="auto">
              <a:xfrm>
                <a:off x="4272" y="2740"/>
                <a:ext cx="1253" cy="43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356" name="Line 18"/>
              <p:cNvSpPr>
                <a:spLocks noChangeShapeType="1"/>
              </p:cNvSpPr>
              <p:nvPr/>
            </p:nvSpPr>
            <p:spPr bwMode="auto">
              <a:xfrm>
                <a:off x="4272" y="2740"/>
                <a:ext cx="648" cy="216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 type="triangle" w="med" len="med"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357" name="Text Box 19"/>
              <p:cNvSpPr txBox="1">
                <a:spLocks noChangeArrowheads="1"/>
              </p:cNvSpPr>
              <p:nvPr/>
            </p:nvSpPr>
            <p:spPr bwMode="auto">
              <a:xfrm>
                <a:off x="4462" y="2910"/>
                <a:ext cx="404" cy="25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p</a:t>
                </a:r>
                <a:r>
                  <a:rPr lang="en-GB" sz="1800" baseline="-25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target</a:t>
                </a:r>
              </a:p>
            </p:txBody>
          </p:sp>
          <p:sp>
            <p:nvSpPr>
              <p:cNvPr id="14358" name="Text Box 20"/>
              <p:cNvSpPr txBox="1">
                <a:spLocks noChangeArrowheads="1"/>
              </p:cNvSpPr>
              <p:nvPr/>
            </p:nvSpPr>
            <p:spPr bwMode="auto">
              <a:xfrm>
                <a:off x="5180" y="2756"/>
                <a:ext cx="4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Arial" charset="0"/>
                  </a:rPr>
                  <a:t>z axis</a:t>
                </a:r>
              </a:p>
            </p:txBody>
          </p:sp>
          <p:sp>
            <p:nvSpPr>
              <p:cNvPr id="14359" name="Text Box 21"/>
              <p:cNvSpPr txBox="1">
                <a:spLocks noChangeArrowheads="1"/>
              </p:cNvSpPr>
              <p:nvPr/>
            </p:nvSpPr>
            <p:spPr bwMode="auto">
              <a:xfrm>
                <a:off x="4957" y="1611"/>
                <a:ext cx="18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Arial" charset="0"/>
                  </a:rPr>
                  <a:t>x</a:t>
                </a:r>
              </a:p>
            </p:txBody>
          </p:sp>
          <p:sp>
            <p:nvSpPr>
              <p:cNvPr id="14360" name="Text Box 22"/>
              <p:cNvSpPr txBox="1">
                <a:spLocks noChangeArrowheads="1"/>
              </p:cNvSpPr>
              <p:nvPr/>
            </p:nvSpPr>
            <p:spPr bwMode="auto">
              <a:xfrm>
                <a:off x="4057" y="1399"/>
                <a:ext cx="18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Arial" charset="0"/>
                  </a:rPr>
                  <a:t>y</a:t>
                </a:r>
              </a:p>
            </p:txBody>
          </p:sp>
          <p:sp>
            <p:nvSpPr>
              <p:cNvPr id="14361" name="Text Box 23"/>
              <p:cNvSpPr txBox="1">
                <a:spLocks noChangeArrowheads="1"/>
              </p:cNvSpPr>
              <p:nvPr/>
            </p:nvSpPr>
            <p:spPr bwMode="auto">
              <a:xfrm>
                <a:off x="4055" y="3171"/>
                <a:ext cx="1019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800">
                    <a:solidFill>
                      <a:srgbClr val="3399FF"/>
                    </a:solidFill>
                    <a:latin typeface="Arial" charset="0"/>
                  </a:rPr>
                  <a:t>reaction plane</a:t>
                </a:r>
              </a:p>
            </p:txBody>
          </p:sp>
          <p:sp>
            <p:nvSpPr>
              <p:cNvPr id="14362" name="Text Box 24"/>
              <p:cNvSpPr txBox="1">
                <a:spLocks noChangeArrowheads="1"/>
              </p:cNvSpPr>
              <p:nvPr/>
            </p:nvSpPr>
            <p:spPr bwMode="auto">
              <a:xfrm>
                <a:off x="3638" y="1830"/>
                <a:ext cx="546" cy="40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800">
                    <a:solidFill>
                      <a:srgbClr val="3399FF"/>
                    </a:solidFill>
                    <a:latin typeface="Arial" charset="0"/>
                  </a:rPr>
                  <a:t>decay plane</a:t>
                </a:r>
              </a:p>
            </p:txBody>
          </p:sp>
          <p:sp>
            <p:nvSpPr>
              <p:cNvPr id="14363" name="Line 25"/>
              <p:cNvSpPr>
                <a:spLocks noChangeShapeType="1"/>
              </p:cNvSpPr>
              <p:nvPr/>
            </p:nvSpPr>
            <p:spPr bwMode="auto">
              <a:xfrm flipV="1">
                <a:off x="4272" y="2001"/>
                <a:ext cx="950" cy="741"/>
              </a:xfrm>
              <a:prstGeom prst="line">
                <a:avLst/>
              </a:prstGeom>
              <a:noFill/>
              <a:ln w="38160">
                <a:solidFill>
                  <a:srgbClr val="3399FF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364" name="Text Box 26"/>
              <p:cNvSpPr txBox="1">
                <a:spLocks noChangeArrowheads="1"/>
              </p:cNvSpPr>
              <p:nvPr/>
            </p:nvSpPr>
            <p:spPr bwMode="auto">
              <a:xfrm>
                <a:off x="5185" y="1873"/>
                <a:ext cx="244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Symbol" pitchFamily="16" charset="2"/>
                  </a:rPr>
                  <a:t></a:t>
                </a:r>
                <a:r>
                  <a:rPr lang="en-GB" sz="1800" baseline="3000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  <p:sp>
            <p:nvSpPr>
              <p:cNvPr id="14365" name="AutoShape 27"/>
              <p:cNvSpPr>
                <a:spLocks noChangeArrowheads="1"/>
              </p:cNvSpPr>
              <p:nvPr/>
            </p:nvSpPr>
            <p:spPr bwMode="auto">
              <a:xfrm>
                <a:off x="4523" y="2549"/>
                <a:ext cx="114" cy="185"/>
              </a:xfrm>
              <a:custGeom>
                <a:avLst/>
                <a:gdLst>
                  <a:gd name="T0" fmla="*/ 0 w 212"/>
                  <a:gd name="T1" fmla="*/ 0 h 258"/>
                  <a:gd name="T2" fmla="*/ 22 w 212"/>
                  <a:gd name="T3" fmla="*/ 9 h 258"/>
                  <a:gd name="T4" fmla="*/ 40 w 212"/>
                  <a:gd name="T5" fmla="*/ 22 h 258"/>
                  <a:gd name="T6" fmla="*/ 60 w 212"/>
                  <a:gd name="T7" fmla="*/ 133 h 2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2"/>
                  <a:gd name="T13" fmla="*/ 0 h 258"/>
                  <a:gd name="T14" fmla="*/ 212 w 212"/>
                  <a:gd name="T15" fmla="*/ 258 h 2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2" h="258">
                    <a:moveTo>
                      <a:pt x="0" y="0"/>
                    </a:moveTo>
                    <a:cubicBezTo>
                      <a:pt x="1" y="0"/>
                      <a:pt x="71" y="14"/>
                      <a:pt x="77" y="17"/>
                    </a:cubicBezTo>
                    <a:cubicBezTo>
                      <a:pt x="169" y="55"/>
                      <a:pt x="30" y="15"/>
                      <a:pt x="137" y="43"/>
                    </a:cubicBezTo>
                    <a:cubicBezTo>
                      <a:pt x="212" y="92"/>
                      <a:pt x="206" y="179"/>
                      <a:pt x="206" y="258"/>
                    </a:cubicBezTo>
                  </a:path>
                </a:pathLst>
              </a:custGeom>
              <a:noFill/>
              <a:ln w="5724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366" name="Line 28"/>
              <p:cNvSpPr>
                <a:spLocks noChangeShapeType="1"/>
              </p:cNvSpPr>
              <p:nvPr/>
            </p:nvSpPr>
            <p:spPr bwMode="auto">
              <a:xfrm flipV="1">
                <a:off x="4825" y="2390"/>
                <a:ext cx="398" cy="56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367" name="AutoShape 29"/>
              <p:cNvSpPr>
                <a:spLocks noChangeArrowheads="1"/>
              </p:cNvSpPr>
              <p:nvPr/>
            </p:nvSpPr>
            <p:spPr bwMode="auto">
              <a:xfrm>
                <a:off x="5024" y="2444"/>
                <a:ext cx="110" cy="96"/>
              </a:xfrm>
              <a:custGeom>
                <a:avLst/>
                <a:gdLst>
                  <a:gd name="T0" fmla="*/ 0 w 679"/>
                  <a:gd name="T1" fmla="*/ 1 h 550"/>
                  <a:gd name="T2" fmla="*/ 10 w 679"/>
                  <a:gd name="T3" fmla="*/ 1 h 550"/>
                  <a:gd name="T4" fmla="*/ 12 w 679"/>
                  <a:gd name="T5" fmla="*/ 2 h 550"/>
                  <a:gd name="T6" fmla="*/ 17 w 679"/>
                  <a:gd name="T7" fmla="*/ 7 h 550"/>
                  <a:gd name="T8" fmla="*/ 18 w 679"/>
                  <a:gd name="T9" fmla="*/ 17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9"/>
                  <a:gd name="T16" fmla="*/ 0 h 550"/>
                  <a:gd name="T17" fmla="*/ 679 w 679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9" h="550">
                    <a:moveTo>
                      <a:pt x="0" y="42"/>
                    </a:moveTo>
                    <a:cubicBezTo>
                      <a:pt x="131" y="0"/>
                      <a:pt x="225" y="29"/>
                      <a:pt x="387" y="34"/>
                    </a:cubicBezTo>
                    <a:cubicBezTo>
                      <a:pt x="416" y="43"/>
                      <a:pt x="426" y="59"/>
                      <a:pt x="455" y="68"/>
                    </a:cubicBezTo>
                    <a:cubicBezTo>
                      <a:pt x="523" y="112"/>
                      <a:pt x="608" y="172"/>
                      <a:pt x="653" y="240"/>
                    </a:cubicBezTo>
                    <a:cubicBezTo>
                      <a:pt x="679" y="340"/>
                      <a:pt x="670" y="448"/>
                      <a:pt x="670" y="550"/>
                    </a:cubicBezTo>
                  </a:path>
                </a:pathLst>
              </a:custGeom>
              <a:noFill/>
              <a:ln w="5724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368" name="Text Box 30"/>
              <p:cNvSpPr txBox="1">
                <a:spLocks noChangeArrowheads="1"/>
              </p:cNvSpPr>
              <p:nvPr/>
            </p:nvSpPr>
            <p:spPr bwMode="auto">
              <a:xfrm>
                <a:off x="4575" y="2480"/>
                <a:ext cx="26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GB" sz="2000">
                    <a:solidFill>
                      <a:srgbClr val="000000"/>
                    </a:solidFill>
                    <a:latin typeface="Symbol" pitchFamily="16" charset="2"/>
                    <a:cs typeface="Arial" charset="0"/>
                  </a:rPr>
                  <a:t></a:t>
                </a:r>
              </a:p>
            </p:txBody>
          </p:sp>
          <p:sp>
            <p:nvSpPr>
              <p:cNvPr id="14369" name="Text Box 31"/>
              <p:cNvSpPr txBox="1">
                <a:spLocks noChangeArrowheads="1"/>
              </p:cNvSpPr>
              <p:nvPr/>
            </p:nvSpPr>
            <p:spPr bwMode="auto">
              <a:xfrm>
                <a:off x="5136" y="2351"/>
                <a:ext cx="257" cy="19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ϕ</a:t>
                </a:r>
              </a:p>
            </p:txBody>
          </p:sp>
        </p:grpSp>
      </p:grpSp>
      <p:sp>
        <p:nvSpPr>
          <p:cNvPr id="14345" name="Text Box 32"/>
          <p:cNvSpPr txBox="1">
            <a:spLocks noChangeArrowheads="1"/>
          </p:cNvSpPr>
          <p:nvPr/>
        </p:nvSpPr>
        <p:spPr bwMode="auto">
          <a:xfrm>
            <a:off x="160338" y="2714620"/>
            <a:ext cx="4669910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Reference frames studied</a:t>
            </a:r>
          </a:p>
          <a:p>
            <a:pPr marL="454025" lvl="1" indent="0"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Collins-</a:t>
            </a:r>
            <a:r>
              <a:rPr lang="en-GB" sz="1800" dirty="0" err="1">
                <a:solidFill>
                  <a:srgbClr val="FFFFFF"/>
                </a:solidFill>
                <a:latin typeface="Verdana" pitchFamily="32" charset="0"/>
              </a:rPr>
              <a:t>Soper</a:t>
            </a:r>
            <a:endParaRPr lang="en-GB" sz="1800" dirty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  </a:t>
            </a:r>
            <a:r>
              <a:rPr lang="en-GB" sz="14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z </a:t>
            </a:r>
            <a:r>
              <a:rPr lang="en-GB" sz="1400" dirty="0" smtClean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axis parallel </a:t>
            </a:r>
            <a:r>
              <a:rPr lang="en-GB" sz="14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to the bisector of the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    angle between beam and target directions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    in the </a:t>
            </a:r>
            <a:r>
              <a:rPr lang="en-GB" sz="1400" dirty="0" err="1">
                <a:solidFill>
                  <a:srgbClr val="FFFFFF"/>
                </a:solidFill>
                <a:latin typeface="Verdana" pitchFamily="32" charset="0"/>
                <a:cs typeface="Arial" charset="0"/>
              </a:rPr>
              <a:t>quarkonium</a:t>
            </a:r>
            <a:r>
              <a:rPr lang="en-GB" sz="1400" dirty="0">
                <a:solidFill>
                  <a:srgbClr val="FFFFFF"/>
                </a:solidFill>
                <a:latin typeface="Verdana" pitchFamily="32" charset="0"/>
                <a:cs typeface="Arial" charset="0"/>
              </a:rPr>
              <a:t> rest frame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800" dirty="0">
              <a:solidFill>
                <a:srgbClr val="FFFFFF"/>
              </a:solidFill>
              <a:latin typeface="Verdana" pitchFamily="32" charset="0"/>
            </a:endParaRPr>
          </a:p>
          <a:p>
            <a:pPr marL="454025" lvl="1" indent="0">
              <a:lnSpc>
                <a:spcPct val="100000"/>
              </a:lnSpc>
              <a:buClr>
                <a:srgbClr val="FFFFFF"/>
              </a:buClr>
              <a:buFont typeface="Verdana" pitchFamily="32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n-GB" sz="1800" dirty="0" err="1">
                <a:solidFill>
                  <a:srgbClr val="FFFFFF"/>
                </a:solidFill>
                <a:latin typeface="Verdana" pitchFamily="32" charset="0"/>
              </a:rPr>
              <a:t>Helicity</a:t>
            </a:r>
            <a:endParaRPr lang="en-GB" sz="1800" dirty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>
                <a:solidFill>
                  <a:srgbClr val="FFFFFF"/>
                </a:solidFill>
                <a:latin typeface="Verdana" pitchFamily="32" charset="0"/>
              </a:rPr>
              <a:t>           z axis coincides with the J/</a:t>
            </a:r>
            <a:r>
              <a:rPr lang="en-GB" sz="1400" dirty="0">
                <a:solidFill>
                  <a:srgbClr val="FFFFFF"/>
                </a:solidFill>
                <a:latin typeface="Symbol" pitchFamily="16" charset="2"/>
              </a:rPr>
              <a:t></a:t>
            </a:r>
            <a:r>
              <a:rPr lang="en-GB" sz="1400" dirty="0">
                <a:solidFill>
                  <a:srgbClr val="FFFFFF"/>
                </a:solidFill>
                <a:latin typeface="Verdana" pitchFamily="32" charset="0"/>
              </a:rPr>
              <a:t> direction in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>
                <a:solidFill>
                  <a:srgbClr val="FFFFFF"/>
                </a:solidFill>
                <a:latin typeface="Verdana" pitchFamily="32" charset="0"/>
              </a:rPr>
              <a:t>           the target-projectile </a:t>
            </a:r>
            <a:r>
              <a:rPr lang="en-GB" sz="1400" dirty="0" err="1">
                <a:solidFill>
                  <a:srgbClr val="FFFFFF"/>
                </a:solidFill>
                <a:latin typeface="Verdana" pitchFamily="32" charset="0"/>
              </a:rPr>
              <a:t>center</a:t>
            </a:r>
            <a:r>
              <a:rPr lang="en-GB" sz="1400" dirty="0">
                <a:solidFill>
                  <a:srgbClr val="FFFFFF"/>
                </a:solidFill>
                <a:latin typeface="Verdana" pitchFamily="32" charset="0"/>
              </a:rPr>
              <a:t> of mass frame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dirty="0">
              <a:solidFill>
                <a:srgbClr val="FFFFFF"/>
              </a:solidFill>
              <a:latin typeface="Verdana" pitchFamily="32" charset="0"/>
            </a:endParaRPr>
          </a:p>
        </p:txBody>
      </p:sp>
      <p:graphicFrame>
        <p:nvGraphicFramePr>
          <p:cNvPr id="15361" name="Object 22"/>
          <p:cNvGraphicFramePr>
            <a:graphicFrameLocks noChangeAspect="1"/>
          </p:cNvGraphicFramePr>
          <p:nvPr/>
        </p:nvGraphicFramePr>
        <p:xfrm>
          <a:off x="857224" y="5994400"/>
          <a:ext cx="7500938" cy="863600"/>
        </p:xfrm>
        <a:graphic>
          <a:graphicData uri="http://schemas.openxmlformats.org/presentationml/2006/ole">
            <p:oleObj spid="_x0000_s15361" name="Equation" r:id="rId6" imgW="3746160" imgH="43164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Verdana"/>
        <a:ea typeface="DejaVu LGC Sans"/>
        <a:cs typeface="DejaVu LGC Sans"/>
      </a:majorFont>
      <a:minorFont>
        <a:latin typeface="Verdana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1628</Words>
  <Application>Microsoft Office PowerPoint</Application>
  <PresentationFormat>Presentazione su schermo (4:3)</PresentationFormat>
  <Paragraphs>324</Paragraphs>
  <Slides>21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4" baseType="lpstr">
      <vt:lpstr>Tema di Office</vt:lpstr>
      <vt:lpstr>Equation</vt:lpstr>
      <vt:lpstr>Microsoft Equation 3.0</vt:lpstr>
      <vt:lpstr>Diapositiva 1</vt:lpstr>
      <vt:lpstr>Diapositiva 2</vt:lpstr>
      <vt:lpstr>Diapositiva 3</vt:lpstr>
      <vt:lpstr>Cross section ratios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</cp:lastModifiedBy>
  <cp:revision>138</cp:revision>
  <cp:lastPrinted>1601-01-01T00:00:00Z</cp:lastPrinted>
  <dcterms:created xsi:type="dcterms:W3CDTF">1601-01-01T00:00:00Z</dcterms:created>
  <dcterms:modified xsi:type="dcterms:W3CDTF">2010-05-20T23:00:28Z</dcterms:modified>
</cp:coreProperties>
</file>