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820" r:id="rId1"/>
  </p:sldMasterIdLst>
  <p:notesMasterIdLst>
    <p:notesMasterId r:id="rId43"/>
  </p:notesMasterIdLst>
  <p:handoutMasterIdLst>
    <p:handoutMasterId r:id="rId44"/>
  </p:handoutMasterIdLst>
  <p:sldIdLst>
    <p:sldId id="257" r:id="rId2"/>
    <p:sldId id="543" r:id="rId3"/>
    <p:sldId id="544" r:id="rId4"/>
    <p:sldId id="545" r:id="rId5"/>
    <p:sldId id="528" r:id="rId6"/>
    <p:sldId id="529" r:id="rId7"/>
    <p:sldId id="530" r:id="rId8"/>
    <p:sldId id="496" r:id="rId9"/>
    <p:sldId id="500" r:id="rId10"/>
    <p:sldId id="505" r:id="rId11"/>
    <p:sldId id="523" r:id="rId12"/>
    <p:sldId id="526" r:id="rId13"/>
    <p:sldId id="527" r:id="rId14"/>
    <p:sldId id="540" r:id="rId15"/>
    <p:sldId id="541" r:id="rId16"/>
    <p:sldId id="542" r:id="rId17"/>
    <p:sldId id="470" r:id="rId18"/>
    <p:sldId id="547" r:id="rId19"/>
    <p:sldId id="514" r:id="rId20"/>
    <p:sldId id="515" r:id="rId21"/>
    <p:sldId id="516" r:id="rId22"/>
    <p:sldId id="517" r:id="rId23"/>
    <p:sldId id="550" r:id="rId24"/>
    <p:sldId id="551" r:id="rId25"/>
    <p:sldId id="553" r:id="rId26"/>
    <p:sldId id="548" r:id="rId27"/>
    <p:sldId id="549" r:id="rId28"/>
    <p:sldId id="485" r:id="rId29"/>
    <p:sldId id="531" r:id="rId30"/>
    <p:sldId id="533" r:id="rId31"/>
    <p:sldId id="554" r:id="rId32"/>
    <p:sldId id="534" r:id="rId33"/>
    <p:sldId id="535" r:id="rId34"/>
    <p:sldId id="532" r:id="rId35"/>
    <p:sldId id="536" r:id="rId36"/>
    <p:sldId id="537" r:id="rId37"/>
    <p:sldId id="538" r:id="rId38"/>
    <p:sldId id="522" r:id="rId39"/>
    <p:sldId id="546" r:id="rId40"/>
    <p:sldId id="441" r:id="rId41"/>
    <p:sldId id="555" r:id="rId42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66FF"/>
    <a:srgbClr val="66FF66"/>
    <a:srgbClr val="66FFFF"/>
    <a:srgbClr val="F4F4F4"/>
    <a:srgbClr val="FFFF66"/>
    <a:srgbClr val="FF0000"/>
    <a:srgbClr val="8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836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-3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ppleGothic" charset="-127"/>
                <a:cs typeface="AppleGothic" charset="-127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ppleGothic" charset="-127"/>
                <a:cs typeface="AppleGothic" charset="-127"/>
              </a:defRPr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ppleGothic" charset="-127"/>
                <a:cs typeface="AppleGothic" charset="-127"/>
              </a:defRPr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ppleGothic" charset="-127"/>
                <a:cs typeface="AppleGothic" charset="-127"/>
              </a:defRPr>
            </a:lvl1pPr>
          </a:lstStyle>
          <a:p>
            <a:fld id="{FDFF0A03-93D5-3A40-907A-6E86962412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ppleGothic" charset="-127"/>
                <a:cs typeface="AppleGothic" charset="-127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ppleGothic" charset="-127"/>
                <a:cs typeface="AppleGothic" charset="-127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ppleGothic" charset="-127"/>
                <a:cs typeface="AppleGothic" charset="-127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ppleGothic" charset="-127"/>
                <a:cs typeface="AppleGothic" charset="-127"/>
              </a:defRPr>
            </a:lvl1pPr>
          </a:lstStyle>
          <a:p>
            <a:fld id="{7D3B5197-BA6F-A445-9B3F-13D7B99885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ppleGothic"/>
        <a:cs typeface="Apple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ppleGothic"/>
        <a:cs typeface="AppleGothic" charset="-127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ppleGothic"/>
        <a:cs typeface="AppleGothic" charset="-127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ppleGothic"/>
        <a:cs typeface="AppleGothic" charset="-127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ppleGothic"/>
        <a:cs typeface="AppleGothic" charset="-127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A8B2C-9F50-5347-8F08-FE6DBF099BC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983DC-D7AB-A147-81BB-D20DA1BC8EEE}" type="slidenum">
              <a:rPr lang="en-US"/>
              <a:pPr/>
              <a:t>22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78EC9-4724-AC43-813C-03FE58CC7BE5}" type="slidenum">
              <a:rPr lang="en-US"/>
              <a:pPr/>
              <a:t>26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6675F-99A0-1E4E-9A4C-68306D9C5EA3}" type="slidenum">
              <a:rPr lang="en-US"/>
              <a:pPr/>
              <a:t>27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7FB69-B71E-E143-BBF7-5444D71EF2BD}" type="slidenum">
              <a:rPr lang="en-US"/>
              <a:pPr/>
              <a:t>28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6E9F1-B5D4-CE49-B625-373CF3530EA1}" type="slidenum">
              <a:rPr lang="sv-SE"/>
              <a:pPr/>
              <a:t>30</a:t>
            </a:fld>
            <a:endParaRPr lang="sv-SE"/>
          </a:p>
        </p:txBody>
      </p:sp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263" y="8685625"/>
            <a:ext cx="2972123" cy="45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42E9878-2A82-9D42-BCA7-222E1442BFEE}" type="slidenum">
              <a:rPr lang="de-DE" sz="1200">
                <a:solidFill>
                  <a:schemeClr val="tx1"/>
                </a:solidFill>
              </a:rPr>
              <a:pPr algn="r"/>
              <a:t>31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4" y="4344282"/>
            <a:ext cx="5485754" cy="41136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849DC-4CCE-E845-B449-6D27A2C97F95}" type="slidenum">
              <a:rPr lang="en-US"/>
              <a:pPr/>
              <a:t>38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9E705-261D-D443-8011-AEFB66C21C42}" type="slidenum">
              <a:rPr lang="en-US"/>
              <a:pPr/>
              <a:t>5</a:t>
            </a:fld>
            <a:endParaRPr 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1382A-E4C4-7144-9A1D-67FFD5C7B27A}" type="slidenum">
              <a:rPr lang="en-US"/>
              <a:pPr/>
              <a:t>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9F689-FBC0-FE4F-93D9-365B94F6BA66}" type="slidenum">
              <a:rPr lang="en-US"/>
              <a:pPr/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7542D-219A-344C-94E7-A3C94D9885E9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0616BE-357B-1544-96DD-FE44F473C440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7713" cy="3414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  <p:sp>
        <p:nvSpPr>
          <p:cNvPr id="4096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1738" cy="409733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00A05-76DE-AB47-9461-03F7D14CC62B}" type="slidenum">
              <a:rPr lang="en-US"/>
              <a:pPr/>
              <a:t>19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7FCB0-0803-824D-8932-65D2CC5CB93C}" type="slidenum">
              <a:rPr lang="en-US"/>
              <a:pPr/>
              <a:t>20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675A1-7831-8548-B996-727AF8F77186}" type="slidenum">
              <a:rPr lang="en-US"/>
              <a:pPr/>
              <a:t>21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432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432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44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44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71600" y="76200"/>
            <a:ext cx="6781800" cy="915988"/>
          </a:xfrm>
          <a:prstGeom prst="rect">
            <a:avLst/>
          </a:prstGeom>
          <a:gradFill rotWithShape="0">
            <a:gsLst>
              <a:gs pos="0">
                <a:srgbClr val="F3F3FF"/>
              </a:gs>
              <a:gs pos="50000">
                <a:srgbClr val="9999FF"/>
              </a:gs>
              <a:gs pos="100000">
                <a:srgbClr val="F3F3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1" y="6565900"/>
            <a:ext cx="2610541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altLang="zh-CN" sz="900" b="1" dirty="0">
                <a:solidFill>
                  <a:srgbClr val="000090"/>
                </a:solidFill>
                <a:latin typeface="Arial" charset="0"/>
                <a:ea typeface="AppleGothic" charset="-127"/>
                <a:cs typeface="AppleGothic" charset="-127"/>
              </a:rPr>
              <a:t>Wesley Smith, U. Wisconsin</a:t>
            </a:r>
            <a:r>
              <a:rPr lang="en-US" altLang="zh-CN" sz="900" b="1" dirty="0" smtClean="0">
                <a:solidFill>
                  <a:srgbClr val="000090"/>
                </a:solidFill>
                <a:latin typeface="Arial" charset="0"/>
                <a:ea typeface="AppleGothic" charset="-127"/>
                <a:cs typeface="AppleGothic" charset="-127"/>
              </a:rPr>
              <a:t> October 8, 2010</a:t>
            </a:r>
            <a:endParaRPr lang="en-US" altLang="zh-CN" sz="900" b="1" dirty="0">
              <a:solidFill>
                <a:srgbClr val="000090"/>
              </a:solidFill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0" y="6553200"/>
            <a:ext cx="301429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zh-CN" sz="900" b="1" dirty="0" smtClean="0">
                <a:solidFill>
                  <a:srgbClr val="000090"/>
                </a:solidFill>
                <a:latin typeface="Arial" charset="0"/>
                <a:ea typeface="AppleGothic" charset="-127"/>
                <a:cs typeface="AppleGothic" charset="-127"/>
              </a:rPr>
              <a:t>Trigger &amp; DAQ R&amp;D for high rate experiments </a:t>
            </a:r>
            <a:r>
              <a:rPr lang="en-US" altLang="zh-CN" sz="900" b="1" dirty="0">
                <a:solidFill>
                  <a:srgbClr val="000090"/>
                </a:solidFill>
                <a:latin typeface="Arial" charset="0"/>
                <a:ea typeface="AppleGothic" charset="-127"/>
                <a:cs typeface="AppleGothic" charset="-127"/>
              </a:rPr>
              <a:t>-  </a:t>
            </a:r>
            <a:fld id="{FEA785CB-33CF-774A-A572-97BCDE9B5FD1}" type="slidenum">
              <a:rPr lang="en-US" altLang="zh-CN" sz="900" b="1">
                <a:solidFill>
                  <a:srgbClr val="000090"/>
                </a:solidFill>
                <a:latin typeface="Arial" charset="0"/>
                <a:ea typeface="AppleGothic" charset="-127"/>
                <a:cs typeface="AppleGothic" charset="-127"/>
              </a:rPr>
              <a:pPr algn="r"/>
              <a:t>‹#›</a:t>
            </a:fld>
            <a:endParaRPr lang="en-US" altLang="zh-CN" sz="900" b="1" dirty="0">
              <a:solidFill>
                <a:srgbClr val="000090"/>
              </a:solidFill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152400" y="6553200"/>
            <a:ext cx="88392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AppleGothic"/>
              <a:cs typeface="AppleGothic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44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6781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FEFEFF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75897" y="6418264"/>
            <a:ext cx="1846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zh-CN" altLang="en-US" sz="1800" b="1">
              <a:latin typeface="Arial" charset="0"/>
              <a:ea typeface="AppleGothic" charset="-127"/>
              <a:cs typeface="AppleGothic" charset="-127"/>
            </a:endParaRPr>
          </a:p>
        </p:txBody>
      </p:sp>
      <p:pic>
        <p:nvPicPr>
          <p:cNvPr id="1034" name="Picture 10" descr="UW_logo4C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153400" y="39688"/>
            <a:ext cx="9906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5_0169_21d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0" y="76200"/>
            <a:ext cx="1219200" cy="9206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6200" y="838200"/>
            <a:ext cx="152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kern="120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Workshop on Detector R&amp;D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AppleGothic"/>
          <a:cs typeface="AppleGothic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ppleGothic" pitchFamily="-106" charset="-127"/>
          <a:cs typeface="AppleGothic" pitchFamily="-106" charset="-127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ppleGothic" pitchFamily="-106" charset="-127"/>
          <a:cs typeface="AppleGothic" pitchFamily="-106" charset="-127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ppleGothic" pitchFamily="-106" charset="-127"/>
          <a:cs typeface="AppleGothic" pitchFamily="-106" charset="-127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AppleGothic" pitchFamily="-106" charset="-127"/>
          <a:cs typeface="AppleGothic" pitchFamily="-106" charset="-127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800" b="1">
          <a:solidFill>
            <a:srgbClr val="ED181E"/>
          </a:solidFill>
          <a:latin typeface="+mn-lt"/>
          <a:ea typeface="AppleGothic"/>
          <a:cs typeface="AppleGothic"/>
        </a:defRPr>
      </a:lvl1pPr>
      <a:lvl2pPr marL="6286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1822CD"/>
          </a:solidFill>
          <a:latin typeface="+mn-lt"/>
          <a:ea typeface="AppleGothic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6600"/>
          </a:solidFill>
          <a:latin typeface="+mn-lt"/>
          <a:ea typeface="AppleGothic"/>
          <a:cs typeface="AppleGothic"/>
        </a:defRPr>
      </a:lvl3pPr>
      <a:lvl4pPr marL="1257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rgbClr val="DC0081"/>
          </a:solidFill>
          <a:latin typeface="+mn-lt"/>
          <a:ea typeface="AppleGothic"/>
        </a:defRPr>
      </a:lvl4pPr>
      <a:lvl5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rgbClr val="800000"/>
          </a:solidFill>
          <a:latin typeface="+mn-lt"/>
          <a:ea typeface="AppleGothic"/>
          <a:cs typeface="AppleGothic"/>
        </a:defRPr>
      </a:lvl5pPr>
      <a:lvl6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6pPr>
      <a:lvl7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7pPr>
      <a:lvl8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8pPr>
      <a:lvl9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AppleGothic" charset="-127"/>
                <a:cs typeface="AppleGothic" charset="-127"/>
              </a:rPr>
              <a:t>Trigger &amp; DAQ R&amp;D</a:t>
            </a:r>
            <a:br>
              <a:rPr lang="en-US" dirty="0" smtClean="0">
                <a:ea typeface="AppleGothic" charset="-127"/>
                <a:cs typeface="AppleGothic" charset="-127"/>
              </a:rPr>
            </a:br>
            <a:r>
              <a:rPr lang="en-US" dirty="0" smtClean="0">
                <a:ea typeface="AppleGothic" charset="-127"/>
                <a:cs typeface="AppleGothic" charset="-127"/>
              </a:rPr>
              <a:t>for high rate experiments</a:t>
            </a:r>
            <a:endParaRPr lang="en-US" dirty="0">
              <a:ea typeface="AppleGothic" charset="-127"/>
              <a:cs typeface="AppleGothic" charset="-127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991600" cy="5486400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dirty="0"/>
              <a:t>Wesley H. Smith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i="1" dirty="0">
                <a:solidFill>
                  <a:srgbClr val="FF0000"/>
                </a:solidFill>
              </a:rPr>
              <a:t>U. Wisconsin – Madison</a:t>
            </a:r>
          </a:p>
          <a:p>
            <a:pPr lvl="1" algn="ctr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i="1" dirty="0">
                <a:solidFill>
                  <a:srgbClr val="000090"/>
                </a:solidFill>
              </a:rPr>
              <a:t>CMS Trigger </a:t>
            </a:r>
            <a:r>
              <a:rPr lang="en-US" i="1" dirty="0" smtClean="0">
                <a:solidFill>
                  <a:srgbClr val="000090"/>
                </a:solidFill>
              </a:rPr>
              <a:t>Coordinator &amp;</a:t>
            </a:r>
            <a:br>
              <a:rPr lang="en-US" i="1" dirty="0" smtClean="0">
                <a:solidFill>
                  <a:srgbClr val="000090"/>
                </a:solidFill>
              </a:rPr>
            </a:br>
            <a:r>
              <a:rPr lang="en-US" i="1" dirty="0" smtClean="0">
                <a:solidFill>
                  <a:srgbClr val="000090"/>
                </a:solidFill>
              </a:rPr>
              <a:t> Upgrade R&amp;D Peer Review Chair</a:t>
            </a:r>
            <a:endParaRPr lang="en-US" dirty="0" smtClean="0">
              <a:solidFill>
                <a:srgbClr val="000090"/>
              </a:solidFill>
            </a:endParaRP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6600"/>
                </a:solidFill>
              </a:rPr>
              <a:t>Workshop on Detector R&amp;D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6600"/>
                </a:solidFill>
              </a:rPr>
              <a:t>Fermilab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October 8, 2010</a:t>
            </a:r>
          </a:p>
          <a:p>
            <a:pPr eaLnBrk="1" hangingPunct="1">
              <a:lnSpc>
                <a:spcPct val="80000"/>
              </a:lnSpc>
            </a:pPr>
            <a:endParaRPr lang="en-US" sz="2100" u="sng" dirty="0" smtClean="0">
              <a:solidFill>
                <a:srgbClr val="0000FF"/>
              </a:solidFill>
              <a:ea typeface="AppleGothic" charset="-127"/>
              <a:cs typeface="AppleGothic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solidFill>
                  <a:srgbClr val="0000FF"/>
                </a:solidFill>
                <a:ea typeface="AppleGothic" charset="-127"/>
                <a:cs typeface="AppleGothic" charset="-127"/>
              </a:rPr>
              <a:t>Outline: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Tools for High Rate Experiments: μTCA, FPGAs, Transceivers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Mu2e Trigger &amp; DAQ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ATLAS &amp; CMS Trigger &amp; DAQ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LHC evolution &amp; challenges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Upgrades for ATLAS &amp; CMS Trigger &amp; DAQ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AppleGothic" charset="-127"/>
                <a:cs typeface="AppleGothic" charset="-127"/>
              </a:rPr>
              <a:t>CMS</a:t>
            </a:r>
            <a:r>
              <a:rPr lang="en-US" dirty="0" smtClean="0">
                <a:ea typeface="AppleGothic" charset="-127"/>
                <a:cs typeface="AppleGothic" charset="-127"/>
              </a:rPr>
              <a:t> Trigger </a:t>
            </a:r>
            <a:r>
              <a:rPr lang="en-US" dirty="0">
                <a:ea typeface="AppleGothic" charset="-127"/>
                <a:cs typeface="AppleGothic" charset="-127"/>
              </a:rPr>
              <a:t>&amp; DAQ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990600"/>
            <a:ext cx="8610600" cy="2057400"/>
          </a:xfrm>
        </p:spPr>
        <p:txBody>
          <a:bodyPr/>
          <a:lstStyle/>
          <a:p>
            <a:pPr eaLnBrk="1" hangingPunct="1"/>
            <a:r>
              <a:rPr lang="en-US">
                <a:ea typeface="AppleGothic" charset="-127"/>
                <a:cs typeface="AppleGothic" charset="-127"/>
              </a:rPr>
              <a:t>Overall Trigger &amp; DAQ Architecture: 2 Levels:</a:t>
            </a:r>
          </a:p>
          <a:p>
            <a:pPr eaLnBrk="1" hangingPunct="1"/>
            <a:r>
              <a:rPr lang="en-US">
                <a:ea typeface="AppleGothic" charset="-127"/>
                <a:cs typeface="AppleGothic" charset="-127"/>
              </a:rPr>
              <a:t>Level-1 Trigger:</a:t>
            </a:r>
          </a:p>
          <a:p>
            <a:pPr lvl="1" eaLnBrk="1" hangingPunct="1"/>
            <a:r>
              <a:rPr lang="en-US">
                <a:ea typeface="AppleGothic" charset="-127"/>
              </a:rPr>
              <a:t>25 ns input</a:t>
            </a:r>
          </a:p>
          <a:p>
            <a:pPr lvl="1" eaLnBrk="1" hangingPunct="1"/>
            <a:r>
              <a:rPr lang="en-US">
                <a:ea typeface="AppleGothic" charset="-127"/>
              </a:rPr>
              <a:t>3.2 </a:t>
            </a:r>
            <a:r>
              <a:rPr lang="en-US">
                <a:ea typeface="AppleGothic" charset="-127"/>
                <a:sym typeface="Symbol" charset="2"/>
              </a:rPr>
              <a:t>s latency</a:t>
            </a:r>
            <a:endParaRPr lang="en-US">
              <a:ea typeface="AppleGothic" charset="-127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876800" y="3946525"/>
            <a:ext cx="4267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ea typeface="AppleGothic" charset="-127"/>
                <a:cs typeface="AppleGothic" charset="-127"/>
              </a:rPr>
              <a:t>Interaction rate: 1 GHz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  <a:ea typeface="AppleGothic" charset="-127"/>
                <a:cs typeface="AppleGothic" charset="-127"/>
              </a:rPr>
              <a:t>Bunch Crossing rate: 40 MHz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  <a:ea typeface="AppleGothic" charset="-127"/>
                <a:cs typeface="AppleGothic" charset="-127"/>
              </a:rPr>
              <a:t>Level 1 Output: 100 kHz (50 initial)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  <a:ea typeface="AppleGothic" charset="-127"/>
                <a:cs typeface="AppleGothic" charset="-127"/>
              </a:rPr>
              <a:t>Output to Storage: 100 Hz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  <a:ea typeface="AppleGothic" charset="-127"/>
                <a:cs typeface="AppleGothic" charset="-127"/>
              </a:rPr>
              <a:t>Average Event Size: 1 MB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  <a:ea typeface="AppleGothic" charset="-127"/>
                <a:cs typeface="AppleGothic" charset="-127"/>
              </a:rPr>
              <a:t>Data production 1 TB/day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648200" y="2349500"/>
            <a:ext cx="4572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  <p:pic>
        <p:nvPicPr>
          <p:cNvPr id="74758" name="Picture 6" descr="CMSD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5410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7" descr="cmsl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00" y="3157538"/>
            <a:ext cx="480060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152400" y="3302000"/>
            <a:ext cx="2438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2590800" y="3302000"/>
            <a:ext cx="0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 rot="-5400000">
            <a:off x="-180181" y="2656681"/>
            <a:ext cx="89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8000"/>
                </a:solidFill>
                <a:latin typeface="Arial" charset="0"/>
                <a:ea typeface="AppleGothic" charset="-127"/>
                <a:cs typeface="AppleGothic" charset="-127"/>
              </a:rPr>
              <a:t>UXC</a:t>
            </a:r>
            <a:r>
              <a:rPr lang="en-US" sz="1800" b="1">
                <a:solidFill>
                  <a:srgbClr val="008000"/>
                </a:solidFill>
                <a:latin typeface="Arial" charset="0"/>
                <a:ea typeface="AppleGothic" charset="-127"/>
                <a:cs typeface="AppleGothic" charset="-127"/>
                <a:sym typeface="Symbol" charset="2"/>
              </a:rPr>
              <a:t></a:t>
            </a:r>
            <a:endParaRPr lang="en-US" sz="1800" b="1">
              <a:solidFill>
                <a:srgbClr val="008000"/>
              </a:solidFill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 rot="-5400000">
            <a:off x="-194468" y="3480594"/>
            <a:ext cx="90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8000"/>
                </a:solidFill>
                <a:latin typeface="Arial" charset="0"/>
                <a:ea typeface="AppleGothic" charset="-127"/>
                <a:cs typeface="AppleGothic" charset="-127"/>
                <a:sym typeface="Symbol" charset="2"/>
              </a:rPr>
              <a:t></a:t>
            </a:r>
            <a:r>
              <a:rPr lang="en-US" sz="1800" b="1">
                <a:solidFill>
                  <a:srgbClr val="008000"/>
                </a:solidFill>
                <a:latin typeface="Arial" charset="0"/>
                <a:ea typeface="AppleGothic" charset="-127"/>
                <a:cs typeface="AppleGothic" charset="-127"/>
              </a:rPr>
              <a:t>USC</a:t>
            </a: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2590800" y="3987800"/>
            <a:ext cx="2209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4533900" y="3282950"/>
            <a:ext cx="269875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4533900" y="3054350"/>
            <a:ext cx="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 flipH="1">
            <a:off x="3352800" y="2095500"/>
            <a:ext cx="469900" cy="800100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 type="arrow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AppleGothic"/>
              <a:cs typeface="Apple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895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+mj-lt"/>
              </a:rPr>
              <a:t>Calorimeters:</a:t>
            </a:r>
            <a:endParaRPr lang="en-US" sz="18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+mj-lt"/>
              </a:rPr>
              <a:t>Muon Systems:</a:t>
            </a:r>
            <a:endParaRPr lang="en-US" sz="1800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Luminosity Forecast</a:t>
            </a:r>
          </a:p>
        </p:txBody>
      </p:sp>
      <p:pic>
        <p:nvPicPr>
          <p:cNvPr id="18435" name="Content Placeholder 6" descr="lumi_table.pdf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2400" y="990600"/>
            <a:ext cx="8991600" cy="5620871"/>
          </a:xfrm>
        </p:spPr>
      </p:pic>
      <p:sp>
        <p:nvSpPr>
          <p:cNvPr id="7" name="TextBox 6"/>
          <p:cNvSpPr txBox="1"/>
          <p:nvPr/>
        </p:nvSpPr>
        <p:spPr>
          <a:xfrm>
            <a:off x="914400" y="20382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ea typeface="AppleGothic"/>
                <a:cs typeface="AppleGothic"/>
              </a:rPr>
              <a:t>shutdown</a:t>
            </a:r>
            <a:endParaRPr lang="en-US" dirty="0">
              <a:solidFill>
                <a:srgbClr val="000090"/>
              </a:solidFill>
              <a:ea typeface="AppleGothic"/>
              <a:cs typeface="Apple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9526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ea typeface="AppleGothic"/>
                <a:cs typeface="AppleGothic"/>
              </a:rPr>
              <a:t>shutdown</a:t>
            </a:r>
            <a:endParaRPr lang="en-US" dirty="0">
              <a:solidFill>
                <a:srgbClr val="000090"/>
              </a:solidFill>
              <a:ea typeface="AppleGothic"/>
              <a:cs typeface="Apple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8670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ea typeface="AppleGothic"/>
                <a:cs typeface="AppleGothic"/>
              </a:rPr>
              <a:t>shutdown</a:t>
            </a:r>
            <a:endParaRPr lang="en-US" dirty="0">
              <a:solidFill>
                <a:srgbClr val="000090"/>
              </a:solidFill>
              <a:ea typeface="AppleGothic"/>
              <a:cs typeface="AppleGothic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-2062779" y="3937908"/>
            <a:ext cx="4525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ea typeface="AppleGothic"/>
                <a:cs typeface="AppleGothic"/>
              </a:rPr>
              <a:t>Phase 0</a:t>
            </a:r>
            <a:r>
              <a:rPr lang="en-US" b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rgbClr val="000090"/>
                </a:solidFill>
                <a:ea typeface="AppleGothic"/>
                <a:cs typeface="AppleGothic"/>
              </a:rPr>
              <a:t>Phase 1</a:t>
            </a:r>
            <a:r>
              <a:rPr lang="en-US" b="1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rgbClr val="000090"/>
                </a:solidFill>
                <a:ea typeface="AppleGothic"/>
                <a:cs typeface="AppleGothic"/>
              </a:rPr>
              <a:t>Phase 2 (high L) </a:t>
            </a:r>
            <a:r>
              <a:rPr lang="en-US" b="1" dirty="0" err="1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b="1" dirty="0">
              <a:solidFill>
                <a:srgbClr val="000090"/>
              </a:solidFill>
              <a:ea typeface="AppleGothic"/>
              <a:cs typeface="AppleGothic"/>
            </a:endParaRPr>
          </a:p>
        </p:txBody>
      </p:sp>
      <p:sp>
        <p:nvSpPr>
          <p:cNvPr id="11" name="Frame 10"/>
          <p:cNvSpPr/>
          <p:nvPr/>
        </p:nvSpPr>
        <p:spPr bwMode="auto">
          <a:xfrm>
            <a:off x="4876800" y="3733800"/>
            <a:ext cx="838200" cy="304800"/>
          </a:xfrm>
          <a:prstGeom prst="fram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2" name="Frame 11"/>
          <p:cNvSpPr/>
          <p:nvPr/>
        </p:nvSpPr>
        <p:spPr bwMode="auto">
          <a:xfrm>
            <a:off x="4876800" y="4419600"/>
            <a:ext cx="838200" cy="304800"/>
          </a:xfrm>
          <a:prstGeom prst="fram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3" name="Frame 12"/>
          <p:cNvSpPr/>
          <p:nvPr/>
        </p:nvSpPr>
        <p:spPr bwMode="auto">
          <a:xfrm>
            <a:off x="4876800" y="2819400"/>
            <a:ext cx="838200" cy="304800"/>
          </a:xfrm>
          <a:prstGeom prst="fram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the phases of the upgrades: ~2010-2020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Phase 1:</a:t>
            </a:r>
          </a:p>
          <a:p>
            <a:pPr lvl="1"/>
            <a:r>
              <a:rPr lang="en-US" dirty="0" smtClean="0">
                <a:cs typeface="AppleGothic"/>
              </a:rPr>
              <a:t>This decade will see the initial operation of the LHC and the increase of energy and luminosity towards the design luminosities.</a:t>
            </a:r>
          </a:p>
          <a:p>
            <a:pPr lvl="1"/>
            <a:r>
              <a:rPr lang="en-US" dirty="0" smtClean="0">
                <a:cs typeface="AppleGothic"/>
              </a:rPr>
              <a:t>Goal of extended running in the second half of the decade to collect ~100s/fb</a:t>
            </a:r>
          </a:p>
          <a:p>
            <a:pPr lvl="1"/>
            <a:r>
              <a:rPr lang="en-US" dirty="0" smtClean="0">
                <a:cs typeface="AppleGothic"/>
              </a:rPr>
              <a:t>80% of this luminosity in the last three years of this decade</a:t>
            </a:r>
          </a:p>
          <a:p>
            <a:pPr lvl="1"/>
            <a:r>
              <a:rPr lang="en-US" dirty="0" smtClean="0">
                <a:cs typeface="AppleGothic"/>
              </a:rPr>
              <a:t>About half the luminosity would be delivered at luminosities above the original LHC design luminosity</a:t>
            </a:r>
          </a:p>
          <a:p>
            <a:pPr lvl="1"/>
            <a:r>
              <a:rPr lang="en-US" dirty="0" smtClean="0">
                <a:cs typeface="AppleGothic"/>
              </a:rPr>
              <a:t>Trigger &amp; DAQ systems should be able to operate with a peak luminosity of up to 2 </a:t>
            </a:r>
            <a:r>
              <a:rPr lang="en-US" dirty="0" err="1" smtClean="0">
                <a:cs typeface="AppleGothic"/>
              </a:rPr>
              <a:t>x</a:t>
            </a:r>
            <a:r>
              <a:rPr lang="en-US" dirty="0" smtClean="0">
                <a:cs typeface="AppleGothic"/>
              </a:rPr>
              <a:t> 10</a:t>
            </a:r>
            <a:r>
              <a:rPr lang="en-US" baseline="30000" dirty="0" smtClean="0">
                <a:cs typeface="AppleGothic"/>
              </a:rPr>
              <a:t>34</a:t>
            </a:r>
          </a:p>
          <a:p>
            <a:pPr lvl="1"/>
            <a:endParaRPr lang="en-US" dirty="0" smtClean="0">
              <a:cs typeface="Apple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2020-2030 – High </a:t>
            </a:r>
            <a:r>
              <a:rPr lang="en-US" dirty="0" err="1" smtClean="0"/>
              <a:t>Lumi</a:t>
            </a:r>
            <a:r>
              <a:rPr lang="en-US" dirty="0" smtClean="0"/>
              <a:t> LHC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0" y="960437"/>
            <a:ext cx="9144000" cy="5668963"/>
          </a:xfrm>
        </p:spPr>
        <p:txBody>
          <a:bodyPr/>
          <a:lstStyle/>
          <a:p>
            <a:r>
              <a:rPr lang="en-US" sz="3200" dirty="0" smtClean="0"/>
              <a:t>Phase 2:</a:t>
            </a:r>
          </a:p>
          <a:p>
            <a:pPr lvl="1"/>
            <a:r>
              <a:rPr lang="en-US" sz="2800" dirty="0" smtClean="0">
                <a:cs typeface="AppleGothic"/>
              </a:rPr>
              <a:t>Continued operation of the LHC beyond a few 100/fb will require substantial modification of detector elements</a:t>
            </a:r>
          </a:p>
          <a:p>
            <a:pPr lvl="1"/>
            <a:r>
              <a:rPr lang="en-US" sz="2800" dirty="0" smtClean="0">
                <a:cs typeface="AppleGothic"/>
              </a:rPr>
              <a:t>The goal is to achieve 3000/fb in phase 2</a:t>
            </a:r>
          </a:p>
          <a:p>
            <a:pPr lvl="1"/>
            <a:r>
              <a:rPr lang="en-US" sz="2800" dirty="0" smtClean="0">
                <a:cs typeface="AppleGothic"/>
              </a:rPr>
              <a:t>Need to be able to integrate ~300/fb-yr</a:t>
            </a:r>
          </a:p>
          <a:p>
            <a:pPr lvl="1"/>
            <a:r>
              <a:rPr lang="en-US" sz="2800" dirty="0" smtClean="0">
                <a:cs typeface="AppleGothic"/>
              </a:rPr>
              <a:t>Will require new tracking detectors for ATLAS &amp; CMS</a:t>
            </a:r>
          </a:p>
          <a:p>
            <a:pPr lvl="1"/>
            <a:r>
              <a:rPr lang="en-US" sz="2800" dirty="0" smtClean="0">
                <a:cs typeface="AppleGothic"/>
              </a:rPr>
              <a:t>Trigger &amp; DAQ systems should be able to operate with a peak luminosity of up to 5 </a:t>
            </a:r>
            <a:r>
              <a:rPr lang="en-US" sz="2800" dirty="0" err="1" smtClean="0">
                <a:cs typeface="AppleGothic"/>
              </a:rPr>
              <a:t>x</a:t>
            </a:r>
            <a:r>
              <a:rPr lang="en-US" sz="2800" dirty="0" smtClean="0">
                <a:cs typeface="AppleGothic"/>
              </a:rPr>
              <a:t> 10</a:t>
            </a:r>
            <a:r>
              <a:rPr lang="en-US" sz="2800" baseline="30000" dirty="0" smtClean="0">
                <a:cs typeface="AppleGothic"/>
              </a:rPr>
              <a:t>34</a:t>
            </a:r>
            <a:r>
              <a:rPr lang="en-US" sz="2800" dirty="0" smtClean="0">
                <a:cs typeface="AppleGothic"/>
              </a:rPr>
              <a:t>, possibly 10</a:t>
            </a:r>
            <a:r>
              <a:rPr lang="en-US" sz="2800" baseline="30000" dirty="0" smtClean="0">
                <a:cs typeface="AppleGothic"/>
              </a:rPr>
              <a:t>35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858000" cy="914400"/>
          </a:xfrm>
        </p:spPr>
        <p:txBody>
          <a:bodyPr/>
          <a:lstStyle/>
          <a:p>
            <a:r>
              <a:rPr lang="en-US" dirty="0" smtClean="0">
                <a:ea typeface="AppleGothic" charset="-127"/>
                <a:cs typeface="AppleGothic" charset="-127"/>
              </a:rPr>
              <a:t>CMS Upgrade </a:t>
            </a:r>
            <a:r>
              <a:rPr lang="en-US" dirty="0">
                <a:ea typeface="AppleGothic" charset="-127"/>
                <a:cs typeface="AppleGothic" charset="-127"/>
              </a:rPr>
              <a:t>Trigger Strategy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ea typeface="AppleGothic" charset="-127"/>
                <a:cs typeface="AppleGothic" charset="-127"/>
              </a:rPr>
              <a:t>Constraints</a:t>
            </a:r>
          </a:p>
          <a:p>
            <a:pPr lvl="1"/>
            <a:r>
              <a:rPr lang="en-US" sz="2000" dirty="0"/>
              <a:t>Output rate at 100 kHz</a:t>
            </a:r>
          </a:p>
          <a:p>
            <a:pPr lvl="1"/>
            <a:r>
              <a:rPr lang="en-US" sz="2000" dirty="0"/>
              <a:t>Input rate increases</a:t>
            </a:r>
            <a:r>
              <a:rPr lang="en-US" sz="2000" dirty="0" smtClean="0"/>
              <a:t> x2</a:t>
            </a:r>
            <a:r>
              <a:rPr lang="en-US" sz="2000" dirty="0"/>
              <a:t>/x10 (Phase </a:t>
            </a:r>
            <a:r>
              <a:rPr lang="en-US" sz="2000" dirty="0" smtClean="0"/>
              <a:t>1/Phase 2) </a:t>
            </a:r>
            <a:r>
              <a:rPr lang="en-US" sz="2000" dirty="0"/>
              <a:t>over LHC design (10</a:t>
            </a:r>
            <a:r>
              <a:rPr lang="en-US" sz="2000" baseline="30000" dirty="0"/>
              <a:t>34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Same x2 if crossing freq/2, e.g. 25 ns spacing → 50 ns at 10</a:t>
            </a:r>
            <a:r>
              <a:rPr lang="en-US" sz="2000" baseline="30000" dirty="0" smtClean="0"/>
              <a:t>34</a:t>
            </a:r>
          </a:p>
          <a:p>
            <a:pPr lvl="1"/>
            <a:r>
              <a:rPr lang="en-US" sz="2000" dirty="0"/>
              <a:t>Number of interactions in a </a:t>
            </a:r>
            <a:r>
              <a:rPr lang="en-US" sz="2000" dirty="0" smtClean="0"/>
              <a:t>crossing (Pileup) </a:t>
            </a:r>
            <a:r>
              <a:rPr lang="en-US" sz="2000" dirty="0"/>
              <a:t>goes up by x4/</a:t>
            </a:r>
            <a:r>
              <a:rPr lang="en-US" sz="2000" dirty="0" smtClean="0"/>
              <a:t>x20</a:t>
            </a:r>
          </a:p>
          <a:p>
            <a:pPr lvl="1"/>
            <a:r>
              <a:rPr lang="en-US" sz="2000" dirty="0"/>
              <a:t>Thresholds remain </a:t>
            </a:r>
            <a:r>
              <a:rPr lang="en-US" sz="2000" dirty="0" smtClean="0"/>
              <a:t>~ same </a:t>
            </a:r>
            <a:r>
              <a:rPr lang="en-US" sz="2000" dirty="0"/>
              <a:t>as physics interest does</a:t>
            </a:r>
            <a:endParaRPr lang="en-US" sz="2000" dirty="0" smtClean="0"/>
          </a:p>
          <a:p>
            <a:r>
              <a:rPr lang="en-US" sz="2400" dirty="0" smtClean="0">
                <a:ea typeface="AppleGothic" charset="-127"/>
                <a:cs typeface="AppleGothic" charset="-127"/>
              </a:rPr>
              <a:t>Example: strategy for Phase 1 Calorimeter Trigger (operating 2016):</a:t>
            </a:r>
          </a:p>
          <a:p>
            <a:pPr lvl="1"/>
            <a:r>
              <a:rPr lang="en-US" sz="2000" dirty="0">
                <a:ea typeface="AppleGothic" charset="-127"/>
                <a:cs typeface="AppleGothic" charset="-127"/>
              </a:rPr>
              <a:t>Present L1 algorithms inadequate above </a:t>
            </a:r>
            <a:r>
              <a:rPr lang="en-US" sz="2000" dirty="0" smtClean="0">
                <a:ea typeface="AppleGothic" charset="-127"/>
                <a:cs typeface="AppleGothic" charset="-127"/>
              </a:rPr>
              <a:t>10</a:t>
            </a:r>
            <a:r>
              <a:rPr lang="en-US" sz="2000" baseline="30000" dirty="0" smtClean="0">
                <a:ea typeface="AppleGothic" charset="-127"/>
                <a:cs typeface="AppleGothic" charset="-127"/>
              </a:rPr>
              <a:t>34</a:t>
            </a:r>
            <a:r>
              <a:rPr lang="en-US" sz="2000" dirty="0" smtClean="0">
                <a:ea typeface="AppleGothic" charset="-127"/>
                <a:cs typeface="AppleGothic" charset="-127"/>
              </a:rPr>
              <a:t> or 10</a:t>
            </a:r>
            <a:r>
              <a:rPr lang="en-US" sz="2000" baseline="30000" dirty="0" smtClean="0">
                <a:ea typeface="AppleGothic" charset="-127"/>
                <a:cs typeface="AppleGothic" charset="-127"/>
              </a:rPr>
              <a:t>34 </a:t>
            </a:r>
            <a:r>
              <a:rPr lang="en-US" sz="2000" dirty="0" err="1" smtClean="0">
                <a:ea typeface="AppleGothic" charset="-127"/>
                <a:cs typeface="AppleGothic" charset="-127"/>
              </a:rPr>
              <a:t>w</a:t>
            </a:r>
            <a:r>
              <a:rPr lang="en-US" sz="2000" dirty="0" smtClean="0">
                <a:ea typeface="AppleGothic" charset="-127"/>
                <a:cs typeface="AppleGothic" charset="-127"/>
              </a:rPr>
              <a:t>/ 50 ns spacing</a:t>
            </a:r>
          </a:p>
          <a:p>
            <a:pPr lvl="2"/>
            <a:r>
              <a:rPr lang="en-US" sz="2000" dirty="0" smtClean="0">
                <a:ea typeface="AppleGothic" charset="-127"/>
                <a:cs typeface="AppleGothic" charset="-127"/>
              </a:rPr>
              <a:t>Pileup degrades object isolation</a:t>
            </a:r>
          </a:p>
          <a:p>
            <a:pPr lvl="1"/>
            <a:r>
              <a:rPr lang="en-US" sz="2000" dirty="0" smtClean="0"/>
              <a:t>More </a:t>
            </a:r>
            <a:r>
              <a:rPr lang="en-US" sz="2000" dirty="0"/>
              <a:t>sophisticated clustering &amp; isolation deal </a:t>
            </a:r>
            <a:r>
              <a:rPr lang="en-US" sz="2000" dirty="0" err="1"/>
              <a:t>w</a:t>
            </a:r>
            <a:r>
              <a:rPr lang="en-US" sz="2000" dirty="0"/>
              <a:t>/more busy </a:t>
            </a:r>
            <a:r>
              <a:rPr lang="en-US" sz="2000" dirty="0" smtClean="0"/>
              <a:t>events</a:t>
            </a:r>
          </a:p>
          <a:p>
            <a:pPr lvl="2"/>
            <a:r>
              <a:rPr lang="en-US" sz="2000" dirty="0" smtClean="0"/>
              <a:t>Process with full granularity of calorimeter trigger information</a:t>
            </a:r>
          </a:p>
          <a:p>
            <a:pPr lvl="1"/>
            <a:r>
              <a:rPr lang="en-US" sz="2000" dirty="0" smtClean="0"/>
              <a:t>Should </a:t>
            </a:r>
            <a:r>
              <a:rPr lang="en-US" sz="2000" dirty="0"/>
              <a:t>suffice for x2 reduction in rate as shown with initial L1 Trigger studies &amp; CMS HLT studies with L2 algorithms</a:t>
            </a:r>
          </a:p>
          <a:p>
            <a:r>
              <a:rPr lang="en-US" sz="2400" dirty="0">
                <a:ea typeface="AppleGothic" charset="-127"/>
                <a:cs typeface="AppleGothic" charset="-127"/>
              </a:rPr>
              <a:t>Potential new handles at L1 needed for x10</a:t>
            </a:r>
            <a:r>
              <a:rPr lang="en-US" sz="2400" dirty="0" smtClean="0">
                <a:ea typeface="AppleGothic" charset="-127"/>
                <a:cs typeface="AppleGothic" charset="-127"/>
              </a:rPr>
              <a:t> (Phase 2: 2020)</a:t>
            </a:r>
          </a:p>
          <a:p>
            <a:pPr lvl="1"/>
            <a:r>
              <a:rPr lang="en-US" sz="2000" dirty="0"/>
              <a:t>Tracking to eliminate</a:t>
            </a:r>
            <a:r>
              <a:rPr lang="en-US" sz="2000" dirty="0" smtClean="0"/>
              <a:t> fakes, use track </a:t>
            </a:r>
            <a:r>
              <a:rPr lang="en-US" sz="2000" dirty="0"/>
              <a:t>isolation.</a:t>
            </a:r>
          </a:p>
          <a:p>
            <a:pPr lvl="1"/>
            <a:r>
              <a:rPr lang="en-US" sz="2000" dirty="0" err="1"/>
              <a:t>Vertexing</a:t>
            </a:r>
            <a:r>
              <a:rPr lang="en-US" sz="2000" dirty="0" smtClean="0"/>
              <a:t> to </a:t>
            </a:r>
            <a:r>
              <a:rPr lang="en-US" sz="2000" dirty="0"/>
              <a:t>ensure that the multiple trigger objects come from the same </a:t>
            </a:r>
            <a:r>
              <a:rPr lang="en-US" sz="2000" dirty="0" smtClean="0"/>
              <a:t>interaction</a:t>
            </a:r>
          </a:p>
          <a:p>
            <a:pPr lvl="1"/>
            <a:r>
              <a:rPr lang="en-US" sz="2000" dirty="0" smtClean="0"/>
              <a:t>Requires finer position resolution for calorimeter trigger objects for matching (provided by use of full granularity cal. trig. info.)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1113"/>
            <a:ext cx="7300913" cy="107473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Phase 1 Upgrade Cal. Trigger Algorithm Development</a:t>
            </a:r>
            <a:endParaRPr lang="en-US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6400800" cy="5562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Particle Cluster Finder</a:t>
            </a:r>
            <a:endParaRPr lang="en-US" sz="2000" dirty="0" smtClean="0"/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/>
              <a:t>Applies tower thresholds to Calorimeter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Creates overlapped 2x2 clusters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Cluster Overlap Filter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Removes overlap between clusters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Identifies local maxima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Prunes low energy clusters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Cluster Isolation and Particle ID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Applied to local maxima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Calculates isolation deposits around 2x2,2x3 clusters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Identifies particles 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Jet reconstruction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Applied on filtered clusters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Groups clusters to jets 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Particle Sorter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Sorts particles</a:t>
            </a:r>
            <a:r>
              <a:rPr lang="en-US" sz="1800" dirty="0" smtClean="0"/>
              <a:t> &amp; outputs </a:t>
            </a:r>
            <a:r>
              <a:rPr lang="en-US" sz="1800" dirty="0"/>
              <a:t>the  most energetic ones</a:t>
            </a:r>
          </a:p>
          <a:p>
            <a:pPr>
              <a:lnSpc>
                <a:spcPct val="70000"/>
              </a:lnSpc>
              <a:buFont typeface="Arial" charset="0"/>
              <a:buChar char="•"/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MET,HT,MHT Calculation</a:t>
            </a:r>
          </a:p>
          <a:p>
            <a:pPr lvl="1"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/>
              <a:t>Calculates Et Sums, Missing Et from </a:t>
            </a:r>
            <a:r>
              <a:rPr lang="en-US" sz="1800" dirty="0" smtClean="0"/>
              <a:t>clusters</a:t>
            </a:r>
          </a:p>
          <a:p>
            <a:pPr>
              <a:lnSpc>
                <a:spcPct val="70000"/>
              </a:lnSpc>
              <a:tabLst>
                <a:tab pos="2667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800" dirty="0"/>
          </a:p>
        </p:txBody>
      </p:sp>
      <p:grpSp>
        <p:nvGrpSpPr>
          <p:cNvPr id="2" name="Group 3"/>
          <p:cNvGrpSpPr/>
          <p:nvPr/>
        </p:nvGrpSpPr>
        <p:grpSpPr>
          <a:xfrm>
            <a:off x="6242050" y="922337"/>
            <a:ext cx="2980876" cy="5630863"/>
            <a:chOff x="6172200" y="914400"/>
            <a:chExt cx="2980876" cy="56308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503985" y="1219200"/>
              <a:ext cx="1523999" cy="1460501"/>
              <a:chOff x="4097" y="768"/>
              <a:chExt cx="960" cy="920"/>
            </a:xfrm>
          </p:grpSpPr>
          <p:grpSp>
            <p:nvGrpSpPr>
              <p:cNvPr id="4" name="Group 293"/>
              <p:cNvGrpSpPr>
                <a:grpSpLocks/>
              </p:cNvGrpSpPr>
              <p:nvPr/>
            </p:nvGrpSpPr>
            <p:grpSpPr bwMode="auto">
              <a:xfrm>
                <a:off x="4097" y="768"/>
                <a:ext cx="800" cy="800"/>
                <a:chOff x="4097" y="768"/>
                <a:chExt cx="800" cy="800"/>
              </a:xfrm>
            </p:grpSpPr>
            <p:sp>
              <p:nvSpPr>
                <p:cNvPr id="360" name="Rectangle 359"/>
                <p:cNvSpPr>
                  <a:spLocks noChangeArrowheads="1"/>
                </p:cNvSpPr>
                <p:nvPr/>
              </p:nvSpPr>
              <p:spPr bwMode="auto">
                <a:xfrm>
                  <a:off x="41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61" name="Rectangle 360"/>
                <p:cNvSpPr>
                  <a:spLocks noChangeArrowheads="1"/>
                </p:cNvSpPr>
                <p:nvPr/>
              </p:nvSpPr>
              <p:spPr bwMode="auto">
                <a:xfrm>
                  <a:off x="42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62" name="Rectangle 361"/>
                <p:cNvSpPr>
                  <a:spLocks noChangeArrowheads="1"/>
                </p:cNvSpPr>
                <p:nvPr/>
              </p:nvSpPr>
              <p:spPr bwMode="auto">
                <a:xfrm>
                  <a:off x="43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63" name="Rectangle 362"/>
                <p:cNvSpPr>
                  <a:spLocks noChangeArrowheads="1"/>
                </p:cNvSpPr>
                <p:nvPr/>
              </p:nvSpPr>
              <p:spPr bwMode="auto">
                <a:xfrm>
                  <a:off x="43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64" name="Rectangle 363"/>
                <p:cNvSpPr>
                  <a:spLocks noChangeArrowheads="1"/>
                </p:cNvSpPr>
                <p:nvPr/>
              </p:nvSpPr>
              <p:spPr bwMode="auto">
                <a:xfrm>
                  <a:off x="42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65" name="Rectangle 364"/>
                <p:cNvSpPr>
                  <a:spLocks noChangeArrowheads="1"/>
                </p:cNvSpPr>
                <p:nvPr/>
              </p:nvSpPr>
              <p:spPr bwMode="auto">
                <a:xfrm>
                  <a:off x="41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66" name="Rectangle 365"/>
                <p:cNvSpPr>
                  <a:spLocks noChangeArrowheads="1"/>
                </p:cNvSpPr>
                <p:nvPr/>
              </p:nvSpPr>
              <p:spPr bwMode="auto">
                <a:xfrm>
                  <a:off x="41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67" name="Rectangle 366"/>
                <p:cNvSpPr>
                  <a:spLocks noChangeArrowheads="1"/>
                </p:cNvSpPr>
                <p:nvPr/>
              </p:nvSpPr>
              <p:spPr bwMode="auto">
                <a:xfrm>
                  <a:off x="42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68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69" name="Rectangle 368"/>
                <p:cNvSpPr>
                  <a:spLocks noChangeArrowheads="1"/>
                </p:cNvSpPr>
                <p:nvPr/>
              </p:nvSpPr>
              <p:spPr bwMode="auto">
                <a:xfrm>
                  <a:off x="44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0" name="Rectangle 369"/>
                <p:cNvSpPr>
                  <a:spLocks noChangeArrowheads="1"/>
                </p:cNvSpPr>
                <p:nvPr/>
              </p:nvSpPr>
              <p:spPr bwMode="auto">
                <a:xfrm>
                  <a:off x="44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1" name="Rectangle 370"/>
                <p:cNvSpPr>
                  <a:spLocks noChangeArrowheads="1"/>
                </p:cNvSpPr>
                <p:nvPr/>
              </p:nvSpPr>
              <p:spPr bwMode="auto">
                <a:xfrm>
                  <a:off x="44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2" name="Rectangle 371"/>
                <p:cNvSpPr>
                  <a:spLocks noChangeArrowheads="1"/>
                </p:cNvSpPr>
                <p:nvPr/>
              </p:nvSpPr>
              <p:spPr bwMode="auto">
                <a:xfrm>
                  <a:off x="41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3" name="Rectangle 372"/>
                <p:cNvSpPr>
                  <a:spLocks noChangeArrowheads="1"/>
                </p:cNvSpPr>
                <p:nvPr/>
              </p:nvSpPr>
              <p:spPr bwMode="auto">
                <a:xfrm>
                  <a:off x="42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4" name="Rectangle 373"/>
                <p:cNvSpPr>
                  <a:spLocks noChangeArrowheads="1"/>
                </p:cNvSpPr>
                <p:nvPr/>
              </p:nvSpPr>
              <p:spPr bwMode="auto">
                <a:xfrm>
                  <a:off x="43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5" name="Rectangle 374"/>
                <p:cNvSpPr>
                  <a:spLocks noChangeArrowheads="1"/>
                </p:cNvSpPr>
                <p:nvPr/>
              </p:nvSpPr>
              <p:spPr bwMode="auto">
                <a:xfrm>
                  <a:off x="44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6" name="Rectangle 375"/>
                <p:cNvSpPr>
                  <a:spLocks noChangeArrowheads="1"/>
                </p:cNvSpPr>
                <p:nvPr/>
              </p:nvSpPr>
              <p:spPr bwMode="auto">
                <a:xfrm>
                  <a:off x="41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7" name="Rectangle 376"/>
                <p:cNvSpPr>
                  <a:spLocks noChangeArrowheads="1"/>
                </p:cNvSpPr>
                <p:nvPr/>
              </p:nvSpPr>
              <p:spPr bwMode="auto">
                <a:xfrm>
                  <a:off x="42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8" name="Rectangle 377"/>
                <p:cNvSpPr>
                  <a:spLocks noChangeArrowheads="1"/>
                </p:cNvSpPr>
                <p:nvPr/>
              </p:nvSpPr>
              <p:spPr bwMode="auto">
                <a:xfrm>
                  <a:off x="43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79" name="Rectangle 378"/>
                <p:cNvSpPr>
                  <a:spLocks noChangeArrowheads="1"/>
                </p:cNvSpPr>
                <p:nvPr/>
              </p:nvSpPr>
              <p:spPr bwMode="auto">
                <a:xfrm>
                  <a:off x="44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0" name="Rectangle 379"/>
                <p:cNvSpPr>
                  <a:spLocks noChangeArrowheads="1"/>
                </p:cNvSpPr>
                <p:nvPr/>
              </p:nvSpPr>
              <p:spPr bwMode="auto">
                <a:xfrm>
                  <a:off x="41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1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2" name="Rectangle 381"/>
                <p:cNvSpPr>
                  <a:spLocks noChangeArrowheads="1"/>
                </p:cNvSpPr>
                <p:nvPr/>
              </p:nvSpPr>
              <p:spPr bwMode="auto">
                <a:xfrm>
                  <a:off x="43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3" name="Rectangle 382"/>
                <p:cNvSpPr>
                  <a:spLocks noChangeArrowheads="1"/>
                </p:cNvSpPr>
                <p:nvPr/>
              </p:nvSpPr>
              <p:spPr bwMode="auto">
                <a:xfrm>
                  <a:off x="44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4" name="Rectangle 383"/>
                <p:cNvSpPr>
                  <a:spLocks noChangeArrowheads="1"/>
                </p:cNvSpPr>
                <p:nvPr/>
              </p:nvSpPr>
              <p:spPr bwMode="auto">
                <a:xfrm>
                  <a:off x="45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5" name="Rectangle 384"/>
                <p:cNvSpPr>
                  <a:spLocks noChangeArrowheads="1"/>
                </p:cNvSpPr>
                <p:nvPr/>
              </p:nvSpPr>
              <p:spPr bwMode="auto">
                <a:xfrm>
                  <a:off x="45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6" name="Rectangle 385"/>
                <p:cNvSpPr>
                  <a:spLocks noChangeArrowheads="1"/>
                </p:cNvSpPr>
                <p:nvPr/>
              </p:nvSpPr>
              <p:spPr bwMode="auto">
                <a:xfrm>
                  <a:off x="45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7" name="Rectangle 386"/>
                <p:cNvSpPr>
                  <a:spLocks noChangeArrowheads="1"/>
                </p:cNvSpPr>
                <p:nvPr/>
              </p:nvSpPr>
              <p:spPr bwMode="auto">
                <a:xfrm>
                  <a:off x="45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8" name="Rectangle 387"/>
                <p:cNvSpPr>
                  <a:spLocks noChangeArrowheads="1"/>
                </p:cNvSpPr>
                <p:nvPr/>
              </p:nvSpPr>
              <p:spPr bwMode="auto">
                <a:xfrm>
                  <a:off x="45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89" name="Rectangle 388"/>
                <p:cNvSpPr>
                  <a:spLocks noChangeArrowheads="1"/>
                </p:cNvSpPr>
                <p:nvPr/>
              </p:nvSpPr>
              <p:spPr bwMode="auto">
                <a:xfrm>
                  <a:off x="45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0" name="Rectangle 389"/>
                <p:cNvSpPr>
                  <a:spLocks noChangeArrowheads="1"/>
                </p:cNvSpPr>
                <p:nvPr/>
              </p:nvSpPr>
              <p:spPr bwMode="auto">
                <a:xfrm>
                  <a:off x="46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1" name="Rectangle 390"/>
                <p:cNvSpPr>
                  <a:spLocks noChangeArrowheads="1"/>
                </p:cNvSpPr>
                <p:nvPr/>
              </p:nvSpPr>
              <p:spPr bwMode="auto">
                <a:xfrm>
                  <a:off x="46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2" name="Rectangle 391"/>
                <p:cNvSpPr>
                  <a:spLocks noChangeArrowheads="1"/>
                </p:cNvSpPr>
                <p:nvPr/>
              </p:nvSpPr>
              <p:spPr bwMode="auto">
                <a:xfrm>
                  <a:off x="46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3" name="Rectangle 392"/>
                <p:cNvSpPr>
                  <a:spLocks noChangeArrowheads="1"/>
                </p:cNvSpPr>
                <p:nvPr/>
              </p:nvSpPr>
              <p:spPr bwMode="auto">
                <a:xfrm>
                  <a:off x="46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4" name="Rectangle 393"/>
                <p:cNvSpPr>
                  <a:spLocks noChangeArrowheads="1"/>
                </p:cNvSpPr>
                <p:nvPr/>
              </p:nvSpPr>
              <p:spPr bwMode="auto">
                <a:xfrm>
                  <a:off x="46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5" name="Rectangle 394"/>
                <p:cNvSpPr>
                  <a:spLocks noChangeArrowheads="1"/>
                </p:cNvSpPr>
                <p:nvPr/>
              </p:nvSpPr>
              <p:spPr bwMode="auto">
                <a:xfrm>
                  <a:off x="46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6" name="Rectangle 395"/>
                <p:cNvSpPr>
                  <a:spLocks noChangeArrowheads="1"/>
                </p:cNvSpPr>
                <p:nvPr/>
              </p:nvSpPr>
              <p:spPr bwMode="auto">
                <a:xfrm>
                  <a:off x="40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7" name="Rectangle 396"/>
                <p:cNvSpPr>
                  <a:spLocks noChangeArrowheads="1"/>
                </p:cNvSpPr>
                <p:nvPr/>
              </p:nvSpPr>
              <p:spPr bwMode="auto">
                <a:xfrm>
                  <a:off x="40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8" name="Rectangle 397"/>
                <p:cNvSpPr>
                  <a:spLocks noChangeArrowheads="1"/>
                </p:cNvSpPr>
                <p:nvPr/>
              </p:nvSpPr>
              <p:spPr bwMode="auto">
                <a:xfrm>
                  <a:off x="40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99" name="Rectangle 398"/>
                <p:cNvSpPr>
                  <a:spLocks noChangeArrowheads="1"/>
                </p:cNvSpPr>
                <p:nvPr/>
              </p:nvSpPr>
              <p:spPr bwMode="auto">
                <a:xfrm>
                  <a:off x="40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0" name="Rectangle 399"/>
                <p:cNvSpPr>
                  <a:spLocks noChangeArrowheads="1"/>
                </p:cNvSpPr>
                <p:nvPr/>
              </p:nvSpPr>
              <p:spPr bwMode="auto">
                <a:xfrm>
                  <a:off x="40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1" name="Rectangle 400"/>
                <p:cNvSpPr>
                  <a:spLocks noChangeArrowheads="1"/>
                </p:cNvSpPr>
                <p:nvPr/>
              </p:nvSpPr>
              <p:spPr bwMode="auto">
                <a:xfrm>
                  <a:off x="40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2" name="Rectangle 401"/>
                <p:cNvSpPr>
                  <a:spLocks noChangeArrowheads="1"/>
                </p:cNvSpPr>
                <p:nvPr/>
              </p:nvSpPr>
              <p:spPr bwMode="auto">
                <a:xfrm>
                  <a:off x="4797" y="9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3" name="Rectangle 402"/>
                <p:cNvSpPr>
                  <a:spLocks noChangeArrowheads="1"/>
                </p:cNvSpPr>
                <p:nvPr/>
              </p:nvSpPr>
              <p:spPr bwMode="auto">
                <a:xfrm>
                  <a:off x="4797" y="8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4" name="Rectangle 403"/>
                <p:cNvSpPr>
                  <a:spLocks noChangeArrowheads="1"/>
                </p:cNvSpPr>
                <p:nvPr/>
              </p:nvSpPr>
              <p:spPr bwMode="auto">
                <a:xfrm>
                  <a:off x="4797" y="7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5" name="Rectangle 404"/>
                <p:cNvSpPr>
                  <a:spLocks noChangeArrowheads="1"/>
                </p:cNvSpPr>
                <p:nvPr/>
              </p:nvSpPr>
              <p:spPr bwMode="auto">
                <a:xfrm>
                  <a:off x="4797" y="10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6" name="Rectangle 405"/>
                <p:cNvSpPr>
                  <a:spLocks noChangeArrowheads="1"/>
                </p:cNvSpPr>
                <p:nvPr/>
              </p:nvSpPr>
              <p:spPr bwMode="auto">
                <a:xfrm>
                  <a:off x="4797" y="11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7" name="Rectangle 406"/>
                <p:cNvSpPr>
                  <a:spLocks noChangeArrowheads="1"/>
                </p:cNvSpPr>
                <p:nvPr/>
              </p:nvSpPr>
              <p:spPr bwMode="auto">
                <a:xfrm>
                  <a:off x="4797" y="12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8" name="Rectangle 407"/>
                <p:cNvSpPr>
                  <a:spLocks noChangeArrowheads="1"/>
                </p:cNvSpPr>
                <p:nvPr/>
              </p:nvSpPr>
              <p:spPr bwMode="auto">
                <a:xfrm>
                  <a:off x="41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09" name="Rectangle 408"/>
                <p:cNvSpPr>
                  <a:spLocks noChangeArrowheads="1"/>
                </p:cNvSpPr>
                <p:nvPr/>
              </p:nvSpPr>
              <p:spPr bwMode="auto">
                <a:xfrm>
                  <a:off x="42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0" name="Rectangle 409"/>
                <p:cNvSpPr>
                  <a:spLocks noChangeArrowheads="1"/>
                </p:cNvSpPr>
                <p:nvPr/>
              </p:nvSpPr>
              <p:spPr bwMode="auto">
                <a:xfrm>
                  <a:off x="43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4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2" name="Rectangle 411"/>
                <p:cNvSpPr>
                  <a:spLocks noChangeArrowheads="1"/>
                </p:cNvSpPr>
                <p:nvPr/>
              </p:nvSpPr>
              <p:spPr bwMode="auto">
                <a:xfrm>
                  <a:off x="41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3" name="Rectangle 412"/>
                <p:cNvSpPr>
                  <a:spLocks noChangeArrowheads="1"/>
                </p:cNvSpPr>
                <p:nvPr/>
              </p:nvSpPr>
              <p:spPr bwMode="auto">
                <a:xfrm>
                  <a:off x="42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4" name="Rectangle 413"/>
                <p:cNvSpPr>
                  <a:spLocks noChangeArrowheads="1"/>
                </p:cNvSpPr>
                <p:nvPr/>
              </p:nvSpPr>
              <p:spPr bwMode="auto">
                <a:xfrm>
                  <a:off x="43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5" name="Rectangle 414"/>
                <p:cNvSpPr>
                  <a:spLocks noChangeArrowheads="1"/>
                </p:cNvSpPr>
                <p:nvPr/>
              </p:nvSpPr>
              <p:spPr bwMode="auto">
                <a:xfrm>
                  <a:off x="44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6" name="Rectangle 415"/>
                <p:cNvSpPr>
                  <a:spLocks noChangeArrowheads="1"/>
                </p:cNvSpPr>
                <p:nvPr/>
              </p:nvSpPr>
              <p:spPr bwMode="auto">
                <a:xfrm>
                  <a:off x="45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7" name="Rectangle 416"/>
                <p:cNvSpPr>
                  <a:spLocks noChangeArrowheads="1"/>
                </p:cNvSpPr>
                <p:nvPr/>
              </p:nvSpPr>
              <p:spPr bwMode="auto">
                <a:xfrm>
                  <a:off x="45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8" name="Rectangle 417"/>
                <p:cNvSpPr>
                  <a:spLocks noChangeArrowheads="1"/>
                </p:cNvSpPr>
                <p:nvPr/>
              </p:nvSpPr>
              <p:spPr bwMode="auto">
                <a:xfrm>
                  <a:off x="46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19" name="Rectangle 418"/>
                <p:cNvSpPr>
                  <a:spLocks noChangeArrowheads="1"/>
                </p:cNvSpPr>
                <p:nvPr/>
              </p:nvSpPr>
              <p:spPr bwMode="auto">
                <a:xfrm>
                  <a:off x="46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20" name="Rectangle 419"/>
                <p:cNvSpPr>
                  <a:spLocks noChangeArrowheads="1"/>
                </p:cNvSpPr>
                <p:nvPr/>
              </p:nvSpPr>
              <p:spPr bwMode="auto">
                <a:xfrm>
                  <a:off x="40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21" name="Rectangle 420"/>
                <p:cNvSpPr>
                  <a:spLocks noChangeArrowheads="1"/>
                </p:cNvSpPr>
                <p:nvPr/>
              </p:nvSpPr>
              <p:spPr bwMode="auto">
                <a:xfrm>
                  <a:off x="40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22" name="Rectangle 421"/>
                <p:cNvSpPr>
                  <a:spLocks noChangeArrowheads="1"/>
                </p:cNvSpPr>
                <p:nvPr/>
              </p:nvSpPr>
              <p:spPr bwMode="auto">
                <a:xfrm>
                  <a:off x="4797" y="13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423" name="Rectangle 422"/>
                <p:cNvSpPr>
                  <a:spLocks noChangeArrowheads="1"/>
                </p:cNvSpPr>
                <p:nvPr/>
              </p:nvSpPr>
              <p:spPr bwMode="auto">
                <a:xfrm>
                  <a:off x="4797" y="1468"/>
                  <a:ext cx="100" cy="100"/>
                </a:xfrm>
                <a:prstGeom prst="rect">
                  <a:avLst/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</p:grpSp>
          <p:grpSp>
            <p:nvGrpSpPr>
              <p:cNvPr id="5" name="Group 294"/>
              <p:cNvGrpSpPr>
                <a:grpSpLocks/>
              </p:cNvGrpSpPr>
              <p:nvPr/>
            </p:nvGrpSpPr>
            <p:grpSpPr bwMode="auto">
              <a:xfrm>
                <a:off x="4257" y="888"/>
                <a:ext cx="800" cy="800"/>
                <a:chOff x="4257" y="888"/>
                <a:chExt cx="800" cy="800"/>
              </a:xfrm>
            </p:grpSpPr>
            <p:sp>
              <p:nvSpPr>
                <p:cNvPr id="296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297" name="Rectangle 296"/>
                <p:cNvSpPr>
                  <a:spLocks noChangeArrowheads="1"/>
                </p:cNvSpPr>
                <p:nvPr/>
              </p:nvSpPr>
              <p:spPr bwMode="auto">
                <a:xfrm>
                  <a:off x="44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298" name="Rectangle 297"/>
                <p:cNvSpPr>
                  <a:spLocks noChangeArrowheads="1"/>
                </p:cNvSpPr>
                <p:nvPr/>
              </p:nvSpPr>
              <p:spPr bwMode="auto">
                <a:xfrm>
                  <a:off x="45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299" name="Rectangle 298"/>
                <p:cNvSpPr>
                  <a:spLocks noChangeArrowheads="1"/>
                </p:cNvSpPr>
                <p:nvPr/>
              </p:nvSpPr>
              <p:spPr bwMode="auto">
                <a:xfrm>
                  <a:off x="45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0" name="Rectangle 299"/>
                <p:cNvSpPr>
                  <a:spLocks noChangeArrowheads="1"/>
                </p:cNvSpPr>
                <p:nvPr/>
              </p:nvSpPr>
              <p:spPr bwMode="auto">
                <a:xfrm>
                  <a:off x="44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1" name="Rectangle 300"/>
                <p:cNvSpPr>
                  <a:spLocks noChangeArrowheads="1"/>
                </p:cNvSpPr>
                <p:nvPr/>
              </p:nvSpPr>
              <p:spPr bwMode="auto">
                <a:xfrm>
                  <a:off x="43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2" name="Rectangle 301"/>
                <p:cNvSpPr>
                  <a:spLocks noChangeArrowheads="1"/>
                </p:cNvSpPr>
                <p:nvPr/>
              </p:nvSpPr>
              <p:spPr bwMode="auto">
                <a:xfrm>
                  <a:off x="43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3" name="Rectangle 302"/>
                <p:cNvSpPr>
                  <a:spLocks noChangeArrowheads="1"/>
                </p:cNvSpPr>
                <p:nvPr/>
              </p:nvSpPr>
              <p:spPr bwMode="auto">
                <a:xfrm>
                  <a:off x="44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4" name="Rectangle 303"/>
                <p:cNvSpPr>
                  <a:spLocks noChangeArrowheads="1"/>
                </p:cNvSpPr>
                <p:nvPr/>
              </p:nvSpPr>
              <p:spPr bwMode="auto">
                <a:xfrm>
                  <a:off x="45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5" name="Rectangle 304"/>
                <p:cNvSpPr>
                  <a:spLocks noChangeArrowheads="1"/>
                </p:cNvSpPr>
                <p:nvPr/>
              </p:nvSpPr>
              <p:spPr bwMode="auto">
                <a:xfrm>
                  <a:off x="46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6" name="Rectangle 305"/>
                <p:cNvSpPr>
                  <a:spLocks noChangeArrowheads="1"/>
                </p:cNvSpPr>
                <p:nvPr/>
              </p:nvSpPr>
              <p:spPr bwMode="auto">
                <a:xfrm>
                  <a:off x="46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7" name="Rectangle 306"/>
                <p:cNvSpPr>
                  <a:spLocks noChangeArrowheads="1"/>
                </p:cNvSpPr>
                <p:nvPr/>
              </p:nvSpPr>
              <p:spPr bwMode="auto">
                <a:xfrm>
                  <a:off x="46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8" name="Rectangle 307"/>
                <p:cNvSpPr>
                  <a:spLocks noChangeArrowheads="1"/>
                </p:cNvSpPr>
                <p:nvPr/>
              </p:nvSpPr>
              <p:spPr bwMode="auto">
                <a:xfrm>
                  <a:off x="43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09" name="Rectangle 308"/>
                <p:cNvSpPr>
                  <a:spLocks noChangeArrowheads="1"/>
                </p:cNvSpPr>
                <p:nvPr/>
              </p:nvSpPr>
              <p:spPr bwMode="auto">
                <a:xfrm>
                  <a:off x="44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0" name="Rectangle 309"/>
                <p:cNvSpPr>
                  <a:spLocks noChangeArrowheads="1"/>
                </p:cNvSpPr>
                <p:nvPr/>
              </p:nvSpPr>
              <p:spPr bwMode="auto">
                <a:xfrm>
                  <a:off x="4557" y="1188"/>
                  <a:ext cx="100" cy="100"/>
                </a:xfrm>
                <a:prstGeom prst="rect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1" name="Rectangle 310"/>
                <p:cNvSpPr>
                  <a:spLocks noChangeArrowheads="1"/>
                </p:cNvSpPr>
                <p:nvPr/>
              </p:nvSpPr>
              <p:spPr bwMode="auto">
                <a:xfrm>
                  <a:off x="4657" y="1188"/>
                  <a:ext cx="100" cy="100"/>
                </a:xfrm>
                <a:prstGeom prst="rect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2" name="Rectangle 311"/>
                <p:cNvSpPr>
                  <a:spLocks noChangeArrowheads="1"/>
                </p:cNvSpPr>
                <p:nvPr/>
              </p:nvSpPr>
              <p:spPr bwMode="auto">
                <a:xfrm>
                  <a:off x="43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3" name="Rectangle 312"/>
                <p:cNvSpPr>
                  <a:spLocks noChangeArrowheads="1"/>
                </p:cNvSpPr>
                <p:nvPr/>
              </p:nvSpPr>
              <p:spPr bwMode="auto">
                <a:xfrm>
                  <a:off x="44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4" name="Rectangle 313"/>
                <p:cNvSpPr>
                  <a:spLocks noChangeArrowheads="1"/>
                </p:cNvSpPr>
                <p:nvPr/>
              </p:nvSpPr>
              <p:spPr bwMode="auto">
                <a:xfrm>
                  <a:off x="4557" y="1288"/>
                  <a:ext cx="100" cy="100"/>
                </a:xfrm>
                <a:prstGeom prst="rect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5" name="Rectangle 314"/>
                <p:cNvSpPr>
                  <a:spLocks noChangeArrowheads="1"/>
                </p:cNvSpPr>
                <p:nvPr/>
              </p:nvSpPr>
              <p:spPr bwMode="auto">
                <a:xfrm>
                  <a:off x="4657" y="1288"/>
                  <a:ext cx="100" cy="100"/>
                </a:xfrm>
                <a:prstGeom prst="rect">
                  <a:avLst/>
                </a:prstGeom>
                <a:solidFill>
                  <a:srgbClr val="FF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6" name="Rectangle 315"/>
                <p:cNvSpPr>
                  <a:spLocks noChangeArrowheads="1"/>
                </p:cNvSpPr>
                <p:nvPr/>
              </p:nvSpPr>
              <p:spPr bwMode="auto">
                <a:xfrm>
                  <a:off x="43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7" name="Rectangle 316"/>
                <p:cNvSpPr>
                  <a:spLocks noChangeArrowheads="1"/>
                </p:cNvSpPr>
                <p:nvPr/>
              </p:nvSpPr>
              <p:spPr bwMode="auto">
                <a:xfrm>
                  <a:off x="44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8" name="Rectangle 317"/>
                <p:cNvSpPr>
                  <a:spLocks noChangeArrowheads="1"/>
                </p:cNvSpPr>
                <p:nvPr/>
              </p:nvSpPr>
              <p:spPr bwMode="auto">
                <a:xfrm>
                  <a:off x="45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19" name="Rectangle 318"/>
                <p:cNvSpPr>
                  <a:spLocks noChangeArrowheads="1"/>
                </p:cNvSpPr>
                <p:nvPr/>
              </p:nvSpPr>
              <p:spPr bwMode="auto">
                <a:xfrm>
                  <a:off x="46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0" name="Rectangle 319"/>
                <p:cNvSpPr>
                  <a:spLocks noChangeArrowheads="1"/>
                </p:cNvSpPr>
                <p:nvPr/>
              </p:nvSpPr>
              <p:spPr bwMode="auto">
                <a:xfrm>
                  <a:off x="47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1" name="Rectangle 320"/>
                <p:cNvSpPr>
                  <a:spLocks noChangeArrowheads="1"/>
                </p:cNvSpPr>
                <p:nvPr/>
              </p:nvSpPr>
              <p:spPr bwMode="auto">
                <a:xfrm>
                  <a:off x="47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2" name="Rectangle 321"/>
                <p:cNvSpPr>
                  <a:spLocks noChangeArrowheads="1"/>
                </p:cNvSpPr>
                <p:nvPr/>
              </p:nvSpPr>
              <p:spPr bwMode="auto">
                <a:xfrm>
                  <a:off x="47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3" name="Rectangle 322"/>
                <p:cNvSpPr>
                  <a:spLocks noChangeArrowheads="1"/>
                </p:cNvSpPr>
                <p:nvPr/>
              </p:nvSpPr>
              <p:spPr bwMode="auto">
                <a:xfrm>
                  <a:off x="47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4" name="Rectangle 323"/>
                <p:cNvSpPr>
                  <a:spLocks noChangeArrowheads="1"/>
                </p:cNvSpPr>
                <p:nvPr/>
              </p:nvSpPr>
              <p:spPr bwMode="auto">
                <a:xfrm>
                  <a:off x="47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5" name="Rectangle 324"/>
                <p:cNvSpPr>
                  <a:spLocks noChangeArrowheads="1"/>
                </p:cNvSpPr>
                <p:nvPr/>
              </p:nvSpPr>
              <p:spPr bwMode="auto">
                <a:xfrm>
                  <a:off x="47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6" name="Rectangle 325"/>
                <p:cNvSpPr>
                  <a:spLocks noChangeArrowheads="1"/>
                </p:cNvSpPr>
                <p:nvPr/>
              </p:nvSpPr>
              <p:spPr bwMode="auto">
                <a:xfrm>
                  <a:off x="48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7" name="Rectangle 326"/>
                <p:cNvSpPr>
                  <a:spLocks noChangeArrowheads="1"/>
                </p:cNvSpPr>
                <p:nvPr/>
              </p:nvSpPr>
              <p:spPr bwMode="auto">
                <a:xfrm>
                  <a:off x="48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8" name="Rectangle 327"/>
                <p:cNvSpPr>
                  <a:spLocks noChangeArrowheads="1"/>
                </p:cNvSpPr>
                <p:nvPr/>
              </p:nvSpPr>
              <p:spPr bwMode="auto">
                <a:xfrm>
                  <a:off x="48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29" name="Rectangle 328"/>
                <p:cNvSpPr>
                  <a:spLocks noChangeArrowheads="1"/>
                </p:cNvSpPr>
                <p:nvPr/>
              </p:nvSpPr>
              <p:spPr bwMode="auto">
                <a:xfrm>
                  <a:off x="48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0" name="Rectangle 329"/>
                <p:cNvSpPr>
                  <a:spLocks noChangeArrowheads="1"/>
                </p:cNvSpPr>
                <p:nvPr/>
              </p:nvSpPr>
              <p:spPr bwMode="auto">
                <a:xfrm>
                  <a:off x="48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1" name="Rectangle 330"/>
                <p:cNvSpPr>
                  <a:spLocks noChangeArrowheads="1"/>
                </p:cNvSpPr>
                <p:nvPr/>
              </p:nvSpPr>
              <p:spPr bwMode="auto">
                <a:xfrm>
                  <a:off x="48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2" name="Rectangle 331"/>
                <p:cNvSpPr>
                  <a:spLocks noChangeArrowheads="1"/>
                </p:cNvSpPr>
                <p:nvPr/>
              </p:nvSpPr>
              <p:spPr bwMode="auto">
                <a:xfrm>
                  <a:off x="42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3" name="Rectangle 332"/>
                <p:cNvSpPr>
                  <a:spLocks noChangeArrowheads="1"/>
                </p:cNvSpPr>
                <p:nvPr/>
              </p:nvSpPr>
              <p:spPr bwMode="auto">
                <a:xfrm>
                  <a:off x="42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4" name="Rectangle 333"/>
                <p:cNvSpPr>
                  <a:spLocks noChangeArrowheads="1"/>
                </p:cNvSpPr>
                <p:nvPr/>
              </p:nvSpPr>
              <p:spPr bwMode="auto">
                <a:xfrm>
                  <a:off x="42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5" name="Rectangle 334"/>
                <p:cNvSpPr>
                  <a:spLocks noChangeArrowheads="1"/>
                </p:cNvSpPr>
                <p:nvPr/>
              </p:nvSpPr>
              <p:spPr bwMode="auto">
                <a:xfrm>
                  <a:off x="42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6" name="Rectangle 335"/>
                <p:cNvSpPr>
                  <a:spLocks noChangeArrowheads="1"/>
                </p:cNvSpPr>
                <p:nvPr/>
              </p:nvSpPr>
              <p:spPr bwMode="auto">
                <a:xfrm>
                  <a:off x="42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7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8" name="Rectangle 337"/>
                <p:cNvSpPr>
                  <a:spLocks noChangeArrowheads="1"/>
                </p:cNvSpPr>
                <p:nvPr/>
              </p:nvSpPr>
              <p:spPr bwMode="auto">
                <a:xfrm>
                  <a:off x="4957" y="10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39" name="Rectangle 338"/>
                <p:cNvSpPr>
                  <a:spLocks noChangeArrowheads="1"/>
                </p:cNvSpPr>
                <p:nvPr/>
              </p:nvSpPr>
              <p:spPr bwMode="auto">
                <a:xfrm>
                  <a:off x="4957" y="9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0" name="Rectangle 339"/>
                <p:cNvSpPr>
                  <a:spLocks noChangeArrowheads="1"/>
                </p:cNvSpPr>
                <p:nvPr/>
              </p:nvSpPr>
              <p:spPr bwMode="auto">
                <a:xfrm>
                  <a:off x="4957" y="8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1" name="Rectangle 340"/>
                <p:cNvSpPr>
                  <a:spLocks noChangeArrowheads="1"/>
                </p:cNvSpPr>
                <p:nvPr/>
              </p:nvSpPr>
              <p:spPr bwMode="auto">
                <a:xfrm>
                  <a:off x="4957" y="11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2" name="Rectangle 341"/>
                <p:cNvSpPr>
                  <a:spLocks noChangeArrowheads="1"/>
                </p:cNvSpPr>
                <p:nvPr/>
              </p:nvSpPr>
              <p:spPr bwMode="auto">
                <a:xfrm>
                  <a:off x="4957" y="12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3" name="Rectangle 342"/>
                <p:cNvSpPr>
                  <a:spLocks noChangeArrowheads="1"/>
                </p:cNvSpPr>
                <p:nvPr/>
              </p:nvSpPr>
              <p:spPr bwMode="auto">
                <a:xfrm>
                  <a:off x="4957" y="13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4" name="Rectangle 343"/>
                <p:cNvSpPr>
                  <a:spLocks noChangeArrowheads="1"/>
                </p:cNvSpPr>
                <p:nvPr/>
              </p:nvSpPr>
              <p:spPr bwMode="auto">
                <a:xfrm>
                  <a:off x="43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5" name="Rectangle 344"/>
                <p:cNvSpPr>
                  <a:spLocks noChangeArrowheads="1"/>
                </p:cNvSpPr>
                <p:nvPr/>
              </p:nvSpPr>
              <p:spPr bwMode="auto">
                <a:xfrm>
                  <a:off x="44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6" name="Rectangle 345"/>
                <p:cNvSpPr>
                  <a:spLocks noChangeArrowheads="1"/>
                </p:cNvSpPr>
                <p:nvPr/>
              </p:nvSpPr>
              <p:spPr bwMode="auto">
                <a:xfrm>
                  <a:off x="45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7" name="Rectangle 346"/>
                <p:cNvSpPr>
                  <a:spLocks noChangeArrowheads="1"/>
                </p:cNvSpPr>
                <p:nvPr/>
              </p:nvSpPr>
              <p:spPr bwMode="auto">
                <a:xfrm>
                  <a:off x="46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8" name="Rectangle 347"/>
                <p:cNvSpPr>
                  <a:spLocks noChangeArrowheads="1"/>
                </p:cNvSpPr>
                <p:nvPr/>
              </p:nvSpPr>
              <p:spPr bwMode="auto">
                <a:xfrm>
                  <a:off x="43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49" name="Rectangle 348"/>
                <p:cNvSpPr>
                  <a:spLocks noChangeArrowheads="1"/>
                </p:cNvSpPr>
                <p:nvPr/>
              </p:nvSpPr>
              <p:spPr bwMode="auto">
                <a:xfrm>
                  <a:off x="44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0" name="Rectangle 349"/>
                <p:cNvSpPr>
                  <a:spLocks noChangeArrowheads="1"/>
                </p:cNvSpPr>
                <p:nvPr/>
              </p:nvSpPr>
              <p:spPr bwMode="auto">
                <a:xfrm>
                  <a:off x="45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1" name="Rectangle 350"/>
                <p:cNvSpPr>
                  <a:spLocks noChangeArrowheads="1"/>
                </p:cNvSpPr>
                <p:nvPr/>
              </p:nvSpPr>
              <p:spPr bwMode="auto">
                <a:xfrm>
                  <a:off x="46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2" name="Rectangle 351"/>
                <p:cNvSpPr>
                  <a:spLocks noChangeArrowheads="1"/>
                </p:cNvSpPr>
                <p:nvPr/>
              </p:nvSpPr>
              <p:spPr bwMode="auto">
                <a:xfrm>
                  <a:off x="47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3" name="Rectangle 352"/>
                <p:cNvSpPr>
                  <a:spLocks noChangeArrowheads="1"/>
                </p:cNvSpPr>
                <p:nvPr/>
              </p:nvSpPr>
              <p:spPr bwMode="auto">
                <a:xfrm>
                  <a:off x="47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4" name="Rectangle 353"/>
                <p:cNvSpPr>
                  <a:spLocks noChangeArrowheads="1"/>
                </p:cNvSpPr>
                <p:nvPr/>
              </p:nvSpPr>
              <p:spPr bwMode="auto">
                <a:xfrm>
                  <a:off x="48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5" name="Rectangle 354"/>
                <p:cNvSpPr>
                  <a:spLocks noChangeArrowheads="1"/>
                </p:cNvSpPr>
                <p:nvPr/>
              </p:nvSpPr>
              <p:spPr bwMode="auto">
                <a:xfrm>
                  <a:off x="48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6" name="Rectangle 355"/>
                <p:cNvSpPr>
                  <a:spLocks noChangeArrowheads="1"/>
                </p:cNvSpPr>
                <p:nvPr/>
              </p:nvSpPr>
              <p:spPr bwMode="auto">
                <a:xfrm>
                  <a:off x="42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7" name="Rectangle 356"/>
                <p:cNvSpPr>
                  <a:spLocks noChangeArrowheads="1"/>
                </p:cNvSpPr>
                <p:nvPr/>
              </p:nvSpPr>
              <p:spPr bwMode="auto">
                <a:xfrm>
                  <a:off x="42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8" name="Rectangle 357"/>
                <p:cNvSpPr>
                  <a:spLocks noChangeArrowheads="1"/>
                </p:cNvSpPr>
                <p:nvPr/>
              </p:nvSpPr>
              <p:spPr bwMode="auto">
                <a:xfrm>
                  <a:off x="4957" y="14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  <p:sp>
              <p:nvSpPr>
                <p:cNvPr id="359" name="Rectangle 358"/>
                <p:cNvSpPr>
                  <a:spLocks noChangeArrowheads="1"/>
                </p:cNvSpPr>
                <p:nvPr/>
              </p:nvSpPr>
              <p:spPr bwMode="auto">
                <a:xfrm>
                  <a:off x="4957" y="1588"/>
                  <a:ext cx="100" cy="100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a typeface="AppleGothic"/>
                    <a:cs typeface="AppleGothic"/>
                  </a:endParaRPr>
                </a:p>
              </p:txBody>
            </p:sp>
          </p:grpSp>
        </p:grpSp>
        <p:sp>
          <p:nvSpPr>
            <p:cNvPr id="6" name="Line 133"/>
            <p:cNvSpPr>
              <a:spLocks noChangeShapeType="1"/>
            </p:cNvSpPr>
            <p:nvPr/>
          </p:nvSpPr>
          <p:spPr bwMode="auto">
            <a:xfrm flipH="1" flipV="1">
              <a:off x="7413625" y="2052638"/>
              <a:ext cx="923925" cy="7715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" name="Text Box 135"/>
            <p:cNvSpPr txBox="1">
              <a:spLocks noChangeArrowheads="1"/>
            </p:cNvSpPr>
            <p:nvPr/>
          </p:nvSpPr>
          <p:spPr bwMode="auto">
            <a:xfrm>
              <a:off x="8021075" y="1447800"/>
              <a:ext cx="379975" cy="576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ECAL</a:t>
              </a:r>
            </a:p>
          </p:txBody>
        </p:sp>
        <p:sp>
          <p:nvSpPr>
            <p:cNvPr id="8" name="Text Box 136"/>
            <p:cNvSpPr txBox="1">
              <a:spLocks noChangeArrowheads="1"/>
            </p:cNvSpPr>
            <p:nvPr/>
          </p:nvSpPr>
          <p:spPr bwMode="auto">
            <a:xfrm>
              <a:off x="6500813" y="914400"/>
              <a:ext cx="677875" cy="2869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HCAL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832725" y="1373188"/>
              <a:ext cx="228600" cy="228600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" name="Line 138"/>
            <p:cNvSpPr>
              <a:spLocks noChangeShapeType="1"/>
            </p:cNvSpPr>
            <p:nvPr/>
          </p:nvSpPr>
          <p:spPr bwMode="auto">
            <a:xfrm flipV="1">
              <a:off x="7951788" y="1138238"/>
              <a:ext cx="430212" cy="2381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" name="Text Box 139"/>
            <p:cNvSpPr txBox="1">
              <a:spLocks noChangeArrowheads="1"/>
            </p:cNvSpPr>
            <p:nvPr/>
          </p:nvSpPr>
          <p:spPr bwMode="auto">
            <a:xfrm>
              <a:off x="7434263" y="936625"/>
              <a:ext cx="1718813" cy="258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2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Δη</a:t>
              </a: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x</a:t>
              </a: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 </a:t>
              </a:r>
              <a:r>
                <a:rPr lang="el-GR" sz="12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Δφ</a:t>
              </a:r>
              <a:r>
                <a:rPr lang="en-US" sz="12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=0.087x0.087</a:t>
              </a:r>
            </a:p>
          </p:txBody>
        </p:sp>
        <p:sp>
          <p:nvSpPr>
            <p:cNvPr id="12" name="Text Box 140"/>
            <p:cNvSpPr txBox="1">
              <a:spLocks noChangeArrowheads="1"/>
            </p:cNvSpPr>
            <p:nvPr/>
          </p:nvSpPr>
          <p:spPr bwMode="auto">
            <a:xfrm>
              <a:off x="8247063" y="2468563"/>
              <a:ext cx="467719" cy="315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 dirty="0" err="1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e</a:t>
              </a:r>
              <a:r>
                <a:rPr lang="en-US" sz="16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/</a:t>
              </a:r>
              <a:r>
                <a:rPr lang="el-GR" sz="1600" b="1" dirty="0">
                  <a:solidFill>
                    <a:srgbClr val="000000"/>
                  </a:solidFill>
                  <a:latin typeface="Arial" charset="0"/>
                  <a:ea typeface="Times"/>
                  <a:cs typeface="Times"/>
                </a:rPr>
                <a:t>γ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476997" y="3047999"/>
              <a:ext cx="1270000" cy="1270000"/>
              <a:chOff x="4080" y="1920"/>
              <a:chExt cx="800" cy="800"/>
            </a:xfrm>
          </p:grpSpPr>
          <p:sp>
            <p:nvSpPr>
              <p:cNvPr id="230" name="Rectangle 229"/>
              <p:cNvSpPr>
                <a:spLocks noChangeArrowheads="1"/>
              </p:cNvSpPr>
              <p:nvPr/>
            </p:nvSpPr>
            <p:spPr bwMode="auto">
              <a:xfrm>
                <a:off x="41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31" name="Rectangle 230"/>
              <p:cNvSpPr>
                <a:spLocks noChangeArrowheads="1"/>
              </p:cNvSpPr>
              <p:nvPr/>
            </p:nvSpPr>
            <p:spPr bwMode="auto">
              <a:xfrm>
                <a:off x="42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32" name="Rectangle 231"/>
              <p:cNvSpPr>
                <a:spLocks noChangeArrowheads="1"/>
              </p:cNvSpPr>
              <p:nvPr/>
            </p:nvSpPr>
            <p:spPr bwMode="auto">
              <a:xfrm>
                <a:off x="43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33" name="Rectangle 232"/>
              <p:cNvSpPr>
                <a:spLocks noChangeArrowheads="1"/>
              </p:cNvSpPr>
              <p:nvPr/>
            </p:nvSpPr>
            <p:spPr bwMode="auto">
              <a:xfrm>
                <a:off x="43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34" name="Rectangle 233"/>
              <p:cNvSpPr>
                <a:spLocks noChangeArrowheads="1"/>
              </p:cNvSpPr>
              <p:nvPr/>
            </p:nvSpPr>
            <p:spPr bwMode="auto">
              <a:xfrm>
                <a:off x="42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35" name="Rectangle 234"/>
              <p:cNvSpPr>
                <a:spLocks noChangeArrowheads="1"/>
              </p:cNvSpPr>
              <p:nvPr/>
            </p:nvSpPr>
            <p:spPr bwMode="auto">
              <a:xfrm>
                <a:off x="41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36" name="Rectangle 235"/>
              <p:cNvSpPr>
                <a:spLocks noChangeArrowheads="1"/>
              </p:cNvSpPr>
              <p:nvPr/>
            </p:nvSpPr>
            <p:spPr bwMode="auto">
              <a:xfrm>
                <a:off x="41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37" name="Rectangle 236"/>
              <p:cNvSpPr>
                <a:spLocks noChangeArrowheads="1"/>
              </p:cNvSpPr>
              <p:nvPr/>
            </p:nvSpPr>
            <p:spPr bwMode="auto">
              <a:xfrm>
                <a:off x="42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38" name="Rectangle 237"/>
              <p:cNvSpPr>
                <a:spLocks noChangeArrowheads="1"/>
              </p:cNvSpPr>
              <p:nvPr/>
            </p:nvSpPr>
            <p:spPr bwMode="auto">
              <a:xfrm>
                <a:off x="43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39" name="Rectangle 238"/>
              <p:cNvSpPr>
                <a:spLocks noChangeArrowheads="1"/>
              </p:cNvSpPr>
              <p:nvPr/>
            </p:nvSpPr>
            <p:spPr bwMode="auto">
              <a:xfrm>
                <a:off x="44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0" name="Rectangle 239"/>
              <p:cNvSpPr>
                <a:spLocks noChangeArrowheads="1"/>
              </p:cNvSpPr>
              <p:nvPr/>
            </p:nvSpPr>
            <p:spPr bwMode="auto">
              <a:xfrm>
                <a:off x="44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1" name="Rectangle 240"/>
              <p:cNvSpPr>
                <a:spLocks noChangeArrowheads="1"/>
              </p:cNvSpPr>
              <p:nvPr/>
            </p:nvSpPr>
            <p:spPr bwMode="auto">
              <a:xfrm>
                <a:off x="44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2" name="Rectangle 241"/>
              <p:cNvSpPr>
                <a:spLocks noChangeArrowheads="1"/>
              </p:cNvSpPr>
              <p:nvPr/>
            </p:nvSpPr>
            <p:spPr bwMode="auto">
              <a:xfrm>
                <a:off x="41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3" name="Rectangle 242"/>
              <p:cNvSpPr>
                <a:spLocks noChangeArrowheads="1"/>
              </p:cNvSpPr>
              <p:nvPr/>
            </p:nvSpPr>
            <p:spPr bwMode="auto">
              <a:xfrm>
                <a:off x="42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4" name="Rectangle 243"/>
              <p:cNvSpPr>
                <a:spLocks noChangeArrowheads="1"/>
              </p:cNvSpPr>
              <p:nvPr/>
            </p:nvSpPr>
            <p:spPr bwMode="auto">
              <a:xfrm>
                <a:off x="43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5" name="Rectangle 244"/>
              <p:cNvSpPr>
                <a:spLocks noChangeArrowheads="1"/>
              </p:cNvSpPr>
              <p:nvPr/>
            </p:nvSpPr>
            <p:spPr bwMode="auto">
              <a:xfrm>
                <a:off x="44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6" name="Rectangle 245"/>
              <p:cNvSpPr>
                <a:spLocks noChangeArrowheads="1"/>
              </p:cNvSpPr>
              <p:nvPr/>
            </p:nvSpPr>
            <p:spPr bwMode="auto">
              <a:xfrm>
                <a:off x="41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7" name="Rectangle 246"/>
              <p:cNvSpPr>
                <a:spLocks noChangeArrowheads="1"/>
              </p:cNvSpPr>
              <p:nvPr/>
            </p:nvSpPr>
            <p:spPr bwMode="auto">
              <a:xfrm>
                <a:off x="42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8" name="Rectangle 247"/>
              <p:cNvSpPr>
                <a:spLocks noChangeArrowheads="1"/>
              </p:cNvSpPr>
              <p:nvPr/>
            </p:nvSpPr>
            <p:spPr bwMode="auto">
              <a:xfrm>
                <a:off x="43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49" name="Rectangle 248"/>
              <p:cNvSpPr>
                <a:spLocks noChangeArrowheads="1"/>
              </p:cNvSpPr>
              <p:nvPr/>
            </p:nvSpPr>
            <p:spPr bwMode="auto">
              <a:xfrm>
                <a:off x="44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0" name="Rectangle 249"/>
              <p:cNvSpPr>
                <a:spLocks noChangeArrowheads="1"/>
              </p:cNvSpPr>
              <p:nvPr/>
            </p:nvSpPr>
            <p:spPr bwMode="auto">
              <a:xfrm>
                <a:off x="41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1" name="Rectangle 250"/>
              <p:cNvSpPr>
                <a:spLocks noChangeArrowheads="1"/>
              </p:cNvSpPr>
              <p:nvPr/>
            </p:nvSpPr>
            <p:spPr bwMode="auto">
              <a:xfrm>
                <a:off x="42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2" name="Rectangle 251"/>
              <p:cNvSpPr>
                <a:spLocks noChangeArrowheads="1"/>
              </p:cNvSpPr>
              <p:nvPr/>
            </p:nvSpPr>
            <p:spPr bwMode="auto">
              <a:xfrm>
                <a:off x="43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3" name="Rectangle 252"/>
              <p:cNvSpPr>
                <a:spLocks noChangeArrowheads="1"/>
              </p:cNvSpPr>
              <p:nvPr/>
            </p:nvSpPr>
            <p:spPr bwMode="auto">
              <a:xfrm>
                <a:off x="44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4" name="Rectangle 253"/>
              <p:cNvSpPr>
                <a:spLocks noChangeArrowheads="1"/>
              </p:cNvSpPr>
              <p:nvPr/>
            </p:nvSpPr>
            <p:spPr bwMode="auto">
              <a:xfrm>
                <a:off x="45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5" name="Rectangle 254"/>
              <p:cNvSpPr>
                <a:spLocks noChangeArrowheads="1"/>
              </p:cNvSpPr>
              <p:nvPr/>
            </p:nvSpPr>
            <p:spPr bwMode="auto">
              <a:xfrm>
                <a:off x="45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6" name="Rectangle 255"/>
              <p:cNvSpPr>
                <a:spLocks noChangeArrowheads="1"/>
              </p:cNvSpPr>
              <p:nvPr/>
            </p:nvSpPr>
            <p:spPr bwMode="auto">
              <a:xfrm>
                <a:off x="45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7" name="Rectangle 256"/>
              <p:cNvSpPr>
                <a:spLocks noChangeArrowheads="1"/>
              </p:cNvSpPr>
              <p:nvPr/>
            </p:nvSpPr>
            <p:spPr bwMode="auto">
              <a:xfrm>
                <a:off x="45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8" name="Rectangle 257"/>
              <p:cNvSpPr>
                <a:spLocks noChangeArrowheads="1"/>
              </p:cNvSpPr>
              <p:nvPr/>
            </p:nvSpPr>
            <p:spPr bwMode="auto">
              <a:xfrm>
                <a:off x="45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59" name="Rectangle 258"/>
              <p:cNvSpPr>
                <a:spLocks noChangeArrowheads="1"/>
              </p:cNvSpPr>
              <p:nvPr/>
            </p:nvSpPr>
            <p:spPr bwMode="auto">
              <a:xfrm>
                <a:off x="45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0" name="Rectangle 259"/>
              <p:cNvSpPr>
                <a:spLocks noChangeArrowheads="1"/>
              </p:cNvSpPr>
              <p:nvPr/>
            </p:nvSpPr>
            <p:spPr bwMode="auto">
              <a:xfrm>
                <a:off x="46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1" name="Rectangle 260"/>
              <p:cNvSpPr>
                <a:spLocks noChangeArrowheads="1"/>
              </p:cNvSpPr>
              <p:nvPr/>
            </p:nvSpPr>
            <p:spPr bwMode="auto">
              <a:xfrm>
                <a:off x="46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2" name="Rectangle 261"/>
              <p:cNvSpPr>
                <a:spLocks noChangeArrowheads="1"/>
              </p:cNvSpPr>
              <p:nvPr/>
            </p:nvSpPr>
            <p:spPr bwMode="auto">
              <a:xfrm>
                <a:off x="46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3" name="Rectangle 262"/>
              <p:cNvSpPr>
                <a:spLocks noChangeArrowheads="1"/>
              </p:cNvSpPr>
              <p:nvPr/>
            </p:nvSpPr>
            <p:spPr bwMode="auto">
              <a:xfrm>
                <a:off x="46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4" name="Rectangle 263"/>
              <p:cNvSpPr>
                <a:spLocks noChangeArrowheads="1"/>
              </p:cNvSpPr>
              <p:nvPr/>
            </p:nvSpPr>
            <p:spPr bwMode="auto">
              <a:xfrm>
                <a:off x="46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5" name="Rectangle 264"/>
              <p:cNvSpPr>
                <a:spLocks noChangeArrowheads="1"/>
              </p:cNvSpPr>
              <p:nvPr/>
            </p:nvSpPr>
            <p:spPr bwMode="auto">
              <a:xfrm>
                <a:off x="46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6" name="Rectangle 265"/>
              <p:cNvSpPr>
                <a:spLocks noChangeArrowheads="1"/>
              </p:cNvSpPr>
              <p:nvPr/>
            </p:nvSpPr>
            <p:spPr bwMode="auto">
              <a:xfrm>
                <a:off x="40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7" name="Rectangle 266"/>
              <p:cNvSpPr>
                <a:spLocks noChangeArrowheads="1"/>
              </p:cNvSpPr>
              <p:nvPr/>
            </p:nvSpPr>
            <p:spPr bwMode="auto">
              <a:xfrm>
                <a:off x="40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8" name="Rectangle 267"/>
              <p:cNvSpPr>
                <a:spLocks noChangeArrowheads="1"/>
              </p:cNvSpPr>
              <p:nvPr/>
            </p:nvSpPr>
            <p:spPr bwMode="auto">
              <a:xfrm>
                <a:off x="40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69" name="Rectangle 268"/>
              <p:cNvSpPr>
                <a:spLocks noChangeArrowheads="1"/>
              </p:cNvSpPr>
              <p:nvPr/>
            </p:nvSpPr>
            <p:spPr bwMode="auto">
              <a:xfrm>
                <a:off x="40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0" name="Rectangle 269"/>
              <p:cNvSpPr>
                <a:spLocks noChangeArrowheads="1"/>
              </p:cNvSpPr>
              <p:nvPr/>
            </p:nvSpPr>
            <p:spPr bwMode="auto">
              <a:xfrm>
                <a:off x="40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1" name="Rectangle 270"/>
              <p:cNvSpPr>
                <a:spLocks noChangeArrowheads="1"/>
              </p:cNvSpPr>
              <p:nvPr/>
            </p:nvSpPr>
            <p:spPr bwMode="auto">
              <a:xfrm>
                <a:off x="40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2" name="Rectangle 271"/>
              <p:cNvSpPr>
                <a:spLocks noChangeArrowheads="1"/>
              </p:cNvSpPr>
              <p:nvPr/>
            </p:nvSpPr>
            <p:spPr bwMode="auto">
              <a:xfrm>
                <a:off x="4780" y="21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3" name="Rectangle 272"/>
              <p:cNvSpPr>
                <a:spLocks noChangeArrowheads="1"/>
              </p:cNvSpPr>
              <p:nvPr/>
            </p:nvSpPr>
            <p:spPr bwMode="auto">
              <a:xfrm>
                <a:off x="4780" y="20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4" name="Rectangle 273"/>
              <p:cNvSpPr>
                <a:spLocks noChangeArrowheads="1"/>
              </p:cNvSpPr>
              <p:nvPr/>
            </p:nvSpPr>
            <p:spPr bwMode="auto">
              <a:xfrm>
                <a:off x="4780" y="19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5" name="Rectangle 274"/>
              <p:cNvSpPr>
                <a:spLocks noChangeArrowheads="1"/>
              </p:cNvSpPr>
              <p:nvPr/>
            </p:nvSpPr>
            <p:spPr bwMode="auto">
              <a:xfrm>
                <a:off x="4780" y="22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6" name="Rectangle 275"/>
              <p:cNvSpPr>
                <a:spLocks noChangeArrowheads="1"/>
              </p:cNvSpPr>
              <p:nvPr/>
            </p:nvSpPr>
            <p:spPr bwMode="auto">
              <a:xfrm>
                <a:off x="4780" y="23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7" name="Rectangle 276"/>
              <p:cNvSpPr>
                <a:spLocks noChangeArrowheads="1"/>
              </p:cNvSpPr>
              <p:nvPr/>
            </p:nvSpPr>
            <p:spPr bwMode="auto">
              <a:xfrm>
                <a:off x="4780" y="24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8" name="Rectangle 277"/>
              <p:cNvSpPr>
                <a:spLocks noChangeArrowheads="1"/>
              </p:cNvSpPr>
              <p:nvPr/>
            </p:nvSpPr>
            <p:spPr bwMode="auto">
              <a:xfrm>
                <a:off x="41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79" name="Rectangle 278"/>
              <p:cNvSpPr>
                <a:spLocks noChangeArrowheads="1"/>
              </p:cNvSpPr>
              <p:nvPr/>
            </p:nvSpPr>
            <p:spPr bwMode="auto">
              <a:xfrm>
                <a:off x="42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0" name="Rectangle 279"/>
              <p:cNvSpPr>
                <a:spLocks noChangeArrowheads="1"/>
              </p:cNvSpPr>
              <p:nvPr/>
            </p:nvSpPr>
            <p:spPr bwMode="auto">
              <a:xfrm>
                <a:off x="43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1" name="Rectangle 280"/>
              <p:cNvSpPr>
                <a:spLocks noChangeArrowheads="1"/>
              </p:cNvSpPr>
              <p:nvPr/>
            </p:nvSpPr>
            <p:spPr bwMode="auto">
              <a:xfrm>
                <a:off x="44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2" name="Rectangle 281"/>
              <p:cNvSpPr>
                <a:spLocks noChangeArrowheads="1"/>
              </p:cNvSpPr>
              <p:nvPr/>
            </p:nvSpPr>
            <p:spPr bwMode="auto">
              <a:xfrm>
                <a:off x="41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3" name="Rectangle 282"/>
              <p:cNvSpPr>
                <a:spLocks noChangeArrowheads="1"/>
              </p:cNvSpPr>
              <p:nvPr/>
            </p:nvSpPr>
            <p:spPr bwMode="auto">
              <a:xfrm>
                <a:off x="42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4" name="Rectangle 283"/>
              <p:cNvSpPr>
                <a:spLocks noChangeArrowheads="1"/>
              </p:cNvSpPr>
              <p:nvPr/>
            </p:nvSpPr>
            <p:spPr bwMode="auto">
              <a:xfrm>
                <a:off x="43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5" name="Rectangle 284"/>
              <p:cNvSpPr>
                <a:spLocks noChangeArrowheads="1"/>
              </p:cNvSpPr>
              <p:nvPr/>
            </p:nvSpPr>
            <p:spPr bwMode="auto">
              <a:xfrm>
                <a:off x="44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6" name="Rectangle 285"/>
              <p:cNvSpPr>
                <a:spLocks noChangeArrowheads="1"/>
              </p:cNvSpPr>
              <p:nvPr/>
            </p:nvSpPr>
            <p:spPr bwMode="auto">
              <a:xfrm>
                <a:off x="45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7" name="Rectangle 286"/>
              <p:cNvSpPr>
                <a:spLocks noChangeArrowheads="1"/>
              </p:cNvSpPr>
              <p:nvPr/>
            </p:nvSpPr>
            <p:spPr bwMode="auto">
              <a:xfrm>
                <a:off x="45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8" name="Rectangle 287"/>
              <p:cNvSpPr>
                <a:spLocks noChangeArrowheads="1"/>
              </p:cNvSpPr>
              <p:nvPr/>
            </p:nvSpPr>
            <p:spPr bwMode="auto">
              <a:xfrm>
                <a:off x="46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89" name="Rectangle 288"/>
              <p:cNvSpPr>
                <a:spLocks noChangeArrowheads="1"/>
              </p:cNvSpPr>
              <p:nvPr/>
            </p:nvSpPr>
            <p:spPr bwMode="auto">
              <a:xfrm>
                <a:off x="46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90" name="Rectangle 289"/>
              <p:cNvSpPr>
                <a:spLocks noChangeArrowheads="1"/>
              </p:cNvSpPr>
              <p:nvPr/>
            </p:nvSpPr>
            <p:spPr bwMode="auto">
              <a:xfrm>
                <a:off x="40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91" name="Rectangle 290"/>
              <p:cNvSpPr>
                <a:spLocks noChangeArrowheads="1"/>
              </p:cNvSpPr>
              <p:nvPr/>
            </p:nvSpPr>
            <p:spPr bwMode="auto">
              <a:xfrm>
                <a:off x="40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92" name="Rectangle 291"/>
              <p:cNvSpPr>
                <a:spLocks noChangeArrowheads="1"/>
              </p:cNvSpPr>
              <p:nvPr/>
            </p:nvSpPr>
            <p:spPr bwMode="auto">
              <a:xfrm>
                <a:off x="4780" y="25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93" name="Rectangle 292"/>
              <p:cNvSpPr>
                <a:spLocks noChangeArrowheads="1"/>
              </p:cNvSpPr>
              <p:nvPr/>
            </p:nvSpPr>
            <p:spPr bwMode="auto">
              <a:xfrm>
                <a:off x="4780" y="2620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88975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04850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20725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20725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04850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88975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88975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04850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207250" y="35560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366000" y="35560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36600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36600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88975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04850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207250" y="37147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7366000" y="37147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88975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04850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7207250" y="38735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366000" y="38735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88975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04850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720725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36600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52475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52475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752475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752475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52475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52475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68350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768350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68350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68350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768350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768350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73100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73100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673100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673100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73100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673100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7842250" y="3556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7842250" y="3397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7842250" y="3238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842250" y="3714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7842250" y="38735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842250" y="40322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88975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704850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720725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36600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688975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704850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720725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736600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752475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752475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768350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68350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673100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673100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7842250" y="41910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7842250" y="43497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8" name="Line 270"/>
            <p:cNvSpPr>
              <a:spLocks noChangeShapeType="1"/>
            </p:cNvSpPr>
            <p:nvPr/>
          </p:nvSpPr>
          <p:spPr bwMode="auto">
            <a:xfrm flipH="1" flipV="1">
              <a:off x="7386638" y="3881438"/>
              <a:ext cx="923925" cy="7715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79" name="Text Box 271"/>
            <p:cNvSpPr txBox="1">
              <a:spLocks noChangeArrowheads="1"/>
            </p:cNvSpPr>
            <p:nvPr/>
          </p:nvSpPr>
          <p:spPr bwMode="auto">
            <a:xfrm>
              <a:off x="7994088" y="3276600"/>
              <a:ext cx="379975" cy="576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ECAL</a:t>
              </a:r>
            </a:p>
          </p:txBody>
        </p:sp>
        <p:sp>
          <p:nvSpPr>
            <p:cNvPr id="80" name="Text Box 272"/>
            <p:cNvSpPr txBox="1">
              <a:spLocks noChangeArrowheads="1"/>
            </p:cNvSpPr>
            <p:nvPr/>
          </p:nvSpPr>
          <p:spPr bwMode="auto">
            <a:xfrm>
              <a:off x="6473825" y="2743200"/>
              <a:ext cx="677875" cy="2869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HCAL</a:t>
              </a:r>
            </a:p>
          </p:txBody>
        </p:sp>
        <p:sp>
          <p:nvSpPr>
            <p:cNvPr id="81" name="Text Box 273"/>
            <p:cNvSpPr txBox="1">
              <a:spLocks noChangeArrowheads="1"/>
            </p:cNvSpPr>
            <p:nvPr/>
          </p:nvSpPr>
          <p:spPr bwMode="auto">
            <a:xfrm>
              <a:off x="8229600" y="4297363"/>
              <a:ext cx="274056" cy="315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 dirty="0">
                  <a:solidFill>
                    <a:srgbClr val="000000"/>
                  </a:solidFill>
                  <a:ea typeface="Times"/>
                  <a:cs typeface="Times"/>
                </a:rPr>
                <a:t>τ</a:t>
              </a:r>
            </a:p>
          </p:txBody>
        </p:sp>
        <p:sp>
          <p:nvSpPr>
            <p:cNvPr id="82" name="Line 274"/>
            <p:cNvSpPr>
              <a:spLocks noChangeShapeType="1"/>
            </p:cNvSpPr>
            <p:nvPr/>
          </p:nvSpPr>
          <p:spPr bwMode="auto">
            <a:xfrm flipH="1" flipV="1">
              <a:off x="7337425" y="3576638"/>
              <a:ext cx="1000125" cy="10763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83" name="Line 275"/>
            <p:cNvSpPr>
              <a:spLocks noChangeShapeType="1"/>
            </p:cNvSpPr>
            <p:nvPr/>
          </p:nvSpPr>
          <p:spPr bwMode="auto">
            <a:xfrm flipH="1" flipV="1">
              <a:off x="7337425" y="3729038"/>
              <a:ext cx="1000125" cy="9239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6507166" y="4914898"/>
              <a:ext cx="1270000" cy="1270000"/>
              <a:chOff x="4099" y="3096"/>
              <a:chExt cx="800" cy="800"/>
            </a:xfrm>
          </p:grpSpPr>
          <p:sp>
            <p:nvSpPr>
              <p:cNvPr id="166" name="Rectangle 165"/>
              <p:cNvSpPr>
                <a:spLocks noChangeArrowheads="1"/>
              </p:cNvSpPr>
              <p:nvPr/>
            </p:nvSpPr>
            <p:spPr bwMode="auto">
              <a:xfrm>
                <a:off x="41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67" name="Rectangle 166"/>
              <p:cNvSpPr>
                <a:spLocks noChangeArrowheads="1"/>
              </p:cNvSpPr>
              <p:nvPr/>
            </p:nvSpPr>
            <p:spPr bwMode="auto">
              <a:xfrm>
                <a:off x="42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68" name="Rectangle 167"/>
              <p:cNvSpPr>
                <a:spLocks noChangeArrowheads="1"/>
              </p:cNvSpPr>
              <p:nvPr/>
            </p:nvSpPr>
            <p:spPr bwMode="auto">
              <a:xfrm>
                <a:off x="43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69" name="Rectangle 168"/>
              <p:cNvSpPr>
                <a:spLocks noChangeArrowheads="1"/>
              </p:cNvSpPr>
              <p:nvPr/>
            </p:nvSpPr>
            <p:spPr bwMode="auto">
              <a:xfrm>
                <a:off x="43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0" name="Rectangle 169"/>
              <p:cNvSpPr>
                <a:spLocks noChangeArrowheads="1"/>
              </p:cNvSpPr>
              <p:nvPr/>
            </p:nvSpPr>
            <p:spPr bwMode="auto">
              <a:xfrm>
                <a:off x="42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1" name="Rectangle 170"/>
              <p:cNvSpPr>
                <a:spLocks noChangeArrowheads="1"/>
              </p:cNvSpPr>
              <p:nvPr/>
            </p:nvSpPr>
            <p:spPr bwMode="auto">
              <a:xfrm>
                <a:off x="41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2" name="Rectangle 171"/>
              <p:cNvSpPr>
                <a:spLocks noChangeArrowheads="1"/>
              </p:cNvSpPr>
              <p:nvPr/>
            </p:nvSpPr>
            <p:spPr bwMode="auto">
              <a:xfrm>
                <a:off x="41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3" name="Rectangle 172"/>
              <p:cNvSpPr>
                <a:spLocks noChangeArrowheads="1"/>
              </p:cNvSpPr>
              <p:nvPr/>
            </p:nvSpPr>
            <p:spPr bwMode="auto">
              <a:xfrm>
                <a:off x="42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4" name="Rectangle 173"/>
              <p:cNvSpPr>
                <a:spLocks noChangeArrowheads="1"/>
              </p:cNvSpPr>
              <p:nvPr/>
            </p:nvSpPr>
            <p:spPr bwMode="auto">
              <a:xfrm>
                <a:off x="43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5" name="Rectangle 174"/>
              <p:cNvSpPr>
                <a:spLocks noChangeArrowheads="1"/>
              </p:cNvSpPr>
              <p:nvPr/>
            </p:nvSpPr>
            <p:spPr bwMode="auto">
              <a:xfrm>
                <a:off x="44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6" name="Rectangle 175"/>
              <p:cNvSpPr>
                <a:spLocks noChangeArrowheads="1"/>
              </p:cNvSpPr>
              <p:nvPr/>
            </p:nvSpPr>
            <p:spPr bwMode="auto">
              <a:xfrm>
                <a:off x="44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7" name="Rectangle 176"/>
              <p:cNvSpPr>
                <a:spLocks noChangeArrowheads="1"/>
              </p:cNvSpPr>
              <p:nvPr/>
            </p:nvSpPr>
            <p:spPr bwMode="auto">
              <a:xfrm>
                <a:off x="44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8" name="Rectangle 177"/>
              <p:cNvSpPr>
                <a:spLocks noChangeArrowheads="1"/>
              </p:cNvSpPr>
              <p:nvPr/>
            </p:nvSpPr>
            <p:spPr bwMode="auto">
              <a:xfrm>
                <a:off x="41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79" name="Rectangle 178"/>
              <p:cNvSpPr>
                <a:spLocks noChangeArrowheads="1"/>
              </p:cNvSpPr>
              <p:nvPr/>
            </p:nvSpPr>
            <p:spPr bwMode="auto">
              <a:xfrm>
                <a:off x="42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43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1" name="Rectangle 180"/>
              <p:cNvSpPr>
                <a:spLocks noChangeArrowheads="1"/>
              </p:cNvSpPr>
              <p:nvPr/>
            </p:nvSpPr>
            <p:spPr bwMode="auto">
              <a:xfrm>
                <a:off x="44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2" name="Rectangle 181"/>
              <p:cNvSpPr>
                <a:spLocks noChangeArrowheads="1"/>
              </p:cNvSpPr>
              <p:nvPr/>
            </p:nvSpPr>
            <p:spPr bwMode="auto">
              <a:xfrm>
                <a:off x="41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3" name="Rectangle 182"/>
              <p:cNvSpPr>
                <a:spLocks noChangeArrowheads="1"/>
              </p:cNvSpPr>
              <p:nvPr/>
            </p:nvSpPr>
            <p:spPr bwMode="auto">
              <a:xfrm>
                <a:off x="42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43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5" name="Rectangle 184"/>
              <p:cNvSpPr>
                <a:spLocks noChangeArrowheads="1"/>
              </p:cNvSpPr>
              <p:nvPr/>
            </p:nvSpPr>
            <p:spPr bwMode="auto">
              <a:xfrm>
                <a:off x="44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6" name="Rectangle 185"/>
              <p:cNvSpPr>
                <a:spLocks noChangeArrowheads="1"/>
              </p:cNvSpPr>
              <p:nvPr/>
            </p:nvSpPr>
            <p:spPr bwMode="auto">
              <a:xfrm>
                <a:off x="41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7" name="Rectangle 186"/>
              <p:cNvSpPr>
                <a:spLocks noChangeArrowheads="1"/>
              </p:cNvSpPr>
              <p:nvPr/>
            </p:nvSpPr>
            <p:spPr bwMode="auto">
              <a:xfrm>
                <a:off x="42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43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89" name="Rectangle 188"/>
              <p:cNvSpPr>
                <a:spLocks noChangeArrowheads="1"/>
              </p:cNvSpPr>
              <p:nvPr/>
            </p:nvSpPr>
            <p:spPr bwMode="auto">
              <a:xfrm>
                <a:off x="44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0" name="Rectangle 189"/>
              <p:cNvSpPr>
                <a:spLocks noChangeArrowheads="1"/>
              </p:cNvSpPr>
              <p:nvPr/>
            </p:nvSpPr>
            <p:spPr bwMode="auto">
              <a:xfrm>
                <a:off x="45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1" name="Rectangle 190"/>
              <p:cNvSpPr>
                <a:spLocks noChangeArrowheads="1"/>
              </p:cNvSpPr>
              <p:nvPr/>
            </p:nvSpPr>
            <p:spPr bwMode="auto">
              <a:xfrm>
                <a:off x="45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2" name="Rectangle 191"/>
              <p:cNvSpPr>
                <a:spLocks noChangeArrowheads="1"/>
              </p:cNvSpPr>
              <p:nvPr/>
            </p:nvSpPr>
            <p:spPr bwMode="auto">
              <a:xfrm>
                <a:off x="45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>
                <a:off x="45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>
                <a:off x="45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>
                <a:off x="45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>
                <a:off x="46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7" name="Rectangle 196"/>
              <p:cNvSpPr>
                <a:spLocks noChangeArrowheads="1"/>
              </p:cNvSpPr>
              <p:nvPr/>
            </p:nvSpPr>
            <p:spPr bwMode="auto">
              <a:xfrm>
                <a:off x="46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8" name="Rectangle 197"/>
              <p:cNvSpPr>
                <a:spLocks noChangeArrowheads="1"/>
              </p:cNvSpPr>
              <p:nvPr/>
            </p:nvSpPr>
            <p:spPr bwMode="auto">
              <a:xfrm>
                <a:off x="46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46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46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1" name="Rectangle 200"/>
              <p:cNvSpPr>
                <a:spLocks noChangeArrowheads="1"/>
              </p:cNvSpPr>
              <p:nvPr/>
            </p:nvSpPr>
            <p:spPr bwMode="auto">
              <a:xfrm>
                <a:off x="46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2" name="Rectangle 201"/>
              <p:cNvSpPr>
                <a:spLocks noChangeArrowheads="1"/>
              </p:cNvSpPr>
              <p:nvPr/>
            </p:nvSpPr>
            <p:spPr bwMode="auto">
              <a:xfrm>
                <a:off x="40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3" name="Rectangle 202"/>
              <p:cNvSpPr>
                <a:spLocks noChangeArrowheads="1"/>
              </p:cNvSpPr>
              <p:nvPr/>
            </p:nvSpPr>
            <p:spPr bwMode="auto">
              <a:xfrm>
                <a:off x="40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4" name="Rectangle 203"/>
              <p:cNvSpPr>
                <a:spLocks noChangeArrowheads="1"/>
              </p:cNvSpPr>
              <p:nvPr/>
            </p:nvSpPr>
            <p:spPr bwMode="auto">
              <a:xfrm>
                <a:off x="40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5" name="Rectangle 204"/>
              <p:cNvSpPr>
                <a:spLocks noChangeArrowheads="1"/>
              </p:cNvSpPr>
              <p:nvPr/>
            </p:nvSpPr>
            <p:spPr bwMode="auto">
              <a:xfrm>
                <a:off x="40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40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7" name="Rectangle 206"/>
              <p:cNvSpPr>
                <a:spLocks noChangeArrowheads="1"/>
              </p:cNvSpPr>
              <p:nvPr/>
            </p:nvSpPr>
            <p:spPr bwMode="auto">
              <a:xfrm>
                <a:off x="40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8" name="Rectangle 207"/>
              <p:cNvSpPr>
                <a:spLocks noChangeArrowheads="1"/>
              </p:cNvSpPr>
              <p:nvPr/>
            </p:nvSpPr>
            <p:spPr bwMode="auto">
              <a:xfrm>
                <a:off x="4799" y="32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4799" y="31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4799" y="30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1" name="Rectangle 210"/>
              <p:cNvSpPr>
                <a:spLocks noChangeArrowheads="1"/>
              </p:cNvSpPr>
              <p:nvPr/>
            </p:nvSpPr>
            <p:spPr bwMode="auto">
              <a:xfrm>
                <a:off x="4799" y="33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4799" y="34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4799" y="35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41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5" name="Rectangle 214"/>
              <p:cNvSpPr>
                <a:spLocks noChangeArrowheads="1"/>
              </p:cNvSpPr>
              <p:nvPr/>
            </p:nvSpPr>
            <p:spPr bwMode="auto">
              <a:xfrm>
                <a:off x="42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6" name="Rectangle 215"/>
              <p:cNvSpPr>
                <a:spLocks noChangeArrowheads="1"/>
              </p:cNvSpPr>
              <p:nvPr/>
            </p:nvSpPr>
            <p:spPr bwMode="auto">
              <a:xfrm>
                <a:off x="43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7" name="Rectangle 216"/>
              <p:cNvSpPr>
                <a:spLocks noChangeArrowheads="1"/>
              </p:cNvSpPr>
              <p:nvPr/>
            </p:nvSpPr>
            <p:spPr bwMode="auto">
              <a:xfrm>
                <a:off x="44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41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42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43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1" name="Rectangle 220"/>
              <p:cNvSpPr>
                <a:spLocks noChangeArrowheads="1"/>
              </p:cNvSpPr>
              <p:nvPr/>
            </p:nvSpPr>
            <p:spPr bwMode="auto">
              <a:xfrm>
                <a:off x="44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2" name="Rectangle 221"/>
              <p:cNvSpPr>
                <a:spLocks noChangeArrowheads="1"/>
              </p:cNvSpPr>
              <p:nvPr/>
            </p:nvSpPr>
            <p:spPr bwMode="auto">
              <a:xfrm>
                <a:off x="45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3" name="Rectangle 222"/>
              <p:cNvSpPr>
                <a:spLocks noChangeArrowheads="1"/>
              </p:cNvSpPr>
              <p:nvPr/>
            </p:nvSpPr>
            <p:spPr bwMode="auto">
              <a:xfrm>
                <a:off x="45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>
                <a:off x="46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5" name="Rectangle 224"/>
              <p:cNvSpPr>
                <a:spLocks noChangeArrowheads="1"/>
              </p:cNvSpPr>
              <p:nvPr/>
            </p:nvSpPr>
            <p:spPr bwMode="auto">
              <a:xfrm>
                <a:off x="46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6" name="Rectangle 225"/>
              <p:cNvSpPr>
                <a:spLocks noChangeArrowheads="1"/>
              </p:cNvSpPr>
              <p:nvPr/>
            </p:nvSpPr>
            <p:spPr bwMode="auto">
              <a:xfrm>
                <a:off x="40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40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8" name="Rectangle 227"/>
              <p:cNvSpPr>
                <a:spLocks noChangeArrowheads="1"/>
              </p:cNvSpPr>
              <p:nvPr/>
            </p:nvSpPr>
            <p:spPr bwMode="auto">
              <a:xfrm>
                <a:off x="4799" y="36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  <p:sp>
            <p:nvSpPr>
              <p:cNvPr id="229" name="Rectangle 228"/>
              <p:cNvSpPr>
                <a:spLocks noChangeArrowheads="1"/>
              </p:cNvSpPr>
              <p:nvPr/>
            </p:nvSpPr>
            <p:spPr bwMode="auto">
              <a:xfrm>
                <a:off x="4799" y="3796"/>
                <a:ext cx="100" cy="100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ea typeface="AppleGothic"/>
                  <a:cs typeface="AppleGothic"/>
                </a:endParaRPr>
              </a:p>
            </p:txBody>
          </p:sp>
        </p:grp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691991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707866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723741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7237413" y="5264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7078663" y="5264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919913" y="5264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919913" y="5422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78663" y="5422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237413" y="5422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7396163" y="5422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396163" y="5264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739616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691991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707866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7237413" y="55816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7396163" y="55816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6919913" y="57404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707866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7237413" y="57404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7396163" y="57404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6919913" y="5899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707866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723741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739616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7554913" y="5422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7554913" y="5264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755491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755491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755491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755491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7713663" y="5422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7713663" y="5264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771366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771366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771366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771366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6761163" y="5422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6761163" y="526415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676116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676116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676116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676116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7872413" y="5422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7872413" y="5264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7872413" y="5105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7872413" y="5581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7872413" y="57404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7872413" y="58991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6919913" y="6057900"/>
              <a:ext cx="158750" cy="1587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707866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723741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739616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691991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707866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723741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739616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755491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755491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771366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771366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676116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676116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7872413" y="605790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7872413" y="6216650"/>
              <a:ext cx="158750" cy="15875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9" name="Line 405"/>
            <p:cNvSpPr>
              <a:spLocks noChangeShapeType="1"/>
            </p:cNvSpPr>
            <p:nvPr/>
          </p:nvSpPr>
          <p:spPr bwMode="auto">
            <a:xfrm flipH="1" flipV="1">
              <a:off x="7416800" y="5748338"/>
              <a:ext cx="923925" cy="7715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50" name="Text Box 406"/>
            <p:cNvSpPr txBox="1">
              <a:spLocks noChangeArrowheads="1"/>
            </p:cNvSpPr>
            <p:nvPr/>
          </p:nvSpPr>
          <p:spPr bwMode="auto">
            <a:xfrm>
              <a:off x="8024250" y="5143500"/>
              <a:ext cx="379975" cy="576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ECAL</a:t>
              </a:r>
            </a:p>
          </p:txBody>
        </p:sp>
        <p:sp>
          <p:nvSpPr>
            <p:cNvPr id="151" name="Text Box 407"/>
            <p:cNvSpPr txBox="1">
              <a:spLocks noChangeArrowheads="1"/>
            </p:cNvSpPr>
            <p:nvPr/>
          </p:nvSpPr>
          <p:spPr bwMode="auto">
            <a:xfrm>
              <a:off x="6503988" y="4610100"/>
              <a:ext cx="677875" cy="2869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HCAL</a:t>
              </a:r>
            </a:p>
          </p:txBody>
        </p:sp>
        <p:sp>
          <p:nvSpPr>
            <p:cNvPr id="152" name="Text Box 408"/>
            <p:cNvSpPr txBox="1">
              <a:spLocks noChangeArrowheads="1"/>
            </p:cNvSpPr>
            <p:nvPr/>
          </p:nvSpPr>
          <p:spPr bwMode="auto">
            <a:xfrm>
              <a:off x="8261350" y="6164263"/>
              <a:ext cx="434757" cy="315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ea typeface="Times"/>
                  <a:cs typeface="Times"/>
                </a:rPr>
                <a:t>jet</a:t>
              </a:r>
            </a:p>
          </p:txBody>
        </p:sp>
        <p:sp>
          <p:nvSpPr>
            <p:cNvPr id="153" name="Line 409"/>
            <p:cNvSpPr>
              <a:spLocks noChangeShapeType="1"/>
            </p:cNvSpPr>
            <p:nvPr/>
          </p:nvSpPr>
          <p:spPr bwMode="auto">
            <a:xfrm flipH="1" flipV="1">
              <a:off x="7767638" y="5481638"/>
              <a:ext cx="600075" cy="10382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54" name="Line 410"/>
            <p:cNvSpPr>
              <a:spLocks noChangeShapeType="1"/>
            </p:cNvSpPr>
            <p:nvPr/>
          </p:nvSpPr>
          <p:spPr bwMode="auto">
            <a:xfrm flipH="1" flipV="1">
              <a:off x="7367588" y="5595938"/>
              <a:ext cx="1000125" cy="9239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55" name="Line 411"/>
            <p:cNvSpPr>
              <a:spLocks noChangeShapeType="1"/>
            </p:cNvSpPr>
            <p:nvPr/>
          </p:nvSpPr>
          <p:spPr bwMode="auto">
            <a:xfrm flipH="1" flipV="1">
              <a:off x="6929438" y="5329238"/>
              <a:ext cx="1381125" cy="11525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56" name="Line 412"/>
            <p:cNvSpPr>
              <a:spLocks noChangeShapeType="1"/>
            </p:cNvSpPr>
            <p:nvPr/>
          </p:nvSpPr>
          <p:spPr bwMode="auto">
            <a:xfrm flipH="1" flipV="1">
              <a:off x="6929438" y="5938838"/>
              <a:ext cx="1381125" cy="54292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8315325" y="2787650"/>
              <a:ext cx="76200" cy="7620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8296275" y="4616450"/>
              <a:ext cx="76200" cy="7620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8320088" y="6469063"/>
              <a:ext cx="76200" cy="7620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60" name="Text Box 418"/>
            <p:cNvSpPr txBox="1">
              <a:spLocks noChangeArrowheads="1"/>
            </p:cNvSpPr>
            <p:nvPr/>
          </p:nvSpPr>
          <p:spPr bwMode="auto">
            <a:xfrm>
              <a:off x="6172200" y="990600"/>
              <a:ext cx="307820" cy="315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η</a:t>
              </a:r>
            </a:p>
          </p:txBody>
        </p:sp>
        <p:sp>
          <p:nvSpPr>
            <p:cNvPr id="161" name="Text Box 419"/>
            <p:cNvSpPr txBox="1">
              <a:spLocks noChangeArrowheads="1"/>
            </p:cNvSpPr>
            <p:nvPr/>
          </p:nvSpPr>
          <p:spPr bwMode="auto">
            <a:xfrm>
              <a:off x="7994450" y="2362200"/>
              <a:ext cx="408188" cy="236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φ</a:t>
              </a:r>
            </a:p>
          </p:txBody>
        </p:sp>
        <p:sp>
          <p:nvSpPr>
            <p:cNvPr id="162" name="Text Box 420"/>
            <p:cNvSpPr txBox="1">
              <a:spLocks noChangeArrowheads="1"/>
            </p:cNvSpPr>
            <p:nvPr/>
          </p:nvSpPr>
          <p:spPr bwMode="auto">
            <a:xfrm>
              <a:off x="6172200" y="2819400"/>
              <a:ext cx="307820" cy="315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η</a:t>
              </a:r>
            </a:p>
          </p:txBody>
        </p:sp>
        <p:sp>
          <p:nvSpPr>
            <p:cNvPr id="163" name="Text Box 421"/>
            <p:cNvSpPr txBox="1">
              <a:spLocks noChangeArrowheads="1"/>
            </p:cNvSpPr>
            <p:nvPr/>
          </p:nvSpPr>
          <p:spPr bwMode="auto">
            <a:xfrm>
              <a:off x="7994450" y="4191000"/>
              <a:ext cx="408188" cy="236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φ</a:t>
              </a:r>
            </a:p>
          </p:txBody>
        </p:sp>
        <p:sp>
          <p:nvSpPr>
            <p:cNvPr id="164" name="Text Box 422"/>
            <p:cNvSpPr txBox="1">
              <a:spLocks noChangeArrowheads="1"/>
            </p:cNvSpPr>
            <p:nvPr/>
          </p:nvSpPr>
          <p:spPr bwMode="auto">
            <a:xfrm>
              <a:off x="6172200" y="4648200"/>
              <a:ext cx="307820" cy="3151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η</a:t>
              </a:r>
            </a:p>
          </p:txBody>
        </p:sp>
        <p:sp>
          <p:nvSpPr>
            <p:cNvPr id="165" name="Text Box 423"/>
            <p:cNvSpPr txBox="1">
              <a:spLocks noChangeArrowheads="1"/>
            </p:cNvSpPr>
            <p:nvPr/>
          </p:nvSpPr>
          <p:spPr bwMode="auto">
            <a:xfrm>
              <a:off x="8126212" y="6019800"/>
              <a:ext cx="408188" cy="236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none" lIns="90360" tIns="44280" rIns="90360" bIns="4428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l-GR" sz="1600" b="1" dirty="0">
                  <a:solidFill>
                    <a:srgbClr val="000000"/>
                  </a:solidFill>
                  <a:latin typeface="Arial" charset="0"/>
                  <a:ea typeface="AppleGothic"/>
                  <a:cs typeface="AppleGothic"/>
                </a:rPr>
                <a:t>φ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Upgrade Algorithm Performance:</a:t>
            </a:r>
            <a:br>
              <a:rPr lang="en-US" sz="3200" dirty="0" smtClean="0"/>
            </a:br>
            <a:r>
              <a:rPr lang="en-US" sz="3200" dirty="0" smtClean="0"/>
              <a:t>Factor of 2 for Phase I</a:t>
            </a:r>
          </a:p>
        </p:txBody>
      </p:sp>
      <p:pic>
        <p:nvPicPr>
          <p:cNvPr id="41987" name="Picture 3" descr="single_eiso_qcdrate_30-50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219200"/>
            <a:ext cx="3354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single_eiso_efficiency_30-50.g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810000"/>
            <a:ext cx="3354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single_tau_efficiency_50-100.gif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810000"/>
            <a:ext cx="3354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 descr="single_tau_qcdrate_50-100.gif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219200"/>
            <a:ext cx="3354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2590800" y="3429000"/>
            <a:ext cx="384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Factor of 2 rate reduction</a:t>
            </a:r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3048000" y="6167438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Higher Efficiency</a:t>
            </a:r>
          </a:p>
        </p:txBody>
      </p:sp>
      <p:sp>
        <p:nvSpPr>
          <p:cNvPr id="41993" name="TextBox 10"/>
          <p:cNvSpPr txBox="1">
            <a:spLocks noChangeArrowheads="1"/>
          </p:cNvSpPr>
          <p:nvPr/>
        </p:nvSpPr>
        <p:spPr bwMode="auto">
          <a:xfrm>
            <a:off x="1905000" y="1531938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Isolated </a:t>
            </a:r>
            <a:b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</a:br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electrons</a:t>
            </a:r>
          </a:p>
        </p:txBody>
      </p:sp>
      <p:sp>
        <p:nvSpPr>
          <p:cNvPr id="41994" name="TextBox 11"/>
          <p:cNvSpPr txBox="1">
            <a:spLocks noChangeArrowheads="1"/>
          </p:cNvSpPr>
          <p:nvPr/>
        </p:nvSpPr>
        <p:spPr bwMode="auto">
          <a:xfrm>
            <a:off x="6858000" y="16764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Taus</a:t>
            </a:r>
          </a:p>
        </p:txBody>
      </p:sp>
      <p:sp>
        <p:nvSpPr>
          <p:cNvPr id="41995" name="TextBox 12"/>
          <p:cNvSpPr txBox="1">
            <a:spLocks noChangeArrowheads="1"/>
          </p:cNvSpPr>
          <p:nvPr/>
        </p:nvSpPr>
        <p:spPr bwMode="auto">
          <a:xfrm rot="-5400000">
            <a:off x="-1140618" y="4829144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Efficiency</a:t>
            </a:r>
          </a:p>
        </p:txBody>
      </p:sp>
      <p:sp>
        <p:nvSpPr>
          <p:cNvPr id="41996" name="TextBox 13"/>
          <p:cNvSpPr txBox="1">
            <a:spLocks noChangeArrowheads="1"/>
          </p:cNvSpPr>
          <p:nvPr/>
        </p:nvSpPr>
        <p:spPr bwMode="auto">
          <a:xfrm rot="-5400000">
            <a:off x="-1145381" y="2162145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QCD Rate (kHz)</a:t>
            </a:r>
          </a:p>
        </p:txBody>
      </p:sp>
      <p:sp>
        <p:nvSpPr>
          <p:cNvPr id="41997" name="TextBox 14"/>
          <p:cNvSpPr txBox="1">
            <a:spLocks noChangeArrowheads="1"/>
          </p:cNvSpPr>
          <p:nvPr/>
        </p:nvSpPr>
        <p:spPr bwMode="auto">
          <a:xfrm>
            <a:off x="1905000" y="4343400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Isolated </a:t>
            </a:r>
            <a:b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</a:br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electrons</a:t>
            </a:r>
          </a:p>
        </p:txBody>
      </p:sp>
      <p:sp>
        <p:nvSpPr>
          <p:cNvPr id="41998" name="TextBox 15"/>
          <p:cNvSpPr txBox="1">
            <a:spLocks noChangeArrowheads="1"/>
          </p:cNvSpPr>
          <p:nvPr/>
        </p:nvSpPr>
        <p:spPr bwMode="auto">
          <a:xfrm>
            <a:off x="6858000" y="44196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Taus</a:t>
            </a:r>
          </a:p>
        </p:txBody>
      </p:sp>
      <p:sp>
        <p:nvSpPr>
          <p:cNvPr id="41999" name="TextBox 16"/>
          <p:cNvSpPr txBox="1">
            <a:spLocks noChangeArrowheads="1"/>
          </p:cNvSpPr>
          <p:nvPr/>
        </p:nvSpPr>
        <p:spPr bwMode="auto">
          <a:xfrm rot="-5400000" flipH="1" flipV="1">
            <a:off x="7093744" y="4829145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Efficiency</a:t>
            </a:r>
          </a:p>
        </p:txBody>
      </p:sp>
      <p:sp>
        <p:nvSpPr>
          <p:cNvPr id="42000" name="TextBox 17"/>
          <p:cNvSpPr txBox="1">
            <a:spLocks noChangeArrowheads="1"/>
          </p:cNvSpPr>
          <p:nvPr/>
        </p:nvSpPr>
        <p:spPr bwMode="auto">
          <a:xfrm rot="-5400000" flipH="1" flipV="1">
            <a:off x="7088982" y="2162144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AppleGothic"/>
                <a:cs typeface="AppleGothic"/>
              </a:rPr>
              <a:t>QCD Rate (kHz)</a:t>
            </a:r>
          </a:p>
        </p:txBody>
      </p:sp>
      <p:sp>
        <p:nvSpPr>
          <p:cNvPr id="18" name="Donut 17"/>
          <p:cNvSpPr/>
          <p:nvPr/>
        </p:nvSpPr>
        <p:spPr bwMode="auto">
          <a:xfrm>
            <a:off x="5029200" y="5638800"/>
            <a:ext cx="457200" cy="457200"/>
          </a:xfrm>
          <a:prstGeom prst="donut">
            <a:avLst>
              <a:gd name="adj" fmla="val 1259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9" name="Donut 18"/>
          <p:cNvSpPr/>
          <p:nvPr/>
        </p:nvSpPr>
        <p:spPr bwMode="auto">
          <a:xfrm>
            <a:off x="609600" y="5715000"/>
            <a:ext cx="457200" cy="457200"/>
          </a:xfrm>
          <a:prstGeom prst="donut">
            <a:avLst>
              <a:gd name="adj" fmla="val 1259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590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Phase 1 Algorithm</a:t>
            </a:r>
            <a:endParaRPr lang="en-US" sz="1800" dirty="0">
              <a:solidFill>
                <a:srgbClr val="0000FF"/>
              </a:solidFill>
              <a:latin typeface="+mj-lt"/>
              <a:ea typeface="AppleGothic"/>
              <a:cs typeface="Apple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1447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  <a:ea typeface="AppleGothic"/>
                <a:cs typeface="AppleGothic"/>
              </a:rPr>
              <a:t>Present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  <a:ea typeface="AppleGothic"/>
                <a:cs typeface="AppleGothic"/>
              </a:rPr>
              <a:t>Algorithm</a:t>
            </a:r>
            <a:endParaRPr lang="en-US" sz="1800" dirty="0">
              <a:solidFill>
                <a:srgbClr val="FF0000"/>
              </a:solidFill>
              <a:latin typeface="+mj-lt"/>
              <a:ea typeface="AppleGothic"/>
              <a:cs typeface="Apple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137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  <a:ea typeface="AppleGothic"/>
                <a:cs typeface="AppleGothic"/>
              </a:rPr>
              <a:t>Present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  <a:ea typeface="AppleGothic"/>
                <a:cs typeface="AppleGothic"/>
              </a:rPr>
              <a:t>Algorithm</a:t>
            </a:r>
            <a:endParaRPr lang="en-US" sz="1800" dirty="0">
              <a:solidFill>
                <a:srgbClr val="FF0000"/>
              </a:solidFill>
              <a:latin typeface="+mj-lt"/>
              <a:ea typeface="AppleGothic"/>
              <a:cs typeface="Apple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5221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  <a:ea typeface="AppleGothic"/>
                <a:cs typeface="AppleGothic"/>
              </a:rPr>
              <a:t>Present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  <a:ea typeface="AppleGothic"/>
                <a:cs typeface="AppleGothic"/>
              </a:rPr>
              <a:t>Algorithm</a:t>
            </a:r>
            <a:endParaRPr lang="en-US" sz="1800" dirty="0">
              <a:solidFill>
                <a:srgbClr val="FF0000"/>
              </a:solidFill>
              <a:latin typeface="+mj-lt"/>
              <a:ea typeface="AppleGothic"/>
              <a:cs typeface="Apple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502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  <a:ea typeface="AppleGothic"/>
                <a:cs typeface="AppleGothic"/>
              </a:rPr>
              <a:t>Present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j-lt"/>
                <a:ea typeface="AppleGothic"/>
                <a:cs typeface="AppleGothic"/>
              </a:rPr>
              <a:t>Algorithm</a:t>
            </a:r>
            <a:endParaRPr lang="en-US" sz="1800" dirty="0">
              <a:solidFill>
                <a:srgbClr val="FF0000"/>
              </a:solidFill>
              <a:latin typeface="+mj-lt"/>
              <a:ea typeface="AppleGothic"/>
              <a:cs typeface="Apple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0" y="2743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Phase 1 Algorithm</a:t>
            </a:r>
            <a:endParaRPr lang="en-US" sz="1400" dirty="0">
              <a:solidFill>
                <a:srgbClr val="0000FF"/>
              </a:solidFill>
              <a:latin typeface="+mj-lt"/>
              <a:ea typeface="AppleGothic"/>
              <a:cs typeface="Apple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4267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Phase 1 Algorithm</a:t>
            </a:r>
            <a:endParaRPr lang="en-US" sz="1800" dirty="0">
              <a:solidFill>
                <a:srgbClr val="0000FF"/>
              </a:solidFill>
              <a:latin typeface="+mj-lt"/>
              <a:ea typeface="AppleGothic"/>
              <a:cs typeface="Apple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4114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Phase 1 Algorithm</a:t>
            </a:r>
            <a:endParaRPr lang="en-US" sz="1800" dirty="0">
              <a:solidFill>
                <a:srgbClr val="0000FF"/>
              </a:solidFill>
              <a:latin typeface="+mj-lt"/>
              <a:ea typeface="AppleGothic"/>
              <a:cs typeface="Apple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uTCA Calorimeter Trigger Demonstrators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733800" y="990600"/>
            <a:ext cx="1828800" cy="5410200"/>
          </a:xfrm>
        </p:spPr>
        <p:txBody>
          <a:bodyPr/>
          <a:lstStyle/>
          <a:p>
            <a:pPr marL="0" indent="0"/>
            <a:r>
              <a:rPr lang="en-US" sz="1800" dirty="0" err="1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en-US" sz="1800" dirty="0" err="1" smtClean="0">
                <a:solidFill>
                  <a:srgbClr val="000090"/>
                </a:solidFill>
                <a:latin typeface="+mj-lt"/>
                <a:ea typeface="Wingdings"/>
                <a:cs typeface="Wingdings"/>
              </a:rPr>
              <a:t>p</a:t>
            </a:r>
            <a:r>
              <a:rPr lang="en-US" sz="1800" dirty="0" err="1" smtClean="0">
                <a:solidFill>
                  <a:srgbClr val="000090"/>
                </a:solidFill>
              </a:rPr>
              <a:t>rocessing</a:t>
            </a:r>
            <a:r>
              <a:rPr lang="en-US" sz="1800" dirty="0" smtClean="0">
                <a:solidFill>
                  <a:srgbClr val="000090"/>
                </a:solidFill>
              </a:rPr>
              <a:t> cards with 160 </a:t>
            </a:r>
            <a:r>
              <a:rPr lang="en-US" sz="1800" dirty="0" err="1" smtClean="0">
                <a:solidFill>
                  <a:srgbClr val="000090"/>
                </a:solidFill>
              </a:rPr>
              <a:t>Gb/s</a:t>
            </a:r>
            <a:r>
              <a:rPr lang="en-US" sz="1800" dirty="0" smtClean="0">
                <a:solidFill>
                  <a:srgbClr val="000090"/>
                </a:solidFill>
              </a:rPr>
              <a:t> input &amp; 100 </a:t>
            </a:r>
            <a:r>
              <a:rPr lang="en-US" sz="1800" dirty="0" err="1" smtClean="0">
                <a:solidFill>
                  <a:srgbClr val="000090"/>
                </a:solidFill>
              </a:rPr>
              <a:t>Gb/s</a:t>
            </a:r>
            <a:r>
              <a:rPr lang="en-US" sz="1800" dirty="0" smtClean="0">
                <a:solidFill>
                  <a:srgbClr val="000090"/>
                </a:solidFill>
              </a:rPr>
              <a:t> output using 5 </a:t>
            </a:r>
            <a:r>
              <a:rPr lang="en-US" sz="1800" dirty="0" err="1" smtClean="0">
                <a:solidFill>
                  <a:srgbClr val="000090"/>
                </a:solidFill>
              </a:rPr>
              <a:t>Gb/s</a:t>
            </a:r>
            <a:r>
              <a:rPr lang="en-US" sz="1800" dirty="0" smtClean="0">
                <a:solidFill>
                  <a:srgbClr val="000090"/>
                </a:solidFill>
              </a:rPr>
              <a:t> optical links. </a:t>
            </a:r>
          </a:p>
          <a:p>
            <a:pPr marL="0" indent="0"/>
            <a:endParaRPr lang="en-US" sz="1800" dirty="0" smtClean="0"/>
          </a:p>
          <a:p>
            <a:pPr marL="0" indent="0" algn="r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four trigger prototype cards integrated in a backplane fabric to demonstrate running &amp; data exchange of calorimeter trigger algorithms 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5" descr="IMG_3199_CROP_CO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9973"/>
            <a:ext cx="3749482" cy="28061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 descr="aux2x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38800" y="1059973"/>
            <a:ext cx="3505200" cy="5473166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017366"/>
            <a:ext cx="3749482" cy="253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924800" y="1600200"/>
            <a:ext cx="762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CSC Trigger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572000" cy="54864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sz="2400" dirty="0" smtClean="0"/>
              <a:t>Improve redundancy</a:t>
            </a:r>
          </a:p>
          <a:p>
            <a:pPr lvl="1"/>
            <a:r>
              <a:rPr lang="en-US" sz="1800" dirty="0" smtClean="0"/>
              <a:t>Add station ME-4/2 covering 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dirty="0" smtClean="0"/>
              <a:t>=1.1-1.8</a:t>
            </a:r>
          </a:p>
          <a:p>
            <a:pPr lvl="1"/>
            <a:r>
              <a:rPr lang="en-US" sz="1800" dirty="0" smtClean="0"/>
              <a:t>Critical for momentum resolution</a:t>
            </a:r>
          </a:p>
          <a:p>
            <a:pPr marL="514350" indent="-514350"/>
            <a:r>
              <a:rPr lang="en-US" sz="2400" dirty="0" smtClean="0"/>
              <a:t>Upgrade electronics to sustain higher rates</a:t>
            </a:r>
          </a:p>
          <a:p>
            <a:pPr lvl="1"/>
            <a:r>
              <a:rPr lang="en-US" sz="1800" dirty="0" smtClean="0"/>
              <a:t>New Front End boards for station ME-1/1 </a:t>
            </a:r>
          </a:p>
          <a:p>
            <a:pPr lvl="1"/>
            <a:r>
              <a:rPr lang="en-US" sz="1800" dirty="0" smtClean="0"/>
              <a:t>Forces upgrade of downstream EMU electronics</a:t>
            </a:r>
          </a:p>
          <a:p>
            <a:pPr lvl="2"/>
            <a:r>
              <a:rPr lang="en-US" sz="1800" dirty="0" smtClean="0"/>
              <a:t>Particularly Trigger &amp; DAQ Mother Boards</a:t>
            </a:r>
          </a:p>
          <a:p>
            <a:pPr lvl="1"/>
            <a:r>
              <a:rPr lang="en-US" sz="1800" dirty="0" smtClean="0"/>
              <a:t>Upgrade Muon Port Card and CSC Track Finder to handle higher stub rate</a:t>
            </a:r>
          </a:p>
          <a:p>
            <a:pPr marL="514350" indent="-514350"/>
            <a:r>
              <a:rPr lang="en-US" sz="2400" dirty="0" smtClean="0"/>
              <a:t>Extend CSC Efficiency into </a:t>
            </a:r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dirty="0" smtClean="0"/>
              <a:t>=2.1-2.4 region</a:t>
            </a:r>
          </a:p>
          <a:p>
            <a:pPr lvl="1"/>
            <a:r>
              <a:rPr lang="en-US" sz="1800" dirty="0" smtClean="0"/>
              <a:t>Robust operation requires TMB upgrade, </a:t>
            </a:r>
            <a:r>
              <a:rPr lang="en-US" sz="1800" dirty="0" err="1" smtClean="0"/>
              <a:t>unganging</a:t>
            </a:r>
            <a:r>
              <a:rPr lang="en-US" sz="1800" dirty="0" smtClean="0"/>
              <a:t> strips in ME-1a, new </a:t>
            </a:r>
            <a:r>
              <a:rPr lang="en-US" sz="1800" dirty="0" err="1" smtClean="0"/>
              <a:t>FEBs</a:t>
            </a:r>
            <a:r>
              <a:rPr lang="en-US" sz="1800" dirty="0" smtClean="0"/>
              <a:t>, upgrade CSCTF+MPC</a:t>
            </a:r>
          </a:p>
        </p:txBody>
      </p:sp>
      <p:pic>
        <p:nvPicPr>
          <p:cNvPr id="4" name="Picture 3" descr="cmsmuon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1149350"/>
            <a:ext cx="4572000" cy="288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7728892" y="1937692"/>
            <a:ext cx="481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j-lt"/>
              </a:rPr>
              <a:t>ME4/2</a:t>
            </a:r>
            <a:endParaRPr lang="en-US" sz="800" dirty="0">
              <a:latin typeface="+mj-lt"/>
            </a:endParaRPr>
          </a:p>
        </p:txBody>
      </p:sp>
      <p:pic>
        <p:nvPicPr>
          <p:cNvPr id="8" name="Picture 7" descr="csct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4029075"/>
            <a:ext cx="45720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68375"/>
            <a:ext cx="4191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1238" y="1025525"/>
            <a:ext cx="3770312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5545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177800" indent="-177800" eaLnBrk="1" hangingPunct="1">
              <a:buFont typeface="Times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230 </a:t>
            </a:r>
            <a:r>
              <a:rPr lang="en-US" b="1" dirty="0" err="1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min.bias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 collisions per 25 ns. crossing</a:t>
            </a:r>
          </a:p>
          <a:p>
            <a:pPr marL="177800" indent="-177800" eaLnBrk="1" hangingPunct="1">
              <a:buFont typeface="Times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~</a:t>
            </a:r>
            <a:r>
              <a:rPr lang="pl-PL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100</a:t>
            </a:r>
            <a:r>
              <a:rPr lang="pl-PL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00 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particles in </a:t>
            </a:r>
            <a:r>
              <a:rPr lang="pl-PL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|</a:t>
            </a:r>
            <a:r>
              <a:rPr lang="pl-PL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  <a:sym typeface="Symbol" charset="2"/>
              </a:rPr>
              <a:t></a:t>
            </a:r>
            <a:r>
              <a:rPr lang="pl-PL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| </a:t>
            </a:r>
            <a:r>
              <a:rPr lang="pl-PL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  <a:sym typeface="Symbol" charset="2"/>
              </a:rPr>
              <a:t></a:t>
            </a:r>
            <a:r>
              <a:rPr lang="pl-PL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 3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.2</a:t>
            </a:r>
            <a:endParaRPr lang="pl-PL" b="1" dirty="0">
              <a:solidFill>
                <a:srgbClr val="0000FF"/>
              </a:solidFill>
              <a:latin typeface="Arial" charset="0"/>
              <a:ea typeface="AppleGothic" charset="-127"/>
              <a:cs typeface="AppleGothic" charset="-127"/>
            </a:endParaRPr>
          </a:p>
          <a:p>
            <a:pPr marL="177800" indent="-177800" eaLnBrk="1" hangingPunct="1">
              <a:buFont typeface="Times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mostly low </a:t>
            </a:r>
            <a:r>
              <a:rPr lang="en-US" b="1" dirty="0" err="1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T</a:t>
            </a:r>
            <a:r>
              <a:rPr lang="en-US" b="1" baseline="-25000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tracks</a:t>
            </a:r>
          </a:p>
          <a:p>
            <a:pPr marL="177800" indent="-177800" eaLnBrk="1" hangingPunct="1">
              <a:buFont typeface="Times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AppleGothic" charset="-127"/>
                <a:cs typeface="AppleGothic" charset="-127"/>
              </a:rPr>
              <a:t>requires upgrades to detectors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6934200" y="4876800"/>
            <a:ext cx="1524000" cy="400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N</a:t>
            </a:r>
            <a:r>
              <a:rPr lang="en-US" b="1" baseline="-25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ch</a:t>
            </a:r>
            <a:r>
              <a:rPr lang="en-US" b="1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(</a:t>
            </a:r>
            <a:r>
              <a:rPr lang="pl-PL" b="1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|y|</a:t>
            </a:r>
            <a:r>
              <a:rPr lang="en-US" b="1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  <a:sym typeface="Symbol" charset="2"/>
              </a:rPr>
              <a:t></a:t>
            </a:r>
            <a:r>
              <a:rPr lang="en-US" b="1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0.5)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AppleGothic" charset="-127"/>
                <a:cs typeface="AppleGothic" charset="-127"/>
              </a:rPr>
              <a:t>Expected</a:t>
            </a:r>
            <a:r>
              <a:rPr lang="en-US" sz="3200" dirty="0">
                <a:ea typeface="AppleGothic" charset="-127"/>
                <a:cs typeface="AppleGothic" charset="-127"/>
              </a:rPr>
              <a:t> Pile-up</a:t>
            </a:r>
            <a:r>
              <a:rPr lang="pl-PL" sz="3200" dirty="0">
                <a:ea typeface="AppleGothic" charset="-127"/>
                <a:cs typeface="AppleGothic" charset="-127"/>
              </a:rPr>
              <a:t> </a:t>
            </a:r>
            <a:r>
              <a:rPr lang="en-US" sz="3200" dirty="0">
                <a:ea typeface="AppleGothic" charset="-127"/>
                <a:cs typeface="AppleGothic" charset="-127"/>
              </a:rPr>
              <a:t>at</a:t>
            </a:r>
            <a:r>
              <a:rPr lang="en-US" sz="3200" dirty="0" smtClean="0">
                <a:ea typeface="AppleGothic" charset="-127"/>
                <a:cs typeface="AppleGothic" charset="-127"/>
              </a:rPr>
              <a:t> High </a:t>
            </a:r>
            <a:r>
              <a:rPr lang="en-US" sz="3200" dirty="0" err="1" smtClean="0">
                <a:ea typeface="AppleGothic" charset="-127"/>
                <a:cs typeface="AppleGothic" charset="-127"/>
              </a:rPr>
              <a:t>Lumi</a:t>
            </a:r>
            <a:r>
              <a:rPr lang="en-US" sz="3200" dirty="0" smtClean="0">
                <a:ea typeface="AppleGothic" charset="-127"/>
                <a:cs typeface="AppleGothic" charset="-127"/>
              </a:rPr>
              <a:t> </a:t>
            </a:r>
            <a:r>
              <a:rPr lang="en-US" sz="3200" dirty="0">
                <a:ea typeface="AppleGothic" charset="-127"/>
                <a:cs typeface="AppleGothic" charset="-127"/>
              </a:rPr>
              <a:t>LHC</a:t>
            </a:r>
            <a:r>
              <a:rPr lang="en-US" sz="2400" dirty="0">
                <a:ea typeface="AppleGothic" charset="-127"/>
                <a:cs typeface="AppleGothic" charset="-127"/>
              </a:rPr>
              <a:t/>
            </a:r>
            <a:br>
              <a:rPr lang="en-US" sz="2400" dirty="0">
                <a:ea typeface="AppleGothic" charset="-127"/>
                <a:cs typeface="AppleGothic" charset="-127"/>
              </a:rPr>
            </a:br>
            <a:r>
              <a:rPr lang="en-US" sz="2400" dirty="0">
                <a:ea typeface="AppleGothic" charset="-127"/>
                <a:cs typeface="AppleGothic" charset="-127"/>
              </a:rPr>
              <a:t>in ATLAS at 10</a:t>
            </a:r>
            <a:r>
              <a:rPr lang="en-US" sz="2400" baseline="30000" dirty="0">
                <a:ea typeface="AppleGothic" charset="-127"/>
                <a:cs typeface="AppleGothic" charset="-127"/>
              </a:rPr>
              <a:t>35</a:t>
            </a:r>
            <a:endParaRPr lang="en-US" dirty="0"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tools for high rate experiments: μTCA</a:t>
            </a:r>
            <a:endParaRPr lang="en-US" dirty="0"/>
          </a:p>
        </p:txBody>
      </p:sp>
      <p:pic>
        <p:nvPicPr>
          <p:cNvPr id="5" name="Picture 4" descr="uTCAcar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38800" y="4876800"/>
            <a:ext cx="3200400" cy="155892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Advanced Telecommunications</a:t>
            </a:r>
            <a:br>
              <a:rPr lang="en-US" dirty="0" smtClean="0"/>
            </a:br>
            <a:r>
              <a:rPr lang="en-US" dirty="0" smtClean="0"/>
              <a:t>Computing Architecture ATCA</a:t>
            </a:r>
          </a:p>
          <a:p>
            <a:pPr>
              <a:buFont typeface="Arial"/>
              <a:buChar char="•"/>
            </a:pPr>
            <a:r>
              <a:rPr lang="en-US" dirty="0" smtClean="0"/>
              <a:t>μTCA Derived from AMC std.</a:t>
            </a:r>
          </a:p>
          <a:p>
            <a:pPr lvl="1"/>
            <a:r>
              <a:rPr lang="en-US" dirty="0" smtClean="0"/>
              <a:t>Advanced Mezzanine Card</a:t>
            </a:r>
          </a:p>
          <a:p>
            <a:pPr lvl="1"/>
            <a:r>
              <a:rPr lang="en-US" dirty="0" smtClean="0"/>
              <a:t>Up to 12 AMC slots</a:t>
            </a:r>
          </a:p>
          <a:p>
            <a:pPr lvl="2"/>
            <a:r>
              <a:rPr lang="en-US" i="1" dirty="0" smtClean="0"/>
              <a:t>Processing modules</a:t>
            </a:r>
          </a:p>
          <a:p>
            <a:pPr lvl="1"/>
            <a:r>
              <a:rPr lang="en-US" dirty="0" smtClean="0"/>
              <a:t>1 or 2 MCH slots</a:t>
            </a:r>
          </a:p>
          <a:p>
            <a:pPr lvl="2"/>
            <a:r>
              <a:rPr lang="en-US" i="1" dirty="0" smtClean="0"/>
              <a:t>Controller Modules</a:t>
            </a:r>
          </a:p>
          <a:p>
            <a:pPr>
              <a:buFont typeface="Arial"/>
              <a:buChar char="•"/>
            </a:pPr>
            <a:r>
              <a:rPr lang="en-US" dirty="0" smtClean="0"/>
              <a:t>6 standard 10Gb/s point-to</a:t>
            </a:r>
            <a:br>
              <a:rPr lang="en-US" dirty="0" smtClean="0"/>
            </a:br>
            <a:r>
              <a:rPr lang="en-US" dirty="0" smtClean="0"/>
              <a:t>-point links from each</a:t>
            </a:r>
            <a:br>
              <a:rPr lang="en-US" dirty="0" smtClean="0"/>
            </a:br>
            <a:r>
              <a:rPr lang="en-US" dirty="0" smtClean="0"/>
              <a:t>slot to hub slots (more</a:t>
            </a:r>
            <a:br>
              <a:rPr lang="en-US" dirty="0" smtClean="0"/>
            </a:br>
            <a:r>
              <a:rPr lang="en-US" dirty="0" smtClean="0"/>
              <a:t>available)</a:t>
            </a:r>
          </a:p>
          <a:p>
            <a:pPr>
              <a:buFont typeface="Arial"/>
              <a:buChar char="•"/>
            </a:pPr>
            <a:r>
              <a:rPr lang="en-US" dirty="0" smtClean="0"/>
              <a:t>Redundant power, controls,</a:t>
            </a:r>
            <a:br>
              <a:rPr lang="en-US" dirty="0" smtClean="0"/>
            </a:br>
            <a:r>
              <a:rPr lang="en-US" dirty="0" smtClean="0"/>
              <a:t>clocks</a:t>
            </a:r>
          </a:p>
          <a:p>
            <a:pPr>
              <a:buFont typeface="Arial"/>
              <a:buChar char="•"/>
            </a:pPr>
            <a:r>
              <a:rPr lang="en-US" dirty="0" smtClean="0"/>
              <a:t>Each AMC can have in principle</a:t>
            </a:r>
            <a:br>
              <a:rPr lang="en-US" dirty="0" smtClean="0"/>
            </a:br>
            <a:r>
              <a:rPr lang="en-US" dirty="0" smtClean="0"/>
              <a:t> (20) 10 </a:t>
            </a:r>
            <a:r>
              <a:rPr lang="en-US" dirty="0" err="1" smtClean="0"/>
              <a:t>Gb</a:t>
            </a:r>
            <a:r>
              <a:rPr lang="en-US" dirty="0" smtClean="0"/>
              <a:t>/sec ports</a:t>
            </a:r>
          </a:p>
          <a:p>
            <a:pPr>
              <a:buFont typeface="Arial"/>
              <a:buChar char="•"/>
            </a:pPr>
            <a:r>
              <a:rPr lang="en-US" dirty="0" smtClean="0"/>
              <a:t>Backplane customization is</a:t>
            </a:r>
            <a:br>
              <a:rPr lang="en-US" dirty="0" smtClean="0"/>
            </a:br>
            <a:r>
              <a:rPr lang="en-US" dirty="0" smtClean="0"/>
              <a:t> routine &amp; inexpensive</a:t>
            </a:r>
            <a:endParaRPr lang="en-US" dirty="0"/>
          </a:p>
        </p:txBody>
      </p:sp>
      <p:pic>
        <p:nvPicPr>
          <p:cNvPr id="11" name="Picture 10" descr="uTCA_crate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7374" y="990600"/>
            <a:ext cx="4170426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2013" y="4191000"/>
            <a:ext cx="4105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ea typeface="AppleGothic"/>
                <a:cs typeface="AppleGothic"/>
              </a:rPr>
              <a:t>Single Module (shown): 75 </a:t>
            </a:r>
            <a:r>
              <a:rPr lang="en-US" dirty="0" err="1" smtClean="0">
                <a:ea typeface="AppleGothic"/>
                <a:cs typeface="AppleGothic"/>
              </a:rPr>
              <a:t>x</a:t>
            </a:r>
            <a:r>
              <a:rPr lang="en-US" dirty="0" smtClean="0">
                <a:ea typeface="AppleGothic"/>
                <a:cs typeface="AppleGothic"/>
              </a:rPr>
              <a:t> 180 mm</a:t>
            </a:r>
          </a:p>
          <a:p>
            <a:pPr algn="r"/>
            <a:r>
              <a:rPr lang="en-US" dirty="0" smtClean="0">
                <a:ea typeface="AppleGothic"/>
                <a:cs typeface="AppleGothic"/>
              </a:rPr>
              <a:t>Double Module: 150 </a:t>
            </a:r>
            <a:r>
              <a:rPr lang="en-US" dirty="0" err="1" smtClean="0">
                <a:ea typeface="AppleGothic"/>
                <a:cs typeface="AppleGothic"/>
              </a:rPr>
              <a:t>x</a:t>
            </a:r>
            <a:r>
              <a:rPr lang="en-US" dirty="0" smtClean="0">
                <a:ea typeface="AppleGothic"/>
                <a:cs typeface="AppleGothic"/>
              </a:rPr>
              <a:t> 180mm</a:t>
            </a:r>
            <a:endParaRPr lang="en-US" dirty="0">
              <a:ea typeface="AppleGothic"/>
              <a:cs typeface="Apple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ppleGothic" charset="-127"/>
                <a:cs typeface="AppleGothic" charset="-127"/>
              </a:rPr>
              <a:t>Detector Luminosity Effects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4572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rgbClr val="0000CC"/>
                </a:solidFill>
                <a:ea typeface="AppleGothic" charset="-127"/>
                <a:cs typeface="AppleGothic" charset="-127"/>
              </a:rPr>
              <a:t>     H</a:t>
            </a:r>
            <a:r>
              <a:rPr lang="en-US" sz="2000">
                <a:solidFill>
                  <a:srgbClr val="0000CC"/>
                </a:solidFill>
                <a:ea typeface="AppleGothic" charset="-127"/>
                <a:cs typeface="AppleGothic" charset="-127"/>
                <a:sym typeface="Symbol" charset="2"/>
              </a:rPr>
              <a:t>ZZ  ee, M</a:t>
            </a:r>
            <a:r>
              <a:rPr lang="en-US" sz="2000" b="0" baseline="-25000">
                <a:solidFill>
                  <a:srgbClr val="0000CC"/>
                </a:solidFill>
                <a:ea typeface="AppleGothic" charset="-127"/>
                <a:cs typeface="AppleGothic" charset="-127"/>
                <a:sym typeface="Symbol" charset="2"/>
              </a:rPr>
              <a:t>H</a:t>
            </a:r>
            <a:r>
              <a:rPr lang="en-US" sz="2000">
                <a:solidFill>
                  <a:srgbClr val="0000CC"/>
                </a:solidFill>
                <a:ea typeface="AppleGothic" charset="-127"/>
                <a:cs typeface="AppleGothic" charset="-127"/>
                <a:sym typeface="Symbol" charset="2"/>
              </a:rPr>
              <a:t>= 300 GeV for different luminosities in CMS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1989138"/>
            <a:ext cx="379888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/>
          <a:srcRect l="8566" t="17058" r="24382" b="17058"/>
          <a:stretch>
            <a:fillRect/>
          </a:stretch>
        </p:blipFill>
        <p:spPr bwMode="auto">
          <a:xfrm>
            <a:off x="4706938" y="1947863"/>
            <a:ext cx="3657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5"/>
          <a:srcRect l="6111" t="18277" r="23087" b="17058"/>
          <a:stretch>
            <a:fillRect/>
          </a:stretch>
        </p:blipFill>
        <p:spPr bwMode="auto">
          <a:xfrm>
            <a:off x="415925" y="4386263"/>
            <a:ext cx="3786188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6"/>
          <a:srcRect l="2704" t="14561" r="19608" b="14561"/>
          <a:stretch>
            <a:fillRect/>
          </a:stretch>
        </p:blipFill>
        <p:spPr bwMode="auto">
          <a:xfrm>
            <a:off x="4706938" y="4386263"/>
            <a:ext cx="3797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541463" y="1719263"/>
            <a:ext cx="1576387" cy="4000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10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32</a:t>
            </a:r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 cm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-2</a:t>
            </a:r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s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-1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5832475" y="1719263"/>
            <a:ext cx="1576388" cy="4000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10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33</a:t>
            </a:r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 cm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-2</a:t>
            </a:r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s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-1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1541463" y="4157663"/>
            <a:ext cx="1576387" cy="4000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10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34</a:t>
            </a:r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 cm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-2</a:t>
            </a:r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s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-1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5902325" y="4157663"/>
            <a:ext cx="1576388" cy="4000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10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35</a:t>
            </a:r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 cm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-2</a:t>
            </a:r>
            <a:r>
              <a:rPr lang="en-US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s</a:t>
            </a:r>
            <a:r>
              <a:rPr lang="en-US" b="1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AppleGothic" charset="-127"/>
                <a:cs typeface="AppleGothic" charset="-127"/>
              </a:rPr>
              <a:t>CMS </a:t>
            </a:r>
            <a:r>
              <a:rPr lang="en-US" dirty="0">
                <a:ea typeface="AppleGothic" charset="-127"/>
                <a:cs typeface="AppleGothic" charset="-127"/>
              </a:rPr>
              <a:t>Level-1 Trigger</a:t>
            </a:r>
            <a:r>
              <a:rPr lang="en-US" dirty="0" smtClean="0">
                <a:ea typeface="AppleGothic" charset="-127"/>
                <a:cs typeface="AppleGothic" charset="-127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ea typeface="AppleGothic" charset="-127"/>
                <a:cs typeface="AppleGothic" charset="-127"/>
              </a:rPr>
              <a:t>10</a:t>
            </a:r>
            <a:r>
              <a:rPr lang="en-US" baseline="30000" dirty="0" smtClean="0">
                <a:ea typeface="AppleGothic" charset="-127"/>
                <a:cs typeface="AppleGothic" charset="-127"/>
              </a:rPr>
              <a:t>35</a:t>
            </a:r>
            <a:endParaRPr lang="en-US" dirty="0">
              <a:ea typeface="AppleGothic" charset="-127"/>
              <a:cs typeface="AppleGothic" charset="-127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a typeface="AppleGothic" charset="-127"/>
                <a:cs typeface="AppleGothic" charset="-127"/>
              </a:rPr>
              <a:t>Occupancy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Degraded performance of algorithms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Electrons: reduced rejection at fixed efficiency from isolation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Muons: increased background rates from accidental coincidences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Larger event size to be read out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New Tracker: higher channel count &amp; occupancy </a:t>
            </a:r>
            <a:r>
              <a:rPr lang="en-US" sz="1800" dirty="0" err="1">
                <a:ea typeface="AppleGothic" charset="-127"/>
                <a:sym typeface="Symbol" charset="2"/>
              </a:rPr>
              <a:t></a:t>
            </a:r>
            <a:r>
              <a:rPr lang="en-US" sz="1800" dirty="0">
                <a:ea typeface="AppleGothic" charset="-127"/>
                <a:sym typeface="Symbol" charset="2"/>
              </a:rPr>
              <a:t>  large factor</a:t>
            </a:r>
            <a:endParaRPr lang="en-US" sz="1800" dirty="0">
              <a:ea typeface="AppleGothic" charset="-127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Reduces the max level-1 rate for fixed bandwidth readout.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a typeface="AppleGothic" charset="-127"/>
                <a:cs typeface="AppleGothic" charset="-127"/>
              </a:rPr>
              <a:t>Trigger Rates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Try to hold max L1 rate at 100 kHz by increasing readout bandwidth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Avoid rebuilding front end electronics/readouts where possible</a:t>
            </a:r>
          </a:p>
          <a:p>
            <a:pPr lvl="3">
              <a:lnSpc>
                <a:spcPct val="80000"/>
              </a:lnSpc>
            </a:pPr>
            <a:r>
              <a:rPr lang="en-US" sz="1600" dirty="0">
                <a:ea typeface="AppleGothic" charset="-127"/>
              </a:rPr>
              <a:t>Limits: </a:t>
            </a:r>
            <a:r>
              <a:rPr lang="en-US" sz="1600" dirty="0" err="1">
                <a:ea typeface="AppleGothic" charset="-127"/>
                <a:sym typeface="Symbol" charset="2"/>
              </a:rPr>
              <a:t></a:t>
            </a:r>
            <a:r>
              <a:rPr lang="en-US" sz="1600" dirty="0" err="1">
                <a:ea typeface="AppleGothic" charset="-127"/>
              </a:rPr>
              <a:t>readout</a:t>
            </a:r>
            <a:r>
              <a:rPr lang="en-US" sz="1600" dirty="0">
                <a:ea typeface="AppleGothic" charset="-127"/>
              </a:rPr>
              <a:t> </a:t>
            </a:r>
            <a:r>
              <a:rPr lang="en-US" sz="1600" dirty="0" err="1">
                <a:ea typeface="AppleGothic" charset="-127"/>
              </a:rPr>
              <a:t>time</a:t>
            </a:r>
            <a:r>
              <a:rPr lang="en-US" sz="1600" dirty="0" err="1">
                <a:ea typeface="AppleGothic" charset="-127"/>
                <a:sym typeface="Symbol" charset="2"/>
              </a:rPr>
              <a:t></a:t>
            </a:r>
            <a:r>
              <a:rPr lang="en-US" sz="1600" dirty="0">
                <a:ea typeface="AppleGothic" charset="-127"/>
              </a:rPr>
              <a:t> (&lt; 10 µ</a:t>
            </a:r>
            <a:r>
              <a:rPr lang="en-US" sz="1600" dirty="0" err="1">
                <a:ea typeface="AppleGothic" charset="-127"/>
              </a:rPr>
              <a:t>s</a:t>
            </a:r>
            <a:r>
              <a:rPr lang="en-US" sz="1600" dirty="0">
                <a:ea typeface="AppleGothic" charset="-127"/>
              </a:rPr>
              <a:t>) and data size (total now 1 MB)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Use buffers for increased latency for processing, not post-L1A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May need to increase L1 rate even with all improvements</a:t>
            </a:r>
          </a:p>
          <a:p>
            <a:pPr lvl="3">
              <a:lnSpc>
                <a:spcPct val="80000"/>
              </a:lnSpc>
            </a:pPr>
            <a:r>
              <a:rPr lang="en-US" sz="1600" dirty="0">
                <a:ea typeface="AppleGothic" charset="-127"/>
              </a:rPr>
              <a:t>Greater burden on DAQ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Implies raising E</a:t>
            </a:r>
            <a:r>
              <a:rPr lang="en-US" sz="1800" baseline="-25000" dirty="0">
                <a:ea typeface="AppleGothic" charset="-127"/>
              </a:rPr>
              <a:t>T</a:t>
            </a:r>
            <a:r>
              <a:rPr lang="en-US" sz="1800" dirty="0">
                <a:ea typeface="AppleGothic" charset="-127"/>
              </a:rPr>
              <a:t> thresholds on electrons, photons, muons, jets and use of multi-object triggers, unless we have new information </a:t>
            </a:r>
            <a:r>
              <a:rPr lang="en-US" sz="1800" dirty="0" err="1">
                <a:solidFill>
                  <a:srgbClr val="FF0000"/>
                </a:solidFill>
                <a:ea typeface="AppleGothic" charset="-127"/>
                <a:sym typeface="Symbol" charset="2"/>
              </a:rPr>
              <a:t></a:t>
            </a:r>
            <a:r>
              <a:rPr lang="en-US" sz="1800" dirty="0" err="1">
                <a:solidFill>
                  <a:srgbClr val="FF0000"/>
                </a:solidFill>
                <a:ea typeface="AppleGothic" charset="-127"/>
              </a:rPr>
              <a:t>Tracker</a:t>
            </a:r>
            <a:r>
              <a:rPr lang="en-US" sz="1800" dirty="0">
                <a:solidFill>
                  <a:srgbClr val="FF0000"/>
                </a:solidFill>
                <a:ea typeface="AppleGothic" charset="-127"/>
              </a:rPr>
              <a:t> at L1</a:t>
            </a:r>
            <a:endParaRPr lang="en-US" sz="1800" dirty="0">
              <a:ea typeface="AppleGothic" charset="-127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AppleGothic" charset="-127"/>
              </a:rPr>
              <a:t>Need to compensate for larger interaction rate &amp; degradation in algorithm performance due to </a:t>
            </a:r>
            <a:r>
              <a:rPr lang="en-US" sz="1800" dirty="0" smtClean="0">
                <a:ea typeface="AppleGothic" charset="-127"/>
              </a:rPr>
              <a:t>occupancy</a:t>
            </a:r>
            <a:endParaRPr lang="en-US" sz="1800" dirty="0">
              <a:ea typeface="AppleGothic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0" descr="tauRate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254500"/>
            <a:ext cx="4114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Rectangle 2"/>
          <p:cNvSpPr>
            <a:spLocks noChangeArrowheads="1"/>
          </p:cNvSpPr>
          <p:nvPr/>
        </p:nvSpPr>
        <p:spPr bwMode="auto">
          <a:xfrm>
            <a:off x="0" y="990600"/>
            <a:ext cx="5029200" cy="3352800"/>
          </a:xfrm>
          <a:prstGeom prst="rect">
            <a:avLst/>
          </a:prstGeom>
          <a:solidFill>
            <a:srgbClr val="FFFEC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AppleGothic" charset="-127"/>
                <a:cs typeface="AppleGothic" charset="-127"/>
              </a:rPr>
              <a:t>Tracking needed for L1 trigger</a:t>
            </a:r>
          </a:p>
        </p:txBody>
      </p:sp>
      <p:pic>
        <p:nvPicPr>
          <p:cNvPr id="142341" name="Picture 4" descr="Muon_rat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990600"/>
            <a:ext cx="38100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2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000" b="1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Muon L1 trigger rate </a:t>
            </a:r>
          </a:p>
        </p:txBody>
      </p:sp>
      <p:sp>
        <p:nvSpPr>
          <p:cNvPr id="142343" name="Rectangle 8"/>
          <p:cNvSpPr>
            <a:spLocks noChangeArrowheads="1"/>
          </p:cNvSpPr>
          <p:nvPr/>
        </p:nvSpPr>
        <p:spPr bwMode="auto">
          <a:xfrm>
            <a:off x="152400" y="2362200"/>
            <a:ext cx="502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endParaRPr lang="en-US" b="1">
              <a:solidFill>
                <a:srgbClr val="ED181E"/>
              </a:solidFill>
              <a:latin typeface="Arial" charset="0"/>
              <a:ea typeface="AppleGothic" charset="-127"/>
              <a:cs typeface="AppleGothic" charset="-127"/>
            </a:endParaRPr>
          </a:p>
        </p:txBody>
      </p:sp>
      <p:pic>
        <p:nvPicPr>
          <p:cNvPr id="14234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838200"/>
            <a:ext cx="25955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5" name="Text Box 10"/>
          <p:cNvSpPr txBox="1">
            <a:spLocks noChangeArrowheads="1"/>
          </p:cNvSpPr>
          <p:nvPr/>
        </p:nvSpPr>
        <p:spPr bwMode="auto">
          <a:xfrm>
            <a:off x="152400" y="1295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>
                <a:latin typeface="Arial" charset="0"/>
                <a:ea typeface="AppleGothic" charset="-127"/>
                <a:cs typeface="AppleGothic" charset="-127"/>
              </a:rPr>
              <a:t>Single electron trigger rate</a:t>
            </a:r>
          </a:p>
          <a:p>
            <a:pPr>
              <a:spcBef>
                <a:spcPct val="50000"/>
              </a:spcBef>
            </a:pPr>
            <a:r>
              <a:rPr kumimoji="1" lang="en-US" i="1">
                <a:latin typeface="Arial" charset="0"/>
                <a:ea typeface="AppleGothic" charset="-127"/>
                <a:cs typeface="AppleGothic" charset="-127"/>
              </a:rPr>
              <a:t>Isolation criteria are insufficient to reduce rate at </a:t>
            </a:r>
            <a:r>
              <a:rPr lang="en-GB">
                <a:latin typeface="Arial" charset="0"/>
                <a:ea typeface="AppleGothic" charset="-127"/>
                <a:cs typeface="AppleGothic" charset="-127"/>
              </a:rPr>
              <a:t>L =</a:t>
            </a:r>
            <a:r>
              <a:rPr kumimoji="1" lang="en-US" i="1">
                <a:latin typeface="Arial" charset="0"/>
                <a:ea typeface="AppleGothic" charset="-127"/>
                <a:cs typeface="AppleGothic" charset="-127"/>
              </a:rPr>
              <a:t> 10</a:t>
            </a:r>
            <a:r>
              <a:rPr kumimoji="1" lang="en-US" i="1" baseline="30000">
                <a:latin typeface="Arial" charset="0"/>
                <a:ea typeface="AppleGothic" charset="-127"/>
                <a:cs typeface="AppleGothic" charset="-127"/>
              </a:rPr>
              <a:t>35 </a:t>
            </a:r>
            <a:r>
              <a:rPr lang="en-US" sz="1800" i="1">
                <a:latin typeface="Arial" charset="0"/>
                <a:ea typeface="AppleGothic" charset="-127"/>
                <a:cs typeface="AppleGothic" charset="-127"/>
              </a:rPr>
              <a:t>cm</a:t>
            </a:r>
            <a:r>
              <a:rPr lang="en-US" sz="1800" i="1" baseline="30000">
                <a:latin typeface="Arial" charset="0"/>
                <a:ea typeface="AppleGothic" charset="-127"/>
                <a:cs typeface="AppleGothic" charset="-127"/>
              </a:rPr>
              <a:t>-2</a:t>
            </a:r>
            <a:r>
              <a:rPr lang="en-US" sz="1800" i="1">
                <a:latin typeface="Arial" charset="0"/>
                <a:ea typeface="AppleGothic" charset="-127"/>
                <a:cs typeface="AppleGothic" charset="-127"/>
              </a:rPr>
              <a:t>.s</a:t>
            </a:r>
            <a:r>
              <a:rPr lang="en-US" sz="1800" i="1" baseline="30000">
                <a:latin typeface="Arial" charset="0"/>
                <a:ea typeface="AppleGothic" charset="-127"/>
                <a:cs typeface="AppleGothic" charset="-127"/>
              </a:rPr>
              <a:t>-1</a:t>
            </a:r>
            <a:endParaRPr lang="en-US" baseline="30000"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42346" name="Rectangle 11"/>
          <p:cNvSpPr>
            <a:spLocks noChangeArrowheads="1"/>
          </p:cNvSpPr>
          <p:nvPr/>
        </p:nvSpPr>
        <p:spPr bwMode="auto">
          <a:xfrm>
            <a:off x="3505200" y="3124200"/>
            <a:ext cx="1347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5kHz @ 10</a:t>
            </a:r>
            <a:r>
              <a:rPr lang="en-US" sz="1600" baseline="30000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35</a:t>
            </a:r>
            <a:endParaRPr lang="en-US" sz="1600">
              <a:solidFill>
                <a:srgbClr val="FF0000"/>
              </a:solidFill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42347" name="Rectangle 12"/>
          <p:cNvSpPr>
            <a:spLocks noChangeArrowheads="1"/>
          </p:cNvSpPr>
          <p:nvPr/>
        </p:nvSpPr>
        <p:spPr bwMode="auto">
          <a:xfrm>
            <a:off x="5867400" y="1219200"/>
            <a:ext cx="10858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L = 10</a:t>
            </a:r>
            <a:r>
              <a:rPr lang="en-GB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34</a:t>
            </a:r>
            <a:endParaRPr lang="en-US" baseline="30000">
              <a:solidFill>
                <a:schemeClr val="tx2"/>
              </a:solidFill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42348" name="Rectangle 13"/>
          <p:cNvSpPr>
            <a:spLocks noChangeArrowheads="1"/>
          </p:cNvSpPr>
          <p:nvPr/>
        </p:nvSpPr>
        <p:spPr bwMode="auto">
          <a:xfrm>
            <a:off x="3200400" y="2133600"/>
            <a:ext cx="13557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L = 2x10</a:t>
            </a:r>
            <a:r>
              <a:rPr lang="en-GB" baseline="30000">
                <a:solidFill>
                  <a:schemeClr val="tx2"/>
                </a:solidFill>
                <a:latin typeface="Arial" charset="0"/>
                <a:ea typeface="AppleGothic" charset="-127"/>
                <a:cs typeface="AppleGothic" charset="-127"/>
              </a:rPr>
              <a:t>33</a:t>
            </a:r>
            <a:endParaRPr lang="en-US" baseline="30000">
              <a:solidFill>
                <a:schemeClr val="tx2"/>
              </a:solidFill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42349" name="Rectangle 21"/>
          <p:cNvSpPr>
            <a:spLocks noChangeArrowheads="1"/>
          </p:cNvSpPr>
          <p:nvPr/>
        </p:nvSpPr>
        <p:spPr bwMode="auto">
          <a:xfrm>
            <a:off x="5486400" y="5791200"/>
            <a:ext cx="1219200" cy="552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142350" name="Line 22"/>
          <p:cNvSpPr>
            <a:spLocks noChangeShapeType="1"/>
          </p:cNvSpPr>
          <p:nvPr/>
        </p:nvSpPr>
        <p:spPr bwMode="auto">
          <a:xfrm flipV="1">
            <a:off x="5181600" y="4495800"/>
            <a:ext cx="1588" cy="200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  <p:sp>
        <p:nvSpPr>
          <p:cNvPr id="142351" name="Text Box 23"/>
          <p:cNvSpPr txBox="1">
            <a:spLocks noChangeArrowheads="1"/>
          </p:cNvSpPr>
          <p:nvPr/>
        </p:nvSpPr>
        <p:spPr bwMode="auto">
          <a:xfrm rot="-5400000">
            <a:off x="4925219" y="5514181"/>
            <a:ext cx="452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MHz</a:t>
            </a:r>
          </a:p>
        </p:txBody>
      </p:sp>
      <p:sp>
        <p:nvSpPr>
          <p:cNvPr id="142352" name="Text Box 24"/>
          <p:cNvSpPr txBox="1">
            <a:spLocks noChangeArrowheads="1"/>
          </p:cNvSpPr>
          <p:nvPr/>
        </p:nvSpPr>
        <p:spPr bwMode="auto">
          <a:xfrm>
            <a:off x="5867400" y="3352800"/>
            <a:ext cx="1600200" cy="73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Standalone Muon trigger resolution insufficient</a:t>
            </a:r>
          </a:p>
        </p:txBody>
      </p:sp>
      <p:sp>
        <p:nvSpPr>
          <p:cNvPr id="142353" name="Rectangle 25"/>
          <p:cNvSpPr>
            <a:spLocks noChangeArrowheads="1"/>
          </p:cNvSpPr>
          <p:nvPr/>
        </p:nvSpPr>
        <p:spPr bwMode="auto">
          <a:xfrm>
            <a:off x="3352800" y="4724400"/>
            <a:ext cx="152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Arial" charset="0"/>
                <a:ea typeface="AppleGothic" charset="-127"/>
                <a:cs typeface="AppleGothic" charset="-127"/>
              </a:rPr>
              <a:t>We need to get another x200 (x20) reduction for single (double) tau rate! 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4343400"/>
            <a:ext cx="3429000" cy="2217738"/>
            <a:chOff x="96" y="2736"/>
            <a:chExt cx="2160" cy="1397"/>
          </a:xfrm>
        </p:grpSpPr>
        <p:pic>
          <p:nvPicPr>
            <p:cNvPr id="142357" name="Picture 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" y="2736"/>
              <a:ext cx="2160" cy="1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358" name="Line 28"/>
            <p:cNvSpPr>
              <a:spLocks noChangeShapeType="1"/>
            </p:cNvSpPr>
            <p:nvPr/>
          </p:nvSpPr>
          <p:spPr bwMode="auto">
            <a:xfrm>
              <a:off x="1081" y="3000"/>
              <a:ext cx="9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142359" name="Text Box 29"/>
            <p:cNvSpPr txBox="1">
              <a:spLocks noChangeArrowheads="1"/>
            </p:cNvSpPr>
            <p:nvPr/>
          </p:nvSpPr>
          <p:spPr bwMode="auto">
            <a:xfrm>
              <a:off x="451" y="3338"/>
              <a:ext cx="1615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  <a:ea typeface="AppleGothic" charset="-127"/>
                  <a:cs typeface="AppleGothic" charset="-127"/>
                </a:rPr>
                <a:t>Amount of energy carried by tracks around </a:t>
              </a:r>
              <a:r>
                <a:rPr lang="en-US" sz="1400">
                  <a:solidFill>
                    <a:srgbClr val="D60093"/>
                  </a:solidFill>
                  <a:latin typeface="Arial" charset="0"/>
                  <a:ea typeface="AppleGothic" charset="-127"/>
                  <a:cs typeface="AppleGothic" charset="-127"/>
                </a:rPr>
                <a:t>tau</a:t>
              </a:r>
              <a:r>
                <a:rPr lang="en-US" sz="1400">
                  <a:latin typeface="Arial" charset="0"/>
                  <a:ea typeface="AppleGothic" charset="-127"/>
                  <a:cs typeface="AppleGothic" charset="-127"/>
                </a:rPr>
                <a:t>/jet direction (PU=100)</a:t>
              </a:r>
            </a:p>
          </p:txBody>
        </p:sp>
        <p:sp>
          <p:nvSpPr>
            <p:cNvPr id="142360" name="Text Box 30"/>
            <p:cNvSpPr txBox="1">
              <a:spLocks noChangeArrowheads="1"/>
            </p:cNvSpPr>
            <p:nvPr/>
          </p:nvSpPr>
          <p:spPr bwMode="auto">
            <a:xfrm>
              <a:off x="1160" y="2811"/>
              <a:ext cx="8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Arial" charset="0"/>
                  <a:ea typeface="AppleGothic" charset="-127"/>
                  <a:cs typeface="AppleGothic" charset="-127"/>
                </a:rPr>
                <a:t>Cone 10</a:t>
              </a:r>
              <a:r>
                <a:rPr lang="en-US" sz="1400" baseline="30000">
                  <a:latin typeface="Arial" charset="0"/>
                  <a:ea typeface="AppleGothic" charset="-127"/>
                  <a:cs typeface="AppleGothic" charset="-127"/>
                </a:rPr>
                <a:t>o</a:t>
              </a:r>
              <a:r>
                <a:rPr lang="en-US" sz="1400">
                  <a:latin typeface="Arial" charset="0"/>
                  <a:ea typeface="AppleGothic" charset="-127"/>
                  <a:cs typeface="AppleGothic" charset="-127"/>
                </a:rPr>
                <a:t>-30</a:t>
              </a:r>
              <a:r>
                <a:rPr lang="en-US" sz="1400" baseline="30000">
                  <a:latin typeface="Arial" charset="0"/>
                  <a:ea typeface="AppleGothic" charset="-127"/>
                  <a:cs typeface="AppleGothic" charset="-127"/>
                </a:rPr>
                <a:t>o</a:t>
              </a:r>
            </a:p>
          </p:txBody>
        </p:sp>
        <p:sp>
          <p:nvSpPr>
            <p:cNvPr id="142361" name="Text Box 31"/>
            <p:cNvSpPr txBox="1">
              <a:spLocks noChangeArrowheads="1"/>
            </p:cNvSpPr>
            <p:nvPr/>
          </p:nvSpPr>
          <p:spPr bwMode="auto">
            <a:xfrm rot="-5400000">
              <a:off x="-183" y="3088"/>
              <a:ext cx="82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Arial" charset="0"/>
                  <a:ea typeface="AppleGothic" charset="-127"/>
                  <a:cs typeface="AppleGothic" charset="-127"/>
                </a:rPr>
                <a:t>~d</a:t>
              </a:r>
              <a:r>
                <a:rPr lang="en-US" sz="1400" b="1" i="1">
                  <a:latin typeface="Arial" charset="0"/>
                  <a:ea typeface="AppleGothic" charset="-127"/>
                  <a:cs typeface="AppleGothic" charset="-127"/>
                </a:rPr>
                <a:t>E</a:t>
              </a:r>
              <a:r>
                <a:rPr lang="en-US" sz="1400" b="1" i="1" baseline="-25000">
                  <a:latin typeface="Arial" charset="0"/>
                  <a:ea typeface="AppleGothic" charset="-127"/>
                  <a:cs typeface="AppleGothic" charset="-127"/>
                </a:rPr>
                <a:t>T</a:t>
              </a:r>
              <a:r>
                <a:rPr lang="en-US" sz="1400" b="1">
                  <a:latin typeface="Arial" charset="0"/>
                  <a:ea typeface="AppleGothic" charset="-127"/>
                  <a:cs typeface="AppleGothic" charset="-127"/>
                </a:rPr>
                <a:t>/d</a:t>
              </a:r>
              <a:r>
                <a:rPr lang="en-US" sz="1400" b="1" i="1">
                  <a:latin typeface="Arial" charset="0"/>
                  <a:ea typeface="AppleGothic" charset="-127"/>
                  <a:cs typeface="AppleGothic" charset="-127"/>
                </a:rPr>
                <a:t>cos</a:t>
              </a:r>
              <a:r>
                <a:rPr lang="en-US" sz="1400" b="1" i="1">
                  <a:latin typeface="Symbol" charset="2"/>
                  <a:ea typeface="AppleGothic" charset="-127"/>
                  <a:cs typeface="AppleGothic" charset="-127"/>
                </a:rPr>
                <a:t>q</a:t>
              </a:r>
              <a:endParaRPr lang="en-US" sz="1400" b="1" i="1">
                <a:latin typeface="Arial" charset="0"/>
                <a:ea typeface="AppleGothic" charset="-127"/>
                <a:cs typeface="AppleGothic" charset="-127"/>
              </a:endParaRPr>
            </a:p>
          </p:txBody>
        </p:sp>
      </p:grpSp>
      <p:sp>
        <p:nvSpPr>
          <p:cNvPr id="142355" name="Line 34"/>
          <p:cNvSpPr>
            <a:spLocks noChangeShapeType="1"/>
          </p:cNvSpPr>
          <p:nvPr/>
        </p:nvSpPr>
        <p:spPr bwMode="auto">
          <a:xfrm flipV="1">
            <a:off x="7315200" y="2286000"/>
            <a:ext cx="457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  <p:sp>
        <p:nvSpPr>
          <p:cNvPr id="142356" name="Text Box 35"/>
          <p:cNvSpPr txBox="1">
            <a:spLocks noChangeArrowheads="1"/>
          </p:cNvSpPr>
          <p:nvPr/>
        </p:nvSpPr>
        <p:spPr bwMode="auto">
          <a:xfrm>
            <a:off x="6629400" y="4572000"/>
            <a:ext cx="30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AppleGothic" charset="-127"/>
                <a:cs typeface="AppleGothic" charset="-127"/>
                <a:sym typeface="Symbol" charset="2"/>
              </a:rPr>
              <a:t></a:t>
            </a:r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Track Trigger Problem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3733800" cy="5441950"/>
          </a:xfrm>
        </p:spPr>
        <p:txBody>
          <a:bodyPr>
            <a:normAutofit fontScale="85000" lnSpcReduction="20000"/>
          </a:bodyPr>
          <a:lstStyle/>
          <a:p>
            <a:pPr marL="230188" indent="-230188">
              <a:buFont typeface="Arial"/>
              <a:buChar char="•"/>
            </a:pPr>
            <a:r>
              <a:rPr lang="en-US" dirty="0" smtClean="0"/>
              <a:t>Need to gather </a:t>
            </a:r>
            <a:br>
              <a:rPr lang="en-US" dirty="0" smtClean="0"/>
            </a:br>
            <a:r>
              <a:rPr lang="en-US" dirty="0" smtClean="0"/>
              <a:t>information from 10</a:t>
            </a:r>
            <a:r>
              <a:rPr lang="en-US" baseline="30000" dirty="0" smtClean="0"/>
              <a:t>8</a:t>
            </a:r>
            <a:r>
              <a:rPr lang="en-US" dirty="0" smtClean="0"/>
              <a:t> pixels in 200m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silicon at 40 MHz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/>
              <a:t>Power &amp; bandwidth to send all data </a:t>
            </a:r>
            <a:br>
              <a:rPr lang="en-US" dirty="0" smtClean="0"/>
            </a:br>
            <a:r>
              <a:rPr lang="en-US" dirty="0" smtClean="0"/>
              <a:t>off-detector is prohibitive</a:t>
            </a:r>
          </a:p>
          <a:p>
            <a:pPr marL="515938" lvl="3" indent="-230188"/>
            <a:r>
              <a:rPr lang="en-US" sz="2353" dirty="0" smtClean="0">
                <a:solidFill>
                  <a:srgbClr val="0000FF"/>
                </a:solidFill>
              </a:rPr>
              <a:t>Local filtering necessary</a:t>
            </a:r>
          </a:p>
          <a:p>
            <a:pPr marL="515938" lvl="3" indent="-230188"/>
            <a:r>
              <a:rPr lang="en-US" sz="2353" dirty="0" smtClean="0">
                <a:solidFill>
                  <a:srgbClr val="0000FF"/>
                </a:solidFill>
              </a:rPr>
              <a:t>Smart pixels needed to locally correlate hit P</a:t>
            </a:r>
            <a:r>
              <a:rPr lang="en-US" sz="2353" baseline="-25000" dirty="0" smtClean="0">
                <a:solidFill>
                  <a:srgbClr val="0000FF"/>
                </a:solidFill>
              </a:rPr>
              <a:t>t</a:t>
            </a:r>
            <a:r>
              <a:rPr lang="en-US" sz="2353" dirty="0" smtClean="0">
                <a:solidFill>
                  <a:srgbClr val="0000FF"/>
                </a:solidFill>
              </a:rPr>
              <a:t> information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/>
              <a:t>Studying the use of 3D electronics to provide ability to locally correlate hits between two closely spaced layers</a:t>
            </a:r>
          </a:p>
          <a:p>
            <a:pPr marL="230188" lvl="1" indent="-230188"/>
            <a:endParaRPr lang="en-US" dirty="0" smtClean="0"/>
          </a:p>
          <a:p>
            <a:pPr marL="230188" indent="-230188"/>
            <a:endParaRPr lang="en-US" dirty="0" smtClean="0"/>
          </a:p>
          <a:p>
            <a:pPr marL="230188" indent="-230188"/>
            <a:endParaRPr lang="en-US" dirty="0"/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128" y="1143000"/>
            <a:ext cx="53041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912" y="1371600"/>
            <a:ext cx="5091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3D Interconnection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1"/>
            <a:ext cx="5029200" cy="3352800"/>
          </a:xfrm>
        </p:spPr>
        <p:txBody>
          <a:bodyPr/>
          <a:lstStyle/>
          <a:p>
            <a:pPr marL="0">
              <a:buFont typeface="Arial" charset="0"/>
              <a:buNone/>
            </a:pPr>
            <a:r>
              <a:rPr lang="en-US" sz="2000" dirty="0" smtClean="0"/>
              <a:t>Key </a:t>
            </a:r>
            <a:r>
              <a:rPr lang="en-US" sz="2000" dirty="0"/>
              <a:t>to</a:t>
            </a:r>
            <a:r>
              <a:rPr lang="en-US" sz="2000" dirty="0" smtClean="0"/>
              <a:t> design </a:t>
            </a:r>
            <a:r>
              <a:rPr lang="en-US" sz="2000" dirty="0"/>
              <a:t>is</a:t>
            </a:r>
            <a:r>
              <a:rPr lang="en-US" sz="2000" dirty="0" smtClean="0"/>
              <a:t> ability </a:t>
            </a:r>
            <a:r>
              <a:rPr lang="en-US" sz="2000" dirty="0"/>
              <a:t>of a single IC to connect to both</a:t>
            </a:r>
            <a:r>
              <a:rPr lang="en-US" sz="2000" dirty="0" smtClean="0"/>
              <a:t> top &amp; </a:t>
            </a:r>
            <a:r>
              <a:rPr lang="en-US" sz="2000" dirty="0"/>
              <a:t>bottom sensor</a:t>
            </a:r>
          </a:p>
          <a:p>
            <a:pPr marL="0"/>
            <a:r>
              <a:rPr lang="en-US" sz="2000" dirty="0"/>
              <a:t>Enabled by “vertical interconnected” (3D) technology</a:t>
            </a:r>
          </a:p>
          <a:p>
            <a:pPr marL="0"/>
            <a:r>
              <a:rPr lang="en-US" sz="2000" dirty="0"/>
              <a:t>A single chip on</a:t>
            </a:r>
            <a:r>
              <a:rPr lang="en-US" sz="2000" dirty="0" smtClean="0"/>
              <a:t> bottom </a:t>
            </a:r>
            <a:r>
              <a:rPr lang="en-US" sz="2000" dirty="0"/>
              <a:t>tier can </a:t>
            </a:r>
            <a:br>
              <a:rPr lang="en-US" sz="2000" dirty="0"/>
            </a:br>
            <a:r>
              <a:rPr lang="en-US" sz="2000" dirty="0"/>
              <a:t>connect to both top and bottom </a:t>
            </a:r>
            <a:br>
              <a:rPr lang="en-US" sz="2000" dirty="0"/>
            </a:br>
            <a:r>
              <a:rPr lang="en-US" sz="2000" dirty="0"/>
              <a:t>sensors – locally correlate information</a:t>
            </a:r>
          </a:p>
          <a:p>
            <a:pPr marL="0"/>
            <a:r>
              <a:rPr lang="en-US" sz="2000" dirty="0"/>
              <a:t>Analog information from</a:t>
            </a:r>
            <a:r>
              <a:rPr lang="en-US" sz="2000" dirty="0" smtClean="0"/>
              <a:t> top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sensor is passed to ROIC</a:t>
            </a:r>
            <a:r>
              <a:rPr lang="en-US" sz="2000" dirty="0" smtClean="0"/>
              <a:t> (readout</a:t>
            </a:r>
            <a:br>
              <a:rPr lang="en-US" sz="2000" dirty="0" smtClean="0"/>
            </a:br>
            <a:r>
              <a:rPr lang="en-US" sz="2000" dirty="0" smtClean="0"/>
              <a:t>IC) through interposer</a:t>
            </a:r>
          </a:p>
          <a:p>
            <a:pPr marL="0"/>
            <a:r>
              <a:rPr lang="en-US" sz="2000" dirty="0" smtClean="0">
                <a:solidFill>
                  <a:srgbClr val="0000FF"/>
                </a:solidFill>
              </a:rPr>
              <a:t>One layer of chips</a:t>
            </a:r>
          </a:p>
          <a:p>
            <a:pPr marL="0"/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4343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endParaRPr lang="en-US" b="1" dirty="0" smtClean="0">
              <a:solidFill>
                <a:srgbClr val="0000FF"/>
              </a:solidFill>
              <a:latin typeface="+mj-lt"/>
              <a:ea typeface="AppleGothic"/>
              <a:cs typeface="AppleGothic"/>
            </a:endParaRPr>
          </a:p>
          <a:p>
            <a:pPr marL="0"/>
            <a:r>
              <a:rPr lang="en-US" b="1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No “horizontal” data transfer necessary – lower noise and power</a:t>
            </a:r>
            <a:br>
              <a:rPr lang="en-US" b="1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</a:br>
            <a:endParaRPr lang="en-US" b="1" dirty="0" smtClean="0">
              <a:solidFill>
                <a:srgbClr val="0000FF"/>
              </a:solidFill>
              <a:latin typeface="+mj-lt"/>
              <a:ea typeface="AppleGothic"/>
              <a:cs typeface="AppleGothic"/>
            </a:endParaRPr>
          </a:p>
          <a:p>
            <a:pPr marL="0"/>
            <a:r>
              <a:rPr lang="en-US" b="1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Fine Z information is not necessary on top sensor – long (~1 cm </a:t>
            </a:r>
            <a:r>
              <a:rPr lang="en-US" b="1" dirty="0" err="1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vs</a:t>
            </a:r>
            <a:r>
              <a:rPr lang="en-US" b="1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 ~1-2 mm) strips can be used to minimize via density in interposer</a:t>
            </a:r>
            <a:endParaRPr lang="en-US" sz="2400" b="1" dirty="0" smtClean="0">
              <a:solidFill>
                <a:srgbClr val="0000FF"/>
              </a:solidFill>
              <a:latin typeface="+mj-lt"/>
              <a:ea typeface="AppleGothic"/>
              <a:cs typeface="AppleGothic"/>
            </a:endParaRPr>
          </a:p>
          <a:p>
            <a:endParaRPr lang="en-US" b="1" dirty="0">
              <a:solidFill>
                <a:srgbClr val="0000FF"/>
              </a:solidFill>
              <a:latin typeface="+mj-lt"/>
              <a:ea typeface="AppleGothic"/>
              <a:cs typeface="Apple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 Trigger Architecture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66800"/>
            <a:ext cx="60198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Readout designed to send all hits with P</a:t>
            </a:r>
            <a:r>
              <a:rPr lang="en-US" baseline="-25000" dirty="0" smtClean="0"/>
              <a:t>t</a:t>
            </a:r>
            <a:r>
              <a:rPr lang="en-US" dirty="0" smtClean="0"/>
              <a:t>&gt;~2 GeV to trigger processor</a:t>
            </a:r>
          </a:p>
          <a:p>
            <a:r>
              <a:rPr lang="en-US" dirty="0" smtClean="0"/>
              <a:t> High throughput – </a:t>
            </a:r>
            <a:r>
              <a:rPr lang="en-US" dirty="0" err="1" smtClean="0"/>
              <a:t>micropipeline</a:t>
            </a:r>
            <a:r>
              <a:rPr lang="en-US" dirty="0" smtClean="0"/>
              <a:t> architecture</a:t>
            </a:r>
          </a:p>
          <a:p>
            <a:r>
              <a:rPr lang="en-US" dirty="0" smtClean="0"/>
              <a:t> Readout mixes trigger and event data</a:t>
            </a:r>
          </a:p>
          <a:p>
            <a:r>
              <a:rPr lang="en-US" dirty="0" smtClean="0"/>
              <a:t> Tracker organized into phi segments</a:t>
            </a:r>
          </a:p>
          <a:p>
            <a:pPr lvl="1"/>
            <a:r>
              <a:rPr lang="en-US" dirty="0" smtClean="0"/>
              <a:t>Limited FPGA interconnections</a:t>
            </a:r>
          </a:p>
          <a:p>
            <a:pPr lvl="1"/>
            <a:r>
              <a:rPr lang="en-US" dirty="0" smtClean="0"/>
              <a:t>Robust against loss of single layer hits</a:t>
            </a:r>
          </a:p>
          <a:p>
            <a:pPr lvl="1"/>
            <a:r>
              <a:rPr lang="en-US" dirty="0" smtClean="0"/>
              <a:t>Boundaries depend on p</a:t>
            </a:r>
            <a:r>
              <a:rPr lang="en-US" baseline="-25000" dirty="0" smtClean="0"/>
              <a:t>t</a:t>
            </a:r>
            <a:r>
              <a:rPr lang="en-US" dirty="0" smtClean="0"/>
              <a:t> cuts &amp; tracker geometry </a:t>
            </a:r>
          </a:p>
          <a:p>
            <a:endParaRPr lang="en-US" dirty="0"/>
          </a:p>
        </p:txBody>
      </p:sp>
      <p:pic>
        <p:nvPicPr>
          <p:cNvPr id="49158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919538"/>
            <a:ext cx="3935412" cy="2557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49159" name="Picture 4" descr="chip_flow-rev.pd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07288" y="2819400"/>
            <a:ext cx="31747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712" y="1008062"/>
            <a:ext cx="4179888" cy="257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15-07-Full_pixel_detect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5002213"/>
            <a:ext cx="4279900" cy="1465262"/>
          </a:xfrm>
          <a:prstGeom prst="rect">
            <a:avLst/>
          </a:prstGeom>
          <a:noFill/>
        </p:spPr>
      </p:pic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Tracking for electron trigger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610600" cy="5441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Present CMS electron HLT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Factor of 10 rate reduction</a:t>
            </a:r>
          </a:p>
          <a:p>
            <a:pPr>
              <a:lnSpc>
                <a:spcPct val="80000"/>
              </a:lnSpc>
            </a:pPr>
            <a:r>
              <a:rPr lang="en-US">
                <a:sym typeface="Symbol" charset="2"/>
              </a:rPr>
              <a:t>: only tracker handle: isolation</a:t>
            </a:r>
          </a:p>
          <a:p>
            <a:pPr lvl="1">
              <a:lnSpc>
                <a:spcPct val="80000"/>
              </a:lnSpc>
            </a:pPr>
            <a:r>
              <a:rPr lang="en-US"/>
              <a:t>Need knowledge of vertex</a:t>
            </a:r>
            <a:br>
              <a:rPr lang="en-US"/>
            </a:br>
            <a:r>
              <a:rPr lang="en-US"/>
              <a:t>location to avoid loss of efficiency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6605589" y="1050926"/>
            <a:ext cx="2485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" charset="0"/>
                <a:ea typeface="AppleGothic"/>
                <a:cs typeface="AppleGothic"/>
              </a:rPr>
              <a:t>- C. </a:t>
            </a:r>
            <a:r>
              <a:rPr lang="en-US" sz="2000" dirty="0" err="1">
                <a:latin typeface="Times" charset="0"/>
                <a:ea typeface="AppleGothic"/>
                <a:cs typeface="AppleGothic"/>
              </a:rPr>
              <a:t>Foudas</a:t>
            </a:r>
            <a:r>
              <a:rPr lang="en-US" sz="2000" dirty="0">
                <a:latin typeface="Times" charset="0"/>
                <a:ea typeface="AppleGothic"/>
                <a:cs typeface="AppleGothic"/>
              </a:rPr>
              <a:t> &amp; C. </a:t>
            </a:r>
            <a:r>
              <a:rPr lang="en-US" sz="2000" dirty="0" err="1">
                <a:latin typeface="Times" charset="0"/>
                <a:ea typeface="AppleGothic"/>
                <a:cs typeface="AppleGothic"/>
              </a:rPr>
              <a:t>Seez</a:t>
            </a:r>
            <a:endParaRPr lang="en-US" sz="2000" dirty="0">
              <a:latin typeface="Times" charset="0"/>
              <a:ea typeface="AppleGothic"/>
              <a:cs typeface="AppleGothic"/>
            </a:endParaRPr>
          </a:p>
        </p:txBody>
      </p:sp>
      <p:pic>
        <p:nvPicPr>
          <p:cNvPr id="205830" name="Picture 6" descr="15-08-Rejection_versus_ef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1381127"/>
            <a:ext cx="4114800" cy="3482975"/>
          </a:xfrm>
          <a:prstGeom prst="rect">
            <a:avLst/>
          </a:prstGeom>
          <a:noFill/>
        </p:spPr>
      </p:pic>
      <p:pic>
        <p:nvPicPr>
          <p:cNvPr id="205831" name="Picture 7" descr="e-track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200"/>
            <a:ext cx="5715000" cy="319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Tracking for </a:t>
            </a:r>
            <a:r>
              <a:rPr lang="en-US">
                <a:sym typeface="Symbol" charset="2"/>
              </a:rPr>
              <a:t>-jet isolation</a:t>
            </a: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7848600" cy="914400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  <a:sym typeface="Symbol" charset="2"/>
              </a:rPr>
              <a:t></a:t>
            </a:r>
            <a:r>
              <a:rPr lang="en-US" dirty="0">
                <a:solidFill>
                  <a:srgbClr val="0000FF"/>
                </a:solidFill>
                <a:sym typeface="Symbol" charset="2"/>
              </a:rPr>
              <a:t>-lepton trigger: isolation from pixel tracks outside signal cone &amp; inside isolation cone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7876" name="Picture 4" descr="15-50-Sketch_o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855788"/>
            <a:ext cx="3576638" cy="4697412"/>
          </a:xfrm>
          <a:prstGeom prst="rect">
            <a:avLst/>
          </a:prstGeom>
          <a:noFill/>
        </p:spPr>
      </p:pic>
      <p:pic>
        <p:nvPicPr>
          <p:cNvPr id="207877" name="Picture 5" descr="15-51-Efficiency_of_Pixe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91000" y="1704975"/>
            <a:ext cx="4953000" cy="4852988"/>
          </a:xfrm>
          <a:prstGeom prst="rect">
            <a:avLst/>
          </a:prstGeom>
          <a:noFill/>
        </p:spPr>
      </p:pic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124200" y="6172200"/>
            <a:ext cx="4191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rgbClr val="ED181E"/>
                </a:solidFill>
                <a:latin typeface="+mj-lt"/>
                <a:ea typeface="AppleGothic"/>
                <a:cs typeface="AppleGothic"/>
                <a:sym typeface="Symbol" charset="2"/>
              </a:rPr>
              <a:t>Factor of 10 reduction</a:t>
            </a:r>
            <a:endParaRPr lang="en-US" sz="2800" b="1" dirty="0">
              <a:solidFill>
                <a:srgbClr val="ED181E"/>
              </a:solidFill>
              <a:latin typeface="+mj-lt"/>
              <a:ea typeface="AppleGothic"/>
              <a:cs typeface="AppleGothic"/>
            </a:endParaRPr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 flipV="1">
            <a:off x="7010400" y="6096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ea typeface="AppleGothic"/>
              <a:cs typeface="Apple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CMS L1 Track </a:t>
            </a:r>
            <a:r>
              <a:rPr lang="en-US" sz="3200" dirty="0"/>
              <a:t>Trigger for Muons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57300"/>
            <a:ext cx="8763000" cy="5105400"/>
          </a:xfrm>
        </p:spPr>
        <p:txBody>
          <a:bodyPr/>
          <a:lstStyle/>
          <a:p>
            <a:pPr marL="176213" indent="-176213">
              <a:lnSpc>
                <a:spcPct val="80000"/>
              </a:lnSpc>
            </a:pPr>
            <a:r>
              <a:rPr lang="en-US"/>
              <a:t>Combine with L1 </a:t>
            </a:r>
            <a:r>
              <a:rPr lang="en-US">
                <a:sym typeface="Symbol" charset="2"/>
              </a:rPr>
              <a:t> trigger</a:t>
            </a:r>
            <a:r>
              <a:rPr lang="en-US"/>
              <a:t> as is now done at HLT:</a:t>
            </a:r>
          </a:p>
          <a:p>
            <a:pPr marL="458788" lvl="1" indent="-117475">
              <a:lnSpc>
                <a:spcPct val="80000"/>
              </a:lnSpc>
            </a:pPr>
            <a:r>
              <a:rPr lang="en-US"/>
              <a:t>Attach tracker hits to improve P</a:t>
            </a:r>
            <a:r>
              <a:rPr lang="en-US" baseline="-25000"/>
              <a:t>T</a:t>
            </a:r>
            <a:r>
              <a:rPr lang="en-US"/>
              <a:t> assignment precision from 15% standalone muon measurement to 1.5% with the tracker</a:t>
            </a:r>
          </a:p>
          <a:p>
            <a:pPr marL="741363" lvl="2" indent="-117475">
              <a:lnSpc>
                <a:spcPct val="80000"/>
              </a:lnSpc>
            </a:pPr>
            <a:r>
              <a:rPr lang="en-US"/>
              <a:t>Improves sign determination &amp; provides vertex constraints</a:t>
            </a:r>
          </a:p>
          <a:p>
            <a:pPr marL="458788" lvl="1" indent="-117475">
              <a:lnSpc>
                <a:spcPct val="80000"/>
              </a:lnSpc>
            </a:pPr>
            <a:r>
              <a:rPr lang="en-US"/>
              <a:t>Find pixel tracks within cone around muon track and compute sum P</a:t>
            </a:r>
            <a:r>
              <a:rPr lang="en-US" baseline="-25000"/>
              <a:t>T</a:t>
            </a:r>
            <a:r>
              <a:rPr lang="en-US"/>
              <a:t> as an isolation criterion</a:t>
            </a:r>
          </a:p>
          <a:p>
            <a:pPr marL="741363" lvl="2" indent="-117475">
              <a:lnSpc>
                <a:spcPct val="80000"/>
              </a:lnSpc>
            </a:pPr>
            <a:r>
              <a:rPr lang="en-US"/>
              <a:t>Less sensitive to pile-up than calorimetric information</a:t>
            </a:r>
            <a:r>
              <a:rPr lang="en-US" i="1"/>
              <a:t> if</a:t>
            </a:r>
            <a:r>
              <a:rPr lang="en-US"/>
              <a:t> primary vertex of hard-scattering can be determined </a:t>
            </a:r>
            <a:br>
              <a:rPr lang="en-US"/>
            </a:br>
            <a:r>
              <a:rPr lang="en-US"/>
              <a:t>(~100 vertices total at SLHC!)</a:t>
            </a:r>
          </a:p>
          <a:p>
            <a:pPr marL="176213" indent="-176213">
              <a:lnSpc>
                <a:spcPct val="80000"/>
              </a:lnSpc>
            </a:pPr>
            <a:r>
              <a:rPr lang="en-US"/>
              <a:t>To do this requires </a:t>
            </a:r>
            <a:r>
              <a:rPr lang="en-US">
                <a:sym typeface="Symbol" charset="2"/>
              </a:rPr>
              <a:t> information on muons finer than the current 0.052.5</a:t>
            </a:r>
            <a:r>
              <a:rPr lang="en-US">
                <a:ea typeface="Arial" charset="0"/>
                <a:cs typeface="Arial" charset="0"/>
                <a:sym typeface="Symbol" charset="2"/>
              </a:rPr>
              <a:t>°</a:t>
            </a:r>
          </a:p>
          <a:p>
            <a:pPr marL="458788" lvl="1" indent="-117475">
              <a:lnSpc>
                <a:spcPct val="80000"/>
              </a:lnSpc>
            </a:pPr>
            <a:r>
              <a:rPr lang="en-US">
                <a:ea typeface="Arial" charset="0"/>
                <a:cs typeface="Arial" charset="0"/>
                <a:sym typeface="Symbol" charset="2"/>
              </a:rPr>
              <a:t>No problem, since both are already available at 0.0125 and 0.015°</a:t>
            </a:r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Trigger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Various projects being pursued: </a:t>
            </a:r>
          </a:p>
          <a:p>
            <a:pPr lvl="1"/>
            <a:r>
              <a:rPr lang="en-US" dirty="0" smtClean="0"/>
              <a:t>Track trigger </a:t>
            </a:r>
          </a:p>
          <a:p>
            <a:pPr lvl="2"/>
            <a:r>
              <a:rPr lang="en-US" dirty="0" smtClean="0"/>
              <a:t>Fast Track Finder (FTK), hardware </a:t>
            </a:r>
            <a:br>
              <a:rPr lang="en-US" dirty="0" smtClean="0"/>
            </a:br>
            <a:r>
              <a:rPr lang="en-US" dirty="0" smtClean="0"/>
              <a:t>track finder for ATLAS (at L1.5) </a:t>
            </a:r>
          </a:p>
          <a:p>
            <a:pPr lvl="2"/>
            <a:r>
              <a:rPr lang="en-US" dirty="0" smtClean="0"/>
              <a:t>ROI based track trigger at L1 </a:t>
            </a:r>
          </a:p>
          <a:p>
            <a:pPr lvl="2"/>
            <a:r>
              <a:rPr lang="en-US" dirty="0" smtClean="0"/>
              <a:t>Self seeded track trigger at L1 </a:t>
            </a:r>
          </a:p>
          <a:p>
            <a:pPr lvl="1"/>
            <a:r>
              <a:rPr lang="en-US" dirty="0" smtClean="0"/>
              <a:t>Combining trigger objects at L1 &amp; topological "analysis" </a:t>
            </a:r>
          </a:p>
          <a:p>
            <a:pPr lvl="1"/>
            <a:r>
              <a:rPr lang="en-US" dirty="0" smtClean="0"/>
              <a:t>Full granularity readout of calorimeter</a:t>
            </a:r>
          </a:p>
          <a:p>
            <a:pPr lvl="2"/>
            <a:r>
              <a:rPr lang="en-US" dirty="0" smtClean="0"/>
              <a:t>requires new electronics </a:t>
            </a:r>
          </a:p>
          <a:p>
            <a:pPr lvl="1"/>
            <a:r>
              <a:rPr lang="en-US" dirty="0" smtClean="0"/>
              <a:t>Changes in muon systems (small wheels), studies of an MDT based trigger &amp; changes in electronics </a:t>
            </a:r>
          </a:p>
          <a:p>
            <a:pPr lvl="1"/>
            <a:r>
              <a:rPr lang="en-US" dirty="0" smtClean="0"/>
              <a:t>Upgrades of HLT farms </a:t>
            </a:r>
          </a:p>
          <a:p>
            <a:r>
              <a:rPr lang="en-US" dirty="0" smtClean="0"/>
              <a:t>Some of the changes are linked to possibilities that open when electronics changes are made (increased granularity, improved resolution &amp; increased latency)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1447800"/>
            <a:ext cx="3505200" cy="1864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FPGAs: Logic Cells</a:t>
            </a:r>
            <a:endParaRPr lang="en-US" dirty="0"/>
          </a:p>
        </p:txBody>
      </p:sp>
      <p:pic>
        <p:nvPicPr>
          <p:cNvPr id="4" name="Picture 3" descr="xilinx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950" y="1034766"/>
            <a:ext cx="7758050" cy="5518434"/>
          </a:xfrm>
          <a:prstGeom prst="rect">
            <a:avLst/>
          </a:prstGeom>
        </p:spPr>
      </p:pic>
      <p:pic>
        <p:nvPicPr>
          <p:cNvPr id="5" name="Picture 4" descr="tim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4977"/>
            <a:ext cx="5791201" cy="2261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3581400"/>
            <a:ext cx="2971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ea typeface="AppleGothic"/>
                <a:cs typeface="AppleGothic"/>
              </a:rPr>
              <a:t>Next generation 28 nm:</a:t>
            </a:r>
            <a:endParaRPr lang="en-US" dirty="0">
              <a:latin typeface="+mj-lt"/>
              <a:ea typeface="AppleGothic"/>
              <a:cs typeface="AppleGothic"/>
            </a:endParaRPr>
          </a:p>
        </p:txBody>
      </p:sp>
      <p:pic>
        <p:nvPicPr>
          <p:cNvPr id="8" name="Picture 7" descr="xilinx-t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8" y="5951538"/>
            <a:ext cx="1006475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Cal. </a:t>
            </a:r>
            <a:r>
              <a:rPr lang="en-US" smtClean="0"/>
              <a:t>Trigger upgrade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Phase I: upgrade current L1Calo</a:t>
            </a:r>
          </a:p>
          <a:p>
            <a:pPr lvl="1"/>
            <a:r>
              <a:rPr lang="en-US" dirty="0" smtClean="0"/>
              <a:t>FPGA-based MCM replacement for </a:t>
            </a:r>
            <a:r>
              <a:rPr lang="en-US" dirty="0" err="1" smtClean="0"/>
              <a:t>PreProcessor</a:t>
            </a:r>
            <a:r>
              <a:rPr lang="en-US" dirty="0" smtClean="0"/>
              <a:t> (?)</a:t>
            </a:r>
          </a:p>
          <a:p>
            <a:pPr lvl="1"/>
            <a:r>
              <a:rPr lang="en-US" dirty="0" smtClean="0"/>
              <a:t>Augment EM/Had and Jet/Energy processors with CMM++ to add topological algorithm capabilities</a:t>
            </a:r>
          </a:p>
          <a:p>
            <a:pPr lvl="2"/>
            <a:r>
              <a:rPr lang="en-US" dirty="0" smtClean="0"/>
              <a:t>Replacement for present trigger data Common Merger Module</a:t>
            </a:r>
          </a:p>
          <a:p>
            <a:r>
              <a:rPr lang="en-US" dirty="0" smtClean="0"/>
              <a:t>Phase </a:t>
            </a:r>
            <a:r>
              <a:rPr lang="en-US" smtClean="0"/>
              <a:t>II: Replace </a:t>
            </a:r>
            <a:r>
              <a:rPr lang="en-US" dirty="0" smtClean="0"/>
              <a:t>L1Calo with 2-level system</a:t>
            </a:r>
          </a:p>
          <a:p>
            <a:pPr lvl="1"/>
            <a:r>
              <a:rPr lang="en-US" dirty="0" smtClean="0"/>
              <a:t>Full digital readout of </a:t>
            </a:r>
            <a:r>
              <a:rPr lang="en-US" dirty="0" err="1" smtClean="0"/>
              <a:t>LAr</a:t>
            </a:r>
            <a:r>
              <a:rPr lang="en-US" dirty="0" smtClean="0"/>
              <a:t>, Tile data to Readout Drivers (</a:t>
            </a:r>
            <a:r>
              <a:rPr lang="en-US" dirty="0" err="1" smtClean="0"/>
              <a:t>RODs</a:t>
            </a:r>
            <a:r>
              <a:rPr lang="en-US" dirty="0" smtClean="0"/>
              <a:t>) in underground counting room (USA15)</a:t>
            </a:r>
          </a:p>
          <a:p>
            <a:pPr lvl="1"/>
            <a:r>
              <a:rPr lang="en-US" dirty="0" smtClean="0"/>
              <a:t>"Level 0": Synchronous, fixed latency, </a:t>
            </a:r>
            <a:br>
              <a:rPr lang="en-US" dirty="0" smtClean="0"/>
            </a:br>
            <a:r>
              <a:rPr lang="en-US" dirty="0" smtClean="0"/>
              <a:t>Topological algorithms with calorimeters + muon </a:t>
            </a:r>
            <a:r>
              <a:rPr lang="en-US" dirty="0" err="1" smtClean="0"/>
              <a:t>ROIs</a:t>
            </a:r>
            <a:endParaRPr lang="en-US" dirty="0" smtClean="0"/>
          </a:p>
          <a:p>
            <a:pPr lvl="2"/>
            <a:r>
              <a:rPr lang="en-US" dirty="0" smtClean="0"/>
              <a:t>Uses trigger towers (0.1</a:t>
            </a:r>
            <a:r>
              <a:rPr lang="en-US" dirty="0" smtClean="0">
                <a:latin typeface="Zapf Dingbats"/>
                <a:ea typeface="Zapf Dingbats"/>
                <a:cs typeface="Zapf Dingbats"/>
              </a:rPr>
              <a:t>✕</a:t>
            </a:r>
            <a:r>
              <a:rPr lang="en-US" dirty="0" smtClean="0"/>
              <a:t>0.1) </a:t>
            </a:r>
            <a:r>
              <a:rPr lang="en-US" dirty="0" err="1" smtClean="0"/>
              <a:t>w</a:t>
            </a:r>
            <a:r>
              <a:rPr lang="en-US" dirty="0" smtClean="0"/>
              <a:t>/finer </a:t>
            </a:r>
            <a:r>
              <a:rPr lang="en-US" dirty="0" err="1" smtClean="0"/>
              <a:t>η</a:t>
            </a:r>
            <a:r>
              <a:rPr lang="en-US" dirty="0" err="1" smtClean="0">
                <a:latin typeface="Zapf Dingbats"/>
                <a:ea typeface="Zapf Dingbats"/>
                <a:cs typeface="Zapf Dingbats"/>
              </a:rPr>
              <a:t>✕</a:t>
            </a:r>
            <a:r>
              <a:rPr lang="en-US" dirty="0" err="1" smtClean="0">
                <a:latin typeface="Arial"/>
                <a:ea typeface="Arial"/>
                <a:cs typeface="Arial"/>
              </a:rPr>
              <a:t>ϕ</a:t>
            </a:r>
            <a:r>
              <a:rPr lang="en-US" dirty="0" smtClean="0"/>
              <a:t>, depth segmentation. </a:t>
            </a:r>
          </a:p>
          <a:p>
            <a:pPr lvl="1"/>
            <a:r>
              <a:rPr lang="en-US" dirty="0" smtClean="0"/>
              <a:t>"Level 1": Asynchronous, longer latency, access to full resolution calorimeter data, </a:t>
            </a:r>
            <a:br>
              <a:rPr lang="en-US" dirty="0" smtClean="0"/>
            </a:br>
            <a:r>
              <a:rPr lang="en-US" dirty="0" smtClean="0"/>
              <a:t>Topological algorithms with </a:t>
            </a:r>
            <a:r>
              <a:rPr lang="en-US" dirty="0" err="1" smtClean="0"/>
              <a:t>calo</a:t>
            </a:r>
            <a:r>
              <a:rPr lang="en-US" dirty="0" smtClean="0"/>
              <a:t>, muon and ID </a:t>
            </a:r>
            <a:r>
              <a:rPr lang="en-US" dirty="0" err="1" smtClean="0"/>
              <a:t>ROIs</a:t>
            </a:r>
            <a:endParaRPr lang="en-US" dirty="0" smtClean="0"/>
          </a:p>
          <a:p>
            <a:pPr lvl="2"/>
            <a:r>
              <a:rPr lang="en-US" dirty="0" smtClean="0"/>
              <a:t>Improved ID of isolated electrons, hadrons identified by L0</a:t>
            </a:r>
          </a:p>
          <a:p>
            <a:pPr lvl="2"/>
            <a:r>
              <a:rPr lang="en-US" dirty="0" smtClean="0"/>
              <a:t>Aim for similar performance to present L2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ATLAS Muon Trigger Upgrade</a:t>
            </a:r>
            <a:endParaRPr lang="de-DE" dirty="0"/>
          </a:p>
        </p:txBody>
      </p:sp>
      <p:sp>
        <p:nvSpPr>
          <p:cNvPr id="149510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4876800" cy="5670550"/>
          </a:xfrm>
        </p:spPr>
        <p:txBody>
          <a:bodyPr>
            <a:noAutofit/>
          </a:bodyPr>
          <a:lstStyle/>
          <a:p>
            <a:r>
              <a:rPr lang="de-DE" sz="1600" dirty="0" smtClean="0"/>
              <a:t>MDT </a:t>
            </a:r>
            <a:r>
              <a:rPr lang="de-DE" sz="1600" dirty="0" err="1" smtClean="0"/>
              <a:t>precision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L1 </a:t>
            </a:r>
            <a:r>
              <a:rPr lang="de-DE" sz="1600" dirty="0" err="1" smtClean="0"/>
              <a:t>sharpening</a:t>
            </a:r>
            <a:endParaRPr lang="de-DE" sz="1600" dirty="0" smtClean="0"/>
          </a:p>
          <a:p>
            <a:pPr lvl="1"/>
            <a:r>
              <a:rPr lang="de-DE" sz="1400" dirty="0" err="1" smtClean="0"/>
              <a:t>Present</a:t>
            </a:r>
            <a:r>
              <a:rPr lang="de-DE" sz="1400" dirty="0" smtClean="0"/>
              <a:t> ATLAS muon </a:t>
            </a:r>
            <a:r>
              <a:rPr lang="de-DE" sz="1400" dirty="0" err="1" smtClean="0"/>
              <a:t>trigger</a:t>
            </a:r>
            <a:r>
              <a:rPr lang="de-DE" sz="1400" dirty="0" smtClean="0"/>
              <a:t> </a:t>
            </a:r>
            <a:r>
              <a:rPr lang="de-DE" sz="1400" dirty="0" err="1" smtClean="0"/>
              <a:t>based</a:t>
            </a:r>
            <a:r>
              <a:rPr lang="de-DE" sz="1400" dirty="0" smtClean="0"/>
              <a:t> on </a:t>
            </a:r>
            <a:r>
              <a:rPr lang="de-DE" sz="1400" dirty="0" err="1" smtClean="0"/>
              <a:t>RPCs</a:t>
            </a:r>
            <a:r>
              <a:rPr lang="de-DE" sz="1400" dirty="0" smtClean="0"/>
              <a:t> </a:t>
            </a:r>
            <a:r>
              <a:rPr lang="de-DE" sz="1400" dirty="0" err="1" smtClean="0"/>
              <a:t>only</a:t>
            </a:r>
            <a:r>
              <a:rPr lang="de-DE" sz="1400" dirty="0" smtClean="0"/>
              <a:t>.</a:t>
            </a:r>
          </a:p>
          <a:p>
            <a:pPr lvl="1"/>
            <a:r>
              <a:rPr lang="en-US" sz="1400" dirty="0" smtClean="0"/>
              <a:t>Use RPC L1 trigger as “seed”. </a:t>
            </a:r>
            <a:r>
              <a:rPr lang="en-US" sz="1400" dirty="0" err="1" smtClean="0"/>
              <a:t>MDTs</a:t>
            </a:r>
            <a:r>
              <a:rPr lang="en-US" sz="1400" dirty="0" smtClean="0"/>
              <a:t> only verify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on request from RPC</a:t>
            </a:r>
          </a:p>
          <a:p>
            <a:pPr lvl="2"/>
            <a:r>
              <a:rPr lang="en-US" sz="1400" dirty="0" smtClean="0"/>
              <a:t>No stand-alone trigger of Monitored Drift Tubes</a:t>
            </a:r>
          </a:p>
          <a:p>
            <a:pPr lvl="1"/>
            <a:r>
              <a:rPr lang="en-US" sz="1400" dirty="0" smtClean="0"/>
              <a:t>Use RPC hits to define a search road for corresponding MDT hits</a:t>
            </a:r>
            <a:endParaRPr lang="de-DE" sz="1400" dirty="0" smtClean="0"/>
          </a:p>
          <a:p>
            <a:r>
              <a:rPr lang="de-DE" sz="1600" dirty="0" err="1" smtClean="0"/>
              <a:t>Need</a:t>
            </a:r>
            <a:r>
              <a:rPr lang="de-DE" sz="1600" dirty="0" smtClean="0"/>
              <a:t> extra </a:t>
            </a:r>
            <a:r>
              <a:rPr lang="de-DE" sz="1600" dirty="0" err="1" smtClean="0"/>
              <a:t>latency</a:t>
            </a:r>
            <a:r>
              <a:rPr lang="de-DE" sz="1600" dirty="0" smtClean="0"/>
              <a:t> of ~ 2 </a:t>
            </a:r>
            <a:r>
              <a:rPr lang="de-DE" sz="1600" dirty="0" err="1" smtClean="0"/>
              <a:t>μs</a:t>
            </a:r>
            <a:r>
              <a:rPr lang="de-DE" sz="1600" dirty="0" smtClean="0"/>
              <a:t> (Phase 2)</a:t>
            </a:r>
          </a:p>
          <a:p>
            <a:r>
              <a:rPr lang="de-DE" sz="1600" dirty="0" err="1" smtClean="0"/>
              <a:t>Benefits</a:t>
            </a:r>
            <a:r>
              <a:rPr lang="de-DE" sz="1600" dirty="0" smtClean="0"/>
              <a:t>:</a:t>
            </a:r>
          </a:p>
          <a:p>
            <a:pPr lvl="1"/>
            <a:r>
              <a:rPr lang="de-DE" sz="1400" dirty="0" smtClean="0"/>
              <a:t>No additional </a:t>
            </a:r>
            <a:r>
              <a:rPr lang="de-DE" sz="1400" dirty="0" err="1" smtClean="0"/>
              <a:t>trigger</a:t>
            </a:r>
            <a:r>
              <a:rPr lang="de-DE" sz="1400" dirty="0" smtClean="0"/>
              <a:t> </a:t>
            </a:r>
            <a:r>
              <a:rPr lang="de-DE" sz="1400" dirty="0" err="1" smtClean="0"/>
              <a:t>chambers</a:t>
            </a:r>
            <a:r>
              <a:rPr lang="de-DE" sz="1400" dirty="0" smtClean="0"/>
              <a:t> </a:t>
            </a:r>
            <a:r>
              <a:rPr lang="de-DE" sz="1400" dirty="0" err="1" smtClean="0"/>
              <a:t>required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in Barrel</a:t>
            </a:r>
          </a:p>
          <a:p>
            <a:pPr lvl="1"/>
            <a:r>
              <a:rPr lang="de-DE" sz="1400" dirty="0" smtClean="0"/>
              <a:t>No </a:t>
            </a:r>
            <a:r>
              <a:rPr lang="de-DE" sz="1400" dirty="0" err="1" smtClean="0"/>
              <a:t>interference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normal </a:t>
            </a:r>
            <a:r>
              <a:rPr lang="de-DE" sz="1400" dirty="0" err="1" smtClean="0"/>
              <a:t>readout</a:t>
            </a:r>
            <a:endParaRPr lang="de-DE" sz="1400" dirty="0" smtClean="0"/>
          </a:p>
          <a:p>
            <a:r>
              <a:rPr lang="de-DE" sz="1600" dirty="0" smtClean="0"/>
              <a:t>Hardware </a:t>
            </a:r>
            <a:r>
              <a:rPr lang="de-DE" sz="1600" dirty="0" err="1" smtClean="0"/>
              <a:t>consequences</a:t>
            </a:r>
            <a:r>
              <a:rPr lang="de-DE" sz="1600" dirty="0" smtClean="0"/>
              <a:t>: </a:t>
            </a:r>
            <a:r>
              <a:rPr lang="de-DE" sz="1600" dirty="0" err="1" smtClean="0"/>
              <a:t>concept</a:t>
            </a:r>
            <a:r>
              <a:rPr lang="de-DE" sz="1600" dirty="0" smtClean="0"/>
              <a:t> </a:t>
            </a:r>
            <a:r>
              <a:rPr lang="de-DE" sz="1600" dirty="0" err="1" smtClean="0"/>
              <a:t>needs</a:t>
            </a:r>
            <a:r>
              <a:rPr lang="de-DE" sz="1600" dirty="0" smtClean="0"/>
              <a:t> </a:t>
            </a:r>
          </a:p>
          <a:p>
            <a:pPr lvl="1"/>
            <a:r>
              <a:rPr lang="de-DE" sz="1400" dirty="0" err="1" smtClean="0"/>
              <a:t>rebuilding</a:t>
            </a:r>
            <a:r>
              <a:rPr lang="de-DE" sz="1400" dirty="0" smtClean="0"/>
              <a:t> of MDT </a:t>
            </a:r>
            <a:r>
              <a:rPr lang="de-DE" sz="1400" dirty="0" err="1" smtClean="0"/>
              <a:t>electronics</a:t>
            </a:r>
            <a:endParaRPr lang="de-DE" sz="1400" dirty="0" smtClean="0"/>
          </a:p>
          <a:p>
            <a:pPr lvl="1"/>
            <a:r>
              <a:rPr lang="de-DE" sz="1400" dirty="0" err="1" smtClean="0"/>
              <a:t>modification</a:t>
            </a:r>
            <a:r>
              <a:rPr lang="de-DE" sz="1400" dirty="0" smtClean="0"/>
              <a:t> of </a:t>
            </a:r>
            <a:r>
              <a:rPr lang="de-DE" sz="1400" dirty="0" err="1" smtClean="0"/>
              <a:t>parts</a:t>
            </a:r>
            <a:r>
              <a:rPr lang="de-DE" sz="1400" dirty="0" smtClean="0"/>
              <a:t> of RPC </a:t>
            </a:r>
            <a:r>
              <a:rPr lang="de-DE" sz="1400" dirty="0" err="1" smtClean="0"/>
              <a:t>electronics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 (</a:t>
            </a:r>
            <a:r>
              <a:rPr lang="de-DE" sz="1400" dirty="0" err="1" smtClean="0"/>
              <a:t>PADs</a:t>
            </a:r>
            <a:r>
              <a:rPr lang="de-DE" sz="1400" dirty="0" smtClean="0"/>
              <a:t>, </a:t>
            </a:r>
            <a:r>
              <a:rPr lang="de-DE" sz="1400" dirty="0" err="1" smtClean="0"/>
              <a:t>Sector</a:t>
            </a:r>
            <a:r>
              <a:rPr lang="de-DE" sz="1400" dirty="0" smtClean="0"/>
              <a:t> </a:t>
            </a:r>
            <a:r>
              <a:rPr lang="de-DE" sz="1400" dirty="0" err="1" smtClean="0"/>
              <a:t>Logic</a:t>
            </a:r>
            <a:r>
              <a:rPr lang="de-DE" sz="1400" dirty="0" smtClean="0"/>
              <a:t>).</a:t>
            </a:r>
          </a:p>
          <a:p>
            <a:r>
              <a:rPr lang="de-DE" sz="1600" dirty="0" err="1" smtClean="0">
                <a:sym typeface="Wingdings" charset="2"/>
              </a:rPr>
              <a:t>Requires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chips &amp; </a:t>
            </a:r>
            <a:r>
              <a:rPr lang="de-DE" sz="1600" dirty="0" err="1" smtClean="0"/>
              <a:t>boards</a:t>
            </a:r>
            <a:r>
              <a:rPr lang="de-DE" sz="1600" dirty="0" smtClean="0"/>
              <a:t>:</a:t>
            </a:r>
          </a:p>
          <a:p>
            <a:pPr lvl="1"/>
            <a:r>
              <a:rPr lang="de-DE" sz="1400" dirty="0" smtClean="0"/>
              <a:t>New front end </a:t>
            </a:r>
            <a:r>
              <a:rPr lang="de-DE" sz="1400" dirty="0" err="1" smtClean="0"/>
              <a:t>board</a:t>
            </a:r>
            <a:r>
              <a:rPr lang="de-DE" sz="1400" dirty="0" smtClean="0"/>
              <a:t> (</a:t>
            </a:r>
            <a:r>
              <a:rPr lang="de-DE" sz="1400" dirty="0" err="1" smtClean="0"/>
              <a:t>mezzanine</a:t>
            </a:r>
            <a:r>
              <a:rPr lang="de-DE" sz="1400" dirty="0" smtClean="0"/>
              <a:t>)</a:t>
            </a:r>
          </a:p>
          <a:p>
            <a:pPr lvl="1"/>
            <a:r>
              <a:rPr lang="de-DE" sz="1400" dirty="0" smtClean="0"/>
              <a:t>New Chamber Service Module</a:t>
            </a:r>
          </a:p>
          <a:p>
            <a:pPr lvl="1"/>
            <a:r>
              <a:rPr lang="de-DE" sz="1400" dirty="0" smtClean="0"/>
              <a:t>New </a:t>
            </a:r>
            <a:r>
              <a:rPr lang="de-DE" sz="1400" dirty="0" err="1" smtClean="0"/>
              <a:t>architecture</a:t>
            </a:r>
            <a:r>
              <a:rPr lang="de-DE" sz="1400" dirty="0" smtClean="0"/>
              <a:t> of  </a:t>
            </a:r>
            <a:r>
              <a:rPr lang="de-DE" sz="1400" dirty="0" err="1" smtClean="0"/>
              <a:t>RPC/TowerMaster</a:t>
            </a:r>
            <a:endParaRPr lang="de-DE" sz="1400" dirty="0" smtClean="0"/>
          </a:p>
          <a:p>
            <a:pPr lvl="1"/>
            <a:r>
              <a:rPr lang="de-DE" sz="1400" dirty="0" err="1" smtClean="0"/>
              <a:t>interface</a:t>
            </a:r>
            <a:r>
              <a:rPr lang="de-DE" sz="1400" dirty="0" smtClean="0"/>
              <a:t> to RPC </a:t>
            </a:r>
            <a:r>
              <a:rPr lang="de-DE" sz="1400" dirty="0" err="1" smtClean="0"/>
              <a:t>readout</a:t>
            </a:r>
            <a:endParaRPr lang="de-DE" sz="1400" dirty="0" smtClean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191000" y="3286125"/>
            <a:ext cx="4953000" cy="3267075"/>
            <a:chOff x="159" y="1315"/>
            <a:chExt cx="2578" cy="1659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159" y="1315"/>
              <a:ext cx="2578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3" y="1319"/>
              <a:ext cx="2569" cy="1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59" y="1315"/>
              <a:ext cx="2576" cy="16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3307"/>
                </a:cxn>
                <a:cxn ang="0">
                  <a:pos x="2" y="3311"/>
                </a:cxn>
                <a:cxn ang="0">
                  <a:pos x="2" y="3313"/>
                </a:cxn>
                <a:cxn ang="0">
                  <a:pos x="5" y="3313"/>
                </a:cxn>
                <a:cxn ang="0">
                  <a:pos x="7" y="3314"/>
                </a:cxn>
                <a:cxn ang="0">
                  <a:pos x="5145" y="3314"/>
                </a:cxn>
                <a:cxn ang="0">
                  <a:pos x="5149" y="3313"/>
                </a:cxn>
                <a:cxn ang="0">
                  <a:pos x="5151" y="3313"/>
                </a:cxn>
                <a:cxn ang="0">
                  <a:pos x="5151" y="3311"/>
                </a:cxn>
                <a:cxn ang="0">
                  <a:pos x="5152" y="3307"/>
                </a:cxn>
                <a:cxn ang="0">
                  <a:pos x="5152" y="7"/>
                </a:cxn>
                <a:cxn ang="0">
                  <a:pos x="5151" y="5"/>
                </a:cxn>
                <a:cxn ang="0">
                  <a:pos x="5151" y="2"/>
                </a:cxn>
                <a:cxn ang="0">
                  <a:pos x="5149" y="2"/>
                </a:cxn>
                <a:cxn ang="0">
                  <a:pos x="5145" y="0"/>
                </a:cxn>
                <a:cxn ang="0">
                  <a:pos x="5144" y="0"/>
                </a:cxn>
                <a:cxn ang="0">
                  <a:pos x="9" y="0"/>
                </a:cxn>
                <a:cxn ang="0">
                  <a:pos x="9" y="18"/>
                </a:cxn>
                <a:cxn ang="0">
                  <a:pos x="5144" y="18"/>
                </a:cxn>
                <a:cxn ang="0">
                  <a:pos x="5135" y="9"/>
                </a:cxn>
                <a:cxn ang="0">
                  <a:pos x="5135" y="3306"/>
                </a:cxn>
                <a:cxn ang="0">
                  <a:pos x="5144" y="3297"/>
                </a:cxn>
                <a:cxn ang="0">
                  <a:pos x="9" y="3297"/>
                </a:cxn>
                <a:cxn ang="0">
                  <a:pos x="18" y="3306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9" y="0"/>
                </a:cxn>
              </a:cxnLst>
              <a:rect l="0" t="0" r="r" b="b"/>
              <a:pathLst>
                <a:path w="5152" h="3314">
                  <a:moveTo>
                    <a:pt x="9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3307"/>
                  </a:lnTo>
                  <a:lnTo>
                    <a:pt x="2" y="3311"/>
                  </a:lnTo>
                  <a:lnTo>
                    <a:pt x="2" y="3313"/>
                  </a:lnTo>
                  <a:lnTo>
                    <a:pt x="5" y="3313"/>
                  </a:lnTo>
                  <a:lnTo>
                    <a:pt x="7" y="3314"/>
                  </a:lnTo>
                  <a:lnTo>
                    <a:pt x="5145" y="3314"/>
                  </a:lnTo>
                  <a:lnTo>
                    <a:pt x="5149" y="3313"/>
                  </a:lnTo>
                  <a:lnTo>
                    <a:pt x="5151" y="3313"/>
                  </a:lnTo>
                  <a:lnTo>
                    <a:pt x="5151" y="3311"/>
                  </a:lnTo>
                  <a:lnTo>
                    <a:pt x="5152" y="3307"/>
                  </a:lnTo>
                  <a:lnTo>
                    <a:pt x="5152" y="7"/>
                  </a:lnTo>
                  <a:lnTo>
                    <a:pt x="5151" y="5"/>
                  </a:lnTo>
                  <a:lnTo>
                    <a:pt x="5151" y="2"/>
                  </a:lnTo>
                  <a:lnTo>
                    <a:pt x="5149" y="2"/>
                  </a:lnTo>
                  <a:lnTo>
                    <a:pt x="5145" y="0"/>
                  </a:lnTo>
                  <a:lnTo>
                    <a:pt x="5144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5144" y="18"/>
                  </a:lnTo>
                  <a:lnTo>
                    <a:pt x="5135" y="9"/>
                  </a:lnTo>
                  <a:lnTo>
                    <a:pt x="5135" y="3306"/>
                  </a:lnTo>
                  <a:lnTo>
                    <a:pt x="5144" y="3297"/>
                  </a:lnTo>
                  <a:lnTo>
                    <a:pt x="9" y="3297"/>
                  </a:lnTo>
                  <a:lnTo>
                    <a:pt x="18" y="3306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" y="1357"/>
              <a:ext cx="2566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012" y="2130"/>
              <a:ext cx="135" cy="49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2" y="9"/>
                </a:cxn>
                <a:cxn ang="0">
                  <a:pos x="0" y="12"/>
                </a:cxn>
                <a:cxn ang="0">
                  <a:pos x="0" y="603"/>
                </a:cxn>
                <a:cxn ang="0">
                  <a:pos x="2" y="608"/>
                </a:cxn>
                <a:cxn ang="0">
                  <a:pos x="6" y="610"/>
                </a:cxn>
                <a:cxn ang="0">
                  <a:pos x="9" y="614"/>
                </a:cxn>
                <a:cxn ang="0">
                  <a:pos x="13" y="615"/>
                </a:cxn>
                <a:cxn ang="0">
                  <a:pos x="257" y="615"/>
                </a:cxn>
                <a:cxn ang="0">
                  <a:pos x="263" y="614"/>
                </a:cxn>
                <a:cxn ang="0">
                  <a:pos x="264" y="610"/>
                </a:cxn>
                <a:cxn ang="0">
                  <a:pos x="268" y="608"/>
                </a:cxn>
                <a:cxn ang="0">
                  <a:pos x="270" y="603"/>
                </a:cxn>
                <a:cxn ang="0">
                  <a:pos x="270" y="12"/>
                </a:cxn>
                <a:cxn ang="0">
                  <a:pos x="268" y="9"/>
                </a:cxn>
                <a:cxn ang="0">
                  <a:pos x="264" y="5"/>
                </a:cxn>
                <a:cxn ang="0">
                  <a:pos x="263" y="1"/>
                </a:cxn>
                <a:cxn ang="0">
                  <a:pos x="257" y="0"/>
                </a:cxn>
                <a:cxn ang="0">
                  <a:pos x="254" y="0"/>
                </a:cxn>
                <a:cxn ang="0">
                  <a:pos x="16" y="0"/>
                </a:cxn>
                <a:cxn ang="0">
                  <a:pos x="16" y="32"/>
                </a:cxn>
                <a:cxn ang="0">
                  <a:pos x="254" y="32"/>
                </a:cxn>
                <a:cxn ang="0">
                  <a:pos x="238" y="16"/>
                </a:cxn>
                <a:cxn ang="0">
                  <a:pos x="238" y="599"/>
                </a:cxn>
                <a:cxn ang="0">
                  <a:pos x="254" y="583"/>
                </a:cxn>
                <a:cxn ang="0">
                  <a:pos x="16" y="583"/>
                </a:cxn>
                <a:cxn ang="0">
                  <a:pos x="32" y="599"/>
                </a:cxn>
                <a:cxn ang="0">
                  <a:pos x="32" y="16"/>
                </a:cxn>
                <a:cxn ang="0">
                  <a:pos x="16" y="32"/>
                </a:cxn>
                <a:cxn ang="0">
                  <a:pos x="16" y="0"/>
                </a:cxn>
              </a:cxnLst>
              <a:rect l="0" t="0" r="r" b="b"/>
              <a:pathLst>
                <a:path w="270" h="615">
                  <a:moveTo>
                    <a:pt x="16" y="0"/>
                  </a:moveTo>
                  <a:lnTo>
                    <a:pt x="13" y="0"/>
                  </a:lnTo>
                  <a:lnTo>
                    <a:pt x="9" y="1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603"/>
                  </a:lnTo>
                  <a:lnTo>
                    <a:pt x="2" y="608"/>
                  </a:lnTo>
                  <a:lnTo>
                    <a:pt x="6" y="610"/>
                  </a:lnTo>
                  <a:lnTo>
                    <a:pt x="9" y="614"/>
                  </a:lnTo>
                  <a:lnTo>
                    <a:pt x="13" y="615"/>
                  </a:lnTo>
                  <a:lnTo>
                    <a:pt x="257" y="615"/>
                  </a:lnTo>
                  <a:lnTo>
                    <a:pt x="263" y="614"/>
                  </a:lnTo>
                  <a:lnTo>
                    <a:pt x="264" y="610"/>
                  </a:lnTo>
                  <a:lnTo>
                    <a:pt x="268" y="608"/>
                  </a:lnTo>
                  <a:lnTo>
                    <a:pt x="270" y="603"/>
                  </a:lnTo>
                  <a:lnTo>
                    <a:pt x="270" y="12"/>
                  </a:lnTo>
                  <a:lnTo>
                    <a:pt x="268" y="9"/>
                  </a:lnTo>
                  <a:lnTo>
                    <a:pt x="264" y="5"/>
                  </a:lnTo>
                  <a:lnTo>
                    <a:pt x="263" y="1"/>
                  </a:lnTo>
                  <a:lnTo>
                    <a:pt x="257" y="0"/>
                  </a:lnTo>
                  <a:lnTo>
                    <a:pt x="254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254" y="32"/>
                  </a:lnTo>
                  <a:lnTo>
                    <a:pt x="238" y="16"/>
                  </a:lnTo>
                  <a:lnTo>
                    <a:pt x="238" y="599"/>
                  </a:lnTo>
                  <a:lnTo>
                    <a:pt x="254" y="583"/>
                  </a:lnTo>
                  <a:lnTo>
                    <a:pt x="16" y="583"/>
                  </a:lnTo>
                  <a:lnTo>
                    <a:pt x="32" y="599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660" y="2472"/>
              <a:ext cx="117" cy="2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0" y="976"/>
                </a:cxn>
                <a:cxn ang="0">
                  <a:pos x="2" y="982"/>
                </a:cxn>
                <a:cxn ang="0">
                  <a:pos x="5" y="983"/>
                </a:cxn>
                <a:cxn ang="0">
                  <a:pos x="9" y="987"/>
                </a:cxn>
                <a:cxn ang="0">
                  <a:pos x="12" y="989"/>
                </a:cxn>
                <a:cxn ang="0">
                  <a:pos x="221" y="989"/>
                </a:cxn>
                <a:cxn ang="0">
                  <a:pos x="227" y="987"/>
                </a:cxn>
                <a:cxn ang="0">
                  <a:pos x="228" y="983"/>
                </a:cxn>
                <a:cxn ang="0">
                  <a:pos x="232" y="982"/>
                </a:cxn>
                <a:cxn ang="0">
                  <a:pos x="234" y="976"/>
                </a:cxn>
                <a:cxn ang="0">
                  <a:pos x="234" y="13"/>
                </a:cxn>
                <a:cxn ang="0">
                  <a:pos x="232" y="9"/>
                </a:cxn>
                <a:cxn ang="0">
                  <a:pos x="228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8" y="0"/>
                </a:cxn>
                <a:cxn ang="0">
                  <a:pos x="16" y="0"/>
                </a:cxn>
                <a:cxn ang="0">
                  <a:pos x="16" y="32"/>
                </a:cxn>
                <a:cxn ang="0">
                  <a:pos x="218" y="32"/>
                </a:cxn>
                <a:cxn ang="0">
                  <a:pos x="202" y="16"/>
                </a:cxn>
                <a:cxn ang="0">
                  <a:pos x="202" y="973"/>
                </a:cxn>
                <a:cxn ang="0">
                  <a:pos x="218" y="957"/>
                </a:cxn>
                <a:cxn ang="0">
                  <a:pos x="16" y="957"/>
                </a:cxn>
                <a:cxn ang="0">
                  <a:pos x="32" y="973"/>
                </a:cxn>
                <a:cxn ang="0">
                  <a:pos x="32" y="16"/>
                </a:cxn>
                <a:cxn ang="0">
                  <a:pos x="16" y="32"/>
                </a:cxn>
                <a:cxn ang="0">
                  <a:pos x="16" y="0"/>
                </a:cxn>
              </a:cxnLst>
              <a:rect l="0" t="0" r="r" b="b"/>
              <a:pathLst>
                <a:path w="234" h="989">
                  <a:moveTo>
                    <a:pt x="16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976"/>
                  </a:lnTo>
                  <a:lnTo>
                    <a:pt x="2" y="982"/>
                  </a:lnTo>
                  <a:lnTo>
                    <a:pt x="5" y="983"/>
                  </a:lnTo>
                  <a:lnTo>
                    <a:pt x="9" y="987"/>
                  </a:lnTo>
                  <a:lnTo>
                    <a:pt x="12" y="989"/>
                  </a:lnTo>
                  <a:lnTo>
                    <a:pt x="221" y="989"/>
                  </a:lnTo>
                  <a:lnTo>
                    <a:pt x="227" y="987"/>
                  </a:lnTo>
                  <a:lnTo>
                    <a:pt x="228" y="983"/>
                  </a:lnTo>
                  <a:lnTo>
                    <a:pt x="232" y="982"/>
                  </a:lnTo>
                  <a:lnTo>
                    <a:pt x="234" y="976"/>
                  </a:lnTo>
                  <a:lnTo>
                    <a:pt x="234" y="13"/>
                  </a:lnTo>
                  <a:lnTo>
                    <a:pt x="232" y="9"/>
                  </a:lnTo>
                  <a:lnTo>
                    <a:pt x="228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8" y="0"/>
                  </a:lnTo>
                  <a:lnTo>
                    <a:pt x="16" y="0"/>
                  </a:lnTo>
                  <a:lnTo>
                    <a:pt x="16" y="32"/>
                  </a:lnTo>
                  <a:lnTo>
                    <a:pt x="218" y="32"/>
                  </a:lnTo>
                  <a:lnTo>
                    <a:pt x="202" y="16"/>
                  </a:lnTo>
                  <a:lnTo>
                    <a:pt x="202" y="973"/>
                  </a:lnTo>
                  <a:lnTo>
                    <a:pt x="218" y="957"/>
                  </a:lnTo>
                  <a:lnTo>
                    <a:pt x="16" y="957"/>
                  </a:lnTo>
                  <a:lnTo>
                    <a:pt x="32" y="973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69" y="1350"/>
              <a:ext cx="2560" cy="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 descr="ATLASmu-u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990601"/>
            <a:ext cx="4003674" cy="2327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ATLAS FastTracKer (FTK)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41950"/>
          </a:xfrm>
        </p:spPr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rgbClr val="000090"/>
                </a:solidFill>
                <a:sym typeface="Symbol"/>
              </a:rPr>
              <a:t>For Phase 1:</a:t>
            </a:r>
          </a:p>
          <a:p>
            <a:r>
              <a:rPr lang="en-US" dirty="0" smtClean="0">
                <a:sym typeface="Symbol"/>
              </a:rPr>
              <a:t>Dedicated hardware processor completes GLOBAL track reconstruction by beginning of level-2 processing.</a:t>
            </a:r>
          </a:p>
          <a:p>
            <a:pPr lvl="1"/>
            <a:r>
              <a:rPr lang="en-US" dirty="0" smtClean="0"/>
              <a:t>Allows very rapid rejection of most background, which dominates the level-1 trigger rate.</a:t>
            </a:r>
          </a:p>
          <a:p>
            <a:pPr lvl="1"/>
            <a:r>
              <a:rPr lang="en-US" dirty="0" smtClean="0"/>
              <a:t>Frees up level-2 farm to carry out needed sophisticated event selection algorithms.</a:t>
            </a:r>
          </a:p>
          <a:p>
            <a:r>
              <a:rPr lang="en-US" dirty="0" smtClean="0"/>
              <a:t>Addresses two time-consuming stages in tracking</a:t>
            </a:r>
          </a:p>
          <a:p>
            <a:pPr lvl="1"/>
            <a:r>
              <a:rPr lang="en-US" dirty="0" smtClean="0"/>
              <a:t>Pattern recognition – find track candidates with enough Si hits</a:t>
            </a:r>
          </a:p>
          <a:p>
            <a:pPr lvl="2"/>
            <a:r>
              <a:rPr lang="en-US" dirty="0" smtClean="0"/>
              <a:t>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prestored</a:t>
            </a:r>
            <a:r>
              <a:rPr lang="en-US" dirty="0" smtClean="0"/>
              <a:t> patterns simultaneously see each silicon hit leaving the detector at full speed.</a:t>
            </a:r>
          </a:p>
          <a:p>
            <a:pPr lvl="1"/>
            <a:r>
              <a:rPr lang="en-US" dirty="0" smtClean="0"/>
              <a:t>Track fitting – precise helix parameter &amp; </a:t>
            </a:r>
            <a:r>
              <a:rPr lang="en-US" dirty="0" smtClean="0">
                <a:sym typeface="Symbol"/>
              </a:rPr>
              <a:t>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/>
              <a:t> determination</a:t>
            </a:r>
          </a:p>
          <a:p>
            <a:pPr lvl="2"/>
            <a:r>
              <a:rPr lang="en-US" dirty="0" smtClean="0"/>
              <a:t>Equations linear in local hit coordinates give near offline resolution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ATLAS FTK Approach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5562600"/>
            <a:ext cx="8991600" cy="990600"/>
          </a:xfrm>
        </p:spPr>
        <p:txBody>
          <a:bodyPr/>
          <a:lstStyle/>
          <a:p>
            <a:pPr lvl="0"/>
            <a:r>
              <a:rPr lang="en-US" sz="2400" dirty="0" smtClean="0"/>
              <a:t>Design: FTK completes global tracking in 25 </a:t>
            </a:r>
            <a:r>
              <a:rPr lang="en-US" sz="2400" dirty="0" err="1" smtClean="0">
                <a:sym typeface="Symbol"/>
              </a:rPr>
              <a:t>sec</a:t>
            </a:r>
            <a:r>
              <a:rPr lang="en-US" sz="2400" dirty="0" smtClean="0">
                <a:sym typeface="Symbol"/>
              </a:rPr>
              <a:t> at </a:t>
            </a:r>
            <a:r>
              <a:rPr lang="en-US" sz="2400" dirty="0" smtClean="0"/>
              <a:t>3×10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Current level-2 takes 25 </a:t>
            </a:r>
            <a:r>
              <a:rPr lang="en-US" sz="2400" dirty="0" err="1" smtClean="0"/>
              <a:t>msec</a:t>
            </a:r>
            <a:r>
              <a:rPr lang="en-US" sz="2400" dirty="0" smtClean="0"/>
              <a:t> per jet or lepton </a:t>
            </a:r>
            <a:r>
              <a:rPr lang="en-US" sz="2400" dirty="0" smtClean="0">
                <a:sym typeface="Symbol"/>
              </a:rPr>
              <a:t>at </a:t>
            </a:r>
            <a:r>
              <a:rPr lang="en-US" sz="2400" dirty="0" smtClean="0"/>
              <a:t>3×10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5" name="Picture 4" descr="atlasFTk_Zhang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725" y="990600"/>
            <a:ext cx="9159725" cy="45497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L1 Track Trigger</a:t>
            </a:r>
            <a:br>
              <a:rPr lang="en-US" dirty="0" smtClean="0"/>
            </a:br>
            <a:r>
              <a:rPr lang="en-US" dirty="0" smtClean="0"/>
              <a:t>Design Options for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Region Of Interest based Track Trigger at L1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ROIs</a:t>
            </a:r>
            <a:r>
              <a:rPr lang="en-US" dirty="0" smtClean="0"/>
              <a:t> from L1Calo &amp; L1Muon to seed track finding</a:t>
            </a:r>
          </a:p>
          <a:p>
            <a:pPr lvl="1"/>
            <a:r>
              <a:rPr lang="en-US" dirty="0" smtClean="0"/>
              <a:t>has a large impact on the Trigger architecture</a:t>
            </a:r>
          </a:p>
          <a:p>
            <a:pPr lvl="2"/>
            <a:r>
              <a:rPr lang="en-US" dirty="0" smtClean="0"/>
              <a:t>requires significantly lengthened L1 pipelines and fast access to L1Calo and L1Muon ROI information</a:t>
            </a:r>
          </a:p>
          <a:p>
            <a:pPr lvl="2"/>
            <a:r>
              <a:rPr lang="en-US" dirty="0" smtClean="0"/>
              <a:t>could also consider seeding this with an early ("Level-0”) trigger, or sending a late ("Level-1.5") track trigger</a:t>
            </a:r>
          </a:p>
          <a:p>
            <a:pPr lvl="1"/>
            <a:r>
              <a:rPr lang="en-US" dirty="0" smtClean="0"/>
              <a:t>smaller impact on Silicon readout electronics</a:t>
            </a:r>
          </a:p>
          <a:p>
            <a:r>
              <a:rPr lang="en-US" dirty="0" smtClean="0"/>
              <a:t>Self-Seeded Track Trigger at L1</a:t>
            </a:r>
          </a:p>
          <a:p>
            <a:pPr lvl="1"/>
            <a:r>
              <a:rPr lang="en-US" dirty="0" smtClean="0"/>
              <a:t>independent of other trigger information</a:t>
            </a:r>
          </a:p>
          <a:p>
            <a:pPr lvl="1"/>
            <a:r>
              <a:rPr lang="en-US" dirty="0" smtClean="0"/>
              <a:t>has a large impact on Silicon readout electronics</a:t>
            </a:r>
          </a:p>
          <a:p>
            <a:pPr lvl="2"/>
            <a:r>
              <a:rPr lang="en-US" dirty="0" smtClean="0"/>
              <a:t>requires fast access to Silicon detector data at 40 MHz</a:t>
            </a:r>
          </a:p>
          <a:p>
            <a:pPr lvl="1"/>
            <a:r>
              <a:rPr lang="en-US" dirty="0" smtClean="0"/>
              <a:t>smaller impact on the Trigger architecture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</a:t>
            </a:r>
            <a:r>
              <a:rPr lang="en-US" dirty="0" err="1" smtClean="0"/>
              <a:t>RoI</a:t>
            </a:r>
            <a:r>
              <a:rPr lang="en-US" dirty="0" smtClean="0"/>
              <a:t> Tracking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L0 similar to current L1-Calo &amp; L1-Muon defines regions of interest (</a:t>
            </a:r>
            <a:r>
              <a:rPr lang="en-US" dirty="0" err="1" smtClean="0"/>
              <a:t>RoIs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There is no inner detector (tracking) information in the </a:t>
            </a:r>
            <a:r>
              <a:rPr lang="en-US" dirty="0" err="1" smtClean="0"/>
              <a:t>RoI</a:t>
            </a:r>
            <a:r>
              <a:rPr lang="en-US" dirty="0" smtClean="0"/>
              <a:t> definition</a:t>
            </a:r>
          </a:p>
          <a:p>
            <a:r>
              <a:rPr lang="en-US" dirty="0" err="1" smtClean="0"/>
              <a:t>RoI</a:t>
            </a:r>
            <a:r>
              <a:rPr lang="en-US" dirty="0" smtClean="0"/>
              <a:t> defines an eta-phi region for strips &amp; pixel information to be extracted</a:t>
            </a:r>
          </a:p>
          <a:p>
            <a:r>
              <a:rPr lang="en-US" dirty="0" smtClean="0"/>
              <a:t>L1 uses inner detector information from </a:t>
            </a:r>
            <a:r>
              <a:rPr lang="en-US" dirty="0" err="1" smtClean="0"/>
              <a:t>RoIs</a:t>
            </a:r>
            <a:r>
              <a:rPr lang="en-US" dirty="0" smtClean="0"/>
              <a:t> that were defined in L0</a:t>
            </a:r>
          </a:p>
          <a:p>
            <a:pPr lvl="1"/>
            <a:r>
              <a:rPr lang="en-US" dirty="0" smtClean="0"/>
              <a:t>Can also do a detailed correlation with outer detector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953000"/>
            <a:ext cx="16167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ppleGothic"/>
                <a:cs typeface="AppleGothic"/>
              </a:rPr>
              <a:t>Example of</a:t>
            </a:r>
          </a:p>
          <a:p>
            <a:r>
              <a:rPr lang="en-US" dirty="0" err="1" smtClean="0">
                <a:ea typeface="AppleGothic"/>
                <a:cs typeface="AppleGothic"/>
              </a:rPr>
              <a:t>RoI</a:t>
            </a:r>
            <a:r>
              <a:rPr lang="en-US" dirty="0" smtClean="0">
                <a:ea typeface="AppleGothic"/>
                <a:cs typeface="AppleGothic"/>
              </a:rPr>
              <a:t>: Contains</a:t>
            </a:r>
          </a:p>
          <a:p>
            <a:r>
              <a:rPr lang="en-US" dirty="0" smtClean="0">
                <a:ea typeface="AppleGothic"/>
                <a:cs typeface="AppleGothic"/>
              </a:rPr>
              <a:t> ≈ 1% of</a:t>
            </a:r>
          </a:p>
          <a:p>
            <a:r>
              <a:rPr lang="en-US" dirty="0" smtClean="0">
                <a:ea typeface="AppleGothic"/>
                <a:cs typeface="AppleGothic"/>
              </a:rPr>
              <a:t>tracker</a:t>
            </a:r>
          </a:p>
          <a:p>
            <a:r>
              <a:rPr lang="en-US" dirty="0" smtClean="0">
                <a:ea typeface="AppleGothic"/>
                <a:cs typeface="AppleGothic"/>
              </a:rPr>
              <a:t>modules</a:t>
            </a:r>
            <a:endParaRPr lang="en-US" dirty="0">
              <a:ea typeface="AppleGothic"/>
              <a:cs typeface="Apple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4238640"/>
            <a:ext cx="7239000" cy="23907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ATLAS Self-Seeded L1 Track Trigger with Doublet Layers</a:t>
            </a:r>
            <a:endParaRPr lang="en-US" sz="2800" dirty="0"/>
          </a:p>
        </p:txBody>
      </p:sp>
      <p:pic>
        <p:nvPicPr>
          <p:cNvPr id="4" name="Picture 3" descr="ATLAS-self-tr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458200" cy="543321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ATLAS Self-Seeded L1 Track Trigger: One possible solution</a:t>
            </a:r>
            <a:endParaRPr lang="en-US" sz="2800" dirty="0"/>
          </a:p>
        </p:txBody>
      </p:sp>
      <p:pic>
        <p:nvPicPr>
          <p:cNvPr id="5" name="Picture 4" descr="self-seed-implemen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66800"/>
            <a:ext cx="91440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AppleGothic" charset="-127"/>
                <a:cs typeface="AppleGothic" charset="-127"/>
              </a:rPr>
              <a:t>Upgrade </a:t>
            </a:r>
            <a:r>
              <a:rPr lang="en-US" dirty="0">
                <a:ea typeface="AppleGothic" charset="-127"/>
                <a:cs typeface="AppleGothic" charset="-127"/>
              </a:rPr>
              <a:t>DAQ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419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AppleGothic" charset="-127"/>
                <a:cs typeface="AppleGothic" charset="-127"/>
              </a:rPr>
              <a:t>Phase 2 </a:t>
            </a:r>
            <a:r>
              <a:rPr lang="en-US" dirty="0">
                <a:ea typeface="AppleGothic" charset="-127"/>
                <a:cs typeface="AppleGothic" charset="-127"/>
              </a:rPr>
              <a:t>Network bandwidth at least 5-10 times LHC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AppleGothic" charset="-127"/>
              </a:rPr>
              <a:t>Assuming L1 trigger rate same as LHC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AppleGothic" charset="-127"/>
              </a:rPr>
              <a:t>Increased Occupancy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AppleGothic" charset="-127"/>
              </a:rPr>
              <a:t>Decreased channel granularity (esp. tracker)</a:t>
            </a:r>
            <a:endParaRPr lang="en-US" dirty="0" smtClean="0">
              <a:ea typeface="AppleGothic" charset="-127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ea typeface="AppleGothic" charset="-127"/>
                <a:cs typeface="AppleGothic" charset="-127"/>
              </a:rPr>
              <a:t>CMS DAQ Component upgrades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AppleGothic" charset="-127"/>
                <a:cs typeface="AppleGothic" charset="-127"/>
              </a:rPr>
              <a:t>Readout Links: replace existing SLINK (400 MB/</a:t>
            </a:r>
            <a:r>
              <a:rPr lang="en-US" dirty="0" err="1" smtClean="0">
                <a:ea typeface="AppleGothic" charset="-127"/>
                <a:cs typeface="AppleGothic" charset="-127"/>
              </a:rPr>
              <a:t>s</a:t>
            </a:r>
            <a:r>
              <a:rPr lang="en-US" dirty="0" smtClean="0">
                <a:ea typeface="AppleGothic" charset="-127"/>
                <a:cs typeface="AppleGothic" charset="-127"/>
              </a:rPr>
              <a:t>) with 10 </a:t>
            </a:r>
            <a:r>
              <a:rPr lang="en-US" dirty="0" err="1" smtClean="0">
                <a:ea typeface="AppleGothic" charset="-127"/>
                <a:cs typeface="AppleGothic" charset="-127"/>
              </a:rPr>
              <a:t>Gbit/s</a:t>
            </a:r>
            <a:endParaRPr lang="en-US" dirty="0" smtClean="0">
              <a:ea typeface="AppleGothic" charset="-127"/>
              <a:cs typeface="AppleGothic" charset="-127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AppleGothic" charset="-127"/>
                <a:cs typeface="AppleGothic" charset="-127"/>
              </a:rPr>
              <a:t>Present custom Front End </a:t>
            </a:r>
            <a:r>
              <a:rPr lang="en-US" dirty="0" err="1" smtClean="0">
                <a:ea typeface="AppleGothic" charset="-127"/>
                <a:cs typeface="AppleGothic" charset="-127"/>
              </a:rPr>
              <a:t>Detecto</a:t>
            </a:r>
            <a:r>
              <a:rPr lang="en-US" dirty="0" smtClean="0">
                <a:ea typeface="AppleGothic" charset="-127"/>
                <a:cs typeface="AppleGothic" charset="-127"/>
              </a:rPr>
              <a:t> Builder &amp; Readout Unit Builder replaced with modern network technology &amp; </a:t>
            </a:r>
            <a:r>
              <a:rPr lang="en-US" dirty="0" err="1" smtClean="0">
                <a:ea typeface="AppleGothic" charset="-127"/>
                <a:cs typeface="AppleGothic" charset="-127"/>
              </a:rPr>
              <a:t>mult</a:t>
            </a:r>
            <a:r>
              <a:rPr lang="en-US" dirty="0" smtClean="0">
                <a:ea typeface="AppleGothic" charset="-127"/>
                <a:cs typeface="AppleGothic" charset="-127"/>
              </a:rPr>
              <a:t>-gigabit link network switch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AppleGothic" charset="-127"/>
                <a:cs typeface="AppleGothic" charset="-127"/>
              </a:rPr>
              <a:t>Higher Level Trigger CPU Filter Farm estimates: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a typeface="AppleGothic" charset="-127"/>
                <a:cs typeface="AppleGothic" charset="-127"/>
              </a:rPr>
              <a:t>2010 Farm = 720 Dual Quad Core Xeon 5430 (2.66 GHz)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a typeface="AppleGothic" charset="-127"/>
                <a:cs typeface="AppleGothic" charset="-127"/>
              </a:rPr>
              <a:t>2012 Farm = 3</a:t>
            </a:r>
            <a:r>
              <a:rPr lang="en-US" dirty="0" smtClean="0">
                <a:latin typeface="Zapf Dingbats"/>
                <a:ea typeface="Zapf Dingbats"/>
                <a:cs typeface="Zapf Dingbats"/>
              </a:rPr>
              <a:t>✕</a:t>
            </a:r>
            <a:r>
              <a:rPr lang="en-US" dirty="0" smtClean="0">
                <a:ea typeface="AppleGothic" charset="-127"/>
                <a:cs typeface="AppleGothic" charset="-127"/>
              </a:rPr>
              <a:t> present farm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a typeface="AppleGothic" charset="-127"/>
                <a:cs typeface="AppleGothic" charset="-127"/>
              </a:rPr>
              <a:t>2016 Farm = 3</a:t>
            </a:r>
            <a:r>
              <a:rPr lang="en-US" dirty="0" smtClean="0">
                <a:latin typeface="Zapf Dingbats"/>
                <a:ea typeface="Zapf Dingbats"/>
                <a:cs typeface="Zapf Dingbats"/>
              </a:rPr>
              <a:t>✕</a:t>
            </a:r>
            <a:r>
              <a:rPr lang="en-US" dirty="0" smtClean="0">
                <a:ea typeface="AppleGothic" charset="-127"/>
                <a:cs typeface="AppleGothic" charset="-127"/>
              </a:rPr>
              <a:t> 2012 farm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a typeface="AppleGothic" charset="-127"/>
                <a:cs typeface="AppleGothic" charset="-127"/>
              </a:rPr>
              <a:t>Requires upgrades to network infrastructure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Upgrade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1447800"/>
          </a:xfrm>
        </p:spPr>
        <p:txBody>
          <a:bodyPr/>
          <a:lstStyle/>
          <a:p>
            <a:r>
              <a:rPr lang="en-US" dirty="0" smtClean="0"/>
              <a:t>One project explores full capabilities of large modern FPGAs for versatile generic DAQ with its core effort named as Reconfigurable Cluster Element (</a:t>
            </a:r>
            <a:r>
              <a:rPr lang="en-US" dirty="0" err="1" smtClean="0"/>
              <a:t>RCEs</a:t>
            </a:r>
            <a:r>
              <a:rPr lang="en-US" dirty="0" smtClean="0"/>
              <a:t>), implemented on ATCA platform. </a:t>
            </a:r>
            <a:endParaRPr lang="en-US" dirty="0"/>
          </a:p>
        </p:txBody>
      </p:sp>
      <p:pic>
        <p:nvPicPr>
          <p:cNvPr id="5" name="Picture 4" descr="r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67000"/>
            <a:ext cx="6172200" cy="3819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251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First generation boards in use on SLAC LCLS experiments, LSST DAQ,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PetaCache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proj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  <a:ea typeface="AppleGothic"/>
                <a:cs typeface="AppleGothic"/>
              </a:rPr>
              <a:t>Studying possible use for ATLAS pixel upgrade</a:t>
            </a:r>
            <a:endParaRPr lang="en-US" sz="2400" dirty="0">
              <a:solidFill>
                <a:srgbClr val="0000FF"/>
              </a:solidFill>
              <a:latin typeface="+mj-lt"/>
              <a:ea typeface="AppleGothic"/>
              <a:cs typeface="Apple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FPGAs: Transceivers</a:t>
            </a:r>
            <a:endParaRPr lang="en-US" dirty="0"/>
          </a:p>
        </p:txBody>
      </p:sp>
      <p:pic>
        <p:nvPicPr>
          <p:cNvPr id="4" name="Picture 3" descr="transcei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1066800"/>
            <a:ext cx="8613776" cy="5448300"/>
          </a:xfrm>
          <a:prstGeom prst="rect">
            <a:avLst/>
          </a:prstGeom>
        </p:spPr>
      </p:pic>
      <p:pic>
        <p:nvPicPr>
          <p:cNvPr id="5" name="Picture 4" descr="xilinx-t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1006475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AppleGothic" charset="-127"/>
                <a:cs typeface="AppleGothic" charset="-127"/>
              </a:rPr>
              <a:t>High Rate Experiment R&amp;D</a:t>
            </a:r>
            <a:endParaRPr lang="en-US" sz="2800" dirty="0">
              <a:ea typeface="AppleGothic" charset="-127"/>
              <a:cs typeface="AppleGothic" charset="-127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41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ea typeface="AppleGothic" charset="-127"/>
                <a:cs typeface="AppleGothic" charset="-127"/>
              </a:rPr>
              <a:t>Very significant challenges to operate trigger &amp; DAQ systems for high rate experiments, particularly examples shown for ATLAS &amp; CMS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ea typeface="AppleGothic" charset="-127"/>
                <a:cs typeface="AppleGothic" charset="-127"/>
              </a:rPr>
              <a:t>Very substantial assets to bring to bear on these challenges from commercial world: μTCA, FPGAs, high speed links (transceivers).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ea typeface="AppleGothic" charset="-127"/>
                <a:cs typeface="AppleGothic" charset="-127"/>
              </a:rPr>
              <a:t>Exploiting these assets enables physics input to drive much more precise selection of events and processing of a much higher volume of data.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8000"/>
                </a:solidFill>
                <a:ea typeface="AppleGothic" charset="-127"/>
                <a:cs typeface="AppleGothic" charset="-127"/>
              </a:rPr>
              <a:t>e.g. a level-1 tracking trigger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ea typeface="AppleGothic" charset="-127"/>
                <a:cs typeface="AppleGothic" charset="-127"/>
              </a:rPr>
              <a:t>There is considerable technical difficulty involved in successfully exploiting these advances in technology and implementing them in running experiments in a controlled and adiabatic manner. </a:t>
            </a:r>
            <a:endParaRPr lang="en-US" dirty="0">
              <a:solidFill>
                <a:srgbClr val="0000FF"/>
              </a:solidFill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the following for slides and information:</a:t>
            </a:r>
          </a:p>
          <a:p>
            <a:pPr lvl="1"/>
            <a:r>
              <a:rPr lang="en-US" dirty="0" smtClean="0"/>
              <a:t>Darin Acosta, Bob Bernstein, </a:t>
            </a:r>
            <a:r>
              <a:rPr lang="en-US" dirty="0" err="1" smtClean="0"/>
              <a:t>Sridhara</a:t>
            </a:r>
            <a:r>
              <a:rPr lang="en-US" dirty="0" smtClean="0"/>
              <a:t> Dasu, Su Dong, Hal Evans, Costas </a:t>
            </a:r>
            <a:r>
              <a:rPr lang="en-US" dirty="0" err="1" smtClean="0"/>
              <a:t>Foudas</a:t>
            </a:r>
            <a:r>
              <a:rPr lang="en-US" dirty="0" smtClean="0"/>
              <a:t>, Tom </a:t>
            </a:r>
            <a:r>
              <a:rPr lang="en-US" dirty="0" err="1" smtClean="0"/>
              <a:t>Gorski</a:t>
            </a:r>
            <a:r>
              <a:rPr lang="en-US" dirty="0" smtClean="0"/>
              <a:t>, Reiner Hauser, Eric Hazen, Greg Iles, Andy Lankford, Jim </a:t>
            </a:r>
            <a:r>
              <a:rPr lang="en-US" dirty="0" err="1" smtClean="0"/>
              <a:t>Linneman</a:t>
            </a:r>
            <a:r>
              <a:rPr lang="en-US" dirty="0" smtClean="0"/>
              <a:t>, Eliot </a:t>
            </a:r>
            <a:r>
              <a:rPr lang="en-US" dirty="0" err="1" smtClean="0"/>
              <a:t>Lipeles</a:t>
            </a:r>
            <a:r>
              <a:rPr lang="en-US" dirty="0" smtClean="0"/>
              <a:t>, Ron Lipton, Jordan Nash, Abe </a:t>
            </a:r>
            <a:r>
              <a:rPr lang="en-US" dirty="0" err="1" smtClean="0"/>
              <a:t>Seiden</a:t>
            </a:r>
            <a:r>
              <a:rPr lang="en-US" dirty="0" smtClean="0"/>
              <a:t>, Mel </a:t>
            </a:r>
            <a:r>
              <a:rPr lang="en-US" dirty="0" err="1" smtClean="0"/>
              <a:t>Shochet</a:t>
            </a:r>
            <a:r>
              <a:rPr lang="en-US" dirty="0" smtClean="0"/>
              <a:t>, Sam Silverstein, Bob </a:t>
            </a:r>
            <a:r>
              <a:rPr lang="en-US" dirty="0" err="1" smtClean="0"/>
              <a:t>Tschirhart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Mu2e Detector</a:t>
            </a:r>
          </a:p>
        </p:txBody>
      </p:sp>
      <p:pic>
        <p:nvPicPr>
          <p:cNvPr id="733188" name="Picture 3" descr="C:\Users\norman\Desktop\d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849313"/>
            <a:ext cx="8020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 Arrow 12"/>
          <p:cNvSpPr/>
          <p:nvPr/>
        </p:nvSpPr>
        <p:spPr>
          <a:xfrm rot="697701">
            <a:off x="7662441" y="2986268"/>
            <a:ext cx="1122744" cy="497711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>
                <a:solidFill>
                  <a:srgbClr val="FFFFFF"/>
                </a:solidFill>
                <a:latin typeface="Symbol" charset="2"/>
                <a:ea typeface="AppleGothic"/>
                <a:cs typeface="AppleGothic"/>
                <a:sym typeface="Symbol" charset="2"/>
              </a:rPr>
              <a:t></a:t>
            </a:r>
            <a:r>
              <a:rPr lang="en-US" sz="1800" dirty="0" err="1">
                <a:solidFill>
                  <a:srgbClr val="FFFFFF"/>
                </a:solidFill>
                <a:latin typeface="Arial" charset="0"/>
                <a:ea typeface="AppleGothic"/>
                <a:cs typeface="AppleGothic"/>
              </a:rPr>
              <a:t>beam</a:t>
            </a:r>
            <a:endParaRPr lang="en-US" sz="1800" dirty="0">
              <a:solidFill>
                <a:srgbClr val="FFFFFF"/>
              </a:solidFill>
              <a:latin typeface="Symbol" charset="2"/>
              <a:ea typeface="AppleGothic"/>
              <a:cs typeface="AppleGothic"/>
              <a:sym typeface="Symbol" charset="2"/>
            </a:endParaRPr>
          </a:p>
        </p:txBody>
      </p:sp>
      <p:sp>
        <p:nvSpPr>
          <p:cNvPr id="733192" name="TextBox 13"/>
          <p:cNvSpPr txBox="1">
            <a:spLocks noChangeArrowheads="1"/>
          </p:cNvSpPr>
          <p:nvPr/>
        </p:nvSpPr>
        <p:spPr bwMode="auto">
          <a:xfrm rot="540000">
            <a:off x="7688948" y="3980141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/>
                <a:ea typeface="AppleGothic"/>
                <a:cs typeface="AppleGothic"/>
              </a:rPr>
              <a:t>2.0T</a:t>
            </a:r>
          </a:p>
        </p:txBody>
      </p:sp>
      <p:sp>
        <p:nvSpPr>
          <p:cNvPr id="733193" name="TextBox 14"/>
          <p:cNvSpPr txBox="1">
            <a:spLocks noChangeArrowheads="1"/>
          </p:cNvSpPr>
          <p:nvPr/>
        </p:nvSpPr>
        <p:spPr bwMode="auto">
          <a:xfrm rot="540000">
            <a:off x="468998" y="267362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/>
                <a:ea typeface="AppleGothic"/>
                <a:cs typeface="AppleGothic"/>
              </a:rPr>
              <a:t>1.0T</a:t>
            </a:r>
          </a:p>
        </p:txBody>
      </p:sp>
      <p:sp>
        <p:nvSpPr>
          <p:cNvPr id="733194" name="TextBox 15"/>
          <p:cNvSpPr txBox="1">
            <a:spLocks noChangeArrowheads="1"/>
          </p:cNvSpPr>
          <p:nvPr/>
        </p:nvSpPr>
        <p:spPr bwMode="auto">
          <a:xfrm rot="600000">
            <a:off x="6094563" y="1537385"/>
            <a:ext cx="2438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/>
                <a:ea typeface="AppleGothic"/>
                <a:cs typeface="AppleGothic"/>
              </a:rPr>
              <a:t>Graded Field for</a:t>
            </a:r>
            <a:br>
              <a:rPr lang="en-US" sz="1800" dirty="0">
                <a:latin typeface="Arial"/>
                <a:ea typeface="AppleGothic"/>
                <a:cs typeface="AppleGothic"/>
              </a:rPr>
            </a:br>
            <a:r>
              <a:rPr lang="en-US" sz="1800" dirty="0">
                <a:latin typeface="Arial"/>
                <a:ea typeface="AppleGothic"/>
                <a:cs typeface="AppleGothic"/>
              </a:rPr>
              <a:t>Magnetic Mirror Effect</a:t>
            </a:r>
          </a:p>
        </p:txBody>
      </p:sp>
      <p:sp>
        <p:nvSpPr>
          <p:cNvPr id="733195" name="TextBox 10"/>
          <p:cNvSpPr txBox="1">
            <a:spLocks noChangeArrowheads="1"/>
          </p:cNvSpPr>
          <p:nvPr/>
        </p:nvSpPr>
        <p:spPr bwMode="auto">
          <a:xfrm rot="609606">
            <a:off x="4281097" y="3505478"/>
            <a:ext cx="2409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/>
                <a:ea typeface="AppleGothic"/>
                <a:cs typeface="AppleGothic"/>
              </a:rPr>
              <a:t>1.0 T Solenoidal Field</a:t>
            </a:r>
          </a:p>
        </p:txBody>
      </p:sp>
      <p:sp>
        <p:nvSpPr>
          <p:cNvPr id="733196" name="Text Box 12"/>
          <p:cNvSpPr txBox="1">
            <a:spLocks noChangeArrowheads="1"/>
          </p:cNvSpPr>
          <p:nvPr/>
        </p:nvSpPr>
        <p:spPr bwMode="auto">
          <a:xfrm>
            <a:off x="520700" y="4103688"/>
            <a:ext cx="199285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Clr>
                <a:schemeClr val="tx1"/>
              </a:buClr>
              <a:buFont typeface="Times" charset="0"/>
              <a:buChar char="•"/>
            </a:pPr>
            <a:r>
              <a:rPr lang="en-US" sz="1400" dirty="0">
                <a:ea typeface="AppleGothic"/>
                <a:cs typeface="AppleGothic"/>
              </a:rPr>
              <a:t> </a:t>
            </a:r>
            <a:r>
              <a:rPr lang="en-US" sz="1600" dirty="0">
                <a:ea typeface="AppleGothic"/>
                <a:cs typeface="AppleGothic"/>
              </a:rPr>
              <a:t>1.2k PbWO</a:t>
            </a:r>
            <a:r>
              <a:rPr lang="en-US" sz="1600" baseline="-25000" dirty="0">
                <a:ea typeface="AppleGothic"/>
                <a:cs typeface="AppleGothic"/>
              </a:rPr>
              <a:t>4</a:t>
            </a:r>
            <a:r>
              <a:rPr lang="en-US" sz="1600" dirty="0">
                <a:ea typeface="AppleGothic"/>
                <a:cs typeface="AppleGothic"/>
              </a:rPr>
              <a:t> </a:t>
            </a:r>
            <a:r>
              <a:rPr lang="en-US" sz="1600" dirty="0" smtClean="0">
                <a:ea typeface="AppleGothic"/>
                <a:cs typeface="AppleGothic"/>
              </a:rPr>
              <a:t>crystals</a:t>
            </a:r>
          </a:p>
          <a:p>
            <a:pPr algn="l">
              <a:buClr>
                <a:schemeClr val="tx1"/>
              </a:buClr>
              <a:buFont typeface="Times" charset="0"/>
              <a:buChar char="•"/>
            </a:pPr>
            <a:r>
              <a:rPr lang="en-US" sz="1600" dirty="0" smtClean="0">
                <a:ea typeface="AppleGothic"/>
                <a:cs typeface="AppleGothic"/>
              </a:rPr>
              <a:t>3 </a:t>
            </a:r>
            <a:r>
              <a:rPr lang="en-US" sz="1600" dirty="0" err="1" smtClean="0">
                <a:ea typeface="AppleGothic"/>
                <a:cs typeface="AppleGothic"/>
              </a:rPr>
              <a:t>GBytes</a:t>
            </a:r>
            <a:r>
              <a:rPr lang="en-US" sz="1600" dirty="0" smtClean="0">
                <a:ea typeface="AppleGothic"/>
                <a:cs typeface="AppleGothic"/>
              </a:rPr>
              <a:t>/sec</a:t>
            </a:r>
          </a:p>
        </p:txBody>
      </p:sp>
      <p:sp>
        <p:nvSpPr>
          <p:cNvPr id="733197" name="Text Box 13"/>
          <p:cNvSpPr txBox="1">
            <a:spLocks noChangeArrowheads="1"/>
          </p:cNvSpPr>
          <p:nvPr/>
        </p:nvSpPr>
        <p:spPr bwMode="auto">
          <a:xfrm>
            <a:off x="2057400" y="4495800"/>
            <a:ext cx="36215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Clr>
                <a:schemeClr val="tx1"/>
              </a:buClr>
              <a:buFont typeface="Times" charset="0"/>
              <a:buChar char="•"/>
            </a:pPr>
            <a:r>
              <a:rPr lang="en-US" sz="1400" dirty="0">
                <a:ea typeface="AppleGothic"/>
                <a:cs typeface="AppleGothic"/>
              </a:rPr>
              <a:t> </a:t>
            </a:r>
            <a:r>
              <a:rPr lang="en-US" sz="1600" dirty="0">
                <a:ea typeface="AppleGothic"/>
                <a:cs typeface="AppleGothic"/>
              </a:rPr>
              <a:t>2.8k 3m long </a:t>
            </a:r>
            <a:r>
              <a:rPr lang="en-US" sz="1600" dirty="0" smtClean="0">
                <a:ea typeface="AppleGothic"/>
                <a:cs typeface="AppleGothic"/>
              </a:rPr>
              <a:t>straws &amp; 17k </a:t>
            </a:r>
            <a:r>
              <a:rPr lang="en-US" sz="1600" dirty="0">
                <a:ea typeface="AppleGothic"/>
                <a:cs typeface="AppleGothic"/>
              </a:rPr>
              <a:t>cathode </a:t>
            </a:r>
            <a:r>
              <a:rPr lang="en-US" sz="1600" dirty="0" smtClean="0">
                <a:ea typeface="AppleGothic"/>
                <a:cs typeface="AppleGothic"/>
              </a:rPr>
              <a:t>pads</a:t>
            </a:r>
          </a:p>
          <a:p>
            <a:pPr algn="l">
              <a:buClr>
                <a:schemeClr val="tx1"/>
              </a:buClr>
              <a:buFont typeface="Times" charset="0"/>
              <a:buChar char="•"/>
            </a:pPr>
            <a:r>
              <a:rPr lang="en-US" sz="1600" dirty="0" smtClean="0">
                <a:ea typeface="AppleGothic"/>
                <a:cs typeface="AppleGothic"/>
              </a:rPr>
              <a:t>83 </a:t>
            </a:r>
            <a:r>
              <a:rPr lang="en-US" sz="1600" dirty="0" err="1" smtClean="0">
                <a:ea typeface="AppleGothic"/>
                <a:cs typeface="AppleGothic"/>
              </a:rPr>
              <a:t>GBytes</a:t>
            </a:r>
            <a:r>
              <a:rPr lang="en-US" sz="1600" dirty="0" smtClean="0">
                <a:ea typeface="AppleGothic"/>
                <a:cs typeface="AppleGothic"/>
              </a:rPr>
              <a:t>/sec</a:t>
            </a:r>
          </a:p>
        </p:txBody>
      </p:sp>
      <p:sp>
        <p:nvSpPr>
          <p:cNvPr id="733198" name="Text Box 14"/>
          <p:cNvSpPr txBox="1">
            <a:spLocks noChangeArrowheads="1"/>
          </p:cNvSpPr>
          <p:nvPr/>
        </p:nvSpPr>
        <p:spPr bwMode="auto">
          <a:xfrm>
            <a:off x="4829999" y="4800600"/>
            <a:ext cx="43140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Clr>
                <a:schemeClr val="tx1"/>
              </a:buClr>
              <a:buFont typeface="Times" charset="0"/>
              <a:buChar char="•"/>
            </a:pPr>
            <a:r>
              <a:rPr lang="en-US" sz="1400" dirty="0">
                <a:ea typeface="AppleGothic"/>
                <a:cs typeface="AppleGothic"/>
              </a:rPr>
              <a:t> </a:t>
            </a:r>
            <a:r>
              <a:rPr lang="en-US" sz="1600" dirty="0">
                <a:ea typeface="AppleGothic"/>
                <a:cs typeface="AppleGothic"/>
              </a:rPr>
              <a:t>17 Al. foils each 200 </a:t>
            </a:r>
            <a:r>
              <a:rPr lang="en-US" sz="1600" dirty="0" err="1">
                <a:latin typeface="Symbol" charset="2"/>
                <a:ea typeface="AppleGothic"/>
                <a:cs typeface="AppleGothic"/>
                <a:sym typeface="Symbol" charset="2"/>
              </a:rPr>
              <a:t></a:t>
            </a:r>
            <a:r>
              <a:rPr lang="en-US" sz="1600" dirty="0" err="1">
                <a:ea typeface="AppleGothic"/>
                <a:cs typeface="AppleGothic"/>
              </a:rPr>
              <a:t>m</a:t>
            </a:r>
            <a:r>
              <a:rPr lang="en-US" sz="1600" dirty="0">
                <a:ea typeface="AppleGothic"/>
                <a:cs typeface="AppleGothic"/>
              </a:rPr>
              <a:t> </a:t>
            </a:r>
            <a:r>
              <a:rPr lang="en-US" sz="1600" dirty="0" smtClean="0">
                <a:ea typeface="AppleGothic"/>
                <a:cs typeface="AppleGothic"/>
              </a:rPr>
              <a:t>thick spaced </a:t>
            </a:r>
            <a:r>
              <a:rPr lang="en-US" sz="1600" dirty="0">
                <a:ea typeface="AppleGothic"/>
                <a:cs typeface="AppleGothic"/>
              </a:rPr>
              <a:t>5 cm </a:t>
            </a:r>
            <a:r>
              <a:rPr lang="en-US" sz="1600" dirty="0" smtClean="0">
                <a:ea typeface="AppleGothic"/>
                <a:cs typeface="AppleGothic"/>
              </a:rPr>
              <a:t>apart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52400" y="5410200"/>
            <a:ext cx="88392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Mu2e physics data set includes selected detector events that contain a candidate high momentum electron (&gt; 70 </a:t>
            </a:r>
            <a:r>
              <a:rPr lang="en-US" dirty="0" err="1" smtClean="0">
                <a:solidFill>
                  <a:srgbClr val="0000FF"/>
                </a:solidFill>
              </a:rPr>
              <a:t>MeV/c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Calibration data sets include min-bias, in situ high-pt positrons, standalone tests, etc.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897144"/>
            <a:ext cx="7543800" cy="5656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3886200"/>
            <a:ext cx="3044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a typeface="AppleGothic"/>
                <a:cs typeface="AppleGothic"/>
              </a:rPr>
              <a:t>Network Fabric:</a:t>
            </a:r>
          </a:p>
          <a:p>
            <a:r>
              <a:rPr lang="en-US" dirty="0" smtClean="0">
                <a:ea typeface="AppleGothic"/>
                <a:cs typeface="AppleGothic"/>
              </a:rPr>
              <a:t>Ethernet: 2011: 100-GBit</a:t>
            </a:r>
          </a:p>
          <a:p>
            <a:r>
              <a:rPr lang="en-US" dirty="0" err="1" smtClean="0">
                <a:ea typeface="AppleGothic"/>
                <a:cs typeface="AppleGothic"/>
              </a:rPr>
              <a:t>InfiniBand</a:t>
            </a:r>
            <a:r>
              <a:rPr lang="en-US" dirty="0" smtClean="0">
                <a:ea typeface="AppleGothic"/>
                <a:cs typeface="AppleGothic"/>
              </a:rPr>
              <a:t>: 2012: 100-GBit </a:t>
            </a:r>
            <a:br>
              <a:rPr lang="en-US" dirty="0" smtClean="0">
                <a:ea typeface="AppleGothic"/>
                <a:cs typeface="AppleGothic"/>
              </a:rPr>
            </a:br>
            <a:r>
              <a:rPr lang="en-US" dirty="0" smtClean="0">
                <a:ea typeface="AppleGothic"/>
                <a:cs typeface="AppleGothic"/>
              </a:rPr>
              <a:t>(low- latency)</a:t>
            </a:r>
            <a:endParaRPr lang="en-US" dirty="0">
              <a:ea typeface="AppleGothic"/>
              <a:cs typeface="AppleGothic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proposal: </a:t>
            </a:r>
            <a:br>
              <a:rPr lang="en-US" dirty="0" smtClean="0"/>
            </a:br>
            <a:r>
              <a:rPr lang="en-US" dirty="0" smtClean="0"/>
              <a:t>Streaming DAQ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Mu2e DAQ Architecture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58850"/>
            <a:ext cx="8839200" cy="5441950"/>
          </a:xfrm>
        </p:spPr>
        <p:txBody>
          <a:bodyPr/>
          <a:lstStyle/>
          <a:p>
            <a:r>
              <a:rPr lang="en-US" dirty="0" smtClean="0"/>
              <a:t>Motivations for Streaming Architecture: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8789" y="1371600"/>
            <a:ext cx="9162789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AppleGothic" charset="-127"/>
                <a:cs typeface="AppleGothic" charset="-127"/>
              </a:rPr>
              <a:t>ATLAS &amp; CMS</a:t>
            </a:r>
            <a:br>
              <a:rPr lang="en-US" dirty="0">
                <a:ea typeface="AppleGothic" charset="-127"/>
                <a:cs typeface="AppleGothic" charset="-127"/>
              </a:rPr>
            </a:br>
            <a:r>
              <a:rPr lang="en-US" dirty="0">
                <a:ea typeface="AppleGothic" charset="-127"/>
                <a:cs typeface="AppleGothic" charset="-127"/>
              </a:rPr>
              <a:t> Trigger &amp; Readout Structure</a:t>
            </a:r>
          </a:p>
        </p:txBody>
      </p:sp>
      <p:sp>
        <p:nvSpPr>
          <p:cNvPr id="59395" name="Rectangle 84"/>
          <p:cNvSpPr>
            <a:spLocks noChangeArrowheads="1"/>
          </p:cNvSpPr>
          <p:nvPr/>
        </p:nvSpPr>
        <p:spPr bwMode="auto">
          <a:xfrm>
            <a:off x="4730750" y="2376488"/>
            <a:ext cx="3575050" cy="3994150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  <p:sp>
        <p:nvSpPr>
          <p:cNvPr id="59396" name="Rectangle 85"/>
          <p:cNvSpPr>
            <a:spLocks noChangeArrowheads="1"/>
          </p:cNvSpPr>
          <p:nvPr/>
        </p:nvSpPr>
        <p:spPr bwMode="auto">
          <a:xfrm>
            <a:off x="762000" y="2376488"/>
            <a:ext cx="3575050" cy="3994150"/>
          </a:xfrm>
          <a:prstGeom prst="rect">
            <a:avLst/>
          </a:prstGeom>
          <a:solidFill>
            <a:srgbClr val="F3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AppleGothic" charset="-127"/>
              <a:cs typeface="AppleGothic" charset="-127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951413" y="2413000"/>
            <a:ext cx="3241675" cy="3621088"/>
            <a:chOff x="793" y="1033"/>
            <a:chExt cx="2042" cy="2281"/>
          </a:xfrm>
        </p:grpSpPr>
        <p:sp>
          <p:nvSpPr>
            <p:cNvPr id="59442" name="Rectangle 88"/>
            <p:cNvSpPr>
              <a:spLocks noChangeArrowheads="1"/>
            </p:cNvSpPr>
            <p:nvPr/>
          </p:nvSpPr>
          <p:spPr bwMode="auto">
            <a:xfrm>
              <a:off x="1842" y="1504"/>
              <a:ext cx="9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Front  end pipelines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43" name="Rectangle 89"/>
            <p:cNvSpPr>
              <a:spLocks noChangeArrowheads="1"/>
            </p:cNvSpPr>
            <p:nvPr/>
          </p:nvSpPr>
          <p:spPr bwMode="auto">
            <a:xfrm>
              <a:off x="1842" y="2007"/>
              <a:ext cx="80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Readout buffers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44" name="Rectangle 90"/>
            <p:cNvSpPr>
              <a:spLocks noChangeArrowheads="1"/>
            </p:cNvSpPr>
            <p:nvPr/>
          </p:nvSpPr>
          <p:spPr bwMode="auto">
            <a:xfrm>
              <a:off x="1842" y="2744"/>
              <a:ext cx="82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Processor farms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45" name="Rectangle 91"/>
            <p:cNvSpPr>
              <a:spLocks noChangeArrowheads="1"/>
            </p:cNvSpPr>
            <p:nvPr/>
          </p:nvSpPr>
          <p:spPr bwMode="auto">
            <a:xfrm>
              <a:off x="1842" y="2360"/>
              <a:ext cx="92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Switching network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46" name="Rectangle 92"/>
            <p:cNvSpPr>
              <a:spLocks noChangeArrowheads="1"/>
            </p:cNvSpPr>
            <p:nvPr/>
          </p:nvSpPr>
          <p:spPr bwMode="auto">
            <a:xfrm>
              <a:off x="1842" y="1158"/>
              <a:ext cx="48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Detectors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47" name="Line 93"/>
            <p:cNvSpPr>
              <a:spLocks noChangeShapeType="1"/>
            </p:cNvSpPr>
            <p:nvPr/>
          </p:nvSpPr>
          <p:spPr bwMode="auto">
            <a:xfrm>
              <a:off x="1571" y="1033"/>
              <a:ext cx="1" cy="20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48" name="AutoShape 94"/>
            <p:cNvSpPr>
              <a:spLocks noChangeArrowheads="1"/>
            </p:cNvSpPr>
            <p:nvPr/>
          </p:nvSpPr>
          <p:spPr bwMode="auto">
            <a:xfrm>
              <a:off x="1465" y="1104"/>
              <a:ext cx="209" cy="169"/>
            </a:xfrm>
            <a:prstGeom prst="roundRect">
              <a:avLst>
                <a:gd name="adj" fmla="val 7398"/>
              </a:avLst>
            </a:prstGeom>
            <a:solidFill>
              <a:srgbClr val="FFE1D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49" name="AutoShape 95"/>
            <p:cNvSpPr>
              <a:spLocks noChangeArrowheads="1"/>
            </p:cNvSpPr>
            <p:nvPr/>
          </p:nvSpPr>
          <p:spPr bwMode="auto">
            <a:xfrm>
              <a:off x="1394" y="2329"/>
              <a:ext cx="359" cy="184"/>
            </a:xfrm>
            <a:prstGeom prst="roundRect">
              <a:avLst>
                <a:gd name="adj" fmla="val 19838"/>
              </a:avLst>
            </a:prstGeom>
            <a:solidFill>
              <a:srgbClr val="FFC2A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50" name="Rectangle 96"/>
            <p:cNvSpPr>
              <a:spLocks noChangeArrowheads="1"/>
            </p:cNvSpPr>
            <p:nvPr/>
          </p:nvSpPr>
          <p:spPr bwMode="auto">
            <a:xfrm>
              <a:off x="1058" y="1321"/>
              <a:ext cx="513" cy="45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51" name="Line 97"/>
            <p:cNvSpPr>
              <a:spLocks noChangeShapeType="1"/>
            </p:cNvSpPr>
            <p:nvPr/>
          </p:nvSpPr>
          <p:spPr bwMode="auto">
            <a:xfrm>
              <a:off x="1242" y="1776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52" name="Freeform 98"/>
            <p:cNvSpPr>
              <a:spLocks/>
            </p:cNvSpPr>
            <p:nvPr/>
          </p:nvSpPr>
          <p:spPr bwMode="auto">
            <a:xfrm>
              <a:off x="1319" y="1753"/>
              <a:ext cx="38" cy="54"/>
            </a:xfrm>
            <a:custGeom>
              <a:avLst/>
              <a:gdLst>
                <a:gd name="T0" fmla="*/ 0 w 38"/>
                <a:gd name="T1" fmla="*/ 27 h 54"/>
                <a:gd name="T2" fmla="*/ 0 w 38"/>
                <a:gd name="T3" fmla="*/ 54 h 54"/>
                <a:gd name="T4" fmla="*/ 38 w 38"/>
                <a:gd name="T5" fmla="*/ 27 h 54"/>
                <a:gd name="T6" fmla="*/ 0 w 38"/>
                <a:gd name="T7" fmla="*/ 0 h 54"/>
                <a:gd name="T8" fmla="*/ 0 w 38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0" y="27"/>
                  </a:moveTo>
                  <a:lnTo>
                    <a:pt x="0" y="54"/>
                  </a:lnTo>
                  <a:lnTo>
                    <a:pt x="38" y="27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53" name="Freeform 99"/>
            <p:cNvSpPr>
              <a:spLocks/>
            </p:cNvSpPr>
            <p:nvPr/>
          </p:nvSpPr>
          <p:spPr bwMode="auto">
            <a:xfrm>
              <a:off x="1277" y="1298"/>
              <a:ext cx="38" cy="54"/>
            </a:xfrm>
            <a:custGeom>
              <a:avLst/>
              <a:gdLst>
                <a:gd name="T0" fmla="*/ 38 w 38"/>
                <a:gd name="T1" fmla="*/ 27 h 54"/>
                <a:gd name="T2" fmla="*/ 38 w 38"/>
                <a:gd name="T3" fmla="*/ 0 h 54"/>
                <a:gd name="T4" fmla="*/ 0 w 38"/>
                <a:gd name="T5" fmla="*/ 27 h 54"/>
                <a:gd name="T6" fmla="*/ 38 w 38"/>
                <a:gd name="T7" fmla="*/ 54 h 54"/>
                <a:gd name="T8" fmla="*/ 38 w 38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7"/>
                  </a:moveTo>
                  <a:lnTo>
                    <a:pt x="38" y="0"/>
                  </a:lnTo>
                  <a:lnTo>
                    <a:pt x="0" y="27"/>
                  </a:lnTo>
                  <a:lnTo>
                    <a:pt x="38" y="54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54" name="Line 100"/>
            <p:cNvSpPr>
              <a:spLocks noChangeShapeType="1"/>
            </p:cNvSpPr>
            <p:nvPr/>
          </p:nvSpPr>
          <p:spPr bwMode="auto">
            <a:xfrm flipH="1">
              <a:off x="1311" y="1321"/>
              <a:ext cx="1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55" name="Oval 101"/>
            <p:cNvSpPr>
              <a:spLocks noChangeArrowheads="1"/>
            </p:cNvSpPr>
            <p:nvPr/>
          </p:nvSpPr>
          <p:spPr bwMode="auto">
            <a:xfrm>
              <a:off x="793" y="1402"/>
              <a:ext cx="528" cy="311"/>
            </a:xfrm>
            <a:prstGeom prst="ellipse">
              <a:avLst/>
            </a:prstGeom>
            <a:solidFill>
              <a:srgbClr val="FFE9A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56" name="Rectangle 102"/>
            <p:cNvSpPr>
              <a:spLocks noChangeArrowheads="1"/>
            </p:cNvSpPr>
            <p:nvPr/>
          </p:nvSpPr>
          <p:spPr bwMode="auto">
            <a:xfrm>
              <a:off x="937" y="1486"/>
              <a:ext cx="24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Lvl-1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57" name="Line 103"/>
            <p:cNvSpPr>
              <a:spLocks noChangeShapeType="1"/>
            </p:cNvSpPr>
            <p:nvPr/>
          </p:nvSpPr>
          <p:spPr bwMode="auto">
            <a:xfrm>
              <a:off x="1571" y="2986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58" name="Freeform 104"/>
            <p:cNvSpPr>
              <a:spLocks/>
            </p:cNvSpPr>
            <p:nvPr/>
          </p:nvSpPr>
          <p:spPr bwMode="auto">
            <a:xfrm>
              <a:off x="1547" y="3095"/>
              <a:ext cx="54" cy="38"/>
            </a:xfrm>
            <a:custGeom>
              <a:avLst/>
              <a:gdLst>
                <a:gd name="T0" fmla="*/ 27 w 54"/>
                <a:gd name="T1" fmla="*/ 0 h 38"/>
                <a:gd name="T2" fmla="*/ 0 w 54"/>
                <a:gd name="T3" fmla="*/ 0 h 38"/>
                <a:gd name="T4" fmla="*/ 27 w 54"/>
                <a:gd name="T5" fmla="*/ 38 h 38"/>
                <a:gd name="T6" fmla="*/ 54 w 54"/>
                <a:gd name="T7" fmla="*/ 0 h 38"/>
                <a:gd name="T8" fmla="*/ 27 w 5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8"/>
                <a:gd name="T17" fmla="*/ 54 w 5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8">
                  <a:moveTo>
                    <a:pt x="27" y="0"/>
                  </a:moveTo>
                  <a:lnTo>
                    <a:pt x="0" y="0"/>
                  </a:lnTo>
                  <a:lnTo>
                    <a:pt x="27" y="38"/>
                  </a:lnTo>
                  <a:lnTo>
                    <a:pt x="5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59" name="Rectangle 105"/>
            <p:cNvSpPr>
              <a:spLocks noChangeArrowheads="1"/>
            </p:cNvSpPr>
            <p:nvPr/>
          </p:nvSpPr>
          <p:spPr bwMode="auto">
            <a:xfrm>
              <a:off x="1475" y="1864"/>
              <a:ext cx="199" cy="402"/>
            </a:xfrm>
            <a:prstGeom prst="rect">
              <a:avLst/>
            </a:prstGeom>
            <a:solidFill>
              <a:srgbClr val="D5E2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60" name="Oval 106"/>
            <p:cNvSpPr>
              <a:spLocks noChangeArrowheads="1"/>
            </p:cNvSpPr>
            <p:nvPr/>
          </p:nvSpPr>
          <p:spPr bwMode="auto">
            <a:xfrm>
              <a:off x="1442" y="3130"/>
              <a:ext cx="192" cy="184"/>
            </a:xfrm>
            <a:prstGeom prst="ellipse">
              <a:avLst/>
            </a:prstGeom>
            <a:solidFill>
              <a:srgbClr val="C7C7C7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61" name="Rectangle 107"/>
            <p:cNvSpPr>
              <a:spLocks noChangeArrowheads="1"/>
            </p:cNvSpPr>
            <p:nvPr/>
          </p:nvSpPr>
          <p:spPr bwMode="auto">
            <a:xfrm>
              <a:off x="1538" y="3130"/>
              <a:ext cx="136" cy="71"/>
            </a:xfrm>
            <a:prstGeom prst="rect">
              <a:avLst/>
            </a:prstGeom>
            <a:solidFill>
              <a:srgbClr val="C7C7C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62" name="Freeform 108"/>
            <p:cNvSpPr>
              <a:spLocks/>
            </p:cNvSpPr>
            <p:nvPr/>
          </p:nvSpPr>
          <p:spPr bwMode="auto">
            <a:xfrm>
              <a:off x="1482" y="3137"/>
              <a:ext cx="137" cy="89"/>
            </a:xfrm>
            <a:custGeom>
              <a:avLst/>
              <a:gdLst>
                <a:gd name="T0" fmla="*/ 71 w 137"/>
                <a:gd name="T1" fmla="*/ 0 h 89"/>
                <a:gd name="T2" fmla="*/ 48 w 137"/>
                <a:gd name="T3" fmla="*/ 0 h 89"/>
                <a:gd name="T4" fmla="*/ 0 w 137"/>
                <a:gd name="T5" fmla="*/ 41 h 89"/>
                <a:gd name="T6" fmla="*/ 96 w 137"/>
                <a:gd name="T7" fmla="*/ 89 h 89"/>
                <a:gd name="T8" fmla="*/ 137 w 137"/>
                <a:gd name="T9" fmla="*/ 56 h 89"/>
                <a:gd name="T10" fmla="*/ 137 w 137"/>
                <a:gd name="T11" fmla="*/ 41 h 89"/>
                <a:gd name="T12" fmla="*/ 71 w 137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89"/>
                <a:gd name="T23" fmla="*/ 137 w 137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89">
                  <a:moveTo>
                    <a:pt x="71" y="0"/>
                  </a:moveTo>
                  <a:lnTo>
                    <a:pt x="48" y="0"/>
                  </a:lnTo>
                  <a:lnTo>
                    <a:pt x="0" y="41"/>
                  </a:lnTo>
                  <a:lnTo>
                    <a:pt x="96" y="89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63" name="Rectangle 109"/>
            <p:cNvSpPr>
              <a:spLocks noChangeArrowheads="1"/>
            </p:cNvSpPr>
            <p:nvPr/>
          </p:nvSpPr>
          <p:spPr bwMode="auto">
            <a:xfrm>
              <a:off x="1058" y="2536"/>
              <a:ext cx="513" cy="4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64" name="Line 110"/>
            <p:cNvSpPr>
              <a:spLocks noChangeShapeType="1"/>
            </p:cNvSpPr>
            <p:nvPr/>
          </p:nvSpPr>
          <p:spPr bwMode="auto">
            <a:xfrm>
              <a:off x="1242" y="3001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65" name="Freeform 111"/>
            <p:cNvSpPr>
              <a:spLocks/>
            </p:cNvSpPr>
            <p:nvPr/>
          </p:nvSpPr>
          <p:spPr bwMode="auto">
            <a:xfrm>
              <a:off x="1319" y="2978"/>
              <a:ext cx="38" cy="54"/>
            </a:xfrm>
            <a:custGeom>
              <a:avLst/>
              <a:gdLst>
                <a:gd name="T0" fmla="*/ 0 w 38"/>
                <a:gd name="T1" fmla="*/ 27 h 54"/>
                <a:gd name="T2" fmla="*/ 0 w 38"/>
                <a:gd name="T3" fmla="*/ 54 h 54"/>
                <a:gd name="T4" fmla="*/ 38 w 38"/>
                <a:gd name="T5" fmla="*/ 27 h 54"/>
                <a:gd name="T6" fmla="*/ 0 w 38"/>
                <a:gd name="T7" fmla="*/ 0 h 54"/>
                <a:gd name="T8" fmla="*/ 0 w 38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0" y="27"/>
                  </a:moveTo>
                  <a:lnTo>
                    <a:pt x="0" y="54"/>
                  </a:lnTo>
                  <a:lnTo>
                    <a:pt x="38" y="27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66" name="Freeform 112"/>
            <p:cNvSpPr>
              <a:spLocks/>
            </p:cNvSpPr>
            <p:nvPr/>
          </p:nvSpPr>
          <p:spPr bwMode="auto">
            <a:xfrm>
              <a:off x="1277" y="2513"/>
              <a:ext cx="38" cy="54"/>
            </a:xfrm>
            <a:custGeom>
              <a:avLst/>
              <a:gdLst>
                <a:gd name="T0" fmla="*/ 38 w 38"/>
                <a:gd name="T1" fmla="*/ 27 h 54"/>
                <a:gd name="T2" fmla="*/ 38 w 38"/>
                <a:gd name="T3" fmla="*/ 0 h 54"/>
                <a:gd name="T4" fmla="*/ 0 w 38"/>
                <a:gd name="T5" fmla="*/ 27 h 54"/>
                <a:gd name="T6" fmla="*/ 38 w 38"/>
                <a:gd name="T7" fmla="*/ 54 h 54"/>
                <a:gd name="T8" fmla="*/ 38 w 38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7"/>
                  </a:moveTo>
                  <a:lnTo>
                    <a:pt x="38" y="0"/>
                  </a:lnTo>
                  <a:lnTo>
                    <a:pt x="0" y="27"/>
                  </a:lnTo>
                  <a:lnTo>
                    <a:pt x="38" y="54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67" name="Line 113"/>
            <p:cNvSpPr>
              <a:spLocks noChangeShapeType="1"/>
            </p:cNvSpPr>
            <p:nvPr/>
          </p:nvSpPr>
          <p:spPr bwMode="auto">
            <a:xfrm flipH="1">
              <a:off x="1311" y="2536"/>
              <a:ext cx="1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68" name="Oval 114"/>
            <p:cNvSpPr>
              <a:spLocks noChangeArrowheads="1"/>
            </p:cNvSpPr>
            <p:nvPr/>
          </p:nvSpPr>
          <p:spPr bwMode="auto">
            <a:xfrm>
              <a:off x="793" y="2625"/>
              <a:ext cx="528" cy="313"/>
            </a:xfrm>
            <a:prstGeom prst="ellipse">
              <a:avLst/>
            </a:prstGeom>
            <a:solidFill>
              <a:srgbClr val="FFE9A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69" name="Rectangle 115"/>
            <p:cNvSpPr>
              <a:spLocks noChangeArrowheads="1"/>
            </p:cNvSpPr>
            <p:nvPr/>
          </p:nvSpPr>
          <p:spPr bwMode="auto">
            <a:xfrm>
              <a:off x="947" y="2727"/>
              <a:ext cx="20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HLT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70" name="Rectangle 116"/>
            <p:cNvSpPr>
              <a:spLocks noChangeArrowheads="1"/>
            </p:cNvSpPr>
            <p:nvPr/>
          </p:nvSpPr>
          <p:spPr bwMode="auto">
            <a:xfrm>
              <a:off x="1475" y="1352"/>
              <a:ext cx="199" cy="401"/>
            </a:xfrm>
            <a:prstGeom prst="rect">
              <a:avLst/>
            </a:prstGeom>
            <a:solidFill>
              <a:srgbClr val="DCFFD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71" name="Line 117"/>
            <p:cNvSpPr>
              <a:spLocks noChangeShapeType="1"/>
            </p:cNvSpPr>
            <p:nvPr/>
          </p:nvSpPr>
          <p:spPr bwMode="auto">
            <a:xfrm flipH="1">
              <a:off x="1475" y="1384"/>
              <a:ext cx="1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72" name="Line 118"/>
            <p:cNvSpPr>
              <a:spLocks noChangeShapeType="1"/>
            </p:cNvSpPr>
            <p:nvPr/>
          </p:nvSpPr>
          <p:spPr bwMode="auto">
            <a:xfrm flipH="1">
              <a:off x="1475" y="1417"/>
              <a:ext cx="1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73" name="Line 119"/>
            <p:cNvSpPr>
              <a:spLocks noChangeShapeType="1"/>
            </p:cNvSpPr>
            <p:nvPr/>
          </p:nvSpPr>
          <p:spPr bwMode="auto">
            <a:xfrm flipH="1">
              <a:off x="1475" y="1705"/>
              <a:ext cx="1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74" name="Rectangle 120"/>
            <p:cNvSpPr>
              <a:spLocks noChangeArrowheads="1"/>
            </p:cNvSpPr>
            <p:nvPr/>
          </p:nvSpPr>
          <p:spPr bwMode="auto">
            <a:xfrm>
              <a:off x="1475" y="2569"/>
              <a:ext cx="199" cy="407"/>
            </a:xfrm>
            <a:prstGeom prst="rect">
              <a:avLst/>
            </a:prstGeom>
            <a:solidFill>
              <a:srgbClr val="D5E2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1066800" y="2413000"/>
            <a:ext cx="3179763" cy="3621088"/>
            <a:chOff x="3273" y="1033"/>
            <a:chExt cx="2003" cy="2281"/>
          </a:xfrm>
        </p:grpSpPr>
        <p:sp>
          <p:nvSpPr>
            <p:cNvPr id="59402" name="Rectangle 122"/>
            <p:cNvSpPr>
              <a:spLocks noChangeArrowheads="1"/>
            </p:cNvSpPr>
            <p:nvPr/>
          </p:nvSpPr>
          <p:spPr bwMode="auto">
            <a:xfrm>
              <a:off x="3538" y="1824"/>
              <a:ext cx="511" cy="4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03" name="Line 123"/>
            <p:cNvSpPr>
              <a:spLocks noChangeShapeType="1"/>
            </p:cNvSpPr>
            <p:nvPr/>
          </p:nvSpPr>
          <p:spPr bwMode="auto">
            <a:xfrm>
              <a:off x="4049" y="1033"/>
              <a:ext cx="1" cy="20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04" name="Line 124"/>
            <p:cNvSpPr>
              <a:spLocks noChangeShapeType="1"/>
            </p:cNvSpPr>
            <p:nvPr/>
          </p:nvSpPr>
          <p:spPr bwMode="auto">
            <a:xfrm>
              <a:off x="4049" y="2986"/>
              <a:ext cx="1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05" name="Freeform 125"/>
            <p:cNvSpPr>
              <a:spLocks/>
            </p:cNvSpPr>
            <p:nvPr/>
          </p:nvSpPr>
          <p:spPr bwMode="auto">
            <a:xfrm>
              <a:off x="4026" y="3095"/>
              <a:ext cx="54" cy="38"/>
            </a:xfrm>
            <a:custGeom>
              <a:avLst/>
              <a:gdLst>
                <a:gd name="T0" fmla="*/ 27 w 54"/>
                <a:gd name="T1" fmla="*/ 0 h 38"/>
                <a:gd name="T2" fmla="*/ 0 w 54"/>
                <a:gd name="T3" fmla="*/ 0 h 38"/>
                <a:gd name="T4" fmla="*/ 27 w 54"/>
                <a:gd name="T5" fmla="*/ 38 h 38"/>
                <a:gd name="T6" fmla="*/ 54 w 54"/>
                <a:gd name="T7" fmla="*/ 0 h 38"/>
                <a:gd name="T8" fmla="*/ 27 w 5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8"/>
                <a:gd name="T17" fmla="*/ 54 w 5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8">
                  <a:moveTo>
                    <a:pt x="27" y="0"/>
                  </a:moveTo>
                  <a:lnTo>
                    <a:pt x="0" y="0"/>
                  </a:lnTo>
                  <a:lnTo>
                    <a:pt x="27" y="38"/>
                  </a:lnTo>
                  <a:lnTo>
                    <a:pt x="5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06" name="Oval 126"/>
            <p:cNvSpPr>
              <a:spLocks noChangeArrowheads="1"/>
            </p:cNvSpPr>
            <p:nvPr/>
          </p:nvSpPr>
          <p:spPr bwMode="auto">
            <a:xfrm>
              <a:off x="3922" y="3130"/>
              <a:ext cx="192" cy="184"/>
            </a:xfrm>
            <a:prstGeom prst="ellipse">
              <a:avLst/>
            </a:prstGeom>
            <a:solidFill>
              <a:srgbClr val="C7C7C7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07" name="Rectangle 127"/>
            <p:cNvSpPr>
              <a:spLocks noChangeArrowheads="1"/>
            </p:cNvSpPr>
            <p:nvPr/>
          </p:nvSpPr>
          <p:spPr bwMode="auto">
            <a:xfrm>
              <a:off x="4018" y="3130"/>
              <a:ext cx="137" cy="71"/>
            </a:xfrm>
            <a:prstGeom prst="rect">
              <a:avLst/>
            </a:prstGeom>
            <a:solidFill>
              <a:srgbClr val="C7C7C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08" name="Freeform 128"/>
            <p:cNvSpPr>
              <a:spLocks/>
            </p:cNvSpPr>
            <p:nvPr/>
          </p:nvSpPr>
          <p:spPr bwMode="auto">
            <a:xfrm>
              <a:off x="3963" y="3137"/>
              <a:ext cx="134" cy="89"/>
            </a:xfrm>
            <a:custGeom>
              <a:avLst/>
              <a:gdLst>
                <a:gd name="T0" fmla="*/ 71 w 134"/>
                <a:gd name="T1" fmla="*/ 0 h 89"/>
                <a:gd name="T2" fmla="*/ 48 w 134"/>
                <a:gd name="T3" fmla="*/ 0 h 89"/>
                <a:gd name="T4" fmla="*/ 0 w 134"/>
                <a:gd name="T5" fmla="*/ 41 h 89"/>
                <a:gd name="T6" fmla="*/ 96 w 134"/>
                <a:gd name="T7" fmla="*/ 89 h 89"/>
                <a:gd name="T8" fmla="*/ 134 w 134"/>
                <a:gd name="T9" fmla="*/ 56 h 89"/>
                <a:gd name="T10" fmla="*/ 134 w 134"/>
                <a:gd name="T11" fmla="*/ 41 h 89"/>
                <a:gd name="T12" fmla="*/ 71 w 134"/>
                <a:gd name="T13" fmla="*/ 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89"/>
                <a:gd name="T23" fmla="*/ 134 w 134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89">
                  <a:moveTo>
                    <a:pt x="71" y="0"/>
                  </a:moveTo>
                  <a:lnTo>
                    <a:pt x="48" y="0"/>
                  </a:lnTo>
                  <a:lnTo>
                    <a:pt x="0" y="41"/>
                  </a:lnTo>
                  <a:lnTo>
                    <a:pt x="96" y="89"/>
                  </a:lnTo>
                  <a:lnTo>
                    <a:pt x="134" y="56"/>
                  </a:lnTo>
                  <a:lnTo>
                    <a:pt x="134" y="4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09" name="AutoShape 129"/>
            <p:cNvSpPr>
              <a:spLocks noChangeArrowheads="1"/>
            </p:cNvSpPr>
            <p:nvPr/>
          </p:nvSpPr>
          <p:spPr bwMode="auto">
            <a:xfrm>
              <a:off x="3945" y="1104"/>
              <a:ext cx="210" cy="169"/>
            </a:xfrm>
            <a:prstGeom prst="roundRect">
              <a:avLst>
                <a:gd name="adj" fmla="val 7398"/>
              </a:avLst>
            </a:prstGeom>
            <a:solidFill>
              <a:srgbClr val="FFE1D5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10" name="AutoShape 130"/>
            <p:cNvSpPr>
              <a:spLocks noChangeArrowheads="1"/>
            </p:cNvSpPr>
            <p:nvPr/>
          </p:nvSpPr>
          <p:spPr bwMode="auto">
            <a:xfrm>
              <a:off x="3874" y="2329"/>
              <a:ext cx="359" cy="184"/>
            </a:xfrm>
            <a:prstGeom prst="roundRect">
              <a:avLst>
                <a:gd name="adj" fmla="val 19838"/>
              </a:avLst>
            </a:prstGeom>
            <a:solidFill>
              <a:srgbClr val="FFC2A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11" name="Rectangle 131"/>
            <p:cNvSpPr>
              <a:spLocks noChangeArrowheads="1"/>
            </p:cNvSpPr>
            <p:nvPr/>
          </p:nvSpPr>
          <p:spPr bwMode="auto">
            <a:xfrm>
              <a:off x="3538" y="1321"/>
              <a:ext cx="511" cy="45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12" name="Line 132"/>
            <p:cNvSpPr>
              <a:spLocks noChangeShapeType="1"/>
            </p:cNvSpPr>
            <p:nvPr/>
          </p:nvSpPr>
          <p:spPr bwMode="auto">
            <a:xfrm>
              <a:off x="3698" y="1776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13" name="Freeform 133"/>
            <p:cNvSpPr>
              <a:spLocks/>
            </p:cNvSpPr>
            <p:nvPr/>
          </p:nvSpPr>
          <p:spPr bwMode="auto">
            <a:xfrm>
              <a:off x="3775" y="1753"/>
              <a:ext cx="38" cy="54"/>
            </a:xfrm>
            <a:custGeom>
              <a:avLst/>
              <a:gdLst>
                <a:gd name="T0" fmla="*/ 0 w 38"/>
                <a:gd name="T1" fmla="*/ 27 h 54"/>
                <a:gd name="T2" fmla="*/ 0 w 38"/>
                <a:gd name="T3" fmla="*/ 54 h 54"/>
                <a:gd name="T4" fmla="*/ 38 w 38"/>
                <a:gd name="T5" fmla="*/ 27 h 54"/>
                <a:gd name="T6" fmla="*/ 0 w 38"/>
                <a:gd name="T7" fmla="*/ 0 h 54"/>
                <a:gd name="T8" fmla="*/ 0 w 38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0" y="27"/>
                  </a:moveTo>
                  <a:lnTo>
                    <a:pt x="0" y="54"/>
                  </a:lnTo>
                  <a:lnTo>
                    <a:pt x="38" y="27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14" name="Freeform 134"/>
            <p:cNvSpPr>
              <a:spLocks/>
            </p:cNvSpPr>
            <p:nvPr/>
          </p:nvSpPr>
          <p:spPr bwMode="auto">
            <a:xfrm>
              <a:off x="3757" y="1298"/>
              <a:ext cx="39" cy="54"/>
            </a:xfrm>
            <a:custGeom>
              <a:avLst/>
              <a:gdLst>
                <a:gd name="T0" fmla="*/ 39 w 39"/>
                <a:gd name="T1" fmla="*/ 27 h 54"/>
                <a:gd name="T2" fmla="*/ 39 w 39"/>
                <a:gd name="T3" fmla="*/ 0 h 54"/>
                <a:gd name="T4" fmla="*/ 0 w 39"/>
                <a:gd name="T5" fmla="*/ 27 h 54"/>
                <a:gd name="T6" fmla="*/ 39 w 39"/>
                <a:gd name="T7" fmla="*/ 54 h 54"/>
                <a:gd name="T8" fmla="*/ 39 w 39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4"/>
                <a:gd name="T17" fmla="*/ 39 w 3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4">
                  <a:moveTo>
                    <a:pt x="39" y="27"/>
                  </a:moveTo>
                  <a:lnTo>
                    <a:pt x="39" y="0"/>
                  </a:lnTo>
                  <a:lnTo>
                    <a:pt x="0" y="27"/>
                  </a:lnTo>
                  <a:lnTo>
                    <a:pt x="39" y="54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15" name="Line 135"/>
            <p:cNvSpPr>
              <a:spLocks noChangeShapeType="1"/>
            </p:cNvSpPr>
            <p:nvPr/>
          </p:nvSpPr>
          <p:spPr bwMode="auto">
            <a:xfrm flipH="1">
              <a:off x="3792" y="1321"/>
              <a:ext cx="1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16" name="Oval 136"/>
            <p:cNvSpPr>
              <a:spLocks noChangeArrowheads="1"/>
            </p:cNvSpPr>
            <p:nvPr/>
          </p:nvSpPr>
          <p:spPr bwMode="auto">
            <a:xfrm>
              <a:off x="3273" y="1402"/>
              <a:ext cx="528" cy="311"/>
            </a:xfrm>
            <a:prstGeom prst="ellipse">
              <a:avLst/>
            </a:prstGeom>
            <a:solidFill>
              <a:srgbClr val="FFE9A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17" name="Rectangle 137"/>
            <p:cNvSpPr>
              <a:spLocks noChangeArrowheads="1"/>
            </p:cNvSpPr>
            <p:nvPr/>
          </p:nvSpPr>
          <p:spPr bwMode="auto">
            <a:xfrm>
              <a:off x="3953" y="1864"/>
              <a:ext cx="202" cy="402"/>
            </a:xfrm>
            <a:prstGeom prst="rect">
              <a:avLst/>
            </a:prstGeom>
            <a:solidFill>
              <a:srgbClr val="D5E2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18" name="Line 138"/>
            <p:cNvSpPr>
              <a:spLocks noChangeShapeType="1"/>
            </p:cNvSpPr>
            <p:nvPr/>
          </p:nvSpPr>
          <p:spPr bwMode="auto">
            <a:xfrm>
              <a:off x="3723" y="2289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19" name="Freeform 139"/>
            <p:cNvSpPr>
              <a:spLocks/>
            </p:cNvSpPr>
            <p:nvPr/>
          </p:nvSpPr>
          <p:spPr bwMode="auto">
            <a:xfrm>
              <a:off x="3800" y="2266"/>
              <a:ext cx="38" cy="53"/>
            </a:xfrm>
            <a:custGeom>
              <a:avLst/>
              <a:gdLst>
                <a:gd name="T0" fmla="*/ 0 w 38"/>
                <a:gd name="T1" fmla="*/ 26 h 53"/>
                <a:gd name="T2" fmla="*/ 0 w 38"/>
                <a:gd name="T3" fmla="*/ 53 h 53"/>
                <a:gd name="T4" fmla="*/ 38 w 38"/>
                <a:gd name="T5" fmla="*/ 26 h 53"/>
                <a:gd name="T6" fmla="*/ 0 w 38"/>
                <a:gd name="T7" fmla="*/ 0 h 53"/>
                <a:gd name="T8" fmla="*/ 0 w 38"/>
                <a:gd name="T9" fmla="*/ 26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3"/>
                <a:gd name="T17" fmla="*/ 38 w 3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3">
                  <a:moveTo>
                    <a:pt x="0" y="26"/>
                  </a:moveTo>
                  <a:lnTo>
                    <a:pt x="0" y="53"/>
                  </a:lnTo>
                  <a:lnTo>
                    <a:pt x="38" y="26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20" name="Freeform 140"/>
            <p:cNvSpPr>
              <a:spLocks/>
            </p:cNvSpPr>
            <p:nvPr/>
          </p:nvSpPr>
          <p:spPr bwMode="auto">
            <a:xfrm>
              <a:off x="3782" y="1801"/>
              <a:ext cx="39" cy="54"/>
            </a:xfrm>
            <a:custGeom>
              <a:avLst/>
              <a:gdLst>
                <a:gd name="T0" fmla="*/ 39 w 39"/>
                <a:gd name="T1" fmla="*/ 27 h 54"/>
                <a:gd name="T2" fmla="*/ 39 w 39"/>
                <a:gd name="T3" fmla="*/ 0 h 54"/>
                <a:gd name="T4" fmla="*/ 0 w 39"/>
                <a:gd name="T5" fmla="*/ 27 h 54"/>
                <a:gd name="T6" fmla="*/ 39 w 39"/>
                <a:gd name="T7" fmla="*/ 54 h 54"/>
                <a:gd name="T8" fmla="*/ 39 w 39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4"/>
                <a:gd name="T17" fmla="*/ 39 w 3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4">
                  <a:moveTo>
                    <a:pt x="39" y="27"/>
                  </a:moveTo>
                  <a:lnTo>
                    <a:pt x="39" y="0"/>
                  </a:lnTo>
                  <a:lnTo>
                    <a:pt x="0" y="27"/>
                  </a:lnTo>
                  <a:lnTo>
                    <a:pt x="39" y="54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21" name="Line 141"/>
            <p:cNvSpPr>
              <a:spLocks noChangeShapeType="1"/>
            </p:cNvSpPr>
            <p:nvPr/>
          </p:nvSpPr>
          <p:spPr bwMode="auto">
            <a:xfrm flipH="1">
              <a:off x="3817" y="1824"/>
              <a:ext cx="1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22" name="Oval 142"/>
            <p:cNvSpPr>
              <a:spLocks noChangeArrowheads="1"/>
            </p:cNvSpPr>
            <p:nvPr/>
          </p:nvSpPr>
          <p:spPr bwMode="auto">
            <a:xfrm>
              <a:off x="3273" y="1912"/>
              <a:ext cx="528" cy="313"/>
            </a:xfrm>
            <a:prstGeom prst="ellipse">
              <a:avLst/>
            </a:prstGeom>
            <a:solidFill>
              <a:srgbClr val="FFE9A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23" name="Rectangle 143"/>
            <p:cNvSpPr>
              <a:spLocks noChangeArrowheads="1"/>
            </p:cNvSpPr>
            <p:nvPr/>
          </p:nvSpPr>
          <p:spPr bwMode="auto">
            <a:xfrm>
              <a:off x="3538" y="2536"/>
              <a:ext cx="511" cy="46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24" name="Line 144"/>
            <p:cNvSpPr>
              <a:spLocks noChangeShapeType="1"/>
            </p:cNvSpPr>
            <p:nvPr/>
          </p:nvSpPr>
          <p:spPr bwMode="auto">
            <a:xfrm>
              <a:off x="3723" y="3001"/>
              <a:ext cx="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25" name="Freeform 145"/>
            <p:cNvSpPr>
              <a:spLocks/>
            </p:cNvSpPr>
            <p:nvPr/>
          </p:nvSpPr>
          <p:spPr bwMode="auto">
            <a:xfrm>
              <a:off x="3800" y="2978"/>
              <a:ext cx="38" cy="54"/>
            </a:xfrm>
            <a:custGeom>
              <a:avLst/>
              <a:gdLst>
                <a:gd name="T0" fmla="*/ 0 w 38"/>
                <a:gd name="T1" fmla="*/ 27 h 54"/>
                <a:gd name="T2" fmla="*/ 0 w 38"/>
                <a:gd name="T3" fmla="*/ 54 h 54"/>
                <a:gd name="T4" fmla="*/ 38 w 38"/>
                <a:gd name="T5" fmla="*/ 27 h 54"/>
                <a:gd name="T6" fmla="*/ 0 w 38"/>
                <a:gd name="T7" fmla="*/ 0 h 54"/>
                <a:gd name="T8" fmla="*/ 0 w 38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0" y="27"/>
                  </a:moveTo>
                  <a:lnTo>
                    <a:pt x="0" y="54"/>
                  </a:lnTo>
                  <a:lnTo>
                    <a:pt x="38" y="27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26" name="Freeform 146"/>
            <p:cNvSpPr>
              <a:spLocks/>
            </p:cNvSpPr>
            <p:nvPr/>
          </p:nvSpPr>
          <p:spPr bwMode="auto">
            <a:xfrm>
              <a:off x="3757" y="2513"/>
              <a:ext cx="39" cy="54"/>
            </a:xfrm>
            <a:custGeom>
              <a:avLst/>
              <a:gdLst>
                <a:gd name="T0" fmla="*/ 39 w 39"/>
                <a:gd name="T1" fmla="*/ 27 h 54"/>
                <a:gd name="T2" fmla="*/ 39 w 39"/>
                <a:gd name="T3" fmla="*/ 0 h 54"/>
                <a:gd name="T4" fmla="*/ 0 w 39"/>
                <a:gd name="T5" fmla="*/ 27 h 54"/>
                <a:gd name="T6" fmla="*/ 39 w 39"/>
                <a:gd name="T7" fmla="*/ 54 h 54"/>
                <a:gd name="T8" fmla="*/ 39 w 39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4"/>
                <a:gd name="T17" fmla="*/ 39 w 3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4">
                  <a:moveTo>
                    <a:pt x="39" y="27"/>
                  </a:moveTo>
                  <a:lnTo>
                    <a:pt x="39" y="0"/>
                  </a:lnTo>
                  <a:lnTo>
                    <a:pt x="0" y="27"/>
                  </a:lnTo>
                  <a:lnTo>
                    <a:pt x="39" y="54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27" name="Line 147"/>
            <p:cNvSpPr>
              <a:spLocks noChangeShapeType="1"/>
            </p:cNvSpPr>
            <p:nvPr/>
          </p:nvSpPr>
          <p:spPr bwMode="auto">
            <a:xfrm flipH="1">
              <a:off x="3792" y="2536"/>
              <a:ext cx="1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28" name="Oval 148"/>
            <p:cNvSpPr>
              <a:spLocks noChangeArrowheads="1"/>
            </p:cNvSpPr>
            <p:nvPr/>
          </p:nvSpPr>
          <p:spPr bwMode="auto">
            <a:xfrm>
              <a:off x="3273" y="2625"/>
              <a:ext cx="528" cy="313"/>
            </a:xfrm>
            <a:prstGeom prst="ellipse">
              <a:avLst/>
            </a:prstGeom>
            <a:solidFill>
              <a:srgbClr val="FFE9A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29" name="Rectangle 149"/>
            <p:cNvSpPr>
              <a:spLocks noChangeArrowheads="1"/>
            </p:cNvSpPr>
            <p:nvPr/>
          </p:nvSpPr>
          <p:spPr bwMode="auto">
            <a:xfrm>
              <a:off x="3410" y="1496"/>
              <a:ext cx="24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Lvl-1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30" name="Rectangle 150"/>
            <p:cNvSpPr>
              <a:spLocks noChangeArrowheads="1"/>
            </p:cNvSpPr>
            <p:nvPr/>
          </p:nvSpPr>
          <p:spPr bwMode="auto">
            <a:xfrm>
              <a:off x="3410" y="2014"/>
              <a:ext cx="24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Lvl-2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31" name="Rectangle 151"/>
            <p:cNvSpPr>
              <a:spLocks noChangeArrowheads="1"/>
            </p:cNvSpPr>
            <p:nvPr/>
          </p:nvSpPr>
          <p:spPr bwMode="auto">
            <a:xfrm>
              <a:off x="3410" y="2719"/>
              <a:ext cx="24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Lvl-3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32" name="Rectangle 152"/>
            <p:cNvSpPr>
              <a:spLocks noChangeArrowheads="1"/>
            </p:cNvSpPr>
            <p:nvPr/>
          </p:nvSpPr>
          <p:spPr bwMode="auto">
            <a:xfrm>
              <a:off x="4314" y="1486"/>
              <a:ext cx="9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Front end pipelines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33" name="Rectangle 153"/>
            <p:cNvSpPr>
              <a:spLocks noChangeArrowheads="1"/>
            </p:cNvSpPr>
            <p:nvPr/>
          </p:nvSpPr>
          <p:spPr bwMode="auto">
            <a:xfrm>
              <a:off x="4314" y="1991"/>
              <a:ext cx="80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Readout buffers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34" name="Rectangle 154"/>
            <p:cNvSpPr>
              <a:spLocks noChangeArrowheads="1"/>
            </p:cNvSpPr>
            <p:nvPr/>
          </p:nvSpPr>
          <p:spPr bwMode="auto">
            <a:xfrm>
              <a:off x="4314" y="2727"/>
              <a:ext cx="82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Processor farms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35" name="Rectangle 155"/>
            <p:cNvSpPr>
              <a:spLocks noChangeArrowheads="1"/>
            </p:cNvSpPr>
            <p:nvPr/>
          </p:nvSpPr>
          <p:spPr bwMode="auto">
            <a:xfrm>
              <a:off x="4314" y="2343"/>
              <a:ext cx="92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Switching network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36" name="Rectangle 156"/>
            <p:cNvSpPr>
              <a:spLocks noChangeArrowheads="1"/>
            </p:cNvSpPr>
            <p:nvPr/>
          </p:nvSpPr>
          <p:spPr bwMode="auto">
            <a:xfrm>
              <a:off x="4314" y="1143"/>
              <a:ext cx="48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>
                  <a:solidFill>
                    <a:srgbClr val="000000"/>
                  </a:solidFill>
                  <a:latin typeface="Arial" charset="0"/>
                  <a:ea typeface="AppleGothic" charset="-127"/>
                  <a:cs typeface="AppleGothic" charset="-127"/>
                </a:rPr>
                <a:t>Detectors</a:t>
              </a:r>
              <a:endParaRPr kumimoji="1" lang="en-US" sz="1200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37" name="Rectangle 157"/>
            <p:cNvSpPr>
              <a:spLocks noChangeArrowheads="1"/>
            </p:cNvSpPr>
            <p:nvPr/>
          </p:nvSpPr>
          <p:spPr bwMode="auto">
            <a:xfrm>
              <a:off x="3953" y="1352"/>
              <a:ext cx="202" cy="401"/>
            </a:xfrm>
            <a:prstGeom prst="rect">
              <a:avLst/>
            </a:prstGeom>
            <a:solidFill>
              <a:srgbClr val="DCFFD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  <p:sp>
          <p:nvSpPr>
            <p:cNvPr id="59438" name="Line 158"/>
            <p:cNvSpPr>
              <a:spLocks noChangeShapeType="1"/>
            </p:cNvSpPr>
            <p:nvPr/>
          </p:nvSpPr>
          <p:spPr bwMode="auto">
            <a:xfrm flipH="1">
              <a:off x="3953" y="1384"/>
              <a:ext cx="1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39" name="Line 159"/>
            <p:cNvSpPr>
              <a:spLocks noChangeShapeType="1"/>
            </p:cNvSpPr>
            <p:nvPr/>
          </p:nvSpPr>
          <p:spPr bwMode="auto">
            <a:xfrm flipH="1">
              <a:off x="3953" y="1417"/>
              <a:ext cx="1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40" name="Line 160"/>
            <p:cNvSpPr>
              <a:spLocks noChangeShapeType="1"/>
            </p:cNvSpPr>
            <p:nvPr/>
          </p:nvSpPr>
          <p:spPr bwMode="auto">
            <a:xfrm flipH="1">
              <a:off x="3953" y="1705"/>
              <a:ext cx="1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ea typeface="AppleGothic"/>
                <a:cs typeface="AppleGothic"/>
              </a:endParaRPr>
            </a:p>
          </p:txBody>
        </p:sp>
        <p:sp>
          <p:nvSpPr>
            <p:cNvPr id="59441" name="Rectangle 161"/>
            <p:cNvSpPr>
              <a:spLocks noChangeArrowheads="1"/>
            </p:cNvSpPr>
            <p:nvPr/>
          </p:nvSpPr>
          <p:spPr bwMode="auto">
            <a:xfrm>
              <a:off x="3953" y="2569"/>
              <a:ext cx="202" cy="407"/>
            </a:xfrm>
            <a:prstGeom prst="rect">
              <a:avLst/>
            </a:prstGeom>
            <a:solidFill>
              <a:srgbClr val="D5E2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AppleGothic" charset="-127"/>
                <a:cs typeface="AppleGothic" charset="-127"/>
              </a:endParaRPr>
            </a:p>
          </p:txBody>
        </p:sp>
      </p:grpSp>
      <p:sp>
        <p:nvSpPr>
          <p:cNvPr id="59399" name="Text Box 162"/>
          <p:cNvSpPr txBox="1">
            <a:spLocks noChangeArrowheads="1"/>
          </p:cNvSpPr>
          <p:nvPr/>
        </p:nvSpPr>
        <p:spPr bwMode="auto">
          <a:xfrm>
            <a:off x="1336675" y="6034088"/>
            <a:ext cx="269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ATLAS: 3 physical levels</a:t>
            </a:r>
          </a:p>
        </p:txBody>
      </p:sp>
      <p:sp>
        <p:nvSpPr>
          <p:cNvPr id="59400" name="Text Box 163"/>
          <p:cNvSpPr txBox="1">
            <a:spLocks noChangeArrowheads="1"/>
          </p:cNvSpPr>
          <p:nvPr/>
        </p:nvSpPr>
        <p:spPr bwMode="auto">
          <a:xfrm>
            <a:off x="5289550" y="5994400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CMS: 2 physical levels</a:t>
            </a:r>
          </a:p>
        </p:txBody>
      </p:sp>
      <p:pic>
        <p:nvPicPr>
          <p:cNvPr id="59401" name="Picture 165" descr="Varela_xings.eps                                               0003C771Orchid                         B45DDA3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6962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AppleGothic" charset="-127"/>
                <a:cs typeface="AppleGothic" charset="-127"/>
              </a:rPr>
              <a:t>ATLAS Three Level Trigger Architecture</a:t>
            </a:r>
            <a:endParaRPr lang="en-US" sz="2000" b="0">
              <a:ea typeface="AppleGothic" charset="-127"/>
              <a:cs typeface="AppleGothic" charset="-127"/>
            </a:endParaRPr>
          </a:p>
        </p:txBody>
      </p:sp>
      <p:sp>
        <p:nvSpPr>
          <p:cNvPr id="64515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990600"/>
            <a:ext cx="3810000" cy="5227638"/>
          </a:xfrm>
          <a:noFill/>
        </p:spPr>
        <p:txBody>
          <a:bodyPr>
            <a:spAutoFit/>
          </a:bodyPr>
          <a:lstStyle/>
          <a:p>
            <a:pPr marL="234950" indent="-234950" eaLnBrk="1" hangingPunct="1">
              <a:buFont typeface="Comic Sans MS" charset="0"/>
              <a:buChar char="•"/>
            </a:pPr>
            <a:r>
              <a:rPr lang="en-GB" sz="1800" dirty="0">
                <a:solidFill>
                  <a:srgbClr val="FF0000"/>
                </a:solidFill>
                <a:ea typeface="AppleGothic" charset="-127"/>
                <a:cs typeface="AppleGothic" charset="-127"/>
              </a:rPr>
              <a:t>LVL1 decision</a:t>
            </a:r>
            <a:r>
              <a:rPr lang="en-GB" sz="1800" dirty="0">
                <a:solidFill>
                  <a:schemeClr val="accent2"/>
                </a:solidFill>
                <a:ea typeface="AppleGothic" charset="-127"/>
                <a:cs typeface="AppleGothic" charset="-127"/>
              </a:rPr>
              <a:t> made with </a:t>
            </a:r>
            <a:r>
              <a:rPr lang="en-GB" sz="1800" u="sng" dirty="0">
                <a:solidFill>
                  <a:srgbClr val="FF0000"/>
                </a:solidFill>
                <a:ea typeface="AppleGothic" charset="-127"/>
                <a:cs typeface="AppleGothic" charset="-127"/>
              </a:rPr>
              <a:t>calorimeter</a:t>
            </a:r>
            <a:r>
              <a:rPr lang="en-GB" sz="1800" dirty="0">
                <a:solidFill>
                  <a:schemeClr val="accent2"/>
                </a:solidFill>
                <a:ea typeface="AppleGothic" charset="-127"/>
                <a:cs typeface="AppleGothic" charset="-127"/>
              </a:rPr>
              <a:t> data with coarse granularity and </a:t>
            </a:r>
            <a:r>
              <a:rPr lang="en-GB" sz="1800" u="sng" dirty="0">
                <a:solidFill>
                  <a:srgbClr val="FF0000"/>
                </a:solidFill>
                <a:ea typeface="AppleGothic" charset="-127"/>
                <a:cs typeface="AppleGothic" charset="-127"/>
              </a:rPr>
              <a:t>muon trigger </a:t>
            </a:r>
            <a:r>
              <a:rPr lang="en-GB" sz="1800" u="sng" dirty="0" smtClean="0">
                <a:solidFill>
                  <a:srgbClr val="FF0000"/>
                </a:solidFill>
                <a:ea typeface="AppleGothic" charset="-127"/>
                <a:cs typeface="AppleGothic" charset="-127"/>
              </a:rPr>
              <a:t>chamber</a:t>
            </a:r>
            <a:r>
              <a:rPr lang="en-GB" sz="1800" dirty="0" smtClean="0">
                <a:solidFill>
                  <a:schemeClr val="accent2"/>
                </a:solidFill>
                <a:ea typeface="AppleGothic" charset="-127"/>
                <a:cs typeface="AppleGothic" charset="-127"/>
              </a:rPr>
              <a:t> </a:t>
            </a:r>
            <a:r>
              <a:rPr lang="en-GB" sz="1800" dirty="0">
                <a:solidFill>
                  <a:schemeClr val="accent2"/>
                </a:solidFill>
                <a:ea typeface="AppleGothic" charset="-127"/>
                <a:cs typeface="AppleGothic" charset="-127"/>
              </a:rPr>
              <a:t>data. </a:t>
            </a:r>
          </a:p>
          <a:p>
            <a:pPr marL="466725" lvl="1" indent="-117475" eaLnBrk="1" hangingPunct="1">
              <a:buFont typeface="Comic Sans MS" charset="0"/>
              <a:buChar char="•"/>
            </a:pPr>
            <a:r>
              <a:rPr lang="en-GB" sz="1600" dirty="0">
                <a:solidFill>
                  <a:srgbClr val="CC0066"/>
                </a:solidFill>
                <a:ea typeface="AppleGothic" charset="-127"/>
              </a:rPr>
              <a:t>Buffering on detector</a:t>
            </a:r>
          </a:p>
          <a:p>
            <a:pPr marL="466725" lvl="1" indent="-117475" eaLnBrk="1" hangingPunct="1">
              <a:buFont typeface="Comic Sans MS" charset="0"/>
              <a:buChar char="•"/>
            </a:pPr>
            <a:endParaRPr lang="en-GB" sz="1600" dirty="0">
              <a:solidFill>
                <a:schemeClr val="accent2"/>
              </a:solidFill>
              <a:ea typeface="AppleGothic" charset="-127"/>
            </a:endParaRPr>
          </a:p>
          <a:p>
            <a:pPr marL="234950" indent="-234950" eaLnBrk="1" hangingPunct="1">
              <a:buFont typeface="Comic Sans MS" charset="0"/>
              <a:buChar char="•"/>
            </a:pPr>
            <a:r>
              <a:rPr lang="en-GB" sz="1800" dirty="0">
                <a:solidFill>
                  <a:srgbClr val="FF0000"/>
                </a:solidFill>
                <a:ea typeface="AppleGothic" charset="-127"/>
                <a:cs typeface="AppleGothic" charset="-127"/>
              </a:rPr>
              <a:t>LVL2 uses </a:t>
            </a:r>
            <a:r>
              <a:rPr lang="en-GB" sz="1800" u="sng" dirty="0">
                <a:solidFill>
                  <a:srgbClr val="FF0000"/>
                </a:solidFill>
                <a:ea typeface="AppleGothic" charset="-127"/>
                <a:cs typeface="AppleGothic" charset="-127"/>
              </a:rPr>
              <a:t>Region of Interest data</a:t>
            </a:r>
            <a:r>
              <a:rPr lang="en-GB" sz="1800" dirty="0">
                <a:solidFill>
                  <a:schemeClr val="accent2"/>
                </a:solidFill>
                <a:ea typeface="AppleGothic" charset="-127"/>
                <a:cs typeface="AppleGothic" charset="-127"/>
              </a:rPr>
              <a:t> (ca. 2%) with full granularity and combines information from all detectors; performs fast rejection. </a:t>
            </a:r>
          </a:p>
          <a:p>
            <a:pPr marL="466725" lvl="1" indent="-117475" eaLnBrk="1" hangingPunct="1">
              <a:buFont typeface="Comic Sans MS" charset="0"/>
              <a:buChar char="•"/>
            </a:pPr>
            <a:r>
              <a:rPr lang="en-GB" sz="1600" dirty="0">
                <a:solidFill>
                  <a:srgbClr val="CC0066"/>
                </a:solidFill>
                <a:ea typeface="AppleGothic" charset="-127"/>
              </a:rPr>
              <a:t>Buffering in </a:t>
            </a:r>
            <a:r>
              <a:rPr lang="en-GB" sz="1600" dirty="0" err="1">
                <a:solidFill>
                  <a:srgbClr val="CC0066"/>
                </a:solidFill>
                <a:ea typeface="AppleGothic" charset="-127"/>
              </a:rPr>
              <a:t>ROBs</a:t>
            </a:r>
            <a:endParaRPr lang="en-GB" sz="1600" dirty="0">
              <a:solidFill>
                <a:srgbClr val="CC0066"/>
              </a:solidFill>
              <a:ea typeface="AppleGothic" charset="-127"/>
            </a:endParaRPr>
          </a:p>
          <a:p>
            <a:pPr marL="466725" lvl="1" indent="-117475" eaLnBrk="1" hangingPunct="1">
              <a:buFont typeface="Comic Sans MS" charset="0"/>
              <a:buChar char="•"/>
            </a:pPr>
            <a:endParaRPr lang="en-GB" sz="1600" dirty="0">
              <a:solidFill>
                <a:schemeClr val="accent2"/>
              </a:solidFill>
              <a:ea typeface="AppleGothic" charset="-127"/>
            </a:endParaRPr>
          </a:p>
          <a:p>
            <a:pPr marL="234950" indent="-234950" eaLnBrk="1" hangingPunct="1">
              <a:buFont typeface="Comic Sans MS" charset="0"/>
              <a:buChar char="•"/>
            </a:pPr>
            <a:r>
              <a:rPr lang="en-GB" sz="1800" dirty="0" err="1">
                <a:solidFill>
                  <a:srgbClr val="FF0000"/>
                </a:solidFill>
                <a:ea typeface="AppleGothic" charset="-127"/>
                <a:cs typeface="AppleGothic" charset="-127"/>
              </a:rPr>
              <a:t>EventFilter</a:t>
            </a:r>
            <a:r>
              <a:rPr lang="en-GB" sz="1800" dirty="0">
                <a:solidFill>
                  <a:schemeClr val="accent2"/>
                </a:solidFill>
                <a:ea typeface="AppleGothic" charset="-127"/>
                <a:cs typeface="AppleGothic" charset="-127"/>
              </a:rPr>
              <a:t> refines the selection, can perform </a:t>
            </a:r>
            <a:r>
              <a:rPr lang="en-GB" sz="1800" dirty="0">
                <a:solidFill>
                  <a:srgbClr val="FF0000"/>
                </a:solidFill>
                <a:ea typeface="AppleGothic" charset="-127"/>
                <a:cs typeface="AppleGothic" charset="-127"/>
              </a:rPr>
              <a:t>event reconstruction</a:t>
            </a:r>
            <a:r>
              <a:rPr lang="en-GB" sz="1800" dirty="0">
                <a:solidFill>
                  <a:schemeClr val="accent2"/>
                </a:solidFill>
                <a:ea typeface="AppleGothic" charset="-127"/>
                <a:cs typeface="AppleGothic" charset="-127"/>
              </a:rPr>
              <a:t> at full granularity using latest alignment and calibration data.</a:t>
            </a:r>
          </a:p>
          <a:p>
            <a:pPr marL="466725" lvl="1" indent="-117475" eaLnBrk="1" hangingPunct="1">
              <a:buFont typeface="Comic Sans MS" charset="0"/>
              <a:buChar char="•"/>
            </a:pPr>
            <a:r>
              <a:rPr lang="en-GB" sz="1600" dirty="0">
                <a:solidFill>
                  <a:srgbClr val="CC0066"/>
                </a:solidFill>
                <a:ea typeface="AppleGothic" charset="-127"/>
              </a:rPr>
              <a:t>Buffering in EB &amp; EF</a:t>
            </a:r>
            <a:endParaRPr lang="en-US" sz="2800" dirty="0">
              <a:solidFill>
                <a:srgbClr val="CC0066"/>
              </a:solidFill>
              <a:ea typeface="AppleGothic" charset="-127"/>
            </a:endParaRPr>
          </a:p>
        </p:txBody>
      </p:sp>
      <p:pic>
        <p:nvPicPr>
          <p:cNvPr id="64516" name="Picture 3" descr="TrigLevel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388" y="1114425"/>
            <a:ext cx="483235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0" y="2205038"/>
            <a:ext cx="795338" cy="708025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2.5 </a:t>
            </a:r>
            <a:r>
              <a:rPr lang="en-US">
                <a:solidFill>
                  <a:srgbClr val="FF0000"/>
                </a:solidFill>
                <a:latin typeface="Symbol" charset="2"/>
                <a:ea typeface="AppleGothic" charset="-127"/>
                <a:cs typeface="AppleGothic" charset="-127"/>
              </a:rPr>
              <a:t>m</a:t>
            </a:r>
            <a:r>
              <a:rPr lang="en-US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s</a:t>
            </a:r>
            <a:endParaRPr lang="en-US" sz="1400">
              <a:solidFill>
                <a:srgbClr val="FF0000"/>
              </a:solidFill>
              <a:latin typeface="Arial" charset="0"/>
              <a:ea typeface="AppleGothic" charset="-127"/>
              <a:cs typeface="AppleGothic" charset="-127"/>
            </a:endParaRPr>
          </a:p>
        </p:txBody>
      </p:sp>
      <p:sp useBgFill="1"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0" y="3644900"/>
            <a:ext cx="1033463" cy="40005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~10 ms</a:t>
            </a:r>
          </a:p>
        </p:txBody>
      </p:sp>
      <p:sp useBgFill="1"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0" y="4724400"/>
            <a:ext cx="876300" cy="40005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AppleGothic" charset="-127"/>
                <a:cs typeface="AppleGothic" charset="-127"/>
              </a:rPr>
              <a:t>~ sec.</a:t>
            </a: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5410200" y="1143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  <a:ea typeface="AppleGothic" charset="-127"/>
              <a:cs typeface="AppleGothic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kT-07-smith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skT-07-smith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ppleGothic" charset="-127"/>
            <a:cs typeface="AppleGothic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ppleGothic" charset="-127"/>
            <a:cs typeface="AppleGothic" charset="-127"/>
          </a:defRPr>
        </a:defPPr>
      </a:lstStyle>
    </a:lnDef>
  </a:objectDefaults>
  <a:extraClrSchemeLst>
    <a:extraClrScheme>
      <a:clrScheme name="TaskT-07-smith_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kT-07-smith_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T-07-smith_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TaskTslide08.ppt</Template>
  <TotalTime>4278</TotalTime>
  <Words>3155</Words>
  <Application>Microsoft Macintosh PowerPoint</Application>
  <PresentationFormat>Letter Paper (8.5x11 in)</PresentationFormat>
  <Paragraphs>418</Paragraphs>
  <Slides>41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TaskT-07-smith_v1</vt:lpstr>
      <vt:lpstr>Trigger &amp; DAQ R&amp;D for high rate experiments</vt:lpstr>
      <vt:lpstr>HEP tools for high rate experiments: μTCA</vt:lpstr>
      <vt:lpstr>FPGAs: Logic Cells</vt:lpstr>
      <vt:lpstr>FPGAs: Transceivers</vt:lpstr>
      <vt:lpstr>Mu2e Detector</vt:lpstr>
      <vt:lpstr>Mu2e proposal:  Streaming DAQ</vt:lpstr>
      <vt:lpstr>Mu2e DAQ Architecture</vt:lpstr>
      <vt:lpstr>ATLAS &amp; CMS  Trigger &amp; Readout Structure</vt:lpstr>
      <vt:lpstr>ATLAS Three Level Trigger Architecture</vt:lpstr>
      <vt:lpstr>CMS Trigger &amp; DAQ</vt:lpstr>
      <vt:lpstr>LHC Luminosity Forecast</vt:lpstr>
      <vt:lpstr>Requirements for the phases of the upgrades: ~2010-2020</vt:lpstr>
      <vt:lpstr>2020-2030 – High Lumi LHC</vt:lpstr>
      <vt:lpstr>CMS Upgrade Trigger Strategy</vt:lpstr>
      <vt:lpstr>Phase 1 Upgrade Cal. Trigger Algorithm Development</vt:lpstr>
      <vt:lpstr>Upgrade Algorithm Performance: Factor of 2 for Phase I</vt:lpstr>
      <vt:lpstr>uTCA Calorimeter Trigger Demonstrators</vt:lpstr>
      <vt:lpstr>CMS CSC Trigger Upgrades</vt:lpstr>
      <vt:lpstr>Expected Pile-up at High Lumi LHC in ATLAS at 1035</vt:lpstr>
      <vt:lpstr>Detector Luminosity Effects</vt:lpstr>
      <vt:lpstr>CMS Level-1 Trigger 1035</vt:lpstr>
      <vt:lpstr>Tracking needed for L1 trigger</vt:lpstr>
      <vt:lpstr>The Track Trigger Problem</vt:lpstr>
      <vt:lpstr>3D Interconnection</vt:lpstr>
      <vt:lpstr>Track Trigger Architecture</vt:lpstr>
      <vt:lpstr>Tracking for electron trigger</vt:lpstr>
      <vt:lpstr>Tracking for -jet isolation</vt:lpstr>
      <vt:lpstr>CMS L1 Track Trigger for Muons</vt:lpstr>
      <vt:lpstr>ATLAS Trigger Upgrades</vt:lpstr>
      <vt:lpstr>ATLAS Cal. Trigger upgrade</vt:lpstr>
      <vt:lpstr>ATLAS Muon Trigger Upgrade</vt:lpstr>
      <vt:lpstr>ATLAS FastTracKer (FTK)</vt:lpstr>
      <vt:lpstr>ATLAS FTK Approach</vt:lpstr>
      <vt:lpstr>ATLAS L1 Track Trigger Design Options for Phase 2</vt:lpstr>
      <vt:lpstr>ATLAS RoI Tracking Trigger</vt:lpstr>
      <vt:lpstr>ATLAS Self-Seeded L1 Track Trigger with Doublet Layers</vt:lpstr>
      <vt:lpstr>ATLAS Self-Seeded L1 Track Trigger: One possible solution</vt:lpstr>
      <vt:lpstr>Upgrade DAQ</vt:lpstr>
      <vt:lpstr>ATLAS Upgrade DAQ</vt:lpstr>
      <vt:lpstr>High Rate Experiment R&amp;D</vt:lpstr>
      <vt:lpstr>Acknowledgements 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Base Personnel</dc:title>
  <dc:creator>Wesley H. Smith</dc:creator>
  <cp:lastModifiedBy>Wesley Smith</cp:lastModifiedBy>
  <cp:revision>279</cp:revision>
  <cp:lastPrinted>2010-10-07T20:02:01Z</cp:lastPrinted>
  <dcterms:created xsi:type="dcterms:W3CDTF">2010-10-08T14:24:07Z</dcterms:created>
  <dcterms:modified xsi:type="dcterms:W3CDTF">2010-10-08T14:24:37Z</dcterms:modified>
</cp:coreProperties>
</file>