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9"/>
  </p:notesMasterIdLst>
  <p:handoutMasterIdLst>
    <p:handoutMasterId r:id="rId10"/>
  </p:handoutMasterIdLst>
  <p:sldIdLst>
    <p:sldId id="290" r:id="rId2"/>
    <p:sldId id="292" r:id="rId3"/>
    <p:sldId id="291" r:id="rId4"/>
    <p:sldId id="293" r:id="rId5"/>
    <p:sldId id="296" r:id="rId6"/>
    <p:sldId id="295" r:id="rId7"/>
    <p:sldId id="294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00"/>
    <a:srgbClr val="007E00"/>
    <a:srgbClr val="990000"/>
    <a:srgbClr val="00AC00"/>
    <a:srgbClr val="285C00"/>
    <a:srgbClr val="FF5C00"/>
    <a:srgbClr val="135C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92" autoAdjust="0"/>
    <p:restoredTop sz="99176" autoAdjust="0"/>
  </p:normalViewPr>
  <p:slideViewPr>
    <p:cSldViewPr snapToGrid="0">
      <p:cViewPr varScale="1">
        <p:scale>
          <a:sx n="51" d="100"/>
          <a:sy n="51" d="100"/>
        </p:scale>
        <p:origin x="-1134" y="-96"/>
      </p:cViewPr>
      <p:guideLst>
        <p:guide orient="horz" pos="50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2280" y="-7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4912">
              <a:defRPr sz="1200" b="0"/>
            </a:lvl1pPr>
          </a:lstStyle>
          <a:p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183" y="0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4912">
              <a:defRPr sz="1200" b="0"/>
            </a:lvl1pPr>
          </a:lstStyle>
          <a:p>
            <a:endParaRPr 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4912">
              <a:defRPr sz="1200" b="0"/>
            </a:lvl1pPr>
          </a:lstStyle>
          <a:p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183" y="8831580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4912">
              <a:defRPr sz="1200" b="0"/>
            </a:lvl1pPr>
          </a:lstStyle>
          <a:p>
            <a:fld id="{973DFC7E-81E6-437D-9003-38C20C72DCC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3" tIns="46191" rIns="92383" bIns="46191" numCol="1" anchor="t" anchorCtr="0" compatLnSpc="1">
            <a:prstTxWarp prst="textNoShape">
              <a:avLst/>
            </a:prstTxWarp>
          </a:bodyPr>
          <a:lstStyle>
            <a:lvl1pPr defTabSz="922868">
              <a:defRPr sz="1200" b="0"/>
            </a:lvl1pPr>
          </a:lstStyle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183" y="0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3" tIns="46191" rIns="92383" bIns="46191" numCol="1" anchor="t" anchorCtr="0" compatLnSpc="1">
            <a:prstTxWarp prst="textNoShape">
              <a:avLst/>
            </a:prstTxWarp>
          </a:bodyPr>
          <a:lstStyle>
            <a:lvl1pPr algn="r" defTabSz="922868">
              <a:defRPr sz="1200" b="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59" y="4415790"/>
            <a:ext cx="5607684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3" tIns="46191" rIns="92383" bIns="461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3" tIns="46191" rIns="92383" bIns="46191" numCol="1" anchor="b" anchorCtr="0" compatLnSpc="1">
            <a:prstTxWarp prst="textNoShape">
              <a:avLst/>
            </a:prstTxWarp>
          </a:bodyPr>
          <a:lstStyle>
            <a:lvl1pPr defTabSz="922868">
              <a:defRPr sz="1200" b="0"/>
            </a:lvl1pPr>
          </a:lstStyle>
          <a:p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183" y="8831580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3" tIns="46191" rIns="92383" bIns="46191" numCol="1" anchor="b" anchorCtr="0" compatLnSpc="1">
            <a:prstTxWarp prst="textNoShape">
              <a:avLst/>
            </a:prstTxWarp>
          </a:bodyPr>
          <a:lstStyle>
            <a:lvl1pPr algn="r" defTabSz="922868">
              <a:defRPr sz="1200" b="0"/>
            </a:lvl1pPr>
          </a:lstStyle>
          <a:p>
            <a:fld id="{8A2F8A17-E8C5-41B3-B1E4-77F5F8F3FA1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B48F8D-C277-4CE3-B270-6AFA0FC445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1650" y="161925"/>
            <a:ext cx="5165725" cy="723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70000"/>
            <a:ext cx="8229600" cy="51990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FBB59C-FEE6-4B64-B290-170F314BC7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1925"/>
            <a:ext cx="2057400" cy="63071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1925"/>
            <a:ext cx="6019800" cy="63071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2E6AA1-6614-4C93-8479-D426B4649F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1650" y="161925"/>
            <a:ext cx="5165725" cy="723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70000"/>
            <a:ext cx="4038600" cy="5199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270000"/>
            <a:ext cx="4038600" cy="51990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A0EAF-D89E-492C-AC3E-A5137B810D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041650" y="161925"/>
            <a:ext cx="5165725" cy="723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70000"/>
            <a:ext cx="4038600" cy="25225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70000"/>
            <a:ext cx="4038600" cy="25225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4938"/>
            <a:ext cx="4038600" cy="25241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4938"/>
            <a:ext cx="4038600" cy="25241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851111-9701-4DBD-8319-D4C6962CB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1650" y="161925"/>
            <a:ext cx="5165725" cy="723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70000"/>
            <a:ext cx="4038600" cy="5199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0000"/>
            <a:ext cx="4038600" cy="5199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075247-4030-4317-9E76-C753B15CD2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1650" y="161925"/>
            <a:ext cx="5165725" cy="723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0000"/>
            <a:ext cx="4038600" cy="5199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270000"/>
            <a:ext cx="4038600" cy="5199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B4E54B-3360-45E8-B60A-B1AD010033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7791" y="161925"/>
            <a:ext cx="6346209" cy="723900"/>
          </a:xfrm>
          <a:prstGeom prst="rect">
            <a:avLst/>
          </a:prstGeom>
        </p:spPr>
        <p:txBody>
          <a:bodyPr/>
          <a:lstStyle>
            <a:lvl1pPr>
              <a:defRPr sz="3600" b="1" i="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000"/>
            <a:ext cx="8229600" cy="51990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46201-9C3B-470A-A32A-D9AA38BFC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BA17C4-709E-45A3-8D78-24B96F635A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1650" y="161925"/>
            <a:ext cx="5165725" cy="723900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0000"/>
            <a:ext cx="4038600" cy="51990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0000"/>
            <a:ext cx="4038600" cy="51990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A2968F-7B3C-4D01-90EE-E6A515E999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82163A-7BF7-480D-AE73-56DFF1B260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1650" y="161925"/>
            <a:ext cx="5165725" cy="723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904BE7-7FBA-48C5-83EA-67F4799F55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8ABA3B-59C7-4BEC-9457-F491D07B24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6C0A5C-4C4C-4794-B38F-0D78601CF1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AEA039-A90C-4613-BD09-6B4B380110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6175" y="6619875"/>
            <a:ext cx="3778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34CF98C3-58E0-4278-8687-7E4372D272F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3496" name="Rectangle 8"/>
          <p:cNvSpPr>
            <a:spLocks noChangeArrowheads="1"/>
          </p:cNvSpPr>
          <p:nvPr userDrawn="1"/>
        </p:nvSpPr>
        <p:spPr bwMode="auto">
          <a:xfrm>
            <a:off x="0" y="987425"/>
            <a:ext cx="9144000" cy="42863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5558" tIns="42028" rIns="85558" bIns="42028"/>
          <a:lstStyle/>
          <a:p>
            <a:pPr algn="ctr" defTabSz="866775" eaLnBrk="0" hangingPunct="0">
              <a:lnSpc>
                <a:spcPct val="85000"/>
              </a:lnSpc>
            </a:pPr>
            <a:endParaRPr lang="en-US" sz="2200" i="1"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</p:txBody>
      </p:sp>
      <p:pic>
        <p:nvPicPr>
          <p:cNvPr id="1028" name="Picture 9" descr="New_DOE_Logo_Color_042808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61925" y="171450"/>
            <a:ext cx="2563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  <p:sldLayoutId id="2147483694" r:id="rId12"/>
    <p:sldLayoutId id="2147483693" r:id="rId13"/>
    <p:sldLayoutId id="2147483692" r:id="rId14"/>
    <p:sldLayoutId id="2147483691" r:id="rId1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rederick.borhcerding@science.doe.gov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.doe.gov/hep/research/advanced_rd.shtml" TargetMode="External"/><Relationship Id="rId2" Type="http://schemas.openxmlformats.org/officeDocument/2006/relationships/hyperlink" Target="http://www.science.doe.gov/hep/index.s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c.doe.gov/grants/index.asp" TargetMode="External"/><Relationship Id="rId4" Type="http://schemas.openxmlformats.org/officeDocument/2006/relationships/hyperlink" Target="http://www.grants.gov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2922" y="2091082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Detector Research and Development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712374" y="3691904"/>
            <a:ext cx="7772400" cy="1500187"/>
          </a:xfrm>
        </p:spPr>
        <p:txBody>
          <a:bodyPr/>
          <a:lstStyle/>
          <a:p>
            <a:r>
              <a:rPr lang="en-US" dirty="0" smtClean="0"/>
              <a:t>Fred Borcherding</a:t>
            </a:r>
          </a:p>
          <a:p>
            <a:r>
              <a:rPr lang="en-US" dirty="0" smtClean="0">
                <a:hlinkClick r:id="rId2"/>
              </a:rPr>
              <a:t>frederick.borcherding@science.doe.gov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2968F-7B3C-4D01-90EE-E6A515E999C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2043" y="268357"/>
            <a:ext cx="5923722" cy="617468"/>
          </a:xfrm>
        </p:spPr>
        <p:txBody>
          <a:bodyPr/>
          <a:lstStyle/>
          <a:p>
            <a:r>
              <a:rPr lang="en-US" sz="2400" dirty="0" smtClean="0"/>
              <a:t>Challenges for Next Generation’s Detectors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Need larger volume</a:t>
            </a:r>
          </a:p>
          <a:p>
            <a:pPr lvl="1"/>
            <a:r>
              <a:rPr lang="en-US" dirty="0" smtClean="0"/>
              <a:t>High Energy Frontier – more B or L for tracking …</a:t>
            </a:r>
          </a:p>
          <a:p>
            <a:pPr lvl="1"/>
            <a:r>
              <a:rPr lang="en-US" dirty="0" smtClean="0"/>
              <a:t>Cosmic – more target mass</a:t>
            </a:r>
          </a:p>
          <a:p>
            <a:r>
              <a:rPr lang="en-US" dirty="0" smtClean="0"/>
              <a:t>Need finer segmentation</a:t>
            </a:r>
          </a:p>
          <a:p>
            <a:pPr lvl="1"/>
            <a:r>
              <a:rPr lang="en-US" dirty="0" smtClean="0"/>
              <a:t>Understanding of rare processes</a:t>
            </a:r>
          </a:p>
          <a:p>
            <a:r>
              <a:rPr lang="en-US" dirty="0" smtClean="0"/>
              <a:t>Need better Signal to Background</a:t>
            </a:r>
          </a:p>
          <a:p>
            <a:pPr lvl="1"/>
            <a:r>
              <a:rPr lang="en-US" dirty="0" smtClean="0"/>
              <a:t>Rare processes limited by background level not signal size</a:t>
            </a:r>
          </a:p>
          <a:p>
            <a:r>
              <a:rPr lang="en-US" dirty="0" smtClean="0"/>
              <a:t>Need better cost per channel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Overall Budgets have been flat/flat</a:t>
            </a:r>
          </a:p>
          <a:p>
            <a:pPr lvl="1"/>
            <a:r>
              <a:rPr lang="en-US" dirty="0" smtClean="0"/>
              <a:t>No increase</a:t>
            </a:r>
          </a:p>
          <a:p>
            <a:pPr lvl="1"/>
            <a:r>
              <a:rPr lang="en-US" dirty="0" smtClean="0"/>
              <a:t>No inflation correction</a:t>
            </a:r>
          </a:p>
          <a:p>
            <a:r>
              <a:rPr lang="en-US" dirty="0" smtClean="0"/>
              <a:t>Not really any expectation that this will change over next N years</a:t>
            </a:r>
          </a:p>
          <a:p>
            <a:pPr lvl="1"/>
            <a:r>
              <a:rPr lang="en-US" dirty="0" smtClean="0"/>
              <a:t>Funds for new activities will have to come from redirection of effort</a:t>
            </a:r>
          </a:p>
          <a:p>
            <a:r>
              <a:rPr lang="en-US" dirty="0" smtClean="0"/>
              <a:t>Do all of this with the same $s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2968F-7B3C-4D01-90EE-E6A515E999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Grant / Funding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6652" y="1270000"/>
            <a:ext cx="5029200" cy="5199063"/>
          </a:xfrm>
        </p:spPr>
        <p:txBody>
          <a:bodyPr/>
          <a:lstStyle/>
          <a:p>
            <a:r>
              <a:rPr lang="en-US" sz="1800" dirty="0" smtClean="0"/>
              <a:t>Detector R&amp;D – University Grants ~$3M</a:t>
            </a:r>
          </a:p>
          <a:p>
            <a:pPr lvl="1"/>
            <a:r>
              <a:rPr lang="en-US" sz="1400" dirty="0" smtClean="0"/>
              <a:t>Research / Base</a:t>
            </a:r>
          </a:p>
          <a:p>
            <a:pPr lvl="2"/>
            <a:r>
              <a:rPr lang="en-US" sz="1400" dirty="0" smtClean="0"/>
              <a:t>Can fund people</a:t>
            </a:r>
          </a:p>
          <a:p>
            <a:pPr lvl="1"/>
            <a:r>
              <a:rPr lang="en-US" sz="1400" dirty="0" smtClean="0"/>
              <a:t>Detector Development (See next slide for an example)</a:t>
            </a:r>
          </a:p>
          <a:p>
            <a:pPr lvl="2"/>
            <a:r>
              <a:rPr lang="en-US" sz="1400" dirty="0" smtClean="0"/>
              <a:t>Specific development projects (mix of SWF and M&amp;S)</a:t>
            </a:r>
          </a:p>
          <a:p>
            <a:pPr lvl="1"/>
            <a:r>
              <a:rPr lang="en-US" sz="1400" dirty="0" smtClean="0"/>
              <a:t>ADR – Advanced Detector Research</a:t>
            </a:r>
          </a:p>
          <a:p>
            <a:pPr lvl="2"/>
            <a:r>
              <a:rPr lang="en-US" sz="1400" dirty="0" smtClean="0"/>
              <a:t>Solicited from university groups only</a:t>
            </a:r>
          </a:p>
          <a:p>
            <a:pPr lvl="2"/>
            <a:r>
              <a:rPr lang="en-US" sz="1400" dirty="0" smtClean="0"/>
              <a:t>“startup” work on long lead time/high gain(/risk) detector ideas</a:t>
            </a:r>
          </a:p>
          <a:p>
            <a:pPr lvl="2"/>
            <a:r>
              <a:rPr lang="en-US" sz="1400" dirty="0" smtClean="0"/>
              <a:t>1 year grant – can go to 2</a:t>
            </a:r>
          </a:p>
          <a:p>
            <a:pPr lvl="2"/>
            <a:r>
              <a:rPr lang="en-US" sz="1400" dirty="0" smtClean="0"/>
              <a:t>$750,000 total, ~$600,000 new FY11</a:t>
            </a:r>
          </a:p>
          <a:p>
            <a:r>
              <a:rPr lang="en-US" sz="1800" dirty="0" smtClean="0"/>
              <a:t>Detector R&amp;D – National Laboratory ~$20M</a:t>
            </a:r>
          </a:p>
          <a:p>
            <a:pPr lvl="1"/>
            <a:r>
              <a:rPr lang="en-US" sz="1400" dirty="0" smtClean="0"/>
              <a:t>Research / Base</a:t>
            </a:r>
          </a:p>
          <a:p>
            <a:pPr lvl="2"/>
            <a:r>
              <a:rPr lang="en-US" sz="1400" dirty="0" smtClean="0"/>
              <a:t>Laboratory directed but reviewed by HEP</a:t>
            </a:r>
          </a:p>
          <a:p>
            <a:pPr lvl="2"/>
            <a:r>
              <a:rPr lang="en-US" sz="1400" dirty="0" smtClean="0"/>
              <a:t>Can support infrastructure  </a:t>
            </a:r>
          </a:p>
          <a:p>
            <a:pPr lvl="1"/>
            <a:r>
              <a:rPr lang="en-US" sz="1400" dirty="0" smtClean="0"/>
              <a:t>Detector Development projects</a:t>
            </a:r>
          </a:p>
          <a:p>
            <a:r>
              <a:rPr lang="en-US" sz="1800" dirty="0" smtClean="0"/>
              <a:t>Small Business Innovative Research (SBIR)</a:t>
            </a:r>
          </a:p>
          <a:p>
            <a:pPr lvl="1"/>
            <a:r>
              <a:rPr lang="en-US" sz="1400" dirty="0" smtClean="0"/>
              <a:t>Congressional mandate supported by HEP funds.</a:t>
            </a:r>
          </a:p>
          <a:p>
            <a:pPr lvl="1"/>
            <a:r>
              <a:rPr lang="en-US" sz="1400" dirty="0" smtClean="0"/>
              <a:t>Specific annual solicitations for targeted detector R&amp;D efforts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4148" y="1270000"/>
            <a:ext cx="2832651" cy="5199063"/>
          </a:xfrm>
          <a:solidFill>
            <a:srgbClr val="FFC000"/>
          </a:solidFill>
        </p:spPr>
        <p:txBody>
          <a:bodyPr/>
          <a:lstStyle/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HEP R+D Budget Categories</a:t>
            </a:r>
          </a:p>
          <a:p>
            <a:r>
              <a:rPr lang="en-US" sz="1800" dirty="0" smtClean="0"/>
              <a:t>KA15 </a:t>
            </a:r>
          </a:p>
          <a:p>
            <a:pPr lvl="1"/>
            <a:r>
              <a:rPr lang="en-US" sz="1600" dirty="0" smtClean="0"/>
              <a:t>Advanced Technology R&amp;D Subprogram</a:t>
            </a:r>
          </a:p>
          <a:p>
            <a:r>
              <a:rPr lang="en-US" sz="1800" dirty="0" smtClean="0"/>
              <a:t>KA1503 </a:t>
            </a:r>
          </a:p>
          <a:p>
            <a:pPr lvl="1"/>
            <a:r>
              <a:rPr lang="en-US" sz="1600" dirty="0" smtClean="0"/>
              <a:t>Other Technology R&amp;D </a:t>
            </a:r>
          </a:p>
          <a:p>
            <a:pPr lvl="2"/>
            <a:r>
              <a:rPr lang="en-US" sz="1600" dirty="0" smtClean="0"/>
              <a:t>‘Other’ as opposed to 1501 &amp;1502 which are accelerator based</a:t>
            </a:r>
          </a:p>
          <a:p>
            <a:r>
              <a:rPr lang="en-US" sz="1800" dirty="0" smtClean="0"/>
              <a:t>KA150301</a:t>
            </a:r>
          </a:p>
          <a:p>
            <a:pPr lvl="1"/>
            <a:r>
              <a:rPr lang="en-US" sz="1600" dirty="0" smtClean="0"/>
              <a:t>Advanced Detector Research</a:t>
            </a:r>
          </a:p>
          <a:p>
            <a:pPr lvl="1"/>
            <a:r>
              <a:rPr lang="en-US" sz="1600" dirty="0" smtClean="0"/>
              <a:t>University based grants </a:t>
            </a:r>
          </a:p>
          <a:p>
            <a:r>
              <a:rPr lang="en-US" sz="1800" dirty="0" smtClean="0"/>
              <a:t>KA150302</a:t>
            </a:r>
          </a:p>
          <a:p>
            <a:pPr lvl="1"/>
            <a:r>
              <a:rPr lang="en-US" sz="1600" dirty="0" smtClean="0"/>
              <a:t>Detector Development</a:t>
            </a:r>
          </a:p>
          <a:p>
            <a:pPr lvl="1"/>
            <a:r>
              <a:rPr lang="en-US" sz="1600" dirty="0" smtClean="0"/>
              <a:t>National laboratory based grants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2968F-7B3C-4D01-90EE-E6A515E999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Collider Detector R&amp;D Solicitation</a:t>
            </a:r>
            <a:br>
              <a:rPr lang="en-US" dirty="0" smtClean="0"/>
            </a:br>
            <a:endParaRPr lang="en-US" b="0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New effort planned for FY2011</a:t>
            </a:r>
            <a:r>
              <a:rPr lang="en-US" sz="2000" dirty="0" smtClean="0"/>
              <a:t>+</a:t>
            </a:r>
          </a:p>
          <a:p>
            <a:r>
              <a:rPr lang="en-US" sz="2000" dirty="0" smtClean="0"/>
              <a:t>Proposed Due Date – Spring 2011</a:t>
            </a:r>
            <a:endParaRPr lang="en-US" sz="2000" dirty="0" smtClean="0"/>
          </a:p>
          <a:p>
            <a:r>
              <a:rPr lang="en-US" sz="2000" dirty="0" smtClean="0"/>
              <a:t>Transition from </a:t>
            </a:r>
            <a:r>
              <a:rPr lang="en-US" sz="2000" i="1" dirty="0" smtClean="0"/>
              <a:t>experiment-specific </a:t>
            </a:r>
            <a:r>
              <a:rPr lang="en-US" sz="2000" dirty="0" smtClean="0"/>
              <a:t>R&amp;D programs (LHC upgrade R&amp;D, ILC detector R&amp;D) to </a:t>
            </a:r>
            <a:r>
              <a:rPr lang="en-US" sz="2000" i="1" dirty="0" smtClean="0"/>
              <a:t>technology-driven</a:t>
            </a:r>
            <a:r>
              <a:rPr lang="en-US" sz="2000" dirty="0" smtClean="0"/>
              <a:t> R&amp;D programs, e.g.:</a:t>
            </a:r>
          </a:p>
          <a:p>
            <a:pPr lvl="1"/>
            <a:r>
              <a:rPr lang="en-US" sz="1600" dirty="0" smtClean="0"/>
              <a:t>Advanced pixel detectors</a:t>
            </a:r>
          </a:p>
          <a:p>
            <a:pPr lvl="1"/>
            <a:r>
              <a:rPr lang="en-US" sz="1600" dirty="0" smtClean="0"/>
              <a:t>New approaches in </a:t>
            </a:r>
            <a:r>
              <a:rPr lang="en-US" sz="1600" dirty="0" err="1" smtClean="0"/>
              <a:t>calorimetry</a:t>
            </a:r>
            <a:endParaRPr lang="en-US" sz="1600" dirty="0" smtClean="0"/>
          </a:p>
          <a:p>
            <a:pPr lvl="1"/>
            <a:r>
              <a:rPr lang="en-US" sz="1600" dirty="0" smtClean="0"/>
              <a:t>Large area, inexpensive photo-detectors </a:t>
            </a:r>
          </a:p>
          <a:p>
            <a:r>
              <a:rPr lang="en-US" sz="2000" dirty="0" smtClean="0"/>
              <a:t>DOE roles</a:t>
            </a:r>
          </a:p>
          <a:p>
            <a:pPr lvl="1"/>
            <a:r>
              <a:rPr lang="en-US" sz="1600" dirty="0" smtClean="0"/>
              <a:t>Establish an expert review panel evaluate proposals</a:t>
            </a:r>
          </a:p>
          <a:p>
            <a:pPr lvl="2"/>
            <a:r>
              <a:rPr lang="en-US" sz="1600" dirty="0" smtClean="0"/>
              <a:t>We need volunteers for reviewers please</a:t>
            </a:r>
          </a:p>
          <a:p>
            <a:pPr lvl="2"/>
            <a:r>
              <a:rPr lang="en-US" sz="1600" dirty="0" smtClean="0"/>
              <a:t>Nominate those you feel would do a good job here</a:t>
            </a:r>
          </a:p>
          <a:p>
            <a:pPr lvl="1"/>
            <a:r>
              <a:rPr lang="en-US" sz="1600" dirty="0" smtClean="0"/>
              <a:t>Manage a fair and orderly process and ensure alignment with strategic priorities</a:t>
            </a:r>
          </a:p>
          <a:p>
            <a:r>
              <a:rPr lang="en-US" sz="2200" dirty="0" smtClean="0"/>
              <a:t>Community roles</a:t>
            </a:r>
          </a:p>
          <a:p>
            <a:pPr lvl="1"/>
            <a:r>
              <a:rPr lang="en-US" sz="1600" dirty="0" smtClean="0"/>
              <a:t>Identify most promising technology areas </a:t>
            </a:r>
          </a:p>
          <a:p>
            <a:pPr lvl="1"/>
            <a:r>
              <a:rPr lang="en-US" sz="1600" dirty="0" smtClean="0"/>
              <a:t>Create/define the proposed project(s) and collaborations</a:t>
            </a:r>
          </a:p>
          <a:p>
            <a:pPr lvl="1"/>
            <a:r>
              <a:rPr lang="en-US" sz="1600" dirty="0" smtClean="0"/>
              <a:t>If selected for funding, execute the R&amp;D, provide progress reports, etc.</a:t>
            </a:r>
          </a:p>
          <a:p>
            <a:endParaRPr lang="en-US" sz="2200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2968F-7B3C-4D01-90EE-E6A515E999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Merit Review Criteria</a:t>
            </a:r>
            <a:br>
              <a:rPr lang="en-US" dirty="0" smtClean="0"/>
            </a:br>
            <a:endParaRPr lang="en-US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/>
              <a:t>1. Scientific and/or Technical Merit of the Project </a:t>
            </a:r>
          </a:p>
          <a:p>
            <a:pPr lvl="1">
              <a:buNone/>
            </a:pPr>
            <a:r>
              <a:rPr lang="en-US" sz="1400" dirty="0" smtClean="0"/>
              <a:t>whether the proposed research is generic detector research that will benefit more than one experiment or research area for detector operation at a present, upgraded or future collider experiment</a:t>
            </a:r>
          </a:p>
          <a:p>
            <a:pPr lvl="1">
              <a:buNone/>
            </a:pPr>
            <a:r>
              <a:rPr lang="en-US" sz="1400" dirty="0" smtClean="0"/>
              <a:t>the importance of the physics that motivates developing the proposed detector</a:t>
            </a:r>
          </a:p>
          <a:p>
            <a:pPr lvl="1">
              <a:buNone/>
            </a:pPr>
            <a:r>
              <a:rPr lang="en-US" sz="1400" dirty="0" smtClean="0"/>
              <a:t>the magnitude of the potential beneficial impact versus the risk of failure. </a:t>
            </a:r>
          </a:p>
          <a:p>
            <a:pPr lvl="2">
              <a:buNone/>
            </a:pPr>
            <a:r>
              <a:rPr lang="en-US" sz="1400" dirty="0" smtClean="0"/>
              <a:t>More risk is OK if potential return is greater</a:t>
            </a:r>
          </a:p>
          <a:p>
            <a:pPr>
              <a:buNone/>
            </a:pPr>
            <a:r>
              <a:rPr lang="en-US" sz="1800" dirty="0" smtClean="0"/>
              <a:t>2. Appropriateness of the Proposed Method or Approach</a:t>
            </a:r>
          </a:p>
          <a:p>
            <a:pPr>
              <a:buNone/>
            </a:pPr>
            <a:r>
              <a:rPr lang="en-US" sz="1800" dirty="0" smtClean="0"/>
              <a:t>3. Competency of Applicant's Personnel and Adequacy of Proposed Resources</a:t>
            </a:r>
          </a:p>
          <a:p>
            <a:pPr lvl="1">
              <a:buNone/>
            </a:pPr>
            <a:r>
              <a:rPr lang="en-US" sz="1400" dirty="0" smtClean="0"/>
              <a:t>the diversity and depth of the collaborative proposal. </a:t>
            </a:r>
          </a:p>
          <a:p>
            <a:pPr>
              <a:buNone/>
            </a:pPr>
            <a:r>
              <a:rPr lang="en-US" sz="1800" dirty="0" smtClean="0"/>
              <a:t>4. Reasonableness and Appropriateness of the Proposed Budget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2000" dirty="0" smtClean="0"/>
              <a:t>Would like to see (but not required)</a:t>
            </a:r>
          </a:p>
          <a:p>
            <a:pPr lvl="1"/>
            <a:r>
              <a:rPr lang="en-US" sz="1800" dirty="0" smtClean="0"/>
              <a:t>Community collaborative efforts across Universities and Labs </a:t>
            </a:r>
          </a:p>
          <a:p>
            <a:pPr lvl="1"/>
            <a:r>
              <a:rPr lang="en-US" sz="1800" dirty="0" smtClean="0"/>
              <a:t>Cross-cutting efforts that engage other communities and/or novel approaches for HEP</a:t>
            </a:r>
          </a:p>
          <a:p>
            <a:pPr lvl="1"/>
            <a:r>
              <a:rPr lang="en-US" sz="1800" dirty="0" smtClean="0"/>
              <a:t>Leveraging from other funding sources, or existing R&amp;D in related areas </a:t>
            </a:r>
          </a:p>
          <a:p>
            <a:pPr>
              <a:buNone/>
            </a:pPr>
            <a:endParaRPr lang="en-US" sz="18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2968F-7B3C-4D01-90EE-E6A515E999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Links</a:t>
            </a:r>
          </a:p>
          <a:p>
            <a:pPr lvl="1"/>
            <a:r>
              <a:rPr lang="en-US" dirty="0" smtClean="0"/>
              <a:t>HEP – Office of High Energy Physics, Office of Science, DOE</a:t>
            </a:r>
            <a:endParaRPr lang="en-US" dirty="0" smtClean="0">
              <a:hlinkClick r:id="rId2"/>
            </a:endParaRPr>
          </a:p>
          <a:p>
            <a:pPr lvl="2"/>
            <a:r>
              <a:rPr lang="en-US" dirty="0" smtClean="0">
                <a:hlinkClick r:id="rId2"/>
              </a:rPr>
              <a:t>http://www.science.doe.gov/hep/index.shtml</a:t>
            </a:r>
            <a:r>
              <a:rPr lang="en-US" dirty="0" smtClean="0"/>
              <a:t> </a:t>
            </a:r>
          </a:p>
          <a:p>
            <a:pPr lvl="1"/>
            <a:r>
              <a:rPr lang="en-US" sz="1800" dirty="0" smtClean="0"/>
              <a:t>HEP Technology R&amp;D program</a:t>
            </a:r>
          </a:p>
          <a:p>
            <a:pPr lvl="2"/>
            <a:r>
              <a:rPr lang="en-US" dirty="0" smtClean="0">
                <a:hlinkClick r:id="rId3"/>
              </a:rPr>
              <a:t>http://www.science.doe.gov/hep/research/advanced_rd.shtml</a:t>
            </a:r>
            <a:endParaRPr lang="en-US" dirty="0" smtClean="0"/>
          </a:p>
          <a:p>
            <a:pPr lvl="1"/>
            <a:r>
              <a:rPr lang="en-US" sz="1800" dirty="0" smtClean="0"/>
              <a:t>DOE Grants </a:t>
            </a:r>
          </a:p>
          <a:p>
            <a:pPr lvl="2"/>
            <a:r>
              <a:rPr lang="en-US" dirty="0" smtClean="0">
                <a:hlinkClick r:id="rId4"/>
              </a:rPr>
              <a:t>www.grants.gov </a:t>
            </a:r>
            <a:endParaRPr lang="en-US" dirty="0" smtClean="0"/>
          </a:p>
          <a:p>
            <a:pPr lvl="1"/>
            <a:r>
              <a:rPr lang="en-US" sz="1800" dirty="0" smtClean="0"/>
              <a:t>Office of Science Grants and Contracts Web Site:</a:t>
            </a:r>
          </a:p>
          <a:p>
            <a:pPr lvl="2"/>
            <a:r>
              <a:rPr lang="en-US" u="sng" dirty="0" smtClean="0">
                <a:hlinkClick r:id="rId5"/>
              </a:rPr>
              <a:t>http://www.sc.doe.gov/grants/index.asp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2968F-7B3C-4D01-90EE-E6A515E999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Logistical considerations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smtClean="0"/>
              <a:t>Administratively it is more straight forward and flexible for DOE to route funds through the National Labs than through Universities</a:t>
            </a:r>
          </a:p>
          <a:p>
            <a:pPr lvl="1"/>
            <a:r>
              <a:rPr lang="en-US" sz="1800" dirty="0" smtClean="0"/>
              <a:t>A collaborative effort can be based at a lab and the funds routed from there to multiple universities and other labs</a:t>
            </a:r>
          </a:p>
          <a:p>
            <a:pPr lvl="1"/>
            <a:r>
              <a:rPr lang="en-US" sz="1800" dirty="0" smtClean="0"/>
              <a:t>A collaborative effort can be based at a university and the funds routed from there to multiple universities but not to national labs</a:t>
            </a:r>
          </a:p>
          <a:p>
            <a:pPr lvl="2"/>
            <a:r>
              <a:rPr lang="en-US" sz="1800" dirty="0" smtClean="0"/>
              <a:t>Previous ILC research did use this model - But ILC research done by labs was channeled through parallel channels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 smtClean="0"/>
              <a:t>Funding can be added to a lab on an ‘as needed basis’</a:t>
            </a:r>
          </a:p>
          <a:p>
            <a:r>
              <a:rPr lang="en-US" sz="2000" dirty="0" smtClean="0"/>
              <a:t>Funding to a lab can be moved within a lab on an as needed basis</a:t>
            </a:r>
          </a:p>
          <a:p>
            <a:pPr lvl="1"/>
            <a:r>
              <a:rPr lang="en-US" sz="1800" dirty="0" smtClean="0"/>
              <a:t>Including between labs for a sub-project</a:t>
            </a:r>
          </a:p>
          <a:p>
            <a:pPr lvl="1"/>
            <a:r>
              <a:rPr lang="en-US" sz="1800" dirty="0" smtClean="0"/>
              <a:t>including to and from sub-projects by universities</a:t>
            </a:r>
          </a:p>
          <a:p>
            <a:r>
              <a:rPr lang="en-US" sz="2000" dirty="0" smtClean="0"/>
              <a:t>Funding to a University </a:t>
            </a:r>
            <a:r>
              <a:rPr lang="en-US" sz="2000" i="1" dirty="0" smtClean="0"/>
              <a:t>can</a:t>
            </a:r>
            <a:r>
              <a:rPr lang="en-US" sz="2000" dirty="0" smtClean="0"/>
              <a:t> be modified during grant’s duration</a:t>
            </a:r>
          </a:p>
          <a:p>
            <a:pPr lvl="1"/>
            <a:r>
              <a:rPr lang="en-US" sz="1800" b="1" i="1" dirty="0" smtClean="0"/>
              <a:t>But</a:t>
            </a:r>
            <a:r>
              <a:rPr lang="en-US" sz="1800" dirty="0" smtClean="0"/>
              <a:t> the process is much more cumbersome</a:t>
            </a:r>
          </a:p>
          <a:p>
            <a:pPr lvl="1"/>
            <a:r>
              <a:rPr lang="en-US" sz="1800" dirty="0" smtClean="0"/>
              <a:t>Any significant change in scope will require an additional review cycle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2968F-7B3C-4D01-90EE-E6A515E999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8344</TotalTime>
  <Words>732</Words>
  <Application>Microsoft Office PowerPoint</Application>
  <PresentationFormat>On-screen Show (4:3)</PresentationFormat>
  <Paragraphs>109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Detector Research and Development</vt:lpstr>
      <vt:lpstr>Challenges for Next Generation’s Detectors</vt:lpstr>
      <vt:lpstr>DOE Grant / Funding Basics</vt:lpstr>
      <vt:lpstr>Collider Detector R&amp;D Solicitation </vt:lpstr>
      <vt:lpstr>Merit Review Criteria </vt:lpstr>
      <vt:lpstr>Backup Slides</vt:lpstr>
      <vt:lpstr>Logistical considerations </vt:lpstr>
    </vt:vector>
  </TitlesOfParts>
  <Company>U.S. Department of Energy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mormaLa</dc:creator>
  <cp:lastModifiedBy>borcfre</cp:lastModifiedBy>
  <cp:revision>531</cp:revision>
  <dcterms:created xsi:type="dcterms:W3CDTF">2008-09-17T19:05:33Z</dcterms:created>
  <dcterms:modified xsi:type="dcterms:W3CDTF">2010-10-07T22:13:43Z</dcterms:modified>
</cp:coreProperties>
</file>