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9"/>
  </p:notesMasterIdLst>
  <p:sldIdLst>
    <p:sldId id="260" r:id="rId2"/>
    <p:sldId id="262" r:id="rId3"/>
    <p:sldId id="263" r:id="rId4"/>
    <p:sldId id="264" r:id="rId5"/>
    <p:sldId id="265" r:id="rId6"/>
    <p:sldId id="276" r:id="rId7"/>
    <p:sldId id="282" r:id="rId8"/>
    <p:sldId id="284" r:id="rId9"/>
    <p:sldId id="285" r:id="rId10"/>
    <p:sldId id="288" r:id="rId11"/>
    <p:sldId id="295" r:id="rId12"/>
    <p:sldId id="293" r:id="rId13"/>
    <p:sldId id="304" r:id="rId14"/>
    <p:sldId id="308" r:id="rId15"/>
    <p:sldId id="309" r:id="rId16"/>
    <p:sldId id="301" r:id="rId17"/>
    <p:sldId id="302" r:id="rId18"/>
    <p:sldId id="306" r:id="rId19"/>
    <p:sldId id="305" r:id="rId20"/>
    <p:sldId id="307" r:id="rId21"/>
    <p:sldId id="272" r:id="rId22"/>
    <p:sldId id="277" r:id="rId23"/>
    <p:sldId id="278" r:id="rId24"/>
    <p:sldId id="280" r:id="rId25"/>
    <p:sldId id="281" r:id="rId26"/>
    <p:sldId id="291" r:id="rId27"/>
    <p:sldId id="298" r:id="rId28"/>
  </p:sldIdLst>
  <p:sldSz cx="9144000" cy="6858000" type="screen4x3"/>
  <p:notesSz cx="6858000" cy="9144000"/>
  <p:embeddedFontLst>
    <p:embeddedFont>
      <p:font typeface="Bookman Old Style" pitchFamily="18" charset="0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  <a:srgbClr val="FF5050"/>
    <a:srgbClr val="FF3300"/>
    <a:srgbClr val="FF0066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111" autoAdjust="0"/>
    <p:restoredTop sz="96160" autoAdjust="0"/>
  </p:normalViewPr>
  <p:slideViewPr>
    <p:cSldViewPr>
      <p:cViewPr>
        <p:scale>
          <a:sx n="110" d="100"/>
          <a:sy n="110" d="100"/>
        </p:scale>
        <p:origin x="84" y="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548F4C6-69E6-422A-9C71-0740F5900E09}" type="datetimeFigureOut">
              <a:rPr lang="en-US"/>
              <a:pPr>
                <a:defRPr/>
              </a:pPr>
              <a:t>7/14/2010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AA7E58-B43C-4350-A338-73E8C17E3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0" tIns="45665" rIns="91330" bIns="45665" anchor="b"/>
          <a:lstStyle/>
          <a:p>
            <a:pPr algn="r" defTabSz="912813"/>
            <a:fld id="{92B5F98D-E7C7-4C33-B242-DB7123430AB1}" type="slidenum">
              <a:rPr lang="en-US" sz="1200">
                <a:latin typeface="Times New Roman" pitchFamily="18" charset="0"/>
              </a:rPr>
              <a:pPr algn="r" defTabSz="912813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1713" y="541338"/>
            <a:ext cx="4856162" cy="3643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</p:spPr>
        <p:txBody>
          <a:bodyPr wrap="none" lIns="90923" tIns="45461" rIns="90923" bIns="45461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FBFB51-7D3D-41E1-9DF2-93BEDA46B3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LARP DOE Review 2010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9054B1-B962-4774-AB3D-6A9667CDED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Ambrosio  -  </a:t>
            </a:r>
            <a:r>
              <a:rPr lang="en-US" smtClean="0"/>
              <a:t>Long  Quadrupole </a:t>
            </a:r>
            <a:endParaRPr lang="en-GB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LARP DOE Review 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9054B1-B962-4774-AB3D-6A9667CDED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Ambrosio  -  </a:t>
            </a:r>
            <a:r>
              <a:rPr lang="en-US" smtClean="0"/>
              <a:t>Long  Quadrupole </a:t>
            </a:r>
            <a:endParaRPr lang="en-GB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IPAC10 - Kyoto, May 26-28, 2010</a:t>
            </a:r>
            <a:endParaRPr lang="en-US"/>
          </a:p>
        </p:txBody>
      </p:sp>
      <p:sp>
        <p:nvSpPr>
          <p:cNvPr id="5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0A00-116A-484E-98C5-45BCDDB8A6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Ambrosio - </a:t>
            </a:r>
            <a:r>
              <a:rPr lang="en-US">
                <a:solidFill>
                  <a:schemeClr val="tx1"/>
                </a:solidFill>
              </a:rPr>
              <a:t>Design and Test of the First Long Nb3Sn Quadrupole by LARP</a:t>
            </a:r>
            <a:endParaRPr lang="en-GB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744913" y="6600825"/>
            <a:ext cx="3352800" cy="2571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G. </a:t>
            </a:r>
            <a:r>
              <a:rPr lang="en-GB" err="1"/>
              <a:t>Ambrosio</a:t>
            </a:r>
            <a:r>
              <a:rPr lang="en-GB"/>
              <a:t> –  Long </a:t>
            </a:r>
            <a:r>
              <a:rPr lang="en-GB" err="1"/>
              <a:t>Quadrupole</a:t>
            </a:r>
            <a:endParaRPr lang="en-GB"/>
          </a:p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E32A2DE-688D-4F07-AF32-52E7AF23B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2"/>
          </p:nvPr>
        </p:nvSpPr>
        <p:spPr>
          <a:xfrm>
            <a:off x="0" y="6615113"/>
            <a:ext cx="2470150" cy="24288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LARP CM14 - FNAL, Apr. 26-28, 2010</a:t>
            </a:r>
            <a:endParaRPr lang="en-US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1D53D-AC77-4E36-81F3-348B26DD78E6}" type="datetime1">
              <a:rPr lang="en-US"/>
              <a:pPr>
                <a:defRPr/>
              </a:pPr>
              <a:t>7/14/2010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3C70E-E6F5-4BEC-803B-D78F89933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914400" y="990600"/>
            <a:ext cx="7315200" cy="762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28600" y="1143000"/>
            <a:ext cx="8686800" cy="76200"/>
          </a:xfrm>
          <a:prstGeom prst="rect">
            <a:avLst/>
          </a:prstGeom>
          <a:solidFill>
            <a:srgbClr val="0099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1028" name="Picture 17" descr="USLARP_Banner2"/>
          <p:cNvPicPr>
            <a:picLocks noChangeAspect="1" noChangeArrowheads="1"/>
          </p:cNvPicPr>
          <p:nvPr/>
        </p:nvPicPr>
        <p:blipFill>
          <a:blip r:embed="rId8"/>
          <a:srcRect l="952" t="6451" r="88043" b="9677"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600825"/>
            <a:ext cx="4864100" cy="257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defRPr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G. </a:t>
            </a:r>
            <a:r>
              <a:rPr lang="en-GB" dirty="0" err="1" smtClean="0"/>
              <a:t>Ambrosio</a:t>
            </a:r>
            <a:r>
              <a:rPr lang="en-GB" dirty="0" smtClean="0"/>
              <a:t>  -  </a:t>
            </a:r>
            <a:r>
              <a:rPr lang="en-US" dirty="0" smtClean="0"/>
              <a:t>Long  </a:t>
            </a:r>
            <a:r>
              <a:rPr lang="en-US" dirty="0" err="1" smtClean="0"/>
              <a:t>Quadrupole</a:t>
            </a:r>
            <a:r>
              <a:rPr lang="en-US" dirty="0" smtClean="0"/>
              <a:t> </a:t>
            </a:r>
            <a:endParaRPr lang="en-GB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534400" y="6553200"/>
            <a:ext cx="381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9054B1-B962-4774-AB3D-6A9667CDE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0" y="6619875"/>
            <a:ext cx="2438400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defRPr sz="100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LARP DOE Review 2010</a:t>
            </a:r>
            <a:endParaRPr lang="en-US" dirty="0"/>
          </a:p>
        </p:txBody>
      </p:sp>
      <p:pic>
        <p:nvPicPr>
          <p:cNvPr id="1034" name="Picture 17" descr="USLARP_Banner2"/>
          <p:cNvPicPr>
            <a:picLocks noChangeAspect="1" noChangeArrowheads="1"/>
          </p:cNvPicPr>
          <p:nvPr userDrawn="1"/>
        </p:nvPicPr>
        <p:blipFill>
          <a:blip r:embed="rId8"/>
          <a:srcRect l="952" t="6451" r="88043" b="9677"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343400" y="609600"/>
            <a:ext cx="4057650" cy="368300"/>
            <a:chOff x="1602" y="336"/>
            <a:chExt cx="2556" cy="232"/>
          </a:xfrm>
        </p:grpSpPr>
        <p:sp>
          <p:nvSpPr>
            <p:cNvPr id="7174" name="AutoShape 3"/>
            <p:cNvSpPr>
              <a:spLocks noChangeArrowheads="1"/>
            </p:cNvSpPr>
            <p:nvPr/>
          </p:nvSpPr>
          <p:spPr bwMode="auto">
            <a:xfrm>
              <a:off x="1602" y="336"/>
              <a:ext cx="2556" cy="218"/>
            </a:xfrm>
            <a:prstGeom prst="roundRect">
              <a:avLst>
                <a:gd name="adj" fmla="val 45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tx1"/>
                </a:buClr>
              </a:pPr>
              <a:endParaRPr lang="en-US" sz="2400" b="1">
                <a:solidFill>
                  <a:srgbClr val="990000"/>
                </a:solidFill>
                <a:latin typeface="Times New Roman" pitchFamily="18" charset="0"/>
              </a:endParaRPr>
            </a:p>
          </p:txBody>
        </p:sp>
        <p:grpSp>
          <p:nvGrpSpPr>
            <p:cNvPr id="7175" name="Group 4"/>
            <p:cNvGrpSpPr>
              <a:grpSpLocks/>
            </p:cNvGrpSpPr>
            <p:nvPr/>
          </p:nvGrpSpPr>
          <p:grpSpPr bwMode="auto">
            <a:xfrm>
              <a:off x="1602" y="336"/>
              <a:ext cx="2547" cy="232"/>
              <a:chOff x="1602" y="336"/>
              <a:chExt cx="2547" cy="232"/>
            </a:xfrm>
          </p:grpSpPr>
          <p:sp>
            <p:nvSpPr>
              <p:cNvPr id="7176" name="AutoShape 5"/>
              <p:cNvSpPr>
                <a:spLocks noChangeArrowheads="1"/>
              </p:cNvSpPr>
              <p:nvPr/>
            </p:nvSpPr>
            <p:spPr bwMode="auto">
              <a:xfrm>
                <a:off x="1602" y="336"/>
                <a:ext cx="2547" cy="214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tx1"/>
                  </a:buClr>
                </a:pPr>
                <a:endParaRPr lang="en-US" sz="2400" b="1">
                  <a:solidFill>
                    <a:srgbClr val="99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7177" name="Group 6"/>
              <p:cNvGrpSpPr>
                <a:grpSpLocks/>
              </p:cNvGrpSpPr>
              <p:nvPr/>
            </p:nvGrpSpPr>
            <p:grpSpPr bwMode="auto">
              <a:xfrm>
                <a:off x="1602" y="336"/>
                <a:ext cx="2543" cy="232"/>
                <a:chOff x="1602" y="336"/>
                <a:chExt cx="2543" cy="232"/>
              </a:xfrm>
            </p:grpSpPr>
            <p:sp>
              <p:nvSpPr>
                <p:cNvPr id="7178" name="AutoShape 7"/>
                <p:cNvSpPr>
                  <a:spLocks noChangeArrowheads="1"/>
                </p:cNvSpPr>
                <p:nvPr/>
              </p:nvSpPr>
              <p:spPr bwMode="auto">
                <a:xfrm>
                  <a:off x="1602" y="336"/>
                  <a:ext cx="2540" cy="211"/>
                </a:xfrm>
                <a:prstGeom prst="roundRect">
                  <a:avLst>
                    <a:gd name="adj" fmla="val 47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</a:pPr>
                  <a:endParaRPr lang="en-US" sz="2400" b="1">
                    <a:solidFill>
                      <a:srgbClr val="990000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7179" name="Group 8"/>
                <p:cNvGrpSpPr>
                  <a:grpSpLocks/>
                </p:cNvGrpSpPr>
                <p:nvPr/>
              </p:nvGrpSpPr>
              <p:grpSpPr bwMode="auto">
                <a:xfrm>
                  <a:off x="1602" y="336"/>
                  <a:ext cx="2543" cy="232"/>
                  <a:chOff x="1602" y="336"/>
                  <a:chExt cx="2543" cy="232"/>
                </a:xfrm>
              </p:grpSpPr>
              <p:sp>
                <p:nvSpPr>
                  <p:cNvPr id="7180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1602" y="336"/>
                    <a:ext cx="2530" cy="208"/>
                  </a:xfrm>
                  <a:prstGeom prst="roundRect">
                    <a:avLst>
                      <a:gd name="adj" fmla="val 47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chemeClr val="tx1"/>
                      </a:buClr>
                    </a:pPr>
                    <a:endParaRPr lang="en-US" sz="2400" b="1">
                      <a:solidFill>
                        <a:srgbClr val="990000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7181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602" y="336"/>
                    <a:ext cx="2543" cy="232"/>
                    <a:chOff x="1602" y="336"/>
                    <a:chExt cx="2543" cy="232"/>
                  </a:xfrm>
                </p:grpSpPr>
                <p:sp>
                  <p:nvSpPr>
                    <p:cNvPr id="7182" name="AutoShap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2" y="336"/>
                      <a:ext cx="2523" cy="195"/>
                    </a:xfrm>
                    <a:prstGeom prst="roundRect">
                      <a:avLst>
                        <a:gd name="adj" fmla="val 514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tx1"/>
                        </a:buClr>
                      </a:pPr>
                      <a:endParaRPr lang="en-US" sz="2400" b="1">
                        <a:solidFill>
                          <a:srgbClr val="990000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7183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02" y="336"/>
                      <a:ext cx="2543" cy="232"/>
                      <a:chOff x="1602" y="336"/>
                      <a:chExt cx="2543" cy="232"/>
                    </a:xfrm>
                  </p:grpSpPr>
                  <p:sp>
                    <p:nvSpPr>
                      <p:cNvPr id="7184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02" y="336"/>
                        <a:ext cx="2516" cy="184"/>
                      </a:xfrm>
                      <a:prstGeom prst="roundRect">
                        <a:avLst>
                          <a:gd name="adj" fmla="val 542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spcBef>
                            <a:spcPct val="20000"/>
                          </a:spcBef>
                          <a:buClr>
                            <a:schemeClr val="tx1"/>
                          </a:buClr>
                        </a:pPr>
                        <a:endParaRPr lang="en-US" sz="2400" b="1">
                          <a:solidFill>
                            <a:srgbClr val="9900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7185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2" y="336"/>
                        <a:ext cx="2543" cy="232"/>
                        <a:chOff x="1602" y="336"/>
                        <a:chExt cx="2543" cy="232"/>
                      </a:xfrm>
                    </p:grpSpPr>
                    <p:sp>
                      <p:nvSpPr>
                        <p:cNvPr id="7186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02" y="336"/>
                          <a:ext cx="2509" cy="175"/>
                        </a:xfrm>
                        <a:prstGeom prst="roundRect">
                          <a:avLst>
                            <a:gd name="adj" fmla="val 574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</a:pPr>
                          <a:endParaRPr lang="en-US" sz="2400" b="1">
                            <a:solidFill>
                              <a:srgbClr val="9900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7187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336"/>
                          <a:ext cx="2543" cy="232"/>
                          <a:chOff x="1602" y="336"/>
                          <a:chExt cx="2543" cy="232"/>
                        </a:xfrm>
                      </p:grpSpPr>
                      <p:sp>
                        <p:nvSpPr>
                          <p:cNvPr id="7188" name="AutoShap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02" y="336"/>
                            <a:ext cx="2504" cy="165"/>
                          </a:xfrm>
                          <a:prstGeom prst="roundRect">
                            <a:avLst>
                              <a:gd name="adj" fmla="val 606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spcBef>
                                <a:spcPct val="20000"/>
                              </a:spcBef>
                              <a:buClr>
                                <a:schemeClr val="tx1"/>
                              </a:buClr>
                            </a:pPr>
                            <a:endParaRPr lang="en-US" sz="2400" b="1">
                              <a:solidFill>
                                <a:srgbClr val="990000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7189" name="Group 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02" y="336"/>
                            <a:ext cx="2543" cy="232"/>
                            <a:chOff x="1602" y="336"/>
                            <a:chExt cx="2543" cy="232"/>
                          </a:xfrm>
                        </p:grpSpPr>
                        <p:sp>
                          <p:nvSpPr>
                            <p:cNvPr id="7190" name="AutoShape 1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02" y="336"/>
                              <a:ext cx="2498" cy="160"/>
                            </a:xfrm>
                            <a:prstGeom prst="roundRect">
                              <a:avLst>
                                <a:gd name="adj" fmla="val 625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spcBef>
                                  <a:spcPct val="20000"/>
                                </a:spcBef>
                                <a:buClr>
                                  <a:schemeClr val="tx1"/>
                                </a:buClr>
                              </a:pPr>
                              <a:endParaRPr lang="en-US" sz="2400" b="1">
                                <a:solidFill>
                                  <a:srgbClr val="990000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7191" name="Group 2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602" y="336"/>
                              <a:ext cx="2543" cy="232"/>
                              <a:chOff x="1602" y="336"/>
                              <a:chExt cx="2543" cy="232"/>
                            </a:xfrm>
                          </p:grpSpPr>
                          <p:sp>
                            <p:nvSpPr>
                              <p:cNvPr id="7192" name="AutoShape 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02" y="336"/>
                                <a:ext cx="2494" cy="153"/>
                              </a:xfrm>
                              <a:prstGeom prst="roundRect">
                                <a:avLst>
                                  <a:gd name="adj" fmla="val 657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>
                                  <a:spcBef>
                                    <a:spcPct val="20000"/>
                                  </a:spcBef>
                                  <a:buClr>
                                    <a:schemeClr val="tx1"/>
                                  </a:buClr>
                                </a:pPr>
                                <a:endParaRPr lang="en-US" sz="2400" b="1">
                                  <a:solidFill>
                                    <a:srgbClr val="990000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7193" name="Group 2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602" y="336"/>
                                <a:ext cx="2543" cy="232"/>
                                <a:chOff x="1602" y="336"/>
                                <a:chExt cx="2543" cy="232"/>
                              </a:xfrm>
                            </p:grpSpPr>
                            <p:sp>
                              <p:nvSpPr>
                                <p:cNvPr id="7194" name="AutoShape 2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02" y="336"/>
                                  <a:ext cx="2489" cy="145"/>
                                </a:xfrm>
                                <a:prstGeom prst="roundRect">
                                  <a:avLst>
                                    <a:gd name="adj" fmla="val 694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pPr>
                                    <a:spcBef>
                                      <a:spcPct val="20000"/>
                                    </a:spcBef>
                                    <a:buClr>
                                      <a:schemeClr val="tx1"/>
                                    </a:buClr>
                                  </a:pPr>
                                  <a:endParaRPr lang="en-US" sz="2400" b="1">
                                    <a:solidFill>
                                      <a:srgbClr val="990000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7195" name="Group 24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602" y="336"/>
                                  <a:ext cx="2543" cy="232"/>
                                  <a:chOff x="1602" y="336"/>
                                  <a:chExt cx="2543" cy="232"/>
                                </a:xfrm>
                              </p:grpSpPr>
                              <p:sp>
                                <p:nvSpPr>
                                  <p:cNvPr id="7196" name="AutoShape 2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602" y="336"/>
                                    <a:ext cx="2485" cy="139"/>
                                  </a:xfrm>
                                  <a:prstGeom prst="roundRect">
                                    <a:avLst>
                                      <a:gd name="adj" fmla="val 722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>
                                      <a:spcBef>
                                        <a:spcPct val="20000"/>
                                      </a:spcBef>
                                      <a:buClr>
                                        <a:schemeClr val="tx1"/>
                                      </a:buClr>
                                    </a:pPr>
                                    <a:endParaRPr lang="en-US" sz="2400" b="1">
                                      <a:solidFill>
                                        <a:srgbClr val="990000"/>
                                      </a:solidFill>
                                      <a:latin typeface="Times New Roman" pitchFamily="18" charset="0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7197" name="Group 2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602" y="336"/>
                                    <a:ext cx="2543" cy="232"/>
                                    <a:chOff x="1602" y="336"/>
                                    <a:chExt cx="2543" cy="232"/>
                                  </a:xfrm>
                                </p:grpSpPr>
                                <p:sp>
                                  <p:nvSpPr>
                                    <p:cNvPr id="7198" name="AutoShape 2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602" y="336"/>
                                      <a:ext cx="2482" cy="136"/>
                                    </a:xfrm>
                                    <a:prstGeom prst="roundRect">
                                      <a:avLst>
                                        <a:gd name="adj" fmla="val 731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>
                                        <a:spcBef>
                                          <a:spcPct val="20000"/>
                                        </a:spcBef>
                                        <a:buClr>
                                          <a:schemeClr val="tx1"/>
                                        </a:buClr>
                                      </a:pPr>
                                      <a:endParaRPr lang="en-US" sz="2400" b="1">
                                        <a:solidFill>
                                          <a:srgbClr val="990000"/>
                                        </a:solidFill>
                                        <a:latin typeface="Times New Roman" pitchFamily="18" charset="0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7199" name="Group 28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602" y="336"/>
                                      <a:ext cx="2543" cy="232"/>
                                      <a:chOff x="1602" y="336"/>
                                      <a:chExt cx="2543" cy="232"/>
                                    </a:xfrm>
                                  </p:grpSpPr>
                                  <p:sp>
                                    <p:nvSpPr>
                                      <p:cNvPr id="7200" name="AutoShape 2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602" y="336"/>
                                        <a:ext cx="2480" cy="131"/>
                                      </a:xfrm>
                                      <a:prstGeom prst="roundRect">
                                        <a:avLst>
                                          <a:gd name="adj" fmla="val 769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>
                                          <a:spcBef>
                                            <a:spcPct val="20000"/>
                                          </a:spcBef>
                                          <a:buClr>
                                            <a:schemeClr val="tx1"/>
                                          </a:buClr>
                                        </a:pPr>
                                        <a:endParaRPr lang="en-US" sz="2400" b="1">
                                          <a:solidFill>
                                            <a:srgbClr val="990000"/>
                                          </a:solidFill>
                                          <a:latin typeface="Times New Roman" pitchFamily="18" charset="0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7201" name="Group 30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602" y="336"/>
                                        <a:ext cx="2543" cy="232"/>
                                        <a:chOff x="1602" y="336"/>
                                        <a:chExt cx="2543" cy="232"/>
                                      </a:xfrm>
                                    </p:grpSpPr>
                                    <p:sp>
                                      <p:nvSpPr>
                                        <p:cNvPr id="7202" name="AutoShape 3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602" y="336"/>
                                          <a:ext cx="2477" cy="129"/>
                                        </a:xfrm>
                                        <a:prstGeom prst="roundRect">
                                          <a:avLst>
                                            <a:gd name="adj" fmla="val 778"/>
                                          </a:avLst>
                                        </a:prstGeom>
                                        <a:noFill/>
                                        <a:ln w="9525">
                                          <a:noFill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pPr>
                                            <a:spcBef>
                                              <a:spcPct val="20000"/>
                                            </a:spcBef>
                                            <a:buClr>
                                              <a:schemeClr val="tx1"/>
                                            </a:buClr>
                                          </a:pPr>
                                          <a:endParaRPr lang="en-US" sz="2400" b="1">
                                            <a:solidFill>
                                              <a:srgbClr val="990000"/>
                                            </a:solidFill>
                                            <a:latin typeface="Times New Roman" pitchFamily="18" charset="0"/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7203" name="Group 32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602" y="336"/>
                                          <a:ext cx="2543" cy="232"/>
                                          <a:chOff x="1602" y="336"/>
                                          <a:chExt cx="2543" cy="232"/>
                                        </a:xfrm>
                                      </p:grpSpPr>
                                      <p:sp>
                                        <p:nvSpPr>
                                          <p:cNvPr id="7204" name="AutoShape 33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602" y="336"/>
                                            <a:ext cx="2475" cy="127"/>
                                          </a:xfrm>
                                          <a:prstGeom prst="roundRect">
                                            <a:avLst>
                                              <a:gd name="adj" fmla="val 792"/>
                                            </a:avLst>
                                          </a:prstGeom>
                                          <a:noFill/>
                                          <a:ln w="9525">
                                            <a:noFill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none" anchor="ctr"/>
                                          <a:lstStyle/>
                                          <a:p>
                                            <a:pPr>
                                              <a:spcBef>
                                                <a:spcPct val="20000"/>
                                              </a:spcBef>
                                              <a:buClr>
                                                <a:schemeClr val="tx1"/>
                                              </a:buClr>
                                            </a:pPr>
                                            <a:endParaRPr lang="en-US" sz="2400" b="1">
                                              <a:solidFill>
                                                <a:srgbClr val="990000"/>
                                              </a:solidFill>
                                              <a:latin typeface="Times New Roman" pitchFamily="18" charset="0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7205" name="Group 34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602" y="336"/>
                                            <a:ext cx="2543" cy="232"/>
                                            <a:chOff x="1602" y="336"/>
                                            <a:chExt cx="2543" cy="232"/>
                                          </a:xfrm>
                                        </p:grpSpPr>
                                        <p:sp>
                                          <p:nvSpPr>
                                            <p:cNvPr id="7206" name="AutoShape 35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1602" y="336"/>
                                              <a:ext cx="2475" cy="126"/>
                                            </a:xfrm>
                                            <a:prstGeom prst="roundRect">
                                              <a:avLst>
                                                <a:gd name="adj" fmla="val 792"/>
                                              </a:avLst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>
                                                <a:spcBef>
                                                  <a:spcPct val="20000"/>
                                                </a:spcBef>
                                                <a:buClr>
                                                  <a:schemeClr val="tx1"/>
                                                </a:buClr>
                                              </a:pPr>
                                              <a:endParaRPr lang="en-US" sz="2400" b="1">
                                                <a:solidFill>
                                                  <a:srgbClr val="990000"/>
                                                </a:solidFill>
                                                <a:latin typeface="Times New Roman" pitchFamily="18" charset="0"/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7207" name="Group 36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602" y="336"/>
                                              <a:ext cx="2543" cy="232"/>
                                              <a:chOff x="1602" y="336"/>
                                              <a:chExt cx="2543" cy="232"/>
                                            </a:xfrm>
                                          </p:grpSpPr>
                                          <p:sp>
                                            <p:nvSpPr>
                                              <p:cNvPr id="7208" name="AutoShape 37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602" y="336"/>
                                                <a:ext cx="2475" cy="126"/>
                                              </a:xfrm>
                                              <a:prstGeom prst="roundRect">
                                                <a:avLst>
                                                  <a:gd name="adj" fmla="val 792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pPr>
                                                  <a:spcBef>
                                                    <a:spcPct val="20000"/>
                                                  </a:spcBef>
                                                  <a:buClr>
                                                    <a:schemeClr val="tx1"/>
                                                  </a:buClr>
                                                </a:pPr>
                                                <a:endParaRPr lang="en-US" sz="2400" b="1">
                                                  <a:solidFill>
                                                    <a:srgbClr val="990000"/>
                                                  </a:solidFill>
                                                  <a:latin typeface="Times New Roman" pitchFamily="18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7209" name="AutoShape 38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603" y="336"/>
                                                <a:ext cx="2542" cy="232"/>
                                              </a:xfrm>
                                              <a:prstGeom prst="roundRect">
                                                <a:avLst>
                                                  <a:gd name="adj" fmla="val 806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lIns="0" tIns="0" rIns="0" bIns="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pPr eaLnBrk="0" hangingPunct="0">
                                                  <a:buClr>
                                                    <a:srgbClr val="000000"/>
                                                  </a:buClr>
                                                  <a:buSzPct val="100000"/>
                                                  <a:buFont typeface="Times New Roman" pitchFamily="18" charset="0"/>
                                                  <a:buNone/>
                                                  <a:tabLst>
                                                    <a:tab pos="0" algn="l"/>
                                                    <a:tab pos="457200" algn="l"/>
                                                    <a:tab pos="914400" algn="l"/>
                                                    <a:tab pos="1371600" algn="l"/>
                                                    <a:tab pos="1828800" algn="l"/>
                                                    <a:tab pos="2286000" algn="l"/>
                                                    <a:tab pos="2743200" algn="l"/>
                                                    <a:tab pos="3200400" algn="l"/>
                                                    <a:tab pos="3657600" algn="l"/>
                                                    <a:tab pos="4114800" algn="l"/>
                                                    <a:tab pos="4572000" algn="l"/>
                                                    <a:tab pos="5029200" algn="l"/>
                                                    <a:tab pos="5486400" algn="l"/>
                                                    <a:tab pos="5943600" algn="l"/>
                                                    <a:tab pos="6400800" algn="l"/>
                                                    <a:tab pos="6858000" algn="l"/>
                                                    <a:tab pos="7315200" algn="l"/>
                                                    <a:tab pos="7772400" algn="l"/>
                                                    <a:tab pos="8229600" algn="l"/>
                                                    <a:tab pos="8686800" algn="l"/>
                                                    <a:tab pos="9144000" algn="l"/>
                                                  </a:tabLst>
                                                </a:pPr>
                                                <a:r>
                                                  <a:rPr lang="en-GB" sz="2400" b="1" i="1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Bookman Old Style" pitchFamily="18" charset="0"/>
                                                  </a:rPr>
                                                  <a:t>BNL - FNAL - LBNL - SLAC</a:t>
                                                </a:r>
                                              </a:p>
                                            </p:txBody>
                                          </p: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7171" name="Rectangle 39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130000"/>
              </a:lnSpc>
              <a:spcBef>
                <a:spcPts val="1800"/>
              </a:spcBef>
              <a:spcAft>
                <a:spcPts val="1200"/>
              </a:spcAft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>
                <a:solidFill>
                  <a:srgbClr val="FF0000"/>
                </a:solidFill>
                <a:latin typeface="Bitstream Vera Serif"/>
              </a:rPr>
              <a:t>Long </a:t>
            </a:r>
            <a:r>
              <a:rPr lang="en-GB" sz="3200" b="1" dirty="0" err="1" smtClean="0">
                <a:solidFill>
                  <a:srgbClr val="FF0000"/>
                </a:solidFill>
                <a:latin typeface="Bitstream Vera Serif"/>
              </a:rPr>
              <a:t>Quadrupole</a:t>
            </a:r>
            <a:r>
              <a:rPr lang="en-GB" sz="2400" b="1" dirty="0" smtClean="0">
                <a:solidFill>
                  <a:srgbClr val="0000FF"/>
                </a:solidFill>
                <a:latin typeface="Bitstream Vera Serif"/>
              </a:rPr>
              <a:t/>
            </a:r>
            <a:br>
              <a:rPr lang="en-GB" sz="2400" b="1" dirty="0" smtClean="0">
                <a:solidFill>
                  <a:srgbClr val="0000FF"/>
                </a:solidFill>
                <a:latin typeface="Bitstream Vera Serif"/>
              </a:rPr>
            </a:br>
            <a:r>
              <a:rPr lang="en-GB" sz="2400" b="1" i="1" dirty="0" smtClean="0">
                <a:solidFill>
                  <a:schemeClr val="tx1"/>
                </a:solidFill>
                <a:latin typeface="Bitstream Vera Serif"/>
              </a:rPr>
              <a:t>Giorgio Ambrosio</a:t>
            </a:r>
            <a:br>
              <a:rPr lang="en-GB" sz="2400" b="1" i="1" dirty="0" smtClean="0">
                <a:solidFill>
                  <a:schemeClr val="tx1"/>
                </a:solidFill>
                <a:latin typeface="Bitstream Vera Serif"/>
              </a:rPr>
            </a:br>
            <a:r>
              <a:rPr lang="en-GB" sz="1800" b="1" i="1" dirty="0" smtClean="0">
                <a:solidFill>
                  <a:schemeClr val="tx1"/>
                </a:solidFill>
                <a:latin typeface="Bitstream Vera Serif"/>
              </a:rPr>
              <a:t>Fermilab</a:t>
            </a:r>
          </a:p>
        </p:txBody>
      </p:sp>
      <p:pic>
        <p:nvPicPr>
          <p:cNvPr id="7172" name="Picture 40" descr="USLARP_Banner2"/>
          <p:cNvPicPr>
            <a:picLocks noChangeAspect="1" noChangeArrowheads="1"/>
          </p:cNvPicPr>
          <p:nvPr/>
        </p:nvPicPr>
        <p:blipFill>
          <a:blip r:embed="rId3"/>
          <a:srcRect l="21268" t="6451" r="2547" b="41936"/>
          <a:stretch>
            <a:fillRect/>
          </a:stretch>
        </p:blipFill>
        <p:spPr bwMode="auto">
          <a:xfrm>
            <a:off x="1219200" y="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43"/>
          <p:cNvSpPr txBox="1">
            <a:spLocks noChangeArrowheads="1"/>
          </p:cNvSpPr>
          <p:nvPr/>
        </p:nvSpPr>
        <p:spPr bwMode="auto">
          <a:xfrm>
            <a:off x="533400" y="4267200"/>
            <a:ext cx="53530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</a:rPr>
              <a:t>Long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</a:rPr>
              <a:t>Quadrupole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 Task Leaders:</a:t>
            </a:r>
          </a:p>
          <a:p>
            <a:r>
              <a:rPr lang="en-US" i="1" dirty="0">
                <a:latin typeface="Times New Roman" pitchFamily="18" charset="0"/>
              </a:rPr>
              <a:t>Fred </a:t>
            </a:r>
            <a:r>
              <a:rPr lang="en-US" i="1" dirty="0" err="1">
                <a:latin typeface="Times New Roman" pitchFamily="18" charset="0"/>
              </a:rPr>
              <a:t>Nobrega</a:t>
            </a:r>
            <a:r>
              <a:rPr lang="en-US" i="1" dirty="0">
                <a:latin typeface="Times New Roman" pitchFamily="18" charset="0"/>
              </a:rPr>
              <a:t> (FNAL)</a:t>
            </a:r>
            <a:r>
              <a:rPr lang="en-US" dirty="0">
                <a:latin typeface="Times New Roman" pitchFamily="18" charset="0"/>
              </a:rPr>
              <a:t> – Coils</a:t>
            </a:r>
          </a:p>
          <a:p>
            <a:r>
              <a:rPr lang="en-US" i="1" dirty="0">
                <a:latin typeface="Times New Roman" pitchFamily="18" charset="0"/>
              </a:rPr>
              <a:t>Jesse </a:t>
            </a:r>
            <a:r>
              <a:rPr lang="en-US" i="1" dirty="0" err="1">
                <a:latin typeface="Times New Roman" pitchFamily="18" charset="0"/>
              </a:rPr>
              <a:t>Schmalzle</a:t>
            </a:r>
            <a:r>
              <a:rPr lang="en-US" i="1" dirty="0">
                <a:latin typeface="Times New Roman" pitchFamily="18" charset="0"/>
              </a:rPr>
              <a:t> (BNL)</a:t>
            </a:r>
            <a:r>
              <a:rPr lang="en-US" dirty="0">
                <a:latin typeface="Times New Roman" pitchFamily="18" charset="0"/>
              </a:rPr>
              <a:t> – Coils</a:t>
            </a:r>
          </a:p>
          <a:p>
            <a:r>
              <a:rPr lang="en-US" i="1" dirty="0">
                <a:latin typeface="Times New Roman" pitchFamily="18" charset="0"/>
              </a:rPr>
              <a:t>Paolo </a:t>
            </a:r>
            <a:r>
              <a:rPr lang="en-US" i="1" dirty="0" err="1">
                <a:latin typeface="Times New Roman" pitchFamily="18" charset="0"/>
              </a:rPr>
              <a:t>Ferracin</a:t>
            </a:r>
            <a:r>
              <a:rPr lang="en-US" i="1" dirty="0">
                <a:latin typeface="Times New Roman" pitchFamily="18" charset="0"/>
              </a:rPr>
              <a:t> (LBNL)</a:t>
            </a:r>
            <a:r>
              <a:rPr lang="en-US" dirty="0">
                <a:latin typeface="Times New Roman" pitchFamily="18" charset="0"/>
              </a:rPr>
              <a:t> – Structure</a:t>
            </a:r>
          </a:p>
          <a:p>
            <a:r>
              <a:rPr lang="en-US" i="1" dirty="0">
                <a:latin typeface="Times New Roman" pitchFamily="18" charset="0"/>
              </a:rPr>
              <a:t>Helene </a:t>
            </a:r>
            <a:r>
              <a:rPr lang="en-US" i="1" dirty="0" err="1">
                <a:latin typeface="Times New Roman" pitchFamily="18" charset="0"/>
              </a:rPr>
              <a:t>Felice</a:t>
            </a:r>
            <a:r>
              <a:rPr lang="en-US" i="1" dirty="0">
                <a:latin typeface="Times New Roman" pitchFamily="18" charset="0"/>
              </a:rPr>
              <a:t> (LBNL)</a:t>
            </a:r>
            <a:r>
              <a:rPr lang="en-US" dirty="0">
                <a:latin typeface="Times New Roman" pitchFamily="18" charset="0"/>
              </a:rPr>
              <a:t> – Instrumentation and QP</a:t>
            </a:r>
          </a:p>
          <a:p>
            <a:r>
              <a:rPr lang="en-US" i="1" dirty="0" err="1">
                <a:latin typeface="Times New Roman" pitchFamily="18" charset="0"/>
              </a:rPr>
              <a:t>Guram</a:t>
            </a:r>
            <a:r>
              <a:rPr lang="en-US" i="1" dirty="0">
                <a:latin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</a:rPr>
              <a:t>Chlachidize</a:t>
            </a:r>
            <a:r>
              <a:rPr lang="en-US" i="1" dirty="0">
                <a:latin typeface="Times New Roman" pitchFamily="18" charset="0"/>
              </a:rPr>
              <a:t> (FNAL)</a:t>
            </a:r>
            <a:r>
              <a:rPr lang="en-US" dirty="0">
                <a:latin typeface="Times New Roman" pitchFamily="18" charset="0"/>
              </a:rPr>
              <a:t> – Test preparation and test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Magnetic Measurement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0" y="1243013"/>
            <a:ext cx="5511800" cy="30241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Magnetic measurement at 4.5K:</a:t>
            </a:r>
          </a:p>
          <a:p>
            <a:pPr lvl="1">
              <a:defRPr/>
            </a:pPr>
            <a:r>
              <a:rPr lang="en-US" sz="2000" dirty="0" smtClean="0"/>
              <a:t>Harmonics:</a:t>
            </a:r>
          </a:p>
          <a:p>
            <a:pPr lvl="2">
              <a:defRPr/>
            </a:pPr>
            <a:r>
              <a:rPr lang="en-US" sz="1600" dirty="0" smtClean="0"/>
              <a:t>Some are a few units different </a:t>
            </a:r>
            <a:r>
              <a:rPr lang="en-US" sz="1600" dirty="0" err="1" smtClean="0"/>
              <a:t>w.r.t</a:t>
            </a:r>
            <a:r>
              <a:rPr lang="en-US" sz="1600" dirty="0" smtClean="0"/>
              <a:t>. computed</a:t>
            </a:r>
          </a:p>
          <a:p>
            <a:pPr lvl="2">
              <a:defRPr/>
            </a:pPr>
            <a:r>
              <a:rPr lang="en-US" sz="1600" dirty="0" smtClean="0"/>
              <a:t>Similar to short models (TQ)</a:t>
            </a:r>
            <a:r>
              <a:rPr lang="en-US" sz="1600" baseline="30000" dirty="0" smtClean="0"/>
              <a:t> †</a:t>
            </a:r>
            <a:endParaRPr lang="en-US" sz="1600" dirty="0" smtClean="0"/>
          </a:p>
          <a:p>
            <a:pPr lvl="2">
              <a:defRPr/>
            </a:pPr>
            <a:r>
              <a:rPr lang="en-US" sz="1600" dirty="0" smtClean="0"/>
              <a:t>A few harmonics, slightly worse, may have been affected by assembly</a:t>
            </a:r>
            <a:endParaRPr lang="en-US" dirty="0" smtClean="0"/>
          </a:p>
          <a:p>
            <a:pPr lvl="1">
              <a:defRPr/>
            </a:pPr>
            <a:r>
              <a:rPr lang="en-US" sz="2000" dirty="0" smtClean="0"/>
              <a:t>Dynamic effects</a:t>
            </a:r>
          </a:p>
          <a:p>
            <a:pPr lvl="2">
              <a:defRPr/>
            </a:pPr>
            <a:r>
              <a:rPr lang="en-US" sz="1600" dirty="0" smtClean="0"/>
              <a:t>No decay and snapback</a:t>
            </a:r>
            <a:endParaRPr lang="en-US" dirty="0"/>
          </a:p>
          <a:p>
            <a:pPr>
              <a:defRPr/>
            </a:pPr>
            <a:r>
              <a:rPr lang="en-US" dirty="0" smtClean="0"/>
              <a:t>In progress on LQS01b</a:t>
            </a:r>
          </a:p>
        </p:txBody>
      </p:sp>
      <p:sp>
        <p:nvSpPr>
          <p:cNvPr id="19460" name="TextBox 11"/>
          <p:cNvSpPr txBox="1">
            <a:spLocks noChangeArrowheads="1"/>
          </p:cNvSpPr>
          <p:nvPr/>
        </p:nvSpPr>
        <p:spPr bwMode="auto">
          <a:xfrm>
            <a:off x="5348288" y="5029200"/>
            <a:ext cx="3795712" cy="1200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</a:rPr>
              <a:t>Geometrical harmonics at 100 and 179 T/m field gradient.</a:t>
            </a:r>
          </a:p>
          <a:p>
            <a:r>
              <a:rPr lang="en-US" sz="1200">
                <a:latin typeface="Times New Roman" pitchFamily="18" charset="0"/>
              </a:rPr>
              <a:t>Results are presented at 22.5 mm reference radius, </a:t>
            </a:r>
            <a:r>
              <a:rPr lang="en-US" sz="1200" i="1">
                <a:latin typeface="Times New Roman" pitchFamily="18" charset="0"/>
              </a:rPr>
              <a:t>which corresponds to the official radius adopted for LHC (17 mm) corrected for the increase in the magnet aperture from 70 to 90 mm</a:t>
            </a:r>
            <a:r>
              <a:rPr lang="en-US" sz="1200">
                <a:latin typeface="Times New Roman" pitchFamily="18" charset="0"/>
              </a:rPr>
              <a:t>.</a:t>
            </a:r>
          </a:p>
          <a:p>
            <a:r>
              <a:rPr lang="en-US" sz="1200">
                <a:latin typeface="Times New Roman" pitchFamily="18" charset="0"/>
              </a:rPr>
              <a:t>An 81.8 cm long tangential probe was used.</a:t>
            </a:r>
          </a:p>
        </p:txBody>
      </p:sp>
      <p:pic>
        <p:nvPicPr>
          <p:cNvPr id="19461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114800"/>
            <a:ext cx="2743200" cy="274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334000" y="1219200"/>
          <a:ext cx="3669030" cy="3776472"/>
        </p:xfrm>
        <a:graphic>
          <a:graphicData uri="http://schemas.openxmlformats.org/drawingml/2006/table">
            <a:tbl>
              <a:tblPr/>
              <a:tblGrid>
                <a:gridCol w="609600"/>
                <a:gridCol w="723265"/>
                <a:gridCol w="735965"/>
                <a:gridCol w="800100"/>
                <a:gridCol w="800100"/>
              </a:tblGrid>
              <a:tr h="323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#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 T/m      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(5.3 kA)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179 T/m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(10 kA)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Computed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Measured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Computed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Measured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b_3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2.29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2.61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b_4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6.73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6.93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b_5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0.17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-0.08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b_6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9.8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9.89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7.47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b_7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-0.06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-0.11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b_8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-0.98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-0.38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b_9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0.19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0.13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b_10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-0.04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0.35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-0.02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-0.47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a_3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2.28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2.28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a_4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1.94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2.11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a_5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-0.51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-0.65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a_6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-0.12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-0.29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a_7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0.29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0.14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a_8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0.08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0.06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a_9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-1.09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-0.16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a_10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0.37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0.12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0" y="5657850"/>
            <a:ext cx="2362200" cy="120015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aseline="30000">
                <a:latin typeface="Times New Roman" pitchFamily="18" charset="0"/>
              </a:rPr>
              <a:t>† </a:t>
            </a:r>
            <a:r>
              <a:rPr lang="en-US" sz="1200">
                <a:latin typeface="Times New Roman" pitchFamily="18" charset="0"/>
              </a:rPr>
              <a:t>G. Velev, et al., “Field Quality Measurements and Analysis of  the LARP Technology Quafrupole Models”, IEEE Trans. On Applied Supercond. , vol.18, no.2, pp.184-187, June 2008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553200"/>
            <a:ext cx="381000" cy="304800"/>
          </a:xfrm>
        </p:spPr>
        <p:txBody>
          <a:bodyPr/>
          <a:lstStyle/>
          <a:p>
            <a:fld id="{A66AFC5B-76C1-49BC-A9E9-1A4FE82E1F4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23900" y="228600"/>
            <a:ext cx="4141788" cy="685800"/>
          </a:xfrm>
        </p:spPr>
        <p:txBody>
          <a:bodyPr/>
          <a:lstStyle/>
          <a:p>
            <a:r>
              <a:rPr lang="en-US" smtClean="0"/>
              <a:t>Coils after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38" y="1303338"/>
            <a:ext cx="4119562" cy="52609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Some “bubbles” on coils inner layer</a:t>
            </a:r>
          </a:p>
          <a:p>
            <a:pPr lvl="1">
              <a:defRPr/>
            </a:pPr>
            <a:r>
              <a:rPr lang="en-US" dirty="0" smtClean="0"/>
              <a:t>Coil-insulation separation</a:t>
            </a:r>
          </a:p>
          <a:p>
            <a:pPr>
              <a:defRPr/>
            </a:pPr>
            <a:r>
              <a:rPr lang="en-US" dirty="0" smtClean="0"/>
              <a:t>Possible causes:</a:t>
            </a:r>
          </a:p>
          <a:p>
            <a:pPr lvl="1">
              <a:defRPr/>
            </a:pPr>
            <a:r>
              <a:rPr lang="en-US" dirty="0" err="1" smtClean="0"/>
              <a:t>Superfluid</a:t>
            </a:r>
            <a:r>
              <a:rPr lang="en-US" dirty="0" smtClean="0"/>
              <a:t> helium and heat during quench </a:t>
            </a:r>
          </a:p>
          <a:p>
            <a:pPr lvl="2">
              <a:defRPr/>
            </a:pPr>
            <a:r>
              <a:rPr lang="en-US" dirty="0" smtClean="0"/>
              <a:t>Seen in TQ coils</a:t>
            </a:r>
          </a:p>
          <a:p>
            <a:pPr lvl="1">
              <a:defRPr/>
            </a:pPr>
            <a:r>
              <a:rPr lang="en-US" dirty="0" smtClean="0"/>
              <a:t>Heat from heaters on inner layer</a:t>
            </a:r>
          </a:p>
          <a:p>
            <a:pPr lvl="2">
              <a:defRPr/>
            </a:pPr>
            <a:r>
              <a:rPr lang="en-US" dirty="0" smtClean="0"/>
              <a:t>Only in LQ coils</a:t>
            </a:r>
          </a:p>
          <a:p>
            <a:pPr>
              <a:defRPr/>
            </a:pPr>
            <a:r>
              <a:rPr lang="en-US" dirty="0" smtClean="0"/>
              <a:t>Plans:</a:t>
            </a:r>
          </a:p>
          <a:p>
            <a:pPr lvl="1">
              <a:defRPr/>
            </a:pPr>
            <a:r>
              <a:rPr lang="en-US" dirty="0" smtClean="0"/>
              <a:t>Strengthen insulation or</a:t>
            </a:r>
          </a:p>
          <a:p>
            <a:pPr lvl="1">
              <a:defRPr/>
            </a:pPr>
            <a:r>
              <a:rPr lang="en-US" dirty="0" smtClean="0"/>
              <a:t>Change heater location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pic>
        <p:nvPicPr>
          <p:cNvPr id="8" name="Picture 2" descr="P:\dt\ambrosio\Documents C\Projects\LARP\Long Quad_Technical_Stuff\LQS01\Photo_Coils_after_Test\2010_03_16\IMG_00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2650" y="3519488"/>
            <a:ext cx="4451350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1509" name="Picture 2" descr="P:\dt\ambrosio\Documents C\Projects\LARP\Long Quad_Technical_Stuff\LQS01\Photo_Coils_after_Test\2010_03_16\IMG_0099.JPG"/>
          <p:cNvPicPr>
            <a:picLocks noChangeAspect="1" noChangeArrowheads="1"/>
          </p:cNvPicPr>
          <p:nvPr/>
        </p:nvPicPr>
        <p:blipFill>
          <a:blip r:embed="rId3"/>
          <a:srcRect l="46156" t="16734" b="27666"/>
          <a:stretch>
            <a:fillRect/>
          </a:stretch>
        </p:blipFill>
        <p:spPr bwMode="auto">
          <a:xfrm>
            <a:off x="4676775" y="0"/>
            <a:ext cx="4467225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3276600" y="1295400"/>
            <a:ext cx="327660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LQS01b Loading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8666163" cy="2286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New shims give correct ratio between strain in the shell and strain in the coils (same coils of LQS01) </a:t>
            </a:r>
          </a:p>
          <a:p>
            <a:pPr lvl="1">
              <a:buNone/>
              <a:defRPr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More uniform </a:t>
            </a:r>
            <a:r>
              <a:rPr lang="en-US" dirty="0" err="1" smtClean="0"/>
              <a:t>prestress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Higher preload based on short models (TQS03 a/b/c)</a:t>
            </a:r>
          </a:p>
          <a:p>
            <a:pPr lvl="1">
              <a:buNone/>
              <a:defRPr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Peak load: 190 MPa +/- 30</a:t>
            </a:r>
            <a:endParaRPr lang="en-US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 l="29533" t="6451" r="14871" b="22865"/>
          <a:stretch>
            <a:fillRect/>
          </a:stretch>
        </p:blipFill>
        <p:spPr bwMode="auto">
          <a:xfrm>
            <a:off x="0" y="3536950"/>
            <a:ext cx="348138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85" name="Straight Arrow Connector 10"/>
          <p:cNvCxnSpPr>
            <a:cxnSpLocks noChangeShapeType="1"/>
          </p:cNvCxnSpPr>
          <p:nvPr/>
        </p:nvCxnSpPr>
        <p:spPr bwMode="auto">
          <a:xfrm rot="16200000" flipH="1">
            <a:off x="114300" y="2857500"/>
            <a:ext cx="1828800" cy="762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20486" name="Straight Arrow Connector 12"/>
          <p:cNvCxnSpPr>
            <a:cxnSpLocks noChangeShapeType="1"/>
          </p:cNvCxnSpPr>
          <p:nvPr/>
        </p:nvCxnSpPr>
        <p:spPr bwMode="auto">
          <a:xfrm rot="5400000">
            <a:off x="1524000" y="2209800"/>
            <a:ext cx="2971800" cy="25146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prstDash val="sysDot"/>
            <a:round/>
            <a:headEnd/>
            <a:tailEnd type="arrow" w="med" len="med"/>
          </a:ln>
        </p:spPr>
      </p:cxnSp>
      <p:grpSp>
        <p:nvGrpSpPr>
          <p:cNvPr id="20487" name="Group 17"/>
          <p:cNvGrpSpPr>
            <a:grpSpLocks/>
          </p:cNvGrpSpPr>
          <p:nvPr/>
        </p:nvGrpSpPr>
        <p:grpSpPr bwMode="auto">
          <a:xfrm>
            <a:off x="4267200" y="3581400"/>
            <a:ext cx="4205288" cy="3163888"/>
            <a:chOff x="4938712" y="1255713"/>
            <a:chExt cx="4205288" cy="3163887"/>
          </a:xfrm>
        </p:grpSpPr>
        <p:pic>
          <p:nvPicPr>
            <p:cNvPr id="2048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38712" y="1255713"/>
              <a:ext cx="4205288" cy="316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TextBox 17"/>
            <p:cNvSpPr txBox="1">
              <a:spLocks noChangeArrowheads="1"/>
            </p:cNvSpPr>
            <p:nvPr/>
          </p:nvSpPr>
          <p:spPr bwMode="auto">
            <a:xfrm>
              <a:off x="7142673" y="1285334"/>
              <a:ext cx="905216" cy="30777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LQS01b</a:t>
              </a:r>
            </a:p>
          </p:txBody>
        </p:sp>
      </p:grpSp>
      <p:sp>
        <p:nvSpPr>
          <p:cNvPr id="20488" name="Rectangle 25"/>
          <p:cNvSpPr>
            <a:spLocks noChangeArrowheads="1"/>
          </p:cNvSpPr>
          <p:nvPr/>
        </p:nvSpPr>
        <p:spPr bwMode="auto">
          <a:xfrm>
            <a:off x="8610600" y="6611938"/>
            <a:ext cx="3254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42E58E82-BD4D-45FB-A371-2EB44418A00E}" type="slidenum">
              <a:rPr lang="en-US" sz="1000">
                <a:solidFill>
                  <a:srgbClr val="000000"/>
                </a:solidFill>
                <a:cs typeface="Arial" pitchFamily="34" charset="0"/>
              </a:rPr>
              <a:pPr/>
              <a:t>12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8200" y="1371600"/>
            <a:ext cx="6118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LQS01a: Most gauges unloading at 11.2 kA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685800"/>
          </a:xfrm>
        </p:spPr>
        <p:txBody>
          <a:bodyPr/>
          <a:lstStyle/>
          <a:p>
            <a:r>
              <a:rPr lang="en-US" dirty="0" smtClean="0"/>
              <a:t>Strain Gauges: LQS01b vs. LQS01a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19875"/>
            <a:ext cx="2438400" cy="238125"/>
          </a:xfrm>
        </p:spPr>
        <p:txBody>
          <a:bodyPr/>
          <a:lstStyle/>
          <a:p>
            <a:pPr>
              <a:defRPr/>
            </a:pPr>
            <a:r>
              <a:rPr lang="en-GB" smtClean="0"/>
              <a:t>IPAC10 - Kyoto, May 26-28,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34400" y="6553200"/>
            <a:ext cx="381000" cy="304800"/>
          </a:xfrm>
        </p:spPr>
        <p:txBody>
          <a:bodyPr/>
          <a:lstStyle/>
          <a:p>
            <a:pPr>
              <a:defRPr/>
            </a:pPr>
            <a:fld id="{F4D64ABA-FB1D-4861-B9C5-5497EF97102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895600" y="6600825"/>
            <a:ext cx="4864100" cy="257175"/>
          </a:xfrm>
        </p:spPr>
        <p:txBody>
          <a:bodyPr/>
          <a:lstStyle/>
          <a:p>
            <a:pPr>
              <a:defRPr/>
            </a:pPr>
            <a:r>
              <a:rPr lang="en-GB" smtClean="0"/>
              <a:t>G. Ambrosio - </a:t>
            </a:r>
            <a:r>
              <a:rPr lang="en-US" smtClean="0">
                <a:solidFill>
                  <a:schemeClr val="tx1"/>
                </a:solidFill>
              </a:rPr>
              <a:t>Design and Test of the First Long Nb3Sn Quadrupole by LARP</a:t>
            </a:r>
            <a:endParaRPr lang="en-GB" smtClean="0"/>
          </a:p>
          <a:p>
            <a:pPr>
              <a:defRPr/>
            </a:pPr>
            <a:endParaRPr lang="en-US"/>
          </a:p>
        </p:txBody>
      </p:sp>
      <p:pic>
        <p:nvPicPr>
          <p:cNvPr id="8" name="Picture 7" descr="LQS01a_ Coil-station_T_stress_i2.png"/>
          <p:cNvPicPr>
            <a:picLocks noChangeAspect="1"/>
          </p:cNvPicPr>
          <p:nvPr/>
        </p:nvPicPr>
        <p:blipFill>
          <a:blip r:embed="rId2"/>
          <a:srcRect l="1887" t="14539" r="7547" b="4883"/>
          <a:stretch>
            <a:fillRect/>
          </a:stretch>
        </p:blipFill>
        <p:spPr>
          <a:xfrm>
            <a:off x="0" y="1828800"/>
            <a:ext cx="7315200" cy="50292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1371600"/>
            <a:ext cx="7315200" cy="5486399"/>
            <a:chOff x="0" y="1371600"/>
            <a:chExt cx="7315200" cy="5486399"/>
          </a:xfrm>
        </p:grpSpPr>
        <p:pic>
          <p:nvPicPr>
            <p:cNvPr id="9" name="Picture 8" descr="Coil-station_T_stress_i2.png"/>
            <p:cNvPicPr>
              <a:picLocks noChangeAspect="1"/>
            </p:cNvPicPr>
            <p:nvPr/>
          </p:nvPicPr>
          <p:blipFill>
            <a:blip r:embed="rId3"/>
            <a:srcRect l="1717" t="14444" r="7273" b="4444"/>
            <a:stretch>
              <a:fillRect/>
            </a:stretch>
          </p:blipFill>
          <p:spPr>
            <a:xfrm>
              <a:off x="0" y="1820172"/>
              <a:ext cx="7315200" cy="503782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8200" y="1371600"/>
              <a:ext cx="64008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LQS01b: No unloading at 12.8 kA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Ambrosio  -  </a:t>
            </a:r>
            <a:r>
              <a:rPr lang="en-US" smtClean="0"/>
              <a:t>Long  Quadrupole </a:t>
            </a:r>
            <a:endParaRPr lang="en-GB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9054B1-B962-4774-AB3D-6A9667CDED1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934200" y="304800"/>
            <a:ext cx="1968501" cy="1912938"/>
            <a:chOff x="0" y="0"/>
            <a:chExt cx="1968501" cy="1912938"/>
          </a:xfrm>
        </p:grpSpPr>
        <p:sp>
          <p:nvSpPr>
            <p:cNvPr id="8" name="TextBox 2"/>
            <p:cNvSpPr txBox="1"/>
            <p:nvPr/>
          </p:nvSpPr>
          <p:spPr>
            <a:xfrm>
              <a:off x="0" y="1619250"/>
              <a:ext cx="1000125" cy="293688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solidFill>
                    <a:srgbClr val="FF0000"/>
                  </a:solidFill>
                </a:rPr>
                <a:t>G = 200 T/m</a:t>
              </a:r>
            </a:p>
          </p:txBody>
        </p:sp>
        <p:sp>
          <p:nvSpPr>
            <p:cNvPr id="9" name="TextBox 1"/>
            <p:cNvSpPr txBox="1"/>
            <p:nvPr/>
          </p:nvSpPr>
          <p:spPr>
            <a:xfrm>
              <a:off x="968376" y="0"/>
              <a:ext cx="1000125" cy="293688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solidFill>
                    <a:srgbClr val="FF0000"/>
                  </a:solidFill>
                </a:rPr>
                <a:t>G = 220 T/m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15" y="0"/>
            <a:ext cx="9146815" cy="665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Ambrosio –  Long Quadrupole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32A2DE-688D-4F07-AF32-52E7AF23B6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990600" y="0"/>
            <a:ext cx="1801583" cy="1219199"/>
            <a:chOff x="990600" y="0"/>
            <a:chExt cx="1801583" cy="1219199"/>
          </a:xfrm>
        </p:grpSpPr>
        <p:sp>
          <p:nvSpPr>
            <p:cNvPr id="8" name="TextBox 7"/>
            <p:cNvSpPr txBox="1"/>
            <p:nvPr/>
          </p:nvSpPr>
          <p:spPr>
            <a:xfrm>
              <a:off x="990600" y="0"/>
              <a:ext cx="1801583" cy="584775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LQS01b: 220 T/m</a:t>
              </a:r>
            </a:p>
            <a:p>
              <a:r>
                <a:rPr lang="en-US" sz="1600" dirty="0" smtClean="0"/>
                <a:t>in 4 quenches</a:t>
              </a:r>
              <a:endParaRPr lang="en-US" sz="1600" dirty="0"/>
            </a:p>
          </p:txBody>
        </p:sp>
        <p:cxnSp>
          <p:nvCxnSpPr>
            <p:cNvPr id="9" name="Straight Arrow Connector 8"/>
            <p:cNvCxnSpPr>
              <a:stCxn id="8" idx="2"/>
            </p:cNvCxnSpPr>
            <p:nvPr/>
          </p:nvCxnSpPr>
          <p:spPr bwMode="auto">
            <a:xfrm rot="5400000">
              <a:off x="1428584" y="756391"/>
              <a:ext cx="634425" cy="29119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4464F1-D70E-47B4-8C44-6AAC7A4DCC3F}" type="slidenum">
              <a:rPr lang="en-US"/>
              <a:pPr/>
              <a:t>16</a:t>
            </a:fld>
            <a:endParaRPr lang="en-US"/>
          </a:p>
        </p:txBody>
      </p:sp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2113" y="1690687"/>
            <a:ext cx="6211887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3810000"/>
            <a:ext cx="1828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1400" dirty="0" smtClean="0"/>
              <a:t>Quench # 3: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400" dirty="0" smtClean="0"/>
              <a:t>   Coil8_B2_B3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1400" dirty="0" smtClean="0"/>
              <a:t>Quench # 9: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400" dirty="0" smtClean="0"/>
              <a:t>   Coil 6_B2_B3</a:t>
            </a:r>
          </a:p>
        </p:txBody>
      </p:sp>
      <p:sp>
        <p:nvSpPr>
          <p:cNvPr id="8199" name="Line 4"/>
          <p:cNvSpPr>
            <a:spLocks noChangeShapeType="1"/>
          </p:cNvSpPr>
          <p:nvPr/>
        </p:nvSpPr>
        <p:spPr bwMode="auto">
          <a:xfrm>
            <a:off x="457200" y="1371600"/>
            <a:ext cx="828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715000" y="3733800"/>
            <a:ext cx="941388" cy="1038225"/>
            <a:chOff x="3981450" y="3119438"/>
            <a:chExt cx="941388" cy="1038225"/>
          </a:xfrm>
        </p:grpSpPr>
        <p:sp>
          <p:nvSpPr>
            <p:cNvPr id="8200" name="Oval 8"/>
            <p:cNvSpPr>
              <a:spLocks noChangeArrowheads="1"/>
            </p:cNvSpPr>
            <p:nvPr/>
          </p:nvSpPr>
          <p:spPr bwMode="auto">
            <a:xfrm>
              <a:off x="3981450" y="3827463"/>
              <a:ext cx="346075" cy="32861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8203" name="Oval 14"/>
            <p:cNvSpPr>
              <a:spLocks noChangeArrowheads="1"/>
            </p:cNvSpPr>
            <p:nvPr/>
          </p:nvSpPr>
          <p:spPr bwMode="auto">
            <a:xfrm>
              <a:off x="4303713" y="3119438"/>
              <a:ext cx="346075" cy="32861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8205" name="Oval 16"/>
            <p:cNvSpPr>
              <a:spLocks noChangeArrowheads="1"/>
            </p:cNvSpPr>
            <p:nvPr/>
          </p:nvSpPr>
          <p:spPr bwMode="auto">
            <a:xfrm>
              <a:off x="4302125" y="3824288"/>
              <a:ext cx="346075" cy="32861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4576763" y="3829050"/>
              <a:ext cx="346075" cy="328613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8600" y="144780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Most quenches are in Inner Layer pole turn, with a few exceptions</a:t>
            </a:r>
          </a:p>
          <a:p>
            <a:endParaRPr lang="en-US" sz="2400" dirty="0" smtClean="0"/>
          </a:p>
          <a:p>
            <a:r>
              <a:rPr lang="en-US" sz="2400" dirty="0" smtClean="0"/>
              <a:t>The location keeps changing</a:t>
            </a:r>
          </a:p>
          <a:p>
            <a:r>
              <a:rPr lang="en-US" sz="2400" dirty="0" smtClean="0">
                <a:sym typeface="Wingdings" pitchFamily="2" charset="2"/>
              </a:rPr>
              <a:t> Still training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LQS01b Quench Location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giorgioa\Local Settings\Temporary Internet Files\Content.IE5\0291713I\MC90029633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76200"/>
            <a:ext cx="1600200" cy="12818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162800" cy="685800"/>
          </a:xfrm>
        </p:spPr>
        <p:txBody>
          <a:bodyPr/>
          <a:lstStyle/>
          <a:p>
            <a:r>
              <a:rPr lang="en-US" dirty="0" smtClean="0"/>
              <a:t>LQS01b Preliminary </a:t>
            </a:r>
            <a:r>
              <a:rPr lang="en-US" dirty="0" err="1" smtClean="0"/>
              <a:t>Observ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295400"/>
            <a:ext cx="8458200" cy="5105400"/>
          </a:xfrm>
        </p:spPr>
        <p:txBody>
          <a:bodyPr/>
          <a:lstStyle/>
          <a:p>
            <a:r>
              <a:rPr lang="en-US" dirty="0" smtClean="0"/>
              <a:t>LQS01b </a:t>
            </a:r>
            <a:r>
              <a:rPr lang="en-US" dirty="0" smtClean="0"/>
              <a:t>reached the best performance of all TQS02 series (made with same conductor)!!!</a:t>
            </a:r>
          </a:p>
          <a:p>
            <a:pPr lvl="1"/>
            <a:r>
              <a:rPr lang="en-US" dirty="0" smtClean="0"/>
              <a:t>With the first four LQ-production coils; three of which had “severe” discrepancies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u="sng" dirty="0" smtClean="0">
                <a:sym typeface="Wingdings" pitchFamily="2" charset="2"/>
              </a:rPr>
              <a:t>We know how to make and fix long Nb</a:t>
            </a:r>
            <a:r>
              <a:rPr lang="en-US" u="sng" baseline="-25000" dirty="0" smtClean="0">
                <a:sym typeface="Wingdings" pitchFamily="2" charset="2"/>
              </a:rPr>
              <a:t>3</a:t>
            </a:r>
            <a:r>
              <a:rPr lang="en-US" u="sng" dirty="0" smtClean="0">
                <a:sym typeface="Wingdings" pitchFamily="2" charset="2"/>
              </a:rPr>
              <a:t>Sn coils</a:t>
            </a:r>
            <a:endParaRPr lang="en-US" u="sng" dirty="0" smtClean="0"/>
          </a:p>
          <a:p>
            <a:pPr lvl="1"/>
            <a:r>
              <a:rPr lang="en-US" dirty="0" smtClean="0"/>
              <a:t>Al-shell-based structure is providing support (up to 225 T/m and 91% of </a:t>
            </a:r>
            <a:r>
              <a:rPr lang="en-US" dirty="0" err="1" smtClean="0"/>
              <a:t>ssl</a:t>
            </a:r>
            <a:r>
              <a:rPr lang="en-US" dirty="0" smtClean="0"/>
              <a:t>) with no signs of limitation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u="sng" dirty="0" smtClean="0">
                <a:sym typeface="Wingdings" pitchFamily="2" charset="2"/>
              </a:rPr>
              <a:t>Segmented shell structure can be used for long Nb</a:t>
            </a:r>
            <a:r>
              <a:rPr lang="en-US" u="sng" baseline="-25000" dirty="0" smtClean="0">
                <a:sym typeface="Wingdings" pitchFamily="2" charset="2"/>
              </a:rPr>
              <a:t>3</a:t>
            </a:r>
            <a:r>
              <a:rPr lang="en-US" u="sng" dirty="0" smtClean="0">
                <a:sym typeface="Wingdings" pitchFamily="2" charset="2"/>
              </a:rPr>
              <a:t>Sn magnets with shell-type coils</a:t>
            </a:r>
            <a:endParaRPr lang="en-US" u="sng" dirty="0" smtClean="0"/>
          </a:p>
          <a:p>
            <a:pPr lvl="1"/>
            <a:r>
              <a:rPr lang="en-US" dirty="0" smtClean="0"/>
              <a:t>Quench protection keeps hot-spot temperature below 260 K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u="sng" dirty="0" smtClean="0">
                <a:sym typeface="Wingdings" pitchFamily="2" charset="2"/>
              </a:rPr>
              <a:t>We have tools (computation &amp; instrumentation) for protecting long Nb</a:t>
            </a:r>
            <a:r>
              <a:rPr lang="en-US" u="sng" baseline="-25000" dirty="0" smtClean="0">
                <a:sym typeface="Wingdings" pitchFamily="2" charset="2"/>
              </a:rPr>
              <a:t>3</a:t>
            </a:r>
            <a:r>
              <a:rPr lang="en-US" u="sng" dirty="0" smtClean="0">
                <a:sym typeface="Wingdings" pitchFamily="2" charset="2"/>
              </a:rPr>
              <a:t>Sn magnets above 2.2K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553200"/>
            <a:ext cx="381000" cy="304800"/>
          </a:xfrm>
        </p:spPr>
        <p:txBody>
          <a:bodyPr/>
          <a:lstStyle/>
          <a:p>
            <a:pPr>
              <a:defRPr/>
            </a:pPr>
            <a:fld id="{3B2F92D8-9521-448B-8DD1-8AC601A2231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6" name="Picture 2" descr="C:\Documents and Settings\giorgioa\Local Settings\Temporary Internet Files\Content.IE5\RRSXKF50\MC90021593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1136" y="5105400"/>
            <a:ext cx="2392864" cy="1842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Insulation Development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5105400"/>
          </a:xfrm>
        </p:spPr>
        <p:txBody>
          <a:bodyPr/>
          <a:lstStyle/>
          <a:p>
            <a:r>
              <a:rPr lang="en-US" dirty="0" smtClean="0"/>
              <a:t>The cable insulation in LQS01 and LQS02 coils is an S2-glass sleeve</a:t>
            </a:r>
          </a:p>
          <a:p>
            <a:pPr lvl="2"/>
            <a:r>
              <a:rPr lang="en-US" dirty="0" smtClean="0"/>
              <a:t>Same insulation used in TQ and LR coils</a:t>
            </a:r>
          </a:p>
          <a:p>
            <a:pPr lvl="2"/>
            <a:r>
              <a:rPr lang="en-US" dirty="0" smtClean="0"/>
              <a:t>The application to long coils requires days of labor and is not suited for a production </a:t>
            </a:r>
          </a:p>
          <a:p>
            <a:r>
              <a:rPr lang="en-US" dirty="0" smtClean="0"/>
              <a:t>Development of new insulation for Long Nb</a:t>
            </a:r>
            <a:r>
              <a:rPr lang="en-US" baseline="-25000" dirty="0" smtClean="0"/>
              <a:t>3</a:t>
            </a:r>
            <a:r>
              <a:rPr lang="en-US" dirty="0" smtClean="0"/>
              <a:t>Sn Coils and test in LQS03 coils:</a:t>
            </a:r>
          </a:p>
          <a:p>
            <a:pPr lvl="1"/>
            <a:r>
              <a:rPr lang="en-US" dirty="0" smtClean="0"/>
              <a:t>Plan A: E-glass tape (tested in TQ coils)</a:t>
            </a:r>
          </a:p>
          <a:p>
            <a:pPr lvl="2"/>
            <a:r>
              <a:rPr lang="en-US" dirty="0" smtClean="0"/>
              <a:t>Qualification in progress</a:t>
            </a:r>
          </a:p>
          <a:p>
            <a:pPr lvl="1"/>
            <a:r>
              <a:rPr lang="en-US" dirty="0" smtClean="0"/>
              <a:t>Plan B: S2-glass braided on the cable (NEWT)</a:t>
            </a:r>
          </a:p>
          <a:p>
            <a:pPr lvl="2"/>
            <a:r>
              <a:rPr lang="en-US" dirty="0" smtClean="0"/>
              <a:t>Qualification in progress</a:t>
            </a:r>
          </a:p>
          <a:p>
            <a:pPr lvl="1"/>
            <a:r>
              <a:rPr lang="en-US" dirty="0" smtClean="0"/>
              <a:t>Plan C: S2-glass braided on the cable (other vendors)</a:t>
            </a:r>
          </a:p>
          <a:p>
            <a:pPr lvl="1"/>
            <a:r>
              <a:rPr lang="en-US" dirty="0" smtClean="0"/>
              <a:t>Plan D: use the sleeve for LQS03 coils and continue develop.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553200"/>
            <a:ext cx="381000" cy="304800"/>
          </a:xfrm>
        </p:spPr>
        <p:txBody>
          <a:bodyPr/>
          <a:lstStyle/>
          <a:p>
            <a:pPr>
              <a:defRPr/>
            </a:pPr>
            <a:fld id="{3B2F92D8-9521-448B-8DD1-8AC601A2231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248400" cy="685800"/>
          </a:xfrm>
        </p:spPr>
        <p:txBody>
          <a:bodyPr/>
          <a:lstStyle/>
          <a:p>
            <a:r>
              <a:rPr lang="en-US" dirty="0" smtClean="0"/>
              <a:t>LQ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05400"/>
          </a:xfrm>
        </p:spPr>
        <p:txBody>
          <a:bodyPr/>
          <a:lstStyle/>
          <a:p>
            <a:r>
              <a:rPr lang="en-US" dirty="0" smtClean="0"/>
              <a:t>Next LQ models goals:</a:t>
            </a:r>
          </a:p>
          <a:p>
            <a:pPr lvl="1"/>
            <a:r>
              <a:rPr lang="en-US" dirty="0" smtClean="0"/>
              <a:t>Reproduce short-model performances (gradient and training):</a:t>
            </a:r>
          </a:p>
          <a:p>
            <a:pPr lvl="2"/>
            <a:r>
              <a:rPr lang="en-US" dirty="0" smtClean="0"/>
              <a:t>LQS01b/LQS02 </a:t>
            </a:r>
            <a:r>
              <a:rPr lang="en-US" dirty="0" smtClean="0">
                <a:sym typeface="Wingdings" pitchFamily="2" charset="2"/>
              </a:rPr>
              <a:t> TQS02 gradient at 4.5K  (~220 T/m)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LQS03  TQS03 gradient at 1.9K  (~240 T/m)</a:t>
            </a:r>
            <a:endParaRPr lang="en-US" dirty="0" smtClean="0"/>
          </a:p>
          <a:p>
            <a:pPr lvl="1"/>
            <a:r>
              <a:rPr lang="en-US" dirty="0" smtClean="0"/>
              <a:t>Demonstrate reproducibility &amp; memory; 4m keys &amp; bladders; uncontrolled </a:t>
            </a:r>
            <a:r>
              <a:rPr lang="en-US" dirty="0" err="1" smtClean="0"/>
              <a:t>cooldown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LQS02 ,  LQS02b</a:t>
            </a:r>
          </a:p>
          <a:p>
            <a:pPr lvl="1"/>
            <a:r>
              <a:rPr lang="en-US" dirty="0" smtClean="0"/>
              <a:t>Demonstrate conductor with reduced voltage-spikes &amp;</a:t>
            </a:r>
          </a:p>
          <a:p>
            <a:pPr lvl="1">
              <a:buNone/>
            </a:pPr>
            <a:r>
              <a:rPr lang="en-US" dirty="0" smtClean="0"/>
              <a:t>	cable insulation suited for production:</a:t>
            </a:r>
          </a:p>
          <a:p>
            <a:pPr lvl="2"/>
            <a:r>
              <a:rPr lang="en-US" dirty="0" smtClean="0"/>
              <a:t>LQS03,  LQS03b</a:t>
            </a:r>
          </a:p>
          <a:p>
            <a:r>
              <a:rPr lang="en-US" dirty="0" smtClean="0"/>
              <a:t>Need still some R&amp;D: </a:t>
            </a:r>
          </a:p>
          <a:p>
            <a:pPr lvl="1"/>
            <a:r>
              <a:rPr lang="en-US" dirty="0" smtClean="0"/>
              <a:t>Reliable solution for protection heaters on inner </a:t>
            </a:r>
            <a:r>
              <a:rPr lang="en-US" dirty="0" smtClean="0"/>
              <a:t>layer at 1.9K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all_cross-section_cronological_label_v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66294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LARP R&amp;D plan</a:t>
            </a:r>
            <a:r>
              <a:rPr lang="en-US" baseline="30000" smtClean="0"/>
              <a:t>†</a:t>
            </a:r>
            <a:endParaRPr lang="en-US" smtClean="0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A8F64AC-1C64-4AAE-AA37-CF999BF8A76B}" type="slidenum">
              <a:rPr lang="en-US"/>
              <a:pPr/>
              <a:t>2</a:t>
            </a:fld>
            <a:endParaRPr lang="en-US"/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4800600" y="3962400"/>
            <a:ext cx="1828800" cy="584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“</a:t>
            </a:r>
            <a:r>
              <a:rPr lang="en-US" sz="1600" b="1">
                <a:solidFill>
                  <a:srgbClr val="000000"/>
                </a:solidFill>
              </a:rPr>
              <a:t>S</a:t>
            </a:r>
            <a:r>
              <a:rPr lang="en-US" sz="1600">
                <a:solidFill>
                  <a:srgbClr val="000000"/>
                </a:solidFill>
              </a:rPr>
              <a:t>”: Shell-based support structure</a:t>
            </a:r>
          </a:p>
        </p:txBody>
      </p:sp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3276600" y="1828800"/>
            <a:ext cx="1828800" cy="584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“</a:t>
            </a:r>
            <a:r>
              <a:rPr lang="en-US" sz="1600" b="1">
                <a:solidFill>
                  <a:srgbClr val="000000"/>
                </a:solidFill>
              </a:rPr>
              <a:t>C</a:t>
            </a:r>
            <a:r>
              <a:rPr lang="en-US" sz="1600">
                <a:solidFill>
                  <a:srgbClr val="000000"/>
                </a:solidFill>
              </a:rPr>
              <a:t>”: Collar-based support structure</a:t>
            </a:r>
          </a:p>
        </p:txBody>
      </p:sp>
      <p:sp>
        <p:nvSpPr>
          <p:cNvPr id="11287" name="Right Arrow 17"/>
          <p:cNvSpPr>
            <a:spLocks noChangeArrowheads="1"/>
          </p:cNvSpPr>
          <p:nvPr/>
        </p:nvSpPr>
        <p:spPr bwMode="auto">
          <a:xfrm>
            <a:off x="152400" y="4114800"/>
            <a:ext cx="1447800" cy="762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Length</a:t>
            </a:r>
          </a:p>
        </p:txBody>
      </p:sp>
      <p:sp>
        <p:nvSpPr>
          <p:cNvPr id="11273" name="TextBox 20"/>
          <p:cNvSpPr txBox="1">
            <a:spLocks noChangeArrowheads="1"/>
          </p:cNvSpPr>
          <p:nvPr/>
        </p:nvSpPr>
        <p:spPr bwMode="auto">
          <a:xfrm>
            <a:off x="4495800" y="6457950"/>
            <a:ext cx="4114800" cy="40005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aseline="30000">
                <a:latin typeface="Times New Roman" pitchFamily="18" charset="0"/>
              </a:rPr>
              <a:t>† </a:t>
            </a:r>
            <a:r>
              <a:rPr lang="en-US" sz="1000">
                <a:latin typeface="Times New Roman" pitchFamily="18" charset="0"/>
              </a:rPr>
              <a:t>P.Wanderer, et al., "Overview of LARP Magnet R&amp;D," </a:t>
            </a:r>
            <a:r>
              <a:rPr lang="en-US" sz="1000" i="1">
                <a:latin typeface="Times New Roman" pitchFamily="18" charset="0"/>
              </a:rPr>
              <a:t>Applied Superconductivity, IEEE Trans. on</a:t>
            </a:r>
            <a:r>
              <a:rPr lang="en-US" sz="1000">
                <a:latin typeface="Times New Roman" pitchFamily="18" charset="0"/>
              </a:rPr>
              <a:t> , vol.19, no.3, pp.1208-1211, June 2009</a:t>
            </a:r>
          </a:p>
        </p:txBody>
      </p:sp>
      <p:grpSp>
        <p:nvGrpSpPr>
          <p:cNvPr id="11274" name="Group 21"/>
          <p:cNvGrpSpPr>
            <a:grpSpLocks/>
          </p:cNvGrpSpPr>
          <p:nvPr/>
        </p:nvGrpSpPr>
        <p:grpSpPr bwMode="auto">
          <a:xfrm>
            <a:off x="7324725" y="1308100"/>
            <a:ext cx="1624013" cy="5006975"/>
            <a:chOff x="7324725" y="1308100"/>
            <a:chExt cx="1624486" cy="5006975"/>
          </a:xfrm>
        </p:grpSpPr>
        <p:sp>
          <p:nvSpPr>
            <p:cNvPr id="11281" name="AutoShape 6"/>
            <p:cNvSpPr>
              <a:spLocks/>
            </p:cNvSpPr>
            <p:nvPr/>
          </p:nvSpPr>
          <p:spPr bwMode="auto">
            <a:xfrm>
              <a:off x="7324725" y="1308100"/>
              <a:ext cx="152400" cy="2362200"/>
            </a:xfrm>
            <a:prstGeom prst="rightBrace">
              <a:avLst>
                <a:gd name="adj1" fmla="val 129167"/>
                <a:gd name="adj2" fmla="val 50000"/>
              </a:avLst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282" name="Text Box 7"/>
            <p:cNvSpPr txBox="1">
              <a:spLocks noChangeArrowheads="1"/>
            </p:cNvSpPr>
            <p:nvPr/>
          </p:nvSpPr>
          <p:spPr bwMode="auto">
            <a:xfrm>
              <a:off x="7553325" y="2266950"/>
              <a:ext cx="1296988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33CC"/>
                  </a:solidFill>
                  <a:latin typeface="Times New Roman" pitchFamily="18" charset="0"/>
                </a:rPr>
                <a:t>Completed</a:t>
              </a:r>
            </a:p>
          </p:txBody>
        </p:sp>
        <p:sp>
          <p:nvSpPr>
            <p:cNvPr id="11283" name="AutoShape 8"/>
            <p:cNvSpPr>
              <a:spLocks/>
            </p:cNvSpPr>
            <p:nvPr/>
          </p:nvSpPr>
          <p:spPr bwMode="auto">
            <a:xfrm>
              <a:off x="7324725" y="3819525"/>
              <a:ext cx="152400" cy="1133475"/>
            </a:xfrm>
            <a:prstGeom prst="rightBrace">
              <a:avLst>
                <a:gd name="adj1" fmla="val 61979"/>
                <a:gd name="adj2" fmla="val 50000"/>
              </a:avLst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  <p:sp>
          <p:nvSpPr>
            <p:cNvPr id="11284" name="AutoShape 9"/>
            <p:cNvSpPr>
              <a:spLocks/>
            </p:cNvSpPr>
            <p:nvPr/>
          </p:nvSpPr>
          <p:spPr bwMode="auto">
            <a:xfrm>
              <a:off x="7324725" y="5181600"/>
              <a:ext cx="152400" cy="1133475"/>
            </a:xfrm>
            <a:prstGeom prst="rightBrace">
              <a:avLst>
                <a:gd name="adj1" fmla="val 61979"/>
                <a:gd name="adj2" fmla="val 50000"/>
              </a:avLst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285" name="Text Box 10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1329211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33CC"/>
                  </a:solidFill>
                  <a:latin typeface="Times New Roman" pitchFamily="18" charset="0"/>
                </a:rPr>
                <a:t>In progress</a:t>
              </a:r>
            </a:p>
          </p:txBody>
        </p:sp>
        <p:sp>
          <p:nvSpPr>
            <p:cNvPr id="11286" name="Text Box 11"/>
            <p:cNvSpPr txBox="1">
              <a:spLocks noChangeArrowheads="1"/>
            </p:cNvSpPr>
            <p:nvPr/>
          </p:nvSpPr>
          <p:spPr bwMode="auto">
            <a:xfrm>
              <a:off x="7718425" y="5343525"/>
              <a:ext cx="896400" cy="7078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33CC"/>
                  </a:solidFill>
                  <a:latin typeface="Times New Roman" pitchFamily="18" charset="0"/>
                </a:rPr>
                <a:t>1</a:t>
              </a:r>
              <a:r>
                <a:rPr lang="en-US" sz="2000" baseline="30000">
                  <a:solidFill>
                    <a:srgbClr val="0033CC"/>
                  </a:solidFill>
                  <a:latin typeface="Times New Roman" pitchFamily="18" charset="0"/>
                </a:rPr>
                <a:t>st</a:t>
              </a:r>
              <a:r>
                <a:rPr lang="en-US" sz="2000">
                  <a:solidFill>
                    <a:srgbClr val="0033CC"/>
                  </a:solidFill>
                  <a:latin typeface="Times New Roman" pitchFamily="18" charset="0"/>
                </a:rPr>
                <a:t> test</a:t>
              </a:r>
            </a:p>
            <a:p>
              <a:pPr algn="ctr"/>
              <a:r>
                <a:rPr lang="en-US" sz="2000">
                  <a:solidFill>
                    <a:srgbClr val="0033CC"/>
                  </a:solidFill>
                  <a:latin typeface="Times New Roman" pitchFamily="18" charset="0"/>
                </a:rPr>
                <a:t>5/2010</a:t>
              </a:r>
            </a:p>
          </p:txBody>
        </p:sp>
      </p:grpSp>
      <p:cxnSp>
        <p:nvCxnSpPr>
          <p:cNvPr id="32" name="Straight Arrow Connector 31"/>
          <p:cNvCxnSpPr/>
          <p:nvPr/>
        </p:nvCxnSpPr>
        <p:spPr bwMode="auto">
          <a:xfrm rot="10800000" flipV="1">
            <a:off x="4267200" y="2438400"/>
            <a:ext cx="381000" cy="2301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11270" idx="0"/>
          </p:cNvCxnSpPr>
          <p:nvPr/>
        </p:nvCxnSpPr>
        <p:spPr bwMode="auto">
          <a:xfrm rot="16200000" flipV="1">
            <a:off x="5448300" y="3695700"/>
            <a:ext cx="4572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0800000">
            <a:off x="3200400" y="3505200"/>
            <a:ext cx="1600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11270" idx="1"/>
          </p:cNvCxnSpPr>
          <p:nvPr/>
        </p:nvCxnSpPr>
        <p:spPr bwMode="auto">
          <a:xfrm rot="10800000" flipV="1">
            <a:off x="4419600" y="4254500"/>
            <a:ext cx="38100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11270" idx="2"/>
          </p:cNvCxnSpPr>
          <p:nvPr/>
        </p:nvCxnSpPr>
        <p:spPr bwMode="auto">
          <a:xfrm rot="5400000">
            <a:off x="4559300" y="4406900"/>
            <a:ext cx="1016000" cy="129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239000" cy="685800"/>
          </a:xfrm>
        </p:spPr>
        <p:txBody>
          <a:bodyPr/>
          <a:lstStyle/>
          <a:p>
            <a:r>
              <a:rPr lang="en-US" dirty="0" smtClean="0"/>
              <a:t>LQ Schedule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34400" y="6553200"/>
            <a:ext cx="381000" cy="304800"/>
          </a:xfrm>
        </p:spPr>
        <p:txBody>
          <a:bodyPr/>
          <a:lstStyle/>
          <a:p>
            <a:pPr>
              <a:defRPr/>
            </a:pPr>
            <a:fld id="{F4D64ABA-FB1D-4861-B9C5-5497EF97102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524000"/>
            <a:ext cx="9144000" cy="4129009"/>
            <a:chOff x="0" y="1981200"/>
            <a:chExt cx="9144000" cy="4129009"/>
          </a:xfrm>
        </p:grpSpPr>
        <p:pic>
          <p:nvPicPr>
            <p:cNvPr id="8" name="Picture 7" descr="LARP-LQ-ScheduleFY10_July12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981200"/>
              <a:ext cx="9144000" cy="412900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752600" y="2209800"/>
              <a:ext cx="1039067" cy="27699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LQS01b test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43400" y="3505200"/>
              <a:ext cx="1039067" cy="27699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LQS02a test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86600" y="4343400"/>
              <a:ext cx="1039067" cy="27699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LQS02b test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81400" y="4953000"/>
              <a:ext cx="1087157" cy="27699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108/127 coils</a:t>
              </a:r>
              <a:endParaRPr lang="en-US" sz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5800" y="5791200"/>
            <a:ext cx="3948517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LQ test turn around time: ~ 7 months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LQ test time: 2 months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8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553200"/>
            <a:ext cx="381000" cy="304800"/>
          </a:xfrm>
          <a:noFill/>
        </p:spPr>
        <p:txBody>
          <a:bodyPr/>
          <a:lstStyle/>
          <a:p>
            <a:fld id="{05AD1327-AE74-4C1B-AA3D-FD668BF97409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LQS01 Assembly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750" y="1295400"/>
            <a:ext cx="8526463" cy="5378450"/>
          </a:xfrm>
        </p:spPr>
        <p:txBody>
          <a:bodyPr/>
          <a:lstStyle/>
          <a:p>
            <a:r>
              <a:rPr lang="en-US" smtClean="0"/>
              <a:t>LQS01 assembled and pre-loaded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Strain gauge readings:</a:t>
            </a:r>
          </a:p>
          <a:p>
            <a:r>
              <a:rPr lang="en-US" sz="2400" smtClean="0"/>
              <a:t>on the structure (shell &amp; rods) are on target</a:t>
            </a:r>
          </a:p>
          <a:p>
            <a:r>
              <a:rPr lang="en-US" sz="2400" smtClean="0"/>
              <a:t>on the coils are lower than expected with large scattering</a:t>
            </a:r>
          </a:p>
          <a:p>
            <a:pPr lvl="1"/>
            <a:r>
              <a:rPr lang="en-US" sz="2000" smtClean="0"/>
              <a:t>Seen also in TQS models; possibly caused by coil/pads mismatch </a:t>
            </a:r>
          </a:p>
        </p:txBody>
      </p:sp>
      <p:sp>
        <p:nvSpPr>
          <p:cNvPr id="25604" name="Footer Placeholder 3"/>
          <p:cNvSpPr txBox="1">
            <a:spLocks noGrp="1"/>
          </p:cNvSpPr>
          <p:nvPr/>
        </p:nvSpPr>
        <p:spPr bwMode="auto">
          <a:xfrm>
            <a:off x="4406900" y="6600825"/>
            <a:ext cx="3352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GB" sz="1000">
                <a:latin typeface="Times New Roman" pitchFamily="18" charset="0"/>
              </a:rPr>
              <a:t>G. Ambrosio - Long Quadrupole</a:t>
            </a:r>
          </a:p>
          <a:p>
            <a:pPr>
              <a:buClr>
                <a:srgbClr val="000000"/>
              </a:buClr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25605" name="Date Placeholder 5"/>
          <p:cNvSpPr txBox="1">
            <a:spLocks noGrp="1"/>
          </p:cNvSpPr>
          <p:nvPr/>
        </p:nvSpPr>
        <p:spPr bwMode="auto">
          <a:xfrm>
            <a:off x="0" y="6619875"/>
            <a:ext cx="3429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000">
                <a:latin typeface="Times New Roman" pitchFamily="18" charset="0"/>
              </a:rPr>
              <a:t>LARP CM14 - FNAL, Apr. 26-28, 2010</a:t>
            </a:r>
            <a:endParaRPr lang="en-US" sz="1000">
              <a:latin typeface="Times New Roman" pitchFamily="18" charset="0"/>
            </a:endParaRPr>
          </a:p>
          <a:p>
            <a:pPr>
              <a:buClr>
                <a:srgbClr val="000000"/>
              </a:buClr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25606" name="Text Box 50"/>
          <p:cNvSpPr txBox="1">
            <a:spLocks noChangeArrowheads="1"/>
          </p:cNvSpPr>
          <p:nvPr/>
        </p:nvSpPr>
        <p:spPr bwMode="auto">
          <a:xfrm>
            <a:off x="4216400" y="4338638"/>
            <a:ext cx="4630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Comparison of measurements and targets </a:t>
            </a:r>
          </a:p>
        </p:txBody>
      </p:sp>
      <p:pic>
        <p:nvPicPr>
          <p:cNvPr id="25607" name="Picture 1"/>
          <p:cNvPicPr>
            <a:picLocks noChangeAspect="1" noChangeArrowheads="1"/>
          </p:cNvPicPr>
          <p:nvPr/>
        </p:nvPicPr>
        <p:blipFill>
          <a:blip r:embed="rId2"/>
          <a:srcRect l="6924" t="6387"/>
          <a:stretch>
            <a:fillRect/>
          </a:stretch>
        </p:blipFill>
        <p:spPr bwMode="auto">
          <a:xfrm>
            <a:off x="336550" y="1887538"/>
            <a:ext cx="310832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216400" y="1812925"/>
          <a:ext cx="446512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262"/>
                <a:gridCol w="1359118"/>
                <a:gridCol w="1439743"/>
              </a:tblGrid>
              <a:tr h="353479">
                <a:tc>
                  <a:txBody>
                    <a:bodyPr/>
                    <a:lstStyle/>
                    <a:p>
                      <a:r>
                        <a:rPr lang="en-US" dirty="0" smtClean="0"/>
                        <a:t>293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baseline="-25000" dirty="0" err="1" smtClean="0"/>
                        <a:t>y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MPa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baseline="-25000" dirty="0" err="1" smtClean="0"/>
                        <a:t>z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MPa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53479">
                <a:tc>
                  <a:txBody>
                    <a:bodyPr/>
                    <a:lstStyle/>
                    <a:p>
                      <a:r>
                        <a:rPr lang="en-US" dirty="0" smtClean="0"/>
                        <a:t>Shell measured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+33 ±</a:t>
                      </a:r>
                      <a:r>
                        <a:rPr lang="en-US" baseline="0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+3 ±</a:t>
                      </a:r>
                      <a:r>
                        <a:rPr lang="en-US" baseline="0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53479">
                <a:tc>
                  <a:txBody>
                    <a:bodyPr/>
                    <a:lstStyle/>
                    <a:p>
                      <a:r>
                        <a:rPr lang="en-US" dirty="0" smtClean="0"/>
                        <a:t>Shell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+6</a:t>
                      </a:r>
                      <a:endParaRPr lang="en-US" dirty="0"/>
                    </a:p>
                  </a:txBody>
                  <a:tcPr/>
                </a:tc>
              </a:tr>
              <a:tr h="353479">
                <a:tc>
                  <a:txBody>
                    <a:bodyPr/>
                    <a:lstStyle/>
                    <a:p>
                      <a:r>
                        <a:rPr lang="en-US" dirty="0" smtClean="0"/>
                        <a:t>Pole measured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-12 ±</a:t>
                      </a:r>
                      <a:r>
                        <a:rPr lang="en-US" baseline="0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+14 ±</a:t>
                      </a:r>
                      <a:r>
                        <a:rPr lang="en-US" baseline="0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53479">
                <a:tc>
                  <a:txBody>
                    <a:bodyPr/>
                    <a:lstStyle/>
                    <a:p>
                      <a:r>
                        <a:rPr lang="en-US" dirty="0" smtClean="0"/>
                        <a:t>Pole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-14</a:t>
                      </a:r>
                      <a:endParaRPr lang="en-US" dirty="0"/>
                    </a:p>
                  </a:txBody>
                  <a:tcPr/>
                </a:tc>
              </a:tr>
              <a:tr h="353479">
                <a:tc>
                  <a:txBody>
                    <a:bodyPr/>
                    <a:lstStyle/>
                    <a:p>
                      <a:r>
                        <a:rPr lang="en-US" dirty="0" smtClean="0"/>
                        <a:t>Rod measured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+60 ±</a:t>
                      </a:r>
                      <a:r>
                        <a:rPr lang="en-US" baseline="0" dirty="0" smtClean="0"/>
                        <a:t> 3</a:t>
                      </a:r>
                      <a:endParaRPr lang="en-US" dirty="0" smtClean="0"/>
                    </a:p>
                  </a:txBody>
                  <a:tcPr/>
                </a:tc>
              </a:tr>
              <a:tr h="353479">
                <a:tc>
                  <a:txBody>
                    <a:bodyPr/>
                    <a:lstStyle/>
                    <a:p>
                      <a:r>
                        <a:rPr lang="en-US" dirty="0" smtClean="0"/>
                        <a:t>Rod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+63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867400" y="2066925"/>
            <a:ext cx="2781300" cy="2295525"/>
            <a:chOff x="3696" y="1302"/>
            <a:chExt cx="1752" cy="1446"/>
          </a:xfrm>
        </p:grpSpPr>
        <p:sp>
          <p:nvSpPr>
            <p:cNvPr id="25646" name="Oval 42"/>
            <p:cNvSpPr>
              <a:spLocks noChangeArrowheads="1"/>
            </p:cNvSpPr>
            <p:nvPr/>
          </p:nvSpPr>
          <p:spPr bwMode="auto">
            <a:xfrm>
              <a:off x="3696" y="1302"/>
              <a:ext cx="1752" cy="540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5647" name="Oval 43"/>
            <p:cNvSpPr>
              <a:spLocks noChangeArrowheads="1"/>
            </p:cNvSpPr>
            <p:nvPr/>
          </p:nvSpPr>
          <p:spPr bwMode="auto">
            <a:xfrm>
              <a:off x="4638" y="2286"/>
              <a:ext cx="762" cy="462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190750" y="2838450"/>
            <a:ext cx="6438900" cy="2609850"/>
            <a:chOff x="1380" y="1788"/>
            <a:chExt cx="4056" cy="1644"/>
          </a:xfrm>
        </p:grpSpPr>
        <p:sp>
          <p:nvSpPr>
            <p:cNvPr id="25644" name="Oval 44"/>
            <p:cNvSpPr>
              <a:spLocks noChangeArrowheads="1"/>
            </p:cNvSpPr>
            <p:nvPr/>
          </p:nvSpPr>
          <p:spPr bwMode="auto">
            <a:xfrm>
              <a:off x="3684" y="1788"/>
              <a:ext cx="1752" cy="540"/>
            </a:xfrm>
            <a:prstGeom prst="ellips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5645" name="Line 45"/>
            <p:cNvSpPr>
              <a:spLocks noChangeShapeType="1"/>
            </p:cNvSpPr>
            <p:nvPr/>
          </p:nvSpPr>
          <p:spPr bwMode="auto">
            <a:xfrm flipV="1">
              <a:off x="1380" y="2250"/>
              <a:ext cx="2466" cy="1182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>
          <a:xfrm>
            <a:off x="2320925" y="168275"/>
            <a:ext cx="6823075" cy="685800"/>
          </a:xfrm>
        </p:spPr>
        <p:txBody>
          <a:bodyPr/>
          <a:lstStyle/>
          <a:p>
            <a:r>
              <a:rPr lang="en-US" smtClean="0"/>
              <a:t>LQS01 Cooldown</a:t>
            </a:r>
          </a:p>
        </p:txBody>
      </p:sp>
      <p:sp>
        <p:nvSpPr>
          <p:cNvPr id="26627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0" y="6619875"/>
            <a:ext cx="2438400" cy="238125"/>
          </a:xfrm>
          <a:noFill/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G. Ambrosio - Long Quadrupole</a:t>
            </a:r>
          </a:p>
          <a:p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662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534400" y="6553200"/>
            <a:ext cx="381000" cy="304800"/>
          </a:xfrm>
          <a:noFill/>
        </p:spPr>
        <p:txBody>
          <a:bodyPr/>
          <a:lstStyle/>
          <a:p>
            <a:fld id="{EB5F6467-D0BA-432F-A952-75F6FF1D40C4}" type="slidenum">
              <a:rPr lang="en-US">
                <a:solidFill>
                  <a:schemeClr val="tx1"/>
                </a:solidFill>
              </a:rPr>
              <a:pPr/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662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2895600" y="6600825"/>
            <a:ext cx="4864100" cy="257175"/>
          </a:xfrm>
          <a:noFill/>
        </p:spPr>
        <p:txBody>
          <a:bodyPr/>
          <a:lstStyle/>
          <a:p>
            <a:r>
              <a:rPr lang="en-GB">
                <a:solidFill>
                  <a:schemeClr val="tx1"/>
                </a:solidFill>
                <a:latin typeface="Times New Roman" pitchFamily="18" charset="0"/>
              </a:rPr>
              <a:t>LARP CM14 - FNAL, Apr. 26-28, 2010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6630" name="Picture 6" descr="Coil-station_T_stress_datapoint"/>
          <p:cNvPicPr>
            <a:picLocks noChangeAspect="1" noChangeArrowheads="1"/>
          </p:cNvPicPr>
          <p:nvPr/>
        </p:nvPicPr>
        <p:blipFill>
          <a:blip r:embed="rId2"/>
          <a:srcRect t="11884"/>
          <a:stretch>
            <a:fillRect/>
          </a:stretch>
        </p:blipFill>
        <p:spPr bwMode="auto">
          <a:xfrm>
            <a:off x="4537075" y="933450"/>
            <a:ext cx="391636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4505325" y="3390900"/>
            <a:ext cx="4391025" cy="646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Azimuthal  stress (MPa) in the coil poles during cool-down: </a:t>
            </a:r>
          </a:p>
          <a:p>
            <a:r>
              <a:rPr lang="en-US" sz="1200">
                <a:latin typeface="Times New Roman" pitchFamily="18" charset="0"/>
              </a:rPr>
              <a:t>values measured (colored markers) </a:t>
            </a:r>
          </a:p>
          <a:p>
            <a:r>
              <a:rPr lang="en-US" sz="1200">
                <a:latin typeface="Times New Roman" pitchFamily="18" charset="0"/>
              </a:rPr>
              <a:t>and computed (black markers) from a 3D finite element model</a:t>
            </a:r>
          </a:p>
        </p:txBody>
      </p:sp>
      <p:sp>
        <p:nvSpPr>
          <p:cNvPr id="26632" name="Content Placeholder 8"/>
          <p:cNvSpPr>
            <a:spLocks noGrp="1"/>
          </p:cNvSpPr>
          <p:nvPr>
            <p:ph sz="half" idx="1"/>
          </p:nvPr>
        </p:nvSpPr>
        <p:spPr>
          <a:xfrm>
            <a:off x="0" y="2155825"/>
            <a:ext cx="4278313" cy="3046413"/>
          </a:xfrm>
        </p:spPr>
        <p:txBody>
          <a:bodyPr/>
          <a:lstStyle/>
          <a:p>
            <a:r>
              <a:rPr lang="en-US" smtClean="0"/>
              <a:t>Delta stress on the pole lower than expected</a:t>
            </a:r>
          </a:p>
          <a:p>
            <a:pPr>
              <a:buFontTx/>
              <a:buNone/>
            </a:pPr>
            <a:endParaRPr lang="en-US" sz="900" smtClean="0"/>
          </a:p>
          <a:p>
            <a:r>
              <a:rPr lang="en-US" smtClean="0"/>
              <a:t>Stress on the shell close to expected value</a:t>
            </a:r>
          </a:p>
          <a:p>
            <a:pPr lvl="1"/>
            <a:r>
              <a:rPr lang="en-US" smtClean="0"/>
              <a:t>Stress distribution in the coil different from the computed one</a:t>
            </a:r>
          </a:p>
        </p:txBody>
      </p:sp>
      <p:pic>
        <p:nvPicPr>
          <p:cNvPr id="266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9938" y="4132263"/>
            <a:ext cx="3529012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301625" y="5908675"/>
            <a:ext cx="4572000" cy="646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</a:rPr>
              <a:t>Azimuthal  stress (MPa) in the coil shell: </a:t>
            </a:r>
          </a:p>
          <a:p>
            <a:r>
              <a:rPr lang="en-US" sz="1200">
                <a:latin typeface="Times New Roman" pitchFamily="18" charset="0"/>
              </a:rPr>
              <a:t>values measured (colored markers) </a:t>
            </a:r>
          </a:p>
          <a:p>
            <a:r>
              <a:rPr lang="en-US" sz="1200">
                <a:latin typeface="Times New Roman" pitchFamily="18" charset="0"/>
              </a:rPr>
              <a:t>and computed (black markers) from a 3D finite element model</a:t>
            </a:r>
          </a:p>
        </p:txBody>
      </p:sp>
      <p:pic>
        <p:nvPicPr>
          <p:cNvPr id="26635" name="Content Placeholder 6" descr="all_cross-section_cronological_label_v4.tif"/>
          <p:cNvPicPr>
            <a:picLocks noChangeAspect="1"/>
          </p:cNvPicPr>
          <p:nvPr/>
        </p:nvPicPr>
        <p:blipFill>
          <a:blip r:embed="rId4"/>
          <a:srcRect l="34155" t="49220" r="48264" b="28789"/>
          <a:stretch>
            <a:fillRect/>
          </a:stretch>
        </p:blipFill>
        <p:spPr bwMode="auto">
          <a:xfrm>
            <a:off x="1319213" y="85725"/>
            <a:ext cx="2027237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636" name="Straight Arrow Connector 12"/>
          <p:cNvCxnSpPr>
            <a:cxnSpLocks noChangeShapeType="1"/>
          </p:cNvCxnSpPr>
          <p:nvPr/>
        </p:nvCxnSpPr>
        <p:spPr bwMode="auto">
          <a:xfrm>
            <a:off x="2190750" y="992188"/>
            <a:ext cx="2389188" cy="447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6637" name="Straight Arrow Connector 15"/>
          <p:cNvCxnSpPr>
            <a:cxnSpLocks noChangeShapeType="1"/>
          </p:cNvCxnSpPr>
          <p:nvPr/>
        </p:nvCxnSpPr>
        <p:spPr bwMode="auto">
          <a:xfrm rot="16200000" flipH="1">
            <a:off x="2506663" y="2351088"/>
            <a:ext cx="2466975" cy="16478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FEM Analysis</a:t>
            </a:r>
          </a:p>
        </p:txBody>
      </p:sp>
      <p:sp>
        <p:nvSpPr>
          <p:cNvPr id="27651" name="Content Placeholder 7"/>
          <p:cNvSpPr>
            <a:spLocks noGrp="1"/>
          </p:cNvSpPr>
          <p:nvPr>
            <p:ph sz="half" idx="1"/>
          </p:nvPr>
        </p:nvSpPr>
        <p:spPr>
          <a:xfrm>
            <a:off x="112713" y="1450975"/>
            <a:ext cx="4398962" cy="3940175"/>
          </a:xfrm>
        </p:spPr>
        <p:txBody>
          <a:bodyPr/>
          <a:lstStyle/>
          <a:p>
            <a:r>
              <a:rPr lang="en-US" smtClean="0"/>
              <a:t>FEM model with azimuthally oversized coils </a:t>
            </a:r>
          </a:p>
          <a:p>
            <a:pPr lvl="1">
              <a:buFont typeface="Wingdings" pitchFamily="2" charset="2"/>
              <a:buChar char="è"/>
            </a:pPr>
            <a:r>
              <a:rPr lang="en-US" smtClean="0"/>
              <a:t>bending due to coil-pad mismatch</a:t>
            </a:r>
          </a:p>
          <a:p>
            <a:pPr lvl="1">
              <a:buFont typeface="Wingdings" pitchFamily="2" charset="2"/>
              <a:buChar char="è"/>
            </a:pPr>
            <a:r>
              <a:rPr lang="en-US" smtClean="0"/>
              <a:t>Lower stress in the pole</a:t>
            </a:r>
          </a:p>
          <a:p>
            <a:pPr lvl="2">
              <a:buFontTx/>
              <a:buNone/>
            </a:pPr>
            <a:r>
              <a:rPr lang="en-US" smtClean="0"/>
              <a:t>Consistent w measurement</a:t>
            </a:r>
          </a:p>
          <a:p>
            <a:pPr lvl="1">
              <a:buFont typeface="Wingdings" pitchFamily="2" charset="2"/>
              <a:buChar char="è"/>
            </a:pPr>
            <a:r>
              <a:rPr lang="en-US" smtClean="0"/>
              <a:t>Higher stress on midplane</a:t>
            </a:r>
          </a:p>
          <a:p>
            <a:pPr lvl="2">
              <a:buFontTx/>
              <a:buNone/>
            </a:pPr>
            <a:r>
              <a:rPr lang="en-US" smtClean="0"/>
              <a:t>Risk of damage above 200 T/m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553200"/>
            <a:ext cx="381000" cy="304800"/>
          </a:xfrm>
          <a:noFill/>
        </p:spPr>
        <p:txBody>
          <a:bodyPr/>
          <a:lstStyle/>
          <a:p>
            <a:fld id="{DFFF8A88-835C-4A36-9559-5547173D66E2}" type="slidenum">
              <a:rPr lang="en-US">
                <a:solidFill>
                  <a:schemeClr val="tx1"/>
                </a:solidFill>
              </a:rPr>
              <a:pPr/>
              <a:t>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7653" name="Date Placeholder 6"/>
          <p:cNvSpPr>
            <a:spLocks noGrp="1"/>
          </p:cNvSpPr>
          <p:nvPr>
            <p:ph type="dt" sz="quarter" idx="10"/>
          </p:nvPr>
        </p:nvSpPr>
        <p:spPr>
          <a:xfrm>
            <a:off x="2895600" y="6600825"/>
            <a:ext cx="4864100" cy="257175"/>
          </a:xfrm>
          <a:noFill/>
        </p:spPr>
        <p:txBody>
          <a:bodyPr/>
          <a:lstStyle/>
          <a:p>
            <a:r>
              <a:rPr lang="en-GB">
                <a:solidFill>
                  <a:schemeClr val="tx1"/>
                </a:solidFill>
                <a:latin typeface="Times New Roman" pitchFamily="18" charset="0"/>
              </a:rPr>
              <a:t>LARP CM14 - FNAL, Apr. 26-28, 2010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8963" y="973138"/>
            <a:ext cx="4745037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D:\LARP\LQ\LQS01\Mechanics\2D\v9\230_mid-plane_shim\lqs01_mech_coily_fie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9300" y="4365625"/>
            <a:ext cx="33147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4799013" y="4976813"/>
            <a:ext cx="962025" cy="27781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Less stress</a:t>
            </a:r>
          </a:p>
        </p:txBody>
      </p:sp>
      <p:sp>
        <p:nvSpPr>
          <p:cNvPr id="27657" name="TextBox 12"/>
          <p:cNvSpPr txBox="1">
            <a:spLocks noChangeArrowheads="1"/>
          </p:cNvSpPr>
          <p:nvPr/>
        </p:nvSpPr>
        <p:spPr bwMode="auto">
          <a:xfrm>
            <a:off x="4710113" y="6397625"/>
            <a:ext cx="987425" cy="27781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More stress</a:t>
            </a:r>
          </a:p>
        </p:txBody>
      </p:sp>
      <p:cxnSp>
        <p:nvCxnSpPr>
          <p:cNvPr id="27658" name="Straight Arrow Connector 14"/>
          <p:cNvCxnSpPr>
            <a:cxnSpLocks noChangeShapeType="1"/>
            <a:stCxn id="27656" idx="3"/>
          </p:cNvCxnSpPr>
          <p:nvPr/>
        </p:nvCxnSpPr>
        <p:spPr bwMode="auto">
          <a:xfrm flipV="1">
            <a:off x="5761038" y="4926013"/>
            <a:ext cx="277812" cy="190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59" name="Straight Arrow Connector 16"/>
          <p:cNvCxnSpPr>
            <a:cxnSpLocks noChangeShapeType="1"/>
            <a:stCxn id="27657" idx="3"/>
          </p:cNvCxnSpPr>
          <p:nvPr/>
        </p:nvCxnSpPr>
        <p:spPr bwMode="auto">
          <a:xfrm>
            <a:off x="5697538" y="6535738"/>
            <a:ext cx="876300" cy="63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LQS01 Disassembly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60363" y="1295400"/>
            <a:ext cx="7791450" cy="1120775"/>
          </a:xfrm>
        </p:spPr>
        <p:txBody>
          <a:bodyPr/>
          <a:lstStyle/>
          <a:p>
            <a:r>
              <a:rPr lang="en-US" smtClean="0"/>
              <a:t>Test with pressure-sensitive paper confirmed coil-pads mismatch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0" y="6619875"/>
            <a:ext cx="2438400" cy="238125"/>
          </a:xfrm>
          <a:noFill/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  <a:latin typeface="Times New Roman" pitchFamily="18" charset="0"/>
              </a:rPr>
              <a:t>G. Ambrosio - Long Quadrupole</a:t>
            </a:r>
          </a:p>
          <a:p>
            <a:endParaRPr lang="en-US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34400" y="6553200"/>
            <a:ext cx="381000" cy="304800"/>
          </a:xfrm>
          <a:noFill/>
        </p:spPr>
        <p:txBody>
          <a:bodyPr/>
          <a:lstStyle/>
          <a:p>
            <a:fld id="{8830A81B-0A0E-4D33-9FBB-517F395BCD5E}" type="slidenum">
              <a:rPr lang="en-US">
                <a:solidFill>
                  <a:schemeClr val="tx1"/>
                </a:solidFill>
              </a:rPr>
              <a:pPr/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8678" name="Date Placeholder 5"/>
          <p:cNvSpPr>
            <a:spLocks noGrp="1"/>
          </p:cNvSpPr>
          <p:nvPr>
            <p:ph type="dt" sz="quarter" idx="10"/>
          </p:nvPr>
        </p:nvSpPr>
        <p:spPr>
          <a:xfrm>
            <a:off x="2895600" y="6600825"/>
            <a:ext cx="4864100" cy="257175"/>
          </a:xfrm>
          <a:noFill/>
        </p:spPr>
        <p:txBody>
          <a:bodyPr/>
          <a:lstStyle/>
          <a:p>
            <a:r>
              <a:rPr lang="en-GB">
                <a:solidFill>
                  <a:schemeClr val="tx1"/>
                </a:solidFill>
                <a:cs typeface="Arial" pitchFamily="34" charset="0"/>
              </a:rPr>
              <a:t>LARP CM14 - FNAL, Apr. 26-28, 2010</a:t>
            </a:r>
            <a:endParaRPr lang="en-US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2"/>
          <a:srcRect l="8929" t="16133" r="3905" b="8270"/>
          <a:stretch>
            <a:fillRect/>
          </a:stretch>
        </p:blipFill>
        <p:spPr bwMode="auto">
          <a:xfrm>
            <a:off x="3175000" y="2484438"/>
            <a:ext cx="5969000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"/>
          <p:cNvPicPr>
            <a:picLocks noChangeAspect="1" noChangeArrowheads="1"/>
          </p:cNvPicPr>
          <p:nvPr/>
        </p:nvPicPr>
        <p:blipFill>
          <a:blip r:embed="rId3"/>
          <a:srcRect l="51273" t="24397" r="1817" b="12935"/>
          <a:stretch>
            <a:fillRect/>
          </a:stretch>
        </p:blipFill>
        <p:spPr bwMode="auto">
          <a:xfrm>
            <a:off x="163513" y="3424238"/>
            <a:ext cx="28130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81" name="Group 13"/>
          <p:cNvGrpSpPr>
            <a:grpSpLocks/>
          </p:cNvGrpSpPr>
          <p:nvPr/>
        </p:nvGrpSpPr>
        <p:grpSpPr bwMode="auto">
          <a:xfrm>
            <a:off x="957263" y="2673350"/>
            <a:ext cx="1182687" cy="1416050"/>
            <a:chOff x="810881" y="2673083"/>
            <a:chExt cx="1181821" cy="1415837"/>
          </a:xfrm>
        </p:grpSpPr>
        <p:sp>
          <p:nvSpPr>
            <p:cNvPr id="28686" name="Rectangle 8"/>
            <p:cNvSpPr>
              <a:spLocks noChangeArrowheads="1"/>
            </p:cNvSpPr>
            <p:nvPr/>
          </p:nvSpPr>
          <p:spPr bwMode="auto">
            <a:xfrm>
              <a:off x="810881" y="2673083"/>
              <a:ext cx="1181821" cy="27699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Contact points</a:t>
              </a:r>
            </a:p>
          </p:txBody>
        </p:sp>
        <p:cxnSp>
          <p:nvCxnSpPr>
            <p:cNvPr id="28687" name="Straight Arrow Connector 10"/>
            <p:cNvCxnSpPr>
              <a:cxnSpLocks noChangeShapeType="1"/>
            </p:cNvCxnSpPr>
            <p:nvPr/>
          </p:nvCxnSpPr>
          <p:spPr bwMode="auto">
            <a:xfrm rot="5400000">
              <a:off x="435634" y="3394494"/>
              <a:ext cx="1138687" cy="250166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8688" name="Straight Arrow Connector 12"/>
            <p:cNvCxnSpPr>
              <a:cxnSpLocks noChangeShapeType="1"/>
            </p:cNvCxnSpPr>
            <p:nvPr/>
          </p:nvCxnSpPr>
          <p:spPr bwMode="auto">
            <a:xfrm rot="16200000" flipH="1">
              <a:off x="1311215" y="3424686"/>
              <a:ext cx="1130060" cy="18115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28682" name="Group 14"/>
          <p:cNvGrpSpPr>
            <a:grpSpLocks/>
          </p:cNvGrpSpPr>
          <p:nvPr/>
        </p:nvGrpSpPr>
        <p:grpSpPr bwMode="auto">
          <a:xfrm>
            <a:off x="3886200" y="3352800"/>
            <a:ext cx="1181100" cy="1423988"/>
            <a:chOff x="810881" y="2673083"/>
            <a:chExt cx="1181821" cy="1424464"/>
          </a:xfrm>
        </p:grpSpPr>
        <p:sp>
          <p:nvSpPr>
            <p:cNvPr id="28683" name="Rectangle 15"/>
            <p:cNvSpPr>
              <a:spLocks noChangeArrowheads="1"/>
            </p:cNvSpPr>
            <p:nvPr/>
          </p:nvSpPr>
          <p:spPr bwMode="auto">
            <a:xfrm>
              <a:off x="810881" y="2673083"/>
              <a:ext cx="1181821" cy="27699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Contact points</a:t>
              </a:r>
            </a:p>
          </p:txBody>
        </p:sp>
        <p:cxnSp>
          <p:nvCxnSpPr>
            <p:cNvPr id="28684" name="Straight Arrow Connector 16"/>
            <p:cNvCxnSpPr>
              <a:cxnSpLocks noChangeShapeType="1"/>
            </p:cNvCxnSpPr>
            <p:nvPr/>
          </p:nvCxnSpPr>
          <p:spPr bwMode="auto">
            <a:xfrm rot="5400000">
              <a:off x="547777" y="3483635"/>
              <a:ext cx="1115687" cy="4888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8685" name="Straight Arrow Connector 17"/>
            <p:cNvCxnSpPr>
              <a:cxnSpLocks noChangeShapeType="1"/>
            </p:cNvCxnSpPr>
            <p:nvPr/>
          </p:nvCxnSpPr>
          <p:spPr bwMode="auto">
            <a:xfrm rot="16200000" flipH="1">
              <a:off x="1219204" y="3496576"/>
              <a:ext cx="1135808" cy="6613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Quench Location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0" y="1554163"/>
            <a:ext cx="4200525" cy="3992562"/>
          </a:xfrm>
        </p:spPr>
        <p:txBody>
          <a:bodyPr/>
          <a:lstStyle/>
          <a:p>
            <a:r>
              <a:rPr lang="en-US" smtClean="0"/>
              <a:t>All quenches in pole turns</a:t>
            </a:r>
          </a:p>
          <a:p>
            <a:pPr lvl="1"/>
            <a:r>
              <a:rPr lang="en-US" smtClean="0"/>
              <a:t>Except high ramp-rate quenches</a:t>
            </a:r>
          </a:p>
          <a:p>
            <a:pPr lvl="1"/>
            <a:r>
              <a:rPr lang="en-US" smtClean="0"/>
              <a:t>No preferred location</a:t>
            </a:r>
          </a:p>
          <a:p>
            <a:pPr lvl="1"/>
            <a:endParaRPr lang="en-US" smtClean="0"/>
          </a:p>
          <a:p>
            <a:r>
              <a:rPr lang="en-US" smtClean="0"/>
              <a:t>All coils participating</a:t>
            </a:r>
          </a:p>
          <a:p>
            <a:pPr lvl="1"/>
            <a:r>
              <a:rPr lang="en-US" smtClean="0"/>
              <a:t>Largest number in coil 07</a:t>
            </a:r>
          </a:p>
          <a:p>
            <a:pPr lvl="2"/>
            <a:r>
              <a:rPr lang="en-US" smtClean="0"/>
              <a:t>Smallest I</a:t>
            </a:r>
            <a:r>
              <a:rPr lang="en-US" baseline="-25000" smtClean="0"/>
              <a:t>c</a:t>
            </a:r>
            <a:r>
              <a:rPr lang="en-US" smtClean="0"/>
              <a:t> margin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0" y="6619875"/>
            <a:ext cx="2438400" cy="238125"/>
          </a:xfrm>
          <a:noFill/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G. Ambrosio - Long Quadrupole</a:t>
            </a:r>
          </a:p>
          <a:p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553200"/>
            <a:ext cx="381000" cy="304800"/>
          </a:xfrm>
          <a:noFill/>
        </p:spPr>
        <p:txBody>
          <a:bodyPr/>
          <a:lstStyle/>
          <a:p>
            <a:fld id="{22A8DC89-7814-4C4F-87A4-5C7A44342C7B}" type="slidenum">
              <a:rPr lang="en-US">
                <a:solidFill>
                  <a:schemeClr val="tx1"/>
                </a:solidFill>
              </a:rPr>
              <a:pPr/>
              <a:t>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9702" name="Date Placeholder 6"/>
          <p:cNvSpPr>
            <a:spLocks noGrp="1"/>
          </p:cNvSpPr>
          <p:nvPr>
            <p:ph type="dt" sz="quarter" idx="10"/>
          </p:nvPr>
        </p:nvSpPr>
        <p:spPr>
          <a:xfrm>
            <a:off x="2895600" y="6600825"/>
            <a:ext cx="4864100" cy="257175"/>
          </a:xfrm>
          <a:noFill/>
        </p:spPr>
        <p:txBody>
          <a:bodyPr/>
          <a:lstStyle/>
          <a:p>
            <a:r>
              <a:rPr lang="en-GB">
                <a:solidFill>
                  <a:schemeClr val="tx1"/>
                </a:solidFill>
                <a:latin typeface="Times New Roman" pitchFamily="18" charset="0"/>
              </a:rPr>
              <a:t>LARP CM14 - FNAL, Apr. 26-28, 2010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9225" y="1220788"/>
            <a:ext cx="51847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7338" y="4572000"/>
            <a:ext cx="50466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LQS01b Pre-load</a:t>
            </a:r>
          </a:p>
        </p:txBody>
      </p:sp>
      <p:sp>
        <p:nvSpPr>
          <p:cNvPr id="30723" name="Content Placeholder 7"/>
          <p:cNvSpPr>
            <a:spLocks noGrp="1"/>
          </p:cNvSpPr>
          <p:nvPr>
            <p:ph idx="1"/>
          </p:nvPr>
        </p:nvSpPr>
        <p:spPr>
          <a:xfrm>
            <a:off x="179388" y="1312863"/>
            <a:ext cx="8248650" cy="4800600"/>
          </a:xfrm>
        </p:spPr>
        <p:txBody>
          <a:bodyPr/>
          <a:lstStyle/>
          <a:p>
            <a:r>
              <a:rPr lang="en-US" smtClean="0"/>
              <a:t>Target pre-load at cold:</a:t>
            </a:r>
          </a:p>
          <a:p>
            <a:pPr lvl="1"/>
            <a:r>
              <a:rPr lang="en-US" smtClean="0"/>
              <a:t>Pole: 160 ± 30 MPa</a:t>
            </a:r>
          </a:p>
          <a:p>
            <a:pPr lvl="2"/>
            <a:r>
              <a:rPr lang="en-US" smtClean="0"/>
              <a:t>Same as TQS03b</a:t>
            </a:r>
          </a:p>
          <a:p>
            <a:pPr lvl="1"/>
            <a:r>
              <a:rPr lang="en-US" smtClean="0"/>
              <a:t>Inner layer: 193 ± 30 MPa</a:t>
            </a:r>
          </a:p>
          <a:p>
            <a:pPr lvl="2"/>
            <a:r>
              <a:rPr lang="en-US" smtClean="0"/>
              <a:t>Lower than TQS03c</a:t>
            </a:r>
          </a:p>
          <a:p>
            <a:pPr lvl="1"/>
            <a:r>
              <a:rPr lang="en-US" smtClean="0"/>
              <a:t>Outer layer: 186 ± 30 MPa</a:t>
            </a:r>
          </a:p>
          <a:p>
            <a:pPr lvl="2"/>
            <a:r>
              <a:rPr lang="en-US" smtClean="0"/>
              <a:t>Lower than TQS03c</a:t>
            </a:r>
          </a:p>
          <a:p>
            <a:pPr lvl="2">
              <a:buFontTx/>
              <a:buNone/>
            </a:pPr>
            <a:endParaRPr lang="en-US" smtClean="0"/>
          </a:p>
          <a:p>
            <a:r>
              <a:rPr lang="en-US" smtClean="0"/>
              <a:t>Delta based on sensitivity analysis</a:t>
            </a:r>
          </a:p>
          <a:p>
            <a:pPr lvl="1"/>
            <a:r>
              <a:rPr lang="en-US" smtClean="0"/>
              <a:t>Coil mid-plane variation: ± 50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m</a:t>
            </a:r>
          </a:p>
          <a:p>
            <a:pPr lvl="1"/>
            <a:r>
              <a:rPr lang="en-US" smtClean="0"/>
              <a:t>Shell inner-radius variation: ± 65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m</a:t>
            </a:r>
          </a:p>
          <a:p>
            <a:pPr lvl="2">
              <a:buFontTx/>
              <a:buNone/>
            </a:pPr>
            <a:endParaRPr lang="en-US" smtClean="0"/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71850" y="6600825"/>
            <a:ext cx="3352800" cy="257175"/>
          </a:xfrm>
          <a:noFill/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  <a:latin typeface="Times New Roman" pitchFamily="18" charset="0"/>
              </a:rPr>
              <a:t>G. Ambrosio - Long Quadrupole</a:t>
            </a:r>
          </a:p>
          <a:p>
            <a:endParaRPr lang="en-US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553200"/>
            <a:ext cx="381000" cy="304800"/>
          </a:xfrm>
          <a:noFill/>
        </p:spPr>
        <p:txBody>
          <a:bodyPr/>
          <a:lstStyle/>
          <a:p>
            <a:fld id="{C8644B6A-70C3-4747-A1B7-5F7DFBA48FAB}" type="slidenum">
              <a:rPr lang="en-US">
                <a:solidFill>
                  <a:schemeClr val="tx1"/>
                </a:solidFill>
              </a:rPr>
              <a:pPr/>
              <a:t>27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0727" name="Group 17"/>
          <p:cNvGrpSpPr>
            <a:grpSpLocks/>
          </p:cNvGrpSpPr>
          <p:nvPr/>
        </p:nvGrpSpPr>
        <p:grpSpPr bwMode="auto">
          <a:xfrm>
            <a:off x="4938713" y="1255713"/>
            <a:ext cx="4205287" cy="3163887"/>
            <a:chOff x="4938712" y="1255713"/>
            <a:chExt cx="4205288" cy="3163887"/>
          </a:xfrm>
        </p:grpSpPr>
        <p:pic>
          <p:nvPicPr>
            <p:cNvPr id="3073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38712" y="1255713"/>
              <a:ext cx="4205288" cy="316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1" name="TextBox 16"/>
            <p:cNvSpPr txBox="1">
              <a:spLocks noChangeArrowheads="1"/>
            </p:cNvSpPr>
            <p:nvPr/>
          </p:nvSpPr>
          <p:spPr bwMode="auto">
            <a:xfrm>
              <a:off x="7142673" y="1285334"/>
              <a:ext cx="905216" cy="30777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LQS01b</a:t>
              </a:r>
            </a:p>
          </p:txBody>
        </p:sp>
      </p:grpSp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9150" y="4416425"/>
            <a:ext cx="324485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Box 19"/>
          <p:cNvSpPr txBox="1">
            <a:spLocks noChangeArrowheads="1"/>
          </p:cNvSpPr>
          <p:nvPr/>
        </p:nvSpPr>
        <p:spPr bwMode="auto">
          <a:xfrm>
            <a:off x="7473950" y="4441825"/>
            <a:ext cx="841375" cy="307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TQS03c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 Quadrupole</a:t>
            </a:r>
            <a:r>
              <a:rPr lang="en-US" baseline="30000" smtClean="0"/>
              <a:t>†</a:t>
            </a:r>
            <a:endParaRPr lang="en-US" smtClean="0"/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30B6E86-534A-442D-8DB2-A3BC848912AD}" type="slidenum">
              <a:rPr lang="en-US">
                <a:solidFill>
                  <a:schemeClr val="tx1"/>
                </a:solidFill>
              </a:rPr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292" name="Footer Placeholder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G. Ambrosio - Long Quadrupole</a:t>
            </a:r>
          </a:p>
          <a:p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6988"/>
            <a:ext cx="8707438" cy="49990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990000"/>
                </a:solidFill>
              </a:rPr>
              <a:t>Main Features:</a:t>
            </a:r>
          </a:p>
          <a:p>
            <a:pPr eaLnBrk="1" hangingPunct="1"/>
            <a:r>
              <a:rPr lang="en-US" sz="2400" dirty="0" smtClean="0"/>
              <a:t>Aperture: 	        </a:t>
            </a:r>
            <a:r>
              <a:rPr lang="en-US" sz="2400" dirty="0" smtClean="0">
                <a:solidFill>
                  <a:schemeClr val="tx1"/>
                </a:solidFill>
              </a:rPr>
              <a:t>90 mm</a:t>
            </a:r>
          </a:p>
          <a:p>
            <a:pPr eaLnBrk="1" hangingPunct="1"/>
            <a:r>
              <a:rPr lang="en-US" sz="2400" dirty="0" smtClean="0"/>
              <a:t>magnet length:  </a:t>
            </a:r>
            <a:r>
              <a:rPr lang="en-US" sz="2400" dirty="0" smtClean="0">
                <a:solidFill>
                  <a:schemeClr val="tx1"/>
                </a:solidFill>
              </a:rPr>
              <a:t>3.7 m </a:t>
            </a:r>
            <a:endParaRPr lang="en-US" sz="2400" b="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990000"/>
                </a:solidFill>
              </a:rPr>
              <a:t>Target:</a:t>
            </a:r>
          </a:p>
          <a:p>
            <a:pPr eaLnBrk="1" hangingPunct="1"/>
            <a:r>
              <a:rPr lang="en-US" sz="2400" dirty="0" smtClean="0"/>
              <a:t>Gradient:	        </a:t>
            </a:r>
            <a:r>
              <a:rPr lang="en-US" sz="2400" dirty="0" smtClean="0">
                <a:solidFill>
                  <a:schemeClr val="tx1"/>
                </a:solidFill>
              </a:rPr>
              <a:t>200+ T/m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990000"/>
                </a:solidFill>
              </a:rPr>
              <a:t>Goal:</a:t>
            </a:r>
          </a:p>
          <a:p>
            <a:pPr eaLnBrk="1" hangingPunct="1"/>
            <a:r>
              <a:rPr lang="en-US" sz="2400" dirty="0" smtClean="0"/>
              <a:t>Demonstrate Nb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Sn magnet scale up:</a:t>
            </a:r>
          </a:p>
          <a:p>
            <a:pPr lvl="1" eaLnBrk="1" hangingPunct="1"/>
            <a:r>
              <a:rPr lang="en-US" sz="2000" dirty="0" smtClean="0"/>
              <a:t>Long shell-type coils</a:t>
            </a:r>
          </a:p>
          <a:p>
            <a:pPr lvl="1" eaLnBrk="1" hangingPunct="1"/>
            <a:r>
              <a:rPr lang="en-US" sz="2000" dirty="0" smtClean="0"/>
              <a:t>Long shell-based structure (bladder &amp; keys)</a:t>
            </a:r>
          </a:p>
          <a:p>
            <a:pPr lvl="1" eaLnBrk="1" hangingPunct="1">
              <a:buFontTx/>
              <a:buNone/>
            </a:pPr>
            <a:r>
              <a:rPr lang="en-US" sz="800" dirty="0" smtClean="0"/>
              <a:t> 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LQS01 was tested in Nov-Dec 2009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LQS01b test in progress</a:t>
            </a: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0" y="6216650"/>
            <a:ext cx="6718300" cy="646113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aseline="30000">
                <a:latin typeface="Times New Roman" pitchFamily="18" charset="0"/>
              </a:rPr>
              <a:t>† </a:t>
            </a:r>
            <a:r>
              <a:rPr lang="en-US">
                <a:latin typeface="Times New Roman" pitchFamily="18" charset="0"/>
              </a:rPr>
              <a:t>LQ Design Report available online at:</a:t>
            </a:r>
          </a:p>
          <a:p>
            <a:pPr eaLnBrk="0" hangingPunct="0"/>
            <a:r>
              <a:rPr lang="en-US">
                <a:latin typeface="Times New Roman" pitchFamily="18" charset="0"/>
              </a:rPr>
              <a:t>https://plone4.fnal.gov/P1/USLARP/MagnetRD/longquad/LQ_DR.pdf</a:t>
            </a:r>
          </a:p>
        </p:txBody>
      </p:sp>
      <p:pic>
        <p:nvPicPr>
          <p:cNvPr id="12295" name="Picture 9" descr="LQS01"/>
          <p:cNvPicPr>
            <a:picLocks noChangeAspect="1" noChangeArrowheads="1"/>
          </p:cNvPicPr>
          <p:nvPr/>
        </p:nvPicPr>
        <p:blipFill>
          <a:blip r:embed="rId3"/>
          <a:srcRect t="4222"/>
          <a:stretch>
            <a:fillRect/>
          </a:stretch>
        </p:blipFill>
        <p:spPr bwMode="auto">
          <a:xfrm>
            <a:off x="4176713" y="1255713"/>
            <a:ext cx="496728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537200" y="4330700"/>
          <a:ext cx="360755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779"/>
                <a:gridCol w="18037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LQS01 SSL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 K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13.9 kA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242 T/m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12.4 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Stored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473 kJ/m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flipV="1">
            <a:off x="4630738" y="5414963"/>
            <a:ext cx="725487" cy="238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LQ Structure</a:t>
            </a:r>
            <a:r>
              <a:rPr lang="en-US" sz="4000" baseline="30000" smtClean="0"/>
              <a:t>†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85875"/>
            <a:ext cx="5876925" cy="4143375"/>
          </a:xfrm>
        </p:spPr>
        <p:txBody>
          <a:bodyPr/>
          <a:lstStyle/>
          <a:p>
            <a:r>
              <a:rPr lang="en-US" smtClean="0"/>
              <a:t>LQS is based on TQS (1m model)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and LRS (4m racetrack) </a:t>
            </a:r>
          </a:p>
        </p:txBody>
      </p:sp>
      <p:pic>
        <p:nvPicPr>
          <p:cNvPr id="13316" name="Content Placeholder 10" descr="tqs02_cross-section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28352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gauge_loc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4813"/>
            <a:ext cx="4191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lrs01_3d_fr02_segment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3550" y="5172075"/>
            <a:ext cx="417512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4219575" y="4981575"/>
            <a:ext cx="35147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>
                <a:latin typeface="Times New Roman" pitchFamily="18" charset="0"/>
              </a:rPr>
              <a:t>Segmented shell (4)</a:t>
            </a:r>
          </a:p>
        </p:txBody>
      </p:sp>
      <p:grpSp>
        <p:nvGrpSpPr>
          <p:cNvPr id="13320" name="Group 16"/>
          <p:cNvGrpSpPr>
            <a:grpSpLocks/>
          </p:cNvGrpSpPr>
          <p:nvPr/>
        </p:nvGrpSpPr>
        <p:grpSpPr bwMode="auto">
          <a:xfrm>
            <a:off x="3149600" y="1447800"/>
            <a:ext cx="5994400" cy="3489325"/>
            <a:chOff x="3149600" y="1285875"/>
            <a:chExt cx="5994400" cy="3489325"/>
          </a:xfrm>
        </p:grpSpPr>
        <p:pic>
          <p:nvPicPr>
            <p:cNvPr id="13327" name="Picture 6" descr="lqs01_cross-section.t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49600" y="1876425"/>
              <a:ext cx="2898775" cy="289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8" name="Rectangle 9"/>
            <p:cNvSpPr>
              <a:spLocks noChangeArrowheads="1"/>
            </p:cNvSpPr>
            <p:nvPr/>
          </p:nvSpPr>
          <p:spPr bwMode="auto">
            <a:xfrm>
              <a:off x="5629275" y="1285875"/>
              <a:ext cx="3514725" cy="332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1"/>
                </a:buClr>
              </a:pPr>
              <a:r>
                <a:rPr lang="en-US" sz="2800">
                  <a:solidFill>
                    <a:schemeClr val="accent2"/>
                  </a:solidFill>
                  <a:latin typeface="Times New Roman" pitchFamily="18" charset="0"/>
                </a:rPr>
                <a:t>TQS Modifications: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</a:pPr>
              <a:r>
                <a:rPr lang="en-US" sz="2000">
                  <a:latin typeface="Times New Roman" pitchFamily="18" charset="0"/>
                </a:rPr>
                <a:t>Added masters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</a:pPr>
              <a:r>
                <a:rPr lang="en-US" sz="2000">
                  <a:latin typeface="Times New Roman" pitchFamily="18" charset="0"/>
                </a:rPr>
                <a:t>Added tie-rods for yoke &amp; pad laminations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</a:pPr>
              <a:r>
                <a:rPr lang="en-US" sz="2000">
                  <a:latin typeface="Times New Roman" pitchFamily="18" charset="0"/>
                </a:rPr>
                <a:t>Added alignment features for the structure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</a:pPr>
              <a:r>
                <a:rPr lang="en-US" sz="2000">
                  <a:latin typeface="Times New Roman" pitchFamily="18" charset="0"/>
                </a:rPr>
                <a:t>Rods closer to coils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</a:pPr>
              <a:r>
                <a:rPr lang="en-US" sz="2000">
                  <a:latin typeface="Times New Roman" pitchFamily="18" charset="0"/>
                </a:rPr>
                <a:t>Rods made of SS</a:t>
              </a:r>
            </a:p>
          </p:txBody>
        </p:sp>
        <p:sp>
          <p:nvSpPr>
            <p:cNvPr id="13329" name="Line 11"/>
            <p:cNvSpPr>
              <a:spLocks noChangeShapeType="1"/>
            </p:cNvSpPr>
            <p:nvPr/>
          </p:nvSpPr>
          <p:spPr bwMode="auto">
            <a:xfrm flipH="1">
              <a:off x="4953000" y="2057400"/>
              <a:ext cx="1514475" cy="638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12"/>
            <p:cNvSpPr>
              <a:spLocks noChangeShapeType="1"/>
            </p:cNvSpPr>
            <p:nvPr/>
          </p:nvSpPr>
          <p:spPr bwMode="auto">
            <a:xfrm flipH="1">
              <a:off x="5591175" y="2447925"/>
              <a:ext cx="838200" cy="371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Line 13"/>
            <p:cNvSpPr>
              <a:spLocks noChangeShapeType="1"/>
            </p:cNvSpPr>
            <p:nvPr/>
          </p:nvSpPr>
          <p:spPr bwMode="auto">
            <a:xfrm flipH="1">
              <a:off x="5048250" y="2571750"/>
              <a:ext cx="1381125" cy="552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Line 14"/>
            <p:cNvSpPr>
              <a:spLocks noChangeShapeType="1"/>
            </p:cNvSpPr>
            <p:nvPr/>
          </p:nvSpPr>
          <p:spPr bwMode="auto">
            <a:xfrm flipH="1">
              <a:off x="5972175" y="3228975"/>
              <a:ext cx="43815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15"/>
            <p:cNvSpPr>
              <a:spLocks noChangeShapeType="1"/>
            </p:cNvSpPr>
            <p:nvPr/>
          </p:nvSpPr>
          <p:spPr bwMode="auto">
            <a:xfrm flipH="1">
              <a:off x="5324475" y="3324225"/>
              <a:ext cx="1085850" cy="371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6553200" y="6172200"/>
            <a:ext cx="2590800" cy="7080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aseline="30000">
                <a:latin typeface="Times New Roman" pitchFamily="18" charset="0"/>
              </a:rPr>
              <a:t>† </a:t>
            </a:r>
            <a:r>
              <a:rPr lang="en-US" sz="1000">
                <a:latin typeface="Times New Roman" pitchFamily="18" charset="0"/>
              </a:rPr>
              <a:t>P. Ferracin et al. “Assembly and Loading of LQS01, a Shell-Based 3.7 m Long Quadrupole Magnet for LARP” to be published in </a:t>
            </a:r>
            <a:r>
              <a:rPr lang="en-US" sz="1000" i="1">
                <a:latin typeface="Times New Roman" pitchFamily="18" charset="0"/>
              </a:rPr>
              <a:t>IEEE Trans. on Applied Superconductivity.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3322" name="TextBox 15"/>
          <p:cNvSpPr txBox="1">
            <a:spLocks noChangeArrowheads="1"/>
          </p:cNvSpPr>
          <p:nvPr/>
        </p:nvSpPr>
        <p:spPr bwMode="auto">
          <a:xfrm>
            <a:off x="1828800" y="1752600"/>
            <a:ext cx="2173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Aluminum shell</a:t>
            </a:r>
          </a:p>
        </p:txBody>
      </p:sp>
      <p:cxnSp>
        <p:nvCxnSpPr>
          <p:cNvPr id="13323" name="Straight Arrow Connector 18"/>
          <p:cNvCxnSpPr>
            <a:cxnSpLocks noChangeShapeType="1"/>
          </p:cNvCxnSpPr>
          <p:nvPr/>
        </p:nvCxnSpPr>
        <p:spPr bwMode="auto">
          <a:xfrm>
            <a:off x="2971800" y="2133600"/>
            <a:ext cx="5334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24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2362200" y="2133600"/>
            <a:ext cx="4572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" name="TextBox 25"/>
          <p:cNvSpPr txBox="1"/>
          <p:nvPr/>
        </p:nvSpPr>
        <p:spPr>
          <a:xfrm>
            <a:off x="990600" y="4191000"/>
            <a:ext cx="863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TQS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91000" y="4191000"/>
            <a:ext cx="863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LQS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6477000" cy="762000"/>
          </a:xfrm>
        </p:spPr>
        <p:txBody>
          <a:bodyPr/>
          <a:lstStyle/>
          <a:p>
            <a:r>
              <a:rPr lang="en-US" smtClean="0"/>
              <a:t>LQ Coils</a:t>
            </a:r>
            <a:r>
              <a:rPr lang="en-US" baseline="30000" smtClean="0"/>
              <a:t>†</a:t>
            </a:r>
            <a:endParaRPr lang="en-US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2374900"/>
            <a:ext cx="72104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Fabrication technology: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>
                <a:latin typeface="Times New Roman" pitchFamily="18" charset="0"/>
              </a:rPr>
              <a:t>From 2-in-1 (TQ coils) to single coil fixtures (LQ)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>
                <a:latin typeface="Times New Roman" pitchFamily="18" charset="0"/>
              </a:rPr>
              <a:t>Mica during heat treatment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>
                <a:latin typeface="Times New Roman" pitchFamily="18" charset="0"/>
              </a:rPr>
              <a:t>Bridge between lead-end saddle and pole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0" y="1285875"/>
            <a:ext cx="6121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Coil design: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>
                <a:latin typeface="Times New Roman" pitchFamily="18" charset="0"/>
              </a:rPr>
              <a:t>LQ coils = long TQ02 coils with gaps to accommodate different CTE during HT</a:t>
            </a:r>
          </a:p>
        </p:txBody>
      </p:sp>
      <p:pic>
        <p:nvPicPr>
          <p:cNvPr id="14341" name="Picture 9" descr="TQ_Co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4088" y="1050925"/>
            <a:ext cx="3109912" cy="2978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6030913" y="4019550"/>
            <a:ext cx="3113087" cy="3492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>
                <a:latin typeface="Times New Roman" pitchFamily="18" charset="0"/>
                <a:cs typeface="Times New Roman" pitchFamily="18" charset="0"/>
              </a:rPr>
              <a:t>Cross-section of TQ/LQ coil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4343" name="Picture 5" descr="DSC03542"/>
          <p:cNvPicPr>
            <a:picLocks noChangeAspect="1" noChangeArrowheads="1"/>
          </p:cNvPicPr>
          <p:nvPr/>
        </p:nvPicPr>
        <p:blipFill>
          <a:blip r:embed="rId4"/>
          <a:srcRect l="15152" t="17638" r="18750" b="30284"/>
          <a:stretch>
            <a:fillRect/>
          </a:stretch>
        </p:blipFill>
        <p:spPr bwMode="auto">
          <a:xfrm>
            <a:off x="0" y="3975100"/>
            <a:ext cx="2744788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5"/>
          <p:cNvPicPr>
            <a:picLocks noChangeAspect="1" noChangeArrowheads="1"/>
          </p:cNvPicPr>
          <p:nvPr/>
        </p:nvPicPr>
        <p:blipFill>
          <a:blip r:embed="rId5"/>
          <a:srcRect l="7765" r="7765" b="10228"/>
          <a:stretch>
            <a:fillRect/>
          </a:stretch>
        </p:blipFill>
        <p:spPr bwMode="auto">
          <a:xfrm>
            <a:off x="3157538" y="3962400"/>
            <a:ext cx="20431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6"/>
          <p:cNvPicPr>
            <a:picLocks noChangeAspect="1" noChangeArrowheads="1"/>
          </p:cNvPicPr>
          <p:nvPr/>
        </p:nvPicPr>
        <p:blipFill>
          <a:blip r:embed="rId6"/>
          <a:srcRect l="23335" t="11981" r="10086"/>
          <a:stretch>
            <a:fillRect/>
          </a:stretch>
        </p:blipFill>
        <p:spPr bwMode="auto">
          <a:xfrm>
            <a:off x="2435225" y="987425"/>
            <a:ext cx="346392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 bwMode="auto">
          <a:xfrm rot="5400000">
            <a:off x="1447800" y="3429000"/>
            <a:ext cx="1524000" cy="9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114800" y="3200400"/>
            <a:ext cx="1524000" cy="1371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ysDash"/>
            <a:round/>
            <a:headEnd type="none" w="med" len="med"/>
            <a:tailEnd type="arrow"/>
          </a:ln>
          <a:effectLst/>
        </p:spPr>
      </p:cxn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257800" y="4419600"/>
            <a:ext cx="3886200" cy="2438400"/>
            <a:chOff x="5257800" y="4419600"/>
            <a:chExt cx="3886200" cy="2438400"/>
          </a:xfrm>
        </p:grpSpPr>
        <p:sp>
          <p:nvSpPr>
            <p:cNvPr id="14349" name="TextBox 15"/>
            <p:cNvSpPr txBox="1">
              <a:spLocks noChangeArrowheads="1"/>
            </p:cNvSpPr>
            <p:nvPr/>
          </p:nvSpPr>
          <p:spPr bwMode="auto">
            <a:xfrm>
              <a:off x="5334000" y="4419600"/>
              <a:ext cx="3657600" cy="1877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LQ Coil Fabrication:</a:t>
              </a:r>
            </a:p>
            <a:p>
              <a:endParaRPr lang="en-US" sz="800">
                <a:latin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>
                  <a:latin typeface="Times New Roman" pitchFamily="18" charset="0"/>
                </a:rPr>
                <a:t> 5 practice coils (Cu and Nb</a:t>
              </a:r>
              <a:r>
                <a:rPr lang="en-US" baseline="-25000">
                  <a:latin typeface="Times New Roman" pitchFamily="18" charset="0"/>
                </a:rPr>
                <a:t>3</a:t>
              </a:r>
              <a:r>
                <a:rPr lang="en-US">
                  <a:latin typeface="Times New Roman" pitchFamily="18" charset="0"/>
                </a:rPr>
                <a:t>Sn)</a:t>
              </a:r>
            </a:p>
            <a:p>
              <a:pPr>
                <a:buFont typeface="Arial" pitchFamily="34" charset="0"/>
                <a:buChar char="•"/>
              </a:pPr>
              <a:r>
                <a:rPr lang="en-US">
                  <a:latin typeface="Times New Roman" pitchFamily="18" charset="0"/>
                </a:rPr>
                <a:t> coils #6-#9 </a:t>
              </a:r>
              <a:r>
                <a:rPr lang="en-US">
                  <a:latin typeface="Times New Roman" pitchFamily="18" charset="0"/>
                  <a:sym typeface="Wingdings" pitchFamily="2" charset="2"/>
                </a:rPr>
                <a:t> LQS01</a:t>
              </a:r>
            </a:p>
            <a:p>
              <a:pPr>
                <a:buFont typeface="Arial" pitchFamily="34" charset="0"/>
                <a:buChar char="•"/>
              </a:pPr>
              <a:r>
                <a:rPr lang="en-US">
                  <a:latin typeface="Times New Roman" pitchFamily="18" charset="0"/>
                  <a:sym typeface="Wingdings" pitchFamily="2" charset="2"/>
                </a:rPr>
                <a:t> coils</a:t>
              </a:r>
              <a:r>
                <a:rPr lang="en-US">
                  <a:latin typeface="Times New Roman" pitchFamily="18" charset="0"/>
                </a:rPr>
                <a:t> #10-#13 </a:t>
              </a:r>
              <a:r>
                <a:rPr lang="en-US">
                  <a:latin typeface="Times New Roman" pitchFamily="18" charset="0"/>
                  <a:sym typeface="Wingdings" pitchFamily="2" charset="2"/>
                </a:rPr>
                <a:t> LQS02</a:t>
              </a:r>
              <a:endParaRPr lang="en-US">
                <a:latin typeface="Times New Roman" pitchFamily="18" charset="0"/>
              </a:endParaRPr>
            </a:p>
            <a:p>
              <a:r>
                <a:rPr lang="en-US" i="1">
                  <a:latin typeface="Times New Roman" pitchFamily="18" charset="0"/>
                </a:rPr>
                <a:t>Note: coils #6-#9 had 3 severe discrepancies</a:t>
              </a:r>
            </a:p>
          </p:txBody>
        </p:sp>
        <p:sp>
          <p:nvSpPr>
            <p:cNvPr id="14350" name="TextBox 16"/>
            <p:cNvSpPr txBox="1">
              <a:spLocks noChangeArrowheads="1"/>
            </p:cNvSpPr>
            <p:nvPr/>
          </p:nvSpPr>
          <p:spPr bwMode="auto">
            <a:xfrm>
              <a:off x="5257800" y="6304002"/>
              <a:ext cx="3886200" cy="55399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aseline="30000">
                  <a:latin typeface="Times New Roman" pitchFamily="18" charset="0"/>
                </a:rPr>
                <a:t>† </a:t>
              </a:r>
              <a:r>
                <a:rPr lang="en-US" sz="1000">
                  <a:latin typeface="Times New Roman" pitchFamily="18" charset="0"/>
                </a:rPr>
                <a:t>G. Ambrosio et al. “Final Development and Test Preparation of the First 3.7 m Long Nb3Sn Quadrupole by LARP” to be published in </a:t>
              </a:r>
              <a:r>
                <a:rPr lang="en-US" sz="1000" i="1">
                  <a:latin typeface="Times New Roman" pitchFamily="18" charset="0"/>
                </a:rPr>
                <a:t>IEEE Trans. on Applied Superconductivity.</a:t>
              </a:r>
              <a:endParaRPr lang="en-US" sz="10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LQS01 Load &amp; Cooldown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3962400" cy="2133600"/>
          </a:xfrm>
        </p:spPr>
        <p:txBody>
          <a:bodyPr/>
          <a:lstStyle/>
          <a:p>
            <a:r>
              <a:rPr lang="en-US" smtClean="0"/>
              <a:t>Pre-load</a:t>
            </a:r>
          </a:p>
          <a:p>
            <a:pPr lvl="1"/>
            <a:r>
              <a:rPr lang="en-US" smtClean="0"/>
              <a:t>Target stress on shell</a:t>
            </a:r>
          </a:p>
          <a:p>
            <a:pPr lvl="1"/>
            <a:r>
              <a:rPr lang="en-US" smtClean="0"/>
              <a:t>Target stress on roads</a:t>
            </a:r>
          </a:p>
          <a:p>
            <a:pPr lvl="1"/>
            <a:r>
              <a:rPr lang="en-US" smtClean="0"/>
              <a:t>Lower stress on coils ID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295400"/>
            <a:ext cx="5029200" cy="4800600"/>
          </a:xfrm>
        </p:spPr>
        <p:txBody>
          <a:bodyPr/>
          <a:lstStyle/>
          <a:p>
            <a:r>
              <a:rPr lang="en-US" smtClean="0"/>
              <a:t>Cooldown</a:t>
            </a:r>
          </a:p>
          <a:p>
            <a:pPr lvl="1"/>
            <a:r>
              <a:rPr lang="en-US" smtClean="0"/>
              <a:t>Shell: close to target stress</a:t>
            </a:r>
          </a:p>
          <a:p>
            <a:pPr lvl="1"/>
            <a:r>
              <a:rPr lang="en-US" smtClean="0"/>
              <a:t>Rods: close to target stress</a:t>
            </a:r>
          </a:p>
          <a:p>
            <a:pPr lvl="1"/>
            <a:r>
              <a:rPr lang="en-US" smtClean="0"/>
              <a:t>Coil ID: ~ ½ target stress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/>
          <a:srcRect l="29533" t="6451" r="14871" b="22865"/>
          <a:stretch>
            <a:fillRect/>
          </a:stretch>
        </p:blipFill>
        <p:spPr bwMode="auto">
          <a:xfrm>
            <a:off x="0" y="3536950"/>
            <a:ext cx="348138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Coil-station_T_stress_datapoint"/>
          <p:cNvPicPr>
            <a:picLocks noChangeAspect="1" noChangeArrowheads="1"/>
          </p:cNvPicPr>
          <p:nvPr/>
        </p:nvPicPr>
        <p:blipFill>
          <a:blip r:embed="rId3"/>
          <a:srcRect t="11884"/>
          <a:stretch>
            <a:fillRect/>
          </a:stretch>
        </p:blipFill>
        <p:spPr bwMode="auto">
          <a:xfrm>
            <a:off x="4724400" y="3276600"/>
            <a:ext cx="42672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4752975" y="6211888"/>
            <a:ext cx="4391025" cy="646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Azimuthal  stress (MPa) in the coil poles during cool-down: </a:t>
            </a:r>
          </a:p>
          <a:p>
            <a:r>
              <a:rPr lang="en-US" sz="1200">
                <a:latin typeface="Times New Roman" pitchFamily="18" charset="0"/>
              </a:rPr>
              <a:t>values measured (colored markers) </a:t>
            </a:r>
          </a:p>
          <a:p>
            <a:r>
              <a:rPr lang="en-US" sz="1200">
                <a:latin typeface="Times New Roman" pitchFamily="18" charset="0"/>
              </a:rPr>
              <a:t>and computed (black markers) from a 3D finite element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Coil-Pad Mismatch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5029200" cy="2819400"/>
          </a:xfrm>
        </p:spPr>
        <p:txBody>
          <a:bodyPr/>
          <a:lstStyle/>
          <a:p>
            <a:r>
              <a:rPr lang="en-US" smtClean="0"/>
              <a:t>FEM model with azimuthally oversized coils (120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m)</a:t>
            </a:r>
          </a:p>
          <a:p>
            <a:pPr lvl="1">
              <a:buFont typeface="Wingdings" pitchFamily="2" charset="2"/>
              <a:buChar char="è"/>
            </a:pPr>
            <a:r>
              <a:rPr lang="en-US" sz="2000" smtClean="0"/>
              <a:t>bending due to coil-pad mismatch</a:t>
            </a:r>
          </a:p>
          <a:p>
            <a:pPr lvl="1">
              <a:buFont typeface="Wingdings" pitchFamily="2" charset="2"/>
              <a:buChar char="è"/>
            </a:pPr>
            <a:r>
              <a:rPr lang="en-US" sz="2000" smtClean="0"/>
              <a:t>Lower stress in the pole</a:t>
            </a:r>
          </a:p>
          <a:p>
            <a:pPr lvl="2">
              <a:buFontTx/>
              <a:buNone/>
            </a:pPr>
            <a:r>
              <a:rPr lang="en-US" sz="1800" smtClean="0"/>
              <a:t>Consistent w measurement</a:t>
            </a:r>
          </a:p>
          <a:p>
            <a:pPr lvl="1">
              <a:buFont typeface="Wingdings" pitchFamily="2" charset="2"/>
              <a:buChar char="è"/>
            </a:pPr>
            <a:r>
              <a:rPr lang="en-US" sz="2000" smtClean="0"/>
              <a:t>Higher stress on midplane</a:t>
            </a:r>
          </a:p>
          <a:p>
            <a:pPr lvl="2">
              <a:buFontTx/>
              <a:buNone/>
            </a:pPr>
            <a:r>
              <a:rPr lang="en-US" sz="1800" smtClean="0"/>
              <a:t>Risk of damage above 200 T/m</a:t>
            </a:r>
          </a:p>
          <a:p>
            <a:pPr lvl="1"/>
            <a:endParaRPr lang="en-US" smtClean="0"/>
          </a:p>
        </p:txBody>
      </p:sp>
      <p:sp>
        <p:nvSpPr>
          <p:cNvPr id="16388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19200"/>
            <a:ext cx="4114800" cy="1828800"/>
          </a:xfrm>
        </p:spPr>
        <p:txBody>
          <a:bodyPr/>
          <a:lstStyle/>
          <a:p>
            <a:r>
              <a:rPr lang="en-US" smtClean="0"/>
              <a:t>Verified during disassembly</a:t>
            </a:r>
          </a:p>
          <a:p>
            <a:pPr lvl="1"/>
            <a:r>
              <a:rPr lang="en-US" sz="2000" smtClean="0"/>
              <a:t>Tested with pressure sensitive paper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/>
          <a:srcRect t="20621" b="6267"/>
          <a:stretch>
            <a:fillRect/>
          </a:stretch>
        </p:blipFill>
        <p:spPr bwMode="auto">
          <a:xfrm>
            <a:off x="0" y="4191000"/>
            <a:ext cx="47450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/>
          <a:srcRect l="11053" t="16133" r="52863" b="8270"/>
          <a:stretch>
            <a:fillRect/>
          </a:stretch>
        </p:blipFill>
        <p:spPr bwMode="auto">
          <a:xfrm>
            <a:off x="6659563" y="2895600"/>
            <a:ext cx="24844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1" name="Group 13"/>
          <p:cNvGrpSpPr>
            <a:grpSpLocks/>
          </p:cNvGrpSpPr>
          <p:nvPr/>
        </p:nvGrpSpPr>
        <p:grpSpPr bwMode="auto">
          <a:xfrm>
            <a:off x="7467600" y="3886200"/>
            <a:ext cx="1447800" cy="1331913"/>
            <a:chOff x="978382" y="2673083"/>
            <a:chExt cx="1871217" cy="1407211"/>
          </a:xfrm>
        </p:grpSpPr>
        <p:sp>
          <p:nvSpPr>
            <p:cNvPr id="16398" name="Rectangle 10"/>
            <p:cNvSpPr>
              <a:spLocks noChangeArrowheads="1"/>
            </p:cNvSpPr>
            <p:nvPr/>
          </p:nvSpPr>
          <p:spPr bwMode="auto">
            <a:xfrm>
              <a:off x="1963232" y="2673083"/>
              <a:ext cx="886367" cy="48792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Contact points</a:t>
              </a:r>
            </a:p>
          </p:txBody>
        </p:sp>
        <p:cxnSp>
          <p:nvCxnSpPr>
            <p:cNvPr id="16399" name="Straight Arrow Connector 11"/>
            <p:cNvCxnSpPr>
              <a:cxnSpLocks noChangeShapeType="1"/>
              <a:stCxn id="16398" idx="2"/>
            </p:cNvCxnSpPr>
            <p:nvPr/>
          </p:nvCxnSpPr>
          <p:spPr bwMode="auto">
            <a:xfrm rot="5400000">
              <a:off x="1251820" y="2887572"/>
              <a:ext cx="881158" cy="142803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400" name="Straight Arrow Connector 12"/>
            <p:cNvCxnSpPr>
              <a:cxnSpLocks noChangeShapeType="1"/>
              <a:stCxn id="16398" idx="2"/>
            </p:cNvCxnSpPr>
            <p:nvPr/>
          </p:nvCxnSpPr>
          <p:spPr bwMode="auto">
            <a:xfrm rot="5400000">
              <a:off x="1726977" y="3400855"/>
              <a:ext cx="919285" cy="43959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6392" name="Rectangle 18"/>
          <p:cNvSpPr>
            <a:spLocks noChangeArrowheads="1"/>
          </p:cNvSpPr>
          <p:nvPr/>
        </p:nvSpPr>
        <p:spPr bwMode="auto">
          <a:xfrm>
            <a:off x="3200400" y="5257800"/>
            <a:ext cx="685800" cy="461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</a:rPr>
              <a:t>Contact points</a:t>
            </a:r>
          </a:p>
        </p:txBody>
      </p:sp>
      <p:cxnSp>
        <p:nvCxnSpPr>
          <p:cNvPr id="16393" name="Straight Arrow Connector 19"/>
          <p:cNvCxnSpPr>
            <a:cxnSpLocks noChangeShapeType="1"/>
            <a:stCxn id="16392" idx="0"/>
          </p:cNvCxnSpPr>
          <p:nvPr/>
        </p:nvCxnSpPr>
        <p:spPr bwMode="auto">
          <a:xfrm rot="16200000" flipV="1">
            <a:off x="3143250" y="4857750"/>
            <a:ext cx="457200" cy="3429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394" name="Straight Arrow Connector 20"/>
          <p:cNvCxnSpPr>
            <a:cxnSpLocks noChangeShapeType="1"/>
            <a:stCxn id="16392" idx="0"/>
          </p:cNvCxnSpPr>
          <p:nvPr/>
        </p:nvCxnSpPr>
        <p:spPr bwMode="auto">
          <a:xfrm rot="5400000" flipH="1" flipV="1">
            <a:off x="3524250" y="4819650"/>
            <a:ext cx="457200" cy="4191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495800" y="2895600"/>
            <a:ext cx="2057400" cy="3208338"/>
            <a:chOff x="4495800" y="2895600"/>
            <a:chExt cx="2057400" cy="3208020"/>
          </a:xfrm>
        </p:grpSpPr>
        <p:pic>
          <p:nvPicPr>
            <p:cNvPr id="16396" name="Picture 7" descr="D:\LARP\LQ\LQS01\Mechanics\2D\v9\230_mid-plane_shim\lqs01_mech_coily_field.jpg"/>
            <p:cNvPicPr>
              <a:picLocks noChangeAspect="1" noChangeArrowheads="1"/>
            </p:cNvPicPr>
            <p:nvPr/>
          </p:nvPicPr>
          <p:blipFill>
            <a:blip r:embed="rId4"/>
            <a:srcRect l="4651" t="-819" r="26096" b="3056"/>
            <a:stretch>
              <a:fillRect/>
            </a:stretch>
          </p:blipFill>
          <p:spPr bwMode="auto">
            <a:xfrm>
              <a:off x="4495800" y="2895600"/>
              <a:ext cx="20574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7" descr="D:\LARP\LQ\LQS01\Mechanics\2D\v9\230_mid-plane_shim\lqs01_mech_coily_field.jpg"/>
            <p:cNvPicPr>
              <a:picLocks noChangeAspect="1" noChangeArrowheads="1"/>
            </p:cNvPicPr>
            <p:nvPr/>
          </p:nvPicPr>
          <p:blipFill>
            <a:blip r:embed="rId4"/>
            <a:srcRect l="73904" t="43005" r="447" b="19913"/>
            <a:stretch>
              <a:fillRect/>
            </a:stretch>
          </p:blipFill>
          <p:spPr bwMode="auto">
            <a:xfrm>
              <a:off x="5257800" y="5181600"/>
              <a:ext cx="838200" cy="922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LQS01 Quench History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3581400" cy="4800600"/>
          </a:xfrm>
        </p:spPr>
        <p:txBody>
          <a:bodyPr/>
          <a:lstStyle/>
          <a:p>
            <a:r>
              <a:rPr lang="en-US" sz="2400" dirty="0" smtClean="0"/>
              <a:t>Slow start</a:t>
            </a:r>
          </a:p>
          <a:p>
            <a:pPr lvl="1"/>
            <a:r>
              <a:rPr lang="en-US" sz="2000" dirty="0" smtClean="0"/>
              <a:t>First quenches at high ramp rate (200 A/s)</a:t>
            </a:r>
          </a:p>
          <a:p>
            <a:pPr lvl="2"/>
            <a:r>
              <a:rPr lang="en-US" sz="1400" dirty="0" smtClean="0"/>
              <a:t>Trying to avoid QPS trips due  to voltage spikes</a:t>
            </a:r>
          </a:p>
          <a:p>
            <a:pPr lvl="1"/>
            <a:r>
              <a:rPr lang="en-US" sz="2000" dirty="0" smtClean="0"/>
              <a:t>Slow training at 4.5K</a:t>
            </a:r>
          </a:p>
          <a:p>
            <a:pPr lvl="2"/>
            <a:r>
              <a:rPr lang="en-US" sz="1400" dirty="0" smtClean="0"/>
              <a:t>Due to low pre-load on pole turns</a:t>
            </a:r>
          </a:p>
          <a:p>
            <a:r>
              <a:rPr lang="en-US" sz="2400" dirty="0" smtClean="0"/>
              <a:t>Faster training at 3 K</a:t>
            </a:r>
          </a:p>
          <a:p>
            <a:pPr lvl="1"/>
            <a:r>
              <a:rPr lang="en-US" sz="1800" b="1" dirty="0" smtClean="0">
                <a:solidFill>
                  <a:srgbClr val="008000"/>
                </a:solidFill>
              </a:rPr>
              <a:t>Reached 200 T/m</a:t>
            </a:r>
          </a:p>
          <a:p>
            <a:pPr lvl="1"/>
            <a:endParaRPr lang="en-US" sz="1800" dirty="0" smtClean="0"/>
          </a:p>
          <a:p>
            <a:r>
              <a:rPr lang="en-US" sz="2200" dirty="0" smtClean="0"/>
              <a:t>Stopped training </a:t>
            </a:r>
          </a:p>
          <a:p>
            <a:pPr lvl="1"/>
            <a:r>
              <a:rPr lang="en-US" sz="1800" dirty="0" smtClean="0"/>
              <a:t>to avoid coil damage   before reassembly</a:t>
            </a:r>
          </a:p>
        </p:txBody>
      </p:sp>
      <p:sp>
        <p:nvSpPr>
          <p:cNvPr id="17412" name="Content Placeholder 2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553200"/>
            <a:ext cx="381000" cy="304800"/>
          </a:xfrm>
          <a:noFill/>
        </p:spPr>
        <p:txBody>
          <a:bodyPr/>
          <a:lstStyle/>
          <a:p>
            <a:fld id="{F2D1FD8B-56F0-4D82-B52D-3EC073666B2B}" type="slidenum">
              <a:rPr lang="en-US">
                <a:solidFill>
                  <a:schemeClr val="tx1"/>
                </a:solidFill>
              </a:rPr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414" name="Group 33"/>
          <p:cNvGrpSpPr>
            <a:grpSpLocks/>
          </p:cNvGrpSpPr>
          <p:nvPr/>
        </p:nvGrpSpPr>
        <p:grpSpPr bwMode="auto">
          <a:xfrm>
            <a:off x="3441700" y="1250950"/>
            <a:ext cx="5702300" cy="3925888"/>
            <a:chOff x="3441940" y="1250830"/>
            <a:chExt cx="5702060" cy="3926679"/>
          </a:xfrm>
        </p:grpSpPr>
        <p:pic>
          <p:nvPicPr>
            <p:cNvPr id="17428" name="Picture 21"/>
            <p:cNvPicPr>
              <a:picLocks noChangeAspect="1" noChangeArrowheads="1"/>
            </p:cNvPicPr>
            <p:nvPr/>
          </p:nvPicPr>
          <p:blipFill>
            <a:blip r:embed="rId2"/>
            <a:srcRect t="1361"/>
            <a:stretch>
              <a:fillRect/>
            </a:stretch>
          </p:blipFill>
          <p:spPr bwMode="auto">
            <a:xfrm>
              <a:off x="3441940" y="1250830"/>
              <a:ext cx="5702060" cy="3926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429" name="Straight Connector 30"/>
            <p:cNvCxnSpPr>
              <a:cxnSpLocks noChangeShapeType="1"/>
            </p:cNvCxnSpPr>
            <p:nvPr/>
          </p:nvCxnSpPr>
          <p:spPr bwMode="auto">
            <a:xfrm flipV="1">
              <a:off x="4157932" y="1777042"/>
              <a:ext cx="4787660" cy="17253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lgDashDot"/>
              <a:round/>
              <a:headEnd/>
              <a:tailEnd/>
            </a:ln>
          </p:spPr>
        </p:cxnSp>
        <p:sp>
          <p:nvSpPr>
            <p:cNvPr id="17430" name="TextBox 32"/>
            <p:cNvSpPr txBox="1">
              <a:spLocks noChangeArrowheads="1"/>
            </p:cNvSpPr>
            <p:nvPr/>
          </p:nvSpPr>
          <p:spPr bwMode="auto">
            <a:xfrm>
              <a:off x="4701396" y="1526876"/>
              <a:ext cx="9343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200 T/m</a:t>
              </a:r>
            </a:p>
          </p:txBody>
        </p:sp>
      </p:grpSp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4762500" y="4010025"/>
            <a:ext cx="698500" cy="27781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</a:rPr>
              <a:t>200 A/s</a:t>
            </a:r>
          </a:p>
        </p:txBody>
      </p:sp>
      <p:sp>
        <p:nvSpPr>
          <p:cNvPr id="17416" name="Oval 11"/>
          <p:cNvSpPr>
            <a:spLocks noChangeArrowheads="1"/>
          </p:cNvSpPr>
          <p:nvPr/>
        </p:nvSpPr>
        <p:spPr bwMode="auto">
          <a:xfrm>
            <a:off x="4192588" y="4373563"/>
            <a:ext cx="371475" cy="206375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17417" name="Straight Arrow Connector 15"/>
          <p:cNvCxnSpPr>
            <a:cxnSpLocks noChangeShapeType="1"/>
            <a:stCxn id="17415" idx="1"/>
            <a:endCxn id="17416" idx="7"/>
          </p:cNvCxnSpPr>
          <p:nvPr/>
        </p:nvCxnSpPr>
        <p:spPr bwMode="auto">
          <a:xfrm rot="10800000" flipV="1">
            <a:off x="4508500" y="4148138"/>
            <a:ext cx="254000" cy="255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2438400" y="6019800"/>
            <a:ext cx="6705600" cy="461963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Test report available online at:</a:t>
            </a:r>
          </a:p>
          <a:p>
            <a:r>
              <a:rPr lang="en-US" sz="1200">
                <a:latin typeface="Times New Roman" pitchFamily="18" charset="0"/>
              </a:rPr>
              <a:t>https://plone4.fnal.gov/P1/USLARP/MagnetRD/longquad/report/TD-10-001_LQS01_test_summary.pdf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505200" y="1295400"/>
            <a:ext cx="5638800" cy="3886200"/>
            <a:chOff x="3505200" y="1295400"/>
            <a:chExt cx="5638800" cy="3886200"/>
          </a:xfrm>
        </p:grpSpPr>
        <p:grpSp>
          <p:nvGrpSpPr>
            <p:cNvPr id="17422" name="Group 16"/>
            <p:cNvGrpSpPr>
              <a:grpSpLocks/>
            </p:cNvGrpSpPr>
            <p:nvPr/>
          </p:nvGrpSpPr>
          <p:grpSpPr bwMode="auto">
            <a:xfrm>
              <a:off x="3505200" y="1828800"/>
              <a:ext cx="5638800" cy="3352800"/>
              <a:chOff x="914400" y="1940944"/>
              <a:chExt cx="8229600" cy="4433977"/>
            </a:xfrm>
          </p:grpSpPr>
          <p:pic>
            <p:nvPicPr>
              <p:cNvPr id="17424" name="Picture 1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14400" y="1940944"/>
                <a:ext cx="8229600" cy="4433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5796145" y="3342722"/>
                <a:ext cx="1777835" cy="2252008"/>
                <a:chOff x="9413" y="4973"/>
                <a:chExt cx="1792" cy="2167"/>
              </a:xfrm>
              <a:solidFill>
                <a:srgbClr val="FFFF99"/>
              </a:solidFill>
            </p:grpSpPr>
            <p:sp>
              <p:nvSpPr>
                <p:cNvPr id="2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454" y="6637"/>
                  <a:ext cx="1751" cy="50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Aft>
                      <a:spcPts val="0"/>
                    </a:spcAft>
                    <a:defRPr/>
                  </a:pPr>
                  <a:r>
                    <a:rPr lang="en-US" sz="1050" dirty="0">
                      <a:latin typeface="Calibri" pitchFamily="34" charset="0"/>
                    </a:rPr>
                    <a:t>After the initial </a:t>
                  </a:r>
                  <a:endParaRPr lang="en-US" sz="1050" dirty="0">
                    <a:latin typeface="Times New Roman" pitchFamily="18" charset="0"/>
                  </a:endParaRPr>
                </a:p>
                <a:p>
                  <a:pPr>
                    <a:spcAft>
                      <a:spcPts val="0"/>
                    </a:spcAft>
                    <a:defRPr/>
                  </a:pPr>
                  <a:r>
                    <a:rPr lang="en-US" sz="1050" dirty="0">
                      <a:latin typeface="Calibri" pitchFamily="34" charset="0"/>
                    </a:rPr>
                    <a:t>training at 4.5 K</a:t>
                  </a:r>
                  <a:endParaRPr lang="en-US" sz="1050" dirty="0"/>
                </a:p>
              </p:txBody>
            </p:sp>
            <p:sp>
              <p:nvSpPr>
                <p:cNvPr id="2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449" y="5696"/>
                  <a:ext cx="1756" cy="50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Aft>
                      <a:spcPts val="0"/>
                    </a:spcAft>
                    <a:defRPr/>
                  </a:pPr>
                  <a:r>
                    <a:rPr lang="en-US" sz="1050" dirty="0">
                      <a:latin typeface="Calibri" pitchFamily="34" charset="0"/>
                    </a:rPr>
                    <a:t>After the training </a:t>
                  </a:r>
                </a:p>
                <a:p>
                  <a:pPr>
                    <a:spcAft>
                      <a:spcPts val="0"/>
                    </a:spcAft>
                    <a:defRPr/>
                  </a:pPr>
                  <a:r>
                    <a:rPr lang="en-US" sz="1050" dirty="0">
                      <a:latin typeface="Calibri" pitchFamily="34" charset="0"/>
                    </a:rPr>
                    <a:t>at 3.0 K</a:t>
                  </a:r>
                  <a:endParaRPr lang="en-US" sz="1050" dirty="0"/>
                </a:p>
              </p:txBody>
            </p:sp>
            <p:sp>
              <p:nvSpPr>
                <p:cNvPr id="2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9413" y="4973"/>
                  <a:ext cx="1688" cy="3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Aft>
                      <a:spcPts val="1000"/>
                    </a:spcAft>
                    <a:defRPr/>
                  </a:pPr>
                  <a:r>
                    <a:rPr lang="en-US" sz="1050" dirty="0">
                      <a:latin typeface="Calibri" pitchFamily="34" charset="0"/>
                    </a:rPr>
                    <a:t>At the end of test</a:t>
                  </a:r>
                  <a:endParaRPr lang="en-US" sz="1050" dirty="0"/>
                </a:p>
              </p:txBody>
            </p:sp>
          </p:grpSp>
          <p:cxnSp>
            <p:nvCxnSpPr>
              <p:cNvPr id="17426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2191109" y="3148642"/>
                <a:ext cx="6659593" cy="1588"/>
              </a:xfrm>
              <a:prstGeom prst="line">
                <a:avLst/>
              </a:prstGeom>
              <a:noFill/>
              <a:ln w="28575" algn="ctr">
                <a:solidFill>
                  <a:srgbClr val="008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7427" name="TextBox 20"/>
              <p:cNvSpPr txBox="1">
                <a:spLocks noChangeArrowheads="1"/>
              </p:cNvSpPr>
              <p:nvPr/>
            </p:nvSpPr>
            <p:spPr bwMode="auto">
              <a:xfrm>
                <a:off x="3472249" y="2747122"/>
                <a:ext cx="1043875" cy="369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8000"/>
                    </a:solidFill>
                    <a:latin typeface="Times New Roman" pitchFamily="18" charset="0"/>
                  </a:rPr>
                  <a:t>200 T/m</a:t>
                </a:r>
              </a:p>
            </p:txBody>
          </p:sp>
        </p:grpSp>
        <p:sp>
          <p:nvSpPr>
            <p:cNvPr id="17423" name="Rectangle 24"/>
            <p:cNvSpPr>
              <a:spLocks noChangeArrowheads="1"/>
            </p:cNvSpPr>
            <p:nvPr/>
          </p:nvSpPr>
          <p:spPr bwMode="auto">
            <a:xfrm>
              <a:off x="3581400" y="1295400"/>
              <a:ext cx="5562600" cy="5334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pic>
        <p:nvPicPr>
          <p:cNvPr id="1026" name="Picture 2" descr="C:\Documents and Settings\giorgioa\Local Settings\Temporary Internet Files\Content.IE5\RRSXKF50\MC900295051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191000"/>
            <a:ext cx="990600" cy="1550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Voltage Spikes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3733800" cy="4800600"/>
          </a:xfrm>
        </p:spPr>
        <p:txBody>
          <a:bodyPr/>
          <a:lstStyle/>
          <a:p>
            <a:r>
              <a:rPr lang="en-US" dirty="0" smtClean="0"/>
              <a:t>Large voltage spikes </a:t>
            </a:r>
          </a:p>
          <a:p>
            <a:pPr lvl="1"/>
            <a:r>
              <a:rPr lang="en-US" dirty="0" smtClean="0"/>
              <a:t>Due to flux jumps</a:t>
            </a:r>
          </a:p>
          <a:p>
            <a:pPr lvl="2"/>
            <a:r>
              <a:rPr lang="en-US" sz="1800" dirty="0" smtClean="0"/>
              <a:t>Seen in TQ magnets using RRP 54/61</a:t>
            </a:r>
          </a:p>
          <a:p>
            <a:pPr lvl="1"/>
            <a:r>
              <a:rPr lang="en-US" dirty="0" smtClean="0"/>
              <a:t>Larger than in TQs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Variable quench   detection threshold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Variable ramp-rate   during training</a:t>
            </a:r>
          </a:p>
          <a:p>
            <a:pPr lvl="2"/>
            <a:r>
              <a:rPr lang="en-US" sz="1600" dirty="0" smtClean="0"/>
              <a:t>200 A/s </a:t>
            </a:r>
            <a:r>
              <a:rPr lang="en-US" sz="1600" dirty="0" smtClean="0">
                <a:sym typeface="Wingdings" pitchFamily="2" charset="2"/>
              </a:rPr>
              <a:t></a:t>
            </a:r>
            <a:r>
              <a:rPr lang="en-US" sz="1600" dirty="0" smtClean="0"/>
              <a:t> 3 kA</a:t>
            </a:r>
          </a:p>
          <a:p>
            <a:pPr lvl="2"/>
            <a:r>
              <a:rPr lang="en-US" sz="1600" dirty="0" smtClean="0"/>
              <a:t>50 A/s </a:t>
            </a:r>
            <a:r>
              <a:rPr lang="en-US" sz="1600" dirty="0" smtClean="0">
                <a:sym typeface="Wingdings" pitchFamily="2" charset="2"/>
              </a:rPr>
              <a:t> 5 kA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20 A/s  9 kA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10 A/s  quench</a:t>
            </a:r>
            <a:endParaRPr lang="en-US" sz="1600" dirty="0" smtClean="0"/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553200"/>
            <a:ext cx="381000" cy="304800"/>
          </a:xfrm>
        </p:spPr>
        <p:txBody>
          <a:bodyPr/>
          <a:lstStyle/>
          <a:p>
            <a:fld id="{A66AFC5B-76C1-49BC-A9E9-1A4FE82E1F4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/>
          <a:srcRect r="2469"/>
          <a:stretch>
            <a:fillRect/>
          </a:stretch>
        </p:blipFill>
        <p:spPr bwMode="auto">
          <a:xfrm>
            <a:off x="3351213" y="2362200"/>
            <a:ext cx="5792787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3962400" y="6324600"/>
            <a:ext cx="4572000" cy="27622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</a:rPr>
              <a:t>Maximum Voltage Spike amplitude at 4.5 K with 50 A/s ramp rate</a:t>
            </a:r>
          </a:p>
        </p:txBody>
      </p:sp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3"/>
          <a:srcRect r="75000" b="9634"/>
          <a:stretch>
            <a:fillRect/>
          </a:stretch>
        </p:blipFill>
        <p:spPr bwMode="auto">
          <a:xfrm>
            <a:off x="5029200" y="1219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3810000" y="1676400"/>
            <a:ext cx="1252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RRP 54/61 </a:t>
            </a:r>
          </a:p>
          <a:p>
            <a:r>
              <a:rPr lang="en-US" dirty="0">
                <a:latin typeface="Times New Roman" pitchFamily="18" charset="0"/>
              </a:rPr>
              <a:t>by OST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324600" y="1219200"/>
            <a:ext cx="2819400" cy="2743200"/>
            <a:chOff x="6324600" y="1219200"/>
            <a:chExt cx="2819400" cy="2743200"/>
          </a:xfrm>
        </p:grpSpPr>
        <p:sp>
          <p:nvSpPr>
            <p:cNvPr id="18445" name="Rounded Rectangular Callout 9"/>
            <p:cNvSpPr>
              <a:spLocks noChangeArrowheads="1"/>
            </p:cNvSpPr>
            <p:nvPr/>
          </p:nvSpPr>
          <p:spPr bwMode="auto">
            <a:xfrm>
              <a:off x="6324600" y="2895600"/>
              <a:ext cx="2667000" cy="1066800"/>
            </a:xfrm>
            <a:prstGeom prst="wedgeRoundRectCallout">
              <a:avLst>
                <a:gd name="adj1" fmla="val -26042"/>
                <a:gd name="adj2" fmla="val -82912"/>
                <a:gd name="adj3" fmla="val 16667"/>
              </a:avLst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Will be eliminated or significantly reduced by using RRP 108/127</a:t>
              </a:r>
            </a:p>
          </p:txBody>
        </p:sp>
        <p:sp>
          <p:nvSpPr>
            <p:cNvPr id="18446" name="TextBox 13"/>
            <p:cNvSpPr txBox="1">
              <a:spLocks noChangeArrowheads="1"/>
            </p:cNvSpPr>
            <p:nvPr/>
          </p:nvSpPr>
          <p:spPr bwMode="auto">
            <a:xfrm>
              <a:off x="7659876" y="1600200"/>
              <a:ext cx="148412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</a:rPr>
                <a:t>RRP 108/127 </a:t>
              </a:r>
            </a:p>
            <a:p>
              <a:r>
                <a:rPr lang="en-US" dirty="0">
                  <a:latin typeface="Times New Roman" pitchFamily="18" charset="0"/>
                </a:rPr>
                <a:t>by OST</a:t>
              </a:r>
            </a:p>
          </p:txBody>
        </p:sp>
        <p:pic>
          <p:nvPicPr>
            <p:cNvPr id="18447" name="Picture 10"/>
            <p:cNvPicPr>
              <a:picLocks noChangeAspect="1" noChangeArrowheads="1"/>
            </p:cNvPicPr>
            <p:nvPr/>
          </p:nvPicPr>
          <p:blipFill>
            <a:blip r:embed="rId3"/>
            <a:srcRect l="50000" r="25000" b="9634"/>
            <a:stretch>
              <a:fillRect/>
            </a:stretch>
          </p:blipFill>
          <p:spPr bwMode="auto">
            <a:xfrm>
              <a:off x="6324600" y="1219200"/>
              <a:ext cx="129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E rev09">
  <a:themeElements>
    <a:clrScheme name="DOE rev09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OE rev0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OE rev09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rev0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1777</Words>
  <Application>Microsoft Office PowerPoint</Application>
  <PresentationFormat>On-screen Show (4:3)</PresentationFormat>
  <Paragraphs>405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Times New Roman</vt:lpstr>
      <vt:lpstr>Bookman Old Style</vt:lpstr>
      <vt:lpstr>Bitstream Vera Serif</vt:lpstr>
      <vt:lpstr>Wingdings</vt:lpstr>
      <vt:lpstr>Symbol</vt:lpstr>
      <vt:lpstr>Calibri</vt:lpstr>
      <vt:lpstr>DOE rev09</vt:lpstr>
      <vt:lpstr>Long Quadrupole Giorgio Ambrosio Fermilab</vt:lpstr>
      <vt:lpstr>LARP R&amp;D plan†</vt:lpstr>
      <vt:lpstr>Long Quadrupole†</vt:lpstr>
      <vt:lpstr>LQ Structure†</vt:lpstr>
      <vt:lpstr>LQ Coils†</vt:lpstr>
      <vt:lpstr>LQS01 Load &amp; Cooldown</vt:lpstr>
      <vt:lpstr>Coil-Pad Mismatch</vt:lpstr>
      <vt:lpstr>LQS01 Quench History</vt:lpstr>
      <vt:lpstr>Voltage Spikes</vt:lpstr>
      <vt:lpstr>Magnetic Measurement</vt:lpstr>
      <vt:lpstr>Coils after Test</vt:lpstr>
      <vt:lpstr>LQS01b Loading</vt:lpstr>
      <vt:lpstr>Strain Gauges: LQS01b vs. LQS01a </vt:lpstr>
      <vt:lpstr>Slide 14</vt:lpstr>
      <vt:lpstr>Slide 15</vt:lpstr>
      <vt:lpstr>LQS01b Quench Location</vt:lpstr>
      <vt:lpstr>LQS01b Preliminary Observ.</vt:lpstr>
      <vt:lpstr>Insulation Development</vt:lpstr>
      <vt:lpstr>LQ GOALS</vt:lpstr>
      <vt:lpstr>LQ Schedule</vt:lpstr>
      <vt:lpstr>Extra</vt:lpstr>
      <vt:lpstr>LQS01 Assembly</vt:lpstr>
      <vt:lpstr>LQS01 Cooldown</vt:lpstr>
      <vt:lpstr>FEM Analysis</vt:lpstr>
      <vt:lpstr>LQS01 Disassembly</vt:lpstr>
      <vt:lpstr>Quench Location</vt:lpstr>
      <vt:lpstr>LQS01b Pre-load</vt:lpstr>
    </vt:vector>
  </TitlesOfParts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Quadrupole Results &amp; Status Giorgio Ambrosio Fermilab</dc:title>
  <dc:creator>giorgioa</dc:creator>
  <cp:lastModifiedBy> </cp:lastModifiedBy>
  <cp:revision>146</cp:revision>
  <dcterms:created xsi:type="dcterms:W3CDTF">2010-05-13T15:16:12Z</dcterms:created>
  <dcterms:modified xsi:type="dcterms:W3CDTF">2010-07-15T05:15:55Z</dcterms:modified>
</cp:coreProperties>
</file>