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59" r:id="rId2"/>
    <p:sldId id="368" r:id="rId3"/>
    <p:sldId id="367" r:id="rId4"/>
    <p:sldId id="322" r:id="rId5"/>
    <p:sldId id="264" r:id="rId6"/>
    <p:sldId id="279" r:id="rId7"/>
    <p:sldId id="369" r:id="rId8"/>
    <p:sldId id="327" r:id="rId9"/>
    <p:sldId id="269" r:id="rId10"/>
    <p:sldId id="356" r:id="rId11"/>
    <p:sldId id="343" r:id="rId12"/>
    <p:sldId id="323" r:id="rId13"/>
    <p:sldId id="324" r:id="rId14"/>
    <p:sldId id="331" r:id="rId15"/>
    <p:sldId id="334" r:id="rId16"/>
    <p:sldId id="357" r:id="rId17"/>
    <p:sldId id="370" r:id="rId18"/>
    <p:sldId id="325" r:id="rId19"/>
    <p:sldId id="328" r:id="rId20"/>
    <p:sldId id="329" r:id="rId21"/>
    <p:sldId id="330" r:id="rId22"/>
    <p:sldId id="267" r:id="rId23"/>
    <p:sldId id="348" r:id="rId24"/>
    <p:sldId id="349" r:id="rId25"/>
    <p:sldId id="350" r:id="rId26"/>
    <p:sldId id="351" r:id="rId27"/>
    <p:sldId id="338" r:id="rId28"/>
    <p:sldId id="344" r:id="rId29"/>
    <p:sldId id="336" r:id="rId30"/>
    <p:sldId id="347" r:id="rId31"/>
    <p:sldId id="345" r:id="rId32"/>
    <p:sldId id="340" r:id="rId33"/>
    <p:sldId id="366" r:id="rId34"/>
    <p:sldId id="354" r:id="rId35"/>
    <p:sldId id="346" r:id="rId36"/>
    <p:sldId id="339" r:id="rId37"/>
    <p:sldId id="360" r:id="rId38"/>
    <p:sldId id="266" r:id="rId39"/>
    <p:sldId id="362" r:id="rId40"/>
    <p:sldId id="365" r:id="rId41"/>
    <p:sldId id="364" r:id="rId42"/>
    <p:sldId id="352" r:id="rId43"/>
    <p:sldId id="358" r:id="rId44"/>
    <p:sldId id="342" r:id="rId45"/>
    <p:sldId id="359" r:id="rId46"/>
    <p:sldId id="353" r:id="rId47"/>
    <p:sldId id="268" r:id="rId48"/>
    <p:sldId id="321" r:id="rId49"/>
    <p:sldId id="361" r:id="rId50"/>
    <p:sldId id="319" r:id="rId51"/>
    <p:sldId id="335" r:id="rId52"/>
  </p:sldIdLst>
  <p:sldSz cx="9144000" cy="6858000" type="screen4x3"/>
  <p:notesSz cx="7077075" cy="895508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66"/>
    <a:srgbClr val="FFFFCC"/>
    <a:srgbClr val="FFFF00"/>
    <a:srgbClr val="00CC99"/>
    <a:srgbClr val="993300"/>
    <a:srgbClr val="009999"/>
    <a:srgbClr val="0066FF"/>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8" d="100"/>
          <a:sy n="118" d="100"/>
        </p:scale>
        <p:origin x="-61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7" cy="447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08398" y="0"/>
            <a:ext cx="3067057" cy="447138"/>
          </a:xfrm>
          <a:prstGeom prst="rect">
            <a:avLst/>
          </a:prstGeom>
        </p:spPr>
        <p:txBody>
          <a:bodyPr vert="horz" lIns="91440" tIns="45720" rIns="91440" bIns="45720" rtlCol="0"/>
          <a:lstStyle>
            <a:lvl1pPr algn="r">
              <a:defRPr sz="1200"/>
            </a:lvl1pPr>
          </a:lstStyle>
          <a:p>
            <a:fld id="{083405F7-2C34-4025-B6CE-545EAAB6ED2E}" type="datetimeFigureOut">
              <a:rPr lang="en-US" smtClean="0"/>
              <a:pPr/>
              <a:t>8/20/2010</a:t>
            </a:fld>
            <a:endParaRPr lang="en-US" dirty="0"/>
          </a:p>
        </p:txBody>
      </p:sp>
      <p:sp>
        <p:nvSpPr>
          <p:cNvPr id="4" name="Footer Placeholder 3"/>
          <p:cNvSpPr>
            <a:spLocks noGrp="1"/>
          </p:cNvSpPr>
          <p:nvPr>
            <p:ph type="ftr" sz="quarter" idx="2"/>
          </p:nvPr>
        </p:nvSpPr>
        <p:spPr>
          <a:xfrm>
            <a:off x="0" y="8506409"/>
            <a:ext cx="3067057" cy="447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398" y="8506409"/>
            <a:ext cx="3067057" cy="447138"/>
          </a:xfrm>
          <a:prstGeom prst="rect">
            <a:avLst/>
          </a:prstGeom>
        </p:spPr>
        <p:txBody>
          <a:bodyPr vert="horz" lIns="91440" tIns="45720" rIns="91440" bIns="45720" rtlCol="0" anchor="b"/>
          <a:lstStyle>
            <a:lvl1pPr algn="r">
              <a:defRPr sz="1200"/>
            </a:lvl1pPr>
          </a:lstStyle>
          <a:p>
            <a:fld id="{8423CF1F-F142-492C-889A-9A584CA60F52}"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47754"/>
          </a:xfrm>
          <a:prstGeom prst="rect">
            <a:avLst/>
          </a:prstGeom>
        </p:spPr>
        <p:txBody>
          <a:bodyPr vert="horz" lIns="92309" tIns="46154" rIns="92309" bIns="46154"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4008704" y="0"/>
            <a:ext cx="3066733" cy="447754"/>
          </a:xfrm>
          <a:prstGeom prst="rect">
            <a:avLst/>
          </a:prstGeom>
        </p:spPr>
        <p:txBody>
          <a:bodyPr vert="horz" lIns="92309" tIns="46154" rIns="92309" bIns="46154" rtlCol="0"/>
          <a:lstStyle>
            <a:lvl1pPr algn="r" fontAlgn="auto">
              <a:spcBef>
                <a:spcPts val="0"/>
              </a:spcBef>
              <a:spcAft>
                <a:spcPts val="0"/>
              </a:spcAft>
              <a:defRPr sz="1200" smtClean="0">
                <a:latin typeface="+mn-lt"/>
              </a:defRPr>
            </a:lvl1pPr>
          </a:lstStyle>
          <a:p>
            <a:pPr>
              <a:defRPr/>
            </a:pPr>
            <a:fld id="{CAB8CD94-16CA-4A94-8E77-4EA1262E1AD4}" type="datetimeFigureOut">
              <a:rPr lang="en-US"/>
              <a:pPr>
                <a:defRPr/>
              </a:pPr>
              <a:t>8/20/2010</a:t>
            </a:fld>
            <a:endParaRPr lang="en-US" dirty="0"/>
          </a:p>
        </p:txBody>
      </p:sp>
      <p:sp>
        <p:nvSpPr>
          <p:cNvPr id="4" name="Slide Image Placeholder 3"/>
          <p:cNvSpPr>
            <a:spLocks noGrp="1" noRot="1" noChangeAspect="1"/>
          </p:cNvSpPr>
          <p:nvPr>
            <p:ph type="sldImg" idx="2"/>
          </p:nvPr>
        </p:nvSpPr>
        <p:spPr>
          <a:xfrm>
            <a:off x="1298575" y="671513"/>
            <a:ext cx="4479925" cy="3359150"/>
          </a:xfrm>
          <a:prstGeom prst="rect">
            <a:avLst/>
          </a:prstGeom>
          <a:noFill/>
          <a:ln w="12700">
            <a:solidFill>
              <a:prstClr val="black"/>
            </a:solidFill>
          </a:ln>
        </p:spPr>
        <p:txBody>
          <a:bodyPr vert="horz" lIns="92309" tIns="46154" rIns="92309" bIns="46154" rtlCol="0" anchor="ctr"/>
          <a:lstStyle/>
          <a:p>
            <a:pPr lvl="0"/>
            <a:endParaRPr lang="en-US" noProof="0" dirty="0"/>
          </a:p>
        </p:txBody>
      </p:sp>
      <p:sp>
        <p:nvSpPr>
          <p:cNvPr id="5" name="Notes Placeholder 4"/>
          <p:cNvSpPr>
            <a:spLocks noGrp="1"/>
          </p:cNvSpPr>
          <p:nvPr>
            <p:ph type="body" sz="quarter" idx="3"/>
          </p:nvPr>
        </p:nvSpPr>
        <p:spPr>
          <a:xfrm>
            <a:off x="707708" y="4253667"/>
            <a:ext cx="5661660" cy="4029790"/>
          </a:xfrm>
          <a:prstGeom prst="rect">
            <a:avLst/>
          </a:prstGeom>
        </p:spPr>
        <p:txBody>
          <a:bodyPr vert="horz" lIns="92309" tIns="46154" rIns="92309" bIns="4615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505780"/>
            <a:ext cx="3066733" cy="447754"/>
          </a:xfrm>
          <a:prstGeom prst="rect">
            <a:avLst/>
          </a:prstGeom>
        </p:spPr>
        <p:txBody>
          <a:bodyPr vert="horz" lIns="92309" tIns="46154" rIns="92309" bIns="46154"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4008704" y="8505780"/>
            <a:ext cx="3066733" cy="447754"/>
          </a:xfrm>
          <a:prstGeom prst="rect">
            <a:avLst/>
          </a:prstGeom>
        </p:spPr>
        <p:txBody>
          <a:bodyPr vert="horz" lIns="92309" tIns="46154" rIns="92309" bIns="46154" rtlCol="0" anchor="b"/>
          <a:lstStyle>
            <a:lvl1pPr algn="r" fontAlgn="auto">
              <a:spcBef>
                <a:spcPts val="0"/>
              </a:spcBef>
              <a:spcAft>
                <a:spcPts val="0"/>
              </a:spcAft>
              <a:defRPr sz="1200" smtClean="0">
                <a:latin typeface="+mn-lt"/>
              </a:defRPr>
            </a:lvl1pPr>
          </a:lstStyle>
          <a:p>
            <a:pPr>
              <a:defRPr/>
            </a:pPr>
            <a:fld id="{F397E1CB-180B-4DB3-B713-6A3F4988FDEE}"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8"/>
          <p:cNvSpPr/>
          <p:nvPr userDrawn="1"/>
        </p:nvSpPr>
        <p:spPr>
          <a:xfrm>
            <a:off x="0" y="0"/>
            <a:ext cx="9144000" cy="1143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5" name="Straight Connector 7"/>
          <p:cNvCxnSpPr/>
          <p:nvPr userDrawn="1"/>
        </p:nvCxnSpPr>
        <p:spPr>
          <a:xfrm>
            <a:off x="304800" y="6384925"/>
            <a:ext cx="8458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2" descr="C:\Documents and Settings\sgeer\My Documents\MAP\MAP-LOGO.png"/>
          <p:cNvPicPr>
            <a:picLocks noChangeAspect="1" noChangeArrowheads="1"/>
          </p:cNvPicPr>
          <p:nvPr userDrawn="1"/>
        </p:nvPicPr>
        <p:blipFill>
          <a:blip r:embed="rId2"/>
          <a:srcRect/>
          <a:stretch>
            <a:fillRect/>
          </a:stretch>
        </p:blipFill>
        <p:spPr bwMode="auto">
          <a:xfrm>
            <a:off x="7848600" y="76200"/>
            <a:ext cx="857250" cy="974725"/>
          </a:xfrm>
          <a:prstGeom prst="rect">
            <a:avLst/>
          </a:prstGeom>
          <a:noFill/>
          <a:ln w="38100">
            <a:solidFill>
              <a:schemeClr val="bg1">
                <a:lumMod val="85000"/>
              </a:schemeClr>
            </a:solidFill>
          </a:ln>
        </p:spPr>
      </p:pic>
      <p:sp>
        <p:nvSpPr>
          <p:cNvPr id="2" name="Title 1"/>
          <p:cNvSpPr>
            <a:spLocks noGrp="1"/>
          </p:cNvSpPr>
          <p:nvPr>
            <p:ph type="ctrTitle"/>
          </p:nvPr>
        </p:nvSpPr>
        <p:spPr>
          <a:xfrm>
            <a:off x="1524000" y="1"/>
            <a:ext cx="6324600" cy="1143000"/>
          </a:xfrm>
        </p:spPr>
        <p:txBody>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371600" y="2209800"/>
            <a:ext cx="6400800" cy="2286000"/>
          </a:xfr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Char char="•"/>
              <a:tabLst/>
              <a:defRPr sz="2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0" name="Date Placeholder 3"/>
          <p:cNvSpPr>
            <a:spLocks noGrp="1"/>
          </p:cNvSpPr>
          <p:nvPr>
            <p:ph type="dt" sz="half" idx="10"/>
          </p:nvPr>
        </p:nvSpPr>
        <p:spPr>
          <a:xfrm>
            <a:off x="457200" y="6416675"/>
            <a:ext cx="2133600" cy="365125"/>
          </a:xfrm>
        </p:spPr>
        <p:txBody>
          <a:bodyPr/>
          <a:lstStyle>
            <a:lvl1pPr>
              <a:defRPr smtClean="0">
                <a:solidFill>
                  <a:schemeClr val="tx1"/>
                </a:solidFill>
              </a:defRPr>
            </a:lvl1pPr>
          </a:lstStyle>
          <a:p>
            <a:pPr>
              <a:defRPr/>
            </a:pPr>
            <a:r>
              <a:rPr lang="en-US" dirty="0" smtClean="0"/>
              <a:t>Alan Bross</a:t>
            </a:r>
            <a:endParaRPr lang="en-US" dirty="0"/>
          </a:p>
        </p:txBody>
      </p:sp>
      <p:sp>
        <p:nvSpPr>
          <p:cNvPr id="11" name="Footer Placeholder 4"/>
          <p:cNvSpPr>
            <a:spLocks noGrp="1"/>
          </p:cNvSpPr>
          <p:nvPr>
            <p:ph type="ftr" sz="quarter" idx="11"/>
          </p:nvPr>
        </p:nvSpPr>
        <p:spPr>
          <a:xfrm>
            <a:off x="3124200" y="6416675"/>
            <a:ext cx="3276600" cy="365125"/>
          </a:xfrm>
        </p:spPr>
        <p:txBody>
          <a:bodyPr/>
          <a:lstStyle>
            <a:lvl1pPr>
              <a:defRPr dirty="0"/>
            </a:lvl1pPr>
          </a:lstStyle>
          <a:p>
            <a:pPr>
              <a:defRPr/>
            </a:pPr>
            <a:r>
              <a:rPr lang="en-US" dirty="0"/>
              <a:t>MAP REVIEW                        24-26 August, 2010</a:t>
            </a:r>
          </a:p>
        </p:txBody>
      </p:sp>
      <p:sp>
        <p:nvSpPr>
          <p:cNvPr id="12" name="Slide Number Placeholder 5"/>
          <p:cNvSpPr>
            <a:spLocks noGrp="1"/>
          </p:cNvSpPr>
          <p:nvPr>
            <p:ph type="sldNum" sz="quarter" idx="12"/>
          </p:nvPr>
        </p:nvSpPr>
        <p:spPr>
          <a:xfrm>
            <a:off x="6553200" y="6416675"/>
            <a:ext cx="2133600" cy="365125"/>
          </a:xfrm>
        </p:spPr>
        <p:txBody>
          <a:bodyPr/>
          <a:lstStyle>
            <a:lvl1pPr>
              <a:defRPr smtClean="0">
                <a:solidFill>
                  <a:schemeClr val="tx1"/>
                </a:solidFill>
              </a:defRPr>
            </a:lvl1pPr>
          </a:lstStyle>
          <a:p>
            <a:pPr>
              <a:defRPr/>
            </a:pPr>
            <a:fld id="{6995EC52-1F2E-4189-9CEB-802052E9100C}" type="slidenum">
              <a:rPr lang="en-US"/>
              <a:pPr>
                <a:defRPr/>
              </a:pPr>
              <a:t>‹#›</a:t>
            </a:fld>
            <a:endParaRPr lang="en-US" dirty="0"/>
          </a:p>
        </p:txBody>
      </p:sp>
      <p:pic>
        <p:nvPicPr>
          <p:cNvPr id="13" name="Picture 6" descr="FermilLogo_blue"/>
          <p:cNvPicPr>
            <a:picLocks noChangeAspect="1" noChangeArrowheads="1"/>
          </p:cNvPicPr>
          <p:nvPr userDrawn="1"/>
        </p:nvPicPr>
        <p:blipFill>
          <a:blip r:embed="rId3" cstate="screen"/>
          <a:srcRect/>
          <a:stretch>
            <a:fillRect/>
          </a:stretch>
        </p:blipFill>
        <p:spPr bwMode="auto">
          <a:xfrm>
            <a:off x="152400" y="380999"/>
            <a:ext cx="1295400" cy="234453"/>
          </a:xfrm>
          <a:prstGeom prst="rect">
            <a:avLst/>
          </a:prstGeom>
          <a:noFill/>
          <a:ln w="9525">
            <a:noFill/>
            <a:miter lim="800000"/>
            <a:headEnd/>
            <a:tailEnd/>
          </a:ln>
        </p:spPr>
      </p:pic>
    </p:spTree>
  </p:cSld>
  <p:clrMapOvr>
    <a:masterClrMapping/>
  </p:clrMapOvr>
  <p:transition spd="slow">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9"/>
          <p:cNvSpPr/>
          <p:nvPr userDrawn="1"/>
        </p:nvSpPr>
        <p:spPr>
          <a:xfrm>
            <a:off x="0" y="0"/>
            <a:ext cx="9144000" cy="1143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2" descr="C:\Documents and Settings\sgeer\My Documents\MAP\MAP-LOGO.png"/>
          <p:cNvPicPr>
            <a:picLocks noChangeAspect="1" noChangeArrowheads="1"/>
          </p:cNvPicPr>
          <p:nvPr userDrawn="1"/>
        </p:nvPicPr>
        <p:blipFill>
          <a:blip r:embed="rId2"/>
          <a:srcRect/>
          <a:stretch>
            <a:fillRect/>
          </a:stretch>
        </p:blipFill>
        <p:spPr bwMode="auto">
          <a:xfrm>
            <a:off x="7848600" y="76200"/>
            <a:ext cx="857250" cy="974725"/>
          </a:xfrm>
          <a:prstGeom prst="rect">
            <a:avLst/>
          </a:prstGeom>
          <a:noFill/>
          <a:ln w="38100">
            <a:solidFill>
              <a:schemeClr val="bg1">
                <a:lumMod val="85000"/>
              </a:schemeClr>
            </a:solidFill>
          </a:ln>
        </p:spPr>
      </p:pic>
      <p:cxnSp>
        <p:nvCxnSpPr>
          <p:cNvPr id="6" name="Straight Connector 8"/>
          <p:cNvCxnSpPr/>
          <p:nvPr userDrawn="1"/>
        </p:nvCxnSpPr>
        <p:spPr>
          <a:xfrm>
            <a:off x="304800" y="6384925"/>
            <a:ext cx="8458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0" y="0"/>
            <a:ext cx="6324600" cy="1066800"/>
          </a:xfrm>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1371600"/>
            <a:ext cx="8229600" cy="4876800"/>
          </a:xfrm>
        </p:spPr>
        <p:txBody>
          <a:bodyPr/>
          <a:lstStyle>
            <a:lvl2pPr>
              <a:defRPr>
                <a:solidFill>
                  <a:srgbClr val="00B050"/>
                </a:solidFill>
              </a:defRPr>
            </a:lvl2pPr>
            <a:lvl3pPr>
              <a:defRPr>
                <a:solidFill>
                  <a:srgbClr val="0066FF"/>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Date Placeholder 3"/>
          <p:cNvSpPr>
            <a:spLocks noGrp="1"/>
          </p:cNvSpPr>
          <p:nvPr>
            <p:ph type="dt" sz="half" idx="10"/>
          </p:nvPr>
        </p:nvSpPr>
        <p:spPr>
          <a:xfrm>
            <a:off x="457200" y="6416675"/>
            <a:ext cx="2133600" cy="365125"/>
          </a:xfrm>
        </p:spPr>
        <p:txBody>
          <a:bodyPr/>
          <a:lstStyle>
            <a:lvl1pPr>
              <a:defRPr smtClean="0">
                <a:solidFill>
                  <a:schemeClr val="tx1"/>
                </a:solidFill>
              </a:defRPr>
            </a:lvl1pPr>
          </a:lstStyle>
          <a:p>
            <a:pPr>
              <a:defRPr/>
            </a:pPr>
            <a:r>
              <a:rPr lang="en-US" dirty="0" smtClean="0"/>
              <a:t>Alan Bross</a:t>
            </a:r>
            <a:endParaRPr lang="en-US" dirty="0"/>
          </a:p>
        </p:txBody>
      </p:sp>
      <p:sp>
        <p:nvSpPr>
          <p:cNvPr id="11" name="Footer Placeholder 4"/>
          <p:cNvSpPr>
            <a:spLocks noGrp="1"/>
          </p:cNvSpPr>
          <p:nvPr>
            <p:ph type="ftr" sz="quarter" idx="11"/>
          </p:nvPr>
        </p:nvSpPr>
        <p:spPr>
          <a:xfrm>
            <a:off x="3124200" y="6416675"/>
            <a:ext cx="3352800" cy="365125"/>
          </a:xfrm>
        </p:spPr>
        <p:txBody>
          <a:bodyPr/>
          <a:lstStyle>
            <a:lvl1pPr>
              <a:defRPr dirty="0"/>
            </a:lvl1pPr>
          </a:lstStyle>
          <a:p>
            <a:pPr>
              <a:defRPr/>
            </a:pPr>
            <a:r>
              <a:rPr lang="en-US" dirty="0"/>
              <a:t>MAP REVIEW                        24-26 August, 2010</a:t>
            </a:r>
          </a:p>
        </p:txBody>
      </p:sp>
      <p:sp>
        <p:nvSpPr>
          <p:cNvPr id="12" name="Slide Number Placeholder 5"/>
          <p:cNvSpPr>
            <a:spLocks noGrp="1"/>
          </p:cNvSpPr>
          <p:nvPr>
            <p:ph type="sldNum" sz="quarter" idx="12"/>
          </p:nvPr>
        </p:nvSpPr>
        <p:spPr>
          <a:xfrm>
            <a:off x="6553200" y="6416675"/>
            <a:ext cx="2133600" cy="365125"/>
          </a:xfrm>
        </p:spPr>
        <p:txBody>
          <a:bodyPr/>
          <a:lstStyle>
            <a:lvl1pPr>
              <a:defRPr smtClean="0">
                <a:solidFill>
                  <a:schemeClr val="tx1"/>
                </a:solidFill>
              </a:defRPr>
            </a:lvl1pPr>
          </a:lstStyle>
          <a:p>
            <a:pPr>
              <a:defRPr/>
            </a:pPr>
            <a:fld id="{636CF26B-2D57-4D69-8A36-791C8D1D5DBF}" type="slidenum">
              <a:rPr lang="en-US"/>
              <a:pPr>
                <a:defRPr/>
              </a:pPr>
              <a:t>‹#›</a:t>
            </a:fld>
            <a:endParaRPr lang="en-US" dirty="0"/>
          </a:p>
        </p:txBody>
      </p:sp>
      <p:pic>
        <p:nvPicPr>
          <p:cNvPr id="13" name="Picture 6" descr="FermilLogo_blue"/>
          <p:cNvPicPr>
            <a:picLocks noChangeAspect="1" noChangeArrowheads="1"/>
          </p:cNvPicPr>
          <p:nvPr userDrawn="1"/>
        </p:nvPicPr>
        <p:blipFill>
          <a:blip r:embed="rId3" cstate="screen"/>
          <a:srcRect/>
          <a:stretch>
            <a:fillRect/>
          </a:stretch>
        </p:blipFill>
        <p:spPr bwMode="auto">
          <a:xfrm>
            <a:off x="152400" y="380999"/>
            <a:ext cx="1295400" cy="234453"/>
          </a:xfrm>
          <a:prstGeom prst="rect">
            <a:avLst/>
          </a:prstGeom>
          <a:noFill/>
          <a:ln w="9525">
            <a:noFill/>
            <a:miter lim="800000"/>
            <a:headEnd/>
            <a:tailEnd/>
          </a:ln>
        </p:spPr>
      </p:pic>
    </p:spTree>
  </p:cSld>
  <p:clrMapOvr>
    <a:masterClrMapping/>
  </p:clrMapOvr>
  <p:transition spd="slow">
    <p:circl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r>
              <a:rPr lang="en-US" dirty="0" smtClean="0"/>
              <a:t>Alan Bross</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r>
              <a:rPr lang="en-US" dirty="0"/>
              <a:t>MAP REVIEW                        24-26 August, 2010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7AD28568-77D4-46A8-8E89-7C9AA39554C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Lst>
  <p:transition spd="slow">
    <p:circle/>
  </p:transition>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e_win.jpg"/>
          <p:cNvPicPr>
            <a:picLocks noChangeAspect="1"/>
          </p:cNvPicPr>
          <p:nvPr/>
        </p:nvPicPr>
        <p:blipFill>
          <a:blip r:embed="rId2" cstate="print"/>
          <a:stretch>
            <a:fillRect/>
          </a:stretch>
        </p:blipFill>
        <p:spPr>
          <a:xfrm>
            <a:off x="1423854" y="1295400"/>
            <a:ext cx="5773773" cy="4953000"/>
          </a:xfrm>
          <a:prstGeom prst="rect">
            <a:avLst/>
          </a:prstGeom>
        </p:spPr>
      </p:pic>
      <p:sp>
        <p:nvSpPr>
          <p:cNvPr id="2" name="Title 1"/>
          <p:cNvSpPr>
            <a:spLocks noGrp="1"/>
          </p:cNvSpPr>
          <p:nvPr>
            <p:ph type="ctrTitle"/>
          </p:nvPr>
        </p:nvSpPr>
        <p:spPr/>
        <p:txBody>
          <a:bodyPr/>
          <a:lstStyle/>
          <a:p>
            <a:r>
              <a:rPr lang="en-US" dirty="0" smtClean="0"/>
              <a:t>RF Strategy &amp; </a:t>
            </a:r>
            <a:br>
              <a:rPr lang="en-US" dirty="0" smtClean="0"/>
            </a:br>
            <a:r>
              <a:rPr lang="en-US" dirty="0" smtClean="0"/>
              <a:t>the MuCool Test Area</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995EC52-1F2E-4189-9CEB-802052E9100C}" type="slidenum">
              <a:rPr lang="en-US" smtClean="0"/>
              <a:pPr>
                <a:defRPr/>
              </a:pPr>
              <a:t>1</a:t>
            </a:fld>
            <a:endParaRPr lang="en-US" dirty="0"/>
          </a:p>
        </p:txBody>
      </p:sp>
      <p:sp>
        <p:nvSpPr>
          <p:cNvPr id="8" name="Subtitle 7"/>
          <p:cNvSpPr>
            <a:spLocks noGrp="1"/>
          </p:cNvSpPr>
          <p:nvPr>
            <p:ph type="subTitle" idx="1"/>
          </p:nvPr>
        </p:nvSpPr>
        <p:spPr>
          <a:xfrm>
            <a:off x="1905000" y="5638800"/>
            <a:ext cx="4876800" cy="685800"/>
          </a:xfrm>
          <a:solidFill>
            <a:srgbClr val="FFFFCC"/>
          </a:solidFill>
        </p:spPr>
        <p:txBody>
          <a:bodyPr>
            <a:normAutofit lnSpcReduction="10000"/>
          </a:bodyPr>
          <a:lstStyle/>
          <a:p>
            <a:pPr algn="ctr">
              <a:buNone/>
            </a:pPr>
            <a:r>
              <a:rPr lang="en-US" sz="2000" dirty="0" smtClean="0">
                <a:solidFill>
                  <a:srgbClr val="0000FF"/>
                </a:solidFill>
              </a:rPr>
              <a:t>Meeting the RF in Magnetic Field Challenge</a:t>
            </a:r>
          </a:p>
        </p:txBody>
      </p:sp>
    </p:spTree>
  </p:cSld>
  <p:clrMapOvr>
    <a:masterClrMapping/>
  </p:clrMapOvr>
  <p:transition spd="slow">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 MHz Prototype</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10</a:t>
            </a:fld>
            <a:endParaRPr lang="en-US" dirty="0"/>
          </a:p>
        </p:txBody>
      </p:sp>
      <p:pic>
        <p:nvPicPr>
          <p:cNvPr id="9" name="Content Placeholder 8" descr="10-0248-04D.hr.jpg"/>
          <p:cNvPicPr>
            <a:picLocks noGrp="1" noChangeAspect="1"/>
          </p:cNvPicPr>
          <p:nvPr>
            <p:ph idx="1"/>
          </p:nvPr>
        </p:nvPicPr>
        <p:blipFill>
          <a:blip r:embed="rId2" cstate="print"/>
          <a:stretch>
            <a:fillRect/>
          </a:stretch>
        </p:blipFill>
        <p:spPr>
          <a:xfrm rot="16200000">
            <a:off x="1256411" y="115189"/>
            <a:ext cx="4694322" cy="7054744"/>
          </a:xfrm>
        </p:spPr>
      </p:pic>
      <p:pic>
        <p:nvPicPr>
          <p:cNvPr id="10" name="Picture 4" descr="201-Line"/>
          <p:cNvPicPr>
            <a:picLocks noChangeAspect="1" noChangeArrowheads="1"/>
          </p:cNvPicPr>
          <p:nvPr/>
        </p:nvPicPr>
        <p:blipFill>
          <a:blip r:embed="rId3"/>
          <a:srcRect/>
          <a:stretch>
            <a:fillRect/>
          </a:stretch>
        </p:blipFill>
        <p:spPr bwMode="auto">
          <a:xfrm>
            <a:off x="7162800" y="1905000"/>
            <a:ext cx="1771650" cy="3919537"/>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Breakdowns</a:t>
            </a:r>
            <a:endParaRPr lang="en-US" dirty="0"/>
          </a:p>
        </p:txBody>
      </p:sp>
      <p:sp>
        <p:nvSpPr>
          <p:cNvPr id="3" name="Content Placeholder 2"/>
          <p:cNvSpPr>
            <a:spLocks noGrp="1"/>
          </p:cNvSpPr>
          <p:nvPr>
            <p:ph idx="1"/>
          </p:nvPr>
        </p:nvSpPr>
        <p:spPr/>
        <p:txBody>
          <a:bodyPr/>
          <a:lstStyle/>
          <a:p>
            <a:r>
              <a:rPr lang="en-US" dirty="0" smtClean="0"/>
              <a:t>Are not all equal</a:t>
            </a:r>
          </a:p>
          <a:p>
            <a:pPr lvl="1"/>
            <a:r>
              <a:rPr lang="en-US" dirty="0" smtClean="0"/>
              <a:t>NCRF conditioning (B=0), process allows for higher gradient operation </a:t>
            </a:r>
            <a:r>
              <a:rPr lang="en-US" i="1" dirty="0" smtClean="0">
                <a:solidFill>
                  <a:srgbClr val="0000FF"/>
                </a:solidFill>
              </a:rPr>
              <a:t>(“conditioning”)</a:t>
            </a:r>
          </a:p>
          <a:p>
            <a:pPr lvl="1"/>
            <a:r>
              <a:rPr lang="en-US" dirty="0" smtClean="0"/>
              <a:t>NCRF (B </a:t>
            </a:r>
            <a:r>
              <a:rPr lang="en-US" dirty="0" smtClean="0">
                <a:latin typeface="Symbol"/>
              </a:rPr>
              <a:t>¹</a:t>
            </a:r>
            <a:r>
              <a:rPr lang="en-US" sz="1400" dirty="0" smtClean="0">
                <a:latin typeface="MS Shell Dlg 2"/>
              </a:rPr>
              <a:t> </a:t>
            </a:r>
            <a:r>
              <a:rPr lang="en-US" dirty="0" smtClean="0"/>
              <a:t>0), process can cause damage and require re-conditioning at lower gradient in order to reach the same gradient attainable before breakdown</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11</a:t>
            </a:fld>
            <a:endParaRPr lang="en-US" dirty="0"/>
          </a:p>
        </p:txBody>
      </p:sp>
    </p:spTree>
  </p:cSld>
  <p:clrMapOvr>
    <a:masterClrMapping/>
  </p:clrMapOvr>
  <p:transition spd="slow">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Science of RF Breakdown</a:t>
            </a:r>
            <a:br>
              <a:rPr lang="en-US" dirty="0" smtClean="0"/>
            </a:br>
            <a:r>
              <a:rPr lang="en-US" sz="2800" i="1" dirty="0" smtClean="0"/>
              <a:t>Vacuum</a:t>
            </a:r>
            <a:endParaRPr lang="en-US" sz="2800" i="1" dirty="0"/>
          </a:p>
        </p:txBody>
      </p:sp>
      <p:sp>
        <p:nvSpPr>
          <p:cNvPr id="3" name="Content Placeholder 2"/>
          <p:cNvSpPr>
            <a:spLocks noGrp="1"/>
          </p:cNvSpPr>
          <p:nvPr>
            <p:ph idx="1"/>
          </p:nvPr>
        </p:nvSpPr>
        <p:spPr/>
        <p:txBody>
          <a:bodyPr>
            <a:normAutofit fontScale="92500" lnSpcReduction="10000"/>
          </a:bodyPr>
          <a:lstStyle/>
          <a:p>
            <a:r>
              <a:rPr lang="en-US" dirty="0" smtClean="0"/>
              <a:t>In recent years, we have learned a great deal about the Science of RF Breakdown</a:t>
            </a:r>
          </a:p>
          <a:p>
            <a:pPr lvl="1"/>
            <a:r>
              <a:rPr lang="en-US" dirty="0" smtClean="0"/>
              <a:t>Vacuum Arcs</a:t>
            </a:r>
          </a:p>
          <a:p>
            <a:pPr lvl="2"/>
            <a:r>
              <a:rPr lang="en-US" dirty="0" smtClean="0"/>
              <a:t>An explanation of the formation of high </a:t>
            </a:r>
            <a:r>
              <a:rPr lang="en-US" dirty="0" smtClean="0">
                <a:latin typeface="Symbol" pitchFamily="18" charset="2"/>
              </a:rPr>
              <a:t></a:t>
            </a:r>
            <a:r>
              <a:rPr lang="en-US" dirty="0" smtClean="0"/>
              <a:t> asperities</a:t>
            </a:r>
          </a:p>
          <a:p>
            <a:pPr lvl="3"/>
            <a:r>
              <a:rPr lang="en-US" dirty="0" smtClean="0"/>
              <a:t>Surface Field Enhancements</a:t>
            </a:r>
          </a:p>
          <a:p>
            <a:pPr lvl="2"/>
            <a:r>
              <a:rPr lang="en-US" dirty="0" smtClean="0"/>
              <a:t>Predictions of very high surface fields in arcs, consistent with measurements.</a:t>
            </a:r>
          </a:p>
          <a:p>
            <a:pPr lvl="2"/>
            <a:r>
              <a:rPr lang="en-US" dirty="0" smtClean="0"/>
              <a:t>An explanation of the microstructure in arc pits</a:t>
            </a:r>
          </a:p>
          <a:p>
            <a:pPr lvl="2"/>
            <a:r>
              <a:rPr lang="en-US" dirty="0" smtClean="0"/>
              <a:t>Preliminary results of arcs in static B fields.</a:t>
            </a:r>
          </a:p>
          <a:p>
            <a:pPr lvl="2"/>
            <a:r>
              <a:rPr lang="en-US" dirty="0" smtClean="0"/>
              <a:t>Comparison with studies of unipolar arcs.</a:t>
            </a:r>
          </a:p>
          <a:p>
            <a:pPr lvl="2"/>
            <a:r>
              <a:rPr lang="en-US" dirty="0" smtClean="0"/>
              <a:t>Calculations of sputtering and erosion rates.</a:t>
            </a:r>
          </a:p>
          <a:p>
            <a:pPr lvl="1"/>
            <a:r>
              <a:rPr lang="en-US" dirty="0" smtClean="0"/>
              <a:t>Effects due to magnetically focused Field Emission</a:t>
            </a:r>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12</a:t>
            </a:fld>
            <a:endParaRPr lang="en-US" dirty="0"/>
          </a:p>
        </p:txBody>
      </p:sp>
    </p:spTree>
  </p:cSld>
  <p:clrMapOvr>
    <a:masterClrMapping/>
  </p:clrMapOvr>
  <p:transition spd="slow">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II</a:t>
            </a:r>
            <a:br>
              <a:rPr lang="en-US" dirty="0" smtClean="0"/>
            </a:br>
            <a:r>
              <a:rPr lang="en-US" sz="3100" i="1" dirty="0" smtClean="0"/>
              <a:t>Vacuum</a:t>
            </a:r>
            <a:endParaRPr lang="en-US" sz="3100" i="1"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13</a:t>
            </a:fld>
            <a:endParaRPr lang="en-US" dirty="0"/>
          </a:p>
        </p:txBody>
      </p:sp>
      <p:pic>
        <p:nvPicPr>
          <p:cNvPr id="1026" name="Picture 2" descr="Arc Mechanisms - 4 stages"/>
          <p:cNvPicPr>
            <a:picLocks noChangeAspect="1" noChangeArrowheads="1"/>
          </p:cNvPicPr>
          <p:nvPr/>
        </p:nvPicPr>
        <p:blipFill>
          <a:blip r:embed="rId2" cstate="print"/>
          <a:srcRect/>
          <a:stretch>
            <a:fillRect/>
          </a:stretch>
        </p:blipFill>
        <p:spPr bwMode="auto">
          <a:xfrm>
            <a:off x="914400" y="1066800"/>
            <a:ext cx="7315200" cy="4876800"/>
          </a:xfrm>
          <a:prstGeom prst="rect">
            <a:avLst/>
          </a:prstGeom>
          <a:noFill/>
          <a:ln w="9525">
            <a:noFill/>
            <a:miter lim="800000"/>
            <a:headEnd/>
            <a:tailEnd/>
          </a:ln>
        </p:spPr>
      </p:pic>
      <p:sp>
        <p:nvSpPr>
          <p:cNvPr id="8" name="TextBox 7"/>
          <p:cNvSpPr txBox="1"/>
          <p:nvPr/>
        </p:nvSpPr>
        <p:spPr>
          <a:xfrm>
            <a:off x="1295400" y="5943600"/>
            <a:ext cx="2672526" cy="369332"/>
          </a:xfrm>
          <a:prstGeom prst="rect">
            <a:avLst/>
          </a:prstGeom>
          <a:noFill/>
        </p:spPr>
        <p:txBody>
          <a:bodyPr wrap="none" rtlCol="0">
            <a:spAutoFit/>
          </a:bodyPr>
          <a:lstStyle/>
          <a:p>
            <a:r>
              <a:rPr lang="en-US" dirty="0" smtClean="0"/>
              <a:t>Norem </a:t>
            </a:r>
            <a:r>
              <a:rPr lang="en-US" i="1" dirty="0" smtClean="0"/>
              <a:t>et al., </a:t>
            </a:r>
            <a:r>
              <a:rPr lang="en-US" dirty="0" smtClean="0"/>
              <a:t>2001-2010</a:t>
            </a:r>
            <a:endParaRPr lang="en-US" dirty="0"/>
          </a:p>
        </p:txBody>
      </p:sp>
      <p:sp>
        <p:nvSpPr>
          <p:cNvPr id="9" name="TextBox 8"/>
          <p:cNvSpPr txBox="1"/>
          <p:nvPr/>
        </p:nvSpPr>
        <p:spPr>
          <a:xfrm>
            <a:off x="5097764" y="5867400"/>
            <a:ext cx="4046236" cy="523220"/>
          </a:xfrm>
          <a:prstGeom prst="rect">
            <a:avLst/>
          </a:prstGeom>
          <a:noFill/>
        </p:spPr>
        <p:txBody>
          <a:bodyPr wrap="none" rtlCol="0">
            <a:spAutoFit/>
          </a:bodyPr>
          <a:lstStyle/>
          <a:p>
            <a:r>
              <a:rPr lang="en-US" sz="1400" i="1" dirty="0" smtClean="0">
                <a:solidFill>
                  <a:srgbClr val="0000FF"/>
                </a:solidFill>
              </a:rPr>
              <a:t>Workshop on </a:t>
            </a:r>
            <a:r>
              <a:rPr lang="en-US" sz="1400" i="1" dirty="0" err="1" smtClean="0">
                <a:solidFill>
                  <a:srgbClr val="0000FF"/>
                </a:solidFill>
              </a:rPr>
              <a:t>Uni</a:t>
            </a:r>
            <a:r>
              <a:rPr lang="en-US" sz="1400" i="1" dirty="0" smtClean="0">
                <a:solidFill>
                  <a:srgbClr val="0000FF"/>
                </a:solidFill>
              </a:rPr>
              <a:t>-polar Arcs, ANL, Jan. 2010</a:t>
            </a:r>
          </a:p>
          <a:p>
            <a:r>
              <a:rPr lang="en-US" sz="1400" i="1" dirty="0" smtClean="0">
                <a:solidFill>
                  <a:srgbClr val="0000FF"/>
                </a:solidFill>
              </a:rPr>
              <a:t>Breakdown Physics Workshop, CERN May 2010</a:t>
            </a:r>
            <a:endParaRPr lang="en-US" sz="1400" i="1" dirty="0">
              <a:solidFill>
                <a:srgbClr val="0000FF"/>
              </a:solidFill>
            </a:endParaRPr>
          </a:p>
        </p:txBody>
      </p:sp>
    </p:spTree>
  </p:cSld>
  <p:clrMapOvr>
    <a:masterClrMapping/>
  </p:clrMapOvr>
  <p:transition spd="slow">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III</a:t>
            </a:r>
            <a:br>
              <a:rPr lang="en-US" dirty="0" smtClean="0"/>
            </a:br>
            <a:r>
              <a:rPr lang="en-US" sz="3100" i="1" dirty="0" smtClean="0"/>
              <a:t>Vacuum</a:t>
            </a:r>
            <a:endParaRPr lang="en-US" dirty="0"/>
          </a:p>
        </p:txBody>
      </p:sp>
      <p:sp>
        <p:nvSpPr>
          <p:cNvPr id="3" name="Content Placeholder 2"/>
          <p:cNvSpPr>
            <a:spLocks noGrp="1"/>
          </p:cNvSpPr>
          <p:nvPr>
            <p:ph idx="1"/>
          </p:nvPr>
        </p:nvSpPr>
        <p:spPr>
          <a:xfrm>
            <a:off x="228600" y="1219200"/>
            <a:ext cx="8915400" cy="1447800"/>
          </a:xfrm>
        </p:spPr>
        <p:txBody>
          <a:bodyPr/>
          <a:lstStyle/>
          <a:p>
            <a:r>
              <a:rPr lang="en-US" sz="2800" dirty="0" smtClean="0"/>
              <a:t>Advanced Simulation Code</a:t>
            </a:r>
          </a:p>
          <a:p>
            <a:pPr lvl="1"/>
            <a:r>
              <a:rPr lang="fr-FR" sz="2400" dirty="0" smtClean="0"/>
              <a:t>OOPIC &amp; VORPAL: Kevin Paul, Tech-X</a:t>
            </a:r>
          </a:p>
          <a:p>
            <a:pPr lvl="1"/>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14</a:t>
            </a:fld>
            <a:endParaRPr lang="en-US" dirty="0"/>
          </a:p>
        </p:txBody>
      </p:sp>
      <p:grpSp>
        <p:nvGrpSpPr>
          <p:cNvPr id="16" name="Group 15"/>
          <p:cNvGrpSpPr/>
          <p:nvPr/>
        </p:nvGrpSpPr>
        <p:grpSpPr>
          <a:xfrm>
            <a:off x="2209800" y="2209800"/>
            <a:ext cx="6737350" cy="4114800"/>
            <a:chOff x="2057400" y="1981200"/>
            <a:chExt cx="6737350" cy="4114800"/>
          </a:xfrm>
        </p:grpSpPr>
        <p:sp>
          <p:nvSpPr>
            <p:cNvPr id="7" name="AutoShape 3"/>
            <p:cNvSpPr>
              <a:spLocks noChangeArrowheads="1"/>
            </p:cNvSpPr>
            <p:nvPr/>
          </p:nvSpPr>
          <p:spPr bwMode="auto">
            <a:xfrm>
              <a:off x="2438400" y="2452688"/>
              <a:ext cx="2057400" cy="1143000"/>
            </a:xfrm>
            <a:prstGeom prst="rightArrowCallout">
              <a:avLst>
                <a:gd name="adj1" fmla="val 25000"/>
                <a:gd name="adj2" fmla="val 25000"/>
                <a:gd name="adj3" fmla="val 30000"/>
                <a:gd name="adj4" fmla="val 66667"/>
              </a:avLst>
            </a:prstGeom>
            <a:solidFill>
              <a:srgbClr val="9BFF92"/>
            </a:solidFill>
            <a:ln w="9360">
              <a:solidFill>
                <a:srgbClr val="000000"/>
              </a:solidFill>
              <a:round/>
              <a:headEnd/>
              <a:tailEnd/>
            </a:ln>
          </p:spPr>
          <p:txBody>
            <a:bodyPr wrap="none" lIns="90000" tIns="45000" rIns="90000" bIns="45000" anchor="ctr"/>
            <a:lstStyle/>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New particles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added (lost</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removed)</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rgbClr val="000000"/>
                </a:solidFill>
                <a:latin typeface="45 Helvetica Light" charset="0"/>
              </a:endParaRP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t>
              </a:r>
              <a:r>
                <a:rPr lang="en-US" sz="1400" b="1" i="1" dirty="0">
                  <a:solidFill>
                    <a:srgbClr val="000000"/>
                  </a:solidFill>
                  <a:latin typeface="45 Helvetica Light" charset="0"/>
                </a:rPr>
                <a:t>x</a:t>
              </a:r>
              <a:r>
                <a:rPr lang="en-US" sz="1400" baseline="-33000" dirty="0">
                  <a:solidFill>
                    <a:srgbClr val="000000"/>
                  </a:solidFill>
                  <a:latin typeface="DejaVu Sans" charset="0"/>
                </a:rPr>
                <a:t>α</a:t>
              </a:r>
              <a:r>
                <a:rPr lang="en-US" sz="1400" dirty="0">
                  <a:solidFill>
                    <a:srgbClr val="000000"/>
                  </a:solidFill>
                  <a:latin typeface="45 Helvetica Light" charset="0"/>
                </a:rPr>
                <a:t>, </a:t>
              </a:r>
              <a:r>
                <a:rPr lang="en-US" sz="1400" b="1" i="1" dirty="0">
                  <a:solidFill>
                    <a:srgbClr val="000000"/>
                  </a:solidFill>
                  <a:latin typeface="45 Helvetica Light" charset="0"/>
                </a:rPr>
                <a:t>v</a:t>
              </a:r>
              <a:r>
                <a:rPr lang="en-US" sz="1400" baseline="-33000" dirty="0">
                  <a:solidFill>
                    <a:srgbClr val="000000"/>
                  </a:solidFill>
                  <a:latin typeface="DejaVu Sans" charset="0"/>
                </a:rPr>
                <a:t>α</a:t>
              </a:r>
              <a:r>
                <a:rPr lang="en-US" sz="1400" dirty="0">
                  <a:solidFill>
                    <a:srgbClr val="000000"/>
                  </a:solidFill>
                  <a:latin typeface="45 Helvetica Light" charset="0"/>
                </a:rPr>
                <a:t>}</a:t>
              </a:r>
            </a:p>
          </p:txBody>
        </p:sp>
        <p:sp>
          <p:nvSpPr>
            <p:cNvPr id="8" name="AutoShape 4"/>
            <p:cNvSpPr>
              <a:spLocks noChangeArrowheads="1"/>
            </p:cNvSpPr>
            <p:nvPr/>
          </p:nvSpPr>
          <p:spPr bwMode="auto">
            <a:xfrm>
              <a:off x="4908550" y="2452688"/>
              <a:ext cx="2057400" cy="1143000"/>
            </a:xfrm>
            <a:prstGeom prst="rightArrowCallout">
              <a:avLst>
                <a:gd name="adj1" fmla="val 25000"/>
                <a:gd name="adj2" fmla="val 25000"/>
                <a:gd name="adj3" fmla="val 30000"/>
                <a:gd name="adj4" fmla="val 66667"/>
              </a:avLst>
            </a:prstGeom>
            <a:solidFill>
              <a:srgbClr val="99CCFF"/>
            </a:solidFill>
            <a:ln w="9360">
              <a:solidFill>
                <a:srgbClr val="000000"/>
              </a:solidFill>
              <a:round/>
              <a:headEnd/>
              <a:tailEnd/>
            </a:ln>
          </p:spPr>
          <p:txBody>
            <a:bodyPr wrap="none" lIns="90000" tIns="45000" rIns="90000" bIns="45000" anchor="ctr"/>
            <a:lstStyle/>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Particles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accelerated </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by the fields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rgbClr val="000000"/>
                </a:solidFill>
                <a:latin typeface="45 Helvetica Light" charset="0"/>
              </a:endParaRP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t>
              </a:r>
              <a:r>
                <a:rPr lang="en-US" sz="1400" b="1" i="1" dirty="0">
                  <a:solidFill>
                    <a:srgbClr val="000000"/>
                  </a:solidFill>
                  <a:latin typeface="45 Helvetica Light" charset="0"/>
                </a:rPr>
                <a:t>v'</a:t>
              </a:r>
              <a:r>
                <a:rPr lang="en-US" sz="1400" baseline="-33000" dirty="0">
                  <a:solidFill>
                    <a:srgbClr val="000000"/>
                  </a:solidFill>
                  <a:latin typeface="DejaVu Sans" charset="0"/>
                </a:rPr>
                <a:t>α</a:t>
              </a:r>
              <a:r>
                <a:rPr lang="en-US" sz="1400" dirty="0">
                  <a:solidFill>
                    <a:srgbClr val="000000"/>
                  </a:solidFill>
                  <a:latin typeface="45 Helvetica Light" charset="0"/>
                </a:rPr>
                <a:t>}</a:t>
              </a:r>
            </a:p>
          </p:txBody>
        </p:sp>
        <p:sp>
          <p:nvSpPr>
            <p:cNvPr id="9" name="AutoShape 5"/>
            <p:cNvSpPr>
              <a:spLocks noChangeArrowheads="1"/>
            </p:cNvSpPr>
            <p:nvPr/>
          </p:nvSpPr>
          <p:spPr bwMode="auto">
            <a:xfrm>
              <a:off x="7194550" y="2452688"/>
              <a:ext cx="1371600" cy="1828800"/>
            </a:xfrm>
            <a:prstGeom prst="downArrowCallout">
              <a:avLst>
                <a:gd name="adj1" fmla="val 25000"/>
                <a:gd name="adj2" fmla="val 25000"/>
                <a:gd name="adj3" fmla="val 22222"/>
                <a:gd name="adj4" fmla="val 63194"/>
              </a:avLst>
            </a:prstGeom>
            <a:solidFill>
              <a:srgbClr val="99CCFF"/>
            </a:solidFill>
            <a:ln w="9360">
              <a:solidFill>
                <a:srgbClr val="000000"/>
              </a:solidFill>
              <a:round/>
              <a:headEnd/>
              <a:tailEnd/>
            </a:ln>
          </p:spPr>
          <p:txBody>
            <a:bodyPr wrap="none" lIns="90000" tIns="45000" rIns="90000" bIns="45000" anchor="ctr"/>
            <a:lstStyle/>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Particles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moved based on </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new velocity</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rgbClr val="000000"/>
                </a:solidFill>
                <a:latin typeface="45 Helvetica Light" charset="0"/>
              </a:endParaRP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t>
              </a:r>
              <a:r>
                <a:rPr lang="en-US" sz="1400" b="1" i="1" dirty="0">
                  <a:solidFill>
                    <a:srgbClr val="000000"/>
                  </a:solidFill>
                  <a:latin typeface="45 Helvetica Light" charset="0"/>
                </a:rPr>
                <a:t>x'</a:t>
              </a:r>
              <a:r>
                <a:rPr lang="en-US" sz="1400" baseline="-33000" dirty="0">
                  <a:solidFill>
                    <a:srgbClr val="000000"/>
                  </a:solidFill>
                  <a:latin typeface="DejaVu Sans" charset="0"/>
                </a:rPr>
                <a:t>α</a:t>
              </a:r>
              <a:r>
                <a:rPr lang="en-US" sz="1400" dirty="0">
                  <a:solidFill>
                    <a:srgbClr val="000000"/>
                  </a:solidFill>
                  <a:latin typeface="45 Helvetica Light" charset="0"/>
                </a:rPr>
                <a:t>}</a:t>
              </a:r>
            </a:p>
          </p:txBody>
        </p:sp>
        <p:sp>
          <p:nvSpPr>
            <p:cNvPr id="10" name="AutoShape 6"/>
            <p:cNvSpPr>
              <a:spLocks noChangeArrowheads="1"/>
            </p:cNvSpPr>
            <p:nvPr/>
          </p:nvSpPr>
          <p:spPr bwMode="auto">
            <a:xfrm>
              <a:off x="6508750" y="4510088"/>
              <a:ext cx="2057400" cy="1143000"/>
            </a:xfrm>
            <a:prstGeom prst="leftArrowCallout">
              <a:avLst>
                <a:gd name="adj1" fmla="val 25000"/>
                <a:gd name="adj2" fmla="val 25000"/>
                <a:gd name="adj3" fmla="val 30000"/>
                <a:gd name="adj4" fmla="val 66667"/>
              </a:avLst>
            </a:prstGeom>
            <a:solidFill>
              <a:srgbClr val="99CCFF"/>
            </a:solidFill>
            <a:ln w="9360">
              <a:solidFill>
                <a:srgbClr val="000000"/>
              </a:solidFill>
              <a:round/>
              <a:headEnd/>
              <a:tailEnd/>
            </a:ln>
          </p:spPr>
          <p:txBody>
            <a:bodyPr wrap="none" lIns="90000" tIns="45000" rIns="90000" bIns="45000" anchor="ctr"/>
            <a:lstStyle/>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Currents </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“deposited”</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on the grid</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rgbClr val="000000"/>
                </a:solidFill>
                <a:latin typeface="45 Helvetica Light" charset="0"/>
              </a:endParaRP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t>
              </a:r>
              <a:r>
                <a:rPr lang="en-US" sz="1400" b="1" i="1" dirty="0">
                  <a:solidFill>
                    <a:srgbClr val="000000"/>
                  </a:solidFill>
                  <a:latin typeface="45 Helvetica Light" charset="0"/>
                </a:rPr>
                <a:t>J</a:t>
              </a:r>
              <a:r>
                <a:rPr lang="en-US" sz="1400" b="1" baseline="-33000" dirty="0">
                  <a:solidFill>
                    <a:srgbClr val="000000"/>
                  </a:solidFill>
                  <a:latin typeface="45 Helvetica Light" charset="0"/>
                </a:rPr>
                <a:t>i</a:t>
              </a:r>
              <a:r>
                <a:rPr lang="en-US" sz="1400" dirty="0">
                  <a:solidFill>
                    <a:srgbClr val="000000"/>
                  </a:solidFill>
                  <a:latin typeface="45 Helvetica Light" charset="0"/>
                </a:rPr>
                <a:t>}</a:t>
              </a:r>
            </a:p>
          </p:txBody>
        </p:sp>
        <p:sp>
          <p:nvSpPr>
            <p:cNvPr id="11" name="Text Box 8"/>
            <p:cNvSpPr txBox="1">
              <a:spLocks noChangeArrowheads="1"/>
            </p:cNvSpPr>
            <p:nvPr/>
          </p:nvSpPr>
          <p:spPr bwMode="auto">
            <a:xfrm>
              <a:off x="3657600" y="3673475"/>
              <a:ext cx="3765550" cy="760413"/>
            </a:xfrm>
            <a:prstGeom prst="rect">
              <a:avLst/>
            </a:prstGeom>
            <a:noFill/>
            <a:ln w="9525">
              <a:noFill/>
              <a:round/>
              <a:headEnd/>
              <a:tailEnd/>
            </a:ln>
          </p:spPr>
          <p:txBody>
            <a:bodyPr lIns="90000" tIns="45000" rIns="90000" bIns="45000" anchor="ctr" anchorCtr="1"/>
            <a:lstStyle/>
            <a:p>
              <a:pPr algn="ctr">
                <a:spcBef>
                  <a:spcPts val="600"/>
                </a:spcBef>
                <a:buClr>
                  <a:srgbClr val="8E0067"/>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dirty="0">
                  <a:solidFill>
                    <a:srgbClr val="800000"/>
                  </a:solidFill>
                  <a:latin typeface="45 Helvetica Light" charset="0"/>
                </a:rPr>
                <a:t>One Time Step</a:t>
              </a:r>
            </a:p>
          </p:txBody>
        </p:sp>
        <p:sp>
          <p:nvSpPr>
            <p:cNvPr id="12" name="Rectangle 14"/>
            <p:cNvSpPr>
              <a:spLocks noChangeArrowheads="1"/>
            </p:cNvSpPr>
            <p:nvPr/>
          </p:nvSpPr>
          <p:spPr bwMode="auto">
            <a:xfrm>
              <a:off x="2209800" y="2224088"/>
              <a:ext cx="6584950" cy="3657600"/>
            </a:xfrm>
            <a:prstGeom prst="rect">
              <a:avLst/>
            </a:prstGeom>
            <a:noFill/>
            <a:ln w="36720">
              <a:solidFill>
                <a:srgbClr val="800000"/>
              </a:solidFill>
              <a:prstDash val="sysDot"/>
              <a:round/>
              <a:headEnd/>
              <a:tailEnd/>
            </a:ln>
          </p:spPr>
          <p:txBody>
            <a:bodyPr wrap="none" anchor="ctr"/>
            <a:lstStyle/>
            <a:p>
              <a:pPr eaLnBrk="0" hangingPunct="0">
                <a:buClr>
                  <a:srgbClr val="000000"/>
                </a:buClr>
                <a:buSzPct val="100000"/>
                <a:buFont typeface="Times New Roman" pitchFamily="18" charset="0"/>
                <a:buNone/>
              </a:pPr>
              <a:endParaRPr lang="en-US" dirty="0"/>
            </a:p>
          </p:txBody>
        </p:sp>
        <p:sp>
          <p:nvSpPr>
            <p:cNvPr id="13" name="AutoShape 7"/>
            <p:cNvSpPr>
              <a:spLocks noChangeArrowheads="1"/>
            </p:cNvSpPr>
            <p:nvPr/>
          </p:nvSpPr>
          <p:spPr bwMode="auto">
            <a:xfrm>
              <a:off x="2438400" y="3810000"/>
              <a:ext cx="1371600" cy="1828800"/>
            </a:xfrm>
            <a:prstGeom prst="upArrowCallout">
              <a:avLst>
                <a:gd name="adj1" fmla="val 25000"/>
                <a:gd name="adj2" fmla="val 25000"/>
                <a:gd name="adj3" fmla="val 22222"/>
                <a:gd name="adj4" fmla="val 62491"/>
              </a:avLst>
            </a:prstGeom>
            <a:solidFill>
              <a:srgbClr val="9BFF92"/>
            </a:solidFill>
            <a:ln w="9360">
              <a:solidFill>
                <a:srgbClr val="000000"/>
              </a:solidFill>
              <a:round/>
              <a:headEnd/>
              <a:tailEnd/>
            </a:ln>
          </p:spPr>
          <p:txBody>
            <a:bodyPr wrap="none" lIns="90000" tIns="45000" rIns="90000" bIns="45000" anchor="ctr"/>
            <a:lstStyle/>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Collisions and</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interactions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computed</a:t>
              </a:r>
            </a:p>
          </p:txBody>
        </p:sp>
        <p:sp>
          <p:nvSpPr>
            <p:cNvPr id="14" name="AutoShape 6"/>
            <p:cNvSpPr>
              <a:spLocks noChangeArrowheads="1"/>
            </p:cNvSpPr>
            <p:nvPr/>
          </p:nvSpPr>
          <p:spPr bwMode="auto">
            <a:xfrm>
              <a:off x="4191000" y="4495800"/>
              <a:ext cx="2057400" cy="1143000"/>
            </a:xfrm>
            <a:prstGeom prst="leftArrowCallout">
              <a:avLst>
                <a:gd name="adj1" fmla="val 25000"/>
                <a:gd name="adj2" fmla="val 25000"/>
                <a:gd name="adj3" fmla="val 30000"/>
                <a:gd name="adj4" fmla="val 66667"/>
              </a:avLst>
            </a:prstGeom>
            <a:solidFill>
              <a:srgbClr val="99CCFF"/>
            </a:solidFill>
            <a:ln w="9360">
              <a:solidFill>
                <a:srgbClr val="000000"/>
              </a:solidFill>
              <a:round/>
              <a:headEnd/>
              <a:tailEnd/>
            </a:ln>
          </p:spPr>
          <p:txBody>
            <a:bodyPr wrap="none" lIns="90000" tIns="45000" rIns="90000" bIns="45000" anchor="ctr"/>
            <a:lstStyle/>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New fields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computed from</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old fields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rgbClr val="000000"/>
                </a:solidFill>
                <a:latin typeface="45 Helvetica Light" charset="0"/>
              </a:endParaRP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t>
              </a:r>
              <a:r>
                <a:rPr lang="en-US" sz="1400" b="1" i="1" dirty="0">
                  <a:solidFill>
                    <a:srgbClr val="000000"/>
                  </a:solidFill>
                  <a:latin typeface="45 Helvetica Light" charset="0"/>
                </a:rPr>
                <a:t>E'</a:t>
              </a:r>
              <a:r>
                <a:rPr lang="en-US" sz="1400" b="1" baseline="-33000" dirty="0">
                  <a:solidFill>
                    <a:srgbClr val="000000"/>
                  </a:solidFill>
                  <a:latin typeface="45 Helvetica Light" charset="0"/>
                </a:rPr>
                <a:t>i</a:t>
              </a:r>
              <a:r>
                <a:rPr lang="en-US" sz="1400" dirty="0">
                  <a:solidFill>
                    <a:srgbClr val="000000"/>
                  </a:solidFill>
                  <a:latin typeface="45 Helvetica Light" charset="0"/>
                </a:rPr>
                <a:t>, </a:t>
              </a:r>
              <a:r>
                <a:rPr lang="en-US" sz="1400" b="1" i="1" dirty="0">
                  <a:solidFill>
                    <a:srgbClr val="000000"/>
                  </a:solidFill>
                  <a:latin typeface="45 Helvetica Light" charset="0"/>
                </a:rPr>
                <a:t>B'</a:t>
              </a:r>
              <a:r>
                <a:rPr lang="en-US" sz="1400" b="1" baseline="-33000" dirty="0">
                  <a:solidFill>
                    <a:srgbClr val="000000"/>
                  </a:solidFill>
                  <a:latin typeface="45 Helvetica Light" charset="0"/>
                </a:rPr>
                <a:t>i</a:t>
              </a:r>
              <a:r>
                <a:rPr lang="en-US" sz="1400" dirty="0">
                  <a:solidFill>
                    <a:srgbClr val="000000"/>
                  </a:solidFill>
                  <a:latin typeface="45 Helvetica Light" charset="0"/>
                </a:rPr>
                <a:t>}</a:t>
              </a:r>
            </a:p>
          </p:txBody>
        </p:sp>
        <p:sp>
          <p:nvSpPr>
            <p:cNvPr id="15" name="Oval 11"/>
            <p:cNvSpPr>
              <a:spLocks noChangeArrowheads="1"/>
            </p:cNvSpPr>
            <p:nvPr/>
          </p:nvSpPr>
          <p:spPr bwMode="auto">
            <a:xfrm>
              <a:off x="2057400" y="1981200"/>
              <a:ext cx="2133600" cy="4114800"/>
            </a:xfrm>
            <a:prstGeom prst="ellipse">
              <a:avLst/>
            </a:prstGeom>
            <a:noFill/>
            <a:ln w="101600">
              <a:solidFill>
                <a:srgbClr val="800000"/>
              </a:solidFill>
              <a:round/>
              <a:headEnd/>
              <a:tailEnd/>
            </a:ln>
          </p:spPr>
          <p:txBody>
            <a:bodyPr/>
            <a:lstStyle/>
            <a:p>
              <a:pPr eaLnBrk="0" hangingPunct="0">
                <a:buClr>
                  <a:srgbClr val="000000"/>
                </a:buClr>
                <a:buSzPct val="100000"/>
                <a:buFont typeface="Times New Roman" pitchFamily="18" charset="0"/>
                <a:buNone/>
              </a:pPr>
              <a:endParaRPr lang="en-US" dirty="0"/>
            </a:p>
          </p:txBody>
        </p:sp>
      </p:grpSp>
      <p:sp>
        <p:nvSpPr>
          <p:cNvPr id="17" name="Text Box 8"/>
          <p:cNvSpPr txBox="1">
            <a:spLocks noChangeArrowheads="1"/>
          </p:cNvSpPr>
          <p:nvPr/>
        </p:nvSpPr>
        <p:spPr bwMode="auto">
          <a:xfrm>
            <a:off x="228600" y="2590800"/>
            <a:ext cx="1905000" cy="3505200"/>
          </a:xfrm>
          <a:prstGeom prst="rect">
            <a:avLst/>
          </a:prstGeom>
          <a:noFill/>
          <a:ln w="9525">
            <a:noFill/>
            <a:round/>
            <a:headEnd/>
            <a:tailEnd/>
          </a:ln>
        </p:spPr>
        <p:txBody>
          <a:bodyPr lIns="90000" tIns="45000" rIns="90000" bIns="45000" anchor="ctr" anchorCtr="1"/>
          <a:lstStyle/>
          <a:p>
            <a:pPr algn="ctr">
              <a:spcBef>
                <a:spcPts val="600"/>
              </a:spcBef>
              <a:buClr>
                <a:srgbClr val="8E0067"/>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dirty="0">
                <a:solidFill>
                  <a:srgbClr val="800000"/>
                </a:solidFill>
                <a:latin typeface="45 Helvetica Light" charset="0"/>
              </a:rPr>
              <a:t>This is where all the interesting physics for RF breakdown takes place!!!</a:t>
            </a:r>
          </a:p>
        </p:txBody>
      </p:sp>
      <p:cxnSp>
        <p:nvCxnSpPr>
          <p:cNvPr id="19" name="Straight Arrow Connector 18"/>
          <p:cNvCxnSpPr/>
          <p:nvPr/>
        </p:nvCxnSpPr>
        <p:spPr>
          <a:xfrm flipV="1">
            <a:off x="1828800" y="5257800"/>
            <a:ext cx="457200" cy="228600"/>
          </a:xfrm>
          <a:prstGeom prst="straightConnector1">
            <a:avLst/>
          </a:prstGeom>
          <a:ln w="28575">
            <a:solidFill>
              <a:srgbClr val="9933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IV</a:t>
            </a:r>
            <a:br>
              <a:rPr lang="en-US" dirty="0" smtClean="0"/>
            </a:br>
            <a:r>
              <a:rPr lang="en-US" sz="3100" i="1" dirty="0" smtClean="0"/>
              <a:t>Vacuum</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15</a:t>
            </a:fld>
            <a:endParaRPr lang="en-US" dirty="0"/>
          </a:p>
        </p:txBody>
      </p:sp>
      <p:pic>
        <p:nvPicPr>
          <p:cNvPr id="10" name="Content Placeholder 9" descr="KP_sim.jpg"/>
          <p:cNvPicPr>
            <a:picLocks noGrp="1" noChangeAspect="1"/>
          </p:cNvPicPr>
          <p:nvPr>
            <p:ph idx="1"/>
          </p:nvPr>
        </p:nvPicPr>
        <p:blipFill>
          <a:blip r:embed="rId2"/>
          <a:stretch>
            <a:fillRect/>
          </a:stretch>
        </p:blipFill>
        <p:spPr>
          <a:xfrm>
            <a:off x="1295399" y="1219200"/>
            <a:ext cx="6350105" cy="5105400"/>
          </a:xfrm>
        </p:spPr>
      </p:pic>
    </p:spTree>
  </p:cSld>
  <p:clrMapOvr>
    <a:masterClrMapping/>
  </p:clrMapOvr>
  <p:transition spd="slow">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V</a:t>
            </a:r>
            <a:br>
              <a:rPr lang="en-US" dirty="0" smtClean="0"/>
            </a:br>
            <a:r>
              <a:rPr lang="en-US" sz="3100" i="1" dirty="0" smtClean="0"/>
              <a:t>Vacuum</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16</a:t>
            </a:fld>
            <a:endParaRPr lang="en-US" dirty="0"/>
          </a:p>
        </p:txBody>
      </p:sp>
      <p:sp>
        <p:nvSpPr>
          <p:cNvPr id="9" name="TextBox 8"/>
          <p:cNvSpPr txBox="1"/>
          <p:nvPr/>
        </p:nvSpPr>
        <p:spPr>
          <a:xfrm>
            <a:off x="685800" y="4648200"/>
            <a:ext cx="5096267" cy="369332"/>
          </a:xfrm>
          <a:prstGeom prst="rect">
            <a:avLst/>
          </a:prstGeom>
          <a:noFill/>
        </p:spPr>
        <p:txBody>
          <a:bodyPr wrap="none" rtlCol="0">
            <a:spAutoFit/>
          </a:bodyPr>
          <a:lstStyle/>
          <a:p>
            <a:r>
              <a:rPr lang="en-US" dirty="0" smtClean="0"/>
              <a:t>Dazhang Huang (IIT), </a:t>
            </a:r>
            <a:r>
              <a:rPr lang="en-US" i="1" dirty="0" smtClean="0"/>
              <a:t>Particle Studio Simulation</a:t>
            </a:r>
            <a:endParaRPr lang="en-US" i="1" dirty="0"/>
          </a:p>
        </p:txBody>
      </p:sp>
      <p:pic>
        <p:nvPicPr>
          <p:cNvPr id="12" name="Content Placeholder 11" descr="DH_sim.jpg"/>
          <p:cNvPicPr>
            <a:picLocks noGrp="1" noChangeAspect="1"/>
          </p:cNvPicPr>
          <p:nvPr>
            <p:ph idx="1"/>
          </p:nvPr>
        </p:nvPicPr>
        <p:blipFill>
          <a:blip r:embed="rId2"/>
          <a:stretch>
            <a:fillRect/>
          </a:stretch>
        </p:blipFill>
        <p:spPr>
          <a:xfrm>
            <a:off x="381000" y="1524000"/>
            <a:ext cx="8229600" cy="1732308"/>
          </a:xfrm>
        </p:spPr>
      </p:pic>
      <p:sp>
        <p:nvSpPr>
          <p:cNvPr id="13" name="TextBox 12"/>
          <p:cNvSpPr txBox="1"/>
          <p:nvPr/>
        </p:nvSpPr>
        <p:spPr>
          <a:xfrm>
            <a:off x="762000" y="3352800"/>
            <a:ext cx="7896714" cy="461665"/>
          </a:xfrm>
          <a:prstGeom prst="rect">
            <a:avLst/>
          </a:prstGeom>
          <a:noFill/>
        </p:spPr>
        <p:txBody>
          <a:bodyPr wrap="none" rtlCol="0">
            <a:spAutoFit/>
          </a:bodyPr>
          <a:lstStyle/>
          <a:p>
            <a:r>
              <a:rPr lang="en-US" sz="2400" b="1" dirty="0" smtClean="0">
                <a:solidFill>
                  <a:srgbClr val="0000FF"/>
                </a:solidFill>
              </a:rPr>
              <a:t>0                       0.1 T                    0.25 T                   0.5 T</a:t>
            </a:r>
            <a:endParaRPr lang="en-US" sz="2400" dirty="0">
              <a:solidFill>
                <a:srgbClr val="0000FF"/>
              </a:solidFill>
            </a:endParaRPr>
          </a:p>
        </p:txBody>
      </p:sp>
      <p:pic>
        <p:nvPicPr>
          <p:cNvPr id="24577" name="Picture 1"/>
          <p:cNvPicPr>
            <a:picLocks noChangeAspect="1" noChangeArrowheads="1"/>
          </p:cNvPicPr>
          <p:nvPr/>
        </p:nvPicPr>
        <p:blipFill>
          <a:blip r:embed="rId3"/>
          <a:srcRect/>
          <a:stretch>
            <a:fillRect/>
          </a:stretch>
        </p:blipFill>
        <p:spPr bwMode="auto">
          <a:xfrm>
            <a:off x="6477000" y="3810000"/>
            <a:ext cx="1956821" cy="2485791"/>
          </a:xfrm>
          <a:prstGeom prst="rect">
            <a:avLst/>
          </a:prstGeom>
          <a:noFill/>
          <a:ln w="9525">
            <a:noFill/>
            <a:miter lim="800000"/>
            <a:headEnd/>
            <a:tailEnd/>
          </a:ln>
        </p:spPr>
      </p:pic>
      <p:pic>
        <p:nvPicPr>
          <p:cNvPr id="10" name="Picture 9" descr="805_but_holder2.jpg"/>
          <p:cNvPicPr>
            <a:picLocks noChangeAspect="1"/>
          </p:cNvPicPr>
          <p:nvPr/>
        </p:nvPicPr>
        <p:blipFill>
          <a:blip r:embed="rId4" cstate="print"/>
          <a:stretch>
            <a:fillRect/>
          </a:stretch>
        </p:blipFill>
        <p:spPr>
          <a:xfrm>
            <a:off x="152399" y="1828800"/>
            <a:ext cx="4828333" cy="4472739"/>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524000" y="179388"/>
            <a:ext cx="6324600" cy="838200"/>
          </a:xfrm>
          <a:prstGeom prst="rect">
            <a:avLst/>
          </a:prstGeom>
          <a:noFill/>
          <a:ln w="9525">
            <a:noFill/>
            <a:miter lim="800000"/>
            <a:headEnd/>
            <a:tailEnd/>
          </a:ln>
          <a:effectLst/>
        </p:spPr>
        <p:txBody>
          <a:bodyPr lIns="90487" tIns="44450" rIns="90487" bIns="44450" anchor="ctr"/>
          <a:lstStyle/>
          <a:p>
            <a:pPr algn="ctr"/>
            <a:r>
              <a:rPr lang="en-US" altLang="zh-CN" sz="3600" dirty="0" smtClean="0">
                <a:latin typeface="+mj-lt"/>
                <a:ea typeface="宋体" pitchFamily="2" charset="-122"/>
              </a:rPr>
              <a:t>The Science of RF Breakdown </a:t>
            </a:r>
            <a:r>
              <a:rPr lang="en-US" altLang="zh-CN" sz="3600" dirty="0" smtClean="0">
                <a:latin typeface="+mj-lt"/>
                <a:ea typeface="宋体" pitchFamily="2" charset="-122"/>
              </a:rPr>
              <a:t>VI</a:t>
            </a:r>
            <a:r>
              <a:rPr lang="en-US" altLang="zh-CN" sz="3600" dirty="0" smtClean="0">
                <a:latin typeface="+mj-lt"/>
                <a:ea typeface="宋体" pitchFamily="2" charset="-122"/>
              </a:rPr>
              <a:t/>
            </a:r>
            <a:br>
              <a:rPr lang="en-US" altLang="zh-CN" sz="3600" dirty="0" smtClean="0">
                <a:latin typeface="+mj-lt"/>
                <a:ea typeface="宋体" pitchFamily="2" charset="-122"/>
              </a:rPr>
            </a:br>
            <a:r>
              <a:rPr lang="en-US" altLang="zh-CN" sz="2800" i="1" dirty="0" smtClean="0">
                <a:latin typeface="+mj-lt"/>
                <a:ea typeface="宋体" pitchFamily="2" charset="-122"/>
              </a:rPr>
              <a:t>Vacuum</a:t>
            </a:r>
            <a:endParaRPr lang="en-US" altLang="zh-CN" sz="2800" i="1" dirty="0">
              <a:latin typeface="+mj-lt"/>
              <a:ea typeface="宋体" pitchFamily="2" charset="-122"/>
            </a:endParaRPr>
          </a:p>
        </p:txBody>
      </p:sp>
      <p:sp>
        <p:nvSpPr>
          <p:cNvPr id="8" name="Rectangle 5"/>
          <p:cNvSpPr>
            <a:spLocks noChangeArrowheads="1"/>
          </p:cNvSpPr>
          <p:nvPr/>
        </p:nvSpPr>
        <p:spPr bwMode="auto">
          <a:xfrm>
            <a:off x="304800" y="1219200"/>
            <a:ext cx="8475662" cy="5030788"/>
          </a:xfrm>
          <a:prstGeom prst="rect">
            <a:avLst/>
          </a:prstGeom>
          <a:noFill/>
          <a:ln w="9525">
            <a:noFill/>
            <a:miter lim="800000"/>
            <a:headEnd/>
            <a:tailEnd/>
          </a:ln>
          <a:effectLst/>
        </p:spPr>
        <p:txBody>
          <a:bodyPr lIns="90487" tIns="44450" rIns="90487" bIns="44450"/>
          <a:lstStyle/>
          <a:p>
            <a:pPr marL="342900" indent="-342900" algn="l">
              <a:spcBef>
                <a:spcPct val="20000"/>
              </a:spcBef>
              <a:buFontTx/>
              <a:buChar char="•"/>
            </a:pPr>
            <a:r>
              <a:rPr lang="en-US" altLang="zh-CN" sz="1800" dirty="0">
                <a:latin typeface="+mn-lt"/>
                <a:ea typeface="宋体" pitchFamily="2" charset="-122"/>
              </a:rPr>
              <a:t>Numerical studies at BNL and SLAC (in collaboration) using Omega-3P and Track-3P codes, </a:t>
            </a:r>
          </a:p>
          <a:p>
            <a:pPr marL="742950" lvl="1" indent="-285750" algn="l">
              <a:spcBef>
                <a:spcPct val="20000"/>
              </a:spcBef>
              <a:buFontTx/>
              <a:buChar char="–"/>
            </a:pPr>
            <a:r>
              <a:rPr lang="en-US" altLang="zh-CN" sz="1800" dirty="0">
                <a:latin typeface="+mn-lt"/>
                <a:ea typeface="宋体" pitchFamily="2" charset="-122"/>
              </a:rPr>
              <a:t>Cavity with flat windows:  5 MV/m on axis; 2-T uniform external magnetic field; scan of a few points from one cavity side</a:t>
            </a:r>
          </a:p>
        </p:txBody>
      </p:sp>
      <p:grpSp>
        <p:nvGrpSpPr>
          <p:cNvPr id="15" name="Group 14"/>
          <p:cNvGrpSpPr/>
          <p:nvPr/>
        </p:nvGrpSpPr>
        <p:grpSpPr>
          <a:xfrm>
            <a:off x="838200" y="2667000"/>
            <a:ext cx="7693025" cy="3498850"/>
            <a:chOff x="1127125" y="2416175"/>
            <a:chExt cx="7693025" cy="3498850"/>
          </a:xfrm>
        </p:grpSpPr>
        <p:pic>
          <p:nvPicPr>
            <p:cNvPr id="9" name="Picture 6"/>
            <p:cNvPicPr>
              <a:picLocks noChangeAspect="1" noChangeArrowheads="1"/>
            </p:cNvPicPr>
            <p:nvPr/>
          </p:nvPicPr>
          <p:blipFill>
            <a:blip r:embed="rId2" cstate="print"/>
            <a:srcRect/>
            <a:stretch>
              <a:fillRect/>
            </a:stretch>
          </p:blipFill>
          <p:spPr bwMode="auto">
            <a:xfrm>
              <a:off x="1127125" y="2439988"/>
              <a:ext cx="2286000" cy="2927350"/>
            </a:xfrm>
            <a:prstGeom prst="rect">
              <a:avLst/>
            </a:prstGeom>
            <a:noFill/>
            <a:ln w="9525">
              <a:noFill/>
              <a:miter lim="800000"/>
              <a:headEnd/>
              <a:tailEnd/>
            </a:ln>
            <a:effectLst/>
          </p:spPr>
        </p:pic>
        <p:sp>
          <p:nvSpPr>
            <p:cNvPr id="10" name="Text Box 7"/>
            <p:cNvSpPr txBox="1">
              <a:spLocks noChangeArrowheads="1"/>
            </p:cNvSpPr>
            <p:nvPr/>
          </p:nvSpPr>
          <p:spPr bwMode="auto">
            <a:xfrm>
              <a:off x="1458845" y="5505450"/>
              <a:ext cx="1622560" cy="338554"/>
            </a:xfrm>
            <a:prstGeom prst="rect">
              <a:avLst/>
            </a:prstGeom>
            <a:noFill/>
            <a:ln w="9525">
              <a:noFill/>
              <a:miter lim="800000"/>
              <a:headEnd/>
              <a:tailEnd/>
            </a:ln>
            <a:effectLst/>
          </p:spPr>
          <p:txBody>
            <a:bodyPr wrap="none">
              <a:spAutoFit/>
            </a:bodyPr>
            <a:lstStyle/>
            <a:p>
              <a:pPr algn="l" eaLnBrk="1" hangingPunct="1"/>
              <a:r>
                <a:rPr lang="en-US" altLang="zh-CN" sz="1600" b="1" dirty="0">
                  <a:latin typeface="Arial" charset="0"/>
                  <a:ea typeface="宋体" pitchFamily="2" charset="-122"/>
                </a:rPr>
                <a:t>E field contour</a:t>
              </a:r>
            </a:p>
          </p:txBody>
        </p:sp>
        <p:sp>
          <p:nvSpPr>
            <p:cNvPr id="11" name="Text Box 8"/>
            <p:cNvSpPr txBox="1">
              <a:spLocks noChangeArrowheads="1"/>
            </p:cNvSpPr>
            <p:nvPr/>
          </p:nvSpPr>
          <p:spPr bwMode="auto">
            <a:xfrm>
              <a:off x="3687763" y="5334000"/>
              <a:ext cx="2457450" cy="581025"/>
            </a:xfrm>
            <a:prstGeom prst="rect">
              <a:avLst/>
            </a:prstGeom>
            <a:noFill/>
            <a:ln w="9525">
              <a:noFill/>
              <a:miter lim="800000"/>
              <a:headEnd/>
              <a:tailEnd/>
            </a:ln>
            <a:effectLst/>
          </p:spPr>
          <p:txBody>
            <a:bodyPr>
              <a:spAutoFit/>
            </a:bodyPr>
            <a:lstStyle/>
            <a:p>
              <a:pPr eaLnBrk="1" hangingPunct="1"/>
              <a:r>
                <a:rPr lang="en-US" altLang="zh-CN" sz="1600" b="1" dirty="0">
                  <a:latin typeface="Arial" charset="0"/>
                  <a:ea typeface="宋体" pitchFamily="2" charset="-122"/>
                </a:rPr>
                <a:t>Trajectories without external B field</a:t>
              </a:r>
            </a:p>
          </p:txBody>
        </p:sp>
        <p:sp>
          <p:nvSpPr>
            <p:cNvPr id="12" name="Text Box 9"/>
            <p:cNvSpPr txBox="1">
              <a:spLocks noChangeArrowheads="1"/>
            </p:cNvSpPr>
            <p:nvPr/>
          </p:nvSpPr>
          <p:spPr bwMode="auto">
            <a:xfrm>
              <a:off x="6226175" y="5322888"/>
              <a:ext cx="2593975" cy="581025"/>
            </a:xfrm>
            <a:prstGeom prst="rect">
              <a:avLst/>
            </a:prstGeom>
            <a:noFill/>
            <a:ln w="9525">
              <a:noFill/>
              <a:miter lim="800000"/>
              <a:headEnd/>
              <a:tailEnd/>
            </a:ln>
            <a:effectLst/>
          </p:spPr>
          <p:txBody>
            <a:bodyPr>
              <a:spAutoFit/>
            </a:bodyPr>
            <a:lstStyle/>
            <a:p>
              <a:pPr eaLnBrk="1" hangingPunct="1"/>
              <a:r>
                <a:rPr lang="en-US" altLang="zh-CN" sz="1600" b="1" dirty="0">
                  <a:latin typeface="Arial" charset="0"/>
                  <a:ea typeface="宋体" pitchFamily="2" charset="-122"/>
                </a:rPr>
                <a:t>Trajectories with external B = 2-T field</a:t>
              </a:r>
            </a:p>
          </p:txBody>
        </p:sp>
        <p:pic>
          <p:nvPicPr>
            <p:cNvPr id="13" name="Picture 10"/>
            <p:cNvPicPr>
              <a:picLocks noChangeAspect="1" noChangeArrowheads="1"/>
            </p:cNvPicPr>
            <p:nvPr/>
          </p:nvPicPr>
          <p:blipFill>
            <a:blip r:embed="rId3" cstate="print"/>
            <a:srcRect/>
            <a:stretch>
              <a:fillRect/>
            </a:stretch>
          </p:blipFill>
          <p:spPr bwMode="auto">
            <a:xfrm>
              <a:off x="3924301" y="2432050"/>
              <a:ext cx="1984375" cy="2924175"/>
            </a:xfrm>
            <a:prstGeom prst="rect">
              <a:avLst/>
            </a:prstGeom>
            <a:noFill/>
            <a:ln w="9525">
              <a:noFill/>
              <a:miter lim="800000"/>
              <a:headEnd/>
              <a:tailEnd/>
            </a:ln>
            <a:effectLst/>
          </p:spPr>
        </p:pic>
        <p:pic>
          <p:nvPicPr>
            <p:cNvPr id="14" name="Picture 11"/>
            <p:cNvPicPr>
              <a:picLocks noChangeAspect="1" noChangeArrowheads="1"/>
            </p:cNvPicPr>
            <p:nvPr/>
          </p:nvPicPr>
          <p:blipFill>
            <a:blip r:embed="rId4" cstate="print"/>
            <a:srcRect/>
            <a:stretch>
              <a:fillRect/>
            </a:stretch>
          </p:blipFill>
          <p:spPr bwMode="auto">
            <a:xfrm>
              <a:off x="6535737" y="2416175"/>
              <a:ext cx="1974850" cy="2930525"/>
            </a:xfrm>
            <a:prstGeom prst="rect">
              <a:avLst/>
            </a:prstGeom>
            <a:noFill/>
            <a:ln w="9525">
              <a:noFill/>
              <a:miter lim="800000"/>
              <a:headEnd/>
              <a:tailEnd/>
            </a:ln>
            <a:effectLst/>
          </p:spPr>
        </p:pic>
      </p:grpSp>
    </p:spTree>
  </p:cSld>
  <p:clrMapOvr>
    <a:masterClrMapping/>
  </p:clrMapOvr>
  <p:transition spd="slow">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a:t>
            </a:r>
            <a:br>
              <a:rPr lang="en-US" dirty="0" smtClean="0"/>
            </a:br>
            <a:r>
              <a:rPr lang="en-US" sz="3100" i="1" dirty="0" smtClean="0"/>
              <a:t>Gas</a:t>
            </a:r>
            <a:endParaRPr lang="en-US" sz="3100" i="1" dirty="0"/>
          </a:p>
        </p:txBody>
      </p:sp>
      <p:sp>
        <p:nvSpPr>
          <p:cNvPr id="3" name="Content Placeholder 2"/>
          <p:cNvSpPr>
            <a:spLocks noGrp="1"/>
          </p:cNvSpPr>
          <p:nvPr>
            <p:ph idx="1"/>
          </p:nvPr>
        </p:nvSpPr>
        <p:spPr>
          <a:xfrm>
            <a:off x="0" y="1371600"/>
            <a:ext cx="8229600" cy="4876800"/>
          </a:xfrm>
        </p:spPr>
        <p:txBody>
          <a:bodyPr/>
          <a:lstStyle/>
          <a:p>
            <a:r>
              <a:rPr lang="en-US" dirty="0" smtClean="0"/>
              <a:t>RF cavities filled with High-Pressure H</a:t>
            </a:r>
            <a:r>
              <a:rPr lang="en-US" baseline="-25000" dirty="0" smtClean="0"/>
              <a:t>2</a:t>
            </a:r>
          </a:p>
          <a:p>
            <a:pPr lvl="1"/>
            <a:r>
              <a:rPr lang="en-US" dirty="0" smtClean="0"/>
              <a:t>Paschen’s Law </a:t>
            </a:r>
          </a:p>
          <a:p>
            <a:pPr lvl="2"/>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18</a:t>
            </a:fld>
            <a:endParaRPr lang="en-US" dirty="0"/>
          </a:p>
        </p:txBody>
      </p:sp>
      <p:graphicFrame>
        <p:nvGraphicFramePr>
          <p:cNvPr id="9" name="Object 8"/>
          <p:cNvGraphicFramePr>
            <a:graphicFrameLocks noChangeAspect="1"/>
          </p:cNvGraphicFramePr>
          <p:nvPr/>
        </p:nvGraphicFramePr>
        <p:xfrm>
          <a:off x="430213" y="2670175"/>
          <a:ext cx="2797175" cy="1139825"/>
        </p:xfrm>
        <a:graphic>
          <a:graphicData uri="http://schemas.openxmlformats.org/presentationml/2006/ole">
            <p:oleObj spid="_x0000_s2052" name="Equation" r:id="rId3" imgW="1028520" imgH="419040" progId="Equation.3">
              <p:embed/>
            </p:oleObj>
          </a:graphicData>
        </a:graphic>
      </p:graphicFrame>
      <p:pic>
        <p:nvPicPr>
          <p:cNvPr id="10" name="Picture 9" descr="Paschen_Curves.PNG"/>
          <p:cNvPicPr>
            <a:picLocks noChangeAspect="1"/>
          </p:cNvPicPr>
          <p:nvPr/>
        </p:nvPicPr>
        <p:blipFill>
          <a:blip r:embed="rId4"/>
          <a:stretch>
            <a:fillRect/>
          </a:stretch>
        </p:blipFill>
        <p:spPr>
          <a:xfrm>
            <a:off x="3429000" y="1905000"/>
            <a:ext cx="5562600" cy="4440070"/>
          </a:xfrm>
          <a:prstGeom prst="rect">
            <a:avLst/>
          </a:prstGeom>
        </p:spPr>
      </p:pic>
      <p:sp>
        <p:nvSpPr>
          <p:cNvPr id="11" name="TextBox 10"/>
          <p:cNvSpPr txBox="1"/>
          <p:nvPr/>
        </p:nvSpPr>
        <p:spPr>
          <a:xfrm>
            <a:off x="609600" y="4876800"/>
            <a:ext cx="1903085" cy="584775"/>
          </a:xfrm>
          <a:prstGeom prst="rect">
            <a:avLst/>
          </a:prstGeom>
          <a:noFill/>
        </p:spPr>
        <p:txBody>
          <a:bodyPr wrap="none" rtlCol="0">
            <a:spAutoFit/>
          </a:bodyPr>
          <a:lstStyle/>
          <a:p>
            <a:r>
              <a:rPr lang="en-US" dirty="0" smtClean="0"/>
              <a:t>Rolland Johnson</a:t>
            </a:r>
          </a:p>
          <a:p>
            <a:r>
              <a:rPr lang="en-US" sz="1400" i="1" dirty="0" smtClean="0"/>
              <a:t>Shelter Island 2002</a:t>
            </a:r>
            <a:endParaRPr lang="en-US" sz="1400" i="1" dirty="0"/>
          </a:p>
        </p:txBody>
      </p:sp>
    </p:spTree>
  </p:cSld>
  <p:clrMapOvr>
    <a:masterClrMapping/>
  </p:clrMapOvr>
  <p:transition spd="slow">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II</a:t>
            </a:r>
            <a:br>
              <a:rPr lang="en-US" dirty="0" smtClean="0"/>
            </a:br>
            <a:r>
              <a:rPr lang="en-US" sz="3100" i="1" dirty="0" smtClean="0"/>
              <a:t>Gas</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19</a:t>
            </a:fld>
            <a:endParaRPr lang="en-US" dirty="0"/>
          </a:p>
        </p:txBody>
      </p:sp>
      <p:sp>
        <p:nvSpPr>
          <p:cNvPr id="7" name="Rectangle 6"/>
          <p:cNvSpPr/>
          <p:nvPr/>
        </p:nvSpPr>
        <p:spPr>
          <a:xfrm>
            <a:off x="1066800" y="1219200"/>
            <a:ext cx="6858000" cy="502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295400" y="1371600"/>
            <a:ext cx="2895600" cy="553998"/>
          </a:xfrm>
          <a:prstGeom prst="rect">
            <a:avLst/>
          </a:prstGeom>
          <a:noFill/>
        </p:spPr>
        <p:txBody>
          <a:bodyPr wrap="square" rtlCol="0">
            <a:spAutoFit/>
          </a:bodyPr>
          <a:lstStyle/>
          <a:p>
            <a:r>
              <a:rPr lang="en-US" dirty="0" smtClean="0">
                <a:solidFill>
                  <a:srgbClr val="FF0000"/>
                </a:solidFill>
                <a:latin typeface="+mn-lt"/>
              </a:rPr>
              <a:t>Gas Filled Cavities</a:t>
            </a:r>
          </a:p>
          <a:p>
            <a:r>
              <a:rPr lang="en-US" sz="1200" b="1" dirty="0" smtClean="0">
                <a:latin typeface="+mn-lt"/>
              </a:rPr>
              <a:t>No focusing of electron avalanche</a:t>
            </a:r>
          </a:p>
        </p:txBody>
      </p:sp>
      <p:sp>
        <p:nvSpPr>
          <p:cNvPr id="12" name="TextBox 11"/>
          <p:cNvSpPr txBox="1"/>
          <p:nvPr/>
        </p:nvSpPr>
        <p:spPr>
          <a:xfrm>
            <a:off x="2209800" y="2743200"/>
            <a:ext cx="389850" cy="584775"/>
          </a:xfrm>
          <a:prstGeom prst="rect">
            <a:avLst/>
          </a:prstGeom>
          <a:noFill/>
        </p:spPr>
        <p:txBody>
          <a:bodyPr wrap="none" rtlCol="0">
            <a:spAutoFit/>
          </a:bodyPr>
          <a:lstStyle/>
          <a:p>
            <a:r>
              <a:rPr lang="en-US" sz="3200" dirty="0" smtClean="0"/>
              <a:t>+</a:t>
            </a:r>
            <a:endParaRPr lang="en-US" sz="3200" dirty="0"/>
          </a:p>
        </p:txBody>
      </p:sp>
      <p:grpSp>
        <p:nvGrpSpPr>
          <p:cNvPr id="35" name="Group 34"/>
          <p:cNvGrpSpPr/>
          <p:nvPr/>
        </p:nvGrpSpPr>
        <p:grpSpPr>
          <a:xfrm>
            <a:off x="1447800" y="2514600"/>
            <a:ext cx="2514600" cy="1895375"/>
            <a:chOff x="304800" y="4429225"/>
            <a:chExt cx="2514600" cy="1895375"/>
          </a:xfrm>
        </p:grpSpPr>
        <p:pic>
          <p:nvPicPr>
            <p:cNvPr id="9" name="Picture 3"/>
            <p:cNvPicPr>
              <a:picLocks noChangeAspect="1" noChangeArrowheads="1"/>
            </p:cNvPicPr>
            <p:nvPr/>
          </p:nvPicPr>
          <p:blipFill>
            <a:blip r:embed="rId2"/>
            <a:srcRect/>
            <a:stretch>
              <a:fillRect/>
            </a:stretch>
          </p:blipFill>
          <p:spPr bwMode="auto">
            <a:xfrm>
              <a:off x="457200" y="5860855"/>
              <a:ext cx="1219200" cy="463745"/>
            </a:xfrm>
            <a:prstGeom prst="rect">
              <a:avLst/>
            </a:prstGeom>
            <a:noFill/>
            <a:ln w="9525">
              <a:noFill/>
              <a:miter lim="800000"/>
              <a:headEnd/>
              <a:tailEnd/>
            </a:ln>
          </p:spPr>
        </p:pic>
        <p:sp>
          <p:nvSpPr>
            <p:cNvPr id="10" name="Flowchart: Merge 9"/>
            <p:cNvSpPr/>
            <p:nvPr/>
          </p:nvSpPr>
          <p:spPr>
            <a:xfrm>
              <a:off x="1095675" y="4724400"/>
              <a:ext cx="76200" cy="11430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p:cNvSpPr/>
            <p:nvPr/>
          </p:nvSpPr>
          <p:spPr>
            <a:xfrm rot="10800000">
              <a:off x="333675" y="4429225"/>
              <a:ext cx="1600200" cy="304800"/>
            </a:xfrm>
            <a:prstGeom prst="arc">
              <a:avLst>
                <a:gd name="adj1" fmla="val 10898361"/>
                <a:gd name="adj2" fmla="val 0"/>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p:cNvSpPr txBox="1"/>
            <p:nvPr/>
          </p:nvSpPr>
          <p:spPr>
            <a:xfrm>
              <a:off x="1143000" y="5514201"/>
              <a:ext cx="1676400" cy="276999"/>
            </a:xfrm>
            <a:prstGeom prst="rect">
              <a:avLst/>
            </a:prstGeom>
            <a:noFill/>
          </p:spPr>
          <p:txBody>
            <a:bodyPr wrap="square" rtlCol="0">
              <a:spAutoFit/>
            </a:bodyPr>
            <a:lstStyle/>
            <a:p>
              <a:r>
                <a:rPr lang="en-US" sz="1200" b="1" dirty="0" smtClean="0"/>
                <a:t>Electron Avalanche</a:t>
              </a:r>
              <a:endParaRPr lang="en-US" sz="1200" b="1" dirty="0"/>
            </a:p>
          </p:txBody>
        </p:sp>
        <p:cxnSp>
          <p:nvCxnSpPr>
            <p:cNvPr id="17" name="Straight Arrow Connector 16"/>
            <p:cNvCxnSpPr/>
            <p:nvPr/>
          </p:nvCxnSpPr>
          <p:spPr>
            <a:xfrm rot="10800000">
              <a:off x="1143000" y="5285875"/>
              <a:ext cx="533400"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 name="Rectangle 17"/>
            <p:cNvSpPr/>
            <p:nvPr/>
          </p:nvSpPr>
          <p:spPr>
            <a:xfrm rot="10800000" flipV="1">
              <a:off x="1371600" y="5773579"/>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19" name="Rectangle 18"/>
            <p:cNvSpPr/>
            <p:nvPr/>
          </p:nvSpPr>
          <p:spPr>
            <a:xfrm rot="10800000" flipV="1">
              <a:off x="758702" y="54864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0" name="Rectangle 19"/>
            <p:cNvSpPr/>
            <p:nvPr/>
          </p:nvSpPr>
          <p:spPr>
            <a:xfrm rot="10800000" flipV="1">
              <a:off x="1752600" y="5038825"/>
              <a:ext cx="308098" cy="400110"/>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1" name="Rectangle 20"/>
            <p:cNvSpPr/>
            <p:nvPr/>
          </p:nvSpPr>
          <p:spPr>
            <a:xfrm rot="10800000" flipV="1">
              <a:off x="457200" y="57150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2" name="Rectangle 21"/>
            <p:cNvSpPr/>
            <p:nvPr/>
          </p:nvSpPr>
          <p:spPr>
            <a:xfrm rot="10800000" flipV="1">
              <a:off x="1371600" y="51054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3" name="Rectangle 22"/>
            <p:cNvSpPr/>
            <p:nvPr/>
          </p:nvSpPr>
          <p:spPr>
            <a:xfrm rot="10800000" flipV="1">
              <a:off x="838200" y="50292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4" name="Rectangle 23"/>
            <p:cNvSpPr/>
            <p:nvPr/>
          </p:nvSpPr>
          <p:spPr>
            <a:xfrm rot="10800000" flipV="1">
              <a:off x="1524000" y="48768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5" name="Rectangle 24"/>
            <p:cNvSpPr/>
            <p:nvPr/>
          </p:nvSpPr>
          <p:spPr>
            <a:xfrm rot="10800000" flipV="1">
              <a:off x="1208775" y="4808625"/>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6" name="Rectangle 25"/>
            <p:cNvSpPr/>
            <p:nvPr/>
          </p:nvSpPr>
          <p:spPr>
            <a:xfrm rot="10800000" flipV="1">
              <a:off x="457200" y="48006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7" name="Rectangle 26"/>
            <p:cNvSpPr/>
            <p:nvPr/>
          </p:nvSpPr>
          <p:spPr>
            <a:xfrm rot="10800000" flipV="1">
              <a:off x="304800" y="5163979"/>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8" name="Rectangle 27"/>
            <p:cNvSpPr/>
            <p:nvPr/>
          </p:nvSpPr>
          <p:spPr>
            <a:xfrm rot="10800000" flipV="1">
              <a:off x="457200" y="5316379"/>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9" name="Rectangle 28"/>
            <p:cNvSpPr/>
            <p:nvPr/>
          </p:nvSpPr>
          <p:spPr>
            <a:xfrm rot="10800000" flipV="1">
              <a:off x="682502" y="573745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30" name="Rectangle 29"/>
            <p:cNvSpPr/>
            <p:nvPr/>
          </p:nvSpPr>
          <p:spPr>
            <a:xfrm rot="10800000" flipV="1">
              <a:off x="533401" y="50292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grpSp>
      <p:sp>
        <p:nvSpPr>
          <p:cNvPr id="32" name="TextBox 31"/>
          <p:cNvSpPr txBox="1"/>
          <p:nvPr/>
        </p:nvSpPr>
        <p:spPr>
          <a:xfrm>
            <a:off x="1600200" y="1981200"/>
            <a:ext cx="1600200" cy="307777"/>
          </a:xfrm>
          <a:prstGeom prst="rect">
            <a:avLst/>
          </a:prstGeom>
          <a:noFill/>
        </p:spPr>
        <p:txBody>
          <a:bodyPr wrap="square" rtlCol="0">
            <a:spAutoFit/>
          </a:bodyPr>
          <a:lstStyle/>
          <a:p>
            <a:r>
              <a:rPr lang="en-US" sz="1400" b="1" dirty="0" smtClean="0"/>
              <a:t>V</a:t>
            </a:r>
            <a:r>
              <a:rPr lang="en-US" sz="1400" b="1" baseline="-25000" dirty="0" smtClean="0"/>
              <a:t>rf </a:t>
            </a:r>
            <a:r>
              <a:rPr lang="en-US" sz="1400" b="1" dirty="0" smtClean="0"/>
              <a:t>= V</a:t>
            </a:r>
            <a:r>
              <a:rPr lang="en-US" sz="1400" b="1" baseline="-25000" dirty="0" smtClean="0"/>
              <a:t>o</a:t>
            </a:r>
            <a:r>
              <a:rPr lang="en-US" sz="1400" b="1" dirty="0" smtClean="0"/>
              <a:t> Sin[</a:t>
            </a:r>
            <a:r>
              <a:rPr lang="en-US" sz="1400" b="1" dirty="0" smtClean="0">
                <a:latin typeface="Symbol" pitchFamily="18" charset="2"/>
              </a:rPr>
              <a:t>w</a:t>
            </a:r>
            <a:r>
              <a:rPr lang="en-US" sz="1400" b="1" dirty="0" smtClean="0"/>
              <a:t>t]</a:t>
            </a:r>
            <a:endParaRPr lang="en-US" sz="1400" b="1" dirty="0"/>
          </a:p>
        </p:txBody>
      </p:sp>
      <p:sp>
        <p:nvSpPr>
          <p:cNvPr id="33" name="TextBox 32"/>
          <p:cNvSpPr txBox="1"/>
          <p:nvPr/>
        </p:nvSpPr>
        <p:spPr>
          <a:xfrm>
            <a:off x="1600200" y="4572000"/>
            <a:ext cx="1828800" cy="646331"/>
          </a:xfrm>
          <a:prstGeom prst="rect">
            <a:avLst/>
          </a:prstGeom>
          <a:noFill/>
        </p:spPr>
        <p:txBody>
          <a:bodyPr wrap="square" rtlCol="0">
            <a:spAutoFit/>
          </a:bodyPr>
          <a:lstStyle/>
          <a:p>
            <a:pPr algn="ctr"/>
            <a:r>
              <a:rPr lang="en-US" sz="1200" b="1" dirty="0" smtClean="0">
                <a:solidFill>
                  <a:srgbClr val="FF0000"/>
                </a:solidFill>
                <a:latin typeface="+mn-lt"/>
              </a:rPr>
              <a:t>Cavity Energy</a:t>
            </a:r>
          </a:p>
          <a:p>
            <a:pPr algn="ctr"/>
            <a:r>
              <a:rPr lang="en-US" sz="1200" b="1" dirty="0" smtClean="0">
                <a:solidFill>
                  <a:srgbClr val="FF0000"/>
                </a:solidFill>
                <a:latin typeface="+mn-lt"/>
              </a:rPr>
              <a:t>W=1/2 C V</a:t>
            </a:r>
            <a:r>
              <a:rPr lang="en-US" sz="1200" b="1" baseline="30000" dirty="0" smtClean="0">
                <a:solidFill>
                  <a:srgbClr val="FF0000"/>
                </a:solidFill>
                <a:latin typeface="+mn-lt"/>
              </a:rPr>
              <a:t>2</a:t>
            </a:r>
            <a:r>
              <a:rPr lang="en-US" sz="1200" b="1" dirty="0" smtClean="0">
                <a:solidFill>
                  <a:srgbClr val="FF0000"/>
                </a:solidFill>
                <a:latin typeface="+mn-lt"/>
              </a:rPr>
              <a:t>  </a:t>
            </a:r>
          </a:p>
          <a:p>
            <a:pPr algn="ctr"/>
            <a:r>
              <a:rPr lang="en-US" sz="1200" b="1" dirty="0" smtClean="0">
                <a:solidFill>
                  <a:srgbClr val="FF0000"/>
                </a:solidFill>
                <a:latin typeface="Symbol"/>
              </a:rPr>
              <a:t>»</a:t>
            </a:r>
            <a:r>
              <a:rPr lang="en-US" sz="900" b="1" dirty="0" smtClean="0">
                <a:solidFill>
                  <a:srgbClr val="FF0000"/>
                </a:solidFill>
                <a:latin typeface="MS Shell Dlg 2"/>
              </a:rPr>
              <a:t> </a:t>
            </a:r>
            <a:r>
              <a:rPr lang="en-US" sz="1200" b="1" dirty="0" smtClean="0">
                <a:solidFill>
                  <a:srgbClr val="FF0000"/>
                </a:solidFill>
                <a:latin typeface="+mn-lt"/>
              </a:rPr>
              <a:t>1 joule </a:t>
            </a:r>
            <a:r>
              <a:rPr lang="en-US" sz="1200" b="1" dirty="0" smtClean="0">
                <a:solidFill>
                  <a:srgbClr val="FF0000"/>
                </a:solidFill>
                <a:latin typeface="Symbol" pitchFamily="18" charset="2"/>
              </a:rPr>
              <a:t>®</a:t>
            </a:r>
            <a:r>
              <a:rPr lang="en-US" sz="900" b="1" dirty="0" smtClean="0">
                <a:solidFill>
                  <a:srgbClr val="FF0000"/>
                </a:solidFill>
                <a:latin typeface="+mn-lt"/>
              </a:rPr>
              <a:t> </a:t>
            </a:r>
            <a:r>
              <a:rPr lang="en-US" sz="1200" b="1" dirty="0" smtClean="0">
                <a:solidFill>
                  <a:srgbClr val="FF0000"/>
                </a:solidFill>
                <a:latin typeface="+mn-lt"/>
              </a:rPr>
              <a:t> Heats gas</a:t>
            </a:r>
          </a:p>
        </p:txBody>
      </p:sp>
      <p:sp>
        <p:nvSpPr>
          <p:cNvPr id="34" name="TextBox 33"/>
          <p:cNvSpPr txBox="1"/>
          <p:nvPr/>
        </p:nvSpPr>
        <p:spPr>
          <a:xfrm>
            <a:off x="2209800" y="5410200"/>
            <a:ext cx="4419600" cy="584775"/>
          </a:xfrm>
          <a:prstGeom prst="rect">
            <a:avLst/>
          </a:prstGeom>
          <a:noFill/>
        </p:spPr>
        <p:txBody>
          <a:bodyPr wrap="square" rtlCol="0">
            <a:spAutoFit/>
          </a:bodyPr>
          <a:lstStyle/>
          <a:p>
            <a:pPr algn="ctr"/>
            <a:r>
              <a:rPr lang="en-US" sz="1600" b="1" dirty="0" smtClean="0">
                <a:solidFill>
                  <a:srgbClr val="FF0000"/>
                </a:solidFill>
                <a:latin typeface="+mn-lt"/>
              </a:rPr>
              <a:t>Collision frequency &gt;&gt; cyclotron frequency</a:t>
            </a:r>
          </a:p>
          <a:p>
            <a:pPr algn="ctr"/>
            <a:r>
              <a:rPr lang="en-US" sz="1600" b="1" dirty="0" smtClean="0">
                <a:solidFill>
                  <a:srgbClr val="FF0000"/>
                </a:solidFill>
                <a:latin typeface="+mn-lt"/>
              </a:rPr>
              <a:t>B has no effect !</a:t>
            </a:r>
            <a:endParaRPr lang="en-US" sz="1600" b="1" dirty="0">
              <a:solidFill>
                <a:srgbClr val="FF0000"/>
              </a:solidFill>
              <a:latin typeface="+mn-lt"/>
            </a:endParaRPr>
          </a:p>
        </p:txBody>
      </p:sp>
      <p:sp>
        <p:nvSpPr>
          <p:cNvPr id="36" name="TextBox 35"/>
          <p:cNvSpPr txBox="1"/>
          <p:nvPr/>
        </p:nvSpPr>
        <p:spPr>
          <a:xfrm>
            <a:off x="5334000" y="5715000"/>
            <a:ext cx="1141659" cy="461665"/>
          </a:xfrm>
          <a:prstGeom prst="rect">
            <a:avLst/>
          </a:prstGeom>
          <a:noFill/>
        </p:spPr>
        <p:txBody>
          <a:bodyPr wrap="none" rtlCol="0">
            <a:spAutoFit/>
          </a:bodyPr>
          <a:lstStyle/>
          <a:p>
            <a:r>
              <a:rPr lang="en-US" sz="2400" b="1" dirty="0" smtClean="0"/>
              <a:t>Done?</a:t>
            </a:r>
            <a:endParaRPr lang="en-US" sz="2400" b="1" dirty="0"/>
          </a:p>
        </p:txBody>
      </p:sp>
      <p:pic>
        <p:nvPicPr>
          <p:cNvPr id="37" name="Picture 36" descr="ElecKinCurves.jpg"/>
          <p:cNvPicPr>
            <a:picLocks noChangeAspect="1"/>
          </p:cNvPicPr>
          <p:nvPr/>
        </p:nvPicPr>
        <p:blipFill>
          <a:blip r:embed="rId3"/>
          <a:stretch>
            <a:fillRect/>
          </a:stretch>
        </p:blipFill>
        <p:spPr>
          <a:xfrm>
            <a:off x="4263190" y="1676400"/>
            <a:ext cx="3368841" cy="2667000"/>
          </a:xfrm>
          <a:prstGeom prst="rect">
            <a:avLst/>
          </a:prstGeom>
        </p:spPr>
      </p:pic>
      <p:sp>
        <p:nvSpPr>
          <p:cNvPr id="39" name="TextBox 38"/>
          <p:cNvSpPr txBox="1"/>
          <p:nvPr/>
        </p:nvSpPr>
        <p:spPr>
          <a:xfrm>
            <a:off x="4800600" y="4419600"/>
            <a:ext cx="2788007" cy="646331"/>
          </a:xfrm>
          <a:prstGeom prst="rect">
            <a:avLst/>
          </a:prstGeom>
          <a:noFill/>
        </p:spPr>
        <p:txBody>
          <a:bodyPr wrap="none" rtlCol="0">
            <a:spAutoFit/>
          </a:bodyPr>
          <a:lstStyle/>
          <a:p>
            <a:pPr algn="ctr"/>
            <a:r>
              <a:rPr lang="en-US" dirty="0" smtClean="0">
                <a:solidFill>
                  <a:srgbClr val="0000FF"/>
                </a:solidFill>
              </a:rPr>
              <a:t>Note: 40MV/m &amp; 100 </a:t>
            </a:r>
            <a:r>
              <a:rPr lang="en-US" dirty="0" err="1" smtClean="0">
                <a:solidFill>
                  <a:srgbClr val="0000FF"/>
                </a:solidFill>
              </a:rPr>
              <a:t>Atm</a:t>
            </a:r>
            <a:endParaRPr lang="en-US" dirty="0" smtClean="0">
              <a:solidFill>
                <a:srgbClr val="0000FF"/>
              </a:solidFill>
            </a:endParaRPr>
          </a:p>
          <a:p>
            <a:pPr algn="ctr"/>
            <a:r>
              <a:rPr lang="en-US" dirty="0" smtClean="0">
                <a:solidFill>
                  <a:srgbClr val="0000FF"/>
                </a:solidFill>
              </a:rPr>
              <a:t>E/p </a:t>
            </a:r>
            <a:r>
              <a:rPr lang="en-US" dirty="0" smtClean="0">
                <a:solidFill>
                  <a:srgbClr val="0000FF"/>
                </a:solidFill>
                <a:latin typeface="Symbol"/>
              </a:rPr>
              <a:t>»</a:t>
            </a:r>
            <a:r>
              <a:rPr lang="en-US" dirty="0" smtClean="0">
                <a:solidFill>
                  <a:srgbClr val="0000FF"/>
                </a:solidFill>
              </a:rPr>
              <a:t> 5</a:t>
            </a:r>
            <a:endParaRPr lang="en-US" sz="1100" dirty="0" smtClean="0">
              <a:solidFill>
                <a:srgbClr val="0000FF"/>
              </a:solidFill>
              <a:latin typeface="MS Shell Dlg 2"/>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76400"/>
            <a:ext cx="8229600" cy="4572000"/>
          </a:xfrm>
        </p:spPr>
        <p:txBody>
          <a:bodyPr/>
          <a:lstStyle/>
          <a:p>
            <a:r>
              <a:rPr lang="en-US" dirty="0" smtClean="0"/>
              <a:t>Outline</a:t>
            </a:r>
          </a:p>
          <a:p>
            <a:pPr lvl="1"/>
            <a:r>
              <a:rPr lang="en-US" dirty="0" smtClean="0"/>
              <a:t>The “RF Challenge”</a:t>
            </a:r>
          </a:p>
          <a:p>
            <a:pPr lvl="1"/>
            <a:r>
              <a:rPr lang="en-US" dirty="0" smtClean="0"/>
              <a:t>Science of RF Breakdowns</a:t>
            </a:r>
          </a:p>
          <a:p>
            <a:pPr lvl="1"/>
            <a:r>
              <a:rPr lang="en-US" dirty="0" smtClean="0"/>
              <a:t>Current Program (Where we are)</a:t>
            </a:r>
          </a:p>
          <a:p>
            <a:pPr lvl="2"/>
            <a:r>
              <a:rPr lang="en-US" dirty="0" smtClean="0"/>
              <a:t>Derun Li’s talk (next) will discuss where we are going</a:t>
            </a:r>
          </a:p>
          <a:p>
            <a:pPr lvl="1"/>
            <a:r>
              <a:rPr lang="en-US" dirty="0" smtClean="0"/>
              <a:t>The MuCool Test Area</a:t>
            </a:r>
          </a:p>
          <a:p>
            <a:pPr lvl="1"/>
            <a:r>
              <a:rPr lang="en-US" dirty="0" smtClean="0"/>
              <a:t>Summary</a:t>
            </a:r>
          </a:p>
          <a:p>
            <a:pPr lvl="1"/>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a:t>
            </a:fld>
            <a:endParaRPr lang="en-US" dirty="0"/>
          </a:p>
        </p:txBody>
      </p:sp>
    </p:spTree>
  </p:cSld>
  <p:clrMapOvr>
    <a:masterClrMapping/>
  </p:clrMapOvr>
  <p:transition spd="slow">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III</a:t>
            </a:r>
            <a:br>
              <a:rPr lang="en-US" dirty="0" smtClean="0"/>
            </a:br>
            <a:r>
              <a:rPr lang="en-US" sz="3100" i="1" dirty="0" smtClean="0"/>
              <a:t>Gas</a:t>
            </a:r>
            <a:endParaRPr lang="en-US" dirty="0"/>
          </a:p>
        </p:txBody>
      </p:sp>
      <p:sp>
        <p:nvSpPr>
          <p:cNvPr id="3" name="Content Placeholder 2"/>
          <p:cNvSpPr>
            <a:spLocks noGrp="1"/>
          </p:cNvSpPr>
          <p:nvPr>
            <p:ph idx="1"/>
          </p:nvPr>
        </p:nvSpPr>
        <p:spPr>
          <a:xfrm>
            <a:off x="152400" y="1371600"/>
            <a:ext cx="8534400" cy="1828800"/>
          </a:xfrm>
        </p:spPr>
        <p:txBody>
          <a:bodyPr/>
          <a:lstStyle/>
          <a:p>
            <a:r>
              <a:rPr lang="en-US" dirty="0" smtClean="0"/>
              <a:t>However we want to operate with up to 10</a:t>
            </a:r>
            <a:r>
              <a:rPr lang="en-US" baseline="30000" dirty="0" smtClean="0"/>
              <a:t>13</a:t>
            </a:r>
            <a:r>
              <a:rPr lang="en-US" dirty="0" smtClean="0"/>
              <a:t> muons/pulse</a:t>
            </a:r>
          </a:p>
          <a:p>
            <a:pPr lvl="1"/>
            <a:r>
              <a:rPr lang="en-US" dirty="0" smtClean="0">
                <a:solidFill>
                  <a:schemeClr val="tx2"/>
                </a:solidFill>
                <a:cs typeface="Arial" charset="0"/>
              </a:rPr>
              <a:t>Beam-impact ionization + Ionization by secondary e</a:t>
            </a:r>
            <a:r>
              <a:rPr lang="en-US" baseline="30000" dirty="0" smtClean="0">
                <a:solidFill>
                  <a:schemeClr val="tx2"/>
                </a:solidFill>
                <a:cs typeface="Arial" charset="0"/>
              </a:rPr>
              <a:t>-</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20</a:t>
            </a:fld>
            <a:endParaRPr lang="en-US" dirty="0"/>
          </a:p>
        </p:txBody>
      </p:sp>
      <p:graphicFrame>
        <p:nvGraphicFramePr>
          <p:cNvPr id="3074" name="Object 39"/>
          <p:cNvGraphicFramePr>
            <a:graphicFrameLocks noChangeAspect="1"/>
          </p:cNvGraphicFramePr>
          <p:nvPr/>
        </p:nvGraphicFramePr>
        <p:xfrm>
          <a:off x="1912938" y="3962400"/>
          <a:ext cx="5356225" cy="814388"/>
        </p:xfrm>
        <a:graphic>
          <a:graphicData uri="http://schemas.openxmlformats.org/presentationml/2006/ole">
            <p:oleObj spid="_x0000_s3074" name="Equation" r:id="rId3" imgW="2831760" imgH="431640" progId="Equation.3">
              <p:embed/>
            </p:oleObj>
          </a:graphicData>
        </a:graphic>
      </p:graphicFrame>
      <p:sp>
        <p:nvSpPr>
          <p:cNvPr id="8" name="Rectangle 41"/>
          <p:cNvSpPr>
            <a:spLocks noChangeArrowheads="1"/>
          </p:cNvSpPr>
          <p:nvPr/>
        </p:nvSpPr>
        <p:spPr bwMode="auto">
          <a:xfrm>
            <a:off x="838200" y="3200400"/>
            <a:ext cx="3209533" cy="461665"/>
          </a:xfrm>
          <a:prstGeom prst="rect">
            <a:avLst/>
          </a:prstGeom>
          <a:noFill/>
          <a:ln w="9525">
            <a:noFill/>
            <a:miter lim="800000"/>
            <a:headEnd/>
            <a:tailEnd/>
          </a:ln>
        </p:spPr>
        <p:txBody>
          <a:bodyPr wrap="none">
            <a:spAutoFit/>
          </a:bodyPr>
          <a:lstStyle/>
          <a:p>
            <a:r>
              <a:rPr lang="en-US" sz="2400" dirty="0">
                <a:latin typeface="Symbol" pitchFamily="18" charset="2"/>
              </a:rPr>
              <a:t>m</a:t>
            </a:r>
            <a:r>
              <a:rPr lang="en-US" sz="2400" baseline="30000" dirty="0" smtClean="0"/>
              <a:t>  </a:t>
            </a:r>
            <a:r>
              <a:rPr lang="en-US" sz="2400" dirty="0"/>
              <a:t>+  H</a:t>
            </a:r>
            <a:r>
              <a:rPr lang="en-US" sz="2400" baseline="-25000" dirty="0"/>
              <a:t>2</a:t>
            </a:r>
            <a:r>
              <a:rPr lang="en-US" sz="2400" dirty="0"/>
              <a:t> </a:t>
            </a:r>
            <a:r>
              <a:rPr lang="en-US" sz="2400" dirty="0">
                <a:sym typeface="Wingdings" pitchFamily="2" charset="2"/>
              </a:rPr>
              <a:t> </a:t>
            </a:r>
            <a:r>
              <a:rPr lang="en-US" sz="2400" dirty="0" smtClean="0">
                <a:latin typeface="Symbol" pitchFamily="18" charset="2"/>
                <a:sym typeface="Wingdings" pitchFamily="2" charset="2"/>
              </a:rPr>
              <a:t>m</a:t>
            </a:r>
            <a:r>
              <a:rPr lang="en-US" sz="2400" dirty="0" smtClean="0">
                <a:sym typeface="Wingdings" pitchFamily="2" charset="2"/>
              </a:rPr>
              <a:t> </a:t>
            </a:r>
            <a:r>
              <a:rPr lang="en-US" sz="2400" dirty="0">
                <a:sym typeface="Wingdings" pitchFamily="2" charset="2"/>
              </a:rPr>
              <a:t>+ </a:t>
            </a:r>
            <a:r>
              <a:rPr lang="en-US" sz="2400" dirty="0"/>
              <a:t>H</a:t>
            </a:r>
            <a:r>
              <a:rPr lang="en-US" sz="2400" baseline="-25000" dirty="0"/>
              <a:t>2</a:t>
            </a:r>
            <a:r>
              <a:rPr lang="en-US" sz="2400" baseline="30000" dirty="0"/>
              <a:t>+</a:t>
            </a:r>
            <a:r>
              <a:rPr lang="en-US" sz="2400" dirty="0">
                <a:sym typeface="Wingdings" pitchFamily="2" charset="2"/>
              </a:rPr>
              <a:t> + e</a:t>
            </a:r>
            <a:r>
              <a:rPr lang="en-US" sz="2400" baseline="30000" dirty="0"/>
              <a:t>-</a:t>
            </a:r>
            <a:endParaRPr lang="en-US" sz="2400" dirty="0">
              <a:solidFill>
                <a:schemeClr val="tx2"/>
              </a:solidFill>
              <a:latin typeface="Symbol" pitchFamily="18" charset="2"/>
            </a:endParaRPr>
          </a:p>
        </p:txBody>
      </p:sp>
      <p:sp>
        <p:nvSpPr>
          <p:cNvPr id="9" name="Rectangle 42"/>
          <p:cNvSpPr>
            <a:spLocks noChangeArrowheads="1"/>
          </p:cNvSpPr>
          <p:nvPr/>
        </p:nvSpPr>
        <p:spPr bwMode="auto">
          <a:xfrm>
            <a:off x="5257800" y="3200400"/>
            <a:ext cx="2916183" cy="461665"/>
          </a:xfrm>
          <a:prstGeom prst="rect">
            <a:avLst/>
          </a:prstGeom>
          <a:noFill/>
          <a:ln w="9525">
            <a:noFill/>
            <a:miter lim="800000"/>
            <a:headEnd/>
            <a:tailEnd/>
          </a:ln>
        </p:spPr>
        <p:txBody>
          <a:bodyPr wrap="none">
            <a:spAutoFit/>
          </a:bodyPr>
          <a:lstStyle/>
          <a:p>
            <a:r>
              <a:rPr lang="en-US" sz="2400" i="1" dirty="0">
                <a:sym typeface="Wingdings" pitchFamily="2" charset="2"/>
              </a:rPr>
              <a:t>e</a:t>
            </a:r>
            <a:r>
              <a:rPr lang="en-US" sz="2400" i="1" baseline="30000" dirty="0"/>
              <a:t>-  </a:t>
            </a:r>
            <a:r>
              <a:rPr lang="en-US" sz="2400" i="1" dirty="0"/>
              <a:t>+  H</a:t>
            </a:r>
            <a:r>
              <a:rPr lang="en-US" sz="2400" i="1" baseline="-25000" dirty="0"/>
              <a:t>2</a:t>
            </a:r>
            <a:r>
              <a:rPr lang="en-US" sz="2400" i="1" dirty="0"/>
              <a:t> </a:t>
            </a:r>
            <a:r>
              <a:rPr lang="en-US" sz="2400" i="1" dirty="0">
                <a:sym typeface="Wingdings" pitchFamily="2" charset="2"/>
              </a:rPr>
              <a:t> </a:t>
            </a:r>
            <a:r>
              <a:rPr lang="en-US" sz="2400" i="1" dirty="0"/>
              <a:t>H</a:t>
            </a:r>
            <a:r>
              <a:rPr lang="en-US" sz="2400" i="1" baseline="-25000" dirty="0"/>
              <a:t>2</a:t>
            </a:r>
            <a:r>
              <a:rPr lang="en-US" sz="2400" i="1" baseline="30000" dirty="0"/>
              <a:t>+</a:t>
            </a:r>
            <a:r>
              <a:rPr lang="en-US" sz="2400" i="1" dirty="0">
                <a:sym typeface="Wingdings" pitchFamily="2" charset="2"/>
              </a:rPr>
              <a:t> + 2e</a:t>
            </a:r>
            <a:r>
              <a:rPr lang="en-US" sz="2400" i="1" baseline="30000" dirty="0"/>
              <a:t>-</a:t>
            </a:r>
            <a:endParaRPr lang="en-US" sz="2400" i="1" dirty="0">
              <a:solidFill>
                <a:schemeClr val="tx2"/>
              </a:solidFill>
              <a:latin typeface="Symbol" pitchFamily="18" charset="2"/>
            </a:endParaRPr>
          </a:p>
        </p:txBody>
      </p:sp>
      <p:sp>
        <p:nvSpPr>
          <p:cNvPr id="10" name="Rectangle 9"/>
          <p:cNvSpPr/>
          <p:nvPr/>
        </p:nvSpPr>
        <p:spPr>
          <a:xfrm>
            <a:off x="2057400" y="5029200"/>
            <a:ext cx="4572000" cy="1200329"/>
          </a:xfrm>
          <a:prstGeom prst="rect">
            <a:avLst/>
          </a:prstGeom>
        </p:spPr>
        <p:txBody>
          <a:bodyPr>
            <a:spAutoFit/>
          </a:bodyPr>
          <a:lstStyle/>
          <a:p>
            <a:pPr algn="ctr"/>
            <a:r>
              <a:rPr lang="en-US" dirty="0" smtClean="0">
                <a:solidFill>
                  <a:srgbClr val="FF0000"/>
                </a:solidFill>
                <a:cs typeface="Arial" charset="0"/>
              </a:rPr>
              <a:t>Most electrons (&gt;90%) are quickly thermalized inside the cavity by elastic and inelastic collisions, and drift with RF until annihilated by recombination or attachment</a:t>
            </a:r>
            <a:endParaRPr lang="en-US" dirty="0">
              <a:solidFill>
                <a:srgbClr val="FF0000"/>
              </a:solidFill>
            </a:endParaRPr>
          </a:p>
        </p:txBody>
      </p:sp>
    </p:spTree>
  </p:cSld>
  <p:clrMapOvr>
    <a:masterClrMapping/>
  </p:clrMapOvr>
  <p:transition spd="slow">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IV</a:t>
            </a:r>
            <a:br>
              <a:rPr lang="en-US" dirty="0" smtClean="0"/>
            </a:br>
            <a:r>
              <a:rPr lang="en-US" sz="3100" i="1" dirty="0" smtClean="0"/>
              <a:t>Gas</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21</a:t>
            </a:fld>
            <a:endParaRPr lang="en-US" dirty="0"/>
          </a:p>
        </p:txBody>
      </p:sp>
      <p:graphicFrame>
        <p:nvGraphicFramePr>
          <p:cNvPr id="4098" name="Object 2"/>
          <p:cNvGraphicFramePr>
            <a:graphicFrameLocks noChangeAspect="1"/>
          </p:cNvGraphicFramePr>
          <p:nvPr/>
        </p:nvGraphicFramePr>
        <p:xfrm>
          <a:off x="-37372" y="1219200"/>
          <a:ext cx="6285772" cy="5257800"/>
        </p:xfrm>
        <a:graphic>
          <a:graphicData uri="http://schemas.openxmlformats.org/presentationml/2006/ole">
            <p:oleObj spid="_x0000_s4098" name="Graph" r:id="rId3" imgW="3621600" imgH="3028320" progId="">
              <p:embed/>
            </p:oleObj>
          </a:graphicData>
        </a:graphic>
      </p:graphicFrame>
      <p:sp>
        <p:nvSpPr>
          <p:cNvPr id="8" name="TextBox 7"/>
          <p:cNvSpPr txBox="1"/>
          <p:nvPr/>
        </p:nvSpPr>
        <p:spPr>
          <a:xfrm>
            <a:off x="6172200" y="1676400"/>
            <a:ext cx="2590800" cy="3724096"/>
          </a:xfrm>
          <a:prstGeom prst="rect">
            <a:avLst/>
          </a:prstGeom>
          <a:noFill/>
        </p:spPr>
        <p:txBody>
          <a:bodyPr wrap="square" rtlCol="0">
            <a:spAutoFit/>
          </a:bodyPr>
          <a:lstStyle/>
          <a:p>
            <a:pPr marL="342900" indent="-342900"/>
            <a:r>
              <a:rPr lang="en-US" sz="1600" dirty="0" smtClean="0"/>
              <a:t>1. 	Rapid decay of pickup </a:t>
            </a:r>
          </a:p>
          <a:p>
            <a:pPr marL="342900" indent="-342900"/>
            <a:r>
              <a:rPr lang="en-US" sz="1600" dirty="0" smtClean="0"/>
              <a:t>signal according to the </a:t>
            </a:r>
          </a:p>
          <a:p>
            <a:pPr marL="342900" indent="-342900"/>
            <a:r>
              <a:rPr lang="en-US" sz="1600" dirty="0" smtClean="0"/>
              <a:t>ionization rate</a:t>
            </a:r>
          </a:p>
          <a:p>
            <a:pPr marL="342900" indent="-342900"/>
            <a:endParaRPr lang="en-US" sz="1600" dirty="0" smtClean="0"/>
          </a:p>
          <a:p>
            <a:pPr marL="342900" indent="-342900"/>
            <a:r>
              <a:rPr lang="en-US" sz="1600" dirty="0" smtClean="0"/>
              <a:t>2. 	Saturation level and </a:t>
            </a:r>
          </a:p>
          <a:p>
            <a:pPr marL="342900" indent="-342900"/>
            <a:r>
              <a:rPr lang="en-US" sz="1600" dirty="0" smtClean="0"/>
              <a:t>recovery rate determined </a:t>
            </a:r>
          </a:p>
          <a:p>
            <a:pPr marL="342900" indent="-342900"/>
            <a:r>
              <a:rPr lang="en-US" sz="1600" dirty="0" smtClean="0"/>
              <a:t>by the recombination rate</a:t>
            </a:r>
          </a:p>
          <a:p>
            <a:pPr marL="342900" indent="-342900"/>
            <a:endParaRPr lang="en-US" sz="1600" dirty="0" smtClean="0"/>
          </a:p>
          <a:p>
            <a:pPr marL="342900" indent="-342900"/>
            <a:endParaRPr lang="en-US" sz="1600" dirty="0" smtClean="0"/>
          </a:p>
          <a:p>
            <a:pPr marL="342900" indent="-342900"/>
            <a:endParaRPr lang="en-US" sz="1600" dirty="0" smtClean="0"/>
          </a:p>
          <a:p>
            <a:pPr marL="342900" indent="-342900"/>
            <a:endParaRPr lang="en-US" sz="1600" dirty="0" smtClean="0"/>
          </a:p>
          <a:p>
            <a:pPr marL="342900" indent="-342900"/>
            <a:r>
              <a:rPr lang="en-US" sz="1600" dirty="0" smtClean="0">
                <a:solidFill>
                  <a:schemeClr val="bg1">
                    <a:lumMod val="50000"/>
                  </a:schemeClr>
                </a:solidFill>
              </a:rPr>
              <a:t>Gray line: normal signal</a:t>
            </a:r>
          </a:p>
          <a:p>
            <a:pPr marL="342900" indent="-342900"/>
            <a:r>
              <a:rPr lang="en-US" sz="1600" dirty="0" smtClean="0">
                <a:solidFill>
                  <a:schemeClr val="bg1">
                    <a:lumMod val="50000"/>
                  </a:schemeClr>
                </a:solidFill>
              </a:rPr>
              <a:t>without beam </a:t>
            </a:r>
          </a:p>
          <a:p>
            <a:pPr marL="342900" indent="-342900"/>
            <a:endParaRPr lang="en-US" sz="1400" dirty="0" smtClean="0"/>
          </a:p>
          <a:p>
            <a:pPr marL="342900" indent="-342900"/>
            <a:endParaRPr lang="en-US" sz="1400" dirty="0"/>
          </a:p>
        </p:txBody>
      </p:sp>
      <p:cxnSp>
        <p:nvCxnSpPr>
          <p:cNvPr id="9" name="Straight Arrow Connector 8"/>
          <p:cNvCxnSpPr/>
          <p:nvPr/>
        </p:nvCxnSpPr>
        <p:spPr>
          <a:xfrm>
            <a:off x="5181600" y="3810000"/>
            <a:ext cx="1066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05600" y="5257800"/>
            <a:ext cx="1915909" cy="923330"/>
          </a:xfrm>
          <a:prstGeom prst="rect">
            <a:avLst/>
          </a:prstGeom>
          <a:noFill/>
        </p:spPr>
        <p:txBody>
          <a:bodyPr wrap="none" rtlCol="0">
            <a:spAutoFit/>
          </a:bodyPr>
          <a:lstStyle/>
          <a:p>
            <a:pPr algn="ctr"/>
            <a:r>
              <a:rPr lang="en-US" dirty="0" smtClean="0">
                <a:solidFill>
                  <a:srgbClr val="FF0000"/>
                </a:solidFill>
              </a:rPr>
              <a:t>Solution:?</a:t>
            </a:r>
          </a:p>
          <a:p>
            <a:pPr algn="ctr"/>
            <a:r>
              <a:rPr lang="en-US" dirty="0" smtClean="0">
                <a:solidFill>
                  <a:srgbClr val="FF0000"/>
                </a:solidFill>
              </a:rPr>
              <a:t>Electron “getter”</a:t>
            </a:r>
          </a:p>
          <a:p>
            <a:pPr algn="ctr"/>
            <a:r>
              <a:rPr lang="en-US" dirty="0" smtClean="0">
                <a:solidFill>
                  <a:srgbClr val="FF0000"/>
                </a:solidFill>
              </a:rPr>
              <a:t>Electro-neg. Gas</a:t>
            </a:r>
          </a:p>
        </p:txBody>
      </p:sp>
      <p:sp>
        <p:nvSpPr>
          <p:cNvPr id="10" name="TextBox 9"/>
          <p:cNvSpPr txBox="1"/>
          <p:nvPr/>
        </p:nvSpPr>
        <p:spPr>
          <a:xfrm>
            <a:off x="228600" y="1219200"/>
            <a:ext cx="2463495" cy="369332"/>
          </a:xfrm>
          <a:prstGeom prst="rect">
            <a:avLst/>
          </a:prstGeom>
          <a:noFill/>
        </p:spPr>
        <p:txBody>
          <a:bodyPr wrap="none" rtlCol="0">
            <a:spAutoFit/>
          </a:bodyPr>
          <a:lstStyle/>
          <a:p>
            <a:r>
              <a:rPr lang="en-US" dirty="0" smtClean="0"/>
              <a:t>see K. </a:t>
            </a:r>
            <a:r>
              <a:rPr lang="en-US" dirty="0" err="1" smtClean="0"/>
              <a:t>Yonehara’s</a:t>
            </a:r>
            <a:r>
              <a:rPr lang="en-US" dirty="0" smtClean="0"/>
              <a:t> talk</a:t>
            </a:r>
            <a:endParaRPr lang="en-US" dirty="0"/>
          </a:p>
        </p:txBody>
      </p:sp>
    </p:spTree>
  </p:cSld>
  <p:clrMapOvr>
    <a:masterClrMapping/>
  </p:clrMapOvr>
  <p:transition spd="slow">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NCRF Program</a:t>
            </a:r>
            <a:br>
              <a:rPr lang="en-US" dirty="0" smtClean="0"/>
            </a:br>
            <a:r>
              <a:rPr lang="en-US" sz="3600" i="1" dirty="0" smtClean="0"/>
              <a:t>R&amp;D Strategy</a:t>
            </a:r>
            <a:endParaRPr lang="en-US" sz="3600" i="1" dirty="0"/>
          </a:p>
        </p:txBody>
      </p:sp>
      <p:sp>
        <p:nvSpPr>
          <p:cNvPr id="3" name="Content Placeholder 2"/>
          <p:cNvSpPr>
            <a:spLocks noGrp="1"/>
          </p:cNvSpPr>
          <p:nvPr>
            <p:ph idx="1"/>
          </p:nvPr>
        </p:nvSpPr>
        <p:spPr>
          <a:xfrm>
            <a:off x="76200" y="1143000"/>
            <a:ext cx="9067800" cy="5334000"/>
          </a:xfrm>
        </p:spPr>
        <p:txBody>
          <a:bodyPr>
            <a:normAutofit lnSpcReduction="10000"/>
          </a:bodyPr>
          <a:lstStyle/>
          <a:p>
            <a:pPr>
              <a:buFont typeface="Wingdings" pitchFamily="2" charset="2"/>
              <a:buChar char="Ø"/>
              <a:defRPr/>
            </a:pPr>
            <a:r>
              <a:rPr lang="en-US" sz="2800" dirty="0" smtClean="0"/>
              <a:t> </a:t>
            </a:r>
            <a:r>
              <a:rPr lang="en-US" sz="2800" i="1" dirty="0" smtClean="0"/>
              <a:t>Technology Assessment (continuation of existing </a:t>
            </a:r>
            <a:r>
              <a:rPr lang="en-US" sz="2800" i="1" dirty="0" smtClean="0"/>
              <a:t>multi-pronged program</a:t>
            </a:r>
            <a:r>
              <a:rPr lang="en-US" sz="2800" i="1" dirty="0" smtClean="0"/>
              <a:t>)</a:t>
            </a:r>
          </a:p>
          <a:p>
            <a:pPr lvl="1">
              <a:defRPr/>
            </a:pPr>
            <a:r>
              <a:rPr lang="en-US" sz="2400" dirty="0" smtClean="0">
                <a:solidFill>
                  <a:srgbClr val="0000FF"/>
                </a:solidFill>
              </a:rPr>
              <a:t>Surface Processing </a:t>
            </a:r>
            <a:r>
              <a:rPr lang="en-US" dirty="0" smtClean="0"/>
              <a:t>	</a:t>
            </a:r>
          </a:p>
          <a:p>
            <a:pPr lvl="2">
              <a:defRPr/>
            </a:pPr>
            <a:r>
              <a:rPr lang="en-US" sz="2000" dirty="0" smtClean="0">
                <a:solidFill>
                  <a:srgbClr val="00B050"/>
                </a:solidFill>
              </a:rPr>
              <a:t>Reduce (eliminate?) surface field enhancements, dark current</a:t>
            </a:r>
          </a:p>
          <a:p>
            <a:pPr lvl="3">
              <a:defRPr/>
            </a:pPr>
            <a:r>
              <a:rPr lang="en-US" sz="1800" dirty="0" smtClean="0"/>
              <a:t>SCRF processing techniques</a:t>
            </a:r>
          </a:p>
          <a:p>
            <a:pPr lvl="4">
              <a:defRPr/>
            </a:pPr>
            <a:r>
              <a:rPr lang="en-US" sz="1800" dirty="0" smtClean="0"/>
              <a:t>Electro-polishing  (smooth by removing) + HP H</a:t>
            </a:r>
            <a:r>
              <a:rPr lang="en-US" sz="1800" baseline="-25000" dirty="0" smtClean="0"/>
              <a:t>2</a:t>
            </a:r>
            <a:r>
              <a:rPr lang="en-US" sz="1800" dirty="0" smtClean="0"/>
              <a:t>O rinse</a:t>
            </a:r>
          </a:p>
          <a:p>
            <a:pPr lvl="3">
              <a:defRPr/>
            </a:pPr>
            <a:r>
              <a:rPr lang="en-US" sz="1800" dirty="0" smtClean="0"/>
              <a:t>More advanced techniques (Atomic-Layer-Deposition (ALD))</a:t>
            </a:r>
          </a:p>
          <a:p>
            <a:pPr lvl="4">
              <a:defRPr/>
            </a:pPr>
            <a:r>
              <a:rPr lang="en-US" sz="1800" dirty="0" smtClean="0"/>
              <a:t>Smooth by adding to surface (conformal coating @ molecular level)</a:t>
            </a:r>
          </a:p>
          <a:p>
            <a:pPr lvl="1">
              <a:defRPr/>
            </a:pPr>
            <a:r>
              <a:rPr lang="en-US" sz="2400" dirty="0" smtClean="0">
                <a:solidFill>
                  <a:srgbClr val="0000FF"/>
                </a:solidFill>
              </a:rPr>
              <a:t>Materials studies</a:t>
            </a:r>
            <a:r>
              <a:rPr lang="en-US" sz="2400" dirty="0" smtClean="0"/>
              <a:t>: Use base materials that are more robust to the focusing effects of the magnetic field</a:t>
            </a:r>
            <a:endParaRPr lang="en-US" sz="2600" dirty="0" smtClean="0"/>
          </a:p>
          <a:p>
            <a:pPr lvl="2">
              <a:defRPr/>
            </a:pPr>
            <a:r>
              <a:rPr lang="en-US" sz="2000" dirty="0" smtClean="0">
                <a:solidFill>
                  <a:srgbClr val="FF0000"/>
                </a:solidFill>
              </a:rPr>
              <a:t>Cavity bodies made from Be or possibly Mo</a:t>
            </a:r>
          </a:p>
          <a:p>
            <a:pPr lvl="1">
              <a:defRPr/>
            </a:pPr>
            <a:r>
              <a:rPr lang="en-US" sz="2400" dirty="0" smtClean="0">
                <a:solidFill>
                  <a:srgbClr val="0000FF"/>
                </a:solidFill>
              </a:rPr>
              <a:t>Magnetic Insulation</a:t>
            </a:r>
          </a:p>
          <a:p>
            <a:pPr lvl="2">
              <a:defRPr/>
            </a:pPr>
            <a:r>
              <a:rPr lang="en-US" sz="2000" dirty="0" smtClean="0">
                <a:solidFill>
                  <a:srgbClr val="FF0000"/>
                </a:solidFill>
              </a:rPr>
              <a:t>Inhibit  focusing due to applied B</a:t>
            </a:r>
          </a:p>
          <a:p>
            <a:pPr lvl="1">
              <a:defRPr/>
            </a:pPr>
            <a:r>
              <a:rPr lang="en-US" sz="2400" dirty="0" smtClean="0">
                <a:solidFill>
                  <a:srgbClr val="0000FF"/>
                </a:solidFill>
              </a:rPr>
              <a:t>High-Pressure Gas-filled (H</a:t>
            </a:r>
            <a:r>
              <a:rPr lang="en-US" sz="2400" baseline="-25000" dirty="0" smtClean="0">
                <a:solidFill>
                  <a:srgbClr val="0000FF"/>
                </a:solidFill>
              </a:rPr>
              <a:t>2</a:t>
            </a:r>
            <a:r>
              <a:rPr lang="en-US" sz="2400" dirty="0" smtClean="0">
                <a:solidFill>
                  <a:srgbClr val="0000FF"/>
                </a:solidFill>
              </a:rPr>
              <a:t>) cavities</a:t>
            </a:r>
            <a:endParaRPr lang="en-US" sz="2000" dirty="0" smtClean="0">
              <a:solidFill>
                <a:srgbClr val="0000FF"/>
              </a:solidFill>
            </a:endParaRPr>
          </a:p>
          <a:p>
            <a:pPr lvl="2">
              <a:defRPr/>
            </a:pPr>
            <a:endParaRPr lang="en-US" sz="2200" dirty="0" smtClean="0"/>
          </a:p>
          <a:p>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22</a:t>
            </a:fld>
            <a:endParaRPr lang="en-US" dirty="0"/>
          </a:p>
        </p:txBody>
      </p:sp>
      <p:sp>
        <p:nvSpPr>
          <p:cNvPr id="8" name="Rectangle 7"/>
          <p:cNvSpPr/>
          <p:nvPr/>
        </p:nvSpPr>
        <p:spPr>
          <a:xfrm>
            <a:off x="152400" y="2057400"/>
            <a:ext cx="8686800" cy="3733800"/>
          </a:xfrm>
          <a:prstGeom prst="rect">
            <a:avLst/>
          </a:prstGeom>
          <a:solidFill>
            <a:srgbClr val="00B0F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7620000" y="3124200"/>
            <a:ext cx="1013932" cy="369332"/>
          </a:xfrm>
          <a:prstGeom prst="rect">
            <a:avLst/>
          </a:prstGeom>
          <a:solidFill>
            <a:srgbClr val="FFFF66"/>
          </a:solidFill>
        </p:spPr>
        <p:txBody>
          <a:bodyPr wrap="none" rtlCol="0">
            <a:spAutoFit/>
          </a:bodyPr>
          <a:lstStyle/>
          <a:p>
            <a:r>
              <a:rPr lang="en-US" dirty="0" smtClean="0"/>
              <a:t>Vacuum</a:t>
            </a:r>
            <a:endParaRPr lang="en-US" dirty="0"/>
          </a:p>
        </p:txBody>
      </p:sp>
    </p:spTree>
  </p:cSld>
  <p:clrMapOvr>
    <a:masterClrMapping/>
  </p:clrMapOvr>
  <p:transition spd="slow">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228600"/>
            <a:ext cx="7315200" cy="762000"/>
          </a:xfrm>
        </p:spPr>
        <p:txBody>
          <a:bodyPr>
            <a:normAutofit fontScale="90000"/>
          </a:bodyPr>
          <a:lstStyle/>
          <a:p>
            <a:pPr eaLnBrk="1" hangingPunct="1"/>
            <a:r>
              <a:rPr lang="en-US" dirty="0" smtClean="0"/>
              <a:t>201 MHz Cavity Test</a:t>
            </a:r>
            <a:br>
              <a:rPr lang="en-US" dirty="0" smtClean="0"/>
            </a:br>
            <a:r>
              <a:rPr lang="en-US" sz="2200" i="1" dirty="0" smtClean="0">
                <a:solidFill>
                  <a:srgbClr val="0000FF"/>
                </a:solidFill>
              </a:rPr>
              <a:t>Treating NCRF cavities with SCRF processes</a:t>
            </a:r>
            <a:endParaRPr lang="en-US" sz="2200" dirty="0" smtClean="0">
              <a:solidFill>
                <a:srgbClr val="0000FF"/>
              </a:solidFill>
            </a:endParaRPr>
          </a:p>
        </p:txBody>
      </p:sp>
      <p:sp>
        <p:nvSpPr>
          <p:cNvPr id="19459" name="Rectangle 3"/>
          <p:cNvSpPr>
            <a:spLocks noGrp="1" noChangeArrowheads="1"/>
          </p:cNvSpPr>
          <p:nvPr>
            <p:ph type="body" idx="1"/>
          </p:nvPr>
        </p:nvSpPr>
        <p:spPr>
          <a:xfrm>
            <a:off x="152400" y="1219200"/>
            <a:ext cx="8839200" cy="990600"/>
          </a:xfrm>
        </p:spPr>
        <p:txBody>
          <a:bodyPr>
            <a:normAutofit/>
          </a:bodyPr>
          <a:lstStyle/>
          <a:p>
            <a:pPr eaLnBrk="1" hangingPunct="1">
              <a:lnSpc>
                <a:spcPct val="80000"/>
              </a:lnSpc>
            </a:pPr>
            <a:r>
              <a:rPr lang="en-US" b="1" i="1" dirty="0" smtClean="0">
                <a:solidFill>
                  <a:srgbClr val="FF0000"/>
                </a:solidFill>
              </a:rPr>
              <a:t>21 MV/m </a:t>
            </a:r>
            <a:r>
              <a:rPr lang="en-US" i="1" dirty="0" smtClean="0"/>
              <a:t>Gradient Achieved </a:t>
            </a:r>
            <a:r>
              <a:rPr lang="en-US" sz="2800" dirty="0" smtClean="0"/>
              <a:t>(Design – 16MV/m)</a:t>
            </a:r>
          </a:p>
          <a:p>
            <a:pPr lvl="1">
              <a:lnSpc>
                <a:spcPct val="80000"/>
              </a:lnSpc>
            </a:pPr>
            <a:r>
              <a:rPr lang="en-US" sz="2400" i="1" dirty="0" smtClean="0">
                <a:solidFill>
                  <a:srgbClr val="0000FF"/>
                </a:solidFill>
              </a:rPr>
              <a:t>Limited by available RF power (4.5 MW)</a:t>
            </a:r>
          </a:p>
        </p:txBody>
      </p:sp>
      <p:pic>
        <p:nvPicPr>
          <p:cNvPr id="19461" name="Picture 5" descr="06-02-15_11-41"/>
          <p:cNvPicPr>
            <a:picLocks noChangeAspect="1" noChangeArrowheads="1"/>
          </p:cNvPicPr>
          <p:nvPr/>
        </p:nvPicPr>
        <p:blipFill>
          <a:blip r:embed="rId2"/>
          <a:srcRect/>
          <a:stretch>
            <a:fillRect/>
          </a:stretch>
        </p:blipFill>
        <p:spPr bwMode="auto">
          <a:xfrm>
            <a:off x="1676400" y="2209800"/>
            <a:ext cx="5384800" cy="4038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36CF26B-2D57-4D69-8A36-791C8D1D5DBF}" type="slidenum">
              <a:rPr lang="en-US" smtClean="0"/>
              <a:pPr>
                <a:defRPr/>
              </a:pPr>
              <a:t>23</a:t>
            </a:fld>
            <a:endParaRPr lang="en-US" dirty="0"/>
          </a:p>
        </p:txBody>
      </p:sp>
      <p:sp>
        <p:nvSpPr>
          <p:cNvPr id="6" name="Footer Placeholder 5"/>
          <p:cNvSpPr>
            <a:spLocks noGrp="1"/>
          </p:cNvSpPr>
          <p:nvPr>
            <p:ph type="ftr" sz="quarter" idx="11"/>
          </p:nvPr>
        </p:nvSpPr>
        <p:spPr/>
        <p:txBody>
          <a:bodyPr/>
          <a:lstStyle/>
          <a:p>
            <a:pPr>
              <a:defRPr/>
            </a:pPr>
            <a:r>
              <a:rPr lang="en-US" dirty="0" smtClean="0"/>
              <a:t>MAP REVIEW                        24-26 August, 2010</a:t>
            </a:r>
            <a:endParaRPr lang="en-US" dirty="0"/>
          </a:p>
        </p:txBody>
      </p:sp>
      <p:sp>
        <p:nvSpPr>
          <p:cNvPr id="7" name="Date Placeholder 6"/>
          <p:cNvSpPr>
            <a:spLocks noGrp="1"/>
          </p:cNvSpPr>
          <p:nvPr>
            <p:ph type="dt" sz="half" idx="10"/>
          </p:nvPr>
        </p:nvSpPr>
        <p:spPr/>
        <p:txBody>
          <a:bodyPr/>
          <a:lstStyle/>
          <a:p>
            <a:pPr>
              <a:defRPr/>
            </a:pPr>
            <a:r>
              <a:rPr lang="en-US" dirty="0" smtClean="0"/>
              <a:t>Alan Bross</a:t>
            </a:r>
            <a:endParaRPr lang="en-US" dirty="0"/>
          </a:p>
        </p:txBody>
      </p:sp>
    </p:spTree>
  </p:cSld>
  <p:clrMapOvr>
    <a:masterClrMapping/>
  </p:clrMapOvr>
  <p:transition spd="slow">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7924800" cy="762000"/>
          </a:xfrm>
        </p:spPr>
        <p:txBody>
          <a:bodyPr/>
          <a:lstStyle/>
          <a:p>
            <a:r>
              <a:rPr lang="en-US" dirty="0" smtClean="0"/>
              <a:t>201 MHz Cavity Running</a:t>
            </a:r>
            <a:br>
              <a:rPr lang="en-US" dirty="0" smtClean="0"/>
            </a:br>
            <a:r>
              <a:rPr lang="en-US" i="1" dirty="0" smtClean="0">
                <a:solidFill>
                  <a:srgbClr val="008000"/>
                </a:solidFill>
              </a:rPr>
              <a:t>Summary I (B=0)</a:t>
            </a:r>
          </a:p>
        </p:txBody>
      </p:sp>
      <p:pic>
        <p:nvPicPr>
          <p:cNvPr id="20483" name="Picture 3"/>
          <p:cNvPicPr>
            <a:picLocks noChangeAspect="1" noChangeArrowheads="1"/>
          </p:cNvPicPr>
          <p:nvPr/>
        </p:nvPicPr>
        <p:blipFill>
          <a:blip r:embed="rId2"/>
          <a:srcRect/>
          <a:stretch>
            <a:fillRect/>
          </a:stretch>
        </p:blipFill>
        <p:spPr bwMode="auto">
          <a:xfrm>
            <a:off x="609600" y="1393825"/>
            <a:ext cx="6553200" cy="4600575"/>
          </a:xfrm>
          <a:prstGeom prst="rect">
            <a:avLst/>
          </a:prstGeom>
          <a:noFill/>
          <a:ln w="9525">
            <a:noFill/>
            <a:miter lim="800000"/>
            <a:headEnd/>
            <a:tailEnd/>
          </a:ln>
        </p:spPr>
      </p:pic>
      <p:cxnSp>
        <p:nvCxnSpPr>
          <p:cNvPr id="20484" name="Straight Connector 5"/>
          <p:cNvCxnSpPr>
            <a:cxnSpLocks noChangeShapeType="1"/>
          </p:cNvCxnSpPr>
          <p:nvPr/>
        </p:nvCxnSpPr>
        <p:spPr bwMode="auto">
          <a:xfrm>
            <a:off x="1219200" y="3352800"/>
            <a:ext cx="4953000" cy="1588"/>
          </a:xfrm>
          <a:prstGeom prst="line">
            <a:avLst/>
          </a:prstGeom>
          <a:noFill/>
          <a:ln w="19050" algn="ctr">
            <a:solidFill>
              <a:srgbClr val="FF0000"/>
            </a:solidFill>
            <a:round/>
            <a:headEnd type="oval" w="med" len="med"/>
            <a:tailEnd type="oval" w="med" len="med"/>
          </a:ln>
        </p:spPr>
      </p:cxnSp>
      <p:sp>
        <p:nvSpPr>
          <p:cNvPr id="20485" name="TextBox 6"/>
          <p:cNvSpPr txBox="1">
            <a:spLocks noChangeArrowheads="1"/>
          </p:cNvSpPr>
          <p:nvPr/>
        </p:nvSpPr>
        <p:spPr bwMode="auto">
          <a:xfrm>
            <a:off x="6172200" y="3228975"/>
            <a:ext cx="1141413" cy="247650"/>
          </a:xfrm>
          <a:prstGeom prst="rect">
            <a:avLst/>
          </a:prstGeom>
          <a:noFill/>
          <a:ln w="9525">
            <a:noFill/>
            <a:miter lim="800000"/>
            <a:headEnd/>
            <a:tailEnd/>
          </a:ln>
        </p:spPr>
        <p:txBody>
          <a:bodyPr wrap="none">
            <a:spAutoFit/>
          </a:bodyPr>
          <a:lstStyle/>
          <a:p>
            <a:r>
              <a:rPr lang="en-US" sz="1000" dirty="0">
                <a:solidFill>
                  <a:srgbClr val="FF0000"/>
                </a:solidFill>
              </a:rPr>
              <a:t>Design Gradient</a:t>
            </a:r>
          </a:p>
        </p:txBody>
      </p:sp>
      <p:sp>
        <p:nvSpPr>
          <p:cNvPr id="20486" name="TextBox 7"/>
          <p:cNvSpPr txBox="1">
            <a:spLocks noChangeArrowheads="1"/>
          </p:cNvSpPr>
          <p:nvPr/>
        </p:nvSpPr>
        <p:spPr bwMode="auto">
          <a:xfrm>
            <a:off x="3200400" y="1981200"/>
            <a:ext cx="1009650" cy="400050"/>
          </a:xfrm>
          <a:prstGeom prst="rect">
            <a:avLst/>
          </a:prstGeom>
          <a:solidFill>
            <a:schemeClr val="bg1"/>
          </a:solidFill>
          <a:ln w="9525">
            <a:noFill/>
            <a:miter lim="800000"/>
            <a:headEnd/>
            <a:tailEnd/>
          </a:ln>
        </p:spPr>
        <p:txBody>
          <a:bodyPr wrap="none">
            <a:spAutoFit/>
          </a:bodyPr>
          <a:lstStyle/>
          <a:p>
            <a:pPr algn="ctr"/>
            <a:r>
              <a:rPr lang="en-US" sz="1000" dirty="0">
                <a:solidFill>
                  <a:srgbClr val="FF0000"/>
                </a:solidFill>
              </a:rPr>
              <a:t>Limited by RF</a:t>
            </a:r>
          </a:p>
          <a:p>
            <a:pPr algn="ctr"/>
            <a:r>
              <a:rPr lang="en-US" sz="1000" dirty="0">
                <a:solidFill>
                  <a:srgbClr val="FF0000"/>
                </a:solidFill>
              </a:rPr>
              <a:t>Power</a:t>
            </a:r>
          </a:p>
        </p:txBody>
      </p:sp>
      <p:cxnSp>
        <p:nvCxnSpPr>
          <p:cNvPr id="20487" name="Straight Arrow Connector 9"/>
          <p:cNvCxnSpPr>
            <a:cxnSpLocks noChangeShapeType="1"/>
            <a:stCxn id="20486" idx="2"/>
          </p:cNvCxnSpPr>
          <p:nvPr/>
        </p:nvCxnSpPr>
        <p:spPr bwMode="auto">
          <a:xfrm rot="5400000">
            <a:off x="3348038" y="2309812"/>
            <a:ext cx="285750" cy="428625"/>
          </a:xfrm>
          <a:prstGeom prst="straightConnector1">
            <a:avLst/>
          </a:prstGeom>
          <a:noFill/>
          <a:ln w="9525" algn="ctr">
            <a:solidFill>
              <a:schemeClr val="tx1"/>
            </a:solidFill>
            <a:round/>
            <a:headEnd/>
            <a:tailEnd type="arrow" w="med" len="med"/>
          </a:ln>
        </p:spPr>
      </p:cxnSp>
      <p:cxnSp>
        <p:nvCxnSpPr>
          <p:cNvPr id="20488" name="Straight Arrow Connector 11"/>
          <p:cNvCxnSpPr>
            <a:cxnSpLocks noChangeShapeType="1"/>
            <a:stCxn id="20486" idx="2"/>
          </p:cNvCxnSpPr>
          <p:nvPr/>
        </p:nvCxnSpPr>
        <p:spPr bwMode="auto">
          <a:xfrm rot="16200000" flipH="1">
            <a:off x="4262438" y="1824037"/>
            <a:ext cx="514350" cy="1628775"/>
          </a:xfrm>
          <a:prstGeom prst="straightConnector1">
            <a:avLst/>
          </a:prstGeom>
          <a:noFill/>
          <a:ln w="9525" algn="ctr">
            <a:solidFill>
              <a:schemeClr val="tx1"/>
            </a:solidFill>
            <a:round/>
            <a:headEnd/>
            <a:tailEnd type="arrow" w="med" len="med"/>
          </a:ln>
        </p:spPr>
      </p:cxnSp>
      <p:sp>
        <p:nvSpPr>
          <p:cNvPr id="9" name="Slide Number Placeholder 8"/>
          <p:cNvSpPr>
            <a:spLocks noGrp="1"/>
          </p:cNvSpPr>
          <p:nvPr>
            <p:ph type="sldNum" sz="quarter" idx="12"/>
          </p:nvPr>
        </p:nvSpPr>
        <p:spPr/>
        <p:txBody>
          <a:bodyPr/>
          <a:lstStyle/>
          <a:p>
            <a:pPr>
              <a:defRPr/>
            </a:pPr>
            <a:fld id="{636CF26B-2D57-4D69-8A36-791C8D1D5DBF}" type="slidenum">
              <a:rPr lang="en-US" smtClean="0"/>
              <a:pPr>
                <a:defRPr/>
              </a:pPr>
              <a:t>24</a:t>
            </a:fld>
            <a:endParaRPr lang="en-US" dirty="0"/>
          </a:p>
        </p:txBody>
      </p:sp>
      <p:sp>
        <p:nvSpPr>
          <p:cNvPr id="10" name="Footer Placeholder 9"/>
          <p:cNvSpPr>
            <a:spLocks noGrp="1"/>
          </p:cNvSpPr>
          <p:nvPr>
            <p:ph type="ftr" sz="quarter" idx="11"/>
          </p:nvPr>
        </p:nvSpPr>
        <p:spPr/>
        <p:txBody>
          <a:bodyPr/>
          <a:lstStyle/>
          <a:p>
            <a:pPr>
              <a:defRPr/>
            </a:pPr>
            <a:r>
              <a:rPr lang="en-US" dirty="0" smtClean="0"/>
              <a:t>MAP REVIEW                        24-26 August, 2010</a:t>
            </a:r>
            <a:endParaRPr lang="en-US" dirty="0"/>
          </a:p>
        </p:txBody>
      </p:sp>
      <p:sp>
        <p:nvSpPr>
          <p:cNvPr id="11" name="Date Placeholder 10"/>
          <p:cNvSpPr>
            <a:spLocks noGrp="1"/>
          </p:cNvSpPr>
          <p:nvPr>
            <p:ph type="dt" sz="half" idx="10"/>
          </p:nvPr>
        </p:nvSpPr>
        <p:spPr/>
        <p:txBody>
          <a:bodyPr/>
          <a:lstStyle/>
          <a:p>
            <a:pPr>
              <a:defRPr/>
            </a:pPr>
            <a:r>
              <a:rPr lang="en-US" dirty="0" smtClean="0"/>
              <a:t>Alan Bross</a:t>
            </a:r>
            <a:endParaRPr lang="en-US" dirty="0"/>
          </a:p>
        </p:txBody>
      </p:sp>
    </p:spTree>
  </p:cSld>
  <p:clrMapOvr>
    <a:masterClrMapping/>
  </p:clrMapOvr>
  <p:transition spd="slow">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1371600" y="1524000"/>
            <a:ext cx="6164263" cy="4478338"/>
          </a:xfrm>
          <a:prstGeom prst="rect">
            <a:avLst/>
          </a:prstGeom>
          <a:noFill/>
          <a:ln w="9525">
            <a:noFill/>
            <a:miter lim="800000"/>
            <a:headEnd/>
            <a:tailEnd/>
          </a:ln>
        </p:spPr>
      </p:pic>
      <p:sp>
        <p:nvSpPr>
          <p:cNvPr id="21507" name="Title 1"/>
          <p:cNvSpPr>
            <a:spLocks noGrp="1"/>
          </p:cNvSpPr>
          <p:nvPr>
            <p:ph type="title"/>
          </p:nvPr>
        </p:nvSpPr>
        <p:spPr/>
        <p:txBody>
          <a:bodyPr/>
          <a:lstStyle/>
          <a:p>
            <a:r>
              <a:rPr lang="en-US" dirty="0" smtClean="0"/>
              <a:t>201 MHz Cavity Running</a:t>
            </a:r>
            <a:br>
              <a:rPr lang="en-US" dirty="0" smtClean="0"/>
            </a:br>
            <a:r>
              <a:rPr lang="en-US" i="1" dirty="0" smtClean="0">
                <a:solidFill>
                  <a:srgbClr val="008000"/>
                </a:solidFill>
              </a:rPr>
              <a:t>Summary II (B&gt;0)</a:t>
            </a:r>
            <a:endParaRPr lang="en-US" dirty="0" smtClean="0"/>
          </a:p>
        </p:txBody>
      </p:sp>
      <p:sp>
        <p:nvSpPr>
          <p:cNvPr id="21508" name="Oval 3"/>
          <p:cNvSpPr>
            <a:spLocks noChangeArrowheads="1"/>
          </p:cNvSpPr>
          <p:nvPr/>
        </p:nvSpPr>
        <p:spPr bwMode="auto">
          <a:xfrm>
            <a:off x="2286000" y="2590800"/>
            <a:ext cx="457200" cy="1524000"/>
          </a:xfrm>
          <a:prstGeom prst="ellipse">
            <a:avLst/>
          </a:prstGeom>
          <a:solidFill>
            <a:schemeClr val="accent1">
              <a:alpha val="12157"/>
            </a:schemeClr>
          </a:solidFill>
          <a:ln w="9525" algn="ctr">
            <a:solidFill>
              <a:schemeClr val="tx1"/>
            </a:solidFill>
            <a:round/>
            <a:headEnd/>
            <a:tailEnd/>
          </a:ln>
        </p:spPr>
        <p:txBody>
          <a:bodyPr/>
          <a:lstStyle/>
          <a:p>
            <a:endParaRPr lang="en-US" dirty="0"/>
          </a:p>
        </p:txBody>
      </p:sp>
      <p:sp>
        <p:nvSpPr>
          <p:cNvPr id="8" name="Slide Number Placeholder 7"/>
          <p:cNvSpPr>
            <a:spLocks noGrp="1"/>
          </p:cNvSpPr>
          <p:nvPr>
            <p:ph type="sldNum" sz="quarter" idx="12"/>
          </p:nvPr>
        </p:nvSpPr>
        <p:spPr/>
        <p:txBody>
          <a:bodyPr/>
          <a:lstStyle/>
          <a:p>
            <a:pPr>
              <a:defRPr/>
            </a:pPr>
            <a:fld id="{636CF26B-2D57-4D69-8A36-791C8D1D5DBF}" type="slidenum">
              <a:rPr lang="en-US" smtClean="0"/>
              <a:pPr>
                <a:defRPr/>
              </a:pPr>
              <a:t>25</a:t>
            </a:fld>
            <a:endParaRPr lang="en-US" dirty="0"/>
          </a:p>
        </p:txBody>
      </p:sp>
      <p:sp>
        <p:nvSpPr>
          <p:cNvPr id="9" name="Footer Placeholder 8"/>
          <p:cNvSpPr>
            <a:spLocks noGrp="1"/>
          </p:cNvSpPr>
          <p:nvPr>
            <p:ph type="ftr" sz="quarter" idx="11"/>
          </p:nvPr>
        </p:nvSpPr>
        <p:spPr/>
        <p:txBody>
          <a:bodyPr/>
          <a:lstStyle/>
          <a:p>
            <a:pPr>
              <a:defRPr/>
            </a:pPr>
            <a:r>
              <a:rPr lang="en-US" dirty="0" smtClean="0"/>
              <a:t>MAP REVIEW                        24-26 August, 2010</a:t>
            </a:r>
            <a:endParaRPr lang="en-US" dirty="0"/>
          </a:p>
        </p:txBody>
      </p:sp>
      <p:sp>
        <p:nvSpPr>
          <p:cNvPr id="10" name="Date Placeholder 9"/>
          <p:cNvSpPr>
            <a:spLocks noGrp="1"/>
          </p:cNvSpPr>
          <p:nvPr>
            <p:ph type="dt" sz="half" idx="10"/>
          </p:nvPr>
        </p:nvSpPr>
        <p:spPr/>
        <p:txBody>
          <a:bodyPr/>
          <a:lstStyle/>
          <a:p>
            <a:pPr>
              <a:defRPr/>
            </a:pPr>
            <a:r>
              <a:rPr lang="en-US" dirty="0" smtClean="0"/>
              <a:t>Alan Bross</a:t>
            </a:r>
            <a:endParaRPr lang="en-US" dirty="0"/>
          </a:p>
        </p:txBody>
      </p:sp>
    </p:spTree>
  </p:cSld>
  <p:clrMapOvr>
    <a:masterClrMapping/>
  </p:clrMapOvr>
  <p:transition spd="slow">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914400" y="228600"/>
            <a:ext cx="7086600" cy="762000"/>
          </a:xfrm>
        </p:spPr>
        <p:txBody>
          <a:bodyPr/>
          <a:lstStyle/>
          <a:p>
            <a:r>
              <a:rPr lang="en-US" sz="2800" dirty="0" smtClean="0"/>
              <a:t>201 MHz Cavity B Field Tests</a:t>
            </a:r>
            <a:br>
              <a:rPr lang="en-US" sz="2800" dirty="0" smtClean="0"/>
            </a:br>
            <a:r>
              <a:rPr lang="en-US" sz="2800" i="1" dirty="0" smtClean="0"/>
              <a:t>Summary</a:t>
            </a:r>
          </a:p>
        </p:txBody>
      </p:sp>
      <p:sp>
        <p:nvSpPr>
          <p:cNvPr id="20483" name="Content Placeholder 2"/>
          <p:cNvSpPr>
            <a:spLocks noGrp="1"/>
          </p:cNvSpPr>
          <p:nvPr>
            <p:ph idx="1"/>
          </p:nvPr>
        </p:nvSpPr>
        <p:spPr>
          <a:xfrm>
            <a:off x="152400" y="1524000"/>
            <a:ext cx="8991600" cy="4495800"/>
          </a:xfrm>
        </p:spPr>
        <p:txBody>
          <a:bodyPr>
            <a:normAutofit/>
          </a:bodyPr>
          <a:lstStyle/>
          <a:p>
            <a:pPr>
              <a:defRPr/>
            </a:pPr>
            <a:r>
              <a:rPr lang="en-US" sz="3200" dirty="0" smtClean="0"/>
              <a:t>Sparking @ B=0 did condition the 201 cavity</a:t>
            </a:r>
          </a:p>
          <a:p>
            <a:pPr>
              <a:defRPr/>
            </a:pPr>
            <a:r>
              <a:rPr lang="en-US" sz="3200" dirty="0" smtClean="0"/>
              <a:t>Sparking @ B </a:t>
            </a:r>
            <a:r>
              <a:rPr lang="en-US" sz="3200" dirty="0" smtClean="0">
                <a:latin typeface="Symbol" pitchFamily="18" charset="2"/>
              </a:rPr>
              <a:t>¹</a:t>
            </a:r>
            <a:r>
              <a:rPr lang="en-US" sz="3200" dirty="0" smtClean="0"/>
              <a:t> 0 causes damage (B relatively low)</a:t>
            </a:r>
          </a:p>
          <a:p>
            <a:pPr>
              <a:defRPr/>
            </a:pPr>
            <a:r>
              <a:rPr lang="en-US" sz="3200" dirty="0" smtClean="0"/>
              <a:t>Although we “broke” the 201, it did re-condition @ B=0.</a:t>
            </a:r>
          </a:p>
          <a:p>
            <a:pPr>
              <a:defRPr/>
            </a:pPr>
            <a:r>
              <a:rPr lang="en-US" sz="3200" dirty="0" smtClean="0"/>
              <a:t>But upon </a:t>
            </a:r>
            <a:r>
              <a:rPr lang="en-US" dirty="0" smtClean="0"/>
              <a:t>i</a:t>
            </a:r>
            <a:r>
              <a:rPr lang="en-US" sz="3200" dirty="0" smtClean="0"/>
              <a:t>nspection </a:t>
            </a:r>
            <a:r>
              <a:rPr lang="en-US" sz="3200" dirty="0" smtClean="0"/>
              <a:t>of </a:t>
            </a:r>
            <a:r>
              <a:rPr lang="en-US" sz="3200" dirty="0" smtClean="0"/>
              <a:t>the cavity</a:t>
            </a:r>
            <a:endParaRPr lang="en-US" sz="3200" dirty="0" smtClean="0"/>
          </a:p>
          <a:p>
            <a:pPr lvl="1">
              <a:defRPr/>
            </a:pPr>
            <a:r>
              <a:rPr lang="en-US" sz="3000" dirty="0" smtClean="0"/>
              <a:t>No observed damage</a:t>
            </a:r>
            <a:endParaRPr lang="en-US" sz="2600" dirty="0" smtClean="0"/>
          </a:p>
          <a:p>
            <a:pPr lvl="2">
              <a:defRPr/>
            </a:pPr>
            <a:r>
              <a:rPr lang="en-US" sz="2600" dirty="0" smtClean="0"/>
              <a:t>SCRF processing techniques help</a:t>
            </a:r>
          </a:p>
        </p:txBody>
      </p:sp>
      <p:sp>
        <p:nvSpPr>
          <p:cNvPr id="4" name="Slide Number Placeholder 3"/>
          <p:cNvSpPr>
            <a:spLocks noGrp="1"/>
          </p:cNvSpPr>
          <p:nvPr>
            <p:ph type="sldNum" sz="quarter" idx="12"/>
          </p:nvPr>
        </p:nvSpPr>
        <p:spPr/>
        <p:txBody>
          <a:bodyPr/>
          <a:lstStyle/>
          <a:p>
            <a:pPr>
              <a:defRPr/>
            </a:pPr>
            <a:fld id="{636CF26B-2D57-4D69-8A36-791C8D1D5DBF}" type="slidenum">
              <a:rPr lang="en-US" smtClean="0"/>
              <a:pPr>
                <a:defRPr/>
              </a:pPr>
              <a:t>26</a:t>
            </a:fld>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Date Placeholder 5"/>
          <p:cNvSpPr>
            <a:spLocks noGrp="1"/>
          </p:cNvSpPr>
          <p:nvPr>
            <p:ph type="dt" sz="half" idx="10"/>
          </p:nvPr>
        </p:nvSpPr>
        <p:spPr/>
        <p:txBody>
          <a:bodyPr/>
          <a:lstStyle/>
          <a:p>
            <a:pPr>
              <a:defRPr/>
            </a:pPr>
            <a:r>
              <a:rPr lang="en-US" dirty="0" smtClean="0"/>
              <a:t>Alan Bross</a:t>
            </a:r>
            <a:endParaRPr lang="en-US" dirty="0"/>
          </a:p>
        </p:txBody>
      </p:sp>
    </p:spTree>
  </p:cSld>
  <p:clrMapOvr>
    <a:masterClrMapping/>
  </p:clrMapOvr>
  <p:transition spd="slow">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324600" cy="1066800"/>
          </a:xfrm>
        </p:spPr>
        <p:txBody>
          <a:bodyPr>
            <a:normAutofit fontScale="90000"/>
          </a:bodyPr>
          <a:lstStyle/>
          <a:p>
            <a:r>
              <a:rPr lang="en-US" dirty="0" smtClean="0"/>
              <a:t>Advanced Processing Concept</a:t>
            </a:r>
            <a:br>
              <a:rPr lang="en-US" dirty="0" smtClean="0"/>
            </a:br>
            <a:r>
              <a:rPr lang="en-US" sz="3600" i="1" dirty="0" smtClean="0"/>
              <a:t>Atomic Layer Deposition (ALD)</a:t>
            </a:r>
            <a:endParaRPr lang="en-US" sz="3600" i="1" dirty="0"/>
          </a:p>
        </p:txBody>
      </p:sp>
      <p:sp>
        <p:nvSpPr>
          <p:cNvPr id="3" name="Content Placeholder 2"/>
          <p:cNvSpPr>
            <a:spLocks noGrp="1"/>
          </p:cNvSpPr>
          <p:nvPr>
            <p:ph idx="1"/>
          </p:nvPr>
        </p:nvSpPr>
        <p:spPr>
          <a:xfrm>
            <a:off x="152400" y="1219200"/>
            <a:ext cx="8229600" cy="2209800"/>
          </a:xfrm>
        </p:spPr>
        <p:txBody>
          <a:bodyPr>
            <a:normAutofit fontScale="70000" lnSpcReduction="20000"/>
          </a:bodyPr>
          <a:lstStyle/>
          <a:p>
            <a:r>
              <a:rPr lang="en-US" dirty="0" smtClean="0"/>
              <a:t>Field enhancements in RF cavities root cause of surface breakdown </a:t>
            </a:r>
          </a:p>
          <a:p>
            <a:pPr lvl="1"/>
            <a:r>
              <a:rPr lang="en-US" dirty="0" smtClean="0"/>
              <a:t>Due to  high local electric fields that exist at surface asperities (field enhancements)</a:t>
            </a:r>
          </a:p>
          <a:p>
            <a:pPr lvl="1"/>
            <a:r>
              <a:rPr lang="en-US" dirty="0" smtClean="0"/>
              <a:t>Cover asperities with a conformal coatings applied with Atomic Layer Deposition (ALD)</a:t>
            </a:r>
          </a:p>
          <a:p>
            <a:pPr lvl="1"/>
            <a:r>
              <a:rPr lang="en-US" dirty="0" smtClean="0"/>
              <a:t>Has been applied to SCFR</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27</a:t>
            </a:fld>
            <a:endParaRPr lang="en-US" dirty="0"/>
          </a:p>
        </p:txBody>
      </p:sp>
      <p:graphicFrame>
        <p:nvGraphicFramePr>
          <p:cNvPr id="2049" name="Object 1"/>
          <p:cNvGraphicFramePr>
            <a:graphicFrameLocks noChangeAspect="1"/>
          </p:cNvGraphicFramePr>
          <p:nvPr/>
        </p:nvGraphicFramePr>
        <p:xfrm>
          <a:off x="664538" y="2971800"/>
          <a:ext cx="5551920" cy="3386308"/>
        </p:xfrm>
        <a:graphic>
          <a:graphicData uri="http://schemas.openxmlformats.org/presentationml/2006/ole">
            <p:oleObj spid="_x0000_s5122" r:id="rId3" imgW="7295745" imgH="4435813" progId="">
              <p:embed/>
            </p:oleObj>
          </a:graphicData>
        </a:graphic>
      </p:graphicFrame>
      <p:sp>
        <p:nvSpPr>
          <p:cNvPr id="8" name="TextBox 7"/>
          <p:cNvSpPr txBox="1"/>
          <p:nvPr/>
        </p:nvSpPr>
        <p:spPr>
          <a:xfrm>
            <a:off x="6553200" y="3733800"/>
            <a:ext cx="2133918" cy="923330"/>
          </a:xfrm>
          <a:prstGeom prst="rect">
            <a:avLst/>
          </a:prstGeom>
          <a:noFill/>
        </p:spPr>
        <p:txBody>
          <a:bodyPr wrap="none" rtlCol="0">
            <a:spAutoFit/>
          </a:bodyPr>
          <a:lstStyle/>
          <a:p>
            <a:pPr algn="ctr"/>
            <a:r>
              <a:rPr lang="en-US" dirty="0" smtClean="0">
                <a:solidFill>
                  <a:srgbClr val="0000FF"/>
                </a:solidFill>
              </a:rPr>
              <a:t>1 example of </a:t>
            </a:r>
          </a:p>
          <a:p>
            <a:pPr algn="ctr"/>
            <a:r>
              <a:rPr lang="en-US" dirty="0" smtClean="0">
                <a:solidFill>
                  <a:srgbClr val="0000FF"/>
                </a:solidFill>
              </a:rPr>
              <a:t>ALD processing of</a:t>
            </a:r>
          </a:p>
          <a:p>
            <a:pPr algn="ctr"/>
            <a:r>
              <a:rPr lang="en-US" dirty="0" smtClean="0">
                <a:solidFill>
                  <a:srgbClr val="0000FF"/>
                </a:solidFill>
              </a:rPr>
              <a:t>1.3GHz SCRF cell </a:t>
            </a:r>
            <a:endParaRPr lang="en-US" dirty="0">
              <a:solidFill>
                <a:srgbClr val="0000FF"/>
              </a:solidFill>
            </a:endParaRPr>
          </a:p>
        </p:txBody>
      </p:sp>
    </p:spTree>
  </p:cSld>
  <p:clrMapOvr>
    <a:masterClrMapping/>
  </p:clrMapOvr>
  <p:transition spd="slow">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NCRF R&amp;D Program</a:t>
            </a:r>
            <a:endParaRPr lang="en-US" dirty="0"/>
          </a:p>
        </p:txBody>
      </p:sp>
      <p:sp>
        <p:nvSpPr>
          <p:cNvPr id="3" name="Content Placeholder 2"/>
          <p:cNvSpPr>
            <a:spLocks noGrp="1"/>
          </p:cNvSpPr>
          <p:nvPr>
            <p:ph idx="1"/>
          </p:nvPr>
        </p:nvSpPr>
        <p:spPr>
          <a:xfrm>
            <a:off x="76200" y="1143000"/>
            <a:ext cx="9067800" cy="5334000"/>
          </a:xfrm>
        </p:spPr>
        <p:txBody>
          <a:bodyPr>
            <a:normAutofit lnSpcReduction="10000"/>
          </a:bodyPr>
          <a:lstStyle/>
          <a:p>
            <a:pPr>
              <a:buFont typeface="Wingdings" pitchFamily="2" charset="2"/>
              <a:buChar char="Ø"/>
              <a:defRPr/>
            </a:pPr>
            <a:r>
              <a:rPr lang="en-US" sz="2800" dirty="0" smtClean="0">
                <a:solidFill>
                  <a:schemeClr val="bg1">
                    <a:lumMod val="85000"/>
                  </a:schemeClr>
                </a:solidFill>
              </a:rPr>
              <a:t>Potential paths towards a solution: </a:t>
            </a:r>
            <a:r>
              <a:rPr lang="en-US" sz="2800" i="1" dirty="0" smtClean="0">
                <a:solidFill>
                  <a:schemeClr val="bg1">
                    <a:lumMod val="85000"/>
                  </a:schemeClr>
                </a:solidFill>
              </a:rPr>
              <a:t>Phase I: Technology Assessment </a:t>
            </a:r>
            <a:r>
              <a:rPr lang="en-US" sz="2800" dirty="0" smtClean="0">
                <a:solidFill>
                  <a:schemeClr val="bg1">
                    <a:lumMod val="85000"/>
                  </a:schemeClr>
                </a:solidFill>
              </a:rPr>
              <a:t>(continuation of existing program)  Multi-pronged approach:</a:t>
            </a:r>
          </a:p>
          <a:p>
            <a:pPr lvl="1">
              <a:defRPr/>
            </a:pPr>
            <a:r>
              <a:rPr lang="en-US" sz="2400" dirty="0" smtClean="0">
                <a:solidFill>
                  <a:schemeClr val="bg1">
                    <a:lumMod val="85000"/>
                  </a:schemeClr>
                </a:solidFill>
              </a:rPr>
              <a:t>Surface Processing </a:t>
            </a:r>
            <a:r>
              <a:rPr lang="en-US" dirty="0" smtClean="0">
                <a:solidFill>
                  <a:schemeClr val="bg1">
                    <a:lumMod val="85000"/>
                  </a:schemeClr>
                </a:solidFill>
              </a:rPr>
              <a:t>	</a:t>
            </a:r>
          </a:p>
          <a:p>
            <a:pPr lvl="2">
              <a:defRPr/>
            </a:pPr>
            <a:r>
              <a:rPr lang="en-US" sz="2000" dirty="0" smtClean="0">
                <a:solidFill>
                  <a:schemeClr val="bg1">
                    <a:lumMod val="85000"/>
                  </a:schemeClr>
                </a:solidFill>
              </a:rPr>
              <a:t>Reduce (eliminate?) surface field enhancements, dark current</a:t>
            </a:r>
          </a:p>
          <a:p>
            <a:pPr lvl="3">
              <a:defRPr/>
            </a:pPr>
            <a:r>
              <a:rPr lang="en-US" sz="1800" dirty="0" smtClean="0">
                <a:solidFill>
                  <a:schemeClr val="bg1">
                    <a:lumMod val="85000"/>
                  </a:schemeClr>
                </a:solidFill>
              </a:rPr>
              <a:t>SCRF processing techniques</a:t>
            </a:r>
          </a:p>
          <a:p>
            <a:pPr lvl="4">
              <a:defRPr/>
            </a:pPr>
            <a:r>
              <a:rPr lang="en-US" sz="1800" dirty="0" smtClean="0">
                <a:solidFill>
                  <a:schemeClr val="bg1">
                    <a:lumMod val="85000"/>
                  </a:schemeClr>
                </a:solidFill>
              </a:rPr>
              <a:t>Electro-polishing  (smooth by removing) + HP H</a:t>
            </a:r>
            <a:r>
              <a:rPr lang="en-US" sz="1800" baseline="-25000" dirty="0" smtClean="0">
                <a:solidFill>
                  <a:schemeClr val="bg1">
                    <a:lumMod val="85000"/>
                  </a:schemeClr>
                </a:solidFill>
              </a:rPr>
              <a:t>2</a:t>
            </a:r>
            <a:r>
              <a:rPr lang="en-US" sz="1800" dirty="0" smtClean="0">
                <a:solidFill>
                  <a:schemeClr val="bg1">
                    <a:lumMod val="85000"/>
                  </a:schemeClr>
                </a:solidFill>
              </a:rPr>
              <a:t>O rinse</a:t>
            </a:r>
          </a:p>
          <a:p>
            <a:pPr lvl="3">
              <a:defRPr/>
            </a:pPr>
            <a:r>
              <a:rPr lang="en-US" sz="1800" dirty="0" smtClean="0">
                <a:solidFill>
                  <a:schemeClr val="bg1">
                    <a:lumMod val="85000"/>
                  </a:schemeClr>
                </a:solidFill>
              </a:rPr>
              <a:t>More advanced techniques (Atomic-Layer-Deposition (ALD))</a:t>
            </a:r>
          </a:p>
          <a:p>
            <a:pPr lvl="4">
              <a:defRPr/>
            </a:pPr>
            <a:r>
              <a:rPr lang="en-US" sz="1800" dirty="0" smtClean="0">
                <a:solidFill>
                  <a:schemeClr val="bg1">
                    <a:lumMod val="85000"/>
                  </a:schemeClr>
                </a:solidFill>
              </a:rPr>
              <a:t>Smooth by adding to surface (conformal coating @ molecular level)</a:t>
            </a:r>
          </a:p>
          <a:p>
            <a:pPr lvl="1">
              <a:defRPr/>
            </a:pPr>
            <a:r>
              <a:rPr lang="en-US" sz="2400" dirty="0" smtClean="0">
                <a:solidFill>
                  <a:srgbClr val="0000FF"/>
                </a:solidFill>
              </a:rPr>
              <a:t>Materials studies: Use base materials that are more robust to the focusing effects of the magnetic field</a:t>
            </a:r>
            <a:endParaRPr lang="en-US" sz="2600" dirty="0" smtClean="0">
              <a:solidFill>
                <a:srgbClr val="0000FF"/>
              </a:solidFill>
            </a:endParaRPr>
          </a:p>
          <a:p>
            <a:pPr lvl="2">
              <a:defRPr/>
            </a:pPr>
            <a:r>
              <a:rPr lang="en-US" sz="2000" dirty="0" smtClean="0">
                <a:solidFill>
                  <a:srgbClr val="00B050"/>
                </a:solidFill>
              </a:rPr>
              <a:t>Cavity bodies made from Be or possibly Mo</a:t>
            </a:r>
          </a:p>
          <a:p>
            <a:pPr lvl="1">
              <a:defRPr/>
            </a:pPr>
            <a:r>
              <a:rPr lang="en-US" sz="2400" dirty="0" smtClean="0">
                <a:solidFill>
                  <a:schemeClr val="bg1">
                    <a:lumMod val="85000"/>
                  </a:schemeClr>
                </a:solidFill>
              </a:rPr>
              <a:t>Magnetic Insulation</a:t>
            </a:r>
          </a:p>
          <a:p>
            <a:pPr lvl="1">
              <a:defRPr/>
            </a:pPr>
            <a:r>
              <a:rPr lang="en-US" sz="2400" dirty="0" smtClean="0">
                <a:solidFill>
                  <a:schemeClr val="bg1">
                    <a:lumMod val="85000"/>
                  </a:schemeClr>
                </a:solidFill>
              </a:rPr>
              <a:t>High-Pressure Gas-filled (H</a:t>
            </a:r>
            <a:r>
              <a:rPr lang="en-US" sz="2400" baseline="-25000" dirty="0" smtClean="0">
                <a:solidFill>
                  <a:schemeClr val="bg1">
                    <a:lumMod val="85000"/>
                  </a:schemeClr>
                </a:solidFill>
              </a:rPr>
              <a:t>2</a:t>
            </a:r>
            <a:r>
              <a:rPr lang="en-US" sz="2400" dirty="0" smtClean="0">
                <a:solidFill>
                  <a:schemeClr val="bg1">
                    <a:lumMod val="85000"/>
                  </a:schemeClr>
                </a:solidFill>
              </a:rPr>
              <a:t>) cavities</a:t>
            </a:r>
            <a:endParaRPr lang="en-US" sz="2000" dirty="0" smtClean="0">
              <a:solidFill>
                <a:schemeClr val="bg1">
                  <a:lumMod val="85000"/>
                </a:schemeClr>
              </a:solidFill>
            </a:endParaRPr>
          </a:p>
          <a:p>
            <a:pPr lvl="2">
              <a:defRPr/>
            </a:pPr>
            <a:endParaRPr lang="en-US" sz="2200" dirty="0" smtClean="0"/>
          </a:p>
          <a:p>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28</a:t>
            </a:fld>
            <a:endParaRPr lang="en-US" dirty="0"/>
          </a:p>
        </p:txBody>
      </p:sp>
      <p:sp>
        <p:nvSpPr>
          <p:cNvPr id="9" name="TextBox 8"/>
          <p:cNvSpPr txBox="1"/>
          <p:nvPr/>
        </p:nvSpPr>
        <p:spPr>
          <a:xfrm>
            <a:off x="7848600" y="3581400"/>
            <a:ext cx="1013932" cy="369332"/>
          </a:xfrm>
          <a:prstGeom prst="rect">
            <a:avLst/>
          </a:prstGeom>
          <a:noFill/>
        </p:spPr>
        <p:txBody>
          <a:bodyPr wrap="none" rtlCol="0">
            <a:spAutoFit/>
          </a:bodyPr>
          <a:lstStyle/>
          <a:p>
            <a:r>
              <a:rPr lang="en-US" dirty="0" smtClean="0"/>
              <a:t>Vacuum</a:t>
            </a:r>
            <a:endParaRPr lang="en-US" dirty="0"/>
          </a:p>
        </p:txBody>
      </p:sp>
    </p:spTree>
  </p:cSld>
  <p:clrMapOvr>
    <a:masterClrMapping/>
  </p:clrMapOvr>
  <p:transition spd="slow">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6248400" cy="914400"/>
          </a:xfrm>
        </p:spPr>
        <p:txBody>
          <a:bodyPr/>
          <a:lstStyle/>
          <a:p>
            <a:r>
              <a:rPr lang="en-US" dirty="0" smtClean="0"/>
              <a:t>Material Studies</a:t>
            </a:r>
            <a:endParaRPr lang="en-US" dirty="0"/>
          </a:p>
        </p:txBody>
      </p:sp>
      <p:sp>
        <p:nvSpPr>
          <p:cNvPr id="3" name="Content Placeholder 2"/>
          <p:cNvSpPr>
            <a:spLocks noGrp="1"/>
          </p:cNvSpPr>
          <p:nvPr>
            <p:ph idx="1"/>
          </p:nvPr>
        </p:nvSpPr>
        <p:spPr>
          <a:xfrm>
            <a:off x="228600" y="1219200"/>
            <a:ext cx="4724400" cy="2895600"/>
          </a:xfrm>
        </p:spPr>
        <p:txBody>
          <a:bodyPr>
            <a:normAutofit fontScale="70000" lnSpcReduction="20000"/>
          </a:bodyPr>
          <a:lstStyle/>
          <a:p>
            <a:r>
              <a:rPr lang="en-US" dirty="0" smtClean="0"/>
              <a:t>“Button” system in pillbox cavity designed for easy replacement of test materials</a:t>
            </a:r>
          </a:p>
          <a:p>
            <a:pPr lvl="1"/>
            <a:r>
              <a:rPr lang="en-US" dirty="0" smtClean="0"/>
              <a:t>Tested so far: TiN-coated Cu &amp; Mo, bare Mo and W</a:t>
            </a:r>
          </a:p>
          <a:p>
            <a:pPr lvl="1"/>
            <a:r>
              <a:rPr lang="en-US" dirty="0" smtClean="0"/>
              <a:t>Results to date indicate that Mo can improve performance at a given B field by somewhat more than 50%</a:t>
            </a:r>
          </a:p>
          <a:p>
            <a:pPr lvl="1"/>
            <a:r>
              <a:rPr lang="en-US" dirty="0" smtClean="0"/>
              <a:t>16.5MV/m </a:t>
            </a:r>
            <a:r>
              <a:rPr lang="en-US" dirty="0" smtClean="0">
                <a:latin typeface="Symbol" pitchFamily="18" charset="2"/>
              </a:rPr>
              <a:t>®</a:t>
            </a:r>
            <a:r>
              <a:rPr lang="en-US" dirty="0" smtClean="0"/>
              <a:t> 26MV/m</a:t>
            </a:r>
          </a:p>
          <a:p>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29</a:t>
            </a:fld>
            <a:endParaRPr lang="en-US" dirty="0"/>
          </a:p>
        </p:txBody>
      </p:sp>
      <p:pic>
        <p:nvPicPr>
          <p:cNvPr id="7" name="Picture 4"/>
          <p:cNvPicPr>
            <a:picLocks noChangeAspect="1" noChangeArrowheads="1"/>
          </p:cNvPicPr>
          <p:nvPr/>
        </p:nvPicPr>
        <p:blipFill>
          <a:blip r:embed="rId2"/>
          <a:srcRect/>
          <a:stretch>
            <a:fillRect/>
          </a:stretch>
        </p:blipFill>
        <p:spPr bwMode="auto">
          <a:xfrm>
            <a:off x="5257800" y="1524000"/>
            <a:ext cx="2424113" cy="4648200"/>
          </a:xfrm>
          <a:prstGeom prst="rect">
            <a:avLst/>
          </a:prstGeom>
          <a:noFill/>
          <a:ln w="9525">
            <a:noFill/>
            <a:miter lim="800000"/>
            <a:headEnd/>
            <a:tailEnd/>
          </a:ln>
        </p:spPr>
      </p:pic>
      <p:grpSp>
        <p:nvGrpSpPr>
          <p:cNvPr id="8" name="Group 8"/>
          <p:cNvGrpSpPr>
            <a:grpSpLocks/>
          </p:cNvGrpSpPr>
          <p:nvPr/>
        </p:nvGrpSpPr>
        <p:grpSpPr bwMode="auto">
          <a:xfrm>
            <a:off x="762000" y="3886200"/>
            <a:ext cx="3733800" cy="2286000"/>
            <a:chOff x="3260" y="2565"/>
            <a:chExt cx="2474" cy="1614"/>
          </a:xfrm>
        </p:grpSpPr>
        <p:pic>
          <p:nvPicPr>
            <p:cNvPr id="9" name="Picture 9" descr="IMG_4148"/>
            <p:cNvPicPr>
              <a:picLocks noChangeAspect="1" noChangeArrowheads="1"/>
            </p:cNvPicPr>
            <p:nvPr/>
          </p:nvPicPr>
          <p:blipFill>
            <a:blip r:embed="rId3">
              <a:lum bright="10000"/>
            </a:blip>
            <a:srcRect l="20056" t="23154" r="19185" b="23471"/>
            <a:stretch>
              <a:fillRect/>
            </a:stretch>
          </p:blipFill>
          <p:spPr bwMode="auto">
            <a:xfrm>
              <a:off x="3260" y="2565"/>
              <a:ext cx="2337" cy="1540"/>
            </a:xfrm>
            <a:prstGeom prst="rect">
              <a:avLst/>
            </a:prstGeom>
            <a:noFill/>
            <a:ln w="9525">
              <a:noFill/>
              <a:miter lim="800000"/>
              <a:headEnd/>
              <a:tailEnd/>
            </a:ln>
          </p:spPr>
        </p:pic>
        <p:sp>
          <p:nvSpPr>
            <p:cNvPr id="10" name="Text Box 10"/>
            <p:cNvSpPr txBox="1">
              <a:spLocks noChangeArrowheads="1"/>
            </p:cNvSpPr>
            <p:nvPr/>
          </p:nvSpPr>
          <p:spPr bwMode="auto">
            <a:xfrm>
              <a:off x="3461" y="3819"/>
              <a:ext cx="2273" cy="360"/>
            </a:xfrm>
            <a:prstGeom prst="rect">
              <a:avLst/>
            </a:prstGeom>
            <a:noFill/>
            <a:ln w="12700">
              <a:noFill/>
              <a:miter lim="800000"/>
              <a:headEnd/>
              <a:tailEnd/>
            </a:ln>
            <a:effectLst/>
          </p:spPr>
          <p:txBody>
            <a:bodyPr wrap="square">
              <a:spAutoFit/>
            </a:bodyPr>
            <a:lstStyle/>
            <a:p>
              <a:pPr>
                <a:defRPr/>
              </a:pPr>
              <a:r>
                <a:rPr lang="en-US" altLang="zh-CN" sz="1600" b="1" dirty="0">
                  <a:solidFill>
                    <a:schemeClr val="bg1"/>
                  </a:solidFill>
                  <a:effectLst>
                    <a:outerShdw blurRad="38100" dist="38100" dir="2700000" algn="tl">
                      <a:srgbClr val="C0C0C0"/>
                    </a:outerShdw>
                  </a:effectLst>
                  <a:ea typeface="SimSun" pitchFamily="2" charset="-122"/>
                </a:rPr>
                <a:t>Molybdenum buttons</a:t>
              </a:r>
            </a:p>
          </p:txBody>
        </p:sp>
      </p:grpSp>
      <p:sp>
        <p:nvSpPr>
          <p:cNvPr id="11" name="Rectangle 16"/>
          <p:cNvSpPr>
            <a:spLocks noChangeArrowheads="1"/>
          </p:cNvSpPr>
          <p:nvPr/>
        </p:nvSpPr>
        <p:spPr bwMode="auto">
          <a:xfrm>
            <a:off x="7239000" y="4876800"/>
            <a:ext cx="1752600" cy="1190625"/>
          </a:xfrm>
          <a:prstGeom prst="rect">
            <a:avLst/>
          </a:prstGeom>
          <a:noFill/>
          <a:ln w="9525">
            <a:noFill/>
            <a:miter lim="800000"/>
            <a:headEnd/>
            <a:tailEnd/>
          </a:ln>
          <a:effectLst/>
        </p:spPr>
        <p:txBody>
          <a:bodyPr>
            <a:spAutoFit/>
          </a:bodyPr>
          <a:lstStyle/>
          <a:p>
            <a:pPr>
              <a:defRPr/>
            </a:pPr>
            <a:r>
              <a:rPr lang="en-US" altLang="zh-CN" sz="1800" dirty="0">
                <a:solidFill>
                  <a:srgbClr val="0000CC"/>
                </a:solidFill>
                <a:effectLst>
                  <a:outerShdw blurRad="38100" dist="38100" dir="2700000" algn="tl">
                    <a:srgbClr val="C0C0C0"/>
                  </a:outerShdw>
                </a:effectLst>
                <a:ea typeface="SimSun" pitchFamily="2" charset="-122"/>
              </a:rPr>
              <a:t>(</a:t>
            </a:r>
            <a:r>
              <a:rPr lang="en-US" altLang="zh-CN" sz="1800" i="1" dirty="0">
                <a:solidFill>
                  <a:srgbClr val="990033"/>
                </a:solidFill>
                <a:effectLst>
                  <a:outerShdw blurRad="38100" dist="38100" dir="2700000" algn="tl">
                    <a:srgbClr val="C0C0C0"/>
                  </a:outerShdw>
                </a:effectLst>
                <a:ea typeface="SimSun" pitchFamily="2" charset="-122"/>
              </a:rPr>
              <a:t>1.7x</a:t>
            </a:r>
            <a:r>
              <a:rPr lang="en-US" altLang="zh-CN" sz="1800" dirty="0">
                <a:solidFill>
                  <a:srgbClr val="0000CC"/>
                </a:solidFill>
                <a:effectLst>
                  <a:outerShdw blurRad="38100" dist="38100" dir="2700000" algn="tl">
                    <a:srgbClr val="C0C0C0"/>
                  </a:outerShdw>
                </a:effectLst>
                <a:ea typeface="SimSun" pitchFamily="2" charset="-122"/>
              </a:rPr>
              <a:t> field  enhancement factor on button surface)</a:t>
            </a:r>
          </a:p>
        </p:txBody>
      </p:sp>
      <p:cxnSp>
        <p:nvCxnSpPr>
          <p:cNvPr id="13" name="Straight Arrow Connector 12"/>
          <p:cNvCxnSpPr/>
          <p:nvPr/>
        </p:nvCxnSpPr>
        <p:spPr>
          <a:xfrm rot="16200000" flipV="1">
            <a:off x="6400800" y="4191000"/>
            <a:ext cx="1219200" cy="609600"/>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This Talk</a:t>
            </a:r>
            <a:endParaRPr lang="en-US" dirty="0"/>
          </a:p>
        </p:txBody>
      </p:sp>
      <p:sp>
        <p:nvSpPr>
          <p:cNvPr id="3" name="Content Placeholder 2"/>
          <p:cNvSpPr>
            <a:spLocks noGrp="1"/>
          </p:cNvSpPr>
          <p:nvPr>
            <p:ph idx="1"/>
          </p:nvPr>
        </p:nvSpPr>
        <p:spPr>
          <a:xfrm>
            <a:off x="457200" y="1828800"/>
            <a:ext cx="8382000" cy="4419600"/>
          </a:xfrm>
        </p:spPr>
        <p:txBody>
          <a:bodyPr/>
          <a:lstStyle/>
          <a:p>
            <a:r>
              <a:rPr lang="en-US" dirty="0" smtClean="0"/>
              <a:t>We have a well defined and measured experimental program</a:t>
            </a:r>
          </a:p>
          <a:p>
            <a:r>
              <a:rPr lang="en-US" dirty="0" smtClean="0"/>
              <a:t>There are extensive scientific underpinnings for the program</a:t>
            </a:r>
          </a:p>
          <a:p>
            <a:r>
              <a:rPr lang="en-US" dirty="0" smtClean="0"/>
              <a:t>The experimental effort is supported by detailed simulation work which is predictive</a:t>
            </a:r>
          </a:p>
          <a:p>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a:t>
            </a:fld>
            <a:endParaRPr lang="en-US"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914400" y="228600"/>
            <a:ext cx="6858000" cy="762000"/>
          </a:xfrm>
        </p:spPr>
        <p:txBody>
          <a:bodyPr/>
          <a:lstStyle/>
          <a:p>
            <a:r>
              <a:rPr lang="en-US" dirty="0" smtClean="0"/>
              <a:t>Button RF Cell Data</a:t>
            </a:r>
            <a:br>
              <a:rPr lang="en-US" dirty="0" smtClean="0"/>
            </a:br>
            <a:r>
              <a:rPr lang="en-US" i="1" dirty="0" smtClean="0"/>
              <a:t>Summary</a:t>
            </a:r>
          </a:p>
        </p:txBody>
      </p:sp>
      <p:grpSp>
        <p:nvGrpSpPr>
          <p:cNvPr id="2" name="Content Placeholder 6"/>
          <p:cNvGrpSpPr>
            <a:grpSpLocks noGrp="1"/>
          </p:cNvGrpSpPr>
          <p:nvPr>
            <p:ph idx="1"/>
          </p:nvPr>
        </p:nvGrpSpPr>
        <p:grpSpPr bwMode="auto">
          <a:xfrm>
            <a:off x="990600" y="1524000"/>
            <a:ext cx="6934200" cy="4267200"/>
            <a:chOff x="320675" y="1412875"/>
            <a:chExt cx="5927725" cy="4225925"/>
          </a:xfrm>
        </p:grpSpPr>
        <p:pic>
          <p:nvPicPr>
            <p:cNvPr id="14340" name="Picture 22"/>
            <p:cNvPicPr>
              <a:picLocks noChangeAspect="1" noChangeArrowheads="1"/>
            </p:cNvPicPr>
            <p:nvPr/>
          </p:nvPicPr>
          <p:blipFill>
            <a:blip r:embed="rId2"/>
            <a:srcRect/>
            <a:stretch>
              <a:fillRect/>
            </a:stretch>
          </p:blipFill>
          <p:spPr bwMode="auto">
            <a:xfrm>
              <a:off x="320675" y="1412875"/>
              <a:ext cx="5927725" cy="4225925"/>
            </a:xfrm>
            <a:prstGeom prst="rect">
              <a:avLst/>
            </a:prstGeom>
            <a:noFill/>
            <a:ln w="9525">
              <a:noFill/>
              <a:miter lim="800000"/>
              <a:headEnd/>
              <a:tailEnd/>
            </a:ln>
          </p:spPr>
        </p:pic>
        <p:pic>
          <p:nvPicPr>
            <p:cNvPr id="14341" name="Picture 25"/>
            <p:cNvPicPr>
              <a:picLocks noChangeAspect="1" noChangeArrowheads="1"/>
            </p:cNvPicPr>
            <p:nvPr/>
          </p:nvPicPr>
          <p:blipFill>
            <a:blip r:embed="rId3"/>
            <a:srcRect/>
            <a:stretch>
              <a:fillRect/>
            </a:stretch>
          </p:blipFill>
          <p:spPr bwMode="auto">
            <a:xfrm>
              <a:off x="990600" y="2514600"/>
              <a:ext cx="3429000" cy="1358900"/>
            </a:xfrm>
            <a:prstGeom prst="rect">
              <a:avLst/>
            </a:prstGeom>
            <a:noFill/>
            <a:ln w="9525">
              <a:noFill/>
              <a:miter lim="800000"/>
              <a:headEnd/>
              <a:tailEnd/>
            </a:ln>
          </p:spPr>
        </p:pic>
      </p:grpSp>
      <p:sp>
        <p:nvSpPr>
          <p:cNvPr id="6" name="Date Placeholder 5"/>
          <p:cNvSpPr>
            <a:spLocks noGrp="1"/>
          </p:cNvSpPr>
          <p:nvPr>
            <p:ph type="dt" sz="half" idx="10"/>
          </p:nvPr>
        </p:nvSpPr>
        <p:spPr/>
        <p:txBody>
          <a:bodyPr/>
          <a:lstStyle/>
          <a:p>
            <a:pPr>
              <a:defRPr/>
            </a:pPr>
            <a:r>
              <a:rPr lang="en-US" dirty="0" smtClean="0"/>
              <a:t>Alan Bross</a:t>
            </a:r>
            <a:endParaRPr lang="en-US" dirty="0"/>
          </a:p>
        </p:txBody>
      </p:sp>
      <p:sp>
        <p:nvSpPr>
          <p:cNvPr id="7" name="Slide Number Placeholder 6"/>
          <p:cNvSpPr>
            <a:spLocks noGrp="1"/>
          </p:cNvSpPr>
          <p:nvPr>
            <p:ph type="sldNum" sz="quarter" idx="12"/>
          </p:nvPr>
        </p:nvSpPr>
        <p:spPr/>
        <p:txBody>
          <a:bodyPr/>
          <a:lstStyle/>
          <a:p>
            <a:pPr>
              <a:defRPr/>
            </a:pPr>
            <a:fld id="{636CF26B-2D57-4D69-8A36-791C8D1D5DBF}" type="slidenum">
              <a:rPr lang="en-US" smtClean="0"/>
              <a:pPr>
                <a:defRPr/>
              </a:pPr>
              <a:t>30</a:t>
            </a:fld>
            <a:endParaRPr lang="en-US" dirty="0"/>
          </a:p>
        </p:txBody>
      </p:sp>
      <p:sp>
        <p:nvSpPr>
          <p:cNvPr id="8" name="Footer Placeholder 7"/>
          <p:cNvSpPr>
            <a:spLocks noGrp="1"/>
          </p:cNvSpPr>
          <p:nvPr>
            <p:ph type="ftr" sz="quarter" idx="11"/>
          </p:nvPr>
        </p:nvSpPr>
        <p:spPr/>
        <p:txBody>
          <a:bodyPr/>
          <a:lstStyle/>
          <a:p>
            <a:pPr>
              <a:defRPr/>
            </a:pPr>
            <a:r>
              <a:rPr lang="en-US" dirty="0" smtClean="0"/>
              <a:t>MAP REVIEW                        24-26 August, 2010</a:t>
            </a:r>
            <a:endParaRPr lang="en-US" dirty="0"/>
          </a:p>
        </p:txBody>
      </p:sp>
    </p:spTree>
  </p:cSld>
  <p:clrMapOvr>
    <a:masterClrMapping/>
  </p:clrMapOvr>
  <p:transition spd="slow">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NCRF R&amp;D Program</a:t>
            </a:r>
            <a:endParaRPr lang="en-US" dirty="0"/>
          </a:p>
        </p:txBody>
      </p:sp>
      <p:sp>
        <p:nvSpPr>
          <p:cNvPr id="3" name="Content Placeholder 2"/>
          <p:cNvSpPr>
            <a:spLocks noGrp="1"/>
          </p:cNvSpPr>
          <p:nvPr>
            <p:ph idx="1"/>
          </p:nvPr>
        </p:nvSpPr>
        <p:spPr>
          <a:xfrm>
            <a:off x="76200" y="1143000"/>
            <a:ext cx="9067800" cy="5334000"/>
          </a:xfrm>
        </p:spPr>
        <p:txBody>
          <a:bodyPr>
            <a:normAutofit lnSpcReduction="10000"/>
          </a:bodyPr>
          <a:lstStyle/>
          <a:p>
            <a:pPr>
              <a:buFont typeface="Wingdings" pitchFamily="2" charset="2"/>
              <a:buChar char="Ø"/>
              <a:defRPr/>
            </a:pPr>
            <a:r>
              <a:rPr lang="en-US" sz="2800" dirty="0" smtClean="0">
                <a:solidFill>
                  <a:schemeClr val="bg1">
                    <a:lumMod val="85000"/>
                  </a:schemeClr>
                </a:solidFill>
              </a:rPr>
              <a:t>Potential paths towards a solution: </a:t>
            </a:r>
            <a:r>
              <a:rPr lang="en-US" sz="2800" i="1" dirty="0" smtClean="0">
                <a:solidFill>
                  <a:schemeClr val="bg1">
                    <a:lumMod val="85000"/>
                  </a:schemeClr>
                </a:solidFill>
              </a:rPr>
              <a:t>Phase I: Technology Assessment </a:t>
            </a:r>
            <a:r>
              <a:rPr lang="en-US" sz="2800" dirty="0" smtClean="0">
                <a:solidFill>
                  <a:schemeClr val="bg1">
                    <a:lumMod val="85000"/>
                  </a:schemeClr>
                </a:solidFill>
              </a:rPr>
              <a:t>(continuation of existing program)  Multi-pronged approach:</a:t>
            </a:r>
          </a:p>
          <a:p>
            <a:pPr lvl="1">
              <a:defRPr/>
            </a:pPr>
            <a:r>
              <a:rPr lang="en-US" sz="2400" dirty="0" smtClean="0">
                <a:solidFill>
                  <a:schemeClr val="bg1">
                    <a:lumMod val="85000"/>
                  </a:schemeClr>
                </a:solidFill>
              </a:rPr>
              <a:t>Materials studies: Use base materials that are more robust to the focusing effects of the magnetic field</a:t>
            </a:r>
            <a:endParaRPr lang="en-US" sz="2600" dirty="0" smtClean="0">
              <a:solidFill>
                <a:schemeClr val="bg1">
                  <a:lumMod val="85000"/>
                </a:schemeClr>
              </a:solidFill>
            </a:endParaRPr>
          </a:p>
          <a:p>
            <a:pPr lvl="2">
              <a:defRPr/>
            </a:pPr>
            <a:r>
              <a:rPr lang="en-US" sz="2000" dirty="0" smtClean="0">
                <a:solidFill>
                  <a:schemeClr val="bg1">
                    <a:lumMod val="85000"/>
                  </a:schemeClr>
                </a:solidFill>
              </a:rPr>
              <a:t>Cavity bodies made from Be or possibly Mo</a:t>
            </a:r>
          </a:p>
          <a:p>
            <a:pPr lvl="1">
              <a:defRPr/>
            </a:pPr>
            <a:r>
              <a:rPr lang="en-US" sz="2400" dirty="0" smtClean="0">
                <a:solidFill>
                  <a:schemeClr val="bg1">
                    <a:lumMod val="85000"/>
                  </a:schemeClr>
                </a:solidFill>
              </a:rPr>
              <a:t>Surface Processing </a:t>
            </a:r>
            <a:r>
              <a:rPr lang="en-US" dirty="0" smtClean="0">
                <a:solidFill>
                  <a:schemeClr val="bg1">
                    <a:lumMod val="85000"/>
                  </a:schemeClr>
                </a:solidFill>
              </a:rPr>
              <a:t>	</a:t>
            </a:r>
          </a:p>
          <a:p>
            <a:pPr lvl="2">
              <a:defRPr/>
            </a:pPr>
            <a:r>
              <a:rPr lang="en-US" sz="2000" dirty="0" smtClean="0">
                <a:solidFill>
                  <a:schemeClr val="bg1">
                    <a:lumMod val="85000"/>
                  </a:schemeClr>
                </a:solidFill>
              </a:rPr>
              <a:t>Reduce (eliminate?) surface field enhancements, dark current</a:t>
            </a:r>
          </a:p>
          <a:p>
            <a:pPr lvl="3">
              <a:defRPr/>
            </a:pPr>
            <a:r>
              <a:rPr lang="en-US" sz="1800" dirty="0" smtClean="0">
                <a:solidFill>
                  <a:schemeClr val="bg1">
                    <a:lumMod val="85000"/>
                  </a:schemeClr>
                </a:solidFill>
              </a:rPr>
              <a:t>SCRF processing techniques</a:t>
            </a:r>
          </a:p>
          <a:p>
            <a:pPr lvl="4">
              <a:defRPr/>
            </a:pPr>
            <a:r>
              <a:rPr lang="en-US" sz="1800" dirty="0" smtClean="0">
                <a:solidFill>
                  <a:schemeClr val="bg1">
                    <a:lumMod val="85000"/>
                  </a:schemeClr>
                </a:solidFill>
              </a:rPr>
              <a:t>Electro-polishing  (smooth by removing) + HP H</a:t>
            </a:r>
            <a:r>
              <a:rPr lang="en-US" sz="1800" baseline="-25000" dirty="0" smtClean="0">
                <a:solidFill>
                  <a:schemeClr val="bg1">
                    <a:lumMod val="85000"/>
                  </a:schemeClr>
                </a:solidFill>
              </a:rPr>
              <a:t>2</a:t>
            </a:r>
            <a:r>
              <a:rPr lang="en-US" sz="1800" dirty="0" smtClean="0">
                <a:solidFill>
                  <a:schemeClr val="bg1">
                    <a:lumMod val="85000"/>
                  </a:schemeClr>
                </a:solidFill>
              </a:rPr>
              <a:t>O rinse</a:t>
            </a:r>
          </a:p>
          <a:p>
            <a:pPr lvl="3">
              <a:defRPr/>
            </a:pPr>
            <a:r>
              <a:rPr lang="en-US" sz="1800" dirty="0" smtClean="0">
                <a:solidFill>
                  <a:schemeClr val="bg1">
                    <a:lumMod val="85000"/>
                  </a:schemeClr>
                </a:solidFill>
              </a:rPr>
              <a:t>More advanced techniques (Atomic-Layer-Deposition (ALD))</a:t>
            </a:r>
          </a:p>
          <a:p>
            <a:pPr lvl="4">
              <a:defRPr/>
            </a:pPr>
            <a:r>
              <a:rPr lang="en-US" sz="1800" dirty="0" smtClean="0">
                <a:solidFill>
                  <a:schemeClr val="bg1">
                    <a:lumMod val="85000"/>
                  </a:schemeClr>
                </a:solidFill>
              </a:rPr>
              <a:t>Smooth by adding to surface (conformal coating @ molecular level)</a:t>
            </a:r>
          </a:p>
          <a:p>
            <a:pPr lvl="1">
              <a:defRPr/>
            </a:pPr>
            <a:r>
              <a:rPr lang="en-US" sz="2400" dirty="0" smtClean="0">
                <a:solidFill>
                  <a:srgbClr val="0000FF"/>
                </a:solidFill>
              </a:rPr>
              <a:t>Magnetic Insulation</a:t>
            </a:r>
          </a:p>
          <a:p>
            <a:pPr lvl="1">
              <a:defRPr/>
            </a:pPr>
            <a:r>
              <a:rPr lang="en-US" sz="2400" dirty="0" smtClean="0">
                <a:solidFill>
                  <a:schemeClr val="bg1">
                    <a:lumMod val="85000"/>
                  </a:schemeClr>
                </a:solidFill>
              </a:rPr>
              <a:t>High-Pressure Gas-filled (H</a:t>
            </a:r>
            <a:r>
              <a:rPr lang="en-US" sz="2400" baseline="-25000" dirty="0" smtClean="0">
                <a:solidFill>
                  <a:schemeClr val="bg1">
                    <a:lumMod val="85000"/>
                  </a:schemeClr>
                </a:solidFill>
              </a:rPr>
              <a:t>2</a:t>
            </a:r>
            <a:r>
              <a:rPr lang="en-US" sz="2400" dirty="0" smtClean="0">
                <a:solidFill>
                  <a:schemeClr val="bg1">
                    <a:lumMod val="85000"/>
                  </a:schemeClr>
                </a:solidFill>
              </a:rPr>
              <a:t>) cavities</a:t>
            </a:r>
            <a:endParaRPr lang="en-US" sz="2000" dirty="0" smtClean="0">
              <a:solidFill>
                <a:schemeClr val="bg1">
                  <a:lumMod val="85000"/>
                </a:schemeClr>
              </a:solidFill>
            </a:endParaRPr>
          </a:p>
          <a:p>
            <a:pPr lvl="2">
              <a:defRPr/>
            </a:pPr>
            <a:endParaRPr lang="en-US" sz="2200" dirty="0" smtClean="0"/>
          </a:p>
          <a:p>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31</a:t>
            </a:fld>
            <a:endParaRPr lang="en-US" dirty="0"/>
          </a:p>
        </p:txBody>
      </p:sp>
      <p:sp>
        <p:nvSpPr>
          <p:cNvPr id="9" name="TextBox 8"/>
          <p:cNvSpPr txBox="1"/>
          <p:nvPr/>
        </p:nvSpPr>
        <p:spPr>
          <a:xfrm>
            <a:off x="7848600" y="3581400"/>
            <a:ext cx="1013932" cy="369332"/>
          </a:xfrm>
          <a:prstGeom prst="rect">
            <a:avLst/>
          </a:prstGeom>
          <a:noFill/>
        </p:spPr>
        <p:txBody>
          <a:bodyPr wrap="none" rtlCol="0">
            <a:spAutoFit/>
          </a:bodyPr>
          <a:lstStyle/>
          <a:p>
            <a:r>
              <a:rPr lang="en-US" dirty="0" smtClean="0"/>
              <a:t>Vacuum</a:t>
            </a:r>
            <a:endParaRPr lang="en-US" dirty="0"/>
          </a:p>
        </p:txBody>
      </p:sp>
    </p:spTree>
  </p:cSld>
  <p:clrMapOvr>
    <a:masterClrMapping/>
  </p:clrMapOvr>
  <p:transition spd="slow">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295400" y="457200"/>
            <a:ext cx="6400800" cy="533400"/>
          </a:xfrm>
        </p:spPr>
        <p:txBody>
          <a:bodyPr/>
          <a:lstStyle/>
          <a:p>
            <a:r>
              <a:rPr lang="en-US" dirty="0" smtClean="0"/>
              <a:t>Magnetic Insulation</a:t>
            </a:r>
          </a:p>
        </p:txBody>
      </p:sp>
      <p:sp>
        <p:nvSpPr>
          <p:cNvPr id="28675" name="Content Placeholder 2"/>
          <p:cNvSpPr>
            <a:spLocks noGrp="1"/>
          </p:cNvSpPr>
          <p:nvPr>
            <p:ph idx="1"/>
          </p:nvPr>
        </p:nvSpPr>
        <p:spPr>
          <a:xfrm>
            <a:off x="152400" y="4724400"/>
            <a:ext cx="5181600" cy="1371600"/>
          </a:xfrm>
        </p:spPr>
        <p:txBody>
          <a:bodyPr>
            <a:normAutofit fontScale="62500" lnSpcReduction="20000"/>
          </a:bodyPr>
          <a:lstStyle/>
          <a:p>
            <a:r>
              <a:rPr lang="en-US" dirty="0" smtClean="0"/>
              <a:t>Although lattices that employ magnetic insulation have drawbacks with respect to the required RF power, we are studying the concept using a newly completed 805 MHz box cavity</a:t>
            </a:r>
          </a:p>
        </p:txBody>
      </p:sp>
      <p:pic>
        <p:nvPicPr>
          <p:cNvPr id="28678" name="Picture 3" descr="Box_cavity.jpg"/>
          <p:cNvPicPr>
            <a:picLocks noChangeAspect="1"/>
          </p:cNvPicPr>
          <p:nvPr/>
        </p:nvPicPr>
        <p:blipFill>
          <a:blip r:embed="rId2" cstate="print"/>
          <a:srcRect/>
          <a:stretch>
            <a:fillRect/>
          </a:stretch>
        </p:blipFill>
        <p:spPr bwMode="auto">
          <a:xfrm>
            <a:off x="5295900" y="1524000"/>
            <a:ext cx="3429000" cy="2286000"/>
          </a:xfrm>
          <a:prstGeom prst="rect">
            <a:avLst/>
          </a:prstGeom>
          <a:noFill/>
          <a:ln w="9525">
            <a:noFill/>
            <a:miter lim="800000"/>
            <a:headEnd/>
            <a:tailEnd/>
          </a:ln>
        </p:spPr>
      </p:pic>
      <p:pic>
        <p:nvPicPr>
          <p:cNvPr id="7" name="Picture 6" descr="box.jpg"/>
          <p:cNvPicPr>
            <a:picLocks noChangeAspect="1"/>
          </p:cNvPicPr>
          <p:nvPr/>
        </p:nvPicPr>
        <p:blipFill>
          <a:blip r:embed="rId3" cstate="print"/>
          <a:stretch>
            <a:fillRect/>
          </a:stretch>
        </p:blipFill>
        <p:spPr>
          <a:xfrm>
            <a:off x="5334000" y="4114800"/>
            <a:ext cx="3352800" cy="2235200"/>
          </a:xfrm>
          <a:prstGeom prst="rect">
            <a:avLst/>
          </a:prstGeom>
        </p:spPr>
      </p:pic>
      <p:pic>
        <p:nvPicPr>
          <p:cNvPr id="8" name="Picture 7"/>
          <p:cNvPicPr/>
          <p:nvPr/>
        </p:nvPicPr>
        <p:blipFill>
          <a:blip r:embed="rId4" cstate="print"/>
          <a:srcRect/>
          <a:stretch>
            <a:fillRect/>
          </a:stretch>
        </p:blipFill>
        <p:spPr bwMode="auto">
          <a:xfrm>
            <a:off x="381000" y="1676400"/>
            <a:ext cx="4053840" cy="2819400"/>
          </a:xfrm>
          <a:prstGeom prst="rect">
            <a:avLst/>
          </a:prstGeom>
          <a:noFill/>
          <a:ln w="9525">
            <a:noFill/>
            <a:miter lim="800000"/>
            <a:headEnd/>
            <a:tailEnd/>
          </a:ln>
        </p:spPr>
      </p:pic>
      <p:sp>
        <p:nvSpPr>
          <p:cNvPr id="9" name="TextBox 8"/>
          <p:cNvSpPr txBox="1"/>
          <p:nvPr/>
        </p:nvSpPr>
        <p:spPr>
          <a:xfrm>
            <a:off x="1340961" y="1295400"/>
            <a:ext cx="2133918" cy="369332"/>
          </a:xfrm>
          <a:prstGeom prst="rect">
            <a:avLst/>
          </a:prstGeom>
          <a:noFill/>
        </p:spPr>
        <p:txBody>
          <a:bodyPr wrap="none" rtlCol="0">
            <a:spAutoFit/>
          </a:bodyPr>
          <a:lstStyle/>
          <a:p>
            <a:r>
              <a:rPr lang="en-US" dirty="0" smtClean="0"/>
              <a:t>Conceptual Design</a:t>
            </a:r>
            <a:endParaRPr lang="en-US" dirty="0"/>
          </a:p>
        </p:txBody>
      </p:sp>
      <p:sp>
        <p:nvSpPr>
          <p:cNvPr id="10" name="Slide Number Placeholder 9"/>
          <p:cNvSpPr>
            <a:spLocks noGrp="1"/>
          </p:cNvSpPr>
          <p:nvPr>
            <p:ph type="sldNum" sz="quarter" idx="12"/>
          </p:nvPr>
        </p:nvSpPr>
        <p:spPr/>
        <p:txBody>
          <a:bodyPr/>
          <a:lstStyle/>
          <a:p>
            <a:pPr>
              <a:defRPr/>
            </a:pPr>
            <a:fld id="{636CF26B-2D57-4D69-8A36-791C8D1D5DBF}" type="slidenum">
              <a:rPr lang="en-US" smtClean="0"/>
              <a:pPr>
                <a:defRPr/>
              </a:pPr>
              <a:t>32</a:t>
            </a:fld>
            <a:endParaRPr lang="en-US" dirty="0"/>
          </a:p>
        </p:txBody>
      </p:sp>
      <p:sp>
        <p:nvSpPr>
          <p:cNvPr id="11" name="Footer Placeholder 10"/>
          <p:cNvSpPr>
            <a:spLocks noGrp="1"/>
          </p:cNvSpPr>
          <p:nvPr>
            <p:ph type="ftr" sz="quarter" idx="11"/>
          </p:nvPr>
        </p:nvSpPr>
        <p:spPr/>
        <p:txBody>
          <a:bodyPr/>
          <a:lstStyle/>
          <a:p>
            <a:pPr>
              <a:defRPr/>
            </a:pPr>
            <a:r>
              <a:rPr lang="en-US" dirty="0" smtClean="0"/>
              <a:t>MAP REVIEW                        24-26 August, 2010</a:t>
            </a:r>
            <a:endParaRPr lang="en-US" dirty="0"/>
          </a:p>
        </p:txBody>
      </p:sp>
      <p:sp>
        <p:nvSpPr>
          <p:cNvPr id="12" name="Date Placeholder 11"/>
          <p:cNvSpPr>
            <a:spLocks noGrp="1"/>
          </p:cNvSpPr>
          <p:nvPr>
            <p:ph type="dt" sz="half" idx="10"/>
          </p:nvPr>
        </p:nvSpPr>
        <p:spPr/>
        <p:txBody>
          <a:bodyPr/>
          <a:lstStyle/>
          <a:p>
            <a:pPr>
              <a:defRPr/>
            </a:pPr>
            <a:r>
              <a:rPr lang="en-US" dirty="0" smtClean="0"/>
              <a:t>Alan Bross</a:t>
            </a:r>
            <a:endParaRPr lang="en-US" dirty="0"/>
          </a:p>
        </p:txBody>
      </p:sp>
    </p:spTree>
  </p:cSld>
  <p:clrMapOvr>
    <a:masterClrMapping/>
  </p:clrMapOvr>
  <p:transition spd="slow">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descr="Box_in_mag.jpg"/>
          <p:cNvPicPr>
            <a:picLocks noGrp="1" noChangeAspect="1"/>
          </p:cNvPicPr>
          <p:nvPr>
            <p:ph idx="1"/>
          </p:nvPr>
        </p:nvPicPr>
        <p:blipFill>
          <a:blip r:embed="rId2" cstate="print"/>
          <a:stretch>
            <a:fillRect/>
          </a:stretch>
        </p:blipFill>
        <p:spPr>
          <a:xfrm>
            <a:off x="914400" y="1371600"/>
            <a:ext cx="7315200" cy="4876800"/>
          </a:xfrm>
        </p:spPr>
      </p:pic>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33</a:t>
            </a:fld>
            <a:endParaRPr lang="en-US" dirty="0"/>
          </a:p>
        </p:txBody>
      </p:sp>
    </p:spTree>
  </p:cSld>
  <p:clrMapOvr>
    <a:masterClrMapping/>
  </p:clrMapOvr>
  <p:transition spd="slow">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Box Cavity in Solenoid</a:t>
            </a:r>
          </a:p>
        </p:txBody>
      </p:sp>
      <p:cxnSp>
        <p:nvCxnSpPr>
          <p:cNvPr id="29703" name="Straight Connector 10"/>
          <p:cNvCxnSpPr>
            <a:cxnSpLocks noChangeShapeType="1"/>
          </p:cNvCxnSpPr>
          <p:nvPr/>
        </p:nvCxnSpPr>
        <p:spPr bwMode="auto">
          <a:xfrm>
            <a:off x="4800600" y="3124200"/>
            <a:ext cx="76200" cy="1588"/>
          </a:xfrm>
          <a:prstGeom prst="line">
            <a:avLst/>
          </a:prstGeom>
          <a:noFill/>
          <a:ln w="22225" algn="ctr">
            <a:solidFill>
              <a:schemeClr val="tx1"/>
            </a:solidFill>
            <a:round/>
            <a:headEnd/>
            <a:tailEnd/>
          </a:ln>
        </p:spPr>
      </p:cxnSp>
      <p:sp>
        <p:nvSpPr>
          <p:cNvPr id="8" name="Slide Number Placeholder 7"/>
          <p:cNvSpPr>
            <a:spLocks noGrp="1"/>
          </p:cNvSpPr>
          <p:nvPr>
            <p:ph type="sldNum" sz="quarter" idx="12"/>
          </p:nvPr>
        </p:nvSpPr>
        <p:spPr/>
        <p:txBody>
          <a:bodyPr/>
          <a:lstStyle/>
          <a:p>
            <a:pPr>
              <a:defRPr/>
            </a:pPr>
            <a:fld id="{636CF26B-2D57-4D69-8A36-791C8D1D5DBF}" type="slidenum">
              <a:rPr lang="en-US" smtClean="0"/>
              <a:pPr>
                <a:defRPr/>
              </a:pPr>
              <a:t>34</a:t>
            </a:fld>
            <a:endParaRPr lang="en-US" dirty="0"/>
          </a:p>
        </p:txBody>
      </p:sp>
      <p:sp>
        <p:nvSpPr>
          <p:cNvPr id="9" name="Footer Placeholder 8"/>
          <p:cNvSpPr>
            <a:spLocks noGrp="1"/>
          </p:cNvSpPr>
          <p:nvPr>
            <p:ph type="ftr" sz="quarter" idx="11"/>
          </p:nvPr>
        </p:nvSpPr>
        <p:spPr/>
        <p:txBody>
          <a:bodyPr/>
          <a:lstStyle/>
          <a:p>
            <a:pPr>
              <a:defRPr/>
            </a:pPr>
            <a:r>
              <a:rPr lang="en-US" dirty="0" smtClean="0"/>
              <a:t>MAP REVIEW                        24-26 August, 2010</a:t>
            </a:r>
            <a:endParaRPr lang="en-US" dirty="0"/>
          </a:p>
        </p:txBody>
      </p:sp>
      <p:sp>
        <p:nvSpPr>
          <p:cNvPr id="10" name="Date Placeholder 9"/>
          <p:cNvSpPr>
            <a:spLocks noGrp="1"/>
          </p:cNvSpPr>
          <p:nvPr>
            <p:ph type="dt" sz="half" idx="10"/>
          </p:nvPr>
        </p:nvSpPr>
        <p:spPr/>
        <p:txBody>
          <a:bodyPr/>
          <a:lstStyle/>
          <a:p>
            <a:pPr>
              <a:defRPr/>
            </a:pPr>
            <a:r>
              <a:rPr lang="en-US" dirty="0" smtClean="0"/>
              <a:t>Alan Bross</a:t>
            </a:r>
            <a:endParaRPr lang="en-US" dirty="0"/>
          </a:p>
        </p:txBody>
      </p:sp>
      <p:pic>
        <p:nvPicPr>
          <p:cNvPr id="12" name="Content Placeholder 11" descr="Box_in_mag2.jpg"/>
          <p:cNvPicPr>
            <a:picLocks noGrp="1" noChangeAspect="1"/>
          </p:cNvPicPr>
          <p:nvPr>
            <p:ph idx="1"/>
          </p:nvPr>
        </p:nvPicPr>
        <p:blipFill>
          <a:blip r:embed="rId2"/>
          <a:stretch>
            <a:fillRect/>
          </a:stretch>
        </p:blipFill>
        <p:spPr>
          <a:xfrm>
            <a:off x="0" y="1295400"/>
            <a:ext cx="5945987" cy="4876800"/>
          </a:xfrm>
        </p:spPr>
      </p:pic>
      <p:sp>
        <p:nvSpPr>
          <p:cNvPr id="14" name="Content Placeholder 2"/>
          <p:cNvSpPr txBox="1">
            <a:spLocks/>
          </p:cNvSpPr>
          <p:nvPr/>
        </p:nvSpPr>
        <p:spPr bwMode="auto">
          <a:xfrm>
            <a:off x="5638800" y="2362200"/>
            <a:ext cx="3505200"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Max angle w/r to horizontal </a:t>
            </a:r>
            <a:r>
              <a:rPr kumimoji="0" lang="en-US" sz="2800" b="0" i="0" u="none" strike="noStrike" kern="1200" cap="none" spc="0" normalizeH="0" baseline="0" noProof="0" dirty="0" smtClean="0">
                <a:ln>
                  <a:noFill/>
                </a:ln>
                <a:solidFill>
                  <a:schemeClr val="tx1"/>
                </a:solidFill>
                <a:effectLst/>
                <a:uLnTx/>
                <a:uFillTx/>
                <a:latin typeface="Symbol"/>
                <a:ea typeface="+mn-ea"/>
                <a:cs typeface="+mn-cs"/>
              </a:rPr>
              <a: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12</a:t>
            </a:r>
            <a:r>
              <a:rPr kumimoji="0" lang="en-US" sz="2800" b="0" i="0" u="none" strike="noStrike" kern="1200" cap="none" spc="0" normalizeH="0" baseline="30000" noProof="0" dirty="0" smtClean="0">
                <a:ln>
                  <a:noFill/>
                </a:ln>
                <a:solidFill>
                  <a:schemeClr val="tx1"/>
                </a:solidFill>
                <a:effectLst/>
                <a:uLnTx/>
                <a:uFillTx/>
                <a:latin typeface="+mn-lt"/>
                <a:ea typeface="+mn-ea"/>
                <a:cs typeface="+mn-cs"/>
              </a:rPr>
              <a:t>0</a:t>
            </a:r>
            <a:r>
              <a:rPr kumimoji="0" lang="en-US" sz="2800" b="0" i="0" u="none" strike="noStrike" kern="1200" cap="none" spc="0" normalizeH="0" baseline="30000" noProof="0" dirty="0" smtClean="0">
                <a:ln>
                  <a:noFill/>
                </a:ln>
                <a:solidFill>
                  <a:schemeClr val="tx1"/>
                </a:solidFill>
                <a:effectLst/>
                <a:uLnTx/>
                <a:uFillTx/>
                <a:latin typeface="MS Shell Dlg 2"/>
                <a:ea typeface="+mn-ea"/>
                <a:cs typeface="+mn-cs"/>
              </a:rPr>
              <a:t> </a:t>
            </a:r>
            <a:endParaRPr kumimoji="0" lang="en-US" sz="2800" b="0" i="0" u="none" strike="noStrike" kern="1200" cap="none" spc="0" normalizeH="0" baseline="3000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rgbClr val="00B050"/>
                </a:solidFill>
                <a:effectLst/>
                <a:uLnTx/>
                <a:uFillTx/>
                <a:latin typeface="+mn-lt"/>
                <a:ea typeface="+mn-ea"/>
                <a:cs typeface="+mn-cs"/>
              </a:rPr>
              <a:t>E at 78</a:t>
            </a:r>
            <a:r>
              <a:rPr kumimoji="0" lang="en-US" sz="2400" b="0" i="0" u="none" strike="noStrike" kern="1200" cap="none" spc="0" normalizeH="0" baseline="30000" noProof="0" dirty="0" smtClean="0">
                <a:ln>
                  <a:noFill/>
                </a:ln>
                <a:solidFill>
                  <a:srgbClr val="00B050"/>
                </a:solidFill>
                <a:effectLst/>
                <a:uLnTx/>
                <a:uFillTx/>
                <a:latin typeface="+mn-lt"/>
                <a:ea typeface="+mn-ea"/>
                <a:cs typeface="+mn-cs"/>
              </a:rPr>
              <a:t>o</a:t>
            </a:r>
            <a:r>
              <a:rPr kumimoji="0" lang="en-US" sz="2400" b="0" i="0" u="none" strike="noStrike" kern="1200" cap="none" spc="0" normalizeH="0" baseline="0" noProof="0" dirty="0" smtClean="0">
                <a:ln>
                  <a:noFill/>
                </a:ln>
                <a:solidFill>
                  <a:srgbClr val="00B050"/>
                </a:solidFill>
                <a:effectLst/>
                <a:uLnTx/>
                <a:uFillTx/>
                <a:latin typeface="+mn-lt"/>
                <a:ea typeface="+mn-ea"/>
                <a:cs typeface="+mn-cs"/>
              </a:rPr>
              <a:t> w/r to B</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Max Gradient (B=0)</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rgbClr val="00B050"/>
                </a:solidFill>
                <a:effectLst/>
                <a:uLnTx/>
                <a:uFillTx/>
                <a:latin typeface="+mn-lt"/>
                <a:ea typeface="+mn-ea"/>
                <a:cs typeface="+mn-cs"/>
              </a:rPr>
              <a:t>40MV/m</a:t>
            </a:r>
          </a:p>
        </p:txBody>
      </p:sp>
    </p:spTree>
  </p:cSld>
  <p:clrMapOvr>
    <a:masterClrMapping/>
  </p:clrMapOvr>
  <p:transition spd="slow">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NCRF R&amp;D Program</a:t>
            </a:r>
            <a:endParaRPr lang="en-US" dirty="0"/>
          </a:p>
        </p:txBody>
      </p:sp>
      <p:sp>
        <p:nvSpPr>
          <p:cNvPr id="3" name="Content Placeholder 2"/>
          <p:cNvSpPr>
            <a:spLocks noGrp="1"/>
          </p:cNvSpPr>
          <p:nvPr>
            <p:ph idx="1"/>
          </p:nvPr>
        </p:nvSpPr>
        <p:spPr>
          <a:xfrm>
            <a:off x="76200" y="1143000"/>
            <a:ext cx="9067800" cy="5334000"/>
          </a:xfrm>
        </p:spPr>
        <p:txBody>
          <a:bodyPr>
            <a:normAutofit lnSpcReduction="10000"/>
          </a:bodyPr>
          <a:lstStyle/>
          <a:p>
            <a:pPr>
              <a:buFont typeface="Wingdings" pitchFamily="2" charset="2"/>
              <a:buChar char="Ø"/>
              <a:defRPr/>
            </a:pPr>
            <a:r>
              <a:rPr lang="en-US" sz="2800" dirty="0" smtClean="0">
                <a:solidFill>
                  <a:schemeClr val="bg1">
                    <a:lumMod val="85000"/>
                  </a:schemeClr>
                </a:solidFill>
              </a:rPr>
              <a:t>Potential paths towards a solution: </a:t>
            </a:r>
            <a:r>
              <a:rPr lang="en-US" sz="2800" i="1" dirty="0" smtClean="0">
                <a:solidFill>
                  <a:schemeClr val="bg1">
                    <a:lumMod val="85000"/>
                  </a:schemeClr>
                </a:solidFill>
              </a:rPr>
              <a:t>Phase I: Technology Assessment </a:t>
            </a:r>
            <a:r>
              <a:rPr lang="en-US" sz="2800" dirty="0" smtClean="0">
                <a:solidFill>
                  <a:schemeClr val="bg1">
                    <a:lumMod val="85000"/>
                  </a:schemeClr>
                </a:solidFill>
              </a:rPr>
              <a:t>(continuation of existing program)  Multi-pronged approach:</a:t>
            </a:r>
          </a:p>
          <a:p>
            <a:pPr lvl="1">
              <a:defRPr/>
            </a:pPr>
            <a:r>
              <a:rPr lang="en-US" sz="2400" dirty="0" smtClean="0">
                <a:solidFill>
                  <a:schemeClr val="bg1">
                    <a:lumMod val="85000"/>
                  </a:schemeClr>
                </a:solidFill>
              </a:rPr>
              <a:t>Materials studies: Use base materials that are more robust to the focusing effects of the magnetic field</a:t>
            </a:r>
            <a:endParaRPr lang="en-US" sz="2600" dirty="0" smtClean="0">
              <a:solidFill>
                <a:schemeClr val="bg1">
                  <a:lumMod val="85000"/>
                </a:schemeClr>
              </a:solidFill>
            </a:endParaRPr>
          </a:p>
          <a:p>
            <a:pPr lvl="2">
              <a:defRPr/>
            </a:pPr>
            <a:r>
              <a:rPr lang="en-US" sz="2000" dirty="0" smtClean="0">
                <a:solidFill>
                  <a:schemeClr val="bg1">
                    <a:lumMod val="85000"/>
                  </a:schemeClr>
                </a:solidFill>
              </a:rPr>
              <a:t>Cavity bodies made from Be or possibly Mo</a:t>
            </a:r>
          </a:p>
          <a:p>
            <a:pPr lvl="1">
              <a:defRPr/>
            </a:pPr>
            <a:r>
              <a:rPr lang="en-US" sz="2400" dirty="0" smtClean="0">
                <a:solidFill>
                  <a:schemeClr val="bg1">
                    <a:lumMod val="85000"/>
                  </a:schemeClr>
                </a:solidFill>
              </a:rPr>
              <a:t>Surface Processing </a:t>
            </a:r>
            <a:r>
              <a:rPr lang="en-US" dirty="0" smtClean="0">
                <a:solidFill>
                  <a:schemeClr val="bg1">
                    <a:lumMod val="85000"/>
                  </a:schemeClr>
                </a:solidFill>
              </a:rPr>
              <a:t>	</a:t>
            </a:r>
          </a:p>
          <a:p>
            <a:pPr lvl="2">
              <a:defRPr/>
            </a:pPr>
            <a:r>
              <a:rPr lang="en-US" sz="2000" dirty="0" smtClean="0">
                <a:solidFill>
                  <a:schemeClr val="bg1">
                    <a:lumMod val="85000"/>
                  </a:schemeClr>
                </a:solidFill>
              </a:rPr>
              <a:t>Reduce (eliminate?) surface field enhancements, dark current</a:t>
            </a:r>
          </a:p>
          <a:p>
            <a:pPr lvl="3">
              <a:defRPr/>
            </a:pPr>
            <a:r>
              <a:rPr lang="en-US" sz="1800" dirty="0" smtClean="0">
                <a:solidFill>
                  <a:schemeClr val="bg1">
                    <a:lumMod val="85000"/>
                  </a:schemeClr>
                </a:solidFill>
              </a:rPr>
              <a:t>SCRF processing techniques</a:t>
            </a:r>
          </a:p>
          <a:p>
            <a:pPr lvl="4">
              <a:defRPr/>
            </a:pPr>
            <a:r>
              <a:rPr lang="en-US" sz="1800" dirty="0" smtClean="0">
                <a:solidFill>
                  <a:schemeClr val="bg1">
                    <a:lumMod val="85000"/>
                  </a:schemeClr>
                </a:solidFill>
              </a:rPr>
              <a:t>Electro-polishing  (smooth by removing) + HP H</a:t>
            </a:r>
            <a:r>
              <a:rPr lang="en-US" sz="1800" baseline="-25000" dirty="0" smtClean="0">
                <a:solidFill>
                  <a:schemeClr val="bg1">
                    <a:lumMod val="85000"/>
                  </a:schemeClr>
                </a:solidFill>
              </a:rPr>
              <a:t>2</a:t>
            </a:r>
            <a:r>
              <a:rPr lang="en-US" sz="1800" dirty="0" smtClean="0">
                <a:solidFill>
                  <a:schemeClr val="bg1">
                    <a:lumMod val="85000"/>
                  </a:schemeClr>
                </a:solidFill>
              </a:rPr>
              <a:t>O rinse</a:t>
            </a:r>
          </a:p>
          <a:p>
            <a:pPr lvl="3">
              <a:defRPr/>
            </a:pPr>
            <a:r>
              <a:rPr lang="en-US" sz="1800" dirty="0" smtClean="0">
                <a:solidFill>
                  <a:schemeClr val="bg1">
                    <a:lumMod val="85000"/>
                  </a:schemeClr>
                </a:solidFill>
              </a:rPr>
              <a:t>More advanced techniques (Atomic-Layer-Deposition (ALD))</a:t>
            </a:r>
          </a:p>
          <a:p>
            <a:pPr lvl="4">
              <a:defRPr/>
            </a:pPr>
            <a:r>
              <a:rPr lang="en-US" sz="1800" dirty="0" smtClean="0">
                <a:solidFill>
                  <a:schemeClr val="bg1">
                    <a:lumMod val="85000"/>
                  </a:schemeClr>
                </a:solidFill>
              </a:rPr>
              <a:t>Smooth by adding to surface (conformal coating @ molecular level)</a:t>
            </a:r>
          </a:p>
          <a:p>
            <a:pPr lvl="1">
              <a:defRPr/>
            </a:pPr>
            <a:r>
              <a:rPr lang="en-US" sz="2400" dirty="0" smtClean="0">
                <a:solidFill>
                  <a:schemeClr val="bg1">
                    <a:lumMod val="85000"/>
                  </a:schemeClr>
                </a:solidFill>
              </a:rPr>
              <a:t>Magnetic Insulation</a:t>
            </a:r>
          </a:p>
          <a:p>
            <a:pPr lvl="1">
              <a:defRPr/>
            </a:pPr>
            <a:r>
              <a:rPr lang="en-US" sz="2400" dirty="0" smtClean="0">
                <a:solidFill>
                  <a:srgbClr val="0000FF"/>
                </a:solidFill>
              </a:rPr>
              <a:t>High-Pressure Gas-filled (H</a:t>
            </a:r>
            <a:r>
              <a:rPr lang="en-US" sz="2400" baseline="-25000" dirty="0" smtClean="0">
                <a:solidFill>
                  <a:srgbClr val="0000FF"/>
                </a:solidFill>
              </a:rPr>
              <a:t>2</a:t>
            </a:r>
            <a:r>
              <a:rPr lang="en-US" sz="2400" dirty="0" smtClean="0">
                <a:solidFill>
                  <a:srgbClr val="0000FF"/>
                </a:solidFill>
              </a:rPr>
              <a:t>) cavities</a:t>
            </a:r>
            <a:endParaRPr lang="en-US" sz="2000" dirty="0" smtClean="0">
              <a:solidFill>
                <a:srgbClr val="0000FF"/>
              </a:solidFill>
            </a:endParaRPr>
          </a:p>
          <a:p>
            <a:pPr lvl="2">
              <a:defRPr/>
            </a:pPr>
            <a:endParaRPr lang="en-US" sz="2200" dirty="0" smtClean="0"/>
          </a:p>
          <a:p>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35</a:t>
            </a:fld>
            <a:endParaRPr lang="en-US" dirty="0"/>
          </a:p>
        </p:txBody>
      </p:sp>
      <p:sp>
        <p:nvSpPr>
          <p:cNvPr id="9" name="TextBox 8"/>
          <p:cNvSpPr txBox="1"/>
          <p:nvPr/>
        </p:nvSpPr>
        <p:spPr>
          <a:xfrm>
            <a:off x="7848600" y="3581400"/>
            <a:ext cx="1013932" cy="369332"/>
          </a:xfrm>
          <a:prstGeom prst="rect">
            <a:avLst/>
          </a:prstGeom>
          <a:noFill/>
        </p:spPr>
        <p:txBody>
          <a:bodyPr wrap="none" rtlCol="0">
            <a:spAutoFit/>
          </a:bodyPr>
          <a:lstStyle/>
          <a:p>
            <a:r>
              <a:rPr lang="en-US" dirty="0" smtClean="0">
                <a:solidFill>
                  <a:schemeClr val="bg1">
                    <a:lumMod val="85000"/>
                  </a:schemeClr>
                </a:solidFill>
              </a:rPr>
              <a:t>Vacuum</a:t>
            </a:r>
            <a:endParaRPr lang="en-US" dirty="0">
              <a:solidFill>
                <a:schemeClr val="bg1">
                  <a:lumMod val="85000"/>
                </a:schemeClr>
              </a:solidFill>
            </a:endParaRPr>
          </a:p>
        </p:txBody>
      </p:sp>
    </p:spTree>
  </p:cSld>
  <p:clrMapOvr>
    <a:masterClrMapping/>
  </p:clrMapOvr>
  <p:transition spd="slow">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P_test_cell_data.jpg"/>
          <p:cNvPicPr>
            <a:picLocks noChangeAspect="1"/>
          </p:cNvPicPr>
          <p:nvPr/>
        </p:nvPicPr>
        <p:blipFill>
          <a:blip r:embed="rId2"/>
          <a:stretch>
            <a:fillRect/>
          </a:stretch>
        </p:blipFill>
        <p:spPr>
          <a:xfrm>
            <a:off x="3657601" y="3048000"/>
            <a:ext cx="5486400" cy="3052689"/>
          </a:xfrm>
          <a:prstGeom prst="rect">
            <a:avLst/>
          </a:prstGeom>
        </p:spPr>
      </p:pic>
      <p:sp>
        <p:nvSpPr>
          <p:cNvPr id="25602" name="Rectangle 2"/>
          <p:cNvSpPr>
            <a:spLocks noGrp="1" noChangeArrowheads="1"/>
          </p:cNvSpPr>
          <p:nvPr>
            <p:ph type="title"/>
          </p:nvPr>
        </p:nvSpPr>
        <p:spPr>
          <a:xfrm>
            <a:off x="1371600" y="457200"/>
            <a:ext cx="6324600" cy="533400"/>
          </a:xfrm>
        </p:spPr>
        <p:txBody>
          <a:bodyPr>
            <a:normAutofit fontScale="90000"/>
          </a:bodyPr>
          <a:lstStyle/>
          <a:p>
            <a:pPr eaLnBrk="1" hangingPunct="1"/>
            <a:r>
              <a:rPr lang="en-US" sz="3200" dirty="0" smtClean="0"/>
              <a:t>High Pressure H</a:t>
            </a:r>
            <a:r>
              <a:rPr lang="en-US" sz="3200" baseline="-25000" dirty="0" smtClean="0"/>
              <a:t>2</a:t>
            </a:r>
            <a:r>
              <a:rPr lang="en-US" sz="3200" dirty="0" smtClean="0"/>
              <a:t> Filled Cavity Work </a:t>
            </a:r>
            <a:br>
              <a:rPr lang="en-US" sz="3200" dirty="0" smtClean="0"/>
            </a:br>
            <a:r>
              <a:rPr lang="en-US" sz="3200" i="1" dirty="0" smtClean="0"/>
              <a:t>with Muons Inc.</a:t>
            </a:r>
          </a:p>
        </p:txBody>
      </p:sp>
      <p:sp>
        <p:nvSpPr>
          <p:cNvPr id="25603" name="Rectangle 3"/>
          <p:cNvSpPr>
            <a:spLocks noGrp="1" noChangeArrowheads="1"/>
          </p:cNvSpPr>
          <p:nvPr>
            <p:ph type="body" idx="1"/>
          </p:nvPr>
        </p:nvSpPr>
        <p:spPr>
          <a:xfrm>
            <a:off x="609600" y="1219200"/>
            <a:ext cx="8088313" cy="1676400"/>
          </a:xfrm>
        </p:spPr>
        <p:txBody>
          <a:bodyPr/>
          <a:lstStyle/>
          <a:p>
            <a:pPr eaLnBrk="1" hangingPunct="1">
              <a:lnSpc>
                <a:spcPct val="80000"/>
              </a:lnSpc>
            </a:pPr>
            <a:r>
              <a:rPr lang="en-US" sz="2000" dirty="0" smtClean="0"/>
              <a:t>High Pressure Test Cell</a:t>
            </a:r>
          </a:p>
          <a:p>
            <a:pPr eaLnBrk="1" hangingPunct="1">
              <a:lnSpc>
                <a:spcPct val="80000"/>
              </a:lnSpc>
            </a:pPr>
            <a:r>
              <a:rPr lang="en-US" sz="2000" dirty="0" smtClean="0"/>
              <a:t>Study breakdown properties of materials in H</a:t>
            </a:r>
            <a:r>
              <a:rPr lang="en-US" sz="2000" baseline="-25000" dirty="0" smtClean="0"/>
              <a:t>2 </a:t>
            </a:r>
            <a:r>
              <a:rPr lang="en-US" sz="2000" dirty="0" smtClean="0"/>
              <a:t>gas</a:t>
            </a:r>
          </a:p>
          <a:p>
            <a:pPr eaLnBrk="1" hangingPunct="1">
              <a:lnSpc>
                <a:spcPct val="80000"/>
              </a:lnSpc>
            </a:pPr>
            <a:r>
              <a:rPr lang="en-US" sz="2000" dirty="0" smtClean="0"/>
              <a:t>Operation in B field</a:t>
            </a:r>
          </a:p>
          <a:p>
            <a:pPr lvl="1" eaLnBrk="1" hangingPunct="1">
              <a:lnSpc>
                <a:spcPct val="80000"/>
              </a:lnSpc>
            </a:pPr>
            <a:r>
              <a:rPr lang="en-US" sz="2000" dirty="0" smtClean="0"/>
              <a:t>No degradation in M.S.O.G. up to </a:t>
            </a:r>
            <a:r>
              <a:rPr lang="en-US" sz="2000" dirty="0" smtClean="0">
                <a:latin typeface="Symbol" pitchFamily="18" charset="2"/>
              </a:rPr>
              <a:t>»</a:t>
            </a:r>
            <a:r>
              <a:rPr lang="en-US" sz="2000" dirty="0" smtClean="0"/>
              <a:t> 3.5T</a:t>
            </a:r>
          </a:p>
          <a:p>
            <a:pPr eaLnBrk="1" hangingPunct="1">
              <a:lnSpc>
                <a:spcPct val="80000"/>
              </a:lnSpc>
            </a:pPr>
            <a:r>
              <a:rPr lang="en-US" sz="2000" b="1" dirty="0" smtClean="0">
                <a:solidFill>
                  <a:srgbClr val="FF0000"/>
                </a:solidFill>
              </a:rPr>
              <a:t>Next Test – Repeat with beam</a:t>
            </a:r>
          </a:p>
        </p:txBody>
      </p:sp>
      <p:sp>
        <p:nvSpPr>
          <p:cNvPr id="25608" name="Line 8"/>
          <p:cNvSpPr>
            <a:spLocks noChangeShapeType="1"/>
          </p:cNvSpPr>
          <p:nvPr/>
        </p:nvSpPr>
        <p:spPr bwMode="auto">
          <a:xfrm flipH="1">
            <a:off x="7315200" y="2667000"/>
            <a:ext cx="685800" cy="1371600"/>
          </a:xfrm>
          <a:prstGeom prst="line">
            <a:avLst/>
          </a:prstGeom>
          <a:noFill/>
          <a:ln w="22225">
            <a:solidFill>
              <a:srgbClr val="FF0000"/>
            </a:solidFill>
            <a:round/>
            <a:headEnd/>
            <a:tailEnd type="triangle" w="med" len="med"/>
          </a:ln>
        </p:spPr>
        <p:txBody>
          <a:bodyPr/>
          <a:lstStyle/>
          <a:p>
            <a:endParaRPr lang="en-US" dirty="0"/>
          </a:p>
        </p:txBody>
      </p:sp>
      <p:pic>
        <p:nvPicPr>
          <p:cNvPr id="9" name="Picture 8" descr="HP_test_cell.jpg"/>
          <p:cNvPicPr>
            <a:picLocks noChangeAspect="1"/>
          </p:cNvPicPr>
          <p:nvPr/>
        </p:nvPicPr>
        <p:blipFill>
          <a:blip r:embed="rId3"/>
          <a:stretch>
            <a:fillRect/>
          </a:stretch>
        </p:blipFill>
        <p:spPr>
          <a:xfrm>
            <a:off x="228600" y="2895600"/>
            <a:ext cx="3517347" cy="2971800"/>
          </a:xfrm>
          <a:prstGeom prst="rect">
            <a:avLst/>
          </a:prstGeom>
        </p:spPr>
      </p:pic>
      <p:sp>
        <p:nvSpPr>
          <p:cNvPr id="25607" name="Text Box 7"/>
          <p:cNvSpPr txBox="1">
            <a:spLocks noChangeArrowheads="1"/>
          </p:cNvSpPr>
          <p:nvPr/>
        </p:nvSpPr>
        <p:spPr bwMode="auto">
          <a:xfrm>
            <a:off x="6629400" y="1828800"/>
            <a:ext cx="2186817" cy="830997"/>
          </a:xfrm>
          <a:prstGeom prst="rect">
            <a:avLst/>
          </a:prstGeom>
          <a:solidFill>
            <a:srgbClr val="FFFF00"/>
          </a:solidFill>
          <a:ln w="9525">
            <a:solidFill>
              <a:srgbClr val="FF0000"/>
            </a:solidFill>
            <a:miter lim="800000"/>
            <a:headEnd/>
            <a:tailEnd/>
          </a:ln>
        </p:spPr>
        <p:txBody>
          <a:bodyPr wrap="none">
            <a:spAutoFit/>
          </a:bodyPr>
          <a:lstStyle/>
          <a:p>
            <a:pPr algn="ctr"/>
            <a:r>
              <a:rPr lang="en-US" sz="2400" b="1" dirty="0">
                <a:solidFill>
                  <a:schemeClr val="accent2"/>
                </a:solidFill>
              </a:rPr>
              <a:t>No Difference</a:t>
            </a:r>
          </a:p>
          <a:p>
            <a:pPr algn="ctr"/>
            <a:r>
              <a:rPr lang="en-US" sz="2400" b="1" dirty="0">
                <a:solidFill>
                  <a:schemeClr val="accent2"/>
                </a:solidFill>
              </a:rPr>
              <a:t>B=0 &amp; B=3T</a:t>
            </a:r>
          </a:p>
        </p:txBody>
      </p:sp>
      <p:sp>
        <p:nvSpPr>
          <p:cNvPr id="11" name="Slide Number Placeholder 10"/>
          <p:cNvSpPr>
            <a:spLocks noGrp="1"/>
          </p:cNvSpPr>
          <p:nvPr>
            <p:ph type="sldNum" sz="quarter" idx="12"/>
          </p:nvPr>
        </p:nvSpPr>
        <p:spPr/>
        <p:txBody>
          <a:bodyPr/>
          <a:lstStyle/>
          <a:p>
            <a:pPr>
              <a:defRPr/>
            </a:pPr>
            <a:fld id="{636CF26B-2D57-4D69-8A36-791C8D1D5DBF}" type="slidenum">
              <a:rPr lang="en-US" smtClean="0"/>
              <a:pPr>
                <a:defRPr/>
              </a:pPr>
              <a:t>36</a:t>
            </a:fld>
            <a:endParaRPr lang="en-US" dirty="0"/>
          </a:p>
        </p:txBody>
      </p:sp>
      <p:sp>
        <p:nvSpPr>
          <p:cNvPr id="12" name="Footer Placeholder 11"/>
          <p:cNvSpPr>
            <a:spLocks noGrp="1"/>
          </p:cNvSpPr>
          <p:nvPr>
            <p:ph type="ftr" sz="quarter" idx="11"/>
          </p:nvPr>
        </p:nvSpPr>
        <p:spPr/>
        <p:txBody>
          <a:bodyPr/>
          <a:lstStyle/>
          <a:p>
            <a:pPr>
              <a:defRPr/>
            </a:pPr>
            <a:r>
              <a:rPr lang="en-US" dirty="0" smtClean="0"/>
              <a:t>MAP REVIEW                        24-26 August, 2010</a:t>
            </a:r>
            <a:endParaRPr lang="en-US" dirty="0"/>
          </a:p>
        </p:txBody>
      </p:sp>
      <p:sp>
        <p:nvSpPr>
          <p:cNvPr id="13" name="Date Placeholder 12"/>
          <p:cNvSpPr>
            <a:spLocks noGrp="1"/>
          </p:cNvSpPr>
          <p:nvPr>
            <p:ph type="dt" sz="half" idx="10"/>
          </p:nvPr>
        </p:nvSpPr>
        <p:spPr/>
        <p:txBody>
          <a:bodyPr/>
          <a:lstStyle/>
          <a:p>
            <a:pPr>
              <a:defRPr/>
            </a:pPr>
            <a:r>
              <a:rPr lang="en-US" dirty="0" smtClean="0"/>
              <a:t>Alan Bross</a:t>
            </a:r>
            <a:endParaRPr lang="en-US" dirty="0"/>
          </a:p>
        </p:txBody>
      </p:sp>
      <p:sp>
        <p:nvSpPr>
          <p:cNvPr id="14" name="Oval 13"/>
          <p:cNvSpPr/>
          <p:nvPr/>
        </p:nvSpPr>
        <p:spPr>
          <a:xfrm>
            <a:off x="6553200" y="40386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19200" y="5943600"/>
            <a:ext cx="4540667" cy="369332"/>
          </a:xfrm>
          <a:prstGeom prst="rect">
            <a:avLst/>
          </a:prstGeom>
          <a:noFill/>
        </p:spPr>
        <p:txBody>
          <a:bodyPr wrap="none" rtlCol="0">
            <a:spAutoFit/>
          </a:bodyPr>
          <a:lstStyle/>
          <a:p>
            <a:r>
              <a:rPr lang="en-US" dirty="0" smtClean="0">
                <a:solidFill>
                  <a:srgbClr val="FF0000"/>
                </a:solidFill>
              </a:rPr>
              <a:t>Well beyond gradient requirement for HCC</a:t>
            </a:r>
            <a:endParaRPr lang="en-US" dirty="0">
              <a:solidFill>
                <a:srgbClr val="FF0000"/>
              </a:solidFill>
            </a:endParaRPr>
          </a:p>
        </p:txBody>
      </p:sp>
    </p:spTree>
  </p:cSld>
  <p:clrMapOvr>
    <a:masterClrMapping/>
  </p:clrMapOvr>
  <p:transition spd="slow">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High Pressure H</a:t>
            </a:r>
            <a:r>
              <a:rPr lang="en-US" sz="3200" baseline="-25000" dirty="0" smtClean="0"/>
              <a:t>2</a:t>
            </a:r>
            <a:r>
              <a:rPr lang="en-US" sz="3200" dirty="0" smtClean="0"/>
              <a:t> Filled Cavity Results</a:t>
            </a:r>
            <a:br>
              <a:rPr lang="en-US" sz="3200" dirty="0" smtClean="0"/>
            </a:br>
            <a:r>
              <a:rPr lang="en-US" sz="2800" i="1" dirty="0" smtClean="0"/>
              <a:t>In </a:t>
            </a:r>
            <a:r>
              <a:rPr lang="en-US" sz="2400" i="1" dirty="0" smtClean="0"/>
              <a:t>Surface </a:t>
            </a:r>
            <a:r>
              <a:rPr lang="en-US" sz="2400" i="1" dirty="0" smtClean="0"/>
              <a:t>Breakdown Regime</a:t>
            </a:r>
            <a:endParaRPr lang="en-US" sz="2400" i="1" dirty="0"/>
          </a:p>
        </p:txBody>
      </p:sp>
      <p:pic>
        <p:nvPicPr>
          <p:cNvPr id="7" name="Content Placeholder 6" descr="Button_FN.jpg"/>
          <p:cNvPicPr>
            <a:picLocks noGrp="1" noChangeAspect="1"/>
          </p:cNvPicPr>
          <p:nvPr>
            <p:ph idx="1"/>
          </p:nvPr>
        </p:nvPicPr>
        <p:blipFill>
          <a:blip r:embed="rId2"/>
          <a:stretch>
            <a:fillRect/>
          </a:stretch>
        </p:blipFill>
        <p:spPr>
          <a:xfrm>
            <a:off x="3657600" y="1981199"/>
            <a:ext cx="5486400" cy="3574849"/>
          </a:xfrm>
        </p:spPr>
      </p:pic>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37</a:t>
            </a:fld>
            <a:endParaRPr lang="en-US" dirty="0"/>
          </a:p>
        </p:txBody>
      </p:sp>
      <p:pic>
        <p:nvPicPr>
          <p:cNvPr id="8" name="Picture 7" descr="HP_button.jpg"/>
          <p:cNvPicPr>
            <a:picLocks noChangeAspect="1"/>
          </p:cNvPicPr>
          <p:nvPr/>
        </p:nvPicPr>
        <p:blipFill>
          <a:blip r:embed="rId3"/>
          <a:stretch>
            <a:fillRect/>
          </a:stretch>
        </p:blipFill>
        <p:spPr>
          <a:xfrm>
            <a:off x="457200" y="1295400"/>
            <a:ext cx="2590800" cy="2206028"/>
          </a:xfrm>
          <a:prstGeom prst="rect">
            <a:avLst/>
          </a:prstGeom>
        </p:spPr>
      </p:pic>
      <p:pic>
        <p:nvPicPr>
          <p:cNvPr id="9" name="Picture 8" descr="HP_cell_MO_pits.jpg"/>
          <p:cNvPicPr>
            <a:picLocks noChangeAspect="1"/>
          </p:cNvPicPr>
          <p:nvPr/>
        </p:nvPicPr>
        <p:blipFill>
          <a:blip r:embed="rId4"/>
          <a:stretch>
            <a:fillRect/>
          </a:stretch>
        </p:blipFill>
        <p:spPr>
          <a:xfrm>
            <a:off x="381000" y="3733800"/>
            <a:ext cx="3206750" cy="2550175"/>
          </a:xfrm>
          <a:prstGeom prst="rect">
            <a:avLst/>
          </a:prstGeom>
        </p:spPr>
      </p:pic>
      <p:sp>
        <p:nvSpPr>
          <p:cNvPr id="10" name="TextBox 9"/>
          <p:cNvSpPr txBox="1"/>
          <p:nvPr/>
        </p:nvSpPr>
        <p:spPr>
          <a:xfrm>
            <a:off x="4579628" y="5715000"/>
            <a:ext cx="3642344" cy="646331"/>
          </a:xfrm>
          <a:prstGeom prst="rect">
            <a:avLst/>
          </a:prstGeom>
          <a:noFill/>
        </p:spPr>
        <p:txBody>
          <a:bodyPr wrap="none" rtlCol="0">
            <a:spAutoFit/>
          </a:bodyPr>
          <a:lstStyle/>
          <a:p>
            <a:pPr algn="ctr"/>
            <a:r>
              <a:rPr lang="en-US" dirty="0" smtClean="0">
                <a:solidFill>
                  <a:srgbClr val="0000FF"/>
                </a:solidFill>
              </a:rPr>
              <a:t>Pit distribution fit to E</a:t>
            </a:r>
            <a:r>
              <a:rPr lang="en-US" i="1" baseline="-25000" dirty="0" smtClean="0">
                <a:solidFill>
                  <a:srgbClr val="0000FF"/>
                </a:solidFill>
              </a:rPr>
              <a:t>max</a:t>
            </a:r>
            <a:r>
              <a:rPr lang="en-US" dirty="0" smtClean="0">
                <a:solidFill>
                  <a:srgbClr val="0000FF"/>
                </a:solidFill>
              </a:rPr>
              <a:t> (ANSYS)</a:t>
            </a:r>
          </a:p>
          <a:p>
            <a:pPr algn="ctr"/>
            <a:r>
              <a:rPr lang="en-US" dirty="0" smtClean="0">
                <a:solidFill>
                  <a:srgbClr val="0000FF"/>
                </a:solidFill>
                <a:latin typeface="Symbol"/>
              </a:rPr>
              <a:t>»</a:t>
            </a:r>
            <a:r>
              <a:rPr lang="en-US" sz="1100" dirty="0" smtClean="0">
                <a:solidFill>
                  <a:srgbClr val="0000FF"/>
                </a:solidFill>
                <a:latin typeface="MS Shell Dlg 2"/>
              </a:rPr>
              <a:t> </a:t>
            </a:r>
            <a:r>
              <a:rPr lang="en-US" dirty="0" smtClean="0">
                <a:solidFill>
                  <a:srgbClr val="0000FF"/>
                </a:solidFill>
              </a:rPr>
              <a:t>Fowler-Nordheim</a:t>
            </a:r>
            <a:endParaRPr lang="en-US" dirty="0">
              <a:solidFill>
                <a:srgbClr val="0000FF"/>
              </a:solidFill>
            </a:endParaRPr>
          </a:p>
        </p:txBody>
      </p:sp>
    </p:spTree>
  </p:cSld>
  <p:clrMapOvr>
    <a:masterClrMapping/>
  </p:clrMapOvr>
  <p:transition spd="slow">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Test Facility</a:t>
            </a:r>
            <a:endParaRPr lang="en-US" dirty="0"/>
          </a:p>
        </p:txBody>
      </p:sp>
      <p:sp>
        <p:nvSpPr>
          <p:cNvPr id="3" name="Content Placeholder 2"/>
          <p:cNvSpPr>
            <a:spLocks noGrp="1"/>
          </p:cNvSpPr>
          <p:nvPr>
            <p:ph idx="1"/>
          </p:nvPr>
        </p:nvSpPr>
        <p:spPr>
          <a:xfrm>
            <a:off x="0" y="1371600"/>
            <a:ext cx="4419600" cy="4876800"/>
          </a:xfrm>
        </p:spPr>
        <p:txBody>
          <a:bodyPr>
            <a:normAutofit fontScale="92500" lnSpcReduction="10000"/>
          </a:bodyPr>
          <a:lstStyle/>
          <a:p>
            <a:r>
              <a:rPr lang="en-US" dirty="0" smtClean="0"/>
              <a:t>MuCool Test Area (MTA)</a:t>
            </a:r>
          </a:p>
          <a:p>
            <a:pPr lvl="1"/>
            <a:r>
              <a:rPr lang="en-US" dirty="0" smtClean="0"/>
              <a:t>RF </a:t>
            </a:r>
            <a:r>
              <a:rPr lang="en-US" dirty="0" smtClean="0"/>
              <a:t>power </a:t>
            </a:r>
            <a:endParaRPr lang="en-US" dirty="0" smtClean="0"/>
          </a:p>
          <a:p>
            <a:pPr lvl="2"/>
            <a:r>
              <a:rPr lang="en-US" dirty="0" smtClean="0"/>
              <a:t>201 MHz (5MW)</a:t>
            </a:r>
          </a:p>
          <a:p>
            <a:pPr lvl="2"/>
            <a:r>
              <a:rPr lang="en-US" dirty="0" smtClean="0"/>
              <a:t>805 MHz (12 MW)</a:t>
            </a:r>
          </a:p>
          <a:p>
            <a:pPr lvl="1"/>
            <a:r>
              <a:rPr lang="en-US" dirty="0" smtClean="0"/>
              <a:t>Class 100 clean room</a:t>
            </a:r>
          </a:p>
          <a:p>
            <a:pPr lvl="1"/>
            <a:r>
              <a:rPr lang="en-US" dirty="0" smtClean="0"/>
              <a:t>4T SC </a:t>
            </a:r>
            <a:r>
              <a:rPr lang="en-US" dirty="0" smtClean="0"/>
              <a:t>so</a:t>
            </a:r>
            <a:r>
              <a:rPr lang="en-US" dirty="0" smtClean="0"/>
              <a:t>lenoid</a:t>
            </a:r>
            <a:endParaRPr lang="en-US" dirty="0" smtClean="0"/>
          </a:p>
          <a:p>
            <a:pPr lvl="2"/>
            <a:r>
              <a:rPr lang="en-US" dirty="0" smtClean="0"/>
              <a:t>250W LHe cryo-plant</a:t>
            </a:r>
          </a:p>
          <a:p>
            <a:pPr lvl="1"/>
            <a:r>
              <a:rPr lang="en-US" dirty="0" smtClean="0"/>
              <a:t>Instrumentation</a:t>
            </a:r>
          </a:p>
          <a:p>
            <a:pPr lvl="2"/>
            <a:r>
              <a:rPr lang="en-US" dirty="0" smtClean="0"/>
              <a:t>Ion counters, scintillation counters, optical signal, spectrophotometer</a:t>
            </a:r>
          </a:p>
          <a:p>
            <a:pPr lvl="1"/>
            <a:r>
              <a:rPr lang="en-US" dirty="0" smtClean="0"/>
              <a:t>400 MeV p beam line</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38</a:t>
            </a:fld>
            <a:endParaRPr lang="en-US" dirty="0"/>
          </a:p>
        </p:txBody>
      </p:sp>
      <p:pic>
        <p:nvPicPr>
          <p:cNvPr id="8" name="Picture 7" descr="MTA.jpg"/>
          <p:cNvPicPr>
            <a:picLocks noChangeAspect="1"/>
          </p:cNvPicPr>
          <p:nvPr/>
        </p:nvPicPr>
        <p:blipFill>
          <a:blip r:embed="rId2" cstate="print"/>
          <a:stretch>
            <a:fillRect/>
          </a:stretch>
        </p:blipFill>
        <p:spPr>
          <a:xfrm>
            <a:off x="4191000" y="2057400"/>
            <a:ext cx="4838700" cy="3225800"/>
          </a:xfrm>
          <a:prstGeom prst="rect">
            <a:avLst/>
          </a:prstGeom>
        </p:spPr>
      </p:pic>
    </p:spTree>
  </p:cSld>
  <p:clrMapOvr>
    <a:masterClrMapping/>
  </p:clrMapOvr>
  <p:transition spd="slow">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MTA Layout</a:t>
            </a:r>
            <a:endParaRPr lang="en-US" dirty="0"/>
          </a:p>
        </p:txBody>
      </p:sp>
      <p:pic>
        <p:nvPicPr>
          <p:cNvPr id="7" name="Content Placeholder 6" descr="MTA_OV.jpg"/>
          <p:cNvPicPr>
            <a:picLocks noGrp="1" noChangeAspect="1"/>
          </p:cNvPicPr>
          <p:nvPr>
            <p:ph idx="1"/>
          </p:nvPr>
        </p:nvPicPr>
        <p:blipFill>
          <a:blip r:embed="rId2"/>
          <a:stretch>
            <a:fillRect/>
          </a:stretch>
        </p:blipFill>
        <p:spPr>
          <a:xfrm>
            <a:off x="1552458" y="1371600"/>
            <a:ext cx="6039084" cy="4876800"/>
          </a:xfrm>
        </p:spPr>
      </p:pic>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39</a:t>
            </a:fld>
            <a:endParaRPr lang="en-US" dirty="0"/>
          </a:p>
        </p:txBody>
      </p:sp>
    </p:spTree>
  </p:cSld>
  <p:clrMapOvr>
    <a:masterClrMapping/>
  </p:clrMapOvr>
  <p:transition spd="slow">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143000" y="2438400"/>
            <a:ext cx="7467600" cy="2286000"/>
          </a:xfrm>
        </p:spPr>
        <p:txBody>
          <a:bodyPr/>
          <a:lstStyle/>
          <a:p>
            <a:pPr algn="ctr">
              <a:buNone/>
            </a:pPr>
            <a:r>
              <a:rPr lang="en-US" sz="8000" dirty="0" smtClean="0">
                <a:solidFill>
                  <a:srgbClr val="0000FF"/>
                </a:solidFill>
              </a:rPr>
              <a:t>Just to Review</a:t>
            </a:r>
          </a:p>
          <a:p>
            <a:pPr algn="ctr">
              <a:buNone/>
            </a:pPr>
            <a:r>
              <a:rPr lang="en-US" dirty="0" smtClean="0">
                <a:solidFill>
                  <a:srgbClr val="FF0000"/>
                </a:solidFill>
              </a:rPr>
              <a:t>Remember, from Long Ago </a:t>
            </a:r>
            <a:r>
              <a:rPr lang="en-US" i="1" dirty="0" smtClean="0">
                <a:solidFill>
                  <a:srgbClr val="FF0000"/>
                </a:solidFill>
              </a:rPr>
              <a:t>– (Yesterday)</a:t>
            </a:r>
            <a:endParaRPr lang="en-US" i="1" dirty="0">
              <a:solidFill>
                <a:srgbClr val="FF0000"/>
              </a:solidFill>
            </a:endParaRPr>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995EC52-1F2E-4189-9CEB-802052E9100C}" type="slidenum">
              <a:rPr lang="en-US" smtClean="0"/>
              <a:pPr>
                <a:defRPr/>
              </a:pPr>
              <a:t>4</a:t>
            </a:fld>
            <a:endParaRPr lang="en-US"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MTA RF</a:t>
            </a:r>
            <a:endParaRPr lang="en-US" dirty="0"/>
          </a:p>
        </p:txBody>
      </p:sp>
      <p:pic>
        <p:nvPicPr>
          <p:cNvPr id="7" name="Content Placeholder 6" descr="MTA_RF.jpg"/>
          <p:cNvPicPr>
            <a:picLocks noGrp="1" noChangeAspect="1"/>
          </p:cNvPicPr>
          <p:nvPr>
            <p:ph idx="1"/>
          </p:nvPr>
        </p:nvPicPr>
        <p:blipFill>
          <a:blip r:embed="rId2" cstate="print"/>
          <a:stretch>
            <a:fillRect/>
          </a:stretch>
        </p:blipFill>
        <p:spPr>
          <a:xfrm>
            <a:off x="914400" y="1371600"/>
            <a:ext cx="7315200" cy="4876800"/>
          </a:xfrm>
        </p:spPr>
      </p:pic>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40</a:t>
            </a:fld>
            <a:endParaRPr lang="en-US" dirty="0"/>
          </a:p>
        </p:txBody>
      </p:sp>
    </p:spTree>
  </p:cSld>
  <p:clrMapOvr>
    <a:masterClrMapping/>
  </p:clrMapOvr>
  <p:transition spd="slow">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MTA Cryo</a:t>
            </a:r>
            <a:br>
              <a:rPr lang="en-US" dirty="0" smtClean="0"/>
            </a:br>
            <a:r>
              <a:rPr lang="en-US" sz="3200" i="1" dirty="0" smtClean="0"/>
              <a:t>Valve Box &amp; Transfer Line</a:t>
            </a:r>
            <a:endParaRPr lang="en-US" sz="3200" i="1"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41</a:t>
            </a:fld>
            <a:endParaRPr lang="en-US" dirty="0"/>
          </a:p>
        </p:txBody>
      </p:sp>
      <p:pic>
        <p:nvPicPr>
          <p:cNvPr id="9" name="Content Placeholder 8" descr="MTA_transfer.jpg"/>
          <p:cNvPicPr>
            <a:picLocks noGrp="1" noChangeAspect="1"/>
          </p:cNvPicPr>
          <p:nvPr>
            <p:ph idx="1"/>
          </p:nvPr>
        </p:nvPicPr>
        <p:blipFill>
          <a:blip r:embed="rId2" cstate="print"/>
          <a:stretch>
            <a:fillRect/>
          </a:stretch>
        </p:blipFill>
        <p:spPr>
          <a:xfrm>
            <a:off x="914400" y="1371600"/>
            <a:ext cx="7315200" cy="4876800"/>
          </a:xfrm>
        </p:spPr>
      </p:pic>
    </p:spTree>
  </p:cSld>
  <p:clrMapOvr>
    <a:masterClrMapping/>
  </p:clrMapOvr>
  <p:transition spd="slow">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MTA Hall – Clean Room</a:t>
            </a:r>
          </a:p>
        </p:txBody>
      </p:sp>
      <p:sp>
        <p:nvSpPr>
          <p:cNvPr id="5" name="Slide Number Placeholder 4"/>
          <p:cNvSpPr>
            <a:spLocks noGrp="1"/>
          </p:cNvSpPr>
          <p:nvPr>
            <p:ph type="sldNum" sz="quarter" idx="12"/>
          </p:nvPr>
        </p:nvSpPr>
        <p:spPr/>
        <p:txBody>
          <a:bodyPr/>
          <a:lstStyle/>
          <a:p>
            <a:pPr>
              <a:defRPr/>
            </a:pPr>
            <a:fld id="{636CF26B-2D57-4D69-8A36-791C8D1D5DBF}" type="slidenum">
              <a:rPr lang="en-US" smtClean="0"/>
              <a:pPr>
                <a:defRPr/>
              </a:pPr>
              <a:t>42</a:t>
            </a:fld>
            <a:endParaRPr lang="en-US" dirty="0"/>
          </a:p>
        </p:txBody>
      </p:sp>
      <p:sp>
        <p:nvSpPr>
          <p:cNvPr id="6" name="Footer Placeholder 5"/>
          <p:cNvSpPr>
            <a:spLocks noGrp="1"/>
          </p:cNvSpPr>
          <p:nvPr>
            <p:ph type="ftr" sz="quarter" idx="11"/>
          </p:nvPr>
        </p:nvSpPr>
        <p:spPr/>
        <p:txBody>
          <a:bodyPr/>
          <a:lstStyle/>
          <a:p>
            <a:pPr>
              <a:defRPr/>
            </a:pPr>
            <a:r>
              <a:rPr lang="en-US" dirty="0" smtClean="0"/>
              <a:t>MAP REVIEW                        24-26 August, 2010</a:t>
            </a:r>
            <a:endParaRPr lang="en-US" dirty="0"/>
          </a:p>
        </p:txBody>
      </p:sp>
      <p:sp>
        <p:nvSpPr>
          <p:cNvPr id="7" name="Date Placeholder 6"/>
          <p:cNvSpPr>
            <a:spLocks noGrp="1"/>
          </p:cNvSpPr>
          <p:nvPr>
            <p:ph type="dt" sz="half" idx="10"/>
          </p:nvPr>
        </p:nvSpPr>
        <p:spPr/>
        <p:txBody>
          <a:bodyPr/>
          <a:lstStyle/>
          <a:p>
            <a:pPr>
              <a:defRPr/>
            </a:pPr>
            <a:r>
              <a:rPr lang="en-US" dirty="0" smtClean="0"/>
              <a:t>Alan Bross</a:t>
            </a:r>
            <a:endParaRPr lang="en-US" dirty="0"/>
          </a:p>
        </p:txBody>
      </p:sp>
      <p:pic>
        <p:nvPicPr>
          <p:cNvPr id="9" name="Content Placeholder 8" descr="MTA_ClRoom.jpg"/>
          <p:cNvPicPr>
            <a:picLocks noGrp="1" noChangeAspect="1"/>
          </p:cNvPicPr>
          <p:nvPr>
            <p:ph idx="1"/>
          </p:nvPr>
        </p:nvPicPr>
        <p:blipFill>
          <a:blip r:embed="rId2"/>
          <a:stretch>
            <a:fillRect/>
          </a:stretch>
        </p:blipFill>
        <p:spPr>
          <a:xfrm>
            <a:off x="916749" y="1371600"/>
            <a:ext cx="7310502" cy="4876800"/>
          </a:xfrm>
        </p:spPr>
      </p:pic>
    </p:spTree>
  </p:cSld>
  <p:clrMapOvr>
    <a:masterClrMapping/>
  </p:clrMapOvr>
  <p:transition spd="slow">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MTA Hall – Clean Room II </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43</a:t>
            </a:fld>
            <a:endParaRPr lang="en-US" dirty="0"/>
          </a:p>
        </p:txBody>
      </p:sp>
      <p:pic>
        <p:nvPicPr>
          <p:cNvPr id="32770" name="Picture 2"/>
          <p:cNvPicPr>
            <a:picLocks noGrp="1" noChangeAspect="1" noChangeArrowheads="1"/>
          </p:cNvPicPr>
          <p:nvPr>
            <p:ph idx="1"/>
          </p:nvPr>
        </p:nvPicPr>
        <p:blipFill>
          <a:blip r:embed="rId2" cstate="print"/>
          <a:srcRect/>
          <a:stretch>
            <a:fillRect/>
          </a:stretch>
        </p:blipFill>
        <p:spPr bwMode="auto">
          <a:xfrm>
            <a:off x="609600" y="3810000"/>
            <a:ext cx="3251200" cy="2438400"/>
          </a:xfrm>
          <a:prstGeom prst="rect">
            <a:avLst/>
          </a:prstGeom>
          <a:noFill/>
          <a:ln w="9525">
            <a:noFill/>
            <a:miter lim="800000"/>
            <a:headEnd/>
            <a:tailEnd/>
          </a:ln>
        </p:spPr>
      </p:pic>
      <p:pic>
        <p:nvPicPr>
          <p:cNvPr id="11" name="Content Placeholder 6" descr="CR_cleaning.jpg"/>
          <p:cNvPicPr>
            <a:picLocks noChangeAspect="1"/>
          </p:cNvPicPr>
          <p:nvPr/>
        </p:nvPicPr>
        <p:blipFill>
          <a:blip r:embed="rId3" cstate="print"/>
          <a:stretch>
            <a:fillRect/>
          </a:stretch>
        </p:blipFill>
        <p:spPr bwMode="auto">
          <a:xfrm>
            <a:off x="5257800" y="1371600"/>
            <a:ext cx="3251200" cy="4876800"/>
          </a:xfrm>
          <a:prstGeom prst="rect">
            <a:avLst/>
          </a:prstGeom>
          <a:noFill/>
          <a:ln w="9525">
            <a:noFill/>
            <a:miter lim="800000"/>
            <a:headEnd/>
            <a:tailEnd/>
          </a:ln>
        </p:spPr>
      </p:pic>
      <p:sp>
        <p:nvSpPr>
          <p:cNvPr id="12" name="Content Placeholder 7"/>
          <p:cNvSpPr txBox="1">
            <a:spLocks/>
          </p:cNvSpPr>
          <p:nvPr/>
        </p:nvSpPr>
        <p:spPr bwMode="auto">
          <a:xfrm>
            <a:off x="0" y="1295400"/>
            <a:ext cx="5181600" cy="236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Goal for Clean room : Class 100</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rgbClr val="00B050"/>
                </a:solidFill>
                <a:effectLst/>
                <a:uLnTx/>
                <a:uFillTx/>
                <a:latin typeface="+mn-lt"/>
                <a:ea typeface="+mn-ea"/>
                <a:cs typeface="+mn-cs"/>
              </a:rPr>
              <a:t>Achieved better than Class 10</a:t>
            </a:r>
          </a:p>
          <a:p>
            <a:pPr marL="1143000" marR="0" lvl="2" indent="-2286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smtClean="0">
                <a:ln>
                  <a:noFill/>
                </a:ln>
                <a:solidFill>
                  <a:srgbClr val="0066FF"/>
                </a:solidFill>
                <a:effectLst/>
                <a:uLnTx/>
                <a:uFillTx/>
                <a:latin typeface="+mn-lt"/>
                <a:ea typeface="+mn-ea"/>
                <a:cs typeface="+mn-cs"/>
              </a:rPr>
              <a:t>Even with 3 people inside: Class 40</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800" dirty="0" smtClean="0">
                <a:latin typeface="+mn-lt"/>
              </a:rPr>
              <a:t>Goal for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Hall: Class 1000</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rgbClr val="00B050"/>
                </a:solidFill>
                <a:effectLst/>
                <a:uLnTx/>
                <a:uFillTx/>
                <a:latin typeface="+mn-lt"/>
                <a:ea typeface="+mn-ea"/>
                <a:cs typeface="+mn-cs"/>
              </a:rPr>
              <a:t>Achieved Class 500</a:t>
            </a:r>
            <a:endParaRPr kumimoji="0" lang="en-US" sz="2400" b="0" i="0" u="none" strike="noStrike" kern="1200" cap="none" spc="0" normalizeH="0" baseline="0" noProof="0" dirty="0">
              <a:ln>
                <a:noFill/>
              </a:ln>
              <a:solidFill>
                <a:srgbClr val="00B050"/>
              </a:solidFill>
              <a:effectLst/>
              <a:uLnTx/>
              <a:uFillTx/>
              <a:latin typeface="+mn-lt"/>
              <a:ea typeface="+mn-ea"/>
              <a:cs typeface="+mn-cs"/>
            </a:endParaRPr>
          </a:p>
        </p:txBody>
      </p:sp>
    </p:spTree>
  </p:cSld>
  <p:clrMapOvr>
    <a:masterClrMapping/>
  </p:clrMapOvr>
  <p:transition spd="slow">
    <p:circl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u_lines.jpg"/>
          <p:cNvPicPr>
            <a:picLocks noGrp="1" noChangeAspect="1"/>
          </p:cNvPicPr>
          <p:nvPr>
            <p:ph idx="1"/>
          </p:nvPr>
        </p:nvPicPr>
        <p:blipFill>
          <a:blip r:embed="rId2"/>
          <a:stretch>
            <a:fillRect/>
          </a:stretch>
        </p:blipFill>
        <p:spPr>
          <a:xfrm>
            <a:off x="3970743" y="2438400"/>
            <a:ext cx="5173257" cy="3842000"/>
          </a:xfrm>
        </p:spPr>
      </p:pic>
      <p:sp>
        <p:nvSpPr>
          <p:cNvPr id="2" name="Title 1"/>
          <p:cNvSpPr>
            <a:spLocks noGrp="1"/>
          </p:cNvSpPr>
          <p:nvPr>
            <p:ph type="title"/>
          </p:nvPr>
        </p:nvSpPr>
        <p:spPr/>
        <p:txBody>
          <a:bodyPr/>
          <a:lstStyle/>
          <a:p>
            <a:r>
              <a:rPr lang="en-US" dirty="0" smtClean="0"/>
              <a:t>MTA Instrumentation</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44</a:t>
            </a:fld>
            <a:endParaRPr lang="en-US" dirty="0"/>
          </a:p>
        </p:txBody>
      </p:sp>
      <p:pic>
        <p:nvPicPr>
          <p:cNvPr id="8" name="Picture 7" descr="MTA_scope.jpg"/>
          <p:cNvPicPr>
            <a:picLocks noChangeAspect="1"/>
          </p:cNvPicPr>
          <p:nvPr/>
        </p:nvPicPr>
        <p:blipFill>
          <a:blip r:embed="rId3"/>
          <a:stretch>
            <a:fillRect/>
          </a:stretch>
        </p:blipFill>
        <p:spPr>
          <a:xfrm>
            <a:off x="152400" y="3657600"/>
            <a:ext cx="3479800" cy="2609850"/>
          </a:xfrm>
          <a:prstGeom prst="rect">
            <a:avLst/>
          </a:prstGeom>
        </p:spPr>
      </p:pic>
      <p:pic>
        <p:nvPicPr>
          <p:cNvPr id="9" name="Picture 8" descr="MTA_counters.jpg"/>
          <p:cNvPicPr>
            <a:picLocks noChangeAspect="1"/>
          </p:cNvPicPr>
          <p:nvPr/>
        </p:nvPicPr>
        <p:blipFill>
          <a:blip r:embed="rId4" cstate="print"/>
          <a:stretch>
            <a:fillRect/>
          </a:stretch>
        </p:blipFill>
        <p:spPr>
          <a:xfrm>
            <a:off x="292100" y="1371600"/>
            <a:ext cx="3200400" cy="2133600"/>
          </a:xfrm>
          <a:prstGeom prst="rect">
            <a:avLst/>
          </a:prstGeom>
        </p:spPr>
      </p:pic>
      <p:sp>
        <p:nvSpPr>
          <p:cNvPr id="10" name="TextBox 9"/>
          <p:cNvSpPr txBox="1"/>
          <p:nvPr/>
        </p:nvSpPr>
        <p:spPr>
          <a:xfrm>
            <a:off x="1066800" y="1600200"/>
            <a:ext cx="910827" cy="307777"/>
          </a:xfrm>
          <a:prstGeom prst="rect">
            <a:avLst/>
          </a:prstGeom>
          <a:solidFill>
            <a:schemeClr val="bg1"/>
          </a:solidFill>
        </p:spPr>
        <p:txBody>
          <a:bodyPr wrap="none" rtlCol="0">
            <a:spAutoFit/>
          </a:bodyPr>
          <a:lstStyle/>
          <a:p>
            <a:r>
              <a:rPr lang="en-US" sz="1400" dirty="0" smtClean="0"/>
              <a:t>Counters</a:t>
            </a:r>
            <a:endParaRPr lang="en-US" sz="1400" dirty="0"/>
          </a:p>
        </p:txBody>
      </p:sp>
      <p:sp>
        <p:nvSpPr>
          <p:cNvPr id="11" name="TextBox 10"/>
          <p:cNvSpPr txBox="1"/>
          <p:nvPr/>
        </p:nvSpPr>
        <p:spPr>
          <a:xfrm>
            <a:off x="5477588" y="1828800"/>
            <a:ext cx="2159566" cy="369332"/>
          </a:xfrm>
          <a:prstGeom prst="rect">
            <a:avLst/>
          </a:prstGeom>
          <a:noFill/>
        </p:spPr>
        <p:txBody>
          <a:bodyPr wrap="none" rtlCol="0">
            <a:spAutoFit/>
          </a:bodyPr>
          <a:lstStyle/>
          <a:p>
            <a:r>
              <a:rPr lang="en-US" dirty="0" smtClean="0"/>
              <a:t>Optical Diagnostics</a:t>
            </a:r>
            <a:endParaRPr lang="en-US" dirty="0"/>
          </a:p>
        </p:txBody>
      </p:sp>
      <p:sp>
        <p:nvSpPr>
          <p:cNvPr id="12" name="TextBox 11"/>
          <p:cNvSpPr txBox="1"/>
          <p:nvPr/>
        </p:nvSpPr>
        <p:spPr>
          <a:xfrm>
            <a:off x="1676400" y="6019800"/>
            <a:ext cx="574196" cy="307777"/>
          </a:xfrm>
          <a:prstGeom prst="rect">
            <a:avLst/>
          </a:prstGeom>
          <a:solidFill>
            <a:schemeClr val="bg1"/>
          </a:solidFill>
        </p:spPr>
        <p:txBody>
          <a:bodyPr wrap="none" rtlCol="0">
            <a:spAutoFit/>
          </a:bodyPr>
          <a:lstStyle/>
          <a:p>
            <a:r>
              <a:rPr lang="en-US" sz="1400" dirty="0" smtClean="0"/>
              <a:t>DAQ</a:t>
            </a:r>
            <a:endParaRPr lang="en-US" sz="1400" dirty="0"/>
          </a:p>
        </p:txBody>
      </p:sp>
      <p:sp>
        <p:nvSpPr>
          <p:cNvPr id="13" name="TextBox 12"/>
          <p:cNvSpPr txBox="1"/>
          <p:nvPr/>
        </p:nvSpPr>
        <p:spPr>
          <a:xfrm>
            <a:off x="1752600" y="3810000"/>
            <a:ext cx="1143000" cy="307777"/>
          </a:xfrm>
          <a:prstGeom prst="rect">
            <a:avLst/>
          </a:prstGeom>
          <a:solidFill>
            <a:schemeClr val="bg1"/>
          </a:solidFill>
        </p:spPr>
        <p:txBody>
          <a:bodyPr wrap="square" rtlCol="0">
            <a:spAutoFit/>
          </a:bodyPr>
          <a:lstStyle/>
          <a:p>
            <a:r>
              <a:rPr lang="en-US" sz="1400" dirty="0" smtClean="0"/>
              <a:t>RF Pickup</a:t>
            </a:r>
            <a:endParaRPr lang="en-US" sz="1400" dirty="0"/>
          </a:p>
        </p:txBody>
      </p:sp>
      <p:sp>
        <p:nvSpPr>
          <p:cNvPr id="14" name="TextBox 13"/>
          <p:cNvSpPr txBox="1"/>
          <p:nvPr/>
        </p:nvSpPr>
        <p:spPr>
          <a:xfrm>
            <a:off x="2514600" y="4495800"/>
            <a:ext cx="612668" cy="307777"/>
          </a:xfrm>
          <a:prstGeom prst="rect">
            <a:avLst/>
          </a:prstGeom>
          <a:solidFill>
            <a:schemeClr val="bg1"/>
          </a:solidFill>
        </p:spPr>
        <p:txBody>
          <a:bodyPr wrap="none" rtlCol="0">
            <a:spAutoFit/>
          </a:bodyPr>
          <a:lstStyle/>
          <a:p>
            <a:r>
              <a:rPr lang="en-US" sz="1400" dirty="0" smtClean="0"/>
              <a:t>X-ray</a:t>
            </a:r>
            <a:endParaRPr lang="en-US" sz="1400" dirty="0"/>
          </a:p>
        </p:txBody>
      </p:sp>
      <p:sp>
        <p:nvSpPr>
          <p:cNvPr id="15" name="TextBox 14"/>
          <p:cNvSpPr txBox="1"/>
          <p:nvPr/>
        </p:nvSpPr>
        <p:spPr>
          <a:xfrm>
            <a:off x="1524000" y="4953000"/>
            <a:ext cx="742511" cy="307777"/>
          </a:xfrm>
          <a:prstGeom prst="rect">
            <a:avLst/>
          </a:prstGeom>
          <a:solidFill>
            <a:schemeClr val="bg1"/>
          </a:solidFill>
        </p:spPr>
        <p:txBody>
          <a:bodyPr wrap="none" rtlCol="0">
            <a:spAutoFit/>
          </a:bodyPr>
          <a:lstStyle/>
          <a:p>
            <a:r>
              <a:rPr lang="en-US" sz="1400" dirty="0" smtClean="0"/>
              <a:t>Optical</a:t>
            </a:r>
            <a:endParaRPr lang="en-US" sz="1400" dirty="0"/>
          </a:p>
        </p:txBody>
      </p:sp>
    </p:spTree>
  </p:cSld>
  <p:clrMapOvr>
    <a:masterClrMapping/>
  </p:clrMapOvr>
  <p:transition spd="slow">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MTA Beam Line</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45</a:t>
            </a:fld>
            <a:endParaRPr lang="en-US" dirty="0"/>
          </a:p>
        </p:txBody>
      </p:sp>
      <p:pic>
        <p:nvPicPr>
          <p:cNvPr id="11" name="Content Placeholder 10" descr="MTA_BL2.jpg"/>
          <p:cNvPicPr>
            <a:picLocks noGrp="1" noChangeAspect="1"/>
          </p:cNvPicPr>
          <p:nvPr>
            <p:ph idx="1"/>
          </p:nvPr>
        </p:nvPicPr>
        <p:blipFill>
          <a:blip r:embed="rId2" cstate="print"/>
          <a:stretch>
            <a:fillRect/>
          </a:stretch>
        </p:blipFill>
        <p:spPr>
          <a:xfrm>
            <a:off x="914400" y="1371600"/>
            <a:ext cx="7315200" cy="4876800"/>
          </a:xfrm>
        </p:spPr>
      </p:pic>
    </p:spTree>
  </p:cSld>
  <p:clrMapOvr>
    <a:masterClrMapping/>
  </p:clrMapOvr>
  <p:transition spd="slow">
    <p:circl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057400" y="304800"/>
            <a:ext cx="4876800" cy="609600"/>
          </a:xfrm>
        </p:spPr>
        <p:txBody>
          <a:bodyPr/>
          <a:lstStyle/>
          <a:p>
            <a:pPr eaLnBrk="1" hangingPunct="1"/>
            <a:r>
              <a:rPr lang="en-US" dirty="0" smtClean="0"/>
              <a:t>MTA Beam Line Status </a:t>
            </a:r>
          </a:p>
        </p:txBody>
      </p:sp>
      <p:sp>
        <p:nvSpPr>
          <p:cNvPr id="26627" name="Rectangle 3"/>
          <p:cNvSpPr>
            <a:spLocks noGrp="1" noChangeArrowheads="1"/>
          </p:cNvSpPr>
          <p:nvPr>
            <p:ph type="body" idx="1"/>
          </p:nvPr>
        </p:nvSpPr>
        <p:spPr>
          <a:xfrm>
            <a:off x="152400" y="2057400"/>
            <a:ext cx="3200400" cy="3352800"/>
          </a:xfrm>
        </p:spPr>
        <p:txBody>
          <a:bodyPr>
            <a:normAutofit/>
          </a:bodyPr>
          <a:lstStyle/>
          <a:p>
            <a:pPr eaLnBrk="1" hangingPunct="1">
              <a:lnSpc>
                <a:spcPct val="90000"/>
              </a:lnSpc>
              <a:defRPr/>
            </a:pPr>
            <a:r>
              <a:rPr lang="en-US" sz="2000" dirty="0" smtClean="0"/>
              <a:t>Beam Line Installation</a:t>
            </a:r>
          </a:p>
          <a:p>
            <a:pPr lvl="1" eaLnBrk="1" hangingPunct="1">
              <a:lnSpc>
                <a:spcPct val="90000"/>
              </a:lnSpc>
              <a:defRPr/>
            </a:pPr>
            <a:r>
              <a:rPr lang="en-US" sz="1800" dirty="0" smtClean="0">
                <a:solidFill>
                  <a:srgbClr val="FF0000"/>
                </a:solidFill>
              </a:rPr>
              <a:t>Complete</a:t>
            </a:r>
          </a:p>
          <a:p>
            <a:pPr eaLnBrk="1" hangingPunct="1">
              <a:lnSpc>
                <a:spcPct val="90000"/>
              </a:lnSpc>
              <a:defRPr/>
            </a:pPr>
            <a:r>
              <a:rPr lang="en-US" sz="2000" dirty="0" smtClean="0"/>
              <a:t>Beam Line commissioning to first beam stop.</a:t>
            </a:r>
          </a:p>
          <a:p>
            <a:pPr lvl="1" eaLnBrk="1" hangingPunct="1">
              <a:lnSpc>
                <a:spcPct val="90000"/>
              </a:lnSpc>
              <a:defRPr/>
            </a:pPr>
            <a:r>
              <a:rPr lang="en-US" sz="1800" dirty="0" smtClean="0">
                <a:solidFill>
                  <a:srgbClr val="FF0000"/>
                </a:solidFill>
              </a:rPr>
              <a:t>Complete</a:t>
            </a:r>
          </a:p>
          <a:p>
            <a:pPr>
              <a:lnSpc>
                <a:spcPct val="90000"/>
              </a:lnSpc>
              <a:defRPr/>
            </a:pPr>
            <a:r>
              <a:rPr lang="en-US" sz="2000" dirty="0" smtClean="0"/>
              <a:t>First pass @ Radiation </a:t>
            </a:r>
            <a:r>
              <a:rPr lang="en-US" sz="2000" dirty="0" smtClean="0"/>
              <a:t>assessment </a:t>
            </a:r>
            <a:r>
              <a:rPr lang="en-US" sz="2000" dirty="0" smtClean="0"/>
              <a:t>review</a:t>
            </a:r>
          </a:p>
          <a:p>
            <a:pPr lvl="1">
              <a:lnSpc>
                <a:spcPct val="90000"/>
              </a:lnSpc>
              <a:defRPr/>
            </a:pPr>
            <a:r>
              <a:rPr lang="en-US" sz="1800" dirty="0" smtClean="0">
                <a:solidFill>
                  <a:srgbClr val="FF0000"/>
                </a:solidFill>
              </a:rPr>
              <a:t>Complete</a:t>
            </a:r>
            <a:endParaRPr lang="en-US" sz="1800" dirty="0" smtClean="0"/>
          </a:p>
          <a:p>
            <a:pPr>
              <a:lnSpc>
                <a:spcPct val="90000"/>
              </a:lnSpc>
              <a:defRPr/>
            </a:pPr>
            <a:r>
              <a:rPr lang="en-US" sz="2000" dirty="0" smtClean="0"/>
              <a:t>First beam experiments by the end of the year</a:t>
            </a:r>
          </a:p>
        </p:txBody>
      </p:sp>
      <p:sp>
        <p:nvSpPr>
          <p:cNvPr id="5" name="TextBox 4"/>
          <p:cNvSpPr txBox="1"/>
          <p:nvPr/>
        </p:nvSpPr>
        <p:spPr>
          <a:xfrm>
            <a:off x="228600" y="5410200"/>
            <a:ext cx="8789587" cy="830997"/>
          </a:xfrm>
          <a:prstGeom prst="rect">
            <a:avLst/>
          </a:prstGeom>
          <a:solidFill>
            <a:srgbClr val="FFFF99"/>
          </a:solidFill>
          <a:ln w="19050">
            <a:solidFill>
              <a:srgbClr val="C00000"/>
            </a:solidFill>
          </a:ln>
        </p:spPr>
        <p:txBody>
          <a:bodyPr wrap="none">
            <a:spAutoFit/>
          </a:bodyPr>
          <a:lstStyle/>
          <a:p>
            <a:pPr algn="ctr">
              <a:defRPr/>
            </a:pPr>
            <a:r>
              <a:rPr lang="en-US" sz="2400" dirty="0" smtClean="0">
                <a:solidFill>
                  <a:srgbClr val="0000FF"/>
                </a:solidFill>
              </a:rPr>
              <a:t>The MTA </a:t>
            </a:r>
            <a:r>
              <a:rPr lang="en-US" sz="2400" dirty="0">
                <a:solidFill>
                  <a:srgbClr val="0000FF"/>
                </a:solidFill>
              </a:rPr>
              <a:t>is a </a:t>
            </a:r>
            <a:r>
              <a:rPr lang="en-US" sz="2400" dirty="0" smtClean="0">
                <a:solidFill>
                  <a:srgbClr val="0000FF"/>
                </a:solidFill>
              </a:rPr>
              <a:t>World-Class </a:t>
            </a:r>
            <a:r>
              <a:rPr lang="en-US" sz="2400" dirty="0">
                <a:solidFill>
                  <a:srgbClr val="0000FF"/>
                </a:solidFill>
              </a:rPr>
              <a:t>Facility </a:t>
            </a:r>
            <a:r>
              <a:rPr lang="en-US" sz="2400" dirty="0" smtClean="0">
                <a:solidFill>
                  <a:srgbClr val="0000FF"/>
                </a:solidFill>
              </a:rPr>
              <a:t>(&amp; </a:t>
            </a:r>
            <a:r>
              <a:rPr lang="en-US" sz="2400" dirty="0" smtClean="0">
                <a:solidFill>
                  <a:srgbClr val="0000FF"/>
                </a:solidFill>
              </a:rPr>
              <a:t>Unique</a:t>
            </a:r>
            <a:r>
              <a:rPr lang="en-US" sz="2400" dirty="0" smtClean="0">
                <a:solidFill>
                  <a:srgbClr val="0000FF"/>
                </a:solidFill>
              </a:rPr>
              <a:t>):</a:t>
            </a:r>
            <a:endParaRPr lang="en-US" sz="2400" dirty="0">
              <a:solidFill>
                <a:srgbClr val="0000FF"/>
              </a:solidFill>
            </a:endParaRPr>
          </a:p>
          <a:p>
            <a:pPr algn="ctr">
              <a:defRPr/>
            </a:pPr>
            <a:r>
              <a:rPr lang="en-US" sz="2400" dirty="0">
                <a:solidFill>
                  <a:srgbClr val="0000FF"/>
                </a:solidFill>
              </a:rPr>
              <a:t>High-Power RF; High-Intensity Beam; </a:t>
            </a:r>
            <a:r>
              <a:rPr lang="en-US" sz="2400" dirty="0" smtClean="0">
                <a:solidFill>
                  <a:srgbClr val="0000FF"/>
                </a:solidFill>
              </a:rPr>
              <a:t>H</a:t>
            </a:r>
            <a:r>
              <a:rPr lang="en-US" sz="2400" baseline="-25000" dirty="0" smtClean="0">
                <a:solidFill>
                  <a:srgbClr val="0000FF"/>
                </a:solidFill>
              </a:rPr>
              <a:t>2</a:t>
            </a:r>
            <a:r>
              <a:rPr lang="en-US" sz="2400" dirty="0" smtClean="0">
                <a:solidFill>
                  <a:srgbClr val="0000FF"/>
                </a:solidFill>
              </a:rPr>
              <a:t> handling, SC Magnet</a:t>
            </a:r>
            <a:endParaRPr lang="en-US" sz="2400" dirty="0">
              <a:solidFill>
                <a:srgbClr val="0000FF"/>
              </a:solidFill>
            </a:endParaRPr>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46</a:t>
            </a:fld>
            <a:endParaRPr lang="en-US" dirty="0"/>
          </a:p>
        </p:txBody>
      </p:sp>
      <p:sp>
        <p:nvSpPr>
          <p:cNvPr id="7" name="Footer Placeholder 6"/>
          <p:cNvSpPr>
            <a:spLocks noGrp="1"/>
          </p:cNvSpPr>
          <p:nvPr>
            <p:ph type="ftr" sz="quarter" idx="11"/>
          </p:nvPr>
        </p:nvSpPr>
        <p:spPr/>
        <p:txBody>
          <a:bodyPr/>
          <a:lstStyle/>
          <a:p>
            <a:pPr>
              <a:defRPr/>
            </a:pPr>
            <a:r>
              <a:rPr lang="en-US" dirty="0" smtClean="0"/>
              <a:t>MAP REVIEW                        24-26 August, 2010</a:t>
            </a:r>
            <a:endParaRPr lang="en-US" dirty="0"/>
          </a:p>
        </p:txBody>
      </p:sp>
      <p:sp>
        <p:nvSpPr>
          <p:cNvPr id="8" name="Date Placeholder 7"/>
          <p:cNvSpPr>
            <a:spLocks noGrp="1"/>
          </p:cNvSpPr>
          <p:nvPr>
            <p:ph type="dt" sz="half" idx="10"/>
          </p:nvPr>
        </p:nvSpPr>
        <p:spPr/>
        <p:txBody>
          <a:bodyPr/>
          <a:lstStyle/>
          <a:p>
            <a:pPr>
              <a:defRPr/>
            </a:pPr>
            <a:r>
              <a:rPr lang="en-US" dirty="0" smtClean="0"/>
              <a:t>Alan Bross</a:t>
            </a:r>
            <a:endParaRPr lang="en-US" dirty="0"/>
          </a:p>
        </p:txBody>
      </p:sp>
      <p:pic>
        <p:nvPicPr>
          <p:cNvPr id="9" name="Picture 8" descr="MTA_BL3.jpg"/>
          <p:cNvPicPr>
            <a:picLocks noChangeAspect="1"/>
          </p:cNvPicPr>
          <p:nvPr/>
        </p:nvPicPr>
        <p:blipFill>
          <a:blip r:embed="rId2" cstate="print"/>
          <a:stretch>
            <a:fillRect/>
          </a:stretch>
        </p:blipFill>
        <p:spPr>
          <a:xfrm>
            <a:off x="3390900" y="1219200"/>
            <a:ext cx="5600700" cy="3733800"/>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 RF Program (2 year)</a:t>
            </a:r>
            <a:br>
              <a:rPr lang="en-US" dirty="0" smtClean="0"/>
            </a:br>
            <a:r>
              <a:rPr lang="en-US" sz="3200" i="1" dirty="0" smtClean="0"/>
              <a:t>D. Li, Next Talk</a:t>
            </a:r>
            <a:endParaRPr lang="en-US" sz="3200" i="1" dirty="0"/>
          </a:p>
        </p:txBody>
      </p:sp>
      <p:sp>
        <p:nvSpPr>
          <p:cNvPr id="3" name="Content Placeholder 2"/>
          <p:cNvSpPr>
            <a:spLocks noGrp="1"/>
          </p:cNvSpPr>
          <p:nvPr>
            <p:ph idx="1"/>
          </p:nvPr>
        </p:nvSpPr>
        <p:spPr/>
        <p:txBody>
          <a:bodyPr>
            <a:normAutofit fontScale="92500" lnSpcReduction="20000"/>
          </a:bodyPr>
          <a:lstStyle/>
          <a:p>
            <a:r>
              <a:rPr lang="en-US" dirty="0" smtClean="0"/>
              <a:t>Complete  tests on Magnetic </a:t>
            </a:r>
            <a:r>
              <a:rPr lang="en-US" dirty="0" smtClean="0"/>
              <a:t>Insulation</a:t>
            </a:r>
            <a:endParaRPr lang="en-US" dirty="0" smtClean="0"/>
          </a:p>
          <a:p>
            <a:pPr lvl="1"/>
            <a:r>
              <a:rPr lang="en-US" dirty="0" smtClean="0"/>
              <a:t>Second box test series with E </a:t>
            </a:r>
            <a:r>
              <a:rPr lang="en-US" dirty="0" smtClean="0">
                <a:latin typeface="Symbol"/>
              </a:rPr>
              <a:t>^</a:t>
            </a:r>
            <a:r>
              <a:rPr lang="en-US" sz="1400" dirty="0" smtClean="0">
                <a:latin typeface="MS Shell Dlg 2"/>
              </a:rPr>
              <a:t> </a:t>
            </a:r>
            <a:r>
              <a:rPr lang="en-US" dirty="0" smtClean="0"/>
              <a:t>B</a:t>
            </a:r>
          </a:p>
          <a:p>
            <a:pPr lvl="1"/>
            <a:r>
              <a:rPr lang="en-US" dirty="0" smtClean="0"/>
              <a:t>Box with orientation E </a:t>
            </a:r>
            <a:r>
              <a:rPr lang="en-US" dirty="0" smtClean="0">
                <a:latin typeface="Symbol"/>
              </a:rPr>
              <a:t>|| </a:t>
            </a:r>
            <a:r>
              <a:rPr lang="en-US" dirty="0" smtClean="0"/>
              <a:t>B</a:t>
            </a:r>
          </a:p>
          <a:p>
            <a:r>
              <a:rPr lang="en-US" dirty="0" smtClean="0"/>
              <a:t>Be </a:t>
            </a:r>
            <a:r>
              <a:rPr lang="en-US" dirty="0" smtClean="0"/>
              <a:t>materials tests</a:t>
            </a:r>
          </a:p>
          <a:p>
            <a:pPr lvl="1"/>
            <a:r>
              <a:rPr lang="en-US" dirty="0" smtClean="0"/>
              <a:t>Button cavity test</a:t>
            </a:r>
          </a:p>
          <a:p>
            <a:pPr lvl="1"/>
            <a:r>
              <a:rPr lang="en-US" dirty="0" smtClean="0"/>
              <a:t>Be wall cavity</a:t>
            </a:r>
          </a:p>
          <a:p>
            <a:r>
              <a:rPr lang="en-US" dirty="0" smtClean="0"/>
              <a:t>ALD coated button </a:t>
            </a:r>
            <a:r>
              <a:rPr lang="en-US" dirty="0" smtClean="0"/>
              <a:t>test</a:t>
            </a:r>
          </a:p>
          <a:p>
            <a:pPr lvl="1"/>
            <a:r>
              <a:rPr lang="en-US" dirty="0" smtClean="0"/>
              <a:t>And with purpose RF cavity</a:t>
            </a:r>
            <a:endParaRPr lang="en-US" dirty="0" smtClean="0"/>
          </a:p>
          <a:p>
            <a:r>
              <a:rPr lang="en-US" dirty="0" smtClean="0"/>
              <a:t>Beam tests of high pressure H</a:t>
            </a:r>
            <a:r>
              <a:rPr lang="en-US" baseline="-25000" dirty="0" smtClean="0"/>
              <a:t>2</a:t>
            </a:r>
            <a:r>
              <a:rPr lang="en-US" dirty="0" smtClean="0"/>
              <a:t> filled cavity</a:t>
            </a:r>
          </a:p>
          <a:p>
            <a:r>
              <a:rPr lang="en-US" dirty="0" smtClean="0"/>
              <a:t>201 MHz tests in higher B field</a:t>
            </a:r>
          </a:p>
          <a:p>
            <a:pPr lvl="1"/>
            <a:r>
              <a:rPr lang="en-US" dirty="0" smtClean="0"/>
              <a:t>Need new SC magnet - FY2012</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47</a:t>
            </a:fld>
            <a:endParaRPr lang="en-US" dirty="0"/>
          </a:p>
        </p:txBody>
      </p:sp>
    </p:spTree>
  </p:cSld>
  <p:clrMapOvr>
    <a:masterClrMapping/>
  </p:clrMapOvr>
  <p:transition spd="slow">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Strategy</a:t>
            </a:r>
            <a:br>
              <a:rPr lang="en-US" dirty="0" smtClean="0"/>
            </a:br>
            <a:r>
              <a:rPr lang="en-US" sz="3200" i="1" dirty="0" smtClean="0"/>
              <a:t>Down Selecting</a:t>
            </a:r>
            <a:endParaRPr lang="en-US" sz="3200" i="1" dirty="0"/>
          </a:p>
        </p:txBody>
      </p:sp>
      <p:sp>
        <p:nvSpPr>
          <p:cNvPr id="3" name="Content Placeholder 2"/>
          <p:cNvSpPr>
            <a:spLocks noGrp="1"/>
          </p:cNvSpPr>
          <p:nvPr>
            <p:ph idx="1"/>
          </p:nvPr>
        </p:nvSpPr>
        <p:spPr/>
        <p:txBody>
          <a:bodyPr>
            <a:normAutofit lnSpcReduction="10000"/>
          </a:bodyPr>
          <a:lstStyle/>
          <a:p>
            <a:r>
              <a:rPr lang="en-US" dirty="0" smtClean="0"/>
              <a:t>Down selection of RF cavities will be based on the outcome of the experimental studies.  The successful cavity technology must work at an acceptable RF gradient (requirements are, of course, dependent on the position along the channel, i.e., phase rotation, </a:t>
            </a:r>
            <a:r>
              <a:rPr lang="en-US" dirty="0" smtClean="0"/>
              <a:t>bunching, </a:t>
            </a:r>
            <a:r>
              <a:rPr lang="en-US" dirty="0" smtClean="0"/>
              <a:t>initial cooling, final cooling, etc.) in a multi-tesla magnetic field.  Engineering, fabrication, integration, and cost of the cavity and RF power  must also be considered</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48</a:t>
            </a:fld>
            <a:endParaRPr lang="en-US" dirty="0"/>
          </a:p>
        </p:txBody>
      </p:sp>
    </p:spTree>
  </p:cSld>
  <p:clrMapOvr>
    <a:masterClrMapping/>
  </p:clrMapOvr>
  <p:transition spd="slow">
    <p:circl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br>
              <a:rPr lang="en-US" dirty="0" smtClean="0"/>
            </a:br>
            <a:endParaRPr lang="en-US" sz="1800" i="1" dirty="0"/>
          </a:p>
        </p:txBody>
      </p:sp>
      <p:sp>
        <p:nvSpPr>
          <p:cNvPr id="3" name="Content Placeholder 2"/>
          <p:cNvSpPr>
            <a:spLocks noGrp="1"/>
          </p:cNvSpPr>
          <p:nvPr>
            <p:ph idx="1"/>
          </p:nvPr>
        </p:nvSpPr>
        <p:spPr>
          <a:xfrm>
            <a:off x="457200" y="1143000"/>
            <a:ext cx="8229600" cy="5334000"/>
          </a:xfrm>
        </p:spPr>
        <p:txBody>
          <a:bodyPr>
            <a:normAutofit lnSpcReduction="10000"/>
          </a:bodyPr>
          <a:lstStyle/>
          <a:p>
            <a:r>
              <a:rPr lang="en-US" dirty="0" smtClean="0"/>
              <a:t>We have a comprehensive program aimed at developing a solution to the </a:t>
            </a:r>
            <a:r>
              <a:rPr lang="en-US" i="1" dirty="0" smtClean="0"/>
              <a:t>“RF Challenge”</a:t>
            </a:r>
          </a:p>
          <a:p>
            <a:r>
              <a:rPr lang="en-US" dirty="0" smtClean="0"/>
              <a:t>The experimental program is robust and scope-appropriate, is coupled with mature simulation efforts and is backed by a good understanding of the physics of breakdown/arcs in RF structures</a:t>
            </a:r>
          </a:p>
          <a:p>
            <a:r>
              <a:rPr lang="en-US" dirty="0" smtClean="0"/>
              <a:t>This multi-pronged approach gives us confidence that we can meet this challenge and minimize the risk to a future Muon Collider </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49</a:t>
            </a:fld>
            <a:endParaRPr lang="en-US"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p:cBhvr override="childStyle">
                                        <p:cTn id="11" dur="1000" fill="hold"/>
                                        <p:tgtEl>
                                          <p:spTgt spid="3">
                                            <p:txEl>
                                              <p:pRg st="0" end="0"/>
                                            </p:txEl>
                                          </p:spTgt>
                                        </p:tgtEl>
                                        <p:attrNameLst>
                                          <p:attrName>style.color</p:attrName>
                                        </p:attrNameLst>
                                      </p:cBhvr>
                                      <p:to>
                                        <a:schemeClr val="bg2"/>
                                      </p:to>
                                    </p:animClr>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p:cBhvr override="childStyle">
                                        <p:cTn id="18" dur="1000" fill="hold"/>
                                        <p:tgtEl>
                                          <p:spTgt spid="3">
                                            <p:txEl>
                                              <p:pRg st="1" end="1"/>
                                            </p:txEl>
                                          </p:spTgt>
                                        </p:tgtEl>
                                        <p:attrNameLst>
                                          <p:attrName>style.color</p:attrName>
                                        </p:attrNameLst>
                                      </p:cBhvr>
                                      <p:to>
                                        <a:schemeClr val="bg2"/>
                                      </p:to>
                                    </p:animClr>
                                  </p:childTnLst>
                                </p:cTn>
                              </p:par>
                              <p:par>
                                <p:cTn id="19" presetID="10"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477000" cy="1066800"/>
          </a:xfrm>
        </p:spPr>
        <p:txBody>
          <a:bodyPr/>
          <a:lstStyle/>
          <a:p>
            <a:r>
              <a:rPr lang="en-US" dirty="0" smtClean="0"/>
              <a:t>Normal Conducting RF</a:t>
            </a:r>
            <a:br>
              <a:rPr lang="en-US" dirty="0" smtClean="0"/>
            </a:br>
            <a:r>
              <a:rPr lang="en-US" sz="2800" i="1" dirty="0" smtClean="0"/>
              <a:t>R&amp;D Issues and Present Status</a:t>
            </a:r>
            <a:endParaRPr lang="en-US" sz="2800" i="1" dirty="0"/>
          </a:p>
        </p:txBody>
      </p:sp>
      <p:sp>
        <p:nvSpPr>
          <p:cNvPr id="3" name="Content Placeholder 2"/>
          <p:cNvSpPr>
            <a:spLocks noGrp="1"/>
          </p:cNvSpPr>
          <p:nvPr>
            <p:ph idx="1"/>
          </p:nvPr>
        </p:nvSpPr>
        <p:spPr>
          <a:xfrm>
            <a:off x="152400" y="1828800"/>
            <a:ext cx="8839200" cy="3124200"/>
          </a:xfrm>
        </p:spPr>
        <p:txBody>
          <a:bodyPr>
            <a:normAutofit/>
          </a:bodyPr>
          <a:lstStyle/>
          <a:p>
            <a:r>
              <a:rPr lang="en-US" dirty="0" smtClean="0"/>
              <a:t>Muon bunching, phase rotation and cooling requires Normal Conducting RF (NCRF) that can operate at high gradient within a magnetic field strength of up to approximately 6T</a:t>
            </a:r>
          </a:p>
          <a:p>
            <a:pPr lvl="1"/>
            <a:r>
              <a:rPr lang="en-US" dirty="0" smtClean="0"/>
              <a:t>Required gradients (15-18MV/m) easily obtainable in absence of magnetic field</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5</a:t>
            </a:fld>
            <a:endParaRPr lang="en-US" dirty="0"/>
          </a:p>
        </p:txBody>
      </p:sp>
      <p:sp>
        <p:nvSpPr>
          <p:cNvPr id="11" name="TextBox 10"/>
          <p:cNvSpPr txBox="1"/>
          <p:nvPr/>
        </p:nvSpPr>
        <p:spPr>
          <a:xfrm>
            <a:off x="3886200" y="5105400"/>
            <a:ext cx="1223412" cy="923330"/>
          </a:xfrm>
          <a:prstGeom prst="rect">
            <a:avLst/>
          </a:prstGeom>
          <a:noFill/>
        </p:spPr>
        <p:txBody>
          <a:bodyPr wrap="none" rtlCol="0">
            <a:spAutoFit/>
          </a:bodyPr>
          <a:lstStyle/>
          <a:p>
            <a:r>
              <a:rPr lang="en-US" sz="5400" dirty="0" smtClean="0">
                <a:solidFill>
                  <a:srgbClr val="0000FF"/>
                </a:solidFill>
              </a:rPr>
              <a:t>But</a:t>
            </a:r>
            <a:endParaRPr lang="en-US" sz="5400" dirty="0">
              <a:solidFill>
                <a:srgbClr val="0000FF"/>
              </a:solidFill>
            </a:endParaRPr>
          </a:p>
        </p:txBody>
      </p:sp>
    </p:spTree>
  </p:cSld>
  <p:clrMapOvr>
    <a:masterClrMapping/>
  </p:clrMapOvr>
  <p:transition spd="slow">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pPr lvl="1"/>
            <a:r>
              <a:rPr lang="en-US" sz="9600" dirty="0" smtClean="0"/>
              <a:t>END</a:t>
            </a:r>
            <a:endParaRPr lang="en-US" sz="9600"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995EC52-1F2E-4189-9CEB-802052E9100C}" type="slidenum">
              <a:rPr lang="en-US" smtClean="0"/>
              <a:pPr>
                <a:defRPr/>
              </a:pPr>
              <a:t>50</a:t>
            </a:fld>
            <a:endParaRPr lang="en-US" dirty="0"/>
          </a:p>
        </p:txBody>
      </p:sp>
    </p:spTree>
  </p:cSld>
  <p:clrMapOvr>
    <a:masterClrMapping/>
  </p:clrMapOvr>
  <p:transition spd="slow">
    <p:circl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it is not a Cliff</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51</a:t>
            </a:fld>
            <a:endParaRPr lang="en-US" dirty="0"/>
          </a:p>
        </p:txBody>
      </p:sp>
      <p:pic>
        <p:nvPicPr>
          <p:cNvPr id="7" name="Content Placeholder 6" descr="mu-p_v_gradient.jpg"/>
          <p:cNvPicPr>
            <a:picLocks noGrp="1"/>
          </p:cNvPicPr>
          <p:nvPr>
            <p:ph idx="1"/>
          </p:nvPr>
        </p:nvPicPr>
        <p:blipFill>
          <a:blip r:embed="rId2"/>
          <a:stretch>
            <a:fillRect/>
          </a:stretch>
        </p:blipFill>
        <p:spPr>
          <a:xfrm>
            <a:off x="990600" y="1219200"/>
            <a:ext cx="7210104" cy="4572000"/>
          </a:xfrm>
          <a:prstGeom prst="rect">
            <a:avLst/>
          </a:prstGeom>
        </p:spPr>
      </p:pic>
      <p:sp>
        <p:nvSpPr>
          <p:cNvPr id="8" name="TextBox 7"/>
          <p:cNvSpPr txBox="1"/>
          <p:nvPr/>
        </p:nvSpPr>
        <p:spPr>
          <a:xfrm>
            <a:off x="2667881" y="5867400"/>
            <a:ext cx="3855543" cy="461665"/>
          </a:xfrm>
          <a:prstGeom prst="rect">
            <a:avLst/>
          </a:prstGeom>
          <a:noFill/>
        </p:spPr>
        <p:txBody>
          <a:bodyPr wrap="none" rtlCol="0">
            <a:spAutoFit/>
          </a:bodyPr>
          <a:lstStyle/>
          <a:p>
            <a:r>
              <a:rPr lang="en-US" sz="2400" dirty="0" smtClean="0">
                <a:solidFill>
                  <a:srgbClr val="0000FF"/>
                </a:solidFill>
                <a:latin typeface="Symbol" pitchFamily="18" charset="2"/>
              </a:rPr>
              <a:t>m</a:t>
            </a:r>
            <a:r>
              <a:rPr lang="en-US" sz="2400" dirty="0" smtClean="0">
                <a:solidFill>
                  <a:srgbClr val="0000FF"/>
                </a:solidFill>
              </a:rPr>
              <a:t>/p after initial (4D cooling)</a:t>
            </a:r>
            <a:endParaRPr lang="en-US" sz="2400" dirty="0">
              <a:solidFill>
                <a:srgbClr val="0000FF"/>
              </a:solidFill>
            </a:endParaRPr>
          </a:p>
        </p:txBody>
      </p:sp>
    </p:spTree>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RF </a:t>
            </a:r>
            <a:r>
              <a:rPr lang="en-US" i="1" dirty="0" smtClean="0">
                <a:solidFill>
                  <a:srgbClr val="FF0000"/>
                </a:solidFill>
              </a:rPr>
              <a:t>Challenge</a:t>
            </a:r>
            <a:endParaRPr lang="en-US" i="1" dirty="0">
              <a:solidFill>
                <a:srgbClr val="FF0000"/>
              </a:solidFill>
            </a:endParaRPr>
          </a:p>
        </p:txBody>
      </p:sp>
      <p:sp>
        <p:nvSpPr>
          <p:cNvPr id="3" name="Content Placeholder 2"/>
          <p:cNvSpPr>
            <a:spLocks noGrp="1"/>
          </p:cNvSpPr>
          <p:nvPr>
            <p:ph idx="1"/>
          </p:nvPr>
        </p:nvSpPr>
        <p:spPr>
          <a:xfrm>
            <a:off x="457200" y="1371600"/>
            <a:ext cx="8229600" cy="1143000"/>
          </a:xfrm>
        </p:spPr>
        <p:txBody>
          <a:bodyPr/>
          <a:lstStyle/>
          <a:p>
            <a:r>
              <a:rPr lang="en-US" dirty="0" smtClean="0"/>
              <a:t>Significant degradation in maximum stable operating gradient with applied B field</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6</a:t>
            </a:fld>
            <a:endParaRPr lang="en-US" dirty="0"/>
          </a:p>
        </p:txBody>
      </p:sp>
      <p:pic>
        <p:nvPicPr>
          <p:cNvPr id="7" name="Picture 6" descr="SOLvgradient.jpg"/>
          <p:cNvPicPr/>
          <p:nvPr/>
        </p:nvPicPr>
        <p:blipFill>
          <a:blip r:embed="rId2"/>
          <a:stretch>
            <a:fillRect/>
          </a:stretch>
        </p:blipFill>
        <p:spPr>
          <a:xfrm>
            <a:off x="152400" y="2743200"/>
            <a:ext cx="4419600" cy="3149928"/>
          </a:xfrm>
          <a:prstGeom prst="rect">
            <a:avLst/>
          </a:prstGeom>
        </p:spPr>
      </p:pic>
      <p:pic>
        <p:nvPicPr>
          <p:cNvPr id="9" name="Picture 8" descr="805_curwin"/>
          <p:cNvPicPr>
            <a:picLocks noChangeAspect="1" noChangeArrowheads="1"/>
          </p:cNvPicPr>
          <p:nvPr/>
        </p:nvPicPr>
        <p:blipFill>
          <a:blip r:embed="rId3" cstate="print"/>
          <a:srcRect/>
          <a:stretch>
            <a:fillRect/>
          </a:stretch>
        </p:blipFill>
        <p:spPr bwMode="auto">
          <a:xfrm>
            <a:off x="7391400" y="4114800"/>
            <a:ext cx="1600200" cy="2133600"/>
          </a:xfrm>
          <a:prstGeom prst="rect">
            <a:avLst/>
          </a:prstGeom>
          <a:noFill/>
        </p:spPr>
      </p:pic>
      <p:pic>
        <p:nvPicPr>
          <p:cNvPr id="10" name="Picture 5" descr="805_refurb.jpg"/>
          <p:cNvPicPr>
            <a:picLocks noChangeAspect="1"/>
          </p:cNvPicPr>
          <p:nvPr/>
        </p:nvPicPr>
        <p:blipFill>
          <a:blip r:embed="rId4" cstate="print"/>
          <a:srcRect/>
          <a:stretch>
            <a:fillRect/>
          </a:stretch>
        </p:blipFill>
        <p:spPr bwMode="auto">
          <a:xfrm>
            <a:off x="4648200" y="4134189"/>
            <a:ext cx="2514600" cy="1885361"/>
          </a:xfrm>
          <a:prstGeom prst="rect">
            <a:avLst/>
          </a:prstGeom>
          <a:noFill/>
          <a:ln w="9525">
            <a:noFill/>
            <a:miter lim="800000"/>
            <a:headEnd/>
            <a:tailEnd/>
          </a:ln>
        </p:spPr>
      </p:pic>
      <p:sp>
        <p:nvSpPr>
          <p:cNvPr id="11" name="Content Placeholder 2"/>
          <p:cNvSpPr txBox="1">
            <a:spLocks/>
          </p:cNvSpPr>
          <p:nvPr/>
        </p:nvSpPr>
        <p:spPr bwMode="auto">
          <a:xfrm>
            <a:off x="5105400" y="2362200"/>
            <a:ext cx="3733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55000" lnSpcReduction="20000"/>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805 MHz RF Pillbox data</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rgbClr val="00B050"/>
                </a:solidFill>
                <a:effectLst/>
                <a:uLnTx/>
                <a:uFillTx/>
                <a:latin typeface="+mn-lt"/>
                <a:ea typeface="+mn-ea"/>
                <a:cs typeface="+mn-cs"/>
              </a:rPr>
              <a:t>Curved Be windows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rgbClr val="00B050"/>
                </a:solidFill>
                <a:effectLst/>
                <a:uLnTx/>
                <a:uFillTx/>
                <a:latin typeface="+mn-lt"/>
                <a:ea typeface="+mn-ea"/>
                <a:cs typeface="+mn-cs"/>
              </a:rPr>
              <a:t>E parallel B</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rgbClr val="00B050"/>
                </a:solidFill>
                <a:effectLst/>
                <a:uLnTx/>
                <a:uFillTx/>
                <a:latin typeface="+mn-lt"/>
                <a:ea typeface="+mn-ea"/>
                <a:cs typeface="+mn-cs"/>
              </a:rPr>
              <a:t>Electron current/arcs focused by B</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Degradation also observed with 201 MHz cavity</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rgbClr val="FF0000"/>
                </a:solidFill>
                <a:effectLst/>
                <a:uLnTx/>
                <a:uFillTx/>
                <a:latin typeface="+mn-lt"/>
                <a:ea typeface="+mn-ea"/>
                <a:cs typeface="+mn-cs"/>
              </a:rPr>
              <a:t>Qualitatively, quite different</a:t>
            </a:r>
            <a:endParaRPr kumimoji="0" lang="en-US" sz="2800" b="0"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spd="slow">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805 Pillbox</a:t>
            </a:r>
            <a:br>
              <a:rPr lang="en-US" dirty="0" smtClean="0"/>
            </a:br>
            <a:r>
              <a:rPr lang="en-US" sz="2800" i="1" dirty="0" smtClean="0"/>
              <a:t>Post-Mortem</a:t>
            </a:r>
            <a:endParaRPr lang="en-US" dirty="0"/>
          </a:p>
        </p:txBody>
      </p:sp>
      <p:pic>
        <p:nvPicPr>
          <p:cNvPr id="7" name="Content Placeholder 6" descr="Pillbox_iris.jpg"/>
          <p:cNvPicPr>
            <a:picLocks noGrp="1" noChangeAspect="1"/>
          </p:cNvPicPr>
          <p:nvPr>
            <p:ph idx="1"/>
          </p:nvPr>
        </p:nvPicPr>
        <p:blipFill>
          <a:blip r:embed="rId2" cstate="print"/>
          <a:stretch>
            <a:fillRect/>
          </a:stretch>
        </p:blipFill>
        <p:spPr>
          <a:xfrm>
            <a:off x="228600" y="4191000"/>
            <a:ext cx="2819400" cy="1879600"/>
          </a:xfrm>
        </p:spPr>
      </p:pic>
      <p:sp>
        <p:nvSpPr>
          <p:cNvPr id="4" name="Date Placeholder 3"/>
          <p:cNvSpPr>
            <a:spLocks noGrp="1"/>
          </p:cNvSpPr>
          <p:nvPr>
            <p:ph type="dt" sz="half" idx="10"/>
          </p:nvPr>
        </p:nvSpPr>
        <p:spPr/>
        <p:txBody>
          <a:bodyPr/>
          <a:lstStyle/>
          <a:p>
            <a:pPr>
              <a:defRPr/>
            </a:pPr>
            <a:r>
              <a:rPr lang="en-US" smtClean="0"/>
              <a:t>Alan Bross</a:t>
            </a:r>
            <a:endParaRPr lang="en-US" dirty="0"/>
          </a:p>
        </p:txBody>
      </p:sp>
      <p:sp>
        <p:nvSpPr>
          <p:cNvPr id="5" name="Footer Placeholder 4"/>
          <p:cNvSpPr>
            <a:spLocks noGrp="1"/>
          </p:cNvSpPr>
          <p:nvPr>
            <p:ph type="ftr" sz="quarter" idx="11"/>
          </p:nvPr>
        </p:nvSpPr>
        <p:spPr/>
        <p:txBody>
          <a:bodyPr/>
          <a:lstStyle/>
          <a:p>
            <a:pPr>
              <a:defRPr/>
            </a:pPr>
            <a:r>
              <a:rPr lang="en-US"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7</a:t>
            </a:fld>
            <a:endParaRPr lang="en-US" dirty="0"/>
          </a:p>
        </p:txBody>
      </p:sp>
      <p:pic>
        <p:nvPicPr>
          <p:cNvPr id="8" name="Content Placeholder 6" descr="Pillbox_damage.jpg"/>
          <p:cNvPicPr>
            <a:picLocks noChangeAspect="1"/>
          </p:cNvPicPr>
          <p:nvPr/>
        </p:nvPicPr>
        <p:blipFill>
          <a:blip r:embed="rId3" cstate="print"/>
          <a:stretch>
            <a:fillRect/>
          </a:stretch>
        </p:blipFill>
        <p:spPr bwMode="auto">
          <a:xfrm>
            <a:off x="457200" y="1371600"/>
            <a:ext cx="3097005" cy="2324037"/>
          </a:xfrm>
          <a:prstGeom prst="rect">
            <a:avLst/>
          </a:prstGeom>
          <a:noFill/>
          <a:ln w="9525">
            <a:noFill/>
            <a:miter lim="800000"/>
            <a:headEnd/>
            <a:tailEnd/>
          </a:ln>
        </p:spPr>
      </p:pic>
      <p:pic>
        <p:nvPicPr>
          <p:cNvPr id="9" name="Content Placeholder 10" descr="Pillbox_BE_win.jpg"/>
          <p:cNvPicPr>
            <a:picLocks noChangeAspect="1"/>
          </p:cNvPicPr>
          <p:nvPr/>
        </p:nvPicPr>
        <p:blipFill>
          <a:blip r:embed="rId4" cstate="print"/>
          <a:stretch>
            <a:fillRect/>
          </a:stretch>
        </p:blipFill>
        <p:spPr bwMode="auto">
          <a:xfrm>
            <a:off x="3657600" y="3810000"/>
            <a:ext cx="3020805" cy="2266856"/>
          </a:xfrm>
          <a:prstGeom prst="rect">
            <a:avLst/>
          </a:prstGeom>
          <a:noFill/>
          <a:ln w="9525">
            <a:noFill/>
            <a:miter lim="800000"/>
            <a:headEnd/>
            <a:tailEnd/>
          </a:ln>
        </p:spPr>
      </p:pic>
      <p:pic>
        <p:nvPicPr>
          <p:cNvPr id="10" name="Content Placeholder 12" descr="Button_holder.jpg"/>
          <p:cNvPicPr>
            <a:picLocks noChangeAspect="1"/>
          </p:cNvPicPr>
          <p:nvPr/>
        </p:nvPicPr>
        <p:blipFill>
          <a:blip r:embed="rId5" cstate="print"/>
          <a:stretch>
            <a:fillRect/>
          </a:stretch>
        </p:blipFill>
        <p:spPr bwMode="auto">
          <a:xfrm>
            <a:off x="4114800" y="1676400"/>
            <a:ext cx="2286000" cy="1715447"/>
          </a:xfrm>
          <a:prstGeom prst="rect">
            <a:avLst/>
          </a:prstGeom>
          <a:noFill/>
          <a:ln w="9525">
            <a:noFill/>
            <a:miter lim="800000"/>
            <a:headEnd/>
            <a:tailEnd/>
          </a:ln>
        </p:spPr>
      </p:pic>
      <p:sp>
        <p:nvSpPr>
          <p:cNvPr id="11" name="Oval 10"/>
          <p:cNvSpPr/>
          <p:nvPr/>
        </p:nvSpPr>
        <p:spPr>
          <a:xfrm>
            <a:off x="1752600" y="2590800"/>
            <a:ext cx="3810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11" idx="4"/>
          </p:cNvCxnSpPr>
          <p:nvPr/>
        </p:nvCxnSpPr>
        <p:spPr>
          <a:xfrm rot="5400000">
            <a:off x="552450" y="3790950"/>
            <a:ext cx="2362200" cy="419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Content Placeholder 13"/>
          <p:cNvSpPr txBox="1">
            <a:spLocks/>
          </p:cNvSpPr>
          <p:nvPr/>
        </p:nvSpPr>
        <p:spPr bwMode="auto">
          <a:xfrm>
            <a:off x="6477000" y="1524000"/>
            <a:ext cx="25908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Significant damage observed</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rgbClr val="00B050"/>
                </a:solidFill>
                <a:effectLst/>
                <a:uLnTx/>
                <a:uFillTx/>
                <a:latin typeface="+mn-lt"/>
                <a:ea typeface="+mn-ea"/>
                <a:cs typeface="+mn-cs"/>
              </a:rPr>
              <a:t>Iris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rgbClr val="00B050"/>
                </a:solidFill>
                <a:effectLst/>
                <a:uLnTx/>
                <a:uFillTx/>
                <a:latin typeface="+mn-lt"/>
                <a:ea typeface="+mn-ea"/>
                <a:cs typeface="+mn-cs"/>
              </a:rPr>
              <a:t>RF coupler</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rgbClr val="00B050"/>
                </a:solidFill>
                <a:effectLst/>
                <a:uLnTx/>
                <a:uFillTx/>
                <a:latin typeface="+mn-lt"/>
                <a:ea typeface="+mn-ea"/>
                <a:cs typeface="+mn-cs"/>
              </a:rPr>
              <a:t>Button holder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However</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rgbClr val="00B050"/>
                </a:solidFill>
                <a:effectLst/>
                <a:uLnTx/>
                <a:uFillTx/>
                <a:latin typeface="+mn-lt"/>
                <a:ea typeface="+mn-ea"/>
                <a:cs typeface="+mn-cs"/>
              </a:rPr>
              <a:t>No damage to Be window</a:t>
            </a:r>
          </a:p>
        </p:txBody>
      </p:sp>
      <p:sp>
        <p:nvSpPr>
          <p:cNvPr id="16" name="Rectangle 15"/>
          <p:cNvSpPr/>
          <p:nvPr/>
        </p:nvSpPr>
        <p:spPr>
          <a:xfrm>
            <a:off x="914400" y="4724400"/>
            <a:ext cx="1447800" cy="1143000"/>
          </a:xfrm>
          <a:prstGeom prst="rect">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95400" y="2209800"/>
            <a:ext cx="1447800" cy="3048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95800" y="2209800"/>
            <a:ext cx="1447800" cy="1066800"/>
          </a:xfrm>
          <a:prstGeom prst="rect">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191000" y="3962400"/>
            <a:ext cx="1981200" cy="1905000"/>
          </a:xfrm>
          <a:prstGeom prst="rect">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500"/>
                                        <p:tgtEl>
                                          <p:spTgt spid="1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animEffect transition="in" filter="fade">
                                      <p:cBhvr>
                                        <p:cTn id="23" dur="500"/>
                                        <p:tgtEl>
                                          <p:spTgt spid="15">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Effect transition="in" filter="fade">
                                      <p:cBhvr>
                                        <p:cTn id="31" dur="500"/>
                                        <p:tgtEl>
                                          <p:spTgt spid="15">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xEl>
                                              <p:pRg st="5" end="5"/>
                                            </p:txEl>
                                          </p:spTgt>
                                        </p:tgtEl>
                                        <p:attrNameLst>
                                          <p:attrName>style.visibility</p:attrName>
                                        </p:attrNameLst>
                                      </p:cBhvr>
                                      <p:to>
                                        <p:strVal val="visible"/>
                                      </p:to>
                                    </p:set>
                                    <p:animEffect transition="in" filter="fade">
                                      <p:cBhvr>
                                        <p:cTn id="34" dur="500"/>
                                        <p:tgtEl>
                                          <p:spTgt spid="15">
                                            <p:txEl>
                                              <p:pRg st="5" end="5"/>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805 MHz Imaging</a:t>
            </a:r>
            <a:endParaRPr lang="en-US" dirty="0"/>
          </a:p>
        </p:txBody>
      </p:sp>
      <p:pic>
        <p:nvPicPr>
          <p:cNvPr id="7" name="Content Placeholder 6" descr="Beamlets.jpg"/>
          <p:cNvPicPr>
            <a:picLocks noGrp="1" noChangeAspect="1"/>
          </p:cNvPicPr>
          <p:nvPr>
            <p:ph idx="1"/>
          </p:nvPr>
        </p:nvPicPr>
        <p:blipFill>
          <a:blip r:embed="rId2"/>
          <a:stretch>
            <a:fillRect/>
          </a:stretch>
        </p:blipFill>
        <p:spPr>
          <a:xfrm>
            <a:off x="1524000" y="1295400"/>
            <a:ext cx="7359650" cy="3400420"/>
          </a:xfrm>
        </p:spPr>
      </p:pic>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8</a:t>
            </a:fld>
            <a:endParaRPr lang="en-US" dirty="0"/>
          </a:p>
        </p:txBody>
      </p:sp>
      <p:grpSp>
        <p:nvGrpSpPr>
          <p:cNvPr id="19" name="Group 18"/>
          <p:cNvGrpSpPr/>
          <p:nvPr/>
        </p:nvGrpSpPr>
        <p:grpSpPr>
          <a:xfrm>
            <a:off x="228600" y="3352800"/>
            <a:ext cx="3810000" cy="2911475"/>
            <a:chOff x="5181600" y="3810000"/>
            <a:chExt cx="3810000" cy="2911475"/>
          </a:xfrm>
        </p:grpSpPr>
        <p:sp>
          <p:nvSpPr>
            <p:cNvPr id="9" name="Slide Number Placeholder 2"/>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B9B9303-84AF-412D-950D-E2546D84F093}"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9"/>
            <p:cNvSpPr/>
            <p:nvPr/>
          </p:nvSpPr>
          <p:spPr>
            <a:xfrm>
              <a:off x="5181600" y="3810000"/>
              <a:ext cx="3810000" cy="289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3"/>
            <p:cNvPicPr>
              <a:picLocks noChangeAspect="1" noChangeArrowheads="1"/>
            </p:cNvPicPr>
            <p:nvPr/>
          </p:nvPicPr>
          <p:blipFill>
            <a:blip r:embed="rId3"/>
            <a:srcRect/>
            <a:stretch>
              <a:fillRect/>
            </a:stretch>
          </p:blipFill>
          <p:spPr bwMode="auto">
            <a:xfrm>
              <a:off x="5334000" y="5562600"/>
              <a:ext cx="1485500" cy="565037"/>
            </a:xfrm>
            <a:prstGeom prst="rect">
              <a:avLst/>
            </a:prstGeom>
            <a:noFill/>
            <a:ln w="9525">
              <a:noFill/>
              <a:miter lim="800000"/>
              <a:headEnd/>
              <a:tailEnd/>
            </a:ln>
          </p:spPr>
        </p:pic>
        <p:sp>
          <p:nvSpPr>
            <p:cNvPr id="12" name="Arc 11"/>
            <p:cNvSpPr/>
            <p:nvPr/>
          </p:nvSpPr>
          <p:spPr>
            <a:xfrm rot="10800000">
              <a:off x="5210474" y="4130969"/>
              <a:ext cx="1647525" cy="371375"/>
            </a:xfrm>
            <a:prstGeom prst="arc">
              <a:avLst>
                <a:gd name="adj1" fmla="val 10898361"/>
                <a:gd name="adj2" fmla="val 0"/>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p:cNvSpPr/>
            <p:nvPr/>
          </p:nvSpPr>
          <p:spPr>
            <a:xfrm>
              <a:off x="6096000" y="4495800"/>
              <a:ext cx="20855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rot="5400000">
              <a:off x="5219700" y="5219700"/>
              <a:ext cx="685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5257800" y="5105400"/>
              <a:ext cx="228600" cy="381000"/>
            </a:xfrm>
            <a:prstGeom prst="rect">
              <a:avLst/>
            </a:prstGeom>
            <a:noFill/>
          </p:spPr>
          <p:txBody>
            <a:bodyPr wrap="square" rtlCol="0">
              <a:spAutoFit/>
            </a:bodyPr>
            <a:lstStyle/>
            <a:p>
              <a:r>
                <a:rPr lang="en-US" dirty="0" smtClean="0"/>
                <a:t>B</a:t>
              </a:r>
              <a:endParaRPr lang="en-US" dirty="0"/>
            </a:p>
          </p:txBody>
        </p:sp>
        <p:sp>
          <p:nvSpPr>
            <p:cNvPr id="16" name="TextBox 15"/>
            <p:cNvSpPr txBox="1"/>
            <p:nvPr/>
          </p:nvSpPr>
          <p:spPr>
            <a:xfrm>
              <a:off x="5562600" y="4114800"/>
              <a:ext cx="1447800" cy="276999"/>
            </a:xfrm>
            <a:prstGeom prst="rect">
              <a:avLst/>
            </a:prstGeom>
            <a:noFill/>
          </p:spPr>
          <p:txBody>
            <a:bodyPr wrap="square" rtlCol="0">
              <a:spAutoFit/>
            </a:bodyPr>
            <a:lstStyle/>
            <a:p>
              <a:r>
                <a:rPr lang="en-US" sz="1200" b="1" dirty="0" smtClean="0"/>
                <a:t>Hot Spot Arc forms</a:t>
              </a:r>
              <a:endParaRPr lang="en-US" sz="1200" b="1" dirty="0"/>
            </a:p>
          </p:txBody>
        </p:sp>
        <p:sp>
          <p:nvSpPr>
            <p:cNvPr id="17" name="TextBox 16"/>
            <p:cNvSpPr txBox="1"/>
            <p:nvPr/>
          </p:nvSpPr>
          <p:spPr>
            <a:xfrm>
              <a:off x="6705600" y="4648200"/>
              <a:ext cx="2209800" cy="1169551"/>
            </a:xfrm>
            <a:prstGeom prst="rect">
              <a:avLst/>
            </a:prstGeom>
            <a:noFill/>
          </p:spPr>
          <p:txBody>
            <a:bodyPr wrap="square" rtlCol="0">
              <a:spAutoFit/>
            </a:bodyPr>
            <a:lstStyle/>
            <a:p>
              <a:pPr algn="ctr"/>
              <a:r>
                <a:rPr lang="en-US" sz="1400" b="1" dirty="0" smtClean="0">
                  <a:solidFill>
                    <a:srgbClr val="FF0000"/>
                  </a:solidFill>
                </a:rPr>
                <a:t>Cavity Energy</a:t>
              </a:r>
            </a:p>
            <a:p>
              <a:pPr algn="ctr"/>
              <a:r>
                <a:rPr lang="en-US" sz="1400" b="1" dirty="0" smtClean="0">
                  <a:solidFill>
                    <a:srgbClr val="FF0000"/>
                  </a:solidFill>
                </a:rPr>
                <a:t>W=1/2 CV</a:t>
              </a:r>
              <a:r>
                <a:rPr lang="en-US" sz="1400" b="1" baseline="30000" dirty="0" smtClean="0">
                  <a:solidFill>
                    <a:srgbClr val="FF0000"/>
                  </a:solidFill>
                </a:rPr>
                <a:t>2</a:t>
              </a:r>
              <a:r>
                <a:rPr lang="en-US" sz="1400" b="1" dirty="0" smtClean="0">
                  <a:solidFill>
                    <a:srgbClr val="FF0000"/>
                  </a:solidFill>
                </a:rPr>
                <a:t> </a:t>
              </a:r>
              <a:r>
                <a:rPr lang="en-US" sz="1400" b="1" dirty="0" smtClean="0">
                  <a:solidFill>
                    <a:srgbClr val="FF0000"/>
                  </a:solidFill>
                  <a:latin typeface="Symbol" pitchFamily="18" charset="2"/>
                </a:rPr>
                <a:t> </a:t>
              </a:r>
            </a:p>
            <a:p>
              <a:pPr algn="ctr"/>
              <a:r>
                <a:rPr lang="en-US" sz="1400" dirty="0" smtClean="0">
                  <a:solidFill>
                    <a:srgbClr val="FF0000"/>
                  </a:solidFill>
                  <a:latin typeface="Symbol" pitchFamily="18" charset="2"/>
                  <a:cs typeface="Arial" pitchFamily="34" charset="0"/>
                </a:rPr>
                <a:t>»</a:t>
              </a:r>
              <a:r>
                <a:rPr lang="en-US" sz="1400" dirty="0" smtClean="0">
                  <a:solidFill>
                    <a:srgbClr val="FF0000"/>
                  </a:solidFill>
                  <a:latin typeface="Arial" pitchFamily="34" charset="0"/>
                  <a:cs typeface="Arial" pitchFamily="34" charset="0"/>
                </a:rPr>
                <a:t> </a:t>
              </a:r>
              <a:r>
                <a:rPr lang="en-US" sz="1400" b="1" dirty="0" smtClean="0">
                  <a:solidFill>
                    <a:srgbClr val="FF0000"/>
                  </a:solidFill>
                  <a:latin typeface="Arial" pitchFamily="34" charset="0"/>
                  <a:cs typeface="Arial" pitchFamily="34" charset="0"/>
                </a:rPr>
                <a:t>1-5 </a:t>
              </a:r>
              <a:r>
                <a:rPr lang="en-US" sz="1400" b="1" dirty="0" smtClean="0">
                  <a:solidFill>
                    <a:srgbClr val="FF0000"/>
                  </a:solidFill>
                  <a:latin typeface="Arial" pitchFamily="34" charset="0"/>
                  <a:cs typeface="Arial" pitchFamily="34" charset="0"/>
                </a:rPr>
                <a:t>joule</a:t>
              </a:r>
            </a:p>
            <a:p>
              <a:pPr algn="ctr"/>
              <a:r>
                <a:rPr lang="en-US" sz="1400" b="1" dirty="0" smtClean="0">
                  <a:solidFill>
                    <a:srgbClr val="FF0000"/>
                  </a:solidFill>
                </a:rPr>
                <a:t>All goes into melting Cu</a:t>
              </a:r>
              <a:endParaRPr lang="en-US" sz="1400" b="1" dirty="0">
                <a:solidFill>
                  <a:srgbClr val="FF0000"/>
                </a:solidFill>
              </a:endParaRPr>
            </a:p>
          </p:txBody>
        </p:sp>
      </p:grpSp>
      <p:sp>
        <p:nvSpPr>
          <p:cNvPr id="20" name="Rectangle 19"/>
          <p:cNvSpPr/>
          <p:nvPr/>
        </p:nvSpPr>
        <p:spPr>
          <a:xfrm>
            <a:off x="3429000" y="5943600"/>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4114800" y="5181600"/>
            <a:ext cx="4925387" cy="923330"/>
          </a:xfrm>
          <a:prstGeom prst="rect">
            <a:avLst/>
          </a:prstGeom>
          <a:noFill/>
        </p:spPr>
        <p:txBody>
          <a:bodyPr wrap="none" rtlCol="0">
            <a:spAutoFit/>
          </a:bodyPr>
          <a:lstStyle/>
          <a:p>
            <a:pPr algn="ctr"/>
            <a:r>
              <a:rPr lang="en-US" dirty="0" smtClean="0">
                <a:solidFill>
                  <a:srgbClr val="0000FF"/>
                </a:solidFill>
              </a:rPr>
              <a:t>Surface Field Enhancement</a:t>
            </a:r>
          </a:p>
          <a:p>
            <a:pPr algn="ctr"/>
            <a:r>
              <a:rPr lang="en-US" dirty="0" smtClean="0">
                <a:solidFill>
                  <a:srgbClr val="0000FF"/>
                </a:solidFill>
              </a:rPr>
              <a:t>Initiates the event  &amp; B focuses the e</a:t>
            </a:r>
            <a:r>
              <a:rPr lang="en-US" baseline="30000" dirty="0" smtClean="0">
                <a:solidFill>
                  <a:srgbClr val="0000FF"/>
                </a:solidFill>
              </a:rPr>
              <a:t>-</a:t>
            </a:r>
            <a:r>
              <a:rPr lang="en-US" dirty="0" smtClean="0">
                <a:solidFill>
                  <a:srgbClr val="0000FF"/>
                </a:solidFill>
              </a:rPr>
              <a:t> current</a:t>
            </a:r>
          </a:p>
          <a:p>
            <a:pPr algn="ctr"/>
            <a:r>
              <a:rPr lang="en-US" dirty="0" smtClean="0">
                <a:solidFill>
                  <a:srgbClr val="0000FF"/>
                </a:solidFill>
              </a:rPr>
              <a:t>which causes damage</a:t>
            </a:r>
            <a:endParaRPr lang="en-US" dirty="0">
              <a:solidFill>
                <a:srgbClr val="0000FF"/>
              </a:solidFill>
            </a:endParaRPr>
          </a:p>
        </p:txBody>
      </p:sp>
    </p:spTree>
  </p:cSld>
  <p:clrMapOvr>
    <a:masterClrMapping/>
  </p:clrMapOvr>
  <p:transition spd="slow">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600200" y="228600"/>
            <a:ext cx="6019800" cy="762000"/>
          </a:xfrm>
        </p:spPr>
        <p:txBody>
          <a:bodyPr>
            <a:normAutofit fontScale="90000"/>
          </a:bodyPr>
          <a:lstStyle/>
          <a:p>
            <a:pPr eaLnBrk="1" hangingPunct="1"/>
            <a:r>
              <a:rPr lang="en-US" dirty="0" smtClean="0"/>
              <a:t>201 MHz Cavity Test</a:t>
            </a:r>
            <a:br>
              <a:rPr lang="en-US" dirty="0" smtClean="0"/>
            </a:br>
            <a:r>
              <a:rPr lang="en-US" sz="2000" i="1" dirty="0" smtClean="0"/>
              <a:t>Treating NCRF cavities with SCRF processes</a:t>
            </a:r>
            <a:endParaRPr lang="en-US" dirty="0" smtClean="0"/>
          </a:p>
        </p:txBody>
      </p:sp>
      <p:sp>
        <p:nvSpPr>
          <p:cNvPr id="19459" name="Rectangle 3"/>
          <p:cNvSpPr>
            <a:spLocks noGrp="1" noChangeArrowheads="1"/>
          </p:cNvSpPr>
          <p:nvPr>
            <p:ph type="body" idx="1"/>
          </p:nvPr>
        </p:nvSpPr>
        <p:spPr>
          <a:xfrm>
            <a:off x="0" y="1219200"/>
            <a:ext cx="8610600" cy="762000"/>
          </a:xfrm>
        </p:spPr>
        <p:txBody>
          <a:bodyPr>
            <a:normAutofit fontScale="62500" lnSpcReduction="20000"/>
          </a:bodyPr>
          <a:lstStyle/>
          <a:p>
            <a:pPr eaLnBrk="1" hangingPunct="1">
              <a:lnSpc>
                <a:spcPct val="80000"/>
              </a:lnSpc>
            </a:pPr>
            <a:r>
              <a:rPr lang="en-US" dirty="0" smtClean="0"/>
              <a:t>The 201 MHz Cavity –  </a:t>
            </a:r>
            <a:r>
              <a:rPr lang="en-US" i="1" dirty="0" smtClean="0">
                <a:solidFill>
                  <a:srgbClr val="FF0000"/>
                </a:solidFill>
              </a:rPr>
              <a:t>Achieved 21 MV/m</a:t>
            </a:r>
            <a:endParaRPr lang="en-US" sz="1600" i="1" dirty="0" smtClean="0">
              <a:solidFill>
                <a:schemeClr val="accent2"/>
              </a:solidFill>
            </a:endParaRPr>
          </a:p>
          <a:p>
            <a:pPr lvl="1" eaLnBrk="1" hangingPunct="1">
              <a:lnSpc>
                <a:spcPct val="80000"/>
              </a:lnSpc>
            </a:pPr>
            <a:r>
              <a:rPr lang="en-US" dirty="0" smtClean="0"/>
              <a:t>Design gradient – 16MV/m  </a:t>
            </a:r>
          </a:p>
          <a:p>
            <a:pPr lvl="1" eaLnBrk="1" hangingPunct="1">
              <a:lnSpc>
                <a:spcPct val="80000"/>
              </a:lnSpc>
            </a:pPr>
            <a:r>
              <a:rPr lang="en-US" dirty="0" smtClean="0"/>
              <a:t>At 0.75T reached 10-12 MV/m</a:t>
            </a:r>
          </a:p>
        </p:txBody>
      </p:sp>
      <p:pic>
        <p:nvPicPr>
          <p:cNvPr id="19461" name="Picture 5" descr="06-02-15_11-41"/>
          <p:cNvPicPr>
            <a:picLocks noChangeAspect="1" noChangeArrowheads="1"/>
          </p:cNvPicPr>
          <p:nvPr/>
        </p:nvPicPr>
        <p:blipFill>
          <a:blip r:embed="rId2"/>
          <a:srcRect/>
          <a:stretch>
            <a:fillRect/>
          </a:stretch>
        </p:blipFill>
        <p:spPr bwMode="auto">
          <a:xfrm>
            <a:off x="152400" y="2209800"/>
            <a:ext cx="5181600" cy="3886200"/>
          </a:xfrm>
          <a:prstGeom prst="rect">
            <a:avLst/>
          </a:prstGeom>
          <a:noFill/>
          <a:ln w="9525">
            <a:noFill/>
            <a:miter lim="800000"/>
            <a:headEnd/>
            <a:tailEnd/>
          </a:ln>
        </p:spPr>
      </p:pic>
      <p:pic>
        <p:nvPicPr>
          <p:cNvPr id="7" name="Picture 6" descr="201.jpg"/>
          <p:cNvPicPr>
            <a:picLocks noChangeAspect="1"/>
          </p:cNvPicPr>
          <p:nvPr/>
        </p:nvPicPr>
        <p:blipFill>
          <a:blip r:embed="rId3" cstate="print"/>
          <a:stretch>
            <a:fillRect/>
          </a:stretch>
        </p:blipFill>
        <p:spPr>
          <a:xfrm>
            <a:off x="6400800" y="2438400"/>
            <a:ext cx="2438400" cy="3657600"/>
          </a:xfrm>
          <a:prstGeom prst="rect">
            <a:avLst/>
          </a:prstGeom>
        </p:spPr>
      </p:pic>
      <p:sp>
        <p:nvSpPr>
          <p:cNvPr id="8" name="TextBox 7"/>
          <p:cNvSpPr txBox="1"/>
          <p:nvPr/>
        </p:nvSpPr>
        <p:spPr>
          <a:xfrm>
            <a:off x="4953000" y="1600200"/>
            <a:ext cx="3480505" cy="369332"/>
          </a:xfrm>
          <a:prstGeom prst="rect">
            <a:avLst/>
          </a:prstGeom>
          <a:noFill/>
        </p:spPr>
        <p:txBody>
          <a:bodyPr wrap="none" rtlCol="0">
            <a:spAutoFit/>
          </a:bodyPr>
          <a:lstStyle/>
          <a:p>
            <a:r>
              <a:rPr lang="en-US" dirty="0" smtClean="0">
                <a:solidFill>
                  <a:srgbClr val="FF0000"/>
                </a:solidFill>
              </a:rPr>
              <a:t>However, No observed damage!</a:t>
            </a:r>
            <a:endParaRPr lang="en-US" dirty="0">
              <a:solidFill>
                <a:srgbClr val="FF0000"/>
              </a:solidFill>
            </a:endParaRPr>
          </a:p>
        </p:txBody>
      </p:sp>
      <p:sp>
        <p:nvSpPr>
          <p:cNvPr id="9" name="Date Placeholder 8"/>
          <p:cNvSpPr>
            <a:spLocks noGrp="1"/>
          </p:cNvSpPr>
          <p:nvPr>
            <p:ph type="dt" sz="half" idx="10"/>
          </p:nvPr>
        </p:nvSpPr>
        <p:spPr/>
        <p:txBody>
          <a:bodyPr/>
          <a:lstStyle/>
          <a:p>
            <a:pPr>
              <a:defRPr/>
            </a:pPr>
            <a:r>
              <a:rPr lang="en-US" dirty="0" smtClean="0"/>
              <a:t>Alan Bross</a:t>
            </a:r>
            <a:endParaRPr lang="en-US" dirty="0"/>
          </a:p>
        </p:txBody>
      </p:sp>
      <p:sp>
        <p:nvSpPr>
          <p:cNvPr id="10" name="Slide Number Placeholder 9"/>
          <p:cNvSpPr>
            <a:spLocks noGrp="1"/>
          </p:cNvSpPr>
          <p:nvPr>
            <p:ph type="sldNum" sz="quarter" idx="12"/>
          </p:nvPr>
        </p:nvSpPr>
        <p:spPr/>
        <p:txBody>
          <a:bodyPr/>
          <a:lstStyle/>
          <a:p>
            <a:pPr>
              <a:defRPr/>
            </a:pPr>
            <a:fld id="{636CF26B-2D57-4D69-8A36-791C8D1D5DBF}" type="slidenum">
              <a:rPr lang="en-US" smtClean="0"/>
              <a:pPr>
                <a:defRPr/>
              </a:pPr>
              <a:t>9</a:t>
            </a:fld>
            <a:endParaRPr lang="en-US" dirty="0"/>
          </a:p>
        </p:txBody>
      </p:sp>
      <p:sp>
        <p:nvSpPr>
          <p:cNvPr id="11" name="Footer Placeholder 10"/>
          <p:cNvSpPr>
            <a:spLocks noGrp="1"/>
          </p:cNvSpPr>
          <p:nvPr>
            <p:ph type="ftr" sz="quarter" idx="11"/>
          </p:nvPr>
        </p:nvSpPr>
        <p:spPr/>
        <p:txBody>
          <a:bodyPr/>
          <a:lstStyle/>
          <a:p>
            <a:pPr>
              <a:defRPr/>
            </a:pPr>
            <a:r>
              <a:rPr lang="en-US" dirty="0" smtClean="0"/>
              <a:t>MAP REVIEW                        24-26 August, 2010</a:t>
            </a:r>
            <a:endParaRPr lang="en-US" dirty="0"/>
          </a:p>
        </p:txBody>
      </p:sp>
    </p:spTree>
  </p:cSld>
  <p:clrMapOvr>
    <a:masterClrMapping/>
  </p:clrMapOvr>
  <p:transition spd="slow">
    <p:circle/>
  </p:transition>
  <p:timing>
    <p:tnLst>
      <p:par>
        <p:cTn id="1" dur="indefinite" restart="never" nodeType="tmRoot"/>
      </p:par>
    </p:tnLst>
  </p:timing>
</p:sld>
</file>

<file path=ppt/theme/theme1.xml><?xml version="1.0" encoding="utf-8"?>
<a:theme xmlns:a="http://schemas.openxmlformats.org/drawingml/2006/main" name="MAP Review Template-R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MAP Review Template-R2</Template>
  <TotalTime>3792</TotalTime>
  <Words>2087</Words>
  <Application>Microsoft Office PowerPoint</Application>
  <PresentationFormat>On-screen Show (4:3)</PresentationFormat>
  <Paragraphs>483</Paragraphs>
  <Slides>51</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MAP Review Template-R2</vt:lpstr>
      <vt:lpstr>Equation</vt:lpstr>
      <vt:lpstr>Graph</vt:lpstr>
      <vt:lpstr>RF Strategy &amp;  the MuCool Test Area</vt:lpstr>
      <vt:lpstr>Slide 2</vt:lpstr>
      <vt:lpstr>Goals of This Talk</vt:lpstr>
      <vt:lpstr>Slide 4</vt:lpstr>
      <vt:lpstr>Normal Conducting RF R&amp;D Issues and Present Status</vt:lpstr>
      <vt:lpstr>The RF Challenge</vt:lpstr>
      <vt:lpstr>805 Pillbox Post-Mortem</vt:lpstr>
      <vt:lpstr>805 MHz Imaging</vt:lpstr>
      <vt:lpstr>201 MHz Cavity Test Treating NCRF cavities with SCRF processes</vt:lpstr>
      <vt:lpstr>201 MHz Prototype</vt:lpstr>
      <vt:lpstr>RF Breakdowns</vt:lpstr>
      <vt:lpstr>The Science of RF Breakdown Vacuum</vt:lpstr>
      <vt:lpstr>The Science of RF Breakdown II Vacuum</vt:lpstr>
      <vt:lpstr>The Science of RF Breakdown III Vacuum</vt:lpstr>
      <vt:lpstr>The Science of RF Breakdown IV Vacuum</vt:lpstr>
      <vt:lpstr>The Science of RF Breakdown V Vacuum</vt:lpstr>
      <vt:lpstr>Slide 17</vt:lpstr>
      <vt:lpstr>The Science of RF Breakdown Gas</vt:lpstr>
      <vt:lpstr>The Science of RF Breakdown II Gas</vt:lpstr>
      <vt:lpstr>The Science of RF Breakdown III Gas</vt:lpstr>
      <vt:lpstr>The Science of RF Breakdown IV Gas</vt:lpstr>
      <vt:lpstr>NCRF Program R&amp;D Strategy</vt:lpstr>
      <vt:lpstr>201 MHz Cavity Test Treating NCRF cavities with SCRF processes</vt:lpstr>
      <vt:lpstr>201 MHz Cavity Running Summary I (B=0)</vt:lpstr>
      <vt:lpstr>201 MHz Cavity Running Summary II (B&gt;0)</vt:lpstr>
      <vt:lpstr>201 MHz Cavity B Field Tests Summary</vt:lpstr>
      <vt:lpstr>Advanced Processing Concept Atomic Layer Deposition (ALD)</vt:lpstr>
      <vt:lpstr>NCRF R&amp;D Program</vt:lpstr>
      <vt:lpstr>Material Studies</vt:lpstr>
      <vt:lpstr>Button RF Cell Data Summary</vt:lpstr>
      <vt:lpstr>NCRF R&amp;D Program</vt:lpstr>
      <vt:lpstr>Magnetic Insulation</vt:lpstr>
      <vt:lpstr>Slide 33</vt:lpstr>
      <vt:lpstr>Box Cavity in Solenoid</vt:lpstr>
      <vt:lpstr>NCRF R&amp;D Program</vt:lpstr>
      <vt:lpstr>High Pressure H2 Filled Cavity Work  with Muons Inc.</vt:lpstr>
      <vt:lpstr>High Pressure H2 Filled Cavity Results In Surface Breakdown Regime</vt:lpstr>
      <vt:lpstr>RF Test Facility</vt:lpstr>
      <vt:lpstr>MTA Layout</vt:lpstr>
      <vt:lpstr>MTA RF</vt:lpstr>
      <vt:lpstr>MTA Cryo Valve Box &amp; Transfer Line</vt:lpstr>
      <vt:lpstr>MTA Hall – Clean Room</vt:lpstr>
      <vt:lpstr>MTA Hall – Clean Room II </vt:lpstr>
      <vt:lpstr>MTA Instrumentation</vt:lpstr>
      <vt:lpstr>Current MTA Beam Line</vt:lpstr>
      <vt:lpstr>MTA Beam Line Status </vt:lpstr>
      <vt:lpstr>Phase I RF Program (2 year) D. Li, Next Talk</vt:lpstr>
      <vt:lpstr>RF Strategy Down Selecting</vt:lpstr>
      <vt:lpstr>Summary </vt:lpstr>
      <vt:lpstr>Slide 50</vt:lpstr>
      <vt:lpstr>But it is not a Cliff</vt:lpstr>
    </vt:vector>
  </TitlesOfParts>
  <Company>Fermilab | Accelerator Division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Bross</dc:creator>
  <cp:lastModifiedBy>Bross</cp:lastModifiedBy>
  <cp:revision>311</cp:revision>
  <dcterms:created xsi:type="dcterms:W3CDTF">2010-08-02T20:11:59Z</dcterms:created>
  <dcterms:modified xsi:type="dcterms:W3CDTF">2010-08-20T22:07:12Z</dcterms:modified>
</cp:coreProperties>
</file>