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9" r:id="rId2"/>
    <p:sldId id="260" r:id="rId3"/>
    <p:sldId id="306" r:id="rId4"/>
    <p:sldId id="263" r:id="rId5"/>
    <p:sldId id="262" r:id="rId6"/>
    <p:sldId id="264" r:id="rId7"/>
    <p:sldId id="279" r:id="rId8"/>
    <p:sldId id="269" r:id="rId9"/>
    <p:sldId id="267" r:id="rId10"/>
    <p:sldId id="266" r:id="rId11"/>
    <p:sldId id="268" r:id="rId12"/>
    <p:sldId id="321" r:id="rId13"/>
    <p:sldId id="282" r:id="rId14"/>
    <p:sldId id="324" r:id="rId15"/>
    <p:sldId id="325" r:id="rId16"/>
    <p:sldId id="326" r:id="rId17"/>
    <p:sldId id="283" r:id="rId18"/>
    <p:sldId id="284" r:id="rId19"/>
    <p:sldId id="293" r:id="rId20"/>
    <p:sldId id="296" r:id="rId21"/>
    <p:sldId id="297" r:id="rId22"/>
    <p:sldId id="301" r:id="rId23"/>
    <p:sldId id="327" r:id="rId24"/>
    <p:sldId id="302" r:id="rId25"/>
    <p:sldId id="299" r:id="rId26"/>
    <p:sldId id="303" r:id="rId27"/>
    <p:sldId id="304" r:id="rId28"/>
    <p:sldId id="305" r:id="rId29"/>
    <p:sldId id="319" r:id="rId30"/>
  </p:sldIdLst>
  <p:sldSz cx="9144000" cy="6858000" type="screen4x3"/>
  <p:notesSz cx="7077075" cy="89550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99"/>
    <a:srgbClr val="0066FF"/>
    <a:srgbClr val="663300"/>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61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3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NuFact-NFMCC\Muon%20Collider\5%20Year%20Plan%20-%20Revised\Program%20Review\Extended%20Master-R2b-newrates-adb.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title>
    <c:plotArea>
      <c:layout/>
      <c:barChart>
        <c:barDir val="col"/>
        <c:grouping val="clustered"/>
        <c:ser>
          <c:idx val="0"/>
          <c:order val="0"/>
          <c:tx>
            <c:v>FY10  Manpower Breakdown</c:v>
          </c:tx>
          <c:cat>
            <c:strRef>
              <c:f>Sheet2!$A$55:$D$55</c:f>
              <c:strCache>
                <c:ptCount val="4"/>
                <c:pt idx="0">
                  <c:v>Scientist</c:v>
                </c:pt>
                <c:pt idx="1">
                  <c:v>Engineer</c:v>
                </c:pt>
                <c:pt idx="2">
                  <c:v>Technician</c:v>
                </c:pt>
                <c:pt idx="3">
                  <c:v>Postdoc</c:v>
                </c:pt>
              </c:strCache>
            </c:strRef>
          </c:cat>
          <c:val>
            <c:numRef>
              <c:f>Sheet2!$A$56:$D$56</c:f>
              <c:numCache>
                <c:formatCode>General</c:formatCode>
                <c:ptCount val="4"/>
                <c:pt idx="0">
                  <c:v>2.8</c:v>
                </c:pt>
                <c:pt idx="1">
                  <c:v>4.8</c:v>
                </c:pt>
                <c:pt idx="2">
                  <c:v>3.7</c:v>
                </c:pt>
                <c:pt idx="3">
                  <c:v>2.5</c:v>
                </c:pt>
              </c:numCache>
            </c:numRef>
          </c:val>
        </c:ser>
        <c:axId val="93059328"/>
        <c:axId val="94572544"/>
      </c:barChart>
      <c:catAx>
        <c:axId val="93059328"/>
        <c:scaling>
          <c:orientation val="minMax"/>
        </c:scaling>
        <c:axPos val="b"/>
        <c:numFmt formatCode="General" sourceLinked="1"/>
        <c:tickLblPos val="nextTo"/>
        <c:crossAx val="94572544"/>
        <c:crosses val="autoZero"/>
        <c:auto val="1"/>
        <c:lblAlgn val="ctr"/>
        <c:lblOffset val="100"/>
      </c:catAx>
      <c:valAx>
        <c:axId val="94572544"/>
        <c:scaling>
          <c:orientation val="minMax"/>
        </c:scaling>
        <c:axPos val="l"/>
        <c:majorGridlines/>
        <c:numFmt formatCode="General" sourceLinked="1"/>
        <c:tickLblPos val="nextTo"/>
        <c:crossAx val="93059328"/>
        <c:crosses val="autoZero"/>
        <c:crossBetween val="between"/>
      </c:valAx>
    </c:plotArea>
    <c:plotVisOnly val="1"/>
    <c:dispBlanksAs val="gap"/>
  </c:chart>
  <c:txPr>
    <a:bodyPr/>
    <a:lstStyle/>
    <a:p>
      <a:pPr>
        <a:defRPr sz="1400" b="1" i="0" baseline="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7" cy="447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398" y="0"/>
            <a:ext cx="3067057" cy="447138"/>
          </a:xfrm>
          <a:prstGeom prst="rect">
            <a:avLst/>
          </a:prstGeom>
        </p:spPr>
        <p:txBody>
          <a:bodyPr vert="horz" lIns="91440" tIns="45720" rIns="91440" bIns="45720" rtlCol="0"/>
          <a:lstStyle>
            <a:lvl1pPr algn="r">
              <a:defRPr sz="1200"/>
            </a:lvl1pPr>
          </a:lstStyle>
          <a:p>
            <a:fld id="{083405F7-2C34-4025-B6CE-545EAAB6ED2E}" type="datetimeFigureOut">
              <a:rPr lang="en-US" smtClean="0"/>
              <a:pPr/>
              <a:t>8/20/2010</a:t>
            </a:fld>
            <a:endParaRPr lang="en-US"/>
          </a:p>
        </p:txBody>
      </p:sp>
      <p:sp>
        <p:nvSpPr>
          <p:cNvPr id="4" name="Footer Placeholder 3"/>
          <p:cNvSpPr>
            <a:spLocks noGrp="1"/>
          </p:cNvSpPr>
          <p:nvPr>
            <p:ph type="ftr" sz="quarter" idx="2"/>
          </p:nvPr>
        </p:nvSpPr>
        <p:spPr>
          <a:xfrm>
            <a:off x="0" y="8506409"/>
            <a:ext cx="3067057" cy="447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398" y="8506409"/>
            <a:ext cx="3067057" cy="447138"/>
          </a:xfrm>
          <a:prstGeom prst="rect">
            <a:avLst/>
          </a:prstGeom>
        </p:spPr>
        <p:txBody>
          <a:bodyPr vert="horz" lIns="91440" tIns="45720" rIns="91440" bIns="45720" rtlCol="0" anchor="b"/>
          <a:lstStyle>
            <a:lvl1pPr algn="r">
              <a:defRPr sz="1200"/>
            </a:lvl1pPr>
          </a:lstStyle>
          <a:p>
            <a:fld id="{8423CF1F-F142-492C-889A-9A584CA60F5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2309" tIns="46154" rIns="92309" bIns="4615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08704" y="0"/>
            <a:ext cx="3066733" cy="447754"/>
          </a:xfrm>
          <a:prstGeom prst="rect">
            <a:avLst/>
          </a:prstGeom>
        </p:spPr>
        <p:txBody>
          <a:bodyPr vert="horz" lIns="92309" tIns="46154" rIns="92309" bIns="46154" rtlCol="0"/>
          <a:lstStyle>
            <a:lvl1pPr algn="r" fontAlgn="auto">
              <a:spcBef>
                <a:spcPts val="0"/>
              </a:spcBef>
              <a:spcAft>
                <a:spcPts val="0"/>
              </a:spcAft>
              <a:defRPr sz="1200" smtClean="0">
                <a:latin typeface="+mn-lt"/>
              </a:defRPr>
            </a:lvl1pPr>
          </a:lstStyle>
          <a:p>
            <a:pPr>
              <a:defRPr/>
            </a:pPr>
            <a:fld id="{CAB8CD94-16CA-4A94-8E77-4EA1262E1AD4}" type="datetimeFigureOut">
              <a:rPr lang="en-US"/>
              <a:pPr>
                <a:defRPr/>
              </a:pPr>
              <a:t>8/20/2010</a:t>
            </a:fld>
            <a:endParaRPr lang="en-US"/>
          </a:p>
        </p:txBody>
      </p:sp>
      <p:sp>
        <p:nvSpPr>
          <p:cNvPr id="4" name="Slide Image Placeholder 3"/>
          <p:cNvSpPr>
            <a:spLocks noGrp="1" noRot="1" noChangeAspect="1"/>
          </p:cNvSpPr>
          <p:nvPr>
            <p:ph type="sldImg" idx="2"/>
          </p:nvPr>
        </p:nvSpPr>
        <p:spPr>
          <a:xfrm>
            <a:off x="1298575" y="671513"/>
            <a:ext cx="4479925" cy="3359150"/>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p:cNvSpPr>
            <a:spLocks noGrp="1"/>
          </p:cNvSpPr>
          <p:nvPr>
            <p:ph type="body" sz="quarter" idx="3"/>
          </p:nvPr>
        </p:nvSpPr>
        <p:spPr>
          <a:xfrm>
            <a:off x="707708" y="4253667"/>
            <a:ext cx="5661660" cy="4029790"/>
          </a:xfrm>
          <a:prstGeom prst="rect">
            <a:avLst/>
          </a:prstGeom>
        </p:spPr>
        <p:txBody>
          <a:bodyPr vert="horz" lIns="92309" tIns="46154" rIns="92309" bIns="4615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505780"/>
            <a:ext cx="3066733" cy="447754"/>
          </a:xfrm>
          <a:prstGeom prst="rect">
            <a:avLst/>
          </a:prstGeom>
        </p:spPr>
        <p:txBody>
          <a:bodyPr vert="horz" lIns="92309" tIns="46154" rIns="92309" bIns="4615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08704" y="8505780"/>
            <a:ext cx="3066733" cy="447754"/>
          </a:xfrm>
          <a:prstGeom prst="rect">
            <a:avLst/>
          </a:prstGeom>
        </p:spPr>
        <p:txBody>
          <a:bodyPr vert="horz" lIns="92309" tIns="46154" rIns="92309" bIns="46154" rtlCol="0" anchor="b"/>
          <a:lstStyle>
            <a:lvl1pPr algn="r" fontAlgn="auto">
              <a:spcBef>
                <a:spcPts val="0"/>
              </a:spcBef>
              <a:spcAft>
                <a:spcPts val="0"/>
              </a:spcAft>
              <a:defRPr sz="1200" smtClean="0">
                <a:latin typeface="+mn-lt"/>
              </a:defRPr>
            </a:lvl1pPr>
          </a:lstStyle>
          <a:p>
            <a:pPr>
              <a:defRPr/>
            </a:pPr>
            <a:fld id="{F397E1CB-180B-4DB3-B713-6A3F4988FDE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p:nvPr userDrawn="1"/>
        </p:nvSpPr>
        <p:spPr>
          <a:xfrm>
            <a:off x="0" y="0"/>
            <a:ext cx="91440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7"/>
          <p:cNvCxnSpPr/>
          <p:nvPr userDrawn="1"/>
        </p:nvCxnSpPr>
        <p:spPr>
          <a:xfrm>
            <a:off x="304800" y="6384925"/>
            <a:ext cx="845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C:\Documents and Settings\sgeer\My Documents\MAP\MAP-LOGO.png"/>
          <p:cNvPicPr>
            <a:picLocks noChangeAspect="1" noChangeArrowheads="1"/>
          </p:cNvPicPr>
          <p:nvPr userDrawn="1"/>
        </p:nvPicPr>
        <p:blipFill>
          <a:blip r:embed="rId2"/>
          <a:srcRect/>
          <a:stretch>
            <a:fillRect/>
          </a:stretch>
        </p:blipFill>
        <p:spPr bwMode="auto">
          <a:xfrm>
            <a:off x="7848600" y="76200"/>
            <a:ext cx="857250" cy="974725"/>
          </a:xfrm>
          <a:prstGeom prst="rect">
            <a:avLst/>
          </a:prstGeom>
          <a:noFill/>
          <a:ln w="38100">
            <a:solidFill>
              <a:schemeClr val="bg1">
                <a:lumMod val="85000"/>
              </a:schemeClr>
            </a:solidFill>
          </a:ln>
        </p:spPr>
      </p:pic>
      <p:sp>
        <p:nvSpPr>
          <p:cNvPr id="2" name="Title 1"/>
          <p:cNvSpPr>
            <a:spLocks noGrp="1"/>
          </p:cNvSpPr>
          <p:nvPr>
            <p:ph type="ctrTitle"/>
          </p:nvPr>
        </p:nvSpPr>
        <p:spPr>
          <a:xfrm>
            <a:off x="1524000" y="1"/>
            <a:ext cx="6324600" cy="1143000"/>
          </a:xfrm>
        </p:spPr>
        <p:txBody>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71600" y="2209800"/>
            <a:ext cx="6400800" cy="228600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Char char="•"/>
              <a:tabLst/>
              <a:defRPr sz="2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Date Placeholder 3"/>
          <p:cNvSpPr>
            <a:spLocks noGrp="1"/>
          </p:cNvSpPr>
          <p:nvPr>
            <p:ph type="dt" sz="half" idx="10"/>
          </p:nvPr>
        </p:nvSpPr>
        <p:spPr>
          <a:xfrm>
            <a:off x="457200" y="6416675"/>
            <a:ext cx="2133600" cy="365125"/>
          </a:xfrm>
        </p:spPr>
        <p:txBody>
          <a:bodyPr/>
          <a:lstStyle>
            <a:lvl1pPr>
              <a:defRPr smtClean="0">
                <a:solidFill>
                  <a:schemeClr val="tx1"/>
                </a:solidFill>
              </a:defRPr>
            </a:lvl1pPr>
          </a:lstStyle>
          <a:p>
            <a:pPr>
              <a:defRPr/>
            </a:pPr>
            <a:r>
              <a:rPr lang="en-US" smtClean="0"/>
              <a:t>Alan Bross</a:t>
            </a:r>
            <a:endParaRPr lang="en-US" dirty="0"/>
          </a:p>
        </p:txBody>
      </p:sp>
      <p:sp>
        <p:nvSpPr>
          <p:cNvPr id="11" name="Footer Placeholder 4"/>
          <p:cNvSpPr>
            <a:spLocks noGrp="1"/>
          </p:cNvSpPr>
          <p:nvPr>
            <p:ph type="ftr" sz="quarter" idx="11"/>
          </p:nvPr>
        </p:nvSpPr>
        <p:spPr>
          <a:xfrm>
            <a:off x="3124200" y="6416675"/>
            <a:ext cx="3276600" cy="365125"/>
          </a:xfrm>
        </p:spPr>
        <p:txBody>
          <a:bodyPr/>
          <a:lstStyle>
            <a:lvl1pPr>
              <a:defRPr dirty="0"/>
            </a:lvl1pPr>
          </a:lstStyle>
          <a:p>
            <a:pPr>
              <a:defRPr/>
            </a:pPr>
            <a:r>
              <a:rPr lang="en-US"/>
              <a:t>MAP REVIEW                        24-26 August, 2010</a:t>
            </a:r>
          </a:p>
        </p:txBody>
      </p:sp>
      <p:sp>
        <p:nvSpPr>
          <p:cNvPr id="12" name="Slide Number Placeholder 5"/>
          <p:cNvSpPr>
            <a:spLocks noGrp="1"/>
          </p:cNvSpPr>
          <p:nvPr>
            <p:ph type="sldNum" sz="quarter" idx="12"/>
          </p:nvPr>
        </p:nvSpPr>
        <p:spPr>
          <a:xfrm>
            <a:off x="6553200" y="6416675"/>
            <a:ext cx="2133600" cy="365125"/>
          </a:xfrm>
        </p:spPr>
        <p:txBody>
          <a:bodyPr/>
          <a:lstStyle>
            <a:lvl1pPr>
              <a:defRPr smtClean="0">
                <a:solidFill>
                  <a:schemeClr val="tx1"/>
                </a:solidFill>
              </a:defRPr>
            </a:lvl1pPr>
          </a:lstStyle>
          <a:p>
            <a:pPr>
              <a:defRPr/>
            </a:pPr>
            <a:fld id="{6995EC52-1F2E-4189-9CEB-802052E9100C}" type="slidenum">
              <a:rPr lang="en-US"/>
              <a:pPr>
                <a:defRPr/>
              </a:pPr>
              <a:t>‹#›</a:t>
            </a:fld>
            <a:endParaRPr lang="en-US" dirty="0"/>
          </a:p>
        </p:txBody>
      </p:sp>
      <p:pic>
        <p:nvPicPr>
          <p:cNvPr id="13" name="Picture 6" descr="FermilLogo_blue"/>
          <p:cNvPicPr>
            <a:picLocks noChangeAspect="1" noChangeArrowheads="1"/>
          </p:cNvPicPr>
          <p:nvPr userDrawn="1"/>
        </p:nvPicPr>
        <p:blipFill>
          <a:blip r:embed="rId3" cstate="screen"/>
          <a:srcRect/>
          <a:stretch>
            <a:fillRect/>
          </a:stretch>
        </p:blipFill>
        <p:spPr bwMode="auto">
          <a:xfrm>
            <a:off x="152400" y="380999"/>
            <a:ext cx="1295400" cy="234453"/>
          </a:xfrm>
          <a:prstGeom prst="rect">
            <a:avLst/>
          </a:prstGeom>
          <a:noFill/>
          <a:ln w="9525">
            <a:noFill/>
            <a:miter lim="800000"/>
            <a:headEnd/>
            <a:tailEnd/>
          </a:ln>
        </p:spPr>
      </p:pic>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9"/>
          <p:cNvSpPr/>
          <p:nvPr userDrawn="1"/>
        </p:nvSpPr>
        <p:spPr>
          <a:xfrm>
            <a:off x="0" y="0"/>
            <a:ext cx="91440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 descr="C:\Documents and Settings\sgeer\My Documents\MAP\MAP-LOGO.png"/>
          <p:cNvPicPr>
            <a:picLocks noChangeAspect="1" noChangeArrowheads="1"/>
          </p:cNvPicPr>
          <p:nvPr userDrawn="1"/>
        </p:nvPicPr>
        <p:blipFill>
          <a:blip r:embed="rId2"/>
          <a:srcRect/>
          <a:stretch>
            <a:fillRect/>
          </a:stretch>
        </p:blipFill>
        <p:spPr bwMode="auto">
          <a:xfrm>
            <a:off x="7848600" y="76200"/>
            <a:ext cx="857250" cy="974725"/>
          </a:xfrm>
          <a:prstGeom prst="rect">
            <a:avLst/>
          </a:prstGeom>
          <a:noFill/>
          <a:ln w="38100">
            <a:solidFill>
              <a:schemeClr val="bg1">
                <a:lumMod val="85000"/>
              </a:schemeClr>
            </a:solidFill>
          </a:ln>
        </p:spPr>
      </p:pic>
      <p:cxnSp>
        <p:nvCxnSpPr>
          <p:cNvPr id="6" name="Straight Connector 8"/>
          <p:cNvCxnSpPr/>
          <p:nvPr userDrawn="1"/>
        </p:nvCxnSpPr>
        <p:spPr>
          <a:xfrm>
            <a:off x="304800" y="6384925"/>
            <a:ext cx="845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0" y="0"/>
            <a:ext cx="6324600" cy="1066800"/>
          </a:xfr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2pPr>
              <a:defRPr>
                <a:solidFill>
                  <a:srgbClr val="00B050"/>
                </a:solidFill>
              </a:defRPr>
            </a:lvl2pPr>
            <a:lvl3pPr>
              <a:defRPr>
                <a:solidFill>
                  <a:srgbClr val="0066FF"/>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Date Placeholder 3"/>
          <p:cNvSpPr>
            <a:spLocks noGrp="1"/>
          </p:cNvSpPr>
          <p:nvPr>
            <p:ph type="dt" sz="half" idx="10"/>
          </p:nvPr>
        </p:nvSpPr>
        <p:spPr>
          <a:xfrm>
            <a:off x="457200" y="6416675"/>
            <a:ext cx="2133600" cy="365125"/>
          </a:xfrm>
        </p:spPr>
        <p:txBody>
          <a:bodyPr/>
          <a:lstStyle>
            <a:lvl1pPr>
              <a:defRPr smtClean="0">
                <a:solidFill>
                  <a:schemeClr val="tx1"/>
                </a:solidFill>
              </a:defRPr>
            </a:lvl1pPr>
          </a:lstStyle>
          <a:p>
            <a:pPr>
              <a:defRPr/>
            </a:pPr>
            <a:r>
              <a:rPr lang="en-US" smtClean="0"/>
              <a:t>Alan Bross</a:t>
            </a:r>
            <a:endParaRPr lang="en-US" dirty="0"/>
          </a:p>
        </p:txBody>
      </p:sp>
      <p:sp>
        <p:nvSpPr>
          <p:cNvPr id="11" name="Footer Placeholder 4"/>
          <p:cNvSpPr>
            <a:spLocks noGrp="1"/>
          </p:cNvSpPr>
          <p:nvPr>
            <p:ph type="ftr" sz="quarter" idx="11"/>
          </p:nvPr>
        </p:nvSpPr>
        <p:spPr>
          <a:xfrm>
            <a:off x="3124200" y="6416675"/>
            <a:ext cx="3352800" cy="365125"/>
          </a:xfrm>
        </p:spPr>
        <p:txBody>
          <a:bodyPr/>
          <a:lstStyle>
            <a:lvl1pPr>
              <a:defRPr dirty="0"/>
            </a:lvl1pPr>
          </a:lstStyle>
          <a:p>
            <a:pPr>
              <a:defRPr/>
            </a:pPr>
            <a:r>
              <a:rPr lang="en-US"/>
              <a:t>MAP REVIEW                        24-26 August, 2010</a:t>
            </a:r>
          </a:p>
        </p:txBody>
      </p:sp>
      <p:sp>
        <p:nvSpPr>
          <p:cNvPr id="12" name="Slide Number Placeholder 5"/>
          <p:cNvSpPr>
            <a:spLocks noGrp="1"/>
          </p:cNvSpPr>
          <p:nvPr>
            <p:ph type="sldNum" sz="quarter" idx="12"/>
          </p:nvPr>
        </p:nvSpPr>
        <p:spPr>
          <a:xfrm>
            <a:off x="6553200" y="6416675"/>
            <a:ext cx="2133600" cy="365125"/>
          </a:xfrm>
        </p:spPr>
        <p:txBody>
          <a:bodyPr/>
          <a:lstStyle>
            <a:lvl1pPr>
              <a:defRPr smtClean="0">
                <a:solidFill>
                  <a:schemeClr val="tx1"/>
                </a:solidFill>
              </a:defRPr>
            </a:lvl1pPr>
          </a:lstStyle>
          <a:p>
            <a:pPr>
              <a:defRPr/>
            </a:pPr>
            <a:fld id="{636CF26B-2D57-4D69-8A36-791C8D1D5DBF}" type="slidenum">
              <a:rPr lang="en-US"/>
              <a:pPr>
                <a:defRPr/>
              </a:pPr>
              <a:t>‹#›</a:t>
            </a:fld>
            <a:endParaRPr lang="en-US" dirty="0"/>
          </a:p>
        </p:txBody>
      </p:sp>
      <p:pic>
        <p:nvPicPr>
          <p:cNvPr id="13" name="Picture 6" descr="FermilLogo_blue"/>
          <p:cNvPicPr>
            <a:picLocks noChangeAspect="1" noChangeArrowheads="1"/>
          </p:cNvPicPr>
          <p:nvPr userDrawn="1"/>
        </p:nvPicPr>
        <p:blipFill>
          <a:blip r:embed="rId3" cstate="screen"/>
          <a:srcRect/>
          <a:stretch>
            <a:fillRect/>
          </a:stretch>
        </p:blipFill>
        <p:spPr bwMode="auto">
          <a:xfrm>
            <a:off x="152400" y="380999"/>
            <a:ext cx="1295400" cy="234453"/>
          </a:xfrm>
          <a:prstGeom prst="rect">
            <a:avLst/>
          </a:prstGeom>
          <a:noFill/>
          <a:ln w="9525">
            <a:noFill/>
            <a:miter lim="800000"/>
            <a:headEnd/>
            <a:tailEnd/>
          </a:ln>
        </p:spPr>
      </p:pic>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smtClean="0"/>
              <a:t>Alan Bross</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a:t>MAP REVIEW                        24-26 August, 2010</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AD28568-77D4-46A8-8E89-7C9AA39554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transition spd="slow">
    <p:circle/>
  </p:transition>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0-0247-28D.hr.jpg"/>
          <p:cNvPicPr>
            <a:picLocks noChangeAspect="1"/>
          </p:cNvPicPr>
          <p:nvPr/>
        </p:nvPicPr>
        <p:blipFill>
          <a:blip r:embed="rId2" cstate="print"/>
          <a:stretch>
            <a:fillRect/>
          </a:stretch>
        </p:blipFill>
        <p:spPr>
          <a:xfrm>
            <a:off x="1066800" y="1295400"/>
            <a:ext cx="7022025" cy="4672550"/>
          </a:xfrm>
          <a:prstGeom prst="rect">
            <a:avLst/>
          </a:prstGeom>
        </p:spPr>
      </p:pic>
      <p:sp>
        <p:nvSpPr>
          <p:cNvPr id="2" name="Title 1"/>
          <p:cNvSpPr>
            <a:spLocks noGrp="1"/>
          </p:cNvSpPr>
          <p:nvPr>
            <p:ph type="ctrTitle"/>
          </p:nvPr>
        </p:nvSpPr>
        <p:spPr/>
        <p:txBody>
          <a:bodyPr/>
          <a:lstStyle/>
          <a:p>
            <a:r>
              <a:rPr lang="en-US" dirty="0" smtClean="0"/>
              <a:t>Technology Development</a:t>
            </a:r>
            <a:endParaRPr lang="en-US" dirty="0"/>
          </a:p>
        </p:txBody>
      </p:sp>
      <p:sp>
        <p:nvSpPr>
          <p:cNvPr id="3" name="Subtitle 2"/>
          <p:cNvSpPr>
            <a:spLocks noGrp="1"/>
          </p:cNvSpPr>
          <p:nvPr>
            <p:ph type="subTitle" idx="1"/>
          </p:nvPr>
        </p:nvSpPr>
        <p:spPr>
          <a:xfrm>
            <a:off x="1828800" y="4876800"/>
            <a:ext cx="6025612" cy="533400"/>
          </a:xfrm>
        </p:spPr>
        <p:txBody>
          <a:bodyPr/>
          <a:lstStyle/>
          <a:p>
            <a:pPr algn="ctr">
              <a:buNone/>
            </a:pPr>
            <a:r>
              <a:rPr lang="en-US" b="1" dirty="0" smtClean="0">
                <a:solidFill>
                  <a:srgbClr val="0000FF"/>
                </a:solidFill>
              </a:rPr>
              <a:t>Overview and Resources</a:t>
            </a:r>
            <a:endParaRPr lang="en-US" b="1" dirty="0">
              <a:solidFill>
                <a:srgbClr val="0000FF"/>
              </a:solidFill>
            </a:endParaRPr>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995EC52-1F2E-4189-9CEB-802052E9100C}" type="slidenum">
              <a:rPr lang="en-US" smtClean="0"/>
              <a:pPr>
                <a:defRPr/>
              </a:pPr>
              <a:t>1</a:t>
            </a:fld>
            <a:endParaRPr lang="en-US" dirty="0"/>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Test Facility</a:t>
            </a:r>
            <a:endParaRPr lang="en-US" dirty="0"/>
          </a:p>
        </p:txBody>
      </p:sp>
      <p:sp>
        <p:nvSpPr>
          <p:cNvPr id="3" name="Content Placeholder 2"/>
          <p:cNvSpPr>
            <a:spLocks noGrp="1"/>
          </p:cNvSpPr>
          <p:nvPr>
            <p:ph idx="1"/>
          </p:nvPr>
        </p:nvSpPr>
        <p:spPr>
          <a:xfrm>
            <a:off x="0" y="1371600"/>
            <a:ext cx="4191000" cy="4876800"/>
          </a:xfrm>
        </p:spPr>
        <p:txBody>
          <a:bodyPr>
            <a:normAutofit fontScale="92500" lnSpcReduction="10000"/>
          </a:bodyPr>
          <a:lstStyle/>
          <a:p>
            <a:r>
              <a:rPr lang="en-US" dirty="0" smtClean="0"/>
              <a:t>MuCool Test Area</a:t>
            </a:r>
          </a:p>
          <a:p>
            <a:pPr lvl="1"/>
            <a:r>
              <a:rPr lang="en-US" dirty="0" smtClean="0"/>
              <a:t>RF Power </a:t>
            </a:r>
          </a:p>
          <a:p>
            <a:pPr lvl="2"/>
            <a:r>
              <a:rPr lang="en-US" dirty="0" smtClean="0"/>
              <a:t>201 MHz (5MW)</a:t>
            </a:r>
          </a:p>
          <a:p>
            <a:pPr lvl="2"/>
            <a:r>
              <a:rPr lang="en-US" dirty="0" smtClean="0"/>
              <a:t>805 MHz (12 MW)</a:t>
            </a:r>
          </a:p>
          <a:p>
            <a:pPr lvl="1"/>
            <a:r>
              <a:rPr lang="en-US" dirty="0" smtClean="0"/>
              <a:t>Class 100 clean room</a:t>
            </a:r>
          </a:p>
          <a:p>
            <a:pPr lvl="1"/>
            <a:r>
              <a:rPr lang="en-US" dirty="0" smtClean="0"/>
              <a:t>Instrumentation</a:t>
            </a:r>
          </a:p>
          <a:p>
            <a:pPr lvl="2"/>
            <a:r>
              <a:rPr lang="en-US" dirty="0" smtClean="0"/>
              <a:t>Ion counters, scintillation counters, optical signal, spectrophotometer</a:t>
            </a:r>
          </a:p>
          <a:p>
            <a:pPr lvl="1"/>
            <a:r>
              <a:rPr lang="en-US" dirty="0" smtClean="0"/>
              <a:t>4T SC Solenoid</a:t>
            </a:r>
          </a:p>
          <a:p>
            <a:pPr lvl="2"/>
            <a:r>
              <a:rPr lang="en-US" dirty="0" smtClean="0"/>
              <a:t>250W LHe </a:t>
            </a:r>
            <a:r>
              <a:rPr lang="en-US" dirty="0" err="1" smtClean="0"/>
              <a:t>cryo</a:t>
            </a:r>
            <a:r>
              <a:rPr lang="en-US" dirty="0" smtClean="0"/>
              <a:t>-plant</a:t>
            </a:r>
          </a:p>
          <a:p>
            <a:pPr lvl="1"/>
            <a:r>
              <a:rPr lang="en-US" dirty="0" smtClean="0"/>
              <a:t>400 MeV p beam line</a:t>
            </a:r>
            <a:endParaRPr lang="en-US"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10</a:t>
            </a:fld>
            <a:endParaRPr lang="en-US" dirty="0"/>
          </a:p>
        </p:txBody>
      </p:sp>
      <p:pic>
        <p:nvPicPr>
          <p:cNvPr id="8" name="Picture 7" descr="MTA.jpg"/>
          <p:cNvPicPr>
            <a:picLocks noChangeAspect="1"/>
          </p:cNvPicPr>
          <p:nvPr/>
        </p:nvPicPr>
        <p:blipFill>
          <a:blip r:embed="rId2" cstate="print"/>
          <a:stretch>
            <a:fillRect/>
          </a:stretch>
        </p:blipFill>
        <p:spPr>
          <a:xfrm>
            <a:off x="4152900" y="1981200"/>
            <a:ext cx="4838700" cy="3225800"/>
          </a:xfrm>
          <a:prstGeom prst="rect">
            <a:avLst/>
          </a:prstGeom>
        </p:spPr>
      </p:pic>
      <p:sp>
        <p:nvSpPr>
          <p:cNvPr id="9" name="TextBox 8"/>
          <p:cNvSpPr txBox="1"/>
          <p:nvPr/>
        </p:nvSpPr>
        <p:spPr>
          <a:xfrm>
            <a:off x="4800600" y="5486400"/>
            <a:ext cx="3664465" cy="646331"/>
          </a:xfrm>
          <a:prstGeom prst="rect">
            <a:avLst/>
          </a:prstGeom>
          <a:noFill/>
        </p:spPr>
        <p:txBody>
          <a:bodyPr wrap="none" rtlCol="0">
            <a:spAutoFit/>
          </a:bodyPr>
          <a:lstStyle/>
          <a:p>
            <a:pPr algn="ctr"/>
            <a:r>
              <a:rPr lang="en-US" i="1" dirty="0" smtClean="0">
                <a:solidFill>
                  <a:srgbClr val="0000FF"/>
                </a:solidFill>
              </a:rPr>
              <a:t>You all will have an opportunity to </a:t>
            </a:r>
          </a:p>
          <a:p>
            <a:pPr algn="ctr"/>
            <a:r>
              <a:rPr lang="en-US" i="1" dirty="0" smtClean="0">
                <a:solidFill>
                  <a:srgbClr val="0000FF"/>
                </a:solidFill>
              </a:rPr>
              <a:t>tour the MTA tomorrow</a:t>
            </a:r>
            <a:endParaRPr lang="en-US" i="1" dirty="0">
              <a:solidFill>
                <a:srgbClr val="0000FF"/>
              </a:solidFill>
            </a:endParaRPr>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RF Program (2 year)</a:t>
            </a:r>
            <a:endParaRPr lang="en-US" dirty="0"/>
          </a:p>
        </p:txBody>
      </p:sp>
      <p:sp>
        <p:nvSpPr>
          <p:cNvPr id="3" name="Content Placeholder 2"/>
          <p:cNvSpPr>
            <a:spLocks noGrp="1"/>
          </p:cNvSpPr>
          <p:nvPr>
            <p:ph idx="1"/>
          </p:nvPr>
        </p:nvSpPr>
        <p:spPr>
          <a:xfrm>
            <a:off x="457200" y="1371600"/>
            <a:ext cx="8382000" cy="4876800"/>
          </a:xfrm>
        </p:spPr>
        <p:txBody>
          <a:bodyPr>
            <a:normAutofit fontScale="85000" lnSpcReduction="20000"/>
          </a:bodyPr>
          <a:lstStyle/>
          <a:p>
            <a:r>
              <a:rPr lang="en-US" dirty="0" smtClean="0"/>
              <a:t>Complete first round of tests on Magnetic Insulation</a:t>
            </a:r>
          </a:p>
          <a:p>
            <a:pPr lvl="1"/>
            <a:r>
              <a:rPr lang="en-US" dirty="0" smtClean="0"/>
              <a:t>Second round with identical cavity, but with orientation E </a:t>
            </a:r>
            <a:r>
              <a:rPr lang="en-US" dirty="0" smtClean="0">
                <a:latin typeface="Symbol"/>
              </a:rPr>
              <a:t>|| </a:t>
            </a:r>
            <a:r>
              <a:rPr lang="en-US" dirty="0" smtClean="0"/>
              <a:t>B</a:t>
            </a:r>
          </a:p>
          <a:p>
            <a:r>
              <a:rPr lang="en-US" dirty="0" smtClean="0"/>
              <a:t>Materials tests: Be</a:t>
            </a:r>
          </a:p>
          <a:p>
            <a:pPr lvl="1"/>
            <a:r>
              <a:rPr lang="en-US" dirty="0" smtClean="0"/>
              <a:t>Button cavity test</a:t>
            </a:r>
          </a:p>
          <a:p>
            <a:pPr lvl="1"/>
            <a:r>
              <a:rPr lang="en-US" dirty="0" smtClean="0"/>
              <a:t>Be wall cavity</a:t>
            </a:r>
          </a:p>
          <a:p>
            <a:r>
              <a:rPr lang="en-US" dirty="0" smtClean="0"/>
              <a:t>ALD coated button test</a:t>
            </a:r>
          </a:p>
          <a:p>
            <a:pPr lvl="1"/>
            <a:r>
              <a:rPr lang="en-US" dirty="0" smtClean="0"/>
              <a:t>In addition with recently awarded DOE supplemental funds, we believe we may be able to do an ALD test on a full cavity in Phase I</a:t>
            </a:r>
          </a:p>
          <a:p>
            <a:r>
              <a:rPr lang="en-US" dirty="0" smtClean="0"/>
              <a:t>Beam tests of high pressure H</a:t>
            </a:r>
            <a:r>
              <a:rPr lang="en-US" baseline="-25000" dirty="0" smtClean="0"/>
              <a:t>2</a:t>
            </a:r>
            <a:r>
              <a:rPr lang="en-US" dirty="0" smtClean="0"/>
              <a:t> filled cavity</a:t>
            </a:r>
          </a:p>
          <a:p>
            <a:r>
              <a:rPr lang="en-US" dirty="0" smtClean="0"/>
              <a:t>201 MHz tests in higher B field</a:t>
            </a:r>
          </a:p>
          <a:p>
            <a:pPr lvl="1"/>
            <a:r>
              <a:rPr lang="en-US" dirty="0" smtClean="0"/>
              <a:t>Need new SC magnet - FY2012</a:t>
            </a:r>
            <a:endParaRPr lang="en-US"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11</a:t>
            </a:fld>
            <a:endParaRPr lang="en-US" dirty="0"/>
          </a:p>
        </p:txBody>
      </p:sp>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Down Selecting</a:t>
            </a:r>
            <a:endParaRPr lang="en-US" dirty="0"/>
          </a:p>
        </p:txBody>
      </p:sp>
      <p:sp>
        <p:nvSpPr>
          <p:cNvPr id="3" name="Content Placeholder 2"/>
          <p:cNvSpPr>
            <a:spLocks noGrp="1"/>
          </p:cNvSpPr>
          <p:nvPr>
            <p:ph idx="1"/>
          </p:nvPr>
        </p:nvSpPr>
        <p:spPr/>
        <p:txBody>
          <a:bodyPr>
            <a:normAutofit lnSpcReduction="10000"/>
          </a:bodyPr>
          <a:lstStyle/>
          <a:p>
            <a:r>
              <a:rPr lang="en-US" dirty="0" smtClean="0"/>
              <a:t>Down selection of RF cavities will be based on the outcome of these experimental studies.  The cavity must work at an acceptable RF gradient (requirements are, of course, dependent on the position along the channel, </a:t>
            </a:r>
            <a:r>
              <a:rPr lang="en-US" dirty="0" err="1" smtClean="0"/>
              <a:t>ie</a:t>
            </a:r>
            <a:r>
              <a:rPr lang="en-US" dirty="0" smtClean="0"/>
              <a:t>, phase rotation, bunching, initial cooling, final cooling, etc.) in a multi-</a:t>
            </a:r>
            <a:r>
              <a:rPr lang="en-US" dirty="0" err="1" smtClean="0"/>
              <a:t>tesla</a:t>
            </a:r>
            <a:r>
              <a:rPr lang="en-US" dirty="0" smtClean="0"/>
              <a:t> magnetic field.  Engineering, fabrication, integration and cost of the cavity and RF power must also be considered</a:t>
            </a:r>
            <a:endParaRPr lang="en-US"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12</a:t>
            </a:fld>
            <a:endParaRPr lang="en-US" dirty="0"/>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 RF Program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Design, build and bench test a short cooling channel section to demonstrate cavity performance in a realistic magnetic channel, and ensure that all of the engineering and safety details that affect cavity operation are well understood. </a:t>
            </a:r>
          </a:p>
          <a:p>
            <a:r>
              <a:rPr lang="en-US" dirty="0" smtClean="0"/>
              <a:t>There is, of course, uncertainty regarding what will be done in this phase</a:t>
            </a:r>
          </a:p>
          <a:p>
            <a:pPr lvl="1"/>
            <a:r>
              <a:rPr lang="en-US" dirty="0" smtClean="0"/>
              <a:t>Guggenheim</a:t>
            </a:r>
          </a:p>
          <a:p>
            <a:pPr lvl="1"/>
            <a:r>
              <a:rPr lang="en-US" dirty="0" smtClean="0"/>
              <a:t>Helical Cooling Channel</a:t>
            </a:r>
          </a:p>
          <a:p>
            <a:pPr lvl="1"/>
            <a:r>
              <a:rPr lang="en-US" dirty="0" smtClean="0"/>
              <a:t>Helical FOFO Snake</a:t>
            </a:r>
          </a:p>
          <a:p>
            <a:r>
              <a:rPr lang="en-US" i="1" dirty="0" smtClean="0"/>
              <a:t>And impacts magnet program</a:t>
            </a:r>
            <a:endParaRPr lang="en-US" i="1"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13</a:t>
            </a:fld>
            <a:endParaRPr lang="en-US" dirty="0"/>
          </a:p>
        </p:txBody>
      </p:sp>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 R&amp;D - Overview</a:t>
            </a:r>
            <a:endParaRPr lang="en-US" dirty="0"/>
          </a:p>
        </p:txBody>
      </p:sp>
      <p:sp>
        <p:nvSpPr>
          <p:cNvPr id="3" name="Content Placeholder 2"/>
          <p:cNvSpPr>
            <a:spLocks noGrp="1"/>
          </p:cNvSpPr>
          <p:nvPr>
            <p:ph idx="1"/>
          </p:nvPr>
        </p:nvSpPr>
        <p:spPr>
          <a:xfrm>
            <a:off x="228600" y="1371600"/>
            <a:ext cx="8763000" cy="5105400"/>
          </a:xfrm>
        </p:spPr>
        <p:txBody>
          <a:bodyPr>
            <a:normAutofit fontScale="70000" lnSpcReduction="20000"/>
          </a:bodyPr>
          <a:lstStyle/>
          <a:p>
            <a:r>
              <a:rPr lang="en-US" dirty="0" smtClean="0"/>
              <a:t>Neutrino Factory and Muon Collider accelerator complexes require magnets with quite challenging parameters</a:t>
            </a:r>
          </a:p>
          <a:p>
            <a:pPr>
              <a:buNone/>
            </a:pPr>
            <a:endParaRPr lang="en-US" dirty="0" smtClean="0"/>
          </a:p>
          <a:p>
            <a:pPr lvl="1"/>
            <a:r>
              <a:rPr lang="en-US" dirty="0" smtClean="0"/>
              <a:t>Target Capture Solenoid</a:t>
            </a:r>
          </a:p>
          <a:p>
            <a:pPr lvl="2"/>
            <a:r>
              <a:rPr lang="en-US" dirty="0" smtClean="0"/>
              <a:t>What is the most effective scheme to protect the target solenoid from the radiation environment near to the target?</a:t>
            </a:r>
          </a:p>
          <a:p>
            <a:pPr lvl="1"/>
            <a:r>
              <a:rPr lang="en-US" dirty="0" smtClean="0"/>
              <a:t>HTS solenoid R&amp;D to assess the parameters that are likely to be achieved</a:t>
            </a:r>
          </a:p>
          <a:p>
            <a:pPr lvl="2"/>
            <a:r>
              <a:rPr lang="en-US" dirty="0" smtClean="0"/>
              <a:t>What is the highest practical achievable solenoid field &amp; what is the R&amp;D required before these solenoids can be built?</a:t>
            </a:r>
          </a:p>
          <a:p>
            <a:pPr lvl="1"/>
            <a:r>
              <a:rPr lang="en-US" dirty="0" smtClean="0"/>
              <a:t>HCC magnet R&amp;D to assess the feasibility of this type of cooling channel and</a:t>
            </a:r>
          </a:p>
          <a:p>
            <a:pPr lvl="2"/>
            <a:r>
              <a:rPr lang="en-US" dirty="0" smtClean="0"/>
              <a:t>Eventually build a demonstration magnet for a HCC test section (dependent on success of HP RF tests)</a:t>
            </a:r>
          </a:p>
          <a:p>
            <a:pPr lvl="1"/>
            <a:r>
              <a:rPr lang="en-US" dirty="0" smtClean="0"/>
              <a:t>Magnet design R&amp;D for collider ring and IR magnets that have to deal with the expected high level of energy deposition from </a:t>
            </a:r>
            <a:r>
              <a:rPr lang="en-US" dirty="0" smtClean="0">
                <a:latin typeface="Symbol" pitchFamily="18" charset="2"/>
              </a:rPr>
              <a:t>m</a:t>
            </a:r>
            <a:r>
              <a:rPr lang="en-US" dirty="0" smtClean="0"/>
              <a:t> decay electrons</a:t>
            </a:r>
          </a:p>
          <a:p>
            <a:pPr lvl="2"/>
            <a:r>
              <a:rPr lang="en-US" dirty="0" smtClean="0"/>
              <a:t>What is the optimal design for the collider ring magnets that will enable them to operate in the presence of the decay electrons?  Paper studies only (with D&amp;S group)</a:t>
            </a:r>
          </a:p>
          <a:p>
            <a:pPr lvl="1"/>
            <a:r>
              <a:rPr lang="en-US" dirty="0" smtClean="0"/>
              <a:t>Fast Ramping Magnets utilized in rapid-cycling synchrotron for final acceleration for the MC</a:t>
            </a:r>
            <a:endParaRPr lang="en-US"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14</a:t>
            </a:fld>
            <a:endParaRPr lang="en-US" dirty="0"/>
          </a:p>
        </p:txBody>
      </p:sp>
      <p:sp>
        <p:nvSpPr>
          <p:cNvPr id="7" name="TextBox 6"/>
          <p:cNvSpPr txBox="1"/>
          <p:nvPr/>
        </p:nvSpPr>
        <p:spPr>
          <a:xfrm>
            <a:off x="7152176" y="1905000"/>
            <a:ext cx="1018292" cy="369332"/>
          </a:xfrm>
          <a:prstGeom prst="rect">
            <a:avLst/>
          </a:prstGeom>
          <a:noFill/>
        </p:spPr>
        <p:txBody>
          <a:bodyPr wrap="none" rtlCol="0">
            <a:spAutoFit/>
          </a:bodyPr>
          <a:lstStyle/>
          <a:p>
            <a:r>
              <a:rPr lang="en-US" dirty="0" err="1" smtClean="0">
                <a:solidFill>
                  <a:srgbClr val="FF0000"/>
                </a:solidFill>
              </a:rPr>
              <a:t>Targetry</a:t>
            </a:r>
            <a:endParaRPr lang="en-US" dirty="0">
              <a:solidFill>
                <a:srgbClr val="FF0000"/>
              </a:solidFill>
            </a:endParaRPr>
          </a:p>
        </p:txBody>
      </p:sp>
      <p:sp>
        <p:nvSpPr>
          <p:cNvPr id="8" name="TextBox 7"/>
          <p:cNvSpPr txBox="1"/>
          <p:nvPr/>
        </p:nvSpPr>
        <p:spPr>
          <a:xfrm>
            <a:off x="7108354" y="1752600"/>
            <a:ext cx="966931" cy="369332"/>
          </a:xfrm>
          <a:prstGeom prst="rect">
            <a:avLst/>
          </a:prstGeom>
          <a:noFill/>
        </p:spPr>
        <p:txBody>
          <a:bodyPr wrap="none" rtlCol="0">
            <a:spAutoFit/>
          </a:bodyPr>
          <a:lstStyle/>
          <a:p>
            <a:r>
              <a:rPr lang="en-US" dirty="0" smtClean="0">
                <a:solidFill>
                  <a:srgbClr val="FF0000"/>
                </a:solidFill>
              </a:rPr>
              <a:t>Cooling</a:t>
            </a:r>
            <a:endParaRPr lang="en-US" dirty="0">
              <a:solidFill>
                <a:srgbClr val="FF0000"/>
              </a:solidFill>
            </a:endParaRPr>
          </a:p>
        </p:txBody>
      </p:sp>
      <p:sp>
        <p:nvSpPr>
          <p:cNvPr id="9" name="TextBox 8"/>
          <p:cNvSpPr txBox="1"/>
          <p:nvPr/>
        </p:nvSpPr>
        <p:spPr>
          <a:xfrm>
            <a:off x="6172200" y="1752600"/>
            <a:ext cx="2839239" cy="369332"/>
          </a:xfrm>
          <a:prstGeom prst="rect">
            <a:avLst/>
          </a:prstGeom>
          <a:noFill/>
        </p:spPr>
        <p:txBody>
          <a:bodyPr wrap="none" rtlCol="0">
            <a:spAutoFit/>
          </a:bodyPr>
          <a:lstStyle/>
          <a:p>
            <a:r>
              <a:rPr lang="en-US" dirty="0" smtClean="0">
                <a:solidFill>
                  <a:srgbClr val="FF0000"/>
                </a:solidFill>
              </a:rPr>
              <a:t>Collider Ring/Acceleration</a:t>
            </a:r>
            <a:endParaRPr lang="en-US" dirty="0">
              <a:solidFill>
                <a:srgbClr val="FF000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3" presetClass="emph" presetSubtype="2" fill="hold" nodeType="withEffect">
                                  <p:stCondLst>
                                    <p:cond delay="0"/>
                                  </p:stCondLst>
                                  <p:childTnLst>
                                    <p:animClr clrSpc="rgb">
                                      <p:cBhvr override="childStyle">
                                        <p:cTn id="20" dur="500" fill="hold"/>
                                        <p:tgtEl>
                                          <p:spTgt spid="3">
                                            <p:txEl>
                                              <p:pRg st="2" end="2"/>
                                            </p:txEl>
                                          </p:spTgt>
                                        </p:tgtEl>
                                        <p:attrNameLst>
                                          <p:attrName>style.color</p:attrName>
                                        </p:attrNameLst>
                                      </p:cBhvr>
                                      <p:to>
                                        <a:schemeClr val="bg2"/>
                                      </p:to>
                                    </p:animClr>
                                  </p:childTnLst>
                                </p:cTn>
                              </p:par>
                              <p:par>
                                <p:cTn id="21" presetID="3" presetClass="emph" presetSubtype="2" fill="hold" nodeType="withEffect">
                                  <p:stCondLst>
                                    <p:cond delay="0"/>
                                  </p:stCondLst>
                                  <p:childTnLst>
                                    <p:animClr clrSpc="rgb">
                                      <p:cBhvr override="childStyle">
                                        <p:cTn id="22" dur="500" fill="hold"/>
                                        <p:tgtEl>
                                          <p:spTgt spid="3">
                                            <p:txEl>
                                              <p:pRg st="3" end="3"/>
                                            </p:txEl>
                                          </p:spTgt>
                                        </p:tgtEl>
                                        <p:attrNameLst>
                                          <p:attrName>style.color</p:attrName>
                                        </p:attrNameLst>
                                      </p:cBhvr>
                                      <p:to>
                                        <a:schemeClr val="bg2"/>
                                      </p:to>
                                    </p:animClr>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3" presetClass="emph" presetSubtype="2" fill="hold" nodeType="withEffect">
                                  <p:stCondLst>
                                    <p:cond delay="0"/>
                                  </p:stCondLst>
                                  <p:childTnLst>
                                    <p:animClr clrSpc="rgb">
                                      <p:cBhvr override="childStyle">
                                        <p:cTn id="44" dur="500" fill="hold"/>
                                        <p:tgtEl>
                                          <p:spTgt spid="3">
                                            <p:txEl>
                                              <p:pRg st="4" end="4"/>
                                            </p:txEl>
                                          </p:spTgt>
                                        </p:tgtEl>
                                        <p:attrNameLst>
                                          <p:attrName>style.color</p:attrName>
                                        </p:attrNameLst>
                                      </p:cBhvr>
                                      <p:to>
                                        <a:schemeClr val="bg2"/>
                                      </p:to>
                                    </p:animClr>
                                  </p:childTnLst>
                                </p:cTn>
                              </p:par>
                              <p:par>
                                <p:cTn id="45" presetID="3" presetClass="emph" presetSubtype="2" fill="hold" nodeType="withEffect">
                                  <p:stCondLst>
                                    <p:cond delay="0"/>
                                  </p:stCondLst>
                                  <p:childTnLst>
                                    <p:animClr clrSpc="rgb">
                                      <p:cBhvr override="childStyle">
                                        <p:cTn id="46" dur="500" fill="hold"/>
                                        <p:tgtEl>
                                          <p:spTgt spid="3">
                                            <p:txEl>
                                              <p:pRg st="5" end="5"/>
                                            </p:txEl>
                                          </p:spTgt>
                                        </p:tgtEl>
                                        <p:attrNameLst>
                                          <p:attrName>style.color</p:attrName>
                                        </p:attrNameLst>
                                      </p:cBhvr>
                                      <p:to>
                                        <a:schemeClr val="bg2"/>
                                      </p:to>
                                    </p:animClr>
                                  </p:childTnLst>
                                </p:cTn>
                              </p:par>
                              <p:par>
                                <p:cTn id="47" presetID="3" presetClass="emph" presetSubtype="2" fill="hold" nodeType="withEffect">
                                  <p:stCondLst>
                                    <p:cond delay="0"/>
                                  </p:stCondLst>
                                  <p:childTnLst>
                                    <p:animClr clrSpc="rgb">
                                      <p:cBhvr override="childStyle">
                                        <p:cTn id="48" dur="500" fill="hold"/>
                                        <p:tgtEl>
                                          <p:spTgt spid="3">
                                            <p:txEl>
                                              <p:pRg st="6" end="6"/>
                                            </p:txEl>
                                          </p:spTgt>
                                        </p:tgtEl>
                                        <p:attrNameLst>
                                          <p:attrName>style.color</p:attrName>
                                        </p:attrNameLst>
                                      </p:cBhvr>
                                      <p:to>
                                        <a:schemeClr val="bg2"/>
                                      </p:to>
                                    </p:animClr>
                                  </p:childTnLst>
                                </p:cTn>
                              </p:par>
                              <p:par>
                                <p:cTn id="49" presetID="3" presetClass="emph" presetSubtype="2" fill="hold" nodeType="withEffect">
                                  <p:stCondLst>
                                    <p:cond delay="0"/>
                                  </p:stCondLst>
                                  <p:childTnLst>
                                    <p:animClr clrSpc="rgb">
                                      <p:cBhvr override="childStyle">
                                        <p:cTn id="50" dur="500" fill="hold"/>
                                        <p:tgtEl>
                                          <p:spTgt spid="3">
                                            <p:txEl>
                                              <p:pRg st="7" end="7"/>
                                            </p:txEl>
                                          </p:spTgt>
                                        </p:tgtEl>
                                        <p:attrNameLst>
                                          <p:attrName>style.color</p:attrName>
                                        </p:attrNameLst>
                                      </p:cBhvr>
                                      <p:to>
                                        <a:schemeClr val="bg2"/>
                                      </p:to>
                                    </p:animClr>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500"/>
                                        <p:tgtEl>
                                          <p:spTgt spid="3">
                                            <p:txEl>
                                              <p:pRg st="9" end="9"/>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500"/>
                                        <p:tgtEl>
                                          <p:spTgt spid="3">
                                            <p:txEl>
                                              <p:pRg st="8" end="8"/>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 R&amp;D – Overview II</a:t>
            </a:r>
            <a:endParaRPr lang="en-US" dirty="0"/>
          </a:p>
        </p:txBody>
      </p:sp>
      <p:sp>
        <p:nvSpPr>
          <p:cNvPr id="3" name="Content Placeholder 2"/>
          <p:cNvSpPr>
            <a:spLocks noGrp="1"/>
          </p:cNvSpPr>
          <p:nvPr>
            <p:ph idx="1"/>
          </p:nvPr>
        </p:nvSpPr>
        <p:spPr>
          <a:xfrm>
            <a:off x="152400" y="1371600"/>
            <a:ext cx="8229600" cy="5181600"/>
          </a:xfrm>
        </p:spPr>
        <p:txBody>
          <a:bodyPr>
            <a:normAutofit fontScale="85000" lnSpcReduction="20000"/>
          </a:bodyPr>
          <a:lstStyle/>
          <a:p>
            <a:r>
              <a:rPr lang="en-US" dirty="0" smtClean="0"/>
              <a:t>HTS Solenoid</a:t>
            </a:r>
          </a:p>
          <a:p>
            <a:pPr lvl="1"/>
            <a:r>
              <a:rPr lang="en-US" dirty="0" smtClean="0"/>
              <a:t>Develop functional specifications for the high field solenoid</a:t>
            </a:r>
          </a:p>
          <a:p>
            <a:pPr lvl="1"/>
            <a:r>
              <a:rPr lang="en-US" dirty="0" smtClean="0"/>
              <a:t>Evaluate/compile a data base on state-of-the-art of conductors</a:t>
            </a:r>
          </a:p>
          <a:p>
            <a:pPr lvl="2"/>
            <a:r>
              <a:rPr lang="en-US" dirty="0" smtClean="0"/>
              <a:t>Propose R&amp;D to fill in gaps from existing data from Industry, DOE lab core programs and the </a:t>
            </a:r>
            <a:r>
              <a:rPr lang="en-US" dirty="0" smtClean="0">
                <a:solidFill>
                  <a:srgbClr val="FF0000"/>
                </a:solidFill>
              </a:rPr>
              <a:t>VHFSMC </a:t>
            </a:r>
            <a:r>
              <a:rPr lang="en-US" dirty="0" smtClean="0"/>
              <a:t>through additional conductor tests</a:t>
            </a:r>
          </a:p>
          <a:p>
            <a:pPr lvl="3"/>
            <a:r>
              <a:rPr lang="en-US" dirty="0" smtClean="0"/>
              <a:t>Note: The VHFSMC is working with industry to develop conductor</a:t>
            </a:r>
          </a:p>
          <a:p>
            <a:pPr lvl="1"/>
            <a:r>
              <a:rPr lang="en-US" dirty="0" smtClean="0"/>
              <a:t>Build HTS and hybrid inserts to prove technology.</a:t>
            </a:r>
          </a:p>
          <a:p>
            <a:pPr lvl="1"/>
            <a:r>
              <a:rPr lang="en-US" dirty="0" smtClean="0"/>
              <a:t>Perform conceptual designs for highest field practical magnet</a:t>
            </a:r>
          </a:p>
          <a:p>
            <a:pPr lvl="1"/>
            <a:r>
              <a:rPr lang="en-US" dirty="0" smtClean="0"/>
              <a:t>Present plan for building magnets in years 1-3 post plan</a:t>
            </a:r>
          </a:p>
          <a:p>
            <a:r>
              <a:rPr lang="en-US" dirty="0" smtClean="0"/>
              <a:t>HCC</a:t>
            </a:r>
          </a:p>
          <a:p>
            <a:pPr lvl="1"/>
            <a:r>
              <a:rPr lang="en-US" dirty="0" smtClean="0"/>
              <a:t>Continue work on HCC magnet development (first 2 years)</a:t>
            </a:r>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15</a:t>
            </a:fld>
            <a:endParaRPr 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mph" presetSubtype="2" fill="hold" nodeType="clickEffect">
                                  <p:stCondLst>
                                    <p:cond delay="0"/>
                                  </p:stCondLst>
                                  <p:childTnLst>
                                    <p:animClr clrSpc="rgb">
                                      <p:cBhvr override="childStyle">
                                        <p:cTn id="37" dur="500" fill="hold"/>
                                        <p:tgtEl>
                                          <p:spTgt spid="3">
                                            <p:txEl>
                                              <p:pRg st="0" end="0"/>
                                            </p:txEl>
                                          </p:spTgt>
                                        </p:tgtEl>
                                        <p:attrNameLst>
                                          <p:attrName>style.color</p:attrName>
                                        </p:attrNameLst>
                                      </p:cBhvr>
                                      <p:to>
                                        <a:schemeClr val="bg2"/>
                                      </p:to>
                                    </p:animClr>
                                  </p:childTnLst>
                                </p:cTn>
                              </p:par>
                              <p:par>
                                <p:cTn id="38" presetID="3" presetClass="emph" presetSubtype="2" fill="hold" nodeType="withEffect">
                                  <p:stCondLst>
                                    <p:cond delay="0"/>
                                  </p:stCondLst>
                                  <p:childTnLst>
                                    <p:animClr clrSpc="rgb">
                                      <p:cBhvr override="childStyle">
                                        <p:cTn id="39" dur="500" fill="hold"/>
                                        <p:tgtEl>
                                          <p:spTgt spid="3">
                                            <p:txEl>
                                              <p:pRg st="1" end="1"/>
                                            </p:txEl>
                                          </p:spTgt>
                                        </p:tgtEl>
                                        <p:attrNameLst>
                                          <p:attrName>style.color</p:attrName>
                                        </p:attrNameLst>
                                      </p:cBhvr>
                                      <p:to>
                                        <a:schemeClr val="bg2"/>
                                      </p:to>
                                    </p:animClr>
                                  </p:childTnLst>
                                </p:cTn>
                              </p:par>
                              <p:par>
                                <p:cTn id="40" presetID="3" presetClass="emph" presetSubtype="2" fill="hold" nodeType="withEffect">
                                  <p:stCondLst>
                                    <p:cond delay="0"/>
                                  </p:stCondLst>
                                  <p:childTnLst>
                                    <p:animClr clrSpc="rgb">
                                      <p:cBhvr override="childStyle">
                                        <p:cTn id="41" dur="500" fill="hold"/>
                                        <p:tgtEl>
                                          <p:spTgt spid="3">
                                            <p:txEl>
                                              <p:pRg st="2" end="2"/>
                                            </p:txEl>
                                          </p:spTgt>
                                        </p:tgtEl>
                                        <p:attrNameLst>
                                          <p:attrName>style.color</p:attrName>
                                        </p:attrNameLst>
                                      </p:cBhvr>
                                      <p:to>
                                        <a:schemeClr val="bg2"/>
                                      </p:to>
                                    </p:animClr>
                                  </p:childTnLst>
                                </p:cTn>
                              </p:par>
                              <p:par>
                                <p:cTn id="42" presetID="3" presetClass="emph" presetSubtype="2" fill="hold" nodeType="withEffect">
                                  <p:stCondLst>
                                    <p:cond delay="0"/>
                                  </p:stCondLst>
                                  <p:childTnLst>
                                    <p:animClr clrSpc="rgb">
                                      <p:cBhvr override="childStyle">
                                        <p:cTn id="43" dur="500" fill="hold"/>
                                        <p:tgtEl>
                                          <p:spTgt spid="3">
                                            <p:txEl>
                                              <p:pRg st="3" end="3"/>
                                            </p:txEl>
                                          </p:spTgt>
                                        </p:tgtEl>
                                        <p:attrNameLst>
                                          <p:attrName>style.color</p:attrName>
                                        </p:attrNameLst>
                                      </p:cBhvr>
                                      <p:to>
                                        <a:schemeClr val="bg2"/>
                                      </p:to>
                                    </p:animClr>
                                  </p:childTnLst>
                                </p:cTn>
                              </p:par>
                              <p:par>
                                <p:cTn id="44" presetID="3" presetClass="emph" presetSubtype="2" fill="hold" nodeType="withEffect">
                                  <p:stCondLst>
                                    <p:cond delay="0"/>
                                  </p:stCondLst>
                                  <p:childTnLst>
                                    <p:animClr clrSpc="rgb">
                                      <p:cBhvr override="childStyle">
                                        <p:cTn id="45" dur="500" fill="hold"/>
                                        <p:tgtEl>
                                          <p:spTgt spid="3">
                                            <p:txEl>
                                              <p:pRg st="4" end="4"/>
                                            </p:txEl>
                                          </p:spTgt>
                                        </p:tgtEl>
                                        <p:attrNameLst>
                                          <p:attrName>style.color</p:attrName>
                                        </p:attrNameLst>
                                      </p:cBhvr>
                                      <p:to>
                                        <a:schemeClr val="bg2"/>
                                      </p:to>
                                    </p:animClr>
                                  </p:childTnLst>
                                </p:cTn>
                              </p:par>
                              <p:par>
                                <p:cTn id="46" presetID="3" presetClass="emph" presetSubtype="2" fill="hold" nodeType="withEffect">
                                  <p:stCondLst>
                                    <p:cond delay="0"/>
                                  </p:stCondLst>
                                  <p:childTnLst>
                                    <p:animClr clrSpc="rgb">
                                      <p:cBhvr override="childStyle">
                                        <p:cTn id="47" dur="500" fill="hold"/>
                                        <p:tgtEl>
                                          <p:spTgt spid="3">
                                            <p:txEl>
                                              <p:pRg st="5" end="5"/>
                                            </p:txEl>
                                          </p:spTgt>
                                        </p:tgtEl>
                                        <p:attrNameLst>
                                          <p:attrName>style.color</p:attrName>
                                        </p:attrNameLst>
                                      </p:cBhvr>
                                      <p:to>
                                        <a:schemeClr val="bg2"/>
                                      </p:to>
                                    </p:animClr>
                                  </p:childTnLst>
                                </p:cTn>
                              </p:par>
                              <p:par>
                                <p:cTn id="48" presetID="3" presetClass="emph" presetSubtype="2" fill="hold" nodeType="withEffect">
                                  <p:stCondLst>
                                    <p:cond delay="0"/>
                                  </p:stCondLst>
                                  <p:childTnLst>
                                    <p:animClr clrSpc="rgb">
                                      <p:cBhvr override="childStyle">
                                        <p:cTn id="49" dur="500" fill="hold"/>
                                        <p:tgtEl>
                                          <p:spTgt spid="3">
                                            <p:txEl>
                                              <p:pRg st="6" end="6"/>
                                            </p:txEl>
                                          </p:spTgt>
                                        </p:tgtEl>
                                        <p:attrNameLst>
                                          <p:attrName>style.color</p:attrName>
                                        </p:attrNameLst>
                                      </p:cBhvr>
                                      <p:to>
                                        <a:schemeClr val="bg2"/>
                                      </p:to>
                                    </p:animClr>
                                  </p:childTnLst>
                                </p:cTn>
                              </p:par>
                              <p:par>
                                <p:cTn id="50" presetID="3" presetClass="emph" presetSubtype="2" fill="hold" nodeType="withEffect">
                                  <p:stCondLst>
                                    <p:cond delay="0"/>
                                  </p:stCondLst>
                                  <p:childTnLst>
                                    <p:animClr clrSpc="rgb">
                                      <p:cBhvr override="childStyle">
                                        <p:cTn id="51" dur="500" fill="hold"/>
                                        <p:tgtEl>
                                          <p:spTgt spid="3">
                                            <p:txEl>
                                              <p:pRg st="7" end="7"/>
                                            </p:txEl>
                                          </p:spTgt>
                                        </p:tgtEl>
                                        <p:attrNameLst>
                                          <p:attrName>style.color</p:attrName>
                                        </p:attrNameLst>
                                      </p:cBhvr>
                                      <p:to>
                                        <a:schemeClr val="bg2"/>
                                      </p:to>
                                    </p:animClr>
                                  </p:childTnLst>
                                </p:cTn>
                              </p:par>
                              <p:par>
                                <p:cTn id="52" presetID="10"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500"/>
                                        <p:tgtEl>
                                          <p:spTgt spid="3">
                                            <p:txEl>
                                              <p:pRg st="8" end="8"/>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 R&amp;D – Overview III</a:t>
            </a:r>
            <a:endParaRPr lang="en-US" dirty="0"/>
          </a:p>
        </p:txBody>
      </p:sp>
      <p:sp>
        <p:nvSpPr>
          <p:cNvPr id="3" name="Content Placeholder 2"/>
          <p:cNvSpPr>
            <a:spLocks noGrp="1"/>
          </p:cNvSpPr>
          <p:nvPr>
            <p:ph idx="1"/>
          </p:nvPr>
        </p:nvSpPr>
        <p:spPr>
          <a:xfrm>
            <a:off x="0" y="1371600"/>
            <a:ext cx="8229600" cy="4114800"/>
          </a:xfrm>
        </p:spPr>
        <p:txBody>
          <a:bodyPr>
            <a:normAutofit/>
          </a:bodyPr>
          <a:lstStyle/>
          <a:p>
            <a:r>
              <a:rPr lang="en-US" dirty="0" smtClean="0"/>
              <a:t>Collider Ring Magnets</a:t>
            </a:r>
          </a:p>
          <a:p>
            <a:pPr lvl="1"/>
            <a:r>
              <a:rPr lang="en-US" dirty="0" smtClean="0"/>
              <a:t>Produce effective conceptual designs for</a:t>
            </a:r>
          </a:p>
          <a:p>
            <a:pPr lvl="2"/>
            <a:r>
              <a:rPr lang="en-US" dirty="0" smtClean="0"/>
              <a:t>IR quads &amp; dipoles</a:t>
            </a:r>
          </a:p>
          <a:p>
            <a:pPr lvl="2"/>
            <a:r>
              <a:rPr lang="en-US" dirty="0" smtClean="0"/>
              <a:t>Collider ring dipoles and quads</a:t>
            </a:r>
          </a:p>
          <a:p>
            <a:r>
              <a:rPr lang="en-US" dirty="0" smtClean="0"/>
              <a:t>Fast Ramping Magnets (400 Hz)</a:t>
            </a:r>
          </a:p>
          <a:p>
            <a:pPr lvl="1"/>
            <a:r>
              <a:rPr lang="en-US" dirty="0" smtClean="0"/>
              <a:t>Build two 6mm gap prototype dipoles</a:t>
            </a:r>
          </a:p>
          <a:p>
            <a:pPr lvl="2"/>
            <a:r>
              <a:rPr lang="en-US" dirty="0" smtClean="0"/>
              <a:t>First - 30 cm long</a:t>
            </a:r>
          </a:p>
          <a:p>
            <a:pPr lvl="2"/>
            <a:r>
              <a:rPr lang="en-US" dirty="0" smtClean="0"/>
              <a:t>Second – 6.3 m long</a:t>
            </a:r>
          </a:p>
          <a:p>
            <a:pPr lvl="2"/>
            <a:endParaRPr lang="en-US" dirty="0" smtClean="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16</a:t>
            </a:fld>
            <a:endParaRPr lang="en-US" dirty="0"/>
          </a:p>
        </p:txBody>
      </p:sp>
      <p:pic>
        <p:nvPicPr>
          <p:cNvPr id="1027" name="Picture 3"/>
          <p:cNvPicPr>
            <a:picLocks noChangeAspect="1" noChangeArrowheads="1"/>
          </p:cNvPicPr>
          <p:nvPr/>
        </p:nvPicPr>
        <p:blipFill>
          <a:blip r:embed="rId2"/>
          <a:srcRect/>
          <a:stretch>
            <a:fillRect/>
          </a:stretch>
        </p:blipFill>
        <p:spPr bwMode="auto">
          <a:xfrm>
            <a:off x="3716324" y="3276601"/>
            <a:ext cx="5135576" cy="3092696"/>
          </a:xfrm>
          <a:prstGeom prst="rect">
            <a:avLst/>
          </a:prstGeom>
          <a:noFill/>
          <a:ln w="9525">
            <a:noFill/>
            <a:miter lim="800000"/>
            <a:headEnd/>
            <a:tailEnd/>
          </a:ln>
          <a:effectLst/>
        </p:spPr>
      </p:pic>
      <p:sp>
        <p:nvSpPr>
          <p:cNvPr id="7" name="TextBox 6"/>
          <p:cNvSpPr txBox="1"/>
          <p:nvPr/>
        </p:nvSpPr>
        <p:spPr>
          <a:xfrm>
            <a:off x="7696200" y="3505200"/>
            <a:ext cx="631904" cy="307777"/>
          </a:xfrm>
          <a:prstGeom prst="rect">
            <a:avLst/>
          </a:prstGeom>
          <a:noFill/>
        </p:spPr>
        <p:txBody>
          <a:bodyPr wrap="none" rtlCol="0">
            <a:spAutoFit/>
          </a:bodyPr>
          <a:lstStyle/>
          <a:p>
            <a:r>
              <a:rPr lang="en-US" sz="1400" dirty="0" smtClean="0">
                <a:solidFill>
                  <a:srgbClr val="0000FF"/>
                </a:solidFill>
              </a:rPr>
              <a:t>$17M</a:t>
            </a:r>
            <a:endParaRPr lang="en-US" sz="1400" dirty="0">
              <a:solidFill>
                <a:srgbClr val="0000FF"/>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nodeType="clickEffect">
                                  <p:stCondLst>
                                    <p:cond delay="0"/>
                                  </p:stCondLst>
                                  <p:childTnLst>
                                    <p:animClr clrSpc="rgb">
                                      <p:cBhvr override="childStyle">
                                        <p:cTn id="17" dur="500" fill="hold"/>
                                        <p:tgtEl>
                                          <p:spTgt spid="3">
                                            <p:txEl>
                                              <p:pRg st="0" end="0"/>
                                            </p:txEl>
                                          </p:spTgt>
                                        </p:tgtEl>
                                        <p:attrNameLst>
                                          <p:attrName>style.color</p:attrName>
                                        </p:attrNameLst>
                                      </p:cBhvr>
                                      <p:to>
                                        <a:schemeClr val="bg2"/>
                                      </p:to>
                                    </p:animClr>
                                  </p:childTnLst>
                                </p:cTn>
                              </p:par>
                              <p:par>
                                <p:cTn id="18" presetID="3" presetClass="emph" presetSubtype="2" fill="hold" nodeType="withEffect">
                                  <p:stCondLst>
                                    <p:cond delay="0"/>
                                  </p:stCondLst>
                                  <p:childTnLst>
                                    <p:animClr clrSpc="rgb">
                                      <p:cBhvr override="childStyle">
                                        <p:cTn id="19" dur="500" fill="hold"/>
                                        <p:tgtEl>
                                          <p:spTgt spid="3">
                                            <p:txEl>
                                              <p:pRg st="1" end="1"/>
                                            </p:txEl>
                                          </p:spTgt>
                                        </p:tgtEl>
                                        <p:attrNameLst>
                                          <p:attrName>style.color</p:attrName>
                                        </p:attrNameLst>
                                      </p:cBhvr>
                                      <p:to>
                                        <a:schemeClr val="bg2"/>
                                      </p:to>
                                    </p:animClr>
                                  </p:childTnLst>
                                </p:cTn>
                              </p:par>
                              <p:par>
                                <p:cTn id="20" presetID="3" presetClass="emph" presetSubtype="2" fill="hold" nodeType="withEffect">
                                  <p:stCondLst>
                                    <p:cond delay="0"/>
                                  </p:stCondLst>
                                  <p:childTnLst>
                                    <p:animClr clrSpc="rgb">
                                      <p:cBhvr override="childStyle">
                                        <p:cTn id="21" dur="500" fill="hold"/>
                                        <p:tgtEl>
                                          <p:spTgt spid="3">
                                            <p:txEl>
                                              <p:pRg st="2" end="2"/>
                                            </p:txEl>
                                          </p:spTgt>
                                        </p:tgtEl>
                                        <p:attrNameLst>
                                          <p:attrName>style.color</p:attrName>
                                        </p:attrNameLst>
                                      </p:cBhvr>
                                      <p:to>
                                        <a:schemeClr val="bg2"/>
                                      </p:to>
                                    </p:animClr>
                                  </p:childTnLst>
                                </p:cTn>
                              </p:par>
                              <p:par>
                                <p:cTn id="22" presetID="3" presetClass="emph" presetSubtype="2" fill="hold" nodeType="withEffect">
                                  <p:stCondLst>
                                    <p:cond delay="0"/>
                                  </p:stCondLst>
                                  <p:childTnLst>
                                    <p:animClr clrSpc="rgb">
                                      <p:cBhvr override="childStyle">
                                        <p:cTn id="23" dur="500" fill="hold"/>
                                        <p:tgtEl>
                                          <p:spTgt spid="3">
                                            <p:txEl>
                                              <p:pRg st="3" end="3"/>
                                            </p:txEl>
                                          </p:spTgt>
                                        </p:tgtEl>
                                        <p:attrNameLst>
                                          <p:attrName>style.color</p:attrName>
                                        </p:attrNameLst>
                                      </p:cBhvr>
                                      <p:to>
                                        <a:schemeClr val="bg2"/>
                                      </p:to>
                                    </p:animClr>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nodeType="clickEffect">
                                  <p:stCondLst>
                                    <p:cond delay="0"/>
                                  </p:stCondLst>
                                  <p:childTnLst>
                                    <p:animClr clrSpc="rgb">
                                      <p:cBhvr override="childStyle">
                                        <p:cTn id="41" dur="500" fill="hold"/>
                                        <p:tgtEl>
                                          <p:spTgt spid="3">
                                            <p:txEl>
                                              <p:pRg st="4" end="4"/>
                                            </p:txEl>
                                          </p:spTgt>
                                        </p:tgtEl>
                                        <p:attrNameLst>
                                          <p:attrName>style.color</p:attrName>
                                        </p:attrNameLst>
                                      </p:cBhvr>
                                      <p:to>
                                        <a:schemeClr val="bg2"/>
                                      </p:to>
                                    </p:animClr>
                                  </p:childTnLst>
                                </p:cTn>
                              </p:par>
                              <p:par>
                                <p:cTn id="42" presetID="3" presetClass="emph" presetSubtype="2" fill="hold" nodeType="withEffect">
                                  <p:stCondLst>
                                    <p:cond delay="0"/>
                                  </p:stCondLst>
                                  <p:childTnLst>
                                    <p:animClr clrSpc="rgb">
                                      <p:cBhvr override="childStyle">
                                        <p:cTn id="43" dur="500" fill="hold"/>
                                        <p:tgtEl>
                                          <p:spTgt spid="3">
                                            <p:txEl>
                                              <p:pRg st="5" end="5"/>
                                            </p:txEl>
                                          </p:spTgt>
                                        </p:tgtEl>
                                        <p:attrNameLst>
                                          <p:attrName>style.color</p:attrName>
                                        </p:attrNameLst>
                                      </p:cBhvr>
                                      <p:to>
                                        <a:schemeClr val="bg2"/>
                                      </p:to>
                                    </p:animClr>
                                  </p:childTnLst>
                                </p:cTn>
                              </p:par>
                              <p:par>
                                <p:cTn id="44" presetID="3" presetClass="emph" presetSubtype="2" fill="hold" nodeType="withEffect">
                                  <p:stCondLst>
                                    <p:cond delay="0"/>
                                  </p:stCondLst>
                                  <p:childTnLst>
                                    <p:animClr clrSpc="rgb">
                                      <p:cBhvr override="childStyle">
                                        <p:cTn id="45" dur="500" fill="hold"/>
                                        <p:tgtEl>
                                          <p:spTgt spid="3">
                                            <p:txEl>
                                              <p:pRg st="6" end="6"/>
                                            </p:txEl>
                                          </p:spTgt>
                                        </p:tgtEl>
                                        <p:attrNameLst>
                                          <p:attrName>style.color</p:attrName>
                                        </p:attrNameLst>
                                      </p:cBhvr>
                                      <p:to>
                                        <a:schemeClr val="bg2"/>
                                      </p:to>
                                    </p:animClr>
                                  </p:childTnLst>
                                </p:cTn>
                              </p:par>
                              <p:par>
                                <p:cTn id="46" presetID="3" presetClass="emph" presetSubtype="2" fill="hold" nodeType="withEffect">
                                  <p:stCondLst>
                                    <p:cond delay="0"/>
                                  </p:stCondLst>
                                  <p:childTnLst>
                                    <p:animClr clrSpc="rgb">
                                      <p:cBhvr override="childStyle">
                                        <p:cTn id="47" dur="500" fill="hold"/>
                                        <p:tgtEl>
                                          <p:spTgt spid="3">
                                            <p:txEl>
                                              <p:pRg st="7" end="7"/>
                                            </p:txEl>
                                          </p:spTgt>
                                        </p:tgtEl>
                                        <p:attrNameLst>
                                          <p:attrName>style.color</p:attrName>
                                        </p:attrNameLst>
                                      </p:cBhvr>
                                      <p:to>
                                        <a:schemeClr val="bg2"/>
                                      </p:to>
                                    </p:animClr>
                                  </p:childTnLst>
                                </p:cTn>
                              </p:par>
                              <p:par>
                                <p:cTn id="48" presetID="10" presetClass="entr" presetSubtype="0" fill="hold" nodeType="withEffect">
                                  <p:stCondLst>
                                    <p:cond delay="0"/>
                                  </p:stCondLst>
                                  <p:childTnLst>
                                    <p:set>
                                      <p:cBhvr>
                                        <p:cTn id="49" dur="1" fill="hold">
                                          <p:stCondLst>
                                            <p:cond delay="0"/>
                                          </p:stCondLst>
                                        </p:cTn>
                                        <p:tgtEl>
                                          <p:spTgt spid="1027"/>
                                        </p:tgtEl>
                                        <p:attrNameLst>
                                          <p:attrName>style.visibility</p:attrName>
                                        </p:attrNameLst>
                                      </p:cBhvr>
                                      <p:to>
                                        <p:strVal val="visible"/>
                                      </p:to>
                                    </p:set>
                                    <p:animEffect transition="in" filter="fade">
                                      <p:cBhvr>
                                        <p:cTn id="50" dur="500"/>
                                        <p:tgtEl>
                                          <p:spTgt spid="10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Superconducting RF R&amp;D</a:t>
            </a:r>
            <a:endParaRPr lang="en-US" dirty="0"/>
          </a:p>
        </p:txBody>
      </p:sp>
      <p:sp>
        <p:nvSpPr>
          <p:cNvPr id="3" name="Content Placeholder 2"/>
          <p:cNvSpPr>
            <a:spLocks noGrp="1"/>
          </p:cNvSpPr>
          <p:nvPr>
            <p:ph idx="1"/>
          </p:nvPr>
        </p:nvSpPr>
        <p:spPr>
          <a:xfrm>
            <a:off x="457200" y="1219200"/>
            <a:ext cx="8229600" cy="3429000"/>
          </a:xfrm>
        </p:spPr>
        <p:txBody>
          <a:bodyPr>
            <a:normAutofit lnSpcReduction="10000"/>
          </a:bodyPr>
          <a:lstStyle/>
          <a:p>
            <a:r>
              <a:rPr lang="en-US" dirty="0" smtClean="0"/>
              <a:t>Develop high accelerating gradient superconducting RF cavities to provide rapid acceleration of low energy muons</a:t>
            </a:r>
          </a:p>
          <a:p>
            <a:r>
              <a:rPr lang="en-US" dirty="0" smtClean="0"/>
              <a:t>Develop a single cell superconducting cavity operating at 200 MHz with an accelerating gradient of  at least 15 MV/m</a:t>
            </a:r>
          </a:p>
          <a:p>
            <a:r>
              <a:rPr lang="en-US" dirty="0" smtClean="0"/>
              <a:t>SCRF R&amp;D is supported through NSF</a:t>
            </a:r>
            <a:endParaRPr lang="en-US"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17</a:t>
            </a:fld>
            <a:endParaRPr lang="en-US" dirty="0"/>
          </a:p>
        </p:txBody>
      </p:sp>
      <p:pic>
        <p:nvPicPr>
          <p:cNvPr id="8" name="Picture 7" descr="SCRF_singlecell.jpg"/>
          <p:cNvPicPr>
            <a:picLocks noChangeAspect="1"/>
          </p:cNvPicPr>
          <p:nvPr/>
        </p:nvPicPr>
        <p:blipFill>
          <a:blip r:embed="rId2"/>
          <a:stretch>
            <a:fillRect/>
          </a:stretch>
        </p:blipFill>
        <p:spPr>
          <a:xfrm>
            <a:off x="2057400" y="4572000"/>
            <a:ext cx="4695578" cy="1748246"/>
          </a:xfrm>
          <a:prstGeom prst="rect">
            <a:avLst/>
          </a:prstGeom>
        </p:spPr>
      </p:pic>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Targetry</a:t>
            </a:r>
            <a:endParaRPr lang="en-US" dirty="0"/>
          </a:p>
        </p:txBody>
      </p:sp>
      <p:sp>
        <p:nvSpPr>
          <p:cNvPr id="3" name="Content Placeholder 2"/>
          <p:cNvSpPr>
            <a:spLocks noGrp="1"/>
          </p:cNvSpPr>
          <p:nvPr>
            <p:ph idx="1"/>
          </p:nvPr>
        </p:nvSpPr>
        <p:spPr>
          <a:xfrm>
            <a:off x="457200" y="1905000"/>
            <a:ext cx="8229600" cy="4343400"/>
          </a:xfrm>
        </p:spPr>
        <p:txBody>
          <a:bodyPr/>
          <a:lstStyle/>
          <a:p>
            <a:r>
              <a:rPr lang="en-US" dirty="0" smtClean="0"/>
              <a:t>Within Technology Development, </a:t>
            </a:r>
            <a:r>
              <a:rPr lang="en-US" dirty="0" err="1" smtClean="0"/>
              <a:t>targetry</a:t>
            </a:r>
            <a:r>
              <a:rPr lang="en-US" dirty="0" smtClean="0"/>
              <a:t> R&amp;D is limited to </a:t>
            </a:r>
          </a:p>
          <a:p>
            <a:pPr lvl="1"/>
            <a:r>
              <a:rPr lang="en-US" dirty="0" smtClean="0"/>
              <a:t>Support for completion of analysis of MERIT data</a:t>
            </a:r>
          </a:p>
          <a:p>
            <a:pPr lvl="1"/>
            <a:r>
              <a:rPr lang="en-US" dirty="0" smtClean="0"/>
              <a:t>Some M&amp;S for target hardware development</a:t>
            </a:r>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18</a:t>
            </a:fld>
            <a:endParaRPr lang="en-US" dirty="0"/>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295400"/>
            <a:ext cx="8229600" cy="1828800"/>
          </a:xfrm>
          <a:prstGeom prst="rect">
            <a:avLst/>
          </a:prstGeom>
          <a:gradFill flip="none" rotWithShape="1">
            <a:gsLst>
              <a:gs pos="9000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err="1" smtClean="0"/>
              <a:t>TechDev</a:t>
            </a:r>
            <a:r>
              <a:rPr lang="en-US" dirty="0" smtClean="0"/>
              <a:t> Milestones</a:t>
            </a:r>
            <a:endParaRPr lang="en-US" dirty="0"/>
          </a:p>
        </p:txBody>
      </p:sp>
      <p:sp>
        <p:nvSpPr>
          <p:cNvPr id="3" name="Content Placeholder 2"/>
          <p:cNvSpPr>
            <a:spLocks noGrp="1"/>
          </p:cNvSpPr>
          <p:nvPr>
            <p:ph idx="1"/>
          </p:nvPr>
        </p:nvSpPr>
        <p:spPr>
          <a:xfrm>
            <a:off x="228600" y="1371600"/>
            <a:ext cx="8763000" cy="5105400"/>
          </a:xfrm>
        </p:spPr>
        <p:txBody>
          <a:bodyPr>
            <a:normAutofit fontScale="55000" lnSpcReduction="20000"/>
          </a:bodyPr>
          <a:lstStyle/>
          <a:p>
            <a:pPr>
              <a:buNone/>
            </a:pPr>
            <a:r>
              <a:rPr lang="en-US" dirty="0" smtClean="0">
                <a:solidFill>
                  <a:srgbClr val="000000"/>
                </a:solidFill>
                <a:latin typeface="Times New Roman"/>
              </a:rPr>
              <a:t>FY10 	Complete engineering design for Be-wall </a:t>
            </a:r>
            <a:r>
              <a:rPr lang="en-US" dirty="0" err="1" smtClean="0">
                <a:solidFill>
                  <a:srgbClr val="000000"/>
                </a:solidFill>
                <a:latin typeface="Times New Roman"/>
              </a:rPr>
              <a:t>rf</a:t>
            </a:r>
            <a:r>
              <a:rPr lang="en-US" dirty="0" smtClean="0">
                <a:solidFill>
                  <a:srgbClr val="000000"/>
                </a:solidFill>
                <a:latin typeface="Times New Roman"/>
              </a:rPr>
              <a:t> cavity 	TD10.1 	DR, MR 	</a:t>
            </a:r>
          </a:p>
          <a:p>
            <a:pPr>
              <a:buNone/>
            </a:pPr>
            <a:r>
              <a:rPr lang="en-US" dirty="0" smtClean="0">
                <a:solidFill>
                  <a:srgbClr val="000000"/>
                </a:solidFill>
                <a:latin typeface="Times New Roman"/>
              </a:rPr>
              <a:t>		Complete initial HPRF cavity beam test 		TD10.2 	DR, MR</a:t>
            </a:r>
          </a:p>
          <a:p>
            <a:pPr>
              <a:buNone/>
            </a:pPr>
            <a:r>
              <a:rPr lang="en-US" dirty="0" smtClean="0">
                <a:solidFill>
                  <a:srgbClr val="000000"/>
                </a:solidFill>
                <a:latin typeface="Times New Roman"/>
              </a:rPr>
              <a:t>		Test magnetically insulated “box” cavity		TD10.3	DR, MR	</a:t>
            </a:r>
          </a:p>
          <a:p>
            <a:pPr>
              <a:buNone/>
            </a:pPr>
            <a:r>
              <a:rPr lang="en-US" dirty="0" smtClean="0">
                <a:solidFill>
                  <a:srgbClr val="000000"/>
                </a:solidFill>
                <a:latin typeface="Times New Roman"/>
              </a:rPr>
              <a:t>FY11 	Fabricate Be-wall </a:t>
            </a:r>
            <a:r>
              <a:rPr lang="en-US" dirty="0" err="1" smtClean="0">
                <a:solidFill>
                  <a:srgbClr val="000000"/>
                </a:solidFill>
                <a:latin typeface="Times New Roman"/>
              </a:rPr>
              <a:t>rf</a:t>
            </a:r>
            <a:r>
              <a:rPr lang="en-US" dirty="0" smtClean="0">
                <a:solidFill>
                  <a:srgbClr val="000000"/>
                </a:solidFill>
                <a:latin typeface="Times New Roman"/>
              </a:rPr>
              <a:t> cavity 				TD11.1 	DR 	</a:t>
            </a:r>
          </a:p>
          <a:p>
            <a:pPr>
              <a:buNone/>
            </a:pPr>
            <a:r>
              <a:rPr lang="en-US" dirty="0" smtClean="0">
                <a:solidFill>
                  <a:srgbClr val="000000"/>
                </a:solidFill>
                <a:latin typeface="Times New Roman"/>
              </a:rPr>
              <a:t>FY12 	Test new HPRF cavity 				TD12.1 	DR 	</a:t>
            </a:r>
          </a:p>
          <a:p>
            <a:pPr>
              <a:buNone/>
            </a:pPr>
            <a:r>
              <a:rPr lang="en-US" dirty="0" smtClean="0">
                <a:solidFill>
                  <a:srgbClr val="000000"/>
                </a:solidFill>
                <a:latin typeface="Times New Roman"/>
              </a:rPr>
              <a:t>		Complete Be-wall </a:t>
            </a:r>
            <a:r>
              <a:rPr lang="en-US" dirty="0" err="1" smtClean="0">
                <a:solidFill>
                  <a:srgbClr val="000000"/>
                </a:solidFill>
                <a:latin typeface="Times New Roman"/>
              </a:rPr>
              <a:t>rf</a:t>
            </a:r>
            <a:r>
              <a:rPr lang="en-US" dirty="0" smtClean="0">
                <a:solidFill>
                  <a:srgbClr val="000000"/>
                </a:solidFill>
                <a:latin typeface="Times New Roman"/>
              </a:rPr>
              <a:t> cavity tests 			TD12.2 	FR</a:t>
            </a:r>
          </a:p>
          <a:p>
            <a:pPr>
              <a:buNone/>
            </a:pPr>
            <a:r>
              <a:rPr lang="en-US" dirty="0" smtClean="0">
                <a:solidFill>
                  <a:srgbClr val="000000"/>
                </a:solidFill>
                <a:latin typeface="Times New Roman"/>
              </a:rPr>
              <a:t>		Test 201-MHz cavity with coupling coil in MTA 		TD12.3 	DR 	</a:t>
            </a:r>
          </a:p>
          <a:p>
            <a:pPr>
              <a:buNone/>
            </a:pPr>
            <a:r>
              <a:rPr lang="en-US" dirty="0" smtClean="0">
                <a:solidFill>
                  <a:srgbClr val="000000"/>
                </a:solidFill>
                <a:latin typeface="Times New Roman"/>
              </a:rPr>
              <a:t>FY13 	Fabricate small HTS test magnet 			TD13.1 	DR 	</a:t>
            </a:r>
          </a:p>
          <a:p>
            <a:pPr>
              <a:buNone/>
            </a:pPr>
            <a:r>
              <a:rPr lang="en-US" dirty="0" smtClean="0">
                <a:solidFill>
                  <a:srgbClr val="000000"/>
                </a:solidFill>
                <a:latin typeface="Times New Roman"/>
              </a:rPr>
              <a:t>		Begin conceptual design of collider magnet 		TD13.2 	DR 	</a:t>
            </a:r>
          </a:p>
          <a:p>
            <a:pPr>
              <a:buNone/>
            </a:pPr>
            <a:r>
              <a:rPr lang="en-US" dirty="0" smtClean="0">
                <a:solidFill>
                  <a:srgbClr val="000000"/>
                </a:solidFill>
                <a:latin typeface="Times New Roman"/>
              </a:rPr>
              <a:t>FY14 	Prepare </a:t>
            </a:r>
            <a:r>
              <a:rPr lang="en-US" dirty="0" err="1" smtClean="0">
                <a:solidFill>
                  <a:srgbClr val="000000"/>
                </a:solidFill>
                <a:latin typeface="Times New Roman"/>
              </a:rPr>
              <a:t>rf</a:t>
            </a:r>
            <a:r>
              <a:rPr lang="en-US" dirty="0" smtClean="0">
                <a:solidFill>
                  <a:srgbClr val="000000"/>
                </a:solidFill>
                <a:latin typeface="Times New Roman"/>
              </a:rPr>
              <a:t> test cavity with ALD coating 		TD14.1 	DR 	</a:t>
            </a:r>
          </a:p>
          <a:p>
            <a:pPr>
              <a:buNone/>
            </a:pPr>
            <a:r>
              <a:rPr lang="en-US" dirty="0" smtClean="0">
                <a:solidFill>
                  <a:srgbClr val="000000"/>
                </a:solidFill>
                <a:latin typeface="Times New Roman"/>
              </a:rPr>
              <a:t>		Begin conceptual design of &gt;30-T solenoid 		TD14.2 	DR 	</a:t>
            </a:r>
          </a:p>
          <a:p>
            <a:pPr>
              <a:buNone/>
            </a:pPr>
            <a:r>
              <a:rPr lang="en-US" dirty="0" smtClean="0">
                <a:solidFill>
                  <a:srgbClr val="000000"/>
                </a:solidFill>
                <a:latin typeface="Times New Roman"/>
              </a:rPr>
              <a:t>		Complete component designs for 6D cooling bench test 	TD14.3 	FR 	</a:t>
            </a:r>
          </a:p>
          <a:p>
            <a:pPr>
              <a:buNone/>
            </a:pPr>
            <a:r>
              <a:rPr lang="en-US" dirty="0" smtClean="0">
                <a:solidFill>
                  <a:srgbClr val="000000"/>
                </a:solidFill>
                <a:latin typeface="Times New Roman"/>
              </a:rPr>
              <a:t>FY15 	Fabricate components for 6D cooling bench test 		TD15.1 	MR 	</a:t>
            </a:r>
          </a:p>
          <a:p>
            <a:pPr>
              <a:buNone/>
            </a:pPr>
            <a:r>
              <a:rPr lang="en-US" dirty="0" smtClean="0">
                <a:solidFill>
                  <a:srgbClr val="000000"/>
                </a:solidFill>
                <a:latin typeface="Times New Roman"/>
              </a:rPr>
              <a:t>FY16 	Complete components for 6D cooling bench test 		TD16.1 	DR 	</a:t>
            </a:r>
          </a:p>
          <a:p>
            <a:pPr>
              <a:buNone/>
            </a:pPr>
            <a:r>
              <a:rPr lang="en-US" dirty="0" smtClean="0">
                <a:solidFill>
                  <a:srgbClr val="000000"/>
                </a:solidFill>
                <a:latin typeface="Times New Roman"/>
              </a:rPr>
              <a:t>		Assemble components for 6D cooling bench test 		TD16.2 	MR 	</a:t>
            </a:r>
          </a:p>
          <a:p>
            <a:pPr>
              <a:buNone/>
            </a:pPr>
            <a:r>
              <a:rPr lang="en-US" dirty="0" smtClean="0">
                <a:solidFill>
                  <a:srgbClr val="000000"/>
                </a:solidFill>
                <a:latin typeface="Times New Roman"/>
              </a:rPr>
              <a:t>		Complete conceptual design of &gt;30-T solenoid 		TD16.3 	DR,ER 	</a:t>
            </a:r>
          </a:p>
          <a:p>
            <a:pPr>
              <a:buNone/>
            </a:pPr>
            <a:r>
              <a:rPr lang="en-US" dirty="0" smtClean="0">
                <a:solidFill>
                  <a:srgbClr val="000000"/>
                </a:solidFill>
                <a:latin typeface="Times New Roman"/>
              </a:rPr>
              <a:t>		Finish technology section of Final MC DFS report 	TD16.4 	FR</a:t>
            </a:r>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19</a:t>
            </a:fld>
            <a:endParaRPr lang="en-US" dirty="0"/>
          </a:p>
        </p:txBody>
      </p:sp>
      <p:sp>
        <p:nvSpPr>
          <p:cNvPr id="8" name="TextBox 7"/>
          <p:cNvSpPr txBox="1"/>
          <p:nvPr/>
        </p:nvSpPr>
        <p:spPr>
          <a:xfrm>
            <a:off x="4648200" y="2514600"/>
            <a:ext cx="1847622" cy="533400"/>
          </a:xfrm>
          <a:prstGeom prst="rect">
            <a:avLst/>
          </a:prstGeom>
          <a:noFill/>
        </p:spPr>
        <p:txBody>
          <a:bodyPr wrap="none" rtlCol="0">
            <a:prstTxWarp prst="textChevronInverted">
              <a:avLst/>
            </a:prstTxWarp>
            <a:spAutoFit/>
          </a:bodyPr>
          <a:lstStyle/>
          <a:p>
            <a:r>
              <a:rPr lang="en-US" i="1" dirty="0" smtClean="0">
                <a:solidFill>
                  <a:srgbClr val="FF0000"/>
                </a:solidFill>
              </a:rPr>
              <a:t>RF Down Select</a:t>
            </a:r>
            <a:endParaRPr lang="en-US" i="1" dirty="0">
              <a:solidFill>
                <a:srgbClr val="FF0000"/>
              </a:solidFill>
            </a:endParaRPr>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05000"/>
            <a:ext cx="8229600" cy="4343400"/>
          </a:xfrm>
        </p:spPr>
        <p:txBody>
          <a:bodyPr/>
          <a:lstStyle/>
          <a:p>
            <a:r>
              <a:rPr lang="en-US" dirty="0" smtClean="0"/>
              <a:t>Outline</a:t>
            </a:r>
          </a:p>
          <a:p>
            <a:pPr lvl="1"/>
            <a:r>
              <a:rPr lang="en-US" dirty="0" smtClean="0"/>
              <a:t>Organization</a:t>
            </a:r>
          </a:p>
          <a:p>
            <a:pPr lvl="1"/>
            <a:r>
              <a:rPr lang="en-US" dirty="0" smtClean="0"/>
              <a:t>Goals</a:t>
            </a:r>
          </a:p>
          <a:p>
            <a:pPr lvl="1"/>
            <a:r>
              <a:rPr lang="en-US" dirty="0" smtClean="0"/>
              <a:t>Program Overview</a:t>
            </a:r>
          </a:p>
          <a:p>
            <a:pPr lvl="2"/>
            <a:r>
              <a:rPr lang="en-US" dirty="0" smtClean="0"/>
              <a:t>Where we are &amp; where we are headed</a:t>
            </a:r>
          </a:p>
          <a:p>
            <a:pPr lvl="1"/>
            <a:r>
              <a:rPr lang="en-US" dirty="0" smtClean="0"/>
              <a:t>Milestones</a:t>
            </a:r>
          </a:p>
          <a:p>
            <a:pPr lvl="1"/>
            <a:r>
              <a:rPr lang="en-US" dirty="0" smtClean="0"/>
              <a:t>Planning and Resources</a:t>
            </a:r>
          </a:p>
          <a:p>
            <a:pPr lvl="1"/>
            <a:endParaRPr lang="en-US"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2</a:t>
            </a:fld>
            <a:endParaRPr lang="en-US" dirty="0"/>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at End of 7</a:t>
            </a:r>
            <a:r>
              <a:rPr lang="en-US" baseline="30000" dirty="0" smtClean="0"/>
              <a:t>th</a:t>
            </a:r>
            <a:r>
              <a:rPr lang="en-US" dirty="0" smtClean="0"/>
              <a:t> Year</a:t>
            </a:r>
            <a:endParaRPr lang="en-US" dirty="0"/>
          </a:p>
        </p:txBody>
      </p:sp>
      <p:sp>
        <p:nvSpPr>
          <p:cNvPr id="3" name="Content Placeholder 2"/>
          <p:cNvSpPr>
            <a:spLocks noGrp="1"/>
          </p:cNvSpPr>
          <p:nvPr>
            <p:ph idx="1"/>
          </p:nvPr>
        </p:nvSpPr>
        <p:spPr>
          <a:xfrm>
            <a:off x="457200" y="1600200"/>
            <a:ext cx="8534400" cy="4648200"/>
          </a:xfrm>
        </p:spPr>
        <p:txBody>
          <a:bodyPr>
            <a:normAutofit/>
          </a:bodyPr>
          <a:lstStyle/>
          <a:p>
            <a:pPr>
              <a:buNone/>
            </a:pPr>
            <a:r>
              <a:rPr lang="en-US" dirty="0" smtClean="0"/>
              <a:t>						</a:t>
            </a:r>
            <a:r>
              <a:rPr lang="en-US" sz="2000" dirty="0" smtClean="0"/>
              <a:t>Spec   Concept D  </a:t>
            </a:r>
            <a:r>
              <a:rPr lang="en-US" sz="2000" dirty="0" err="1" smtClean="0"/>
              <a:t>Engin</a:t>
            </a:r>
            <a:r>
              <a:rPr lang="en-US" sz="2000" dirty="0" smtClean="0"/>
              <a:t>. D   Proto</a:t>
            </a:r>
          </a:p>
          <a:p>
            <a:r>
              <a:rPr lang="en-US" dirty="0" smtClean="0"/>
              <a:t>High field HTS solenoid 	  X       </a:t>
            </a:r>
            <a:r>
              <a:rPr lang="en-US" dirty="0" err="1" smtClean="0"/>
              <a:t>X</a:t>
            </a:r>
            <a:r>
              <a:rPr lang="en-US" dirty="0" smtClean="0"/>
              <a:t>          </a:t>
            </a:r>
            <a:r>
              <a:rPr lang="en-US" dirty="0" err="1" smtClean="0"/>
              <a:t>X</a:t>
            </a:r>
            <a:endParaRPr lang="en-US" dirty="0" smtClean="0"/>
          </a:p>
          <a:p>
            <a:r>
              <a:rPr lang="en-US" dirty="0" smtClean="0"/>
              <a:t>HCC magnets 		            X       </a:t>
            </a:r>
            <a:r>
              <a:rPr lang="en-US" dirty="0" err="1" smtClean="0"/>
              <a:t>X</a:t>
            </a:r>
            <a:r>
              <a:rPr lang="en-US" dirty="0" smtClean="0"/>
              <a:t>         </a:t>
            </a:r>
            <a:r>
              <a:rPr lang="en-US" dirty="0" smtClean="0">
                <a:solidFill>
                  <a:srgbClr val="009999"/>
                </a:solidFill>
              </a:rPr>
              <a:t>{X        </a:t>
            </a:r>
            <a:r>
              <a:rPr lang="en-US" dirty="0" err="1" smtClean="0">
                <a:solidFill>
                  <a:srgbClr val="009999"/>
                </a:solidFill>
              </a:rPr>
              <a:t>X</a:t>
            </a:r>
            <a:r>
              <a:rPr lang="en-US" dirty="0" smtClean="0">
                <a:solidFill>
                  <a:srgbClr val="009999"/>
                </a:solidFill>
              </a:rPr>
              <a:t>}</a:t>
            </a:r>
            <a:r>
              <a:rPr lang="en-US" baseline="30000" dirty="0" smtClean="0">
                <a:solidFill>
                  <a:srgbClr val="009999"/>
                </a:solidFill>
              </a:rPr>
              <a:t>1</a:t>
            </a:r>
            <a:endParaRPr lang="en-US" dirty="0" smtClean="0">
              <a:solidFill>
                <a:srgbClr val="009999"/>
              </a:solidFill>
            </a:endParaRPr>
          </a:p>
          <a:p>
            <a:r>
              <a:rPr lang="en-US" dirty="0" smtClean="0"/>
              <a:t>Fast-ramping magnets 	  X       </a:t>
            </a:r>
            <a:r>
              <a:rPr lang="en-US" dirty="0" err="1" smtClean="0"/>
              <a:t>X</a:t>
            </a:r>
            <a:r>
              <a:rPr lang="en-US" dirty="0" smtClean="0"/>
              <a:t>          </a:t>
            </a:r>
            <a:r>
              <a:rPr lang="en-US" dirty="0" err="1" smtClean="0"/>
              <a:t>X</a:t>
            </a:r>
            <a:r>
              <a:rPr lang="en-US" dirty="0" smtClean="0"/>
              <a:t>        </a:t>
            </a:r>
            <a:r>
              <a:rPr lang="en-US" dirty="0" err="1" smtClean="0"/>
              <a:t>X</a:t>
            </a:r>
            <a:endParaRPr lang="en-US" dirty="0" smtClean="0"/>
          </a:p>
          <a:p>
            <a:r>
              <a:rPr lang="en-US" dirty="0" smtClean="0"/>
              <a:t>Collider ring magnets          X       </a:t>
            </a:r>
            <a:r>
              <a:rPr lang="en-US" dirty="0" err="1" smtClean="0"/>
              <a:t>X</a:t>
            </a:r>
            <a:r>
              <a:rPr lang="en-US" dirty="0" smtClean="0"/>
              <a:t>                   </a:t>
            </a:r>
          </a:p>
          <a:p>
            <a:r>
              <a:rPr lang="en-US" dirty="0" smtClean="0"/>
              <a:t>Target design  	                      X       </a:t>
            </a:r>
            <a:r>
              <a:rPr lang="en-US" dirty="0" err="1" smtClean="0"/>
              <a:t>X</a:t>
            </a:r>
            <a:r>
              <a:rPr lang="en-US" dirty="0" smtClean="0"/>
              <a:t>          </a:t>
            </a:r>
            <a:r>
              <a:rPr lang="en-US" dirty="0" err="1" smtClean="0"/>
              <a:t>X</a:t>
            </a:r>
            <a:r>
              <a:rPr lang="en-US" dirty="0" smtClean="0"/>
              <a:t>        </a:t>
            </a:r>
          </a:p>
          <a:p>
            <a:pPr>
              <a:buNone/>
            </a:pPr>
            <a:endParaRPr lang="en-US" dirty="0" smtClean="0"/>
          </a:p>
          <a:p>
            <a:pPr>
              <a:buNone/>
            </a:pPr>
            <a:r>
              <a:rPr lang="en-US" sz="2000" baseline="30000" dirty="0" smtClean="0">
                <a:solidFill>
                  <a:srgbClr val="009999"/>
                </a:solidFill>
              </a:rPr>
              <a:t>1</a:t>
            </a:r>
            <a:r>
              <a:rPr lang="en-US" sz="2000" dirty="0" smtClean="0">
                <a:solidFill>
                  <a:srgbClr val="009999"/>
                </a:solidFill>
              </a:rPr>
              <a:t> If the HCC option is chosen</a:t>
            </a:r>
            <a:endParaRPr lang="en-US" sz="2000" baseline="30000" dirty="0" smtClean="0">
              <a:solidFill>
                <a:srgbClr val="009999"/>
              </a:solidFill>
            </a:endParaRPr>
          </a:p>
          <a:p>
            <a:endParaRPr lang="en-US"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20</a:t>
            </a:fld>
            <a:endParaRPr lang="en-US" dirty="0"/>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228600" y="1219200"/>
            <a:ext cx="8602663" cy="4865687"/>
          </a:xfrm>
          <a:prstGeom prst="rect">
            <a:avLst/>
          </a:prstGeom>
          <a:noFill/>
          <a:ln w="9525">
            <a:noFill/>
            <a:miter lim="800000"/>
            <a:headEnd/>
            <a:tailEnd/>
          </a:ln>
          <a:effectLst/>
        </p:spPr>
      </p:pic>
      <p:sp>
        <p:nvSpPr>
          <p:cNvPr id="2" name="Title 1"/>
          <p:cNvSpPr>
            <a:spLocks noGrp="1"/>
          </p:cNvSpPr>
          <p:nvPr>
            <p:ph type="title"/>
          </p:nvPr>
        </p:nvSpPr>
        <p:spPr>
          <a:xfrm>
            <a:off x="1524000" y="457200"/>
            <a:ext cx="6324600" cy="609600"/>
          </a:xfrm>
        </p:spPr>
        <p:txBody>
          <a:bodyPr>
            <a:normAutofit fontScale="90000"/>
          </a:bodyPr>
          <a:lstStyle/>
          <a:p>
            <a:r>
              <a:rPr lang="en-US" dirty="0" err="1" smtClean="0"/>
              <a:t>TechDev</a:t>
            </a:r>
            <a:r>
              <a:rPr lang="en-US" dirty="0" smtClean="0"/>
              <a:t> - Resources</a:t>
            </a:r>
            <a:r>
              <a:rPr lang="en-US" b="1" dirty="0" smtClean="0"/>
              <a:t/>
            </a:r>
            <a:br>
              <a:rPr lang="en-US" b="1" dirty="0" smtClean="0"/>
            </a:br>
            <a:endParaRPr lang="en-US"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21</a:t>
            </a:fld>
            <a:endParaRPr lang="en-US" dirty="0"/>
          </a:p>
        </p:txBody>
      </p:sp>
      <p:sp>
        <p:nvSpPr>
          <p:cNvPr id="9" name="TextBox 8"/>
          <p:cNvSpPr txBox="1"/>
          <p:nvPr/>
        </p:nvSpPr>
        <p:spPr>
          <a:xfrm>
            <a:off x="1143000" y="1828800"/>
            <a:ext cx="466794" cy="369332"/>
          </a:xfrm>
          <a:prstGeom prst="rect">
            <a:avLst/>
          </a:prstGeom>
          <a:noFill/>
        </p:spPr>
        <p:txBody>
          <a:bodyPr wrap="none" rtlCol="0">
            <a:spAutoFit/>
          </a:bodyPr>
          <a:lstStyle/>
          <a:p>
            <a:r>
              <a:rPr lang="en-US" b="1" dirty="0" smtClean="0"/>
              <a:t>Y1</a:t>
            </a:r>
            <a:endParaRPr lang="en-US" b="1" dirty="0"/>
          </a:p>
        </p:txBody>
      </p:sp>
      <p:sp>
        <p:nvSpPr>
          <p:cNvPr id="10" name="TextBox 9"/>
          <p:cNvSpPr txBox="1"/>
          <p:nvPr/>
        </p:nvSpPr>
        <p:spPr>
          <a:xfrm>
            <a:off x="2209800" y="1447800"/>
            <a:ext cx="466794" cy="369332"/>
          </a:xfrm>
          <a:prstGeom prst="rect">
            <a:avLst/>
          </a:prstGeom>
          <a:noFill/>
        </p:spPr>
        <p:txBody>
          <a:bodyPr wrap="none" rtlCol="0">
            <a:spAutoFit/>
          </a:bodyPr>
          <a:lstStyle/>
          <a:p>
            <a:r>
              <a:rPr lang="en-US" b="1" dirty="0" smtClean="0"/>
              <a:t>Y2</a:t>
            </a:r>
            <a:endParaRPr lang="en-US" b="1" dirty="0"/>
          </a:p>
        </p:txBody>
      </p:sp>
      <p:sp>
        <p:nvSpPr>
          <p:cNvPr id="11" name="Rectangle 10"/>
          <p:cNvSpPr/>
          <p:nvPr/>
        </p:nvSpPr>
        <p:spPr>
          <a:xfrm>
            <a:off x="3429000" y="1295400"/>
            <a:ext cx="466794" cy="369332"/>
          </a:xfrm>
          <a:prstGeom prst="rect">
            <a:avLst/>
          </a:prstGeom>
        </p:spPr>
        <p:txBody>
          <a:bodyPr wrap="none">
            <a:spAutoFit/>
          </a:bodyPr>
          <a:lstStyle/>
          <a:p>
            <a:r>
              <a:rPr lang="en-US" b="1" dirty="0" smtClean="0"/>
              <a:t>Y3</a:t>
            </a:r>
            <a:endParaRPr lang="en-US" b="1" dirty="0"/>
          </a:p>
        </p:txBody>
      </p:sp>
      <p:sp>
        <p:nvSpPr>
          <p:cNvPr id="13" name="Rectangle 12"/>
          <p:cNvSpPr/>
          <p:nvPr/>
        </p:nvSpPr>
        <p:spPr>
          <a:xfrm>
            <a:off x="4267200" y="1447800"/>
            <a:ext cx="466794" cy="369332"/>
          </a:xfrm>
          <a:prstGeom prst="rect">
            <a:avLst/>
          </a:prstGeom>
        </p:spPr>
        <p:txBody>
          <a:bodyPr wrap="none">
            <a:spAutoFit/>
          </a:bodyPr>
          <a:lstStyle/>
          <a:p>
            <a:r>
              <a:rPr lang="en-US" b="1" dirty="0" smtClean="0"/>
              <a:t>Y4</a:t>
            </a:r>
            <a:endParaRPr lang="en-US" b="1" dirty="0"/>
          </a:p>
        </p:txBody>
      </p:sp>
      <p:sp>
        <p:nvSpPr>
          <p:cNvPr id="14" name="Rectangle 13"/>
          <p:cNvSpPr/>
          <p:nvPr/>
        </p:nvSpPr>
        <p:spPr>
          <a:xfrm>
            <a:off x="5257800" y="1524000"/>
            <a:ext cx="466794" cy="369332"/>
          </a:xfrm>
          <a:prstGeom prst="rect">
            <a:avLst/>
          </a:prstGeom>
        </p:spPr>
        <p:txBody>
          <a:bodyPr wrap="none">
            <a:spAutoFit/>
          </a:bodyPr>
          <a:lstStyle/>
          <a:p>
            <a:r>
              <a:rPr lang="en-US" b="1" dirty="0" smtClean="0"/>
              <a:t>Y5</a:t>
            </a:r>
            <a:endParaRPr lang="en-US" b="1" dirty="0"/>
          </a:p>
        </p:txBody>
      </p:sp>
      <p:sp>
        <p:nvSpPr>
          <p:cNvPr id="15" name="Rectangle 14"/>
          <p:cNvSpPr/>
          <p:nvPr/>
        </p:nvSpPr>
        <p:spPr>
          <a:xfrm>
            <a:off x="6172200" y="1828800"/>
            <a:ext cx="466794" cy="369332"/>
          </a:xfrm>
          <a:prstGeom prst="rect">
            <a:avLst/>
          </a:prstGeom>
        </p:spPr>
        <p:txBody>
          <a:bodyPr wrap="none">
            <a:spAutoFit/>
          </a:bodyPr>
          <a:lstStyle/>
          <a:p>
            <a:r>
              <a:rPr lang="en-US" b="1" dirty="0" smtClean="0"/>
              <a:t>Y6</a:t>
            </a:r>
            <a:endParaRPr lang="en-US" b="1" dirty="0"/>
          </a:p>
        </p:txBody>
      </p:sp>
      <p:sp>
        <p:nvSpPr>
          <p:cNvPr id="16" name="Rectangle 15"/>
          <p:cNvSpPr/>
          <p:nvPr/>
        </p:nvSpPr>
        <p:spPr>
          <a:xfrm>
            <a:off x="7086600" y="2590800"/>
            <a:ext cx="466794" cy="369332"/>
          </a:xfrm>
          <a:prstGeom prst="rect">
            <a:avLst/>
          </a:prstGeom>
        </p:spPr>
        <p:txBody>
          <a:bodyPr wrap="none">
            <a:spAutoFit/>
          </a:bodyPr>
          <a:lstStyle/>
          <a:p>
            <a:r>
              <a:rPr lang="en-US" b="1" dirty="0" smtClean="0"/>
              <a:t>Y7</a:t>
            </a:r>
            <a:endParaRPr lang="en-US" b="1" dirty="0"/>
          </a:p>
        </p:txBody>
      </p:sp>
      <p:sp>
        <p:nvSpPr>
          <p:cNvPr id="17" name="TextBox 16"/>
          <p:cNvSpPr txBox="1"/>
          <p:nvPr/>
        </p:nvSpPr>
        <p:spPr>
          <a:xfrm>
            <a:off x="0" y="3200400"/>
            <a:ext cx="466794" cy="369332"/>
          </a:xfrm>
          <a:prstGeom prst="rect">
            <a:avLst/>
          </a:prstGeom>
          <a:noFill/>
        </p:spPr>
        <p:txBody>
          <a:bodyPr wrap="none" rtlCol="0">
            <a:spAutoFit/>
          </a:bodyPr>
          <a:lstStyle/>
          <a:p>
            <a:r>
              <a:rPr lang="en-US" dirty="0" smtClean="0"/>
              <a:t>K$</a:t>
            </a:r>
            <a:endParaRPr lang="en-US" dirty="0"/>
          </a:p>
        </p:txBody>
      </p:sp>
      <p:sp>
        <p:nvSpPr>
          <p:cNvPr id="18" name="TextBox 17"/>
          <p:cNvSpPr txBox="1"/>
          <p:nvPr/>
        </p:nvSpPr>
        <p:spPr>
          <a:xfrm>
            <a:off x="1066800" y="1524000"/>
            <a:ext cx="673582" cy="338554"/>
          </a:xfrm>
          <a:prstGeom prst="rect">
            <a:avLst/>
          </a:prstGeom>
          <a:noFill/>
        </p:spPr>
        <p:txBody>
          <a:bodyPr wrap="none" rtlCol="0">
            <a:spAutoFit/>
          </a:bodyPr>
          <a:lstStyle/>
          <a:p>
            <a:r>
              <a:rPr lang="en-US" sz="1600" dirty="0" smtClean="0">
                <a:solidFill>
                  <a:srgbClr val="0000FF"/>
                </a:solidFill>
              </a:rPr>
              <a:t>FY10</a:t>
            </a:r>
            <a:endParaRPr lang="en-US" sz="1600" dirty="0">
              <a:solidFill>
                <a:srgbClr val="0000FF"/>
              </a:solidFill>
            </a:endParaRPr>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TechDev</a:t>
            </a:r>
            <a:r>
              <a:rPr lang="en-US" dirty="0" smtClean="0"/>
              <a:t> - Manpower</a:t>
            </a:r>
            <a:endParaRPr lang="en-US"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22</a:t>
            </a:fld>
            <a:endParaRPr lang="en-US" dirty="0"/>
          </a:p>
        </p:txBody>
      </p:sp>
      <p:pic>
        <p:nvPicPr>
          <p:cNvPr id="20482" name="Picture 2"/>
          <p:cNvPicPr>
            <a:picLocks noGrp="1" noChangeAspect="1" noChangeArrowheads="1"/>
          </p:cNvPicPr>
          <p:nvPr>
            <p:ph idx="1"/>
          </p:nvPr>
        </p:nvPicPr>
        <p:blipFill>
          <a:blip r:embed="rId2"/>
          <a:srcRect/>
          <a:stretch>
            <a:fillRect/>
          </a:stretch>
        </p:blipFill>
        <p:spPr bwMode="auto">
          <a:xfrm>
            <a:off x="609600" y="1295400"/>
            <a:ext cx="8001000" cy="4983675"/>
          </a:xfrm>
          <a:prstGeom prst="rect">
            <a:avLst/>
          </a:prstGeom>
          <a:noFill/>
          <a:ln w="9525">
            <a:noFill/>
            <a:miter lim="800000"/>
            <a:headEnd/>
            <a:tailEnd/>
          </a:ln>
          <a:effectLst/>
        </p:spPr>
      </p:pic>
      <p:sp>
        <p:nvSpPr>
          <p:cNvPr id="9" name="TextBox 8"/>
          <p:cNvSpPr txBox="1"/>
          <p:nvPr/>
        </p:nvSpPr>
        <p:spPr>
          <a:xfrm>
            <a:off x="3810000" y="5943600"/>
            <a:ext cx="546496" cy="307777"/>
          </a:xfrm>
          <a:prstGeom prst="rect">
            <a:avLst/>
          </a:prstGeom>
          <a:noFill/>
        </p:spPr>
        <p:txBody>
          <a:bodyPr wrap="none" rtlCol="0">
            <a:spAutoFit/>
          </a:bodyPr>
          <a:lstStyle/>
          <a:p>
            <a:r>
              <a:rPr lang="en-US" sz="1400" dirty="0" smtClean="0"/>
              <a:t>Year</a:t>
            </a:r>
            <a:endParaRPr lang="en-US" sz="1400" dirty="0"/>
          </a:p>
        </p:txBody>
      </p:sp>
      <p:sp>
        <p:nvSpPr>
          <p:cNvPr id="10" name="TextBox 9"/>
          <p:cNvSpPr txBox="1"/>
          <p:nvPr/>
        </p:nvSpPr>
        <p:spPr>
          <a:xfrm>
            <a:off x="1143000" y="2057400"/>
            <a:ext cx="673582" cy="338554"/>
          </a:xfrm>
          <a:prstGeom prst="rect">
            <a:avLst/>
          </a:prstGeom>
          <a:noFill/>
        </p:spPr>
        <p:txBody>
          <a:bodyPr wrap="none" rtlCol="0">
            <a:spAutoFit/>
          </a:bodyPr>
          <a:lstStyle/>
          <a:p>
            <a:r>
              <a:rPr lang="en-US" sz="1600" dirty="0" smtClean="0">
                <a:solidFill>
                  <a:srgbClr val="0000FF"/>
                </a:solidFill>
              </a:rPr>
              <a:t>FY10</a:t>
            </a:r>
            <a:endParaRPr lang="en-US" sz="1600" dirty="0">
              <a:solidFill>
                <a:srgbClr val="0000FF"/>
              </a:solidFill>
            </a:endParaRPr>
          </a:p>
        </p:txBody>
      </p:sp>
    </p:spTree>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TechDev</a:t>
            </a:r>
            <a:r>
              <a:rPr lang="en-US" dirty="0" smtClean="0"/>
              <a:t> - Manpower</a:t>
            </a:r>
            <a:endParaRPr lang="en-US"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23</a:t>
            </a:fld>
            <a:endParaRPr lang="en-US" dirty="0"/>
          </a:p>
        </p:txBody>
      </p:sp>
      <p:graphicFrame>
        <p:nvGraphicFramePr>
          <p:cNvPr id="10" name="Content Placeholder 9"/>
          <p:cNvGraphicFramePr>
            <a:graphicFrameLocks noGrp="1"/>
          </p:cNvGraphicFramePr>
          <p:nvPr>
            <p:ph idx="1"/>
          </p:nvPr>
        </p:nvGraphicFramePr>
        <p:xfrm>
          <a:off x="457200" y="13716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Grp="1" noChangeAspect="1" noChangeArrowheads="1"/>
          </p:cNvPicPr>
          <p:nvPr>
            <p:ph idx="1"/>
          </p:nvPr>
        </p:nvPicPr>
        <p:blipFill>
          <a:blip r:embed="rId2"/>
          <a:srcRect/>
          <a:stretch>
            <a:fillRect/>
          </a:stretch>
        </p:blipFill>
        <p:spPr bwMode="auto">
          <a:xfrm>
            <a:off x="458739" y="1371600"/>
            <a:ext cx="8226521" cy="4876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err="1" smtClean="0"/>
              <a:t>TechDev</a:t>
            </a:r>
            <a:r>
              <a:rPr lang="en-US" dirty="0" smtClean="0"/>
              <a:t> – Manpower II</a:t>
            </a:r>
            <a:endParaRPr lang="en-US"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24</a:t>
            </a:fld>
            <a:endParaRPr lang="en-US" dirty="0"/>
          </a:p>
        </p:txBody>
      </p:sp>
      <p:sp>
        <p:nvSpPr>
          <p:cNvPr id="9" name="TextBox 8"/>
          <p:cNvSpPr txBox="1"/>
          <p:nvPr/>
        </p:nvSpPr>
        <p:spPr>
          <a:xfrm>
            <a:off x="4419600" y="5943600"/>
            <a:ext cx="650819" cy="369332"/>
          </a:xfrm>
          <a:prstGeom prst="rect">
            <a:avLst/>
          </a:prstGeom>
          <a:noFill/>
        </p:spPr>
        <p:txBody>
          <a:bodyPr wrap="none" rtlCol="0">
            <a:spAutoFit/>
          </a:bodyPr>
          <a:lstStyle/>
          <a:p>
            <a:r>
              <a:rPr lang="en-US" dirty="0" smtClean="0"/>
              <a:t>Year</a:t>
            </a:r>
            <a:endParaRPr lang="en-US" dirty="0"/>
          </a:p>
        </p:txBody>
      </p:sp>
      <p:sp>
        <p:nvSpPr>
          <p:cNvPr id="10" name="TextBox 9"/>
          <p:cNvSpPr txBox="1"/>
          <p:nvPr/>
        </p:nvSpPr>
        <p:spPr>
          <a:xfrm>
            <a:off x="4343400" y="1447800"/>
            <a:ext cx="736099" cy="369332"/>
          </a:xfrm>
          <a:prstGeom prst="rect">
            <a:avLst/>
          </a:prstGeom>
          <a:noFill/>
        </p:spPr>
        <p:txBody>
          <a:bodyPr wrap="none" rtlCol="0">
            <a:spAutoFit/>
          </a:bodyPr>
          <a:lstStyle/>
          <a:p>
            <a:r>
              <a:rPr lang="en-US" dirty="0" smtClean="0"/>
              <a:t>FTEs</a:t>
            </a:r>
            <a:endParaRPr lang="en-US" dirty="0"/>
          </a:p>
        </p:txBody>
      </p:sp>
      <p:sp>
        <p:nvSpPr>
          <p:cNvPr id="11" name="TextBox 10"/>
          <p:cNvSpPr txBox="1"/>
          <p:nvPr/>
        </p:nvSpPr>
        <p:spPr>
          <a:xfrm>
            <a:off x="914400" y="2362200"/>
            <a:ext cx="673582" cy="338554"/>
          </a:xfrm>
          <a:prstGeom prst="rect">
            <a:avLst/>
          </a:prstGeom>
          <a:noFill/>
        </p:spPr>
        <p:txBody>
          <a:bodyPr wrap="none" rtlCol="0">
            <a:spAutoFit/>
          </a:bodyPr>
          <a:lstStyle/>
          <a:p>
            <a:r>
              <a:rPr lang="en-US" sz="1600" dirty="0" smtClean="0">
                <a:solidFill>
                  <a:srgbClr val="0000FF"/>
                </a:solidFill>
              </a:rPr>
              <a:t>FY10</a:t>
            </a:r>
            <a:endParaRPr lang="en-US" sz="1600" dirty="0">
              <a:solidFill>
                <a:srgbClr val="0000FF"/>
              </a:solidFill>
            </a:endParaRPr>
          </a:p>
        </p:txBody>
      </p:sp>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MAP effort in Technology Development (&amp; Assessment) focuses on cooling (as it should)</a:t>
            </a:r>
          </a:p>
          <a:p>
            <a:pPr lvl="1"/>
            <a:r>
              <a:rPr lang="en-US" dirty="0" smtClean="0"/>
              <a:t>Important for the Neutrino Factory performance optimization</a:t>
            </a:r>
          </a:p>
          <a:p>
            <a:pPr lvl="1"/>
            <a:r>
              <a:rPr lang="en-US" dirty="0" smtClean="0"/>
              <a:t>Crucial for a multi-TeV, high-</a:t>
            </a:r>
            <a:r>
              <a:rPr lang="en-US" dirty="0" smtClean="0">
                <a:latin typeface="Script MT Bold" pitchFamily="66" charset="0"/>
              </a:rPr>
              <a:t>L</a:t>
            </a:r>
            <a:r>
              <a:rPr lang="en-US" dirty="0" smtClean="0"/>
              <a:t> MC</a:t>
            </a:r>
          </a:p>
          <a:p>
            <a:r>
              <a:rPr lang="en-US" dirty="0" smtClean="0"/>
              <a:t>The RF program is taking a multi-pronged attack on the technology</a:t>
            </a:r>
          </a:p>
          <a:p>
            <a:pPr lvl="1"/>
            <a:r>
              <a:rPr lang="en-US" dirty="0" smtClean="0"/>
              <a:t>The MTA is now a smoothly running facility that is unique in the world</a:t>
            </a:r>
          </a:p>
          <a:p>
            <a:pPr lvl="2"/>
            <a:r>
              <a:rPr lang="en-US" dirty="0" smtClean="0"/>
              <a:t>Multi-frequency RF</a:t>
            </a:r>
          </a:p>
          <a:p>
            <a:pPr lvl="2"/>
            <a:r>
              <a:rPr lang="en-US" dirty="0" smtClean="0"/>
              <a:t>SC magnet(s) &amp; cryogenics infrastructure</a:t>
            </a:r>
          </a:p>
          <a:p>
            <a:pPr lvl="2"/>
            <a:r>
              <a:rPr lang="en-US" dirty="0" smtClean="0"/>
              <a:t>Extensive RF diagnostic instrumentation</a:t>
            </a:r>
          </a:p>
          <a:p>
            <a:pPr lvl="2"/>
            <a:r>
              <a:rPr lang="en-US" dirty="0" smtClean="0"/>
              <a:t>Clean room for RF cavity work</a:t>
            </a:r>
          </a:p>
          <a:p>
            <a:pPr lvl="2"/>
            <a:r>
              <a:rPr lang="en-US" dirty="0" smtClean="0"/>
              <a:t>H</a:t>
            </a:r>
            <a:r>
              <a:rPr lang="en-US" baseline="-25000" dirty="0" smtClean="0"/>
              <a:t>2</a:t>
            </a:r>
            <a:r>
              <a:rPr lang="en-US" dirty="0" smtClean="0"/>
              <a:t> handling infrastructure</a:t>
            </a:r>
          </a:p>
          <a:p>
            <a:pPr lvl="2"/>
            <a:r>
              <a:rPr lang="en-US" dirty="0" smtClean="0"/>
              <a:t>p beam line</a:t>
            </a:r>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25</a:t>
            </a:fld>
            <a:endParaRPr lang="en-US" dirty="0"/>
          </a:p>
        </p:txBody>
      </p:sp>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II</a:t>
            </a:r>
            <a:endParaRPr lang="en-US" dirty="0"/>
          </a:p>
        </p:txBody>
      </p:sp>
      <p:sp>
        <p:nvSpPr>
          <p:cNvPr id="3" name="Content Placeholder 2"/>
          <p:cNvSpPr>
            <a:spLocks noGrp="1"/>
          </p:cNvSpPr>
          <p:nvPr>
            <p:ph idx="1"/>
          </p:nvPr>
        </p:nvSpPr>
        <p:spPr>
          <a:xfrm>
            <a:off x="457200" y="1371600"/>
            <a:ext cx="8229600" cy="5029200"/>
          </a:xfrm>
        </p:spPr>
        <p:txBody>
          <a:bodyPr>
            <a:normAutofit/>
          </a:bodyPr>
          <a:lstStyle/>
          <a:p>
            <a:pPr>
              <a:buNone/>
            </a:pPr>
            <a:r>
              <a:rPr lang="en-US" dirty="0" smtClean="0"/>
              <a:t>Ongoing RF Program</a:t>
            </a:r>
          </a:p>
          <a:p>
            <a:r>
              <a:rPr lang="en-US" dirty="0" smtClean="0"/>
              <a:t>Technology Assessment</a:t>
            </a:r>
          </a:p>
          <a:p>
            <a:pPr lvl="1"/>
            <a:r>
              <a:rPr lang="en-US" dirty="0" smtClean="0"/>
              <a:t>Magnetic Insulation</a:t>
            </a:r>
          </a:p>
          <a:p>
            <a:pPr lvl="1"/>
            <a:r>
              <a:rPr lang="en-US" dirty="0" smtClean="0"/>
              <a:t>Materials studies</a:t>
            </a:r>
          </a:p>
          <a:p>
            <a:pPr lvl="2"/>
            <a:r>
              <a:rPr lang="en-US" dirty="0" smtClean="0"/>
              <a:t>SCRF processing</a:t>
            </a:r>
          </a:p>
          <a:p>
            <a:pPr lvl="2"/>
            <a:r>
              <a:rPr lang="en-US" dirty="0" smtClean="0"/>
              <a:t>ALD</a:t>
            </a:r>
          </a:p>
          <a:p>
            <a:pPr lvl="2"/>
            <a:r>
              <a:rPr lang="en-US" dirty="0" smtClean="0"/>
              <a:t>Cavity materials (Be)</a:t>
            </a:r>
          </a:p>
          <a:p>
            <a:pPr lvl="1"/>
            <a:r>
              <a:rPr lang="en-US" dirty="0" smtClean="0"/>
              <a:t>High-pressure H</a:t>
            </a:r>
            <a:r>
              <a:rPr lang="en-US" baseline="-25000" dirty="0" smtClean="0"/>
              <a:t>2</a:t>
            </a:r>
            <a:r>
              <a:rPr lang="en-US" dirty="0" smtClean="0"/>
              <a:t> filled RF exposed to p beam</a:t>
            </a:r>
          </a:p>
          <a:p>
            <a:pPr lvl="1"/>
            <a:r>
              <a:rPr lang="en-US" dirty="0" smtClean="0"/>
              <a:t>Continuing 201 MHz program</a:t>
            </a:r>
          </a:p>
          <a:p>
            <a:pPr lvl="2"/>
            <a:r>
              <a:rPr lang="en-US" dirty="0" smtClean="0"/>
              <a:t>Future studies @ higher B field </a:t>
            </a:r>
            <a:endParaRPr lang="en-US"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26</a:t>
            </a:fld>
            <a:endParaRPr lang="en-US" dirty="0"/>
          </a:p>
        </p:txBody>
      </p:sp>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III</a:t>
            </a:r>
            <a:endParaRPr lang="en-US" dirty="0"/>
          </a:p>
        </p:txBody>
      </p:sp>
      <p:sp>
        <p:nvSpPr>
          <p:cNvPr id="3" name="Content Placeholder 2"/>
          <p:cNvSpPr>
            <a:spLocks noGrp="1"/>
          </p:cNvSpPr>
          <p:nvPr>
            <p:ph idx="1"/>
          </p:nvPr>
        </p:nvSpPr>
        <p:spPr>
          <a:xfrm>
            <a:off x="457200" y="1371600"/>
            <a:ext cx="8229600" cy="5181600"/>
          </a:xfrm>
        </p:spPr>
        <p:txBody>
          <a:bodyPr>
            <a:normAutofit/>
          </a:bodyPr>
          <a:lstStyle/>
          <a:p>
            <a:r>
              <a:rPr lang="en-US" dirty="0" smtClean="0"/>
              <a:t>Magnet program primarily addresses cooling issues</a:t>
            </a:r>
          </a:p>
          <a:p>
            <a:pPr lvl="1"/>
            <a:r>
              <a:rPr lang="en-US" dirty="0" smtClean="0"/>
              <a:t>Final cooling via very-high-field HTS solenoids</a:t>
            </a:r>
          </a:p>
          <a:p>
            <a:pPr lvl="1"/>
            <a:r>
              <a:rPr lang="en-US" dirty="0" smtClean="0"/>
              <a:t>HCC solenoids as potential option</a:t>
            </a:r>
          </a:p>
          <a:p>
            <a:r>
              <a:rPr lang="en-US" dirty="0" smtClean="0"/>
              <a:t>But also addresses the other critical magnet issues for the MC complex </a:t>
            </a:r>
          </a:p>
          <a:p>
            <a:pPr lvl="1"/>
            <a:r>
              <a:rPr lang="en-US" dirty="0" smtClean="0"/>
              <a:t>Ring magnets</a:t>
            </a:r>
          </a:p>
          <a:p>
            <a:pPr lvl="2"/>
            <a:r>
              <a:rPr lang="en-US" dirty="0" smtClean="0"/>
              <a:t>Open-plane dipoles, quads, etc</a:t>
            </a:r>
          </a:p>
          <a:p>
            <a:pPr lvl="1"/>
            <a:r>
              <a:rPr lang="en-US" dirty="0" smtClean="0"/>
              <a:t>Acceleration</a:t>
            </a:r>
          </a:p>
          <a:p>
            <a:pPr lvl="2"/>
            <a:r>
              <a:rPr lang="en-US" dirty="0" smtClean="0"/>
              <a:t>Fast-ramping magnets</a:t>
            </a:r>
            <a:endParaRPr lang="en-US"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27</a:t>
            </a:fld>
            <a:endParaRPr lang="en-US" dirty="0"/>
          </a:p>
        </p:txBody>
      </p:sp>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IV</a:t>
            </a:r>
            <a:endParaRPr lang="en-US" dirty="0"/>
          </a:p>
        </p:txBody>
      </p:sp>
      <p:sp>
        <p:nvSpPr>
          <p:cNvPr id="3" name="Content Placeholder 2"/>
          <p:cNvSpPr>
            <a:spLocks noGrp="1"/>
          </p:cNvSpPr>
          <p:nvPr>
            <p:ph idx="1"/>
          </p:nvPr>
        </p:nvSpPr>
        <p:spPr/>
        <p:txBody>
          <a:bodyPr/>
          <a:lstStyle/>
          <a:p>
            <a:r>
              <a:rPr lang="en-US" dirty="0" smtClean="0"/>
              <a:t>Much of this program pushes the state-of-the-art and might better be characterized as technology invention rather than development</a:t>
            </a:r>
          </a:p>
          <a:p>
            <a:r>
              <a:rPr lang="en-US" dirty="0" smtClean="0"/>
              <a:t>With this there is, of course, risk.  However, at this early stage of this endeavor, our  approach is needed in order to minimize the technical risk of a future Muon Collider</a:t>
            </a:r>
            <a:endParaRPr lang="en-US"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28</a:t>
            </a:fld>
            <a:endParaRPr lang="en-US" dirty="0"/>
          </a:p>
        </p:txBody>
      </p:sp>
    </p:spTree>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pPr lvl="1"/>
            <a:r>
              <a:rPr lang="en-US" sz="9600" dirty="0" smtClean="0"/>
              <a:t>END</a:t>
            </a:r>
            <a:endParaRPr lang="en-US" sz="9600"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995EC52-1F2E-4189-9CEB-802052E9100C}" type="slidenum">
              <a:rPr lang="en-US" smtClean="0"/>
              <a:pPr>
                <a:defRPr/>
              </a:pPr>
              <a:t>29</a:t>
            </a:fld>
            <a:endParaRPr lang="en-US" dirty="0"/>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Technology Development </a:t>
            </a:r>
            <a:br>
              <a:rPr lang="en-US" dirty="0" smtClean="0"/>
            </a:br>
            <a:r>
              <a:rPr lang="en-US" sz="3600" i="1" dirty="0" smtClean="0"/>
              <a:t>L2</a:t>
            </a:r>
            <a:r>
              <a:rPr lang="en-US" dirty="0" smtClean="0"/>
              <a:t> </a:t>
            </a:r>
            <a:r>
              <a:rPr lang="en-US" sz="3600" i="1" dirty="0" smtClean="0"/>
              <a:t> Organization</a:t>
            </a:r>
            <a:endParaRPr lang="en-US" sz="3600" i="1" dirty="0"/>
          </a:p>
        </p:txBody>
      </p:sp>
      <p:sp>
        <p:nvSpPr>
          <p:cNvPr id="3" name="Content Placeholder 2"/>
          <p:cNvSpPr>
            <a:spLocks noGrp="1"/>
          </p:cNvSpPr>
          <p:nvPr>
            <p:ph idx="1"/>
          </p:nvPr>
        </p:nvSpPr>
        <p:spPr/>
        <p:txBody>
          <a:bodyPr>
            <a:normAutofit fontScale="85000" lnSpcReduction="20000"/>
          </a:bodyPr>
          <a:lstStyle/>
          <a:p>
            <a:r>
              <a:rPr lang="en-US" dirty="0" smtClean="0"/>
              <a:t>Normal Conducting RF</a:t>
            </a:r>
          </a:p>
          <a:p>
            <a:pPr lvl="1"/>
            <a:r>
              <a:rPr lang="en-US" dirty="0" smtClean="0"/>
              <a:t>Derun Li, LBNL, RF scientist for the MuCool program</a:t>
            </a:r>
          </a:p>
          <a:p>
            <a:r>
              <a:rPr lang="en-US" dirty="0" smtClean="0"/>
              <a:t>Superconducting RF</a:t>
            </a:r>
          </a:p>
          <a:p>
            <a:pPr lvl="1"/>
            <a:r>
              <a:rPr lang="en-US" dirty="0" smtClean="0"/>
              <a:t>Don Hartill, Professor Cornell University </a:t>
            </a:r>
          </a:p>
          <a:p>
            <a:r>
              <a:rPr lang="en-US" dirty="0" smtClean="0"/>
              <a:t>Magnets</a:t>
            </a:r>
          </a:p>
          <a:p>
            <a:pPr lvl="1"/>
            <a:r>
              <a:rPr lang="en-US" dirty="0" smtClean="0"/>
              <a:t>Mike Lamm, Department Head Fermilab (TD) Magnet Systems </a:t>
            </a:r>
          </a:p>
          <a:p>
            <a:r>
              <a:rPr lang="en-US" dirty="0" smtClean="0"/>
              <a:t>Targets and Absorbers</a:t>
            </a:r>
          </a:p>
          <a:p>
            <a:pPr lvl="1"/>
            <a:r>
              <a:rPr lang="en-US" dirty="0" smtClean="0"/>
              <a:t>Kirk McDonald, Princeton University &amp; co-spokesperson of the MERIT experiment</a:t>
            </a:r>
          </a:p>
          <a:p>
            <a:r>
              <a:rPr lang="en-US" dirty="0" smtClean="0"/>
              <a:t>MuCool Test Area Coordinator</a:t>
            </a:r>
          </a:p>
          <a:p>
            <a:pPr lvl="1"/>
            <a:r>
              <a:rPr lang="en-US" dirty="0" smtClean="0"/>
              <a:t>Yagmur Torun, Professor Illinois Institute of Technology &amp; deputy MuCool spokesperson</a:t>
            </a:r>
          </a:p>
          <a:p>
            <a:endParaRPr lang="en-US"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3</a:t>
            </a:fld>
            <a:endParaRPr lang="en-US" dirty="0"/>
          </a:p>
        </p:txBody>
      </p:sp>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Goals</a:t>
            </a:r>
            <a:endParaRPr lang="en-US" dirty="0"/>
          </a:p>
        </p:txBody>
      </p:sp>
      <p:sp>
        <p:nvSpPr>
          <p:cNvPr id="3" name="Content Placeholder 2"/>
          <p:cNvSpPr>
            <a:spLocks noGrp="1"/>
          </p:cNvSpPr>
          <p:nvPr>
            <p:ph idx="1"/>
          </p:nvPr>
        </p:nvSpPr>
        <p:spPr>
          <a:xfrm>
            <a:off x="457200" y="1524000"/>
            <a:ext cx="8229600" cy="4495800"/>
          </a:xfrm>
        </p:spPr>
        <p:txBody>
          <a:bodyPr>
            <a:normAutofit fontScale="92500"/>
          </a:bodyPr>
          <a:lstStyle/>
          <a:p>
            <a:r>
              <a:rPr lang="en-US" dirty="0" smtClean="0"/>
              <a:t>Establish the viability of the concepts and components that will be used in the design reports</a:t>
            </a:r>
          </a:p>
          <a:p>
            <a:pPr lvl="1"/>
            <a:r>
              <a:rPr lang="en-US" dirty="0" smtClean="0"/>
              <a:t>Neutrino Factory Reference Design Report (NF-RDR)</a:t>
            </a:r>
          </a:p>
          <a:p>
            <a:pPr lvl="1"/>
            <a:r>
              <a:rPr lang="en-US" dirty="0" smtClean="0"/>
              <a:t>Muon Collider Design Feasibility Study Report (MC-DFSR)</a:t>
            </a:r>
          </a:p>
          <a:p>
            <a:r>
              <a:rPr lang="en-US" dirty="0" smtClean="0"/>
              <a:t>Establish the engineering performance parameters to be assumed in the design studies</a:t>
            </a:r>
          </a:p>
          <a:p>
            <a:r>
              <a:rPr lang="en-US" dirty="0" smtClean="0"/>
              <a:t>Provide a good basis for cost estimates.</a:t>
            </a:r>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4</a:t>
            </a:fld>
            <a:endParaRPr lang="en-US" dirty="0"/>
          </a:p>
        </p:txBody>
      </p:sp>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858000" cy="1066800"/>
          </a:xfrm>
        </p:spPr>
        <p:txBody>
          <a:bodyPr/>
          <a:lstStyle/>
          <a:p>
            <a:r>
              <a:rPr lang="en-US" sz="3600" dirty="0" err="1" smtClean="0"/>
              <a:t>TechDev</a:t>
            </a:r>
            <a:r>
              <a:rPr lang="en-US" sz="3600" dirty="0" smtClean="0"/>
              <a:t> – Total Effort </a:t>
            </a:r>
            <a:r>
              <a:rPr lang="en-US" sz="3600" i="1" dirty="0" smtClean="0"/>
              <a:t>Snapshot</a:t>
            </a:r>
            <a:br>
              <a:rPr lang="en-US" sz="3600" i="1" dirty="0" smtClean="0"/>
            </a:br>
            <a:r>
              <a:rPr lang="en-US" sz="2400" i="1" dirty="0" smtClean="0"/>
              <a:t>M&amp;S + Manpower</a:t>
            </a:r>
            <a:endParaRPr lang="en-US" sz="2400" i="1"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5</a:t>
            </a:fld>
            <a:endParaRPr lang="en-US" dirty="0"/>
          </a:p>
        </p:txBody>
      </p:sp>
      <p:sp>
        <p:nvSpPr>
          <p:cNvPr id="19" name="TextBox 18"/>
          <p:cNvSpPr txBox="1"/>
          <p:nvPr/>
        </p:nvSpPr>
        <p:spPr>
          <a:xfrm>
            <a:off x="3379614" y="5715000"/>
            <a:ext cx="2514406" cy="369332"/>
          </a:xfrm>
          <a:prstGeom prst="rect">
            <a:avLst/>
          </a:prstGeom>
          <a:noFill/>
        </p:spPr>
        <p:txBody>
          <a:bodyPr wrap="none" rtlCol="0">
            <a:spAutoFit/>
          </a:bodyPr>
          <a:lstStyle/>
          <a:p>
            <a:r>
              <a:rPr lang="en-US" dirty="0" smtClean="0"/>
              <a:t>TOTAL = $35M + $1M </a:t>
            </a:r>
            <a:endParaRPr lang="en-US" dirty="0"/>
          </a:p>
        </p:txBody>
      </p:sp>
      <p:pic>
        <p:nvPicPr>
          <p:cNvPr id="11265" name="Picture 1"/>
          <p:cNvPicPr>
            <a:picLocks noGrp="1" noChangeAspect="1" noChangeArrowheads="1"/>
          </p:cNvPicPr>
          <p:nvPr>
            <p:ph idx="1"/>
          </p:nvPr>
        </p:nvPicPr>
        <p:blipFill>
          <a:blip r:embed="rId2"/>
          <a:srcRect/>
          <a:stretch>
            <a:fillRect/>
          </a:stretch>
        </p:blipFill>
        <p:spPr bwMode="auto">
          <a:xfrm>
            <a:off x="1066801" y="1447800"/>
            <a:ext cx="7086600" cy="4266998"/>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477000" cy="1066800"/>
          </a:xfrm>
        </p:spPr>
        <p:txBody>
          <a:bodyPr/>
          <a:lstStyle/>
          <a:p>
            <a:r>
              <a:rPr lang="en-US" dirty="0" smtClean="0"/>
              <a:t>Normal Conducting RF</a:t>
            </a:r>
            <a:br>
              <a:rPr lang="en-US" dirty="0" smtClean="0"/>
            </a:br>
            <a:r>
              <a:rPr lang="en-US" sz="2800" i="1" dirty="0" smtClean="0"/>
              <a:t>R&amp;D Issues and Present Status</a:t>
            </a:r>
            <a:endParaRPr lang="en-US" sz="2800" i="1" dirty="0"/>
          </a:p>
        </p:txBody>
      </p:sp>
      <p:sp>
        <p:nvSpPr>
          <p:cNvPr id="3" name="Content Placeholder 2"/>
          <p:cNvSpPr>
            <a:spLocks noGrp="1"/>
          </p:cNvSpPr>
          <p:nvPr>
            <p:ph idx="1"/>
          </p:nvPr>
        </p:nvSpPr>
        <p:spPr>
          <a:xfrm>
            <a:off x="152400" y="1828800"/>
            <a:ext cx="8839200" cy="3124200"/>
          </a:xfrm>
        </p:spPr>
        <p:txBody>
          <a:bodyPr>
            <a:normAutofit/>
          </a:bodyPr>
          <a:lstStyle/>
          <a:p>
            <a:r>
              <a:rPr lang="en-US" dirty="0" smtClean="0"/>
              <a:t>Muon bunching, phase rotation and cooling requires Normal Conducting RF (NCRF) that can operate at high gradient within an approximately 3 to 6T magnetic field</a:t>
            </a:r>
          </a:p>
          <a:p>
            <a:pPr lvl="1"/>
            <a:r>
              <a:rPr lang="en-US" dirty="0" smtClean="0"/>
              <a:t>Required gradient easily obtainable in absence of magnetic field</a:t>
            </a:r>
            <a:endParaRPr lang="en-US"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6</a:t>
            </a:fld>
            <a:endParaRPr lang="en-US" dirty="0"/>
          </a:p>
        </p:txBody>
      </p:sp>
      <p:sp>
        <p:nvSpPr>
          <p:cNvPr id="11" name="TextBox 10"/>
          <p:cNvSpPr txBox="1"/>
          <p:nvPr/>
        </p:nvSpPr>
        <p:spPr>
          <a:xfrm>
            <a:off x="3886200" y="5105400"/>
            <a:ext cx="1223412" cy="923330"/>
          </a:xfrm>
          <a:prstGeom prst="rect">
            <a:avLst/>
          </a:prstGeom>
          <a:noFill/>
        </p:spPr>
        <p:txBody>
          <a:bodyPr wrap="none" rtlCol="0">
            <a:spAutoFit/>
          </a:bodyPr>
          <a:lstStyle/>
          <a:p>
            <a:r>
              <a:rPr lang="en-US" sz="5400" dirty="0" smtClean="0">
                <a:solidFill>
                  <a:srgbClr val="0000FF"/>
                </a:solidFill>
              </a:rPr>
              <a:t>But</a:t>
            </a:r>
            <a:endParaRPr lang="en-US" sz="5400" dirty="0">
              <a:solidFill>
                <a:srgbClr val="0000FF"/>
              </a:solidFill>
            </a:endParaRPr>
          </a:p>
        </p:txBody>
      </p:sp>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RF </a:t>
            </a:r>
            <a:r>
              <a:rPr lang="en-US" i="1" dirty="0" smtClean="0">
                <a:solidFill>
                  <a:srgbClr val="FF0000"/>
                </a:solidFill>
              </a:rPr>
              <a:t>Challenge</a:t>
            </a:r>
            <a:endParaRPr lang="en-US" i="1" dirty="0">
              <a:solidFill>
                <a:srgbClr val="FF0000"/>
              </a:solidFill>
            </a:endParaRPr>
          </a:p>
        </p:txBody>
      </p:sp>
      <p:sp>
        <p:nvSpPr>
          <p:cNvPr id="3" name="Content Placeholder 2"/>
          <p:cNvSpPr>
            <a:spLocks noGrp="1"/>
          </p:cNvSpPr>
          <p:nvPr>
            <p:ph idx="1"/>
          </p:nvPr>
        </p:nvSpPr>
        <p:spPr>
          <a:xfrm>
            <a:off x="457200" y="1371600"/>
            <a:ext cx="8229600" cy="1143000"/>
          </a:xfrm>
        </p:spPr>
        <p:txBody>
          <a:bodyPr/>
          <a:lstStyle/>
          <a:p>
            <a:r>
              <a:rPr lang="en-US" dirty="0" smtClean="0"/>
              <a:t>Significant degradation in maximum stable operating gradient with applied B field</a:t>
            </a:r>
            <a:endParaRPr lang="en-US"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7</a:t>
            </a:fld>
            <a:endParaRPr lang="en-US" dirty="0"/>
          </a:p>
        </p:txBody>
      </p:sp>
      <p:pic>
        <p:nvPicPr>
          <p:cNvPr id="7" name="Picture 6" descr="SOLvgradient.jpg"/>
          <p:cNvPicPr/>
          <p:nvPr/>
        </p:nvPicPr>
        <p:blipFill>
          <a:blip r:embed="rId2"/>
          <a:stretch>
            <a:fillRect/>
          </a:stretch>
        </p:blipFill>
        <p:spPr>
          <a:xfrm>
            <a:off x="152400" y="2743200"/>
            <a:ext cx="4419600" cy="3149928"/>
          </a:xfrm>
          <a:prstGeom prst="rect">
            <a:avLst/>
          </a:prstGeom>
        </p:spPr>
      </p:pic>
      <p:pic>
        <p:nvPicPr>
          <p:cNvPr id="9" name="Picture 8" descr="805_curwin"/>
          <p:cNvPicPr>
            <a:picLocks noChangeAspect="1" noChangeArrowheads="1"/>
          </p:cNvPicPr>
          <p:nvPr/>
        </p:nvPicPr>
        <p:blipFill>
          <a:blip r:embed="rId3" cstate="print"/>
          <a:srcRect/>
          <a:stretch>
            <a:fillRect/>
          </a:stretch>
        </p:blipFill>
        <p:spPr bwMode="auto">
          <a:xfrm>
            <a:off x="7391400" y="4114800"/>
            <a:ext cx="1600200" cy="2133600"/>
          </a:xfrm>
          <a:prstGeom prst="rect">
            <a:avLst/>
          </a:prstGeom>
          <a:noFill/>
        </p:spPr>
      </p:pic>
      <p:pic>
        <p:nvPicPr>
          <p:cNvPr id="10" name="Picture 5" descr="805_refurb.jpg"/>
          <p:cNvPicPr>
            <a:picLocks noChangeAspect="1"/>
          </p:cNvPicPr>
          <p:nvPr/>
        </p:nvPicPr>
        <p:blipFill>
          <a:blip r:embed="rId4" cstate="print"/>
          <a:srcRect/>
          <a:stretch>
            <a:fillRect/>
          </a:stretch>
        </p:blipFill>
        <p:spPr bwMode="auto">
          <a:xfrm>
            <a:off x="4648200" y="4134189"/>
            <a:ext cx="2514600" cy="1885361"/>
          </a:xfrm>
          <a:prstGeom prst="rect">
            <a:avLst/>
          </a:prstGeom>
          <a:noFill/>
          <a:ln w="9525">
            <a:noFill/>
            <a:miter lim="800000"/>
            <a:headEnd/>
            <a:tailEnd/>
          </a:ln>
        </p:spPr>
      </p:pic>
      <p:sp>
        <p:nvSpPr>
          <p:cNvPr id="11" name="Content Placeholder 2"/>
          <p:cNvSpPr txBox="1">
            <a:spLocks/>
          </p:cNvSpPr>
          <p:nvPr/>
        </p:nvSpPr>
        <p:spPr bwMode="auto">
          <a:xfrm>
            <a:off x="5105400" y="2362200"/>
            <a:ext cx="3733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55000" lnSpcReduction="20000"/>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805 MHz RF Pillbox data</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Curved Be windows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E parallel B</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Electron current/arcs focused by B</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Degradation also observed with 201 MHz cavity</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Qualitatively, quite different</a:t>
            </a:r>
            <a:endParaRPr kumimoji="0" lang="en-US" sz="2800" b="0" i="0" u="none" strike="noStrike" kern="1200" cap="none" spc="0" normalizeH="0" baseline="0" noProof="0" dirty="0">
              <a:ln>
                <a:noFill/>
              </a:ln>
              <a:solidFill>
                <a:srgbClr val="FF0000"/>
              </a:solidFill>
              <a:effectLst/>
              <a:uLnTx/>
              <a:uFillTx/>
              <a:latin typeface="+mn-lt"/>
              <a:ea typeface="+mn-ea"/>
              <a:cs typeface="+mn-cs"/>
            </a:endParaRPr>
          </a:p>
        </p:txBody>
      </p:sp>
      <p:sp>
        <p:nvSpPr>
          <p:cNvPr id="12" name="TextBox 11"/>
          <p:cNvSpPr txBox="1"/>
          <p:nvPr/>
        </p:nvSpPr>
        <p:spPr>
          <a:xfrm>
            <a:off x="304800" y="5943600"/>
            <a:ext cx="4104650" cy="369332"/>
          </a:xfrm>
          <a:prstGeom prst="rect">
            <a:avLst/>
          </a:prstGeom>
          <a:noFill/>
        </p:spPr>
        <p:txBody>
          <a:bodyPr wrap="none" rtlCol="0">
            <a:spAutoFit/>
          </a:bodyPr>
          <a:lstStyle/>
          <a:p>
            <a:r>
              <a:rPr lang="en-US" i="1" dirty="0" smtClean="0">
                <a:solidFill>
                  <a:srgbClr val="0000FF"/>
                </a:solidFill>
              </a:rPr>
              <a:t>Details will be presented in RF parallel</a:t>
            </a:r>
            <a:endParaRPr lang="en-US" i="1" dirty="0">
              <a:solidFill>
                <a:srgbClr val="0000FF"/>
              </a:solidFill>
            </a:endParaRPr>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00200" y="228600"/>
            <a:ext cx="6019800" cy="762000"/>
          </a:xfrm>
        </p:spPr>
        <p:txBody>
          <a:bodyPr>
            <a:normAutofit fontScale="90000"/>
          </a:bodyPr>
          <a:lstStyle/>
          <a:p>
            <a:pPr eaLnBrk="1" hangingPunct="1"/>
            <a:r>
              <a:rPr lang="en-US" dirty="0" smtClean="0"/>
              <a:t>201 MHz Cavity Test</a:t>
            </a:r>
            <a:br>
              <a:rPr lang="en-US" dirty="0" smtClean="0"/>
            </a:br>
            <a:r>
              <a:rPr lang="en-US" sz="2000" i="1" dirty="0" smtClean="0">
                <a:solidFill>
                  <a:srgbClr val="0000FF"/>
                </a:solidFill>
              </a:rPr>
              <a:t>Treating NCRF cavities with SCRF processes</a:t>
            </a:r>
            <a:endParaRPr lang="en-US" dirty="0" smtClean="0">
              <a:solidFill>
                <a:srgbClr val="0000FF"/>
              </a:solidFill>
            </a:endParaRPr>
          </a:p>
        </p:txBody>
      </p:sp>
      <p:sp>
        <p:nvSpPr>
          <p:cNvPr id="19459" name="Rectangle 3"/>
          <p:cNvSpPr>
            <a:spLocks noGrp="1" noChangeArrowheads="1"/>
          </p:cNvSpPr>
          <p:nvPr>
            <p:ph type="body" idx="1"/>
          </p:nvPr>
        </p:nvSpPr>
        <p:spPr>
          <a:xfrm>
            <a:off x="0" y="1219200"/>
            <a:ext cx="8610600" cy="762000"/>
          </a:xfrm>
        </p:spPr>
        <p:txBody>
          <a:bodyPr>
            <a:normAutofit fontScale="62500" lnSpcReduction="20000"/>
          </a:bodyPr>
          <a:lstStyle/>
          <a:p>
            <a:pPr>
              <a:lnSpc>
                <a:spcPct val="80000"/>
              </a:lnSpc>
            </a:pPr>
            <a:r>
              <a:rPr lang="en-US" dirty="0" smtClean="0"/>
              <a:t>The 201 MHz Cavity –</a:t>
            </a:r>
            <a:r>
              <a:rPr lang="en-US" i="1" dirty="0" smtClean="0">
                <a:solidFill>
                  <a:srgbClr val="FF0000"/>
                </a:solidFill>
              </a:rPr>
              <a:t>Achieved 21MV/m</a:t>
            </a:r>
            <a:endParaRPr lang="en-US" sz="1200" i="1" dirty="0" smtClean="0">
              <a:solidFill>
                <a:srgbClr val="FF0000"/>
              </a:solidFill>
            </a:endParaRPr>
          </a:p>
          <a:p>
            <a:pPr lvl="1" eaLnBrk="1" hangingPunct="1">
              <a:lnSpc>
                <a:spcPct val="80000"/>
              </a:lnSpc>
            </a:pPr>
            <a:r>
              <a:rPr lang="en-US" dirty="0" smtClean="0"/>
              <a:t>Design – 16MV/m </a:t>
            </a:r>
          </a:p>
          <a:p>
            <a:pPr lvl="1" eaLnBrk="1" hangingPunct="1">
              <a:lnSpc>
                <a:spcPct val="80000"/>
              </a:lnSpc>
            </a:pPr>
            <a:r>
              <a:rPr lang="en-US" dirty="0" smtClean="0"/>
              <a:t>At 0.75T reached 10-12 MV/m</a:t>
            </a:r>
          </a:p>
        </p:txBody>
      </p:sp>
      <p:pic>
        <p:nvPicPr>
          <p:cNvPr id="19461" name="Picture 5" descr="06-02-15_11-41"/>
          <p:cNvPicPr>
            <a:picLocks noChangeAspect="1" noChangeArrowheads="1"/>
          </p:cNvPicPr>
          <p:nvPr/>
        </p:nvPicPr>
        <p:blipFill>
          <a:blip r:embed="rId2"/>
          <a:srcRect/>
          <a:stretch>
            <a:fillRect/>
          </a:stretch>
        </p:blipFill>
        <p:spPr bwMode="auto">
          <a:xfrm>
            <a:off x="152400" y="2209800"/>
            <a:ext cx="5181600" cy="3886200"/>
          </a:xfrm>
          <a:prstGeom prst="rect">
            <a:avLst/>
          </a:prstGeom>
          <a:noFill/>
          <a:ln w="9525">
            <a:noFill/>
            <a:miter lim="800000"/>
            <a:headEnd/>
            <a:tailEnd/>
          </a:ln>
        </p:spPr>
      </p:pic>
      <p:pic>
        <p:nvPicPr>
          <p:cNvPr id="7" name="Picture 6" descr="201.jpg"/>
          <p:cNvPicPr>
            <a:picLocks noChangeAspect="1"/>
          </p:cNvPicPr>
          <p:nvPr/>
        </p:nvPicPr>
        <p:blipFill>
          <a:blip r:embed="rId3" cstate="print"/>
          <a:stretch>
            <a:fillRect/>
          </a:stretch>
        </p:blipFill>
        <p:spPr>
          <a:xfrm>
            <a:off x="6400800" y="2438400"/>
            <a:ext cx="2438400" cy="3657600"/>
          </a:xfrm>
          <a:prstGeom prst="rect">
            <a:avLst/>
          </a:prstGeom>
        </p:spPr>
      </p:pic>
      <p:sp>
        <p:nvSpPr>
          <p:cNvPr id="8" name="TextBox 7"/>
          <p:cNvSpPr txBox="1"/>
          <p:nvPr/>
        </p:nvSpPr>
        <p:spPr>
          <a:xfrm>
            <a:off x="4953000" y="1600200"/>
            <a:ext cx="3480505" cy="369332"/>
          </a:xfrm>
          <a:prstGeom prst="rect">
            <a:avLst/>
          </a:prstGeom>
          <a:noFill/>
        </p:spPr>
        <p:txBody>
          <a:bodyPr wrap="none" rtlCol="0">
            <a:spAutoFit/>
          </a:bodyPr>
          <a:lstStyle/>
          <a:p>
            <a:r>
              <a:rPr lang="en-US" dirty="0" smtClean="0">
                <a:solidFill>
                  <a:srgbClr val="FF0000"/>
                </a:solidFill>
              </a:rPr>
              <a:t>However, No observed damage!</a:t>
            </a:r>
            <a:endParaRPr lang="en-US" dirty="0">
              <a:solidFill>
                <a:srgbClr val="FF000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NCRF R&amp;D Program</a:t>
            </a:r>
            <a:endParaRPr lang="en-US" dirty="0"/>
          </a:p>
        </p:txBody>
      </p:sp>
      <p:sp>
        <p:nvSpPr>
          <p:cNvPr id="3" name="Content Placeholder 2"/>
          <p:cNvSpPr>
            <a:spLocks noGrp="1"/>
          </p:cNvSpPr>
          <p:nvPr>
            <p:ph idx="1"/>
          </p:nvPr>
        </p:nvSpPr>
        <p:spPr>
          <a:xfrm>
            <a:off x="76200" y="1143000"/>
            <a:ext cx="9067800" cy="5334000"/>
          </a:xfrm>
        </p:spPr>
        <p:txBody>
          <a:bodyPr>
            <a:normAutofit fontScale="92500" lnSpcReduction="20000"/>
          </a:bodyPr>
          <a:lstStyle/>
          <a:p>
            <a:pPr>
              <a:buFont typeface="Wingdings" pitchFamily="2" charset="2"/>
              <a:buChar char="Ø"/>
              <a:defRPr/>
            </a:pPr>
            <a:r>
              <a:rPr lang="en-US" sz="2800" dirty="0" smtClean="0"/>
              <a:t>Potential paths towards a solution: </a:t>
            </a:r>
            <a:r>
              <a:rPr lang="en-US" sz="2800" i="1" dirty="0" smtClean="0"/>
              <a:t>Phase I: Technology Assessment (continuation of existing multi-pronged approach)</a:t>
            </a:r>
          </a:p>
          <a:p>
            <a:pPr lvl="1">
              <a:defRPr/>
            </a:pPr>
            <a:r>
              <a:rPr lang="en-US" sz="2400" dirty="0" smtClean="0"/>
              <a:t>Materials studies: Use base materials that are more robust to the focusing effects of the magnetic field</a:t>
            </a:r>
            <a:endParaRPr lang="en-US" sz="2600" dirty="0" smtClean="0"/>
          </a:p>
          <a:p>
            <a:pPr lvl="2">
              <a:defRPr/>
            </a:pPr>
            <a:r>
              <a:rPr lang="en-US" sz="2200" dirty="0" smtClean="0"/>
              <a:t>Cavity bodies made from Be or possibly Mo</a:t>
            </a:r>
          </a:p>
          <a:p>
            <a:pPr lvl="1">
              <a:defRPr/>
            </a:pPr>
            <a:r>
              <a:rPr lang="en-US" sz="2400" dirty="0" smtClean="0"/>
              <a:t>Surface Processing </a:t>
            </a:r>
            <a:r>
              <a:rPr lang="en-US" dirty="0" smtClean="0"/>
              <a:t>	</a:t>
            </a:r>
          </a:p>
          <a:p>
            <a:pPr lvl="2">
              <a:defRPr/>
            </a:pPr>
            <a:r>
              <a:rPr lang="en-US" sz="2000" dirty="0" smtClean="0"/>
              <a:t>Reduce (eliminate?) surface field enhancements, field emission</a:t>
            </a:r>
          </a:p>
          <a:p>
            <a:pPr lvl="3">
              <a:defRPr/>
            </a:pPr>
            <a:r>
              <a:rPr lang="en-US" sz="1800" dirty="0" smtClean="0"/>
              <a:t>SCRF processing techniques</a:t>
            </a:r>
          </a:p>
          <a:p>
            <a:pPr lvl="4">
              <a:defRPr/>
            </a:pPr>
            <a:r>
              <a:rPr lang="en-US" sz="1800" dirty="0" smtClean="0"/>
              <a:t>Electro-polishing  (smooth by removing) + HP H</a:t>
            </a:r>
            <a:r>
              <a:rPr lang="en-US" sz="1800" baseline="-25000" dirty="0" smtClean="0"/>
              <a:t>2</a:t>
            </a:r>
            <a:r>
              <a:rPr lang="en-US" sz="1800" dirty="0" smtClean="0"/>
              <a:t>O rinse</a:t>
            </a:r>
          </a:p>
          <a:p>
            <a:pPr lvl="3">
              <a:defRPr/>
            </a:pPr>
            <a:r>
              <a:rPr lang="en-US" sz="1800" dirty="0" smtClean="0"/>
              <a:t>More advanced techniques (Atomic-Layer-Deposition (ALD))</a:t>
            </a:r>
          </a:p>
          <a:p>
            <a:pPr lvl="4">
              <a:defRPr/>
            </a:pPr>
            <a:r>
              <a:rPr lang="en-US" sz="1800" dirty="0" smtClean="0"/>
              <a:t>Smooth by adding to surface (conformal coating @ molecular level)</a:t>
            </a:r>
          </a:p>
          <a:p>
            <a:pPr lvl="1">
              <a:defRPr/>
            </a:pPr>
            <a:r>
              <a:rPr lang="en-US" sz="2400" dirty="0" smtClean="0"/>
              <a:t>High-Pressure Gas-filled (H</a:t>
            </a:r>
            <a:r>
              <a:rPr lang="en-US" sz="2400" baseline="-25000" dirty="0" smtClean="0"/>
              <a:t>2</a:t>
            </a:r>
            <a:r>
              <a:rPr lang="en-US" sz="2400" dirty="0" smtClean="0"/>
              <a:t>) cavities show promise</a:t>
            </a:r>
          </a:p>
          <a:p>
            <a:pPr lvl="2">
              <a:defRPr/>
            </a:pPr>
            <a:r>
              <a:rPr lang="en-US" sz="2200" dirty="0" err="1" smtClean="0"/>
              <a:t>Paschen’s</a:t>
            </a:r>
            <a:r>
              <a:rPr lang="en-US" sz="2200" dirty="0" smtClean="0"/>
              <a:t> Law (</a:t>
            </a:r>
            <a:r>
              <a:rPr lang="en-US" sz="2200" dirty="0" err="1" smtClean="0"/>
              <a:t>V</a:t>
            </a:r>
            <a:r>
              <a:rPr lang="en-US" sz="2200" baseline="-25000" dirty="0" err="1" smtClean="0"/>
              <a:t>bd</a:t>
            </a:r>
            <a:r>
              <a:rPr lang="en-US" sz="2200" dirty="0" smtClean="0"/>
              <a:t> </a:t>
            </a:r>
            <a:r>
              <a:rPr lang="en-US" sz="2000" dirty="0" smtClean="0">
                <a:latin typeface="Symbol"/>
              </a:rPr>
              <a:t>µ </a:t>
            </a:r>
            <a:r>
              <a:rPr lang="en-US" sz="2200" dirty="0" smtClean="0"/>
              <a:t>p) </a:t>
            </a:r>
            <a:r>
              <a:rPr lang="en-US" sz="2000" dirty="0" smtClean="0">
                <a:latin typeface="Symbol"/>
              </a:rPr>
              <a:t>®</a:t>
            </a:r>
            <a:r>
              <a:rPr lang="en-US" sz="2200" dirty="0" smtClean="0"/>
              <a:t>  p inhibits breakdown</a:t>
            </a:r>
          </a:p>
          <a:p>
            <a:pPr lvl="2">
              <a:defRPr/>
            </a:pPr>
            <a:r>
              <a:rPr lang="en-US" sz="2000" dirty="0" smtClean="0"/>
              <a:t>Operation with beam </a:t>
            </a:r>
            <a:r>
              <a:rPr lang="en-US" sz="2000" dirty="0" smtClean="0">
                <a:solidFill>
                  <a:srgbClr val="FF0000"/>
                </a:solidFill>
              </a:rPr>
              <a:t>critical</a:t>
            </a:r>
            <a:r>
              <a:rPr lang="en-US" sz="2000" dirty="0" smtClean="0"/>
              <a:t> next test</a:t>
            </a:r>
          </a:p>
          <a:p>
            <a:pPr lvl="1">
              <a:defRPr/>
            </a:pPr>
            <a:r>
              <a:rPr lang="en-US" sz="2600" dirty="0" smtClean="0"/>
              <a:t>Magnetic Insulation</a:t>
            </a:r>
          </a:p>
          <a:p>
            <a:pPr lvl="2">
              <a:defRPr/>
            </a:pPr>
            <a:r>
              <a:rPr lang="en-US" sz="2200" dirty="0" smtClean="0"/>
              <a:t>Eliminate focusing of electrons </a:t>
            </a:r>
            <a:endParaRPr lang="en-US" sz="2000" dirty="0" smtClean="0"/>
          </a:p>
          <a:p>
            <a:pPr lvl="2">
              <a:defRPr/>
            </a:pPr>
            <a:endParaRPr lang="en-US" sz="2200" dirty="0" smtClean="0"/>
          </a:p>
          <a:p>
            <a:endParaRPr lang="en-US" dirty="0"/>
          </a:p>
        </p:txBody>
      </p:sp>
      <p:sp>
        <p:nvSpPr>
          <p:cNvPr id="4" name="Date Placeholder 3"/>
          <p:cNvSpPr>
            <a:spLocks noGrp="1"/>
          </p:cNvSpPr>
          <p:nvPr>
            <p:ph type="dt" sz="half" idx="10"/>
          </p:nvPr>
        </p:nvSpPr>
        <p:spPr/>
        <p:txBody>
          <a:bodyPr/>
          <a:lstStyle/>
          <a:p>
            <a:pPr>
              <a:defRPr/>
            </a:pPr>
            <a:r>
              <a:rPr lang="en-US" smtClean="0"/>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36CF26B-2D57-4D69-8A36-791C8D1D5DBF}" type="slidenum">
              <a:rPr lang="en-US" smtClean="0"/>
              <a:pPr>
                <a:defRPr/>
              </a:pPr>
              <a:t>9</a:t>
            </a:fld>
            <a:endParaRPr lang="en-US" dirty="0"/>
          </a:p>
        </p:txBody>
      </p:sp>
      <p:sp>
        <p:nvSpPr>
          <p:cNvPr id="7" name="TextBox 6"/>
          <p:cNvSpPr txBox="1"/>
          <p:nvPr/>
        </p:nvSpPr>
        <p:spPr>
          <a:xfrm>
            <a:off x="6019800" y="5715000"/>
            <a:ext cx="2899255" cy="646331"/>
          </a:xfrm>
          <a:prstGeom prst="rect">
            <a:avLst/>
          </a:prstGeom>
          <a:noFill/>
        </p:spPr>
        <p:txBody>
          <a:bodyPr wrap="none" rtlCol="0">
            <a:spAutoFit/>
          </a:bodyPr>
          <a:lstStyle/>
          <a:p>
            <a:pPr algn="ctr"/>
            <a:r>
              <a:rPr lang="en-US" i="1" dirty="0" smtClean="0">
                <a:solidFill>
                  <a:srgbClr val="0000FF"/>
                </a:solidFill>
              </a:rPr>
              <a:t>Details in RF Strategy Talk</a:t>
            </a:r>
          </a:p>
          <a:p>
            <a:pPr algn="ctr"/>
            <a:r>
              <a:rPr lang="en-US" i="1" dirty="0" smtClean="0">
                <a:solidFill>
                  <a:srgbClr val="0000FF"/>
                </a:solidFill>
              </a:rPr>
              <a:t>Tomorrow</a:t>
            </a:r>
            <a:endParaRPr lang="en-US" i="1" dirty="0">
              <a:solidFill>
                <a:srgbClr val="0000FF"/>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p:cBhvr override="childStyle">
                                        <p:cTn id="14" dur="1000" fill="hold"/>
                                        <p:tgtEl>
                                          <p:spTgt spid="3">
                                            <p:txEl>
                                              <p:pRg st="1" end="1"/>
                                            </p:txEl>
                                          </p:spTgt>
                                        </p:tgtEl>
                                        <p:attrNameLst>
                                          <p:attrName>style.color</p:attrName>
                                        </p:attrNameLst>
                                      </p:cBhvr>
                                      <p:to>
                                        <a:schemeClr val="bg2"/>
                                      </p:to>
                                    </p:animClr>
                                  </p:childTnLst>
                                </p:cTn>
                              </p:par>
                              <p:par>
                                <p:cTn id="15" presetID="3" presetClass="emph" presetSubtype="2" fill="hold" nodeType="withEffect">
                                  <p:stCondLst>
                                    <p:cond delay="0"/>
                                  </p:stCondLst>
                                  <p:childTnLst>
                                    <p:animClr clrSpc="rgb">
                                      <p:cBhvr override="childStyle">
                                        <p:cTn id="16" dur="1000" fill="hold"/>
                                        <p:tgtEl>
                                          <p:spTgt spid="3">
                                            <p:txEl>
                                              <p:pRg st="2" end="2"/>
                                            </p:txEl>
                                          </p:spTgt>
                                        </p:tgtEl>
                                        <p:attrNameLst>
                                          <p:attrName>style.color</p:attrName>
                                        </p:attrNameLst>
                                      </p:cBhvr>
                                      <p:to>
                                        <a:schemeClr val="bg2"/>
                                      </p:to>
                                    </p:animClr>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nodeType="clickEffect">
                                  <p:stCondLst>
                                    <p:cond delay="0"/>
                                  </p:stCondLst>
                                  <p:childTnLst>
                                    <p:animClr clrSpc="rgb">
                                      <p:cBhvr override="childStyle">
                                        <p:cTn id="38" dur="1000" fill="hold"/>
                                        <p:tgtEl>
                                          <p:spTgt spid="3">
                                            <p:txEl>
                                              <p:pRg st="3" end="3"/>
                                            </p:txEl>
                                          </p:spTgt>
                                        </p:tgtEl>
                                        <p:attrNameLst>
                                          <p:attrName>style.color</p:attrName>
                                        </p:attrNameLst>
                                      </p:cBhvr>
                                      <p:to>
                                        <a:schemeClr val="bg2"/>
                                      </p:to>
                                    </p:animClr>
                                  </p:childTnLst>
                                </p:cTn>
                              </p:par>
                              <p:par>
                                <p:cTn id="39" presetID="3" presetClass="emph" presetSubtype="2" fill="hold" nodeType="withEffect">
                                  <p:stCondLst>
                                    <p:cond delay="0"/>
                                  </p:stCondLst>
                                  <p:childTnLst>
                                    <p:animClr clrSpc="rgb">
                                      <p:cBhvr override="childStyle">
                                        <p:cTn id="40" dur="1000" fill="hold"/>
                                        <p:tgtEl>
                                          <p:spTgt spid="3">
                                            <p:txEl>
                                              <p:pRg st="4" end="4"/>
                                            </p:txEl>
                                          </p:spTgt>
                                        </p:tgtEl>
                                        <p:attrNameLst>
                                          <p:attrName>style.color</p:attrName>
                                        </p:attrNameLst>
                                      </p:cBhvr>
                                      <p:to>
                                        <a:schemeClr val="bg2"/>
                                      </p:to>
                                    </p:animClr>
                                  </p:childTnLst>
                                </p:cTn>
                              </p:par>
                              <p:par>
                                <p:cTn id="41" presetID="3" presetClass="emph" presetSubtype="2" fill="hold" nodeType="withEffect">
                                  <p:stCondLst>
                                    <p:cond delay="0"/>
                                  </p:stCondLst>
                                  <p:childTnLst>
                                    <p:animClr clrSpc="rgb">
                                      <p:cBhvr override="childStyle">
                                        <p:cTn id="42" dur="1000" fill="hold"/>
                                        <p:tgtEl>
                                          <p:spTgt spid="3">
                                            <p:txEl>
                                              <p:pRg st="5" end="5"/>
                                            </p:txEl>
                                          </p:spTgt>
                                        </p:tgtEl>
                                        <p:attrNameLst>
                                          <p:attrName>style.color</p:attrName>
                                        </p:attrNameLst>
                                      </p:cBhvr>
                                      <p:to>
                                        <a:schemeClr val="bg2"/>
                                      </p:to>
                                    </p:animClr>
                                  </p:childTnLst>
                                </p:cTn>
                              </p:par>
                              <p:par>
                                <p:cTn id="43" presetID="3" presetClass="emph" presetSubtype="2" fill="hold" nodeType="withEffect">
                                  <p:stCondLst>
                                    <p:cond delay="0"/>
                                  </p:stCondLst>
                                  <p:childTnLst>
                                    <p:animClr clrSpc="rgb">
                                      <p:cBhvr override="childStyle">
                                        <p:cTn id="44" dur="1000" fill="hold"/>
                                        <p:tgtEl>
                                          <p:spTgt spid="3">
                                            <p:txEl>
                                              <p:pRg st="6" end="6"/>
                                            </p:txEl>
                                          </p:spTgt>
                                        </p:tgtEl>
                                        <p:attrNameLst>
                                          <p:attrName>style.color</p:attrName>
                                        </p:attrNameLst>
                                      </p:cBhvr>
                                      <p:to>
                                        <a:schemeClr val="bg2"/>
                                      </p:to>
                                    </p:animClr>
                                  </p:childTnLst>
                                </p:cTn>
                              </p:par>
                              <p:par>
                                <p:cTn id="45" presetID="3" presetClass="emph" presetSubtype="2" fill="hold" nodeType="withEffect">
                                  <p:stCondLst>
                                    <p:cond delay="0"/>
                                  </p:stCondLst>
                                  <p:childTnLst>
                                    <p:animClr clrSpc="rgb">
                                      <p:cBhvr override="childStyle">
                                        <p:cTn id="46" dur="1000" fill="hold"/>
                                        <p:tgtEl>
                                          <p:spTgt spid="3">
                                            <p:txEl>
                                              <p:pRg st="7" end="7"/>
                                            </p:txEl>
                                          </p:spTgt>
                                        </p:tgtEl>
                                        <p:attrNameLst>
                                          <p:attrName>style.color</p:attrName>
                                        </p:attrNameLst>
                                      </p:cBhvr>
                                      <p:to>
                                        <a:schemeClr val="bg2"/>
                                      </p:to>
                                    </p:animClr>
                                  </p:childTnLst>
                                </p:cTn>
                              </p:par>
                              <p:par>
                                <p:cTn id="47" presetID="3" presetClass="emph" presetSubtype="2" fill="hold" nodeType="withEffect">
                                  <p:stCondLst>
                                    <p:cond delay="0"/>
                                  </p:stCondLst>
                                  <p:childTnLst>
                                    <p:animClr clrSpc="rgb">
                                      <p:cBhvr override="childStyle">
                                        <p:cTn id="48" dur="1000" fill="hold"/>
                                        <p:tgtEl>
                                          <p:spTgt spid="3">
                                            <p:txEl>
                                              <p:pRg st="8" end="8"/>
                                            </p:txEl>
                                          </p:spTgt>
                                        </p:tgtEl>
                                        <p:attrNameLst>
                                          <p:attrName>style.color</p:attrName>
                                        </p:attrNameLst>
                                      </p:cBhvr>
                                      <p:to>
                                        <a:schemeClr val="bg2"/>
                                      </p:to>
                                    </p:animClr>
                                  </p:childTnLst>
                                </p:cTn>
                              </p:par>
                              <p:par>
                                <p:cTn id="49" presetID="10"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10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mph" presetSubtype="2" fill="hold" nodeType="clickEffect">
                                  <p:stCondLst>
                                    <p:cond delay="0"/>
                                  </p:stCondLst>
                                  <p:childTnLst>
                                    <p:animClr clrSpc="rgb">
                                      <p:cBhvr override="childStyle">
                                        <p:cTn id="61" dur="1000" fill="hold"/>
                                        <p:tgtEl>
                                          <p:spTgt spid="3">
                                            <p:txEl>
                                              <p:pRg st="9" end="9"/>
                                            </p:txEl>
                                          </p:spTgt>
                                        </p:tgtEl>
                                        <p:attrNameLst>
                                          <p:attrName>style.color</p:attrName>
                                        </p:attrNameLst>
                                      </p:cBhvr>
                                      <p:to>
                                        <a:schemeClr val="bg2"/>
                                      </p:to>
                                    </p:animClr>
                                  </p:childTnLst>
                                </p:cTn>
                              </p:par>
                              <p:par>
                                <p:cTn id="62" presetID="3" presetClass="emph" presetSubtype="2" fill="hold" nodeType="withEffect">
                                  <p:stCondLst>
                                    <p:cond delay="0"/>
                                  </p:stCondLst>
                                  <p:childTnLst>
                                    <p:animClr clrSpc="rgb">
                                      <p:cBhvr override="childStyle">
                                        <p:cTn id="63" dur="1000" fill="hold"/>
                                        <p:tgtEl>
                                          <p:spTgt spid="3">
                                            <p:txEl>
                                              <p:pRg st="10" end="10"/>
                                            </p:txEl>
                                          </p:spTgt>
                                        </p:tgtEl>
                                        <p:attrNameLst>
                                          <p:attrName>style.color</p:attrName>
                                        </p:attrNameLst>
                                      </p:cBhvr>
                                      <p:to>
                                        <a:schemeClr val="bg2"/>
                                      </p:to>
                                    </p:animClr>
                                  </p:childTnLst>
                                </p:cTn>
                              </p:par>
                              <p:par>
                                <p:cTn id="64" presetID="3" presetClass="emph" presetSubtype="2" fill="hold" nodeType="withEffect">
                                  <p:stCondLst>
                                    <p:cond delay="0"/>
                                  </p:stCondLst>
                                  <p:childTnLst>
                                    <p:animClr clrSpc="rgb">
                                      <p:cBhvr override="childStyle">
                                        <p:cTn id="65" dur="1000" fill="hold"/>
                                        <p:tgtEl>
                                          <p:spTgt spid="3">
                                            <p:txEl>
                                              <p:pRg st="11" end="11"/>
                                            </p:txEl>
                                          </p:spTgt>
                                        </p:tgtEl>
                                        <p:attrNameLst>
                                          <p:attrName>style.color</p:attrName>
                                        </p:attrNameLst>
                                      </p:cBhvr>
                                      <p:to>
                                        <a:schemeClr val="bg2"/>
                                      </p:to>
                                    </p:animClr>
                                  </p:childTnLst>
                                </p:cTn>
                              </p:par>
                              <p:par>
                                <p:cTn id="66" presetID="10" presetClass="entr" presetSubtype="0" fill="hold" nodeType="with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Effect transition="in" filter="fade">
                                      <p:cBhvr>
                                        <p:cTn id="68" dur="1000"/>
                                        <p:tgtEl>
                                          <p:spTgt spid="3">
                                            <p:txEl>
                                              <p:pRg st="12" end="12"/>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Effect transition="in" filter="fade">
                                      <p:cBhvr>
                                        <p:cTn id="71" dur="1000"/>
                                        <p:tgtEl>
                                          <p:spTgt spid="3">
                                            <p:txEl>
                                              <p:pRg st="13" end="13"/>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MAP Review Template-R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 Review Template-R2</Template>
  <TotalTime>2011</TotalTime>
  <Words>1523</Words>
  <Application>Microsoft Office PowerPoint</Application>
  <PresentationFormat>On-screen Show (4:3)</PresentationFormat>
  <Paragraphs>307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MAP Review Template-R2</vt:lpstr>
      <vt:lpstr>Technology Development</vt:lpstr>
      <vt:lpstr>Slide 2</vt:lpstr>
      <vt:lpstr>Technology Development  L2  Organization</vt:lpstr>
      <vt:lpstr>Primary Goals</vt:lpstr>
      <vt:lpstr>TechDev – Total Effort Snapshot M&amp;S + Manpower</vt:lpstr>
      <vt:lpstr>Normal Conducting RF R&amp;D Issues and Present Status</vt:lpstr>
      <vt:lpstr>The RF Challenge</vt:lpstr>
      <vt:lpstr>201 MHz Cavity Test Treating NCRF cavities with SCRF processes</vt:lpstr>
      <vt:lpstr>NCRF R&amp;D Program</vt:lpstr>
      <vt:lpstr>RF Test Facility</vt:lpstr>
      <vt:lpstr>Phase I RF Program (2 year)</vt:lpstr>
      <vt:lpstr>RF Down Selecting</vt:lpstr>
      <vt:lpstr>Phase II RF Program</vt:lpstr>
      <vt:lpstr>Magnet R&amp;D - Overview</vt:lpstr>
      <vt:lpstr>Magnet R&amp;D – Overview II</vt:lpstr>
      <vt:lpstr>Magnet R&amp;D – Overview III</vt:lpstr>
      <vt:lpstr>Superconducting RF R&amp;D</vt:lpstr>
      <vt:lpstr>Targetry</vt:lpstr>
      <vt:lpstr>TechDev Milestones</vt:lpstr>
      <vt:lpstr>Goals at End of 7th Year</vt:lpstr>
      <vt:lpstr>TechDev - Resources </vt:lpstr>
      <vt:lpstr>TechDev - Manpower</vt:lpstr>
      <vt:lpstr>TechDev - Manpower</vt:lpstr>
      <vt:lpstr>TechDev – Manpower II</vt:lpstr>
      <vt:lpstr>Summary</vt:lpstr>
      <vt:lpstr>Summary II</vt:lpstr>
      <vt:lpstr>Summary III</vt:lpstr>
      <vt:lpstr>Summary IV</vt:lpstr>
      <vt:lpstr>Slide 29</vt:lpstr>
    </vt:vector>
  </TitlesOfParts>
  <Company>Fermilab | Accelerator Division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Bross</dc:creator>
  <cp:lastModifiedBy>Bross</cp:lastModifiedBy>
  <cp:revision>177</cp:revision>
  <dcterms:created xsi:type="dcterms:W3CDTF">2010-08-02T20:11:59Z</dcterms:created>
  <dcterms:modified xsi:type="dcterms:W3CDTF">2010-08-20T21:26:07Z</dcterms:modified>
</cp:coreProperties>
</file>