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9" r:id="rId3"/>
    <p:sldId id="258" r:id="rId4"/>
    <p:sldId id="260" r:id="rId5"/>
    <p:sldId id="267" r:id="rId6"/>
    <p:sldId id="269" r:id="rId7"/>
    <p:sldId id="268" r:id="rId8"/>
    <p:sldId id="261" r:id="rId9"/>
    <p:sldId id="270" r:id="rId10"/>
    <p:sldId id="262" r:id="rId11"/>
    <p:sldId id="264" r:id="rId12"/>
    <p:sldId id="271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2133600" cy="18256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3963"/>
            <a:ext cx="2895600" cy="182562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3963"/>
            <a:ext cx="2133600" cy="182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net_color_l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07300" y="0"/>
            <a:ext cx="1536700" cy="17145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037513" cy="1362075"/>
          </a:xfrm>
        </p:spPr>
        <p:txBody>
          <a:bodyPr anchor="t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037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3008313" cy="11604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14500"/>
            <a:ext cx="5111750" cy="44116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500"/>
            <a:ext cx="3008313" cy="4411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Snet_bckgr_art.png"/>
          <p:cNvPicPr>
            <a:picLocks noChangeAspect="1"/>
          </p:cNvPicPr>
          <p:nvPr/>
        </p:nvPicPr>
        <p:blipFill>
          <a:blip r:embed="rId12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	First level bullet</a:t>
            </a:r>
          </a:p>
          <a:p>
            <a:pPr lvl="2"/>
            <a:r>
              <a:rPr lang="en-US"/>
              <a:t>	Second level bullet</a:t>
            </a:r>
          </a:p>
          <a:p>
            <a:pPr lvl="3"/>
            <a:r>
              <a:rPr lang="en-US"/>
              <a:t>	Third level bullet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4C2A1DB-2702-E747-A45C-9210E8EF5CD0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1C0D59-FCE5-6540-8FE7-6A1EA1B60F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9" descr="ESnet_color_s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9"/>
          <p:cNvSpPr txBox="1">
            <a:spLocks/>
          </p:cNvSpPr>
          <p:nvPr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57200" indent="-228600" algn="l" defTabSz="457200" rtl="0" eaLnBrk="1" fontAlgn="base" hangingPunct="1">
        <a:spcBef>
          <a:spcPts val="900"/>
        </a:spcBef>
        <a:spcAft>
          <a:spcPct val="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685800" indent="-228600" algn="l" defTabSz="457200" rtl="0" eaLnBrk="1" fontAlgn="base" hangingPunct="1">
        <a:spcBef>
          <a:spcPct val="20000"/>
        </a:spcBef>
        <a:spcAft>
          <a:spcPct val="0"/>
        </a:spcAft>
        <a:buSzPct val="85000"/>
        <a:buFont typeface="Lucida Grande" charset="0"/>
        <a:buChar char="-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914400" indent="-228600" algn="l" defTabSz="457200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dugan@es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1.es.net/graphite/render/?target=clevcr1.interface.xe-0_0_0@0.in&amp;target=clev-cr1.interface.xe-0_0_0@0.out" TargetMode="External"/><Relationship Id="rId3" Type="http://schemas.openxmlformats.org/officeDocument/2006/relationships/hyperlink" Target="http://graphite.wikidot.com/url-api-referen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hyperlink" Target="http://esnetupdates.wordpress.com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https://stats.es.net/graphite/" TargetMode="External"/><Relationship Id="rId3" Type="http://schemas.openxmlformats.org/officeDocument/2006/relationships/hyperlink" Target="mailto:jdugan@es.net" TargetMode="External"/><Relationship Id="rId5" Type="http://schemas.openxmlformats.org/officeDocument/2006/relationships/hyperlink" Target="http://www.twitter.com/esnetupdat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aunchpad.net/graphi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Graphite 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 smtClean="0"/>
              <a:t> Visualize </a:t>
            </a:r>
            <a:r>
              <a:rPr lang="en-US" dirty="0" smtClean="0"/>
              <a:t>N</a:t>
            </a:r>
            <a:r>
              <a:rPr lang="en-US" dirty="0" smtClean="0"/>
              <a:t>etwork </a:t>
            </a:r>
            <a:r>
              <a:rPr lang="en-US" dirty="0" smtClean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 Dugan &lt;</a:t>
            </a:r>
            <a:r>
              <a:rPr lang="en-US" dirty="0" smtClean="0">
                <a:hlinkClick r:id="rId2"/>
              </a:rPr>
              <a:t>jdugan@es.net</a:t>
            </a:r>
            <a:r>
              <a:rPr lang="en-US" dirty="0" smtClean="0"/>
              <a:t>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Summer ESCC 2010, Columbus, OH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‘Raw Data’ link will give you the raw data for the graph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One line per data source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err="1" smtClean="0"/>
              <a:t>ariable,start_time</a:t>
            </a:r>
            <a:r>
              <a:rPr lang="en-US" dirty="0" smtClean="0"/>
              <a:t>, </a:t>
            </a:r>
            <a:r>
              <a:rPr lang="en-US" dirty="0" err="1" smtClean="0"/>
              <a:t>end_time</a:t>
            </a:r>
            <a:r>
              <a:rPr lang="en-US" dirty="0" smtClean="0"/>
              <a:t>, interval|data0,…,</a:t>
            </a:r>
            <a:r>
              <a:rPr lang="en-US" dirty="0" err="1" smtClean="0"/>
              <a:t>dataN</a:t>
            </a:r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clev</a:t>
            </a:r>
            <a:r>
              <a:rPr lang="en-US" dirty="0" smtClean="0"/>
              <a:t>-cr1/interface/xe-0_0_0.0/in,1278947430,1279033830,30|1637878470.93,28369.3333333,24090.6666667,23144.8,30200.0,23412.5333333</a:t>
            </a:r>
            <a:r>
              <a:rPr lang="en-US" dirty="0" smtClean="0"/>
              <a:t>,…,</a:t>
            </a:r>
          </a:p>
          <a:p>
            <a:pPr lvl="1"/>
            <a:r>
              <a:rPr lang="en-US" dirty="0" smtClean="0"/>
              <a:t>Time stamps are seconds since the </a:t>
            </a:r>
            <a:r>
              <a:rPr lang="en-US" dirty="0" err="1" smtClean="0"/>
              <a:t>unix</a:t>
            </a:r>
            <a:r>
              <a:rPr lang="en-US" dirty="0" smtClean="0"/>
              <a:t> epoch</a:t>
            </a:r>
          </a:p>
          <a:p>
            <a:pPr lvl="1"/>
            <a:r>
              <a:rPr lang="en-US" dirty="0" smtClean="0"/>
              <a:t>Delivered as a downloaded file called </a:t>
            </a:r>
            <a:r>
              <a:rPr lang="en-US" dirty="0" err="1" smtClean="0"/>
              <a:t>graphite_data.txt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Graphite allows you to build graphs through structured URLs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hlinkClick r:id="rId2"/>
              </a:rPr>
              <a:t>https://stats1.es.net/graphite/render/</a:t>
            </a:r>
            <a:r>
              <a:rPr lang="en-US" dirty="0" smtClean="0">
                <a:hlinkClick r:id="rId2"/>
              </a:rPr>
              <a:t>?target</a:t>
            </a:r>
            <a:r>
              <a:rPr lang="en-US" dirty="0" smtClean="0">
                <a:hlinkClick r:id="rId2"/>
              </a:rPr>
              <a:t>=</a:t>
            </a:r>
            <a:r>
              <a:rPr lang="en-US" dirty="0" smtClean="0">
                <a:hlinkClick r:id="rId2"/>
              </a:rPr>
              <a:t>clevcr1</a:t>
            </a:r>
            <a:r>
              <a:rPr lang="en-US" dirty="0" smtClean="0">
                <a:hlinkClick r:id="rId2"/>
              </a:rPr>
              <a:t>.interface.xe-0_0_0%400.in&amp;target=clev-cr1.interface.xe-0_0_0%400.</a:t>
            </a:r>
            <a:r>
              <a:rPr lang="en-US" dirty="0" smtClean="0">
                <a:hlinkClick r:id="rId2"/>
              </a:rPr>
              <a:t>out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Available options: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://graphite.wikidot.com/url-api-</a:t>
            </a:r>
            <a:r>
              <a:rPr lang="en-US" dirty="0" smtClean="0">
                <a:hlinkClick r:id="rId3"/>
              </a:rPr>
              <a:t>reference/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Command line tool (shell script) available, just 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Features and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with My ESnet portal</a:t>
            </a:r>
          </a:p>
          <a:p>
            <a:r>
              <a:rPr lang="en-US" dirty="0" smtClean="0"/>
              <a:t>Clearer </a:t>
            </a:r>
            <a:r>
              <a:rPr lang="en-US" dirty="0" err="1" smtClean="0"/>
              <a:t>x</a:t>
            </a:r>
            <a:r>
              <a:rPr lang="en-US" dirty="0" smtClean="0"/>
              <a:t> axis labels (aka week 37 isn’t very intuitive)</a:t>
            </a:r>
          </a:p>
          <a:p>
            <a:r>
              <a:rPr lang="en-US" dirty="0" smtClean="0"/>
              <a:t>Add date/time range to graphs</a:t>
            </a:r>
          </a:p>
          <a:p>
            <a:r>
              <a:rPr lang="en-US" dirty="0" smtClean="0"/>
              <a:t>Right edge artifacts</a:t>
            </a:r>
          </a:p>
          <a:p>
            <a:endParaRPr lang="en-US" dirty="0" smtClean="0"/>
          </a:p>
          <a:p>
            <a:r>
              <a:rPr lang="en-US" dirty="0" smtClean="0"/>
              <a:t>What else?</a:t>
            </a:r>
          </a:p>
          <a:p>
            <a:r>
              <a:rPr lang="en-US" dirty="0" smtClean="0"/>
              <a:t>What would make this more useful for you?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Questions?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493000" cy="1752600"/>
          </a:xfrm>
        </p:spPr>
        <p:txBody>
          <a:bodyPr/>
          <a:lstStyle/>
          <a:p>
            <a:pPr algn="l"/>
            <a:r>
              <a:rPr lang="en-US" b="1" dirty="0" smtClean="0"/>
              <a:t>Graphite: </a:t>
            </a:r>
            <a:r>
              <a:rPr lang="en-US" b="1" dirty="0" smtClean="0">
                <a:hlinkClick r:id="rId2"/>
              </a:rPr>
              <a:t>https://stats.es.net/graphite/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 smtClean="0"/>
              <a:t>Email</a:t>
            </a:r>
            <a:r>
              <a:rPr lang="en-US" b="1" dirty="0" smtClean="0"/>
              <a:t>: </a:t>
            </a:r>
            <a:r>
              <a:rPr lang="en-US" b="1" dirty="0" smtClean="0"/>
              <a:t> </a:t>
            </a:r>
            <a:r>
              <a:rPr lang="en-US" b="1" dirty="0" smtClean="0">
                <a:hlinkClick r:id="rId3"/>
              </a:rPr>
              <a:t>jdugan@es.net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 smtClean="0"/>
              <a:t>Follow us: </a:t>
            </a:r>
            <a:r>
              <a:rPr lang="en-US" b="1" dirty="0" smtClean="0">
                <a:hlinkClick r:id="rId4"/>
              </a:rPr>
              <a:t>http://esnetupdates.wordpress.com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http://www.twitter.com/</a:t>
            </a:r>
            <a:r>
              <a:rPr lang="en-US" b="1" dirty="0" smtClean="0">
                <a:hlinkClick r:id="rId5"/>
              </a:rPr>
              <a:t>esnetupdates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ESnet Statistics Overview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40064" y="1928306"/>
            <a:ext cx="1752089" cy="17520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ESxSNMP</a:t>
            </a:r>
          </a:p>
          <a:p>
            <a:pPr algn="ctr"/>
            <a:r>
              <a:rPr lang="en-US" sz="1600" dirty="0" smtClean="0"/>
              <a:t>(Data Collection)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292153" y="1928306"/>
            <a:ext cx="1752089" cy="17520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Graphite</a:t>
            </a:r>
          </a:p>
          <a:p>
            <a:pPr algn="ctr"/>
            <a:r>
              <a:rPr lang="en-US" sz="1600" dirty="0" smtClean="0"/>
              <a:t>(Visualization)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540064" y="3680395"/>
            <a:ext cx="1752089" cy="17520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Analytics</a:t>
            </a:r>
          </a:p>
          <a:p>
            <a:pPr algn="ctr"/>
            <a:r>
              <a:rPr lang="en-US" sz="1600" dirty="0" smtClean="0"/>
              <a:t>(Custom Reports)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292153" y="3680395"/>
            <a:ext cx="1752089" cy="17520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Almanac</a:t>
            </a:r>
          </a:p>
          <a:p>
            <a:pPr algn="ctr"/>
            <a:r>
              <a:rPr lang="en-US" sz="1600" dirty="0" smtClean="0"/>
              <a:t>(Metadata)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Graphite?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/>
              <a:t>Enterprise scalable </a:t>
            </a:r>
            <a:r>
              <a:rPr lang="en-US" b="1" dirty="0" err="1" smtClean="0"/>
              <a:t>realtime</a:t>
            </a:r>
            <a:r>
              <a:rPr lang="en-US" b="1" dirty="0" smtClean="0"/>
              <a:t> </a:t>
            </a:r>
            <a:r>
              <a:rPr lang="en-US" b="1" dirty="0" smtClean="0"/>
              <a:t>graphing”</a:t>
            </a:r>
          </a:p>
          <a:p>
            <a:pPr lvl="1"/>
            <a:r>
              <a:rPr lang="en-US" dirty="0" smtClean="0"/>
              <a:t>Developed by </a:t>
            </a:r>
            <a:r>
              <a:rPr lang="en-US" dirty="0" err="1" smtClean="0"/>
              <a:t>Orbitz</a:t>
            </a:r>
            <a:r>
              <a:rPr lang="en-US" dirty="0" smtClean="0"/>
              <a:t> for visualizing internal performance data</a:t>
            </a:r>
          </a:p>
          <a:p>
            <a:pPr lvl="1"/>
            <a:r>
              <a:rPr lang="en-US" dirty="0" smtClean="0"/>
              <a:t>Open source: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://launchpad.net/</a:t>
            </a:r>
            <a:r>
              <a:rPr lang="en-US" dirty="0" smtClean="0">
                <a:hlinkClick r:id="rId2"/>
              </a:rPr>
              <a:t>graphite</a:t>
            </a:r>
            <a:endParaRPr lang="en-US" dirty="0" smtClean="0"/>
          </a:p>
          <a:p>
            <a:pPr lvl="1"/>
            <a:r>
              <a:rPr lang="en-US" dirty="0" smtClean="0"/>
              <a:t>Has own RRD like database called Carbon</a:t>
            </a:r>
          </a:p>
          <a:p>
            <a:pPr lvl="1"/>
            <a:r>
              <a:rPr lang="en-US" dirty="0" smtClean="0"/>
              <a:t>RRD Compatible</a:t>
            </a:r>
          </a:p>
          <a:p>
            <a:endParaRPr lang="en-US" dirty="0" smtClean="0"/>
          </a:p>
          <a:p>
            <a:r>
              <a:rPr lang="en-US" dirty="0" smtClean="0"/>
              <a:t>ESxSNMP Integration</a:t>
            </a:r>
          </a:p>
          <a:p>
            <a:pPr lvl="1"/>
            <a:r>
              <a:rPr lang="en-US" dirty="0" smtClean="0"/>
              <a:t>via REST interface</a:t>
            </a:r>
          </a:p>
          <a:p>
            <a:pPr lvl="1"/>
            <a:r>
              <a:rPr lang="en-US" dirty="0" smtClean="0"/>
              <a:t>Easy integration, Graphite is well written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available through Graphite?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publically available interface data</a:t>
            </a:r>
          </a:p>
          <a:p>
            <a:pPr lvl="1"/>
            <a:r>
              <a:rPr lang="en-US" dirty="0" smtClean="0"/>
              <a:t>Traffic in/out</a:t>
            </a:r>
          </a:p>
          <a:p>
            <a:pPr lvl="1"/>
            <a:r>
              <a:rPr lang="en-US" dirty="0" smtClean="0"/>
              <a:t>Errors (in testing)</a:t>
            </a:r>
          </a:p>
          <a:p>
            <a:pPr lvl="1"/>
            <a:r>
              <a:rPr lang="en-US" dirty="0" smtClean="0"/>
              <a:t>Discards (in testing)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isn’t there?</a:t>
            </a:r>
          </a:p>
          <a:p>
            <a:pPr lvl="1"/>
            <a:r>
              <a:rPr lang="en-US" dirty="0" smtClean="0"/>
              <a:t>Private </a:t>
            </a:r>
            <a:r>
              <a:rPr lang="en-US" dirty="0" err="1" smtClean="0"/>
              <a:t>peerings</a:t>
            </a:r>
            <a:endParaRPr lang="en-US" dirty="0" smtClean="0"/>
          </a:p>
          <a:p>
            <a:pPr lvl="1"/>
            <a:r>
              <a:rPr lang="en-US" dirty="0" smtClean="0"/>
              <a:t>Some internal infrastructure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Aggregation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longer time ranges the data points are aggregated together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60500" y="269521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Period of 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Aggregation Interval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 24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seconds (base rate)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r>
                        <a:rPr lang="en-US" baseline="0" dirty="0" smtClean="0"/>
                        <a:t> hours</a:t>
                      </a:r>
                      <a:r>
                        <a:rPr lang="en-US" dirty="0" smtClean="0"/>
                        <a:t> to 30</a:t>
                      </a:r>
                      <a:r>
                        <a:rPr lang="en-US" baseline="0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minutes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 days to 6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 6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plotting of data</a:t>
            </a:r>
          </a:p>
          <a:p>
            <a:r>
              <a:rPr lang="en-US" dirty="0" smtClean="0"/>
              <a:t>Saving of graphs</a:t>
            </a:r>
          </a:p>
          <a:p>
            <a:r>
              <a:rPr lang="en-US" dirty="0" smtClean="0"/>
              <a:t>Exporting of raw data</a:t>
            </a:r>
          </a:p>
          <a:p>
            <a:r>
              <a:rPr lang="en-US" dirty="0" smtClean="0"/>
              <a:t>Applying functions to transform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 Demo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 showing the use of the Graphite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Graphite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from an ESnet site can have a Graphite login</a:t>
            </a:r>
          </a:p>
          <a:p>
            <a:r>
              <a:rPr lang="en-US" dirty="0" smtClean="0"/>
              <a:t>Allows you to save your custom graphs (and that’s all)</a:t>
            </a:r>
          </a:p>
          <a:p>
            <a:r>
              <a:rPr lang="en-US" dirty="0" smtClean="0"/>
              <a:t>Send me an mail to get an account (</a:t>
            </a:r>
            <a:r>
              <a:rPr lang="en-US" dirty="0" err="1" smtClean="0"/>
              <a:t>jdugan@es.net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As we get a bit further with our new web rollout we’ll have a </a:t>
            </a:r>
            <a:r>
              <a:rPr lang="en-US" dirty="0" err="1" smtClean="0"/>
              <a:t>integated</a:t>
            </a:r>
            <a:r>
              <a:rPr lang="en-US" dirty="0" smtClean="0"/>
              <a:t>, single sign on solution using some form of federation (</a:t>
            </a:r>
            <a:r>
              <a:rPr lang="en-US" dirty="0" err="1" smtClean="0"/>
              <a:t>eg</a:t>
            </a:r>
            <a:r>
              <a:rPr lang="en-US" dirty="0" smtClean="0"/>
              <a:t>. Shibboleth, </a:t>
            </a:r>
            <a:r>
              <a:rPr lang="en-US" dirty="0" err="1" smtClean="0"/>
              <a:t>OpenID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versus Absolute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Relative, “Date for the last …”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Absolute, “From … to …”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Usage Suggestions</a:t>
            </a:r>
          </a:p>
          <a:p>
            <a:pPr lvl="1"/>
            <a:r>
              <a:rPr lang="en-US" dirty="0" smtClean="0"/>
              <a:t>Absolute is good for looking at specific events</a:t>
            </a:r>
          </a:p>
          <a:p>
            <a:pPr lvl="1"/>
            <a:r>
              <a:rPr lang="en-US" dirty="0" smtClean="0"/>
              <a:t>Relative is good for looking at what’s happened recently</a:t>
            </a:r>
          </a:p>
          <a:p>
            <a:pPr lvl="1"/>
            <a:r>
              <a:rPr lang="en-US" dirty="0" smtClean="0"/>
              <a:t>Important to pick the right one when saving graphs</a:t>
            </a:r>
          </a:p>
          <a:p>
            <a:pPr lvl="1"/>
            <a:endParaRPr lang="en-US" dirty="0"/>
          </a:p>
        </p:txBody>
      </p:sp>
      <p:pic>
        <p:nvPicPr>
          <p:cNvPr id="5" name="Picture 4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49" y="2127941"/>
            <a:ext cx="7593651" cy="647619"/>
          </a:xfrm>
          <a:prstGeom prst="rect">
            <a:avLst/>
          </a:prstGeom>
        </p:spPr>
      </p:pic>
      <p:pic>
        <p:nvPicPr>
          <p:cNvPr id="6" name="Picture 5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753" y="3351467"/>
            <a:ext cx="7619047" cy="673016"/>
          </a:xfrm>
          <a:prstGeom prst="rect">
            <a:avLst/>
          </a:prstGeom>
        </p:spPr>
      </p:pic>
      <p:sp>
        <p:nvSpPr>
          <p:cNvPr id="14" name="Donut 13"/>
          <p:cNvSpPr/>
          <p:nvPr/>
        </p:nvSpPr>
        <p:spPr>
          <a:xfrm>
            <a:off x="2042758" y="2435710"/>
            <a:ext cx="603743" cy="359240"/>
          </a:xfrm>
          <a:prstGeom prst="donut">
            <a:avLst>
              <a:gd name="adj" fmla="val 10876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1570452" y="3577455"/>
            <a:ext cx="624706" cy="495503"/>
          </a:xfrm>
          <a:prstGeom prst="donut">
            <a:avLst>
              <a:gd name="adj" fmla="val 10876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362_ESnet_PPT_Template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ESnet_PPT_Template.potx</Template>
  <TotalTime>2888</TotalTime>
  <Words>572</Words>
  <Application>Microsoft Macintosh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19362_ESnet_PPT_Template</vt:lpstr>
      <vt:lpstr>Using Graphite  to Visualize Network Data</vt:lpstr>
      <vt:lpstr>ESnet Statistics Overview</vt:lpstr>
      <vt:lpstr>What is Graphite?</vt:lpstr>
      <vt:lpstr>What is available through Graphite?</vt:lpstr>
      <vt:lpstr>Data Aggregation</vt:lpstr>
      <vt:lpstr>Capabilities</vt:lpstr>
      <vt:lpstr>Live Demo</vt:lpstr>
      <vt:lpstr>Graphite accounts</vt:lpstr>
      <vt:lpstr>Relative versus Absolute Time</vt:lpstr>
      <vt:lpstr>Raw data</vt:lpstr>
      <vt:lpstr>URL API</vt:lpstr>
      <vt:lpstr>Upcoming Features and Improvements</vt:lpstr>
      <vt:lpstr>Questions?</vt:lpstr>
    </vt:vector>
  </TitlesOfParts>
  <Company>ESnet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Graphite  to view network data</dc:title>
  <dc:creator>Jon Dugan</dc:creator>
  <cp:lastModifiedBy>Jon Dugan</cp:lastModifiedBy>
  <cp:revision>19</cp:revision>
  <dcterms:created xsi:type="dcterms:W3CDTF">2010-07-13T14:44:53Z</dcterms:created>
  <dcterms:modified xsi:type="dcterms:W3CDTF">2010-07-15T14:52:23Z</dcterms:modified>
</cp:coreProperties>
</file>