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22"/>
  </p:notesMasterIdLst>
  <p:sldIdLst>
    <p:sldId id="386" r:id="rId2"/>
    <p:sldId id="445" r:id="rId3"/>
    <p:sldId id="433" r:id="rId4"/>
    <p:sldId id="446" r:id="rId5"/>
    <p:sldId id="447" r:id="rId6"/>
    <p:sldId id="448" r:id="rId7"/>
    <p:sldId id="437" r:id="rId8"/>
    <p:sldId id="423" r:id="rId9"/>
    <p:sldId id="424" r:id="rId10"/>
    <p:sldId id="425" r:id="rId11"/>
    <p:sldId id="426" r:id="rId12"/>
    <p:sldId id="427" r:id="rId13"/>
    <p:sldId id="428" r:id="rId14"/>
    <p:sldId id="431" r:id="rId15"/>
    <p:sldId id="439" r:id="rId16"/>
    <p:sldId id="440" r:id="rId17"/>
    <p:sldId id="441" r:id="rId18"/>
    <p:sldId id="442" r:id="rId19"/>
    <p:sldId id="443" r:id="rId20"/>
    <p:sldId id="44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3399"/>
    <a:srgbClr val="FF00FF"/>
    <a:srgbClr val="0066CC"/>
    <a:srgbClr val="FF0000"/>
    <a:srgbClr val="DDDDDD"/>
    <a:srgbClr val="969696"/>
    <a:srgbClr val="80808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69591" autoAdjust="0"/>
  </p:normalViewPr>
  <p:slideViewPr>
    <p:cSldViewPr>
      <p:cViewPr varScale="1">
        <p:scale>
          <a:sx n="83" d="100"/>
          <a:sy n="83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76EEBF-6D20-47EA-8DA1-C5019066F3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My topic is “Fermilab WAN Performance Analysis Methodology”,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E6EA0-D891-4655-A7B0-CEAA53E4B71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Usually, when the performance problems arise, system administrator or network operators point fingers to each other.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Actually,</a:t>
            </a:r>
            <a:r>
              <a:rPr lang="en-US" baseline="0" dirty="0" smtClean="0"/>
              <a:t> they might be both right.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Many factors affecting network performance,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On the host system: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Application software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Operating system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Hardware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In the network path: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Local network infrastructures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</a:rPr>
              <a:t>Wide area network domains (potentially many…)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Its an end-to-end issue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202E7-A582-D14E-8809-6193636D87A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/>
              <a:t>Users often don’t know about:</a:t>
            </a:r>
          </a:p>
          <a:p>
            <a:pPr lvl="1" eaLnBrk="1" hangingPunct="1"/>
            <a:r>
              <a:rPr lang="en-US" dirty="0" smtClean="0"/>
              <a:t>(1) Common OS tuning issues for WAN data movement</a:t>
            </a:r>
          </a:p>
          <a:p>
            <a:pPr lvl="1" eaLnBrk="1" hangingPunct="1"/>
            <a:r>
              <a:rPr lang="en-US" sz="2000" dirty="0" smtClean="0">
                <a:ea typeface="ＭＳ Ｐゴシック" pitchFamily="-107" charset="-128"/>
                <a:cs typeface="ＭＳ Ｐゴシック" pitchFamily="-107" charset="-128"/>
              </a:rPr>
              <a:t>(2) Wide-area network path, its characteristics, available tools</a:t>
            </a:r>
            <a:endParaRPr lang="en-US" sz="8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endParaRPr lang="en-US" sz="2000" dirty="0" smtClean="0">
              <a:latin typeface="Arial" charset="0"/>
              <a:ea typeface="ＭＳ Ｐゴシック" pitchFamily="-107" charset="-128"/>
              <a:cs typeface="ＭＳ Ｐゴシック" pitchFamily="-107" charset="-128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ABDF4-6B00-4C20-B156-7E61D10E92D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r>
              <a:rPr lang="en-US" sz="800" dirty="0" smtClean="0">
                <a:latin typeface="Arial" charset="0"/>
              </a:rPr>
              <a:t>We began the performance analysis methodology in 2006, and now this methodology is used in our normal operation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7" charset="2"/>
              <a:buNone/>
            </a:pPr>
            <a:endParaRPr lang="en-US" sz="8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r>
              <a:rPr lang="en-US" sz="2400" dirty="0" smtClean="0"/>
              <a:t>Our structured analysis methodology seeks to put some of the wizardry into structured process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endParaRPr lang="en-US" sz="24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r>
              <a:rPr lang="en-US" dirty="0" smtClean="0"/>
              <a:t>Divide the</a:t>
            </a:r>
            <a:r>
              <a:rPr lang="en-US" baseline="0" dirty="0" smtClean="0"/>
              <a:t> overall </a:t>
            </a:r>
            <a:r>
              <a:rPr lang="en-US" dirty="0" smtClean="0"/>
              <a:t>problem into</a:t>
            </a:r>
            <a:r>
              <a:rPr lang="en-US" baseline="0" dirty="0" smtClean="0"/>
              <a:t> three sub-problems.</a:t>
            </a:r>
            <a:endParaRPr lang="en-US" dirty="0" smtClean="0"/>
          </a:p>
          <a:p>
            <a:pPr lvl="2" eaLnBrk="1" hangingPunct="1"/>
            <a:endParaRPr lang="en-US" dirty="0" smtClean="0"/>
          </a:p>
          <a:p>
            <a:pPr lvl="2" eaLnBrk="1" hangingPunct="1"/>
            <a:r>
              <a:rPr lang="en-US" dirty="0" smtClean="0"/>
              <a:t>Application-related problems (This is case by case, an application</a:t>
            </a:r>
            <a:r>
              <a:rPr lang="en-US" baseline="0" dirty="0" smtClean="0"/>
              <a:t> could be developed very inefficiently)</a:t>
            </a:r>
            <a:endParaRPr lang="en-US" dirty="0" smtClean="0"/>
          </a:p>
          <a:p>
            <a:pPr lvl="2" eaLnBrk="1" hangingPunct="1"/>
            <a:r>
              <a:rPr lang="en-US" dirty="0" smtClean="0"/>
              <a:t>Host diagnosis and tuning</a:t>
            </a:r>
          </a:p>
          <a:p>
            <a:pPr lvl="2" eaLnBrk="1" hangingPunct="1"/>
            <a:r>
              <a:rPr lang="en-US" dirty="0" smtClean="0"/>
              <a:t>Network path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EEBF-6D20-47EA-8DA1-C5019066F3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Here are the tools we</a:t>
            </a:r>
            <a:r>
              <a:rPr lang="en-US" baseline="0" dirty="0" smtClean="0"/>
              <a:t> are using for the performance analysis.</a:t>
            </a:r>
          </a:p>
          <a:p>
            <a:endParaRPr lang="en-US" baseline="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For Host diagnosis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We develop Script that pulls system 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We sue Network Diagnostic Tool (NDT)</a:t>
            </a:r>
            <a:r>
              <a:rPr lang="en-US" baseline="0" dirty="0" smtClean="0">
                <a:solidFill>
                  <a:srgbClr val="000000"/>
                </a:solidFill>
              </a:rPr>
              <a:t> to diagnose </a:t>
            </a:r>
            <a:r>
              <a:rPr lang="en-US" dirty="0" smtClean="0">
                <a:solidFill>
                  <a:srgbClr val="000000"/>
                </a:solidFill>
              </a:rPr>
              <a:t>Faulty network connections, malfunctioning NICs, duplex mismatch</a:t>
            </a:r>
          </a:p>
          <a:p>
            <a:pPr lvl="2"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For Network path diagnosis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OWAMP to collect and diagnose one-way network path statistics.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000000"/>
                </a:solidFill>
              </a:rPr>
              <a:t>Packet loss, latency, jitter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>
                <a:solidFill>
                  <a:srgbClr val="000000"/>
                </a:solidFill>
              </a:rPr>
              <a:t>Of course, Other tools such as ping, traceroute, as needed</a:t>
            </a:r>
            <a:endParaRPr lang="en-US" sz="1900" baseline="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baseline="0" dirty="0" smtClean="0"/>
          </a:p>
          <a:p>
            <a:r>
              <a:rPr lang="en-US" baseline="0" dirty="0" smtClean="0"/>
              <a:t>If host diagnosis and network path diagnosis can not solve the problems, we apply the packet packet trace analysis,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collect packet trace with </a:t>
            </a:r>
          </a:p>
          <a:p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Port mirror on border routers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Tcpdump to collect packet traces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Run </a:t>
            </a:r>
            <a:r>
              <a:rPr lang="en-US" baseline="0" dirty="0" err="1" smtClean="0"/>
              <a:t>tcptrace</a:t>
            </a:r>
            <a:r>
              <a:rPr lang="en-US" baseline="0" dirty="0" smtClean="0"/>
              <a:t> to analyze packet traces</a:t>
            </a:r>
          </a:p>
          <a:p>
            <a:pPr marL="228600" indent="-228600">
              <a:buAutoNum type="arabicParenBoth"/>
            </a:pPr>
            <a:r>
              <a:rPr lang="en-US" baseline="0" dirty="0" err="1" smtClean="0"/>
              <a:t>Xplot</a:t>
            </a:r>
            <a:r>
              <a:rPr lang="en-US" baseline="0" dirty="0" smtClean="0"/>
              <a:t> for visual examination.</a:t>
            </a:r>
          </a:p>
          <a:p>
            <a:pPr marL="228600" indent="-228600">
              <a:buAutoNum type="arabicParenBoth"/>
            </a:pPr>
            <a:endParaRPr lang="en-US" baseline="0" dirty="0" smtClean="0"/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EEBF-6D20-47EA-8DA1-C5019066F3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Today I will focus on host diagnosis and packet trace diagnosis.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EEBF-6D20-47EA-8DA1-C5019066F3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6596B-A15C-4AF1-AFD5-F8B7EAC08BBC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bandwidth</a:t>
            </a:r>
            <a:r>
              <a:rPr lang="en-US" baseline="0" dirty="0" smtClean="0"/>
              <a:t> is 10Gbps, achievable throughput is less than 1G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6EEBF-6D20-47EA-8DA1-C5019066F33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pic>
        <p:nvPicPr>
          <p:cNvPr id="6" name="Picture 9" descr="Fermi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6248400"/>
            <a:ext cx="2286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DOE Office of Science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172200"/>
            <a:ext cx="1776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DOE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172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-107" charset="2"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F6967C3E-D5CE-48F2-BF6B-AD86B3135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47DC8-DD6A-49C7-8133-231EFBA375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313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313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2F12C-E40B-4B94-A02E-1012A7F68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313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9F488-0936-455E-94B8-8C0EDE2C27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181133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6541D-DF0A-4AEB-894A-5B4507C698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3422C-528F-49A4-B1F3-83D7A0A6E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03BD0-8BB5-47AB-BE12-A0A9D28C90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81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4CE48-415D-4BC3-8661-25DED3F21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42791-03E3-4745-BFD9-A3CA76451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BEE3D-F7FD-4C96-ADC4-549113E53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FD1B6-E28C-4BA6-8227-A516970C3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DC9B7-8001-4628-94A2-50C462BB4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A9851-6344-4CF5-BA53-83BF359EA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tx2"/>
                </a:solidFill>
                <a:latin typeface="Garamond" pitchFamily="-107" charset="0"/>
              </a:defRPr>
            </a:lvl1pPr>
          </a:lstStyle>
          <a:p>
            <a:fld id="{01657608-F717-4D96-BEBB-655D80B995C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</a:endParaRPr>
          </a:p>
        </p:txBody>
      </p:sp>
      <p:pic>
        <p:nvPicPr>
          <p:cNvPr id="1033" name="Picture 9" descr="Fermi 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858000" y="6324600"/>
            <a:ext cx="17859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DOE Office of Science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295400" y="6248400"/>
            <a:ext cx="170021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DOE 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6248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7" charset="2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-107" charset="2"/>
        <a:buChar char="q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7" charset="2"/>
        <a:buChar char="Ø"/>
        <a:defRPr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Symbol" pitchFamily="-107" charset="2"/>
        <a:buChar char="-"/>
        <a:defRPr sz="1600"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7" charset="2"/>
        <a:buChar char="§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0810AE-E256-475D-9EE8-9E2CD7D71793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pPr eaLnBrk="1" hangingPunct="1"/>
            <a:r>
              <a:rPr lang="en-GB" b="1" i="1" dirty="0" smtClean="0"/>
              <a:t>Fermilab</a:t>
            </a:r>
            <a:r>
              <a:rPr lang="en-GB" b="1" i="1" dirty="0" smtClean="0"/>
              <a:t> </a:t>
            </a:r>
            <a:r>
              <a:rPr lang="en-GB" b="1" i="1" dirty="0" smtClean="0"/>
              <a:t>WAN Performance </a:t>
            </a:r>
            <a:r>
              <a:rPr lang="en-GB" b="1" i="1" dirty="0" smtClean="0"/>
              <a:t>Analysis Methodology</a:t>
            </a:r>
            <a:endParaRPr lang="en-US" sz="2800" b="1" i="1" dirty="0" smtClean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962400"/>
            <a:ext cx="8001000" cy="1243013"/>
          </a:xfrm>
        </p:spPr>
        <p:txBody>
          <a:bodyPr/>
          <a:lstStyle/>
          <a:p>
            <a:pPr algn="ctr" eaLnBrk="1" hangingPunct="1"/>
            <a:r>
              <a:rPr lang="en-GB" i="1" smtClean="0">
                <a:solidFill>
                  <a:srgbClr val="000099"/>
                </a:solidFill>
              </a:rPr>
              <a:t>Wenji Wu, Phil DeMar</a:t>
            </a:r>
          </a:p>
          <a:p>
            <a:pPr algn="ctr" eaLnBrk="1" hangingPunct="1"/>
            <a:r>
              <a:rPr lang="en-GB" smtClean="0">
                <a:solidFill>
                  <a:schemeClr val="tx2"/>
                </a:solidFill>
              </a:rPr>
              <a:t>Summer 2010 ESCC/Internet2 Joint Techs</a:t>
            </a:r>
          </a:p>
          <a:p>
            <a:pPr algn="ctr" eaLnBrk="1" hangingPunct="1"/>
            <a:r>
              <a:rPr lang="en-GB" smtClean="0">
                <a:solidFill>
                  <a:schemeClr val="tx2"/>
                </a:solidFill>
              </a:rPr>
              <a:t>Columbus, Ohio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5E8BD-CAD5-4761-B251-0B1E2F206E3F}" type="slidenum">
              <a:rPr lang="en-US"/>
              <a:pPr/>
              <a:t>10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48600" cy="1625600"/>
          </a:xfrm>
        </p:spPr>
        <p:txBody>
          <a:bodyPr/>
          <a:lstStyle/>
          <a:p>
            <a:pPr eaLnBrk="1" hangingPunct="1"/>
            <a:r>
              <a:rPr lang="en-US" smtClean="0"/>
              <a:t>TCP congestion control algorithm is Reno/NewReno</a:t>
            </a:r>
          </a:p>
          <a:p>
            <a:pPr lvl="1" eaLnBrk="1" hangingPunct="1"/>
            <a:r>
              <a:rPr lang="en-US" smtClean="0"/>
              <a:t>Ineffective for RTT of 250ms</a:t>
            </a:r>
          </a:p>
          <a:p>
            <a:pPr eaLnBrk="1" hangingPunct="1"/>
            <a:r>
              <a:rPr lang="en-US" smtClean="0"/>
              <a:t>Re-test with more aggressive congestion control algorithm(s)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81930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903288" y="5165725"/>
            <a:ext cx="7429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1900" b="1">
                <a:solidFill>
                  <a:srgbClr val="000000"/>
                </a:solidFill>
                <a:latin typeface="Times New Roman" pitchFamily="-107" charset="0"/>
              </a:rPr>
              <a:t>Iperf througput per stream with various congestion control algorithms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57200" y="381000"/>
            <a:ext cx="777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r>
              <a:rPr lang="en-US" sz="3200" dirty="0">
                <a:solidFill>
                  <a:schemeClr val="tx2"/>
                </a:solidFill>
              </a:rPr>
              <a:t>Host </a:t>
            </a:r>
            <a:r>
              <a:rPr lang="en-US" sz="3200" dirty="0" smtClean="0">
                <a:solidFill>
                  <a:schemeClr val="tx2"/>
                </a:solidFill>
              </a:rPr>
              <a:t>Tuning </a:t>
            </a:r>
            <a:r>
              <a:rPr lang="en-US" sz="3200" dirty="0">
                <a:solidFill>
                  <a:schemeClr val="tx2"/>
                </a:solidFill>
              </a:rPr>
              <a:t>– A second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46594-CAAC-4CEB-9B3D-D032FC628855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447675"/>
          </a:xfrm>
        </p:spPr>
        <p:txBody>
          <a:bodyPr/>
          <a:lstStyle/>
          <a:p>
            <a:pPr eaLnBrk="1" hangingPunct="1"/>
            <a:r>
              <a:rPr lang="en-US" smtClean="0"/>
              <a:t>Time sequence diagram </a:t>
            </a:r>
            <a:r>
              <a:rPr lang="en-US" sz="2800" smtClean="0"/>
              <a:t>(packet trace analysis)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51720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6532563" y="2844800"/>
            <a:ext cx="22637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Times New Roman" pitchFamily="-107" charset="0"/>
              </a:rPr>
              <a:t>FNAL -&gt; UERJ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3324225" y="5159375"/>
            <a:ext cx="758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Time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1565275" y="1457325"/>
            <a:ext cx="22907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Sequence number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4681538" y="3259138"/>
            <a:ext cx="7445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Acks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3575050" y="4087813"/>
            <a:ext cx="1749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Segment sent</a:t>
            </a:r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H="1">
            <a:off x="1212850" y="1798638"/>
            <a:ext cx="704850" cy="43815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 flipH="1" flipV="1">
            <a:off x="3876675" y="3209925"/>
            <a:ext cx="754063" cy="244475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76" name="Line 11"/>
          <p:cNvSpPr>
            <a:spLocks noChangeShapeType="1"/>
          </p:cNvSpPr>
          <p:nvPr/>
        </p:nvSpPr>
        <p:spPr bwMode="auto">
          <a:xfrm flipH="1" flipV="1">
            <a:off x="3073400" y="3697288"/>
            <a:ext cx="501650" cy="43815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 flipH="1">
            <a:off x="3224213" y="5548313"/>
            <a:ext cx="301625" cy="2428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78" name="Text Box 13"/>
          <p:cNvSpPr txBox="1">
            <a:spLocks noChangeArrowheads="1"/>
          </p:cNvSpPr>
          <p:nvPr/>
        </p:nvSpPr>
        <p:spPr bwMode="auto">
          <a:xfrm>
            <a:off x="1212850" y="2333625"/>
            <a:ext cx="2155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Receive window</a:t>
            </a:r>
          </a:p>
        </p:txBody>
      </p:sp>
      <p:sp>
        <p:nvSpPr>
          <p:cNvPr id="36879" name="Line 14"/>
          <p:cNvSpPr>
            <a:spLocks noChangeShapeType="1"/>
          </p:cNvSpPr>
          <p:nvPr/>
        </p:nvSpPr>
        <p:spPr bwMode="auto">
          <a:xfrm>
            <a:off x="2670175" y="2771775"/>
            <a:ext cx="252413" cy="48736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880" name="Text Box 15"/>
          <p:cNvSpPr txBox="1">
            <a:spLocks noChangeArrowheads="1"/>
          </p:cNvSpPr>
          <p:nvPr/>
        </p:nvSpPr>
        <p:spPr bwMode="auto">
          <a:xfrm>
            <a:off x="5816600" y="3916363"/>
            <a:ext cx="332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pPr algn="ctr"/>
            <a:r>
              <a:rPr lang="en-US" sz="2100">
                <a:latin typeface="Times New Roman" pitchFamily="-107" charset="0"/>
              </a:rPr>
              <a:t>Time sequence diagram </a:t>
            </a:r>
          </a:p>
          <a:p>
            <a:pPr algn="ctr"/>
            <a:r>
              <a:rPr lang="en-US" sz="2100">
                <a:latin typeface="Times New Roman" pitchFamily="-107" charset="0"/>
              </a:rPr>
              <a:t>with large buffer size (cubic)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FC7516-D290-492F-B291-425896E06049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062038"/>
            <a:ext cx="8001000" cy="4043362"/>
          </a:xfrm>
          <a:noFill/>
        </p:spPr>
        <p:txBody>
          <a:bodyPr lIns="91438" tIns="45719" rIns="91438" bIns="45719"/>
          <a:lstStyle/>
          <a:p>
            <a:pPr eaLnBrk="1" hangingPunct="1"/>
            <a:r>
              <a:rPr lang="en-US" smtClean="0"/>
              <a:t>Discovered route flapping in FNAL to UERJ direction </a:t>
            </a:r>
          </a:p>
          <a:p>
            <a:pPr lvl="1" eaLnBrk="1" hangingPunct="1"/>
            <a:r>
              <a:rPr lang="en-US" smtClean="0"/>
              <a:t>Might cause transient loss of connectivity and packet drops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 sz="1400" smtClean="0"/>
              <a:t> </a:t>
            </a:r>
          </a:p>
          <a:p>
            <a:pPr eaLnBrk="1" hangingPunct="1"/>
            <a:r>
              <a:rPr lang="en-US" smtClean="0"/>
              <a:t>Disclosed path between FNAL &amp; UERJ not symmetric</a:t>
            </a:r>
          </a:p>
          <a:p>
            <a:pPr lvl="1" eaLnBrk="1" hangingPunct="1"/>
            <a:r>
              <a:rPr lang="en-US" smtClean="0"/>
              <a:t> Large discrepancy in one-way delay in opposite directions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Path problem resolution:</a:t>
            </a:r>
          </a:p>
          <a:p>
            <a:pPr lvl="1" eaLnBrk="1" hangingPunct="1"/>
            <a:r>
              <a:rPr lang="en-US" smtClean="0"/>
              <a:t>Route-flapping problem identified &amp; corrected</a:t>
            </a:r>
          </a:p>
          <a:p>
            <a:pPr lvl="1" eaLnBrk="1" hangingPunct="1"/>
            <a:r>
              <a:rPr lang="en-US" smtClean="0"/>
              <a:t>Path asymmetry remains a product of routing policies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400" smtClean="0"/>
          </a:p>
          <a:p>
            <a:pPr eaLnBrk="1" hangingPunct="1"/>
            <a:r>
              <a:rPr lang="en-US" smtClean="0"/>
              <a:t>Bottom line improvement:</a:t>
            </a:r>
          </a:p>
          <a:p>
            <a:pPr lvl="1" eaLnBrk="1" hangingPunct="1"/>
            <a:r>
              <a:rPr lang="en-US" smtClean="0"/>
              <a:t>~50Mb/s sustained throughput initially</a:t>
            </a:r>
          </a:p>
          <a:p>
            <a:pPr lvl="1" eaLnBrk="1" hangingPunct="1"/>
            <a:r>
              <a:rPr lang="en-US" smtClean="0"/>
              <a:t>~500Mb/s when completed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457200" y="3048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r>
              <a:rPr lang="en-US" sz="3200" dirty="0">
                <a:solidFill>
                  <a:schemeClr val="tx2"/>
                </a:solidFill>
              </a:rPr>
              <a:t>Network path performance </a:t>
            </a:r>
            <a:r>
              <a:rPr lang="en-US" sz="3200" dirty="0" smtClean="0">
                <a:solidFill>
                  <a:schemeClr val="tx2"/>
                </a:solidFill>
              </a:rPr>
              <a:t>analysis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D3ACB-8448-4CAA-92D2-9DF28C5B3B15}" type="slidenum">
              <a:rPr lang="en-US"/>
              <a:pPr/>
              <a:t>13</a:t>
            </a:fld>
            <a:endParaRPr lang="en-US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62325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6934200" y="1676400"/>
            <a:ext cx="18859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 u="sng">
                <a:latin typeface="Times New Roman" pitchFamily="-107" charset="0"/>
              </a:rPr>
              <a:t>Path diagnosis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934200" y="2286000"/>
            <a:ext cx="20685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latin typeface="Times New Roman" pitchFamily="-107" charset="0"/>
              </a:rPr>
              <a:t>FNAL -&gt; UERJ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339850" y="3363913"/>
            <a:ext cx="412115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19" name="Text Box 6"/>
          <p:cNvSpPr txBox="1">
            <a:spLocks noChangeArrowheads="1"/>
          </p:cNvSpPr>
          <p:nvPr/>
        </p:nvSpPr>
        <p:spPr bwMode="auto">
          <a:xfrm>
            <a:off x="7265988" y="4387850"/>
            <a:ext cx="15986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-107" charset="0"/>
              </a:rPr>
              <a:t>OWAMP indicates 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-107" charset="0"/>
              </a:rPr>
              <a:t>markedly differing </a:t>
            </a:r>
          </a:p>
          <a:p>
            <a:pPr algn="ctr"/>
            <a:r>
              <a:rPr lang="en-US" sz="1400" b="1">
                <a:solidFill>
                  <a:srgbClr val="0000FF"/>
                </a:solidFill>
                <a:latin typeface="Times New Roman" pitchFamily="-107" charset="0"/>
              </a:rPr>
              <a:t>latencies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H="1">
            <a:off x="5511800" y="4581525"/>
            <a:ext cx="1658938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 flipH="1">
            <a:off x="5461000" y="5507038"/>
            <a:ext cx="1408113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 flipH="1">
            <a:off x="6869113" y="4776788"/>
            <a:ext cx="401637" cy="73025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3" name="Line 10"/>
          <p:cNvSpPr>
            <a:spLocks noChangeShapeType="1"/>
          </p:cNvSpPr>
          <p:nvPr/>
        </p:nvSpPr>
        <p:spPr bwMode="auto">
          <a:xfrm>
            <a:off x="3500438" y="4679950"/>
            <a:ext cx="1055687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4" name="Line 11"/>
          <p:cNvSpPr>
            <a:spLocks noChangeShapeType="1"/>
          </p:cNvSpPr>
          <p:nvPr/>
        </p:nvSpPr>
        <p:spPr bwMode="auto">
          <a:xfrm>
            <a:off x="3500438" y="5605463"/>
            <a:ext cx="1006475" cy="0"/>
          </a:xfrm>
          <a:prstGeom prst="line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5" name="Text Box 12"/>
          <p:cNvSpPr txBox="1">
            <a:spLocks noChangeArrowheads="1"/>
          </p:cNvSpPr>
          <p:nvPr/>
        </p:nvSpPr>
        <p:spPr bwMode="auto">
          <a:xfrm>
            <a:off x="7215188" y="3267075"/>
            <a:ext cx="15986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-107" charset="0"/>
              </a:rPr>
              <a:t>OWAMP indicates </a:t>
            </a:r>
          </a:p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-107" charset="0"/>
              </a:rPr>
              <a:t>route flapping</a:t>
            </a:r>
          </a:p>
        </p:txBody>
      </p:sp>
      <p:sp>
        <p:nvSpPr>
          <p:cNvPr id="38926" name="Line 13"/>
          <p:cNvSpPr>
            <a:spLocks noChangeShapeType="1"/>
          </p:cNvSpPr>
          <p:nvPr/>
        </p:nvSpPr>
        <p:spPr bwMode="auto">
          <a:xfrm flipH="1" flipV="1">
            <a:off x="5511800" y="3267075"/>
            <a:ext cx="1708150" cy="14605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3590C6-A6AB-44E4-B2AA-9E22C0B6BC7E}" type="slidenum">
              <a:rPr lang="en-US"/>
              <a:pPr/>
              <a:t>14</a:t>
            </a:fld>
            <a:endParaRPr lang="en-US"/>
          </a:p>
        </p:txBody>
      </p:sp>
      <p:pic>
        <p:nvPicPr>
          <p:cNvPr id="40963" name="Picture 6" descr="packet_lo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93775"/>
            <a:ext cx="42243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2590800" y="3352800"/>
            <a:ext cx="6000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808080"/>
                </a:solidFill>
                <a:latin typeface="Times New Roman" pitchFamily="-107" charset="0"/>
              </a:rPr>
              <a:t>Time</a:t>
            </a: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066800" y="1143000"/>
            <a:ext cx="993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808080"/>
                </a:solidFill>
                <a:latin typeface="Times New Roman" pitchFamily="-107" charset="0"/>
              </a:rPr>
              <a:t>Sequence</a:t>
            </a:r>
          </a:p>
          <a:p>
            <a:r>
              <a:rPr lang="en-US">
                <a:solidFill>
                  <a:srgbClr val="808080"/>
                </a:solidFill>
                <a:latin typeface="Times New Roman" pitchFamily="-107" charset="0"/>
              </a:rPr>
              <a:t> number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4038600" y="3048000"/>
            <a:ext cx="587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Acks</a:t>
            </a: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990600" y="3429000"/>
            <a:ext cx="1343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Segment sent</a:t>
            </a:r>
          </a:p>
        </p:txBody>
      </p:sp>
      <p:sp>
        <p:nvSpPr>
          <p:cNvPr id="40968" name="Line 11"/>
          <p:cNvSpPr>
            <a:spLocks noChangeShapeType="1"/>
          </p:cNvSpPr>
          <p:nvPr/>
        </p:nvSpPr>
        <p:spPr bwMode="auto">
          <a:xfrm flipH="1">
            <a:off x="762000" y="1447800"/>
            <a:ext cx="322263" cy="0"/>
          </a:xfrm>
          <a:prstGeom prst="line">
            <a:avLst/>
          </a:prstGeom>
          <a:noFill/>
          <a:ln w="9525">
            <a:solidFill>
              <a:srgbClr val="80808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 flipH="1" flipV="1">
            <a:off x="4114800" y="2819400"/>
            <a:ext cx="161925" cy="27463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 flipH="1" flipV="1">
            <a:off x="1066800" y="3048000"/>
            <a:ext cx="3048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2895600" y="3657600"/>
            <a:ext cx="28575" cy="287338"/>
          </a:xfrm>
          <a:prstGeom prst="line">
            <a:avLst/>
          </a:prstGeom>
          <a:noFill/>
          <a:ln w="9525">
            <a:solidFill>
              <a:srgbClr val="80808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72" name="Text Box 15"/>
          <p:cNvSpPr txBox="1">
            <a:spLocks noChangeArrowheads="1"/>
          </p:cNvSpPr>
          <p:nvPr/>
        </p:nvSpPr>
        <p:spPr bwMode="auto">
          <a:xfrm>
            <a:off x="2514600" y="1139825"/>
            <a:ext cx="16478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Receive window</a:t>
            </a:r>
          </a:p>
        </p:txBody>
      </p:sp>
      <p:sp>
        <p:nvSpPr>
          <p:cNvPr id="40973" name="Line 16"/>
          <p:cNvSpPr>
            <a:spLocks noChangeShapeType="1"/>
          </p:cNvSpPr>
          <p:nvPr/>
        </p:nvSpPr>
        <p:spPr bwMode="auto">
          <a:xfrm>
            <a:off x="2971800" y="14478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3352800" y="3200400"/>
            <a:ext cx="5619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Sack</a:t>
            </a:r>
          </a:p>
        </p:txBody>
      </p:sp>
      <p:sp>
        <p:nvSpPr>
          <p:cNvPr id="40975" name="Line 18"/>
          <p:cNvSpPr>
            <a:spLocks noChangeShapeType="1"/>
          </p:cNvSpPr>
          <p:nvPr/>
        </p:nvSpPr>
        <p:spPr bwMode="auto">
          <a:xfrm flipH="1" flipV="1">
            <a:off x="3276600" y="2895600"/>
            <a:ext cx="274638" cy="31908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40976" name="Picture 19" descr="packet_los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0"/>
            <a:ext cx="42037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7" name="Text Box 20"/>
          <p:cNvSpPr txBox="1">
            <a:spLocks noChangeArrowheads="1"/>
          </p:cNvSpPr>
          <p:nvPr/>
        </p:nvSpPr>
        <p:spPr bwMode="auto">
          <a:xfrm>
            <a:off x="8153400" y="5334000"/>
            <a:ext cx="7445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Acks</a:t>
            </a:r>
          </a:p>
        </p:txBody>
      </p:sp>
      <p:sp>
        <p:nvSpPr>
          <p:cNvPr id="40978" name="Text Box 21"/>
          <p:cNvSpPr txBox="1">
            <a:spLocks noChangeArrowheads="1"/>
          </p:cNvSpPr>
          <p:nvPr/>
        </p:nvSpPr>
        <p:spPr bwMode="auto">
          <a:xfrm>
            <a:off x="5715000" y="5334000"/>
            <a:ext cx="14525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Retransmit</a:t>
            </a:r>
          </a:p>
        </p:txBody>
      </p:sp>
      <p:sp>
        <p:nvSpPr>
          <p:cNvPr id="40979" name="Line 22"/>
          <p:cNvSpPr>
            <a:spLocks noChangeShapeType="1"/>
          </p:cNvSpPr>
          <p:nvPr/>
        </p:nvSpPr>
        <p:spPr bwMode="auto">
          <a:xfrm flipH="1" flipV="1">
            <a:off x="8153400" y="4953000"/>
            <a:ext cx="22860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80" name="Line 23"/>
          <p:cNvSpPr>
            <a:spLocks noChangeShapeType="1"/>
          </p:cNvSpPr>
          <p:nvPr/>
        </p:nvSpPr>
        <p:spPr bwMode="auto">
          <a:xfrm flipH="1" flipV="1">
            <a:off x="6553200" y="5029200"/>
            <a:ext cx="46038" cy="43815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81" name="Line 24"/>
          <p:cNvSpPr>
            <a:spLocks noChangeShapeType="1"/>
          </p:cNvSpPr>
          <p:nvPr/>
        </p:nvSpPr>
        <p:spPr bwMode="auto">
          <a:xfrm flipH="1">
            <a:off x="7391400" y="4114800"/>
            <a:ext cx="552450" cy="1524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82" name="Text Box 25"/>
          <p:cNvSpPr txBox="1">
            <a:spLocks noChangeArrowheads="1"/>
          </p:cNvSpPr>
          <p:nvPr/>
        </p:nvSpPr>
        <p:spPr bwMode="auto">
          <a:xfrm>
            <a:off x="7924800" y="3886200"/>
            <a:ext cx="7096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Sack</a:t>
            </a:r>
          </a:p>
        </p:txBody>
      </p:sp>
      <p:sp>
        <p:nvSpPr>
          <p:cNvPr id="40983" name="Line 26"/>
          <p:cNvSpPr>
            <a:spLocks noChangeShapeType="1"/>
          </p:cNvSpPr>
          <p:nvPr/>
        </p:nvSpPr>
        <p:spPr bwMode="auto">
          <a:xfrm flipH="1" flipV="1">
            <a:off x="6705600" y="48006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984" name="Rectangle 27"/>
          <p:cNvSpPr>
            <a:spLocks noChangeArrowheads="1"/>
          </p:cNvSpPr>
          <p:nvPr/>
        </p:nvSpPr>
        <p:spPr bwMode="auto">
          <a:xfrm>
            <a:off x="1447800" y="3048000"/>
            <a:ext cx="304800" cy="2286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8"/>
          <p:cNvSpPr>
            <a:spLocks noChangeShapeType="1"/>
          </p:cNvSpPr>
          <p:nvPr/>
        </p:nvSpPr>
        <p:spPr bwMode="auto">
          <a:xfrm>
            <a:off x="2514600" y="4114800"/>
            <a:ext cx="236220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6" name="Line 29"/>
          <p:cNvSpPr>
            <a:spLocks noChangeShapeType="1"/>
          </p:cNvSpPr>
          <p:nvPr/>
        </p:nvSpPr>
        <p:spPr bwMode="auto">
          <a:xfrm>
            <a:off x="1752600" y="3276600"/>
            <a:ext cx="762000" cy="2286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7" name="Line 30"/>
          <p:cNvSpPr>
            <a:spLocks noChangeShapeType="1"/>
          </p:cNvSpPr>
          <p:nvPr/>
        </p:nvSpPr>
        <p:spPr bwMode="auto">
          <a:xfrm>
            <a:off x="2514600" y="3505200"/>
            <a:ext cx="0" cy="6096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Rectangle 31"/>
          <p:cNvSpPr>
            <a:spLocks noChangeArrowheads="1"/>
          </p:cNvSpPr>
          <p:nvPr/>
        </p:nvSpPr>
        <p:spPr bwMode="auto">
          <a:xfrm>
            <a:off x="457200" y="3048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None/>
            </a:pPr>
            <a:r>
              <a:rPr lang="en-US" sz="3200" dirty="0">
                <a:solidFill>
                  <a:schemeClr val="tx2"/>
                </a:solidFill>
              </a:rPr>
              <a:t>Evaluation of packet trace </a:t>
            </a:r>
            <a:r>
              <a:rPr lang="en-US" sz="3200" dirty="0" smtClean="0">
                <a:solidFill>
                  <a:schemeClr val="tx2"/>
                </a:solidFill>
              </a:rPr>
              <a:t>patterns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endParaRPr lang="en-US" sz="2800" dirty="0">
              <a:solidFill>
                <a:schemeClr val="tx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989" name="Rectangle 32"/>
          <p:cNvSpPr>
            <a:spLocks noChangeArrowheads="1"/>
          </p:cNvSpPr>
          <p:nvPr/>
        </p:nvSpPr>
        <p:spPr bwMode="auto">
          <a:xfrm>
            <a:off x="4876800" y="990600"/>
            <a:ext cx="40386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/>
              <a:t>If host tuning &amp; path analysis aren’t enough, detailed packet trace is attempted 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7" charset="2"/>
              <a:buChar char="q"/>
            </a:pPr>
            <a:r>
              <a:rPr lang="en-US" sz="2000"/>
              <a:t>TCPdump &amp; Xplot graphs</a:t>
            </a:r>
          </a:p>
        </p:txBody>
      </p:sp>
      <p:sp>
        <p:nvSpPr>
          <p:cNvPr id="40990" name="Rectangle 33"/>
          <p:cNvSpPr>
            <a:spLocks noChangeArrowheads="1"/>
          </p:cNvSpPr>
          <p:nvPr/>
        </p:nvSpPr>
        <p:spPr bwMode="auto">
          <a:xfrm>
            <a:off x="609600" y="4953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/>
              <a:t>Wizard’s are still useful…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1E7E0D-14F8-427E-BF6A-469833D0D011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712787"/>
          </a:xfrm>
        </p:spPr>
        <p:txBody>
          <a:bodyPr/>
          <a:lstStyle/>
          <a:p>
            <a:pPr eaLnBrk="1" hangingPunct="1"/>
            <a:r>
              <a:rPr lang="en-US" dirty="0" smtClean="0"/>
              <a:t>CASE STUDY 2: FNAL -&gt; UFL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7669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UFL contacts FNAL WAN about poor performance</a:t>
            </a:r>
          </a:p>
          <a:p>
            <a:pPr lvl="1" eaLnBrk="1" hangingPunct="1"/>
            <a:r>
              <a:rPr lang="en-US" sz="2400" dirty="0" smtClean="0"/>
              <a:t>The maximum bandwidth between FNAL and UFL is 10Gbps; however, the overall achievable throughput is less than 1Gbps (between two powerful hosts residing in FNAL and UFL respectively, both with 10G NICs). 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/>
              <a:t>We follow our methodology to diagnose the network performance between FNAL and UFL</a:t>
            </a:r>
          </a:p>
          <a:p>
            <a:pPr lvl="1" eaLnBrk="1" hangingPunct="1"/>
            <a:r>
              <a:rPr lang="en-US" dirty="0" smtClean="0"/>
              <a:t>UFL host configurations collected with script</a:t>
            </a:r>
          </a:p>
          <a:p>
            <a:pPr lvl="1" eaLnBrk="1" hangingPunct="1"/>
            <a:r>
              <a:rPr lang="en-US" dirty="0" smtClean="0"/>
              <a:t>Host configuration settings analyzed </a:t>
            </a:r>
          </a:p>
          <a:p>
            <a:pPr lvl="1" eaLnBrk="1" hangingPunct="1"/>
            <a:r>
              <a:rPr lang="en-US" dirty="0" smtClean="0"/>
              <a:t>Network path performance analysis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EE1677-5421-409A-ACD9-9ADFFCE93070}" type="slidenum">
              <a:rPr lang="en-US"/>
              <a:pPr/>
              <a:t>16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rgbClr val="FF0000"/>
                </a:solidFill>
              </a:rPr>
              <a:t>Surprisingly, We did not find any apparent problems!!!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No problem with Host configuration settings</a:t>
            </a:r>
          </a:p>
          <a:p>
            <a:pPr lvl="1" eaLnBrk="1" hangingPunct="1"/>
            <a:r>
              <a:rPr lang="en-US" smtClean="0"/>
              <a:t>The host is the latest powerful hardware in the market</a:t>
            </a:r>
          </a:p>
          <a:p>
            <a:pPr lvl="1" eaLnBrk="1" hangingPunct="1"/>
            <a:r>
              <a:rPr lang="en-US" smtClean="0"/>
              <a:t>The host system parameters have been correctly configured for bulk data transmission in the WAN context.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No problem with Network path</a:t>
            </a:r>
            <a:r>
              <a:rPr lang="en-US" sz="3200" smtClean="0">
                <a:solidFill>
                  <a:schemeClr val="tx2"/>
                </a:solidFill>
              </a:rPr>
              <a:t> </a:t>
            </a:r>
          </a:p>
          <a:p>
            <a:pPr lvl="1" eaLnBrk="1" hangingPunct="1"/>
            <a:r>
              <a:rPr lang="en-US" smtClean="0"/>
              <a:t>RTT: 40ms</a:t>
            </a:r>
          </a:p>
          <a:p>
            <a:pPr lvl="1" eaLnBrk="1" hangingPunct="1"/>
            <a:r>
              <a:rPr lang="en-US" smtClean="0"/>
              <a:t>No apparent packet drops detected</a:t>
            </a:r>
          </a:p>
          <a:p>
            <a:pPr lvl="1" eaLnBrk="1" hangingPunct="1"/>
            <a:r>
              <a:rPr lang="en-US" smtClean="0"/>
              <a:t>No apparent packet reordering detected</a:t>
            </a:r>
          </a:p>
          <a:p>
            <a:pPr lvl="1" eaLnBrk="1" hangingPunct="1"/>
            <a:r>
              <a:rPr lang="en-US" smtClean="0"/>
              <a:t>No apparent path changes detected</a:t>
            </a:r>
          </a:p>
          <a:p>
            <a:pPr lvl="1" eaLnBrk="1" hangingPunct="1"/>
            <a:r>
              <a:rPr lang="en-US" smtClean="0"/>
              <a:t>Low link utilization, no apparent traffic congestion detected.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19B50B-428D-4734-932E-2EAEB14F452B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100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6365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Evaluation of packet trace patterns</a:t>
            </a:r>
            <a:r>
              <a:rPr lang="en-US" sz="3600" dirty="0" smtClean="0"/>
              <a:t> </a:t>
            </a:r>
          </a:p>
        </p:txBody>
      </p:sp>
      <p:pic>
        <p:nvPicPr>
          <p:cNvPr id="44036" name="Picture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8382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105"/>
          <p:cNvSpPr txBox="1">
            <a:spLocks noChangeArrowheads="1"/>
          </p:cNvSpPr>
          <p:nvPr/>
        </p:nvSpPr>
        <p:spPr bwMode="auto">
          <a:xfrm>
            <a:off x="3276600" y="838200"/>
            <a:ext cx="301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Experiment system features</a:t>
            </a:r>
          </a:p>
        </p:txBody>
      </p:sp>
      <p:sp>
        <p:nvSpPr>
          <p:cNvPr id="44038" name="Text Box 106"/>
          <p:cNvSpPr txBox="1">
            <a:spLocks noChangeArrowheads="1"/>
          </p:cNvSpPr>
          <p:nvPr/>
        </p:nvSpPr>
        <p:spPr bwMode="auto">
          <a:xfrm>
            <a:off x="381000" y="3352800"/>
            <a:ext cx="8458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Run bulk data transmission from FNAL to UFL with IPERF,</a:t>
            </a:r>
          </a:p>
          <a:p>
            <a:endParaRPr lang="en-US" dirty="0"/>
          </a:p>
          <a:p>
            <a:r>
              <a:rPr lang="en-US" dirty="0"/>
              <a:t>In the sender, </a:t>
            </a:r>
            <a:r>
              <a:rPr lang="en-US" dirty="0" err="1"/>
              <a:t>iperf</a:t>
            </a:r>
            <a:r>
              <a:rPr lang="en-US" dirty="0"/>
              <a:t> is run as “</a:t>
            </a:r>
            <a:r>
              <a:rPr lang="en-US" dirty="0" err="1"/>
              <a:t>iperf</a:t>
            </a:r>
            <a:r>
              <a:rPr lang="en-US" dirty="0"/>
              <a:t> –c hostname –t 100 –w 5M”</a:t>
            </a:r>
          </a:p>
          <a:p>
            <a:r>
              <a:rPr lang="en-US" dirty="0"/>
              <a:t>In the receiver, </a:t>
            </a:r>
            <a:r>
              <a:rPr lang="en-US" dirty="0" err="1"/>
              <a:t>iperf</a:t>
            </a:r>
            <a:r>
              <a:rPr lang="en-US" dirty="0"/>
              <a:t> is run as “</a:t>
            </a:r>
            <a:r>
              <a:rPr lang="en-US" dirty="0" err="1"/>
              <a:t>iperf</a:t>
            </a:r>
            <a:r>
              <a:rPr lang="en-US" dirty="0"/>
              <a:t> –s –w 5M”</a:t>
            </a:r>
          </a:p>
          <a:p>
            <a:endParaRPr lang="en-US" dirty="0"/>
          </a:p>
          <a:p>
            <a:r>
              <a:rPr lang="en-US" dirty="0"/>
              <a:t>We vary the number of TCP </a:t>
            </a:r>
            <a:r>
              <a:rPr lang="en-US" dirty="0" smtClean="0"/>
              <a:t>streams; overall </a:t>
            </a:r>
            <a:r>
              <a:rPr lang="en-US" dirty="0"/>
              <a:t>throughput is always </a:t>
            </a:r>
            <a:r>
              <a:rPr lang="en-US" dirty="0" smtClean="0"/>
              <a:t>&lt;1Gbps </a:t>
            </a:r>
            <a:endParaRPr lang="en-US" dirty="0"/>
          </a:p>
          <a:p>
            <a:endParaRPr lang="en-US" dirty="0"/>
          </a:p>
          <a:p>
            <a:r>
              <a:rPr lang="en-US" dirty="0"/>
              <a:t>Since RTT is 40ms, theoretically the throughput is 10Mbyte/40ms= 2Gbps/stream if the throughput is not limited by the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4528CD-8E16-4FC3-86A1-6E4DDB600F24}" type="slidenum">
              <a:rPr lang="en-US"/>
              <a:pPr/>
              <a:t>18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of packet trace patterns (I)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5562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2590800" y="5334000"/>
            <a:ext cx="6000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Time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993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Sequence</a:t>
            </a:r>
          </a:p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 number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4724400" y="5334000"/>
            <a:ext cx="5873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Acks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1752600" y="3886200"/>
            <a:ext cx="13430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Segment sent</a:t>
            </a: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 flipH="1" flipV="1">
            <a:off x="4800600" y="5105400"/>
            <a:ext cx="161925" cy="274638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6" name="Line 11"/>
          <p:cNvSpPr>
            <a:spLocks noChangeShapeType="1"/>
          </p:cNvSpPr>
          <p:nvPr/>
        </p:nvSpPr>
        <p:spPr bwMode="auto">
          <a:xfrm flipH="1" flipV="1">
            <a:off x="2057400" y="3505200"/>
            <a:ext cx="152400" cy="3048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/>
        </p:nvSpPr>
        <p:spPr bwMode="auto">
          <a:xfrm>
            <a:off x="3200400" y="5486400"/>
            <a:ext cx="28575" cy="287338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68" name="Text Box 13"/>
          <p:cNvSpPr txBox="1">
            <a:spLocks noChangeArrowheads="1"/>
          </p:cNvSpPr>
          <p:nvPr/>
        </p:nvSpPr>
        <p:spPr bwMode="auto">
          <a:xfrm>
            <a:off x="2362200" y="2667000"/>
            <a:ext cx="16478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-107" charset="0"/>
              </a:rPr>
              <a:t>Receive window</a:t>
            </a:r>
          </a:p>
        </p:txBody>
      </p:sp>
      <p:sp>
        <p:nvSpPr>
          <p:cNvPr id="45069" name="Line 15"/>
          <p:cNvSpPr>
            <a:spLocks noChangeShapeType="1"/>
          </p:cNvSpPr>
          <p:nvPr/>
        </p:nvSpPr>
        <p:spPr bwMode="auto">
          <a:xfrm>
            <a:off x="2819400" y="2971800"/>
            <a:ext cx="28575" cy="287338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70" name="Line 16"/>
          <p:cNvSpPr>
            <a:spLocks noChangeShapeType="1"/>
          </p:cNvSpPr>
          <p:nvPr/>
        </p:nvSpPr>
        <p:spPr bwMode="auto">
          <a:xfrm flipH="1">
            <a:off x="762000" y="2895600"/>
            <a:ext cx="152400" cy="152400"/>
          </a:xfrm>
          <a:prstGeom prst="line">
            <a:avLst/>
          </a:prstGeom>
          <a:noFill/>
          <a:ln w="9525">
            <a:solidFill>
              <a:srgbClr val="CC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071" name="Line 17"/>
          <p:cNvSpPr>
            <a:spLocks noChangeShapeType="1"/>
          </p:cNvSpPr>
          <p:nvPr/>
        </p:nvSpPr>
        <p:spPr bwMode="auto">
          <a:xfrm flipV="1">
            <a:off x="4648200" y="1676400"/>
            <a:ext cx="1143000" cy="1371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Text Box 18"/>
          <p:cNvSpPr txBox="1">
            <a:spLocks noChangeArrowheads="1"/>
          </p:cNvSpPr>
          <p:nvPr/>
        </p:nvSpPr>
        <p:spPr bwMode="auto">
          <a:xfrm>
            <a:off x="5791200" y="1371600"/>
            <a:ext cx="311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Packet trace analysis shows</a:t>
            </a:r>
            <a:r>
              <a:rPr lang="en-US"/>
              <a:t>:</a:t>
            </a:r>
          </a:p>
        </p:txBody>
      </p:sp>
      <p:sp>
        <p:nvSpPr>
          <p:cNvPr id="45073" name="Text Box 19"/>
          <p:cNvSpPr txBox="1">
            <a:spLocks noChangeArrowheads="1"/>
          </p:cNvSpPr>
          <p:nvPr/>
        </p:nvSpPr>
        <p:spPr bwMode="auto">
          <a:xfrm>
            <a:off x="5848350" y="1828800"/>
            <a:ext cx="3219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>
                <a:solidFill>
                  <a:srgbClr val="FF0000"/>
                </a:solidFill>
              </a:rPr>
              <a:t>No packet drops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rgbClr val="FF0000"/>
                </a:solidFill>
              </a:rPr>
              <a:t>No packet reordering</a:t>
            </a:r>
          </a:p>
          <a:p>
            <a:pPr marL="342900" indent="-342900">
              <a:buFontTx/>
              <a:buAutoNum type="arabicPeriod"/>
            </a:pPr>
            <a:r>
              <a:rPr lang="en-US">
                <a:solidFill>
                  <a:srgbClr val="FF0000"/>
                </a:solidFill>
              </a:rPr>
              <a:t>The performance is limited</a:t>
            </a:r>
          </a:p>
          <a:p>
            <a:pPr marL="342900" indent="-342900"/>
            <a:r>
              <a:rPr lang="en-US">
                <a:solidFill>
                  <a:srgbClr val="FF0000"/>
                </a:solidFill>
              </a:rPr>
              <a:t>      by the receiver!!!</a:t>
            </a:r>
          </a:p>
        </p:txBody>
      </p:sp>
      <p:sp>
        <p:nvSpPr>
          <p:cNvPr id="45074" name="Text Box 20"/>
          <p:cNvSpPr txBox="1">
            <a:spLocks noChangeArrowheads="1"/>
          </p:cNvSpPr>
          <p:nvPr/>
        </p:nvSpPr>
        <p:spPr bwMode="auto">
          <a:xfrm>
            <a:off x="5791200" y="327660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Limiting receiver window size!!!</a:t>
            </a:r>
          </a:p>
        </p:txBody>
      </p:sp>
      <p:sp>
        <p:nvSpPr>
          <p:cNvPr id="45075" name="Text Box 21"/>
          <p:cNvSpPr txBox="1">
            <a:spLocks noChangeArrowheads="1"/>
          </p:cNvSpPr>
          <p:nvPr/>
        </p:nvSpPr>
        <p:spPr bwMode="auto">
          <a:xfrm>
            <a:off x="5775325" y="3846513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But TCP/IP parameters have</a:t>
            </a:r>
          </a:p>
          <a:p>
            <a:r>
              <a:rPr lang="en-US">
                <a:solidFill>
                  <a:srgbClr val="FF0000"/>
                </a:solidFill>
              </a:rPr>
              <a:t>been optimized for WAN!!!</a:t>
            </a:r>
          </a:p>
        </p:txBody>
      </p:sp>
      <p:sp>
        <p:nvSpPr>
          <p:cNvPr id="45076" name="Text Box 22"/>
          <p:cNvSpPr txBox="1">
            <a:spLocks noChangeArrowheads="1"/>
          </p:cNvSpPr>
          <p:nvPr/>
        </p:nvSpPr>
        <p:spPr bwMode="auto">
          <a:xfrm>
            <a:off x="5873750" y="4724400"/>
            <a:ext cx="327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Maximum receive window size</a:t>
            </a:r>
          </a:p>
          <a:p>
            <a:r>
              <a:rPr lang="en-US">
                <a:solidFill>
                  <a:srgbClr val="FF0000"/>
                </a:solidFill>
              </a:rPr>
              <a:t>could go as high as 10MBytes</a:t>
            </a:r>
          </a:p>
        </p:txBody>
      </p:sp>
      <p:sp>
        <p:nvSpPr>
          <p:cNvPr id="45077" name="Text Box 23"/>
          <p:cNvSpPr txBox="1">
            <a:spLocks noChangeArrowheads="1"/>
          </p:cNvSpPr>
          <p:nvPr/>
        </p:nvSpPr>
        <p:spPr bwMode="auto">
          <a:xfrm>
            <a:off x="1905000" y="866775"/>
            <a:ext cx="293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What is wrong?!!!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4B3A51-CBFA-4DB9-A73B-009F19FEDDBE}" type="slidenum">
              <a:rPr lang="en-US"/>
              <a:pPr/>
              <a:t>19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eaLnBrk="1" hangingPunct="1"/>
            <a:r>
              <a:rPr lang="en-US" dirty="0" smtClean="0"/>
              <a:t>Evaluation of packet trace patterns (II)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895350"/>
          </a:xfrm>
        </p:spPr>
        <p:txBody>
          <a:bodyPr/>
          <a:lstStyle/>
          <a:p>
            <a:pPr eaLnBrk="1" hangingPunct="1"/>
            <a:r>
              <a:rPr lang="en-US" smtClean="0"/>
              <a:t>Packet trace analysis does not lie!</a:t>
            </a:r>
          </a:p>
          <a:p>
            <a:pPr eaLnBrk="1" hangingPunct="1"/>
            <a:r>
              <a:rPr lang="en-US" smtClean="0"/>
              <a:t>Host has been correctly configured! Doubled checked!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2667000" y="2286000"/>
            <a:ext cx="263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What is wrong?</a:t>
            </a:r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457200" y="2971800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/>
              <a:t>Called network engineer in </a:t>
            </a:r>
            <a:r>
              <a:rPr lang="en-US" sz="2400" dirty="0" smtClean="0"/>
              <a:t>UFL: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 smtClean="0"/>
              <a:t> their </a:t>
            </a:r>
            <a:r>
              <a:rPr lang="en-US" sz="2400" dirty="0"/>
              <a:t>systems are doing </a:t>
            </a:r>
            <a:r>
              <a:rPr lang="en-US" sz="2400" dirty="0" smtClean="0"/>
              <a:t>TCP-offloading…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/>
              <a:t>TCP-offloading is performed in the </a:t>
            </a:r>
            <a:r>
              <a:rPr lang="en-US" sz="2400" dirty="0" smtClean="0"/>
              <a:t>NIC: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 smtClean="0"/>
              <a:t>NIC </a:t>
            </a:r>
            <a:r>
              <a:rPr lang="en-US" sz="2400" dirty="0"/>
              <a:t>does not have as much memory as </a:t>
            </a:r>
            <a:r>
              <a:rPr lang="en-US" sz="2400" dirty="0" smtClean="0"/>
              <a:t>host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 smtClean="0"/>
              <a:t>For </a:t>
            </a:r>
            <a:r>
              <a:rPr lang="en-US" sz="2400" dirty="0"/>
              <a:t>high BDP context, TCP needs lots of memory for good </a:t>
            </a:r>
            <a:r>
              <a:rPr lang="en-US" sz="2400" dirty="0" smtClean="0"/>
              <a:t>performance.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 smtClean="0"/>
              <a:t>TCP-offloading </a:t>
            </a:r>
            <a:r>
              <a:rPr lang="en-US" sz="2400" dirty="0"/>
              <a:t>might not be suitable for WAN.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EA84E8-67CB-854C-8446-7ED27D134C6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315200" cy="352425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</a:rPr>
              <a:t>On the host system: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Application software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Operating system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Hardware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In the network path: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Local network infrastructures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</a:rPr>
              <a:t>Wide area network domains (potentially many…)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000" dirty="0">
              <a:solidFill>
                <a:srgbClr val="000000"/>
              </a:solidFill>
            </a:endParaRPr>
          </a:p>
          <a:p>
            <a:pPr eaLnBrk="1" hangingPunct="1"/>
            <a:r>
              <a:rPr lang="en-US" dirty="0">
                <a:solidFill>
                  <a:srgbClr val="000000"/>
                </a:solidFill>
              </a:rPr>
              <a:t>Its an end-to-end issue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7265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Factors Affecting Network Performance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0AC60D-DD19-4A98-8DAD-134CED8E5DC5}" type="slidenum">
              <a:rPr lang="en-US"/>
              <a:pPr/>
              <a:t>20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Solution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68587"/>
          </a:xfrm>
        </p:spPr>
        <p:txBody>
          <a:bodyPr/>
          <a:lstStyle/>
          <a:p>
            <a:pPr eaLnBrk="1" hangingPunct="1"/>
            <a:r>
              <a:rPr lang="en-US" dirty="0" smtClean="0"/>
              <a:t>TCP-offloading disabled</a:t>
            </a:r>
          </a:p>
          <a:p>
            <a:pPr eaLnBrk="1" hangingPunct="1"/>
            <a:r>
              <a:rPr lang="en-US" dirty="0" smtClean="0"/>
              <a:t>Per stream TCP throughput ~2Gbps</a:t>
            </a:r>
          </a:p>
          <a:p>
            <a:pPr lvl="1" eaLnBrk="1" hangingPunct="1"/>
            <a:r>
              <a:rPr lang="en-US" dirty="0" smtClean="0"/>
              <a:t>close to theoretical analysis. </a:t>
            </a:r>
          </a:p>
          <a:p>
            <a:pPr eaLnBrk="1" hangingPunct="1"/>
            <a:r>
              <a:rPr lang="en-US" dirty="0" smtClean="0"/>
              <a:t>Increased the number of streams to 10 and 20:</a:t>
            </a:r>
          </a:p>
          <a:p>
            <a:pPr lvl="1" eaLnBrk="1" hangingPunct="1"/>
            <a:r>
              <a:rPr lang="en-US" dirty="0" smtClean="0"/>
              <a:t>overall throughput reach around 4Gbps. </a:t>
            </a:r>
          </a:p>
          <a:p>
            <a:pPr lvl="2" eaLnBrk="1" hangingPunct="1"/>
            <a:r>
              <a:rPr lang="en-US" dirty="0" smtClean="0"/>
              <a:t>An in-path Cisco router did unintended rate liming</a:t>
            </a:r>
          </a:p>
          <a:p>
            <a:pPr lvl="1" eaLnBrk="1" hangingPunct="1"/>
            <a:r>
              <a:rPr lang="en-US" dirty="0" smtClean="0"/>
              <a:t>Router is updated, overall throughput increases to 6-7 </a:t>
            </a:r>
            <a:r>
              <a:rPr lang="en-US" dirty="0" err="1" smtClean="0"/>
              <a:t>Gbps</a:t>
            </a:r>
            <a:r>
              <a:rPr lang="en-US" dirty="0" smtClean="0"/>
              <a:t>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148D8F-4EB8-4601-A8A9-32FF3EEA3C98}" type="slidenum">
              <a:rPr lang="en-US"/>
              <a:pPr/>
              <a:t>3</a:t>
            </a:fld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8001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7013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Find the performance problem area(s)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B3BCF0-88AB-AE47-8CE8-E3DF651148A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Performance Analysis Methodology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318125"/>
          </a:xfrm>
        </p:spPr>
        <p:txBody>
          <a:bodyPr/>
          <a:lstStyle/>
          <a:p>
            <a:pPr eaLnBrk="1" hangingPunct="1"/>
            <a:r>
              <a:rPr lang="en-US" dirty="0"/>
              <a:t>Structured approach to performance analysis</a:t>
            </a:r>
          </a:p>
          <a:p>
            <a:pPr lvl="1" eaLnBrk="1" hangingPunct="1"/>
            <a:r>
              <a:rPr lang="en-US" dirty="0"/>
              <a:t>Even with wizards, ad hoc analysis seems to be the norm</a:t>
            </a:r>
          </a:p>
          <a:p>
            <a:pPr lvl="1" eaLnBrk="1" hangingPunct="1"/>
            <a:r>
              <a:rPr lang="en-US" dirty="0"/>
              <a:t>Seems likeliest path to automated analysis</a:t>
            </a:r>
          </a:p>
          <a:p>
            <a:pPr eaLnBrk="1" hangingPunct="1"/>
            <a:r>
              <a:rPr lang="en-US" dirty="0"/>
              <a:t>Model the process like medical diagnosis</a:t>
            </a:r>
          </a:p>
          <a:p>
            <a:pPr lvl="1" eaLnBrk="1" hangingPunct="1"/>
            <a:r>
              <a:rPr lang="en-US" dirty="0"/>
              <a:t>Collect the physical characteristics</a:t>
            </a:r>
          </a:p>
          <a:p>
            <a:pPr lvl="1" eaLnBrk="1" hangingPunct="1"/>
            <a:r>
              <a:rPr lang="en-US" dirty="0"/>
              <a:t>Run diagnostic tests</a:t>
            </a:r>
          </a:p>
          <a:p>
            <a:pPr lvl="1" eaLnBrk="1" hangingPunct="1"/>
            <a:r>
              <a:rPr lang="en-US" dirty="0"/>
              <a:t>Record everything; develop a history of the analysis</a:t>
            </a:r>
          </a:p>
          <a:p>
            <a:pPr eaLnBrk="1" hangingPunct="1"/>
            <a:r>
              <a:rPr lang="en-US" dirty="0"/>
              <a:t>Strategic approach:</a:t>
            </a:r>
          </a:p>
          <a:p>
            <a:pPr lvl="1" eaLnBrk="1" hangingPunct="1"/>
            <a:r>
              <a:rPr lang="en-US" dirty="0"/>
              <a:t>Sub-divide problem space:</a:t>
            </a:r>
          </a:p>
          <a:p>
            <a:pPr lvl="2" eaLnBrk="1" hangingPunct="1"/>
            <a:r>
              <a:rPr lang="en-US" dirty="0"/>
              <a:t>Application-related problems</a:t>
            </a:r>
          </a:p>
          <a:p>
            <a:pPr lvl="2" eaLnBrk="1" hangingPunct="1"/>
            <a:r>
              <a:rPr lang="en-US" dirty="0"/>
              <a:t>Host diagnosis and tuning</a:t>
            </a:r>
          </a:p>
          <a:p>
            <a:pPr lvl="2" eaLnBrk="1" hangingPunct="1"/>
            <a:r>
              <a:rPr lang="en-US" dirty="0"/>
              <a:t>Network path analysis</a:t>
            </a:r>
          </a:p>
          <a:p>
            <a:pPr lvl="1" eaLnBrk="1" hangingPunct="1"/>
            <a:r>
              <a:rPr lang="en-US" dirty="0"/>
              <a:t>Then divide and conquer </a:t>
            </a:r>
          </a:p>
          <a:p>
            <a:pPr eaLnBrk="1" hangingPunct="1">
              <a:buFont typeface="Wingdings" pitchFamily="-107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CE770C-6452-0640-85E0-0A8C84F0E58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7069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Host diagnosis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Script that pulls system 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Network Diagnostic Tool (NDT)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Faulty network connections, malfunctioning NICs, duplex mismatch</a:t>
            </a:r>
          </a:p>
          <a:p>
            <a:pPr lvl="2"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Network path diagnosis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OWAMP to collect and diagnose one-way network path statistics.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Packet loss, latency, jitter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>
                <a:solidFill>
                  <a:srgbClr val="000000"/>
                </a:solidFill>
              </a:rPr>
              <a:t>Other tools such as ping, traceroute, as needed</a:t>
            </a:r>
            <a:endParaRPr lang="en-US" sz="19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Packet trace</a:t>
            </a:r>
            <a:r>
              <a:rPr lang="en-US" dirty="0" smtClean="0">
                <a:solidFill>
                  <a:srgbClr val="000000"/>
                </a:solidFill>
              </a:rPr>
              <a:t> analysis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Port mirror on border </a:t>
            </a:r>
            <a:r>
              <a:rPr lang="en-US" dirty="0" err="1">
                <a:solidFill>
                  <a:srgbClr val="000000"/>
                </a:solidFill>
              </a:rPr>
              <a:t>router(s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000000"/>
                </a:solidFill>
              </a:rPr>
              <a:t>Tcpdump to collect packet traces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>
                <a:solidFill>
                  <a:srgbClr val="000000"/>
                </a:solidFill>
              </a:rPr>
              <a:t>Tcptrace</a:t>
            </a:r>
            <a:r>
              <a:rPr lang="en-US" dirty="0">
                <a:solidFill>
                  <a:srgbClr val="000000"/>
                </a:solidFill>
              </a:rPr>
              <a:t> to analyze packet traces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err="1">
                <a:solidFill>
                  <a:srgbClr val="000000"/>
                </a:solidFill>
              </a:rPr>
              <a:t>Xplot</a:t>
            </a:r>
            <a:r>
              <a:rPr lang="en-US" dirty="0">
                <a:solidFill>
                  <a:srgbClr val="000000"/>
                </a:solidFill>
              </a:rPr>
              <a:t> for visual examination.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/>
            <a:r>
              <a:rPr lang="en-US" dirty="0"/>
              <a:t>Tools…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248400" cy="2640723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Focus on: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Host Diagnosis</a:t>
            </a:r>
          </a:p>
          <a:p>
            <a:r>
              <a:rPr lang="en-US" sz="3600" dirty="0" smtClean="0"/>
              <a:t>Packet Trace Diagnosis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422C-528F-49A4-B1F3-83D7A0A6E3B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AE26DE-8C70-4317-A27B-77130FC37C81}" type="slidenum">
              <a:rPr lang="en-US"/>
              <a:pPr/>
              <a:t>7</a:t>
            </a:fld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188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Host information collected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4F867-9050-463A-8BAE-5841B0E30A8B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 1: FNAL -&gt; UERJ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534400" cy="94615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-107" charset="2"/>
              <a:buChar char="v"/>
            </a:pPr>
            <a:r>
              <a:rPr lang="en-US" sz="2800" smtClean="0"/>
              <a:t>A walk-thru of the methodology to diagnose the network performance between FNAL and UERJ: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09600" y="2362200"/>
            <a:ext cx="7770813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 smtClean="0"/>
              <a:t>UERJ </a:t>
            </a:r>
            <a:r>
              <a:rPr lang="en-US" sz="2400" dirty="0"/>
              <a:t>contacts US-CMS Tier-1 about poor performance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7" charset="2"/>
              <a:buChar char="q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 smtClean="0"/>
              <a:t>UERJ </a:t>
            </a:r>
            <a:r>
              <a:rPr lang="en-US" sz="2400" dirty="0"/>
              <a:t>host configurations collected with script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7" charset="2"/>
              <a:buChar char="q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 dirty="0" smtClean="0"/>
              <a:t>Host </a:t>
            </a:r>
            <a:r>
              <a:rPr lang="en-US" sz="2400" dirty="0"/>
              <a:t>configuration settings analyzed 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7" charset="2"/>
              <a:buNone/>
            </a:pPr>
            <a:r>
              <a:rPr lang="en-US" sz="2000" dirty="0"/>
              <a:t>(see following pages…)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378592-00FE-4CD1-B077-D13FDE539557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7439025" cy="53553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Host Tuning &amp; Diagnosis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</a:p>
        </p:txBody>
      </p:sp>
      <p:pic>
        <p:nvPicPr>
          <p:cNvPr id="34820" name="Picture 3" descr="W brazil - CUBIC - host - not tu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433705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5075238" y="4841875"/>
            <a:ext cx="37687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pPr algn="ctr"/>
            <a:r>
              <a:rPr lang="en-US" sz="2400">
                <a:latin typeface="Times New Roman" pitchFamily="-107" charset="0"/>
              </a:rPr>
              <a:t>Time sequence diagram </a:t>
            </a:r>
          </a:p>
          <a:p>
            <a:pPr algn="ctr"/>
            <a:r>
              <a:rPr lang="en-US" sz="2400">
                <a:latin typeface="Times New Roman" pitchFamily="-107" charset="0"/>
              </a:rPr>
              <a:t>with small buffer size (cubic)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024438" y="3381375"/>
            <a:ext cx="3921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9500" tIns="29750" rIns="59500" bIns="29750" anchor="ctr">
            <a:spAutoFit/>
          </a:bodyPr>
          <a:lstStyle/>
          <a:p>
            <a:pPr defTabSz="595313"/>
            <a:r>
              <a:rPr kumimoji="1" lang="en-US" altLang="zh-CN" sz="1900">
                <a:solidFill>
                  <a:srgbClr val="FF0000"/>
                </a:solidFill>
                <a:latin typeface="Times New Roman" pitchFamily="-107" charset="0"/>
                <a:ea typeface="宋体" pitchFamily="-107" charset="-122"/>
              </a:rPr>
              <a:t>Maximum throughput per stream that could be achieved would be 4.2 Mbps (131071*8/0.25) !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1187450" y="2538413"/>
            <a:ext cx="22907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Sequence number</a:t>
            </a:r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 flipH="1">
            <a:off x="1036638" y="2928938"/>
            <a:ext cx="552450" cy="48736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2644775" y="5119688"/>
            <a:ext cx="758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Time</a:t>
            </a:r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 flipH="1">
            <a:off x="2844800" y="5510213"/>
            <a:ext cx="101600" cy="38893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2995613" y="4097338"/>
            <a:ext cx="17494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Segment sent</a:t>
            </a:r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 flipH="1" flipV="1">
            <a:off x="3046413" y="3708400"/>
            <a:ext cx="201612" cy="4857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29" name="Text Box 12"/>
          <p:cNvSpPr txBox="1">
            <a:spLocks noChangeArrowheads="1"/>
          </p:cNvSpPr>
          <p:nvPr/>
        </p:nvSpPr>
        <p:spPr bwMode="auto">
          <a:xfrm>
            <a:off x="3900488" y="3317875"/>
            <a:ext cx="7445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Acks</a:t>
            </a:r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 flipH="1" flipV="1">
            <a:off x="3800475" y="3122613"/>
            <a:ext cx="301625" cy="195262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1287463" y="3171825"/>
            <a:ext cx="2155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9500" tIns="29750" rIns="59500" bIns="2975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itchFamily="-107" charset="0"/>
              </a:rPr>
              <a:t>Receive window</a:t>
            </a:r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2092325" y="3562350"/>
            <a:ext cx="450850" cy="43815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833" name="Rectangle 16"/>
          <p:cNvSpPr>
            <a:spLocks noChangeArrowheads="1"/>
          </p:cNvSpPr>
          <p:nvPr/>
        </p:nvSpPr>
        <p:spPr bwMode="auto">
          <a:xfrm>
            <a:off x="4800600" y="1600200"/>
            <a:ext cx="4191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69925" lvl="1" indent="-3254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7" charset="2"/>
              <a:buChar char="q"/>
            </a:pPr>
            <a:r>
              <a:rPr lang="en-US" sz="2000"/>
              <a:t>The maximum send/receive buffer size was 131071 bytes</a:t>
            </a:r>
          </a:p>
          <a:p>
            <a:pPr marL="669925" lvl="1" indent="-3254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7" charset="2"/>
              <a:buChar char="q"/>
            </a:pPr>
            <a:r>
              <a:rPr lang="en-US" sz="2000"/>
              <a:t> RTT is 250ms</a:t>
            </a:r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533400" y="1143000"/>
            <a:ext cx="83058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-107" charset="2"/>
              <a:buChar char="n"/>
            </a:pPr>
            <a:r>
              <a:rPr lang="en-US" sz="2400"/>
              <a:t>UERJ TCP send buffer &amp; receive buffers too small.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8061</TotalTime>
  <Words>1376</Words>
  <Application>Microsoft Macintosh PowerPoint</Application>
  <PresentationFormat>On-screen Show (4:3)</PresentationFormat>
  <Paragraphs>265</Paragraphs>
  <Slides>20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Edge</vt:lpstr>
      <vt:lpstr>Fermilab WAN Performance Analysis Methodology</vt:lpstr>
      <vt:lpstr>Slide 2</vt:lpstr>
      <vt:lpstr>Slide 3</vt:lpstr>
      <vt:lpstr>Performance Analysis Methodology</vt:lpstr>
      <vt:lpstr>Tools…</vt:lpstr>
      <vt:lpstr>Slide 6</vt:lpstr>
      <vt:lpstr>Host information collected</vt:lpstr>
      <vt:lpstr>CASE STUDY 1: FNAL -&gt; UERJ</vt:lpstr>
      <vt:lpstr>Slide 9</vt:lpstr>
      <vt:lpstr>Slide 10</vt:lpstr>
      <vt:lpstr>Time sequence diagram (packet trace analysis)</vt:lpstr>
      <vt:lpstr>Slide 12</vt:lpstr>
      <vt:lpstr>Slide 13</vt:lpstr>
      <vt:lpstr>Slide 14</vt:lpstr>
      <vt:lpstr>CASE STUDY 2: FNAL -&gt; UFL</vt:lpstr>
      <vt:lpstr>Surprisingly, We did not find any apparent problems!!!</vt:lpstr>
      <vt:lpstr>Evaluation of packet trace patterns </vt:lpstr>
      <vt:lpstr>Evaluation of packet trace patterns (I)</vt:lpstr>
      <vt:lpstr>Evaluation of packet trace patterns (II)</vt:lpstr>
      <vt:lpstr>Solution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two dimensional problem….</dc:title>
  <dc:creator>Phil DeMar</dc:creator>
  <cp:lastModifiedBy>wenji wu</cp:lastModifiedBy>
  <cp:revision>281</cp:revision>
  <dcterms:created xsi:type="dcterms:W3CDTF">2010-07-14T19:32:38Z</dcterms:created>
  <dcterms:modified xsi:type="dcterms:W3CDTF">2010-07-14T21:05:32Z</dcterms:modified>
</cp:coreProperties>
</file>