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256" r:id="rId2"/>
    <p:sldId id="257" r:id="rId3"/>
    <p:sldId id="306" r:id="rId4"/>
    <p:sldId id="258" r:id="rId5"/>
    <p:sldId id="314" r:id="rId6"/>
    <p:sldId id="259" r:id="rId7"/>
    <p:sldId id="301" r:id="rId8"/>
    <p:sldId id="267" r:id="rId9"/>
    <p:sldId id="302" r:id="rId10"/>
    <p:sldId id="303" r:id="rId11"/>
    <p:sldId id="304" r:id="rId12"/>
    <p:sldId id="260" r:id="rId13"/>
    <p:sldId id="346" r:id="rId14"/>
    <p:sldId id="262" r:id="rId15"/>
    <p:sldId id="263" r:id="rId16"/>
    <p:sldId id="311" r:id="rId17"/>
    <p:sldId id="294" r:id="rId18"/>
    <p:sldId id="296" r:id="rId19"/>
    <p:sldId id="335" r:id="rId20"/>
    <p:sldId id="299" r:id="rId21"/>
    <p:sldId id="300" r:id="rId22"/>
    <p:sldId id="313" r:id="rId23"/>
    <p:sldId id="297" r:id="rId24"/>
    <p:sldId id="307" r:id="rId25"/>
    <p:sldId id="298" r:id="rId26"/>
    <p:sldId id="320" r:id="rId27"/>
    <p:sldId id="277" r:id="rId28"/>
    <p:sldId id="278" r:id="rId29"/>
    <p:sldId id="347" r:id="rId30"/>
    <p:sldId id="348" r:id="rId31"/>
    <p:sldId id="349" r:id="rId32"/>
    <p:sldId id="350" r:id="rId33"/>
    <p:sldId id="282" r:id="rId34"/>
    <p:sldId id="309" r:id="rId35"/>
    <p:sldId id="334" r:id="rId36"/>
    <p:sldId id="290" r:id="rId37"/>
    <p:sldId id="291" r:id="rId38"/>
    <p:sldId id="292" r:id="rId39"/>
    <p:sldId id="293" r:id="rId40"/>
    <p:sldId id="336" r:id="rId41"/>
    <p:sldId id="337" r:id="rId42"/>
    <p:sldId id="352" r:id="rId43"/>
    <p:sldId id="338" r:id="rId44"/>
    <p:sldId id="323" r:id="rId45"/>
    <p:sldId id="329" r:id="rId46"/>
    <p:sldId id="326" r:id="rId47"/>
    <p:sldId id="332" r:id="rId48"/>
    <p:sldId id="327" r:id="rId49"/>
    <p:sldId id="333" r:id="rId50"/>
    <p:sldId id="325" r:id="rId51"/>
    <p:sldId id="324" r:id="rId52"/>
    <p:sldId id="343" r:id="rId53"/>
    <p:sldId id="340" r:id="rId54"/>
    <p:sldId id="341" r:id="rId55"/>
    <p:sldId id="342" r:id="rId56"/>
    <p:sldId id="310" r:id="rId57"/>
    <p:sldId id="317" r:id="rId58"/>
    <p:sldId id="318" r:id="rId59"/>
    <p:sldId id="319" r:id="rId60"/>
    <p:sldId id="316" r:id="rId61"/>
    <p:sldId id="265" r:id="rId62"/>
    <p:sldId id="266" r:id="rId63"/>
    <p:sldId id="308" r:id="rId64"/>
    <p:sldId id="351" r:id="rId65"/>
    <p:sldId id="345" r:id="rId66"/>
    <p:sldId id="322"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F3D"/>
    <a:srgbClr val="126C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0" autoAdjust="0"/>
    <p:restoredTop sz="94660"/>
  </p:normalViewPr>
  <p:slideViewPr>
    <p:cSldViewPr snapToGrid="0" snapToObjects="1" showGuides="1">
      <p:cViewPr>
        <p:scale>
          <a:sx n="150" d="100"/>
          <a:sy n="150" d="100"/>
        </p:scale>
        <p:origin x="1170" y="15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teve:Documents:ESnet:ESnet%20Network:Network%20Availability:Avail-06-201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teve:Documents:ESnet:ESnet%20Network:Network%20Availability:Avail-06-201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teve:Documents:ESnet:ESnet%20Network:Network%20Availability:Avail-06-2010-1.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Dhiva\AppData\Roaming\Microsoft\Excel\CAstats-Perl-One%20(version%2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explosion val="19"/>
          <c:dPt>
            <c:idx val="0"/>
            <c:explosion val="0"/>
          </c:dPt>
          <c:dPt>
            <c:idx val="1"/>
            <c:explosion val="0"/>
          </c:dPt>
          <c:dPt>
            <c:idx val="2"/>
            <c:explosion val="0"/>
          </c:dPt>
          <c:dPt>
            <c:idx val="3"/>
            <c:explosion val="1"/>
          </c:dPt>
          <c:dLbls>
            <c:dLbl>
              <c:idx val="0"/>
              <c:tx>
                <c:rich>
                  <a:bodyPr/>
                  <a:lstStyle/>
                  <a:p>
                    <a:r>
                      <a:rPr lang="en-US" sz="1600" b="1" dirty="0" smtClean="0"/>
                      <a:t>39</a:t>
                    </a:r>
                    <a:r>
                      <a:rPr lang="en-US" sz="1600" b="1" dirty="0"/>
                      <a:t>%</a:t>
                    </a:r>
                  </a:p>
                </c:rich>
              </c:tx>
              <c:dLblPos val="ctr"/>
              <c:showCatName val="1"/>
              <c:showPercent val="1"/>
            </c:dLbl>
            <c:dLbl>
              <c:idx val="1"/>
              <c:layout>
                <c:manualLayout>
                  <c:x val="-5.6778661829575021E-2"/>
                  <c:y val="-0.17218429933100501"/>
                </c:manualLayout>
              </c:layout>
              <c:tx>
                <c:rich>
                  <a:bodyPr/>
                  <a:lstStyle/>
                  <a:p>
                    <a:r>
                      <a:rPr lang="en-US" sz="1600" b="1" dirty="0" smtClean="0"/>
                      <a:t> </a:t>
                    </a:r>
                    <a:r>
                      <a:rPr lang="en-US" sz="1600" b="1" dirty="0"/>
                      <a:t>19%</a:t>
                    </a:r>
                  </a:p>
                </c:rich>
              </c:tx>
              <c:dLblPos val="bestFit"/>
              <c:showCatName val="1"/>
              <c:showPercent val="1"/>
            </c:dLbl>
            <c:dLbl>
              <c:idx val="2"/>
              <c:tx>
                <c:rich>
                  <a:bodyPr/>
                  <a:lstStyle/>
                  <a:p>
                    <a:r>
                      <a:rPr lang="en-US" sz="1600" b="1" dirty="0" smtClean="0"/>
                      <a:t> </a:t>
                    </a:r>
                    <a:r>
                      <a:rPr lang="en-US" sz="1600" b="1" dirty="0"/>
                      <a:t>32%</a:t>
                    </a:r>
                  </a:p>
                </c:rich>
              </c:tx>
              <c:dLblPos val="ctr"/>
              <c:showCatName val="1"/>
              <c:showPercent val="1"/>
            </c:dLbl>
            <c:dLbl>
              <c:idx val="3"/>
              <c:layout>
                <c:manualLayout>
                  <c:x val="6.8689458689458693E-2"/>
                  <c:y val="0.14309404506254902"/>
                </c:manualLayout>
              </c:layout>
              <c:tx>
                <c:rich>
                  <a:bodyPr/>
                  <a:lstStyle/>
                  <a:p>
                    <a:r>
                      <a:rPr lang="en-US" sz="1600" b="1" dirty="0" smtClean="0"/>
                      <a:t> 10</a:t>
                    </a:r>
                    <a:r>
                      <a:rPr lang="en-US" sz="1600" b="1" dirty="0"/>
                      <a:t>%</a:t>
                    </a:r>
                  </a:p>
                </c:rich>
              </c:tx>
              <c:dLblPos val="bestFit"/>
              <c:showCatName val="1"/>
              <c:showPercent val="1"/>
            </c:dLbl>
            <c:delete val="1"/>
          </c:dLbls>
          <c:cat>
            <c:strRef>
              <c:f>Sheet1!$A$44:$A$47</c:f>
              <c:strCache>
                <c:ptCount val="4"/>
                <c:pt idx="0">
                  <c:v>5 Nines</c:v>
                </c:pt>
                <c:pt idx="1">
                  <c:v>4 Nines</c:v>
                </c:pt>
                <c:pt idx="2">
                  <c:v>3 Nines</c:v>
                </c:pt>
                <c:pt idx="3">
                  <c:v>2 9s</c:v>
                </c:pt>
              </c:strCache>
            </c:strRef>
          </c:cat>
          <c:val>
            <c:numRef>
              <c:f>Sheet1!$B$44:$B$47</c:f>
              <c:numCache>
                <c:formatCode>General</c:formatCode>
                <c:ptCount val="4"/>
                <c:pt idx="0">
                  <c:v>16</c:v>
                </c:pt>
                <c:pt idx="1">
                  <c:v>8</c:v>
                </c:pt>
                <c:pt idx="2">
                  <c:v>13</c:v>
                </c:pt>
                <c:pt idx="3">
                  <c:v>4</c:v>
                </c:pt>
              </c:numCache>
            </c:numRef>
          </c:val>
        </c:ser>
        <c:firstSliceAng val="0"/>
      </c:pieChart>
    </c:plotArea>
    <c:legend>
      <c:legendPos val="r"/>
    </c:legend>
    <c:plotVisOnly val="1"/>
  </c:chart>
  <c:spPr>
    <a:scene3d>
      <a:camera prst="orthographicFront"/>
      <a:lightRig rig="threePt" dir="t"/>
    </a:scene3d>
    <a:sp3d>
      <a:bevelT w="12700"/>
      <a:bevelB w="12700"/>
    </a:sp3d>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dLbls>
            <c:dLbl>
              <c:idx val="0"/>
              <c:tx>
                <c:rich>
                  <a:bodyPr/>
                  <a:lstStyle/>
                  <a:p>
                    <a:r>
                      <a:rPr lang="en-US" sz="1600" b="1" dirty="0" smtClean="0">
                        <a:solidFill>
                          <a:schemeClr val="tx1"/>
                        </a:solidFill>
                      </a:rPr>
                      <a:t>41</a:t>
                    </a:r>
                    <a:r>
                      <a:rPr lang="en-US" sz="1600" b="1" dirty="0">
                        <a:solidFill>
                          <a:schemeClr val="tx1"/>
                        </a:solidFill>
                      </a:rPr>
                      <a:t>%</a:t>
                    </a:r>
                  </a:p>
                </c:rich>
              </c:tx>
              <c:dLblPos val="ctr"/>
              <c:showCatName val="1"/>
              <c:showPercent val="1"/>
            </c:dLbl>
            <c:dLbl>
              <c:idx val="1"/>
              <c:tx>
                <c:rich>
                  <a:bodyPr/>
                  <a:lstStyle/>
                  <a:p>
                    <a:r>
                      <a:rPr lang="en-US" sz="1600" b="1" dirty="0" smtClean="0">
                        <a:solidFill>
                          <a:schemeClr val="tx1"/>
                        </a:solidFill>
                      </a:rPr>
                      <a:t>22</a:t>
                    </a:r>
                    <a:r>
                      <a:rPr lang="en-US" sz="1600" b="1" dirty="0">
                        <a:solidFill>
                          <a:schemeClr val="tx1"/>
                        </a:solidFill>
                      </a:rPr>
                      <a:t>%</a:t>
                    </a:r>
                  </a:p>
                </c:rich>
              </c:tx>
              <c:dLblPos val="ctr"/>
              <c:showCatName val="1"/>
              <c:showPercent val="1"/>
            </c:dLbl>
            <c:dLbl>
              <c:idx val="2"/>
              <c:tx>
                <c:rich>
                  <a:bodyPr/>
                  <a:lstStyle/>
                  <a:p>
                    <a:r>
                      <a:rPr lang="en-US" sz="1600" b="1" dirty="0" smtClean="0">
                        <a:solidFill>
                          <a:schemeClr val="tx1"/>
                        </a:solidFill>
                      </a:rPr>
                      <a:t>37</a:t>
                    </a:r>
                    <a:r>
                      <a:rPr lang="en-US" sz="1600" b="1" dirty="0">
                        <a:solidFill>
                          <a:schemeClr val="tx1"/>
                        </a:solidFill>
                      </a:rPr>
                      <a:t>%</a:t>
                    </a:r>
                  </a:p>
                </c:rich>
              </c:tx>
              <c:dLblPos val="ctr"/>
              <c:showCatName val="1"/>
              <c:showPercent val="1"/>
            </c:dLbl>
            <c:txPr>
              <a:bodyPr/>
              <a:lstStyle/>
              <a:p>
                <a:pPr>
                  <a:defRPr sz="1600" b="1">
                    <a:solidFill>
                      <a:schemeClr val="tx1"/>
                    </a:solidFill>
                  </a:defRPr>
                </a:pPr>
                <a:endParaRPr lang="en-US"/>
              </a:p>
            </c:txPr>
            <c:showVal val="1"/>
            <c:showLeaderLines val="1"/>
          </c:dLbls>
          <c:cat>
            <c:strRef>
              <c:f>Sheet1!$A$94:$A$96</c:f>
              <c:strCache>
                <c:ptCount val="3"/>
                <c:pt idx="0">
                  <c:v>5 Nines</c:v>
                </c:pt>
                <c:pt idx="1">
                  <c:v>4 Nines</c:v>
                </c:pt>
                <c:pt idx="2">
                  <c:v>3 Nines</c:v>
                </c:pt>
              </c:strCache>
            </c:strRef>
          </c:cat>
          <c:val>
            <c:numRef>
              <c:f>Sheet1!$B$94:$B$96</c:f>
              <c:numCache>
                <c:formatCode>General</c:formatCode>
                <c:ptCount val="3"/>
                <c:pt idx="0">
                  <c:v>17</c:v>
                </c:pt>
                <c:pt idx="1">
                  <c:v>9</c:v>
                </c:pt>
                <c:pt idx="2">
                  <c:v>15</c:v>
                </c:pt>
              </c:numCache>
            </c:numRef>
          </c:val>
        </c:ser>
        <c:firstSliceAng val="0"/>
      </c:pieChart>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dLbls>
            <c:dLbl>
              <c:idx val="0"/>
              <c:tx>
                <c:rich>
                  <a:bodyPr/>
                  <a:lstStyle/>
                  <a:p>
                    <a:r>
                      <a:rPr lang="en-US" dirty="0" smtClean="0"/>
                      <a:t>68</a:t>
                    </a:r>
                    <a:r>
                      <a:rPr lang="en-US" dirty="0"/>
                      <a:t>%</a:t>
                    </a:r>
                  </a:p>
                </c:rich>
              </c:tx>
              <c:dLblPos val="ctr"/>
              <c:showCatName val="1"/>
              <c:showPercent val="1"/>
            </c:dLbl>
            <c:dLbl>
              <c:idx val="1"/>
              <c:layout>
                <c:manualLayout>
                  <c:x val="9.7292869641294827E-2"/>
                  <c:y val="-3.8207602482134097E-2"/>
                </c:manualLayout>
              </c:layout>
              <c:tx>
                <c:rich>
                  <a:bodyPr/>
                  <a:lstStyle/>
                  <a:p>
                    <a:r>
                      <a:rPr lang="en-US" dirty="0" smtClean="0"/>
                      <a:t>5</a:t>
                    </a:r>
                    <a:r>
                      <a:rPr lang="en-US" dirty="0"/>
                      <a:t>%</a:t>
                    </a:r>
                  </a:p>
                </c:rich>
              </c:tx>
              <c:dLblPos val="bestFit"/>
              <c:showCatName val="1"/>
              <c:showPercent val="1"/>
            </c:dLbl>
            <c:dLbl>
              <c:idx val="2"/>
              <c:tx>
                <c:rich>
                  <a:bodyPr/>
                  <a:lstStyle/>
                  <a:p>
                    <a:r>
                      <a:rPr lang="en-US" dirty="0" smtClean="0"/>
                      <a:t>27</a:t>
                    </a:r>
                    <a:r>
                      <a:rPr lang="en-US" dirty="0"/>
                      <a:t>%</a:t>
                    </a:r>
                  </a:p>
                </c:rich>
              </c:tx>
              <c:dLblPos val="ctr"/>
              <c:showCatName val="1"/>
              <c:showPercent val="1"/>
            </c:dLbl>
            <c:txPr>
              <a:bodyPr/>
              <a:lstStyle/>
              <a:p>
                <a:pPr>
                  <a:defRPr sz="1600" b="1">
                    <a:solidFill>
                      <a:srgbClr val="000000"/>
                    </a:solidFill>
                  </a:defRPr>
                </a:pPr>
                <a:endParaRPr lang="en-US"/>
              </a:p>
            </c:txPr>
            <c:showVal val="1"/>
            <c:showLeaderLines val="1"/>
          </c:dLbls>
          <c:cat>
            <c:strRef>
              <c:f>Sheet1!$A$142:$A$144</c:f>
              <c:strCache>
                <c:ptCount val="3"/>
                <c:pt idx="0">
                  <c:v>5 Nines</c:v>
                </c:pt>
                <c:pt idx="1">
                  <c:v>4 Nines</c:v>
                </c:pt>
                <c:pt idx="2">
                  <c:v>3 Nines</c:v>
                </c:pt>
              </c:strCache>
            </c:strRef>
          </c:cat>
          <c:val>
            <c:numRef>
              <c:f>Sheet1!$B$142:$B$144</c:f>
              <c:numCache>
                <c:formatCode>General</c:formatCode>
                <c:ptCount val="3"/>
                <c:pt idx="0">
                  <c:v>28</c:v>
                </c:pt>
                <c:pt idx="1">
                  <c:v>2</c:v>
                </c:pt>
                <c:pt idx="2">
                  <c:v>11</c:v>
                </c:pt>
              </c:numCache>
            </c:numRef>
          </c:val>
        </c:ser>
        <c:firstSliceAng val="0"/>
      </c:pieChart>
    </c:plotArea>
    <c:legend>
      <c:legendPos val="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50" b="1" i="0" u="none" strike="noStrike" baseline="0">
                <a:solidFill>
                  <a:srgbClr val="000000"/>
                </a:solidFill>
                <a:latin typeface="Arial"/>
                <a:ea typeface="Arial"/>
                <a:cs typeface="Arial"/>
              </a:defRPr>
            </a:pPr>
            <a:r>
              <a:rPr lang="en-US" dirty="0" err="1"/>
              <a:t>DOEGrids</a:t>
            </a:r>
            <a:r>
              <a:rPr lang="en-US" dirty="0"/>
              <a:t> CA </a:t>
            </a:r>
            <a:r>
              <a:rPr lang="en-US" dirty="0" smtClean="0"/>
              <a:t>Statistics (</a:t>
            </a:r>
            <a:r>
              <a:rPr lang="en-US" dirty="0"/>
              <a:t>11260)</a:t>
            </a:r>
          </a:p>
        </c:rich>
      </c:tx>
      <c:layout>
        <c:manualLayout>
          <c:xMode val="edge"/>
          <c:yMode val="edge"/>
          <c:x val="0.2869287188647261"/>
          <c:y val="6.6862035390737387E-2"/>
        </c:manualLayout>
      </c:layout>
      <c:spPr>
        <a:noFill/>
        <a:ln w="25400">
          <a:noFill/>
        </a:ln>
      </c:spPr>
    </c:title>
    <c:plotArea>
      <c:layout>
        <c:manualLayout>
          <c:layoutTarget val="inner"/>
          <c:xMode val="edge"/>
          <c:yMode val="edge"/>
          <c:x val="0.34563901369941202"/>
          <c:y val="0.28810020876826703"/>
          <c:w val="0.31034488906109209"/>
          <c:h val="0.53235908141962396"/>
        </c:manualLayout>
      </c:layout>
      <c:pieChart>
        <c:varyColors val="1"/>
        <c:ser>
          <c:idx val="0"/>
          <c:order val="0"/>
          <c:spPr>
            <a:solidFill>
              <a:srgbClr val="9999FF"/>
            </a:solidFill>
            <a:ln w="12700">
              <a:solidFill>
                <a:srgbClr val="000000"/>
              </a:solidFill>
              <a:prstDash val="solid"/>
            </a:ln>
          </c:spPr>
          <c:dPt>
            <c:idx val="1"/>
            <c:spPr>
              <a:solidFill>
                <a:srgbClr val="993366"/>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FCF305"/>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rgbClr val="0066CC"/>
              </a:solidFill>
              <a:ln w="12700">
                <a:solidFill>
                  <a:srgbClr val="000000"/>
                </a:solidFill>
                <a:prstDash val="solid"/>
              </a:ln>
            </c:spPr>
          </c:dPt>
          <c:dPt>
            <c:idx val="7"/>
            <c:spPr>
              <a:solidFill>
                <a:srgbClr val="CCCCFF"/>
              </a:solidFill>
              <a:ln w="12700">
                <a:solidFill>
                  <a:srgbClr val="000000"/>
                </a:solidFill>
                <a:prstDash val="solid"/>
              </a:ln>
            </c:spPr>
          </c:dPt>
          <c:dPt>
            <c:idx val="8"/>
            <c:spPr>
              <a:solidFill>
                <a:srgbClr val="000080"/>
              </a:solidFill>
              <a:ln w="12700">
                <a:solidFill>
                  <a:srgbClr val="000000"/>
                </a:solidFill>
                <a:prstDash val="solid"/>
              </a:ln>
            </c:spPr>
          </c:dPt>
          <c:dPt>
            <c:idx val="9"/>
            <c:spPr>
              <a:solidFill>
                <a:srgbClr val="FF00FF"/>
              </a:solidFill>
              <a:ln w="12700">
                <a:solidFill>
                  <a:srgbClr val="000000"/>
                </a:solidFill>
                <a:prstDash val="solid"/>
              </a:ln>
            </c:spPr>
          </c:dPt>
          <c:dPt>
            <c:idx val="10"/>
            <c:spPr>
              <a:solidFill>
                <a:srgbClr val="900000"/>
              </a:solidFill>
              <a:ln w="12700">
                <a:solidFill>
                  <a:srgbClr val="000000"/>
                </a:solidFill>
                <a:prstDash val="solid"/>
              </a:ln>
            </c:spPr>
          </c:dPt>
          <c:dLbls>
            <c:dLbl>
              <c:idx val="0"/>
              <c:layout>
                <c:manualLayout>
                  <c:x val="-8.445346344130282E-2"/>
                  <c:y val="-0.12071238348201602"/>
                </c:manualLayout>
              </c:layout>
              <c:dLblPos val="bestFit"/>
              <c:showCatName val="1"/>
              <c:showPercent val="1"/>
            </c:dLbl>
            <c:dLbl>
              <c:idx val="1"/>
              <c:layout>
                <c:manualLayout>
                  <c:x val="3.0355679515085207E-2"/>
                  <c:y val="-0.15892313687194007"/>
                </c:manualLayout>
              </c:layout>
              <c:dLblPos val="bestFit"/>
              <c:showCatName val="1"/>
              <c:showPercent val="1"/>
            </c:dLbl>
            <c:dLbl>
              <c:idx val="2"/>
              <c:layout>
                <c:manualLayout>
                  <c:x val="0.12509210935835499"/>
                  <c:y val="-0.167722966773314"/>
                </c:manualLayout>
              </c:layout>
              <c:dLblPos val="bestFit"/>
              <c:showCatName val="1"/>
              <c:showPercent val="1"/>
            </c:dLbl>
            <c:dLbl>
              <c:idx val="3"/>
              <c:layout>
                <c:manualLayout>
                  <c:x val="0.17164857998579"/>
                  <c:y val="-9.4035977762604028E-2"/>
                </c:manualLayout>
              </c:layout>
              <c:dLblPos val="bestFit"/>
              <c:showCatName val="1"/>
              <c:showPercent val="1"/>
            </c:dLbl>
            <c:dLbl>
              <c:idx val="4"/>
              <c:layout>
                <c:manualLayout>
                  <c:x val="0.194825843915367"/>
                  <c:y val="-8.1705571366211711E-3"/>
                </c:manualLayout>
              </c:layout>
              <c:dLblPos val="bestFit"/>
              <c:showCatName val="1"/>
              <c:showPercent val="1"/>
            </c:dLbl>
            <c:dLbl>
              <c:idx val="5"/>
              <c:layout>
                <c:manualLayout>
                  <c:x val="0.10378678225998603"/>
                  <c:y val="6.4016936831507998E-2"/>
                </c:manualLayout>
              </c:layout>
              <c:dLblPos val="bestFit"/>
              <c:showCatName val="1"/>
              <c:showPercent val="1"/>
            </c:dLbl>
            <c:dLbl>
              <c:idx val="6"/>
              <c:layout>
                <c:manualLayout>
                  <c:x val="0.13080052330925895"/>
                  <c:y val="0.13080107885727202"/>
                </c:manualLayout>
              </c:layout>
              <c:dLblPos val="bestFit"/>
              <c:showCatName val="1"/>
              <c:showPercent val="1"/>
            </c:dLbl>
            <c:dLbl>
              <c:idx val="7"/>
              <c:layout>
                <c:manualLayout>
                  <c:x val="0.10848656081773"/>
                  <c:y val="0.26012634436912901"/>
                </c:manualLayout>
              </c:layout>
              <c:dLblPos val="bestFit"/>
              <c:showCatName val="1"/>
              <c:showPercent val="1"/>
            </c:dLbl>
            <c:dLbl>
              <c:idx val="8"/>
              <c:layout>
                <c:manualLayout>
                  <c:x val="9.732008208469721E-2"/>
                  <c:y val="0.25986285297728207"/>
                </c:manualLayout>
              </c:layout>
              <c:dLblPos val="bestFit"/>
              <c:showCatName val="1"/>
              <c:showPercent val="1"/>
            </c:dLbl>
            <c:dLbl>
              <c:idx val="9"/>
              <c:layout>
                <c:manualLayout>
                  <c:x val="3.4514220971555709E-2"/>
                  <c:y val="0.11133071439926398"/>
                </c:manualLayout>
              </c:layout>
              <c:dLblPos val="bestFit"/>
              <c:showCatName val="1"/>
              <c:showPercent val="1"/>
            </c:dLbl>
            <c:dLbl>
              <c:idx val="10"/>
              <c:layout>
                <c:manualLayout>
                  <c:x val="-5.1993928617618708E-2"/>
                  <c:y val="-2.7873902282921206E-2"/>
                </c:manualLayout>
              </c:layout>
              <c:dLblPos val="bestFit"/>
              <c:showCatName val="1"/>
              <c:showPercent val="1"/>
            </c:dLbl>
            <c:dLbl>
              <c:idx val="11"/>
              <c:layout>
                <c:manualLayout>
                  <c:x val="-0.2263333149232"/>
                  <c:y val="-0.10241604273505102"/>
                </c:manualLayout>
              </c:layout>
              <c:dLblPos val="bestFit"/>
              <c:showCatName val="1"/>
              <c:showPercent val="1"/>
            </c:dLbl>
            <c:numFmt formatCode="0.00%" sourceLinked="0"/>
            <c:spPr>
              <a:solidFill>
                <a:srgbClr val="FFFFFF"/>
              </a:solidFill>
              <a:ln w="25400">
                <a:noFill/>
              </a:ln>
            </c:spPr>
            <c:txPr>
              <a:bodyPr/>
              <a:lstStyle/>
              <a:p>
                <a:pPr>
                  <a:defRPr sz="950" b="1" i="0" u="none" strike="noStrike" baseline="0">
                    <a:solidFill>
                      <a:srgbClr val="000000"/>
                    </a:solidFill>
                    <a:latin typeface="Arial"/>
                    <a:ea typeface="Arial"/>
                    <a:cs typeface="Arial"/>
                  </a:defRPr>
                </a:pPr>
                <a:endParaRPr lang="en-US"/>
              </a:p>
            </c:txPr>
            <c:showCatName val="1"/>
            <c:showPercent val="1"/>
            <c:showLeaderLines val="1"/>
          </c:dLbls>
          <c:cat>
            <c:strRef>
              <c:f>Sheet2!$B$12:$B$23</c:f>
              <c:strCache>
                <c:ptCount val="12"/>
                <c:pt idx="0">
                  <c:v>ANL</c:v>
                </c:pt>
                <c:pt idx="1">
                  <c:v>ESG</c:v>
                </c:pt>
                <c:pt idx="2">
                  <c:v>ESnet</c:v>
                </c:pt>
                <c:pt idx="3">
                  <c:v>FusionGRID</c:v>
                </c:pt>
                <c:pt idx="4">
                  <c:v>LBNL</c:v>
                </c:pt>
                <c:pt idx="5">
                  <c:v>NERSC</c:v>
                </c:pt>
                <c:pt idx="6">
                  <c:v>ORNL</c:v>
                </c:pt>
                <c:pt idx="7">
                  <c:v>PNNL</c:v>
                </c:pt>
                <c:pt idx="8">
                  <c:v>FNAL</c:v>
                </c:pt>
                <c:pt idx="9">
                  <c:v>LCG</c:v>
                </c:pt>
                <c:pt idx="10">
                  <c:v>OSG</c:v>
                </c:pt>
                <c:pt idx="11">
                  <c:v>Others</c:v>
                </c:pt>
              </c:strCache>
            </c:strRef>
          </c:cat>
          <c:val>
            <c:numRef>
              <c:f>Sheet2!$C$12:$C$23</c:f>
              <c:numCache>
                <c:formatCode>General</c:formatCode>
                <c:ptCount val="12"/>
                <c:pt idx="0">
                  <c:v>138</c:v>
                </c:pt>
                <c:pt idx="1">
                  <c:v>34</c:v>
                </c:pt>
                <c:pt idx="2">
                  <c:v>114</c:v>
                </c:pt>
                <c:pt idx="3">
                  <c:v>12</c:v>
                </c:pt>
                <c:pt idx="4">
                  <c:v>37</c:v>
                </c:pt>
                <c:pt idx="5">
                  <c:v>106</c:v>
                </c:pt>
                <c:pt idx="6">
                  <c:v>71</c:v>
                </c:pt>
                <c:pt idx="7">
                  <c:v>2</c:v>
                </c:pt>
                <c:pt idx="8">
                  <c:v>1763</c:v>
                </c:pt>
                <c:pt idx="9">
                  <c:v>41</c:v>
                </c:pt>
                <c:pt idx="10" formatCode="0">
                  <c:v>5123</c:v>
                </c:pt>
                <c:pt idx="11">
                  <c:v>114</c:v>
                </c:pt>
              </c:numCache>
            </c:numRef>
          </c:val>
        </c:ser>
        <c:dLbls>
          <c:showCatName val="1"/>
          <c:showPercent val="1"/>
        </c:dLbls>
        <c:firstSliceAng val="20"/>
      </c:pieChart>
      <c:spPr>
        <a:noFill/>
        <a:ln w="25400">
          <a:noFill/>
        </a:ln>
      </c:spPr>
    </c:plotArea>
    <c:plotVisOnly val="1"/>
    <c:dispBlanksAs val="zero"/>
  </c:chart>
  <c:spPr>
    <a:no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D4458-AF13-BD46-BB13-12B9DCEB7BB2}" type="datetimeFigureOut">
              <a:rPr lang="en-US" smtClean="0"/>
              <a:pPr/>
              <a:t>7/14/2010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A9908-4737-1047-9E17-3A38513E76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353D12-61FC-4C55-B442-B1CF6944882A}" type="slidenum">
              <a:rPr lang="en-US" sz="1200">
                <a:latin typeface="Calibri" pitchFamily="34" charset="0"/>
              </a:rPr>
              <a:pPr algn="r"/>
              <a:t>5</a:t>
            </a:fld>
            <a:endParaRPr lang="en-US" sz="1200">
              <a:latin typeface="Calibri" pitchFamily="34" charset="0"/>
            </a:endParaRPr>
          </a:p>
        </p:txBody>
      </p:sp>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xfrm>
            <a:off x="687388" y="4344988"/>
            <a:ext cx="5483225"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3A9908-4737-1047-9E17-3A38513E7696}"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A50F7A-4692-4C81-915A-A8230D9F41A4}" type="slidenum">
              <a:rPr lang="en-US" smtClean="0">
                <a:solidFill>
                  <a:srgbClr val="000000"/>
                </a:solidFill>
              </a:rPr>
              <a:pPr fontAlgn="base">
                <a:spcBef>
                  <a:spcPct val="0"/>
                </a:spcBef>
                <a:spcAft>
                  <a:spcPct val="0"/>
                </a:spcAft>
                <a:defRPr/>
              </a:pPr>
              <a:t>35</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8BE6C5C-2968-5A4A-B2EF-103A5B72628F}"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332AD-943A-A84C-9ABB-BE2B26B0A79B}" type="slidenum">
              <a:rPr lang="en-US"/>
              <a:pPr/>
              <a:t>63</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27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9" descr="ESnet_bckgr_art.png"/>
          <p:cNvPicPr>
            <a:picLocks noChangeAspect="1"/>
          </p:cNvPicPr>
          <p:nvPr/>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p:nvPicPr>
        <p:blipFill>
          <a:blip r:embed="rId4"/>
          <a:srcRect/>
          <a:stretch>
            <a:fillRect/>
          </a:stretch>
        </p:blipFill>
        <p:spPr bwMode="auto">
          <a:xfrm>
            <a:off x="7527925" y="5611813"/>
            <a:ext cx="1158875" cy="884237"/>
          </a:xfrm>
          <a:prstGeom prst="rect">
            <a:avLst/>
          </a:prstGeom>
          <a:noFill/>
          <a:ln w="9525">
            <a:noFill/>
            <a:miter lim="800000"/>
            <a:headEnd/>
            <a:tailEnd/>
          </a:ln>
        </p:spPr>
      </p:pic>
      <p:pic>
        <p:nvPicPr>
          <p:cNvPr id="8" name="Picture 12" descr="DOE_Office_Science.png"/>
          <p:cNvPicPr>
            <a:picLocks noChangeAspect="1"/>
          </p:cNvPicPr>
          <p:nvPr/>
        </p:nvPicPr>
        <p:blipFill>
          <a:blip r:embed="rId5"/>
          <a:srcRect/>
          <a:stretch>
            <a:fillRect/>
          </a:stretch>
        </p:blipFill>
        <p:spPr bwMode="auto">
          <a:xfrm>
            <a:off x="5537200" y="5761038"/>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D22377-7796-FB44-9489-FE31E6E62E66}"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E2C8D-D445-164C-83CD-03933C3193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457200" y="6303963"/>
            <a:ext cx="2133600" cy="182562"/>
          </a:xfrm>
        </p:spPr>
        <p:txBody>
          <a:bodyPr/>
          <a:lstStyle>
            <a:lvl1pPr>
              <a:defRPr>
                <a:solidFill>
                  <a:schemeClr val="tx1"/>
                </a:solidFill>
              </a:defRPr>
            </a:lvl1pPr>
          </a:lstStyle>
          <a:p>
            <a:fld id="{FBD22377-7796-FB44-9489-FE31E6E62E66}" type="datetimeFigureOut">
              <a:rPr lang="en-US" smtClean="0"/>
              <a:pPr/>
              <a:t>7/14/2010</a:t>
            </a:fld>
            <a:endParaRPr lang="en-US"/>
          </a:p>
        </p:txBody>
      </p:sp>
      <p:sp>
        <p:nvSpPr>
          <p:cNvPr id="5" name="Footer Placeholder 4"/>
          <p:cNvSpPr>
            <a:spLocks noGrp="1"/>
          </p:cNvSpPr>
          <p:nvPr>
            <p:ph type="ftr" sz="quarter" idx="11"/>
          </p:nvPr>
        </p:nvSpPr>
        <p:spPr>
          <a:xfrm>
            <a:off x="3124200" y="6303963"/>
            <a:ext cx="2895600" cy="182562"/>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6553200" y="6303963"/>
            <a:ext cx="2133600" cy="182562"/>
          </a:xfrm>
        </p:spPr>
        <p:txBody>
          <a:bodyPr/>
          <a:lstStyle>
            <a:lvl1pPr>
              <a:defRPr>
                <a:solidFill>
                  <a:schemeClr val="tx1"/>
                </a:solidFill>
              </a:defRPr>
            </a:lvl1pPr>
          </a:lstStyle>
          <a:p>
            <a:fld id="{95FE2C8D-D445-164C-83CD-03933C3193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ESnet_color_lg.png"/>
          <p:cNvPicPr>
            <a:picLocks noChangeAspect="1"/>
          </p:cNvPicPr>
          <p:nvPr/>
        </p:nvPicPr>
        <p:blipFill>
          <a:blip r:embed="rId2"/>
          <a:srcRect/>
          <a:stretch>
            <a:fillRect/>
          </a:stretch>
        </p:blipFill>
        <p:spPr bwMode="auto">
          <a:xfrm>
            <a:off x="457200" y="433388"/>
            <a:ext cx="1700213" cy="2036762"/>
          </a:xfrm>
          <a:prstGeom prst="rect">
            <a:avLst/>
          </a:prstGeom>
          <a:noFill/>
          <a:ln w="9525">
            <a:noFill/>
            <a:miter lim="800000"/>
            <a:headEnd/>
            <a:tailEnd/>
          </a:ln>
        </p:spPr>
      </p:pic>
      <p:sp>
        <p:nvSpPr>
          <p:cNvPr id="5" name="TextBox 4"/>
          <p:cNvSpPr txBox="1"/>
          <p:nvPr/>
        </p:nvSpPr>
        <p:spPr>
          <a:xfrm>
            <a:off x="7607300" y="0"/>
            <a:ext cx="1536700" cy="1714500"/>
          </a:xfrm>
          <a:prstGeom prst="rect">
            <a:avLst/>
          </a:prstGeom>
          <a:solidFill>
            <a:schemeClr val="bg1"/>
          </a:solidFill>
        </p:spPr>
        <p:txBody>
          <a:bodyPr>
            <a:spAutoFit/>
          </a:bodyPr>
          <a:lstStyle/>
          <a:p>
            <a:pPr>
              <a:defRPr/>
            </a:pPr>
            <a:endParaRPr lang="en-US" dirty="0">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a:xfrm>
            <a:off x="457200" y="4406900"/>
            <a:ext cx="8037513" cy="1362075"/>
          </a:xfrm>
        </p:spPr>
        <p:txBody>
          <a:bodyPr anchor="t"/>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037513"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FBD22377-7796-FB44-9489-FE31E6E62E66}" type="datetimeFigureOut">
              <a:rPr lang="en-US" smtClean="0"/>
              <a:pPr/>
              <a:t>7/14/2010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274638"/>
            <a:ext cx="70993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spcBef>
                <a:spcPts val="900"/>
              </a:spcBef>
              <a:defRPr sz="1800"/>
            </a:lvl1pPr>
            <a:lvl2pPr>
              <a:spcBef>
                <a:spcPts val="600"/>
              </a:spcBef>
              <a:defRPr sz="1800"/>
            </a:lvl2pPr>
            <a:lvl3pPr>
              <a:spcBef>
                <a:spcPts val="400"/>
              </a:spcBef>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spcBef>
                <a:spcPts val="9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Date Placeholder 3"/>
          <p:cNvSpPr>
            <a:spLocks noGrp="1"/>
          </p:cNvSpPr>
          <p:nvPr>
            <p:ph type="dt" sz="half" idx="10"/>
          </p:nvPr>
        </p:nvSpPr>
        <p:spPr/>
        <p:txBody>
          <a:bodyPr/>
          <a:lstStyle>
            <a:lvl1pPr>
              <a:defRPr/>
            </a:lvl1pPr>
          </a:lstStyle>
          <a:p>
            <a:fld id="{FBD22377-7796-FB44-9489-FE31E6E62E66}" type="datetimeFigureOut">
              <a:rPr lang="en-US" smtClean="0"/>
              <a:pPr/>
              <a:t>7/14/2010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274638"/>
            <a:ext cx="71501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p:txBody>
          <a:bodyPr/>
          <a:lstStyle>
            <a:lvl1pPr>
              <a:defRPr/>
            </a:lvl1pPr>
          </a:lstStyle>
          <a:p>
            <a:fld id="{FBD22377-7796-FB44-9489-FE31E6E62E66}" type="datetimeFigureOut">
              <a:rPr lang="en-US" smtClean="0"/>
              <a:pPr/>
              <a:t>7/14/2010</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274638"/>
            <a:ext cx="70993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FBD22377-7796-FB44-9489-FE31E6E62E66}" type="datetimeFigureOut">
              <a:rPr lang="en-US" smtClean="0"/>
              <a:pPr/>
              <a:t>7/14/2010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BD22377-7796-FB44-9489-FE31E6E62E66}" type="datetimeFigureOut">
              <a:rPr lang="en-US" smtClean="0"/>
              <a:pPr/>
              <a:t>7/14/2010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554038"/>
            <a:ext cx="3008313" cy="1160462"/>
          </a:xfr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1714500"/>
            <a:ext cx="5111750" cy="4411663"/>
          </a:xfrm>
        </p:spPr>
        <p:txBody>
          <a:bodyPr/>
          <a:lstStyle>
            <a:lvl1pPr>
              <a:spcBef>
                <a:spcPts val="900"/>
              </a:spcBef>
              <a:defRPr sz="1800"/>
            </a:lvl1pPr>
            <a:lvl2pPr>
              <a:defRPr sz="1800"/>
            </a:lvl2pPr>
            <a:lvl3pPr>
              <a:spcBef>
                <a:spcPts val="400"/>
              </a:spcBef>
              <a:defRPr sz="18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714500"/>
            <a:ext cx="3008313" cy="4411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FBD22377-7796-FB44-9489-FE31E6E62E66}" type="datetimeFigureOut">
              <a:rPr lang="en-US" smtClean="0"/>
              <a:pPr/>
              <a:t>7/14/2010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BD22377-7796-FB44-9489-FE31E6E62E66}" type="datetimeFigureOut">
              <a:rPr lang="en-US" smtClean="0"/>
              <a:pPr/>
              <a:t>7/14/2010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ESnet_bckgr_art.png"/>
          <p:cNvPicPr>
            <a:picLocks noChangeAspect="1"/>
          </p:cNvPicPr>
          <p:nvPr/>
        </p:nvPicPr>
        <p:blipFill>
          <a:blip r:embed="rId12"/>
          <a:srcRect l="45847"/>
          <a:stretch>
            <a:fillRect/>
          </a:stretch>
        </p:blipFill>
        <p:spPr bwMode="auto">
          <a:xfrm>
            <a:off x="0" y="1588"/>
            <a:ext cx="2805113" cy="68564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First level bullet</a:t>
            </a:r>
          </a:p>
          <a:p>
            <a:pPr lvl="2"/>
            <a:r>
              <a:rPr lang="en-US"/>
              <a:t>	Second level bullet</a:t>
            </a:r>
          </a:p>
          <a:p>
            <a:pPr lvl="3"/>
            <a:r>
              <a:rPr lang="en-US"/>
              <a:t>	Third level bullet</a:t>
            </a:r>
          </a:p>
        </p:txBody>
      </p:sp>
      <p:sp>
        <p:nvSpPr>
          <p:cNvPr id="4" name="Date Placeholder 3"/>
          <p:cNvSpPr>
            <a:spLocks noGrp="1"/>
          </p:cNvSpPr>
          <p:nvPr>
            <p:ph type="dt" sz="half" idx="2"/>
          </p:nvPr>
        </p:nvSpPr>
        <p:spPr>
          <a:xfrm>
            <a:off x="457200" y="6307138"/>
            <a:ext cx="2133600" cy="184150"/>
          </a:xfrm>
          <a:prstGeom prst="rect">
            <a:avLst/>
          </a:prstGeom>
        </p:spPr>
        <p:txBody>
          <a:bodyPr vert="horz" lIns="91440" tIns="45720" rIns="91440" bIns="45720" rtlCol="0" anchor="ctr"/>
          <a:lstStyle>
            <a:lvl1pPr algn="l" fontAlgn="auto">
              <a:spcBef>
                <a:spcPts val="0"/>
              </a:spcBef>
              <a:spcAft>
                <a:spcPts val="0"/>
              </a:spcAft>
              <a:defRPr sz="600">
                <a:solidFill>
                  <a:schemeClr val="tx1"/>
                </a:solidFill>
                <a:latin typeface="+mn-lt"/>
                <a:ea typeface="+mn-ea"/>
                <a:cs typeface="+mn-cs"/>
              </a:defRPr>
            </a:lvl1pPr>
          </a:lstStyle>
          <a:p>
            <a:fld id="{FBD22377-7796-FB44-9489-FE31E6E62E66}" type="datetimeFigureOut">
              <a:rPr lang="en-US" smtClean="0"/>
              <a:pPr/>
              <a:t>7/14/2010</a:t>
            </a:fld>
            <a:endParaRPr lang="en-US"/>
          </a:p>
        </p:txBody>
      </p:sp>
      <p:sp>
        <p:nvSpPr>
          <p:cNvPr id="5" name="Footer Placeholder 4"/>
          <p:cNvSpPr>
            <a:spLocks noGrp="1"/>
          </p:cNvSpPr>
          <p:nvPr>
            <p:ph type="ftr" sz="quarter" idx="3"/>
          </p:nvPr>
        </p:nvSpPr>
        <p:spPr>
          <a:xfrm>
            <a:off x="2590800" y="6307138"/>
            <a:ext cx="3962400" cy="184150"/>
          </a:xfrm>
          <a:prstGeom prst="rect">
            <a:avLst/>
          </a:prstGeom>
        </p:spPr>
        <p:txBody>
          <a:bodyPr vert="horz" wrap="square" lIns="0" tIns="0" rIns="0" bIns="0" rtlCol="0" anchor="ctr"/>
          <a:lstStyle>
            <a:lvl1pPr algn="ctr" fontAlgn="auto">
              <a:spcBef>
                <a:spcPts val="0"/>
              </a:spcBef>
              <a:spcAft>
                <a:spcPts val="0"/>
              </a:spcAft>
              <a:defRPr sz="600">
                <a:solidFill>
                  <a:schemeClr val="tx1"/>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07138"/>
            <a:ext cx="2133600" cy="184150"/>
          </a:xfrm>
          <a:prstGeom prst="rect">
            <a:avLst/>
          </a:prstGeom>
        </p:spPr>
        <p:txBody>
          <a:bodyPr vert="horz" lIns="91440" tIns="45720" rIns="91440" bIns="45720" rtlCol="0" anchor="ctr"/>
          <a:lstStyle>
            <a:lvl1pPr algn="r" fontAlgn="auto">
              <a:spcBef>
                <a:spcPts val="0"/>
              </a:spcBef>
              <a:spcAft>
                <a:spcPts val="0"/>
              </a:spcAft>
              <a:defRPr sz="600">
                <a:solidFill>
                  <a:schemeClr val="tx1"/>
                </a:solidFill>
                <a:latin typeface="+mn-lt"/>
                <a:ea typeface="+mn-ea"/>
                <a:cs typeface="+mn-cs"/>
              </a:defRPr>
            </a:lvl1pPr>
          </a:lstStyle>
          <a:p>
            <a:fld id="{95FE2C8D-D445-164C-83CD-03933C3193B3}" type="slidenum">
              <a:rPr lang="en-US" smtClean="0"/>
              <a:pPr/>
              <a:t>‹#›</a:t>
            </a:fld>
            <a:endParaRPr lang="en-US"/>
          </a:p>
        </p:txBody>
      </p:sp>
      <p:pic>
        <p:nvPicPr>
          <p:cNvPr id="1032" name="Picture 9" descr="ESnet_color_sm.png"/>
          <p:cNvPicPr>
            <a:picLocks noChangeAspect="1"/>
          </p:cNvPicPr>
          <p:nvPr/>
        </p:nvPicPr>
        <p:blipFill>
          <a:blip r:embed="rId13"/>
          <a:srcRect/>
          <a:stretch>
            <a:fillRect/>
          </a:stretch>
        </p:blipFill>
        <p:spPr bwMode="auto">
          <a:xfrm>
            <a:off x="7807325" y="274638"/>
            <a:ext cx="1000125" cy="1176337"/>
          </a:xfrm>
          <a:prstGeom prst="rect">
            <a:avLst/>
          </a:prstGeom>
          <a:noFill/>
          <a:ln w="9525">
            <a:noFill/>
            <a:miter lim="800000"/>
            <a:headEnd/>
            <a:tailEnd/>
          </a:ln>
        </p:spPr>
      </p:pic>
      <p:sp>
        <p:nvSpPr>
          <p:cNvPr id="17" name="Text Placeholder 9"/>
          <p:cNvSpPr txBox="1">
            <a:spLocks/>
          </p:cNvSpPr>
          <p:nvPr/>
        </p:nvSpPr>
        <p:spPr bwMode="auto">
          <a:xfrm>
            <a:off x="-111125" y="6496050"/>
            <a:ext cx="4683125" cy="514350"/>
          </a:xfrm>
          <a:prstGeom prst="rect">
            <a:avLst/>
          </a:prstGeom>
          <a:solidFill>
            <a:srgbClr val="629FC3"/>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Lawrence Berkeley National Laboratory</a:t>
            </a:r>
          </a:p>
        </p:txBody>
      </p:sp>
      <p:sp>
        <p:nvSpPr>
          <p:cNvPr id="18" name="Text Placeholder 9"/>
          <p:cNvSpPr txBox="1">
            <a:spLocks/>
          </p:cNvSpPr>
          <p:nvPr/>
        </p:nvSpPr>
        <p:spPr bwMode="auto">
          <a:xfrm>
            <a:off x="4572000" y="6496050"/>
            <a:ext cx="4683125" cy="514350"/>
          </a:xfrm>
          <a:prstGeom prst="rect">
            <a:avLst/>
          </a:prstGeom>
          <a:solidFill>
            <a:schemeClr val="tx1"/>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U.S. Department of Energy  |  Office of Science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1" fontAlgn="base" hangingPunct="1">
        <a:spcBef>
          <a:spcPts val="900"/>
        </a:spcBef>
        <a:spcAft>
          <a:spcPct val="0"/>
        </a:spcAft>
        <a:buSzPct val="100000"/>
        <a:buFont typeface="Arial" pitchFamily="-107" charset="0"/>
        <a:buChar char="•"/>
        <a:defRPr sz="2000" kern="1200">
          <a:solidFill>
            <a:schemeClr val="tx1"/>
          </a:solidFill>
          <a:latin typeface="+mn-lt"/>
          <a:ea typeface="ＭＳ Ｐゴシック" pitchFamily="-108" charset="-128"/>
          <a:cs typeface="+mn-cs"/>
        </a:defRPr>
      </a:lvl2pPr>
      <a:lvl3pPr marL="685800" indent="-228600" algn="l" defTabSz="457200" rtl="0" eaLnBrk="1" fontAlgn="base" hangingPunct="1">
        <a:spcBef>
          <a:spcPct val="20000"/>
        </a:spcBef>
        <a:spcAft>
          <a:spcPct val="0"/>
        </a:spcAft>
        <a:buSzPct val="85000"/>
        <a:buFont typeface="Lucida Grande" pitchFamily="-107" charset="0"/>
        <a:buChar char="-"/>
        <a:defRPr sz="2000" kern="1200">
          <a:solidFill>
            <a:schemeClr val="tx1"/>
          </a:solidFill>
          <a:latin typeface="+mn-lt"/>
          <a:ea typeface="ＭＳ Ｐゴシック" pitchFamily="-108" charset="-128"/>
          <a:cs typeface="+mn-cs"/>
        </a:defRPr>
      </a:lvl3pPr>
      <a:lvl4pPr marL="914400" indent="-228600" algn="l" defTabSz="457200" rtl="0" eaLnBrk="1" fontAlgn="base" hangingPunct="1">
        <a:spcBef>
          <a:spcPct val="20000"/>
        </a:spcBef>
        <a:spcAft>
          <a:spcPct val="0"/>
        </a:spcAft>
        <a:buSzPct val="80000"/>
        <a:buFont typeface="Arial" pitchFamily="-107"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pitchFamily="-107"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4.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mailto:ecs-status@es.ne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InCommonfederation.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1.pdf"/><Relationship Id="rId12"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media/image33.png"/><Relationship Id="rId5" Type="http://schemas.openxmlformats.org/officeDocument/2006/relationships/hyperlink" Target="http://www.athena-scs.com/product.asp?pid=1"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33.pdf"/></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www.esnetupdates.wordpress.com" TargetMode="External"/><Relationship Id="rId2" Type="http://schemas.openxmlformats.org/officeDocument/2006/relationships/image" Target="../media/image36.tiff"/><Relationship Id="rId1" Type="http://schemas.openxmlformats.org/officeDocument/2006/relationships/slideLayout" Target="../slideLayouts/slideLayout8.xml"/><Relationship Id="rId4" Type="http://schemas.openxmlformats.org/officeDocument/2006/relationships/hyperlink" Target="http://www.twitter.com/esnetupdates"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fasterdata.es.net/disk_pt.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esnetupdates.wordpress.com" TargetMode="External"/><Relationship Id="rId2" Type="http://schemas.openxmlformats.org/officeDocument/2006/relationships/hyperlink" Target="mailto:steve@es.net" TargetMode="External"/><Relationship Id="rId1" Type="http://schemas.openxmlformats.org/officeDocument/2006/relationships/slideLayout" Target="../slideLayouts/slideLayout10.xml"/><Relationship Id="rId5" Type="http://schemas.openxmlformats.org/officeDocument/2006/relationships/hyperlink" Target="https://sites.google.com/a/lbl.gov/ani-testbed/" TargetMode="External"/><Relationship Id="rId4" Type="http://schemas.openxmlformats.org/officeDocument/2006/relationships/hyperlink" Target="http://www.twitter.com/esnetupdat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ESnet Update</a:t>
            </a:r>
            <a:endParaRPr lang="en-US" b="1" dirty="0"/>
          </a:p>
        </p:txBody>
      </p:sp>
      <p:sp>
        <p:nvSpPr>
          <p:cNvPr id="7" name="Subtitle 6"/>
          <p:cNvSpPr>
            <a:spLocks noGrp="1"/>
          </p:cNvSpPr>
          <p:nvPr>
            <p:ph type="subTitle" idx="1"/>
          </p:nvPr>
        </p:nvSpPr>
        <p:spPr/>
        <p:txBody>
          <a:bodyPr/>
          <a:lstStyle/>
          <a:p>
            <a:r>
              <a:rPr lang="en-US" sz="2400" dirty="0" smtClean="0"/>
              <a:t>Summer 2010 ESCC Meeting</a:t>
            </a:r>
          </a:p>
          <a:p>
            <a:r>
              <a:rPr lang="en-US" sz="2400" dirty="0" smtClean="0"/>
              <a:t>Columbus, OH</a:t>
            </a:r>
            <a:endParaRPr lang="en-US" sz="2400" dirty="0"/>
          </a:p>
        </p:txBody>
      </p:sp>
      <p:sp>
        <p:nvSpPr>
          <p:cNvPr id="8" name="Text Placeholder 7"/>
          <p:cNvSpPr>
            <a:spLocks noGrp="1"/>
          </p:cNvSpPr>
          <p:nvPr>
            <p:ph type="body" sz="quarter" idx="11"/>
          </p:nvPr>
        </p:nvSpPr>
        <p:spPr/>
        <p:txBody>
          <a:bodyPr/>
          <a:lstStyle/>
          <a:p>
            <a:r>
              <a:rPr lang="en-US" sz="1800" dirty="0" smtClean="0"/>
              <a:t>Steve Cotter, ESnet Dept Head</a:t>
            </a:r>
          </a:p>
          <a:p>
            <a:r>
              <a:rPr lang="en-US" sz="1800" dirty="0" smtClean="0"/>
              <a:t>Lawrence Berkeley National Lab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Circuit &amp; Site Updates</a:t>
            </a:r>
          </a:p>
        </p:txBody>
      </p:sp>
      <p:sp>
        <p:nvSpPr>
          <p:cNvPr id="14339" name="Content Placeholder 2"/>
          <p:cNvSpPr>
            <a:spLocks noGrp="1"/>
          </p:cNvSpPr>
          <p:nvPr>
            <p:ph idx="1"/>
          </p:nvPr>
        </p:nvSpPr>
        <p:spPr>
          <a:xfrm>
            <a:off x="457200" y="1600200"/>
            <a:ext cx="8432800" cy="4525963"/>
          </a:xfrm>
        </p:spPr>
        <p:txBody>
          <a:bodyPr/>
          <a:lstStyle/>
          <a:p>
            <a:r>
              <a:rPr lang="en-US" sz="1800" dirty="0" smtClean="0"/>
              <a:t>Circuit installs</a:t>
            </a:r>
          </a:p>
          <a:p>
            <a:pPr lvl="1"/>
            <a:r>
              <a:rPr lang="en-US" sz="1600" dirty="0" smtClean="0"/>
              <a:t>10G EQX-ASH (DC2) &amp; 10G EQX-SJ (SJ1) fabric upgraded in Jan </a:t>
            </a:r>
          </a:p>
          <a:p>
            <a:pPr lvl="1"/>
            <a:r>
              <a:rPr lang="en-US" sz="1600" dirty="0" smtClean="0"/>
              <a:t>OC12 between DENV‐HUB and </a:t>
            </a:r>
            <a:r>
              <a:rPr lang="en-US" sz="1600" dirty="0" err="1" smtClean="0"/>
              <a:t>Pantex</a:t>
            </a:r>
            <a:r>
              <a:rPr lang="en-US" sz="1600" dirty="0" smtClean="0"/>
              <a:t> Jan 28</a:t>
            </a:r>
            <a:r>
              <a:rPr lang="en-US" sz="1600" baseline="30000" dirty="0" smtClean="0"/>
              <a:t>th</a:t>
            </a:r>
            <a:r>
              <a:rPr lang="en-US" sz="1600" dirty="0" smtClean="0"/>
              <a:t> </a:t>
            </a:r>
          </a:p>
          <a:p>
            <a:pPr lvl="1"/>
            <a:r>
              <a:rPr lang="en-US" sz="1600" dirty="0" smtClean="0"/>
              <a:t>DS3 between WASH‐HUB and SNL‐DC Feb 2</a:t>
            </a:r>
            <a:r>
              <a:rPr lang="en-US" sz="1600" baseline="30000" dirty="0" smtClean="0"/>
              <a:t>nd</a:t>
            </a:r>
            <a:r>
              <a:rPr lang="en-US" sz="1600" dirty="0" smtClean="0"/>
              <a:t> </a:t>
            </a:r>
          </a:p>
          <a:p>
            <a:pPr lvl="1"/>
            <a:r>
              <a:rPr lang="en-US" sz="1600" dirty="0" smtClean="0"/>
              <a:t>10G peering with GPN @ KANS‐HUB Feb 10</a:t>
            </a:r>
            <a:r>
              <a:rPr lang="en-US" sz="1600" baseline="30000" dirty="0" smtClean="0"/>
              <a:t>th</a:t>
            </a:r>
            <a:r>
              <a:rPr lang="en-US" sz="1600" dirty="0" smtClean="0"/>
              <a:t> </a:t>
            </a:r>
          </a:p>
          <a:p>
            <a:pPr lvl="1"/>
            <a:r>
              <a:rPr lang="en-US" sz="1600" dirty="0" smtClean="0"/>
              <a:t>10G EQX‐CHI fabric upgraded  Feb 19</a:t>
            </a:r>
            <a:r>
              <a:rPr lang="en-US" sz="1600" baseline="30000" dirty="0" smtClean="0"/>
              <a:t>th</a:t>
            </a:r>
            <a:r>
              <a:rPr lang="en-US" sz="1600" dirty="0" smtClean="0"/>
              <a:t> </a:t>
            </a:r>
          </a:p>
          <a:p>
            <a:pPr lvl="1"/>
            <a:r>
              <a:rPr lang="en-US" sz="1600" dirty="0" smtClean="0"/>
              <a:t>OC3c for NSO to LASV‐HUB Mar 8</a:t>
            </a:r>
            <a:r>
              <a:rPr lang="en-US" sz="1600" baseline="30000" dirty="0" smtClean="0"/>
              <a:t>th</a:t>
            </a:r>
            <a:r>
              <a:rPr lang="en-US" sz="1600" dirty="0" smtClean="0"/>
              <a:t> </a:t>
            </a:r>
          </a:p>
          <a:p>
            <a:pPr lvl="1"/>
            <a:r>
              <a:rPr lang="en-US" sz="1600" dirty="0" smtClean="0"/>
              <a:t>Three 1GE links in D.C. Area (DC-MAN)</a:t>
            </a:r>
          </a:p>
          <a:p>
            <a:pPr lvl="2"/>
            <a:r>
              <a:rPr lang="en-US" sz="1600" dirty="0" smtClean="0"/>
              <a:t>The three new 1GE circuits between DOE-GTN, IN-FORR and WASH-HUB went into production on Apr 20</a:t>
            </a:r>
            <a:r>
              <a:rPr lang="en-US" sz="1600" baseline="30000" dirty="0" smtClean="0"/>
              <a:t>th</a:t>
            </a:r>
            <a:endParaRPr lang="en-US" sz="1600" dirty="0" smtClean="0"/>
          </a:p>
          <a:p>
            <a:pPr lvl="1"/>
            <a:r>
              <a:rPr lang="en-US" sz="1600" dirty="0" smtClean="0"/>
              <a:t>Moved the JLAB and NRL-STAR-WASH circuits to new Level3 cross-connects Apr 28</a:t>
            </a:r>
            <a:r>
              <a:rPr lang="en-US" sz="1600" baseline="30000" dirty="0" smtClean="0"/>
              <a:t>th</a:t>
            </a:r>
            <a:endParaRPr lang="en-US" sz="1600" dirty="0" smtClean="0"/>
          </a:p>
          <a:p>
            <a:pPr lvl="1"/>
            <a:r>
              <a:rPr lang="en-US" sz="1600" dirty="0" smtClean="0"/>
              <a:t>10G MERIT wave was added to the 1GE between </a:t>
            </a:r>
            <a:r>
              <a:rPr lang="en-US" sz="1600" dirty="0" err="1" smtClean="0"/>
              <a:t>Equinix</a:t>
            </a:r>
            <a:r>
              <a:rPr lang="en-US" sz="1600" dirty="0" smtClean="0"/>
              <a:t> Chicago (CH2) on May 7</a:t>
            </a:r>
            <a:r>
              <a:rPr lang="en-US" sz="1600" baseline="30000" dirty="0" smtClean="0"/>
              <a:t>th</a:t>
            </a:r>
            <a:endParaRPr lang="en-US" sz="1600" dirty="0" smtClean="0"/>
          </a:p>
          <a:p>
            <a:pPr lvl="1"/>
            <a:r>
              <a:rPr lang="en-US" sz="1600" dirty="0" smtClean="0"/>
              <a:t>10G Level3 wave replacing 1GE between </a:t>
            </a:r>
            <a:r>
              <a:rPr lang="en-US" sz="1600" dirty="0" err="1" smtClean="0"/>
              <a:t>Equinix</a:t>
            </a:r>
            <a:r>
              <a:rPr lang="en-US" sz="1600" dirty="0" smtClean="0"/>
              <a:t> SJ (SJ1) in acceptance testing</a:t>
            </a:r>
          </a:p>
          <a:p>
            <a:r>
              <a:rPr lang="en-US" sz="1400" dirty="0" smtClean="0"/>
              <a:t> </a:t>
            </a:r>
          </a:p>
        </p:txBody>
      </p:sp>
      <p:sp>
        <p:nvSpPr>
          <p:cNvPr id="6" name="Date Placeholder 5"/>
          <p:cNvSpPr>
            <a:spLocks noGrp="1"/>
          </p:cNvSpPr>
          <p:nvPr>
            <p:ph type="dt" sz="quarter" idx="10"/>
          </p:nvPr>
        </p:nvSpPr>
        <p:spPr/>
        <p:txBody>
          <a:bodyPr/>
          <a:lstStyle/>
          <a:p>
            <a:fld id="{EBA1F6DA-E956-D54F-8337-305704256CDC}" type="datetime1">
              <a:rPr lang="en-US" smtClean="0"/>
              <a:pPr/>
              <a:t>7/14/2010</a:t>
            </a:fld>
            <a:endParaRPr lang="en-US" dirty="0"/>
          </a:p>
        </p:txBody>
      </p:sp>
      <p:sp>
        <p:nvSpPr>
          <p:cNvPr id="7" name="Slide Number Placeholder 6"/>
          <p:cNvSpPr>
            <a:spLocks noGrp="1"/>
          </p:cNvSpPr>
          <p:nvPr>
            <p:ph type="sldNum" sz="quarter" idx="12"/>
          </p:nvPr>
        </p:nvSpPr>
        <p:spPr/>
        <p:txBody>
          <a:bodyPr/>
          <a:lstStyle/>
          <a:p>
            <a:fld id="{86F8B399-4028-654E-A0F1-AD4341F1C1A3}"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Circuit &amp; Site Updates</a:t>
            </a:r>
          </a:p>
        </p:txBody>
      </p:sp>
      <p:sp>
        <p:nvSpPr>
          <p:cNvPr id="14339" name="Content Placeholder 2"/>
          <p:cNvSpPr>
            <a:spLocks noGrp="1"/>
          </p:cNvSpPr>
          <p:nvPr>
            <p:ph idx="1"/>
          </p:nvPr>
        </p:nvSpPr>
        <p:spPr/>
        <p:txBody>
          <a:bodyPr/>
          <a:lstStyle/>
          <a:p>
            <a:r>
              <a:rPr lang="en-US" dirty="0" smtClean="0"/>
              <a:t>Future circuit installs:</a:t>
            </a:r>
          </a:p>
          <a:p>
            <a:pPr lvl="1"/>
            <a:r>
              <a:rPr lang="en-US" sz="1800" dirty="0" smtClean="0"/>
              <a:t>10G peering with MERIT @ Starlight (pending acceptance)</a:t>
            </a:r>
          </a:p>
          <a:p>
            <a:pPr lvl="1"/>
            <a:r>
              <a:rPr lang="en-US" sz="1800" dirty="0" smtClean="0"/>
              <a:t>10G wave between WASH‐HUB and EQX‐ASH (on order)</a:t>
            </a:r>
          </a:p>
          <a:p>
            <a:pPr lvl="1"/>
            <a:r>
              <a:rPr lang="en-US" sz="1800" dirty="0" smtClean="0"/>
              <a:t>1G private peering at EQX-ASH with Level3 (pending final configurations)</a:t>
            </a:r>
          </a:p>
          <a:p>
            <a:pPr lvl="1"/>
            <a:r>
              <a:rPr lang="en-US" sz="1800" dirty="0" smtClean="0"/>
              <a:t>1G private peering being planned with TATA Communications at all 3 </a:t>
            </a:r>
            <a:r>
              <a:rPr lang="en-US" sz="1800" dirty="0" err="1" smtClean="0"/>
              <a:t>Equinex</a:t>
            </a:r>
            <a:r>
              <a:rPr lang="en-US" sz="1800" dirty="0" smtClean="0"/>
              <a:t>  (move from fabric)</a:t>
            </a:r>
          </a:p>
          <a:p>
            <a:pPr lvl="1"/>
            <a:r>
              <a:rPr lang="en-US" sz="1800" dirty="0" smtClean="0"/>
              <a:t>1GE wave in BOIS to INL via IRON (TBD)</a:t>
            </a:r>
          </a:p>
          <a:p>
            <a:pPr lvl="1"/>
            <a:r>
              <a:rPr lang="en-US" sz="1800" dirty="0" smtClean="0"/>
              <a:t>Future site ordered 1GE wave from KCP to KANS-HUB (TBD)</a:t>
            </a:r>
          </a:p>
          <a:p>
            <a:r>
              <a:rPr lang="en-US" dirty="0" smtClean="0"/>
              <a:t>Future backbone installs:  </a:t>
            </a:r>
          </a:p>
          <a:p>
            <a:pPr lvl="1"/>
            <a:r>
              <a:rPr lang="en-US" sz="1800" dirty="0" smtClean="0"/>
              <a:t>Planning additional waves between SUNN - DENV - KANS - CHIC – CLEV – WASH by Oct (based on traffic demand) </a:t>
            </a:r>
          </a:p>
          <a:p>
            <a:pPr lvl="1"/>
            <a:endParaRPr lang="en-US" sz="1800" dirty="0" smtClean="0"/>
          </a:p>
          <a:p>
            <a:endParaRPr lang="en-US" sz="1800" dirty="0" smtClean="0"/>
          </a:p>
        </p:txBody>
      </p:sp>
      <p:sp>
        <p:nvSpPr>
          <p:cNvPr id="6" name="Date Placeholder 5"/>
          <p:cNvSpPr>
            <a:spLocks noGrp="1"/>
          </p:cNvSpPr>
          <p:nvPr>
            <p:ph type="dt" sz="half" idx="10"/>
          </p:nvPr>
        </p:nvSpPr>
        <p:spPr/>
        <p:txBody>
          <a:bodyPr/>
          <a:lstStyle/>
          <a:p>
            <a:fld id="{EBA1F6DA-E956-D54F-8337-305704256CDC}" type="datetime1">
              <a:rPr lang="en-US" smtClean="0"/>
              <a:pPr/>
              <a:t>7/14/2010</a:t>
            </a:fld>
            <a:endParaRPr lang="en-US" dirty="0"/>
          </a:p>
        </p:txBody>
      </p:sp>
      <p:sp>
        <p:nvSpPr>
          <p:cNvPr id="7" name="Slide Number Placeholder 6"/>
          <p:cNvSpPr>
            <a:spLocks noGrp="1"/>
          </p:cNvSpPr>
          <p:nvPr>
            <p:ph type="sldNum" sz="quarter" idx="12"/>
          </p:nvPr>
        </p:nvSpPr>
        <p:spPr/>
        <p:txBody>
          <a:bodyPr/>
          <a:lstStyle/>
          <a:p>
            <a:fld id="{86F8B399-4028-654E-A0F1-AD4341F1C1A3}"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Long Island MAN</a:t>
            </a:r>
            <a:endParaRPr lang="en-US" sz="2400" dirty="0"/>
          </a:p>
        </p:txBody>
      </p:sp>
      <p:pic>
        <p:nvPicPr>
          <p:cNvPr id="15" name="Content Placeholder 14" descr="LI MAN fiber.tiff"/>
          <p:cNvPicPr>
            <a:picLocks noGrp="1" noChangeAspect="1"/>
          </p:cNvPicPr>
          <p:nvPr>
            <p:ph idx="1"/>
          </p:nvPr>
        </p:nvPicPr>
        <p:blipFill>
          <a:blip r:embed="rId2"/>
          <a:srcRect t="-34245" b="-34245"/>
          <a:stretch>
            <a:fillRect/>
          </a:stretch>
        </p:blipFill>
        <p:spPr>
          <a:xfrm>
            <a:off x="3575050" y="1319916"/>
            <a:ext cx="5568950" cy="4979283"/>
          </a:xfrm>
        </p:spPr>
      </p:pic>
      <p:sp>
        <p:nvSpPr>
          <p:cNvPr id="10" name="Text Placeholder 9"/>
          <p:cNvSpPr>
            <a:spLocks noGrp="1"/>
          </p:cNvSpPr>
          <p:nvPr>
            <p:ph type="body" sz="half" idx="2"/>
          </p:nvPr>
        </p:nvSpPr>
        <p:spPr>
          <a:xfrm>
            <a:off x="457200" y="1714500"/>
            <a:ext cx="3117850" cy="4737100"/>
          </a:xfrm>
        </p:spPr>
        <p:txBody>
          <a:bodyPr>
            <a:normAutofit fontScale="92500" lnSpcReduction="10000"/>
          </a:bodyPr>
          <a:lstStyle/>
          <a:p>
            <a:r>
              <a:rPr lang="en-US" sz="1800" dirty="0" smtClean="0"/>
              <a:t>Southern route:  </a:t>
            </a:r>
          </a:p>
          <a:p>
            <a:pPr lvl="1"/>
            <a:r>
              <a:rPr lang="en-US" sz="1600" dirty="0" err="1" smtClean="0"/>
              <a:t>AoA</a:t>
            </a:r>
            <a:r>
              <a:rPr lang="en-US" sz="1600" dirty="0" smtClean="0"/>
              <a:t> to BNL: 79 miles</a:t>
            </a:r>
          </a:p>
          <a:p>
            <a:pPr lvl="1"/>
            <a:r>
              <a:rPr lang="en-US" sz="1600" dirty="0" smtClean="0"/>
              <a:t>Last 5 miles into BNL is aerial fiber but scheduled to migrate to buried fibers when go production in November. The rest of the route will be buried fiber. </a:t>
            </a:r>
          </a:p>
          <a:p>
            <a:pPr lvl="1"/>
            <a:r>
              <a:rPr lang="en-US" sz="1600" dirty="0" smtClean="0"/>
              <a:t>Scheduled to install </a:t>
            </a:r>
            <a:r>
              <a:rPr lang="en-US" sz="1600" dirty="0" err="1" smtClean="0"/>
              <a:t>Infineras</a:t>
            </a:r>
            <a:r>
              <a:rPr lang="en-US" sz="1600" dirty="0" smtClean="0"/>
              <a:t> in Oct </a:t>
            </a:r>
          </a:p>
          <a:p>
            <a:r>
              <a:rPr lang="en-US" sz="1800" dirty="0" smtClean="0"/>
              <a:t>Northern route</a:t>
            </a:r>
          </a:p>
          <a:p>
            <a:pPr lvl="1"/>
            <a:r>
              <a:rPr lang="en-US" sz="1600" dirty="0" smtClean="0"/>
              <a:t>111 8th to BNL: 95 miles</a:t>
            </a:r>
          </a:p>
          <a:p>
            <a:pPr lvl="1"/>
            <a:r>
              <a:rPr lang="en-US" sz="1600" dirty="0" smtClean="0"/>
              <a:t>Scheduled for delivery 2 months after Southern route – to reduce hardware installation costs. </a:t>
            </a:r>
          </a:p>
          <a:p>
            <a:pPr lvl="1"/>
            <a:r>
              <a:rPr lang="en-US" sz="1600" dirty="0" smtClean="0"/>
              <a:t>Fibers from </a:t>
            </a:r>
            <a:r>
              <a:rPr lang="en-US" sz="1600" dirty="0" err="1" smtClean="0"/>
              <a:t>AoA</a:t>
            </a:r>
            <a:r>
              <a:rPr lang="en-US" sz="1600" dirty="0" smtClean="0"/>
              <a:t> to 111 8th are in place and are buried</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ESnet Traffic</a:t>
            </a:r>
            <a:endParaRPr lang="en-US" sz="2400" dirty="0"/>
          </a:p>
        </p:txBody>
      </p:sp>
      <p:pic>
        <p:nvPicPr>
          <p:cNvPr id="4" name="Content Placeholder 3" descr="bar_stacked-2010_06.png"/>
          <p:cNvPicPr>
            <a:picLocks noGrp="1" noChangeAspect="1"/>
          </p:cNvPicPr>
          <p:nvPr>
            <p:ph idx="1"/>
          </p:nvPr>
        </p:nvPicPr>
        <p:blipFill>
          <a:blip r:embed="rId2"/>
          <a:srcRect t="-6534" b="-6534"/>
          <a:stretch>
            <a:fillRect/>
          </a:stretch>
        </p:blipFill>
        <p:spPr>
          <a:xfrm>
            <a:off x="3575050" y="1281650"/>
            <a:ext cx="5568950" cy="5239098"/>
          </a:xfrm>
        </p:spPr>
      </p:pic>
      <p:sp>
        <p:nvSpPr>
          <p:cNvPr id="7" name="Text Placeholder 6"/>
          <p:cNvSpPr>
            <a:spLocks noGrp="1"/>
          </p:cNvSpPr>
          <p:nvPr>
            <p:ph type="body" sz="half" idx="2"/>
          </p:nvPr>
        </p:nvSpPr>
        <p:spPr>
          <a:xfrm>
            <a:off x="457200" y="1714500"/>
            <a:ext cx="3282124" cy="4411663"/>
          </a:xfrm>
        </p:spPr>
        <p:txBody>
          <a:bodyPr/>
          <a:lstStyle/>
          <a:p>
            <a:r>
              <a:rPr lang="en-US" sz="1600" dirty="0" smtClean="0"/>
              <a:t>June 2010 Summary</a:t>
            </a:r>
          </a:p>
          <a:p>
            <a:r>
              <a:rPr lang="en-US" dirty="0" smtClean="0"/>
              <a:t>   </a:t>
            </a:r>
            <a:r>
              <a:rPr lang="en-US" sz="1300" dirty="0" smtClean="0"/>
              <a:t>Total Bytes Accepted: 6.28 PB</a:t>
            </a:r>
          </a:p>
          <a:p>
            <a:r>
              <a:rPr lang="en-US" sz="1300" dirty="0" smtClean="0"/>
              <a:t>   Total Bytes OSCARS circuits: 2.13 PB</a:t>
            </a:r>
          </a:p>
          <a:p>
            <a:r>
              <a:rPr lang="en-US" sz="1300" dirty="0" smtClean="0"/>
              <a:t>   Percentage of OSCARS traffic: 33.9%</a:t>
            </a:r>
          </a:p>
          <a:p>
            <a:r>
              <a:rPr lang="en-US" sz="1600" dirty="0" smtClean="0"/>
              <a:t>May 2010 Summary</a:t>
            </a:r>
          </a:p>
          <a:p>
            <a:r>
              <a:rPr lang="en-US" sz="1600" dirty="0" smtClean="0"/>
              <a:t>  </a:t>
            </a:r>
            <a:r>
              <a:rPr lang="en-US" sz="1300" dirty="0" smtClean="0"/>
              <a:t>Total Bytes Accepted: 8.66 PB</a:t>
            </a:r>
          </a:p>
          <a:p>
            <a:r>
              <a:rPr lang="en-US" sz="1300" dirty="0" smtClean="0"/>
              <a:t>   Total Bytes OSCARS circuits: 4.41 PB</a:t>
            </a:r>
          </a:p>
          <a:p>
            <a:r>
              <a:rPr lang="en-US" sz="1300" dirty="0" smtClean="0"/>
              <a:t>   Percentage of OSCARS traffic: 50.9%</a:t>
            </a:r>
          </a:p>
          <a:p>
            <a:endParaRPr lang="en-US" sz="1300" dirty="0" smtClean="0"/>
          </a:p>
          <a:p>
            <a:r>
              <a:rPr lang="en-US" sz="1600" b="1" dirty="0" smtClean="0"/>
              <a:t>Nearly 300% increase in traffic June09-May10 </a:t>
            </a:r>
          </a:p>
          <a:p>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ESnet Traffic</a:t>
            </a:r>
            <a:endParaRPr lang="en-US" sz="2400" dirty="0"/>
          </a:p>
        </p:txBody>
      </p:sp>
      <p:pic>
        <p:nvPicPr>
          <p:cNvPr id="4" name="Content Placeholder 3" descr="proj12-2010_06.png"/>
          <p:cNvPicPr>
            <a:picLocks noGrp="1" noChangeAspect="1"/>
          </p:cNvPicPr>
          <p:nvPr>
            <p:ph idx="1"/>
          </p:nvPr>
        </p:nvPicPr>
        <p:blipFill>
          <a:blip r:embed="rId2"/>
          <a:srcRect t="-9817" b="-9817"/>
          <a:stretch>
            <a:fillRect/>
          </a:stretch>
        </p:blipFill>
        <p:spPr>
          <a:xfrm>
            <a:off x="3575050" y="1714500"/>
            <a:ext cx="5568950" cy="4806247"/>
          </a:xfrm>
        </p:spPr>
      </p:pic>
      <p:sp>
        <p:nvSpPr>
          <p:cNvPr id="6" name="Text Placeholder 5"/>
          <p:cNvSpPr>
            <a:spLocks noGrp="1"/>
          </p:cNvSpPr>
          <p:nvPr>
            <p:ph type="body" sz="half" idx="2"/>
          </p:nvPr>
        </p:nvSpPr>
        <p:spPr/>
        <p:txBody>
          <a:bodyPr/>
          <a:lstStyle/>
          <a:p>
            <a:r>
              <a:rPr lang="en-US" dirty="0" smtClean="0"/>
              <a:t>May’s jump in traffic put us back above the long-term trend line</a:t>
            </a:r>
          </a:p>
          <a:p>
            <a:r>
              <a:rPr lang="en-US" dirty="0" smtClean="0"/>
              <a:t>Traffic over last 5 years have become more volatile – indicative of the influence large scientific instruments have on network traffic</a:t>
            </a:r>
          </a:p>
          <a:p>
            <a:r>
              <a:rPr lang="en-US" dirty="0" smtClean="0"/>
              <a:t>One year projection is 13.4 PB/month</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Highly Reliable Infrastructure</a:t>
            </a:r>
            <a:r>
              <a:rPr lang="en-US" sz="3200" dirty="0" smtClean="0">
                <a:solidFill>
                  <a:prstClr val="black"/>
                </a:solidFill>
              </a:rPr>
              <a:t/>
            </a:r>
            <a:br>
              <a:rPr lang="en-US" sz="3200" dirty="0" smtClean="0">
                <a:solidFill>
                  <a:prstClr val="black"/>
                </a:solidFill>
              </a:rPr>
            </a:br>
            <a:r>
              <a:rPr lang="en-US" sz="2000" dirty="0" smtClean="0">
                <a:solidFill>
                  <a:prstClr val="black"/>
                </a:solidFill>
              </a:rPr>
              <a:t>Annual Network Availability – All Sites</a:t>
            </a:r>
            <a:endParaRPr lang="en-US" dirty="0"/>
          </a:p>
        </p:txBody>
      </p:sp>
      <p:graphicFrame>
        <p:nvGraphicFramePr>
          <p:cNvPr id="4" name="Chart 3"/>
          <p:cNvGraphicFramePr/>
          <p:nvPr/>
        </p:nvGraphicFramePr>
        <p:xfrm>
          <a:off x="0" y="1962150"/>
          <a:ext cx="4457700" cy="2933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819454" y="2293500"/>
          <a:ext cx="3276491" cy="2270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457700" y="2068797"/>
          <a:ext cx="4572000" cy="272040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27100" y="4895850"/>
            <a:ext cx="1892354" cy="369332"/>
          </a:xfrm>
          <a:prstGeom prst="rect">
            <a:avLst/>
          </a:prstGeom>
          <a:noFill/>
        </p:spPr>
        <p:txBody>
          <a:bodyPr wrap="square" rtlCol="0">
            <a:spAutoFit/>
          </a:bodyPr>
          <a:lstStyle/>
          <a:p>
            <a:pPr algn="ctr"/>
            <a:r>
              <a:rPr lang="en-US" dirty="0" smtClean="0"/>
              <a:t>Feb07-Jan08</a:t>
            </a:r>
            <a:endParaRPr lang="en-US" dirty="0"/>
          </a:p>
        </p:txBody>
      </p:sp>
      <p:sp>
        <p:nvSpPr>
          <p:cNvPr id="8" name="TextBox 7"/>
          <p:cNvSpPr txBox="1"/>
          <p:nvPr/>
        </p:nvSpPr>
        <p:spPr>
          <a:xfrm>
            <a:off x="3263900" y="4895850"/>
            <a:ext cx="1892354" cy="369332"/>
          </a:xfrm>
          <a:prstGeom prst="rect">
            <a:avLst/>
          </a:prstGeom>
          <a:noFill/>
        </p:spPr>
        <p:txBody>
          <a:bodyPr wrap="square" rtlCol="0">
            <a:spAutoFit/>
          </a:bodyPr>
          <a:lstStyle/>
          <a:p>
            <a:pPr algn="ctr"/>
            <a:r>
              <a:rPr lang="en-US" dirty="0" smtClean="0"/>
              <a:t>Feb08-Jan09</a:t>
            </a:r>
            <a:endParaRPr lang="en-US" dirty="0"/>
          </a:p>
        </p:txBody>
      </p:sp>
      <p:sp>
        <p:nvSpPr>
          <p:cNvPr id="9" name="TextBox 8"/>
          <p:cNvSpPr txBox="1"/>
          <p:nvPr/>
        </p:nvSpPr>
        <p:spPr>
          <a:xfrm>
            <a:off x="5422846" y="4895850"/>
            <a:ext cx="1892354" cy="369332"/>
          </a:xfrm>
          <a:prstGeom prst="rect">
            <a:avLst/>
          </a:prstGeom>
          <a:noFill/>
        </p:spPr>
        <p:txBody>
          <a:bodyPr wrap="square" rtlCol="0">
            <a:spAutoFit/>
          </a:bodyPr>
          <a:lstStyle/>
          <a:p>
            <a:pPr algn="ctr"/>
            <a:r>
              <a:rPr lang="en-US" dirty="0" smtClean="0"/>
              <a:t>Feb09-Jan10</a:t>
            </a:r>
            <a:endParaRPr lang="en-US" dirty="0"/>
          </a:p>
        </p:txBody>
      </p:sp>
      <p:sp>
        <p:nvSpPr>
          <p:cNvPr id="10" name="TextBox 9"/>
          <p:cNvSpPr txBox="1"/>
          <p:nvPr/>
        </p:nvSpPr>
        <p:spPr>
          <a:xfrm>
            <a:off x="1219200" y="1893390"/>
            <a:ext cx="1282700" cy="400110"/>
          </a:xfrm>
          <a:prstGeom prst="rect">
            <a:avLst/>
          </a:prstGeom>
          <a:noFill/>
        </p:spPr>
        <p:txBody>
          <a:bodyPr wrap="square" rtlCol="0">
            <a:spAutoFit/>
          </a:bodyPr>
          <a:lstStyle/>
          <a:p>
            <a:pPr algn="ctr"/>
            <a:r>
              <a:rPr lang="en-US" sz="2000" dirty="0" smtClean="0"/>
              <a:t>99.954%</a:t>
            </a:r>
            <a:endParaRPr lang="en-US" sz="2000" dirty="0"/>
          </a:p>
        </p:txBody>
      </p:sp>
      <p:sp>
        <p:nvSpPr>
          <p:cNvPr id="11" name="TextBox 10"/>
          <p:cNvSpPr txBox="1"/>
          <p:nvPr/>
        </p:nvSpPr>
        <p:spPr>
          <a:xfrm>
            <a:off x="3448050" y="1893390"/>
            <a:ext cx="1282700" cy="400110"/>
          </a:xfrm>
          <a:prstGeom prst="rect">
            <a:avLst/>
          </a:prstGeom>
          <a:noFill/>
        </p:spPr>
        <p:txBody>
          <a:bodyPr wrap="square" rtlCol="0">
            <a:spAutoFit/>
          </a:bodyPr>
          <a:lstStyle/>
          <a:p>
            <a:pPr algn="ctr"/>
            <a:r>
              <a:rPr lang="en-US" sz="2000" dirty="0" smtClean="0"/>
              <a:t>99.969%</a:t>
            </a:r>
            <a:endParaRPr lang="en-US" sz="2000" dirty="0"/>
          </a:p>
        </p:txBody>
      </p:sp>
      <p:sp>
        <p:nvSpPr>
          <p:cNvPr id="12" name="TextBox 11"/>
          <p:cNvSpPr txBox="1"/>
          <p:nvPr/>
        </p:nvSpPr>
        <p:spPr>
          <a:xfrm>
            <a:off x="5753100" y="1868742"/>
            <a:ext cx="1282700" cy="400110"/>
          </a:xfrm>
          <a:prstGeom prst="rect">
            <a:avLst/>
          </a:prstGeom>
          <a:noFill/>
        </p:spPr>
        <p:txBody>
          <a:bodyPr wrap="square" rtlCol="0">
            <a:spAutoFit/>
          </a:bodyPr>
          <a:lstStyle/>
          <a:p>
            <a:pPr algn="ctr"/>
            <a:r>
              <a:rPr lang="en-US" sz="2000" dirty="0" smtClean="0"/>
              <a:t>99.985%</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Update</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dirty="0" smtClean="0"/>
              <a:t>OSCARS Service Goals</a:t>
            </a:r>
          </a:p>
        </p:txBody>
      </p:sp>
      <p:sp>
        <p:nvSpPr>
          <p:cNvPr id="630787" name="Rectangle 3"/>
          <p:cNvSpPr>
            <a:spLocks noGrp="1" noChangeArrowheads="1"/>
          </p:cNvSpPr>
          <p:nvPr>
            <p:ph idx="1"/>
          </p:nvPr>
        </p:nvSpPr>
        <p:spPr/>
        <p:txBody>
          <a:bodyPr/>
          <a:lstStyle/>
          <a:p>
            <a:r>
              <a:rPr lang="en-US" sz="1800" dirty="0" smtClean="0"/>
              <a:t>Allow users to request guaranteed bandwidth between specific end points for specific period of time</a:t>
            </a:r>
          </a:p>
          <a:p>
            <a:pPr lvl="1"/>
            <a:r>
              <a:rPr lang="en-US" sz="1600" dirty="0" smtClean="0"/>
              <a:t>User request is via Web Services or a Web browser interface</a:t>
            </a:r>
          </a:p>
          <a:p>
            <a:pPr lvl="1"/>
            <a:r>
              <a:rPr lang="en-US" sz="1600" dirty="0" smtClean="0"/>
              <a:t>The assigned end-to-end path through the network is called a virtual circuit (VC)</a:t>
            </a:r>
          </a:p>
          <a:p>
            <a:pPr lvl="1"/>
            <a:r>
              <a:rPr lang="en-US" sz="1600" dirty="0" smtClean="0"/>
              <a:t>Provide traffic isolation</a:t>
            </a:r>
          </a:p>
          <a:p>
            <a:r>
              <a:rPr lang="en-US" sz="1800" dirty="0" smtClean="0"/>
              <a:t>Support the inherently multi-domain environment of large-scale science by interoperating with similar services in other network domains in order to set up cross-domain, end-to-end virtual circuits</a:t>
            </a:r>
          </a:p>
          <a:p>
            <a:r>
              <a:rPr lang="en-US" sz="1800" dirty="0" smtClean="0"/>
              <a:t>Goals that have arisen through user experience with OSCARS include:</a:t>
            </a:r>
          </a:p>
          <a:p>
            <a:pPr lvl="1"/>
            <a:r>
              <a:rPr lang="en-US" sz="1600" dirty="0" smtClean="0"/>
              <a:t>Flexible service semantics: e.g. allow a user to exceed the requested bandwidth, if the path has idle capacity – even if that capacity is committed</a:t>
            </a:r>
          </a:p>
          <a:p>
            <a:pPr lvl="1"/>
            <a:r>
              <a:rPr lang="en-US" sz="1600" dirty="0" smtClean="0"/>
              <a:t>Rich service semantics: e.g. provide for several variants of requesting a circuit with a backup, the most stringent of which is a guaranteed backup circuit on a physically diverse path</a:t>
            </a:r>
          </a:p>
          <a:p>
            <a:pPr lvl="2"/>
            <a:endParaRPr lang="en-US" sz="18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OSCARS Is a Production Service</a:t>
            </a:r>
          </a:p>
        </p:txBody>
      </p:sp>
      <p:sp>
        <p:nvSpPr>
          <p:cNvPr id="16387" name="Content Placeholder 2"/>
          <p:cNvSpPr>
            <a:spLocks noGrp="1"/>
          </p:cNvSpPr>
          <p:nvPr>
            <p:ph idx="1"/>
          </p:nvPr>
        </p:nvSpPr>
        <p:spPr/>
        <p:txBody>
          <a:bodyPr/>
          <a:lstStyle/>
          <a:p>
            <a:r>
              <a:rPr lang="en-US" b="1" dirty="0" smtClean="0"/>
              <a:t>Each month </a:t>
            </a:r>
            <a:r>
              <a:rPr lang="en-US" b="1" dirty="0" smtClean="0">
                <a:solidFill>
                  <a:srgbClr val="FF0000"/>
                </a:solidFill>
              </a:rPr>
              <a:t>~50% </a:t>
            </a:r>
            <a:r>
              <a:rPr lang="en-US" b="1" dirty="0" smtClean="0"/>
              <a:t>of all ESnet production traffic is now carried across OSCARS VCs</a:t>
            </a:r>
          </a:p>
          <a:p>
            <a:r>
              <a:rPr lang="en-US" dirty="0" smtClean="0"/>
              <a:t>Operational Virtual Circuit (VC) support</a:t>
            </a:r>
          </a:p>
          <a:p>
            <a:pPr lvl="1"/>
            <a:r>
              <a:rPr lang="en-US" sz="1800" dirty="0" smtClean="0"/>
              <a:t>As of 6/2010, there are 31 (up from 26 in 10/2009) long-term production VCs instantiated</a:t>
            </a:r>
          </a:p>
          <a:p>
            <a:pPr lvl="2"/>
            <a:r>
              <a:rPr lang="en-US" sz="1600" dirty="0" smtClean="0"/>
              <a:t>25 VCs supporting HEP: LHC T0-T1 (Primary and Backup) and LHC T1-T2</a:t>
            </a:r>
          </a:p>
          <a:p>
            <a:pPr lvl="2"/>
            <a:r>
              <a:rPr lang="en-US" sz="1600" dirty="0" smtClean="0"/>
              <a:t>3 VCs supporting Climate: GFD and ESG</a:t>
            </a:r>
          </a:p>
          <a:p>
            <a:pPr lvl="2"/>
            <a:r>
              <a:rPr lang="en-US" sz="1600" dirty="0" smtClean="0"/>
              <a:t>2 VCs supporting Computational Astrophysics: </a:t>
            </a:r>
            <a:r>
              <a:rPr lang="en-US" sz="1600" dirty="0" err="1" smtClean="0"/>
              <a:t>OptiPortal</a:t>
            </a:r>
            <a:endParaRPr lang="en-US" sz="1600" dirty="0" smtClean="0"/>
          </a:p>
          <a:p>
            <a:pPr lvl="2"/>
            <a:r>
              <a:rPr lang="en-US" sz="1600" dirty="0" smtClean="0"/>
              <a:t>1 VC supporting Biological and Environmental Research: Genomics</a:t>
            </a:r>
          </a:p>
          <a:p>
            <a:pPr lvl="1"/>
            <a:r>
              <a:rPr lang="en-US" sz="1800" dirty="0" smtClean="0"/>
              <a:t>Short-term dynamic VCs</a:t>
            </a:r>
          </a:p>
          <a:p>
            <a:pPr lvl="2"/>
            <a:r>
              <a:rPr lang="en-US" sz="1600" dirty="0" smtClean="0"/>
              <a:t>Between 1/2008 and 6/2010, there were roughly 5000 successful VC reservations initiated by </a:t>
            </a:r>
            <a:r>
              <a:rPr lang="en-US" sz="1600" dirty="0" err="1" smtClean="0"/>
              <a:t>TeraPaths</a:t>
            </a:r>
            <a:r>
              <a:rPr lang="en-US" sz="1600" dirty="0" smtClean="0"/>
              <a:t> (BNL), </a:t>
            </a:r>
            <a:r>
              <a:rPr lang="en-US" sz="1600" dirty="0" err="1" smtClean="0"/>
              <a:t>LambdaStation</a:t>
            </a:r>
            <a:r>
              <a:rPr lang="en-US" sz="1600" dirty="0" smtClean="0"/>
              <a:t> (FNAL), and Phoebus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Federated IDC Interoperability</a:t>
            </a:r>
            <a:endParaRPr lang="en-US" dirty="0"/>
          </a:p>
        </p:txBody>
      </p:sp>
      <p:sp>
        <p:nvSpPr>
          <p:cNvPr id="3" name="Text Placeholder 2"/>
          <p:cNvSpPr>
            <a:spLocks noGrp="1"/>
          </p:cNvSpPr>
          <p:nvPr>
            <p:ph type="body" idx="1"/>
          </p:nvPr>
        </p:nvSpPr>
        <p:spPr>
          <a:xfrm>
            <a:off x="457200" y="1535113"/>
            <a:ext cx="8229600" cy="639762"/>
          </a:xfrm>
        </p:spPr>
        <p:txBody>
          <a:bodyPr/>
          <a:lstStyle/>
          <a:p>
            <a:r>
              <a:rPr lang="en-US" dirty="0" smtClean="0"/>
              <a:t>The following organizations have implemented/deployed systems which are compatible with the DICE IDCP:</a:t>
            </a:r>
          </a:p>
        </p:txBody>
      </p:sp>
      <p:sp>
        <p:nvSpPr>
          <p:cNvPr id="4" name="Content Placeholder 3"/>
          <p:cNvSpPr>
            <a:spLocks noGrp="1"/>
          </p:cNvSpPr>
          <p:nvPr>
            <p:ph sz="half" idx="2"/>
          </p:nvPr>
        </p:nvSpPr>
        <p:spPr>
          <a:xfrm>
            <a:off x="457200" y="2174875"/>
            <a:ext cx="4040188" cy="2905125"/>
          </a:xfrm>
        </p:spPr>
        <p:txBody>
          <a:bodyPr/>
          <a:lstStyle/>
          <a:p>
            <a:r>
              <a:rPr lang="en-US" sz="1400" dirty="0" smtClean="0"/>
              <a:t>Internet2 ION (based on OSCARS/ION)</a:t>
            </a:r>
          </a:p>
          <a:p>
            <a:r>
              <a:rPr lang="en-US" sz="1400" dirty="0" smtClean="0"/>
              <a:t>ESnet SDN (based on OSCARS/ION)</a:t>
            </a:r>
          </a:p>
          <a:p>
            <a:r>
              <a:rPr lang="en-US" sz="1400" dirty="0" smtClean="0"/>
              <a:t>GÉANT </a:t>
            </a:r>
            <a:r>
              <a:rPr lang="en-US" sz="1400" dirty="0" err="1" smtClean="0"/>
              <a:t>AutoBAHN</a:t>
            </a:r>
            <a:r>
              <a:rPr lang="en-US" sz="1400" dirty="0" smtClean="0"/>
              <a:t> System (pan-European backbone R&amp;E network) </a:t>
            </a:r>
          </a:p>
          <a:p>
            <a:r>
              <a:rPr lang="en-US" sz="1400" dirty="0" smtClean="0"/>
              <a:t>Nortel DRAC (based on OSCARS)</a:t>
            </a:r>
          </a:p>
          <a:p>
            <a:r>
              <a:rPr lang="en-US" sz="1400" dirty="0" err="1" smtClean="0"/>
              <a:t>Surfnet</a:t>
            </a:r>
            <a:r>
              <a:rPr lang="en-US" sz="1400" dirty="0" smtClean="0"/>
              <a:t> (NREN – European national network) (based on Nortel DRAC)</a:t>
            </a:r>
          </a:p>
          <a:p>
            <a:r>
              <a:rPr lang="en-US" sz="1400" dirty="0" err="1" smtClean="0"/>
              <a:t>LHCnet</a:t>
            </a:r>
            <a:r>
              <a:rPr lang="en-US" sz="1400" dirty="0" smtClean="0"/>
              <a:t> (based on OSCARS/DCN + Dragon (</a:t>
            </a:r>
            <a:r>
              <a:rPr lang="en-US" sz="1400" dirty="0" err="1" smtClean="0"/>
              <a:t>Ciena</a:t>
            </a:r>
            <a:r>
              <a:rPr lang="en-US" sz="1400" dirty="0" smtClean="0"/>
              <a:t> </a:t>
            </a:r>
            <a:r>
              <a:rPr lang="en-US" sz="1400" dirty="0" err="1" smtClean="0"/>
              <a:t>CoreDirector</a:t>
            </a:r>
            <a:r>
              <a:rPr lang="en-US" sz="1400" dirty="0" smtClean="0"/>
              <a:t> manager)</a:t>
            </a:r>
          </a:p>
        </p:txBody>
      </p:sp>
      <p:sp>
        <p:nvSpPr>
          <p:cNvPr id="5" name="Text Placeholder 4"/>
          <p:cNvSpPr>
            <a:spLocks noGrp="1"/>
          </p:cNvSpPr>
          <p:nvPr>
            <p:ph type="body" sz="quarter" idx="3"/>
          </p:nvPr>
        </p:nvSpPr>
        <p:spPr>
          <a:xfrm>
            <a:off x="457200" y="4813300"/>
            <a:ext cx="8229600" cy="639762"/>
          </a:xfrm>
        </p:spPr>
        <p:txBody>
          <a:bodyPr/>
          <a:lstStyle/>
          <a:p>
            <a:r>
              <a:rPr lang="en-US" dirty="0" smtClean="0"/>
              <a:t>The following “higher level service applications” have adapted their existing systems to communicate using the DICE IDCP:</a:t>
            </a:r>
          </a:p>
        </p:txBody>
      </p:sp>
      <p:sp>
        <p:nvSpPr>
          <p:cNvPr id="6" name="Content Placeholder 5"/>
          <p:cNvSpPr>
            <a:spLocks noGrp="1"/>
          </p:cNvSpPr>
          <p:nvPr>
            <p:ph sz="quarter" idx="4"/>
          </p:nvPr>
        </p:nvSpPr>
        <p:spPr>
          <a:xfrm>
            <a:off x="4645025" y="2174875"/>
            <a:ext cx="4041775" cy="2905125"/>
          </a:xfrm>
        </p:spPr>
        <p:txBody>
          <a:bodyPr/>
          <a:lstStyle/>
          <a:p>
            <a:r>
              <a:rPr lang="en-US" sz="1400" dirty="0" err="1" smtClean="0"/>
              <a:t>NYSERnet</a:t>
            </a:r>
            <a:r>
              <a:rPr lang="en-US" sz="1400" dirty="0" smtClean="0"/>
              <a:t> (New York Regional Optical Network) (OSCARS/DCN)</a:t>
            </a:r>
          </a:p>
          <a:p>
            <a:r>
              <a:rPr lang="en-US" sz="1400" dirty="0" smtClean="0"/>
              <a:t>LEARN (Texas RON) (OSCARS/DCN)</a:t>
            </a:r>
          </a:p>
          <a:p>
            <a:r>
              <a:rPr lang="en-US" sz="1400" dirty="0" smtClean="0"/>
              <a:t>LONI (Louisiana RON) (OSCARS/DCN)</a:t>
            </a:r>
          </a:p>
          <a:p>
            <a:r>
              <a:rPr lang="en-US" sz="1400" dirty="0" smtClean="0"/>
              <a:t>Northrop Grumman (OSCARS/DCN)</a:t>
            </a:r>
          </a:p>
          <a:p>
            <a:r>
              <a:rPr lang="en-US" sz="1400" dirty="0" smtClean="0"/>
              <a:t>University of Amsterdam (OSCARS/DCN)</a:t>
            </a:r>
          </a:p>
          <a:p>
            <a:r>
              <a:rPr lang="en-US" sz="1400" dirty="0" smtClean="0"/>
              <a:t>MAX (OSCARS/DCN)</a:t>
            </a:r>
          </a:p>
        </p:txBody>
      </p:sp>
      <p:sp>
        <p:nvSpPr>
          <p:cNvPr id="7" name="Text Placeholder 4"/>
          <p:cNvSpPr txBox="1">
            <a:spLocks/>
          </p:cNvSpPr>
          <p:nvPr/>
        </p:nvSpPr>
        <p:spPr bwMode="auto">
          <a:xfrm>
            <a:off x="457200" y="5486400"/>
            <a:ext cx="8229600" cy="812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spcAft>
                <a:spcPts val="600"/>
              </a:spcAft>
            </a:pPr>
            <a:r>
              <a:rPr lang="en-US" sz="1400" dirty="0" err="1" smtClean="0"/>
              <a:t>LambdaStation</a:t>
            </a:r>
            <a:r>
              <a:rPr lang="en-US" sz="1400" dirty="0" smtClean="0"/>
              <a:t> (manages and aggregate site traffic) (FNAL)</a:t>
            </a:r>
          </a:p>
          <a:p>
            <a:pPr>
              <a:spcAft>
                <a:spcPts val="600"/>
              </a:spcAft>
            </a:pPr>
            <a:r>
              <a:rPr lang="en-US" sz="1400" dirty="0" err="1" smtClean="0"/>
              <a:t>TeraPaths</a:t>
            </a:r>
            <a:r>
              <a:rPr lang="en-US" sz="1400" dirty="0" smtClean="0"/>
              <a:t> (manages and aggregate site traffic) (BNL)</a:t>
            </a:r>
          </a:p>
          <a:p>
            <a:pPr>
              <a:spcAft>
                <a:spcPts val="600"/>
              </a:spcAft>
            </a:pPr>
            <a:r>
              <a:rPr lang="en-US" sz="1400" dirty="0" smtClean="0"/>
              <a:t>Phoebus (University of Delaware) (TCP connection </a:t>
            </a:r>
            <a:r>
              <a:rPr lang="en-US" sz="1400" dirty="0" err="1" smtClean="0"/>
              <a:t>reconditioner</a:t>
            </a:r>
            <a:r>
              <a:rPr lang="en-US" sz="1400" dirty="0" smtClean="0"/>
              <a:t> for WAN latency hiding)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Agenda</a:t>
            </a:r>
            <a:endParaRPr lang="en-US" dirty="0"/>
          </a:p>
        </p:txBody>
      </p:sp>
      <p:sp>
        <p:nvSpPr>
          <p:cNvPr id="14" name="Content Placeholder 13"/>
          <p:cNvSpPr>
            <a:spLocks noGrp="1"/>
          </p:cNvSpPr>
          <p:nvPr>
            <p:ph idx="1"/>
          </p:nvPr>
        </p:nvSpPr>
        <p:spPr/>
        <p:txBody>
          <a:bodyPr/>
          <a:lstStyle/>
          <a:p>
            <a:pPr lvl="1"/>
            <a:r>
              <a:rPr lang="en-US" dirty="0" smtClean="0"/>
              <a:t>Administrative Updates</a:t>
            </a:r>
          </a:p>
          <a:p>
            <a:pPr lvl="1"/>
            <a:r>
              <a:rPr lang="en-US" dirty="0" smtClean="0"/>
              <a:t>Network Updates</a:t>
            </a:r>
          </a:p>
          <a:p>
            <a:pPr lvl="1"/>
            <a:r>
              <a:rPr lang="en-US" dirty="0" smtClean="0"/>
              <a:t>OSCARS Update and Case Studies</a:t>
            </a:r>
          </a:p>
          <a:p>
            <a:pPr lvl="1"/>
            <a:r>
              <a:rPr lang="en-US" dirty="0" smtClean="0"/>
              <a:t>Advanced Networking Initiative </a:t>
            </a:r>
          </a:p>
          <a:p>
            <a:pPr lvl="1"/>
            <a:r>
              <a:rPr lang="en-US" dirty="0" smtClean="0"/>
              <a:t>ECS Upgrade</a:t>
            </a:r>
          </a:p>
          <a:p>
            <a:pPr lvl="1"/>
            <a:r>
              <a:rPr lang="en-US" dirty="0" smtClean="0"/>
              <a:t>New Initiatives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OSCARS Software is Evolving</a:t>
            </a:r>
            <a:endParaRPr lang="en-US" dirty="0"/>
          </a:p>
        </p:txBody>
      </p:sp>
      <p:sp>
        <p:nvSpPr>
          <p:cNvPr id="3" name="Content Placeholder 2"/>
          <p:cNvSpPr>
            <a:spLocks noGrp="1"/>
          </p:cNvSpPr>
          <p:nvPr>
            <p:ph idx="1"/>
          </p:nvPr>
        </p:nvSpPr>
        <p:spPr/>
        <p:txBody>
          <a:bodyPr/>
          <a:lstStyle/>
          <a:p>
            <a:r>
              <a:rPr lang="en-US" dirty="0" smtClean="0"/>
              <a:t>The code base is undergoing its third rewrite (OSCARS v0.6)</a:t>
            </a:r>
          </a:p>
          <a:p>
            <a:pPr lvl="1"/>
            <a:r>
              <a:rPr lang="en-US" sz="1800" dirty="0" smtClean="0"/>
              <a:t>As the service semantics get more complex (in response to user requirements) attention is now given to how users request complex, compound services</a:t>
            </a:r>
          </a:p>
          <a:p>
            <a:pPr lvl="2"/>
            <a:r>
              <a:rPr lang="en-US" sz="1600" dirty="0" smtClean="0"/>
              <a:t>Are defining “atomic” service functions and building mechanisms for users to compose these building blocks into custom services</a:t>
            </a:r>
          </a:p>
          <a:p>
            <a:r>
              <a:rPr lang="en-US" dirty="0" smtClean="0"/>
              <a:t>The latest rewrite is to affect a restructuring to increase the modularity and expose internal interfaces so that the community can start standardizing IDC components</a:t>
            </a:r>
          </a:p>
          <a:p>
            <a:pPr lvl="1"/>
            <a:r>
              <a:rPr lang="en-US" sz="1800" dirty="0" smtClean="0"/>
              <a:t>For example there are already several different path setup modules that correspond to different hardware configurations in different networks</a:t>
            </a:r>
          </a:p>
          <a:p>
            <a:pPr lvl="1"/>
            <a:r>
              <a:rPr lang="en-US" sz="1800" dirty="0" smtClean="0"/>
              <a:t>Several capabilities are being added to facilitate research collaborations</a:t>
            </a:r>
            <a:endParaRPr lang="en-US" sz="1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v0.6 Progress</a:t>
            </a:r>
            <a:endParaRPr lang="en-US" dirty="0"/>
          </a:p>
        </p:txBody>
      </p:sp>
      <p:sp>
        <p:nvSpPr>
          <p:cNvPr id="3" name="Content Placeholder 2"/>
          <p:cNvSpPr>
            <a:spLocks noGrp="1"/>
          </p:cNvSpPr>
          <p:nvPr>
            <p:ph idx="1"/>
          </p:nvPr>
        </p:nvSpPr>
        <p:spPr/>
        <p:txBody>
          <a:bodyPr>
            <a:normAutofit/>
          </a:bodyPr>
          <a:lstStyle/>
          <a:p>
            <a:r>
              <a:rPr lang="en-US" dirty="0" smtClean="0"/>
              <a:t>Code Development</a:t>
            </a:r>
          </a:p>
          <a:p>
            <a:pPr lvl="1"/>
            <a:r>
              <a:rPr lang="en-US" sz="1800" dirty="0" smtClean="0"/>
              <a:t>10/11 modules completed for intra-domain provisioning, undergoing testing</a:t>
            </a:r>
          </a:p>
          <a:p>
            <a:pPr lvl="1"/>
            <a:r>
              <a:rPr lang="en-US" sz="1800" dirty="0" smtClean="0"/>
              <a:t>Packaging of PCE-SDK underway</a:t>
            </a:r>
          </a:p>
          <a:p>
            <a:r>
              <a:rPr lang="en-US" dirty="0" smtClean="0"/>
              <a:t>Collaborations</a:t>
            </a:r>
          </a:p>
          <a:p>
            <a:pPr lvl="1"/>
            <a:r>
              <a:rPr lang="en-US" sz="1800" dirty="0" smtClean="0"/>
              <a:t>2-day developers meeting with </a:t>
            </a:r>
            <a:r>
              <a:rPr lang="en-US" sz="1800" dirty="0" err="1" smtClean="0"/>
              <a:t>SURFnet</a:t>
            </a:r>
            <a:r>
              <a:rPr lang="en-US" sz="1800" dirty="0" smtClean="0"/>
              <a:t> on OSCARS/</a:t>
            </a:r>
            <a:r>
              <a:rPr lang="en-US" sz="1800" dirty="0" err="1" smtClean="0"/>
              <a:t>OpenDRAC</a:t>
            </a:r>
            <a:r>
              <a:rPr lang="en-US" sz="1800" dirty="0" smtClean="0"/>
              <a:t> collaboration</a:t>
            </a:r>
          </a:p>
          <a:p>
            <a:pPr lvl="1"/>
            <a:r>
              <a:rPr lang="en-US" sz="1800" dirty="0" smtClean="0"/>
              <a:t>Supports GLIF GNI-API </a:t>
            </a:r>
            <a:r>
              <a:rPr lang="en-US" sz="1800" dirty="0" err="1" smtClean="0"/>
              <a:t>Fenius</a:t>
            </a:r>
            <a:r>
              <a:rPr lang="en-US" sz="1800" dirty="0" smtClean="0"/>
              <a:t> protocol Version 2</a:t>
            </a:r>
          </a:p>
          <a:p>
            <a:pPr lvl="2"/>
            <a:r>
              <a:rPr lang="en-US" sz="1600" dirty="0" err="1" smtClean="0"/>
              <a:t>Fenius</a:t>
            </a:r>
            <a:r>
              <a:rPr lang="en-US" sz="1600" dirty="0" smtClean="0"/>
              <a:t> is a </a:t>
            </a:r>
            <a:r>
              <a:rPr lang="en-US" sz="1600" b="1" u="sng" dirty="0" smtClean="0"/>
              <a:t>short</a:t>
            </a:r>
            <a:r>
              <a:rPr lang="en-US" sz="1600" b="1" dirty="0" smtClean="0"/>
              <a:t> </a:t>
            </a:r>
            <a:r>
              <a:rPr lang="en-US" sz="1600" b="1" u="sng" dirty="0" smtClean="0"/>
              <a:t>term</a:t>
            </a:r>
            <a:r>
              <a:rPr lang="en-US" sz="1600" b="1" dirty="0" smtClean="0"/>
              <a:t> </a:t>
            </a:r>
            <a:r>
              <a:rPr lang="en-US" sz="1600" b="1" u="sng" dirty="0" smtClean="0"/>
              <a:t>effort</a:t>
            </a:r>
            <a:r>
              <a:rPr lang="en-US" sz="1600" b="1" dirty="0" smtClean="0"/>
              <a:t> </a:t>
            </a:r>
            <a:r>
              <a:rPr lang="en-US" sz="1600" dirty="0" smtClean="0"/>
              <a:t>to help create a critical mass of providers of dynamic circuit services to exchange reservation messages </a:t>
            </a:r>
          </a:p>
          <a:p>
            <a:pPr lvl="1"/>
            <a:r>
              <a:rPr lang="en-US" sz="1800" dirty="0" smtClean="0"/>
              <a:t>Contributing to OGF NSI and NML working groups to help standardize inter-domain network services messaging</a:t>
            </a:r>
          </a:p>
          <a:p>
            <a:pPr lvl="2"/>
            <a:r>
              <a:rPr lang="en-US" sz="1600" dirty="0" smtClean="0"/>
              <a:t>OSCARS will adopt the NSI protocol once it has been ratified by OGF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ESnet R&amp;D</a:t>
            </a:r>
            <a:endParaRPr lang="en-US" dirty="0"/>
          </a:p>
        </p:txBody>
      </p:sp>
      <p:sp>
        <p:nvSpPr>
          <p:cNvPr id="3" name="Content Placeholder 2"/>
          <p:cNvSpPr>
            <a:spLocks noGrp="1"/>
          </p:cNvSpPr>
          <p:nvPr>
            <p:ph idx="1"/>
          </p:nvPr>
        </p:nvSpPr>
        <p:spPr/>
        <p:txBody>
          <a:bodyPr/>
          <a:lstStyle/>
          <a:p>
            <a:r>
              <a:rPr lang="en-US" sz="1800" dirty="0" smtClean="0"/>
              <a:t>Line-rate classification of large IP flows and their re-routing to OSCARS circuits to relieve congestion on the general IP network</a:t>
            </a:r>
          </a:p>
          <a:p>
            <a:r>
              <a:rPr lang="en-US" sz="1800" dirty="0" smtClean="0"/>
              <a:t>Vertical integration of OSCARS from the optical layer up through layer 3. (Some of this is in-progress.)</a:t>
            </a:r>
          </a:p>
          <a:p>
            <a:r>
              <a:rPr lang="en-US" sz="1800" dirty="0" smtClean="0"/>
              <a:t>Real-time analysis of network "soft-failures" (degraded elements that still work, but with losses – a significant factor in limiting very high-speed data transfers) and the predictive re-routing and repair.</a:t>
            </a:r>
          </a:p>
          <a:p>
            <a:r>
              <a:rPr lang="en-US" sz="1800" dirty="0" smtClean="0"/>
              <a:t>Real-time analysis of network traffic trends for predictive provisioning and re-configuration.</a:t>
            </a:r>
          </a:p>
          <a:p>
            <a:r>
              <a:rPr lang="en-US" sz="1800" dirty="0" smtClean="0"/>
              <a:t>Bro at 10G and 100G providing a real-time "global" view of network attacks that individual Labs would not see (e.g. coordinated, low level attacks).</a:t>
            </a: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Case Study 1: JGI / NERSC</a:t>
            </a:r>
            <a:endParaRPr lang="en-US" dirty="0"/>
          </a:p>
        </p:txBody>
      </p:sp>
      <p:sp>
        <p:nvSpPr>
          <p:cNvPr id="3" name="Content Placeholder 2"/>
          <p:cNvSpPr>
            <a:spLocks noGrp="1"/>
          </p:cNvSpPr>
          <p:nvPr>
            <p:ph idx="1"/>
          </p:nvPr>
        </p:nvSpPr>
        <p:spPr/>
        <p:txBody>
          <a:bodyPr>
            <a:normAutofit/>
          </a:bodyPr>
          <a:lstStyle/>
          <a:p>
            <a:r>
              <a:rPr lang="en-US" b="1" dirty="0" smtClean="0">
                <a:solidFill>
                  <a:srgbClr val="126CA0"/>
                </a:solidFill>
              </a:rPr>
              <a:t>OSCARS provides the mechanism to easily extend the LAN to make remote resources appear local (barring network latencies)</a:t>
            </a:r>
            <a:endParaRPr lang="en-US" dirty="0" smtClean="0">
              <a:solidFill>
                <a:srgbClr val="126CA0"/>
              </a:solidFill>
            </a:endParaRPr>
          </a:p>
          <a:p>
            <a:r>
              <a:rPr lang="en-US" dirty="0" smtClean="0"/>
              <a:t>Background</a:t>
            </a:r>
          </a:p>
          <a:p>
            <a:pPr lvl="1"/>
            <a:r>
              <a:rPr lang="en-US" sz="1800" dirty="0" smtClean="0"/>
              <a:t>JGI had a sudden need for increased computing resources</a:t>
            </a:r>
          </a:p>
          <a:p>
            <a:pPr lvl="1"/>
            <a:r>
              <a:rPr lang="en-US" sz="1800" dirty="0" smtClean="0"/>
              <a:t>NERSC had a compute cluster that could accommodate request</a:t>
            </a:r>
          </a:p>
          <a:p>
            <a:r>
              <a:rPr lang="en-US" dirty="0" smtClean="0"/>
              <a:t>Network Solution</a:t>
            </a:r>
          </a:p>
          <a:p>
            <a:pPr lvl="1"/>
            <a:r>
              <a:rPr lang="en-US" sz="1800" dirty="0" smtClean="0"/>
              <a:t>OSCARS was used to dynamically provision a 9 Gbps guaranteed Layer 2 circuit over SDN between JGI and NERSC, </a:t>
            </a:r>
            <a:r>
              <a:rPr lang="en-US" sz="1800" b="1" dirty="0" smtClean="0"/>
              <a:t>virtually extending </a:t>
            </a:r>
            <a:r>
              <a:rPr lang="en-US" sz="1800" b="1" dirty="0" err="1" smtClean="0"/>
              <a:t>JGI’s</a:t>
            </a:r>
            <a:r>
              <a:rPr lang="en-US" sz="1800" b="1" dirty="0" smtClean="0"/>
              <a:t> LAN into the NERSC compute cluster</a:t>
            </a:r>
          </a:p>
          <a:p>
            <a:pPr>
              <a:buNone/>
            </a:pPr>
            <a:r>
              <a:rPr lang="en-US" b="1" i="1" dirty="0" smtClean="0"/>
              <a:t>	</a:t>
            </a:r>
          </a:p>
          <a:p>
            <a:pPr lvl="1"/>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3008313" cy="1160462"/>
          </a:xfrm>
        </p:spPr>
        <p:txBody>
          <a:bodyPr/>
          <a:lstStyle/>
          <a:p>
            <a:r>
              <a:rPr lang="en-US" sz="2400" dirty="0" smtClean="0"/>
              <a:t>Case Study 1: </a:t>
            </a:r>
            <a:br>
              <a:rPr lang="en-US" sz="2400" dirty="0" smtClean="0"/>
            </a:br>
            <a:r>
              <a:rPr lang="en-US" sz="2400" dirty="0" smtClean="0"/>
              <a:t>JGI / NERSC</a:t>
            </a:r>
            <a:endParaRPr lang="en-US" sz="2400" dirty="0"/>
          </a:p>
        </p:txBody>
      </p:sp>
      <p:sp>
        <p:nvSpPr>
          <p:cNvPr id="3" name="Content Placeholder 2"/>
          <p:cNvSpPr>
            <a:spLocks noGrp="1"/>
          </p:cNvSpPr>
          <p:nvPr>
            <p:ph idx="1"/>
          </p:nvPr>
        </p:nvSpPr>
        <p:spPr/>
        <p:txBody>
          <a:bodyPr/>
          <a:lstStyle/>
          <a:p>
            <a:pPr algn="ctr"/>
            <a:r>
              <a:rPr lang="en-US" dirty="0" smtClean="0"/>
              <a:t>JGI / NERSC Virtual LAN Traffic</a:t>
            </a:r>
            <a:endParaRPr lang="en-US" dirty="0"/>
          </a:p>
        </p:txBody>
      </p:sp>
      <p:sp>
        <p:nvSpPr>
          <p:cNvPr id="4" name="Text Placeholder 3"/>
          <p:cNvSpPr>
            <a:spLocks noGrp="1"/>
          </p:cNvSpPr>
          <p:nvPr>
            <p:ph type="body" sz="half" idx="2"/>
          </p:nvPr>
        </p:nvSpPr>
        <p:spPr/>
        <p:txBody>
          <a:bodyPr/>
          <a:lstStyle/>
          <a:p>
            <a:r>
              <a:rPr lang="en-US" sz="1800" dirty="0" smtClean="0"/>
              <a:t>Impact:</a:t>
            </a:r>
          </a:p>
          <a:p>
            <a:pPr lvl="1"/>
            <a:r>
              <a:rPr lang="en-US" sz="1600" dirty="0" smtClean="0"/>
              <a:t>WAN portion (OSCARS circuit) was provisioned within minutes and worked seamlessly</a:t>
            </a:r>
          </a:p>
          <a:p>
            <a:pPr lvl="1"/>
            <a:r>
              <a:rPr lang="en-US" sz="1600" dirty="0" smtClean="0"/>
              <a:t>Compute cluster environment had to be adapted to new hardware (at NERSC), but once completed, all local tools (at JGI) worked </a:t>
            </a:r>
          </a:p>
          <a:p>
            <a:r>
              <a:rPr lang="en-US" sz="1800" b="1" dirty="0" smtClean="0"/>
              <a:t>More importantly:  the compute model did not change</a:t>
            </a:r>
          </a:p>
          <a:p>
            <a:endParaRPr lang="en-US" sz="1600"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3175000" y="2209800"/>
            <a:ext cx="6025964" cy="31355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Case Study 2: LBNL / Google</a:t>
            </a:r>
            <a:endParaRPr lang="en-US" dirty="0"/>
          </a:p>
        </p:txBody>
      </p:sp>
      <p:sp>
        <p:nvSpPr>
          <p:cNvPr id="3" name="Content Placeholder 2"/>
          <p:cNvSpPr>
            <a:spLocks noGrp="1"/>
          </p:cNvSpPr>
          <p:nvPr>
            <p:ph idx="1"/>
          </p:nvPr>
        </p:nvSpPr>
        <p:spPr/>
        <p:txBody>
          <a:bodyPr>
            <a:noAutofit/>
          </a:bodyPr>
          <a:lstStyle/>
          <a:p>
            <a:r>
              <a:rPr lang="en-US" b="1" dirty="0" smtClean="0">
                <a:solidFill>
                  <a:srgbClr val="126CA0"/>
                </a:solidFill>
              </a:rPr>
              <a:t>OSCARS provides the agility to quickly traffic engineer around bottlenecks in the network</a:t>
            </a:r>
            <a:endParaRPr lang="en-US" dirty="0" smtClean="0">
              <a:solidFill>
                <a:srgbClr val="126CA0"/>
              </a:solidFill>
            </a:endParaRPr>
          </a:p>
          <a:p>
            <a:r>
              <a:rPr lang="en-US" dirty="0" smtClean="0"/>
              <a:t>Background</a:t>
            </a:r>
          </a:p>
          <a:p>
            <a:pPr lvl="1"/>
            <a:r>
              <a:rPr lang="en-US" sz="1800" dirty="0" err="1" smtClean="0"/>
              <a:t>ESnet</a:t>
            </a:r>
            <a:r>
              <a:rPr lang="en-US" sz="1800" dirty="0" smtClean="0"/>
              <a:t> peers with Google at the </a:t>
            </a:r>
            <a:r>
              <a:rPr lang="en-US" sz="1800" dirty="0" err="1" smtClean="0"/>
              <a:t>Equinix</a:t>
            </a:r>
            <a:r>
              <a:rPr lang="en-US" sz="1800" dirty="0" smtClean="0"/>
              <a:t> exchanges</a:t>
            </a:r>
          </a:p>
          <a:p>
            <a:pPr lvl="2"/>
            <a:r>
              <a:rPr lang="en-US" sz="1600" dirty="0" err="1" smtClean="0"/>
              <a:t>Equinix</a:t>
            </a:r>
            <a:r>
              <a:rPr lang="en-US" sz="1600" dirty="0" smtClean="0"/>
              <a:t> Ashburn @ 1 Gbps (upgrade to 10 Gbps mid-Aug 2010)</a:t>
            </a:r>
          </a:p>
          <a:p>
            <a:pPr lvl="2"/>
            <a:r>
              <a:rPr lang="en-US" sz="1600" dirty="0" err="1" smtClean="0"/>
              <a:t>Equinix</a:t>
            </a:r>
            <a:r>
              <a:rPr lang="en-US" sz="1600" dirty="0" smtClean="0"/>
              <a:t> Chicago @ 10 Gbps</a:t>
            </a:r>
          </a:p>
          <a:p>
            <a:pPr lvl="2"/>
            <a:r>
              <a:rPr lang="en-US" sz="1600" dirty="0" err="1" smtClean="0"/>
              <a:t>Equinix</a:t>
            </a:r>
            <a:r>
              <a:rPr lang="en-US" sz="1600" dirty="0" smtClean="0"/>
              <a:t> San Jose @ 1 Gbps (upgraded 7/12 to 10 Gbps)</a:t>
            </a:r>
          </a:p>
          <a:p>
            <a:pPr lvl="1"/>
            <a:r>
              <a:rPr lang="en-US" sz="1800" dirty="0" smtClean="0"/>
              <a:t>Default routing from LBNL to Google Cloud uses </a:t>
            </a:r>
            <a:r>
              <a:rPr lang="en-US" sz="1800" dirty="0" err="1" smtClean="0"/>
              <a:t>Equinix</a:t>
            </a:r>
            <a:r>
              <a:rPr lang="en-US" sz="1800" dirty="0" smtClean="0"/>
              <a:t> San Jose (closest exit) @ 1Gbps, but higher bandwidth was required</a:t>
            </a:r>
          </a:p>
          <a:p>
            <a:pPr lvl="1"/>
            <a:r>
              <a:rPr lang="en-US" sz="1800" dirty="0" smtClean="0"/>
              <a:t>LBNL application required 4 Gbps layer 3 traffic directed to Google Cloud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Case Study 2: LBNL / Google</a:t>
            </a:r>
            <a:endParaRPr lang="en-US" dirty="0"/>
          </a:p>
        </p:txBody>
      </p:sp>
      <p:sp>
        <p:nvSpPr>
          <p:cNvPr id="3" name="Content Placeholder 2"/>
          <p:cNvSpPr>
            <a:spLocks noGrp="1"/>
          </p:cNvSpPr>
          <p:nvPr>
            <p:ph idx="1"/>
          </p:nvPr>
        </p:nvSpPr>
        <p:spPr/>
        <p:txBody>
          <a:bodyPr>
            <a:normAutofit/>
          </a:bodyPr>
          <a:lstStyle/>
          <a:p>
            <a:r>
              <a:rPr lang="en-US" dirty="0" smtClean="0"/>
              <a:t>Network Solution</a:t>
            </a:r>
          </a:p>
          <a:p>
            <a:pPr lvl="1"/>
            <a:r>
              <a:rPr lang="en-US" sz="1800" dirty="0" smtClean="0"/>
              <a:t>OSCARS was used to dynamically provision a 4 Gbps guaranteed Layer 3 circuit over SDN between LBNL and </a:t>
            </a:r>
            <a:r>
              <a:rPr lang="en-US" sz="1800" dirty="0" err="1" smtClean="0"/>
              <a:t>Equinix</a:t>
            </a:r>
            <a:r>
              <a:rPr lang="en-US" sz="1800" dirty="0" smtClean="0"/>
              <a:t> Chicago</a:t>
            </a:r>
          </a:p>
          <a:p>
            <a:r>
              <a:rPr lang="en-US" dirty="0" smtClean="0"/>
              <a:t>Impact</a:t>
            </a:r>
          </a:p>
          <a:p>
            <a:pPr lvl="1"/>
            <a:r>
              <a:rPr lang="en-US" sz="1800" dirty="0" smtClean="0"/>
              <a:t>The selected traffic to Google Cloud experienced a higher latency (+50ms), but was not restricted to the physical 1Gbps connection at </a:t>
            </a:r>
            <a:r>
              <a:rPr lang="en-US" sz="1800" dirty="0" err="1" smtClean="0"/>
              <a:t>Equinix</a:t>
            </a:r>
            <a:r>
              <a:rPr lang="en-US" sz="1800" dirty="0" smtClean="0"/>
              <a:t> San Jose</a:t>
            </a:r>
          </a:p>
          <a:p>
            <a:pPr lvl="1"/>
            <a:r>
              <a:rPr lang="en-US" sz="1800" dirty="0" smtClean="0"/>
              <a:t>As a result of the request, OSCARS is adding the feature to allow multi-source/destination network filters for Layer 3 circuits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FNAL Capacity Model for LHC OPN Traffic to CERN </a:t>
            </a:r>
          </a:p>
          <a:p>
            <a:endParaRPr lang="en-US" dirty="0"/>
          </a:p>
        </p:txBody>
      </p:sp>
      <p:graphicFrame>
        <p:nvGraphicFramePr>
          <p:cNvPr id="5" name="Table 4"/>
          <p:cNvGraphicFramePr>
            <a:graphicFrameLocks noGrp="1"/>
          </p:cNvGraphicFramePr>
          <p:nvPr/>
        </p:nvGraphicFramePr>
        <p:xfrm>
          <a:off x="350814" y="2222500"/>
          <a:ext cx="8496302" cy="4075568"/>
        </p:xfrm>
        <a:graphic>
          <a:graphicData uri="http://schemas.openxmlformats.org/drawingml/2006/table">
            <a:tbl>
              <a:tblPr/>
              <a:tblGrid>
                <a:gridCol w="1287486"/>
                <a:gridCol w="1206500"/>
                <a:gridCol w="1435100"/>
                <a:gridCol w="457200"/>
                <a:gridCol w="1625600"/>
                <a:gridCol w="444500"/>
                <a:gridCol w="1562100"/>
                <a:gridCol w="477816"/>
              </a:tblGrid>
              <a:tr h="844670">
                <a:tc>
                  <a:txBody>
                    <a:bodyPr/>
                    <a:lstStyle/>
                    <a:p>
                      <a:pPr algn="ctr"/>
                      <a:r>
                        <a:rPr lang="en-US" sz="1200" b="1" dirty="0" smtClean="0"/>
                        <a:t>Use</a:t>
                      </a:r>
                      <a:endParaRPr lang="en-US" sz="1200" b="1"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Requirements</a:t>
                      </a:r>
                      <a:r>
                        <a:rPr lang="en-US" sz="1200" b="1" baseline="0" dirty="0" smtClean="0"/>
                        <a:t> estimate</a:t>
                      </a:r>
                      <a:endParaRPr lang="en-US" sz="1200" b="1"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Normal b/w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(23G available)</a:t>
                      </a:r>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path</a:t>
                      </a:r>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Usage</a:t>
                      </a:r>
                      <a:r>
                        <a:rPr lang="en-US" sz="1200" b="1" baseline="0" dirty="0" smtClean="0"/>
                        <a:t> when </a:t>
                      </a:r>
                      <a:r>
                        <a:rPr lang="en-US" sz="1200" b="1" dirty="0" smtClean="0"/>
                        <a:t>1 path </a:t>
                      </a:r>
                      <a:r>
                        <a:rPr lang="en-US" sz="1200" b="1" baseline="0" dirty="0" smtClean="0"/>
                        <a:t>d</a:t>
                      </a:r>
                      <a:r>
                        <a:rPr lang="en-US" sz="1200" b="1" dirty="0" smtClean="0"/>
                        <a:t>egraded</a:t>
                      </a:r>
                    </a:p>
                    <a:p>
                      <a:pPr algn="ctr"/>
                      <a:r>
                        <a:rPr lang="en-US" sz="1200" b="1" dirty="0" smtClean="0"/>
                        <a:t>(10G available)</a:t>
                      </a:r>
                      <a:endParaRPr lang="en-US" sz="12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path</a:t>
                      </a:r>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Usage</a:t>
                      </a:r>
                      <a:r>
                        <a:rPr lang="en-US" sz="1200" b="1" baseline="0" dirty="0" smtClean="0"/>
                        <a:t> when </a:t>
                      </a:r>
                      <a:r>
                        <a:rPr lang="en-US" sz="1200" b="1" dirty="0" smtClean="0"/>
                        <a:t>2 paths </a:t>
                      </a:r>
                      <a:r>
                        <a:rPr lang="en-US" sz="1200" b="1" baseline="0" dirty="0" smtClean="0"/>
                        <a:t>d</a:t>
                      </a:r>
                      <a:r>
                        <a:rPr lang="en-US" sz="1200" b="1" dirty="0" smtClean="0"/>
                        <a:t>egraded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(3G available)</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path</a:t>
                      </a:r>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2830">
                <a:tc>
                  <a:txBody>
                    <a:bodyPr/>
                    <a:lstStyle/>
                    <a:p>
                      <a:pPr algn="ctr"/>
                      <a:r>
                        <a:rPr lang="en-US" sz="1400" dirty="0" smtClean="0"/>
                        <a:t>FNAL primary LHC OPN</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8.5G</a:t>
                      </a:r>
                      <a:endParaRPr lang="en-US" sz="1400"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8.5G</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3500</a:t>
                      </a:r>
                      <a:endParaRPr lang="en-US" sz="1000" dirty="0"/>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8.5G</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endParaRPr lang="en-US" sz="10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0G</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endParaRPr lang="en-US" sz="10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r>
              <a:tr h="158376">
                <a:tc>
                  <a:txBody>
                    <a:bodyPr/>
                    <a:lstStyle/>
                    <a:p>
                      <a:pPr algn="ctr"/>
                      <a:endParaRPr lang="en-US" sz="3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0624">
                <a:tc>
                  <a:txBody>
                    <a:bodyPr/>
                    <a:lstStyle/>
                    <a:p>
                      <a:pPr algn="ctr"/>
                      <a:r>
                        <a:rPr lang="en-US" sz="1400" dirty="0" smtClean="0"/>
                        <a:t>FNAL primary LHC OPN</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8.5G</a:t>
                      </a:r>
                      <a:endParaRPr lang="en-US" sz="1400"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8.5G</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3506</a:t>
                      </a:r>
                      <a:endParaRPr lang="en-US" sz="1000" dirty="0"/>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0G</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endParaRPr lang="en-US" sz="10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0G</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endParaRPr lang="en-US" sz="10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r>
              <a:tr h="158376">
                <a:tc>
                  <a:txBody>
                    <a:bodyPr/>
                    <a:lstStyle/>
                    <a:p>
                      <a:pPr algn="ctr"/>
                      <a:endParaRPr lang="en-US" sz="3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5224">
                <a:tc>
                  <a:txBody>
                    <a:bodyPr/>
                    <a:lstStyle/>
                    <a:p>
                      <a:pPr algn="ctr"/>
                      <a:r>
                        <a:rPr lang="en-US" sz="1400" dirty="0" smtClean="0"/>
                        <a:t>FNAL backup LHC OPN</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3G</a:t>
                      </a:r>
                      <a:endParaRPr lang="en-US" sz="1400"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0G</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3501</a:t>
                      </a:r>
                      <a:endParaRPr lang="en-US" sz="1000" dirty="0"/>
                    </a:p>
                  </a:txBody>
                  <a:tcPr marL="45720" marR="45720" vert="wordArt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0G</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endParaRPr lang="en-US" sz="10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r>
                        <a:rPr lang="en-US" sz="1400" dirty="0" smtClean="0"/>
                        <a:t>3G</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c>
                  <a:txBody>
                    <a:bodyPr/>
                    <a:lstStyle/>
                    <a:p>
                      <a:pPr algn="ctr"/>
                      <a:endParaRPr lang="en-US" sz="10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CA0"/>
                    </a:solidFill>
                  </a:tcPr>
                </a:tc>
              </a:tr>
              <a:tr h="0">
                <a:tc>
                  <a:txBody>
                    <a:bodyPr/>
                    <a:lstStyle/>
                    <a:p>
                      <a:pPr algn="ctr"/>
                      <a:endParaRPr lang="en-US" sz="3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8308">
                <a:tc>
                  <a:txBody>
                    <a:bodyPr/>
                    <a:lstStyle/>
                    <a:p>
                      <a:pPr algn="ctr"/>
                      <a:r>
                        <a:rPr lang="en-US" sz="1400" dirty="0" smtClean="0"/>
                        <a:t>Estimated time</a:t>
                      </a:r>
                      <a:r>
                        <a:rPr lang="en-US" sz="1400" baseline="0" dirty="0" smtClean="0"/>
                        <a:t> in effect:</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400" dirty="0" smtClean="0"/>
                        <a:t>≈363 days/yr</a:t>
                      </a:r>
                      <a:endParaRPr lang="en-US" sz="1400" dirty="0"/>
                    </a:p>
                  </a:txBody>
                  <a:tcPr anchor="ctr">
                    <a:lnL w="381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14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smtClean="0"/>
                        <a:t>1-2</a:t>
                      </a:r>
                      <a:r>
                        <a:rPr lang="en-US" sz="1400" baseline="0" dirty="0" smtClean="0"/>
                        <a:t> days</a:t>
                      </a:r>
                      <a:r>
                        <a:rPr lang="en-US" sz="1400" dirty="0" smtClean="0"/>
                        <a:t>/ year</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1400" dirty="0"/>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smtClean="0"/>
                        <a:t>6</a:t>
                      </a:r>
                      <a:r>
                        <a:rPr lang="en-US" sz="1400" baseline="0" dirty="0" smtClean="0"/>
                        <a:t> hours</a:t>
                      </a:r>
                      <a:r>
                        <a:rPr lang="en-US" sz="1400" dirty="0" smtClean="0"/>
                        <a:t>/yr</a:t>
                      </a:r>
                      <a:endParaRPr lang="en-US" sz="14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8" name="Title 1"/>
          <p:cNvSpPr>
            <a:spLocks noGrp="1"/>
          </p:cNvSpPr>
          <p:nvPr>
            <p:ph type="title"/>
          </p:nvPr>
        </p:nvSpPr>
        <p:spPr>
          <a:xfrm>
            <a:off x="457200" y="274638"/>
            <a:ext cx="7099300" cy="1143000"/>
          </a:xfrm>
        </p:spPr>
        <p:txBody>
          <a:bodyPr/>
          <a:lstStyle/>
          <a:p>
            <a:r>
              <a:rPr lang="en-US" sz="2700" dirty="0" smtClean="0"/>
              <a:t>OSCARS Case Study 3: LHC Circuit Redundancy</a:t>
            </a:r>
            <a:endParaRPr lang="en-US" sz="27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9375"/>
            <a:ext cx="9144000" cy="454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pic>
        <p:nvPicPr>
          <p:cNvPr id="42" name="Picture 9"/>
          <p:cNvPicPr>
            <a:picLocks noChangeArrowheads="1"/>
          </p:cNvPicPr>
          <p:nvPr/>
        </p:nvPicPr>
        <p:blipFill>
          <a:blip r:embed="rId3" cstate="print"/>
          <a:srcRect/>
          <a:stretch>
            <a:fillRect/>
          </a:stretch>
        </p:blipFill>
        <p:spPr bwMode="auto">
          <a:xfrm>
            <a:off x="266562" y="1310560"/>
            <a:ext cx="533676" cy="541347"/>
          </a:xfrm>
          <a:prstGeom prst="rect">
            <a:avLst/>
          </a:prstGeom>
          <a:noFill/>
          <a:ln w="9525">
            <a:noFill/>
            <a:miter lim="800000"/>
            <a:headEnd/>
            <a:tailEnd/>
          </a:ln>
          <a:effectLst/>
        </p:spPr>
      </p:pic>
      <p:pic>
        <p:nvPicPr>
          <p:cNvPr id="43" name="Picture 9"/>
          <p:cNvPicPr>
            <a:picLocks noChangeArrowheads="1"/>
          </p:cNvPicPr>
          <p:nvPr/>
        </p:nvPicPr>
        <p:blipFill>
          <a:blip r:embed="rId3" cstate="print"/>
          <a:srcRect/>
          <a:stretch>
            <a:fillRect/>
          </a:stretch>
        </p:blipFill>
        <p:spPr bwMode="auto">
          <a:xfrm>
            <a:off x="266562" y="2391683"/>
            <a:ext cx="533676" cy="541347"/>
          </a:xfrm>
          <a:prstGeom prst="rect">
            <a:avLst/>
          </a:prstGeom>
          <a:noFill/>
          <a:ln w="9525">
            <a:noFill/>
            <a:miter lim="800000"/>
            <a:headEnd/>
            <a:tailEnd/>
          </a:ln>
          <a:effectLst/>
        </p:spPr>
      </p:pic>
      <p:cxnSp>
        <p:nvCxnSpPr>
          <p:cNvPr id="52" name="Straight Connector 51"/>
          <p:cNvCxnSpPr/>
          <p:nvPr/>
        </p:nvCxnSpPr>
        <p:spPr>
          <a:xfrm flipV="1">
            <a:off x="2018539" y="1611231"/>
            <a:ext cx="3177297" cy="238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03729" y="2538786"/>
            <a:ext cx="3180521" cy="7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2" idx="3"/>
          </p:cNvCxnSpPr>
          <p:nvPr/>
        </p:nvCxnSpPr>
        <p:spPr>
          <a:xfrm>
            <a:off x="800238" y="1581234"/>
            <a:ext cx="557767" cy="53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3" idx="3"/>
          </p:cNvCxnSpPr>
          <p:nvPr/>
        </p:nvCxnSpPr>
        <p:spPr>
          <a:xfrm flipV="1">
            <a:off x="800238" y="2587664"/>
            <a:ext cx="557767" cy="74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1412932" y="2111374"/>
            <a:ext cx="550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498807" y="1611231"/>
            <a:ext cx="517584" cy="952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flipV="1">
            <a:off x="3498807" y="1611231"/>
            <a:ext cx="517584" cy="952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13011" y="2643480"/>
            <a:ext cx="3180521" cy="7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Cloud"/>
          <p:cNvSpPr>
            <a:spLocks noChangeAspect="1" noEditPoints="1" noChangeArrowheads="1"/>
          </p:cNvSpPr>
          <p:nvPr/>
        </p:nvSpPr>
        <p:spPr bwMode="auto">
          <a:xfrm rot="16200000">
            <a:off x="1685649" y="1829886"/>
            <a:ext cx="1468430" cy="65911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a:lstStyle/>
          <a:p>
            <a:pPr>
              <a:defRPr/>
            </a:pPr>
            <a:endParaRPr lang="en-US" sz="1000"/>
          </a:p>
        </p:txBody>
      </p:sp>
      <p:sp>
        <p:nvSpPr>
          <p:cNvPr id="139" name="Freeform 138"/>
          <p:cNvSpPr/>
          <p:nvPr/>
        </p:nvSpPr>
        <p:spPr>
          <a:xfrm>
            <a:off x="2434441" y="2882240"/>
            <a:ext cx="2137559" cy="1778661"/>
          </a:xfrm>
          <a:custGeom>
            <a:avLst/>
            <a:gdLst>
              <a:gd name="connsiteX0" fmla="*/ 0 w 477078"/>
              <a:gd name="connsiteY0" fmla="*/ 0 h 1017766"/>
              <a:gd name="connsiteX1" fmla="*/ 349857 w 477078"/>
              <a:gd name="connsiteY1" fmla="*/ 413467 h 1017766"/>
              <a:gd name="connsiteX2" fmla="*/ 477078 w 477078"/>
              <a:gd name="connsiteY2" fmla="*/ 1017766 h 1017766"/>
              <a:gd name="connsiteX0" fmla="*/ 0 w 1846975"/>
              <a:gd name="connsiteY0" fmla="*/ 0 h 1038275"/>
              <a:gd name="connsiteX1" fmla="*/ 349857 w 1846975"/>
              <a:gd name="connsiteY1" fmla="*/ 413467 h 1038275"/>
              <a:gd name="connsiteX2" fmla="*/ 1846975 w 1846975"/>
              <a:gd name="connsiteY2" fmla="*/ 1038275 h 1038275"/>
            </a:gdLst>
            <a:ahLst/>
            <a:cxnLst>
              <a:cxn ang="0">
                <a:pos x="connsiteX0" y="connsiteY0"/>
              </a:cxn>
              <a:cxn ang="0">
                <a:pos x="connsiteX1" y="connsiteY1"/>
              </a:cxn>
              <a:cxn ang="0">
                <a:pos x="connsiteX2" y="connsiteY2"/>
              </a:cxn>
            </a:cxnLst>
            <a:rect l="l" t="t" r="r" b="b"/>
            <a:pathLst>
              <a:path w="1846975" h="1038275">
                <a:moveTo>
                  <a:pt x="0" y="0"/>
                </a:moveTo>
                <a:cubicBezTo>
                  <a:pt x="135172" y="121919"/>
                  <a:pt x="42028" y="240421"/>
                  <a:pt x="349857" y="413467"/>
                </a:cubicBezTo>
                <a:cubicBezTo>
                  <a:pt x="657686" y="586513"/>
                  <a:pt x="1823121" y="820939"/>
                  <a:pt x="1846975" y="1038275"/>
                </a:cubicBezTo>
              </a:path>
            </a:pathLst>
          </a:custGeom>
          <a:ln w="25400">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TextBox 139"/>
          <p:cNvSpPr txBox="1"/>
          <p:nvPr/>
        </p:nvSpPr>
        <p:spPr>
          <a:xfrm>
            <a:off x="3098800" y="3701600"/>
            <a:ext cx="564578" cy="307777"/>
          </a:xfrm>
          <a:prstGeom prst="rect">
            <a:avLst/>
          </a:prstGeom>
          <a:solidFill>
            <a:schemeClr val="bg1"/>
          </a:solidFill>
        </p:spPr>
        <p:txBody>
          <a:bodyPr wrap="none" rtlCol="0">
            <a:spAutoFit/>
          </a:bodyPr>
          <a:lstStyle/>
          <a:p>
            <a:r>
              <a:rPr lang="en-US" sz="1400" dirty="0" smtClean="0"/>
              <a:t>BGP</a:t>
            </a:r>
            <a:endParaRPr lang="en-US" sz="1400" dirty="0"/>
          </a:p>
        </p:txBody>
      </p:sp>
      <p:grpSp>
        <p:nvGrpSpPr>
          <p:cNvPr id="2" name="Group 32"/>
          <p:cNvGrpSpPr/>
          <p:nvPr/>
        </p:nvGrpSpPr>
        <p:grpSpPr>
          <a:xfrm>
            <a:off x="3868453" y="2362861"/>
            <a:ext cx="960520" cy="444433"/>
            <a:chOff x="3645621" y="1360002"/>
            <a:chExt cx="960520" cy="444433"/>
          </a:xfrm>
        </p:grpSpPr>
        <p:pic>
          <p:nvPicPr>
            <p:cNvPr id="34" name="Picture 37"/>
            <p:cNvPicPr>
              <a:picLocks noChangeArrowheads="1"/>
            </p:cNvPicPr>
            <p:nvPr/>
          </p:nvPicPr>
          <p:blipFill>
            <a:blip r:embed="rId4" cstate="print"/>
            <a:srcRect/>
            <a:stretch>
              <a:fillRect/>
            </a:stretch>
          </p:blipFill>
          <p:spPr bwMode="auto">
            <a:xfrm>
              <a:off x="3793559" y="1360002"/>
              <a:ext cx="660534" cy="401900"/>
            </a:xfrm>
            <a:prstGeom prst="rect">
              <a:avLst/>
            </a:prstGeom>
            <a:noFill/>
            <a:ln w="9525">
              <a:noFill/>
              <a:miter lim="800000"/>
              <a:headEnd/>
              <a:tailEnd/>
            </a:ln>
            <a:effectLst/>
          </p:spPr>
        </p:pic>
        <p:sp>
          <p:nvSpPr>
            <p:cNvPr id="35" name="TextBox 34"/>
            <p:cNvSpPr txBox="1"/>
            <p:nvPr/>
          </p:nvSpPr>
          <p:spPr>
            <a:xfrm>
              <a:off x="3645621" y="1527436"/>
              <a:ext cx="960520" cy="276999"/>
            </a:xfrm>
            <a:prstGeom prst="rect">
              <a:avLst/>
            </a:prstGeom>
            <a:noFill/>
          </p:spPr>
          <p:txBody>
            <a:bodyPr wrap="none" rtlCol="0">
              <a:spAutoFit/>
            </a:bodyPr>
            <a:lstStyle/>
            <a:p>
              <a:pPr algn="ctr"/>
              <a:r>
                <a:rPr lang="en-US" sz="1200" dirty="0" smtClean="0"/>
                <a:t>US </a:t>
              </a:r>
              <a:r>
                <a:rPr lang="en-US" sz="1200" dirty="0" err="1" smtClean="0"/>
                <a:t>LHCnet</a:t>
              </a:r>
              <a:endParaRPr lang="en-US" sz="1200" dirty="0"/>
            </a:p>
          </p:txBody>
        </p:sp>
      </p:grpSp>
      <p:cxnSp>
        <p:nvCxnSpPr>
          <p:cNvPr id="148" name="Straight Connector 147"/>
          <p:cNvCxnSpPr/>
          <p:nvPr/>
        </p:nvCxnSpPr>
        <p:spPr>
          <a:xfrm rot="16200000" flipV="1">
            <a:off x="4032572" y="2048774"/>
            <a:ext cx="624257" cy="3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V="1">
            <a:off x="2864392" y="2058713"/>
            <a:ext cx="607029" cy="1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5861049" y="1990725"/>
            <a:ext cx="2946401" cy="3959226"/>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2184774 w 4796301"/>
              <a:gd name="connsiteY4" fmla="*/ 4107816 h 4129762"/>
              <a:gd name="connsiteX5" fmla="*/ 0 w 4796301"/>
              <a:gd name="connsiteY5"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0 w 4796301"/>
              <a:gd name="connsiteY4"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Lst>
            <a:ahLst/>
            <a:cxnLst>
              <a:cxn ang="0">
                <a:pos x="connsiteX0" y="connsiteY0"/>
              </a:cxn>
              <a:cxn ang="0">
                <a:pos x="connsiteX1" y="connsiteY1"/>
              </a:cxn>
              <a:cxn ang="0">
                <a:pos x="connsiteX2" y="connsiteY2"/>
              </a:cxn>
              <a:cxn ang="0">
                <a:pos x="connsiteX3" y="connsiteY3"/>
              </a:cxn>
            </a:cxnLst>
            <a:rect l="l" t="t" r="r" b="b"/>
            <a:pathLst>
              <a:path w="4796301" h="4129762">
                <a:moveTo>
                  <a:pt x="2180137" y="0"/>
                </a:moveTo>
                <a:lnTo>
                  <a:pt x="4796300" y="0"/>
                </a:lnTo>
                <a:cubicBezTo>
                  <a:pt x="4796300" y="1376587"/>
                  <a:pt x="4796301" y="2753175"/>
                  <a:pt x="4796301" y="4129762"/>
                </a:cubicBezTo>
                <a:lnTo>
                  <a:pt x="0" y="412976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5768975" y="2543174"/>
            <a:ext cx="2393950" cy="2393951"/>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768975" y="2635249"/>
            <a:ext cx="2301875" cy="2209801"/>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768974" y="1126410"/>
            <a:ext cx="1202411" cy="640131"/>
          </a:xfrm>
          <a:custGeom>
            <a:avLst/>
            <a:gdLst>
              <a:gd name="connsiteX0" fmla="*/ 1133856 w 1133856"/>
              <a:gd name="connsiteY0" fmla="*/ 358445 h 358445"/>
              <a:gd name="connsiteX1" fmla="*/ 1133856 w 1133856"/>
              <a:gd name="connsiteY1" fmla="*/ 0 h 358445"/>
              <a:gd name="connsiteX2" fmla="*/ 0 w 1133856"/>
              <a:gd name="connsiteY2" fmla="*/ 131674 h 358445"/>
              <a:gd name="connsiteX0" fmla="*/ 1133856 w 1133856"/>
              <a:gd name="connsiteY0" fmla="*/ 640131 h 640131"/>
              <a:gd name="connsiteX1" fmla="*/ 1133856 w 1133856"/>
              <a:gd name="connsiteY1" fmla="*/ 281686 h 640131"/>
              <a:gd name="connsiteX2" fmla="*/ 23520 w 1133856"/>
              <a:gd name="connsiteY2" fmla="*/ 0 h 640131"/>
              <a:gd name="connsiteX3" fmla="*/ 0 w 1133856"/>
              <a:gd name="connsiteY3" fmla="*/ 413360 h 640131"/>
              <a:gd name="connsiteX0" fmla="*/ 1133856 w 1133856"/>
              <a:gd name="connsiteY0" fmla="*/ 640131 h 640131"/>
              <a:gd name="connsiteX1" fmla="*/ 1128420 w 1133856"/>
              <a:gd name="connsiteY1" fmla="*/ 0 h 640131"/>
              <a:gd name="connsiteX2" fmla="*/ 23520 w 1133856"/>
              <a:gd name="connsiteY2" fmla="*/ 0 h 640131"/>
              <a:gd name="connsiteX3" fmla="*/ 0 w 1133856"/>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68555 w 1202411"/>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1 w 1202411"/>
              <a:gd name="connsiteY3" fmla="*/ 460375 h 640131"/>
            </a:gdLst>
            <a:ahLst/>
            <a:cxnLst>
              <a:cxn ang="0">
                <a:pos x="connsiteX0" y="connsiteY0"/>
              </a:cxn>
              <a:cxn ang="0">
                <a:pos x="connsiteX1" y="connsiteY1"/>
              </a:cxn>
              <a:cxn ang="0">
                <a:pos x="connsiteX2" y="connsiteY2"/>
              </a:cxn>
              <a:cxn ang="0">
                <a:pos x="connsiteX3" y="connsiteY3"/>
              </a:cxn>
            </a:cxnLst>
            <a:rect l="l" t="t" r="r" b="b"/>
            <a:pathLst>
              <a:path w="1202411" h="640131">
                <a:moveTo>
                  <a:pt x="1202411" y="640131"/>
                </a:moveTo>
                <a:lnTo>
                  <a:pt x="1196975" y="0"/>
                </a:lnTo>
                <a:lnTo>
                  <a:pt x="0" y="0"/>
                </a:lnTo>
                <a:cubicBezTo>
                  <a:pt x="0" y="153458"/>
                  <a:pt x="1" y="306917"/>
                  <a:pt x="1" y="46037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flipV="1">
            <a:off x="5768975" y="1738313"/>
            <a:ext cx="1202411" cy="528636"/>
          </a:xfrm>
          <a:custGeom>
            <a:avLst/>
            <a:gdLst>
              <a:gd name="connsiteX0" fmla="*/ 1133856 w 1133856"/>
              <a:gd name="connsiteY0" fmla="*/ 358445 h 358445"/>
              <a:gd name="connsiteX1" fmla="*/ 1133856 w 1133856"/>
              <a:gd name="connsiteY1" fmla="*/ 0 h 358445"/>
              <a:gd name="connsiteX2" fmla="*/ 0 w 1133856"/>
              <a:gd name="connsiteY2" fmla="*/ 131674 h 358445"/>
              <a:gd name="connsiteX0" fmla="*/ 1133856 w 1133856"/>
              <a:gd name="connsiteY0" fmla="*/ 640131 h 640131"/>
              <a:gd name="connsiteX1" fmla="*/ 1133856 w 1133856"/>
              <a:gd name="connsiteY1" fmla="*/ 281686 h 640131"/>
              <a:gd name="connsiteX2" fmla="*/ 23520 w 1133856"/>
              <a:gd name="connsiteY2" fmla="*/ 0 h 640131"/>
              <a:gd name="connsiteX3" fmla="*/ 0 w 1133856"/>
              <a:gd name="connsiteY3" fmla="*/ 413360 h 640131"/>
              <a:gd name="connsiteX0" fmla="*/ 1133856 w 1133856"/>
              <a:gd name="connsiteY0" fmla="*/ 640131 h 640131"/>
              <a:gd name="connsiteX1" fmla="*/ 1128420 w 1133856"/>
              <a:gd name="connsiteY1" fmla="*/ 0 h 640131"/>
              <a:gd name="connsiteX2" fmla="*/ 23520 w 1133856"/>
              <a:gd name="connsiteY2" fmla="*/ 0 h 640131"/>
              <a:gd name="connsiteX3" fmla="*/ 0 w 1133856"/>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68555 w 1202411"/>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1 w 1202411"/>
              <a:gd name="connsiteY3" fmla="*/ 460375 h 640131"/>
              <a:gd name="connsiteX0" fmla="*/ 1202411 w 1202411"/>
              <a:gd name="connsiteY0" fmla="*/ 640131 h 918804"/>
              <a:gd name="connsiteX1" fmla="*/ 1196975 w 1202411"/>
              <a:gd name="connsiteY1" fmla="*/ 0 h 918804"/>
              <a:gd name="connsiteX2" fmla="*/ 0 w 1202411"/>
              <a:gd name="connsiteY2" fmla="*/ 0 h 918804"/>
              <a:gd name="connsiteX3" fmla="*/ 0 w 1202411"/>
              <a:gd name="connsiteY3" fmla="*/ 918804 h 918804"/>
            </a:gdLst>
            <a:ahLst/>
            <a:cxnLst>
              <a:cxn ang="0">
                <a:pos x="connsiteX0" y="connsiteY0"/>
              </a:cxn>
              <a:cxn ang="0">
                <a:pos x="connsiteX1" y="connsiteY1"/>
              </a:cxn>
              <a:cxn ang="0">
                <a:pos x="connsiteX2" y="connsiteY2"/>
              </a:cxn>
              <a:cxn ang="0">
                <a:pos x="connsiteX3" y="connsiteY3"/>
              </a:cxn>
            </a:cxnLst>
            <a:rect l="l" t="t" r="r" b="b"/>
            <a:pathLst>
              <a:path w="1202411" h="918804">
                <a:moveTo>
                  <a:pt x="1202411" y="640131"/>
                </a:moveTo>
                <a:lnTo>
                  <a:pt x="1196975" y="0"/>
                </a:lnTo>
                <a:lnTo>
                  <a:pt x="0" y="0"/>
                </a:lnTo>
                <a:lnTo>
                  <a:pt x="0" y="918804"/>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5768975" y="1806575"/>
            <a:ext cx="3222625" cy="4327526"/>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2184774 w 4796301"/>
              <a:gd name="connsiteY4" fmla="*/ 4107816 h 4129762"/>
              <a:gd name="connsiteX5" fmla="*/ 0 w 4796301"/>
              <a:gd name="connsiteY5"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0 w 4796301"/>
              <a:gd name="connsiteY4"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1744109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2034794 w 5086986"/>
              <a:gd name="connsiteY0" fmla="*/ 0 h 4129762"/>
              <a:gd name="connsiteX1" fmla="*/ 5086985 w 5086986"/>
              <a:gd name="connsiteY1" fmla="*/ 0 h 4129762"/>
              <a:gd name="connsiteX2" fmla="*/ 5086986 w 5086986"/>
              <a:gd name="connsiteY2" fmla="*/ 4129762 h 4129762"/>
              <a:gd name="connsiteX3" fmla="*/ 0 w 5086986"/>
              <a:gd name="connsiteY3" fmla="*/ 4129761 h 4129762"/>
            </a:gdLst>
            <a:ahLst/>
            <a:cxnLst>
              <a:cxn ang="0">
                <a:pos x="connsiteX0" y="connsiteY0"/>
              </a:cxn>
              <a:cxn ang="0">
                <a:pos x="connsiteX1" y="connsiteY1"/>
              </a:cxn>
              <a:cxn ang="0">
                <a:pos x="connsiteX2" y="connsiteY2"/>
              </a:cxn>
              <a:cxn ang="0">
                <a:pos x="connsiteX3" y="connsiteY3"/>
              </a:cxn>
            </a:cxnLst>
            <a:rect l="l" t="t" r="r" b="b"/>
            <a:pathLst>
              <a:path w="5086986" h="4129762">
                <a:moveTo>
                  <a:pt x="2034794" y="0"/>
                </a:moveTo>
                <a:lnTo>
                  <a:pt x="5086985" y="0"/>
                </a:lnTo>
                <a:cubicBezTo>
                  <a:pt x="5086985" y="1376587"/>
                  <a:pt x="5086986" y="2753175"/>
                  <a:pt x="5086986" y="4129762"/>
                </a:cubicBezTo>
                <a:lnTo>
                  <a:pt x="0" y="412976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5768975" y="2635251"/>
            <a:ext cx="2301875" cy="2209800"/>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5768975" y="2543176"/>
            <a:ext cx="2393950" cy="2393950"/>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5584825" y="1990725"/>
            <a:ext cx="3222625" cy="3959225"/>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2184774 w 4796301"/>
              <a:gd name="connsiteY4" fmla="*/ 4107816 h 4129762"/>
              <a:gd name="connsiteX5" fmla="*/ 0 w 4796301"/>
              <a:gd name="connsiteY5"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0 w 4796301"/>
              <a:gd name="connsiteY4"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1744109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2034794 w 5086986"/>
              <a:gd name="connsiteY0" fmla="*/ 0 h 4129762"/>
              <a:gd name="connsiteX1" fmla="*/ 5086985 w 5086986"/>
              <a:gd name="connsiteY1" fmla="*/ 0 h 4129762"/>
              <a:gd name="connsiteX2" fmla="*/ 5086986 w 5086986"/>
              <a:gd name="connsiteY2" fmla="*/ 4129762 h 4129762"/>
              <a:gd name="connsiteX3" fmla="*/ 0 w 5086986"/>
              <a:gd name="connsiteY3" fmla="*/ 4129761 h 4129762"/>
            </a:gdLst>
            <a:ahLst/>
            <a:cxnLst>
              <a:cxn ang="0">
                <a:pos x="connsiteX0" y="connsiteY0"/>
              </a:cxn>
              <a:cxn ang="0">
                <a:pos x="connsiteX1" y="connsiteY1"/>
              </a:cxn>
              <a:cxn ang="0">
                <a:pos x="connsiteX2" y="connsiteY2"/>
              </a:cxn>
              <a:cxn ang="0">
                <a:pos x="connsiteX3" y="connsiteY3"/>
              </a:cxn>
            </a:cxnLst>
            <a:rect l="l" t="t" r="r" b="b"/>
            <a:pathLst>
              <a:path w="5086986" h="4129762">
                <a:moveTo>
                  <a:pt x="2034794" y="0"/>
                </a:moveTo>
                <a:lnTo>
                  <a:pt x="5086985" y="0"/>
                </a:lnTo>
                <a:cubicBezTo>
                  <a:pt x="5086985" y="1376587"/>
                  <a:pt x="5086986" y="2753175"/>
                  <a:pt x="5086986" y="4129762"/>
                </a:cubicBezTo>
                <a:lnTo>
                  <a:pt x="0" y="4129761"/>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flipV="1">
            <a:off x="5768975" y="1714500"/>
            <a:ext cx="1202411" cy="528636"/>
          </a:xfrm>
          <a:custGeom>
            <a:avLst/>
            <a:gdLst>
              <a:gd name="connsiteX0" fmla="*/ 1133856 w 1133856"/>
              <a:gd name="connsiteY0" fmla="*/ 358445 h 358445"/>
              <a:gd name="connsiteX1" fmla="*/ 1133856 w 1133856"/>
              <a:gd name="connsiteY1" fmla="*/ 0 h 358445"/>
              <a:gd name="connsiteX2" fmla="*/ 0 w 1133856"/>
              <a:gd name="connsiteY2" fmla="*/ 131674 h 358445"/>
              <a:gd name="connsiteX0" fmla="*/ 1133856 w 1133856"/>
              <a:gd name="connsiteY0" fmla="*/ 640131 h 640131"/>
              <a:gd name="connsiteX1" fmla="*/ 1133856 w 1133856"/>
              <a:gd name="connsiteY1" fmla="*/ 281686 h 640131"/>
              <a:gd name="connsiteX2" fmla="*/ 23520 w 1133856"/>
              <a:gd name="connsiteY2" fmla="*/ 0 h 640131"/>
              <a:gd name="connsiteX3" fmla="*/ 0 w 1133856"/>
              <a:gd name="connsiteY3" fmla="*/ 413360 h 640131"/>
              <a:gd name="connsiteX0" fmla="*/ 1133856 w 1133856"/>
              <a:gd name="connsiteY0" fmla="*/ 640131 h 640131"/>
              <a:gd name="connsiteX1" fmla="*/ 1128420 w 1133856"/>
              <a:gd name="connsiteY1" fmla="*/ 0 h 640131"/>
              <a:gd name="connsiteX2" fmla="*/ 23520 w 1133856"/>
              <a:gd name="connsiteY2" fmla="*/ 0 h 640131"/>
              <a:gd name="connsiteX3" fmla="*/ 0 w 1133856"/>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68555 w 1202411"/>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1 w 1202411"/>
              <a:gd name="connsiteY3" fmla="*/ 460375 h 640131"/>
              <a:gd name="connsiteX0" fmla="*/ 1202411 w 1202411"/>
              <a:gd name="connsiteY0" fmla="*/ 640131 h 918804"/>
              <a:gd name="connsiteX1" fmla="*/ 1196975 w 1202411"/>
              <a:gd name="connsiteY1" fmla="*/ 0 h 918804"/>
              <a:gd name="connsiteX2" fmla="*/ 0 w 1202411"/>
              <a:gd name="connsiteY2" fmla="*/ 0 h 918804"/>
              <a:gd name="connsiteX3" fmla="*/ 0 w 1202411"/>
              <a:gd name="connsiteY3" fmla="*/ 918804 h 918804"/>
            </a:gdLst>
            <a:ahLst/>
            <a:cxnLst>
              <a:cxn ang="0">
                <a:pos x="connsiteX0" y="connsiteY0"/>
              </a:cxn>
              <a:cxn ang="0">
                <a:pos x="connsiteX1" y="connsiteY1"/>
              </a:cxn>
              <a:cxn ang="0">
                <a:pos x="connsiteX2" y="connsiteY2"/>
              </a:cxn>
              <a:cxn ang="0">
                <a:pos x="connsiteX3" y="connsiteY3"/>
              </a:cxn>
            </a:cxnLst>
            <a:rect l="l" t="t" r="r" b="b"/>
            <a:pathLst>
              <a:path w="1202411" h="918804">
                <a:moveTo>
                  <a:pt x="1202411" y="640131"/>
                </a:moveTo>
                <a:lnTo>
                  <a:pt x="1196975" y="0"/>
                </a:lnTo>
                <a:lnTo>
                  <a:pt x="0" y="0"/>
                </a:lnTo>
                <a:lnTo>
                  <a:pt x="0" y="918804"/>
                </a:lnTo>
              </a:path>
            </a:pathLst>
          </a:custGeom>
          <a:ln w="508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Rounded Rectangular Callout 158"/>
          <p:cNvSpPr/>
          <p:nvPr/>
        </p:nvSpPr>
        <p:spPr>
          <a:xfrm>
            <a:off x="5492750" y="3279775"/>
            <a:ext cx="828675" cy="460375"/>
          </a:xfrm>
          <a:prstGeom prst="wedgeRoundRectCallout">
            <a:avLst>
              <a:gd name="adj1" fmla="val 64795"/>
              <a:gd name="adj2" fmla="val -190146"/>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1200" dirty="0" smtClean="0"/>
              <a:t>primary-1 8.5G</a:t>
            </a:r>
          </a:p>
        </p:txBody>
      </p:sp>
      <p:sp>
        <p:nvSpPr>
          <p:cNvPr id="160" name="Rounded Rectangular Callout 159"/>
          <p:cNvSpPr/>
          <p:nvPr/>
        </p:nvSpPr>
        <p:spPr>
          <a:xfrm>
            <a:off x="6413500" y="3556000"/>
            <a:ext cx="828675" cy="460375"/>
          </a:xfrm>
          <a:prstGeom prst="wedgeRoundRectCallout">
            <a:avLst>
              <a:gd name="adj1" fmla="val 84215"/>
              <a:gd name="adj2" fmla="val -269595"/>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1200" dirty="0" smtClean="0"/>
              <a:t>primary-2 8.5G</a:t>
            </a:r>
          </a:p>
        </p:txBody>
      </p:sp>
      <p:sp>
        <p:nvSpPr>
          <p:cNvPr id="161" name="Rounded Rectangular Callout 160"/>
          <p:cNvSpPr/>
          <p:nvPr/>
        </p:nvSpPr>
        <p:spPr>
          <a:xfrm>
            <a:off x="6597650" y="4292600"/>
            <a:ext cx="828675" cy="460375"/>
          </a:xfrm>
          <a:prstGeom prst="wedgeRoundRectCallout">
            <a:avLst>
              <a:gd name="adj1" fmla="val 218395"/>
              <a:gd name="adj2" fmla="val -180612"/>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1200" dirty="0" smtClean="0"/>
              <a:t>backup-1 3G</a:t>
            </a:r>
          </a:p>
        </p:txBody>
      </p:sp>
      <p:cxnSp>
        <p:nvCxnSpPr>
          <p:cNvPr id="73" name="Straight Connector 72"/>
          <p:cNvCxnSpPr/>
          <p:nvPr/>
        </p:nvCxnSpPr>
        <p:spPr>
          <a:xfrm rot="5400000" flipV="1">
            <a:off x="3287789" y="5356116"/>
            <a:ext cx="978879" cy="65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969468" y="4868496"/>
            <a:ext cx="1375576" cy="238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4118210" y="6049772"/>
            <a:ext cx="1131418" cy="11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5162344" y="5431561"/>
            <a:ext cx="817325" cy="9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3960186" y="4957288"/>
            <a:ext cx="1375576" cy="238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1" name="Picture 9"/>
          <p:cNvPicPr>
            <a:picLocks noChangeArrowheads="1"/>
          </p:cNvPicPr>
          <p:nvPr/>
        </p:nvPicPr>
        <p:blipFill>
          <a:blip r:embed="rId3" cstate="print"/>
          <a:srcRect/>
          <a:stretch>
            <a:fillRect/>
          </a:stretch>
        </p:blipFill>
        <p:spPr bwMode="auto">
          <a:xfrm>
            <a:off x="2293262" y="4816834"/>
            <a:ext cx="533676" cy="541347"/>
          </a:xfrm>
          <a:prstGeom prst="rect">
            <a:avLst/>
          </a:prstGeom>
          <a:noFill/>
          <a:ln w="9525">
            <a:noFill/>
            <a:miter lim="800000"/>
            <a:headEnd/>
            <a:tailEnd/>
          </a:ln>
          <a:effectLst/>
        </p:spPr>
      </p:pic>
      <p:pic>
        <p:nvPicPr>
          <p:cNvPr id="142" name="Picture 9"/>
          <p:cNvPicPr>
            <a:picLocks noChangeArrowheads="1"/>
          </p:cNvPicPr>
          <p:nvPr/>
        </p:nvPicPr>
        <p:blipFill>
          <a:blip r:embed="rId3" cstate="print"/>
          <a:srcRect/>
          <a:stretch>
            <a:fillRect/>
          </a:stretch>
        </p:blipFill>
        <p:spPr bwMode="auto">
          <a:xfrm>
            <a:off x="2293262" y="5494017"/>
            <a:ext cx="533676" cy="541347"/>
          </a:xfrm>
          <a:prstGeom prst="rect">
            <a:avLst/>
          </a:prstGeom>
          <a:noFill/>
          <a:ln w="9525">
            <a:noFill/>
            <a:miter lim="800000"/>
            <a:headEnd/>
            <a:tailEnd/>
          </a:ln>
          <a:effectLst/>
        </p:spPr>
      </p:pic>
      <p:cxnSp>
        <p:nvCxnSpPr>
          <p:cNvPr id="143" name="Straight Connector 142"/>
          <p:cNvCxnSpPr/>
          <p:nvPr/>
        </p:nvCxnSpPr>
        <p:spPr>
          <a:xfrm flipH="1">
            <a:off x="2826938" y="4876469"/>
            <a:ext cx="657500" cy="264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2826938" y="5689999"/>
            <a:ext cx="649549" cy="3314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Cloud"/>
          <p:cNvSpPr>
            <a:spLocks noChangeAspect="1" noEditPoints="1" noChangeArrowheads="1"/>
          </p:cNvSpPr>
          <p:nvPr/>
        </p:nvSpPr>
        <p:spPr bwMode="auto">
          <a:xfrm rot="5400000" flipH="1">
            <a:off x="3722923" y="5105642"/>
            <a:ext cx="1800225" cy="8080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a:lstStyle/>
          <a:p>
            <a:pPr>
              <a:defRPr/>
            </a:pPr>
            <a:endParaRPr lang="en-US" sz="1000"/>
          </a:p>
        </p:txBody>
      </p:sp>
      <p:grpSp>
        <p:nvGrpSpPr>
          <p:cNvPr id="3" name="Group 82"/>
          <p:cNvGrpSpPr/>
          <p:nvPr/>
        </p:nvGrpSpPr>
        <p:grpSpPr>
          <a:xfrm>
            <a:off x="3868453" y="2362200"/>
            <a:ext cx="960520" cy="445094"/>
            <a:chOff x="3868453" y="1866900"/>
            <a:chExt cx="960520" cy="445094"/>
          </a:xfrm>
        </p:grpSpPr>
        <p:grpSp>
          <p:nvGrpSpPr>
            <p:cNvPr id="4" name="Group 31"/>
            <p:cNvGrpSpPr/>
            <p:nvPr/>
          </p:nvGrpSpPr>
          <p:grpSpPr>
            <a:xfrm>
              <a:off x="4016375" y="1866900"/>
              <a:ext cx="660400" cy="403226"/>
              <a:chOff x="4016375" y="1866900"/>
              <a:chExt cx="660400" cy="403226"/>
            </a:xfrm>
          </p:grpSpPr>
          <p:sp>
            <p:nvSpPr>
              <p:cNvPr id="86"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27"/>
              <p:cNvGrpSpPr>
                <a:grpSpLocks/>
              </p:cNvGrpSpPr>
              <p:nvPr/>
            </p:nvGrpSpPr>
            <p:grpSpPr bwMode="auto">
              <a:xfrm>
                <a:off x="4116388" y="1895475"/>
                <a:ext cx="455613" cy="179388"/>
                <a:chOff x="2593" y="1194"/>
                <a:chExt cx="287" cy="113"/>
              </a:xfrm>
            </p:grpSpPr>
            <p:grpSp>
              <p:nvGrpSpPr>
                <p:cNvPr id="7" name="Group 17"/>
                <p:cNvGrpSpPr>
                  <a:grpSpLocks/>
                </p:cNvGrpSpPr>
                <p:nvPr/>
              </p:nvGrpSpPr>
              <p:grpSpPr bwMode="auto">
                <a:xfrm>
                  <a:off x="2593" y="1194"/>
                  <a:ext cx="285" cy="110"/>
                  <a:chOff x="2593" y="1194"/>
                  <a:chExt cx="285" cy="110"/>
                </a:xfrm>
              </p:grpSpPr>
              <p:sp>
                <p:nvSpPr>
                  <p:cNvPr id="106"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26"/>
                <p:cNvGrpSpPr>
                  <a:grpSpLocks/>
                </p:cNvGrpSpPr>
                <p:nvPr/>
              </p:nvGrpSpPr>
              <p:grpSpPr bwMode="auto">
                <a:xfrm>
                  <a:off x="2596" y="1197"/>
                  <a:ext cx="284" cy="110"/>
                  <a:chOff x="2596" y="1197"/>
                  <a:chExt cx="284" cy="110"/>
                </a:xfrm>
              </p:grpSpPr>
              <p:sp>
                <p:nvSpPr>
                  <p:cNvPr id="96"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2"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5" name="TextBox 84"/>
            <p:cNvSpPr txBox="1"/>
            <p:nvPr/>
          </p:nvSpPr>
          <p:spPr>
            <a:xfrm>
              <a:off x="3868453" y="2034995"/>
              <a:ext cx="960520" cy="276999"/>
            </a:xfrm>
            <a:prstGeom prst="rect">
              <a:avLst/>
            </a:prstGeom>
            <a:noFill/>
          </p:spPr>
          <p:txBody>
            <a:bodyPr wrap="none" rtlCol="0">
              <a:spAutoFit/>
            </a:bodyPr>
            <a:lstStyle/>
            <a:p>
              <a:pPr algn="ctr"/>
              <a:r>
                <a:rPr lang="en-US" sz="1200" dirty="0" smtClean="0"/>
                <a:t>US </a:t>
              </a:r>
              <a:r>
                <a:rPr lang="en-US" sz="1200" dirty="0" err="1" smtClean="0"/>
                <a:t>LHCnet</a:t>
              </a:r>
              <a:endParaRPr lang="en-US" sz="1200" dirty="0"/>
            </a:p>
          </p:txBody>
        </p:sp>
      </p:grpSp>
      <p:grpSp>
        <p:nvGrpSpPr>
          <p:cNvPr id="9" name="Group 114"/>
          <p:cNvGrpSpPr/>
          <p:nvPr/>
        </p:nvGrpSpPr>
        <p:grpSpPr>
          <a:xfrm>
            <a:off x="2686087" y="2362925"/>
            <a:ext cx="960520" cy="445094"/>
            <a:chOff x="3868453" y="1866900"/>
            <a:chExt cx="960520" cy="445094"/>
          </a:xfrm>
        </p:grpSpPr>
        <p:grpSp>
          <p:nvGrpSpPr>
            <p:cNvPr id="10" name="Group 31"/>
            <p:cNvGrpSpPr/>
            <p:nvPr/>
          </p:nvGrpSpPr>
          <p:grpSpPr>
            <a:xfrm>
              <a:off x="4016375" y="1866900"/>
              <a:ext cx="660400" cy="403226"/>
              <a:chOff x="4016375" y="1866900"/>
              <a:chExt cx="660400" cy="403226"/>
            </a:xfrm>
          </p:grpSpPr>
          <p:sp>
            <p:nvSpPr>
              <p:cNvPr id="118"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27"/>
              <p:cNvGrpSpPr>
                <a:grpSpLocks/>
              </p:cNvGrpSpPr>
              <p:nvPr/>
            </p:nvGrpSpPr>
            <p:grpSpPr bwMode="auto">
              <a:xfrm>
                <a:off x="4116388" y="1895475"/>
                <a:ext cx="455613" cy="179388"/>
                <a:chOff x="2593" y="1194"/>
                <a:chExt cx="287" cy="113"/>
              </a:xfrm>
            </p:grpSpPr>
            <p:grpSp>
              <p:nvGrpSpPr>
                <p:cNvPr id="12" name="Group 17"/>
                <p:cNvGrpSpPr>
                  <a:grpSpLocks/>
                </p:cNvGrpSpPr>
                <p:nvPr/>
              </p:nvGrpSpPr>
              <p:grpSpPr bwMode="auto">
                <a:xfrm>
                  <a:off x="2593" y="1194"/>
                  <a:ext cx="285" cy="110"/>
                  <a:chOff x="2593" y="1194"/>
                  <a:chExt cx="285" cy="110"/>
                </a:xfrm>
              </p:grpSpPr>
              <p:sp>
                <p:nvSpPr>
                  <p:cNvPr id="164"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26"/>
                <p:cNvGrpSpPr>
                  <a:grpSpLocks/>
                </p:cNvGrpSpPr>
                <p:nvPr/>
              </p:nvGrpSpPr>
              <p:grpSpPr bwMode="auto">
                <a:xfrm>
                  <a:off x="2596" y="1197"/>
                  <a:ext cx="284" cy="110"/>
                  <a:chOff x="2596" y="1197"/>
                  <a:chExt cx="284" cy="110"/>
                </a:xfrm>
              </p:grpSpPr>
              <p:sp>
                <p:nvSpPr>
                  <p:cNvPr id="145"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25"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 name="TextBox 116"/>
            <p:cNvSpPr txBox="1"/>
            <p:nvPr/>
          </p:nvSpPr>
          <p:spPr>
            <a:xfrm>
              <a:off x="3868453" y="2034995"/>
              <a:ext cx="960520" cy="276999"/>
            </a:xfrm>
            <a:prstGeom prst="rect">
              <a:avLst/>
            </a:prstGeom>
            <a:noFill/>
          </p:spPr>
          <p:txBody>
            <a:bodyPr wrap="none" rtlCol="0">
              <a:spAutoFit/>
            </a:bodyPr>
            <a:lstStyle/>
            <a:p>
              <a:pPr algn="ctr"/>
              <a:r>
                <a:rPr lang="en-US" sz="1200" dirty="0" smtClean="0"/>
                <a:t>US </a:t>
              </a:r>
              <a:r>
                <a:rPr lang="en-US" sz="1200" dirty="0" err="1" smtClean="0"/>
                <a:t>LHCnet</a:t>
              </a:r>
              <a:endParaRPr lang="en-US" sz="1200" dirty="0"/>
            </a:p>
          </p:txBody>
        </p:sp>
      </p:grpSp>
      <p:grpSp>
        <p:nvGrpSpPr>
          <p:cNvPr id="14" name="Group 171"/>
          <p:cNvGrpSpPr/>
          <p:nvPr/>
        </p:nvGrpSpPr>
        <p:grpSpPr>
          <a:xfrm>
            <a:off x="2684798" y="1403416"/>
            <a:ext cx="960520" cy="445094"/>
            <a:chOff x="3868453" y="1866900"/>
            <a:chExt cx="960520" cy="445094"/>
          </a:xfrm>
        </p:grpSpPr>
        <p:grpSp>
          <p:nvGrpSpPr>
            <p:cNvPr id="15" name="Group 31"/>
            <p:cNvGrpSpPr/>
            <p:nvPr/>
          </p:nvGrpSpPr>
          <p:grpSpPr>
            <a:xfrm>
              <a:off x="4016375" y="1866900"/>
              <a:ext cx="660400" cy="403226"/>
              <a:chOff x="4016375" y="1866900"/>
              <a:chExt cx="660400" cy="403226"/>
            </a:xfrm>
          </p:grpSpPr>
          <p:sp>
            <p:nvSpPr>
              <p:cNvPr id="175"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27"/>
              <p:cNvGrpSpPr>
                <a:grpSpLocks/>
              </p:cNvGrpSpPr>
              <p:nvPr/>
            </p:nvGrpSpPr>
            <p:grpSpPr bwMode="auto">
              <a:xfrm>
                <a:off x="4116388" y="1895475"/>
                <a:ext cx="455613" cy="179388"/>
                <a:chOff x="2593" y="1194"/>
                <a:chExt cx="287" cy="113"/>
              </a:xfrm>
            </p:grpSpPr>
            <p:grpSp>
              <p:nvGrpSpPr>
                <p:cNvPr id="17" name="Group 17"/>
                <p:cNvGrpSpPr>
                  <a:grpSpLocks/>
                </p:cNvGrpSpPr>
                <p:nvPr/>
              </p:nvGrpSpPr>
              <p:grpSpPr bwMode="auto">
                <a:xfrm>
                  <a:off x="2593" y="1194"/>
                  <a:ext cx="285" cy="110"/>
                  <a:chOff x="2593" y="1194"/>
                  <a:chExt cx="285" cy="110"/>
                </a:xfrm>
              </p:grpSpPr>
              <p:sp>
                <p:nvSpPr>
                  <p:cNvPr id="193"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26"/>
                <p:cNvGrpSpPr>
                  <a:grpSpLocks/>
                </p:cNvGrpSpPr>
                <p:nvPr/>
              </p:nvGrpSpPr>
              <p:grpSpPr bwMode="auto">
                <a:xfrm>
                  <a:off x="2596" y="1197"/>
                  <a:ext cx="284" cy="110"/>
                  <a:chOff x="2596" y="1197"/>
                  <a:chExt cx="284" cy="110"/>
                </a:xfrm>
              </p:grpSpPr>
              <p:sp>
                <p:nvSpPr>
                  <p:cNvPr id="185"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81"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4" name="TextBox 173"/>
            <p:cNvSpPr txBox="1"/>
            <p:nvPr/>
          </p:nvSpPr>
          <p:spPr>
            <a:xfrm>
              <a:off x="3868453" y="2034995"/>
              <a:ext cx="960520" cy="276999"/>
            </a:xfrm>
            <a:prstGeom prst="rect">
              <a:avLst/>
            </a:prstGeom>
            <a:noFill/>
          </p:spPr>
          <p:txBody>
            <a:bodyPr wrap="none" rtlCol="0">
              <a:spAutoFit/>
            </a:bodyPr>
            <a:lstStyle/>
            <a:p>
              <a:pPr algn="ctr"/>
              <a:r>
                <a:rPr lang="en-US" sz="1200" dirty="0" smtClean="0"/>
                <a:t>US </a:t>
              </a:r>
              <a:r>
                <a:rPr lang="en-US" sz="1200" dirty="0" err="1" smtClean="0"/>
                <a:t>LHCnet</a:t>
              </a:r>
              <a:endParaRPr lang="en-US" sz="1200" dirty="0"/>
            </a:p>
          </p:txBody>
        </p:sp>
      </p:grpSp>
      <p:grpSp>
        <p:nvGrpSpPr>
          <p:cNvPr id="19" name="Group 200"/>
          <p:cNvGrpSpPr/>
          <p:nvPr/>
        </p:nvGrpSpPr>
        <p:grpSpPr>
          <a:xfrm>
            <a:off x="3862668" y="1400929"/>
            <a:ext cx="960520" cy="445094"/>
            <a:chOff x="3868453" y="1866900"/>
            <a:chExt cx="960520" cy="445094"/>
          </a:xfrm>
        </p:grpSpPr>
        <p:grpSp>
          <p:nvGrpSpPr>
            <p:cNvPr id="20" name="Group 31"/>
            <p:cNvGrpSpPr/>
            <p:nvPr/>
          </p:nvGrpSpPr>
          <p:grpSpPr>
            <a:xfrm>
              <a:off x="4016375" y="1866900"/>
              <a:ext cx="660400" cy="403226"/>
              <a:chOff x="4016375" y="1866900"/>
              <a:chExt cx="660400" cy="403226"/>
            </a:xfrm>
          </p:grpSpPr>
          <p:sp>
            <p:nvSpPr>
              <p:cNvPr id="204"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 name="Group 27"/>
              <p:cNvGrpSpPr>
                <a:grpSpLocks/>
              </p:cNvGrpSpPr>
              <p:nvPr/>
            </p:nvGrpSpPr>
            <p:grpSpPr bwMode="auto">
              <a:xfrm>
                <a:off x="4116388" y="1895475"/>
                <a:ext cx="455613" cy="179388"/>
                <a:chOff x="2593" y="1194"/>
                <a:chExt cx="287" cy="113"/>
              </a:xfrm>
            </p:grpSpPr>
            <p:grpSp>
              <p:nvGrpSpPr>
                <p:cNvPr id="22" name="Group 17"/>
                <p:cNvGrpSpPr>
                  <a:grpSpLocks/>
                </p:cNvGrpSpPr>
                <p:nvPr/>
              </p:nvGrpSpPr>
              <p:grpSpPr bwMode="auto">
                <a:xfrm>
                  <a:off x="2593" y="1194"/>
                  <a:ext cx="285" cy="110"/>
                  <a:chOff x="2593" y="1194"/>
                  <a:chExt cx="285" cy="110"/>
                </a:xfrm>
              </p:grpSpPr>
              <p:sp>
                <p:nvSpPr>
                  <p:cNvPr id="222"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6"/>
                <p:cNvGrpSpPr>
                  <a:grpSpLocks/>
                </p:cNvGrpSpPr>
                <p:nvPr/>
              </p:nvGrpSpPr>
              <p:grpSpPr bwMode="auto">
                <a:xfrm>
                  <a:off x="2596" y="1197"/>
                  <a:ext cx="284" cy="110"/>
                  <a:chOff x="2596" y="1197"/>
                  <a:chExt cx="284" cy="110"/>
                </a:xfrm>
              </p:grpSpPr>
              <p:sp>
                <p:nvSpPr>
                  <p:cNvPr id="214"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10"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 name="TextBox 202"/>
            <p:cNvSpPr txBox="1"/>
            <p:nvPr/>
          </p:nvSpPr>
          <p:spPr>
            <a:xfrm>
              <a:off x="3868453" y="2034995"/>
              <a:ext cx="960520" cy="276999"/>
            </a:xfrm>
            <a:prstGeom prst="rect">
              <a:avLst/>
            </a:prstGeom>
            <a:noFill/>
          </p:spPr>
          <p:txBody>
            <a:bodyPr wrap="none" rtlCol="0">
              <a:spAutoFit/>
            </a:bodyPr>
            <a:lstStyle/>
            <a:p>
              <a:pPr algn="ctr"/>
              <a:r>
                <a:rPr lang="en-US" sz="1200" dirty="0" smtClean="0"/>
                <a:t>US </a:t>
              </a:r>
              <a:r>
                <a:rPr lang="en-US" sz="1200" dirty="0" err="1" smtClean="0"/>
                <a:t>LHCnet</a:t>
              </a:r>
              <a:endParaRPr lang="en-US" sz="1200" dirty="0"/>
            </a:p>
          </p:txBody>
        </p:sp>
      </p:grpSp>
      <p:grpSp>
        <p:nvGrpSpPr>
          <p:cNvPr id="24" name="Group 229"/>
          <p:cNvGrpSpPr/>
          <p:nvPr/>
        </p:nvGrpSpPr>
        <p:grpSpPr>
          <a:xfrm>
            <a:off x="4870871" y="1406041"/>
            <a:ext cx="1311578" cy="445094"/>
            <a:chOff x="3692924" y="1866900"/>
            <a:chExt cx="1311578" cy="445094"/>
          </a:xfrm>
        </p:grpSpPr>
        <p:grpSp>
          <p:nvGrpSpPr>
            <p:cNvPr id="25" name="Group 31"/>
            <p:cNvGrpSpPr/>
            <p:nvPr/>
          </p:nvGrpSpPr>
          <p:grpSpPr>
            <a:xfrm>
              <a:off x="4016375" y="1866900"/>
              <a:ext cx="660400" cy="403226"/>
              <a:chOff x="4016375" y="1866900"/>
              <a:chExt cx="660400" cy="403226"/>
            </a:xfrm>
          </p:grpSpPr>
          <p:sp>
            <p:nvSpPr>
              <p:cNvPr id="233"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7"/>
              <p:cNvGrpSpPr>
                <a:grpSpLocks/>
              </p:cNvGrpSpPr>
              <p:nvPr/>
            </p:nvGrpSpPr>
            <p:grpSpPr bwMode="auto">
              <a:xfrm>
                <a:off x="4116388" y="1895475"/>
                <a:ext cx="455613" cy="179388"/>
                <a:chOff x="2593" y="1194"/>
                <a:chExt cx="287" cy="113"/>
              </a:xfrm>
            </p:grpSpPr>
            <p:grpSp>
              <p:nvGrpSpPr>
                <p:cNvPr id="27" name="Group 17"/>
                <p:cNvGrpSpPr>
                  <a:grpSpLocks/>
                </p:cNvGrpSpPr>
                <p:nvPr/>
              </p:nvGrpSpPr>
              <p:grpSpPr bwMode="auto">
                <a:xfrm>
                  <a:off x="2593" y="1194"/>
                  <a:ext cx="285" cy="110"/>
                  <a:chOff x="2593" y="1194"/>
                  <a:chExt cx="285" cy="110"/>
                </a:xfrm>
              </p:grpSpPr>
              <p:sp>
                <p:nvSpPr>
                  <p:cNvPr id="251"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26"/>
                <p:cNvGrpSpPr>
                  <a:grpSpLocks/>
                </p:cNvGrpSpPr>
                <p:nvPr/>
              </p:nvGrpSpPr>
              <p:grpSpPr bwMode="auto">
                <a:xfrm>
                  <a:off x="2596" y="1197"/>
                  <a:ext cx="284" cy="110"/>
                  <a:chOff x="2596" y="1197"/>
                  <a:chExt cx="284" cy="110"/>
                </a:xfrm>
              </p:grpSpPr>
              <p:sp>
                <p:nvSpPr>
                  <p:cNvPr id="243"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39"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2" name="TextBox 231"/>
            <p:cNvSpPr txBox="1"/>
            <p:nvPr/>
          </p:nvSpPr>
          <p:spPr>
            <a:xfrm>
              <a:off x="3692924" y="2034995"/>
              <a:ext cx="1311578" cy="276999"/>
            </a:xfrm>
            <a:prstGeom prst="rect">
              <a:avLst/>
            </a:prstGeom>
            <a:noFill/>
          </p:spPr>
          <p:txBody>
            <a:bodyPr wrap="none" rtlCol="0">
              <a:spAutoFit/>
            </a:bodyPr>
            <a:lstStyle/>
            <a:p>
              <a:pPr algn="ctr"/>
              <a:r>
                <a:rPr lang="en-US" sz="1200" dirty="0" smtClean="0"/>
                <a:t>ESnet SDN-</a:t>
              </a:r>
              <a:r>
                <a:rPr lang="en-US" sz="1200" dirty="0" err="1" smtClean="0"/>
                <a:t>AoA</a:t>
              </a:r>
              <a:endParaRPr lang="en-US" sz="1200" dirty="0"/>
            </a:p>
          </p:txBody>
        </p:sp>
      </p:grpSp>
      <p:grpSp>
        <p:nvGrpSpPr>
          <p:cNvPr id="29" name="Group 258"/>
          <p:cNvGrpSpPr/>
          <p:nvPr/>
        </p:nvGrpSpPr>
        <p:grpSpPr>
          <a:xfrm>
            <a:off x="4896193" y="2354979"/>
            <a:ext cx="1252266" cy="445094"/>
            <a:chOff x="3722580" y="1866900"/>
            <a:chExt cx="1252266" cy="445094"/>
          </a:xfrm>
        </p:grpSpPr>
        <p:grpSp>
          <p:nvGrpSpPr>
            <p:cNvPr id="30" name="Group 31"/>
            <p:cNvGrpSpPr/>
            <p:nvPr/>
          </p:nvGrpSpPr>
          <p:grpSpPr>
            <a:xfrm>
              <a:off x="4016375" y="1866900"/>
              <a:ext cx="660400" cy="403226"/>
              <a:chOff x="4016375" y="1866900"/>
              <a:chExt cx="660400" cy="403226"/>
            </a:xfrm>
          </p:grpSpPr>
          <p:sp>
            <p:nvSpPr>
              <p:cNvPr id="262"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27"/>
              <p:cNvGrpSpPr>
                <a:grpSpLocks/>
              </p:cNvGrpSpPr>
              <p:nvPr/>
            </p:nvGrpSpPr>
            <p:grpSpPr bwMode="auto">
              <a:xfrm>
                <a:off x="4116388" y="1895475"/>
                <a:ext cx="455613" cy="179388"/>
                <a:chOff x="2593" y="1194"/>
                <a:chExt cx="287" cy="113"/>
              </a:xfrm>
            </p:grpSpPr>
            <p:grpSp>
              <p:nvGrpSpPr>
                <p:cNvPr id="32" name="Group 17"/>
                <p:cNvGrpSpPr>
                  <a:grpSpLocks/>
                </p:cNvGrpSpPr>
                <p:nvPr/>
              </p:nvGrpSpPr>
              <p:grpSpPr bwMode="auto">
                <a:xfrm>
                  <a:off x="2593" y="1194"/>
                  <a:ext cx="285" cy="110"/>
                  <a:chOff x="2593" y="1194"/>
                  <a:chExt cx="285" cy="110"/>
                </a:xfrm>
              </p:grpSpPr>
              <p:sp>
                <p:nvSpPr>
                  <p:cNvPr id="280"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26"/>
                <p:cNvGrpSpPr>
                  <a:grpSpLocks/>
                </p:cNvGrpSpPr>
                <p:nvPr/>
              </p:nvGrpSpPr>
              <p:grpSpPr bwMode="auto">
                <a:xfrm>
                  <a:off x="2596" y="1197"/>
                  <a:ext cx="284" cy="110"/>
                  <a:chOff x="2596" y="1197"/>
                  <a:chExt cx="284" cy="110"/>
                </a:xfrm>
              </p:grpSpPr>
              <p:sp>
                <p:nvSpPr>
                  <p:cNvPr id="272"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68"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1" name="TextBox 260"/>
            <p:cNvSpPr txBox="1"/>
            <p:nvPr/>
          </p:nvSpPr>
          <p:spPr>
            <a:xfrm>
              <a:off x="3722580" y="2034995"/>
              <a:ext cx="1252266" cy="276999"/>
            </a:xfrm>
            <a:prstGeom prst="rect">
              <a:avLst/>
            </a:prstGeom>
            <a:noFill/>
          </p:spPr>
          <p:txBody>
            <a:bodyPr wrap="none" rtlCol="0">
              <a:spAutoFit/>
            </a:bodyPr>
            <a:lstStyle/>
            <a:p>
              <a:pPr algn="ctr"/>
              <a:r>
                <a:rPr lang="en-US" sz="1200" dirty="0" smtClean="0"/>
                <a:t>ESnet SDN-St1</a:t>
              </a:r>
              <a:endParaRPr lang="en-US" sz="1200" dirty="0"/>
            </a:p>
          </p:txBody>
        </p:sp>
      </p:grpSp>
      <p:grpSp>
        <p:nvGrpSpPr>
          <p:cNvPr id="36" name="Group 287"/>
          <p:cNvGrpSpPr/>
          <p:nvPr/>
        </p:nvGrpSpPr>
        <p:grpSpPr>
          <a:xfrm>
            <a:off x="6310841" y="1696820"/>
            <a:ext cx="1301959" cy="445094"/>
            <a:chOff x="3697734" y="1866900"/>
            <a:chExt cx="1301959" cy="445094"/>
          </a:xfrm>
        </p:grpSpPr>
        <p:grpSp>
          <p:nvGrpSpPr>
            <p:cNvPr id="37" name="Group 31"/>
            <p:cNvGrpSpPr/>
            <p:nvPr/>
          </p:nvGrpSpPr>
          <p:grpSpPr>
            <a:xfrm>
              <a:off x="4016375" y="1866900"/>
              <a:ext cx="660400" cy="403226"/>
              <a:chOff x="4016375" y="1866900"/>
              <a:chExt cx="660400" cy="403226"/>
            </a:xfrm>
          </p:grpSpPr>
          <p:sp>
            <p:nvSpPr>
              <p:cNvPr id="291"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8" name="Group 27"/>
              <p:cNvGrpSpPr>
                <a:grpSpLocks/>
              </p:cNvGrpSpPr>
              <p:nvPr/>
            </p:nvGrpSpPr>
            <p:grpSpPr bwMode="auto">
              <a:xfrm>
                <a:off x="4116388" y="1895475"/>
                <a:ext cx="455613" cy="179388"/>
                <a:chOff x="2593" y="1194"/>
                <a:chExt cx="287" cy="113"/>
              </a:xfrm>
            </p:grpSpPr>
            <p:grpSp>
              <p:nvGrpSpPr>
                <p:cNvPr id="39" name="Group 17"/>
                <p:cNvGrpSpPr>
                  <a:grpSpLocks/>
                </p:cNvGrpSpPr>
                <p:nvPr/>
              </p:nvGrpSpPr>
              <p:grpSpPr bwMode="auto">
                <a:xfrm>
                  <a:off x="2593" y="1194"/>
                  <a:ext cx="285" cy="110"/>
                  <a:chOff x="2593" y="1194"/>
                  <a:chExt cx="285" cy="110"/>
                </a:xfrm>
              </p:grpSpPr>
              <p:sp>
                <p:nvSpPr>
                  <p:cNvPr id="309"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26"/>
                <p:cNvGrpSpPr>
                  <a:grpSpLocks/>
                </p:cNvGrpSpPr>
                <p:nvPr/>
              </p:nvGrpSpPr>
              <p:grpSpPr bwMode="auto">
                <a:xfrm>
                  <a:off x="2596" y="1197"/>
                  <a:ext cx="284" cy="110"/>
                  <a:chOff x="2596" y="1197"/>
                  <a:chExt cx="284" cy="110"/>
                </a:xfrm>
              </p:grpSpPr>
              <p:sp>
                <p:nvSpPr>
                  <p:cNvPr id="301"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97"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0" name="TextBox 289"/>
            <p:cNvSpPr txBox="1"/>
            <p:nvPr/>
          </p:nvSpPr>
          <p:spPr>
            <a:xfrm>
              <a:off x="3697734" y="2034995"/>
              <a:ext cx="1301959" cy="276999"/>
            </a:xfrm>
            <a:prstGeom prst="rect">
              <a:avLst/>
            </a:prstGeom>
            <a:noFill/>
          </p:spPr>
          <p:txBody>
            <a:bodyPr wrap="none" rtlCol="0">
              <a:spAutoFit/>
            </a:bodyPr>
            <a:lstStyle/>
            <a:p>
              <a:pPr algn="ctr"/>
              <a:r>
                <a:rPr lang="en-US" sz="1200" dirty="0" smtClean="0"/>
                <a:t>ESnet SDN-Ch1</a:t>
              </a:r>
              <a:endParaRPr lang="en-US" sz="1200" dirty="0"/>
            </a:p>
          </p:txBody>
        </p:sp>
      </p:grpSp>
      <p:grpSp>
        <p:nvGrpSpPr>
          <p:cNvPr id="41" name="Group 317"/>
          <p:cNvGrpSpPr/>
          <p:nvPr/>
        </p:nvGrpSpPr>
        <p:grpSpPr>
          <a:xfrm>
            <a:off x="1352550" y="2371040"/>
            <a:ext cx="660400" cy="445094"/>
            <a:chOff x="4016375" y="1866900"/>
            <a:chExt cx="660400" cy="445094"/>
          </a:xfrm>
        </p:grpSpPr>
        <p:grpSp>
          <p:nvGrpSpPr>
            <p:cNvPr id="44" name="Group 31"/>
            <p:cNvGrpSpPr/>
            <p:nvPr/>
          </p:nvGrpSpPr>
          <p:grpSpPr>
            <a:xfrm>
              <a:off x="4016375" y="1866900"/>
              <a:ext cx="660400" cy="403226"/>
              <a:chOff x="4016375" y="1866900"/>
              <a:chExt cx="660400" cy="403226"/>
            </a:xfrm>
          </p:grpSpPr>
          <p:sp>
            <p:nvSpPr>
              <p:cNvPr id="321"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5" name="Group 27"/>
              <p:cNvGrpSpPr>
                <a:grpSpLocks/>
              </p:cNvGrpSpPr>
              <p:nvPr/>
            </p:nvGrpSpPr>
            <p:grpSpPr bwMode="auto">
              <a:xfrm>
                <a:off x="4116388" y="1895475"/>
                <a:ext cx="455613" cy="179388"/>
                <a:chOff x="2593" y="1194"/>
                <a:chExt cx="287" cy="113"/>
              </a:xfrm>
            </p:grpSpPr>
            <p:grpSp>
              <p:nvGrpSpPr>
                <p:cNvPr id="46" name="Group 17"/>
                <p:cNvGrpSpPr>
                  <a:grpSpLocks/>
                </p:cNvGrpSpPr>
                <p:nvPr/>
              </p:nvGrpSpPr>
              <p:grpSpPr bwMode="auto">
                <a:xfrm>
                  <a:off x="2593" y="1194"/>
                  <a:ext cx="285" cy="110"/>
                  <a:chOff x="2593" y="1194"/>
                  <a:chExt cx="285" cy="110"/>
                </a:xfrm>
              </p:grpSpPr>
              <p:sp>
                <p:nvSpPr>
                  <p:cNvPr id="339"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26"/>
                <p:cNvGrpSpPr>
                  <a:grpSpLocks/>
                </p:cNvGrpSpPr>
                <p:nvPr/>
              </p:nvGrpSpPr>
              <p:grpSpPr bwMode="auto">
                <a:xfrm>
                  <a:off x="2596" y="1197"/>
                  <a:ext cx="284" cy="110"/>
                  <a:chOff x="2596" y="1197"/>
                  <a:chExt cx="284" cy="110"/>
                </a:xfrm>
              </p:grpSpPr>
              <p:sp>
                <p:nvSpPr>
                  <p:cNvPr id="331"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7"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0" name="TextBox 319"/>
            <p:cNvSpPr txBox="1"/>
            <p:nvPr/>
          </p:nvSpPr>
          <p:spPr>
            <a:xfrm>
              <a:off x="4039173" y="2034995"/>
              <a:ext cx="619080" cy="276999"/>
            </a:xfrm>
            <a:prstGeom prst="rect">
              <a:avLst/>
            </a:prstGeom>
            <a:noFill/>
          </p:spPr>
          <p:txBody>
            <a:bodyPr wrap="none" rtlCol="0">
              <a:spAutoFit/>
            </a:bodyPr>
            <a:lstStyle/>
            <a:p>
              <a:pPr algn="ctr"/>
              <a:r>
                <a:rPr lang="en-US" sz="1200" dirty="0" smtClean="0"/>
                <a:t>CERN</a:t>
              </a:r>
              <a:endParaRPr lang="en-US" sz="1200" dirty="0"/>
            </a:p>
          </p:txBody>
        </p:sp>
      </p:grpSp>
      <p:grpSp>
        <p:nvGrpSpPr>
          <p:cNvPr id="48" name="Group 346"/>
          <p:cNvGrpSpPr/>
          <p:nvPr/>
        </p:nvGrpSpPr>
        <p:grpSpPr>
          <a:xfrm>
            <a:off x="1353584" y="1422596"/>
            <a:ext cx="660400" cy="445094"/>
            <a:chOff x="4016375" y="1866900"/>
            <a:chExt cx="660400" cy="445094"/>
          </a:xfrm>
        </p:grpSpPr>
        <p:grpSp>
          <p:nvGrpSpPr>
            <p:cNvPr id="49" name="Group 31"/>
            <p:cNvGrpSpPr/>
            <p:nvPr/>
          </p:nvGrpSpPr>
          <p:grpSpPr>
            <a:xfrm>
              <a:off x="4016375" y="1866900"/>
              <a:ext cx="660400" cy="403226"/>
              <a:chOff x="4016375" y="1866900"/>
              <a:chExt cx="660400" cy="403226"/>
            </a:xfrm>
          </p:grpSpPr>
          <p:sp>
            <p:nvSpPr>
              <p:cNvPr id="350"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 name="Group 27"/>
              <p:cNvGrpSpPr>
                <a:grpSpLocks/>
              </p:cNvGrpSpPr>
              <p:nvPr/>
            </p:nvGrpSpPr>
            <p:grpSpPr bwMode="auto">
              <a:xfrm>
                <a:off x="4116388" y="1895475"/>
                <a:ext cx="455613" cy="179388"/>
                <a:chOff x="2593" y="1194"/>
                <a:chExt cx="287" cy="113"/>
              </a:xfrm>
            </p:grpSpPr>
            <p:grpSp>
              <p:nvGrpSpPr>
                <p:cNvPr id="51" name="Group 17"/>
                <p:cNvGrpSpPr>
                  <a:grpSpLocks/>
                </p:cNvGrpSpPr>
                <p:nvPr/>
              </p:nvGrpSpPr>
              <p:grpSpPr bwMode="auto">
                <a:xfrm>
                  <a:off x="2593" y="1194"/>
                  <a:ext cx="285" cy="110"/>
                  <a:chOff x="2593" y="1194"/>
                  <a:chExt cx="285" cy="110"/>
                </a:xfrm>
              </p:grpSpPr>
              <p:sp>
                <p:nvSpPr>
                  <p:cNvPr id="368"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26"/>
                <p:cNvGrpSpPr>
                  <a:grpSpLocks/>
                </p:cNvGrpSpPr>
                <p:nvPr/>
              </p:nvGrpSpPr>
              <p:grpSpPr bwMode="auto">
                <a:xfrm>
                  <a:off x="2596" y="1197"/>
                  <a:ext cx="284" cy="110"/>
                  <a:chOff x="2596" y="1197"/>
                  <a:chExt cx="284" cy="110"/>
                </a:xfrm>
              </p:grpSpPr>
              <p:sp>
                <p:nvSpPr>
                  <p:cNvPr id="360"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6"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9" name="TextBox 348"/>
            <p:cNvSpPr txBox="1"/>
            <p:nvPr/>
          </p:nvSpPr>
          <p:spPr>
            <a:xfrm>
              <a:off x="4039173" y="2034995"/>
              <a:ext cx="619080" cy="276999"/>
            </a:xfrm>
            <a:prstGeom prst="rect">
              <a:avLst/>
            </a:prstGeom>
            <a:noFill/>
          </p:spPr>
          <p:txBody>
            <a:bodyPr wrap="none" rtlCol="0">
              <a:spAutoFit/>
            </a:bodyPr>
            <a:lstStyle/>
            <a:p>
              <a:pPr algn="ctr"/>
              <a:r>
                <a:rPr lang="en-US" sz="1200" dirty="0" smtClean="0"/>
                <a:t>CERN</a:t>
              </a:r>
              <a:endParaRPr lang="en-US" sz="1200" dirty="0"/>
            </a:p>
          </p:txBody>
        </p:sp>
      </p:grpSp>
      <p:grpSp>
        <p:nvGrpSpPr>
          <p:cNvPr id="55" name="Group 375"/>
          <p:cNvGrpSpPr/>
          <p:nvPr/>
        </p:nvGrpSpPr>
        <p:grpSpPr>
          <a:xfrm>
            <a:off x="3447102" y="4690710"/>
            <a:ext cx="663519" cy="445094"/>
            <a:chOff x="4016375" y="1866900"/>
            <a:chExt cx="663519" cy="445094"/>
          </a:xfrm>
        </p:grpSpPr>
        <p:grpSp>
          <p:nvGrpSpPr>
            <p:cNvPr id="56" name="Group 31"/>
            <p:cNvGrpSpPr/>
            <p:nvPr/>
          </p:nvGrpSpPr>
          <p:grpSpPr>
            <a:xfrm>
              <a:off x="4016375" y="1866900"/>
              <a:ext cx="660400" cy="403226"/>
              <a:chOff x="4016375" y="1866900"/>
              <a:chExt cx="660400" cy="403226"/>
            </a:xfrm>
          </p:grpSpPr>
          <p:sp>
            <p:nvSpPr>
              <p:cNvPr id="379"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27"/>
              <p:cNvGrpSpPr>
                <a:grpSpLocks/>
              </p:cNvGrpSpPr>
              <p:nvPr/>
            </p:nvGrpSpPr>
            <p:grpSpPr bwMode="auto">
              <a:xfrm>
                <a:off x="4116388" y="1895475"/>
                <a:ext cx="455613" cy="179388"/>
                <a:chOff x="2593" y="1194"/>
                <a:chExt cx="287" cy="113"/>
              </a:xfrm>
            </p:grpSpPr>
            <p:grpSp>
              <p:nvGrpSpPr>
                <p:cNvPr id="58" name="Group 17"/>
                <p:cNvGrpSpPr>
                  <a:grpSpLocks/>
                </p:cNvGrpSpPr>
                <p:nvPr/>
              </p:nvGrpSpPr>
              <p:grpSpPr bwMode="auto">
                <a:xfrm>
                  <a:off x="2593" y="1194"/>
                  <a:ext cx="285" cy="110"/>
                  <a:chOff x="2593" y="1194"/>
                  <a:chExt cx="285" cy="110"/>
                </a:xfrm>
              </p:grpSpPr>
              <p:sp>
                <p:nvSpPr>
                  <p:cNvPr id="397"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26"/>
                <p:cNvGrpSpPr>
                  <a:grpSpLocks/>
                </p:cNvGrpSpPr>
                <p:nvPr/>
              </p:nvGrpSpPr>
              <p:grpSpPr bwMode="auto">
                <a:xfrm>
                  <a:off x="2596" y="1197"/>
                  <a:ext cx="284" cy="110"/>
                  <a:chOff x="2596" y="1197"/>
                  <a:chExt cx="284" cy="110"/>
                </a:xfrm>
              </p:grpSpPr>
              <p:sp>
                <p:nvSpPr>
                  <p:cNvPr id="389"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85"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8" name="TextBox 377"/>
            <p:cNvSpPr txBox="1"/>
            <p:nvPr/>
          </p:nvSpPr>
          <p:spPr>
            <a:xfrm>
              <a:off x="4017532" y="2034995"/>
              <a:ext cx="662362" cy="276999"/>
            </a:xfrm>
            <a:prstGeom prst="rect">
              <a:avLst/>
            </a:prstGeom>
            <a:noFill/>
          </p:spPr>
          <p:txBody>
            <a:bodyPr wrap="none" rtlCol="0">
              <a:spAutoFit/>
            </a:bodyPr>
            <a:lstStyle/>
            <a:p>
              <a:pPr algn="ctr"/>
              <a:r>
                <a:rPr lang="en-US" sz="1200" dirty="0" smtClean="0"/>
                <a:t>FNAL1</a:t>
              </a:r>
              <a:endParaRPr lang="en-US" sz="1200" dirty="0"/>
            </a:p>
          </p:txBody>
        </p:sp>
      </p:grpSp>
      <p:grpSp>
        <p:nvGrpSpPr>
          <p:cNvPr id="60" name="Group 404"/>
          <p:cNvGrpSpPr/>
          <p:nvPr/>
        </p:nvGrpSpPr>
        <p:grpSpPr>
          <a:xfrm>
            <a:off x="4977035" y="4689730"/>
            <a:ext cx="1200970" cy="445094"/>
            <a:chOff x="3748228" y="1866900"/>
            <a:chExt cx="1200970" cy="445094"/>
          </a:xfrm>
        </p:grpSpPr>
        <p:grpSp>
          <p:nvGrpSpPr>
            <p:cNvPr id="61" name="Group 31"/>
            <p:cNvGrpSpPr/>
            <p:nvPr/>
          </p:nvGrpSpPr>
          <p:grpSpPr>
            <a:xfrm>
              <a:off x="4016375" y="1866900"/>
              <a:ext cx="660400" cy="403226"/>
              <a:chOff x="4016375" y="1866900"/>
              <a:chExt cx="660400" cy="403226"/>
            </a:xfrm>
          </p:grpSpPr>
          <p:sp>
            <p:nvSpPr>
              <p:cNvPr id="408"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 name="Group 27"/>
              <p:cNvGrpSpPr>
                <a:grpSpLocks/>
              </p:cNvGrpSpPr>
              <p:nvPr/>
            </p:nvGrpSpPr>
            <p:grpSpPr bwMode="auto">
              <a:xfrm>
                <a:off x="4116388" y="1895475"/>
                <a:ext cx="455613" cy="179388"/>
                <a:chOff x="2593" y="1194"/>
                <a:chExt cx="287" cy="113"/>
              </a:xfrm>
            </p:grpSpPr>
            <p:grpSp>
              <p:nvGrpSpPr>
                <p:cNvPr id="64" name="Group 17"/>
                <p:cNvGrpSpPr>
                  <a:grpSpLocks/>
                </p:cNvGrpSpPr>
                <p:nvPr/>
              </p:nvGrpSpPr>
              <p:grpSpPr bwMode="auto">
                <a:xfrm>
                  <a:off x="2593" y="1194"/>
                  <a:ext cx="285" cy="110"/>
                  <a:chOff x="2593" y="1194"/>
                  <a:chExt cx="285" cy="110"/>
                </a:xfrm>
              </p:grpSpPr>
              <p:sp>
                <p:nvSpPr>
                  <p:cNvPr id="426"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26"/>
                <p:cNvGrpSpPr>
                  <a:grpSpLocks/>
                </p:cNvGrpSpPr>
                <p:nvPr/>
              </p:nvGrpSpPr>
              <p:grpSpPr bwMode="auto">
                <a:xfrm>
                  <a:off x="2596" y="1197"/>
                  <a:ext cx="284" cy="110"/>
                  <a:chOff x="2596" y="1197"/>
                  <a:chExt cx="284" cy="110"/>
                </a:xfrm>
              </p:grpSpPr>
              <p:sp>
                <p:nvSpPr>
                  <p:cNvPr id="418"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14"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7" name="TextBox 406"/>
            <p:cNvSpPr txBox="1"/>
            <p:nvPr/>
          </p:nvSpPr>
          <p:spPr>
            <a:xfrm>
              <a:off x="3748228" y="2034995"/>
              <a:ext cx="1200970" cy="276999"/>
            </a:xfrm>
            <a:prstGeom prst="rect">
              <a:avLst/>
            </a:prstGeom>
            <a:noFill/>
          </p:spPr>
          <p:txBody>
            <a:bodyPr wrap="none" rtlCol="0">
              <a:spAutoFit/>
            </a:bodyPr>
            <a:lstStyle/>
            <a:p>
              <a:pPr algn="ctr"/>
              <a:r>
                <a:rPr lang="en-US" sz="1200" dirty="0" smtClean="0"/>
                <a:t>ESnet SDN-F1</a:t>
              </a:r>
              <a:endParaRPr lang="en-US" sz="1200" dirty="0"/>
            </a:p>
          </p:txBody>
        </p:sp>
      </p:grpSp>
      <p:grpSp>
        <p:nvGrpSpPr>
          <p:cNvPr id="67" name="Group 433"/>
          <p:cNvGrpSpPr/>
          <p:nvPr/>
        </p:nvGrpSpPr>
        <p:grpSpPr>
          <a:xfrm>
            <a:off x="4962929" y="5840898"/>
            <a:ext cx="1200970" cy="445094"/>
            <a:chOff x="3748228" y="1866900"/>
            <a:chExt cx="1200970" cy="445094"/>
          </a:xfrm>
        </p:grpSpPr>
        <p:grpSp>
          <p:nvGrpSpPr>
            <p:cNvPr id="69" name="Group 31"/>
            <p:cNvGrpSpPr/>
            <p:nvPr/>
          </p:nvGrpSpPr>
          <p:grpSpPr>
            <a:xfrm>
              <a:off x="4016375" y="1866900"/>
              <a:ext cx="660400" cy="403226"/>
              <a:chOff x="4016375" y="1866900"/>
              <a:chExt cx="660400" cy="403226"/>
            </a:xfrm>
          </p:grpSpPr>
          <p:sp>
            <p:nvSpPr>
              <p:cNvPr id="437"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0" name="Group 27"/>
              <p:cNvGrpSpPr>
                <a:grpSpLocks/>
              </p:cNvGrpSpPr>
              <p:nvPr/>
            </p:nvGrpSpPr>
            <p:grpSpPr bwMode="auto">
              <a:xfrm>
                <a:off x="4116388" y="1895475"/>
                <a:ext cx="455613" cy="179388"/>
                <a:chOff x="2593" y="1194"/>
                <a:chExt cx="287" cy="113"/>
              </a:xfrm>
            </p:grpSpPr>
            <p:grpSp>
              <p:nvGrpSpPr>
                <p:cNvPr id="71" name="Group 17"/>
                <p:cNvGrpSpPr>
                  <a:grpSpLocks/>
                </p:cNvGrpSpPr>
                <p:nvPr/>
              </p:nvGrpSpPr>
              <p:grpSpPr bwMode="auto">
                <a:xfrm>
                  <a:off x="2593" y="1194"/>
                  <a:ext cx="285" cy="110"/>
                  <a:chOff x="2593" y="1194"/>
                  <a:chExt cx="285" cy="110"/>
                </a:xfrm>
              </p:grpSpPr>
              <p:sp>
                <p:nvSpPr>
                  <p:cNvPr id="455"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 name="Group 26"/>
                <p:cNvGrpSpPr>
                  <a:grpSpLocks/>
                </p:cNvGrpSpPr>
                <p:nvPr/>
              </p:nvGrpSpPr>
              <p:grpSpPr bwMode="auto">
                <a:xfrm>
                  <a:off x="2596" y="1197"/>
                  <a:ext cx="284" cy="110"/>
                  <a:chOff x="2596" y="1197"/>
                  <a:chExt cx="284" cy="110"/>
                </a:xfrm>
              </p:grpSpPr>
              <p:sp>
                <p:nvSpPr>
                  <p:cNvPr id="447"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43"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 name="TextBox 435"/>
            <p:cNvSpPr txBox="1"/>
            <p:nvPr/>
          </p:nvSpPr>
          <p:spPr>
            <a:xfrm>
              <a:off x="3748228" y="2034995"/>
              <a:ext cx="1200970" cy="276999"/>
            </a:xfrm>
            <a:prstGeom prst="rect">
              <a:avLst/>
            </a:prstGeom>
            <a:noFill/>
          </p:spPr>
          <p:txBody>
            <a:bodyPr wrap="none" rtlCol="0">
              <a:spAutoFit/>
            </a:bodyPr>
            <a:lstStyle/>
            <a:p>
              <a:pPr algn="ctr"/>
              <a:r>
                <a:rPr lang="en-US" sz="1200" dirty="0" smtClean="0"/>
                <a:t>ESnet SDN-F2</a:t>
              </a:r>
              <a:endParaRPr lang="en-US" sz="1200" dirty="0"/>
            </a:p>
          </p:txBody>
        </p:sp>
      </p:grpSp>
      <p:grpSp>
        <p:nvGrpSpPr>
          <p:cNvPr id="74" name="Group 491"/>
          <p:cNvGrpSpPr/>
          <p:nvPr/>
        </p:nvGrpSpPr>
        <p:grpSpPr>
          <a:xfrm>
            <a:off x="3462936" y="5840638"/>
            <a:ext cx="663519" cy="445094"/>
            <a:chOff x="4016375" y="1866900"/>
            <a:chExt cx="663519" cy="445094"/>
          </a:xfrm>
        </p:grpSpPr>
        <p:grpSp>
          <p:nvGrpSpPr>
            <p:cNvPr id="75" name="Group 31"/>
            <p:cNvGrpSpPr/>
            <p:nvPr/>
          </p:nvGrpSpPr>
          <p:grpSpPr>
            <a:xfrm>
              <a:off x="4016375" y="1866900"/>
              <a:ext cx="660400" cy="403226"/>
              <a:chOff x="4016375" y="1866900"/>
              <a:chExt cx="660400" cy="403226"/>
            </a:xfrm>
          </p:grpSpPr>
          <p:sp>
            <p:nvSpPr>
              <p:cNvPr id="495"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9"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27"/>
              <p:cNvGrpSpPr>
                <a:grpSpLocks/>
              </p:cNvGrpSpPr>
              <p:nvPr/>
            </p:nvGrpSpPr>
            <p:grpSpPr bwMode="auto">
              <a:xfrm>
                <a:off x="4116388" y="1895475"/>
                <a:ext cx="455613" cy="179388"/>
                <a:chOff x="2593" y="1194"/>
                <a:chExt cx="287" cy="113"/>
              </a:xfrm>
            </p:grpSpPr>
            <p:grpSp>
              <p:nvGrpSpPr>
                <p:cNvPr id="78" name="Group 17"/>
                <p:cNvGrpSpPr>
                  <a:grpSpLocks/>
                </p:cNvGrpSpPr>
                <p:nvPr/>
              </p:nvGrpSpPr>
              <p:grpSpPr bwMode="auto">
                <a:xfrm>
                  <a:off x="2593" y="1194"/>
                  <a:ext cx="285" cy="110"/>
                  <a:chOff x="2593" y="1194"/>
                  <a:chExt cx="285" cy="110"/>
                </a:xfrm>
              </p:grpSpPr>
              <p:sp>
                <p:nvSpPr>
                  <p:cNvPr id="513"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26"/>
                <p:cNvGrpSpPr>
                  <a:grpSpLocks/>
                </p:cNvGrpSpPr>
                <p:nvPr/>
              </p:nvGrpSpPr>
              <p:grpSpPr bwMode="auto">
                <a:xfrm>
                  <a:off x="2596" y="1197"/>
                  <a:ext cx="284" cy="110"/>
                  <a:chOff x="2596" y="1197"/>
                  <a:chExt cx="284" cy="110"/>
                </a:xfrm>
              </p:grpSpPr>
              <p:sp>
                <p:nvSpPr>
                  <p:cNvPr id="505"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01"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4" name="TextBox 493"/>
            <p:cNvSpPr txBox="1"/>
            <p:nvPr/>
          </p:nvSpPr>
          <p:spPr>
            <a:xfrm>
              <a:off x="4017532" y="2034995"/>
              <a:ext cx="662362" cy="276999"/>
            </a:xfrm>
            <a:prstGeom prst="rect">
              <a:avLst/>
            </a:prstGeom>
            <a:noFill/>
          </p:spPr>
          <p:txBody>
            <a:bodyPr wrap="none" rtlCol="0">
              <a:spAutoFit/>
            </a:bodyPr>
            <a:lstStyle/>
            <a:p>
              <a:pPr algn="ctr"/>
              <a:r>
                <a:rPr lang="en-US" sz="1200" dirty="0" smtClean="0"/>
                <a:t>FNAL2</a:t>
              </a:r>
              <a:endParaRPr lang="en-US" sz="1200" dirty="0"/>
            </a:p>
          </p:txBody>
        </p:sp>
      </p:grpSp>
      <p:sp>
        <p:nvSpPr>
          <p:cNvPr id="521" name="TextBox 520"/>
          <p:cNvSpPr txBox="1"/>
          <p:nvPr/>
        </p:nvSpPr>
        <p:spPr>
          <a:xfrm>
            <a:off x="-87779" y="3647043"/>
            <a:ext cx="2837198" cy="369332"/>
          </a:xfrm>
          <a:prstGeom prst="rect">
            <a:avLst/>
          </a:prstGeom>
          <a:noFill/>
        </p:spPr>
        <p:txBody>
          <a:bodyPr wrap="square" rtlCol="0">
            <a:spAutoFit/>
          </a:bodyPr>
          <a:lstStyle/>
          <a:p>
            <a:pPr algn="ctr"/>
            <a:r>
              <a:rPr lang="en-US" dirty="0" smtClean="0"/>
              <a:t>Normal operating state</a:t>
            </a:r>
            <a:endParaRPr lang="en-US" dirty="0"/>
          </a:p>
        </p:txBody>
      </p:sp>
      <p:sp>
        <p:nvSpPr>
          <p:cNvPr id="442" name="Title 441"/>
          <p:cNvSpPr>
            <a:spLocks noGrp="1"/>
          </p:cNvSpPr>
          <p:nvPr>
            <p:ph type="title"/>
          </p:nvPr>
        </p:nvSpPr>
        <p:spPr/>
        <p:txBody>
          <a:bodyPr/>
          <a:lstStyle/>
          <a:p>
            <a:pPr lvl="0"/>
            <a:r>
              <a:rPr lang="en-US" dirty="0" smtClean="0"/>
              <a:t>OSCARS Case Study 3: LHC Circuit Redundancy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OSCARS Case Study 3: LHC Circuit Redundancy</a:t>
            </a:r>
            <a:endParaRPr lang="en-US" sz="2400" dirty="0"/>
          </a:p>
        </p:txBody>
      </p:sp>
      <p:pic>
        <p:nvPicPr>
          <p:cNvPr id="13" name="Content Placeholder 12" descr="fnal_cut_primary_3500.png"/>
          <p:cNvPicPr>
            <a:picLocks noGrp="1" noChangeAspect="1"/>
          </p:cNvPicPr>
          <p:nvPr>
            <p:ph idx="1"/>
          </p:nvPr>
        </p:nvPicPr>
        <p:blipFill>
          <a:blip r:embed="rId3"/>
          <a:srcRect t="-381" b="-381"/>
          <a:stretch>
            <a:fillRect/>
          </a:stretch>
        </p:blipFill>
        <p:spPr/>
      </p:pic>
      <p:sp>
        <p:nvSpPr>
          <p:cNvPr id="19" name="Text Placeholder 18"/>
          <p:cNvSpPr>
            <a:spLocks noGrp="1"/>
          </p:cNvSpPr>
          <p:nvPr>
            <p:ph type="body" sz="half" idx="4294967295"/>
          </p:nvPr>
        </p:nvSpPr>
        <p:spPr>
          <a:xfrm>
            <a:off x="0" y="1714500"/>
            <a:ext cx="3008313" cy="4411663"/>
          </a:xfrm>
        </p:spPr>
        <p:txBody>
          <a:bodyPr/>
          <a:lstStyle/>
          <a:p>
            <a:r>
              <a:rPr lang="en-US" dirty="0" smtClean="0"/>
              <a:t>								</a:t>
            </a:r>
            <a:endParaRPr lang="en-US" dirty="0"/>
          </a:p>
        </p:txBody>
      </p:sp>
      <p:sp>
        <p:nvSpPr>
          <p:cNvPr id="20" name="Rectangle 19"/>
          <p:cNvSpPr/>
          <p:nvPr/>
        </p:nvSpPr>
        <p:spPr>
          <a:xfrm>
            <a:off x="1564396" y="1600200"/>
            <a:ext cx="630936" cy="2985518"/>
          </a:xfrm>
          <a:prstGeom prst="rect">
            <a:avLst/>
          </a:prstGeom>
          <a:solidFill>
            <a:schemeClr val="bg2">
              <a:alpha val="25000"/>
            </a:schemeClr>
          </a:solidFill>
        </p:spPr>
        <p:style>
          <a:lnRef idx="1">
            <a:schemeClr val="accent1"/>
          </a:lnRef>
          <a:fillRef idx="3">
            <a:schemeClr val="accent1"/>
          </a:fillRef>
          <a:effectRef idx="2">
            <a:schemeClr val="accent1"/>
          </a:effectRef>
          <a:fontRef idx="minor">
            <a:schemeClr val="lt1"/>
          </a:fontRef>
        </p:style>
        <p:txBody>
          <a:bodyPr vert="wordArtVert" rtlCol="0" anchor="ctr"/>
          <a:lstStyle/>
          <a:p>
            <a:r>
              <a:rPr lang="en-US" dirty="0" smtClean="0">
                <a:solidFill>
                  <a:schemeClr val="bg1"/>
                </a:solidFill>
              </a:rPr>
              <a:t>FIBER CUT</a:t>
            </a:r>
            <a:endParaRPr lang="en-US" dirty="0">
              <a:solidFill>
                <a:schemeClr val="bg1"/>
              </a:solidFill>
            </a:endParaRPr>
          </a:p>
        </p:txBody>
      </p:sp>
      <p:sp>
        <p:nvSpPr>
          <p:cNvPr id="15" name="TextBox 14"/>
          <p:cNvSpPr txBox="1"/>
          <p:nvPr/>
        </p:nvSpPr>
        <p:spPr>
          <a:xfrm>
            <a:off x="2563435" y="5690994"/>
            <a:ext cx="4021537" cy="369332"/>
          </a:xfrm>
          <a:prstGeom prst="rect">
            <a:avLst/>
          </a:prstGeom>
          <a:noFill/>
        </p:spPr>
        <p:txBody>
          <a:bodyPr wrap="square" rtlCol="0">
            <a:spAutoFit/>
          </a:bodyPr>
          <a:lstStyle/>
          <a:p>
            <a:pPr algn="ctr"/>
            <a:r>
              <a:rPr lang="en-US" dirty="0" smtClean="0"/>
              <a:t>VL3500 – Primary-1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Text Placeholder 2"/>
          <p:cNvSpPr>
            <a:spLocks noGrp="1"/>
          </p:cNvSpPr>
          <p:nvPr>
            <p:ph type="body" idx="1"/>
          </p:nvPr>
        </p:nvSpPr>
        <p:spPr/>
        <p:txBody>
          <a:bodyPr/>
          <a:lstStyle/>
          <a:p>
            <a:r>
              <a:rPr lang="en-US" dirty="0" smtClean="0"/>
              <a:t>Organizational Changes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nal_cut_primary_3506.png"/>
          <p:cNvPicPr>
            <a:picLocks noGrp="1" noChangeAspect="1"/>
          </p:cNvPicPr>
          <p:nvPr>
            <p:ph idx="1"/>
          </p:nvPr>
        </p:nvPicPr>
        <p:blipFill>
          <a:blip r:embed="rId3"/>
          <a:srcRect t="-576" b="-576"/>
          <a:stretch>
            <a:fillRect/>
          </a:stretch>
        </p:blipFill>
        <p:spPr/>
      </p:pic>
      <p:sp>
        <p:nvSpPr>
          <p:cNvPr id="2" name="Title 1"/>
          <p:cNvSpPr>
            <a:spLocks noGrp="1"/>
          </p:cNvSpPr>
          <p:nvPr>
            <p:ph type="title"/>
          </p:nvPr>
        </p:nvSpPr>
        <p:spPr/>
        <p:txBody>
          <a:bodyPr/>
          <a:lstStyle/>
          <a:p>
            <a:r>
              <a:rPr lang="en-US" sz="2400" dirty="0" smtClean="0"/>
              <a:t>OSCARS Case Study 3: LHC Circuit Redundancy</a:t>
            </a:r>
            <a:endParaRPr lang="en-US" sz="2400" dirty="0"/>
          </a:p>
        </p:txBody>
      </p:sp>
      <p:sp>
        <p:nvSpPr>
          <p:cNvPr id="19" name="Text Placeholder 18"/>
          <p:cNvSpPr>
            <a:spLocks noGrp="1"/>
          </p:cNvSpPr>
          <p:nvPr>
            <p:ph type="body" sz="half" idx="4294967295"/>
          </p:nvPr>
        </p:nvSpPr>
        <p:spPr>
          <a:xfrm>
            <a:off x="0" y="1714500"/>
            <a:ext cx="3008313" cy="4411663"/>
          </a:xfrm>
        </p:spPr>
        <p:txBody>
          <a:bodyPr/>
          <a:lstStyle/>
          <a:p>
            <a:r>
              <a:rPr lang="en-US" dirty="0" smtClean="0"/>
              <a:t>								</a:t>
            </a:r>
            <a:endParaRPr lang="en-US" dirty="0"/>
          </a:p>
        </p:txBody>
      </p:sp>
      <p:sp>
        <p:nvSpPr>
          <p:cNvPr id="20" name="Rectangle 19"/>
          <p:cNvSpPr/>
          <p:nvPr/>
        </p:nvSpPr>
        <p:spPr>
          <a:xfrm>
            <a:off x="1564396" y="1600200"/>
            <a:ext cx="630936" cy="2985518"/>
          </a:xfrm>
          <a:prstGeom prst="rect">
            <a:avLst/>
          </a:prstGeom>
          <a:solidFill>
            <a:schemeClr val="bg2">
              <a:alpha val="25000"/>
            </a:schemeClr>
          </a:solidFill>
        </p:spPr>
        <p:style>
          <a:lnRef idx="1">
            <a:schemeClr val="accent1"/>
          </a:lnRef>
          <a:fillRef idx="3">
            <a:schemeClr val="accent1"/>
          </a:fillRef>
          <a:effectRef idx="2">
            <a:schemeClr val="accent1"/>
          </a:effectRef>
          <a:fontRef idx="minor">
            <a:schemeClr val="lt1"/>
          </a:fontRef>
        </p:style>
        <p:txBody>
          <a:bodyPr vert="wordArtVert" rtlCol="0" anchor="ctr"/>
          <a:lstStyle/>
          <a:p>
            <a:r>
              <a:rPr lang="en-US" dirty="0" smtClean="0">
                <a:solidFill>
                  <a:schemeClr val="bg1"/>
                </a:solidFill>
              </a:rPr>
              <a:t>FIBER CUT</a:t>
            </a:r>
            <a:endParaRPr lang="en-US" dirty="0">
              <a:solidFill>
                <a:schemeClr val="bg1"/>
              </a:solidFill>
            </a:endParaRPr>
          </a:p>
        </p:txBody>
      </p:sp>
      <p:sp>
        <p:nvSpPr>
          <p:cNvPr id="15" name="TextBox 14"/>
          <p:cNvSpPr txBox="1"/>
          <p:nvPr/>
        </p:nvSpPr>
        <p:spPr>
          <a:xfrm>
            <a:off x="2563435" y="5690994"/>
            <a:ext cx="4021537" cy="369332"/>
          </a:xfrm>
          <a:prstGeom prst="rect">
            <a:avLst/>
          </a:prstGeom>
          <a:noFill/>
        </p:spPr>
        <p:txBody>
          <a:bodyPr wrap="square" rtlCol="0">
            <a:spAutoFit/>
          </a:bodyPr>
          <a:lstStyle/>
          <a:p>
            <a:pPr algn="ctr"/>
            <a:r>
              <a:rPr lang="en-US" dirty="0" smtClean="0"/>
              <a:t>VL3506 – Primary-2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nal_cut_secondary_3501.png"/>
          <p:cNvPicPr>
            <a:picLocks noGrp="1" noChangeAspect="1"/>
          </p:cNvPicPr>
          <p:nvPr>
            <p:ph idx="1"/>
          </p:nvPr>
        </p:nvPicPr>
        <p:blipFill>
          <a:blip r:embed="rId3"/>
          <a:srcRect t="-327" b="-327"/>
          <a:stretch>
            <a:fillRect/>
          </a:stretch>
        </p:blipFill>
        <p:spPr/>
      </p:pic>
      <p:sp>
        <p:nvSpPr>
          <p:cNvPr id="2" name="Title 1"/>
          <p:cNvSpPr>
            <a:spLocks noGrp="1"/>
          </p:cNvSpPr>
          <p:nvPr>
            <p:ph type="title"/>
          </p:nvPr>
        </p:nvSpPr>
        <p:spPr/>
        <p:txBody>
          <a:bodyPr/>
          <a:lstStyle/>
          <a:p>
            <a:r>
              <a:rPr lang="en-US" sz="2400" dirty="0" smtClean="0"/>
              <a:t>OSCARS Case Study 3: LHC Circuit Redundancy</a:t>
            </a:r>
            <a:endParaRPr lang="en-US" sz="2400" dirty="0"/>
          </a:p>
        </p:txBody>
      </p:sp>
      <p:sp>
        <p:nvSpPr>
          <p:cNvPr id="19" name="Text Placeholder 18"/>
          <p:cNvSpPr>
            <a:spLocks noGrp="1"/>
          </p:cNvSpPr>
          <p:nvPr>
            <p:ph type="body" sz="half" idx="4294967295"/>
          </p:nvPr>
        </p:nvSpPr>
        <p:spPr>
          <a:xfrm>
            <a:off x="0" y="1714500"/>
            <a:ext cx="3008313" cy="4411663"/>
          </a:xfrm>
        </p:spPr>
        <p:txBody>
          <a:bodyPr/>
          <a:lstStyle/>
          <a:p>
            <a:r>
              <a:rPr lang="en-US" dirty="0" smtClean="0"/>
              <a:t>								</a:t>
            </a:r>
            <a:endParaRPr lang="en-US" dirty="0"/>
          </a:p>
        </p:txBody>
      </p:sp>
      <p:sp>
        <p:nvSpPr>
          <p:cNvPr id="20" name="Rectangle 19"/>
          <p:cNvSpPr/>
          <p:nvPr/>
        </p:nvSpPr>
        <p:spPr>
          <a:xfrm>
            <a:off x="1623191" y="1600200"/>
            <a:ext cx="630936" cy="2985518"/>
          </a:xfrm>
          <a:prstGeom prst="rect">
            <a:avLst/>
          </a:prstGeom>
          <a:solidFill>
            <a:schemeClr val="bg2">
              <a:alpha val="25000"/>
            </a:schemeClr>
          </a:solidFill>
        </p:spPr>
        <p:style>
          <a:lnRef idx="1">
            <a:schemeClr val="accent1"/>
          </a:lnRef>
          <a:fillRef idx="3">
            <a:schemeClr val="accent1"/>
          </a:fillRef>
          <a:effectRef idx="2">
            <a:schemeClr val="accent1"/>
          </a:effectRef>
          <a:fontRef idx="minor">
            <a:schemeClr val="lt1"/>
          </a:fontRef>
        </p:style>
        <p:txBody>
          <a:bodyPr vert="wordArtVert" rtlCol="0" anchor="ctr"/>
          <a:lstStyle/>
          <a:p>
            <a:r>
              <a:rPr lang="en-US" dirty="0" smtClean="0">
                <a:solidFill>
                  <a:schemeClr val="bg1"/>
                </a:solidFill>
              </a:rPr>
              <a:t>FIBER CUT</a:t>
            </a:r>
            <a:endParaRPr lang="en-US" dirty="0">
              <a:solidFill>
                <a:schemeClr val="bg1"/>
              </a:solidFill>
            </a:endParaRPr>
          </a:p>
        </p:txBody>
      </p:sp>
      <p:sp>
        <p:nvSpPr>
          <p:cNvPr id="15" name="TextBox 14"/>
          <p:cNvSpPr txBox="1"/>
          <p:nvPr/>
        </p:nvSpPr>
        <p:spPr>
          <a:xfrm>
            <a:off x="2563435" y="5690994"/>
            <a:ext cx="4021537" cy="369332"/>
          </a:xfrm>
          <a:prstGeom prst="rect">
            <a:avLst/>
          </a:prstGeom>
          <a:noFill/>
        </p:spPr>
        <p:txBody>
          <a:bodyPr wrap="square" rtlCol="0">
            <a:spAutoFit/>
          </a:bodyPr>
          <a:lstStyle/>
          <a:p>
            <a:pPr algn="ctr"/>
            <a:r>
              <a:rPr lang="en-US" dirty="0" smtClean="0"/>
              <a:t>VL3501 – Backup</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fnal_cut_all.png"/>
          <p:cNvPicPr>
            <a:picLocks noGrp="1" noChangeAspect="1"/>
          </p:cNvPicPr>
          <p:nvPr>
            <p:ph idx="1"/>
          </p:nvPr>
        </p:nvPicPr>
        <p:blipFill>
          <a:blip r:embed="rId3"/>
          <a:srcRect t="-327" b="-327"/>
          <a:stretch>
            <a:fillRect/>
          </a:stretch>
        </p:blipFill>
        <p:spPr/>
      </p:pic>
      <p:sp>
        <p:nvSpPr>
          <p:cNvPr id="2" name="Title 1"/>
          <p:cNvSpPr>
            <a:spLocks noGrp="1"/>
          </p:cNvSpPr>
          <p:nvPr>
            <p:ph type="title"/>
          </p:nvPr>
        </p:nvSpPr>
        <p:spPr/>
        <p:txBody>
          <a:bodyPr/>
          <a:lstStyle/>
          <a:p>
            <a:r>
              <a:rPr lang="en-US" sz="2400" dirty="0" smtClean="0"/>
              <a:t>OSCARS Case Study 3: LHC Circuit Redundancy</a:t>
            </a:r>
            <a:endParaRPr lang="en-US" sz="2400" dirty="0"/>
          </a:p>
        </p:txBody>
      </p:sp>
      <p:sp>
        <p:nvSpPr>
          <p:cNvPr id="19" name="Text Placeholder 18"/>
          <p:cNvSpPr>
            <a:spLocks noGrp="1"/>
          </p:cNvSpPr>
          <p:nvPr>
            <p:ph type="body" sz="half" idx="4294967295"/>
          </p:nvPr>
        </p:nvSpPr>
        <p:spPr>
          <a:xfrm>
            <a:off x="0" y="1714500"/>
            <a:ext cx="3008313" cy="4411663"/>
          </a:xfrm>
        </p:spPr>
        <p:txBody>
          <a:bodyPr/>
          <a:lstStyle/>
          <a:p>
            <a:r>
              <a:rPr lang="en-US" dirty="0" smtClean="0"/>
              <a:t>								</a:t>
            </a:r>
            <a:endParaRPr lang="en-US" dirty="0"/>
          </a:p>
        </p:txBody>
      </p:sp>
      <p:sp>
        <p:nvSpPr>
          <p:cNvPr id="20" name="Rectangle 19"/>
          <p:cNvSpPr/>
          <p:nvPr/>
        </p:nvSpPr>
        <p:spPr>
          <a:xfrm>
            <a:off x="1564396" y="1600200"/>
            <a:ext cx="630936" cy="2809144"/>
          </a:xfrm>
          <a:prstGeom prst="rect">
            <a:avLst/>
          </a:prstGeom>
          <a:solidFill>
            <a:schemeClr val="bg2">
              <a:alpha val="25000"/>
            </a:schemeClr>
          </a:solidFill>
        </p:spPr>
        <p:style>
          <a:lnRef idx="1">
            <a:schemeClr val="accent1"/>
          </a:lnRef>
          <a:fillRef idx="3">
            <a:schemeClr val="accent1"/>
          </a:fillRef>
          <a:effectRef idx="2">
            <a:schemeClr val="accent1"/>
          </a:effectRef>
          <a:fontRef idx="minor">
            <a:schemeClr val="lt1"/>
          </a:fontRef>
        </p:style>
        <p:txBody>
          <a:bodyPr vert="wordArtVert" rtlCol="0" anchor="ctr"/>
          <a:lstStyle/>
          <a:p>
            <a:r>
              <a:rPr lang="en-US" dirty="0" smtClean="0">
                <a:solidFill>
                  <a:schemeClr val="bg1"/>
                </a:solidFill>
              </a:rPr>
              <a:t>FIBER CUT</a:t>
            </a:r>
            <a:endParaRPr lang="en-US" dirty="0">
              <a:solidFill>
                <a:schemeClr val="bg1"/>
              </a:solidFill>
            </a:endParaRPr>
          </a:p>
        </p:txBody>
      </p:sp>
      <p:sp>
        <p:nvSpPr>
          <p:cNvPr id="15" name="TextBox 14"/>
          <p:cNvSpPr txBox="1"/>
          <p:nvPr/>
        </p:nvSpPr>
        <p:spPr>
          <a:xfrm>
            <a:off x="2563435" y="5690994"/>
            <a:ext cx="4021537" cy="369332"/>
          </a:xfrm>
          <a:prstGeom prst="rect">
            <a:avLst/>
          </a:prstGeom>
          <a:noFill/>
        </p:spPr>
        <p:txBody>
          <a:bodyPr wrap="square" rtlCol="0">
            <a:spAutoFit/>
          </a:bodyPr>
          <a:lstStyle/>
          <a:p>
            <a:pPr algn="ctr"/>
            <a:r>
              <a:rPr lang="en-US" dirty="0" smtClean="0"/>
              <a:t>FERMI Cut - All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endParaRPr lang="en-US" dirty="0"/>
          </a:p>
        </p:txBody>
      </p:sp>
      <p:sp>
        <p:nvSpPr>
          <p:cNvPr id="3" name="Content Placeholder 2"/>
          <p:cNvSpPr>
            <a:spLocks noGrp="1"/>
          </p:cNvSpPr>
          <p:nvPr>
            <p:ph idx="1"/>
          </p:nvPr>
        </p:nvSpPr>
        <p:spPr/>
        <p:txBody>
          <a:bodyPr/>
          <a:lstStyle/>
          <a:p>
            <a:r>
              <a:rPr lang="en-US" dirty="0" smtClean="0"/>
              <a:t>Looking for trouble in all the right places</a:t>
            </a:r>
          </a:p>
          <a:p>
            <a:r>
              <a:rPr lang="en-US" dirty="0" smtClean="0"/>
              <a:t>Listen to Joe Metzger’s talk tomorrow morning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Networking Initiative</a:t>
            </a:r>
            <a:endParaRPr lang="en-US" dirty="0"/>
          </a:p>
        </p:txBody>
      </p:sp>
      <p:sp>
        <p:nvSpPr>
          <p:cNvPr id="3" name="Text Placeholder 2"/>
          <p:cNvSpPr>
            <a:spLocks noGrp="1"/>
          </p:cNvSpPr>
          <p:nvPr>
            <p:ph type="body" idx="1"/>
          </p:nvPr>
        </p:nvSpPr>
        <p:spPr/>
        <p:txBody>
          <a:bodyPr/>
          <a:lstStyle/>
          <a:p>
            <a:r>
              <a:rPr lang="en-US" dirty="0" smtClean="0"/>
              <a:t>RFP Status, Technology Evaluation, Testbed Update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533400" y="1346200"/>
            <a:ext cx="8350250" cy="451406"/>
          </a:xfrm>
          <a:prstGeom prst="rect">
            <a:avLst/>
          </a:prstGeom>
          <a:noFill/>
          <a:ln w="9525">
            <a:noFill/>
            <a:miter lim="800000"/>
            <a:headEnd/>
            <a:tailEnd/>
          </a:ln>
        </p:spPr>
        <p:txBody>
          <a:bodyPr wrap="square">
            <a:spAutoFit/>
          </a:bodyPr>
          <a:lstStyle/>
          <a:p>
            <a:pPr marL="182563" lvl="1" indent="-182563" defTabSz="457200" eaLnBrk="0" hangingPunct="0">
              <a:lnSpc>
                <a:spcPct val="80000"/>
              </a:lnSpc>
              <a:spcBef>
                <a:spcPct val="20000"/>
              </a:spcBef>
              <a:defRPr/>
            </a:pPr>
            <a:r>
              <a:rPr lang="en-US" sz="2800" dirty="0" smtClean="0">
                <a:solidFill>
                  <a:srgbClr val="000000"/>
                </a:solidFill>
                <a:latin typeface="Calibri" pitchFamily="26" charset="0"/>
                <a:ea typeface="ＭＳ Ｐゴシック" pitchFamily="26" charset="-128"/>
                <a:cs typeface="ＭＳ Ｐゴシック" pitchFamily="26" charset="-128"/>
              </a:rPr>
              <a:t> </a:t>
            </a:r>
          </a:p>
        </p:txBody>
      </p:sp>
      <p:sp>
        <p:nvSpPr>
          <p:cNvPr id="6" name="Title 2"/>
          <p:cNvSpPr>
            <a:spLocks noGrp="1"/>
          </p:cNvSpPr>
          <p:nvPr>
            <p:ph type="title"/>
          </p:nvPr>
        </p:nvSpPr>
        <p:spPr/>
        <p:txBody>
          <a:bodyPr/>
          <a:lstStyle/>
          <a:p>
            <a:r>
              <a:rPr lang="en-US" smtClean="0"/>
              <a:t>ARRA Advanced Networking Initiative (ANI)</a:t>
            </a:r>
            <a:endParaRPr lang="en-US" dirty="0" smtClean="0"/>
          </a:p>
        </p:txBody>
      </p:sp>
      <p:sp>
        <p:nvSpPr>
          <p:cNvPr id="10" name="Content Placeholder 9"/>
          <p:cNvSpPr>
            <a:spLocks noGrp="1"/>
          </p:cNvSpPr>
          <p:nvPr>
            <p:ph idx="1"/>
          </p:nvPr>
        </p:nvSpPr>
        <p:spPr/>
        <p:txBody>
          <a:bodyPr/>
          <a:lstStyle/>
          <a:p>
            <a:r>
              <a:rPr lang="en-US" dirty="0" smtClean="0"/>
              <a:t>Advanced Networking Initiative goals:</a:t>
            </a:r>
          </a:p>
          <a:p>
            <a:pPr lvl="1"/>
            <a:r>
              <a:rPr lang="en-US" dirty="0" smtClean="0"/>
              <a:t>Build an end-to-end 100 Gbps prototype network </a:t>
            </a:r>
          </a:p>
          <a:p>
            <a:pPr lvl="2"/>
            <a:r>
              <a:rPr lang="en-US" sz="1800" dirty="0" smtClean="0"/>
              <a:t>Handle proliferating data needs between the three DOE supercomputing facilities and NYC international exchange point </a:t>
            </a:r>
          </a:p>
          <a:p>
            <a:pPr lvl="1"/>
            <a:r>
              <a:rPr lang="en-US" dirty="0" smtClean="0"/>
              <a:t>Build a network </a:t>
            </a:r>
            <a:r>
              <a:rPr lang="en-US" dirty="0" err="1" smtClean="0"/>
              <a:t>testbed</a:t>
            </a:r>
            <a:r>
              <a:rPr lang="en-US" dirty="0" smtClean="0"/>
              <a:t> facility for researchers and industry</a:t>
            </a:r>
          </a:p>
          <a:p>
            <a:pPr lvl="1"/>
            <a:endParaRPr lang="en-US" dirty="0" smtClean="0"/>
          </a:p>
          <a:p>
            <a:r>
              <a:rPr lang="en-US" dirty="0" smtClean="0"/>
              <a:t>RFP for 100 Gbps transport and dark fiber released last month (June)</a:t>
            </a:r>
          </a:p>
          <a:p>
            <a:r>
              <a:rPr lang="en-US" dirty="0" smtClean="0"/>
              <a:t>RFP for 100 Gbps routers/switches due out in Aug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 100G Technology Evaluation</a:t>
            </a:r>
            <a:endParaRPr lang="en-US" dirty="0"/>
          </a:p>
        </p:txBody>
      </p:sp>
      <p:sp>
        <p:nvSpPr>
          <p:cNvPr id="3" name="Content Placeholder 2"/>
          <p:cNvSpPr>
            <a:spLocks noGrp="1"/>
          </p:cNvSpPr>
          <p:nvPr>
            <p:ph idx="1"/>
          </p:nvPr>
        </p:nvSpPr>
        <p:spPr/>
        <p:txBody>
          <a:bodyPr/>
          <a:lstStyle/>
          <a:p>
            <a:r>
              <a:rPr lang="en-US" sz="1800" dirty="0" smtClean="0"/>
              <a:t>Most devices are not designed with any consideration of the nature of R&amp;E traffic – therefore, we must ensure that appropriate features are present and devices have necessary capabilities</a:t>
            </a:r>
          </a:p>
          <a:p>
            <a:r>
              <a:rPr lang="en-US" sz="1800" dirty="0" smtClean="0"/>
              <a:t>Goals (besides testing basic functionality):</a:t>
            </a:r>
          </a:p>
          <a:p>
            <a:pPr lvl="1"/>
            <a:r>
              <a:rPr lang="en-US" sz="1800" dirty="0" smtClean="0"/>
              <a:t>Test unusual/corner-case circumstances to find weaknesses</a:t>
            </a:r>
          </a:p>
          <a:p>
            <a:pPr lvl="1"/>
            <a:r>
              <a:rPr lang="en-US" sz="1800" dirty="0" smtClean="0"/>
              <a:t>Stress key aspects of device capabilities important for ESnet services</a:t>
            </a:r>
          </a:p>
          <a:p>
            <a:r>
              <a:rPr lang="en-US" sz="1800" dirty="0" smtClean="0"/>
              <a:t>Many tests conducted on multiple vendor alpha-version routers, examples: </a:t>
            </a:r>
          </a:p>
          <a:p>
            <a:pPr lvl="1"/>
            <a:r>
              <a:rPr lang="en-US" sz="1800" dirty="0" smtClean="0"/>
              <a:t>Protocols (BGP, OSPF, ISIS, etc)</a:t>
            </a:r>
          </a:p>
          <a:p>
            <a:pPr lvl="1"/>
            <a:r>
              <a:rPr lang="en-US" sz="1800" dirty="0" smtClean="0"/>
              <a:t>ACL behavior/performance</a:t>
            </a:r>
          </a:p>
          <a:p>
            <a:pPr lvl="1"/>
            <a:r>
              <a:rPr lang="en-US" sz="1800" dirty="0" err="1" smtClean="0"/>
              <a:t>QoS</a:t>
            </a:r>
            <a:r>
              <a:rPr lang="en-US" sz="1800" dirty="0" smtClean="0"/>
              <a:t> behavior</a:t>
            </a:r>
          </a:p>
          <a:p>
            <a:pPr lvl="1"/>
            <a:r>
              <a:rPr lang="en-US" sz="1800" dirty="0" smtClean="0"/>
              <a:t>Raw throughput</a:t>
            </a:r>
          </a:p>
          <a:p>
            <a:pPr lvl="1"/>
            <a:r>
              <a:rPr lang="en-US" sz="1800" dirty="0" smtClean="0"/>
              <a:t>Counters, statistics, etc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a:t>
            </a:r>
            <a:br>
              <a:rPr lang="en-US" sz="2400" dirty="0" smtClean="0"/>
            </a:br>
            <a:r>
              <a:rPr lang="en-US" sz="2400" dirty="0" smtClean="0"/>
              <a:t>Basic Throughput Test</a:t>
            </a:r>
            <a:endParaRPr lang="en-US" sz="2400" dirty="0"/>
          </a:p>
        </p:txBody>
      </p:sp>
      <p:pic>
        <p:nvPicPr>
          <p:cNvPr id="5" name="Content Placeholder 4" descr="100G-Test-Throughput-v2.png"/>
          <p:cNvPicPr>
            <a:picLocks noGrp="1" noChangeAspect="1"/>
          </p:cNvPicPr>
          <p:nvPr>
            <p:ph idx="1"/>
          </p:nvPr>
        </p:nvPicPr>
        <p:blipFill>
          <a:blip r:embed="rId2"/>
          <a:stretch>
            <a:fillRect/>
          </a:stretch>
        </p:blipFill>
        <p:spPr>
          <a:xfrm>
            <a:off x="5598423" y="1981200"/>
            <a:ext cx="2413000" cy="3492500"/>
          </a:xfrm>
        </p:spPr>
      </p:pic>
      <p:sp>
        <p:nvSpPr>
          <p:cNvPr id="4" name="Text Placeholder 3"/>
          <p:cNvSpPr>
            <a:spLocks noGrp="1"/>
          </p:cNvSpPr>
          <p:nvPr>
            <p:ph type="body" sz="half" idx="2"/>
          </p:nvPr>
        </p:nvSpPr>
        <p:spPr/>
        <p:txBody>
          <a:bodyPr/>
          <a:lstStyle/>
          <a:p>
            <a:r>
              <a:rPr lang="en-US" sz="1600" dirty="0" smtClean="0"/>
              <a:t>Test of hardware capabilities</a:t>
            </a:r>
          </a:p>
          <a:p>
            <a:r>
              <a:rPr lang="en-US" sz="1600" dirty="0" smtClean="0"/>
              <a:t>Test of fabric</a:t>
            </a:r>
          </a:p>
          <a:p>
            <a:r>
              <a:rPr lang="en-US" sz="1600" dirty="0" smtClean="0"/>
              <a:t>Multiple traffic flow profiles</a:t>
            </a:r>
          </a:p>
          <a:p>
            <a:r>
              <a:rPr lang="en-US" sz="1600" dirty="0" smtClean="0"/>
              <a:t>Multiple packet sizes </a:t>
            </a:r>
            <a:endParaRPr 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3008313" cy="1160462"/>
          </a:xfrm>
        </p:spPr>
        <p:txBody>
          <a:bodyPr/>
          <a:lstStyle/>
          <a:p>
            <a:r>
              <a:rPr lang="en-US" sz="2400" dirty="0" smtClean="0"/>
              <a:t>Example:</a:t>
            </a:r>
            <a:br>
              <a:rPr lang="en-US" sz="2400" dirty="0" smtClean="0"/>
            </a:br>
            <a:r>
              <a:rPr lang="en-US" sz="2400" dirty="0" smtClean="0"/>
              <a:t>Policy Routing and ACL Test</a:t>
            </a:r>
            <a:endParaRPr lang="en-US" sz="2400" dirty="0"/>
          </a:p>
        </p:txBody>
      </p:sp>
      <p:pic>
        <p:nvPicPr>
          <p:cNvPr id="5" name="Content Placeholder 4" descr="100G-Test-Policy-v2.png"/>
          <p:cNvPicPr>
            <a:picLocks noGrp="1" noChangeAspect="1"/>
          </p:cNvPicPr>
          <p:nvPr>
            <p:ph idx="1"/>
          </p:nvPr>
        </p:nvPicPr>
        <p:blipFill>
          <a:blip r:embed="rId2"/>
          <a:stretch>
            <a:fillRect/>
          </a:stretch>
        </p:blipFill>
        <p:spPr>
          <a:xfrm>
            <a:off x="5211173" y="2044700"/>
            <a:ext cx="3187700" cy="3733800"/>
          </a:xfrm>
        </p:spPr>
      </p:pic>
      <p:sp>
        <p:nvSpPr>
          <p:cNvPr id="4" name="Text Placeholder 3"/>
          <p:cNvSpPr>
            <a:spLocks noGrp="1"/>
          </p:cNvSpPr>
          <p:nvPr>
            <p:ph type="body" sz="half" idx="2"/>
          </p:nvPr>
        </p:nvSpPr>
        <p:spPr/>
        <p:txBody>
          <a:bodyPr/>
          <a:lstStyle/>
          <a:p>
            <a:r>
              <a:rPr lang="en-US" sz="1600" dirty="0" smtClean="0"/>
              <a:t>Traffic flows between testers</a:t>
            </a:r>
          </a:p>
          <a:p>
            <a:r>
              <a:rPr lang="en-US" sz="1600" dirty="0" err="1" smtClean="0"/>
              <a:t>ACLs</a:t>
            </a:r>
            <a:r>
              <a:rPr lang="en-US" sz="1600" dirty="0" smtClean="0"/>
              <a:t> implement routing policy</a:t>
            </a:r>
          </a:p>
          <a:p>
            <a:r>
              <a:rPr lang="en-US" sz="1600" dirty="0" smtClean="0"/>
              <a:t>Policy routing amplifies traffic</a:t>
            </a:r>
          </a:p>
          <a:p>
            <a:r>
              <a:rPr lang="en-US" sz="1600" dirty="0" smtClean="0"/>
              <a:t>Multiple packet sizes</a:t>
            </a:r>
          </a:p>
          <a:p>
            <a:r>
              <a:rPr lang="en-US" sz="1600" dirty="0" smtClean="0"/>
              <a:t>Multiple data rates</a:t>
            </a:r>
          </a:p>
          <a:p>
            <a:r>
              <a:rPr lang="en-US" sz="1600" dirty="0" smtClean="0"/>
              <a:t>Multiple flow profiles</a:t>
            </a:r>
          </a:p>
          <a:p>
            <a:r>
              <a:rPr lang="en-US" sz="1600" dirty="0" smtClean="0"/>
              <a:t>Test SNMP statistics collection</a:t>
            </a:r>
          </a:p>
          <a:p>
            <a:r>
              <a:rPr lang="en-US" sz="1600" dirty="0" smtClean="0"/>
              <a:t>Test ACL performance</a:t>
            </a:r>
          </a:p>
          <a:p>
            <a:r>
              <a:rPr lang="en-US" sz="1600" dirty="0" smtClean="0"/>
              <a:t>Test packet counters</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a:t>
            </a:r>
            <a:br>
              <a:rPr lang="en-US" sz="2400" dirty="0" smtClean="0"/>
            </a:br>
            <a:r>
              <a:rPr lang="en-US" sz="2400" dirty="0" smtClean="0"/>
              <a:t>QoS / Queuing  Test</a:t>
            </a:r>
            <a:endParaRPr lang="en-US" sz="2400" dirty="0"/>
          </a:p>
        </p:txBody>
      </p:sp>
      <p:pic>
        <p:nvPicPr>
          <p:cNvPr id="5" name="Content Placeholder 4" descr="100G-Test-QoS-v3.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4419491" y="249934"/>
            <a:ext cx="3784600" cy="6032500"/>
          </a:xfrm>
        </p:spPr>
      </p:pic>
      <p:sp>
        <p:nvSpPr>
          <p:cNvPr id="4" name="Text Placeholder 3"/>
          <p:cNvSpPr>
            <a:spLocks noGrp="1"/>
          </p:cNvSpPr>
          <p:nvPr>
            <p:ph type="body" sz="half" idx="2"/>
          </p:nvPr>
        </p:nvSpPr>
        <p:spPr>
          <a:xfrm>
            <a:off x="457200" y="1714500"/>
            <a:ext cx="3192391" cy="4411663"/>
          </a:xfrm>
        </p:spPr>
        <p:txBody>
          <a:bodyPr/>
          <a:lstStyle/>
          <a:p>
            <a:pPr>
              <a:spcAft>
                <a:spcPts val="0"/>
              </a:spcAft>
            </a:pPr>
            <a:r>
              <a:rPr lang="en-US" sz="1600" dirty="0" smtClean="0"/>
              <a:t>Testers provide background load on 100G link</a:t>
            </a:r>
          </a:p>
          <a:p>
            <a:pPr>
              <a:spcAft>
                <a:spcPts val="0"/>
              </a:spcAft>
            </a:pPr>
            <a:r>
              <a:rPr lang="en-US" sz="1600" dirty="0" smtClean="0"/>
              <a:t>Traffic between test hosts is given different QoS profile than background</a:t>
            </a:r>
          </a:p>
          <a:p>
            <a:pPr>
              <a:spcAft>
                <a:spcPts val="0"/>
              </a:spcAft>
            </a:pPr>
            <a:r>
              <a:rPr lang="en-US" sz="1600" dirty="0" smtClean="0"/>
              <a:t>Multiple traffic priorities</a:t>
            </a:r>
          </a:p>
          <a:p>
            <a:pPr>
              <a:spcAft>
                <a:spcPts val="0"/>
              </a:spcAft>
            </a:pPr>
            <a:r>
              <a:rPr lang="en-US" sz="1600" dirty="0" smtClean="0"/>
              <a:t>Test queuing behavior</a:t>
            </a:r>
          </a:p>
          <a:p>
            <a:pPr>
              <a:spcAft>
                <a:spcPts val="0"/>
              </a:spcAft>
            </a:pPr>
            <a:r>
              <a:rPr lang="en-US" sz="1600" dirty="0" smtClean="0"/>
              <a:t>Test shaper behavior</a:t>
            </a:r>
          </a:p>
          <a:p>
            <a:pPr>
              <a:spcAft>
                <a:spcPts val="0"/>
              </a:spcAft>
            </a:pPr>
            <a:r>
              <a:rPr lang="en-US" sz="1600" dirty="0" smtClean="0"/>
              <a:t>Test traffic differentiation capabilities</a:t>
            </a:r>
          </a:p>
          <a:p>
            <a:pPr>
              <a:spcAft>
                <a:spcPts val="0"/>
              </a:spcAft>
            </a:pPr>
            <a:r>
              <a:rPr lang="en-US" sz="1600" dirty="0" smtClean="0"/>
              <a:t>Test flow export</a:t>
            </a:r>
          </a:p>
          <a:p>
            <a:pPr>
              <a:spcAft>
                <a:spcPts val="0"/>
              </a:spcAft>
            </a:pPr>
            <a:r>
              <a:rPr lang="en-US" sz="1600" dirty="0" smtClean="0"/>
              <a:t>Test SNMP statistics collection</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 ESnet</a:t>
            </a:r>
            <a:endParaRPr lang="en-US" dirty="0"/>
          </a:p>
        </p:txBody>
      </p:sp>
      <p:sp>
        <p:nvSpPr>
          <p:cNvPr id="3" name="Content Placeholder 2"/>
          <p:cNvSpPr>
            <a:spLocks noGrp="1"/>
          </p:cNvSpPr>
          <p:nvPr>
            <p:ph idx="1"/>
          </p:nvPr>
        </p:nvSpPr>
        <p:spPr/>
        <p:txBody>
          <a:bodyPr/>
          <a:lstStyle/>
          <a:p>
            <a:r>
              <a:rPr lang="en-US" dirty="0" smtClean="0"/>
              <a:t>New additions:</a:t>
            </a:r>
          </a:p>
          <a:p>
            <a:pPr lvl="1"/>
            <a:r>
              <a:rPr lang="en-US" dirty="0" smtClean="0"/>
              <a:t>Greg Bell – Chief Information Strategist</a:t>
            </a:r>
          </a:p>
          <a:p>
            <a:pPr lvl="2"/>
            <a:r>
              <a:rPr lang="en-US" dirty="0" smtClean="0"/>
              <a:t>Formerly Chief Technology Architect in office of CIO at LBNL</a:t>
            </a:r>
          </a:p>
          <a:p>
            <a:pPr lvl="1"/>
            <a:r>
              <a:rPr lang="en-US" dirty="0" err="1" smtClean="0"/>
              <a:t>Sowmya</a:t>
            </a:r>
            <a:r>
              <a:rPr lang="en-US" dirty="0" smtClean="0"/>
              <a:t> </a:t>
            </a:r>
            <a:r>
              <a:rPr lang="en-US" dirty="0" err="1" smtClean="0"/>
              <a:t>Balasubramanian</a:t>
            </a:r>
            <a:r>
              <a:rPr lang="en-US" dirty="0" smtClean="0"/>
              <a:t> – Software Engineer</a:t>
            </a:r>
          </a:p>
          <a:p>
            <a:pPr lvl="2"/>
            <a:r>
              <a:rPr lang="en-US" dirty="0" smtClean="0"/>
              <a:t>Developed </a:t>
            </a:r>
            <a:r>
              <a:rPr lang="en-US" dirty="0" err="1" smtClean="0"/>
              <a:t>ESnet’s</a:t>
            </a:r>
            <a:r>
              <a:rPr lang="en-US" dirty="0" smtClean="0"/>
              <a:t> </a:t>
            </a:r>
            <a:r>
              <a:rPr lang="en-US" dirty="0" err="1" smtClean="0"/>
              <a:t>weathermap</a:t>
            </a:r>
            <a:r>
              <a:rPr lang="en-US" dirty="0" smtClean="0"/>
              <a:t> as a student intern</a:t>
            </a:r>
          </a:p>
          <a:p>
            <a:pPr lvl="1"/>
            <a:r>
              <a:rPr lang="en-US" dirty="0" smtClean="0"/>
              <a:t>S. J. Ben </a:t>
            </a:r>
            <a:r>
              <a:rPr lang="en-US" dirty="0" err="1" smtClean="0"/>
              <a:t>Yoo</a:t>
            </a:r>
            <a:r>
              <a:rPr lang="en-US" dirty="0" smtClean="0"/>
              <a:t> – Computational Faculty Appt. </a:t>
            </a:r>
            <a:r>
              <a:rPr lang="en-US" dirty="0" err="1" smtClean="0"/>
              <a:t>Sci</a:t>
            </a:r>
            <a:r>
              <a:rPr lang="en-US" dirty="0" smtClean="0"/>
              <a:t>/Eng</a:t>
            </a:r>
          </a:p>
          <a:p>
            <a:pPr lvl="2"/>
            <a:r>
              <a:rPr lang="en-US" dirty="0" smtClean="0"/>
              <a:t>Research at </a:t>
            </a:r>
            <a:r>
              <a:rPr lang="en-US" dirty="0" err="1" smtClean="0"/>
              <a:t>UCDavis</a:t>
            </a:r>
            <a:r>
              <a:rPr lang="en-US" dirty="0" smtClean="0"/>
              <a:t> includes future Internet architectures, high-performance optical switching systems, optically-interconnected computing systems</a:t>
            </a:r>
          </a:p>
          <a:p>
            <a:r>
              <a:rPr lang="en-US" dirty="0" smtClean="0"/>
              <a:t>Role Changes:</a:t>
            </a:r>
          </a:p>
          <a:p>
            <a:pPr lvl="1"/>
            <a:r>
              <a:rPr lang="en-US" dirty="0" smtClean="0"/>
              <a:t>Greg Bell – Area Lead, Infrastructure &amp; Support</a:t>
            </a:r>
          </a:p>
          <a:p>
            <a:pPr lvl="1"/>
            <a:r>
              <a:rPr lang="en-US" dirty="0" err="1" smtClean="0"/>
              <a:t>Inder</a:t>
            </a:r>
            <a:r>
              <a:rPr lang="en-US" dirty="0" smtClean="0"/>
              <a:t> </a:t>
            </a:r>
            <a:r>
              <a:rPr lang="en-US" dirty="0" err="1" smtClean="0"/>
              <a:t>Monga</a:t>
            </a:r>
            <a:r>
              <a:rPr lang="en-US" dirty="0" smtClean="0"/>
              <a:t> – Area Lead, Research &amp; Services</a:t>
            </a:r>
          </a:p>
          <a:p>
            <a:r>
              <a:rPr lang="en-US" dirty="0" smtClean="0"/>
              <a:t> </a:t>
            </a:r>
          </a:p>
          <a:p>
            <a:pPr lvl="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Testbed Overview</a:t>
            </a:r>
            <a:endParaRPr lang="en-US" dirty="0"/>
          </a:p>
        </p:txBody>
      </p:sp>
      <p:sp>
        <p:nvSpPr>
          <p:cNvPr id="3" name="Content Placeholder 2"/>
          <p:cNvSpPr>
            <a:spLocks noGrp="1"/>
          </p:cNvSpPr>
          <p:nvPr>
            <p:ph idx="1"/>
          </p:nvPr>
        </p:nvSpPr>
        <p:spPr/>
        <p:txBody>
          <a:bodyPr/>
          <a:lstStyle/>
          <a:p>
            <a:r>
              <a:rPr lang="en-US" dirty="0" smtClean="0"/>
              <a:t>A rapidly reconfigurable high-performance network research environment that will enable researchers to accelerate the development and deployment of 100 Gbps networking through prototyping, testing, and validation of advanced networking concepts.</a:t>
            </a:r>
          </a:p>
          <a:p>
            <a:r>
              <a:rPr lang="en-US" dirty="0" smtClean="0"/>
              <a:t>An experimental network environment for vendors, ISPs, and carriers to carry out interoperability tests necessary to implement end-to-end heterogeneous networking components (currently at layer-2/3 only).</a:t>
            </a:r>
          </a:p>
          <a:p>
            <a:r>
              <a:rPr lang="en-US" dirty="0" smtClean="0"/>
              <a:t>Support for prototyping middleware and software stacks to enable the development and testing of 100 Gbps science applications.</a:t>
            </a:r>
          </a:p>
          <a:p>
            <a:r>
              <a:rPr lang="en-US" dirty="0" smtClean="0"/>
              <a:t>A network test environment where </a:t>
            </a:r>
            <a:r>
              <a:rPr lang="en-US" b="1" dirty="0" smtClean="0"/>
              <a:t>reproducible tests can be run</a:t>
            </a:r>
            <a:r>
              <a:rPr lang="en-US" dirty="0" smtClean="0"/>
              <a:t>. </a:t>
            </a:r>
          </a:p>
          <a:p>
            <a:r>
              <a:rPr lang="en-US" dirty="0" smtClean="0"/>
              <a:t>An experimental network environment that eliminates the need for network researchers to obtain funding to build their own network.</a:t>
            </a:r>
          </a:p>
        </p:txBody>
      </p:sp>
      <p:sp>
        <p:nvSpPr>
          <p:cNvPr id="4" name="Date Placeholder 3"/>
          <p:cNvSpPr>
            <a:spLocks noGrp="1"/>
          </p:cNvSpPr>
          <p:nvPr>
            <p:ph type="dt" sz="half" idx="10"/>
          </p:nvPr>
        </p:nvSpPr>
        <p:spPr/>
        <p:txBody>
          <a:bodyPr/>
          <a:lstStyle/>
          <a:p>
            <a:fld id="{087BE274-2920-464F-BD83-825BA3315F3E}" type="datetime1">
              <a:rPr lang="en-US" smtClean="0"/>
              <a:pPr/>
              <a:t>7/14/2010</a:t>
            </a:fld>
            <a:endParaRPr lang="en-US" dirty="0"/>
          </a:p>
        </p:txBody>
      </p:sp>
      <p:sp>
        <p:nvSpPr>
          <p:cNvPr id="5" name="Footer Placeholder 4"/>
          <p:cNvSpPr>
            <a:spLocks noGrp="1"/>
          </p:cNvSpPr>
          <p:nvPr>
            <p:ph type="ftr" sz="quarter" idx="11"/>
          </p:nvPr>
        </p:nvSpPr>
        <p:spPr/>
        <p:txBody>
          <a:bodyPr/>
          <a:lstStyle/>
          <a:p>
            <a:r>
              <a:rPr lang="en-US" smtClean="0"/>
              <a:t>Joint Techs, Summer 2010</a:t>
            </a:r>
            <a:endParaRPr lang="en-US" dirty="0"/>
          </a:p>
        </p:txBody>
      </p:sp>
      <p:sp>
        <p:nvSpPr>
          <p:cNvPr id="6" name="Slide Number Placeholder 5"/>
          <p:cNvSpPr>
            <a:spLocks noGrp="1"/>
          </p:cNvSpPr>
          <p:nvPr>
            <p:ph type="sldNum" sz="quarter" idx="12"/>
          </p:nvPr>
        </p:nvSpPr>
        <p:spPr/>
        <p:txBody>
          <a:bodyPr/>
          <a:lstStyle/>
          <a:p>
            <a:fld id="{C742DE2B-1862-AC46-8E34-76F2DE4B4D31}"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Testbed Status</a:t>
            </a:r>
            <a:endParaRPr lang="en-US" dirty="0"/>
          </a:p>
        </p:txBody>
      </p:sp>
      <p:sp>
        <p:nvSpPr>
          <p:cNvPr id="3" name="Content Placeholder 2"/>
          <p:cNvSpPr>
            <a:spLocks noGrp="1"/>
          </p:cNvSpPr>
          <p:nvPr>
            <p:ph idx="1"/>
          </p:nvPr>
        </p:nvSpPr>
        <p:spPr/>
        <p:txBody>
          <a:bodyPr/>
          <a:lstStyle/>
          <a:p>
            <a:r>
              <a:rPr lang="en-US" dirty="0" smtClean="0"/>
              <a:t>Progression</a:t>
            </a:r>
          </a:p>
          <a:p>
            <a:pPr lvl="1"/>
            <a:r>
              <a:rPr lang="en-US" dirty="0" smtClean="0"/>
              <a:t>Operating as a tabletop </a:t>
            </a:r>
            <a:r>
              <a:rPr lang="en-US" dirty="0" err="1" smtClean="0"/>
              <a:t>testbed</a:t>
            </a:r>
            <a:r>
              <a:rPr lang="en-US" dirty="0" smtClean="0"/>
              <a:t> since June</a:t>
            </a:r>
          </a:p>
          <a:p>
            <a:pPr lvl="1"/>
            <a:r>
              <a:rPr lang="en-US" dirty="0" smtClean="0"/>
              <a:t>Move to Long Island MAN as dark fiber network is built out </a:t>
            </a:r>
          </a:p>
          <a:p>
            <a:pPr lvl="1"/>
            <a:r>
              <a:rPr lang="en-US" dirty="0" smtClean="0"/>
              <a:t>Extend to WAN when 100 Gbps available	</a:t>
            </a:r>
          </a:p>
          <a:p>
            <a:r>
              <a:rPr lang="en-US" dirty="0" smtClean="0"/>
              <a:t>Capabilities</a:t>
            </a:r>
          </a:p>
          <a:p>
            <a:pPr lvl="1"/>
            <a:r>
              <a:rPr lang="en-US" dirty="0" smtClean="0"/>
              <a:t>Ability to support end-to-end networking, middleware and application experiments, including interoperability testing of multi-vendor 100 Gbps network components  </a:t>
            </a:r>
          </a:p>
          <a:p>
            <a:pPr lvl="1"/>
            <a:r>
              <a:rPr lang="en-US" dirty="0" smtClean="0"/>
              <a:t>Researchers get “root” access to all devices </a:t>
            </a:r>
          </a:p>
          <a:p>
            <a:pPr lvl="1"/>
            <a:r>
              <a:rPr lang="en-US" dirty="0" smtClean="0"/>
              <a:t>Use Virtual Machine technology to support custom environments </a:t>
            </a:r>
          </a:p>
          <a:p>
            <a:pPr lvl="1"/>
            <a:r>
              <a:rPr lang="en-US" dirty="0" smtClean="0"/>
              <a:t>Detailed monitoring so researchers will have access to all possible monitoring data</a:t>
            </a:r>
            <a:endParaRPr lang="en-US" dirty="0"/>
          </a:p>
        </p:txBody>
      </p:sp>
      <p:sp>
        <p:nvSpPr>
          <p:cNvPr id="4" name="Date Placeholder 3"/>
          <p:cNvSpPr>
            <a:spLocks noGrp="1"/>
          </p:cNvSpPr>
          <p:nvPr>
            <p:ph type="dt" sz="half" idx="10"/>
          </p:nvPr>
        </p:nvSpPr>
        <p:spPr/>
        <p:txBody>
          <a:bodyPr/>
          <a:lstStyle/>
          <a:p>
            <a:fld id="{087BE274-2920-464F-BD83-825BA3315F3E}" type="datetime1">
              <a:rPr lang="en-US" smtClean="0"/>
              <a:pPr/>
              <a:t>7/14/2010</a:t>
            </a:fld>
            <a:endParaRPr lang="en-US" dirty="0"/>
          </a:p>
        </p:txBody>
      </p:sp>
      <p:sp>
        <p:nvSpPr>
          <p:cNvPr id="5" name="Footer Placeholder 4"/>
          <p:cNvSpPr>
            <a:spLocks noGrp="1"/>
          </p:cNvSpPr>
          <p:nvPr>
            <p:ph type="ftr" sz="quarter" idx="11"/>
          </p:nvPr>
        </p:nvSpPr>
        <p:spPr/>
        <p:txBody>
          <a:bodyPr/>
          <a:lstStyle/>
          <a:p>
            <a:r>
              <a:rPr lang="en-US" smtClean="0"/>
              <a:t>Joint Techs, Summer 2010</a:t>
            </a:r>
            <a:endParaRPr lang="en-US" dirty="0"/>
          </a:p>
        </p:txBody>
      </p:sp>
      <p:sp>
        <p:nvSpPr>
          <p:cNvPr id="6" name="Slide Number Placeholder 5"/>
          <p:cNvSpPr>
            <a:spLocks noGrp="1"/>
          </p:cNvSpPr>
          <p:nvPr>
            <p:ph type="sldNum" sz="quarter" idx="12"/>
          </p:nvPr>
        </p:nvSpPr>
        <p:spPr/>
        <p:txBody>
          <a:bodyPr/>
          <a:lstStyle/>
          <a:p>
            <a:fld id="{C742DE2B-1862-AC46-8E34-76F2DE4B4D31}"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rot="16200000" flipH="1">
            <a:off x="6341402" y="2155767"/>
            <a:ext cx="1727288" cy="463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hape 74"/>
          <p:cNvCxnSpPr>
            <a:stCxn id="51" idx="2"/>
          </p:cNvCxnSpPr>
          <p:nvPr/>
        </p:nvCxnSpPr>
        <p:spPr>
          <a:xfrm rot="16200000" flipH="1">
            <a:off x="243836" y="2473437"/>
            <a:ext cx="2420310" cy="698177"/>
          </a:xfrm>
          <a:prstGeom prst="curvedConnector3">
            <a:avLst>
              <a:gd name="adj1" fmla="val 85157"/>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3" name="Shape 209"/>
          <p:cNvCxnSpPr>
            <a:stCxn id="54" idx="2"/>
            <a:endCxn id="12" idx="0"/>
          </p:cNvCxnSpPr>
          <p:nvPr/>
        </p:nvCxnSpPr>
        <p:spPr>
          <a:xfrm rot="5400000">
            <a:off x="4650882" y="1711098"/>
            <a:ext cx="2509561" cy="2133600"/>
          </a:xfrm>
          <a:prstGeom prst="curvedConnector3">
            <a:avLst>
              <a:gd name="adj1" fmla="val 50000"/>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55" idx="2"/>
            <a:endCxn id="16" idx="0"/>
          </p:cNvCxnSpPr>
          <p:nvPr/>
        </p:nvCxnSpPr>
        <p:spPr>
          <a:xfrm rot="16200000" flipH="1">
            <a:off x="3966234" y="3340987"/>
            <a:ext cx="3756652" cy="120911"/>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54" idx="2"/>
            <a:endCxn id="14" idx="0"/>
          </p:cNvCxnSpPr>
          <p:nvPr/>
        </p:nvCxnSpPr>
        <p:spPr>
          <a:xfrm rot="5400000">
            <a:off x="5717682" y="2777898"/>
            <a:ext cx="2509561" cy="158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hape 209"/>
          <p:cNvCxnSpPr>
            <a:stCxn id="56" idx="2"/>
            <a:endCxn id="13" idx="0"/>
          </p:cNvCxnSpPr>
          <p:nvPr/>
        </p:nvCxnSpPr>
        <p:spPr>
          <a:xfrm rot="16200000" flipH="1">
            <a:off x="1649146" y="3347352"/>
            <a:ext cx="3210199" cy="654634"/>
          </a:xfrm>
          <a:prstGeom prst="curvedConnector3">
            <a:avLst>
              <a:gd name="adj1" fmla="val 87188"/>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4" name="Parallelogram 113"/>
          <p:cNvSpPr/>
          <p:nvPr/>
        </p:nvSpPr>
        <p:spPr>
          <a:xfrm>
            <a:off x="330926" y="1074332"/>
            <a:ext cx="7322327" cy="1026157"/>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Parallelogram 112"/>
          <p:cNvSpPr/>
          <p:nvPr/>
        </p:nvSpPr>
        <p:spPr>
          <a:xfrm>
            <a:off x="717130" y="2291529"/>
            <a:ext cx="3854870" cy="753213"/>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Parallelogram 111"/>
          <p:cNvSpPr/>
          <p:nvPr/>
        </p:nvSpPr>
        <p:spPr>
          <a:xfrm>
            <a:off x="1104903" y="3114695"/>
            <a:ext cx="7447806" cy="753213"/>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Parallelogram 110"/>
          <p:cNvSpPr/>
          <p:nvPr/>
        </p:nvSpPr>
        <p:spPr>
          <a:xfrm>
            <a:off x="205448" y="4032679"/>
            <a:ext cx="7447806" cy="2065811"/>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96862"/>
            <a:ext cx="7099300" cy="1143000"/>
          </a:xfrm>
        </p:spPr>
        <p:txBody>
          <a:bodyPr/>
          <a:lstStyle/>
          <a:p>
            <a:r>
              <a:rPr lang="en-US" dirty="0" smtClean="0"/>
              <a:t>Tabletop: A layered view</a:t>
            </a:r>
          </a:p>
        </p:txBody>
      </p:sp>
      <p:pic>
        <p:nvPicPr>
          <p:cNvPr id="11" name="Picture 10"/>
          <p:cNvPicPr>
            <a:picLocks noChangeAspect="1"/>
          </p:cNvPicPr>
          <p:nvPr/>
        </p:nvPicPr>
        <p:blipFill>
          <a:blip r:embed="rId2"/>
          <a:stretch>
            <a:fillRect/>
          </a:stretch>
        </p:blipFill>
        <p:spPr>
          <a:xfrm>
            <a:off x="787077" y="5279769"/>
            <a:ext cx="533723" cy="818721"/>
          </a:xfrm>
          <a:prstGeom prst="rect">
            <a:avLst/>
          </a:prstGeom>
        </p:spPr>
      </p:pic>
      <p:pic>
        <p:nvPicPr>
          <p:cNvPr id="12" name="Picture 11"/>
          <p:cNvPicPr>
            <a:picLocks noChangeAspect="1"/>
          </p:cNvPicPr>
          <p:nvPr/>
        </p:nvPicPr>
        <p:blipFill>
          <a:blip r:embed="rId2"/>
          <a:stretch>
            <a:fillRect/>
          </a:stretch>
        </p:blipFill>
        <p:spPr>
          <a:xfrm>
            <a:off x="4572000" y="4032679"/>
            <a:ext cx="533723" cy="818721"/>
          </a:xfrm>
          <a:prstGeom prst="rect">
            <a:avLst/>
          </a:prstGeom>
        </p:spPr>
      </p:pic>
      <p:pic>
        <p:nvPicPr>
          <p:cNvPr id="13" name="Picture 12"/>
          <p:cNvPicPr>
            <a:picLocks noChangeAspect="1"/>
          </p:cNvPicPr>
          <p:nvPr/>
        </p:nvPicPr>
        <p:blipFill>
          <a:blip r:embed="rId2"/>
          <a:stretch>
            <a:fillRect/>
          </a:stretch>
        </p:blipFill>
        <p:spPr>
          <a:xfrm>
            <a:off x="3314700" y="5279769"/>
            <a:ext cx="533723" cy="818721"/>
          </a:xfrm>
          <a:prstGeom prst="rect">
            <a:avLst/>
          </a:prstGeom>
        </p:spPr>
      </p:pic>
      <p:pic>
        <p:nvPicPr>
          <p:cNvPr id="14" name="Picture 13"/>
          <p:cNvPicPr>
            <a:picLocks noChangeAspect="1"/>
          </p:cNvPicPr>
          <p:nvPr/>
        </p:nvPicPr>
        <p:blipFill>
          <a:blip r:embed="rId2">
            <a:clrChange>
              <a:clrFrom>
                <a:srgbClr val="FFFFFF"/>
              </a:clrFrom>
              <a:clrTo>
                <a:srgbClr val="FFFFFF">
                  <a:alpha val="0"/>
                </a:srgbClr>
              </a:clrTo>
            </a:clrChange>
          </a:blip>
          <a:stretch>
            <a:fillRect/>
          </a:stretch>
        </p:blipFill>
        <p:spPr>
          <a:xfrm>
            <a:off x="6705600" y="4032679"/>
            <a:ext cx="533723" cy="818721"/>
          </a:xfrm>
          <a:prstGeom prst="rect">
            <a:avLst/>
          </a:prstGeom>
        </p:spPr>
      </p:pic>
      <p:pic>
        <p:nvPicPr>
          <p:cNvPr id="15" name="Picture 14"/>
          <p:cNvPicPr>
            <a:picLocks noChangeAspect="1"/>
          </p:cNvPicPr>
          <p:nvPr/>
        </p:nvPicPr>
        <p:blipFill>
          <a:blip r:embed="rId2"/>
          <a:stretch>
            <a:fillRect/>
          </a:stretch>
        </p:blipFill>
        <p:spPr>
          <a:xfrm>
            <a:off x="1803077" y="4032679"/>
            <a:ext cx="533723" cy="818721"/>
          </a:xfrm>
          <a:prstGeom prst="rect">
            <a:avLst/>
          </a:prstGeom>
        </p:spPr>
      </p:pic>
      <p:pic>
        <p:nvPicPr>
          <p:cNvPr id="16" name="Picture 15"/>
          <p:cNvPicPr>
            <a:picLocks noChangeAspect="1"/>
          </p:cNvPicPr>
          <p:nvPr/>
        </p:nvPicPr>
        <p:blipFill>
          <a:blip r:embed="rId2"/>
          <a:stretch>
            <a:fillRect/>
          </a:stretch>
        </p:blipFill>
        <p:spPr>
          <a:xfrm>
            <a:off x="5638154" y="5279769"/>
            <a:ext cx="533723" cy="818721"/>
          </a:xfrm>
          <a:prstGeom prst="rect">
            <a:avLst/>
          </a:prstGeom>
        </p:spPr>
      </p:pic>
      <p:cxnSp>
        <p:nvCxnSpPr>
          <p:cNvPr id="17" name="Straight Connector 16"/>
          <p:cNvCxnSpPr/>
          <p:nvPr/>
        </p:nvCxnSpPr>
        <p:spPr>
          <a:xfrm>
            <a:off x="2281764" y="4509493"/>
            <a:ext cx="2290236" cy="3177"/>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20799" y="5768380"/>
            <a:ext cx="1993901" cy="2235"/>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103609" y="4581417"/>
            <a:ext cx="700763" cy="698175"/>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924778" y="4775046"/>
            <a:ext cx="837730" cy="990439"/>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3848424" y="5768703"/>
            <a:ext cx="1789730" cy="158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1320801" y="4851397"/>
            <a:ext cx="3251200" cy="647701"/>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5059580" y="4510288"/>
            <a:ext cx="1646020" cy="158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6153305" y="4869973"/>
            <a:ext cx="837730" cy="800585"/>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1" name="Picture 21" descr="Catalyst6500S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03078" y="3251200"/>
            <a:ext cx="540494" cy="477027"/>
          </a:xfrm>
          <a:prstGeom prst="rect">
            <a:avLst/>
          </a:prstGeom>
          <a:noFill/>
          <a:ln w="9525">
            <a:noFill/>
            <a:miter lim="800000"/>
            <a:headEnd/>
            <a:tailEnd/>
          </a:ln>
        </p:spPr>
      </p:pic>
      <p:cxnSp>
        <p:nvCxnSpPr>
          <p:cNvPr id="44" name="Straight Connector 43"/>
          <p:cNvCxnSpPr/>
          <p:nvPr/>
        </p:nvCxnSpPr>
        <p:spPr>
          <a:xfrm rot="5400000">
            <a:off x="1833470" y="3885458"/>
            <a:ext cx="469552" cy="33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13" idx="0"/>
          </p:cNvCxnSpPr>
          <p:nvPr/>
        </p:nvCxnSpPr>
        <p:spPr>
          <a:xfrm rot="5400000">
            <a:off x="2729510" y="4415179"/>
            <a:ext cx="1716642" cy="12538"/>
          </a:xfrm>
          <a:prstGeom prst="line">
            <a:avLst/>
          </a:prstGeom>
        </p:spPr>
        <p:style>
          <a:lnRef idx="2">
            <a:schemeClr val="accent1"/>
          </a:lnRef>
          <a:fillRef idx="0">
            <a:schemeClr val="accent1"/>
          </a:fillRef>
          <a:effectRef idx="1">
            <a:schemeClr val="accent1"/>
          </a:effectRef>
          <a:fontRef idx="minor">
            <a:schemeClr val="tx1"/>
          </a:fontRef>
        </p:style>
      </p:cxnSp>
      <p:pic>
        <p:nvPicPr>
          <p:cNvPr id="48" name="Picture 21" descr="Catalyst6500S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89912" y="3251200"/>
            <a:ext cx="540494" cy="477027"/>
          </a:xfrm>
          <a:prstGeom prst="rect">
            <a:avLst/>
          </a:prstGeom>
          <a:noFill/>
          <a:ln w="9525">
            <a:noFill/>
            <a:miter lim="800000"/>
            <a:headEnd/>
            <a:tailEnd/>
          </a:ln>
        </p:spPr>
      </p:pic>
      <p:pic>
        <p:nvPicPr>
          <p:cNvPr id="49" name="Picture 48" descr="M-7i"/>
          <p:cNvPicPr>
            <a:picLocks noChangeAspect="1" noChangeArrowheads="1"/>
          </p:cNvPicPr>
          <p:nvPr/>
        </p:nvPicPr>
        <p:blipFill>
          <a:blip r:embed="rId4"/>
          <a:srcRect/>
          <a:stretch>
            <a:fillRect/>
          </a:stretch>
        </p:blipFill>
        <p:spPr bwMode="auto">
          <a:xfrm>
            <a:off x="1611261" y="2437903"/>
            <a:ext cx="670503" cy="460466"/>
          </a:xfrm>
          <a:prstGeom prst="rect">
            <a:avLst/>
          </a:prstGeom>
          <a:noFill/>
          <a:ln w="9525">
            <a:noFill/>
            <a:miter lim="800000"/>
            <a:headEnd/>
            <a:tailEnd/>
          </a:ln>
        </p:spPr>
      </p:pic>
      <p:pic>
        <p:nvPicPr>
          <p:cNvPr id="50" name="Picture 49" descr="M-7i"/>
          <p:cNvPicPr>
            <a:picLocks noChangeAspect="1" noChangeArrowheads="1"/>
          </p:cNvPicPr>
          <p:nvPr/>
        </p:nvPicPr>
        <p:blipFill>
          <a:blip r:embed="rId4"/>
          <a:srcRect/>
          <a:stretch>
            <a:fillRect/>
          </a:stretch>
        </p:blipFill>
        <p:spPr bwMode="auto">
          <a:xfrm>
            <a:off x="3258848" y="2449467"/>
            <a:ext cx="670503" cy="460466"/>
          </a:xfrm>
          <a:prstGeom prst="rect">
            <a:avLst/>
          </a:prstGeom>
          <a:noFill/>
          <a:ln w="9525">
            <a:noFill/>
            <a:miter lim="800000"/>
            <a:headEnd/>
            <a:tailEnd/>
          </a:ln>
        </p:spPr>
      </p:pic>
      <p:pic>
        <p:nvPicPr>
          <p:cNvPr id="53" name="Picture 68" descr="mode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89200" y="1273704"/>
            <a:ext cx="775545" cy="321733"/>
          </a:xfrm>
          <a:prstGeom prst="rect">
            <a:avLst/>
          </a:prstGeom>
          <a:noFill/>
          <a:ln w="9525">
            <a:noFill/>
            <a:miter lim="800000"/>
            <a:headEnd/>
            <a:tailEnd/>
          </a:ln>
        </p:spPr>
      </p:pic>
      <p:pic>
        <p:nvPicPr>
          <p:cNvPr id="54" name="Picture 68" descr="modem"/>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6584689" y="1201385"/>
            <a:ext cx="775545" cy="321733"/>
          </a:xfrm>
          <a:prstGeom prst="rect">
            <a:avLst/>
          </a:prstGeom>
          <a:noFill/>
          <a:ln w="9525">
            <a:noFill/>
            <a:miter lim="800000"/>
            <a:headEnd/>
            <a:tailEnd/>
          </a:ln>
        </p:spPr>
      </p:pic>
      <p:pic>
        <p:nvPicPr>
          <p:cNvPr id="55" name="Picture 68" descr="modem"/>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5396332" y="1201384"/>
            <a:ext cx="775545" cy="321733"/>
          </a:xfrm>
          <a:prstGeom prst="rect">
            <a:avLst/>
          </a:prstGeom>
          <a:noFill/>
          <a:ln w="9525">
            <a:noFill/>
            <a:miter lim="800000"/>
            <a:headEnd/>
            <a:tailEnd/>
          </a:ln>
        </p:spPr>
      </p:pic>
      <p:pic>
        <p:nvPicPr>
          <p:cNvPr id="56" name="Picture 68" descr="mode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39155" y="1747837"/>
            <a:ext cx="775545" cy="321733"/>
          </a:xfrm>
          <a:prstGeom prst="rect">
            <a:avLst/>
          </a:prstGeom>
          <a:noFill/>
          <a:ln w="9525">
            <a:noFill/>
            <a:miter lim="800000"/>
            <a:headEnd/>
            <a:tailEnd/>
          </a:ln>
        </p:spPr>
      </p:pic>
      <p:cxnSp>
        <p:nvCxnSpPr>
          <p:cNvPr id="60" name="Straight Connector 59"/>
          <p:cNvCxnSpPr/>
          <p:nvPr/>
        </p:nvCxnSpPr>
        <p:spPr>
          <a:xfrm rot="10800000">
            <a:off x="482600" y="1417638"/>
            <a:ext cx="203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173036" y="2049463"/>
            <a:ext cx="126047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endCxn id="41" idx="1"/>
          </p:cNvCxnSpPr>
          <p:nvPr/>
        </p:nvCxnSpPr>
        <p:spPr>
          <a:xfrm>
            <a:off x="456406" y="2680494"/>
            <a:ext cx="1346672" cy="809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49" idx="1"/>
          </p:cNvCxnSpPr>
          <p:nvPr/>
        </p:nvCxnSpPr>
        <p:spPr>
          <a:xfrm flipV="1">
            <a:off x="456406" y="2668136"/>
            <a:ext cx="1154855" cy="11564"/>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1801238" y="3163684"/>
            <a:ext cx="5306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1" idx="3"/>
            <a:endCxn id="48" idx="1"/>
          </p:cNvCxnSpPr>
          <p:nvPr/>
        </p:nvCxnSpPr>
        <p:spPr>
          <a:xfrm>
            <a:off x="2343572" y="3489714"/>
            <a:ext cx="504634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0" idx="2"/>
            <a:endCxn id="13" idx="0"/>
          </p:cNvCxnSpPr>
          <p:nvPr/>
        </p:nvCxnSpPr>
        <p:spPr>
          <a:xfrm rot="5400000">
            <a:off x="2402913" y="4088582"/>
            <a:ext cx="2369836" cy="12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258848" y="1900237"/>
            <a:ext cx="18007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4670642" y="2290762"/>
            <a:ext cx="77787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50" idx="3"/>
          </p:cNvCxnSpPr>
          <p:nvPr/>
        </p:nvCxnSpPr>
        <p:spPr>
          <a:xfrm rot="10800000" flipV="1">
            <a:off x="3929351" y="2668136"/>
            <a:ext cx="1129434" cy="11564"/>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a:endCxn id="42" idx="0"/>
          </p:cNvCxnSpPr>
          <p:nvPr/>
        </p:nvCxnSpPr>
        <p:spPr>
          <a:xfrm rot="10800000" flipV="1">
            <a:off x="3578177" y="2680494"/>
            <a:ext cx="1480609" cy="570706"/>
          </a:xfrm>
          <a:prstGeom prst="line">
            <a:avLst/>
          </a:prstGeom>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4299290" y="5821491"/>
            <a:ext cx="1119457" cy="276999"/>
          </a:xfrm>
          <a:prstGeom prst="rect">
            <a:avLst/>
          </a:prstGeom>
          <a:noFill/>
        </p:spPr>
        <p:txBody>
          <a:bodyPr wrap="square" rtlCol="0">
            <a:spAutoFit/>
          </a:bodyPr>
          <a:lstStyle/>
          <a:p>
            <a:r>
              <a:rPr lang="en-US" sz="1200" b="1" dirty="0" smtClean="0"/>
              <a:t>Layer 0/1 </a:t>
            </a:r>
            <a:endParaRPr lang="en-US" sz="1200" b="1" dirty="0"/>
          </a:p>
        </p:txBody>
      </p:sp>
      <p:sp>
        <p:nvSpPr>
          <p:cNvPr id="116" name="TextBox 115"/>
          <p:cNvSpPr txBox="1"/>
          <p:nvPr/>
        </p:nvSpPr>
        <p:spPr>
          <a:xfrm>
            <a:off x="2372412" y="2291529"/>
            <a:ext cx="1704289" cy="276999"/>
          </a:xfrm>
          <a:prstGeom prst="rect">
            <a:avLst/>
          </a:prstGeom>
          <a:noFill/>
        </p:spPr>
        <p:txBody>
          <a:bodyPr wrap="square" rtlCol="0">
            <a:spAutoFit/>
          </a:bodyPr>
          <a:lstStyle/>
          <a:p>
            <a:r>
              <a:rPr lang="en-US" sz="1200" b="1" dirty="0" smtClean="0"/>
              <a:t>Layer 3</a:t>
            </a:r>
            <a:endParaRPr lang="en-US" sz="1200" b="1" dirty="0"/>
          </a:p>
        </p:txBody>
      </p:sp>
      <p:sp>
        <p:nvSpPr>
          <p:cNvPr id="117" name="TextBox 116"/>
          <p:cNvSpPr txBox="1"/>
          <p:nvPr/>
        </p:nvSpPr>
        <p:spPr>
          <a:xfrm>
            <a:off x="5732544" y="3112700"/>
            <a:ext cx="1704289" cy="276999"/>
          </a:xfrm>
          <a:prstGeom prst="rect">
            <a:avLst/>
          </a:prstGeom>
          <a:noFill/>
        </p:spPr>
        <p:txBody>
          <a:bodyPr wrap="square" rtlCol="0">
            <a:spAutoFit/>
          </a:bodyPr>
          <a:lstStyle/>
          <a:p>
            <a:r>
              <a:rPr lang="en-US" sz="1200" b="1" dirty="0" smtClean="0"/>
              <a:t>Layer 2/Openflow </a:t>
            </a:r>
            <a:endParaRPr lang="en-US" sz="1200" b="1" dirty="0"/>
          </a:p>
        </p:txBody>
      </p:sp>
      <p:sp>
        <p:nvSpPr>
          <p:cNvPr id="118" name="TextBox 117"/>
          <p:cNvSpPr txBox="1"/>
          <p:nvPr/>
        </p:nvSpPr>
        <p:spPr>
          <a:xfrm>
            <a:off x="3330146" y="1046304"/>
            <a:ext cx="1260685" cy="276999"/>
          </a:xfrm>
          <a:prstGeom prst="rect">
            <a:avLst/>
          </a:prstGeom>
          <a:noFill/>
        </p:spPr>
        <p:txBody>
          <a:bodyPr wrap="square" rtlCol="0">
            <a:spAutoFit/>
          </a:bodyPr>
          <a:lstStyle/>
          <a:p>
            <a:r>
              <a:rPr lang="en-US" sz="1200" b="1" dirty="0" smtClean="0"/>
              <a:t>Applications</a:t>
            </a:r>
            <a:endParaRPr lang="en-US" sz="1200" b="1" dirty="0"/>
          </a:p>
        </p:txBody>
      </p:sp>
      <p:pic>
        <p:nvPicPr>
          <p:cNvPr id="47" name="Picture 21" descr="Catalyst6500S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05723" y="3251200"/>
            <a:ext cx="540494" cy="477027"/>
          </a:xfrm>
          <a:prstGeom prst="rect">
            <a:avLst/>
          </a:prstGeom>
          <a:noFill/>
          <a:ln w="9525">
            <a:noFill/>
            <a:miter lim="800000"/>
            <a:headEnd/>
            <a:tailEnd/>
          </a:ln>
        </p:spPr>
      </p:pic>
      <p:pic>
        <p:nvPicPr>
          <p:cNvPr id="42" name="Picture 21" descr="Catalyst6500S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07929" y="3251200"/>
            <a:ext cx="540494" cy="477027"/>
          </a:xfrm>
          <a:prstGeom prst="rect">
            <a:avLst/>
          </a:prstGeom>
          <a:noFill/>
          <a:ln w="9525">
            <a:noFill/>
            <a:miter lim="800000"/>
            <a:headEnd/>
            <a:tailEnd/>
          </a:ln>
        </p:spPr>
      </p:pic>
      <p:pic>
        <p:nvPicPr>
          <p:cNvPr id="57" name="Picture 68" descr="mode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7929" y="1747837"/>
            <a:ext cx="775545" cy="321733"/>
          </a:xfrm>
          <a:prstGeom prst="rect">
            <a:avLst/>
          </a:prstGeom>
          <a:noFill/>
          <a:ln w="9525">
            <a:noFill/>
            <a:miter lim="800000"/>
            <a:headEnd/>
            <a:tailEnd/>
          </a:ln>
        </p:spPr>
      </p:pic>
      <p:pic>
        <p:nvPicPr>
          <p:cNvPr id="58" name="Picture 68" descr="mode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83474" y="1739370"/>
            <a:ext cx="775545" cy="321733"/>
          </a:xfrm>
          <a:prstGeom prst="rect">
            <a:avLst/>
          </a:prstGeom>
          <a:noFill/>
          <a:ln w="9525">
            <a:noFill/>
            <a:miter lim="800000"/>
            <a:headEnd/>
            <a:tailEnd/>
          </a:ln>
        </p:spPr>
      </p:pic>
      <p:pic>
        <p:nvPicPr>
          <p:cNvPr id="51" name="Picture 68" descr="mode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17130" y="1290638"/>
            <a:ext cx="775545" cy="321733"/>
          </a:xfrm>
          <a:prstGeom prst="rect">
            <a:avLst/>
          </a:prstGeom>
          <a:noFill/>
          <a:ln w="9525">
            <a:noFill/>
            <a:miter lim="800000"/>
            <a:headEnd/>
            <a:tailEnd/>
          </a:ln>
        </p:spPr>
      </p:pic>
      <p:pic>
        <p:nvPicPr>
          <p:cNvPr id="52" name="Picture 68" descr="mode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61255" y="1282171"/>
            <a:ext cx="775545" cy="321733"/>
          </a:xfrm>
          <a:prstGeom prst="rect">
            <a:avLst/>
          </a:prstGeom>
          <a:noFill/>
          <a:ln w="9525">
            <a:noFill/>
            <a:miter lim="800000"/>
            <a:headEnd/>
            <a:tailEnd/>
          </a:ln>
        </p:spPr>
      </p:pic>
      <p:grpSp>
        <p:nvGrpSpPr>
          <p:cNvPr id="2" name="Group 98"/>
          <p:cNvGrpSpPr/>
          <p:nvPr/>
        </p:nvGrpSpPr>
        <p:grpSpPr>
          <a:xfrm>
            <a:off x="7556500" y="5677581"/>
            <a:ext cx="1426633" cy="646331"/>
            <a:chOff x="7505700" y="6061540"/>
            <a:chExt cx="1426633" cy="646331"/>
          </a:xfrm>
        </p:grpSpPr>
        <p:sp>
          <p:nvSpPr>
            <p:cNvPr id="121" name="Rounded Rectangle 120"/>
            <p:cNvSpPr/>
            <p:nvPr/>
          </p:nvSpPr>
          <p:spPr>
            <a:xfrm>
              <a:off x="7505700" y="6061540"/>
              <a:ext cx="1375833" cy="646331"/>
            </a:xfrm>
            <a:prstGeom prst="round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p:nvPr/>
          </p:nvCxnSpPr>
          <p:spPr>
            <a:xfrm>
              <a:off x="7581225" y="6217179"/>
              <a:ext cx="504773" cy="1588"/>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0800000">
              <a:off x="7581226" y="6386296"/>
              <a:ext cx="504773" cy="1589"/>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a:off x="7581226" y="6578383"/>
              <a:ext cx="504773" cy="1589"/>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8065824" y="6061540"/>
              <a:ext cx="866509" cy="600164"/>
            </a:xfrm>
            <a:prstGeom prst="rect">
              <a:avLst/>
            </a:prstGeom>
            <a:noFill/>
          </p:spPr>
          <p:txBody>
            <a:bodyPr wrap="square" rtlCol="0">
              <a:spAutoFit/>
            </a:bodyPr>
            <a:lstStyle/>
            <a:p>
              <a:r>
                <a:rPr lang="en-US" sz="1100" dirty="0" smtClean="0"/>
                <a:t>WDM Link</a:t>
              </a:r>
            </a:p>
            <a:p>
              <a:r>
                <a:rPr lang="en-US" sz="1100" dirty="0" smtClean="0"/>
                <a:t>10GE Link</a:t>
              </a:r>
            </a:p>
            <a:p>
              <a:r>
                <a:rPr lang="en-US" sz="1100" dirty="0" smtClean="0"/>
                <a:t>1GE Link</a:t>
              </a:r>
              <a:endParaRPr lang="en-US" sz="1100" dirty="0"/>
            </a:p>
          </p:txBody>
        </p:sp>
      </p:grpSp>
      <p:cxnSp>
        <p:nvCxnSpPr>
          <p:cNvPr id="126" name="Shape 209"/>
          <p:cNvCxnSpPr>
            <a:endCxn id="55" idx="0"/>
          </p:cNvCxnSpPr>
          <p:nvPr/>
        </p:nvCxnSpPr>
        <p:spPr>
          <a:xfrm flipV="1">
            <a:off x="4859019" y="1201384"/>
            <a:ext cx="925086" cy="149947"/>
          </a:xfrm>
          <a:prstGeom prst="curvedConnector4">
            <a:avLst>
              <a:gd name="adj1" fmla="val -1162"/>
              <a:gd name="adj2" fmla="val 447256"/>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717130" y="892304"/>
            <a:ext cx="849952" cy="276999"/>
          </a:xfrm>
          <a:prstGeom prst="rect">
            <a:avLst/>
          </a:prstGeom>
          <a:noFill/>
        </p:spPr>
        <p:txBody>
          <a:bodyPr wrap="square" rtlCol="0">
            <a:spAutoFit/>
          </a:bodyPr>
          <a:lstStyle/>
          <a:p>
            <a:pPr algn="ctr"/>
            <a:r>
              <a:rPr lang="en-US" sz="1200" dirty="0" smtClean="0"/>
              <a:t>10G Tester</a:t>
            </a:r>
            <a:endParaRPr lang="en-US" sz="1200" dirty="0"/>
          </a:p>
        </p:txBody>
      </p:sp>
      <p:sp>
        <p:nvSpPr>
          <p:cNvPr id="65" name="TextBox 64"/>
          <p:cNvSpPr txBox="1"/>
          <p:nvPr/>
        </p:nvSpPr>
        <p:spPr>
          <a:xfrm>
            <a:off x="1561255" y="846138"/>
            <a:ext cx="849952" cy="461665"/>
          </a:xfrm>
          <a:prstGeom prst="rect">
            <a:avLst/>
          </a:prstGeom>
          <a:noFill/>
        </p:spPr>
        <p:txBody>
          <a:bodyPr wrap="square" rtlCol="0">
            <a:spAutoFit/>
          </a:bodyPr>
          <a:lstStyle/>
          <a:p>
            <a:pPr algn="ctr"/>
            <a:r>
              <a:rPr lang="en-US" sz="1200" dirty="0" smtClean="0"/>
              <a:t>FS/BS/</a:t>
            </a:r>
          </a:p>
          <a:p>
            <a:pPr algn="ctr"/>
            <a:r>
              <a:rPr lang="en-US" sz="1200" dirty="0" smtClean="0"/>
              <a:t>App host</a:t>
            </a:r>
            <a:endParaRPr lang="en-US" sz="1200" dirty="0"/>
          </a:p>
        </p:txBody>
      </p:sp>
      <p:sp>
        <p:nvSpPr>
          <p:cNvPr id="66" name="TextBox 65"/>
          <p:cNvSpPr txBox="1"/>
          <p:nvPr/>
        </p:nvSpPr>
        <p:spPr>
          <a:xfrm>
            <a:off x="2411207" y="812039"/>
            <a:ext cx="918939" cy="461665"/>
          </a:xfrm>
          <a:prstGeom prst="rect">
            <a:avLst/>
          </a:prstGeom>
          <a:noFill/>
        </p:spPr>
        <p:txBody>
          <a:bodyPr wrap="square" rtlCol="0">
            <a:spAutoFit/>
          </a:bodyPr>
          <a:lstStyle/>
          <a:p>
            <a:pPr algn="ctr"/>
            <a:r>
              <a:rPr lang="en-US" sz="1200" dirty="0" smtClean="0"/>
              <a:t>Monitoring</a:t>
            </a:r>
          </a:p>
          <a:p>
            <a:pPr algn="ctr"/>
            <a:r>
              <a:rPr lang="en-US" sz="1200" dirty="0" smtClean="0"/>
              <a:t>Host</a:t>
            </a:r>
          </a:p>
        </p:txBody>
      </p:sp>
      <p:sp>
        <p:nvSpPr>
          <p:cNvPr id="68" name="TextBox 67"/>
          <p:cNvSpPr txBox="1"/>
          <p:nvPr/>
        </p:nvSpPr>
        <p:spPr>
          <a:xfrm>
            <a:off x="4934153" y="767705"/>
            <a:ext cx="849952" cy="276999"/>
          </a:xfrm>
          <a:prstGeom prst="rect">
            <a:avLst/>
          </a:prstGeom>
          <a:noFill/>
        </p:spPr>
        <p:txBody>
          <a:bodyPr wrap="square" rtlCol="0">
            <a:spAutoFit/>
          </a:bodyPr>
          <a:lstStyle/>
          <a:p>
            <a:pPr algn="ctr"/>
            <a:r>
              <a:rPr lang="en-US" sz="1200" dirty="0" smtClean="0"/>
              <a:t>10G Tester</a:t>
            </a:r>
            <a:endParaRPr lang="en-US" sz="1200" dirty="0"/>
          </a:p>
        </p:txBody>
      </p:sp>
      <p:pic>
        <p:nvPicPr>
          <p:cNvPr id="70" name="Picture 68" descr="mode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51089" y="1202972"/>
            <a:ext cx="775545" cy="321733"/>
          </a:xfrm>
          <a:prstGeom prst="rect">
            <a:avLst/>
          </a:prstGeom>
          <a:noFill/>
          <a:ln w="9525">
            <a:noFill/>
            <a:miter lim="800000"/>
            <a:headEnd/>
            <a:tailEnd/>
          </a:ln>
        </p:spPr>
      </p:pic>
      <p:sp>
        <p:nvSpPr>
          <p:cNvPr id="77" name="TextBox 76"/>
          <p:cNvSpPr txBox="1"/>
          <p:nvPr/>
        </p:nvSpPr>
        <p:spPr>
          <a:xfrm>
            <a:off x="7266672" y="2813909"/>
            <a:ext cx="849952" cy="461665"/>
          </a:xfrm>
          <a:prstGeom prst="rect">
            <a:avLst/>
          </a:prstGeom>
          <a:noFill/>
        </p:spPr>
        <p:txBody>
          <a:bodyPr wrap="square" rtlCol="0">
            <a:spAutoFit/>
          </a:bodyPr>
          <a:lstStyle/>
          <a:p>
            <a:pPr algn="ctr"/>
            <a:r>
              <a:rPr lang="en-US" sz="1200" dirty="0" err="1" smtClean="0"/>
              <a:t>Openflow</a:t>
            </a:r>
            <a:endParaRPr lang="en-US" sz="1200" dirty="0" smtClean="0"/>
          </a:p>
          <a:p>
            <a:pPr algn="ctr"/>
            <a:r>
              <a:rPr lang="en-US" sz="1200" dirty="0" smtClean="0"/>
              <a:t>Switch</a:t>
            </a:r>
            <a:endParaRPr lang="en-US" sz="1200" dirty="0"/>
          </a:p>
        </p:txBody>
      </p:sp>
      <p:sp>
        <p:nvSpPr>
          <p:cNvPr id="78" name="TextBox 77"/>
          <p:cNvSpPr txBox="1"/>
          <p:nvPr/>
        </p:nvSpPr>
        <p:spPr>
          <a:xfrm>
            <a:off x="3740879" y="3980375"/>
            <a:ext cx="849952" cy="461665"/>
          </a:xfrm>
          <a:prstGeom prst="rect">
            <a:avLst/>
          </a:prstGeom>
          <a:noFill/>
        </p:spPr>
        <p:txBody>
          <a:bodyPr wrap="square" rtlCol="0">
            <a:spAutoFit/>
          </a:bodyPr>
          <a:lstStyle/>
          <a:p>
            <a:pPr algn="ctr"/>
            <a:r>
              <a:rPr lang="en-US" sz="1200" dirty="0" smtClean="0"/>
              <a:t>WDM/</a:t>
            </a:r>
          </a:p>
          <a:p>
            <a:pPr algn="ctr"/>
            <a:r>
              <a:rPr lang="en-US" sz="1200" dirty="0" smtClean="0"/>
              <a:t>Optical</a:t>
            </a:r>
            <a:endParaRPr lang="en-US" sz="1200" dirty="0"/>
          </a:p>
        </p:txBody>
      </p:sp>
      <p:cxnSp>
        <p:nvCxnSpPr>
          <p:cNvPr id="94" name="Straight Connector 93"/>
          <p:cNvCxnSpPr>
            <a:stCxn id="55" idx="2"/>
            <a:endCxn id="47" idx="0"/>
          </p:cNvCxnSpPr>
          <p:nvPr/>
        </p:nvCxnSpPr>
        <p:spPr>
          <a:xfrm rot="5400000">
            <a:off x="4715997" y="2183091"/>
            <a:ext cx="1728083" cy="40813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a:spLocks noChangeAspect="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cxnSpLocks noChangeAspect="1"/>
          </p:cNvCxnSpPr>
          <p:nvPr/>
        </p:nvCxnSpPr>
        <p:spPr>
          <a:xfrm rot="10800000" flipV="1">
            <a:off x="6299044" y="1642638"/>
            <a:ext cx="838799" cy="254891"/>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a:cxnSpLocks noChangeAspect="1"/>
            <a:endCxn id="192" idx="3"/>
          </p:cNvCxnSpPr>
          <p:nvPr/>
        </p:nvCxnSpPr>
        <p:spPr>
          <a:xfrm rot="10800000" flipV="1">
            <a:off x="6317142" y="1750713"/>
            <a:ext cx="768032" cy="242006"/>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a:cxnSpLocks noChangeAspect="1"/>
          </p:cNvCxnSpPr>
          <p:nvPr/>
        </p:nvCxnSpPr>
        <p:spPr>
          <a:xfrm rot="10800000" flipV="1">
            <a:off x="6169265" y="1501898"/>
            <a:ext cx="968579" cy="313712"/>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92" name="Picture 68" descr="modem"/>
          <p:cNvPicPr>
            <a:picLocks noChangeAspect="1" noChangeArrowheads="1"/>
          </p:cNvPicPr>
          <p:nvPr/>
        </p:nvPicPr>
        <p:blipFill>
          <a:blip r:embed="rId3"/>
          <a:srcRect/>
          <a:stretch>
            <a:fillRect/>
          </a:stretch>
        </p:blipFill>
        <p:spPr bwMode="auto">
          <a:xfrm>
            <a:off x="5541597" y="1831852"/>
            <a:ext cx="775545" cy="321733"/>
          </a:xfrm>
          <a:prstGeom prst="rect">
            <a:avLst/>
          </a:prstGeom>
          <a:noFill/>
          <a:ln w="9525">
            <a:noFill/>
            <a:miter lim="800000"/>
            <a:headEnd/>
            <a:tailEnd/>
          </a:ln>
        </p:spPr>
      </p:pic>
      <p:cxnSp>
        <p:nvCxnSpPr>
          <p:cNvPr id="214" name="Shape 213"/>
          <p:cNvCxnSpPr>
            <a:cxnSpLocks noChangeAspect="1"/>
            <a:stCxn id="201" idx="0"/>
            <a:endCxn id="189" idx="3"/>
          </p:cNvCxnSpPr>
          <p:nvPr/>
        </p:nvCxnSpPr>
        <p:spPr>
          <a:xfrm rot="16200000" flipV="1">
            <a:off x="5776683" y="1426353"/>
            <a:ext cx="1395567" cy="189641"/>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92" name="Rounded Rectangle 91"/>
          <p:cNvSpPr>
            <a:spLocks noChangeAspect="1"/>
          </p:cNvSpPr>
          <p:nvPr/>
        </p:nvSpPr>
        <p:spPr>
          <a:xfrm>
            <a:off x="163880" y="135076"/>
            <a:ext cx="3310125" cy="1639247"/>
          </a:xfrm>
          <a:prstGeom prst="roundRect">
            <a:avLst/>
          </a:prstGeom>
          <a:noFill/>
          <a:ln w="28575" cap="flat" cmpd="sng" algn="ctr">
            <a:solidFill>
              <a:srgbClr val="0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a:spLocks noChangeAspect="1"/>
          </p:cNvSpPr>
          <p:nvPr/>
        </p:nvSpPr>
        <p:spPr>
          <a:xfrm>
            <a:off x="163880" y="2108851"/>
            <a:ext cx="3254248" cy="4544811"/>
          </a:xfrm>
          <a:prstGeom prst="roundRect">
            <a:avLst/>
          </a:prstGeom>
          <a:noFill/>
          <a:ln w="28575" cap="flat" cmpd="sng" algn="ctr">
            <a:solidFill>
              <a:srgbClr val="0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6033331" y="5285680"/>
            <a:ext cx="533723" cy="818721"/>
          </a:xfrm>
          <a:prstGeom prst="rect">
            <a:avLst/>
          </a:prstGeom>
        </p:spPr>
      </p:pic>
      <p:cxnSp>
        <p:nvCxnSpPr>
          <p:cNvPr id="46" name="Straight Connector 45"/>
          <p:cNvCxnSpPr>
            <a:cxnSpLocks noChangeAspect="1"/>
            <a:stCxn id="36" idx="2"/>
          </p:cNvCxnSpPr>
          <p:nvPr/>
        </p:nvCxnSpPr>
        <p:spPr>
          <a:xfrm rot="16200000" flipH="1">
            <a:off x="3396409" y="683851"/>
            <a:ext cx="2214506" cy="3331206"/>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noChangeAspect="1"/>
            <a:endCxn id="13" idx="1"/>
          </p:cNvCxnSpPr>
          <p:nvPr/>
        </p:nvCxnSpPr>
        <p:spPr>
          <a:xfrm>
            <a:off x="2849777" y="5695041"/>
            <a:ext cx="3183554" cy="1588"/>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noChangeAspect="1"/>
            <a:stCxn id="36" idx="2"/>
            <a:endCxn id="44" idx="0"/>
          </p:cNvCxnSpPr>
          <p:nvPr/>
        </p:nvCxnSpPr>
        <p:spPr>
          <a:xfrm rot="16200000" flipH="1">
            <a:off x="812497" y="3267762"/>
            <a:ext cx="4063636" cy="12513"/>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3" name="Rounded Rectangle 92"/>
          <p:cNvSpPr>
            <a:spLocks noChangeAspect="1"/>
          </p:cNvSpPr>
          <p:nvPr/>
        </p:nvSpPr>
        <p:spPr>
          <a:xfrm>
            <a:off x="5254806" y="135076"/>
            <a:ext cx="3881950" cy="6518585"/>
          </a:xfrm>
          <a:prstGeom prst="roundRect">
            <a:avLst/>
          </a:prstGeom>
          <a:noFill/>
          <a:ln w="28575" cap="flat" cmpd="sng" algn="ctr">
            <a:solidFill>
              <a:srgbClr val="0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a:spLocks noChangeAspect="1"/>
          </p:cNvSpPr>
          <p:nvPr/>
        </p:nvSpPr>
        <p:spPr>
          <a:xfrm>
            <a:off x="3527781" y="52359"/>
            <a:ext cx="1676226" cy="1138773"/>
          </a:xfrm>
          <a:prstGeom prst="rect">
            <a:avLst/>
          </a:prstGeom>
          <a:noFill/>
        </p:spPr>
        <p:txBody>
          <a:bodyPr wrap="square" rtlCol="0">
            <a:spAutoFit/>
          </a:bodyPr>
          <a:lstStyle/>
          <a:p>
            <a:pPr algn="ctr"/>
            <a:r>
              <a:rPr lang="en-US" b="1" dirty="0" smtClean="0"/>
              <a:t>LIMAN ANI Testbed</a:t>
            </a:r>
          </a:p>
          <a:p>
            <a:pPr algn="ctr"/>
            <a:r>
              <a:rPr lang="en-US" b="1" dirty="0" smtClean="0"/>
              <a:t>Configuration</a:t>
            </a:r>
          </a:p>
          <a:p>
            <a:pPr algn="ctr"/>
            <a:r>
              <a:rPr lang="en-US" sz="1400" b="1" dirty="0" smtClean="0"/>
              <a:t>(40G aggregate)</a:t>
            </a:r>
          </a:p>
        </p:txBody>
      </p:sp>
      <p:cxnSp>
        <p:nvCxnSpPr>
          <p:cNvPr id="83" name="Straight Connector 82"/>
          <p:cNvCxnSpPr>
            <a:cxnSpLocks noChangeAspect="1"/>
            <a:stCxn id="7" idx="2"/>
            <a:endCxn id="13" idx="0"/>
          </p:cNvCxnSpPr>
          <p:nvPr/>
        </p:nvCxnSpPr>
        <p:spPr>
          <a:xfrm rot="5400000">
            <a:off x="5543151" y="4526870"/>
            <a:ext cx="1515853" cy="1767"/>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cxnSpLocks noChangeAspect="1"/>
            <a:stCxn id="26" idx="2"/>
          </p:cNvCxnSpPr>
          <p:nvPr/>
        </p:nvCxnSpPr>
        <p:spPr>
          <a:xfrm rot="16200000" flipH="1">
            <a:off x="6866993" y="2472798"/>
            <a:ext cx="902447" cy="1"/>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0" name="TextBox 129"/>
          <p:cNvSpPr txBox="1">
            <a:spLocks noChangeAspect="1"/>
          </p:cNvSpPr>
          <p:nvPr/>
        </p:nvSpPr>
        <p:spPr>
          <a:xfrm>
            <a:off x="1836615" y="1278566"/>
            <a:ext cx="643964" cy="369332"/>
          </a:xfrm>
          <a:prstGeom prst="rect">
            <a:avLst/>
          </a:prstGeom>
          <a:noFill/>
        </p:spPr>
        <p:txBody>
          <a:bodyPr wrap="none" rtlCol="0">
            <a:spAutoFit/>
          </a:bodyPr>
          <a:lstStyle/>
          <a:p>
            <a:r>
              <a:rPr lang="en-US" dirty="0" err="1" smtClean="0"/>
              <a:t>AofA</a:t>
            </a:r>
            <a:endParaRPr lang="en-US" dirty="0"/>
          </a:p>
        </p:txBody>
      </p:sp>
      <p:sp>
        <p:nvSpPr>
          <p:cNvPr id="134" name="TextBox 133"/>
          <p:cNvSpPr txBox="1">
            <a:spLocks noChangeAspect="1"/>
          </p:cNvSpPr>
          <p:nvPr/>
        </p:nvSpPr>
        <p:spPr>
          <a:xfrm>
            <a:off x="2455984" y="6112820"/>
            <a:ext cx="764227" cy="369332"/>
          </a:xfrm>
          <a:prstGeom prst="rect">
            <a:avLst/>
          </a:prstGeom>
          <a:noFill/>
        </p:spPr>
        <p:txBody>
          <a:bodyPr wrap="none" rtlCol="0">
            <a:spAutoFit/>
          </a:bodyPr>
          <a:lstStyle/>
          <a:p>
            <a:r>
              <a:rPr lang="en-US" dirty="0" smtClean="0"/>
              <a:t>NEWY</a:t>
            </a:r>
            <a:endParaRPr lang="en-US" dirty="0"/>
          </a:p>
        </p:txBody>
      </p:sp>
      <p:sp>
        <p:nvSpPr>
          <p:cNvPr id="135" name="TextBox 134"/>
          <p:cNvSpPr txBox="1">
            <a:spLocks noChangeAspect="1"/>
          </p:cNvSpPr>
          <p:nvPr/>
        </p:nvSpPr>
        <p:spPr>
          <a:xfrm>
            <a:off x="8171034" y="6104401"/>
            <a:ext cx="556563" cy="369332"/>
          </a:xfrm>
          <a:prstGeom prst="rect">
            <a:avLst/>
          </a:prstGeom>
          <a:noFill/>
        </p:spPr>
        <p:txBody>
          <a:bodyPr wrap="none" rtlCol="0">
            <a:spAutoFit/>
          </a:bodyPr>
          <a:lstStyle/>
          <a:p>
            <a:r>
              <a:rPr lang="en-US" dirty="0" smtClean="0"/>
              <a:t>BNL</a:t>
            </a:r>
            <a:endParaRPr lang="en-US" dirty="0"/>
          </a:p>
        </p:txBody>
      </p:sp>
      <p:grpSp>
        <p:nvGrpSpPr>
          <p:cNvPr id="3" name="Group 123"/>
          <p:cNvGrpSpPr>
            <a:grpSpLocks noChangeAspect="1"/>
          </p:cNvGrpSpPr>
          <p:nvPr/>
        </p:nvGrpSpPr>
        <p:grpSpPr>
          <a:xfrm>
            <a:off x="2571197" y="423480"/>
            <a:ext cx="533723" cy="818721"/>
            <a:chOff x="2252224" y="1829942"/>
            <a:chExt cx="533723" cy="818721"/>
          </a:xfrm>
        </p:grpSpPr>
        <p:pic>
          <p:nvPicPr>
            <p:cNvPr id="36" name="Picture 35"/>
            <p:cNvPicPr>
              <a:picLocks noChangeAspect="1"/>
            </p:cNvPicPr>
            <p:nvPr/>
          </p:nvPicPr>
          <p:blipFill>
            <a:blip r:embed="rId4"/>
            <a:stretch>
              <a:fillRect/>
            </a:stretch>
          </p:blipFill>
          <p:spPr>
            <a:xfrm>
              <a:off x="2252224" y="1829942"/>
              <a:ext cx="533723" cy="818721"/>
            </a:xfrm>
            <a:prstGeom prst="rect">
              <a:avLst/>
            </a:prstGeom>
          </p:spPr>
        </p:pic>
        <p:sp>
          <p:nvSpPr>
            <p:cNvPr id="140" name="TextBox 139"/>
            <p:cNvSpPr txBox="1"/>
            <p:nvPr/>
          </p:nvSpPr>
          <p:spPr>
            <a:xfrm>
              <a:off x="2285749" y="2116190"/>
              <a:ext cx="468948" cy="246221"/>
            </a:xfrm>
            <a:prstGeom prst="rect">
              <a:avLst/>
            </a:prstGeom>
            <a:noFill/>
          </p:spPr>
          <p:txBody>
            <a:bodyPr wrap="none" rtlCol="0">
              <a:spAutoFit/>
            </a:bodyPr>
            <a:lstStyle/>
            <a:p>
              <a:r>
                <a:rPr lang="en-US" sz="1000" b="1" dirty="0" smtClean="0"/>
                <a:t>Prod.</a:t>
              </a:r>
              <a:endParaRPr lang="en-US" sz="1000" b="1" dirty="0"/>
            </a:p>
          </p:txBody>
        </p:sp>
      </p:grpSp>
      <p:grpSp>
        <p:nvGrpSpPr>
          <p:cNvPr id="4" name="Group 122"/>
          <p:cNvGrpSpPr>
            <a:grpSpLocks noChangeAspect="1"/>
          </p:cNvGrpSpPr>
          <p:nvPr/>
        </p:nvGrpSpPr>
        <p:grpSpPr>
          <a:xfrm>
            <a:off x="2583710" y="5305837"/>
            <a:ext cx="533723" cy="818721"/>
            <a:chOff x="2327511" y="4638632"/>
            <a:chExt cx="533723" cy="818721"/>
          </a:xfrm>
        </p:grpSpPr>
        <p:pic>
          <p:nvPicPr>
            <p:cNvPr id="44" name="Picture 43"/>
            <p:cNvPicPr>
              <a:picLocks noChangeAspect="1"/>
            </p:cNvPicPr>
            <p:nvPr/>
          </p:nvPicPr>
          <p:blipFill>
            <a:blip r:embed="rId4"/>
            <a:stretch>
              <a:fillRect/>
            </a:stretch>
          </p:blipFill>
          <p:spPr>
            <a:xfrm>
              <a:off x="2327511" y="4638632"/>
              <a:ext cx="533723" cy="818721"/>
            </a:xfrm>
            <a:prstGeom prst="rect">
              <a:avLst/>
            </a:prstGeom>
          </p:spPr>
        </p:pic>
        <p:sp>
          <p:nvSpPr>
            <p:cNvPr id="141" name="TextBox 140"/>
            <p:cNvSpPr txBox="1"/>
            <p:nvPr/>
          </p:nvSpPr>
          <p:spPr>
            <a:xfrm>
              <a:off x="2348523" y="4940270"/>
              <a:ext cx="462098" cy="246221"/>
            </a:xfrm>
            <a:prstGeom prst="rect">
              <a:avLst/>
            </a:prstGeom>
            <a:noFill/>
          </p:spPr>
          <p:txBody>
            <a:bodyPr wrap="none" rtlCol="0">
              <a:spAutoFit/>
            </a:bodyPr>
            <a:lstStyle/>
            <a:p>
              <a:r>
                <a:rPr lang="en-US" sz="1000" b="1" dirty="0" smtClean="0"/>
                <a:t>Prod</a:t>
              </a:r>
              <a:r>
                <a:rPr lang="en-US" sz="800" b="1" dirty="0" smtClean="0"/>
                <a:t>.</a:t>
              </a:r>
              <a:endParaRPr lang="en-US" sz="800" b="1" dirty="0"/>
            </a:p>
          </p:txBody>
        </p:sp>
      </p:grpSp>
      <p:sp>
        <p:nvSpPr>
          <p:cNvPr id="143" name="TextBox 142"/>
          <p:cNvSpPr txBox="1">
            <a:spLocks noChangeAspect="1"/>
          </p:cNvSpPr>
          <p:nvPr/>
        </p:nvSpPr>
        <p:spPr>
          <a:xfrm>
            <a:off x="6092443" y="5587318"/>
            <a:ext cx="462098" cy="246221"/>
          </a:xfrm>
          <a:prstGeom prst="rect">
            <a:avLst/>
          </a:prstGeom>
          <a:noFill/>
        </p:spPr>
        <p:txBody>
          <a:bodyPr wrap="none" rtlCol="0">
            <a:spAutoFit/>
          </a:bodyPr>
          <a:lstStyle/>
          <a:p>
            <a:r>
              <a:rPr lang="en-US" sz="1000" b="1" dirty="0" smtClean="0"/>
              <a:t>Prod</a:t>
            </a:r>
            <a:r>
              <a:rPr lang="en-US" sz="800" b="1" dirty="0" smtClean="0"/>
              <a:t>.</a:t>
            </a:r>
            <a:endParaRPr lang="en-US" sz="800" b="1" dirty="0"/>
          </a:p>
        </p:txBody>
      </p:sp>
      <p:grpSp>
        <p:nvGrpSpPr>
          <p:cNvPr id="5" name="Group 238"/>
          <p:cNvGrpSpPr>
            <a:grpSpLocks noChangeAspect="1"/>
          </p:cNvGrpSpPr>
          <p:nvPr/>
        </p:nvGrpSpPr>
        <p:grpSpPr>
          <a:xfrm>
            <a:off x="7137842" y="217618"/>
            <a:ext cx="1411955" cy="367158"/>
            <a:chOff x="7859626" y="1735997"/>
            <a:chExt cx="1411955" cy="367156"/>
          </a:xfrm>
        </p:grpSpPr>
        <p:pic>
          <p:nvPicPr>
            <p:cNvPr id="157" name="Picture 156"/>
            <p:cNvPicPr>
              <a:picLocks noChangeAspect="1"/>
            </p:cNvPicPr>
            <p:nvPr/>
          </p:nvPicPr>
          <p:blipFill>
            <a:blip r:embed="rId5"/>
            <a:stretch>
              <a:fillRect/>
            </a:stretch>
          </p:blipFill>
          <p:spPr>
            <a:xfrm>
              <a:off x="7859626" y="1969164"/>
              <a:ext cx="705204" cy="133989"/>
            </a:xfrm>
            <a:prstGeom prst="rect">
              <a:avLst/>
            </a:prstGeom>
          </p:spPr>
        </p:pic>
        <p:sp>
          <p:nvSpPr>
            <p:cNvPr id="166" name="TextBox 165"/>
            <p:cNvSpPr txBox="1"/>
            <p:nvPr/>
          </p:nvSpPr>
          <p:spPr>
            <a:xfrm>
              <a:off x="8246774" y="1735997"/>
              <a:ext cx="1024807" cy="261610"/>
            </a:xfrm>
            <a:prstGeom prst="rect">
              <a:avLst/>
            </a:prstGeom>
            <a:noFill/>
          </p:spPr>
          <p:txBody>
            <a:bodyPr wrap="square" rtlCol="0">
              <a:spAutoFit/>
            </a:bodyPr>
            <a:lstStyle/>
            <a:p>
              <a:pPr algn="ctr"/>
              <a:r>
                <a:rPr lang="en-US" sz="1100" dirty="0" smtClean="0"/>
                <a:t>MX80 Router</a:t>
              </a:r>
              <a:endParaRPr lang="en-US" sz="1100" dirty="0"/>
            </a:p>
          </p:txBody>
        </p:sp>
      </p:grpSp>
      <p:grpSp>
        <p:nvGrpSpPr>
          <p:cNvPr id="6" name="Group 129"/>
          <p:cNvGrpSpPr>
            <a:grpSpLocks noChangeAspect="1"/>
          </p:cNvGrpSpPr>
          <p:nvPr/>
        </p:nvGrpSpPr>
        <p:grpSpPr>
          <a:xfrm>
            <a:off x="7951285" y="664051"/>
            <a:ext cx="1226009" cy="594099"/>
            <a:chOff x="-35247" y="4321366"/>
            <a:chExt cx="1226009" cy="594099"/>
          </a:xfrm>
        </p:grpSpPr>
        <p:pic>
          <p:nvPicPr>
            <p:cNvPr id="181" name="Picture 68" descr="modem"/>
            <p:cNvPicPr>
              <a:picLocks noChangeAspect="1" noChangeArrowheads="1"/>
            </p:cNvPicPr>
            <p:nvPr/>
          </p:nvPicPr>
          <p:blipFill>
            <a:blip r:embed="rId3"/>
            <a:srcRect/>
            <a:stretch>
              <a:fillRect/>
            </a:stretch>
          </p:blipFill>
          <p:spPr bwMode="auto">
            <a:xfrm>
              <a:off x="187955" y="4593732"/>
              <a:ext cx="775545" cy="321733"/>
            </a:xfrm>
            <a:prstGeom prst="rect">
              <a:avLst/>
            </a:prstGeom>
            <a:noFill/>
            <a:ln w="9525">
              <a:noFill/>
              <a:miter lim="800000"/>
              <a:headEnd/>
              <a:tailEnd/>
            </a:ln>
          </p:spPr>
        </p:pic>
        <p:sp>
          <p:nvSpPr>
            <p:cNvPr id="182" name="TextBox 181"/>
            <p:cNvSpPr txBox="1"/>
            <p:nvPr/>
          </p:nvSpPr>
          <p:spPr>
            <a:xfrm>
              <a:off x="-35247" y="4321366"/>
              <a:ext cx="1226009" cy="276999"/>
            </a:xfrm>
            <a:prstGeom prst="rect">
              <a:avLst/>
            </a:prstGeom>
            <a:noFill/>
          </p:spPr>
          <p:txBody>
            <a:bodyPr wrap="square" rtlCol="0">
              <a:spAutoFit/>
            </a:bodyPr>
            <a:lstStyle/>
            <a:p>
              <a:pPr algn="ctr"/>
              <a:r>
                <a:rPr lang="en-US" sz="1200" dirty="0" err="1" smtClean="0"/>
                <a:t>ssh</a:t>
              </a:r>
              <a:r>
                <a:rPr lang="en-US" sz="1200" dirty="0" smtClean="0"/>
                <a:t> gateway</a:t>
              </a:r>
            </a:p>
          </p:txBody>
        </p:sp>
      </p:grpSp>
      <p:grpSp>
        <p:nvGrpSpPr>
          <p:cNvPr id="8" name="Group 192"/>
          <p:cNvGrpSpPr>
            <a:grpSpLocks noChangeAspect="1"/>
          </p:cNvGrpSpPr>
          <p:nvPr/>
        </p:nvGrpSpPr>
        <p:grpSpPr>
          <a:xfrm>
            <a:off x="7885026" y="2800910"/>
            <a:ext cx="1065006" cy="524661"/>
            <a:chOff x="180732" y="1388143"/>
            <a:chExt cx="1065006" cy="524661"/>
          </a:xfrm>
        </p:grpSpPr>
        <p:pic>
          <p:nvPicPr>
            <p:cNvPr id="194" name="Picture 21" descr="Catalyst6500SR"/>
            <p:cNvPicPr>
              <a:picLocks noChangeAspect="1" noChangeArrowheads="1"/>
            </p:cNvPicPr>
            <p:nvPr/>
          </p:nvPicPr>
          <p:blipFill>
            <a:blip r:embed="rId6"/>
            <a:srcRect/>
            <a:stretch>
              <a:fillRect/>
            </a:stretch>
          </p:blipFill>
          <p:spPr bwMode="auto">
            <a:xfrm>
              <a:off x="435417" y="1674292"/>
              <a:ext cx="540494" cy="238512"/>
            </a:xfrm>
            <a:prstGeom prst="rect">
              <a:avLst/>
            </a:prstGeom>
            <a:noFill/>
            <a:ln w="9525">
              <a:noFill/>
              <a:miter lim="800000"/>
              <a:headEnd/>
              <a:tailEnd/>
            </a:ln>
          </p:spPr>
        </p:pic>
        <p:sp>
          <p:nvSpPr>
            <p:cNvPr id="195" name="TextBox 194"/>
            <p:cNvSpPr txBox="1"/>
            <p:nvPr/>
          </p:nvSpPr>
          <p:spPr>
            <a:xfrm>
              <a:off x="180732" y="1388143"/>
              <a:ext cx="1065006" cy="246221"/>
            </a:xfrm>
            <a:prstGeom prst="rect">
              <a:avLst/>
            </a:prstGeom>
            <a:noFill/>
          </p:spPr>
          <p:txBody>
            <a:bodyPr wrap="square" rtlCol="0">
              <a:spAutoFit/>
            </a:bodyPr>
            <a:lstStyle/>
            <a:p>
              <a:pPr algn="ctr"/>
              <a:r>
                <a:rPr lang="en-US" sz="1000" dirty="0" smtClean="0">
                  <a:effectLst>
                    <a:outerShdw blurRad="50800" dist="38100" dir="2700000">
                      <a:schemeClr val="bg1">
                        <a:alpha val="43000"/>
                      </a:schemeClr>
                    </a:outerShdw>
                  </a:effectLst>
                </a:rPr>
                <a:t>NEC </a:t>
              </a:r>
              <a:r>
                <a:rPr lang="en-US" sz="1000" dirty="0" err="1" smtClean="0">
                  <a:effectLst>
                    <a:outerShdw blurRad="50800" dist="38100" dir="2700000">
                      <a:schemeClr val="bg1">
                        <a:alpha val="43000"/>
                      </a:schemeClr>
                    </a:outerShdw>
                  </a:effectLst>
                </a:rPr>
                <a:t>Openflow</a:t>
              </a:r>
              <a:endParaRPr lang="en-US" sz="1000" dirty="0" smtClean="0">
                <a:effectLst>
                  <a:outerShdw blurRad="50800" dist="38100" dir="2700000">
                    <a:schemeClr val="bg1">
                      <a:alpha val="43000"/>
                    </a:schemeClr>
                  </a:outerShdw>
                </a:effectLst>
              </a:endParaRPr>
            </a:p>
          </p:txBody>
        </p:sp>
      </p:grpSp>
      <p:pic>
        <p:nvPicPr>
          <p:cNvPr id="201" name="Picture 21" descr="Catalyst6500SR"/>
          <p:cNvPicPr>
            <a:picLocks noChangeAspect="1" noChangeArrowheads="1"/>
          </p:cNvPicPr>
          <p:nvPr/>
        </p:nvPicPr>
        <p:blipFill>
          <a:blip r:embed="rId6"/>
          <a:srcRect/>
          <a:stretch>
            <a:fillRect/>
          </a:stretch>
        </p:blipFill>
        <p:spPr bwMode="auto">
          <a:xfrm>
            <a:off x="6299039" y="2218957"/>
            <a:ext cx="540494" cy="238512"/>
          </a:xfrm>
          <a:prstGeom prst="rect">
            <a:avLst/>
          </a:prstGeom>
          <a:noFill/>
          <a:ln w="9525">
            <a:noFill/>
            <a:miter lim="800000"/>
            <a:headEnd/>
            <a:tailEnd/>
          </a:ln>
        </p:spPr>
      </p:pic>
      <p:pic>
        <p:nvPicPr>
          <p:cNvPr id="186" name="Picture 68" descr="modem"/>
          <p:cNvPicPr>
            <a:picLocks noChangeAspect="1" noChangeArrowheads="1"/>
          </p:cNvPicPr>
          <p:nvPr/>
        </p:nvPicPr>
        <p:blipFill>
          <a:blip r:embed="rId3"/>
          <a:srcRect/>
          <a:stretch>
            <a:fillRect/>
          </a:stretch>
        </p:blipFill>
        <p:spPr bwMode="auto">
          <a:xfrm>
            <a:off x="5598601" y="1253764"/>
            <a:ext cx="775545" cy="321733"/>
          </a:xfrm>
          <a:prstGeom prst="rect">
            <a:avLst/>
          </a:prstGeom>
          <a:noFill/>
          <a:ln w="9525">
            <a:noFill/>
            <a:miter lim="800000"/>
            <a:headEnd/>
            <a:tailEnd/>
          </a:ln>
        </p:spPr>
      </p:pic>
      <p:sp>
        <p:nvSpPr>
          <p:cNvPr id="187" name="TextBox 186"/>
          <p:cNvSpPr txBox="1">
            <a:spLocks noChangeAspect="1"/>
          </p:cNvSpPr>
          <p:nvPr/>
        </p:nvSpPr>
        <p:spPr>
          <a:xfrm>
            <a:off x="5450880" y="1873087"/>
            <a:ext cx="849952" cy="246221"/>
          </a:xfrm>
          <a:prstGeom prst="rect">
            <a:avLst/>
          </a:prstGeom>
          <a:noFill/>
        </p:spPr>
        <p:txBody>
          <a:bodyPr wrap="square" rtlCol="0">
            <a:spAutoFit/>
          </a:bodyPr>
          <a:lstStyle/>
          <a:p>
            <a:pPr algn="ctr"/>
            <a:r>
              <a:rPr lang="en-US" sz="1000" dirty="0" smtClean="0">
                <a:solidFill>
                  <a:srgbClr val="FFFFFF"/>
                </a:solidFill>
              </a:rPr>
              <a:t>IO Tester</a:t>
            </a:r>
            <a:endParaRPr lang="en-US" sz="1000" dirty="0">
              <a:solidFill>
                <a:srgbClr val="FFFFFF"/>
              </a:solidFill>
            </a:endParaRPr>
          </a:p>
        </p:txBody>
      </p:sp>
      <p:pic>
        <p:nvPicPr>
          <p:cNvPr id="188" name="Picture 68" descr="modem"/>
          <p:cNvPicPr>
            <a:picLocks noChangeAspect="1" noChangeArrowheads="1"/>
          </p:cNvPicPr>
          <p:nvPr/>
        </p:nvPicPr>
        <p:blipFill>
          <a:blip r:embed="rId3"/>
          <a:srcRect/>
          <a:stretch>
            <a:fillRect/>
          </a:stretch>
        </p:blipFill>
        <p:spPr bwMode="auto">
          <a:xfrm>
            <a:off x="5591051" y="920468"/>
            <a:ext cx="775545" cy="321733"/>
          </a:xfrm>
          <a:prstGeom prst="rect">
            <a:avLst/>
          </a:prstGeom>
          <a:noFill/>
          <a:ln w="9525">
            <a:noFill/>
            <a:miter lim="800000"/>
            <a:headEnd/>
            <a:tailEnd/>
          </a:ln>
        </p:spPr>
      </p:pic>
      <p:pic>
        <p:nvPicPr>
          <p:cNvPr id="189" name="Picture 68" descr="modem"/>
          <p:cNvPicPr>
            <a:picLocks noChangeAspect="1" noChangeArrowheads="1"/>
          </p:cNvPicPr>
          <p:nvPr/>
        </p:nvPicPr>
        <p:blipFill>
          <a:blip r:embed="rId3"/>
          <a:srcRect/>
          <a:stretch>
            <a:fillRect/>
          </a:stretch>
        </p:blipFill>
        <p:spPr bwMode="auto">
          <a:xfrm>
            <a:off x="5604100" y="722881"/>
            <a:ext cx="775545" cy="201018"/>
          </a:xfrm>
          <a:prstGeom prst="rect">
            <a:avLst/>
          </a:prstGeom>
          <a:noFill/>
          <a:ln w="9525">
            <a:noFill/>
            <a:miter lim="800000"/>
            <a:headEnd/>
            <a:tailEnd/>
          </a:ln>
        </p:spPr>
      </p:pic>
      <p:sp>
        <p:nvSpPr>
          <p:cNvPr id="190" name="TextBox 189"/>
          <p:cNvSpPr txBox="1">
            <a:spLocks noChangeAspect="1"/>
          </p:cNvSpPr>
          <p:nvPr/>
        </p:nvSpPr>
        <p:spPr>
          <a:xfrm>
            <a:off x="5501010" y="972236"/>
            <a:ext cx="849952" cy="246221"/>
          </a:xfrm>
          <a:prstGeom prst="rect">
            <a:avLst/>
          </a:prstGeom>
          <a:noFill/>
        </p:spPr>
        <p:txBody>
          <a:bodyPr wrap="square" rtlCol="0">
            <a:spAutoFit/>
          </a:bodyPr>
          <a:lstStyle/>
          <a:p>
            <a:pPr algn="ctr"/>
            <a:r>
              <a:rPr lang="en-US" sz="1000" dirty="0" smtClean="0">
                <a:solidFill>
                  <a:srgbClr val="FFFFFF"/>
                </a:solidFill>
              </a:rPr>
              <a:t>App Host</a:t>
            </a:r>
            <a:endParaRPr lang="en-US" sz="1000" dirty="0">
              <a:solidFill>
                <a:srgbClr val="FFFFFF"/>
              </a:solidFill>
            </a:endParaRPr>
          </a:p>
        </p:txBody>
      </p:sp>
      <p:sp>
        <p:nvSpPr>
          <p:cNvPr id="206" name="TextBox 205"/>
          <p:cNvSpPr txBox="1">
            <a:spLocks noChangeAspect="1"/>
          </p:cNvSpPr>
          <p:nvPr/>
        </p:nvSpPr>
        <p:spPr>
          <a:xfrm>
            <a:off x="5375976" y="1291520"/>
            <a:ext cx="1095619" cy="246221"/>
          </a:xfrm>
          <a:prstGeom prst="rect">
            <a:avLst/>
          </a:prstGeom>
          <a:noFill/>
        </p:spPr>
        <p:txBody>
          <a:bodyPr wrap="square" rtlCol="0">
            <a:spAutoFit/>
          </a:bodyPr>
          <a:lstStyle/>
          <a:p>
            <a:pPr algn="ctr"/>
            <a:r>
              <a:rPr lang="en-US" sz="1000" dirty="0" smtClean="0">
                <a:solidFill>
                  <a:srgbClr val="FFFFFF"/>
                </a:solidFill>
              </a:rPr>
              <a:t>File Server</a:t>
            </a:r>
            <a:endParaRPr lang="en-US" sz="1000" dirty="0">
              <a:solidFill>
                <a:srgbClr val="FFFFFF"/>
              </a:solidFill>
            </a:endParaRPr>
          </a:p>
        </p:txBody>
      </p:sp>
      <p:cxnSp>
        <p:nvCxnSpPr>
          <p:cNvPr id="161" name="Shape 160"/>
          <p:cNvCxnSpPr>
            <a:cxnSpLocks noChangeAspect="1"/>
            <a:stCxn id="189" idx="1"/>
            <a:endCxn id="157" idx="1"/>
          </p:cNvCxnSpPr>
          <p:nvPr/>
        </p:nvCxnSpPr>
        <p:spPr>
          <a:xfrm rot="10800000" flipH="1">
            <a:off x="5604100" y="517782"/>
            <a:ext cx="1533742" cy="305608"/>
          </a:xfrm>
          <a:prstGeom prst="bentConnector3">
            <a:avLst>
              <a:gd name="adj1" fmla="val -6832"/>
            </a:avLst>
          </a:prstGeom>
        </p:spPr>
        <p:style>
          <a:lnRef idx="2">
            <a:schemeClr val="accent1"/>
          </a:lnRef>
          <a:fillRef idx="0">
            <a:schemeClr val="accent1"/>
          </a:fillRef>
          <a:effectRef idx="1">
            <a:schemeClr val="accent1"/>
          </a:effectRef>
          <a:fontRef idx="minor">
            <a:schemeClr val="tx1"/>
          </a:fontRef>
        </p:style>
      </p:cxnSp>
      <p:cxnSp>
        <p:nvCxnSpPr>
          <p:cNvPr id="168" name="Shape 167"/>
          <p:cNvCxnSpPr>
            <a:cxnSpLocks noChangeAspect="1"/>
            <a:stCxn id="188" idx="1"/>
            <a:endCxn id="157" idx="1"/>
          </p:cNvCxnSpPr>
          <p:nvPr/>
        </p:nvCxnSpPr>
        <p:spPr>
          <a:xfrm rot="10800000" flipH="1">
            <a:off x="5591050" y="517783"/>
            <a:ext cx="1546791" cy="563553"/>
          </a:xfrm>
          <a:prstGeom prst="bentConnector3">
            <a:avLst>
              <a:gd name="adj1" fmla="val -10058"/>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6" name="Shape 175"/>
          <p:cNvCxnSpPr>
            <a:cxnSpLocks noChangeAspect="1"/>
            <a:stCxn id="186" idx="1"/>
            <a:endCxn id="157" idx="0"/>
          </p:cNvCxnSpPr>
          <p:nvPr/>
        </p:nvCxnSpPr>
        <p:spPr>
          <a:xfrm rot="10800000" flipH="1">
            <a:off x="5598600" y="450787"/>
            <a:ext cx="1891843" cy="963844"/>
          </a:xfrm>
          <a:prstGeom prst="bentConnector4">
            <a:avLst>
              <a:gd name="adj1" fmla="val -12083"/>
              <a:gd name="adj2" fmla="val 112518"/>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Shape 204"/>
          <p:cNvCxnSpPr>
            <a:cxnSpLocks noChangeAspect="1"/>
            <a:stCxn id="192" idx="1"/>
            <a:endCxn id="157" idx="1"/>
          </p:cNvCxnSpPr>
          <p:nvPr/>
        </p:nvCxnSpPr>
        <p:spPr>
          <a:xfrm rot="10800000" flipH="1">
            <a:off x="5541596" y="517783"/>
            <a:ext cx="1596245" cy="1474937"/>
          </a:xfrm>
          <a:prstGeom prst="bentConnector3">
            <a:avLst>
              <a:gd name="adj1" fmla="val -14321"/>
            </a:avLst>
          </a:prstGeom>
        </p:spPr>
        <p:style>
          <a:lnRef idx="2">
            <a:schemeClr val="accent1"/>
          </a:lnRef>
          <a:fillRef idx="0">
            <a:schemeClr val="accent1"/>
          </a:fillRef>
          <a:effectRef idx="1">
            <a:schemeClr val="accent1"/>
          </a:effectRef>
          <a:fontRef idx="minor">
            <a:schemeClr val="tx1"/>
          </a:fontRef>
        </p:style>
      </p:cxnSp>
      <p:cxnSp>
        <p:nvCxnSpPr>
          <p:cNvPr id="221" name="Elbow Connector 220"/>
          <p:cNvCxnSpPr>
            <a:cxnSpLocks noChangeAspect="1"/>
            <a:stCxn id="188" idx="3"/>
            <a:endCxn id="201" idx="0"/>
          </p:cNvCxnSpPr>
          <p:nvPr/>
        </p:nvCxnSpPr>
        <p:spPr>
          <a:xfrm>
            <a:off x="6366596" y="1081335"/>
            <a:ext cx="202690" cy="1137622"/>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3" name="Elbow Connector 222"/>
          <p:cNvCxnSpPr>
            <a:cxnSpLocks noChangeAspect="1"/>
            <a:stCxn id="186" idx="3"/>
            <a:endCxn id="201" idx="0"/>
          </p:cNvCxnSpPr>
          <p:nvPr/>
        </p:nvCxnSpPr>
        <p:spPr>
          <a:xfrm>
            <a:off x="6374146" y="1414631"/>
            <a:ext cx="195140" cy="80432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5" name="Elbow Connector 224"/>
          <p:cNvCxnSpPr>
            <a:cxnSpLocks noChangeAspect="1"/>
            <a:stCxn id="192" idx="3"/>
            <a:endCxn id="201" idx="0"/>
          </p:cNvCxnSpPr>
          <p:nvPr/>
        </p:nvCxnSpPr>
        <p:spPr>
          <a:xfrm>
            <a:off x="6317142" y="1992719"/>
            <a:ext cx="252144" cy="226238"/>
          </a:xfrm>
          <a:prstGeom prst="bentConnector2">
            <a:avLst/>
          </a:prstGeom>
        </p:spPr>
        <p:style>
          <a:lnRef idx="2">
            <a:schemeClr val="accent1"/>
          </a:lnRef>
          <a:fillRef idx="0">
            <a:schemeClr val="accent1"/>
          </a:fillRef>
          <a:effectRef idx="1">
            <a:schemeClr val="accent1"/>
          </a:effectRef>
          <a:fontRef idx="minor">
            <a:schemeClr val="tx1"/>
          </a:fontRef>
        </p:style>
      </p:cxnSp>
      <p:grpSp>
        <p:nvGrpSpPr>
          <p:cNvPr id="10" name="Group 393"/>
          <p:cNvGrpSpPr>
            <a:grpSpLocks noChangeAspect="1"/>
          </p:cNvGrpSpPr>
          <p:nvPr/>
        </p:nvGrpSpPr>
        <p:grpSpPr>
          <a:xfrm>
            <a:off x="3527779" y="5853688"/>
            <a:ext cx="2505552" cy="897035"/>
            <a:chOff x="3527781" y="6104401"/>
            <a:chExt cx="1447713" cy="646331"/>
          </a:xfrm>
        </p:grpSpPr>
        <p:sp>
          <p:nvSpPr>
            <p:cNvPr id="234" name="Rounded Rectangle 233"/>
            <p:cNvSpPr/>
            <p:nvPr/>
          </p:nvSpPr>
          <p:spPr>
            <a:xfrm>
              <a:off x="3527781" y="6104401"/>
              <a:ext cx="1375833" cy="646331"/>
            </a:xfrm>
            <a:prstGeom prst="round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5" name="Straight Connector 234"/>
            <p:cNvCxnSpPr/>
            <p:nvPr/>
          </p:nvCxnSpPr>
          <p:spPr>
            <a:xfrm>
              <a:off x="3603307" y="6215269"/>
              <a:ext cx="504773" cy="1588"/>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rot="10800000">
              <a:off x="3603307" y="6355158"/>
              <a:ext cx="504773" cy="1589"/>
            </a:xfrm>
            <a:prstGeom prst="line">
              <a:avLst/>
            </a:prstGeom>
            <a:ln w="635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rot="10800000">
              <a:off x="3603307" y="6621244"/>
              <a:ext cx="504773" cy="1589"/>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8" name="TextBox 237"/>
            <p:cNvSpPr txBox="1"/>
            <p:nvPr/>
          </p:nvSpPr>
          <p:spPr>
            <a:xfrm>
              <a:off x="4087905" y="6104408"/>
              <a:ext cx="887589" cy="598750"/>
            </a:xfrm>
            <a:prstGeom prst="rect">
              <a:avLst/>
            </a:prstGeom>
            <a:noFill/>
          </p:spPr>
          <p:txBody>
            <a:bodyPr wrap="square" rtlCol="0">
              <a:spAutoFit/>
            </a:bodyPr>
            <a:lstStyle/>
            <a:p>
              <a:r>
                <a:rPr lang="en-US" sz="1200" dirty="0" smtClean="0"/>
                <a:t>WDM Link</a:t>
              </a:r>
            </a:p>
            <a:p>
              <a:r>
                <a:rPr lang="en-US" sz="1200" dirty="0" smtClean="0"/>
                <a:t>2 </a:t>
              </a:r>
              <a:r>
                <a:rPr lang="en-US" sz="1200" dirty="0" err="1" smtClean="0"/>
                <a:t>x</a:t>
              </a:r>
              <a:r>
                <a:rPr lang="en-US" sz="1200" dirty="0" smtClean="0"/>
                <a:t> 10 G Infinera</a:t>
              </a:r>
            </a:p>
            <a:p>
              <a:r>
                <a:rPr lang="en-US" sz="1200" dirty="0" smtClean="0"/>
                <a:t>10 GE Link</a:t>
              </a:r>
            </a:p>
            <a:p>
              <a:r>
                <a:rPr lang="en-US" sz="1200" dirty="0" smtClean="0"/>
                <a:t>1 GE Link</a:t>
              </a:r>
              <a:endParaRPr lang="en-US" sz="1200" dirty="0"/>
            </a:p>
          </p:txBody>
        </p:sp>
      </p:grpSp>
      <p:pic>
        <p:nvPicPr>
          <p:cNvPr id="278" name="Picture 68" descr="modem"/>
          <p:cNvPicPr>
            <a:picLocks noChangeAspect="1" noChangeArrowheads="1"/>
          </p:cNvPicPr>
          <p:nvPr/>
        </p:nvPicPr>
        <p:blipFill>
          <a:blip r:embed="rId3"/>
          <a:srcRect/>
          <a:stretch>
            <a:fillRect/>
          </a:stretch>
        </p:blipFill>
        <p:spPr bwMode="auto">
          <a:xfrm>
            <a:off x="7885026" y="3629117"/>
            <a:ext cx="775545" cy="321733"/>
          </a:xfrm>
          <a:prstGeom prst="rect">
            <a:avLst/>
          </a:prstGeom>
          <a:noFill/>
          <a:ln w="9525">
            <a:noFill/>
            <a:miter lim="800000"/>
            <a:headEnd/>
            <a:tailEnd/>
          </a:ln>
        </p:spPr>
      </p:pic>
      <p:sp>
        <p:nvSpPr>
          <p:cNvPr id="279" name="TextBox 278"/>
          <p:cNvSpPr txBox="1">
            <a:spLocks noChangeAspect="1"/>
          </p:cNvSpPr>
          <p:nvPr/>
        </p:nvSpPr>
        <p:spPr>
          <a:xfrm>
            <a:off x="7843046" y="3669731"/>
            <a:ext cx="849952" cy="246221"/>
          </a:xfrm>
          <a:prstGeom prst="rect">
            <a:avLst/>
          </a:prstGeom>
          <a:noFill/>
        </p:spPr>
        <p:txBody>
          <a:bodyPr wrap="square" rtlCol="0">
            <a:spAutoFit/>
          </a:bodyPr>
          <a:lstStyle/>
          <a:p>
            <a:pPr algn="ctr"/>
            <a:r>
              <a:rPr lang="en-US" sz="1000" dirty="0" smtClean="0">
                <a:solidFill>
                  <a:srgbClr val="FFFFFF"/>
                </a:solidFill>
              </a:rPr>
              <a:t>IO Tester</a:t>
            </a:r>
            <a:endParaRPr lang="en-US" sz="1000" dirty="0">
              <a:solidFill>
                <a:srgbClr val="FFFFFF"/>
              </a:solidFill>
            </a:endParaRPr>
          </a:p>
        </p:txBody>
      </p:sp>
      <p:pic>
        <p:nvPicPr>
          <p:cNvPr id="280" name="Picture 68" descr="modem"/>
          <p:cNvPicPr>
            <a:picLocks noChangeAspect="1" noChangeArrowheads="1"/>
          </p:cNvPicPr>
          <p:nvPr/>
        </p:nvPicPr>
        <p:blipFill>
          <a:blip r:embed="rId3"/>
          <a:srcRect/>
          <a:stretch>
            <a:fillRect/>
          </a:stretch>
        </p:blipFill>
        <p:spPr bwMode="auto">
          <a:xfrm>
            <a:off x="7900529" y="4111717"/>
            <a:ext cx="775545" cy="321733"/>
          </a:xfrm>
          <a:prstGeom prst="rect">
            <a:avLst/>
          </a:prstGeom>
          <a:noFill/>
          <a:ln w="9525">
            <a:noFill/>
            <a:miter lim="800000"/>
            <a:headEnd/>
            <a:tailEnd/>
          </a:ln>
        </p:spPr>
      </p:pic>
      <p:sp>
        <p:nvSpPr>
          <p:cNvPr id="281" name="TextBox 280"/>
          <p:cNvSpPr txBox="1">
            <a:spLocks noChangeAspect="1"/>
          </p:cNvSpPr>
          <p:nvPr/>
        </p:nvSpPr>
        <p:spPr>
          <a:xfrm>
            <a:off x="7810619" y="4164862"/>
            <a:ext cx="849952" cy="253916"/>
          </a:xfrm>
          <a:prstGeom prst="rect">
            <a:avLst/>
          </a:prstGeom>
          <a:noFill/>
        </p:spPr>
        <p:txBody>
          <a:bodyPr wrap="square" rtlCol="0">
            <a:spAutoFit/>
          </a:bodyPr>
          <a:lstStyle/>
          <a:p>
            <a:pPr algn="ctr"/>
            <a:r>
              <a:rPr lang="en-US" sz="1050" dirty="0" smtClean="0">
                <a:solidFill>
                  <a:srgbClr val="FFFFFF"/>
                </a:solidFill>
              </a:rPr>
              <a:t>IO Tester</a:t>
            </a:r>
            <a:endParaRPr lang="en-US" sz="1050" dirty="0">
              <a:solidFill>
                <a:srgbClr val="FFFFFF"/>
              </a:solidFill>
            </a:endParaRPr>
          </a:p>
        </p:txBody>
      </p:sp>
      <p:sp>
        <p:nvSpPr>
          <p:cNvPr id="283" name="TextBox 282"/>
          <p:cNvSpPr txBox="1">
            <a:spLocks noChangeAspect="1"/>
          </p:cNvSpPr>
          <p:nvPr/>
        </p:nvSpPr>
        <p:spPr>
          <a:xfrm>
            <a:off x="6963856" y="3698258"/>
            <a:ext cx="680069" cy="461665"/>
          </a:xfrm>
          <a:prstGeom prst="rect">
            <a:avLst/>
          </a:prstGeom>
          <a:noFill/>
        </p:spPr>
        <p:txBody>
          <a:bodyPr wrap="non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4x10GE</a:t>
            </a:r>
          </a:p>
        </p:txBody>
      </p:sp>
      <p:grpSp>
        <p:nvGrpSpPr>
          <p:cNvPr id="11" name="Group 315"/>
          <p:cNvGrpSpPr>
            <a:grpSpLocks noChangeAspect="1"/>
          </p:cNvGrpSpPr>
          <p:nvPr/>
        </p:nvGrpSpPr>
        <p:grpSpPr>
          <a:xfrm>
            <a:off x="7019215" y="1202855"/>
            <a:ext cx="1177929" cy="818721"/>
            <a:chOff x="7105703" y="848788"/>
            <a:chExt cx="1177929" cy="818721"/>
          </a:xfrm>
        </p:grpSpPr>
        <p:grpSp>
          <p:nvGrpSpPr>
            <p:cNvPr id="12" name="Group 274"/>
            <p:cNvGrpSpPr/>
            <p:nvPr/>
          </p:nvGrpSpPr>
          <p:grpSpPr>
            <a:xfrm>
              <a:off x="7105703" y="848788"/>
              <a:ext cx="598003" cy="818721"/>
              <a:chOff x="6980317" y="481354"/>
              <a:chExt cx="598003" cy="818721"/>
            </a:xfrm>
          </p:grpSpPr>
          <p:pic>
            <p:nvPicPr>
              <p:cNvPr id="26" name="Picture 25"/>
              <p:cNvPicPr>
                <a:picLocks noChangeAspect="1"/>
              </p:cNvPicPr>
              <p:nvPr/>
            </p:nvPicPr>
            <p:blipFill>
              <a:blip r:embed="rId4"/>
              <a:stretch>
                <a:fillRect/>
              </a:stretch>
            </p:blipFill>
            <p:spPr>
              <a:xfrm>
                <a:off x="7012456" y="481354"/>
                <a:ext cx="533723" cy="818721"/>
              </a:xfrm>
              <a:prstGeom prst="rect">
                <a:avLst/>
              </a:prstGeom>
            </p:spPr>
          </p:pic>
          <p:sp>
            <p:nvSpPr>
              <p:cNvPr id="138" name="TextBox 137"/>
              <p:cNvSpPr txBox="1"/>
              <p:nvPr/>
            </p:nvSpPr>
            <p:spPr>
              <a:xfrm>
                <a:off x="6980317" y="780397"/>
                <a:ext cx="598003" cy="246221"/>
              </a:xfrm>
              <a:prstGeom prst="rect">
                <a:avLst/>
              </a:prstGeom>
              <a:noFill/>
            </p:spPr>
            <p:txBody>
              <a:bodyPr wrap="none" rtlCol="0">
                <a:spAutoFit/>
              </a:bodyPr>
              <a:lstStyle/>
              <a:p>
                <a:r>
                  <a:rPr lang="en-US" sz="1000" b="1" dirty="0" smtClean="0"/>
                  <a:t>Testbed</a:t>
                </a:r>
                <a:endParaRPr lang="en-US" sz="1000" b="1" dirty="0"/>
              </a:p>
            </p:txBody>
          </p:sp>
        </p:grpSp>
        <p:sp>
          <p:nvSpPr>
            <p:cNvPr id="285" name="TextBox 284"/>
            <p:cNvSpPr txBox="1"/>
            <p:nvPr/>
          </p:nvSpPr>
          <p:spPr>
            <a:xfrm>
              <a:off x="7603563" y="897133"/>
              <a:ext cx="680069" cy="646331"/>
            </a:xfrm>
            <a:prstGeom prst="rect">
              <a:avLst/>
            </a:prstGeom>
            <a:noFill/>
          </p:spPr>
          <p:txBody>
            <a:bodyPr wrap="non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4x10GE</a:t>
              </a:r>
            </a:p>
            <a:p>
              <a:r>
                <a:rPr lang="en-US" sz="1200" b="1" dirty="0" smtClean="0">
                  <a:effectLst>
                    <a:outerShdw blurRad="50800" dist="50800" dir="2700000">
                      <a:schemeClr val="bg1">
                        <a:alpha val="43000"/>
                      </a:schemeClr>
                    </a:outerShdw>
                  </a:effectLst>
                </a:rPr>
                <a:t>8x1GE</a:t>
              </a:r>
              <a:endParaRPr lang="en-US" sz="1200" b="1" dirty="0">
                <a:effectLst>
                  <a:outerShdw blurRad="50800" dist="50800" dir="2700000">
                    <a:schemeClr val="bg1">
                      <a:alpha val="43000"/>
                    </a:schemeClr>
                  </a:outerShdw>
                </a:effectLst>
              </a:endParaRPr>
            </a:p>
          </p:txBody>
        </p:sp>
      </p:grpSp>
      <p:cxnSp>
        <p:nvCxnSpPr>
          <p:cNvPr id="318" name="Straight Connector 317"/>
          <p:cNvCxnSpPr>
            <a:cxnSpLocks noChangeAspect="1"/>
            <a:stCxn id="157" idx="2"/>
            <a:endCxn id="181" idx="1"/>
          </p:cNvCxnSpPr>
          <p:nvPr/>
        </p:nvCxnSpPr>
        <p:spPr>
          <a:xfrm rot="16200000" flipH="1">
            <a:off x="7576211" y="499008"/>
            <a:ext cx="512508" cy="684043"/>
          </a:xfrm>
          <a:prstGeom prst="line">
            <a:avLst/>
          </a:prstGeom>
        </p:spPr>
        <p:style>
          <a:lnRef idx="2">
            <a:schemeClr val="accent1"/>
          </a:lnRef>
          <a:fillRef idx="0">
            <a:schemeClr val="accent1"/>
          </a:fillRef>
          <a:effectRef idx="1">
            <a:schemeClr val="accent1"/>
          </a:effectRef>
          <a:fontRef idx="minor">
            <a:schemeClr val="tx1"/>
          </a:fontRef>
        </p:style>
      </p:cxnSp>
      <p:sp>
        <p:nvSpPr>
          <p:cNvPr id="191" name="TextBox 190"/>
          <p:cNvSpPr txBox="1">
            <a:spLocks noChangeAspect="1"/>
          </p:cNvSpPr>
          <p:nvPr/>
        </p:nvSpPr>
        <p:spPr>
          <a:xfrm>
            <a:off x="5375976" y="634562"/>
            <a:ext cx="1318244" cy="246221"/>
          </a:xfrm>
          <a:prstGeom prst="rect">
            <a:avLst/>
          </a:prstGeom>
          <a:noFill/>
        </p:spPr>
        <p:txBody>
          <a:bodyPr wrap="square" rtlCol="0">
            <a:spAutoFit/>
          </a:bodyPr>
          <a:lstStyle/>
          <a:p>
            <a:pPr algn="ctr"/>
            <a:r>
              <a:rPr lang="en-US" sz="1000" dirty="0" smtClean="0">
                <a:solidFill>
                  <a:srgbClr val="FFFFFF"/>
                </a:solidFill>
              </a:rPr>
              <a:t>Mon host</a:t>
            </a:r>
          </a:p>
        </p:txBody>
      </p:sp>
      <p:cxnSp>
        <p:nvCxnSpPr>
          <p:cNvPr id="349" name="Straight Connector 348"/>
          <p:cNvCxnSpPr>
            <a:cxnSpLocks noChangeAspect="1"/>
            <a:stCxn id="280" idx="1"/>
          </p:cNvCxnSpPr>
          <p:nvPr/>
        </p:nvCxnSpPr>
        <p:spPr>
          <a:xfrm rot="10800000">
            <a:off x="7490443" y="3557506"/>
            <a:ext cx="410086" cy="71507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8" name="Shape 377"/>
          <p:cNvCxnSpPr>
            <a:cxnSpLocks noChangeAspect="1"/>
            <a:stCxn id="201" idx="3"/>
            <a:endCxn id="194" idx="1"/>
          </p:cNvCxnSpPr>
          <p:nvPr/>
        </p:nvCxnSpPr>
        <p:spPr>
          <a:xfrm>
            <a:off x="6839533" y="2338213"/>
            <a:ext cx="1300178" cy="868102"/>
          </a:xfrm>
          <a:prstGeom prst="bentConnector3">
            <a:avLst>
              <a:gd name="adj1" fmla="val 78731"/>
            </a:avLst>
          </a:prstGeom>
        </p:spPr>
        <p:style>
          <a:lnRef idx="2">
            <a:schemeClr val="accent1"/>
          </a:lnRef>
          <a:fillRef idx="0">
            <a:schemeClr val="accent1"/>
          </a:fillRef>
          <a:effectRef idx="1">
            <a:schemeClr val="accent1"/>
          </a:effectRef>
          <a:fontRef idx="minor">
            <a:schemeClr val="tx1"/>
          </a:fontRef>
        </p:style>
      </p:cxnSp>
      <p:cxnSp>
        <p:nvCxnSpPr>
          <p:cNvPr id="382" name="Elbow Connector 381"/>
          <p:cNvCxnSpPr>
            <a:cxnSpLocks noChangeAspect="1"/>
            <a:stCxn id="194" idx="3"/>
          </p:cNvCxnSpPr>
          <p:nvPr/>
        </p:nvCxnSpPr>
        <p:spPr>
          <a:xfrm flipH="1">
            <a:off x="8562260" y="3206315"/>
            <a:ext cx="117945" cy="601917"/>
          </a:xfrm>
          <a:prstGeom prst="bentConnector4">
            <a:avLst>
              <a:gd name="adj1" fmla="val -193819"/>
              <a:gd name="adj2" fmla="val 99040"/>
            </a:avLst>
          </a:prstGeom>
        </p:spPr>
        <p:style>
          <a:lnRef idx="2">
            <a:schemeClr val="accent1"/>
          </a:lnRef>
          <a:fillRef idx="0">
            <a:schemeClr val="accent1"/>
          </a:fillRef>
          <a:effectRef idx="1">
            <a:schemeClr val="accent1"/>
          </a:effectRef>
          <a:fontRef idx="minor">
            <a:schemeClr val="tx1"/>
          </a:fontRef>
        </p:style>
      </p:cxnSp>
      <p:cxnSp>
        <p:nvCxnSpPr>
          <p:cNvPr id="383" name="Elbow Connector 382"/>
          <p:cNvCxnSpPr>
            <a:cxnSpLocks noChangeAspect="1"/>
            <a:stCxn id="194" idx="3"/>
            <a:endCxn id="280" idx="3"/>
          </p:cNvCxnSpPr>
          <p:nvPr/>
        </p:nvCxnSpPr>
        <p:spPr>
          <a:xfrm flipH="1">
            <a:off x="8676074" y="3206315"/>
            <a:ext cx="4131" cy="1066269"/>
          </a:xfrm>
          <a:prstGeom prst="bentConnector3">
            <a:avLst>
              <a:gd name="adj1" fmla="val -5533769"/>
            </a:avLst>
          </a:prstGeom>
        </p:spPr>
        <p:style>
          <a:lnRef idx="2">
            <a:schemeClr val="accent1"/>
          </a:lnRef>
          <a:fillRef idx="0">
            <a:schemeClr val="accent1"/>
          </a:fillRef>
          <a:effectRef idx="1">
            <a:schemeClr val="accent1"/>
          </a:effectRef>
          <a:fontRef idx="minor">
            <a:schemeClr val="tx1"/>
          </a:fontRef>
        </p:style>
      </p:cxnSp>
      <p:cxnSp>
        <p:nvCxnSpPr>
          <p:cNvPr id="389" name="Straight Arrow Connector 388"/>
          <p:cNvCxnSpPr>
            <a:cxnSpLocks noChangeAspect="1"/>
            <a:stCxn id="181" idx="2"/>
            <a:endCxn id="390" idx="0"/>
          </p:cNvCxnSpPr>
          <p:nvPr/>
        </p:nvCxnSpPr>
        <p:spPr>
          <a:xfrm rot="16200000" flipH="1">
            <a:off x="8186532" y="1633877"/>
            <a:ext cx="763426" cy="11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0" name="TextBox 389"/>
          <p:cNvSpPr txBox="1">
            <a:spLocks noChangeAspect="1"/>
          </p:cNvSpPr>
          <p:nvPr/>
        </p:nvSpPr>
        <p:spPr>
          <a:xfrm>
            <a:off x="7961226" y="2021576"/>
            <a:ext cx="1226009" cy="276999"/>
          </a:xfrm>
          <a:prstGeom prst="rect">
            <a:avLst/>
          </a:prstGeom>
          <a:noFill/>
        </p:spPr>
        <p:txBody>
          <a:bodyPr wrap="square" rtlCol="0">
            <a:spAutoFit/>
          </a:bodyPr>
          <a:lstStyle/>
          <a:p>
            <a:pPr algn="ctr"/>
            <a:r>
              <a:rPr lang="en-US" sz="1200" b="1" dirty="0" smtClean="0"/>
              <a:t>To Internet</a:t>
            </a:r>
          </a:p>
        </p:txBody>
      </p:sp>
      <p:cxnSp>
        <p:nvCxnSpPr>
          <p:cNvPr id="393" name="Elbow Connector 392"/>
          <p:cNvCxnSpPr>
            <a:cxnSpLocks noChangeAspect="1"/>
            <a:stCxn id="26" idx="2"/>
            <a:endCxn id="201" idx="0"/>
          </p:cNvCxnSpPr>
          <p:nvPr/>
        </p:nvCxnSpPr>
        <p:spPr>
          <a:xfrm rot="5400000">
            <a:off x="6845061" y="1745801"/>
            <a:ext cx="197381" cy="748930"/>
          </a:xfrm>
          <a:prstGeom prst="bentConnector3">
            <a:avLst>
              <a:gd name="adj1" fmla="val 50000"/>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7" name="Straight Connector 436"/>
          <p:cNvCxnSpPr>
            <a:cxnSpLocks noChangeAspect="1"/>
            <a:stCxn id="278" idx="1"/>
          </p:cNvCxnSpPr>
          <p:nvPr/>
        </p:nvCxnSpPr>
        <p:spPr>
          <a:xfrm rot="10800000">
            <a:off x="7490442" y="3272902"/>
            <a:ext cx="394584" cy="517083"/>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2" name="Straight Connector 461"/>
          <p:cNvCxnSpPr>
            <a:cxnSpLocks noChangeAspect="1"/>
            <a:endCxn id="26" idx="0"/>
          </p:cNvCxnSpPr>
          <p:nvPr/>
        </p:nvCxnSpPr>
        <p:spPr>
          <a:xfrm rot="5400000">
            <a:off x="7088112" y="786019"/>
            <a:ext cx="646941" cy="186731"/>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cxnSpLocks noChangeAspect="1"/>
            <a:stCxn id="281" idx="0"/>
            <a:endCxn id="279" idx="2"/>
          </p:cNvCxnSpPr>
          <p:nvPr/>
        </p:nvCxnSpPr>
        <p:spPr>
          <a:xfrm rot="5400000" flipH="1" flipV="1">
            <a:off x="8127353" y="4024194"/>
            <a:ext cx="248910" cy="32427"/>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a:cxnSpLocks noChangeAspect="1"/>
          </p:cNvCxnSpPr>
          <p:nvPr/>
        </p:nvCxnSpPr>
        <p:spPr>
          <a:xfrm rot="16200000" flipH="1">
            <a:off x="8380485" y="4024593"/>
            <a:ext cx="149075" cy="1587"/>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a:cxnSpLocks noChangeAspect="1"/>
            <a:stCxn id="26" idx="2"/>
          </p:cNvCxnSpPr>
          <p:nvPr/>
        </p:nvCxnSpPr>
        <p:spPr>
          <a:xfrm rot="5400000">
            <a:off x="6257723" y="2212407"/>
            <a:ext cx="1251325" cy="869663"/>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a:cxnSpLocks noChangeAspect="1"/>
          </p:cNvCxnSpPr>
          <p:nvPr/>
        </p:nvCxnSpPr>
        <p:spPr>
          <a:xfrm flipV="1">
            <a:off x="6517209" y="3488063"/>
            <a:ext cx="620632" cy="54467"/>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cxnSpLocks noChangeAspect="1"/>
          </p:cNvCxnSpPr>
          <p:nvPr/>
        </p:nvCxnSpPr>
        <p:spPr>
          <a:xfrm rot="10800000">
            <a:off x="3636100" y="6356328"/>
            <a:ext cx="861085" cy="2205"/>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a:cxnSpLocks noChangeAspect="1"/>
          </p:cNvCxnSpPr>
          <p:nvPr/>
        </p:nvCxnSpPr>
        <p:spPr>
          <a:xfrm rot="10800000" flipV="1">
            <a:off x="1527041" y="603252"/>
            <a:ext cx="1044586" cy="82152"/>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a:cxnSpLocks noChangeAspect="1"/>
          </p:cNvCxnSpPr>
          <p:nvPr/>
        </p:nvCxnSpPr>
        <p:spPr>
          <a:xfrm rot="16200000" flipV="1">
            <a:off x="7382441" y="3567079"/>
            <a:ext cx="727478" cy="45820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a:cxnSpLocks noChangeAspect="1"/>
          </p:cNvCxnSpPr>
          <p:nvPr/>
        </p:nvCxnSpPr>
        <p:spPr>
          <a:xfrm rot="10800000">
            <a:off x="7490443" y="3206316"/>
            <a:ext cx="570846" cy="45027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4" name="Group 147"/>
          <p:cNvGrpSpPr>
            <a:grpSpLocks noChangeAspect="1"/>
          </p:cNvGrpSpPr>
          <p:nvPr/>
        </p:nvGrpSpPr>
        <p:grpSpPr>
          <a:xfrm>
            <a:off x="175813" y="2409406"/>
            <a:ext cx="2540045" cy="3792306"/>
            <a:chOff x="393071" y="298476"/>
            <a:chExt cx="2540045" cy="3792306"/>
          </a:xfrm>
        </p:grpSpPr>
        <p:cxnSp>
          <p:nvCxnSpPr>
            <p:cNvPr id="345" name="Straight Connector 344"/>
            <p:cNvCxnSpPr/>
            <p:nvPr/>
          </p:nvCxnSpPr>
          <p:spPr>
            <a:xfrm rot="10800000" flipV="1">
              <a:off x="1283734" y="1501898"/>
              <a:ext cx="659779" cy="25324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rot="10800000" flipV="1">
              <a:off x="1283734" y="1654296"/>
              <a:ext cx="659776" cy="243233"/>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10800000" flipV="1">
              <a:off x="1065981" y="1345777"/>
              <a:ext cx="938707" cy="363552"/>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59" name="Picture 68" descr="modem"/>
            <p:cNvPicPr>
              <a:picLocks noChangeAspect="1" noChangeArrowheads="1"/>
            </p:cNvPicPr>
            <p:nvPr/>
          </p:nvPicPr>
          <p:blipFill>
            <a:blip r:embed="rId3"/>
            <a:srcRect/>
            <a:stretch>
              <a:fillRect/>
            </a:stretch>
          </p:blipFill>
          <p:spPr bwMode="auto">
            <a:xfrm>
              <a:off x="589578" y="1670985"/>
              <a:ext cx="775545" cy="321733"/>
            </a:xfrm>
            <a:prstGeom prst="rect">
              <a:avLst/>
            </a:prstGeom>
            <a:noFill/>
            <a:ln w="9525">
              <a:noFill/>
              <a:miter lim="800000"/>
              <a:headEnd/>
              <a:tailEnd/>
            </a:ln>
          </p:spPr>
        </p:pic>
        <p:cxnSp>
          <p:nvCxnSpPr>
            <p:cNvPr id="86" name="Straight Connector 85"/>
            <p:cNvCxnSpPr>
              <a:stCxn id="76" idx="2"/>
            </p:cNvCxnSpPr>
            <p:nvPr/>
          </p:nvCxnSpPr>
          <p:spPr>
            <a:xfrm rot="5400000">
              <a:off x="1637753" y="2060895"/>
              <a:ext cx="837906" cy="226392"/>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76" idx="0"/>
              <a:endCxn id="144" idx="2"/>
            </p:cNvCxnSpPr>
            <p:nvPr/>
          </p:nvCxnSpPr>
          <p:spPr>
            <a:xfrm rot="16200000" flipV="1">
              <a:off x="1769615" y="536129"/>
              <a:ext cx="464847" cy="33572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2004687" y="298476"/>
              <a:ext cx="928429" cy="461665"/>
            </a:xfrm>
            <a:prstGeom prst="rect">
              <a:avLst/>
            </a:prstGeom>
            <a:noFill/>
          </p:spPr>
          <p:txBody>
            <a:bodyPr wrap="square" rtlCol="0">
              <a:spAutoFit/>
            </a:bodyPr>
            <a:lstStyle/>
            <a:p>
              <a:pPr algn="ctr"/>
              <a:r>
                <a:rPr lang="en-US" sz="1200" dirty="0" smtClean="0"/>
                <a:t>MX80 Router</a:t>
              </a:r>
              <a:endParaRPr lang="en-US" sz="1200" dirty="0"/>
            </a:p>
          </p:txBody>
        </p:sp>
        <p:pic>
          <p:nvPicPr>
            <p:cNvPr id="154" name="Picture 21" descr="Catalyst6500SR"/>
            <p:cNvPicPr>
              <a:picLocks noChangeAspect="1" noChangeArrowheads="1"/>
            </p:cNvPicPr>
            <p:nvPr/>
          </p:nvPicPr>
          <p:blipFill>
            <a:blip r:embed="rId6"/>
            <a:srcRect/>
            <a:stretch>
              <a:fillRect/>
            </a:stretch>
          </p:blipFill>
          <p:spPr bwMode="auto">
            <a:xfrm>
              <a:off x="863770" y="2228107"/>
              <a:ext cx="540494" cy="238512"/>
            </a:xfrm>
            <a:prstGeom prst="rect">
              <a:avLst/>
            </a:prstGeom>
            <a:noFill/>
            <a:ln w="9525">
              <a:noFill/>
              <a:miter lim="800000"/>
              <a:headEnd/>
              <a:tailEnd/>
            </a:ln>
          </p:spPr>
        </p:pic>
        <p:pic>
          <p:nvPicPr>
            <p:cNvPr id="255" name="Picture 68" descr="modem"/>
            <p:cNvPicPr>
              <a:picLocks noChangeAspect="1" noChangeArrowheads="1"/>
            </p:cNvPicPr>
            <p:nvPr/>
          </p:nvPicPr>
          <p:blipFill>
            <a:blip r:embed="rId3"/>
            <a:srcRect/>
            <a:stretch>
              <a:fillRect/>
            </a:stretch>
          </p:blipFill>
          <p:spPr bwMode="auto">
            <a:xfrm>
              <a:off x="535538" y="1106358"/>
              <a:ext cx="775545" cy="321733"/>
            </a:xfrm>
            <a:prstGeom prst="rect">
              <a:avLst/>
            </a:prstGeom>
            <a:noFill/>
            <a:ln w="9525">
              <a:noFill/>
              <a:miter lim="800000"/>
              <a:headEnd/>
              <a:tailEnd/>
            </a:ln>
          </p:spPr>
        </p:pic>
        <p:sp>
          <p:nvSpPr>
            <p:cNvPr id="256" name="TextBox 255"/>
            <p:cNvSpPr txBox="1"/>
            <p:nvPr/>
          </p:nvSpPr>
          <p:spPr>
            <a:xfrm>
              <a:off x="525353" y="1642639"/>
              <a:ext cx="849952" cy="246221"/>
            </a:xfrm>
            <a:prstGeom prst="rect">
              <a:avLst/>
            </a:prstGeom>
            <a:noFill/>
          </p:spPr>
          <p:txBody>
            <a:bodyPr wrap="square" rtlCol="0">
              <a:spAutoFit/>
            </a:bodyPr>
            <a:lstStyle/>
            <a:p>
              <a:pPr algn="ctr"/>
              <a:r>
                <a:rPr lang="en-US" sz="1000" dirty="0" smtClean="0">
                  <a:solidFill>
                    <a:srgbClr val="FFFFFF"/>
                  </a:solidFill>
                </a:rPr>
                <a:t>IO Tester</a:t>
              </a:r>
            </a:p>
          </p:txBody>
        </p:sp>
        <p:pic>
          <p:nvPicPr>
            <p:cNvPr id="257" name="Picture 68" descr="modem"/>
            <p:cNvPicPr>
              <a:picLocks noChangeAspect="1" noChangeArrowheads="1"/>
            </p:cNvPicPr>
            <p:nvPr/>
          </p:nvPicPr>
          <p:blipFill>
            <a:blip r:embed="rId3"/>
            <a:srcRect/>
            <a:stretch>
              <a:fillRect/>
            </a:stretch>
          </p:blipFill>
          <p:spPr bwMode="auto">
            <a:xfrm>
              <a:off x="527988" y="773062"/>
              <a:ext cx="775545" cy="321733"/>
            </a:xfrm>
            <a:prstGeom prst="rect">
              <a:avLst/>
            </a:prstGeom>
            <a:noFill/>
            <a:ln w="9525">
              <a:noFill/>
              <a:miter lim="800000"/>
              <a:headEnd/>
              <a:tailEnd/>
            </a:ln>
          </p:spPr>
        </p:pic>
        <p:pic>
          <p:nvPicPr>
            <p:cNvPr id="258" name="Picture 68" descr="modem"/>
            <p:cNvPicPr>
              <a:picLocks noChangeAspect="1" noChangeArrowheads="1"/>
            </p:cNvPicPr>
            <p:nvPr/>
          </p:nvPicPr>
          <p:blipFill>
            <a:blip r:embed="rId3"/>
            <a:srcRect/>
            <a:stretch>
              <a:fillRect/>
            </a:stretch>
          </p:blipFill>
          <p:spPr bwMode="auto">
            <a:xfrm>
              <a:off x="541037" y="575475"/>
              <a:ext cx="775545" cy="201018"/>
            </a:xfrm>
            <a:prstGeom prst="rect">
              <a:avLst/>
            </a:prstGeom>
            <a:noFill/>
            <a:ln w="9525">
              <a:noFill/>
              <a:miter lim="800000"/>
              <a:headEnd/>
              <a:tailEnd/>
            </a:ln>
          </p:spPr>
        </p:pic>
        <p:sp>
          <p:nvSpPr>
            <p:cNvPr id="260" name="TextBox 259"/>
            <p:cNvSpPr txBox="1"/>
            <p:nvPr/>
          </p:nvSpPr>
          <p:spPr>
            <a:xfrm>
              <a:off x="525354" y="1167315"/>
              <a:ext cx="849952" cy="246221"/>
            </a:xfrm>
            <a:prstGeom prst="rect">
              <a:avLst/>
            </a:prstGeom>
            <a:noFill/>
          </p:spPr>
          <p:txBody>
            <a:bodyPr wrap="square" rtlCol="0">
              <a:spAutoFit/>
            </a:bodyPr>
            <a:lstStyle/>
            <a:p>
              <a:pPr algn="ctr"/>
              <a:r>
                <a:rPr lang="en-US" sz="1000" dirty="0" smtClean="0">
                  <a:solidFill>
                    <a:srgbClr val="FFFFFF"/>
                  </a:solidFill>
                </a:rPr>
                <a:t>File Server</a:t>
              </a:r>
              <a:endParaRPr lang="en-US" sz="1000" dirty="0">
                <a:solidFill>
                  <a:srgbClr val="FFFFFF"/>
                </a:solidFill>
              </a:endParaRPr>
            </a:p>
          </p:txBody>
        </p:sp>
        <p:sp>
          <p:nvSpPr>
            <p:cNvPr id="261" name="TextBox 260"/>
            <p:cNvSpPr txBox="1"/>
            <p:nvPr/>
          </p:nvSpPr>
          <p:spPr>
            <a:xfrm>
              <a:off x="461131" y="813091"/>
              <a:ext cx="849952" cy="246221"/>
            </a:xfrm>
            <a:prstGeom prst="rect">
              <a:avLst/>
            </a:prstGeom>
            <a:noFill/>
          </p:spPr>
          <p:txBody>
            <a:bodyPr wrap="square" rtlCol="0">
              <a:spAutoFit/>
            </a:bodyPr>
            <a:lstStyle/>
            <a:p>
              <a:pPr algn="ctr"/>
              <a:r>
                <a:rPr lang="en-US" sz="1000" dirty="0" smtClean="0">
                  <a:solidFill>
                    <a:srgbClr val="FFFFFF"/>
                  </a:solidFill>
                </a:rPr>
                <a:t>App Host</a:t>
              </a:r>
              <a:endParaRPr lang="en-US" sz="1000" dirty="0">
                <a:solidFill>
                  <a:srgbClr val="FFFFFF"/>
                </a:solidFill>
              </a:endParaRPr>
            </a:p>
          </p:txBody>
        </p:sp>
        <p:sp>
          <p:nvSpPr>
            <p:cNvPr id="262" name="TextBox 261"/>
            <p:cNvSpPr txBox="1"/>
            <p:nvPr/>
          </p:nvSpPr>
          <p:spPr>
            <a:xfrm>
              <a:off x="393071" y="514309"/>
              <a:ext cx="1042450" cy="246221"/>
            </a:xfrm>
            <a:prstGeom prst="rect">
              <a:avLst/>
            </a:prstGeom>
            <a:noFill/>
          </p:spPr>
          <p:txBody>
            <a:bodyPr wrap="square" rtlCol="0">
              <a:spAutoFit/>
            </a:bodyPr>
            <a:lstStyle/>
            <a:p>
              <a:pPr algn="ctr"/>
              <a:r>
                <a:rPr lang="en-US" sz="1000" dirty="0" smtClean="0">
                  <a:solidFill>
                    <a:srgbClr val="FFFFFF"/>
                  </a:solidFill>
                </a:rPr>
                <a:t>Mon host</a:t>
              </a:r>
            </a:p>
          </p:txBody>
        </p:sp>
        <p:grpSp>
          <p:nvGrpSpPr>
            <p:cNvPr id="17" name="Group 177"/>
            <p:cNvGrpSpPr/>
            <p:nvPr/>
          </p:nvGrpSpPr>
          <p:grpSpPr>
            <a:xfrm>
              <a:off x="1870899" y="936417"/>
              <a:ext cx="598003" cy="818721"/>
              <a:chOff x="1870899" y="936417"/>
              <a:chExt cx="598003" cy="818721"/>
            </a:xfrm>
          </p:grpSpPr>
          <p:pic>
            <p:nvPicPr>
              <p:cNvPr id="76" name="Picture 75"/>
              <p:cNvPicPr>
                <a:picLocks noChangeAspect="1"/>
              </p:cNvPicPr>
              <p:nvPr/>
            </p:nvPicPr>
            <p:blipFill>
              <a:blip r:embed="rId4"/>
              <a:stretch>
                <a:fillRect/>
              </a:stretch>
            </p:blipFill>
            <p:spPr>
              <a:xfrm>
                <a:off x="1903040" y="936417"/>
                <a:ext cx="533723" cy="818721"/>
              </a:xfrm>
              <a:prstGeom prst="rect">
                <a:avLst/>
              </a:prstGeom>
            </p:spPr>
          </p:pic>
          <p:sp>
            <p:nvSpPr>
              <p:cNvPr id="330" name="TextBox 329"/>
              <p:cNvSpPr txBox="1"/>
              <p:nvPr/>
            </p:nvSpPr>
            <p:spPr>
              <a:xfrm>
                <a:off x="1870899" y="1255677"/>
                <a:ext cx="598003" cy="246221"/>
              </a:xfrm>
              <a:prstGeom prst="rect">
                <a:avLst/>
              </a:prstGeom>
              <a:noFill/>
            </p:spPr>
            <p:txBody>
              <a:bodyPr wrap="none" rtlCol="0">
                <a:spAutoFit/>
              </a:bodyPr>
              <a:lstStyle/>
              <a:p>
                <a:r>
                  <a:rPr lang="en-US" sz="1000" b="1" dirty="0" smtClean="0"/>
                  <a:t>Testbed</a:t>
                </a:r>
                <a:endParaRPr lang="en-US" sz="1000" b="1" dirty="0"/>
              </a:p>
            </p:txBody>
          </p:sp>
        </p:grpSp>
        <p:cxnSp>
          <p:nvCxnSpPr>
            <p:cNvPr id="396" name="Elbow Connector 395"/>
            <p:cNvCxnSpPr>
              <a:stCxn id="144" idx="1"/>
              <a:endCxn id="258" idx="1"/>
            </p:cNvCxnSpPr>
            <p:nvPr/>
          </p:nvCxnSpPr>
          <p:spPr>
            <a:xfrm rot="10800000" flipV="1">
              <a:off x="541038" y="403460"/>
              <a:ext cx="834269" cy="272524"/>
            </a:xfrm>
            <a:prstGeom prst="bentConnector3">
              <a:avLst>
                <a:gd name="adj1" fmla="val 127401"/>
              </a:avLst>
            </a:prstGeom>
          </p:spPr>
          <p:style>
            <a:lnRef idx="2">
              <a:schemeClr val="accent1"/>
            </a:lnRef>
            <a:fillRef idx="0">
              <a:schemeClr val="accent1"/>
            </a:fillRef>
            <a:effectRef idx="1">
              <a:schemeClr val="accent1"/>
            </a:effectRef>
            <a:fontRef idx="minor">
              <a:schemeClr val="tx1"/>
            </a:fontRef>
          </p:style>
        </p:cxnSp>
        <p:cxnSp>
          <p:nvCxnSpPr>
            <p:cNvPr id="397" name="Elbow Connector 396"/>
            <p:cNvCxnSpPr>
              <a:stCxn id="144" idx="1"/>
              <a:endCxn id="260" idx="1"/>
            </p:cNvCxnSpPr>
            <p:nvPr/>
          </p:nvCxnSpPr>
          <p:spPr>
            <a:xfrm rot="10800000" flipV="1">
              <a:off x="525354" y="403460"/>
              <a:ext cx="849952" cy="886966"/>
            </a:xfrm>
            <a:prstGeom prst="bentConnector3">
              <a:avLst>
                <a:gd name="adj1" fmla="val 126896"/>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8" name="Elbow Connector 397"/>
            <p:cNvCxnSpPr>
              <a:stCxn id="144" idx="0"/>
              <a:endCxn id="154" idx="1"/>
            </p:cNvCxnSpPr>
            <p:nvPr/>
          </p:nvCxnSpPr>
          <p:spPr>
            <a:xfrm rot="16200000" flipH="1" flipV="1">
              <a:off x="342965" y="856154"/>
              <a:ext cx="2012014" cy="970403"/>
            </a:xfrm>
            <a:prstGeom prst="bentConnector4">
              <a:avLst>
                <a:gd name="adj1" fmla="val -6628"/>
                <a:gd name="adj2" fmla="val 144667"/>
              </a:avLst>
            </a:prstGeom>
          </p:spPr>
          <p:style>
            <a:lnRef idx="2">
              <a:schemeClr val="accent1"/>
            </a:lnRef>
            <a:fillRef idx="0">
              <a:schemeClr val="accent1"/>
            </a:fillRef>
            <a:effectRef idx="1">
              <a:schemeClr val="accent1"/>
            </a:effectRef>
            <a:fontRef idx="minor">
              <a:schemeClr val="tx1"/>
            </a:fontRef>
          </p:style>
        </p:cxnSp>
        <p:cxnSp>
          <p:nvCxnSpPr>
            <p:cNvPr id="399" name="Elbow Connector 398"/>
            <p:cNvCxnSpPr/>
            <p:nvPr/>
          </p:nvCxnSpPr>
          <p:spPr>
            <a:xfrm rot="10800000" flipV="1">
              <a:off x="541037" y="417173"/>
              <a:ext cx="954273" cy="540436"/>
            </a:xfrm>
            <a:prstGeom prst="bentConnector3">
              <a:avLst>
                <a:gd name="adj1" fmla="val 123955"/>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0" name="Elbow Connector 399"/>
            <p:cNvCxnSpPr>
              <a:stCxn id="144" idx="1"/>
              <a:endCxn id="259" idx="1"/>
            </p:cNvCxnSpPr>
            <p:nvPr/>
          </p:nvCxnSpPr>
          <p:spPr>
            <a:xfrm rot="10800000" flipV="1">
              <a:off x="589578" y="403460"/>
              <a:ext cx="785728" cy="1428392"/>
            </a:xfrm>
            <a:prstGeom prst="bentConnector3">
              <a:avLst>
                <a:gd name="adj1" fmla="val 129094"/>
              </a:avLst>
            </a:prstGeom>
          </p:spPr>
          <p:style>
            <a:lnRef idx="2">
              <a:schemeClr val="accent1"/>
            </a:lnRef>
            <a:fillRef idx="0">
              <a:schemeClr val="accent1"/>
            </a:fillRef>
            <a:effectRef idx="1">
              <a:schemeClr val="accent1"/>
            </a:effectRef>
            <a:fontRef idx="minor">
              <a:schemeClr val="tx1"/>
            </a:fontRef>
          </p:style>
        </p:cxnSp>
        <p:cxnSp>
          <p:nvCxnSpPr>
            <p:cNvPr id="416" name="Shape 415"/>
            <p:cNvCxnSpPr>
              <a:stCxn id="258" idx="3"/>
              <a:endCxn id="154" idx="3"/>
            </p:cNvCxnSpPr>
            <p:nvPr/>
          </p:nvCxnSpPr>
          <p:spPr>
            <a:xfrm>
              <a:off x="1316582" y="675984"/>
              <a:ext cx="87682" cy="1671379"/>
            </a:xfrm>
            <a:prstGeom prst="bentConnector3">
              <a:avLst>
                <a:gd name="adj1" fmla="val 360715"/>
              </a:avLst>
            </a:prstGeom>
          </p:spPr>
          <p:style>
            <a:lnRef idx="2">
              <a:schemeClr val="accent1"/>
            </a:lnRef>
            <a:fillRef idx="0">
              <a:schemeClr val="accent1"/>
            </a:fillRef>
            <a:effectRef idx="1">
              <a:schemeClr val="accent1"/>
            </a:effectRef>
            <a:fontRef idx="minor">
              <a:schemeClr val="tx1"/>
            </a:fontRef>
          </p:style>
        </p:cxnSp>
        <p:cxnSp>
          <p:nvCxnSpPr>
            <p:cNvPr id="419" name="Elbow Connector 418"/>
            <p:cNvCxnSpPr>
              <a:stCxn id="257" idx="3"/>
              <a:endCxn id="154" idx="3"/>
            </p:cNvCxnSpPr>
            <p:nvPr/>
          </p:nvCxnSpPr>
          <p:spPr>
            <a:xfrm>
              <a:off x="1303533" y="933929"/>
              <a:ext cx="100731" cy="1413434"/>
            </a:xfrm>
            <a:prstGeom prst="bentConnector3">
              <a:avLst>
                <a:gd name="adj1" fmla="val 326941"/>
              </a:avLst>
            </a:prstGeom>
          </p:spPr>
          <p:style>
            <a:lnRef idx="2">
              <a:schemeClr val="accent1"/>
            </a:lnRef>
            <a:fillRef idx="0">
              <a:schemeClr val="accent1"/>
            </a:fillRef>
            <a:effectRef idx="1">
              <a:schemeClr val="accent1"/>
            </a:effectRef>
            <a:fontRef idx="minor">
              <a:schemeClr val="tx1"/>
            </a:fontRef>
          </p:style>
        </p:cxnSp>
        <p:cxnSp>
          <p:nvCxnSpPr>
            <p:cNvPr id="421" name="Elbow Connector 420"/>
            <p:cNvCxnSpPr>
              <a:endCxn id="154" idx="3"/>
            </p:cNvCxnSpPr>
            <p:nvPr/>
          </p:nvCxnSpPr>
          <p:spPr>
            <a:xfrm rot="16200000" flipH="1">
              <a:off x="801498" y="1744597"/>
              <a:ext cx="1085002" cy="120529"/>
            </a:xfrm>
            <a:prstGeom prst="bentConnector4">
              <a:avLst>
                <a:gd name="adj1" fmla="val -1731"/>
                <a:gd name="adj2" fmla="val 289664"/>
              </a:avLst>
            </a:prstGeom>
          </p:spPr>
          <p:style>
            <a:lnRef idx="2">
              <a:schemeClr val="accent1"/>
            </a:lnRef>
            <a:fillRef idx="0">
              <a:schemeClr val="accent1"/>
            </a:fillRef>
            <a:effectRef idx="1">
              <a:schemeClr val="accent1"/>
            </a:effectRef>
            <a:fontRef idx="minor">
              <a:schemeClr val="tx1"/>
            </a:fontRef>
          </p:style>
        </p:cxnSp>
        <p:cxnSp>
          <p:nvCxnSpPr>
            <p:cNvPr id="425" name="Shape 424"/>
            <p:cNvCxnSpPr>
              <a:endCxn id="154" idx="3"/>
            </p:cNvCxnSpPr>
            <p:nvPr/>
          </p:nvCxnSpPr>
          <p:spPr>
            <a:xfrm rot="16200000" flipH="1">
              <a:off x="1025802" y="1968900"/>
              <a:ext cx="638031" cy="118893"/>
            </a:xfrm>
            <a:prstGeom prst="bentConnector4">
              <a:avLst>
                <a:gd name="adj1" fmla="val 7811"/>
                <a:gd name="adj2" fmla="val 292274"/>
              </a:avLst>
            </a:prstGeom>
          </p:spPr>
          <p:style>
            <a:lnRef idx="2">
              <a:schemeClr val="accent1"/>
            </a:lnRef>
            <a:fillRef idx="0">
              <a:schemeClr val="accent1"/>
            </a:fillRef>
            <a:effectRef idx="1">
              <a:schemeClr val="accent1"/>
            </a:effectRef>
            <a:fontRef idx="minor">
              <a:schemeClr val="tx1"/>
            </a:fontRef>
          </p:style>
        </p:cxnSp>
        <p:cxnSp>
          <p:nvCxnSpPr>
            <p:cNvPr id="429" name="Shape 428"/>
            <p:cNvCxnSpPr>
              <a:stCxn id="76" idx="1"/>
              <a:endCxn id="154" idx="2"/>
            </p:cNvCxnSpPr>
            <p:nvPr/>
          </p:nvCxnSpPr>
          <p:spPr>
            <a:xfrm rot="10800000" flipV="1">
              <a:off x="1134018" y="1345777"/>
              <a:ext cx="769023" cy="1120841"/>
            </a:xfrm>
            <a:prstGeom prst="bentConnector4">
              <a:avLst>
                <a:gd name="adj1" fmla="val 23346"/>
                <a:gd name="adj2" fmla="val 107365"/>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76" idx="2"/>
            </p:cNvCxnSpPr>
            <p:nvPr/>
          </p:nvCxnSpPr>
          <p:spPr>
            <a:xfrm rot="16200000" flipH="1">
              <a:off x="1686678" y="2238362"/>
              <a:ext cx="1656629" cy="690180"/>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4" name="TextBox 283"/>
            <p:cNvSpPr txBox="1"/>
            <p:nvPr/>
          </p:nvSpPr>
          <p:spPr>
            <a:xfrm>
              <a:off x="1562170" y="3444451"/>
              <a:ext cx="744832" cy="646331"/>
            </a:xfrm>
            <a:prstGeom prst="rect">
              <a:avLst/>
            </a:prstGeom>
            <a:noFill/>
          </p:spPr>
          <p:txBody>
            <a:bodyPr wrap="squar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2x10GE</a:t>
              </a:r>
            </a:p>
            <a:p>
              <a:endParaRPr lang="en-US" sz="1200" b="1" dirty="0">
                <a:effectLst>
                  <a:outerShdw blurRad="50800" dist="50800" dir="2700000">
                    <a:schemeClr val="bg1">
                      <a:alpha val="43000"/>
                    </a:schemeClr>
                  </a:outerShdw>
                </a:effectLst>
              </a:endParaRPr>
            </a:p>
          </p:txBody>
        </p:sp>
        <p:pic>
          <p:nvPicPr>
            <p:cNvPr id="144" name="Picture 143"/>
            <p:cNvPicPr>
              <a:picLocks noChangeAspect="1"/>
            </p:cNvPicPr>
            <p:nvPr/>
          </p:nvPicPr>
          <p:blipFill>
            <a:blip r:embed="rId5"/>
            <a:stretch>
              <a:fillRect/>
            </a:stretch>
          </p:blipFill>
          <p:spPr>
            <a:xfrm>
              <a:off x="1375306" y="335349"/>
              <a:ext cx="917733" cy="136221"/>
            </a:xfrm>
            <a:prstGeom prst="rect">
              <a:avLst/>
            </a:prstGeom>
          </p:spPr>
        </p:pic>
      </p:grpSp>
      <p:sp>
        <p:nvSpPr>
          <p:cNvPr id="158" name="TextBox 157"/>
          <p:cNvSpPr txBox="1">
            <a:spLocks noChangeAspect="1"/>
          </p:cNvSpPr>
          <p:nvPr/>
        </p:nvSpPr>
        <p:spPr>
          <a:xfrm>
            <a:off x="-775230" y="1080292"/>
            <a:ext cx="184666" cy="369332"/>
          </a:xfrm>
          <a:prstGeom prst="rect">
            <a:avLst/>
          </a:prstGeom>
          <a:noFill/>
        </p:spPr>
        <p:txBody>
          <a:bodyPr wrap="none" rtlCol="0">
            <a:spAutoFit/>
          </a:bodyPr>
          <a:lstStyle/>
          <a:p>
            <a:endParaRPr lang="en-US"/>
          </a:p>
        </p:txBody>
      </p:sp>
      <p:cxnSp>
        <p:nvCxnSpPr>
          <p:cNvPr id="149" name="Straight Connector 148"/>
          <p:cNvCxnSpPr>
            <a:cxnSpLocks noChangeAspect="1"/>
            <a:endCxn id="66" idx="3"/>
          </p:cNvCxnSpPr>
          <p:nvPr/>
        </p:nvCxnSpPr>
        <p:spPr>
          <a:xfrm rot="10800000" flipV="1">
            <a:off x="1526613" y="709729"/>
            <a:ext cx="1044589" cy="8809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9" name="TextBox 158"/>
          <p:cNvSpPr txBox="1">
            <a:spLocks noChangeAspect="1"/>
          </p:cNvSpPr>
          <p:nvPr/>
        </p:nvSpPr>
        <p:spPr>
          <a:xfrm>
            <a:off x="2140544" y="3173930"/>
            <a:ext cx="753306" cy="646331"/>
          </a:xfrm>
          <a:prstGeom prst="rect">
            <a:avLst/>
          </a:prstGeom>
          <a:noFill/>
        </p:spPr>
        <p:txBody>
          <a:bodyPr wrap="non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4x10GE</a:t>
            </a:r>
          </a:p>
          <a:p>
            <a:endParaRPr lang="en-US" sz="1200" b="1" dirty="0">
              <a:effectLst>
                <a:outerShdw blurRad="50800" dist="50800" dir="2700000">
                  <a:schemeClr val="bg1">
                    <a:alpha val="43000"/>
                  </a:schemeClr>
                </a:outerShdw>
              </a:effectLst>
            </a:endParaRPr>
          </a:p>
        </p:txBody>
      </p:sp>
      <p:cxnSp>
        <p:nvCxnSpPr>
          <p:cNvPr id="165" name="Straight Connector 164"/>
          <p:cNvCxnSpPr>
            <a:cxnSpLocks noChangeAspect="1"/>
          </p:cNvCxnSpPr>
          <p:nvPr/>
        </p:nvCxnSpPr>
        <p:spPr>
          <a:xfrm rot="10800000" flipV="1">
            <a:off x="1526613" y="824029"/>
            <a:ext cx="1044589" cy="8809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a:cxnSpLocks noChangeAspect="1"/>
          </p:cNvCxnSpPr>
          <p:nvPr/>
        </p:nvCxnSpPr>
        <p:spPr>
          <a:xfrm rot="10800000" flipV="1">
            <a:off x="1513913" y="938329"/>
            <a:ext cx="1044589" cy="8809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6" name="Rounded Rectangle 65"/>
          <p:cNvSpPr>
            <a:spLocks noChangeAspect="1"/>
          </p:cNvSpPr>
          <p:nvPr/>
        </p:nvSpPr>
        <p:spPr>
          <a:xfrm>
            <a:off x="699343" y="472400"/>
            <a:ext cx="827269" cy="650837"/>
          </a:xfrm>
          <a:prstGeom prst="roundRect">
            <a:avLst/>
          </a:prstGeom>
          <a:solidFill>
            <a:srgbClr val="000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100G Prototype Network</a:t>
            </a:r>
            <a:endParaRPr lang="en-US" sz="1000" dirty="0"/>
          </a:p>
        </p:txBody>
      </p:sp>
      <p:pic>
        <p:nvPicPr>
          <p:cNvPr id="7" name="Picture 6"/>
          <p:cNvPicPr>
            <a:picLocks noChangeAspect="1"/>
          </p:cNvPicPr>
          <p:nvPr/>
        </p:nvPicPr>
        <p:blipFill>
          <a:blip r:embed="rId4"/>
          <a:stretch>
            <a:fillRect/>
          </a:stretch>
        </p:blipFill>
        <p:spPr>
          <a:xfrm>
            <a:off x="6035098" y="2951106"/>
            <a:ext cx="533723" cy="818721"/>
          </a:xfrm>
          <a:prstGeom prst="rect">
            <a:avLst/>
          </a:prstGeom>
        </p:spPr>
      </p:pic>
      <p:sp>
        <p:nvSpPr>
          <p:cNvPr id="142" name="TextBox 141"/>
          <p:cNvSpPr txBox="1">
            <a:spLocks noChangeAspect="1"/>
          </p:cNvSpPr>
          <p:nvPr/>
        </p:nvSpPr>
        <p:spPr>
          <a:xfrm>
            <a:off x="6063646" y="3306923"/>
            <a:ext cx="462098" cy="246221"/>
          </a:xfrm>
          <a:prstGeom prst="rect">
            <a:avLst/>
          </a:prstGeom>
          <a:noFill/>
        </p:spPr>
        <p:txBody>
          <a:bodyPr wrap="none" rtlCol="0">
            <a:spAutoFit/>
          </a:bodyPr>
          <a:lstStyle/>
          <a:p>
            <a:r>
              <a:rPr lang="en-US" sz="1000" b="1" dirty="0" smtClean="0"/>
              <a:t>Prod</a:t>
            </a:r>
            <a:r>
              <a:rPr lang="en-US" sz="800" b="1" dirty="0" smtClean="0"/>
              <a:t>.</a:t>
            </a:r>
            <a:endParaRPr lang="en-US" sz="800" b="1" dirty="0"/>
          </a:p>
        </p:txBody>
      </p:sp>
      <p:grpSp>
        <p:nvGrpSpPr>
          <p:cNvPr id="2" name="Group 206"/>
          <p:cNvGrpSpPr>
            <a:grpSpLocks noChangeAspect="1"/>
          </p:cNvGrpSpPr>
          <p:nvPr/>
        </p:nvGrpSpPr>
        <p:grpSpPr>
          <a:xfrm>
            <a:off x="7001956" y="2955591"/>
            <a:ext cx="598003" cy="818721"/>
            <a:chOff x="6967168" y="1820491"/>
            <a:chExt cx="598003" cy="818721"/>
          </a:xfrm>
        </p:grpSpPr>
        <p:pic>
          <p:nvPicPr>
            <p:cNvPr id="68" name="Picture 67"/>
            <p:cNvPicPr>
              <a:picLocks noChangeAspect="1"/>
            </p:cNvPicPr>
            <p:nvPr/>
          </p:nvPicPr>
          <p:blipFill>
            <a:blip r:embed="rId4"/>
            <a:stretch>
              <a:fillRect/>
            </a:stretch>
          </p:blipFill>
          <p:spPr>
            <a:xfrm>
              <a:off x="7019248" y="1820491"/>
              <a:ext cx="533723" cy="818721"/>
            </a:xfrm>
            <a:prstGeom prst="rect">
              <a:avLst/>
            </a:prstGeom>
          </p:spPr>
        </p:pic>
        <p:sp>
          <p:nvSpPr>
            <p:cNvPr id="137" name="TextBox 136"/>
            <p:cNvSpPr txBox="1"/>
            <p:nvPr/>
          </p:nvSpPr>
          <p:spPr>
            <a:xfrm>
              <a:off x="6967168" y="2106742"/>
              <a:ext cx="598003" cy="246221"/>
            </a:xfrm>
            <a:prstGeom prst="rect">
              <a:avLst/>
            </a:prstGeom>
            <a:noFill/>
          </p:spPr>
          <p:txBody>
            <a:bodyPr wrap="none" rtlCol="0">
              <a:spAutoFit/>
            </a:bodyPr>
            <a:lstStyle/>
            <a:p>
              <a:r>
                <a:rPr lang="en-US" sz="1000" b="1" dirty="0" smtClean="0"/>
                <a:t>Testbed</a:t>
              </a:r>
              <a:endParaRPr lang="en-US" sz="1000" b="1" dirty="0"/>
            </a:p>
          </p:txBody>
        </p:sp>
      </p:grpSp>
      <p:sp>
        <p:nvSpPr>
          <p:cNvPr id="175" name="TextBox 174"/>
          <p:cNvSpPr txBox="1">
            <a:spLocks noChangeAspect="1"/>
          </p:cNvSpPr>
          <p:nvPr/>
        </p:nvSpPr>
        <p:spPr>
          <a:xfrm>
            <a:off x="6036784" y="2459389"/>
            <a:ext cx="1065006" cy="246221"/>
          </a:xfrm>
          <a:prstGeom prst="rect">
            <a:avLst/>
          </a:prstGeom>
          <a:noFill/>
        </p:spPr>
        <p:txBody>
          <a:bodyPr wrap="square" rtlCol="0">
            <a:spAutoFit/>
          </a:bodyPr>
          <a:lstStyle/>
          <a:p>
            <a:pPr algn="ctr"/>
            <a:r>
              <a:rPr lang="en-US" sz="1000" dirty="0" smtClean="0">
                <a:effectLst>
                  <a:outerShdw blurRad="50800" dist="38100" dir="2700000">
                    <a:schemeClr val="bg1">
                      <a:alpha val="43000"/>
                    </a:schemeClr>
                  </a:outerShdw>
                </a:effectLst>
              </a:rPr>
              <a:t>NEC </a:t>
            </a:r>
            <a:r>
              <a:rPr lang="en-US" sz="1000" dirty="0" err="1" smtClean="0">
                <a:effectLst>
                  <a:outerShdw blurRad="50800" dist="38100" dir="2700000">
                    <a:schemeClr val="bg1">
                      <a:alpha val="43000"/>
                    </a:schemeClr>
                  </a:outerShdw>
                </a:effectLst>
              </a:rPr>
              <a:t>Openflow</a:t>
            </a:r>
            <a:endParaRPr lang="en-US" sz="1000" dirty="0" smtClean="0">
              <a:effectLst>
                <a:outerShdw blurRad="50800" dist="38100" dir="2700000">
                  <a:schemeClr val="bg1">
                    <a:alpha val="43000"/>
                  </a:schemeClr>
                </a:outerShdw>
              </a:effectLst>
            </a:endParaRPr>
          </a:p>
        </p:txBody>
      </p:sp>
      <p:sp>
        <p:nvSpPr>
          <p:cNvPr id="177" name="TextBox 176"/>
          <p:cNvSpPr txBox="1">
            <a:spLocks noChangeAspect="1"/>
          </p:cNvSpPr>
          <p:nvPr/>
        </p:nvSpPr>
        <p:spPr>
          <a:xfrm>
            <a:off x="368806" y="4103648"/>
            <a:ext cx="1065006" cy="246221"/>
          </a:xfrm>
          <a:prstGeom prst="rect">
            <a:avLst/>
          </a:prstGeom>
          <a:noFill/>
        </p:spPr>
        <p:txBody>
          <a:bodyPr wrap="square" rtlCol="0">
            <a:spAutoFit/>
          </a:bodyPr>
          <a:lstStyle/>
          <a:p>
            <a:pPr algn="ctr"/>
            <a:r>
              <a:rPr lang="en-US" sz="1000" dirty="0" smtClean="0">
                <a:effectLst>
                  <a:outerShdw blurRad="50800" dist="38100" dir="2700000">
                    <a:schemeClr val="bg1">
                      <a:alpha val="43000"/>
                    </a:schemeClr>
                  </a:outerShdw>
                </a:effectLst>
              </a:rPr>
              <a:t>NEC </a:t>
            </a:r>
            <a:r>
              <a:rPr lang="en-US" sz="1000" dirty="0" err="1" smtClean="0">
                <a:effectLst>
                  <a:outerShdw blurRad="50800" dist="38100" dir="2700000">
                    <a:schemeClr val="bg1">
                      <a:alpha val="43000"/>
                    </a:schemeClr>
                  </a:outerShdw>
                </a:effectLst>
              </a:rPr>
              <a:t>Openflow</a:t>
            </a:r>
            <a:endParaRPr lang="en-US" sz="1000" dirty="0" smtClean="0">
              <a:effectLst>
                <a:outerShdw blurRad="50800" dist="38100" dir="2700000">
                  <a:schemeClr val="bg1">
                    <a:alpha val="43000"/>
                  </a:schemeClr>
                </a:outerShdw>
              </a:effectLst>
            </a:endParaRPr>
          </a:p>
        </p:txBody>
      </p:sp>
      <p:cxnSp>
        <p:nvCxnSpPr>
          <p:cNvPr id="193" name="Straight Connector 192"/>
          <p:cNvCxnSpPr>
            <a:cxnSpLocks noChangeAspect="1"/>
          </p:cNvCxnSpPr>
          <p:nvPr/>
        </p:nvCxnSpPr>
        <p:spPr>
          <a:xfrm>
            <a:off x="1836615" y="5285681"/>
            <a:ext cx="806207" cy="568017"/>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97" name="Picture 196"/>
          <p:cNvPicPr>
            <a:picLocks noChangeAspect="1"/>
          </p:cNvPicPr>
          <p:nvPr/>
        </p:nvPicPr>
        <p:blipFill>
          <a:blip r:embed="rId4"/>
          <a:stretch>
            <a:fillRect/>
          </a:stretch>
        </p:blipFill>
        <p:spPr>
          <a:xfrm>
            <a:off x="1459393" y="4577549"/>
            <a:ext cx="533723" cy="818721"/>
          </a:xfrm>
          <a:prstGeom prst="rect">
            <a:avLst/>
          </a:prstGeom>
        </p:spPr>
      </p:pic>
      <p:sp>
        <p:nvSpPr>
          <p:cNvPr id="198" name="TextBox 197"/>
          <p:cNvSpPr txBox="1">
            <a:spLocks noChangeAspect="1"/>
          </p:cNvSpPr>
          <p:nvPr/>
        </p:nvSpPr>
        <p:spPr>
          <a:xfrm>
            <a:off x="1421293" y="4884041"/>
            <a:ext cx="598003" cy="246221"/>
          </a:xfrm>
          <a:prstGeom prst="rect">
            <a:avLst/>
          </a:prstGeom>
          <a:noFill/>
        </p:spPr>
        <p:txBody>
          <a:bodyPr wrap="none" rtlCol="0">
            <a:spAutoFit/>
          </a:bodyPr>
          <a:lstStyle/>
          <a:p>
            <a:r>
              <a:rPr lang="en-US" sz="1000" b="1" dirty="0" smtClean="0"/>
              <a:t>Testbed</a:t>
            </a:r>
            <a:endParaRPr lang="en-US" sz="1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 Upgrade</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ESnet Collaboration Services</a:t>
            </a:r>
            <a:endParaRPr lang="en-US" dirty="0"/>
          </a:p>
        </p:txBody>
      </p:sp>
      <p:sp>
        <p:nvSpPr>
          <p:cNvPr id="3" name="Content Placeholder 2"/>
          <p:cNvSpPr>
            <a:spLocks noGrp="1"/>
          </p:cNvSpPr>
          <p:nvPr>
            <p:ph idx="1"/>
          </p:nvPr>
        </p:nvSpPr>
        <p:spPr/>
        <p:txBody>
          <a:bodyPr/>
          <a:lstStyle/>
          <a:p>
            <a:r>
              <a:rPr lang="en-US" dirty="0" smtClean="0"/>
              <a:t>Audio and data conferencing</a:t>
            </a:r>
          </a:p>
          <a:p>
            <a:pPr lvl="1"/>
            <a:r>
              <a:rPr lang="en-US" sz="1800" dirty="0" smtClean="0"/>
              <a:t>WebEx style desktop sharing and remote viewing of content with ~300 users</a:t>
            </a:r>
          </a:p>
          <a:p>
            <a:pPr lvl="1"/>
            <a:r>
              <a:rPr lang="en-US" sz="1800" dirty="0" smtClean="0"/>
              <a:t>On average, there are ~850 meetings and ~2400 port hours of audio </a:t>
            </a:r>
          </a:p>
          <a:p>
            <a:pPr lvl="1"/>
            <a:r>
              <a:rPr lang="en-US" sz="1800" dirty="0" smtClean="0"/>
              <a:t>Cisco </a:t>
            </a:r>
            <a:r>
              <a:rPr lang="en-US" sz="1800" dirty="0" err="1" smtClean="0"/>
              <a:t>MeetingPlace</a:t>
            </a:r>
            <a:r>
              <a:rPr lang="en-US" sz="1800" dirty="0" smtClean="0"/>
              <a:t> equipment nearing end of life</a:t>
            </a:r>
          </a:p>
          <a:p>
            <a:r>
              <a:rPr lang="en-US" dirty="0" smtClean="0"/>
              <a:t>Video conferencing</a:t>
            </a:r>
          </a:p>
          <a:p>
            <a:pPr lvl="1"/>
            <a:r>
              <a:rPr lang="en-US" sz="1800" dirty="0" smtClean="0"/>
              <a:t>Reaches 1800 DOE researchers and collaborators worldwide at 270 institutions</a:t>
            </a:r>
          </a:p>
          <a:p>
            <a:pPr lvl="1"/>
            <a:r>
              <a:rPr lang="en-US" sz="1800" dirty="0" smtClean="0"/>
              <a:t>On average, there are ~2200 meetings and 3800 port hours per month</a:t>
            </a:r>
          </a:p>
          <a:p>
            <a:pPr lvl="1"/>
            <a:r>
              <a:rPr lang="en-US" sz="1800" dirty="0" smtClean="0"/>
              <a:t>Reliability and feature/capacity upgrades an issue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 Survey Review</a:t>
            </a:r>
            <a:endParaRPr lang="en-US" dirty="0"/>
          </a:p>
        </p:txBody>
      </p:sp>
      <p:sp>
        <p:nvSpPr>
          <p:cNvPr id="3" name="Content Placeholder 2"/>
          <p:cNvSpPr>
            <a:spLocks noGrp="1"/>
          </p:cNvSpPr>
          <p:nvPr>
            <p:ph idx="1"/>
          </p:nvPr>
        </p:nvSpPr>
        <p:spPr/>
        <p:txBody>
          <a:bodyPr/>
          <a:lstStyle/>
          <a:p>
            <a:r>
              <a:rPr lang="en-US" dirty="0" smtClean="0"/>
              <a:t>Rated ECS as important service</a:t>
            </a:r>
          </a:p>
          <a:p>
            <a:pPr lvl="1"/>
            <a:r>
              <a:rPr lang="en-US" sz="1800" dirty="0" smtClean="0"/>
              <a:t>Registration process and service capacity rated lowest</a:t>
            </a:r>
          </a:p>
          <a:p>
            <a:r>
              <a:rPr lang="en-US" dirty="0" smtClean="0"/>
              <a:t>ECS enhancement requests</a:t>
            </a:r>
          </a:p>
          <a:p>
            <a:pPr lvl="1"/>
            <a:r>
              <a:rPr lang="en-US" sz="1800" dirty="0" smtClean="0"/>
              <a:t>Reliability, High Def most important, followed by more capacity</a:t>
            </a:r>
          </a:p>
          <a:p>
            <a:r>
              <a:rPr lang="en-US" dirty="0" smtClean="0"/>
              <a:t>Long-term needs</a:t>
            </a:r>
          </a:p>
          <a:p>
            <a:pPr lvl="1"/>
            <a:r>
              <a:rPr lang="en-US" sz="1800" dirty="0" smtClean="0"/>
              <a:t>Support for emerging collaborative technologies</a:t>
            </a:r>
          </a:p>
          <a:p>
            <a:pPr lvl="1"/>
            <a:r>
              <a:rPr lang="en-US" sz="1800" dirty="0" smtClean="0"/>
              <a:t>Federation with other collaboration services</a:t>
            </a:r>
          </a:p>
          <a:p>
            <a:pPr lvl="1"/>
            <a:r>
              <a:rPr lang="en-US" sz="1800" dirty="0" smtClean="0"/>
              <a:t>Enhanced operational support and troubleshooting</a:t>
            </a:r>
            <a:endParaRPr lang="en-US"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 Data Conferencing Comparison</a:t>
            </a:r>
            <a:endParaRPr lang="en-US" dirty="0"/>
          </a:p>
        </p:txBody>
      </p:sp>
      <p:sp>
        <p:nvSpPr>
          <p:cNvPr id="3" name="Text Placeholder 2"/>
          <p:cNvSpPr>
            <a:spLocks noGrp="1"/>
          </p:cNvSpPr>
          <p:nvPr>
            <p:ph type="body" idx="1"/>
          </p:nvPr>
        </p:nvSpPr>
        <p:spPr/>
        <p:txBody>
          <a:bodyPr/>
          <a:lstStyle/>
          <a:p>
            <a:r>
              <a:rPr lang="en-US" sz="2400" dirty="0" err="1" smtClean="0"/>
              <a:t>MeetingPlace</a:t>
            </a:r>
            <a:r>
              <a:rPr lang="en-US" sz="2400" dirty="0" smtClean="0"/>
              <a:t> (old)</a:t>
            </a:r>
            <a:endParaRPr lang="en-US" sz="2400" dirty="0"/>
          </a:p>
        </p:txBody>
      </p:sp>
      <p:sp>
        <p:nvSpPr>
          <p:cNvPr id="4" name="Content Placeholder 3"/>
          <p:cNvSpPr>
            <a:spLocks noGrp="1"/>
          </p:cNvSpPr>
          <p:nvPr>
            <p:ph sz="half" idx="2"/>
          </p:nvPr>
        </p:nvSpPr>
        <p:spPr/>
        <p:txBody>
          <a:bodyPr/>
          <a:lstStyle/>
          <a:p>
            <a:r>
              <a:rPr lang="en-US" sz="1600" dirty="0" smtClean="0"/>
              <a:t>Redundancy:  None</a:t>
            </a:r>
          </a:p>
          <a:p>
            <a:r>
              <a:rPr lang="en-US" sz="1600" dirty="0" smtClean="0"/>
              <a:t>Maximum # ports:  144</a:t>
            </a:r>
          </a:p>
          <a:p>
            <a:r>
              <a:rPr lang="en-US" sz="1600" dirty="0" smtClean="0"/>
              <a:t>Ports available per conference:  50</a:t>
            </a:r>
          </a:p>
          <a:p>
            <a:r>
              <a:rPr lang="en-US" sz="1600" dirty="0" smtClean="0"/>
              <a:t>Toll free access US &amp; Canada:  No</a:t>
            </a:r>
          </a:p>
          <a:p>
            <a:r>
              <a:rPr lang="en-US" sz="1600" dirty="0" smtClean="0"/>
              <a:t>Toll free access international:  No</a:t>
            </a:r>
          </a:p>
          <a:p>
            <a:endParaRPr lang="en-US" sz="1100" dirty="0" smtClean="0"/>
          </a:p>
          <a:p>
            <a:r>
              <a:rPr lang="en-US" sz="1600" dirty="0" smtClean="0"/>
              <a:t>Reservations:  Required</a:t>
            </a:r>
          </a:p>
          <a:p>
            <a:r>
              <a:rPr lang="en-US" sz="1600" dirty="0" smtClean="0"/>
              <a:t>Service support:  8am-5pm PT Mon-Fri</a:t>
            </a:r>
          </a:p>
          <a:p>
            <a:endParaRPr lang="en-US" sz="1600" dirty="0" smtClean="0"/>
          </a:p>
          <a:p>
            <a:endParaRPr lang="en-US" sz="1600" dirty="0"/>
          </a:p>
        </p:txBody>
      </p:sp>
      <p:sp>
        <p:nvSpPr>
          <p:cNvPr id="5" name="Text Placeholder 4"/>
          <p:cNvSpPr>
            <a:spLocks noGrp="1"/>
          </p:cNvSpPr>
          <p:nvPr>
            <p:ph type="body" sz="quarter" idx="3"/>
          </p:nvPr>
        </p:nvSpPr>
        <p:spPr/>
        <p:txBody>
          <a:bodyPr/>
          <a:lstStyle/>
          <a:p>
            <a:r>
              <a:rPr lang="en-US" sz="2400" dirty="0" err="1" smtClean="0"/>
              <a:t>ReadyTalk</a:t>
            </a:r>
            <a:r>
              <a:rPr lang="en-US" sz="2400" dirty="0" smtClean="0"/>
              <a:t> (new)</a:t>
            </a:r>
            <a:endParaRPr lang="en-US" sz="2400" dirty="0"/>
          </a:p>
        </p:txBody>
      </p:sp>
      <p:sp>
        <p:nvSpPr>
          <p:cNvPr id="6" name="Content Placeholder 5"/>
          <p:cNvSpPr>
            <a:spLocks noGrp="1"/>
          </p:cNvSpPr>
          <p:nvPr>
            <p:ph sz="quarter" idx="4"/>
          </p:nvPr>
        </p:nvSpPr>
        <p:spPr/>
        <p:txBody>
          <a:bodyPr/>
          <a:lstStyle/>
          <a:p>
            <a:r>
              <a:rPr lang="en-US" sz="1600" dirty="0" smtClean="0"/>
              <a:t>Redundancy:  7 data centers</a:t>
            </a:r>
          </a:p>
          <a:p>
            <a:r>
              <a:rPr lang="en-US" sz="1600" dirty="0" smtClean="0"/>
              <a:t>Maximum # ports:  60,000</a:t>
            </a:r>
          </a:p>
          <a:p>
            <a:r>
              <a:rPr lang="en-US" sz="1600" dirty="0" smtClean="0"/>
              <a:t>Ports available per conference:  96</a:t>
            </a:r>
          </a:p>
          <a:p>
            <a:r>
              <a:rPr lang="en-US" sz="1600" dirty="0" smtClean="0"/>
              <a:t>Toll free access US &amp; Canada:  Yes</a:t>
            </a:r>
          </a:p>
          <a:p>
            <a:r>
              <a:rPr lang="en-US" sz="1600" dirty="0" smtClean="0"/>
              <a:t>Toll free access international: ~100 countries</a:t>
            </a:r>
          </a:p>
          <a:p>
            <a:r>
              <a:rPr lang="en-US" sz="1600" dirty="0" smtClean="0"/>
              <a:t>Reservations:  Not required</a:t>
            </a:r>
          </a:p>
          <a:p>
            <a:r>
              <a:rPr lang="en-US" sz="1600" dirty="0" smtClean="0"/>
              <a:t>Service support:  24x7</a:t>
            </a:r>
          </a:p>
          <a:p>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ReadyTalk</a:t>
            </a:r>
            <a:r>
              <a:rPr lang="en-US" dirty="0" smtClean="0"/>
              <a:t> Transition Timeline</a:t>
            </a:r>
            <a:endParaRPr lang="en-US" dirty="0"/>
          </a:p>
        </p:txBody>
      </p:sp>
      <p:sp>
        <p:nvSpPr>
          <p:cNvPr id="3" name="Content Placeholder 2"/>
          <p:cNvSpPr>
            <a:spLocks noGrp="1"/>
          </p:cNvSpPr>
          <p:nvPr>
            <p:ph idx="1"/>
          </p:nvPr>
        </p:nvSpPr>
        <p:spPr/>
        <p:txBody>
          <a:bodyPr/>
          <a:lstStyle/>
          <a:p>
            <a:r>
              <a:rPr lang="en-US" dirty="0" smtClean="0"/>
              <a:t>July 19 – Memo sent to </a:t>
            </a:r>
            <a:r>
              <a:rPr lang="en-US" dirty="0" smtClean="0">
                <a:hlinkClick r:id="rId2"/>
              </a:rPr>
              <a:t>ecs-status@es.net</a:t>
            </a:r>
            <a:r>
              <a:rPr lang="en-US" dirty="0" smtClean="0"/>
              <a:t> informing users about the transition from </a:t>
            </a:r>
            <a:r>
              <a:rPr lang="en-US" dirty="0" err="1" smtClean="0"/>
              <a:t>MeetingPlace</a:t>
            </a:r>
            <a:r>
              <a:rPr lang="en-US" dirty="0" smtClean="0"/>
              <a:t> to </a:t>
            </a:r>
            <a:r>
              <a:rPr lang="en-US" dirty="0" err="1" smtClean="0"/>
              <a:t>ReadyTalk</a:t>
            </a:r>
            <a:endParaRPr lang="en-US" dirty="0" smtClean="0"/>
          </a:p>
          <a:p>
            <a:pPr lvl="1"/>
            <a:r>
              <a:rPr lang="en-US" sz="1800" dirty="0" smtClean="0"/>
              <a:t>A short version of the memo to be placed on ESnet web sites</a:t>
            </a:r>
          </a:p>
          <a:p>
            <a:r>
              <a:rPr lang="en-US" dirty="0" smtClean="0"/>
              <a:t>July 19 – List of current </a:t>
            </a:r>
            <a:r>
              <a:rPr lang="en-US" dirty="0" err="1" smtClean="0"/>
              <a:t>MeetingPlace</a:t>
            </a:r>
            <a:r>
              <a:rPr lang="en-US" dirty="0" smtClean="0"/>
              <a:t> users submitted to </a:t>
            </a:r>
            <a:r>
              <a:rPr lang="en-US" dirty="0" err="1" smtClean="0"/>
              <a:t>ReadyTalk</a:t>
            </a:r>
            <a:r>
              <a:rPr lang="en-US" dirty="0" smtClean="0"/>
              <a:t> for account creation </a:t>
            </a:r>
          </a:p>
          <a:p>
            <a:pPr lvl="1"/>
            <a:r>
              <a:rPr lang="en-US" sz="1800" dirty="0" smtClean="0"/>
              <a:t>Additional names will be added to the list as required between now and July 30</a:t>
            </a:r>
            <a:r>
              <a:rPr lang="en-US" sz="1800" baseline="30000" dirty="0" smtClean="0"/>
              <a:t>th</a:t>
            </a:r>
            <a:endParaRPr lang="en-US" sz="1800" dirty="0" smtClean="0"/>
          </a:p>
          <a:p>
            <a:pPr lvl="1"/>
            <a:r>
              <a:rPr lang="en-US" sz="1800" dirty="0" smtClean="0"/>
              <a:t>It will take about 1 to 2 weeks for </a:t>
            </a:r>
            <a:r>
              <a:rPr lang="en-US" sz="1800" dirty="0" err="1" smtClean="0"/>
              <a:t>ReadyTalk</a:t>
            </a:r>
            <a:r>
              <a:rPr lang="en-US" sz="1800" dirty="0" smtClean="0"/>
              <a:t> to process ~300 accounts – users will receive email with new account information and instructions</a:t>
            </a:r>
          </a:p>
          <a:p>
            <a:r>
              <a:rPr lang="en-US" dirty="0" smtClean="0"/>
              <a:t>July 26 – Testing new registration web page</a:t>
            </a:r>
          </a:p>
          <a:p>
            <a:r>
              <a:rPr lang="en-US" dirty="0" smtClean="0"/>
              <a:t>July 30 12pm PST – Go live with https://www-</a:t>
            </a:r>
            <a:r>
              <a:rPr lang="en-US" dirty="0" err="1" smtClean="0"/>
              <a:t>west.ecs.es.net</a:t>
            </a:r>
            <a:r>
              <a:rPr lang="en-US" dirty="0" smtClean="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Conferencing Comparison</a:t>
            </a:r>
            <a:endParaRPr lang="en-US" dirty="0"/>
          </a:p>
        </p:txBody>
      </p:sp>
      <p:sp>
        <p:nvSpPr>
          <p:cNvPr id="3" name="Text Placeholder 2"/>
          <p:cNvSpPr>
            <a:spLocks noGrp="1"/>
          </p:cNvSpPr>
          <p:nvPr>
            <p:ph type="body" idx="1"/>
          </p:nvPr>
        </p:nvSpPr>
        <p:spPr/>
        <p:txBody>
          <a:bodyPr/>
          <a:lstStyle/>
          <a:p>
            <a:r>
              <a:rPr lang="en-US" sz="2400" dirty="0" smtClean="0"/>
              <a:t>Current System</a:t>
            </a:r>
            <a:endParaRPr lang="en-US" sz="2400" dirty="0"/>
          </a:p>
        </p:txBody>
      </p:sp>
      <p:sp>
        <p:nvSpPr>
          <p:cNvPr id="4" name="Content Placeholder 3"/>
          <p:cNvSpPr>
            <a:spLocks noGrp="1"/>
          </p:cNvSpPr>
          <p:nvPr>
            <p:ph sz="half" idx="2"/>
          </p:nvPr>
        </p:nvSpPr>
        <p:spPr/>
        <p:txBody>
          <a:bodyPr/>
          <a:lstStyle/>
          <a:p>
            <a:r>
              <a:rPr lang="en-US" sz="2000" dirty="0" smtClean="0"/>
              <a:t>3 </a:t>
            </a:r>
            <a:r>
              <a:rPr lang="en-US" sz="2000" dirty="0" err="1" smtClean="0"/>
              <a:t>MCUs</a:t>
            </a:r>
            <a:r>
              <a:rPr lang="en-US" sz="2000" dirty="0" smtClean="0"/>
              <a:t> at one location</a:t>
            </a:r>
          </a:p>
          <a:p>
            <a:pPr lvl="1"/>
            <a:r>
              <a:rPr lang="en-US" dirty="0" smtClean="0"/>
              <a:t>40 SD ports each</a:t>
            </a:r>
          </a:p>
          <a:p>
            <a:r>
              <a:rPr lang="en-US" sz="2000" dirty="0" smtClean="0"/>
              <a:t>IP/ISDN gateway with 2 </a:t>
            </a:r>
            <a:r>
              <a:rPr lang="en-US" sz="2000" dirty="0" err="1" smtClean="0"/>
              <a:t>PRIs</a:t>
            </a:r>
            <a:endParaRPr lang="en-US" sz="2000" dirty="0" smtClean="0"/>
          </a:p>
          <a:p>
            <a:r>
              <a:rPr lang="en-US" sz="2000" dirty="0" smtClean="0"/>
              <a:t>2 gatekeepers at one location</a:t>
            </a:r>
            <a:endParaRPr lang="en-US" sz="2000" dirty="0"/>
          </a:p>
        </p:txBody>
      </p:sp>
      <p:sp>
        <p:nvSpPr>
          <p:cNvPr id="5" name="Text Placeholder 4"/>
          <p:cNvSpPr>
            <a:spLocks noGrp="1"/>
          </p:cNvSpPr>
          <p:nvPr>
            <p:ph type="body" sz="quarter" idx="3"/>
          </p:nvPr>
        </p:nvSpPr>
        <p:spPr/>
        <p:txBody>
          <a:bodyPr/>
          <a:lstStyle/>
          <a:p>
            <a:r>
              <a:rPr lang="en-US" sz="2400" dirty="0" smtClean="0"/>
              <a:t>New System</a:t>
            </a:r>
            <a:endParaRPr lang="en-US" sz="2400" dirty="0"/>
          </a:p>
        </p:txBody>
      </p:sp>
      <p:sp>
        <p:nvSpPr>
          <p:cNvPr id="6" name="Content Placeholder 5"/>
          <p:cNvSpPr>
            <a:spLocks noGrp="1"/>
          </p:cNvSpPr>
          <p:nvPr>
            <p:ph sz="quarter" idx="4"/>
          </p:nvPr>
        </p:nvSpPr>
        <p:spPr/>
        <p:txBody>
          <a:bodyPr/>
          <a:lstStyle/>
          <a:p>
            <a:r>
              <a:rPr lang="en-US" sz="2000" dirty="0" smtClean="0"/>
              <a:t>2 chassis, geographically dispersed</a:t>
            </a:r>
          </a:p>
          <a:p>
            <a:pPr lvl="1"/>
            <a:r>
              <a:rPr lang="en-US" dirty="0" smtClean="0"/>
              <a:t>80 SD, 20 HD ports each</a:t>
            </a:r>
          </a:p>
          <a:p>
            <a:pPr lvl="1"/>
            <a:r>
              <a:rPr lang="en-US" dirty="0" smtClean="0"/>
              <a:t>Expansion slots for growth</a:t>
            </a:r>
          </a:p>
          <a:p>
            <a:r>
              <a:rPr lang="en-US" sz="2000" dirty="0" smtClean="0"/>
              <a:t>IP/ISDN gateway with 2 </a:t>
            </a:r>
            <a:r>
              <a:rPr lang="en-US" sz="2000" dirty="0" err="1" smtClean="0"/>
              <a:t>PRIs</a:t>
            </a:r>
            <a:r>
              <a:rPr lang="en-US" sz="2000" dirty="0" smtClean="0"/>
              <a:t> each</a:t>
            </a:r>
          </a:p>
          <a:p>
            <a:r>
              <a:rPr lang="en-US" sz="2000" dirty="0" smtClean="0"/>
              <a:t>2 gatekeeper at each location</a:t>
            </a:r>
          </a:p>
          <a:p>
            <a:r>
              <a:rPr lang="en-US" sz="2000" dirty="0" err="1" smtClean="0"/>
              <a:t>Telepresence</a:t>
            </a:r>
            <a:r>
              <a:rPr lang="en-US" sz="2000" dirty="0" smtClean="0"/>
              <a:t> capable</a:t>
            </a:r>
          </a:p>
          <a:p>
            <a:pPr lvl="1">
              <a:buFont typeface="Arial"/>
              <a:buChar char="•"/>
            </a:pPr>
            <a:endParaRPr lang="en-US" sz="2400" dirty="0" smtClean="0"/>
          </a:p>
          <a:p>
            <a:pPr lvl="1">
              <a:buFont typeface="Arial"/>
              <a:buChar char="•"/>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e 6"/>
          <p:cNvSpPr>
            <a:spLocks noChangeShapeType="1"/>
          </p:cNvSpPr>
          <p:nvPr/>
        </p:nvSpPr>
        <p:spPr bwMode="auto">
          <a:xfrm>
            <a:off x="3886200" y="1371600"/>
            <a:ext cx="952500" cy="0"/>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endParaRPr lang="en-US">
              <a:solidFill>
                <a:schemeClr val="tx1"/>
              </a:solidFill>
            </a:endParaRPr>
          </a:p>
        </p:txBody>
      </p:sp>
      <p:sp>
        <p:nvSpPr>
          <p:cNvPr id="6145" name="Line 39"/>
          <p:cNvSpPr>
            <a:spLocks noChangeShapeType="1"/>
          </p:cNvSpPr>
          <p:nvPr/>
        </p:nvSpPr>
        <p:spPr bwMode="auto">
          <a:xfrm flipV="1">
            <a:off x="4567237" y="863600"/>
            <a:ext cx="4763" cy="2044700"/>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a:solidFill>
                <a:schemeClr val="tx1"/>
              </a:solidFill>
            </a:endParaRPr>
          </a:p>
        </p:txBody>
      </p:sp>
      <p:sp>
        <p:nvSpPr>
          <p:cNvPr id="6146" name="Line 29"/>
          <p:cNvSpPr>
            <a:spLocks noChangeShapeType="1"/>
          </p:cNvSpPr>
          <p:nvPr/>
        </p:nvSpPr>
        <p:spPr bwMode="auto">
          <a:xfrm flipV="1">
            <a:off x="2146300" y="2890838"/>
            <a:ext cx="4763" cy="1122362"/>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6147" name="Line 31"/>
          <p:cNvSpPr>
            <a:spLocks noChangeShapeType="1"/>
          </p:cNvSpPr>
          <p:nvPr/>
        </p:nvSpPr>
        <p:spPr bwMode="auto">
          <a:xfrm flipV="1">
            <a:off x="6464300" y="2903537"/>
            <a:ext cx="1588" cy="1096962"/>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6148" name="Line 36"/>
          <p:cNvSpPr>
            <a:spLocks noChangeShapeType="1"/>
          </p:cNvSpPr>
          <p:nvPr/>
        </p:nvSpPr>
        <p:spPr bwMode="auto">
          <a:xfrm flipV="1">
            <a:off x="3594100" y="2892424"/>
            <a:ext cx="6350" cy="1095375"/>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6149" name="Line 2"/>
          <p:cNvSpPr>
            <a:spLocks noChangeShapeType="1"/>
          </p:cNvSpPr>
          <p:nvPr/>
        </p:nvSpPr>
        <p:spPr bwMode="auto">
          <a:xfrm flipH="1" flipV="1">
            <a:off x="4127500" y="2120900"/>
            <a:ext cx="444500" cy="0"/>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6152" name="Line 5"/>
          <p:cNvSpPr>
            <a:spLocks noChangeShapeType="1"/>
          </p:cNvSpPr>
          <p:nvPr/>
        </p:nvSpPr>
        <p:spPr bwMode="auto">
          <a:xfrm flipH="1" flipV="1">
            <a:off x="4572000" y="2362200"/>
            <a:ext cx="292100" cy="0"/>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a:solidFill>
                <a:schemeClr val="tx1"/>
              </a:solidFill>
            </a:endParaRPr>
          </a:p>
        </p:txBody>
      </p:sp>
      <p:sp>
        <p:nvSpPr>
          <p:cNvPr id="2254860" name="AutoShape 12"/>
          <p:cNvSpPr>
            <a:spLocks noChangeArrowheads="1"/>
          </p:cNvSpPr>
          <p:nvPr/>
        </p:nvSpPr>
        <p:spPr bwMode="auto">
          <a:xfrm>
            <a:off x="4829174" y="2087562"/>
            <a:ext cx="1353312" cy="566928"/>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Security </a:t>
            </a:r>
            <a:r>
              <a:rPr lang="en-US" sz="900" b="1" dirty="0" smtClean="0">
                <a:solidFill>
                  <a:schemeClr val="tx1"/>
                </a:solidFill>
              </a:rPr>
              <a:t>and Disaster</a:t>
            </a:r>
          </a:p>
          <a:p>
            <a:pPr algn="ctr" fontAlgn="auto">
              <a:spcBef>
                <a:spcPts val="0"/>
              </a:spcBef>
              <a:spcAft>
                <a:spcPts val="0"/>
              </a:spcAft>
              <a:defRPr/>
            </a:pPr>
            <a:r>
              <a:rPr lang="en-US" sz="900" b="1" dirty="0" smtClean="0">
                <a:solidFill>
                  <a:schemeClr val="tx1"/>
                </a:solidFill>
              </a:rPr>
              <a:t>Recovery Officer</a:t>
            </a:r>
            <a:endParaRPr lang="en-US" sz="900" b="1" dirty="0">
              <a:solidFill>
                <a:schemeClr val="tx1"/>
              </a:solidFill>
            </a:endParaRPr>
          </a:p>
          <a:p>
            <a:pPr algn="ctr" fontAlgn="auto">
              <a:spcBef>
                <a:spcPts val="0"/>
              </a:spcBef>
              <a:spcAft>
                <a:spcPts val="0"/>
              </a:spcAft>
              <a:defRPr/>
            </a:pPr>
            <a:r>
              <a:rPr lang="en-US" sz="800" dirty="0">
                <a:solidFill>
                  <a:schemeClr val="tx1"/>
                </a:solidFill>
              </a:rPr>
              <a:t>Dan Peterson</a:t>
            </a:r>
          </a:p>
        </p:txBody>
      </p:sp>
      <p:sp>
        <p:nvSpPr>
          <p:cNvPr id="6155" name="Line 30"/>
          <p:cNvSpPr>
            <a:spLocks noChangeShapeType="1"/>
          </p:cNvSpPr>
          <p:nvPr/>
        </p:nvSpPr>
        <p:spPr bwMode="auto">
          <a:xfrm flipH="1" flipV="1">
            <a:off x="5027613" y="2878137"/>
            <a:ext cx="1587" cy="1160462"/>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2254870" name="AutoShape 22"/>
          <p:cNvSpPr>
            <a:spLocks noChangeAspect="1" noChangeArrowheads="1"/>
          </p:cNvSpPr>
          <p:nvPr/>
        </p:nvSpPr>
        <p:spPr bwMode="auto">
          <a:xfrm>
            <a:off x="4577298" y="4460875"/>
            <a:ext cx="914400" cy="1038225"/>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pPr marL="63500" indent="-63500" fontAlgn="auto">
              <a:spcBef>
                <a:spcPts val="0"/>
              </a:spcBef>
              <a:spcAft>
                <a:spcPts val="0"/>
              </a:spcAft>
              <a:buFont typeface="Arial"/>
              <a:buChar char="•"/>
              <a:defRPr/>
            </a:pPr>
            <a:r>
              <a:rPr lang="en-US" sz="720" dirty="0">
                <a:solidFill>
                  <a:schemeClr val="tx1"/>
                </a:solidFill>
              </a:rPr>
              <a:t>Chris </a:t>
            </a:r>
            <a:r>
              <a:rPr lang="en-US" sz="720" dirty="0" err="1">
                <a:solidFill>
                  <a:schemeClr val="tx1"/>
                </a:solidFill>
              </a:rPr>
              <a:t>Cavallo</a:t>
            </a:r>
            <a:endParaRPr lang="en-US" sz="720" dirty="0">
              <a:solidFill>
                <a:schemeClr val="tx1"/>
              </a:solidFill>
            </a:endParaRPr>
          </a:p>
          <a:p>
            <a:pPr marL="63500" indent="-63500" fontAlgn="auto">
              <a:spcBef>
                <a:spcPts val="0"/>
              </a:spcBef>
              <a:spcAft>
                <a:spcPts val="0"/>
              </a:spcAft>
              <a:buFont typeface="Arial"/>
              <a:buChar char="•"/>
              <a:defRPr/>
            </a:pPr>
            <a:r>
              <a:rPr lang="en-US" sz="720" dirty="0">
                <a:solidFill>
                  <a:schemeClr val="tx1"/>
                </a:solidFill>
              </a:rPr>
              <a:t>John </a:t>
            </a:r>
            <a:r>
              <a:rPr lang="en-US" sz="720" dirty="0" err="1">
                <a:solidFill>
                  <a:schemeClr val="tx1"/>
                </a:solidFill>
              </a:rPr>
              <a:t>Christman</a:t>
            </a:r>
            <a:endParaRPr lang="en-US" sz="720" dirty="0">
              <a:solidFill>
                <a:schemeClr val="tx1"/>
              </a:solidFill>
            </a:endParaRPr>
          </a:p>
          <a:p>
            <a:pPr marL="63500" indent="-63500" fontAlgn="auto">
              <a:spcBef>
                <a:spcPts val="0"/>
              </a:spcBef>
              <a:spcAft>
                <a:spcPts val="0"/>
              </a:spcAft>
              <a:buFont typeface="Arial"/>
              <a:buChar char="•"/>
              <a:defRPr/>
            </a:pPr>
            <a:r>
              <a:rPr lang="en-US" sz="720" dirty="0">
                <a:solidFill>
                  <a:schemeClr val="tx1"/>
                </a:solidFill>
              </a:rPr>
              <a:t>Scott Mason</a:t>
            </a:r>
          </a:p>
          <a:p>
            <a:pPr marL="63500" indent="-63500" fontAlgn="auto">
              <a:spcBef>
                <a:spcPts val="0"/>
              </a:spcBef>
              <a:spcAft>
                <a:spcPts val="0"/>
              </a:spcAft>
              <a:buFont typeface="Arial"/>
              <a:buChar char="•"/>
              <a:defRPr/>
            </a:pPr>
            <a:r>
              <a:rPr lang="en-US" sz="720" dirty="0">
                <a:solidFill>
                  <a:schemeClr val="tx1"/>
                </a:solidFill>
              </a:rPr>
              <a:t>John P. Jones</a:t>
            </a:r>
          </a:p>
          <a:p>
            <a:pPr marL="63500" indent="-63500" fontAlgn="auto">
              <a:spcBef>
                <a:spcPts val="0"/>
              </a:spcBef>
              <a:spcAft>
                <a:spcPts val="0"/>
              </a:spcAft>
              <a:buFont typeface="Arial"/>
              <a:buChar char="•"/>
              <a:defRPr/>
            </a:pPr>
            <a:r>
              <a:rPr lang="en-US" sz="720" dirty="0">
                <a:solidFill>
                  <a:schemeClr val="tx1"/>
                </a:solidFill>
              </a:rPr>
              <a:t>Mark Redman</a:t>
            </a:r>
          </a:p>
          <a:p>
            <a:pPr marL="63500" indent="-63500" fontAlgn="auto">
              <a:spcBef>
                <a:spcPts val="0"/>
              </a:spcBef>
              <a:spcAft>
                <a:spcPts val="0"/>
              </a:spcAft>
              <a:buFont typeface="Arial"/>
              <a:buChar char="•"/>
              <a:defRPr/>
            </a:pPr>
            <a:r>
              <a:rPr lang="en-US" sz="720" dirty="0">
                <a:solidFill>
                  <a:schemeClr val="tx1"/>
                </a:solidFill>
              </a:rPr>
              <a:t>Clint Wadsworth</a:t>
            </a:r>
          </a:p>
          <a:p>
            <a:pPr marL="112713" indent="-112713" fontAlgn="auto">
              <a:spcBef>
                <a:spcPts val="0"/>
              </a:spcBef>
              <a:spcAft>
                <a:spcPts val="0"/>
              </a:spcAft>
              <a:buFont typeface="Arial"/>
              <a:buChar char="•"/>
              <a:defRPr/>
            </a:pPr>
            <a:endParaRPr lang="en-US" sz="720" dirty="0">
              <a:solidFill>
                <a:schemeClr val="tx1"/>
              </a:solidFill>
            </a:endParaRPr>
          </a:p>
        </p:txBody>
      </p:sp>
      <p:sp>
        <p:nvSpPr>
          <p:cNvPr id="2254873" name="AutoShape 25"/>
          <p:cNvSpPr>
            <a:spLocks noChangeAspect="1" noChangeArrowheads="1"/>
          </p:cNvSpPr>
          <p:nvPr/>
        </p:nvSpPr>
        <p:spPr bwMode="auto">
          <a:xfrm>
            <a:off x="3143785" y="4473575"/>
            <a:ext cx="914400" cy="1038225"/>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pPr marL="63500" indent="-63500">
              <a:buFont typeface="Arial"/>
              <a:buChar char="•"/>
              <a:defRPr/>
            </a:pPr>
            <a:r>
              <a:rPr lang="en-US" sz="720" dirty="0" smtClean="0">
                <a:solidFill>
                  <a:schemeClr val="tx1"/>
                </a:solidFill>
              </a:rPr>
              <a:t>Josef </a:t>
            </a:r>
            <a:r>
              <a:rPr lang="en-US" sz="720" dirty="0" err="1" smtClean="0">
                <a:solidFill>
                  <a:schemeClr val="tx1"/>
                </a:solidFill>
              </a:rPr>
              <a:t>Grosch</a:t>
            </a:r>
            <a:endParaRPr lang="en-US" sz="720" dirty="0" smtClean="0">
              <a:solidFill>
                <a:schemeClr val="tx1"/>
              </a:solidFill>
            </a:endParaRPr>
          </a:p>
          <a:p>
            <a:pPr marL="63500" indent="-63500">
              <a:buFont typeface="Arial"/>
              <a:buChar char="•"/>
              <a:defRPr/>
            </a:pPr>
            <a:r>
              <a:rPr lang="en-US" sz="720" dirty="0" smtClean="0">
                <a:solidFill>
                  <a:schemeClr val="tx1"/>
                </a:solidFill>
              </a:rPr>
              <a:t>Deb </a:t>
            </a:r>
            <a:r>
              <a:rPr lang="en-US" sz="720" dirty="0">
                <a:solidFill>
                  <a:schemeClr val="tx1"/>
                </a:solidFill>
              </a:rPr>
              <a:t>Heller</a:t>
            </a:r>
          </a:p>
          <a:p>
            <a:pPr marL="63500" indent="-63500">
              <a:buFont typeface="Arial"/>
              <a:buChar char="•"/>
              <a:defRPr/>
            </a:pPr>
            <a:r>
              <a:rPr lang="en-US" sz="720" dirty="0">
                <a:solidFill>
                  <a:schemeClr val="tx1"/>
                </a:solidFill>
              </a:rPr>
              <a:t>Roberto </a:t>
            </a:r>
            <a:r>
              <a:rPr lang="en-US" sz="720" dirty="0" err="1">
                <a:solidFill>
                  <a:schemeClr val="tx1"/>
                </a:solidFill>
              </a:rPr>
              <a:t>Morelli</a:t>
            </a:r>
            <a:endParaRPr lang="en-US" sz="720" dirty="0">
              <a:solidFill>
                <a:schemeClr val="tx1"/>
              </a:solidFill>
            </a:endParaRPr>
          </a:p>
          <a:p>
            <a:pPr marL="63500" indent="-63500">
              <a:buFont typeface="Arial"/>
              <a:buChar char="•"/>
              <a:defRPr/>
            </a:pPr>
            <a:r>
              <a:rPr lang="en-US" sz="720" dirty="0">
                <a:solidFill>
                  <a:schemeClr val="tx1"/>
                </a:solidFill>
              </a:rPr>
              <a:t>Ken </a:t>
            </a:r>
            <a:r>
              <a:rPr lang="en-US" sz="720" dirty="0" err="1">
                <a:solidFill>
                  <a:schemeClr val="tx1"/>
                </a:solidFill>
              </a:rPr>
              <a:t>Pon</a:t>
            </a:r>
            <a:endParaRPr lang="en-US" sz="720" dirty="0">
              <a:solidFill>
                <a:schemeClr val="tx1"/>
              </a:solidFill>
            </a:endParaRPr>
          </a:p>
          <a:p>
            <a:pPr marL="63500" indent="-63500">
              <a:buFont typeface="Arial"/>
              <a:buChar char="•"/>
              <a:defRPr/>
            </a:pPr>
            <a:r>
              <a:rPr lang="en-US" sz="720" dirty="0">
                <a:solidFill>
                  <a:schemeClr val="tx1"/>
                </a:solidFill>
              </a:rPr>
              <a:t>Marcy Santana</a:t>
            </a:r>
          </a:p>
          <a:p>
            <a:pPr marL="63500" indent="-63500">
              <a:buFont typeface="Arial"/>
              <a:buChar char="•"/>
              <a:defRPr/>
            </a:pPr>
            <a:r>
              <a:rPr lang="en-US" sz="720" dirty="0">
                <a:solidFill>
                  <a:schemeClr val="tx1"/>
                </a:solidFill>
              </a:rPr>
              <a:t>John </a:t>
            </a:r>
            <a:r>
              <a:rPr lang="en-US" sz="720" dirty="0" smtClean="0">
                <a:solidFill>
                  <a:schemeClr val="tx1"/>
                </a:solidFill>
              </a:rPr>
              <a:t>Webster</a:t>
            </a:r>
          </a:p>
        </p:txBody>
      </p:sp>
      <p:sp>
        <p:nvSpPr>
          <p:cNvPr id="2254876" name="AutoShape 28"/>
          <p:cNvSpPr>
            <a:spLocks noChangeArrowheads="1"/>
          </p:cNvSpPr>
          <p:nvPr/>
        </p:nvSpPr>
        <p:spPr bwMode="auto">
          <a:xfrm>
            <a:off x="3149600" y="295275"/>
            <a:ext cx="2852928" cy="606425"/>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1300" b="1" dirty="0" smtClean="0">
                <a:solidFill>
                  <a:schemeClr val="tx1"/>
                </a:solidFill>
              </a:rPr>
              <a:t>Dept. Head</a:t>
            </a:r>
          </a:p>
          <a:p>
            <a:pPr algn="ctr" fontAlgn="auto">
              <a:spcBef>
                <a:spcPts val="0"/>
              </a:spcBef>
              <a:spcAft>
                <a:spcPts val="0"/>
              </a:spcAft>
              <a:defRPr/>
            </a:pPr>
            <a:r>
              <a:rPr lang="en-US" sz="1100" dirty="0" smtClean="0">
                <a:solidFill>
                  <a:schemeClr val="tx1"/>
                </a:solidFill>
              </a:rPr>
              <a:t>Steve Cotter</a:t>
            </a:r>
          </a:p>
        </p:txBody>
      </p:sp>
      <p:sp>
        <p:nvSpPr>
          <p:cNvPr id="6160" name="Line 37"/>
          <p:cNvSpPr>
            <a:spLocks noChangeShapeType="1"/>
          </p:cNvSpPr>
          <p:nvPr/>
        </p:nvSpPr>
        <p:spPr bwMode="auto">
          <a:xfrm flipV="1">
            <a:off x="711200" y="2865437"/>
            <a:ext cx="7938" cy="1249362"/>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6161" name="Line 38"/>
          <p:cNvSpPr>
            <a:spLocks noChangeShapeType="1"/>
          </p:cNvSpPr>
          <p:nvPr/>
        </p:nvSpPr>
        <p:spPr bwMode="auto">
          <a:xfrm flipH="1" flipV="1">
            <a:off x="720724" y="2878136"/>
            <a:ext cx="7458076" cy="17463"/>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2254888" name="AutoShape 40"/>
          <p:cNvSpPr>
            <a:spLocks noChangeAspect="1" noChangeArrowheads="1"/>
          </p:cNvSpPr>
          <p:nvPr/>
        </p:nvSpPr>
        <p:spPr bwMode="auto">
          <a:xfrm>
            <a:off x="266707" y="4483099"/>
            <a:ext cx="914400" cy="335643"/>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nchor="ctr"/>
          <a:lstStyle/>
          <a:p>
            <a:pPr marL="63500" indent="-63500" fontAlgn="auto">
              <a:spcBef>
                <a:spcPts val="0"/>
              </a:spcBef>
              <a:spcAft>
                <a:spcPts val="0"/>
              </a:spcAft>
              <a:buFont typeface="Arial"/>
              <a:buChar char="•"/>
              <a:defRPr/>
            </a:pPr>
            <a:r>
              <a:rPr lang="en-US" sz="720" dirty="0" smtClean="0">
                <a:solidFill>
                  <a:schemeClr val="tx1"/>
                </a:solidFill>
              </a:rPr>
              <a:t>Turn Key Operations</a:t>
            </a:r>
            <a:endParaRPr lang="en-US" sz="720" dirty="0">
              <a:solidFill>
                <a:schemeClr val="tx1"/>
              </a:solidFill>
            </a:endParaRPr>
          </a:p>
        </p:txBody>
      </p:sp>
      <p:sp>
        <p:nvSpPr>
          <p:cNvPr id="6163" name="Line 41"/>
          <p:cNvSpPr>
            <a:spLocks noChangeShapeType="1"/>
          </p:cNvSpPr>
          <p:nvPr/>
        </p:nvSpPr>
        <p:spPr bwMode="auto">
          <a:xfrm flipV="1">
            <a:off x="8153400" y="2898775"/>
            <a:ext cx="15875" cy="2308225"/>
          </a:xfrm>
          <a:prstGeom prst="line">
            <a:avLst/>
          </a:prstGeom>
          <a:ln>
            <a:headEnd/>
            <a:tailEnd/>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square">
            <a:spAutoFit/>
          </a:bodyPr>
          <a:lstStyle/>
          <a:p>
            <a:endParaRPr lang="en-US" sz="1400">
              <a:solidFill>
                <a:schemeClr val="tx1"/>
              </a:solidFill>
            </a:endParaRPr>
          </a:p>
        </p:txBody>
      </p:sp>
      <p:sp>
        <p:nvSpPr>
          <p:cNvPr id="2254891" name="AutoShape 43"/>
          <p:cNvSpPr>
            <a:spLocks noChangeArrowheads="1"/>
          </p:cNvSpPr>
          <p:nvPr/>
        </p:nvSpPr>
        <p:spPr bwMode="auto">
          <a:xfrm>
            <a:off x="2979738" y="1095375"/>
            <a:ext cx="1353312" cy="566738"/>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ESnet Senior Advisor</a:t>
            </a:r>
          </a:p>
          <a:p>
            <a:pPr algn="ctr" fontAlgn="auto">
              <a:spcBef>
                <a:spcPts val="0"/>
              </a:spcBef>
              <a:spcAft>
                <a:spcPts val="0"/>
              </a:spcAft>
              <a:defRPr/>
            </a:pPr>
            <a:r>
              <a:rPr lang="en-US" sz="800" dirty="0">
                <a:solidFill>
                  <a:schemeClr val="tx1"/>
                </a:solidFill>
              </a:rPr>
              <a:t>William Johnston</a:t>
            </a:r>
          </a:p>
        </p:txBody>
      </p:sp>
      <p:sp>
        <p:nvSpPr>
          <p:cNvPr id="2254863" name="AutoShape 15"/>
          <p:cNvSpPr>
            <a:spLocks noChangeAspect="1" noChangeArrowheads="1"/>
          </p:cNvSpPr>
          <p:nvPr/>
        </p:nvSpPr>
        <p:spPr bwMode="auto">
          <a:xfrm>
            <a:off x="6015573" y="4473575"/>
            <a:ext cx="914400" cy="2011892"/>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pPr marL="63500" indent="-63500" fontAlgn="auto">
              <a:spcBef>
                <a:spcPts val="0"/>
              </a:spcBef>
              <a:spcAft>
                <a:spcPts val="0"/>
              </a:spcAft>
              <a:buFont typeface="Arial"/>
              <a:buChar char="•"/>
              <a:defRPr/>
            </a:pPr>
            <a:r>
              <a:rPr lang="en-US" sz="720" dirty="0">
                <a:solidFill>
                  <a:schemeClr val="tx1"/>
                </a:solidFill>
              </a:rPr>
              <a:t>Vangelis </a:t>
            </a:r>
            <a:r>
              <a:rPr lang="en-US" sz="720" dirty="0" err="1">
                <a:solidFill>
                  <a:schemeClr val="tx1"/>
                </a:solidFill>
              </a:rPr>
              <a:t>Chaniotakis</a:t>
            </a:r>
            <a:r>
              <a:rPr lang="en-US" sz="720" dirty="0">
                <a:solidFill>
                  <a:schemeClr val="tx1"/>
                </a:solidFill>
              </a:rPr>
              <a:t> </a:t>
            </a:r>
          </a:p>
          <a:p>
            <a:pPr marL="63500" indent="-63500" fontAlgn="auto">
              <a:spcBef>
                <a:spcPts val="0"/>
              </a:spcBef>
              <a:spcAft>
                <a:spcPts val="0"/>
              </a:spcAft>
              <a:buFont typeface="Arial"/>
              <a:buChar char="•"/>
              <a:defRPr/>
            </a:pPr>
            <a:r>
              <a:rPr lang="en-US" sz="720" dirty="0">
                <a:solidFill>
                  <a:schemeClr val="tx1"/>
                </a:solidFill>
              </a:rPr>
              <a:t>Eli Dart</a:t>
            </a:r>
          </a:p>
          <a:p>
            <a:pPr marL="63500" indent="-63500" fontAlgn="auto">
              <a:spcBef>
                <a:spcPts val="0"/>
              </a:spcBef>
              <a:spcAft>
                <a:spcPts val="0"/>
              </a:spcAft>
              <a:buFont typeface="Arial"/>
              <a:buChar char="•"/>
              <a:defRPr/>
            </a:pPr>
            <a:r>
              <a:rPr lang="en-US" sz="720" dirty="0">
                <a:solidFill>
                  <a:schemeClr val="tx1"/>
                </a:solidFill>
              </a:rPr>
              <a:t>Jon Dugan</a:t>
            </a:r>
          </a:p>
          <a:p>
            <a:pPr marL="63500" indent="-63500" fontAlgn="auto">
              <a:spcBef>
                <a:spcPts val="0"/>
              </a:spcBef>
              <a:spcAft>
                <a:spcPts val="0"/>
              </a:spcAft>
              <a:buFont typeface="Arial"/>
              <a:buChar char="•"/>
              <a:defRPr/>
            </a:pPr>
            <a:r>
              <a:rPr lang="en-US" sz="720" dirty="0">
                <a:solidFill>
                  <a:schemeClr val="tx1"/>
                </a:solidFill>
              </a:rPr>
              <a:t>Chin </a:t>
            </a:r>
            <a:r>
              <a:rPr lang="en-US" sz="720" dirty="0" err="1">
                <a:solidFill>
                  <a:schemeClr val="tx1"/>
                </a:solidFill>
              </a:rPr>
              <a:t>Guok</a:t>
            </a:r>
            <a:endParaRPr lang="en-US" sz="720" dirty="0">
              <a:solidFill>
                <a:schemeClr val="tx1"/>
              </a:solidFill>
            </a:endParaRPr>
          </a:p>
          <a:p>
            <a:pPr marL="63500" indent="-63500" fontAlgn="auto">
              <a:spcBef>
                <a:spcPts val="0"/>
              </a:spcBef>
              <a:spcAft>
                <a:spcPts val="0"/>
              </a:spcAft>
              <a:buFont typeface="Arial"/>
              <a:buChar char="•"/>
              <a:defRPr/>
            </a:pPr>
            <a:r>
              <a:rPr lang="en-US" sz="720" dirty="0">
                <a:solidFill>
                  <a:schemeClr val="tx1"/>
                </a:solidFill>
              </a:rPr>
              <a:t>Yvonne Hines</a:t>
            </a:r>
          </a:p>
          <a:p>
            <a:pPr marL="63500" indent="-63500" fontAlgn="auto">
              <a:spcBef>
                <a:spcPts val="0"/>
              </a:spcBef>
              <a:spcAft>
                <a:spcPts val="0"/>
              </a:spcAft>
              <a:buFont typeface="Arial"/>
              <a:buChar char="•"/>
              <a:defRPr/>
            </a:pPr>
            <a:r>
              <a:rPr lang="en-US" sz="720" dirty="0">
                <a:solidFill>
                  <a:schemeClr val="tx1"/>
                </a:solidFill>
              </a:rPr>
              <a:t>Joe Metzger</a:t>
            </a:r>
          </a:p>
          <a:p>
            <a:pPr marL="63500" indent="-63500" fontAlgn="auto">
              <a:spcBef>
                <a:spcPts val="0"/>
              </a:spcBef>
              <a:spcAft>
                <a:spcPts val="0"/>
              </a:spcAft>
              <a:buFont typeface="Arial"/>
              <a:buChar char="•"/>
              <a:defRPr/>
            </a:pPr>
            <a:r>
              <a:rPr lang="en-US" sz="720" dirty="0">
                <a:solidFill>
                  <a:schemeClr val="tx1"/>
                </a:solidFill>
              </a:rPr>
              <a:t>Kevin </a:t>
            </a:r>
            <a:r>
              <a:rPr lang="en-US" sz="720" dirty="0" err="1">
                <a:solidFill>
                  <a:schemeClr val="tx1"/>
                </a:solidFill>
              </a:rPr>
              <a:t>Oberman</a:t>
            </a:r>
            <a:endParaRPr lang="en-US" sz="720" dirty="0">
              <a:solidFill>
                <a:schemeClr val="tx1"/>
              </a:solidFill>
            </a:endParaRPr>
          </a:p>
          <a:p>
            <a:pPr marL="63500" indent="-63500" fontAlgn="auto">
              <a:spcBef>
                <a:spcPts val="0"/>
              </a:spcBef>
              <a:spcAft>
                <a:spcPts val="0"/>
              </a:spcAft>
              <a:buFont typeface="Arial"/>
              <a:buChar char="•"/>
              <a:defRPr/>
            </a:pPr>
            <a:r>
              <a:rPr lang="en-US" sz="720" dirty="0">
                <a:solidFill>
                  <a:schemeClr val="tx1"/>
                </a:solidFill>
              </a:rPr>
              <a:t>Mike O’Connor</a:t>
            </a:r>
          </a:p>
          <a:p>
            <a:pPr marL="63500" indent="-63500" fontAlgn="auto">
              <a:spcBef>
                <a:spcPts val="0"/>
              </a:spcBef>
              <a:spcAft>
                <a:spcPts val="0"/>
              </a:spcAft>
              <a:buFont typeface="Arial"/>
              <a:buChar char="•"/>
              <a:defRPr/>
            </a:pPr>
            <a:r>
              <a:rPr lang="en-US" sz="720" dirty="0">
                <a:solidFill>
                  <a:schemeClr val="tx1"/>
                </a:solidFill>
              </a:rPr>
              <a:t>David Robinson*</a:t>
            </a:r>
          </a:p>
          <a:p>
            <a:pPr marL="63500" indent="-63500" fontAlgn="auto">
              <a:spcBef>
                <a:spcPts val="0"/>
              </a:spcBef>
              <a:spcAft>
                <a:spcPts val="0"/>
              </a:spcAft>
              <a:buFont typeface="Arial"/>
              <a:buChar char="•"/>
              <a:defRPr/>
            </a:pPr>
            <a:r>
              <a:rPr lang="en-US" sz="720" dirty="0">
                <a:solidFill>
                  <a:schemeClr val="tx1"/>
                </a:solidFill>
              </a:rPr>
              <a:t>Mary Thompson</a:t>
            </a:r>
            <a:r>
              <a:rPr lang="en-US" sz="720" dirty="0" smtClean="0">
                <a:solidFill>
                  <a:schemeClr val="tx1"/>
                </a:solidFill>
              </a:rPr>
              <a:t>*</a:t>
            </a:r>
          </a:p>
          <a:p>
            <a:pPr marL="63500" indent="-63500" fontAlgn="auto">
              <a:spcBef>
                <a:spcPts val="0"/>
              </a:spcBef>
              <a:spcAft>
                <a:spcPts val="0"/>
              </a:spcAft>
              <a:buFont typeface="Arial"/>
              <a:buChar char="•"/>
              <a:defRPr/>
            </a:pPr>
            <a:r>
              <a:rPr lang="en-US" sz="720" dirty="0" smtClean="0">
                <a:solidFill>
                  <a:schemeClr val="tx1"/>
                </a:solidFill>
              </a:rPr>
              <a:t>Chris Tracy</a:t>
            </a:r>
          </a:p>
          <a:p>
            <a:pPr marL="63500" indent="-63500" fontAlgn="auto">
              <a:spcBef>
                <a:spcPts val="0"/>
              </a:spcBef>
              <a:spcAft>
                <a:spcPts val="0"/>
              </a:spcAft>
              <a:buFont typeface="Arial"/>
              <a:buChar char="•"/>
              <a:defRPr/>
            </a:pPr>
            <a:r>
              <a:rPr lang="en-US" sz="720" dirty="0" smtClean="0">
                <a:solidFill>
                  <a:schemeClr val="tx1"/>
                </a:solidFill>
              </a:rPr>
              <a:t>Open</a:t>
            </a:r>
            <a:endParaRPr lang="en-US" sz="720" dirty="0">
              <a:solidFill>
                <a:schemeClr val="tx1"/>
              </a:solidFill>
            </a:endParaRPr>
          </a:p>
        </p:txBody>
      </p:sp>
      <p:sp>
        <p:nvSpPr>
          <p:cNvPr id="2" name="AutoShape 19"/>
          <p:cNvSpPr>
            <a:spLocks noChangeAspect="1" noChangeArrowheads="1"/>
          </p:cNvSpPr>
          <p:nvPr/>
        </p:nvSpPr>
        <p:spPr bwMode="auto">
          <a:xfrm>
            <a:off x="1693868" y="4473575"/>
            <a:ext cx="914400" cy="619125"/>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pPr marL="63500" indent="-63500" fontAlgn="auto">
              <a:spcBef>
                <a:spcPts val="0"/>
              </a:spcBef>
              <a:spcAft>
                <a:spcPts val="0"/>
              </a:spcAft>
              <a:buFont typeface="Arial"/>
              <a:buChar char="•"/>
              <a:defRPr/>
            </a:pPr>
            <a:r>
              <a:rPr lang="en-US" sz="720" dirty="0" err="1">
                <a:solidFill>
                  <a:schemeClr val="tx1"/>
                </a:solidFill>
              </a:rPr>
              <a:t>Dhiva</a:t>
            </a:r>
            <a:r>
              <a:rPr lang="en-US" sz="720" dirty="0">
                <a:solidFill>
                  <a:schemeClr val="tx1"/>
                </a:solidFill>
              </a:rPr>
              <a:t> </a:t>
            </a:r>
            <a:r>
              <a:rPr lang="en-US" sz="720" dirty="0" err="1">
                <a:solidFill>
                  <a:schemeClr val="tx1"/>
                </a:solidFill>
              </a:rPr>
              <a:t>Muruganantham</a:t>
            </a:r>
            <a:endParaRPr lang="en-US" sz="720" dirty="0">
              <a:solidFill>
                <a:schemeClr val="tx1"/>
              </a:solidFill>
            </a:endParaRPr>
          </a:p>
          <a:p>
            <a:pPr marL="63500" indent="-63500" fontAlgn="auto">
              <a:spcBef>
                <a:spcPts val="0"/>
              </a:spcBef>
              <a:spcAft>
                <a:spcPts val="0"/>
              </a:spcAft>
              <a:buFont typeface="Arial"/>
              <a:buChar char="•"/>
              <a:defRPr/>
            </a:pPr>
            <a:r>
              <a:rPr lang="en-US" sz="720" dirty="0">
                <a:solidFill>
                  <a:schemeClr val="tx1"/>
                </a:solidFill>
              </a:rPr>
              <a:t>Doug </a:t>
            </a:r>
            <a:r>
              <a:rPr lang="en-US" sz="720" dirty="0" err="1">
                <a:solidFill>
                  <a:schemeClr val="tx1"/>
                </a:solidFill>
              </a:rPr>
              <a:t>Oslon</a:t>
            </a:r>
            <a:r>
              <a:rPr lang="en-US" sz="720" dirty="0">
                <a:solidFill>
                  <a:schemeClr val="tx1"/>
                </a:solidFill>
              </a:rPr>
              <a:t>*</a:t>
            </a:r>
          </a:p>
          <a:p>
            <a:pPr marL="112713" indent="-112713" fontAlgn="auto">
              <a:spcBef>
                <a:spcPts val="0"/>
              </a:spcBef>
              <a:spcAft>
                <a:spcPts val="0"/>
              </a:spcAft>
              <a:buFontTx/>
              <a:buChar char="•"/>
              <a:defRPr/>
            </a:pPr>
            <a:endParaRPr lang="en-US" sz="720" dirty="0">
              <a:solidFill>
                <a:schemeClr val="tx1"/>
              </a:solidFill>
            </a:endParaRPr>
          </a:p>
        </p:txBody>
      </p:sp>
      <p:sp>
        <p:nvSpPr>
          <p:cNvPr id="2254867" name="AutoShape 19"/>
          <p:cNvSpPr>
            <a:spLocks noChangeArrowheads="1"/>
          </p:cNvSpPr>
          <p:nvPr/>
        </p:nvSpPr>
        <p:spPr bwMode="auto">
          <a:xfrm>
            <a:off x="4980523" y="1662113"/>
            <a:ext cx="1005840" cy="320675"/>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nchor="ctr"/>
          <a:lstStyle/>
          <a:p>
            <a:pPr marL="112713" indent="-112713" algn="ctr">
              <a:defRPr/>
            </a:pPr>
            <a:r>
              <a:rPr lang="en-US" sz="800" dirty="0" smtClean="0">
                <a:solidFill>
                  <a:schemeClr val="tx1"/>
                </a:solidFill>
              </a:rPr>
              <a:t>Project Manager</a:t>
            </a:r>
          </a:p>
          <a:p>
            <a:pPr marL="112713" indent="-112713" algn="ctr">
              <a:defRPr/>
            </a:pPr>
            <a:r>
              <a:rPr lang="en-US" sz="800" dirty="0" err="1" smtClean="0">
                <a:solidFill>
                  <a:schemeClr val="tx1"/>
                </a:solidFill>
              </a:rPr>
              <a:t>Hing</a:t>
            </a:r>
            <a:r>
              <a:rPr lang="en-US" sz="800" dirty="0" smtClean="0">
                <a:solidFill>
                  <a:schemeClr val="tx1"/>
                </a:solidFill>
              </a:rPr>
              <a:t> Chow</a:t>
            </a:r>
            <a:endParaRPr lang="en-US" sz="800" dirty="0">
              <a:solidFill>
                <a:schemeClr val="tx1"/>
              </a:solidFill>
            </a:endParaRPr>
          </a:p>
        </p:txBody>
      </p:sp>
      <p:sp>
        <p:nvSpPr>
          <p:cNvPr id="3" name="AutoShape 19"/>
          <p:cNvSpPr>
            <a:spLocks noChangeAspect="1" noChangeArrowheads="1"/>
          </p:cNvSpPr>
          <p:nvPr/>
        </p:nvSpPr>
        <p:spPr bwMode="auto">
          <a:xfrm>
            <a:off x="7704671" y="4483100"/>
            <a:ext cx="914400" cy="863600"/>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pPr marL="63500" indent="-63500">
              <a:buFont typeface="Arial"/>
              <a:buChar char="•"/>
              <a:defRPr/>
            </a:pPr>
            <a:r>
              <a:rPr lang="en-US" sz="720" dirty="0" smtClean="0">
                <a:solidFill>
                  <a:schemeClr val="tx1"/>
                </a:solidFill>
              </a:rPr>
              <a:t>Andy Lake</a:t>
            </a:r>
          </a:p>
          <a:p>
            <a:pPr marL="63500" indent="-63500">
              <a:buFont typeface="Arial"/>
              <a:buChar char="•"/>
              <a:defRPr/>
            </a:pPr>
            <a:r>
              <a:rPr lang="en-US" sz="720" dirty="0" smtClean="0">
                <a:solidFill>
                  <a:schemeClr val="tx1"/>
                </a:solidFill>
              </a:rPr>
              <a:t>Eric </a:t>
            </a:r>
            <a:r>
              <a:rPr lang="en-US" sz="720" dirty="0" err="1" smtClean="0">
                <a:solidFill>
                  <a:schemeClr val="tx1"/>
                </a:solidFill>
              </a:rPr>
              <a:t>Pouyoul</a:t>
            </a:r>
            <a:endParaRPr lang="en-US" sz="720" dirty="0" smtClean="0">
              <a:solidFill>
                <a:schemeClr val="tx1"/>
              </a:solidFill>
            </a:endParaRPr>
          </a:p>
          <a:p>
            <a:pPr marL="63500" indent="-63500">
              <a:buFont typeface="Arial"/>
              <a:buChar char="•"/>
              <a:defRPr/>
            </a:pPr>
            <a:r>
              <a:rPr lang="en-US" sz="720" dirty="0" err="1" smtClean="0">
                <a:solidFill>
                  <a:schemeClr val="tx1"/>
                </a:solidFill>
              </a:rPr>
              <a:t>Sowmya</a:t>
            </a:r>
            <a:r>
              <a:rPr lang="en-US" sz="720" dirty="0" smtClean="0">
                <a:solidFill>
                  <a:schemeClr val="tx1"/>
                </a:solidFill>
              </a:rPr>
              <a:t> </a:t>
            </a:r>
            <a:r>
              <a:rPr lang="en-US" sz="720" dirty="0" err="1" smtClean="0">
                <a:solidFill>
                  <a:schemeClr val="tx1"/>
                </a:solidFill>
              </a:rPr>
              <a:t>Balasubramanian</a:t>
            </a:r>
            <a:endParaRPr lang="en-US" sz="720" dirty="0" smtClean="0">
              <a:solidFill>
                <a:schemeClr val="tx1"/>
              </a:solidFill>
            </a:endParaRPr>
          </a:p>
          <a:p>
            <a:pPr marL="63500" indent="-63500">
              <a:buFont typeface="Arial"/>
              <a:buChar char="•"/>
              <a:defRPr/>
            </a:pPr>
            <a:r>
              <a:rPr lang="en-US" sz="720" dirty="0" smtClean="0">
                <a:solidFill>
                  <a:schemeClr val="tx1"/>
                </a:solidFill>
              </a:rPr>
              <a:t>S. J. Ben </a:t>
            </a:r>
            <a:r>
              <a:rPr lang="en-US" sz="720" dirty="0" err="1" smtClean="0">
                <a:solidFill>
                  <a:schemeClr val="tx1"/>
                </a:solidFill>
              </a:rPr>
              <a:t>Yoo</a:t>
            </a:r>
            <a:r>
              <a:rPr lang="en-US" sz="720" dirty="0" smtClean="0">
                <a:solidFill>
                  <a:schemeClr val="tx1"/>
                </a:solidFill>
              </a:rPr>
              <a:t> </a:t>
            </a:r>
          </a:p>
        </p:txBody>
      </p:sp>
      <p:sp>
        <p:nvSpPr>
          <p:cNvPr id="4" name="AutoShape 19"/>
          <p:cNvSpPr>
            <a:spLocks noChangeAspect="1" noChangeArrowheads="1"/>
          </p:cNvSpPr>
          <p:nvPr/>
        </p:nvSpPr>
        <p:spPr bwMode="auto">
          <a:xfrm>
            <a:off x="1550987" y="5981699"/>
            <a:ext cx="1225296" cy="241663"/>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pPr marL="112713" indent="-112713">
              <a:buFont typeface="Wingdings" pitchFamily="2" charset="2"/>
              <a:buNone/>
              <a:defRPr/>
            </a:pPr>
            <a:r>
              <a:rPr lang="en-US" sz="700">
                <a:solidFill>
                  <a:schemeClr val="tx1"/>
                </a:solidFill>
              </a:rPr>
              <a:t>* Part time ESnet</a:t>
            </a:r>
          </a:p>
        </p:txBody>
      </p:sp>
      <p:sp>
        <p:nvSpPr>
          <p:cNvPr id="40" name="AutoShape 43"/>
          <p:cNvSpPr>
            <a:spLocks noChangeArrowheads="1"/>
          </p:cNvSpPr>
          <p:nvPr/>
        </p:nvSpPr>
        <p:spPr bwMode="auto">
          <a:xfrm>
            <a:off x="177800" y="3145631"/>
            <a:ext cx="6870700" cy="562769"/>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smtClean="0">
                <a:solidFill>
                  <a:schemeClr val="tx1"/>
                </a:solidFill>
              </a:rPr>
              <a:t>Area Lead – Infrastructure &amp; Support &amp; Chief Information Strategist</a:t>
            </a:r>
          </a:p>
          <a:p>
            <a:pPr algn="ctr" fontAlgn="auto">
              <a:spcBef>
                <a:spcPts val="0"/>
              </a:spcBef>
              <a:spcAft>
                <a:spcPts val="0"/>
              </a:spcAft>
              <a:defRPr/>
            </a:pPr>
            <a:r>
              <a:rPr lang="en-US" sz="800" dirty="0" smtClean="0">
                <a:solidFill>
                  <a:schemeClr val="tx1"/>
                </a:solidFill>
              </a:rPr>
              <a:t>Greg Bell</a:t>
            </a:r>
            <a:endParaRPr lang="en-US" sz="800" dirty="0">
              <a:solidFill>
                <a:schemeClr val="tx1"/>
              </a:solidFill>
            </a:endParaRPr>
          </a:p>
        </p:txBody>
      </p:sp>
      <p:sp>
        <p:nvSpPr>
          <p:cNvPr id="42" name="AutoShape 43"/>
          <p:cNvSpPr>
            <a:spLocks noChangeArrowheads="1"/>
          </p:cNvSpPr>
          <p:nvPr/>
        </p:nvSpPr>
        <p:spPr bwMode="auto">
          <a:xfrm>
            <a:off x="7442200" y="3145631"/>
            <a:ext cx="1447800" cy="566738"/>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smtClean="0">
                <a:solidFill>
                  <a:schemeClr val="tx1"/>
                </a:solidFill>
              </a:rPr>
              <a:t>Area Lead</a:t>
            </a:r>
          </a:p>
          <a:p>
            <a:pPr algn="ctr" fontAlgn="auto">
              <a:spcBef>
                <a:spcPts val="0"/>
              </a:spcBef>
              <a:spcAft>
                <a:spcPts val="0"/>
              </a:spcAft>
              <a:defRPr/>
            </a:pPr>
            <a:r>
              <a:rPr lang="en-US" sz="900" b="1" dirty="0" smtClean="0">
                <a:solidFill>
                  <a:schemeClr val="tx1"/>
                </a:solidFill>
              </a:rPr>
              <a:t>Research &amp; Services</a:t>
            </a:r>
          </a:p>
          <a:p>
            <a:pPr algn="ctr" fontAlgn="auto">
              <a:spcBef>
                <a:spcPts val="0"/>
              </a:spcBef>
              <a:spcAft>
                <a:spcPts val="0"/>
              </a:spcAft>
              <a:defRPr/>
            </a:pPr>
            <a:r>
              <a:rPr lang="en-US" sz="800" dirty="0" err="1" smtClean="0">
                <a:solidFill>
                  <a:schemeClr val="tx1"/>
                </a:solidFill>
              </a:rPr>
              <a:t>Inder</a:t>
            </a:r>
            <a:r>
              <a:rPr lang="en-US" sz="800" dirty="0" smtClean="0">
                <a:solidFill>
                  <a:schemeClr val="tx1"/>
                </a:solidFill>
              </a:rPr>
              <a:t> </a:t>
            </a:r>
            <a:r>
              <a:rPr lang="en-US" sz="800" dirty="0" err="1" smtClean="0">
                <a:solidFill>
                  <a:schemeClr val="tx1"/>
                </a:solidFill>
              </a:rPr>
              <a:t>Monga</a:t>
            </a:r>
            <a:endParaRPr lang="en-US" sz="800" dirty="0">
              <a:solidFill>
                <a:schemeClr val="tx1"/>
              </a:solidFill>
            </a:endParaRPr>
          </a:p>
        </p:txBody>
      </p:sp>
      <p:sp>
        <p:nvSpPr>
          <p:cNvPr id="44" name="AutoShape 43"/>
          <p:cNvSpPr>
            <a:spLocks noChangeArrowheads="1"/>
          </p:cNvSpPr>
          <p:nvPr/>
        </p:nvSpPr>
        <p:spPr bwMode="auto">
          <a:xfrm>
            <a:off x="4821238" y="1095375"/>
            <a:ext cx="1353312" cy="566738"/>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smtClean="0">
                <a:solidFill>
                  <a:schemeClr val="tx1"/>
                </a:solidFill>
              </a:rPr>
              <a:t>General Manager</a:t>
            </a:r>
          </a:p>
          <a:p>
            <a:pPr algn="ctr" fontAlgn="auto">
              <a:spcBef>
                <a:spcPts val="0"/>
              </a:spcBef>
              <a:spcAft>
                <a:spcPts val="0"/>
              </a:spcAft>
              <a:defRPr/>
            </a:pPr>
            <a:r>
              <a:rPr lang="en-US" sz="800" dirty="0" smtClean="0">
                <a:solidFill>
                  <a:schemeClr val="tx1"/>
                </a:solidFill>
              </a:rPr>
              <a:t>Joe </a:t>
            </a:r>
            <a:r>
              <a:rPr lang="en-US" sz="800" dirty="0" err="1" smtClean="0">
                <a:solidFill>
                  <a:schemeClr val="tx1"/>
                </a:solidFill>
              </a:rPr>
              <a:t>Burrescia</a:t>
            </a:r>
            <a:endParaRPr lang="en-US" sz="800" dirty="0" smtClean="0">
              <a:solidFill>
                <a:schemeClr val="tx1"/>
              </a:solidFill>
            </a:endParaRPr>
          </a:p>
        </p:txBody>
      </p:sp>
      <p:sp>
        <p:nvSpPr>
          <p:cNvPr id="45" name="AutoShape 19"/>
          <p:cNvSpPr>
            <a:spLocks noChangeArrowheads="1"/>
          </p:cNvSpPr>
          <p:nvPr/>
        </p:nvSpPr>
        <p:spPr bwMode="auto">
          <a:xfrm>
            <a:off x="3189823" y="2386013"/>
            <a:ext cx="914400" cy="320675"/>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a:lstStyle/>
          <a:p>
            <a:pPr marL="112713" indent="-112713">
              <a:buFont typeface="Arial"/>
              <a:buChar char="•"/>
              <a:defRPr/>
            </a:pPr>
            <a:r>
              <a:rPr lang="en-US" sz="800" dirty="0" smtClean="0">
                <a:solidFill>
                  <a:schemeClr val="tx1"/>
                </a:solidFill>
              </a:rPr>
              <a:t>Kathy Day</a:t>
            </a:r>
            <a:endParaRPr lang="en-US" sz="800" dirty="0">
              <a:solidFill>
                <a:schemeClr val="tx1"/>
              </a:solidFill>
            </a:endParaRPr>
          </a:p>
        </p:txBody>
      </p:sp>
      <p:sp>
        <p:nvSpPr>
          <p:cNvPr id="2254869" name="AutoShape 21"/>
          <p:cNvSpPr>
            <a:spLocks noChangeAspect="1" noChangeArrowheads="1"/>
          </p:cNvSpPr>
          <p:nvPr/>
        </p:nvSpPr>
        <p:spPr bwMode="auto">
          <a:xfrm>
            <a:off x="4418013" y="3908425"/>
            <a:ext cx="1225296" cy="548640"/>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Operations and</a:t>
            </a:r>
            <a:br>
              <a:rPr lang="en-US" sz="900" b="1" dirty="0">
                <a:solidFill>
                  <a:schemeClr val="tx1"/>
                </a:solidFill>
              </a:rPr>
            </a:br>
            <a:r>
              <a:rPr lang="en-US" sz="900" b="1" dirty="0">
                <a:solidFill>
                  <a:schemeClr val="tx1"/>
                </a:solidFill>
              </a:rPr>
              <a:t>Deployment</a:t>
            </a:r>
            <a:endParaRPr lang="en-US" sz="900" b="1" dirty="0" smtClean="0">
              <a:solidFill>
                <a:schemeClr val="tx1"/>
              </a:solidFill>
            </a:endParaRPr>
          </a:p>
          <a:p>
            <a:pPr algn="ctr" fontAlgn="auto">
              <a:spcBef>
                <a:spcPts val="0"/>
              </a:spcBef>
              <a:spcAft>
                <a:spcPts val="0"/>
              </a:spcAft>
              <a:defRPr/>
            </a:pPr>
            <a:r>
              <a:rPr lang="en-US" sz="800" dirty="0" smtClean="0">
                <a:solidFill>
                  <a:schemeClr val="tx1"/>
                </a:solidFill>
              </a:rPr>
              <a:t>Jim </a:t>
            </a:r>
            <a:r>
              <a:rPr lang="en-US" sz="800" dirty="0" err="1">
                <a:solidFill>
                  <a:schemeClr val="tx1"/>
                </a:solidFill>
              </a:rPr>
              <a:t>Gagliardi</a:t>
            </a:r>
            <a:endParaRPr lang="en-US" sz="800" dirty="0">
              <a:solidFill>
                <a:schemeClr val="tx1"/>
              </a:solidFill>
            </a:endParaRPr>
          </a:p>
        </p:txBody>
      </p:sp>
      <p:sp>
        <p:nvSpPr>
          <p:cNvPr id="2254872" name="AutoShape 24"/>
          <p:cNvSpPr>
            <a:spLocks noChangeAspect="1" noChangeArrowheads="1"/>
          </p:cNvSpPr>
          <p:nvPr/>
        </p:nvSpPr>
        <p:spPr bwMode="auto">
          <a:xfrm>
            <a:off x="2982912" y="3910013"/>
            <a:ext cx="1225296" cy="548640"/>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Infrastructure</a:t>
            </a:r>
            <a:endParaRPr lang="en-US" sz="900" b="1" dirty="0" smtClean="0">
              <a:solidFill>
                <a:schemeClr val="tx1"/>
              </a:solidFill>
            </a:endParaRPr>
          </a:p>
          <a:p>
            <a:pPr algn="ctr" fontAlgn="auto">
              <a:spcBef>
                <a:spcPts val="0"/>
              </a:spcBef>
              <a:spcAft>
                <a:spcPts val="0"/>
              </a:spcAft>
              <a:defRPr/>
            </a:pPr>
            <a:r>
              <a:rPr lang="en-US" sz="800" dirty="0" smtClean="0">
                <a:solidFill>
                  <a:schemeClr val="tx1"/>
                </a:solidFill>
              </a:rPr>
              <a:t>Greg Bell</a:t>
            </a:r>
            <a:endParaRPr lang="en-US" sz="800" dirty="0">
              <a:solidFill>
                <a:schemeClr val="tx1"/>
              </a:solidFill>
            </a:endParaRPr>
          </a:p>
        </p:txBody>
      </p:sp>
      <p:sp>
        <p:nvSpPr>
          <p:cNvPr id="2254874" name="AutoShape 26"/>
          <p:cNvSpPr>
            <a:spLocks noChangeAspect="1" noChangeArrowheads="1"/>
          </p:cNvSpPr>
          <p:nvPr/>
        </p:nvSpPr>
        <p:spPr bwMode="auto">
          <a:xfrm>
            <a:off x="101598" y="3911600"/>
            <a:ext cx="1225296" cy="548640"/>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Audio, Video,</a:t>
            </a:r>
            <a:br>
              <a:rPr lang="en-US" sz="900" b="1" dirty="0">
                <a:solidFill>
                  <a:schemeClr val="tx1"/>
                </a:solidFill>
              </a:rPr>
            </a:br>
            <a:r>
              <a:rPr lang="en-US" sz="900" b="1" dirty="0">
                <a:solidFill>
                  <a:schemeClr val="tx1"/>
                </a:solidFill>
              </a:rPr>
              <a:t>Data </a:t>
            </a:r>
            <a:r>
              <a:rPr lang="en-US" sz="900" b="1" dirty="0" smtClean="0">
                <a:solidFill>
                  <a:schemeClr val="tx1"/>
                </a:solidFill>
              </a:rPr>
              <a:t>Collaboration</a:t>
            </a:r>
          </a:p>
          <a:p>
            <a:pPr algn="ctr" fontAlgn="auto">
              <a:spcBef>
                <a:spcPts val="0"/>
              </a:spcBef>
              <a:spcAft>
                <a:spcPts val="0"/>
              </a:spcAft>
              <a:defRPr/>
            </a:pPr>
            <a:r>
              <a:rPr lang="en-US" sz="800" dirty="0">
                <a:solidFill>
                  <a:schemeClr val="tx1"/>
                </a:solidFill>
              </a:rPr>
              <a:t>Stan </a:t>
            </a:r>
            <a:r>
              <a:rPr lang="en-US" sz="800" dirty="0" err="1">
                <a:solidFill>
                  <a:schemeClr val="tx1"/>
                </a:solidFill>
              </a:rPr>
              <a:t>Kluz</a:t>
            </a:r>
            <a:endParaRPr lang="en-US" sz="800" dirty="0">
              <a:solidFill>
                <a:schemeClr val="tx1"/>
              </a:solidFill>
            </a:endParaRPr>
          </a:p>
        </p:txBody>
      </p:sp>
      <p:sp>
        <p:nvSpPr>
          <p:cNvPr id="2254862" name="AutoShape 14"/>
          <p:cNvSpPr>
            <a:spLocks noChangeAspect="1" noChangeArrowheads="1"/>
          </p:cNvSpPr>
          <p:nvPr/>
        </p:nvSpPr>
        <p:spPr bwMode="auto">
          <a:xfrm>
            <a:off x="5854700" y="3910013"/>
            <a:ext cx="1225296" cy="548640"/>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Network</a:t>
            </a:r>
            <a:br>
              <a:rPr lang="en-US" sz="900" b="1" dirty="0">
                <a:solidFill>
                  <a:schemeClr val="tx1"/>
                </a:solidFill>
              </a:rPr>
            </a:br>
            <a:r>
              <a:rPr lang="en-US" sz="900" b="1" dirty="0">
                <a:solidFill>
                  <a:schemeClr val="tx1"/>
                </a:solidFill>
              </a:rPr>
              <a:t>Engineering</a:t>
            </a:r>
            <a:endParaRPr lang="en-US" sz="900" b="1" dirty="0" smtClean="0">
              <a:solidFill>
                <a:schemeClr val="tx1"/>
              </a:solidFill>
            </a:endParaRPr>
          </a:p>
          <a:p>
            <a:pPr algn="ctr" fontAlgn="auto">
              <a:spcBef>
                <a:spcPts val="0"/>
              </a:spcBef>
              <a:spcAft>
                <a:spcPts val="0"/>
              </a:spcAft>
              <a:defRPr/>
            </a:pPr>
            <a:r>
              <a:rPr lang="en-US" sz="800" dirty="0" smtClean="0">
                <a:solidFill>
                  <a:schemeClr val="tx1"/>
                </a:solidFill>
              </a:rPr>
              <a:t>Mike </a:t>
            </a:r>
            <a:r>
              <a:rPr lang="en-US" sz="800" dirty="0">
                <a:solidFill>
                  <a:schemeClr val="tx1"/>
                </a:solidFill>
              </a:rPr>
              <a:t>Collins</a:t>
            </a:r>
          </a:p>
        </p:txBody>
      </p:sp>
      <p:sp>
        <p:nvSpPr>
          <p:cNvPr id="2254866" name="AutoShape 18"/>
          <p:cNvSpPr>
            <a:spLocks noChangeAspect="1" noChangeArrowheads="1"/>
          </p:cNvSpPr>
          <p:nvPr/>
        </p:nvSpPr>
        <p:spPr bwMode="auto">
          <a:xfrm>
            <a:off x="1536700" y="3911601"/>
            <a:ext cx="1225296" cy="548640"/>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Federated </a:t>
            </a:r>
            <a:r>
              <a:rPr lang="en-US" sz="900" b="1" dirty="0" smtClean="0">
                <a:solidFill>
                  <a:schemeClr val="tx1"/>
                </a:solidFill>
              </a:rPr>
              <a:t>Trust</a:t>
            </a:r>
          </a:p>
          <a:p>
            <a:pPr algn="ctr" fontAlgn="auto">
              <a:spcBef>
                <a:spcPts val="0"/>
              </a:spcBef>
              <a:spcAft>
                <a:spcPts val="0"/>
              </a:spcAft>
              <a:defRPr/>
            </a:pPr>
            <a:r>
              <a:rPr lang="en-US" sz="800" dirty="0">
                <a:solidFill>
                  <a:schemeClr val="tx1"/>
                </a:solidFill>
              </a:rPr>
              <a:t>Mike Helm</a:t>
            </a:r>
          </a:p>
        </p:txBody>
      </p:sp>
      <p:sp>
        <p:nvSpPr>
          <p:cNvPr id="2254893" name="AutoShape 45"/>
          <p:cNvSpPr>
            <a:spLocks noChangeArrowheads="1"/>
          </p:cNvSpPr>
          <p:nvPr/>
        </p:nvSpPr>
        <p:spPr bwMode="auto">
          <a:xfrm>
            <a:off x="2984500" y="1808163"/>
            <a:ext cx="1353312" cy="566737"/>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nchor="ctr"/>
          <a:lstStyle/>
          <a:p>
            <a:pPr algn="ctr" fontAlgn="auto">
              <a:spcBef>
                <a:spcPts val="0"/>
              </a:spcBef>
              <a:spcAft>
                <a:spcPts val="0"/>
              </a:spcAft>
              <a:defRPr/>
            </a:pPr>
            <a:r>
              <a:rPr lang="en-US" sz="900" b="1" dirty="0">
                <a:solidFill>
                  <a:schemeClr val="tx1"/>
                </a:solidFill>
              </a:rPr>
              <a:t>Program Administrator</a:t>
            </a:r>
          </a:p>
          <a:p>
            <a:pPr algn="ctr" fontAlgn="auto">
              <a:spcBef>
                <a:spcPts val="0"/>
              </a:spcBef>
              <a:spcAft>
                <a:spcPts val="0"/>
              </a:spcAft>
              <a:defRPr/>
            </a:pPr>
            <a:r>
              <a:rPr lang="en-US" sz="800" dirty="0" err="1">
                <a:solidFill>
                  <a:schemeClr val="tx1"/>
                </a:solidFill>
              </a:rPr>
              <a:t>Gizella</a:t>
            </a:r>
            <a:r>
              <a:rPr lang="en-US" sz="800" dirty="0">
                <a:solidFill>
                  <a:schemeClr val="tx1"/>
                </a:solidFill>
              </a:rPr>
              <a:t> </a:t>
            </a:r>
            <a:r>
              <a:rPr lang="en-US" sz="800" dirty="0" err="1">
                <a:solidFill>
                  <a:schemeClr val="tx1"/>
                </a:solidFill>
              </a:rPr>
              <a:t>Kapus</a:t>
            </a:r>
            <a:endParaRPr lang="en-US" sz="800" dirty="0">
              <a:solidFill>
                <a:schemeClr val="tx1"/>
              </a:solidFill>
            </a:endParaRPr>
          </a:p>
        </p:txBody>
      </p:sp>
      <p:sp>
        <p:nvSpPr>
          <p:cNvPr id="2254892" name="AutoShape 44"/>
          <p:cNvSpPr>
            <a:spLocks noChangeAspect="1" noChangeArrowheads="1"/>
          </p:cNvSpPr>
          <p:nvPr/>
        </p:nvSpPr>
        <p:spPr bwMode="auto">
          <a:xfrm>
            <a:off x="7548032" y="3914775"/>
            <a:ext cx="1225296" cy="548640"/>
          </a:xfrm>
          <a:prstGeom prst="flowChartAlternateProcess">
            <a:avLst/>
          </a:prstGeom>
          <a:ln>
            <a:headEnd type="none" w="sm" len="sm"/>
            <a:tailEnd type="none" w="lg" len="lg"/>
          </a:ln>
          <a:effectLst>
            <a:outerShdw blurRad="40000" dist="20000" dir="2160000" rotWithShape="0">
              <a:srgbClr val="000000"/>
            </a:outerShdw>
          </a:effectLst>
        </p:spPr>
        <p:style>
          <a:lnRef idx="3">
            <a:schemeClr val="lt1"/>
          </a:lnRef>
          <a:fillRef idx="1">
            <a:schemeClr val="accent2"/>
          </a:fillRef>
          <a:effectRef idx="1">
            <a:schemeClr val="accent2"/>
          </a:effectRef>
          <a:fontRef idx="minor">
            <a:schemeClr val="lt1"/>
          </a:fontRef>
        </p:style>
        <p:txBody>
          <a:bodyPr wrap="none"/>
          <a:lstStyle/>
          <a:p>
            <a:pPr algn="ctr">
              <a:defRPr/>
            </a:pPr>
            <a:r>
              <a:rPr lang="en-US" sz="900" b="1" dirty="0">
                <a:solidFill>
                  <a:schemeClr val="tx1"/>
                </a:solidFill>
              </a:rPr>
              <a:t>Advanced Network</a:t>
            </a:r>
          </a:p>
          <a:p>
            <a:pPr algn="ctr">
              <a:defRPr/>
            </a:pPr>
            <a:r>
              <a:rPr lang="en-US" sz="900" b="1" dirty="0" smtClean="0">
                <a:solidFill>
                  <a:schemeClr val="tx1"/>
                </a:solidFill>
              </a:rPr>
              <a:t>Technologies</a:t>
            </a:r>
          </a:p>
          <a:p>
            <a:pPr algn="ctr">
              <a:defRPr/>
            </a:pPr>
            <a:r>
              <a:rPr lang="en-US" sz="800" dirty="0">
                <a:solidFill>
                  <a:schemeClr val="tx1"/>
                </a:solidFill>
              </a:rPr>
              <a:t>Brian Tierney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Videoconferencing Upgrade Timeline</a:t>
            </a:r>
            <a:endParaRPr lang="en-US" sz="2400" dirty="0"/>
          </a:p>
        </p:txBody>
      </p:sp>
      <p:pic>
        <p:nvPicPr>
          <p:cNvPr id="5" name="Content Placeholder 4" descr="ECS rack.tiff"/>
          <p:cNvPicPr>
            <a:picLocks noGrp="1" noChangeAspect="1"/>
          </p:cNvPicPr>
          <p:nvPr>
            <p:ph idx="1"/>
          </p:nvPr>
        </p:nvPicPr>
        <p:blipFill>
          <a:blip r:embed="rId2"/>
          <a:srcRect l="-18497" r="-18497"/>
          <a:stretch>
            <a:fillRect/>
          </a:stretch>
        </p:blipFill>
        <p:spPr>
          <a:xfrm>
            <a:off x="4292600" y="1714500"/>
            <a:ext cx="4394200" cy="4411663"/>
          </a:xfrm>
        </p:spPr>
      </p:pic>
      <p:sp>
        <p:nvSpPr>
          <p:cNvPr id="4" name="Text Placeholder 3"/>
          <p:cNvSpPr>
            <a:spLocks noGrp="1"/>
          </p:cNvSpPr>
          <p:nvPr>
            <p:ph type="body" sz="half" idx="2"/>
          </p:nvPr>
        </p:nvSpPr>
        <p:spPr>
          <a:xfrm>
            <a:off x="457200" y="1714500"/>
            <a:ext cx="3835400" cy="4411663"/>
          </a:xfrm>
        </p:spPr>
        <p:txBody>
          <a:bodyPr/>
          <a:lstStyle/>
          <a:p>
            <a:r>
              <a:rPr lang="en-US" sz="2000" dirty="0" smtClean="0"/>
              <a:t>Procurement:  Process started</a:t>
            </a:r>
          </a:p>
          <a:p>
            <a:pPr lvl="1"/>
            <a:r>
              <a:rPr lang="en-US" sz="1800" dirty="0" smtClean="0"/>
              <a:t>August: Orders placed</a:t>
            </a:r>
          </a:p>
          <a:p>
            <a:pPr lvl="1"/>
            <a:r>
              <a:rPr lang="en-US" sz="1800" dirty="0" smtClean="0"/>
              <a:t>Sept/Oct: Arrival of equipment</a:t>
            </a:r>
          </a:p>
          <a:p>
            <a:r>
              <a:rPr lang="en-US" sz="2000" dirty="0" smtClean="0"/>
              <a:t>Installation / Test &amp; Acceptance</a:t>
            </a:r>
          </a:p>
          <a:p>
            <a:pPr lvl="1"/>
            <a:r>
              <a:rPr lang="en-US" sz="1800" dirty="0" smtClean="0"/>
              <a:t>Nov/Dec:  First system put into production</a:t>
            </a:r>
          </a:p>
          <a:p>
            <a:pPr lvl="1"/>
            <a:r>
              <a:rPr lang="en-US" sz="1800" dirty="0" smtClean="0"/>
              <a:t>Feb/Mar:  Second system put into production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ECS Appropriate Use Policy</a:t>
            </a:r>
          </a:p>
        </p:txBody>
      </p:sp>
      <p:sp>
        <p:nvSpPr>
          <p:cNvPr id="3" name="Content Placeholder 2"/>
          <p:cNvSpPr>
            <a:spLocks noGrp="1"/>
          </p:cNvSpPr>
          <p:nvPr>
            <p:ph idx="1"/>
          </p:nvPr>
        </p:nvSpPr>
        <p:spPr/>
        <p:txBody>
          <a:bodyPr/>
          <a:lstStyle/>
          <a:p>
            <a:r>
              <a:rPr lang="en-US" sz="1800" dirty="0" smtClean="0"/>
              <a:t>Proposed terms and conditions to go into effect July 30</a:t>
            </a:r>
            <a:r>
              <a:rPr lang="en-US" sz="1800" baseline="30000" dirty="0" smtClean="0"/>
              <a:t>th</a:t>
            </a:r>
            <a:r>
              <a:rPr lang="en-US" sz="1800" dirty="0" smtClean="0"/>
              <a:t> </a:t>
            </a:r>
          </a:p>
          <a:p>
            <a:r>
              <a:rPr lang="en-US" sz="1800" dirty="0" smtClean="0"/>
              <a:t>“ESnet provides collaboration services (including audio, video, and data conferencing) in support of the mission of the DOE Office of Science. These services are intended to foster and encourage collaboration across organizations and virtual organizations funded by the office of Science.</a:t>
            </a:r>
          </a:p>
          <a:p>
            <a:r>
              <a:rPr lang="en-US" sz="1800" dirty="0" smtClean="0"/>
              <a:t>By registering for this service, users agree to abide by the following policies:</a:t>
            </a:r>
          </a:p>
          <a:p>
            <a:pPr lvl="1"/>
            <a:r>
              <a:rPr lang="en-US" sz="1600" dirty="0" smtClean="0"/>
              <a:t>ECS services are provided for the purpose of enabling collaboration within organizations and projects funded by the DOE Office of Science.</a:t>
            </a:r>
          </a:p>
          <a:p>
            <a:pPr lvl="1"/>
            <a:r>
              <a:rPr lang="en-US" sz="1600" dirty="0" smtClean="0"/>
              <a:t>ECS services must not be used for other purposes.</a:t>
            </a:r>
          </a:p>
          <a:p>
            <a:r>
              <a:rPr lang="en-US" sz="1800" dirty="0" smtClean="0"/>
              <a:t>ESnet reserves the right to audit use of ECS services to assure conformance with the policies described above. Specifically, ESnet may contact users (either randomly or based on usage patterns) to verify eligibility and appropriate use. Violations of appropriate use policies may result in termination of services.”</a:t>
            </a:r>
            <a:endParaRPr lang="en-US"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Federation</a:t>
            </a:r>
            <a:endParaRPr lang="en-US" dirty="0"/>
          </a:p>
        </p:txBody>
      </p:sp>
      <p:sp>
        <p:nvSpPr>
          <p:cNvPr id="3" name="Text Placeholder 2"/>
          <p:cNvSpPr>
            <a:spLocks noGrp="1"/>
          </p:cNvSpPr>
          <p:nvPr>
            <p:ph type="body" idx="1"/>
          </p:nvPr>
        </p:nvSpPr>
        <p:spPr/>
        <p:txBody>
          <a:bodyPr/>
          <a:lstStyle/>
          <a:p>
            <a:r>
              <a:rPr lang="en-US" dirty="0" smtClean="0"/>
              <a:t>Science Identity Federation, </a:t>
            </a:r>
            <a:r>
              <a:rPr lang="en-US" dirty="0" err="1" smtClean="0"/>
              <a:t>DOEGrids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Identity Federation</a:t>
            </a:r>
            <a:endParaRPr lang="en-US" dirty="0"/>
          </a:p>
        </p:txBody>
      </p:sp>
      <p:sp>
        <p:nvSpPr>
          <p:cNvPr id="3" name="Content Placeholder 2"/>
          <p:cNvSpPr>
            <a:spLocks noGrp="1"/>
          </p:cNvSpPr>
          <p:nvPr>
            <p:ph idx="1"/>
          </p:nvPr>
        </p:nvSpPr>
        <p:spPr>
          <a:xfrm>
            <a:off x="457200" y="1600200"/>
            <a:ext cx="8044471" cy="4525963"/>
          </a:xfrm>
        </p:spPr>
        <p:txBody>
          <a:bodyPr/>
          <a:lstStyle/>
          <a:p>
            <a:r>
              <a:rPr lang="en-US" dirty="0" smtClean="0"/>
              <a:t>ESnet is taking the lead to develop an interoperable identity for DOE labs</a:t>
            </a:r>
          </a:p>
          <a:p>
            <a:pPr lvl="1"/>
            <a:r>
              <a:rPr lang="en-US" dirty="0" smtClean="0"/>
              <a:t>Based on the well-known Shibboleth authentication &amp; authorization software from Internet2</a:t>
            </a:r>
          </a:p>
          <a:p>
            <a:pPr lvl="1"/>
            <a:r>
              <a:rPr lang="en-US" dirty="0" smtClean="0"/>
              <a:t>Labs can federate with </a:t>
            </a:r>
            <a:r>
              <a:rPr lang="en-US" dirty="0" err="1" smtClean="0"/>
              <a:t>InCommon</a:t>
            </a:r>
            <a:r>
              <a:rPr lang="en-US" dirty="0" smtClean="0"/>
              <a:t> and other federations as needed</a:t>
            </a:r>
          </a:p>
          <a:p>
            <a:r>
              <a:rPr lang="en-US" dirty="0" smtClean="0"/>
              <a:t>US Higher Education Shibboleth Federation: see </a:t>
            </a:r>
            <a:r>
              <a:rPr lang="en-US" dirty="0" smtClean="0">
                <a:hlinkClick r:id="rId2"/>
              </a:rPr>
              <a:t>www.InCommonfederation.org</a:t>
            </a:r>
            <a:r>
              <a:rPr lang="en-US" dirty="0" smtClean="0"/>
              <a:t>    </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5388582" y="116294"/>
            <a:ext cx="2522580" cy="1369401"/>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dirty="0" err="1">
                <a:latin typeface="Arial" pitchFamily="26" charset="0"/>
                <a:ea typeface="ＭＳ Ｐゴシック" pitchFamily="26" charset="-128"/>
              </a:rPr>
              <a:t>DOEGrids</a:t>
            </a:r>
            <a:r>
              <a:rPr lang="en-US" dirty="0">
                <a:latin typeface="Arial" pitchFamily="26" charset="0"/>
                <a:ea typeface="ＭＳ Ｐゴシック" pitchFamily="26" charset="-128"/>
              </a:rPr>
              <a:t> CA with High Availability</a:t>
            </a:r>
          </a:p>
        </p:txBody>
      </p:sp>
      <p:sp>
        <p:nvSpPr>
          <p:cNvPr id="30723" name="Line 34"/>
          <p:cNvSpPr>
            <a:spLocks noChangeShapeType="1"/>
          </p:cNvSpPr>
          <p:nvPr/>
        </p:nvSpPr>
        <p:spPr bwMode="auto">
          <a:xfrm>
            <a:off x="4546600" y="1621258"/>
            <a:ext cx="0" cy="4746625"/>
          </a:xfrm>
          <a:prstGeom prst="line">
            <a:avLst/>
          </a:prstGeom>
          <a:noFill/>
          <a:ln w="28575">
            <a:solidFill>
              <a:schemeClr val="tx1"/>
            </a:solidFill>
            <a:prstDash val="dash"/>
            <a:round/>
            <a:headEnd/>
            <a:tailEnd/>
          </a:ln>
        </p:spPr>
        <p:txBody>
          <a:bodyPr lIns="90487" tIns="44450" rIns="90487" bIns="44450">
            <a:prstTxWarp prst="textNoShape">
              <a:avLst/>
            </a:prstTxWarp>
          </a:bodyPr>
          <a:lstStyle/>
          <a:p>
            <a:endParaRPr lang="en-US"/>
          </a:p>
        </p:txBody>
      </p:sp>
      <p:sp>
        <p:nvSpPr>
          <p:cNvPr id="1028143" name="Cloud" descr="CRL Cloud"/>
          <p:cNvSpPr>
            <a:spLocks noChangeAspect="1" noEditPoints="1" noChangeArrowheads="1"/>
          </p:cNvSpPr>
          <p:nvPr/>
        </p:nvSpPr>
        <p:spPr bwMode="auto">
          <a:xfrm>
            <a:off x="2825750" y="2938883"/>
            <a:ext cx="3379788" cy="11382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alpha val="24001"/>
            </a:schemeClr>
          </a:solidFill>
          <a:ln w="3175">
            <a:solidFill>
              <a:schemeClr val="bg2"/>
            </a:solidFill>
            <a:miter lim="800000"/>
            <a:headEnd/>
            <a:tailEnd/>
          </a:ln>
          <a:effectLst>
            <a:outerShdw dist="91581" dir="14178596" algn="ctr" rotWithShape="0">
              <a:srgbClr val="DDDDDD">
                <a:alpha val="50000"/>
              </a:srgbClr>
            </a:outerShdw>
          </a:effectLst>
        </p:spPr>
        <p:txBody>
          <a:bodyPr/>
          <a:lstStyle/>
          <a:p>
            <a:pPr algn="ctr">
              <a:defRPr/>
            </a:pPr>
            <a:endParaRPr lang="en-US">
              <a:latin typeface="Arial" charset="0"/>
              <a:ea typeface="+mn-ea"/>
              <a:cs typeface="Arial" charset="0"/>
            </a:endParaRPr>
          </a:p>
        </p:txBody>
      </p:sp>
      <p:pic>
        <p:nvPicPr>
          <p:cNvPr id="30725" name="Picture 4" descr="MCj04348450000[1]"/>
          <p:cNvPicPr>
            <a:picLocks noChangeAspect="1" noChangeArrowheads="1"/>
          </p:cNvPicPr>
          <p:nvPr/>
        </p:nvPicPr>
        <p:blipFill>
          <a:blip r:embed="rId2"/>
          <a:srcRect/>
          <a:stretch>
            <a:fillRect/>
          </a:stretch>
        </p:blipFill>
        <p:spPr bwMode="auto">
          <a:xfrm>
            <a:off x="1190625" y="1760958"/>
            <a:ext cx="1020763" cy="1047750"/>
          </a:xfrm>
          <a:prstGeom prst="rect">
            <a:avLst/>
          </a:prstGeom>
          <a:noFill/>
          <a:ln w="9525">
            <a:noFill/>
            <a:miter lim="800000"/>
            <a:headEnd/>
            <a:tailEnd/>
          </a:ln>
        </p:spPr>
      </p:pic>
      <p:pic>
        <p:nvPicPr>
          <p:cNvPr id="30726" name="Picture 7" descr="MCj04352420000[1]"/>
          <p:cNvPicPr>
            <a:picLocks noChangeAspect="1" noChangeArrowheads="1"/>
          </p:cNvPicPr>
          <p:nvPr/>
        </p:nvPicPr>
        <p:blipFill>
          <a:blip r:embed="rId3"/>
          <a:srcRect/>
          <a:stretch>
            <a:fillRect/>
          </a:stretch>
        </p:blipFill>
        <p:spPr bwMode="auto">
          <a:xfrm>
            <a:off x="3525838" y="2040358"/>
            <a:ext cx="655637" cy="977900"/>
          </a:xfrm>
          <a:prstGeom prst="rect">
            <a:avLst/>
          </a:prstGeom>
          <a:noFill/>
          <a:ln w="9525">
            <a:noFill/>
            <a:miter lim="800000"/>
            <a:headEnd/>
            <a:tailEnd/>
          </a:ln>
        </p:spPr>
      </p:pic>
      <p:pic>
        <p:nvPicPr>
          <p:cNvPr id="30727" name="Picture 10" descr="MCj04348450000[1]"/>
          <p:cNvPicPr>
            <a:picLocks noChangeAspect="1" noChangeArrowheads="1"/>
          </p:cNvPicPr>
          <p:nvPr/>
        </p:nvPicPr>
        <p:blipFill>
          <a:blip r:embed="rId2"/>
          <a:srcRect/>
          <a:stretch>
            <a:fillRect/>
          </a:stretch>
        </p:blipFill>
        <p:spPr bwMode="auto">
          <a:xfrm>
            <a:off x="7466013" y="1691108"/>
            <a:ext cx="1020762" cy="1047750"/>
          </a:xfrm>
          <a:prstGeom prst="rect">
            <a:avLst/>
          </a:prstGeom>
          <a:noFill/>
          <a:ln w="9525">
            <a:noFill/>
            <a:miter lim="800000"/>
            <a:headEnd/>
            <a:tailEnd/>
          </a:ln>
        </p:spPr>
      </p:pic>
      <p:pic>
        <p:nvPicPr>
          <p:cNvPr id="30728" name="Picture 18" descr="MCj04352420000[1]"/>
          <p:cNvPicPr>
            <a:picLocks noChangeAspect="1" noChangeArrowheads="1"/>
          </p:cNvPicPr>
          <p:nvPr/>
        </p:nvPicPr>
        <p:blipFill>
          <a:blip r:embed="rId3"/>
          <a:srcRect/>
          <a:stretch>
            <a:fillRect/>
          </a:stretch>
        </p:blipFill>
        <p:spPr bwMode="auto">
          <a:xfrm>
            <a:off x="4984750" y="2040358"/>
            <a:ext cx="657225" cy="977900"/>
          </a:xfrm>
          <a:prstGeom prst="rect">
            <a:avLst/>
          </a:prstGeom>
          <a:noFill/>
          <a:ln w="9525">
            <a:noFill/>
            <a:miter lim="800000"/>
            <a:headEnd/>
            <a:tailEnd/>
          </a:ln>
        </p:spPr>
      </p:pic>
      <p:pic>
        <p:nvPicPr>
          <p:cNvPr id="30729" name="Picture 13"/>
          <p:cNvPicPr>
            <a:picLocks noChangeAspect="1" noChangeArrowheads="1"/>
          </p:cNvPicPr>
          <p:nvPr/>
        </p:nvPicPr>
        <p:blipFill>
          <a:blip r:embed="rId4"/>
          <a:srcRect/>
          <a:stretch>
            <a:fillRect/>
          </a:stretch>
        </p:blipFill>
        <p:spPr bwMode="auto">
          <a:xfrm>
            <a:off x="609600" y="4005683"/>
            <a:ext cx="2919413" cy="557212"/>
          </a:xfrm>
          <a:prstGeom prst="rect">
            <a:avLst/>
          </a:prstGeom>
          <a:noFill/>
          <a:ln w="9525">
            <a:noFill/>
            <a:miter lim="800000"/>
            <a:headEnd/>
            <a:tailEnd/>
          </a:ln>
        </p:spPr>
      </p:pic>
      <p:sp>
        <p:nvSpPr>
          <p:cNvPr id="30730" name="Line 19"/>
          <p:cNvSpPr>
            <a:spLocks noChangeShapeType="1"/>
          </p:cNvSpPr>
          <p:nvPr/>
        </p:nvSpPr>
        <p:spPr bwMode="auto">
          <a:xfrm>
            <a:off x="4181475" y="2319758"/>
            <a:ext cx="803275" cy="0"/>
          </a:xfrm>
          <a:prstGeom prst="line">
            <a:avLst/>
          </a:prstGeom>
          <a:noFill/>
          <a:ln w="28575">
            <a:solidFill>
              <a:schemeClr val="tx1"/>
            </a:solidFill>
            <a:round/>
            <a:headEnd type="arrow" w="med" len="med"/>
            <a:tailEnd type="arrow" w="med" len="med"/>
          </a:ln>
        </p:spPr>
        <p:txBody>
          <a:bodyPr>
            <a:prstTxWarp prst="textNoShape">
              <a:avLst/>
            </a:prstTxWarp>
          </a:bodyPr>
          <a:lstStyle/>
          <a:p>
            <a:endParaRPr lang="en-US"/>
          </a:p>
        </p:txBody>
      </p:sp>
      <p:sp>
        <p:nvSpPr>
          <p:cNvPr id="30731" name="Line 20"/>
          <p:cNvSpPr>
            <a:spLocks noChangeShapeType="1"/>
          </p:cNvSpPr>
          <p:nvPr/>
        </p:nvSpPr>
        <p:spPr bwMode="auto">
          <a:xfrm>
            <a:off x="1992313" y="2249908"/>
            <a:ext cx="1533525" cy="0"/>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sp>
        <p:nvSpPr>
          <p:cNvPr id="30732" name="Line 21"/>
          <p:cNvSpPr>
            <a:spLocks noChangeShapeType="1"/>
          </p:cNvSpPr>
          <p:nvPr/>
        </p:nvSpPr>
        <p:spPr bwMode="auto">
          <a:xfrm>
            <a:off x="5788025" y="2319758"/>
            <a:ext cx="1751013" cy="0"/>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pic>
        <p:nvPicPr>
          <p:cNvPr id="30733" name="Picture 30" descr="Smart Card Reader - USB 2.0">
            <a:hlinkClick r:id="rId5"/>
          </p:cNvPr>
          <p:cNvPicPr>
            <a:picLocks noChangeAspect="1" noChangeArrowheads="1"/>
          </p:cNvPicPr>
          <p:nvPr/>
        </p:nvPicPr>
        <p:blipFill>
          <a:blip r:embed="rId6"/>
          <a:srcRect/>
          <a:stretch>
            <a:fillRect/>
          </a:stretch>
        </p:blipFill>
        <p:spPr bwMode="auto">
          <a:xfrm>
            <a:off x="7712075" y="5277270"/>
            <a:ext cx="911225" cy="436563"/>
          </a:xfrm>
          <a:prstGeom prst="rect">
            <a:avLst/>
          </a:prstGeom>
          <a:noFill/>
          <a:ln w="9525">
            <a:noFill/>
            <a:miter lim="800000"/>
            <a:headEnd/>
            <a:tailEnd/>
          </a:ln>
        </p:spPr>
      </p:pic>
      <p:pic>
        <p:nvPicPr>
          <p:cNvPr id="30734" name="Picture 32" descr="MCj04349490000[1]"/>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7"/>
              <a:srcRect/>
              <a:stretch>
                <a:fillRect/>
              </a:stretch>
            </p:blipFill>
          </mc:Choice>
          <mc:Fallback>
            <p:blipFill>
              <a:blip r:embed="rId8"/>
              <a:srcRect/>
              <a:stretch>
                <a:fillRect/>
              </a:stretch>
            </p:blipFill>
          </mc:Fallback>
        </mc:AlternateContent>
        <p:spPr bwMode="auto">
          <a:xfrm>
            <a:off x="1263650" y="5042320"/>
            <a:ext cx="1312863" cy="908050"/>
          </a:xfrm>
          <a:prstGeom prst="rect">
            <a:avLst/>
          </a:prstGeom>
          <a:noFill/>
          <a:ln w="9525">
            <a:noFill/>
            <a:miter lim="800000"/>
            <a:headEnd/>
            <a:tailEnd/>
          </a:ln>
        </p:spPr>
      </p:pic>
      <p:sp>
        <p:nvSpPr>
          <p:cNvPr id="30735" name="Text Box 38"/>
          <p:cNvSpPr txBox="1">
            <a:spLocks noChangeArrowheads="1"/>
          </p:cNvSpPr>
          <p:nvPr/>
        </p:nvSpPr>
        <p:spPr bwMode="auto">
          <a:xfrm>
            <a:off x="4800600" y="5194720"/>
            <a:ext cx="2057400" cy="620713"/>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400" b="1">
                <a:ea typeface="Arial" pitchFamily="26" charset="0"/>
                <a:cs typeface="Arial" pitchFamily="26" charset="0"/>
              </a:rPr>
              <a:t>East coast </a:t>
            </a:r>
          </a:p>
          <a:p>
            <a:pPr marL="228600" indent="-228600">
              <a:spcBef>
                <a:spcPct val="50000"/>
              </a:spcBef>
              <a:buSzPct val="125000"/>
            </a:pPr>
            <a:endParaRPr lang="en-US" sz="1400" b="1">
              <a:ea typeface="Arial" pitchFamily="26" charset="0"/>
              <a:cs typeface="Arial" pitchFamily="26" charset="0"/>
            </a:endParaRPr>
          </a:p>
        </p:txBody>
      </p:sp>
      <p:sp>
        <p:nvSpPr>
          <p:cNvPr id="30736" name="Text Box 41"/>
          <p:cNvSpPr txBox="1">
            <a:spLocks noChangeArrowheads="1"/>
          </p:cNvSpPr>
          <p:nvPr/>
        </p:nvSpPr>
        <p:spPr bwMode="auto">
          <a:xfrm>
            <a:off x="5788025" y="6090070"/>
            <a:ext cx="1897063" cy="33337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600">
                <a:ea typeface="Arial" pitchFamily="26" charset="0"/>
                <a:cs typeface="Arial" pitchFamily="26" charset="0"/>
              </a:rPr>
              <a:t>Remote Operator </a:t>
            </a:r>
          </a:p>
        </p:txBody>
      </p:sp>
      <p:sp>
        <p:nvSpPr>
          <p:cNvPr id="30737" name="Text Box 42"/>
          <p:cNvSpPr txBox="1">
            <a:spLocks noChangeArrowheads="1"/>
          </p:cNvSpPr>
          <p:nvPr/>
        </p:nvSpPr>
        <p:spPr bwMode="auto">
          <a:xfrm>
            <a:off x="1520825" y="6094833"/>
            <a:ext cx="1897063" cy="33337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600">
                <a:ea typeface="Arial" pitchFamily="26" charset="0"/>
                <a:cs typeface="Arial" pitchFamily="26" charset="0"/>
              </a:rPr>
              <a:t>Remote Operator </a:t>
            </a:r>
          </a:p>
        </p:txBody>
      </p:sp>
      <p:sp>
        <p:nvSpPr>
          <p:cNvPr id="30738" name="Line 43"/>
          <p:cNvSpPr>
            <a:spLocks noChangeShapeType="1"/>
          </p:cNvSpPr>
          <p:nvPr/>
        </p:nvSpPr>
        <p:spPr bwMode="auto">
          <a:xfrm>
            <a:off x="1371600" y="2832520"/>
            <a:ext cx="0" cy="1066800"/>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sp>
        <p:nvSpPr>
          <p:cNvPr id="30739" name="Line 46"/>
          <p:cNvSpPr>
            <a:spLocks noChangeShapeType="1"/>
          </p:cNvSpPr>
          <p:nvPr/>
        </p:nvSpPr>
        <p:spPr bwMode="auto">
          <a:xfrm>
            <a:off x="1447800" y="4585120"/>
            <a:ext cx="0" cy="457200"/>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sp>
        <p:nvSpPr>
          <p:cNvPr id="30740" name="Text Box 47"/>
          <p:cNvSpPr txBox="1">
            <a:spLocks noChangeArrowheads="1"/>
          </p:cNvSpPr>
          <p:nvPr/>
        </p:nvSpPr>
        <p:spPr bwMode="auto">
          <a:xfrm>
            <a:off x="609600" y="1537120"/>
            <a:ext cx="2312988" cy="271463"/>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lgn="ctr">
              <a:spcBef>
                <a:spcPct val="50000"/>
              </a:spcBef>
              <a:buSzPct val="125000"/>
            </a:pPr>
            <a:r>
              <a:rPr lang="en-US" sz="1200" b="1">
                <a:ea typeface="Arial" pitchFamily="26" charset="0"/>
                <a:cs typeface="Arial" pitchFamily="26" charset="0"/>
              </a:rPr>
              <a:t>DOEGrids CA master</a:t>
            </a:r>
          </a:p>
        </p:txBody>
      </p:sp>
      <p:sp>
        <p:nvSpPr>
          <p:cNvPr id="30741" name="Text Box 48"/>
          <p:cNvSpPr txBox="1">
            <a:spLocks noChangeArrowheads="1"/>
          </p:cNvSpPr>
          <p:nvPr/>
        </p:nvSpPr>
        <p:spPr bwMode="auto">
          <a:xfrm>
            <a:off x="6629400" y="1460920"/>
            <a:ext cx="2290763" cy="271463"/>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lgn="ctr">
              <a:spcBef>
                <a:spcPct val="50000"/>
              </a:spcBef>
              <a:buSzPct val="125000"/>
            </a:pPr>
            <a:r>
              <a:rPr lang="en-US" sz="1200" b="1" dirty="0" err="1">
                <a:ea typeface="Arial" pitchFamily="26" charset="0"/>
                <a:cs typeface="Arial" pitchFamily="26" charset="0"/>
              </a:rPr>
              <a:t>DOEGrids</a:t>
            </a:r>
            <a:r>
              <a:rPr lang="en-US" sz="1200" b="1" dirty="0">
                <a:ea typeface="Arial" pitchFamily="26" charset="0"/>
                <a:cs typeface="Arial" pitchFamily="26" charset="0"/>
              </a:rPr>
              <a:t> CA clone</a:t>
            </a:r>
          </a:p>
        </p:txBody>
      </p:sp>
      <p:pic>
        <p:nvPicPr>
          <p:cNvPr id="30742" name="Picture 33"/>
          <p:cNvPicPr>
            <a:picLocks noChangeAspect="1" noChangeArrowheads="1"/>
          </p:cNvPicPr>
          <p:nvPr/>
        </p:nvPicPr>
        <p:blipFill>
          <a:blip r:embed="rId4"/>
          <a:srcRect/>
          <a:stretch>
            <a:fillRect/>
          </a:stretch>
        </p:blipFill>
        <p:spPr bwMode="auto">
          <a:xfrm>
            <a:off x="5791200" y="3899320"/>
            <a:ext cx="2917825" cy="558800"/>
          </a:xfrm>
          <a:prstGeom prst="rect">
            <a:avLst/>
          </a:prstGeom>
          <a:noFill/>
          <a:ln w="9525">
            <a:noFill/>
            <a:miter lim="800000"/>
            <a:headEnd/>
            <a:tailEnd/>
          </a:ln>
        </p:spPr>
      </p:pic>
      <p:sp>
        <p:nvSpPr>
          <p:cNvPr id="30743" name="Line 53"/>
          <p:cNvSpPr>
            <a:spLocks noChangeShapeType="1"/>
          </p:cNvSpPr>
          <p:nvPr/>
        </p:nvSpPr>
        <p:spPr bwMode="auto">
          <a:xfrm>
            <a:off x="1992313" y="2319758"/>
            <a:ext cx="1241425" cy="836612"/>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sp>
        <p:nvSpPr>
          <p:cNvPr id="30744" name="AutoShape 59"/>
          <p:cNvSpPr>
            <a:spLocks noChangeArrowheads="1"/>
          </p:cNvSpPr>
          <p:nvPr/>
        </p:nvSpPr>
        <p:spPr bwMode="auto">
          <a:xfrm>
            <a:off x="4984750" y="3365920"/>
            <a:ext cx="365125" cy="139700"/>
          </a:xfrm>
          <a:prstGeom prst="leftRightArrow">
            <a:avLst>
              <a:gd name="adj1" fmla="val 50000"/>
              <a:gd name="adj2" fmla="val 52273"/>
            </a:avLst>
          </a:prstGeom>
          <a:solidFill>
            <a:srgbClr val="000080"/>
          </a:solidFill>
          <a:ln w="12700">
            <a:solidFill>
              <a:srgbClr val="0000FF"/>
            </a:solidFill>
            <a:miter lim="800000"/>
            <a:headEnd/>
            <a:tailEnd/>
          </a:ln>
        </p:spPr>
        <p:txBody>
          <a:bodyPr wrap="none" lIns="90487" tIns="44450" rIns="90487" bIns="44450" anchor="ctr">
            <a:prstTxWarp prst="textNoShape">
              <a:avLst/>
            </a:prstTxWarp>
          </a:bodyPr>
          <a:lstStyle/>
          <a:p>
            <a:pPr>
              <a:spcBef>
                <a:spcPct val="50000"/>
              </a:spcBef>
              <a:buSzPct val="125000"/>
            </a:pPr>
            <a:endParaRPr lang="en-US" b="1">
              <a:ea typeface="Arial" pitchFamily="26" charset="0"/>
              <a:cs typeface="Arial" pitchFamily="26" charset="0"/>
            </a:endParaRPr>
          </a:p>
        </p:txBody>
      </p:sp>
      <p:sp>
        <p:nvSpPr>
          <p:cNvPr id="30745" name="AutoShape 60"/>
          <p:cNvSpPr>
            <a:spLocks noChangeArrowheads="1"/>
          </p:cNvSpPr>
          <p:nvPr/>
        </p:nvSpPr>
        <p:spPr bwMode="auto">
          <a:xfrm>
            <a:off x="4254500" y="3365920"/>
            <a:ext cx="365125" cy="139700"/>
          </a:xfrm>
          <a:prstGeom prst="leftRightArrow">
            <a:avLst>
              <a:gd name="adj1" fmla="val 50000"/>
              <a:gd name="adj2" fmla="val 52273"/>
            </a:avLst>
          </a:prstGeom>
          <a:solidFill>
            <a:srgbClr val="000080"/>
          </a:solidFill>
          <a:ln w="12700">
            <a:solidFill>
              <a:srgbClr val="0000FF"/>
            </a:solidFill>
            <a:miter lim="800000"/>
            <a:headEnd/>
            <a:tailEnd/>
          </a:ln>
        </p:spPr>
        <p:txBody>
          <a:bodyPr wrap="none" lIns="90487" tIns="44450" rIns="90487" bIns="44450" anchor="ctr">
            <a:prstTxWarp prst="textNoShape">
              <a:avLst/>
            </a:prstTxWarp>
          </a:bodyPr>
          <a:lstStyle/>
          <a:p>
            <a:pPr>
              <a:spcBef>
                <a:spcPct val="50000"/>
              </a:spcBef>
              <a:buSzPct val="125000"/>
            </a:pPr>
            <a:endParaRPr lang="en-US" b="1">
              <a:ea typeface="Arial" pitchFamily="26" charset="0"/>
              <a:cs typeface="Arial" pitchFamily="26" charset="0"/>
            </a:endParaRPr>
          </a:p>
        </p:txBody>
      </p:sp>
      <p:sp>
        <p:nvSpPr>
          <p:cNvPr id="30746" name="AutoShape 61"/>
          <p:cNvSpPr>
            <a:spLocks noChangeArrowheads="1"/>
          </p:cNvSpPr>
          <p:nvPr/>
        </p:nvSpPr>
        <p:spPr bwMode="auto">
          <a:xfrm>
            <a:off x="3525838" y="3296070"/>
            <a:ext cx="365125" cy="139700"/>
          </a:xfrm>
          <a:prstGeom prst="leftRightArrow">
            <a:avLst>
              <a:gd name="adj1" fmla="val 50000"/>
              <a:gd name="adj2" fmla="val 52273"/>
            </a:avLst>
          </a:prstGeom>
          <a:solidFill>
            <a:srgbClr val="000080"/>
          </a:solidFill>
          <a:ln w="12700">
            <a:solidFill>
              <a:srgbClr val="0000FF"/>
            </a:solidFill>
            <a:miter lim="800000"/>
            <a:headEnd/>
            <a:tailEnd/>
          </a:ln>
        </p:spPr>
        <p:txBody>
          <a:bodyPr wrap="none" lIns="90487" tIns="44450" rIns="90487" bIns="44450" anchor="ctr">
            <a:prstTxWarp prst="textNoShape">
              <a:avLst/>
            </a:prstTxWarp>
          </a:bodyPr>
          <a:lstStyle/>
          <a:p>
            <a:pPr>
              <a:spcBef>
                <a:spcPct val="50000"/>
              </a:spcBef>
              <a:buSzPct val="125000"/>
            </a:pPr>
            <a:endParaRPr lang="en-US" b="1">
              <a:ea typeface="Arial" pitchFamily="26" charset="0"/>
              <a:cs typeface="Arial" pitchFamily="26" charset="0"/>
            </a:endParaRPr>
          </a:p>
        </p:txBody>
      </p:sp>
      <p:sp>
        <p:nvSpPr>
          <p:cNvPr id="30747" name="Text Box 65"/>
          <p:cNvSpPr txBox="1">
            <a:spLocks noChangeArrowheads="1"/>
          </p:cNvSpPr>
          <p:nvPr/>
        </p:nvSpPr>
        <p:spPr bwMode="auto">
          <a:xfrm>
            <a:off x="3505200" y="4204120"/>
            <a:ext cx="947738" cy="271463"/>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200" b="1">
                <a:ea typeface="Arial" pitchFamily="26" charset="0"/>
                <a:cs typeface="Arial" pitchFamily="26" charset="0"/>
              </a:rPr>
              <a:t>netHSM</a:t>
            </a:r>
          </a:p>
        </p:txBody>
      </p:sp>
      <p:pic>
        <p:nvPicPr>
          <p:cNvPr id="30748" name="Picture 42"/>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9"/>
              <a:srcRect/>
              <a:stretch>
                <a:fillRect/>
              </a:stretch>
            </p:blipFill>
          </mc:Choice>
          <mc:Fallback>
            <p:blipFill>
              <a:blip r:embed="rId10"/>
              <a:srcRect/>
              <a:stretch>
                <a:fillRect/>
              </a:stretch>
            </p:blipFill>
          </mc:Fallback>
        </mc:AlternateContent>
        <p:spPr bwMode="auto">
          <a:xfrm>
            <a:off x="6694488" y="4675608"/>
            <a:ext cx="1284287" cy="1163637"/>
          </a:xfrm>
          <a:prstGeom prst="rect">
            <a:avLst/>
          </a:prstGeom>
          <a:noFill/>
          <a:ln w="9525">
            <a:noFill/>
            <a:miter lim="800000"/>
            <a:headEnd/>
            <a:tailEnd/>
          </a:ln>
        </p:spPr>
      </p:pic>
      <p:pic>
        <p:nvPicPr>
          <p:cNvPr id="30749" name="Picture 7" descr="MCj04352420000[1]"/>
          <p:cNvPicPr>
            <a:picLocks noChangeAspect="1" noChangeArrowheads="1"/>
          </p:cNvPicPr>
          <p:nvPr/>
        </p:nvPicPr>
        <p:blipFill>
          <a:blip r:embed="rId11"/>
          <a:srcRect/>
          <a:stretch>
            <a:fillRect/>
          </a:stretch>
        </p:blipFill>
        <p:spPr bwMode="auto">
          <a:xfrm>
            <a:off x="3917950" y="3251620"/>
            <a:ext cx="303213" cy="549275"/>
          </a:xfrm>
          <a:prstGeom prst="rect">
            <a:avLst/>
          </a:prstGeom>
          <a:noFill/>
          <a:ln w="9525">
            <a:noFill/>
            <a:miter lim="800000"/>
            <a:headEnd/>
            <a:tailEnd/>
          </a:ln>
        </p:spPr>
      </p:pic>
      <p:pic>
        <p:nvPicPr>
          <p:cNvPr id="30750" name="Picture 7" descr="MCj04352420000[1]"/>
          <p:cNvPicPr>
            <a:picLocks noChangeAspect="1" noChangeArrowheads="1"/>
          </p:cNvPicPr>
          <p:nvPr/>
        </p:nvPicPr>
        <p:blipFill>
          <a:blip r:embed="rId12"/>
          <a:srcRect/>
          <a:stretch>
            <a:fillRect/>
          </a:stretch>
        </p:blipFill>
        <p:spPr bwMode="auto">
          <a:xfrm>
            <a:off x="4641850" y="3278608"/>
            <a:ext cx="303213" cy="550862"/>
          </a:xfrm>
          <a:prstGeom prst="rect">
            <a:avLst/>
          </a:prstGeom>
          <a:noFill/>
          <a:ln w="9525">
            <a:noFill/>
            <a:miter lim="800000"/>
            <a:headEnd/>
            <a:tailEnd/>
          </a:ln>
        </p:spPr>
      </p:pic>
      <p:pic>
        <p:nvPicPr>
          <p:cNvPr id="30751" name="Picture 7" descr="MCj04352420000[1]"/>
          <p:cNvPicPr>
            <a:picLocks noChangeAspect="1" noChangeArrowheads="1"/>
          </p:cNvPicPr>
          <p:nvPr/>
        </p:nvPicPr>
        <p:blipFill>
          <a:blip r:embed="rId11"/>
          <a:srcRect/>
          <a:stretch>
            <a:fillRect/>
          </a:stretch>
        </p:blipFill>
        <p:spPr bwMode="auto">
          <a:xfrm>
            <a:off x="3248025" y="3154783"/>
            <a:ext cx="304800" cy="549275"/>
          </a:xfrm>
          <a:prstGeom prst="rect">
            <a:avLst/>
          </a:prstGeom>
          <a:noFill/>
          <a:ln w="9525">
            <a:noFill/>
            <a:miter lim="800000"/>
            <a:headEnd/>
            <a:tailEnd/>
          </a:ln>
        </p:spPr>
      </p:pic>
      <p:pic>
        <p:nvPicPr>
          <p:cNvPr id="30752" name="Picture 7" descr="MCj04352420000[1]"/>
          <p:cNvPicPr>
            <a:picLocks noChangeAspect="1" noChangeArrowheads="1"/>
          </p:cNvPicPr>
          <p:nvPr/>
        </p:nvPicPr>
        <p:blipFill>
          <a:blip r:embed="rId13"/>
          <a:srcRect/>
          <a:stretch>
            <a:fillRect/>
          </a:stretch>
        </p:blipFill>
        <p:spPr bwMode="auto">
          <a:xfrm>
            <a:off x="5373688" y="3265908"/>
            <a:ext cx="304800" cy="550862"/>
          </a:xfrm>
          <a:prstGeom prst="rect">
            <a:avLst/>
          </a:prstGeom>
          <a:noFill/>
          <a:ln w="9525">
            <a:noFill/>
            <a:miter lim="800000"/>
            <a:headEnd/>
            <a:tailEnd/>
          </a:ln>
        </p:spPr>
      </p:pic>
      <p:sp>
        <p:nvSpPr>
          <p:cNvPr id="30753" name="Line 53"/>
          <p:cNvSpPr>
            <a:spLocks noChangeShapeType="1"/>
          </p:cNvSpPr>
          <p:nvPr/>
        </p:nvSpPr>
        <p:spPr bwMode="auto">
          <a:xfrm flipV="1">
            <a:off x="6019800" y="2527720"/>
            <a:ext cx="1295400" cy="609600"/>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sp>
        <p:nvSpPr>
          <p:cNvPr id="30754" name="Text Box 65"/>
          <p:cNvSpPr txBox="1">
            <a:spLocks noChangeArrowheads="1"/>
          </p:cNvSpPr>
          <p:nvPr/>
        </p:nvSpPr>
        <p:spPr bwMode="auto">
          <a:xfrm>
            <a:off x="4114800" y="3670720"/>
            <a:ext cx="1371600" cy="546100"/>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200" b="1">
                <a:ea typeface="Arial" pitchFamily="26" charset="0"/>
                <a:cs typeface="Arial" pitchFamily="26" charset="0"/>
              </a:rPr>
              <a:t>CRL delivery</a:t>
            </a:r>
          </a:p>
          <a:p>
            <a:pPr marL="228600" indent="-228600">
              <a:spcBef>
                <a:spcPct val="50000"/>
              </a:spcBef>
              <a:buSzPct val="125000"/>
            </a:pPr>
            <a:endParaRPr lang="en-US" sz="1200" b="1">
              <a:ea typeface="Arial" pitchFamily="26" charset="0"/>
              <a:cs typeface="Arial" pitchFamily="26" charset="0"/>
            </a:endParaRPr>
          </a:p>
        </p:txBody>
      </p:sp>
      <p:sp>
        <p:nvSpPr>
          <p:cNvPr id="30755" name="Text Box 64"/>
          <p:cNvSpPr txBox="1">
            <a:spLocks noChangeArrowheads="1"/>
          </p:cNvSpPr>
          <p:nvPr/>
        </p:nvSpPr>
        <p:spPr bwMode="auto">
          <a:xfrm>
            <a:off x="3505200" y="1765720"/>
            <a:ext cx="609600" cy="271463"/>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200" b="1">
                <a:ea typeface="Arial" pitchFamily="26" charset="0"/>
                <a:cs typeface="Arial" pitchFamily="26" charset="0"/>
              </a:rPr>
              <a:t>LDAP</a:t>
            </a:r>
          </a:p>
        </p:txBody>
      </p:sp>
      <p:sp>
        <p:nvSpPr>
          <p:cNvPr id="30756" name="Text Box 64"/>
          <p:cNvSpPr txBox="1">
            <a:spLocks noChangeArrowheads="1"/>
          </p:cNvSpPr>
          <p:nvPr/>
        </p:nvSpPr>
        <p:spPr bwMode="auto">
          <a:xfrm>
            <a:off x="4953000" y="1765720"/>
            <a:ext cx="609600" cy="271463"/>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200" b="1">
                <a:ea typeface="Arial" pitchFamily="26" charset="0"/>
                <a:cs typeface="Arial" pitchFamily="26" charset="0"/>
              </a:rPr>
              <a:t>LDAP</a:t>
            </a:r>
          </a:p>
        </p:txBody>
      </p:sp>
      <p:sp>
        <p:nvSpPr>
          <p:cNvPr id="30757" name="Text Box 38"/>
          <p:cNvSpPr txBox="1">
            <a:spLocks noChangeArrowheads="1"/>
          </p:cNvSpPr>
          <p:nvPr/>
        </p:nvSpPr>
        <p:spPr bwMode="auto">
          <a:xfrm>
            <a:off x="2590800" y="5194720"/>
            <a:ext cx="1897063" cy="30162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400" b="1">
                <a:ea typeface="Arial" pitchFamily="26" charset="0"/>
                <a:cs typeface="Arial" pitchFamily="26" charset="0"/>
              </a:rPr>
              <a:t>West coast</a:t>
            </a:r>
          </a:p>
        </p:txBody>
      </p:sp>
      <p:sp>
        <p:nvSpPr>
          <p:cNvPr id="30758" name="Line 43"/>
          <p:cNvSpPr>
            <a:spLocks noChangeShapeType="1"/>
          </p:cNvSpPr>
          <p:nvPr/>
        </p:nvSpPr>
        <p:spPr bwMode="auto">
          <a:xfrm>
            <a:off x="1905000" y="4585120"/>
            <a:ext cx="0" cy="457200"/>
          </a:xfrm>
          <a:prstGeom prst="line">
            <a:avLst/>
          </a:prstGeom>
          <a:noFill/>
          <a:ln w="9525">
            <a:solidFill>
              <a:schemeClr val="tx1"/>
            </a:solidFill>
            <a:prstDash val="lgDash"/>
            <a:round/>
            <a:headEnd type="stealth" w="med" len="med"/>
            <a:tailEnd type="stealth" w="med" len="med"/>
          </a:ln>
        </p:spPr>
        <p:txBody>
          <a:bodyPr>
            <a:prstTxWarp prst="textNoShape">
              <a:avLst/>
            </a:prstTxWarp>
          </a:bodyPr>
          <a:lstStyle/>
          <a:p>
            <a:endParaRPr lang="en-US"/>
          </a:p>
        </p:txBody>
      </p:sp>
      <p:sp>
        <p:nvSpPr>
          <p:cNvPr id="30759" name="Text Box 42"/>
          <p:cNvSpPr txBox="1">
            <a:spLocks noChangeArrowheads="1"/>
          </p:cNvSpPr>
          <p:nvPr/>
        </p:nvSpPr>
        <p:spPr bwMode="auto">
          <a:xfrm>
            <a:off x="1447800" y="4585120"/>
            <a:ext cx="533400" cy="33337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600">
                <a:ea typeface="Arial" pitchFamily="26" charset="0"/>
                <a:cs typeface="Arial" pitchFamily="26" charset="0"/>
              </a:rPr>
              <a:t>. . . </a:t>
            </a:r>
          </a:p>
        </p:txBody>
      </p:sp>
      <p:sp>
        <p:nvSpPr>
          <p:cNvPr id="30760" name="Line 43"/>
          <p:cNvSpPr>
            <a:spLocks noChangeShapeType="1"/>
          </p:cNvSpPr>
          <p:nvPr/>
        </p:nvSpPr>
        <p:spPr bwMode="auto">
          <a:xfrm>
            <a:off x="1905000" y="2832520"/>
            <a:ext cx="0" cy="1066800"/>
          </a:xfrm>
          <a:prstGeom prst="line">
            <a:avLst/>
          </a:prstGeom>
          <a:noFill/>
          <a:ln w="9525">
            <a:solidFill>
              <a:schemeClr val="tx1"/>
            </a:solidFill>
            <a:prstDash val="lgDash"/>
            <a:round/>
            <a:headEnd type="stealth" w="med" len="med"/>
            <a:tailEnd type="stealth" w="med" len="med"/>
          </a:ln>
        </p:spPr>
        <p:txBody>
          <a:bodyPr>
            <a:prstTxWarp prst="textNoShape">
              <a:avLst/>
            </a:prstTxWarp>
          </a:bodyPr>
          <a:lstStyle/>
          <a:p>
            <a:endParaRPr lang="en-US"/>
          </a:p>
        </p:txBody>
      </p:sp>
      <p:sp>
        <p:nvSpPr>
          <p:cNvPr id="30762" name="Line 43"/>
          <p:cNvSpPr>
            <a:spLocks noChangeShapeType="1"/>
          </p:cNvSpPr>
          <p:nvPr/>
        </p:nvSpPr>
        <p:spPr bwMode="auto">
          <a:xfrm>
            <a:off x="7620000" y="2680120"/>
            <a:ext cx="0" cy="1066800"/>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sp>
        <p:nvSpPr>
          <p:cNvPr id="30763" name="Line 43"/>
          <p:cNvSpPr>
            <a:spLocks noChangeShapeType="1"/>
          </p:cNvSpPr>
          <p:nvPr/>
        </p:nvSpPr>
        <p:spPr bwMode="auto">
          <a:xfrm>
            <a:off x="8153400" y="2680120"/>
            <a:ext cx="0" cy="1066800"/>
          </a:xfrm>
          <a:prstGeom prst="line">
            <a:avLst/>
          </a:prstGeom>
          <a:noFill/>
          <a:ln w="9525">
            <a:solidFill>
              <a:schemeClr val="tx1"/>
            </a:solidFill>
            <a:prstDash val="lgDash"/>
            <a:round/>
            <a:headEnd type="stealth" w="med" len="med"/>
            <a:tailEnd type="stealth" w="med" len="med"/>
          </a:ln>
        </p:spPr>
        <p:txBody>
          <a:bodyPr>
            <a:prstTxWarp prst="textNoShape">
              <a:avLst/>
            </a:prstTxWarp>
          </a:bodyPr>
          <a:lstStyle/>
          <a:p>
            <a:endParaRPr lang="en-US"/>
          </a:p>
        </p:txBody>
      </p:sp>
      <p:sp>
        <p:nvSpPr>
          <p:cNvPr id="30765" name="Line 46"/>
          <p:cNvSpPr>
            <a:spLocks noChangeShapeType="1"/>
          </p:cNvSpPr>
          <p:nvPr/>
        </p:nvSpPr>
        <p:spPr bwMode="auto">
          <a:xfrm>
            <a:off x="7543800" y="4508920"/>
            <a:ext cx="0" cy="457200"/>
          </a:xfrm>
          <a:prstGeom prst="line">
            <a:avLst/>
          </a:prstGeom>
          <a:noFill/>
          <a:ln w="9525">
            <a:solidFill>
              <a:schemeClr val="tx1"/>
            </a:solidFill>
            <a:round/>
            <a:headEnd type="stealth" w="med" len="med"/>
            <a:tailEnd type="stealth" w="med" len="med"/>
          </a:ln>
        </p:spPr>
        <p:txBody>
          <a:bodyPr>
            <a:prstTxWarp prst="textNoShape">
              <a:avLst/>
            </a:prstTxWarp>
          </a:bodyPr>
          <a:lstStyle/>
          <a:p>
            <a:endParaRPr lang="en-US"/>
          </a:p>
        </p:txBody>
      </p:sp>
      <p:sp>
        <p:nvSpPr>
          <p:cNvPr id="30766" name="Line 43"/>
          <p:cNvSpPr>
            <a:spLocks noChangeShapeType="1"/>
          </p:cNvSpPr>
          <p:nvPr/>
        </p:nvSpPr>
        <p:spPr bwMode="auto">
          <a:xfrm>
            <a:off x="8001000" y="4508920"/>
            <a:ext cx="0" cy="457200"/>
          </a:xfrm>
          <a:prstGeom prst="line">
            <a:avLst/>
          </a:prstGeom>
          <a:noFill/>
          <a:ln w="9525">
            <a:solidFill>
              <a:schemeClr val="tx1"/>
            </a:solidFill>
            <a:prstDash val="lgDash"/>
            <a:round/>
            <a:headEnd type="stealth" w="med" len="med"/>
            <a:tailEnd type="stealth" w="med" len="med"/>
          </a:ln>
        </p:spPr>
        <p:txBody>
          <a:bodyPr>
            <a:prstTxWarp prst="textNoShape">
              <a:avLst/>
            </a:prstTxWarp>
          </a:bodyPr>
          <a:lstStyle/>
          <a:p>
            <a:endParaRPr lang="en-US"/>
          </a:p>
        </p:txBody>
      </p:sp>
      <p:sp>
        <p:nvSpPr>
          <p:cNvPr id="30767" name="Text Box 42"/>
          <p:cNvSpPr txBox="1">
            <a:spLocks noChangeArrowheads="1"/>
          </p:cNvSpPr>
          <p:nvPr/>
        </p:nvSpPr>
        <p:spPr bwMode="auto">
          <a:xfrm>
            <a:off x="7543800" y="4508920"/>
            <a:ext cx="533400" cy="33337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600">
                <a:ea typeface="Arial" pitchFamily="26" charset="0"/>
                <a:cs typeface="Arial" pitchFamily="26" charset="0"/>
              </a:rPr>
              <a:t>. . . </a:t>
            </a:r>
          </a:p>
        </p:txBody>
      </p:sp>
      <p:sp>
        <p:nvSpPr>
          <p:cNvPr id="30768" name="Text Box 65"/>
          <p:cNvSpPr txBox="1">
            <a:spLocks noChangeArrowheads="1"/>
          </p:cNvSpPr>
          <p:nvPr/>
        </p:nvSpPr>
        <p:spPr bwMode="auto">
          <a:xfrm>
            <a:off x="4953000" y="4204120"/>
            <a:ext cx="947738" cy="271463"/>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200" b="1">
                <a:ea typeface="Arial" pitchFamily="26" charset="0"/>
                <a:cs typeface="Arial" pitchFamily="26" charset="0"/>
              </a:rPr>
              <a:t>netHSM</a:t>
            </a:r>
          </a:p>
        </p:txBody>
      </p:sp>
      <p:sp>
        <p:nvSpPr>
          <p:cNvPr id="30769" name="Text Box 38"/>
          <p:cNvSpPr txBox="1">
            <a:spLocks noChangeArrowheads="1"/>
          </p:cNvSpPr>
          <p:nvPr/>
        </p:nvSpPr>
        <p:spPr bwMode="auto">
          <a:xfrm>
            <a:off x="3581400" y="5728120"/>
            <a:ext cx="2057400" cy="301625"/>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pPr marL="228600" indent="-228600" algn="ctr">
              <a:spcBef>
                <a:spcPct val="50000"/>
              </a:spcBef>
              <a:buSzPct val="125000"/>
            </a:pPr>
            <a:r>
              <a:rPr lang="en-US" sz="1400" b="1">
                <a:ea typeface="Arial" pitchFamily="26" charset="0"/>
                <a:cs typeface="Arial" pitchFamily="26" charset="0"/>
              </a:rPr>
              <a:t>Mid  West ?</a:t>
            </a:r>
          </a:p>
        </p:txBody>
      </p:sp>
      <p:sp>
        <p:nvSpPr>
          <p:cNvPr id="30770" name="Text Box 42"/>
          <p:cNvSpPr txBox="1">
            <a:spLocks noChangeArrowheads="1"/>
          </p:cNvSpPr>
          <p:nvPr/>
        </p:nvSpPr>
        <p:spPr bwMode="auto">
          <a:xfrm>
            <a:off x="609600" y="3670720"/>
            <a:ext cx="304800" cy="144398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4400" b="1" dirty="0">
                <a:solidFill>
                  <a:schemeClr val="accent1"/>
                </a:solidFill>
                <a:latin typeface="Wingdings 2" pitchFamily="26" charset="2"/>
                <a:ea typeface="Arial" pitchFamily="26" charset="0"/>
                <a:cs typeface="Arial" pitchFamily="26" charset="0"/>
              </a:rPr>
              <a:t>P</a:t>
            </a:r>
          </a:p>
        </p:txBody>
      </p:sp>
      <p:sp>
        <p:nvSpPr>
          <p:cNvPr id="30771" name="Text Box 42"/>
          <p:cNvSpPr txBox="1">
            <a:spLocks noChangeArrowheads="1"/>
          </p:cNvSpPr>
          <p:nvPr/>
        </p:nvSpPr>
        <p:spPr bwMode="auto">
          <a:xfrm>
            <a:off x="5791200" y="3594520"/>
            <a:ext cx="304800" cy="144398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4400" b="1" dirty="0">
                <a:solidFill>
                  <a:schemeClr val="accent1"/>
                </a:solidFill>
                <a:latin typeface="Wingdings 2" pitchFamily="26" charset="2"/>
                <a:ea typeface="Arial" pitchFamily="26" charset="0"/>
                <a:cs typeface="Arial" pitchFamily="26" charset="0"/>
              </a:rPr>
              <a:t>P</a:t>
            </a:r>
          </a:p>
        </p:txBody>
      </p:sp>
      <p:sp>
        <p:nvSpPr>
          <p:cNvPr id="30772" name="Text Box 42"/>
          <p:cNvSpPr txBox="1">
            <a:spLocks noChangeArrowheads="1"/>
          </p:cNvSpPr>
          <p:nvPr/>
        </p:nvSpPr>
        <p:spPr bwMode="auto">
          <a:xfrm>
            <a:off x="2438400" y="4813720"/>
            <a:ext cx="304800" cy="144398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4400" b="1" dirty="0">
                <a:solidFill>
                  <a:schemeClr val="accent1"/>
                </a:solidFill>
                <a:latin typeface="Wingdings 2" pitchFamily="26" charset="2"/>
                <a:ea typeface="Arial" pitchFamily="26" charset="0"/>
                <a:cs typeface="Arial" pitchFamily="26" charset="0"/>
              </a:rPr>
              <a:t>P</a:t>
            </a:r>
          </a:p>
        </p:txBody>
      </p:sp>
      <p:sp>
        <p:nvSpPr>
          <p:cNvPr id="30773" name="Text Box 42"/>
          <p:cNvSpPr txBox="1">
            <a:spLocks noChangeArrowheads="1"/>
          </p:cNvSpPr>
          <p:nvPr/>
        </p:nvSpPr>
        <p:spPr bwMode="auto">
          <a:xfrm>
            <a:off x="2819400" y="2832520"/>
            <a:ext cx="304800" cy="144398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4400" b="1" dirty="0">
                <a:solidFill>
                  <a:schemeClr val="accent1"/>
                </a:solidFill>
                <a:latin typeface="Wingdings 2" pitchFamily="26" charset="2"/>
                <a:ea typeface="Arial" pitchFamily="26" charset="0"/>
                <a:cs typeface="Arial" pitchFamily="26" charset="0"/>
              </a:rPr>
              <a:t>P</a:t>
            </a:r>
          </a:p>
        </p:txBody>
      </p:sp>
      <p:sp>
        <p:nvSpPr>
          <p:cNvPr id="30774" name="Text Box 42"/>
          <p:cNvSpPr txBox="1">
            <a:spLocks noChangeArrowheads="1"/>
          </p:cNvSpPr>
          <p:nvPr/>
        </p:nvSpPr>
        <p:spPr bwMode="auto">
          <a:xfrm>
            <a:off x="228600" y="5996738"/>
            <a:ext cx="1219200" cy="366767"/>
          </a:xfrm>
          <a:prstGeom prst="rect">
            <a:avLst/>
          </a:prstGeom>
          <a:noFill/>
          <a:ln w="12700">
            <a:noFill/>
            <a:miter lim="800000"/>
            <a:headEnd/>
            <a:tailEnd/>
          </a:ln>
        </p:spPr>
        <p:txBody>
          <a:bodyPr wrap="square" lIns="90487" tIns="44450" rIns="90487" bIns="44450">
            <a:prstTxWarp prst="textNoShape">
              <a:avLst/>
            </a:prstTxWarp>
            <a:spAutoFit/>
          </a:bodyPr>
          <a:lstStyle/>
          <a:p>
            <a:pPr marL="228600" indent="-228600">
              <a:spcBef>
                <a:spcPct val="50000"/>
              </a:spcBef>
              <a:buSzPct val="125000"/>
            </a:pPr>
            <a:r>
              <a:rPr lang="en-US" sz="1800" b="1" dirty="0" err="1" smtClean="0">
                <a:solidFill>
                  <a:schemeClr val="accent1"/>
                </a:solidFill>
                <a:latin typeface="Wingdings 2" pitchFamily="26" charset="2"/>
                <a:ea typeface="Arial" pitchFamily="26" charset="0"/>
                <a:cs typeface="Arial" pitchFamily="26" charset="0"/>
              </a:rPr>
              <a:t>P</a:t>
            </a:r>
            <a:r>
              <a:rPr lang="en-US" sz="1000" b="1" dirty="0" err="1" smtClean="0">
                <a:ea typeface="Arial" pitchFamily="26" charset="0"/>
                <a:cs typeface="Arial" pitchFamily="26" charset="0"/>
              </a:rPr>
              <a:t>Available</a:t>
            </a:r>
            <a:endParaRPr lang="en-US" sz="1000" b="1" dirty="0">
              <a:latin typeface="Wingdings 2" pitchFamily="26" charset="2"/>
              <a:ea typeface="Arial" pitchFamily="26" charset="0"/>
              <a:cs typeface="Arial" pitchFamily="26" charset="0"/>
            </a:endParaRPr>
          </a:p>
        </p:txBody>
      </p:sp>
      <p:sp>
        <p:nvSpPr>
          <p:cNvPr id="55" name="Text Box 42"/>
          <p:cNvSpPr txBox="1">
            <a:spLocks noChangeArrowheads="1"/>
          </p:cNvSpPr>
          <p:nvPr/>
        </p:nvSpPr>
        <p:spPr bwMode="auto">
          <a:xfrm>
            <a:off x="1371600" y="3137320"/>
            <a:ext cx="533400" cy="56197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600" dirty="0">
                <a:ea typeface="Arial" pitchFamily="26" charset="0"/>
                <a:cs typeface="Arial" pitchFamily="26" charset="0"/>
              </a:rPr>
              <a:t>. . . </a:t>
            </a:r>
          </a:p>
          <a:p>
            <a:pPr marL="228600" indent="-228600">
              <a:spcBef>
                <a:spcPct val="50000"/>
              </a:spcBef>
              <a:buSzPct val="125000"/>
            </a:pPr>
            <a:r>
              <a:rPr lang="en-US" sz="1000" dirty="0">
                <a:ea typeface="Arial" pitchFamily="26" charset="0"/>
                <a:cs typeface="Arial" pitchFamily="26" charset="0"/>
              </a:rPr>
              <a:t>1 to </a:t>
            </a:r>
            <a:r>
              <a:rPr lang="en-US" sz="1000" dirty="0" err="1">
                <a:ea typeface="Arial" pitchFamily="26" charset="0"/>
                <a:cs typeface="Arial" pitchFamily="26" charset="0"/>
              </a:rPr>
              <a:t>n</a:t>
            </a:r>
            <a:endParaRPr lang="en-US" sz="1000" dirty="0">
              <a:ea typeface="Arial" pitchFamily="26" charset="0"/>
              <a:cs typeface="Arial" pitchFamily="26" charset="0"/>
            </a:endParaRPr>
          </a:p>
        </p:txBody>
      </p:sp>
      <p:sp>
        <p:nvSpPr>
          <p:cNvPr id="56" name="Text Box 42"/>
          <p:cNvSpPr txBox="1">
            <a:spLocks noChangeArrowheads="1"/>
          </p:cNvSpPr>
          <p:nvPr/>
        </p:nvSpPr>
        <p:spPr bwMode="auto">
          <a:xfrm>
            <a:off x="7620000" y="3137320"/>
            <a:ext cx="533400" cy="561975"/>
          </a:xfrm>
          <a:prstGeom prst="rect">
            <a:avLst/>
          </a:prstGeom>
          <a:noFill/>
          <a:ln w="12700">
            <a:noFill/>
            <a:miter lim="800000"/>
            <a:headEnd/>
            <a:tailEnd/>
          </a:ln>
        </p:spPr>
        <p:txBody>
          <a:bodyPr lIns="90487" tIns="44450" rIns="90487" bIns="44450">
            <a:prstTxWarp prst="textNoShape">
              <a:avLst/>
            </a:prstTxWarp>
            <a:spAutoFit/>
          </a:bodyPr>
          <a:lstStyle/>
          <a:p>
            <a:pPr marL="228600" indent="-228600">
              <a:spcBef>
                <a:spcPct val="50000"/>
              </a:spcBef>
              <a:buSzPct val="125000"/>
            </a:pPr>
            <a:r>
              <a:rPr lang="en-US" sz="1600" dirty="0">
                <a:ea typeface="Arial" pitchFamily="26" charset="0"/>
                <a:cs typeface="Arial" pitchFamily="26" charset="0"/>
              </a:rPr>
              <a:t>. . . </a:t>
            </a:r>
          </a:p>
          <a:p>
            <a:pPr marL="228600" indent="-228600">
              <a:spcBef>
                <a:spcPct val="50000"/>
              </a:spcBef>
              <a:buSzPct val="125000"/>
            </a:pPr>
            <a:r>
              <a:rPr lang="en-US" sz="1000" dirty="0">
                <a:ea typeface="Arial" pitchFamily="26" charset="0"/>
                <a:cs typeface="Arial" pitchFamily="26" charset="0"/>
              </a:rPr>
              <a:t>1 to </a:t>
            </a:r>
            <a:r>
              <a:rPr lang="en-US" sz="1000" dirty="0" err="1">
                <a:ea typeface="Arial" pitchFamily="26" charset="0"/>
                <a:cs typeface="Arial" pitchFamily="26" charset="0"/>
              </a:rPr>
              <a:t>n</a:t>
            </a:r>
            <a:endParaRPr lang="en-US" sz="1000" dirty="0">
              <a:ea typeface="Arial" pitchFamily="26" charset="0"/>
              <a:cs typeface="Arial" pitchFamily="2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4114800" cy="1160462"/>
          </a:xfrm>
        </p:spPr>
        <p:txBody>
          <a:bodyPr/>
          <a:lstStyle/>
          <a:p>
            <a:r>
              <a:rPr lang="en-US" sz="2800" dirty="0" err="1" smtClean="0"/>
              <a:t>DOEGrids</a:t>
            </a:r>
            <a:r>
              <a:rPr lang="en-US" sz="2800" dirty="0" smtClean="0"/>
              <a:t> Certificates &amp; ESnet PKI</a:t>
            </a:r>
            <a:endParaRPr lang="en-US" sz="2800" dirty="0"/>
          </a:p>
        </p:txBody>
      </p:sp>
      <p:sp>
        <p:nvSpPr>
          <p:cNvPr id="11" name="Text Placeholder 10"/>
          <p:cNvSpPr>
            <a:spLocks noGrp="1"/>
          </p:cNvSpPr>
          <p:nvPr>
            <p:ph type="body" sz="half" idx="2"/>
          </p:nvPr>
        </p:nvSpPr>
        <p:spPr>
          <a:xfrm>
            <a:off x="457200" y="1714500"/>
            <a:ext cx="4343400" cy="4411663"/>
          </a:xfrm>
        </p:spPr>
        <p:txBody>
          <a:bodyPr/>
          <a:lstStyle/>
          <a:p>
            <a:r>
              <a:rPr lang="en-US" dirty="0" smtClean="0"/>
              <a:t>How does the newly-announced </a:t>
            </a:r>
            <a:r>
              <a:rPr lang="en-US" dirty="0" err="1" smtClean="0"/>
              <a:t>InCommon</a:t>
            </a:r>
            <a:r>
              <a:rPr lang="en-US" dirty="0" smtClean="0"/>
              <a:t> certificate service (a partnership with </a:t>
            </a:r>
            <a:r>
              <a:rPr lang="en-US" dirty="0" err="1" smtClean="0"/>
              <a:t>Comodo</a:t>
            </a:r>
            <a:r>
              <a:rPr lang="en-US" dirty="0" smtClean="0"/>
              <a:t>) impact DOE and the </a:t>
            </a:r>
            <a:r>
              <a:rPr lang="en-US" dirty="0" err="1" smtClean="0"/>
              <a:t>DOEGrids</a:t>
            </a:r>
            <a:r>
              <a:rPr lang="en-US" dirty="0" smtClean="0"/>
              <a:t> project? </a:t>
            </a:r>
          </a:p>
          <a:p>
            <a:pPr lvl="1"/>
            <a:r>
              <a:rPr lang="en-US" dirty="0" smtClean="0"/>
              <a:t>This service is a good opportunity for campuses to save money on SSL </a:t>
            </a:r>
            <a:r>
              <a:rPr lang="en-US" dirty="0" err="1" smtClean="0"/>
              <a:t>certs</a:t>
            </a:r>
            <a:r>
              <a:rPr lang="en-US" dirty="0" smtClean="0"/>
              <a:t> </a:t>
            </a:r>
          </a:p>
          <a:p>
            <a:pPr lvl="1"/>
            <a:r>
              <a:rPr lang="en-US" dirty="0" smtClean="0"/>
              <a:t>DOE Labs are not part of the deal, but may be able to participate eventually </a:t>
            </a:r>
          </a:p>
          <a:p>
            <a:pPr lvl="1"/>
            <a:r>
              <a:rPr lang="en-US" dirty="0" smtClean="0"/>
              <a:t>If so, we envision a model of </a:t>
            </a:r>
            <a:r>
              <a:rPr lang="en-US" i="1" dirty="0" smtClean="0"/>
              <a:t>complementary</a:t>
            </a:r>
            <a:r>
              <a:rPr lang="en-US" dirty="0" smtClean="0"/>
              <a:t> services in the short term </a:t>
            </a:r>
            <a:br>
              <a:rPr lang="en-US" dirty="0" smtClean="0"/>
            </a:br>
            <a:r>
              <a:rPr lang="en-US" dirty="0" smtClean="0"/>
              <a:t>  - right now, only ~40% of </a:t>
            </a:r>
            <a:r>
              <a:rPr lang="en-US" dirty="0" err="1" smtClean="0"/>
              <a:t>DOEGrids</a:t>
            </a:r>
            <a:r>
              <a:rPr lang="en-US" dirty="0" smtClean="0"/>
              <a:t> users have access to the </a:t>
            </a:r>
            <a:r>
              <a:rPr lang="en-US" dirty="0" err="1" smtClean="0"/>
              <a:t>InCommon/Comodo</a:t>
            </a:r>
            <a:r>
              <a:rPr lang="en-US" dirty="0" smtClean="0"/>
              <a:t> service </a:t>
            </a:r>
            <a:br>
              <a:rPr lang="en-US" dirty="0" smtClean="0"/>
            </a:br>
            <a:r>
              <a:rPr lang="en-US" dirty="0" smtClean="0"/>
              <a:t>  - many virtual organizations don't have identity infrastructures, aren't </a:t>
            </a:r>
            <a:r>
              <a:rPr lang="en-US" dirty="0" err="1" smtClean="0"/>
              <a:t>InCommon</a:t>
            </a:r>
            <a:r>
              <a:rPr lang="en-US" dirty="0" smtClean="0"/>
              <a:t> members, and rely on </a:t>
            </a:r>
            <a:r>
              <a:rPr lang="en-US" dirty="0" err="1" smtClean="0"/>
              <a:t>DOEGrid's</a:t>
            </a:r>
            <a:r>
              <a:rPr lang="en-US" dirty="0" smtClean="0"/>
              <a:t> project-oriented vetting process for certificates </a:t>
            </a:r>
          </a:p>
          <a:p>
            <a:pPr lvl="1"/>
            <a:r>
              <a:rPr lang="en-US" dirty="0" smtClean="0"/>
              <a:t>In the medium term, the user community may move in the direction of the </a:t>
            </a:r>
            <a:r>
              <a:rPr lang="en-US" dirty="0" err="1" smtClean="0"/>
              <a:t>InCommon</a:t>
            </a:r>
            <a:r>
              <a:rPr lang="en-US" dirty="0" smtClean="0"/>
              <a:t> service </a:t>
            </a:r>
          </a:p>
          <a:p>
            <a:pPr lvl="1"/>
            <a:r>
              <a:rPr lang="en-US" dirty="0" smtClean="0"/>
              <a:t>Important to note that </a:t>
            </a:r>
            <a:r>
              <a:rPr lang="en-US" dirty="0" err="1" smtClean="0"/>
              <a:t>Comodo</a:t>
            </a:r>
            <a:r>
              <a:rPr lang="en-US" dirty="0" smtClean="0"/>
              <a:t> is not currently issuing IGTF-profile </a:t>
            </a:r>
            <a:r>
              <a:rPr lang="en-US" dirty="0" err="1" smtClean="0"/>
              <a:t>certs</a:t>
            </a:r>
            <a:r>
              <a:rPr lang="en-US" dirty="0" smtClean="0"/>
              <a:t>, which </a:t>
            </a:r>
            <a:r>
              <a:rPr lang="en-US" dirty="0" err="1" smtClean="0"/>
              <a:t>DOEGrids</a:t>
            </a:r>
            <a:r>
              <a:rPr lang="en-US" dirty="0" smtClean="0"/>
              <a:t> customers need</a:t>
            </a:r>
          </a:p>
          <a:p>
            <a:endParaRPr lang="en-US" sz="1600" dirty="0"/>
          </a:p>
        </p:txBody>
      </p:sp>
      <p:graphicFrame>
        <p:nvGraphicFramePr>
          <p:cNvPr id="9" name="Content Placeholder 6"/>
          <p:cNvGraphicFramePr>
            <a:graphicFrameLocks noGrp="1"/>
          </p:cNvGraphicFramePr>
          <p:nvPr>
            <p:ph sz="half" idx="1"/>
          </p:nvPr>
        </p:nvGraphicFramePr>
        <p:xfrm>
          <a:off x="3892601" y="1130300"/>
          <a:ext cx="5678487"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25"/>
          <p:cNvSpPr txBox="1">
            <a:spLocks noChangeArrowheads="1"/>
          </p:cNvSpPr>
          <p:nvPr/>
        </p:nvSpPr>
        <p:spPr bwMode="auto">
          <a:xfrm>
            <a:off x="4800600" y="5346699"/>
            <a:ext cx="4343400" cy="646331"/>
          </a:xfrm>
          <a:prstGeom prst="rect">
            <a:avLst/>
          </a:prstGeom>
          <a:noFill/>
          <a:ln w="9525">
            <a:noFill/>
            <a:miter lim="800000"/>
            <a:headEnd/>
            <a:tailEnd/>
          </a:ln>
        </p:spPr>
        <p:txBody>
          <a:bodyPr wrap="square">
            <a:prstTxWarp prst="textNoShape">
              <a:avLst/>
            </a:prstTxWarp>
            <a:spAutoFit/>
          </a:bodyPr>
          <a:lstStyle/>
          <a:p>
            <a:pPr algn="ctr"/>
            <a:r>
              <a:rPr lang="en-US" sz="900" b="1" dirty="0"/>
              <a:t>OSG</a:t>
            </a:r>
            <a:r>
              <a:rPr lang="en-US" sz="900" dirty="0"/>
              <a:t> Includes (ATLAS, ALICE, BNL, CDF, CIGI,CMS, </a:t>
            </a:r>
            <a:r>
              <a:rPr lang="en-US" sz="900" dirty="0" err="1"/>
              <a:t>CompBioGrid</a:t>
            </a:r>
            <a:r>
              <a:rPr lang="en-US" sz="900" dirty="0"/>
              <a:t>, DES, DOSAR, </a:t>
            </a:r>
            <a:r>
              <a:rPr lang="en-US" sz="900" dirty="0" err="1"/>
              <a:t>DZero</a:t>
            </a:r>
            <a:r>
              <a:rPr lang="en-US" sz="900" dirty="0"/>
              <a:t>, Engage, </a:t>
            </a:r>
            <a:r>
              <a:rPr lang="en-US" sz="900" dirty="0" err="1"/>
              <a:t>Fermilab</a:t>
            </a:r>
            <a:r>
              <a:rPr lang="en-US" sz="900" dirty="0"/>
              <a:t>, geant4, GLOW, </a:t>
            </a:r>
            <a:r>
              <a:rPr lang="en-US" sz="900" dirty="0" err="1"/>
              <a:t>GlueX</a:t>
            </a:r>
            <a:r>
              <a:rPr lang="en-US" sz="900" dirty="0"/>
              <a:t>, GROW, GPN, GRASE, HCC, i2u2, </a:t>
            </a:r>
            <a:r>
              <a:rPr lang="en-US" sz="900" dirty="0" err="1"/>
              <a:t>IceCube</a:t>
            </a:r>
            <a:r>
              <a:rPr lang="en-US" sz="900" dirty="0"/>
              <a:t>,  ILC, JDEM, JLAB, LIGO, mariachi, MIS, </a:t>
            </a:r>
            <a:r>
              <a:rPr lang="en-US" sz="900" dirty="0" err="1"/>
              <a:t>nanoHUB</a:t>
            </a:r>
            <a:r>
              <a:rPr lang="en-US" sz="900" dirty="0"/>
              <a:t>, </a:t>
            </a:r>
            <a:r>
              <a:rPr lang="en-US" sz="900" dirty="0" err="1"/>
              <a:t>NEBioGrid</a:t>
            </a:r>
            <a:r>
              <a:rPr lang="en-US" sz="900" dirty="0"/>
              <a:t>, NWICG, </a:t>
            </a:r>
            <a:r>
              <a:rPr lang="en-US" sz="900" dirty="0" err="1"/>
              <a:t>NYSGrid</a:t>
            </a:r>
            <a:r>
              <a:rPr lang="en-US" sz="900" dirty="0"/>
              <a:t>, OSG, OSGEDU, </a:t>
            </a:r>
            <a:r>
              <a:rPr lang="en-US" sz="900" dirty="0" err="1"/>
              <a:t>SBGrid</a:t>
            </a:r>
            <a:r>
              <a:rPr lang="en-US" sz="900" dirty="0"/>
              <a:t>, SLAC &amp; STAR )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Initiatives</a:t>
            </a:r>
            <a:endParaRPr lang="en-US" dirty="0"/>
          </a:p>
        </p:txBody>
      </p:sp>
      <p:sp>
        <p:nvSpPr>
          <p:cNvPr id="3" name="Text Placeholder 2"/>
          <p:cNvSpPr>
            <a:spLocks noGrp="1"/>
          </p:cNvSpPr>
          <p:nvPr>
            <p:ph type="body" idx="1"/>
          </p:nvPr>
        </p:nvSpPr>
        <p:spPr/>
        <p:txBody>
          <a:bodyPr/>
          <a:lstStyle/>
          <a:p>
            <a:r>
              <a:rPr lang="en-US" dirty="0" smtClean="0"/>
              <a:t>Site Outreach, Communications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ea typeface="ＭＳ Ｐゴシック" charset="-128"/>
                <a:cs typeface="ＭＳ Ｐゴシック" charset="-128"/>
              </a:rPr>
              <a:t>Outreach Program Goals</a:t>
            </a:r>
          </a:p>
        </p:txBody>
      </p:sp>
      <p:sp>
        <p:nvSpPr>
          <p:cNvPr id="14339" name="Content Placeholder 2"/>
          <p:cNvSpPr>
            <a:spLocks noGrp="1"/>
          </p:cNvSpPr>
          <p:nvPr>
            <p:ph idx="1"/>
          </p:nvPr>
        </p:nvSpPr>
        <p:spPr/>
        <p:txBody>
          <a:bodyPr/>
          <a:lstStyle/>
          <a:p>
            <a:pPr>
              <a:defRPr/>
            </a:pPr>
            <a:r>
              <a:rPr lang="en-US" dirty="0" smtClean="0"/>
              <a:t>Enable productive and effective use of ESnet and other networks by scientists</a:t>
            </a:r>
          </a:p>
          <a:p>
            <a:pPr lvl="1">
              <a:defRPr/>
            </a:pPr>
            <a:r>
              <a:rPr lang="en-US" sz="1800" dirty="0" smtClean="0"/>
              <a:t>By definition, this requires collaboration with sites</a:t>
            </a:r>
          </a:p>
          <a:p>
            <a:pPr lvl="1">
              <a:defRPr/>
            </a:pPr>
            <a:r>
              <a:rPr lang="en-US" sz="1800" dirty="0" smtClean="0"/>
              <a:t>Assist sites in designing/deploying infrastructure optimized for WAN usage</a:t>
            </a:r>
          </a:p>
          <a:p>
            <a:pPr lvl="1">
              <a:defRPr/>
            </a:pPr>
            <a:r>
              <a:rPr lang="en-US" sz="1800" dirty="0" smtClean="0"/>
              <a:t>Assist with adoption of ESnet services, e.g. SDN</a:t>
            </a:r>
          </a:p>
          <a:p>
            <a:pPr>
              <a:defRPr/>
            </a:pPr>
            <a:r>
              <a:rPr lang="en-US" dirty="0" smtClean="0"/>
              <a:t>Better understand issues facing sites so that ESnet can better serve its customers</a:t>
            </a:r>
          </a:p>
          <a:p>
            <a:pPr>
              <a:defRPr/>
            </a:pPr>
            <a:r>
              <a:rPr lang="en-US" dirty="0" smtClean="0"/>
              <a:t>Discover users with specific needs/issues and address them</a:t>
            </a:r>
          </a:p>
          <a:p>
            <a:pPr>
              <a:defRPr/>
            </a:pPr>
            <a:r>
              <a:rPr lang="en-US" dirty="0" smtClean="0"/>
              <a:t>Build expertise within ESnet’s user community so that effective use of the network is not specialized knowledge</a:t>
            </a:r>
          </a:p>
        </p:txBody>
      </p:sp>
      <p:sp>
        <p:nvSpPr>
          <p:cNvPr id="6" name="Date Placeholder 5"/>
          <p:cNvSpPr>
            <a:spLocks noGrp="1"/>
          </p:cNvSpPr>
          <p:nvPr>
            <p:ph type="dt" sz="quarter" idx="10"/>
          </p:nvPr>
        </p:nvSpPr>
        <p:spPr/>
        <p:txBody>
          <a:bodyPr/>
          <a:lstStyle/>
          <a:p>
            <a:pPr>
              <a:defRPr/>
            </a:pPr>
            <a:fld id="{EBA1F6DA-E956-D54F-8337-305704256CDC}" type="datetime1">
              <a:rPr lang="en-US"/>
              <a:pPr>
                <a:defRPr/>
              </a:pPr>
              <a:t>7/14/2010</a:t>
            </a:fld>
            <a:endParaRPr lang="en-US" dirty="0"/>
          </a:p>
        </p:txBody>
      </p:sp>
      <p:sp>
        <p:nvSpPr>
          <p:cNvPr id="7" name="Slide Number Placeholder 6"/>
          <p:cNvSpPr>
            <a:spLocks noGrp="1"/>
          </p:cNvSpPr>
          <p:nvPr>
            <p:ph type="sldNum" sz="quarter" idx="12"/>
          </p:nvPr>
        </p:nvSpPr>
        <p:spPr/>
        <p:txBody>
          <a:bodyPr/>
          <a:lstStyle/>
          <a:p>
            <a:pPr>
              <a:defRPr/>
            </a:pPr>
            <a:fld id="{86F8B399-4028-654E-A0F1-AD4341F1C1A3}"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ea typeface="ＭＳ Ｐゴシック" charset="-128"/>
                <a:cs typeface="ＭＳ Ｐゴシック" charset="-128"/>
              </a:rPr>
              <a:t>Outreach Program Explicit Non-Goals</a:t>
            </a:r>
          </a:p>
        </p:txBody>
      </p:sp>
      <p:sp>
        <p:nvSpPr>
          <p:cNvPr id="14339" name="Content Placeholder 2"/>
          <p:cNvSpPr>
            <a:spLocks noGrp="1"/>
          </p:cNvSpPr>
          <p:nvPr>
            <p:ph idx="1"/>
          </p:nvPr>
        </p:nvSpPr>
        <p:spPr/>
        <p:txBody>
          <a:bodyPr/>
          <a:lstStyle/>
          <a:p>
            <a:pPr>
              <a:defRPr/>
            </a:pPr>
            <a:r>
              <a:rPr lang="en-US" dirty="0" smtClean="0"/>
              <a:t>Assistance with LAN-only services such as 802.1x, VOIP, etc</a:t>
            </a:r>
          </a:p>
          <a:p>
            <a:pPr lvl="1">
              <a:defRPr/>
            </a:pPr>
            <a:r>
              <a:rPr lang="en-US" sz="1800" dirty="0" smtClean="0"/>
              <a:t>It is unlikely that a bunch of WAN engineers can teach site networking staff very much about VOIP</a:t>
            </a:r>
          </a:p>
          <a:p>
            <a:pPr lvl="1">
              <a:defRPr/>
            </a:pPr>
            <a:r>
              <a:rPr lang="en-US" sz="1800" dirty="0" smtClean="0"/>
              <a:t>If there is a need for services to traverse the WAN, we are of course happy to help</a:t>
            </a:r>
          </a:p>
          <a:p>
            <a:pPr>
              <a:defRPr/>
            </a:pPr>
            <a:r>
              <a:rPr lang="en-US" dirty="0" smtClean="0"/>
              <a:t>Security policy outsourcing</a:t>
            </a:r>
          </a:p>
          <a:p>
            <a:pPr lvl="1">
              <a:defRPr/>
            </a:pPr>
            <a:r>
              <a:rPr lang="en-US" sz="1800" dirty="0" smtClean="0"/>
              <a:t>ESnet does not and cannot understand site security policy</a:t>
            </a:r>
          </a:p>
          <a:p>
            <a:pPr lvl="1">
              <a:defRPr/>
            </a:pPr>
            <a:r>
              <a:rPr lang="en-US" sz="1800" dirty="0" smtClean="0"/>
              <a:t>ESnet is staying out of the site security business</a:t>
            </a:r>
          </a:p>
          <a:p>
            <a:pPr lvl="1">
              <a:defRPr/>
            </a:pPr>
            <a:r>
              <a:rPr lang="en-US" sz="1800" dirty="0" smtClean="0"/>
              <a:t>We will help with design/architecture of perimeter security as it pertains to network performance, but we won’t configure your firewall for you</a:t>
            </a:r>
          </a:p>
          <a:p>
            <a:pPr>
              <a:defRPr/>
            </a:pPr>
            <a:r>
              <a:rPr lang="en-US" dirty="0" smtClean="0"/>
              <a:t>RFP or procurement assistance</a:t>
            </a:r>
          </a:p>
        </p:txBody>
      </p:sp>
      <p:sp>
        <p:nvSpPr>
          <p:cNvPr id="6" name="Date Placeholder 5"/>
          <p:cNvSpPr>
            <a:spLocks noGrp="1"/>
          </p:cNvSpPr>
          <p:nvPr>
            <p:ph type="dt" sz="quarter" idx="10"/>
          </p:nvPr>
        </p:nvSpPr>
        <p:spPr/>
        <p:txBody>
          <a:bodyPr/>
          <a:lstStyle/>
          <a:p>
            <a:pPr>
              <a:defRPr/>
            </a:pPr>
            <a:fld id="{EBA1F6DA-E956-D54F-8337-305704256CDC}" type="datetime1">
              <a:rPr lang="en-US"/>
              <a:pPr>
                <a:defRPr/>
              </a:pPr>
              <a:t>7/14/2010</a:t>
            </a:fld>
            <a:endParaRPr lang="en-US" dirty="0"/>
          </a:p>
        </p:txBody>
      </p:sp>
      <p:sp>
        <p:nvSpPr>
          <p:cNvPr id="7" name="Slide Number Placeholder 6"/>
          <p:cNvSpPr>
            <a:spLocks noGrp="1"/>
          </p:cNvSpPr>
          <p:nvPr>
            <p:ph type="sldNum" sz="quarter" idx="12"/>
          </p:nvPr>
        </p:nvSpPr>
        <p:spPr/>
        <p:txBody>
          <a:bodyPr/>
          <a:lstStyle/>
          <a:p>
            <a:pPr>
              <a:defRPr/>
            </a:pPr>
            <a:fld id="{86F8B399-4028-654E-A0F1-AD4341F1C1A3}"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ea typeface="ＭＳ Ｐゴシック" charset="-128"/>
                <a:cs typeface="ＭＳ Ｐゴシック" charset="-128"/>
              </a:rPr>
              <a:t>Outreach Program Progress</a:t>
            </a:r>
          </a:p>
        </p:txBody>
      </p:sp>
      <p:sp>
        <p:nvSpPr>
          <p:cNvPr id="14339" name="Content Placeholder 2"/>
          <p:cNvSpPr>
            <a:spLocks noGrp="1"/>
          </p:cNvSpPr>
          <p:nvPr>
            <p:ph idx="1"/>
          </p:nvPr>
        </p:nvSpPr>
        <p:spPr>
          <a:xfrm>
            <a:off x="457200" y="1462896"/>
            <a:ext cx="8382000" cy="4525963"/>
          </a:xfrm>
        </p:spPr>
        <p:txBody>
          <a:bodyPr/>
          <a:lstStyle/>
          <a:p>
            <a:pPr>
              <a:defRPr/>
            </a:pPr>
            <a:r>
              <a:rPr lang="en-US" dirty="0" smtClean="0"/>
              <a:t>Initial progress has been slow</a:t>
            </a:r>
          </a:p>
          <a:p>
            <a:pPr lvl="1">
              <a:defRPr/>
            </a:pPr>
            <a:r>
              <a:rPr lang="en-US" sz="1800" dirty="0" smtClean="0"/>
              <a:t>Distracted by ANI</a:t>
            </a:r>
          </a:p>
          <a:p>
            <a:pPr lvl="1">
              <a:defRPr/>
            </a:pPr>
            <a:r>
              <a:rPr lang="en-US" sz="1800" dirty="0" smtClean="0"/>
              <a:t>Near-term needs of science programs have taken cycles that might otherwise have been focused on sites</a:t>
            </a:r>
          </a:p>
          <a:p>
            <a:pPr>
              <a:defRPr/>
            </a:pPr>
            <a:r>
              <a:rPr lang="en-US" dirty="0" smtClean="0"/>
              <a:t>Process is still evolving</a:t>
            </a:r>
          </a:p>
          <a:p>
            <a:pPr lvl="1">
              <a:defRPr/>
            </a:pPr>
            <a:r>
              <a:rPr lang="en-US" sz="1800" dirty="0" smtClean="0"/>
              <a:t>Different sites / user communities have different needs &amp; expertise</a:t>
            </a:r>
          </a:p>
          <a:p>
            <a:pPr lvl="1">
              <a:defRPr/>
            </a:pPr>
            <a:r>
              <a:rPr lang="en-US" sz="1800" dirty="0" smtClean="0"/>
              <a:t>It is possible that we will end up with multiple solutions / processes for different types of sites</a:t>
            </a:r>
          </a:p>
          <a:p>
            <a:pPr>
              <a:defRPr/>
            </a:pPr>
            <a:r>
              <a:rPr lang="en-US" dirty="0" smtClean="0"/>
              <a:t>However, still believe this effort is extremely important and remain committed to its success</a:t>
            </a:r>
          </a:p>
          <a:p>
            <a:pPr lvl="1">
              <a:defRPr/>
            </a:pPr>
            <a:r>
              <a:rPr lang="en-US" sz="1800" dirty="0" smtClean="0"/>
              <a:t>Many scientists cannot use networks effectively</a:t>
            </a:r>
          </a:p>
          <a:p>
            <a:pPr lvl="1">
              <a:defRPr/>
            </a:pPr>
            <a:r>
              <a:rPr lang="en-US" sz="1800" dirty="0" smtClean="0"/>
              <a:t>Need for effective network use is increasing in most disciplines</a:t>
            </a:r>
          </a:p>
          <a:p>
            <a:pPr lvl="1">
              <a:defRPr/>
            </a:pPr>
            <a:r>
              <a:rPr lang="en-US" sz="1800" dirty="0" smtClean="0"/>
              <a:t>We must collaborate with our sites to succeed</a:t>
            </a:r>
          </a:p>
          <a:p>
            <a:pPr lvl="2" eaLnBrk="1" hangingPunct="1">
              <a:buFont typeface="Lucida Grande" pitchFamily="-108" charset="0"/>
              <a:buChar char="-"/>
              <a:defRPr/>
            </a:pPr>
            <a:endParaRPr lang="en-US" dirty="0" smtClean="0"/>
          </a:p>
          <a:p>
            <a:pPr lvl="1" eaLnBrk="1" hangingPunct="1">
              <a:buFont typeface="Arial" pitchFamily="-108" charset="0"/>
              <a:buChar char="•"/>
              <a:defRPr/>
            </a:pPr>
            <a:endParaRPr lang="en-US" dirty="0" smtClean="0"/>
          </a:p>
        </p:txBody>
      </p:sp>
      <p:sp>
        <p:nvSpPr>
          <p:cNvPr id="6" name="Date Placeholder 5"/>
          <p:cNvSpPr>
            <a:spLocks noGrp="1"/>
          </p:cNvSpPr>
          <p:nvPr>
            <p:ph type="dt" sz="quarter" idx="10"/>
          </p:nvPr>
        </p:nvSpPr>
        <p:spPr/>
        <p:txBody>
          <a:bodyPr/>
          <a:lstStyle/>
          <a:p>
            <a:pPr>
              <a:defRPr/>
            </a:pPr>
            <a:fld id="{EBA1F6DA-E956-D54F-8337-305704256CDC}" type="datetime1">
              <a:rPr lang="en-US"/>
              <a:pPr>
                <a:defRPr/>
              </a:pPr>
              <a:t>7/14/2010</a:t>
            </a:fld>
            <a:endParaRPr lang="en-US" dirty="0"/>
          </a:p>
        </p:txBody>
      </p:sp>
      <p:sp>
        <p:nvSpPr>
          <p:cNvPr id="7" name="Slide Number Placeholder 6"/>
          <p:cNvSpPr>
            <a:spLocks noGrp="1"/>
          </p:cNvSpPr>
          <p:nvPr>
            <p:ph type="sldNum" sz="quarter" idx="12"/>
          </p:nvPr>
        </p:nvSpPr>
        <p:spPr/>
        <p:txBody>
          <a:bodyPr/>
          <a:lstStyle/>
          <a:p>
            <a:pPr>
              <a:defRPr/>
            </a:pPr>
            <a:fld id="{86F8B399-4028-654E-A0F1-AD4341F1C1A3}"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Updates</a:t>
            </a:r>
            <a:endParaRPr lang="en-US" dirty="0"/>
          </a:p>
        </p:txBody>
      </p:sp>
      <p:sp>
        <p:nvSpPr>
          <p:cNvPr id="4" name="Text Placeholder 3"/>
          <p:cNvSpPr>
            <a:spLocks noGrp="1"/>
          </p:cNvSpPr>
          <p:nvPr>
            <p:ph type="body" idx="1"/>
          </p:nvPr>
        </p:nvSpPr>
        <p:spPr/>
        <p:txBody>
          <a:bodyPr/>
          <a:lstStyle/>
          <a:p>
            <a:r>
              <a:rPr lang="en-US" dirty="0" smtClean="0"/>
              <a:t>Installs, Upgrades, Futures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Improved Communications</a:t>
            </a:r>
            <a:endParaRPr lang="en-US" sz="2400" dirty="0"/>
          </a:p>
        </p:txBody>
      </p:sp>
      <p:pic>
        <p:nvPicPr>
          <p:cNvPr id="5" name="Content Placeholder 4" descr="ESnetupdates blog1.tiff"/>
          <p:cNvPicPr>
            <a:picLocks noGrp="1" noChangeAspect="1"/>
          </p:cNvPicPr>
          <p:nvPr>
            <p:ph idx="1"/>
          </p:nvPr>
        </p:nvPicPr>
        <p:blipFill>
          <a:blip r:embed="rId2"/>
          <a:srcRect l="-3524" r="-3524"/>
          <a:stretch>
            <a:fillRect/>
          </a:stretch>
        </p:blipFill>
        <p:spPr/>
      </p:pic>
      <p:sp>
        <p:nvSpPr>
          <p:cNvPr id="4" name="Text Placeholder 3"/>
          <p:cNvSpPr>
            <a:spLocks noGrp="1"/>
          </p:cNvSpPr>
          <p:nvPr>
            <p:ph type="body" sz="half" idx="2"/>
          </p:nvPr>
        </p:nvSpPr>
        <p:spPr/>
        <p:txBody>
          <a:bodyPr/>
          <a:lstStyle/>
          <a:p>
            <a:r>
              <a:rPr lang="en-US" sz="1800" dirty="0" smtClean="0"/>
              <a:t>New blog to communicate more frequently about ESnet activities</a:t>
            </a:r>
          </a:p>
          <a:p>
            <a:r>
              <a:rPr lang="en-US" dirty="0" smtClean="0">
                <a:hlinkClick r:id="rId3"/>
              </a:rPr>
              <a:t>www.esnetupdates.wordpress.com</a:t>
            </a:r>
            <a:r>
              <a:rPr lang="en-US" dirty="0" smtClean="0"/>
              <a:t> </a:t>
            </a:r>
          </a:p>
          <a:p>
            <a:r>
              <a:rPr lang="en-US" sz="1800" dirty="0" smtClean="0"/>
              <a:t>New Twitter feed for shorter, more timely updates</a:t>
            </a:r>
          </a:p>
          <a:p>
            <a:r>
              <a:rPr lang="en-US" dirty="0" smtClean="0">
                <a:hlinkClick r:id="rId4"/>
              </a:rPr>
              <a:t>www.twitter.com/esnetupdates</a:t>
            </a:r>
            <a:r>
              <a:rPr lang="en-US" dirty="0" smtClean="0"/>
              <a:t> </a:t>
            </a:r>
          </a:p>
          <a:p>
            <a:pPr lvl="1"/>
            <a:r>
              <a:rPr lang="en-US" sz="1600" dirty="0" smtClean="0">
                <a:solidFill>
                  <a:prstClr val="black"/>
                </a:solidFill>
              </a:rPr>
              <a:t>Eventually provide automated network status updates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ESnet Website</a:t>
            </a:r>
            <a:endParaRPr lang="en-US" sz="2400" dirty="0"/>
          </a:p>
        </p:txBody>
      </p:sp>
      <p:pic>
        <p:nvPicPr>
          <p:cNvPr id="5" name="Content Placeholder 4" descr="FedLoginPage-1.jpg"/>
          <p:cNvPicPr>
            <a:picLocks noGrp="1" noChangeAspect="1"/>
          </p:cNvPicPr>
          <p:nvPr>
            <p:ph idx="1"/>
          </p:nvPr>
        </p:nvPicPr>
        <p:blipFill>
          <a:blip r:embed="rId2"/>
          <a:srcRect t="-5844" b="-5844"/>
          <a:stretch>
            <a:fillRect/>
          </a:stretch>
        </p:blipFill>
        <p:spPr/>
      </p:pic>
      <p:sp>
        <p:nvSpPr>
          <p:cNvPr id="4" name="Text Placeholder 3"/>
          <p:cNvSpPr>
            <a:spLocks noGrp="1"/>
          </p:cNvSpPr>
          <p:nvPr>
            <p:ph type="body" sz="half" idx="2"/>
          </p:nvPr>
        </p:nvSpPr>
        <p:spPr/>
        <p:txBody>
          <a:bodyPr/>
          <a:lstStyle/>
          <a:p>
            <a:r>
              <a:rPr lang="en-US" dirty="0" smtClean="0"/>
              <a:t>Current plan is to have a "beta" site ready by August and to start loading in our content at that time.</a:t>
            </a:r>
          </a:p>
          <a:p>
            <a:r>
              <a:rPr lang="en-US" dirty="0" smtClean="0"/>
              <a:t>Working with the </a:t>
            </a:r>
            <a:r>
              <a:rPr lang="en-US" dirty="0" err="1" smtClean="0"/>
              <a:t>SilverStripe</a:t>
            </a:r>
            <a:r>
              <a:rPr lang="en-US" dirty="0" smtClean="0"/>
              <a:t> CMS core developers on </a:t>
            </a:r>
            <a:r>
              <a:rPr lang="en-US" dirty="0" err="1" smtClean="0"/>
              <a:t>Shib</a:t>
            </a:r>
            <a:r>
              <a:rPr lang="en-US" dirty="0" smtClean="0"/>
              <a:t>/SAML authentication</a:t>
            </a:r>
          </a:p>
          <a:p>
            <a:r>
              <a:rPr lang="en-US" dirty="0" smtClean="0"/>
              <a:t>An </a:t>
            </a:r>
            <a:r>
              <a:rPr lang="en-US" dirty="0" err="1" smtClean="0"/>
              <a:t>OpenID</a:t>
            </a:r>
            <a:r>
              <a:rPr lang="en-US" dirty="0" smtClean="0"/>
              <a:t> module is in </a:t>
            </a:r>
            <a:r>
              <a:rPr lang="en-US" dirty="0" err="1" smtClean="0"/>
              <a:t>SilverStripe</a:t>
            </a:r>
            <a:r>
              <a:rPr lang="en-US" dirty="0" smtClean="0"/>
              <a:t> and is being cleaned up and updated</a:t>
            </a:r>
          </a:p>
          <a:p>
            <a:r>
              <a:rPr lang="en-US" dirty="0" smtClean="0"/>
              <a:t>Integration with the Sphinx full text search engine is underway</a:t>
            </a:r>
          </a:p>
          <a:p>
            <a:r>
              <a:rPr lang="en-US" dirty="0" smtClean="0"/>
              <a:t>Users can share an interesting page via social networking services like Twitter, </a:t>
            </a:r>
            <a:r>
              <a:rPr lang="en-US" dirty="0" err="1" smtClean="0"/>
              <a:t>Facebook</a:t>
            </a:r>
            <a:r>
              <a:rPr lang="en-US" dirty="0" smtClean="0"/>
              <a:t>, Google and Yahoo Bookmarks, </a:t>
            </a:r>
            <a:r>
              <a:rPr lang="en-US" dirty="0" err="1" smtClean="0"/>
              <a:t>Del.icio.us</a:t>
            </a:r>
            <a:r>
              <a:rPr lang="en-US" dirty="0" smtClean="0"/>
              <a:t>, etc...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My ESnet Portal</a:t>
            </a:r>
            <a:endParaRPr lang="en-US" sz="2400" dirty="0"/>
          </a:p>
        </p:txBody>
      </p:sp>
      <p:pic>
        <p:nvPicPr>
          <p:cNvPr id="5" name="Content Placeholder 4" descr="MyESnet.tiff"/>
          <p:cNvPicPr>
            <a:picLocks noGrp="1" noChangeAspect="1"/>
          </p:cNvPicPr>
          <p:nvPr>
            <p:ph idx="1"/>
          </p:nvPr>
        </p:nvPicPr>
        <p:blipFill>
          <a:blip r:embed="rId2"/>
          <a:srcRect l="-9007" r="-9007"/>
          <a:stretch>
            <a:fillRect/>
          </a:stretch>
        </p:blipFill>
        <p:spPr/>
      </p:pic>
      <p:sp>
        <p:nvSpPr>
          <p:cNvPr id="4" name="Text Placeholder 3"/>
          <p:cNvSpPr>
            <a:spLocks noGrp="1"/>
          </p:cNvSpPr>
          <p:nvPr>
            <p:ph type="body" sz="half" idx="2"/>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Users will be able to select the Graphite graphs that they want to see regularly have the it stored in their profiles so that they come up automatically.</a:t>
            </a:r>
          </a:p>
          <a:p>
            <a:r>
              <a:rPr lang="en-US" dirty="0" smtClean="0"/>
              <a:t>Widgets can be enabled and positioned by the content authors, and users have the option of expanding or collapsing a particular widget </a:t>
            </a:r>
          </a:p>
          <a:p>
            <a:pPr marL="800100" lvl="1" indent="-342900">
              <a:buFont typeface="+mj-lt"/>
              <a:buAutoNum type="arabicPeriod"/>
            </a:pPr>
            <a:r>
              <a:rPr lang="en-US" dirty="0" smtClean="0"/>
              <a:t>A widget that displays Twitter and RSS feeds </a:t>
            </a:r>
          </a:p>
          <a:p>
            <a:pPr marL="800100" lvl="1" indent="-342900">
              <a:buFont typeface="+mj-lt"/>
              <a:buAutoNum type="arabicPeriod"/>
            </a:pPr>
            <a:r>
              <a:rPr lang="en-US" dirty="0" smtClean="0"/>
              <a:t>A Google calendar widget. ESnet will be publishing events through Google Calendar. </a:t>
            </a:r>
          </a:p>
          <a:p>
            <a:pPr marL="800100" lvl="1" indent="-342900">
              <a:buFont typeface="+mj-lt"/>
              <a:buAutoNum type="arabicPeriod"/>
            </a:pPr>
            <a:r>
              <a:rPr lang="en-US" dirty="0" smtClean="0"/>
              <a:t>A gallery widget that allows users to select and view videos and images from a scrolling thumbnail selection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198" y="554038"/>
            <a:ext cx="3657601" cy="1160462"/>
          </a:xfrm>
        </p:spPr>
        <p:txBody>
          <a:bodyPr/>
          <a:lstStyle/>
          <a:p>
            <a:r>
              <a:rPr lang="en-US" sz="2400" dirty="0" smtClean="0"/>
              <a:t>ESnet Diagnostic Tool: 10 Gbps IO Tester</a:t>
            </a:r>
          </a:p>
        </p:txBody>
      </p:sp>
      <p:pic>
        <p:nvPicPr>
          <p:cNvPr id="5" name="Content Placeholder 4" descr="GridFTP.tiff"/>
          <p:cNvPicPr>
            <a:picLocks noGrp="1" noChangeAspect="1"/>
          </p:cNvPicPr>
          <p:nvPr>
            <p:ph idx="1"/>
          </p:nvPr>
        </p:nvPicPr>
        <p:blipFill>
          <a:blip r:embed="rId3"/>
          <a:srcRect t="-33312" b="-33312"/>
          <a:stretch>
            <a:fillRect/>
          </a:stretch>
        </p:blipFill>
        <p:spPr/>
      </p:pic>
      <p:sp>
        <p:nvSpPr>
          <p:cNvPr id="138243" name="Rectangle 3"/>
          <p:cNvSpPr>
            <a:spLocks noGrp="1" noChangeArrowheads="1"/>
          </p:cNvSpPr>
          <p:nvPr>
            <p:ph type="body" sz="half" idx="2"/>
          </p:nvPr>
        </p:nvSpPr>
        <p:spPr>
          <a:xfrm>
            <a:off x="457200" y="1714500"/>
            <a:ext cx="3117850" cy="4411663"/>
          </a:xfrm>
        </p:spPr>
        <p:txBody>
          <a:bodyPr/>
          <a:lstStyle/>
          <a:p>
            <a:r>
              <a:rPr lang="en-US" sz="1600" dirty="0" smtClean="0"/>
              <a:t>16 disk raid array: </a:t>
            </a:r>
          </a:p>
          <a:p>
            <a:pPr lvl="1"/>
            <a:r>
              <a:rPr lang="en-US" sz="1400" dirty="0" smtClean="0"/>
              <a:t>Capable of &gt; 10 Gbps host to host, disk to disk </a:t>
            </a:r>
          </a:p>
          <a:p>
            <a:pPr lvl="1"/>
            <a:r>
              <a:rPr lang="en-US" sz="1400" dirty="0" smtClean="0"/>
              <a:t>Runs anonymous read-only GridFTP </a:t>
            </a:r>
          </a:p>
          <a:p>
            <a:r>
              <a:rPr lang="en-US" sz="1600" dirty="0" smtClean="0"/>
              <a:t>Accessible to anyone on any R&amp;E network worldwide</a:t>
            </a:r>
          </a:p>
          <a:p>
            <a:pPr lvl="1"/>
            <a:r>
              <a:rPr lang="en-US" sz="1400" dirty="0" smtClean="0"/>
              <a:t>1 deployed now (West Coast, US) </a:t>
            </a:r>
          </a:p>
          <a:p>
            <a:pPr lvl="1"/>
            <a:r>
              <a:rPr lang="en-US" sz="1400" dirty="0" smtClean="0"/>
              <a:t>2 more (Midwest and East Coast) by end of summer</a:t>
            </a:r>
          </a:p>
          <a:p>
            <a:r>
              <a:rPr lang="en-US" sz="1600" dirty="0" smtClean="0"/>
              <a:t>Will soon be registered in </a:t>
            </a:r>
            <a:r>
              <a:rPr lang="en-US" sz="1600" dirty="0" err="1" smtClean="0"/>
              <a:t>perfSONAR</a:t>
            </a:r>
            <a:r>
              <a:rPr lang="en-US" sz="1600" dirty="0" smtClean="0"/>
              <a:t> </a:t>
            </a:r>
            <a:r>
              <a:rPr lang="en-US" sz="1600" dirty="0" err="1" smtClean="0"/>
              <a:t>gLS</a:t>
            </a:r>
            <a:endParaRPr lang="en-US" sz="1600" dirty="0" smtClean="0"/>
          </a:p>
          <a:p>
            <a:r>
              <a:rPr lang="en-US" sz="1600" dirty="0" smtClean="0">
                <a:hlinkClick r:id="rId4"/>
              </a:rPr>
              <a:t>http://fasterdata.es.net/disk_pt.html</a:t>
            </a:r>
            <a:r>
              <a:rPr lang="en-US" sz="1600" dirty="0" smtClean="0"/>
              <a:t> </a:t>
            </a:r>
          </a:p>
          <a:p>
            <a:endParaRPr lang="en-US" dirty="0" smtClean="0"/>
          </a:p>
          <a:p>
            <a:endParaRPr lang="en-US" dirty="0"/>
          </a:p>
        </p:txBody>
      </p:sp>
      <p:sp>
        <p:nvSpPr>
          <p:cNvPr id="6" name="TextBox 5"/>
          <p:cNvSpPr txBox="1"/>
          <p:nvPr/>
        </p:nvSpPr>
        <p:spPr>
          <a:xfrm>
            <a:off x="4114800" y="1721534"/>
            <a:ext cx="4203700" cy="923330"/>
          </a:xfrm>
          <a:prstGeom prst="rect">
            <a:avLst/>
          </a:prstGeom>
          <a:noFill/>
        </p:spPr>
        <p:txBody>
          <a:bodyPr wrap="square" rtlCol="0">
            <a:spAutoFit/>
          </a:bodyPr>
          <a:lstStyle/>
          <a:p>
            <a:pPr algn="ctr"/>
            <a:r>
              <a:rPr lang="en-US" dirty="0" smtClean="0"/>
              <a:t>Performance Tester already being used to solve multiple problems from as far away as Australia!</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Graphite Visualization</a:t>
            </a:r>
            <a:br>
              <a:rPr lang="en-US" dirty="0" smtClean="0"/>
            </a:br>
            <a:r>
              <a:rPr lang="en-US" dirty="0" smtClean="0"/>
              <a:t>with Net Almanac Annotation</a:t>
            </a:r>
            <a:endParaRPr lang="en-US" dirty="0"/>
          </a:p>
        </p:txBody>
      </p:sp>
      <p:pic>
        <p:nvPicPr>
          <p:cNvPr id="7" name="Content Placeholder 6" descr="Picture 3.png"/>
          <p:cNvPicPr>
            <a:picLocks noGrp="1" noChangeAspect="1"/>
          </p:cNvPicPr>
          <p:nvPr>
            <p:ph idx="1"/>
          </p:nvPr>
        </p:nvPicPr>
        <p:blipFill>
          <a:blip r:embed="rId2"/>
          <a:srcRect l="-1535" r="-1535"/>
          <a:stretch>
            <a:fillRect/>
          </a:stretch>
        </p:blipFill>
        <p:spPr/>
      </p:pic>
      <p:pic>
        <p:nvPicPr>
          <p:cNvPr id="4" name="Picture 3" descr="2010 Mar-Jul T1-T2 traffic.tiff"/>
          <p:cNvPicPr>
            <a:picLocks noChangeAspect="1"/>
          </p:cNvPicPr>
          <p:nvPr/>
        </p:nvPicPr>
        <p:blipFill>
          <a:blip r:embed="rId3"/>
          <a:stretch>
            <a:fillRect/>
          </a:stretch>
        </p:blipFill>
        <p:spPr>
          <a:xfrm>
            <a:off x="1" y="1631598"/>
            <a:ext cx="4571999" cy="2400083"/>
          </a:xfrm>
          <a:prstGeom prst="rect">
            <a:avLst/>
          </a:prstGeom>
        </p:spPr>
      </p:pic>
      <p:pic>
        <p:nvPicPr>
          <p:cNvPr id="5" name="Picture 4" descr="Almanac capture.tiff"/>
          <p:cNvPicPr>
            <a:picLocks noChangeAspect="1"/>
          </p:cNvPicPr>
          <p:nvPr/>
        </p:nvPicPr>
        <p:blipFill>
          <a:blip r:embed="rId4"/>
          <a:stretch>
            <a:fillRect/>
          </a:stretch>
        </p:blipFill>
        <p:spPr>
          <a:xfrm>
            <a:off x="3946027" y="4031681"/>
            <a:ext cx="5197973" cy="2404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Weathermap</a:t>
            </a:r>
            <a:endParaRPr lang="en-US" dirty="0"/>
          </a:p>
        </p:txBody>
      </p:sp>
      <p:pic>
        <p:nvPicPr>
          <p:cNvPr id="4" name="Content Placeholder 3" descr="Picture 3.png"/>
          <p:cNvPicPr>
            <a:picLocks noGrp="1" noChangeAspect="1"/>
          </p:cNvPicPr>
          <p:nvPr>
            <p:ph idx="1"/>
          </p:nvPr>
        </p:nvPicPr>
        <p:blipFill>
          <a:blip r:embed="rId2"/>
          <a:srcRect l="-10062" r="-10062"/>
          <a:stretch>
            <a:fillRect/>
          </a:stretch>
        </p:blipFill>
        <p:spPr>
          <a:xfrm>
            <a:off x="-221390" y="1417638"/>
            <a:ext cx="8791012" cy="4834718"/>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Questions?</a:t>
            </a:r>
            <a:endParaRPr lang="en-US" sz="4000" b="1" dirty="0"/>
          </a:p>
        </p:txBody>
      </p:sp>
      <p:sp>
        <p:nvSpPr>
          <p:cNvPr id="3" name="Subtitle 2"/>
          <p:cNvSpPr>
            <a:spLocks noGrp="1"/>
          </p:cNvSpPr>
          <p:nvPr>
            <p:ph type="subTitle" idx="1"/>
          </p:nvPr>
        </p:nvSpPr>
        <p:spPr>
          <a:xfrm>
            <a:off x="685800" y="3886200"/>
            <a:ext cx="7493000" cy="1752600"/>
          </a:xfrm>
        </p:spPr>
        <p:txBody>
          <a:bodyPr/>
          <a:lstStyle/>
          <a:p>
            <a:pPr algn="l"/>
            <a:r>
              <a:rPr lang="en-US" b="1" dirty="0" smtClean="0"/>
              <a:t>Email:  </a:t>
            </a:r>
            <a:r>
              <a:rPr lang="en-US" b="1" dirty="0" smtClean="0">
                <a:hlinkClick r:id="rId2"/>
              </a:rPr>
              <a:t>steve@es.net</a:t>
            </a:r>
            <a:r>
              <a:rPr lang="en-US" b="1" dirty="0" smtClean="0"/>
              <a:t> </a:t>
            </a:r>
          </a:p>
          <a:p>
            <a:pPr algn="l"/>
            <a:r>
              <a:rPr lang="en-US" b="1" dirty="0" smtClean="0"/>
              <a:t>Follow us: </a:t>
            </a:r>
            <a:r>
              <a:rPr lang="en-US" b="1" dirty="0" smtClean="0">
                <a:hlinkClick r:id="rId3"/>
              </a:rPr>
              <a:t>http://esnetupdates.wordpress.com</a:t>
            </a:r>
            <a:r>
              <a:rPr lang="en-US" b="1" dirty="0" smtClean="0"/>
              <a:t>, </a:t>
            </a:r>
            <a:r>
              <a:rPr lang="en-US" b="1" dirty="0" smtClean="0">
                <a:hlinkClick r:id="rId4"/>
              </a:rPr>
              <a:t>http://www.twitter.com/esnetupdates</a:t>
            </a:r>
            <a:endParaRPr lang="en-US" b="1" dirty="0" smtClean="0"/>
          </a:p>
          <a:p>
            <a:pPr algn="l"/>
            <a:r>
              <a:rPr lang="en-US" b="1" dirty="0" smtClean="0"/>
              <a:t>ANI Testbed: </a:t>
            </a:r>
            <a:r>
              <a:rPr lang="en-US" b="1" dirty="0" smtClean="0">
                <a:hlinkClick r:id="rId5"/>
              </a:rPr>
              <a:t>https://sites.google.com/a/lbl.gov/ani-testbed/</a:t>
            </a:r>
            <a:r>
              <a:rPr lang="en-US" b="1" dirty="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Backbone Updates</a:t>
            </a:r>
          </a:p>
        </p:txBody>
      </p:sp>
      <p:sp>
        <p:nvSpPr>
          <p:cNvPr id="14339" name="Content Placeholder 2"/>
          <p:cNvSpPr>
            <a:spLocks noGrp="1"/>
          </p:cNvSpPr>
          <p:nvPr>
            <p:ph idx="1"/>
          </p:nvPr>
        </p:nvSpPr>
        <p:spPr/>
        <p:txBody>
          <a:bodyPr/>
          <a:lstStyle/>
          <a:p>
            <a:r>
              <a:rPr lang="en-US" dirty="0" smtClean="0"/>
              <a:t>Current Hub Count: 20</a:t>
            </a:r>
          </a:p>
          <a:p>
            <a:pPr lvl="1"/>
            <a:r>
              <a:rPr lang="en-US" sz="1800" dirty="0" smtClean="0"/>
              <a:t>32 </a:t>
            </a:r>
            <a:r>
              <a:rPr lang="en-US" sz="1800" dirty="0" err="1" smtClean="0"/>
              <a:t>AofA</a:t>
            </a:r>
            <a:r>
              <a:rPr lang="en-US" sz="1800" dirty="0" smtClean="0"/>
              <a:t> (</a:t>
            </a:r>
            <a:r>
              <a:rPr lang="en-US" sz="1800" dirty="0" err="1" smtClean="0"/>
              <a:t>NYSERnet</a:t>
            </a:r>
            <a:r>
              <a:rPr lang="en-US" sz="1800" dirty="0" smtClean="0"/>
              <a:t>), NEWY, WASH, ATLA, NASH, CLEV, BOST, CHIC, STAR (Starlight), KANS, HOUS, ELPA, DENV, ALBU, BOIS, PNWG, SUNN, SNV (Qwest), SDSC, LASV (</a:t>
            </a:r>
            <a:r>
              <a:rPr lang="en-US" sz="1800" dirty="0" err="1" smtClean="0"/>
              <a:t>SwitchNap</a:t>
            </a:r>
            <a:r>
              <a:rPr lang="en-US" sz="1800" dirty="0" smtClean="0"/>
              <a:t>)</a:t>
            </a:r>
          </a:p>
          <a:p>
            <a:pPr lvl="1"/>
            <a:r>
              <a:rPr lang="en-US" sz="1800" dirty="0" smtClean="0"/>
              <a:t>Future / proposed: ALBU (new location), SAND (San Diego to support General Atomic)</a:t>
            </a:r>
          </a:p>
          <a:p>
            <a:r>
              <a:rPr lang="en-US" dirty="0" smtClean="0"/>
              <a:t>Current Backbone Wave Count:</a:t>
            </a:r>
          </a:p>
          <a:p>
            <a:pPr lvl="1"/>
            <a:r>
              <a:rPr lang="en-US" sz="1800" dirty="0" smtClean="0"/>
              <a:t>Internet2/Level3 10G waves:</a:t>
            </a:r>
          </a:p>
          <a:p>
            <a:pPr lvl="2"/>
            <a:r>
              <a:rPr lang="en-US" sz="1800" dirty="0" smtClean="0"/>
              <a:t>IP: total of 25</a:t>
            </a:r>
          </a:p>
          <a:p>
            <a:pPr lvl="2"/>
            <a:r>
              <a:rPr lang="en-US" sz="1800" dirty="0" smtClean="0"/>
              <a:t>SDN: total of 30</a:t>
            </a:r>
          </a:p>
          <a:p>
            <a:pPr lvl="1"/>
            <a:r>
              <a:rPr lang="en-US" sz="1800" dirty="0" smtClean="0"/>
              <a:t>NLR 10G waves:</a:t>
            </a:r>
          </a:p>
          <a:p>
            <a:pPr lvl="2"/>
            <a:r>
              <a:rPr lang="en-US" sz="1800" dirty="0" smtClean="0"/>
              <a:t>Total of 5</a:t>
            </a:r>
          </a:p>
        </p:txBody>
      </p:sp>
      <p:sp>
        <p:nvSpPr>
          <p:cNvPr id="6" name="Date Placeholder 5"/>
          <p:cNvSpPr>
            <a:spLocks noGrp="1"/>
          </p:cNvSpPr>
          <p:nvPr>
            <p:ph type="dt" sz="quarter" idx="10"/>
          </p:nvPr>
        </p:nvSpPr>
        <p:spPr/>
        <p:txBody>
          <a:bodyPr/>
          <a:lstStyle/>
          <a:p>
            <a:fld id="{EBA1F6DA-E956-D54F-8337-305704256CDC}" type="datetime1">
              <a:rPr lang="en-US" smtClean="0"/>
              <a:pPr/>
              <a:t>7/14/2010</a:t>
            </a:fld>
            <a:endParaRPr lang="en-US" dirty="0"/>
          </a:p>
        </p:txBody>
      </p:sp>
      <p:sp>
        <p:nvSpPr>
          <p:cNvPr id="7" name="Slide Number Placeholder 6"/>
          <p:cNvSpPr>
            <a:spLocks noGrp="1"/>
          </p:cNvSpPr>
          <p:nvPr>
            <p:ph type="sldNum" sz="quarter" idx="12"/>
          </p:nvPr>
        </p:nvSpPr>
        <p:spPr/>
        <p:txBody>
          <a:bodyPr/>
          <a:lstStyle/>
          <a:p>
            <a:fld id="{86F8B399-4028-654E-A0F1-AD4341F1C1A3}"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927560" y="1310990"/>
            <a:ext cx="7679946" cy="4670709"/>
          </a:xfrm>
          <a:prstGeom prst="rect">
            <a:avLst/>
          </a:prstGeom>
        </p:spPr>
      </p:pic>
      <p:sp>
        <p:nvSpPr>
          <p:cNvPr id="188" name="Freeform 187"/>
          <p:cNvSpPr/>
          <p:nvPr/>
        </p:nvSpPr>
        <p:spPr>
          <a:xfrm>
            <a:off x="5875853" y="2692388"/>
            <a:ext cx="254000" cy="1032933"/>
          </a:xfrm>
          <a:custGeom>
            <a:avLst/>
            <a:gdLst>
              <a:gd name="connsiteX0" fmla="*/ 0 w 254000"/>
              <a:gd name="connsiteY0" fmla="*/ 0 h 1032933"/>
              <a:gd name="connsiteX1" fmla="*/ 135467 w 254000"/>
              <a:gd name="connsiteY1" fmla="*/ 558800 h 1032933"/>
              <a:gd name="connsiteX2" fmla="*/ 254000 w 254000"/>
              <a:gd name="connsiteY2" fmla="*/ 1032933 h 1032933"/>
            </a:gdLst>
            <a:ahLst/>
            <a:cxnLst>
              <a:cxn ang="0">
                <a:pos x="connsiteX0" y="connsiteY0"/>
              </a:cxn>
              <a:cxn ang="0">
                <a:pos x="connsiteX1" y="connsiteY1"/>
              </a:cxn>
              <a:cxn ang="0">
                <a:pos x="connsiteX2" y="connsiteY2"/>
              </a:cxn>
            </a:cxnLst>
            <a:rect l="l" t="t" r="r" b="b"/>
            <a:pathLst>
              <a:path w="254000" h="1032933">
                <a:moveTo>
                  <a:pt x="0" y="0"/>
                </a:moveTo>
                <a:cubicBezTo>
                  <a:pt x="46567" y="193322"/>
                  <a:pt x="93134" y="386645"/>
                  <a:pt x="135467" y="558800"/>
                </a:cubicBezTo>
                <a:cubicBezTo>
                  <a:pt x="177800" y="730955"/>
                  <a:pt x="254000" y="1032933"/>
                  <a:pt x="254000" y="10329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Freeform 185"/>
          <p:cNvSpPr/>
          <p:nvPr/>
        </p:nvSpPr>
        <p:spPr>
          <a:xfrm>
            <a:off x="5918200" y="2700867"/>
            <a:ext cx="254000" cy="1032933"/>
          </a:xfrm>
          <a:custGeom>
            <a:avLst/>
            <a:gdLst>
              <a:gd name="connsiteX0" fmla="*/ 0 w 254000"/>
              <a:gd name="connsiteY0" fmla="*/ 0 h 1032933"/>
              <a:gd name="connsiteX1" fmla="*/ 135467 w 254000"/>
              <a:gd name="connsiteY1" fmla="*/ 558800 h 1032933"/>
              <a:gd name="connsiteX2" fmla="*/ 254000 w 254000"/>
              <a:gd name="connsiteY2" fmla="*/ 1032933 h 1032933"/>
            </a:gdLst>
            <a:ahLst/>
            <a:cxnLst>
              <a:cxn ang="0">
                <a:pos x="connsiteX0" y="connsiteY0"/>
              </a:cxn>
              <a:cxn ang="0">
                <a:pos x="connsiteX1" y="connsiteY1"/>
              </a:cxn>
              <a:cxn ang="0">
                <a:pos x="connsiteX2" y="connsiteY2"/>
              </a:cxn>
            </a:cxnLst>
            <a:rect l="l" t="t" r="r" b="b"/>
            <a:pathLst>
              <a:path w="254000" h="1032933">
                <a:moveTo>
                  <a:pt x="0" y="0"/>
                </a:moveTo>
                <a:cubicBezTo>
                  <a:pt x="46567" y="193322"/>
                  <a:pt x="93134" y="386645"/>
                  <a:pt x="135467" y="558800"/>
                </a:cubicBezTo>
                <a:cubicBezTo>
                  <a:pt x="177800" y="730955"/>
                  <a:pt x="254000" y="1032933"/>
                  <a:pt x="254000" y="10329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Freeform 186"/>
          <p:cNvSpPr/>
          <p:nvPr/>
        </p:nvSpPr>
        <p:spPr>
          <a:xfrm>
            <a:off x="5833524" y="2692394"/>
            <a:ext cx="254000" cy="1032933"/>
          </a:xfrm>
          <a:custGeom>
            <a:avLst/>
            <a:gdLst>
              <a:gd name="connsiteX0" fmla="*/ 0 w 254000"/>
              <a:gd name="connsiteY0" fmla="*/ 0 h 1032933"/>
              <a:gd name="connsiteX1" fmla="*/ 135467 w 254000"/>
              <a:gd name="connsiteY1" fmla="*/ 558800 h 1032933"/>
              <a:gd name="connsiteX2" fmla="*/ 254000 w 254000"/>
              <a:gd name="connsiteY2" fmla="*/ 1032933 h 1032933"/>
            </a:gdLst>
            <a:ahLst/>
            <a:cxnLst>
              <a:cxn ang="0">
                <a:pos x="connsiteX0" y="connsiteY0"/>
              </a:cxn>
              <a:cxn ang="0">
                <a:pos x="connsiteX1" y="connsiteY1"/>
              </a:cxn>
              <a:cxn ang="0">
                <a:pos x="connsiteX2" y="connsiteY2"/>
              </a:cxn>
            </a:cxnLst>
            <a:rect l="l" t="t" r="r" b="b"/>
            <a:pathLst>
              <a:path w="254000" h="1032933">
                <a:moveTo>
                  <a:pt x="0" y="0"/>
                </a:moveTo>
                <a:cubicBezTo>
                  <a:pt x="46567" y="193322"/>
                  <a:pt x="93134" y="386645"/>
                  <a:pt x="135467" y="558800"/>
                </a:cubicBezTo>
                <a:cubicBezTo>
                  <a:pt x="177800" y="730955"/>
                  <a:pt x="254000" y="1032933"/>
                  <a:pt x="254000" y="10329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Current ESnet4 Topology</a:t>
            </a:r>
            <a:endParaRPr lang="en-US" dirty="0"/>
          </a:p>
        </p:txBody>
      </p:sp>
      <p:sp>
        <p:nvSpPr>
          <p:cNvPr id="161" name="Freeform 160"/>
          <p:cNvSpPr/>
          <p:nvPr/>
        </p:nvSpPr>
        <p:spPr>
          <a:xfrm>
            <a:off x="1165374" y="1676400"/>
            <a:ext cx="299359" cy="1529822"/>
          </a:xfrm>
          <a:custGeom>
            <a:avLst/>
            <a:gdLst>
              <a:gd name="connsiteX0" fmla="*/ 347133 w 347133"/>
              <a:gd name="connsiteY0" fmla="*/ 0 h 1515533"/>
              <a:gd name="connsiteX1" fmla="*/ 59267 w 347133"/>
              <a:gd name="connsiteY1" fmla="*/ 855133 h 1515533"/>
              <a:gd name="connsiteX2" fmla="*/ 0 w 347133"/>
              <a:gd name="connsiteY2" fmla="*/ 1515533 h 1515533"/>
              <a:gd name="connsiteX3" fmla="*/ 0 w 347133"/>
              <a:gd name="connsiteY3" fmla="*/ 1515533 h 1515533"/>
            </a:gdLst>
            <a:ahLst/>
            <a:cxnLst>
              <a:cxn ang="0">
                <a:pos x="connsiteX0" y="connsiteY0"/>
              </a:cxn>
              <a:cxn ang="0">
                <a:pos x="connsiteX1" y="connsiteY1"/>
              </a:cxn>
              <a:cxn ang="0">
                <a:pos x="connsiteX2" y="connsiteY2"/>
              </a:cxn>
              <a:cxn ang="0">
                <a:pos x="connsiteX3" y="connsiteY3"/>
              </a:cxn>
            </a:cxnLst>
            <a:rect l="l" t="t" r="r" b="b"/>
            <a:pathLst>
              <a:path w="347133" h="1515533">
                <a:moveTo>
                  <a:pt x="347133" y="0"/>
                </a:moveTo>
                <a:cubicBezTo>
                  <a:pt x="232127" y="301272"/>
                  <a:pt x="117122" y="602544"/>
                  <a:pt x="59267" y="855133"/>
                </a:cubicBezTo>
                <a:cubicBezTo>
                  <a:pt x="1412" y="1107722"/>
                  <a:pt x="0" y="1515533"/>
                  <a:pt x="0" y="1515533"/>
                </a:cubicBezTo>
                <a:lnTo>
                  <a:pt x="0" y="1515533"/>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Freeform 161"/>
          <p:cNvSpPr/>
          <p:nvPr/>
        </p:nvSpPr>
        <p:spPr>
          <a:xfrm>
            <a:off x="1123033" y="1676394"/>
            <a:ext cx="299359" cy="1529822"/>
          </a:xfrm>
          <a:custGeom>
            <a:avLst/>
            <a:gdLst>
              <a:gd name="connsiteX0" fmla="*/ 347133 w 347133"/>
              <a:gd name="connsiteY0" fmla="*/ 0 h 1515533"/>
              <a:gd name="connsiteX1" fmla="*/ 59267 w 347133"/>
              <a:gd name="connsiteY1" fmla="*/ 855133 h 1515533"/>
              <a:gd name="connsiteX2" fmla="*/ 0 w 347133"/>
              <a:gd name="connsiteY2" fmla="*/ 1515533 h 1515533"/>
              <a:gd name="connsiteX3" fmla="*/ 0 w 347133"/>
              <a:gd name="connsiteY3" fmla="*/ 1515533 h 1515533"/>
            </a:gdLst>
            <a:ahLst/>
            <a:cxnLst>
              <a:cxn ang="0">
                <a:pos x="connsiteX0" y="connsiteY0"/>
              </a:cxn>
              <a:cxn ang="0">
                <a:pos x="connsiteX1" y="connsiteY1"/>
              </a:cxn>
              <a:cxn ang="0">
                <a:pos x="connsiteX2" y="connsiteY2"/>
              </a:cxn>
              <a:cxn ang="0">
                <a:pos x="connsiteX3" y="connsiteY3"/>
              </a:cxn>
            </a:cxnLst>
            <a:rect l="l" t="t" r="r" b="b"/>
            <a:pathLst>
              <a:path w="347133" h="1515533">
                <a:moveTo>
                  <a:pt x="347133" y="0"/>
                </a:moveTo>
                <a:cubicBezTo>
                  <a:pt x="232127" y="301272"/>
                  <a:pt x="117122" y="602544"/>
                  <a:pt x="59267" y="855133"/>
                </a:cubicBezTo>
                <a:cubicBezTo>
                  <a:pt x="1412" y="1107722"/>
                  <a:pt x="0" y="1515533"/>
                  <a:pt x="0" y="1515533"/>
                </a:cubicBezTo>
                <a:lnTo>
                  <a:pt x="0" y="1515533"/>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Freeform 162"/>
          <p:cNvSpPr/>
          <p:nvPr/>
        </p:nvSpPr>
        <p:spPr>
          <a:xfrm>
            <a:off x="1207697" y="1676388"/>
            <a:ext cx="299359" cy="1529822"/>
          </a:xfrm>
          <a:custGeom>
            <a:avLst/>
            <a:gdLst>
              <a:gd name="connsiteX0" fmla="*/ 347133 w 347133"/>
              <a:gd name="connsiteY0" fmla="*/ 0 h 1515533"/>
              <a:gd name="connsiteX1" fmla="*/ 59267 w 347133"/>
              <a:gd name="connsiteY1" fmla="*/ 855133 h 1515533"/>
              <a:gd name="connsiteX2" fmla="*/ 0 w 347133"/>
              <a:gd name="connsiteY2" fmla="*/ 1515533 h 1515533"/>
              <a:gd name="connsiteX3" fmla="*/ 0 w 347133"/>
              <a:gd name="connsiteY3" fmla="*/ 1515533 h 1515533"/>
            </a:gdLst>
            <a:ahLst/>
            <a:cxnLst>
              <a:cxn ang="0">
                <a:pos x="connsiteX0" y="connsiteY0"/>
              </a:cxn>
              <a:cxn ang="0">
                <a:pos x="connsiteX1" y="connsiteY1"/>
              </a:cxn>
              <a:cxn ang="0">
                <a:pos x="connsiteX2" y="connsiteY2"/>
              </a:cxn>
              <a:cxn ang="0">
                <a:pos x="connsiteX3" y="connsiteY3"/>
              </a:cxn>
            </a:cxnLst>
            <a:rect l="l" t="t" r="r" b="b"/>
            <a:pathLst>
              <a:path w="347133" h="1515533">
                <a:moveTo>
                  <a:pt x="347133" y="0"/>
                </a:moveTo>
                <a:cubicBezTo>
                  <a:pt x="232127" y="301272"/>
                  <a:pt x="117122" y="602544"/>
                  <a:pt x="59267" y="855133"/>
                </a:cubicBezTo>
                <a:cubicBezTo>
                  <a:pt x="1412" y="1107722"/>
                  <a:pt x="0" y="1515533"/>
                  <a:pt x="0" y="1515533"/>
                </a:cubicBezTo>
                <a:lnTo>
                  <a:pt x="0" y="1515533"/>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Freeform 165"/>
          <p:cNvSpPr/>
          <p:nvPr/>
        </p:nvSpPr>
        <p:spPr>
          <a:xfrm>
            <a:off x="1202267" y="3251200"/>
            <a:ext cx="491066" cy="956733"/>
          </a:xfrm>
          <a:custGeom>
            <a:avLst/>
            <a:gdLst>
              <a:gd name="connsiteX0" fmla="*/ 0 w 491066"/>
              <a:gd name="connsiteY0" fmla="*/ 0 h 956733"/>
              <a:gd name="connsiteX1" fmla="*/ 143933 w 491066"/>
              <a:gd name="connsiteY1" fmla="*/ 567267 h 956733"/>
              <a:gd name="connsiteX2" fmla="*/ 491066 w 491066"/>
              <a:gd name="connsiteY2" fmla="*/ 956733 h 956733"/>
            </a:gdLst>
            <a:ahLst/>
            <a:cxnLst>
              <a:cxn ang="0">
                <a:pos x="connsiteX0" y="connsiteY0"/>
              </a:cxn>
              <a:cxn ang="0">
                <a:pos x="connsiteX1" y="connsiteY1"/>
              </a:cxn>
              <a:cxn ang="0">
                <a:pos x="connsiteX2" y="connsiteY2"/>
              </a:cxn>
            </a:cxnLst>
            <a:rect l="l" t="t" r="r" b="b"/>
            <a:pathLst>
              <a:path w="491066" h="956733">
                <a:moveTo>
                  <a:pt x="0" y="0"/>
                </a:moveTo>
                <a:cubicBezTo>
                  <a:pt x="31044" y="203906"/>
                  <a:pt x="62089" y="407812"/>
                  <a:pt x="143933" y="567267"/>
                </a:cubicBezTo>
                <a:cubicBezTo>
                  <a:pt x="225777" y="726722"/>
                  <a:pt x="358421" y="841727"/>
                  <a:pt x="491066" y="9567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Freeform 170"/>
          <p:cNvSpPr/>
          <p:nvPr/>
        </p:nvSpPr>
        <p:spPr>
          <a:xfrm>
            <a:off x="1151467" y="3259667"/>
            <a:ext cx="2108200" cy="1308100"/>
          </a:xfrm>
          <a:custGeom>
            <a:avLst/>
            <a:gdLst>
              <a:gd name="connsiteX0" fmla="*/ 0 w 2108200"/>
              <a:gd name="connsiteY0" fmla="*/ 0 h 1308100"/>
              <a:gd name="connsiteX1" fmla="*/ 457200 w 2108200"/>
              <a:gd name="connsiteY1" fmla="*/ 1092200 h 1308100"/>
              <a:gd name="connsiteX2" fmla="*/ 2108200 w 2108200"/>
              <a:gd name="connsiteY2" fmla="*/ 1295400 h 1308100"/>
            </a:gdLst>
            <a:ahLst/>
            <a:cxnLst>
              <a:cxn ang="0">
                <a:pos x="connsiteX0" y="connsiteY0"/>
              </a:cxn>
              <a:cxn ang="0">
                <a:pos x="connsiteX1" y="connsiteY1"/>
              </a:cxn>
              <a:cxn ang="0">
                <a:pos x="connsiteX2" y="connsiteY2"/>
              </a:cxn>
            </a:cxnLst>
            <a:rect l="l" t="t" r="r" b="b"/>
            <a:pathLst>
              <a:path w="2108200" h="1308100">
                <a:moveTo>
                  <a:pt x="0" y="0"/>
                </a:moveTo>
                <a:cubicBezTo>
                  <a:pt x="52916" y="438150"/>
                  <a:pt x="105833" y="876300"/>
                  <a:pt x="457200" y="1092200"/>
                </a:cubicBezTo>
                <a:cubicBezTo>
                  <a:pt x="808567" y="1308100"/>
                  <a:pt x="2108200" y="1295400"/>
                  <a:pt x="2108200" y="129540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Freeform 171"/>
          <p:cNvSpPr/>
          <p:nvPr/>
        </p:nvSpPr>
        <p:spPr>
          <a:xfrm>
            <a:off x="1117593" y="3293529"/>
            <a:ext cx="2108200" cy="1308100"/>
          </a:xfrm>
          <a:custGeom>
            <a:avLst/>
            <a:gdLst>
              <a:gd name="connsiteX0" fmla="*/ 0 w 2108200"/>
              <a:gd name="connsiteY0" fmla="*/ 0 h 1308100"/>
              <a:gd name="connsiteX1" fmla="*/ 457200 w 2108200"/>
              <a:gd name="connsiteY1" fmla="*/ 1092200 h 1308100"/>
              <a:gd name="connsiteX2" fmla="*/ 2108200 w 2108200"/>
              <a:gd name="connsiteY2" fmla="*/ 1295400 h 1308100"/>
            </a:gdLst>
            <a:ahLst/>
            <a:cxnLst>
              <a:cxn ang="0">
                <a:pos x="connsiteX0" y="connsiteY0"/>
              </a:cxn>
              <a:cxn ang="0">
                <a:pos x="connsiteX1" y="connsiteY1"/>
              </a:cxn>
              <a:cxn ang="0">
                <a:pos x="connsiteX2" y="connsiteY2"/>
              </a:cxn>
            </a:cxnLst>
            <a:rect l="l" t="t" r="r" b="b"/>
            <a:pathLst>
              <a:path w="2108200" h="1308100">
                <a:moveTo>
                  <a:pt x="0" y="0"/>
                </a:moveTo>
                <a:cubicBezTo>
                  <a:pt x="52916" y="438150"/>
                  <a:pt x="105833" y="876300"/>
                  <a:pt x="457200" y="1092200"/>
                </a:cubicBezTo>
                <a:cubicBezTo>
                  <a:pt x="808567" y="1308100"/>
                  <a:pt x="2108200" y="1295400"/>
                  <a:pt x="2108200" y="129540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Freeform 172"/>
          <p:cNvSpPr/>
          <p:nvPr/>
        </p:nvSpPr>
        <p:spPr>
          <a:xfrm>
            <a:off x="3251200" y="3124200"/>
            <a:ext cx="110067" cy="1388533"/>
          </a:xfrm>
          <a:custGeom>
            <a:avLst/>
            <a:gdLst>
              <a:gd name="connsiteX0" fmla="*/ 110067 w 110067"/>
              <a:gd name="connsiteY0" fmla="*/ 0 h 1388533"/>
              <a:gd name="connsiteX1" fmla="*/ 16933 w 110067"/>
              <a:gd name="connsiteY1" fmla="*/ 795867 h 1388533"/>
              <a:gd name="connsiteX2" fmla="*/ 8467 w 110067"/>
              <a:gd name="connsiteY2" fmla="*/ 1388533 h 1388533"/>
            </a:gdLst>
            <a:ahLst/>
            <a:cxnLst>
              <a:cxn ang="0">
                <a:pos x="connsiteX0" y="connsiteY0"/>
              </a:cxn>
              <a:cxn ang="0">
                <a:pos x="connsiteX1" y="connsiteY1"/>
              </a:cxn>
              <a:cxn ang="0">
                <a:pos x="connsiteX2" y="connsiteY2"/>
              </a:cxn>
            </a:cxnLst>
            <a:rect l="l" t="t" r="r" b="b"/>
            <a:pathLst>
              <a:path w="110067" h="1388533">
                <a:moveTo>
                  <a:pt x="110067" y="0"/>
                </a:moveTo>
                <a:cubicBezTo>
                  <a:pt x="71966" y="282222"/>
                  <a:pt x="33866" y="564445"/>
                  <a:pt x="16933" y="795867"/>
                </a:cubicBezTo>
                <a:cubicBezTo>
                  <a:pt x="0" y="1027289"/>
                  <a:pt x="8467" y="1388533"/>
                  <a:pt x="8467" y="13885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Freeform 173"/>
          <p:cNvSpPr/>
          <p:nvPr/>
        </p:nvSpPr>
        <p:spPr>
          <a:xfrm>
            <a:off x="3293529" y="3158062"/>
            <a:ext cx="110067" cy="1388533"/>
          </a:xfrm>
          <a:custGeom>
            <a:avLst/>
            <a:gdLst>
              <a:gd name="connsiteX0" fmla="*/ 110067 w 110067"/>
              <a:gd name="connsiteY0" fmla="*/ 0 h 1388533"/>
              <a:gd name="connsiteX1" fmla="*/ 16933 w 110067"/>
              <a:gd name="connsiteY1" fmla="*/ 795867 h 1388533"/>
              <a:gd name="connsiteX2" fmla="*/ 8467 w 110067"/>
              <a:gd name="connsiteY2" fmla="*/ 1388533 h 1388533"/>
            </a:gdLst>
            <a:ahLst/>
            <a:cxnLst>
              <a:cxn ang="0">
                <a:pos x="connsiteX0" y="connsiteY0"/>
              </a:cxn>
              <a:cxn ang="0">
                <a:pos x="connsiteX1" y="connsiteY1"/>
              </a:cxn>
              <a:cxn ang="0">
                <a:pos x="connsiteX2" y="connsiteY2"/>
              </a:cxn>
            </a:cxnLst>
            <a:rect l="l" t="t" r="r" b="b"/>
            <a:pathLst>
              <a:path w="110067" h="1388533">
                <a:moveTo>
                  <a:pt x="110067" y="0"/>
                </a:moveTo>
                <a:cubicBezTo>
                  <a:pt x="71966" y="282222"/>
                  <a:pt x="33866" y="564445"/>
                  <a:pt x="16933" y="795867"/>
                </a:cubicBezTo>
                <a:cubicBezTo>
                  <a:pt x="0" y="1027289"/>
                  <a:pt x="8467" y="1388533"/>
                  <a:pt x="8467" y="13885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Freeform 174"/>
          <p:cNvSpPr/>
          <p:nvPr/>
        </p:nvSpPr>
        <p:spPr>
          <a:xfrm rot="415755">
            <a:off x="6746413" y="2592443"/>
            <a:ext cx="1355264" cy="247218"/>
          </a:xfrm>
          <a:custGeom>
            <a:avLst/>
            <a:gdLst>
              <a:gd name="connsiteX0" fmla="*/ 922867 w 1432278"/>
              <a:gd name="connsiteY0" fmla="*/ 306211 h 306211"/>
              <a:gd name="connsiteX1" fmla="*/ 1278467 w 1432278"/>
              <a:gd name="connsiteY1" fmla="*/ 18344 h 306211"/>
              <a:gd name="connsiteX2" fmla="*/ 0 w 1432278"/>
              <a:gd name="connsiteY2" fmla="*/ 196144 h 306211"/>
            </a:gdLst>
            <a:ahLst/>
            <a:cxnLst>
              <a:cxn ang="0">
                <a:pos x="connsiteX0" y="connsiteY0"/>
              </a:cxn>
              <a:cxn ang="0">
                <a:pos x="connsiteX1" y="connsiteY1"/>
              </a:cxn>
              <a:cxn ang="0">
                <a:pos x="connsiteX2" y="connsiteY2"/>
              </a:cxn>
            </a:cxnLst>
            <a:rect l="l" t="t" r="r" b="b"/>
            <a:pathLst>
              <a:path w="1432278" h="306211">
                <a:moveTo>
                  <a:pt x="922867" y="306211"/>
                </a:moveTo>
                <a:cubicBezTo>
                  <a:pt x="1177572" y="171449"/>
                  <a:pt x="1432278" y="36688"/>
                  <a:pt x="1278467" y="18344"/>
                </a:cubicBezTo>
                <a:cubicBezTo>
                  <a:pt x="1124656" y="0"/>
                  <a:pt x="0" y="196144"/>
                  <a:pt x="0" y="196144"/>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Freeform 175"/>
          <p:cNvSpPr/>
          <p:nvPr/>
        </p:nvSpPr>
        <p:spPr>
          <a:xfrm>
            <a:off x="6739466" y="2700866"/>
            <a:ext cx="897467" cy="101600"/>
          </a:xfrm>
          <a:custGeom>
            <a:avLst/>
            <a:gdLst>
              <a:gd name="connsiteX0" fmla="*/ 897467 w 897467"/>
              <a:gd name="connsiteY0" fmla="*/ 101600 h 101600"/>
              <a:gd name="connsiteX1" fmla="*/ 516467 w 897467"/>
              <a:gd name="connsiteY1" fmla="*/ 16934 h 101600"/>
              <a:gd name="connsiteX2" fmla="*/ 0 w 897467"/>
              <a:gd name="connsiteY2" fmla="*/ 0 h 101600"/>
            </a:gdLst>
            <a:ahLst/>
            <a:cxnLst>
              <a:cxn ang="0">
                <a:pos x="connsiteX0" y="connsiteY0"/>
              </a:cxn>
              <a:cxn ang="0">
                <a:pos x="connsiteX1" y="connsiteY1"/>
              </a:cxn>
              <a:cxn ang="0">
                <a:pos x="connsiteX2" y="connsiteY2"/>
              </a:cxn>
            </a:cxnLst>
            <a:rect l="l" t="t" r="r" b="b"/>
            <a:pathLst>
              <a:path w="897467" h="101600">
                <a:moveTo>
                  <a:pt x="897467" y="101600"/>
                </a:moveTo>
                <a:cubicBezTo>
                  <a:pt x="781756" y="67733"/>
                  <a:pt x="666045" y="33867"/>
                  <a:pt x="516467" y="16934"/>
                </a:cubicBezTo>
                <a:cubicBezTo>
                  <a:pt x="366889" y="1"/>
                  <a:pt x="0" y="0"/>
                  <a:pt x="0"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Freeform 176"/>
          <p:cNvSpPr/>
          <p:nvPr/>
        </p:nvSpPr>
        <p:spPr>
          <a:xfrm>
            <a:off x="6756394" y="2734727"/>
            <a:ext cx="948258" cy="143929"/>
          </a:xfrm>
          <a:custGeom>
            <a:avLst/>
            <a:gdLst>
              <a:gd name="connsiteX0" fmla="*/ 897467 w 897467"/>
              <a:gd name="connsiteY0" fmla="*/ 101600 h 101600"/>
              <a:gd name="connsiteX1" fmla="*/ 516467 w 897467"/>
              <a:gd name="connsiteY1" fmla="*/ 16934 h 101600"/>
              <a:gd name="connsiteX2" fmla="*/ 0 w 897467"/>
              <a:gd name="connsiteY2" fmla="*/ 0 h 101600"/>
            </a:gdLst>
            <a:ahLst/>
            <a:cxnLst>
              <a:cxn ang="0">
                <a:pos x="connsiteX0" y="connsiteY0"/>
              </a:cxn>
              <a:cxn ang="0">
                <a:pos x="connsiteX1" y="connsiteY1"/>
              </a:cxn>
              <a:cxn ang="0">
                <a:pos x="connsiteX2" y="connsiteY2"/>
              </a:cxn>
            </a:cxnLst>
            <a:rect l="l" t="t" r="r" b="b"/>
            <a:pathLst>
              <a:path w="897467" h="101600">
                <a:moveTo>
                  <a:pt x="897467" y="101600"/>
                </a:moveTo>
                <a:cubicBezTo>
                  <a:pt x="781756" y="67733"/>
                  <a:pt x="666045" y="33867"/>
                  <a:pt x="516467" y="16934"/>
                </a:cubicBezTo>
                <a:cubicBezTo>
                  <a:pt x="366889" y="1"/>
                  <a:pt x="0" y="0"/>
                  <a:pt x="0"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Freeform 177"/>
          <p:cNvSpPr/>
          <p:nvPr/>
        </p:nvSpPr>
        <p:spPr>
          <a:xfrm>
            <a:off x="3437467" y="3084689"/>
            <a:ext cx="1490133" cy="81844"/>
          </a:xfrm>
          <a:custGeom>
            <a:avLst/>
            <a:gdLst>
              <a:gd name="connsiteX0" fmla="*/ 0 w 1490133"/>
              <a:gd name="connsiteY0" fmla="*/ 81844 h 81844"/>
              <a:gd name="connsiteX1" fmla="*/ 711200 w 1490133"/>
              <a:gd name="connsiteY1" fmla="*/ 5644 h 81844"/>
              <a:gd name="connsiteX2" fmla="*/ 1490133 w 1490133"/>
              <a:gd name="connsiteY2" fmla="*/ 47978 h 81844"/>
            </a:gdLst>
            <a:ahLst/>
            <a:cxnLst>
              <a:cxn ang="0">
                <a:pos x="connsiteX0" y="connsiteY0"/>
              </a:cxn>
              <a:cxn ang="0">
                <a:pos x="connsiteX1" y="connsiteY1"/>
              </a:cxn>
              <a:cxn ang="0">
                <a:pos x="connsiteX2" y="connsiteY2"/>
              </a:cxn>
            </a:cxnLst>
            <a:rect l="l" t="t" r="r" b="b"/>
            <a:pathLst>
              <a:path w="1490133" h="81844">
                <a:moveTo>
                  <a:pt x="0" y="81844"/>
                </a:moveTo>
                <a:cubicBezTo>
                  <a:pt x="231422" y="46566"/>
                  <a:pt x="462845" y="11288"/>
                  <a:pt x="711200" y="5644"/>
                </a:cubicBezTo>
                <a:cubicBezTo>
                  <a:pt x="959555" y="0"/>
                  <a:pt x="1490133" y="47978"/>
                  <a:pt x="1490133" y="47978"/>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Freeform 178"/>
          <p:cNvSpPr/>
          <p:nvPr/>
        </p:nvSpPr>
        <p:spPr>
          <a:xfrm>
            <a:off x="3462862" y="3000013"/>
            <a:ext cx="1490133" cy="81844"/>
          </a:xfrm>
          <a:custGeom>
            <a:avLst/>
            <a:gdLst>
              <a:gd name="connsiteX0" fmla="*/ 0 w 1490133"/>
              <a:gd name="connsiteY0" fmla="*/ 81844 h 81844"/>
              <a:gd name="connsiteX1" fmla="*/ 711200 w 1490133"/>
              <a:gd name="connsiteY1" fmla="*/ 5644 h 81844"/>
              <a:gd name="connsiteX2" fmla="*/ 1490133 w 1490133"/>
              <a:gd name="connsiteY2" fmla="*/ 47978 h 81844"/>
            </a:gdLst>
            <a:ahLst/>
            <a:cxnLst>
              <a:cxn ang="0">
                <a:pos x="connsiteX0" y="connsiteY0"/>
              </a:cxn>
              <a:cxn ang="0">
                <a:pos x="connsiteX1" y="connsiteY1"/>
              </a:cxn>
              <a:cxn ang="0">
                <a:pos x="connsiteX2" y="connsiteY2"/>
              </a:cxn>
            </a:cxnLst>
            <a:rect l="l" t="t" r="r" b="b"/>
            <a:pathLst>
              <a:path w="1490133" h="81844">
                <a:moveTo>
                  <a:pt x="0" y="81844"/>
                </a:moveTo>
                <a:cubicBezTo>
                  <a:pt x="231422" y="46566"/>
                  <a:pt x="462845" y="11288"/>
                  <a:pt x="711200" y="5644"/>
                </a:cubicBezTo>
                <a:cubicBezTo>
                  <a:pt x="959555" y="0"/>
                  <a:pt x="1490133" y="47978"/>
                  <a:pt x="1490133" y="47978"/>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Freeform 179"/>
          <p:cNvSpPr/>
          <p:nvPr/>
        </p:nvSpPr>
        <p:spPr>
          <a:xfrm>
            <a:off x="3462856" y="3042342"/>
            <a:ext cx="1490133" cy="81844"/>
          </a:xfrm>
          <a:custGeom>
            <a:avLst/>
            <a:gdLst>
              <a:gd name="connsiteX0" fmla="*/ 0 w 1490133"/>
              <a:gd name="connsiteY0" fmla="*/ 81844 h 81844"/>
              <a:gd name="connsiteX1" fmla="*/ 711200 w 1490133"/>
              <a:gd name="connsiteY1" fmla="*/ 5644 h 81844"/>
              <a:gd name="connsiteX2" fmla="*/ 1490133 w 1490133"/>
              <a:gd name="connsiteY2" fmla="*/ 47978 h 81844"/>
            </a:gdLst>
            <a:ahLst/>
            <a:cxnLst>
              <a:cxn ang="0">
                <a:pos x="connsiteX0" y="connsiteY0"/>
              </a:cxn>
              <a:cxn ang="0">
                <a:pos x="connsiteX1" y="connsiteY1"/>
              </a:cxn>
              <a:cxn ang="0">
                <a:pos x="connsiteX2" y="connsiteY2"/>
              </a:cxn>
            </a:cxnLst>
            <a:rect l="l" t="t" r="r" b="b"/>
            <a:pathLst>
              <a:path w="1490133" h="81844">
                <a:moveTo>
                  <a:pt x="0" y="81844"/>
                </a:moveTo>
                <a:cubicBezTo>
                  <a:pt x="231422" y="46566"/>
                  <a:pt x="462845" y="11288"/>
                  <a:pt x="711200" y="5644"/>
                </a:cubicBezTo>
                <a:cubicBezTo>
                  <a:pt x="959555" y="0"/>
                  <a:pt x="1490133" y="47978"/>
                  <a:pt x="1490133" y="47978"/>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Freeform 180"/>
          <p:cNvSpPr/>
          <p:nvPr/>
        </p:nvSpPr>
        <p:spPr>
          <a:xfrm>
            <a:off x="4995333" y="2683933"/>
            <a:ext cx="872067" cy="440267"/>
          </a:xfrm>
          <a:custGeom>
            <a:avLst/>
            <a:gdLst>
              <a:gd name="connsiteX0" fmla="*/ 0 w 872067"/>
              <a:gd name="connsiteY0" fmla="*/ 440267 h 440267"/>
              <a:gd name="connsiteX1" fmla="*/ 321734 w 872067"/>
              <a:gd name="connsiteY1" fmla="*/ 127000 h 440267"/>
              <a:gd name="connsiteX2" fmla="*/ 872067 w 872067"/>
              <a:gd name="connsiteY2" fmla="*/ 0 h 440267"/>
            </a:gdLst>
            <a:ahLst/>
            <a:cxnLst>
              <a:cxn ang="0">
                <a:pos x="connsiteX0" y="connsiteY0"/>
              </a:cxn>
              <a:cxn ang="0">
                <a:pos x="connsiteX1" y="connsiteY1"/>
              </a:cxn>
              <a:cxn ang="0">
                <a:pos x="connsiteX2" y="connsiteY2"/>
              </a:cxn>
            </a:cxnLst>
            <a:rect l="l" t="t" r="r" b="b"/>
            <a:pathLst>
              <a:path w="872067" h="440267">
                <a:moveTo>
                  <a:pt x="0" y="440267"/>
                </a:moveTo>
                <a:cubicBezTo>
                  <a:pt x="88195" y="320322"/>
                  <a:pt x="176390" y="200378"/>
                  <a:pt x="321734" y="127000"/>
                </a:cubicBezTo>
                <a:cubicBezTo>
                  <a:pt x="467078" y="53622"/>
                  <a:pt x="872067" y="0"/>
                  <a:pt x="872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Freeform 181"/>
          <p:cNvSpPr/>
          <p:nvPr/>
        </p:nvSpPr>
        <p:spPr>
          <a:xfrm>
            <a:off x="5012261" y="2717795"/>
            <a:ext cx="872067" cy="440267"/>
          </a:xfrm>
          <a:custGeom>
            <a:avLst/>
            <a:gdLst>
              <a:gd name="connsiteX0" fmla="*/ 0 w 872067"/>
              <a:gd name="connsiteY0" fmla="*/ 440267 h 440267"/>
              <a:gd name="connsiteX1" fmla="*/ 321734 w 872067"/>
              <a:gd name="connsiteY1" fmla="*/ 127000 h 440267"/>
              <a:gd name="connsiteX2" fmla="*/ 872067 w 872067"/>
              <a:gd name="connsiteY2" fmla="*/ 0 h 440267"/>
            </a:gdLst>
            <a:ahLst/>
            <a:cxnLst>
              <a:cxn ang="0">
                <a:pos x="connsiteX0" y="connsiteY0"/>
              </a:cxn>
              <a:cxn ang="0">
                <a:pos x="connsiteX1" y="connsiteY1"/>
              </a:cxn>
              <a:cxn ang="0">
                <a:pos x="connsiteX2" y="connsiteY2"/>
              </a:cxn>
            </a:cxnLst>
            <a:rect l="l" t="t" r="r" b="b"/>
            <a:pathLst>
              <a:path w="872067" h="440267">
                <a:moveTo>
                  <a:pt x="0" y="440267"/>
                </a:moveTo>
                <a:cubicBezTo>
                  <a:pt x="88195" y="320322"/>
                  <a:pt x="176390" y="200378"/>
                  <a:pt x="321734" y="127000"/>
                </a:cubicBezTo>
                <a:cubicBezTo>
                  <a:pt x="467078" y="53622"/>
                  <a:pt x="872067" y="0"/>
                  <a:pt x="872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Freeform 182"/>
          <p:cNvSpPr/>
          <p:nvPr/>
        </p:nvSpPr>
        <p:spPr>
          <a:xfrm>
            <a:off x="4978387" y="2650053"/>
            <a:ext cx="872067" cy="440267"/>
          </a:xfrm>
          <a:custGeom>
            <a:avLst/>
            <a:gdLst>
              <a:gd name="connsiteX0" fmla="*/ 0 w 872067"/>
              <a:gd name="connsiteY0" fmla="*/ 440267 h 440267"/>
              <a:gd name="connsiteX1" fmla="*/ 321734 w 872067"/>
              <a:gd name="connsiteY1" fmla="*/ 127000 h 440267"/>
              <a:gd name="connsiteX2" fmla="*/ 872067 w 872067"/>
              <a:gd name="connsiteY2" fmla="*/ 0 h 440267"/>
            </a:gdLst>
            <a:ahLst/>
            <a:cxnLst>
              <a:cxn ang="0">
                <a:pos x="connsiteX0" y="connsiteY0"/>
              </a:cxn>
              <a:cxn ang="0">
                <a:pos x="connsiteX1" y="connsiteY1"/>
              </a:cxn>
              <a:cxn ang="0">
                <a:pos x="connsiteX2" y="connsiteY2"/>
              </a:cxn>
            </a:cxnLst>
            <a:rect l="l" t="t" r="r" b="b"/>
            <a:pathLst>
              <a:path w="872067" h="440267">
                <a:moveTo>
                  <a:pt x="0" y="440267"/>
                </a:moveTo>
                <a:cubicBezTo>
                  <a:pt x="88195" y="320322"/>
                  <a:pt x="176390" y="200378"/>
                  <a:pt x="321734" y="127000"/>
                </a:cubicBezTo>
                <a:cubicBezTo>
                  <a:pt x="467078" y="53622"/>
                  <a:pt x="872067" y="0"/>
                  <a:pt x="872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Freeform 183"/>
          <p:cNvSpPr/>
          <p:nvPr/>
        </p:nvSpPr>
        <p:spPr>
          <a:xfrm>
            <a:off x="4794955" y="3132667"/>
            <a:ext cx="183445" cy="1617133"/>
          </a:xfrm>
          <a:custGeom>
            <a:avLst/>
            <a:gdLst>
              <a:gd name="connsiteX0" fmla="*/ 183445 w 183445"/>
              <a:gd name="connsiteY0" fmla="*/ 0 h 1617133"/>
              <a:gd name="connsiteX1" fmla="*/ 22578 w 183445"/>
              <a:gd name="connsiteY1" fmla="*/ 922866 h 1617133"/>
              <a:gd name="connsiteX2" fmla="*/ 47978 w 183445"/>
              <a:gd name="connsiteY2" fmla="*/ 1617133 h 1617133"/>
            </a:gdLst>
            <a:ahLst/>
            <a:cxnLst>
              <a:cxn ang="0">
                <a:pos x="connsiteX0" y="connsiteY0"/>
              </a:cxn>
              <a:cxn ang="0">
                <a:pos x="connsiteX1" y="connsiteY1"/>
              </a:cxn>
              <a:cxn ang="0">
                <a:pos x="connsiteX2" y="connsiteY2"/>
              </a:cxn>
            </a:cxnLst>
            <a:rect l="l" t="t" r="r" b="b"/>
            <a:pathLst>
              <a:path w="183445" h="1617133">
                <a:moveTo>
                  <a:pt x="183445" y="0"/>
                </a:moveTo>
                <a:cubicBezTo>
                  <a:pt x="114300" y="326672"/>
                  <a:pt x="45156" y="653344"/>
                  <a:pt x="22578" y="922866"/>
                </a:cubicBezTo>
                <a:cubicBezTo>
                  <a:pt x="0" y="1192388"/>
                  <a:pt x="23989" y="1404760"/>
                  <a:pt x="47978" y="16171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Freeform 184"/>
          <p:cNvSpPr/>
          <p:nvPr/>
        </p:nvSpPr>
        <p:spPr>
          <a:xfrm>
            <a:off x="4752614" y="3141128"/>
            <a:ext cx="183445" cy="1617133"/>
          </a:xfrm>
          <a:custGeom>
            <a:avLst/>
            <a:gdLst>
              <a:gd name="connsiteX0" fmla="*/ 183445 w 183445"/>
              <a:gd name="connsiteY0" fmla="*/ 0 h 1617133"/>
              <a:gd name="connsiteX1" fmla="*/ 22578 w 183445"/>
              <a:gd name="connsiteY1" fmla="*/ 922866 h 1617133"/>
              <a:gd name="connsiteX2" fmla="*/ 47978 w 183445"/>
              <a:gd name="connsiteY2" fmla="*/ 1617133 h 1617133"/>
            </a:gdLst>
            <a:ahLst/>
            <a:cxnLst>
              <a:cxn ang="0">
                <a:pos x="connsiteX0" y="connsiteY0"/>
              </a:cxn>
              <a:cxn ang="0">
                <a:pos x="connsiteX1" y="connsiteY1"/>
              </a:cxn>
              <a:cxn ang="0">
                <a:pos x="connsiteX2" y="connsiteY2"/>
              </a:cxn>
            </a:cxnLst>
            <a:rect l="l" t="t" r="r" b="b"/>
            <a:pathLst>
              <a:path w="183445" h="1617133">
                <a:moveTo>
                  <a:pt x="183445" y="0"/>
                </a:moveTo>
                <a:cubicBezTo>
                  <a:pt x="114300" y="326672"/>
                  <a:pt x="45156" y="653344"/>
                  <a:pt x="22578" y="922866"/>
                </a:cubicBezTo>
                <a:cubicBezTo>
                  <a:pt x="0" y="1192388"/>
                  <a:pt x="23989" y="1404760"/>
                  <a:pt x="47978" y="16171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Freeform 188"/>
          <p:cNvSpPr/>
          <p:nvPr/>
        </p:nvSpPr>
        <p:spPr>
          <a:xfrm>
            <a:off x="6189133" y="3759200"/>
            <a:ext cx="321734" cy="431800"/>
          </a:xfrm>
          <a:custGeom>
            <a:avLst/>
            <a:gdLst>
              <a:gd name="connsiteX0" fmla="*/ 0 w 321734"/>
              <a:gd name="connsiteY0" fmla="*/ 0 h 431800"/>
              <a:gd name="connsiteX1" fmla="*/ 186267 w 321734"/>
              <a:gd name="connsiteY1" fmla="*/ 194733 h 431800"/>
              <a:gd name="connsiteX2" fmla="*/ 321734 w 321734"/>
              <a:gd name="connsiteY2" fmla="*/ 431800 h 431800"/>
              <a:gd name="connsiteX3" fmla="*/ 321734 w 321734"/>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321734" h="431800">
                <a:moveTo>
                  <a:pt x="0" y="0"/>
                </a:moveTo>
                <a:cubicBezTo>
                  <a:pt x="66322" y="61383"/>
                  <a:pt x="132645" y="122766"/>
                  <a:pt x="186267" y="194733"/>
                </a:cubicBezTo>
                <a:cubicBezTo>
                  <a:pt x="239889" y="266700"/>
                  <a:pt x="321734" y="431800"/>
                  <a:pt x="321734" y="431800"/>
                </a:cubicBezTo>
                <a:lnTo>
                  <a:pt x="321734" y="431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Freeform 189"/>
          <p:cNvSpPr/>
          <p:nvPr/>
        </p:nvSpPr>
        <p:spPr>
          <a:xfrm>
            <a:off x="6129858" y="3793062"/>
            <a:ext cx="321734" cy="431800"/>
          </a:xfrm>
          <a:custGeom>
            <a:avLst/>
            <a:gdLst>
              <a:gd name="connsiteX0" fmla="*/ 0 w 321734"/>
              <a:gd name="connsiteY0" fmla="*/ 0 h 431800"/>
              <a:gd name="connsiteX1" fmla="*/ 186267 w 321734"/>
              <a:gd name="connsiteY1" fmla="*/ 194733 h 431800"/>
              <a:gd name="connsiteX2" fmla="*/ 321734 w 321734"/>
              <a:gd name="connsiteY2" fmla="*/ 431800 h 431800"/>
              <a:gd name="connsiteX3" fmla="*/ 321734 w 321734"/>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321734" h="431800">
                <a:moveTo>
                  <a:pt x="0" y="0"/>
                </a:moveTo>
                <a:cubicBezTo>
                  <a:pt x="66322" y="61383"/>
                  <a:pt x="132645" y="122766"/>
                  <a:pt x="186267" y="194733"/>
                </a:cubicBezTo>
                <a:cubicBezTo>
                  <a:pt x="239889" y="266700"/>
                  <a:pt x="321734" y="431800"/>
                  <a:pt x="321734" y="431800"/>
                </a:cubicBezTo>
                <a:lnTo>
                  <a:pt x="321734" y="431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Freeform 190"/>
          <p:cNvSpPr/>
          <p:nvPr/>
        </p:nvSpPr>
        <p:spPr>
          <a:xfrm>
            <a:off x="6155253" y="3767655"/>
            <a:ext cx="321734" cy="431800"/>
          </a:xfrm>
          <a:custGeom>
            <a:avLst/>
            <a:gdLst>
              <a:gd name="connsiteX0" fmla="*/ 0 w 321734"/>
              <a:gd name="connsiteY0" fmla="*/ 0 h 431800"/>
              <a:gd name="connsiteX1" fmla="*/ 186267 w 321734"/>
              <a:gd name="connsiteY1" fmla="*/ 194733 h 431800"/>
              <a:gd name="connsiteX2" fmla="*/ 321734 w 321734"/>
              <a:gd name="connsiteY2" fmla="*/ 431800 h 431800"/>
              <a:gd name="connsiteX3" fmla="*/ 321734 w 321734"/>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321734" h="431800">
                <a:moveTo>
                  <a:pt x="0" y="0"/>
                </a:moveTo>
                <a:cubicBezTo>
                  <a:pt x="66322" y="61383"/>
                  <a:pt x="132645" y="122766"/>
                  <a:pt x="186267" y="194733"/>
                </a:cubicBezTo>
                <a:cubicBezTo>
                  <a:pt x="239889" y="266700"/>
                  <a:pt x="321734" y="431800"/>
                  <a:pt x="321734" y="431800"/>
                </a:cubicBezTo>
                <a:lnTo>
                  <a:pt x="321734" y="431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Freeform 191"/>
          <p:cNvSpPr/>
          <p:nvPr/>
        </p:nvSpPr>
        <p:spPr>
          <a:xfrm>
            <a:off x="4826000" y="4250263"/>
            <a:ext cx="1899355" cy="554571"/>
          </a:xfrm>
          <a:custGeom>
            <a:avLst/>
            <a:gdLst>
              <a:gd name="connsiteX0" fmla="*/ 0 w 1899355"/>
              <a:gd name="connsiteY0" fmla="*/ 491066 h 520700"/>
              <a:gd name="connsiteX1" fmla="*/ 855133 w 1899355"/>
              <a:gd name="connsiteY1" fmla="*/ 508000 h 520700"/>
              <a:gd name="connsiteX2" fmla="*/ 1769533 w 1899355"/>
              <a:gd name="connsiteY2" fmla="*/ 414866 h 520700"/>
              <a:gd name="connsiteX3" fmla="*/ 1634067 w 1899355"/>
              <a:gd name="connsiteY3" fmla="*/ 0 h 520700"/>
            </a:gdLst>
            <a:ahLst/>
            <a:cxnLst>
              <a:cxn ang="0">
                <a:pos x="connsiteX0" y="connsiteY0"/>
              </a:cxn>
              <a:cxn ang="0">
                <a:pos x="connsiteX1" y="connsiteY1"/>
              </a:cxn>
              <a:cxn ang="0">
                <a:pos x="connsiteX2" y="connsiteY2"/>
              </a:cxn>
              <a:cxn ang="0">
                <a:pos x="connsiteX3" y="connsiteY3"/>
              </a:cxn>
            </a:cxnLst>
            <a:rect l="l" t="t" r="r" b="b"/>
            <a:pathLst>
              <a:path w="1899355" h="520700">
                <a:moveTo>
                  <a:pt x="0" y="491066"/>
                </a:moveTo>
                <a:cubicBezTo>
                  <a:pt x="280105" y="505883"/>
                  <a:pt x="560211" y="520700"/>
                  <a:pt x="855133" y="508000"/>
                </a:cubicBezTo>
                <a:cubicBezTo>
                  <a:pt x="1150055" y="495300"/>
                  <a:pt x="1639711" y="499533"/>
                  <a:pt x="1769533" y="414866"/>
                </a:cubicBezTo>
                <a:cubicBezTo>
                  <a:pt x="1899355" y="330199"/>
                  <a:pt x="1634067" y="0"/>
                  <a:pt x="1634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Freeform 192"/>
          <p:cNvSpPr/>
          <p:nvPr/>
        </p:nvSpPr>
        <p:spPr>
          <a:xfrm>
            <a:off x="4868329" y="4241796"/>
            <a:ext cx="1899355" cy="596900"/>
          </a:xfrm>
          <a:custGeom>
            <a:avLst/>
            <a:gdLst>
              <a:gd name="connsiteX0" fmla="*/ 0 w 1899355"/>
              <a:gd name="connsiteY0" fmla="*/ 491066 h 520700"/>
              <a:gd name="connsiteX1" fmla="*/ 855133 w 1899355"/>
              <a:gd name="connsiteY1" fmla="*/ 508000 h 520700"/>
              <a:gd name="connsiteX2" fmla="*/ 1769533 w 1899355"/>
              <a:gd name="connsiteY2" fmla="*/ 414866 h 520700"/>
              <a:gd name="connsiteX3" fmla="*/ 1634067 w 1899355"/>
              <a:gd name="connsiteY3" fmla="*/ 0 h 520700"/>
            </a:gdLst>
            <a:ahLst/>
            <a:cxnLst>
              <a:cxn ang="0">
                <a:pos x="connsiteX0" y="connsiteY0"/>
              </a:cxn>
              <a:cxn ang="0">
                <a:pos x="connsiteX1" y="connsiteY1"/>
              </a:cxn>
              <a:cxn ang="0">
                <a:pos x="connsiteX2" y="connsiteY2"/>
              </a:cxn>
              <a:cxn ang="0">
                <a:pos x="connsiteX3" y="connsiteY3"/>
              </a:cxn>
            </a:cxnLst>
            <a:rect l="l" t="t" r="r" b="b"/>
            <a:pathLst>
              <a:path w="1899355" h="520700">
                <a:moveTo>
                  <a:pt x="0" y="491066"/>
                </a:moveTo>
                <a:cubicBezTo>
                  <a:pt x="280105" y="505883"/>
                  <a:pt x="560211" y="520700"/>
                  <a:pt x="855133" y="508000"/>
                </a:cubicBezTo>
                <a:cubicBezTo>
                  <a:pt x="1150055" y="495300"/>
                  <a:pt x="1639711" y="499533"/>
                  <a:pt x="1769533" y="414866"/>
                </a:cubicBezTo>
                <a:cubicBezTo>
                  <a:pt x="1899355" y="330199"/>
                  <a:pt x="1634067" y="0"/>
                  <a:pt x="1634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Freeform 193"/>
          <p:cNvSpPr/>
          <p:nvPr/>
        </p:nvSpPr>
        <p:spPr>
          <a:xfrm>
            <a:off x="6519333" y="3285062"/>
            <a:ext cx="880533" cy="948271"/>
          </a:xfrm>
          <a:custGeom>
            <a:avLst/>
            <a:gdLst>
              <a:gd name="connsiteX0" fmla="*/ 0 w 880533"/>
              <a:gd name="connsiteY0" fmla="*/ 982133 h 982133"/>
              <a:gd name="connsiteX1" fmla="*/ 601133 w 880533"/>
              <a:gd name="connsiteY1" fmla="*/ 541866 h 982133"/>
              <a:gd name="connsiteX2" fmla="*/ 880533 w 880533"/>
              <a:gd name="connsiteY2" fmla="*/ 0 h 982133"/>
            </a:gdLst>
            <a:ahLst/>
            <a:cxnLst>
              <a:cxn ang="0">
                <a:pos x="connsiteX0" y="connsiteY0"/>
              </a:cxn>
              <a:cxn ang="0">
                <a:pos x="connsiteX1" y="connsiteY1"/>
              </a:cxn>
              <a:cxn ang="0">
                <a:pos x="connsiteX2" y="connsiteY2"/>
              </a:cxn>
            </a:cxnLst>
            <a:rect l="l" t="t" r="r" b="b"/>
            <a:pathLst>
              <a:path w="880533" h="982133">
                <a:moveTo>
                  <a:pt x="0" y="982133"/>
                </a:moveTo>
                <a:cubicBezTo>
                  <a:pt x="227189" y="843844"/>
                  <a:pt x="454378" y="705555"/>
                  <a:pt x="601133" y="541866"/>
                </a:cubicBezTo>
                <a:cubicBezTo>
                  <a:pt x="747889" y="378177"/>
                  <a:pt x="880533" y="0"/>
                  <a:pt x="8805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Freeform 194"/>
          <p:cNvSpPr/>
          <p:nvPr/>
        </p:nvSpPr>
        <p:spPr>
          <a:xfrm>
            <a:off x="6371456" y="3206222"/>
            <a:ext cx="994529" cy="1035578"/>
          </a:xfrm>
          <a:custGeom>
            <a:avLst/>
            <a:gdLst>
              <a:gd name="connsiteX0" fmla="*/ 0 w 880533"/>
              <a:gd name="connsiteY0" fmla="*/ 982133 h 982133"/>
              <a:gd name="connsiteX1" fmla="*/ 601133 w 880533"/>
              <a:gd name="connsiteY1" fmla="*/ 541866 h 982133"/>
              <a:gd name="connsiteX2" fmla="*/ 880533 w 880533"/>
              <a:gd name="connsiteY2" fmla="*/ 0 h 982133"/>
            </a:gdLst>
            <a:ahLst/>
            <a:cxnLst>
              <a:cxn ang="0">
                <a:pos x="connsiteX0" y="connsiteY0"/>
              </a:cxn>
              <a:cxn ang="0">
                <a:pos x="connsiteX1" y="connsiteY1"/>
              </a:cxn>
              <a:cxn ang="0">
                <a:pos x="connsiteX2" y="connsiteY2"/>
              </a:cxn>
            </a:cxnLst>
            <a:rect l="l" t="t" r="r" b="b"/>
            <a:pathLst>
              <a:path w="880533" h="982133">
                <a:moveTo>
                  <a:pt x="0" y="982133"/>
                </a:moveTo>
                <a:cubicBezTo>
                  <a:pt x="227189" y="843844"/>
                  <a:pt x="454378" y="705555"/>
                  <a:pt x="601133" y="541866"/>
                </a:cubicBezTo>
                <a:cubicBezTo>
                  <a:pt x="747889" y="378177"/>
                  <a:pt x="880533" y="0"/>
                  <a:pt x="8805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Freeform 195"/>
          <p:cNvSpPr/>
          <p:nvPr/>
        </p:nvSpPr>
        <p:spPr>
          <a:xfrm>
            <a:off x="6485453" y="3189286"/>
            <a:ext cx="922880" cy="1044036"/>
          </a:xfrm>
          <a:custGeom>
            <a:avLst/>
            <a:gdLst>
              <a:gd name="connsiteX0" fmla="*/ 0 w 880533"/>
              <a:gd name="connsiteY0" fmla="*/ 982133 h 982133"/>
              <a:gd name="connsiteX1" fmla="*/ 601133 w 880533"/>
              <a:gd name="connsiteY1" fmla="*/ 541866 h 982133"/>
              <a:gd name="connsiteX2" fmla="*/ 880533 w 880533"/>
              <a:gd name="connsiteY2" fmla="*/ 0 h 982133"/>
            </a:gdLst>
            <a:ahLst/>
            <a:cxnLst>
              <a:cxn ang="0">
                <a:pos x="connsiteX0" y="connsiteY0"/>
              </a:cxn>
              <a:cxn ang="0">
                <a:pos x="connsiteX1" y="connsiteY1"/>
              </a:cxn>
              <a:cxn ang="0">
                <a:pos x="connsiteX2" y="connsiteY2"/>
              </a:cxn>
            </a:cxnLst>
            <a:rect l="l" t="t" r="r" b="b"/>
            <a:pathLst>
              <a:path w="880533" h="982133">
                <a:moveTo>
                  <a:pt x="0" y="982133"/>
                </a:moveTo>
                <a:cubicBezTo>
                  <a:pt x="227189" y="843844"/>
                  <a:pt x="454378" y="705555"/>
                  <a:pt x="601133" y="541866"/>
                </a:cubicBezTo>
                <a:cubicBezTo>
                  <a:pt x="747889" y="378177"/>
                  <a:pt x="880533" y="0"/>
                  <a:pt x="880533" y="0"/>
                </a:cubicBezTo>
              </a:path>
            </a:pathLst>
          </a:custGeom>
          <a:ln>
            <a:solidFill>
              <a:srgbClr val="162F3D"/>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Freeform 196"/>
          <p:cNvSpPr/>
          <p:nvPr/>
        </p:nvSpPr>
        <p:spPr>
          <a:xfrm>
            <a:off x="5875867" y="2726267"/>
            <a:ext cx="1481666" cy="491066"/>
          </a:xfrm>
          <a:custGeom>
            <a:avLst/>
            <a:gdLst>
              <a:gd name="connsiteX0" fmla="*/ 0 w 1481666"/>
              <a:gd name="connsiteY0" fmla="*/ 0 h 491066"/>
              <a:gd name="connsiteX1" fmla="*/ 846666 w 1481666"/>
              <a:gd name="connsiteY1" fmla="*/ 152400 h 491066"/>
              <a:gd name="connsiteX2" fmla="*/ 1481666 w 1481666"/>
              <a:gd name="connsiteY2" fmla="*/ 491066 h 491066"/>
            </a:gdLst>
            <a:ahLst/>
            <a:cxnLst>
              <a:cxn ang="0">
                <a:pos x="connsiteX0" y="connsiteY0"/>
              </a:cxn>
              <a:cxn ang="0">
                <a:pos x="connsiteX1" y="connsiteY1"/>
              </a:cxn>
              <a:cxn ang="0">
                <a:pos x="connsiteX2" y="connsiteY2"/>
              </a:cxn>
            </a:cxnLst>
            <a:rect l="l" t="t" r="r" b="b"/>
            <a:pathLst>
              <a:path w="1481666" h="491066">
                <a:moveTo>
                  <a:pt x="0" y="0"/>
                </a:moveTo>
                <a:cubicBezTo>
                  <a:pt x="299861" y="35278"/>
                  <a:pt x="599722" y="70556"/>
                  <a:pt x="846666" y="152400"/>
                </a:cubicBezTo>
                <a:cubicBezTo>
                  <a:pt x="1093610" y="234244"/>
                  <a:pt x="1481666" y="491066"/>
                  <a:pt x="1481666" y="4910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Freeform 197"/>
          <p:cNvSpPr/>
          <p:nvPr/>
        </p:nvSpPr>
        <p:spPr>
          <a:xfrm>
            <a:off x="5875867" y="2692400"/>
            <a:ext cx="846666" cy="50800"/>
          </a:xfrm>
          <a:custGeom>
            <a:avLst/>
            <a:gdLst>
              <a:gd name="connsiteX0" fmla="*/ 0 w 846666"/>
              <a:gd name="connsiteY0" fmla="*/ 0 h 50800"/>
              <a:gd name="connsiteX1" fmla="*/ 499533 w 846666"/>
              <a:gd name="connsiteY1" fmla="*/ 8467 h 50800"/>
              <a:gd name="connsiteX2" fmla="*/ 846666 w 846666"/>
              <a:gd name="connsiteY2" fmla="*/ 50800 h 50800"/>
              <a:gd name="connsiteX3" fmla="*/ 846666 w 846666"/>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46666" h="50800">
                <a:moveTo>
                  <a:pt x="0" y="0"/>
                </a:moveTo>
                <a:cubicBezTo>
                  <a:pt x="179211" y="0"/>
                  <a:pt x="358422" y="0"/>
                  <a:pt x="499533" y="8467"/>
                </a:cubicBezTo>
                <a:cubicBezTo>
                  <a:pt x="640644" y="16934"/>
                  <a:pt x="846666" y="50800"/>
                  <a:pt x="846666" y="50800"/>
                </a:cubicBezTo>
                <a:lnTo>
                  <a:pt x="846666" y="50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Freeform 198"/>
          <p:cNvSpPr/>
          <p:nvPr/>
        </p:nvSpPr>
        <p:spPr>
          <a:xfrm>
            <a:off x="5918196" y="2624658"/>
            <a:ext cx="846666" cy="50800"/>
          </a:xfrm>
          <a:custGeom>
            <a:avLst/>
            <a:gdLst>
              <a:gd name="connsiteX0" fmla="*/ 0 w 846666"/>
              <a:gd name="connsiteY0" fmla="*/ 0 h 50800"/>
              <a:gd name="connsiteX1" fmla="*/ 499533 w 846666"/>
              <a:gd name="connsiteY1" fmla="*/ 8467 h 50800"/>
              <a:gd name="connsiteX2" fmla="*/ 846666 w 846666"/>
              <a:gd name="connsiteY2" fmla="*/ 50800 h 50800"/>
              <a:gd name="connsiteX3" fmla="*/ 846666 w 846666"/>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46666" h="50800">
                <a:moveTo>
                  <a:pt x="0" y="0"/>
                </a:moveTo>
                <a:cubicBezTo>
                  <a:pt x="179211" y="0"/>
                  <a:pt x="358422" y="0"/>
                  <a:pt x="499533" y="8467"/>
                </a:cubicBezTo>
                <a:cubicBezTo>
                  <a:pt x="640644" y="16934"/>
                  <a:pt x="846666" y="50800"/>
                  <a:pt x="846666" y="50800"/>
                </a:cubicBezTo>
                <a:lnTo>
                  <a:pt x="846666" y="50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199"/>
          <p:cNvSpPr/>
          <p:nvPr/>
        </p:nvSpPr>
        <p:spPr>
          <a:xfrm>
            <a:off x="5918190" y="2658520"/>
            <a:ext cx="846666" cy="50800"/>
          </a:xfrm>
          <a:custGeom>
            <a:avLst/>
            <a:gdLst>
              <a:gd name="connsiteX0" fmla="*/ 0 w 846666"/>
              <a:gd name="connsiteY0" fmla="*/ 0 h 50800"/>
              <a:gd name="connsiteX1" fmla="*/ 499533 w 846666"/>
              <a:gd name="connsiteY1" fmla="*/ 8467 h 50800"/>
              <a:gd name="connsiteX2" fmla="*/ 846666 w 846666"/>
              <a:gd name="connsiteY2" fmla="*/ 50800 h 50800"/>
              <a:gd name="connsiteX3" fmla="*/ 846666 w 846666"/>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46666" h="50800">
                <a:moveTo>
                  <a:pt x="0" y="0"/>
                </a:moveTo>
                <a:cubicBezTo>
                  <a:pt x="179211" y="0"/>
                  <a:pt x="358422" y="0"/>
                  <a:pt x="499533" y="8467"/>
                </a:cubicBezTo>
                <a:cubicBezTo>
                  <a:pt x="640644" y="16934"/>
                  <a:pt x="846666" y="50800"/>
                  <a:pt x="846666" y="50800"/>
                </a:cubicBezTo>
                <a:lnTo>
                  <a:pt x="846666" y="50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Freeform 200"/>
          <p:cNvSpPr/>
          <p:nvPr/>
        </p:nvSpPr>
        <p:spPr>
          <a:xfrm>
            <a:off x="6747933" y="2751667"/>
            <a:ext cx="651934" cy="465666"/>
          </a:xfrm>
          <a:custGeom>
            <a:avLst/>
            <a:gdLst>
              <a:gd name="connsiteX0" fmla="*/ 0 w 651934"/>
              <a:gd name="connsiteY0" fmla="*/ 0 h 465666"/>
              <a:gd name="connsiteX1" fmla="*/ 423334 w 651934"/>
              <a:gd name="connsiteY1" fmla="*/ 220133 h 465666"/>
              <a:gd name="connsiteX2" fmla="*/ 651934 w 651934"/>
              <a:gd name="connsiteY2" fmla="*/ 465666 h 465666"/>
            </a:gdLst>
            <a:ahLst/>
            <a:cxnLst>
              <a:cxn ang="0">
                <a:pos x="connsiteX0" y="connsiteY0"/>
              </a:cxn>
              <a:cxn ang="0">
                <a:pos x="connsiteX1" y="connsiteY1"/>
              </a:cxn>
              <a:cxn ang="0">
                <a:pos x="connsiteX2" y="connsiteY2"/>
              </a:cxn>
            </a:cxnLst>
            <a:rect l="l" t="t" r="r" b="b"/>
            <a:pathLst>
              <a:path w="651934" h="465666">
                <a:moveTo>
                  <a:pt x="0" y="0"/>
                </a:moveTo>
                <a:cubicBezTo>
                  <a:pt x="157339" y="71261"/>
                  <a:pt x="314678" y="142522"/>
                  <a:pt x="423334" y="220133"/>
                </a:cubicBezTo>
                <a:cubicBezTo>
                  <a:pt x="531990" y="297744"/>
                  <a:pt x="651934" y="465666"/>
                  <a:pt x="651934" y="4656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Freeform 201"/>
          <p:cNvSpPr/>
          <p:nvPr/>
        </p:nvSpPr>
        <p:spPr>
          <a:xfrm>
            <a:off x="6781795" y="2734727"/>
            <a:ext cx="651934" cy="465666"/>
          </a:xfrm>
          <a:custGeom>
            <a:avLst/>
            <a:gdLst>
              <a:gd name="connsiteX0" fmla="*/ 0 w 651934"/>
              <a:gd name="connsiteY0" fmla="*/ 0 h 465666"/>
              <a:gd name="connsiteX1" fmla="*/ 423334 w 651934"/>
              <a:gd name="connsiteY1" fmla="*/ 220133 h 465666"/>
              <a:gd name="connsiteX2" fmla="*/ 651934 w 651934"/>
              <a:gd name="connsiteY2" fmla="*/ 465666 h 465666"/>
            </a:gdLst>
            <a:ahLst/>
            <a:cxnLst>
              <a:cxn ang="0">
                <a:pos x="connsiteX0" y="connsiteY0"/>
              </a:cxn>
              <a:cxn ang="0">
                <a:pos x="connsiteX1" y="connsiteY1"/>
              </a:cxn>
              <a:cxn ang="0">
                <a:pos x="connsiteX2" y="connsiteY2"/>
              </a:cxn>
            </a:cxnLst>
            <a:rect l="l" t="t" r="r" b="b"/>
            <a:pathLst>
              <a:path w="651934" h="465666">
                <a:moveTo>
                  <a:pt x="0" y="0"/>
                </a:moveTo>
                <a:cubicBezTo>
                  <a:pt x="157339" y="71261"/>
                  <a:pt x="314678" y="142522"/>
                  <a:pt x="423334" y="220133"/>
                </a:cubicBezTo>
                <a:cubicBezTo>
                  <a:pt x="531990" y="297744"/>
                  <a:pt x="651934" y="465666"/>
                  <a:pt x="651934" y="4656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Freeform 202"/>
          <p:cNvSpPr/>
          <p:nvPr/>
        </p:nvSpPr>
        <p:spPr>
          <a:xfrm>
            <a:off x="7340600" y="2827867"/>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Freeform 203"/>
          <p:cNvSpPr/>
          <p:nvPr/>
        </p:nvSpPr>
        <p:spPr>
          <a:xfrm>
            <a:off x="7365995" y="2861729"/>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Freeform 204"/>
          <p:cNvSpPr/>
          <p:nvPr/>
        </p:nvSpPr>
        <p:spPr>
          <a:xfrm>
            <a:off x="7399857" y="2878657"/>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Freeform 205"/>
          <p:cNvSpPr/>
          <p:nvPr/>
        </p:nvSpPr>
        <p:spPr>
          <a:xfrm>
            <a:off x="7433719" y="2895585"/>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Freeform 206"/>
          <p:cNvSpPr/>
          <p:nvPr/>
        </p:nvSpPr>
        <p:spPr>
          <a:xfrm>
            <a:off x="7306708" y="2810909"/>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8" name="Freeform 207"/>
          <p:cNvSpPr/>
          <p:nvPr/>
        </p:nvSpPr>
        <p:spPr>
          <a:xfrm>
            <a:off x="3293533" y="4521200"/>
            <a:ext cx="1473200" cy="262467"/>
          </a:xfrm>
          <a:custGeom>
            <a:avLst/>
            <a:gdLst>
              <a:gd name="connsiteX0" fmla="*/ 0 w 1473200"/>
              <a:gd name="connsiteY0" fmla="*/ 0 h 262467"/>
              <a:gd name="connsiteX1" fmla="*/ 838200 w 1473200"/>
              <a:gd name="connsiteY1" fmla="*/ 211667 h 262467"/>
              <a:gd name="connsiteX2" fmla="*/ 1473200 w 1473200"/>
              <a:gd name="connsiteY2" fmla="*/ 262467 h 262467"/>
            </a:gdLst>
            <a:ahLst/>
            <a:cxnLst>
              <a:cxn ang="0">
                <a:pos x="connsiteX0" y="connsiteY0"/>
              </a:cxn>
              <a:cxn ang="0">
                <a:pos x="connsiteX1" y="connsiteY1"/>
              </a:cxn>
              <a:cxn ang="0">
                <a:pos x="connsiteX2" y="connsiteY2"/>
              </a:cxn>
            </a:cxnLst>
            <a:rect l="l" t="t" r="r" b="b"/>
            <a:pathLst>
              <a:path w="1473200" h="262467">
                <a:moveTo>
                  <a:pt x="0" y="0"/>
                </a:moveTo>
                <a:cubicBezTo>
                  <a:pt x="296333" y="83961"/>
                  <a:pt x="592667" y="167923"/>
                  <a:pt x="838200" y="211667"/>
                </a:cubicBezTo>
                <a:cubicBezTo>
                  <a:pt x="1083733" y="255411"/>
                  <a:pt x="1473200" y="262467"/>
                  <a:pt x="1473200" y="262467"/>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9" name="Freeform 208"/>
          <p:cNvSpPr/>
          <p:nvPr/>
        </p:nvSpPr>
        <p:spPr>
          <a:xfrm>
            <a:off x="3285060" y="4555062"/>
            <a:ext cx="1473200" cy="262467"/>
          </a:xfrm>
          <a:custGeom>
            <a:avLst/>
            <a:gdLst>
              <a:gd name="connsiteX0" fmla="*/ 0 w 1473200"/>
              <a:gd name="connsiteY0" fmla="*/ 0 h 262467"/>
              <a:gd name="connsiteX1" fmla="*/ 838200 w 1473200"/>
              <a:gd name="connsiteY1" fmla="*/ 211667 h 262467"/>
              <a:gd name="connsiteX2" fmla="*/ 1473200 w 1473200"/>
              <a:gd name="connsiteY2" fmla="*/ 262467 h 262467"/>
            </a:gdLst>
            <a:ahLst/>
            <a:cxnLst>
              <a:cxn ang="0">
                <a:pos x="connsiteX0" y="connsiteY0"/>
              </a:cxn>
              <a:cxn ang="0">
                <a:pos x="connsiteX1" y="connsiteY1"/>
              </a:cxn>
              <a:cxn ang="0">
                <a:pos x="connsiteX2" y="connsiteY2"/>
              </a:cxn>
            </a:cxnLst>
            <a:rect l="l" t="t" r="r" b="b"/>
            <a:pathLst>
              <a:path w="1473200" h="262467">
                <a:moveTo>
                  <a:pt x="0" y="0"/>
                </a:moveTo>
                <a:cubicBezTo>
                  <a:pt x="296333" y="83961"/>
                  <a:pt x="592667" y="167923"/>
                  <a:pt x="838200" y="211667"/>
                </a:cubicBezTo>
                <a:cubicBezTo>
                  <a:pt x="1083733" y="255411"/>
                  <a:pt x="1473200" y="262467"/>
                  <a:pt x="1473200" y="262467"/>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Freeform 212"/>
          <p:cNvSpPr/>
          <p:nvPr/>
        </p:nvSpPr>
        <p:spPr>
          <a:xfrm>
            <a:off x="1507067" y="1651000"/>
            <a:ext cx="4326466" cy="1444978"/>
          </a:xfrm>
          <a:custGeom>
            <a:avLst/>
            <a:gdLst>
              <a:gd name="connsiteX0" fmla="*/ 4326466 w 4326466"/>
              <a:gd name="connsiteY0" fmla="*/ 956733 h 1444978"/>
              <a:gd name="connsiteX1" fmla="*/ 3725333 w 4326466"/>
              <a:gd name="connsiteY1" fmla="*/ 1066800 h 1444978"/>
              <a:gd name="connsiteX2" fmla="*/ 3386666 w 4326466"/>
              <a:gd name="connsiteY2" fmla="*/ 1312333 h 1444978"/>
              <a:gd name="connsiteX3" fmla="*/ 2641600 w 4326466"/>
              <a:gd name="connsiteY3" fmla="*/ 1270000 h 1444978"/>
              <a:gd name="connsiteX4" fmla="*/ 2023533 w 4326466"/>
              <a:gd name="connsiteY4" fmla="*/ 1346200 h 1444978"/>
              <a:gd name="connsiteX5" fmla="*/ 1490133 w 4326466"/>
              <a:gd name="connsiteY5" fmla="*/ 1329267 h 1444978"/>
              <a:gd name="connsiteX6" fmla="*/ 1058333 w 4326466"/>
              <a:gd name="connsiteY6" fmla="*/ 1312333 h 1444978"/>
              <a:gd name="connsiteX7" fmla="*/ 863600 w 4326466"/>
              <a:gd name="connsiteY7" fmla="*/ 533400 h 1444978"/>
              <a:gd name="connsiteX8" fmla="*/ 0 w 4326466"/>
              <a:gd name="connsiteY8" fmla="*/ 0 h 144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466" h="1444978">
                <a:moveTo>
                  <a:pt x="4326466" y="956733"/>
                </a:moveTo>
                <a:cubicBezTo>
                  <a:pt x="4104216" y="982133"/>
                  <a:pt x="3881966" y="1007533"/>
                  <a:pt x="3725333" y="1066800"/>
                </a:cubicBezTo>
                <a:cubicBezTo>
                  <a:pt x="3568700" y="1126067"/>
                  <a:pt x="3567288" y="1278466"/>
                  <a:pt x="3386666" y="1312333"/>
                </a:cubicBezTo>
                <a:cubicBezTo>
                  <a:pt x="3206044" y="1346200"/>
                  <a:pt x="2868789" y="1264356"/>
                  <a:pt x="2641600" y="1270000"/>
                </a:cubicBezTo>
                <a:cubicBezTo>
                  <a:pt x="2414411" y="1275644"/>
                  <a:pt x="2215444" y="1336322"/>
                  <a:pt x="2023533" y="1346200"/>
                </a:cubicBezTo>
                <a:cubicBezTo>
                  <a:pt x="1831622" y="1356078"/>
                  <a:pt x="1490133" y="1329267"/>
                  <a:pt x="1490133" y="1329267"/>
                </a:cubicBezTo>
                <a:cubicBezTo>
                  <a:pt x="1329266" y="1323622"/>
                  <a:pt x="1162755" y="1444978"/>
                  <a:pt x="1058333" y="1312333"/>
                </a:cubicBezTo>
                <a:cubicBezTo>
                  <a:pt x="953911" y="1179688"/>
                  <a:pt x="1039989" y="752122"/>
                  <a:pt x="863600" y="533400"/>
                </a:cubicBezTo>
                <a:cubicBezTo>
                  <a:pt x="687211" y="314678"/>
                  <a:pt x="0" y="0"/>
                  <a:pt x="0"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Oval 13"/>
          <p:cNvSpPr/>
          <p:nvPr/>
        </p:nvSpPr>
        <p:spPr>
          <a:xfrm>
            <a:off x="4855605" y="3006406"/>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611976" y="413844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33782" y="3667945"/>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655061" y="2627512"/>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272895" y="315856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371456" y="413844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556500" y="2762732"/>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978909" y="2600954"/>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69242" y="4455166"/>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713802" y="469062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771388" y="2592493"/>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927560" y="465626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a:off x="859824" y="4979987"/>
            <a:ext cx="333826" cy="1588"/>
          </a:xfrm>
          <a:prstGeom prst="line">
            <a:avLst/>
          </a:prstGeom>
          <a:ln>
            <a:solidFill>
              <a:srgbClr val="162F3D"/>
            </a:solidFill>
          </a:ln>
        </p:spPr>
        <p:style>
          <a:lnRef idx="2">
            <a:schemeClr val="accent1"/>
          </a:lnRef>
          <a:fillRef idx="0">
            <a:schemeClr val="accent1"/>
          </a:fillRef>
          <a:effectRef idx="1">
            <a:schemeClr val="accent1"/>
          </a:effectRef>
          <a:fontRef idx="minor">
            <a:schemeClr val="tx1"/>
          </a:fontRef>
        </p:style>
      </p:cxnSp>
      <p:sp>
        <p:nvSpPr>
          <p:cNvPr id="218" name="TextBox 217"/>
          <p:cNvSpPr txBox="1"/>
          <p:nvPr/>
        </p:nvSpPr>
        <p:spPr>
          <a:xfrm>
            <a:off x="228604" y="4630866"/>
            <a:ext cx="800560" cy="461665"/>
          </a:xfrm>
          <a:prstGeom prst="rect">
            <a:avLst/>
          </a:prstGeom>
          <a:noFill/>
        </p:spPr>
        <p:txBody>
          <a:bodyPr wrap="square" rtlCol="0">
            <a:spAutoFit/>
          </a:bodyPr>
          <a:lstStyle/>
          <a:p>
            <a:r>
              <a:rPr lang="en-US" sz="800" dirty="0" smtClean="0"/>
              <a:t>Router node</a:t>
            </a:r>
          </a:p>
          <a:p>
            <a:endParaRPr lang="en-US" sz="800" dirty="0" smtClean="0"/>
          </a:p>
          <a:p>
            <a:r>
              <a:rPr lang="en-US" sz="800" dirty="0" smtClean="0"/>
              <a:t>10G link</a:t>
            </a:r>
            <a:endParaRPr lang="en-US" sz="800" dirty="0"/>
          </a:p>
        </p:txBody>
      </p:sp>
      <p:sp>
        <p:nvSpPr>
          <p:cNvPr id="75" name="Oval 74"/>
          <p:cNvSpPr/>
          <p:nvPr/>
        </p:nvSpPr>
        <p:spPr>
          <a:xfrm>
            <a:off x="3194643" y="395556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Freeform 76"/>
          <p:cNvSpPr/>
          <p:nvPr/>
        </p:nvSpPr>
        <p:spPr>
          <a:xfrm>
            <a:off x="1473201" y="1676401"/>
            <a:ext cx="1930400" cy="1444977"/>
          </a:xfrm>
          <a:custGeom>
            <a:avLst/>
            <a:gdLst>
              <a:gd name="connsiteX0" fmla="*/ 0 w 1930400"/>
              <a:gd name="connsiteY0" fmla="*/ 0 h 1444977"/>
              <a:gd name="connsiteX1" fmla="*/ 838200 w 1930400"/>
              <a:gd name="connsiteY1" fmla="*/ 584200 h 1444977"/>
              <a:gd name="connsiteX2" fmla="*/ 1032933 w 1930400"/>
              <a:gd name="connsiteY2" fmla="*/ 1312333 h 1444977"/>
              <a:gd name="connsiteX3" fmla="*/ 1507067 w 1930400"/>
              <a:gd name="connsiteY3" fmla="*/ 1380066 h 1444977"/>
              <a:gd name="connsiteX4" fmla="*/ 1930400 w 1930400"/>
              <a:gd name="connsiteY4" fmla="*/ 1380066 h 144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400" h="1444977">
                <a:moveTo>
                  <a:pt x="0" y="0"/>
                </a:moveTo>
                <a:cubicBezTo>
                  <a:pt x="333022" y="182739"/>
                  <a:pt x="666045" y="365478"/>
                  <a:pt x="838200" y="584200"/>
                </a:cubicBezTo>
                <a:cubicBezTo>
                  <a:pt x="1010355" y="802922"/>
                  <a:pt x="921455" y="1179689"/>
                  <a:pt x="1032933" y="1312333"/>
                </a:cubicBezTo>
                <a:cubicBezTo>
                  <a:pt x="1144411" y="1444977"/>
                  <a:pt x="1357489" y="1368777"/>
                  <a:pt x="1507067" y="1380066"/>
                </a:cubicBezTo>
                <a:cubicBezTo>
                  <a:pt x="1656645" y="1391355"/>
                  <a:pt x="1930400" y="1380066"/>
                  <a:pt x="1930400" y="13800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a:off x="1473201" y="1718734"/>
            <a:ext cx="1888059" cy="1464733"/>
          </a:xfrm>
          <a:custGeom>
            <a:avLst/>
            <a:gdLst>
              <a:gd name="connsiteX0" fmla="*/ 0 w 1921933"/>
              <a:gd name="connsiteY0" fmla="*/ 0 h 1464733"/>
              <a:gd name="connsiteX1" fmla="*/ 677333 w 1921933"/>
              <a:gd name="connsiteY1" fmla="*/ 533400 h 1464733"/>
              <a:gd name="connsiteX2" fmla="*/ 990600 w 1921933"/>
              <a:gd name="connsiteY2" fmla="*/ 1320800 h 1464733"/>
              <a:gd name="connsiteX3" fmla="*/ 1921933 w 1921933"/>
              <a:gd name="connsiteY3" fmla="*/ 1397000 h 1464733"/>
            </a:gdLst>
            <a:ahLst/>
            <a:cxnLst>
              <a:cxn ang="0">
                <a:pos x="connsiteX0" y="connsiteY0"/>
              </a:cxn>
              <a:cxn ang="0">
                <a:pos x="connsiteX1" y="connsiteY1"/>
              </a:cxn>
              <a:cxn ang="0">
                <a:pos x="connsiteX2" y="connsiteY2"/>
              </a:cxn>
              <a:cxn ang="0">
                <a:pos x="connsiteX3" y="connsiteY3"/>
              </a:cxn>
            </a:cxnLst>
            <a:rect l="l" t="t" r="r" b="b"/>
            <a:pathLst>
              <a:path w="1921933" h="1464733">
                <a:moveTo>
                  <a:pt x="0" y="0"/>
                </a:moveTo>
                <a:cubicBezTo>
                  <a:pt x="256116" y="156633"/>
                  <a:pt x="512233" y="313267"/>
                  <a:pt x="677333" y="533400"/>
                </a:cubicBezTo>
                <a:cubicBezTo>
                  <a:pt x="842433" y="753533"/>
                  <a:pt x="783167" y="1176867"/>
                  <a:pt x="990600" y="1320800"/>
                </a:cubicBezTo>
                <a:cubicBezTo>
                  <a:pt x="1198033" y="1464733"/>
                  <a:pt x="1921933" y="1397000"/>
                  <a:pt x="1921933" y="139700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a:off x="1168400" y="3052234"/>
            <a:ext cx="2201333" cy="139699"/>
          </a:xfrm>
          <a:custGeom>
            <a:avLst/>
            <a:gdLst>
              <a:gd name="connsiteX0" fmla="*/ 0 w 2201333"/>
              <a:gd name="connsiteY0" fmla="*/ 139699 h 139699"/>
              <a:gd name="connsiteX1" fmla="*/ 795867 w 2201333"/>
              <a:gd name="connsiteY1" fmla="*/ 4233 h 139699"/>
              <a:gd name="connsiteX2" fmla="*/ 1481667 w 2201333"/>
              <a:gd name="connsiteY2" fmla="*/ 114299 h 139699"/>
              <a:gd name="connsiteX3" fmla="*/ 2201333 w 2201333"/>
              <a:gd name="connsiteY3" fmla="*/ 97366 h 139699"/>
            </a:gdLst>
            <a:ahLst/>
            <a:cxnLst>
              <a:cxn ang="0">
                <a:pos x="connsiteX0" y="connsiteY0"/>
              </a:cxn>
              <a:cxn ang="0">
                <a:pos x="connsiteX1" y="connsiteY1"/>
              </a:cxn>
              <a:cxn ang="0">
                <a:pos x="connsiteX2" y="connsiteY2"/>
              </a:cxn>
              <a:cxn ang="0">
                <a:pos x="connsiteX3" y="connsiteY3"/>
              </a:cxn>
            </a:cxnLst>
            <a:rect l="l" t="t" r="r" b="b"/>
            <a:pathLst>
              <a:path w="2201333" h="139699">
                <a:moveTo>
                  <a:pt x="0" y="139699"/>
                </a:moveTo>
                <a:cubicBezTo>
                  <a:pt x="274461" y="74082"/>
                  <a:pt x="548923" y="8466"/>
                  <a:pt x="795867" y="4233"/>
                </a:cubicBezTo>
                <a:cubicBezTo>
                  <a:pt x="1042811" y="0"/>
                  <a:pt x="1247423" y="98777"/>
                  <a:pt x="1481667" y="114299"/>
                </a:cubicBezTo>
                <a:cubicBezTo>
                  <a:pt x="1715911" y="129821"/>
                  <a:pt x="2201333" y="97366"/>
                  <a:pt x="2201333" y="973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0"/>
          <p:cNvSpPr/>
          <p:nvPr/>
        </p:nvSpPr>
        <p:spPr>
          <a:xfrm>
            <a:off x="1159927" y="3094563"/>
            <a:ext cx="2201333" cy="139699"/>
          </a:xfrm>
          <a:custGeom>
            <a:avLst/>
            <a:gdLst>
              <a:gd name="connsiteX0" fmla="*/ 0 w 2201333"/>
              <a:gd name="connsiteY0" fmla="*/ 139699 h 139699"/>
              <a:gd name="connsiteX1" fmla="*/ 795867 w 2201333"/>
              <a:gd name="connsiteY1" fmla="*/ 4233 h 139699"/>
              <a:gd name="connsiteX2" fmla="*/ 1481667 w 2201333"/>
              <a:gd name="connsiteY2" fmla="*/ 114299 h 139699"/>
              <a:gd name="connsiteX3" fmla="*/ 2201333 w 2201333"/>
              <a:gd name="connsiteY3" fmla="*/ 97366 h 139699"/>
            </a:gdLst>
            <a:ahLst/>
            <a:cxnLst>
              <a:cxn ang="0">
                <a:pos x="connsiteX0" y="connsiteY0"/>
              </a:cxn>
              <a:cxn ang="0">
                <a:pos x="connsiteX1" y="connsiteY1"/>
              </a:cxn>
              <a:cxn ang="0">
                <a:pos x="connsiteX2" y="connsiteY2"/>
              </a:cxn>
              <a:cxn ang="0">
                <a:pos x="connsiteX3" y="connsiteY3"/>
              </a:cxn>
            </a:cxnLst>
            <a:rect l="l" t="t" r="r" b="b"/>
            <a:pathLst>
              <a:path w="2201333" h="139699">
                <a:moveTo>
                  <a:pt x="0" y="139699"/>
                </a:moveTo>
                <a:cubicBezTo>
                  <a:pt x="274461" y="74082"/>
                  <a:pt x="548923" y="8466"/>
                  <a:pt x="795867" y="4233"/>
                </a:cubicBezTo>
                <a:cubicBezTo>
                  <a:pt x="1042811" y="0"/>
                  <a:pt x="1247423" y="98777"/>
                  <a:pt x="1481667" y="114299"/>
                </a:cubicBezTo>
                <a:cubicBezTo>
                  <a:pt x="1715911" y="129821"/>
                  <a:pt x="2201333" y="97366"/>
                  <a:pt x="2201333" y="973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1069362" y="315856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185786" y="217378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302388" y="302334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374162" y="156339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Circuit &amp; Site Updates</a:t>
            </a:r>
          </a:p>
        </p:txBody>
      </p:sp>
      <p:sp>
        <p:nvSpPr>
          <p:cNvPr id="14339" name="Content Placeholder 2"/>
          <p:cNvSpPr>
            <a:spLocks noGrp="1"/>
          </p:cNvSpPr>
          <p:nvPr>
            <p:ph idx="1"/>
          </p:nvPr>
        </p:nvSpPr>
        <p:spPr/>
        <p:txBody>
          <a:bodyPr/>
          <a:lstStyle/>
          <a:p>
            <a:r>
              <a:rPr lang="en-US" dirty="0" smtClean="0"/>
              <a:t>Peering upgrades:</a:t>
            </a:r>
          </a:p>
          <a:p>
            <a:pPr lvl="1"/>
            <a:r>
              <a:rPr lang="en-US" sz="1800" dirty="0" smtClean="0"/>
              <a:t>EQX‐ASH: installed MX480 on Nov 30</a:t>
            </a:r>
            <a:r>
              <a:rPr lang="en-US" sz="1800" baseline="30000" dirty="0" smtClean="0"/>
              <a:t>th</a:t>
            </a:r>
            <a:r>
              <a:rPr lang="en-US" sz="1800" dirty="0" smtClean="0"/>
              <a:t>  </a:t>
            </a:r>
          </a:p>
          <a:p>
            <a:pPr lvl="1"/>
            <a:r>
              <a:rPr lang="en-US" sz="1800" dirty="0" smtClean="0"/>
              <a:t>EQX‐CHI: installed MX480 on Feb 18</a:t>
            </a:r>
            <a:r>
              <a:rPr lang="en-US" sz="1800" baseline="30000" dirty="0" smtClean="0"/>
              <a:t>th</a:t>
            </a:r>
            <a:r>
              <a:rPr lang="en-US" sz="1800" dirty="0" smtClean="0"/>
              <a:t>  </a:t>
            </a:r>
          </a:p>
          <a:p>
            <a:r>
              <a:rPr lang="en-US" dirty="0" smtClean="0"/>
              <a:t>Site and hub router upgrades:</a:t>
            </a:r>
          </a:p>
          <a:p>
            <a:pPr lvl="1"/>
            <a:r>
              <a:rPr lang="en-US" sz="1800" dirty="0" smtClean="0"/>
              <a:t>FORR 7206: replaced by M7i on Dec 22nd – in production Apr 20</a:t>
            </a:r>
            <a:r>
              <a:rPr lang="en-US" sz="1800" baseline="30000" dirty="0" smtClean="0"/>
              <a:t>th</a:t>
            </a:r>
            <a:r>
              <a:rPr lang="en-US" sz="1800" dirty="0" smtClean="0"/>
              <a:t>  </a:t>
            </a:r>
          </a:p>
          <a:p>
            <a:pPr lvl="1"/>
            <a:r>
              <a:rPr lang="en-US" sz="1800" dirty="0" smtClean="0"/>
              <a:t>AMESLAB M10: replaced by M10i on Jan 13</a:t>
            </a:r>
            <a:r>
              <a:rPr lang="en-US" sz="1800" baseline="30000" dirty="0" smtClean="0"/>
              <a:t>th</a:t>
            </a:r>
            <a:r>
              <a:rPr lang="en-US" sz="1800" dirty="0" smtClean="0"/>
              <a:t>  </a:t>
            </a:r>
          </a:p>
          <a:p>
            <a:pPr lvl="1"/>
            <a:r>
              <a:rPr lang="en-US" sz="1800" dirty="0" smtClean="0"/>
              <a:t>DOE‐GTN 7206: replaced by M10i Feb 18</a:t>
            </a:r>
            <a:r>
              <a:rPr lang="en-US" sz="1800" baseline="30000" dirty="0" smtClean="0"/>
              <a:t>th</a:t>
            </a:r>
            <a:r>
              <a:rPr lang="en-US" sz="1800" dirty="0" smtClean="0"/>
              <a:t>  </a:t>
            </a:r>
          </a:p>
          <a:p>
            <a:pPr lvl="1"/>
            <a:r>
              <a:rPr lang="en-US" sz="1800" dirty="0" smtClean="0"/>
              <a:t>GA M7i: replaced by MX480 Mar 25</a:t>
            </a:r>
            <a:r>
              <a:rPr lang="en-US" sz="1800" baseline="30000" dirty="0" smtClean="0"/>
              <a:t>th</a:t>
            </a:r>
            <a:r>
              <a:rPr lang="en-US" sz="1800" dirty="0" smtClean="0"/>
              <a:t>  </a:t>
            </a:r>
          </a:p>
          <a:p>
            <a:pPr lvl="1"/>
            <a:r>
              <a:rPr lang="en-US" sz="1800" dirty="0" smtClean="0"/>
              <a:t>DOE-NNSA was upgraded to an M7i on June 16</a:t>
            </a:r>
            <a:r>
              <a:rPr lang="en-US" sz="1800" baseline="30000" dirty="0" smtClean="0"/>
              <a:t>th</a:t>
            </a:r>
            <a:r>
              <a:rPr lang="en-US" sz="1800" dirty="0" smtClean="0"/>
              <a:t>  </a:t>
            </a:r>
          </a:p>
          <a:p>
            <a:pPr lvl="1"/>
            <a:r>
              <a:rPr lang="en-US" sz="1800" dirty="0" smtClean="0"/>
              <a:t>Added 4x10GE DCP to </a:t>
            </a:r>
            <a:r>
              <a:rPr lang="en-US" sz="1800" dirty="0" err="1" smtClean="0"/>
              <a:t>MX’s</a:t>
            </a:r>
            <a:r>
              <a:rPr lang="en-US" sz="1800" dirty="0" smtClean="0"/>
              <a:t> at SUNN‐SDN2, CHIC‐SDN2, KANS‐SDN1 and DENV‐SDN1 in preparation for additional SDN wave  </a:t>
            </a:r>
          </a:p>
          <a:p>
            <a:pPr lvl="1"/>
            <a:r>
              <a:rPr lang="en-US" sz="1800" dirty="0" smtClean="0"/>
              <a:t>PPPL M120: to be replaced by MX480 TBD</a:t>
            </a:r>
          </a:p>
        </p:txBody>
      </p:sp>
      <p:sp>
        <p:nvSpPr>
          <p:cNvPr id="7" name="Slide Number Placeholder 6"/>
          <p:cNvSpPr>
            <a:spLocks noGrp="1"/>
          </p:cNvSpPr>
          <p:nvPr>
            <p:ph type="sldNum" sz="quarter" idx="12"/>
          </p:nvPr>
        </p:nvSpPr>
        <p:spPr/>
        <p:txBody>
          <a:bodyPr/>
          <a:lstStyle/>
          <a:p>
            <a:fld id="{86F8B399-4028-654E-A0F1-AD4341F1C1A3}"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9362_ESnet_PPT_Template">
  <a:themeElements>
    <a:clrScheme name="ESnet Theme Colors 1">
      <a:dk1>
        <a:sysClr val="windowText" lastClr="000000"/>
      </a:dk1>
      <a:lt1>
        <a:sysClr val="window" lastClr="FFFFFF"/>
      </a:lt1>
      <a:dk2>
        <a:srgbClr val="000000"/>
      </a:dk2>
      <a:lt2>
        <a:srgbClr val="808080"/>
      </a:lt2>
      <a:accent1>
        <a:srgbClr val="619FC4"/>
      </a:accent1>
      <a:accent2>
        <a:srgbClr val="006394"/>
      </a:accent2>
      <a:accent3>
        <a:srgbClr val="99CCCC"/>
      </a:accent3>
      <a:accent4>
        <a:srgbClr val="006666"/>
      </a:accent4>
      <a:accent5>
        <a:srgbClr val="669999"/>
      </a:accent5>
      <a:accent6>
        <a:srgbClr val="00999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19362_ESnet_PPT_Template.pot</Template>
  <TotalTime>13918</TotalTime>
  <Words>4048</Words>
  <Application>Microsoft Office PowerPoint</Application>
  <PresentationFormat>On-screen Show (4:3)</PresentationFormat>
  <Paragraphs>680</Paragraphs>
  <Slides>66</Slides>
  <Notes>14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19362_ESnet_PPT_Template</vt:lpstr>
      <vt:lpstr>ESnet Update</vt:lpstr>
      <vt:lpstr>Agenda</vt:lpstr>
      <vt:lpstr>Administrative</vt:lpstr>
      <vt:lpstr>Changes @ ESnet</vt:lpstr>
      <vt:lpstr>Slide 5</vt:lpstr>
      <vt:lpstr>Network Updates</vt:lpstr>
      <vt:lpstr>Backbone Updates</vt:lpstr>
      <vt:lpstr>Current ESnet4 Topology</vt:lpstr>
      <vt:lpstr>Circuit &amp; Site Updates</vt:lpstr>
      <vt:lpstr>Circuit &amp; Site Updates</vt:lpstr>
      <vt:lpstr>Circuit &amp; Site Updates</vt:lpstr>
      <vt:lpstr>Long Island MAN</vt:lpstr>
      <vt:lpstr>ESnet Traffic</vt:lpstr>
      <vt:lpstr>ESnet Traffic</vt:lpstr>
      <vt:lpstr>Highly Reliable Infrastructure Annual Network Availability – All Sites</vt:lpstr>
      <vt:lpstr>OSCARS Update</vt:lpstr>
      <vt:lpstr>OSCARS Service Goals</vt:lpstr>
      <vt:lpstr>OSCARS Is a Production Service</vt:lpstr>
      <vt:lpstr>OSCARS Federated IDC Interoperability</vt:lpstr>
      <vt:lpstr>The OSCARS Software is Evolving</vt:lpstr>
      <vt:lpstr>OSCARS v0.6 Progress</vt:lpstr>
      <vt:lpstr>General ESnet R&amp;D</vt:lpstr>
      <vt:lpstr>OSCARS Case Study 1: JGI / NERSC</vt:lpstr>
      <vt:lpstr>Case Study 1:  JGI / NERSC</vt:lpstr>
      <vt:lpstr>OSCARS Case Study 2: LBNL / Google</vt:lpstr>
      <vt:lpstr>OSCARS Case Study 2: LBNL / Google</vt:lpstr>
      <vt:lpstr>OSCARS Case Study 3: LHC Circuit Redundancy</vt:lpstr>
      <vt:lpstr>OSCARS Case Study 3: LHC Circuit Redundancy</vt:lpstr>
      <vt:lpstr>OSCARS Case Study 3: LHC Circuit Redundancy</vt:lpstr>
      <vt:lpstr>OSCARS Case Study 3: LHC Circuit Redundancy</vt:lpstr>
      <vt:lpstr>OSCARS Case Study 3: LHC Circuit Redundancy</vt:lpstr>
      <vt:lpstr>OSCARS Case Study 3: LHC Circuit Redundancy</vt:lpstr>
      <vt:lpstr>PerfSONAR</vt:lpstr>
      <vt:lpstr>Advanced Networking Initiative</vt:lpstr>
      <vt:lpstr>ARRA Advanced Networking Initiative (ANI)</vt:lpstr>
      <vt:lpstr>ANI 100G Technology Evaluation</vt:lpstr>
      <vt:lpstr>Example:  Basic Throughput Test</vt:lpstr>
      <vt:lpstr>Example: Policy Routing and ACL Test</vt:lpstr>
      <vt:lpstr>Example: QoS / Queuing  Test</vt:lpstr>
      <vt:lpstr>Testbed Overview</vt:lpstr>
      <vt:lpstr>Testbed Status</vt:lpstr>
      <vt:lpstr>Tabletop: A layered view</vt:lpstr>
      <vt:lpstr>Slide 43</vt:lpstr>
      <vt:lpstr>ECS Upgrade</vt:lpstr>
      <vt:lpstr>ESnet Collaboration Services</vt:lpstr>
      <vt:lpstr>ECS Survey Review</vt:lpstr>
      <vt:lpstr>Voice / Data Conferencing Comparison</vt:lpstr>
      <vt:lpstr>ReadyTalk Transition Timeline</vt:lpstr>
      <vt:lpstr>Video Conferencing Comparison</vt:lpstr>
      <vt:lpstr>Videoconferencing Upgrade Timeline</vt:lpstr>
      <vt:lpstr>New ECS Appropriate Use Policy</vt:lpstr>
      <vt:lpstr>Trust Federation</vt:lpstr>
      <vt:lpstr>Science Identity Federation</vt:lpstr>
      <vt:lpstr>DOEGrids CA with High Availability</vt:lpstr>
      <vt:lpstr>DOEGrids Certificates &amp; ESnet PKI</vt:lpstr>
      <vt:lpstr>New Initiatives</vt:lpstr>
      <vt:lpstr>Outreach Program Goals</vt:lpstr>
      <vt:lpstr>Outreach Program Explicit Non-Goals</vt:lpstr>
      <vt:lpstr>Outreach Program Progress</vt:lpstr>
      <vt:lpstr>Improved Communications</vt:lpstr>
      <vt:lpstr>ESnet Website</vt:lpstr>
      <vt:lpstr>My ESnet Portal</vt:lpstr>
      <vt:lpstr>ESnet Diagnostic Tool: 10 Gbps IO Tester</vt:lpstr>
      <vt:lpstr>Graphite Visualization with Net Almanac Annotation</vt:lpstr>
      <vt:lpstr>Network Weathermap</vt:lpstr>
      <vt:lpstr>Questions?</vt:lpstr>
    </vt:vector>
  </TitlesOfParts>
  <Company>LBNL - ESnet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ESnet Update</dc:title>
  <dc:creator>Steve Cotter</dc:creator>
  <cp:lastModifiedBy>demar</cp:lastModifiedBy>
  <cp:revision>25</cp:revision>
  <dcterms:created xsi:type="dcterms:W3CDTF">2010-07-13T12:37:21Z</dcterms:created>
  <dcterms:modified xsi:type="dcterms:W3CDTF">2010-07-14T18:12:49Z</dcterms:modified>
</cp:coreProperties>
</file>