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8" r:id="rId11"/>
    <p:sldId id="269" r:id="rId12"/>
    <p:sldId id="272" r:id="rId13"/>
    <p:sldId id="270" r:id="rId14"/>
    <p:sldId id="265" r:id="rId15"/>
    <p:sldId id="271" r:id="rId16"/>
    <p:sldId id="273" r:id="rId17"/>
    <p:sldId id="262" r:id="rId18"/>
    <p:sldId id="274" r:id="rId19"/>
    <p:sldId id="275" r:id="rId20"/>
    <p:sldId id="263" r:id="rId21"/>
    <p:sldId id="276" r:id="rId22"/>
    <p:sldId id="277" r:id="rId23"/>
    <p:sldId id="279" r:id="rId24"/>
    <p:sldId id="278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FF"/>
    <a:srgbClr val="FF0000"/>
    <a:srgbClr val="9900FF"/>
    <a:srgbClr val="663300"/>
    <a:srgbClr val="009999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7318298-918C-4772-92F5-B865667A11CE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85493B4-CFDF-43C9-A957-93CBF9F98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28C9EE2-FAAA-45F2-A032-9D8142BDCB08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966F86-C28B-4F2B-8BDF-0FC925ECD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5875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cxnSp>
        <p:nvCxnSpPr>
          <p:cNvPr id="6" name="Straight Connector 8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0" y="0"/>
            <a:ext cx="1066800" cy="914400"/>
            <a:chOff x="1143000" y="990600"/>
            <a:chExt cx="1295400" cy="914400"/>
          </a:xfrm>
        </p:grpSpPr>
        <p:sp>
          <p:nvSpPr>
            <p:cNvPr id="8" name="Rounded Rectangle 11"/>
            <p:cNvSpPr/>
            <p:nvPr userDrawn="1"/>
          </p:nvSpPr>
          <p:spPr>
            <a:xfrm>
              <a:off x="1143000" y="990600"/>
              <a:ext cx="12954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TextBox 12"/>
            <p:cNvSpPr txBox="1"/>
            <p:nvPr userDrawn="1"/>
          </p:nvSpPr>
          <p:spPr>
            <a:xfrm>
              <a:off x="1659618" y="1082675"/>
              <a:ext cx="223611" cy="3048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en-US" sz="1400"/>
            </a:p>
          </p:txBody>
        </p:sp>
      </p:grpSp>
      <p:pic>
        <p:nvPicPr>
          <p:cNvPr id="10" name="Picture 13" descr="sm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9863"/>
            <a:ext cx="97790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324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AD60-B1FB-4FB7-9763-3B93F0853F4F}" type="datetimeFigureOut">
              <a:rPr lang="en-US"/>
              <a:pPr>
                <a:defRPr/>
              </a:pPr>
              <a:t>8/24/2010</a:t>
            </a:fld>
            <a:r>
              <a:rPr lang="en-US"/>
              <a:t>August 24-26, 2010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MAP ProgMgmt - Zisman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9B8494D-1372-443E-B7A2-3760535FC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295400"/>
            <a:ext cx="91440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fld id="{9F8345EB-D8AA-4E9B-BB6E-3457F9E20D64}" type="datetimeFigureOut">
              <a:rPr lang="en-US"/>
              <a:pPr>
                <a:defRPr/>
              </a:pPr>
              <a:t>8/24/2010</a:t>
            </a:fld>
            <a:r>
              <a:rPr lang="en-US"/>
              <a:t>August 24-26, 2010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492875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/>
              <a:t>MAP ProgMgmt - Zisman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AFE660B-BF8F-4FAF-993A-98AC552C4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66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99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folHlink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s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10382-561B-47CE-90BE-AC8C0583CD1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4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32EB915-0AE9-49B6-A718-1DC1365B054E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latin typeface="+mn-lt"/>
            </a:endParaRPr>
          </a:p>
        </p:txBody>
      </p:sp>
      <p:sp>
        <p:nvSpPr>
          <p:cNvPr id="5126" name="Title 1"/>
          <p:cNvSpPr>
            <a:spLocks noGrp="1"/>
          </p:cNvSpPr>
          <p:nvPr>
            <p:ph type="ctrTitle"/>
          </p:nvPr>
        </p:nvSpPr>
        <p:spPr>
          <a:xfrm>
            <a:off x="1524000" y="76200"/>
            <a:ext cx="6324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alibri" pitchFamily="34" charset="0"/>
              </a:rPr>
              <a:t>  </a:t>
            </a:r>
          </a:p>
        </p:txBody>
      </p:sp>
      <p:sp>
        <p:nvSpPr>
          <p:cNvPr id="5127" name="Subtitle 2"/>
          <p:cNvSpPr>
            <a:spLocks noGrp="1"/>
          </p:cNvSpPr>
          <p:nvPr>
            <p:ph type="subTitle" idx="1"/>
          </p:nvPr>
        </p:nvSpPr>
        <p:spPr>
          <a:xfrm>
            <a:off x="1016000" y="2268538"/>
            <a:ext cx="7112000" cy="38481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cs typeface="Arial" charset="0"/>
              </a:rPr>
              <a:t> </a:t>
            </a:r>
            <a:r>
              <a:rPr lang="en-US" sz="2800" smtClean="0">
                <a:cs typeface="Arial" charset="0"/>
              </a:rPr>
              <a:t>Program Management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8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cs typeface="Arial" charset="0"/>
              </a:rPr>
              <a:t>Michael S. Zisman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C</a:t>
            </a:r>
            <a:r>
              <a:rPr lang="en-US" sz="2000" smtClean="0">
                <a:cs typeface="Arial" charset="0"/>
              </a:rPr>
              <a:t>enter for </a:t>
            </a: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B</a:t>
            </a:r>
            <a:r>
              <a:rPr lang="en-US" sz="2000" smtClean="0">
                <a:cs typeface="Arial" charset="0"/>
              </a:rPr>
              <a:t>eam </a:t>
            </a: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hysics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cs typeface="Arial" charset="0"/>
              </a:rPr>
              <a:t>Accelerator &amp; Fusion Research Division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cs typeface="Arial" charset="0"/>
              </a:rPr>
              <a:t>Lawrence Berkeley National Laboratory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cs typeface="Arial" charset="0"/>
              </a:rPr>
              <a:t>Muon Accelerator Program Review-Fermilab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cs typeface="Arial" charset="0"/>
              </a:rPr>
              <a:t>August 24,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A107A-63E8-4FC2-9F3A-FD9AA6668EC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340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90138D-4BEC-410A-8F2F-B30B694AC72A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 dirty="0">
              <a:latin typeface="+mn-lt"/>
            </a:endParaRPr>
          </a:p>
        </p:txBody>
      </p:sp>
      <p:sp>
        <p:nvSpPr>
          <p:cNvPr id="14342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76200"/>
            <a:ext cx="8229600" cy="1066800"/>
          </a:xfrm>
        </p:spPr>
        <p:txBody>
          <a:bodyPr/>
          <a:lstStyle/>
          <a:p>
            <a:r>
              <a:rPr lang="en-US" sz="3600" smtClean="0"/>
              <a:t>Organizational Responsibilities (3)</a:t>
            </a:r>
          </a:p>
        </p:txBody>
      </p:sp>
      <p:sp>
        <p:nvSpPr>
          <p:cNvPr id="14343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Technical Board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comprises Level 1 leaders plus other members designated by Program Director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interim TB taken over from existing NFMCC TB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assists Program Director in assessing technical plans and budgets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reviews and assesses proposals from new institutions requesting MAP funding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such requests will compete for available “reserve” funds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gives advice on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required support, choice of technical options, changes of direction of R&amp;D efforts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meets as requested by Program Director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6AF06-7E42-43F3-8465-8AECE4ED2CF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536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smtClean="0"/>
              <a:t>Organizational Responsibilities (4)</a:t>
            </a:r>
          </a:p>
        </p:txBody>
      </p:sp>
      <p:sp>
        <p:nvSpPr>
          <p:cNvPr id="15365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Management Council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comprises Level 1 leaders + other MAP members designated by Program Director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includes representative from Physics and Detector study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advises Program Director on operational issues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progress toward milestones, priorities and resource allocations, issues that cross Level 1 boundaries, weekly meeting agendas, items for attention of TB or IB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maintains parameter sets and advises on need for updates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3B031-4CF7-4FFF-8364-FBC1344450B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smtClean="0"/>
              <a:t>Organizational Responsibilities (5)</a:t>
            </a:r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Program Management Office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comprises Fermilab staff to provide support for MAP administrative and organizational tasks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budget monitoring and planning (across institutions)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web site development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development and maintenance of documents database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collects and maintains MAP financial records from all participating institutions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also progress toward milestones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helps prepare progress reports as required by Fermilab Director and/or DOE-OHEP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1AC25-78CC-4665-8BDB-412FE4292D7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7412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smtClean="0"/>
              <a:t>Organizational Responsibilities (6)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Institutional Board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comprises members designated by each institution as policy representative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chair chosen by IB membership, in consultation with Program Director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members serve (individually) as institutional contact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responsible for negotiating milestones and deliverables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advises Map Director on policy matters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defines MAP membership guidelines and presentation and publication policies; raises policy matters to MAP Director; maintains publication information; considers outreach aspects  </a:t>
            </a:r>
          </a:p>
          <a:p>
            <a:pPr lvl="2">
              <a:spcBef>
                <a:spcPct val="0"/>
              </a:spcBef>
            </a:pPr>
            <a:endParaRPr lang="en-US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53BB-188E-4D5C-A6BE-590499E0161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436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78C9819-22CF-4E13-ADB8-70DF2E845002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 dirty="0">
              <a:latin typeface="+mn-lt"/>
            </a:endParaRPr>
          </a:p>
        </p:txBody>
      </p:sp>
      <p:sp>
        <p:nvSpPr>
          <p:cNvPr id="184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smtClean="0"/>
              <a:t>Oversight (1)</a:t>
            </a:r>
          </a:p>
        </p:txBody>
      </p:sp>
      <p:sp>
        <p:nvSpPr>
          <p:cNvPr id="18439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Oversight comes from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Fermilab Director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MCOG, with assistance from MUTAC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Program Management Group (PMG)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DOE Program Manager</a:t>
            </a:r>
          </a:p>
          <a:p>
            <a:pPr lvl="1">
              <a:spcBef>
                <a:spcPct val="0"/>
              </a:spcBef>
            </a:pPr>
            <a:endParaRPr lang="en-US" smtClean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</a:pPr>
            <a:r>
              <a:rPr lang="en-US" smtClean="0"/>
              <a:t>Muon Collider Oversight Group (MCOG)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members at directorate level (</a:t>
            </a:r>
            <a:r>
              <a:rPr lang="en-US" smtClean="0">
                <a:solidFill>
                  <a:srgbClr val="FF0000"/>
                </a:solidFill>
              </a:rPr>
              <a:t>S. Vigdor</a:t>
            </a:r>
            <a:r>
              <a:rPr lang="en-US" smtClean="0">
                <a:solidFill>
                  <a:srgbClr val="0000FF"/>
                </a:solidFill>
              </a:rPr>
              <a:t>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expanded membership cf. NFMCC version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advised by MUTAC (international)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currently chaired by </a:t>
            </a:r>
            <a:r>
              <a:rPr lang="en-US" smtClean="0">
                <a:solidFill>
                  <a:srgbClr val="FF0000"/>
                </a:solidFill>
              </a:rPr>
              <a:t>D. Rubin</a:t>
            </a:r>
            <a:r>
              <a:rPr lang="en-US" smtClean="0">
                <a:solidFill>
                  <a:srgbClr val="006666"/>
                </a:solidFill>
              </a:rPr>
              <a:t> (Cornell)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meets annually to assess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97DCF-2AC2-43E8-8E4A-54FE1BB2421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Oversight (2)</a:t>
            </a:r>
          </a:p>
        </p:txBody>
      </p:sp>
      <p:sp>
        <p:nvSpPr>
          <p:cNvPr id="19461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Program Management Group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comprises resource managers from primary MAP institutions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will resolve resource issues as they arise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resource-loaded schedule and WBS are primary tools to assess ongoing needs and impact of program changes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fosters inter-institutional communication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monitors progress of program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definition of goals and strategic approach (evolutionary)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progress against plan (technical and resource utilization)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resource and schedule implications of configuration change actions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major procurements (ensure timely execution)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cost accounting</a:t>
            </a:r>
          </a:p>
          <a:p>
            <a:pPr lvl="2">
              <a:spcBef>
                <a:spcPct val="0"/>
              </a:spcBef>
            </a:pPr>
            <a:endParaRPr lang="en-US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4563C-A871-490C-AE7C-ABF9C093534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0484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177786-1C8F-4656-9327-5ABD4F1FE621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 dirty="0">
              <a:latin typeface="+mn-lt"/>
            </a:endParaRPr>
          </a:p>
        </p:txBody>
      </p:sp>
      <p:sp>
        <p:nvSpPr>
          <p:cNvPr id="204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smtClean="0"/>
              <a:t>MAP Board Memberships</a:t>
            </a:r>
          </a:p>
        </p:txBody>
      </p:sp>
      <p:sp>
        <p:nvSpPr>
          <p:cNvPr id="204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20488" name="Text Box 4"/>
          <p:cNvSpPr txBox="1">
            <a:spLocks noChangeArrowheads="1"/>
          </p:cNvSpPr>
          <p:nvPr/>
        </p:nvSpPr>
        <p:spPr bwMode="auto">
          <a:xfrm>
            <a:off x="228600" y="1322388"/>
            <a:ext cx="3657600" cy="421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Institutional Board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ANL: </a:t>
            </a:r>
            <a:r>
              <a:rPr lang="en-US" b="1">
                <a:solidFill>
                  <a:srgbClr val="FF0000"/>
                </a:solidFill>
              </a:rPr>
              <a:t>Harry Weerts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BNL: </a:t>
            </a:r>
            <a:r>
              <a:rPr lang="en-US" b="1">
                <a:solidFill>
                  <a:srgbClr val="FF0000"/>
                </a:solidFill>
              </a:rPr>
              <a:t>Ilan Ben-Zvi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FNAL: </a:t>
            </a:r>
            <a:r>
              <a:rPr lang="en-US" b="1">
                <a:solidFill>
                  <a:srgbClr val="FF0000"/>
                </a:solidFill>
              </a:rPr>
              <a:t>Vladimir Shiltsev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Jlab: </a:t>
            </a:r>
            <a:r>
              <a:rPr lang="en-US" b="1">
                <a:solidFill>
                  <a:srgbClr val="FF0000"/>
                </a:solidFill>
              </a:rPr>
              <a:t>Andrew Hutton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LBNL: </a:t>
            </a:r>
            <a:r>
              <a:rPr lang="en-US" b="1">
                <a:solidFill>
                  <a:srgbClr val="FF0000"/>
                </a:solidFill>
              </a:rPr>
              <a:t>Steve Gourlay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ORNL: </a:t>
            </a:r>
            <a:r>
              <a:rPr lang="en-US" b="1">
                <a:solidFill>
                  <a:srgbClr val="FF0000"/>
                </a:solidFill>
              </a:rPr>
              <a:t>Van Graves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SLAC: </a:t>
            </a:r>
            <a:r>
              <a:rPr lang="en-US" b="1">
                <a:solidFill>
                  <a:srgbClr val="FF0000"/>
                </a:solidFill>
              </a:rPr>
              <a:t>Tor Raubenheimer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Cornell: </a:t>
            </a:r>
            <a:r>
              <a:rPr lang="en-US" b="1">
                <a:solidFill>
                  <a:srgbClr val="FF0000"/>
                </a:solidFill>
              </a:rPr>
              <a:t>Don Hartill </a:t>
            </a:r>
            <a:r>
              <a:rPr lang="en-US" b="1"/>
              <a:t>(Chair)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IIT: </a:t>
            </a:r>
            <a:r>
              <a:rPr lang="en-US" b="1">
                <a:solidFill>
                  <a:srgbClr val="FF0000"/>
                </a:solidFill>
              </a:rPr>
              <a:t>Dan Kaplan </a:t>
            </a:r>
            <a:r>
              <a:rPr lang="en-US" b="1"/>
              <a:t>(Secretary)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Princeton: </a:t>
            </a:r>
            <a:r>
              <a:rPr lang="en-US" b="1">
                <a:solidFill>
                  <a:srgbClr val="FF0000"/>
                </a:solidFill>
              </a:rPr>
              <a:t>Kirk McDonald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UCB: </a:t>
            </a:r>
            <a:r>
              <a:rPr lang="en-US" b="1">
                <a:solidFill>
                  <a:srgbClr val="FF0000"/>
                </a:solidFill>
              </a:rPr>
              <a:t>Jonathan Wurtele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UCLA: </a:t>
            </a:r>
            <a:r>
              <a:rPr lang="en-US" b="1">
                <a:solidFill>
                  <a:srgbClr val="FF0000"/>
                </a:solidFill>
              </a:rPr>
              <a:t>David Cline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UCR: </a:t>
            </a:r>
            <a:r>
              <a:rPr lang="en-US" b="1">
                <a:solidFill>
                  <a:srgbClr val="FF0000"/>
                </a:solidFill>
              </a:rPr>
              <a:t>Gail Hanson</a:t>
            </a:r>
          </a:p>
          <a:p>
            <a:pPr lvl="1"/>
            <a:r>
              <a:rPr lang="en-US" b="1">
                <a:solidFill>
                  <a:srgbClr val="0000FF"/>
                </a:solidFill>
              </a:rPr>
              <a:t>U-Miss: </a:t>
            </a:r>
            <a:r>
              <a:rPr lang="en-US" b="1">
                <a:solidFill>
                  <a:srgbClr val="FF0000"/>
                </a:solidFill>
              </a:rPr>
              <a:t>Don Summers</a:t>
            </a:r>
          </a:p>
        </p:txBody>
      </p:sp>
      <p:sp>
        <p:nvSpPr>
          <p:cNvPr id="20489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4267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Technical Board</a:t>
            </a:r>
          </a:p>
          <a:p>
            <a:r>
              <a:rPr lang="en-US" b="1">
                <a:solidFill>
                  <a:srgbClr val="FF0000"/>
                </a:solidFill>
              </a:rPr>
              <a:t>A. Bross</a:t>
            </a:r>
            <a:r>
              <a:rPr lang="en-US" b="1">
                <a:solidFill>
                  <a:schemeClr val="hlink"/>
                </a:solidFill>
              </a:rPr>
              <a:t>, NFMCC Co-Spokesperson</a:t>
            </a:r>
          </a:p>
          <a:p>
            <a:r>
              <a:rPr lang="en-US" b="1">
                <a:solidFill>
                  <a:srgbClr val="FF0000"/>
                </a:solidFill>
              </a:rPr>
              <a:t>R. Fernow</a:t>
            </a:r>
          </a:p>
          <a:p>
            <a:r>
              <a:rPr lang="en-US" b="1">
                <a:solidFill>
                  <a:srgbClr val="FF0000"/>
                </a:solidFill>
              </a:rPr>
              <a:t>S. Geer</a:t>
            </a:r>
            <a:r>
              <a:rPr lang="en-US" b="1">
                <a:solidFill>
                  <a:schemeClr val="hlink"/>
                </a:solidFill>
              </a:rPr>
              <a:t>, Co-Chair</a:t>
            </a:r>
          </a:p>
          <a:p>
            <a:r>
              <a:rPr lang="en-US" b="1">
                <a:solidFill>
                  <a:srgbClr val="FF0000"/>
                </a:solidFill>
              </a:rPr>
              <a:t>M. Green</a:t>
            </a:r>
          </a:p>
          <a:p>
            <a:r>
              <a:rPr lang="en-US" b="1">
                <a:solidFill>
                  <a:srgbClr val="FF0000"/>
                </a:solidFill>
              </a:rPr>
              <a:t>D. Hartill</a:t>
            </a:r>
          </a:p>
          <a:p>
            <a:r>
              <a:rPr lang="en-US" b="1">
                <a:solidFill>
                  <a:srgbClr val="FF0000"/>
                </a:solidFill>
              </a:rPr>
              <a:t>D. Kaplan</a:t>
            </a:r>
          </a:p>
          <a:p>
            <a:r>
              <a:rPr lang="en-US" b="1">
                <a:solidFill>
                  <a:srgbClr val="FF0000"/>
                </a:solidFill>
              </a:rPr>
              <a:t>H. Kirk</a:t>
            </a:r>
            <a:r>
              <a:rPr lang="en-US" b="1">
                <a:solidFill>
                  <a:schemeClr val="hlink"/>
                </a:solidFill>
              </a:rPr>
              <a:t>, NFMCC Co-Spokesperson</a:t>
            </a:r>
          </a:p>
          <a:p>
            <a:r>
              <a:rPr lang="en-US" b="1">
                <a:solidFill>
                  <a:srgbClr val="FF0000"/>
                </a:solidFill>
              </a:rPr>
              <a:t>K. McDonald</a:t>
            </a:r>
          </a:p>
          <a:p>
            <a:r>
              <a:rPr lang="en-US" b="1">
                <a:solidFill>
                  <a:srgbClr val="FF0000"/>
                </a:solidFill>
              </a:rPr>
              <a:t>J. Norem</a:t>
            </a:r>
          </a:p>
          <a:p>
            <a:r>
              <a:rPr lang="en-US" b="1">
                <a:solidFill>
                  <a:srgbClr val="FF0000"/>
                </a:solidFill>
              </a:rPr>
              <a:t>R. Rimmer</a:t>
            </a:r>
          </a:p>
          <a:p>
            <a:r>
              <a:rPr lang="en-US" b="1">
                <a:solidFill>
                  <a:srgbClr val="FF0000"/>
                </a:solidFill>
              </a:rPr>
              <a:t>M. Zisman</a:t>
            </a:r>
            <a:r>
              <a:rPr lang="en-US" b="1">
                <a:solidFill>
                  <a:schemeClr val="hlink"/>
                </a:solidFill>
              </a:rPr>
              <a:t>, Co-Chair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42F61-CEC5-4DDF-936E-9D2FE9E8A38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A388DB-ABFC-4FF2-810A-43A674D2E542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 dirty="0">
              <a:latin typeface="+mn-lt"/>
            </a:endParaRPr>
          </a:p>
        </p:txBody>
      </p:sp>
      <p:sp>
        <p:nvSpPr>
          <p:cNvPr id="215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smtClean="0"/>
              <a:t>Oversight Board Memberships</a:t>
            </a:r>
          </a:p>
        </p:txBody>
      </p:sp>
      <p:sp>
        <p:nvSpPr>
          <p:cNvPr id="215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2743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MCOG</a:t>
            </a:r>
          </a:p>
          <a:p>
            <a:r>
              <a:rPr lang="en-US" b="1">
                <a:solidFill>
                  <a:srgbClr val="FF0000"/>
                </a:solidFill>
              </a:rPr>
              <a:t>S. Vigdor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BNL</a:t>
            </a:r>
          </a:p>
          <a:p>
            <a:r>
              <a:rPr lang="en-US" b="1">
                <a:solidFill>
                  <a:srgbClr val="FF0000"/>
                </a:solidFill>
              </a:rPr>
              <a:t>S. Holmes</a:t>
            </a:r>
            <a:r>
              <a:rPr lang="en-US" b="1">
                <a:solidFill>
                  <a:schemeClr val="hlink"/>
                </a:solidFill>
              </a:rPr>
              <a:t>*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Fermilab</a:t>
            </a:r>
          </a:p>
          <a:p>
            <a:r>
              <a:rPr lang="en-US" b="1">
                <a:solidFill>
                  <a:srgbClr val="FF0000"/>
                </a:solidFill>
              </a:rPr>
              <a:t>J. Siegrist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LBNL</a:t>
            </a:r>
          </a:p>
          <a:p>
            <a:r>
              <a:rPr lang="en-US" b="1">
                <a:solidFill>
                  <a:srgbClr val="FF0000"/>
                </a:solidFill>
              </a:rPr>
              <a:t>D. MacFarlane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SLAC</a:t>
            </a:r>
          </a:p>
          <a:p>
            <a:r>
              <a:rPr lang="en-US" b="1">
                <a:solidFill>
                  <a:srgbClr val="FF0000"/>
                </a:solidFill>
              </a:rPr>
              <a:t>tbd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University member</a:t>
            </a:r>
          </a:p>
          <a:p>
            <a:endParaRPr lang="en-US" b="1">
              <a:solidFill>
                <a:schemeClr val="hlink"/>
              </a:solidFill>
            </a:endParaRPr>
          </a:p>
          <a:p>
            <a:r>
              <a:rPr lang="en-US" b="1">
                <a:solidFill>
                  <a:schemeClr val="hlink"/>
                </a:solidFill>
              </a:rPr>
              <a:t>*to be replaced by</a:t>
            </a:r>
          </a:p>
          <a:p>
            <a:r>
              <a:rPr lang="en-US" b="1">
                <a:solidFill>
                  <a:schemeClr val="hlink"/>
                </a:solidFill>
              </a:rPr>
              <a:t>  </a:t>
            </a:r>
            <a:r>
              <a:rPr lang="en-US" b="1">
                <a:solidFill>
                  <a:srgbClr val="FF0000"/>
                </a:solidFill>
              </a:rPr>
              <a:t>S. Henderson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4572000" y="1597025"/>
            <a:ext cx="35814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MUTAC</a:t>
            </a:r>
          </a:p>
          <a:p>
            <a:r>
              <a:rPr lang="en-US" b="1">
                <a:solidFill>
                  <a:srgbClr val="FF0000"/>
                </a:solidFill>
              </a:rPr>
              <a:t>John Byrd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LBNL</a:t>
            </a:r>
          </a:p>
          <a:p>
            <a:r>
              <a:rPr lang="en-US" b="1">
                <a:solidFill>
                  <a:srgbClr val="FF0000"/>
                </a:solidFill>
              </a:rPr>
              <a:t>David Finley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FNAL</a:t>
            </a:r>
          </a:p>
          <a:p>
            <a:r>
              <a:rPr lang="en-US" b="1">
                <a:solidFill>
                  <a:srgbClr val="FF0000"/>
                </a:solidFill>
              </a:rPr>
              <a:t>Vladimir Litvinenko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BNL</a:t>
            </a:r>
          </a:p>
          <a:p>
            <a:r>
              <a:rPr lang="en-US" b="1">
                <a:solidFill>
                  <a:srgbClr val="FF0000"/>
                </a:solidFill>
              </a:rPr>
              <a:t>Peter McIntosh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Daresbury Lab</a:t>
            </a:r>
          </a:p>
          <a:p>
            <a:r>
              <a:rPr lang="en-US" b="1">
                <a:solidFill>
                  <a:srgbClr val="FF0000"/>
                </a:solidFill>
              </a:rPr>
              <a:t>Lia Merminga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TRIUMF</a:t>
            </a:r>
          </a:p>
          <a:p>
            <a:r>
              <a:rPr lang="en-US" b="1">
                <a:solidFill>
                  <a:srgbClr val="FF0000"/>
                </a:solidFill>
              </a:rPr>
              <a:t>David Rubin</a:t>
            </a:r>
            <a:r>
              <a:rPr lang="en-US" b="1"/>
              <a:t> (Chair), </a:t>
            </a:r>
            <a:r>
              <a:rPr lang="en-US" b="1">
                <a:solidFill>
                  <a:schemeClr val="hlink"/>
                </a:solidFill>
              </a:rPr>
              <a:t>Cornell</a:t>
            </a:r>
          </a:p>
          <a:p>
            <a:r>
              <a:rPr lang="en-US" b="1">
                <a:solidFill>
                  <a:srgbClr val="FF0000"/>
                </a:solidFill>
              </a:rPr>
              <a:t>Michael Shaevitz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Columbia</a:t>
            </a:r>
          </a:p>
          <a:p>
            <a:r>
              <a:rPr lang="en-US" b="1">
                <a:solidFill>
                  <a:srgbClr val="FF0000"/>
                </a:solidFill>
              </a:rPr>
              <a:t>tbd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SLAC</a:t>
            </a:r>
          </a:p>
          <a:p>
            <a:r>
              <a:rPr lang="en-US" b="1">
                <a:solidFill>
                  <a:srgbClr val="FF0000"/>
                </a:solidFill>
              </a:rPr>
              <a:t>Thomas Roser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BNL</a:t>
            </a:r>
          </a:p>
          <a:p>
            <a:r>
              <a:rPr lang="en-US" b="1">
                <a:solidFill>
                  <a:srgbClr val="FF0000"/>
                </a:solidFill>
              </a:rPr>
              <a:t>Susan Smith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Daresbury Lab</a:t>
            </a:r>
          </a:p>
          <a:p>
            <a:r>
              <a:rPr lang="en-US" b="1">
                <a:solidFill>
                  <a:srgbClr val="FF0000"/>
                </a:solidFill>
              </a:rPr>
              <a:t>Mike Syphers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Fermilab</a:t>
            </a:r>
          </a:p>
          <a:p>
            <a:r>
              <a:rPr lang="en-US" b="1">
                <a:solidFill>
                  <a:srgbClr val="FF0000"/>
                </a:solidFill>
              </a:rPr>
              <a:t>Frank Zimmermann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CERN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2BCD2-8072-455F-A9A2-9B36EAA0F9F0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253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Down-selection Process (1)</a:t>
            </a:r>
          </a:p>
        </p:txBody>
      </p:sp>
      <p:sp>
        <p:nvSpPr>
          <p:cNvPr id="22533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smtClean="0"/>
              <a:t>Choosing among technical alternatives not easy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MAP approach: specify “initial design configuration”</a:t>
            </a:r>
          </a:p>
          <a:p>
            <a:pPr lvl="2"/>
            <a:r>
              <a:rPr lang="en-US" smtClean="0">
                <a:solidFill>
                  <a:srgbClr val="006666"/>
                </a:solidFill>
              </a:rPr>
              <a:t>recognize that ideas will change</a:t>
            </a:r>
          </a:p>
          <a:p>
            <a:pPr lvl="3"/>
            <a:r>
              <a:rPr lang="en-US" smtClean="0"/>
              <a:t>provide formal mechanism for this to happen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in a few cases, initial design configuration not yet specified </a:t>
            </a:r>
          </a:p>
          <a:p>
            <a:pPr lvl="2"/>
            <a:r>
              <a:rPr lang="en-US" smtClean="0">
                <a:solidFill>
                  <a:srgbClr val="006666"/>
                </a:solidFill>
              </a:rPr>
              <a:t>e.g., RF technology or 6D cooling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we have specified </a:t>
            </a:r>
            <a:r>
              <a:rPr lang="en-US" i="1" smtClean="0">
                <a:solidFill>
                  <a:srgbClr val="0000FF"/>
                </a:solidFill>
              </a:rPr>
              <a:t>procedure</a:t>
            </a:r>
            <a:r>
              <a:rPr lang="en-US" smtClean="0">
                <a:solidFill>
                  <a:srgbClr val="0000FF"/>
                </a:solidFill>
              </a:rPr>
              <a:t> to make decision on initial design configuration (or change it later)</a:t>
            </a:r>
          </a:p>
          <a:p>
            <a:pPr lvl="2"/>
            <a:r>
              <a:rPr lang="en-US" smtClean="0">
                <a:solidFill>
                  <a:srgbClr val="006666"/>
                </a:solidFill>
              </a:rPr>
              <a:t>responsibility for down-selection rests with MAP Director</a:t>
            </a:r>
          </a:p>
          <a:p>
            <a:pPr lvl="3"/>
            <a:r>
              <a:rPr lang="en-US" smtClean="0"/>
              <a:t>aided by Level 1 leaders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A26B6-39A7-4576-99DD-C76DF126CEDF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55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Down-selection Process (2)</a:t>
            </a:r>
          </a:p>
        </p:txBody>
      </p:sp>
      <p:sp>
        <p:nvSpPr>
          <p:cNvPr id="23557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smtClean="0"/>
              <a:t>Procedural steps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in consultation with Mgmt Council, Level 1 leader defines set of technical criteria to judge against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after MAP Director’s approval, criteria made available to proponents and all MAP members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MAP Director will appoint review group to evaluate alternatives and make recommendation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MAP Director makes final decision on choice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decision communicated formally to MCOG</a:t>
            </a:r>
          </a:p>
          <a:p>
            <a:pPr lvl="2"/>
            <a:r>
              <a:rPr lang="en-US" smtClean="0">
                <a:solidFill>
                  <a:srgbClr val="006666"/>
                </a:solidFill>
              </a:rPr>
              <a:t>MCOG can request external review, e.g. MUTAC, if desired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11541-3462-4883-9983-DEF18F30664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148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A1D143-8587-4A18-AC2D-B93C112AD97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latin typeface="+mn-lt"/>
            </a:endParaRPr>
          </a:p>
        </p:txBody>
      </p:sp>
      <p:sp>
        <p:nvSpPr>
          <p:cNvPr id="6150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63246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Outline</a:t>
            </a:r>
          </a:p>
        </p:txBody>
      </p:sp>
      <p:sp>
        <p:nvSpPr>
          <p:cNvPr id="6151" name="Content Placeholder 2"/>
          <p:cNvSpPr>
            <a:spLocks noGrp="1"/>
          </p:cNvSpPr>
          <p:nvPr>
            <p:ph idx="1"/>
          </p:nvPr>
        </p:nvSpPr>
        <p:spPr>
          <a:xfrm>
            <a:off x="0" y="1287463"/>
            <a:ext cx="9144000" cy="46132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Introduction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Organization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Organizing principles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Organization charts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Ingredients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Responsibilities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Oversight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Approach to down-selection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Summary</a:t>
            </a:r>
          </a:p>
          <a:p>
            <a:pPr lvl="1" eaLnBrk="1" hangingPunct="1">
              <a:spcBef>
                <a:spcPct val="0"/>
              </a:spcBef>
            </a:pPr>
            <a:endParaRPr lang="en-US" sz="2400" smtClean="0">
              <a:solidFill>
                <a:schemeClr val="folHlin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0D238-F1C3-405C-BBC3-701BB52C869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BD5FF0A-D006-474E-A776-626EBD0C165F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 dirty="0">
              <a:latin typeface="+mn-lt"/>
            </a:endParaRPr>
          </a:p>
        </p:txBody>
      </p:sp>
      <p:sp>
        <p:nvSpPr>
          <p:cNvPr id="245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smtClean="0"/>
              <a:t>Summary</a:t>
            </a:r>
          </a:p>
        </p:txBody>
      </p:sp>
      <p:sp>
        <p:nvSpPr>
          <p:cNvPr id="24583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830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MAP organization is in place and functioning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 natural evolution of our NFMCC+MCTF heritage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multi-institutional to reflect MAP population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NSF has involvement via IB and MUTAC</a:t>
            </a:r>
          </a:p>
          <a:p>
            <a:pPr>
              <a:spcBef>
                <a:spcPct val="0"/>
              </a:spcBef>
            </a:pPr>
            <a:r>
              <a:rPr lang="en-US" smtClean="0"/>
              <a:t>Responsibilities defined for upper-level leaders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clear reporting lines defined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procedure for down-selection specified</a:t>
            </a:r>
          </a:p>
          <a:p>
            <a:pPr>
              <a:spcBef>
                <a:spcPct val="0"/>
              </a:spcBef>
            </a:pPr>
            <a:r>
              <a:rPr lang="en-US" smtClean="0"/>
              <a:t>Strong oversight mechanisms in place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involvement of resource managers at MAP institutions will be a key to our success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94FD8-5C05-44BE-A911-CE85CE56A87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560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Backups</a:t>
            </a:r>
          </a:p>
        </p:txBody>
      </p:sp>
      <p:sp>
        <p:nvSpPr>
          <p:cNvPr id="2560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68583-A840-45DE-AC0F-5186630445F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662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Management Tools (1)</a:t>
            </a:r>
          </a:p>
        </p:txBody>
      </p:sp>
      <p:sp>
        <p:nvSpPr>
          <p:cNvPr id="26629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830763"/>
          </a:xfrm>
        </p:spPr>
        <p:txBody>
          <a:bodyPr/>
          <a:lstStyle/>
          <a:p>
            <a:r>
              <a:rPr lang="en-US" smtClean="0"/>
              <a:t>Budget planning and scheduling will be managed primarily at Level 2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lower levels used where needed to collect institutional information</a:t>
            </a:r>
          </a:p>
          <a:p>
            <a:r>
              <a:rPr lang="en-US" smtClean="0"/>
              <a:t>Primary tool is Primavera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a DOE-vetted tool for this purpose</a:t>
            </a:r>
          </a:p>
          <a:p>
            <a:r>
              <a:rPr lang="en-US" smtClean="0"/>
              <a:t>Excel used as input-output interface for collecting information from individual institutions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option exists to use MS Project for dealing with schedule and resource information transfer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98967-AD52-4986-A3FB-3477F1218D06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765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smtClean="0"/>
              <a:t>Management Tools (2)</a:t>
            </a:r>
          </a:p>
        </p:txBody>
      </p:sp>
      <p:sp>
        <p:nvSpPr>
          <p:cNvPr id="27653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smtClean="0"/>
              <a:t>Capabilities exist to create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WBS dictionary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milestone schedule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milestone dictionary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resource-loaded schedule and funding profile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971B4-FC54-426F-A228-393D8A33870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8676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4000" smtClean="0"/>
              <a:t>Management Tools (3)</a:t>
            </a:r>
          </a:p>
        </p:txBody>
      </p:sp>
      <p:sp>
        <p:nvSpPr>
          <p:cNvPr id="28677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830763"/>
          </a:xfrm>
        </p:spPr>
        <p:txBody>
          <a:bodyPr/>
          <a:lstStyle/>
          <a:p>
            <a:r>
              <a:rPr lang="en-US" smtClean="0"/>
              <a:t>Example output (no information content)</a:t>
            </a:r>
          </a:p>
          <a:p>
            <a:endParaRPr lang="en-US" smtClean="0"/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5638800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D7447-CB05-47B3-9AE0-38E4884610F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172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AB0E6D-3BF2-48A8-B38A-DAC0C98C05DF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71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smtClean="0"/>
              <a:t>Introduction</a:t>
            </a:r>
          </a:p>
        </p:txBody>
      </p:sp>
      <p:sp>
        <p:nvSpPr>
          <p:cNvPr id="7175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DOE requested Fermilab to set up merged NFMCC+MCTF organization in October 2009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MAP is the result of that process</a:t>
            </a:r>
          </a:p>
          <a:p>
            <a:pPr lvl="4">
              <a:spcBef>
                <a:spcPct val="0"/>
              </a:spcBef>
            </a:pPr>
            <a:endParaRPr lang="en-US" sz="900" smtClean="0"/>
          </a:p>
          <a:p>
            <a:pPr>
              <a:spcBef>
                <a:spcPct val="0"/>
              </a:spcBef>
            </a:pPr>
            <a:r>
              <a:rPr lang="en-US" smtClean="0"/>
              <a:t>Goal is to execute multi-year R&amp;D program to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complete Design Feasibility Report for MC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participate in IDS-NF effort toward NF RDR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carry out supporting technology R&amp;D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participate in system tests of 4D and 6D cooling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MICE and 6D “bench test” (no beam)</a:t>
            </a:r>
          </a:p>
          <a:p>
            <a:pPr lvl="4">
              <a:spcBef>
                <a:spcPct val="0"/>
              </a:spcBef>
            </a:pPr>
            <a:endParaRPr lang="en-US" sz="900" smtClean="0"/>
          </a:p>
          <a:p>
            <a:pPr>
              <a:spcBef>
                <a:spcPct val="0"/>
              </a:spcBef>
            </a:pPr>
            <a:r>
              <a:rPr lang="en-US" smtClean="0"/>
              <a:t>Written Program Management Plan available for sign-off by appropriate managers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5321-6622-421D-93E3-2EF8041D305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196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97ACC3B-0321-432C-842F-3066252F3D39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81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smtClean="0"/>
              <a:t>Organizing Principles</a:t>
            </a:r>
          </a:p>
        </p:txBody>
      </p:sp>
      <p:sp>
        <p:nvSpPr>
          <p:cNvPr id="8199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Create organization that delivers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 coherent, national R&amp;D program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 multi-institutional program (Labs, Universities)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 streamlined structure with clear reporting lines</a:t>
            </a:r>
          </a:p>
          <a:p>
            <a:pPr lvl="4">
              <a:spcBef>
                <a:spcPct val="0"/>
              </a:spcBef>
            </a:pPr>
            <a:endParaRPr lang="en-US" sz="900" smtClean="0"/>
          </a:p>
          <a:p>
            <a:pPr>
              <a:spcBef>
                <a:spcPct val="0"/>
              </a:spcBef>
            </a:pPr>
            <a:r>
              <a:rPr lang="en-US" smtClean="0"/>
              <a:t>Key principles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Fermilab provides overall management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collaborative effort integrating NFMCC and MCTF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maintains existing NFMCC commitments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led by Program Director who controls funding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adequate oversight (MCOG, MUTAC, PMG, DOE)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MAP Program Manager at DOE will be selected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1400" y="2201863"/>
            <a:ext cx="56134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8F617-6D96-46DA-9896-B9BE7717216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221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BABAB8-ECF1-44F4-AB22-610F69C39555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9223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3600" smtClean="0"/>
              <a:t>MAP Upper Level Organization</a:t>
            </a:r>
          </a:p>
        </p:txBody>
      </p:sp>
      <p:sp>
        <p:nvSpPr>
          <p:cNvPr id="9224" name="Rectangle 3"/>
          <p:cNvSpPr>
            <a:spLocks noGrp="1"/>
          </p:cNvSpPr>
          <p:nvPr>
            <p:ph type="body" idx="4294967295"/>
          </p:nvPr>
        </p:nvSpPr>
        <p:spPr>
          <a:xfrm>
            <a:off x="0" y="1295400"/>
            <a:ext cx="9144000" cy="990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Organization in place and functioning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Level 0 and Level 1 names interim appointments</a:t>
            </a: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7086600" y="3962400"/>
            <a:ext cx="10668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Level 0</a:t>
            </a:r>
          </a:p>
        </p:txBody>
      </p:sp>
      <p:sp>
        <p:nvSpPr>
          <p:cNvPr id="9226" name="Text Box 6"/>
          <p:cNvSpPr txBox="1">
            <a:spLocks noChangeArrowheads="1"/>
          </p:cNvSpPr>
          <p:nvPr/>
        </p:nvSpPr>
        <p:spPr bwMode="auto">
          <a:xfrm>
            <a:off x="685800" y="5715000"/>
            <a:ext cx="10668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Level 1</a:t>
            </a:r>
          </a:p>
        </p:txBody>
      </p:sp>
      <p:sp>
        <p:nvSpPr>
          <p:cNvPr id="9227" name="Line 7"/>
          <p:cNvSpPr>
            <a:spLocks noChangeShapeType="1"/>
          </p:cNvSpPr>
          <p:nvPr/>
        </p:nvSpPr>
        <p:spPr bwMode="auto">
          <a:xfrm flipH="1">
            <a:off x="6477000" y="41148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8"/>
          <p:cNvSpPr>
            <a:spLocks noChangeShapeType="1"/>
          </p:cNvSpPr>
          <p:nvPr/>
        </p:nvSpPr>
        <p:spPr bwMode="auto">
          <a:xfrm>
            <a:off x="1828800" y="5943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E4DF-EA1E-4FE7-A640-4A719ACAE7C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244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0B4EB45-C209-40EC-8CA0-A1F147173F2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102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smtClean="0"/>
              <a:t>MAP Level 2 Organization</a:t>
            </a:r>
          </a:p>
        </p:txBody>
      </p:sp>
      <p:sp>
        <p:nvSpPr>
          <p:cNvPr id="10247" name="Rectangle 3"/>
          <p:cNvSpPr>
            <a:spLocks noGrp="1"/>
          </p:cNvSpPr>
          <p:nvPr>
            <p:ph type="body" idx="4294967295"/>
          </p:nvPr>
        </p:nvSpPr>
        <p:spPr>
          <a:xfrm>
            <a:off x="0" y="1112838"/>
            <a:ext cx="9144000" cy="48307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Level 2 organization in place and functioning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L2 leaders chosen by L1 leaders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approved by Program Co-Directors</a:t>
            </a:r>
          </a:p>
        </p:txBody>
      </p:sp>
      <p:pic>
        <p:nvPicPr>
          <p:cNvPr id="102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474913"/>
            <a:ext cx="5292725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7848600" y="2667000"/>
            <a:ext cx="10668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Level 1</a:t>
            </a:r>
          </a:p>
        </p:txBody>
      </p:sp>
      <p:sp>
        <p:nvSpPr>
          <p:cNvPr id="10250" name="Line 6"/>
          <p:cNvSpPr>
            <a:spLocks noChangeShapeType="1"/>
          </p:cNvSpPr>
          <p:nvPr/>
        </p:nvSpPr>
        <p:spPr bwMode="auto">
          <a:xfrm flipH="1">
            <a:off x="7239000" y="2819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228600" y="4343400"/>
            <a:ext cx="10668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Level 2</a:t>
            </a:r>
          </a:p>
        </p:txBody>
      </p:sp>
      <p:sp>
        <p:nvSpPr>
          <p:cNvPr id="10252" name="Line 8"/>
          <p:cNvSpPr>
            <a:spLocks noChangeShapeType="1"/>
          </p:cNvSpPr>
          <p:nvPr/>
        </p:nvSpPr>
        <p:spPr bwMode="auto">
          <a:xfrm flipV="1">
            <a:off x="1295400" y="3429000"/>
            <a:ext cx="6858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9"/>
          <p:cNvSpPr>
            <a:spLocks noChangeShapeType="1"/>
          </p:cNvSpPr>
          <p:nvPr/>
        </p:nvSpPr>
        <p:spPr bwMode="auto">
          <a:xfrm>
            <a:off x="1295400" y="4495800"/>
            <a:ext cx="762000" cy="1676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C9211-AE81-4B56-8610-1BA92E64E99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113324-6DAB-4B17-A3EC-98E0E12A9096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112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smtClean="0"/>
              <a:t>Organization Ingredients</a:t>
            </a:r>
          </a:p>
        </p:txBody>
      </p:sp>
      <p:sp>
        <p:nvSpPr>
          <p:cNvPr id="11271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4830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Co-Directors (L0) appointed by Pier Oddone</a:t>
            </a:r>
          </a:p>
          <a:p>
            <a:pPr>
              <a:spcBef>
                <a:spcPct val="0"/>
              </a:spcBef>
            </a:pPr>
            <a:r>
              <a:rPr lang="en-US" smtClean="0"/>
              <a:t>Level 1 organization comprises three groups: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design &amp; simulations (</a:t>
            </a:r>
            <a:r>
              <a:rPr lang="en-US" smtClean="0">
                <a:solidFill>
                  <a:srgbClr val="FF0000"/>
                </a:solidFill>
              </a:rPr>
              <a:t>R. Fernow</a:t>
            </a:r>
            <a:r>
              <a:rPr lang="en-US" smtClean="0">
                <a:solidFill>
                  <a:srgbClr val="0000FF"/>
                </a:solidFill>
              </a:rPr>
              <a:t>, BNL)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technology development (</a:t>
            </a:r>
            <a:r>
              <a:rPr lang="en-US" smtClean="0">
                <a:solidFill>
                  <a:srgbClr val="FF0000"/>
                </a:solidFill>
              </a:rPr>
              <a:t>A. Bross</a:t>
            </a:r>
            <a:r>
              <a:rPr lang="en-US" smtClean="0">
                <a:solidFill>
                  <a:srgbClr val="0000FF"/>
                </a:solidFill>
              </a:rPr>
              <a:t>, FNAL)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system tests (</a:t>
            </a:r>
            <a:r>
              <a:rPr lang="en-US" smtClean="0">
                <a:solidFill>
                  <a:srgbClr val="FF0000"/>
                </a:solidFill>
              </a:rPr>
              <a:t>D. Kaplan</a:t>
            </a:r>
            <a:r>
              <a:rPr lang="en-US" smtClean="0">
                <a:solidFill>
                  <a:srgbClr val="0000FF"/>
                </a:solidFill>
              </a:rPr>
              <a:t>, IIT)</a:t>
            </a:r>
          </a:p>
          <a:p>
            <a:pPr>
              <a:spcBef>
                <a:spcPct val="0"/>
              </a:spcBef>
            </a:pPr>
            <a:r>
              <a:rPr lang="en-US" smtClean="0"/>
              <a:t>Institutional Board (IB)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chaired by </a:t>
            </a:r>
            <a:r>
              <a:rPr lang="en-US" smtClean="0">
                <a:solidFill>
                  <a:srgbClr val="FF0000"/>
                </a:solidFill>
              </a:rPr>
              <a:t>D. Hartill</a:t>
            </a:r>
            <a:r>
              <a:rPr lang="en-US" smtClean="0">
                <a:solidFill>
                  <a:srgbClr val="0000FF"/>
                </a:solidFill>
              </a:rPr>
              <a:t> (Cornell)</a:t>
            </a:r>
          </a:p>
          <a:p>
            <a:pPr>
              <a:spcBef>
                <a:spcPct val="0"/>
              </a:spcBef>
            </a:pPr>
            <a:r>
              <a:rPr lang="en-US" smtClean="0"/>
              <a:t>Technical Board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chaired by Program Co-Directors</a:t>
            </a:r>
          </a:p>
          <a:p>
            <a:pPr>
              <a:spcBef>
                <a:spcPct val="0"/>
              </a:spcBef>
            </a:pPr>
            <a:r>
              <a:rPr lang="en-US" smtClean="0"/>
              <a:t>Management Council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chaired by Program Co-Directors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A5D0E-28F6-49FF-BF58-6D0154EBEF9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2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1EEE74-6BC9-4A07-AE71-EF46476F560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latin typeface="+mn-lt"/>
            </a:endParaRPr>
          </a:p>
        </p:txBody>
      </p:sp>
      <p:sp>
        <p:nvSpPr>
          <p:cNvPr id="1229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-76200"/>
            <a:ext cx="8229600" cy="1143000"/>
          </a:xfrm>
        </p:spPr>
        <p:txBody>
          <a:bodyPr/>
          <a:lstStyle/>
          <a:p>
            <a:r>
              <a:rPr lang="en-US" sz="3600" smtClean="0"/>
              <a:t>Organizational Responsibilities (1)</a:t>
            </a:r>
          </a:p>
        </p:txBody>
      </p:sp>
      <p:sp>
        <p:nvSpPr>
          <p:cNvPr id="12295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Program Director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responsible for technical, policy, funding decisions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controls allocation of funds to participating institutions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maintains and updates multi-year R&amp;D plan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defines goals and objectives, required resources, and program responsibilities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leads organization to carry it out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makes final decisions on technology choices (“down-selection”)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provides periodic reports to Fermilab Director and OHEP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serves as MAP “Complaint Department”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August 24-26, 2010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MAP ProgMgmt - Zisman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245D2-729D-4AA3-B4F6-96C58EC0ABC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316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08C170-BBCC-48EC-9D6F-DEDD379A52A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 dirty="0">
              <a:latin typeface="+mn-lt"/>
            </a:endParaRPr>
          </a:p>
        </p:txBody>
      </p:sp>
      <p:sp>
        <p:nvSpPr>
          <p:cNvPr id="13318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76200"/>
            <a:ext cx="8229600" cy="990600"/>
          </a:xfrm>
        </p:spPr>
        <p:txBody>
          <a:bodyPr/>
          <a:lstStyle/>
          <a:p>
            <a:r>
              <a:rPr lang="en-US" sz="3600" smtClean="0"/>
              <a:t>Organizational Responsibilities (2)</a:t>
            </a:r>
          </a:p>
        </p:txBody>
      </p:sp>
      <p:sp>
        <p:nvSpPr>
          <p:cNvPr id="13319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Level 1 leaders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coordinate tasks in each technical area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FF00FF"/>
                </a:solidFill>
              </a:rPr>
              <a:t>D&amp;S</a:t>
            </a:r>
            <a:r>
              <a:rPr lang="en-US" smtClean="0">
                <a:solidFill>
                  <a:srgbClr val="006666"/>
                </a:solidFill>
              </a:rPr>
              <a:t> produces work for MC-DFS and IDS-NF RDR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includes MDI responsibility and support for 6D cooling test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FF00FF"/>
                </a:solidFill>
              </a:rPr>
              <a:t>TD</a:t>
            </a:r>
            <a:r>
              <a:rPr lang="en-US" smtClean="0">
                <a:solidFill>
                  <a:srgbClr val="006666"/>
                </a:solidFill>
              </a:rPr>
              <a:t> demonstrates feasibility and cost range of components for MC and NF designs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FF00FF"/>
                </a:solidFill>
              </a:rPr>
              <a:t>ST</a:t>
            </a:r>
            <a:r>
              <a:rPr lang="en-US" smtClean="0">
                <a:solidFill>
                  <a:srgbClr val="006666"/>
                </a:solidFill>
              </a:rPr>
              <a:t> coordinates system tests to demonstrate feasibility and cost of MC and NF cooling systems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develop organization to carry out tasks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try to reflect MAP population in making assignments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develop and maintain plan to carry out tasks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</a:rPr>
              <a:t>including milestones and deliverables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participate in preparations for MAP reviews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Words>1436</Words>
  <Application>Microsoft Office PowerPoint</Application>
  <PresentationFormat>On-screen Show (4:3)</PresentationFormat>
  <Paragraphs>348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Calibri</vt:lpstr>
      <vt:lpstr>Template</vt:lpstr>
      <vt:lpstr>Template</vt:lpstr>
      <vt:lpstr>  </vt:lpstr>
      <vt:lpstr>Outline</vt:lpstr>
      <vt:lpstr>Introduction</vt:lpstr>
      <vt:lpstr>Organizing Principles</vt:lpstr>
      <vt:lpstr>MAP Upper Level Organization</vt:lpstr>
      <vt:lpstr>MAP Level 2 Organization</vt:lpstr>
      <vt:lpstr>Organization Ingredients</vt:lpstr>
      <vt:lpstr>Organizational Responsibilities (1)</vt:lpstr>
      <vt:lpstr>Organizational Responsibilities (2)</vt:lpstr>
      <vt:lpstr>Organizational Responsibilities (3)</vt:lpstr>
      <vt:lpstr>Organizational Responsibilities (4)</vt:lpstr>
      <vt:lpstr>Organizational Responsibilities (5)</vt:lpstr>
      <vt:lpstr>Organizational Responsibilities (6)</vt:lpstr>
      <vt:lpstr>Oversight (1)</vt:lpstr>
      <vt:lpstr>Oversight (2)</vt:lpstr>
      <vt:lpstr>MAP Board Memberships</vt:lpstr>
      <vt:lpstr>Oversight Board Memberships</vt:lpstr>
      <vt:lpstr>Down-selection Process (1)</vt:lpstr>
      <vt:lpstr>Down-selection Process (2)</vt:lpstr>
      <vt:lpstr>Summary</vt:lpstr>
      <vt:lpstr>Backups</vt:lpstr>
      <vt:lpstr>Management Tools (1)</vt:lpstr>
      <vt:lpstr>Management Tools (2)</vt:lpstr>
      <vt:lpstr>Management Tools (3)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mszisman</cp:lastModifiedBy>
  <cp:revision>67</cp:revision>
  <dcterms:created xsi:type="dcterms:W3CDTF">2010-07-19T19:50:42Z</dcterms:created>
  <dcterms:modified xsi:type="dcterms:W3CDTF">2010-08-24T11:15:31Z</dcterms:modified>
</cp:coreProperties>
</file>