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4" r:id="rId10"/>
    <p:sldId id="271" r:id="rId11"/>
    <p:sldId id="263" r:id="rId12"/>
    <p:sldId id="264" r:id="rId13"/>
    <p:sldId id="265" r:id="rId14"/>
    <p:sldId id="272" r:id="rId15"/>
    <p:sldId id="275" r:id="rId16"/>
    <p:sldId id="266" r:id="rId17"/>
    <p:sldId id="273" r:id="rId18"/>
    <p:sldId id="267" r:id="rId19"/>
    <p:sldId id="268" r:id="rId20"/>
    <p:sldId id="26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12" autoAdjust="0"/>
  </p:normalViewPr>
  <p:slideViewPr>
    <p:cSldViewPr>
      <p:cViewPr varScale="1">
        <p:scale>
          <a:sx n="131" d="100"/>
          <a:sy n="131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B39959-837D-496C-8F3C-971E15038BFE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3C416E-3046-4020-82D7-C527D90E6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8E1B24-CC82-4314-8CD0-8CDD9D5029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PowerPoint_Slide4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PowerPoint_Slide6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7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PowerPoint_Slide8.sl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9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PowerPoint_Slide10.sl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Office_PowerPoint_Slide13.sl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PowerPoint_Slide16.sl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Slide2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/>
              <a:t>August 3, 2010</a:t>
            </a:r>
            <a:endParaRPr lang="en-US" sz="1500" dirty="0" smtClean="0"/>
          </a:p>
          <a:p>
            <a:endParaRPr lang="en-US" sz="1900" dirty="0" smtClean="0"/>
          </a:p>
          <a:p>
            <a:r>
              <a:rPr lang="en-US" sz="2600" dirty="0" smtClean="0"/>
              <a:t>Bryce </a:t>
            </a:r>
            <a:r>
              <a:rPr lang="en-US" sz="2600" dirty="0" smtClean="0"/>
              <a:t>Austell</a:t>
            </a:r>
          </a:p>
          <a:p>
            <a:endParaRPr lang="en-US" dirty="0" smtClean="0"/>
          </a:p>
          <a:p>
            <a:r>
              <a:rPr lang="en-US" dirty="0" smtClean="0"/>
              <a:t>University of Illinois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Fermilab SIST INTERN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Advisor: Ryuji </a:t>
            </a:r>
            <a:r>
              <a:rPr lang="en-US" dirty="0" smtClean="0"/>
              <a:t>Yamada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Muon-to-Electron Conversion Experiment (Mu2e) Detector Solenoid Design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28800"/>
            <a:ext cx="840922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334000"/>
            <a:ext cx="2133600" cy="37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40922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8/3/2010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343401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Iron Endplates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4724400"/>
            <a:ext cx="8461248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Iron Endplate Conclusion: </a:t>
            </a:r>
          </a:p>
          <a:p>
            <a:r>
              <a:rPr lang="en-US" sz="2000" dirty="0" smtClean="0"/>
              <a:t>The magnetic fields in the gradient region and 1 Tesla region </a:t>
            </a:r>
            <a:r>
              <a:rPr lang="en-US" sz="2000" dirty="0" smtClean="0"/>
              <a:t>have only small differences between the iron endplate and no iron endplate.</a:t>
            </a:r>
          </a:p>
          <a:p>
            <a:r>
              <a:rPr lang="en-US" sz="2000" dirty="0" smtClean="0"/>
              <a:t>Centerfield does not change drastically, but larger radii fields do.</a:t>
            </a:r>
            <a:endParaRPr lang="en-US" sz="2000" dirty="0" smtClean="0"/>
          </a:p>
        </p:txBody>
      </p:sp>
      <p:pic>
        <p:nvPicPr>
          <p:cNvPr id="7" name="Picture 6"/>
          <p:cNvPicPr/>
          <p:nvPr/>
        </p:nvPicPr>
        <p:blipFill>
          <a:blip r:embed="rId3"/>
          <a:srcRect t="6503" b="7777"/>
          <a:stretch>
            <a:fillRect/>
          </a:stretch>
        </p:blipFill>
        <p:spPr bwMode="auto">
          <a:xfrm>
            <a:off x="304800" y="1600200"/>
            <a:ext cx="4191000" cy="3048000"/>
          </a:xfrm>
          <a:prstGeom prst="rect">
            <a:avLst/>
          </a:prstGeom>
          <a:noFill/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648200" y="1600200"/>
          <a:ext cx="4267200" cy="3069771"/>
        </p:xfrm>
        <a:graphic>
          <a:graphicData uri="http://schemas.openxmlformats.org/presentationml/2006/ole">
            <p:oleObj spid="_x0000_s29698" name="Slide" r:id="rId4" imgW="4437991" imgH="3327021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Axial Forces With Iron Endplates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4800600"/>
            <a:ext cx="8503920" cy="15270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Conclusion: </a:t>
            </a:r>
            <a:endParaRPr lang="en-US" dirty="0" smtClean="0"/>
          </a:p>
          <a:p>
            <a:r>
              <a:rPr lang="en-US" dirty="0" smtClean="0"/>
              <a:t>Axial </a:t>
            </a:r>
            <a:r>
              <a:rPr lang="en-US" dirty="0" smtClean="0"/>
              <a:t>force greatest for 30 cm iron end plate and least for 5 cm iron endplate. </a:t>
            </a:r>
            <a:endParaRPr lang="en-US" dirty="0" smtClean="0"/>
          </a:p>
          <a:p>
            <a:r>
              <a:rPr lang="en-US" dirty="0" smtClean="0"/>
              <a:t>Trend: thinner endplate equates to a smaller force</a:t>
            </a:r>
          </a:p>
          <a:p>
            <a:r>
              <a:rPr lang="en-US" dirty="0" smtClean="0"/>
              <a:t>Mus</a:t>
            </a:r>
            <a:r>
              <a:rPr lang="en-US" dirty="0" smtClean="0"/>
              <a:t>t consider fringing force however.</a:t>
            </a:r>
            <a:endParaRPr lang="en-US" dirty="0" smtClean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28600" y="1447800"/>
          <a:ext cx="4051941" cy="3276599"/>
        </p:xfrm>
        <a:graphic>
          <a:graphicData uri="http://schemas.openxmlformats.org/presentationml/2006/ole">
            <p:oleObj spid="_x0000_s11265" name="Slide" r:id="rId3" imgW="4541527" imgH="3404762" progId="PowerPoint.Slide.12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419600" y="1600200"/>
          <a:ext cx="4461086" cy="3352800"/>
        </p:xfrm>
        <a:graphic>
          <a:graphicData uri="http://schemas.openxmlformats.org/presentationml/2006/ole">
            <p:oleObj spid="_x0000_s11267" name="Slide" r:id="rId4" imgW="4570388" imgH="342743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COMSOL: Coil Force Calculation Comparison</a:t>
            </a:r>
            <a:endParaRPr lang="en-US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3276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Conclusion:</a:t>
            </a:r>
          </a:p>
          <a:p>
            <a:r>
              <a:rPr lang="en-US" sz="2000" dirty="0" smtClean="0"/>
              <a:t>Large Radius and Small </a:t>
            </a:r>
            <a:r>
              <a:rPr lang="en-US" sz="2000" dirty="0" smtClean="0"/>
              <a:t>Radius similar </a:t>
            </a:r>
            <a:r>
              <a:rPr lang="en-US" sz="2000" dirty="0" smtClean="0"/>
              <a:t>in forces</a:t>
            </a:r>
          </a:p>
          <a:p>
            <a:r>
              <a:rPr lang="en-US" sz="2000" dirty="0" smtClean="0"/>
              <a:t>5 cm iron endplate optimal</a:t>
            </a:r>
          </a:p>
          <a:p>
            <a:r>
              <a:rPr lang="en-US" sz="2000" dirty="0" smtClean="0"/>
              <a:t>Accidental reverse and off TS current cause bearable </a:t>
            </a:r>
            <a:r>
              <a:rPr lang="en-US" sz="2000" dirty="0" smtClean="0"/>
              <a:t>forces</a:t>
            </a:r>
          </a:p>
          <a:p>
            <a:r>
              <a:rPr lang="en-US" sz="2000" dirty="0" smtClean="0"/>
              <a:t>DS and TS forces in opposite directions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3505200" y="1828800"/>
          <a:ext cx="5438211" cy="4086225"/>
        </p:xfrm>
        <a:graphic>
          <a:graphicData uri="http://schemas.openxmlformats.org/presentationml/2006/ole">
            <p:oleObj spid="_x0000_s10241" name="Slide" r:id="rId3" imgW="3237042" imgH="242760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DS and TS Current Manipulation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8/3/2010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1"/>
          </p:nvPr>
        </p:nvGraphicFramePr>
        <p:xfrm>
          <a:off x="7162800" y="1524000"/>
          <a:ext cx="1758724" cy="4724406"/>
        </p:xfrm>
        <a:graphic>
          <a:graphicData uri="http://schemas.openxmlformats.org/drawingml/2006/table">
            <a:tbl>
              <a:tblPr/>
              <a:tblGrid>
                <a:gridCol w="439681"/>
                <a:gridCol w="439681"/>
                <a:gridCol w="439681"/>
                <a:gridCol w="439681"/>
              </a:tblGrid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Coil</a:t>
                      </a:r>
                      <a:endParaRPr lang="en-US" sz="7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Density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Height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Width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 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3.75E+07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 4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2.67E+07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6.73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 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2.60E+07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 2</a:t>
                      </a:r>
                      <a:endParaRPr lang="en-US" sz="7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4.45E+07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 1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6.65E+07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1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1.30E+06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2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4.80E+06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7.50E+06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4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1.20E+07</a:t>
                      </a:r>
                      <a:endParaRPr lang="en-US" sz="7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2.10E+07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6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3.50E+07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7 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2.50E+07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8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5.40E+07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9 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6.15E+07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10 (1)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6.35E+07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10 (2)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6.55E+07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 10 (3)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6.50E+07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7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3200399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228600" y="3886201"/>
          <a:ext cx="3200400" cy="2396238"/>
        </p:xfrm>
        <a:graphic>
          <a:graphicData uri="http://schemas.openxmlformats.org/presentationml/2006/ole">
            <p:oleObj spid="_x0000_s9217" name="Slide" r:id="rId4" imgW="4561369" imgH="3421318" progId="PowerPoint.Slide.12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3581400" y="1905000"/>
            <a:ext cx="3355848" cy="4038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200" dirty="0" smtClean="0"/>
              <a:t>Conclusion: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Magnetic flux density can be easily </a:t>
            </a:r>
            <a:r>
              <a:rPr lang="en-US" sz="2200" dirty="0" smtClean="0"/>
              <a:t>manipulated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current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increases local magnetic field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/>
              <a:t>Decreasing local</a:t>
            </a:r>
            <a:r>
              <a:rPr lang="en-US" sz="2200" dirty="0" smtClean="0"/>
              <a:t> </a:t>
            </a:r>
            <a:r>
              <a:rPr lang="en-US" sz="2200" dirty="0" smtClean="0"/>
              <a:t>current decreases local magnetic field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DS and TS Current Manipulation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4800600"/>
            <a:ext cx="8382000" cy="144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Conclusion for +/- 0.2 % Magnetic Field for 1 T Region:</a:t>
            </a:r>
          </a:p>
          <a:p>
            <a:r>
              <a:rPr lang="en-US" sz="2400" dirty="0" smtClean="0"/>
              <a:t>Can be achieved for </a:t>
            </a:r>
            <a:r>
              <a:rPr lang="en-US" sz="2400" dirty="0" smtClean="0"/>
              <a:t>many specific designs </a:t>
            </a:r>
            <a:r>
              <a:rPr lang="en-US" sz="2400" dirty="0" smtClean="0"/>
              <a:t>by simple current </a:t>
            </a:r>
            <a:r>
              <a:rPr lang="en-US" sz="2400" dirty="0" smtClean="0"/>
              <a:t>manipulation.</a:t>
            </a:r>
          </a:p>
          <a:p>
            <a:r>
              <a:rPr lang="en-US" sz="2400" dirty="0" smtClean="0"/>
              <a:t>However, this can be difficult and tedious.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800600" y="1543267"/>
          <a:ext cx="4114800" cy="3096153"/>
        </p:xfrm>
        <a:graphic>
          <a:graphicData uri="http://schemas.openxmlformats.org/presentationml/2006/ole">
            <p:oleObj spid="_x0000_s30722" name="Slide" r:id="rId3" imgW="4570388" imgH="3427437" progId="PowerPoint.Slide.12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28600" y="1524000"/>
          <a:ext cx="4114800" cy="3086100"/>
        </p:xfrm>
        <a:graphic>
          <a:graphicData uri="http://schemas.openxmlformats.org/presentationml/2006/ole">
            <p:oleObj spid="_x0000_s30725" name="Slide" r:id="rId4" imgW="4281063" imgH="321113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DS and TS Current Manipulation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324600"/>
            <a:ext cx="3044952" cy="365760"/>
          </a:xfrm>
        </p:spPr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429000" cy="4572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Practically there are many potential problems:</a:t>
            </a:r>
          </a:p>
          <a:p>
            <a:pPr lvl="1"/>
            <a:r>
              <a:rPr lang="en-US" sz="2000" dirty="0" smtClean="0"/>
              <a:t>Difficult to make conductor +/- 0.2% over several km in length</a:t>
            </a:r>
          </a:p>
          <a:p>
            <a:pPr lvl="1"/>
            <a:r>
              <a:rPr lang="en-US" sz="2000" dirty="0" smtClean="0"/>
              <a:t>Aligning every turn accurately requires much attention</a:t>
            </a:r>
          </a:p>
          <a:p>
            <a:pPr lvl="1"/>
            <a:r>
              <a:rPr lang="en-US" sz="2000" dirty="0" smtClean="0"/>
              <a:t>Potentially needs a correction coil – fixes winding and current</a:t>
            </a:r>
          </a:p>
          <a:p>
            <a:endParaRPr lang="en-US" sz="2000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581400" y="1828800"/>
          <a:ext cx="5284753" cy="3960813"/>
        </p:xfrm>
        <a:graphic>
          <a:graphicData uri="http://schemas.openxmlformats.org/presentationml/2006/ole">
            <p:oleObj spid="_x0000_s40962" name="Slide" r:id="rId3" imgW="4505091" imgH="3378849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COMSOL:  Coil Force Calculation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4648200"/>
            <a:ext cx="8537448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7 Coil Graded DS Design</a:t>
            </a:r>
          </a:p>
          <a:p>
            <a:r>
              <a:rPr lang="en-US" dirty="0" smtClean="0"/>
              <a:t>5 </a:t>
            </a:r>
            <a:r>
              <a:rPr lang="en-US" dirty="0" smtClean="0"/>
              <a:t>initial </a:t>
            </a:r>
            <a:r>
              <a:rPr lang="en-US" dirty="0" smtClean="0"/>
              <a:t>coils, 1 gap and 2 </a:t>
            </a:r>
            <a:r>
              <a:rPr lang="en-US" dirty="0" smtClean="0"/>
              <a:t>latter </a:t>
            </a:r>
            <a:r>
              <a:rPr lang="en-US" dirty="0" smtClean="0"/>
              <a:t>coils</a:t>
            </a:r>
          </a:p>
          <a:p>
            <a:r>
              <a:rPr lang="en-US" dirty="0" smtClean="0"/>
              <a:t>Easier to manipulate magnetic field gradient</a:t>
            </a:r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228600" y="1524000"/>
          <a:ext cx="4052927" cy="3048000"/>
        </p:xfrm>
        <a:graphic>
          <a:graphicData uri="http://schemas.openxmlformats.org/presentationml/2006/ole">
            <p:oleObj spid="_x0000_s8193" name="Slide" r:id="rId3" imgW="4270241" imgH="3201772" progId="PowerPoint.Slide.12">
              <p:embed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876800" y="1524000"/>
          <a:ext cx="4038600" cy="3035274"/>
        </p:xfrm>
        <a:graphic>
          <a:graphicData uri="http://schemas.openxmlformats.org/presentationml/2006/ole">
            <p:oleObj spid="_x0000_s8197" name="Slide" r:id="rId4" imgW="4285392" imgH="321257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COMSOL:  Coil Force Calculation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4038600" cy="4721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7 Coil Graded DS Design Conclusion: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dirty="0" smtClean="0"/>
              <a:t>Best design in order to meet +/- 5.0 % </a:t>
            </a:r>
            <a:r>
              <a:rPr lang="en-US" dirty="0" smtClean="0"/>
              <a:t>gradient of magnetic field (2 T </a:t>
            </a:r>
            <a:r>
              <a:rPr lang="en-US" dirty="0" smtClean="0"/>
              <a:t>to 1 T drop)</a:t>
            </a:r>
          </a:p>
          <a:p>
            <a:r>
              <a:rPr lang="en-US" dirty="0" smtClean="0"/>
              <a:t>Best design to fit detector devices (Tracker and Calorimeter) in +/- 0.2 % magnetic field 1 T region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343400" y="2209800"/>
          <a:ext cx="4540975" cy="3419475"/>
        </p:xfrm>
        <a:graphic>
          <a:graphicData uri="http://schemas.openxmlformats.org/presentationml/2006/ole">
            <p:oleObj spid="_x0000_s31746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Finalize the conceptual design</a:t>
            </a:r>
          </a:p>
          <a:p>
            <a:pPr lvl="1"/>
            <a:r>
              <a:rPr lang="en-US" dirty="0" smtClean="0"/>
              <a:t>DS physical dimensions</a:t>
            </a:r>
          </a:p>
          <a:p>
            <a:pPr lvl="1"/>
            <a:r>
              <a:rPr lang="en-US" dirty="0" smtClean="0"/>
              <a:t>forces and field from TS</a:t>
            </a:r>
          </a:p>
          <a:p>
            <a:pPr lvl="1"/>
            <a:r>
              <a:rPr lang="en-US" dirty="0" smtClean="0"/>
              <a:t>weight from itself and absorber detector</a:t>
            </a:r>
          </a:p>
          <a:p>
            <a:pPr lvl="1"/>
            <a:r>
              <a:rPr lang="en-US" dirty="0" smtClean="0"/>
              <a:t>expected radiation loads</a:t>
            </a:r>
          </a:p>
          <a:p>
            <a:pPr lvl="1"/>
            <a:r>
              <a:rPr lang="en-US" dirty="0" smtClean="0"/>
              <a:t>technical specification of DS</a:t>
            </a:r>
          </a:p>
          <a:p>
            <a:pPr lvl="1"/>
            <a:r>
              <a:rPr lang="en-US" dirty="0" smtClean="0"/>
              <a:t>the conductor properties</a:t>
            </a:r>
          </a:p>
          <a:p>
            <a:pPr lvl="1"/>
            <a:r>
              <a:rPr lang="en-US" dirty="0" smtClean="0"/>
              <a:t>the coil properties, the cryostat</a:t>
            </a:r>
          </a:p>
          <a:p>
            <a:pPr lvl="1"/>
            <a:r>
              <a:rPr lang="en-US" dirty="0" smtClean="0"/>
              <a:t>iron geometry</a:t>
            </a:r>
          </a:p>
          <a:p>
            <a:pPr lvl="1"/>
            <a:r>
              <a:rPr lang="en-US" dirty="0" smtClean="0"/>
              <a:t>cryogenic system</a:t>
            </a:r>
          </a:p>
          <a:p>
            <a:pPr lvl="1"/>
            <a:r>
              <a:rPr lang="en-US" dirty="0" smtClean="0"/>
              <a:t>mechanical studies</a:t>
            </a:r>
          </a:p>
          <a:p>
            <a:pPr lvl="1"/>
            <a:r>
              <a:rPr lang="en-US" dirty="0" smtClean="0"/>
              <a:t>thermal studies</a:t>
            </a:r>
          </a:p>
          <a:p>
            <a:pPr lvl="1"/>
            <a:r>
              <a:rPr lang="en-US" dirty="0" smtClean="0"/>
              <a:t>radiation studies</a:t>
            </a:r>
          </a:p>
          <a:p>
            <a:pPr lvl="1"/>
            <a:r>
              <a:rPr lang="en-US" dirty="0" smtClean="0"/>
              <a:t>quench protection studies</a:t>
            </a:r>
          </a:p>
          <a:p>
            <a:pPr lvl="1"/>
            <a:r>
              <a:rPr lang="en-US" dirty="0" smtClean="0"/>
              <a:t>magnetic field studies</a:t>
            </a:r>
          </a:p>
          <a:p>
            <a:pPr lvl="1"/>
            <a:r>
              <a:rPr lang="en-US" dirty="0" smtClean="0"/>
              <a:t>alternate design considerations </a:t>
            </a:r>
          </a:p>
          <a:p>
            <a:r>
              <a:rPr lang="en-US" dirty="0" smtClean="0"/>
              <a:t>Selection of Vendors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Data Collection / Results / Analysis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990600"/>
            <a:ext cx="457200" cy="441325"/>
          </a:xfrm>
        </p:spPr>
        <p:txBody>
          <a:bodyPr/>
          <a:lstStyle/>
          <a:p>
            <a:fld id="{FE8E1B24-CC82-4314-8CD0-8CDD9D5029A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Thank you very much to the following individuals for their advising roles and assistance in research in the Technical Division at Fermilab.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Ryuji Yamada</a:t>
            </a:r>
          </a:p>
          <a:p>
            <a:r>
              <a:rPr lang="en-US" dirty="0" smtClean="0"/>
              <a:t>Dr. Davenport</a:t>
            </a:r>
          </a:p>
          <a:p>
            <a:r>
              <a:rPr lang="en-US" dirty="0" err="1" smtClean="0"/>
              <a:t>Cosmore</a:t>
            </a:r>
            <a:r>
              <a:rPr lang="en-US" dirty="0" smtClean="0"/>
              <a:t> Sylvester</a:t>
            </a:r>
          </a:p>
          <a:p>
            <a:r>
              <a:rPr lang="en-US" dirty="0" smtClean="0"/>
              <a:t>Dianne </a:t>
            </a:r>
            <a:r>
              <a:rPr lang="en-US" dirty="0" err="1" smtClean="0"/>
              <a:t>Engram</a:t>
            </a:r>
            <a:endParaRPr lang="en-US" dirty="0" smtClean="0"/>
          </a:p>
          <a:p>
            <a:r>
              <a:rPr lang="en-US" dirty="0" smtClean="0"/>
              <a:t>Jamieson Olsen</a:t>
            </a:r>
          </a:p>
          <a:p>
            <a:r>
              <a:rPr lang="en-US" dirty="0" smtClean="0"/>
              <a:t>The SIST Committee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Mu2e Project</a:t>
            </a:r>
          </a:p>
          <a:p>
            <a:pPr lvl="1"/>
            <a:r>
              <a:rPr lang="en-US" dirty="0" smtClean="0"/>
              <a:t>Detector Solenoid</a:t>
            </a:r>
          </a:p>
          <a:p>
            <a:r>
              <a:rPr lang="en-US" dirty="0" smtClean="0"/>
              <a:t>COMSOL Multiphysics</a:t>
            </a:r>
          </a:p>
          <a:p>
            <a:r>
              <a:rPr lang="en-US" dirty="0" smtClean="0"/>
              <a:t>Calculations and Analyses with COMSOL Multiphysics</a:t>
            </a:r>
          </a:p>
          <a:p>
            <a:pPr lvl="1"/>
            <a:r>
              <a:rPr lang="en-US" dirty="0" smtClean="0"/>
              <a:t>Iron Endplates</a:t>
            </a:r>
          </a:p>
          <a:p>
            <a:pPr lvl="1"/>
            <a:r>
              <a:rPr lang="en-US" dirty="0" smtClean="0"/>
              <a:t>Axial Forces with Iron Endplates</a:t>
            </a:r>
          </a:p>
          <a:p>
            <a:pPr lvl="1"/>
            <a:r>
              <a:rPr lang="en-US" dirty="0" smtClean="0"/>
              <a:t>Coil Force Calculation Comparison</a:t>
            </a:r>
          </a:p>
          <a:p>
            <a:pPr lvl="1"/>
            <a:r>
              <a:rPr lang="en-US" dirty="0" smtClean="0"/>
              <a:t>DS and TS Current Manipulation</a:t>
            </a:r>
          </a:p>
          <a:p>
            <a:pPr lvl="1"/>
            <a:r>
              <a:rPr lang="en-US" dirty="0" smtClean="0"/>
              <a:t>Coil Force Calculation Comparison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Acknowledgments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5105400"/>
            <a:ext cx="86868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00" dirty="0" smtClean="0"/>
              <a:t>Geometries for the 30 cm Iron Endplate and 0 cm Iron Endplate DS </a:t>
            </a:r>
            <a:r>
              <a:rPr lang="en-US" sz="1900" dirty="0" smtClean="0"/>
              <a:t>Designs</a:t>
            </a:r>
          </a:p>
          <a:p>
            <a:r>
              <a:rPr lang="en-US" sz="1900" dirty="0" smtClean="0"/>
              <a:t>30 cm Iron Endplate to be used for reduction of Fringing Field by the TS coil</a:t>
            </a:r>
          </a:p>
          <a:p>
            <a:r>
              <a:rPr lang="en-US" sz="1900" dirty="0" smtClean="0"/>
              <a:t>This will be used despite the force on the coil being bigger</a:t>
            </a:r>
            <a:endParaRPr lang="en-US" sz="19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228600" y="1600200"/>
          <a:ext cx="4359698" cy="3276600"/>
        </p:xfrm>
        <a:graphic>
          <a:graphicData uri="http://schemas.openxmlformats.org/presentationml/2006/ole">
            <p:oleObj spid="_x0000_s5121" name="Slide" r:id="rId3" imgW="4570388" imgH="3427437" progId="PowerPoint.Slide.12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606078" y="1600200"/>
          <a:ext cx="4359699" cy="3276600"/>
        </p:xfrm>
        <a:graphic>
          <a:graphicData uri="http://schemas.openxmlformats.org/presentationml/2006/ole">
            <p:oleObj spid="_x0000_s5123" name="Slide" r:id="rId4" imgW="4570388" imgH="342743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Project at 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245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301752" y="4724400"/>
            <a:ext cx="850392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200" dirty="0" smtClean="0"/>
              <a:t>Aims to find neutrino-less conversion of muon to an electron in the Coulomb field of a nucleus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200" dirty="0" smtClean="0"/>
              <a:t>May provide further understanding of or remodeling of the Standard Model (SM)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Detector Solenoid -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785021" y="1527175"/>
          <a:ext cx="7537445" cy="4572000"/>
        </p:xfrm>
        <a:graphic>
          <a:graphicData uri="http://schemas.openxmlformats.org/presentationml/2006/ole">
            <p:oleObj spid="_x0000_s2050" name="Acrobat Document" r:id="rId3" imgW="11016000" imgH="668232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Detector Solenoid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67212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53000" y="1447800"/>
          <a:ext cx="3962400" cy="3840480"/>
        </p:xfrm>
        <a:graphic>
          <a:graphicData uri="http://schemas.openxmlformats.org/drawingml/2006/table">
            <a:tbl>
              <a:tblPr/>
              <a:tblGrid>
                <a:gridCol w="2895600"/>
                <a:gridCol w="1066800"/>
              </a:tblGrid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1. 2 to 1 Tesla Transition</a:t>
                      </a:r>
                      <a:r>
                        <a:rPr lang="en-US" sz="1050" b="1" baseline="0" dirty="0" smtClean="0">
                          <a:latin typeface="Times New Roman"/>
                          <a:ea typeface="Times New Roman"/>
                        </a:rPr>
                        <a:t> Region</a:t>
                      </a:r>
                      <a:endParaRPr lang="en-US" sz="105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</a:rPr>
                        <a:t>Peak </a:t>
                      </a: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Field Along TS Axis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</a:rPr>
                        <a:t>2T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Gradient Linearity on axis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5%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Value of gradient on axis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&lt;0.3 T/m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b="1" dirty="0" smtClean="0">
                          <a:latin typeface="Calibri"/>
                        </a:rPr>
                        <a:t>2. Tracker Region</a:t>
                      </a:r>
                      <a:endParaRPr lang="en-US" sz="105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Field value in spectrometer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1T +/- 0.02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Goal Field Uniformity in Spectrometer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0.20%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Req. axial length of uniform field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3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b="1" dirty="0" smtClean="0">
                          <a:latin typeface="Calibri"/>
                        </a:rPr>
                        <a:t>3. Calorimeter Region</a:t>
                      </a:r>
                      <a:endParaRPr lang="en-US" sz="105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Req. radius of uniform field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0.7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Req. uniformity in calorimeter region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1%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Req. axial length of field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1.5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657600"/>
          <a:ext cx="3200400" cy="1600200"/>
        </p:xfrm>
        <a:graphic>
          <a:graphicData uri="http://schemas.openxmlformats.org/drawingml/2006/table">
            <a:tbl>
              <a:tblPr/>
              <a:tblGrid>
                <a:gridCol w="2300287"/>
                <a:gridCol w="900113"/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Cryostat Inner Diameter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1.9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Coil Length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11.9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Maximum Cryostat outer Diameter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2.66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Outer Dimension of Iron Box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4.6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Thickness of Iron Box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050" dirty="0">
                          <a:latin typeface="Times New Roman"/>
                          <a:ea typeface="Times New Roman"/>
                        </a:rPr>
                        <a:t>0.5 m</a:t>
                      </a:r>
                      <a:endParaRPr lang="en-US" sz="105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304800" y="5334000"/>
            <a:ext cx="73914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en-US" dirty="0" smtClean="0"/>
              <a:t>Focuses muons onto stopping target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en-US" dirty="0" smtClean="0"/>
              <a:t>Focuses converted electrons to tracker </a:t>
            </a:r>
            <a:r>
              <a:rPr lang="en-US" dirty="0" smtClean="0"/>
              <a:t>and </a:t>
            </a:r>
            <a:r>
              <a:rPr lang="en-US" dirty="0" smtClean="0"/>
              <a:t>electron calorimeter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en-US" dirty="0" smtClean="0"/>
              <a:t>Provides uniform solenoid field for </a:t>
            </a:r>
            <a:r>
              <a:rPr lang="en-US" dirty="0" smtClean="0"/>
              <a:t>tracker</a:t>
            </a: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19812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2476500" y="24765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676400" y="2743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3352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Tracker (T tracker will be used)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3352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2819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Muon Beam Stop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 Multiphysics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4498848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Finite Element Analysis (FEM) program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Gaining popularity: Many Multiphysics capabilities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Emerging Technologies: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Alternative energy sources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 Biotechnology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Microelectromechanical systems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Optoelectronics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 Nanotechnology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Used for analysis of magnetic fields, axial forces, currents, and </a:t>
            </a:r>
            <a:r>
              <a:rPr lang="en-US" sz="2200" dirty="0" smtClean="0"/>
              <a:t>deformation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pic>
        <p:nvPicPr>
          <p:cNvPr id="8" name="Picture 5" descr="COMS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1981200"/>
            <a:ext cx="3810000" cy="3475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Calculations and Analyses with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r>
              <a:rPr lang="en-US" sz="3200" dirty="0" smtClean="0"/>
              <a:t>Problems to Investigate and Solve:</a:t>
            </a:r>
          </a:p>
          <a:p>
            <a:pPr lvl="1"/>
            <a:r>
              <a:rPr lang="en-US" sz="2800" dirty="0" smtClean="0"/>
              <a:t>Optimal geometry of Detector Solenoid?</a:t>
            </a:r>
          </a:p>
          <a:p>
            <a:pPr lvl="1"/>
            <a:r>
              <a:rPr lang="en-US" sz="2800" dirty="0" smtClean="0"/>
              <a:t>Magnetic Field Distribution?</a:t>
            </a:r>
          </a:p>
          <a:p>
            <a:pPr lvl="1"/>
            <a:r>
              <a:rPr lang="en-US" sz="2800" dirty="0" smtClean="0"/>
              <a:t>Axial Forces on Detector Solenoid?</a:t>
            </a:r>
          </a:p>
          <a:p>
            <a:pPr lvl="1"/>
            <a:r>
              <a:rPr lang="en-US" sz="2800" dirty="0" smtClean="0"/>
              <a:t>Current Densities in Coils?</a:t>
            </a:r>
          </a:p>
          <a:p>
            <a:pPr lvl="1"/>
            <a:r>
              <a:rPr lang="en-US" sz="2800" dirty="0" smtClean="0"/>
              <a:t>5 Coil, 7 Coil, or other Coil Arrangement?</a:t>
            </a:r>
          </a:p>
          <a:p>
            <a:pPr lvl="1"/>
            <a:r>
              <a:rPr lang="en-US" sz="2800" dirty="0" smtClean="0"/>
              <a:t>Can design meet project specifications?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Bryce Austell - Mu2e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Iron </a:t>
            </a:r>
            <a:r>
              <a:rPr lang="en-US" dirty="0" smtClean="0"/>
              <a:t>Endplates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599" y="1600200"/>
          <a:ext cx="4266639" cy="3276600"/>
        </p:xfrm>
        <a:graphic>
          <a:graphicData uri="http://schemas.openxmlformats.org/presentationml/2006/ole">
            <p:oleObj spid="_x0000_s3074" name="Slide" r:id="rId3" imgW="3960714" imgH="2970349" progId="PowerPoint.Slide.12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648200" y="1600200"/>
          <a:ext cx="4241800" cy="3257550"/>
        </p:xfrm>
        <a:graphic>
          <a:graphicData uri="http://schemas.openxmlformats.org/presentationml/2006/ole">
            <p:oleObj spid="_x0000_s3077" name="Slide" r:id="rId4" imgW="4570388" imgH="3427437" progId="PowerPoint.Slide.12">
              <p:embed/>
            </p:oleObj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5029200"/>
            <a:ext cx="83058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000" dirty="0" smtClean="0"/>
              <a:t>Studies of magnetic flux and axial forces: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One performed</a:t>
            </a:r>
            <a:r>
              <a:rPr lang="en-US" sz="2000" dirty="0" smtClean="0"/>
              <a:t>  </a:t>
            </a:r>
            <a:r>
              <a:rPr lang="en-US" sz="2000" dirty="0" smtClean="0"/>
              <a:t>with 30 cm iron </a:t>
            </a:r>
            <a:r>
              <a:rPr lang="en-US" sz="2000" dirty="0" smtClean="0"/>
              <a:t>endplate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One performed without  30 cm iron endplate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Iron Endplates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Bryce Austell - Mu2e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1B24-CC82-4314-8CD0-8CDD9D5029A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600200" y="1600200"/>
          <a:ext cx="5791200" cy="4341813"/>
        </p:xfrm>
        <a:graphic>
          <a:graphicData uri="http://schemas.openxmlformats.org/presentationml/2006/ole">
            <p:oleObj spid="_x0000_s39938" name="Slide" r:id="rId3" imgW="3367996" imgH="2525139" progId="PowerPoint.Slide.12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04801" y="5943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 smtClean="0"/>
              <a:t>Magnetic field specification </a:t>
            </a:r>
            <a:r>
              <a:rPr lang="en-US" dirty="0" smtClean="0"/>
              <a:t>goal: 2 Tesla region, 3 m gradient, 1 Tesla region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660</TotalTime>
  <Words>1057</Words>
  <Application>Microsoft Office PowerPoint</Application>
  <PresentationFormat>On-screen Show (4:3)</PresentationFormat>
  <Paragraphs>295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Civic</vt:lpstr>
      <vt:lpstr>Acrobat Document</vt:lpstr>
      <vt:lpstr>Microsoft Office PowerPoint Slide</vt:lpstr>
      <vt:lpstr>Slide</vt:lpstr>
      <vt:lpstr>       Muon-to-Electron Conversion Experiment (Mu2e) Detector Solenoid Design</vt:lpstr>
      <vt:lpstr>Outline</vt:lpstr>
      <vt:lpstr>Mu2e Project at Fermilab</vt:lpstr>
      <vt:lpstr>Mu2e Detector Solenoid - Geometry</vt:lpstr>
      <vt:lpstr>Mu2e Detector Solenoid</vt:lpstr>
      <vt:lpstr>COMSOL Multiphysics</vt:lpstr>
      <vt:lpstr>Calculations and Analyses with COMSOL</vt:lpstr>
      <vt:lpstr>COMSOL: Iron Endplates</vt:lpstr>
      <vt:lpstr>COMSOL: Iron Endplates</vt:lpstr>
      <vt:lpstr>COMSOL: Iron Endplates</vt:lpstr>
      <vt:lpstr>COMSOL: Axial Forces With Iron Endplates</vt:lpstr>
      <vt:lpstr>COMSOL: Coil Force Calculation Comparison</vt:lpstr>
      <vt:lpstr>COMSOL: DS and TS Current Manipulation </vt:lpstr>
      <vt:lpstr>COMSOL: DS and TS Current Manipulation </vt:lpstr>
      <vt:lpstr>COMSOL: DS and TS Current Manipulation </vt:lpstr>
      <vt:lpstr>COMSOL:  Coil Force Calculation Comparison</vt:lpstr>
      <vt:lpstr>COMSOL:  Coil Force Calculation Comparison</vt:lpstr>
      <vt:lpstr>Future Work</vt:lpstr>
      <vt:lpstr>Acknowledgements</vt:lpstr>
      <vt:lpstr>Backup Slides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austell1</dc:creator>
  <cp:lastModifiedBy>austell1</cp:lastModifiedBy>
  <cp:revision>65</cp:revision>
  <dcterms:created xsi:type="dcterms:W3CDTF">2010-07-29T20:27:23Z</dcterms:created>
  <dcterms:modified xsi:type="dcterms:W3CDTF">2010-08-02T20:40:29Z</dcterms:modified>
</cp:coreProperties>
</file>